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</p:sldMasterIdLst>
  <p:notesMasterIdLst>
    <p:notesMasterId r:id="rId14"/>
  </p:notesMasterIdLst>
  <p:handoutMasterIdLst>
    <p:handoutMasterId r:id="rId15"/>
  </p:handoutMasterIdLst>
  <p:sldIdLst>
    <p:sldId id="344" r:id="rId2"/>
    <p:sldId id="256" r:id="rId3"/>
    <p:sldId id="349" r:id="rId4"/>
    <p:sldId id="352" r:id="rId5"/>
    <p:sldId id="353" r:id="rId6"/>
    <p:sldId id="333" r:id="rId7"/>
    <p:sldId id="299" r:id="rId8"/>
    <p:sldId id="335" r:id="rId9"/>
    <p:sldId id="300" r:id="rId10"/>
    <p:sldId id="354" r:id="rId11"/>
    <p:sldId id="350" r:id="rId12"/>
    <p:sldId id="351" r:id="rId13"/>
  </p:sldIdLst>
  <p:sldSz cx="9144000" cy="6858000" type="screen4x3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13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00"/>
    <a:srgbClr val="8CF4EA"/>
    <a:srgbClr val="51DC00"/>
    <a:srgbClr val="E3BEFF"/>
    <a:srgbClr val="FDE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8" autoAdjust="0"/>
    <p:restoredTop sz="94674" autoAdjust="0"/>
  </p:normalViewPr>
  <p:slideViewPr>
    <p:cSldViewPr>
      <p:cViewPr>
        <p:scale>
          <a:sx n="125" d="100"/>
          <a:sy n="125" d="100"/>
        </p:scale>
        <p:origin x="416" y="1728"/>
      </p:cViewPr>
      <p:guideLst>
        <p:guide orient="horz" pos="3888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7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6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1" tIns="45183" rIns="91981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706598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8000" cy="41767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8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276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76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76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276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76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76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3276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76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76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27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6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EDA4E0-FB36-4807-861C-F5C1C4C8493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2C507-A6D0-4EEA-B981-BBBCE80D58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2F9FB-FD50-45EA-884B-C49EB64F5E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AAE8E2-D9C3-4E63-AA33-B296FAD22B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211F4-1FD1-4FE6-B53B-CD0F26B5604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2F9EA-100F-4F50-8918-F54473A52B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559C6-2804-4955-AAE8-EC0A8253A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190F2-9693-4F54-8F3B-DC8C5715FB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DE4D8-3D08-4A0B-B033-E9F80F36B2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578AC-669C-4D20-AAFB-AFAEC10785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A0BFD-FA34-4792-A7BC-8E25B01348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101FF-D44A-4193-A95E-94AE45A656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266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66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6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FB151C0-67B0-479A-9D11-D0399D732BE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FE2AB0B-4229-4B08-8159-C1820882E3B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51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Statements, Cash Flow, and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The 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income statement summarizes a firm’s performance over a period of time: it’s like a video recording covering the period between before and after pictures.</a:t>
            </a:r>
          </a:p>
          <a:p>
            <a:pPr marL="400050" lvl="1" indent="0">
              <a:buNone/>
            </a:pPr>
            <a:r>
              <a:rPr lang="en-US" sz="1600" dirty="0" smtClean="0"/>
              <a:t>Please see Figure 2-2 on P63 in the textbook for an example.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r>
              <a:rPr lang="en-US" sz="2800" dirty="0" smtClean="0"/>
              <a:t>The Income Statement Equation:</a:t>
            </a:r>
          </a:p>
          <a:p>
            <a:pPr marL="400050" lvl="1" indent="0">
              <a:buNone/>
            </a:pPr>
            <a:r>
              <a:rPr lang="en-US" sz="1800" b="1" i="1" dirty="0" smtClean="0"/>
              <a:t>Revenues – Expenses = Net Income/Earnings/Profit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11F4-1FD1-4FE6-B53B-CD0F26B560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8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976A-178D-4978-8280-EED545617E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7533" name="Rectangle 317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029575" cy="547687"/>
          </a:xfrm>
        </p:spPr>
        <p:txBody>
          <a:bodyPr/>
          <a:lstStyle/>
          <a:p>
            <a:r>
              <a:rPr lang="en-US" sz="2800" dirty="0" err="1" smtClean="0"/>
              <a:t>MicroDrive’s</a:t>
            </a:r>
            <a:r>
              <a:rPr lang="en-US" sz="2800" dirty="0"/>
              <a:t> </a:t>
            </a:r>
            <a:r>
              <a:rPr lang="en-US" sz="2800" dirty="0" smtClean="0"/>
              <a:t>Income Statements</a:t>
            </a:r>
            <a:endParaRPr lang="en-US" sz="2800" dirty="0"/>
          </a:p>
        </p:txBody>
      </p:sp>
      <p:graphicFrame>
        <p:nvGraphicFramePr>
          <p:cNvPr id="137539" name="Group 3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55991054"/>
              </p:ext>
            </p:extLst>
          </p:nvPr>
        </p:nvGraphicFramePr>
        <p:xfrm>
          <a:off x="914400" y="762000"/>
          <a:ext cx="7086600" cy="5820758"/>
        </p:xfrm>
        <a:graphic>
          <a:graphicData uri="http://schemas.openxmlformats.org/drawingml/2006/table">
            <a:tbl>
              <a:tblPr/>
              <a:tblGrid>
                <a:gridCol w="4038600"/>
                <a:gridCol w="1676400"/>
                <a:gridCol w="1371600"/>
              </a:tblGrid>
              <a:tr h="657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 Statement (millions)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Net sales revenue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$5,000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$4,760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COGS except Depreciation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3,560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Depreciation &amp; amortization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Other operating expenses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$550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Interest expense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Pre-tax earnings (EBT)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$380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$450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Taxes (40%)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Net income before preferred div.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228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270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Preferred dividends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NI available to common shareholders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220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262 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4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DBDB-3C81-4B2C-9B19-1A82A67DAAE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4212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 </a:t>
            </a:r>
            <a:r>
              <a:rPr lang="en-US" sz="3600" dirty="0" smtClean="0"/>
              <a:t>Jargons and Acronyms:</a:t>
            </a:r>
            <a:endParaRPr lang="en-US" sz="3600" dirty="0"/>
          </a:p>
        </p:txBody>
      </p:sp>
      <p:sp>
        <p:nvSpPr>
          <p:cNvPr id="94213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Line: sales (revenue)</a:t>
            </a:r>
          </a:p>
          <a:p>
            <a:r>
              <a:rPr lang="en-US" dirty="0" smtClean="0"/>
              <a:t>Bottom Line: net income/earnings/profit</a:t>
            </a:r>
          </a:p>
          <a:p>
            <a:r>
              <a:rPr lang="en-US" dirty="0" smtClean="0"/>
              <a:t>EPS: earnings per share</a:t>
            </a:r>
          </a:p>
          <a:p>
            <a:r>
              <a:rPr lang="en-US" dirty="0" smtClean="0"/>
              <a:t>DPS: dividend per share</a:t>
            </a:r>
          </a:p>
          <a:p>
            <a:r>
              <a:rPr lang="en-US" dirty="0" smtClean="0"/>
              <a:t>BVPS: book value per share</a:t>
            </a:r>
          </a:p>
          <a:p>
            <a:r>
              <a:rPr lang="en-US" dirty="0" smtClean="0"/>
              <a:t>PPS: market price per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6F-BE3B-4571-8028-885B513714B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Topics in Chapter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following sections:</a:t>
            </a:r>
            <a:endParaRPr lang="en-US" dirty="0"/>
          </a:p>
          <a:p>
            <a:r>
              <a:rPr lang="en-US" dirty="0" smtClean="0"/>
              <a:t>2-1: Financial Statements and Reports</a:t>
            </a:r>
            <a:endParaRPr lang="en-US" dirty="0"/>
          </a:p>
          <a:p>
            <a:r>
              <a:rPr lang="en-US" dirty="0" smtClean="0"/>
              <a:t>2-2: The Balance Sheet</a:t>
            </a:r>
            <a:endParaRPr lang="en-US" dirty="0"/>
          </a:p>
          <a:p>
            <a:r>
              <a:rPr lang="en-US" dirty="0" smtClean="0"/>
              <a:t>2-3: The Income Statement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9900-5DA6-4B2E-B33C-BA26D8BE89F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0" y="0"/>
            <a:ext cx="9144000" cy="502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7379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9DD3D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Value =                         +                         +     +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1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2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∞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1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∞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2</a:t>
            </a:r>
          </a:p>
        </p:txBody>
      </p:sp>
      <p:sp>
        <p:nvSpPr>
          <p:cNvPr id="357387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357388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357389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357390" name="AutoShape 14"/>
          <p:cNvSpPr>
            <a:spLocks noChangeArrowheads="1"/>
          </p:cNvSpPr>
          <p:nvPr/>
        </p:nvSpPr>
        <p:spPr bwMode="auto">
          <a:xfrm>
            <a:off x="3582988" y="2206625"/>
            <a:ext cx="1744662" cy="6619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Free cash flow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(FCF)</a:t>
            </a:r>
          </a:p>
        </p:txBody>
      </p:sp>
      <p:cxnSp>
        <p:nvCxnSpPr>
          <p:cNvPr id="357391" name="AutoShape 15"/>
          <p:cNvCxnSpPr>
            <a:cxnSpLocks noChangeShapeType="1"/>
            <a:stCxn id="357396" idx="0"/>
            <a:endCxn id="357397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7392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Market interest rates</a:t>
            </a:r>
          </a:p>
        </p:txBody>
      </p:sp>
      <p:sp>
        <p:nvSpPr>
          <p:cNvPr id="357393" name="AutoShape 17"/>
          <p:cNvSpPr>
            <a:spLocks noChangeArrowheads="1"/>
          </p:cNvSpPr>
          <p:nvPr/>
        </p:nvSpPr>
        <p:spPr bwMode="auto">
          <a:xfrm>
            <a:off x="5942013" y="5942013"/>
            <a:ext cx="1970087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Firm’s business risk</a:t>
            </a:r>
          </a:p>
        </p:txBody>
      </p:sp>
      <p:sp>
        <p:nvSpPr>
          <p:cNvPr id="357394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Market risk aversion</a:t>
            </a:r>
          </a:p>
        </p:txBody>
      </p:sp>
      <p:sp>
        <p:nvSpPr>
          <p:cNvPr id="357395" name="AutoShape 19"/>
          <p:cNvSpPr>
            <a:spLocks noChangeArrowheads="1"/>
          </p:cNvSpPr>
          <p:nvPr/>
        </p:nvSpPr>
        <p:spPr bwMode="auto">
          <a:xfrm>
            <a:off x="5942013" y="5408613"/>
            <a:ext cx="2239962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Firm’s debt/equity mix</a:t>
            </a:r>
          </a:p>
        </p:txBody>
      </p:sp>
      <p:sp>
        <p:nvSpPr>
          <p:cNvPr id="357396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Cost of equity</a:t>
            </a:r>
          </a:p>
        </p:txBody>
      </p:sp>
      <p:sp>
        <p:nvSpPr>
          <p:cNvPr id="357397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Tahoma" pitchFamily="34" charset="0"/>
              </a:rPr>
              <a:t>Weighted average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cost of capital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(WACC)</a:t>
            </a:r>
          </a:p>
        </p:txBody>
      </p:sp>
      <p:cxnSp>
        <p:nvCxnSpPr>
          <p:cNvPr id="357398" name="AutoShape 22"/>
          <p:cNvCxnSpPr>
            <a:cxnSpLocks noChangeShapeType="1"/>
            <a:stCxn id="357395" idx="1"/>
            <a:endCxn id="357396" idx="3"/>
          </p:cNvCxnSpPr>
          <p:nvPr/>
        </p:nvCxnSpPr>
        <p:spPr bwMode="auto">
          <a:xfrm flipH="1">
            <a:off x="5232400" y="5605463"/>
            <a:ext cx="695325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399" name="AutoShape 23"/>
          <p:cNvCxnSpPr>
            <a:cxnSpLocks noChangeShapeType="1"/>
            <a:stCxn id="357393" idx="1"/>
            <a:endCxn id="357396" idx="3"/>
          </p:cNvCxnSpPr>
          <p:nvPr/>
        </p:nvCxnSpPr>
        <p:spPr bwMode="auto">
          <a:xfrm flipH="1" flipV="1">
            <a:off x="5232400" y="5886450"/>
            <a:ext cx="695325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00" name="AutoShape 24"/>
          <p:cNvCxnSpPr>
            <a:cxnSpLocks noChangeShapeType="1"/>
            <a:stCxn id="357392" idx="3"/>
            <a:endCxn id="357396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01" name="AutoShape 25"/>
          <p:cNvCxnSpPr>
            <a:cxnSpLocks noChangeShapeType="1"/>
            <a:stCxn id="357394" idx="3"/>
            <a:endCxn id="357396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02" name="AutoShape 26"/>
          <p:cNvCxnSpPr>
            <a:cxnSpLocks noChangeShapeType="1"/>
            <a:stCxn id="357395" idx="0"/>
            <a:endCxn id="357397" idx="3"/>
          </p:cNvCxnSpPr>
          <p:nvPr/>
        </p:nvCxnSpPr>
        <p:spPr bwMode="auto">
          <a:xfrm rot="5400000" flipH="1">
            <a:off x="6014244" y="4345781"/>
            <a:ext cx="584200" cy="15128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7403" name="AutoShape 27"/>
          <p:cNvSpPr>
            <a:spLocks noChangeArrowheads="1"/>
          </p:cNvSpPr>
          <p:nvPr/>
        </p:nvSpPr>
        <p:spPr bwMode="auto">
          <a:xfrm>
            <a:off x="530225" y="682625"/>
            <a:ext cx="1771650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Sales revenues</a:t>
            </a:r>
          </a:p>
        </p:txBody>
      </p:sp>
      <p:sp>
        <p:nvSpPr>
          <p:cNvPr id="357404" name="AutoShape 28"/>
          <p:cNvSpPr>
            <a:spLocks noChangeArrowheads="1"/>
          </p:cNvSpPr>
          <p:nvPr/>
        </p:nvSpPr>
        <p:spPr bwMode="auto">
          <a:xfrm>
            <a:off x="1978025" y="1139825"/>
            <a:ext cx="2905125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Operating costs and taxes</a:t>
            </a:r>
          </a:p>
        </p:txBody>
      </p:sp>
      <p:sp>
        <p:nvSpPr>
          <p:cNvPr id="357405" name="AutoShape 29"/>
          <p:cNvSpPr>
            <a:spLocks noChangeArrowheads="1"/>
          </p:cNvSpPr>
          <p:nvPr/>
        </p:nvSpPr>
        <p:spPr bwMode="auto">
          <a:xfrm>
            <a:off x="4065588" y="1604963"/>
            <a:ext cx="4532312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Required investments in operating capital</a:t>
            </a:r>
          </a:p>
        </p:txBody>
      </p:sp>
      <p:sp>
        <p:nvSpPr>
          <p:cNvPr id="357406" name="Text Box 30"/>
          <p:cNvSpPr txBox="1">
            <a:spLocks noChangeArrowheads="1"/>
          </p:cNvSpPr>
          <p:nvPr/>
        </p:nvSpPr>
        <p:spPr bwMode="auto">
          <a:xfrm>
            <a:off x="1600200" y="1160463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357407" name="Text Box 31"/>
          <p:cNvSpPr txBox="1">
            <a:spLocks noChangeArrowheads="1"/>
          </p:cNvSpPr>
          <p:nvPr/>
        </p:nvSpPr>
        <p:spPr bwMode="auto">
          <a:xfrm>
            <a:off x="3657600" y="1608138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357408" name="Text Box 32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=</a:t>
            </a:r>
          </a:p>
        </p:txBody>
      </p:sp>
      <p:cxnSp>
        <p:nvCxnSpPr>
          <p:cNvPr id="357409" name="AutoShape 33"/>
          <p:cNvCxnSpPr>
            <a:cxnSpLocks noChangeShapeType="1"/>
            <a:stCxn id="357397" idx="0"/>
            <a:endCxn id="357379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10" name="AutoShape 34"/>
          <p:cNvCxnSpPr>
            <a:cxnSpLocks noChangeShapeType="1"/>
            <a:stCxn id="357390" idx="2"/>
            <a:endCxn id="357379" idx="0"/>
          </p:cNvCxnSpPr>
          <p:nvPr/>
        </p:nvCxnSpPr>
        <p:spPr bwMode="auto">
          <a:xfrm rot="16200000" flipH="1">
            <a:off x="4343400" y="2995613"/>
            <a:ext cx="227013" cy="1587"/>
          </a:xfrm>
          <a:prstGeom prst="bentConnector3">
            <a:avLst>
              <a:gd name="adj1" fmla="val 4964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7411" name="Text Box 35"/>
          <p:cNvSpPr txBox="1">
            <a:spLocks noChangeArrowheads="1"/>
          </p:cNvSpPr>
          <p:nvPr/>
        </p:nvSpPr>
        <p:spPr bwMode="auto">
          <a:xfrm>
            <a:off x="990600" y="152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ahoma" pitchFamily="34" charset="0"/>
              </a:rPr>
              <a:t>Determinants of Intrinsic Value: Calculating FCF</a:t>
            </a:r>
          </a:p>
        </p:txBody>
      </p:sp>
      <p:cxnSp>
        <p:nvCxnSpPr>
          <p:cNvPr id="357412" name="AutoShape 36"/>
          <p:cNvCxnSpPr>
            <a:cxnSpLocks noChangeShapeType="1"/>
            <a:stCxn id="357403" idx="2"/>
            <a:endCxn id="357406" idx="1"/>
          </p:cNvCxnSpPr>
          <p:nvPr/>
        </p:nvCxnSpPr>
        <p:spPr bwMode="auto">
          <a:xfrm rot="16200000" flipH="1">
            <a:off x="1388268" y="1116807"/>
            <a:ext cx="239713" cy="184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7413" name="AutoShape 37"/>
          <p:cNvCxnSpPr>
            <a:cxnSpLocks noChangeShapeType="1"/>
            <a:stCxn id="357404" idx="2"/>
            <a:endCxn id="357407" idx="1"/>
          </p:cNvCxnSpPr>
          <p:nvPr/>
        </p:nvCxnSpPr>
        <p:spPr bwMode="auto">
          <a:xfrm rot="16200000" flipH="1">
            <a:off x="3429000" y="1547813"/>
            <a:ext cx="230188" cy="2270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7414" name="AutoShape 38"/>
          <p:cNvCxnSpPr>
            <a:cxnSpLocks noChangeShapeType="1"/>
            <a:stCxn id="357405" idx="2"/>
            <a:endCxn id="357408" idx="3"/>
          </p:cNvCxnSpPr>
          <p:nvPr/>
        </p:nvCxnSpPr>
        <p:spPr bwMode="auto">
          <a:xfrm rot="5400000">
            <a:off x="5749132" y="1947069"/>
            <a:ext cx="519112" cy="6477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7415" name="AutoShape 39"/>
          <p:cNvSpPr>
            <a:spLocks noChangeArrowheads="1"/>
          </p:cNvSpPr>
          <p:nvPr/>
        </p:nvSpPr>
        <p:spPr bwMode="auto">
          <a:xfrm>
            <a:off x="1295400" y="2209800"/>
            <a:ext cx="1752600" cy="457200"/>
          </a:xfrm>
          <a:prstGeom prst="notchedRightArrow">
            <a:avLst>
              <a:gd name="adj1" fmla="val 50000"/>
              <a:gd name="adj2" fmla="val 958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7416" name="Text Box 40"/>
          <p:cNvSpPr txBox="1">
            <a:spLocks noChangeArrowheads="1"/>
          </p:cNvSpPr>
          <p:nvPr/>
        </p:nvSpPr>
        <p:spPr bwMode="auto">
          <a:xfrm>
            <a:off x="5638800" y="3276600"/>
            <a:ext cx="4572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...</a:t>
            </a:r>
            <a:endParaRPr lang="en-US" b="1" baseline="-250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A82-F972-470B-BC7E-4B888F4B093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2166" name="Rectangle 205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3600" dirty="0" smtClean="0"/>
              <a:t>2-1 Financial Statements and Reports</a:t>
            </a:r>
            <a:endParaRPr lang="en-US" sz="3600" dirty="0"/>
          </a:p>
        </p:txBody>
      </p:sp>
      <p:sp>
        <p:nvSpPr>
          <p:cNvPr id="92167" name="Rectangle 2055"/>
          <p:cNvSpPr>
            <a:spLocks noGrp="1" noChangeArrowheads="1"/>
          </p:cNvSpPr>
          <p:nvPr>
            <p:ph type="body" idx="1"/>
          </p:nvPr>
        </p:nvSpPr>
        <p:spPr>
          <a:xfrm>
            <a:off x="1182688" y="1524000"/>
            <a:ext cx="7772400" cy="4608513"/>
          </a:xfrm>
        </p:spPr>
        <p:txBody>
          <a:bodyPr/>
          <a:lstStyle/>
          <a:p>
            <a:r>
              <a:rPr lang="en-US" dirty="0" smtClean="0"/>
              <a:t>A company’s annual report consists of:</a:t>
            </a:r>
          </a:p>
          <a:p>
            <a:pPr marL="400050" lvl="1" indent="0">
              <a:buNone/>
            </a:pPr>
            <a:r>
              <a:rPr lang="en-US" sz="1800" dirty="0" smtClean="0"/>
              <a:t>Management discussion;</a:t>
            </a:r>
          </a:p>
          <a:p>
            <a:pPr marL="400050" lvl="1" indent="0">
              <a:buNone/>
            </a:pPr>
            <a:r>
              <a:rPr lang="en-US" sz="1800" dirty="0" smtClean="0"/>
              <a:t>Four basic financial statements:</a:t>
            </a:r>
          </a:p>
          <a:p>
            <a:pPr marL="800100" lvl="2" indent="0">
              <a:buNone/>
            </a:pPr>
            <a:r>
              <a:rPr lang="en-US" sz="1600" dirty="0"/>
              <a:t>t</a:t>
            </a:r>
            <a:r>
              <a:rPr lang="en-US" sz="1600" dirty="0" smtClean="0"/>
              <a:t>he balance sheet</a:t>
            </a:r>
          </a:p>
          <a:p>
            <a:pPr marL="800100" lvl="2" indent="0">
              <a:buNone/>
            </a:pPr>
            <a:r>
              <a:rPr lang="en-US" sz="1600" dirty="0" smtClean="0"/>
              <a:t>the income statement</a:t>
            </a:r>
          </a:p>
          <a:p>
            <a:pPr marL="800100" lvl="2" indent="0">
              <a:buNone/>
            </a:pPr>
            <a:r>
              <a:rPr lang="en-US" sz="1600" dirty="0" smtClean="0"/>
              <a:t>the statement of stockholders’ equity</a:t>
            </a:r>
          </a:p>
          <a:p>
            <a:pPr marL="800100" lvl="2" indent="0">
              <a:buNone/>
            </a:pPr>
            <a:r>
              <a:rPr lang="en-US" sz="1600" dirty="0" smtClean="0"/>
              <a:t>the statement of cash flows</a:t>
            </a:r>
            <a:endParaRPr lang="en-US" sz="1600" dirty="0"/>
          </a:p>
          <a:p>
            <a:r>
              <a:rPr lang="en-US" dirty="0" smtClean="0"/>
              <a:t>The quantitative and qualitative written materials are equally important:</a:t>
            </a:r>
          </a:p>
          <a:p>
            <a:pPr marL="400050" lvl="1" indent="0">
              <a:buNone/>
            </a:pPr>
            <a:r>
              <a:rPr lang="en-US" sz="1800" dirty="0" smtClean="0"/>
              <a:t>The financial statements report what have actually happened whereas the written materials attempt to explain why things turned out the way they did.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19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2-2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balance sheet is a “snapshot” of the firm’s financial position on a particular date. </a:t>
            </a:r>
          </a:p>
          <a:p>
            <a:pPr marL="400050" lvl="1" indent="0">
              <a:buNone/>
            </a:pPr>
            <a:r>
              <a:rPr lang="en-US" sz="1600" dirty="0"/>
              <a:t>Please see Figure 2-1 on </a:t>
            </a:r>
            <a:r>
              <a:rPr lang="en-US" sz="1600" dirty="0" smtClean="0"/>
              <a:t>P59 </a:t>
            </a:r>
            <a:r>
              <a:rPr lang="en-US" sz="1600" dirty="0"/>
              <a:t>in the textbook for an example</a:t>
            </a:r>
            <a:r>
              <a:rPr lang="en-US" sz="1600" dirty="0" smtClean="0"/>
              <a:t>.</a:t>
            </a:r>
          </a:p>
          <a:p>
            <a:pPr marL="400050" lvl="1" indent="0">
              <a:buNone/>
            </a:pPr>
            <a:endParaRPr lang="en-US" dirty="0" smtClean="0"/>
          </a:p>
          <a:p>
            <a:r>
              <a:rPr lang="en-US" dirty="0" smtClean="0"/>
              <a:t>The balance sheet identity:</a:t>
            </a:r>
          </a:p>
          <a:p>
            <a:pPr marL="400050" lvl="1" indent="0">
              <a:buNone/>
            </a:pPr>
            <a:r>
              <a:rPr lang="en-US" sz="2000" b="1" i="1" dirty="0" smtClean="0"/>
              <a:t>Assets = Liabilities + Stockholders’ Equity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11F4-1FD1-4FE6-B53B-CD0F26B560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47FF-BA54-4C43-950C-FD114C28847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13150" name="Rectangle 1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2-2a The Balance </a:t>
            </a:r>
            <a:r>
              <a:rPr lang="en-US" sz="2800" dirty="0"/>
              <a:t>Sheet: Assets</a:t>
            </a:r>
          </a:p>
        </p:txBody>
      </p:sp>
      <p:graphicFrame>
        <p:nvGraphicFramePr>
          <p:cNvPr id="213153" name="Group 1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14119738"/>
              </p:ext>
            </p:extLst>
          </p:nvPr>
        </p:nvGraphicFramePr>
        <p:xfrm>
          <a:off x="1066800" y="1752600"/>
          <a:ext cx="7772400" cy="3657600"/>
        </p:xfrm>
        <a:graphic>
          <a:graphicData uri="http://schemas.openxmlformats.org/drawingml/2006/table">
            <a:tbl>
              <a:tblPr/>
              <a:tblGrid>
                <a:gridCol w="3200400"/>
                <a:gridCol w="2514600"/>
                <a:gridCol w="20574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ahoma" pitchFamily="34" charset="0"/>
                        </a:rPr>
                        <a:t>Assets (millions)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Cash &amp; equivalents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   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  60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S-T investments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Accounts receivable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Inventories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Total current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1,550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1,300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Net fixed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1,700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Total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$3,550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$3,000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A82-F972-470B-BC7E-4B888F4B093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2166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2-2a Assets</a:t>
            </a:r>
            <a:endParaRPr lang="en-US" sz="2800" dirty="0"/>
          </a:p>
        </p:txBody>
      </p:sp>
      <p:sp>
        <p:nvSpPr>
          <p:cNvPr id="92167" name="Rectangle 20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Current assets have a life of less than one year, such as cash, short-term investments, accounts receivable, and inventories.</a:t>
            </a:r>
          </a:p>
          <a:p>
            <a:r>
              <a:rPr lang="en-US" sz="2800" dirty="0" smtClean="0"/>
              <a:t>Fixed assets have a relatively long life, including tangible and intangible assets.</a:t>
            </a:r>
          </a:p>
          <a:p>
            <a:r>
              <a:rPr lang="en-US" sz="2800" dirty="0" smtClean="0"/>
              <a:t>Assets are listed in order of decreasing “liquidity”, i.e. the length of time it typically takes to convert them to cash at fair market values.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AFEE-CE40-4730-831D-D3C8FB372C6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36678" name="Rectangle 13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z="2800" dirty="0" smtClean="0"/>
              <a:t>2-2b The Balance </a:t>
            </a:r>
            <a:r>
              <a:rPr lang="en-US" sz="2800" dirty="0"/>
              <a:t>Sheet: Liabilities &amp; Equity</a:t>
            </a:r>
          </a:p>
        </p:txBody>
      </p:sp>
      <p:graphicFrame>
        <p:nvGraphicFramePr>
          <p:cNvPr id="236681" name="Group 13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1972421"/>
              </p:ext>
            </p:extLst>
          </p:nvPr>
        </p:nvGraphicFramePr>
        <p:xfrm>
          <a:off x="914400" y="914405"/>
          <a:ext cx="7772400" cy="5638799"/>
        </p:xfrm>
        <a:graphic>
          <a:graphicData uri="http://schemas.openxmlformats.org/drawingml/2006/table">
            <a:tbl>
              <a:tblPr/>
              <a:tblGrid>
                <a:gridCol w="3048000"/>
                <a:gridCol w="2514600"/>
                <a:gridCol w="2209800"/>
              </a:tblGrid>
              <a:tr h="720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Liabilities and Equity (millions)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Accounts 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200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190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 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Total current liabilities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780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Long-term debt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1,200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 Total liabilities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$1,980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$1,600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Preferred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Common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Retained earnings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970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 Total common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$1,470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$1,300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Total liabilities &amp;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$3,550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$3,000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CFF7-6484-41DC-BD9F-D8217F271BC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z="2800" dirty="0"/>
              <a:t>2-</a:t>
            </a:r>
            <a:r>
              <a:rPr lang="en-US" sz="2800" dirty="0" smtClean="0"/>
              <a:t>2b Liabilities </a:t>
            </a:r>
            <a:r>
              <a:rPr lang="en-US" sz="2800" dirty="0"/>
              <a:t>&amp; </a:t>
            </a:r>
            <a:r>
              <a:rPr lang="en-US" sz="2800" dirty="0" smtClean="0"/>
              <a:t>Equity</a:t>
            </a:r>
            <a:endParaRPr lang="en-US" sz="2800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4684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Current liabilities have a life of less than one year, such as accounts payable, notes payable, and accrued expenses.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Long-term liabilities are liabilities that are not  due in the coming year.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Liabilities represent claims that various groups have against the company’s value and are listed in the order in which they must be paid.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Stockholders’ equity is residual claim which is the difference between the total value of the assets and the total value of liabilities: it represents ownership and need never be “paid off”.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Pages>41</Pages>
  <Words>707</Words>
  <Application>Microsoft Macintosh PowerPoint</Application>
  <PresentationFormat>On-screen Show (4:3)</PresentationFormat>
  <Paragraphs>182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Tahoma</vt:lpstr>
      <vt:lpstr>Times New Roman</vt:lpstr>
      <vt:lpstr>Wingdings</vt:lpstr>
      <vt:lpstr>Arial</vt:lpstr>
      <vt:lpstr>Blends</vt:lpstr>
      <vt:lpstr>Chapter 2</vt:lpstr>
      <vt:lpstr>Topics in Chapter</vt:lpstr>
      <vt:lpstr>PowerPoint Presentation</vt:lpstr>
      <vt:lpstr>2-1 Financial Statements and Reports</vt:lpstr>
      <vt:lpstr>2-2 The Balance Sheet</vt:lpstr>
      <vt:lpstr>2-2a The Balance Sheet: Assets</vt:lpstr>
      <vt:lpstr>2-2a Assets</vt:lpstr>
      <vt:lpstr>2-2b The Balance Sheet: Liabilities &amp; Equity</vt:lpstr>
      <vt:lpstr>2-2b Liabilities &amp; Equity</vt:lpstr>
      <vt:lpstr>2-3 The Income Statement</vt:lpstr>
      <vt:lpstr>MicroDrive’s Income Statements</vt:lpstr>
      <vt:lpstr>Some Jargons and Acronyms: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Statements, Cash Flow, and Taxes</dc:title>
  <dc:subject>Powerpoint Show</dc:subject>
  <dc:creator>Phillip Daves and Mike Ehrhardt</dc:creator>
  <cp:lastModifiedBy>Xiaowei Liu</cp:lastModifiedBy>
  <cp:revision>196</cp:revision>
  <cp:lastPrinted>1998-05-27T15:19:04Z</cp:lastPrinted>
  <dcterms:created xsi:type="dcterms:W3CDTF">1997-09-12T07:26:23Z</dcterms:created>
  <dcterms:modified xsi:type="dcterms:W3CDTF">2017-08-21T01:53:31Z</dcterms:modified>
</cp:coreProperties>
</file>