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53" r:id="rId1"/>
  </p:sldMasterIdLst>
  <p:notesMasterIdLst>
    <p:notesMasterId r:id="rId60"/>
  </p:notesMasterIdLst>
  <p:handoutMasterIdLst>
    <p:handoutMasterId r:id="rId61"/>
  </p:handoutMasterIdLst>
  <p:sldIdLst>
    <p:sldId id="347" r:id="rId2"/>
    <p:sldId id="321" r:id="rId3"/>
    <p:sldId id="360" r:id="rId4"/>
    <p:sldId id="348" r:id="rId5"/>
    <p:sldId id="364" r:id="rId6"/>
    <p:sldId id="322" r:id="rId7"/>
    <p:sldId id="323" r:id="rId8"/>
    <p:sldId id="324" r:id="rId9"/>
    <p:sldId id="325" r:id="rId10"/>
    <p:sldId id="262" r:id="rId11"/>
    <p:sldId id="264" r:id="rId12"/>
    <p:sldId id="326" r:id="rId13"/>
    <p:sldId id="349" r:id="rId14"/>
    <p:sldId id="367" r:id="rId15"/>
    <p:sldId id="365" r:id="rId16"/>
    <p:sldId id="368" r:id="rId17"/>
    <p:sldId id="369" r:id="rId18"/>
    <p:sldId id="266" r:id="rId19"/>
    <p:sldId id="267" r:id="rId20"/>
    <p:sldId id="350" r:id="rId21"/>
    <p:sldId id="274" r:id="rId22"/>
    <p:sldId id="371" r:id="rId23"/>
    <p:sldId id="362" r:id="rId24"/>
    <p:sldId id="361" r:id="rId25"/>
    <p:sldId id="328" r:id="rId26"/>
    <p:sldId id="276" r:id="rId27"/>
    <p:sldId id="352" r:id="rId28"/>
    <p:sldId id="278" r:id="rId29"/>
    <p:sldId id="357" r:id="rId30"/>
    <p:sldId id="358" r:id="rId31"/>
    <p:sldId id="331" r:id="rId32"/>
    <p:sldId id="280" r:id="rId33"/>
    <p:sldId id="334" r:id="rId34"/>
    <p:sldId id="335" r:id="rId35"/>
    <p:sldId id="282" r:id="rId36"/>
    <p:sldId id="353" r:id="rId37"/>
    <p:sldId id="284" r:id="rId38"/>
    <p:sldId id="304" r:id="rId39"/>
    <p:sldId id="285" r:id="rId40"/>
    <p:sldId id="338" r:id="rId41"/>
    <p:sldId id="286" r:id="rId42"/>
    <p:sldId id="370" r:id="rId43"/>
    <p:sldId id="339" r:id="rId44"/>
    <p:sldId id="340" r:id="rId45"/>
    <p:sldId id="307" r:id="rId46"/>
    <p:sldId id="341" r:id="rId47"/>
    <p:sldId id="309" r:id="rId48"/>
    <p:sldId id="342" r:id="rId49"/>
    <p:sldId id="311" r:id="rId50"/>
    <p:sldId id="343" r:id="rId51"/>
    <p:sldId id="344" r:id="rId52"/>
    <p:sldId id="314" r:id="rId53"/>
    <p:sldId id="320" r:id="rId54"/>
    <p:sldId id="287" r:id="rId55"/>
    <p:sldId id="345" r:id="rId56"/>
    <p:sldId id="363" r:id="rId57"/>
    <p:sldId id="296" r:id="rId58"/>
    <p:sldId id="299" r:id="rId59"/>
  </p:sldIdLst>
  <p:sldSz cx="9144000" cy="6858000" type="screen4x3"/>
  <p:notesSz cx="68580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76">
          <p15:clr>
            <a:srgbClr val="A4A3A4"/>
          </p15:clr>
        </p15:guide>
        <p15:guide id="2" pos="53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BEFF"/>
    <a:srgbClr val="AF006B"/>
    <a:srgbClr val="D93192"/>
    <a:srgbClr val="EAEC5E"/>
    <a:srgbClr val="C1CEFF"/>
    <a:srgbClr val="F39FD1"/>
    <a:srgbClr val="339933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8"/>
    <p:restoredTop sz="94660"/>
  </p:normalViewPr>
  <p:slideViewPr>
    <p:cSldViewPr>
      <p:cViewPr varScale="1">
        <p:scale>
          <a:sx n="132" d="100"/>
          <a:sy n="132" d="100"/>
        </p:scale>
        <p:origin x="184" y="1824"/>
      </p:cViewPr>
      <p:guideLst>
        <p:guide orient="horz" pos="1776"/>
        <p:guide pos="53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3819"/>
    </p:cViewPr>
  </p:sorterViewPr>
  <p:notesViewPr>
    <p:cSldViewPr>
      <p:cViewPr varScale="1">
        <p:scale>
          <a:sx n="107" d="100"/>
          <a:sy n="107" d="100"/>
        </p:scale>
        <p:origin x="-3778" y="-96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viewProps" Target="viewProps.xml"/><Relationship Id="rId64" Type="http://schemas.openxmlformats.org/officeDocument/2006/relationships/theme" Target="theme/theme1.xml"/><Relationship Id="rId65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notesMaster" Target="notesMasters/notesMaster1.xml"/><Relationship Id="rId61" Type="http://schemas.openxmlformats.org/officeDocument/2006/relationships/handoutMaster" Target="handoutMasters/handoutMaster1.xml"/><Relationship Id="rId62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3370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5790"/>
            <a:ext cx="5029200" cy="41833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29150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7590656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1675"/>
            <a:ext cx="4630738" cy="3475038"/>
          </a:xfrm>
          <a:ln cap="flat"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7404"/>
            <a:ext cx="5029200" cy="4183380"/>
          </a:xfrm>
          <a:ln/>
        </p:spPr>
        <p:txBody>
          <a:bodyPr lIns="91905" tIns="46732" rIns="91905" bIns="46732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531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2531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2531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531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531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2531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532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2532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32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32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53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253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2532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EBB2366-6D6B-4935-8B6C-6A98923B6F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 userDrawn="1"/>
        </p:nvSpPr>
        <p:spPr>
          <a:xfrm>
            <a:off x="0" y="6411912"/>
            <a:ext cx="9144000" cy="3698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900" dirty="0" smtClean="0">
                <a:cs typeface="+mn-cs"/>
              </a:rPr>
              <a:t>© 2014 Cengage Learning. All Rights Reserved. May not be copied, scanned, or duplicated, in whole or in part, except for use as </a:t>
            </a:r>
          </a:p>
          <a:p>
            <a:pPr algn="ctr" eaLnBrk="1" hangingPunct="1">
              <a:defRPr/>
            </a:pPr>
            <a:r>
              <a:rPr lang="en-US" sz="900" dirty="0" smtClean="0">
                <a:cs typeface="+mn-cs"/>
              </a:rPr>
              <a:t>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4B7AE-12D9-4478-A334-6E4EC4FED3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381BF-6D0B-4028-830D-838B15CE24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9583E88-8561-4279-97D5-5D440122DE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2688" y="4151313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4A70C52-D73B-459B-B693-DA3E1D72D9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88" y="4151313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5338856-89DC-41C3-A524-C7EA5844DF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6F0DA-F03D-4B67-967F-4E235CC356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282D5-0EAA-49AB-8EE0-DD44D386E6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F1742-686A-4BF2-B71E-3D9E6A5329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CD4D6-88C9-4982-B13C-176CBB9225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D7BDC8-5B95-4AB3-B7E0-C784CAFBA9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383EE-B913-4C16-8331-6E68D7BC09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A411D2-6D35-413D-BE7C-F03309242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A05B85-72C0-4391-AFE3-9365E03386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5242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5242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5242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5242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5242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5242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5242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242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43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CADDEE4A-7668-4383-9126-68C930196C2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 userDrawn="1"/>
        </p:nvSpPr>
        <p:spPr>
          <a:xfrm>
            <a:off x="0" y="6411912"/>
            <a:ext cx="9144000" cy="3698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900" dirty="0" smtClean="0">
                <a:cs typeface="+mn-cs"/>
              </a:rPr>
              <a:t>© 2014 Cengage Learning. All Rights Reserved. May not be copied, scanned, or duplicated, in whole or in part, except for use as </a:t>
            </a:r>
          </a:p>
          <a:p>
            <a:pPr algn="ctr" eaLnBrk="1" hangingPunct="1">
              <a:defRPr/>
            </a:pPr>
            <a:r>
              <a:rPr lang="en-US" sz="900" dirty="0" smtClean="0">
                <a:cs typeface="+mn-cs"/>
              </a:rPr>
              <a:t>permitted in a license distributed with a certain product or service or otherwise on a password-protected website for classroom use.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  <p:sldLayoutId id="2147483865" r:id="rId12"/>
    <p:sldLayoutId id="2147483866" r:id="rId13"/>
    <p:sldLayoutId id="2147483867" r:id="rId14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CE8E1BF4-708C-4DEE-BB35-0EBE534BC914}" type="slidenum">
              <a:rPr lang="en-US"/>
              <a:pPr/>
              <a:t>1</a:t>
            </a:fld>
            <a:endParaRPr lang="en-US"/>
          </a:p>
        </p:txBody>
      </p:sp>
      <p:sp>
        <p:nvSpPr>
          <p:cNvPr id="526342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26343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Analysis of Financial Statements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148F-6162-4012-9432-16A1B9CA1A15}" type="slidenum">
              <a:rPr lang="en-US"/>
              <a:pPr/>
              <a:t>10</a:t>
            </a:fld>
            <a:endParaRPr lang="en-US"/>
          </a:p>
        </p:txBody>
      </p:sp>
      <p:sp>
        <p:nvSpPr>
          <p:cNvPr id="1639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3-2 Liquidity </a:t>
            </a:r>
            <a:r>
              <a:rPr lang="en-US" dirty="0"/>
              <a:t>Ratios</a:t>
            </a: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the company meet its short-term obligations using the resources it currently has on hand?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FC2B-AB0E-4748-A19B-76C1B72A63EC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20496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3-2a &amp; 3-2b: Current </a:t>
            </a:r>
            <a:r>
              <a:rPr lang="en-US" sz="2800" dirty="0"/>
              <a:t>and Quick </a:t>
            </a:r>
            <a:r>
              <a:rPr lang="en-US" sz="2800" dirty="0" smtClean="0"/>
              <a:t>Ratios</a:t>
            </a:r>
            <a:endParaRPr lang="en-US" sz="2800" dirty="0"/>
          </a:p>
        </p:txBody>
      </p:sp>
      <p:grpSp>
        <p:nvGrpSpPr>
          <p:cNvPr id="20497" name="Group 17"/>
          <p:cNvGrpSpPr>
            <a:grpSpLocks/>
          </p:cNvGrpSpPr>
          <p:nvPr/>
        </p:nvGrpSpPr>
        <p:grpSpPr bwMode="auto">
          <a:xfrm>
            <a:off x="835025" y="2552700"/>
            <a:ext cx="6061076" cy="3605213"/>
            <a:chOff x="526" y="1608"/>
            <a:chExt cx="3818" cy="2271"/>
          </a:xfrm>
        </p:grpSpPr>
        <p:sp>
          <p:nvSpPr>
            <p:cNvPr id="20488" name="Rectangle 8"/>
            <p:cNvSpPr>
              <a:spLocks noChangeArrowheads="1"/>
            </p:cNvSpPr>
            <p:nvPr/>
          </p:nvSpPr>
          <p:spPr bwMode="auto">
            <a:xfrm>
              <a:off x="527" y="1713"/>
              <a:ext cx="3644" cy="3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 dirty="0" smtClean="0">
                  <a:latin typeface="Tahoma" pitchFamily="34" charset="0"/>
                </a:rPr>
                <a:t>CR</a:t>
              </a:r>
              <a:r>
                <a:rPr lang="en-US" sz="3200" baseline="-25000" dirty="0" smtClean="0">
                  <a:latin typeface="Tahoma" pitchFamily="34" charset="0"/>
                </a:rPr>
                <a:t>16</a:t>
              </a:r>
              <a:r>
                <a:rPr lang="en-US" sz="3200" dirty="0" smtClean="0">
                  <a:latin typeface="Tahoma" pitchFamily="34" charset="0"/>
                </a:rPr>
                <a:t> </a:t>
              </a:r>
              <a:r>
                <a:rPr lang="en-US" sz="3200" dirty="0">
                  <a:latin typeface="Tahoma" pitchFamily="34" charset="0"/>
                </a:rPr>
                <a:t>=         </a:t>
              </a:r>
              <a:r>
                <a:rPr lang="en-US" sz="3200" dirty="0" smtClean="0">
                  <a:latin typeface="Tahoma" pitchFamily="34" charset="0"/>
                </a:rPr>
                <a:t>=               </a:t>
              </a:r>
              <a:r>
                <a:rPr lang="en-US" sz="3200" dirty="0">
                  <a:latin typeface="Tahoma" pitchFamily="34" charset="0"/>
                </a:rPr>
                <a:t>= </a:t>
              </a:r>
              <a:r>
                <a:rPr lang="en-US" sz="3200" dirty="0" smtClean="0">
                  <a:latin typeface="Tahoma" pitchFamily="34" charset="0"/>
                </a:rPr>
                <a:t>2.0</a:t>
              </a:r>
              <a:endParaRPr lang="en-US" sz="3200" dirty="0">
                <a:latin typeface="Tahoma" pitchFamily="34" charset="0"/>
              </a:endParaRPr>
            </a:p>
          </p:txBody>
        </p:sp>
        <p:sp>
          <p:nvSpPr>
            <p:cNvPr id="20489" name="Rectangle 9"/>
            <p:cNvSpPr>
              <a:spLocks noChangeArrowheads="1"/>
            </p:cNvSpPr>
            <p:nvPr/>
          </p:nvSpPr>
          <p:spPr bwMode="auto">
            <a:xfrm>
              <a:off x="526" y="2699"/>
              <a:ext cx="915" cy="3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 dirty="0" smtClean="0">
                  <a:latin typeface="Tahoma" pitchFamily="34" charset="0"/>
                </a:rPr>
                <a:t>QR</a:t>
              </a:r>
              <a:r>
                <a:rPr lang="en-US" sz="3200" baseline="-25000" dirty="0" smtClean="0">
                  <a:latin typeface="Tahoma" pitchFamily="34" charset="0"/>
                </a:rPr>
                <a:t>16</a:t>
              </a:r>
              <a:r>
                <a:rPr lang="en-US" sz="3200" dirty="0" smtClean="0">
                  <a:latin typeface="Tahoma" pitchFamily="34" charset="0"/>
                </a:rPr>
                <a:t> </a:t>
              </a:r>
              <a:r>
                <a:rPr lang="en-US" sz="3200" dirty="0">
                  <a:latin typeface="Tahoma" pitchFamily="34" charset="0"/>
                </a:rPr>
                <a:t>=</a:t>
              </a:r>
            </a:p>
          </p:txBody>
        </p:sp>
        <p:sp>
          <p:nvSpPr>
            <p:cNvPr id="20490" name="Rectangle 10"/>
            <p:cNvSpPr>
              <a:spLocks noChangeArrowheads="1"/>
            </p:cNvSpPr>
            <p:nvPr/>
          </p:nvSpPr>
          <p:spPr bwMode="auto">
            <a:xfrm>
              <a:off x="1156" y="3391"/>
              <a:ext cx="3188" cy="3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 dirty="0">
                  <a:latin typeface="Tahoma" pitchFamily="34" charset="0"/>
                </a:rPr>
                <a:t>=                            </a:t>
              </a:r>
              <a:r>
                <a:rPr lang="en-US" sz="3200" dirty="0" smtClean="0">
                  <a:latin typeface="Tahoma" pitchFamily="34" charset="0"/>
                </a:rPr>
                <a:t>= 0.7</a:t>
              </a:r>
              <a:endParaRPr lang="en-US" sz="3200" dirty="0">
                <a:latin typeface="Tahoma" pitchFamily="34" charset="0"/>
              </a:endParaRPr>
            </a:p>
          </p:txBody>
        </p:sp>
        <p:sp>
          <p:nvSpPr>
            <p:cNvPr id="20491" name="Rectangle 11"/>
            <p:cNvSpPr>
              <a:spLocks noChangeArrowheads="1"/>
            </p:cNvSpPr>
            <p:nvPr/>
          </p:nvSpPr>
          <p:spPr bwMode="auto">
            <a:xfrm>
              <a:off x="1406" y="1615"/>
              <a:ext cx="422" cy="5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3200" u="sng">
                  <a:latin typeface="Tahoma" pitchFamily="34" charset="0"/>
                </a:rPr>
                <a:t>CA</a:t>
              </a:r>
              <a:endParaRPr lang="en-US" sz="3200"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3200">
                  <a:latin typeface="Tahoma" pitchFamily="34" charset="0"/>
                </a:rPr>
                <a:t>CL</a:t>
              </a:r>
            </a:p>
          </p:txBody>
        </p:sp>
        <p:sp>
          <p:nvSpPr>
            <p:cNvPr id="20492" name="Rectangle 12"/>
            <p:cNvSpPr>
              <a:spLocks noChangeArrowheads="1"/>
            </p:cNvSpPr>
            <p:nvPr/>
          </p:nvSpPr>
          <p:spPr bwMode="auto">
            <a:xfrm>
              <a:off x="2364" y="1608"/>
              <a:ext cx="899" cy="5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3200" u="sng" dirty="0" smtClean="0">
                  <a:latin typeface="Tahoma" pitchFamily="34" charset="0"/>
                </a:rPr>
                <a:t>$1,550</a:t>
              </a:r>
              <a:endParaRPr lang="en-US" sz="3200" dirty="0"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3200" dirty="0" smtClean="0">
                  <a:latin typeface="Tahoma" pitchFamily="34" charset="0"/>
                </a:rPr>
                <a:t>$780</a:t>
              </a:r>
              <a:endParaRPr lang="en-US" sz="3200" dirty="0">
                <a:latin typeface="Tahoma" pitchFamily="34" charset="0"/>
              </a:endParaRPr>
            </a:p>
          </p:txBody>
        </p:sp>
        <p:sp>
          <p:nvSpPr>
            <p:cNvPr id="20493" name="Rectangle 13"/>
            <p:cNvSpPr>
              <a:spLocks noChangeArrowheads="1"/>
            </p:cNvSpPr>
            <p:nvPr/>
          </p:nvSpPr>
          <p:spPr bwMode="auto">
            <a:xfrm>
              <a:off x="1488" y="3287"/>
              <a:ext cx="1777" cy="5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3200" u="sng" dirty="0" smtClean="0">
                  <a:latin typeface="Tahoma" pitchFamily="34" charset="0"/>
                </a:rPr>
                <a:t>$1,550-$1,000</a:t>
              </a:r>
              <a:endParaRPr lang="en-US" sz="3200" dirty="0"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3200" dirty="0" smtClean="0">
                  <a:latin typeface="Tahoma" pitchFamily="34" charset="0"/>
                </a:rPr>
                <a:t>$780</a:t>
              </a:r>
              <a:endParaRPr lang="en-US" sz="3200" dirty="0">
                <a:latin typeface="Tahoma" pitchFamily="34" charset="0"/>
              </a:endParaRPr>
            </a:p>
          </p:txBody>
        </p:sp>
        <p:sp>
          <p:nvSpPr>
            <p:cNvPr id="20494" name="Rectangle 14"/>
            <p:cNvSpPr>
              <a:spLocks noChangeArrowheads="1"/>
            </p:cNvSpPr>
            <p:nvPr/>
          </p:nvSpPr>
          <p:spPr bwMode="auto">
            <a:xfrm>
              <a:off x="1440" y="2610"/>
              <a:ext cx="2112" cy="5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3200" u="sng" dirty="0">
                  <a:latin typeface="Tahoma" pitchFamily="34" charset="0"/>
                </a:rPr>
                <a:t>CA - </a:t>
              </a:r>
              <a:r>
                <a:rPr lang="en-US" sz="3200" u="sng" dirty="0" smtClean="0">
                  <a:latin typeface="Tahoma" pitchFamily="34" charset="0"/>
                </a:rPr>
                <a:t>Inventories</a:t>
              </a:r>
              <a:endParaRPr lang="en-US" sz="3200" dirty="0"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3200" dirty="0">
                  <a:latin typeface="Tahoma" pitchFamily="34" charset="0"/>
                </a:rPr>
                <a:t>CL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7FB3-32EF-47B3-B05E-8E9B905C6CC6}" type="slidenum">
              <a:rPr lang="en-US"/>
              <a:pPr/>
              <a:t>12</a:t>
            </a:fld>
            <a:endParaRPr lang="en-US"/>
          </a:p>
        </p:txBody>
      </p:sp>
      <p:sp>
        <p:nvSpPr>
          <p:cNvPr id="183338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3-2a &amp; 3-2b: Current and Quick </a:t>
            </a:r>
            <a:r>
              <a:rPr lang="en-US" sz="2000" dirty="0" smtClean="0"/>
              <a:t>Ratios (continued): Comments </a:t>
            </a:r>
            <a:r>
              <a:rPr lang="en-US" sz="2000" dirty="0"/>
              <a:t>on CR and QR</a:t>
            </a:r>
          </a:p>
        </p:txBody>
      </p:sp>
      <p:graphicFrame>
        <p:nvGraphicFramePr>
          <p:cNvPr id="183340" name="Group 4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62187440"/>
              </p:ext>
            </p:extLst>
          </p:nvPr>
        </p:nvGraphicFramePr>
        <p:xfrm>
          <a:off x="1182688" y="2017713"/>
          <a:ext cx="5334000" cy="2265680"/>
        </p:xfrm>
        <a:graphic>
          <a:graphicData uri="http://schemas.openxmlformats.org/drawingml/2006/table">
            <a:tbl>
              <a:tblPr/>
              <a:tblGrid>
                <a:gridCol w="1333500"/>
                <a:gridCol w="1335088"/>
                <a:gridCol w="1331912"/>
                <a:gridCol w="13335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2016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Ind</a:t>
                      </a: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 2016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CR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QR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0.7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0.8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0.8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3341" name="Rectangle 45"/>
          <p:cNvSpPr>
            <a:spLocks noGrp="1" noChangeArrowheads="1"/>
          </p:cNvSpPr>
          <p:nvPr>
            <p:ph type="body" sz="half" idx="2"/>
          </p:nvPr>
        </p:nvSpPr>
        <p:spPr>
          <a:xfrm>
            <a:off x="1182688" y="4419599"/>
            <a:ext cx="7772400" cy="1712913"/>
          </a:xfrm>
        </p:spPr>
        <p:txBody>
          <a:bodyPr/>
          <a:lstStyle/>
          <a:p>
            <a:r>
              <a:rPr lang="en-US" sz="2000" dirty="0" smtClean="0"/>
              <a:t>Declined from 2015 and slightly below </a:t>
            </a:r>
            <a:r>
              <a:rPr lang="en-US" sz="2000" dirty="0"/>
              <a:t>the industry average.</a:t>
            </a:r>
          </a:p>
          <a:p>
            <a:r>
              <a:rPr lang="en-US" sz="2000" dirty="0" smtClean="0"/>
              <a:t>(How does </a:t>
            </a:r>
            <a:r>
              <a:rPr lang="en-US" sz="2000" dirty="0" err="1" smtClean="0"/>
              <a:t>MicroDrive</a:t>
            </a:r>
            <a:r>
              <a:rPr lang="en-US" sz="2000" dirty="0" smtClean="0"/>
              <a:t> compare to S&amp;P 500 companies?)</a:t>
            </a:r>
          </a:p>
          <a:p>
            <a:pPr marL="400050" lvl="1" indent="0">
              <a:buNone/>
            </a:pPr>
            <a:r>
              <a:rPr lang="en-US" sz="1400" dirty="0" smtClean="0"/>
              <a:t>There has been a steady decline in the average liquidity ratios of S&amp;P 500 companies during the past decade. In 2015, the average current ratio is about 1.3 and the average quick ratio is about 0.4, so </a:t>
            </a:r>
            <a:r>
              <a:rPr lang="en-US" sz="1400" dirty="0" err="1" smtClean="0"/>
              <a:t>MicroDrive</a:t>
            </a:r>
            <a:r>
              <a:rPr lang="en-US" sz="1400" dirty="0" smtClean="0"/>
              <a:t> and its industry peers are more liquid than the typical S&amp;P 500 company.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A4E2-2559-4F0B-9DC2-B5D6EEA8D3A2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3-3 Asset </a:t>
            </a:r>
            <a:r>
              <a:rPr lang="en-US" dirty="0"/>
              <a:t>Management Ratios</a:t>
            </a:r>
          </a:p>
        </p:txBody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efficiently does the firm use its assets?</a:t>
            </a:r>
          </a:p>
          <a:p>
            <a:r>
              <a:rPr lang="en-US" dirty="0"/>
              <a:t>How much does the firm have tied up in assets for each dollar of sales?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250F-301C-4B58-B7F0-2DB0901A71D1}" type="slidenum">
              <a:rPr lang="en-US"/>
              <a:pPr/>
              <a:t>14</a:t>
            </a:fld>
            <a:endParaRPr lang="en-US"/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1398588" y="4273550"/>
            <a:ext cx="2316162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3200">
                <a:latin typeface="Tahoma" pitchFamily="34" charset="0"/>
              </a:rPr>
              <a:t>Total assets</a:t>
            </a:r>
          </a:p>
          <a:p>
            <a:pPr algn="ctr">
              <a:lnSpc>
                <a:spcPct val="85000"/>
              </a:lnSpc>
            </a:pPr>
            <a:r>
              <a:rPr lang="en-US" sz="3200">
                <a:latin typeface="Tahoma" pitchFamily="34" charset="0"/>
              </a:rPr>
              <a:t>turnover</a:t>
            </a:r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3959225" y="4481513"/>
            <a:ext cx="3652443" cy="15670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3200" dirty="0">
                <a:latin typeface="Tahoma" pitchFamily="34" charset="0"/>
              </a:rPr>
              <a:t>=</a:t>
            </a:r>
          </a:p>
          <a:p>
            <a:endParaRPr lang="en-US" sz="3200" dirty="0">
              <a:latin typeface="Tahoma" pitchFamily="34" charset="0"/>
            </a:endParaRPr>
          </a:p>
          <a:p>
            <a:r>
              <a:rPr lang="en-US" sz="3200" dirty="0">
                <a:latin typeface="Tahoma" pitchFamily="34" charset="0"/>
              </a:rPr>
              <a:t>=                = </a:t>
            </a:r>
            <a:r>
              <a:rPr lang="en-US" sz="3200" dirty="0" smtClean="0">
                <a:latin typeface="Tahoma" pitchFamily="34" charset="0"/>
              </a:rPr>
              <a:t>1.4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4540250" y="4273550"/>
            <a:ext cx="2474913" cy="1063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3200" u="sng" dirty="0">
                <a:latin typeface="Tahoma" pitchFamily="34" charset="0"/>
              </a:rPr>
              <a:t>   </a:t>
            </a:r>
            <a:r>
              <a:rPr lang="en-US" u="sng" dirty="0">
                <a:latin typeface="Tahoma" pitchFamily="34" charset="0"/>
              </a:rPr>
              <a:t>     </a:t>
            </a:r>
            <a:r>
              <a:rPr lang="en-US" sz="3200" u="sng" dirty="0">
                <a:latin typeface="Tahoma" pitchFamily="34" charset="0"/>
              </a:rPr>
              <a:t>Sales</a:t>
            </a:r>
            <a:r>
              <a:rPr lang="en-US" u="sng" dirty="0">
                <a:latin typeface="Tahoma" pitchFamily="34" charset="0"/>
              </a:rPr>
              <a:t>       </a:t>
            </a:r>
            <a:r>
              <a:rPr lang="en-US" sz="3200" u="sng" dirty="0">
                <a:latin typeface="Tahoma" pitchFamily="34" charset="0"/>
              </a:rPr>
              <a:t> </a:t>
            </a:r>
          </a:p>
          <a:p>
            <a:pPr algn="ctr"/>
            <a:r>
              <a:rPr lang="en-US" sz="3200" dirty="0">
                <a:latin typeface="Tahoma" pitchFamily="34" charset="0"/>
              </a:rPr>
              <a:t>Total assets</a:t>
            </a:r>
          </a:p>
        </p:txBody>
      </p: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4480763" y="5259388"/>
            <a:ext cx="1427074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3200" u="sng" dirty="0" smtClean="0">
                <a:latin typeface="Tahoma" pitchFamily="34" charset="0"/>
              </a:rPr>
              <a:t>$5,000</a:t>
            </a:r>
            <a:endParaRPr lang="en-US" sz="3200" dirty="0">
              <a:latin typeface="Tahoma" pitchFamily="34" charset="0"/>
            </a:endParaRPr>
          </a:p>
          <a:p>
            <a:pPr algn="ctr">
              <a:lnSpc>
                <a:spcPct val="85000"/>
              </a:lnSpc>
            </a:pPr>
            <a:r>
              <a:rPr lang="en-US" sz="3200" dirty="0" smtClean="0">
                <a:latin typeface="Tahoma" pitchFamily="34" charset="0"/>
              </a:rPr>
              <a:t>3,550</a:t>
            </a:r>
            <a:endParaRPr lang="en-US" sz="3200" dirty="0">
              <a:latin typeface="Tahoma" pitchFamily="34" charset="0"/>
            </a:endParaRPr>
          </a:p>
        </p:txBody>
      </p:sp>
      <p:grpSp>
        <p:nvGrpSpPr>
          <p:cNvPr id="32796" name="Group 28"/>
          <p:cNvGrpSpPr>
            <a:grpSpLocks/>
          </p:cNvGrpSpPr>
          <p:nvPr/>
        </p:nvGrpSpPr>
        <p:grpSpPr bwMode="auto">
          <a:xfrm>
            <a:off x="1420813" y="2209800"/>
            <a:ext cx="6259512" cy="1998663"/>
            <a:chOff x="895" y="1536"/>
            <a:chExt cx="3943" cy="1259"/>
          </a:xfrm>
        </p:grpSpPr>
        <p:sp>
          <p:nvSpPr>
            <p:cNvPr id="32776" name="Rectangle 8"/>
            <p:cNvSpPr>
              <a:spLocks noChangeArrowheads="1"/>
            </p:cNvSpPr>
            <p:nvPr/>
          </p:nvSpPr>
          <p:spPr bwMode="auto">
            <a:xfrm>
              <a:off x="895" y="1536"/>
              <a:ext cx="1488" cy="6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3200">
                  <a:latin typeface="Tahoma" pitchFamily="34" charset="0"/>
                </a:rPr>
                <a:t>Fixed assets</a:t>
              </a:r>
            </a:p>
            <a:p>
              <a:pPr algn="ctr">
                <a:lnSpc>
                  <a:spcPct val="85000"/>
                </a:lnSpc>
              </a:pPr>
              <a:r>
                <a:rPr lang="en-US" sz="3200">
                  <a:latin typeface="Tahoma" pitchFamily="34" charset="0"/>
                </a:rPr>
                <a:t>turnover</a:t>
              </a:r>
            </a:p>
          </p:txBody>
        </p:sp>
        <p:sp>
          <p:nvSpPr>
            <p:cNvPr id="32777" name="Rectangle 9"/>
            <p:cNvSpPr>
              <a:spLocks noChangeArrowheads="1"/>
            </p:cNvSpPr>
            <p:nvPr/>
          </p:nvSpPr>
          <p:spPr bwMode="auto">
            <a:xfrm>
              <a:off x="2930" y="1536"/>
              <a:ext cx="1908" cy="6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u="sng">
                  <a:latin typeface="Tahoma" pitchFamily="34" charset="0"/>
                </a:rPr>
                <a:t>    </a:t>
              </a:r>
              <a:r>
                <a:rPr lang="en-US" sz="3200" u="sng">
                  <a:latin typeface="Tahoma" pitchFamily="34" charset="0"/>
                </a:rPr>
                <a:t>     Sales </a:t>
              </a:r>
              <a:r>
                <a:rPr lang="en-US" u="sng">
                  <a:latin typeface="Tahoma" pitchFamily="34" charset="0"/>
                </a:rPr>
                <a:t>            </a:t>
              </a:r>
              <a:endParaRPr lang="en-US" sz="3200" u="sng"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3200">
                  <a:latin typeface="Tahoma" pitchFamily="34" charset="0"/>
                </a:rPr>
                <a:t>Net fixed assets</a:t>
              </a:r>
            </a:p>
          </p:txBody>
        </p:sp>
        <p:sp>
          <p:nvSpPr>
            <p:cNvPr id="32778" name="Rectangle 10"/>
            <p:cNvSpPr>
              <a:spLocks noChangeArrowheads="1"/>
            </p:cNvSpPr>
            <p:nvPr/>
          </p:nvSpPr>
          <p:spPr bwMode="auto">
            <a:xfrm>
              <a:off x="2524" y="1667"/>
              <a:ext cx="2303" cy="9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 dirty="0">
                  <a:latin typeface="Tahoma" pitchFamily="34" charset="0"/>
                </a:rPr>
                <a:t>=</a:t>
              </a:r>
            </a:p>
            <a:p>
              <a:endParaRPr lang="en-US" sz="3200" dirty="0">
                <a:latin typeface="Tahoma" pitchFamily="34" charset="0"/>
              </a:endParaRPr>
            </a:p>
            <a:p>
              <a:r>
                <a:rPr lang="en-US" sz="3200" dirty="0">
                  <a:latin typeface="Tahoma" pitchFamily="34" charset="0"/>
                </a:rPr>
                <a:t>=                = </a:t>
              </a:r>
              <a:r>
                <a:rPr lang="en-US" sz="3200" dirty="0" smtClean="0">
                  <a:latin typeface="Tahoma" pitchFamily="34" charset="0"/>
                </a:rPr>
                <a:t>2.5</a:t>
              </a:r>
              <a:endParaRPr lang="en-US" sz="3200" dirty="0">
                <a:latin typeface="Tahoma" pitchFamily="34" charset="0"/>
              </a:endParaRPr>
            </a:p>
          </p:txBody>
        </p:sp>
        <p:sp>
          <p:nvSpPr>
            <p:cNvPr id="32779" name="Rectangle 11"/>
            <p:cNvSpPr>
              <a:spLocks noChangeArrowheads="1"/>
            </p:cNvSpPr>
            <p:nvPr/>
          </p:nvSpPr>
          <p:spPr bwMode="auto">
            <a:xfrm>
              <a:off x="2854" y="2157"/>
              <a:ext cx="899" cy="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3200" u="sng" dirty="0" smtClean="0">
                  <a:latin typeface="Tahoma" pitchFamily="34" charset="0"/>
                </a:rPr>
                <a:t>$5,000</a:t>
              </a:r>
              <a:endParaRPr lang="en-US" sz="3200" dirty="0"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3200" dirty="0" smtClean="0">
                  <a:latin typeface="Tahoma" pitchFamily="34" charset="0"/>
                </a:rPr>
                <a:t>$2,000</a:t>
              </a:r>
              <a:endParaRPr lang="en-US" sz="3200" dirty="0">
                <a:latin typeface="Tahoma" pitchFamily="34" charset="0"/>
              </a:endParaRPr>
            </a:p>
          </p:txBody>
        </p:sp>
      </p:grpSp>
      <p:sp>
        <p:nvSpPr>
          <p:cNvPr id="32787" name="Rectangle 19"/>
          <p:cNvSpPr>
            <a:spLocks noChangeArrowheads="1"/>
          </p:cNvSpPr>
          <p:nvPr/>
        </p:nvSpPr>
        <p:spPr bwMode="auto">
          <a:xfrm>
            <a:off x="7469188" y="5945188"/>
            <a:ext cx="13716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(More…)</a:t>
            </a:r>
          </a:p>
        </p:txBody>
      </p:sp>
      <p:sp>
        <p:nvSpPr>
          <p:cNvPr id="32791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3-3a &amp; 3-3b Fixed </a:t>
            </a:r>
            <a:r>
              <a:rPr lang="en-US" sz="2800" dirty="0"/>
              <a:t>Assets and Total Assets</a:t>
            </a:r>
            <a:br>
              <a:rPr lang="en-US" sz="2800" dirty="0"/>
            </a:br>
            <a:r>
              <a:rPr lang="en-US" sz="2800" dirty="0"/>
              <a:t>Turnover Ratios</a:t>
            </a:r>
          </a:p>
        </p:txBody>
      </p:sp>
      <p:sp>
        <p:nvSpPr>
          <p:cNvPr id="32792" name="Rectangle 24"/>
          <p:cNvSpPr>
            <a:spLocks noChangeArrowheads="1"/>
          </p:cNvSpPr>
          <p:nvPr/>
        </p:nvSpPr>
        <p:spPr bwMode="auto">
          <a:xfrm>
            <a:off x="4416425" y="3017838"/>
            <a:ext cx="3111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  </a:t>
            </a:r>
          </a:p>
        </p:txBody>
      </p:sp>
      <p:sp>
        <p:nvSpPr>
          <p:cNvPr id="32793" name="Rectangle 25"/>
          <p:cNvSpPr>
            <a:spLocks noChangeArrowheads="1"/>
          </p:cNvSpPr>
          <p:nvPr/>
        </p:nvSpPr>
        <p:spPr bwMode="auto">
          <a:xfrm>
            <a:off x="4416425" y="3017838"/>
            <a:ext cx="3111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  </a:t>
            </a:r>
          </a:p>
        </p:txBody>
      </p:sp>
      <p:sp>
        <p:nvSpPr>
          <p:cNvPr id="32794" name="Rectangle 26"/>
          <p:cNvSpPr>
            <a:spLocks noChangeArrowheads="1"/>
          </p:cNvSpPr>
          <p:nvPr/>
        </p:nvSpPr>
        <p:spPr bwMode="auto">
          <a:xfrm>
            <a:off x="4416425" y="3017838"/>
            <a:ext cx="3111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  </a:t>
            </a:r>
          </a:p>
        </p:txBody>
      </p:sp>
    </p:spTree>
    <p:extLst>
      <p:ext uri="{BB962C8B-B14F-4D97-AF65-F5344CB8AC3E}">
        <p14:creationId xmlns:p14="http://schemas.microsoft.com/office/powerpoint/2010/main" val="31137164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97363-75E5-48D4-88D4-BE20A1C0A181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2467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3-3a &amp; 3-3b Total Assets and Fixed Assets Turnover Ratios (continued)</a:t>
            </a:r>
            <a:endParaRPr lang="en-US" sz="2800" dirty="0"/>
          </a:p>
        </p:txBody>
      </p:sp>
      <p:sp>
        <p:nvSpPr>
          <p:cNvPr id="2467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7772400" cy="1973262"/>
          </a:xfrm>
        </p:spPr>
        <p:txBody>
          <a:bodyPr/>
          <a:lstStyle/>
          <a:p>
            <a:r>
              <a:rPr lang="en-US" sz="2400" dirty="0" smtClean="0"/>
              <a:t>Both FA </a:t>
            </a:r>
            <a:r>
              <a:rPr lang="en-US" sz="2400" dirty="0"/>
              <a:t>turnover </a:t>
            </a:r>
            <a:r>
              <a:rPr lang="en-US" sz="2400" dirty="0" smtClean="0"/>
              <a:t>and TA turnover are not </a:t>
            </a:r>
            <a:r>
              <a:rPr lang="en-US" sz="2400" dirty="0"/>
              <a:t>up to industry </a:t>
            </a:r>
            <a:r>
              <a:rPr lang="en-US" sz="2400" dirty="0" smtClean="0"/>
              <a:t>average, and the further declines from 2015 are not good signs. </a:t>
            </a:r>
            <a:endParaRPr lang="en-US" sz="2400" dirty="0"/>
          </a:p>
        </p:txBody>
      </p:sp>
      <p:graphicFrame>
        <p:nvGraphicFramePr>
          <p:cNvPr id="246816" name="Group 3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49350278"/>
              </p:ext>
            </p:extLst>
          </p:nvPr>
        </p:nvGraphicFramePr>
        <p:xfrm>
          <a:off x="1182688" y="4159250"/>
          <a:ext cx="6218237" cy="1973263"/>
        </p:xfrm>
        <a:graphic>
          <a:graphicData uri="http://schemas.openxmlformats.org/drawingml/2006/table">
            <a:tbl>
              <a:tblPr/>
              <a:tblGrid>
                <a:gridCol w="1554162"/>
                <a:gridCol w="1555750"/>
                <a:gridCol w="1554162"/>
                <a:gridCol w="1554163"/>
              </a:tblGrid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Ind</a:t>
                      </a:r>
                      <a:r>
                        <a:rPr kumimoji="0" 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 16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 TO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2.8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TA TO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1.4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1.6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1.8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AFA6-FB8F-4A3E-816F-21FDA0F79C5E}" type="slidenum">
              <a:rPr lang="en-US"/>
              <a:pPr/>
              <a:t>16</a:t>
            </a:fld>
            <a:endParaRPr lang="en-US" dirty="0"/>
          </a:p>
        </p:txBody>
      </p:sp>
      <p:grpSp>
        <p:nvGrpSpPr>
          <p:cNvPr id="28689" name="Group 17"/>
          <p:cNvGrpSpPr>
            <a:grpSpLocks/>
          </p:cNvGrpSpPr>
          <p:nvPr/>
        </p:nvGrpSpPr>
        <p:grpSpPr bwMode="auto">
          <a:xfrm>
            <a:off x="990600" y="2362200"/>
            <a:ext cx="7010400" cy="3121025"/>
            <a:chOff x="672" y="2160"/>
            <a:chExt cx="4416" cy="1966"/>
          </a:xfrm>
        </p:grpSpPr>
        <p:sp>
          <p:nvSpPr>
            <p:cNvPr id="28681" name="Rectangle 9"/>
            <p:cNvSpPr>
              <a:spLocks noChangeArrowheads="1"/>
            </p:cNvSpPr>
            <p:nvPr/>
          </p:nvSpPr>
          <p:spPr bwMode="auto">
            <a:xfrm>
              <a:off x="672" y="2208"/>
              <a:ext cx="4416" cy="19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tabLst>
                  <a:tab pos="1022350" algn="l"/>
                </a:tabLst>
              </a:pPr>
              <a:r>
                <a:rPr lang="en-US" sz="3200" dirty="0">
                  <a:latin typeface="Tahoma" pitchFamily="34" charset="0"/>
                </a:rPr>
                <a:t>DSO	</a:t>
              </a:r>
              <a:r>
                <a:rPr lang="en-US" sz="3200" dirty="0" smtClean="0">
                  <a:latin typeface="Tahoma" pitchFamily="34" charset="0"/>
                </a:rPr>
                <a:t>=</a:t>
              </a:r>
              <a:endParaRPr lang="en-US" sz="3200" u="sng" dirty="0">
                <a:latin typeface="Tahoma" pitchFamily="34" charset="0"/>
              </a:endParaRPr>
            </a:p>
            <a:p>
              <a:pPr>
                <a:tabLst>
                  <a:tab pos="1022350" algn="l"/>
                </a:tabLst>
              </a:pPr>
              <a:endParaRPr lang="en-US" sz="3200" dirty="0">
                <a:latin typeface="Tahoma" pitchFamily="34" charset="0"/>
              </a:endParaRPr>
            </a:p>
            <a:p>
              <a:pPr>
                <a:tabLst>
                  <a:tab pos="1022350" algn="l"/>
                </a:tabLst>
              </a:pPr>
              <a:endParaRPr lang="en-US" sz="3200" dirty="0">
                <a:latin typeface="Tahoma" pitchFamily="34" charset="0"/>
              </a:endParaRPr>
            </a:p>
            <a:p>
              <a:pPr>
                <a:tabLst>
                  <a:tab pos="1022350" algn="l"/>
                </a:tabLst>
              </a:pPr>
              <a:r>
                <a:rPr lang="en-US" sz="3200" dirty="0">
                  <a:latin typeface="Tahoma" pitchFamily="34" charset="0"/>
                </a:rPr>
                <a:t>	=                       </a:t>
              </a:r>
              <a:r>
                <a:rPr lang="en-US" sz="3200" dirty="0" smtClean="0">
                  <a:latin typeface="Tahoma" pitchFamily="34" charset="0"/>
                </a:rPr>
                <a:t>=                     </a:t>
              </a:r>
              <a:endParaRPr lang="en-US" sz="3200" dirty="0">
                <a:latin typeface="Tahoma" pitchFamily="34" charset="0"/>
              </a:endParaRPr>
            </a:p>
            <a:p>
              <a:pPr>
                <a:tabLst>
                  <a:tab pos="1022350" algn="l"/>
                </a:tabLst>
              </a:pPr>
              <a:endParaRPr lang="en-US" sz="3200" dirty="0">
                <a:latin typeface="Tahoma" pitchFamily="34" charset="0"/>
              </a:endParaRPr>
            </a:p>
            <a:p>
              <a:pPr>
                <a:tabLst>
                  <a:tab pos="1022350" algn="l"/>
                </a:tabLst>
              </a:pPr>
              <a:r>
                <a:rPr lang="en-US" sz="3200" dirty="0">
                  <a:latin typeface="Tahoma" pitchFamily="34" charset="0"/>
                </a:rPr>
                <a:t>         = </a:t>
              </a:r>
              <a:r>
                <a:rPr lang="en-US" sz="3200" dirty="0" smtClean="0">
                  <a:latin typeface="Tahoma" pitchFamily="34" charset="0"/>
                </a:rPr>
                <a:t>37 </a:t>
              </a:r>
              <a:r>
                <a:rPr lang="en-US" sz="3200" dirty="0" smtClean="0">
                  <a:latin typeface="Tahoma" pitchFamily="34" charset="0"/>
                </a:rPr>
                <a:t>days </a:t>
              </a:r>
              <a:endParaRPr lang="en-US" sz="3200" dirty="0">
                <a:latin typeface="Tahoma" pitchFamily="34" charset="0"/>
              </a:endParaRPr>
            </a:p>
          </p:txBody>
        </p:sp>
        <p:sp>
          <p:nvSpPr>
            <p:cNvPr id="28676" name="Rectangle 4"/>
            <p:cNvSpPr>
              <a:spLocks noChangeArrowheads="1"/>
            </p:cNvSpPr>
            <p:nvPr/>
          </p:nvSpPr>
          <p:spPr bwMode="auto">
            <a:xfrm>
              <a:off x="1717" y="2160"/>
              <a:ext cx="2603" cy="5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3200" dirty="0">
                  <a:latin typeface="Tahoma" pitchFamily="34" charset="0"/>
                </a:rPr>
                <a:t>Receivables</a:t>
              </a:r>
            </a:p>
            <a:p>
              <a:pPr algn="ctr">
                <a:lnSpc>
                  <a:spcPct val="85000"/>
                </a:lnSpc>
              </a:pPr>
              <a:r>
                <a:rPr lang="en-US" sz="3200" dirty="0">
                  <a:latin typeface="Tahoma" pitchFamily="34" charset="0"/>
                </a:rPr>
                <a:t>Average sales per day</a:t>
              </a:r>
            </a:p>
          </p:txBody>
        </p:sp>
        <p:sp>
          <p:nvSpPr>
            <p:cNvPr id="28677" name="Line 5"/>
            <p:cNvSpPr>
              <a:spLocks noChangeShapeType="1"/>
            </p:cNvSpPr>
            <p:nvPr/>
          </p:nvSpPr>
          <p:spPr bwMode="auto">
            <a:xfrm>
              <a:off x="3696" y="3360"/>
              <a:ext cx="124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8" name="Line 6"/>
            <p:cNvSpPr>
              <a:spLocks noChangeShapeType="1"/>
            </p:cNvSpPr>
            <p:nvPr/>
          </p:nvSpPr>
          <p:spPr bwMode="auto">
            <a:xfrm flipV="1">
              <a:off x="1717" y="2448"/>
              <a:ext cx="2516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3" name="Rectangle 11"/>
            <p:cNvSpPr>
              <a:spLocks noChangeArrowheads="1"/>
            </p:cNvSpPr>
            <p:nvPr/>
          </p:nvSpPr>
          <p:spPr bwMode="auto">
            <a:xfrm>
              <a:off x="3586" y="3070"/>
              <a:ext cx="1421" cy="5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3200" dirty="0" smtClean="0">
                  <a:latin typeface="Tahoma" pitchFamily="34" charset="0"/>
                </a:rPr>
                <a:t>$500</a:t>
              </a:r>
              <a:endParaRPr lang="en-US" sz="3200" dirty="0"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3200" dirty="0" smtClean="0">
                  <a:latin typeface="Tahoma" pitchFamily="34" charset="0"/>
                </a:rPr>
                <a:t>$5,000/</a:t>
              </a:r>
              <a:r>
                <a:rPr lang="en-US" sz="3200" dirty="0">
                  <a:latin typeface="Tahoma" pitchFamily="34" charset="0"/>
                </a:rPr>
                <a:t>365</a:t>
              </a:r>
            </a:p>
          </p:txBody>
        </p:sp>
        <p:sp>
          <p:nvSpPr>
            <p:cNvPr id="28682" name="Rectangle 10"/>
            <p:cNvSpPr>
              <a:spLocks noChangeArrowheads="1"/>
            </p:cNvSpPr>
            <p:nvPr/>
          </p:nvSpPr>
          <p:spPr bwMode="auto">
            <a:xfrm>
              <a:off x="1567" y="3120"/>
              <a:ext cx="1432" cy="5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3200" u="sng">
                  <a:latin typeface="Tahoma" pitchFamily="34" charset="0"/>
                </a:rPr>
                <a:t>Receivables</a:t>
              </a:r>
              <a:endParaRPr lang="en-US" sz="3200"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3200">
                  <a:latin typeface="Tahoma" pitchFamily="34" charset="0"/>
                </a:rPr>
                <a:t>Sales/365</a:t>
              </a:r>
            </a:p>
          </p:txBody>
        </p:sp>
      </p:grpSp>
      <p:sp>
        <p:nvSpPr>
          <p:cNvPr id="28686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3-3c Days Sales Outstanding (Average Collection Period): </a:t>
            </a:r>
            <a:r>
              <a:rPr lang="en-US" sz="2800" dirty="0"/>
              <a:t>average number of days from sale until cash </a:t>
            </a:r>
            <a:r>
              <a:rPr lang="en-US" sz="2800" dirty="0" smtClean="0"/>
              <a:t>received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110775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1D78-04E7-444A-83B8-946A7107A375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30731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3-3c Days Sales Outstanding </a:t>
            </a:r>
            <a:r>
              <a:rPr lang="en-US" sz="2800" dirty="0" smtClean="0"/>
              <a:t>(continued): Appraisal </a:t>
            </a:r>
            <a:r>
              <a:rPr lang="en-US" sz="2800" dirty="0"/>
              <a:t>of DSO</a:t>
            </a:r>
          </a:p>
        </p:txBody>
      </p:sp>
      <p:sp>
        <p:nvSpPr>
          <p:cNvPr id="30732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Firm collects too </a:t>
            </a:r>
            <a:r>
              <a:rPr lang="en-US" dirty="0" smtClean="0"/>
              <a:t>slowly, </a:t>
            </a:r>
            <a:r>
              <a:rPr lang="en-US" dirty="0"/>
              <a:t>and situation is getting worse.</a:t>
            </a:r>
          </a:p>
          <a:p>
            <a:r>
              <a:rPr lang="en-US" dirty="0" smtClean="0"/>
              <a:t>Steps should be taken to review credit standards and to expedite the collection of accounts receivable.</a:t>
            </a:r>
            <a:endParaRPr lang="en-US" dirty="0"/>
          </a:p>
          <a:p>
            <a:endParaRPr lang="en-US" dirty="0"/>
          </a:p>
        </p:txBody>
      </p:sp>
      <p:grpSp>
        <p:nvGrpSpPr>
          <p:cNvPr id="30733" name="Group 13"/>
          <p:cNvGrpSpPr>
            <a:grpSpLocks/>
          </p:cNvGrpSpPr>
          <p:nvPr/>
        </p:nvGrpSpPr>
        <p:grpSpPr bwMode="auto">
          <a:xfrm>
            <a:off x="1219200" y="4648200"/>
            <a:ext cx="6970713" cy="1162050"/>
            <a:chOff x="768" y="2928"/>
            <a:chExt cx="4391" cy="732"/>
          </a:xfrm>
        </p:grpSpPr>
        <p:sp>
          <p:nvSpPr>
            <p:cNvPr id="30727" name="Rectangle 7"/>
            <p:cNvSpPr>
              <a:spLocks noChangeArrowheads="1"/>
            </p:cNvSpPr>
            <p:nvPr/>
          </p:nvSpPr>
          <p:spPr bwMode="auto">
            <a:xfrm>
              <a:off x="768" y="2928"/>
              <a:ext cx="4391" cy="7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110000"/>
                </a:lnSpc>
                <a:tabLst>
                  <a:tab pos="1762125" algn="ctr"/>
                  <a:tab pos="3143250" algn="ctr"/>
                  <a:tab pos="4524375" algn="ctr"/>
                  <a:tab pos="5881688" algn="ctr"/>
                </a:tabLst>
              </a:pPr>
              <a:r>
                <a:rPr lang="en-US" sz="3200" dirty="0">
                  <a:latin typeface="Tahoma" pitchFamily="34" charset="0"/>
                </a:rPr>
                <a:t>		</a:t>
              </a:r>
              <a:r>
                <a:rPr lang="en-US" sz="3200" dirty="0" smtClean="0">
                  <a:latin typeface="Tahoma" pitchFamily="34" charset="0"/>
                </a:rPr>
                <a:t>2016</a:t>
              </a:r>
              <a:r>
                <a:rPr lang="en-US" sz="3200" dirty="0">
                  <a:latin typeface="Tahoma" pitchFamily="34" charset="0"/>
                </a:rPr>
                <a:t>	</a:t>
              </a:r>
              <a:r>
                <a:rPr lang="en-US" sz="3200" dirty="0" smtClean="0">
                  <a:latin typeface="Tahoma" pitchFamily="34" charset="0"/>
                </a:rPr>
                <a:t>2015</a:t>
              </a:r>
              <a:r>
                <a:rPr lang="en-US" sz="3200" dirty="0">
                  <a:latin typeface="Tahoma" pitchFamily="34" charset="0"/>
                </a:rPr>
                <a:t>	</a:t>
              </a:r>
              <a:r>
                <a:rPr lang="en-US" sz="3200" dirty="0" smtClean="0">
                  <a:latin typeface="Tahoma" pitchFamily="34" charset="0"/>
                </a:rPr>
                <a:t>Ind.16</a:t>
              </a:r>
              <a:endParaRPr lang="en-US" sz="3200" dirty="0">
                <a:latin typeface="Tahoma" pitchFamily="34" charset="0"/>
              </a:endParaRPr>
            </a:p>
            <a:p>
              <a:pPr>
                <a:lnSpc>
                  <a:spcPct val="110000"/>
                </a:lnSpc>
                <a:tabLst>
                  <a:tab pos="1762125" algn="ctr"/>
                  <a:tab pos="3143250" algn="ctr"/>
                  <a:tab pos="4524375" algn="ctr"/>
                  <a:tab pos="5881688" algn="ctr"/>
                </a:tabLst>
              </a:pPr>
              <a:r>
                <a:rPr lang="en-US" sz="3200" dirty="0">
                  <a:latin typeface="Tahoma" pitchFamily="34" charset="0"/>
                </a:rPr>
                <a:t>DSO		</a:t>
              </a:r>
              <a:r>
                <a:rPr lang="en-US" sz="3200" dirty="0" smtClean="0">
                  <a:latin typeface="Tahoma" pitchFamily="34" charset="0"/>
                </a:rPr>
                <a:t>37</a:t>
              </a:r>
              <a:r>
                <a:rPr lang="en-US" sz="3200" dirty="0">
                  <a:latin typeface="Tahoma" pitchFamily="34" charset="0"/>
                </a:rPr>
                <a:t>	</a:t>
              </a:r>
              <a:r>
                <a:rPr lang="en-US" sz="3200" dirty="0" smtClean="0">
                  <a:latin typeface="Tahoma" pitchFamily="34" charset="0"/>
                </a:rPr>
                <a:t>29</a:t>
              </a:r>
              <a:r>
                <a:rPr lang="en-US" sz="3200" dirty="0">
                  <a:latin typeface="Tahoma" pitchFamily="34" charset="0"/>
                </a:rPr>
                <a:t>	</a:t>
              </a:r>
              <a:r>
                <a:rPr lang="en-US" sz="3200" dirty="0" smtClean="0">
                  <a:latin typeface="Tahoma" pitchFamily="34" charset="0"/>
                </a:rPr>
                <a:t>30</a:t>
              </a:r>
              <a:endParaRPr lang="en-US" sz="3200" dirty="0">
                <a:latin typeface="Tahoma" pitchFamily="34" charset="0"/>
              </a:endParaRPr>
            </a:p>
          </p:txBody>
        </p:sp>
        <p:sp>
          <p:nvSpPr>
            <p:cNvPr id="30728" name="Line 8"/>
            <p:cNvSpPr>
              <a:spLocks noChangeShapeType="1"/>
            </p:cNvSpPr>
            <p:nvPr/>
          </p:nvSpPr>
          <p:spPr bwMode="auto">
            <a:xfrm>
              <a:off x="1441" y="3276"/>
              <a:ext cx="347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9" name="Line 9"/>
            <p:cNvSpPr>
              <a:spLocks noChangeShapeType="1"/>
            </p:cNvSpPr>
            <p:nvPr/>
          </p:nvSpPr>
          <p:spPr bwMode="auto">
            <a:xfrm>
              <a:off x="1440" y="3277"/>
              <a:ext cx="0" cy="35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121591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F18B-C158-4ACF-A341-75EEE1A04772}" type="slidenum">
              <a:rPr lang="en-US"/>
              <a:pPr/>
              <a:t>18</a:t>
            </a:fld>
            <a:endParaRPr lang="en-US"/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3-3d Inventory </a:t>
            </a:r>
            <a:r>
              <a:rPr lang="en-US" sz="2800" dirty="0"/>
              <a:t>Turnover </a:t>
            </a:r>
            <a:r>
              <a:rPr lang="en-US" sz="2800" dirty="0" smtClean="0"/>
              <a:t>Ratio</a:t>
            </a:r>
            <a:endParaRPr lang="en-US" sz="2800" dirty="0"/>
          </a:p>
        </p:txBody>
      </p:sp>
      <p:grpSp>
        <p:nvGrpSpPr>
          <p:cNvPr id="24587" name="Group 11"/>
          <p:cNvGrpSpPr>
            <a:grpSpLocks/>
          </p:cNvGrpSpPr>
          <p:nvPr/>
        </p:nvGrpSpPr>
        <p:grpSpPr bwMode="auto">
          <a:xfrm>
            <a:off x="879475" y="2286001"/>
            <a:ext cx="7165980" cy="1922463"/>
            <a:chOff x="554" y="1440"/>
            <a:chExt cx="4514" cy="1211"/>
          </a:xfrm>
        </p:grpSpPr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554" y="1530"/>
              <a:ext cx="4514" cy="9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 dirty="0" smtClean="0">
                  <a:latin typeface="Tahoma" pitchFamily="34" charset="0"/>
                </a:rPr>
                <a:t>Inventory Turnover =</a:t>
              </a:r>
              <a:endParaRPr lang="en-US" sz="3200" dirty="0">
                <a:latin typeface="Tahoma" pitchFamily="34" charset="0"/>
              </a:endParaRPr>
            </a:p>
            <a:p>
              <a:endParaRPr lang="en-US" sz="3200" dirty="0">
                <a:latin typeface="Tahoma" pitchFamily="34" charset="0"/>
              </a:endParaRPr>
            </a:p>
            <a:p>
              <a:r>
                <a:rPr lang="en-US" sz="3200" dirty="0">
                  <a:latin typeface="Tahoma" pitchFamily="34" charset="0"/>
                </a:rPr>
                <a:t>		</a:t>
              </a:r>
              <a:r>
                <a:rPr lang="en-US" sz="3200" dirty="0" smtClean="0">
                  <a:latin typeface="Tahoma" pitchFamily="34" charset="0"/>
                </a:rPr>
                <a:t>     =                       =  </a:t>
              </a:r>
              <a:r>
                <a:rPr lang="en-US" sz="3200" dirty="0" smtClean="0">
                  <a:latin typeface="Tahoma" pitchFamily="34" charset="0"/>
                </a:rPr>
                <a:t>4.0</a:t>
              </a:r>
              <a:endParaRPr lang="en-US" sz="3200" dirty="0">
                <a:latin typeface="Tahoma" pitchFamily="34" charset="0"/>
              </a:endParaRPr>
            </a:p>
          </p:txBody>
        </p:sp>
        <p:grpSp>
          <p:nvGrpSpPr>
            <p:cNvPr id="24585" name="Group 9"/>
            <p:cNvGrpSpPr>
              <a:grpSpLocks/>
            </p:cNvGrpSpPr>
            <p:nvPr/>
          </p:nvGrpSpPr>
          <p:grpSpPr bwMode="auto">
            <a:xfrm>
              <a:off x="3120" y="1440"/>
              <a:ext cx="1920" cy="592"/>
              <a:chOff x="3120" y="1440"/>
              <a:chExt cx="1920" cy="592"/>
            </a:xfrm>
          </p:grpSpPr>
          <p:sp>
            <p:nvSpPr>
              <p:cNvPr id="24583" name="Rectangle 7"/>
              <p:cNvSpPr>
                <a:spLocks noChangeArrowheads="1"/>
              </p:cNvSpPr>
              <p:nvPr/>
            </p:nvSpPr>
            <p:spPr bwMode="auto">
              <a:xfrm>
                <a:off x="3120" y="1440"/>
                <a:ext cx="1920" cy="5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square" lIns="90488" tIns="44450" rIns="90488" bIns="44450">
                <a:spAutoFit/>
              </a:bodyPr>
              <a:lstStyle/>
              <a:p>
                <a:pPr algn="ctr">
                  <a:lnSpc>
                    <a:spcPct val="85000"/>
                  </a:lnSpc>
                </a:pPr>
                <a:r>
                  <a:rPr lang="en-US" sz="3200" dirty="0" smtClean="0">
                    <a:latin typeface="Tahoma" pitchFamily="34" charset="0"/>
                  </a:rPr>
                  <a:t>COGS</a:t>
                </a:r>
                <a:endParaRPr lang="en-US" sz="3200" dirty="0">
                  <a:latin typeface="Tahoma" pitchFamily="34" charset="0"/>
                </a:endParaRPr>
              </a:p>
              <a:p>
                <a:pPr algn="ctr">
                  <a:lnSpc>
                    <a:spcPct val="85000"/>
                  </a:lnSpc>
                </a:pPr>
                <a:r>
                  <a:rPr lang="en-US" sz="3200" dirty="0">
                    <a:latin typeface="Tahoma" pitchFamily="34" charset="0"/>
                  </a:rPr>
                  <a:t>Inventories</a:t>
                </a:r>
              </a:p>
            </p:txBody>
          </p:sp>
          <p:sp>
            <p:nvSpPr>
              <p:cNvPr id="24584" name="Line 8"/>
              <p:cNvSpPr>
                <a:spLocks noChangeShapeType="1"/>
              </p:cNvSpPr>
              <p:nvPr/>
            </p:nvSpPr>
            <p:spPr bwMode="auto">
              <a:xfrm>
                <a:off x="3216" y="1728"/>
                <a:ext cx="158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2434" y="2059"/>
              <a:ext cx="1651" cy="5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3200" u="sng" dirty="0" smtClean="0">
                  <a:latin typeface="Tahoma" pitchFamily="34" charset="0"/>
                </a:rPr>
                <a:t>$3,800+$200</a:t>
              </a:r>
              <a:endParaRPr lang="en-US" sz="3200" dirty="0"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3200" dirty="0">
                  <a:latin typeface="Tahoma" pitchFamily="34" charset="0"/>
                </a:rPr>
                <a:t>$</a:t>
              </a:r>
              <a:r>
                <a:rPr lang="en-US" sz="3200" dirty="0" smtClean="0">
                  <a:latin typeface="Tahoma" pitchFamily="34" charset="0"/>
                </a:rPr>
                <a:t>1,000</a:t>
              </a:r>
              <a:endParaRPr lang="en-US" sz="3200" dirty="0">
                <a:latin typeface="Tahoma" pitchFamily="34" charset="0"/>
              </a:endParaRPr>
            </a:p>
          </p:txBody>
        </p:sp>
      </p:grpSp>
      <p:grpSp>
        <p:nvGrpSpPr>
          <p:cNvPr id="24591" name="Group 15"/>
          <p:cNvGrpSpPr>
            <a:grpSpLocks/>
          </p:cNvGrpSpPr>
          <p:nvPr/>
        </p:nvGrpSpPr>
        <p:grpSpPr bwMode="auto">
          <a:xfrm>
            <a:off x="838200" y="4800600"/>
            <a:ext cx="7751763" cy="1319212"/>
            <a:chOff x="554" y="3039"/>
            <a:chExt cx="4883" cy="831"/>
          </a:xfrm>
        </p:grpSpPr>
        <p:sp>
          <p:nvSpPr>
            <p:cNvPr id="24588" name="Rectangle 12"/>
            <p:cNvSpPr>
              <a:spLocks noChangeArrowheads="1"/>
            </p:cNvSpPr>
            <p:nvPr/>
          </p:nvSpPr>
          <p:spPr bwMode="auto">
            <a:xfrm>
              <a:off x="554" y="3039"/>
              <a:ext cx="4883" cy="8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  <a:tabLst>
                  <a:tab pos="1370013" algn="l"/>
                  <a:tab pos="2973388" algn="l"/>
                  <a:tab pos="4576763" algn="l"/>
                  <a:tab pos="6110288" algn="l"/>
                </a:tabLst>
              </a:pPr>
              <a:r>
                <a:rPr lang="en-US" sz="3200" dirty="0">
                  <a:latin typeface="Tahoma" pitchFamily="34" charset="0"/>
                </a:rPr>
                <a:t>		</a:t>
              </a:r>
              <a:r>
                <a:rPr lang="en-US" sz="3200" dirty="0" smtClean="0">
                  <a:latin typeface="Tahoma" pitchFamily="34" charset="0"/>
                </a:rPr>
                <a:t>2016</a:t>
              </a:r>
              <a:r>
                <a:rPr lang="en-US" sz="3200" dirty="0">
                  <a:latin typeface="Tahoma" pitchFamily="34" charset="0"/>
                </a:rPr>
                <a:t>	</a:t>
              </a:r>
              <a:r>
                <a:rPr lang="en-US" sz="3200" dirty="0" smtClean="0">
                  <a:latin typeface="Tahoma" pitchFamily="34" charset="0"/>
                </a:rPr>
                <a:t>2015</a:t>
              </a:r>
              <a:r>
                <a:rPr lang="en-US" sz="3200" dirty="0">
                  <a:latin typeface="Tahoma" pitchFamily="34" charset="0"/>
                </a:rPr>
                <a:t>	</a:t>
              </a:r>
              <a:r>
                <a:rPr lang="en-US" sz="3200" dirty="0" smtClean="0">
                  <a:latin typeface="Tahoma" pitchFamily="34" charset="0"/>
                </a:rPr>
                <a:t>Ind.16</a:t>
              </a:r>
              <a:endParaRPr lang="en-US" sz="3200" dirty="0">
                <a:latin typeface="Tahoma" pitchFamily="34" charset="0"/>
              </a:endParaRPr>
            </a:p>
            <a:p>
              <a:pPr>
                <a:spcBef>
                  <a:spcPct val="50000"/>
                </a:spcBef>
                <a:tabLst>
                  <a:tab pos="1370013" algn="l"/>
                  <a:tab pos="2973388" algn="l"/>
                  <a:tab pos="4576763" algn="l"/>
                  <a:tab pos="6110288" algn="l"/>
                </a:tabLst>
              </a:pPr>
              <a:r>
                <a:rPr lang="en-US" sz="3200" dirty="0">
                  <a:latin typeface="Tahoma" pitchFamily="34" charset="0"/>
                </a:rPr>
                <a:t>Inv. </a:t>
              </a:r>
              <a:r>
                <a:rPr lang="en-US" sz="3200" dirty="0" smtClean="0">
                  <a:latin typeface="Tahoma" pitchFamily="34" charset="0"/>
                </a:rPr>
                <a:t>T.</a:t>
              </a:r>
              <a:r>
                <a:rPr lang="en-US" sz="3200" dirty="0">
                  <a:latin typeface="Tahoma" pitchFamily="34" charset="0"/>
                </a:rPr>
                <a:t>		</a:t>
              </a:r>
              <a:r>
                <a:rPr lang="en-US" sz="3200" dirty="0" smtClean="0">
                  <a:latin typeface="Tahoma" pitchFamily="34" charset="0"/>
                </a:rPr>
                <a:t>4.0</a:t>
              </a:r>
              <a:r>
                <a:rPr lang="en-US" sz="3200" dirty="0">
                  <a:latin typeface="Tahoma" pitchFamily="34" charset="0"/>
                </a:rPr>
                <a:t>	</a:t>
              </a:r>
              <a:r>
                <a:rPr lang="en-US" sz="3200" dirty="0" smtClean="0">
                  <a:latin typeface="Tahoma" pitchFamily="34" charset="0"/>
                </a:rPr>
                <a:t>4.6</a:t>
              </a:r>
              <a:r>
                <a:rPr lang="en-US" sz="3200" dirty="0">
                  <a:latin typeface="Tahoma" pitchFamily="34" charset="0"/>
                </a:rPr>
                <a:t>	</a:t>
              </a:r>
              <a:r>
                <a:rPr lang="en-US" sz="3200" dirty="0" smtClean="0">
                  <a:latin typeface="Tahoma" pitchFamily="34" charset="0"/>
                </a:rPr>
                <a:t>5.0</a:t>
              </a:r>
              <a:endParaRPr lang="en-US" sz="3200" dirty="0">
                <a:latin typeface="Tahoma" pitchFamily="34" charset="0"/>
              </a:endParaRPr>
            </a:p>
          </p:txBody>
        </p:sp>
        <p:sp>
          <p:nvSpPr>
            <p:cNvPr id="24589" name="Line 13"/>
            <p:cNvSpPr>
              <a:spLocks noChangeShapeType="1"/>
            </p:cNvSpPr>
            <p:nvPr/>
          </p:nvSpPr>
          <p:spPr bwMode="auto">
            <a:xfrm>
              <a:off x="1404" y="3409"/>
              <a:ext cx="363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0" name="Line 14"/>
            <p:cNvSpPr>
              <a:spLocks noChangeShapeType="1"/>
            </p:cNvSpPr>
            <p:nvPr/>
          </p:nvSpPr>
          <p:spPr bwMode="auto">
            <a:xfrm>
              <a:off x="1403" y="3421"/>
              <a:ext cx="0" cy="44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31A5-0BEB-4757-B80F-CF4D941E2482}" type="slidenum">
              <a:rPr lang="en-US"/>
              <a:pPr/>
              <a:t>19</a:t>
            </a:fld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3-3d Inventory Turnover </a:t>
            </a:r>
            <a:r>
              <a:rPr lang="en-US" sz="2800" dirty="0" smtClean="0"/>
              <a:t>Ratio (Continued): Comments </a:t>
            </a:r>
            <a:r>
              <a:rPr lang="en-US" sz="2800" dirty="0"/>
              <a:t>on Inventory Turnover</a:t>
            </a:r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Inventory turnover is below industry </a:t>
            </a:r>
            <a:r>
              <a:rPr lang="en-US" sz="2400" dirty="0" smtClean="0"/>
              <a:t>average and declined from 2015.</a:t>
            </a:r>
            <a:endParaRPr lang="en-US" sz="2400" dirty="0"/>
          </a:p>
          <a:p>
            <a:r>
              <a:rPr lang="en-US" sz="2400" dirty="0" smtClean="0"/>
              <a:t>The firm is holding too much inventory. In addition, the firm may be holding obsolete goods not worth their stated value.</a:t>
            </a:r>
            <a:endParaRPr lang="en-US" sz="2400" dirty="0"/>
          </a:p>
          <a:p>
            <a:pPr marL="0" indent="0">
              <a:buNone/>
            </a:pPr>
            <a:r>
              <a:rPr lang="en-US" sz="2800" dirty="0" smtClean="0"/>
              <a:t>In summary, </a:t>
            </a:r>
            <a:r>
              <a:rPr lang="en-US" sz="2800" dirty="0" err="1" smtClean="0"/>
              <a:t>MicroDrive’s</a:t>
            </a:r>
            <a:r>
              <a:rPr lang="en-US" sz="2800" dirty="0" smtClean="0"/>
              <a:t> low fixed-assets-turnover ratio, high DSO, and low inventory turnover ratio each cause its total-asset-turnover ratio to be lower than the industry average.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AEE8-7EE9-4CCF-B55E-6950C9523E01}" type="slidenum">
              <a:rPr lang="en-US"/>
              <a:pPr/>
              <a:t>2</a:t>
            </a:fld>
            <a:endParaRPr lang="en-US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in Chapter</a:t>
            </a:r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Read the whole chapter except 3-1b &amp; </a:t>
            </a:r>
            <a:r>
              <a:rPr lang="en-US" sz="2800" dirty="0" smtClean="0"/>
              <a:t>3-1c:</a:t>
            </a:r>
            <a:endParaRPr lang="en-US" sz="2800" dirty="0" smtClean="0"/>
          </a:p>
          <a:p>
            <a:r>
              <a:rPr lang="en-US" sz="2800" dirty="0" smtClean="0"/>
              <a:t>Ratio </a:t>
            </a:r>
            <a:r>
              <a:rPr lang="en-US" sz="2800" dirty="0"/>
              <a:t>analysis</a:t>
            </a:r>
          </a:p>
          <a:p>
            <a:r>
              <a:rPr lang="en-US" sz="2800" dirty="0" smtClean="0"/>
              <a:t>DuPont equation</a:t>
            </a:r>
            <a:endParaRPr lang="en-US" sz="2800" dirty="0"/>
          </a:p>
          <a:p>
            <a:r>
              <a:rPr lang="en-US" sz="2800" dirty="0" smtClean="0"/>
              <a:t>Benchmarking for ratio analysis</a:t>
            </a:r>
            <a:endParaRPr lang="en-US" sz="2800" dirty="0"/>
          </a:p>
          <a:p>
            <a:r>
              <a:rPr lang="en-US" sz="2800" dirty="0"/>
              <a:t>Limitations of ratio analysis</a:t>
            </a:r>
          </a:p>
          <a:p>
            <a:r>
              <a:rPr lang="en-US" sz="2800" dirty="0"/>
              <a:t>Qualitative factors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FD1F-9BB3-4CEB-8FA8-86616DAF1EEB}" type="slidenum">
              <a:rPr lang="en-US"/>
              <a:pPr/>
              <a:t>20</a:t>
            </a:fld>
            <a:endParaRPr lang="en-US"/>
          </a:p>
        </p:txBody>
      </p:sp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3-4 Debt </a:t>
            </a:r>
            <a:r>
              <a:rPr lang="en-US" dirty="0"/>
              <a:t>Management Ratios</a:t>
            </a: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Does the company have too much debt</a:t>
            </a:r>
            <a:r>
              <a:rPr lang="en-US" dirty="0" smtClean="0"/>
              <a:t>? (leverage ratios)</a:t>
            </a:r>
            <a:endParaRPr lang="en-US" dirty="0"/>
          </a:p>
          <a:p>
            <a:r>
              <a:rPr lang="en-US" dirty="0"/>
              <a:t>Can the company’s earnings meet its debt servicing requirements</a:t>
            </a:r>
            <a:r>
              <a:rPr lang="en-US" dirty="0" smtClean="0"/>
              <a:t>? (coverage ratios)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DCB0-A3B6-419C-8C99-6A334CAA51B2}" type="slidenum">
              <a:rPr lang="en-US"/>
              <a:pPr/>
              <a:t>21</a:t>
            </a:fld>
            <a:endParaRPr lang="en-US"/>
          </a:p>
        </p:txBody>
      </p:sp>
      <p:grpSp>
        <p:nvGrpSpPr>
          <p:cNvPr id="39955" name="Group 19"/>
          <p:cNvGrpSpPr>
            <a:grpSpLocks/>
          </p:cNvGrpSpPr>
          <p:nvPr/>
        </p:nvGrpSpPr>
        <p:grpSpPr bwMode="auto">
          <a:xfrm>
            <a:off x="914400" y="2209800"/>
            <a:ext cx="7818440" cy="3105150"/>
            <a:chOff x="576" y="1392"/>
            <a:chExt cx="4925" cy="1956"/>
          </a:xfrm>
        </p:grpSpPr>
        <p:sp>
          <p:nvSpPr>
            <p:cNvPr id="39942" name="Rectangle 6"/>
            <p:cNvSpPr>
              <a:spLocks noChangeArrowheads="1"/>
            </p:cNvSpPr>
            <p:nvPr/>
          </p:nvSpPr>
          <p:spPr bwMode="auto">
            <a:xfrm>
              <a:off x="576" y="2703"/>
              <a:ext cx="3630" cy="6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3" name="Rectangle 7"/>
            <p:cNvSpPr>
              <a:spLocks noChangeArrowheads="1"/>
            </p:cNvSpPr>
            <p:nvPr/>
          </p:nvSpPr>
          <p:spPr bwMode="auto">
            <a:xfrm>
              <a:off x="576" y="1392"/>
              <a:ext cx="4032" cy="6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4" name="Rectangle 8"/>
            <p:cNvSpPr>
              <a:spLocks noChangeArrowheads="1"/>
            </p:cNvSpPr>
            <p:nvPr/>
          </p:nvSpPr>
          <p:spPr bwMode="auto">
            <a:xfrm>
              <a:off x="2400" y="1414"/>
              <a:ext cx="3024" cy="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spAutoFit/>
            </a:bodyPr>
            <a:lstStyle/>
            <a:p>
              <a:pPr algn="ctr"/>
              <a:r>
                <a:rPr lang="en-US" sz="3200" u="sng" dirty="0" smtClean="0">
                  <a:latin typeface="Tahoma" pitchFamily="34" charset="0"/>
                </a:rPr>
                <a:t>  Total debt (short +long)  </a:t>
              </a:r>
              <a:endParaRPr lang="en-US" sz="3200" dirty="0"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3200" dirty="0">
                  <a:latin typeface="Tahoma" pitchFamily="34" charset="0"/>
                </a:rPr>
                <a:t>Total assets</a:t>
              </a:r>
            </a:p>
          </p:txBody>
        </p:sp>
        <p:sp>
          <p:nvSpPr>
            <p:cNvPr id="39945" name="Rectangle 9"/>
            <p:cNvSpPr>
              <a:spLocks noChangeArrowheads="1"/>
            </p:cNvSpPr>
            <p:nvPr/>
          </p:nvSpPr>
          <p:spPr bwMode="auto">
            <a:xfrm>
              <a:off x="816" y="1558"/>
              <a:ext cx="4685" cy="9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tabLst>
                  <a:tab pos="2119313" algn="l"/>
                </a:tabLst>
              </a:pPr>
              <a:r>
                <a:rPr lang="en-US" sz="3200" dirty="0">
                  <a:latin typeface="Tahoma" pitchFamily="34" charset="0"/>
                </a:rPr>
                <a:t>Debt ratio	=</a:t>
              </a:r>
            </a:p>
            <a:p>
              <a:pPr>
                <a:tabLst>
                  <a:tab pos="2119313" algn="l"/>
                </a:tabLst>
              </a:pPr>
              <a:endParaRPr lang="en-US" sz="3200" dirty="0">
                <a:latin typeface="Tahoma" pitchFamily="34" charset="0"/>
              </a:endParaRPr>
            </a:p>
            <a:p>
              <a:pPr>
                <a:tabLst>
                  <a:tab pos="2119313" algn="l"/>
                </a:tabLst>
              </a:pPr>
              <a:r>
                <a:rPr lang="en-US" sz="3200" dirty="0">
                  <a:latin typeface="Tahoma" pitchFamily="34" charset="0"/>
                </a:rPr>
                <a:t>	=                       </a:t>
              </a:r>
              <a:r>
                <a:rPr lang="en-US" sz="3200" dirty="0" smtClean="0">
                  <a:latin typeface="Tahoma" pitchFamily="34" charset="0"/>
                </a:rPr>
                <a:t> = 41.7</a:t>
              </a:r>
              <a:r>
                <a:rPr lang="en-US" sz="3200" dirty="0" smtClean="0">
                  <a:latin typeface="Tahoma" pitchFamily="34" charset="0"/>
                </a:rPr>
                <a:t>%</a:t>
              </a:r>
              <a:endParaRPr lang="en-US" sz="3200" dirty="0">
                <a:latin typeface="Tahoma" pitchFamily="34" charset="0"/>
              </a:endParaRPr>
            </a:p>
          </p:txBody>
        </p:sp>
        <p:sp>
          <p:nvSpPr>
            <p:cNvPr id="39946" name="Rectangle 10"/>
            <p:cNvSpPr>
              <a:spLocks noChangeArrowheads="1"/>
            </p:cNvSpPr>
            <p:nvPr/>
          </p:nvSpPr>
          <p:spPr bwMode="auto">
            <a:xfrm>
              <a:off x="2439" y="2035"/>
              <a:ext cx="1651" cy="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3200" u="sng" dirty="0" smtClean="0">
                  <a:latin typeface="Tahoma" pitchFamily="34" charset="0"/>
                </a:rPr>
                <a:t>$280+$1,200</a:t>
              </a:r>
              <a:endParaRPr lang="en-US" sz="3200" dirty="0"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3200" dirty="0">
                  <a:latin typeface="Tahoma" pitchFamily="34" charset="0"/>
                </a:rPr>
                <a:t>$</a:t>
              </a:r>
              <a:r>
                <a:rPr lang="en-US" sz="3200" dirty="0" smtClean="0">
                  <a:latin typeface="Tahoma" pitchFamily="34" charset="0"/>
                </a:rPr>
                <a:t>3,550</a:t>
              </a:r>
              <a:endParaRPr lang="en-US" sz="3200" dirty="0">
                <a:latin typeface="Tahoma" pitchFamily="34" charset="0"/>
              </a:endParaRPr>
            </a:p>
          </p:txBody>
        </p:sp>
      </p:grp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7397750" y="5867400"/>
            <a:ext cx="11842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(More…)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3-4a Leverage Ratios: </a:t>
            </a:r>
            <a:r>
              <a:rPr lang="en-US" sz="2800" dirty="0" smtClean="0"/>
              <a:t>Debt (-to-Assets) </a:t>
            </a:r>
            <a:r>
              <a:rPr lang="en-US" sz="2800" dirty="0" smtClean="0"/>
              <a:t>Ratio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DCB0-A3B6-419C-8C99-6A334CAA51B2}" type="slidenum">
              <a:rPr lang="en-US"/>
              <a:pPr/>
              <a:t>22</a:t>
            </a:fld>
            <a:endParaRPr lang="en-US"/>
          </a:p>
        </p:txBody>
      </p:sp>
      <p:grpSp>
        <p:nvGrpSpPr>
          <p:cNvPr id="39955" name="Group 19"/>
          <p:cNvGrpSpPr>
            <a:grpSpLocks/>
          </p:cNvGrpSpPr>
          <p:nvPr/>
        </p:nvGrpSpPr>
        <p:grpSpPr bwMode="auto">
          <a:xfrm>
            <a:off x="914400" y="2209800"/>
            <a:ext cx="8001002" cy="3105150"/>
            <a:chOff x="576" y="1392"/>
            <a:chExt cx="5040" cy="1956"/>
          </a:xfrm>
        </p:grpSpPr>
        <p:sp>
          <p:nvSpPr>
            <p:cNvPr id="39942" name="Rectangle 6"/>
            <p:cNvSpPr>
              <a:spLocks noChangeArrowheads="1"/>
            </p:cNvSpPr>
            <p:nvPr/>
          </p:nvSpPr>
          <p:spPr bwMode="auto">
            <a:xfrm>
              <a:off x="576" y="2703"/>
              <a:ext cx="3630" cy="6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3" name="Rectangle 7"/>
            <p:cNvSpPr>
              <a:spLocks noChangeArrowheads="1"/>
            </p:cNvSpPr>
            <p:nvPr/>
          </p:nvSpPr>
          <p:spPr bwMode="auto">
            <a:xfrm>
              <a:off x="576" y="1392"/>
              <a:ext cx="4032" cy="6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4" name="Rectangle 8"/>
            <p:cNvSpPr>
              <a:spLocks noChangeArrowheads="1"/>
            </p:cNvSpPr>
            <p:nvPr/>
          </p:nvSpPr>
          <p:spPr bwMode="auto">
            <a:xfrm>
              <a:off x="2832" y="1414"/>
              <a:ext cx="2784" cy="6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spAutoFit/>
            </a:bodyPr>
            <a:lstStyle/>
            <a:p>
              <a:pPr algn="ctr"/>
              <a:r>
                <a:rPr lang="en-US" sz="3200" u="sng" dirty="0">
                  <a:latin typeface="Tahoma" pitchFamily="34" charset="0"/>
                </a:rPr>
                <a:t>  </a:t>
              </a:r>
              <a:r>
                <a:rPr lang="en-US" sz="2800" u="sng" dirty="0">
                  <a:latin typeface="Tahoma" pitchFamily="34" charset="0"/>
                </a:rPr>
                <a:t>Total </a:t>
              </a:r>
              <a:r>
                <a:rPr lang="en-US" sz="2800" u="sng" dirty="0" smtClean="0">
                  <a:latin typeface="Tahoma" pitchFamily="34" charset="0"/>
                </a:rPr>
                <a:t>debt (short + long)  </a:t>
              </a:r>
              <a:endParaRPr lang="en-US" sz="2800" dirty="0"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2800" dirty="0">
                  <a:latin typeface="Tahoma" pitchFamily="34" charset="0"/>
                </a:rPr>
                <a:t>Total </a:t>
              </a:r>
              <a:r>
                <a:rPr lang="en-US" sz="2800" dirty="0" smtClean="0">
                  <a:latin typeface="Tahoma" pitchFamily="34" charset="0"/>
                </a:rPr>
                <a:t>comm. equity</a:t>
              </a:r>
              <a:endParaRPr lang="en-US" sz="2800" dirty="0">
                <a:latin typeface="Tahoma" pitchFamily="34" charset="0"/>
              </a:endParaRPr>
            </a:p>
          </p:txBody>
        </p:sp>
        <p:sp>
          <p:nvSpPr>
            <p:cNvPr id="39945" name="Rectangle 9"/>
            <p:cNvSpPr>
              <a:spLocks noChangeArrowheads="1"/>
            </p:cNvSpPr>
            <p:nvPr/>
          </p:nvSpPr>
          <p:spPr bwMode="auto">
            <a:xfrm>
              <a:off x="576" y="1536"/>
              <a:ext cx="4320" cy="8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spAutoFit/>
            </a:bodyPr>
            <a:lstStyle/>
            <a:p>
              <a:pPr>
                <a:tabLst>
                  <a:tab pos="2119313" algn="l"/>
                </a:tabLst>
              </a:pPr>
              <a:r>
                <a:rPr lang="en-US" sz="2800" dirty="0" smtClean="0">
                  <a:latin typeface="Tahoma" pitchFamily="34" charset="0"/>
                </a:rPr>
                <a:t>Debt-to-Equity Ratio =</a:t>
              </a:r>
            </a:p>
            <a:p>
              <a:pPr>
                <a:tabLst>
                  <a:tab pos="2119313" algn="l"/>
                </a:tabLst>
              </a:pPr>
              <a:r>
                <a:rPr lang="en-US" sz="2800" dirty="0" smtClean="0">
                  <a:latin typeface="Tahoma" pitchFamily="34" charset="0"/>
                </a:rPr>
                <a:t> </a:t>
              </a:r>
            </a:p>
            <a:p>
              <a:pPr>
                <a:tabLst>
                  <a:tab pos="2119313" algn="l"/>
                </a:tabLst>
              </a:pPr>
              <a:r>
                <a:rPr lang="en-US" sz="2800" dirty="0" smtClean="0">
                  <a:latin typeface="Tahoma" pitchFamily="34" charset="0"/>
                </a:rPr>
                <a:t>	=                         = </a:t>
              </a:r>
              <a:r>
                <a:rPr lang="en-US" sz="2800" dirty="0" smtClean="0">
                  <a:latin typeface="Tahoma" pitchFamily="34" charset="0"/>
                </a:rPr>
                <a:t>1.01</a:t>
              </a:r>
              <a:endParaRPr lang="en-US" sz="2800" dirty="0">
                <a:latin typeface="Tahoma" pitchFamily="34" charset="0"/>
              </a:endParaRPr>
            </a:p>
          </p:txBody>
        </p:sp>
        <p:sp>
          <p:nvSpPr>
            <p:cNvPr id="39946" name="Rectangle 10"/>
            <p:cNvSpPr>
              <a:spLocks noChangeArrowheads="1"/>
            </p:cNvSpPr>
            <p:nvPr/>
          </p:nvSpPr>
          <p:spPr bwMode="auto">
            <a:xfrm>
              <a:off x="2160" y="2035"/>
              <a:ext cx="1776" cy="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spAutoFit/>
            </a:bodyPr>
            <a:lstStyle/>
            <a:p>
              <a:pPr algn="ctr"/>
              <a:r>
                <a:rPr lang="en-US" sz="3200" u="sng" dirty="0" smtClean="0">
                  <a:latin typeface="Tahoma" pitchFamily="34" charset="0"/>
                </a:rPr>
                <a:t>$280+$1,200</a:t>
              </a:r>
              <a:endParaRPr lang="en-US" sz="3200" dirty="0"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3200" dirty="0" smtClean="0">
                  <a:latin typeface="Tahoma" pitchFamily="34" charset="0"/>
                </a:rPr>
                <a:t>$1,470</a:t>
              </a:r>
              <a:endParaRPr lang="en-US" sz="3200" dirty="0">
                <a:latin typeface="Tahoma" pitchFamily="34" charset="0"/>
              </a:endParaRPr>
            </a:p>
          </p:txBody>
        </p:sp>
      </p:grp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7397750" y="5867400"/>
            <a:ext cx="11842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(More…)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3-4a Leverage Ratios: Debt-to-Equity Ratio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30734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DCB0-A3B6-419C-8C99-6A334CAA51B2}" type="slidenum">
              <a:rPr lang="en-US"/>
              <a:pPr/>
              <a:t>23</a:t>
            </a:fld>
            <a:endParaRPr lang="en-US" dirty="0"/>
          </a:p>
        </p:txBody>
      </p:sp>
      <p:grpSp>
        <p:nvGrpSpPr>
          <p:cNvPr id="39955" name="Group 19"/>
          <p:cNvGrpSpPr>
            <a:grpSpLocks/>
          </p:cNvGrpSpPr>
          <p:nvPr/>
        </p:nvGrpSpPr>
        <p:grpSpPr bwMode="auto">
          <a:xfrm>
            <a:off x="838200" y="2209800"/>
            <a:ext cx="7972426" cy="3105150"/>
            <a:chOff x="528" y="1392"/>
            <a:chExt cx="5022" cy="1956"/>
          </a:xfrm>
        </p:grpSpPr>
        <p:sp>
          <p:nvSpPr>
            <p:cNvPr id="39942" name="Rectangle 6"/>
            <p:cNvSpPr>
              <a:spLocks noChangeArrowheads="1"/>
            </p:cNvSpPr>
            <p:nvPr/>
          </p:nvSpPr>
          <p:spPr bwMode="auto">
            <a:xfrm>
              <a:off x="576" y="2703"/>
              <a:ext cx="3630" cy="6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3" name="Rectangle 7"/>
            <p:cNvSpPr>
              <a:spLocks noChangeArrowheads="1"/>
            </p:cNvSpPr>
            <p:nvPr/>
          </p:nvSpPr>
          <p:spPr bwMode="auto">
            <a:xfrm>
              <a:off x="576" y="1392"/>
              <a:ext cx="4032" cy="6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4" name="Rectangle 8"/>
            <p:cNvSpPr>
              <a:spLocks noChangeArrowheads="1"/>
            </p:cNvSpPr>
            <p:nvPr/>
          </p:nvSpPr>
          <p:spPr bwMode="auto">
            <a:xfrm>
              <a:off x="2990" y="1392"/>
              <a:ext cx="2386" cy="6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spAutoFit/>
            </a:bodyPr>
            <a:lstStyle/>
            <a:p>
              <a:pPr algn="ctr"/>
              <a:r>
                <a:rPr lang="en-US" sz="3200" u="sng" dirty="0">
                  <a:latin typeface="Tahoma" pitchFamily="34" charset="0"/>
                </a:rPr>
                <a:t>  Total </a:t>
              </a:r>
              <a:r>
                <a:rPr lang="en-US" sz="3200" u="sng" dirty="0" smtClean="0">
                  <a:latin typeface="Tahoma" pitchFamily="34" charset="0"/>
                </a:rPr>
                <a:t>liabilities  </a:t>
              </a:r>
              <a:endParaRPr lang="en-US" sz="3200" dirty="0"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3200" dirty="0">
                  <a:latin typeface="Tahoma" pitchFamily="34" charset="0"/>
                </a:rPr>
                <a:t>Total assets</a:t>
              </a:r>
            </a:p>
          </p:txBody>
        </p:sp>
        <p:sp>
          <p:nvSpPr>
            <p:cNvPr id="39945" name="Rectangle 9"/>
            <p:cNvSpPr>
              <a:spLocks noChangeArrowheads="1"/>
            </p:cNvSpPr>
            <p:nvPr/>
          </p:nvSpPr>
          <p:spPr bwMode="auto">
            <a:xfrm>
              <a:off x="528" y="1488"/>
              <a:ext cx="5022" cy="16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spAutoFit/>
            </a:bodyPr>
            <a:lstStyle/>
            <a:p>
              <a:pPr>
                <a:tabLst>
                  <a:tab pos="2119313" algn="l"/>
                </a:tabLst>
              </a:pPr>
              <a:r>
                <a:rPr lang="en-US" sz="3200" dirty="0" smtClean="0">
                  <a:latin typeface="Tahoma" pitchFamily="34" charset="0"/>
                </a:rPr>
                <a:t>Liabilities/Assets </a:t>
              </a:r>
              <a:r>
                <a:rPr lang="en-US" sz="3200" dirty="0" smtClean="0">
                  <a:latin typeface="Tahoma" pitchFamily="34" charset="0"/>
                </a:rPr>
                <a:t>ratio =</a:t>
              </a:r>
              <a:endParaRPr lang="en-US" sz="3200" dirty="0">
                <a:latin typeface="Tahoma" pitchFamily="34" charset="0"/>
              </a:endParaRPr>
            </a:p>
            <a:p>
              <a:pPr>
                <a:tabLst>
                  <a:tab pos="2119313" algn="l"/>
                </a:tabLst>
              </a:pPr>
              <a:endParaRPr lang="en-US" sz="3200" dirty="0">
                <a:latin typeface="Tahoma" pitchFamily="34" charset="0"/>
              </a:endParaRPr>
            </a:p>
            <a:p>
              <a:pPr>
                <a:tabLst>
                  <a:tab pos="2119313" algn="l"/>
                </a:tabLst>
              </a:pPr>
              <a:r>
                <a:rPr lang="en-US" sz="3200" dirty="0">
                  <a:latin typeface="Tahoma" pitchFamily="34" charset="0"/>
                </a:rPr>
                <a:t>	</a:t>
              </a:r>
              <a:r>
                <a:rPr lang="en-US" sz="3200" dirty="0" smtClean="0">
                  <a:latin typeface="Tahoma" pitchFamily="34" charset="0"/>
                </a:rPr>
                <a:t>          </a:t>
              </a:r>
              <a:r>
                <a:rPr lang="en-US" sz="3200" dirty="0" smtClean="0">
                  <a:latin typeface="Tahoma" pitchFamily="34" charset="0"/>
                </a:rPr>
                <a:t>     =                    </a:t>
              </a:r>
              <a:endParaRPr lang="en-US" sz="3200" dirty="0" smtClean="0">
                <a:latin typeface="Tahoma" pitchFamily="34" charset="0"/>
              </a:endParaRPr>
            </a:p>
            <a:p>
              <a:pPr>
                <a:tabLst>
                  <a:tab pos="2119313" algn="l"/>
                </a:tabLst>
              </a:pPr>
              <a:endParaRPr lang="en-US" sz="3200" dirty="0">
                <a:latin typeface="Tahoma" pitchFamily="34" charset="0"/>
              </a:endParaRPr>
            </a:p>
            <a:p>
              <a:pPr>
                <a:tabLst>
                  <a:tab pos="2119313" algn="l"/>
                </a:tabLst>
              </a:pPr>
              <a:r>
                <a:rPr lang="en-US" sz="3200" dirty="0" smtClean="0">
                  <a:latin typeface="Tahoma" pitchFamily="34" charset="0"/>
                </a:rPr>
                <a:t>                          </a:t>
              </a:r>
              <a:r>
                <a:rPr lang="en-US" sz="3200" dirty="0" smtClean="0">
                  <a:latin typeface="Tahoma" pitchFamily="34" charset="0"/>
                </a:rPr>
                <a:t>      =   55.8%</a:t>
              </a:r>
              <a:endParaRPr lang="en-US" sz="3200" dirty="0">
                <a:latin typeface="Tahoma" pitchFamily="34" charset="0"/>
              </a:endParaRPr>
            </a:p>
          </p:txBody>
        </p:sp>
        <p:sp>
          <p:nvSpPr>
            <p:cNvPr id="39946" name="Rectangle 10"/>
            <p:cNvSpPr>
              <a:spLocks noChangeArrowheads="1"/>
            </p:cNvSpPr>
            <p:nvPr/>
          </p:nvSpPr>
          <p:spPr bwMode="auto">
            <a:xfrm>
              <a:off x="3545" y="2057"/>
              <a:ext cx="899" cy="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3200" u="sng" dirty="0" smtClean="0">
                  <a:latin typeface="Tahoma" pitchFamily="34" charset="0"/>
                </a:rPr>
                <a:t>$1,980</a:t>
              </a:r>
              <a:endParaRPr lang="en-US" sz="3200" dirty="0"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3200" dirty="0">
                  <a:latin typeface="Tahoma" pitchFamily="34" charset="0"/>
                </a:rPr>
                <a:t>$</a:t>
              </a:r>
              <a:r>
                <a:rPr lang="en-US" sz="3200" dirty="0" smtClean="0">
                  <a:latin typeface="Tahoma" pitchFamily="34" charset="0"/>
                </a:rPr>
                <a:t>3,550</a:t>
              </a:r>
              <a:endParaRPr lang="en-US" sz="3200" dirty="0">
                <a:latin typeface="Tahoma" pitchFamily="34" charset="0"/>
              </a:endParaRPr>
            </a:p>
          </p:txBody>
        </p:sp>
      </p:grp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7397750" y="5867400"/>
            <a:ext cx="11842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(More…)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/>
              <a:t>3-4a Leverage Ratios: Liabilities-to-Assets Ratio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92303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DCB0-A3B6-419C-8C99-6A334CAA51B2}" type="slidenum">
              <a:rPr lang="en-US"/>
              <a:pPr/>
              <a:t>24</a:t>
            </a:fld>
            <a:endParaRPr lang="en-US"/>
          </a:p>
        </p:txBody>
      </p:sp>
      <p:grpSp>
        <p:nvGrpSpPr>
          <p:cNvPr id="39955" name="Group 19"/>
          <p:cNvGrpSpPr>
            <a:grpSpLocks/>
          </p:cNvGrpSpPr>
          <p:nvPr/>
        </p:nvGrpSpPr>
        <p:grpSpPr bwMode="auto">
          <a:xfrm>
            <a:off x="914400" y="2209800"/>
            <a:ext cx="6400800" cy="3105150"/>
            <a:chOff x="576" y="1392"/>
            <a:chExt cx="4032" cy="1956"/>
          </a:xfrm>
        </p:grpSpPr>
        <p:sp>
          <p:nvSpPr>
            <p:cNvPr id="39942" name="Rectangle 6"/>
            <p:cNvSpPr>
              <a:spLocks noChangeArrowheads="1"/>
            </p:cNvSpPr>
            <p:nvPr/>
          </p:nvSpPr>
          <p:spPr bwMode="auto">
            <a:xfrm>
              <a:off x="576" y="2703"/>
              <a:ext cx="3630" cy="6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3" name="Rectangle 7"/>
            <p:cNvSpPr>
              <a:spLocks noChangeArrowheads="1"/>
            </p:cNvSpPr>
            <p:nvPr/>
          </p:nvSpPr>
          <p:spPr bwMode="auto">
            <a:xfrm>
              <a:off x="576" y="1392"/>
              <a:ext cx="4032" cy="6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7" name="Rectangle 11"/>
            <p:cNvSpPr>
              <a:spLocks noChangeArrowheads="1"/>
            </p:cNvSpPr>
            <p:nvPr/>
          </p:nvSpPr>
          <p:spPr bwMode="auto">
            <a:xfrm>
              <a:off x="2382" y="1584"/>
              <a:ext cx="1668" cy="6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r>
                <a:rPr lang="en-US" u="sng" dirty="0"/>
                <a:t>            </a:t>
              </a:r>
              <a:r>
                <a:rPr lang="en-US" sz="3200" u="sng" dirty="0">
                  <a:latin typeface="Tahoma" pitchFamily="34" charset="0"/>
                </a:rPr>
                <a:t>EBIT</a:t>
              </a:r>
              <a:r>
                <a:rPr lang="en-US" sz="3200" u="sng" dirty="0">
                  <a:latin typeface="Times New Roman" pitchFamily="18" charset="0"/>
                </a:rPr>
                <a:t> </a:t>
              </a:r>
              <a:r>
                <a:rPr lang="en-US" u="sng" dirty="0"/>
                <a:t>       </a:t>
              </a:r>
              <a:r>
                <a:rPr lang="en-US" sz="3200" u="sng" dirty="0">
                  <a:latin typeface="Tahoma" pitchFamily="34" charset="0"/>
                </a:rPr>
                <a:t>       </a:t>
              </a:r>
              <a:endParaRPr lang="en-US" sz="3200" dirty="0">
                <a:latin typeface="Tahoma" pitchFamily="34" charset="0"/>
              </a:endParaRPr>
            </a:p>
            <a:p>
              <a:pPr>
                <a:lnSpc>
                  <a:spcPct val="85000"/>
                </a:lnSpc>
              </a:pPr>
              <a:r>
                <a:rPr lang="en-US" sz="3200" dirty="0">
                  <a:latin typeface="Tahoma" pitchFamily="34" charset="0"/>
                </a:rPr>
                <a:t>Int. expense</a:t>
              </a:r>
            </a:p>
          </p:txBody>
        </p:sp>
        <p:sp>
          <p:nvSpPr>
            <p:cNvPr id="39948" name="Rectangle 12"/>
            <p:cNvSpPr>
              <a:spLocks noChangeArrowheads="1"/>
            </p:cNvSpPr>
            <p:nvPr/>
          </p:nvSpPr>
          <p:spPr bwMode="auto">
            <a:xfrm>
              <a:off x="756" y="1680"/>
              <a:ext cx="3671" cy="9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tabLst>
                  <a:tab pos="2119313" algn="l"/>
                </a:tabLst>
              </a:pPr>
              <a:r>
                <a:rPr lang="en-US" sz="3200" dirty="0">
                  <a:latin typeface="Tahoma" pitchFamily="34" charset="0"/>
                </a:rPr>
                <a:t>           TIE	=</a:t>
              </a:r>
            </a:p>
            <a:p>
              <a:pPr>
                <a:tabLst>
                  <a:tab pos="2119313" algn="l"/>
                </a:tabLst>
              </a:pPr>
              <a:endParaRPr lang="en-US" sz="3200" dirty="0">
                <a:latin typeface="Tahoma" pitchFamily="34" charset="0"/>
              </a:endParaRPr>
            </a:p>
            <a:p>
              <a:pPr>
                <a:tabLst>
                  <a:tab pos="2119313" algn="l"/>
                </a:tabLst>
              </a:pPr>
              <a:r>
                <a:rPr lang="en-US" sz="3200" dirty="0">
                  <a:latin typeface="Tahoma" pitchFamily="34" charset="0"/>
                </a:rPr>
                <a:t>	=               </a:t>
              </a:r>
              <a:r>
                <a:rPr lang="en-US" sz="3200" dirty="0" smtClean="0">
                  <a:latin typeface="Tahoma" pitchFamily="34" charset="0"/>
                </a:rPr>
                <a:t>=4.2</a:t>
              </a:r>
              <a:endParaRPr lang="en-US" sz="3200" dirty="0">
                <a:latin typeface="Tahoma" pitchFamily="34" charset="0"/>
              </a:endParaRPr>
            </a:p>
          </p:txBody>
        </p:sp>
        <p:sp>
          <p:nvSpPr>
            <p:cNvPr id="39949" name="Rectangle 13"/>
            <p:cNvSpPr>
              <a:spLocks noChangeArrowheads="1"/>
            </p:cNvSpPr>
            <p:nvPr/>
          </p:nvSpPr>
          <p:spPr bwMode="auto">
            <a:xfrm>
              <a:off x="2602" y="2219"/>
              <a:ext cx="680" cy="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3200" u="sng" dirty="0">
                  <a:latin typeface="Tahoma" pitchFamily="34" charset="0"/>
                </a:rPr>
                <a:t>$</a:t>
              </a:r>
              <a:r>
                <a:rPr lang="en-US" sz="3200" u="sng" dirty="0" smtClean="0">
                  <a:latin typeface="Tahoma" pitchFamily="34" charset="0"/>
                </a:rPr>
                <a:t>500</a:t>
              </a:r>
              <a:endParaRPr lang="en-US" sz="3200" dirty="0"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3200" dirty="0" smtClean="0">
                  <a:latin typeface="Tahoma" pitchFamily="34" charset="0"/>
                </a:rPr>
                <a:t>$120</a:t>
              </a:r>
              <a:endParaRPr lang="en-US" sz="3200" dirty="0">
                <a:latin typeface="Tahoma" pitchFamily="34" charset="0"/>
              </a:endParaRPr>
            </a:p>
          </p:txBody>
        </p:sp>
      </p:grp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7397750" y="5867400"/>
            <a:ext cx="11842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(More…)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3-4b Times-Interest-Earned (TIE) Ratio /Interest Coverage Ratio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4168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884A-CDCB-42FE-A7CF-69B466A77459}" type="slidenum">
              <a:rPr lang="en-US"/>
              <a:pPr/>
              <a:t>25</a:t>
            </a:fld>
            <a:endParaRPr lang="en-US"/>
          </a:p>
        </p:txBody>
      </p:sp>
      <p:grpSp>
        <p:nvGrpSpPr>
          <p:cNvPr id="256012" name="Group 12"/>
          <p:cNvGrpSpPr>
            <a:grpSpLocks/>
          </p:cNvGrpSpPr>
          <p:nvPr/>
        </p:nvGrpSpPr>
        <p:grpSpPr bwMode="auto">
          <a:xfrm>
            <a:off x="728663" y="2971800"/>
            <a:ext cx="8062913" cy="3057525"/>
            <a:chOff x="459" y="1872"/>
            <a:chExt cx="5079" cy="1926"/>
          </a:xfrm>
        </p:grpSpPr>
        <p:sp>
          <p:nvSpPr>
            <p:cNvPr id="256007" name="Rectangle 7"/>
            <p:cNvSpPr>
              <a:spLocks noChangeArrowheads="1"/>
            </p:cNvSpPr>
            <p:nvPr/>
          </p:nvSpPr>
          <p:spPr bwMode="auto">
            <a:xfrm>
              <a:off x="576" y="2064"/>
              <a:ext cx="4107" cy="16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r>
                <a:rPr lang="en-US" sz="3200" dirty="0">
                  <a:latin typeface="Tahoma" pitchFamily="34" charset="0"/>
                </a:rPr>
                <a:t> </a:t>
              </a:r>
            </a:p>
            <a:p>
              <a:endParaRPr lang="en-US" sz="3200" dirty="0">
                <a:latin typeface="Tahoma" pitchFamily="34" charset="0"/>
              </a:endParaRPr>
            </a:p>
            <a:p>
              <a:endParaRPr lang="en-US" sz="3200" dirty="0">
                <a:latin typeface="Tahoma" pitchFamily="34" charset="0"/>
              </a:endParaRPr>
            </a:p>
            <a:p>
              <a:endParaRPr lang="en-US" sz="3200" dirty="0">
                <a:latin typeface="Tahoma" pitchFamily="34" charset="0"/>
              </a:endParaRPr>
            </a:p>
            <a:p>
              <a:r>
                <a:rPr lang="en-US" sz="3200" dirty="0">
                  <a:latin typeface="Tahoma" pitchFamily="34" charset="0"/>
                </a:rPr>
                <a:t>=                                      = </a:t>
              </a:r>
              <a:r>
                <a:rPr lang="en-US" sz="3200" dirty="0" smtClean="0">
                  <a:latin typeface="Tahoma" pitchFamily="34" charset="0"/>
                </a:rPr>
                <a:t>4.3</a:t>
              </a:r>
              <a:endParaRPr lang="en-US" sz="3200" dirty="0">
                <a:latin typeface="Tahoma" pitchFamily="34" charset="0"/>
              </a:endParaRPr>
            </a:p>
          </p:txBody>
        </p:sp>
        <p:sp>
          <p:nvSpPr>
            <p:cNvPr id="256008" name="Rectangle 8"/>
            <p:cNvSpPr>
              <a:spLocks noChangeArrowheads="1"/>
            </p:cNvSpPr>
            <p:nvPr/>
          </p:nvSpPr>
          <p:spPr bwMode="auto">
            <a:xfrm>
              <a:off x="459" y="1872"/>
              <a:ext cx="5079" cy="10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3200" u="sng" dirty="0" smtClean="0">
                  <a:latin typeface="Tahoma" pitchFamily="34" charset="0"/>
                </a:rPr>
                <a:t>(EBIT </a:t>
              </a:r>
              <a:r>
                <a:rPr lang="en-US" sz="3200" u="sng" dirty="0">
                  <a:latin typeface="Tahoma" pitchFamily="34" charset="0"/>
                </a:rPr>
                <a:t>+ </a:t>
              </a:r>
              <a:r>
                <a:rPr lang="en-US" sz="3200" u="sng" dirty="0" err="1">
                  <a:latin typeface="Tahoma" pitchFamily="34" charset="0"/>
                </a:rPr>
                <a:t>Depr</a:t>
              </a:r>
              <a:r>
                <a:rPr lang="en-US" sz="3200" u="sng" dirty="0">
                  <a:latin typeface="Tahoma" pitchFamily="34" charset="0"/>
                </a:rPr>
                <a:t>. &amp; </a:t>
              </a:r>
              <a:r>
                <a:rPr lang="en-US" sz="3200" u="sng" dirty="0" err="1">
                  <a:latin typeface="Tahoma" pitchFamily="34" charset="0"/>
                </a:rPr>
                <a:t>Amort</a:t>
              </a:r>
              <a:r>
                <a:rPr lang="en-US" sz="3200" u="sng" dirty="0" smtClean="0">
                  <a:latin typeface="Tahoma" pitchFamily="34" charset="0"/>
                </a:rPr>
                <a:t>.) </a:t>
              </a:r>
              <a:r>
                <a:rPr lang="en-US" sz="3200" u="sng" dirty="0">
                  <a:latin typeface="Tahoma" pitchFamily="34" charset="0"/>
                </a:rPr>
                <a:t>+ Lease payments </a:t>
              </a:r>
              <a:endParaRPr lang="en-US" sz="3200" dirty="0">
                <a:latin typeface="Tahoma" pitchFamily="34" charset="0"/>
              </a:endParaRPr>
            </a:p>
            <a:p>
              <a:r>
                <a:rPr lang="en-US" sz="3200" dirty="0">
                  <a:latin typeface="Tahoma" pitchFamily="34" charset="0"/>
                </a:rPr>
                <a:t>     Interest           Lease</a:t>
              </a:r>
            </a:p>
            <a:p>
              <a:pPr>
                <a:lnSpc>
                  <a:spcPct val="85000"/>
                </a:lnSpc>
              </a:pPr>
              <a:r>
                <a:rPr lang="en-US" sz="3200" dirty="0">
                  <a:latin typeface="Tahoma" pitchFamily="34" charset="0"/>
                </a:rPr>
                <a:t>     expense           pmt.                </a:t>
              </a:r>
            </a:p>
          </p:txBody>
        </p:sp>
        <p:sp>
          <p:nvSpPr>
            <p:cNvPr id="256009" name="Rectangle 9"/>
            <p:cNvSpPr>
              <a:spLocks noChangeArrowheads="1"/>
            </p:cNvSpPr>
            <p:nvPr/>
          </p:nvSpPr>
          <p:spPr bwMode="auto">
            <a:xfrm>
              <a:off x="2091" y="2400"/>
              <a:ext cx="3408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r>
                <a:rPr lang="en-US" sz="3200">
                  <a:latin typeface="Tahoma" pitchFamily="34" charset="0"/>
                </a:rPr>
                <a:t>+                  +  Loan pmt.</a:t>
              </a:r>
            </a:p>
          </p:txBody>
        </p:sp>
        <p:sp>
          <p:nvSpPr>
            <p:cNvPr id="256010" name="Rectangle 10"/>
            <p:cNvSpPr>
              <a:spLocks noChangeArrowheads="1"/>
            </p:cNvSpPr>
            <p:nvPr/>
          </p:nvSpPr>
          <p:spPr bwMode="auto">
            <a:xfrm>
              <a:off x="823" y="3168"/>
              <a:ext cx="2890" cy="6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3200" u="sng" dirty="0">
                  <a:latin typeface="Tahoma" pitchFamily="34" charset="0"/>
                </a:rPr>
                <a:t>  </a:t>
              </a:r>
              <a:r>
                <a:rPr lang="en-US" sz="3200" u="sng" dirty="0" smtClean="0">
                  <a:latin typeface="Tahoma" pitchFamily="34" charset="0"/>
                </a:rPr>
                <a:t>($500 </a:t>
              </a:r>
              <a:r>
                <a:rPr lang="en-US" sz="3200" u="sng" dirty="0">
                  <a:latin typeface="Tahoma" pitchFamily="34" charset="0"/>
                </a:rPr>
                <a:t>+ </a:t>
              </a:r>
              <a:r>
                <a:rPr lang="en-US" sz="3200" u="sng" dirty="0" smtClean="0">
                  <a:latin typeface="Tahoma" pitchFamily="34" charset="0"/>
                </a:rPr>
                <a:t>$200) </a:t>
              </a:r>
              <a:r>
                <a:rPr lang="en-US" sz="3200" u="sng" dirty="0">
                  <a:latin typeface="Tahoma" pitchFamily="34" charset="0"/>
                </a:rPr>
                <a:t>+ </a:t>
              </a:r>
              <a:r>
                <a:rPr lang="en-US" sz="3200" u="sng" dirty="0" smtClean="0">
                  <a:latin typeface="Tahoma" pitchFamily="34" charset="0"/>
                </a:rPr>
                <a:t>$28  </a:t>
              </a:r>
              <a:endParaRPr lang="en-US" sz="3200" dirty="0"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3200" dirty="0" smtClean="0">
                  <a:latin typeface="Tahoma" pitchFamily="34" charset="0"/>
                </a:rPr>
                <a:t>$120 </a:t>
              </a:r>
              <a:r>
                <a:rPr lang="en-US" sz="3200" dirty="0">
                  <a:latin typeface="Tahoma" pitchFamily="34" charset="0"/>
                </a:rPr>
                <a:t>+ </a:t>
              </a:r>
              <a:r>
                <a:rPr lang="en-US" sz="3200" dirty="0" smtClean="0">
                  <a:latin typeface="Tahoma" pitchFamily="34" charset="0"/>
                </a:rPr>
                <a:t>$</a:t>
              </a:r>
              <a:r>
                <a:rPr lang="en-US" sz="3200" dirty="0" smtClean="0">
                  <a:latin typeface="Tahoma" pitchFamily="34" charset="0"/>
                </a:rPr>
                <a:t>28 + $</a:t>
              </a:r>
              <a:r>
                <a:rPr lang="en-US" sz="3200" dirty="0" smtClean="0">
                  <a:latin typeface="Tahoma" pitchFamily="34" charset="0"/>
                </a:rPr>
                <a:t>20</a:t>
              </a:r>
              <a:endParaRPr lang="en-US" sz="3200" dirty="0">
                <a:latin typeface="Tahoma" pitchFamily="34" charset="0"/>
              </a:endParaRPr>
            </a:p>
          </p:txBody>
        </p:sp>
      </p:grpSp>
      <p:sp>
        <p:nvSpPr>
          <p:cNvPr id="256011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3-4c EBITDA </a:t>
            </a:r>
            <a:r>
              <a:rPr lang="en-US" sz="2800" dirty="0"/>
              <a:t>Coverage </a:t>
            </a:r>
            <a:r>
              <a:rPr lang="en-US" sz="2800" dirty="0" smtClean="0"/>
              <a:t>Ratio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1403-E672-4C80-9713-58BC9DC9B525}" type="slidenum">
              <a:rPr lang="en-US"/>
              <a:pPr/>
              <a:t>26</a:t>
            </a:fld>
            <a:endParaRPr lang="en-US"/>
          </a:p>
        </p:txBody>
      </p:sp>
      <p:sp>
        <p:nvSpPr>
          <p:cNvPr id="44036" name="Rectangle 1028"/>
          <p:cNvSpPr>
            <a:spLocks noChangeArrowheads="1"/>
          </p:cNvSpPr>
          <p:nvPr/>
        </p:nvSpPr>
        <p:spPr bwMode="auto">
          <a:xfrm>
            <a:off x="977900" y="5264150"/>
            <a:ext cx="7473950" cy="12028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 err="1" smtClean="0"/>
              <a:t>MicroDrive</a:t>
            </a:r>
            <a:r>
              <a:rPr lang="en-US" sz="2000" dirty="0" smtClean="0"/>
              <a:t> has more leverage (higher level of debt) and lower coverage than its peers, and the situation is getting worse.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Consequently it might face difficulties if it attempts to borrow additional funds.</a:t>
            </a:r>
            <a:endParaRPr lang="en-US" sz="2000" dirty="0"/>
          </a:p>
        </p:txBody>
      </p:sp>
      <p:grpSp>
        <p:nvGrpSpPr>
          <p:cNvPr id="44045" name="Group 1037"/>
          <p:cNvGrpSpPr>
            <a:grpSpLocks/>
          </p:cNvGrpSpPr>
          <p:nvPr/>
        </p:nvGrpSpPr>
        <p:grpSpPr bwMode="auto">
          <a:xfrm>
            <a:off x="909638" y="1752600"/>
            <a:ext cx="7446962" cy="3331536"/>
            <a:chOff x="573" y="1572"/>
            <a:chExt cx="4691" cy="1716"/>
          </a:xfrm>
        </p:grpSpPr>
        <p:sp>
          <p:nvSpPr>
            <p:cNvPr id="44039" name="Rectangle 1031"/>
            <p:cNvSpPr>
              <a:spLocks noChangeArrowheads="1"/>
            </p:cNvSpPr>
            <p:nvPr/>
          </p:nvSpPr>
          <p:spPr bwMode="auto">
            <a:xfrm>
              <a:off x="573" y="1572"/>
              <a:ext cx="4691" cy="17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110000"/>
                </a:lnSpc>
                <a:tabLst>
                  <a:tab pos="2047875" algn="dec"/>
                  <a:tab pos="3381375" algn="dec"/>
                  <a:tab pos="4738688" algn="dec"/>
                  <a:tab pos="6119813" algn="dec"/>
                </a:tabLst>
              </a:pPr>
              <a:r>
                <a:rPr lang="en-US" sz="3200" b="1" dirty="0">
                  <a:latin typeface="Tahoma" pitchFamily="34" charset="0"/>
                </a:rPr>
                <a:t>	 </a:t>
              </a:r>
              <a:r>
                <a:rPr lang="en-US" sz="3200" b="1" dirty="0" smtClean="0">
                  <a:latin typeface="Tahoma" pitchFamily="34" charset="0"/>
                </a:rPr>
                <a:t>             </a:t>
              </a:r>
              <a:r>
                <a:rPr lang="en-US" sz="3200" dirty="0" smtClean="0">
                  <a:latin typeface="Tahoma" pitchFamily="34" charset="0"/>
                </a:rPr>
                <a:t>2016   2015</a:t>
              </a:r>
              <a:r>
                <a:rPr lang="en-US" sz="3200" dirty="0">
                  <a:latin typeface="Tahoma" pitchFamily="34" charset="0"/>
                </a:rPr>
                <a:t>	      </a:t>
              </a:r>
              <a:r>
                <a:rPr lang="en-US" sz="3200" dirty="0" smtClean="0">
                  <a:latin typeface="Tahoma" pitchFamily="34" charset="0"/>
                </a:rPr>
                <a:t>Ind.16</a:t>
              </a:r>
              <a:endParaRPr lang="en-US" sz="3200" dirty="0">
                <a:latin typeface="Tahoma" pitchFamily="34" charset="0"/>
              </a:endParaRPr>
            </a:p>
            <a:p>
              <a:pPr>
                <a:lnSpc>
                  <a:spcPct val="110000"/>
                </a:lnSpc>
                <a:tabLst>
                  <a:tab pos="2047875" algn="dec"/>
                  <a:tab pos="3381375" algn="dec"/>
                  <a:tab pos="4738688" algn="dec"/>
                  <a:tab pos="6119813" algn="dec"/>
                </a:tabLst>
              </a:pPr>
              <a:r>
                <a:rPr lang="en-US" sz="3200" dirty="0" smtClean="0">
                  <a:latin typeface="Tahoma" pitchFamily="34" charset="0"/>
                </a:rPr>
                <a:t>D/A	41.7%</a:t>
              </a:r>
              <a:r>
                <a:rPr lang="en-US" sz="3200" dirty="0">
                  <a:latin typeface="Tahoma" pitchFamily="34" charset="0"/>
                </a:rPr>
                <a:t>	</a:t>
              </a:r>
              <a:r>
                <a:rPr lang="en-US" sz="3200" dirty="0" smtClean="0">
                  <a:latin typeface="Tahoma" pitchFamily="34" charset="0"/>
                </a:rPr>
                <a:t>37.7%</a:t>
              </a:r>
              <a:r>
                <a:rPr lang="en-US" sz="3200" dirty="0">
                  <a:latin typeface="Tahoma" pitchFamily="34" charset="0"/>
                </a:rPr>
                <a:t>	</a:t>
              </a:r>
              <a:r>
                <a:rPr lang="en-US" sz="3200" dirty="0" smtClean="0">
                  <a:latin typeface="Tahoma" pitchFamily="34" charset="0"/>
                </a:rPr>
                <a:t>25.0</a:t>
              </a:r>
              <a:r>
                <a:rPr lang="en-US" sz="3200" dirty="0">
                  <a:latin typeface="Tahoma" pitchFamily="34" charset="0"/>
                </a:rPr>
                <a:t>%</a:t>
              </a:r>
            </a:p>
            <a:p>
              <a:pPr>
                <a:lnSpc>
                  <a:spcPct val="110000"/>
                </a:lnSpc>
                <a:tabLst>
                  <a:tab pos="2047875" algn="dec"/>
                  <a:tab pos="3381375" algn="dec"/>
                  <a:tab pos="4738688" algn="dec"/>
                  <a:tab pos="6119813" algn="dec"/>
                </a:tabLst>
              </a:pPr>
              <a:r>
                <a:rPr lang="en-US" sz="3200" dirty="0" smtClean="0">
                  <a:latin typeface="Tahoma" pitchFamily="34" charset="0"/>
                </a:rPr>
                <a:t>D/E	1.01    0.87   0.46</a:t>
              </a:r>
            </a:p>
            <a:p>
              <a:pPr>
                <a:lnSpc>
                  <a:spcPct val="110000"/>
                </a:lnSpc>
                <a:tabLst>
                  <a:tab pos="2047875" algn="dec"/>
                  <a:tab pos="3381375" algn="dec"/>
                  <a:tab pos="4738688" algn="dec"/>
                  <a:tab pos="6119813" algn="dec"/>
                </a:tabLst>
              </a:pPr>
              <a:r>
                <a:rPr lang="en-US" sz="3200" dirty="0" smtClean="0">
                  <a:latin typeface="Tahoma" pitchFamily="34" charset="0"/>
                </a:rPr>
                <a:t>TL/TA</a:t>
              </a:r>
              <a:r>
                <a:rPr lang="en-US" sz="3200" dirty="0">
                  <a:latin typeface="Tahoma" pitchFamily="34" charset="0"/>
                </a:rPr>
                <a:t>	</a:t>
              </a:r>
              <a:r>
                <a:rPr lang="en-US" sz="3200" dirty="0" smtClean="0">
                  <a:latin typeface="Tahoma" pitchFamily="34" charset="0"/>
                </a:rPr>
                <a:t>55.8%</a:t>
              </a:r>
              <a:r>
                <a:rPr lang="en-US" sz="3200" dirty="0">
                  <a:latin typeface="Tahoma" pitchFamily="34" charset="0"/>
                </a:rPr>
                <a:t>	</a:t>
              </a:r>
              <a:r>
                <a:rPr lang="en-US" sz="3200" dirty="0" smtClean="0">
                  <a:latin typeface="Tahoma" pitchFamily="34" charset="0"/>
                </a:rPr>
                <a:t>53.3%</a:t>
              </a:r>
              <a:r>
                <a:rPr lang="en-US" sz="3200" dirty="0">
                  <a:latin typeface="Tahoma" pitchFamily="34" charset="0"/>
                </a:rPr>
                <a:t>	</a:t>
              </a:r>
              <a:r>
                <a:rPr lang="en-US" sz="3200" dirty="0" smtClean="0">
                  <a:latin typeface="Tahoma" pitchFamily="34" charset="0"/>
                </a:rPr>
                <a:t>45.0</a:t>
              </a:r>
              <a:r>
                <a:rPr lang="en-US" sz="3200" dirty="0">
                  <a:latin typeface="Tahoma" pitchFamily="34" charset="0"/>
                </a:rPr>
                <a:t>%</a:t>
              </a:r>
            </a:p>
            <a:p>
              <a:pPr>
                <a:lnSpc>
                  <a:spcPct val="110000"/>
                </a:lnSpc>
                <a:tabLst>
                  <a:tab pos="2047875" algn="dec"/>
                  <a:tab pos="3381375" algn="dec"/>
                  <a:tab pos="4738688" algn="dec"/>
                  <a:tab pos="6119813" algn="dec"/>
                </a:tabLst>
              </a:pPr>
              <a:r>
                <a:rPr lang="en-US" sz="3200" dirty="0" smtClean="0">
                  <a:latin typeface="Tahoma" pitchFamily="34" charset="0"/>
                </a:rPr>
                <a:t>TIE	4.2</a:t>
              </a:r>
              <a:r>
                <a:rPr lang="en-US" sz="3200" dirty="0">
                  <a:latin typeface="Tahoma" pitchFamily="34" charset="0"/>
                </a:rPr>
                <a:t>	</a:t>
              </a:r>
              <a:r>
                <a:rPr lang="en-US" sz="3200" dirty="0" smtClean="0">
                  <a:latin typeface="Tahoma" pitchFamily="34" charset="0"/>
                </a:rPr>
                <a:t>5.5</a:t>
              </a:r>
              <a:r>
                <a:rPr lang="en-US" sz="3200" dirty="0">
                  <a:latin typeface="Tahoma" pitchFamily="34" charset="0"/>
                </a:rPr>
                <a:t>	</a:t>
              </a:r>
              <a:r>
                <a:rPr lang="en-US" sz="3200" dirty="0" smtClean="0">
                  <a:latin typeface="Tahoma" pitchFamily="34" charset="0"/>
                </a:rPr>
                <a:t>10.0</a:t>
              </a:r>
              <a:endParaRPr lang="en-US" sz="3200" dirty="0">
                <a:latin typeface="Tahoma" pitchFamily="34" charset="0"/>
              </a:endParaRPr>
            </a:p>
            <a:p>
              <a:pPr>
                <a:lnSpc>
                  <a:spcPct val="110000"/>
                </a:lnSpc>
                <a:tabLst>
                  <a:tab pos="2047875" algn="dec"/>
                  <a:tab pos="3381375" algn="dec"/>
                  <a:tab pos="4738688" algn="dec"/>
                  <a:tab pos="6119813" algn="dec"/>
                </a:tabLst>
              </a:pPr>
              <a:r>
                <a:rPr lang="en-US" sz="3200" dirty="0" smtClean="0">
                  <a:latin typeface="Tahoma" pitchFamily="34" charset="0"/>
                </a:rPr>
                <a:t>EC</a:t>
              </a:r>
              <a:r>
                <a:rPr lang="en-US" sz="3200" dirty="0">
                  <a:latin typeface="Tahoma" pitchFamily="34" charset="0"/>
                </a:rPr>
                <a:t>	</a:t>
              </a:r>
              <a:r>
                <a:rPr lang="en-US" sz="3200" dirty="0" smtClean="0">
                  <a:latin typeface="Tahoma" pitchFamily="34" charset="0"/>
                </a:rPr>
                <a:t>4.3</a:t>
              </a:r>
              <a:r>
                <a:rPr lang="en-US" sz="3200" dirty="0">
                  <a:latin typeface="Tahoma" pitchFamily="34" charset="0"/>
                </a:rPr>
                <a:t>	</a:t>
              </a:r>
              <a:r>
                <a:rPr lang="en-US" sz="3200" dirty="0" smtClean="0">
                  <a:latin typeface="Tahoma" pitchFamily="34" charset="0"/>
                </a:rPr>
                <a:t>5.1</a:t>
              </a:r>
              <a:r>
                <a:rPr lang="en-US" sz="3200" dirty="0">
                  <a:latin typeface="Tahoma" pitchFamily="34" charset="0"/>
                </a:rPr>
                <a:t>	</a:t>
              </a:r>
              <a:r>
                <a:rPr lang="en-US" sz="3200" dirty="0" smtClean="0">
                  <a:latin typeface="Tahoma" pitchFamily="34" charset="0"/>
                </a:rPr>
                <a:t>12.0</a:t>
              </a:r>
              <a:endParaRPr lang="en-US" sz="3200" dirty="0">
                <a:latin typeface="Tahoma" pitchFamily="34" charset="0"/>
              </a:endParaRPr>
            </a:p>
          </p:txBody>
        </p:sp>
        <p:sp>
          <p:nvSpPr>
            <p:cNvPr id="44040" name="Line 1032"/>
            <p:cNvSpPr>
              <a:spLocks noChangeShapeType="1"/>
            </p:cNvSpPr>
            <p:nvPr/>
          </p:nvSpPr>
          <p:spPr bwMode="auto">
            <a:xfrm>
              <a:off x="1534" y="1920"/>
              <a:ext cx="347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1" name="Line 1033"/>
            <p:cNvSpPr>
              <a:spLocks noChangeShapeType="1"/>
            </p:cNvSpPr>
            <p:nvPr/>
          </p:nvSpPr>
          <p:spPr bwMode="auto">
            <a:xfrm>
              <a:off x="1545" y="1921"/>
              <a:ext cx="0" cy="129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44" name="Rectangle 10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Debt Management Ratios vs. Industry Averages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9BD5-BB4B-41A2-8CE5-1520E0B7FCA1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3-5 Profitability </a:t>
            </a:r>
            <a:r>
              <a:rPr lang="en-US" dirty="0"/>
              <a:t>Ratios</a:t>
            </a:r>
          </a:p>
        </p:txBody>
      </p:sp>
      <p:sp>
        <p:nvSpPr>
          <p:cNvPr id="55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the company’s rate of return on:</a:t>
            </a:r>
          </a:p>
          <a:p>
            <a:pPr lvl="1"/>
            <a:r>
              <a:rPr lang="en-US" dirty="0"/>
              <a:t>Sales?</a:t>
            </a:r>
          </a:p>
          <a:p>
            <a:pPr lvl="1"/>
            <a:r>
              <a:rPr lang="en-US" dirty="0"/>
              <a:t>Assets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Common equity?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7E8A-2E9B-469E-9584-DBB509E08CCB}" type="slidenum">
              <a:rPr lang="en-US"/>
              <a:pPr/>
              <a:t>28</a:t>
            </a:fld>
            <a:endParaRPr lang="en-US"/>
          </a:p>
        </p:txBody>
      </p:sp>
      <p:sp>
        <p:nvSpPr>
          <p:cNvPr id="48143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3-5a Profit </a:t>
            </a:r>
            <a:r>
              <a:rPr lang="en-US" sz="2800" dirty="0"/>
              <a:t>Margins</a:t>
            </a:r>
          </a:p>
        </p:txBody>
      </p:sp>
      <p:grpSp>
        <p:nvGrpSpPr>
          <p:cNvPr id="532490" name="Group 10"/>
          <p:cNvGrpSpPr>
            <a:grpSpLocks/>
          </p:cNvGrpSpPr>
          <p:nvPr/>
        </p:nvGrpSpPr>
        <p:grpSpPr bwMode="auto">
          <a:xfrm>
            <a:off x="1143000" y="1981200"/>
            <a:ext cx="7697788" cy="4437063"/>
            <a:chOff x="720" y="1344"/>
            <a:chExt cx="4849" cy="2795"/>
          </a:xfrm>
        </p:grpSpPr>
        <p:grpSp>
          <p:nvGrpSpPr>
            <p:cNvPr id="48141" name="Group 13"/>
            <p:cNvGrpSpPr>
              <a:grpSpLocks/>
            </p:cNvGrpSpPr>
            <p:nvPr/>
          </p:nvGrpSpPr>
          <p:grpSpPr bwMode="auto">
            <a:xfrm>
              <a:off x="720" y="1824"/>
              <a:ext cx="3972" cy="638"/>
              <a:chOff x="753" y="1118"/>
              <a:chExt cx="3972" cy="638"/>
            </a:xfrm>
          </p:grpSpPr>
          <p:sp>
            <p:nvSpPr>
              <p:cNvPr id="48138" name="Rectangle 10"/>
              <p:cNvSpPr>
                <a:spLocks noChangeArrowheads="1"/>
              </p:cNvSpPr>
              <p:nvPr/>
            </p:nvSpPr>
            <p:spPr bwMode="auto">
              <a:xfrm>
                <a:off x="753" y="1257"/>
                <a:ext cx="3972" cy="36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3200" dirty="0">
                    <a:latin typeface="Tahoma" pitchFamily="34" charset="0"/>
                  </a:rPr>
                  <a:t> PM  =          =              = </a:t>
                </a:r>
                <a:r>
                  <a:rPr lang="en-US" sz="3200" dirty="0" smtClean="0">
                    <a:latin typeface="Tahoma" pitchFamily="34" charset="0"/>
                  </a:rPr>
                  <a:t>4.4</a:t>
                </a:r>
                <a:r>
                  <a:rPr lang="en-US" sz="3200" dirty="0" smtClean="0">
                    <a:latin typeface="Tahoma" pitchFamily="34" charset="0"/>
                  </a:rPr>
                  <a:t>%</a:t>
                </a:r>
                <a:endParaRPr lang="en-US" sz="3200" dirty="0">
                  <a:latin typeface="Tahoma" pitchFamily="34" charset="0"/>
                </a:endParaRPr>
              </a:p>
            </p:txBody>
          </p:sp>
          <p:sp>
            <p:nvSpPr>
              <p:cNvPr id="48139" name="Rectangle 11"/>
              <p:cNvSpPr>
                <a:spLocks noChangeArrowheads="1"/>
              </p:cNvSpPr>
              <p:nvPr/>
            </p:nvSpPr>
            <p:spPr bwMode="auto">
              <a:xfrm>
                <a:off x="1621" y="1118"/>
                <a:ext cx="764" cy="6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ctr" defTabSz="1031875"/>
                <a:r>
                  <a:rPr lang="en-US" sz="3200" u="sng" dirty="0">
                    <a:latin typeface="Tahoma" pitchFamily="34" charset="0"/>
                  </a:rPr>
                  <a:t>   NI 	</a:t>
                </a:r>
                <a:endParaRPr lang="en-US" sz="3200" dirty="0">
                  <a:latin typeface="Tahoma" pitchFamily="34" charset="0"/>
                </a:endParaRPr>
              </a:p>
              <a:p>
                <a:pPr algn="ctr" defTabSz="1031875">
                  <a:lnSpc>
                    <a:spcPct val="85000"/>
                  </a:lnSpc>
                </a:pPr>
                <a:r>
                  <a:rPr lang="en-US" sz="3200" dirty="0">
                    <a:latin typeface="Tahoma" pitchFamily="34" charset="0"/>
                  </a:rPr>
                  <a:t>Sales</a:t>
                </a:r>
              </a:p>
            </p:txBody>
          </p:sp>
          <p:sp>
            <p:nvSpPr>
              <p:cNvPr id="48140" name="Rectangle 12"/>
              <p:cNvSpPr>
                <a:spLocks noChangeArrowheads="1"/>
              </p:cNvSpPr>
              <p:nvPr/>
            </p:nvSpPr>
            <p:spPr bwMode="auto">
              <a:xfrm>
                <a:off x="2695" y="1118"/>
                <a:ext cx="899" cy="63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3200" u="sng" dirty="0">
                    <a:latin typeface="Tahoma" pitchFamily="34" charset="0"/>
                  </a:rPr>
                  <a:t>$</a:t>
                </a:r>
                <a:r>
                  <a:rPr lang="en-US" sz="3200" u="sng" dirty="0" smtClean="0">
                    <a:latin typeface="Tahoma" pitchFamily="34" charset="0"/>
                  </a:rPr>
                  <a:t>220</a:t>
                </a:r>
                <a:endParaRPr lang="en-US" sz="3200" dirty="0">
                  <a:latin typeface="Tahoma" pitchFamily="34" charset="0"/>
                </a:endParaRPr>
              </a:p>
              <a:p>
                <a:pPr algn="ctr">
                  <a:lnSpc>
                    <a:spcPct val="85000"/>
                  </a:lnSpc>
                </a:pPr>
                <a:r>
                  <a:rPr lang="en-US" sz="3200" dirty="0" smtClean="0">
                    <a:latin typeface="Tahoma" pitchFamily="34" charset="0"/>
                  </a:rPr>
                  <a:t>$5,000</a:t>
                </a:r>
                <a:endParaRPr lang="en-US" sz="3200" dirty="0">
                  <a:latin typeface="Tahoma" pitchFamily="34" charset="0"/>
                </a:endParaRPr>
              </a:p>
            </p:txBody>
          </p:sp>
        </p:grpSp>
        <p:grpSp>
          <p:nvGrpSpPr>
            <p:cNvPr id="532482" name="Group 2"/>
            <p:cNvGrpSpPr>
              <a:grpSpLocks/>
            </p:cNvGrpSpPr>
            <p:nvPr/>
          </p:nvGrpSpPr>
          <p:grpSpPr bwMode="auto">
            <a:xfrm>
              <a:off x="768" y="2976"/>
              <a:ext cx="3936" cy="638"/>
              <a:chOff x="753" y="1118"/>
              <a:chExt cx="3936" cy="638"/>
            </a:xfrm>
          </p:grpSpPr>
          <p:sp>
            <p:nvSpPr>
              <p:cNvPr id="532483" name="Rectangle 3"/>
              <p:cNvSpPr>
                <a:spLocks noChangeArrowheads="1"/>
              </p:cNvSpPr>
              <p:nvPr/>
            </p:nvSpPr>
            <p:spPr bwMode="auto">
              <a:xfrm>
                <a:off x="753" y="1257"/>
                <a:ext cx="3936" cy="36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3200" dirty="0">
                    <a:latin typeface="Tahoma" pitchFamily="34" charset="0"/>
                  </a:rPr>
                  <a:t> OM  =          =              = </a:t>
                </a:r>
                <a:r>
                  <a:rPr lang="en-US" sz="3200" dirty="0" smtClean="0">
                    <a:latin typeface="Tahoma" pitchFamily="34" charset="0"/>
                  </a:rPr>
                  <a:t>10</a:t>
                </a:r>
                <a:r>
                  <a:rPr lang="en-US" sz="3200" dirty="0" smtClean="0">
                    <a:latin typeface="Tahoma" pitchFamily="34" charset="0"/>
                  </a:rPr>
                  <a:t>%</a:t>
                </a:r>
                <a:endParaRPr lang="en-US" sz="3200" dirty="0">
                  <a:latin typeface="Tahoma" pitchFamily="34" charset="0"/>
                </a:endParaRPr>
              </a:p>
            </p:txBody>
          </p:sp>
          <p:sp>
            <p:nvSpPr>
              <p:cNvPr id="532484" name="Rectangle 4"/>
              <p:cNvSpPr>
                <a:spLocks noChangeArrowheads="1"/>
              </p:cNvSpPr>
              <p:nvPr/>
            </p:nvSpPr>
            <p:spPr bwMode="auto">
              <a:xfrm>
                <a:off x="1653" y="1118"/>
                <a:ext cx="699" cy="6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ctr" defTabSz="1031875"/>
                <a:r>
                  <a:rPr lang="en-US" sz="3200" u="sng">
                    <a:latin typeface="Tahoma" pitchFamily="34" charset="0"/>
                  </a:rPr>
                  <a:t>EBIT</a:t>
                </a:r>
                <a:endParaRPr lang="en-US" sz="3200">
                  <a:latin typeface="Tahoma" pitchFamily="34" charset="0"/>
                </a:endParaRPr>
              </a:p>
              <a:p>
                <a:pPr algn="ctr" defTabSz="1031875">
                  <a:lnSpc>
                    <a:spcPct val="85000"/>
                  </a:lnSpc>
                </a:pPr>
                <a:r>
                  <a:rPr lang="en-US" sz="3200">
                    <a:latin typeface="Tahoma" pitchFamily="34" charset="0"/>
                  </a:rPr>
                  <a:t>Sales</a:t>
                </a:r>
              </a:p>
            </p:txBody>
          </p:sp>
          <p:sp>
            <p:nvSpPr>
              <p:cNvPr id="532485" name="Rectangle 5"/>
              <p:cNvSpPr>
                <a:spLocks noChangeArrowheads="1"/>
              </p:cNvSpPr>
              <p:nvPr/>
            </p:nvSpPr>
            <p:spPr bwMode="auto">
              <a:xfrm>
                <a:off x="2682" y="1118"/>
                <a:ext cx="922" cy="63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3200" dirty="0">
                    <a:latin typeface="Tahoma" pitchFamily="34" charset="0"/>
                  </a:rPr>
                  <a:t> </a:t>
                </a:r>
                <a:r>
                  <a:rPr lang="en-US" sz="3200" u="sng" dirty="0">
                    <a:latin typeface="Tahoma" pitchFamily="34" charset="0"/>
                  </a:rPr>
                  <a:t>  $</a:t>
                </a:r>
                <a:r>
                  <a:rPr lang="en-US" sz="3200" u="sng" dirty="0" smtClean="0">
                    <a:latin typeface="Tahoma" pitchFamily="34" charset="0"/>
                  </a:rPr>
                  <a:t>500 </a:t>
                </a:r>
                <a:r>
                  <a:rPr lang="en-US" sz="3200" dirty="0" smtClean="0">
                    <a:latin typeface="Tahoma" pitchFamily="34" charset="0"/>
                  </a:rPr>
                  <a:t> </a:t>
                </a:r>
                <a:endParaRPr lang="en-US" sz="3200" dirty="0">
                  <a:latin typeface="Tahoma" pitchFamily="34" charset="0"/>
                </a:endParaRPr>
              </a:p>
              <a:p>
                <a:pPr algn="ctr">
                  <a:lnSpc>
                    <a:spcPct val="85000"/>
                  </a:lnSpc>
                </a:pPr>
                <a:r>
                  <a:rPr lang="en-US" sz="3200" dirty="0" smtClean="0">
                    <a:latin typeface="Tahoma" pitchFamily="34" charset="0"/>
                  </a:rPr>
                  <a:t>$5,000</a:t>
                </a:r>
                <a:endParaRPr lang="en-US" sz="3200" dirty="0">
                  <a:latin typeface="Tahoma" pitchFamily="34" charset="0"/>
                </a:endParaRPr>
              </a:p>
            </p:txBody>
          </p:sp>
        </p:grpSp>
        <p:sp>
          <p:nvSpPr>
            <p:cNvPr id="532486" name="Text Box 6"/>
            <p:cNvSpPr txBox="1">
              <a:spLocks noChangeArrowheads="1"/>
            </p:cNvSpPr>
            <p:nvPr/>
          </p:nvSpPr>
          <p:spPr bwMode="auto">
            <a:xfrm>
              <a:off x="816" y="1344"/>
              <a:ext cx="3216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latin typeface="Tahoma" pitchFamily="34" charset="0"/>
                </a:rPr>
                <a:t>Net profit margin (PM):</a:t>
              </a:r>
            </a:p>
          </p:txBody>
        </p:sp>
        <p:sp>
          <p:nvSpPr>
            <p:cNvPr id="532487" name="Text Box 7"/>
            <p:cNvSpPr txBox="1">
              <a:spLocks noChangeArrowheads="1"/>
            </p:cNvSpPr>
            <p:nvPr/>
          </p:nvSpPr>
          <p:spPr bwMode="auto">
            <a:xfrm>
              <a:off x="816" y="2544"/>
              <a:ext cx="3792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>
                  <a:latin typeface="Tahoma" pitchFamily="34" charset="0"/>
                </a:rPr>
                <a:t>Operating profit margin (OM):</a:t>
              </a:r>
            </a:p>
          </p:txBody>
        </p:sp>
        <p:sp>
          <p:nvSpPr>
            <p:cNvPr id="532488" name="Rectangle 8"/>
            <p:cNvSpPr>
              <a:spLocks noChangeArrowheads="1"/>
            </p:cNvSpPr>
            <p:nvPr/>
          </p:nvSpPr>
          <p:spPr bwMode="auto">
            <a:xfrm>
              <a:off x="4705" y="3889"/>
              <a:ext cx="86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b="1" dirty="0"/>
                <a:t>(More…)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B789-40C2-4092-9A5F-F5EE4BD86661}" type="slidenum">
              <a:rPr lang="en-US"/>
              <a:pPr/>
              <a:t>29</a:t>
            </a:fld>
            <a:endParaRPr lang="en-US"/>
          </a:p>
        </p:txBody>
      </p:sp>
      <p:sp>
        <p:nvSpPr>
          <p:cNvPr id="568326" name="Rectangle 6"/>
          <p:cNvSpPr>
            <a:spLocks noChangeArrowheads="1"/>
          </p:cNvSpPr>
          <p:nvPr/>
        </p:nvSpPr>
        <p:spPr bwMode="auto">
          <a:xfrm>
            <a:off x="2209800" y="2895600"/>
            <a:ext cx="2819400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1031875"/>
            <a:r>
              <a:rPr lang="en-US" sz="3200" u="sng">
                <a:latin typeface="Tahoma" pitchFamily="34" charset="0"/>
              </a:rPr>
              <a:t>Sales </a:t>
            </a:r>
            <a:r>
              <a:rPr lang="en-US" sz="3200" u="sng">
                <a:latin typeface="Tahoma" pitchFamily="34" charset="0"/>
                <a:cs typeface="Tahoma" pitchFamily="34" charset="0"/>
              </a:rPr>
              <a:t>− COGS</a:t>
            </a:r>
            <a:r>
              <a:rPr lang="en-US" sz="3200" u="sng">
                <a:latin typeface="Tahoma" pitchFamily="34" charset="0"/>
              </a:rPr>
              <a:t> </a:t>
            </a:r>
            <a:endParaRPr lang="en-US" sz="3200">
              <a:latin typeface="Tahoma" pitchFamily="34" charset="0"/>
            </a:endParaRPr>
          </a:p>
          <a:p>
            <a:pPr algn="ctr" defTabSz="1031875">
              <a:lnSpc>
                <a:spcPct val="85000"/>
              </a:lnSpc>
            </a:pPr>
            <a:r>
              <a:rPr lang="en-US" sz="3200">
                <a:latin typeface="Tahoma" pitchFamily="34" charset="0"/>
              </a:rPr>
              <a:t>Sales</a:t>
            </a:r>
          </a:p>
        </p:txBody>
      </p:sp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3-5a Profit </a:t>
            </a:r>
            <a:r>
              <a:rPr lang="en-US" sz="2800" dirty="0"/>
              <a:t>Margins (Continued)</a:t>
            </a:r>
          </a:p>
        </p:txBody>
      </p:sp>
      <p:sp>
        <p:nvSpPr>
          <p:cNvPr id="568325" name="Rectangle 5"/>
          <p:cNvSpPr>
            <a:spLocks noChangeArrowheads="1"/>
          </p:cNvSpPr>
          <p:nvPr/>
        </p:nvSpPr>
        <p:spPr bwMode="auto">
          <a:xfrm>
            <a:off x="685800" y="3116263"/>
            <a:ext cx="4953000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sz="3200">
                <a:latin typeface="Tahoma" pitchFamily="34" charset="0"/>
              </a:rPr>
              <a:t> GPM =                        =</a:t>
            </a:r>
          </a:p>
        </p:txBody>
      </p:sp>
      <p:sp>
        <p:nvSpPr>
          <p:cNvPr id="568327" name="Rectangle 7"/>
          <p:cNvSpPr>
            <a:spLocks noChangeArrowheads="1"/>
          </p:cNvSpPr>
          <p:nvPr/>
        </p:nvSpPr>
        <p:spPr bwMode="auto">
          <a:xfrm>
            <a:off x="4389438" y="2895600"/>
            <a:ext cx="18097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endParaRPr lang="en-US" sz="3200">
              <a:latin typeface="Tahoma" pitchFamily="34" charset="0"/>
            </a:endParaRPr>
          </a:p>
        </p:txBody>
      </p:sp>
      <p:sp>
        <p:nvSpPr>
          <p:cNvPr id="568329" name="Rectangle 9"/>
          <p:cNvSpPr>
            <a:spLocks noChangeArrowheads="1"/>
          </p:cNvSpPr>
          <p:nvPr/>
        </p:nvSpPr>
        <p:spPr bwMode="auto">
          <a:xfrm>
            <a:off x="762000" y="4487863"/>
            <a:ext cx="4492817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3200" dirty="0">
                <a:latin typeface="Tahoma" pitchFamily="34" charset="0"/>
              </a:rPr>
              <a:t>GPM =             = </a:t>
            </a:r>
            <a:r>
              <a:rPr lang="en-US" sz="3200" dirty="0" smtClean="0">
                <a:latin typeface="Tahoma" pitchFamily="34" charset="0"/>
              </a:rPr>
              <a:t>20</a:t>
            </a:r>
            <a:r>
              <a:rPr lang="en-US" sz="3200" dirty="0" smtClean="0">
                <a:latin typeface="Tahoma" pitchFamily="34" charset="0"/>
              </a:rPr>
              <a:t>%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568331" name="Rectangle 11"/>
          <p:cNvSpPr>
            <a:spLocks noChangeArrowheads="1"/>
          </p:cNvSpPr>
          <p:nvPr/>
        </p:nvSpPr>
        <p:spPr bwMode="auto">
          <a:xfrm>
            <a:off x="2068110" y="4267200"/>
            <a:ext cx="1683555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u="sng" dirty="0">
                <a:latin typeface="Tahoma" pitchFamily="34" charset="0"/>
              </a:rPr>
              <a:t> $</a:t>
            </a:r>
            <a:r>
              <a:rPr lang="en-US" sz="3200" u="sng" dirty="0" smtClean="0">
                <a:latin typeface="Tahoma" pitchFamily="34" charset="0"/>
              </a:rPr>
              <a:t>1,000 </a:t>
            </a:r>
            <a:r>
              <a:rPr lang="en-US" sz="3200" dirty="0" smtClean="0">
                <a:latin typeface="Tahoma" pitchFamily="34" charset="0"/>
              </a:rPr>
              <a:t> </a:t>
            </a:r>
            <a:endParaRPr lang="en-US" sz="3200" dirty="0">
              <a:latin typeface="Tahoma" pitchFamily="34" charset="0"/>
            </a:endParaRPr>
          </a:p>
          <a:p>
            <a:pPr algn="ctr">
              <a:lnSpc>
                <a:spcPct val="85000"/>
              </a:lnSpc>
            </a:pPr>
            <a:r>
              <a:rPr lang="en-US" sz="3200" dirty="0" smtClean="0">
                <a:latin typeface="Tahoma" pitchFamily="34" charset="0"/>
              </a:rPr>
              <a:t>$5,000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568332" name="Text Box 12"/>
          <p:cNvSpPr txBox="1">
            <a:spLocks noChangeArrowheads="1"/>
          </p:cNvSpPr>
          <p:nvPr/>
        </p:nvSpPr>
        <p:spPr bwMode="auto">
          <a:xfrm>
            <a:off x="838200" y="2133600"/>
            <a:ext cx="51054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ahoma" pitchFamily="34" charset="0"/>
              </a:rPr>
              <a:t>Gross profit margin (GPM):</a:t>
            </a:r>
          </a:p>
        </p:txBody>
      </p:sp>
      <p:sp>
        <p:nvSpPr>
          <p:cNvPr id="568335" name="Rectangle 15"/>
          <p:cNvSpPr>
            <a:spLocks noChangeArrowheads="1"/>
          </p:cNvSpPr>
          <p:nvPr/>
        </p:nvSpPr>
        <p:spPr bwMode="auto">
          <a:xfrm>
            <a:off x="5486400" y="2971800"/>
            <a:ext cx="3200400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1031875"/>
            <a:r>
              <a:rPr lang="en-US" sz="3200" u="sng" dirty="0" smtClean="0">
                <a:latin typeface="Tahoma" pitchFamily="34" charset="0"/>
              </a:rPr>
              <a:t>$5,000-$4,000 </a:t>
            </a:r>
            <a:endParaRPr lang="en-US" sz="3200" dirty="0">
              <a:latin typeface="Tahoma" pitchFamily="34" charset="0"/>
            </a:endParaRPr>
          </a:p>
          <a:p>
            <a:pPr algn="ctr" defTabSz="1031875">
              <a:lnSpc>
                <a:spcPct val="85000"/>
              </a:lnSpc>
            </a:pPr>
            <a:r>
              <a:rPr lang="en-US" sz="3200" dirty="0" smtClean="0">
                <a:latin typeface="Tahoma" pitchFamily="34" charset="0"/>
              </a:rPr>
              <a:t>$5,000</a:t>
            </a:r>
            <a:endParaRPr lang="en-US" sz="3200" dirty="0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0CCA-8F2D-4065-890E-2B495376AEA8}" type="slidenum">
              <a:rPr lang="en-US"/>
              <a:pPr/>
              <a:t>3</a:t>
            </a:fld>
            <a:endParaRPr lang="en-US"/>
          </a:p>
        </p:txBody>
      </p:sp>
      <p:sp>
        <p:nvSpPr>
          <p:cNvPr id="575490" name="Rectangle 2"/>
          <p:cNvSpPr>
            <a:spLocks noChangeArrowheads="1"/>
          </p:cNvSpPr>
          <p:nvPr/>
        </p:nvSpPr>
        <p:spPr bwMode="auto">
          <a:xfrm>
            <a:off x="0" y="0"/>
            <a:ext cx="9144000" cy="6400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5491" name="AutoShape 3"/>
          <p:cNvSpPr>
            <a:spLocks noChangeArrowheads="1"/>
          </p:cNvSpPr>
          <p:nvPr/>
        </p:nvSpPr>
        <p:spPr bwMode="auto">
          <a:xfrm>
            <a:off x="990600" y="3124200"/>
            <a:ext cx="6934200" cy="914400"/>
          </a:xfrm>
          <a:prstGeom prst="roundRect">
            <a:avLst>
              <a:gd name="adj" fmla="val 16667"/>
            </a:avLst>
          </a:prstGeom>
          <a:solidFill>
            <a:srgbClr val="A3D5D9"/>
          </a:solidFill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575492" name="Text Box 4"/>
          <p:cNvSpPr txBox="1">
            <a:spLocks noChangeArrowheads="1"/>
          </p:cNvSpPr>
          <p:nvPr/>
        </p:nvSpPr>
        <p:spPr bwMode="auto">
          <a:xfrm>
            <a:off x="990600" y="3349625"/>
            <a:ext cx="5305425" cy="3635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Value =                         +                         +     +</a:t>
            </a:r>
          </a:p>
        </p:txBody>
      </p:sp>
      <p:sp>
        <p:nvSpPr>
          <p:cNvPr id="575493" name="Text Box 5"/>
          <p:cNvSpPr txBox="1">
            <a:spLocks noChangeArrowheads="1"/>
          </p:cNvSpPr>
          <p:nvPr/>
        </p:nvSpPr>
        <p:spPr bwMode="auto">
          <a:xfrm>
            <a:off x="2438400" y="3200400"/>
            <a:ext cx="1066800" cy="3635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FCF</a:t>
            </a:r>
            <a:r>
              <a:rPr lang="en-US" b="1" baseline="-25000">
                <a:latin typeface="Tahoma" pitchFamily="34" charset="0"/>
              </a:rPr>
              <a:t>1</a:t>
            </a:r>
          </a:p>
        </p:txBody>
      </p:sp>
      <p:sp>
        <p:nvSpPr>
          <p:cNvPr id="575494" name="Text Box 6"/>
          <p:cNvSpPr txBox="1">
            <a:spLocks noChangeArrowheads="1"/>
          </p:cNvSpPr>
          <p:nvPr/>
        </p:nvSpPr>
        <p:spPr bwMode="auto">
          <a:xfrm>
            <a:off x="4343400" y="3200400"/>
            <a:ext cx="1066800" cy="3635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FCF</a:t>
            </a:r>
            <a:r>
              <a:rPr lang="en-US" b="1" baseline="-25000">
                <a:latin typeface="Tahoma" pitchFamily="34" charset="0"/>
              </a:rPr>
              <a:t>2</a:t>
            </a:r>
          </a:p>
        </p:txBody>
      </p:sp>
      <p:sp>
        <p:nvSpPr>
          <p:cNvPr id="575495" name="Text Box 7"/>
          <p:cNvSpPr txBox="1">
            <a:spLocks noChangeArrowheads="1"/>
          </p:cNvSpPr>
          <p:nvPr/>
        </p:nvSpPr>
        <p:spPr bwMode="auto">
          <a:xfrm>
            <a:off x="6629400" y="3200400"/>
            <a:ext cx="1066800" cy="3635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FCF</a:t>
            </a:r>
            <a:r>
              <a:rPr lang="en-US" b="1" baseline="-25000">
                <a:latin typeface="Tahoma" pitchFamily="34" charset="0"/>
              </a:rPr>
              <a:t>∞</a:t>
            </a:r>
          </a:p>
        </p:txBody>
      </p:sp>
      <p:sp>
        <p:nvSpPr>
          <p:cNvPr id="575496" name="Text Box 8"/>
          <p:cNvSpPr txBox="1">
            <a:spLocks noChangeArrowheads="1"/>
          </p:cNvSpPr>
          <p:nvPr/>
        </p:nvSpPr>
        <p:spPr bwMode="auto">
          <a:xfrm>
            <a:off x="1981200" y="3522663"/>
            <a:ext cx="2057400" cy="3635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(1 + WACC)</a:t>
            </a:r>
            <a:r>
              <a:rPr lang="en-US" b="1" baseline="30000">
                <a:latin typeface="Tahoma" pitchFamily="34" charset="0"/>
              </a:rPr>
              <a:t>1</a:t>
            </a:r>
          </a:p>
        </p:txBody>
      </p:sp>
      <p:sp>
        <p:nvSpPr>
          <p:cNvPr id="575497" name="Text Box 9"/>
          <p:cNvSpPr txBox="1">
            <a:spLocks noChangeArrowheads="1"/>
          </p:cNvSpPr>
          <p:nvPr/>
        </p:nvSpPr>
        <p:spPr bwMode="auto">
          <a:xfrm>
            <a:off x="6172200" y="3522663"/>
            <a:ext cx="1752600" cy="3635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(1 + WACC)</a:t>
            </a:r>
            <a:r>
              <a:rPr lang="en-US" b="1" baseline="30000">
                <a:latin typeface="Tahoma" pitchFamily="34" charset="0"/>
              </a:rPr>
              <a:t>∞</a:t>
            </a:r>
          </a:p>
        </p:txBody>
      </p:sp>
      <p:sp>
        <p:nvSpPr>
          <p:cNvPr id="575498" name="Text Box 10"/>
          <p:cNvSpPr txBox="1">
            <a:spLocks noChangeArrowheads="1"/>
          </p:cNvSpPr>
          <p:nvPr/>
        </p:nvSpPr>
        <p:spPr bwMode="auto">
          <a:xfrm>
            <a:off x="3810000" y="3522663"/>
            <a:ext cx="1981200" cy="3635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(1 + WACC)</a:t>
            </a:r>
            <a:r>
              <a:rPr lang="en-US" b="1" baseline="30000">
                <a:latin typeface="Tahoma" pitchFamily="34" charset="0"/>
              </a:rPr>
              <a:t>2</a:t>
            </a:r>
          </a:p>
        </p:txBody>
      </p:sp>
      <p:sp>
        <p:nvSpPr>
          <p:cNvPr id="575499" name="Line 11"/>
          <p:cNvSpPr>
            <a:spLocks noChangeShapeType="1"/>
          </p:cNvSpPr>
          <p:nvPr/>
        </p:nvSpPr>
        <p:spPr bwMode="auto">
          <a:xfrm>
            <a:off x="2133600" y="3581400"/>
            <a:ext cx="13716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575500" name="Line 12"/>
          <p:cNvSpPr>
            <a:spLocks noChangeShapeType="1"/>
          </p:cNvSpPr>
          <p:nvPr/>
        </p:nvSpPr>
        <p:spPr bwMode="auto">
          <a:xfrm>
            <a:off x="3962400" y="3581400"/>
            <a:ext cx="13716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575501" name="Line 13"/>
          <p:cNvSpPr>
            <a:spLocks noChangeShapeType="1"/>
          </p:cNvSpPr>
          <p:nvPr/>
        </p:nvSpPr>
        <p:spPr bwMode="auto">
          <a:xfrm>
            <a:off x="6324600" y="3581400"/>
            <a:ext cx="13716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575502" name="AutoShape 14"/>
          <p:cNvSpPr>
            <a:spLocks noChangeArrowheads="1"/>
          </p:cNvSpPr>
          <p:nvPr/>
        </p:nvSpPr>
        <p:spPr bwMode="auto">
          <a:xfrm>
            <a:off x="3586163" y="2208213"/>
            <a:ext cx="1744662" cy="66198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latin typeface="Tahoma" pitchFamily="34" charset="0"/>
              </a:rPr>
              <a:t>Free cash flow</a:t>
            </a:r>
          </a:p>
          <a:p>
            <a:pPr algn="ctr"/>
            <a:r>
              <a:rPr lang="en-US" sz="1600" b="1">
                <a:latin typeface="Tahoma" pitchFamily="34" charset="0"/>
              </a:rPr>
              <a:t>(FCF)</a:t>
            </a:r>
          </a:p>
        </p:txBody>
      </p:sp>
      <p:cxnSp>
        <p:nvCxnSpPr>
          <p:cNvPr id="575503" name="AutoShape 15"/>
          <p:cNvCxnSpPr>
            <a:cxnSpLocks noChangeShapeType="1"/>
            <a:stCxn id="575508" idx="0"/>
            <a:endCxn id="575509" idx="2"/>
          </p:cNvCxnSpPr>
          <p:nvPr/>
        </p:nvCxnSpPr>
        <p:spPr bwMode="auto">
          <a:xfrm flipV="1">
            <a:off x="4457700" y="5291138"/>
            <a:ext cx="0" cy="1809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sp>
        <p:nvSpPr>
          <p:cNvPr id="575504" name="AutoShape 16"/>
          <p:cNvSpPr>
            <a:spLocks noChangeArrowheads="1"/>
          </p:cNvSpPr>
          <p:nvPr/>
        </p:nvSpPr>
        <p:spPr bwMode="auto">
          <a:xfrm>
            <a:off x="627063" y="5408613"/>
            <a:ext cx="2095500" cy="3921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Market interest rates</a:t>
            </a:r>
          </a:p>
        </p:txBody>
      </p:sp>
      <p:sp>
        <p:nvSpPr>
          <p:cNvPr id="575505" name="AutoShape 17"/>
          <p:cNvSpPr>
            <a:spLocks noChangeArrowheads="1"/>
          </p:cNvSpPr>
          <p:nvPr/>
        </p:nvSpPr>
        <p:spPr bwMode="auto">
          <a:xfrm>
            <a:off x="5791200" y="5942013"/>
            <a:ext cx="2246313" cy="3921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2"/>
                </a:solidFill>
                <a:latin typeface="Tahoma" pitchFamily="34" charset="0"/>
              </a:rPr>
              <a:t>Firm’s business risk</a:t>
            </a:r>
          </a:p>
        </p:txBody>
      </p:sp>
      <p:sp>
        <p:nvSpPr>
          <p:cNvPr id="575506" name="AutoShape 18"/>
          <p:cNvSpPr>
            <a:spLocks noChangeArrowheads="1"/>
          </p:cNvSpPr>
          <p:nvPr/>
        </p:nvSpPr>
        <p:spPr bwMode="auto">
          <a:xfrm>
            <a:off x="684213" y="5942013"/>
            <a:ext cx="2038350" cy="3921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Market risk aversion</a:t>
            </a:r>
          </a:p>
        </p:txBody>
      </p:sp>
      <p:sp>
        <p:nvSpPr>
          <p:cNvPr id="575507" name="AutoShape 19"/>
          <p:cNvSpPr>
            <a:spLocks noChangeArrowheads="1"/>
          </p:cNvSpPr>
          <p:nvPr/>
        </p:nvSpPr>
        <p:spPr bwMode="auto">
          <a:xfrm>
            <a:off x="5791200" y="5408613"/>
            <a:ext cx="2582863" cy="3921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2"/>
                </a:solidFill>
                <a:latin typeface="Tahoma" pitchFamily="34" charset="0"/>
              </a:rPr>
              <a:t>Firm’s debt/equity mix</a:t>
            </a:r>
          </a:p>
        </p:txBody>
      </p:sp>
      <p:sp>
        <p:nvSpPr>
          <p:cNvPr id="575508" name="AutoShape 20"/>
          <p:cNvSpPr>
            <a:spLocks noChangeArrowheads="1"/>
          </p:cNvSpPr>
          <p:nvPr/>
        </p:nvSpPr>
        <p:spPr bwMode="auto">
          <a:xfrm>
            <a:off x="3695700" y="5486400"/>
            <a:ext cx="1522413" cy="7985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Cost of debt</a:t>
            </a:r>
          </a:p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Cost of equity</a:t>
            </a:r>
          </a:p>
        </p:txBody>
      </p:sp>
      <p:sp>
        <p:nvSpPr>
          <p:cNvPr id="575509" name="AutoShape 21"/>
          <p:cNvSpPr>
            <a:spLocks noChangeArrowheads="1"/>
          </p:cNvSpPr>
          <p:nvPr/>
        </p:nvSpPr>
        <p:spPr bwMode="auto">
          <a:xfrm>
            <a:off x="3378200" y="4343400"/>
            <a:ext cx="2157413" cy="9334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latin typeface="Tahoma" pitchFamily="34" charset="0"/>
              </a:rPr>
              <a:t>Weighted average</a:t>
            </a:r>
          </a:p>
          <a:p>
            <a:pPr algn="ctr"/>
            <a:r>
              <a:rPr lang="en-US" sz="1600" b="1">
                <a:latin typeface="Tahoma" pitchFamily="34" charset="0"/>
              </a:rPr>
              <a:t>cost of capital</a:t>
            </a:r>
          </a:p>
          <a:p>
            <a:pPr algn="ctr"/>
            <a:r>
              <a:rPr lang="en-US" sz="1600" b="1">
                <a:latin typeface="Tahoma" pitchFamily="34" charset="0"/>
              </a:rPr>
              <a:t>(WACC)</a:t>
            </a:r>
          </a:p>
        </p:txBody>
      </p:sp>
      <p:cxnSp>
        <p:nvCxnSpPr>
          <p:cNvPr id="575510" name="AutoShape 22"/>
          <p:cNvCxnSpPr>
            <a:cxnSpLocks noChangeShapeType="1"/>
            <a:stCxn id="575507" idx="1"/>
            <a:endCxn id="575508" idx="3"/>
          </p:cNvCxnSpPr>
          <p:nvPr/>
        </p:nvCxnSpPr>
        <p:spPr bwMode="auto">
          <a:xfrm flipH="1">
            <a:off x="5232400" y="5605463"/>
            <a:ext cx="544513" cy="2809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75511" name="AutoShape 23"/>
          <p:cNvCxnSpPr>
            <a:cxnSpLocks noChangeShapeType="1"/>
            <a:stCxn id="575505" idx="1"/>
            <a:endCxn id="575508" idx="3"/>
          </p:cNvCxnSpPr>
          <p:nvPr/>
        </p:nvCxnSpPr>
        <p:spPr bwMode="auto">
          <a:xfrm flipH="1" flipV="1">
            <a:off x="5232400" y="5886450"/>
            <a:ext cx="544513" cy="2524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75512" name="AutoShape 24"/>
          <p:cNvCxnSpPr>
            <a:cxnSpLocks noChangeShapeType="1"/>
            <a:stCxn id="575504" idx="3"/>
            <a:endCxn id="575508" idx="1"/>
          </p:cNvCxnSpPr>
          <p:nvPr/>
        </p:nvCxnSpPr>
        <p:spPr bwMode="auto">
          <a:xfrm>
            <a:off x="2736850" y="5605463"/>
            <a:ext cx="944563" cy="2809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75513" name="AutoShape 25"/>
          <p:cNvCxnSpPr>
            <a:cxnSpLocks noChangeShapeType="1"/>
            <a:stCxn id="575506" idx="3"/>
            <a:endCxn id="575508" idx="1"/>
          </p:cNvCxnSpPr>
          <p:nvPr/>
        </p:nvCxnSpPr>
        <p:spPr bwMode="auto">
          <a:xfrm flipV="1">
            <a:off x="2736850" y="5886450"/>
            <a:ext cx="944563" cy="25241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75514" name="AutoShape 26"/>
          <p:cNvCxnSpPr>
            <a:cxnSpLocks noChangeShapeType="1"/>
            <a:stCxn id="575507" idx="0"/>
            <a:endCxn id="575509" idx="3"/>
          </p:cNvCxnSpPr>
          <p:nvPr/>
        </p:nvCxnSpPr>
        <p:spPr bwMode="auto">
          <a:xfrm rot="5400000" flipH="1">
            <a:off x="6024563" y="4335462"/>
            <a:ext cx="584200" cy="153352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575515" name="AutoShape 27"/>
          <p:cNvSpPr>
            <a:spLocks noChangeArrowheads="1"/>
          </p:cNvSpPr>
          <p:nvPr/>
        </p:nvSpPr>
        <p:spPr bwMode="auto">
          <a:xfrm>
            <a:off x="1522413" y="1484313"/>
            <a:ext cx="1998662" cy="6350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8575">
            <a:solidFill>
              <a:schemeClr val="tx2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pPr>
              <a:lnSpc>
                <a:spcPct val="95000"/>
              </a:lnSpc>
            </a:pPr>
            <a:r>
              <a:rPr lang="en-US" sz="1600" b="1">
                <a:solidFill>
                  <a:schemeClr val="tx2"/>
                </a:solidFill>
                <a:latin typeface="Tahoma" pitchFamily="34" charset="0"/>
              </a:rPr>
              <a:t>Net operating</a:t>
            </a:r>
          </a:p>
          <a:p>
            <a:pPr>
              <a:lnSpc>
                <a:spcPct val="95000"/>
              </a:lnSpc>
            </a:pPr>
            <a:r>
              <a:rPr lang="en-US" sz="1600" b="1">
                <a:solidFill>
                  <a:schemeClr val="tx2"/>
                </a:solidFill>
                <a:latin typeface="Tahoma" pitchFamily="34" charset="0"/>
              </a:rPr>
              <a:t>profit after taxes</a:t>
            </a:r>
          </a:p>
        </p:txBody>
      </p:sp>
      <p:sp>
        <p:nvSpPr>
          <p:cNvPr id="575516" name="AutoShape 28"/>
          <p:cNvSpPr>
            <a:spLocks noChangeArrowheads="1"/>
          </p:cNvSpPr>
          <p:nvPr/>
        </p:nvSpPr>
        <p:spPr bwMode="auto">
          <a:xfrm>
            <a:off x="5484813" y="1484313"/>
            <a:ext cx="2503487" cy="6350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8575">
            <a:solidFill>
              <a:schemeClr val="tx2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pPr>
              <a:lnSpc>
                <a:spcPct val="95000"/>
              </a:lnSpc>
            </a:pPr>
            <a:r>
              <a:rPr lang="en-US" sz="1600" b="1">
                <a:solidFill>
                  <a:schemeClr val="tx2"/>
                </a:solidFill>
                <a:latin typeface="Tahoma" pitchFamily="34" charset="0"/>
              </a:rPr>
              <a:t>Required investments</a:t>
            </a:r>
          </a:p>
          <a:p>
            <a:pPr>
              <a:lnSpc>
                <a:spcPct val="95000"/>
              </a:lnSpc>
            </a:pPr>
            <a:r>
              <a:rPr lang="en-US" sz="1600" b="1">
                <a:solidFill>
                  <a:schemeClr val="tx2"/>
                </a:solidFill>
                <a:latin typeface="Tahoma" pitchFamily="34" charset="0"/>
              </a:rPr>
              <a:t>in operating capital</a:t>
            </a:r>
          </a:p>
        </p:txBody>
      </p:sp>
      <p:sp>
        <p:nvSpPr>
          <p:cNvPr id="575517" name="Text Box 29"/>
          <p:cNvSpPr txBox="1">
            <a:spLocks noChangeArrowheads="1"/>
          </p:cNvSpPr>
          <p:nvPr/>
        </p:nvSpPr>
        <p:spPr bwMode="auto">
          <a:xfrm>
            <a:off x="5105400" y="1625600"/>
            <a:ext cx="350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Tahoma" pitchFamily="34" charset="0"/>
                <a:cs typeface="Tahoma" pitchFamily="34" charset="0"/>
              </a:rPr>
              <a:t>−</a:t>
            </a:r>
          </a:p>
        </p:txBody>
      </p:sp>
      <p:sp>
        <p:nvSpPr>
          <p:cNvPr id="575518" name="Text Box 30"/>
          <p:cNvSpPr txBox="1">
            <a:spLocks noChangeArrowheads="1"/>
          </p:cNvSpPr>
          <p:nvPr/>
        </p:nvSpPr>
        <p:spPr bwMode="auto">
          <a:xfrm>
            <a:off x="5334000" y="2362200"/>
            <a:ext cx="350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Tahoma" pitchFamily="34" charset="0"/>
                <a:cs typeface="Tahoma" pitchFamily="34" charset="0"/>
              </a:rPr>
              <a:t>=</a:t>
            </a:r>
          </a:p>
        </p:txBody>
      </p:sp>
      <p:cxnSp>
        <p:nvCxnSpPr>
          <p:cNvPr id="575519" name="AutoShape 31"/>
          <p:cNvCxnSpPr>
            <a:cxnSpLocks noChangeShapeType="1"/>
            <a:stCxn id="575509" idx="0"/>
            <a:endCxn id="575491" idx="2"/>
          </p:cNvCxnSpPr>
          <p:nvPr/>
        </p:nvCxnSpPr>
        <p:spPr bwMode="auto">
          <a:xfrm flipV="1">
            <a:off x="4457700" y="4052888"/>
            <a:ext cx="0" cy="276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75520" name="Text Box 32"/>
          <p:cNvSpPr txBox="1">
            <a:spLocks noChangeArrowheads="1"/>
          </p:cNvSpPr>
          <p:nvPr/>
        </p:nvSpPr>
        <p:spPr bwMode="auto">
          <a:xfrm>
            <a:off x="914400" y="228600"/>
            <a:ext cx="77724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2400" b="1">
                <a:solidFill>
                  <a:schemeClr val="tx2"/>
                </a:solidFill>
                <a:latin typeface="Tahoma" pitchFamily="34" charset="0"/>
              </a:rPr>
              <a:t>Determinants of Intrinsic Value:</a:t>
            </a:r>
          </a:p>
          <a:p>
            <a:pPr algn="ctr">
              <a:lnSpc>
                <a:spcPct val="95000"/>
              </a:lnSpc>
            </a:pPr>
            <a:r>
              <a:rPr lang="en-US" sz="2400" b="1">
                <a:solidFill>
                  <a:schemeClr val="tx2"/>
                </a:solidFill>
                <a:latin typeface="Tahoma" pitchFamily="34" charset="0"/>
              </a:rPr>
              <a:t>Using Ratio Analysis</a:t>
            </a:r>
          </a:p>
        </p:txBody>
      </p:sp>
      <p:cxnSp>
        <p:nvCxnSpPr>
          <p:cNvPr id="575521" name="AutoShape 33"/>
          <p:cNvCxnSpPr>
            <a:cxnSpLocks noChangeShapeType="1"/>
            <a:stCxn id="575502" idx="2"/>
            <a:endCxn id="575491" idx="0"/>
          </p:cNvCxnSpPr>
          <p:nvPr/>
        </p:nvCxnSpPr>
        <p:spPr bwMode="auto">
          <a:xfrm flipH="1">
            <a:off x="4457700" y="2884488"/>
            <a:ext cx="1588" cy="225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75522" name="AutoShape 34"/>
          <p:cNvCxnSpPr>
            <a:cxnSpLocks noChangeShapeType="1"/>
            <a:stCxn id="575516" idx="2"/>
            <a:endCxn id="575518" idx="3"/>
          </p:cNvCxnSpPr>
          <p:nvPr/>
        </p:nvCxnSpPr>
        <p:spPr bwMode="auto">
          <a:xfrm rot="5400000">
            <a:off x="6012656" y="1805782"/>
            <a:ext cx="396875" cy="1052512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575523" name="AutoShape 35"/>
          <p:cNvCxnSpPr>
            <a:cxnSpLocks noChangeShapeType="1"/>
            <a:stCxn id="575515" idx="3"/>
            <a:endCxn id="575517" idx="1"/>
          </p:cNvCxnSpPr>
          <p:nvPr/>
        </p:nvCxnSpPr>
        <p:spPr bwMode="auto">
          <a:xfrm flipV="1">
            <a:off x="3535363" y="1793875"/>
            <a:ext cx="1570037" cy="79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75524" name="AutoShape 36"/>
          <p:cNvSpPr>
            <a:spLocks noChangeArrowheads="1"/>
          </p:cNvSpPr>
          <p:nvPr/>
        </p:nvSpPr>
        <p:spPr bwMode="auto">
          <a:xfrm>
            <a:off x="609600" y="1676400"/>
            <a:ext cx="762000" cy="228600"/>
          </a:xfrm>
          <a:prstGeom prst="notchedRightArrow">
            <a:avLst>
              <a:gd name="adj1" fmla="val 50000"/>
              <a:gd name="adj2" fmla="val 83333"/>
            </a:avLst>
          </a:pr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5525" name="AutoShape 37"/>
          <p:cNvSpPr>
            <a:spLocks noChangeArrowheads="1"/>
          </p:cNvSpPr>
          <p:nvPr/>
        </p:nvSpPr>
        <p:spPr bwMode="auto">
          <a:xfrm rot="10800000">
            <a:off x="8153400" y="1676400"/>
            <a:ext cx="762000" cy="228600"/>
          </a:xfrm>
          <a:prstGeom prst="notchedRightArrow">
            <a:avLst>
              <a:gd name="adj1" fmla="val 50000"/>
              <a:gd name="adj2" fmla="val 83333"/>
            </a:avLst>
          </a:pr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5526" name="AutoShape 38"/>
          <p:cNvSpPr>
            <a:spLocks noChangeArrowheads="1"/>
          </p:cNvSpPr>
          <p:nvPr/>
        </p:nvSpPr>
        <p:spPr bwMode="auto">
          <a:xfrm rot="10800000">
            <a:off x="8153400" y="6019800"/>
            <a:ext cx="762000" cy="228600"/>
          </a:xfrm>
          <a:prstGeom prst="notchedRightArrow">
            <a:avLst>
              <a:gd name="adj1" fmla="val 50000"/>
              <a:gd name="adj2" fmla="val 83333"/>
            </a:avLst>
          </a:pr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5527" name="AutoShape 39"/>
          <p:cNvSpPr>
            <a:spLocks noChangeArrowheads="1"/>
          </p:cNvSpPr>
          <p:nvPr/>
        </p:nvSpPr>
        <p:spPr bwMode="auto">
          <a:xfrm rot="10800000">
            <a:off x="8458200" y="5486400"/>
            <a:ext cx="533400" cy="228600"/>
          </a:xfrm>
          <a:prstGeom prst="notchedRightArrow">
            <a:avLst>
              <a:gd name="adj1" fmla="val 50000"/>
              <a:gd name="adj2" fmla="val 58333"/>
            </a:avLst>
          </a:pr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5528" name="Text Box 40"/>
          <p:cNvSpPr txBox="1">
            <a:spLocks noChangeArrowheads="1"/>
          </p:cNvSpPr>
          <p:nvPr/>
        </p:nvSpPr>
        <p:spPr bwMode="auto">
          <a:xfrm>
            <a:off x="5638800" y="3276600"/>
            <a:ext cx="457200" cy="3635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...</a:t>
            </a:r>
            <a:endParaRPr lang="en-US" b="1" baseline="-250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0ACF8-5969-4E4F-9B2E-173733CD8E76}" type="slidenum">
              <a:rPr lang="en-US"/>
              <a:pPr/>
              <a:t>30</a:t>
            </a:fld>
            <a:endParaRPr lang="en-US" dirty="0"/>
          </a:p>
        </p:txBody>
      </p:sp>
      <p:sp>
        <p:nvSpPr>
          <p:cNvPr id="570370" name="Rectangle 2"/>
          <p:cNvSpPr>
            <a:spLocks noChangeArrowheads="1"/>
          </p:cNvSpPr>
          <p:nvPr/>
        </p:nvSpPr>
        <p:spPr bwMode="auto">
          <a:xfrm>
            <a:off x="990600" y="4953000"/>
            <a:ext cx="7473950" cy="87254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Tahoma" pitchFamily="34" charset="0"/>
              </a:rPr>
              <a:t>Margins are declining, and the net profit margin are quite below the industry average.</a:t>
            </a:r>
          </a:p>
        </p:txBody>
      </p:sp>
      <p:grpSp>
        <p:nvGrpSpPr>
          <p:cNvPr id="570371" name="Group 3"/>
          <p:cNvGrpSpPr>
            <a:grpSpLocks/>
          </p:cNvGrpSpPr>
          <p:nvPr/>
        </p:nvGrpSpPr>
        <p:grpSpPr bwMode="auto">
          <a:xfrm>
            <a:off x="909638" y="2495550"/>
            <a:ext cx="7446962" cy="2235200"/>
            <a:chOff x="573" y="1572"/>
            <a:chExt cx="4691" cy="1408"/>
          </a:xfrm>
        </p:grpSpPr>
        <p:sp>
          <p:nvSpPr>
            <p:cNvPr id="570372" name="Rectangle 4"/>
            <p:cNvSpPr>
              <a:spLocks noChangeArrowheads="1"/>
            </p:cNvSpPr>
            <p:nvPr/>
          </p:nvSpPr>
          <p:spPr bwMode="auto">
            <a:xfrm>
              <a:off x="573" y="1572"/>
              <a:ext cx="4691" cy="14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110000"/>
                </a:lnSpc>
                <a:tabLst>
                  <a:tab pos="2047875" algn="dec"/>
                  <a:tab pos="3381375" algn="dec"/>
                  <a:tab pos="4738688" algn="dec"/>
                  <a:tab pos="6119813" algn="dec"/>
                </a:tabLst>
              </a:pPr>
              <a:r>
                <a:rPr lang="en-US" sz="3200" b="1" dirty="0">
                  <a:latin typeface="Tahoma" pitchFamily="34" charset="0"/>
                </a:rPr>
                <a:t>	 </a:t>
              </a:r>
              <a:r>
                <a:rPr lang="en-US" sz="3200" b="1" dirty="0" smtClean="0">
                  <a:latin typeface="Tahoma" pitchFamily="34" charset="0"/>
                </a:rPr>
                <a:t>             </a:t>
              </a:r>
              <a:r>
                <a:rPr lang="en-US" sz="3200" dirty="0" smtClean="0">
                  <a:latin typeface="Tahoma" pitchFamily="34" charset="0"/>
                </a:rPr>
                <a:t>2016   2015</a:t>
              </a:r>
              <a:r>
                <a:rPr lang="en-US" sz="3200" dirty="0">
                  <a:latin typeface="Tahoma" pitchFamily="34" charset="0"/>
                </a:rPr>
                <a:t>	      </a:t>
              </a:r>
              <a:r>
                <a:rPr lang="en-US" sz="3200" dirty="0" smtClean="0">
                  <a:latin typeface="Tahoma" pitchFamily="34" charset="0"/>
                </a:rPr>
                <a:t>Ind.16</a:t>
              </a:r>
              <a:endParaRPr lang="en-US" sz="3200" dirty="0">
                <a:latin typeface="Tahoma" pitchFamily="34" charset="0"/>
              </a:endParaRPr>
            </a:p>
            <a:p>
              <a:pPr>
                <a:lnSpc>
                  <a:spcPct val="110000"/>
                </a:lnSpc>
                <a:tabLst>
                  <a:tab pos="2047875" algn="dec"/>
                  <a:tab pos="3381375" algn="dec"/>
                  <a:tab pos="4738688" algn="dec"/>
                  <a:tab pos="6119813" algn="dec"/>
                </a:tabLst>
              </a:pPr>
              <a:r>
                <a:rPr lang="en-US" sz="3200" dirty="0" smtClean="0">
                  <a:latin typeface="Tahoma" pitchFamily="34" charset="0"/>
                </a:rPr>
                <a:t>PM	4.4%</a:t>
              </a:r>
              <a:r>
                <a:rPr lang="en-US" sz="3200" dirty="0">
                  <a:latin typeface="Tahoma" pitchFamily="34" charset="0"/>
                </a:rPr>
                <a:t>	</a:t>
              </a:r>
              <a:r>
                <a:rPr lang="en-US" sz="3200" dirty="0" smtClean="0">
                  <a:latin typeface="Tahoma" pitchFamily="34" charset="0"/>
                </a:rPr>
                <a:t>5.5%</a:t>
              </a:r>
              <a:r>
                <a:rPr lang="en-US" sz="3200" dirty="0">
                  <a:latin typeface="Tahoma" pitchFamily="34" charset="0"/>
                </a:rPr>
                <a:t>	</a:t>
              </a:r>
              <a:r>
                <a:rPr lang="en-US" sz="3200" dirty="0" smtClean="0">
                  <a:latin typeface="Tahoma" pitchFamily="34" charset="0"/>
                </a:rPr>
                <a:t>6.2%</a:t>
              </a:r>
              <a:endParaRPr lang="en-US" sz="3200" dirty="0">
                <a:latin typeface="Tahoma" pitchFamily="34" charset="0"/>
              </a:endParaRPr>
            </a:p>
            <a:p>
              <a:pPr>
                <a:lnSpc>
                  <a:spcPct val="110000"/>
                </a:lnSpc>
                <a:tabLst>
                  <a:tab pos="2047875" algn="dec"/>
                  <a:tab pos="3381375" algn="dec"/>
                  <a:tab pos="4738688" algn="dec"/>
                  <a:tab pos="6119813" algn="dec"/>
                </a:tabLst>
              </a:pPr>
              <a:r>
                <a:rPr lang="en-US" sz="3200" dirty="0">
                  <a:latin typeface="Tahoma" pitchFamily="34" charset="0"/>
                </a:rPr>
                <a:t>OPM	</a:t>
              </a:r>
              <a:r>
                <a:rPr lang="en-US" sz="3200" dirty="0" smtClean="0">
                  <a:latin typeface="Tahoma" pitchFamily="34" charset="0"/>
                </a:rPr>
                <a:t>10%</a:t>
              </a:r>
              <a:r>
                <a:rPr lang="en-US" sz="3200" dirty="0">
                  <a:latin typeface="Tahoma" pitchFamily="34" charset="0"/>
                </a:rPr>
                <a:t>	</a:t>
              </a:r>
              <a:r>
                <a:rPr lang="en-US" sz="3200" dirty="0" smtClean="0">
                  <a:latin typeface="Tahoma" pitchFamily="34" charset="0"/>
                </a:rPr>
                <a:t>11.6%</a:t>
              </a:r>
              <a:r>
                <a:rPr lang="en-US" sz="3200" dirty="0">
                  <a:latin typeface="Tahoma" pitchFamily="34" charset="0"/>
                </a:rPr>
                <a:t>	-</a:t>
              </a:r>
            </a:p>
            <a:p>
              <a:pPr>
                <a:lnSpc>
                  <a:spcPct val="110000"/>
                </a:lnSpc>
                <a:tabLst>
                  <a:tab pos="2047875" algn="dec"/>
                  <a:tab pos="3381375" algn="dec"/>
                  <a:tab pos="4738688" algn="dec"/>
                  <a:tab pos="6119813" algn="dec"/>
                </a:tabLst>
              </a:pPr>
              <a:r>
                <a:rPr lang="en-US" sz="3200" dirty="0">
                  <a:latin typeface="Tahoma" pitchFamily="34" charset="0"/>
                </a:rPr>
                <a:t>GPM	</a:t>
              </a:r>
              <a:r>
                <a:rPr lang="en-US" sz="3200" dirty="0" smtClean="0">
                  <a:latin typeface="Tahoma" pitchFamily="34" charset="0"/>
                </a:rPr>
                <a:t>20%</a:t>
              </a:r>
              <a:r>
                <a:rPr lang="en-US" sz="3200" dirty="0">
                  <a:latin typeface="Tahoma" pitchFamily="34" charset="0"/>
                </a:rPr>
                <a:t>	</a:t>
              </a:r>
              <a:r>
                <a:rPr lang="en-US" sz="3200" dirty="0" smtClean="0">
                  <a:latin typeface="Tahoma" pitchFamily="34" charset="0"/>
                </a:rPr>
                <a:t>21.6%</a:t>
              </a:r>
              <a:r>
                <a:rPr lang="en-US" sz="3200" dirty="0">
                  <a:latin typeface="Tahoma" pitchFamily="34" charset="0"/>
                </a:rPr>
                <a:t>	-</a:t>
              </a:r>
            </a:p>
          </p:txBody>
        </p:sp>
        <p:sp>
          <p:nvSpPr>
            <p:cNvPr id="570373" name="Line 5"/>
            <p:cNvSpPr>
              <a:spLocks noChangeShapeType="1"/>
            </p:cNvSpPr>
            <p:nvPr/>
          </p:nvSpPr>
          <p:spPr bwMode="auto">
            <a:xfrm>
              <a:off x="1534" y="1920"/>
              <a:ext cx="347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0374" name="Line 6"/>
            <p:cNvSpPr>
              <a:spLocks noChangeShapeType="1"/>
            </p:cNvSpPr>
            <p:nvPr/>
          </p:nvSpPr>
          <p:spPr bwMode="auto">
            <a:xfrm>
              <a:off x="1545" y="1921"/>
              <a:ext cx="0" cy="100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03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Profit Margins vs. Industry Averages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84E21-86B3-4695-92CE-89D48B813CC1}" type="slidenum">
              <a:rPr lang="en-US"/>
              <a:pPr/>
              <a:t>31</a:t>
            </a:fld>
            <a:endParaRPr lang="en-US"/>
          </a:p>
        </p:txBody>
      </p:sp>
      <p:grpSp>
        <p:nvGrpSpPr>
          <p:cNvPr id="289800" name="Group 8"/>
          <p:cNvGrpSpPr>
            <a:grpSpLocks/>
          </p:cNvGrpSpPr>
          <p:nvPr/>
        </p:nvGrpSpPr>
        <p:grpSpPr bwMode="auto">
          <a:xfrm>
            <a:off x="2590800" y="2536825"/>
            <a:ext cx="6096000" cy="3711575"/>
            <a:chOff x="1632" y="1598"/>
            <a:chExt cx="3840" cy="2338"/>
          </a:xfrm>
        </p:grpSpPr>
        <p:sp>
          <p:nvSpPr>
            <p:cNvPr id="289795" name="Rectangle 3"/>
            <p:cNvSpPr>
              <a:spLocks noChangeArrowheads="1"/>
            </p:cNvSpPr>
            <p:nvPr/>
          </p:nvSpPr>
          <p:spPr bwMode="auto">
            <a:xfrm>
              <a:off x="1632" y="1743"/>
              <a:ext cx="3153" cy="11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1023938" algn="l"/>
                </a:tabLst>
              </a:pPr>
              <a:r>
                <a:rPr lang="en-US" sz="3200" dirty="0">
                  <a:latin typeface="Tahoma" pitchFamily="34" charset="0"/>
                </a:rPr>
                <a:t>BEP  =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1023938" algn="l"/>
                </a:tabLst>
              </a:pPr>
              <a:endParaRPr lang="en-US" sz="3200" dirty="0">
                <a:latin typeface="Tahoma" pitchFamily="34" charset="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1023938" algn="l"/>
                </a:tabLst>
              </a:pPr>
              <a:r>
                <a:rPr lang="en-US" sz="3200" dirty="0">
                  <a:latin typeface="Tahoma" pitchFamily="34" charset="0"/>
                </a:rPr>
                <a:t>	=                = </a:t>
              </a:r>
              <a:r>
                <a:rPr lang="en-US" sz="3200" dirty="0" smtClean="0">
                  <a:latin typeface="Tahoma" pitchFamily="34" charset="0"/>
                </a:rPr>
                <a:t>14.1</a:t>
              </a:r>
              <a:r>
                <a:rPr lang="en-US" sz="3200" dirty="0" smtClean="0">
                  <a:latin typeface="Tahoma" pitchFamily="34" charset="0"/>
                </a:rPr>
                <a:t>%</a:t>
              </a:r>
              <a:endParaRPr lang="en-US" sz="3200" dirty="0">
                <a:latin typeface="Tahoma" pitchFamily="34" charset="0"/>
              </a:endParaRPr>
            </a:p>
          </p:txBody>
        </p:sp>
        <p:sp>
          <p:nvSpPr>
            <p:cNvPr id="289796" name="Rectangle 4"/>
            <p:cNvSpPr>
              <a:spLocks noChangeArrowheads="1"/>
            </p:cNvSpPr>
            <p:nvPr/>
          </p:nvSpPr>
          <p:spPr bwMode="auto">
            <a:xfrm>
              <a:off x="2569" y="1598"/>
              <a:ext cx="1622" cy="6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defTabSz="1374775">
                <a:tabLst>
                  <a:tab pos="2393950" algn="l"/>
                  <a:tab pos="2566988" algn="l"/>
                </a:tabLst>
              </a:pPr>
              <a:r>
                <a:rPr lang="en-US" sz="3200" u="sng" dirty="0">
                  <a:latin typeface="Tahoma" pitchFamily="34" charset="0"/>
                </a:rPr>
                <a:t>       </a:t>
              </a:r>
              <a:r>
                <a:rPr lang="en-US" sz="3200" u="sng" dirty="0" smtClean="0">
                  <a:latin typeface="Tahoma" pitchFamily="34" charset="0"/>
                </a:rPr>
                <a:t>EBIT</a:t>
              </a:r>
              <a:r>
                <a:rPr lang="en-US" sz="3200" u="sng" dirty="0">
                  <a:latin typeface="Tahoma" pitchFamily="34" charset="0"/>
                </a:rPr>
                <a:t>	</a:t>
              </a:r>
            </a:p>
            <a:p>
              <a:pPr algn="ctr" defTabSz="1374775">
                <a:tabLst>
                  <a:tab pos="2393950" algn="l"/>
                  <a:tab pos="2566988" algn="l"/>
                </a:tabLst>
              </a:pPr>
              <a:r>
                <a:rPr lang="en-US" sz="3200" dirty="0">
                  <a:latin typeface="Tahoma" pitchFamily="34" charset="0"/>
                </a:rPr>
                <a:t>Total assets</a:t>
              </a:r>
            </a:p>
          </p:txBody>
        </p:sp>
        <p:sp>
          <p:nvSpPr>
            <p:cNvPr id="289797" name="Rectangle 5"/>
            <p:cNvSpPr>
              <a:spLocks noChangeArrowheads="1"/>
            </p:cNvSpPr>
            <p:nvPr/>
          </p:nvSpPr>
          <p:spPr bwMode="auto">
            <a:xfrm>
              <a:off x="2606" y="2363"/>
              <a:ext cx="899" cy="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3200" u="sng" dirty="0">
                  <a:latin typeface="Tahoma" pitchFamily="34" charset="0"/>
                </a:rPr>
                <a:t> $</a:t>
              </a:r>
              <a:r>
                <a:rPr lang="en-US" sz="3200" u="sng" dirty="0" smtClean="0">
                  <a:latin typeface="Tahoma" pitchFamily="34" charset="0"/>
                </a:rPr>
                <a:t>500 </a:t>
              </a:r>
              <a:endParaRPr lang="en-US" sz="3200" dirty="0"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3200" dirty="0">
                  <a:latin typeface="Tahoma" pitchFamily="34" charset="0"/>
                </a:rPr>
                <a:t>$</a:t>
              </a:r>
              <a:r>
                <a:rPr lang="en-US" sz="3200" dirty="0" smtClean="0">
                  <a:latin typeface="Tahoma" pitchFamily="34" charset="0"/>
                </a:rPr>
                <a:t>3,550</a:t>
              </a:r>
              <a:endParaRPr lang="en-US" sz="3200" dirty="0">
                <a:latin typeface="Tahoma" pitchFamily="34" charset="0"/>
              </a:endParaRPr>
            </a:p>
          </p:txBody>
        </p:sp>
        <p:sp>
          <p:nvSpPr>
            <p:cNvPr id="289798" name="Rectangle 6"/>
            <p:cNvSpPr>
              <a:spLocks noChangeArrowheads="1"/>
            </p:cNvSpPr>
            <p:nvPr/>
          </p:nvSpPr>
          <p:spPr bwMode="auto">
            <a:xfrm>
              <a:off x="4708" y="3686"/>
              <a:ext cx="76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(More…)</a:t>
              </a:r>
            </a:p>
          </p:txBody>
        </p:sp>
      </p:grpSp>
      <p:sp>
        <p:nvSpPr>
          <p:cNvPr id="28980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3-5b Basic </a:t>
            </a:r>
            <a:r>
              <a:rPr lang="en-US" sz="2800" dirty="0"/>
              <a:t>Earning Power (BEP</a:t>
            </a:r>
            <a:r>
              <a:rPr lang="en-US" sz="2800" dirty="0" smtClean="0"/>
              <a:t>) Ratio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5533-1062-466F-B7F1-B9B8B7AE952D}" type="slidenum">
              <a:rPr lang="en-US"/>
              <a:pPr/>
              <a:t>32</a:t>
            </a:fld>
            <a:endParaRPr lang="en-US" dirty="0"/>
          </a:p>
        </p:txBody>
      </p:sp>
      <p:sp>
        <p:nvSpPr>
          <p:cNvPr id="52236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3-5b BEP</a:t>
            </a:r>
            <a:r>
              <a:rPr lang="en-US" sz="2800" dirty="0"/>
              <a:t> </a:t>
            </a:r>
            <a:r>
              <a:rPr lang="en-US" sz="2800" dirty="0" smtClean="0"/>
              <a:t>vs</a:t>
            </a:r>
            <a:r>
              <a:rPr lang="en-US" sz="2800" dirty="0"/>
              <a:t>. Industry </a:t>
            </a:r>
            <a:r>
              <a:rPr lang="en-US" sz="2800" dirty="0" smtClean="0"/>
              <a:t>Average (continued)</a:t>
            </a:r>
            <a:endParaRPr lang="en-US" sz="2800" dirty="0"/>
          </a:p>
        </p:txBody>
      </p:sp>
      <p:sp>
        <p:nvSpPr>
          <p:cNvPr id="52237" name="Rectangle 1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BEP removes effect of taxes and financial leverage.  Useful for </a:t>
            </a:r>
            <a:r>
              <a:rPr lang="en-US" sz="2800" dirty="0" smtClean="0"/>
              <a:t>comparison with different tax situations and different degrees of financial leverage.</a:t>
            </a:r>
            <a:endParaRPr lang="en-US" sz="2800" dirty="0"/>
          </a:p>
          <a:p>
            <a:r>
              <a:rPr lang="en-US" sz="2800" dirty="0" smtClean="0"/>
              <a:t>The firm’s BEP is declining and below industry average.</a:t>
            </a:r>
            <a:r>
              <a:rPr lang="en-US" sz="2800" dirty="0"/>
              <a:t> </a:t>
            </a:r>
            <a:r>
              <a:rPr lang="en-US" sz="2800" dirty="0" smtClean="0"/>
              <a:t>A lot of room </a:t>
            </a:r>
            <a:r>
              <a:rPr lang="en-US" sz="2800" dirty="0"/>
              <a:t>for improvement.</a:t>
            </a:r>
          </a:p>
        </p:txBody>
      </p:sp>
      <p:grpSp>
        <p:nvGrpSpPr>
          <p:cNvPr id="52235" name="Group 11"/>
          <p:cNvGrpSpPr>
            <a:grpSpLocks/>
          </p:cNvGrpSpPr>
          <p:nvPr/>
        </p:nvGrpSpPr>
        <p:grpSpPr bwMode="auto">
          <a:xfrm>
            <a:off x="1066800" y="4724400"/>
            <a:ext cx="6970713" cy="1179513"/>
            <a:chOff x="768" y="1296"/>
            <a:chExt cx="4391" cy="743"/>
          </a:xfrm>
        </p:grpSpPr>
        <p:sp>
          <p:nvSpPr>
            <p:cNvPr id="52229" name="Rectangle 5"/>
            <p:cNvSpPr>
              <a:spLocks noChangeArrowheads="1"/>
            </p:cNvSpPr>
            <p:nvPr/>
          </p:nvSpPr>
          <p:spPr bwMode="auto">
            <a:xfrm>
              <a:off x="768" y="1296"/>
              <a:ext cx="4391" cy="7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110000"/>
                </a:lnSpc>
                <a:tabLst>
                  <a:tab pos="1881188" algn="ctr"/>
                  <a:tab pos="3262313" algn="ctr"/>
                  <a:tab pos="4691063" algn="ctr"/>
                  <a:tab pos="6000750" algn="ctr"/>
                </a:tabLst>
              </a:pPr>
              <a:r>
                <a:rPr lang="en-US" sz="3200" dirty="0">
                  <a:latin typeface="Tahoma" pitchFamily="34" charset="0"/>
                </a:rPr>
                <a:t>	</a:t>
              </a:r>
              <a:r>
                <a:rPr lang="en-US" sz="3200" dirty="0" smtClean="0">
                  <a:latin typeface="Tahoma" pitchFamily="34" charset="0"/>
                </a:rPr>
                <a:t>2016</a:t>
              </a:r>
              <a:r>
                <a:rPr lang="en-US" sz="3200" dirty="0">
                  <a:latin typeface="Tahoma" pitchFamily="34" charset="0"/>
                </a:rPr>
                <a:t>	</a:t>
              </a:r>
              <a:r>
                <a:rPr lang="en-US" sz="3200" dirty="0" smtClean="0">
                  <a:latin typeface="Tahoma" pitchFamily="34" charset="0"/>
                </a:rPr>
                <a:t>2015</a:t>
              </a:r>
              <a:r>
                <a:rPr lang="en-US" sz="3200" dirty="0">
                  <a:latin typeface="Tahoma" pitchFamily="34" charset="0"/>
                </a:rPr>
                <a:t>	</a:t>
              </a:r>
              <a:r>
                <a:rPr lang="en-US" sz="3200" dirty="0" smtClean="0">
                  <a:latin typeface="Tahoma" pitchFamily="34" charset="0"/>
                </a:rPr>
                <a:t>Ind.16</a:t>
              </a:r>
              <a:endParaRPr lang="en-US" sz="3200" dirty="0">
                <a:latin typeface="Tahoma" pitchFamily="34" charset="0"/>
              </a:endParaRPr>
            </a:p>
            <a:p>
              <a:pPr>
                <a:lnSpc>
                  <a:spcPct val="110000"/>
                </a:lnSpc>
                <a:tabLst>
                  <a:tab pos="1881188" algn="ctr"/>
                  <a:tab pos="3262313" algn="ctr"/>
                  <a:tab pos="4691063" algn="ctr"/>
                  <a:tab pos="6000750" algn="ctr"/>
                </a:tabLst>
              </a:pPr>
              <a:r>
                <a:rPr lang="en-US" sz="3200" dirty="0" smtClean="0">
                  <a:latin typeface="Tahoma" pitchFamily="34" charset="0"/>
                </a:rPr>
                <a:t>BEP</a:t>
              </a:r>
              <a:r>
                <a:rPr lang="en-US" sz="3200" dirty="0">
                  <a:latin typeface="Tahoma" pitchFamily="34" charset="0"/>
                </a:rPr>
                <a:t>	</a:t>
              </a:r>
              <a:r>
                <a:rPr lang="en-US" sz="3200" dirty="0" smtClean="0">
                  <a:latin typeface="Tahoma" pitchFamily="34" charset="0"/>
                </a:rPr>
                <a:t>14.1%</a:t>
              </a:r>
              <a:r>
                <a:rPr lang="en-US" sz="3200" dirty="0">
                  <a:latin typeface="Tahoma" pitchFamily="34" charset="0"/>
                </a:rPr>
                <a:t>	</a:t>
              </a:r>
              <a:r>
                <a:rPr lang="en-US" sz="3200" dirty="0" smtClean="0">
                  <a:latin typeface="Tahoma" pitchFamily="34" charset="0"/>
                </a:rPr>
                <a:t>18.3%</a:t>
              </a:r>
              <a:r>
                <a:rPr lang="en-US" sz="3200" dirty="0">
                  <a:latin typeface="Tahoma" pitchFamily="34" charset="0"/>
                </a:rPr>
                <a:t>	</a:t>
              </a:r>
              <a:r>
                <a:rPr lang="en-US" sz="3200" dirty="0" smtClean="0">
                  <a:latin typeface="Tahoma" pitchFamily="34" charset="0"/>
                </a:rPr>
                <a:t>20.2%</a:t>
              </a:r>
              <a:endParaRPr lang="en-US" sz="3200" dirty="0">
                <a:latin typeface="Tahoma" pitchFamily="34" charset="0"/>
              </a:endParaRPr>
            </a:p>
          </p:txBody>
        </p:sp>
        <p:grpSp>
          <p:nvGrpSpPr>
            <p:cNvPr id="52232" name="Group 8"/>
            <p:cNvGrpSpPr>
              <a:grpSpLocks/>
            </p:cNvGrpSpPr>
            <p:nvPr/>
          </p:nvGrpSpPr>
          <p:grpSpPr bwMode="auto">
            <a:xfrm>
              <a:off x="1488" y="1680"/>
              <a:ext cx="3569" cy="359"/>
              <a:chOff x="1365" y="1193"/>
              <a:chExt cx="3569" cy="359"/>
            </a:xfrm>
          </p:grpSpPr>
          <p:sp>
            <p:nvSpPr>
              <p:cNvPr id="52230" name="Line 6"/>
              <p:cNvSpPr>
                <a:spLocks noChangeShapeType="1"/>
              </p:cNvSpPr>
              <p:nvPr/>
            </p:nvSpPr>
            <p:spPr bwMode="auto">
              <a:xfrm>
                <a:off x="1366" y="1193"/>
                <a:ext cx="356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31" name="Line 7"/>
              <p:cNvSpPr>
                <a:spLocks noChangeShapeType="1"/>
              </p:cNvSpPr>
              <p:nvPr/>
            </p:nvSpPr>
            <p:spPr bwMode="auto">
              <a:xfrm>
                <a:off x="1365" y="1194"/>
                <a:ext cx="0" cy="35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9CC2-87C4-4CCB-8B97-936B52730A3E}" type="slidenum">
              <a:rPr lang="en-US"/>
              <a:pPr/>
              <a:t>33</a:t>
            </a:fld>
            <a:endParaRPr lang="en-US"/>
          </a:p>
        </p:txBody>
      </p:sp>
      <p:grpSp>
        <p:nvGrpSpPr>
          <p:cNvPr id="359426" name="Group 2"/>
          <p:cNvGrpSpPr>
            <a:grpSpLocks/>
          </p:cNvGrpSpPr>
          <p:nvPr/>
        </p:nvGrpSpPr>
        <p:grpSpPr bwMode="auto">
          <a:xfrm>
            <a:off x="2590800" y="2536825"/>
            <a:ext cx="6096000" cy="3711575"/>
            <a:chOff x="1632" y="1598"/>
            <a:chExt cx="3840" cy="2338"/>
          </a:xfrm>
        </p:grpSpPr>
        <p:sp>
          <p:nvSpPr>
            <p:cNvPr id="359427" name="Rectangle 3"/>
            <p:cNvSpPr>
              <a:spLocks noChangeArrowheads="1"/>
            </p:cNvSpPr>
            <p:nvPr/>
          </p:nvSpPr>
          <p:spPr bwMode="auto">
            <a:xfrm>
              <a:off x="1632" y="1743"/>
              <a:ext cx="3153" cy="11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1023938" algn="l"/>
                </a:tabLst>
              </a:pPr>
              <a:r>
                <a:rPr lang="en-US" sz="3200" dirty="0">
                  <a:latin typeface="Tahoma" pitchFamily="34" charset="0"/>
                </a:rPr>
                <a:t>ROA  =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1023938" algn="l"/>
                </a:tabLst>
              </a:pPr>
              <a:endParaRPr lang="en-US" sz="3200" dirty="0">
                <a:latin typeface="Tahoma" pitchFamily="34" charset="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1023938" algn="l"/>
                </a:tabLst>
              </a:pPr>
              <a:r>
                <a:rPr lang="en-US" sz="3200" dirty="0">
                  <a:latin typeface="Tahoma" pitchFamily="34" charset="0"/>
                </a:rPr>
                <a:t>	=                = </a:t>
              </a:r>
              <a:r>
                <a:rPr lang="en-US" sz="3200" dirty="0" smtClean="0">
                  <a:latin typeface="Tahoma" pitchFamily="34" charset="0"/>
                </a:rPr>
                <a:t>6.2</a:t>
              </a:r>
              <a:r>
                <a:rPr lang="en-US" sz="3200" dirty="0" smtClean="0">
                  <a:latin typeface="Tahoma" pitchFamily="34" charset="0"/>
                </a:rPr>
                <a:t>%</a:t>
              </a:r>
              <a:endParaRPr lang="en-US" sz="3200" dirty="0">
                <a:latin typeface="Tahoma" pitchFamily="34" charset="0"/>
              </a:endParaRPr>
            </a:p>
          </p:txBody>
        </p:sp>
        <p:sp>
          <p:nvSpPr>
            <p:cNvPr id="359428" name="Rectangle 4"/>
            <p:cNvSpPr>
              <a:spLocks noChangeArrowheads="1"/>
            </p:cNvSpPr>
            <p:nvPr/>
          </p:nvSpPr>
          <p:spPr bwMode="auto">
            <a:xfrm>
              <a:off x="2569" y="1598"/>
              <a:ext cx="1622" cy="6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defTabSz="1374775">
                <a:tabLst>
                  <a:tab pos="2393950" algn="l"/>
                  <a:tab pos="2566988" algn="l"/>
                </a:tabLst>
              </a:pPr>
              <a:r>
                <a:rPr lang="en-US" sz="3200" u="sng" dirty="0">
                  <a:latin typeface="Tahoma" pitchFamily="34" charset="0"/>
                </a:rPr>
                <a:t>       </a:t>
              </a:r>
              <a:r>
                <a:rPr lang="en-US" sz="3200" u="sng" dirty="0" smtClean="0">
                  <a:latin typeface="Tahoma" pitchFamily="34" charset="0"/>
                </a:rPr>
                <a:t>NI</a:t>
              </a:r>
              <a:r>
                <a:rPr lang="en-US" sz="3200" u="sng" dirty="0">
                  <a:latin typeface="Tahoma" pitchFamily="34" charset="0"/>
                </a:rPr>
                <a:t>	</a:t>
              </a:r>
            </a:p>
            <a:p>
              <a:pPr algn="ctr" defTabSz="1374775">
                <a:tabLst>
                  <a:tab pos="2393950" algn="l"/>
                  <a:tab pos="2566988" algn="l"/>
                </a:tabLst>
              </a:pPr>
              <a:r>
                <a:rPr lang="en-US" sz="3200" dirty="0">
                  <a:latin typeface="Tahoma" pitchFamily="34" charset="0"/>
                </a:rPr>
                <a:t>Total assets</a:t>
              </a:r>
            </a:p>
          </p:txBody>
        </p:sp>
        <p:sp>
          <p:nvSpPr>
            <p:cNvPr id="359429" name="Rectangle 5"/>
            <p:cNvSpPr>
              <a:spLocks noChangeArrowheads="1"/>
            </p:cNvSpPr>
            <p:nvPr/>
          </p:nvSpPr>
          <p:spPr bwMode="auto">
            <a:xfrm>
              <a:off x="2606" y="2363"/>
              <a:ext cx="899" cy="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3200" u="sng" dirty="0">
                  <a:latin typeface="Tahoma" pitchFamily="34" charset="0"/>
                </a:rPr>
                <a:t> $</a:t>
              </a:r>
              <a:r>
                <a:rPr lang="en-US" sz="3200" u="sng" dirty="0" smtClean="0">
                  <a:latin typeface="Tahoma" pitchFamily="34" charset="0"/>
                </a:rPr>
                <a:t>220 </a:t>
              </a:r>
              <a:endParaRPr lang="en-US" sz="3200" dirty="0"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3200" dirty="0" smtClean="0">
                  <a:latin typeface="Tahoma" pitchFamily="34" charset="0"/>
                </a:rPr>
                <a:t>$3,550</a:t>
              </a:r>
              <a:endParaRPr lang="en-US" sz="3200" dirty="0">
                <a:latin typeface="Tahoma" pitchFamily="34" charset="0"/>
              </a:endParaRPr>
            </a:p>
          </p:txBody>
        </p:sp>
        <p:sp>
          <p:nvSpPr>
            <p:cNvPr id="359430" name="Rectangle 6"/>
            <p:cNvSpPr>
              <a:spLocks noChangeArrowheads="1"/>
            </p:cNvSpPr>
            <p:nvPr/>
          </p:nvSpPr>
          <p:spPr bwMode="auto">
            <a:xfrm>
              <a:off x="4708" y="3686"/>
              <a:ext cx="76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(More…)</a:t>
              </a:r>
            </a:p>
          </p:txBody>
        </p:sp>
      </p:grpSp>
      <p:sp>
        <p:nvSpPr>
          <p:cNvPr id="35943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3-5c &amp; 3-5d Return </a:t>
            </a:r>
            <a:r>
              <a:rPr lang="en-US" sz="2800" dirty="0"/>
              <a:t>on Assets (ROA)</a:t>
            </a:r>
            <a:br>
              <a:rPr lang="en-US" sz="2800" dirty="0"/>
            </a:br>
            <a:r>
              <a:rPr lang="en-US" sz="2800" dirty="0"/>
              <a:t>and Return on Equity (ROE)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DA46-44ED-46A4-A8BB-8312E5CE814B}" type="slidenum">
              <a:rPr lang="en-US"/>
              <a:pPr/>
              <a:t>34</a:t>
            </a:fld>
            <a:endParaRPr lang="en-US" dirty="0"/>
          </a:p>
        </p:txBody>
      </p:sp>
      <p:grpSp>
        <p:nvGrpSpPr>
          <p:cNvPr id="360457" name="Group 9"/>
          <p:cNvGrpSpPr>
            <a:grpSpLocks/>
          </p:cNvGrpSpPr>
          <p:nvPr/>
        </p:nvGrpSpPr>
        <p:grpSpPr bwMode="auto">
          <a:xfrm>
            <a:off x="2590800" y="2514600"/>
            <a:ext cx="6197600" cy="3729038"/>
            <a:chOff x="1632" y="1584"/>
            <a:chExt cx="3904" cy="2349"/>
          </a:xfrm>
        </p:grpSpPr>
        <p:sp>
          <p:nvSpPr>
            <p:cNvPr id="360451" name="Rectangle 3"/>
            <p:cNvSpPr>
              <a:spLocks noChangeArrowheads="1"/>
            </p:cNvSpPr>
            <p:nvPr/>
          </p:nvSpPr>
          <p:spPr bwMode="auto">
            <a:xfrm>
              <a:off x="1632" y="1743"/>
              <a:ext cx="3153" cy="11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1023938" algn="l"/>
                </a:tabLst>
              </a:pPr>
              <a:r>
                <a:rPr lang="en-US" sz="3200" dirty="0">
                  <a:latin typeface="Tahoma" pitchFamily="34" charset="0"/>
                </a:rPr>
                <a:t>ROE  =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1023938" algn="l"/>
                </a:tabLst>
              </a:pPr>
              <a:endParaRPr lang="en-US" sz="3200" dirty="0">
                <a:latin typeface="Tahoma" pitchFamily="34" charset="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1023938" algn="l"/>
                </a:tabLst>
              </a:pPr>
              <a:r>
                <a:rPr lang="en-US" sz="3200" dirty="0">
                  <a:latin typeface="Tahoma" pitchFamily="34" charset="0"/>
                </a:rPr>
                <a:t>	=                = </a:t>
              </a:r>
              <a:r>
                <a:rPr lang="en-US" sz="3200" dirty="0" smtClean="0">
                  <a:latin typeface="Tahoma" pitchFamily="34" charset="0"/>
                </a:rPr>
                <a:t>15.0</a:t>
              </a:r>
              <a:r>
                <a:rPr lang="en-US" sz="3200" dirty="0" smtClean="0">
                  <a:latin typeface="Tahoma" pitchFamily="34" charset="0"/>
                </a:rPr>
                <a:t>%</a:t>
              </a:r>
              <a:endParaRPr lang="en-US" sz="3200" dirty="0">
                <a:latin typeface="Tahoma" pitchFamily="34" charset="0"/>
              </a:endParaRPr>
            </a:p>
          </p:txBody>
        </p:sp>
        <p:sp>
          <p:nvSpPr>
            <p:cNvPr id="360452" name="Rectangle 4"/>
            <p:cNvSpPr>
              <a:spLocks noChangeArrowheads="1"/>
            </p:cNvSpPr>
            <p:nvPr/>
          </p:nvSpPr>
          <p:spPr bwMode="auto">
            <a:xfrm>
              <a:off x="2727" y="1584"/>
              <a:ext cx="1901" cy="6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defTabSz="1374775">
                <a:tabLst>
                  <a:tab pos="2393950" algn="l"/>
                  <a:tab pos="2566988" algn="l"/>
                </a:tabLst>
              </a:pPr>
              <a:r>
                <a:rPr lang="en-US" sz="3200" u="sng">
                  <a:latin typeface="Tahoma" pitchFamily="34" charset="0"/>
                </a:rPr>
                <a:t>       NI	</a:t>
              </a:r>
            </a:p>
            <a:p>
              <a:pPr algn="ctr" defTabSz="1374775">
                <a:tabLst>
                  <a:tab pos="2393950" algn="l"/>
                  <a:tab pos="2566988" algn="l"/>
                </a:tabLst>
              </a:pPr>
              <a:r>
                <a:rPr lang="en-US" sz="3200">
                  <a:latin typeface="Tahoma" pitchFamily="34" charset="0"/>
                </a:rPr>
                <a:t>Common Equity</a:t>
              </a:r>
            </a:p>
          </p:txBody>
        </p:sp>
        <p:sp>
          <p:nvSpPr>
            <p:cNvPr id="360453" name="Rectangle 5"/>
            <p:cNvSpPr>
              <a:spLocks noChangeArrowheads="1"/>
            </p:cNvSpPr>
            <p:nvPr/>
          </p:nvSpPr>
          <p:spPr bwMode="auto">
            <a:xfrm>
              <a:off x="2606" y="2363"/>
              <a:ext cx="899" cy="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3200" u="sng" dirty="0">
                  <a:latin typeface="Tahoma" pitchFamily="34" charset="0"/>
                </a:rPr>
                <a:t> </a:t>
              </a:r>
              <a:r>
                <a:rPr lang="en-US" sz="3200" u="sng" dirty="0" smtClean="0">
                  <a:latin typeface="Tahoma" pitchFamily="34" charset="0"/>
                </a:rPr>
                <a:t>$220 </a:t>
              </a:r>
              <a:endParaRPr lang="en-US" sz="3200" dirty="0"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3200" dirty="0" smtClean="0">
                  <a:latin typeface="Tahoma" pitchFamily="34" charset="0"/>
                </a:rPr>
                <a:t>$1,470</a:t>
              </a:r>
              <a:endParaRPr lang="en-US" sz="3200" dirty="0">
                <a:latin typeface="Tahoma" pitchFamily="34" charset="0"/>
              </a:endParaRPr>
            </a:p>
          </p:txBody>
        </p:sp>
        <p:sp>
          <p:nvSpPr>
            <p:cNvPr id="360454" name="Rectangle 6"/>
            <p:cNvSpPr>
              <a:spLocks noChangeArrowheads="1"/>
            </p:cNvSpPr>
            <p:nvPr/>
          </p:nvSpPr>
          <p:spPr bwMode="auto">
            <a:xfrm>
              <a:off x="4708" y="3683"/>
              <a:ext cx="82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dirty="0">
                  <a:latin typeface="Tahoma" pitchFamily="34" charset="0"/>
                </a:rPr>
                <a:t>(More…)</a:t>
              </a:r>
            </a:p>
          </p:txBody>
        </p:sp>
      </p:grpSp>
      <p:sp>
        <p:nvSpPr>
          <p:cNvPr id="36045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3-5c &amp; 3-5d Return on Assets (ROA)</a:t>
            </a:r>
            <a:br>
              <a:rPr lang="en-US" sz="2800" dirty="0"/>
            </a:br>
            <a:r>
              <a:rPr lang="en-US" sz="2800" dirty="0"/>
              <a:t>and Return on Equity (ROE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E583-8042-41A9-BA1C-5BF633A0BA0D}" type="slidenum">
              <a:rPr lang="en-US"/>
              <a:pPr/>
              <a:t>35</a:t>
            </a:fld>
            <a:endParaRPr lang="en-US" dirty="0"/>
          </a:p>
        </p:txBody>
      </p:sp>
      <p:grpSp>
        <p:nvGrpSpPr>
          <p:cNvPr id="56334" name="Group 14"/>
          <p:cNvGrpSpPr>
            <a:grpSpLocks/>
          </p:cNvGrpSpPr>
          <p:nvPr/>
        </p:nvGrpSpPr>
        <p:grpSpPr bwMode="auto">
          <a:xfrm>
            <a:off x="1066800" y="2667000"/>
            <a:ext cx="7446963" cy="1698625"/>
            <a:chOff x="720" y="1968"/>
            <a:chExt cx="4691" cy="1070"/>
          </a:xfrm>
        </p:grpSpPr>
        <p:sp>
          <p:nvSpPr>
            <p:cNvPr id="56329" name="Rectangle 9"/>
            <p:cNvSpPr>
              <a:spLocks noChangeArrowheads="1"/>
            </p:cNvSpPr>
            <p:nvPr/>
          </p:nvSpPr>
          <p:spPr bwMode="auto">
            <a:xfrm>
              <a:off x="720" y="1968"/>
              <a:ext cx="4691" cy="10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110000"/>
                </a:lnSpc>
                <a:tabLst>
                  <a:tab pos="1833563" algn="dec"/>
                  <a:tab pos="3548063" algn="dec"/>
                  <a:tab pos="4857750" algn="dec"/>
                  <a:tab pos="6286500" algn="dec"/>
                </a:tabLst>
              </a:pPr>
              <a:r>
                <a:rPr lang="en-US" sz="3200" dirty="0">
                  <a:latin typeface="Tahoma" pitchFamily="34" charset="0"/>
                </a:rPr>
                <a:t>	            </a:t>
              </a:r>
              <a:r>
                <a:rPr lang="en-US" sz="3200" dirty="0" smtClean="0">
                  <a:latin typeface="Tahoma" pitchFamily="34" charset="0"/>
                </a:rPr>
                <a:t> 2016    2015    </a:t>
              </a:r>
              <a:r>
                <a:rPr lang="en-US" sz="3200" dirty="0" smtClean="0">
                  <a:latin typeface="Tahoma" pitchFamily="34" charset="0"/>
                </a:rPr>
                <a:t>Ind.16</a:t>
              </a:r>
              <a:endParaRPr lang="en-US" sz="3200" dirty="0">
                <a:latin typeface="Tahoma" pitchFamily="34" charset="0"/>
              </a:endParaRPr>
            </a:p>
            <a:p>
              <a:pPr>
                <a:lnSpc>
                  <a:spcPct val="110000"/>
                </a:lnSpc>
                <a:tabLst>
                  <a:tab pos="1833563" algn="dec"/>
                  <a:tab pos="3548063" algn="dec"/>
                  <a:tab pos="4857750" algn="dec"/>
                  <a:tab pos="6286500" algn="dec"/>
                </a:tabLst>
              </a:pPr>
              <a:r>
                <a:rPr lang="en-US" sz="3200" dirty="0" smtClean="0">
                  <a:latin typeface="Tahoma" pitchFamily="34" charset="0"/>
                </a:rPr>
                <a:t>ROA</a:t>
              </a:r>
              <a:r>
                <a:rPr lang="en-US" sz="3200" dirty="0">
                  <a:latin typeface="Tahoma" pitchFamily="34" charset="0"/>
                </a:rPr>
                <a:t>	</a:t>
              </a:r>
              <a:r>
                <a:rPr lang="en-US" sz="3200" dirty="0" smtClean="0">
                  <a:latin typeface="Tahoma" pitchFamily="34" charset="0"/>
                </a:rPr>
                <a:t>6.2%	8.7%</a:t>
              </a:r>
              <a:r>
                <a:rPr lang="en-US" sz="3200" dirty="0">
                  <a:latin typeface="Tahoma" pitchFamily="34" charset="0"/>
                </a:rPr>
                <a:t>	</a:t>
              </a:r>
              <a:r>
                <a:rPr lang="en-US" sz="3200" dirty="0" smtClean="0">
                  <a:latin typeface="Tahoma" pitchFamily="34" charset="0"/>
                </a:rPr>
                <a:t>11.0%</a:t>
              </a:r>
              <a:endParaRPr lang="en-US" sz="3200" dirty="0">
                <a:latin typeface="Tahoma" pitchFamily="34" charset="0"/>
              </a:endParaRPr>
            </a:p>
            <a:p>
              <a:pPr>
                <a:lnSpc>
                  <a:spcPct val="110000"/>
                </a:lnSpc>
                <a:tabLst>
                  <a:tab pos="1833563" algn="dec"/>
                  <a:tab pos="3548063" algn="dec"/>
                  <a:tab pos="4857750" algn="dec"/>
                  <a:tab pos="6286500" algn="dec"/>
                </a:tabLst>
              </a:pPr>
              <a:r>
                <a:rPr lang="en-US" sz="3200" dirty="0" smtClean="0">
                  <a:latin typeface="Tahoma" pitchFamily="34" charset="0"/>
                </a:rPr>
                <a:t>ROE</a:t>
              </a:r>
              <a:r>
                <a:rPr lang="en-US" sz="3200" dirty="0">
                  <a:latin typeface="Tahoma" pitchFamily="34" charset="0"/>
                </a:rPr>
                <a:t>	</a:t>
              </a:r>
              <a:r>
                <a:rPr lang="en-US" sz="3200" dirty="0" smtClean="0">
                  <a:latin typeface="Tahoma" pitchFamily="34" charset="0"/>
                </a:rPr>
                <a:t>15.0%</a:t>
              </a:r>
              <a:r>
                <a:rPr lang="en-US" sz="3200" dirty="0">
                  <a:latin typeface="Tahoma" pitchFamily="34" charset="0"/>
                </a:rPr>
                <a:t>	</a:t>
              </a:r>
              <a:r>
                <a:rPr lang="en-US" sz="3200" dirty="0" smtClean="0">
                  <a:latin typeface="Tahoma" pitchFamily="34" charset="0"/>
                </a:rPr>
                <a:t>20.2%</a:t>
              </a:r>
              <a:r>
                <a:rPr lang="en-US" sz="3200" dirty="0">
                  <a:latin typeface="Tahoma" pitchFamily="34" charset="0"/>
                </a:rPr>
                <a:t>	</a:t>
              </a:r>
              <a:r>
                <a:rPr lang="en-US" sz="3200" dirty="0" smtClean="0">
                  <a:latin typeface="Tahoma" pitchFamily="34" charset="0"/>
                </a:rPr>
                <a:t>19.0%</a:t>
              </a:r>
              <a:endParaRPr lang="en-US" sz="3200" dirty="0">
                <a:latin typeface="Tahoma" pitchFamily="34" charset="0"/>
              </a:endParaRPr>
            </a:p>
          </p:txBody>
        </p:sp>
        <p:sp>
          <p:nvSpPr>
            <p:cNvPr id="56330" name="Line 10"/>
            <p:cNvSpPr>
              <a:spLocks noChangeShapeType="1"/>
            </p:cNvSpPr>
            <p:nvPr/>
          </p:nvSpPr>
          <p:spPr bwMode="auto">
            <a:xfrm>
              <a:off x="1513" y="2316"/>
              <a:ext cx="379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1" name="Line 11"/>
            <p:cNvSpPr>
              <a:spLocks noChangeShapeType="1"/>
            </p:cNvSpPr>
            <p:nvPr/>
          </p:nvSpPr>
          <p:spPr bwMode="auto">
            <a:xfrm>
              <a:off x="1512" y="2317"/>
              <a:ext cx="0" cy="67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1143000" y="5410200"/>
            <a:ext cx="6956207" cy="13824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800" dirty="0" smtClean="0">
                <a:latin typeface="Tahoma" pitchFamily="34" charset="0"/>
              </a:rPr>
              <a:t>ROA is declining and below average,</a:t>
            </a:r>
          </a:p>
          <a:p>
            <a:r>
              <a:rPr lang="en-US" sz="2800" dirty="0" smtClean="0">
                <a:latin typeface="Tahoma" pitchFamily="34" charset="0"/>
              </a:rPr>
              <a:t>ROE has declined from slightly above</a:t>
            </a:r>
          </a:p>
          <a:p>
            <a:r>
              <a:rPr lang="en-US" sz="2800" dirty="0">
                <a:latin typeface="Tahoma" pitchFamily="34" charset="0"/>
              </a:rPr>
              <a:t>a</a:t>
            </a:r>
            <a:r>
              <a:rPr lang="en-US" sz="2800" dirty="0" smtClean="0">
                <a:latin typeface="Tahoma" pitchFamily="34" charset="0"/>
              </a:rPr>
              <a:t>verage in 2015 to below average in 2016.</a:t>
            </a:r>
            <a:endParaRPr lang="en-US" sz="2800" dirty="0">
              <a:latin typeface="Tahoma" pitchFamily="34" charset="0"/>
            </a:endParaRP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3-5c &amp; 3-5d </a:t>
            </a:r>
            <a:r>
              <a:rPr lang="en-US" sz="2800" dirty="0" smtClean="0"/>
              <a:t>Return </a:t>
            </a:r>
            <a:r>
              <a:rPr lang="en-US" sz="2800" dirty="0"/>
              <a:t>on Assets (ROA)</a:t>
            </a:r>
            <a:br>
              <a:rPr lang="en-US" sz="2800" dirty="0"/>
            </a:br>
            <a:r>
              <a:rPr lang="en-US" sz="2800" dirty="0"/>
              <a:t>and Return on Equity (ROE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CB520-7430-4785-9526-BF208A226F0F}" type="slidenum">
              <a:rPr lang="en-US"/>
              <a:pPr/>
              <a:t>36</a:t>
            </a:fld>
            <a:endParaRPr lang="en-US"/>
          </a:p>
        </p:txBody>
      </p:sp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3-6 Market </a:t>
            </a:r>
            <a:r>
              <a:rPr lang="en-US" dirty="0"/>
              <a:t>Value </a:t>
            </a:r>
            <a:r>
              <a:rPr lang="en-US" dirty="0" smtClean="0"/>
              <a:t>Ratios</a:t>
            </a:r>
            <a:endParaRPr lang="en-US" dirty="0"/>
          </a:p>
        </p:txBody>
      </p:sp>
      <p:sp>
        <p:nvSpPr>
          <p:cNvPr id="56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Market value ratios </a:t>
            </a:r>
            <a:r>
              <a:rPr lang="en-US" dirty="0" smtClean="0"/>
              <a:t>incorporates expected growth and risk:</a:t>
            </a:r>
            <a:endParaRPr lang="en-US" dirty="0"/>
          </a:p>
          <a:p>
            <a:pPr lvl="1"/>
            <a:r>
              <a:rPr lang="en-US" dirty="0" smtClean="0"/>
              <a:t>High </a:t>
            </a:r>
            <a:r>
              <a:rPr lang="en-US" dirty="0"/>
              <a:t>expected growth in earnings and cash flow </a:t>
            </a:r>
            <a:r>
              <a:rPr lang="en-US" i="1" u="sng" dirty="0"/>
              <a:t>increases</a:t>
            </a:r>
            <a:r>
              <a:rPr lang="en-US" dirty="0"/>
              <a:t> market value ratios</a:t>
            </a:r>
          </a:p>
          <a:p>
            <a:pPr lvl="1"/>
            <a:r>
              <a:rPr lang="en-US" dirty="0"/>
              <a:t>High risk of expected growth in earnings and cash flow </a:t>
            </a:r>
            <a:r>
              <a:rPr lang="en-US" i="1" u="sng" dirty="0"/>
              <a:t>decreases</a:t>
            </a:r>
            <a:r>
              <a:rPr lang="en-US" dirty="0"/>
              <a:t> market value ratios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70CA-9F44-44DB-AF8C-B40E96878BC1}" type="slidenum">
              <a:rPr lang="en-US"/>
              <a:pPr/>
              <a:t>37</a:t>
            </a:fld>
            <a:endParaRPr lang="en-US" dirty="0"/>
          </a:p>
        </p:txBody>
      </p:sp>
      <p:grpSp>
        <p:nvGrpSpPr>
          <p:cNvPr id="60428" name="Group 12"/>
          <p:cNvGrpSpPr>
            <a:grpSpLocks/>
          </p:cNvGrpSpPr>
          <p:nvPr/>
        </p:nvGrpSpPr>
        <p:grpSpPr bwMode="auto">
          <a:xfrm>
            <a:off x="862013" y="2519363"/>
            <a:ext cx="8031163" cy="3227387"/>
            <a:chOff x="543" y="1587"/>
            <a:chExt cx="5059" cy="2033"/>
          </a:xfrm>
        </p:grpSpPr>
        <p:sp>
          <p:nvSpPr>
            <p:cNvPr id="60423" name="Rectangle 7"/>
            <p:cNvSpPr>
              <a:spLocks noChangeArrowheads="1"/>
            </p:cNvSpPr>
            <p:nvPr/>
          </p:nvSpPr>
          <p:spPr bwMode="auto">
            <a:xfrm>
              <a:off x="543" y="1587"/>
              <a:ext cx="5059" cy="19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 dirty="0">
                  <a:latin typeface="Tahoma" pitchFamily="34" charset="0"/>
                </a:rPr>
                <a:t>Price = </a:t>
              </a:r>
              <a:r>
                <a:rPr lang="en-US" sz="3200" dirty="0" smtClean="0">
                  <a:latin typeface="Tahoma" pitchFamily="34" charset="0"/>
                </a:rPr>
                <a:t>$</a:t>
              </a:r>
              <a:r>
                <a:rPr lang="en-US" sz="3200" dirty="0" smtClean="0">
                  <a:latin typeface="Tahoma" pitchFamily="34" charset="0"/>
                </a:rPr>
                <a:t>27</a:t>
              </a:r>
              <a:endParaRPr lang="en-US" sz="3200" dirty="0">
                <a:latin typeface="Tahoma" pitchFamily="34" charset="0"/>
              </a:endParaRPr>
            </a:p>
            <a:p>
              <a:endParaRPr lang="en-US" sz="3200" dirty="0">
                <a:latin typeface="Tahoma" pitchFamily="34" charset="0"/>
              </a:endParaRPr>
            </a:p>
            <a:p>
              <a:r>
                <a:rPr lang="en-US" sz="3200" dirty="0">
                  <a:latin typeface="Tahoma" pitchFamily="34" charset="0"/>
                </a:rPr>
                <a:t>EPS =                     =                = </a:t>
              </a:r>
              <a:r>
                <a:rPr lang="en-US" sz="3200" dirty="0" smtClean="0">
                  <a:latin typeface="Tahoma" pitchFamily="34" charset="0"/>
                </a:rPr>
                <a:t>$4.4</a:t>
              </a:r>
              <a:endParaRPr lang="en-US" sz="3200" dirty="0">
                <a:latin typeface="Tahoma" pitchFamily="34" charset="0"/>
              </a:endParaRPr>
            </a:p>
            <a:p>
              <a:endParaRPr lang="en-US" sz="3200" dirty="0">
                <a:latin typeface="Tahoma" pitchFamily="34" charset="0"/>
              </a:endParaRPr>
            </a:p>
            <a:p>
              <a:endParaRPr lang="en-US" sz="3200" dirty="0">
                <a:latin typeface="Tahoma" pitchFamily="34" charset="0"/>
              </a:endParaRPr>
            </a:p>
            <a:p>
              <a:r>
                <a:rPr lang="en-US" sz="3200" dirty="0">
                  <a:latin typeface="Tahoma" pitchFamily="34" charset="0"/>
                </a:rPr>
                <a:t>P/E =                          =                = </a:t>
              </a:r>
              <a:r>
                <a:rPr lang="en-US" sz="3200" dirty="0" smtClean="0">
                  <a:latin typeface="Tahoma" pitchFamily="34" charset="0"/>
                </a:rPr>
                <a:t>6.1</a:t>
              </a:r>
              <a:endParaRPr lang="en-US" sz="3200" dirty="0">
                <a:latin typeface="Tahoma" pitchFamily="34" charset="0"/>
              </a:endParaRPr>
            </a:p>
          </p:txBody>
        </p:sp>
        <p:sp>
          <p:nvSpPr>
            <p:cNvPr id="60424" name="Rectangle 8"/>
            <p:cNvSpPr>
              <a:spLocks noChangeArrowheads="1"/>
            </p:cNvSpPr>
            <p:nvPr/>
          </p:nvSpPr>
          <p:spPr bwMode="auto">
            <a:xfrm>
              <a:off x="1350" y="2067"/>
              <a:ext cx="1529" cy="6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tabLst>
                  <a:tab pos="2179638" algn="l"/>
                </a:tabLst>
              </a:pPr>
              <a:r>
                <a:rPr lang="en-US" sz="3200" u="sng" dirty="0">
                  <a:latin typeface="Tahoma" pitchFamily="34" charset="0"/>
                </a:rPr>
                <a:t>      NI	</a:t>
              </a:r>
            </a:p>
            <a:p>
              <a:pPr algn="ctr">
                <a:lnSpc>
                  <a:spcPct val="85000"/>
                </a:lnSpc>
                <a:tabLst>
                  <a:tab pos="2179638" algn="l"/>
                </a:tabLst>
              </a:pPr>
              <a:r>
                <a:rPr lang="en-US" sz="3200" dirty="0">
                  <a:latin typeface="Tahoma" pitchFamily="34" charset="0"/>
                </a:rPr>
                <a:t>Shares </a:t>
              </a:r>
              <a:r>
                <a:rPr lang="en-US" sz="3200" dirty="0" smtClean="0">
                  <a:latin typeface="Tahoma" pitchFamily="34" charset="0"/>
                </a:rPr>
                <a:t>out.</a:t>
              </a:r>
              <a:endParaRPr lang="en-US" sz="3200" dirty="0">
                <a:latin typeface="Tahoma" pitchFamily="34" charset="0"/>
              </a:endParaRPr>
            </a:p>
          </p:txBody>
        </p:sp>
        <p:sp>
          <p:nvSpPr>
            <p:cNvPr id="60425" name="Rectangle 9"/>
            <p:cNvSpPr>
              <a:spLocks noChangeArrowheads="1"/>
            </p:cNvSpPr>
            <p:nvPr/>
          </p:nvSpPr>
          <p:spPr bwMode="auto">
            <a:xfrm>
              <a:off x="3286" y="2067"/>
              <a:ext cx="680" cy="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3200" u="sng" dirty="0">
                  <a:latin typeface="Tahoma" pitchFamily="34" charset="0"/>
                </a:rPr>
                <a:t>$</a:t>
              </a:r>
              <a:r>
                <a:rPr lang="en-US" sz="3200" u="sng" dirty="0" smtClean="0">
                  <a:latin typeface="Tahoma" pitchFamily="34" charset="0"/>
                </a:rPr>
                <a:t>220</a:t>
              </a:r>
              <a:endParaRPr lang="en-US" sz="3200" dirty="0"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3200" dirty="0" smtClean="0">
                  <a:latin typeface="Tahoma" pitchFamily="34" charset="0"/>
                </a:rPr>
                <a:t>50</a:t>
              </a:r>
              <a:endParaRPr lang="en-US" sz="3200" dirty="0">
                <a:latin typeface="Tahoma" pitchFamily="34" charset="0"/>
              </a:endParaRPr>
            </a:p>
          </p:txBody>
        </p:sp>
        <p:sp>
          <p:nvSpPr>
            <p:cNvPr id="60426" name="Rectangle 10"/>
            <p:cNvSpPr>
              <a:spLocks noChangeArrowheads="1"/>
            </p:cNvSpPr>
            <p:nvPr/>
          </p:nvSpPr>
          <p:spPr bwMode="auto">
            <a:xfrm>
              <a:off x="1359" y="2982"/>
              <a:ext cx="1806" cy="6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3200" u="sng">
                  <a:latin typeface="Tahoma" pitchFamily="34" charset="0"/>
                </a:rPr>
                <a:t>Price per share</a:t>
              </a:r>
              <a:endParaRPr lang="en-US" sz="3200"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3200">
                  <a:latin typeface="Tahoma" pitchFamily="34" charset="0"/>
                </a:rPr>
                <a:t>EPS</a:t>
              </a:r>
            </a:p>
          </p:txBody>
        </p:sp>
        <p:sp>
          <p:nvSpPr>
            <p:cNvPr id="60427" name="Rectangle 11"/>
            <p:cNvSpPr>
              <a:spLocks noChangeArrowheads="1"/>
            </p:cNvSpPr>
            <p:nvPr/>
          </p:nvSpPr>
          <p:spPr bwMode="auto">
            <a:xfrm>
              <a:off x="3634" y="2982"/>
              <a:ext cx="614" cy="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3200" u="sng" dirty="0" smtClean="0">
                  <a:latin typeface="Tahoma" pitchFamily="34" charset="0"/>
                </a:rPr>
                <a:t>$27</a:t>
              </a:r>
              <a:endParaRPr lang="en-US" sz="3200" dirty="0"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3200" dirty="0" smtClean="0">
                  <a:latin typeface="Tahoma" pitchFamily="34" charset="0"/>
                </a:rPr>
                <a:t>$4.4</a:t>
              </a:r>
              <a:endParaRPr lang="en-US" sz="3200" dirty="0">
                <a:latin typeface="Tahoma" pitchFamily="34" charset="0"/>
              </a:endParaRPr>
            </a:p>
          </p:txBody>
        </p:sp>
      </p:grpSp>
      <p:sp>
        <p:nvSpPr>
          <p:cNvPr id="60432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3-6a Price/Earnings Ratio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7A1E-65EA-498D-BAE8-23E856B889A8}" type="slidenum">
              <a:rPr lang="en-US"/>
              <a:pPr/>
              <a:t>38</a:t>
            </a:fld>
            <a:endParaRPr lang="en-US"/>
          </a:p>
        </p:txBody>
      </p:sp>
      <p:grpSp>
        <p:nvGrpSpPr>
          <p:cNvPr id="104459" name="Group 11"/>
          <p:cNvGrpSpPr>
            <a:grpSpLocks/>
          </p:cNvGrpSpPr>
          <p:nvPr/>
        </p:nvGrpSpPr>
        <p:grpSpPr bwMode="auto">
          <a:xfrm>
            <a:off x="838200" y="2209800"/>
            <a:ext cx="8015288" cy="4216400"/>
            <a:chOff x="528" y="1488"/>
            <a:chExt cx="5049" cy="2656"/>
          </a:xfrm>
        </p:grpSpPr>
        <p:sp>
          <p:nvSpPr>
            <p:cNvPr id="104452" name="Rectangle 4"/>
            <p:cNvSpPr>
              <a:spLocks noChangeArrowheads="1"/>
            </p:cNvSpPr>
            <p:nvPr/>
          </p:nvSpPr>
          <p:spPr bwMode="auto">
            <a:xfrm>
              <a:off x="2639" y="1488"/>
              <a:ext cx="1510" cy="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3200" u="sng">
                  <a:latin typeface="Tahoma" pitchFamily="34" charset="0"/>
                </a:rPr>
                <a:t> NI + Depr. </a:t>
              </a:r>
              <a:endParaRPr lang="en-US" sz="3200"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3200">
                  <a:latin typeface="Tahoma" pitchFamily="34" charset="0"/>
                </a:rPr>
                <a:t>Shares out.</a:t>
              </a:r>
            </a:p>
          </p:txBody>
        </p:sp>
        <p:sp>
          <p:nvSpPr>
            <p:cNvPr id="104453" name="Rectangle 5"/>
            <p:cNvSpPr>
              <a:spLocks noChangeArrowheads="1"/>
            </p:cNvSpPr>
            <p:nvPr/>
          </p:nvSpPr>
          <p:spPr bwMode="auto">
            <a:xfrm>
              <a:off x="528" y="1632"/>
              <a:ext cx="5049" cy="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>
                <a:tabLst>
                  <a:tab pos="2571750" algn="l"/>
                  <a:tab pos="7772400" algn="r"/>
                </a:tabLst>
              </a:pPr>
              <a:r>
                <a:rPr lang="en-US" sz="3200" dirty="0">
                  <a:latin typeface="Tahoma" pitchFamily="34" charset="0"/>
                </a:rPr>
                <a:t>CF per share	=</a:t>
              </a:r>
            </a:p>
            <a:p>
              <a:pPr>
                <a:tabLst>
                  <a:tab pos="2571750" algn="l"/>
                  <a:tab pos="7772400" algn="r"/>
                </a:tabLst>
              </a:pPr>
              <a:endParaRPr lang="en-US" sz="3200" dirty="0">
                <a:latin typeface="Tahoma" pitchFamily="34" charset="0"/>
              </a:endParaRPr>
            </a:p>
            <a:p>
              <a:pPr>
                <a:tabLst>
                  <a:tab pos="2571750" algn="l"/>
                  <a:tab pos="7772400" algn="r"/>
                </a:tabLst>
              </a:pPr>
              <a:r>
                <a:rPr lang="en-US" sz="3200" dirty="0">
                  <a:latin typeface="Tahoma" pitchFamily="34" charset="0"/>
                </a:rPr>
                <a:t>	=                            = </a:t>
              </a:r>
              <a:r>
                <a:rPr lang="en-US" sz="3200" dirty="0" smtClean="0">
                  <a:latin typeface="Tahoma" pitchFamily="34" charset="0"/>
                </a:rPr>
                <a:t>$8.4</a:t>
              </a:r>
              <a:endParaRPr lang="en-US" sz="3200" dirty="0">
                <a:latin typeface="Tahoma" pitchFamily="34" charset="0"/>
              </a:endParaRPr>
            </a:p>
          </p:txBody>
        </p:sp>
        <p:sp>
          <p:nvSpPr>
            <p:cNvPr id="104454" name="Rectangle 6"/>
            <p:cNvSpPr>
              <a:spLocks noChangeArrowheads="1"/>
            </p:cNvSpPr>
            <p:nvPr/>
          </p:nvSpPr>
          <p:spPr bwMode="auto">
            <a:xfrm>
              <a:off x="2589" y="2112"/>
              <a:ext cx="1596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3200" u="sng" dirty="0" smtClean="0">
                  <a:latin typeface="Tahoma" pitchFamily="34" charset="0"/>
                </a:rPr>
                <a:t>$220 </a:t>
              </a:r>
              <a:r>
                <a:rPr lang="en-US" sz="3200" u="sng" dirty="0">
                  <a:latin typeface="Tahoma" pitchFamily="34" charset="0"/>
                </a:rPr>
                <a:t>+ </a:t>
              </a:r>
              <a:r>
                <a:rPr lang="en-US" sz="3200" u="sng" dirty="0" smtClean="0">
                  <a:latin typeface="Tahoma" pitchFamily="34" charset="0"/>
                </a:rPr>
                <a:t>$200</a:t>
              </a:r>
              <a:endParaRPr lang="en-US" sz="3200" dirty="0"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3200" dirty="0" smtClean="0">
                  <a:latin typeface="Tahoma" pitchFamily="34" charset="0"/>
                </a:rPr>
                <a:t>50</a:t>
              </a:r>
              <a:endParaRPr lang="en-US" sz="3200" dirty="0">
                <a:latin typeface="Tahoma" pitchFamily="34" charset="0"/>
              </a:endParaRPr>
            </a:p>
          </p:txBody>
        </p:sp>
        <p:sp>
          <p:nvSpPr>
            <p:cNvPr id="104455" name="Rectangle 7"/>
            <p:cNvSpPr>
              <a:spLocks noChangeArrowheads="1"/>
            </p:cNvSpPr>
            <p:nvPr/>
          </p:nvSpPr>
          <p:spPr bwMode="auto">
            <a:xfrm>
              <a:off x="2061" y="2784"/>
              <a:ext cx="2358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3200" u="sng">
                  <a:latin typeface="Tahoma" pitchFamily="34" charset="0"/>
                </a:rPr>
                <a:t> Price per share </a:t>
              </a:r>
              <a:endParaRPr lang="en-US" sz="3200">
                <a:latin typeface="Tahoma" pitchFamily="34" charset="0"/>
              </a:endParaRPr>
            </a:p>
            <a:p>
              <a:pPr algn="ctr"/>
              <a:r>
                <a:rPr lang="en-US" sz="3200">
                  <a:latin typeface="Tahoma" pitchFamily="34" charset="0"/>
                </a:rPr>
                <a:t>Cash flow per share</a:t>
              </a:r>
            </a:p>
          </p:txBody>
        </p:sp>
        <p:sp>
          <p:nvSpPr>
            <p:cNvPr id="104456" name="Rectangle 8"/>
            <p:cNvSpPr>
              <a:spLocks noChangeArrowheads="1"/>
            </p:cNvSpPr>
            <p:nvPr/>
          </p:nvSpPr>
          <p:spPr bwMode="auto">
            <a:xfrm>
              <a:off x="864" y="2976"/>
              <a:ext cx="3673" cy="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tabLst>
                  <a:tab pos="7772400" algn="r"/>
                </a:tabLst>
              </a:pPr>
              <a:r>
                <a:rPr lang="en-US" sz="3200" dirty="0">
                  <a:latin typeface="Tahoma" pitchFamily="34" charset="0"/>
                </a:rPr>
                <a:t>   P/CF =</a:t>
              </a:r>
            </a:p>
            <a:p>
              <a:pPr>
                <a:tabLst>
                  <a:tab pos="7772400" algn="r"/>
                </a:tabLst>
              </a:pPr>
              <a:endParaRPr lang="en-US" sz="3200" dirty="0">
                <a:latin typeface="Tahoma" pitchFamily="34" charset="0"/>
              </a:endParaRPr>
            </a:p>
            <a:p>
              <a:pPr>
                <a:tabLst>
                  <a:tab pos="7772400" algn="r"/>
                </a:tabLst>
              </a:pPr>
              <a:r>
                <a:rPr lang="en-US" sz="3200" dirty="0">
                  <a:latin typeface="Tahoma" pitchFamily="34" charset="0"/>
                </a:rPr>
                <a:t>          =                 = </a:t>
              </a:r>
              <a:r>
                <a:rPr lang="en-US" sz="3200" dirty="0" smtClean="0">
                  <a:latin typeface="Tahoma" pitchFamily="34" charset="0"/>
                </a:rPr>
                <a:t>3.2</a:t>
              </a:r>
              <a:endParaRPr lang="en-US" sz="3200" dirty="0">
                <a:latin typeface="Tahoma" pitchFamily="34" charset="0"/>
              </a:endParaRPr>
            </a:p>
          </p:txBody>
        </p:sp>
        <p:sp>
          <p:nvSpPr>
            <p:cNvPr id="104457" name="Rectangle 9"/>
            <p:cNvSpPr>
              <a:spLocks noChangeArrowheads="1"/>
            </p:cNvSpPr>
            <p:nvPr/>
          </p:nvSpPr>
          <p:spPr bwMode="auto">
            <a:xfrm>
              <a:off x="2107" y="3504"/>
              <a:ext cx="619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3200" u="sng" dirty="0" smtClean="0">
                  <a:latin typeface="Tahoma" pitchFamily="34" charset="0"/>
                </a:rPr>
                <a:t>$27</a:t>
              </a:r>
              <a:endParaRPr lang="en-US" sz="3200" dirty="0"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3200" dirty="0" smtClean="0">
                  <a:latin typeface="Tahoma" pitchFamily="34" charset="0"/>
                </a:rPr>
                <a:t>$8.4</a:t>
              </a:r>
              <a:endParaRPr lang="en-US" sz="3200" dirty="0">
                <a:latin typeface="Tahoma" pitchFamily="34" charset="0"/>
              </a:endParaRPr>
            </a:p>
          </p:txBody>
        </p:sp>
      </p:grpSp>
      <p:sp>
        <p:nvSpPr>
          <p:cNvPr id="10445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3-6b Price/Cash Flow Ratio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DDBE-34AC-4405-B4B4-D4D2828F4651}" type="slidenum">
              <a:rPr lang="en-US"/>
              <a:pPr/>
              <a:t>39</a:t>
            </a:fld>
            <a:endParaRPr lang="en-US"/>
          </a:p>
        </p:txBody>
      </p:sp>
      <p:grpSp>
        <p:nvGrpSpPr>
          <p:cNvPr id="62479" name="Group 15"/>
          <p:cNvGrpSpPr>
            <a:grpSpLocks/>
          </p:cNvGrpSpPr>
          <p:nvPr/>
        </p:nvGrpSpPr>
        <p:grpSpPr bwMode="auto">
          <a:xfrm>
            <a:off x="1600200" y="2438400"/>
            <a:ext cx="5832475" cy="3984625"/>
            <a:chOff x="1008" y="1536"/>
            <a:chExt cx="3674" cy="2510"/>
          </a:xfrm>
        </p:grpSpPr>
        <p:sp>
          <p:nvSpPr>
            <p:cNvPr id="62470" name="Rectangle 6"/>
            <p:cNvSpPr>
              <a:spLocks noChangeArrowheads="1"/>
            </p:cNvSpPr>
            <p:nvPr/>
          </p:nvSpPr>
          <p:spPr bwMode="auto">
            <a:xfrm>
              <a:off x="2251" y="1536"/>
              <a:ext cx="1633" cy="6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3200" u="sng">
                  <a:latin typeface="Tahoma" pitchFamily="34" charset="0"/>
                </a:rPr>
                <a:t> Com. equity </a:t>
              </a:r>
              <a:endParaRPr lang="en-US" sz="3200"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3200">
                  <a:latin typeface="Tahoma" pitchFamily="34" charset="0"/>
                </a:rPr>
                <a:t>Shares out.</a:t>
              </a:r>
            </a:p>
          </p:txBody>
        </p:sp>
        <p:sp>
          <p:nvSpPr>
            <p:cNvPr id="62471" name="Rectangle 7"/>
            <p:cNvSpPr>
              <a:spLocks noChangeArrowheads="1"/>
            </p:cNvSpPr>
            <p:nvPr/>
          </p:nvSpPr>
          <p:spPr bwMode="auto">
            <a:xfrm>
              <a:off x="1152" y="1680"/>
              <a:ext cx="3305" cy="9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tabLst>
                  <a:tab pos="1262063" algn="l"/>
                </a:tabLst>
              </a:pPr>
              <a:r>
                <a:rPr lang="en-US" sz="3200" dirty="0">
                  <a:latin typeface="Tahoma" pitchFamily="34" charset="0"/>
                </a:rPr>
                <a:t>BVPS	=</a:t>
              </a:r>
            </a:p>
            <a:p>
              <a:pPr>
                <a:tabLst>
                  <a:tab pos="1262063" algn="l"/>
                </a:tabLst>
              </a:pPr>
              <a:endParaRPr lang="en-US" sz="3200" dirty="0">
                <a:latin typeface="Tahoma" pitchFamily="34" charset="0"/>
              </a:endParaRPr>
            </a:p>
            <a:p>
              <a:pPr>
                <a:tabLst>
                  <a:tab pos="1262063" algn="l"/>
                </a:tabLst>
              </a:pPr>
              <a:r>
                <a:rPr lang="en-US" sz="3200" dirty="0">
                  <a:latin typeface="Tahoma" pitchFamily="34" charset="0"/>
                </a:rPr>
                <a:t>	=               = </a:t>
              </a:r>
              <a:r>
                <a:rPr lang="en-US" sz="3200" dirty="0" smtClean="0">
                  <a:latin typeface="Tahoma" pitchFamily="34" charset="0"/>
                </a:rPr>
                <a:t>$29.4</a:t>
              </a:r>
              <a:endParaRPr lang="en-US" sz="3200" dirty="0">
                <a:latin typeface="Tahoma" pitchFamily="34" charset="0"/>
              </a:endParaRPr>
            </a:p>
          </p:txBody>
        </p:sp>
        <p:sp>
          <p:nvSpPr>
            <p:cNvPr id="62472" name="Rectangle 8"/>
            <p:cNvSpPr>
              <a:spLocks noChangeArrowheads="1"/>
            </p:cNvSpPr>
            <p:nvPr/>
          </p:nvSpPr>
          <p:spPr bwMode="auto">
            <a:xfrm>
              <a:off x="2207" y="2160"/>
              <a:ext cx="899" cy="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3200" u="sng" dirty="0">
                  <a:latin typeface="Tahoma" pitchFamily="34" charset="0"/>
                </a:rPr>
                <a:t>$</a:t>
              </a:r>
              <a:r>
                <a:rPr lang="en-US" sz="3200" u="sng" dirty="0" smtClean="0">
                  <a:latin typeface="Tahoma" pitchFamily="34" charset="0"/>
                </a:rPr>
                <a:t>1,470</a:t>
              </a:r>
              <a:endParaRPr lang="en-US" sz="3200" dirty="0"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3200" dirty="0" smtClean="0">
                  <a:latin typeface="Tahoma" pitchFamily="34" charset="0"/>
                </a:rPr>
                <a:t>50</a:t>
              </a:r>
              <a:endParaRPr lang="en-US" sz="3200" dirty="0">
                <a:latin typeface="Tahoma" pitchFamily="34" charset="0"/>
              </a:endParaRPr>
            </a:p>
          </p:txBody>
        </p:sp>
        <p:sp>
          <p:nvSpPr>
            <p:cNvPr id="62473" name="Rectangle 9"/>
            <p:cNvSpPr>
              <a:spLocks noChangeArrowheads="1"/>
            </p:cNvSpPr>
            <p:nvPr/>
          </p:nvSpPr>
          <p:spPr bwMode="auto">
            <a:xfrm>
              <a:off x="2146" y="2784"/>
              <a:ext cx="2536" cy="6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3200" u="sng">
                  <a:latin typeface="Tahoma" pitchFamily="34" charset="0"/>
                </a:rPr>
                <a:t> Mkt. price per share </a:t>
              </a:r>
              <a:endParaRPr lang="en-US" sz="3200">
                <a:latin typeface="Tahoma" pitchFamily="34" charset="0"/>
              </a:endParaRPr>
            </a:p>
            <a:p>
              <a:pPr algn="ctr"/>
              <a:r>
                <a:rPr lang="en-US" sz="3200">
                  <a:latin typeface="Tahoma" pitchFamily="34" charset="0"/>
                </a:rPr>
                <a:t>Book value per share</a:t>
              </a:r>
            </a:p>
          </p:txBody>
        </p:sp>
        <p:sp>
          <p:nvSpPr>
            <p:cNvPr id="62474" name="Rectangle 10"/>
            <p:cNvSpPr>
              <a:spLocks noChangeArrowheads="1"/>
            </p:cNvSpPr>
            <p:nvPr/>
          </p:nvSpPr>
          <p:spPr bwMode="auto">
            <a:xfrm>
              <a:off x="1008" y="2976"/>
              <a:ext cx="3671" cy="9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tabLst>
                  <a:tab pos="1262063" algn="l"/>
                </a:tabLst>
              </a:pPr>
              <a:r>
                <a:rPr lang="en-US" sz="3200" dirty="0">
                  <a:latin typeface="Tahoma" pitchFamily="34" charset="0"/>
                </a:rPr>
                <a:t>   M/B	=</a:t>
              </a:r>
            </a:p>
            <a:p>
              <a:pPr>
                <a:tabLst>
                  <a:tab pos="1262063" algn="l"/>
                </a:tabLst>
              </a:pPr>
              <a:endParaRPr lang="en-US" sz="3200" dirty="0">
                <a:latin typeface="Tahoma" pitchFamily="34" charset="0"/>
              </a:endParaRPr>
            </a:p>
            <a:p>
              <a:pPr>
                <a:tabLst>
                  <a:tab pos="1262063" algn="l"/>
                </a:tabLst>
              </a:pPr>
              <a:r>
                <a:rPr lang="en-US" sz="3200" dirty="0">
                  <a:latin typeface="Tahoma" pitchFamily="34" charset="0"/>
                </a:rPr>
                <a:t>	=               = </a:t>
              </a:r>
              <a:r>
                <a:rPr lang="en-US" sz="3200" dirty="0" smtClean="0">
                  <a:latin typeface="Tahoma" pitchFamily="34" charset="0"/>
                </a:rPr>
                <a:t>0.9</a:t>
              </a:r>
              <a:endParaRPr lang="en-US" sz="3200" dirty="0">
                <a:latin typeface="Tahoma" pitchFamily="34" charset="0"/>
              </a:endParaRPr>
            </a:p>
          </p:txBody>
        </p:sp>
        <p:sp>
          <p:nvSpPr>
            <p:cNvPr id="62475" name="Rectangle 11"/>
            <p:cNvSpPr>
              <a:spLocks noChangeArrowheads="1"/>
            </p:cNvSpPr>
            <p:nvPr/>
          </p:nvSpPr>
          <p:spPr bwMode="auto">
            <a:xfrm>
              <a:off x="2133" y="3408"/>
              <a:ext cx="758" cy="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3200" u="sng" dirty="0" smtClean="0">
                  <a:latin typeface="Tahoma" pitchFamily="34" charset="0"/>
                </a:rPr>
                <a:t>$27</a:t>
              </a:r>
              <a:endParaRPr lang="en-US" sz="3200" dirty="0"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3200" dirty="0" smtClean="0">
                  <a:latin typeface="Tahoma" pitchFamily="34" charset="0"/>
                </a:rPr>
                <a:t>$29.4</a:t>
              </a:r>
              <a:endParaRPr lang="en-US" sz="3200" dirty="0">
                <a:latin typeface="Tahoma" pitchFamily="34" charset="0"/>
              </a:endParaRPr>
            </a:p>
          </p:txBody>
        </p:sp>
      </p:grpSp>
      <p:sp>
        <p:nvSpPr>
          <p:cNvPr id="62478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3-6c Market/Book Ratio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95DDC-4CD6-48A6-9B0B-5C66635B4741}" type="slidenum">
              <a:rPr lang="en-US"/>
              <a:pPr/>
              <a:t>4</a:t>
            </a:fld>
            <a:endParaRPr lang="en-US"/>
          </a:p>
        </p:txBody>
      </p:sp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Ratios facilitate comparison of:</a:t>
            </a:r>
          </a:p>
          <a:p>
            <a:pPr lvl="1"/>
            <a:r>
              <a:rPr lang="en-US" sz="2400" dirty="0"/>
              <a:t>One company over time</a:t>
            </a:r>
          </a:p>
          <a:p>
            <a:pPr lvl="1"/>
            <a:r>
              <a:rPr lang="en-US" sz="2400" dirty="0"/>
              <a:t>One company versus other companies</a:t>
            </a:r>
          </a:p>
          <a:p>
            <a:r>
              <a:rPr lang="en-US" sz="2800" dirty="0"/>
              <a:t>Ratios are used by:</a:t>
            </a:r>
          </a:p>
          <a:p>
            <a:pPr lvl="1"/>
            <a:r>
              <a:rPr lang="en-US" sz="2400" dirty="0"/>
              <a:t>Lenders to determine creditworthiness</a:t>
            </a:r>
          </a:p>
          <a:p>
            <a:pPr lvl="1"/>
            <a:r>
              <a:rPr lang="en-US" sz="2400" dirty="0"/>
              <a:t>Stockholders to estimate future cash flows and risk</a:t>
            </a:r>
          </a:p>
          <a:p>
            <a:pPr lvl="1"/>
            <a:r>
              <a:rPr lang="en-US" sz="2400" dirty="0"/>
              <a:t>Managers to identify areas of weakness and strength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DDDB7-0079-4E72-81BE-140E292ADB81}" type="slidenum">
              <a:rPr lang="en-US"/>
              <a:pPr/>
              <a:t>40</a:t>
            </a:fld>
            <a:endParaRPr lang="en-US"/>
          </a:p>
        </p:txBody>
      </p:sp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Interpreting Market </a:t>
            </a:r>
            <a:r>
              <a:rPr lang="en-US" sz="2800" dirty="0" smtClean="0"/>
              <a:t>Value Based </a:t>
            </a:r>
            <a:r>
              <a:rPr lang="en-US" sz="2800" dirty="0"/>
              <a:t>Ratios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P/E: How much investors will pay for $1 of earnings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M/B: How </a:t>
            </a:r>
            <a:r>
              <a:rPr lang="en-US" dirty="0" smtClean="0"/>
              <a:t>much investors will pay for $</a:t>
            </a:r>
            <a:r>
              <a:rPr lang="en-US" dirty="0"/>
              <a:t>1 of book value</a:t>
            </a:r>
            <a:r>
              <a:rPr lang="en-US" dirty="0" smtClean="0"/>
              <a:t>.</a:t>
            </a:r>
          </a:p>
          <a:p>
            <a:r>
              <a:rPr lang="en-US" dirty="0" smtClean="0"/>
              <a:t>Ceteris Paribus, market value ratios are higher for firms with strong growth prospects, but lower for riskier firms.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7010-46F5-452E-97D1-E61B94D2944B}" type="slidenum">
              <a:rPr lang="en-US"/>
              <a:pPr/>
              <a:t>41</a:t>
            </a:fld>
            <a:endParaRPr lang="en-US"/>
          </a:p>
        </p:txBody>
      </p:sp>
      <p:grpSp>
        <p:nvGrpSpPr>
          <p:cNvPr id="64522" name="Group 10"/>
          <p:cNvGrpSpPr>
            <a:grpSpLocks/>
          </p:cNvGrpSpPr>
          <p:nvPr/>
        </p:nvGrpSpPr>
        <p:grpSpPr bwMode="auto">
          <a:xfrm>
            <a:off x="533401" y="1828800"/>
            <a:ext cx="7772400" cy="2473794"/>
            <a:chOff x="720" y="1872"/>
            <a:chExt cx="4691" cy="1306"/>
          </a:xfrm>
        </p:grpSpPr>
        <p:sp>
          <p:nvSpPr>
            <p:cNvPr id="64517" name="Rectangle 5"/>
            <p:cNvSpPr>
              <a:spLocks noChangeArrowheads="1"/>
            </p:cNvSpPr>
            <p:nvPr/>
          </p:nvSpPr>
          <p:spPr bwMode="auto">
            <a:xfrm>
              <a:off x="720" y="1872"/>
              <a:ext cx="4691" cy="11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110000"/>
                </a:lnSpc>
                <a:tabLst>
                  <a:tab pos="1833563" algn="dec"/>
                  <a:tab pos="3548063" algn="dec"/>
                  <a:tab pos="4857750" algn="dec"/>
                  <a:tab pos="6286500" algn="dec"/>
                </a:tabLst>
              </a:pPr>
              <a:r>
                <a:rPr lang="en-US" sz="3200" dirty="0">
                  <a:latin typeface="Tahoma" pitchFamily="34" charset="0"/>
                </a:rPr>
                <a:t>	         </a:t>
              </a:r>
              <a:r>
                <a:rPr lang="en-US" sz="3200" dirty="0" smtClean="0">
                  <a:latin typeface="Tahoma" pitchFamily="34" charset="0"/>
                </a:rPr>
                <a:t>   2016    2015      </a:t>
              </a:r>
              <a:r>
                <a:rPr lang="en-US" sz="3200" dirty="0" smtClean="0">
                  <a:latin typeface="Tahoma" pitchFamily="34" charset="0"/>
                </a:rPr>
                <a:t>Ind.16</a:t>
              </a:r>
              <a:endParaRPr lang="en-US" sz="3200" dirty="0">
                <a:latin typeface="Tahoma" pitchFamily="34" charset="0"/>
              </a:endParaRPr>
            </a:p>
            <a:p>
              <a:pPr>
                <a:lnSpc>
                  <a:spcPct val="110000"/>
                </a:lnSpc>
                <a:tabLst>
                  <a:tab pos="1833563" algn="dec"/>
                  <a:tab pos="3548063" algn="dec"/>
                  <a:tab pos="4857750" algn="dec"/>
                  <a:tab pos="6286500" algn="dec"/>
                </a:tabLst>
              </a:pPr>
              <a:r>
                <a:rPr lang="en-US" sz="3200" dirty="0">
                  <a:latin typeface="Tahoma" pitchFamily="34" charset="0"/>
                </a:rPr>
                <a:t>P/E	</a:t>
              </a:r>
              <a:r>
                <a:rPr lang="en-US" sz="3200" dirty="0" smtClean="0">
                  <a:latin typeface="Tahoma" pitchFamily="34" charset="0"/>
                </a:rPr>
                <a:t>6.1</a:t>
              </a:r>
              <a:r>
                <a:rPr lang="en-US" sz="3200" dirty="0">
                  <a:latin typeface="Tahoma" pitchFamily="34" charset="0"/>
                </a:rPr>
                <a:t>	</a:t>
              </a:r>
              <a:r>
                <a:rPr lang="en-US" sz="3200" dirty="0" smtClean="0">
                  <a:latin typeface="Tahoma" pitchFamily="34" charset="0"/>
                </a:rPr>
                <a:t>7.6</a:t>
              </a:r>
              <a:r>
                <a:rPr lang="en-US" sz="3200" dirty="0">
                  <a:latin typeface="Tahoma" pitchFamily="34" charset="0"/>
                </a:rPr>
                <a:t>	</a:t>
              </a:r>
              <a:r>
                <a:rPr lang="en-US" sz="3200" dirty="0" smtClean="0">
                  <a:latin typeface="Tahoma" pitchFamily="34" charset="0"/>
                </a:rPr>
                <a:t>10.5</a:t>
              </a:r>
              <a:endParaRPr lang="en-US" sz="3200" dirty="0">
                <a:latin typeface="Tahoma" pitchFamily="34" charset="0"/>
              </a:endParaRPr>
            </a:p>
            <a:p>
              <a:pPr>
                <a:lnSpc>
                  <a:spcPct val="110000"/>
                </a:lnSpc>
                <a:tabLst>
                  <a:tab pos="1833563" algn="dec"/>
                  <a:tab pos="3548063" algn="dec"/>
                  <a:tab pos="4857750" algn="dec"/>
                  <a:tab pos="6286500" algn="dec"/>
                </a:tabLst>
              </a:pPr>
              <a:r>
                <a:rPr lang="en-US" sz="3200" dirty="0">
                  <a:latin typeface="Tahoma" pitchFamily="34" charset="0"/>
                </a:rPr>
                <a:t>P/CF	</a:t>
              </a:r>
              <a:r>
                <a:rPr lang="en-US" sz="3200" dirty="0" smtClean="0">
                  <a:latin typeface="Tahoma" pitchFamily="34" charset="0"/>
                </a:rPr>
                <a:t>3.2</a:t>
              </a:r>
              <a:r>
                <a:rPr lang="en-US" sz="3200" dirty="0">
                  <a:latin typeface="Tahoma" pitchFamily="34" charset="0"/>
                </a:rPr>
                <a:t>	</a:t>
              </a:r>
              <a:r>
                <a:rPr lang="en-US" sz="3200" dirty="0" smtClean="0">
                  <a:latin typeface="Tahoma" pitchFamily="34" charset="0"/>
                </a:rPr>
                <a:t>4.6</a:t>
              </a:r>
              <a:r>
                <a:rPr lang="en-US" sz="3200" dirty="0">
                  <a:latin typeface="Tahoma" pitchFamily="34" charset="0"/>
                </a:rPr>
                <a:t>	</a:t>
              </a:r>
              <a:r>
                <a:rPr lang="en-US" sz="3200" dirty="0" smtClean="0">
                  <a:latin typeface="Tahoma" pitchFamily="34" charset="0"/>
                </a:rPr>
                <a:t>6.8</a:t>
              </a:r>
              <a:endParaRPr lang="en-US" sz="3200" dirty="0">
                <a:latin typeface="Tahoma" pitchFamily="34" charset="0"/>
              </a:endParaRPr>
            </a:p>
            <a:p>
              <a:pPr>
                <a:lnSpc>
                  <a:spcPct val="110000"/>
                </a:lnSpc>
                <a:tabLst>
                  <a:tab pos="1833563" algn="dec"/>
                  <a:tab pos="3548063" algn="dec"/>
                  <a:tab pos="4857750" algn="dec"/>
                  <a:tab pos="6286500" algn="dec"/>
                </a:tabLst>
              </a:pPr>
              <a:r>
                <a:rPr lang="en-US" sz="3200" dirty="0">
                  <a:latin typeface="Tahoma" pitchFamily="34" charset="0"/>
                </a:rPr>
                <a:t>M/B	</a:t>
              </a:r>
              <a:r>
                <a:rPr lang="en-US" sz="3200" dirty="0" smtClean="0">
                  <a:latin typeface="Tahoma" pitchFamily="34" charset="0"/>
                </a:rPr>
                <a:t>0.9</a:t>
              </a:r>
              <a:r>
                <a:rPr lang="en-US" sz="3200" dirty="0">
                  <a:latin typeface="Tahoma" pitchFamily="34" charset="0"/>
                </a:rPr>
                <a:t>	</a:t>
              </a:r>
              <a:r>
                <a:rPr lang="en-US" sz="3200" dirty="0" smtClean="0">
                  <a:latin typeface="Tahoma" pitchFamily="34" charset="0"/>
                </a:rPr>
                <a:t>1.5</a:t>
              </a:r>
              <a:r>
                <a:rPr lang="en-US" sz="3200" dirty="0">
                  <a:latin typeface="Tahoma" pitchFamily="34" charset="0"/>
                </a:rPr>
                <a:t>	</a:t>
              </a:r>
              <a:r>
                <a:rPr lang="en-US" sz="3200" dirty="0" smtClean="0">
                  <a:latin typeface="Tahoma" pitchFamily="34" charset="0"/>
                </a:rPr>
                <a:t>1.8</a:t>
              </a:r>
              <a:endParaRPr lang="en-US" sz="3200" dirty="0">
                <a:latin typeface="Tahoma" pitchFamily="34" charset="0"/>
              </a:endParaRPr>
            </a:p>
          </p:txBody>
        </p:sp>
        <p:sp>
          <p:nvSpPr>
            <p:cNvPr id="64518" name="Line 6"/>
            <p:cNvSpPr>
              <a:spLocks noChangeShapeType="1"/>
            </p:cNvSpPr>
            <p:nvPr/>
          </p:nvSpPr>
          <p:spPr bwMode="auto">
            <a:xfrm>
              <a:off x="1427" y="2220"/>
              <a:ext cx="378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20" name="Line 8"/>
            <p:cNvSpPr>
              <a:spLocks noChangeShapeType="1"/>
            </p:cNvSpPr>
            <p:nvPr/>
          </p:nvSpPr>
          <p:spPr bwMode="auto">
            <a:xfrm>
              <a:off x="1415" y="2218"/>
              <a:ext cx="0" cy="9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>
          <a:xfrm>
            <a:off x="533401" y="214313"/>
            <a:ext cx="7848600" cy="1462087"/>
          </a:xfrm>
        </p:spPr>
        <p:txBody>
          <a:bodyPr/>
          <a:lstStyle/>
          <a:p>
            <a:r>
              <a:rPr lang="en-US" sz="2800" dirty="0"/>
              <a:t>Comparison with Industry Averages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1" y="4343400"/>
            <a:ext cx="8229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Compared to industry averages and based on the trend, </a:t>
            </a:r>
          </a:p>
          <a:p>
            <a:r>
              <a:rPr lang="en-US" sz="2000" dirty="0" smtClean="0">
                <a:latin typeface="+mn-lt"/>
              </a:rPr>
              <a:t>these market value ratios suggest that the firm is regarded by investors: </a:t>
            </a:r>
          </a:p>
          <a:p>
            <a:r>
              <a:rPr lang="en-US" sz="2000" dirty="0" smtClean="0">
                <a:latin typeface="+mn-lt"/>
              </a:rPr>
              <a:t>as having poorer growth prospects, </a:t>
            </a:r>
          </a:p>
          <a:p>
            <a:r>
              <a:rPr lang="en-US" sz="2000" dirty="0" smtClean="0">
                <a:latin typeface="+mn-lt"/>
              </a:rPr>
              <a:t>as being somewhat riskier than most, </a:t>
            </a:r>
          </a:p>
          <a:p>
            <a:r>
              <a:rPr lang="en-US" sz="2000" dirty="0" smtClean="0">
                <a:latin typeface="+mn-lt"/>
              </a:rPr>
              <a:t>or both.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3-7 Trend Analysis, Common Size Analysis, and Percentage Change Analysis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7BDC8-5B95-4AB3-B7E0-C784CAFBA9A4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21112" y="2338499"/>
            <a:ext cx="70370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Trend Analysis examine a ratio over time.</a:t>
            </a:r>
          </a:p>
          <a:p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Example: trend analysis of ROE for </a:t>
            </a:r>
            <a:r>
              <a:rPr lang="en-US" dirty="0" err="1" smtClean="0">
                <a:latin typeface="+mn-lt"/>
              </a:rPr>
              <a:t>MicroDrive</a:t>
            </a:r>
            <a:r>
              <a:rPr lang="en-US" dirty="0" smtClean="0">
                <a:latin typeface="+mn-lt"/>
              </a:rPr>
              <a:t> Inc. as shown in Figure 3-2 on P120.</a:t>
            </a:r>
          </a:p>
          <a:p>
            <a:r>
              <a:rPr lang="en-US" dirty="0" smtClean="0">
                <a:latin typeface="+mn-lt"/>
              </a:rPr>
              <a:t>All the other ratios can be analyzed similarly.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872833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5F84-8F43-472D-89AB-4534DBC280D7}" type="slidenum">
              <a:rPr lang="en-US"/>
              <a:pPr/>
              <a:t>43</a:t>
            </a:fld>
            <a:endParaRPr lang="en-US"/>
          </a:p>
        </p:txBody>
      </p:sp>
      <p:sp>
        <p:nvSpPr>
          <p:cNvPr id="409771" name="Rectangle 17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Common </a:t>
            </a:r>
            <a:r>
              <a:rPr lang="en-US" sz="2800" dirty="0"/>
              <a:t>Size Balance </a:t>
            </a:r>
            <a:r>
              <a:rPr lang="en-US" sz="2800" dirty="0" smtClean="0"/>
              <a:t>Sheets (Figure 3-4 on P122):</a:t>
            </a:r>
            <a:r>
              <a:rPr lang="en-US" sz="2800" dirty="0"/>
              <a:t> </a:t>
            </a:r>
            <a:r>
              <a:rPr lang="en-US" sz="2800" dirty="0" smtClean="0"/>
              <a:t>Divide </a:t>
            </a:r>
            <a:r>
              <a:rPr lang="en-US" sz="2800" dirty="0"/>
              <a:t>all items by Total Assets</a:t>
            </a:r>
          </a:p>
        </p:txBody>
      </p:sp>
      <p:graphicFrame>
        <p:nvGraphicFramePr>
          <p:cNvPr id="409775" name="Group 17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651452463"/>
              </p:ext>
            </p:extLst>
          </p:nvPr>
        </p:nvGraphicFramePr>
        <p:xfrm>
          <a:off x="914400" y="2017713"/>
          <a:ext cx="6218238" cy="4145280"/>
        </p:xfrm>
        <a:graphic>
          <a:graphicData uri="http://schemas.openxmlformats.org/drawingml/2006/table">
            <a:tbl>
              <a:tblPr/>
              <a:tblGrid>
                <a:gridCol w="1554162"/>
                <a:gridCol w="1530350"/>
                <a:gridCol w="1579563"/>
                <a:gridCol w="1554163"/>
              </a:tblGrid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Assets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Ind.16</a:t>
                      </a:r>
                      <a:endParaRPr kumimoji="0" lang="en-US" sz="28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Cash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1.8%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1.4%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 Inv.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1.3%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14.1%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12.7%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Invent.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26.3%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28.2%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27.3%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 CA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42.1%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43.7%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43.3%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Net FA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57.9%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56.3%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56.7%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TA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100.0%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100.0%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100.0%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55EB-5D0C-41E3-8504-DECF5C01ECDA}" type="slidenum">
              <a:rPr lang="en-US"/>
              <a:pPr/>
              <a:t>44</a:t>
            </a:fld>
            <a:endParaRPr lang="en-US"/>
          </a:p>
        </p:txBody>
      </p:sp>
      <p:sp>
        <p:nvSpPr>
          <p:cNvPr id="417891" name="Rectangle 9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Common Size Balance </a:t>
            </a:r>
            <a:r>
              <a:rPr lang="en-US" sz="2800" dirty="0" smtClean="0"/>
              <a:t>Sheets (continued):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Divide all items by Total Liabilities &amp; Equity</a:t>
            </a:r>
          </a:p>
        </p:txBody>
      </p:sp>
      <p:graphicFrame>
        <p:nvGraphicFramePr>
          <p:cNvPr id="417894" name="Group 10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773312670"/>
              </p:ext>
            </p:extLst>
          </p:nvPr>
        </p:nvGraphicFramePr>
        <p:xfrm>
          <a:off x="990600" y="2017713"/>
          <a:ext cx="6315075" cy="4594227"/>
        </p:xfrm>
        <a:graphic>
          <a:graphicData uri="http://schemas.openxmlformats.org/drawingml/2006/table">
            <a:tbl>
              <a:tblPr/>
              <a:tblGrid>
                <a:gridCol w="1847850"/>
                <a:gridCol w="1465262"/>
                <a:gridCol w="1447800"/>
                <a:gridCol w="1554163"/>
              </a:tblGrid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Liab</a:t>
                      </a:r>
                      <a:r>
                        <a:rPr kumimoji="0" lang="en-US" sz="18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 &amp; Eq.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Ind.16</a:t>
                      </a:r>
                      <a:endParaRPr kumimoji="0" lang="en-US" sz="18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AP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7.0%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5.6%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6.3%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Notes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payable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7.9%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4.3%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Accruals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12.3%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8.5%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9.3%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 CL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19.3%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22.0%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20.0%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LT Debt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25.4%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33.8%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33.3%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Liab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44.7%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55.8%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53.3%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Pre. Stock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2.8%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3.3%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Com. Equity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55.3%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41.4%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43.3%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 L&amp;E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100.0%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100.0%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100.0%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23E9-F26F-46B5-8D41-3F48EF5C667A}" type="slidenum">
              <a:rPr lang="en-US"/>
              <a:pPr/>
              <a:t>45</a:t>
            </a:fld>
            <a:endParaRPr lang="en-US" dirty="0"/>
          </a:p>
        </p:txBody>
      </p:sp>
      <p:sp>
        <p:nvSpPr>
          <p:cNvPr id="108548" name="Rectangle 205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Analysis of Common Size Balance Sheets</a:t>
            </a:r>
          </a:p>
        </p:txBody>
      </p:sp>
      <p:sp>
        <p:nvSpPr>
          <p:cNvPr id="108549" name="Rectangle 205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 smtClean="0"/>
              <a:t>MicroDrive’s</a:t>
            </a:r>
            <a:r>
              <a:rPr lang="en-US" dirty="0" smtClean="0"/>
              <a:t> inventories are higher than industry average.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MircoDrive</a:t>
            </a:r>
            <a:r>
              <a:rPr lang="en-US" dirty="0" smtClean="0"/>
              <a:t> uses much more debt than the average firm in the industry.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1F3C-309F-463F-B30B-91B8A32412EC}" type="slidenum">
              <a:rPr lang="en-US"/>
              <a:pPr/>
              <a:t>46</a:t>
            </a:fld>
            <a:endParaRPr lang="en-US"/>
          </a:p>
        </p:txBody>
      </p:sp>
      <p:sp>
        <p:nvSpPr>
          <p:cNvPr id="419005" name="Rectangle 189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81087"/>
          </a:xfrm>
        </p:spPr>
        <p:txBody>
          <a:bodyPr/>
          <a:lstStyle/>
          <a:p>
            <a:r>
              <a:rPr lang="en-US" sz="2800" dirty="0"/>
              <a:t>Common Size Income </a:t>
            </a:r>
            <a:r>
              <a:rPr lang="en-US" sz="2800" dirty="0" smtClean="0"/>
              <a:t>Statements </a:t>
            </a:r>
            <a:r>
              <a:rPr lang="en-US" sz="2800" dirty="0" smtClean="0"/>
              <a:t>(Figure 3-3 on P121):</a:t>
            </a:r>
            <a:r>
              <a:rPr lang="en-US" sz="2800" dirty="0"/>
              <a:t> </a:t>
            </a:r>
            <a:r>
              <a:rPr lang="en-US" sz="2800" dirty="0" smtClean="0"/>
              <a:t>Divide </a:t>
            </a:r>
            <a:r>
              <a:rPr lang="en-US" sz="2800" dirty="0"/>
              <a:t>all items by Sales</a:t>
            </a:r>
          </a:p>
        </p:txBody>
      </p:sp>
      <p:graphicFrame>
        <p:nvGraphicFramePr>
          <p:cNvPr id="419008" name="Group 19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894303506"/>
              </p:ext>
            </p:extLst>
          </p:nvPr>
        </p:nvGraphicFramePr>
        <p:xfrm>
          <a:off x="685800" y="1219197"/>
          <a:ext cx="7696200" cy="5333998"/>
        </p:xfrm>
        <a:graphic>
          <a:graphicData uri="http://schemas.openxmlformats.org/drawingml/2006/table">
            <a:tbl>
              <a:tblPr/>
              <a:tblGrid>
                <a:gridCol w="2524167"/>
                <a:gridCol w="1740805"/>
                <a:gridCol w="1914884"/>
                <a:gridCol w="1516344"/>
              </a:tblGrid>
              <a:tr h="39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Ind.16</a:t>
                      </a:r>
                      <a:endParaRPr kumimoji="0" lang="en-US" sz="18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Sales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100.0%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100.0%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100.0%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COGS except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depr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75.5%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76%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74.8%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Depr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3.6%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Other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operating exp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10.0%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10.0%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10.1%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EBIT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11.5%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10.0%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11.6%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Int. Exp.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1.2%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2.4%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2.1%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Pre-tax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earnings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10.4%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7.6%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9.5%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Taxes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3.8%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NI before Pref.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4.6%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5.7%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Pref.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dividends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0.2%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0.2%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0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NI avail. for Comm. shareholders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4.4%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5.5%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F45F-FD2A-48F5-A931-8FEC678F1B0A}" type="slidenum">
              <a:rPr lang="en-US"/>
              <a:pPr/>
              <a:t>47</a:t>
            </a:fld>
            <a:endParaRPr lang="en-US" dirty="0"/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Analysis of Common Size Income Statements</a:t>
            </a:r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MicroDrive’s</a:t>
            </a:r>
            <a:r>
              <a:rPr lang="en-US" dirty="0" smtClean="0"/>
              <a:t> EBIT is slightly below average, and its interest expenses are above average. The net effect is a relatively low net profit </a:t>
            </a:r>
            <a:r>
              <a:rPr lang="en-US" dirty="0" smtClean="0"/>
              <a:t>margin (4.4% vs. 6.2%).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70DA-80A3-4EA9-9A36-BF7F13FEECA4}" type="slidenum">
              <a:rPr lang="en-US"/>
              <a:pPr/>
              <a:t>48</a:t>
            </a:fld>
            <a:endParaRPr lang="en-US"/>
          </a:p>
        </p:txBody>
      </p:sp>
      <p:sp>
        <p:nvSpPr>
          <p:cNvPr id="421022" name="Rectangle 15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Income Statement Percentage </a:t>
            </a:r>
            <a:r>
              <a:rPr lang="en-US" sz="2800" dirty="0"/>
              <a:t>Change </a:t>
            </a:r>
            <a:r>
              <a:rPr lang="en-US" sz="2800" dirty="0" smtClean="0"/>
              <a:t>Analysis (Figure 3-5 on P122): Base </a:t>
            </a:r>
            <a:r>
              <a:rPr lang="en-US" sz="2800" dirty="0"/>
              <a:t>Year </a:t>
            </a:r>
            <a:r>
              <a:rPr lang="en-US" sz="2800" dirty="0" smtClean="0"/>
              <a:t>2015</a:t>
            </a:r>
            <a:endParaRPr lang="en-US" sz="2800" dirty="0"/>
          </a:p>
        </p:txBody>
      </p:sp>
      <p:graphicFrame>
        <p:nvGraphicFramePr>
          <p:cNvPr id="421025" name="Group 16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667347314"/>
              </p:ext>
            </p:extLst>
          </p:nvPr>
        </p:nvGraphicFramePr>
        <p:xfrm>
          <a:off x="1066800" y="1828800"/>
          <a:ext cx="6858000" cy="4468816"/>
        </p:xfrm>
        <a:graphic>
          <a:graphicData uri="http://schemas.openxmlformats.org/drawingml/2006/table">
            <a:tbl>
              <a:tblPr/>
              <a:tblGrid>
                <a:gridCol w="3429000"/>
                <a:gridCol w="3429000"/>
              </a:tblGrid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Income </a:t>
                      </a:r>
                      <a:r>
                        <a:rPr kumimoji="0" lang="en-US" sz="18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Statement</a:t>
                      </a:r>
                      <a:endParaRPr kumimoji="0" lang="en-US" sz="1800" b="0" i="1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Percentage change in 2016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Sales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5.0%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COGS except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depr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6.7%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Depr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17.6%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Other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operating exp.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4.2%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EBIT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(9.1%)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Int. Exp.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EBT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(15.6%)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Taxes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(15.6%)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NI before Pref.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(15.6%)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Pref.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dividends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NI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avail. to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comm. shareholders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(16.0%)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E57CE-0400-4951-B8FB-8B758B349E6D}" type="slidenum">
              <a:rPr lang="en-US"/>
              <a:pPr/>
              <a:t>49</a:t>
            </a:fld>
            <a:endParaRPr lang="en-US" dirty="0"/>
          </a:p>
        </p:txBody>
      </p:sp>
      <p:sp>
        <p:nvSpPr>
          <p:cNvPr id="112644" name="Rectangle 205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Analysis of Percent Change Income Statement</a:t>
            </a:r>
          </a:p>
        </p:txBody>
      </p:sp>
      <p:sp>
        <p:nvSpPr>
          <p:cNvPr id="112645" name="Rectangle 205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Sales increased by 5% in 2016, but EBIT fell by 9.1% due to bigger increases in COGS and Depreciation. In addition, interest expenses grew by 20%. As a result the NI available to common shareholders fell by 16%.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3-1 Financial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3-1a Gather Data</a:t>
            </a:r>
          </a:p>
          <a:p>
            <a:pPr marL="0" indent="0">
              <a:buNone/>
            </a:pPr>
            <a:r>
              <a:rPr lang="en-US" sz="2000" dirty="0"/>
              <a:t>Financial statements can be downloaded from many web sites. </a:t>
            </a:r>
            <a:r>
              <a:rPr lang="en-US" sz="2000" i="1" dirty="0" err="1"/>
              <a:t>Zacks</a:t>
            </a:r>
            <a:r>
              <a:rPr lang="en-US" sz="2000" i="1" dirty="0"/>
              <a:t> Investment Research</a:t>
            </a:r>
            <a:r>
              <a:rPr lang="en-US" sz="2000" dirty="0"/>
              <a:t> provides financial statements in a standardized format</a:t>
            </a:r>
            <a:r>
              <a:rPr lang="en-US" sz="2000" dirty="0" smtClean="0"/>
              <a:t>.</a:t>
            </a:r>
            <a:endParaRPr lang="en-US" dirty="0"/>
          </a:p>
          <a:p>
            <a:r>
              <a:rPr lang="en-US" dirty="0" smtClean="0"/>
              <a:t>3-1d Begin Ratio Analysis</a:t>
            </a:r>
          </a:p>
          <a:p>
            <a:pPr marL="0" indent="0">
              <a:buNone/>
            </a:pPr>
            <a:r>
              <a:rPr lang="en-US" sz="1800" dirty="0" smtClean="0"/>
              <a:t>We will calculate the 2016 financial ratios for </a:t>
            </a:r>
            <a:r>
              <a:rPr lang="en-US" sz="1800" dirty="0" err="1" smtClean="0"/>
              <a:t>MicroDrive</a:t>
            </a:r>
            <a:r>
              <a:rPr lang="en-US" sz="1800" dirty="0" smtClean="0"/>
              <a:t> Inc. using data from the balance sheet and income statement given in Figure 3-1 on P105 in the textbook. The 2016 industry averages are given for comparison purposes.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F0DA-F03D-4B67-967F-4E235CC356D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2013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E08-848E-4B11-A065-C4DC92391246}" type="slidenum">
              <a:rPr lang="en-US"/>
              <a:pPr/>
              <a:t>50</a:t>
            </a:fld>
            <a:endParaRPr lang="en-US"/>
          </a:p>
        </p:txBody>
      </p:sp>
      <p:sp>
        <p:nvSpPr>
          <p:cNvPr id="423037" name="Rectangle 1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Percentage Change Balance </a:t>
            </a:r>
            <a:r>
              <a:rPr lang="en-US" sz="2800" dirty="0" smtClean="0"/>
              <a:t>Sheet: </a:t>
            </a:r>
            <a:r>
              <a:rPr lang="en-US" sz="2800" dirty="0"/>
              <a:t>Assets</a:t>
            </a:r>
          </a:p>
        </p:txBody>
      </p:sp>
      <p:graphicFrame>
        <p:nvGraphicFramePr>
          <p:cNvPr id="423040" name="Group 12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589028314"/>
              </p:ext>
            </p:extLst>
          </p:nvPr>
        </p:nvGraphicFramePr>
        <p:xfrm>
          <a:off x="1182688" y="2017713"/>
          <a:ext cx="6818312" cy="4572000"/>
        </p:xfrm>
        <a:graphic>
          <a:graphicData uri="http://schemas.openxmlformats.org/drawingml/2006/table">
            <a:tbl>
              <a:tblPr/>
              <a:tblGrid>
                <a:gridCol w="3374720"/>
                <a:gridCol w="3443592"/>
              </a:tblGrid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Assets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Percentage change in 2016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Cash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(17%)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 Invest.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(100%)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32%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Invent.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 CA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Net FA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18%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TA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18%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FF013-8FB4-48AC-A548-C8D78E839EDC}" type="slidenum">
              <a:rPr lang="en-US"/>
              <a:pPr/>
              <a:t>51</a:t>
            </a:fld>
            <a:endParaRPr lang="en-US"/>
          </a:p>
        </p:txBody>
      </p:sp>
      <p:sp>
        <p:nvSpPr>
          <p:cNvPr id="425038" name="Rectangle 7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Percentage Change Balance </a:t>
            </a:r>
            <a:r>
              <a:rPr lang="en-US" sz="2000" dirty="0" smtClean="0"/>
              <a:t>Sheet: </a:t>
            </a:r>
            <a:r>
              <a:rPr lang="en-US" sz="2000" dirty="0"/>
              <a:t>Liabilities &amp; Equity</a:t>
            </a:r>
          </a:p>
        </p:txBody>
      </p:sp>
      <p:graphicFrame>
        <p:nvGraphicFramePr>
          <p:cNvPr id="425041" name="Group 8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178994652"/>
              </p:ext>
            </p:extLst>
          </p:nvPr>
        </p:nvGraphicFramePr>
        <p:xfrm>
          <a:off x="1295400" y="1752600"/>
          <a:ext cx="7013574" cy="5090160"/>
        </p:xfrm>
        <a:graphic>
          <a:graphicData uri="http://schemas.openxmlformats.org/drawingml/2006/table">
            <a:tbl>
              <a:tblPr/>
              <a:tblGrid>
                <a:gridCol w="3506787"/>
                <a:gridCol w="3506787"/>
              </a:tblGrid>
              <a:tr h="850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Liab</a:t>
                      </a:r>
                      <a:r>
                        <a:rPr kumimoji="0" lang="en-US" sz="28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 &amp; Eq.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Percentage change in 2016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AP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Notes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payable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115%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Accruals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 CL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LT Debt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Preferred stock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 comm. equity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 L&amp;E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18%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C89E-EF93-401A-9CB3-2B8E96B324F3}" type="slidenum">
              <a:rPr lang="en-US"/>
              <a:pPr/>
              <a:t>52</a:t>
            </a:fld>
            <a:endParaRPr lang="en-US"/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Analysis of Percent Change Balance </a:t>
            </a:r>
            <a:r>
              <a:rPr lang="en-US" sz="2800" dirty="0" smtClean="0"/>
              <a:t>Sheet</a:t>
            </a:r>
            <a:endParaRPr lang="en-US" sz="2800" dirty="0"/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Inventories grew at a whopping 22% and Accounts Receivable grew at 32%. With only 5% growth in sales, the extreme growth in receivables and inventories should be of great concerns to </a:t>
            </a:r>
            <a:r>
              <a:rPr lang="en-US" sz="2800" dirty="0" err="1" smtClean="0"/>
              <a:t>MicroDrive’s</a:t>
            </a:r>
            <a:r>
              <a:rPr lang="en-US" sz="2800" dirty="0" smtClean="0"/>
              <a:t> managers.</a:t>
            </a:r>
          </a:p>
          <a:p>
            <a:r>
              <a:rPr lang="en-US" sz="2800" dirty="0" smtClean="0"/>
              <a:t>Both Short-term and long-term debt grew tremendously, suggesting possible financial troubles down the road if the firm doesn’t improve sales growth and profit margin.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7F36-D34B-4199-BC68-29A27D4B44D0}" type="slidenum">
              <a:rPr lang="en-US"/>
              <a:pPr/>
              <a:t>53</a:t>
            </a:fld>
            <a:endParaRPr lang="en-US" dirty="0"/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3-8 Tying the Ratios Together: the DuPont Equation</a:t>
            </a:r>
            <a:endParaRPr lang="en-US" dirty="0"/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DuPont equation </a:t>
            </a:r>
            <a:r>
              <a:rPr lang="en-US" dirty="0"/>
              <a:t>focuses on:</a:t>
            </a:r>
          </a:p>
          <a:p>
            <a:pPr lvl="1"/>
            <a:r>
              <a:rPr lang="en-US" dirty="0"/>
              <a:t>Expense control (PM)</a:t>
            </a:r>
          </a:p>
          <a:p>
            <a:pPr lvl="1"/>
            <a:r>
              <a:rPr lang="en-US" dirty="0"/>
              <a:t>Asset utilization (TATO)</a:t>
            </a:r>
          </a:p>
          <a:p>
            <a:pPr lvl="1"/>
            <a:r>
              <a:rPr lang="en-US" dirty="0"/>
              <a:t>Debt utilization (EM)</a:t>
            </a:r>
          </a:p>
          <a:p>
            <a:r>
              <a:rPr lang="en-US" dirty="0"/>
              <a:t>It shows how these factors combine to determine the ROE.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DA5C-D8E4-4A1B-858C-365B41299CD2}" type="slidenum">
              <a:rPr lang="en-US"/>
              <a:pPr/>
              <a:t>54</a:t>
            </a:fld>
            <a:endParaRPr lang="en-US" dirty="0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714375" y="2971800"/>
            <a:ext cx="8429625" cy="3186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spcBef>
                <a:spcPct val="20000"/>
              </a:spcBef>
              <a:tabLst>
                <a:tab pos="1023938" algn="l"/>
              </a:tabLst>
            </a:pPr>
            <a:r>
              <a:rPr lang="en-US" sz="6600" dirty="0">
                <a:latin typeface="Tahoma" pitchFamily="34" charset="0"/>
              </a:rPr>
              <a:t>(     )(      )(       )</a:t>
            </a:r>
            <a:r>
              <a:rPr lang="en-US" sz="3200" dirty="0">
                <a:latin typeface="Tahoma" pitchFamily="34" charset="0"/>
              </a:rPr>
              <a:t> = ROE</a:t>
            </a:r>
          </a:p>
          <a:p>
            <a:pPr>
              <a:spcBef>
                <a:spcPct val="20000"/>
              </a:spcBef>
              <a:tabLst>
                <a:tab pos="1023938" algn="l"/>
              </a:tabLst>
            </a:pPr>
            <a:endParaRPr lang="en-US" sz="3200" dirty="0">
              <a:latin typeface="Tahoma" pitchFamily="34" charset="0"/>
            </a:endParaRPr>
          </a:p>
          <a:p>
            <a:pPr>
              <a:spcBef>
                <a:spcPct val="20000"/>
              </a:spcBef>
              <a:tabLst>
                <a:tab pos="1023938" algn="l"/>
              </a:tabLst>
            </a:pPr>
            <a:r>
              <a:rPr lang="en-US" sz="3200" dirty="0">
                <a:latin typeface="Tahoma" pitchFamily="34" charset="0"/>
              </a:rPr>
              <a:t>                                                            </a:t>
            </a:r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1073150" y="3124200"/>
            <a:ext cx="1427163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3200">
                <a:latin typeface="Tahoma" pitchFamily="34" charset="0"/>
              </a:rPr>
              <a:t>Profit</a:t>
            </a:r>
          </a:p>
          <a:p>
            <a:pPr algn="ctr">
              <a:lnSpc>
                <a:spcPct val="85000"/>
              </a:lnSpc>
            </a:pPr>
            <a:r>
              <a:rPr lang="en-US" sz="3200">
                <a:latin typeface="Tahoma" pitchFamily="34" charset="0"/>
              </a:rPr>
              <a:t>margin</a:t>
            </a:r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2971800" y="3124200"/>
            <a:ext cx="1701800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3200">
                <a:latin typeface="Tahoma" pitchFamily="34" charset="0"/>
              </a:rPr>
              <a:t>TA</a:t>
            </a:r>
          </a:p>
          <a:p>
            <a:pPr algn="ctr">
              <a:lnSpc>
                <a:spcPct val="85000"/>
              </a:lnSpc>
            </a:pPr>
            <a:r>
              <a:rPr lang="en-US" sz="3200">
                <a:latin typeface="Tahoma" pitchFamily="34" charset="0"/>
              </a:rPr>
              <a:t>turnover</a:t>
            </a:r>
          </a:p>
        </p:txBody>
      </p:sp>
      <p:sp>
        <p:nvSpPr>
          <p:cNvPr id="66568" name="Rectangle 8"/>
          <p:cNvSpPr>
            <a:spLocks noChangeArrowheads="1"/>
          </p:cNvSpPr>
          <p:nvPr/>
        </p:nvSpPr>
        <p:spPr bwMode="auto">
          <a:xfrm>
            <a:off x="5240338" y="3124200"/>
            <a:ext cx="1846262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3200">
                <a:latin typeface="Tahoma" pitchFamily="34" charset="0"/>
              </a:rPr>
              <a:t>Equity</a:t>
            </a:r>
          </a:p>
          <a:p>
            <a:pPr algn="ctr">
              <a:lnSpc>
                <a:spcPct val="85000"/>
              </a:lnSpc>
            </a:pPr>
            <a:r>
              <a:rPr lang="en-US" sz="3200">
                <a:latin typeface="Tahoma" pitchFamily="34" charset="0"/>
              </a:rPr>
              <a:t>multiplier</a:t>
            </a:r>
          </a:p>
        </p:txBody>
      </p:sp>
      <p:sp>
        <p:nvSpPr>
          <p:cNvPr id="66569" name="Rectangle 9"/>
          <p:cNvSpPr>
            <a:spLocks noChangeArrowheads="1"/>
          </p:cNvSpPr>
          <p:nvPr/>
        </p:nvSpPr>
        <p:spPr bwMode="auto">
          <a:xfrm>
            <a:off x="1120775" y="4191000"/>
            <a:ext cx="1366838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3200" u="sng">
                <a:latin typeface="Tahoma" pitchFamily="34" charset="0"/>
              </a:rPr>
              <a:t>   NI   </a:t>
            </a:r>
            <a:endParaRPr lang="en-US" sz="3200">
              <a:latin typeface="Tahoma" pitchFamily="34" charset="0"/>
            </a:endParaRPr>
          </a:p>
          <a:p>
            <a:pPr algn="ctr">
              <a:lnSpc>
                <a:spcPct val="85000"/>
              </a:lnSpc>
            </a:pPr>
            <a:r>
              <a:rPr lang="en-US" sz="3200">
                <a:latin typeface="Tahoma" pitchFamily="34" charset="0"/>
              </a:rPr>
              <a:t>Sales</a:t>
            </a:r>
          </a:p>
        </p:txBody>
      </p:sp>
      <p:sp>
        <p:nvSpPr>
          <p:cNvPr id="66570" name="Rectangle 10"/>
          <p:cNvSpPr>
            <a:spLocks noChangeArrowheads="1"/>
          </p:cNvSpPr>
          <p:nvPr/>
        </p:nvSpPr>
        <p:spPr bwMode="auto">
          <a:xfrm>
            <a:off x="3294063" y="4191000"/>
            <a:ext cx="1109662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3200" u="sng">
                <a:latin typeface="Tahoma" pitchFamily="34" charset="0"/>
              </a:rPr>
              <a:t>Sales</a:t>
            </a:r>
            <a:endParaRPr lang="en-US" sz="3200">
              <a:latin typeface="Tahoma" pitchFamily="34" charset="0"/>
            </a:endParaRPr>
          </a:p>
          <a:p>
            <a:pPr algn="ctr">
              <a:lnSpc>
                <a:spcPct val="85000"/>
              </a:lnSpc>
            </a:pPr>
            <a:r>
              <a:rPr lang="en-US" sz="3200">
                <a:latin typeface="Tahoma" pitchFamily="34" charset="0"/>
              </a:rPr>
              <a:t>TA</a:t>
            </a:r>
          </a:p>
        </p:txBody>
      </p:sp>
      <p:sp>
        <p:nvSpPr>
          <p:cNvPr id="66571" name="Rectangle 11"/>
          <p:cNvSpPr>
            <a:spLocks noChangeArrowheads="1"/>
          </p:cNvSpPr>
          <p:nvPr/>
        </p:nvSpPr>
        <p:spPr bwMode="auto">
          <a:xfrm>
            <a:off x="5834063" y="4191000"/>
            <a:ext cx="917575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3200" u="sng">
                <a:latin typeface="Tahoma" pitchFamily="34" charset="0"/>
              </a:rPr>
              <a:t> TA </a:t>
            </a:r>
            <a:endParaRPr lang="en-US" sz="3200">
              <a:latin typeface="Tahoma" pitchFamily="34" charset="0"/>
            </a:endParaRPr>
          </a:p>
          <a:p>
            <a:pPr algn="ctr">
              <a:lnSpc>
                <a:spcPct val="85000"/>
              </a:lnSpc>
            </a:pPr>
            <a:r>
              <a:rPr lang="en-US" sz="3200">
                <a:latin typeface="Tahoma" pitchFamily="34" charset="0"/>
              </a:rPr>
              <a:t>CE</a:t>
            </a:r>
          </a:p>
        </p:txBody>
      </p:sp>
      <p:sp>
        <p:nvSpPr>
          <p:cNvPr id="66575" name="Rectangle 15"/>
          <p:cNvSpPr>
            <a:spLocks noChangeArrowheads="1"/>
          </p:cNvSpPr>
          <p:nvPr/>
        </p:nvSpPr>
        <p:spPr bwMode="auto">
          <a:xfrm>
            <a:off x="2619375" y="4411663"/>
            <a:ext cx="385763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Tahoma" pitchFamily="34" charset="0"/>
              </a:rPr>
              <a:t>x</a:t>
            </a:r>
          </a:p>
        </p:txBody>
      </p:sp>
      <p:sp>
        <p:nvSpPr>
          <p:cNvPr id="66576" name="Rectangle 16"/>
          <p:cNvSpPr>
            <a:spLocks noChangeArrowheads="1"/>
          </p:cNvSpPr>
          <p:nvPr/>
        </p:nvSpPr>
        <p:spPr bwMode="auto">
          <a:xfrm>
            <a:off x="4905375" y="4411663"/>
            <a:ext cx="385763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Tahoma" pitchFamily="34" charset="0"/>
              </a:rPr>
              <a:t>x</a:t>
            </a:r>
          </a:p>
        </p:txBody>
      </p:sp>
      <p:sp>
        <p:nvSpPr>
          <p:cNvPr id="66577" name="Rectangle 17"/>
          <p:cNvSpPr>
            <a:spLocks noChangeArrowheads="1"/>
          </p:cNvSpPr>
          <p:nvPr/>
        </p:nvSpPr>
        <p:spPr bwMode="auto">
          <a:xfrm>
            <a:off x="7419975" y="4335463"/>
            <a:ext cx="1374775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Tahoma" pitchFamily="34" charset="0"/>
              </a:rPr>
              <a:t>= ROE</a:t>
            </a:r>
          </a:p>
        </p:txBody>
      </p:sp>
      <p:sp>
        <p:nvSpPr>
          <p:cNvPr id="66578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DuPont Equation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D46D-4C5B-4D95-B6FD-61FAF662F6BE}" type="slidenum">
              <a:rPr lang="en-US"/>
              <a:pPr/>
              <a:t>55</a:t>
            </a:fld>
            <a:endParaRPr lang="en-US" dirty="0"/>
          </a:p>
        </p:txBody>
      </p:sp>
      <p:sp>
        <p:nvSpPr>
          <p:cNvPr id="425995" name="Rectangle 11"/>
          <p:cNvSpPr>
            <a:spLocks noChangeArrowheads="1"/>
          </p:cNvSpPr>
          <p:nvPr/>
        </p:nvSpPr>
        <p:spPr bwMode="auto">
          <a:xfrm>
            <a:off x="990600" y="3886200"/>
            <a:ext cx="7340152" cy="10746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tabLst>
                <a:tab pos="1595438" algn="dec"/>
                <a:tab pos="2690813" algn="ctr"/>
                <a:tab pos="3381375" algn="dec"/>
                <a:tab pos="4167188" algn="ctr"/>
                <a:tab pos="4905375" algn="dec"/>
                <a:tab pos="5548313" algn="ctr"/>
                <a:tab pos="6691313" algn="dec"/>
              </a:tabLst>
            </a:pPr>
            <a:r>
              <a:rPr lang="en-US" sz="3200" dirty="0" smtClean="0">
                <a:latin typeface="Tahoma" pitchFamily="34" charset="0"/>
              </a:rPr>
              <a:t>2015:</a:t>
            </a:r>
            <a:r>
              <a:rPr lang="en-US" sz="3200" dirty="0">
                <a:latin typeface="Tahoma" pitchFamily="34" charset="0"/>
              </a:rPr>
              <a:t>	</a:t>
            </a:r>
            <a:r>
              <a:rPr lang="en-US" sz="3200" dirty="0" smtClean="0">
                <a:latin typeface="Tahoma" pitchFamily="34" charset="0"/>
              </a:rPr>
              <a:t>5.5%</a:t>
            </a:r>
            <a:r>
              <a:rPr lang="en-US" sz="3200" dirty="0">
                <a:latin typeface="Tahoma" pitchFamily="34" charset="0"/>
              </a:rPr>
              <a:t>	 x 	</a:t>
            </a:r>
            <a:r>
              <a:rPr lang="en-US" sz="3200" dirty="0" smtClean="0">
                <a:latin typeface="Tahoma" pitchFamily="34" charset="0"/>
              </a:rPr>
              <a:t>1.6</a:t>
            </a:r>
            <a:r>
              <a:rPr lang="en-US" sz="3200" dirty="0">
                <a:latin typeface="Tahoma" pitchFamily="34" charset="0"/>
              </a:rPr>
              <a:t>	x	</a:t>
            </a:r>
            <a:r>
              <a:rPr lang="en-US" sz="3200" dirty="0" smtClean="0">
                <a:latin typeface="Tahoma" pitchFamily="34" charset="0"/>
              </a:rPr>
              <a:t>2.3</a:t>
            </a:r>
            <a:r>
              <a:rPr lang="en-US" sz="3200" dirty="0">
                <a:latin typeface="Tahoma" pitchFamily="34" charset="0"/>
              </a:rPr>
              <a:t>	=	</a:t>
            </a:r>
            <a:r>
              <a:rPr lang="en-US" sz="3200" dirty="0" smtClean="0">
                <a:latin typeface="Tahoma" pitchFamily="34" charset="0"/>
              </a:rPr>
              <a:t>20%</a:t>
            </a:r>
            <a:endParaRPr lang="en-US" sz="3200" dirty="0">
              <a:latin typeface="Tahoma" pitchFamily="34" charset="0"/>
            </a:endParaRPr>
          </a:p>
          <a:p>
            <a:pPr>
              <a:tabLst>
                <a:tab pos="1595438" algn="dec"/>
                <a:tab pos="2690813" algn="ctr"/>
                <a:tab pos="3381375" algn="dec"/>
                <a:tab pos="4167188" algn="ctr"/>
                <a:tab pos="4905375" algn="dec"/>
                <a:tab pos="5548313" algn="ctr"/>
                <a:tab pos="6691313" algn="dec"/>
              </a:tabLst>
            </a:pPr>
            <a:r>
              <a:rPr lang="en-US" sz="3200" dirty="0" smtClean="0">
                <a:latin typeface="Tahoma" pitchFamily="34" charset="0"/>
              </a:rPr>
              <a:t>2016:</a:t>
            </a:r>
            <a:r>
              <a:rPr lang="en-US" sz="3200" dirty="0">
                <a:latin typeface="Tahoma" pitchFamily="34" charset="0"/>
              </a:rPr>
              <a:t>	</a:t>
            </a:r>
            <a:r>
              <a:rPr lang="en-US" sz="3200" dirty="0" smtClean="0">
                <a:latin typeface="Tahoma" pitchFamily="34" charset="0"/>
              </a:rPr>
              <a:t>4.4%</a:t>
            </a:r>
            <a:r>
              <a:rPr lang="en-US" sz="3200" dirty="0">
                <a:latin typeface="Tahoma" pitchFamily="34" charset="0"/>
              </a:rPr>
              <a:t>	x	</a:t>
            </a:r>
            <a:r>
              <a:rPr lang="en-US" sz="3200" dirty="0" smtClean="0">
                <a:latin typeface="Tahoma" pitchFamily="34" charset="0"/>
              </a:rPr>
              <a:t>1.4</a:t>
            </a:r>
            <a:r>
              <a:rPr lang="en-US" sz="3200" dirty="0">
                <a:latin typeface="Tahoma" pitchFamily="34" charset="0"/>
              </a:rPr>
              <a:t>	x	</a:t>
            </a:r>
            <a:r>
              <a:rPr lang="en-US" sz="3200" dirty="0" smtClean="0">
                <a:latin typeface="Tahoma" pitchFamily="34" charset="0"/>
              </a:rPr>
              <a:t>2.4</a:t>
            </a:r>
            <a:r>
              <a:rPr lang="en-US" sz="3200" dirty="0">
                <a:latin typeface="Tahoma" pitchFamily="34" charset="0"/>
              </a:rPr>
              <a:t>	=	</a:t>
            </a:r>
            <a:r>
              <a:rPr lang="en-US" sz="3200" dirty="0" smtClean="0">
                <a:latin typeface="Tahoma" pitchFamily="34" charset="0"/>
              </a:rPr>
              <a:t>15%</a:t>
            </a:r>
            <a:endParaRPr lang="en-US" sz="3200" dirty="0">
              <a:latin typeface="Tahoma" pitchFamily="34" charset="0"/>
            </a:endParaRPr>
          </a:p>
        </p:txBody>
      </p:sp>
      <p:grpSp>
        <p:nvGrpSpPr>
          <p:cNvPr id="426003" name="Group 19"/>
          <p:cNvGrpSpPr>
            <a:grpSpLocks/>
          </p:cNvGrpSpPr>
          <p:nvPr/>
        </p:nvGrpSpPr>
        <p:grpSpPr bwMode="auto">
          <a:xfrm>
            <a:off x="815975" y="2652713"/>
            <a:ext cx="7673975" cy="990600"/>
            <a:chOff x="514" y="1671"/>
            <a:chExt cx="4834" cy="624"/>
          </a:xfrm>
        </p:grpSpPr>
        <p:sp>
          <p:nvSpPr>
            <p:cNvPr id="425992" name="Rectangle 8"/>
            <p:cNvSpPr>
              <a:spLocks noChangeArrowheads="1"/>
            </p:cNvSpPr>
            <p:nvPr/>
          </p:nvSpPr>
          <p:spPr bwMode="auto">
            <a:xfrm>
              <a:off x="514" y="1671"/>
              <a:ext cx="861" cy="6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3200" u="sng">
                  <a:latin typeface="Tahoma" pitchFamily="34" charset="0"/>
                </a:rPr>
                <a:t>   NI   </a:t>
              </a:r>
              <a:endParaRPr lang="en-US" sz="3200"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3200">
                  <a:latin typeface="Tahoma" pitchFamily="34" charset="0"/>
                </a:rPr>
                <a:t>Sales</a:t>
              </a:r>
            </a:p>
          </p:txBody>
        </p:sp>
        <p:sp>
          <p:nvSpPr>
            <p:cNvPr id="425993" name="Rectangle 9"/>
            <p:cNvSpPr>
              <a:spLocks noChangeArrowheads="1"/>
            </p:cNvSpPr>
            <p:nvPr/>
          </p:nvSpPr>
          <p:spPr bwMode="auto">
            <a:xfrm>
              <a:off x="1883" y="1671"/>
              <a:ext cx="699" cy="6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3200" u="sng">
                  <a:latin typeface="Tahoma" pitchFamily="34" charset="0"/>
                </a:rPr>
                <a:t>Sales</a:t>
              </a:r>
              <a:endParaRPr lang="en-US" sz="3200"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3200">
                  <a:latin typeface="Tahoma" pitchFamily="34" charset="0"/>
                </a:rPr>
                <a:t>TA</a:t>
              </a:r>
            </a:p>
          </p:txBody>
        </p:sp>
        <p:sp>
          <p:nvSpPr>
            <p:cNvPr id="425994" name="Rectangle 10"/>
            <p:cNvSpPr>
              <a:spLocks noChangeArrowheads="1"/>
            </p:cNvSpPr>
            <p:nvPr/>
          </p:nvSpPr>
          <p:spPr bwMode="auto">
            <a:xfrm>
              <a:off x="3483" y="1671"/>
              <a:ext cx="578" cy="6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3200" u="sng">
                  <a:latin typeface="Tahoma" pitchFamily="34" charset="0"/>
                </a:rPr>
                <a:t> TA </a:t>
              </a:r>
              <a:endParaRPr lang="en-US" sz="3200"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3200">
                  <a:latin typeface="Tahoma" pitchFamily="34" charset="0"/>
                </a:rPr>
                <a:t>CE</a:t>
              </a:r>
            </a:p>
          </p:txBody>
        </p:sp>
        <p:sp>
          <p:nvSpPr>
            <p:cNvPr id="425997" name="Rectangle 13"/>
            <p:cNvSpPr>
              <a:spLocks noChangeArrowheads="1"/>
            </p:cNvSpPr>
            <p:nvPr/>
          </p:nvSpPr>
          <p:spPr bwMode="auto">
            <a:xfrm>
              <a:off x="1458" y="1810"/>
              <a:ext cx="243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latin typeface="Tahoma" pitchFamily="34" charset="0"/>
                </a:rPr>
                <a:t>x</a:t>
              </a:r>
            </a:p>
          </p:txBody>
        </p:sp>
        <p:sp>
          <p:nvSpPr>
            <p:cNvPr id="425998" name="Rectangle 14"/>
            <p:cNvSpPr>
              <a:spLocks noChangeArrowheads="1"/>
            </p:cNvSpPr>
            <p:nvPr/>
          </p:nvSpPr>
          <p:spPr bwMode="auto">
            <a:xfrm>
              <a:off x="2898" y="1810"/>
              <a:ext cx="243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latin typeface="Tahoma" pitchFamily="34" charset="0"/>
                </a:rPr>
                <a:t>x</a:t>
              </a:r>
            </a:p>
          </p:txBody>
        </p:sp>
        <p:sp>
          <p:nvSpPr>
            <p:cNvPr id="425999" name="Rectangle 15"/>
            <p:cNvSpPr>
              <a:spLocks noChangeArrowheads="1"/>
            </p:cNvSpPr>
            <p:nvPr/>
          </p:nvSpPr>
          <p:spPr bwMode="auto">
            <a:xfrm>
              <a:off x="4482" y="1762"/>
              <a:ext cx="866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latin typeface="Tahoma" pitchFamily="34" charset="0"/>
                </a:rPr>
                <a:t>= ROE</a:t>
              </a:r>
            </a:p>
          </p:txBody>
        </p:sp>
      </p:grpSp>
      <p:sp>
        <p:nvSpPr>
          <p:cNvPr id="426002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DuPont Equation to Decompose ROE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3-9 Comparative Ratios and Benchmarking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7BDC8-5B95-4AB3-B7E0-C784CAFBA9A4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70718" y="2237701"/>
            <a:ext cx="685888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Ratio Analysis involves comparisons. A company’s ratios are compared with those of other firms in the same industry.</a:t>
            </a:r>
          </a:p>
          <a:p>
            <a:endParaRPr lang="en-US" sz="2000" dirty="0" smtClean="0">
              <a:latin typeface="+mn-lt"/>
            </a:endParaRPr>
          </a:p>
          <a:p>
            <a:r>
              <a:rPr lang="en-US" sz="2000" dirty="0" smtClean="0">
                <a:latin typeface="+mn-lt"/>
              </a:rPr>
              <a:t>However, firms also want to compare their ratios with those of a smaller set of leading companies in the industry. This is called benchmarking, and the companies used for the comparison are called benchmark companies.</a:t>
            </a:r>
          </a:p>
          <a:p>
            <a:endParaRPr lang="en-US" sz="2000" dirty="0">
              <a:latin typeface="+mn-lt"/>
            </a:endParaRPr>
          </a:p>
          <a:p>
            <a:r>
              <a:rPr lang="en-US" sz="2000" dirty="0" smtClean="0">
                <a:latin typeface="+mn-lt"/>
              </a:rPr>
              <a:t>Comparative ratios are available from a number of sources, including </a:t>
            </a:r>
            <a:r>
              <a:rPr lang="en-US" sz="2000" i="1" dirty="0" smtClean="0">
                <a:latin typeface="+mn-lt"/>
              </a:rPr>
              <a:t>Value Line</a:t>
            </a:r>
            <a:r>
              <a:rPr lang="en-US" sz="2000" dirty="0" smtClean="0">
                <a:latin typeface="+mn-lt"/>
              </a:rPr>
              <a:t>, </a:t>
            </a:r>
            <a:r>
              <a:rPr lang="en-US" sz="2000" i="1" dirty="0" smtClean="0">
                <a:latin typeface="+mn-lt"/>
              </a:rPr>
              <a:t>Dun and Bradstreet (D&amp;B)</a:t>
            </a:r>
            <a:r>
              <a:rPr lang="en-US" sz="2000" dirty="0" smtClean="0">
                <a:latin typeface="+mn-lt"/>
              </a:rPr>
              <a:t>, and the </a:t>
            </a:r>
            <a:r>
              <a:rPr lang="en-US" sz="2000" i="1" dirty="0" smtClean="0">
                <a:latin typeface="+mn-lt"/>
              </a:rPr>
              <a:t>Annual Statement Analysis by Risk Management Associates</a:t>
            </a:r>
            <a:r>
              <a:rPr lang="en-US" sz="2000" dirty="0" smtClean="0">
                <a:latin typeface="+mn-lt"/>
              </a:rPr>
              <a:t>.</a:t>
            </a:r>
          </a:p>
          <a:p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2101863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DC86-199E-49D3-B735-43DD9F486033}" type="slidenum">
              <a:rPr lang="en-US"/>
              <a:pPr/>
              <a:t>57</a:t>
            </a:fld>
            <a:endParaRPr lang="en-US"/>
          </a:p>
        </p:txBody>
      </p:sp>
      <p:sp>
        <p:nvSpPr>
          <p:cNvPr id="85000" name="Rectangle 10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3-10 Potential </a:t>
            </a:r>
            <a:r>
              <a:rPr lang="en-US" dirty="0"/>
              <a:t>Problems and Limitations of Ratio Analysis</a:t>
            </a:r>
          </a:p>
        </p:txBody>
      </p:sp>
      <p:sp>
        <p:nvSpPr>
          <p:cNvPr id="85001" name="Rectangle 103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Comparison with industry averages is difficult if the firm operates many different divisions</a:t>
            </a:r>
            <a:r>
              <a:rPr lang="en-US" sz="28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It is best to benchmark on the industry </a:t>
            </a:r>
            <a:r>
              <a:rPr lang="en-US" sz="2800" i="1" dirty="0" smtClean="0"/>
              <a:t>leaders’</a:t>
            </a:r>
            <a:r>
              <a:rPr lang="en-US" sz="2800" dirty="0" smtClean="0"/>
              <a:t> ratios rather than the industry </a:t>
            </a:r>
            <a:r>
              <a:rPr lang="en-US" sz="2800" i="1" dirty="0" smtClean="0"/>
              <a:t>average</a:t>
            </a:r>
            <a:r>
              <a:rPr lang="en-US" sz="2800" dirty="0" smtClean="0"/>
              <a:t> ratios.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Inflation can distort ratio analysis.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Seasonal factors can distort ratios.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Window dressing techniques can make statements and ratios look better.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Different </a:t>
            </a:r>
            <a:r>
              <a:rPr lang="en-US" sz="2800" dirty="0" smtClean="0"/>
              <a:t>accounting practices </a:t>
            </a:r>
            <a:r>
              <a:rPr lang="en-US" sz="2800" dirty="0"/>
              <a:t>can distort comparisons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64CC-61B7-48F0-A73D-48030E0969B9}" type="slidenum">
              <a:rPr lang="en-US"/>
              <a:pPr/>
              <a:t>58</a:t>
            </a:fld>
            <a:endParaRPr lang="en-US"/>
          </a:p>
        </p:txBody>
      </p:sp>
      <p:sp>
        <p:nvSpPr>
          <p:cNvPr id="91146" name="Rectangle 10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3-11 Qualitative </a:t>
            </a:r>
            <a:r>
              <a:rPr lang="en-US" dirty="0"/>
              <a:t>Factors</a:t>
            </a:r>
          </a:p>
        </p:txBody>
      </p:sp>
      <p:sp>
        <p:nvSpPr>
          <p:cNvPr id="91147" name="Rectangle 103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There is greater risk if: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revenues tied to a single customer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revenues tied to a single product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reliance on a single </a:t>
            </a:r>
            <a:r>
              <a:rPr lang="en-US" sz="2400" dirty="0" smtClean="0"/>
              <a:t>supplier?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High percentage of business is generated overseas?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What is the competitive situation?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What products are in the pipeline?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What are the legal and regulatory issues?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D684-4825-4727-BDF9-EB0A20FA18C5}" type="slidenum">
              <a:rPr lang="en-US"/>
              <a:pPr/>
              <a:t>6</a:t>
            </a:fld>
            <a:endParaRPr lang="en-US"/>
          </a:p>
        </p:txBody>
      </p:sp>
      <p:sp>
        <p:nvSpPr>
          <p:cNvPr id="131278" name="Rectangle 206"/>
          <p:cNvSpPr>
            <a:spLocks noGrp="1" noChangeArrowheads="1"/>
          </p:cNvSpPr>
          <p:nvPr>
            <p:ph type="title"/>
          </p:nvPr>
        </p:nvSpPr>
        <p:spPr>
          <a:xfrm>
            <a:off x="304801" y="214313"/>
            <a:ext cx="8001000" cy="700087"/>
          </a:xfrm>
        </p:spPr>
        <p:txBody>
          <a:bodyPr/>
          <a:lstStyle/>
          <a:p>
            <a:r>
              <a:rPr lang="en-US" sz="2000" dirty="0" smtClean="0"/>
              <a:t>Income </a:t>
            </a:r>
            <a:r>
              <a:rPr lang="en-US" sz="2000" dirty="0" smtClean="0"/>
              <a:t>Statements </a:t>
            </a:r>
            <a:r>
              <a:rPr lang="en-US" sz="2000" dirty="0" smtClean="0"/>
              <a:t>(millions of dollars except for per share data): </a:t>
            </a:r>
            <a:r>
              <a:rPr lang="en-US" sz="2000" dirty="0" err="1" smtClean="0"/>
              <a:t>MicroDrive</a:t>
            </a:r>
            <a:r>
              <a:rPr lang="en-US" sz="2000" dirty="0" smtClean="0"/>
              <a:t> Inc.</a:t>
            </a:r>
            <a:endParaRPr lang="en-US" sz="2000" dirty="0"/>
          </a:p>
        </p:txBody>
      </p:sp>
      <p:graphicFrame>
        <p:nvGraphicFramePr>
          <p:cNvPr id="131282" name="Group 21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03986039"/>
              </p:ext>
            </p:extLst>
          </p:nvPr>
        </p:nvGraphicFramePr>
        <p:xfrm>
          <a:off x="457200" y="1066805"/>
          <a:ext cx="8229601" cy="5638793"/>
        </p:xfrm>
        <a:graphic>
          <a:graphicData uri="http://schemas.openxmlformats.org/drawingml/2006/table">
            <a:tbl>
              <a:tblPr/>
              <a:tblGrid>
                <a:gridCol w="4114800"/>
                <a:gridCol w="2133600"/>
                <a:gridCol w="1981201"/>
              </a:tblGrid>
              <a:tr h="4100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0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Net Sales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$5,000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$4,760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0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COGS except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depreciation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3,800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3,560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0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Depreciation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170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0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Other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operating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expenses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480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0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 operating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costs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4,500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4,210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0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EBIT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$500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$550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0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Interest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expense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0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Pre-tax earnings (EBT)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$380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$450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0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Taxes (40%)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180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0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Net income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$228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$270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0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Preferred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dividends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NI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available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common shareholders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$220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$262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179C-1556-4342-BBD7-4403D843BD05}" type="slidenum">
              <a:rPr lang="en-US"/>
              <a:pPr/>
              <a:t>7</a:t>
            </a:fld>
            <a:endParaRPr lang="en-US"/>
          </a:p>
        </p:txBody>
      </p:sp>
      <p:sp>
        <p:nvSpPr>
          <p:cNvPr id="139424" name="Rectangle 16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Balance </a:t>
            </a:r>
            <a:r>
              <a:rPr lang="en-US" sz="2800" dirty="0" smtClean="0"/>
              <a:t>Sheets: </a:t>
            </a:r>
            <a:r>
              <a:rPr lang="en-US" sz="2800" dirty="0" smtClean="0"/>
              <a:t>Assets </a:t>
            </a:r>
            <a:r>
              <a:rPr lang="en-US" sz="2800" dirty="0"/>
              <a:t>(millions of dollars except for per share data): </a:t>
            </a:r>
            <a:r>
              <a:rPr lang="en-US" sz="2800" dirty="0" err="1"/>
              <a:t>MicroDrive</a:t>
            </a:r>
            <a:r>
              <a:rPr lang="en-US" sz="2800" dirty="0"/>
              <a:t> Inc.</a:t>
            </a:r>
          </a:p>
        </p:txBody>
      </p:sp>
      <p:graphicFrame>
        <p:nvGraphicFramePr>
          <p:cNvPr id="139427" name="Group 16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795367155"/>
              </p:ext>
            </p:extLst>
          </p:nvPr>
        </p:nvGraphicFramePr>
        <p:xfrm>
          <a:off x="1182688" y="2017713"/>
          <a:ext cx="7772400" cy="4145280"/>
        </p:xfrm>
        <a:graphic>
          <a:graphicData uri="http://schemas.openxmlformats.org/drawingml/2006/table">
            <a:tbl>
              <a:tblPr/>
              <a:tblGrid>
                <a:gridCol w="3770312"/>
                <a:gridCol w="2133600"/>
                <a:gridCol w="1868488"/>
              </a:tblGrid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Cash and equivalents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      50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     60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S-T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investments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Accounts Receivable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380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Inventories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1,000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820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Total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current assets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1,550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1,300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Net fixed assets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2,000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1,700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 assets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$3,550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$3,000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3382-2959-463C-BF8C-F05913CCE7CE}" type="slidenum">
              <a:rPr lang="en-US"/>
              <a:pPr/>
              <a:t>8</a:t>
            </a:fld>
            <a:endParaRPr lang="en-US"/>
          </a:p>
        </p:txBody>
      </p:sp>
      <p:sp>
        <p:nvSpPr>
          <p:cNvPr id="144569" name="Rectangle 185"/>
          <p:cNvSpPr>
            <a:spLocks noGrp="1" noChangeArrowheads="1"/>
          </p:cNvSpPr>
          <p:nvPr>
            <p:ph type="title"/>
          </p:nvPr>
        </p:nvSpPr>
        <p:spPr>
          <a:xfrm>
            <a:off x="381001" y="214313"/>
            <a:ext cx="8305800" cy="928687"/>
          </a:xfrm>
        </p:spPr>
        <p:txBody>
          <a:bodyPr/>
          <a:lstStyle/>
          <a:p>
            <a:r>
              <a:rPr lang="en-US" sz="2800" dirty="0"/>
              <a:t>Balance Sheets: Liabilities &amp; </a:t>
            </a:r>
            <a:r>
              <a:rPr lang="en-US" sz="2800" dirty="0" smtClean="0"/>
              <a:t>Equity (</a:t>
            </a:r>
            <a:r>
              <a:rPr lang="en-US" sz="2800" dirty="0"/>
              <a:t>millions of dollars except for per share data): </a:t>
            </a:r>
            <a:r>
              <a:rPr lang="en-US" sz="2800" dirty="0" err="1" smtClean="0"/>
              <a:t>MicroDrive</a:t>
            </a:r>
            <a:r>
              <a:rPr lang="en-US" sz="2800" dirty="0" smtClean="0"/>
              <a:t> Inc.</a:t>
            </a:r>
            <a:endParaRPr lang="en-US" sz="2800" dirty="0"/>
          </a:p>
        </p:txBody>
      </p:sp>
      <p:graphicFrame>
        <p:nvGraphicFramePr>
          <p:cNvPr id="144572" name="Group 18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848325882"/>
              </p:ext>
            </p:extLst>
          </p:nvPr>
        </p:nvGraphicFramePr>
        <p:xfrm>
          <a:off x="533400" y="1143006"/>
          <a:ext cx="8229600" cy="5714995"/>
        </p:xfrm>
        <a:graphic>
          <a:graphicData uri="http://schemas.openxmlformats.org/drawingml/2006/table">
            <a:tbl>
              <a:tblPr/>
              <a:tblGrid>
                <a:gridCol w="3657600"/>
                <a:gridCol w="2286000"/>
                <a:gridCol w="2286000"/>
              </a:tblGrid>
              <a:tr h="519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Accounts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payable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    200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    190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Notes payable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Accruals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Total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current liabilities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780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Long-term debt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1,200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1,000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Preferred Stock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Common stock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Retained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earnings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970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Total common equity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1470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liabilities and equity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$3,550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$3,000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3976" y="6248400"/>
            <a:ext cx="1905000" cy="457200"/>
          </a:xfrm>
        </p:spPr>
        <p:txBody>
          <a:bodyPr/>
          <a:lstStyle/>
          <a:p>
            <a:fld id="{BEE683EC-A854-44C8-A3E1-EE52ED5A7ED9}" type="slidenum">
              <a:rPr lang="en-US"/>
              <a:pPr/>
              <a:t>9</a:t>
            </a:fld>
            <a:endParaRPr lang="en-US"/>
          </a:p>
        </p:txBody>
      </p:sp>
      <p:sp>
        <p:nvSpPr>
          <p:cNvPr id="146601" name="Rectangle 169"/>
          <p:cNvSpPr>
            <a:spLocks noGrp="1" noChangeArrowheads="1"/>
          </p:cNvSpPr>
          <p:nvPr>
            <p:ph type="title"/>
          </p:nvPr>
        </p:nvSpPr>
        <p:spPr>
          <a:xfrm>
            <a:off x="457201" y="214313"/>
            <a:ext cx="8153400" cy="700087"/>
          </a:xfrm>
        </p:spPr>
        <p:txBody>
          <a:bodyPr/>
          <a:lstStyle/>
          <a:p>
            <a:r>
              <a:rPr lang="en-US" sz="2800" dirty="0"/>
              <a:t>Other </a:t>
            </a:r>
            <a:r>
              <a:rPr lang="en-US" sz="2800" dirty="0" smtClean="0"/>
              <a:t>Data</a:t>
            </a:r>
            <a:r>
              <a:rPr lang="en-US" sz="2800" dirty="0"/>
              <a:t>: (</a:t>
            </a:r>
            <a:r>
              <a:rPr lang="en-US" sz="2800" dirty="0" smtClean="0"/>
              <a:t>millions except </a:t>
            </a:r>
            <a:r>
              <a:rPr lang="en-US" sz="2800" dirty="0"/>
              <a:t>for per share data)</a:t>
            </a:r>
          </a:p>
        </p:txBody>
      </p:sp>
      <p:graphicFrame>
        <p:nvGraphicFramePr>
          <p:cNvPr id="146605" name="Group 17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712941882"/>
              </p:ext>
            </p:extLst>
          </p:nvPr>
        </p:nvGraphicFramePr>
        <p:xfrm>
          <a:off x="609600" y="1219200"/>
          <a:ext cx="8001000" cy="4614865"/>
        </p:xfrm>
        <a:graphic>
          <a:graphicData uri="http://schemas.openxmlformats.org/drawingml/2006/table">
            <a:tbl>
              <a:tblPr/>
              <a:tblGrid>
                <a:gridCol w="3201380"/>
                <a:gridCol w="2467629"/>
                <a:gridCol w="2331991"/>
              </a:tblGrid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2015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Preferred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dividends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$8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# of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preferred stock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0.4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Common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stock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price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$27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$40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# of common shares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 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Common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dividends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$50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$48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Addition to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retained earnings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$170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$214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Bond’s sinking fund payments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$20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$20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Lease payments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$28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$28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Tax rate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40%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40%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913</TotalTime>
  <Pages>45</Pages>
  <Words>2707</Words>
  <Application>Microsoft Macintosh PowerPoint</Application>
  <PresentationFormat>On-screen Show (4:3)</PresentationFormat>
  <Paragraphs>790</Paragraphs>
  <Slides>58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3" baseType="lpstr">
      <vt:lpstr>Tahoma</vt:lpstr>
      <vt:lpstr>Times New Roman</vt:lpstr>
      <vt:lpstr>Wingdings</vt:lpstr>
      <vt:lpstr>Arial</vt:lpstr>
      <vt:lpstr>Blends</vt:lpstr>
      <vt:lpstr>CHAPTER 3</vt:lpstr>
      <vt:lpstr>Topics in Chapter</vt:lpstr>
      <vt:lpstr>PowerPoint Presentation</vt:lpstr>
      <vt:lpstr>Overview</vt:lpstr>
      <vt:lpstr>3-1 Financial Analysis</vt:lpstr>
      <vt:lpstr>Income Statements (millions of dollars except for per share data): MicroDrive Inc.</vt:lpstr>
      <vt:lpstr>Balance Sheets: Assets (millions of dollars except for per share data): MicroDrive Inc.</vt:lpstr>
      <vt:lpstr>Balance Sheets: Liabilities &amp; Equity (millions of dollars except for per share data): MicroDrive Inc.</vt:lpstr>
      <vt:lpstr>Other Data: (millions except for per share data)</vt:lpstr>
      <vt:lpstr>3-2 Liquidity Ratios</vt:lpstr>
      <vt:lpstr>3-2a &amp; 3-2b: Current and Quick Ratios</vt:lpstr>
      <vt:lpstr>3-2a &amp; 3-2b: Current and Quick Ratios (continued): Comments on CR and QR</vt:lpstr>
      <vt:lpstr>3-3 Asset Management Ratios</vt:lpstr>
      <vt:lpstr>3-3a &amp; 3-3b Fixed Assets and Total Assets Turnover Ratios</vt:lpstr>
      <vt:lpstr>3-3a &amp; 3-3b Total Assets and Fixed Assets Turnover Ratios (continued)</vt:lpstr>
      <vt:lpstr>3-3c Days Sales Outstanding (Average Collection Period): average number of days from sale until cash received</vt:lpstr>
      <vt:lpstr>3-3c Days Sales Outstanding (continued): Appraisal of DSO</vt:lpstr>
      <vt:lpstr>3-3d Inventory Turnover Ratio</vt:lpstr>
      <vt:lpstr>3-3d Inventory Turnover Ratio (Continued): Comments on Inventory Turnover</vt:lpstr>
      <vt:lpstr>3-4 Debt Management Ratios</vt:lpstr>
      <vt:lpstr>3-4a Leverage Ratios: Debt (-to-Assets) Ratio</vt:lpstr>
      <vt:lpstr>3-4a Leverage Ratios: Debt-to-Equity Ratio</vt:lpstr>
      <vt:lpstr>3-4a Leverage Ratios: Liabilities-to-Assets Ratio</vt:lpstr>
      <vt:lpstr>3-4b Times-Interest-Earned (TIE) Ratio /Interest Coverage Ratio</vt:lpstr>
      <vt:lpstr>3-4c EBITDA Coverage Ratio</vt:lpstr>
      <vt:lpstr>Debt Management Ratios vs. Industry Averages</vt:lpstr>
      <vt:lpstr>3-5 Profitability Ratios</vt:lpstr>
      <vt:lpstr>3-5a Profit Margins</vt:lpstr>
      <vt:lpstr>3-5a Profit Margins (Continued)</vt:lpstr>
      <vt:lpstr>Profit Margins vs. Industry Averages</vt:lpstr>
      <vt:lpstr>3-5b Basic Earning Power (BEP) Ratio</vt:lpstr>
      <vt:lpstr>3-5b BEP vs. Industry Average (continued)</vt:lpstr>
      <vt:lpstr>3-5c &amp; 3-5d Return on Assets (ROA) and Return on Equity (ROE)</vt:lpstr>
      <vt:lpstr>3-5c &amp; 3-5d Return on Assets (ROA) and Return on Equity (ROE)</vt:lpstr>
      <vt:lpstr>3-5c &amp; 3-5d Return on Assets (ROA) and Return on Equity (ROE)</vt:lpstr>
      <vt:lpstr>3-6 Market Value Ratios</vt:lpstr>
      <vt:lpstr>3-6a Price/Earnings Ratio</vt:lpstr>
      <vt:lpstr>3-6b Price/Cash Flow Ratio</vt:lpstr>
      <vt:lpstr>3-6c Market/Book Ratio</vt:lpstr>
      <vt:lpstr>Interpreting Market Value Based Ratios</vt:lpstr>
      <vt:lpstr>Comparison with Industry Averages</vt:lpstr>
      <vt:lpstr>3-7 Trend Analysis, Common Size Analysis, and Percentage Change Analysis</vt:lpstr>
      <vt:lpstr>Common Size Balance Sheets (Figure 3-4 on P122): Divide all items by Total Assets</vt:lpstr>
      <vt:lpstr>Common Size Balance Sheets (continued): Divide all items by Total Liabilities &amp; Equity</vt:lpstr>
      <vt:lpstr>Analysis of Common Size Balance Sheets</vt:lpstr>
      <vt:lpstr>Common Size Income Statements (Figure 3-3 on P121): Divide all items by Sales</vt:lpstr>
      <vt:lpstr>Analysis of Common Size Income Statements</vt:lpstr>
      <vt:lpstr>Income Statement Percentage Change Analysis (Figure 3-5 on P122): Base Year 2015</vt:lpstr>
      <vt:lpstr>Analysis of Percent Change Income Statement</vt:lpstr>
      <vt:lpstr>Percentage Change Balance Sheet: Assets</vt:lpstr>
      <vt:lpstr>Percentage Change Balance Sheet: Liabilities &amp; Equity</vt:lpstr>
      <vt:lpstr>Analysis of Percent Change Balance Sheet</vt:lpstr>
      <vt:lpstr>3-8 Tying the Ratios Together: the DuPont Equation</vt:lpstr>
      <vt:lpstr>The DuPont Equation</vt:lpstr>
      <vt:lpstr>Use DuPont Equation to Decompose ROE</vt:lpstr>
      <vt:lpstr>3-9 Comparative Ratios and Benchmarking</vt:lpstr>
      <vt:lpstr>3-10 Potential Problems and Limitations of Ratio Analysis</vt:lpstr>
      <vt:lpstr>3-11 Qualitative Factors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 Analysis, PowerPoint Show</dc:title>
  <dc:subject>Powerpoint show</dc:subject>
  <dc:creator>Mike Ehrhardt</dc:creator>
  <cp:lastModifiedBy>Xiaowei Liu</cp:lastModifiedBy>
  <cp:revision>244</cp:revision>
  <cp:lastPrinted>1998-05-27T15:36:10Z</cp:lastPrinted>
  <dcterms:created xsi:type="dcterms:W3CDTF">1997-09-14T12:51:02Z</dcterms:created>
  <dcterms:modified xsi:type="dcterms:W3CDTF">2017-08-21T03:26:13Z</dcterms:modified>
</cp:coreProperties>
</file>