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png" ContentType="image/p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6" r:id="rId1"/>
  </p:sldMasterIdLst>
  <p:notesMasterIdLst>
    <p:notesMasterId r:id="rId54"/>
  </p:notesMasterIdLst>
  <p:handoutMasterIdLst>
    <p:handoutMasterId r:id="rId55"/>
  </p:handoutMasterIdLst>
  <p:sldIdLst>
    <p:sldId id="334" r:id="rId2"/>
    <p:sldId id="256" r:id="rId3"/>
    <p:sldId id="336" r:id="rId4"/>
    <p:sldId id="308" r:id="rId5"/>
    <p:sldId id="417" r:id="rId6"/>
    <p:sldId id="258" r:id="rId7"/>
    <p:sldId id="259" r:id="rId8"/>
    <p:sldId id="418" r:id="rId9"/>
    <p:sldId id="310" r:id="rId10"/>
    <p:sldId id="339" r:id="rId11"/>
    <p:sldId id="343" r:id="rId12"/>
    <p:sldId id="347" r:id="rId13"/>
    <p:sldId id="346" r:id="rId14"/>
    <p:sldId id="342" r:id="rId15"/>
    <p:sldId id="267" r:id="rId16"/>
    <p:sldId id="348" r:id="rId17"/>
    <p:sldId id="356" r:id="rId18"/>
    <p:sldId id="358" r:id="rId19"/>
    <p:sldId id="359" r:id="rId20"/>
    <p:sldId id="366" r:id="rId21"/>
    <p:sldId id="367" r:id="rId22"/>
    <p:sldId id="275" r:id="rId23"/>
    <p:sldId id="420" r:id="rId24"/>
    <p:sldId id="276" r:id="rId25"/>
    <p:sldId id="278" r:id="rId26"/>
    <p:sldId id="280" r:id="rId27"/>
    <p:sldId id="279" r:id="rId28"/>
    <p:sldId id="282" r:id="rId29"/>
    <p:sldId id="370" r:id="rId30"/>
    <p:sldId id="371" r:id="rId31"/>
    <p:sldId id="329" r:id="rId32"/>
    <p:sldId id="374" r:id="rId33"/>
    <p:sldId id="369" r:id="rId34"/>
    <p:sldId id="375" r:id="rId35"/>
    <p:sldId id="373" r:id="rId36"/>
    <p:sldId id="372" r:id="rId37"/>
    <p:sldId id="378" r:id="rId38"/>
    <p:sldId id="402" r:id="rId39"/>
    <p:sldId id="403" r:id="rId40"/>
    <p:sldId id="398" r:id="rId41"/>
    <p:sldId id="404" r:id="rId42"/>
    <p:sldId id="405" r:id="rId43"/>
    <p:sldId id="419" r:id="rId44"/>
    <p:sldId id="416" r:id="rId45"/>
    <p:sldId id="381" r:id="rId46"/>
    <p:sldId id="406" r:id="rId47"/>
    <p:sldId id="412" r:id="rId48"/>
    <p:sldId id="413" r:id="rId49"/>
    <p:sldId id="414" r:id="rId50"/>
    <p:sldId id="391" r:id="rId51"/>
    <p:sldId id="415" r:id="rId52"/>
    <p:sldId id="297" r:id="rId53"/>
  </p:sldIdLst>
  <p:sldSz cx="9144000" cy="6858000" type="screen4x3"/>
  <p:notesSz cx="68580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Default Section" id="{D769CBCD-024F-4DE5-B148-968B62A821C0}">
          <p14:sldIdLst>
            <p14:sldId id="334"/>
            <p14:sldId id="256"/>
            <p14:sldId id="336"/>
            <p14:sldId id="308"/>
            <p14:sldId id="417"/>
            <p14:sldId id="258"/>
            <p14:sldId id="259"/>
            <p14:sldId id="418"/>
            <p14:sldId id="310"/>
            <p14:sldId id="339"/>
            <p14:sldId id="343"/>
            <p14:sldId id="347"/>
            <p14:sldId id="346"/>
            <p14:sldId id="342"/>
            <p14:sldId id="267"/>
            <p14:sldId id="348"/>
            <p14:sldId id="356"/>
            <p14:sldId id="358"/>
            <p14:sldId id="359"/>
            <p14:sldId id="366"/>
            <p14:sldId id="367"/>
            <p14:sldId id="275"/>
            <p14:sldId id="420"/>
            <p14:sldId id="276"/>
            <p14:sldId id="278"/>
            <p14:sldId id="280"/>
            <p14:sldId id="279"/>
            <p14:sldId id="282"/>
            <p14:sldId id="370"/>
            <p14:sldId id="371"/>
            <p14:sldId id="329"/>
            <p14:sldId id="374"/>
            <p14:sldId id="369"/>
            <p14:sldId id="375"/>
            <p14:sldId id="373"/>
            <p14:sldId id="372"/>
            <p14:sldId id="378"/>
            <p14:sldId id="402"/>
            <p14:sldId id="403"/>
            <p14:sldId id="398"/>
            <p14:sldId id="404"/>
            <p14:sldId id="405"/>
            <p14:sldId id="419"/>
            <p14:sldId id="416"/>
            <p14:sldId id="381"/>
            <p14:sldId id="406"/>
            <p14:sldId id="412"/>
            <p14:sldId id="413"/>
            <p14:sldId id="414"/>
            <p14:sldId id="391"/>
            <p14:sldId id="415"/>
            <p14:sldId id="297"/>
          </p14:sldIdLst>
        </p14:section>
      </p14:sectionLst>
    </p:ext>
    <p:ext uri="{EFAFB233-063F-42B5-8137-9DF3F51BA10A}">
      <p15:sldGuideLst xmlns:p15="http://schemas.microsoft.com/office/powerpoint/2012/main">
        <p15:guide id="1" orient="horz" pos="1200">
          <p15:clr>
            <a:srgbClr val="A4A3A4"/>
          </p15:clr>
        </p15:guide>
        <p15:guide id="2" pos="5376">
          <p15:clr>
            <a:srgbClr val="A4A3A4"/>
          </p15:clr>
        </p15:guide>
      </p15:sldGuideLst>
    </p:ext>
    <p:ext uri="{2D200454-40CA-4A62-9FC3-DE9A4176ACB9}">
      <p15:notesGuideLst xmlns:p15="http://schemas.microsoft.com/office/powerpoint/2012/main">
        <p15:guide id="1" orient="horz" pos="29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AFD00"/>
    <a:srgbClr val="8CF4EA"/>
    <a:srgbClr val="B760F9"/>
    <a:srgbClr val="A2C1FE"/>
    <a:srgbClr val="ECA4C3"/>
    <a:srgbClr val="EFA9E2"/>
    <a:srgbClr val="EBE3A9"/>
    <a:srgbClr val="EBAD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32" autoAdjust="0"/>
    <p:restoredTop sz="94792" autoAdjust="0"/>
  </p:normalViewPr>
  <p:slideViewPr>
    <p:cSldViewPr>
      <p:cViewPr>
        <p:scale>
          <a:sx n="125" d="100"/>
          <a:sy n="125" d="100"/>
        </p:scale>
        <p:origin x="184" y="1672"/>
      </p:cViewPr>
      <p:guideLst>
        <p:guide orient="horz" pos="1200"/>
        <p:guide pos="537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70" d="100"/>
        <a:sy n="170" d="100"/>
      </p:scale>
      <p:origin x="0" y="0"/>
    </p:cViewPr>
  </p:sorterViewPr>
  <p:notesViewPr>
    <p:cSldViewPr>
      <p:cViewPr varScale="1">
        <p:scale>
          <a:sx n="82" d="100"/>
          <a:sy n="82" d="100"/>
        </p:scale>
        <p:origin x="-2034" y="-84"/>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3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a:ln>
              <a:noFill/>
            </a:ln>
          </c:spPr>
          <c:invertIfNegative val="0"/>
          <c:cat>
            <c:numRef>
              <c:f>Sheet1!$A$2:$A$6</c:f>
              <c:numCache>
                <c:formatCode>0%</c:formatCode>
                <c:ptCount val="5"/>
                <c:pt idx="0">
                  <c:v>-0.14</c:v>
                </c:pt>
                <c:pt idx="1">
                  <c:v>-0.04</c:v>
                </c:pt>
                <c:pt idx="2">
                  <c:v>0.06</c:v>
                </c:pt>
                <c:pt idx="3">
                  <c:v>0.16</c:v>
                </c:pt>
                <c:pt idx="4">
                  <c:v>0.26</c:v>
                </c:pt>
              </c:numCache>
            </c:numRef>
          </c:cat>
          <c:val>
            <c:numRef>
              <c:f>Sheet1!$B$2:$B$6</c:f>
              <c:numCache>
                <c:formatCode>General</c:formatCode>
                <c:ptCount val="5"/>
                <c:pt idx="0">
                  <c:v>0.1</c:v>
                </c:pt>
                <c:pt idx="1">
                  <c:v>0.2</c:v>
                </c:pt>
                <c:pt idx="2">
                  <c:v>0.4</c:v>
                </c:pt>
                <c:pt idx="3">
                  <c:v>0.2</c:v>
                </c:pt>
                <c:pt idx="4">
                  <c:v>0.1</c:v>
                </c:pt>
              </c:numCache>
            </c:numRef>
          </c:val>
        </c:ser>
        <c:dLbls>
          <c:showLegendKey val="0"/>
          <c:showVal val="0"/>
          <c:showCatName val="0"/>
          <c:showSerName val="0"/>
          <c:showPercent val="0"/>
          <c:showBubbleSize val="0"/>
        </c:dLbls>
        <c:gapWidth val="150"/>
        <c:axId val="-1448805056"/>
        <c:axId val="-1422419856"/>
      </c:barChart>
      <c:catAx>
        <c:axId val="-1448805056"/>
        <c:scaling>
          <c:orientation val="minMax"/>
        </c:scaling>
        <c:delete val="0"/>
        <c:axPos val="b"/>
        <c:title>
          <c:tx>
            <c:rich>
              <a:bodyPr/>
              <a:lstStyle/>
              <a:p>
                <a:pPr>
                  <a:defRPr/>
                </a:pPr>
                <a:r>
                  <a:rPr lang="en-US" dirty="0" smtClean="0"/>
                  <a:t>Returns</a:t>
                </a:r>
                <a:endParaRPr lang="en-US" dirty="0"/>
              </a:p>
            </c:rich>
          </c:tx>
          <c:layout/>
          <c:overlay val="0"/>
        </c:title>
        <c:numFmt formatCode="0%" sourceLinked="1"/>
        <c:majorTickMark val="out"/>
        <c:minorTickMark val="none"/>
        <c:tickLblPos val="nextTo"/>
        <c:spPr>
          <a:ln w="50800">
            <a:solidFill>
              <a:schemeClr val="tx1"/>
            </a:solidFill>
          </a:ln>
        </c:spPr>
        <c:crossAx val="-1422419856"/>
        <c:crosses val="autoZero"/>
        <c:auto val="1"/>
        <c:lblAlgn val="ctr"/>
        <c:lblOffset val="100"/>
        <c:noMultiLvlLbl val="0"/>
      </c:catAx>
      <c:valAx>
        <c:axId val="-1422419856"/>
        <c:scaling>
          <c:orientation val="minMax"/>
          <c:max val="0.4"/>
        </c:scaling>
        <c:delete val="0"/>
        <c:axPos val="l"/>
        <c:title>
          <c:tx>
            <c:rich>
              <a:bodyPr rot="-5400000" vert="horz"/>
              <a:lstStyle/>
              <a:p>
                <a:pPr>
                  <a:defRPr/>
                </a:pPr>
                <a:r>
                  <a:rPr lang="en-US" dirty="0" smtClean="0"/>
                  <a:t>Probability</a:t>
                </a:r>
                <a:endParaRPr lang="en-US" dirty="0"/>
              </a:p>
            </c:rich>
          </c:tx>
          <c:layout/>
          <c:overlay val="0"/>
        </c:title>
        <c:numFmt formatCode="#,##0.0" sourceLinked="0"/>
        <c:majorTickMark val="out"/>
        <c:minorTickMark val="none"/>
        <c:tickLblPos val="nextTo"/>
        <c:spPr>
          <a:ln w="50800">
            <a:solidFill>
              <a:schemeClr val="tx1"/>
            </a:solidFill>
          </a:ln>
        </c:spPr>
        <c:crossAx val="-1448805056"/>
        <c:crosses val="autoZero"/>
        <c:crossBetween val="between"/>
        <c:majorUnit val="0.1"/>
        <c:minorUnit val="0.01"/>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229324275642"/>
          <c:y val="0.175509137746671"/>
          <c:w val="0.812290283567496"/>
          <c:h val="0.605458102459415"/>
        </c:manualLayout>
      </c:layout>
      <c:scatterChart>
        <c:scatterStyle val="lineMarker"/>
        <c:varyColors val="0"/>
        <c:ser>
          <c:idx val="0"/>
          <c:order val="0"/>
          <c:tx>
            <c:strRef>
              <c:f>Sheet1!$B$1</c:f>
              <c:strCache>
                <c:ptCount val="1"/>
                <c:pt idx="0">
                  <c:v>SML</c:v>
                </c:pt>
              </c:strCache>
            </c:strRef>
          </c:tx>
          <c:spPr>
            <a:ln>
              <a:solidFill>
                <a:schemeClr val="tx2"/>
              </a:solidFill>
            </a:ln>
          </c:spPr>
          <c:marker>
            <c:symbol val="none"/>
          </c:marker>
          <c:dLbls>
            <c:dLbl>
              <c:idx val="3"/>
              <c:layout/>
              <c:showLegendKey val="0"/>
              <c:showVal val="0"/>
              <c:showCatName val="0"/>
              <c:showSerName val="1"/>
              <c:showPercent val="0"/>
              <c:showBubbleSize val="0"/>
              <c:extLst>
                <c:ext xmlns:c15="http://schemas.microsoft.com/office/drawing/2012/chart" uri="{CE6537A1-D6FC-4f65-9D91-7224C49458BB}">
                  <c15:layout/>
                </c:ext>
              </c:extLst>
            </c:dLbl>
            <c:dLbl>
              <c:idx val="4"/>
              <c:tx>
                <c:rich>
                  <a:bodyPr/>
                  <a:lstStyle/>
                  <a:p>
                    <a:r>
                      <a:rPr lang="en-US" sz="1600" b="0" dirty="0">
                        <a:solidFill>
                          <a:schemeClr val="tx2"/>
                        </a:solidFill>
                      </a:rPr>
                      <a:t>SML: Base Case</a:t>
                    </a:r>
                    <a:endParaRPr lang="en-US" b="1" dirty="0">
                      <a:solidFill>
                        <a:schemeClr val="tx2"/>
                      </a:solidFill>
                    </a:endParaRPr>
                  </a:p>
                </c:rich>
              </c:tx>
              <c:showLegendKey val="0"/>
              <c:showVal val="0"/>
              <c:showCatName val="0"/>
              <c:showSerName val="1"/>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Sheet1!$A$2:$A$5</c:f>
              <c:numCache>
                <c:formatCode>General</c:formatCode>
                <c:ptCount val="4"/>
                <c:pt idx="0">
                  <c:v>0.7</c:v>
                </c:pt>
                <c:pt idx="1">
                  <c:v>1.4</c:v>
                </c:pt>
                <c:pt idx="2">
                  <c:v>0.0</c:v>
                </c:pt>
                <c:pt idx="3">
                  <c:v>2.0</c:v>
                </c:pt>
              </c:numCache>
            </c:numRef>
          </c:xVal>
          <c:yVal>
            <c:numRef>
              <c:f>Sheet1!$B$2:$B$5</c:f>
              <c:numCache>
                <c:formatCode>General</c:formatCode>
                <c:ptCount val="4"/>
                <c:pt idx="0">
                  <c:v>0.075</c:v>
                </c:pt>
                <c:pt idx="1">
                  <c:v>0.11</c:v>
                </c:pt>
                <c:pt idx="2">
                  <c:v>0.04</c:v>
                </c:pt>
                <c:pt idx="3" formatCode="0%">
                  <c:v>0.14</c:v>
                </c:pt>
              </c:numCache>
            </c:numRef>
          </c:yVal>
          <c:smooth val="0"/>
        </c:ser>
        <c:ser>
          <c:idx val="1"/>
          <c:order val="1"/>
          <c:tx>
            <c:strRef>
              <c:f>Sheet1!$C$1</c:f>
              <c:strCache>
                <c:ptCount val="1"/>
                <c:pt idx="0">
                  <c:v>JJ</c:v>
                </c:pt>
              </c:strCache>
            </c:strRef>
          </c:tx>
          <c:spPr>
            <a:ln w="44450">
              <a:solidFill>
                <a:schemeClr val="tx2"/>
              </a:solidFill>
              <a:prstDash val="dash"/>
            </a:ln>
          </c:spPr>
          <c:marker>
            <c:symbol val="circle"/>
            <c:size val="7"/>
            <c:spPr>
              <a:solidFill>
                <a:schemeClr val="accent1"/>
              </a:solidFill>
            </c:spPr>
          </c:marker>
          <c:dLbls>
            <c:dLbl>
              <c:idx val="0"/>
              <c:spPr/>
              <c:txPr>
                <a:bodyPr/>
                <a:lstStyle/>
                <a:p>
                  <a:pPr>
                    <a:defRPr b="1">
                      <a:solidFill>
                        <a:schemeClr val="accent1"/>
                      </a:solidFill>
                    </a:defRPr>
                  </a:pPr>
                  <a:endParaRPr lang="en-US"/>
                </a:p>
              </c:txPr>
              <c:dLblPos val="t"/>
              <c:showLegendKey val="0"/>
              <c:showVal val="0"/>
              <c:showCatName val="0"/>
              <c:showSerName val="1"/>
              <c:showPercent val="0"/>
              <c:showBubbleSize val="0"/>
            </c:dLbl>
            <c:dLbl>
              <c:idx val="4"/>
              <c:spPr/>
              <c:txPr>
                <a:bodyPr/>
                <a:lstStyle/>
                <a:p>
                  <a:pPr>
                    <a:defRPr sz="1600">
                      <a:solidFill>
                        <a:schemeClr val="tx2"/>
                      </a:solidFill>
                    </a:defRPr>
                  </a:pPr>
                  <a:endParaRPr lang="en-US"/>
                </a:p>
              </c:txPr>
              <c:dLblPos val="t"/>
              <c:showLegendKey val="0"/>
              <c:showVal val="0"/>
              <c:showCatName val="0"/>
              <c:showSerName val="1"/>
              <c:showPercent val="0"/>
              <c:showBubbleSize val="0"/>
            </c:dLbl>
            <c:spPr>
              <a:noFill/>
              <a:ln>
                <a:noFill/>
              </a:ln>
              <a:effectLst/>
            </c:spPr>
            <c:dLblPos val="t"/>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Sheet1!$A$2:$A$5</c:f>
              <c:numCache>
                <c:formatCode>General</c:formatCode>
                <c:ptCount val="4"/>
                <c:pt idx="0">
                  <c:v>0.7</c:v>
                </c:pt>
                <c:pt idx="1">
                  <c:v>1.4</c:v>
                </c:pt>
                <c:pt idx="2">
                  <c:v>0.0</c:v>
                </c:pt>
                <c:pt idx="3">
                  <c:v>2.0</c:v>
                </c:pt>
              </c:numCache>
            </c:numRef>
          </c:xVal>
          <c:yVal>
            <c:numRef>
              <c:f>Sheet1!$C$2:$C$5</c:f>
              <c:numCache>
                <c:formatCode>General</c:formatCode>
                <c:ptCount val="4"/>
                <c:pt idx="0" formatCode="0.00%">
                  <c:v>0.085</c:v>
                </c:pt>
              </c:numCache>
            </c:numRef>
          </c:yVal>
          <c:smooth val="0"/>
        </c:ser>
        <c:ser>
          <c:idx val="2"/>
          <c:order val="2"/>
          <c:tx>
            <c:strRef>
              <c:f>Sheet1!$D$1</c:f>
              <c:strCache>
                <c:ptCount val="1"/>
                <c:pt idx="0">
                  <c:v>CC</c:v>
                </c:pt>
              </c:strCache>
            </c:strRef>
          </c:tx>
          <c:spPr>
            <a:ln w="38100">
              <a:solidFill>
                <a:schemeClr val="accent6">
                  <a:lumMod val="50000"/>
                </a:schemeClr>
              </a:solidFill>
            </a:ln>
          </c:spPr>
          <c:marker>
            <c:symbol val="dash"/>
            <c:size val="7"/>
            <c:spPr>
              <a:solidFill>
                <a:schemeClr val="accent6">
                  <a:lumMod val="50000"/>
                </a:schemeClr>
              </a:solidFill>
            </c:spPr>
          </c:marker>
          <c:dPt>
            <c:idx val="1"/>
            <c:marker>
              <c:symbol val="square"/>
              <c:size val="7"/>
            </c:marker>
            <c:bubble3D val="0"/>
          </c:dPt>
          <c:dLbls>
            <c:spPr>
              <a:noFill/>
              <a:ln>
                <a:noFill/>
              </a:ln>
              <a:effectLst/>
            </c:spPr>
            <c:txPr>
              <a:bodyPr/>
              <a:lstStyle/>
              <a:p>
                <a:pPr>
                  <a:defRPr sz="1600" b="1">
                    <a:solidFill>
                      <a:schemeClr val="accent6">
                        <a:lumMod val="50000"/>
                      </a:schemeClr>
                    </a:solidFill>
                  </a:defRPr>
                </a:pPr>
                <a:endParaRPr lang="en-US"/>
              </a:p>
            </c:txPr>
            <c:dLblPos val="b"/>
            <c:showLegendKey val="0"/>
            <c:showVal val="0"/>
            <c:showCatName val="0"/>
            <c:showSerName val="1"/>
            <c:showPercent val="0"/>
            <c:showBubbleSize val="0"/>
            <c:showLeaderLines val="0"/>
            <c:extLst>
              <c:ext xmlns:c15="http://schemas.microsoft.com/office/drawing/2012/chart" uri="{CE6537A1-D6FC-4f65-9D91-7224C49458BB}">
                <c15:layout/>
                <c15:showLeaderLines val="0"/>
              </c:ext>
            </c:extLst>
          </c:dLbls>
          <c:xVal>
            <c:numRef>
              <c:f>Sheet1!$A$2:$A$5</c:f>
              <c:numCache>
                <c:formatCode>General</c:formatCode>
                <c:ptCount val="4"/>
                <c:pt idx="0">
                  <c:v>0.7</c:v>
                </c:pt>
                <c:pt idx="1">
                  <c:v>1.4</c:v>
                </c:pt>
                <c:pt idx="2">
                  <c:v>0.0</c:v>
                </c:pt>
                <c:pt idx="3">
                  <c:v>2.0</c:v>
                </c:pt>
              </c:numCache>
            </c:numRef>
          </c:xVal>
          <c:yVal>
            <c:numRef>
              <c:f>Sheet1!$D$2:$D$5</c:f>
              <c:numCache>
                <c:formatCode>0.0%</c:formatCode>
                <c:ptCount val="4"/>
                <c:pt idx="1">
                  <c:v>0.095</c:v>
                </c:pt>
              </c:numCache>
            </c:numRef>
          </c:yVal>
          <c:smooth val="0"/>
        </c:ser>
        <c:dLbls>
          <c:showLegendKey val="0"/>
          <c:showVal val="0"/>
          <c:showCatName val="0"/>
          <c:showSerName val="0"/>
          <c:showPercent val="0"/>
          <c:showBubbleSize val="0"/>
        </c:dLbls>
        <c:axId val="-1443028912"/>
        <c:axId val="-1443559872"/>
      </c:scatterChart>
      <c:valAx>
        <c:axId val="-1443028912"/>
        <c:scaling>
          <c:orientation val="minMax"/>
        </c:scaling>
        <c:delete val="0"/>
        <c:axPos val="b"/>
        <c:title>
          <c:tx>
            <c:rich>
              <a:bodyPr/>
              <a:lstStyle/>
              <a:p>
                <a:pPr>
                  <a:defRPr b="0"/>
                </a:pPr>
                <a:r>
                  <a:rPr lang="en-US" b="0" dirty="0" smtClean="0"/>
                  <a:t>Beta</a:t>
                </a:r>
                <a:endParaRPr lang="en-US" b="0" dirty="0"/>
              </a:p>
            </c:rich>
          </c:tx>
          <c:layout/>
          <c:overlay val="0"/>
        </c:title>
        <c:numFmt formatCode="General" sourceLinked="1"/>
        <c:majorTickMark val="out"/>
        <c:minorTickMark val="none"/>
        <c:tickLblPos val="nextTo"/>
        <c:crossAx val="-1443559872"/>
        <c:crosses val="autoZero"/>
        <c:crossBetween val="midCat"/>
      </c:valAx>
      <c:valAx>
        <c:axId val="-1443559872"/>
        <c:scaling>
          <c:orientation val="minMax"/>
        </c:scaling>
        <c:delete val="0"/>
        <c:axPos val="l"/>
        <c:majorGridlines>
          <c:spPr>
            <a:ln>
              <a:noFill/>
            </a:ln>
          </c:spPr>
        </c:majorGridlines>
        <c:title>
          <c:tx>
            <c:rich>
              <a:bodyPr rot="-5400000" vert="horz"/>
              <a:lstStyle/>
              <a:p>
                <a:pPr>
                  <a:defRPr sz="1600" b="0"/>
                </a:pPr>
                <a:r>
                  <a:rPr lang="en-US" sz="1600" b="0" dirty="0" smtClean="0"/>
                  <a:t>Required Return</a:t>
                </a:r>
                <a:endParaRPr lang="en-US" sz="1600" b="0" dirty="0"/>
              </a:p>
            </c:rich>
          </c:tx>
          <c:layout/>
          <c:overlay val="0"/>
        </c:title>
        <c:numFmt formatCode="0%" sourceLinked="0"/>
        <c:majorTickMark val="out"/>
        <c:minorTickMark val="none"/>
        <c:tickLblPos val="nextTo"/>
        <c:txPr>
          <a:bodyPr/>
          <a:lstStyle/>
          <a:p>
            <a:pPr>
              <a:defRPr sz="1200" b="1"/>
            </a:pPr>
            <a:endParaRPr lang="en-US"/>
          </a:p>
        </c:txPr>
        <c:crossAx val="-1443028912"/>
        <c:crosses val="autoZero"/>
        <c:crossBetween val="midCat"/>
      </c:valAx>
    </c:plotArea>
    <c:plotVisOnly val="1"/>
    <c:dispBlanksAs val="gap"/>
    <c:showDLblsOverMax val="0"/>
  </c:chart>
  <c:spPr>
    <a:solidFill>
      <a:schemeClr val="accent6">
        <a:lumMod val="20000"/>
        <a:lumOff val="80000"/>
      </a:schemeClr>
    </a:solidFill>
    <a:ln>
      <a:solidFill>
        <a:schemeClr val="tx1"/>
      </a:solidFill>
    </a:ln>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2"/>
          </p:nvPr>
        </p:nvSpPr>
        <p:spPr>
          <a:xfrm>
            <a:off x="0" y="8831263"/>
            <a:ext cx="2971800" cy="463550"/>
          </a:xfrm>
          <a:prstGeom prst="rect">
            <a:avLst/>
          </a:prstGeom>
        </p:spPr>
        <p:txBody>
          <a:bodyPr vert="horz" lIns="91440" tIns="45720" rIns="91440" bIns="45720" rtlCol="0" anchor="b"/>
          <a:lstStyle>
            <a:lvl1pPr algn="l">
              <a:defRPr sz="1200" dirty="0">
                <a:latin typeface="Arial" charset="0"/>
              </a:defRPr>
            </a:lvl1pPr>
          </a:lstStyle>
          <a:p>
            <a:pPr>
              <a:defRPr/>
            </a:pPr>
            <a:endParaRPr lang="en-US" dirty="0"/>
          </a:p>
        </p:txBody>
      </p:sp>
      <p:sp>
        <p:nvSpPr>
          <p:cNvPr id="6" name="Rectangle 5"/>
          <p:cNvSpPr/>
          <p:nvPr/>
        </p:nvSpPr>
        <p:spPr>
          <a:xfrm>
            <a:off x="287338" y="8845550"/>
            <a:ext cx="6059487" cy="277813"/>
          </a:xfrm>
          <a:prstGeom prst="rect">
            <a:avLst/>
          </a:prstGeom>
        </p:spPr>
        <p:txBody>
          <a:bodyPr>
            <a:spAutoFit/>
          </a:bodyPr>
          <a:lstStyle/>
          <a:p>
            <a:pPr>
              <a:spcBef>
                <a:spcPct val="50000"/>
              </a:spcBef>
              <a:defRPr/>
            </a:pPr>
            <a:r>
              <a:rPr lang="en-US" sz="1200" b="1" dirty="0">
                <a:latin typeface="Arial" charset="0"/>
              </a:rPr>
              <a:t>Ehrhardt			Chapter 6	  	        Page </a:t>
            </a:r>
            <a:fld id="{783265CB-7A5D-46E8-B7AF-4F4D260C905B}" type="slidenum">
              <a:rPr lang="en-US" sz="1200" b="1">
                <a:latin typeface="Arial" charset="0"/>
              </a:rPr>
              <a:pPr>
                <a:spcBef>
                  <a:spcPct val="50000"/>
                </a:spcBef>
                <a:defRPr/>
              </a:pPr>
              <a:t>‹#›</a:t>
            </a:fld>
            <a:endParaRPr lang="en-US" sz="1200" b="1" dirty="0">
              <a:latin typeface="Arial" charset="0"/>
            </a:endParaRPr>
          </a:p>
        </p:txBody>
      </p:sp>
    </p:spTree>
    <p:extLst>
      <p:ext uri="{BB962C8B-B14F-4D97-AF65-F5344CB8AC3E}">
        <p14:creationId xmlns:p14="http://schemas.microsoft.com/office/powerpoint/2010/main" val="381989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414838"/>
            <a:ext cx="5027613" cy="4183062"/>
          </a:xfrm>
          <a:prstGeom prst="rect">
            <a:avLst/>
          </a:prstGeom>
          <a:noFill/>
          <a:ln w="12700">
            <a:noFill/>
            <a:miter lim="800000"/>
            <a:headEnd/>
            <a:tailEnd/>
          </a:ln>
          <a:effectLst/>
        </p:spPr>
        <p:txBody>
          <a:bodyPr vert="horz" wrap="square" lIns="95207" tIns="48411" rIns="95207" bIns="484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3" name="Rectangle 3"/>
          <p:cNvSpPr>
            <a:spLocks noGrp="1" noRot="1" noChangeAspect="1" noChangeArrowheads="1" noTextEdit="1"/>
          </p:cNvSpPr>
          <p:nvPr>
            <p:ph type="sldImg" idx="2"/>
          </p:nvPr>
        </p:nvSpPr>
        <p:spPr bwMode="auto">
          <a:xfrm>
            <a:off x="1114425" y="704850"/>
            <a:ext cx="4629150" cy="347186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267000926"/>
      </p:ext>
    </p:extLst>
  </p:cSld>
  <p:clrMap bg1="lt1" tx1="dk1" bg2="lt2" tx2="dk2" accent1="accent1" accent2="accent2" accent3="accent3" accent4="accent4" accent5="accent5" accent6="accent6" hlink="hlink" folHlink="folHlink"/>
  <p:notesStyle>
    <a:lvl1pPr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672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5038"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01763"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70075" algn="l" defTabSz="95567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6963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11</a:t>
            </a:r>
          </a:p>
        </p:txBody>
      </p:sp>
      <p:sp>
        <p:nvSpPr>
          <p:cNvPr id="6963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6963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69638" name="Rectangle 6"/>
          <p:cNvSpPr>
            <a:spLocks noGrp="1" noRot="1" noChangeAspect="1" noChangeArrowheads="1" noTextEdit="1"/>
          </p:cNvSpPr>
          <p:nvPr>
            <p:ph type="sldImg"/>
          </p:nvPr>
        </p:nvSpPr>
        <p:spPr>
          <a:ln cap="flat"/>
        </p:spPr>
      </p:sp>
      <p:sp>
        <p:nvSpPr>
          <p:cNvPr id="6963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0899"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21</a:t>
            </a:r>
          </a:p>
        </p:txBody>
      </p:sp>
      <p:sp>
        <p:nvSpPr>
          <p:cNvPr id="80900"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0901"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0902" name="Rectangle 6"/>
          <p:cNvSpPr>
            <a:spLocks noGrp="1" noRot="1" noChangeAspect="1" noChangeArrowheads="1" noTextEdit="1"/>
          </p:cNvSpPr>
          <p:nvPr>
            <p:ph type="sldImg"/>
          </p:nvPr>
        </p:nvSpPr>
        <p:spPr>
          <a:ln cap="flat"/>
        </p:spPr>
      </p:sp>
      <p:sp>
        <p:nvSpPr>
          <p:cNvPr id="80903"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1923"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22</a:t>
            </a:r>
          </a:p>
        </p:txBody>
      </p:sp>
      <p:sp>
        <p:nvSpPr>
          <p:cNvPr id="81924"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1925"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1926" name="Rectangle 6"/>
          <p:cNvSpPr>
            <a:spLocks noGrp="1" noRot="1" noChangeAspect="1" noChangeArrowheads="1" noTextEdit="1"/>
          </p:cNvSpPr>
          <p:nvPr>
            <p:ph type="sldImg"/>
          </p:nvPr>
        </p:nvSpPr>
        <p:spPr>
          <a:ln cap="flat"/>
        </p:spPr>
      </p:sp>
      <p:sp>
        <p:nvSpPr>
          <p:cNvPr id="81927"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2947"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25</a:t>
            </a:r>
          </a:p>
        </p:txBody>
      </p:sp>
      <p:sp>
        <p:nvSpPr>
          <p:cNvPr id="82948"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2949"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2950" name="Rectangle 6"/>
          <p:cNvSpPr>
            <a:spLocks noGrp="1" noRot="1" noChangeAspect="1" noChangeArrowheads="1" noTextEdit="1"/>
          </p:cNvSpPr>
          <p:nvPr>
            <p:ph type="sldImg"/>
          </p:nvPr>
        </p:nvSpPr>
        <p:spPr>
          <a:ln cap="flat"/>
        </p:spPr>
      </p:sp>
      <p:sp>
        <p:nvSpPr>
          <p:cNvPr id="82951"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499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27</a:t>
            </a:r>
          </a:p>
        </p:txBody>
      </p:sp>
      <p:sp>
        <p:nvSpPr>
          <p:cNvPr id="8499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499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4998" name="Rectangle 6"/>
          <p:cNvSpPr>
            <a:spLocks noGrp="1" noRot="1" noChangeAspect="1" noChangeArrowheads="1" noTextEdit="1"/>
          </p:cNvSpPr>
          <p:nvPr>
            <p:ph type="sldImg"/>
          </p:nvPr>
        </p:nvSpPr>
        <p:spPr>
          <a:ln cap="flat"/>
        </p:spPr>
      </p:sp>
      <p:sp>
        <p:nvSpPr>
          <p:cNvPr id="8499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7043"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31</a:t>
            </a:r>
          </a:p>
        </p:txBody>
      </p:sp>
      <p:sp>
        <p:nvSpPr>
          <p:cNvPr id="87044"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7045"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7046" name="Rectangle 6"/>
          <p:cNvSpPr>
            <a:spLocks noGrp="1" noRot="1" noChangeAspect="1" noChangeArrowheads="1" noTextEdit="1"/>
          </p:cNvSpPr>
          <p:nvPr>
            <p:ph type="sldImg"/>
          </p:nvPr>
        </p:nvSpPr>
        <p:spPr>
          <a:ln cap="flat"/>
        </p:spPr>
      </p:sp>
      <p:sp>
        <p:nvSpPr>
          <p:cNvPr id="87047"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6019"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29</a:t>
            </a:r>
          </a:p>
        </p:txBody>
      </p:sp>
      <p:sp>
        <p:nvSpPr>
          <p:cNvPr id="86020"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6021"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6022" name="Rectangle 6"/>
          <p:cNvSpPr>
            <a:spLocks noGrp="1" noRot="1" noChangeAspect="1" noChangeArrowheads="1" noTextEdit="1"/>
          </p:cNvSpPr>
          <p:nvPr>
            <p:ph type="sldImg"/>
          </p:nvPr>
        </p:nvSpPr>
        <p:spPr>
          <a:ln cap="flat"/>
        </p:spPr>
      </p:sp>
      <p:sp>
        <p:nvSpPr>
          <p:cNvPr id="86023"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9091"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34</a:t>
            </a:r>
          </a:p>
        </p:txBody>
      </p:sp>
      <p:sp>
        <p:nvSpPr>
          <p:cNvPr id="89092"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9093"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9094" name="Rectangle 6"/>
          <p:cNvSpPr>
            <a:spLocks noGrp="1" noRot="1" noChangeAspect="1" noChangeArrowheads="1" noTextEdit="1"/>
          </p:cNvSpPr>
          <p:nvPr>
            <p:ph type="sldImg"/>
          </p:nvPr>
        </p:nvSpPr>
        <p:spPr>
          <a:ln cap="flat"/>
        </p:spPr>
      </p:sp>
      <p:sp>
        <p:nvSpPr>
          <p:cNvPr id="8909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9091"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34</a:t>
            </a:r>
          </a:p>
        </p:txBody>
      </p:sp>
      <p:sp>
        <p:nvSpPr>
          <p:cNvPr id="89092"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9093"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9094" name="Rectangle 6"/>
          <p:cNvSpPr>
            <a:spLocks noGrp="1" noRot="1" noChangeAspect="1" noChangeArrowheads="1" noTextEdit="1"/>
          </p:cNvSpPr>
          <p:nvPr>
            <p:ph type="sldImg"/>
          </p:nvPr>
        </p:nvSpPr>
        <p:spPr>
          <a:ln cap="flat"/>
        </p:spPr>
      </p:sp>
      <p:sp>
        <p:nvSpPr>
          <p:cNvPr id="8909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89091"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34</a:t>
            </a:r>
          </a:p>
        </p:txBody>
      </p:sp>
      <p:sp>
        <p:nvSpPr>
          <p:cNvPr id="89092"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89093"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89094" name="Rectangle 6"/>
          <p:cNvSpPr>
            <a:spLocks noGrp="1" noRot="1" noChangeAspect="1" noChangeArrowheads="1" noTextEdit="1"/>
          </p:cNvSpPr>
          <p:nvPr>
            <p:ph type="sldImg"/>
          </p:nvPr>
        </p:nvSpPr>
        <p:spPr>
          <a:ln cap="flat"/>
        </p:spPr>
      </p:sp>
      <p:sp>
        <p:nvSpPr>
          <p:cNvPr id="8909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58371"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1</a:t>
            </a:r>
          </a:p>
        </p:txBody>
      </p:sp>
      <p:sp>
        <p:nvSpPr>
          <p:cNvPr id="58372"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58373"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58374" name="Rectangle 6"/>
          <p:cNvSpPr>
            <a:spLocks noGrp="1" noRot="1" noChangeAspect="1" noChangeArrowheads="1" noTextEdit="1"/>
          </p:cNvSpPr>
          <p:nvPr>
            <p:ph type="sldImg"/>
          </p:nvPr>
        </p:nvSpPr>
        <p:spPr>
          <a:ln cap="flat"/>
        </p:spPr>
      </p:sp>
      <p:sp>
        <p:nvSpPr>
          <p:cNvPr id="5837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43</a:t>
            </a:r>
          </a:p>
        </p:txBody>
      </p:sp>
      <p:sp>
        <p:nvSpPr>
          <p:cNvPr id="10035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035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8" name="Rectangle 6"/>
          <p:cNvSpPr>
            <a:spLocks noGrp="1" noRot="1" noChangeAspect="1" noChangeArrowheads="1" noTextEdit="1"/>
          </p:cNvSpPr>
          <p:nvPr>
            <p:ph type="sldImg"/>
          </p:nvPr>
        </p:nvSpPr>
        <p:spPr>
          <a:ln cap="flat"/>
        </p:spPr>
      </p:sp>
      <p:sp>
        <p:nvSpPr>
          <p:cNvPr id="10035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43</a:t>
            </a:r>
          </a:p>
        </p:txBody>
      </p:sp>
      <p:sp>
        <p:nvSpPr>
          <p:cNvPr id="10035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035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8" name="Rectangle 6"/>
          <p:cNvSpPr>
            <a:spLocks noGrp="1" noRot="1" noChangeAspect="1" noChangeArrowheads="1" noTextEdit="1"/>
          </p:cNvSpPr>
          <p:nvPr>
            <p:ph type="sldImg"/>
          </p:nvPr>
        </p:nvSpPr>
        <p:spPr>
          <a:ln cap="flat"/>
        </p:spPr>
      </p:sp>
      <p:sp>
        <p:nvSpPr>
          <p:cNvPr id="10035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43</a:t>
            </a:r>
          </a:p>
        </p:txBody>
      </p:sp>
      <p:sp>
        <p:nvSpPr>
          <p:cNvPr id="10035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035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8" name="Rectangle 6"/>
          <p:cNvSpPr>
            <a:spLocks noGrp="1" noRot="1" noChangeAspect="1" noChangeArrowheads="1" noTextEdit="1"/>
          </p:cNvSpPr>
          <p:nvPr>
            <p:ph type="sldImg"/>
          </p:nvPr>
        </p:nvSpPr>
        <p:spPr>
          <a:ln cap="flat"/>
        </p:spPr>
      </p:sp>
      <p:sp>
        <p:nvSpPr>
          <p:cNvPr id="10035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43</a:t>
            </a:r>
          </a:p>
        </p:txBody>
      </p:sp>
      <p:sp>
        <p:nvSpPr>
          <p:cNvPr id="10035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035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8" name="Rectangle 6"/>
          <p:cNvSpPr>
            <a:spLocks noGrp="1" noRot="1" noChangeAspect="1" noChangeArrowheads="1" noTextEdit="1"/>
          </p:cNvSpPr>
          <p:nvPr>
            <p:ph type="sldImg"/>
          </p:nvPr>
        </p:nvSpPr>
        <p:spPr>
          <a:ln cap="flat"/>
        </p:spPr>
      </p:sp>
      <p:sp>
        <p:nvSpPr>
          <p:cNvPr id="10035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43</a:t>
            </a:r>
          </a:p>
        </p:txBody>
      </p:sp>
      <p:sp>
        <p:nvSpPr>
          <p:cNvPr id="10035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035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0358" name="Rectangle 6"/>
          <p:cNvSpPr>
            <a:spLocks noGrp="1" noRot="1" noChangeAspect="1" noChangeArrowheads="1" noTextEdit="1"/>
          </p:cNvSpPr>
          <p:nvPr>
            <p:ph type="sldImg"/>
          </p:nvPr>
        </p:nvSpPr>
        <p:spPr>
          <a:ln cap="flat"/>
        </p:spPr>
      </p:sp>
      <p:sp>
        <p:nvSpPr>
          <p:cNvPr id="10035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4451"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47</a:t>
            </a:r>
          </a:p>
        </p:txBody>
      </p:sp>
      <p:sp>
        <p:nvSpPr>
          <p:cNvPr id="104452"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4453"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4454" name="Rectangle 6"/>
          <p:cNvSpPr>
            <a:spLocks noGrp="1" noRot="1" noChangeAspect="1" noChangeArrowheads="1" noTextEdit="1"/>
          </p:cNvSpPr>
          <p:nvPr>
            <p:ph type="sldImg"/>
          </p:nvPr>
        </p:nvSpPr>
        <p:spPr>
          <a:ln cap="flat"/>
        </p:spPr>
      </p:sp>
      <p:sp>
        <p:nvSpPr>
          <p:cNvPr id="10445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4451"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47</a:t>
            </a:r>
          </a:p>
        </p:txBody>
      </p:sp>
      <p:sp>
        <p:nvSpPr>
          <p:cNvPr id="104452"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4453"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4454" name="Rectangle 6"/>
          <p:cNvSpPr>
            <a:spLocks noGrp="1" noRot="1" noChangeAspect="1" noChangeArrowheads="1" noTextEdit="1"/>
          </p:cNvSpPr>
          <p:nvPr>
            <p:ph type="sldImg"/>
          </p:nvPr>
        </p:nvSpPr>
        <p:spPr>
          <a:ln cap="flat"/>
        </p:spPr>
      </p:sp>
      <p:sp>
        <p:nvSpPr>
          <p:cNvPr id="10445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5475"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48</a:t>
            </a:r>
          </a:p>
        </p:txBody>
      </p:sp>
      <p:sp>
        <p:nvSpPr>
          <p:cNvPr id="105476"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5477"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5478" name="Rectangle 6"/>
          <p:cNvSpPr>
            <a:spLocks noGrp="1" noRot="1" noChangeAspect="1" noChangeArrowheads="1" noTextEdit="1"/>
          </p:cNvSpPr>
          <p:nvPr>
            <p:ph type="sldImg"/>
          </p:nvPr>
        </p:nvSpPr>
        <p:spPr>
          <a:ln cap="flat"/>
        </p:spPr>
      </p:sp>
      <p:sp>
        <p:nvSpPr>
          <p:cNvPr id="105479"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73731"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25</a:t>
            </a:r>
          </a:p>
        </p:txBody>
      </p:sp>
      <p:sp>
        <p:nvSpPr>
          <p:cNvPr id="73732"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73733"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73734" name="Rectangle 6"/>
          <p:cNvSpPr>
            <a:spLocks noGrp="1" noRot="1" noChangeAspect="1" noChangeArrowheads="1" noTextEdit="1"/>
          </p:cNvSpPr>
          <p:nvPr>
            <p:ph type="sldImg"/>
          </p:nvPr>
        </p:nvSpPr>
        <p:spPr>
          <a:ln cap="flat"/>
        </p:spPr>
      </p:sp>
      <p:sp>
        <p:nvSpPr>
          <p:cNvPr id="7373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a:xfrm>
            <a:off x="1106488" y="698500"/>
            <a:ext cx="4646612" cy="3484563"/>
          </a:xfrm>
          <a:ln/>
        </p:spPr>
      </p:sp>
      <p:sp>
        <p:nvSpPr>
          <p:cNvPr id="140291" name="Rectangle 3"/>
          <p:cNvSpPr>
            <a:spLocks noGrp="1" noChangeArrowheads="1"/>
          </p:cNvSpPr>
          <p:nvPr>
            <p:ph type="body" idx="1"/>
          </p:nvPr>
        </p:nvSpPr>
        <p:spPr>
          <a:xfrm>
            <a:off x="685800" y="4414838"/>
            <a:ext cx="5486400" cy="4183062"/>
          </a:xfrm>
          <a:noFill/>
          <a:ln w="9525"/>
        </p:spPr>
        <p:txBody>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xfrm>
            <a:off x="1108075" y="698500"/>
            <a:ext cx="4643438" cy="3484563"/>
          </a:xfrm>
          <a:ln/>
        </p:spPr>
      </p:sp>
      <p:sp>
        <p:nvSpPr>
          <p:cNvPr id="120835" name="Rectangle 3"/>
          <p:cNvSpPr>
            <a:spLocks noGrp="1" noChangeArrowheads="1"/>
          </p:cNvSpPr>
          <p:nvPr>
            <p:ph type="body" idx="1"/>
          </p:nvPr>
        </p:nvSpPr>
        <p:spPr>
          <a:xfrm>
            <a:off x="685800" y="4414839"/>
            <a:ext cx="5486400" cy="4183062"/>
          </a:xfrm>
          <a:noFill/>
          <a:ln w="9525"/>
        </p:spPr>
        <p:txBody>
          <a:bodyPr/>
          <a:lstStyle/>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73731"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25</a:t>
            </a:r>
          </a:p>
        </p:txBody>
      </p:sp>
      <p:sp>
        <p:nvSpPr>
          <p:cNvPr id="73732"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73733"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73734" name="Rectangle 6"/>
          <p:cNvSpPr>
            <a:spLocks noGrp="1" noRot="1" noChangeAspect="1" noChangeArrowheads="1" noTextEdit="1"/>
          </p:cNvSpPr>
          <p:nvPr>
            <p:ph type="sldImg"/>
          </p:nvPr>
        </p:nvSpPr>
        <p:spPr>
          <a:ln cap="flat"/>
        </p:spPr>
      </p:sp>
      <p:sp>
        <p:nvSpPr>
          <p:cNvPr id="7373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73731"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25</a:t>
            </a:r>
          </a:p>
        </p:txBody>
      </p:sp>
      <p:sp>
        <p:nvSpPr>
          <p:cNvPr id="73732"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73733"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73734" name="Rectangle 6"/>
          <p:cNvSpPr>
            <a:spLocks noGrp="1" noRot="1" noChangeAspect="1" noChangeArrowheads="1" noTextEdit="1"/>
          </p:cNvSpPr>
          <p:nvPr>
            <p:ph type="sldImg"/>
          </p:nvPr>
        </p:nvSpPr>
        <p:spPr>
          <a:ln cap="flat"/>
        </p:spPr>
      </p:sp>
      <p:sp>
        <p:nvSpPr>
          <p:cNvPr id="73735"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76803"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28</a:t>
            </a:r>
          </a:p>
        </p:txBody>
      </p:sp>
      <p:sp>
        <p:nvSpPr>
          <p:cNvPr id="76804"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76805"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76806" name="Rectangle 6"/>
          <p:cNvSpPr>
            <a:spLocks noGrp="1" noRot="1" noChangeAspect="1" noChangeArrowheads="1" noTextEdit="1"/>
          </p:cNvSpPr>
          <p:nvPr>
            <p:ph type="sldImg"/>
          </p:nvPr>
        </p:nvSpPr>
        <p:spPr>
          <a:ln cap="flat"/>
        </p:spPr>
      </p:sp>
      <p:sp>
        <p:nvSpPr>
          <p:cNvPr id="76807"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3884613" y="0"/>
            <a:ext cx="2973387" cy="465138"/>
          </a:xfrm>
          <a:prstGeom prst="rect">
            <a:avLst/>
          </a:prstGeom>
          <a:noFill/>
          <a:ln w="12700">
            <a:noFill/>
            <a:miter lim="800000"/>
            <a:headEnd/>
            <a:tailEnd/>
          </a:ln>
        </p:spPr>
        <p:txBody>
          <a:bodyPr wrap="none" anchor="ctr"/>
          <a:lstStyle/>
          <a:p>
            <a:endParaRPr lang="en-US" dirty="0"/>
          </a:p>
        </p:txBody>
      </p:sp>
      <p:sp>
        <p:nvSpPr>
          <p:cNvPr id="82947" name="Rectangle 3"/>
          <p:cNvSpPr>
            <a:spLocks noChangeArrowheads="1"/>
          </p:cNvSpPr>
          <p:nvPr/>
        </p:nvSpPr>
        <p:spPr bwMode="auto">
          <a:xfrm>
            <a:off x="3884613" y="8829675"/>
            <a:ext cx="2973387" cy="466725"/>
          </a:xfrm>
          <a:prstGeom prst="rect">
            <a:avLst/>
          </a:prstGeom>
          <a:noFill/>
          <a:ln w="12700">
            <a:noFill/>
            <a:miter lim="800000"/>
            <a:headEnd/>
            <a:tailEnd/>
          </a:ln>
        </p:spPr>
        <p:txBody>
          <a:bodyPr lIns="19050" tIns="0" rIns="19050" bIns="0" anchor="b"/>
          <a:lstStyle/>
          <a:p>
            <a:pPr algn="r" defTabSz="931863"/>
            <a:r>
              <a:rPr lang="en-US" sz="1000" i="1" dirty="0">
                <a:latin typeface="Times New Roman" pitchFamily="18" charset="0"/>
              </a:rPr>
              <a:t>32</a:t>
            </a:r>
          </a:p>
        </p:txBody>
      </p:sp>
      <p:sp>
        <p:nvSpPr>
          <p:cNvPr id="82948" name="Rectangle 4"/>
          <p:cNvSpPr>
            <a:spLocks noChangeArrowheads="1"/>
          </p:cNvSpPr>
          <p:nvPr/>
        </p:nvSpPr>
        <p:spPr bwMode="auto">
          <a:xfrm>
            <a:off x="0" y="8829675"/>
            <a:ext cx="2971800" cy="466725"/>
          </a:xfrm>
          <a:prstGeom prst="rect">
            <a:avLst/>
          </a:prstGeom>
          <a:noFill/>
          <a:ln w="12700">
            <a:noFill/>
            <a:miter lim="800000"/>
            <a:headEnd/>
            <a:tailEnd/>
          </a:ln>
        </p:spPr>
        <p:txBody>
          <a:bodyPr wrap="none" anchor="ctr"/>
          <a:lstStyle/>
          <a:p>
            <a:endParaRPr lang="en-US" dirty="0"/>
          </a:p>
        </p:txBody>
      </p:sp>
      <p:sp>
        <p:nvSpPr>
          <p:cNvPr id="82949" name="Rectangle 5"/>
          <p:cNvSpPr>
            <a:spLocks noChangeArrowheads="1"/>
          </p:cNvSpPr>
          <p:nvPr/>
        </p:nvSpPr>
        <p:spPr bwMode="auto">
          <a:xfrm>
            <a:off x="0" y="0"/>
            <a:ext cx="2971800" cy="465138"/>
          </a:xfrm>
          <a:prstGeom prst="rect">
            <a:avLst/>
          </a:prstGeom>
          <a:noFill/>
          <a:ln w="12700">
            <a:noFill/>
            <a:miter lim="800000"/>
            <a:headEnd/>
            <a:tailEnd/>
          </a:ln>
        </p:spPr>
        <p:txBody>
          <a:bodyPr wrap="none" anchor="ctr"/>
          <a:lstStyle/>
          <a:p>
            <a:endParaRPr lang="en-US" dirty="0"/>
          </a:p>
        </p:txBody>
      </p:sp>
      <p:sp>
        <p:nvSpPr>
          <p:cNvPr id="82950" name="Rectangle 6"/>
          <p:cNvSpPr>
            <a:spLocks noGrp="1" noRot="1" noChangeAspect="1" noChangeArrowheads="1" noTextEdit="1"/>
          </p:cNvSpPr>
          <p:nvPr>
            <p:ph type="sldImg"/>
          </p:nvPr>
        </p:nvSpPr>
        <p:spPr>
          <a:ln cap="flat"/>
        </p:spPr>
      </p:sp>
      <p:sp>
        <p:nvSpPr>
          <p:cNvPr id="82951"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8547"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53</a:t>
            </a:r>
          </a:p>
        </p:txBody>
      </p:sp>
      <p:sp>
        <p:nvSpPr>
          <p:cNvPr id="108548"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108549"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108550" name="Rectangle 6"/>
          <p:cNvSpPr>
            <a:spLocks noGrp="1" noRot="1" noChangeAspect="1" noChangeArrowheads="1" noTextEdit="1"/>
          </p:cNvSpPr>
          <p:nvPr>
            <p:ph type="sldImg"/>
          </p:nvPr>
        </p:nvSpPr>
        <p:spPr>
          <a:ln cap="flat"/>
        </p:spPr>
      </p:sp>
      <p:sp>
        <p:nvSpPr>
          <p:cNvPr id="108551"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60419" name="Rectangle 1027"/>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a:t>
            </a:r>
          </a:p>
        </p:txBody>
      </p:sp>
      <p:sp>
        <p:nvSpPr>
          <p:cNvPr id="60420" name="Rectangle 1028"/>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60421" name="Rectangle 1029"/>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60422" name="Rectangle 1030"/>
          <p:cNvSpPr>
            <a:spLocks noGrp="1" noRot="1" noChangeAspect="1" noChangeArrowheads="1" noTextEdit="1"/>
          </p:cNvSpPr>
          <p:nvPr>
            <p:ph type="sldImg"/>
          </p:nvPr>
        </p:nvSpPr>
        <p:spPr>
          <a:ln cap="flat"/>
        </p:spPr>
      </p:sp>
      <p:sp>
        <p:nvSpPr>
          <p:cNvPr id="60423" name="Rectangle 1031"/>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61443"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a:t>
            </a:r>
          </a:p>
        </p:txBody>
      </p:sp>
      <p:sp>
        <p:nvSpPr>
          <p:cNvPr id="61444"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61445"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61446" name="Rectangle 6"/>
          <p:cNvSpPr>
            <a:spLocks noGrp="1" noRot="1" noChangeAspect="1" noChangeArrowheads="1" noTextEdit="1"/>
          </p:cNvSpPr>
          <p:nvPr>
            <p:ph type="sldImg"/>
          </p:nvPr>
        </p:nvSpPr>
        <p:spPr>
          <a:ln cap="flat"/>
        </p:spPr>
      </p:sp>
      <p:sp>
        <p:nvSpPr>
          <p:cNvPr id="61447"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884613" y="0"/>
            <a:ext cx="2973387" cy="463550"/>
          </a:xfrm>
          <a:prstGeom prst="rect">
            <a:avLst/>
          </a:prstGeom>
          <a:noFill/>
          <a:ln w="12700">
            <a:noFill/>
            <a:miter lim="800000"/>
            <a:headEnd/>
            <a:tailEnd/>
          </a:ln>
        </p:spPr>
        <p:txBody>
          <a:bodyPr wrap="none" anchor="ctr"/>
          <a:lstStyle/>
          <a:p>
            <a:endParaRPr lang="en-US" dirty="0">
              <a:latin typeface="Arial" charset="0"/>
            </a:endParaRPr>
          </a:p>
        </p:txBody>
      </p:sp>
      <p:sp>
        <p:nvSpPr>
          <p:cNvPr id="61443" name="Rectangle 3"/>
          <p:cNvSpPr>
            <a:spLocks noChangeArrowheads="1"/>
          </p:cNvSpPr>
          <p:nvPr/>
        </p:nvSpPr>
        <p:spPr bwMode="auto">
          <a:xfrm>
            <a:off x="3884613" y="8831263"/>
            <a:ext cx="2973387" cy="465137"/>
          </a:xfrm>
          <a:prstGeom prst="rect">
            <a:avLst/>
          </a:prstGeom>
          <a:noFill/>
          <a:ln w="12700">
            <a:noFill/>
            <a:miter lim="800000"/>
            <a:headEnd/>
            <a:tailEnd/>
          </a:ln>
        </p:spPr>
        <p:txBody>
          <a:bodyPr lIns="19364" tIns="0" rIns="19364" bIns="0" anchor="b"/>
          <a:lstStyle/>
          <a:p>
            <a:pPr algn="r" defTabSz="971550"/>
            <a:r>
              <a:rPr lang="en-US" sz="1000" i="1" dirty="0">
                <a:latin typeface="Times New Roman" pitchFamily="18" charset="0"/>
              </a:rPr>
              <a:t>2</a:t>
            </a:r>
          </a:p>
        </p:txBody>
      </p:sp>
      <p:sp>
        <p:nvSpPr>
          <p:cNvPr id="61444" name="Rectangle 4"/>
          <p:cNvSpPr>
            <a:spLocks noChangeArrowheads="1"/>
          </p:cNvSpPr>
          <p:nvPr/>
        </p:nvSpPr>
        <p:spPr bwMode="auto">
          <a:xfrm>
            <a:off x="0" y="8831263"/>
            <a:ext cx="2971800" cy="465137"/>
          </a:xfrm>
          <a:prstGeom prst="rect">
            <a:avLst/>
          </a:prstGeom>
          <a:noFill/>
          <a:ln w="12700">
            <a:noFill/>
            <a:miter lim="800000"/>
            <a:headEnd/>
            <a:tailEnd/>
          </a:ln>
        </p:spPr>
        <p:txBody>
          <a:bodyPr wrap="none" anchor="ctr"/>
          <a:lstStyle/>
          <a:p>
            <a:endParaRPr lang="en-US" dirty="0">
              <a:latin typeface="Arial" charset="0"/>
            </a:endParaRPr>
          </a:p>
        </p:txBody>
      </p:sp>
      <p:sp>
        <p:nvSpPr>
          <p:cNvPr id="61445" name="Rectangle 5"/>
          <p:cNvSpPr>
            <a:spLocks noChangeArrowheads="1"/>
          </p:cNvSpPr>
          <p:nvPr/>
        </p:nvSpPr>
        <p:spPr bwMode="auto">
          <a:xfrm>
            <a:off x="0" y="0"/>
            <a:ext cx="2971800" cy="463550"/>
          </a:xfrm>
          <a:prstGeom prst="rect">
            <a:avLst/>
          </a:prstGeom>
          <a:noFill/>
          <a:ln w="12700">
            <a:noFill/>
            <a:miter lim="800000"/>
            <a:headEnd/>
            <a:tailEnd/>
          </a:ln>
        </p:spPr>
        <p:txBody>
          <a:bodyPr wrap="none" anchor="ctr"/>
          <a:lstStyle/>
          <a:p>
            <a:endParaRPr lang="en-US" dirty="0">
              <a:latin typeface="Arial" charset="0"/>
            </a:endParaRPr>
          </a:p>
        </p:txBody>
      </p:sp>
      <p:sp>
        <p:nvSpPr>
          <p:cNvPr id="61446" name="Rectangle 6"/>
          <p:cNvSpPr>
            <a:spLocks noGrp="1" noRot="1" noChangeAspect="1" noChangeArrowheads="1" noTextEdit="1"/>
          </p:cNvSpPr>
          <p:nvPr>
            <p:ph type="sldImg"/>
          </p:nvPr>
        </p:nvSpPr>
        <p:spPr>
          <a:ln cap="flat"/>
        </p:spPr>
      </p:sp>
      <p:sp>
        <p:nvSpPr>
          <p:cNvPr id="61447" name="Rectangle 7"/>
          <p:cNvSpPr>
            <a:spLocks noGrp="1" noChangeArrowheads="1"/>
          </p:cNvSpPr>
          <p:nvPr>
            <p:ph type="body" idx="1"/>
          </p:nvPr>
        </p:nvSpPr>
        <p:spPr>
          <a:noFill/>
          <a:ln w="9525"/>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8242" name="Group 2"/>
          <p:cNvGrpSpPr>
            <a:grpSpLocks/>
          </p:cNvGrpSpPr>
          <p:nvPr/>
        </p:nvGrpSpPr>
        <p:grpSpPr bwMode="auto">
          <a:xfrm>
            <a:off x="0" y="2438400"/>
            <a:ext cx="9009063" cy="1052513"/>
            <a:chOff x="0" y="1536"/>
            <a:chExt cx="5675" cy="663"/>
          </a:xfrm>
        </p:grpSpPr>
        <p:grpSp>
          <p:nvGrpSpPr>
            <p:cNvPr id="138243" name="Group 3"/>
            <p:cNvGrpSpPr>
              <a:grpSpLocks/>
            </p:cNvGrpSpPr>
            <p:nvPr/>
          </p:nvGrpSpPr>
          <p:grpSpPr bwMode="auto">
            <a:xfrm>
              <a:off x="183" y="1604"/>
              <a:ext cx="448" cy="299"/>
              <a:chOff x="720" y="336"/>
              <a:chExt cx="624" cy="432"/>
            </a:xfrm>
          </p:grpSpPr>
          <p:sp>
            <p:nvSpPr>
              <p:cNvPr id="13824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dirty="0"/>
              </a:p>
            </p:txBody>
          </p:sp>
          <p:sp>
            <p:nvSpPr>
              <p:cNvPr id="13824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dirty="0"/>
              </a:p>
            </p:txBody>
          </p:sp>
        </p:grpSp>
        <p:grpSp>
          <p:nvGrpSpPr>
            <p:cNvPr id="138246" name="Group 6"/>
            <p:cNvGrpSpPr>
              <a:grpSpLocks/>
            </p:cNvGrpSpPr>
            <p:nvPr/>
          </p:nvGrpSpPr>
          <p:grpSpPr bwMode="auto">
            <a:xfrm>
              <a:off x="261" y="1870"/>
              <a:ext cx="465" cy="299"/>
              <a:chOff x="912" y="2640"/>
              <a:chExt cx="672" cy="432"/>
            </a:xfrm>
          </p:grpSpPr>
          <p:sp>
            <p:nvSpPr>
              <p:cNvPr id="13824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dirty="0"/>
              </a:p>
            </p:txBody>
          </p:sp>
          <p:sp>
            <p:nvSpPr>
              <p:cNvPr id="13824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dirty="0"/>
              </a:p>
            </p:txBody>
          </p:sp>
        </p:grpSp>
        <p:sp>
          <p:nvSpPr>
            <p:cNvPr id="13824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dirty="0"/>
            </a:p>
          </p:txBody>
        </p:sp>
        <p:sp>
          <p:nvSpPr>
            <p:cNvPr id="13825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dirty="0"/>
            </a:p>
          </p:txBody>
        </p:sp>
        <p:sp>
          <p:nvSpPr>
            <p:cNvPr id="13825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dirty="0"/>
            </a:p>
          </p:txBody>
        </p:sp>
      </p:grpSp>
      <p:sp>
        <p:nvSpPr>
          <p:cNvPr id="13825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82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825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D5F416CF-5D0D-4CE2-B697-29339B7C3C9E}" type="slidenum">
              <a:rPr lang="en-US"/>
              <a:pPr/>
              <a:t>‹#›</a:t>
            </a:fld>
            <a:endParaRPr lang="en-US" dirty="0"/>
          </a:p>
        </p:txBody>
      </p:sp>
      <p:sp>
        <p:nvSpPr>
          <p:cNvPr id="17" name="TextBox 16"/>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41A9CE8A-EBF7-480B-8F56-A4A1470ED029}" type="datetime1">
              <a:rPr lang="en-US" smtClean="0"/>
              <a:pPr/>
              <a:t>9/2/17</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5046D2E-604F-4515-94AC-B9C9678654EC}"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9DB339B2-4223-4E8F-96EA-E4B67DF222BB}" type="datetime1">
              <a:rPr lang="en-US" smtClean="0"/>
              <a:pPr/>
              <a:t>9/2/17</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783A539-9954-47E3-8710-C2A517D963FE}"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B4811980-3B54-47BA-A973-599B81D66F2B}" type="datetime1">
              <a:rPr lang="en-US" smtClean="0"/>
              <a:pPr/>
              <a:t>9/2/17</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2A21A09-F6D9-4CB2-B28F-70A9AB2C84DB}"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fld id="{D849450C-1380-4421-ACC6-AA8D6C8F9C36}" type="datetime1">
              <a:rPr lang="en-US" smtClean="0"/>
              <a:pPr/>
              <a:t>9/2/17</a:t>
            </a:fld>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43D0A2D-2AC8-4B8E-A806-8FE08C726D7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fld id="{4F987769-4F72-42E8-AD40-D98B8AB507DD}" type="datetime1">
              <a:rPr lang="en-US" smtClean="0"/>
              <a:pPr/>
              <a:t>9/2/17</a:t>
            </a:fld>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50E0F26-FDFA-4BE0-8EE5-15E5AE91109B}"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162050" y="6243638"/>
            <a:ext cx="1905000" cy="457200"/>
          </a:xfrm>
          <a:prstGeom prst="rect">
            <a:avLst/>
          </a:prstGeom>
        </p:spPr>
        <p:txBody>
          <a:bodyPr/>
          <a:lstStyle>
            <a:lvl1pPr>
              <a:defRPr/>
            </a:lvl1pPr>
          </a:lstStyle>
          <a:p>
            <a:fld id="{6BB4EF0B-6046-4FCB-A32B-5AA06F790AC4}" type="datetime1">
              <a:rPr lang="en-US" smtClean="0"/>
              <a:pPr/>
              <a:t>9/2/17</a:t>
            </a:fld>
            <a:endParaRPr lang="en-US" dirty="0"/>
          </a:p>
        </p:txBody>
      </p:sp>
      <p:sp>
        <p:nvSpPr>
          <p:cNvPr id="8" name="Footer Placeholder 7"/>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1F086D15-DB83-4E9E-B6BE-94912C79BB6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162050" y="6243638"/>
            <a:ext cx="1905000" cy="457200"/>
          </a:xfrm>
          <a:prstGeom prst="rect">
            <a:avLst/>
          </a:prstGeom>
        </p:spPr>
        <p:txBody>
          <a:bodyPr/>
          <a:lstStyle>
            <a:lvl1pPr>
              <a:defRPr/>
            </a:lvl1pPr>
          </a:lstStyle>
          <a:p>
            <a:fld id="{60F80146-B764-4D2B-A0CA-9638824E357B}" type="datetime1">
              <a:rPr lang="en-US" smtClean="0"/>
              <a:pPr/>
              <a:t>9/2/17</a:t>
            </a:fld>
            <a:endParaRPr lang="en-US" dirty="0"/>
          </a:p>
        </p:txBody>
      </p:sp>
      <p:sp>
        <p:nvSpPr>
          <p:cNvPr id="4" name="Footer Placeholder 3"/>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CAB755B-8301-45F4-975C-5B338B5FE103}"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62050" y="6243638"/>
            <a:ext cx="1905000" cy="457200"/>
          </a:xfrm>
          <a:prstGeom prst="rect">
            <a:avLst/>
          </a:prstGeom>
        </p:spPr>
        <p:txBody>
          <a:bodyPr/>
          <a:lstStyle>
            <a:lvl1pPr>
              <a:defRPr/>
            </a:lvl1pPr>
          </a:lstStyle>
          <a:p>
            <a:fld id="{DE052FDF-3C09-483B-91F7-732AB5C07D71}" type="datetime1">
              <a:rPr lang="en-US" smtClean="0"/>
              <a:pPr/>
              <a:t>9/2/17</a:t>
            </a:fld>
            <a:endParaRPr lang="en-US" dirty="0"/>
          </a:p>
        </p:txBody>
      </p:sp>
      <p:sp>
        <p:nvSpPr>
          <p:cNvPr id="3" name="Footer Placeholder 2"/>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5BA2C55A-3125-4DB8-811E-220550D5AA3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fld id="{E3AF3412-2AA9-4C04-A5E6-A368899B27E7}" type="datetime1">
              <a:rPr lang="en-US" smtClean="0"/>
              <a:pPr/>
              <a:t>9/2/17</a:t>
            </a:fld>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EC7327F-DF40-4B09-991A-5303876E0463}"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162050" y="6243638"/>
            <a:ext cx="1905000" cy="457200"/>
          </a:xfrm>
          <a:prstGeom prst="rect">
            <a:avLst/>
          </a:prstGeom>
        </p:spPr>
        <p:txBody>
          <a:bodyPr/>
          <a:lstStyle>
            <a:lvl1pPr>
              <a:defRPr/>
            </a:lvl1pPr>
          </a:lstStyle>
          <a:p>
            <a:fld id="{B2A0A005-F18D-4A3B-A041-DAE3A775A3E9}" type="datetime1">
              <a:rPr lang="en-US" smtClean="0"/>
              <a:pPr/>
              <a:t>9/2/17</a:t>
            </a:fld>
            <a:endParaRPr lang="en-US" dirty="0"/>
          </a:p>
        </p:txBody>
      </p:sp>
      <p:sp>
        <p:nvSpPr>
          <p:cNvPr id="6" name="Footer Placeholder 5"/>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C03168D-1274-4AE9-8DD8-6AEB753DA9CE}"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721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dirty="0"/>
          </a:p>
        </p:txBody>
      </p:sp>
      <p:sp>
        <p:nvSpPr>
          <p:cNvPr id="13721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p>
        </p:txBody>
      </p:sp>
      <p:sp>
        <p:nvSpPr>
          <p:cNvPr id="13722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dirty="0"/>
          </a:p>
        </p:txBody>
      </p:sp>
      <p:sp>
        <p:nvSpPr>
          <p:cNvPr id="13722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p>
        </p:txBody>
      </p:sp>
      <p:sp>
        <p:nvSpPr>
          <p:cNvPr id="13722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dirty="0"/>
          </a:p>
        </p:txBody>
      </p:sp>
      <p:sp>
        <p:nvSpPr>
          <p:cNvPr id="13722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dirty="0"/>
          </a:p>
        </p:txBody>
      </p:sp>
      <p:sp>
        <p:nvSpPr>
          <p:cNvPr id="13722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dirty="0"/>
          </a:p>
        </p:txBody>
      </p:sp>
      <p:sp>
        <p:nvSpPr>
          <p:cNvPr id="13722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722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722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0A9BC6CB-8629-44CB-81AC-57C032402D8D}" type="slidenum">
              <a:rPr lang="en-US"/>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8.emf"/><Relationship Id="rId5" Type="http://schemas.openxmlformats.org/officeDocument/2006/relationships/oleObject" Target="../embeddings/oleObject2.bin"/><Relationship Id="rId6" Type="http://schemas.openxmlformats.org/officeDocument/2006/relationships/image" Target="../media/image9.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10.emf"/><Relationship Id="rId5" Type="http://schemas.openxmlformats.org/officeDocument/2006/relationships/oleObject" Target="../embeddings/oleObject4.bin"/><Relationship Id="rId6" Type="http://schemas.openxmlformats.org/officeDocument/2006/relationships/image" Target="../media/image11.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3" Type="http://schemas.openxmlformats.org/officeDocument/2006/relationships/hyperlink" Target="http://finance.yahoo.com/" TargetMode="External"/><Relationship Id="rId4" Type="http://schemas.openxmlformats.org/officeDocument/2006/relationships/hyperlink" Target="https://www.google.com/finance?tab=we"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 Id="rId3" Type="http://schemas.openxmlformats.org/officeDocument/2006/relationships/image" Target="../media/image16.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 Id="rId3" Type="http://schemas.openxmlformats.org/officeDocument/2006/relationships/image" Target="../media/image1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4"/>
          </p:nvPr>
        </p:nvSpPr>
        <p:spPr>
          <a:noFill/>
        </p:spPr>
        <p:txBody>
          <a:bodyPr/>
          <a:lstStyle/>
          <a:p>
            <a:pPr>
              <a:defRPr/>
            </a:pPr>
            <a:fld id="{B09514DA-09EA-4F76-8A59-5DB80D395768}" type="slidenum">
              <a:rPr lang="en-US">
                <a:latin typeface="+mn-lt"/>
              </a:rPr>
              <a:pPr>
                <a:defRPr/>
              </a:pPr>
              <a:t>1</a:t>
            </a:fld>
            <a:endParaRPr lang="en-US" dirty="0">
              <a:latin typeface="+mn-lt"/>
            </a:endParaRPr>
          </a:p>
        </p:txBody>
      </p:sp>
      <p:sp>
        <p:nvSpPr>
          <p:cNvPr id="8200" name="Rectangle 8"/>
          <p:cNvSpPr>
            <a:spLocks noGrp="1" noChangeArrowheads="1"/>
          </p:cNvSpPr>
          <p:nvPr>
            <p:ph type="ctrTitle"/>
          </p:nvPr>
        </p:nvSpPr>
        <p:spPr/>
        <p:txBody>
          <a:bodyPr/>
          <a:lstStyle/>
          <a:p>
            <a:r>
              <a:rPr lang="en-US" dirty="0"/>
              <a:t>CHAPTER </a:t>
            </a:r>
            <a:r>
              <a:rPr lang="en-US" dirty="0" smtClean="0"/>
              <a:t>6</a:t>
            </a:r>
            <a:endParaRPr lang="en-US" dirty="0"/>
          </a:p>
        </p:txBody>
      </p:sp>
      <p:sp>
        <p:nvSpPr>
          <p:cNvPr id="8201" name="Rectangle 9"/>
          <p:cNvSpPr>
            <a:spLocks noGrp="1" noChangeArrowheads="1"/>
          </p:cNvSpPr>
          <p:nvPr>
            <p:ph type="subTitle" idx="1"/>
          </p:nvPr>
        </p:nvSpPr>
        <p:spPr/>
        <p:txBody>
          <a:bodyPr/>
          <a:lstStyle/>
          <a:p>
            <a:r>
              <a:rPr lang="en-US" dirty="0" smtClean="0"/>
              <a:t>Risk and Return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Probability Distribution for Scenarios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2660384"/>
              </p:ext>
            </p:extLst>
          </p:nvPr>
        </p:nvGraphicFramePr>
        <p:xfrm>
          <a:off x="1182688" y="2017713"/>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12A21A09-F6D9-4CB2-B28F-70A9AB2C84DB}" type="slidenum">
              <a:rPr lang="en-US" smtClean="0"/>
              <a:pPr/>
              <a:t>10</a:t>
            </a:fld>
            <a:endParaRPr lang="en-US" dirty="0"/>
          </a:p>
        </p:txBody>
      </p:sp>
    </p:spTree>
    <p:extLst>
      <p:ext uri="{BB962C8B-B14F-4D97-AF65-F5344CB8AC3E}">
        <p14:creationId xmlns:p14="http://schemas.microsoft.com/office/powerpoint/2010/main" val="4033200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2A21A09-F6D9-4CB2-B28F-70A9AB2C84DB}" type="slidenum">
              <a:rPr lang="en-US" smtClean="0"/>
              <a:pPr/>
              <a:t>11</a:t>
            </a:fld>
            <a:endParaRPr lang="en-US"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034638"/>
            <a:ext cx="2859087"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429000"/>
            <a:ext cx="7858125" cy="2663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Title 2"/>
          <p:cNvSpPr>
            <a:spLocks noGrp="1"/>
          </p:cNvSpPr>
          <p:nvPr>
            <p:ph type="title"/>
          </p:nvPr>
        </p:nvSpPr>
        <p:spPr/>
        <p:txBody>
          <a:bodyPr/>
          <a:lstStyle/>
          <a:p>
            <a:r>
              <a:rPr lang="en-US" sz="2400" dirty="0" smtClean="0"/>
              <a:t>6-2b Expected Rate of Return for Discrete Distributions</a:t>
            </a:r>
            <a:endParaRPr lang="en-US" sz="2400" dirty="0"/>
          </a:p>
        </p:txBody>
      </p:sp>
    </p:spTree>
    <p:extLst>
      <p:ext uri="{BB962C8B-B14F-4D97-AF65-F5344CB8AC3E}">
        <p14:creationId xmlns:p14="http://schemas.microsoft.com/office/powerpoint/2010/main" val="2837092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Use </a:t>
            </a:r>
            <a:r>
              <a:rPr lang="en-US" sz="3600" i="1" dirty="0" smtClean="0"/>
              <a:t>Excel</a:t>
            </a:r>
            <a:r>
              <a:rPr lang="en-US" sz="3600" dirty="0" smtClean="0"/>
              <a:t> to Calculate the Expected Value of a Discrete Distribution</a:t>
            </a:r>
            <a:endParaRPr lang="en-US" sz="3600" dirty="0"/>
          </a:p>
        </p:txBody>
      </p:sp>
      <p:sp>
        <p:nvSpPr>
          <p:cNvPr id="3" name="Content Placeholder 2"/>
          <p:cNvSpPr>
            <a:spLocks noGrp="1"/>
          </p:cNvSpPr>
          <p:nvPr>
            <p:ph idx="1"/>
          </p:nvPr>
        </p:nvSpPr>
        <p:spPr/>
        <p:txBody>
          <a:bodyPr/>
          <a:lstStyle/>
          <a:p>
            <a:r>
              <a:rPr lang="en-US" sz="2400" dirty="0"/>
              <a:t> </a:t>
            </a:r>
            <a:endParaRPr lang="en-US" sz="2400" dirty="0" smtClean="0"/>
          </a:p>
          <a:p>
            <a:r>
              <a:rPr lang="en-US" sz="2400" dirty="0" smtClean="0"/>
              <a:t>SUMPRODUCT:</a:t>
            </a:r>
          </a:p>
          <a:p>
            <a:pPr lvl="1"/>
            <a:r>
              <a:rPr lang="en-US" sz="2400" dirty="0" smtClean="0"/>
              <a:t>Multiplies each value in the first array (the range of cells with probabilities) by its corresponding value in the second array (the range of cells with returns).</a:t>
            </a:r>
          </a:p>
          <a:p>
            <a:pPr lvl="1"/>
            <a:r>
              <a:rPr lang="en-US" sz="2400" dirty="0" smtClean="0"/>
              <a:t>Sums the products.</a:t>
            </a:r>
          </a:p>
          <a:p>
            <a:pPr lvl="1"/>
            <a:r>
              <a:rPr lang="en-US" sz="2400" dirty="0" smtClean="0"/>
              <a:t>This is identical to the formula on the previous slide.</a:t>
            </a:r>
          </a:p>
        </p:txBody>
      </p:sp>
      <p:sp>
        <p:nvSpPr>
          <p:cNvPr id="4" name="Slide Number Placeholder 3"/>
          <p:cNvSpPr>
            <a:spLocks noGrp="1"/>
          </p:cNvSpPr>
          <p:nvPr>
            <p:ph type="sldNum" sz="quarter" idx="12"/>
          </p:nvPr>
        </p:nvSpPr>
        <p:spPr/>
        <p:txBody>
          <a:bodyPr/>
          <a:lstStyle/>
          <a:p>
            <a:fld id="{12A21A09-F6D9-4CB2-B28F-70A9AB2C84DB}" type="slidenum">
              <a:rPr lang="en-US" smtClean="0"/>
              <a:pPr/>
              <a:t>12</a:t>
            </a:fld>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119"/>
          <a:stretch/>
        </p:blipFill>
        <p:spPr bwMode="auto">
          <a:xfrm>
            <a:off x="1447800" y="1949963"/>
            <a:ext cx="5821251" cy="639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821345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6-2c Measuring Stand-Alone Risk: The Standard Deviation of a Discrete Distribution</a:t>
            </a:r>
            <a:endParaRPr lang="en-US" sz="2800" dirty="0"/>
          </a:p>
        </p:txBody>
      </p:sp>
      <p:sp>
        <p:nvSpPr>
          <p:cNvPr id="3" name="Content Placeholder 2"/>
          <p:cNvSpPr>
            <a:spLocks noGrp="1"/>
          </p:cNvSpPr>
          <p:nvPr>
            <p:ph idx="1"/>
          </p:nvPr>
        </p:nvSpPr>
        <p:spPr/>
        <p:txBody>
          <a:bodyPr/>
          <a:lstStyle/>
          <a:p>
            <a:r>
              <a:rPr lang="en-US" dirty="0"/>
              <a:t>Stand-alone risk is the risk of each asset held </a:t>
            </a:r>
            <a:r>
              <a:rPr lang="en-US" dirty="0" smtClean="0"/>
              <a:t>in isolation.</a:t>
            </a:r>
            <a:endParaRPr lang="en-US" dirty="0"/>
          </a:p>
          <a:p>
            <a:r>
              <a:rPr lang="en-US" dirty="0" smtClean="0"/>
              <a:t>Standard </a:t>
            </a:r>
            <a:r>
              <a:rPr lang="en-US" dirty="0"/>
              <a:t>deviation measures the dispersion of possible </a:t>
            </a:r>
            <a:r>
              <a:rPr lang="en-US" dirty="0" smtClean="0"/>
              <a:t>outcomes around the mean.</a:t>
            </a:r>
          </a:p>
          <a:p>
            <a:r>
              <a:rPr lang="en-US" dirty="0" smtClean="0"/>
              <a:t>For a single asset:</a:t>
            </a:r>
          </a:p>
          <a:p>
            <a:pPr lvl="1"/>
            <a:r>
              <a:rPr lang="en-US" dirty="0" smtClean="0"/>
              <a:t>Stand-alone risk = Standard deviation</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13</a:t>
            </a:fld>
            <a:endParaRPr lang="en-US" dirty="0"/>
          </a:p>
        </p:txBody>
      </p:sp>
    </p:spTree>
    <p:extLst>
      <p:ext uri="{BB962C8B-B14F-4D97-AF65-F5344CB8AC3E}">
        <p14:creationId xmlns:p14="http://schemas.microsoft.com/office/powerpoint/2010/main" val="840340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Variance (</a:t>
            </a:r>
            <a:r>
              <a:rPr lang="el-GR" sz="3600" dirty="0" smtClean="0"/>
              <a:t>σ</a:t>
            </a:r>
            <a:r>
              <a:rPr lang="en-US" sz="3600" baseline="30000" dirty="0" smtClean="0"/>
              <a:t>2</a:t>
            </a:r>
            <a:r>
              <a:rPr lang="en-US" sz="3600" dirty="0" smtClean="0"/>
              <a:t>) and Standard Deviation </a:t>
            </a:r>
            <a:r>
              <a:rPr lang="en-US" sz="3600" dirty="0"/>
              <a:t>(</a:t>
            </a:r>
            <a:r>
              <a:rPr lang="el-GR" sz="3600" dirty="0" smtClean="0"/>
              <a:t>σ</a:t>
            </a:r>
            <a:r>
              <a:rPr lang="en-US" sz="3600" dirty="0" smtClean="0"/>
              <a:t>) for Discrete Probabilities</a:t>
            </a:r>
            <a:endParaRPr lang="en-US" sz="3600"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14</a:t>
            </a:fld>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2797" y="21336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412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noFill/>
        </p:spPr>
        <p:txBody>
          <a:bodyPr/>
          <a:lstStyle/>
          <a:p>
            <a:pPr>
              <a:defRPr/>
            </a:pPr>
            <a:fld id="{48DDBD67-3039-463C-BC4F-A96AD6F1F9C8}" type="slidenum">
              <a:rPr lang="en-US">
                <a:latin typeface="+mn-lt"/>
              </a:rPr>
              <a:pPr>
                <a:defRPr/>
              </a:pPr>
              <a:t>15</a:t>
            </a:fld>
            <a:endParaRPr lang="en-US" dirty="0">
              <a:latin typeface="+mn-lt"/>
            </a:endParaRPr>
          </a:p>
        </p:txBody>
      </p:sp>
      <p:sp>
        <p:nvSpPr>
          <p:cNvPr id="19459" name="Text Box 17"/>
          <p:cNvSpPr txBox="1">
            <a:spLocks noChangeArrowheads="1"/>
          </p:cNvSpPr>
          <p:nvPr/>
        </p:nvSpPr>
        <p:spPr bwMode="auto">
          <a:xfrm>
            <a:off x="1066800" y="2057400"/>
            <a:ext cx="7162800" cy="3046988"/>
          </a:xfrm>
          <a:prstGeom prst="rect">
            <a:avLst/>
          </a:prstGeom>
          <a:noFill/>
          <a:ln w="12700">
            <a:noFill/>
            <a:miter lim="800000"/>
            <a:headEnd/>
            <a:tailEnd/>
          </a:ln>
        </p:spPr>
        <p:txBody>
          <a:bodyPr wrap="square">
            <a:spAutoFit/>
          </a:bodyPr>
          <a:lstStyle/>
          <a:p>
            <a:r>
              <a:rPr lang="en-US" sz="3200" dirty="0" smtClean="0">
                <a:latin typeface="Cambria Math" pitchFamily="18" charset="0"/>
                <a:ea typeface="Cambria Math" pitchFamily="18" charset="0"/>
                <a:sym typeface="Symbol" pitchFamily="18" charset="2"/>
              </a:rPr>
              <a:t>  </a:t>
            </a:r>
            <a:r>
              <a:rPr lang="el-GR" sz="3200" dirty="0" smtClean="0">
                <a:latin typeface="Cambria Math" pitchFamily="18" charset="0"/>
                <a:ea typeface="Cambria Math" pitchFamily="18" charset="0"/>
                <a:sym typeface="Symbol" pitchFamily="18" charset="2"/>
              </a:rPr>
              <a:t>σ</a:t>
            </a:r>
            <a:r>
              <a:rPr lang="en-US" sz="3200" baseline="30000" dirty="0" smtClean="0">
                <a:latin typeface="Cambria Math" pitchFamily="18" charset="0"/>
                <a:ea typeface="Cambria Math" pitchFamily="18" charset="0"/>
                <a:sym typeface="Symbol" pitchFamily="18" charset="2"/>
              </a:rPr>
              <a:t>2</a:t>
            </a:r>
            <a:r>
              <a:rPr lang="en-US" sz="3200" dirty="0" smtClean="0">
                <a:latin typeface="Cambria Math" pitchFamily="18" charset="0"/>
                <a:ea typeface="Cambria Math" pitchFamily="18" charset="0"/>
                <a:sym typeface="Symbol" pitchFamily="18" charset="2"/>
              </a:rPr>
              <a:t> =    0.10 </a:t>
            </a:r>
            <a:r>
              <a:rPr lang="en-US" sz="3200" dirty="0">
                <a:latin typeface="Cambria Math" pitchFamily="18" charset="0"/>
                <a:ea typeface="Cambria Math" pitchFamily="18" charset="0"/>
                <a:sym typeface="Symbol" pitchFamily="18" charset="2"/>
              </a:rPr>
              <a:t>(-</a:t>
            </a:r>
            <a:r>
              <a:rPr lang="en-US" sz="3200" dirty="0" smtClean="0">
                <a:latin typeface="Cambria Math" pitchFamily="18" charset="0"/>
                <a:ea typeface="Cambria Math" pitchFamily="18" charset="0"/>
                <a:sym typeface="Symbol" pitchFamily="18" charset="2"/>
              </a:rPr>
              <a:t>0.14 – 0.06)</a:t>
            </a:r>
            <a:r>
              <a:rPr lang="en-US" sz="3200" baseline="30000" dirty="0" smtClean="0">
                <a:latin typeface="Cambria Math" pitchFamily="18" charset="0"/>
                <a:ea typeface="Cambria Math" pitchFamily="18" charset="0"/>
                <a:sym typeface="Symbol" pitchFamily="18" charset="2"/>
              </a:rPr>
              <a:t>2</a:t>
            </a:r>
            <a:endParaRPr lang="en-US" sz="3200" dirty="0" smtClean="0">
              <a:latin typeface="Cambria Math" pitchFamily="18" charset="0"/>
              <a:ea typeface="Cambria Math" pitchFamily="18" charset="0"/>
              <a:sym typeface="Symbol" pitchFamily="18" charset="2"/>
            </a:endParaRPr>
          </a:p>
          <a:p>
            <a:r>
              <a:rPr lang="en-US" sz="3200" dirty="0">
                <a:latin typeface="Cambria Math" pitchFamily="18" charset="0"/>
                <a:ea typeface="Cambria Math" pitchFamily="18" charset="0"/>
                <a:sym typeface="Symbol" pitchFamily="18" charset="2"/>
              </a:rPr>
              <a:t>	+ </a:t>
            </a:r>
            <a:r>
              <a:rPr lang="en-US" sz="3200" dirty="0" smtClean="0">
                <a:latin typeface="Cambria Math" pitchFamily="18" charset="0"/>
                <a:ea typeface="Cambria Math" pitchFamily="18" charset="0"/>
                <a:sym typeface="Symbol" pitchFamily="18" charset="2"/>
              </a:rPr>
              <a:t>0.20 (-0.04 </a:t>
            </a:r>
            <a:r>
              <a:rPr lang="en-US" sz="3200" dirty="0">
                <a:latin typeface="Cambria Math" pitchFamily="18" charset="0"/>
                <a:ea typeface="Cambria Math" pitchFamily="18" charset="0"/>
                <a:sym typeface="Symbol" pitchFamily="18" charset="2"/>
              </a:rPr>
              <a:t>– </a:t>
            </a:r>
            <a:r>
              <a:rPr lang="en-US" sz="3200" dirty="0" smtClean="0">
                <a:latin typeface="Cambria Math" pitchFamily="18" charset="0"/>
                <a:ea typeface="Cambria Math" pitchFamily="18" charset="0"/>
                <a:sym typeface="Symbol" pitchFamily="18" charset="2"/>
              </a:rPr>
              <a:t>0.06)</a:t>
            </a:r>
            <a:r>
              <a:rPr lang="en-US" sz="3200" baseline="30000" dirty="0" smtClean="0">
                <a:latin typeface="Cambria Math" pitchFamily="18" charset="0"/>
                <a:ea typeface="Cambria Math" pitchFamily="18" charset="0"/>
                <a:sym typeface="Symbol" pitchFamily="18" charset="2"/>
              </a:rPr>
              <a:t>2</a:t>
            </a:r>
            <a:endParaRPr lang="en-US" sz="3200" dirty="0">
              <a:latin typeface="Cambria Math" pitchFamily="18" charset="0"/>
              <a:ea typeface="Cambria Math" pitchFamily="18" charset="0"/>
              <a:sym typeface="Symbol" pitchFamily="18" charset="2"/>
            </a:endParaRPr>
          </a:p>
          <a:p>
            <a:r>
              <a:rPr lang="en-US" sz="3200" dirty="0" smtClean="0">
                <a:latin typeface="Cambria Math" pitchFamily="18" charset="0"/>
                <a:ea typeface="Cambria Math" pitchFamily="18" charset="0"/>
                <a:sym typeface="Symbol" pitchFamily="18" charset="2"/>
              </a:rPr>
              <a:t>	+ 0.40 (  0.06 </a:t>
            </a:r>
            <a:r>
              <a:rPr lang="en-US" sz="3200" dirty="0">
                <a:latin typeface="Cambria Math" pitchFamily="18" charset="0"/>
                <a:ea typeface="Cambria Math" pitchFamily="18" charset="0"/>
                <a:sym typeface="Symbol" pitchFamily="18" charset="2"/>
              </a:rPr>
              <a:t>– </a:t>
            </a:r>
            <a:r>
              <a:rPr lang="en-US" sz="3200" dirty="0" smtClean="0">
                <a:latin typeface="Cambria Math" pitchFamily="18" charset="0"/>
                <a:ea typeface="Cambria Math" pitchFamily="18" charset="0"/>
                <a:sym typeface="Symbol" pitchFamily="18" charset="2"/>
              </a:rPr>
              <a:t>0.06)</a:t>
            </a:r>
            <a:r>
              <a:rPr lang="en-US" sz="3200" baseline="30000" dirty="0" smtClean="0">
                <a:latin typeface="Cambria Math" pitchFamily="18" charset="0"/>
                <a:ea typeface="Cambria Math" pitchFamily="18" charset="0"/>
                <a:sym typeface="Symbol" pitchFamily="18" charset="2"/>
              </a:rPr>
              <a:t>2</a:t>
            </a:r>
            <a:endParaRPr lang="en-US" sz="3200" dirty="0" smtClean="0">
              <a:latin typeface="Cambria Math" pitchFamily="18" charset="0"/>
              <a:ea typeface="Cambria Math" pitchFamily="18" charset="0"/>
              <a:sym typeface="Symbol" pitchFamily="18" charset="2"/>
            </a:endParaRPr>
          </a:p>
          <a:p>
            <a:r>
              <a:rPr lang="en-US" sz="3200" dirty="0">
                <a:latin typeface="Cambria Math" pitchFamily="18" charset="0"/>
                <a:ea typeface="Cambria Math" pitchFamily="18" charset="0"/>
                <a:sym typeface="Symbol" pitchFamily="18" charset="2"/>
              </a:rPr>
              <a:t>	+ </a:t>
            </a:r>
            <a:r>
              <a:rPr lang="en-US" sz="3200" dirty="0" smtClean="0">
                <a:latin typeface="Cambria Math" pitchFamily="18" charset="0"/>
                <a:ea typeface="Cambria Math" pitchFamily="18" charset="0"/>
                <a:sym typeface="Symbol" pitchFamily="18" charset="2"/>
              </a:rPr>
              <a:t>0.20 (  0.16 </a:t>
            </a:r>
            <a:r>
              <a:rPr lang="en-US" sz="3200" dirty="0">
                <a:latin typeface="Cambria Math" pitchFamily="18" charset="0"/>
                <a:ea typeface="Cambria Math" pitchFamily="18" charset="0"/>
                <a:sym typeface="Symbol" pitchFamily="18" charset="2"/>
              </a:rPr>
              <a:t>– </a:t>
            </a:r>
            <a:r>
              <a:rPr lang="en-US" sz="3200" dirty="0" smtClean="0">
                <a:latin typeface="Cambria Math" pitchFamily="18" charset="0"/>
                <a:ea typeface="Cambria Math" pitchFamily="18" charset="0"/>
                <a:sym typeface="Symbol" pitchFamily="18" charset="2"/>
              </a:rPr>
              <a:t>0.06)</a:t>
            </a:r>
            <a:r>
              <a:rPr lang="en-US" sz="3200" baseline="30000" dirty="0" smtClean="0">
                <a:latin typeface="Cambria Math" pitchFamily="18" charset="0"/>
                <a:ea typeface="Cambria Math" pitchFamily="18" charset="0"/>
                <a:sym typeface="Symbol" pitchFamily="18" charset="2"/>
              </a:rPr>
              <a:t>2</a:t>
            </a:r>
            <a:endParaRPr lang="en-US" sz="3200" dirty="0">
              <a:latin typeface="Cambria Math" pitchFamily="18" charset="0"/>
              <a:ea typeface="Cambria Math" pitchFamily="18" charset="0"/>
              <a:sym typeface="Symbol" pitchFamily="18" charset="2"/>
            </a:endParaRPr>
          </a:p>
          <a:p>
            <a:r>
              <a:rPr lang="en-US" sz="3200" dirty="0">
                <a:latin typeface="Cambria Math" pitchFamily="18" charset="0"/>
                <a:ea typeface="Cambria Math" pitchFamily="18" charset="0"/>
                <a:sym typeface="Symbol" pitchFamily="18" charset="2"/>
              </a:rPr>
              <a:t> </a:t>
            </a:r>
            <a:r>
              <a:rPr lang="en-US" sz="3200" dirty="0" smtClean="0">
                <a:latin typeface="Cambria Math" pitchFamily="18" charset="0"/>
                <a:ea typeface="Cambria Math" pitchFamily="18" charset="0"/>
                <a:sym typeface="Symbol" pitchFamily="18" charset="2"/>
              </a:rPr>
              <a:t>	+ 0.10 (  0.26 </a:t>
            </a:r>
            <a:r>
              <a:rPr lang="en-US" sz="3200" dirty="0">
                <a:latin typeface="Cambria Math" pitchFamily="18" charset="0"/>
                <a:ea typeface="Cambria Math" pitchFamily="18" charset="0"/>
                <a:sym typeface="Symbol" pitchFamily="18" charset="2"/>
              </a:rPr>
              <a:t>– </a:t>
            </a:r>
            <a:r>
              <a:rPr lang="en-US" sz="3200" dirty="0" smtClean="0">
                <a:latin typeface="Cambria Math" pitchFamily="18" charset="0"/>
                <a:ea typeface="Cambria Math" pitchFamily="18" charset="0"/>
                <a:sym typeface="Symbol" pitchFamily="18" charset="2"/>
              </a:rPr>
              <a:t>0.06)</a:t>
            </a:r>
            <a:r>
              <a:rPr lang="en-US" sz="3200" baseline="30000" dirty="0" smtClean="0">
                <a:latin typeface="Cambria Math" pitchFamily="18" charset="0"/>
                <a:ea typeface="Cambria Math" pitchFamily="18" charset="0"/>
                <a:sym typeface="Symbol" pitchFamily="18" charset="2"/>
              </a:rPr>
              <a:t>2</a:t>
            </a:r>
            <a:endParaRPr lang="en-US" sz="3200" dirty="0">
              <a:latin typeface="Cambria Math" pitchFamily="18" charset="0"/>
              <a:ea typeface="Cambria Math" pitchFamily="18" charset="0"/>
              <a:sym typeface="Symbol" pitchFamily="18" charset="2"/>
            </a:endParaRPr>
          </a:p>
          <a:p>
            <a:r>
              <a:rPr lang="en-US" sz="3200" dirty="0">
                <a:latin typeface="Cambria Math" pitchFamily="18" charset="0"/>
                <a:ea typeface="Cambria Math" pitchFamily="18" charset="0"/>
                <a:sym typeface="Symbol" pitchFamily="18" charset="2"/>
              </a:rPr>
              <a:t> </a:t>
            </a:r>
            <a:r>
              <a:rPr lang="el-GR" sz="3200" b="1" dirty="0">
                <a:solidFill>
                  <a:schemeClr val="tx2"/>
                </a:solidFill>
                <a:latin typeface="Cambria Math" pitchFamily="18" charset="0"/>
                <a:ea typeface="Cambria Math" pitchFamily="18" charset="0"/>
                <a:sym typeface="Symbol" pitchFamily="18" charset="2"/>
              </a:rPr>
              <a:t>σ</a:t>
            </a:r>
            <a:r>
              <a:rPr lang="en-US" sz="3200" b="1" baseline="30000" dirty="0" smtClean="0">
                <a:solidFill>
                  <a:schemeClr val="tx2"/>
                </a:solidFill>
                <a:latin typeface="Cambria Math" pitchFamily="18" charset="0"/>
                <a:ea typeface="Cambria Math" pitchFamily="18" charset="0"/>
                <a:sym typeface="Symbol" pitchFamily="18" charset="2"/>
              </a:rPr>
              <a:t>2</a:t>
            </a:r>
            <a:r>
              <a:rPr lang="en-US" sz="3200" b="1" dirty="0" smtClean="0">
                <a:solidFill>
                  <a:schemeClr val="tx2"/>
                </a:solidFill>
                <a:latin typeface="Cambria Math" pitchFamily="18" charset="0"/>
                <a:ea typeface="Cambria Math" pitchFamily="18" charset="0"/>
                <a:sym typeface="Symbol" pitchFamily="18" charset="2"/>
              </a:rPr>
              <a:t> =  0.0120</a:t>
            </a:r>
            <a:endParaRPr lang="en-US" sz="3200" b="1" dirty="0">
              <a:solidFill>
                <a:schemeClr val="tx2"/>
              </a:solidFill>
              <a:latin typeface="Cambria Math" pitchFamily="18" charset="0"/>
              <a:ea typeface="Cambria Math" pitchFamily="18" charset="0"/>
            </a:endParaRPr>
          </a:p>
        </p:txBody>
      </p:sp>
      <p:sp>
        <p:nvSpPr>
          <p:cNvPr id="19460" name="Rectangle 19"/>
          <p:cNvSpPr>
            <a:spLocks noGrp="1" noChangeArrowheads="1"/>
          </p:cNvSpPr>
          <p:nvPr>
            <p:ph type="title"/>
          </p:nvPr>
        </p:nvSpPr>
        <p:spPr/>
        <p:txBody>
          <a:bodyPr>
            <a:normAutofit fontScale="90000"/>
          </a:bodyPr>
          <a:lstStyle/>
          <a:p>
            <a:r>
              <a:rPr lang="en-US" sz="3200" dirty="0" smtClean="0"/>
              <a:t>Example Continued: Standard </a:t>
            </a:r>
            <a:r>
              <a:rPr lang="en-US" sz="3200" dirty="0"/>
              <a:t>Deviation of </a:t>
            </a:r>
            <a:r>
              <a:rPr lang="en-US" sz="3200" dirty="0" smtClean="0"/>
              <a:t>the </a:t>
            </a:r>
            <a:r>
              <a:rPr lang="en-US" sz="3200" dirty="0"/>
              <a:t>S</a:t>
            </a:r>
            <a:r>
              <a:rPr lang="en-US" sz="3200" dirty="0" smtClean="0"/>
              <a:t>tock’s Return During the Next Year</a:t>
            </a:r>
            <a:endParaRPr lang="en-US" sz="32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2816" y="5091136"/>
            <a:ext cx="4187825" cy="13414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Use </a:t>
            </a:r>
            <a:r>
              <a:rPr lang="en-US" sz="3600" i="1" dirty="0" smtClean="0"/>
              <a:t>Excel</a:t>
            </a:r>
            <a:r>
              <a:rPr lang="en-US" sz="3600" dirty="0" smtClean="0"/>
              <a:t> to Calculate the Variance and Standard Deviation of a Discrete Distribution</a:t>
            </a:r>
            <a:endParaRPr lang="en-US" sz="3600" dirty="0"/>
          </a:p>
        </p:txBody>
      </p:sp>
      <p:sp>
        <p:nvSpPr>
          <p:cNvPr id="3" name="Content Placeholder 2"/>
          <p:cNvSpPr>
            <a:spLocks noGrp="1"/>
          </p:cNvSpPr>
          <p:nvPr>
            <p:ph idx="1"/>
          </p:nvPr>
        </p:nvSpPr>
        <p:spPr>
          <a:xfrm>
            <a:off x="838200" y="2514600"/>
            <a:ext cx="8116888" cy="4114800"/>
          </a:xfrm>
        </p:spPr>
        <p:txBody>
          <a:bodyPr/>
          <a:lstStyle/>
          <a:p>
            <a:r>
              <a:rPr lang="en-US" sz="2400" dirty="0" smtClean="0"/>
              <a:t>SUMPRODUCT:</a:t>
            </a:r>
          </a:p>
          <a:p>
            <a:pPr lvl="1"/>
            <a:r>
              <a:rPr lang="en-US" sz="2400" dirty="0" smtClean="0"/>
              <a:t>Multiplies each value in the first array (the range of cells with probabilities) by its corresponding value in the second array (the range of cells with returns less the expected return) and by the third array (which is identical to the second array).</a:t>
            </a:r>
          </a:p>
          <a:p>
            <a:pPr lvl="1"/>
            <a:r>
              <a:rPr lang="en-US" sz="2400" dirty="0" smtClean="0"/>
              <a:t>Sums the products; the result is variance.</a:t>
            </a:r>
          </a:p>
          <a:p>
            <a:r>
              <a:rPr lang="en-US" sz="2400" dirty="0" smtClean="0"/>
              <a:t>Take the square root of the variance to get the standard deviation.</a:t>
            </a:r>
            <a:endParaRPr lang="en-US" sz="2800"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16</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027237"/>
            <a:ext cx="8053387" cy="639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7140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 Deviation in Comparing Investments</a:t>
            </a:r>
            <a:endParaRPr lang="en-US" sz="2800" dirty="0"/>
          </a:p>
        </p:txBody>
      </p:sp>
      <p:sp>
        <p:nvSpPr>
          <p:cNvPr id="3" name="Content Placeholder 2"/>
          <p:cNvSpPr>
            <a:spLocks noGrp="1"/>
          </p:cNvSpPr>
          <p:nvPr>
            <p:ph idx="1"/>
          </p:nvPr>
        </p:nvSpPr>
        <p:spPr/>
        <p:txBody>
          <a:bodyPr/>
          <a:lstStyle/>
          <a:p>
            <a:r>
              <a:rPr lang="en-US" dirty="0" smtClean="0"/>
              <a:t>Investments with bigger standard deviations have more risk.</a:t>
            </a:r>
          </a:p>
          <a:p>
            <a:r>
              <a:rPr lang="en-US" dirty="0" smtClean="0"/>
              <a:t>High risk doesn’t mean you should reject the investment, but:</a:t>
            </a:r>
          </a:p>
          <a:p>
            <a:pPr lvl="1"/>
            <a:r>
              <a:rPr lang="en-US" dirty="0" smtClean="0"/>
              <a:t>You should know the risk before investing</a:t>
            </a:r>
          </a:p>
          <a:p>
            <a:pPr lvl="1"/>
            <a:r>
              <a:rPr lang="en-US" dirty="0" smtClean="0"/>
              <a:t>You should expect a higher return as compensation for bearing the risk.  </a:t>
            </a:r>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17</a:t>
            </a:fld>
            <a:endParaRPr lang="en-US" dirty="0"/>
          </a:p>
        </p:txBody>
      </p:sp>
    </p:spTree>
    <p:extLst>
      <p:ext uri="{BB962C8B-B14F-4D97-AF65-F5344CB8AC3E}">
        <p14:creationId xmlns:p14="http://schemas.microsoft.com/office/powerpoint/2010/main" val="1871414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6-5 Risk in a Portfolio Context</a:t>
            </a:r>
            <a:br>
              <a:rPr lang="en-US" dirty="0" smtClean="0"/>
            </a:br>
            <a:r>
              <a:rPr lang="en-US" sz="2800" dirty="0" smtClean="0"/>
              <a:t>6-5a Creating a Portfolio: Portfolio Return</a:t>
            </a:r>
            <a:endParaRPr lang="en-US" sz="2800" dirty="0"/>
          </a:p>
        </p:txBody>
      </p:sp>
      <p:sp>
        <p:nvSpPr>
          <p:cNvPr id="7" name="Content Placeholder 6"/>
          <p:cNvSpPr>
            <a:spLocks noGrp="1"/>
          </p:cNvSpPr>
          <p:nvPr>
            <p:ph idx="1"/>
          </p:nvPr>
        </p:nvSpPr>
        <p:spPr/>
        <p:txBody>
          <a:bodyPr/>
          <a:lstStyle/>
          <a:p>
            <a:r>
              <a:rPr lang="en-US" dirty="0" smtClean="0"/>
              <a:t>The percentage of a portfolio’s value that is invested in Stock i is denoted by the “weight” </a:t>
            </a:r>
            <a:r>
              <a:rPr lang="en-US" dirty="0"/>
              <a:t>w</a:t>
            </a:r>
            <a:r>
              <a:rPr lang="en-US" baseline="-25000" dirty="0"/>
              <a:t>i</a:t>
            </a:r>
            <a:r>
              <a:rPr lang="en-US" dirty="0"/>
              <a:t>. Notice that the sum of all the weights must equal 1. </a:t>
            </a:r>
          </a:p>
          <a:p>
            <a:r>
              <a:rPr lang="en-US" dirty="0" smtClean="0"/>
              <a:t>With n stocks in the portfolio, its expected return each year will be:</a:t>
            </a:r>
          </a:p>
          <a:p>
            <a:pPr marL="0" indent="0">
              <a:buNone/>
            </a:pPr>
            <a:endParaRPr lang="en-US" dirty="0"/>
          </a:p>
        </p:txBody>
      </p:sp>
      <p:sp>
        <p:nvSpPr>
          <p:cNvPr id="5" name="Slide Number Placeholder 4"/>
          <p:cNvSpPr>
            <a:spLocks noGrp="1"/>
          </p:cNvSpPr>
          <p:nvPr>
            <p:ph type="sldNum" sz="quarter" idx="12"/>
          </p:nvPr>
        </p:nvSpPr>
        <p:spPr/>
        <p:txBody>
          <a:bodyPr/>
          <a:lstStyle/>
          <a:p>
            <a:fld id="{350E0F26-FDFA-4BE0-8EE5-15E5AE91109B}" type="slidenum">
              <a:rPr lang="en-US" smtClean="0"/>
              <a:pPr/>
              <a:t>18</a:t>
            </a:fld>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419460221"/>
              </p:ext>
            </p:extLst>
          </p:nvPr>
        </p:nvGraphicFramePr>
        <p:xfrm>
          <a:off x="3276600" y="5257800"/>
          <a:ext cx="3048000" cy="990600"/>
        </p:xfrm>
        <a:graphic>
          <a:graphicData uri="http://schemas.openxmlformats.org/presentationml/2006/ole">
            <mc:AlternateContent xmlns:mc="http://schemas.openxmlformats.org/markup-compatibility/2006">
              <mc:Choice xmlns:v="urn:schemas-microsoft-com:vml" Requires="v">
                <p:oleObj spid="_x0000_s1059" name="Equation" r:id="rId3" imgW="114300" imgH="165100" progId="Equation.3">
                  <p:embed/>
                </p:oleObj>
              </mc:Choice>
              <mc:Fallback>
                <p:oleObj name="Equation" r:id="rId3" imgW="114300" imgH="165100" progId="Equation.3">
                  <p:embed/>
                  <p:pic>
                    <p:nvPicPr>
                      <p:cNvPr id="0" name=""/>
                      <p:cNvPicPr/>
                      <p:nvPr/>
                    </p:nvPicPr>
                    <p:blipFill>
                      <a:blip r:embed="rId4"/>
                      <a:stretch>
                        <a:fillRect/>
                      </a:stretch>
                    </p:blipFill>
                    <p:spPr>
                      <a:xfrm>
                        <a:off x="3276600" y="5257800"/>
                        <a:ext cx="3048000" cy="9906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157308815"/>
              </p:ext>
            </p:extLst>
          </p:nvPr>
        </p:nvGraphicFramePr>
        <p:xfrm>
          <a:off x="3124200" y="5257800"/>
          <a:ext cx="2819400" cy="914400"/>
        </p:xfrm>
        <a:graphic>
          <a:graphicData uri="http://schemas.openxmlformats.org/presentationml/2006/ole">
            <mc:AlternateContent xmlns:mc="http://schemas.openxmlformats.org/markup-compatibility/2006">
              <mc:Choice xmlns:v="urn:schemas-microsoft-com:vml" Requires="v">
                <p:oleObj spid="_x0000_s1060" name="Equation" r:id="rId5" imgW="685800" imgH="457200" progId="Equation.3">
                  <p:embed/>
                </p:oleObj>
              </mc:Choice>
              <mc:Fallback>
                <p:oleObj name="Equation" r:id="rId5" imgW="685800" imgH="457200" progId="Equation.3">
                  <p:embed/>
                  <p:pic>
                    <p:nvPicPr>
                      <p:cNvPr id="0" name=""/>
                      <p:cNvPicPr/>
                      <p:nvPr/>
                    </p:nvPicPr>
                    <p:blipFill>
                      <a:blip r:embed="rId6"/>
                      <a:stretch>
                        <a:fillRect/>
                      </a:stretch>
                    </p:blipFill>
                    <p:spPr>
                      <a:xfrm>
                        <a:off x="3124200" y="5257800"/>
                        <a:ext cx="2819400" cy="914400"/>
                      </a:xfrm>
                      <a:prstGeom prst="rect">
                        <a:avLst/>
                      </a:prstGeom>
                    </p:spPr>
                  </p:pic>
                </p:oleObj>
              </mc:Fallback>
            </mc:AlternateContent>
          </a:graphicData>
        </a:graphic>
      </p:graphicFrame>
    </p:spTree>
    <p:extLst>
      <p:ext uri="{BB962C8B-B14F-4D97-AF65-F5344CB8AC3E}">
        <p14:creationId xmlns:p14="http://schemas.microsoft.com/office/powerpoint/2010/main" val="2965177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Example: 2-Stock Portfolio</a:t>
            </a:r>
            <a:endParaRPr lang="en-US" dirty="0"/>
          </a:p>
        </p:txBody>
      </p:sp>
      <p:sp>
        <p:nvSpPr>
          <p:cNvPr id="7" name="Content Placeholder 6"/>
          <p:cNvSpPr>
            <a:spLocks noGrp="1"/>
          </p:cNvSpPr>
          <p:nvPr>
            <p:ph idx="1"/>
          </p:nvPr>
        </p:nvSpPr>
        <p:spPr/>
        <p:txBody>
          <a:bodyPr/>
          <a:lstStyle/>
          <a:p>
            <a:r>
              <a:rPr lang="en-US" dirty="0" smtClean="0"/>
              <a:t>Form a portfolio by investing 75% in </a:t>
            </a:r>
            <a:r>
              <a:rPr lang="en-US" dirty="0" err="1" smtClean="0"/>
              <a:t>SnailDrive</a:t>
            </a:r>
            <a:r>
              <a:rPr lang="en-US" dirty="0" smtClean="0"/>
              <a:t> which has an expected annual return of 8.6% and 25% in </a:t>
            </a:r>
            <a:r>
              <a:rPr lang="en-US" dirty="0" err="1" smtClean="0"/>
              <a:t>MicroDrive</a:t>
            </a:r>
            <a:r>
              <a:rPr lang="en-US" dirty="0" smtClean="0"/>
              <a:t> which has a 14.6% return.</a:t>
            </a:r>
            <a:endParaRPr lang="en-US" dirty="0"/>
          </a:p>
          <a:p>
            <a:r>
              <a:rPr lang="en-US" dirty="0" smtClean="0"/>
              <a:t>The expected portfolio return will be:</a:t>
            </a:r>
          </a:p>
          <a:p>
            <a:pPr lvl="1"/>
            <a:endParaRPr lang="en-US" dirty="0" smtClean="0"/>
          </a:p>
        </p:txBody>
      </p:sp>
      <p:sp>
        <p:nvSpPr>
          <p:cNvPr id="5" name="Slide Number Placeholder 4"/>
          <p:cNvSpPr>
            <a:spLocks noGrp="1"/>
          </p:cNvSpPr>
          <p:nvPr>
            <p:ph type="sldNum" sz="quarter" idx="12"/>
          </p:nvPr>
        </p:nvSpPr>
        <p:spPr/>
        <p:txBody>
          <a:bodyPr/>
          <a:lstStyle/>
          <a:p>
            <a:fld id="{350E0F26-FDFA-4BE0-8EE5-15E5AE91109B}" type="slidenum">
              <a:rPr lang="en-US" smtClean="0"/>
              <a:pPr/>
              <a:t>19</a:t>
            </a:fld>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4127799956"/>
              </p:ext>
            </p:extLst>
          </p:nvPr>
        </p:nvGraphicFramePr>
        <p:xfrm>
          <a:off x="4267200" y="4876800"/>
          <a:ext cx="1714500" cy="165100"/>
        </p:xfrm>
        <a:graphic>
          <a:graphicData uri="http://schemas.openxmlformats.org/presentationml/2006/ole">
            <mc:AlternateContent xmlns:mc="http://schemas.openxmlformats.org/markup-compatibility/2006">
              <mc:Choice xmlns:v="urn:schemas-microsoft-com:vml" Requires="v">
                <p:oleObj spid="_x0000_s2079" name="Equation" r:id="rId3" imgW="114300" imgH="165100" progId="Equation.3">
                  <p:embed/>
                </p:oleObj>
              </mc:Choice>
              <mc:Fallback>
                <p:oleObj name="Equation" r:id="rId3" imgW="114300" imgH="165100" progId="Equation.3">
                  <p:embed/>
                  <p:pic>
                    <p:nvPicPr>
                      <p:cNvPr id="0" name=""/>
                      <p:cNvPicPr/>
                      <p:nvPr/>
                    </p:nvPicPr>
                    <p:blipFill>
                      <a:blip r:embed="rId4"/>
                      <a:stretch>
                        <a:fillRect/>
                      </a:stretch>
                    </p:blipFill>
                    <p:spPr>
                      <a:xfrm>
                        <a:off x="4267200" y="4876800"/>
                        <a:ext cx="1714500" cy="1651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530895004"/>
              </p:ext>
            </p:extLst>
          </p:nvPr>
        </p:nvGraphicFramePr>
        <p:xfrm>
          <a:off x="3200400" y="4800600"/>
          <a:ext cx="3124200" cy="762000"/>
        </p:xfrm>
        <a:graphic>
          <a:graphicData uri="http://schemas.openxmlformats.org/presentationml/2006/ole">
            <mc:AlternateContent xmlns:mc="http://schemas.openxmlformats.org/markup-compatibility/2006">
              <mc:Choice xmlns:v="urn:schemas-microsoft-com:vml" Requires="v">
                <p:oleObj spid="_x0000_s2080" name="Equation" r:id="rId5" imgW="2476500" imgH="266700" progId="Equation.3">
                  <p:embed/>
                </p:oleObj>
              </mc:Choice>
              <mc:Fallback>
                <p:oleObj name="Equation" r:id="rId5" imgW="2476500" imgH="266700" progId="Equation.3">
                  <p:embed/>
                  <p:pic>
                    <p:nvPicPr>
                      <p:cNvPr id="0" name=""/>
                      <p:cNvPicPr/>
                      <p:nvPr/>
                    </p:nvPicPr>
                    <p:blipFill>
                      <a:blip r:embed="rId6"/>
                      <a:stretch>
                        <a:fillRect/>
                      </a:stretch>
                    </p:blipFill>
                    <p:spPr>
                      <a:xfrm>
                        <a:off x="3200400" y="4800600"/>
                        <a:ext cx="3124200" cy="762000"/>
                      </a:xfrm>
                      <a:prstGeom prst="rect">
                        <a:avLst/>
                      </a:prstGeom>
                    </p:spPr>
                  </p:pic>
                </p:oleObj>
              </mc:Fallback>
            </mc:AlternateContent>
          </a:graphicData>
        </a:graphic>
      </p:graphicFrame>
    </p:spTree>
    <p:extLst>
      <p:ext uri="{BB962C8B-B14F-4D97-AF65-F5344CB8AC3E}">
        <p14:creationId xmlns:p14="http://schemas.microsoft.com/office/powerpoint/2010/main" val="3389912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344152E4-9893-4742-B338-331ECF142DD9}" type="slidenum">
              <a:rPr lang="en-US">
                <a:latin typeface="+mn-lt"/>
              </a:rPr>
              <a:pPr>
                <a:defRPr/>
              </a:pPr>
              <a:t>2</a:t>
            </a:fld>
            <a:endParaRPr lang="en-US" dirty="0">
              <a:latin typeface="+mn-lt"/>
            </a:endParaRPr>
          </a:p>
        </p:txBody>
      </p:sp>
      <p:sp>
        <p:nvSpPr>
          <p:cNvPr id="9219" name="Rectangle 4130"/>
          <p:cNvSpPr>
            <a:spLocks noGrp="1" noChangeArrowheads="1"/>
          </p:cNvSpPr>
          <p:nvPr>
            <p:ph type="title"/>
          </p:nvPr>
        </p:nvSpPr>
        <p:spPr/>
        <p:txBody>
          <a:bodyPr/>
          <a:lstStyle/>
          <a:p>
            <a:r>
              <a:rPr lang="en-US" dirty="0"/>
              <a:t>Topics in Chapter</a:t>
            </a:r>
          </a:p>
        </p:txBody>
      </p:sp>
      <p:sp>
        <p:nvSpPr>
          <p:cNvPr id="9220" name="Rectangle 4131"/>
          <p:cNvSpPr>
            <a:spLocks noGrp="1" noChangeArrowheads="1"/>
          </p:cNvSpPr>
          <p:nvPr>
            <p:ph type="body" idx="1"/>
          </p:nvPr>
        </p:nvSpPr>
        <p:spPr/>
        <p:txBody>
          <a:bodyPr/>
          <a:lstStyle/>
          <a:p>
            <a:pPr marL="0" indent="0">
              <a:buNone/>
            </a:pPr>
            <a:r>
              <a:rPr lang="en-US" i="1" dirty="0" smtClean="0"/>
              <a:t>Read sections 1, 2, 5, 6a, 7acd.</a:t>
            </a:r>
          </a:p>
          <a:p>
            <a:r>
              <a:rPr lang="en-US" dirty="0" smtClean="0"/>
              <a:t>Basic return and risk </a:t>
            </a:r>
            <a:r>
              <a:rPr lang="en-US" dirty="0"/>
              <a:t>concepts</a:t>
            </a:r>
          </a:p>
          <a:p>
            <a:r>
              <a:rPr lang="en-US" dirty="0" smtClean="0"/>
              <a:t>Stand-alone </a:t>
            </a:r>
            <a:r>
              <a:rPr lang="en-US" dirty="0"/>
              <a:t>risk</a:t>
            </a:r>
          </a:p>
          <a:p>
            <a:r>
              <a:rPr lang="en-US" dirty="0" smtClean="0"/>
              <a:t>Risk in a Portfolio Context</a:t>
            </a:r>
            <a:endParaRPr lang="en-US" dirty="0"/>
          </a:p>
          <a:p>
            <a:r>
              <a:rPr lang="en-US" dirty="0"/>
              <a:t>Risk and return: </a:t>
            </a:r>
            <a:r>
              <a:rPr lang="en-US" dirty="0" smtClean="0"/>
              <a:t>CAPM/SML</a:t>
            </a:r>
          </a:p>
          <a:p>
            <a:r>
              <a:rPr lang="en-US" dirty="0" smtClean="0"/>
              <a:t>Market equilibrium and market efficiency</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6276C7B0-B6E0-47B0-A71B-1477142EB510}" type="slidenum">
              <a:rPr lang="en-US">
                <a:latin typeface="+mn-lt"/>
              </a:rPr>
              <a:pPr>
                <a:defRPr/>
              </a:pPr>
              <a:t>20</a:t>
            </a:fld>
            <a:endParaRPr lang="en-US" dirty="0">
              <a:latin typeface="+mn-lt"/>
            </a:endParaRPr>
          </a:p>
        </p:txBody>
      </p:sp>
      <p:sp>
        <p:nvSpPr>
          <p:cNvPr id="29699" name="Rectangle 5"/>
          <p:cNvSpPr>
            <a:spLocks noGrp="1" noChangeArrowheads="1"/>
          </p:cNvSpPr>
          <p:nvPr>
            <p:ph type="title"/>
          </p:nvPr>
        </p:nvSpPr>
        <p:spPr/>
        <p:txBody>
          <a:bodyPr/>
          <a:lstStyle/>
          <a:p>
            <a:r>
              <a:rPr lang="en-US" sz="3600" dirty="0" smtClean="0"/>
              <a:t>6-5b Correlation Coefficient (</a:t>
            </a:r>
            <a:r>
              <a:rPr lang="el-GR" sz="3600" dirty="0" smtClean="0"/>
              <a:t>ρ</a:t>
            </a:r>
            <a:r>
              <a:rPr lang="en-US" sz="3600" baseline="-25000" dirty="0" err="1" smtClean="0"/>
              <a:t>i,j</a:t>
            </a:r>
            <a:r>
              <a:rPr lang="en-US" sz="3600" dirty="0" smtClean="0"/>
              <a:t>) and Risk for a Two-Stock Portfolio</a:t>
            </a:r>
            <a:endParaRPr lang="en-US" sz="3600" dirty="0"/>
          </a:p>
        </p:txBody>
      </p:sp>
      <p:sp>
        <p:nvSpPr>
          <p:cNvPr id="29700" name="Rectangle 6"/>
          <p:cNvSpPr>
            <a:spLocks noGrp="1" noChangeArrowheads="1"/>
          </p:cNvSpPr>
          <p:nvPr>
            <p:ph type="body" idx="1"/>
          </p:nvPr>
        </p:nvSpPr>
        <p:spPr/>
        <p:txBody>
          <a:bodyPr/>
          <a:lstStyle/>
          <a:p>
            <a:pPr>
              <a:lnSpc>
                <a:spcPct val="90000"/>
              </a:lnSpc>
            </a:pPr>
            <a:r>
              <a:rPr lang="en-US" sz="2800" dirty="0" smtClean="0"/>
              <a:t>Loosely speaking, the correlation </a:t>
            </a:r>
            <a:r>
              <a:rPr lang="en-US" sz="2800" dirty="0"/>
              <a:t>(</a:t>
            </a:r>
            <a:r>
              <a:rPr lang="en-US" sz="2800" dirty="0">
                <a:latin typeface="Symbol" pitchFamily="18" charset="2"/>
              </a:rPr>
              <a:t>r</a:t>
            </a:r>
            <a:r>
              <a:rPr lang="en-US" sz="2800" dirty="0"/>
              <a:t>) </a:t>
            </a:r>
            <a:r>
              <a:rPr lang="en-US" sz="2800" dirty="0" smtClean="0"/>
              <a:t>coefficient measures the tendency of two variables to move together. </a:t>
            </a:r>
          </a:p>
          <a:p>
            <a:pPr>
              <a:lnSpc>
                <a:spcPct val="90000"/>
              </a:lnSpc>
            </a:pPr>
            <a:r>
              <a:rPr lang="en-US" sz="2800" dirty="0" smtClean="0"/>
              <a:t>Estimating </a:t>
            </a:r>
            <a:r>
              <a:rPr lang="el-GR" sz="2800" dirty="0"/>
              <a:t>ρ</a:t>
            </a:r>
            <a:r>
              <a:rPr lang="en-US" sz="2800" baseline="-25000" dirty="0" smtClean="0"/>
              <a:t>i,j</a:t>
            </a:r>
            <a:r>
              <a:rPr lang="en-US" sz="2800" dirty="0" smtClean="0"/>
              <a:t> with historical data is tedious:</a:t>
            </a:r>
            <a:endParaRPr lang="en-US"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038600"/>
            <a:ext cx="7688262" cy="1736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108429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i="1" dirty="0" smtClean="0"/>
              <a:t>Excel</a:t>
            </a:r>
            <a:r>
              <a:rPr lang="en-US" sz="4000" dirty="0" smtClean="0"/>
              <a:t> Functions to Estimate the Correlation </a:t>
            </a:r>
            <a:r>
              <a:rPr lang="en-US" sz="4000" dirty="0"/>
              <a:t>Coefficient (</a:t>
            </a:r>
            <a:r>
              <a:rPr lang="el-GR" sz="4000" dirty="0"/>
              <a:t>ρ</a:t>
            </a:r>
            <a:r>
              <a:rPr lang="en-US" sz="4000" baseline="-25000" dirty="0"/>
              <a:t>i,j</a:t>
            </a:r>
            <a:r>
              <a:rPr lang="en-US" sz="4000" dirty="0"/>
              <a:t>)</a:t>
            </a:r>
          </a:p>
        </p:txBody>
      </p:sp>
      <p:sp>
        <p:nvSpPr>
          <p:cNvPr id="3" name="Content Placeholder 2"/>
          <p:cNvSpPr>
            <a:spLocks noGrp="1"/>
          </p:cNvSpPr>
          <p:nvPr>
            <p:ph idx="1"/>
          </p:nvPr>
        </p:nvSpPr>
        <p:spPr/>
        <p:txBody>
          <a:bodyPr/>
          <a:lstStyle/>
          <a:p>
            <a:pPr marL="0" indent="0">
              <a:buNone/>
            </a:pPr>
            <a:r>
              <a:rPr lang="en-US" dirty="0" smtClean="0"/>
              <a:t>“Stock</a:t>
            </a:r>
            <a:r>
              <a:rPr lang="en-US" baseline="-25000" dirty="0" smtClean="0"/>
              <a:t>i</a:t>
            </a:r>
            <a:r>
              <a:rPr lang="en-US" dirty="0" smtClean="0"/>
              <a:t>” </a:t>
            </a:r>
            <a:r>
              <a:rPr lang="en-US" dirty="0"/>
              <a:t>and “Stock</a:t>
            </a:r>
            <a:r>
              <a:rPr lang="en-US" baseline="-25000" dirty="0"/>
              <a:t>j</a:t>
            </a:r>
            <a:r>
              <a:rPr lang="en-US" dirty="0"/>
              <a:t>” </a:t>
            </a:r>
            <a:r>
              <a:rPr lang="en-US" dirty="0" smtClean="0"/>
              <a:t>are the cell ranges with historical returns for Stocks i and j. </a:t>
            </a:r>
          </a:p>
          <a:p>
            <a:pPr marL="0" indent="0" algn="ctr">
              <a:buNone/>
            </a:pPr>
            <a:r>
              <a:rPr lang="en-US" dirty="0" smtClean="0"/>
              <a:t>Est. </a:t>
            </a:r>
            <a:r>
              <a:rPr lang="el-GR" dirty="0" smtClean="0"/>
              <a:t>ρ</a:t>
            </a:r>
            <a:r>
              <a:rPr lang="en-US" baseline="-25000" dirty="0" err="1" smtClean="0"/>
              <a:t>i,j</a:t>
            </a:r>
            <a:r>
              <a:rPr lang="en-US" baseline="-25000" dirty="0"/>
              <a:t> </a:t>
            </a:r>
            <a:r>
              <a:rPr lang="en-US" b="0" dirty="0" smtClean="0"/>
              <a:t>= </a:t>
            </a:r>
            <a:r>
              <a:rPr lang="en-US" b="0" dirty="0" err="1" smtClean="0"/>
              <a:t>Correl</a:t>
            </a:r>
            <a:r>
              <a:rPr lang="en-US" b="0" dirty="0" smtClean="0"/>
              <a:t>(</a:t>
            </a:r>
            <a:r>
              <a:rPr lang="en-US" dirty="0" smtClean="0"/>
              <a:t>Stock</a:t>
            </a:r>
            <a:r>
              <a:rPr lang="en-US" baseline="-25000" dirty="0" smtClean="0"/>
              <a:t>i</a:t>
            </a:r>
            <a:r>
              <a:rPr lang="en-US" dirty="0" smtClean="0"/>
              <a:t>,Stock</a:t>
            </a:r>
            <a:r>
              <a:rPr lang="en-US" baseline="-25000" dirty="0" smtClean="0"/>
              <a:t>j</a:t>
            </a:r>
            <a:r>
              <a:rPr lang="en-US" dirty="0" smtClean="0"/>
              <a:t>)</a:t>
            </a:r>
          </a:p>
          <a:p>
            <a:pPr marL="0" indent="0">
              <a:buNone/>
            </a:pPr>
            <a:endParaRPr lang="en-US" dirty="0" smtClean="0"/>
          </a:p>
          <a:p>
            <a:pPr marL="0" indent="0">
              <a:buNone/>
            </a:pPr>
            <a:r>
              <a:rPr lang="en-US" dirty="0" smtClean="0"/>
              <a:t>Correlation between </a:t>
            </a:r>
            <a:r>
              <a:rPr lang="en-US" dirty="0" err="1" smtClean="0"/>
              <a:t>SnailDrive</a:t>
            </a:r>
            <a:r>
              <a:rPr lang="en-US" dirty="0" smtClean="0"/>
              <a:t> and </a:t>
            </a:r>
            <a:r>
              <a:rPr lang="en-US" dirty="0" err="1" smtClean="0"/>
              <a:t>MicroDrive</a:t>
            </a:r>
            <a:r>
              <a:rPr lang="en-US" dirty="0" smtClean="0"/>
              <a:t> (G):</a:t>
            </a:r>
            <a:endParaRPr lang="en-US" dirty="0"/>
          </a:p>
          <a:p>
            <a:pPr marL="0" indent="0" algn="ctr">
              <a:buNone/>
            </a:pPr>
            <a:r>
              <a:rPr lang="en-US" b="1" dirty="0">
                <a:solidFill>
                  <a:schemeClr val="tx2"/>
                </a:solidFill>
              </a:rPr>
              <a:t>Est. </a:t>
            </a:r>
            <a:r>
              <a:rPr lang="el-GR" b="1" dirty="0" smtClean="0">
                <a:solidFill>
                  <a:schemeClr val="tx2"/>
                </a:solidFill>
              </a:rPr>
              <a:t>ρ</a:t>
            </a:r>
            <a:r>
              <a:rPr lang="en-US" b="1" baseline="-25000" dirty="0" smtClean="0">
                <a:solidFill>
                  <a:schemeClr val="tx2"/>
                </a:solidFill>
              </a:rPr>
              <a:t>S,M </a:t>
            </a:r>
            <a:r>
              <a:rPr lang="en-US" b="1" dirty="0" smtClean="0">
                <a:solidFill>
                  <a:schemeClr val="tx2"/>
                </a:solidFill>
              </a:rPr>
              <a:t>= -0.10</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21</a:t>
            </a:fld>
            <a:endParaRPr lang="en-US" dirty="0"/>
          </a:p>
        </p:txBody>
      </p:sp>
    </p:spTree>
    <p:extLst>
      <p:ext uri="{BB962C8B-B14F-4D97-AF65-F5344CB8AC3E}">
        <p14:creationId xmlns:p14="http://schemas.microsoft.com/office/powerpoint/2010/main" val="2980404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noFill/>
        </p:spPr>
        <p:txBody>
          <a:bodyPr/>
          <a:lstStyle/>
          <a:p>
            <a:pPr>
              <a:defRPr/>
            </a:pPr>
            <a:fld id="{BCAA8CA4-BB83-4760-8842-F03B885907B6}" type="slidenum">
              <a:rPr lang="en-US">
                <a:latin typeface="+mn-lt"/>
              </a:rPr>
              <a:pPr>
                <a:defRPr/>
              </a:pPr>
              <a:t>22</a:t>
            </a:fld>
            <a:endParaRPr lang="en-US" dirty="0">
              <a:latin typeface="+mn-lt"/>
            </a:endParaRPr>
          </a:p>
        </p:txBody>
      </p:sp>
      <p:sp>
        <p:nvSpPr>
          <p:cNvPr id="30723"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en-US" dirty="0">
              <a:latin typeface="Arial" charset="0"/>
            </a:endParaRPr>
          </a:p>
        </p:txBody>
      </p:sp>
      <p:sp>
        <p:nvSpPr>
          <p:cNvPr id="30724" name="Rectangle 9"/>
          <p:cNvSpPr>
            <a:spLocks noGrp="1" noChangeArrowheads="1"/>
          </p:cNvSpPr>
          <p:nvPr>
            <p:ph type="title"/>
          </p:nvPr>
        </p:nvSpPr>
        <p:spPr/>
        <p:txBody>
          <a:bodyPr/>
          <a:lstStyle/>
          <a:p>
            <a:r>
              <a:rPr lang="en-US" sz="3600" dirty="0" smtClean="0"/>
              <a:t>2-Stock Portfolio: the Role of </a:t>
            </a:r>
            <a:r>
              <a:rPr lang="en-US" sz="3600" dirty="0" err="1" smtClean="0"/>
              <a:t>ρ</a:t>
            </a:r>
            <a:r>
              <a:rPr lang="en-US" sz="3600" dirty="0" smtClean="0"/>
              <a:t> on Portfolio Standard Deviation</a:t>
            </a:r>
            <a:endParaRPr lang="en-US" sz="3600" dirty="0"/>
          </a:p>
        </p:txBody>
      </p:sp>
      <p:sp>
        <p:nvSpPr>
          <p:cNvPr id="30725" name="Rectangle 10"/>
          <p:cNvSpPr>
            <a:spLocks noGrp="1" noChangeArrowheads="1"/>
          </p:cNvSpPr>
          <p:nvPr>
            <p:ph type="body" idx="1"/>
          </p:nvPr>
        </p:nvSpPr>
        <p:spPr/>
        <p:txBody>
          <a:bodyPr/>
          <a:lstStyle/>
          <a:p>
            <a:pPr>
              <a:lnSpc>
                <a:spcPct val="90000"/>
              </a:lnSpc>
            </a:pPr>
            <a:r>
              <a:rPr lang="en-US" b="1" dirty="0" smtClean="0">
                <a:solidFill>
                  <a:schemeClr val="tx2"/>
                </a:solidFill>
                <a:latin typeface="Symbol" pitchFamily="18" charset="2"/>
              </a:rPr>
              <a:t>r</a:t>
            </a:r>
            <a:r>
              <a:rPr lang="en-US" b="1" dirty="0" smtClean="0">
                <a:solidFill>
                  <a:schemeClr val="tx2"/>
                </a:solidFill>
              </a:rPr>
              <a:t> = </a:t>
            </a:r>
            <a:r>
              <a:rPr lang="en-US" b="1" dirty="0">
                <a:solidFill>
                  <a:schemeClr val="tx2"/>
                </a:solidFill>
              </a:rPr>
              <a:t>−</a:t>
            </a:r>
            <a:r>
              <a:rPr lang="en-US" b="1" dirty="0" smtClean="0">
                <a:solidFill>
                  <a:schemeClr val="tx2"/>
                </a:solidFill>
              </a:rPr>
              <a:t>1</a:t>
            </a:r>
          </a:p>
          <a:p>
            <a:pPr lvl="1">
              <a:lnSpc>
                <a:spcPct val="90000"/>
              </a:lnSpc>
            </a:pPr>
            <a:r>
              <a:rPr lang="en-US" dirty="0" smtClean="0"/>
              <a:t>2 </a:t>
            </a:r>
            <a:r>
              <a:rPr lang="en-US" dirty="0"/>
              <a:t>stocks can be combined to form a riskless </a:t>
            </a:r>
            <a:r>
              <a:rPr lang="en-US" dirty="0" smtClean="0"/>
              <a:t>portfolio: </a:t>
            </a:r>
            <a:r>
              <a:rPr lang="el-GR" dirty="0"/>
              <a:t>σ</a:t>
            </a:r>
            <a:r>
              <a:rPr lang="en-US" baseline="-25000" dirty="0" smtClean="0"/>
              <a:t>p</a:t>
            </a:r>
            <a:r>
              <a:rPr lang="en-US" dirty="0" smtClean="0"/>
              <a:t> = 0.</a:t>
            </a:r>
            <a:endParaRPr lang="en-US" dirty="0"/>
          </a:p>
          <a:p>
            <a:pPr>
              <a:lnSpc>
                <a:spcPct val="90000"/>
              </a:lnSpc>
            </a:pPr>
            <a:r>
              <a:rPr lang="en-US" b="1" dirty="0" smtClean="0">
                <a:solidFill>
                  <a:schemeClr val="tx2"/>
                </a:solidFill>
                <a:latin typeface="Symbol" pitchFamily="18" charset="2"/>
              </a:rPr>
              <a:t>r</a:t>
            </a:r>
            <a:r>
              <a:rPr lang="en-US" b="1" dirty="0" smtClean="0">
                <a:solidFill>
                  <a:schemeClr val="tx2"/>
                </a:solidFill>
              </a:rPr>
              <a:t> = +1</a:t>
            </a:r>
            <a:endParaRPr lang="en-US" dirty="0" smtClean="0"/>
          </a:p>
          <a:p>
            <a:pPr lvl="1">
              <a:lnSpc>
                <a:spcPct val="90000"/>
              </a:lnSpc>
            </a:pPr>
            <a:r>
              <a:rPr lang="en-US" dirty="0" smtClean="0"/>
              <a:t>Risk </a:t>
            </a:r>
            <a:r>
              <a:rPr lang="en-US" dirty="0"/>
              <a:t>is not </a:t>
            </a:r>
            <a:r>
              <a:rPr lang="en-US" dirty="0" smtClean="0"/>
              <a:t>“</a:t>
            </a:r>
            <a:r>
              <a:rPr lang="en-US" dirty="0" smtClean="0"/>
              <a:t>reduced”.</a:t>
            </a:r>
            <a:endParaRPr lang="en-US" dirty="0" smtClean="0"/>
          </a:p>
          <a:p>
            <a:pPr lvl="1">
              <a:lnSpc>
                <a:spcPct val="90000"/>
              </a:lnSpc>
            </a:pPr>
            <a:r>
              <a:rPr lang="el-GR" dirty="0" smtClean="0"/>
              <a:t>σ</a:t>
            </a:r>
            <a:r>
              <a:rPr lang="en-US" baseline="-25000" dirty="0" smtClean="0"/>
              <a:t>p</a:t>
            </a:r>
            <a:r>
              <a:rPr lang="en-US" dirty="0" smtClean="0"/>
              <a:t> is just the weighted average of the 2 stocks’ standard deviations. </a:t>
            </a:r>
            <a:endParaRPr lang="en-US" dirty="0"/>
          </a:p>
          <a:p>
            <a:pPr>
              <a:lnSpc>
                <a:spcPct val="90000"/>
              </a:lnSpc>
            </a:pPr>
            <a:r>
              <a:rPr lang="en-US" b="1" dirty="0" smtClean="0">
                <a:solidFill>
                  <a:schemeClr val="tx2"/>
                </a:solidFill>
              </a:rPr>
              <a:t>−1 &lt;</a:t>
            </a:r>
            <a:r>
              <a:rPr lang="en-US" dirty="0" smtClean="0"/>
              <a:t> </a:t>
            </a:r>
            <a:r>
              <a:rPr lang="en-US" b="1" dirty="0" smtClean="0">
                <a:solidFill>
                  <a:schemeClr val="tx2"/>
                </a:solidFill>
                <a:latin typeface="Symbol" pitchFamily="18" charset="2"/>
              </a:rPr>
              <a:t>r</a:t>
            </a:r>
            <a:r>
              <a:rPr lang="en-US" b="1" dirty="0" smtClean="0">
                <a:solidFill>
                  <a:schemeClr val="tx2"/>
                </a:solidFill>
              </a:rPr>
              <a:t> &lt; </a:t>
            </a:r>
            <a:r>
              <a:rPr lang="en-US" b="1" dirty="0">
                <a:solidFill>
                  <a:schemeClr val="tx2"/>
                </a:solidFill>
              </a:rPr>
              <a:t>+</a:t>
            </a:r>
            <a:r>
              <a:rPr lang="en-US" b="1" dirty="0" smtClean="0">
                <a:solidFill>
                  <a:schemeClr val="tx2"/>
                </a:solidFill>
              </a:rPr>
              <a:t>1</a:t>
            </a:r>
            <a:endParaRPr lang="en-US" dirty="0" smtClean="0"/>
          </a:p>
          <a:p>
            <a:pPr lvl="1">
              <a:lnSpc>
                <a:spcPct val="90000"/>
              </a:lnSpc>
            </a:pPr>
            <a:r>
              <a:rPr lang="en-US" dirty="0" smtClean="0"/>
              <a:t>Risk </a:t>
            </a:r>
            <a:r>
              <a:rPr lang="en-US" dirty="0"/>
              <a:t>is </a:t>
            </a:r>
            <a:r>
              <a:rPr lang="en-US" dirty="0" smtClean="0"/>
              <a:t>reduced but </a:t>
            </a:r>
            <a:r>
              <a:rPr lang="en-US" dirty="0"/>
              <a:t>not eliminated</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Important Implication:</a:t>
            </a:r>
            <a:endParaRPr lang="en-US" sz="1800" dirty="0"/>
          </a:p>
        </p:txBody>
      </p:sp>
      <p:sp>
        <p:nvSpPr>
          <p:cNvPr id="3" name="Content Placeholder 2"/>
          <p:cNvSpPr>
            <a:spLocks noGrp="1"/>
          </p:cNvSpPr>
          <p:nvPr>
            <p:ph idx="1"/>
          </p:nvPr>
        </p:nvSpPr>
        <p:spPr/>
        <p:txBody>
          <a:bodyPr/>
          <a:lstStyle/>
          <a:p>
            <a:pPr marL="0" indent="0">
              <a:buNone/>
            </a:pPr>
            <a:r>
              <a:rPr lang="en-US" dirty="0"/>
              <a:t>Since the correlation between most pairs of stocks is in the range of 0.2 to 0.3, and the perfect correlation (+1) is rare:</a:t>
            </a:r>
            <a:endParaRPr lang="en-US" b="1" dirty="0" smtClean="0"/>
          </a:p>
          <a:p>
            <a:r>
              <a:rPr lang="en-US" b="1" dirty="0" smtClean="0"/>
              <a:t>Diversification </a:t>
            </a:r>
            <a:r>
              <a:rPr lang="en-US" b="1" dirty="0"/>
              <a:t>lowers risk.</a:t>
            </a:r>
            <a:endParaRPr lang="en-US" dirty="0"/>
          </a:p>
          <a:p>
            <a:r>
              <a:rPr lang="en-US" b="1" dirty="0"/>
              <a:t>(Don’t put all your eggs in one basket.)</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23</a:t>
            </a:fld>
            <a:endParaRPr lang="en-US" dirty="0"/>
          </a:p>
        </p:txBody>
      </p:sp>
    </p:spTree>
    <p:extLst>
      <p:ext uri="{BB962C8B-B14F-4D97-AF65-F5344CB8AC3E}">
        <p14:creationId xmlns:p14="http://schemas.microsoft.com/office/powerpoint/2010/main" val="2701063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5274AE66-ABA6-46A9-A3F7-792AFD04F397}" type="slidenum">
              <a:rPr lang="en-US">
                <a:latin typeface="+mn-lt"/>
              </a:rPr>
              <a:pPr>
                <a:defRPr/>
              </a:pPr>
              <a:t>24</a:t>
            </a:fld>
            <a:endParaRPr lang="en-US" dirty="0">
              <a:latin typeface="+mn-lt"/>
            </a:endParaRPr>
          </a:p>
        </p:txBody>
      </p:sp>
      <p:sp>
        <p:nvSpPr>
          <p:cNvPr id="31747" name="Rectangle 10"/>
          <p:cNvSpPr>
            <a:spLocks noGrp="1" noChangeArrowheads="1"/>
          </p:cNvSpPr>
          <p:nvPr>
            <p:ph type="title"/>
          </p:nvPr>
        </p:nvSpPr>
        <p:spPr/>
        <p:txBody>
          <a:bodyPr/>
          <a:lstStyle/>
          <a:p>
            <a:r>
              <a:rPr lang="en-US" sz="3200" dirty="0" smtClean="0"/>
              <a:t>6-5c Adding </a:t>
            </a:r>
            <a:r>
              <a:rPr lang="en-US" sz="3200" dirty="0"/>
              <a:t>Stocks to a </a:t>
            </a:r>
            <a:r>
              <a:rPr lang="en-US" sz="3200" dirty="0" smtClean="0"/>
              <a:t>Portfolio: </a:t>
            </a:r>
            <a:r>
              <a:rPr lang="en-US" sz="3200" dirty="0" smtClean="0">
                <a:solidFill>
                  <a:srgbClr val="FF0000"/>
                </a:solidFill>
              </a:rPr>
              <a:t>Diversification</a:t>
            </a:r>
            <a:r>
              <a:rPr lang="en-US" sz="3200" dirty="0" smtClean="0"/>
              <a:t> and Multi-Stock Portfolios</a:t>
            </a:r>
            <a:endParaRPr lang="en-US" sz="3200" dirty="0"/>
          </a:p>
        </p:txBody>
      </p:sp>
      <p:sp>
        <p:nvSpPr>
          <p:cNvPr id="31748" name="Rectangle 11"/>
          <p:cNvSpPr>
            <a:spLocks noGrp="1" noChangeArrowheads="1"/>
          </p:cNvSpPr>
          <p:nvPr>
            <p:ph type="body" idx="1"/>
          </p:nvPr>
        </p:nvSpPr>
        <p:spPr/>
        <p:txBody>
          <a:bodyPr/>
          <a:lstStyle/>
          <a:p>
            <a:r>
              <a:rPr lang="en-US" dirty="0"/>
              <a:t>What would happen to the risk of an average 1-stock portfolio as more randomly selected stocks were added?</a:t>
            </a:r>
          </a:p>
          <a:p>
            <a:r>
              <a:rPr lang="en-US" dirty="0">
                <a:latin typeface="Symbol" pitchFamily="18" charset="2"/>
              </a:rPr>
              <a:t>s</a:t>
            </a:r>
            <a:r>
              <a:rPr lang="en-US" baseline="-25000" dirty="0"/>
              <a:t>p</a:t>
            </a:r>
            <a:r>
              <a:rPr lang="en-US" dirty="0"/>
              <a:t> would decrease because the added stocks would not be perfectly </a:t>
            </a:r>
            <a:r>
              <a:rPr lang="en-US" dirty="0" smtClean="0"/>
              <a:t>correlated with the existing portfolio.</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 name="Slide Number Placeholder 4"/>
          <p:cNvSpPr>
            <a:spLocks noGrp="1"/>
          </p:cNvSpPr>
          <p:nvPr>
            <p:ph type="sldNum" sz="quarter" idx="12"/>
          </p:nvPr>
        </p:nvSpPr>
        <p:spPr>
          <a:noFill/>
        </p:spPr>
        <p:txBody>
          <a:bodyPr/>
          <a:lstStyle/>
          <a:p>
            <a:pPr>
              <a:defRPr/>
            </a:pPr>
            <a:fld id="{4CC0550B-48E1-4549-BDCE-35C5981499BB}" type="slidenum">
              <a:rPr lang="en-US">
                <a:latin typeface="+mn-lt"/>
              </a:rPr>
              <a:pPr>
                <a:defRPr/>
              </a:pPr>
              <a:t>25</a:t>
            </a:fld>
            <a:endParaRPr lang="en-US" dirty="0">
              <a:latin typeface="+mn-lt"/>
            </a:endParaRPr>
          </a:p>
        </p:txBody>
      </p:sp>
      <p:sp>
        <p:nvSpPr>
          <p:cNvPr id="32772" name="Rectangle 30"/>
          <p:cNvSpPr>
            <a:spLocks noGrp="1" noChangeArrowheads="1"/>
          </p:cNvSpPr>
          <p:nvPr>
            <p:ph type="title" idx="4294967295"/>
          </p:nvPr>
        </p:nvSpPr>
        <p:spPr/>
        <p:txBody>
          <a:bodyPr/>
          <a:lstStyle/>
          <a:p>
            <a:r>
              <a:rPr lang="en-US" dirty="0" smtClean="0"/>
              <a:t>Portfolio Risk </a:t>
            </a:r>
            <a:r>
              <a:rPr lang="en-US" dirty="0"/>
              <a:t>vs. Number of </a:t>
            </a:r>
            <a:r>
              <a:rPr lang="en-US" dirty="0" smtClean="0"/>
              <a:t>Stocks </a:t>
            </a:r>
            <a:r>
              <a:rPr lang="en-US" dirty="0"/>
              <a:t>in Portfolio</a:t>
            </a:r>
          </a:p>
        </p:txBody>
      </p:sp>
      <p:grpSp>
        <p:nvGrpSpPr>
          <p:cNvPr id="25" name="Group 24"/>
          <p:cNvGrpSpPr/>
          <p:nvPr/>
        </p:nvGrpSpPr>
        <p:grpSpPr>
          <a:xfrm>
            <a:off x="800101" y="1981200"/>
            <a:ext cx="8255000" cy="4416425"/>
            <a:chOff x="800101" y="2082800"/>
            <a:chExt cx="8255000" cy="4416425"/>
          </a:xfrm>
        </p:grpSpPr>
        <p:grpSp>
          <p:nvGrpSpPr>
            <p:cNvPr id="32773" name="Group 6"/>
            <p:cNvGrpSpPr>
              <a:grpSpLocks/>
            </p:cNvGrpSpPr>
            <p:nvPr/>
          </p:nvGrpSpPr>
          <p:grpSpPr bwMode="auto">
            <a:xfrm>
              <a:off x="1646239" y="2722563"/>
              <a:ext cx="6692900" cy="3262313"/>
              <a:chOff x="744" y="1209"/>
              <a:chExt cx="4216" cy="2055"/>
            </a:xfrm>
          </p:grpSpPr>
          <p:sp>
            <p:nvSpPr>
              <p:cNvPr id="32794" name="Line 4"/>
              <p:cNvSpPr>
                <a:spLocks noChangeShapeType="1"/>
              </p:cNvSpPr>
              <p:nvPr/>
            </p:nvSpPr>
            <p:spPr bwMode="auto">
              <a:xfrm>
                <a:off x="744" y="1209"/>
                <a:ext cx="0" cy="2047"/>
              </a:xfrm>
              <a:prstGeom prst="line">
                <a:avLst/>
              </a:prstGeom>
              <a:noFill/>
              <a:ln w="25400">
                <a:solidFill>
                  <a:schemeClr val="tx1"/>
                </a:solidFill>
                <a:round/>
                <a:headEnd/>
                <a:tailEnd/>
              </a:ln>
            </p:spPr>
            <p:txBody>
              <a:bodyPr wrap="none" anchor="ctr"/>
              <a:lstStyle/>
              <a:p>
                <a:endParaRPr lang="en-US" dirty="0"/>
              </a:p>
            </p:txBody>
          </p:sp>
          <p:sp>
            <p:nvSpPr>
              <p:cNvPr id="32795" name="Line 5"/>
              <p:cNvSpPr>
                <a:spLocks noChangeShapeType="1"/>
              </p:cNvSpPr>
              <p:nvPr/>
            </p:nvSpPr>
            <p:spPr bwMode="auto">
              <a:xfrm>
                <a:off x="753" y="3264"/>
                <a:ext cx="4207" cy="0"/>
              </a:xfrm>
              <a:prstGeom prst="line">
                <a:avLst/>
              </a:prstGeom>
              <a:noFill/>
              <a:ln w="25400">
                <a:solidFill>
                  <a:schemeClr val="tx1"/>
                </a:solidFill>
                <a:round/>
                <a:headEnd/>
                <a:tailEnd/>
              </a:ln>
            </p:spPr>
            <p:txBody>
              <a:bodyPr wrap="none" anchor="ctr"/>
              <a:lstStyle/>
              <a:p>
                <a:endParaRPr lang="en-US" dirty="0"/>
              </a:p>
            </p:txBody>
          </p:sp>
        </p:grpSp>
        <p:sp>
          <p:nvSpPr>
            <p:cNvPr id="32774" name="Line 7"/>
            <p:cNvSpPr>
              <a:spLocks noChangeShapeType="1"/>
            </p:cNvSpPr>
            <p:nvPr/>
          </p:nvSpPr>
          <p:spPr bwMode="auto">
            <a:xfrm>
              <a:off x="1673226" y="4613275"/>
              <a:ext cx="6653213" cy="0"/>
            </a:xfrm>
            <a:prstGeom prst="line">
              <a:avLst/>
            </a:prstGeom>
            <a:noFill/>
            <a:ln w="50800">
              <a:solidFill>
                <a:schemeClr val="accent2">
                  <a:lumMod val="75000"/>
                </a:schemeClr>
              </a:solidFill>
              <a:prstDash val="lgDash"/>
              <a:round/>
              <a:headEnd/>
              <a:tailEnd/>
            </a:ln>
          </p:spPr>
          <p:txBody>
            <a:bodyPr wrap="none" anchor="ctr"/>
            <a:lstStyle/>
            <a:p>
              <a:endParaRPr lang="en-US" dirty="0"/>
            </a:p>
          </p:txBody>
        </p:sp>
        <p:sp>
          <p:nvSpPr>
            <p:cNvPr id="32775" name="Arc 8"/>
            <p:cNvSpPr>
              <a:spLocks/>
            </p:cNvSpPr>
            <p:nvPr/>
          </p:nvSpPr>
          <p:spPr bwMode="auto">
            <a:xfrm>
              <a:off x="1677989" y="2708275"/>
              <a:ext cx="2238375" cy="178117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570" y="21599"/>
                  </a:moveTo>
                  <a:cubicBezTo>
                    <a:pt x="9652" y="21583"/>
                    <a:pt x="0" y="11917"/>
                    <a:pt x="0" y="0"/>
                  </a:cubicBezTo>
                </a:path>
                <a:path w="21600" h="21600" stroke="0" extrusionOk="0">
                  <a:moveTo>
                    <a:pt x="21570" y="21599"/>
                  </a:moveTo>
                  <a:cubicBezTo>
                    <a:pt x="9652" y="21583"/>
                    <a:pt x="0" y="11917"/>
                    <a:pt x="0" y="0"/>
                  </a:cubicBezTo>
                  <a:lnTo>
                    <a:pt x="21600" y="0"/>
                  </a:lnTo>
                  <a:close/>
                </a:path>
              </a:pathLst>
            </a:custGeom>
            <a:noFill/>
            <a:ln w="50800" cap="rnd">
              <a:solidFill>
                <a:schemeClr val="tx2"/>
              </a:solidFill>
              <a:round/>
              <a:headEnd/>
              <a:tailEnd/>
            </a:ln>
          </p:spPr>
          <p:txBody>
            <a:bodyPr wrap="none" anchor="ctr"/>
            <a:lstStyle/>
            <a:p>
              <a:endParaRPr lang="en-US" dirty="0">
                <a:latin typeface="Arial" charset="0"/>
              </a:endParaRPr>
            </a:p>
          </p:txBody>
        </p:sp>
        <p:sp>
          <p:nvSpPr>
            <p:cNvPr id="32776" name="Line 9"/>
            <p:cNvSpPr>
              <a:spLocks noChangeShapeType="1"/>
            </p:cNvSpPr>
            <p:nvPr/>
          </p:nvSpPr>
          <p:spPr bwMode="auto">
            <a:xfrm>
              <a:off x="3937001" y="4481513"/>
              <a:ext cx="4389438" cy="106363"/>
            </a:xfrm>
            <a:prstGeom prst="line">
              <a:avLst/>
            </a:prstGeom>
            <a:noFill/>
            <a:ln w="50800">
              <a:solidFill>
                <a:schemeClr val="tx2"/>
              </a:solidFill>
              <a:round/>
              <a:headEnd/>
              <a:tailEnd/>
            </a:ln>
          </p:spPr>
          <p:txBody>
            <a:bodyPr wrap="none" anchor="ctr"/>
            <a:lstStyle/>
            <a:p>
              <a:endParaRPr lang="en-US" dirty="0"/>
            </a:p>
          </p:txBody>
        </p:sp>
        <p:sp>
          <p:nvSpPr>
            <p:cNvPr id="32777" name="Rectangle 12"/>
            <p:cNvSpPr>
              <a:spLocks noChangeArrowheads="1"/>
            </p:cNvSpPr>
            <p:nvPr/>
          </p:nvSpPr>
          <p:spPr bwMode="auto">
            <a:xfrm>
              <a:off x="2476501" y="6045200"/>
              <a:ext cx="6578600" cy="454025"/>
            </a:xfrm>
            <a:prstGeom prst="rect">
              <a:avLst/>
            </a:prstGeom>
            <a:noFill/>
            <a:ln w="12700">
              <a:noFill/>
              <a:miter lim="800000"/>
              <a:headEnd/>
              <a:tailEnd/>
            </a:ln>
          </p:spPr>
          <p:txBody>
            <a:bodyPr wrap="none" lIns="90488" tIns="44450" rIns="90488" bIns="44450">
              <a:spAutoFit/>
            </a:bodyPr>
            <a:lstStyle/>
            <a:p>
              <a:r>
                <a:rPr lang="en-US" sz="2400" b="1" dirty="0">
                  <a:latin typeface="Arial" charset="0"/>
                </a:rPr>
                <a:t>10	20	30	 40	           2,000 stocks</a:t>
              </a:r>
            </a:p>
          </p:txBody>
        </p:sp>
        <p:sp>
          <p:nvSpPr>
            <p:cNvPr id="32778" name="Rectangle 14"/>
            <p:cNvSpPr>
              <a:spLocks noChangeArrowheads="1"/>
            </p:cNvSpPr>
            <p:nvPr/>
          </p:nvSpPr>
          <p:spPr bwMode="auto">
            <a:xfrm>
              <a:off x="3200400" y="2143759"/>
              <a:ext cx="4187825" cy="942975"/>
            </a:xfrm>
            <a:prstGeom prst="rect">
              <a:avLst/>
            </a:prstGeom>
            <a:noFill/>
            <a:ln w="12700">
              <a:noFill/>
              <a:miter lim="800000"/>
              <a:headEnd/>
              <a:tailEnd/>
            </a:ln>
          </p:spPr>
          <p:txBody>
            <a:bodyPr lIns="90488" tIns="44450" rIns="90488" bIns="44450">
              <a:spAutoFit/>
            </a:bodyPr>
            <a:lstStyle/>
            <a:p>
              <a:r>
                <a:rPr lang="en-US" sz="2800" b="1" dirty="0">
                  <a:solidFill>
                    <a:schemeClr val="accent1">
                      <a:lumMod val="75000"/>
                    </a:schemeClr>
                  </a:solidFill>
                  <a:latin typeface="Arial" charset="0"/>
                </a:rPr>
                <a:t>Company Specific (Diversifiable) Risk</a:t>
              </a:r>
            </a:p>
          </p:txBody>
        </p:sp>
        <p:sp>
          <p:nvSpPr>
            <p:cNvPr id="32780" name="Rectangle 16"/>
            <p:cNvSpPr>
              <a:spLocks noChangeArrowheads="1"/>
            </p:cNvSpPr>
            <p:nvPr/>
          </p:nvSpPr>
          <p:spPr bwMode="auto">
            <a:xfrm>
              <a:off x="2713039" y="5029200"/>
              <a:ext cx="2201863" cy="520700"/>
            </a:xfrm>
            <a:prstGeom prst="rect">
              <a:avLst/>
            </a:prstGeom>
            <a:noFill/>
            <a:ln w="12700">
              <a:noFill/>
              <a:miter lim="800000"/>
              <a:headEnd/>
              <a:tailEnd/>
            </a:ln>
          </p:spPr>
          <p:txBody>
            <a:bodyPr wrap="none" lIns="90488" tIns="44450" rIns="90488" bIns="44450">
              <a:spAutoFit/>
            </a:bodyPr>
            <a:lstStyle/>
            <a:p>
              <a:pPr algn="ctr"/>
              <a:r>
                <a:rPr lang="en-US" sz="2800" b="1" dirty="0">
                  <a:solidFill>
                    <a:schemeClr val="accent2">
                      <a:lumMod val="75000"/>
                    </a:schemeClr>
                  </a:solidFill>
                  <a:latin typeface="Arial" charset="0"/>
                </a:rPr>
                <a:t>Market Risk</a:t>
              </a:r>
            </a:p>
          </p:txBody>
        </p:sp>
        <p:sp>
          <p:nvSpPr>
            <p:cNvPr id="32781" name="Line 17"/>
            <p:cNvSpPr>
              <a:spLocks noChangeShapeType="1"/>
            </p:cNvSpPr>
            <p:nvPr/>
          </p:nvSpPr>
          <p:spPr bwMode="auto">
            <a:xfrm>
              <a:off x="2713039" y="5916613"/>
              <a:ext cx="0" cy="61913"/>
            </a:xfrm>
            <a:prstGeom prst="line">
              <a:avLst/>
            </a:prstGeom>
            <a:noFill/>
            <a:ln w="12700">
              <a:solidFill>
                <a:schemeClr val="tx1"/>
              </a:solidFill>
              <a:round/>
              <a:headEnd/>
              <a:tailEnd/>
            </a:ln>
          </p:spPr>
          <p:txBody>
            <a:bodyPr wrap="none" anchor="ctr"/>
            <a:lstStyle/>
            <a:p>
              <a:endParaRPr lang="en-US" dirty="0"/>
            </a:p>
          </p:txBody>
        </p:sp>
        <p:sp>
          <p:nvSpPr>
            <p:cNvPr id="32782" name="Line 18"/>
            <p:cNvSpPr>
              <a:spLocks noChangeShapeType="1"/>
            </p:cNvSpPr>
            <p:nvPr/>
          </p:nvSpPr>
          <p:spPr bwMode="auto">
            <a:xfrm>
              <a:off x="3627439" y="5916613"/>
              <a:ext cx="0" cy="61913"/>
            </a:xfrm>
            <a:prstGeom prst="line">
              <a:avLst/>
            </a:prstGeom>
            <a:noFill/>
            <a:ln w="12700">
              <a:solidFill>
                <a:schemeClr val="tx1"/>
              </a:solidFill>
              <a:round/>
              <a:headEnd/>
              <a:tailEnd/>
            </a:ln>
          </p:spPr>
          <p:txBody>
            <a:bodyPr wrap="none" anchor="ctr"/>
            <a:lstStyle/>
            <a:p>
              <a:endParaRPr lang="en-US" dirty="0"/>
            </a:p>
          </p:txBody>
        </p:sp>
        <p:sp>
          <p:nvSpPr>
            <p:cNvPr id="32783" name="Line 19"/>
            <p:cNvSpPr>
              <a:spLocks noChangeShapeType="1"/>
            </p:cNvSpPr>
            <p:nvPr/>
          </p:nvSpPr>
          <p:spPr bwMode="auto">
            <a:xfrm>
              <a:off x="4541839" y="5916613"/>
              <a:ext cx="0" cy="71438"/>
            </a:xfrm>
            <a:prstGeom prst="line">
              <a:avLst/>
            </a:prstGeom>
            <a:noFill/>
            <a:ln w="12700">
              <a:solidFill>
                <a:schemeClr val="tx1"/>
              </a:solidFill>
              <a:round/>
              <a:headEnd/>
              <a:tailEnd/>
            </a:ln>
          </p:spPr>
          <p:txBody>
            <a:bodyPr wrap="none" anchor="ctr"/>
            <a:lstStyle/>
            <a:p>
              <a:endParaRPr lang="en-US" dirty="0"/>
            </a:p>
          </p:txBody>
        </p:sp>
        <p:sp>
          <p:nvSpPr>
            <p:cNvPr id="32784" name="Line 20"/>
            <p:cNvSpPr>
              <a:spLocks noChangeShapeType="1"/>
            </p:cNvSpPr>
            <p:nvPr/>
          </p:nvSpPr>
          <p:spPr bwMode="auto">
            <a:xfrm>
              <a:off x="5532439" y="5916613"/>
              <a:ext cx="0" cy="61913"/>
            </a:xfrm>
            <a:prstGeom prst="line">
              <a:avLst/>
            </a:prstGeom>
            <a:noFill/>
            <a:ln w="12700">
              <a:solidFill>
                <a:schemeClr val="tx1"/>
              </a:solidFill>
              <a:round/>
              <a:headEnd/>
              <a:tailEnd/>
            </a:ln>
          </p:spPr>
          <p:txBody>
            <a:bodyPr wrap="none" anchor="ctr"/>
            <a:lstStyle/>
            <a:p>
              <a:endParaRPr lang="en-US" dirty="0"/>
            </a:p>
          </p:txBody>
        </p:sp>
        <p:sp>
          <p:nvSpPr>
            <p:cNvPr id="32785" name="Line 21"/>
            <p:cNvSpPr>
              <a:spLocks noChangeShapeType="1"/>
            </p:cNvSpPr>
            <p:nvPr/>
          </p:nvSpPr>
          <p:spPr bwMode="auto">
            <a:xfrm>
              <a:off x="6378576" y="5916613"/>
              <a:ext cx="138113" cy="138113"/>
            </a:xfrm>
            <a:prstGeom prst="line">
              <a:avLst/>
            </a:prstGeom>
            <a:noFill/>
            <a:ln w="12700">
              <a:solidFill>
                <a:schemeClr val="tx1"/>
              </a:solidFill>
              <a:round/>
              <a:headEnd/>
              <a:tailEnd/>
            </a:ln>
          </p:spPr>
          <p:txBody>
            <a:bodyPr wrap="none" anchor="ctr"/>
            <a:lstStyle/>
            <a:p>
              <a:endParaRPr lang="en-US" dirty="0"/>
            </a:p>
          </p:txBody>
        </p:sp>
        <p:sp>
          <p:nvSpPr>
            <p:cNvPr id="32786" name="Line 22"/>
            <p:cNvSpPr>
              <a:spLocks noChangeShapeType="1"/>
            </p:cNvSpPr>
            <p:nvPr/>
          </p:nvSpPr>
          <p:spPr bwMode="auto">
            <a:xfrm flipV="1">
              <a:off x="6530976" y="5903913"/>
              <a:ext cx="61913" cy="163513"/>
            </a:xfrm>
            <a:prstGeom prst="line">
              <a:avLst/>
            </a:prstGeom>
            <a:noFill/>
            <a:ln w="12700">
              <a:solidFill>
                <a:schemeClr val="tx1"/>
              </a:solidFill>
              <a:round/>
              <a:headEnd/>
              <a:tailEnd/>
            </a:ln>
          </p:spPr>
          <p:txBody>
            <a:bodyPr wrap="none" anchor="ctr"/>
            <a:lstStyle/>
            <a:p>
              <a:endParaRPr lang="en-US" dirty="0"/>
            </a:p>
          </p:txBody>
        </p:sp>
        <p:sp>
          <p:nvSpPr>
            <p:cNvPr id="32787" name="Line 23"/>
            <p:cNvSpPr>
              <a:spLocks noChangeShapeType="1"/>
            </p:cNvSpPr>
            <p:nvPr/>
          </p:nvSpPr>
          <p:spPr bwMode="auto">
            <a:xfrm>
              <a:off x="6607176" y="5916613"/>
              <a:ext cx="61913" cy="138113"/>
            </a:xfrm>
            <a:prstGeom prst="line">
              <a:avLst/>
            </a:prstGeom>
            <a:noFill/>
            <a:ln w="12700">
              <a:solidFill>
                <a:schemeClr val="tx1"/>
              </a:solidFill>
              <a:round/>
              <a:headEnd/>
              <a:tailEnd/>
            </a:ln>
          </p:spPr>
          <p:txBody>
            <a:bodyPr wrap="none" anchor="ctr"/>
            <a:lstStyle/>
            <a:p>
              <a:endParaRPr lang="en-US" dirty="0"/>
            </a:p>
          </p:txBody>
        </p:sp>
        <p:sp>
          <p:nvSpPr>
            <p:cNvPr id="32788" name="Rectangle 24"/>
            <p:cNvSpPr>
              <a:spLocks noChangeArrowheads="1"/>
            </p:cNvSpPr>
            <p:nvPr/>
          </p:nvSpPr>
          <p:spPr bwMode="auto">
            <a:xfrm>
              <a:off x="935039" y="4354513"/>
              <a:ext cx="800100" cy="1936750"/>
            </a:xfrm>
            <a:prstGeom prst="rect">
              <a:avLst/>
            </a:prstGeom>
            <a:noFill/>
            <a:ln w="12700">
              <a:noFill/>
              <a:miter lim="800000"/>
              <a:headEnd/>
              <a:tailEnd/>
            </a:ln>
          </p:spPr>
          <p:txBody>
            <a:bodyPr wrap="none" lIns="90488" tIns="44450" rIns="90488" bIns="44450">
              <a:spAutoFit/>
            </a:bodyPr>
            <a:lstStyle/>
            <a:p>
              <a:pPr algn="ctr">
                <a:lnSpc>
                  <a:spcPts val="3600"/>
                </a:lnSpc>
              </a:pPr>
              <a:r>
                <a:rPr lang="en-US" sz="2400" b="1" dirty="0" smtClean="0">
                  <a:solidFill>
                    <a:schemeClr val="accent2">
                      <a:lumMod val="75000"/>
                    </a:schemeClr>
                  </a:solidFill>
                  <a:latin typeface="Arial" charset="0"/>
                </a:rPr>
                <a:t>20%</a:t>
              </a:r>
              <a:endParaRPr lang="en-US" sz="2400" b="1" dirty="0">
                <a:solidFill>
                  <a:schemeClr val="accent2">
                    <a:lumMod val="75000"/>
                  </a:schemeClr>
                </a:solidFill>
                <a:latin typeface="Arial" charset="0"/>
              </a:endParaRPr>
            </a:p>
            <a:p>
              <a:pPr algn="ctr">
                <a:lnSpc>
                  <a:spcPts val="3600"/>
                </a:lnSpc>
              </a:pPr>
              <a:endParaRPr lang="en-US" sz="2400" b="1" dirty="0">
                <a:latin typeface="Arial" charset="0"/>
              </a:endParaRPr>
            </a:p>
            <a:p>
              <a:pPr algn="ctr">
                <a:lnSpc>
                  <a:spcPts val="3600"/>
                </a:lnSpc>
              </a:pPr>
              <a:endParaRPr lang="en-US" sz="2400" b="1" dirty="0">
                <a:latin typeface="Arial" charset="0"/>
              </a:endParaRPr>
            </a:p>
            <a:p>
              <a:pPr algn="ctr">
                <a:lnSpc>
                  <a:spcPts val="3600"/>
                </a:lnSpc>
              </a:pPr>
              <a:r>
                <a:rPr lang="en-US" sz="2400" b="1" dirty="0">
                  <a:latin typeface="Arial" charset="0"/>
                </a:rPr>
                <a:t> 0</a:t>
              </a:r>
            </a:p>
          </p:txBody>
        </p:sp>
        <p:sp>
          <p:nvSpPr>
            <p:cNvPr id="32789" name="Rectangle 25"/>
            <p:cNvSpPr>
              <a:spLocks noChangeArrowheads="1"/>
            </p:cNvSpPr>
            <p:nvPr/>
          </p:nvSpPr>
          <p:spPr bwMode="auto">
            <a:xfrm>
              <a:off x="3765551" y="3365500"/>
              <a:ext cx="4043352" cy="582211"/>
            </a:xfrm>
            <a:prstGeom prst="rect">
              <a:avLst/>
            </a:prstGeom>
            <a:noFill/>
            <a:ln w="12700">
              <a:noFill/>
              <a:miter lim="800000"/>
              <a:headEnd/>
              <a:tailEnd/>
            </a:ln>
          </p:spPr>
          <p:txBody>
            <a:bodyPr wrap="none" lIns="90488" tIns="44450" rIns="90488" bIns="44450">
              <a:spAutoFit/>
            </a:bodyPr>
            <a:lstStyle/>
            <a:p>
              <a:r>
                <a:rPr lang="en-US" sz="2800" b="1" dirty="0" smtClean="0">
                  <a:solidFill>
                    <a:schemeClr val="tx2"/>
                  </a:solidFill>
                  <a:latin typeface="Arial" charset="0"/>
                </a:rPr>
                <a:t>Total Portfolio </a:t>
              </a:r>
              <a:r>
                <a:rPr lang="en-US" sz="2800" b="1" dirty="0">
                  <a:solidFill>
                    <a:schemeClr val="tx2"/>
                  </a:solidFill>
                  <a:latin typeface="Arial" charset="0"/>
                </a:rPr>
                <a:t>Risk, </a:t>
              </a:r>
              <a:r>
                <a:rPr lang="en-US" sz="3200" b="1" dirty="0">
                  <a:solidFill>
                    <a:schemeClr val="tx2"/>
                  </a:solidFill>
                  <a:latin typeface="Symbol" pitchFamily="18" charset="2"/>
                </a:rPr>
                <a:t></a:t>
              </a:r>
              <a:r>
                <a:rPr lang="en-US" sz="2800" b="1" baseline="-25000" dirty="0">
                  <a:solidFill>
                    <a:schemeClr val="tx2"/>
                  </a:solidFill>
                  <a:latin typeface="Arial" charset="0"/>
                </a:rPr>
                <a:t>p</a:t>
              </a:r>
            </a:p>
          </p:txBody>
        </p:sp>
        <p:sp>
          <p:nvSpPr>
            <p:cNvPr id="32790" name="Rectangle 26"/>
            <p:cNvSpPr>
              <a:spLocks noChangeArrowheads="1"/>
            </p:cNvSpPr>
            <p:nvPr/>
          </p:nvSpPr>
          <p:spPr bwMode="auto">
            <a:xfrm>
              <a:off x="1485901" y="2082800"/>
              <a:ext cx="542925" cy="546100"/>
            </a:xfrm>
            <a:prstGeom prst="rect">
              <a:avLst/>
            </a:prstGeom>
            <a:noFill/>
            <a:ln w="12700">
              <a:noFill/>
              <a:miter lim="800000"/>
              <a:headEnd/>
              <a:tailEnd/>
            </a:ln>
          </p:spPr>
          <p:txBody>
            <a:bodyPr wrap="none" lIns="90488" tIns="44450" rIns="90488" bIns="44450">
              <a:spAutoFit/>
            </a:bodyPr>
            <a:lstStyle/>
            <a:p>
              <a:pPr>
                <a:lnSpc>
                  <a:spcPts val="3600"/>
                </a:lnSpc>
              </a:pPr>
              <a:r>
                <a:rPr lang="en-US" sz="2800" b="1" dirty="0">
                  <a:latin typeface="Symbol" pitchFamily="18" charset="2"/>
                </a:rPr>
                <a:t></a:t>
              </a:r>
              <a:r>
                <a:rPr lang="en-US" sz="2800" b="1" baseline="-25000" dirty="0">
                  <a:latin typeface="Arial" charset="0"/>
                </a:rPr>
                <a:t>p</a:t>
              </a:r>
              <a:endParaRPr lang="en-US" sz="2800" b="1" dirty="0">
                <a:latin typeface="Arial" charset="0"/>
              </a:endParaRPr>
            </a:p>
          </p:txBody>
        </p:sp>
        <p:sp>
          <p:nvSpPr>
            <p:cNvPr id="32791" name="Rectangle 27"/>
            <p:cNvSpPr>
              <a:spLocks noChangeArrowheads="1"/>
            </p:cNvSpPr>
            <p:nvPr/>
          </p:nvSpPr>
          <p:spPr bwMode="auto">
            <a:xfrm>
              <a:off x="800101" y="2616200"/>
              <a:ext cx="792163" cy="454025"/>
            </a:xfrm>
            <a:prstGeom prst="rect">
              <a:avLst/>
            </a:prstGeom>
            <a:noFill/>
            <a:ln w="12700">
              <a:noFill/>
              <a:miter lim="800000"/>
              <a:headEnd/>
              <a:tailEnd/>
            </a:ln>
          </p:spPr>
          <p:txBody>
            <a:bodyPr wrap="none" lIns="90488" tIns="44450" rIns="90488" bIns="44450">
              <a:spAutoFit/>
            </a:bodyPr>
            <a:lstStyle/>
            <a:p>
              <a:r>
                <a:rPr lang="en-US" sz="2400" b="1" dirty="0" smtClean="0">
                  <a:latin typeface="Arial" charset="0"/>
                </a:rPr>
                <a:t>35%</a:t>
              </a:r>
              <a:endParaRPr lang="en-US" sz="2400" b="1" dirty="0">
                <a:latin typeface="Arial" charset="0"/>
              </a:endParaRPr>
            </a:p>
          </p:txBody>
        </p:sp>
        <p:sp>
          <p:nvSpPr>
            <p:cNvPr id="32792" name="Line 28"/>
            <p:cNvSpPr>
              <a:spLocks noChangeShapeType="1"/>
            </p:cNvSpPr>
            <p:nvPr/>
          </p:nvSpPr>
          <p:spPr bwMode="auto">
            <a:xfrm flipH="1">
              <a:off x="3302637" y="3824288"/>
              <a:ext cx="484188" cy="530225"/>
            </a:xfrm>
            <a:prstGeom prst="line">
              <a:avLst/>
            </a:prstGeom>
            <a:noFill/>
            <a:ln w="25400">
              <a:solidFill>
                <a:schemeClr val="tx2"/>
              </a:solidFill>
              <a:round/>
              <a:headEnd/>
              <a:tailEnd type="triangle" w="med" len="med"/>
            </a:ln>
          </p:spPr>
          <p:txBody>
            <a:bodyPr wrap="none" anchor="ctr"/>
            <a:lstStyle/>
            <a:p>
              <a:endParaRPr lang="en-US" dirty="0"/>
            </a:p>
          </p:txBody>
        </p:sp>
        <p:sp>
          <p:nvSpPr>
            <p:cNvPr id="3" name="Right Brace 2"/>
            <p:cNvSpPr/>
            <p:nvPr/>
          </p:nvSpPr>
          <p:spPr bwMode="auto">
            <a:xfrm>
              <a:off x="1706292" y="4613275"/>
              <a:ext cx="441324" cy="1339057"/>
            </a:xfrm>
            <a:prstGeom prst="rightBrace">
              <a:avLst/>
            </a:prstGeom>
            <a:noFill/>
            <a:ln w="22225" cap="flat" cmpd="sng" algn="ctr">
              <a:solidFill>
                <a:schemeClr val="accent2">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pitchFamily="34" charset="0"/>
              </a:endParaRPr>
            </a:p>
          </p:txBody>
        </p:sp>
        <p:sp>
          <p:nvSpPr>
            <p:cNvPr id="5" name="Left Brace 4"/>
            <p:cNvSpPr/>
            <p:nvPr/>
          </p:nvSpPr>
          <p:spPr bwMode="auto">
            <a:xfrm>
              <a:off x="1931528" y="3922713"/>
              <a:ext cx="286838" cy="639763"/>
            </a:xfrm>
            <a:prstGeom prst="leftBrace">
              <a:avLst/>
            </a:prstGeom>
            <a:noFill/>
            <a:ln w="25400"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pitchFamily="34" charset="0"/>
              </a:endParaRPr>
            </a:p>
          </p:txBody>
        </p:sp>
        <p:cxnSp>
          <p:nvCxnSpPr>
            <p:cNvPr id="7" name="Curved Connector 6"/>
            <p:cNvCxnSpPr/>
            <p:nvPr/>
          </p:nvCxnSpPr>
          <p:spPr bwMode="auto">
            <a:xfrm rot="5400000">
              <a:off x="1966546" y="3020193"/>
              <a:ext cx="1531484" cy="936224"/>
            </a:xfrm>
            <a:prstGeom prst="curvedConnector3">
              <a:avLst>
                <a:gd name="adj1" fmla="val 50000"/>
              </a:avLst>
            </a:prstGeom>
            <a:solidFill>
              <a:schemeClr val="accent1"/>
            </a:solidFill>
            <a:ln w="28575" cap="flat" cmpd="sng" algn="ctr">
              <a:solidFill>
                <a:schemeClr val="accent1">
                  <a:lumMod val="75000"/>
                </a:schemeClr>
              </a:solidFill>
              <a:prstDash val="solid"/>
              <a:round/>
              <a:headEnd type="none" w="med" len="med"/>
              <a:tailEnd type="arrow"/>
            </a:ln>
            <a:effectLst/>
          </p:spPr>
        </p:cxn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E362B886-C3A8-4A22-905F-1FC858616C41}" type="slidenum">
              <a:rPr lang="en-US">
                <a:latin typeface="+mn-lt"/>
              </a:rPr>
              <a:pPr>
                <a:defRPr/>
              </a:pPr>
              <a:t>26</a:t>
            </a:fld>
            <a:endParaRPr lang="en-US" dirty="0">
              <a:latin typeface="+mn-lt"/>
            </a:endParaRPr>
          </a:p>
        </p:txBody>
      </p:sp>
      <p:sp>
        <p:nvSpPr>
          <p:cNvPr id="34819" name="Rectangle 9"/>
          <p:cNvSpPr>
            <a:spLocks noGrp="1" noChangeArrowheads="1"/>
          </p:cNvSpPr>
          <p:nvPr>
            <p:ph type="title"/>
          </p:nvPr>
        </p:nvSpPr>
        <p:spPr/>
        <p:txBody>
          <a:bodyPr/>
          <a:lstStyle/>
          <a:p>
            <a:r>
              <a:rPr lang="en-US" dirty="0"/>
              <a:t>Conclusions</a:t>
            </a:r>
          </a:p>
        </p:txBody>
      </p:sp>
      <p:sp>
        <p:nvSpPr>
          <p:cNvPr id="34820" name="Rectangle 10"/>
          <p:cNvSpPr>
            <a:spLocks noGrp="1" noChangeArrowheads="1"/>
          </p:cNvSpPr>
          <p:nvPr>
            <p:ph type="body" idx="1"/>
          </p:nvPr>
        </p:nvSpPr>
        <p:spPr/>
        <p:txBody>
          <a:bodyPr/>
          <a:lstStyle/>
          <a:p>
            <a:r>
              <a:rPr lang="en-US" sz="2800" dirty="0"/>
              <a:t>As more stocks are added, each new stock has a smaller risk-reducing impact on the portfolio.</a:t>
            </a:r>
          </a:p>
          <a:p>
            <a:r>
              <a:rPr lang="en-US" sz="2800" dirty="0">
                <a:latin typeface="Symbol" pitchFamily="18" charset="2"/>
              </a:rPr>
              <a:t>s</a:t>
            </a:r>
            <a:r>
              <a:rPr lang="en-US" sz="2800" baseline="-25000" dirty="0"/>
              <a:t>p</a:t>
            </a:r>
            <a:r>
              <a:rPr lang="en-US" sz="2800" dirty="0"/>
              <a:t> falls very slowly after about 40 stocks are included.  The lower limit for </a:t>
            </a:r>
            <a:r>
              <a:rPr lang="en-US" sz="2800" dirty="0">
                <a:latin typeface="Symbol" pitchFamily="18" charset="2"/>
              </a:rPr>
              <a:t>s</a:t>
            </a:r>
            <a:r>
              <a:rPr lang="en-US" sz="2800" baseline="-25000" dirty="0"/>
              <a:t>p</a:t>
            </a:r>
            <a:r>
              <a:rPr lang="en-US" sz="2800" dirty="0"/>
              <a:t> is about </a:t>
            </a:r>
            <a:r>
              <a:rPr lang="en-US" sz="2800" dirty="0" smtClean="0"/>
              <a:t>20% = </a:t>
            </a:r>
            <a:r>
              <a:rPr lang="en-US" sz="2800" dirty="0" err="1" smtClean="0">
                <a:latin typeface="Symbol" pitchFamily="18" charset="2"/>
              </a:rPr>
              <a:t>s</a:t>
            </a:r>
            <a:r>
              <a:rPr lang="en-US" sz="2800" baseline="-25000" dirty="0" err="1" smtClean="0"/>
              <a:t>M</a:t>
            </a:r>
            <a:r>
              <a:rPr lang="en-US" sz="2800" dirty="0"/>
              <a:t> </a:t>
            </a:r>
            <a:r>
              <a:rPr lang="en-US" sz="2800" dirty="0" smtClean="0"/>
              <a:t>(M: market portfolio).</a:t>
            </a:r>
            <a:endParaRPr lang="en-US" sz="2800" dirty="0"/>
          </a:p>
          <a:p>
            <a:r>
              <a:rPr lang="en-US" sz="2800" dirty="0"/>
              <a:t>By forming well-diversified portfolios, investors can eliminate about half the risk of owning a single stock.</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noFill/>
        </p:spPr>
        <p:txBody>
          <a:bodyPr/>
          <a:lstStyle/>
          <a:p>
            <a:pPr>
              <a:defRPr/>
            </a:pPr>
            <a:fld id="{350F4C26-AD07-4FFF-87B7-52C59710B3FB}" type="slidenum">
              <a:rPr lang="en-US">
                <a:latin typeface="+mn-lt"/>
              </a:rPr>
              <a:pPr>
                <a:defRPr/>
              </a:pPr>
              <a:t>27</a:t>
            </a:fld>
            <a:endParaRPr lang="en-US" dirty="0">
              <a:latin typeface="+mn-lt"/>
            </a:endParaRPr>
          </a:p>
        </p:txBody>
      </p:sp>
      <p:sp>
        <p:nvSpPr>
          <p:cNvPr id="33795" name="Rectangle 11"/>
          <p:cNvSpPr>
            <a:spLocks noGrp="1" noChangeArrowheads="1"/>
          </p:cNvSpPr>
          <p:nvPr>
            <p:ph type="title"/>
          </p:nvPr>
        </p:nvSpPr>
        <p:spPr/>
        <p:txBody>
          <a:bodyPr/>
          <a:lstStyle/>
          <a:p>
            <a:r>
              <a:rPr lang="en-US" sz="2800" dirty="0" smtClean="0"/>
              <a:t/>
            </a:r>
            <a:br>
              <a:rPr lang="en-US" sz="2800" dirty="0" smtClean="0"/>
            </a:br>
            <a:r>
              <a:rPr lang="en-US" sz="2800" dirty="0"/>
              <a:t/>
            </a:r>
            <a:br>
              <a:rPr lang="en-US" sz="2800" dirty="0"/>
            </a:br>
            <a:r>
              <a:rPr lang="en-US" sz="2400" dirty="0" smtClean="0"/>
              <a:t>A Security’s Stand</a:t>
            </a:r>
            <a:r>
              <a:rPr lang="en-US" sz="2400" dirty="0"/>
              <a:t>-alone R</a:t>
            </a:r>
            <a:r>
              <a:rPr lang="en-US" sz="2400" dirty="0" smtClean="0"/>
              <a:t>isk = its Market Risk/Systematic Risk/Non-diversifiable Risk </a:t>
            </a:r>
            <a:r>
              <a:rPr lang="en-US" sz="2400" dirty="0"/>
              <a:t>+ </a:t>
            </a:r>
            <a:r>
              <a:rPr lang="en-US" sz="2400" dirty="0" smtClean="0"/>
              <a:t>Firm-specific Risk/</a:t>
            </a:r>
            <a:r>
              <a:rPr lang="en-US" sz="2400" dirty="0"/>
              <a:t>U</a:t>
            </a:r>
            <a:r>
              <a:rPr lang="en-US" sz="2400" dirty="0" smtClean="0"/>
              <a:t>nsystematic Risk/Diversifiable </a:t>
            </a:r>
            <a:r>
              <a:rPr lang="en-US" sz="2400" dirty="0"/>
              <a:t>R</a:t>
            </a:r>
            <a:r>
              <a:rPr lang="en-US" sz="2400" dirty="0" smtClean="0"/>
              <a:t>isk</a:t>
            </a:r>
            <a:endParaRPr lang="en-US" sz="2400" dirty="0"/>
          </a:p>
        </p:txBody>
      </p:sp>
      <p:sp>
        <p:nvSpPr>
          <p:cNvPr id="33796" name="Rectangle 12"/>
          <p:cNvSpPr>
            <a:spLocks noGrp="1" noChangeArrowheads="1"/>
          </p:cNvSpPr>
          <p:nvPr>
            <p:ph type="body" idx="1"/>
          </p:nvPr>
        </p:nvSpPr>
        <p:spPr/>
        <p:txBody>
          <a:bodyPr/>
          <a:lstStyle/>
          <a:p>
            <a:r>
              <a:rPr lang="en-US" dirty="0"/>
              <a:t>Market risk is that part of a security’s stand-alone risk that cannot be eliminated by diversification.</a:t>
            </a:r>
          </a:p>
          <a:p>
            <a:r>
              <a:rPr lang="en-US" dirty="0"/>
              <a:t>Firm-specific, or diversifiable, risk is that part of a security’s stand-alone risk that can be eliminated by diversification.</a:t>
            </a:r>
          </a:p>
          <a:p>
            <a:endParaRPr lang="en-US" dirty="0"/>
          </a:p>
        </p:txBody>
      </p:sp>
      <p:sp>
        <p:nvSpPr>
          <p:cNvPr id="33797" name="Rectangle 8"/>
          <p:cNvSpPr>
            <a:spLocks noChangeArrowheads="1"/>
          </p:cNvSpPr>
          <p:nvPr/>
        </p:nvSpPr>
        <p:spPr bwMode="auto">
          <a:xfrm>
            <a:off x="3276600" y="1114425"/>
            <a:ext cx="5257800" cy="576263"/>
          </a:xfrm>
          <a:prstGeom prst="rect">
            <a:avLst/>
          </a:prstGeom>
          <a:noFill/>
          <a:ln w="12700">
            <a:noFill/>
            <a:miter lim="800000"/>
            <a:headEnd/>
            <a:tailEnd/>
          </a:ln>
        </p:spPr>
        <p:txBody>
          <a:bodyPr lIns="90488" tIns="44450" rIns="90488" bIns="44450">
            <a:spAutoFit/>
          </a:bodyPr>
          <a:lstStyle/>
          <a:p>
            <a:endParaRPr lang="en-US" sz="3200" b="1" dirty="0">
              <a:latin typeface="Arial"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C86A776-294E-4ED9-B6C7-8905586150AE}" type="slidenum">
              <a:rPr lang="en-US">
                <a:latin typeface="+mn-lt"/>
              </a:rPr>
              <a:pPr>
                <a:defRPr/>
              </a:pPr>
              <a:t>28</a:t>
            </a:fld>
            <a:endParaRPr lang="en-US" dirty="0">
              <a:latin typeface="+mn-lt"/>
            </a:endParaRPr>
          </a:p>
        </p:txBody>
      </p:sp>
      <p:sp>
        <p:nvSpPr>
          <p:cNvPr id="36867" name="Rectangle 10"/>
          <p:cNvSpPr>
            <a:spLocks noGrp="1" noChangeArrowheads="1"/>
          </p:cNvSpPr>
          <p:nvPr>
            <p:ph type="title"/>
          </p:nvPr>
        </p:nvSpPr>
        <p:spPr/>
        <p:txBody>
          <a:bodyPr>
            <a:noAutofit/>
          </a:bodyPr>
          <a:lstStyle/>
          <a:p>
            <a:r>
              <a:rPr lang="en-US" sz="3200" dirty="0" smtClean="0"/>
              <a:t>6-6 The </a:t>
            </a:r>
            <a:r>
              <a:rPr lang="en-US" sz="3200" dirty="0" smtClean="0">
                <a:solidFill>
                  <a:srgbClr val="FF0000"/>
                </a:solidFill>
              </a:rPr>
              <a:t>Relevant</a:t>
            </a:r>
            <a:r>
              <a:rPr lang="en-US" sz="3200" dirty="0" smtClean="0"/>
              <a:t> Risk of a Stock: the Capital Asset Pricing Model (CAPM)</a:t>
            </a:r>
            <a:br>
              <a:rPr lang="en-US" sz="3200" dirty="0" smtClean="0"/>
            </a:br>
            <a:endParaRPr lang="en-US" sz="3200" dirty="0"/>
          </a:p>
        </p:txBody>
      </p:sp>
      <p:sp>
        <p:nvSpPr>
          <p:cNvPr id="36868" name="Rectangle 11"/>
          <p:cNvSpPr>
            <a:spLocks noGrp="1" noChangeArrowheads="1"/>
          </p:cNvSpPr>
          <p:nvPr>
            <p:ph type="body" idx="1"/>
          </p:nvPr>
        </p:nvSpPr>
        <p:spPr/>
        <p:txBody>
          <a:bodyPr/>
          <a:lstStyle/>
          <a:p>
            <a:r>
              <a:rPr lang="en-US" dirty="0" smtClean="0"/>
              <a:t>How should the risk of an individual stock be measured?</a:t>
            </a:r>
          </a:p>
          <a:p>
            <a:r>
              <a:rPr lang="en-US" dirty="0" smtClean="0"/>
              <a:t>Nobel laureate in economics Harry Markowitz and William Sharpe developed </a:t>
            </a:r>
            <a:r>
              <a:rPr lang="en-US" dirty="0"/>
              <a:t>the Capital Asset Pricing </a:t>
            </a:r>
            <a:r>
              <a:rPr lang="en-US" dirty="0" smtClean="0"/>
              <a:t>Model (CAPM) to answer this question.</a:t>
            </a:r>
          </a:p>
          <a:p>
            <a:r>
              <a:rPr lang="en-US" dirty="0" smtClean="0"/>
              <a:t>And the answer is…</a:t>
            </a:r>
            <a:endParaRPr lang="en-US" baseline="-25000"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C86A776-294E-4ED9-B6C7-8905586150AE}" type="slidenum">
              <a:rPr lang="en-US">
                <a:latin typeface="+mn-lt"/>
              </a:rPr>
              <a:pPr>
                <a:defRPr/>
              </a:pPr>
              <a:t>29</a:t>
            </a:fld>
            <a:endParaRPr lang="en-US" dirty="0">
              <a:latin typeface="+mn-lt"/>
            </a:endParaRPr>
          </a:p>
        </p:txBody>
      </p:sp>
      <p:sp>
        <p:nvSpPr>
          <p:cNvPr id="36867" name="Rectangle 10"/>
          <p:cNvSpPr>
            <a:spLocks noGrp="1" noChangeArrowheads="1"/>
          </p:cNvSpPr>
          <p:nvPr>
            <p:ph type="title"/>
          </p:nvPr>
        </p:nvSpPr>
        <p:spPr/>
        <p:txBody>
          <a:bodyPr>
            <a:noAutofit/>
          </a:bodyPr>
          <a:lstStyle/>
          <a:p>
            <a:r>
              <a:rPr lang="en-US" sz="3200" dirty="0" smtClean="0"/>
              <a:t>6-6a Contribution to Market Risk: Beta</a:t>
            </a:r>
            <a:endParaRPr lang="en-US" sz="3200" dirty="0"/>
          </a:p>
        </p:txBody>
      </p:sp>
      <p:sp>
        <p:nvSpPr>
          <p:cNvPr id="36868" name="Rectangle 11"/>
          <p:cNvSpPr>
            <a:spLocks noGrp="1" noChangeArrowheads="1"/>
          </p:cNvSpPr>
          <p:nvPr>
            <p:ph type="body" idx="1"/>
          </p:nvPr>
        </p:nvSpPr>
        <p:spPr>
          <a:xfrm>
            <a:off x="914400" y="2017713"/>
            <a:ext cx="8040688" cy="4114800"/>
          </a:xfrm>
        </p:spPr>
        <p:txBody>
          <a:bodyPr/>
          <a:lstStyle/>
          <a:p>
            <a:r>
              <a:rPr lang="en-US" sz="2800" dirty="0" smtClean="0"/>
              <a:t>Define:</a:t>
            </a:r>
          </a:p>
          <a:p>
            <a:pPr lvl="1"/>
            <a:r>
              <a:rPr lang="en-US" sz="2400" dirty="0"/>
              <a:t>w</a:t>
            </a:r>
            <a:r>
              <a:rPr lang="en-US" sz="2400" baseline="-25000" dirty="0"/>
              <a:t>i</a:t>
            </a:r>
            <a:r>
              <a:rPr lang="en-US" sz="2400" dirty="0"/>
              <a:t> is the percent of the portfolio invested in Stock i.</a:t>
            </a:r>
          </a:p>
          <a:p>
            <a:pPr lvl="1"/>
            <a:r>
              <a:rPr lang="el-GR" sz="2400" dirty="0"/>
              <a:t>σ</a:t>
            </a:r>
            <a:r>
              <a:rPr lang="en-US" sz="2400" baseline="-25000" dirty="0"/>
              <a:t>M</a:t>
            </a:r>
            <a:r>
              <a:rPr lang="en-US" sz="2400" dirty="0"/>
              <a:t> is the standard deviation of the market </a:t>
            </a:r>
            <a:r>
              <a:rPr lang="en-US" sz="2400" dirty="0" smtClean="0"/>
              <a:t>index.</a:t>
            </a:r>
            <a:endParaRPr lang="en-US" sz="2400" dirty="0"/>
          </a:p>
          <a:p>
            <a:pPr lvl="1"/>
            <a:r>
              <a:rPr lang="en-US" sz="2400" dirty="0">
                <a:latin typeface="Symbol" pitchFamily="18" charset="2"/>
              </a:rPr>
              <a:t>r</a:t>
            </a:r>
            <a:r>
              <a:rPr lang="en-US" sz="2400" baseline="-25000" dirty="0"/>
              <a:t>i,M</a:t>
            </a:r>
            <a:r>
              <a:rPr lang="en-US" sz="2400" dirty="0"/>
              <a:t> is the correlation between Stock i and the market. </a:t>
            </a:r>
          </a:p>
        </p:txBody>
      </p:sp>
    </p:spTree>
    <p:extLst>
      <p:ext uri="{BB962C8B-B14F-4D97-AF65-F5344CB8AC3E}">
        <p14:creationId xmlns:p14="http://schemas.microsoft.com/office/powerpoint/2010/main" val="271581592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0" y="0"/>
            <a:ext cx="9144000" cy="6248400"/>
          </a:xfrm>
          <a:prstGeom prst="rect">
            <a:avLst/>
          </a:prstGeom>
          <a:solidFill>
            <a:schemeClr val="bg1"/>
          </a:solidFill>
          <a:ln w="9525">
            <a:noFill/>
            <a:miter lim="800000"/>
            <a:headEnd/>
            <a:tailEnd/>
          </a:ln>
          <a:effectLst/>
        </p:spPr>
        <p:txBody>
          <a:bodyPr wrap="none" anchor="ctr"/>
          <a:lstStyle/>
          <a:p>
            <a:endParaRPr lang="en-US" dirty="0"/>
          </a:p>
        </p:txBody>
      </p:sp>
      <p:sp>
        <p:nvSpPr>
          <p:cNvPr id="139267" name="AutoShape 3"/>
          <p:cNvSpPr>
            <a:spLocks noChangeArrowheads="1"/>
          </p:cNvSpPr>
          <p:nvPr/>
        </p:nvSpPr>
        <p:spPr bwMode="auto">
          <a:xfrm>
            <a:off x="990600" y="2554287"/>
            <a:ext cx="6934200" cy="914400"/>
          </a:xfrm>
          <a:prstGeom prst="roundRect">
            <a:avLst>
              <a:gd name="adj" fmla="val 16667"/>
            </a:avLst>
          </a:prstGeom>
          <a:solidFill>
            <a:srgbClr val="A3D5D9"/>
          </a:solidFill>
          <a:ln w="28575">
            <a:solidFill>
              <a:schemeClr val="tx2"/>
            </a:solidFill>
            <a:round/>
            <a:headEnd/>
            <a:tailEnd/>
          </a:ln>
          <a:effectLst/>
        </p:spPr>
        <p:txBody>
          <a:bodyPr wrap="none" anchor="ctr"/>
          <a:lstStyle/>
          <a:p>
            <a:pPr algn="ctr"/>
            <a:endParaRPr lang="en-US" sz="2400" dirty="0">
              <a:latin typeface="Arial" charset="0"/>
            </a:endParaRPr>
          </a:p>
        </p:txBody>
      </p:sp>
      <p:sp>
        <p:nvSpPr>
          <p:cNvPr id="139268" name="Text Box 4"/>
          <p:cNvSpPr txBox="1">
            <a:spLocks noChangeArrowheads="1"/>
          </p:cNvSpPr>
          <p:nvPr/>
        </p:nvSpPr>
        <p:spPr bwMode="auto">
          <a:xfrm>
            <a:off x="990600" y="2779712"/>
            <a:ext cx="5305425" cy="363538"/>
          </a:xfrm>
          <a:prstGeom prst="rect">
            <a:avLst/>
          </a:prstGeom>
          <a:noFill/>
          <a:ln w="12700" algn="ctr">
            <a:noFill/>
            <a:miter lim="800000"/>
            <a:headEnd/>
            <a:tailEnd/>
          </a:ln>
          <a:effectLst/>
        </p:spPr>
        <p:txBody>
          <a:bodyPr wrap="none" lIns="90488" tIns="44450" rIns="90488" bIns="44450">
            <a:spAutoFit/>
          </a:bodyPr>
          <a:lstStyle/>
          <a:p>
            <a:pPr>
              <a:spcBef>
                <a:spcPct val="50000"/>
              </a:spcBef>
            </a:pPr>
            <a:r>
              <a:rPr lang="en-US" b="1" dirty="0" smtClean="0"/>
              <a:t>Value =                         </a:t>
            </a:r>
            <a:r>
              <a:rPr lang="en-US" b="1" dirty="0"/>
              <a:t>+                         +     +</a:t>
            </a:r>
          </a:p>
        </p:txBody>
      </p:sp>
      <p:sp>
        <p:nvSpPr>
          <p:cNvPr id="139269" name="Text Box 5"/>
          <p:cNvSpPr txBox="1">
            <a:spLocks noChangeArrowheads="1"/>
          </p:cNvSpPr>
          <p:nvPr/>
        </p:nvSpPr>
        <p:spPr bwMode="auto">
          <a:xfrm>
            <a:off x="2438400" y="2630487"/>
            <a:ext cx="1066800" cy="36353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t>FCF</a:t>
            </a:r>
            <a:r>
              <a:rPr lang="en-US" b="1" baseline="-25000" dirty="0"/>
              <a:t>1</a:t>
            </a:r>
          </a:p>
        </p:txBody>
      </p:sp>
      <p:sp>
        <p:nvSpPr>
          <p:cNvPr id="139270" name="Text Box 6"/>
          <p:cNvSpPr txBox="1">
            <a:spLocks noChangeArrowheads="1"/>
          </p:cNvSpPr>
          <p:nvPr/>
        </p:nvSpPr>
        <p:spPr bwMode="auto">
          <a:xfrm>
            <a:off x="4343400" y="2630487"/>
            <a:ext cx="1066800" cy="36353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t>FCF</a:t>
            </a:r>
            <a:r>
              <a:rPr lang="en-US" b="1" baseline="-25000" dirty="0"/>
              <a:t>2</a:t>
            </a:r>
          </a:p>
        </p:txBody>
      </p:sp>
      <p:sp>
        <p:nvSpPr>
          <p:cNvPr id="139271" name="Text Box 7"/>
          <p:cNvSpPr txBox="1">
            <a:spLocks noChangeArrowheads="1"/>
          </p:cNvSpPr>
          <p:nvPr/>
        </p:nvSpPr>
        <p:spPr bwMode="auto">
          <a:xfrm>
            <a:off x="6629400" y="2630487"/>
            <a:ext cx="1066800" cy="363538"/>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t>FCF</a:t>
            </a:r>
            <a:r>
              <a:rPr lang="en-US" b="1" baseline="-25000" dirty="0"/>
              <a:t>∞</a:t>
            </a:r>
          </a:p>
        </p:txBody>
      </p:sp>
      <p:sp>
        <p:nvSpPr>
          <p:cNvPr id="139272" name="Text Box 8"/>
          <p:cNvSpPr txBox="1">
            <a:spLocks noChangeArrowheads="1"/>
          </p:cNvSpPr>
          <p:nvPr/>
        </p:nvSpPr>
        <p:spPr bwMode="auto">
          <a:xfrm>
            <a:off x="1981200" y="2952750"/>
            <a:ext cx="2057400" cy="363537"/>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t>(1 + WACC)</a:t>
            </a:r>
            <a:r>
              <a:rPr lang="en-US" b="1" baseline="30000" dirty="0"/>
              <a:t>1</a:t>
            </a:r>
          </a:p>
        </p:txBody>
      </p:sp>
      <p:sp>
        <p:nvSpPr>
          <p:cNvPr id="139273" name="Text Box 9"/>
          <p:cNvSpPr txBox="1">
            <a:spLocks noChangeArrowheads="1"/>
          </p:cNvSpPr>
          <p:nvPr/>
        </p:nvSpPr>
        <p:spPr bwMode="auto">
          <a:xfrm>
            <a:off x="6172200" y="2952750"/>
            <a:ext cx="1752600" cy="363537"/>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t>(1 + WACC)</a:t>
            </a:r>
            <a:r>
              <a:rPr lang="en-US" b="1" baseline="30000" dirty="0"/>
              <a:t>∞</a:t>
            </a:r>
          </a:p>
        </p:txBody>
      </p:sp>
      <p:sp>
        <p:nvSpPr>
          <p:cNvPr id="139274" name="Text Box 10"/>
          <p:cNvSpPr txBox="1">
            <a:spLocks noChangeArrowheads="1"/>
          </p:cNvSpPr>
          <p:nvPr/>
        </p:nvSpPr>
        <p:spPr bwMode="auto">
          <a:xfrm>
            <a:off x="3810000" y="2952750"/>
            <a:ext cx="1981200" cy="363537"/>
          </a:xfrm>
          <a:prstGeom prst="rect">
            <a:avLst/>
          </a:prstGeom>
          <a:noFill/>
          <a:ln w="12700" algn="ctr">
            <a:noFill/>
            <a:miter lim="800000"/>
            <a:headEnd/>
            <a:tailEnd/>
          </a:ln>
          <a:effectLst/>
        </p:spPr>
        <p:txBody>
          <a:bodyPr lIns="90488" tIns="44450" rIns="90488" bIns="44450">
            <a:spAutoFit/>
          </a:bodyPr>
          <a:lstStyle/>
          <a:p>
            <a:pPr>
              <a:spcBef>
                <a:spcPct val="50000"/>
              </a:spcBef>
            </a:pPr>
            <a:r>
              <a:rPr lang="en-US" b="1" dirty="0"/>
              <a:t>(1 + WACC)</a:t>
            </a:r>
            <a:r>
              <a:rPr lang="en-US" b="1" baseline="30000" dirty="0"/>
              <a:t>2</a:t>
            </a:r>
          </a:p>
        </p:txBody>
      </p:sp>
      <p:sp>
        <p:nvSpPr>
          <p:cNvPr id="139275" name="Line 11"/>
          <p:cNvSpPr>
            <a:spLocks noChangeShapeType="1"/>
          </p:cNvSpPr>
          <p:nvPr/>
        </p:nvSpPr>
        <p:spPr bwMode="auto">
          <a:xfrm>
            <a:off x="2133600" y="3011487"/>
            <a:ext cx="1371600" cy="3175"/>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139276" name="Line 12"/>
          <p:cNvSpPr>
            <a:spLocks noChangeShapeType="1"/>
          </p:cNvSpPr>
          <p:nvPr/>
        </p:nvSpPr>
        <p:spPr bwMode="auto">
          <a:xfrm>
            <a:off x="3962400" y="3011487"/>
            <a:ext cx="1371600" cy="3175"/>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139277" name="Line 13"/>
          <p:cNvSpPr>
            <a:spLocks noChangeShapeType="1"/>
          </p:cNvSpPr>
          <p:nvPr/>
        </p:nvSpPr>
        <p:spPr bwMode="auto">
          <a:xfrm>
            <a:off x="6324600" y="3011487"/>
            <a:ext cx="1371600" cy="3175"/>
          </a:xfrm>
          <a:prstGeom prst="line">
            <a:avLst/>
          </a:prstGeom>
          <a:noFill/>
          <a:ln w="25400">
            <a:solidFill>
              <a:schemeClr val="tx1"/>
            </a:solidFill>
            <a:round/>
            <a:headEnd/>
            <a:tailEnd/>
          </a:ln>
          <a:effectLst/>
        </p:spPr>
        <p:txBody>
          <a:bodyPr lIns="90488" tIns="44450" rIns="90488" bIns="44450"/>
          <a:lstStyle/>
          <a:p>
            <a:endParaRPr lang="en-US" dirty="0"/>
          </a:p>
        </p:txBody>
      </p:sp>
      <p:sp>
        <p:nvSpPr>
          <p:cNvPr id="139278" name="AutoShape 14"/>
          <p:cNvSpPr>
            <a:spLocks noChangeArrowheads="1"/>
          </p:cNvSpPr>
          <p:nvPr/>
        </p:nvSpPr>
        <p:spPr bwMode="auto">
          <a:xfrm>
            <a:off x="3586163" y="1638300"/>
            <a:ext cx="1744662" cy="661987"/>
          </a:xfrm>
          <a:prstGeom prst="roundRect">
            <a:avLst>
              <a:gd name="adj" fmla="val 16667"/>
            </a:avLst>
          </a:prstGeom>
          <a:solidFill>
            <a:schemeClr val="accent2"/>
          </a:solidFill>
          <a:ln w="28575">
            <a:solidFill>
              <a:srgbClr val="000000"/>
            </a:solidFill>
            <a:round/>
            <a:headEnd/>
            <a:tailEnd/>
          </a:ln>
          <a:effectLst/>
        </p:spPr>
        <p:txBody>
          <a:bodyPr wrap="none">
            <a:spAutoFit/>
          </a:bodyPr>
          <a:lstStyle/>
          <a:p>
            <a:pPr algn="ctr"/>
            <a:r>
              <a:rPr lang="en-US" sz="1600" b="1" dirty="0"/>
              <a:t>Free cash flow</a:t>
            </a:r>
          </a:p>
          <a:p>
            <a:pPr algn="ctr"/>
            <a:r>
              <a:rPr lang="en-US" sz="1600" b="1" dirty="0"/>
              <a:t>(FCF)</a:t>
            </a:r>
          </a:p>
        </p:txBody>
      </p:sp>
      <p:cxnSp>
        <p:nvCxnSpPr>
          <p:cNvPr id="139279" name="AutoShape 15"/>
          <p:cNvCxnSpPr>
            <a:cxnSpLocks noChangeShapeType="1"/>
            <a:stCxn id="139284" idx="0"/>
            <a:endCxn id="139285" idx="2"/>
          </p:cNvCxnSpPr>
          <p:nvPr/>
        </p:nvCxnSpPr>
        <p:spPr bwMode="auto">
          <a:xfrm flipV="1">
            <a:off x="4457700" y="4721225"/>
            <a:ext cx="0" cy="176212"/>
          </a:xfrm>
          <a:prstGeom prst="straightConnector1">
            <a:avLst/>
          </a:prstGeom>
          <a:noFill/>
          <a:ln w="28575">
            <a:solidFill>
              <a:srgbClr val="000000"/>
            </a:solidFill>
            <a:round/>
            <a:headEnd/>
            <a:tailEnd type="triangle" w="med" len="med"/>
          </a:ln>
          <a:effectLst/>
        </p:spPr>
      </p:cxnSp>
      <p:sp>
        <p:nvSpPr>
          <p:cNvPr id="139280" name="AutoShape 16"/>
          <p:cNvSpPr>
            <a:spLocks noChangeArrowheads="1"/>
          </p:cNvSpPr>
          <p:nvPr/>
        </p:nvSpPr>
        <p:spPr bwMode="auto">
          <a:xfrm>
            <a:off x="627063" y="4838700"/>
            <a:ext cx="2395537" cy="392112"/>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spcBef>
                <a:spcPct val="50000"/>
              </a:spcBef>
            </a:pPr>
            <a:r>
              <a:rPr lang="en-US" sz="1600" b="1" dirty="0"/>
              <a:t>Market interest rates</a:t>
            </a:r>
          </a:p>
        </p:txBody>
      </p:sp>
      <p:sp>
        <p:nvSpPr>
          <p:cNvPr id="139281" name="AutoShape 17"/>
          <p:cNvSpPr>
            <a:spLocks noChangeArrowheads="1"/>
          </p:cNvSpPr>
          <p:nvPr/>
        </p:nvSpPr>
        <p:spPr bwMode="auto">
          <a:xfrm>
            <a:off x="5791200" y="5372100"/>
            <a:ext cx="2246313" cy="392112"/>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spcBef>
                <a:spcPct val="50000"/>
              </a:spcBef>
            </a:pPr>
            <a:r>
              <a:rPr lang="en-US" sz="1600" b="1" dirty="0"/>
              <a:t>Firm’s business risk</a:t>
            </a:r>
          </a:p>
        </p:txBody>
      </p:sp>
      <p:sp>
        <p:nvSpPr>
          <p:cNvPr id="139282" name="AutoShape 18"/>
          <p:cNvSpPr>
            <a:spLocks noChangeArrowheads="1"/>
          </p:cNvSpPr>
          <p:nvPr/>
        </p:nvSpPr>
        <p:spPr bwMode="auto">
          <a:xfrm>
            <a:off x="684213" y="5372100"/>
            <a:ext cx="2328862" cy="392112"/>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spcBef>
                <a:spcPct val="50000"/>
              </a:spcBef>
            </a:pPr>
            <a:r>
              <a:rPr lang="en-US" sz="1600" b="1" dirty="0"/>
              <a:t>Market risk aversion</a:t>
            </a:r>
          </a:p>
        </p:txBody>
      </p:sp>
      <p:sp>
        <p:nvSpPr>
          <p:cNvPr id="139283" name="AutoShape 19"/>
          <p:cNvSpPr>
            <a:spLocks noChangeArrowheads="1"/>
          </p:cNvSpPr>
          <p:nvPr/>
        </p:nvSpPr>
        <p:spPr bwMode="auto">
          <a:xfrm>
            <a:off x="5791200" y="4838700"/>
            <a:ext cx="2582863" cy="392112"/>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spcBef>
                <a:spcPct val="50000"/>
              </a:spcBef>
            </a:pPr>
            <a:r>
              <a:rPr lang="en-US" sz="1600" b="1" dirty="0"/>
              <a:t>Firm’s debt/equity mix</a:t>
            </a:r>
          </a:p>
        </p:txBody>
      </p:sp>
      <p:sp>
        <p:nvSpPr>
          <p:cNvPr id="139284" name="AutoShape 20"/>
          <p:cNvSpPr>
            <a:spLocks noChangeArrowheads="1"/>
          </p:cNvSpPr>
          <p:nvPr/>
        </p:nvSpPr>
        <p:spPr bwMode="auto">
          <a:xfrm>
            <a:off x="3430588" y="4911725"/>
            <a:ext cx="2054225" cy="898525"/>
          </a:xfrm>
          <a:prstGeom prst="roundRect">
            <a:avLst>
              <a:gd name="adj" fmla="val 16667"/>
            </a:avLst>
          </a:prstGeom>
          <a:solidFill>
            <a:schemeClr val="accent1"/>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a:spcBef>
                <a:spcPct val="50000"/>
              </a:spcBef>
            </a:pPr>
            <a:r>
              <a:rPr lang="en-US" sz="1600" b="1" dirty="0"/>
              <a:t>Cost of debt</a:t>
            </a:r>
          </a:p>
          <a:p>
            <a:pPr>
              <a:spcBef>
                <a:spcPct val="50000"/>
              </a:spcBef>
            </a:pPr>
            <a:r>
              <a:rPr lang="en-US" sz="2000" b="1" dirty="0">
                <a:solidFill>
                  <a:schemeClr val="tx2"/>
                </a:solidFill>
              </a:rPr>
              <a:t>Cost of equity</a:t>
            </a:r>
          </a:p>
        </p:txBody>
      </p:sp>
      <p:sp>
        <p:nvSpPr>
          <p:cNvPr id="139285" name="AutoShape 21"/>
          <p:cNvSpPr>
            <a:spLocks noChangeArrowheads="1"/>
          </p:cNvSpPr>
          <p:nvPr/>
        </p:nvSpPr>
        <p:spPr bwMode="auto">
          <a:xfrm>
            <a:off x="3378200" y="3773487"/>
            <a:ext cx="2157413" cy="933450"/>
          </a:xfrm>
          <a:prstGeom prst="roundRect">
            <a:avLst>
              <a:gd name="adj" fmla="val 16667"/>
            </a:avLst>
          </a:prstGeom>
          <a:solidFill>
            <a:schemeClr val="accent1"/>
          </a:solidFill>
          <a:ln w="28575">
            <a:solidFill>
              <a:srgbClr val="000000"/>
            </a:solidFill>
            <a:round/>
            <a:headEnd/>
            <a:tailEnd/>
          </a:ln>
          <a:effectLst/>
        </p:spPr>
        <p:txBody>
          <a:bodyPr wrap="none">
            <a:spAutoFit/>
          </a:bodyPr>
          <a:lstStyle/>
          <a:p>
            <a:pPr algn="ctr"/>
            <a:r>
              <a:rPr lang="en-US" sz="1600" b="1" dirty="0"/>
              <a:t>Weighted average</a:t>
            </a:r>
          </a:p>
          <a:p>
            <a:pPr algn="ctr"/>
            <a:r>
              <a:rPr lang="en-US" sz="1600" b="1" dirty="0"/>
              <a:t>cost of capital</a:t>
            </a:r>
          </a:p>
          <a:p>
            <a:pPr algn="ctr"/>
            <a:r>
              <a:rPr lang="en-US" sz="1600" b="1" dirty="0"/>
              <a:t>(WACC)</a:t>
            </a:r>
          </a:p>
        </p:txBody>
      </p:sp>
      <p:cxnSp>
        <p:nvCxnSpPr>
          <p:cNvPr id="139286" name="AutoShape 22"/>
          <p:cNvCxnSpPr>
            <a:cxnSpLocks noChangeShapeType="1"/>
            <a:stCxn id="139283" idx="1"/>
            <a:endCxn id="139284" idx="3"/>
          </p:cNvCxnSpPr>
          <p:nvPr/>
        </p:nvCxnSpPr>
        <p:spPr bwMode="auto">
          <a:xfrm flipH="1">
            <a:off x="5499100" y="5035550"/>
            <a:ext cx="277813" cy="325437"/>
          </a:xfrm>
          <a:prstGeom prst="straightConnector1">
            <a:avLst/>
          </a:prstGeom>
          <a:noFill/>
          <a:ln w="28575">
            <a:solidFill>
              <a:schemeClr val="tx1"/>
            </a:solidFill>
            <a:round/>
            <a:headEnd/>
            <a:tailEnd type="triangle" w="med" len="med"/>
          </a:ln>
          <a:effectLst/>
        </p:spPr>
      </p:cxnSp>
      <p:cxnSp>
        <p:nvCxnSpPr>
          <p:cNvPr id="139287" name="AutoShape 23"/>
          <p:cNvCxnSpPr>
            <a:cxnSpLocks noChangeShapeType="1"/>
            <a:stCxn id="139281" idx="1"/>
            <a:endCxn id="139284" idx="3"/>
          </p:cNvCxnSpPr>
          <p:nvPr/>
        </p:nvCxnSpPr>
        <p:spPr bwMode="auto">
          <a:xfrm flipH="1" flipV="1">
            <a:off x="5499100" y="5360987"/>
            <a:ext cx="277813" cy="207963"/>
          </a:xfrm>
          <a:prstGeom prst="straightConnector1">
            <a:avLst/>
          </a:prstGeom>
          <a:noFill/>
          <a:ln w="28575">
            <a:solidFill>
              <a:schemeClr val="tx1"/>
            </a:solidFill>
            <a:round/>
            <a:headEnd/>
            <a:tailEnd type="triangle" w="med" len="med"/>
          </a:ln>
          <a:effectLst/>
        </p:spPr>
      </p:cxnSp>
      <p:cxnSp>
        <p:nvCxnSpPr>
          <p:cNvPr id="139288" name="AutoShape 24"/>
          <p:cNvCxnSpPr>
            <a:cxnSpLocks noChangeShapeType="1"/>
            <a:stCxn id="139280" idx="3"/>
            <a:endCxn id="139284" idx="1"/>
          </p:cNvCxnSpPr>
          <p:nvPr/>
        </p:nvCxnSpPr>
        <p:spPr bwMode="auto">
          <a:xfrm>
            <a:off x="3036888" y="5035550"/>
            <a:ext cx="379412" cy="325437"/>
          </a:xfrm>
          <a:prstGeom prst="straightConnector1">
            <a:avLst/>
          </a:prstGeom>
          <a:noFill/>
          <a:ln w="28575">
            <a:solidFill>
              <a:schemeClr val="tx1"/>
            </a:solidFill>
            <a:round/>
            <a:headEnd/>
            <a:tailEnd type="triangle" w="med" len="med"/>
          </a:ln>
          <a:effectLst/>
        </p:spPr>
      </p:cxnSp>
      <p:cxnSp>
        <p:nvCxnSpPr>
          <p:cNvPr id="139289" name="AutoShape 25"/>
          <p:cNvCxnSpPr>
            <a:cxnSpLocks noChangeShapeType="1"/>
            <a:stCxn id="139282" idx="3"/>
            <a:endCxn id="139284" idx="1"/>
          </p:cNvCxnSpPr>
          <p:nvPr/>
        </p:nvCxnSpPr>
        <p:spPr bwMode="auto">
          <a:xfrm flipV="1">
            <a:off x="3027363" y="5360987"/>
            <a:ext cx="388937" cy="207963"/>
          </a:xfrm>
          <a:prstGeom prst="straightConnector1">
            <a:avLst/>
          </a:prstGeom>
          <a:noFill/>
          <a:ln w="28575">
            <a:solidFill>
              <a:srgbClr val="000000"/>
            </a:solidFill>
            <a:round/>
            <a:headEnd/>
            <a:tailEnd type="triangle" w="med" len="med"/>
          </a:ln>
          <a:effectLst/>
        </p:spPr>
      </p:cxnSp>
      <p:cxnSp>
        <p:nvCxnSpPr>
          <p:cNvPr id="139290" name="AutoShape 26"/>
          <p:cNvCxnSpPr>
            <a:cxnSpLocks noChangeShapeType="1"/>
            <a:stCxn id="139283" idx="0"/>
            <a:endCxn id="139285" idx="3"/>
          </p:cNvCxnSpPr>
          <p:nvPr/>
        </p:nvCxnSpPr>
        <p:spPr bwMode="auto">
          <a:xfrm rot="5400000" flipH="1">
            <a:off x="6024563" y="3765549"/>
            <a:ext cx="584200" cy="1533525"/>
          </a:xfrm>
          <a:prstGeom prst="bentConnector2">
            <a:avLst/>
          </a:prstGeom>
          <a:noFill/>
          <a:ln w="28575">
            <a:solidFill>
              <a:schemeClr val="tx1"/>
            </a:solidFill>
            <a:miter lim="800000"/>
            <a:headEnd/>
            <a:tailEnd type="triangle" w="med" len="med"/>
          </a:ln>
          <a:effectLst/>
        </p:spPr>
      </p:cxnSp>
      <p:sp>
        <p:nvSpPr>
          <p:cNvPr id="139291" name="AutoShape 27"/>
          <p:cNvSpPr>
            <a:spLocks noChangeArrowheads="1"/>
          </p:cNvSpPr>
          <p:nvPr/>
        </p:nvSpPr>
        <p:spPr bwMode="auto">
          <a:xfrm>
            <a:off x="1522413" y="914400"/>
            <a:ext cx="1998662" cy="635000"/>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lnSpc>
                <a:spcPct val="95000"/>
              </a:lnSpc>
            </a:pPr>
            <a:r>
              <a:rPr lang="en-US" sz="1600" b="1" dirty="0"/>
              <a:t>Net operating</a:t>
            </a:r>
          </a:p>
          <a:p>
            <a:pPr>
              <a:lnSpc>
                <a:spcPct val="95000"/>
              </a:lnSpc>
            </a:pPr>
            <a:r>
              <a:rPr lang="en-US" sz="1600" b="1" dirty="0"/>
              <a:t>profit after taxes</a:t>
            </a:r>
          </a:p>
        </p:txBody>
      </p:sp>
      <p:sp>
        <p:nvSpPr>
          <p:cNvPr id="139292" name="AutoShape 28"/>
          <p:cNvSpPr>
            <a:spLocks noChangeArrowheads="1"/>
          </p:cNvSpPr>
          <p:nvPr/>
        </p:nvSpPr>
        <p:spPr bwMode="auto">
          <a:xfrm>
            <a:off x="5484813" y="914400"/>
            <a:ext cx="2503487" cy="635000"/>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lnSpc>
                <a:spcPct val="95000"/>
              </a:lnSpc>
            </a:pPr>
            <a:r>
              <a:rPr lang="en-US" sz="1600" b="1" dirty="0"/>
              <a:t>Required investments</a:t>
            </a:r>
          </a:p>
          <a:p>
            <a:pPr>
              <a:lnSpc>
                <a:spcPct val="95000"/>
              </a:lnSpc>
            </a:pPr>
            <a:r>
              <a:rPr lang="en-US" sz="1600" b="1" dirty="0"/>
              <a:t>in operating capital</a:t>
            </a:r>
          </a:p>
        </p:txBody>
      </p:sp>
      <p:sp>
        <p:nvSpPr>
          <p:cNvPr id="139293" name="Text Box 29"/>
          <p:cNvSpPr txBox="1">
            <a:spLocks noChangeArrowheads="1"/>
          </p:cNvSpPr>
          <p:nvPr/>
        </p:nvSpPr>
        <p:spPr bwMode="auto">
          <a:xfrm>
            <a:off x="5105400" y="1055687"/>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cs typeface="Tahoma" pitchFamily="34" charset="0"/>
              </a:rPr>
              <a:t>−</a:t>
            </a:r>
          </a:p>
        </p:txBody>
      </p:sp>
      <p:sp>
        <p:nvSpPr>
          <p:cNvPr id="139294" name="Text Box 30"/>
          <p:cNvSpPr txBox="1">
            <a:spLocks noChangeArrowheads="1"/>
          </p:cNvSpPr>
          <p:nvPr/>
        </p:nvSpPr>
        <p:spPr bwMode="auto">
          <a:xfrm>
            <a:off x="5334000" y="1792287"/>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cs typeface="Tahoma" pitchFamily="34" charset="0"/>
              </a:rPr>
              <a:t>=</a:t>
            </a:r>
          </a:p>
        </p:txBody>
      </p:sp>
      <p:cxnSp>
        <p:nvCxnSpPr>
          <p:cNvPr id="139295" name="AutoShape 31"/>
          <p:cNvCxnSpPr>
            <a:cxnSpLocks noChangeShapeType="1"/>
            <a:stCxn id="139285" idx="0"/>
            <a:endCxn id="139267" idx="2"/>
          </p:cNvCxnSpPr>
          <p:nvPr/>
        </p:nvCxnSpPr>
        <p:spPr bwMode="auto">
          <a:xfrm flipV="1">
            <a:off x="4457700" y="3482975"/>
            <a:ext cx="0" cy="276225"/>
          </a:xfrm>
          <a:prstGeom prst="straightConnector1">
            <a:avLst/>
          </a:prstGeom>
          <a:noFill/>
          <a:ln w="28575">
            <a:solidFill>
              <a:schemeClr val="tx1"/>
            </a:solidFill>
            <a:round/>
            <a:headEnd/>
            <a:tailEnd type="triangle" w="med" len="med"/>
          </a:ln>
          <a:effectLst/>
        </p:spPr>
      </p:cxnSp>
      <p:cxnSp>
        <p:nvCxnSpPr>
          <p:cNvPr id="139296" name="AutoShape 32"/>
          <p:cNvCxnSpPr>
            <a:cxnSpLocks noChangeShapeType="1"/>
            <a:stCxn id="139278" idx="2"/>
            <a:endCxn id="139267" idx="0"/>
          </p:cNvCxnSpPr>
          <p:nvPr/>
        </p:nvCxnSpPr>
        <p:spPr bwMode="auto">
          <a:xfrm flipH="1">
            <a:off x="4457700" y="2314575"/>
            <a:ext cx="1588" cy="225425"/>
          </a:xfrm>
          <a:prstGeom prst="straightConnector1">
            <a:avLst/>
          </a:prstGeom>
          <a:noFill/>
          <a:ln w="28575">
            <a:solidFill>
              <a:schemeClr val="tx1"/>
            </a:solidFill>
            <a:round/>
            <a:headEnd/>
            <a:tailEnd type="triangle" w="med" len="med"/>
          </a:ln>
          <a:effectLst/>
        </p:spPr>
      </p:cxnSp>
      <p:cxnSp>
        <p:nvCxnSpPr>
          <p:cNvPr id="139297" name="AutoShape 33"/>
          <p:cNvCxnSpPr>
            <a:cxnSpLocks noChangeShapeType="1"/>
            <a:stCxn id="139292" idx="2"/>
            <a:endCxn id="139294" idx="3"/>
          </p:cNvCxnSpPr>
          <p:nvPr/>
        </p:nvCxnSpPr>
        <p:spPr bwMode="auto">
          <a:xfrm rot="5400000">
            <a:off x="6012656" y="1235869"/>
            <a:ext cx="396875" cy="1052512"/>
          </a:xfrm>
          <a:prstGeom prst="bentConnector2">
            <a:avLst/>
          </a:prstGeom>
          <a:noFill/>
          <a:ln w="28575">
            <a:solidFill>
              <a:schemeClr val="tx1"/>
            </a:solidFill>
            <a:miter lim="800000"/>
            <a:headEnd/>
            <a:tailEnd type="triangle" w="med" len="med"/>
          </a:ln>
          <a:effectLst/>
        </p:spPr>
      </p:cxnSp>
      <p:cxnSp>
        <p:nvCxnSpPr>
          <p:cNvPr id="139298" name="AutoShape 34"/>
          <p:cNvCxnSpPr>
            <a:cxnSpLocks noChangeShapeType="1"/>
            <a:stCxn id="139291" idx="3"/>
            <a:endCxn id="139293" idx="1"/>
          </p:cNvCxnSpPr>
          <p:nvPr/>
        </p:nvCxnSpPr>
        <p:spPr bwMode="auto">
          <a:xfrm flipV="1">
            <a:off x="3535363" y="1223962"/>
            <a:ext cx="1570037" cy="7938"/>
          </a:xfrm>
          <a:prstGeom prst="straightConnector1">
            <a:avLst/>
          </a:prstGeom>
          <a:noFill/>
          <a:ln w="28575">
            <a:solidFill>
              <a:schemeClr val="tx1"/>
            </a:solidFill>
            <a:round/>
            <a:headEnd/>
            <a:tailEnd type="triangle" w="med" len="med"/>
          </a:ln>
          <a:effectLst/>
        </p:spPr>
      </p:cxnSp>
      <p:sp>
        <p:nvSpPr>
          <p:cNvPr id="139299" name="AutoShape 35"/>
          <p:cNvSpPr>
            <a:spLocks noChangeArrowheads="1"/>
          </p:cNvSpPr>
          <p:nvPr/>
        </p:nvSpPr>
        <p:spPr bwMode="auto">
          <a:xfrm rot="-751991">
            <a:off x="1444625" y="5813425"/>
            <a:ext cx="1981200" cy="304800"/>
          </a:xfrm>
          <a:prstGeom prst="notchedRightArrow">
            <a:avLst>
              <a:gd name="adj1" fmla="val 50000"/>
              <a:gd name="adj2" fmla="val 162500"/>
            </a:avLst>
          </a:prstGeom>
          <a:solidFill>
            <a:schemeClr val="tx2"/>
          </a:solidFill>
          <a:ln w="9525" algn="ctr">
            <a:solidFill>
              <a:schemeClr val="tx1"/>
            </a:solidFill>
            <a:miter lim="800000"/>
            <a:headEnd/>
            <a:tailEnd/>
          </a:ln>
          <a:effectLst/>
        </p:spPr>
        <p:txBody>
          <a:bodyPr wrap="none" anchor="ctr"/>
          <a:lstStyle/>
          <a:p>
            <a:endParaRPr lang="en-US" dirty="0"/>
          </a:p>
        </p:txBody>
      </p:sp>
      <p:sp>
        <p:nvSpPr>
          <p:cNvPr id="139300" name="Text Box 36"/>
          <p:cNvSpPr txBox="1">
            <a:spLocks noChangeArrowheads="1"/>
          </p:cNvSpPr>
          <p:nvPr/>
        </p:nvSpPr>
        <p:spPr bwMode="auto">
          <a:xfrm>
            <a:off x="304800" y="228600"/>
            <a:ext cx="8382000" cy="461665"/>
          </a:xfrm>
          <a:prstGeom prst="rect">
            <a:avLst/>
          </a:prstGeom>
          <a:noFill/>
          <a:ln w="9525">
            <a:noFill/>
            <a:miter lim="800000"/>
            <a:headEnd/>
            <a:tailEnd/>
          </a:ln>
          <a:effectLst/>
        </p:spPr>
        <p:txBody>
          <a:bodyPr wrap="square">
            <a:spAutoFit/>
          </a:bodyPr>
          <a:lstStyle/>
          <a:p>
            <a:pPr>
              <a:spcBef>
                <a:spcPct val="50000"/>
              </a:spcBef>
            </a:pPr>
            <a:r>
              <a:rPr lang="en-US" sz="2400" b="1" dirty="0">
                <a:solidFill>
                  <a:schemeClr val="tx2"/>
                </a:solidFill>
              </a:rPr>
              <a:t>Determinants of Intrinsic </a:t>
            </a:r>
            <a:r>
              <a:rPr lang="en-US" sz="2400" b="1" dirty="0" smtClean="0">
                <a:solidFill>
                  <a:schemeClr val="tx2"/>
                </a:solidFill>
              </a:rPr>
              <a:t>Value: The </a:t>
            </a:r>
            <a:r>
              <a:rPr lang="en-US" sz="2400" b="1" dirty="0">
                <a:solidFill>
                  <a:schemeClr val="tx2"/>
                </a:solidFill>
              </a:rPr>
              <a:t>Cost of Equity</a:t>
            </a:r>
          </a:p>
        </p:txBody>
      </p:sp>
      <p:sp>
        <p:nvSpPr>
          <p:cNvPr id="139301" name="Text Box 37"/>
          <p:cNvSpPr txBox="1">
            <a:spLocks noChangeArrowheads="1"/>
          </p:cNvSpPr>
          <p:nvPr/>
        </p:nvSpPr>
        <p:spPr bwMode="auto">
          <a:xfrm>
            <a:off x="5638800" y="2859087"/>
            <a:ext cx="457200" cy="225425"/>
          </a:xfrm>
          <a:prstGeom prst="rect">
            <a:avLst/>
          </a:prstGeom>
          <a:noFill/>
          <a:ln w="12700" algn="ctr">
            <a:noFill/>
            <a:miter lim="800000"/>
            <a:headEnd/>
            <a:tailEnd/>
          </a:ln>
          <a:effectLst/>
        </p:spPr>
        <p:txBody>
          <a:bodyPr lIns="90488" tIns="44450" rIns="90488" bIns="44450">
            <a:spAutoFit/>
          </a:bodyPr>
          <a:lstStyle/>
          <a:p>
            <a:pPr>
              <a:lnSpc>
                <a:spcPct val="25000"/>
              </a:lnSpc>
            </a:pPr>
            <a:endParaRPr lang="en-US" b="1" dirty="0"/>
          </a:p>
          <a:p>
            <a:pPr>
              <a:lnSpc>
                <a:spcPct val="25000"/>
              </a:lnSpc>
            </a:pPr>
            <a:r>
              <a:rPr lang="en-US" b="1" dirty="0"/>
              <a:t>...</a:t>
            </a:r>
          </a:p>
        </p:txBody>
      </p:sp>
      <p:sp>
        <p:nvSpPr>
          <p:cNvPr id="2" name="Slide Number Placeholder 1"/>
          <p:cNvSpPr>
            <a:spLocks noGrp="1"/>
          </p:cNvSpPr>
          <p:nvPr>
            <p:ph type="sldNum" sz="quarter" idx="12"/>
          </p:nvPr>
        </p:nvSpPr>
        <p:spPr/>
        <p:txBody>
          <a:bodyPr/>
          <a:lstStyle/>
          <a:p>
            <a:fld id="{5BA2C55A-3125-4DB8-811E-220550D5AA3F}"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C86A776-294E-4ED9-B6C7-8905586150AE}" type="slidenum">
              <a:rPr lang="en-US">
                <a:latin typeface="+mn-lt"/>
              </a:rPr>
              <a:pPr>
                <a:defRPr/>
              </a:pPr>
              <a:t>30</a:t>
            </a:fld>
            <a:endParaRPr lang="en-US" dirty="0">
              <a:latin typeface="+mn-lt"/>
            </a:endParaRPr>
          </a:p>
        </p:txBody>
      </p:sp>
      <p:sp>
        <p:nvSpPr>
          <p:cNvPr id="36867" name="Rectangle 10"/>
          <p:cNvSpPr>
            <a:spLocks noGrp="1" noChangeArrowheads="1"/>
          </p:cNvSpPr>
          <p:nvPr>
            <p:ph type="title"/>
          </p:nvPr>
        </p:nvSpPr>
        <p:spPr/>
        <p:txBody>
          <a:bodyPr>
            <a:noAutofit/>
          </a:bodyPr>
          <a:lstStyle/>
          <a:p>
            <a:r>
              <a:rPr lang="en-US" sz="2800" dirty="0" smtClean="0"/>
              <a:t>Contribution to Market Risk: Beta (Continued)</a:t>
            </a:r>
            <a:endParaRPr lang="en-US" sz="2800" dirty="0"/>
          </a:p>
        </p:txBody>
      </p:sp>
      <p:sp>
        <p:nvSpPr>
          <p:cNvPr id="36868" name="Rectangle 11"/>
          <p:cNvSpPr>
            <a:spLocks noGrp="1" noChangeArrowheads="1"/>
          </p:cNvSpPr>
          <p:nvPr>
            <p:ph type="body" idx="1"/>
          </p:nvPr>
        </p:nvSpPr>
        <p:spPr>
          <a:xfrm>
            <a:off x="914400" y="2017713"/>
            <a:ext cx="8040688" cy="4114800"/>
          </a:xfrm>
        </p:spPr>
        <p:txBody>
          <a:bodyPr>
            <a:normAutofit fontScale="77500" lnSpcReduction="20000"/>
          </a:bodyPr>
          <a:lstStyle/>
          <a:p>
            <a:r>
              <a:rPr lang="en-US" sz="2800" dirty="0" smtClean="0"/>
              <a:t>The beta </a:t>
            </a:r>
            <a:r>
              <a:rPr lang="en-US" sz="2800" dirty="0"/>
              <a:t>of Stock i </a:t>
            </a:r>
            <a:r>
              <a:rPr lang="en-US" sz="2800" dirty="0" smtClean="0"/>
              <a:t>(b</a:t>
            </a:r>
            <a:r>
              <a:rPr lang="en-US" sz="2800" baseline="-25000" dirty="0" smtClean="0"/>
              <a:t>i</a:t>
            </a:r>
            <a:r>
              <a:rPr lang="en-US" sz="2800" dirty="0" smtClean="0"/>
              <a:t>) is defined:</a:t>
            </a:r>
          </a:p>
          <a:p>
            <a:pPr marL="0" indent="0">
              <a:buNone/>
            </a:pPr>
            <a:endParaRPr lang="en-US" sz="2800" dirty="0" smtClean="0"/>
          </a:p>
          <a:p>
            <a:pPr>
              <a:spcBef>
                <a:spcPts val="3000"/>
              </a:spcBef>
            </a:pPr>
            <a:r>
              <a:rPr lang="en-US" sz="2800" dirty="0" smtClean="0"/>
              <a:t>The </a:t>
            </a:r>
            <a:r>
              <a:rPr lang="en-US" sz="2800" dirty="0"/>
              <a:t>contribution of </a:t>
            </a:r>
            <a:r>
              <a:rPr lang="en-US" sz="2800" dirty="0" smtClean="0"/>
              <a:t>Stock i to the standard deviation of a </a:t>
            </a:r>
            <a:r>
              <a:rPr lang="en-US" sz="2800" dirty="0"/>
              <a:t>well-diversified portfolio (</a:t>
            </a:r>
            <a:r>
              <a:rPr lang="el-GR" sz="2800" dirty="0"/>
              <a:t>σ</a:t>
            </a:r>
            <a:r>
              <a:rPr lang="en-US" sz="2800" baseline="-25000" dirty="0"/>
              <a:t>p</a:t>
            </a:r>
            <a:r>
              <a:rPr lang="en-US" sz="2800" dirty="0"/>
              <a:t>) </a:t>
            </a:r>
            <a:r>
              <a:rPr lang="en-US" sz="2800" dirty="0" smtClean="0"/>
              <a:t>is:</a:t>
            </a:r>
          </a:p>
          <a:p>
            <a:pPr marL="0" indent="0">
              <a:buNone/>
            </a:pPr>
            <a:endParaRPr lang="en-US" sz="2800" b="1" dirty="0">
              <a:solidFill>
                <a:schemeClr val="tx2"/>
              </a:solidFill>
            </a:endParaRPr>
          </a:p>
          <a:p>
            <a:r>
              <a:rPr lang="en-US" sz="2800" dirty="0" smtClean="0"/>
              <a:t>Given the standard deviation of the market portfolio and the percent of the portfolio invested in Stock i, </a:t>
            </a:r>
            <a:r>
              <a:rPr lang="en-US" sz="2800" dirty="0" smtClean="0">
                <a:solidFill>
                  <a:schemeClr val="accent4"/>
                </a:solidFill>
              </a:rPr>
              <a:t>beta measures the impact of Stock i on </a:t>
            </a:r>
            <a:r>
              <a:rPr lang="el-GR" sz="2800" dirty="0" smtClean="0">
                <a:solidFill>
                  <a:schemeClr val="accent4"/>
                </a:solidFill>
              </a:rPr>
              <a:t>σ</a:t>
            </a:r>
            <a:r>
              <a:rPr lang="en-US" sz="2800" baseline="-25000" dirty="0" smtClean="0">
                <a:solidFill>
                  <a:schemeClr val="accent4"/>
                </a:solidFill>
              </a:rPr>
              <a:t>p</a:t>
            </a:r>
            <a:r>
              <a:rPr lang="en-US" sz="2800" dirty="0" smtClean="0">
                <a:solidFill>
                  <a:schemeClr val="accent4"/>
                </a:solidFill>
              </a:rPr>
              <a:t>.</a:t>
            </a:r>
            <a:r>
              <a:rPr lang="en-US" sz="2800" b="1" dirty="0" smtClean="0">
                <a:solidFill>
                  <a:schemeClr val="tx2"/>
                </a:solidFill>
              </a:rPr>
              <a:t> </a:t>
            </a:r>
            <a:r>
              <a:rPr lang="en-US" sz="2800" dirty="0" smtClean="0">
                <a:solidFill>
                  <a:schemeClr val="accent4"/>
                </a:solidFill>
              </a:rPr>
              <a:t>In other words, beta measures a stock’s contribution to the risk of a well-diversified portfolio. </a:t>
            </a:r>
          </a:p>
          <a:p>
            <a:r>
              <a:rPr lang="en-US" sz="2800" b="1" dirty="0" smtClean="0">
                <a:solidFill>
                  <a:schemeClr val="accent4"/>
                </a:solidFill>
              </a:rPr>
              <a:t>We assume investors hold well-diversified portfolios. Therefore, beta is the proper measure of a stock’s relevant risk.</a:t>
            </a:r>
            <a:endParaRPr lang="en-US" sz="2800" b="1" dirty="0" smtClean="0">
              <a:solidFill>
                <a:schemeClr val="tx2"/>
              </a:solidFill>
            </a:endParaRPr>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1549" y="2362201"/>
            <a:ext cx="1871663" cy="6095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2096" y="3429001"/>
            <a:ext cx="1573213"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109566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noFill/>
        </p:spPr>
        <p:txBody>
          <a:bodyPr/>
          <a:lstStyle/>
          <a:p>
            <a:pPr>
              <a:defRPr/>
            </a:pPr>
            <a:fld id="{99D22F63-5107-4988-A940-82D23138A7B1}" type="slidenum">
              <a:rPr lang="en-US">
                <a:latin typeface="+mn-lt"/>
              </a:rPr>
              <a:pPr>
                <a:defRPr/>
              </a:pPr>
              <a:t>31</a:t>
            </a:fld>
            <a:endParaRPr lang="en-US" dirty="0">
              <a:latin typeface="+mn-lt"/>
            </a:endParaRPr>
          </a:p>
        </p:txBody>
      </p:sp>
      <p:sp>
        <p:nvSpPr>
          <p:cNvPr id="45059" name="Rectangle 2"/>
          <p:cNvSpPr>
            <a:spLocks noGrp="1" noChangeArrowheads="1"/>
          </p:cNvSpPr>
          <p:nvPr>
            <p:ph type="title"/>
          </p:nvPr>
        </p:nvSpPr>
        <p:spPr/>
        <p:txBody>
          <a:bodyPr/>
          <a:lstStyle/>
          <a:p>
            <a:r>
              <a:rPr lang="en-US" sz="2800" dirty="0" smtClean="0"/>
              <a:t>Websites </a:t>
            </a:r>
            <a:r>
              <a:rPr lang="en-US" sz="2800" dirty="0"/>
              <a:t>for </a:t>
            </a:r>
            <a:r>
              <a:rPr lang="en-US" sz="2800" dirty="0" smtClean="0"/>
              <a:t>Beta: A Lot of Financial Websites</a:t>
            </a:r>
            <a:endParaRPr lang="en-US" sz="2800" dirty="0"/>
          </a:p>
        </p:txBody>
      </p:sp>
      <p:sp>
        <p:nvSpPr>
          <p:cNvPr id="45060" name="Rectangle 3"/>
          <p:cNvSpPr>
            <a:spLocks noGrp="1" noChangeArrowheads="1"/>
          </p:cNvSpPr>
          <p:nvPr>
            <p:ph type="body" idx="1"/>
          </p:nvPr>
        </p:nvSpPr>
        <p:spPr/>
        <p:txBody>
          <a:bodyPr>
            <a:normAutofit fontScale="92500" lnSpcReduction="10000"/>
          </a:bodyPr>
          <a:lstStyle/>
          <a:p>
            <a:r>
              <a:rPr lang="en-US" dirty="0" smtClean="0">
                <a:hlinkClick r:id="rId3"/>
              </a:rPr>
              <a:t>http</a:t>
            </a:r>
            <a:r>
              <a:rPr lang="en-US" dirty="0">
                <a:hlinkClick r:id="rId3"/>
              </a:rPr>
              <a:t>://</a:t>
            </a:r>
            <a:r>
              <a:rPr lang="en-US" dirty="0" smtClean="0">
                <a:hlinkClick r:id="rId3"/>
              </a:rPr>
              <a:t>finance.yahoo.com</a:t>
            </a:r>
            <a:endParaRPr lang="en-US" dirty="0" smtClean="0"/>
          </a:p>
          <a:p>
            <a:pPr lvl="1"/>
            <a:r>
              <a:rPr lang="en-US" dirty="0" smtClean="0"/>
              <a:t>Enter </a:t>
            </a:r>
            <a:r>
              <a:rPr lang="en-US" dirty="0"/>
              <a:t>the ticker </a:t>
            </a:r>
            <a:r>
              <a:rPr lang="en-US" dirty="0" smtClean="0"/>
              <a:t>symbol such </a:t>
            </a:r>
            <a:r>
              <a:rPr lang="en-US" dirty="0"/>
              <a:t>as </a:t>
            </a:r>
            <a:r>
              <a:rPr lang="en-US" dirty="0" smtClean="0"/>
              <a:t>FB or AAPL</a:t>
            </a:r>
            <a:r>
              <a:rPr lang="en-US" dirty="0"/>
              <a:t> </a:t>
            </a:r>
            <a:r>
              <a:rPr lang="en-US" dirty="0" smtClean="0"/>
              <a:t>in the </a:t>
            </a:r>
            <a:r>
              <a:rPr lang="en-US" dirty="0" smtClean="0"/>
              <a:t>“Quote Lookup”</a:t>
            </a:r>
            <a:r>
              <a:rPr lang="en-US" dirty="0" smtClean="0"/>
              <a:t> </a:t>
            </a:r>
            <a:r>
              <a:rPr lang="en-US" dirty="0" smtClean="0"/>
              <a:t>box, </a:t>
            </a:r>
            <a:r>
              <a:rPr lang="en-US" dirty="0"/>
              <a:t>then </a:t>
            </a:r>
            <a:r>
              <a:rPr lang="en-US" dirty="0" smtClean="0"/>
              <a:t>click to search.</a:t>
            </a:r>
            <a:endParaRPr lang="en-US" dirty="0"/>
          </a:p>
          <a:p>
            <a:pPr lvl="1"/>
            <a:r>
              <a:rPr lang="en-US" dirty="0"/>
              <a:t>When the quote comes up, </a:t>
            </a:r>
            <a:r>
              <a:rPr lang="en-US" dirty="0" smtClean="0"/>
              <a:t>you can find beta on the top panel.</a:t>
            </a:r>
          </a:p>
          <a:p>
            <a:r>
              <a:rPr lang="en-US" dirty="0" smtClean="0">
                <a:solidFill>
                  <a:srgbClr val="FF0000"/>
                </a:solidFill>
                <a:hlinkClick r:id="rId4"/>
              </a:rPr>
              <a:t>http://www.google.com/finance</a:t>
            </a:r>
            <a:endParaRPr lang="en-US" dirty="0" smtClean="0">
              <a:solidFill>
                <a:srgbClr val="FF0000"/>
              </a:solidFill>
            </a:endParaRPr>
          </a:p>
          <a:p>
            <a:pPr lvl="1"/>
            <a:r>
              <a:rPr lang="en-US" dirty="0" smtClean="0"/>
              <a:t>Enter a ticker symbol at the top of the page.</a:t>
            </a:r>
          </a:p>
          <a:p>
            <a:r>
              <a:rPr lang="en-US" dirty="0" smtClean="0"/>
              <a:t>Most </a:t>
            </a:r>
            <a:r>
              <a:rPr lang="en-US" dirty="0"/>
              <a:t>stocks have betas in the range of </a:t>
            </a:r>
            <a:r>
              <a:rPr lang="en-US" dirty="0" smtClean="0"/>
              <a:t>0.4 </a:t>
            </a:r>
            <a:r>
              <a:rPr lang="en-US" dirty="0"/>
              <a:t>to </a:t>
            </a:r>
            <a:r>
              <a:rPr lang="en-US" dirty="0" smtClean="0"/>
              <a:t>1.6.</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427BD68-7132-42AC-99F5-4BAA4EDF5E3B}" type="slidenum">
              <a:rPr lang="en-US">
                <a:latin typeface="+mn-lt"/>
              </a:rPr>
              <a:pPr>
                <a:defRPr/>
              </a:pPr>
              <a:t>32</a:t>
            </a:fld>
            <a:endParaRPr lang="en-US" dirty="0">
              <a:latin typeface="+mn-lt"/>
            </a:endParaRPr>
          </a:p>
        </p:txBody>
      </p:sp>
      <p:sp>
        <p:nvSpPr>
          <p:cNvPr id="47107" name="Rectangle 8"/>
          <p:cNvSpPr>
            <a:spLocks noGrp="1" noChangeArrowheads="1"/>
          </p:cNvSpPr>
          <p:nvPr>
            <p:ph type="title"/>
          </p:nvPr>
        </p:nvSpPr>
        <p:spPr/>
        <p:txBody>
          <a:bodyPr>
            <a:normAutofit/>
          </a:bodyPr>
          <a:lstStyle/>
          <a:p>
            <a:r>
              <a:rPr lang="en-US" sz="3600" dirty="0" smtClean="0"/>
              <a:t>6-7 The Relationship Between Risk and Return</a:t>
            </a:r>
            <a:r>
              <a:rPr lang="en-US" sz="3600" dirty="0"/>
              <a:t> </a:t>
            </a:r>
            <a:r>
              <a:rPr lang="en-US" sz="3600" dirty="0" smtClean="0"/>
              <a:t>in the CAPM </a:t>
            </a:r>
            <a:endParaRPr lang="en-US" sz="3600" dirty="0"/>
          </a:p>
        </p:txBody>
      </p:sp>
      <p:sp>
        <p:nvSpPr>
          <p:cNvPr id="47108" name="Rectangle 9"/>
          <p:cNvSpPr>
            <a:spLocks noGrp="1" noChangeArrowheads="1"/>
          </p:cNvSpPr>
          <p:nvPr>
            <p:ph type="body" idx="1"/>
          </p:nvPr>
        </p:nvSpPr>
        <p:spPr/>
        <p:txBody>
          <a:bodyPr>
            <a:normAutofit fontScale="92500" lnSpcReduction="10000"/>
          </a:bodyPr>
          <a:lstStyle/>
          <a:p>
            <a:r>
              <a:rPr lang="en-US" dirty="0" smtClean="0"/>
              <a:t>Investors require a </a:t>
            </a:r>
            <a:r>
              <a:rPr lang="en-US" b="1" dirty="0" smtClean="0">
                <a:solidFill>
                  <a:schemeClr val="tx2"/>
                </a:solidFill>
              </a:rPr>
              <a:t>return for time </a:t>
            </a:r>
            <a:r>
              <a:rPr lang="en-US" dirty="0" smtClean="0"/>
              <a:t>(for tying their funds up in the investment: </a:t>
            </a:r>
            <a:r>
              <a:rPr lang="en-US" i="1" dirty="0" smtClean="0"/>
              <a:t>chapter 4 Time Value of Money</a:t>
            </a:r>
            <a:r>
              <a:rPr lang="en-US" dirty="0" smtClean="0"/>
              <a:t>):</a:t>
            </a:r>
          </a:p>
          <a:p>
            <a:pPr lvl="1"/>
            <a:r>
              <a:rPr lang="en-US" sz="3000" b="1" dirty="0" smtClean="0">
                <a:solidFill>
                  <a:schemeClr val="tx2"/>
                </a:solidFill>
              </a:rPr>
              <a:t>r</a:t>
            </a:r>
            <a:r>
              <a:rPr lang="en-US" sz="3000" b="1" baseline="-25000" dirty="0" smtClean="0">
                <a:solidFill>
                  <a:schemeClr val="tx2"/>
                </a:solidFill>
              </a:rPr>
              <a:t>RF</a:t>
            </a:r>
            <a:r>
              <a:rPr lang="en-US" dirty="0" smtClean="0"/>
              <a:t>, the </a:t>
            </a:r>
            <a:r>
              <a:rPr lang="en-US" dirty="0"/>
              <a:t>risk-free </a:t>
            </a:r>
            <a:r>
              <a:rPr lang="en-US" dirty="0" smtClean="0"/>
              <a:t>rate.</a:t>
            </a:r>
            <a:endParaRPr lang="en-US" dirty="0" smtClean="0"/>
          </a:p>
          <a:p>
            <a:r>
              <a:rPr lang="en-US" dirty="0" smtClean="0"/>
              <a:t>Investors require a </a:t>
            </a:r>
            <a:r>
              <a:rPr lang="en-US" b="1" dirty="0" smtClean="0">
                <a:solidFill>
                  <a:srgbClr val="FF0000"/>
                </a:solidFill>
              </a:rPr>
              <a:t>return for risk</a:t>
            </a:r>
            <a:r>
              <a:rPr lang="en-US" dirty="0" smtClean="0"/>
              <a:t>, which is the </a:t>
            </a:r>
            <a:r>
              <a:rPr lang="en-US" dirty="0"/>
              <a:t>extra return above the risk-free rate that investors require to induce them to invest in </a:t>
            </a:r>
            <a:r>
              <a:rPr lang="en-US" dirty="0" smtClean="0"/>
              <a:t>Stock </a:t>
            </a:r>
            <a:r>
              <a:rPr lang="en-US" dirty="0" err="1" smtClean="0"/>
              <a:t>i</a:t>
            </a:r>
            <a:r>
              <a:rPr lang="en-US" dirty="0" smtClean="0"/>
              <a:t>:</a:t>
            </a:r>
          </a:p>
          <a:p>
            <a:pPr lvl="1"/>
            <a:r>
              <a:rPr lang="en-US" b="1" dirty="0" smtClean="0">
                <a:solidFill>
                  <a:srgbClr val="FF0000"/>
                </a:solidFill>
              </a:rPr>
              <a:t>RP</a:t>
            </a:r>
            <a:r>
              <a:rPr lang="en-US" b="1" baseline="-25000" dirty="0" smtClean="0">
                <a:solidFill>
                  <a:srgbClr val="FF0000"/>
                </a:solidFill>
              </a:rPr>
              <a:t>i</a:t>
            </a:r>
            <a:r>
              <a:rPr lang="en-US" dirty="0" smtClean="0"/>
              <a:t>, the risk premium of Stock </a:t>
            </a:r>
            <a:r>
              <a:rPr lang="en-US" dirty="0" err="1" smtClean="0"/>
              <a:t>i</a:t>
            </a:r>
            <a:r>
              <a:rPr lang="en-US" dirty="0" smtClean="0"/>
              <a:t>.</a:t>
            </a:r>
            <a:endParaRPr lang="en-US" dirty="0" smtClean="0"/>
          </a:p>
        </p:txBody>
      </p:sp>
    </p:spTree>
    <p:extLst>
      <p:ext uri="{BB962C8B-B14F-4D97-AF65-F5344CB8AC3E}">
        <p14:creationId xmlns:p14="http://schemas.microsoft.com/office/powerpoint/2010/main" val="61617342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427BD68-7132-42AC-99F5-4BAA4EDF5E3B}" type="slidenum">
              <a:rPr lang="en-US">
                <a:latin typeface="+mn-lt"/>
              </a:rPr>
              <a:pPr>
                <a:defRPr/>
              </a:pPr>
              <a:t>33</a:t>
            </a:fld>
            <a:endParaRPr lang="en-US" dirty="0">
              <a:latin typeface="+mn-lt"/>
            </a:endParaRPr>
          </a:p>
        </p:txBody>
      </p:sp>
      <p:sp>
        <p:nvSpPr>
          <p:cNvPr id="47107" name="Rectangle 8"/>
          <p:cNvSpPr>
            <a:spLocks noGrp="1" noChangeArrowheads="1"/>
          </p:cNvSpPr>
          <p:nvPr>
            <p:ph type="title"/>
          </p:nvPr>
        </p:nvSpPr>
        <p:spPr/>
        <p:txBody>
          <a:bodyPr>
            <a:normAutofit/>
          </a:bodyPr>
          <a:lstStyle/>
          <a:p>
            <a:r>
              <a:rPr lang="en-US" sz="3600" dirty="0" smtClean="0"/>
              <a:t>6-7a The Security Market Line (SML)</a:t>
            </a:r>
            <a:br>
              <a:rPr lang="en-US" sz="3600" dirty="0" smtClean="0"/>
            </a:br>
            <a:r>
              <a:rPr lang="en-US" sz="1800" dirty="0" smtClean="0"/>
              <a:t>a graphical representation of the capital asset pricing model (CAPM)</a:t>
            </a:r>
            <a:endParaRPr lang="en-US" sz="1800" dirty="0"/>
          </a:p>
        </p:txBody>
      </p:sp>
      <p:sp>
        <p:nvSpPr>
          <p:cNvPr id="47108" name="Rectangle 9"/>
          <p:cNvSpPr>
            <a:spLocks noGrp="1" noChangeArrowheads="1"/>
          </p:cNvSpPr>
          <p:nvPr>
            <p:ph type="body" idx="1"/>
          </p:nvPr>
        </p:nvSpPr>
        <p:spPr/>
        <p:txBody>
          <a:bodyPr>
            <a:normAutofit lnSpcReduction="10000"/>
          </a:bodyPr>
          <a:lstStyle/>
          <a:p>
            <a:r>
              <a:rPr lang="en-US" dirty="0" smtClean="0"/>
              <a:t>RP</a:t>
            </a:r>
            <a:r>
              <a:rPr lang="en-US" baseline="-25000" dirty="0" smtClean="0"/>
              <a:t>M</a:t>
            </a:r>
            <a:r>
              <a:rPr lang="en-US" dirty="0" smtClean="0"/>
              <a:t> </a:t>
            </a:r>
            <a:r>
              <a:rPr lang="en-US" dirty="0"/>
              <a:t>is the market risk premium. It is the extra return </a:t>
            </a:r>
            <a:r>
              <a:rPr lang="en-US" dirty="0" smtClean="0"/>
              <a:t>above the risk-free rate that that </a:t>
            </a:r>
            <a:r>
              <a:rPr lang="en-US" dirty="0"/>
              <a:t>investors require to invest in the stock </a:t>
            </a:r>
            <a:r>
              <a:rPr lang="en-US" dirty="0" smtClean="0"/>
              <a:t>market (the slope of SML):</a:t>
            </a:r>
          </a:p>
          <a:p>
            <a:pPr lvl="1"/>
            <a:r>
              <a:rPr lang="en-US" dirty="0" smtClean="0"/>
              <a:t>RP</a:t>
            </a:r>
            <a:r>
              <a:rPr lang="en-US" baseline="-25000" dirty="0" smtClean="0"/>
              <a:t>M</a:t>
            </a:r>
            <a:r>
              <a:rPr lang="en-US" dirty="0" smtClean="0"/>
              <a:t> = r</a:t>
            </a:r>
            <a:r>
              <a:rPr lang="en-US" baseline="-25000" dirty="0" smtClean="0"/>
              <a:t>M</a:t>
            </a:r>
            <a:r>
              <a:rPr lang="en-US" dirty="0" smtClean="0"/>
              <a:t> − r</a:t>
            </a:r>
            <a:r>
              <a:rPr lang="en-US" baseline="-25000" dirty="0" smtClean="0"/>
              <a:t>RF</a:t>
            </a:r>
            <a:r>
              <a:rPr lang="en-US" dirty="0" smtClean="0"/>
              <a:t>.</a:t>
            </a:r>
            <a:endParaRPr lang="en-US" dirty="0"/>
          </a:p>
          <a:p>
            <a:r>
              <a:rPr lang="en-US" dirty="0" smtClean="0"/>
              <a:t>The CAPM defines the risk premium for Stock i as:</a:t>
            </a:r>
          </a:p>
          <a:p>
            <a:pPr lvl="1"/>
            <a:r>
              <a:rPr lang="en-US" dirty="0" smtClean="0"/>
              <a:t>RP</a:t>
            </a:r>
            <a:r>
              <a:rPr lang="en-US" baseline="-25000" dirty="0" smtClean="0"/>
              <a:t>i</a:t>
            </a:r>
            <a:r>
              <a:rPr lang="en-US" dirty="0" smtClean="0"/>
              <a:t> = b</a:t>
            </a:r>
            <a:r>
              <a:rPr lang="en-US" baseline="-25000" dirty="0" smtClean="0"/>
              <a:t>i</a:t>
            </a:r>
            <a:r>
              <a:rPr lang="en-US" dirty="0" smtClean="0"/>
              <a:t> (RP</a:t>
            </a:r>
            <a:r>
              <a:rPr lang="en-US" baseline="-25000" dirty="0" smtClean="0"/>
              <a:t>M</a:t>
            </a:r>
            <a:r>
              <a:rPr lang="en-US" dirty="0" smtClean="0"/>
              <a:t>).</a:t>
            </a:r>
            <a:endParaRPr lang="en-US" dirty="0" smtClean="0"/>
          </a:p>
        </p:txBody>
      </p:sp>
    </p:spTree>
    <p:extLst>
      <p:ext uri="{BB962C8B-B14F-4D97-AF65-F5344CB8AC3E}">
        <p14:creationId xmlns:p14="http://schemas.microsoft.com/office/powerpoint/2010/main" val="379660290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427BD68-7132-42AC-99F5-4BAA4EDF5E3B}" type="slidenum">
              <a:rPr lang="en-US">
                <a:latin typeface="+mn-lt"/>
              </a:rPr>
              <a:pPr>
                <a:defRPr/>
              </a:pPr>
              <a:t>34</a:t>
            </a:fld>
            <a:endParaRPr lang="en-US" dirty="0">
              <a:latin typeface="+mn-lt"/>
            </a:endParaRPr>
          </a:p>
        </p:txBody>
      </p:sp>
      <p:sp>
        <p:nvSpPr>
          <p:cNvPr id="47107" name="Rectangle 8"/>
          <p:cNvSpPr>
            <a:spLocks noGrp="1" noChangeArrowheads="1"/>
          </p:cNvSpPr>
          <p:nvPr>
            <p:ph type="title"/>
          </p:nvPr>
        </p:nvSpPr>
        <p:spPr/>
        <p:txBody>
          <a:bodyPr>
            <a:normAutofit/>
          </a:bodyPr>
          <a:lstStyle/>
          <a:p>
            <a:r>
              <a:rPr lang="en-US" sz="3600" dirty="0" smtClean="0"/>
              <a:t>The SML/CAPM: the Formula</a:t>
            </a:r>
            <a:endParaRPr lang="en-US" sz="3600" dirty="0"/>
          </a:p>
        </p:txBody>
      </p:sp>
      <p:sp>
        <p:nvSpPr>
          <p:cNvPr id="47108" name="Rectangle 9"/>
          <p:cNvSpPr>
            <a:spLocks noGrp="1" noChangeArrowheads="1"/>
          </p:cNvSpPr>
          <p:nvPr>
            <p:ph type="body" idx="1"/>
          </p:nvPr>
        </p:nvSpPr>
        <p:spPr/>
        <p:txBody>
          <a:bodyPr/>
          <a:lstStyle/>
          <a:p>
            <a:r>
              <a:rPr lang="en-US" dirty="0"/>
              <a:t>The Security Market Line (SML) </a:t>
            </a:r>
            <a:r>
              <a:rPr lang="en-US" dirty="0" smtClean="0"/>
              <a:t>is the graphical representation of the CAPM: showing how to determine </a:t>
            </a:r>
            <a:r>
              <a:rPr lang="en-US" dirty="0"/>
              <a:t>the return required </a:t>
            </a:r>
            <a:r>
              <a:rPr lang="en-US" dirty="0" smtClean="0"/>
              <a:t>for bearing a stock’s risk:                                                      </a:t>
            </a:r>
            <a:endParaRPr lang="en-US" dirty="0"/>
          </a:p>
          <a:p>
            <a:pPr marL="0" indent="0" algn="ctr">
              <a:buNone/>
            </a:pPr>
            <a:r>
              <a:rPr lang="en-US" dirty="0" smtClean="0"/>
              <a:t>CAPM/SML:  </a:t>
            </a:r>
            <a:r>
              <a:rPr lang="en-US" b="1" dirty="0" smtClean="0">
                <a:solidFill>
                  <a:schemeClr val="tx2"/>
                </a:solidFill>
              </a:rPr>
              <a:t>r</a:t>
            </a:r>
            <a:r>
              <a:rPr lang="en-US" b="1" baseline="-25000" dirty="0" smtClean="0">
                <a:solidFill>
                  <a:schemeClr val="tx2"/>
                </a:solidFill>
              </a:rPr>
              <a:t>i</a:t>
            </a:r>
            <a:r>
              <a:rPr lang="en-US" b="1" dirty="0" smtClean="0">
                <a:solidFill>
                  <a:schemeClr val="tx2"/>
                </a:solidFill>
              </a:rPr>
              <a:t> = </a:t>
            </a:r>
            <a:r>
              <a:rPr lang="en-US" b="1" dirty="0">
                <a:solidFill>
                  <a:schemeClr val="tx2"/>
                </a:solidFill>
              </a:rPr>
              <a:t>r</a:t>
            </a:r>
            <a:r>
              <a:rPr lang="en-US" b="1" baseline="-25000" dirty="0">
                <a:solidFill>
                  <a:schemeClr val="tx2"/>
                </a:solidFill>
              </a:rPr>
              <a:t>RF</a:t>
            </a:r>
            <a:r>
              <a:rPr lang="en-US" b="1" dirty="0">
                <a:solidFill>
                  <a:schemeClr val="tx2"/>
                </a:solidFill>
              </a:rPr>
              <a:t> + (</a:t>
            </a:r>
            <a:r>
              <a:rPr lang="en-US" b="1" dirty="0" smtClean="0">
                <a:solidFill>
                  <a:schemeClr val="tx2"/>
                </a:solidFill>
              </a:rPr>
              <a:t>RP</a:t>
            </a:r>
            <a:r>
              <a:rPr lang="en-US" b="1" baseline="-25000" dirty="0" smtClean="0">
                <a:solidFill>
                  <a:schemeClr val="tx2"/>
                </a:solidFill>
              </a:rPr>
              <a:t>M</a:t>
            </a:r>
            <a:r>
              <a:rPr lang="en-US" b="1" dirty="0" smtClean="0">
                <a:solidFill>
                  <a:schemeClr val="tx2"/>
                </a:solidFill>
              </a:rPr>
              <a:t>)b</a:t>
            </a:r>
            <a:r>
              <a:rPr lang="en-US" b="1" baseline="-25000" dirty="0" smtClean="0">
                <a:solidFill>
                  <a:schemeClr val="tx2"/>
                </a:solidFill>
              </a:rPr>
              <a:t>i</a:t>
            </a:r>
            <a:endParaRPr lang="en-US" b="1" dirty="0">
              <a:solidFill>
                <a:schemeClr val="tx2"/>
              </a:solidFill>
            </a:endParaRPr>
          </a:p>
        </p:txBody>
      </p:sp>
    </p:spTree>
    <p:extLst>
      <p:ext uri="{BB962C8B-B14F-4D97-AF65-F5344CB8AC3E}">
        <p14:creationId xmlns:p14="http://schemas.microsoft.com/office/powerpoint/2010/main" val="190730064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427BD68-7132-42AC-99F5-4BAA4EDF5E3B}" type="slidenum">
              <a:rPr lang="en-US">
                <a:latin typeface="+mn-lt"/>
              </a:rPr>
              <a:pPr>
                <a:defRPr/>
              </a:pPr>
              <a:t>35</a:t>
            </a:fld>
            <a:endParaRPr lang="en-US" dirty="0">
              <a:latin typeface="+mn-lt"/>
            </a:endParaRPr>
          </a:p>
        </p:txBody>
      </p:sp>
      <p:sp>
        <p:nvSpPr>
          <p:cNvPr id="47107" name="Rectangle 8"/>
          <p:cNvSpPr>
            <a:spLocks noGrp="1" noChangeArrowheads="1"/>
          </p:cNvSpPr>
          <p:nvPr>
            <p:ph type="title"/>
          </p:nvPr>
        </p:nvSpPr>
        <p:spPr/>
        <p:txBody>
          <a:bodyPr>
            <a:normAutofit/>
          </a:bodyPr>
          <a:lstStyle/>
          <a:p>
            <a:r>
              <a:rPr lang="en-US" sz="3600" dirty="0" smtClean="0"/>
              <a:t>The Security Market Line: Relating Risk and Required Return</a:t>
            </a:r>
            <a:endParaRPr lang="en-US" sz="3600" dirty="0"/>
          </a:p>
        </p:txBody>
      </p:sp>
      <p:sp>
        <p:nvSpPr>
          <p:cNvPr id="47108" name="Rectangle 9"/>
          <p:cNvSpPr>
            <a:spLocks noGrp="1" noChangeArrowheads="1"/>
          </p:cNvSpPr>
          <p:nvPr>
            <p:ph type="body" idx="1"/>
          </p:nvPr>
        </p:nvSpPr>
        <p:spPr/>
        <p:txBody>
          <a:bodyPr/>
          <a:lstStyle/>
          <a:p>
            <a:r>
              <a:rPr lang="en-US" dirty="0" smtClean="0"/>
              <a:t>Risk depends on beta:</a:t>
            </a:r>
            <a:endParaRPr lang="en-US" dirty="0"/>
          </a:p>
          <a:p>
            <a:pPr marL="0" indent="0" algn="ctr">
              <a:buNone/>
            </a:pPr>
            <a:r>
              <a:rPr lang="en-US" dirty="0" smtClean="0">
                <a:solidFill>
                  <a:schemeClr val="tx2"/>
                </a:solidFill>
              </a:rPr>
              <a:t>The part of </a:t>
            </a:r>
            <a:r>
              <a:rPr lang="el-GR" dirty="0" smtClean="0">
                <a:solidFill>
                  <a:schemeClr val="tx2"/>
                </a:solidFill>
              </a:rPr>
              <a:t>σ</a:t>
            </a:r>
            <a:r>
              <a:rPr lang="en-US" baseline="-25000" dirty="0" smtClean="0">
                <a:solidFill>
                  <a:schemeClr val="tx2"/>
                </a:solidFill>
              </a:rPr>
              <a:t>p</a:t>
            </a:r>
            <a:r>
              <a:rPr lang="en-US" dirty="0" smtClean="0">
                <a:solidFill>
                  <a:schemeClr val="tx2"/>
                </a:solidFill>
              </a:rPr>
              <a:t> due to Stock i = w</a:t>
            </a:r>
            <a:r>
              <a:rPr lang="en-US" baseline="-25000" dirty="0" smtClean="0">
                <a:solidFill>
                  <a:schemeClr val="tx2"/>
                </a:solidFill>
              </a:rPr>
              <a:t>i</a:t>
            </a:r>
            <a:r>
              <a:rPr lang="en-US" dirty="0" smtClean="0">
                <a:solidFill>
                  <a:schemeClr val="tx2"/>
                </a:solidFill>
              </a:rPr>
              <a:t> </a:t>
            </a:r>
            <a:r>
              <a:rPr lang="el-GR" dirty="0">
                <a:solidFill>
                  <a:schemeClr val="tx2"/>
                </a:solidFill>
              </a:rPr>
              <a:t>σ</a:t>
            </a:r>
            <a:r>
              <a:rPr lang="en-US" baseline="-25000" dirty="0">
                <a:solidFill>
                  <a:schemeClr val="tx2"/>
                </a:solidFill>
              </a:rPr>
              <a:t>M</a:t>
            </a:r>
            <a:r>
              <a:rPr lang="en-US" dirty="0">
                <a:solidFill>
                  <a:schemeClr val="tx2"/>
                </a:solidFill>
              </a:rPr>
              <a:t> </a:t>
            </a:r>
            <a:r>
              <a:rPr lang="en-US" dirty="0">
                <a:solidFill>
                  <a:srgbClr val="FF0000"/>
                </a:solidFill>
              </a:rPr>
              <a:t>b</a:t>
            </a:r>
            <a:r>
              <a:rPr lang="en-US" baseline="-25000" dirty="0">
                <a:solidFill>
                  <a:srgbClr val="FF0000"/>
                </a:solidFill>
              </a:rPr>
              <a:t>i</a:t>
            </a:r>
            <a:endParaRPr lang="en-US" dirty="0">
              <a:solidFill>
                <a:srgbClr val="FF0000"/>
              </a:solidFill>
            </a:endParaRPr>
          </a:p>
          <a:p>
            <a:endParaRPr lang="en-US" dirty="0" smtClean="0"/>
          </a:p>
          <a:p>
            <a:r>
              <a:rPr lang="en-US" dirty="0" smtClean="0"/>
              <a:t>Required return depends on beta:</a:t>
            </a:r>
            <a:endParaRPr lang="en-US" dirty="0"/>
          </a:p>
          <a:p>
            <a:pPr marL="0" indent="0" algn="ctr">
              <a:buNone/>
            </a:pPr>
            <a:r>
              <a:rPr lang="en-US" dirty="0" smtClean="0">
                <a:solidFill>
                  <a:schemeClr val="tx2"/>
                </a:solidFill>
              </a:rPr>
              <a:t>r</a:t>
            </a:r>
            <a:r>
              <a:rPr lang="en-US" baseline="-25000" dirty="0" smtClean="0">
                <a:solidFill>
                  <a:schemeClr val="tx2"/>
                </a:solidFill>
              </a:rPr>
              <a:t>i</a:t>
            </a:r>
            <a:r>
              <a:rPr lang="en-US" dirty="0" smtClean="0">
                <a:solidFill>
                  <a:schemeClr val="tx2"/>
                </a:solidFill>
              </a:rPr>
              <a:t> = </a:t>
            </a:r>
            <a:r>
              <a:rPr lang="en-US" dirty="0">
                <a:solidFill>
                  <a:schemeClr val="tx2"/>
                </a:solidFill>
              </a:rPr>
              <a:t>r</a:t>
            </a:r>
            <a:r>
              <a:rPr lang="en-US" baseline="-25000" dirty="0">
                <a:solidFill>
                  <a:schemeClr val="tx2"/>
                </a:solidFill>
              </a:rPr>
              <a:t>RF</a:t>
            </a:r>
            <a:r>
              <a:rPr lang="en-US" dirty="0">
                <a:solidFill>
                  <a:schemeClr val="tx2"/>
                </a:solidFill>
              </a:rPr>
              <a:t> + (</a:t>
            </a:r>
            <a:r>
              <a:rPr lang="en-US" dirty="0" smtClean="0">
                <a:solidFill>
                  <a:schemeClr val="tx2"/>
                </a:solidFill>
              </a:rPr>
              <a:t>RP</a:t>
            </a:r>
            <a:r>
              <a:rPr lang="en-US" baseline="-25000" dirty="0" smtClean="0">
                <a:solidFill>
                  <a:schemeClr val="tx2"/>
                </a:solidFill>
              </a:rPr>
              <a:t>M</a:t>
            </a:r>
            <a:r>
              <a:rPr lang="en-US" dirty="0" smtClean="0">
                <a:solidFill>
                  <a:schemeClr val="tx2"/>
                </a:solidFill>
              </a:rPr>
              <a:t>) </a:t>
            </a:r>
            <a:r>
              <a:rPr lang="en-US" dirty="0" smtClean="0">
                <a:solidFill>
                  <a:srgbClr val="FF0000"/>
                </a:solidFill>
              </a:rPr>
              <a:t>b</a:t>
            </a:r>
            <a:r>
              <a:rPr lang="en-US" baseline="-25000" dirty="0" smtClean="0">
                <a:solidFill>
                  <a:srgbClr val="FF0000"/>
                </a:solidFill>
              </a:rPr>
              <a:t>i</a:t>
            </a:r>
            <a:endParaRPr lang="en-US" dirty="0">
              <a:solidFill>
                <a:srgbClr val="FF0000"/>
              </a:solidFill>
            </a:endParaRPr>
          </a:p>
        </p:txBody>
      </p:sp>
    </p:spTree>
    <p:extLst>
      <p:ext uri="{BB962C8B-B14F-4D97-AF65-F5344CB8AC3E}">
        <p14:creationId xmlns:p14="http://schemas.microsoft.com/office/powerpoint/2010/main" val="114032561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A427BD68-7132-42AC-99F5-4BAA4EDF5E3B}" type="slidenum">
              <a:rPr lang="en-US">
                <a:latin typeface="+mn-lt"/>
              </a:rPr>
              <a:pPr>
                <a:defRPr/>
              </a:pPr>
              <a:t>36</a:t>
            </a:fld>
            <a:endParaRPr lang="en-US" dirty="0">
              <a:latin typeface="+mn-lt"/>
            </a:endParaRPr>
          </a:p>
        </p:txBody>
      </p:sp>
      <p:sp>
        <p:nvSpPr>
          <p:cNvPr id="47107" name="Rectangle 8"/>
          <p:cNvSpPr>
            <a:spLocks noGrp="1" noChangeArrowheads="1"/>
          </p:cNvSpPr>
          <p:nvPr>
            <p:ph type="title"/>
          </p:nvPr>
        </p:nvSpPr>
        <p:spPr/>
        <p:txBody>
          <a:bodyPr/>
          <a:lstStyle/>
          <a:p>
            <a:r>
              <a:rPr lang="en-US" sz="3600" dirty="0" smtClean="0"/>
              <a:t>Example: Use CAPM/SML to Calculate a Stock’s Required Return</a:t>
            </a:r>
            <a:endParaRPr lang="en-US" sz="3600" dirty="0"/>
          </a:p>
        </p:txBody>
      </p:sp>
      <p:sp>
        <p:nvSpPr>
          <p:cNvPr id="47108" name="Rectangle 9"/>
          <p:cNvSpPr>
            <a:spLocks noGrp="1" noChangeArrowheads="1"/>
          </p:cNvSpPr>
          <p:nvPr>
            <p:ph type="body" idx="1"/>
          </p:nvPr>
        </p:nvSpPr>
        <p:spPr/>
        <p:txBody>
          <a:bodyPr/>
          <a:lstStyle/>
          <a:p>
            <a:r>
              <a:rPr lang="en-US" dirty="0" smtClean="0"/>
              <a:t>Inputs:</a:t>
            </a:r>
          </a:p>
          <a:p>
            <a:pPr lvl="1"/>
            <a:r>
              <a:rPr lang="en-US" dirty="0" smtClean="0"/>
              <a:t>r</a:t>
            </a:r>
            <a:r>
              <a:rPr lang="en-US" baseline="-25000" dirty="0" smtClean="0"/>
              <a:t>RF</a:t>
            </a:r>
            <a:r>
              <a:rPr lang="en-US" dirty="0" smtClean="0"/>
              <a:t> = 6% 	(given)</a:t>
            </a:r>
          </a:p>
          <a:p>
            <a:pPr lvl="1"/>
            <a:r>
              <a:rPr lang="en-US" dirty="0" smtClean="0"/>
              <a:t>R</a:t>
            </a:r>
            <a:r>
              <a:rPr lang="en-US" baseline="-25000" dirty="0" smtClean="0"/>
              <a:t>PM</a:t>
            </a:r>
            <a:r>
              <a:rPr lang="en-US" dirty="0" smtClean="0"/>
              <a:t> = 5% 	(given)</a:t>
            </a:r>
          </a:p>
          <a:p>
            <a:pPr lvl="1"/>
            <a:r>
              <a:rPr lang="en-US" dirty="0" smtClean="0"/>
              <a:t>Stock L: b = 0.50 	(given)</a:t>
            </a:r>
            <a:endParaRPr lang="en-US" dirty="0"/>
          </a:p>
          <a:p>
            <a:r>
              <a:rPr lang="en-US" dirty="0" smtClean="0"/>
              <a:t>r</a:t>
            </a:r>
            <a:r>
              <a:rPr lang="en-US" baseline="-25000" dirty="0" smtClean="0"/>
              <a:t>i</a:t>
            </a:r>
            <a:r>
              <a:rPr lang="en-US" dirty="0" smtClean="0"/>
              <a:t> = </a:t>
            </a:r>
            <a:r>
              <a:rPr lang="en-US" dirty="0"/>
              <a:t>r</a:t>
            </a:r>
            <a:r>
              <a:rPr lang="en-US" baseline="-25000" dirty="0"/>
              <a:t>RF</a:t>
            </a:r>
            <a:r>
              <a:rPr lang="en-US" dirty="0"/>
              <a:t> + b</a:t>
            </a:r>
            <a:r>
              <a:rPr lang="en-US" baseline="-25000" dirty="0"/>
              <a:t>i </a:t>
            </a:r>
            <a:r>
              <a:rPr lang="en-US" dirty="0" smtClean="0"/>
              <a:t>(</a:t>
            </a:r>
            <a:r>
              <a:rPr lang="en-US" dirty="0"/>
              <a:t>RP</a:t>
            </a:r>
            <a:r>
              <a:rPr lang="en-US" baseline="-25000" dirty="0"/>
              <a:t>M</a:t>
            </a:r>
            <a:r>
              <a:rPr lang="en-US" dirty="0" smtClean="0"/>
              <a:t>)</a:t>
            </a:r>
          </a:p>
          <a:p>
            <a:endParaRPr lang="en-US" dirty="0"/>
          </a:p>
          <a:p>
            <a:pPr marL="0" indent="0" algn="ctr">
              <a:buNone/>
            </a:pPr>
            <a:r>
              <a:rPr lang="en-US" b="1" dirty="0" smtClean="0">
                <a:solidFill>
                  <a:schemeClr val="tx2"/>
                </a:solidFill>
              </a:rPr>
              <a:t>r</a:t>
            </a:r>
            <a:r>
              <a:rPr lang="en-US" b="1" baseline="-25000" dirty="0" smtClean="0">
                <a:solidFill>
                  <a:schemeClr val="tx2"/>
                </a:solidFill>
              </a:rPr>
              <a:t>i</a:t>
            </a:r>
            <a:r>
              <a:rPr lang="en-US" b="1" dirty="0" smtClean="0">
                <a:solidFill>
                  <a:schemeClr val="tx2"/>
                </a:solidFill>
              </a:rPr>
              <a:t> = 6% + 0.50(5%) = 8.5%</a:t>
            </a:r>
            <a:endParaRPr lang="en-US" b="1" dirty="0">
              <a:solidFill>
                <a:schemeClr val="tx2"/>
              </a:solidFill>
            </a:endParaRPr>
          </a:p>
        </p:txBody>
      </p:sp>
    </p:spTree>
    <p:extLst>
      <p:ext uri="{BB962C8B-B14F-4D97-AF65-F5344CB8AC3E}">
        <p14:creationId xmlns:p14="http://schemas.microsoft.com/office/powerpoint/2010/main" val="45536469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Comparing Risk and Return for Different Stocks on SML: Figure 6-9 on P266</a:t>
            </a:r>
            <a:endParaRPr lang="en-US" sz="3200" dirty="0"/>
          </a:p>
        </p:txBody>
      </p:sp>
      <p:sp>
        <p:nvSpPr>
          <p:cNvPr id="3" name="Content Placeholder 2"/>
          <p:cNvSpPr>
            <a:spLocks noGrp="1"/>
          </p:cNvSpPr>
          <p:nvPr>
            <p:ph idx="1"/>
          </p:nvPr>
        </p:nvSpPr>
        <p:spPr/>
        <p:txBody>
          <a:bodyPr>
            <a:normAutofit fontScale="70000" lnSpcReduction="20000"/>
          </a:bodyPr>
          <a:lstStyle/>
          <a:p>
            <a:r>
              <a:rPr lang="en-US" sz="3400" dirty="0" smtClean="0"/>
              <a:t>The beta of an average stock is 1.0; Stock H’s beta is </a:t>
            </a:r>
            <a:r>
              <a:rPr lang="en-US" sz="3400" dirty="0"/>
              <a:t>2</a:t>
            </a:r>
            <a:r>
              <a:rPr lang="en-US" sz="3400" dirty="0" smtClean="0"/>
              <a:t>. How do their required returns compare with the previous example (Stock L)?</a:t>
            </a:r>
          </a:p>
          <a:p>
            <a:endParaRPr lang="en-US" sz="3400" dirty="0" smtClean="0"/>
          </a:p>
          <a:p>
            <a:pPr marL="0" indent="0">
              <a:buNone/>
            </a:pPr>
            <a:r>
              <a:rPr lang="en-US" sz="3400" dirty="0" smtClean="0"/>
              <a:t>   </a:t>
            </a:r>
            <a:r>
              <a:rPr lang="en-US" sz="3400" dirty="0" err="1" smtClean="0"/>
              <a:t>r</a:t>
            </a:r>
            <a:r>
              <a:rPr lang="en-US" sz="3400" baseline="-25000" dirty="0" err="1" smtClean="0"/>
              <a:t>Avg_stock</a:t>
            </a:r>
            <a:r>
              <a:rPr lang="en-US" sz="3400" baseline="-25000" dirty="0" smtClean="0"/>
              <a:t> </a:t>
            </a:r>
            <a:r>
              <a:rPr lang="en-US" sz="3400" dirty="0" smtClean="0"/>
              <a:t>= 6%+ 1.0</a:t>
            </a:r>
            <a:r>
              <a:rPr lang="en-US" sz="3400" baseline="-25000" dirty="0" smtClean="0"/>
              <a:t> </a:t>
            </a:r>
            <a:r>
              <a:rPr lang="en-US" sz="3400" dirty="0" smtClean="0"/>
              <a:t>(5%) = 11%</a:t>
            </a:r>
          </a:p>
          <a:p>
            <a:pPr marL="0" indent="0">
              <a:buNone/>
            </a:pPr>
            <a:r>
              <a:rPr lang="en-US" sz="3400" dirty="0" smtClean="0"/>
              <a:t>           </a:t>
            </a:r>
            <a:r>
              <a:rPr lang="en-US" sz="3400" dirty="0" err="1" smtClean="0"/>
              <a:t>r</a:t>
            </a:r>
            <a:r>
              <a:rPr lang="en-US" sz="3400" baseline="-25000" dirty="0" err="1"/>
              <a:t>H</a:t>
            </a:r>
            <a:r>
              <a:rPr lang="en-US" sz="3400" dirty="0" smtClean="0"/>
              <a:t> = </a:t>
            </a:r>
            <a:r>
              <a:rPr lang="en-US" sz="3400" dirty="0"/>
              <a:t>6</a:t>
            </a:r>
            <a:r>
              <a:rPr lang="en-US" sz="3400" dirty="0" smtClean="0"/>
              <a:t>%</a:t>
            </a:r>
            <a:r>
              <a:rPr lang="en-US" sz="3400" dirty="0"/>
              <a:t>+ </a:t>
            </a:r>
            <a:r>
              <a:rPr lang="en-US" sz="3400" dirty="0" smtClean="0"/>
              <a:t>2*</a:t>
            </a:r>
            <a:r>
              <a:rPr lang="en-US" sz="3400" baseline="-25000" dirty="0" smtClean="0"/>
              <a:t> </a:t>
            </a:r>
            <a:r>
              <a:rPr lang="en-US" sz="3400" dirty="0"/>
              <a:t>(5</a:t>
            </a:r>
            <a:r>
              <a:rPr lang="en-US" sz="3400" dirty="0" smtClean="0"/>
              <a:t>%) = 16%</a:t>
            </a:r>
          </a:p>
          <a:p>
            <a:pPr marL="0" indent="0">
              <a:buNone/>
            </a:pPr>
            <a:r>
              <a:rPr lang="en-US" sz="3400" dirty="0" smtClean="0"/>
              <a:t>           </a:t>
            </a:r>
            <a:r>
              <a:rPr lang="en-US" sz="3400" dirty="0" err="1" smtClean="0"/>
              <a:t>r</a:t>
            </a:r>
            <a:r>
              <a:rPr lang="en-US" sz="3400" baseline="-25000" dirty="0" err="1"/>
              <a:t>L</a:t>
            </a:r>
            <a:r>
              <a:rPr lang="en-US" sz="3400" dirty="0" smtClean="0"/>
              <a:t> = </a:t>
            </a:r>
            <a:r>
              <a:rPr lang="en-US" sz="3400" dirty="0"/>
              <a:t>6</a:t>
            </a:r>
            <a:r>
              <a:rPr lang="en-US" sz="3400" dirty="0" smtClean="0"/>
              <a:t>%</a:t>
            </a:r>
            <a:r>
              <a:rPr lang="en-US" sz="3400" dirty="0"/>
              <a:t>+ </a:t>
            </a:r>
            <a:r>
              <a:rPr lang="en-US" sz="3400" dirty="0" smtClean="0"/>
              <a:t>0.5*</a:t>
            </a:r>
            <a:r>
              <a:rPr lang="en-US" sz="3400" baseline="-25000" dirty="0" smtClean="0"/>
              <a:t> </a:t>
            </a:r>
            <a:r>
              <a:rPr lang="en-US" sz="3400" dirty="0"/>
              <a:t>(5</a:t>
            </a:r>
            <a:r>
              <a:rPr lang="en-US" sz="3400" dirty="0" smtClean="0"/>
              <a:t>%) = 8.5%</a:t>
            </a:r>
            <a:endParaRPr lang="en-US" sz="3400" dirty="0"/>
          </a:p>
          <a:p>
            <a:endParaRPr lang="en-US" sz="3400" dirty="0"/>
          </a:p>
          <a:p>
            <a:r>
              <a:rPr lang="en-US" sz="3400" dirty="0" smtClean="0"/>
              <a:t>Stock L contributes less risk to a well-diversified portfolio than do Stock H or the average stock, so Stock L’s investors require a lower rate of return.</a:t>
            </a:r>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37</a:t>
            </a:fld>
            <a:endParaRPr lang="en-US" dirty="0"/>
          </a:p>
        </p:txBody>
      </p:sp>
    </p:spTree>
    <p:extLst>
      <p:ext uri="{BB962C8B-B14F-4D97-AF65-F5344CB8AC3E}">
        <p14:creationId xmlns:p14="http://schemas.microsoft.com/office/powerpoint/2010/main" val="42354881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3"/>
          <p:cNvSpPr>
            <a:spLocks noGrp="1" noChangeArrowheads="1"/>
          </p:cNvSpPr>
          <p:nvPr>
            <p:ph type="title"/>
          </p:nvPr>
        </p:nvSpPr>
        <p:spPr/>
        <p:txBody>
          <a:bodyPr>
            <a:noAutofit/>
          </a:bodyPr>
          <a:lstStyle/>
          <a:p>
            <a:r>
              <a:rPr lang="en-US" sz="3200" dirty="0" smtClean="0"/>
              <a:t>6-7c Portfolio Returns and Portfolio Performance Evaluation:</a:t>
            </a:r>
            <a:br>
              <a:rPr lang="en-US" sz="3200" dirty="0" smtClean="0"/>
            </a:br>
            <a:r>
              <a:rPr lang="en-US" sz="1800" dirty="0" smtClean="0"/>
              <a:t>CAPM/SML is not only applicable to individual stocks, but also to portfolios.</a:t>
            </a:r>
            <a:br>
              <a:rPr lang="en-US" sz="1800" dirty="0" smtClean="0"/>
            </a:br>
            <a:endParaRPr lang="en-US" sz="1800" dirty="0"/>
          </a:p>
        </p:txBody>
      </p:sp>
      <p:sp>
        <p:nvSpPr>
          <p:cNvPr id="2" name="Content Placeholder 1"/>
          <p:cNvSpPr>
            <a:spLocks noGrp="1"/>
          </p:cNvSpPr>
          <p:nvPr>
            <p:ph idx="1"/>
          </p:nvPr>
        </p:nvSpPr>
        <p:spPr/>
        <p:txBody>
          <a:bodyPr/>
          <a:lstStyle/>
          <a:p>
            <a:r>
              <a:rPr lang="en-US" sz="2400" dirty="0"/>
              <a:t>Example: Calculate the weights for a portfolio with $1.4 million in Stock H and $0.6 million in Stock L.</a:t>
            </a:r>
          </a:p>
          <a:p>
            <a:r>
              <a:rPr lang="en-US" sz="2400" dirty="0" smtClean="0"/>
              <a:t>Find the weights:</a:t>
            </a:r>
          </a:p>
          <a:p>
            <a:pPr lvl="1"/>
            <a:r>
              <a:rPr lang="en-US" sz="2400" dirty="0" err="1" smtClean="0"/>
              <a:t>w</a:t>
            </a:r>
            <a:r>
              <a:rPr lang="en-US" sz="2400" baseline="-25000" dirty="0" err="1"/>
              <a:t>H</a:t>
            </a:r>
            <a:r>
              <a:rPr lang="en-US" sz="2400" dirty="0" smtClean="0"/>
              <a:t> = $1.4/($1.4+$0.6) = 70%</a:t>
            </a:r>
          </a:p>
          <a:p>
            <a:pPr lvl="1"/>
            <a:r>
              <a:rPr lang="en-US" sz="2400" dirty="0" err="1" smtClean="0"/>
              <a:t>w</a:t>
            </a:r>
            <a:r>
              <a:rPr lang="en-US" sz="2400" baseline="-25000" dirty="0" err="1"/>
              <a:t>L</a:t>
            </a:r>
            <a:r>
              <a:rPr lang="en-US" sz="2400" dirty="0" smtClean="0"/>
              <a:t> = $0.6/($</a:t>
            </a:r>
            <a:r>
              <a:rPr lang="en-US" sz="2400" dirty="0"/>
              <a:t>1.4+$0.6</a:t>
            </a:r>
            <a:r>
              <a:rPr lang="en-US" sz="2400" dirty="0" smtClean="0"/>
              <a:t>) = 30%</a:t>
            </a:r>
          </a:p>
          <a:p>
            <a:r>
              <a:rPr lang="en-US" sz="2400" dirty="0" smtClean="0"/>
              <a:t>The portfolio beta is the weighted average of the stocks’ betas:</a:t>
            </a:r>
            <a:endParaRPr lang="en-US" sz="2400" dirty="0"/>
          </a:p>
          <a:p>
            <a:pPr lvl="1"/>
            <a:endParaRPr lang="en-US" dirty="0" smtClean="0"/>
          </a:p>
          <a:p>
            <a:pPr lvl="1"/>
            <a:endParaRPr lang="en-US" dirty="0"/>
          </a:p>
        </p:txBody>
      </p:sp>
      <p:sp>
        <p:nvSpPr>
          <p:cNvPr id="5" name="Slide Number Placeholder 4"/>
          <p:cNvSpPr>
            <a:spLocks noGrp="1"/>
          </p:cNvSpPr>
          <p:nvPr>
            <p:ph type="sldNum" sz="quarter" idx="12"/>
          </p:nvPr>
        </p:nvSpPr>
        <p:spPr>
          <a:noFill/>
        </p:spPr>
        <p:txBody>
          <a:bodyPr/>
          <a:lstStyle/>
          <a:p>
            <a:pPr>
              <a:defRPr/>
            </a:pPr>
            <a:fld id="{00E8C138-FAE2-4C8D-9645-EE1DFBCA302E}" type="slidenum">
              <a:rPr lang="en-US">
                <a:latin typeface="+mn-lt"/>
              </a:rPr>
              <a:pPr>
                <a:defRPr/>
              </a:pPr>
              <a:t>38</a:t>
            </a:fld>
            <a:endParaRPr lang="en-US" dirty="0">
              <a:latin typeface="+mn-lt"/>
            </a:endParaRPr>
          </a:p>
        </p:txBody>
      </p:sp>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6144" y="4735132"/>
            <a:ext cx="2957513" cy="1431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812562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noFill/>
        </p:spPr>
        <p:txBody>
          <a:bodyPr/>
          <a:lstStyle/>
          <a:p>
            <a:pPr>
              <a:defRPr/>
            </a:pPr>
            <a:fld id="{00E8C138-FAE2-4C8D-9645-EE1DFBCA302E}" type="slidenum">
              <a:rPr lang="en-US">
                <a:latin typeface="+mn-lt"/>
              </a:rPr>
              <a:pPr>
                <a:defRPr/>
              </a:pPr>
              <a:t>39</a:t>
            </a:fld>
            <a:endParaRPr lang="en-US" dirty="0">
              <a:latin typeface="+mn-lt"/>
            </a:endParaRPr>
          </a:p>
        </p:txBody>
      </p:sp>
      <p:sp>
        <p:nvSpPr>
          <p:cNvPr id="51203" name="Rectangle 3"/>
          <p:cNvSpPr>
            <a:spLocks noGrp="1" noChangeArrowheads="1"/>
          </p:cNvSpPr>
          <p:nvPr>
            <p:ph type="title" idx="4294967295"/>
          </p:nvPr>
        </p:nvSpPr>
        <p:spPr/>
        <p:txBody>
          <a:bodyPr>
            <a:noAutofit/>
          </a:bodyPr>
          <a:lstStyle/>
          <a:p>
            <a:r>
              <a:rPr lang="en-US" sz="3200" dirty="0"/>
              <a:t>Calculate </a:t>
            </a:r>
            <a:r>
              <a:rPr lang="en-US" sz="3200" dirty="0" smtClean="0"/>
              <a:t>the portfolio </a:t>
            </a:r>
            <a:r>
              <a:rPr lang="en-US" sz="3200" dirty="0" smtClean="0"/>
              <a:t>beta: </a:t>
            </a:r>
            <a:endParaRPr lang="en-US" sz="3200" dirty="0"/>
          </a:p>
        </p:txBody>
      </p:sp>
      <p:sp>
        <p:nvSpPr>
          <p:cNvPr id="51204" name="Rectangle 6"/>
          <p:cNvSpPr>
            <a:spLocks noChangeArrowheads="1"/>
          </p:cNvSpPr>
          <p:nvPr/>
        </p:nvSpPr>
        <p:spPr bwMode="auto">
          <a:xfrm>
            <a:off x="2130425" y="2568575"/>
            <a:ext cx="4240144" cy="1567096"/>
          </a:xfrm>
          <a:prstGeom prst="rect">
            <a:avLst/>
          </a:prstGeom>
          <a:noFill/>
          <a:ln w="12700">
            <a:noFill/>
            <a:miter lim="800000"/>
            <a:headEnd/>
            <a:tailEnd/>
          </a:ln>
        </p:spPr>
        <p:txBody>
          <a:bodyPr wrap="none" lIns="90488" tIns="44450" rIns="90488" bIns="44450">
            <a:spAutoFit/>
          </a:bodyPr>
          <a:lstStyle/>
          <a:p>
            <a:pPr>
              <a:tabLst>
                <a:tab pos="511175" algn="l"/>
              </a:tabLst>
            </a:pPr>
            <a:r>
              <a:rPr lang="en-US" sz="3200" dirty="0" smtClean="0"/>
              <a:t>b</a:t>
            </a:r>
            <a:r>
              <a:rPr lang="en-US" sz="3200" baseline="-25000" dirty="0" smtClean="0"/>
              <a:t>p</a:t>
            </a:r>
            <a:r>
              <a:rPr lang="en-US" sz="3200" dirty="0"/>
              <a:t>	= </a:t>
            </a:r>
            <a:r>
              <a:rPr lang="en-US" sz="3200" dirty="0" smtClean="0"/>
              <a:t>0.7(</a:t>
            </a:r>
            <a:r>
              <a:rPr lang="en-US" sz="3200" dirty="0" err="1" smtClean="0"/>
              <a:t>b</a:t>
            </a:r>
            <a:r>
              <a:rPr lang="en-US" sz="3200" baseline="-25000" dirty="0" err="1"/>
              <a:t>H</a:t>
            </a:r>
            <a:r>
              <a:rPr lang="en-US" sz="3200" dirty="0" smtClean="0"/>
              <a:t>) </a:t>
            </a:r>
            <a:r>
              <a:rPr lang="en-US" sz="3200" dirty="0"/>
              <a:t>+ </a:t>
            </a:r>
            <a:r>
              <a:rPr lang="en-US" sz="3200" dirty="0" smtClean="0"/>
              <a:t>0.3(</a:t>
            </a:r>
            <a:r>
              <a:rPr lang="en-US" sz="3200" dirty="0" err="1" smtClean="0"/>
              <a:t>b</a:t>
            </a:r>
            <a:r>
              <a:rPr lang="en-US" sz="3200" baseline="-25000" dirty="0" err="1"/>
              <a:t>L</a:t>
            </a:r>
            <a:r>
              <a:rPr lang="en-US" sz="3200" dirty="0" smtClean="0"/>
              <a:t>)</a:t>
            </a:r>
            <a:endParaRPr lang="en-US" sz="3200" dirty="0"/>
          </a:p>
          <a:p>
            <a:pPr>
              <a:tabLst>
                <a:tab pos="511175" algn="l"/>
              </a:tabLst>
            </a:pPr>
            <a:r>
              <a:rPr lang="en-US" sz="3200" dirty="0"/>
              <a:t>	= </a:t>
            </a:r>
            <a:r>
              <a:rPr lang="en-US" sz="3200" dirty="0" smtClean="0"/>
              <a:t>0.7(</a:t>
            </a:r>
            <a:r>
              <a:rPr lang="en-US" sz="3200" dirty="0"/>
              <a:t>2</a:t>
            </a:r>
            <a:r>
              <a:rPr lang="en-US" sz="3200" dirty="0" smtClean="0"/>
              <a:t>) </a:t>
            </a:r>
            <a:r>
              <a:rPr lang="en-US" sz="3200" dirty="0"/>
              <a:t>+ </a:t>
            </a:r>
            <a:r>
              <a:rPr lang="en-US" sz="3200" dirty="0" smtClean="0"/>
              <a:t>0.3(0.5)</a:t>
            </a:r>
            <a:endParaRPr lang="en-US" sz="3200" dirty="0"/>
          </a:p>
          <a:p>
            <a:pPr>
              <a:tabLst>
                <a:tab pos="511175" algn="l"/>
              </a:tabLst>
            </a:pPr>
            <a:r>
              <a:rPr lang="en-US" sz="3200" dirty="0"/>
              <a:t>	= </a:t>
            </a:r>
            <a:r>
              <a:rPr lang="en-US" sz="3200" dirty="0" smtClean="0"/>
              <a:t>1.55.</a:t>
            </a:r>
            <a:endParaRPr lang="en-US" sz="3200" dirty="0"/>
          </a:p>
        </p:txBody>
      </p:sp>
    </p:spTree>
    <p:extLst>
      <p:ext uri="{BB962C8B-B14F-4D97-AF65-F5344CB8AC3E}">
        <p14:creationId xmlns:p14="http://schemas.microsoft.com/office/powerpoint/2010/main" val="23107470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3421F27C-51E4-4F8B-B1E9-02372D6D008F}" type="slidenum">
              <a:rPr lang="en-US">
                <a:latin typeface="+mn-lt"/>
              </a:rPr>
              <a:pPr>
                <a:defRPr/>
              </a:pPr>
              <a:t>4</a:t>
            </a:fld>
            <a:endParaRPr lang="en-US" dirty="0">
              <a:latin typeface="+mn-lt"/>
            </a:endParaRPr>
          </a:p>
        </p:txBody>
      </p:sp>
      <p:sp>
        <p:nvSpPr>
          <p:cNvPr id="10243" name="Rectangle 2"/>
          <p:cNvSpPr>
            <a:spLocks noGrp="1" noChangeArrowheads="1"/>
          </p:cNvSpPr>
          <p:nvPr>
            <p:ph type="title"/>
          </p:nvPr>
        </p:nvSpPr>
        <p:spPr/>
        <p:txBody>
          <a:bodyPr/>
          <a:lstStyle/>
          <a:p>
            <a:r>
              <a:rPr lang="en-US" dirty="0" smtClean="0"/>
              <a:t>Overview</a:t>
            </a:r>
            <a:endParaRPr lang="en-US" dirty="0"/>
          </a:p>
        </p:txBody>
      </p:sp>
      <p:sp>
        <p:nvSpPr>
          <p:cNvPr id="10244" name="Rectangle 3"/>
          <p:cNvSpPr>
            <a:spLocks noGrp="1" noChangeArrowheads="1"/>
          </p:cNvSpPr>
          <p:nvPr>
            <p:ph type="body" idx="1"/>
          </p:nvPr>
        </p:nvSpPr>
        <p:spPr/>
        <p:txBody>
          <a:bodyPr/>
          <a:lstStyle/>
          <a:p>
            <a:pPr marL="0" indent="0">
              <a:buNone/>
            </a:pPr>
            <a:r>
              <a:rPr lang="en-US" sz="2800" dirty="0" smtClean="0"/>
              <a:t>Two behavioral assumptions about investors: </a:t>
            </a:r>
          </a:p>
          <a:p>
            <a:pPr marL="514350" indent="-514350">
              <a:buAutoNum type="arabicPeriod"/>
            </a:pPr>
            <a:r>
              <a:rPr lang="en-US" sz="2800" dirty="0" smtClean="0"/>
              <a:t>Non-satiation: prefer high return;</a:t>
            </a:r>
          </a:p>
          <a:p>
            <a:pPr marL="514350" indent="-514350">
              <a:buAutoNum type="arabicPeriod"/>
            </a:pPr>
            <a:r>
              <a:rPr lang="en-US" sz="2800" dirty="0" smtClean="0"/>
              <a:t>Risk aversion: don’t like risk.</a:t>
            </a:r>
          </a:p>
          <a:p>
            <a:pPr marL="0" indent="0">
              <a:buNone/>
            </a:pPr>
            <a:r>
              <a:rPr lang="en-US" sz="2800" i="1" dirty="0" smtClean="0">
                <a:solidFill>
                  <a:srgbClr val="FF0000"/>
                </a:solidFill>
              </a:rPr>
              <a:t>Therefore there is a trade-off relationship between Risk and Return.</a:t>
            </a:r>
          </a:p>
          <a:p>
            <a:pPr marL="0" indent="0">
              <a:buNone/>
            </a:pPr>
            <a:r>
              <a:rPr lang="en-US" sz="2800" dirty="0" smtClean="0"/>
              <a:t>In this chapter, we define and measure risk, and examine the relationship between Risk and Return in a quantitative way.</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noFill/>
        </p:spPr>
        <p:txBody>
          <a:bodyPr/>
          <a:lstStyle/>
          <a:p>
            <a:pPr>
              <a:defRPr/>
            </a:pPr>
            <a:fld id="{85D14CD9-CB94-44F9-BDA4-565A93BD09B1}" type="slidenum">
              <a:rPr lang="en-US">
                <a:latin typeface="+mn-lt"/>
              </a:rPr>
              <a:pPr>
                <a:defRPr/>
              </a:pPr>
              <a:t>40</a:t>
            </a:fld>
            <a:endParaRPr lang="en-US" dirty="0">
              <a:latin typeface="+mn-lt"/>
            </a:endParaRPr>
          </a:p>
        </p:txBody>
      </p:sp>
      <p:sp>
        <p:nvSpPr>
          <p:cNvPr id="52227" name="Rectangle 3"/>
          <p:cNvSpPr>
            <a:spLocks noGrp="1" noChangeArrowheads="1"/>
          </p:cNvSpPr>
          <p:nvPr>
            <p:ph type="title" idx="4294967295"/>
          </p:nvPr>
        </p:nvSpPr>
        <p:spPr/>
        <p:txBody>
          <a:bodyPr/>
          <a:lstStyle/>
          <a:p>
            <a:r>
              <a:rPr lang="en-US" dirty="0" smtClean="0"/>
              <a:t>What is the Required </a:t>
            </a:r>
            <a:r>
              <a:rPr lang="en-US" dirty="0"/>
              <a:t>Return on the </a:t>
            </a:r>
            <a:r>
              <a:rPr lang="en-US" dirty="0" smtClean="0"/>
              <a:t>Portfolio</a:t>
            </a:r>
            <a:r>
              <a:rPr lang="en-US" dirty="0"/>
              <a:t>?</a:t>
            </a:r>
          </a:p>
        </p:txBody>
      </p:sp>
      <p:sp>
        <p:nvSpPr>
          <p:cNvPr id="52228" name="Rectangle 7"/>
          <p:cNvSpPr>
            <a:spLocks noChangeArrowheads="1"/>
          </p:cNvSpPr>
          <p:nvPr/>
        </p:nvSpPr>
        <p:spPr bwMode="auto">
          <a:xfrm>
            <a:off x="1360488" y="2133600"/>
            <a:ext cx="7097712" cy="3536866"/>
          </a:xfrm>
          <a:prstGeom prst="rect">
            <a:avLst/>
          </a:prstGeom>
          <a:noFill/>
          <a:ln w="12700">
            <a:noFill/>
            <a:miter lim="800000"/>
            <a:headEnd/>
            <a:tailEnd/>
          </a:ln>
        </p:spPr>
        <p:txBody>
          <a:bodyPr lIns="90488" tIns="44450" rIns="90488" bIns="44450">
            <a:spAutoFit/>
          </a:bodyPr>
          <a:lstStyle/>
          <a:p>
            <a:pPr>
              <a:tabLst>
                <a:tab pos="571500" algn="l"/>
                <a:tab pos="2519363" algn="dec"/>
                <a:tab pos="4064000" algn="dec"/>
                <a:tab pos="5481638" algn="dec"/>
                <a:tab pos="6921500" algn="dec"/>
              </a:tabLst>
            </a:pPr>
            <a:r>
              <a:rPr lang="en-US" sz="3200" dirty="0" smtClean="0"/>
              <a:t>(1) Use CAPM/SML</a:t>
            </a:r>
            <a:r>
              <a:rPr lang="en-US" sz="3200" dirty="0"/>
              <a:t>:</a:t>
            </a:r>
          </a:p>
          <a:p>
            <a:pPr>
              <a:tabLst>
                <a:tab pos="571500" algn="l"/>
                <a:tab pos="2519363" algn="dec"/>
                <a:tab pos="4064000" algn="dec"/>
                <a:tab pos="5481638" algn="dec"/>
                <a:tab pos="6921500" algn="dec"/>
              </a:tabLst>
            </a:pPr>
            <a:r>
              <a:rPr lang="en-US" sz="3200" dirty="0" smtClean="0"/>
              <a:t>  r</a:t>
            </a:r>
            <a:r>
              <a:rPr lang="en-US" sz="3200" baseline="-25000" dirty="0" smtClean="0"/>
              <a:t>p</a:t>
            </a:r>
            <a:r>
              <a:rPr lang="en-US" sz="3200" baseline="-25000" dirty="0"/>
              <a:t>	</a:t>
            </a:r>
            <a:r>
              <a:rPr lang="en-US" sz="3200" dirty="0"/>
              <a:t>= 	r</a:t>
            </a:r>
            <a:r>
              <a:rPr lang="en-US" sz="3200" baseline="-25000" dirty="0"/>
              <a:t>RF</a:t>
            </a:r>
            <a:r>
              <a:rPr lang="en-US" sz="3200" dirty="0"/>
              <a:t> + </a:t>
            </a:r>
            <a:r>
              <a:rPr lang="en-US" sz="3200" dirty="0" smtClean="0"/>
              <a:t>b</a:t>
            </a:r>
            <a:r>
              <a:rPr lang="en-US" sz="3200" baseline="-25000" dirty="0" smtClean="0"/>
              <a:t>p </a:t>
            </a:r>
            <a:r>
              <a:rPr lang="en-US" sz="3200" dirty="0" smtClean="0"/>
              <a:t>(</a:t>
            </a:r>
            <a:r>
              <a:rPr lang="en-US" sz="3200" dirty="0"/>
              <a:t>RP</a:t>
            </a:r>
            <a:r>
              <a:rPr lang="en-US" sz="3200" baseline="-25000" dirty="0"/>
              <a:t>M</a:t>
            </a:r>
            <a:r>
              <a:rPr lang="en-US" sz="3200" dirty="0" smtClean="0"/>
              <a:t>)</a:t>
            </a:r>
          </a:p>
          <a:p>
            <a:pPr>
              <a:tabLst>
                <a:tab pos="571500" algn="l"/>
                <a:tab pos="2519363" algn="dec"/>
                <a:tab pos="4064000" algn="dec"/>
                <a:tab pos="5481638" algn="dec"/>
                <a:tab pos="6921500" algn="dec"/>
              </a:tabLst>
            </a:pPr>
            <a:r>
              <a:rPr lang="en-US" sz="3200" dirty="0" smtClean="0"/>
              <a:t>	= 6.0% </a:t>
            </a:r>
            <a:r>
              <a:rPr lang="en-US" sz="3200" dirty="0"/>
              <a:t>+ </a:t>
            </a:r>
            <a:r>
              <a:rPr lang="en-US" sz="3200" dirty="0" smtClean="0"/>
              <a:t>1.55(5%) = </a:t>
            </a:r>
            <a:r>
              <a:rPr lang="en-US" sz="3200" b="1" dirty="0" smtClean="0">
                <a:solidFill>
                  <a:schemeClr val="tx2"/>
                </a:solidFill>
              </a:rPr>
              <a:t>13.75%</a:t>
            </a:r>
            <a:r>
              <a:rPr lang="en-US" sz="3200" dirty="0" smtClean="0"/>
              <a:t>.</a:t>
            </a:r>
          </a:p>
          <a:p>
            <a:pPr>
              <a:tabLst>
                <a:tab pos="571500" algn="l"/>
                <a:tab pos="2519363" algn="dec"/>
                <a:tab pos="4064000" algn="dec"/>
                <a:tab pos="5481638" algn="dec"/>
                <a:tab pos="6921500" algn="dec"/>
              </a:tabLst>
            </a:pPr>
            <a:r>
              <a:rPr lang="en-US" sz="3200" dirty="0" smtClean="0"/>
              <a:t>Double Check:</a:t>
            </a:r>
          </a:p>
          <a:p>
            <a:pPr>
              <a:tabLst>
                <a:tab pos="571500" algn="l"/>
                <a:tab pos="2519363" algn="dec"/>
                <a:tab pos="4064000" algn="dec"/>
                <a:tab pos="5481638" algn="dec"/>
                <a:tab pos="6921500" algn="dec"/>
              </a:tabLst>
            </a:pPr>
            <a:r>
              <a:rPr lang="en-US" sz="3200" dirty="0" smtClean="0"/>
              <a:t>(2)Use fact that </a:t>
            </a:r>
            <a:r>
              <a:rPr lang="en-US" sz="3200" dirty="0" err="1" smtClean="0"/>
              <a:t>r</a:t>
            </a:r>
            <a:r>
              <a:rPr lang="en-US" sz="3200" baseline="-25000" dirty="0" err="1" smtClean="0"/>
              <a:t>p</a:t>
            </a:r>
            <a:r>
              <a:rPr lang="en-US" sz="3200" dirty="0" smtClean="0"/>
              <a:t>= </a:t>
            </a:r>
          </a:p>
          <a:p>
            <a:pPr>
              <a:tabLst>
                <a:tab pos="571500" algn="l"/>
                <a:tab pos="2519363" algn="dec"/>
                <a:tab pos="4064000" algn="dec"/>
                <a:tab pos="5481638" algn="dec"/>
                <a:tab pos="6921500" algn="dec"/>
              </a:tabLst>
            </a:pPr>
            <a:r>
              <a:rPr lang="en-US" sz="3200" dirty="0" smtClean="0"/>
              <a:t>  	r</a:t>
            </a:r>
            <a:r>
              <a:rPr lang="en-US" sz="3200" baseline="-25000" dirty="0" smtClean="0"/>
              <a:t>p</a:t>
            </a:r>
            <a:r>
              <a:rPr lang="en-US" sz="3200" dirty="0" smtClean="0"/>
              <a:t>= 0.7(16%) </a:t>
            </a:r>
            <a:r>
              <a:rPr lang="en-US" sz="3200" dirty="0"/>
              <a:t>+ </a:t>
            </a:r>
            <a:r>
              <a:rPr lang="en-US" sz="3200" dirty="0" smtClean="0"/>
              <a:t>0.3(8.5%)</a:t>
            </a:r>
          </a:p>
          <a:p>
            <a:pPr>
              <a:tabLst>
                <a:tab pos="571500" algn="l"/>
                <a:tab pos="2519363" algn="dec"/>
                <a:tab pos="4064000" algn="dec"/>
                <a:tab pos="5481638" algn="dec"/>
                <a:tab pos="6921500" algn="dec"/>
              </a:tabLst>
            </a:pPr>
            <a:r>
              <a:rPr lang="en-US" sz="3200" dirty="0"/>
              <a:t>	 </a:t>
            </a:r>
            <a:r>
              <a:rPr lang="en-US" sz="3200" dirty="0" smtClean="0"/>
              <a:t> = </a:t>
            </a:r>
            <a:r>
              <a:rPr lang="en-US" sz="3200" b="1" dirty="0" smtClean="0">
                <a:solidFill>
                  <a:schemeClr val="tx2"/>
                </a:solidFill>
              </a:rPr>
              <a:t>13.75%</a:t>
            </a:r>
            <a:r>
              <a:rPr lang="en-US" sz="3200" dirty="0" smtClean="0"/>
              <a:t>.</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2700" y="4145957"/>
            <a:ext cx="1689100" cy="4143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40638"/>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sz="2400" dirty="0" smtClean="0"/>
              <a:t>Portfolio Performance Evaluation Relative to SML:</a:t>
            </a:r>
            <a:br>
              <a:rPr lang="en-US" sz="2400" dirty="0" smtClean="0"/>
            </a:br>
            <a:r>
              <a:rPr lang="en-US" sz="2000" dirty="0" smtClean="0"/>
              <a:t>Example: Assuming the following data, which portfolio manager, JJ or CC, has performed better accounting for the risk?</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5668946"/>
              </p:ext>
            </p:extLst>
          </p:nvPr>
        </p:nvGraphicFramePr>
        <p:xfrm>
          <a:off x="990600" y="2017713"/>
          <a:ext cx="6400800" cy="2966720"/>
        </p:xfrm>
        <a:graphic>
          <a:graphicData uri="http://schemas.openxmlformats.org/drawingml/2006/table">
            <a:tbl>
              <a:tblPr firstRow="1" bandRow="1">
                <a:tableStyleId>{21E4AEA4-8DFA-4A89-87EB-49C32662AFE0}</a:tableStyleId>
              </a:tblPr>
              <a:tblGrid>
                <a:gridCol w="3352800"/>
                <a:gridCol w="1388533"/>
                <a:gridCol w="1659467"/>
              </a:tblGrid>
              <a:tr h="370840">
                <a:tc>
                  <a:txBody>
                    <a:bodyPr/>
                    <a:lstStyle/>
                    <a:p>
                      <a:pPr algn="r" fontAlgn="ctr"/>
                      <a:endParaRPr lang="en-US" sz="2000" b="0" i="0" u="none" strike="noStrike" dirty="0">
                        <a:effectLst/>
                        <a:latin typeface="+mj-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algn="ctr" fontAlgn="ctr"/>
                      <a:r>
                        <a:rPr lang="en-US" sz="2000" u="none" strike="noStrike" dirty="0">
                          <a:effectLst/>
                        </a:rPr>
                        <a:t>Portfolio Manager</a:t>
                      </a:r>
                      <a:endParaRPr lang="en-US" sz="2000" b="0"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fontAlgn="ctr"/>
                      <a:endParaRPr lang="en-US" sz="2000" b="0" i="0" u="none" strike="noStrike" dirty="0">
                        <a:effectLst/>
                        <a:latin typeface="+mj-lt"/>
                      </a:endParaRPr>
                    </a:p>
                  </a:txBody>
                  <a:tcPr marL="9525" marR="9525" marT="9525" marB="0" anchor="ctr"/>
                </a:tc>
              </a:tr>
              <a:tr h="370840">
                <a:tc>
                  <a:txBody>
                    <a:bodyPr/>
                    <a:lstStyle/>
                    <a:p>
                      <a:pPr algn="r" fontAlgn="ctr"/>
                      <a:endParaRPr lang="en-US" sz="2000" b="0" i="0" u="none" strike="noStrike" dirty="0">
                        <a:effectLst/>
                        <a:latin typeface="+mj-lt"/>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sz="2000" u="none" strike="noStrike" dirty="0">
                          <a:effectLst/>
                        </a:rPr>
                        <a:t>JJ</a:t>
                      </a:r>
                      <a:endParaRPr lang="en-US" sz="2000" b="0" i="0" u="none" strike="noStrike" dirty="0">
                        <a:effectLst/>
                        <a:latin typeface="+mj-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CC</a:t>
                      </a:r>
                      <a:endParaRPr lang="en-US" sz="2000" b="0" i="0" u="none" strike="noStrike" dirty="0">
                        <a:effectLst/>
                        <a:latin typeface="+mj-lt"/>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l" fontAlgn="ctr"/>
                      <a:r>
                        <a:rPr lang="en-US" sz="2000" u="none" strike="noStrike" dirty="0">
                          <a:effectLst/>
                        </a:rPr>
                        <a:t>Portfolio </a:t>
                      </a:r>
                      <a:r>
                        <a:rPr lang="en-US" sz="2000" u="none" strike="noStrike" dirty="0" smtClean="0">
                          <a:effectLst/>
                        </a:rPr>
                        <a:t>beta</a:t>
                      </a:r>
                      <a:endParaRPr lang="en-US" sz="2000" b="0" i="0" u="none" strike="noStrike" dirty="0">
                        <a:effectLst/>
                        <a:latin typeface="+mn-lt"/>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sz="2000" u="none" strike="noStrike" dirty="0">
                          <a:effectLst/>
                        </a:rPr>
                        <a:t>0.7</a:t>
                      </a:r>
                      <a:endParaRPr lang="en-US" sz="2000" b="0" i="0" u="none" strike="noStrike" dirty="0">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a:effectLst/>
                        </a:rPr>
                        <a:t>1.4</a:t>
                      </a:r>
                      <a:endParaRPr lang="en-US" sz="2000" b="0" i="0" u="none" strike="noStrike" dirty="0">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l" fontAlgn="ctr"/>
                      <a:r>
                        <a:rPr lang="en-US" sz="2000" u="none" strike="noStrike" dirty="0">
                          <a:effectLst/>
                        </a:rPr>
                        <a:t>Risk-free </a:t>
                      </a:r>
                      <a:r>
                        <a:rPr lang="en-US" sz="2000" u="none" strike="noStrike" dirty="0" smtClean="0">
                          <a:effectLst/>
                        </a:rPr>
                        <a:t>rate</a:t>
                      </a:r>
                      <a:endParaRPr lang="en-US" sz="2000" b="0" i="0" u="none" strike="noStrike" dirty="0">
                        <a:effectLst/>
                        <a:latin typeface="+mn-lt"/>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fontAlgn="ctr"/>
                      <a:r>
                        <a:rPr lang="en-US" sz="2000" u="none" strike="noStrike" dirty="0" smtClean="0">
                          <a:effectLst/>
                        </a:rPr>
                        <a:t>4%</a:t>
                      </a:r>
                      <a:endParaRPr lang="en-US" sz="2000" b="0" i="0" u="none" strike="noStrike" dirty="0">
                        <a:effectLst/>
                        <a:latin typeface="+mn-lt"/>
                      </a:endParaRPr>
                    </a:p>
                  </a:txBody>
                  <a:tcPr marL="9525" marR="9525" marT="9525" marB="0" anchor="ctr"/>
                </a:tc>
                <a:tc>
                  <a:txBody>
                    <a:bodyPr/>
                    <a:lstStyle/>
                    <a:p>
                      <a:pPr algn="ctr" fontAlgn="ctr"/>
                      <a:r>
                        <a:rPr lang="en-US" sz="2000" u="none" strike="noStrike" dirty="0" smtClean="0">
                          <a:effectLst/>
                        </a:rPr>
                        <a:t>4%</a:t>
                      </a:r>
                      <a:endParaRPr lang="en-US" sz="2000" b="0" i="0" u="none" strike="noStrike" dirty="0">
                        <a:effectLst/>
                        <a:latin typeface="+mn-lt"/>
                      </a:endParaRPr>
                    </a:p>
                  </a:txBody>
                  <a:tcPr marL="9525" marR="9525" marT="9525" marB="0" anchor="ctr">
                    <a:lnR w="12700" cap="flat" cmpd="sng" algn="ctr">
                      <a:solidFill>
                        <a:schemeClr val="tx1"/>
                      </a:solidFill>
                      <a:prstDash val="solid"/>
                      <a:round/>
                      <a:headEnd type="none" w="med" len="med"/>
                      <a:tailEnd type="none" w="med" len="med"/>
                    </a:lnR>
                  </a:tcPr>
                </a:tc>
              </a:tr>
              <a:tr h="370840">
                <a:tc>
                  <a:txBody>
                    <a:bodyPr/>
                    <a:lstStyle/>
                    <a:p>
                      <a:pPr algn="l" fontAlgn="ctr"/>
                      <a:r>
                        <a:rPr lang="en-US" sz="2000" u="none" strike="noStrike" dirty="0">
                          <a:effectLst/>
                        </a:rPr>
                        <a:t>Market risk </a:t>
                      </a:r>
                      <a:r>
                        <a:rPr lang="en-US" sz="2000" u="none" strike="noStrike" dirty="0" smtClean="0">
                          <a:effectLst/>
                        </a:rPr>
                        <a:t>premium</a:t>
                      </a:r>
                      <a:endParaRPr lang="en-US" sz="2000" b="0" i="0" u="none" strike="noStrike"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smtClean="0">
                          <a:effectLst/>
                        </a:rPr>
                        <a:t>5%</a:t>
                      </a:r>
                      <a:endParaRPr lang="en-US" sz="2000" b="0" i="0" u="none" strike="noStrike" dirty="0">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a:effectLst/>
                        </a:rPr>
                        <a:t>5%</a:t>
                      </a:r>
                      <a:endParaRPr lang="en-US" sz="2000" b="0" i="0" u="none" strike="noStrike" dirty="0">
                        <a:effectLst/>
                        <a:latin typeface="+mn-lt"/>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r" fontAlgn="ctr"/>
                      <a:r>
                        <a:rPr lang="en-US" sz="2000" u="none" strike="noStrike" dirty="0">
                          <a:effectLst/>
                        </a:rPr>
                        <a:t>Portfolio required </a:t>
                      </a:r>
                      <a:r>
                        <a:rPr lang="en-US" sz="2000" u="none" strike="noStrike" dirty="0" smtClean="0">
                          <a:effectLst/>
                        </a:rPr>
                        <a:t>return</a:t>
                      </a:r>
                      <a:endParaRPr lang="en-US" sz="2000" b="0" i="0" u="none" strike="noStrike"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smtClean="0">
                          <a:effectLst/>
                        </a:rPr>
                        <a:t>7.5%</a:t>
                      </a:r>
                      <a:endParaRPr lang="en-US" sz="2000" b="0" i="0" u="none" strike="noStrike" dirty="0">
                        <a:effectLst/>
                        <a:latin typeface="+mn-lt"/>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2000" u="none" strike="noStrike" dirty="0" smtClean="0">
                          <a:effectLst/>
                        </a:rPr>
                        <a:t>11.0%</a:t>
                      </a:r>
                      <a:endParaRPr lang="en-US" sz="2000" b="0" i="0" u="none" strike="noStrike" dirty="0">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r" fontAlgn="ctr"/>
                      <a:r>
                        <a:rPr lang="en-US" sz="2000" u="none" strike="noStrike" dirty="0">
                          <a:effectLst/>
                        </a:rPr>
                        <a:t>Portfolio actual </a:t>
                      </a:r>
                      <a:r>
                        <a:rPr lang="en-US" sz="2000" u="none" strike="noStrike" dirty="0" smtClean="0">
                          <a:effectLst/>
                        </a:rPr>
                        <a:t>return</a:t>
                      </a:r>
                      <a:endParaRPr lang="en-US" sz="2000" b="0" i="0" u="none" strike="noStrike" dirty="0">
                        <a:effectLst/>
                        <a:latin typeface="+mn-lt"/>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smtClean="0">
                          <a:effectLst/>
                        </a:rPr>
                        <a:t>8.5%</a:t>
                      </a:r>
                      <a:endParaRPr lang="en-US" sz="2000" b="0" i="0" u="none" strike="noStrike" dirty="0">
                        <a:effectLst/>
                        <a:latin typeface="+mn-lt"/>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2000" u="none" strike="noStrike" dirty="0" smtClean="0">
                          <a:effectLst/>
                        </a:rPr>
                        <a:t>9.5%</a:t>
                      </a:r>
                      <a:endParaRPr lang="en-US" sz="2000" b="0" i="0" u="none" strike="noStrike" dirty="0">
                        <a:effectLst/>
                        <a:latin typeface="+mn-lt"/>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l" fontAlgn="ctr"/>
                      <a:r>
                        <a:rPr lang="en-US" sz="2000" b="1" i="0" u="none" strike="noStrike" dirty="0" smtClean="0">
                          <a:solidFill>
                            <a:schemeClr val="tx2"/>
                          </a:solidFill>
                          <a:effectLst/>
                          <a:latin typeface="+mn-lt"/>
                        </a:rPr>
                        <a:t>Over/under</a:t>
                      </a:r>
                      <a:r>
                        <a:rPr lang="en-US" sz="2000" b="1" i="0" u="none" strike="noStrike" baseline="0" dirty="0" smtClean="0">
                          <a:solidFill>
                            <a:schemeClr val="tx2"/>
                          </a:solidFill>
                          <a:effectLst/>
                          <a:latin typeface="+mn-lt"/>
                        </a:rPr>
                        <a:t> </a:t>
                      </a:r>
                      <a:r>
                        <a:rPr lang="en-US" sz="2000" b="1" i="0" u="none" strike="noStrike" dirty="0" smtClean="0">
                          <a:solidFill>
                            <a:schemeClr val="tx2"/>
                          </a:solidFill>
                          <a:effectLst/>
                          <a:latin typeface="+mn-lt"/>
                        </a:rPr>
                        <a:t>performance</a:t>
                      </a:r>
                      <a:endParaRPr lang="en-US" sz="2000" b="1" i="0" u="none" strike="noStrike" dirty="0">
                        <a:solidFill>
                          <a:schemeClr val="tx2"/>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i="0" u="none" strike="noStrike" dirty="0" smtClean="0">
                          <a:solidFill>
                            <a:schemeClr val="tx2"/>
                          </a:solidFill>
                          <a:effectLst/>
                          <a:latin typeface="+mn-lt"/>
                        </a:rPr>
                        <a:t>+1.0%</a:t>
                      </a:r>
                      <a:endParaRPr lang="en-US" sz="2000" b="1" i="0" u="none" strike="noStrike" dirty="0">
                        <a:solidFill>
                          <a:schemeClr val="tx2"/>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2000" b="1" i="0" u="none" strike="noStrike" dirty="0" smtClean="0">
                          <a:solidFill>
                            <a:schemeClr val="tx2"/>
                          </a:solidFill>
                          <a:effectLst/>
                          <a:latin typeface="+mn-lt"/>
                        </a:rPr>
                        <a:t>−1.5%</a:t>
                      </a:r>
                      <a:endParaRPr lang="en-US" sz="2000" b="1" i="0" u="none" strike="noStrike" dirty="0">
                        <a:solidFill>
                          <a:schemeClr val="tx2"/>
                        </a:solidFill>
                        <a:effectLst/>
                        <a:latin typeface="+mn-lt"/>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5BA2C55A-3125-4DB8-811E-220550D5AA3F}" type="slidenum">
              <a:rPr lang="en-US" smtClean="0"/>
              <a:pPr/>
              <a:t>41</a:t>
            </a:fld>
            <a:endParaRPr lang="en-US" dirty="0"/>
          </a:p>
        </p:txBody>
      </p:sp>
    </p:spTree>
    <p:extLst>
      <p:ext uri="{BB962C8B-B14F-4D97-AF65-F5344CB8AC3E}">
        <p14:creationId xmlns:p14="http://schemas.microsoft.com/office/powerpoint/2010/main" val="13244432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Relative to the </a:t>
            </a:r>
            <a:r>
              <a:rPr lang="en-US" dirty="0" smtClean="0"/>
              <a:t>Security Market Line</a:t>
            </a:r>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42</a:t>
            </a:fld>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37039690"/>
              </p:ext>
            </p:extLst>
          </p:nvPr>
        </p:nvGraphicFramePr>
        <p:xfrm>
          <a:off x="1182688" y="2017713"/>
          <a:ext cx="6361112" cy="4114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31514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p>
            <a:fld id="{F4DE3789-57C2-47C1-826B-64A07146E87F}" type="slidenum">
              <a:rPr lang="en-US"/>
              <a:pPr/>
              <a:t>43</a:t>
            </a:fld>
            <a:endParaRPr lang="en-US" dirty="0"/>
          </a:p>
        </p:txBody>
      </p:sp>
      <p:sp>
        <p:nvSpPr>
          <p:cNvPr id="45059" name="Rectangle 13"/>
          <p:cNvSpPr>
            <a:spLocks noGrp="1" noChangeArrowheads="1"/>
          </p:cNvSpPr>
          <p:nvPr>
            <p:ph type="title" idx="4294967295"/>
          </p:nvPr>
        </p:nvSpPr>
        <p:spPr/>
        <p:txBody>
          <a:bodyPr/>
          <a:lstStyle/>
          <a:p>
            <a:pPr eaLnBrk="1" hangingPunct="1"/>
            <a:r>
              <a:rPr lang="en-US" sz="3600" dirty="0" smtClean="0"/>
              <a:t>6-7d Required Return versus Expected Returns: Market Equilibrium</a:t>
            </a:r>
            <a:endParaRPr lang="en-US" sz="3600" dirty="0"/>
          </a:p>
        </p:txBody>
      </p:sp>
      <p:sp>
        <p:nvSpPr>
          <p:cNvPr id="45060" name="Rectangle 14"/>
          <p:cNvSpPr>
            <a:spLocks noGrp="1" noChangeArrowheads="1"/>
          </p:cNvSpPr>
          <p:nvPr>
            <p:ph type="body" idx="4294967295"/>
          </p:nvPr>
        </p:nvSpPr>
        <p:spPr>
          <a:xfrm>
            <a:off x="914400" y="1919288"/>
            <a:ext cx="8040688" cy="4114800"/>
          </a:xfrm>
        </p:spPr>
        <p:txBody>
          <a:bodyPr>
            <a:normAutofit fontScale="77500" lnSpcReduction="20000"/>
          </a:bodyPr>
          <a:lstStyle/>
          <a:p>
            <a:pPr marL="0" indent="0" eaLnBrk="1" hangingPunct="1">
              <a:spcBef>
                <a:spcPct val="0"/>
              </a:spcBef>
              <a:spcAft>
                <a:spcPts val="600"/>
              </a:spcAft>
              <a:buNone/>
            </a:pPr>
            <a:r>
              <a:rPr lang="en-US" sz="2800" dirty="0" smtClean="0"/>
              <a:t>In chapter 1, managers should seek to maximize the intrinsic value/fundamental price of their firms’ stocks. But only market price is observable. What’s the difference between market price and intrinsic value?</a:t>
            </a:r>
          </a:p>
          <a:p>
            <a:pPr eaLnBrk="1" hangingPunct="1">
              <a:spcBef>
                <a:spcPct val="0"/>
              </a:spcBef>
              <a:spcAft>
                <a:spcPts val="600"/>
              </a:spcAft>
              <a:buFont typeface="Wingdings" charset="2"/>
              <a:buChar char="q"/>
            </a:pPr>
            <a:r>
              <a:rPr lang="en-US" sz="2800" dirty="0" smtClean="0"/>
              <a:t>Intrinsic value incorporates </a:t>
            </a:r>
            <a:r>
              <a:rPr lang="en-US" sz="2800" i="1" dirty="0" smtClean="0">
                <a:solidFill>
                  <a:srgbClr val="FF0000"/>
                </a:solidFill>
              </a:rPr>
              <a:t>all relevant available information </a:t>
            </a:r>
            <a:r>
              <a:rPr lang="en-US" sz="2800" dirty="0" smtClean="0"/>
              <a:t>about expected cash flows and risk;</a:t>
            </a:r>
          </a:p>
          <a:p>
            <a:pPr eaLnBrk="1" hangingPunct="1">
              <a:spcBef>
                <a:spcPct val="0"/>
              </a:spcBef>
              <a:spcAft>
                <a:spcPts val="600"/>
              </a:spcAft>
              <a:buFont typeface="Wingdings" charset="2"/>
              <a:buChar char="q"/>
            </a:pPr>
            <a:r>
              <a:rPr lang="en-US" sz="2800" dirty="0" smtClean="0"/>
              <a:t>In contrast to intrinsic value, market prices are based on investors’ </a:t>
            </a:r>
            <a:r>
              <a:rPr lang="en-US" sz="2800" i="1" dirty="0" smtClean="0">
                <a:solidFill>
                  <a:srgbClr val="FF0000"/>
                </a:solidFill>
              </a:rPr>
              <a:t>selection and interpretation of information</a:t>
            </a:r>
            <a:r>
              <a:rPr lang="en-US" sz="2800" dirty="0" smtClean="0"/>
              <a:t>.</a:t>
            </a:r>
          </a:p>
          <a:p>
            <a:pPr eaLnBrk="1" hangingPunct="1">
              <a:spcBef>
                <a:spcPct val="0"/>
              </a:spcBef>
              <a:spcAft>
                <a:spcPts val="600"/>
              </a:spcAft>
              <a:buFont typeface="Wingdings" charset="2"/>
              <a:buChar char="q"/>
            </a:pPr>
            <a:r>
              <a:rPr lang="en-US" sz="2800" dirty="0" smtClean="0"/>
              <a:t>To the extent that investors don’t select all relevant information and don’t interpret it correctly, market prices can deviate from intrinsic value: see next slide (Figure 6-12 on P270) for an illustration.</a:t>
            </a:r>
            <a:endParaRPr lang="en-US" sz="2800" dirty="0"/>
          </a:p>
        </p:txBody>
      </p:sp>
    </p:spTree>
    <p:extLst>
      <p:ext uri="{BB962C8B-B14F-4D97-AF65-F5344CB8AC3E}">
        <p14:creationId xmlns:p14="http://schemas.microsoft.com/office/powerpoint/2010/main" val="3426274268"/>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64" name="Rectangle 119863"/>
          <p:cNvSpPr/>
          <p:nvPr/>
        </p:nvSpPr>
        <p:spPr bwMode="auto">
          <a:xfrm>
            <a:off x="0" y="0"/>
            <a:ext cx="9144000" cy="6858000"/>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ahoma" pitchFamily="34" charset="0"/>
            </a:endParaRPr>
          </a:p>
        </p:txBody>
      </p:sp>
      <p:sp>
        <p:nvSpPr>
          <p:cNvPr id="119811" name="Rectangle 3"/>
          <p:cNvSpPr>
            <a:spLocks noChangeArrowheads="1"/>
          </p:cNvSpPr>
          <p:nvPr/>
        </p:nvSpPr>
        <p:spPr bwMode="auto">
          <a:xfrm>
            <a:off x="1369910" y="4920464"/>
            <a:ext cx="2093912" cy="408623"/>
          </a:xfrm>
          <a:prstGeom prst="roundRect">
            <a:avLst/>
          </a:prstGeom>
          <a:solidFill>
            <a:schemeClr val="accent2">
              <a:lumMod val="40000"/>
              <a:lumOff val="60000"/>
            </a:schemeClr>
          </a:solidFill>
          <a:ln w="12700">
            <a:solidFill>
              <a:schemeClr val="tx1"/>
            </a:solidFill>
            <a:miter lim="800000"/>
            <a:headEnd/>
            <a:tailEnd/>
          </a:ln>
          <a:effectLst/>
        </p:spPr>
        <p:txBody>
          <a:bodyPr>
            <a:spAutoFit/>
          </a:bodyPr>
          <a:lstStyle/>
          <a:p>
            <a:pPr algn="ctr"/>
            <a:r>
              <a:rPr lang="en-US" dirty="0" smtClean="0"/>
              <a:t>Intrinsic </a:t>
            </a:r>
            <a:r>
              <a:rPr lang="en-US" dirty="0"/>
              <a:t>Value</a:t>
            </a:r>
          </a:p>
        </p:txBody>
      </p:sp>
      <p:sp>
        <p:nvSpPr>
          <p:cNvPr id="119812" name="Rectangle 4"/>
          <p:cNvSpPr>
            <a:spLocks noChangeArrowheads="1"/>
          </p:cNvSpPr>
          <p:nvPr/>
        </p:nvSpPr>
        <p:spPr bwMode="auto">
          <a:xfrm>
            <a:off x="457200" y="3548467"/>
            <a:ext cx="2313779" cy="715089"/>
          </a:xfrm>
          <a:prstGeom prst="roundRect">
            <a:avLst/>
          </a:prstGeom>
          <a:solidFill>
            <a:schemeClr val="accent2">
              <a:lumMod val="40000"/>
              <a:lumOff val="60000"/>
            </a:schemeClr>
          </a:solidFill>
          <a:ln w="12700">
            <a:solidFill>
              <a:schemeClr val="tx1"/>
            </a:solidFill>
            <a:miter lim="800000"/>
            <a:headEnd/>
            <a:tailEnd/>
          </a:ln>
          <a:effectLst/>
        </p:spPr>
        <p:txBody>
          <a:bodyPr wrap="square">
            <a:spAutoFit/>
          </a:bodyPr>
          <a:lstStyle/>
          <a:p>
            <a:pPr algn="ctr">
              <a:spcBef>
                <a:spcPct val="50000"/>
              </a:spcBef>
            </a:pPr>
            <a:r>
              <a:rPr lang="en-US" dirty="0" smtClean="0"/>
              <a:t>Unbiased Expected Future </a:t>
            </a:r>
            <a:r>
              <a:rPr lang="en-US" dirty="0"/>
              <a:t>Cash </a:t>
            </a:r>
            <a:r>
              <a:rPr lang="en-US" dirty="0" smtClean="0"/>
              <a:t>Flows</a:t>
            </a:r>
            <a:endParaRPr lang="en-US" dirty="0"/>
          </a:p>
        </p:txBody>
      </p:sp>
      <p:sp>
        <p:nvSpPr>
          <p:cNvPr id="119813" name="Rectangle 5"/>
          <p:cNvSpPr>
            <a:spLocks noChangeArrowheads="1"/>
          </p:cNvSpPr>
          <p:nvPr/>
        </p:nvSpPr>
        <p:spPr bwMode="auto">
          <a:xfrm>
            <a:off x="7164786" y="3548467"/>
            <a:ext cx="1519238" cy="715089"/>
          </a:xfrm>
          <a:prstGeom prst="roundRect">
            <a:avLst/>
          </a:prstGeom>
          <a:solidFill>
            <a:srgbClr val="CCFFFF"/>
          </a:solidFill>
          <a:ln w="12700">
            <a:solidFill>
              <a:schemeClr val="tx1"/>
            </a:solidFill>
            <a:miter lim="800000"/>
            <a:headEnd/>
            <a:tailEnd/>
          </a:ln>
          <a:effectLst/>
        </p:spPr>
        <p:txBody>
          <a:bodyPr>
            <a:spAutoFit/>
          </a:bodyPr>
          <a:lstStyle/>
          <a:p>
            <a:pPr algn="ctr">
              <a:spcBef>
                <a:spcPct val="50000"/>
              </a:spcBef>
            </a:pPr>
            <a:r>
              <a:rPr lang="en-US" dirty="0"/>
              <a:t>“</a:t>
            </a:r>
            <a:r>
              <a:rPr lang="en-US" dirty="0" smtClean="0"/>
              <a:t>Perceived” Risk</a:t>
            </a:r>
            <a:endParaRPr lang="en-US" dirty="0"/>
          </a:p>
        </p:txBody>
      </p:sp>
      <p:sp>
        <p:nvSpPr>
          <p:cNvPr id="119814" name="Rectangle 6"/>
          <p:cNvSpPr>
            <a:spLocks noChangeArrowheads="1"/>
          </p:cNvSpPr>
          <p:nvPr/>
        </p:nvSpPr>
        <p:spPr bwMode="auto">
          <a:xfrm>
            <a:off x="2971801" y="3548467"/>
            <a:ext cx="1239441" cy="715089"/>
          </a:xfrm>
          <a:prstGeom prst="roundRect">
            <a:avLst/>
          </a:prstGeom>
          <a:solidFill>
            <a:schemeClr val="accent2">
              <a:lumMod val="40000"/>
              <a:lumOff val="60000"/>
            </a:schemeClr>
          </a:solidFill>
          <a:ln w="12700">
            <a:solidFill>
              <a:schemeClr val="tx1"/>
            </a:solidFill>
            <a:miter lim="800000"/>
            <a:headEnd/>
            <a:tailEnd/>
          </a:ln>
          <a:effectLst/>
        </p:spPr>
        <p:txBody>
          <a:bodyPr wrap="square">
            <a:spAutoFit/>
          </a:bodyPr>
          <a:lstStyle/>
          <a:p>
            <a:pPr algn="ctr">
              <a:spcBef>
                <a:spcPct val="50000"/>
              </a:spcBef>
            </a:pPr>
            <a:r>
              <a:rPr lang="en-US" dirty="0" smtClean="0"/>
              <a:t>Unbiased Risk</a:t>
            </a:r>
            <a:endParaRPr lang="en-US" dirty="0"/>
          </a:p>
        </p:txBody>
      </p:sp>
      <p:sp>
        <p:nvSpPr>
          <p:cNvPr id="119815" name="Rectangle 7"/>
          <p:cNvSpPr>
            <a:spLocks noChangeArrowheads="1"/>
          </p:cNvSpPr>
          <p:nvPr/>
        </p:nvSpPr>
        <p:spPr bwMode="auto">
          <a:xfrm>
            <a:off x="4572000" y="3548467"/>
            <a:ext cx="2454275" cy="715089"/>
          </a:xfrm>
          <a:prstGeom prst="roundRect">
            <a:avLst/>
          </a:prstGeom>
          <a:solidFill>
            <a:srgbClr val="CCFFFF"/>
          </a:solidFill>
          <a:ln w="12700">
            <a:solidFill>
              <a:schemeClr val="tx1"/>
            </a:solidFill>
            <a:miter lim="800000"/>
            <a:headEnd/>
            <a:tailEnd/>
          </a:ln>
          <a:effectLst/>
        </p:spPr>
        <p:txBody>
          <a:bodyPr>
            <a:spAutoFit/>
          </a:bodyPr>
          <a:lstStyle/>
          <a:p>
            <a:pPr algn="ctr">
              <a:spcBef>
                <a:spcPct val="50000"/>
              </a:spcBef>
            </a:pPr>
            <a:r>
              <a:rPr lang="en-US" dirty="0"/>
              <a:t>“Perceived” </a:t>
            </a:r>
            <a:r>
              <a:rPr lang="en-US" dirty="0" smtClean="0"/>
              <a:t>Future </a:t>
            </a:r>
            <a:r>
              <a:rPr lang="en-US" dirty="0"/>
              <a:t>Cash Flows</a:t>
            </a:r>
          </a:p>
        </p:txBody>
      </p:sp>
      <p:sp>
        <p:nvSpPr>
          <p:cNvPr id="119816" name="Rectangle 8"/>
          <p:cNvSpPr>
            <a:spLocks noChangeArrowheads="1"/>
          </p:cNvSpPr>
          <p:nvPr/>
        </p:nvSpPr>
        <p:spPr bwMode="auto">
          <a:xfrm>
            <a:off x="5849977" y="4920464"/>
            <a:ext cx="1933575" cy="408623"/>
          </a:xfrm>
          <a:prstGeom prst="roundRect">
            <a:avLst/>
          </a:prstGeom>
          <a:solidFill>
            <a:srgbClr val="CCFFFF"/>
          </a:solidFill>
          <a:ln w="12700">
            <a:solidFill>
              <a:schemeClr val="tx1"/>
            </a:solidFill>
            <a:miter lim="800000"/>
            <a:headEnd/>
            <a:tailEnd/>
          </a:ln>
          <a:effectLst/>
        </p:spPr>
        <p:txBody>
          <a:bodyPr>
            <a:spAutoFit/>
          </a:bodyPr>
          <a:lstStyle/>
          <a:p>
            <a:pPr algn="ctr"/>
            <a:r>
              <a:rPr lang="en-US" dirty="0" smtClean="0"/>
              <a:t>Market </a:t>
            </a:r>
            <a:r>
              <a:rPr lang="en-US" dirty="0"/>
              <a:t>Price</a:t>
            </a:r>
            <a:endParaRPr lang="en-US" sz="1600" dirty="0"/>
          </a:p>
        </p:txBody>
      </p:sp>
      <p:sp>
        <p:nvSpPr>
          <p:cNvPr id="119817" name="Text Box 9"/>
          <p:cNvSpPr txBox="1">
            <a:spLocks noChangeArrowheads="1"/>
          </p:cNvSpPr>
          <p:nvPr/>
        </p:nvSpPr>
        <p:spPr bwMode="auto">
          <a:xfrm>
            <a:off x="1096963" y="268288"/>
            <a:ext cx="7081837" cy="457200"/>
          </a:xfrm>
          <a:prstGeom prst="rect">
            <a:avLst/>
          </a:prstGeom>
          <a:noFill/>
          <a:ln w="9525">
            <a:noFill/>
            <a:miter lim="800000"/>
            <a:headEnd/>
            <a:tailEnd/>
          </a:ln>
          <a:effectLst/>
        </p:spPr>
        <p:txBody>
          <a:bodyPr>
            <a:spAutoFit/>
          </a:bodyPr>
          <a:lstStyle/>
          <a:p>
            <a:pPr>
              <a:spcBef>
                <a:spcPct val="50000"/>
              </a:spcBef>
            </a:pPr>
            <a:r>
              <a:rPr lang="en-US" sz="2400" b="1" dirty="0">
                <a:solidFill>
                  <a:schemeClr val="tx2"/>
                </a:solidFill>
              </a:rPr>
              <a:t>Intrinsic Values and Market </a:t>
            </a:r>
            <a:r>
              <a:rPr lang="en-US" sz="2400" b="1" dirty="0" smtClean="0">
                <a:solidFill>
                  <a:schemeClr val="tx2"/>
                </a:solidFill>
              </a:rPr>
              <a:t>Prices</a:t>
            </a:r>
            <a:endParaRPr lang="en-US" sz="2400" b="1" dirty="0">
              <a:solidFill>
                <a:schemeClr val="tx2"/>
              </a:solidFill>
            </a:endParaRPr>
          </a:p>
        </p:txBody>
      </p:sp>
      <p:sp>
        <p:nvSpPr>
          <p:cNvPr id="119818" name="Text Box 10"/>
          <p:cNvSpPr txBox="1">
            <a:spLocks noChangeArrowheads="1"/>
          </p:cNvSpPr>
          <p:nvPr/>
        </p:nvSpPr>
        <p:spPr bwMode="auto">
          <a:xfrm>
            <a:off x="1706563" y="925513"/>
            <a:ext cx="5730875" cy="868323"/>
          </a:xfrm>
          <a:prstGeom prst="roundRect">
            <a:avLst/>
          </a:prstGeom>
          <a:solidFill>
            <a:schemeClr val="accent5"/>
          </a:solidFill>
          <a:ln w="12700">
            <a:solidFill>
              <a:schemeClr val="tx1"/>
            </a:solidFill>
            <a:miter lim="800000"/>
            <a:headEnd/>
            <a:tailEnd/>
          </a:ln>
          <a:effectLst/>
        </p:spPr>
        <p:txBody>
          <a:bodyPr>
            <a:spAutoFit/>
          </a:bodyPr>
          <a:lstStyle>
            <a:defPPr>
              <a:defRPr lang="en-US"/>
            </a:defPPr>
            <a:lvl1pPr algn="ctr">
              <a:spcBef>
                <a:spcPct val="50000"/>
              </a:spcBef>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smtClean="0"/>
              <a:t>The Company, </a:t>
            </a:r>
            <a:r>
              <a:rPr lang="en-US" dirty="0"/>
              <a:t>the Economic</a:t>
            </a:r>
          </a:p>
          <a:p>
            <a:r>
              <a:rPr lang="en-US" dirty="0"/>
              <a:t>Environment, and the Political Climate</a:t>
            </a:r>
          </a:p>
        </p:txBody>
      </p:sp>
      <p:cxnSp>
        <p:nvCxnSpPr>
          <p:cNvPr id="119823" name="AutoShape 15"/>
          <p:cNvCxnSpPr>
            <a:cxnSpLocks noChangeShapeType="1"/>
            <a:stCxn id="119818" idx="2"/>
            <a:endCxn id="50" idx="0"/>
          </p:cNvCxnSpPr>
          <p:nvPr/>
        </p:nvCxnSpPr>
        <p:spPr bwMode="auto">
          <a:xfrm>
            <a:off x="4572001" y="1793836"/>
            <a:ext cx="2270893" cy="546745"/>
          </a:xfrm>
          <a:prstGeom prst="straightConnector1">
            <a:avLst/>
          </a:prstGeom>
          <a:noFill/>
          <a:ln w="12700">
            <a:solidFill>
              <a:schemeClr val="tx1"/>
            </a:solidFill>
            <a:round/>
            <a:headEnd/>
            <a:tailEnd type="triangle" w="med" len="med"/>
          </a:ln>
          <a:effectLst/>
        </p:spPr>
      </p:cxnSp>
      <p:cxnSp>
        <p:nvCxnSpPr>
          <p:cNvPr id="119824" name="AutoShape 16"/>
          <p:cNvCxnSpPr>
            <a:cxnSpLocks noChangeShapeType="1"/>
            <a:stCxn id="119812" idx="2"/>
          </p:cNvCxnSpPr>
          <p:nvPr/>
        </p:nvCxnSpPr>
        <p:spPr bwMode="auto">
          <a:xfrm>
            <a:off x="1614090" y="4263556"/>
            <a:ext cx="932241" cy="613244"/>
          </a:xfrm>
          <a:prstGeom prst="straightConnector1">
            <a:avLst/>
          </a:prstGeom>
          <a:noFill/>
          <a:ln w="12700">
            <a:solidFill>
              <a:schemeClr val="tx1"/>
            </a:solidFill>
            <a:round/>
            <a:headEnd/>
            <a:tailEnd type="triangle" w="med" len="med"/>
          </a:ln>
          <a:effectLst/>
        </p:spPr>
      </p:cxnSp>
      <p:cxnSp>
        <p:nvCxnSpPr>
          <p:cNvPr id="119825" name="AutoShape 17"/>
          <p:cNvCxnSpPr>
            <a:cxnSpLocks noChangeShapeType="1"/>
            <a:stCxn id="119814" idx="2"/>
          </p:cNvCxnSpPr>
          <p:nvPr/>
        </p:nvCxnSpPr>
        <p:spPr bwMode="auto">
          <a:xfrm flipH="1">
            <a:off x="2546332" y="4263556"/>
            <a:ext cx="1045190" cy="613244"/>
          </a:xfrm>
          <a:prstGeom prst="straightConnector1">
            <a:avLst/>
          </a:prstGeom>
          <a:noFill/>
          <a:ln w="12700">
            <a:solidFill>
              <a:schemeClr val="tx1"/>
            </a:solidFill>
            <a:round/>
            <a:headEnd/>
            <a:tailEnd type="triangle" w="med" len="med"/>
          </a:ln>
          <a:effectLst/>
        </p:spPr>
      </p:cxnSp>
      <p:cxnSp>
        <p:nvCxnSpPr>
          <p:cNvPr id="119826" name="AutoShape 18"/>
          <p:cNvCxnSpPr>
            <a:cxnSpLocks noChangeShapeType="1"/>
            <a:stCxn id="119815" idx="2"/>
            <a:endCxn id="119816" idx="0"/>
          </p:cNvCxnSpPr>
          <p:nvPr/>
        </p:nvCxnSpPr>
        <p:spPr bwMode="auto">
          <a:xfrm>
            <a:off x="5799138" y="4263556"/>
            <a:ext cx="1017627" cy="656908"/>
          </a:xfrm>
          <a:prstGeom prst="straightConnector1">
            <a:avLst/>
          </a:prstGeom>
          <a:noFill/>
          <a:ln w="12700">
            <a:solidFill>
              <a:schemeClr val="tx1"/>
            </a:solidFill>
            <a:round/>
            <a:headEnd/>
            <a:tailEnd type="triangle" w="med" len="med"/>
          </a:ln>
          <a:effectLst/>
        </p:spPr>
      </p:cxnSp>
      <p:cxnSp>
        <p:nvCxnSpPr>
          <p:cNvPr id="119827" name="AutoShape 19"/>
          <p:cNvCxnSpPr>
            <a:cxnSpLocks noChangeShapeType="1"/>
            <a:stCxn id="119813" idx="2"/>
            <a:endCxn id="119816" idx="0"/>
          </p:cNvCxnSpPr>
          <p:nvPr/>
        </p:nvCxnSpPr>
        <p:spPr bwMode="auto">
          <a:xfrm flipH="1">
            <a:off x="6816765" y="4263556"/>
            <a:ext cx="1107640" cy="656908"/>
          </a:xfrm>
          <a:prstGeom prst="straightConnector1">
            <a:avLst/>
          </a:prstGeom>
          <a:noFill/>
          <a:ln w="12700">
            <a:solidFill>
              <a:schemeClr val="tx1"/>
            </a:solidFill>
            <a:round/>
            <a:headEnd/>
            <a:tailEnd type="triangle" w="med" len="med"/>
          </a:ln>
          <a:effectLst/>
        </p:spPr>
      </p:cxnSp>
      <p:sp>
        <p:nvSpPr>
          <p:cNvPr id="42" name="Rectangle 4"/>
          <p:cNvSpPr>
            <a:spLocks noChangeArrowheads="1"/>
          </p:cNvSpPr>
          <p:nvPr/>
        </p:nvSpPr>
        <p:spPr bwMode="auto">
          <a:xfrm>
            <a:off x="1321529" y="2340581"/>
            <a:ext cx="2667000" cy="715089"/>
          </a:xfrm>
          <a:prstGeom prst="roundRect">
            <a:avLst/>
          </a:prstGeom>
          <a:solidFill>
            <a:schemeClr val="accent2">
              <a:lumMod val="40000"/>
              <a:lumOff val="60000"/>
            </a:schemeClr>
          </a:solidFill>
          <a:ln w="12700">
            <a:solidFill>
              <a:schemeClr val="tx1"/>
            </a:solidFill>
            <a:miter lim="800000"/>
            <a:headEnd/>
            <a:tailEnd/>
          </a:ln>
          <a:effectLst/>
        </p:spPr>
        <p:txBody>
          <a:bodyPr wrap="square">
            <a:spAutoFit/>
          </a:bodyPr>
          <a:lstStyle/>
          <a:p>
            <a:pPr algn="ctr">
              <a:spcBef>
                <a:spcPct val="50000"/>
              </a:spcBef>
            </a:pPr>
            <a:r>
              <a:rPr lang="en-US" dirty="0" smtClean="0"/>
              <a:t>All Relevant Available Information</a:t>
            </a:r>
            <a:endParaRPr lang="en-US" dirty="0"/>
          </a:p>
        </p:txBody>
      </p:sp>
      <p:sp>
        <p:nvSpPr>
          <p:cNvPr id="50" name="Rectangle 4"/>
          <p:cNvSpPr>
            <a:spLocks noChangeArrowheads="1"/>
          </p:cNvSpPr>
          <p:nvPr/>
        </p:nvSpPr>
        <p:spPr bwMode="auto">
          <a:xfrm>
            <a:off x="5509394" y="2340581"/>
            <a:ext cx="2667000" cy="715089"/>
          </a:xfrm>
          <a:prstGeom prst="roundRect">
            <a:avLst/>
          </a:prstGeom>
          <a:solidFill>
            <a:srgbClr val="CCFFFF"/>
          </a:solidFill>
          <a:ln w="12700">
            <a:solidFill>
              <a:schemeClr val="tx1"/>
            </a:solidFill>
            <a:miter lim="800000"/>
            <a:headEnd/>
            <a:tailEnd/>
          </a:ln>
          <a:effectLst/>
        </p:spPr>
        <p:txBody>
          <a:bodyPr wrap="square">
            <a:spAutoFit/>
          </a:bodyPr>
          <a:lstStyle/>
          <a:p>
            <a:pPr algn="ctr">
              <a:spcBef>
                <a:spcPct val="50000"/>
              </a:spcBef>
            </a:pPr>
            <a:r>
              <a:rPr lang="en-US" dirty="0" smtClean="0"/>
              <a:t>Selected Information and Its Interpretation</a:t>
            </a:r>
            <a:endParaRPr lang="en-US" dirty="0"/>
          </a:p>
        </p:txBody>
      </p:sp>
      <p:cxnSp>
        <p:nvCxnSpPr>
          <p:cNvPr id="54" name="Straight Arrow Connector 53"/>
          <p:cNvCxnSpPr>
            <a:stCxn id="119818" idx="2"/>
            <a:endCxn id="42" idx="0"/>
          </p:cNvCxnSpPr>
          <p:nvPr/>
        </p:nvCxnSpPr>
        <p:spPr bwMode="auto">
          <a:xfrm flipH="1">
            <a:off x="2655029" y="1793836"/>
            <a:ext cx="1916972" cy="546745"/>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56" name="Straight Arrow Connector 55"/>
          <p:cNvCxnSpPr>
            <a:stCxn id="42" idx="2"/>
            <a:endCxn id="119812" idx="0"/>
          </p:cNvCxnSpPr>
          <p:nvPr/>
        </p:nvCxnSpPr>
        <p:spPr bwMode="auto">
          <a:xfrm flipH="1">
            <a:off x="1614090" y="3055670"/>
            <a:ext cx="1040939" cy="49279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58" name="Straight Arrow Connector 57"/>
          <p:cNvCxnSpPr>
            <a:stCxn id="42" idx="2"/>
            <a:endCxn id="119814" idx="0"/>
          </p:cNvCxnSpPr>
          <p:nvPr/>
        </p:nvCxnSpPr>
        <p:spPr bwMode="auto">
          <a:xfrm>
            <a:off x="2655029" y="3055670"/>
            <a:ext cx="936493" cy="49279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19833" name="Straight Arrow Connector 119832"/>
          <p:cNvCxnSpPr>
            <a:stCxn id="50" idx="2"/>
            <a:endCxn id="119815" idx="0"/>
          </p:cNvCxnSpPr>
          <p:nvPr/>
        </p:nvCxnSpPr>
        <p:spPr bwMode="auto">
          <a:xfrm flipH="1">
            <a:off x="5799138" y="3055670"/>
            <a:ext cx="1043756" cy="492797"/>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19835" name="Straight Arrow Connector 119834"/>
          <p:cNvCxnSpPr>
            <a:endCxn id="119813" idx="0"/>
          </p:cNvCxnSpPr>
          <p:nvPr/>
        </p:nvCxnSpPr>
        <p:spPr bwMode="auto">
          <a:xfrm>
            <a:off x="6816765" y="3046116"/>
            <a:ext cx="1107640" cy="50235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19841" name="TextBox 119840"/>
          <p:cNvSpPr txBox="1"/>
          <p:nvPr/>
        </p:nvSpPr>
        <p:spPr>
          <a:xfrm>
            <a:off x="3785652" y="4757944"/>
            <a:ext cx="1704459" cy="733663"/>
          </a:xfrm>
          <a:prstGeom prst="flowChartDecision">
            <a:avLst/>
          </a:prstGeom>
          <a:solidFill>
            <a:schemeClr val="accent5"/>
          </a:solidFill>
          <a:ln>
            <a:solidFill>
              <a:schemeClr val="tx1"/>
            </a:solidFill>
          </a:ln>
        </p:spPr>
        <p:txBody>
          <a:bodyPr wrap="square" rtlCol="0">
            <a:spAutoFit/>
          </a:bodyPr>
          <a:lstStyle/>
          <a:p>
            <a:r>
              <a:rPr lang="en-US" dirty="0" smtClean="0"/>
              <a:t>Equal?</a:t>
            </a:r>
            <a:endParaRPr lang="en-US" dirty="0"/>
          </a:p>
        </p:txBody>
      </p:sp>
      <p:cxnSp>
        <p:nvCxnSpPr>
          <p:cNvPr id="119843" name="Straight Arrow Connector 119842"/>
          <p:cNvCxnSpPr>
            <a:stCxn id="119811" idx="3"/>
            <a:endCxn id="119841" idx="1"/>
          </p:cNvCxnSpPr>
          <p:nvPr/>
        </p:nvCxnSpPr>
        <p:spPr bwMode="auto">
          <a:xfrm>
            <a:off x="3463822" y="5124776"/>
            <a:ext cx="321830"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19845" name="Straight Arrow Connector 119844"/>
          <p:cNvCxnSpPr>
            <a:stCxn id="119816" idx="1"/>
          </p:cNvCxnSpPr>
          <p:nvPr/>
        </p:nvCxnSpPr>
        <p:spPr bwMode="auto">
          <a:xfrm flipH="1" flipV="1">
            <a:off x="5483265" y="5124775"/>
            <a:ext cx="366712" cy="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16050205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p>
            <a:fld id="{F4DE3789-57C2-47C1-826B-64A07146E87F}" type="slidenum">
              <a:rPr lang="en-US"/>
              <a:pPr/>
              <a:t>45</a:t>
            </a:fld>
            <a:endParaRPr lang="en-US" dirty="0"/>
          </a:p>
        </p:txBody>
      </p:sp>
      <p:sp>
        <p:nvSpPr>
          <p:cNvPr id="45059" name="Rectangle 13"/>
          <p:cNvSpPr>
            <a:spLocks noGrp="1" noChangeArrowheads="1"/>
          </p:cNvSpPr>
          <p:nvPr>
            <p:ph type="title" idx="4294967295"/>
          </p:nvPr>
        </p:nvSpPr>
        <p:spPr/>
        <p:txBody>
          <a:bodyPr/>
          <a:lstStyle/>
          <a:p>
            <a:pPr eaLnBrk="1" hangingPunct="1"/>
            <a:r>
              <a:rPr lang="en-US" sz="2800" dirty="0" smtClean="0"/>
              <a:t>But Market Forces will be at work until market reaches Equilibrium, then in market equilibrium:</a:t>
            </a:r>
            <a:endParaRPr lang="en-US" sz="2800" dirty="0"/>
          </a:p>
        </p:txBody>
      </p:sp>
      <p:sp>
        <p:nvSpPr>
          <p:cNvPr id="45060" name="Rectangle 14"/>
          <p:cNvSpPr>
            <a:spLocks noGrp="1" noChangeArrowheads="1"/>
          </p:cNvSpPr>
          <p:nvPr>
            <p:ph type="body" idx="4294967295"/>
          </p:nvPr>
        </p:nvSpPr>
        <p:spPr>
          <a:xfrm>
            <a:off x="914400" y="1919288"/>
            <a:ext cx="8040688" cy="4114800"/>
          </a:xfrm>
        </p:spPr>
        <p:txBody>
          <a:bodyPr/>
          <a:lstStyle/>
          <a:p>
            <a:pPr eaLnBrk="1" hangingPunct="1">
              <a:spcBef>
                <a:spcPct val="0"/>
              </a:spcBef>
              <a:spcAft>
                <a:spcPts val="600"/>
              </a:spcAft>
            </a:pPr>
            <a:r>
              <a:rPr lang="en-US" sz="2800" dirty="0" smtClean="0"/>
              <a:t>The market price of a security must equal the security’s intrinsic value (intrinsic value reflects the size, timing, and risk of the future cash flows).</a:t>
            </a:r>
          </a:p>
          <a:p>
            <a:pPr marL="0" indent="0" algn="ctr" eaLnBrk="1" hangingPunct="1">
              <a:spcBef>
                <a:spcPct val="0"/>
              </a:spcBef>
              <a:spcAft>
                <a:spcPts val="600"/>
              </a:spcAft>
              <a:buNone/>
            </a:pPr>
            <a:r>
              <a:rPr lang="en-US" sz="2800" b="1" dirty="0" smtClean="0">
                <a:solidFill>
                  <a:schemeClr val="tx2"/>
                </a:solidFill>
              </a:rPr>
              <a:t>Market price = Intrinsic value</a:t>
            </a:r>
            <a:endParaRPr lang="en-US" sz="2800" b="1" dirty="0">
              <a:solidFill>
                <a:schemeClr val="tx2"/>
              </a:solidFill>
            </a:endParaRPr>
          </a:p>
          <a:p>
            <a:pPr eaLnBrk="1" hangingPunct="1">
              <a:spcBef>
                <a:spcPct val="0"/>
              </a:spcBef>
              <a:spcAft>
                <a:spcPts val="600"/>
              </a:spcAft>
            </a:pPr>
            <a:r>
              <a:rPr lang="en-US" sz="2800" dirty="0" smtClean="0"/>
              <a:t>The expected return a security must equal its required return (which reflects the security’s risk).</a:t>
            </a:r>
            <a:endParaRPr lang="en-US" sz="2800"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5408054"/>
            <a:ext cx="1127125" cy="744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00588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p>
            <a:fld id="{F4DE3789-57C2-47C1-826B-64A07146E87F}" type="slidenum">
              <a:rPr lang="en-US"/>
              <a:pPr/>
              <a:t>46</a:t>
            </a:fld>
            <a:endParaRPr lang="en-US" dirty="0"/>
          </a:p>
        </p:txBody>
      </p:sp>
      <p:sp>
        <p:nvSpPr>
          <p:cNvPr id="45059" name="Rectangle 13"/>
          <p:cNvSpPr>
            <a:spLocks noGrp="1" noChangeArrowheads="1"/>
          </p:cNvSpPr>
          <p:nvPr>
            <p:ph type="title" idx="4294967295"/>
          </p:nvPr>
        </p:nvSpPr>
        <p:spPr/>
        <p:txBody>
          <a:bodyPr/>
          <a:lstStyle/>
          <a:p>
            <a:pPr eaLnBrk="1" hangingPunct="1"/>
            <a:r>
              <a:rPr lang="en-US" sz="4000" dirty="0"/>
              <a:t>How is equilibrium established</a:t>
            </a:r>
            <a:r>
              <a:rPr lang="en-US" sz="4000" dirty="0" smtClean="0"/>
              <a:t>?</a:t>
            </a:r>
            <a:endParaRPr lang="en-US" sz="4000" dirty="0"/>
          </a:p>
        </p:txBody>
      </p:sp>
      <p:sp>
        <p:nvSpPr>
          <p:cNvPr id="45060" name="Rectangle 14"/>
          <p:cNvSpPr>
            <a:spLocks noGrp="1" noChangeArrowheads="1"/>
          </p:cNvSpPr>
          <p:nvPr>
            <p:ph type="body" idx="4294967295"/>
          </p:nvPr>
        </p:nvSpPr>
        <p:spPr>
          <a:xfrm>
            <a:off x="914400" y="1919288"/>
            <a:ext cx="8040688" cy="4114800"/>
          </a:xfrm>
        </p:spPr>
        <p:txBody>
          <a:bodyPr>
            <a:normAutofit fontScale="92500" lnSpcReduction="20000"/>
          </a:bodyPr>
          <a:lstStyle/>
          <a:p>
            <a:pPr eaLnBrk="1" hangingPunct="1">
              <a:spcBef>
                <a:spcPct val="0"/>
              </a:spcBef>
              <a:spcAft>
                <a:spcPts val="600"/>
              </a:spcAft>
            </a:pPr>
            <a:r>
              <a:rPr lang="en-US" sz="2800" dirty="0" smtClean="0"/>
              <a:t>If </a:t>
            </a:r>
            <a:r>
              <a:rPr lang="en-US" sz="2800" dirty="0"/>
              <a:t>the </a:t>
            </a:r>
            <a:r>
              <a:rPr lang="en-US" sz="2800" dirty="0" smtClean="0"/>
              <a:t>market price </a:t>
            </a:r>
            <a:r>
              <a:rPr lang="en-US" sz="2800" dirty="0"/>
              <a:t>is </a:t>
            </a:r>
            <a:r>
              <a:rPr lang="en-US" sz="2800" dirty="0" smtClean="0"/>
              <a:t>below the intrinsic value (or if the expected return is above the required return), </a:t>
            </a:r>
            <a:r>
              <a:rPr lang="en-US" sz="2800" dirty="0"/>
              <a:t>then the </a:t>
            </a:r>
            <a:r>
              <a:rPr lang="en-US" sz="2800" dirty="0" smtClean="0"/>
              <a:t>security is </a:t>
            </a:r>
            <a:r>
              <a:rPr lang="en-US" sz="2800" dirty="0"/>
              <a:t>a “bargain.” </a:t>
            </a:r>
            <a:endParaRPr lang="en-US" sz="2800" dirty="0" smtClean="0"/>
          </a:p>
          <a:p>
            <a:pPr eaLnBrk="1" hangingPunct="1">
              <a:spcBef>
                <a:spcPct val="0"/>
              </a:spcBef>
              <a:spcAft>
                <a:spcPts val="600"/>
              </a:spcAft>
            </a:pPr>
            <a:r>
              <a:rPr lang="en-US" sz="2800" dirty="0" smtClean="0"/>
              <a:t>Buy </a:t>
            </a:r>
            <a:r>
              <a:rPr lang="en-US" sz="2800" dirty="0"/>
              <a:t>orders will exceed sell orders, </a:t>
            </a:r>
            <a:r>
              <a:rPr lang="en-US" sz="2800" dirty="0" smtClean="0"/>
              <a:t>bidding up the market price (which also drives down the expected return, given no change in the asset’s cash flows).</a:t>
            </a:r>
          </a:p>
          <a:p>
            <a:pPr eaLnBrk="1" hangingPunct="1">
              <a:spcBef>
                <a:spcPct val="0"/>
              </a:spcBef>
              <a:spcAft>
                <a:spcPts val="600"/>
              </a:spcAft>
            </a:pPr>
            <a:r>
              <a:rPr lang="en-US" sz="2800" dirty="0" smtClean="0"/>
              <a:t>“Profitable” trading (i.e., earning a return greater than justified by risk) will continue until the market price is equal to the intrinsic value. </a:t>
            </a:r>
          </a:p>
          <a:p>
            <a:pPr eaLnBrk="1" hangingPunct="1">
              <a:spcBef>
                <a:spcPct val="0"/>
              </a:spcBef>
              <a:spcAft>
                <a:spcPts val="600"/>
              </a:spcAft>
            </a:pPr>
            <a:r>
              <a:rPr lang="en-US" sz="2800" dirty="0" smtClean="0"/>
              <a:t>The </a:t>
            </a:r>
            <a:r>
              <a:rPr lang="en-US" sz="2800" dirty="0"/>
              <a:t>opposite occurs if the </a:t>
            </a:r>
            <a:r>
              <a:rPr lang="en-US" sz="2800" dirty="0" smtClean="0"/>
              <a:t>market price </a:t>
            </a:r>
            <a:r>
              <a:rPr lang="en-US" sz="2800" dirty="0"/>
              <a:t>is </a:t>
            </a:r>
            <a:r>
              <a:rPr lang="en-US" sz="2800" dirty="0" smtClean="0"/>
              <a:t>above the intrinsic value</a:t>
            </a:r>
            <a:r>
              <a:rPr lang="en-US" sz="2800" dirty="0"/>
              <a:t>.</a:t>
            </a:r>
          </a:p>
        </p:txBody>
      </p:sp>
    </p:spTree>
    <p:extLst>
      <p:ext uri="{BB962C8B-B14F-4D97-AF65-F5344CB8AC3E}">
        <p14:creationId xmlns:p14="http://schemas.microsoft.com/office/powerpoint/2010/main" val="232256617"/>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p>
            <a:fld id="{29A2BC09-E344-45EF-8104-0B186FD226F6}" type="slidenum">
              <a:rPr lang="en-US"/>
              <a:pPr/>
              <a:t>47</a:t>
            </a:fld>
            <a:endParaRPr lang="en-US" dirty="0"/>
          </a:p>
        </p:txBody>
      </p:sp>
      <p:sp>
        <p:nvSpPr>
          <p:cNvPr id="48131" name="Rectangle 11"/>
          <p:cNvSpPr>
            <a:spLocks noGrp="1" noChangeArrowheads="1"/>
          </p:cNvSpPr>
          <p:nvPr>
            <p:ph type="title" idx="4294967295"/>
          </p:nvPr>
        </p:nvSpPr>
        <p:spPr/>
        <p:txBody>
          <a:bodyPr>
            <a:noAutofit/>
          </a:bodyPr>
          <a:lstStyle/>
          <a:p>
            <a:pPr eaLnBrk="1" hangingPunct="1"/>
            <a:r>
              <a:rPr lang="en-US" sz="3200" dirty="0" smtClean="0"/>
              <a:t>Is the Market Usually in Equilibrium?</a:t>
            </a:r>
            <a:endParaRPr lang="en-US" sz="3200" dirty="0"/>
          </a:p>
        </p:txBody>
      </p:sp>
      <p:sp>
        <p:nvSpPr>
          <p:cNvPr id="48132" name="Rectangle 12"/>
          <p:cNvSpPr>
            <a:spLocks noGrp="1" noChangeArrowheads="1"/>
          </p:cNvSpPr>
          <p:nvPr>
            <p:ph type="body" idx="4294967295"/>
          </p:nvPr>
        </p:nvSpPr>
        <p:spPr>
          <a:xfrm>
            <a:off x="900113" y="2051050"/>
            <a:ext cx="7772400" cy="4114800"/>
          </a:xfrm>
        </p:spPr>
        <p:txBody>
          <a:bodyPr/>
          <a:lstStyle/>
          <a:p>
            <a:pPr>
              <a:spcBef>
                <a:spcPct val="0"/>
              </a:spcBef>
              <a:spcAft>
                <a:spcPts val="600"/>
              </a:spcAft>
            </a:pPr>
            <a:r>
              <a:rPr lang="en-US" dirty="0" smtClean="0"/>
              <a:t>Stocks </a:t>
            </a:r>
            <a:r>
              <a:rPr lang="en-US" dirty="0"/>
              <a:t>are normally in equilibrium.</a:t>
            </a:r>
          </a:p>
          <a:p>
            <a:pPr>
              <a:spcBef>
                <a:spcPct val="0"/>
              </a:spcBef>
              <a:spcAft>
                <a:spcPts val="600"/>
              </a:spcAft>
            </a:pPr>
            <a:r>
              <a:rPr lang="en-US" dirty="0" smtClean="0"/>
              <a:t>One </a:t>
            </a:r>
            <a:r>
              <a:rPr lang="en-US" dirty="0"/>
              <a:t>cannot “beat the market” </a:t>
            </a:r>
            <a:r>
              <a:rPr lang="en-US" dirty="0" smtClean="0"/>
              <a:t>by consistently earning a return higher than is justified by a stock’s risk. </a:t>
            </a:r>
          </a:p>
          <a:p>
            <a:pPr>
              <a:spcBef>
                <a:spcPct val="0"/>
              </a:spcBef>
              <a:spcAft>
                <a:spcPts val="600"/>
              </a:spcAft>
            </a:pPr>
            <a:r>
              <a:rPr lang="en-US" dirty="0" smtClean="0">
                <a:solidFill>
                  <a:srgbClr val="FF0000"/>
                </a:solidFill>
              </a:rPr>
              <a:t>Market Efficiency</a:t>
            </a:r>
            <a:r>
              <a:rPr lang="en-US" dirty="0" smtClean="0"/>
              <a:t>: market prices incorporate all relevant available information. It’s a necessary condition for market equilibrium.</a:t>
            </a:r>
            <a:endParaRPr lang="en-US" dirty="0"/>
          </a:p>
        </p:txBody>
      </p:sp>
    </p:spTree>
    <p:extLst>
      <p:ext uri="{BB962C8B-B14F-4D97-AF65-F5344CB8AC3E}">
        <p14:creationId xmlns:p14="http://schemas.microsoft.com/office/powerpoint/2010/main" val="66455925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Market Bubbles and Market Efficiency</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Market bubbles:</a:t>
            </a:r>
          </a:p>
          <a:p>
            <a:pPr lvl="1"/>
            <a:r>
              <a:rPr lang="en-US" dirty="0" smtClean="0"/>
              <a:t>Prices </a:t>
            </a:r>
            <a:r>
              <a:rPr lang="en-US" dirty="0"/>
              <a:t>climb rapidly to heights that would have been considered extremely unlikely before the </a:t>
            </a:r>
            <a:r>
              <a:rPr lang="en-US" dirty="0" smtClean="0"/>
              <a:t>run-up.</a:t>
            </a:r>
          </a:p>
          <a:p>
            <a:pPr lvl="1"/>
            <a:r>
              <a:rPr lang="en-US" dirty="0" smtClean="0"/>
              <a:t>Trading volume is unusually high.</a:t>
            </a:r>
          </a:p>
          <a:p>
            <a:pPr lvl="1"/>
            <a:r>
              <a:rPr lang="en-US" dirty="0" smtClean="0"/>
              <a:t>Many </a:t>
            </a:r>
            <a:r>
              <a:rPr lang="en-US" dirty="0"/>
              <a:t>new investors (or speculators?) eagerly enter the </a:t>
            </a:r>
            <a:r>
              <a:rPr lang="en-US" dirty="0" smtClean="0"/>
              <a:t>market.</a:t>
            </a:r>
          </a:p>
          <a:p>
            <a:pPr lvl="1"/>
            <a:r>
              <a:rPr lang="en-US" dirty="0" smtClean="0"/>
              <a:t>Prices </a:t>
            </a:r>
            <a:r>
              <a:rPr lang="en-US" dirty="0"/>
              <a:t>suddenly fall </a:t>
            </a:r>
            <a:r>
              <a:rPr lang="en-US" dirty="0" smtClean="0"/>
              <a:t>precipitously.</a:t>
            </a:r>
          </a:p>
          <a:p>
            <a:r>
              <a:rPr lang="en-US" dirty="0" smtClean="0"/>
              <a:t>What does this imply about the market efficiency?</a:t>
            </a:r>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48</a:t>
            </a:fld>
            <a:endParaRPr lang="en-US" dirty="0"/>
          </a:p>
        </p:txBody>
      </p:sp>
    </p:spTree>
    <p:extLst>
      <p:ext uri="{BB962C8B-B14F-4D97-AF65-F5344CB8AC3E}">
        <p14:creationId xmlns:p14="http://schemas.microsoft.com/office/powerpoint/2010/main" val="38454535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Bubbles are hard to </a:t>
            </a:r>
            <a:r>
              <a:rPr lang="en-US" dirty="0" smtClean="0"/>
              <a:t>puncture</a:t>
            </a:r>
            <a:endParaRPr lang="en-US" dirty="0"/>
          </a:p>
        </p:txBody>
      </p:sp>
      <p:sp>
        <p:nvSpPr>
          <p:cNvPr id="3" name="Content Placeholder 2"/>
          <p:cNvSpPr>
            <a:spLocks noGrp="1"/>
          </p:cNvSpPr>
          <p:nvPr>
            <p:ph idx="1"/>
          </p:nvPr>
        </p:nvSpPr>
        <p:spPr/>
        <p:txBody>
          <a:bodyPr/>
          <a:lstStyle/>
          <a:p>
            <a:r>
              <a:rPr lang="en-US" dirty="0" smtClean="0"/>
              <a:t>If there is a bubble, why don’t traders take positions that make big profits when the bubble bursts?</a:t>
            </a:r>
          </a:p>
          <a:p>
            <a:pPr lvl="1"/>
            <a:r>
              <a:rPr lang="en-US" dirty="0" smtClean="0"/>
              <a:t>It is hard to recognize a bubble until after it bursts—then it seems obvious!</a:t>
            </a:r>
          </a:p>
          <a:p>
            <a:pPr lvl="1"/>
            <a:r>
              <a:rPr lang="en-US" dirty="0" smtClean="0"/>
              <a:t>Trading strategies expose traders to possible big negative cash flows if the bubble is slow to burst.</a:t>
            </a:r>
            <a:endParaRPr lang="en-US" dirty="0"/>
          </a:p>
        </p:txBody>
      </p:sp>
      <p:sp>
        <p:nvSpPr>
          <p:cNvPr id="4" name="Slide Number Placeholder 3"/>
          <p:cNvSpPr>
            <a:spLocks noGrp="1"/>
          </p:cNvSpPr>
          <p:nvPr>
            <p:ph type="sldNum" sz="quarter" idx="12"/>
          </p:nvPr>
        </p:nvSpPr>
        <p:spPr/>
        <p:txBody>
          <a:bodyPr/>
          <a:lstStyle/>
          <a:p>
            <a:fld id="{12A21A09-F6D9-4CB2-B28F-70A9AB2C84DB}" type="slidenum">
              <a:rPr lang="en-US" smtClean="0"/>
              <a:pPr/>
              <a:t>49</a:t>
            </a:fld>
            <a:endParaRPr lang="en-US" dirty="0"/>
          </a:p>
        </p:txBody>
      </p:sp>
    </p:spTree>
    <p:extLst>
      <p:ext uri="{BB962C8B-B14F-4D97-AF65-F5344CB8AC3E}">
        <p14:creationId xmlns:p14="http://schemas.microsoft.com/office/powerpoint/2010/main" val="2187485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3421F27C-51E4-4F8B-B1E9-02372D6D008F}" type="slidenum">
              <a:rPr lang="en-US">
                <a:latin typeface="+mn-lt"/>
              </a:rPr>
              <a:pPr>
                <a:defRPr/>
              </a:pPr>
              <a:t>5</a:t>
            </a:fld>
            <a:endParaRPr lang="en-US" dirty="0">
              <a:latin typeface="+mn-lt"/>
            </a:endParaRPr>
          </a:p>
        </p:txBody>
      </p:sp>
      <p:sp>
        <p:nvSpPr>
          <p:cNvPr id="10243" name="Rectangle 2"/>
          <p:cNvSpPr>
            <a:spLocks noGrp="1" noChangeArrowheads="1"/>
          </p:cNvSpPr>
          <p:nvPr>
            <p:ph type="title"/>
          </p:nvPr>
        </p:nvSpPr>
        <p:spPr/>
        <p:txBody>
          <a:bodyPr/>
          <a:lstStyle/>
          <a:p>
            <a:r>
              <a:rPr lang="en-US" sz="4000" dirty="0" smtClean="0"/>
              <a:t>6-1 Investment Returns and Risk</a:t>
            </a:r>
            <a:br>
              <a:rPr lang="en-US" sz="4000" dirty="0" smtClean="0"/>
            </a:br>
            <a:r>
              <a:rPr lang="en-US" sz="2800" dirty="0" smtClean="0"/>
              <a:t>6-1a Returns on Investments</a:t>
            </a:r>
            <a:endParaRPr lang="en-US" sz="2800" dirty="0"/>
          </a:p>
        </p:txBody>
      </p:sp>
      <p:sp>
        <p:nvSpPr>
          <p:cNvPr id="10244" name="Rectangle 3"/>
          <p:cNvSpPr>
            <a:spLocks noGrp="1" noChangeArrowheads="1"/>
          </p:cNvSpPr>
          <p:nvPr>
            <p:ph type="body" idx="1"/>
          </p:nvPr>
        </p:nvSpPr>
        <p:spPr/>
        <p:txBody>
          <a:bodyPr/>
          <a:lstStyle/>
          <a:p>
            <a:r>
              <a:rPr lang="en-US" dirty="0"/>
              <a:t>Investment returns measure the financial </a:t>
            </a:r>
            <a:r>
              <a:rPr lang="en-US" dirty="0" smtClean="0"/>
              <a:t>performance </a:t>
            </a:r>
            <a:r>
              <a:rPr lang="en-US" dirty="0"/>
              <a:t>of an investment.</a:t>
            </a:r>
          </a:p>
          <a:p>
            <a:r>
              <a:rPr lang="en-US" dirty="0"/>
              <a:t>Returns may be </a:t>
            </a:r>
            <a:r>
              <a:rPr lang="en-US" dirty="0" smtClean="0"/>
              <a:t>historical (realized) </a:t>
            </a:r>
            <a:r>
              <a:rPr lang="en-US" dirty="0"/>
              <a:t>or prospective </a:t>
            </a:r>
            <a:r>
              <a:rPr lang="en-US" dirty="0" smtClean="0"/>
              <a:t>(expected)</a:t>
            </a:r>
            <a:r>
              <a:rPr lang="en-US" dirty="0"/>
              <a:t>.</a:t>
            </a:r>
          </a:p>
          <a:p>
            <a:r>
              <a:rPr lang="en-US" dirty="0"/>
              <a:t>Returns can be expressed in:</a:t>
            </a:r>
          </a:p>
          <a:p>
            <a:pPr lvl="1"/>
            <a:r>
              <a:rPr lang="en-US" dirty="0"/>
              <a:t>Dollar terms.</a:t>
            </a:r>
          </a:p>
          <a:p>
            <a:pPr lvl="1"/>
            <a:r>
              <a:rPr lang="en-US" dirty="0">
                <a:solidFill>
                  <a:srgbClr val="FF0000"/>
                </a:solidFill>
              </a:rPr>
              <a:t>Percentage terms.</a:t>
            </a:r>
            <a:r>
              <a:rPr lang="en-US" dirty="0"/>
              <a:t> </a:t>
            </a:r>
          </a:p>
        </p:txBody>
      </p:sp>
    </p:spTree>
    <p:extLst>
      <p:ext uri="{BB962C8B-B14F-4D97-AF65-F5344CB8AC3E}">
        <p14:creationId xmlns:p14="http://schemas.microsoft.com/office/powerpoint/2010/main" val="18984424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p:txBody>
          <a:bodyPr/>
          <a:lstStyle/>
          <a:p>
            <a:pPr eaLnBrk="1" hangingPunct="1"/>
            <a:r>
              <a:rPr lang="en-US" sz="3600" dirty="0" smtClean="0"/>
              <a:t>Market Efficiency: The Bottom Line</a:t>
            </a:r>
            <a:endParaRPr lang="en-US" sz="3600" dirty="0"/>
          </a:p>
        </p:txBody>
      </p:sp>
      <p:sp>
        <p:nvSpPr>
          <p:cNvPr id="54276" name="Rectangle 3"/>
          <p:cNvSpPr>
            <a:spLocks noGrp="1" noChangeArrowheads="1"/>
          </p:cNvSpPr>
          <p:nvPr>
            <p:ph idx="1"/>
          </p:nvPr>
        </p:nvSpPr>
        <p:spPr/>
        <p:txBody>
          <a:bodyPr/>
          <a:lstStyle/>
          <a:p>
            <a:pPr eaLnBrk="1" hangingPunct="1">
              <a:spcBef>
                <a:spcPct val="0"/>
              </a:spcBef>
              <a:spcAft>
                <a:spcPts val="600"/>
              </a:spcAft>
            </a:pPr>
            <a:r>
              <a:rPr lang="en-US" dirty="0"/>
              <a:t>For most stocks, for most of the time, it is generally safe to assume that the market is reasonably efficient.</a:t>
            </a:r>
          </a:p>
          <a:p>
            <a:pPr eaLnBrk="1" hangingPunct="1">
              <a:spcBef>
                <a:spcPct val="0"/>
              </a:spcBef>
              <a:spcAft>
                <a:spcPts val="600"/>
              </a:spcAft>
            </a:pPr>
            <a:r>
              <a:rPr lang="en-US" dirty="0"/>
              <a:t>Many investors have given up trying to beat the </a:t>
            </a:r>
            <a:r>
              <a:rPr lang="en-US" dirty="0" smtClean="0"/>
              <a:t>market, which helps </a:t>
            </a:r>
            <a:r>
              <a:rPr lang="en-US" dirty="0"/>
              <a:t>explain the </a:t>
            </a:r>
            <a:r>
              <a:rPr lang="en-US" dirty="0" smtClean="0"/>
              <a:t>popularity </a:t>
            </a:r>
            <a:r>
              <a:rPr lang="en-US" dirty="0"/>
              <a:t>of index </a:t>
            </a:r>
            <a:r>
              <a:rPr lang="en-US" dirty="0" smtClean="0"/>
              <a:t>funds. </a:t>
            </a:r>
          </a:p>
          <a:p>
            <a:pPr eaLnBrk="1" hangingPunct="1">
              <a:spcBef>
                <a:spcPct val="0"/>
              </a:spcBef>
              <a:spcAft>
                <a:spcPts val="600"/>
              </a:spcAft>
            </a:pPr>
            <a:r>
              <a:rPr lang="en-US" dirty="0" smtClean="0"/>
              <a:t>However</a:t>
            </a:r>
            <a:r>
              <a:rPr lang="en-US" dirty="0"/>
              <a:t>, </a:t>
            </a:r>
            <a:r>
              <a:rPr lang="en-US" dirty="0" smtClean="0"/>
              <a:t>bubbles do occur infrequently.</a:t>
            </a:r>
            <a:endParaRPr lang="en-US" dirty="0"/>
          </a:p>
        </p:txBody>
      </p:sp>
      <p:sp>
        <p:nvSpPr>
          <p:cNvPr id="54274" name="Slide Number Placeholder 5"/>
          <p:cNvSpPr>
            <a:spLocks noGrp="1"/>
          </p:cNvSpPr>
          <p:nvPr>
            <p:ph type="sldNum" sz="quarter" idx="12"/>
          </p:nvPr>
        </p:nvSpPr>
        <p:spPr>
          <a:noFill/>
        </p:spPr>
        <p:txBody>
          <a:bodyPr/>
          <a:lstStyle/>
          <a:p>
            <a:fld id="{BFF4C99F-B81F-473D-AA16-1700FB68B485}" type="slidenum">
              <a:rPr lang="en-US"/>
              <a:pPr/>
              <a:t>50</a:t>
            </a:fld>
            <a:endParaRPr lang="en-US" dirty="0"/>
          </a:p>
        </p:txBody>
      </p:sp>
    </p:spTree>
    <p:extLst>
      <p:ext uri="{BB962C8B-B14F-4D97-AF65-F5344CB8AC3E}">
        <p14:creationId xmlns:p14="http://schemas.microsoft.com/office/powerpoint/2010/main" val="130836176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CAPM/SML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Empirical tests of CAPM </a:t>
            </a:r>
            <a:r>
              <a:rPr lang="en-US" dirty="0"/>
              <a:t>have </a:t>
            </a:r>
            <a:r>
              <a:rPr lang="en-US" dirty="0" smtClean="0"/>
              <a:t>statistical problems </a:t>
            </a:r>
            <a:r>
              <a:rPr lang="en-US" dirty="0"/>
              <a:t>that make empirical verification or rejection virtually </a:t>
            </a:r>
            <a:r>
              <a:rPr lang="en-US" dirty="0" smtClean="0"/>
              <a:t>impossible.</a:t>
            </a:r>
          </a:p>
          <a:p>
            <a:r>
              <a:rPr lang="en-US" dirty="0" smtClean="0"/>
              <a:t>Most corporations use the CAPM to determine their stock’s required return</a:t>
            </a:r>
            <a:r>
              <a:rPr lang="en-US" dirty="0"/>
              <a:t> </a:t>
            </a:r>
            <a:r>
              <a:rPr lang="en-US" dirty="0" smtClean="0"/>
              <a:t>for capital budgeting decisions (chapters 9 &amp; 10).</a:t>
            </a:r>
          </a:p>
          <a:p>
            <a:pPr lvl="0"/>
            <a:r>
              <a:rPr lang="en-US" dirty="0"/>
              <a:t>Regulatory commissions use the expected return-beta relationship along with forecasts of the market index return as one factor in determining the cost of capital for regulated firms.</a:t>
            </a:r>
          </a:p>
          <a:p>
            <a:pPr lvl="0"/>
            <a:r>
              <a:rPr lang="en-US" dirty="0"/>
              <a:t>Court rulings on torts cases sometimes use the expected return-beta relationship to determine discount rates to evaluate claims of lost future income.</a:t>
            </a:r>
          </a:p>
          <a:p>
            <a:endParaRPr lang="en-US" dirty="0" smtClean="0"/>
          </a:p>
        </p:txBody>
      </p:sp>
      <p:sp>
        <p:nvSpPr>
          <p:cNvPr id="4" name="Slide Number Placeholder 3"/>
          <p:cNvSpPr>
            <a:spLocks noGrp="1"/>
          </p:cNvSpPr>
          <p:nvPr>
            <p:ph type="sldNum" sz="quarter" idx="12"/>
          </p:nvPr>
        </p:nvSpPr>
        <p:spPr/>
        <p:txBody>
          <a:bodyPr/>
          <a:lstStyle/>
          <a:p>
            <a:fld id="{12A21A09-F6D9-4CB2-B28F-70A9AB2C84DB}" type="slidenum">
              <a:rPr lang="en-US" smtClean="0"/>
              <a:pPr/>
              <a:t>51</a:t>
            </a:fld>
            <a:endParaRPr lang="en-US" dirty="0"/>
          </a:p>
        </p:txBody>
      </p:sp>
    </p:spTree>
    <p:extLst>
      <p:ext uri="{BB962C8B-B14F-4D97-AF65-F5344CB8AC3E}">
        <p14:creationId xmlns:p14="http://schemas.microsoft.com/office/powerpoint/2010/main" val="12504465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noFill/>
        </p:spPr>
        <p:txBody>
          <a:bodyPr/>
          <a:lstStyle/>
          <a:p>
            <a:pPr>
              <a:defRPr/>
            </a:pPr>
            <a:fld id="{0AA07ED4-B798-4418-AE3A-62143A795587}" type="slidenum">
              <a:rPr lang="en-US">
                <a:latin typeface="+mn-lt"/>
              </a:rPr>
              <a:pPr>
                <a:defRPr/>
              </a:pPr>
              <a:t>52</a:t>
            </a:fld>
            <a:endParaRPr lang="en-US" dirty="0">
              <a:latin typeface="+mn-lt"/>
            </a:endParaRPr>
          </a:p>
        </p:txBody>
      </p:sp>
      <p:sp>
        <p:nvSpPr>
          <p:cNvPr id="55299" name="Rectangle 11"/>
          <p:cNvSpPr>
            <a:spLocks noGrp="1" noChangeArrowheads="1"/>
          </p:cNvSpPr>
          <p:nvPr>
            <p:ph type="title"/>
          </p:nvPr>
        </p:nvSpPr>
        <p:spPr/>
        <p:txBody>
          <a:bodyPr/>
          <a:lstStyle/>
          <a:p>
            <a:r>
              <a:rPr lang="en-US" sz="4000" dirty="0" smtClean="0"/>
              <a:t>Homework Problems</a:t>
            </a:r>
            <a:endParaRPr lang="en-US" sz="4000" dirty="0"/>
          </a:p>
        </p:txBody>
      </p:sp>
      <p:sp>
        <p:nvSpPr>
          <p:cNvPr id="55300" name="Rectangle 12"/>
          <p:cNvSpPr>
            <a:spLocks noGrp="1" noChangeArrowheads="1"/>
          </p:cNvSpPr>
          <p:nvPr>
            <p:ph type="body" idx="1"/>
          </p:nvPr>
        </p:nvSpPr>
        <p:spPr/>
        <p:txBody>
          <a:bodyPr/>
          <a:lstStyle/>
          <a:p>
            <a:pPr marL="0" indent="0">
              <a:buNone/>
            </a:pPr>
            <a:r>
              <a:rPr lang="en-US" i="1" dirty="0" smtClean="0"/>
              <a:t>Questions on P284:</a:t>
            </a:r>
          </a:p>
          <a:p>
            <a:pPr marL="0" indent="0">
              <a:buNone/>
            </a:pPr>
            <a:r>
              <a:rPr lang="en-US" i="1" dirty="0" smtClean="0"/>
              <a:t>1(a, b, d, f, g, h, </a:t>
            </a:r>
            <a:r>
              <a:rPr lang="en-US" i="1" dirty="0" err="1" smtClean="0"/>
              <a:t>i</a:t>
            </a:r>
            <a:r>
              <a:rPr lang="en-US" i="1" dirty="0" smtClean="0"/>
              <a:t>, j, k, l, m)</a:t>
            </a:r>
            <a:r>
              <a:rPr lang="en-US" i="1" dirty="0"/>
              <a:t>, 3; </a:t>
            </a:r>
            <a:endParaRPr lang="en-US" i="1" dirty="0" smtClean="0"/>
          </a:p>
          <a:p>
            <a:pPr marL="0" indent="0">
              <a:buNone/>
            </a:pPr>
            <a:endParaRPr lang="en-US" i="1" dirty="0" smtClean="0"/>
          </a:p>
          <a:p>
            <a:pPr marL="0" indent="0">
              <a:buNone/>
            </a:pPr>
            <a:r>
              <a:rPr lang="en-US" i="1" dirty="0" smtClean="0"/>
              <a:t>Problems on P286:</a:t>
            </a:r>
          </a:p>
          <a:p>
            <a:pPr marL="0" indent="0">
              <a:buNone/>
            </a:pPr>
            <a:r>
              <a:rPr lang="en-US" i="1" dirty="0" smtClean="0"/>
              <a:t>1</a:t>
            </a:r>
            <a:r>
              <a:rPr lang="en-US" i="1" dirty="0"/>
              <a:t>, 2, 3, 5, 10.</a:t>
            </a:r>
            <a:endParaRPr lang="en-US" dirty="0"/>
          </a:p>
          <a:p>
            <a:pPr marL="0" indent="0">
              <a:buNone/>
            </a:pP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noFill/>
        </p:spPr>
        <p:txBody>
          <a:bodyPr/>
          <a:lstStyle/>
          <a:p>
            <a:pPr>
              <a:defRPr/>
            </a:pPr>
            <a:fld id="{4365ED65-08D4-4F52-961B-F3FF2C8F17FF}" type="slidenum">
              <a:rPr lang="en-US">
                <a:latin typeface="+mn-lt"/>
              </a:rPr>
              <a:pPr>
                <a:defRPr/>
              </a:pPr>
              <a:t>6</a:t>
            </a:fld>
            <a:endParaRPr lang="en-US" dirty="0">
              <a:latin typeface="+mn-lt"/>
            </a:endParaRPr>
          </a:p>
        </p:txBody>
      </p:sp>
      <p:sp>
        <p:nvSpPr>
          <p:cNvPr id="11267" name="Rectangle 16"/>
          <p:cNvSpPr>
            <a:spLocks noGrp="1" noChangeArrowheads="1"/>
          </p:cNvSpPr>
          <p:nvPr>
            <p:ph type="title"/>
          </p:nvPr>
        </p:nvSpPr>
        <p:spPr/>
        <p:txBody>
          <a:bodyPr/>
          <a:lstStyle/>
          <a:p>
            <a:r>
              <a:rPr lang="en-US" sz="3600" dirty="0"/>
              <a:t>An investment costs $1,000 and is sold after 1 year for $1,100.</a:t>
            </a:r>
          </a:p>
        </p:txBody>
      </p:sp>
      <p:sp>
        <p:nvSpPr>
          <p:cNvPr id="11268" name="Rectangle 6"/>
          <p:cNvSpPr>
            <a:spLocks noChangeArrowheads="1"/>
          </p:cNvSpPr>
          <p:nvPr/>
        </p:nvSpPr>
        <p:spPr bwMode="auto">
          <a:xfrm>
            <a:off x="1203325" y="2270125"/>
            <a:ext cx="184150" cy="457200"/>
          </a:xfrm>
          <a:prstGeom prst="rect">
            <a:avLst/>
          </a:prstGeom>
          <a:noFill/>
          <a:ln w="12700">
            <a:noFill/>
            <a:miter lim="800000"/>
            <a:headEnd/>
            <a:tailEnd/>
          </a:ln>
        </p:spPr>
        <p:txBody>
          <a:bodyPr wrap="none" anchor="ctr"/>
          <a:lstStyle/>
          <a:p>
            <a:endParaRPr lang="en-US" dirty="0">
              <a:latin typeface="Arial" charset="0"/>
            </a:endParaRPr>
          </a:p>
        </p:txBody>
      </p:sp>
      <p:sp>
        <p:nvSpPr>
          <p:cNvPr id="11269" name="Rectangle 7"/>
          <p:cNvSpPr>
            <a:spLocks noChangeArrowheads="1"/>
          </p:cNvSpPr>
          <p:nvPr/>
        </p:nvSpPr>
        <p:spPr bwMode="auto">
          <a:xfrm>
            <a:off x="838200" y="1752600"/>
            <a:ext cx="7772400" cy="4716463"/>
          </a:xfrm>
          <a:prstGeom prst="rect">
            <a:avLst/>
          </a:prstGeom>
          <a:noFill/>
          <a:ln w="12700">
            <a:noFill/>
            <a:miter lim="800000"/>
            <a:headEnd/>
            <a:tailEnd/>
          </a:ln>
        </p:spPr>
        <p:txBody>
          <a:bodyPr wrap="none" anchor="ctr"/>
          <a:lstStyle/>
          <a:p>
            <a:endParaRPr lang="en-US" dirty="0">
              <a:latin typeface="Arial" charset="0"/>
            </a:endParaRPr>
          </a:p>
        </p:txBody>
      </p:sp>
      <p:sp>
        <p:nvSpPr>
          <p:cNvPr id="3" name="TextBox 2"/>
          <p:cNvSpPr txBox="1"/>
          <p:nvPr/>
        </p:nvSpPr>
        <p:spPr>
          <a:xfrm>
            <a:off x="1016000" y="1971040"/>
            <a:ext cx="7594600" cy="4091889"/>
          </a:xfrm>
          <a:prstGeom prst="rect">
            <a:avLst/>
          </a:prstGeom>
          <a:noFill/>
        </p:spPr>
        <p:txBody>
          <a:bodyPr wrap="square" rtlCol="0">
            <a:spAutoFit/>
          </a:bodyPr>
          <a:lstStyle/>
          <a:p>
            <a:pPr marL="342900" indent="-342900">
              <a:lnSpc>
                <a:spcPct val="90000"/>
              </a:lnSpc>
              <a:spcBef>
                <a:spcPct val="30000"/>
              </a:spcBef>
              <a:buClr>
                <a:schemeClr val="tx1"/>
              </a:buClr>
              <a:buFont typeface="Wingdings" pitchFamily="2" charset="2"/>
              <a:buNone/>
            </a:pPr>
            <a:r>
              <a:rPr lang="en-US" sz="2000" dirty="0"/>
              <a:t>Dollar return</a:t>
            </a:r>
            <a:r>
              <a:rPr lang="en-US" sz="2000" dirty="0" smtClean="0"/>
              <a:t>:</a:t>
            </a:r>
          </a:p>
          <a:p>
            <a:r>
              <a:rPr lang="en-US" sz="2000" dirty="0" smtClean="0"/>
              <a:t>$ </a:t>
            </a:r>
            <a:r>
              <a:rPr lang="en-US" sz="2000" dirty="0"/>
              <a:t>Received  -  $ Invested</a:t>
            </a:r>
          </a:p>
          <a:p>
            <a:r>
              <a:rPr lang="en-US" sz="2000" dirty="0"/>
              <a:t>    $1,100      -   $1,000       = $</a:t>
            </a:r>
            <a:r>
              <a:rPr lang="en-US" sz="2000" dirty="0" smtClean="0"/>
              <a:t>100</a:t>
            </a:r>
            <a:endParaRPr lang="en-US" sz="2000" dirty="0" smtClean="0"/>
          </a:p>
          <a:p>
            <a:endParaRPr lang="en-US" sz="2000" dirty="0" smtClean="0"/>
          </a:p>
          <a:p>
            <a:r>
              <a:rPr lang="en-US" sz="2000" dirty="0" smtClean="0"/>
              <a:t>Percentage </a:t>
            </a:r>
            <a:r>
              <a:rPr lang="en-US" sz="2000" dirty="0"/>
              <a:t>return</a:t>
            </a:r>
            <a:r>
              <a:rPr lang="en-US" sz="2000" dirty="0" smtClean="0"/>
              <a:t>:</a:t>
            </a:r>
          </a:p>
          <a:p>
            <a:r>
              <a:rPr lang="en-US" sz="2000" dirty="0"/>
              <a:t>$ Return/$ Invested</a:t>
            </a:r>
          </a:p>
          <a:p>
            <a:r>
              <a:rPr lang="en-US" sz="2000" dirty="0"/>
              <a:t>      $100/$1,000        = 0.10 = 10</a:t>
            </a:r>
            <a:r>
              <a:rPr lang="en-US" sz="2000" dirty="0" smtClean="0"/>
              <a:t>%</a:t>
            </a:r>
            <a:endParaRPr lang="en-US" sz="2000" dirty="0"/>
          </a:p>
          <a:p>
            <a:endParaRPr lang="en-US" sz="2000" dirty="0" smtClean="0"/>
          </a:p>
          <a:p>
            <a:r>
              <a:rPr lang="en-US" sz="2000" dirty="0" smtClean="0"/>
              <a:t>The </a:t>
            </a:r>
            <a:r>
              <a:rPr lang="en-US" sz="2000" dirty="0"/>
              <a:t>rate of </a:t>
            </a:r>
            <a:r>
              <a:rPr lang="en-US" sz="2000" dirty="0" smtClean="0"/>
              <a:t>return (percentage return) </a:t>
            </a:r>
            <a:r>
              <a:rPr lang="en-US" sz="2000" dirty="0"/>
              <a:t>“standardizes” the return calculation in terms of accounting for the scale of investments and the timing of cash flows by considering the periodic return per unit of investment</a:t>
            </a:r>
            <a:r>
              <a:rPr lang="en-US" sz="2000" dirty="0" smtClean="0"/>
              <a:t>.</a:t>
            </a:r>
            <a:endParaRPr lang="en-US" dirty="0"/>
          </a:p>
          <a:p>
            <a:pPr marL="342900" indent="-342900">
              <a:lnSpc>
                <a:spcPct val="90000"/>
              </a:lnSpc>
              <a:spcBef>
                <a:spcPct val="30000"/>
              </a:spcBef>
              <a:buClr>
                <a:schemeClr val="tx1"/>
              </a:buClr>
              <a:buFont typeface="Wingdings" pitchFamily="2" charset="2"/>
              <a:buNone/>
            </a:pP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noFill/>
        </p:spPr>
        <p:txBody>
          <a:bodyPr/>
          <a:lstStyle/>
          <a:p>
            <a:pPr>
              <a:defRPr/>
            </a:pPr>
            <a:fld id="{852840C8-CEEF-4FFE-91DB-B80CB4B0D644}" type="slidenum">
              <a:rPr lang="en-US">
                <a:latin typeface="+mn-lt"/>
              </a:rPr>
              <a:pPr>
                <a:defRPr/>
              </a:pPr>
              <a:t>7</a:t>
            </a:fld>
            <a:endParaRPr lang="en-US" dirty="0">
              <a:latin typeface="+mn-lt"/>
            </a:endParaRPr>
          </a:p>
        </p:txBody>
      </p:sp>
      <p:sp>
        <p:nvSpPr>
          <p:cNvPr id="12291" name="Rectangle 10"/>
          <p:cNvSpPr>
            <a:spLocks noGrp="1" noChangeArrowheads="1"/>
          </p:cNvSpPr>
          <p:nvPr>
            <p:ph type="title"/>
          </p:nvPr>
        </p:nvSpPr>
        <p:spPr/>
        <p:txBody>
          <a:bodyPr/>
          <a:lstStyle/>
          <a:p>
            <a:r>
              <a:rPr lang="en-US" sz="2800" dirty="0" smtClean="0"/>
              <a:t>6-1b Stand-Alone Risk versus Portfolio Risk</a:t>
            </a:r>
            <a:endParaRPr lang="en-US" sz="2800" dirty="0"/>
          </a:p>
        </p:txBody>
      </p:sp>
      <p:sp>
        <p:nvSpPr>
          <p:cNvPr id="12292" name="Rectangle 11"/>
          <p:cNvSpPr>
            <a:spLocks noGrp="1" noChangeArrowheads="1"/>
          </p:cNvSpPr>
          <p:nvPr>
            <p:ph type="body" idx="1"/>
          </p:nvPr>
        </p:nvSpPr>
        <p:spPr/>
        <p:txBody>
          <a:bodyPr/>
          <a:lstStyle/>
          <a:p>
            <a:pPr>
              <a:lnSpc>
                <a:spcPct val="90000"/>
              </a:lnSpc>
            </a:pPr>
            <a:r>
              <a:rPr lang="en-US" sz="2800" dirty="0" smtClean="0"/>
              <a:t>Investment </a:t>
            </a:r>
            <a:r>
              <a:rPr lang="en-US" sz="2800" dirty="0"/>
              <a:t>risk </a:t>
            </a:r>
            <a:r>
              <a:rPr lang="en-US" sz="2800" dirty="0" smtClean="0"/>
              <a:t>is exposure to the chance of earning less </a:t>
            </a:r>
            <a:r>
              <a:rPr lang="en-US" sz="2800" dirty="0"/>
              <a:t>than </a:t>
            </a:r>
            <a:r>
              <a:rPr lang="en-US" sz="2800" dirty="0" smtClean="0"/>
              <a:t>expected</a:t>
            </a:r>
            <a:r>
              <a:rPr lang="en-US" sz="2800" dirty="0"/>
              <a:t>.</a:t>
            </a:r>
          </a:p>
          <a:p>
            <a:pPr>
              <a:lnSpc>
                <a:spcPct val="90000"/>
              </a:lnSpc>
            </a:pPr>
            <a:r>
              <a:rPr lang="en-US" sz="2800" dirty="0"/>
              <a:t>The greater the chance of a return far below the expected return, the greater the risk</a:t>
            </a:r>
            <a:r>
              <a:rPr lang="en-US" sz="2800" dirty="0" smtClean="0"/>
              <a:t>.</a:t>
            </a:r>
          </a:p>
          <a:p>
            <a:pPr>
              <a:lnSpc>
                <a:spcPct val="90000"/>
              </a:lnSpc>
            </a:pPr>
            <a:r>
              <a:rPr lang="en-US" sz="2800" dirty="0" smtClean="0"/>
              <a:t>An asset’s risk can be analyzed in two ways: (</a:t>
            </a:r>
            <a:r>
              <a:rPr lang="en-US" sz="2800" dirty="0" err="1" smtClean="0"/>
              <a:t>i</a:t>
            </a:r>
            <a:r>
              <a:rPr lang="en-US" sz="2800" dirty="0" smtClean="0"/>
              <a:t>) on a stand-alone basis; (ii) on a portfolio basis. We start with stand-alone risk, then examine the asset’s risk in a portfolio context. </a:t>
            </a:r>
            <a:endParaRPr lang="en-US" sz="2800" dirty="0"/>
          </a:p>
        </p:txBody>
      </p:sp>
      <p:sp>
        <p:nvSpPr>
          <p:cNvPr id="12293" name="Rectangle 6"/>
          <p:cNvSpPr>
            <a:spLocks noChangeArrowheads="1"/>
          </p:cNvSpPr>
          <p:nvPr/>
        </p:nvSpPr>
        <p:spPr bwMode="auto">
          <a:xfrm>
            <a:off x="1203325" y="2270125"/>
            <a:ext cx="184150" cy="457200"/>
          </a:xfrm>
          <a:prstGeom prst="rect">
            <a:avLst/>
          </a:prstGeom>
          <a:noFill/>
          <a:ln w="12700">
            <a:noFill/>
            <a:miter lim="800000"/>
            <a:headEnd/>
            <a:tailEnd/>
          </a:ln>
        </p:spPr>
        <p:txBody>
          <a:bodyPr wrap="none" anchor="ctr"/>
          <a:lstStyle/>
          <a:p>
            <a:endParaRPr lang="en-US" dirty="0">
              <a:latin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noFill/>
        </p:spPr>
        <p:txBody>
          <a:bodyPr/>
          <a:lstStyle/>
          <a:p>
            <a:pPr>
              <a:defRPr/>
            </a:pPr>
            <a:fld id="{852840C8-CEEF-4FFE-91DB-B80CB4B0D644}" type="slidenum">
              <a:rPr lang="en-US">
                <a:latin typeface="+mn-lt"/>
              </a:rPr>
              <a:pPr>
                <a:defRPr/>
              </a:pPr>
              <a:t>8</a:t>
            </a:fld>
            <a:endParaRPr lang="en-US" dirty="0">
              <a:latin typeface="+mn-lt"/>
            </a:endParaRPr>
          </a:p>
        </p:txBody>
      </p:sp>
      <p:sp>
        <p:nvSpPr>
          <p:cNvPr id="12291" name="Rectangle 10"/>
          <p:cNvSpPr>
            <a:spLocks noGrp="1" noChangeArrowheads="1"/>
          </p:cNvSpPr>
          <p:nvPr>
            <p:ph type="title"/>
          </p:nvPr>
        </p:nvSpPr>
        <p:spPr/>
        <p:txBody>
          <a:bodyPr/>
          <a:lstStyle/>
          <a:p>
            <a:r>
              <a:rPr lang="en-US" sz="3200" dirty="0"/>
              <a:t>6-2 Measuring </a:t>
            </a:r>
            <a:r>
              <a:rPr lang="en-US" sz="3200" dirty="0" smtClean="0"/>
              <a:t>(Stand-Alone) Risk </a:t>
            </a:r>
            <a:r>
              <a:rPr lang="en-US" sz="3200" dirty="0"/>
              <a:t>for Discrete Distributions</a:t>
            </a:r>
            <a:br>
              <a:rPr lang="en-US" sz="3200" dirty="0"/>
            </a:br>
            <a:r>
              <a:rPr lang="en-US" sz="2400" dirty="0"/>
              <a:t>6-2a Probability Distributions for Discrete </a:t>
            </a:r>
            <a:r>
              <a:rPr lang="en-US" sz="2400" dirty="0" smtClean="0"/>
              <a:t>Outcomes</a:t>
            </a:r>
            <a:endParaRPr lang="en-US" sz="2400" dirty="0"/>
          </a:p>
        </p:txBody>
      </p:sp>
      <p:sp>
        <p:nvSpPr>
          <p:cNvPr id="12292" name="Rectangle 11"/>
          <p:cNvSpPr>
            <a:spLocks noGrp="1" noChangeArrowheads="1"/>
          </p:cNvSpPr>
          <p:nvPr>
            <p:ph type="body" idx="1"/>
          </p:nvPr>
        </p:nvSpPr>
        <p:spPr/>
        <p:txBody>
          <a:bodyPr/>
          <a:lstStyle/>
          <a:p>
            <a:pPr marL="0" indent="0">
              <a:lnSpc>
                <a:spcPct val="90000"/>
              </a:lnSpc>
              <a:buNone/>
            </a:pPr>
            <a:r>
              <a:rPr lang="en-US" sz="2800" dirty="0" smtClean="0"/>
              <a:t>(Discrete) Probability </a:t>
            </a:r>
            <a:r>
              <a:rPr lang="en-US" sz="2800" dirty="0"/>
              <a:t>distribution: a listing of all possible outcomes, with a probability (chance of occurrence) assigned to each outcome.</a:t>
            </a:r>
          </a:p>
          <a:p>
            <a:pPr marL="0" indent="0">
              <a:lnSpc>
                <a:spcPct val="90000"/>
              </a:lnSpc>
              <a:buNone/>
            </a:pPr>
            <a:endParaRPr lang="en-US" sz="2800" dirty="0"/>
          </a:p>
        </p:txBody>
      </p:sp>
      <p:sp>
        <p:nvSpPr>
          <p:cNvPr id="12293" name="Rectangle 6"/>
          <p:cNvSpPr>
            <a:spLocks noChangeArrowheads="1"/>
          </p:cNvSpPr>
          <p:nvPr/>
        </p:nvSpPr>
        <p:spPr bwMode="auto">
          <a:xfrm>
            <a:off x="1203325" y="2270125"/>
            <a:ext cx="184150" cy="457200"/>
          </a:xfrm>
          <a:prstGeom prst="rect">
            <a:avLst/>
          </a:prstGeom>
          <a:noFill/>
          <a:ln w="12700">
            <a:noFill/>
            <a:miter lim="800000"/>
            <a:headEnd/>
            <a:tailEnd/>
          </a:ln>
        </p:spPr>
        <p:txBody>
          <a:bodyPr wrap="none" anchor="ctr"/>
          <a:lstStyle/>
          <a:p>
            <a:endParaRPr lang="en-US" dirty="0">
              <a:latin typeface="Arial" charset="0"/>
            </a:endParaRPr>
          </a:p>
        </p:txBody>
      </p:sp>
    </p:spTree>
    <p:extLst>
      <p:ext uri="{BB962C8B-B14F-4D97-AF65-F5344CB8AC3E}">
        <p14:creationId xmlns:p14="http://schemas.microsoft.com/office/powerpoint/2010/main" val="90591498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5" name="Slide Number Placeholder 5"/>
          <p:cNvSpPr>
            <a:spLocks noGrp="1"/>
          </p:cNvSpPr>
          <p:nvPr>
            <p:ph type="sldNum" sz="quarter" idx="12"/>
          </p:nvPr>
        </p:nvSpPr>
        <p:spPr>
          <a:noFill/>
        </p:spPr>
        <p:txBody>
          <a:bodyPr/>
          <a:lstStyle/>
          <a:p>
            <a:pPr>
              <a:defRPr/>
            </a:pPr>
            <a:fld id="{07953879-80E7-441D-8717-001D34E2FD43}" type="slidenum">
              <a:rPr lang="en-US">
                <a:latin typeface="+mn-lt"/>
              </a:rPr>
              <a:pPr>
                <a:defRPr/>
              </a:pPr>
              <a:t>9</a:t>
            </a:fld>
            <a:endParaRPr lang="en-US" dirty="0">
              <a:latin typeface="+mn-lt"/>
            </a:endParaRPr>
          </a:p>
        </p:txBody>
      </p:sp>
      <p:sp>
        <p:nvSpPr>
          <p:cNvPr id="13315" name="Rectangle 290"/>
          <p:cNvSpPr>
            <a:spLocks noGrp="1" noChangeArrowheads="1"/>
          </p:cNvSpPr>
          <p:nvPr>
            <p:ph type="title" idx="4294967295"/>
          </p:nvPr>
        </p:nvSpPr>
        <p:spPr/>
        <p:txBody>
          <a:bodyPr/>
          <a:lstStyle/>
          <a:p>
            <a:r>
              <a:rPr lang="en-US" sz="2000" dirty="0" smtClean="0"/>
              <a:t/>
            </a:r>
            <a:br>
              <a:rPr lang="en-US" sz="2000" dirty="0" smtClean="0"/>
            </a:br>
            <a:r>
              <a:rPr lang="en-US" sz="2800" dirty="0" smtClean="0"/>
              <a:t>Example: Scenarios and Returns for a Stock Over the Next Year</a:t>
            </a:r>
            <a:endParaRPr lang="en-US" sz="2800" dirty="0"/>
          </a:p>
        </p:txBody>
      </p:sp>
      <p:graphicFrame>
        <p:nvGraphicFramePr>
          <p:cNvPr id="195877" name="Group 293"/>
          <p:cNvGraphicFramePr>
            <a:graphicFrameLocks noGrp="1"/>
          </p:cNvGraphicFramePr>
          <p:nvPr>
            <p:ph type="tbl" idx="4294967295"/>
            <p:extLst>
              <p:ext uri="{D42A27DB-BD31-4B8C-83A1-F6EECF244321}">
                <p14:modId xmlns:p14="http://schemas.microsoft.com/office/powerpoint/2010/main" val="1720126834"/>
              </p:ext>
            </p:extLst>
          </p:nvPr>
        </p:nvGraphicFramePr>
        <p:xfrm>
          <a:off x="1752600" y="1981200"/>
          <a:ext cx="5714999" cy="4374198"/>
        </p:xfrm>
        <a:graphic>
          <a:graphicData uri="http://schemas.openxmlformats.org/drawingml/2006/table">
            <a:tbl>
              <a:tblPr/>
              <a:tblGrid>
                <a:gridCol w="1905000"/>
                <a:gridCol w="2250861"/>
                <a:gridCol w="1559138"/>
              </a:tblGrid>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2"/>
                          </a:solidFill>
                          <a:effectLst/>
                          <a:latin typeface="Tahoma" pitchFamily="34" charset="0"/>
                        </a:rPr>
                        <a:t>Scenario</a:t>
                      </a:r>
                      <a:endParaRPr kumimoji="0" lang="en-US" sz="3600" b="1" i="0" u="none" strike="noStrike" cap="none" normalizeH="0" baseline="0" dirty="0" smtClean="0">
                        <a:ln>
                          <a:noFill/>
                        </a:ln>
                        <a:solidFill>
                          <a:schemeClr val="tx2"/>
                        </a:solidFill>
                        <a:effectLst/>
                        <a:latin typeface="Tahoma" pitchFamily="34"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r>
                        <a:rPr kumimoji="0" lang="en-US" sz="2800" b="1" i="0" u="sng" strike="noStrike" cap="none" normalizeH="0" baseline="0" dirty="0" smtClean="0">
                          <a:ln>
                            <a:noFill/>
                          </a:ln>
                          <a:solidFill>
                            <a:schemeClr val="tx2"/>
                          </a:solidFill>
                          <a:effectLst/>
                          <a:latin typeface="Tahoma" pitchFamily="34" charset="0"/>
                        </a:rPr>
                        <a:t>Probability</a:t>
                      </a:r>
                    </a:p>
                  </a:txBody>
                  <a:tcPr anchor="b" horzOverflow="overflow">
                    <a:lnL>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smtClean="0">
                          <a:ln>
                            <a:noFill/>
                          </a:ln>
                          <a:solidFill>
                            <a:schemeClr val="tx2"/>
                          </a:solidFill>
                          <a:effectLst/>
                          <a:latin typeface="Tahoma" pitchFamily="34" charset="0"/>
                        </a:rPr>
                        <a:t>Return</a:t>
                      </a:r>
                      <a:endParaRPr kumimoji="0" lang="en-US" sz="3600" b="1" i="0" u="none" strike="noStrike" cap="none" normalizeH="0" baseline="0" dirty="0" smtClean="0">
                        <a:ln>
                          <a:noFill/>
                        </a:ln>
                        <a:solidFill>
                          <a:schemeClr val="tx2"/>
                        </a:solidFill>
                        <a:effectLst/>
                        <a:latin typeface="Tahoma" pitchFamily="34" charset="0"/>
                      </a:endParaRPr>
                    </a:p>
                  </a:txBody>
                  <a:tcPr anchor="b" horzOverflow="overflow">
                    <a:lnL>
                      <a:noFill/>
                    </a:lnL>
                    <a:lnR>
                      <a:noFill/>
                    </a:lnR>
                    <a:lnT cap="flat">
                      <a:noFill/>
                    </a:lnT>
                    <a:lnB w="12700" cap="flat" cmpd="sng" algn="ctr">
                      <a:noFill/>
                      <a:prstDash val="solid"/>
                      <a:round/>
                      <a:headEnd type="none" w="med" len="med"/>
                      <a:tailEnd type="none" w="med" len="med"/>
                    </a:lnB>
                    <a:lnTlToBr>
                      <a:noFill/>
                    </a:lnTlToBr>
                    <a:lnBlToTr>
                      <a:noFill/>
                    </a:lnBlToTr>
                    <a:noFill/>
                  </a:tcPr>
                </a:tc>
              </a:tr>
              <a:tr h="771525">
                <a:tc>
                  <a:txBody>
                    <a:bodyPr/>
                    <a:lstStyle/>
                    <a:p>
                      <a:pPr algn="l" fontAlgn="ctr"/>
                      <a:r>
                        <a:rPr lang="en-US" sz="2800" b="0" i="0" u="none" strike="noStrike" dirty="0">
                          <a:effectLst/>
                          <a:latin typeface="+mn-lt"/>
                        </a:rPr>
                        <a:t>Worst Case</a:t>
                      </a:r>
                    </a:p>
                  </a:txBody>
                  <a:tcPr marL="0" marR="0" marT="0" marB="0" anchor="ctr">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 0.10</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27013" algn="dec"/>
                        </a:tabLst>
                      </a:pPr>
                      <a:r>
                        <a:rPr kumimoji="0" lang="en-US" sz="2800" b="0" i="0" u="none" strike="noStrike" cap="none" normalizeH="0" baseline="0" dirty="0" smtClean="0">
                          <a:ln>
                            <a:noFill/>
                          </a:ln>
                          <a:solidFill>
                            <a:schemeClr val="tx1"/>
                          </a:solidFill>
                          <a:effectLst/>
                          <a:latin typeface="Tahoma" pitchFamily="34" charset="0"/>
                        </a:rPr>
                        <a:t>	−14%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a:noFill/>
                    </a:lnTlToBr>
                    <a:lnBlToTr>
                      <a:noFill/>
                    </a:lnBlToTr>
                    <a:noFill/>
                  </a:tcPr>
                </a:tc>
              </a:tr>
              <a:tr h="487363">
                <a:tc>
                  <a:txBody>
                    <a:bodyPr/>
                    <a:lstStyle/>
                    <a:p>
                      <a:pPr algn="l" fontAlgn="ctr"/>
                      <a:r>
                        <a:rPr lang="en-US" sz="2800" b="0" i="0" u="none" strike="noStrike" dirty="0">
                          <a:effectLst/>
                          <a:latin typeface="+mn-lt"/>
                        </a:rPr>
                        <a:t>Poor Case</a:t>
                      </a:r>
                    </a:p>
                  </a:txBody>
                  <a:tcPr marL="0" marR="0" marT="0" marB="0" anchor="ctr">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 0.20</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27013" algn="dec"/>
                        </a:tabLst>
                      </a:pPr>
                      <a:r>
                        <a:rPr kumimoji="0" lang="en-US" sz="2800" b="0" i="0" u="none" strike="noStrike" cap="none" normalizeH="0" baseline="0" dirty="0" smtClean="0">
                          <a:ln>
                            <a:noFill/>
                          </a:ln>
                          <a:solidFill>
                            <a:schemeClr val="tx1"/>
                          </a:solidFill>
                          <a:effectLst/>
                          <a:latin typeface="Tahoma" pitchFamily="34" charset="0"/>
                        </a:rPr>
                        <a:t>	−4%</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487363">
                <a:tc>
                  <a:txBody>
                    <a:bodyPr/>
                    <a:lstStyle/>
                    <a:p>
                      <a:pPr algn="l" fontAlgn="ctr"/>
                      <a:r>
                        <a:rPr lang="en-US" sz="2800" b="0" i="0" u="none" strike="noStrike" dirty="0">
                          <a:effectLst/>
                          <a:latin typeface="+mn-lt"/>
                        </a:rPr>
                        <a:t>Most Likely</a:t>
                      </a:r>
                    </a:p>
                  </a:txBody>
                  <a:tcPr marL="0" marR="0" marT="0" marB="0" anchor="ctr">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 0.40</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27013" algn="dec"/>
                        </a:tabLst>
                      </a:pPr>
                      <a:r>
                        <a:rPr kumimoji="0" lang="en-US" sz="2800" b="0" i="0" u="none" strike="noStrike" cap="none" normalizeH="0" baseline="0" dirty="0" smtClean="0">
                          <a:ln>
                            <a:noFill/>
                          </a:ln>
                          <a:solidFill>
                            <a:schemeClr val="tx1"/>
                          </a:solidFill>
                          <a:effectLst/>
                          <a:latin typeface="Tahoma" pitchFamily="34" charset="0"/>
                        </a:rPr>
                        <a:t>	6%</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768350">
                <a:tc>
                  <a:txBody>
                    <a:bodyPr/>
                    <a:lstStyle/>
                    <a:p>
                      <a:pPr algn="l" fontAlgn="ctr"/>
                      <a:r>
                        <a:rPr lang="en-US" sz="2800" b="0" i="0" u="none" strike="noStrike" dirty="0">
                          <a:effectLst/>
                          <a:latin typeface="+mn-lt"/>
                        </a:rPr>
                        <a:t>Good Case</a:t>
                      </a:r>
                    </a:p>
                  </a:txBody>
                  <a:tcPr marL="0" marR="0" marT="0" marB="0" anchor="ctr">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 0.20</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27013" algn="dec"/>
                        </a:tabLst>
                      </a:pPr>
                      <a:r>
                        <a:rPr kumimoji="0" lang="en-US" sz="2800" b="0" i="0" u="none" strike="noStrike" cap="none" normalizeH="0" baseline="0" dirty="0" smtClean="0">
                          <a:ln>
                            <a:noFill/>
                          </a:ln>
                          <a:solidFill>
                            <a:schemeClr val="tx1"/>
                          </a:solidFill>
                          <a:effectLst/>
                          <a:latin typeface="Tahoma" pitchFamily="34" charset="0"/>
                        </a:rPr>
                        <a:t> 	16%</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a:noFill/>
                    </a:lnTlToBr>
                    <a:lnBlToTr>
                      <a:noFill/>
                    </a:lnBlToTr>
                    <a:noFill/>
                  </a:tcPr>
                </a:tc>
              </a:tr>
              <a:tr h="441325">
                <a:tc>
                  <a:txBody>
                    <a:bodyPr/>
                    <a:lstStyle/>
                    <a:p>
                      <a:pPr algn="l" fontAlgn="ctr"/>
                      <a:r>
                        <a:rPr lang="en-US" sz="2800" b="0" i="0" u="none" strike="noStrike" dirty="0">
                          <a:effectLst/>
                          <a:latin typeface="+mn-lt"/>
                        </a:rPr>
                        <a:t>Best Case</a:t>
                      </a:r>
                    </a:p>
                  </a:txBody>
                  <a:tcPr marL="0" marR="0" marT="0" marB="0" anchor="ctr">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 </a:t>
                      </a:r>
                      <a:r>
                        <a:rPr kumimoji="0" lang="en-US" sz="2800" b="0" i="0" u="sng" strike="noStrike" cap="none" normalizeH="0" baseline="0" dirty="0" smtClean="0">
                          <a:ln>
                            <a:noFill/>
                          </a:ln>
                          <a:solidFill>
                            <a:schemeClr val="tx1"/>
                          </a:solidFill>
                          <a:effectLst/>
                          <a:latin typeface="Tahoma" pitchFamily="34" charset="0"/>
                        </a:rPr>
                        <a:t>0.10</a:t>
                      </a:r>
                    </a:p>
                  </a:txBody>
                  <a:tcPr anchor="ct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27013" algn="dec"/>
                        </a:tabLst>
                      </a:pPr>
                      <a:r>
                        <a:rPr kumimoji="0" lang="en-US" sz="2800" b="0" i="0" u="none" strike="noStrike" cap="none" normalizeH="0" baseline="0" dirty="0" smtClean="0">
                          <a:ln>
                            <a:noFill/>
                          </a:ln>
                          <a:solidFill>
                            <a:schemeClr val="tx1"/>
                          </a:solidFill>
                          <a:effectLst/>
                          <a:latin typeface="Tahoma" pitchFamily="34" charset="0"/>
                        </a:rPr>
                        <a:t> 	26%</a:t>
                      </a:r>
                    </a:p>
                  </a:txBody>
                  <a:tcPr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endParaRPr kumimoji="0" lang="en-US" sz="36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ahoma" pitchFamily="34" charset="0"/>
                        </a:rPr>
                        <a:t> 1.00</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folHlink"/>
                        </a:buClr>
                        <a:buSzPct val="60000"/>
                        <a:buFont typeface="Wingdings" pitchFamily="2" charset="2"/>
                        <a:buNone/>
                        <a:tabLst/>
                      </a:pPr>
                      <a:endParaRPr kumimoji="0" lang="en-US" sz="3600" b="0" i="0" u="none" strike="noStrike" cap="none" normalizeH="0" baseline="0" dirty="0" smtClean="0">
                        <a:ln>
                          <a:noFill/>
                        </a:ln>
                        <a:solidFill>
                          <a:schemeClr val="tx1"/>
                        </a:solidFill>
                        <a:effectLst/>
                        <a:latin typeface="Tahoma" pitchFamily="34" charset="0"/>
                      </a:endParaRPr>
                    </a:p>
                  </a:txBody>
                  <a:tcPr horzOverflow="overflow">
                    <a:lnL>
                      <a:noFill/>
                    </a:lnL>
                    <a:lnR>
                      <a:noFill/>
                    </a:lnR>
                    <a:lnT w="12700" cap="flat" cmpd="sng" algn="ctr">
                      <a:no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3956</TotalTime>
  <Pages>42</Pages>
  <Words>2779</Words>
  <Application>Microsoft Macintosh PowerPoint</Application>
  <PresentationFormat>On-screen Show (4:3)</PresentationFormat>
  <Paragraphs>405</Paragraphs>
  <Slides>52</Slides>
  <Notes>35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Cambria Math</vt:lpstr>
      <vt:lpstr>Symbol</vt:lpstr>
      <vt:lpstr>Tahoma</vt:lpstr>
      <vt:lpstr>Times New Roman</vt:lpstr>
      <vt:lpstr>Wingdings</vt:lpstr>
      <vt:lpstr>Arial</vt:lpstr>
      <vt:lpstr>1_Blends</vt:lpstr>
      <vt:lpstr>Equation</vt:lpstr>
      <vt:lpstr>CHAPTER 6</vt:lpstr>
      <vt:lpstr>Topics in Chapter</vt:lpstr>
      <vt:lpstr>PowerPoint Presentation</vt:lpstr>
      <vt:lpstr>Overview</vt:lpstr>
      <vt:lpstr>6-1 Investment Returns and Risk 6-1a Returns on Investments</vt:lpstr>
      <vt:lpstr>An investment costs $1,000 and is sold after 1 year for $1,100.</vt:lpstr>
      <vt:lpstr>6-1b Stand-Alone Risk versus Portfolio Risk</vt:lpstr>
      <vt:lpstr>6-2 Measuring (Stand-Alone) Risk for Discrete Distributions 6-2a Probability Distributions for Discrete Outcomes</vt:lpstr>
      <vt:lpstr> Example: Scenarios and Returns for a Stock Over the Next Year</vt:lpstr>
      <vt:lpstr>Discrete Probability Distribution for Scenarios</vt:lpstr>
      <vt:lpstr>6-2b Expected Rate of Return for Discrete Distributions</vt:lpstr>
      <vt:lpstr>Use Excel to Calculate the Expected Value of a Discrete Distribution</vt:lpstr>
      <vt:lpstr>6-2c Measuring Stand-Alone Risk: The Standard Deviation of a Discrete Distribution</vt:lpstr>
      <vt:lpstr>Variance (σ2) and Standard Deviation (σ) for Discrete Probabilities</vt:lpstr>
      <vt:lpstr>Example Continued: Standard Deviation of the Stock’s Return During the Next Year</vt:lpstr>
      <vt:lpstr>Use Excel to Calculate the Variance and Standard Deviation of a Discrete Distribution</vt:lpstr>
      <vt:lpstr>Standard Deviation in Comparing Investments</vt:lpstr>
      <vt:lpstr>6-5 Risk in a Portfolio Context 6-5a Creating a Portfolio: Portfolio Return</vt:lpstr>
      <vt:lpstr>Example: 2-Stock Portfolio</vt:lpstr>
      <vt:lpstr>6-5b Correlation Coefficient (ρi,j) and Risk for a Two-Stock Portfolio</vt:lpstr>
      <vt:lpstr>Excel Functions to Estimate the Correlation Coefficient (ρi,j)</vt:lpstr>
      <vt:lpstr>2-Stock Portfolio: the Role of ρ on Portfolio Standard Deviation</vt:lpstr>
      <vt:lpstr>The Important Implication:</vt:lpstr>
      <vt:lpstr>6-5c Adding Stocks to a Portfolio: Diversification and Multi-Stock Portfolios</vt:lpstr>
      <vt:lpstr>Portfolio Risk vs. Number of Stocks in Portfolio</vt:lpstr>
      <vt:lpstr>Conclusions</vt:lpstr>
      <vt:lpstr>  A Security’s Stand-alone Risk = its Market Risk/Systematic Risk/Non-diversifiable Risk + Firm-specific Risk/Unsystematic Risk/Diversifiable Risk</vt:lpstr>
      <vt:lpstr>6-6 The Relevant Risk of a Stock: the Capital Asset Pricing Model (CAPM) </vt:lpstr>
      <vt:lpstr>6-6a Contribution to Market Risk: Beta</vt:lpstr>
      <vt:lpstr>Contribution to Market Risk: Beta (Continued)</vt:lpstr>
      <vt:lpstr>Websites for Beta: A Lot of Financial Websites</vt:lpstr>
      <vt:lpstr>6-7 The Relationship Between Risk and Return in the CAPM </vt:lpstr>
      <vt:lpstr>6-7a The Security Market Line (SML) a graphical representation of the capital asset pricing model (CAPM)</vt:lpstr>
      <vt:lpstr>The SML/CAPM: the Formula</vt:lpstr>
      <vt:lpstr>The Security Market Line: Relating Risk and Required Return</vt:lpstr>
      <vt:lpstr>Example: Use CAPM/SML to Calculate a Stock’s Required Return</vt:lpstr>
      <vt:lpstr>Comparing Risk and Return for Different Stocks on SML: Figure 6-9 on P266</vt:lpstr>
      <vt:lpstr>6-7c Portfolio Returns and Portfolio Performance Evaluation: CAPM/SML is not only applicable to individual stocks, but also to portfolios. </vt:lpstr>
      <vt:lpstr>Calculate the portfolio beta: </vt:lpstr>
      <vt:lpstr>What is the Required Return on the Portfolio?</vt:lpstr>
      <vt:lpstr>Portfolio Performance Evaluation Relative to SML: Example: Assuming the following data, which portfolio manager, JJ or CC, has performed better accounting for the risk?</vt:lpstr>
      <vt:lpstr>Performance Relative to the Security Market Line</vt:lpstr>
      <vt:lpstr>6-7d Required Return versus Expected Returns: Market Equilibrium</vt:lpstr>
      <vt:lpstr>PowerPoint Presentation</vt:lpstr>
      <vt:lpstr>But Market Forces will be at work until market reaches Equilibrium, then in market equilibrium:</vt:lpstr>
      <vt:lpstr>How is equilibrium established?</vt:lpstr>
      <vt:lpstr>Is the Market Usually in Equilibrium?</vt:lpstr>
      <vt:lpstr>Market Bubbles and Market Efficiency</vt:lpstr>
      <vt:lpstr>Bubbles are hard to puncture</vt:lpstr>
      <vt:lpstr>Market Efficiency: The Bottom Line</vt:lpstr>
      <vt:lpstr>Summary: CAPM/SML</vt:lpstr>
      <vt:lpstr>Homework Problems</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and Return</dc:title>
  <dc:subject>Powerpoint show</dc:subject>
  <dc:creator>Mike Ehrhardt, Lou Gapenski and Phillip Daves</dc:creator>
  <cp:lastModifiedBy>Xiaowei Liu</cp:lastModifiedBy>
  <cp:revision>429</cp:revision>
  <cp:lastPrinted>1998-06-15T15:59:22Z</cp:lastPrinted>
  <dcterms:created xsi:type="dcterms:W3CDTF">1995-07-18T09:57:32Z</dcterms:created>
  <dcterms:modified xsi:type="dcterms:W3CDTF">2017-09-02T23:12:23Z</dcterms:modified>
</cp:coreProperties>
</file>