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91" r:id="rId1"/>
    <p:sldMasterId id="2147483892" r:id="rId2"/>
  </p:sldMasterIdLst>
  <p:notesMasterIdLst>
    <p:notesMasterId r:id="rId38"/>
  </p:notesMasterIdLst>
  <p:handoutMasterIdLst>
    <p:handoutMasterId r:id="rId39"/>
  </p:handoutMasterIdLst>
  <p:sldIdLst>
    <p:sldId id="323" r:id="rId3"/>
    <p:sldId id="256" r:id="rId4"/>
    <p:sldId id="351" r:id="rId5"/>
    <p:sldId id="416" r:id="rId6"/>
    <p:sldId id="310" r:id="rId7"/>
    <p:sldId id="311" r:id="rId8"/>
    <p:sldId id="312" r:id="rId9"/>
    <p:sldId id="300" r:id="rId10"/>
    <p:sldId id="330" r:id="rId11"/>
    <p:sldId id="353" r:id="rId12"/>
    <p:sldId id="354" r:id="rId13"/>
    <p:sldId id="339" r:id="rId14"/>
    <p:sldId id="357" r:id="rId15"/>
    <p:sldId id="352" r:id="rId16"/>
    <p:sldId id="340" r:id="rId17"/>
    <p:sldId id="302" r:id="rId18"/>
    <p:sldId id="358" r:id="rId19"/>
    <p:sldId id="335" r:id="rId20"/>
    <p:sldId id="359" r:id="rId21"/>
    <p:sldId id="269" r:id="rId22"/>
    <p:sldId id="270" r:id="rId23"/>
    <p:sldId id="277" r:id="rId24"/>
    <p:sldId id="360" r:id="rId25"/>
    <p:sldId id="381" r:id="rId26"/>
    <p:sldId id="361" r:id="rId27"/>
    <p:sldId id="365" r:id="rId28"/>
    <p:sldId id="364" r:id="rId29"/>
    <p:sldId id="414" r:id="rId30"/>
    <p:sldId id="318" r:id="rId31"/>
    <p:sldId id="304" r:id="rId32"/>
    <p:sldId id="305" r:id="rId33"/>
    <p:sldId id="306" r:id="rId34"/>
    <p:sldId id="341" r:id="rId35"/>
    <p:sldId id="413" r:id="rId36"/>
    <p:sldId id="415" r:id="rId37"/>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3606">
          <p15:clr>
            <a:srgbClr val="A4A3A4"/>
          </p15:clr>
        </p15:guide>
        <p15:guide id="2" pos="812">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3BA"/>
    <a:srgbClr val="FFCCFF"/>
    <a:srgbClr val="FED9EF"/>
    <a:srgbClr val="618FFD"/>
    <a:srgbClr val="00DFCA"/>
    <a:srgbClr val="60C900"/>
    <a:srgbClr val="A2C1FE"/>
    <a:srgbClr val="7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42" autoAdjust="0"/>
    <p:restoredTop sz="94744" autoAdjust="0"/>
  </p:normalViewPr>
  <p:slideViewPr>
    <p:cSldViewPr snapToGrid="0">
      <p:cViewPr varScale="1">
        <p:scale>
          <a:sx n="168" d="100"/>
          <a:sy n="168" d="100"/>
        </p:scale>
        <p:origin x="208" y="536"/>
      </p:cViewPr>
      <p:guideLst>
        <p:guide orient="horz" pos="3606"/>
        <p:guide pos="8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notesViewPr>
    <p:cSldViewPr snapToGrid="0">
      <p:cViewPr varScale="1">
        <p:scale>
          <a:sx n="37" d="100"/>
          <a:sy n="37" d="100"/>
        </p:scale>
        <p:origin x="-154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 Id="rId3"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206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2813" y="4416425"/>
            <a:ext cx="5030787" cy="4183063"/>
          </a:xfrm>
          <a:prstGeom prst="rect">
            <a:avLst/>
          </a:prstGeom>
          <a:noFill/>
          <a:ln w="12700">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5" name="Rectangle 3"/>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395454060"/>
      </p:ext>
    </p:extLst>
  </p:cSld>
  <p:clrMap bg1="lt1" tx1="dk1" bg2="lt2" tx2="dk2" accent1="accent1" accent2="accent2" accent3="accent3" accent4="accent4" accent5="accent5" accent6="accent6" hlink="hlink" folHlink="folHlink"/>
  <p:notesStyle>
    <a:lvl1pPr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1963"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23925"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85888"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49438" algn="l" defTabSz="931863"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86773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61443"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1</a:t>
            </a:r>
          </a:p>
        </p:txBody>
      </p:sp>
      <p:sp>
        <p:nvSpPr>
          <p:cNvPr id="61444"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61445"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61446" name="Rectangle 6"/>
          <p:cNvSpPr>
            <a:spLocks noGrp="1" noRot="1" noChangeAspect="1" noChangeArrowheads="1" noTextEdit="1"/>
          </p:cNvSpPr>
          <p:nvPr>
            <p:ph type="sldImg"/>
          </p:nvPr>
        </p:nvSpPr>
        <p:spPr>
          <a:ln cap="flat"/>
        </p:spPr>
      </p:sp>
      <p:sp>
        <p:nvSpPr>
          <p:cNvPr id="61447" name="Rectangle 7"/>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3925025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64515"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14</a:t>
            </a:r>
          </a:p>
        </p:txBody>
      </p:sp>
      <p:sp>
        <p:nvSpPr>
          <p:cNvPr id="64516"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64517"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64518" name="Rectangle 6"/>
          <p:cNvSpPr>
            <a:spLocks noGrp="1" noRot="1" noChangeAspect="1" noChangeArrowheads="1" noTextEdit="1"/>
          </p:cNvSpPr>
          <p:nvPr>
            <p:ph type="sldImg"/>
          </p:nvPr>
        </p:nvSpPr>
        <p:spPr>
          <a:ln cap="flat"/>
        </p:spPr>
      </p:sp>
      <p:sp>
        <p:nvSpPr>
          <p:cNvPr id="64519" name="Rectangle 7"/>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55860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72707"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33</a:t>
            </a:r>
          </a:p>
        </p:txBody>
      </p:sp>
      <p:sp>
        <p:nvSpPr>
          <p:cNvPr id="72708"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72709"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72710" name="Rectangle 6"/>
          <p:cNvSpPr>
            <a:spLocks noGrp="1" noRot="1" noChangeAspect="1" noChangeArrowheads="1" noTextEdit="1"/>
          </p:cNvSpPr>
          <p:nvPr>
            <p:ph type="sldImg"/>
          </p:nvPr>
        </p:nvSpPr>
        <p:spPr>
          <a:ln cap="flat"/>
        </p:spPr>
      </p:sp>
      <p:sp>
        <p:nvSpPr>
          <p:cNvPr id="72711" name="Rectangle 7"/>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86313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FA889C2F-D391-48D1-8CE7-40E0B6548D1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2E4FA942-626B-426E-BAFE-DC12BED4771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D64452E6-8E48-4571-8CCB-71C4D5347F9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14412" y="1701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4CEE9317-A54F-4CD0-8FF4-6A6F79DDE6B9}"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ACC0828A-47C6-4349-9558-1AA14784DAA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E8496747-F4E5-4FDA-9B86-C0C62CB7E96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9F399B22-1E31-4E86-AB80-D0AEB9BB4D0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smtClean="0"/>
            </a:lvl1pPr>
          </a:lstStyle>
          <a:p>
            <a:pPr>
              <a:defRPr/>
            </a:pPr>
            <a:fld id="{B9596B08-A43F-40A0-8281-2D1F80094DE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smtClean="0"/>
            </a:lvl1pPr>
          </a:lstStyle>
          <a:p>
            <a:pPr>
              <a:defRPr/>
            </a:pPr>
            <a:fld id="{C058E84C-6F2F-436D-869A-91EF26001C1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smtClean="0"/>
            </a:lvl1pPr>
          </a:lstStyle>
          <a:p>
            <a:pPr>
              <a:defRPr/>
            </a:pPr>
            <a:fld id="{7D1786CE-9AA7-47D7-94B7-B2131475F074}"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94A31116-374B-4611-824D-8B5CC1115F5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95A464B9-8F39-4CC3-B455-424C4DFCD35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DDE2F269-4726-46E7-A98D-AB7F939B0C2C}"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29CDE983-F015-4AA3-9D57-69BAB042B4F7}"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90600" y="6248400"/>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429000" y="6248400"/>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5F6A9B11-5A60-4415-A6DA-445F30FD4C8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20AC0FB6-B906-4A2C-85D7-D8687D5659D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F29B429-4504-40F0-8099-E19472A641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smtClean="0"/>
            </a:lvl1pPr>
          </a:lstStyle>
          <a:p>
            <a:pPr>
              <a:defRPr/>
            </a:pPr>
            <a:fld id="{655AB460-8417-4B7C-982A-593D5D230D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smtClean="0"/>
            </a:lvl1pPr>
          </a:lstStyle>
          <a:p>
            <a:pPr>
              <a:defRPr/>
            </a:pPr>
            <a:fld id="{1EF78BDB-F57B-4B5B-9975-D3FE35C82AC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smtClean="0"/>
            </a:lvl1pPr>
          </a:lstStyle>
          <a:p>
            <a:pPr>
              <a:defRPr/>
            </a:pPr>
            <a:fld id="{A68FE9F3-2080-4958-9660-CBDEED13A0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B7D6C733-AB68-4ABA-A2BE-46F3632D38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pPr>
              <a:defRPr/>
            </a:pPr>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66AE3D23-2524-4240-A177-528083760A0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4536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p>
        </p:txBody>
      </p:sp>
      <p:sp>
        <p:nvSpPr>
          <p:cNvPr id="4536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4536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dirty="0"/>
          </a:p>
        </p:txBody>
      </p:sp>
      <p:sp>
        <p:nvSpPr>
          <p:cNvPr id="4536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4536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dirty="0"/>
          </a:p>
        </p:txBody>
      </p:sp>
      <p:sp>
        <p:nvSpPr>
          <p:cNvPr id="4536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dirty="0"/>
          </a:p>
        </p:txBody>
      </p:sp>
      <p:sp>
        <p:nvSpPr>
          <p:cNvPr id="4536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dirty="0"/>
          </a:p>
        </p:txBody>
      </p:sp>
      <p:sp>
        <p:nvSpPr>
          <p:cNvPr id="11572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57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364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1AA990A-AFF0-44BE-A79D-AC32CF7F00A3}" type="slidenum">
              <a:rPr lang="en-US"/>
              <a:pPr>
                <a:defRPr/>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0" fontAlgn="base" hangingPunct="0">
        <a:spcBef>
          <a:spcPct val="0"/>
        </a:spcBef>
        <a:spcAft>
          <a:spcPct val="0"/>
        </a:spcAft>
        <a:defRPr sz="4400">
          <a:solidFill>
            <a:schemeClr val="tx2"/>
          </a:solidFill>
          <a:latin typeface="Tahoma" pitchFamily="34" charset="0"/>
        </a:defRPr>
      </a:lvl6pPr>
      <a:lvl7pPr marL="914400" algn="l" rtl="0" eaLnBrk="0" fontAlgn="base" hangingPunct="0">
        <a:spcBef>
          <a:spcPct val="0"/>
        </a:spcBef>
        <a:spcAft>
          <a:spcPct val="0"/>
        </a:spcAft>
        <a:defRPr sz="4400">
          <a:solidFill>
            <a:schemeClr val="tx2"/>
          </a:solidFill>
          <a:latin typeface="Tahoma" pitchFamily="34" charset="0"/>
        </a:defRPr>
      </a:lvl7pPr>
      <a:lvl8pPr marL="1371600" algn="l" rtl="0" eaLnBrk="0" fontAlgn="base" hangingPunct="0">
        <a:spcBef>
          <a:spcPct val="0"/>
        </a:spcBef>
        <a:spcAft>
          <a:spcPct val="0"/>
        </a:spcAft>
        <a:defRPr sz="4400">
          <a:solidFill>
            <a:schemeClr val="tx2"/>
          </a:solidFill>
          <a:latin typeface="Tahoma" pitchFamily="34" charset="0"/>
        </a:defRPr>
      </a:lvl8pPr>
      <a:lvl9pPr marL="1828800" algn="l"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116738" name="Group 2"/>
          <p:cNvGrpSpPr>
            <a:grpSpLocks/>
          </p:cNvGrpSpPr>
          <p:nvPr/>
        </p:nvGrpSpPr>
        <p:grpSpPr bwMode="auto">
          <a:xfrm>
            <a:off x="0" y="2438400"/>
            <a:ext cx="9009063" cy="1052513"/>
            <a:chOff x="0" y="1536"/>
            <a:chExt cx="5675" cy="663"/>
          </a:xfrm>
        </p:grpSpPr>
        <p:grpSp>
          <p:nvGrpSpPr>
            <p:cNvPr id="116739" name="Group 3"/>
            <p:cNvGrpSpPr>
              <a:grpSpLocks/>
            </p:cNvGrpSpPr>
            <p:nvPr/>
          </p:nvGrpSpPr>
          <p:grpSpPr bwMode="auto">
            <a:xfrm>
              <a:off x="185" y="1604"/>
              <a:ext cx="449" cy="299"/>
              <a:chOff x="720" y="336"/>
              <a:chExt cx="624" cy="432"/>
            </a:xfrm>
          </p:grpSpPr>
          <p:sp>
            <p:nvSpPr>
              <p:cNvPr id="2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dirty="0"/>
              </a:p>
            </p:txBody>
          </p:sp>
          <p:sp>
            <p:nvSpPr>
              <p:cNvPr id="2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dirty="0"/>
              </a:p>
            </p:txBody>
          </p:sp>
        </p:grpSp>
        <p:grpSp>
          <p:nvGrpSpPr>
            <p:cNvPr id="116742" name="Group 6"/>
            <p:cNvGrpSpPr>
              <a:grpSpLocks/>
            </p:cNvGrpSpPr>
            <p:nvPr/>
          </p:nvGrpSpPr>
          <p:grpSpPr bwMode="auto">
            <a:xfrm>
              <a:off x="263" y="1870"/>
              <a:ext cx="466" cy="299"/>
              <a:chOff x="912" y="2640"/>
              <a:chExt cx="672" cy="432"/>
            </a:xfrm>
          </p:grpSpPr>
          <p:sp>
            <p:nvSpPr>
              <p:cNvPr id="2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2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1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dirty="0"/>
            </a:p>
          </p:txBody>
        </p:sp>
        <p:sp>
          <p:nvSpPr>
            <p:cNvPr id="1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dirty="0"/>
            </a:p>
          </p:txBody>
        </p:sp>
        <p:sp>
          <p:nvSpPr>
            <p:cNvPr id="1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dirty="0"/>
            </a:p>
          </p:txBody>
        </p:sp>
      </p:grpSp>
      <p:sp>
        <p:nvSpPr>
          <p:cNvPr id="116748"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6749"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 name="Rectangle 16"/>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2"/>
                </a:solidFill>
              </a:defRPr>
            </a:lvl1pPr>
          </a:lstStyle>
          <a:p>
            <a:pPr>
              <a:defRPr/>
            </a:pPr>
            <a:fld id="{AC9542D4-9138-4EEF-A9DD-E6D9A4FFC6C6}" type="slidenum">
              <a:rPr lang="en-US"/>
              <a:pPr>
                <a:defRPr/>
              </a:pPr>
              <a:t>‹#›</a:t>
            </a:fld>
            <a:endParaRPr lang="en-US" dirty="0"/>
          </a:p>
        </p:txBody>
      </p:sp>
      <p:sp>
        <p:nvSpPr>
          <p:cNvPr id="27" name="TextBox 2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eaLnBrk="0" fontAlgn="base" hangingPunct="0">
        <a:spcBef>
          <a:spcPct val="0"/>
        </a:spcBef>
        <a:spcAft>
          <a:spcPct val="0"/>
        </a:spcAft>
        <a:defRPr sz="4400">
          <a:solidFill>
            <a:schemeClr val="tx2"/>
          </a:solidFill>
          <a:latin typeface="Tahoma" pitchFamily="34" charset="0"/>
        </a:defRPr>
      </a:lvl6pPr>
      <a:lvl7pPr marL="914400" algn="l" rtl="0" eaLnBrk="0" fontAlgn="base" hangingPunct="0">
        <a:spcBef>
          <a:spcPct val="0"/>
        </a:spcBef>
        <a:spcAft>
          <a:spcPct val="0"/>
        </a:spcAft>
        <a:defRPr sz="4400">
          <a:solidFill>
            <a:schemeClr val="tx2"/>
          </a:solidFill>
          <a:latin typeface="Tahoma" pitchFamily="34" charset="0"/>
        </a:defRPr>
      </a:lvl7pPr>
      <a:lvl8pPr marL="1371600" algn="l" rtl="0" eaLnBrk="0" fontAlgn="base" hangingPunct="0">
        <a:spcBef>
          <a:spcPct val="0"/>
        </a:spcBef>
        <a:spcAft>
          <a:spcPct val="0"/>
        </a:spcAft>
        <a:defRPr sz="4400">
          <a:solidFill>
            <a:schemeClr val="tx2"/>
          </a:solidFill>
          <a:latin typeface="Tahoma" pitchFamily="34" charset="0"/>
        </a:defRPr>
      </a:lvl8pPr>
      <a:lvl9pPr marL="1828800" algn="l" rtl="0" eaLnBrk="0" fontAlgn="base" hangingPunct="0">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oleObject" Target="../embeddings/oleObject1.bin"/><Relationship Id="rId5" Type="http://schemas.openxmlformats.org/officeDocument/2006/relationships/image" Target="../media/image9.emf"/><Relationship Id="rId6" Type="http://schemas.openxmlformats.org/officeDocument/2006/relationships/oleObject" Target="../embeddings/oleObject2.bin"/><Relationship Id="rId7" Type="http://schemas.openxmlformats.org/officeDocument/2006/relationships/image" Target="../media/image10.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2.emf"/><Relationship Id="rId5" Type="http://schemas.openxmlformats.org/officeDocument/2006/relationships/oleObject" Target="../embeddings/oleObject4.bin"/><Relationship Id="rId6" Type="http://schemas.openxmlformats.org/officeDocument/2006/relationships/image" Target="../media/image13.emf"/><Relationship Id="rId7" Type="http://schemas.openxmlformats.org/officeDocument/2006/relationships/oleObject" Target="../embeddings/oleObject5.bin"/><Relationship Id="rId8" Type="http://schemas.openxmlformats.org/officeDocument/2006/relationships/image" Target="../media/image1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finance.yahoo.com" TargetMode="External"/><Relationship Id="rId3" Type="http://schemas.openxmlformats.org/officeDocument/2006/relationships/hyperlink" Target="http://www.finance.googl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p>
            <a:fld id="{C1973BF3-6282-4F7C-8CAE-E2370DF8E134}" type="slidenum">
              <a:rPr lang="en-US"/>
              <a:pPr/>
              <a:t>1</a:t>
            </a:fld>
            <a:endParaRPr lang="en-US" dirty="0"/>
          </a:p>
        </p:txBody>
      </p:sp>
      <p:sp>
        <p:nvSpPr>
          <p:cNvPr id="3075" name="Rectangle 6"/>
          <p:cNvSpPr>
            <a:spLocks noGrp="1" noChangeArrowheads="1"/>
          </p:cNvSpPr>
          <p:nvPr>
            <p:ph type="ctrTitle" idx="4294967295"/>
          </p:nvPr>
        </p:nvSpPr>
        <p:spPr>
          <a:xfrm>
            <a:off x="990600" y="937846"/>
            <a:ext cx="7772400" cy="1631462"/>
          </a:xfrm>
        </p:spPr>
        <p:txBody>
          <a:bodyPr/>
          <a:lstStyle/>
          <a:p>
            <a:pPr eaLnBrk="1" hangingPunct="1"/>
            <a:r>
              <a:rPr lang="en-US" dirty="0"/>
              <a:t>CHAPTER 7</a:t>
            </a:r>
          </a:p>
        </p:txBody>
      </p:sp>
      <p:sp>
        <p:nvSpPr>
          <p:cNvPr id="3076" name="Rectangle 7"/>
          <p:cNvSpPr>
            <a:spLocks noGrp="1" noChangeArrowheads="1"/>
          </p:cNvSpPr>
          <p:nvPr>
            <p:ph type="subTitle" idx="4294967295"/>
          </p:nvPr>
        </p:nvSpPr>
        <p:spPr>
          <a:xfrm>
            <a:off x="1371600" y="3272692"/>
            <a:ext cx="6400800" cy="1699846"/>
          </a:xfrm>
        </p:spPr>
        <p:txBody>
          <a:bodyPr/>
          <a:lstStyle/>
          <a:p>
            <a:pPr marL="0" indent="0" algn="ctr" eaLnBrk="1" hangingPunct="1">
              <a:buFont typeface="Wingdings" pitchFamily="2" charset="2"/>
              <a:buNone/>
            </a:pPr>
            <a:r>
              <a:rPr lang="en-US" sz="3600" dirty="0" smtClean="0"/>
              <a:t>(Corporate Valuation) and Stock Valuation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smtClean="0"/>
              <a:t>7-11c Valuing a Constant Growth Stock: the Gordon Model</a:t>
            </a:r>
            <a:br>
              <a:rPr lang="en-US" sz="2000" dirty="0" smtClean="0"/>
            </a:br>
            <a:r>
              <a:rPr lang="en-US" sz="1600" dirty="0" smtClean="0">
                <a:solidFill>
                  <a:srgbClr val="FF0000"/>
                </a:solidFill>
              </a:rPr>
              <a:t>Assumption: Suppose dividends are expected to grow at a constant rate, g, forever.</a:t>
            </a:r>
            <a:endParaRPr lang="en-US" sz="1600" dirty="0">
              <a:solidFill>
                <a:srgbClr val="000090"/>
              </a:solidFill>
            </a:endParaRPr>
          </a:p>
        </p:txBody>
      </p:sp>
      <p:sp>
        <p:nvSpPr>
          <p:cNvPr id="4" name="Content Placeholder 3"/>
          <p:cNvSpPr>
            <a:spLocks noGrp="1"/>
          </p:cNvSpPr>
          <p:nvPr>
            <p:ph idx="1"/>
          </p:nvPr>
        </p:nvSpPr>
        <p:spPr>
          <a:xfrm>
            <a:off x="1182688" y="2017713"/>
            <a:ext cx="7772400" cy="3582987"/>
          </a:xfrm>
        </p:spPr>
        <p:txBody>
          <a:bodyPr anchor="t"/>
          <a:lstStyle/>
          <a:p>
            <a:pPr marL="0" indent="0" algn="ctr">
              <a:spcBef>
                <a:spcPct val="50000"/>
              </a:spcBef>
              <a:buNone/>
            </a:pPr>
            <a:r>
              <a:rPr lang="en-US" sz="2800" dirty="0" smtClean="0"/>
              <a:t>Dividend Assumption:</a:t>
            </a:r>
          </a:p>
          <a:p>
            <a:pPr marL="0" indent="0" algn="ctr">
              <a:spcBef>
                <a:spcPct val="50000"/>
              </a:spcBef>
              <a:buNone/>
            </a:pPr>
            <a:r>
              <a:rPr lang="en-US" sz="2800" dirty="0" smtClean="0"/>
              <a:t>D</a:t>
            </a:r>
            <a:r>
              <a:rPr lang="en-US" sz="2800" baseline="-25000" dirty="0" smtClean="0"/>
              <a:t>1</a:t>
            </a:r>
            <a:r>
              <a:rPr lang="en-US" sz="2800" dirty="0" smtClean="0"/>
              <a:t> </a:t>
            </a:r>
            <a:r>
              <a:rPr lang="en-US" sz="2800" dirty="0"/>
              <a:t>= D</a:t>
            </a:r>
            <a:r>
              <a:rPr lang="en-US" sz="2800" baseline="-25000" dirty="0"/>
              <a:t>0</a:t>
            </a:r>
            <a:r>
              <a:rPr lang="en-US" sz="2800" dirty="0"/>
              <a:t>(1 + g)</a:t>
            </a:r>
            <a:r>
              <a:rPr lang="en-US" sz="2800" baseline="30000" dirty="0"/>
              <a:t>1</a:t>
            </a:r>
          </a:p>
          <a:p>
            <a:pPr marL="0" indent="0" algn="ctr">
              <a:spcBef>
                <a:spcPct val="50000"/>
              </a:spcBef>
              <a:buNone/>
            </a:pPr>
            <a:r>
              <a:rPr lang="en-US" sz="2800" dirty="0"/>
              <a:t>D</a:t>
            </a:r>
            <a:r>
              <a:rPr lang="en-US" sz="2800" baseline="-25000" dirty="0"/>
              <a:t>2</a:t>
            </a:r>
            <a:r>
              <a:rPr lang="en-US" sz="2800" dirty="0"/>
              <a:t> = D</a:t>
            </a:r>
            <a:r>
              <a:rPr lang="en-US" sz="2800" baseline="-25000" dirty="0"/>
              <a:t>0</a:t>
            </a:r>
            <a:r>
              <a:rPr lang="en-US" sz="2800" dirty="0"/>
              <a:t>(1 + g)</a:t>
            </a:r>
            <a:r>
              <a:rPr lang="en-US" sz="2800" baseline="30000" dirty="0"/>
              <a:t>2</a:t>
            </a:r>
          </a:p>
          <a:p>
            <a:pPr marL="0" indent="0" algn="ctr">
              <a:spcBef>
                <a:spcPct val="50000"/>
              </a:spcBef>
              <a:buNone/>
            </a:pPr>
            <a:r>
              <a:rPr lang="mr-IN" sz="1800" dirty="0" smtClean="0">
                <a:solidFill>
                  <a:schemeClr val="tx2"/>
                </a:solidFill>
              </a:rPr>
              <a:t>…</a:t>
            </a:r>
            <a:endParaRPr lang="en-US" sz="1800" dirty="0" smtClean="0">
              <a:solidFill>
                <a:schemeClr val="tx2"/>
              </a:solidFill>
            </a:endParaRPr>
          </a:p>
          <a:p>
            <a:pPr marL="0" indent="0" algn="ctr">
              <a:spcBef>
                <a:spcPct val="50000"/>
              </a:spcBef>
              <a:buNone/>
            </a:pPr>
            <a:r>
              <a:rPr lang="en-US" sz="2800" dirty="0" smtClean="0">
                <a:solidFill>
                  <a:schemeClr val="tx2"/>
                </a:solidFill>
              </a:rPr>
              <a:t>D</a:t>
            </a:r>
            <a:r>
              <a:rPr lang="en-US" sz="2800" baseline="-25000" dirty="0" smtClean="0">
                <a:solidFill>
                  <a:schemeClr val="tx2"/>
                </a:solidFill>
              </a:rPr>
              <a:t>t</a:t>
            </a:r>
            <a:r>
              <a:rPr lang="en-US" sz="2800" dirty="0" smtClean="0">
                <a:solidFill>
                  <a:schemeClr val="tx2"/>
                </a:solidFill>
              </a:rPr>
              <a:t> </a:t>
            </a:r>
            <a:r>
              <a:rPr lang="en-US" sz="2800" dirty="0">
                <a:solidFill>
                  <a:schemeClr val="tx2"/>
                </a:solidFill>
              </a:rPr>
              <a:t>= D</a:t>
            </a:r>
            <a:r>
              <a:rPr lang="en-US" sz="2800" baseline="-25000" dirty="0">
                <a:solidFill>
                  <a:schemeClr val="tx2"/>
                </a:solidFill>
              </a:rPr>
              <a:t>0</a:t>
            </a:r>
            <a:r>
              <a:rPr lang="en-US" sz="2800" dirty="0">
                <a:solidFill>
                  <a:schemeClr val="tx2"/>
                </a:solidFill>
              </a:rPr>
              <a:t>(1 + g)</a:t>
            </a:r>
            <a:r>
              <a:rPr lang="en-US" sz="2800" baseline="30000" dirty="0">
                <a:solidFill>
                  <a:schemeClr val="tx2"/>
                </a:solidFill>
              </a:rPr>
              <a:t>t</a:t>
            </a:r>
          </a:p>
          <a:p>
            <a:pPr marL="0" indent="0">
              <a:buNone/>
            </a:pPr>
            <a:endParaRPr lang="en-US" sz="2400" dirty="0" smtClean="0"/>
          </a:p>
          <a:p>
            <a:pPr marL="0" indent="0">
              <a:buNone/>
            </a:pPr>
            <a:r>
              <a:rPr lang="en-US" sz="2000" dirty="0" smtClean="0"/>
              <a:t>What is the present value of a constant growth D</a:t>
            </a:r>
            <a:r>
              <a:rPr lang="en-US" sz="2000" baseline="-25000" dirty="0" smtClean="0"/>
              <a:t>t</a:t>
            </a:r>
            <a:r>
              <a:rPr lang="en-US" sz="2000" dirty="0" smtClean="0"/>
              <a:t> when discounted at the stock’s required return, r</a:t>
            </a:r>
            <a:r>
              <a:rPr lang="en-US" sz="2000" baseline="-25000" dirty="0" smtClean="0"/>
              <a:t>s</a:t>
            </a:r>
            <a:r>
              <a:rPr lang="en-US" sz="2000" dirty="0" smtClean="0"/>
              <a:t>? See next slide.</a:t>
            </a:r>
            <a:endParaRPr lang="en-US" sz="2000" dirty="0"/>
          </a:p>
        </p:txBody>
      </p:sp>
      <p:sp>
        <p:nvSpPr>
          <p:cNvPr id="2" name="Slide Number Placeholder 1"/>
          <p:cNvSpPr>
            <a:spLocks noGrp="1"/>
          </p:cNvSpPr>
          <p:nvPr>
            <p:ph type="sldNum" sz="quarter" idx="12"/>
          </p:nvPr>
        </p:nvSpPr>
        <p:spPr/>
        <p:txBody>
          <a:bodyPr/>
          <a:lstStyle/>
          <a:p>
            <a:pPr>
              <a:defRPr/>
            </a:pPr>
            <a:fld id="{A68FE9F3-2080-4958-9660-CBDEED13A0EB}" type="slidenum">
              <a:rPr lang="en-US" smtClean="0"/>
              <a:pPr>
                <a:defRPr/>
              </a:pPr>
              <a:t>10</a:t>
            </a:fld>
            <a:endParaRPr lang="en-US" dirty="0"/>
          </a:p>
        </p:txBody>
      </p:sp>
    </p:spTree>
    <p:extLst>
      <p:ext uri="{BB962C8B-B14F-4D97-AF65-F5344CB8AC3E}">
        <p14:creationId xmlns:p14="http://schemas.microsoft.com/office/powerpoint/2010/main" val="3495298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Present Value of a Constant Growth Dividend </a:t>
            </a:r>
            <a:r>
              <a:rPr lang="en-US" sz="3600" dirty="0" err="1" smtClean="0"/>
              <a:t>D</a:t>
            </a:r>
            <a:r>
              <a:rPr lang="en-US" sz="3600" baseline="-25000" dirty="0" err="1" smtClean="0"/>
              <a:t>t</a:t>
            </a:r>
            <a:endParaRPr lang="en-US" sz="3600" dirty="0"/>
          </a:p>
        </p:txBody>
      </p:sp>
      <p:sp>
        <p:nvSpPr>
          <p:cNvPr id="4" name="Content Placeholder 3"/>
          <p:cNvSpPr>
            <a:spLocks noGrp="1"/>
          </p:cNvSpPr>
          <p:nvPr>
            <p:ph idx="1"/>
          </p:nvPr>
        </p:nvSpPr>
        <p:spPr/>
        <p:txBody>
          <a:bodyPr/>
          <a:lstStyle/>
          <a:p>
            <a:pPr>
              <a:spcBef>
                <a:spcPts val="4800"/>
              </a:spcBef>
            </a:pPr>
            <a:r>
              <a:rPr lang="en-US" sz="2800" dirty="0" smtClean="0"/>
              <a:t>PV(</a:t>
            </a:r>
            <a:r>
              <a:rPr lang="en-US" sz="2800" dirty="0" err="1" smtClean="0"/>
              <a:t>D</a:t>
            </a:r>
            <a:r>
              <a:rPr lang="en-US" sz="2800" baseline="-25000" dirty="0" err="1" smtClean="0"/>
              <a:t>t</a:t>
            </a:r>
            <a:r>
              <a:rPr lang="en-US" sz="2800" dirty="0" smtClean="0"/>
              <a:t>) =</a:t>
            </a:r>
          </a:p>
          <a:p>
            <a:pPr>
              <a:spcBef>
                <a:spcPts val="4800"/>
              </a:spcBef>
            </a:pPr>
            <a:r>
              <a:rPr lang="en-US" sz="2800" dirty="0"/>
              <a:t>What happens to         as t gets bigger</a:t>
            </a:r>
            <a:r>
              <a:rPr lang="en-US" sz="2800" dirty="0" smtClean="0"/>
              <a:t>?</a:t>
            </a:r>
          </a:p>
          <a:p>
            <a:pPr>
              <a:spcBef>
                <a:spcPts val="4800"/>
              </a:spcBef>
            </a:pPr>
            <a:r>
              <a:rPr lang="en-US" sz="2800" dirty="0" smtClean="0"/>
              <a:t>If g&lt;r</a:t>
            </a:r>
            <a:r>
              <a:rPr lang="en-US" sz="2800" baseline="-25000" dirty="0" smtClean="0"/>
              <a:t>s</a:t>
            </a:r>
            <a:r>
              <a:rPr lang="en-US" sz="2800" dirty="0" smtClean="0"/>
              <a:t>: Then 	     &lt; 1 and approaches zero as t gets large.</a:t>
            </a:r>
            <a:endParaRPr lang="en-US" sz="2800" dirty="0"/>
          </a:p>
          <a:p>
            <a:pPr>
              <a:spcBef>
                <a:spcPts val="4800"/>
              </a:spcBef>
            </a:pPr>
            <a:r>
              <a:rPr lang="en-US" sz="2800" dirty="0" smtClean="0"/>
              <a:t>So PV(</a:t>
            </a:r>
            <a:r>
              <a:rPr lang="en-US" sz="2800" dirty="0" err="1" smtClean="0"/>
              <a:t>D</a:t>
            </a:r>
            <a:r>
              <a:rPr lang="en-US" sz="2800" baseline="-25000" dirty="0" err="1" smtClean="0"/>
              <a:t>t</a:t>
            </a:r>
            <a:r>
              <a:rPr lang="en-US" sz="2800" dirty="0" smtClean="0"/>
              <a:t>)</a:t>
            </a:r>
            <a:r>
              <a:rPr lang="en-US" sz="2800" dirty="0"/>
              <a:t> </a:t>
            </a:r>
            <a:r>
              <a:rPr lang="en-US" sz="2800" dirty="0" smtClean="0"/>
              <a:t>approaches zero as t gets large.</a:t>
            </a:r>
            <a:endParaRPr lang="en-US" sz="2800" dirty="0"/>
          </a:p>
        </p:txBody>
      </p:sp>
      <p:sp>
        <p:nvSpPr>
          <p:cNvPr id="2" name="Slide Number Placeholder 1"/>
          <p:cNvSpPr>
            <a:spLocks noGrp="1"/>
          </p:cNvSpPr>
          <p:nvPr>
            <p:ph type="sldNum" sz="quarter" idx="12"/>
          </p:nvPr>
        </p:nvSpPr>
        <p:spPr/>
        <p:txBody>
          <a:bodyPr/>
          <a:lstStyle/>
          <a:p>
            <a:pPr>
              <a:defRPr/>
            </a:pPr>
            <a:fld id="{A68FE9F3-2080-4958-9660-CBDEED13A0EB}" type="slidenum">
              <a:rPr lang="en-US" smtClean="0"/>
              <a:pPr>
                <a:defRPr/>
              </a:pPr>
              <a:t>11</a:t>
            </a:fld>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4013"/>
          <a:stretch/>
        </p:blipFill>
        <p:spPr bwMode="auto">
          <a:xfrm>
            <a:off x="3153068" y="1885748"/>
            <a:ext cx="5411429"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5958"/>
          <a:stretch/>
        </p:blipFill>
        <p:spPr bwMode="auto">
          <a:xfrm>
            <a:off x="4290730" y="2901452"/>
            <a:ext cx="1139687"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5958"/>
          <a:stretch/>
        </p:blipFill>
        <p:spPr bwMode="auto">
          <a:xfrm>
            <a:off x="3611091" y="3901581"/>
            <a:ext cx="1139687"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301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p>
            <a:fld id="{DBC753A7-BF92-473A-8D4E-F1C063665C77}" type="slidenum">
              <a:rPr lang="en-US"/>
              <a:pPr/>
              <a:t>12</a:t>
            </a:fld>
            <a:endParaRPr lang="en-US" dirty="0"/>
          </a:p>
        </p:txBody>
      </p:sp>
      <p:sp>
        <p:nvSpPr>
          <p:cNvPr id="11267" name="Rectangle 36"/>
          <p:cNvSpPr>
            <a:spLocks noGrp="1" noChangeArrowheads="1"/>
          </p:cNvSpPr>
          <p:nvPr>
            <p:ph type="title" idx="4294967295"/>
          </p:nvPr>
        </p:nvSpPr>
        <p:spPr/>
        <p:txBody>
          <a:bodyPr>
            <a:normAutofit/>
          </a:bodyPr>
          <a:lstStyle/>
          <a:p>
            <a:pPr eaLnBrk="1" hangingPunct="1"/>
            <a:r>
              <a:rPr lang="en-US" dirty="0" smtClean="0"/>
              <a:t>Constant Dividend Growth:</a:t>
            </a:r>
            <a:br>
              <a:rPr lang="en-US" dirty="0" smtClean="0"/>
            </a:br>
            <a:r>
              <a:rPr lang="en-US" dirty="0" smtClean="0"/>
              <a:t>PV </a:t>
            </a:r>
            <a:r>
              <a:rPr lang="en-US" dirty="0"/>
              <a:t>of </a:t>
            </a:r>
            <a:r>
              <a:rPr lang="en-US" dirty="0" smtClean="0"/>
              <a:t>D</a:t>
            </a:r>
            <a:r>
              <a:rPr lang="en-US" baseline="-25000" dirty="0" smtClean="0"/>
              <a:t>t</a:t>
            </a:r>
            <a:r>
              <a:rPr lang="en-US" dirty="0" smtClean="0"/>
              <a:t> if g&lt;r</a:t>
            </a:r>
            <a:r>
              <a:rPr lang="en-US" baseline="-25000" dirty="0" smtClean="0"/>
              <a:t>s</a:t>
            </a:r>
            <a:endParaRPr lang="en-US" dirty="0"/>
          </a:p>
        </p:txBody>
      </p:sp>
      <p:grpSp>
        <p:nvGrpSpPr>
          <p:cNvPr id="32" name="Group 31"/>
          <p:cNvGrpSpPr/>
          <p:nvPr/>
        </p:nvGrpSpPr>
        <p:grpSpPr>
          <a:xfrm>
            <a:off x="790699" y="1950720"/>
            <a:ext cx="7761164" cy="4484926"/>
            <a:chOff x="790699" y="2209800"/>
            <a:chExt cx="7761164" cy="4484926"/>
          </a:xfrm>
        </p:grpSpPr>
        <p:grpSp>
          <p:nvGrpSpPr>
            <p:cNvPr id="5" name="Group 4"/>
            <p:cNvGrpSpPr/>
            <p:nvPr/>
          </p:nvGrpSpPr>
          <p:grpSpPr>
            <a:xfrm>
              <a:off x="952500" y="2209800"/>
              <a:ext cx="7599363" cy="4344988"/>
              <a:chOff x="952500" y="2209800"/>
              <a:chExt cx="7599363" cy="4344988"/>
            </a:xfrm>
          </p:grpSpPr>
          <p:sp>
            <p:nvSpPr>
              <p:cNvPr id="438276" name="Line 4"/>
              <p:cNvSpPr>
                <a:spLocks noChangeShapeType="1"/>
              </p:cNvSpPr>
              <p:nvPr/>
            </p:nvSpPr>
            <p:spPr bwMode="auto">
              <a:xfrm flipH="1">
                <a:off x="1385888" y="2362200"/>
                <a:ext cx="23813" cy="4006850"/>
              </a:xfrm>
              <a:prstGeom prst="line">
                <a:avLst/>
              </a:prstGeom>
              <a:noFill/>
              <a:ln w="25400">
                <a:solidFill>
                  <a:schemeClr val="tx1"/>
                </a:solidFill>
                <a:round/>
                <a:headEnd/>
                <a:tailEnd/>
              </a:ln>
              <a:effectLst/>
            </p:spPr>
            <p:txBody>
              <a:bodyPr wrap="none" anchor="ctr"/>
              <a:lstStyle/>
              <a:p>
                <a:pPr>
                  <a:defRPr/>
                </a:pPr>
                <a:endParaRPr lang="en-US" dirty="0">
                  <a:latin typeface="+mn-lt"/>
                </a:endParaRPr>
              </a:p>
            </p:txBody>
          </p:sp>
          <p:sp>
            <p:nvSpPr>
              <p:cNvPr id="438277" name="Line 5"/>
              <p:cNvSpPr>
                <a:spLocks noChangeShapeType="1"/>
              </p:cNvSpPr>
              <p:nvPr/>
            </p:nvSpPr>
            <p:spPr bwMode="auto">
              <a:xfrm>
                <a:off x="1398588" y="6381750"/>
                <a:ext cx="5802313" cy="19050"/>
              </a:xfrm>
              <a:prstGeom prst="line">
                <a:avLst/>
              </a:prstGeom>
              <a:noFill/>
              <a:ln w="25400">
                <a:solidFill>
                  <a:schemeClr val="tx1"/>
                </a:solidFill>
                <a:round/>
                <a:headEnd/>
                <a:tailEnd/>
              </a:ln>
              <a:effectLst/>
            </p:spPr>
            <p:txBody>
              <a:bodyPr wrap="none" anchor="ctr"/>
              <a:lstStyle/>
              <a:p>
                <a:pPr>
                  <a:defRPr/>
                </a:pPr>
                <a:endParaRPr lang="en-US" dirty="0">
                  <a:latin typeface="+mn-lt"/>
                </a:endParaRPr>
              </a:p>
            </p:txBody>
          </p:sp>
          <p:sp>
            <p:nvSpPr>
              <p:cNvPr id="438278" name="Line 6"/>
              <p:cNvSpPr>
                <a:spLocks noChangeShapeType="1"/>
              </p:cNvSpPr>
              <p:nvPr/>
            </p:nvSpPr>
            <p:spPr bwMode="auto">
              <a:xfrm>
                <a:off x="2312988" y="4857750"/>
                <a:ext cx="584200" cy="0"/>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grpSp>
            <p:nvGrpSpPr>
              <p:cNvPr id="11272" name="Group 7"/>
              <p:cNvGrpSpPr>
                <a:grpSpLocks/>
              </p:cNvGrpSpPr>
              <p:nvPr/>
            </p:nvGrpSpPr>
            <p:grpSpPr bwMode="auto">
              <a:xfrm>
                <a:off x="1722438" y="2330450"/>
                <a:ext cx="2470150" cy="1841500"/>
                <a:chOff x="1157" y="1084"/>
                <a:chExt cx="1556" cy="1160"/>
              </a:xfrm>
            </p:grpSpPr>
            <p:sp>
              <p:nvSpPr>
                <p:cNvPr id="438280" name="Line 8"/>
                <p:cNvSpPr>
                  <a:spLocks noChangeShapeType="1"/>
                </p:cNvSpPr>
                <p:nvPr/>
              </p:nvSpPr>
              <p:spPr bwMode="auto">
                <a:xfrm>
                  <a:off x="1157" y="2244"/>
                  <a:ext cx="356" cy="0"/>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1" name="Line 9"/>
                <p:cNvSpPr>
                  <a:spLocks noChangeShapeType="1"/>
                </p:cNvSpPr>
                <p:nvPr/>
              </p:nvSpPr>
              <p:spPr bwMode="auto">
                <a:xfrm>
                  <a:off x="1521" y="2012"/>
                  <a:ext cx="0" cy="224"/>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2" name="Line 10"/>
                <p:cNvSpPr>
                  <a:spLocks noChangeShapeType="1"/>
                </p:cNvSpPr>
                <p:nvPr/>
              </p:nvSpPr>
              <p:spPr bwMode="auto">
                <a:xfrm>
                  <a:off x="1529" y="2004"/>
                  <a:ext cx="368" cy="0"/>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3" name="Line 11"/>
                <p:cNvSpPr>
                  <a:spLocks noChangeShapeType="1"/>
                </p:cNvSpPr>
                <p:nvPr/>
              </p:nvSpPr>
              <p:spPr bwMode="auto">
                <a:xfrm>
                  <a:off x="1905" y="1772"/>
                  <a:ext cx="0" cy="224"/>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4" name="Line 12"/>
                <p:cNvSpPr>
                  <a:spLocks noChangeShapeType="1"/>
                </p:cNvSpPr>
                <p:nvPr/>
              </p:nvSpPr>
              <p:spPr bwMode="auto">
                <a:xfrm>
                  <a:off x="1913" y="1764"/>
                  <a:ext cx="368" cy="0"/>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5" name="Line 13"/>
                <p:cNvSpPr>
                  <a:spLocks noChangeShapeType="1"/>
                </p:cNvSpPr>
                <p:nvPr/>
              </p:nvSpPr>
              <p:spPr bwMode="auto">
                <a:xfrm>
                  <a:off x="2289" y="1532"/>
                  <a:ext cx="0" cy="224"/>
                </a:xfrm>
                <a:prstGeom prst="line">
                  <a:avLst/>
                </a:prstGeom>
                <a:noFill/>
                <a:ln w="25400">
                  <a:solidFill>
                    <a:schemeClr val="accent1">
                      <a:lumMod val="50000"/>
                    </a:schemeClr>
                  </a:solidFill>
                  <a:round/>
                  <a:headEnd/>
                  <a:tailEnd/>
                </a:ln>
                <a:effectLst/>
              </p:spPr>
              <p:txBody>
                <a:bodyPr wrap="none" anchor="ctr"/>
                <a:lstStyle/>
                <a:p>
                  <a:pPr>
                    <a:defRPr/>
                  </a:pPr>
                  <a:endParaRPr lang="en-US" dirty="0">
                    <a:solidFill>
                      <a:schemeClr val="accent1">
                        <a:lumMod val="50000"/>
                      </a:schemeClr>
                    </a:solidFill>
                    <a:latin typeface="+mn-lt"/>
                  </a:endParaRPr>
                </a:p>
              </p:txBody>
            </p:sp>
            <p:sp>
              <p:nvSpPr>
                <p:cNvPr id="438286" name="Line 14"/>
                <p:cNvSpPr>
                  <a:spLocks noChangeShapeType="1"/>
                </p:cNvSpPr>
                <p:nvPr/>
              </p:nvSpPr>
              <p:spPr bwMode="auto">
                <a:xfrm flipV="1">
                  <a:off x="2297" y="1084"/>
                  <a:ext cx="416" cy="448"/>
                </a:xfrm>
                <a:prstGeom prst="line">
                  <a:avLst/>
                </a:prstGeom>
                <a:noFill/>
                <a:ln w="25400">
                  <a:solidFill>
                    <a:schemeClr val="accent1">
                      <a:lumMod val="50000"/>
                    </a:schemeClr>
                  </a:solidFill>
                  <a:round/>
                  <a:headEnd/>
                  <a:tailEnd type="triangle" w="lg" len="lg"/>
                </a:ln>
                <a:effectLst/>
              </p:spPr>
              <p:txBody>
                <a:bodyPr wrap="none" anchor="ctr"/>
                <a:lstStyle/>
                <a:p>
                  <a:pPr>
                    <a:defRPr/>
                  </a:pPr>
                  <a:endParaRPr lang="en-US" dirty="0">
                    <a:solidFill>
                      <a:schemeClr val="accent1">
                        <a:lumMod val="50000"/>
                      </a:schemeClr>
                    </a:solidFill>
                    <a:latin typeface="+mn-lt"/>
                  </a:endParaRPr>
                </a:p>
              </p:txBody>
            </p:sp>
          </p:grpSp>
          <p:grpSp>
            <p:nvGrpSpPr>
              <p:cNvPr id="11273" name="Group 15"/>
              <p:cNvGrpSpPr>
                <a:grpSpLocks/>
              </p:cNvGrpSpPr>
              <p:nvPr/>
            </p:nvGrpSpPr>
            <p:grpSpPr bwMode="auto">
              <a:xfrm>
                <a:off x="1722438" y="4476750"/>
                <a:ext cx="2632075" cy="1549400"/>
                <a:chOff x="1157" y="2436"/>
                <a:chExt cx="1658" cy="976"/>
              </a:xfrm>
            </p:grpSpPr>
            <p:sp>
              <p:nvSpPr>
                <p:cNvPr id="438288" name="Line 16"/>
                <p:cNvSpPr>
                  <a:spLocks noChangeShapeType="1"/>
                </p:cNvSpPr>
                <p:nvPr/>
              </p:nvSpPr>
              <p:spPr bwMode="auto">
                <a:xfrm flipV="1">
                  <a:off x="1157" y="2436"/>
                  <a:ext cx="356" cy="8"/>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sp>
              <p:nvSpPr>
                <p:cNvPr id="438289" name="Line 17"/>
                <p:cNvSpPr>
                  <a:spLocks noChangeShapeType="1"/>
                </p:cNvSpPr>
                <p:nvPr/>
              </p:nvSpPr>
              <p:spPr bwMode="auto">
                <a:xfrm>
                  <a:off x="1521" y="2444"/>
                  <a:ext cx="0" cy="224"/>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sp>
              <p:nvSpPr>
                <p:cNvPr id="438290" name="Line 18"/>
                <p:cNvSpPr>
                  <a:spLocks noChangeShapeType="1"/>
                </p:cNvSpPr>
                <p:nvPr/>
              </p:nvSpPr>
              <p:spPr bwMode="auto">
                <a:xfrm>
                  <a:off x="1905" y="2684"/>
                  <a:ext cx="0" cy="224"/>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sp>
              <p:nvSpPr>
                <p:cNvPr id="438291" name="Line 19"/>
                <p:cNvSpPr>
                  <a:spLocks noChangeShapeType="1"/>
                </p:cNvSpPr>
                <p:nvPr/>
              </p:nvSpPr>
              <p:spPr bwMode="auto">
                <a:xfrm>
                  <a:off x="1913" y="2916"/>
                  <a:ext cx="368" cy="0"/>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sp>
              <p:nvSpPr>
                <p:cNvPr id="438292" name="Line 20"/>
                <p:cNvSpPr>
                  <a:spLocks noChangeShapeType="1"/>
                </p:cNvSpPr>
                <p:nvPr/>
              </p:nvSpPr>
              <p:spPr bwMode="auto">
                <a:xfrm>
                  <a:off x="2289" y="2924"/>
                  <a:ext cx="0" cy="224"/>
                </a:xfrm>
                <a:prstGeom prst="line">
                  <a:avLst/>
                </a:prstGeom>
                <a:noFill/>
                <a:ln w="25400">
                  <a:solidFill>
                    <a:schemeClr val="tx2"/>
                  </a:solidFill>
                  <a:round/>
                  <a:headEnd/>
                  <a:tailEnd/>
                </a:ln>
                <a:effectLst/>
              </p:spPr>
              <p:txBody>
                <a:bodyPr wrap="none" anchor="ctr"/>
                <a:lstStyle/>
                <a:p>
                  <a:pPr>
                    <a:defRPr/>
                  </a:pPr>
                  <a:endParaRPr lang="en-US" dirty="0">
                    <a:latin typeface="+mn-lt"/>
                  </a:endParaRPr>
                </a:p>
              </p:txBody>
            </p:sp>
            <p:sp>
              <p:nvSpPr>
                <p:cNvPr id="438293" name="Line 21"/>
                <p:cNvSpPr>
                  <a:spLocks noChangeShapeType="1"/>
                </p:cNvSpPr>
                <p:nvPr/>
              </p:nvSpPr>
              <p:spPr bwMode="auto">
                <a:xfrm>
                  <a:off x="2291" y="3140"/>
                  <a:ext cx="524" cy="272"/>
                </a:xfrm>
                <a:prstGeom prst="line">
                  <a:avLst/>
                </a:prstGeom>
                <a:noFill/>
                <a:ln w="25400">
                  <a:solidFill>
                    <a:schemeClr val="tx2"/>
                  </a:solidFill>
                  <a:round/>
                  <a:headEnd/>
                  <a:tailEnd type="triangle" w="lg" len="lg"/>
                </a:ln>
                <a:effectLst/>
              </p:spPr>
              <p:txBody>
                <a:bodyPr wrap="none" anchor="ctr"/>
                <a:lstStyle/>
                <a:p>
                  <a:pPr>
                    <a:defRPr/>
                  </a:pPr>
                  <a:endParaRPr lang="en-US" dirty="0">
                    <a:latin typeface="+mn-lt"/>
                  </a:endParaRPr>
                </a:p>
              </p:txBody>
            </p:sp>
          </p:grpSp>
          <p:sp>
            <p:nvSpPr>
              <p:cNvPr id="438295" name="Rectangle 23"/>
              <p:cNvSpPr>
                <a:spLocks noChangeArrowheads="1"/>
              </p:cNvSpPr>
              <p:nvPr/>
            </p:nvSpPr>
            <p:spPr bwMode="auto">
              <a:xfrm>
                <a:off x="952500" y="2209800"/>
                <a:ext cx="378310" cy="520655"/>
              </a:xfrm>
              <a:prstGeom prst="rect">
                <a:avLst/>
              </a:prstGeom>
              <a:noFill/>
              <a:ln w="12700">
                <a:noFill/>
                <a:miter lim="800000"/>
                <a:headEnd/>
                <a:tailEnd/>
              </a:ln>
              <a:effectLst/>
            </p:spPr>
            <p:txBody>
              <a:bodyPr wrap="none" lIns="90488" tIns="44450" rIns="90488" bIns="44450">
                <a:spAutoFit/>
              </a:bodyPr>
              <a:lstStyle/>
              <a:p>
                <a:pPr>
                  <a:defRPr/>
                </a:pPr>
                <a:r>
                  <a:rPr lang="en-US" sz="2800" dirty="0" smtClean="0">
                    <a:latin typeface="+mn-lt"/>
                  </a:rPr>
                  <a:t>$</a:t>
                </a:r>
                <a:endParaRPr lang="en-US" sz="2800" dirty="0">
                  <a:latin typeface="+mn-lt"/>
                </a:endParaRPr>
              </a:p>
            </p:txBody>
          </p:sp>
          <p:sp>
            <p:nvSpPr>
              <p:cNvPr id="438297" name="Rectangle 25"/>
              <p:cNvSpPr>
                <a:spLocks noChangeArrowheads="1"/>
              </p:cNvSpPr>
              <p:nvPr/>
            </p:nvSpPr>
            <p:spPr bwMode="auto">
              <a:xfrm>
                <a:off x="7200900" y="6096000"/>
                <a:ext cx="1350963" cy="458788"/>
              </a:xfrm>
              <a:prstGeom prst="rect">
                <a:avLst/>
              </a:prstGeom>
              <a:noFill/>
              <a:ln w="12700">
                <a:noFill/>
                <a:miter lim="800000"/>
                <a:headEnd/>
                <a:tailEnd/>
              </a:ln>
              <a:effectLst/>
            </p:spPr>
            <p:txBody>
              <a:bodyPr wrap="none" lIns="90488" tIns="44450" rIns="90488" bIns="44450">
                <a:spAutoFit/>
              </a:bodyPr>
              <a:lstStyle/>
              <a:p>
                <a:pPr>
                  <a:defRPr/>
                </a:pPr>
                <a:r>
                  <a:rPr lang="en-US" sz="2400" dirty="0">
                    <a:latin typeface="+mn-lt"/>
                  </a:rPr>
                  <a:t>Years (t)</a:t>
                </a:r>
              </a:p>
            </p:txBody>
          </p:sp>
          <p:sp>
            <p:nvSpPr>
              <p:cNvPr id="438300" name="Text Box 28"/>
              <p:cNvSpPr txBox="1">
                <a:spLocks noChangeArrowheads="1"/>
              </p:cNvSpPr>
              <p:nvPr/>
            </p:nvSpPr>
            <p:spPr bwMode="auto">
              <a:xfrm>
                <a:off x="4783139" y="2700337"/>
                <a:ext cx="3200400" cy="519113"/>
              </a:xfrm>
              <a:prstGeom prst="rect">
                <a:avLst/>
              </a:prstGeom>
              <a:noFill/>
              <a:ln w="12700">
                <a:noFill/>
                <a:miter lim="800000"/>
                <a:headEnd/>
                <a:tailEnd/>
              </a:ln>
              <a:effectLst/>
            </p:spPr>
            <p:txBody>
              <a:bodyPr>
                <a:spAutoFit/>
              </a:bodyPr>
              <a:lstStyle/>
              <a:p>
                <a:pPr>
                  <a:spcBef>
                    <a:spcPct val="50000"/>
                  </a:spcBef>
                  <a:defRPr/>
                </a:pPr>
                <a:r>
                  <a:rPr lang="en-US" sz="2800" dirty="0">
                    <a:solidFill>
                      <a:schemeClr val="accent1">
                        <a:lumMod val="50000"/>
                      </a:schemeClr>
                    </a:solidFill>
                    <a:latin typeface="+mn-lt"/>
                  </a:rPr>
                  <a:t>D</a:t>
                </a:r>
                <a:r>
                  <a:rPr lang="en-US" sz="2800" baseline="-25000" dirty="0">
                    <a:solidFill>
                      <a:schemeClr val="accent1">
                        <a:lumMod val="50000"/>
                      </a:schemeClr>
                    </a:solidFill>
                    <a:latin typeface="+mn-lt"/>
                  </a:rPr>
                  <a:t>t</a:t>
                </a:r>
                <a:r>
                  <a:rPr lang="en-US" sz="2800" dirty="0">
                    <a:solidFill>
                      <a:schemeClr val="accent1">
                        <a:lumMod val="50000"/>
                      </a:schemeClr>
                    </a:solidFill>
                    <a:latin typeface="+mn-lt"/>
                  </a:rPr>
                  <a:t> = D</a:t>
                </a:r>
                <a:r>
                  <a:rPr lang="en-US" sz="2800" baseline="-25000" dirty="0">
                    <a:solidFill>
                      <a:schemeClr val="accent1">
                        <a:lumMod val="50000"/>
                      </a:schemeClr>
                    </a:solidFill>
                    <a:latin typeface="+mn-lt"/>
                  </a:rPr>
                  <a:t>0</a:t>
                </a:r>
                <a:r>
                  <a:rPr lang="en-US" sz="2800" dirty="0">
                    <a:solidFill>
                      <a:schemeClr val="accent1">
                        <a:lumMod val="50000"/>
                      </a:schemeClr>
                    </a:solidFill>
                    <a:latin typeface="+mn-lt"/>
                  </a:rPr>
                  <a:t>(1 + g)</a:t>
                </a:r>
                <a:r>
                  <a:rPr lang="en-US" sz="2800" baseline="30000" dirty="0">
                    <a:solidFill>
                      <a:schemeClr val="accent1">
                        <a:lumMod val="50000"/>
                      </a:schemeClr>
                    </a:solidFill>
                    <a:latin typeface="+mn-lt"/>
                  </a:rPr>
                  <a:t>t</a:t>
                </a:r>
              </a:p>
            </p:txBody>
          </p:sp>
          <p:sp>
            <p:nvSpPr>
              <p:cNvPr id="438301" name="Text Box 29"/>
              <p:cNvSpPr txBox="1">
                <a:spLocks noChangeArrowheads="1"/>
              </p:cNvSpPr>
              <p:nvPr/>
            </p:nvSpPr>
            <p:spPr bwMode="auto">
              <a:xfrm>
                <a:off x="4088606" y="4384675"/>
                <a:ext cx="1905000" cy="523875"/>
              </a:xfrm>
              <a:prstGeom prst="rect">
                <a:avLst/>
              </a:prstGeom>
              <a:noFill/>
              <a:ln w="12700">
                <a:noFill/>
                <a:miter lim="800000"/>
                <a:headEnd/>
                <a:tailEnd/>
              </a:ln>
              <a:effectLst/>
            </p:spPr>
            <p:txBody>
              <a:bodyPr>
                <a:spAutoFit/>
              </a:bodyPr>
              <a:lstStyle/>
              <a:p>
                <a:pPr>
                  <a:spcBef>
                    <a:spcPct val="50000"/>
                  </a:spcBef>
                  <a:defRPr/>
                </a:pPr>
                <a:r>
                  <a:rPr lang="en-US" sz="2800" dirty="0">
                    <a:solidFill>
                      <a:schemeClr val="tx2"/>
                    </a:solidFill>
                    <a:latin typeface="+mn-lt"/>
                  </a:rPr>
                  <a:t>PV of D</a:t>
                </a:r>
                <a:r>
                  <a:rPr lang="en-US" sz="2800" baseline="-25000" dirty="0">
                    <a:solidFill>
                      <a:schemeClr val="tx2"/>
                    </a:solidFill>
                    <a:latin typeface="+mn-lt"/>
                  </a:rPr>
                  <a:t>t</a:t>
                </a:r>
                <a:r>
                  <a:rPr lang="en-US" sz="2800" dirty="0">
                    <a:solidFill>
                      <a:schemeClr val="tx2"/>
                    </a:solidFill>
                    <a:latin typeface="+mn-lt"/>
                  </a:rPr>
                  <a:t> =</a:t>
                </a:r>
              </a:p>
            </p:txBody>
          </p:sp>
          <p:sp>
            <p:nvSpPr>
              <p:cNvPr id="438302" name="Text Box 30"/>
              <p:cNvSpPr txBox="1">
                <a:spLocks noChangeArrowheads="1"/>
              </p:cNvSpPr>
              <p:nvPr/>
            </p:nvSpPr>
            <p:spPr bwMode="auto">
              <a:xfrm>
                <a:off x="5933281" y="4156075"/>
                <a:ext cx="1943100" cy="523875"/>
              </a:xfrm>
              <a:prstGeom prst="rect">
                <a:avLst/>
              </a:prstGeom>
              <a:noFill/>
              <a:ln w="12700">
                <a:noFill/>
                <a:miter lim="800000"/>
                <a:headEnd/>
                <a:tailEnd/>
              </a:ln>
              <a:effectLst/>
            </p:spPr>
            <p:txBody>
              <a:bodyPr wrap="square">
                <a:spAutoFit/>
              </a:bodyPr>
              <a:lstStyle/>
              <a:p>
                <a:pPr>
                  <a:spcBef>
                    <a:spcPct val="50000"/>
                  </a:spcBef>
                  <a:defRPr/>
                </a:pPr>
                <a:r>
                  <a:rPr lang="en-US" sz="2800" dirty="0">
                    <a:solidFill>
                      <a:schemeClr val="tx2"/>
                    </a:solidFill>
                  </a:rPr>
                  <a:t>D</a:t>
                </a:r>
                <a:r>
                  <a:rPr lang="en-US" sz="2800" baseline="-25000" dirty="0">
                    <a:solidFill>
                      <a:schemeClr val="tx2"/>
                    </a:solidFill>
                  </a:rPr>
                  <a:t>0</a:t>
                </a:r>
                <a:r>
                  <a:rPr lang="en-US" sz="2800" dirty="0">
                    <a:solidFill>
                      <a:schemeClr val="tx2"/>
                    </a:solidFill>
                  </a:rPr>
                  <a:t>(1 + g)</a:t>
                </a:r>
                <a:r>
                  <a:rPr lang="en-US" sz="2800" baseline="30000" dirty="0">
                    <a:solidFill>
                      <a:schemeClr val="tx2"/>
                    </a:solidFill>
                  </a:rPr>
                  <a:t>t</a:t>
                </a:r>
                <a:endParaRPr lang="en-US" sz="2800" baseline="-25000" dirty="0">
                  <a:solidFill>
                    <a:schemeClr val="tx2"/>
                  </a:solidFill>
                  <a:latin typeface="+mn-lt"/>
                </a:endParaRPr>
              </a:p>
            </p:txBody>
          </p:sp>
          <p:sp>
            <p:nvSpPr>
              <p:cNvPr id="438303" name="Text Box 31"/>
              <p:cNvSpPr txBox="1">
                <a:spLocks noChangeArrowheads="1"/>
              </p:cNvSpPr>
              <p:nvPr/>
            </p:nvSpPr>
            <p:spPr bwMode="auto">
              <a:xfrm>
                <a:off x="6320631" y="4613275"/>
                <a:ext cx="1501775" cy="519113"/>
              </a:xfrm>
              <a:prstGeom prst="rect">
                <a:avLst/>
              </a:prstGeom>
              <a:noFill/>
              <a:ln w="12700">
                <a:noFill/>
                <a:miter lim="800000"/>
                <a:headEnd/>
                <a:tailEnd/>
              </a:ln>
              <a:effectLst/>
            </p:spPr>
            <p:txBody>
              <a:bodyPr wrap="square">
                <a:spAutoFit/>
              </a:bodyPr>
              <a:lstStyle/>
              <a:p>
                <a:pPr>
                  <a:spcBef>
                    <a:spcPct val="50000"/>
                  </a:spcBef>
                  <a:defRPr/>
                </a:pPr>
                <a:r>
                  <a:rPr lang="en-US" sz="2800" dirty="0">
                    <a:solidFill>
                      <a:schemeClr val="tx2"/>
                    </a:solidFill>
                    <a:latin typeface="+mn-lt"/>
                  </a:rPr>
                  <a:t>(1 + </a:t>
                </a:r>
                <a:r>
                  <a:rPr lang="en-US" sz="2800" dirty="0" err="1" smtClean="0">
                    <a:solidFill>
                      <a:schemeClr val="tx2"/>
                    </a:solidFill>
                    <a:latin typeface="+mn-lt"/>
                  </a:rPr>
                  <a:t>r</a:t>
                </a:r>
                <a:r>
                  <a:rPr lang="en-US" sz="2800" baseline="-25000" dirty="0" err="1" smtClean="0">
                    <a:solidFill>
                      <a:schemeClr val="tx2"/>
                    </a:solidFill>
                    <a:latin typeface="+mn-lt"/>
                  </a:rPr>
                  <a:t>s</a:t>
                </a:r>
                <a:r>
                  <a:rPr lang="en-US" sz="2800" dirty="0" smtClean="0">
                    <a:solidFill>
                      <a:schemeClr val="tx2"/>
                    </a:solidFill>
                    <a:latin typeface="+mn-lt"/>
                  </a:rPr>
                  <a:t>)</a:t>
                </a:r>
                <a:r>
                  <a:rPr lang="en-US" sz="2800" baseline="30000" dirty="0">
                    <a:solidFill>
                      <a:schemeClr val="tx2"/>
                    </a:solidFill>
                    <a:latin typeface="+mn-lt"/>
                  </a:rPr>
                  <a:t>t</a:t>
                </a:r>
              </a:p>
            </p:txBody>
          </p:sp>
          <p:sp>
            <p:nvSpPr>
              <p:cNvPr id="438304" name="Line 32"/>
              <p:cNvSpPr>
                <a:spLocks noChangeShapeType="1"/>
              </p:cNvSpPr>
              <p:nvPr/>
            </p:nvSpPr>
            <p:spPr bwMode="auto">
              <a:xfrm>
                <a:off x="6153944" y="4689475"/>
                <a:ext cx="1401763" cy="0"/>
              </a:xfrm>
              <a:prstGeom prst="line">
                <a:avLst/>
              </a:prstGeom>
              <a:noFill/>
              <a:ln w="31750">
                <a:solidFill>
                  <a:schemeClr val="tx2"/>
                </a:solidFill>
                <a:round/>
                <a:headEnd/>
                <a:tailEnd/>
              </a:ln>
              <a:effectLst/>
            </p:spPr>
            <p:txBody>
              <a:bodyPr/>
              <a:lstStyle/>
              <a:p>
                <a:pPr>
                  <a:defRPr/>
                </a:pPr>
                <a:endParaRPr lang="en-US" dirty="0">
                  <a:latin typeface="+mn-lt"/>
                </a:endParaRPr>
              </a:p>
            </p:txBody>
          </p:sp>
          <p:sp>
            <p:nvSpPr>
              <p:cNvPr id="64" name="Text Box 33"/>
              <p:cNvSpPr txBox="1">
                <a:spLocks noChangeArrowheads="1"/>
              </p:cNvSpPr>
              <p:nvPr/>
            </p:nvSpPr>
            <p:spPr bwMode="auto">
              <a:xfrm>
                <a:off x="5164138" y="5449669"/>
                <a:ext cx="2473324" cy="430887"/>
              </a:xfrm>
              <a:prstGeom prst="rect">
                <a:avLst/>
              </a:prstGeom>
              <a:solidFill>
                <a:schemeClr val="tx2">
                  <a:lumMod val="20000"/>
                  <a:lumOff val="80000"/>
                </a:schemeClr>
              </a:solidFill>
              <a:ln w="19050">
                <a:solidFill>
                  <a:schemeClr val="tx2"/>
                </a:solidFill>
                <a:miter lim="800000"/>
                <a:headEnd/>
                <a:tailEnd/>
              </a:ln>
              <a:effectLst/>
            </p:spPr>
            <p:txBody>
              <a:bodyPr wrap="square">
                <a:spAutoFit/>
              </a:bodyPr>
              <a:lstStyle/>
              <a:p>
                <a:pPr>
                  <a:spcBef>
                    <a:spcPts val="0"/>
                  </a:spcBef>
                  <a:defRPr/>
                </a:pPr>
                <a:r>
                  <a:rPr lang="en-US" sz="2200" dirty="0" smtClean="0">
                    <a:solidFill>
                      <a:schemeClr val="tx2"/>
                    </a:solidFill>
                    <a:latin typeface="+mn-lt"/>
                  </a:rPr>
                  <a:t>g </a:t>
                </a:r>
                <a:r>
                  <a:rPr lang="en-US" sz="2200" dirty="0" smtClean="0">
                    <a:solidFill>
                      <a:schemeClr val="tx2"/>
                    </a:solidFill>
                    <a:latin typeface="+mn-lt"/>
                    <a:cs typeface="Arial" charset="0"/>
                  </a:rPr>
                  <a:t>&lt; </a:t>
                </a:r>
                <a:r>
                  <a:rPr lang="en-US" sz="2200" dirty="0">
                    <a:solidFill>
                      <a:schemeClr val="tx2"/>
                    </a:solidFill>
                    <a:latin typeface="+mn-lt"/>
                    <a:cs typeface="Arial" charset="0"/>
                  </a:rPr>
                  <a:t>r, </a:t>
                </a:r>
                <a:r>
                  <a:rPr lang="en-US" sz="2200" dirty="0" smtClean="0">
                    <a:solidFill>
                      <a:schemeClr val="tx2"/>
                    </a:solidFill>
                    <a:latin typeface="+mn-lt"/>
                    <a:cs typeface="Arial" charset="0"/>
                  </a:rPr>
                  <a:t>PV(D</a:t>
                </a:r>
                <a:r>
                  <a:rPr lang="en-US" sz="2200" baseline="-25000" dirty="0" smtClean="0">
                    <a:solidFill>
                      <a:schemeClr val="tx2"/>
                    </a:solidFill>
                    <a:latin typeface="+mn-lt"/>
                    <a:cs typeface="Arial" charset="0"/>
                  </a:rPr>
                  <a:t>∞</a:t>
                </a:r>
                <a:r>
                  <a:rPr lang="en-US" sz="2200" dirty="0" smtClean="0">
                    <a:solidFill>
                      <a:schemeClr val="tx2"/>
                    </a:solidFill>
                    <a:latin typeface="+mn-lt"/>
                    <a:cs typeface="Arial" charset="0"/>
                  </a:rPr>
                  <a:t>) </a:t>
                </a:r>
                <a:r>
                  <a:rPr lang="en-US" sz="2200" dirty="0" smtClean="0">
                    <a:solidFill>
                      <a:schemeClr val="tx2"/>
                    </a:solidFill>
                    <a:latin typeface="Cambria"/>
                    <a:cs typeface="Arial" charset="0"/>
                  </a:rPr>
                  <a:t>→</a:t>
                </a:r>
                <a:r>
                  <a:rPr lang="en-US" sz="2200" dirty="0" smtClean="0">
                    <a:solidFill>
                      <a:schemeClr val="tx2"/>
                    </a:solidFill>
                    <a:latin typeface="+mn-lt"/>
                    <a:cs typeface="Arial" charset="0"/>
                  </a:rPr>
                  <a:t> 0</a:t>
                </a:r>
                <a:endParaRPr lang="en-US" sz="2200" dirty="0">
                  <a:solidFill>
                    <a:schemeClr val="tx2"/>
                  </a:solidFill>
                  <a:latin typeface="+mn-lt"/>
                  <a:cs typeface="Arial" charset="0"/>
                </a:endParaRPr>
              </a:p>
            </p:txBody>
          </p:sp>
          <p:cxnSp>
            <p:nvCxnSpPr>
              <p:cNvPr id="3" name="Curved Connector 2"/>
              <p:cNvCxnSpPr>
                <a:stCxn id="438300" idx="1"/>
              </p:cNvCxnSpPr>
              <p:nvPr/>
            </p:nvCxnSpPr>
            <p:spPr bwMode="auto">
              <a:xfrm rot="10800000">
                <a:off x="3922633" y="2730456"/>
                <a:ext cx="860507" cy="229439"/>
              </a:xfrm>
              <a:prstGeom prst="curvedConnector3">
                <a:avLst>
                  <a:gd name="adj1" fmla="val 65939"/>
                </a:avLst>
              </a:prstGeom>
              <a:solidFill>
                <a:schemeClr val="accent1"/>
              </a:solidFill>
              <a:ln w="12700" cap="flat" cmpd="sng" algn="ctr">
                <a:solidFill>
                  <a:schemeClr val="tx1"/>
                </a:solidFill>
                <a:prstDash val="solid"/>
                <a:round/>
                <a:headEnd type="none" w="med" len="med"/>
                <a:tailEnd type="arrow"/>
              </a:ln>
              <a:effectLst/>
            </p:spPr>
          </p:cxnSp>
        </p:grpSp>
        <p:cxnSp>
          <p:nvCxnSpPr>
            <p:cNvPr id="8" name="Curved Connector 7"/>
            <p:cNvCxnSpPr>
              <a:stCxn id="438301" idx="1"/>
            </p:cNvCxnSpPr>
            <p:nvPr/>
          </p:nvCxnSpPr>
          <p:spPr bwMode="auto">
            <a:xfrm rot="10800000" flipV="1">
              <a:off x="3756660" y="4646612"/>
              <a:ext cx="331946" cy="1022667"/>
            </a:xfrm>
            <a:prstGeom prst="curvedConnector2">
              <a:avLst/>
            </a:prstGeom>
            <a:solidFill>
              <a:schemeClr val="accent1"/>
            </a:solidFill>
            <a:ln w="12700" cap="flat" cmpd="sng" algn="ctr">
              <a:solidFill>
                <a:schemeClr val="tx1"/>
              </a:solidFill>
              <a:prstDash val="solid"/>
              <a:round/>
              <a:headEnd type="none" w="med" len="med"/>
              <a:tailEnd type="arrow"/>
            </a:ln>
            <a:effectLst/>
          </p:spPr>
        </p:cxnSp>
        <p:sp>
          <p:nvSpPr>
            <p:cNvPr id="76" name="Text Box 29"/>
            <p:cNvSpPr txBox="1">
              <a:spLocks noChangeArrowheads="1"/>
            </p:cNvSpPr>
            <p:nvPr/>
          </p:nvSpPr>
          <p:spPr bwMode="auto">
            <a:xfrm>
              <a:off x="1415732" y="5585024"/>
              <a:ext cx="1017982" cy="369332"/>
            </a:xfrm>
            <a:prstGeom prst="rect">
              <a:avLst/>
            </a:prstGeom>
            <a:noFill/>
            <a:ln w="12700">
              <a:noFill/>
              <a:miter lim="800000"/>
              <a:headEnd/>
              <a:tailEnd/>
            </a:ln>
            <a:effectLst/>
          </p:spPr>
          <p:txBody>
            <a:bodyPr wrap="square">
              <a:spAutoFit/>
            </a:bodyPr>
            <a:lstStyle/>
            <a:p>
              <a:pPr algn="ctr">
                <a:spcBef>
                  <a:spcPct val="50000"/>
                </a:spcBef>
                <a:defRPr/>
              </a:pPr>
              <a:r>
                <a:rPr lang="en-US" dirty="0" smtClean="0">
                  <a:solidFill>
                    <a:schemeClr val="tx2"/>
                  </a:solidFill>
                  <a:latin typeface="+mn-lt"/>
                </a:rPr>
                <a:t>PV </a:t>
              </a:r>
              <a:r>
                <a:rPr lang="en-US" sz="1400" dirty="0" smtClean="0">
                  <a:solidFill>
                    <a:schemeClr val="tx2"/>
                  </a:solidFill>
                  <a:latin typeface="+mn-lt"/>
                </a:rPr>
                <a:t>of</a:t>
              </a:r>
              <a:r>
                <a:rPr lang="en-US" dirty="0" smtClean="0">
                  <a:solidFill>
                    <a:schemeClr val="tx2"/>
                  </a:solidFill>
                  <a:latin typeface="+mn-lt"/>
                </a:rPr>
                <a:t> D</a:t>
              </a:r>
              <a:r>
                <a:rPr lang="en-US" baseline="-25000" dirty="0" smtClean="0">
                  <a:solidFill>
                    <a:schemeClr val="tx2"/>
                  </a:solidFill>
                  <a:latin typeface="+mn-lt"/>
                </a:rPr>
                <a:t>1</a:t>
              </a:r>
              <a:endParaRPr lang="en-US" dirty="0">
                <a:solidFill>
                  <a:schemeClr val="tx2"/>
                </a:solidFill>
                <a:latin typeface="+mn-lt"/>
              </a:endParaRPr>
            </a:p>
          </p:txBody>
        </p:sp>
        <p:cxnSp>
          <p:nvCxnSpPr>
            <p:cNvPr id="19" name="Straight Arrow Connector 18"/>
            <p:cNvCxnSpPr>
              <a:endCxn id="438288" idx="0"/>
            </p:cNvCxnSpPr>
            <p:nvPr/>
          </p:nvCxnSpPr>
          <p:spPr bwMode="auto">
            <a:xfrm flipV="1">
              <a:off x="1638300" y="4489450"/>
              <a:ext cx="84138" cy="1095574"/>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85" name="Text Box 28"/>
            <p:cNvSpPr txBox="1">
              <a:spLocks noChangeArrowheads="1"/>
            </p:cNvSpPr>
            <p:nvPr/>
          </p:nvSpPr>
          <p:spPr bwMode="auto">
            <a:xfrm>
              <a:off x="1476058" y="3395980"/>
              <a:ext cx="588961" cy="369332"/>
            </a:xfrm>
            <a:prstGeom prst="rect">
              <a:avLst/>
            </a:prstGeom>
            <a:noFill/>
            <a:ln w="12700">
              <a:noFill/>
              <a:miter lim="800000"/>
              <a:headEnd/>
              <a:tailEnd/>
            </a:ln>
            <a:effectLst/>
          </p:spPr>
          <p:txBody>
            <a:bodyPr wrap="square">
              <a:spAutoFit/>
            </a:bodyPr>
            <a:lstStyle/>
            <a:p>
              <a:pPr algn="ctr">
                <a:spcBef>
                  <a:spcPct val="50000"/>
                </a:spcBef>
                <a:defRPr/>
              </a:pPr>
              <a:r>
                <a:rPr lang="en-US" dirty="0" smtClean="0">
                  <a:solidFill>
                    <a:schemeClr val="accent1">
                      <a:lumMod val="50000"/>
                    </a:schemeClr>
                  </a:solidFill>
                  <a:latin typeface="+mn-lt"/>
                </a:rPr>
                <a:t>D</a:t>
              </a:r>
              <a:r>
                <a:rPr lang="en-US" baseline="-25000" dirty="0" smtClean="0">
                  <a:solidFill>
                    <a:schemeClr val="accent1">
                      <a:lumMod val="50000"/>
                    </a:schemeClr>
                  </a:solidFill>
                  <a:latin typeface="+mn-lt"/>
                </a:rPr>
                <a:t>1</a:t>
              </a:r>
              <a:endParaRPr lang="en-US" baseline="30000" dirty="0">
                <a:solidFill>
                  <a:schemeClr val="accent1">
                    <a:lumMod val="50000"/>
                  </a:schemeClr>
                </a:solidFill>
                <a:latin typeface="+mn-lt"/>
              </a:endParaRPr>
            </a:p>
          </p:txBody>
        </p:sp>
        <p:cxnSp>
          <p:nvCxnSpPr>
            <p:cNvPr id="24" name="Straight Arrow Connector 23"/>
            <p:cNvCxnSpPr>
              <a:stCxn id="85" idx="2"/>
            </p:cNvCxnSpPr>
            <p:nvPr/>
          </p:nvCxnSpPr>
          <p:spPr bwMode="auto">
            <a:xfrm flipH="1">
              <a:off x="1770538" y="3765312"/>
              <a:ext cx="1" cy="39076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90" name="Text Box 28"/>
            <p:cNvSpPr txBox="1">
              <a:spLocks noChangeArrowheads="1"/>
            </p:cNvSpPr>
            <p:nvPr/>
          </p:nvSpPr>
          <p:spPr bwMode="auto">
            <a:xfrm>
              <a:off x="1533128" y="6325394"/>
              <a:ext cx="294481" cy="369332"/>
            </a:xfrm>
            <a:prstGeom prst="rect">
              <a:avLst/>
            </a:prstGeom>
            <a:noFill/>
            <a:ln w="12700">
              <a:noFill/>
              <a:miter lim="800000"/>
              <a:headEnd/>
              <a:tailEnd/>
            </a:ln>
            <a:effectLst/>
          </p:spPr>
          <p:txBody>
            <a:bodyPr wrap="square">
              <a:spAutoFit/>
            </a:bodyPr>
            <a:lstStyle/>
            <a:p>
              <a:pPr>
                <a:spcBef>
                  <a:spcPct val="50000"/>
                </a:spcBef>
                <a:defRPr/>
              </a:pPr>
              <a:r>
                <a:rPr lang="en-US" dirty="0">
                  <a:latin typeface="+mn-lt"/>
                </a:rPr>
                <a:t>1</a:t>
              </a:r>
              <a:endParaRPr lang="en-US" baseline="30000" dirty="0">
                <a:latin typeface="+mn-lt"/>
              </a:endParaRPr>
            </a:p>
          </p:txBody>
        </p:sp>
        <p:sp>
          <p:nvSpPr>
            <p:cNvPr id="91" name="Text Box 28"/>
            <p:cNvSpPr txBox="1">
              <a:spLocks noChangeArrowheads="1"/>
            </p:cNvSpPr>
            <p:nvPr/>
          </p:nvSpPr>
          <p:spPr bwMode="auto">
            <a:xfrm>
              <a:off x="2071448" y="6325394"/>
              <a:ext cx="294481" cy="369332"/>
            </a:xfrm>
            <a:prstGeom prst="rect">
              <a:avLst/>
            </a:prstGeom>
            <a:noFill/>
            <a:ln w="12700">
              <a:noFill/>
              <a:miter lim="800000"/>
              <a:headEnd/>
              <a:tailEnd/>
            </a:ln>
            <a:effectLst/>
          </p:spPr>
          <p:txBody>
            <a:bodyPr wrap="square">
              <a:spAutoFit/>
            </a:bodyPr>
            <a:lstStyle/>
            <a:p>
              <a:pPr>
                <a:spcBef>
                  <a:spcPct val="50000"/>
                </a:spcBef>
                <a:defRPr/>
              </a:pPr>
              <a:r>
                <a:rPr lang="en-US" dirty="0" smtClean="0">
                  <a:latin typeface="+mn-lt"/>
                </a:rPr>
                <a:t>2</a:t>
              </a:r>
              <a:endParaRPr lang="en-US" baseline="30000" dirty="0">
                <a:latin typeface="+mn-lt"/>
              </a:endParaRPr>
            </a:p>
          </p:txBody>
        </p:sp>
        <p:cxnSp>
          <p:nvCxnSpPr>
            <p:cNvPr id="26" name="Straight Connector 25"/>
            <p:cNvCxnSpPr/>
            <p:nvPr/>
          </p:nvCxnSpPr>
          <p:spPr bwMode="auto">
            <a:xfrm>
              <a:off x="1330810" y="4365625"/>
              <a:ext cx="145248" cy="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94" name="Text Box 28"/>
            <p:cNvSpPr txBox="1">
              <a:spLocks noChangeArrowheads="1"/>
            </p:cNvSpPr>
            <p:nvPr/>
          </p:nvSpPr>
          <p:spPr bwMode="auto">
            <a:xfrm>
              <a:off x="790699" y="4149487"/>
              <a:ext cx="476006" cy="369332"/>
            </a:xfrm>
            <a:prstGeom prst="rect">
              <a:avLst/>
            </a:prstGeom>
            <a:noFill/>
            <a:ln w="12700">
              <a:noFill/>
              <a:miter lim="800000"/>
              <a:headEnd/>
              <a:tailEnd/>
            </a:ln>
            <a:effectLst/>
          </p:spPr>
          <p:txBody>
            <a:bodyPr wrap="square">
              <a:spAutoFit/>
            </a:bodyPr>
            <a:lstStyle/>
            <a:p>
              <a:pPr algn="r">
                <a:spcBef>
                  <a:spcPct val="50000"/>
                </a:spcBef>
                <a:defRPr/>
              </a:pPr>
              <a:r>
                <a:rPr lang="en-US" dirty="0" smtClean="0">
                  <a:latin typeface="+mn-lt"/>
                </a:rPr>
                <a:t>D</a:t>
              </a:r>
              <a:r>
                <a:rPr lang="en-US" baseline="-25000" dirty="0" smtClean="0">
                  <a:latin typeface="+mn-lt"/>
                </a:rPr>
                <a:t>0</a:t>
              </a:r>
              <a:endParaRPr lang="en-US" baseline="30000" dirty="0">
                <a:latin typeface="+mn-lt"/>
              </a:endParaRPr>
            </a:p>
          </p:txBody>
        </p:sp>
        <p:sp>
          <p:nvSpPr>
            <p:cNvPr id="95" name="Text Box 28"/>
            <p:cNvSpPr txBox="1">
              <a:spLocks noChangeArrowheads="1"/>
            </p:cNvSpPr>
            <p:nvPr/>
          </p:nvSpPr>
          <p:spPr bwMode="auto">
            <a:xfrm>
              <a:off x="1827609" y="3058398"/>
              <a:ext cx="588961" cy="369332"/>
            </a:xfrm>
            <a:prstGeom prst="rect">
              <a:avLst/>
            </a:prstGeom>
            <a:noFill/>
            <a:ln w="12700">
              <a:noFill/>
              <a:miter lim="800000"/>
              <a:headEnd/>
              <a:tailEnd/>
            </a:ln>
            <a:effectLst/>
          </p:spPr>
          <p:txBody>
            <a:bodyPr wrap="square">
              <a:spAutoFit/>
            </a:bodyPr>
            <a:lstStyle/>
            <a:p>
              <a:pPr algn="ctr">
                <a:spcBef>
                  <a:spcPct val="50000"/>
                </a:spcBef>
                <a:defRPr/>
              </a:pPr>
              <a:r>
                <a:rPr lang="en-US" dirty="0" smtClean="0">
                  <a:solidFill>
                    <a:schemeClr val="accent1">
                      <a:lumMod val="50000"/>
                    </a:schemeClr>
                  </a:solidFill>
                  <a:latin typeface="+mn-lt"/>
                </a:rPr>
                <a:t>D</a:t>
              </a:r>
              <a:r>
                <a:rPr lang="en-US" baseline="-25000" dirty="0" smtClean="0">
                  <a:solidFill>
                    <a:schemeClr val="accent1">
                      <a:lumMod val="50000"/>
                    </a:schemeClr>
                  </a:solidFill>
                  <a:latin typeface="+mn-lt"/>
                </a:rPr>
                <a:t>2</a:t>
              </a:r>
              <a:endParaRPr lang="en-US" baseline="30000" dirty="0">
                <a:solidFill>
                  <a:schemeClr val="accent1">
                    <a:lumMod val="50000"/>
                  </a:schemeClr>
                </a:solidFill>
                <a:latin typeface="+mn-lt"/>
              </a:endParaRPr>
            </a:p>
          </p:txBody>
        </p:sp>
        <p:cxnSp>
          <p:nvCxnSpPr>
            <p:cNvPr id="28" name="Straight Arrow Connector 27"/>
            <p:cNvCxnSpPr>
              <a:stCxn id="95" idx="2"/>
            </p:cNvCxnSpPr>
            <p:nvPr/>
          </p:nvCxnSpPr>
          <p:spPr bwMode="auto">
            <a:xfrm>
              <a:off x="2122090" y="3427730"/>
              <a:ext cx="165498" cy="36322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99" name="Text Box 29"/>
            <p:cNvSpPr txBox="1">
              <a:spLocks noChangeArrowheads="1"/>
            </p:cNvSpPr>
            <p:nvPr/>
          </p:nvSpPr>
          <p:spPr bwMode="auto">
            <a:xfrm>
              <a:off x="1823718" y="5157510"/>
              <a:ext cx="1017982" cy="369332"/>
            </a:xfrm>
            <a:prstGeom prst="rect">
              <a:avLst/>
            </a:prstGeom>
            <a:noFill/>
            <a:ln w="12700">
              <a:noFill/>
              <a:miter lim="800000"/>
              <a:headEnd/>
              <a:tailEnd/>
            </a:ln>
            <a:effectLst/>
          </p:spPr>
          <p:txBody>
            <a:bodyPr wrap="square">
              <a:spAutoFit/>
            </a:bodyPr>
            <a:lstStyle/>
            <a:p>
              <a:pPr algn="ctr">
                <a:spcBef>
                  <a:spcPct val="50000"/>
                </a:spcBef>
                <a:defRPr/>
              </a:pPr>
              <a:r>
                <a:rPr lang="en-US" dirty="0" smtClean="0">
                  <a:solidFill>
                    <a:schemeClr val="tx2"/>
                  </a:solidFill>
                  <a:latin typeface="+mn-lt"/>
                </a:rPr>
                <a:t>PV </a:t>
              </a:r>
              <a:r>
                <a:rPr lang="en-US" sz="1400" dirty="0" smtClean="0">
                  <a:solidFill>
                    <a:schemeClr val="tx2"/>
                  </a:solidFill>
                  <a:latin typeface="+mn-lt"/>
                </a:rPr>
                <a:t>of</a:t>
              </a:r>
              <a:r>
                <a:rPr lang="en-US" dirty="0" smtClean="0">
                  <a:solidFill>
                    <a:schemeClr val="tx2"/>
                  </a:solidFill>
                  <a:latin typeface="+mn-lt"/>
                </a:rPr>
                <a:t> D</a:t>
              </a:r>
              <a:r>
                <a:rPr lang="en-US" baseline="-25000" dirty="0" smtClean="0">
                  <a:solidFill>
                    <a:schemeClr val="tx2"/>
                  </a:solidFill>
                  <a:latin typeface="+mn-lt"/>
                </a:rPr>
                <a:t>2</a:t>
              </a:r>
              <a:endParaRPr lang="en-US" dirty="0">
                <a:solidFill>
                  <a:schemeClr val="tx2"/>
                </a:solidFill>
                <a:latin typeface="+mn-lt"/>
              </a:endParaRPr>
            </a:p>
          </p:txBody>
        </p:sp>
        <p:cxnSp>
          <p:nvCxnSpPr>
            <p:cNvPr id="31" name="Straight Arrow Connector 30"/>
            <p:cNvCxnSpPr>
              <a:stCxn id="99" idx="0"/>
              <a:endCxn id="438278" idx="0"/>
            </p:cNvCxnSpPr>
            <p:nvPr/>
          </p:nvCxnSpPr>
          <p:spPr bwMode="auto">
            <a:xfrm flipH="1" flipV="1">
              <a:off x="2312988" y="4857750"/>
              <a:ext cx="19721" cy="29976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Constant Dividend Growth:</a:t>
            </a:r>
            <a:br>
              <a:rPr lang="en-US" sz="3600" dirty="0"/>
            </a:br>
            <a:r>
              <a:rPr lang="en-US" sz="3600" dirty="0" smtClean="0"/>
              <a:t>Cumulative Sum of PV </a:t>
            </a:r>
            <a:r>
              <a:rPr lang="en-US" sz="3600" dirty="0"/>
              <a:t>of D</a:t>
            </a:r>
            <a:r>
              <a:rPr lang="en-US" sz="3600" baseline="-25000" dirty="0"/>
              <a:t>t</a:t>
            </a:r>
            <a:r>
              <a:rPr lang="en-US" sz="3600" dirty="0"/>
              <a:t> if g&lt;r</a:t>
            </a:r>
            <a:r>
              <a:rPr lang="en-US" sz="3600" baseline="-25000" dirty="0"/>
              <a:t>s</a:t>
            </a:r>
            <a:endParaRPr lang="en-US" sz="3600" dirty="0"/>
          </a:p>
        </p:txBody>
      </p:sp>
      <p:sp>
        <p:nvSpPr>
          <p:cNvPr id="2" name="Slide Number Placeholder 1"/>
          <p:cNvSpPr>
            <a:spLocks noGrp="1"/>
          </p:cNvSpPr>
          <p:nvPr>
            <p:ph type="sldNum" sz="quarter" idx="12"/>
          </p:nvPr>
        </p:nvSpPr>
        <p:spPr/>
        <p:txBody>
          <a:bodyPr/>
          <a:lstStyle/>
          <a:p>
            <a:pPr>
              <a:defRPr/>
            </a:pPr>
            <a:fld id="{A68FE9F3-2080-4958-9660-CBDEED13A0EB}" type="slidenum">
              <a:rPr lang="en-US" smtClean="0"/>
              <a:pPr>
                <a:defRPr/>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59567224"/>
              </p:ext>
            </p:extLst>
          </p:nvPr>
        </p:nvGraphicFramePr>
        <p:xfrm>
          <a:off x="1501141" y="3827780"/>
          <a:ext cx="6309358" cy="1371600"/>
        </p:xfrm>
        <a:graphic>
          <a:graphicData uri="http://schemas.openxmlformats.org/drawingml/2006/table">
            <a:tbl>
              <a:tblPr firstRow="1" bandRow="1">
                <a:tableStyleId>{93296810-A885-4BE3-A3E7-6D5BEEA58F35}</a:tableStyleId>
              </a:tblPr>
              <a:tblGrid>
                <a:gridCol w="1265647"/>
                <a:gridCol w="694745"/>
                <a:gridCol w="980196"/>
                <a:gridCol w="980196"/>
                <a:gridCol w="980196"/>
                <a:gridCol w="1408378"/>
              </a:tblGrid>
              <a:tr h="413173">
                <a:tc>
                  <a:txBody>
                    <a:bodyPr/>
                    <a:lstStyle/>
                    <a:p>
                      <a:pPr algn="ctr"/>
                      <a:r>
                        <a:rPr lang="en-US" sz="2400" dirty="0" smtClean="0"/>
                        <a:t>t</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5</a:t>
                      </a:r>
                      <a:endParaRPr lang="en-US" sz="2400" dirty="0"/>
                    </a:p>
                  </a:txBody>
                  <a:tcPr/>
                </a:tc>
              </a:tr>
              <a:tr h="413173">
                <a:tc>
                  <a:txBody>
                    <a:bodyPr/>
                    <a:lstStyle/>
                    <a:p>
                      <a:pPr algn="ctr"/>
                      <a:r>
                        <a:rPr lang="en-US" sz="2400" dirty="0" smtClean="0"/>
                        <a:t>(1/2)</a:t>
                      </a:r>
                      <a:r>
                        <a:rPr lang="en-US" sz="2400" baseline="30000" dirty="0" smtClean="0"/>
                        <a:t>t</a:t>
                      </a:r>
                      <a:endParaRPr lang="en-US" sz="2400" baseline="30000" dirty="0"/>
                    </a:p>
                  </a:txBody>
                  <a:tcPr/>
                </a:tc>
                <a:tc>
                  <a:txBody>
                    <a:bodyPr/>
                    <a:lstStyle/>
                    <a:p>
                      <a:pPr algn="ctr"/>
                      <a:r>
                        <a:rPr lang="en-US" sz="2400" dirty="0" smtClean="0"/>
                        <a:t>1/2</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1/8</a:t>
                      </a:r>
                      <a:endParaRPr lang="en-US" sz="2400" dirty="0"/>
                    </a:p>
                  </a:txBody>
                  <a:tcPr/>
                </a:tc>
                <a:tc>
                  <a:txBody>
                    <a:bodyPr/>
                    <a:lstStyle/>
                    <a:p>
                      <a:pPr algn="ctr"/>
                      <a:r>
                        <a:rPr lang="en-US" sz="2400" dirty="0" smtClean="0"/>
                        <a:t>1/16</a:t>
                      </a:r>
                      <a:endParaRPr lang="en-US" sz="2400" dirty="0"/>
                    </a:p>
                  </a:txBody>
                  <a:tcPr/>
                </a:tc>
                <a:tc>
                  <a:txBody>
                    <a:bodyPr/>
                    <a:lstStyle/>
                    <a:p>
                      <a:pPr algn="ctr"/>
                      <a:r>
                        <a:rPr lang="en-US" sz="2400" dirty="0" smtClean="0"/>
                        <a:t>1/32</a:t>
                      </a:r>
                      <a:endParaRPr lang="en-US" sz="2400" dirty="0"/>
                    </a:p>
                  </a:txBody>
                  <a:tcPr/>
                </a:tc>
              </a:tr>
              <a:tr h="4131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smtClean="0">
                          <a:solidFill>
                            <a:schemeClr val="accent6">
                              <a:lumMod val="50000"/>
                            </a:schemeClr>
                          </a:solidFill>
                        </a:rPr>
                        <a:t>Σ</a:t>
                      </a:r>
                      <a:r>
                        <a:rPr lang="en-US" sz="2400" dirty="0" smtClean="0">
                          <a:solidFill>
                            <a:schemeClr val="accent6">
                              <a:lumMod val="50000"/>
                            </a:schemeClr>
                          </a:solidFill>
                        </a:rPr>
                        <a:t>(1/2)</a:t>
                      </a:r>
                      <a:r>
                        <a:rPr lang="en-US" sz="2400" baseline="30000" dirty="0" smtClean="0">
                          <a:solidFill>
                            <a:schemeClr val="accent6">
                              <a:lumMod val="50000"/>
                            </a:schemeClr>
                          </a:solidFill>
                        </a:rPr>
                        <a:t>t</a:t>
                      </a:r>
                      <a:endParaRPr lang="en-US" sz="2400" dirty="0">
                        <a:solidFill>
                          <a:schemeClr val="accent6">
                            <a:lumMod val="50000"/>
                          </a:schemeClr>
                        </a:solidFill>
                      </a:endParaRPr>
                    </a:p>
                  </a:txBody>
                  <a:tcPr/>
                </a:tc>
                <a:tc>
                  <a:txBody>
                    <a:bodyPr/>
                    <a:lstStyle/>
                    <a:p>
                      <a:pPr algn="ctr"/>
                      <a:r>
                        <a:rPr lang="en-US" sz="2400" dirty="0" smtClean="0">
                          <a:solidFill>
                            <a:schemeClr val="accent6">
                              <a:lumMod val="50000"/>
                            </a:schemeClr>
                          </a:solidFill>
                        </a:rPr>
                        <a:t>1/2</a:t>
                      </a:r>
                      <a:endParaRPr lang="en-US" sz="2400" dirty="0">
                        <a:solidFill>
                          <a:schemeClr val="accent6">
                            <a:lumMod val="50000"/>
                          </a:schemeClr>
                        </a:solidFill>
                      </a:endParaRPr>
                    </a:p>
                  </a:txBody>
                  <a:tcPr/>
                </a:tc>
                <a:tc>
                  <a:txBody>
                    <a:bodyPr/>
                    <a:lstStyle/>
                    <a:p>
                      <a:pPr algn="ctr"/>
                      <a:r>
                        <a:rPr lang="en-US" sz="2400" dirty="0" smtClean="0">
                          <a:solidFill>
                            <a:schemeClr val="accent6">
                              <a:lumMod val="50000"/>
                            </a:schemeClr>
                          </a:solidFill>
                        </a:rPr>
                        <a:t>3/4</a:t>
                      </a:r>
                      <a:endParaRPr lang="en-US" sz="2400" dirty="0">
                        <a:solidFill>
                          <a:schemeClr val="accent6">
                            <a:lumMod val="50000"/>
                          </a:schemeClr>
                        </a:solidFill>
                      </a:endParaRPr>
                    </a:p>
                  </a:txBody>
                  <a:tcPr/>
                </a:tc>
                <a:tc>
                  <a:txBody>
                    <a:bodyPr/>
                    <a:lstStyle/>
                    <a:p>
                      <a:pPr algn="ctr"/>
                      <a:r>
                        <a:rPr lang="en-US" sz="2400" dirty="0" smtClean="0">
                          <a:solidFill>
                            <a:schemeClr val="accent6">
                              <a:lumMod val="50000"/>
                            </a:schemeClr>
                          </a:solidFill>
                        </a:rPr>
                        <a:t>7/8</a:t>
                      </a:r>
                      <a:endParaRPr lang="en-US" sz="2400" dirty="0">
                        <a:solidFill>
                          <a:schemeClr val="accent6">
                            <a:lumMod val="50000"/>
                          </a:schemeClr>
                        </a:solidFill>
                      </a:endParaRPr>
                    </a:p>
                  </a:txBody>
                  <a:tcPr/>
                </a:tc>
                <a:tc>
                  <a:txBody>
                    <a:bodyPr/>
                    <a:lstStyle/>
                    <a:p>
                      <a:pPr algn="ctr"/>
                      <a:r>
                        <a:rPr lang="en-US" sz="2400" dirty="0" smtClean="0">
                          <a:solidFill>
                            <a:schemeClr val="accent6">
                              <a:lumMod val="50000"/>
                            </a:schemeClr>
                          </a:solidFill>
                        </a:rPr>
                        <a:t>15/16</a:t>
                      </a:r>
                      <a:endParaRPr lang="en-US" sz="2400" dirty="0">
                        <a:solidFill>
                          <a:schemeClr val="accent6">
                            <a:lumMod val="50000"/>
                          </a:schemeClr>
                        </a:solidFill>
                      </a:endParaRPr>
                    </a:p>
                  </a:txBody>
                  <a:tcPr/>
                </a:tc>
                <a:tc>
                  <a:txBody>
                    <a:bodyPr/>
                    <a:lstStyle/>
                    <a:p>
                      <a:pPr algn="ctr"/>
                      <a:r>
                        <a:rPr lang="en-US" sz="2400" dirty="0" smtClean="0">
                          <a:solidFill>
                            <a:schemeClr val="accent6">
                              <a:lumMod val="50000"/>
                            </a:schemeClr>
                          </a:solidFill>
                        </a:rPr>
                        <a:t>Boring</a:t>
                      </a:r>
                      <a:endParaRPr lang="en-US" sz="2400" dirty="0">
                        <a:solidFill>
                          <a:schemeClr val="accent6">
                            <a:lumMod val="50000"/>
                          </a:schemeClr>
                        </a:solidFill>
                      </a:endParaRPr>
                    </a:p>
                  </a:txBody>
                  <a:tcPr/>
                </a:tc>
              </a:tr>
            </a:tbl>
          </a:graphicData>
        </a:graphic>
      </p:graphicFrame>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795" r="9454" b="37895"/>
          <a:stretch/>
        </p:blipFill>
        <p:spPr bwMode="auto">
          <a:xfrm>
            <a:off x="3001617" y="1978304"/>
            <a:ext cx="3140765" cy="11889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Content Placeholder 3"/>
          <p:cNvSpPr>
            <a:spLocks noGrp="1"/>
          </p:cNvSpPr>
          <p:nvPr>
            <p:ph idx="1"/>
          </p:nvPr>
        </p:nvSpPr>
        <p:spPr>
          <a:xfrm>
            <a:off x="685799" y="3168259"/>
            <a:ext cx="7772400" cy="3582279"/>
          </a:xfrm>
        </p:spPr>
        <p:txBody>
          <a:bodyPr/>
          <a:lstStyle/>
          <a:p>
            <a:pPr marL="0" indent="0">
              <a:buNone/>
            </a:pPr>
            <a:r>
              <a:rPr lang="en-US" sz="2400" dirty="0" smtClean="0"/>
              <a:t>What happens to      as t gets bigger? Consider this:</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This sum converges to 1. Similarly,    </a:t>
            </a:r>
            <a:r>
              <a:rPr lang="en-US" sz="2400" dirty="0" smtClean="0">
                <a:solidFill>
                  <a:srgbClr val="FF0000"/>
                </a:solidFill>
              </a:rPr>
              <a:t>converges</a:t>
            </a:r>
            <a:r>
              <a:rPr lang="en-US" sz="2400" dirty="0">
                <a:solidFill>
                  <a:srgbClr val="000000"/>
                </a:solidFill>
              </a:rPr>
              <a:t> </a:t>
            </a:r>
            <a:r>
              <a:rPr lang="en-US" sz="2400" dirty="0" smtClean="0">
                <a:solidFill>
                  <a:srgbClr val="000000"/>
                </a:solidFill>
              </a:rPr>
              <a:t>to a finite number. See next slide.</a:t>
            </a:r>
            <a:endParaRPr lang="en-US" dirty="0" smtClean="0"/>
          </a:p>
          <a:p>
            <a:pPr marL="0" indent="0">
              <a:buNone/>
            </a:pPr>
            <a:endParaRPr lang="en-US" dirty="0" smtClean="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4324"/>
          <a:stretch/>
        </p:blipFill>
        <p:spPr bwMode="auto">
          <a:xfrm>
            <a:off x="3122388" y="3184522"/>
            <a:ext cx="362789" cy="563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4324"/>
          <a:stretch/>
        </p:blipFill>
        <p:spPr bwMode="auto">
          <a:xfrm>
            <a:off x="5422766" y="5379468"/>
            <a:ext cx="362789" cy="563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307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Autofit/>
          </a:bodyPr>
          <a:lstStyle/>
          <a:p>
            <a:pPr eaLnBrk="1" hangingPunct="1"/>
            <a:r>
              <a:rPr lang="en-US" sz="3200" dirty="0"/>
              <a:t>Constant Dividend Growth </a:t>
            </a:r>
            <a:r>
              <a:rPr lang="en-US" sz="3200" dirty="0" smtClean="0"/>
              <a:t>Model (g&lt;r</a:t>
            </a:r>
            <a:r>
              <a:rPr lang="en-US" sz="3200" baseline="-25000" dirty="0" smtClean="0"/>
              <a:t>s</a:t>
            </a:r>
            <a:r>
              <a:rPr lang="en-US" sz="3200" dirty="0" smtClean="0"/>
              <a:t>)</a:t>
            </a:r>
            <a:endParaRPr lang="en-US" sz="3200" dirty="0"/>
          </a:p>
        </p:txBody>
      </p:sp>
      <p:sp>
        <p:nvSpPr>
          <p:cNvPr id="2" name="Content Placeholder 1"/>
          <p:cNvSpPr>
            <a:spLocks noGrp="1"/>
          </p:cNvSpPr>
          <p:nvPr>
            <p:ph idx="1"/>
          </p:nvPr>
        </p:nvSpPr>
        <p:spPr/>
        <p:txBody>
          <a:bodyPr/>
          <a:lstStyle/>
          <a:p>
            <a:r>
              <a:rPr lang="en-US" dirty="0" smtClean="0"/>
              <a:t>If g is constant and less than </a:t>
            </a:r>
            <a:r>
              <a:rPr lang="en-US" dirty="0"/>
              <a:t>r</a:t>
            </a:r>
            <a:r>
              <a:rPr lang="en-US" baseline="-25000" dirty="0"/>
              <a:t>s</a:t>
            </a:r>
            <a:r>
              <a:rPr lang="en-US" dirty="0"/>
              <a:t>, then </a:t>
            </a:r>
            <a:endParaRPr lang="en-US" dirty="0" smtClean="0"/>
          </a:p>
          <a:p>
            <a:pPr marL="0" indent="0">
              <a:buNone/>
            </a:pPr>
            <a:r>
              <a:rPr lang="en-US" dirty="0"/>
              <a:t>		</a:t>
            </a:r>
            <a:r>
              <a:rPr lang="en-US" dirty="0" smtClean="0"/>
              <a:t>converges to:</a:t>
            </a:r>
          </a:p>
          <a:p>
            <a:endParaRPr lang="en-US" dirty="0" smtClean="0"/>
          </a:p>
          <a:p>
            <a:pPr marL="0" indent="0" algn="ctr">
              <a:buNone/>
            </a:pPr>
            <a:endParaRPr lang="en-US" sz="4400" dirty="0"/>
          </a:p>
          <a:p>
            <a:endParaRPr lang="en-US" dirty="0"/>
          </a:p>
        </p:txBody>
      </p:sp>
      <p:sp>
        <p:nvSpPr>
          <p:cNvPr id="10242" name="Slide Number Placeholder 5"/>
          <p:cNvSpPr>
            <a:spLocks noGrp="1"/>
          </p:cNvSpPr>
          <p:nvPr>
            <p:ph type="sldNum" sz="quarter" idx="12"/>
          </p:nvPr>
        </p:nvSpPr>
        <p:spPr/>
        <p:txBody>
          <a:bodyPr/>
          <a:lstStyle/>
          <a:p>
            <a:fld id="{5B7CB958-F7EC-4067-B8C2-0FC4F88D2ED0}" type="slidenum">
              <a:rPr lang="en-US" smtClean="0"/>
              <a:pPr/>
              <a:t>14</a:t>
            </a:fld>
            <a:endParaRPr lang="en-US" dirty="0"/>
          </a:p>
        </p:txBody>
      </p: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418"/>
          <a:stretch/>
        </p:blipFill>
        <p:spPr bwMode="auto">
          <a:xfrm>
            <a:off x="1660769" y="4055255"/>
            <a:ext cx="6418385" cy="145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4324"/>
          <a:stretch/>
        </p:blipFill>
        <p:spPr bwMode="auto">
          <a:xfrm>
            <a:off x="2028235" y="2676522"/>
            <a:ext cx="638766" cy="820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92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07A16C0D-E4DF-4FE4-8A50-DE13EAD0FB09}" type="slidenum">
              <a:rPr lang="en-US"/>
              <a:pPr/>
              <a:t>15</a:t>
            </a:fld>
            <a:endParaRPr lang="en-US" dirty="0"/>
          </a:p>
        </p:txBody>
      </p:sp>
      <p:sp>
        <p:nvSpPr>
          <p:cNvPr id="12291" name="Rectangle 2"/>
          <p:cNvSpPr>
            <a:spLocks noGrp="1" noChangeArrowheads="1"/>
          </p:cNvSpPr>
          <p:nvPr>
            <p:ph type="title" idx="4294967295"/>
          </p:nvPr>
        </p:nvSpPr>
        <p:spPr/>
        <p:txBody>
          <a:bodyPr/>
          <a:lstStyle/>
          <a:p>
            <a:pPr eaLnBrk="1" hangingPunct="1"/>
            <a:r>
              <a:rPr lang="en-US" dirty="0"/>
              <a:t>What happens if g &gt; r</a:t>
            </a:r>
            <a:r>
              <a:rPr lang="en-US" baseline="-25000" dirty="0"/>
              <a:t>s</a:t>
            </a:r>
            <a:r>
              <a:rPr lang="en-US" dirty="0"/>
              <a:t>?</a:t>
            </a:r>
          </a:p>
        </p:txBody>
      </p:sp>
      <p:grpSp>
        <p:nvGrpSpPr>
          <p:cNvPr id="12312" name="Group 24"/>
          <p:cNvGrpSpPr>
            <a:grpSpLocks/>
          </p:cNvGrpSpPr>
          <p:nvPr/>
        </p:nvGrpSpPr>
        <p:grpSpPr bwMode="auto">
          <a:xfrm>
            <a:off x="688975" y="2284413"/>
            <a:ext cx="8204200" cy="4146550"/>
            <a:chOff x="434" y="1439"/>
            <a:chExt cx="5168" cy="2612"/>
          </a:xfrm>
        </p:grpSpPr>
        <p:sp>
          <p:nvSpPr>
            <p:cNvPr id="12295" name="Text Box 6"/>
            <p:cNvSpPr txBox="1">
              <a:spLocks noChangeArrowheads="1"/>
            </p:cNvSpPr>
            <p:nvPr/>
          </p:nvSpPr>
          <p:spPr bwMode="auto">
            <a:xfrm>
              <a:off x="514" y="1583"/>
              <a:ext cx="768" cy="327"/>
            </a:xfrm>
            <a:prstGeom prst="rect">
              <a:avLst/>
            </a:prstGeom>
            <a:noFill/>
            <a:ln w="12700">
              <a:noFill/>
              <a:miter lim="800000"/>
              <a:headEnd/>
              <a:tailEnd/>
            </a:ln>
          </p:spPr>
          <p:txBody>
            <a:bodyPr>
              <a:spAutoFit/>
            </a:bodyPr>
            <a:lstStyle/>
            <a:p>
              <a:pPr>
                <a:spcBef>
                  <a:spcPct val="50000"/>
                </a:spcBef>
              </a:pPr>
              <a:r>
                <a:rPr lang="en-US" sz="2800" dirty="0"/>
                <a:t>P</a:t>
              </a:r>
              <a:r>
                <a:rPr lang="en-US" sz="2800" baseline="-25000" dirty="0"/>
                <a:t>0</a:t>
              </a:r>
              <a:r>
                <a:rPr lang="en-US" sz="2800" dirty="0"/>
                <a:t> =</a:t>
              </a:r>
            </a:p>
          </p:txBody>
        </p:sp>
        <p:sp>
          <p:nvSpPr>
            <p:cNvPr id="12296" name="Text Box 7"/>
            <p:cNvSpPr txBox="1">
              <a:spLocks noChangeArrowheads="1"/>
            </p:cNvSpPr>
            <p:nvPr/>
          </p:nvSpPr>
          <p:spPr bwMode="auto">
            <a:xfrm>
              <a:off x="500" y="1487"/>
              <a:ext cx="240" cy="288"/>
            </a:xfrm>
            <a:prstGeom prst="rect">
              <a:avLst/>
            </a:prstGeom>
            <a:noFill/>
            <a:ln w="12700">
              <a:noFill/>
              <a:miter lim="800000"/>
              <a:headEnd/>
              <a:tailEnd/>
            </a:ln>
          </p:spPr>
          <p:txBody>
            <a:bodyPr>
              <a:spAutoFit/>
            </a:bodyPr>
            <a:lstStyle/>
            <a:p>
              <a:pPr>
                <a:spcBef>
                  <a:spcPct val="50000"/>
                </a:spcBef>
              </a:pPr>
              <a:r>
                <a:rPr lang="en-US" sz="2400" dirty="0">
                  <a:cs typeface="Arial" charset="0"/>
                </a:rPr>
                <a:t>^</a:t>
              </a:r>
            </a:p>
          </p:txBody>
        </p:sp>
        <p:sp>
          <p:nvSpPr>
            <p:cNvPr id="12297" name="Text Box 8"/>
            <p:cNvSpPr txBox="1">
              <a:spLocks noChangeArrowheads="1"/>
            </p:cNvSpPr>
            <p:nvPr/>
          </p:nvSpPr>
          <p:spPr bwMode="auto">
            <a:xfrm>
              <a:off x="1138" y="1871"/>
              <a:ext cx="4464" cy="327"/>
            </a:xfrm>
            <a:prstGeom prst="rect">
              <a:avLst/>
            </a:prstGeom>
            <a:noFill/>
            <a:ln w="12700">
              <a:noFill/>
              <a:miter lim="800000"/>
              <a:headEnd/>
              <a:tailEnd/>
            </a:ln>
          </p:spPr>
          <p:txBody>
            <a:bodyPr>
              <a:spAutoFit/>
            </a:bodyPr>
            <a:lstStyle/>
            <a:p>
              <a:pPr>
                <a:spcBef>
                  <a:spcPct val="50000"/>
                </a:spcBef>
              </a:pPr>
              <a:r>
                <a:rPr lang="en-US" sz="2800" dirty="0"/>
                <a:t> (1 + r</a:t>
              </a:r>
              <a:r>
                <a:rPr lang="en-US" sz="2800" baseline="-25000" dirty="0"/>
                <a:t>s</a:t>
              </a:r>
              <a:r>
                <a:rPr lang="en-US" sz="2800" dirty="0"/>
                <a:t>)</a:t>
              </a:r>
              <a:r>
                <a:rPr lang="en-US" sz="2800" baseline="30000" dirty="0"/>
                <a:t>1</a:t>
              </a:r>
              <a:r>
                <a:rPr lang="en-US" sz="2800" dirty="0"/>
                <a:t>      (1 + r</a:t>
              </a:r>
              <a:r>
                <a:rPr lang="en-US" sz="2800" baseline="-25000" dirty="0"/>
                <a:t>s</a:t>
              </a:r>
              <a:r>
                <a:rPr lang="en-US" sz="2800" dirty="0"/>
                <a:t>)</a:t>
              </a:r>
              <a:r>
                <a:rPr lang="en-US" sz="2800" baseline="30000" dirty="0"/>
                <a:t>2</a:t>
              </a:r>
              <a:r>
                <a:rPr lang="en-US" sz="2800" dirty="0"/>
                <a:t>              (1 + r</a:t>
              </a:r>
              <a:r>
                <a:rPr lang="en-US" sz="2800" baseline="-25000" dirty="0"/>
                <a:t>s</a:t>
              </a:r>
              <a:r>
                <a:rPr lang="en-US" sz="2800" dirty="0"/>
                <a:t>)</a:t>
              </a:r>
              <a:r>
                <a:rPr lang="en-US" sz="2800" baseline="30000" dirty="0">
                  <a:cs typeface="Arial" charset="0"/>
                </a:rPr>
                <a:t>∞</a:t>
              </a:r>
            </a:p>
          </p:txBody>
        </p:sp>
        <p:sp>
          <p:nvSpPr>
            <p:cNvPr id="12298" name="Text Box 9"/>
            <p:cNvSpPr txBox="1">
              <a:spLocks noChangeArrowheads="1"/>
            </p:cNvSpPr>
            <p:nvPr/>
          </p:nvSpPr>
          <p:spPr bwMode="auto">
            <a:xfrm>
              <a:off x="1083" y="1439"/>
              <a:ext cx="4416" cy="327"/>
            </a:xfrm>
            <a:prstGeom prst="rect">
              <a:avLst/>
            </a:prstGeom>
            <a:noFill/>
            <a:ln w="12700">
              <a:noFill/>
              <a:miter lim="800000"/>
              <a:headEnd/>
              <a:tailEnd/>
            </a:ln>
          </p:spPr>
          <p:txBody>
            <a:bodyPr>
              <a:spAutoFit/>
            </a:bodyPr>
            <a:lstStyle/>
            <a:p>
              <a:pPr>
                <a:spcBef>
                  <a:spcPct val="50000"/>
                </a:spcBef>
              </a:pPr>
              <a:r>
                <a:rPr lang="en-US" sz="2800" dirty="0"/>
                <a:t>D</a:t>
              </a:r>
              <a:r>
                <a:rPr lang="en-US" sz="2800" baseline="-25000" dirty="0"/>
                <a:t>0</a:t>
              </a:r>
              <a:r>
                <a:rPr lang="en-US" sz="2800" dirty="0"/>
                <a:t>(1 + g)</a:t>
              </a:r>
              <a:r>
                <a:rPr lang="en-US" sz="2800" baseline="30000" dirty="0"/>
                <a:t>1</a:t>
              </a:r>
              <a:r>
                <a:rPr lang="en-US" sz="2800" dirty="0"/>
                <a:t>   D</a:t>
              </a:r>
              <a:r>
                <a:rPr lang="en-US" sz="2800" baseline="-25000" dirty="0"/>
                <a:t>0</a:t>
              </a:r>
              <a:r>
                <a:rPr lang="en-US" sz="2800" dirty="0"/>
                <a:t>(1 + g)</a:t>
              </a:r>
              <a:r>
                <a:rPr lang="en-US" sz="2800" baseline="30000" dirty="0"/>
                <a:t>2</a:t>
              </a:r>
              <a:r>
                <a:rPr lang="en-US" sz="2800" dirty="0"/>
                <a:t>            D</a:t>
              </a:r>
              <a:r>
                <a:rPr lang="en-US" sz="2800" baseline="-25000" dirty="0"/>
                <a:t>0</a:t>
              </a:r>
              <a:r>
                <a:rPr lang="en-US" sz="2800" dirty="0"/>
                <a:t>(1 + g</a:t>
              </a:r>
              <a:r>
                <a:rPr lang="en-US" sz="2800" dirty="0" smtClean="0"/>
                <a:t>)</a:t>
              </a:r>
              <a:r>
                <a:rPr lang="en-US" sz="2800" baseline="30000" dirty="0">
                  <a:cs typeface="Arial" charset="0"/>
                </a:rPr>
                <a:t>∞</a:t>
              </a:r>
              <a:r>
                <a:rPr lang="en-US" sz="2800" dirty="0"/>
                <a:t> </a:t>
              </a:r>
            </a:p>
          </p:txBody>
        </p:sp>
        <p:sp>
          <p:nvSpPr>
            <p:cNvPr id="12299" name="Line 10"/>
            <p:cNvSpPr>
              <a:spLocks noChangeShapeType="1"/>
            </p:cNvSpPr>
            <p:nvPr/>
          </p:nvSpPr>
          <p:spPr bwMode="auto">
            <a:xfrm>
              <a:off x="1234" y="1823"/>
              <a:ext cx="816" cy="0"/>
            </a:xfrm>
            <a:prstGeom prst="line">
              <a:avLst/>
            </a:prstGeom>
            <a:noFill/>
            <a:ln w="25400">
              <a:solidFill>
                <a:schemeClr val="tx1"/>
              </a:solidFill>
              <a:round/>
              <a:headEnd/>
              <a:tailEnd/>
            </a:ln>
          </p:spPr>
          <p:txBody>
            <a:bodyPr/>
            <a:lstStyle/>
            <a:p>
              <a:endParaRPr lang="en-US" dirty="0"/>
            </a:p>
          </p:txBody>
        </p:sp>
        <p:sp>
          <p:nvSpPr>
            <p:cNvPr id="12300" name="Line 11"/>
            <p:cNvSpPr>
              <a:spLocks noChangeShapeType="1"/>
            </p:cNvSpPr>
            <p:nvPr/>
          </p:nvSpPr>
          <p:spPr bwMode="auto">
            <a:xfrm>
              <a:off x="2434" y="1823"/>
              <a:ext cx="912" cy="0"/>
            </a:xfrm>
            <a:prstGeom prst="line">
              <a:avLst/>
            </a:prstGeom>
            <a:noFill/>
            <a:ln w="25400">
              <a:solidFill>
                <a:schemeClr val="tx1"/>
              </a:solidFill>
              <a:round/>
              <a:headEnd/>
              <a:tailEnd/>
            </a:ln>
          </p:spPr>
          <p:txBody>
            <a:bodyPr/>
            <a:lstStyle/>
            <a:p>
              <a:endParaRPr lang="en-US" dirty="0"/>
            </a:p>
          </p:txBody>
        </p:sp>
        <p:sp>
          <p:nvSpPr>
            <p:cNvPr id="12301" name="Line 13"/>
            <p:cNvSpPr>
              <a:spLocks noChangeShapeType="1"/>
            </p:cNvSpPr>
            <p:nvPr/>
          </p:nvSpPr>
          <p:spPr bwMode="auto">
            <a:xfrm>
              <a:off x="4272" y="1823"/>
              <a:ext cx="979" cy="0"/>
            </a:xfrm>
            <a:prstGeom prst="line">
              <a:avLst/>
            </a:prstGeom>
            <a:noFill/>
            <a:ln w="25400">
              <a:solidFill>
                <a:schemeClr val="tx1"/>
              </a:solidFill>
              <a:round/>
              <a:headEnd/>
              <a:tailEnd/>
            </a:ln>
          </p:spPr>
          <p:txBody>
            <a:bodyPr/>
            <a:lstStyle/>
            <a:p>
              <a:endParaRPr lang="en-US" dirty="0"/>
            </a:p>
          </p:txBody>
        </p:sp>
        <p:sp>
          <p:nvSpPr>
            <p:cNvPr id="12302" name="Text Box 14"/>
            <p:cNvSpPr txBox="1">
              <a:spLocks noChangeArrowheads="1"/>
            </p:cNvSpPr>
            <p:nvPr/>
          </p:nvSpPr>
          <p:spPr bwMode="auto">
            <a:xfrm>
              <a:off x="2098" y="1631"/>
              <a:ext cx="288" cy="365"/>
            </a:xfrm>
            <a:prstGeom prst="rect">
              <a:avLst/>
            </a:prstGeom>
            <a:noFill/>
            <a:ln w="12700">
              <a:noFill/>
              <a:miter lim="800000"/>
              <a:headEnd/>
              <a:tailEnd/>
            </a:ln>
          </p:spPr>
          <p:txBody>
            <a:bodyPr>
              <a:spAutoFit/>
            </a:bodyPr>
            <a:lstStyle/>
            <a:p>
              <a:pPr>
                <a:spcBef>
                  <a:spcPct val="50000"/>
                </a:spcBef>
              </a:pPr>
              <a:r>
                <a:rPr lang="en-US" sz="3200" dirty="0"/>
                <a:t>+</a:t>
              </a:r>
            </a:p>
          </p:txBody>
        </p:sp>
        <p:sp>
          <p:nvSpPr>
            <p:cNvPr id="12303" name="Text Box 16"/>
            <p:cNvSpPr txBox="1">
              <a:spLocks noChangeArrowheads="1"/>
            </p:cNvSpPr>
            <p:nvPr/>
          </p:nvSpPr>
          <p:spPr bwMode="auto">
            <a:xfrm>
              <a:off x="3394" y="1583"/>
              <a:ext cx="974" cy="365"/>
            </a:xfrm>
            <a:prstGeom prst="rect">
              <a:avLst/>
            </a:prstGeom>
            <a:noFill/>
            <a:ln w="12700">
              <a:noFill/>
              <a:miter lim="800000"/>
              <a:headEnd/>
              <a:tailEnd/>
            </a:ln>
          </p:spPr>
          <p:txBody>
            <a:bodyPr>
              <a:spAutoFit/>
            </a:bodyPr>
            <a:lstStyle/>
            <a:p>
              <a:pPr>
                <a:spcBef>
                  <a:spcPct val="50000"/>
                </a:spcBef>
              </a:pPr>
              <a:r>
                <a:rPr lang="en-US" sz="3200" dirty="0"/>
                <a:t>+ … + </a:t>
              </a:r>
            </a:p>
          </p:txBody>
        </p:sp>
        <p:sp>
          <p:nvSpPr>
            <p:cNvPr id="12304" name="Text Box 18"/>
            <p:cNvSpPr txBox="1">
              <a:spLocks noChangeArrowheads="1"/>
            </p:cNvSpPr>
            <p:nvPr/>
          </p:nvSpPr>
          <p:spPr bwMode="auto">
            <a:xfrm>
              <a:off x="1954" y="2303"/>
              <a:ext cx="1056" cy="327"/>
            </a:xfrm>
            <a:prstGeom prst="rect">
              <a:avLst/>
            </a:prstGeom>
            <a:noFill/>
            <a:ln w="12700">
              <a:noFill/>
              <a:miter lim="800000"/>
              <a:headEnd/>
              <a:tailEnd/>
            </a:ln>
          </p:spPr>
          <p:txBody>
            <a:bodyPr>
              <a:spAutoFit/>
            </a:bodyPr>
            <a:lstStyle/>
            <a:p>
              <a:pPr>
                <a:spcBef>
                  <a:spcPct val="50000"/>
                </a:spcBef>
              </a:pPr>
              <a:r>
                <a:rPr lang="en-US" sz="2800" dirty="0"/>
                <a:t>  (1 + g)</a:t>
              </a:r>
              <a:r>
                <a:rPr lang="en-US" sz="2800" baseline="30000" dirty="0"/>
                <a:t>t</a:t>
              </a:r>
              <a:endParaRPr lang="en-US" sz="2800" dirty="0"/>
            </a:p>
          </p:txBody>
        </p:sp>
        <p:sp>
          <p:nvSpPr>
            <p:cNvPr id="12305" name="Line 19"/>
            <p:cNvSpPr>
              <a:spLocks noChangeShapeType="1"/>
            </p:cNvSpPr>
            <p:nvPr/>
          </p:nvSpPr>
          <p:spPr bwMode="auto">
            <a:xfrm>
              <a:off x="2098" y="2687"/>
              <a:ext cx="816" cy="0"/>
            </a:xfrm>
            <a:prstGeom prst="line">
              <a:avLst/>
            </a:prstGeom>
            <a:noFill/>
            <a:ln w="25400">
              <a:solidFill>
                <a:schemeClr val="tx1"/>
              </a:solidFill>
              <a:round/>
              <a:headEnd/>
              <a:tailEnd/>
            </a:ln>
          </p:spPr>
          <p:txBody>
            <a:bodyPr/>
            <a:lstStyle/>
            <a:p>
              <a:endParaRPr lang="en-US" dirty="0"/>
            </a:p>
          </p:txBody>
        </p:sp>
        <p:sp>
          <p:nvSpPr>
            <p:cNvPr id="12306" name="Text Box 20"/>
            <p:cNvSpPr txBox="1">
              <a:spLocks noChangeArrowheads="1"/>
            </p:cNvSpPr>
            <p:nvPr/>
          </p:nvSpPr>
          <p:spPr bwMode="auto">
            <a:xfrm>
              <a:off x="1762" y="2783"/>
              <a:ext cx="1269" cy="327"/>
            </a:xfrm>
            <a:prstGeom prst="rect">
              <a:avLst/>
            </a:prstGeom>
            <a:noFill/>
            <a:ln w="12700">
              <a:noFill/>
              <a:miter lim="800000"/>
              <a:headEnd/>
              <a:tailEnd/>
            </a:ln>
          </p:spPr>
          <p:txBody>
            <a:bodyPr>
              <a:spAutoFit/>
            </a:bodyPr>
            <a:lstStyle/>
            <a:p>
              <a:pPr>
                <a:spcBef>
                  <a:spcPct val="50000"/>
                </a:spcBef>
              </a:pPr>
              <a:r>
                <a:rPr lang="en-US" sz="2800" dirty="0"/>
                <a:t>    (1 + r</a:t>
              </a:r>
              <a:r>
                <a:rPr lang="en-US" sz="2800" baseline="-25000" dirty="0"/>
                <a:t>s</a:t>
              </a:r>
              <a:r>
                <a:rPr lang="en-US" sz="2800" dirty="0"/>
                <a:t>)</a:t>
              </a:r>
              <a:r>
                <a:rPr lang="en-US" sz="2800" baseline="30000" dirty="0"/>
                <a:t>t</a:t>
              </a:r>
              <a:endParaRPr lang="en-US" sz="2800" baseline="30000" dirty="0">
                <a:cs typeface="Arial" charset="0"/>
              </a:endParaRPr>
            </a:p>
          </p:txBody>
        </p:sp>
        <p:sp>
          <p:nvSpPr>
            <p:cNvPr id="12309" name="Text Box 25"/>
            <p:cNvSpPr txBox="1">
              <a:spLocks noChangeArrowheads="1"/>
            </p:cNvSpPr>
            <p:nvPr/>
          </p:nvSpPr>
          <p:spPr bwMode="auto">
            <a:xfrm>
              <a:off x="3010" y="2495"/>
              <a:ext cx="1056" cy="327"/>
            </a:xfrm>
            <a:prstGeom prst="rect">
              <a:avLst/>
            </a:prstGeom>
            <a:noFill/>
            <a:ln w="12700">
              <a:noFill/>
              <a:miter lim="800000"/>
              <a:headEnd/>
              <a:tailEnd/>
            </a:ln>
          </p:spPr>
          <p:txBody>
            <a:bodyPr>
              <a:spAutoFit/>
            </a:bodyPr>
            <a:lstStyle/>
            <a:p>
              <a:pPr>
                <a:spcBef>
                  <a:spcPct val="50000"/>
                </a:spcBef>
              </a:pPr>
              <a:r>
                <a:rPr lang="en-US" sz="2800" dirty="0"/>
                <a:t>&gt; </a:t>
              </a:r>
              <a:r>
                <a:rPr lang="en-US" sz="2800" dirty="0" smtClean="0"/>
                <a:t>1</a:t>
              </a:r>
              <a:endParaRPr lang="en-US" sz="2800" dirty="0"/>
            </a:p>
          </p:txBody>
        </p:sp>
        <p:sp>
          <p:nvSpPr>
            <p:cNvPr id="12310" name="Text Box 26"/>
            <p:cNvSpPr txBox="1">
              <a:spLocks noChangeArrowheads="1"/>
            </p:cNvSpPr>
            <p:nvPr/>
          </p:nvSpPr>
          <p:spPr bwMode="auto">
            <a:xfrm>
              <a:off x="434" y="3455"/>
              <a:ext cx="4792" cy="596"/>
            </a:xfrm>
            <a:prstGeom prst="rect">
              <a:avLst/>
            </a:prstGeom>
            <a:noFill/>
            <a:ln w="12700">
              <a:noFill/>
              <a:miter lim="800000"/>
              <a:headEnd/>
              <a:tailEnd/>
            </a:ln>
          </p:spPr>
          <p:txBody>
            <a:bodyPr>
              <a:spAutoFit/>
            </a:bodyPr>
            <a:lstStyle/>
            <a:p>
              <a:pPr>
                <a:spcBef>
                  <a:spcPct val="50000"/>
                </a:spcBef>
              </a:pPr>
              <a:r>
                <a:rPr lang="en-US" sz="2800" b="1" dirty="0"/>
                <a:t>So </a:t>
              </a:r>
              <a:r>
                <a:rPr lang="en-US" sz="2800" b="1" dirty="0" smtClean="0">
                  <a:solidFill>
                    <a:schemeClr val="tx2"/>
                  </a:solidFill>
                </a:rPr>
                <a:t>g </a:t>
              </a:r>
              <a:r>
                <a:rPr lang="en-US" sz="2800" b="1" dirty="0">
                  <a:solidFill>
                    <a:schemeClr val="tx2"/>
                  </a:solidFill>
                </a:rPr>
                <a:t>must be less than r</a:t>
              </a:r>
              <a:r>
                <a:rPr lang="en-US" sz="2800" b="1" baseline="-25000" dirty="0">
                  <a:solidFill>
                    <a:schemeClr val="tx2"/>
                  </a:solidFill>
                </a:rPr>
                <a:t>s</a:t>
              </a:r>
              <a:r>
                <a:rPr lang="en-US" sz="2800" b="1" dirty="0"/>
                <a:t> for the constant growth model to be applicable</a:t>
              </a:r>
              <a:r>
                <a:rPr lang="en-US" sz="2800" b="1" dirty="0" smtClean="0"/>
                <a:t>!</a:t>
              </a:r>
              <a:endParaRPr lang="en-US" sz="2800" b="1" dirty="0"/>
            </a:p>
          </p:txBody>
        </p:sp>
      </p:grpSp>
      <p:sp>
        <p:nvSpPr>
          <p:cNvPr id="12294" name="Text Box 26"/>
          <p:cNvSpPr txBox="1">
            <a:spLocks noChangeArrowheads="1"/>
          </p:cNvSpPr>
          <p:nvPr/>
        </p:nvSpPr>
        <p:spPr bwMode="auto">
          <a:xfrm>
            <a:off x="815975" y="3962400"/>
            <a:ext cx="2438400" cy="519113"/>
          </a:xfrm>
          <a:prstGeom prst="rect">
            <a:avLst/>
          </a:prstGeom>
          <a:noFill/>
          <a:ln w="12700">
            <a:noFill/>
            <a:miter lim="800000"/>
            <a:headEnd/>
            <a:tailEnd/>
          </a:ln>
        </p:spPr>
        <p:txBody>
          <a:bodyPr>
            <a:spAutoFit/>
          </a:bodyPr>
          <a:lstStyle/>
          <a:p>
            <a:pPr>
              <a:spcBef>
                <a:spcPct val="50000"/>
              </a:spcBef>
            </a:pPr>
            <a:r>
              <a:rPr lang="en-US" sz="2800" dirty="0"/>
              <a:t>If g &gt; r</a:t>
            </a:r>
            <a:r>
              <a:rPr lang="en-US" sz="2800" baseline="-25000" dirty="0"/>
              <a:t>s</a:t>
            </a:r>
            <a:r>
              <a:rPr lang="en-US" sz="2800" dirty="0"/>
              <a:t>, then</a:t>
            </a:r>
          </a:p>
        </p:txBody>
      </p:sp>
      <p:sp>
        <p:nvSpPr>
          <p:cNvPr id="4" name="TextBox 3"/>
          <p:cNvSpPr txBox="1"/>
          <p:nvPr/>
        </p:nvSpPr>
        <p:spPr>
          <a:xfrm>
            <a:off x="869462" y="5031154"/>
            <a:ext cx="2168851" cy="523220"/>
          </a:xfrm>
          <a:prstGeom prst="rect">
            <a:avLst/>
          </a:prstGeom>
          <a:noFill/>
        </p:spPr>
        <p:txBody>
          <a:bodyPr wrap="square" rtlCol="0">
            <a:spAutoFit/>
          </a:bodyPr>
          <a:lstStyle/>
          <a:p>
            <a:pPr>
              <a:spcBef>
                <a:spcPct val="50000"/>
              </a:spcBef>
            </a:pPr>
            <a:r>
              <a:rPr lang="en-US" sz="2800" dirty="0" smtClean="0"/>
              <a:t>And P</a:t>
            </a:r>
            <a:r>
              <a:rPr lang="en-US" sz="2800" baseline="-25000" dirty="0" smtClean="0"/>
              <a:t>0</a:t>
            </a:r>
            <a:r>
              <a:rPr lang="en-US" sz="2800" dirty="0" smtClean="0"/>
              <a:t> = </a:t>
            </a:r>
            <a:r>
              <a:rPr lang="en-US" sz="2800" dirty="0" smtClean="0">
                <a:cs typeface="Arial" charset="0"/>
              </a:rPr>
              <a:t>∞</a:t>
            </a:r>
            <a:endParaRPr lang="en-US" sz="2800" dirty="0">
              <a:cs typeface="Arial" charset="0"/>
            </a:endParaRPr>
          </a:p>
        </p:txBody>
      </p:sp>
      <p:sp>
        <p:nvSpPr>
          <p:cNvPr id="5" name="TextBox 4"/>
          <p:cNvSpPr txBox="1"/>
          <p:nvPr/>
        </p:nvSpPr>
        <p:spPr>
          <a:xfrm>
            <a:off x="1709616" y="4894384"/>
            <a:ext cx="351692" cy="369332"/>
          </a:xfrm>
          <a:prstGeom prst="rect">
            <a:avLst/>
          </a:prstGeom>
          <a:noFill/>
        </p:spPr>
        <p:txBody>
          <a:bodyPr wrap="square" rtlCol="0">
            <a:spAutoFit/>
          </a:bodyPr>
          <a:lstStyle/>
          <a:p>
            <a:pPr>
              <a:spcBef>
                <a:spcPct val="50000"/>
              </a:spcBef>
            </a:pPr>
            <a:r>
              <a:rPr lang="en-US" dirty="0">
                <a:cs typeface="Arial" charset="0"/>
              </a:rPr>
              <a:t>^</a:t>
            </a:r>
          </a:p>
        </p:txBody>
      </p:sp>
      <p:sp>
        <p:nvSpPr>
          <p:cNvPr id="6" name="TextBox 5"/>
          <p:cNvSpPr txBox="1"/>
          <p:nvPr/>
        </p:nvSpPr>
        <p:spPr>
          <a:xfrm>
            <a:off x="3106615" y="5050693"/>
            <a:ext cx="4806462" cy="523220"/>
          </a:xfrm>
          <a:prstGeom prst="rect">
            <a:avLst/>
          </a:prstGeom>
          <a:noFill/>
        </p:spPr>
        <p:txBody>
          <a:bodyPr wrap="square" rtlCol="0">
            <a:spAutoFit/>
          </a:bodyPr>
          <a:lstStyle/>
          <a:p>
            <a:r>
              <a:rPr lang="en-US" sz="2800" dirty="0" smtClean="0"/>
              <a:t>as t goes to infinity.</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p:spPr>
        <p:txBody>
          <a:bodyPr/>
          <a:lstStyle/>
          <a:p>
            <a:fld id="{B2D0F16C-7C80-4A3C-BC59-7CF10C510DCB}" type="slidenum">
              <a:rPr lang="en-US"/>
              <a:pPr/>
              <a:t>16</a:t>
            </a:fld>
            <a:endParaRPr lang="en-US" dirty="0"/>
          </a:p>
        </p:txBody>
      </p:sp>
      <p:sp>
        <p:nvSpPr>
          <p:cNvPr id="13315" name="Rectangle 8"/>
          <p:cNvSpPr>
            <a:spLocks noGrp="1" noChangeArrowheads="1"/>
          </p:cNvSpPr>
          <p:nvPr>
            <p:ph type="title" idx="4294967295"/>
          </p:nvPr>
        </p:nvSpPr>
        <p:spPr/>
        <p:txBody>
          <a:bodyPr/>
          <a:lstStyle/>
          <a:p>
            <a:pPr eaLnBrk="1" hangingPunct="1"/>
            <a:r>
              <a:rPr lang="en-US" sz="2800" dirty="0" smtClean="0"/>
              <a:t>7-11c (continued) Illustration of a Constant Growth Stock</a:t>
            </a:r>
            <a:br>
              <a:rPr lang="en-US" sz="2800" dirty="0" smtClean="0"/>
            </a:br>
            <a:r>
              <a:rPr lang="en-US" sz="2000" dirty="0" smtClean="0"/>
              <a:t>First step: estimate required </a:t>
            </a:r>
            <a:r>
              <a:rPr lang="en-US" sz="2000" dirty="0"/>
              <a:t>rate of </a:t>
            </a:r>
            <a:r>
              <a:rPr lang="en-US" sz="2000" dirty="0" smtClean="0"/>
              <a:t>return</a:t>
            </a:r>
            <a:br>
              <a:rPr lang="en-US" sz="2000" dirty="0" smtClean="0"/>
            </a:br>
            <a:r>
              <a:rPr lang="en-US" sz="2000" dirty="0" smtClean="0"/>
              <a:t>Example: if beta </a:t>
            </a:r>
            <a:r>
              <a:rPr lang="en-US" sz="2000" dirty="0"/>
              <a:t>= </a:t>
            </a:r>
            <a:r>
              <a:rPr lang="en-US" sz="2000" dirty="0" smtClean="0"/>
              <a:t>1.28, </a:t>
            </a:r>
            <a:r>
              <a:rPr lang="en-US" sz="2000" dirty="0"/>
              <a:t>r</a:t>
            </a:r>
            <a:r>
              <a:rPr lang="en-US" sz="2000" baseline="-25000" dirty="0"/>
              <a:t>RF</a:t>
            </a:r>
            <a:r>
              <a:rPr lang="en-US" sz="2000" dirty="0"/>
              <a:t> = 7%, and RP</a:t>
            </a:r>
            <a:r>
              <a:rPr lang="en-US" sz="2000" baseline="-25000" dirty="0"/>
              <a:t>M</a:t>
            </a:r>
            <a:r>
              <a:rPr lang="en-US" sz="2000" dirty="0"/>
              <a:t> = 5%. </a:t>
            </a:r>
          </a:p>
        </p:txBody>
      </p:sp>
      <p:sp>
        <p:nvSpPr>
          <p:cNvPr id="13316" name="Rectangle 6"/>
          <p:cNvSpPr>
            <a:spLocks noChangeArrowheads="1"/>
          </p:cNvSpPr>
          <p:nvPr/>
        </p:nvSpPr>
        <p:spPr bwMode="auto">
          <a:xfrm>
            <a:off x="1905000" y="4038600"/>
            <a:ext cx="4308473" cy="1567096"/>
          </a:xfrm>
          <a:prstGeom prst="rect">
            <a:avLst/>
          </a:prstGeom>
          <a:noFill/>
          <a:ln w="12700">
            <a:noFill/>
            <a:miter lim="800000"/>
            <a:headEnd/>
            <a:tailEnd/>
          </a:ln>
        </p:spPr>
        <p:txBody>
          <a:bodyPr wrap="none" lIns="90488" tIns="44450" rIns="90488" bIns="44450">
            <a:spAutoFit/>
          </a:bodyPr>
          <a:lstStyle/>
          <a:p>
            <a:pPr>
              <a:tabLst>
                <a:tab pos="465138" algn="l"/>
              </a:tabLst>
            </a:pPr>
            <a:r>
              <a:rPr lang="en-US" sz="3200" dirty="0"/>
              <a:t>r</a:t>
            </a:r>
            <a:r>
              <a:rPr lang="en-US" sz="3200" baseline="-25000" dirty="0"/>
              <a:t>s</a:t>
            </a:r>
            <a:r>
              <a:rPr lang="en-US" sz="3200" dirty="0"/>
              <a:t>	= r</a:t>
            </a:r>
            <a:r>
              <a:rPr lang="en-US" sz="3200" baseline="-25000" dirty="0"/>
              <a:t>RF</a:t>
            </a:r>
            <a:r>
              <a:rPr lang="en-US" sz="3200" dirty="0"/>
              <a:t> + (RP</a:t>
            </a:r>
            <a:r>
              <a:rPr lang="en-US" sz="3200" baseline="-25000" dirty="0"/>
              <a:t>M</a:t>
            </a:r>
            <a:r>
              <a:rPr lang="en-US" sz="3200" dirty="0"/>
              <a:t>)b</a:t>
            </a:r>
            <a:r>
              <a:rPr lang="en-US" sz="3200" baseline="-25000" dirty="0"/>
              <a:t>Firm</a:t>
            </a:r>
            <a:endParaRPr lang="en-US" sz="3200" dirty="0"/>
          </a:p>
          <a:p>
            <a:pPr>
              <a:tabLst>
                <a:tab pos="465138" algn="l"/>
              </a:tabLst>
            </a:pPr>
            <a:r>
              <a:rPr lang="en-US" sz="3200" dirty="0"/>
              <a:t>	= 7% + (5%)(</a:t>
            </a:r>
            <a:r>
              <a:rPr lang="en-US" sz="3200" dirty="0" smtClean="0"/>
              <a:t>1.28)</a:t>
            </a:r>
            <a:endParaRPr lang="en-US" sz="3200" dirty="0"/>
          </a:p>
          <a:p>
            <a:pPr>
              <a:tabLst>
                <a:tab pos="465138" algn="l"/>
              </a:tabLst>
            </a:pPr>
            <a:r>
              <a:rPr lang="en-US" sz="3200" dirty="0"/>
              <a:t>	= </a:t>
            </a:r>
            <a:r>
              <a:rPr lang="en-US" sz="3200" dirty="0" smtClean="0"/>
              <a:t>13.4</a:t>
            </a:r>
            <a:r>
              <a:rPr lang="en-US" sz="3200" dirty="0" smtClean="0"/>
              <a:t>%</a:t>
            </a:r>
            <a:endParaRPr lang="en-US" sz="3200" dirty="0"/>
          </a:p>
        </p:txBody>
      </p:sp>
      <p:sp>
        <p:nvSpPr>
          <p:cNvPr id="13317" name="Rectangle 7"/>
          <p:cNvSpPr>
            <a:spLocks noChangeArrowheads="1"/>
          </p:cNvSpPr>
          <p:nvPr/>
        </p:nvSpPr>
        <p:spPr bwMode="auto">
          <a:xfrm>
            <a:off x="1524000" y="2852738"/>
            <a:ext cx="6369399" cy="582211"/>
          </a:xfrm>
          <a:prstGeom prst="rect">
            <a:avLst/>
          </a:prstGeom>
          <a:noFill/>
          <a:ln w="12700">
            <a:noFill/>
            <a:miter lim="800000"/>
            <a:headEnd/>
            <a:tailEnd/>
          </a:ln>
        </p:spPr>
        <p:txBody>
          <a:bodyPr wrap="none" lIns="90488" tIns="44450" rIns="90488" bIns="44450">
            <a:spAutoFit/>
          </a:bodyPr>
          <a:lstStyle/>
          <a:p>
            <a:r>
              <a:rPr lang="en-US" sz="3200" dirty="0"/>
              <a:t>Use the </a:t>
            </a:r>
            <a:r>
              <a:rPr lang="en-US" sz="3200" dirty="0" smtClean="0"/>
              <a:t>CAPM/SML </a:t>
            </a:r>
            <a:r>
              <a:rPr lang="en-US" sz="3200" dirty="0"/>
              <a:t>to calculate r</a:t>
            </a:r>
            <a:r>
              <a:rPr lang="en-US" sz="3200" baseline="-25000" dirty="0"/>
              <a:t>s</a:t>
            </a:r>
            <a:r>
              <a:rPr lang="en-US" sz="3200" dirty="0"/>
              <a: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1"/>
          <p:cNvSpPr txBox="1">
            <a:spLocks/>
          </p:cNvSpPr>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buNone/>
            </a:pPr>
            <a:r>
              <a:rPr lang="en-US" dirty="0"/>
              <a:t>D</a:t>
            </a:r>
            <a:r>
              <a:rPr lang="en-US" baseline="-25000" dirty="0"/>
              <a:t>1</a:t>
            </a:r>
            <a:r>
              <a:rPr lang="en-US" dirty="0"/>
              <a:t> = D</a:t>
            </a:r>
            <a:r>
              <a:rPr lang="en-US" baseline="-25000" dirty="0"/>
              <a:t>0</a:t>
            </a:r>
            <a:r>
              <a:rPr lang="en-US" dirty="0"/>
              <a:t>(1+g)</a:t>
            </a:r>
          </a:p>
          <a:p>
            <a:pPr marL="0" indent="0">
              <a:buNone/>
            </a:pPr>
            <a:r>
              <a:rPr lang="en-US" dirty="0"/>
              <a:t>D</a:t>
            </a:r>
            <a:r>
              <a:rPr lang="en-US" baseline="-25000" dirty="0"/>
              <a:t>1</a:t>
            </a:r>
            <a:r>
              <a:rPr lang="en-US" dirty="0">
                <a:solidFill>
                  <a:schemeClr val="bg1"/>
                </a:solidFill>
              </a:rPr>
              <a:t> </a:t>
            </a:r>
            <a:r>
              <a:rPr lang="en-US" dirty="0"/>
              <a:t>= </a:t>
            </a:r>
            <a:r>
              <a:rPr lang="en-US" dirty="0" smtClean="0"/>
              <a:t>$1.15(1.08) </a:t>
            </a:r>
            <a:r>
              <a:rPr lang="en-US" dirty="0"/>
              <a:t>= </a:t>
            </a:r>
            <a:r>
              <a:rPr lang="en-US" dirty="0" smtClean="0">
                <a:solidFill>
                  <a:schemeClr val="tx2"/>
                </a:solidFill>
              </a:rPr>
              <a:t>$1.242 </a:t>
            </a:r>
            <a:endParaRPr lang="en-US" dirty="0">
              <a:solidFill>
                <a:schemeClr val="tx2"/>
              </a:solidFill>
            </a:endParaRPr>
          </a:p>
        </p:txBody>
      </p:sp>
      <p:sp>
        <p:nvSpPr>
          <p:cNvPr id="10243" name="Rectangle 2"/>
          <p:cNvSpPr>
            <a:spLocks noGrp="1" noChangeArrowheads="1"/>
          </p:cNvSpPr>
          <p:nvPr>
            <p:ph type="title"/>
          </p:nvPr>
        </p:nvSpPr>
        <p:spPr/>
        <p:txBody>
          <a:bodyPr>
            <a:normAutofit fontScale="90000"/>
          </a:bodyPr>
          <a:lstStyle/>
          <a:p>
            <a:r>
              <a:rPr lang="en-US" sz="3100" dirty="0" smtClean="0"/>
              <a:t>Second step: Calculate Intrinsic Stock Value Using Gordon Model with dividend information  </a:t>
            </a:r>
            <a:r>
              <a:rPr lang="en-US" dirty="0" smtClean="0"/>
              <a:t/>
            </a:r>
            <a:br>
              <a:rPr lang="en-US" dirty="0" smtClean="0"/>
            </a:br>
            <a:r>
              <a:rPr lang="en-US" sz="2200" dirty="0" smtClean="0"/>
              <a:t>Example Continued: D</a:t>
            </a:r>
            <a:r>
              <a:rPr lang="en-US" sz="2200" baseline="-25000" dirty="0" smtClean="0"/>
              <a:t>0</a:t>
            </a:r>
            <a:r>
              <a:rPr lang="en-US" sz="2200" dirty="0" smtClean="0"/>
              <a:t> = $1.15, g = 8%</a:t>
            </a:r>
            <a:endParaRPr lang="en-US" sz="2200" dirty="0"/>
          </a:p>
        </p:txBody>
      </p:sp>
      <p:sp>
        <p:nvSpPr>
          <p:cNvPr id="10242" name="Slide Number Placeholder 5"/>
          <p:cNvSpPr>
            <a:spLocks noGrp="1"/>
          </p:cNvSpPr>
          <p:nvPr>
            <p:ph type="sldNum" sz="quarter" idx="12"/>
          </p:nvPr>
        </p:nvSpPr>
        <p:spPr/>
        <p:txBody>
          <a:bodyPr/>
          <a:lstStyle/>
          <a:p>
            <a:fld id="{5B7CB958-F7EC-4067-B8C2-0FC4F88D2ED0}" type="slidenum">
              <a:rPr lang="en-US" smtClean="0"/>
              <a:pPr/>
              <a:t>17</a:t>
            </a:fld>
            <a:endParaRPr lang="en-US" dirty="0"/>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558"/>
          <a:stretch/>
        </p:blipFill>
        <p:spPr bwMode="auto">
          <a:xfrm>
            <a:off x="1128096" y="3445402"/>
            <a:ext cx="4046703" cy="957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1149223519"/>
              </p:ext>
            </p:extLst>
          </p:nvPr>
        </p:nvGraphicFramePr>
        <p:xfrm>
          <a:off x="1398464" y="4938835"/>
          <a:ext cx="5312998" cy="971550"/>
        </p:xfrm>
        <a:graphic>
          <a:graphicData uri="http://schemas.openxmlformats.org/presentationml/2006/ole">
            <mc:AlternateContent xmlns:mc="http://schemas.openxmlformats.org/markup-compatibility/2006">
              <mc:Choice xmlns:v="urn:schemas-microsoft-com:vml" Requires="v">
                <p:oleObj spid="_x0000_s1056" name="Equation" r:id="rId4" imgW="114300" imgH="165100" progId="Equation.3">
                  <p:embed/>
                </p:oleObj>
              </mc:Choice>
              <mc:Fallback>
                <p:oleObj name="Equation" r:id="rId4" imgW="114300" imgH="165100" progId="Equation.3">
                  <p:embed/>
                  <p:pic>
                    <p:nvPicPr>
                      <p:cNvPr id="0" name=""/>
                      <p:cNvPicPr/>
                      <p:nvPr/>
                    </p:nvPicPr>
                    <p:blipFill>
                      <a:blip r:embed="rId5"/>
                      <a:stretch>
                        <a:fillRect/>
                      </a:stretch>
                    </p:blipFill>
                    <p:spPr>
                      <a:xfrm>
                        <a:off x="1398464" y="4938835"/>
                        <a:ext cx="5312998" cy="9715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005614489"/>
              </p:ext>
            </p:extLst>
          </p:nvPr>
        </p:nvGraphicFramePr>
        <p:xfrm>
          <a:off x="1274884" y="4726841"/>
          <a:ext cx="4039577" cy="919773"/>
        </p:xfrm>
        <a:graphic>
          <a:graphicData uri="http://schemas.openxmlformats.org/presentationml/2006/ole">
            <mc:AlternateContent xmlns:mc="http://schemas.openxmlformats.org/markup-compatibility/2006">
              <mc:Choice xmlns:v="urn:schemas-microsoft-com:vml" Requires="v">
                <p:oleObj spid="_x0000_s1057" name="Equation" r:id="rId6" imgW="1651000" imgH="393700" progId="Equation.3">
                  <p:embed/>
                </p:oleObj>
              </mc:Choice>
              <mc:Fallback>
                <p:oleObj name="Equation" r:id="rId6" imgW="1651000" imgH="393700" progId="Equation.3">
                  <p:embed/>
                  <p:pic>
                    <p:nvPicPr>
                      <p:cNvPr id="0" name=""/>
                      <p:cNvPicPr/>
                      <p:nvPr/>
                    </p:nvPicPr>
                    <p:blipFill>
                      <a:blip r:embed="rId7"/>
                      <a:stretch>
                        <a:fillRect/>
                      </a:stretch>
                    </p:blipFill>
                    <p:spPr>
                      <a:xfrm>
                        <a:off x="1274884" y="4726841"/>
                        <a:ext cx="4039577" cy="919773"/>
                      </a:xfrm>
                      <a:prstGeom prst="rect">
                        <a:avLst/>
                      </a:prstGeom>
                    </p:spPr>
                  </p:pic>
                </p:oleObj>
              </mc:Fallback>
            </mc:AlternateContent>
          </a:graphicData>
        </a:graphic>
      </p:graphicFrame>
    </p:spTree>
    <p:extLst>
      <p:ext uri="{BB962C8B-B14F-4D97-AF65-F5344CB8AC3E}">
        <p14:creationId xmlns:p14="http://schemas.microsoft.com/office/powerpoint/2010/main" val="3477631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155561A0-1227-4CFD-8D64-B40F9A8779EA}" type="slidenum">
              <a:rPr lang="en-US"/>
              <a:pPr/>
              <a:t>18</a:t>
            </a:fld>
            <a:endParaRPr lang="en-US" dirty="0"/>
          </a:p>
        </p:txBody>
      </p:sp>
      <p:sp>
        <p:nvSpPr>
          <p:cNvPr id="20483" name="Rectangle 2"/>
          <p:cNvSpPr>
            <a:spLocks noGrp="1" noChangeArrowheads="1"/>
          </p:cNvSpPr>
          <p:nvPr>
            <p:ph type="title" idx="4294967295"/>
          </p:nvPr>
        </p:nvSpPr>
        <p:spPr>
          <a:xfrm>
            <a:off x="1150938" y="214313"/>
            <a:ext cx="7793037" cy="1855788"/>
          </a:xfrm>
        </p:spPr>
        <p:txBody>
          <a:bodyPr/>
          <a:lstStyle/>
          <a:p>
            <a:pPr eaLnBrk="1" hangingPunct="1"/>
            <a:r>
              <a:rPr lang="en-US" sz="3200" dirty="0" smtClean="0"/>
              <a:t>7-11c (continued) Expected Rate of Return on a Constant Growth Stock:</a:t>
            </a:r>
            <a:br>
              <a:rPr lang="en-US" sz="3200" dirty="0" smtClean="0"/>
            </a:br>
            <a:r>
              <a:rPr lang="en-US" sz="2000" dirty="0" smtClean="0"/>
              <a:t>Rearrange the Gordon Model </a:t>
            </a:r>
            <a:r>
              <a:rPr lang="en-US" sz="2000" dirty="0"/>
              <a:t>to rate of return </a:t>
            </a:r>
            <a:r>
              <a:rPr lang="en-US" sz="2000" dirty="0" smtClean="0"/>
              <a:t>form</a:t>
            </a:r>
            <a:br>
              <a:rPr lang="en-US" sz="2000" dirty="0" smtClean="0"/>
            </a:br>
            <a:r>
              <a:rPr lang="en-US" sz="1600" dirty="0" smtClean="0"/>
              <a:t>Example: if P</a:t>
            </a:r>
            <a:r>
              <a:rPr lang="en-US" sz="1600" baseline="-25000" dirty="0" smtClean="0"/>
              <a:t>0</a:t>
            </a:r>
            <a:r>
              <a:rPr lang="en-US" sz="1600" dirty="0" smtClean="0"/>
              <a:t>=$23, D</a:t>
            </a:r>
            <a:r>
              <a:rPr lang="en-US" sz="1600" baseline="-25000" dirty="0" smtClean="0"/>
              <a:t>1</a:t>
            </a:r>
            <a:r>
              <a:rPr lang="en-US" sz="1600" dirty="0" smtClean="0"/>
              <a:t>=$1.242, and g=8%. What is the expected rate of return?</a:t>
            </a:r>
            <a:endParaRPr lang="en-US" sz="1600" dirty="0"/>
          </a:p>
        </p:txBody>
      </p:sp>
      <p:grpSp>
        <p:nvGrpSpPr>
          <p:cNvPr id="20484" name="Group 22"/>
          <p:cNvGrpSpPr>
            <a:grpSpLocks/>
          </p:cNvGrpSpPr>
          <p:nvPr/>
        </p:nvGrpSpPr>
        <p:grpSpPr bwMode="auto">
          <a:xfrm>
            <a:off x="1219200" y="2362200"/>
            <a:ext cx="6961189" cy="3208338"/>
            <a:chOff x="768" y="1488"/>
            <a:chExt cx="4385" cy="2021"/>
          </a:xfrm>
        </p:grpSpPr>
        <p:grpSp>
          <p:nvGrpSpPr>
            <p:cNvPr id="20485" name="Group 21"/>
            <p:cNvGrpSpPr>
              <a:grpSpLocks/>
            </p:cNvGrpSpPr>
            <p:nvPr/>
          </p:nvGrpSpPr>
          <p:grpSpPr bwMode="auto">
            <a:xfrm>
              <a:off x="768" y="2743"/>
              <a:ext cx="4385" cy="766"/>
              <a:chOff x="768" y="2743"/>
              <a:chExt cx="4385" cy="766"/>
            </a:xfrm>
          </p:grpSpPr>
          <p:sp>
            <p:nvSpPr>
              <p:cNvPr id="20499" name="Rectangle 4"/>
              <p:cNvSpPr>
                <a:spLocks noChangeArrowheads="1"/>
              </p:cNvSpPr>
              <p:nvPr/>
            </p:nvSpPr>
            <p:spPr bwMode="auto">
              <a:xfrm>
                <a:off x="768" y="2832"/>
                <a:ext cx="4385" cy="677"/>
              </a:xfrm>
              <a:prstGeom prst="rect">
                <a:avLst/>
              </a:prstGeom>
              <a:noFill/>
              <a:ln w="12700">
                <a:noFill/>
                <a:miter lim="800000"/>
                <a:headEnd/>
                <a:tailEnd/>
              </a:ln>
            </p:spPr>
            <p:txBody>
              <a:bodyPr wrap="none" lIns="90488" tIns="44450" rIns="90488" bIns="44450">
                <a:spAutoFit/>
              </a:bodyPr>
              <a:lstStyle/>
              <a:p>
                <a:r>
                  <a:rPr lang="en-US" sz="3200" dirty="0"/>
                  <a:t>Then, r</a:t>
                </a:r>
                <a:r>
                  <a:rPr lang="en-US" sz="3200" baseline="-25000" dirty="0"/>
                  <a:t>s</a:t>
                </a:r>
                <a:r>
                  <a:rPr lang="en-US" sz="3200" dirty="0"/>
                  <a:t>	=  </a:t>
                </a:r>
                <a:r>
                  <a:rPr lang="en-US" sz="3200" dirty="0" smtClean="0"/>
                  <a:t>$1.242/$23.00 </a:t>
                </a:r>
                <a:r>
                  <a:rPr lang="en-US" sz="3200" dirty="0"/>
                  <a:t>+ </a:t>
                </a:r>
                <a:r>
                  <a:rPr lang="en-US" sz="3200" dirty="0" smtClean="0"/>
                  <a:t>0.08</a:t>
                </a:r>
                <a:endParaRPr lang="en-US" sz="3200" dirty="0"/>
              </a:p>
              <a:p>
                <a:r>
                  <a:rPr lang="en-US" sz="3200" dirty="0"/>
                  <a:t>		=   </a:t>
                </a:r>
                <a:r>
                  <a:rPr lang="en-US" sz="3200" dirty="0" smtClean="0"/>
                  <a:t>0.054 </a:t>
                </a:r>
                <a:r>
                  <a:rPr lang="en-US" sz="3200" dirty="0"/>
                  <a:t>+ </a:t>
                </a:r>
                <a:r>
                  <a:rPr lang="en-US" sz="3200" dirty="0" smtClean="0"/>
                  <a:t>0.08 </a:t>
                </a:r>
                <a:r>
                  <a:rPr lang="en-US" sz="3200" dirty="0"/>
                  <a:t>= </a:t>
                </a:r>
                <a:r>
                  <a:rPr lang="en-US" sz="3200" dirty="0" smtClean="0"/>
                  <a:t>13.4</a:t>
                </a:r>
                <a:r>
                  <a:rPr lang="en-US" sz="3200" dirty="0" smtClean="0"/>
                  <a:t>%</a:t>
                </a:r>
                <a:endParaRPr lang="en-US" sz="3200" dirty="0"/>
              </a:p>
            </p:txBody>
          </p:sp>
          <p:sp>
            <p:nvSpPr>
              <p:cNvPr id="20500" name="Text Box 5"/>
              <p:cNvSpPr txBox="1">
                <a:spLocks noChangeArrowheads="1"/>
              </p:cNvSpPr>
              <p:nvPr/>
            </p:nvSpPr>
            <p:spPr bwMode="auto">
              <a:xfrm>
                <a:off x="1454" y="2743"/>
                <a:ext cx="240" cy="365"/>
              </a:xfrm>
              <a:prstGeom prst="rect">
                <a:avLst/>
              </a:prstGeom>
              <a:noFill/>
              <a:ln w="12700">
                <a:noFill/>
                <a:miter lim="800000"/>
                <a:headEnd/>
                <a:tailEnd/>
              </a:ln>
            </p:spPr>
            <p:txBody>
              <a:bodyPr>
                <a:spAutoFit/>
              </a:bodyPr>
              <a:lstStyle/>
              <a:p>
                <a:pPr>
                  <a:spcBef>
                    <a:spcPct val="50000"/>
                  </a:spcBef>
                </a:pPr>
                <a:r>
                  <a:rPr lang="en-US" sz="3200" dirty="0">
                    <a:cs typeface="Arial" charset="0"/>
                  </a:rPr>
                  <a:t>^</a:t>
                </a:r>
              </a:p>
            </p:txBody>
          </p:sp>
        </p:grpSp>
        <p:sp>
          <p:nvSpPr>
            <p:cNvPr id="20486" name="Text Box 7"/>
            <p:cNvSpPr txBox="1">
              <a:spLocks noChangeArrowheads="1"/>
            </p:cNvSpPr>
            <p:nvPr/>
          </p:nvSpPr>
          <p:spPr bwMode="auto">
            <a:xfrm>
              <a:off x="1008" y="1680"/>
              <a:ext cx="768" cy="327"/>
            </a:xfrm>
            <a:prstGeom prst="rect">
              <a:avLst/>
            </a:prstGeom>
            <a:noFill/>
            <a:ln w="12700">
              <a:noFill/>
              <a:miter lim="800000"/>
              <a:headEnd/>
              <a:tailEnd/>
            </a:ln>
          </p:spPr>
          <p:txBody>
            <a:bodyPr>
              <a:spAutoFit/>
            </a:bodyPr>
            <a:lstStyle/>
            <a:p>
              <a:pPr>
                <a:spcBef>
                  <a:spcPct val="50000"/>
                </a:spcBef>
              </a:pPr>
              <a:r>
                <a:rPr lang="en-US" sz="2800" dirty="0"/>
                <a:t>P</a:t>
              </a:r>
              <a:r>
                <a:rPr lang="en-US" sz="2800" baseline="-25000" dirty="0"/>
                <a:t>0</a:t>
              </a:r>
              <a:r>
                <a:rPr lang="en-US" sz="2800" dirty="0"/>
                <a:t> =</a:t>
              </a:r>
              <a:r>
                <a:rPr lang="en-US" dirty="0"/>
                <a:t> </a:t>
              </a:r>
            </a:p>
          </p:txBody>
        </p:sp>
        <p:sp>
          <p:nvSpPr>
            <p:cNvPr id="20487" name="Text Box 8"/>
            <p:cNvSpPr txBox="1">
              <a:spLocks noChangeArrowheads="1"/>
            </p:cNvSpPr>
            <p:nvPr/>
          </p:nvSpPr>
          <p:spPr bwMode="auto">
            <a:xfrm>
              <a:off x="987" y="1563"/>
              <a:ext cx="288" cy="327"/>
            </a:xfrm>
            <a:prstGeom prst="rect">
              <a:avLst/>
            </a:prstGeom>
            <a:noFill/>
            <a:ln w="12700">
              <a:noFill/>
              <a:miter lim="800000"/>
              <a:headEnd/>
              <a:tailEnd/>
            </a:ln>
          </p:spPr>
          <p:txBody>
            <a:bodyPr>
              <a:spAutoFit/>
            </a:bodyPr>
            <a:lstStyle/>
            <a:p>
              <a:pPr>
                <a:spcBef>
                  <a:spcPct val="50000"/>
                </a:spcBef>
              </a:pPr>
              <a:r>
                <a:rPr lang="en-US" sz="2800" dirty="0">
                  <a:cs typeface="Arial" charset="0"/>
                </a:rPr>
                <a:t>^</a:t>
              </a:r>
            </a:p>
          </p:txBody>
        </p:sp>
        <p:sp>
          <p:nvSpPr>
            <p:cNvPr id="20488" name="Text Box 9"/>
            <p:cNvSpPr txBox="1">
              <a:spLocks noChangeArrowheads="1"/>
            </p:cNvSpPr>
            <p:nvPr/>
          </p:nvSpPr>
          <p:spPr bwMode="auto">
            <a:xfrm>
              <a:off x="1632" y="1488"/>
              <a:ext cx="480" cy="327"/>
            </a:xfrm>
            <a:prstGeom prst="rect">
              <a:avLst/>
            </a:prstGeom>
            <a:noFill/>
            <a:ln w="12700">
              <a:noFill/>
              <a:miter lim="800000"/>
              <a:headEnd/>
              <a:tailEnd/>
            </a:ln>
          </p:spPr>
          <p:txBody>
            <a:bodyPr>
              <a:spAutoFit/>
            </a:bodyPr>
            <a:lstStyle/>
            <a:p>
              <a:pPr>
                <a:spcBef>
                  <a:spcPct val="50000"/>
                </a:spcBef>
              </a:pPr>
              <a:r>
                <a:rPr lang="en-US" sz="2800" dirty="0"/>
                <a:t>D</a:t>
              </a:r>
              <a:r>
                <a:rPr lang="en-US" sz="2800" baseline="-25000" dirty="0"/>
                <a:t>1</a:t>
              </a:r>
            </a:p>
          </p:txBody>
        </p:sp>
        <p:sp>
          <p:nvSpPr>
            <p:cNvPr id="20489" name="Text Box 11"/>
            <p:cNvSpPr txBox="1">
              <a:spLocks noChangeArrowheads="1"/>
            </p:cNvSpPr>
            <p:nvPr/>
          </p:nvSpPr>
          <p:spPr bwMode="auto">
            <a:xfrm>
              <a:off x="1518" y="1824"/>
              <a:ext cx="912" cy="327"/>
            </a:xfrm>
            <a:prstGeom prst="rect">
              <a:avLst/>
            </a:prstGeom>
            <a:noFill/>
            <a:ln w="12700">
              <a:noFill/>
              <a:miter lim="800000"/>
              <a:headEnd/>
              <a:tailEnd/>
            </a:ln>
          </p:spPr>
          <p:txBody>
            <a:bodyPr>
              <a:spAutoFit/>
            </a:bodyPr>
            <a:lstStyle/>
            <a:p>
              <a:pPr>
                <a:spcBef>
                  <a:spcPct val="50000"/>
                </a:spcBef>
              </a:pPr>
              <a:r>
                <a:rPr lang="en-US" sz="2800" dirty="0"/>
                <a:t>r</a:t>
              </a:r>
              <a:r>
                <a:rPr lang="en-US" sz="2800" baseline="-25000" dirty="0"/>
                <a:t>s </a:t>
              </a:r>
              <a:r>
                <a:rPr lang="en-US" sz="2800" dirty="0"/>
                <a:t> – g</a:t>
              </a:r>
            </a:p>
          </p:txBody>
        </p:sp>
        <p:sp>
          <p:nvSpPr>
            <p:cNvPr id="20490" name="Line 10"/>
            <p:cNvSpPr>
              <a:spLocks noChangeShapeType="1"/>
            </p:cNvSpPr>
            <p:nvPr/>
          </p:nvSpPr>
          <p:spPr bwMode="auto">
            <a:xfrm>
              <a:off x="1584" y="1872"/>
              <a:ext cx="528" cy="0"/>
            </a:xfrm>
            <a:prstGeom prst="line">
              <a:avLst/>
            </a:prstGeom>
            <a:noFill/>
            <a:ln w="25400">
              <a:solidFill>
                <a:schemeClr val="tx1"/>
              </a:solidFill>
              <a:round/>
              <a:headEnd/>
              <a:tailEnd/>
            </a:ln>
          </p:spPr>
          <p:txBody>
            <a:bodyPr/>
            <a:lstStyle/>
            <a:p>
              <a:endParaRPr lang="en-US" dirty="0"/>
            </a:p>
          </p:txBody>
        </p:sp>
        <p:sp>
          <p:nvSpPr>
            <p:cNvPr id="20491" name="Text Box 12"/>
            <p:cNvSpPr txBox="1">
              <a:spLocks noChangeArrowheads="1"/>
            </p:cNvSpPr>
            <p:nvPr/>
          </p:nvSpPr>
          <p:spPr bwMode="auto">
            <a:xfrm>
              <a:off x="2256" y="1680"/>
              <a:ext cx="480" cy="327"/>
            </a:xfrm>
            <a:prstGeom prst="rect">
              <a:avLst/>
            </a:prstGeom>
            <a:noFill/>
            <a:ln w="12700">
              <a:noFill/>
              <a:miter lim="800000"/>
              <a:headEnd/>
              <a:tailEnd/>
            </a:ln>
          </p:spPr>
          <p:txBody>
            <a:bodyPr>
              <a:spAutoFit/>
            </a:bodyPr>
            <a:lstStyle/>
            <a:p>
              <a:pPr>
                <a:spcBef>
                  <a:spcPct val="50000"/>
                </a:spcBef>
              </a:pPr>
              <a:r>
                <a:rPr lang="en-US" sz="2800" dirty="0"/>
                <a:t>to</a:t>
              </a:r>
            </a:p>
          </p:txBody>
        </p:sp>
        <p:sp>
          <p:nvSpPr>
            <p:cNvPr id="20492" name="Text Box 13"/>
            <p:cNvSpPr txBox="1">
              <a:spLocks noChangeArrowheads="1"/>
            </p:cNvSpPr>
            <p:nvPr/>
          </p:nvSpPr>
          <p:spPr bwMode="auto">
            <a:xfrm>
              <a:off x="3415" y="1536"/>
              <a:ext cx="1392" cy="327"/>
            </a:xfrm>
            <a:prstGeom prst="rect">
              <a:avLst/>
            </a:prstGeom>
            <a:noFill/>
            <a:ln w="12700">
              <a:noFill/>
              <a:miter lim="800000"/>
              <a:headEnd/>
              <a:tailEnd/>
            </a:ln>
          </p:spPr>
          <p:txBody>
            <a:bodyPr>
              <a:spAutoFit/>
            </a:bodyPr>
            <a:lstStyle/>
            <a:p>
              <a:pPr>
                <a:spcBef>
                  <a:spcPct val="50000"/>
                </a:spcBef>
              </a:pPr>
              <a:r>
                <a:rPr lang="en-US" sz="2800" dirty="0"/>
                <a:t>D</a:t>
              </a:r>
              <a:r>
                <a:rPr lang="en-US" sz="2800" baseline="-25000" dirty="0"/>
                <a:t>1</a:t>
              </a:r>
            </a:p>
          </p:txBody>
        </p:sp>
        <p:sp>
          <p:nvSpPr>
            <p:cNvPr id="20493" name="Line 14"/>
            <p:cNvSpPr>
              <a:spLocks noChangeShapeType="1"/>
            </p:cNvSpPr>
            <p:nvPr/>
          </p:nvSpPr>
          <p:spPr bwMode="auto">
            <a:xfrm>
              <a:off x="3360" y="1872"/>
              <a:ext cx="432" cy="0"/>
            </a:xfrm>
            <a:prstGeom prst="line">
              <a:avLst/>
            </a:prstGeom>
            <a:noFill/>
            <a:ln w="25400">
              <a:solidFill>
                <a:schemeClr val="tx1"/>
              </a:solidFill>
              <a:round/>
              <a:headEnd/>
              <a:tailEnd/>
            </a:ln>
          </p:spPr>
          <p:txBody>
            <a:bodyPr/>
            <a:lstStyle/>
            <a:p>
              <a:endParaRPr lang="en-US" dirty="0"/>
            </a:p>
          </p:txBody>
        </p:sp>
        <p:sp>
          <p:nvSpPr>
            <p:cNvPr id="20494" name="Text Box 15"/>
            <p:cNvSpPr txBox="1">
              <a:spLocks noChangeArrowheads="1"/>
            </p:cNvSpPr>
            <p:nvPr/>
          </p:nvSpPr>
          <p:spPr bwMode="auto">
            <a:xfrm>
              <a:off x="3422" y="1824"/>
              <a:ext cx="816" cy="327"/>
            </a:xfrm>
            <a:prstGeom prst="rect">
              <a:avLst/>
            </a:prstGeom>
            <a:noFill/>
            <a:ln w="12700">
              <a:noFill/>
              <a:miter lim="800000"/>
              <a:headEnd/>
              <a:tailEnd/>
            </a:ln>
          </p:spPr>
          <p:txBody>
            <a:bodyPr>
              <a:spAutoFit/>
            </a:bodyPr>
            <a:lstStyle/>
            <a:p>
              <a:pPr>
                <a:spcBef>
                  <a:spcPct val="50000"/>
                </a:spcBef>
              </a:pPr>
              <a:r>
                <a:rPr lang="en-US" sz="2800" dirty="0"/>
                <a:t>P</a:t>
              </a:r>
              <a:r>
                <a:rPr lang="en-US" sz="2800" baseline="-25000" dirty="0"/>
                <a:t>0</a:t>
              </a:r>
            </a:p>
          </p:txBody>
        </p:sp>
        <p:sp>
          <p:nvSpPr>
            <p:cNvPr id="20495" name="Text Box 16"/>
            <p:cNvSpPr txBox="1">
              <a:spLocks noChangeArrowheads="1"/>
            </p:cNvSpPr>
            <p:nvPr/>
          </p:nvSpPr>
          <p:spPr bwMode="auto">
            <a:xfrm>
              <a:off x="2736" y="1680"/>
              <a:ext cx="384" cy="327"/>
            </a:xfrm>
            <a:prstGeom prst="rect">
              <a:avLst/>
            </a:prstGeom>
            <a:noFill/>
            <a:ln w="12700">
              <a:noFill/>
              <a:miter lim="800000"/>
              <a:headEnd/>
              <a:tailEnd/>
            </a:ln>
          </p:spPr>
          <p:txBody>
            <a:bodyPr>
              <a:spAutoFit/>
            </a:bodyPr>
            <a:lstStyle/>
            <a:p>
              <a:pPr>
                <a:spcBef>
                  <a:spcPct val="50000"/>
                </a:spcBef>
              </a:pPr>
              <a:r>
                <a:rPr lang="en-US" sz="2800" dirty="0"/>
                <a:t>r</a:t>
              </a:r>
              <a:r>
                <a:rPr lang="en-US" sz="2800" baseline="-25000" dirty="0"/>
                <a:t>s</a:t>
              </a:r>
            </a:p>
          </p:txBody>
        </p:sp>
        <p:sp>
          <p:nvSpPr>
            <p:cNvPr id="20496" name="Text Box 17"/>
            <p:cNvSpPr txBox="1">
              <a:spLocks noChangeArrowheads="1"/>
            </p:cNvSpPr>
            <p:nvPr/>
          </p:nvSpPr>
          <p:spPr bwMode="auto">
            <a:xfrm>
              <a:off x="2695" y="1598"/>
              <a:ext cx="240" cy="327"/>
            </a:xfrm>
            <a:prstGeom prst="rect">
              <a:avLst/>
            </a:prstGeom>
            <a:noFill/>
            <a:ln w="12700">
              <a:noFill/>
              <a:miter lim="800000"/>
              <a:headEnd/>
              <a:tailEnd/>
            </a:ln>
          </p:spPr>
          <p:txBody>
            <a:bodyPr>
              <a:spAutoFit/>
            </a:bodyPr>
            <a:lstStyle/>
            <a:p>
              <a:pPr>
                <a:spcBef>
                  <a:spcPct val="50000"/>
                </a:spcBef>
              </a:pPr>
              <a:r>
                <a:rPr lang="en-US" sz="2800" dirty="0">
                  <a:cs typeface="Arial" charset="0"/>
                </a:rPr>
                <a:t>^</a:t>
              </a:r>
            </a:p>
          </p:txBody>
        </p:sp>
        <p:sp>
          <p:nvSpPr>
            <p:cNvPr id="20497" name="Text Box 18"/>
            <p:cNvSpPr txBox="1">
              <a:spLocks noChangeArrowheads="1"/>
            </p:cNvSpPr>
            <p:nvPr/>
          </p:nvSpPr>
          <p:spPr bwMode="auto">
            <a:xfrm>
              <a:off x="3072" y="1728"/>
              <a:ext cx="288" cy="327"/>
            </a:xfrm>
            <a:prstGeom prst="rect">
              <a:avLst/>
            </a:prstGeom>
            <a:noFill/>
            <a:ln w="12700">
              <a:noFill/>
              <a:miter lim="800000"/>
              <a:headEnd/>
              <a:tailEnd/>
            </a:ln>
          </p:spPr>
          <p:txBody>
            <a:bodyPr>
              <a:spAutoFit/>
            </a:bodyPr>
            <a:lstStyle/>
            <a:p>
              <a:pPr>
                <a:spcBef>
                  <a:spcPct val="50000"/>
                </a:spcBef>
              </a:pPr>
              <a:r>
                <a:rPr lang="en-US" sz="2800" dirty="0"/>
                <a:t>=</a:t>
              </a:r>
            </a:p>
          </p:txBody>
        </p:sp>
        <p:sp>
          <p:nvSpPr>
            <p:cNvPr id="20498" name="Text Box 19"/>
            <p:cNvSpPr txBox="1">
              <a:spLocks noChangeArrowheads="1"/>
            </p:cNvSpPr>
            <p:nvPr/>
          </p:nvSpPr>
          <p:spPr bwMode="auto">
            <a:xfrm>
              <a:off x="3846" y="1680"/>
              <a:ext cx="768" cy="327"/>
            </a:xfrm>
            <a:prstGeom prst="rect">
              <a:avLst/>
            </a:prstGeom>
            <a:noFill/>
            <a:ln w="12700">
              <a:noFill/>
              <a:miter lim="800000"/>
              <a:headEnd/>
              <a:tailEnd/>
            </a:ln>
          </p:spPr>
          <p:txBody>
            <a:bodyPr>
              <a:spAutoFit/>
            </a:bodyPr>
            <a:lstStyle/>
            <a:p>
              <a:pPr>
                <a:spcBef>
                  <a:spcPct val="50000"/>
                </a:spcBef>
              </a:pPr>
              <a:r>
                <a:rPr lang="en-US" sz="2800" dirty="0"/>
                <a:t>+ </a:t>
              </a:r>
              <a:r>
                <a:rPr lang="en-US" sz="2800" dirty="0" smtClean="0"/>
                <a:t>g</a:t>
              </a:r>
              <a:endParaRPr lang="en-US" sz="2800" dirty="0"/>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dirty="0" smtClean="0"/>
              <a:t>Expected Stock Price in 1 Year</a:t>
            </a:r>
            <a:endParaRPr lang="en-US" dirty="0"/>
          </a:p>
        </p:txBody>
      </p:sp>
      <p:sp>
        <p:nvSpPr>
          <p:cNvPr id="10242" name="Slide Number Placeholder 5"/>
          <p:cNvSpPr>
            <a:spLocks noGrp="1"/>
          </p:cNvSpPr>
          <p:nvPr>
            <p:ph type="sldNum" sz="quarter" idx="12"/>
          </p:nvPr>
        </p:nvSpPr>
        <p:spPr/>
        <p:txBody>
          <a:bodyPr/>
          <a:lstStyle/>
          <a:p>
            <a:fld id="{5B7CB958-F7EC-4067-B8C2-0FC4F88D2ED0}" type="slidenum">
              <a:rPr lang="en-US" smtClean="0"/>
              <a:pPr/>
              <a:t>19</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95100238"/>
              </p:ext>
            </p:extLst>
          </p:nvPr>
        </p:nvGraphicFramePr>
        <p:xfrm>
          <a:off x="1875691" y="3966308"/>
          <a:ext cx="1162539" cy="723899"/>
        </p:xfrm>
        <a:graphic>
          <a:graphicData uri="http://schemas.openxmlformats.org/presentationml/2006/ole">
            <mc:AlternateContent xmlns:mc="http://schemas.openxmlformats.org/markup-compatibility/2006">
              <mc:Choice xmlns:v="urn:schemas-microsoft-com:vml" Requires="v">
                <p:oleObj spid="_x0000_s2095" name="Equation" r:id="rId3" imgW="635000" imgH="431800" progId="Equation.3">
                  <p:embed/>
                </p:oleObj>
              </mc:Choice>
              <mc:Fallback>
                <p:oleObj name="Equation" r:id="rId3" imgW="635000" imgH="431800" progId="Equation.3">
                  <p:embed/>
                  <p:pic>
                    <p:nvPicPr>
                      <p:cNvPr id="0" name=""/>
                      <p:cNvPicPr/>
                      <p:nvPr/>
                    </p:nvPicPr>
                    <p:blipFill>
                      <a:blip r:embed="rId4"/>
                      <a:stretch>
                        <a:fillRect/>
                      </a:stretch>
                    </p:blipFill>
                    <p:spPr>
                      <a:xfrm>
                        <a:off x="1875691" y="3966308"/>
                        <a:ext cx="1162539" cy="723899"/>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715204185"/>
              </p:ext>
            </p:extLst>
          </p:nvPr>
        </p:nvGraphicFramePr>
        <p:xfrm>
          <a:off x="2082312" y="5446835"/>
          <a:ext cx="114300" cy="165100"/>
        </p:xfrm>
        <a:graphic>
          <a:graphicData uri="http://schemas.openxmlformats.org/presentationml/2006/ole">
            <mc:AlternateContent xmlns:mc="http://schemas.openxmlformats.org/markup-compatibility/2006">
              <mc:Choice xmlns:v="urn:schemas-microsoft-com:vml" Requires="v">
                <p:oleObj spid="_x0000_s2096" name="Equation" r:id="rId5" imgW="114300" imgH="165100" progId="Equation.3">
                  <p:embed/>
                </p:oleObj>
              </mc:Choice>
              <mc:Fallback>
                <p:oleObj name="Equation" r:id="rId5" imgW="114300" imgH="165100" progId="Equation.3">
                  <p:embed/>
                  <p:pic>
                    <p:nvPicPr>
                      <p:cNvPr id="0" name=""/>
                      <p:cNvPicPr/>
                      <p:nvPr/>
                    </p:nvPicPr>
                    <p:blipFill>
                      <a:blip r:embed="rId6"/>
                      <a:stretch>
                        <a:fillRect/>
                      </a:stretch>
                    </p:blipFill>
                    <p:spPr>
                      <a:xfrm>
                        <a:off x="2082312" y="5446835"/>
                        <a:ext cx="114300" cy="165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14228532"/>
              </p:ext>
            </p:extLst>
          </p:nvPr>
        </p:nvGraphicFramePr>
        <p:xfrm>
          <a:off x="5583115" y="2040792"/>
          <a:ext cx="1538654" cy="704362"/>
        </p:xfrm>
        <a:graphic>
          <a:graphicData uri="http://schemas.openxmlformats.org/presentationml/2006/ole">
            <mc:AlternateContent xmlns:mc="http://schemas.openxmlformats.org/markup-compatibility/2006">
              <mc:Choice xmlns:v="urn:schemas-microsoft-com:vml" Requires="v">
                <p:oleObj spid="_x0000_s2097" name="Equation" r:id="rId7" imgW="635000" imgH="431800" progId="Equation.3">
                  <p:embed/>
                </p:oleObj>
              </mc:Choice>
              <mc:Fallback>
                <p:oleObj name="Equation" r:id="rId7" imgW="635000" imgH="431800" progId="Equation.3">
                  <p:embed/>
                  <p:pic>
                    <p:nvPicPr>
                      <p:cNvPr id="0" name=""/>
                      <p:cNvPicPr/>
                      <p:nvPr/>
                    </p:nvPicPr>
                    <p:blipFill>
                      <a:blip r:embed="rId8"/>
                      <a:stretch>
                        <a:fillRect/>
                      </a:stretch>
                    </p:blipFill>
                    <p:spPr>
                      <a:xfrm>
                        <a:off x="5583115" y="2040792"/>
                        <a:ext cx="1538654" cy="704362"/>
                      </a:xfrm>
                      <a:prstGeom prst="rect">
                        <a:avLst/>
                      </a:prstGeom>
                    </p:spPr>
                  </p:pic>
                </p:oleObj>
              </mc:Fallback>
            </mc:AlternateContent>
          </a:graphicData>
        </a:graphic>
      </p:graphicFrame>
      <p:sp>
        <p:nvSpPr>
          <p:cNvPr id="7" name="TextBox 6"/>
          <p:cNvSpPr txBox="1"/>
          <p:nvPr/>
        </p:nvSpPr>
        <p:spPr>
          <a:xfrm>
            <a:off x="1367692" y="2178538"/>
            <a:ext cx="4142788" cy="369332"/>
          </a:xfrm>
          <a:prstGeom prst="rect">
            <a:avLst/>
          </a:prstGeom>
          <a:noFill/>
        </p:spPr>
        <p:txBody>
          <a:bodyPr wrap="square" rtlCol="0">
            <a:spAutoFit/>
          </a:bodyPr>
          <a:lstStyle/>
          <a:p>
            <a:r>
              <a:rPr lang="en-US" dirty="0" smtClean="0"/>
              <a:t>In general, for constant growth stock, </a:t>
            </a:r>
            <a:endParaRPr lang="en-US" dirty="0"/>
          </a:p>
        </p:txBody>
      </p:sp>
      <p:sp>
        <p:nvSpPr>
          <p:cNvPr id="10" name="TextBox 9"/>
          <p:cNvSpPr txBox="1"/>
          <p:nvPr/>
        </p:nvSpPr>
        <p:spPr>
          <a:xfrm>
            <a:off x="1348154" y="3018692"/>
            <a:ext cx="6339955" cy="369332"/>
          </a:xfrm>
          <a:prstGeom prst="rect">
            <a:avLst/>
          </a:prstGeom>
          <a:noFill/>
        </p:spPr>
        <p:txBody>
          <a:bodyPr wrap="square" rtlCol="0">
            <a:spAutoFit/>
          </a:bodyPr>
          <a:lstStyle/>
          <a:p>
            <a:r>
              <a:rPr lang="en-US" dirty="0" smtClean="0"/>
              <a:t>In our example, D</a:t>
            </a:r>
            <a:r>
              <a:rPr lang="en-US" baseline="-25000" dirty="0" smtClean="0"/>
              <a:t>2</a:t>
            </a:r>
            <a:r>
              <a:rPr lang="en-US" dirty="0" smtClean="0"/>
              <a:t> = D</a:t>
            </a:r>
            <a:r>
              <a:rPr lang="en-US" baseline="-25000" dirty="0" smtClean="0"/>
              <a:t>0</a:t>
            </a:r>
            <a:r>
              <a:rPr lang="en-US" dirty="0" smtClean="0"/>
              <a:t>(1+g)</a:t>
            </a:r>
            <a:r>
              <a:rPr lang="en-US" baseline="30000" dirty="0" smtClean="0"/>
              <a:t>2</a:t>
            </a:r>
            <a:r>
              <a:rPr lang="en-US" dirty="0" smtClean="0"/>
              <a:t> = 1.15(1+0.08)</a:t>
            </a:r>
            <a:r>
              <a:rPr lang="en-US" baseline="30000" dirty="0" smtClean="0"/>
              <a:t>2</a:t>
            </a:r>
            <a:r>
              <a:rPr lang="en-US" dirty="0" smtClean="0"/>
              <a:t> = $1.3414 </a:t>
            </a:r>
            <a:endParaRPr lang="en-US" dirty="0"/>
          </a:p>
        </p:txBody>
      </p:sp>
      <p:sp>
        <p:nvSpPr>
          <p:cNvPr id="11" name="TextBox 10"/>
          <p:cNvSpPr txBox="1"/>
          <p:nvPr/>
        </p:nvSpPr>
        <p:spPr>
          <a:xfrm>
            <a:off x="1397000" y="4103077"/>
            <a:ext cx="439055" cy="369332"/>
          </a:xfrm>
          <a:prstGeom prst="rect">
            <a:avLst/>
          </a:prstGeom>
          <a:noFill/>
        </p:spPr>
        <p:txBody>
          <a:bodyPr wrap="none" rtlCol="0">
            <a:spAutoFit/>
          </a:bodyPr>
          <a:lstStyle/>
          <a:p>
            <a:r>
              <a:rPr lang="en-US" dirty="0" smtClean="0"/>
              <a:t>So </a:t>
            </a:r>
            <a:endParaRPr lang="en-US" dirty="0"/>
          </a:p>
        </p:txBody>
      </p:sp>
      <p:sp>
        <p:nvSpPr>
          <p:cNvPr id="12" name="TextBox 11"/>
          <p:cNvSpPr txBox="1"/>
          <p:nvPr/>
        </p:nvSpPr>
        <p:spPr>
          <a:xfrm>
            <a:off x="3292230" y="4161693"/>
            <a:ext cx="5200013" cy="369332"/>
          </a:xfrm>
          <a:prstGeom prst="rect">
            <a:avLst/>
          </a:prstGeom>
          <a:noFill/>
        </p:spPr>
        <p:txBody>
          <a:bodyPr wrap="none" rtlCol="0">
            <a:spAutoFit/>
          </a:bodyPr>
          <a:lstStyle/>
          <a:p>
            <a:r>
              <a:rPr lang="en-US" dirty="0" smtClean="0"/>
              <a:t>= 1.3414/(0.134-0.08) = 1.3414/0.054 = $24.84</a:t>
            </a:r>
            <a:endParaRPr lang="en-US" dirty="0"/>
          </a:p>
        </p:txBody>
      </p:sp>
    </p:spTree>
    <p:extLst>
      <p:ext uri="{BB962C8B-B14F-4D97-AF65-F5344CB8AC3E}">
        <p14:creationId xmlns:p14="http://schemas.microsoft.com/office/powerpoint/2010/main" val="3314894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7F71D1BD-9E76-4946-89CA-52EFDCEEEAA0}" type="slidenum">
              <a:rPr lang="en-US"/>
              <a:pPr/>
              <a:t>2</a:t>
            </a:fld>
            <a:endParaRPr lang="en-US" dirty="0"/>
          </a:p>
        </p:txBody>
      </p:sp>
      <p:sp>
        <p:nvSpPr>
          <p:cNvPr id="4099" name="Rectangle 7"/>
          <p:cNvSpPr>
            <a:spLocks noGrp="1" noChangeArrowheads="1"/>
          </p:cNvSpPr>
          <p:nvPr>
            <p:ph type="title" idx="4294967295"/>
          </p:nvPr>
        </p:nvSpPr>
        <p:spPr/>
        <p:txBody>
          <a:bodyPr/>
          <a:lstStyle/>
          <a:p>
            <a:pPr eaLnBrk="1" hangingPunct="1"/>
            <a:r>
              <a:rPr lang="en-US" dirty="0"/>
              <a:t/>
            </a:r>
            <a:br>
              <a:rPr lang="en-US" dirty="0"/>
            </a:br>
            <a:r>
              <a:rPr lang="en-US" dirty="0"/>
              <a:t>Topics in Chapter</a:t>
            </a:r>
          </a:p>
        </p:txBody>
      </p:sp>
      <p:sp>
        <p:nvSpPr>
          <p:cNvPr id="4100" name="Rectangle 8"/>
          <p:cNvSpPr>
            <a:spLocks noGrp="1" noChangeArrowheads="1"/>
          </p:cNvSpPr>
          <p:nvPr>
            <p:ph type="body" idx="4294967295"/>
          </p:nvPr>
        </p:nvSpPr>
        <p:spPr/>
        <p:txBody>
          <a:bodyPr/>
          <a:lstStyle/>
          <a:p>
            <a:pPr marL="0" indent="0" eaLnBrk="1" hangingPunct="1">
              <a:buNone/>
            </a:pPr>
            <a:r>
              <a:rPr lang="en-US" b="1" i="1" dirty="0" smtClean="0"/>
              <a:t>Read sections: 7-1, 7-2, 7-3, 7-11(</a:t>
            </a:r>
            <a:r>
              <a:rPr lang="en-US" b="1" i="1" dirty="0" err="1" smtClean="0"/>
              <a:t>abc</a:t>
            </a:r>
            <a:r>
              <a:rPr lang="en-US" b="1" i="1" dirty="0" smtClean="0"/>
              <a:t>), 7-8, 7-10, 7-12, 7-14.</a:t>
            </a:r>
          </a:p>
          <a:p>
            <a:pPr eaLnBrk="1" hangingPunct="1"/>
            <a:r>
              <a:rPr lang="en-US" dirty="0" smtClean="0"/>
              <a:t>Features </a:t>
            </a:r>
            <a:r>
              <a:rPr lang="en-US" dirty="0"/>
              <a:t>of common stock</a:t>
            </a:r>
          </a:p>
          <a:p>
            <a:pPr eaLnBrk="1" hangingPunct="1"/>
            <a:r>
              <a:rPr lang="en-US" dirty="0"/>
              <a:t>Valuing common </a:t>
            </a:r>
            <a:r>
              <a:rPr lang="en-US" dirty="0" smtClean="0"/>
              <a:t>stock</a:t>
            </a:r>
          </a:p>
          <a:p>
            <a:pPr lvl="1" eaLnBrk="1" hangingPunct="1"/>
            <a:r>
              <a:rPr lang="en-US" dirty="0" smtClean="0"/>
              <a:t>Dividend growth model</a:t>
            </a:r>
          </a:p>
          <a:p>
            <a:pPr lvl="1" eaLnBrk="1" hangingPunct="1"/>
            <a:r>
              <a:rPr lang="en-US" dirty="0" smtClean="0"/>
              <a:t>Market multiples</a:t>
            </a:r>
            <a:endParaRPr lang="en-US" dirty="0"/>
          </a:p>
          <a:p>
            <a:pPr eaLnBrk="1" hangingPunct="1"/>
            <a:r>
              <a:rPr lang="en-US" dirty="0"/>
              <a:t>Preferred </a:t>
            </a:r>
            <a:r>
              <a:rPr lang="en-US" dirty="0" smtClean="0"/>
              <a:t>stock</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p:spPr>
        <p:txBody>
          <a:bodyPr/>
          <a:lstStyle/>
          <a:p>
            <a:fld id="{2025AEEB-C005-4125-9990-3853EB85C5F8}" type="slidenum">
              <a:rPr lang="en-US"/>
              <a:pPr/>
              <a:t>20</a:t>
            </a:fld>
            <a:endParaRPr lang="en-US" dirty="0"/>
          </a:p>
        </p:txBody>
      </p:sp>
      <p:sp>
        <p:nvSpPr>
          <p:cNvPr id="18435" name="Rectangle 10"/>
          <p:cNvSpPr>
            <a:spLocks noGrp="1" noChangeArrowheads="1"/>
          </p:cNvSpPr>
          <p:nvPr>
            <p:ph type="title" idx="4294967295"/>
          </p:nvPr>
        </p:nvSpPr>
        <p:spPr/>
        <p:txBody>
          <a:bodyPr/>
          <a:lstStyle/>
          <a:p>
            <a:pPr eaLnBrk="1" hangingPunct="1"/>
            <a:r>
              <a:rPr lang="en-US" dirty="0"/>
              <a:t>Expected Dividend Yield and Capital Gains </a:t>
            </a:r>
            <a:r>
              <a:rPr lang="en-US" dirty="0" smtClean="0"/>
              <a:t>Yield for Year </a:t>
            </a:r>
            <a:r>
              <a:rPr lang="en-US" dirty="0"/>
              <a:t>1</a:t>
            </a:r>
          </a:p>
        </p:txBody>
      </p:sp>
      <p:grpSp>
        <p:nvGrpSpPr>
          <p:cNvPr id="18436" name="Group 12"/>
          <p:cNvGrpSpPr>
            <a:grpSpLocks/>
          </p:cNvGrpSpPr>
          <p:nvPr/>
        </p:nvGrpSpPr>
        <p:grpSpPr bwMode="auto">
          <a:xfrm>
            <a:off x="838200" y="2743200"/>
            <a:ext cx="7653338" cy="3521075"/>
            <a:chOff x="528" y="1728"/>
            <a:chExt cx="4821" cy="2218"/>
          </a:xfrm>
        </p:grpSpPr>
        <p:sp>
          <p:nvSpPr>
            <p:cNvPr id="18437" name="Text Box 7"/>
            <p:cNvSpPr txBox="1">
              <a:spLocks noChangeArrowheads="1"/>
            </p:cNvSpPr>
            <p:nvPr/>
          </p:nvSpPr>
          <p:spPr bwMode="auto">
            <a:xfrm>
              <a:off x="528" y="1901"/>
              <a:ext cx="4821" cy="368"/>
            </a:xfrm>
            <a:prstGeom prst="rect">
              <a:avLst/>
            </a:prstGeom>
            <a:noFill/>
            <a:ln w="12700">
              <a:noFill/>
              <a:miter lim="800000"/>
              <a:headEnd/>
              <a:tailEnd/>
            </a:ln>
          </p:spPr>
          <p:txBody>
            <a:bodyPr>
              <a:spAutoFit/>
            </a:bodyPr>
            <a:lstStyle/>
            <a:p>
              <a:pPr>
                <a:spcBef>
                  <a:spcPct val="50000"/>
                </a:spcBef>
              </a:pPr>
              <a:r>
                <a:rPr lang="en-US" sz="3200" dirty="0"/>
                <a:t>Dividend yield =        =             = </a:t>
              </a:r>
              <a:r>
                <a:rPr lang="en-US" sz="3200" dirty="0" smtClean="0">
                  <a:solidFill>
                    <a:schemeClr val="tx2"/>
                  </a:solidFill>
                </a:rPr>
                <a:t>5.4%</a:t>
              </a:r>
              <a:endParaRPr lang="en-US" sz="3200" dirty="0"/>
            </a:p>
          </p:txBody>
        </p:sp>
        <p:sp>
          <p:nvSpPr>
            <p:cNvPr id="18438" name="Text Box 8"/>
            <p:cNvSpPr txBox="1">
              <a:spLocks noChangeArrowheads="1"/>
            </p:cNvSpPr>
            <p:nvPr/>
          </p:nvSpPr>
          <p:spPr bwMode="auto">
            <a:xfrm>
              <a:off x="3360" y="1728"/>
              <a:ext cx="1008" cy="365"/>
            </a:xfrm>
            <a:prstGeom prst="rect">
              <a:avLst/>
            </a:prstGeom>
            <a:noFill/>
            <a:ln w="12700">
              <a:noFill/>
              <a:miter lim="800000"/>
              <a:headEnd/>
              <a:tailEnd/>
            </a:ln>
          </p:spPr>
          <p:txBody>
            <a:bodyPr>
              <a:spAutoFit/>
            </a:bodyPr>
            <a:lstStyle/>
            <a:p>
              <a:pPr>
                <a:spcBef>
                  <a:spcPct val="50000"/>
                </a:spcBef>
              </a:pPr>
              <a:r>
                <a:rPr lang="en-US" sz="3200" dirty="0" smtClean="0"/>
                <a:t>$1.242</a:t>
              </a:r>
              <a:endParaRPr lang="en-US" sz="3200" dirty="0"/>
            </a:p>
          </p:txBody>
        </p:sp>
        <p:sp>
          <p:nvSpPr>
            <p:cNvPr id="18439" name="Text Box 9"/>
            <p:cNvSpPr txBox="1">
              <a:spLocks noChangeArrowheads="1"/>
            </p:cNvSpPr>
            <p:nvPr/>
          </p:nvSpPr>
          <p:spPr bwMode="auto">
            <a:xfrm>
              <a:off x="3312" y="2093"/>
              <a:ext cx="1008" cy="365"/>
            </a:xfrm>
            <a:prstGeom prst="rect">
              <a:avLst/>
            </a:prstGeom>
            <a:noFill/>
            <a:ln w="12700">
              <a:noFill/>
              <a:miter lim="800000"/>
              <a:headEnd/>
              <a:tailEnd/>
            </a:ln>
          </p:spPr>
          <p:txBody>
            <a:bodyPr>
              <a:spAutoFit/>
            </a:bodyPr>
            <a:lstStyle/>
            <a:p>
              <a:pPr>
                <a:spcBef>
                  <a:spcPct val="50000"/>
                </a:spcBef>
              </a:pPr>
              <a:r>
                <a:rPr lang="en-US" sz="3200" dirty="0" smtClean="0"/>
                <a:t>$23.00</a:t>
              </a:r>
              <a:endParaRPr lang="en-US" sz="3200" dirty="0"/>
            </a:p>
          </p:txBody>
        </p:sp>
        <p:sp>
          <p:nvSpPr>
            <p:cNvPr id="18440" name="Line 10"/>
            <p:cNvSpPr>
              <a:spLocks noChangeShapeType="1"/>
            </p:cNvSpPr>
            <p:nvPr/>
          </p:nvSpPr>
          <p:spPr bwMode="auto">
            <a:xfrm>
              <a:off x="3312" y="2093"/>
              <a:ext cx="864" cy="0"/>
            </a:xfrm>
            <a:prstGeom prst="line">
              <a:avLst/>
            </a:prstGeom>
            <a:noFill/>
            <a:ln w="28575">
              <a:solidFill>
                <a:schemeClr val="tx1"/>
              </a:solidFill>
              <a:round/>
              <a:headEnd/>
              <a:tailEnd/>
            </a:ln>
          </p:spPr>
          <p:txBody>
            <a:bodyPr wrap="none" anchor="ctr"/>
            <a:lstStyle/>
            <a:p>
              <a:endParaRPr lang="en-US" dirty="0"/>
            </a:p>
          </p:txBody>
        </p:sp>
        <p:sp>
          <p:nvSpPr>
            <p:cNvPr id="18441" name="Text Box 11"/>
            <p:cNvSpPr txBox="1">
              <a:spLocks noChangeArrowheads="1"/>
            </p:cNvSpPr>
            <p:nvPr/>
          </p:nvSpPr>
          <p:spPr bwMode="auto">
            <a:xfrm>
              <a:off x="2592" y="1728"/>
              <a:ext cx="480" cy="365"/>
            </a:xfrm>
            <a:prstGeom prst="rect">
              <a:avLst/>
            </a:prstGeom>
            <a:noFill/>
            <a:ln w="12700">
              <a:noFill/>
              <a:miter lim="800000"/>
              <a:headEnd/>
              <a:tailEnd/>
            </a:ln>
          </p:spPr>
          <p:txBody>
            <a:bodyPr>
              <a:spAutoFit/>
            </a:bodyPr>
            <a:lstStyle/>
            <a:p>
              <a:pPr>
                <a:spcBef>
                  <a:spcPct val="50000"/>
                </a:spcBef>
              </a:pPr>
              <a:r>
                <a:rPr lang="en-US" sz="3200" dirty="0"/>
                <a:t>D</a:t>
              </a:r>
              <a:r>
                <a:rPr lang="en-US" sz="3200" baseline="-25000" dirty="0"/>
                <a:t>1</a:t>
              </a:r>
              <a:endParaRPr lang="en-US" sz="3200" dirty="0"/>
            </a:p>
          </p:txBody>
        </p:sp>
        <p:sp>
          <p:nvSpPr>
            <p:cNvPr id="18442" name="Text Box 12"/>
            <p:cNvSpPr txBox="1">
              <a:spLocks noChangeArrowheads="1"/>
            </p:cNvSpPr>
            <p:nvPr/>
          </p:nvSpPr>
          <p:spPr bwMode="auto">
            <a:xfrm>
              <a:off x="2592" y="2093"/>
              <a:ext cx="480" cy="365"/>
            </a:xfrm>
            <a:prstGeom prst="rect">
              <a:avLst/>
            </a:prstGeom>
            <a:noFill/>
            <a:ln w="12700">
              <a:noFill/>
              <a:miter lim="800000"/>
              <a:headEnd/>
              <a:tailEnd/>
            </a:ln>
          </p:spPr>
          <p:txBody>
            <a:bodyPr>
              <a:spAutoFit/>
            </a:bodyPr>
            <a:lstStyle/>
            <a:p>
              <a:pPr>
                <a:spcBef>
                  <a:spcPct val="50000"/>
                </a:spcBef>
              </a:pPr>
              <a:r>
                <a:rPr lang="en-US" sz="3200" dirty="0"/>
                <a:t>P</a:t>
              </a:r>
              <a:r>
                <a:rPr lang="en-US" sz="3200" baseline="-25000" dirty="0"/>
                <a:t>0</a:t>
              </a:r>
              <a:endParaRPr lang="en-US" sz="3200" dirty="0"/>
            </a:p>
          </p:txBody>
        </p:sp>
        <p:sp>
          <p:nvSpPr>
            <p:cNvPr id="18443" name="Line 13"/>
            <p:cNvSpPr>
              <a:spLocks noChangeShapeType="1"/>
            </p:cNvSpPr>
            <p:nvPr/>
          </p:nvSpPr>
          <p:spPr bwMode="auto">
            <a:xfrm>
              <a:off x="2592" y="2093"/>
              <a:ext cx="384" cy="0"/>
            </a:xfrm>
            <a:prstGeom prst="line">
              <a:avLst/>
            </a:prstGeom>
            <a:noFill/>
            <a:ln w="28575">
              <a:solidFill>
                <a:schemeClr val="tx1"/>
              </a:solidFill>
              <a:round/>
              <a:headEnd/>
              <a:tailEnd/>
            </a:ln>
          </p:spPr>
          <p:txBody>
            <a:bodyPr wrap="none" anchor="ctr"/>
            <a:lstStyle/>
            <a:p>
              <a:endParaRPr lang="en-US" dirty="0"/>
            </a:p>
          </p:txBody>
        </p:sp>
        <p:sp>
          <p:nvSpPr>
            <p:cNvPr id="18444" name="Text Box 14"/>
            <p:cNvSpPr txBox="1">
              <a:spLocks noChangeArrowheads="1"/>
            </p:cNvSpPr>
            <p:nvPr/>
          </p:nvSpPr>
          <p:spPr bwMode="auto">
            <a:xfrm>
              <a:off x="624" y="2957"/>
              <a:ext cx="4608" cy="365"/>
            </a:xfrm>
            <a:prstGeom prst="rect">
              <a:avLst/>
            </a:prstGeom>
            <a:noFill/>
            <a:ln w="12700">
              <a:noFill/>
              <a:miter lim="800000"/>
              <a:headEnd/>
              <a:tailEnd/>
            </a:ln>
          </p:spPr>
          <p:txBody>
            <a:bodyPr>
              <a:spAutoFit/>
            </a:bodyPr>
            <a:lstStyle/>
            <a:p>
              <a:pPr>
                <a:spcBef>
                  <a:spcPct val="50000"/>
                </a:spcBef>
              </a:pPr>
              <a:r>
                <a:rPr lang="en-US" sz="3200" dirty="0"/>
                <a:t>CG Yield =             =</a:t>
              </a:r>
            </a:p>
          </p:txBody>
        </p:sp>
        <p:sp>
          <p:nvSpPr>
            <p:cNvPr id="18445" name="Text Box 15"/>
            <p:cNvSpPr txBox="1">
              <a:spLocks noChangeArrowheads="1"/>
            </p:cNvSpPr>
            <p:nvPr/>
          </p:nvSpPr>
          <p:spPr bwMode="auto">
            <a:xfrm>
              <a:off x="1968" y="2784"/>
              <a:ext cx="912" cy="365"/>
            </a:xfrm>
            <a:prstGeom prst="rect">
              <a:avLst/>
            </a:prstGeom>
            <a:noFill/>
            <a:ln w="12700">
              <a:noFill/>
              <a:miter lim="800000"/>
              <a:headEnd/>
              <a:tailEnd/>
            </a:ln>
          </p:spPr>
          <p:txBody>
            <a:bodyPr>
              <a:spAutoFit/>
            </a:bodyPr>
            <a:lstStyle/>
            <a:p>
              <a:pPr>
                <a:spcBef>
                  <a:spcPct val="50000"/>
                </a:spcBef>
              </a:pPr>
              <a:r>
                <a:rPr lang="en-US" sz="3200" dirty="0"/>
                <a:t>P</a:t>
              </a:r>
              <a:r>
                <a:rPr lang="en-US" sz="3200" baseline="-25000" dirty="0"/>
                <a:t>1</a:t>
              </a:r>
              <a:r>
                <a:rPr lang="en-US" sz="3200" dirty="0"/>
                <a:t> – P</a:t>
              </a:r>
              <a:r>
                <a:rPr lang="en-US" sz="3200" baseline="-25000" dirty="0"/>
                <a:t>0</a:t>
              </a:r>
              <a:endParaRPr lang="en-US" sz="3200" dirty="0"/>
            </a:p>
          </p:txBody>
        </p:sp>
        <p:sp>
          <p:nvSpPr>
            <p:cNvPr id="18446" name="Text Box 16"/>
            <p:cNvSpPr txBox="1">
              <a:spLocks noChangeArrowheads="1"/>
            </p:cNvSpPr>
            <p:nvPr/>
          </p:nvSpPr>
          <p:spPr bwMode="auto">
            <a:xfrm>
              <a:off x="1968" y="2640"/>
              <a:ext cx="240" cy="365"/>
            </a:xfrm>
            <a:prstGeom prst="rect">
              <a:avLst/>
            </a:prstGeom>
            <a:noFill/>
            <a:ln w="12700">
              <a:noFill/>
              <a:miter lim="800000"/>
              <a:headEnd/>
              <a:tailEnd/>
            </a:ln>
          </p:spPr>
          <p:txBody>
            <a:bodyPr>
              <a:spAutoFit/>
            </a:bodyPr>
            <a:lstStyle/>
            <a:p>
              <a:pPr>
                <a:spcBef>
                  <a:spcPct val="50000"/>
                </a:spcBef>
              </a:pPr>
              <a:r>
                <a:rPr lang="en-US" sz="3200" dirty="0"/>
                <a:t>^</a:t>
              </a:r>
            </a:p>
          </p:txBody>
        </p:sp>
        <p:sp>
          <p:nvSpPr>
            <p:cNvPr id="18447" name="Text Box 17"/>
            <p:cNvSpPr txBox="1">
              <a:spLocks noChangeArrowheads="1"/>
            </p:cNvSpPr>
            <p:nvPr/>
          </p:nvSpPr>
          <p:spPr bwMode="auto">
            <a:xfrm>
              <a:off x="2160" y="3149"/>
              <a:ext cx="384" cy="365"/>
            </a:xfrm>
            <a:prstGeom prst="rect">
              <a:avLst/>
            </a:prstGeom>
            <a:noFill/>
            <a:ln w="12700">
              <a:noFill/>
              <a:miter lim="800000"/>
              <a:headEnd/>
              <a:tailEnd/>
            </a:ln>
          </p:spPr>
          <p:txBody>
            <a:bodyPr>
              <a:spAutoFit/>
            </a:bodyPr>
            <a:lstStyle/>
            <a:p>
              <a:pPr>
                <a:spcBef>
                  <a:spcPct val="50000"/>
                </a:spcBef>
              </a:pPr>
              <a:r>
                <a:rPr lang="en-US" sz="3200" dirty="0"/>
                <a:t>P</a:t>
              </a:r>
              <a:r>
                <a:rPr lang="en-US" sz="3200" baseline="-25000" dirty="0"/>
                <a:t>0</a:t>
              </a:r>
              <a:endParaRPr lang="en-US" sz="3200" dirty="0"/>
            </a:p>
          </p:txBody>
        </p:sp>
        <p:sp>
          <p:nvSpPr>
            <p:cNvPr id="18448" name="Line 18"/>
            <p:cNvSpPr>
              <a:spLocks noChangeShapeType="1"/>
            </p:cNvSpPr>
            <p:nvPr/>
          </p:nvSpPr>
          <p:spPr bwMode="auto">
            <a:xfrm>
              <a:off x="2016" y="3149"/>
              <a:ext cx="768" cy="0"/>
            </a:xfrm>
            <a:prstGeom prst="line">
              <a:avLst/>
            </a:prstGeom>
            <a:noFill/>
            <a:ln w="28575">
              <a:solidFill>
                <a:schemeClr val="tx1"/>
              </a:solidFill>
              <a:round/>
              <a:headEnd/>
              <a:tailEnd/>
            </a:ln>
          </p:spPr>
          <p:txBody>
            <a:bodyPr wrap="none" anchor="ctr"/>
            <a:lstStyle/>
            <a:p>
              <a:endParaRPr lang="en-US" dirty="0"/>
            </a:p>
          </p:txBody>
        </p:sp>
        <p:sp>
          <p:nvSpPr>
            <p:cNvPr id="18449" name="Line 19"/>
            <p:cNvSpPr>
              <a:spLocks noChangeShapeType="1"/>
            </p:cNvSpPr>
            <p:nvPr/>
          </p:nvSpPr>
          <p:spPr bwMode="auto">
            <a:xfrm>
              <a:off x="3168" y="3149"/>
              <a:ext cx="1872" cy="0"/>
            </a:xfrm>
            <a:prstGeom prst="line">
              <a:avLst/>
            </a:prstGeom>
            <a:noFill/>
            <a:ln w="28575">
              <a:solidFill>
                <a:schemeClr val="tx1"/>
              </a:solidFill>
              <a:round/>
              <a:headEnd/>
              <a:tailEnd/>
            </a:ln>
          </p:spPr>
          <p:txBody>
            <a:bodyPr wrap="none" anchor="ctr"/>
            <a:lstStyle/>
            <a:p>
              <a:endParaRPr lang="en-US" dirty="0"/>
            </a:p>
          </p:txBody>
        </p:sp>
        <p:sp>
          <p:nvSpPr>
            <p:cNvPr id="18450" name="Text Box 20"/>
            <p:cNvSpPr txBox="1">
              <a:spLocks noChangeArrowheads="1"/>
            </p:cNvSpPr>
            <p:nvPr/>
          </p:nvSpPr>
          <p:spPr bwMode="auto">
            <a:xfrm>
              <a:off x="3120" y="2784"/>
              <a:ext cx="2016" cy="365"/>
            </a:xfrm>
            <a:prstGeom prst="rect">
              <a:avLst/>
            </a:prstGeom>
            <a:noFill/>
            <a:ln w="12700">
              <a:noFill/>
              <a:miter lim="800000"/>
              <a:headEnd/>
              <a:tailEnd/>
            </a:ln>
          </p:spPr>
          <p:txBody>
            <a:bodyPr>
              <a:spAutoFit/>
            </a:bodyPr>
            <a:lstStyle/>
            <a:p>
              <a:pPr>
                <a:spcBef>
                  <a:spcPct val="50000"/>
                </a:spcBef>
              </a:pPr>
              <a:r>
                <a:rPr lang="en-US" sz="3200" dirty="0" smtClean="0"/>
                <a:t>$24.84 </a:t>
              </a:r>
              <a:r>
                <a:rPr lang="en-US" sz="3200" dirty="0"/>
                <a:t>– </a:t>
              </a:r>
              <a:r>
                <a:rPr lang="en-US" sz="3200" dirty="0" smtClean="0"/>
                <a:t>$23.00</a:t>
              </a:r>
              <a:endParaRPr lang="en-US" sz="3200" dirty="0"/>
            </a:p>
          </p:txBody>
        </p:sp>
        <p:sp>
          <p:nvSpPr>
            <p:cNvPr id="18451" name="Text Box 21"/>
            <p:cNvSpPr txBox="1">
              <a:spLocks noChangeArrowheads="1"/>
            </p:cNvSpPr>
            <p:nvPr/>
          </p:nvSpPr>
          <p:spPr bwMode="auto">
            <a:xfrm>
              <a:off x="3552" y="3149"/>
              <a:ext cx="912" cy="365"/>
            </a:xfrm>
            <a:prstGeom prst="rect">
              <a:avLst/>
            </a:prstGeom>
            <a:noFill/>
            <a:ln w="12700">
              <a:noFill/>
              <a:miter lim="800000"/>
              <a:headEnd/>
              <a:tailEnd/>
            </a:ln>
          </p:spPr>
          <p:txBody>
            <a:bodyPr>
              <a:spAutoFit/>
            </a:bodyPr>
            <a:lstStyle/>
            <a:p>
              <a:pPr>
                <a:spcBef>
                  <a:spcPct val="50000"/>
                </a:spcBef>
              </a:pPr>
              <a:r>
                <a:rPr lang="en-US" sz="3200" dirty="0" smtClean="0"/>
                <a:t>$23.00</a:t>
              </a:r>
              <a:endParaRPr lang="en-US" sz="3200" dirty="0"/>
            </a:p>
          </p:txBody>
        </p:sp>
        <p:sp>
          <p:nvSpPr>
            <p:cNvPr id="18452" name="Text Box 22"/>
            <p:cNvSpPr txBox="1">
              <a:spLocks noChangeArrowheads="1"/>
            </p:cNvSpPr>
            <p:nvPr/>
          </p:nvSpPr>
          <p:spPr bwMode="auto">
            <a:xfrm>
              <a:off x="1632" y="3581"/>
              <a:ext cx="1680" cy="365"/>
            </a:xfrm>
            <a:prstGeom prst="rect">
              <a:avLst/>
            </a:prstGeom>
            <a:noFill/>
            <a:ln w="12700">
              <a:noFill/>
              <a:miter lim="800000"/>
              <a:headEnd/>
              <a:tailEnd/>
            </a:ln>
          </p:spPr>
          <p:txBody>
            <a:bodyPr>
              <a:spAutoFit/>
            </a:bodyPr>
            <a:lstStyle/>
            <a:p>
              <a:pPr>
                <a:spcBef>
                  <a:spcPct val="50000"/>
                </a:spcBef>
              </a:pPr>
              <a:r>
                <a:rPr lang="en-US" sz="3200" dirty="0"/>
                <a:t>= </a:t>
              </a:r>
              <a:r>
                <a:rPr lang="en-US" sz="3200" dirty="0">
                  <a:solidFill>
                    <a:schemeClr val="tx2"/>
                  </a:solidFill>
                </a:rPr>
                <a:t>8</a:t>
              </a:r>
              <a:r>
                <a:rPr lang="en-US" sz="3200" dirty="0" smtClean="0">
                  <a:solidFill>
                    <a:schemeClr val="tx2"/>
                  </a:solidFill>
                </a:rPr>
                <a:t>%</a:t>
              </a:r>
              <a:endParaRPr lang="en-US" sz="3200" dirty="0"/>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F12CCEC7-9F9E-48A2-AB01-3FB1E4E1BD69}" type="slidenum">
              <a:rPr lang="en-US"/>
              <a:pPr/>
              <a:t>21</a:t>
            </a:fld>
            <a:endParaRPr lang="en-US" dirty="0"/>
          </a:p>
        </p:txBody>
      </p:sp>
      <p:sp>
        <p:nvSpPr>
          <p:cNvPr id="19459" name="Rectangle 14"/>
          <p:cNvSpPr>
            <a:spLocks noGrp="1" noChangeArrowheads="1"/>
          </p:cNvSpPr>
          <p:nvPr>
            <p:ph type="title" idx="4294967295"/>
          </p:nvPr>
        </p:nvSpPr>
        <p:spPr/>
        <p:txBody>
          <a:bodyPr/>
          <a:lstStyle/>
          <a:p>
            <a:pPr eaLnBrk="1" hangingPunct="1"/>
            <a:r>
              <a:rPr lang="en-US" dirty="0"/>
              <a:t>Total Year 1 Return</a:t>
            </a:r>
          </a:p>
        </p:txBody>
      </p:sp>
      <p:sp>
        <p:nvSpPr>
          <p:cNvPr id="19460" name="Rectangle 15"/>
          <p:cNvSpPr>
            <a:spLocks noGrp="1" noChangeArrowheads="1"/>
          </p:cNvSpPr>
          <p:nvPr>
            <p:ph type="body" idx="4294967295"/>
          </p:nvPr>
        </p:nvSpPr>
        <p:spPr/>
        <p:txBody>
          <a:bodyPr/>
          <a:lstStyle/>
          <a:p>
            <a:pPr eaLnBrk="1" hangingPunct="1">
              <a:spcBef>
                <a:spcPct val="0"/>
              </a:spcBef>
              <a:spcAft>
                <a:spcPts val="600"/>
              </a:spcAft>
            </a:pPr>
            <a:r>
              <a:rPr lang="en-US" dirty="0"/>
              <a:t>Total return = Dividend yield + 			Capital gains yield.</a:t>
            </a:r>
          </a:p>
          <a:p>
            <a:pPr eaLnBrk="1" hangingPunct="1">
              <a:spcBef>
                <a:spcPct val="0"/>
              </a:spcBef>
              <a:spcAft>
                <a:spcPts val="600"/>
              </a:spcAft>
            </a:pPr>
            <a:r>
              <a:rPr lang="en-US" dirty="0"/>
              <a:t>Total return = </a:t>
            </a:r>
            <a:r>
              <a:rPr lang="en-US" dirty="0" smtClean="0"/>
              <a:t>5.4% </a:t>
            </a:r>
            <a:r>
              <a:rPr lang="en-US" dirty="0"/>
              <a:t>+ </a:t>
            </a:r>
            <a:r>
              <a:rPr lang="en-US" dirty="0" smtClean="0"/>
              <a:t>8% </a:t>
            </a:r>
            <a:r>
              <a:rPr lang="en-US" dirty="0"/>
              <a:t>= </a:t>
            </a:r>
            <a:r>
              <a:rPr lang="en-US" dirty="0" smtClean="0"/>
              <a:t>13.4%</a:t>
            </a:r>
            <a:endParaRPr lang="en-US" dirty="0"/>
          </a:p>
          <a:p>
            <a:pPr eaLnBrk="1" hangingPunct="1">
              <a:spcBef>
                <a:spcPct val="0"/>
              </a:spcBef>
              <a:spcAft>
                <a:spcPts val="600"/>
              </a:spcAft>
            </a:pPr>
            <a:r>
              <a:rPr lang="en-US" dirty="0"/>
              <a:t>Total return = </a:t>
            </a:r>
            <a:r>
              <a:rPr lang="en-US" dirty="0" smtClean="0"/>
              <a:t>13.4% </a:t>
            </a:r>
            <a:r>
              <a:rPr lang="en-US" dirty="0"/>
              <a:t>= </a:t>
            </a:r>
            <a:r>
              <a:rPr lang="en-US" dirty="0" err="1" smtClean="0"/>
              <a:t>r</a:t>
            </a:r>
            <a:r>
              <a:rPr lang="en-US" baseline="-25000" dirty="0" err="1" smtClean="0"/>
              <a:t>s</a:t>
            </a:r>
            <a:endParaRPr lang="en-US" dirty="0"/>
          </a:p>
          <a:p>
            <a:pPr lvl="1" eaLnBrk="1" hangingPunct="1">
              <a:spcBef>
                <a:spcPct val="0"/>
              </a:spcBef>
              <a:spcAft>
                <a:spcPts val="600"/>
              </a:spcAft>
            </a:pPr>
            <a:r>
              <a:rPr lang="en-US" dirty="0"/>
              <a:t>For constant growth stock:</a:t>
            </a:r>
          </a:p>
          <a:p>
            <a:pPr marL="857250" lvl="2" indent="0" eaLnBrk="1" hangingPunct="1">
              <a:spcBef>
                <a:spcPct val="0"/>
              </a:spcBef>
              <a:spcAft>
                <a:spcPts val="600"/>
              </a:spcAft>
              <a:buNone/>
            </a:pPr>
            <a:r>
              <a:rPr lang="en-US" dirty="0"/>
              <a:t>c</a:t>
            </a:r>
            <a:r>
              <a:rPr lang="en-US" dirty="0" smtClean="0"/>
              <a:t>apital </a:t>
            </a:r>
            <a:r>
              <a:rPr lang="en-US" dirty="0"/>
              <a:t>gains yield </a:t>
            </a:r>
            <a:r>
              <a:rPr lang="en-US" dirty="0" smtClean="0"/>
              <a:t>= dividend growth rate g</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0CB7BFE0-87C4-45E2-A893-C0C46725F754}" type="slidenum">
              <a:rPr lang="en-US"/>
              <a:pPr/>
              <a:t>22</a:t>
            </a:fld>
            <a:endParaRPr lang="en-US" dirty="0"/>
          </a:p>
        </p:txBody>
      </p:sp>
      <p:sp>
        <p:nvSpPr>
          <p:cNvPr id="26627" name="Rectangle 12"/>
          <p:cNvSpPr>
            <a:spLocks noGrp="1" noChangeArrowheads="1"/>
          </p:cNvSpPr>
          <p:nvPr>
            <p:ph type="title"/>
          </p:nvPr>
        </p:nvSpPr>
        <p:spPr/>
        <p:txBody>
          <a:bodyPr/>
          <a:lstStyle/>
          <a:p>
            <a:pPr eaLnBrk="1" hangingPunct="1"/>
            <a:r>
              <a:rPr lang="en-US" sz="3600" dirty="0" smtClean="0"/>
              <a:t>7-</a:t>
            </a:r>
            <a:r>
              <a:rPr lang="en-US" sz="3600" dirty="0"/>
              <a:t>8</a:t>
            </a:r>
            <a:r>
              <a:rPr lang="en-US" sz="3600" dirty="0" smtClean="0"/>
              <a:t> Do Stock Prices Reflect Long-term or Short-term Cash Flows?</a:t>
            </a:r>
            <a:endParaRPr lang="en-US" sz="3600" dirty="0"/>
          </a:p>
        </p:txBody>
      </p:sp>
      <p:sp>
        <p:nvSpPr>
          <p:cNvPr id="26628" name="Rectangle 13"/>
          <p:cNvSpPr>
            <a:spLocks noGrp="1" noChangeArrowheads="1"/>
          </p:cNvSpPr>
          <p:nvPr>
            <p:ph type="body" idx="4294967295"/>
          </p:nvPr>
        </p:nvSpPr>
        <p:spPr>
          <a:xfrm>
            <a:off x="939800" y="2106613"/>
            <a:ext cx="7772400" cy="1219200"/>
          </a:xfrm>
        </p:spPr>
        <p:txBody>
          <a:bodyPr/>
          <a:lstStyle/>
          <a:p>
            <a:pPr eaLnBrk="1" hangingPunct="1">
              <a:spcBef>
                <a:spcPct val="0"/>
              </a:spcBef>
              <a:spcAft>
                <a:spcPts val="600"/>
              </a:spcAft>
              <a:buFont typeface="Wingdings" pitchFamily="2" charset="2"/>
              <a:buNone/>
            </a:pPr>
            <a:r>
              <a:rPr lang="en-US" sz="2800" dirty="0"/>
              <a:t>The current stock price is </a:t>
            </a:r>
            <a:r>
              <a:rPr lang="en-US" sz="2800" dirty="0" smtClean="0"/>
              <a:t>$23.00.</a:t>
            </a:r>
            <a:endParaRPr lang="en-US" sz="2800" dirty="0"/>
          </a:p>
          <a:p>
            <a:pPr eaLnBrk="1" hangingPunct="1">
              <a:spcBef>
                <a:spcPct val="0"/>
              </a:spcBef>
              <a:spcAft>
                <a:spcPts val="600"/>
              </a:spcAft>
              <a:buFont typeface="Wingdings" pitchFamily="2" charset="2"/>
              <a:buNone/>
            </a:pPr>
            <a:r>
              <a:rPr lang="en-US" sz="2800" dirty="0"/>
              <a:t>The PV of </a:t>
            </a:r>
            <a:r>
              <a:rPr lang="en-US" sz="2800" dirty="0" smtClean="0"/>
              <a:t>the first 5 dividends is</a:t>
            </a:r>
            <a:r>
              <a:rPr lang="en-US" sz="2800" dirty="0"/>
              <a:t>:</a:t>
            </a:r>
          </a:p>
        </p:txBody>
      </p:sp>
      <p:sp>
        <p:nvSpPr>
          <p:cNvPr id="26636" name="Text Box 12"/>
          <p:cNvSpPr txBox="1">
            <a:spLocks noChangeArrowheads="1"/>
          </p:cNvSpPr>
          <p:nvPr/>
        </p:nvSpPr>
        <p:spPr bwMode="auto">
          <a:xfrm>
            <a:off x="977899" y="3390900"/>
            <a:ext cx="7492023" cy="984885"/>
          </a:xfrm>
          <a:prstGeom prst="rect">
            <a:avLst/>
          </a:prstGeom>
          <a:noFill/>
          <a:ln w="12700">
            <a:noFill/>
            <a:miter lim="800000"/>
            <a:headEnd/>
            <a:tailEnd/>
          </a:ln>
          <a:effectLst/>
        </p:spPr>
        <p:txBody>
          <a:bodyPr wrap="square">
            <a:spAutoFit/>
          </a:bodyPr>
          <a:lstStyle/>
          <a:p>
            <a:pPr>
              <a:spcBef>
                <a:spcPct val="50000"/>
              </a:spcBef>
            </a:pPr>
            <a:r>
              <a:rPr lang="en-US" sz="2800" dirty="0" smtClean="0"/>
              <a:t> </a:t>
            </a:r>
            <a:r>
              <a:rPr lang="en-US" sz="2000" dirty="0" smtClean="0"/>
              <a:t>1.095+1.043+0.993+0.946+0.091</a:t>
            </a:r>
          </a:p>
          <a:p>
            <a:pPr>
              <a:spcBef>
                <a:spcPct val="50000"/>
              </a:spcBef>
            </a:pPr>
            <a:r>
              <a:rPr lang="en-US" sz="2000" dirty="0" smtClean="0"/>
              <a:t>= 4.98 (</a:t>
            </a:r>
            <a:r>
              <a:rPr lang="en-US" sz="2000" dirty="0"/>
              <a:t>see </a:t>
            </a:r>
            <a:r>
              <a:rPr lang="en-US" sz="2000" dirty="0" smtClean="0"/>
              <a:t>calculation on next slide)</a:t>
            </a:r>
            <a:endParaRPr lang="en-US" sz="2000" dirty="0"/>
          </a:p>
        </p:txBody>
      </p:sp>
      <p:grpSp>
        <p:nvGrpSpPr>
          <p:cNvPr id="26637" name="Group 11"/>
          <p:cNvGrpSpPr>
            <a:grpSpLocks/>
          </p:cNvGrpSpPr>
          <p:nvPr/>
        </p:nvGrpSpPr>
        <p:grpSpPr bwMode="auto">
          <a:xfrm>
            <a:off x="2363787" y="5246077"/>
            <a:ext cx="3921125" cy="1221154"/>
            <a:chOff x="1905" y="3283"/>
            <a:chExt cx="2470" cy="682"/>
          </a:xfrm>
        </p:grpSpPr>
        <p:sp>
          <p:nvSpPr>
            <p:cNvPr id="26638" name="Rectangle 6"/>
            <p:cNvSpPr>
              <a:spLocks noChangeArrowheads="1"/>
            </p:cNvSpPr>
            <p:nvPr/>
          </p:nvSpPr>
          <p:spPr bwMode="auto">
            <a:xfrm>
              <a:off x="3031" y="3456"/>
              <a:ext cx="1344" cy="367"/>
            </a:xfrm>
            <a:prstGeom prst="rect">
              <a:avLst/>
            </a:prstGeom>
            <a:noFill/>
            <a:ln w="12700">
              <a:noFill/>
              <a:miter lim="800000"/>
              <a:headEnd/>
              <a:tailEnd/>
            </a:ln>
          </p:spPr>
          <p:txBody>
            <a:bodyPr lIns="90488" tIns="44450" rIns="90488" bIns="44450">
              <a:spAutoFit/>
            </a:bodyPr>
            <a:lstStyle/>
            <a:p>
              <a:pPr>
                <a:spcBef>
                  <a:spcPct val="50000"/>
                </a:spcBef>
              </a:pPr>
              <a:r>
                <a:rPr lang="en-US" sz="3200" dirty="0"/>
                <a:t>= </a:t>
              </a:r>
              <a:r>
                <a:rPr lang="en-US" sz="3200" dirty="0" smtClean="0"/>
                <a:t>78%</a:t>
              </a:r>
              <a:r>
                <a:rPr lang="en-US" sz="3200" dirty="0"/>
                <a:t>.</a:t>
              </a:r>
            </a:p>
          </p:txBody>
        </p:sp>
        <p:sp>
          <p:nvSpPr>
            <p:cNvPr id="26639" name="Line 8"/>
            <p:cNvSpPr>
              <a:spLocks noChangeShapeType="1"/>
            </p:cNvSpPr>
            <p:nvPr/>
          </p:nvSpPr>
          <p:spPr bwMode="auto">
            <a:xfrm>
              <a:off x="2160" y="3648"/>
              <a:ext cx="816" cy="0"/>
            </a:xfrm>
            <a:prstGeom prst="line">
              <a:avLst/>
            </a:prstGeom>
            <a:noFill/>
            <a:ln w="38100">
              <a:solidFill>
                <a:schemeClr val="tx1"/>
              </a:solidFill>
              <a:round/>
              <a:headEnd/>
              <a:tailEnd/>
            </a:ln>
          </p:spPr>
          <p:txBody>
            <a:bodyPr wrap="none" anchor="ctr"/>
            <a:lstStyle/>
            <a:p>
              <a:endParaRPr lang="en-US" dirty="0"/>
            </a:p>
          </p:txBody>
        </p:sp>
        <p:sp>
          <p:nvSpPr>
            <p:cNvPr id="26640" name="Text Box 9"/>
            <p:cNvSpPr txBox="1">
              <a:spLocks noChangeArrowheads="1"/>
            </p:cNvSpPr>
            <p:nvPr/>
          </p:nvSpPr>
          <p:spPr bwMode="auto">
            <a:xfrm>
              <a:off x="1905" y="3283"/>
              <a:ext cx="1773" cy="368"/>
            </a:xfrm>
            <a:prstGeom prst="rect">
              <a:avLst/>
            </a:prstGeom>
            <a:noFill/>
            <a:ln w="12700">
              <a:noFill/>
              <a:miter lim="800000"/>
              <a:headEnd/>
              <a:tailEnd/>
            </a:ln>
          </p:spPr>
          <p:txBody>
            <a:bodyPr wrap="square">
              <a:spAutoFit/>
            </a:bodyPr>
            <a:lstStyle/>
            <a:p>
              <a:pPr>
                <a:spcBef>
                  <a:spcPct val="50000"/>
                </a:spcBef>
              </a:pPr>
              <a:r>
                <a:rPr lang="en-US" sz="3200" dirty="0" smtClean="0"/>
                <a:t>$23-$4.98</a:t>
              </a:r>
              <a:endParaRPr lang="en-US" sz="3200" dirty="0"/>
            </a:p>
          </p:txBody>
        </p:sp>
        <p:sp>
          <p:nvSpPr>
            <p:cNvPr id="26641" name="Text Box 10"/>
            <p:cNvSpPr txBox="1">
              <a:spLocks noChangeArrowheads="1"/>
            </p:cNvSpPr>
            <p:nvPr/>
          </p:nvSpPr>
          <p:spPr bwMode="auto">
            <a:xfrm>
              <a:off x="2065" y="3600"/>
              <a:ext cx="1055" cy="365"/>
            </a:xfrm>
            <a:prstGeom prst="rect">
              <a:avLst/>
            </a:prstGeom>
            <a:noFill/>
            <a:ln w="12700">
              <a:noFill/>
              <a:miter lim="800000"/>
              <a:headEnd/>
              <a:tailEnd/>
            </a:ln>
          </p:spPr>
          <p:txBody>
            <a:bodyPr wrap="square">
              <a:spAutoFit/>
            </a:bodyPr>
            <a:lstStyle/>
            <a:p>
              <a:pPr>
                <a:spcBef>
                  <a:spcPct val="50000"/>
                </a:spcBef>
              </a:pPr>
              <a:r>
                <a:rPr lang="en-US" sz="3200" dirty="0" smtClean="0"/>
                <a:t>$23.00</a:t>
              </a:r>
              <a:endParaRPr lang="en-US" sz="3200" dirty="0"/>
            </a:p>
          </p:txBody>
        </p:sp>
      </p:grpSp>
      <p:sp>
        <p:nvSpPr>
          <p:cNvPr id="26642" name="Text Box 18"/>
          <p:cNvSpPr txBox="1">
            <a:spLocks noChangeArrowheads="1"/>
          </p:cNvSpPr>
          <p:nvPr/>
        </p:nvSpPr>
        <p:spPr bwMode="auto">
          <a:xfrm>
            <a:off x="1066800" y="4189413"/>
            <a:ext cx="5727700" cy="946150"/>
          </a:xfrm>
          <a:prstGeom prst="rect">
            <a:avLst/>
          </a:prstGeom>
          <a:noFill/>
          <a:ln w="12700">
            <a:noFill/>
            <a:miter lim="800000"/>
            <a:headEnd/>
            <a:tailEnd/>
          </a:ln>
          <a:effectLst/>
        </p:spPr>
        <p:txBody>
          <a:bodyPr>
            <a:spAutoFit/>
          </a:bodyPr>
          <a:lstStyle/>
          <a:p>
            <a:pPr eaLnBrk="1" hangingPunct="1">
              <a:spcAft>
                <a:spcPts val="600"/>
              </a:spcAft>
              <a:buClr>
                <a:schemeClr val="folHlink"/>
              </a:buClr>
              <a:buSzPct val="60000"/>
              <a:buFont typeface="Wingdings" pitchFamily="2" charset="2"/>
              <a:buNone/>
            </a:pPr>
            <a:r>
              <a:rPr lang="en-US" sz="2800" dirty="0"/>
              <a:t>The percentage of stock price due to “long-term” dividends is: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12"/>
          <p:cNvSpPr>
            <a:spLocks noGrp="1" noChangeArrowheads="1"/>
          </p:cNvSpPr>
          <p:nvPr>
            <p:ph type="title"/>
          </p:nvPr>
        </p:nvSpPr>
        <p:spPr/>
        <p:txBody>
          <a:bodyPr>
            <a:noAutofit/>
          </a:bodyPr>
          <a:lstStyle/>
          <a:p>
            <a:r>
              <a:rPr lang="en-US" sz="3200" dirty="0" smtClean="0"/>
              <a:t>Suppose the stock price is $23.00. Is this price based on short-term or long-term cash flows?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45049112"/>
              </p:ext>
            </p:extLst>
          </p:nvPr>
        </p:nvGraphicFramePr>
        <p:xfrm>
          <a:off x="739140" y="2017713"/>
          <a:ext cx="7421880" cy="3261360"/>
        </p:xfrm>
        <a:graphic>
          <a:graphicData uri="http://schemas.openxmlformats.org/drawingml/2006/table">
            <a:tbl>
              <a:tblPr firstRow="1" bandRow="1">
                <a:tableStyleId>{93296810-A885-4BE3-A3E7-6D5BEEA58F35}</a:tableStyleId>
              </a:tblPr>
              <a:tblGrid>
                <a:gridCol w="2524087"/>
                <a:gridCol w="602342"/>
                <a:gridCol w="728286"/>
                <a:gridCol w="840057"/>
                <a:gridCol w="909036"/>
                <a:gridCol w="909036"/>
                <a:gridCol w="909036"/>
              </a:tblGrid>
              <a:tr h="370840">
                <a:tc>
                  <a:txBody>
                    <a:bodyPr/>
                    <a:lstStyle/>
                    <a:p>
                      <a:pPr algn="ctr" fontAlgn="ctr"/>
                      <a:r>
                        <a:rPr lang="en-US" sz="1800" u="none" strike="noStrike" dirty="0">
                          <a:effectLst/>
                        </a:rPr>
                        <a:t>Year (t)</a:t>
                      </a:r>
                      <a:endParaRPr lang="en-US" sz="18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1800" u="none" strike="noStrike" dirty="0">
                          <a:effectLst/>
                        </a:rPr>
                        <a:t>0</a:t>
                      </a:r>
                      <a:endParaRPr lang="en-US" sz="1800" b="1" i="0" u="none" strike="noStrike" dirty="0">
                        <a:solidFill>
                          <a:srgbClr val="000000"/>
                        </a:solidFill>
                        <a:effectLst/>
                        <a:latin typeface="Cambria"/>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800" u="none" strike="noStrike" dirty="0">
                          <a:effectLst/>
                        </a:rPr>
                        <a:t>1</a:t>
                      </a:r>
                      <a:endParaRPr lang="en-US" sz="1800" b="1" i="0" u="none" strike="noStrike" dirty="0">
                        <a:solidFill>
                          <a:srgbClr val="000000"/>
                        </a:solidFill>
                        <a:effectLst/>
                        <a:latin typeface="Cambria"/>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800" u="none" strike="noStrike" dirty="0">
                          <a:effectLst/>
                        </a:rPr>
                        <a:t>2</a:t>
                      </a:r>
                      <a:endParaRPr lang="en-US" sz="1800" b="1" i="0" u="none" strike="noStrike" dirty="0">
                        <a:solidFill>
                          <a:srgbClr val="000000"/>
                        </a:solidFill>
                        <a:effectLst/>
                        <a:latin typeface="Cambria"/>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800" u="none" strike="noStrike" dirty="0">
                          <a:effectLst/>
                        </a:rPr>
                        <a:t>3</a:t>
                      </a:r>
                      <a:endParaRPr lang="en-US" sz="1800" b="1" i="0" u="none" strike="noStrike" dirty="0">
                        <a:solidFill>
                          <a:srgbClr val="000000"/>
                        </a:solidFill>
                        <a:effectLst/>
                        <a:latin typeface="Cambria"/>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800" b="1" i="0" u="none" strike="noStrike" dirty="0" smtClean="0">
                          <a:solidFill>
                            <a:schemeClr val="accent3"/>
                          </a:solidFill>
                          <a:effectLst/>
                          <a:latin typeface="+mn-lt"/>
                        </a:rPr>
                        <a:t>4</a:t>
                      </a:r>
                      <a:endParaRPr lang="en-US" sz="1800" b="1" i="0" u="none" strike="noStrike" dirty="0">
                        <a:solidFill>
                          <a:schemeClr val="accent3"/>
                        </a:solidFill>
                        <a:effectLst/>
                        <a:latin typeface="+mn-lt"/>
                      </a:endParaRP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sz="1800" b="1" i="0" u="none" strike="noStrike" dirty="0" smtClean="0">
                          <a:solidFill>
                            <a:schemeClr val="accent3"/>
                          </a:solidFill>
                          <a:effectLst/>
                          <a:latin typeface="+mn-lt"/>
                        </a:rPr>
                        <a:t>5</a:t>
                      </a:r>
                      <a:endParaRPr lang="en-US" sz="1800" b="1" i="0" u="none" strike="noStrike" dirty="0">
                        <a:solidFill>
                          <a:schemeClr val="accent3"/>
                        </a:solidFill>
                        <a:effectLst/>
                        <a:latin typeface="+mn-lt"/>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fontAlgn="ctr"/>
                      <a:r>
                        <a:rPr lang="en-US" sz="1600" u="none" strike="noStrike" dirty="0">
                          <a:effectLst/>
                        </a:rPr>
                        <a:t>D</a:t>
                      </a:r>
                      <a:r>
                        <a:rPr lang="en-US" sz="1600" u="none" strike="noStrike" baseline="-25000" dirty="0">
                          <a:effectLst/>
                        </a:rPr>
                        <a:t>t</a:t>
                      </a:r>
                      <a:r>
                        <a:rPr lang="en-US" sz="1600" u="none" strike="noStrike" dirty="0">
                          <a:effectLst/>
                        </a:rPr>
                        <a:t> = D</a:t>
                      </a:r>
                      <a:r>
                        <a:rPr lang="en-US" sz="1600" u="none" strike="noStrike" baseline="-25000" dirty="0">
                          <a:effectLst/>
                        </a:rPr>
                        <a:t>0 </a:t>
                      </a:r>
                      <a:r>
                        <a:rPr lang="en-US" sz="1600" u="none" strike="noStrike" dirty="0">
                          <a:effectLst/>
                        </a:rPr>
                        <a:t>(1+g)</a:t>
                      </a:r>
                      <a:r>
                        <a:rPr lang="en-US" sz="1600" u="none" strike="noStrike" baseline="30000" dirty="0">
                          <a:effectLst/>
                        </a:rPr>
                        <a:t>t</a:t>
                      </a:r>
                      <a:endParaRPr lang="en-US" sz="16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1.242 </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1.3414 </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1.4487 </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b="0" i="0" u="none" strike="noStrike" dirty="0" smtClean="0">
                          <a:solidFill>
                            <a:srgbClr val="000000"/>
                          </a:solidFill>
                          <a:effectLst/>
                          <a:latin typeface="+mn-lt"/>
                        </a:rPr>
                        <a:t>1.5646</a:t>
                      </a:r>
                      <a:endParaRPr lang="en-US" sz="1600" b="0" i="0" u="none" strike="noStrike" dirty="0">
                        <a:solidFill>
                          <a:srgbClr val="000000"/>
                        </a:solidFill>
                        <a:effectLst/>
                        <a:latin typeface="+mn-lt"/>
                      </a:endParaRPr>
                    </a:p>
                  </a:txBody>
                  <a:tcPr marL="0" marR="0" marT="0" marB="0" anchor="ctr"/>
                </a:tc>
                <a:tc>
                  <a:txBody>
                    <a:bodyPr/>
                    <a:lstStyle/>
                    <a:p>
                      <a:pPr algn="ctr" fontAlgn="ctr"/>
                      <a:r>
                        <a:rPr lang="en-US" sz="1600" b="0" i="0" u="none" strike="noStrike" dirty="0" smtClean="0">
                          <a:solidFill>
                            <a:srgbClr val="000000"/>
                          </a:solidFill>
                          <a:effectLst/>
                          <a:latin typeface="+mn-lt"/>
                        </a:rPr>
                        <a:t>1.6897</a:t>
                      </a: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r>
                        <a:rPr lang="en-US" sz="1600" u="none" strike="noStrike" dirty="0">
                          <a:effectLst/>
                        </a:rPr>
                        <a:t>PV(D</a:t>
                      </a:r>
                      <a:r>
                        <a:rPr lang="en-US" sz="1600" u="none" strike="noStrike" baseline="-25000" dirty="0">
                          <a:effectLst/>
                        </a:rPr>
                        <a:t>t</a:t>
                      </a:r>
                      <a:r>
                        <a:rPr lang="en-US" sz="1600" u="none" strike="noStrike" dirty="0">
                          <a:effectLst/>
                        </a:rPr>
                        <a:t>) = D</a:t>
                      </a:r>
                      <a:r>
                        <a:rPr lang="en-US" sz="1600" u="none" strike="noStrike" baseline="-25000" dirty="0">
                          <a:effectLst/>
                        </a:rPr>
                        <a:t>t</a:t>
                      </a:r>
                      <a:r>
                        <a:rPr lang="en-US" sz="1600" u="none" strike="noStrike" dirty="0">
                          <a:effectLst/>
                        </a:rPr>
                        <a:t>/(1+r</a:t>
                      </a:r>
                      <a:r>
                        <a:rPr lang="en-US" sz="1600" u="none" strike="noStrike" baseline="-25000" dirty="0">
                          <a:effectLst/>
                        </a:rPr>
                        <a:t>s</a:t>
                      </a:r>
                      <a:r>
                        <a:rPr lang="en-US" sz="1600" u="none" strike="noStrike" dirty="0">
                          <a:effectLst/>
                        </a:rPr>
                        <a:t>)</a:t>
                      </a:r>
                      <a:r>
                        <a:rPr lang="en-US" sz="1600" u="none" strike="noStrike" baseline="30000" dirty="0">
                          <a:effectLst/>
                        </a:rPr>
                        <a:t>t</a:t>
                      </a:r>
                      <a:endParaRPr lang="en-US" sz="16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1.0952 </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1.0431 </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u="none" strike="noStrike" dirty="0" smtClean="0">
                          <a:effectLst/>
                        </a:rPr>
                        <a:t> 0.9934</a:t>
                      </a:r>
                      <a:endParaRPr lang="en-US" sz="1600" b="1" i="0" u="none" strike="noStrike" dirty="0">
                        <a:solidFill>
                          <a:srgbClr val="000000"/>
                        </a:solidFill>
                        <a:effectLst/>
                        <a:latin typeface="Cambria"/>
                      </a:endParaRPr>
                    </a:p>
                  </a:txBody>
                  <a:tcPr marL="0" marR="0" marT="0" marB="0" anchor="ctr"/>
                </a:tc>
                <a:tc>
                  <a:txBody>
                    <a:bodyPr/>
                    <a:lstStyle/>
                    <a:p>
                      <a:pPr algn="ctr" fontAlgn="ctr"/>
                      <a:r>
                        <a:rPr lang="en-US" sz="1600" b="0" i="0" u="none" strike="noStrike" dirty="0" smtClean="0">
                          <a:solidFill>
                            <a:srgbClr val="000000"/>
                          </a:solidFill>
                          <a:effectLst/>
                          <a:latin typeface="+mn-lt"/>
                        </a:rPr>
                        <a:t>0.9461</a:t>
                      </a:r>
                      <a:endParaRPr lang="en-US" sz="1600" b="0" i="0" u="none" strike="noStrike" dirty="0">
                        <a:solidFill>
                          <a:srgbClr val="000000"/>
                        </a:solidFill>
                        <a:effectLst/>
                        <a:latin typeface="+mn-lt"/>
                      </a:endParaRPr>
                    </a:p>
                  </a:txBody>
                  <a:tcPr marL="0" marR="0" marT="0" marB="0" anchor="ctr"/>
                </a:tc>
                <a:tc>
                  <a:txBody>
                    <a:bodyPr/>
                    <a:lstStyle/>
                    <a:p>
                      <a:pPr algn="ctr" fontAlgn="ctr"/>
                      <a:r>
                        <a:rPr lang="en-US" sz="1600" b="0" i="0" u="none" strike="noStrike" dirty="0" smtClean="0">
                          <a:solidFill>
                            <a:srgbClr val="000000"/>
                          </a:solidFill>
                          <a:effectLst/>
                          <a:latin typeface="+mn-lt"/>
                        </a:rPr>
                        <a:t>0.9010</a:t>
                      </a: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endParaRPr lang="en-US" sz="16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r>
                        <a:rPr lang="en-US" sz="1600" u="none" strike="noStrike" dirty="0">
                          <a:effectLst/>
                        </a:rPr>
                        <a:t>Sum of </a:t>
                      </a:r>
                      <a:r>
                        <a:rPr lang="en-US" sz="1600" u="none" strike="noStrike" dirty="0" smtClean="0">
                          <a:effectLst/>
                        </a:rPr>
                        <a:t>PV(Divs. 1-5)</a:t>
                      </a:r>
                      <a:endParaRPr lang="en-US" sz="16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600" u="none" strike="noStrike" dirty="0" smtClean="0">
                          <a:effectLst/>
                        </a:rPr>
                        <a:t>$4.98</a:t>
                      </a: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r>
                        <a:rPr lang="en-US" sz="1600" u="none" strike="noStrike" dirty="0">
                          <a:effectLst/>
                        </a:rPr>
                        <a:t>P</a:t>
                      </a:r>
                      <a:r>
                        <a:rPr lang="en-US" sz="1600" u="none" strike="noStrike" baseline="-25000" dirty="0">
                          <a:effectLst/>
                        </a:rPr>
                        <a:t>0</a:t>
                      </a:r>
                      <a:endParaRPr lang="en-US" sz="1600" b="1" i="0" u="none" strike="noStrike" dirty="0">
                        <a:solidFill>
                          <a:srgbClr val="000000"/>
                        </a:solidFill>
                        <a:effectLst/>
                        <a:latin typeface="Cambria"/>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sz="1600" u="none" strike="noStrike" dirty="0" smtClean="0">
                          <a:effectLst/>
                        </a:rPr>
                        <a:t>$23</a:t>
                      </a: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r>
                        <a:rPr lang="en-US" sz="1600" b="1" u="none" strike="noStrike" dirty="0">
                          <a:solidFill>
                            <a:schemeClr val="accent6">
                              <a:lumMod val="50000"/>
                            </a:schemeClr>
                          </a:solidFill>
                          <a:effectLst/>
                        </a:rPr>
                        <a:t>% of P</a:t>
                      </a:r>
                      <a:r>
                        <a:rPr lang="en-US" sz="1600" b="1" u="none" strike="noStrike" baseline="-25000" dirty="0">
                          <a:solidFill>
                            <a:schemeClr val="accent6">
                              <a:lumMod val="50000"/>
                            </a:schemeClr>
                          </a:solidFill>
                          <a:effectLst/>
                        </a:rPr>
                        <a:t>0</a:t>
                      </a:r>
                      <a:r>
                        <a:rPr lang="en-US" sz="1600" b="1" u="none" strike="noStrike" dirty="0">
                          <a:solidFill>
                            <a:schemeClr val="accent6">
                              <a:lumMod val="50000"/>
                            </a:schemeClr>
                          </a:solidFill>
                          <a:effectLst/>
                        </a:rPr>
                        <a:t> due to </a:t>
                      </a:r>
                      <a:r>
                        <a:rPr lang="en-US" sz="1600" b="1" u="none" strike="noStrike" dirty="0" smtClean="0">
                          <a:solidFill>
                            <a:schemeClr val="accent6">
                              <a:lumMod val="50000"/>
                            </a:schemeClr>
                          </a:solidFill>
                          <a:effectLst/>
                        </a:rPr>
                        <a:t>the</a:t>
                      </a:r>
                      <a:r>
                        <a:rPr lang="en-US" sz="1600" b="1" u="none" strike="noStrike" baseline="0" dirty="0" smtClean="0">
                          <a:solidFill>
                            <a:schemeClr val="accent6">
                              <a:lumMod val="50000"/>
                            </a:schemeClr>
                          </a:solidFill>
                          <a:effectLst/>
                        </a:rPr>
                        <a:t> first 5</a:t>
                      </a:r>
                      <a:r>
                        <a:rPr lang="en-US" sz="1600" b="1" u="none" strike="noStrike" dirty="0" smtClean="0">
                          <a:solidFill>
                            <a:schemeClr val="accent6">
                              <a:lumMod val="50000"/>
                            </a:schemeClr>
                          </a:solidFill>
                          <a:effectLst/>
                        </a:rPr>
                        <a:t> PV(Divs</a:t>
                      </a:r>
                      <a:r>
                        <a:rPr lang="en-US" sz="1600" b="1" u="none" strike="noStrike" dirty="0">
                          <a:solidFill>
                            <a:schemeClr val="accent6">
                              <a:lumMod val="50000"/>
                            </a:schemeClr>
                          </a:solidFill>
                          <a:effectLst/>
                        </a:rPr>
                        <a:t>.)</a:t>
                      </a:r>
                      <a:endParaRPr lang="en-US" sz="1600" b="1" i="0" u="none" strike="noStrike" dirty="0">
                        <a:solidFill>
                          <a:schemeClr val="accent6">
                            <a:lumMod val="50000"/>
                          </a:schemeClr>
                        </a:solidFill>
                        <a:effectLst/>
                        <a:latin typeface="Cambria"/>
                      </a:endParaRPr>
                    </a:p>
                  </a:txBody>
                  <a:tcPr marL="0" marR="0" marT="0" marB="0"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fontAlgn="ctr"/>
                      <a:r>
                        <a:rPr lang="en-US" sz="1600" b="1" u="none" strike="noStrike" dirty="0" smtClean="0">
                          <a:solidFill>
                            <a:schemeClr val="accent6">
                              <a:lumMod val="50000"/>
                            </a:schemeClr>
                          </a:solidFill>
                          <a:effectLst/>
                        </a:rPr>
                        <a:t>22%</a:t>
                      </a:r>
                      <a:endParaRPr lang="en-US" sz="1600" b="1" i="0" u="none" strike="noStrike" dirty="0">
                        <a:solidFill>
                          <a:schemeClr val="accent6">
                            <a:lumMod val="50000"/>
                          </a:schemeClr>
                        </a:solidFill>
                        <a:effectLst/>
                        <a:latin typeface="Cambria"/>
                      </a:endParaRPr>
                    </a:p>
                  </a:txBody>
                  <a:tcPr marL="0" marR="0" marT="0" marB="0" anchor="ctr">
                    <a:lnB w="38100" cap="flat" cmpd="sng" algn="ctr">
                      <a:solidFill>
                        <a:schemeClr val="tx1"/>
                      </a:solidFill>
                      <a:prstDash val="solid"/>
                      <a:round/>
                      <a:headEnd type="none" w="med" len="med"/>
                      <a:tailEnd type="none" w="med" len="med"/>
                    </a:lnB>
                  </a:tcP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1" i="0" u="none" strike="noStrike" dirty="0">
                        <a:solidFill>
                          <a:srgbClr val="000000"/>
                        </a:solidFill>
                        <a:effectLst/>
                        <a:latin typeface="Cambria"/>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tc>
                <a:tc>
                  <a:txBody>
                    <a:bodyPr/>
                    <a:lstStyle/>
                    <a:p>
                      <a:pPr algn="ctr" fontAlgn="ct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tcPr>
                </a:tc>
              </a:tr>
              <a:tr h="370840">
                <a:tc>
                  <a:txBody>
                    <a:bodyPr/>
                    <a:lstStyle/>
                    <a:p>
                      <a:pPr algn="ctr" fontAlgn="ctr"/>
                      <a:r>
                        <a:rPr lang="en-US" sz="1800" b="1" u="none" strike="noStrike" dirty="0">
                          <a:solidFill>
                            <a:schemeClr val="accent6">
                              <a:lumMod val="50000"/>
                            </a:schemeClr>
                          </a:solidFill>
                          <a:effectLst/>
                        </a:rPr>
                        <a:t>% of P</a:t>
                      </a:r>
                      <a:r>
                        <a:rPr lang="en-US" sz="1800" b="1" u="none" strike="noStrike" baseline="-25000" dirty="0">
                          <a:solidFill>
                            <a:schemeClr val="accent6">
                              <a:lumMod val="50000"/>
                            </a:schemeClr>
                          </a:solidFill>
                          <a:effectLst/>
                        </a:rPr>
                        <a:t>0</a:t>
                      </a:r>
                      <a:r>
                        <a:rPr lang="en-US" sz="1800" b="1" u="none" strike="noStrike" dirty="0">
                          <a:solidFill>
                            <a:schemeClr val="accent6">
                              <a:lumMod val="50000"/>
                            </a:schemeClr>
                          </a:solidFill>
                          <a:effectLst/>
                        </a:rPr>
                        <a:t> due </a:t>
                      </a:r>
                      <a:endParaRPr lang="en-US" sz="1800" b="1" u="none" strike="noStrike" dirty="0" smtClean="0">
                        <a:solidFill>
                          <a:schemeClr val="accent6">
                            <a:lumMod val="50000"/>
                          </a:schemeClr>
                        </a:solidFill>
                        <a:effectLst/>
                      </a:endParaRPr>
                    </a:p>
                    <a:p>
                      <a:pPr algn="ctr" fontAlgn="ctr"/>
                      <a:r>
                        <a:rPr lang="en-US" sz="1800" b="1" u="none" strike="noStrike" dirty="0" smtClean="0">
                          <a:solidFill>
                            <a:schemeClr val="accent6">
                              <a:lumMod val="50000"/>
                            </a:schemeClr>
                          </a:solidFill>
                          <a:effectLst/>
                        </a:rPr>
                        <a:t>to </a:t>
                      </a:r>
                      <a:r>
                        <a:rPr lang="en-US" sz="1800" b="1" u="none" strike="noStrike" dirty="0">
                          <a:solidFill>
                            <a:schemeClr val="accent6">
                              <a:lumMod val="50000"/>
                            </a:schemeClr>
                          </a:solidFill>
                          <a:effectLst/>
                        </a:rPr>
                        <a:t>long-term divs.</a:t>
                      </a:r>
                      <a:endParaRPr lang="en-US" sz="1800" b="1" i="0" u="none" strike="noStrike" dirty="0">
                        <a:solidFill>
                          <a:schemeClr val="accent6">
                            <a:lumMod val="50000"/>
                          </a:schemeClr>
                        </a:solidFill>
                        <a:effectLst/>
                        <a:latin typeface="Cambria"/>
                      </a:endParaRPr>
                    </a:p>
                  </a:txBody>
                  <a:tcPr marL="0" marR="0" marT="0" marB="0"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sz="1800" b="1" u="none" strike="noStrike" dirty="0" smtClean="0">
                          <a:solidFill>
                            <a:schemeClr val="accent6">
                              <a:lumMod val="50000"/>
                            </a:schemeClr>
                          </a:solidFill>
                          <a:effectLst/>
                        </a:rPr>
                        <a:t>78%</a:t>
                      </a:r>
                      <a:endParaRPr lang="en-US" sz="1800" b="1" i="0" u="none" strike="noStrike" dirty="0">
                        <a:solidFill>
                          <a:schemeClr val="accent6">
                            <a:lumMod val="50000"/>
                          </a:schemeClr>
                        </a:solidFill>
                        <a:effectLst/>
                        <a:latin typeface="Cambria"/>
                      </a:endParaRPr>
                    </a:p>
                  </a:txBody>
                  <a:tcPr marL="0" marR="0" marT="0"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endParaRPr lang="en-US" sz="1600" b="1" i="0" u="none" strike="noStrike" dirty="0">
                        <a:solidFill>
                          <a:srgbClr val="000000"/>
                        </a:solidFill>
                        <a:effectLst/>
                        <a:latin typeface="Cambria"/>
                      </a:endParaRPr>
                    </a:p>
                  </a:txBody>
                  <a:tcPr marL="0" marR="0" marT="0" marB="0" anchor="ctr">
                    <a:lnL w="381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endParaRPr lang="en-US" sz="1600" b="1" i="0" u="none" strike="noStrike" dirty="0">
                        <a:solidFill>
                          <a:srgbClr val="000000"/>
                        </a:solidFill>
                        <a:effectLst/>
                        <a:latin typeface="Cambria"/>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endParaRPr lang="en-US" sz="1600" b="1" i="0" u="none" strike="noStrike" dirty="0">
                        <a:solidFill>
                          <a:srgbClr val="000000"/>
                        </a:solidFill>
                        <a:effectLst/>
                        <a:latin typeface="Cambria"/>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mn-lt"/>
                      </a:endParaRP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mn-lt"/>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6626" name="Slide Number Placeholder 5"/>
          <p:cNvSpPr>
            <a:spLocks noGrp="1"/>
          </p:cNvSpPr>
          <p:nvPr>
            <p:ph type="sldNum" sz="quarter" idx="12"/>
          </p:nvPr>
        </p:nvSpPr>
        <p:spPr/>
        <p:txBody>
          <a:bodyPr/>
          <a:lstStyle/>
          <a:p>
            <a:fld id="{0CB7BFE0-87C4-45E2-A893-C0C46725F754}" type="slidenum">
              <a:rPr lang="en-US" smtClean="0"/>
              <a:pPr/>
              <a:t>23</a:t>
            </a:fld>
            <a:endParaRPr lang="en-US" dirty="0"/>
          </a:p>
        </p:txBody>
      </p:sp>
    </p:spTree>
    <p:extLst>
      <p:ext uri="{BB962C8B-B14F-4D97-AF65-F5344CB8AC3E}">
        <p14:creationId xmlns:p14="http://schemas.microsoft.com/office/powerpoint/2010/main" val="1730319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B19471DB-7301-4D35-9779-03DFA0A9940E}" type="slidenum">
              <a:rPr lang="en-US"/>
              <a:pPr/>
              <a:t>24</a:t>
            </a:fld>
            <a:endParaRPr lang="en-US" dirty="0"/>
          </a:p>
        </p:txBody>
      </p:sp>
      <p:sp>
        <p:nvSpPr>
          <p:cNvPr id="27651" name="Rectangle 1034"/>
          <p:cNvSpPr>
            <a:spLocks noGrp="1" noChangeArrowheads="1"/>
          </p:cNvSpPr>
          <p:nvPr>
            <p:ph type="title" idx="4294967295"/>
          </p:nvPr>
        </p:nvSpPr>
        <p:spPr/>
        <p:txBody>
          <a:bodyPr/>
          <a:lstStyle/>
          <a:p>
            <a:pPr eaLnBrk="1" hangingPunct="1"/>
            <a:r>
              <a:rPr lang="en-US" dirty="0"/>
              <a:t>Intrinsic Stock Value vs. Quarterly Earnings</a:t>
            </a:r>
          </a:p>
        </p:txBody>
      </p:sp>
      <p:sp>
        <p:nvSpPr>
          <p:cNvPr id="27652" name="Rectangle 1035"/>
          <p:cNvSpPr>
            <a:spLocks noGrp="1" noChangeArrowheads="1"/>
          </p:cNvSpPr>
          <p:nvPr>
            <p:ph type="body" idx="4294967295"/>
          </p:nvPr>
        </p:nvSpPr>
        <p:spPr>
          <a:xfrm>
            <a:off x="1182688" y="2017713"/>
            <a:ext cx="7583487" cy="4114800"/>
          </a:xfrm>
        </p:spPr>
        <p:txBody>
          <a:bodyPr/>
          <a:lstStyle/>
          <a:p>
            <a:pPr eaLnBrk="1" hangingPunct="1">
              <a:spcBef>
                <a:spcPct val="0"/>
              </a:spcBef>
              <a:spcAft>
                <a:spcPts val="600"/>
              </a:spcAft>
            </a:pPr>
            <a:r>
              <a:rPr lang="en-US" dirty="0"/>
              <a:t>If most of a stock’s value is due to long-term cash flows, why do so many managers focus on quarterly earnings</a:t>
            </a:r>
            <a:r>
              <a:rPr lang="en-US" dirty="0" smtClean="0"/>
              <a:t>?</a:t>
            </a:r>
          </a:p>
          <a:p>
            <a:pPr lvl="1" eaLnBrk="1" hangingPunct="1">
              <a:spcBef>
                <a:spcPct val="0"/>
              </a:spcBef>
              <a:spcAft>
                <a:spcPts val="600"/>
              </a:spcAft>
            </a:pPr>
            <a:r>
              <a:rPr lang="en-US" dirty="0" smtClean="0"/>
              <a:t>Changes </a:t>
            </a:r>
            <a:r>
              <a:rPr lang="en-US" dirty="0"/>
              <a:t>in quarterly earnings </a:t>
            </a:r>
            <a:r>
              <a:rPr lang="en-US" dirty="0" smtClean="0"/>
              <a:t>can </a:t>
            </a:r>
            <a:r>
              <a:rPr lang="en-US" b="1" i="1" dirty="0"/>
              <a:t>signal </a:t>
            </a:r>
            <a:r>
              <a:rPr lang="en-US" dirty="0" smtClean="0"/>
              <a:t>changes</a:t>
            </a:r>
            <a:r>
              <a:rPr lang="en-US" dirty="0"/>
              <a:t> </a:t>
            </a:r>
            <a:r>
              <a:rPr lang="en-US" dirty="0" smtClean="0"/>
              <a:t>in future cash </a:t>
            </a:r>
            <a:r>
              <a:rPr lang="en-US" dirty="0"/>
              <a:t>flows.  This would affect the current stock price</a:t>
            </a:r>
            <a:r>
              <a:rPr lang="en-US" dirty="0" smtClean="0"/>
              <a:t>.</a:t>
            </a:r>
            <a:endParaRPr lang="en-US" dirty="0"/>
          </a:p>
          <a:p>
            <a:pPr lvl="1" eaLnBrk="1" hangingPunct="1">
              <a:spcBef>
                <a:spcPct val="0"/>
              </a:spcBef>
              <a:spcAft>
                <a:spcPts val="600"/>
              </a:spcAft>
            </a:pPr>
            <a:r>
              <a:rPr lang="en-US" dirty="0" smtClean="0"/>
              <a:t>Managers often have </a:t>
            </a:r>
            <a:r>
              <a:rPr lang="en-US" dirty="0"/>
              <a:t>bonuses tied to quarterly </a:t>
            </a:r>
            <a:r>
              <a:rPr lang="en-US" dirty="0" smtClean="0"/>
              <a:t>earnings, so they have incentive to manage earnings (agency problem).</a:t>
            </a:r>
            <a:endParaRPr lang="en-US" dirty="0"/>
          </a:p>
          <a:p>
            <a:pPr eaLnBrk="1" hangingPunct="1">
              <a:spcBef>
                <a:spcPct val="0"/>
              </a:spcBef>
              <a:spcAft>
                <a:spcPts val="600"/>
              </a:spcAft>
            </a:pPr>
            <a:endParaRPr lang="en-US" dirty="0"/>
          </a:p>
        </p:txBody>
      </p:sp>
    </p:spTree>
    <p:extLst>
      <p:ext uri="{BB962C8B-B14F-4D97-AF65-F5344CB8AC3E}">
        <p14:creationId xmlns:p14="http://schemas.microsoft.com/office/powerpoint/2010/main" val="280901004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00628BD9-9EF7-43AB-8A27-3425E7778961}" type="slidenum">
              <a:rPr lang="en-US"/>
              <a:pPr/>
              <a:t>25</a:t>
            </a:fld>
            <a:endParaRPr lang="en-US" dirty="0"/>
          </a:p>
        </p:txBody>
      </p:sp>
      <p:sp>
        <p:nvSpPr>
          <p:cNvPr id="40963" name="Rectangle 2"/>
          <p:cNvSpPr>
            <a:spLocks noGrp="1" noChangeArrowheads="1"/>
          </p:cNvSpPr>
          <p:nvPr>
            <p:ph type="title" idx="4294967295"/>
          </p:nvPr>
        </p:nvSpPr>
        <p:spPr>
          <a:noFill/>
        </p:spPr>
        <p:txBody>
          <a:bodyPr/>
          <a:lstStyle/>
          <a:p>
            <a:pPr eaLnBrk="1" hangingPunct="1"/>
            <a:r>
              <a:rPr lang="en-US" sz="3200" dirty="0" smtClean="0"/>
              <a:t>7-10 Why </a:t>
            </a:r>
            <a:r>
              <a:rPr lang="en-US" sz="3200" dirty="0"/>
              <a:t>A</a:t>
            </a:r>
            <a:r>
              <a:rPr lang="en-US" sz="3200" dirty="0" smtClean="0"/>
              <a:t>re Stock </a:t>
            </a:r>
            <a:r>
              <a:rPr lang="en-US" sz="3200" dirty="0"/>
              <a:t>P</a:t>
            </a:r>
            <a:r>
              <a:rPr lang="en-US" sz="3200" dirty="0" smtClean="0"/>
              <a:t>rices </a:t>
            </a:r>
            <a:r>
              <a:rPr lang="en-US" sz="3200" dirty="0"/>
              <a:t>S</a:t>
            </a:r>
            <a:r>
              <a:rPr lang="en-US" sz="3200" dirty="0" smtClean="0"/>
              <a:t>o </a:t>
            </a:r>
            <a:r>
              <a:rPr lang="en-US" sz="3200" dirty="0"/>
              <a:t>V</a:t>
            </a:r>
            <a:r>
              <a:rPr lang="en-US" sz="3200" dirty="0" smtClean="0"/>
              <a:t>olatile</a:t>
            </a:r>
            <a:r>
              <a:rPr lang="en-US" sz="3200" dirty="0"/>
              <a:t>?</a:t>
            </a:r>
          </a:p>
        </p:txBody>
      </p:sp>
      <p:grpSp>
        <p:nvGrpSpPr>
          <p:cNvPr id="40964" name="Group 10"/>
          <p:cNvGrpSpPr>
            <a:grpSpLocks/>
          </p:cNvGrpSpPr>
          <p:nvPr/>
        </p:nvGrpSpPr>
        <p:grpSpPr bwMode="auto">
          <a:xfrm>
            <a:off x="3048000" y="2098675"/>
            <a:ext cx="2286000" cy="1128713"/>
            <a:chOff x="1920" y="1488"/>
            <a:chExt cx="1440" cy="711"/>
          </a:xfrm>
        </p:grpSpPr>
        <p:sp>
          <p:nvSpPr>
            <p:cNvPr id="40966" name="Text Box 5"/>
            <p:cNvSpPr txBox="1">
              <a:spLocks noChangeArrowheads="1"/>
            </p:cNvSpPr>
            <p:nvPr/>
          </p:nvSpPr>
          <p:spPr bwMode="auto">
            <a:xfrm>
              <a:off x="1920" y="1680"/>
              <a:ext cx="768" cy="327"/>
            </a:xfrm>
            <a:prstGeom prst="rect">
              <a:avLst/>
            </a:prstGeom>
            <a:noFill/>
            <a:ln w="12700">
              <a:noFill/>
              <a:miter lim="800000"/>
              <a:headEnd/>
              <a:tailEnd/>
            </a:ln>
          </p:spPr>
          <p:txBody>
            <a:bodyPr>
              <a:spAutoFit/>
            </a:bodyPr>
            <a:lstStyle/>
            <a:p>
              <a:pPr>
                <a:spcBef>
                  <a:spcPct val="50000"/>
                </a:spcBef>
              </a:pPr>
              <a:r>
                <a:rPr lang="en-US" sz="2800" dirty="0"/>
                <a:t>P</a:t>
              </a:r>
              <a:r>
                <a:rPr lang="en-US" sz="2800" baseline="-25000" dirty="0"/>
                <a:t>0</a:t>
              </a:r>
              <a:r>
                <a:rPr lang="en-US" sz="2800" dirty="0"/>
                <a:t> =</a:t>
              </a:r>
              <a:r>
                <a:rPr lang="en-US" dirty="0"/>
                <a:t> </a:t>
              </a:r>
            </a:p>
          </p:txBody>
        </p:sp>
        <p:sp>
          <p:nvSpPr>
            <p:cNvPr id="40967" name="Text Box 6"/>
            <p:cNvSpPr txBox="1">
              <a:spLocks noChangeArrowheads="1"/>
            </p:cNvSpPr>
            <p:nvPr/>
          </p:nvSpPr>
          <p:spPr bwMode="auto">
            <a:xfrm>
              <a:off x="1920" y="1536"/>
              <a:ext cx="288" cy="327"/>
            </a:xfrm>
            <a:prstGeom prst="rect">
              <a:avLst/>
            </a:prstGeom>
            <a:noFill/>
            <a:ln w="12700">
              <a:noFill/>
              <a:miter lim="800000"/>
              <a:headEnd/>
              <a:tailEnd/>
            </a:ln>
          </p:spPr>
          <p:txBody>
            <a:bodyPr>
              <a:spAutoFit/>
            </a:bodyPr>
            <a:lstStyle/>
            <a:p>
              <a:pPr>
                <a:spcBef>
                  <a:spcPct val="50000"/>
                </a:spcBef>
              </a:pPr>
              <a:r>
                <a:rPr lang="en-US" sz="2800" dirty="0">
                  <a:cs typeface="Arial" charset="0"/>
                </a:rPr>
                <a:t>^</a:t>
              </a:r>
            </a:p>
          </p:txBody>
        </p:sp>
        <p:sp>
          <p:nvSpPr>
            <p:cNvPr id="40968" name="Text Box 7"/>
            <p:cNvSpPr txBox="1">
              <a:spLocks noChangeArrowheads="1"/>
            </p:cNvSpPr>
            <p:nvPr/>
          </p:nvSpPr>
          <p:spPr bwMode="auto">
            <a:xfrm>
              <a:off x="2609" y="1488"/>
              <a:ext cx="480" cy="327"/>
            </a:xfrm>
            <a:prstGeom prst="rect">
              <a:avLst/>
            </a:prstGeom>
            <a:noFill/>
            <a:ln w="12700">
              <a:noFill/>
              <a:miter lim="800000"/>
              <a:headEnd/>
              <a:tailEnd/>
            </a:ln>
          </p:spPr>
          <p:txBody>
            <a:bodyPr>
              <a:spAutoFit/>
            </a:bodyPr>
            <a:lstStyle/>
            <a:p>
              <a:pPr>
                <a:spcBef>
                  <a:spcPct val="50000"/>
                </a:spcBef>
              </a:pPr>
              <a:r>
                <a:rPr lang="en-US" sz="2800" dirty="0"/>
                <a:t>D</a:t>
              </a:r>
              <a:r>
                <a:rPr lang="en-US" sz="2800" baseline="-25000" dirty="0"/>
                <a:t>1</a:t>
              </a:r>
            </a:p>
          </p:txBody>
        </p:sp>
        <p:sp>
          <p:nvSpPr>
            <p:cNvPr id="40969" name="Text Box 9"/>
            <p:cNvSpPr txBox="1">
              <a:spLocks noChangeArrowheads="1"/>
            </p:cNvSpPr>
            <p:nvPr/>
          </p:nvSpPr>
          <p:spPr bwMode="auto">
            <a:xfrm>
              <a:off x="2448" y="1872"/>
              <a:ext cx="912" cy="327"/>
            </a:xfrm>
            <a:prstGeom prst="rect">
              <a:avLst/>
            </a:prstGeom>
            <a:noFill/>
            <a:ln w="12700">
              <a:noFill/>
              <a:miter lim="800000"/>
              <a:headEnd/>
              <a:tailEnd/>
            </a:ln>
          </p:spPr>
          <p:txBody>
            <a:bodyPr>
              <a:spAutoFit/>
            </a:bodyPr>
            <a:lstStyle/>
            <a:p>
              <a:pPr>
                <a:spcBef>
                  <a:spcPct val="50000"/>
                </a:spcBef>
              </a:pPr>
              <a:r>
                <a:rPr lang="en-US" sz="2800" dirty="0"/>
                <a:t>r</a:t>
              </a:r>
              <a:r>
                <a:rPr lang="en-US" sz="2800" baseline="-25000" dirty="0"/>
                <a:t>s </a:t>
              </a:r>
              <a:r>
                <a:rPr lang="en-US" sz="2800" dirty="0"/>
                <a:t> – g</a:t>
              </a:r>
            </a:p>
          </p:txBody>
        </p:sp>
        <p:sp>
          <p:nvSpPr>
            <p:cNvPr id="40970" name="Line 8"/>
            <p:cNvSpPr>
              <a:spLocks noChangeShapeType="1"/>
            </p:cNvSpPr>
            <p:nvPr/>
          </p:nvSpPr>
          <p:spPr bwMode="auto">
            <a:xfrm>
              <a:off x="2514" y="1872"/>
              <a:ext cx="528" cy="0"/>
            </a:xfrm>
            <a:prstGeom prst="line">
              <a:avLst/>
            </a:prstGeom>
            <a:noFill/>
            <a:ln w="25400">
              <a:solidFill>
                <a:schemeClr val="tx1"/>
              </a:solidFill>
              <a:round/>
              <a:headEnd/>
              <a:tailEnd/>
            </a:ln>
          </p:spPr>
          <p:txBody>
            <a:bodyPr/>
            <a:lstStyle/>
            <a:p>
              <a:endParaRPr lang="en-US" dirty="0"/>
            </a:p>
          </p:txBody>
        </p:sp>
      </p:grpSp>
      <p:sp>
        <p:nvSpPr>
          <p:cNvPr id="40965" name="Rectangle 3"/>
          <p:cNvSpPr>
            <a:spLocks noGrp="1" noChangeArrowheads="1"/>
          </p:cNvSpPr>
          <p:nvPr>
            <p:ph type="body" idx="4294967295"/>
          </p:nvPr>
        </p:nvSpPr>
        <p:spPr>
          <a:xfrm>
            <a:off x="1027113" y="3582988"/>
            <a:ext cx="7013575" cy="3011487"/>
          </a:xfrm>
        </p:spPr>
        <p:txBody>
          <a:bodyPr/>
          <a:lstStyle/>
          <a:p>
            <a:pPr eaLnBrk="1" hangingPunct="1">
              <a:spcBef>
                <a:spcPct val="0"/>
              </a:spcBef>
              <a:spcAft>
                <a:spcPts val="600"/>
              </a:spcAft>
            </a:pPr>
            <a:r>
              <a:rPr lang="en-US" dirty="0" smtClean="0"/>
              <a:t>r</a:t>
            </a:r>
            <a:r>
              <a:rPr lang="en-US" baseline="-25000" dirty="0" smtClean="0"/>
              <a:t>s</a:t>
            </a:r>
            <a:r>
              <a:rPr lang="en-US" dirty="0"/>
              <a:t> </a:t>
            </a:r>
            <a:r>
              <a:rPr lang="en-US" dirty="0" smtClean="0"/>
              <a:t>could change: r</a:t>
            </a:r>
            <a:r>
              <a:rPr lang="en-US" baseline="-25000" dirty="0" smtClean="0"/>
              <a:t>s</a:t>
            </a:r>
            <a:r>
              <a:rPr lang="en-US" dirty="0" smtClean="0"/>
              <a:t> = </a:t>
            </a:r>
            <a:r>
              <a:rPr lang="en-US" dirty="0"/>
              <a:t>r</a:t>
            </a:r>
            <a:r>
              <a:rPr lang="en-US" baseline="-25000" dirty="0"/>
              <a:t>RF</a:t>
            </a:r>
            <a:r>
              <a:rPr lang="en-US" dirty="0"/>
              <a:t> + (</a:t>
            </a:r>
            <a:r>
              <a:rPr lang="en-US" dirty="0" smtClean="0"/>
              <a:t>RP</a:t>
            </a:r>
            <a:r>
              <a:rPr lang="en-US" baseline="-25000" dirty="0" smtClean="0"/>
              <a:t>M</a:t>
            </a:r>
            <a:r>
              <a:rPr lang="en-US" dirty="0" smtClean="0"/>
              <a:t>)b</a:t>
            </a:r>
            <a:r>
              <a:rPr lang="en-US" baseline="-25000" dirty="0" smtClean="0"/>
              <a:t>i</a:t>
            </a:r>
            <a:endParaRPr lang="en-US" dirty="0"/>
          </a:p>
          <a:p>
            <a:pPr lvl="1" eaLnBrk="1" hangingPunct="1">
              <a:spcBef>
                <a:spcPct val="0"/>
              </a:spcBef>
              <a:spcAft>
                <a:spcPts val="600"/>
              </a:spcAft>
            </a:pPr>
            <a:r>
              <a:rPr lang="en-US" dirty="0"/>
              <a:t> </a:t>
            </a:r>
            <a:r>
              <a:rPr lang="en-US" dirty="0" smtClean="0"/>
              <a:t>Interest </a:t>
            </a:r>
            <a:r>
              <a:rPr lang="en-US" dirty="0"/>
              <a:t>rates (r</a:t>
            </a:r>
            <a:r>
              <a:rPr lang="en-US" baseline="-25000" dirty="0"/>
              <a:t>RF</a:t>
            </a:r>
            <a:r>
              <a:rPr lang="en-US" dirty="0" smtClean="0"/>
              <a:t>) could change</a:t>
            </a:r>
            <a:endParaRPr lang="en-US" dirty="0"/>
          </a:p>
          <a:p>
            <a:pPr lvl="1" eaLnBrk="1" hangingPunct="1">
              <a:spcBef>
                <a:spcPct val="0"/>
              </a:spcBef>
              <a:spcAft>
                <a:spcPts val="600"/>
              </a:spcAft>
            </a:pPr>
            <a:r>
              <a:rPr lang="en-US" dirty="0"/>
              <a:t> Risk aversion (RP</a:t>
            </a:r>
            <a:r>
              <a:rPr lang="en-US" baseline="-25000" dirty="0"/>
              <a:t>M</a:t>
            </a:r>
            <a:r>
              <a:rPr lang="en-US" dirty="0" smtClean="0"/>
              <a:t>) could change</a:t>
            </a:r>
            <a:endParaRPr lang="en-US" dirty="0"/>
          </a:p>
          <a:p>
            <a:pPr lvl="1" eaLnBrk="1" hangingPunct="1">
              <a:spcBef>
                <a:spcPct val="0"/>
              </a:spcBef>
              <a:spcAft>
                <a:spcPts val="600"/>
              </a:spcAft>
            </a:pPr>
            <a:r>
              <a:rPr lang="en-US" dirty="0"/>
              <a:t> </a:t>
            </a:r>
            <a:r>
              <a:rPr lang="en-US" dirty="0" smtClean="0"/>
              <a:t>Company’s risk </a:t>
            </a:r>
            <a:r>
              <a:rPr lang="en-US" dirty="0"/>
              <a:t>(b</a:t>
            </a:r>
            <a:r>
              <a:rPr lang="en-US" baseline="-25000" dirty="0"/>
              <a:t>i</a:t>
            </a:r>
            <a:r>
              <a:rPr lang="en-US" dirty="0" smtClean="0"/>
              <a:t>) could change</a:t>
            </a:r>
            <a:endParaRPr lang="en-US" dirty="0"/>
          </a:p>
          <a:p>
            <a:pPr eaLnBrk="1" hangingPunct="1">
              <a:spcBef>
                <a:spcPct val="0"/>
              </a:spcBef>
              <a:spcAft>
                <a:spcPts val="600"/>
              </a:spcAft>
            </a:pPr>
            <a:r>
              <a:rPr lang="en-US" dirty="0"/>
              <a:t> g could change</a:t>
            </a:r>
            <a:r>
              <a:rPr lang="en-US" dirty="0" smtClean="0"/>
              <a:t>.</a:t>
            </a:r>
            <a:endParaRPr lang="en-US" dirty="0"/>
          </a:p>
        </p:txBody>
      </p:sp>
    </p:spTree>
    <p:extLst>
      <p:ext uri="{BB962C8B-B14F-4D97-AF65-F5344CB8AC3E}">
        <p14:creationId xmlns:p14="http://schemas.microsoft.com/office/powerpoint/2010/main" val="2314539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Estimated Stock Price:</a:t>
            </a:r>
            <a:br>
              <a:rPr lang="en-US" dirty="0" smtClean="0"/>
            </a:br>
            <a:r>
              <a:rPr lang="en-US" dirty="0" smtClean="0"/>
              <a:t>Changes </a:t>
            </a:r>
            <a:r>
              <a:rPr lang="en-US" dirty="0"/>
              <a:t>in r</a:t>
            </a:r>
            <a:r>
              <a:rPr lang="en-US" baseline="-25000" dirty="0"/>
              <a:t>s</a:t>
            </a:r>
            <a:r>
              <a:rPr lang="en-US" dirty="0"/>
              <a:t> and g</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25505547"/>
              </p:ext>
            </p:extLst>
          </p:nvPr>
        </p:nvGraphicFramePr>
        <p:xfrm>
          <a:off x="1182688" y="2017713"/>
          <a:ext cx="6841173" cy="2569527"/>
        </p:xfrm>
        <a:graphic>
          <a:graphicData uri="http://schemas.openxmlformats.org/drawingml/2006/table">
            <a:tbl>
              <a:tblPr firstRow="1" bandRow="1">
                <a:tableStyleId>{93296810-A885-4BE3-A3E7-6D5BEEA58F35}</a:tableStyleId>
              </a:tblPr>
              <a:tblGrid>
                <a:gridCol w="1206648"/>
                <a:gridCol w="1008797"/>
                <a:gridCol w="1125762"/>
                <a:gridCol w="1407203"/>
                <a:gridCol w="1140195"/>
                <a:gridCol w="952568"/>
              </a:tblGrid>
              <a:tr h="833360">
                <a:tc>
                  <a:txBody>
                    <a:bodyPr/>
                    <a:lstStyle/>
                    <a:p>
                      <a:pPr algn="l" fontAlgn="ctr"/>
                      <a:r>
                        <a:rPr lang="en-US" sz="2400" u="none" strike="noStrike" dirty="0">
                          <a:effectLst/>
                        </a:rPr>
                        <a:t>Growth Rate: g</a:t>
                      </a:r>
                      <a:endParaRPr lang="en-US" sz="2400" b="1" i="0" u="none" strike="noStrike" dirty="0">
                        <a:solidFill>
                          <a:srgbClr val="0000CC"/>
                        </a:solidFill>
                        <a:effectLst/>
                        <a:latin typeface="Cambria"/>
                      </a:endParaRPr>
                    </a:p>
                  </a:txBody>
                  <a:tcPr marL="0" marR="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gridSpan="5">
                  <a:txBody>
                    <a:bodyPr/>
                    <a:lstStyle/>
                    <a:p>
                      <a:pPr algn="ctr" fontAlgn="ctr"/>
                      <a:r>
                        <a:rPr lang="en-US" sz="2400" u="none" strike="noStrike" dirty="0">
                          <a:effectLst/>
                        </a:rPr>
                        <a:t>Required Return: </a:t>
                      </a:r>
                      <a:r>
                        <a:rPr lang="en-US" sz="2400" u="none" strike="noStrike" dirty="0" smtClean="0">
                          <a:effectLst/>
                        </a:rPr>
                        <a:t>r</a:t>
                      </a:r>
                      <a:r>
                        <a:rPr lang="en-US" sz="2400" u="none" strike="noStrike" baseline="-25000" dirty="0" smtClean="0">
                          <a:effectLst/>
                        </a:rPr>
                        <a:t>s</a:t>
                      </a:r>
                      <a:endParaRPr lang="en-US" sz="2400" b="1" i="0" u="none" strike="noStrike" dirty="0">
                        <a:solidFill>
                          <a:srgbClr val="0000CC"/>
                        </a:solidFill>
                        <a:effectLst/>
                        <a:latin typeface="Cambria"/>
                      </a:endParaRPr>
                    </a:p>
                  </a:txBody>
                  <a:tcPr marL="0" marR="0" marT="0" marB="0" anchor="b">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pPr algn="l" fontAlgn="ctr"/>
                      <a:endParaRPr lang="en-US" sz="2400" b="1" i="0" u="none" strike="noStrike" dirty="0">
                        <a:solidFill>
                          <a:srgbClr val="0000CC"/>
                        </a:solidFill>
                        <a:effectLst/>
                        <a:latin typeface="Cambria"/>
                      </a:endParaRPr>
                    </a:p>
                  </a:txBody>
                  <a:tcPr marL="0" marR="0" marT="0" marB="0" anchor="ctr"/>
                </a:tc>
                <a:tc hMerge="1">
                  <a:txBody>
                    <a:bodyPr/>
                    <a:lstStyle/>
                    <a:p>
                      <a:pPr algn="l" fontAlgn="ctr"/>
                      <a:endParaRPr lang="en-US" sz="2400" b="1" i="0" u="none" strike="noStrike" dirty="0">
                        <a:solidFill>
                          <a:srgbClr val="0000CC"/>
                        </a:solidFill>
                        <a:effectLst/>
                        <a:latin typeface="Cambria"/>
                      </a:endParaRPr>
                    </a:p>
                  </a:txBody>
                  <a:tcPr marL="0" marR="0" marT="0" marB="0" anchor="ctr"/>
                </a:tc>
                <a:tc hMerge="1">
                  <a:txBody>
                    <a:bodyPr/>
                    <a:lstStyle/>
                    <a:p>
                      <a:pPr algn="l" fontAlgn="ctr"/>
                      <a:endParaRPr lang="en-US" sz="2400" b="1" i="0" u="none" strike="noStrike" dirty="0">
                        <a:solidFill>
                          <a:srgbClr val="0000CC"/>
                        </a:solidFill>
                        <a:effectLst/>
                        <a:latin typeface="Cambria"/>
                      </a:endParaRPr>
                    </a:p>
                  </a:txBody>
                  <a:tcPr marL="0" marR="0" marT="0" marB="0" anchor="ctr"/>
                </a:tc>
              </a:tr>
              <a:tr h="416680">
                <a:tc>
                  <a:txBody>
                    <a:bodyPr/>
                    <a:lstStyle/>
                    <a:p>
                      <a:pPr algn="l" fontAlgn="ctr"/>
                      <a:r>
                        <a:rPr lang="en-US" sz="2400" u="none" strike="noStrike" dirty="0">
                          <a:effectLst/>
                        </a:rPr>
                        <a:t> </a:t>
                      </a:r>
                      <a:endParaRPr lang="en-US" sz="2400" b="1" i="0" u="none" strike="noStrike" dirty="0">
                        <a:solidFill>
                          <a:srgbClr val="0000CC"/>
                        </a:solidFill>
                        <a:effectLst/>
                        <a:latin typeface="Cambria"/>
                      </a:endParaRPr>
                    </a:p>
                  </a:txBody>
                  <a:tcPr marL="0" marR="0" marT="0" marB="0" anchor="ctr">
                    <a:lnL w="19050" cap="flat" cmpd="sng" algn="ctr">
                      <a:solidFill>
                        <a:schemeClr val="tx1"/>
                      </a:solidFill>
                      <a:prstDash val="solid"/>
                      <a:round/>
                      <a:headEnd type="none" w="med" len="med"/>
                      <a:tailEnd type="none" w="med" len="med"/>
                    </a:lnL>
                  </a:tcPr>
                </a:tc>
                <a:tc>
                  <a:txBody>
                    <a:bodyPr/>
                    <a:lstStyle/>
                    <a:p>
                      <a:pPr algn="r" fontAlgn="ctr"/>
                      <a:r>
                        <a:rPr lang="en-US" sz="2400" u="none" strike="noStrike" dirty="0" smtClean="0">
                          <a:effectLst/>
                        </a:rPr>
                        <a:t>11.4%</a:t>
                      </a:r>
                      <a:endParaRPr lang="en-US" sz="2400" b="1" i="0" u="none" strike="noStrike" dirty="0">
                        <a:solidFill>
                          <a:srgbClr val="0000CC"/>
                        </a:solidFill>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12.4%</a:t>
                      </a:r>
                      <a:endParaRPr lang="en-US" sz="2400" b="1" i="0" u="none" strike="noStrike" dirty="0">
                        <a:solidFill>
                          <a:srgbClr val="0000CC"/>
                        </a:solidFill>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13.4%</a:t>
                      </a:r>
                      <a:endParaRPr lang="en-US" sz="2400" b="1" i="0" u="none" strike="noStrike" dirty="0">
                        <a:solidFill>
                          <a:srgbClr val="0000CC"/>
                        </a:solidFill>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14.4%</a:t>
                      </a:r>
                      <a:endParaRPr lang="en-US" sz="2400" b="1" i="0" u="none" strike="noStrike" dirty="0">
                        <a:solidFill>
                          <a:srgbClr val="0000CC"/>
                        </a:solidFill>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15.4%</a:t>
                      </a:r>
                      <a:endParaRPr lang="en-US" sz="2400" b="1" i="0" u="none" strike="noStrike" dirty="0">
                        <a:solidFill>
                          <a:srgbClr val="0000CC"/>
                        </a:solidFill>
                        <a:effectLst/>
                        <a:latin typeface="Cambria"/>
                      </a:endParaRPr>
                    </a:p>
                  </a:txBody>
                  <a:tcPr marL="0" marR="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r h="416680">
                <a:tc>
                  <a:txBody>
                    <a:bodyPr/>
                    <a:lstStyle/>
                    <a:p>
                      <a:pPr algn="r" fontAlgn="ctr"/>
                      <a:r>
                        <a:rPr lang="en-US" sz="2400" u="none" strike="noStrike" dirty="0">
                          <a:effectLst/>
                        </a:rPr>
                        <a:t>7</a:t>
                      </a:r>
                      <a:r>
                        <a:rPr lang="en-US" sz="2400" u="none" strike="noStrike" dirty="0" smtClean="0">
                          <a:effectLst/>
                        </a:rPr>
                        <a:t>%</a:t>
                      </a:r>
                      <a:endParaRPr lang="en-US" sz="2400" b="1" i="0" u="none" strike="noStrike" dirty="0">
                        <a:solidFill>
                          <a:srgbClr val="0000CC"/>
                        </a:solidFill>
                        <a:effectLst/>
                        <a:latin typeface="Cambria"/>
                      </a:endParaRPr>
                    </a:p>
                  </a:txBody>
                  <a:tcPr marL="0" marR="9041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r" fontAlgn="ctr"/>
                      <a:r>
                        <a:rPr lang="en-US" sz="2400" u="none" strike="noStrike" dirty="0" smtClean="0">
                          <a:effectLst/>
                        </a:rPr>
                        <a:t>$27.97</a:t>
                      </a:r>
                      <a:endParaRPr lang="en-US" sz="2400" b="1" i="0" u="none" strike="noStrike" dirty="0">
                        <a:effectLst/>
                        <a:latin typeface="Cambria"/>
                      </a:endParaRPr>
                    </a:p>
                  </a:txBody>
                  <a:tcPr marL="0" marR="0" marT="0" marB="0"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algn="r" fontAlgn="ctr"/>
                      <a:r>
                        <a:rPr lang="en-US" sz="2400" u="none" strike="noStrike" dirty="0" smtClean="0">
                          <a:effectLst/>
                        </a:rPr>
                        <a:t>$22.79</a:t>
                      </a:r>
                      <a:endParaRPr lang="en-US" sz="2400" b="1" i="0" u="none" strike="noStrike" dirty="0">
                        <a:effectLst/>
                        <a:latin typeface="Cambria"/>
                      </a:endParaRPr>
                    </a:p>
                  </a:txBody>
                  <a:tcPr marL="0" marR="0" marT="0" marB="0" anchor="ctr">
                    <a:lnT w="19050" cap="flat" cmpd="sng" algn="ctr">
                      <a:solidFill>
                        <a:schemeClr val="tx1"/>
                      </a:solidFill>
                      <a:prstDash val="solid"/>
                      <a:round/>
                      <a:headEnd type="none" w="med" len="med"/>
                      <a:tailEnd type="none" w="med" len="med"/>
                    </a:lnT>
                  </a:tcPr>
                </a:tc>
                <a:tc>
                  <a:txBody>
                    <a:bodyPr/>
                    <a:lstStyle/>
                    <a:p>
                      <a:pPr algn="r" fontAlgn="ctr"/>
                      <a:r>
                        <a:rPr lang="en-US" sz="2400" u="none" strike="noStrike" dirty="0" smtClean="0">
                          <a:effectLst/>
                        </a:rPr>
                        <a:t>$19.23</a:t>
                      </a:r>
                      <a:endParaRPr lang="en-US" sz="2400" b="1" i="0" u="none" strike="noStrike" dirty="0">
                        <a:effectLst/>
                        <a:latin typeface="Cambria"/>
                      </a:endParaRPr>
                    </a:p>
                  </a:txBody>
                  <a:tcPr marL="0" marR="0" marT="0" marB="0" anchor="ctr">
                    <a:lnT w="19050" cap="flat" cmpd="sng" algn="ctr">
                      <a:solidFill>
                        <a:schemeClr val="tx1"/>
                      </a:solidFill>
                      <a:prstDash val="solid"/>
                      <a:round/>
                      <a:headEnd type="none" w="med" len="med"/>
                      <a:tailEnd type="none" w="med" len="med"/>
                    </a:lnT>
                  </a:tcPr>
                </a:tc>
                <a:tc>
                  <a:txBody>
                    <a:bodyPr/>
                    <a:lstStyle/>
                    <a:p>
                      <a:pPr algn="r" fontAlgn="ctr"/>
                      <a:r>
                        <a:rPr lang="en-US" sz="2400" u="none" strike="noStrike" dirty="0" smtClean="0">
                          <a:effectLst/>
                        </a:rPr>
                        <a:t>$16.63</a:t>
                      </a:r>
                      <a:endParaRPr lang="en-US" sz="2400" b="1" i="0" u="none" strike="noStrike" dirty="0">
                        <a:effectLst/>
                        <a:latin typeface="Cambria"/>
                      </a:endParaRPr>
                    </a:p>
                  </a:txBody>
                  <a:tcPr marL="0" marR="0" marT="0" marB="0" anchor="ctr">
                    <a:lnT w="19050" cap="flat" cmpd="sng" algn="ctr">
                      <a:solidFill>
                        <a:schemeClr val="tx1"/>
                      </a:solidFill>
                      <a:prstDash val="solid"/>
                      <a:round/>
                      <a:headEnd type="none" w="med" len="med"/>
                      <a:tailEnd type="none" w="med" len="med"/>
                    </a:lnT>
                  </a:tcPr>
                </a:tc>
                <a:tc>
                  <a:txBody>
                    <a:bodyPr/>
                    <a:lstStyle/>
                    <a:p>
                      <a:pPr algn="r" fontAlgn="ctr"/>
                      <a:r>
                        <a:rPr lang="en-US" sz="2400" u="none" strike="noStrike" dirty="0" smtClean="0">
                          <a:effectLst/>
                        </a:rPr>
                        <a:t>$14.65</a:t>
                      </a:r>
                      <a:endParaRPr lang="en-US" sz="2400" b="1" i="0" u="none" strike="noStrike" dirty="0">
                        <a:effectLst/>
                        <a:latin typeface="Cambria"/>
                      </a:endParaRPr>
                    </a:p>
                  </a:txBody>
                  <a:tcPr marL="0" marR="0" marT="0" marB="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r>
              <a:tr h="486127">
                <a:tc>
                  <a:txBody>
                    <a:bodyPr/>
                    <a:lstStyle/>
                    <a:p>
                      <a:pPr algn="r" fontAlgn="ctr"/>
                      <a:r>
                        <a:rPr lang="en-US" sz="2400" u="none" strike="noStrike" dirty="0">
                          <a:effectLst/>
                        </a:rPr>
                        <a:t>8</a:t>
                      </a:r>
                      <a:r>
                        <a:rPr lang="en-US" sz="2400" u="none" strike="noStrike" dirty="0" smtClean="0">
                          <a:effectLst/>
                        </a:rPr>
                        <a:t>%</a:t>
                      </a:r>
                      <a:endParaRPr lang="en-US" sz="2400" b="1" i="0" u="none" strike="noStrike" dirty="0">
                        <a:solidFill>
                          <a:srgbClr val="0000CC"/>
                        </a:solidFill>
                        <a:effectLst/>
                        <a:latin typeface="Cambria"/>
                      </a:endParaRPr>
                    </a:p>
                  </a:txBody>
                  <a:tcPr marL="0" marR="9041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r" fontAlgn="ctr"/>
                      <a:r>
                        <a:rPr lang="en-US" sz="2400" u="none" strike="noStrike" dirty="0" smtClean="0">
                          <a:effectLst/>
                        </a:rPr>
                        <a:t>$36.53</a:t>
                      </a:r>
                      <a:endParaRPr lang="en-US" sz="2400" b="1" i="0" u="none" strike="noStrike" dirty="0">
                        <a:effectLst/>
                        <a:latin typeface="Cambria"/>
                      </a:endParaRPr>
                    </a:p>
                  </a:txBody>
                  <a:tcPr marL="0" marR="0" marT="0" marB="0" anchor="ctr">
                    <a:lnL w="19050" cap="flat" cmpd="sng" algn="ctr">
                      <a:solidFill>
                        <a:schemeClr val="tx1"/>
                      </a:solidFill>
                      <a:prstDash val="solid"/>
                      <a:round/>
                      <a:headEnd type="none" w="med" len="med"/>
                      <a:tailEnd type="none" w="med" len="med"/>
                    </a:lnL>
                  </a:tcPr>
                </a:tc>
                <a:tc>
                  <a:txBody>
                    <a:bodyPr/>
                    <a:lstStyle/>
                    <a:p>
                      <a:pPr algn="r" fontAlgn="ctr"/>
                      <a:r>
                        <a:rPr lang="en-US" sz="2400" u="none" strike="noStrike" dirty="0" smtClean="0">
                          <a:effectLst/>
                        </a:rPr>
                        <a:t>$28.23</a:t>
                      </a:r>
                      <a:endParaRPr lang="en-US" sz="2400" b="1" i="0" u="none" strike="noStrike" dirty="0">
                        <a:effectLst/>
                        <a:latin typeface="Cambria"/>
                      </a:endParaRPr>
                    </a:p>
                  </a:txBody>
                  <a:tcPr marL="0" marR="0" marT="0" marB="0" anchor="ctr"/>
                </a:tc>
                <a:tc>
                  <a:txBody>
                    <a:bodyPr/>
                    <a:lstStyle/>
                    <a:p>
                      <a:pPr algn="r" fontAlgn="ctr"/>
                      <a:r>
                        <a:rPr lang="en-US" sz="2800" b="1" u="none" strike="noStrike" dirty="0" smtClean="0">
                          <a:solidFill>
                            <a:schemeClr val="accent6">
                              <a:lumMod val="50000"/>
                            </a:schemeClr>
                          </a:solidFill>
                          <a:effectLst/>
                        </a:rPr>
                        <a:t>$23.00</a:t>
                      </a:r>
                      <a:endParaRPr lang="en-US" sz="2800" b="1" i="0" u="none" strike="noStrike" dirty="0">
                        <a:solidFill>
                          <a:schemeClr val="accent6">
                            <a:lumMod val="50000"/>
                          </a:schemeClr>
                        </a:solidFill>
                        <a:effectLst/>
                        <a:latin typeface="Cambria"/>
                      </a:endParaRPr>
                    </a:p>
                  </a:txBody>
                  <a:tcPr marL="0" marR="0" marT="0" marB="0" anchor="ctr"/>
                </a:tc>
                <a:tc>
                  <a:txBody>
                    <a:bodyPr/>
                    <a:lstStyle/>
                    <a:p>
                      <a:pPr algn="r" fontAlgn="ctr"/>
                      <a:r>
                        <a:rPr lang="en-US" sz="2400" u="none" strike="noStrike" dirty="0" smtClean="0">
                          <a:effectLst/>
                        </a:rPr>
                        <a:t>$19.41</a:t>
                      </a:r>
                      <a:endParaRPr lang="en-US" sz="2400" b="1" i="0" u="none" strike="noStrike" dirty="0">
                        <a:effectLst/>
                        <a:latin typeface="Cambria"/>
                      </a:endParaRPr>
                    </a:p>
                  </a:txBody>
                  <a:tcPr marL="0" marR="0" marT="0" marB="0" anchor="ctr"/>
                </a:tc>
                <a:tc>
                  <a:txBody>
                    <a:bodyPr/>
                    <a:lstStyle/>
                    <a:p>
                      <a:pPr algn="r" fontAlgn="ctr"/>
                      <a:r>
                        <a:rPr lang="en-US" sz="2400" u="none" strike="noStrike" dirty="0" smtClean="0">
                          <a:effectLst/>
                        </a:rPr>
                        <a:t>$16.78</a:t>
                      </a:r>
                      <a:endParaRPr lang="en-US" sz="2400" b="1" i="0" u="none" strike="noStrike" dirty="0">
                        <a:effectLst/>
                        <a:latin typeface="Cambria"/>
                      </a:endParaRPr>
                    </a:p>
                  </a:txBody>
                  <a:tcPr marL="0" marR="0" marT="0" marB="0" anchor="ctr">
                    <a:lnR w="19050" cap="flat" cmpd="sng" algn="ctr">
                      <a:solidFill>
                        <a:schemeClr val="tx1"/>
                      </a:solidFill>
                      <a:prstDash val="solid"/>
                      <a:round/>
                      <a:headEnd type="none" w="med" len="med"/>
                      <a:tailEnd type="none" w="med" len="med"/>
                    </a:lnR>
                  </a:tcPr>
                </a:tc>
              </a:tr>
              <a:tr h="416680">
                <a:tc>
                  <a:txBody>
                    <a:bodyPr/>
                    <a:lstStyle/>
                    <a:p>
                      <a:pPr algn="r" fontAlgn="ctr"/>
                      <a:r>
                        <a:rPr lang="en-US" sz="2400" u="none" strike="noStrike" dirty="0">
                          <a:effectLst/>
                        </a:rPr>
                        <a:t>9</a:t>
                      </a:r>
                      <a:r>
                        <a:rPr lang="en-US" sz="2400" u="none" strike="noStrike" dirty="0" smtClean="0">
                          <a:effectLst/>
                        </a:rPr>
                        <a:t>%</a:t>
                      </a:r>
                      <a:endParaRPr lang="en-US" sz="2400" b="1" i="0" u="none" strike="noStrike" dirty="0">
                        <a:solidFill>
                          <a:srgbClr val="0000CC"/>
                        </a:solidFill>
                        <a:effectLst/>
                        <a:latin typeface="Cambria"/>
                      </a:endParaRPr>
                    </a:p>
                  </a:txBody>
                  <a:tcPr marL="0" marR="90415"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$52.23</a:t>
                      </a:r>
                      <a:endParaRPr lang="en-US" sz="2400" b="1" i="0" u="none" strike="noStrike" dirty="0">
                        <a:effectLst/>
                        <a:latin typeface="Cambria"/>
                      </a:endParaRPr>
                    </a:p>
                  </a:txBody>
                  <a:tcPr marL="0" marR="0" marT="0" marB="0"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$36.87</a:t>
                      </a:r>
                      <a:endParaRPr lang="en-US" sz="2400" b="1" i="0" u="none" strike="noStrike" dirty="0">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$28.49</a:t>
                      </a:r>
                      <a:endParaRPr lang="en-US" sz="2400" b="1" i="0" u="none" strike="noStrike" dirty="0">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$23.21</a:t>
                      </a:r>
                      <a:endParaRPr lang="en-US" sz="2400" b="1" i="0" u="none" strike="noStrike" dirty="0">
                        <a:effectLst/>
                        <a:latin typeface="Cambria"/>
                      </a:endParaRPr>
                    </a:p>
                  </a:txBody>
                  <a:tcPr marL="0" marR="0" marT="0" marB="0" anchor="ctr">
                    <a:lnB w="19050" cap="flat" cmpd="sng" algn="ctr">
                      <a:solidFill>
                        <a:schemeClr val="tx1"/>
                      </a:solidFill>
                      <a:prstDash val="solid"/>
                      <a:round/>
                      <a:headEnd type="none" w="med" len="med"/>
                      <a:tailEnd type="none" w="med" len="med"/>
                    </a:lnB>
                  </a:tcPr>
                </a:tc>
                <a:tc>
                  <a:txBody>
                    <a:bodyPr/>
                    <a:lstStyle/>
                    <a:p>
                      <a:pPr algn="r" fontAlgn="ctr"/>
                      <a:r>
                        <a:rPr lang="en-US" sz="2400" u="none" strike="noStrike" dirty="0" smtClean="0">
                          <a:effectLst/>
                        </a:rPr>
                        <a:t>$19.59</a:t>
                      </a:r>
                      <a:endParaRPr lang="en-US" sz="2400" b="1" i="0" u="none" strike="noStrike" dirty="0">
                        <a:effectLst/>
                        <a:latin typeface="Cambria"/>
                      </a:endParaRPr>
                    </a:p>
                  </a:txBody>
                  <a:tcPr marL="0" marR="0" marT="0" marB="0"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r>
            </a:tbl>
          </a:graphicData>
        </a:graphic>
      </p:graphicFrame>
      <p:sp>
        <p:nvSpPr>
          <p:cNvPr id="6" name="Content Placeholder 5"/>
          <p:cNvSpPr>
            <a:spLocks noGrp="1"/>
          </p:cNvSpPr>
          <p:nvPr>
            <p:ph sz="half" idx="2"/>
          </p:nvPr>
        </p:nvSpPr>
        <p:spPr>
          <a:xfrm>
            <a:off x="1350328" y="5021579"/>
            <a:ext cx="6719252" cy="1225233"/>
          </a:xfrm>
        </p:spPr>
        <p:txBody>
          <a:bodyPr/>
          <a:lstStyle/>
          <a:p>
            <a:r>
              <a:rPr lang="en-US" dirty="0" smtClean="0"/>
              <a:t>Small changes in g or r</a:t>
            </a:r>
            <a:r>
              <a:rPr lang="en-US" baseline="-25000" dirty="0" smtClean="0"/>
              <a:t>s</a:t>
            </a:r>
            <a:r>
              <a:rPr lang="en-US" dirty="0" smtClean="0"/>
              <a:t> cause large changes in the estimated price.</a:t>
            </a:r>
            <a:endParaRPr lang="en-US" dirty="0"/>
          </a:p>
        </p:txBody>
      </p:sp>
      <p:sp>
        <p:nvSpPr>
          <p:cNvPr id="2" name="Slide Number Placeholder 1"/>
          <p:cNvSpPr>
            <a:spLocks noGrp="1"/>
          </p:cNvSpPr>
          <p:nvPr>
            <p:ph type="sldNum" sz="quarter" idx="12"/>
          </p:nvPr>
        </p:nvSpPr>
        <p:spPr/>
        <p:txBody>
          <a:bodyPr/>
          <a:lstStyle/>
          <a:p>
            <a:pPr>
              <a:defRPr/>
            </a:pPr>
            <a:fld id="{A68FE9F3-2080-4958-9660-CBDEED13A0EB}" type="slidenum">
              <a:rPr lang="en-US" smtClean="0"/>
              <a:pPr>
                <a:defRPr/>
              </a:pPr>
              <a:t>26</a:t>
            </a:fld>
            <a:endParaRPr lang="en-US" dirty="0"/>
          </a:p>
        </p:txBody>
      </p:sp>
    </p:spTree>
    <p:extLst>
      <p:ext uri="{BB962C8B-B14F-4D97-AF65-F5344CB8AC3E}">
        <p14:creationId xmlns:p14="http://schemas.microsoft.com/office/powerpoint/2010/main" val="2256222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2629D729-E672-41D5-8167-99A3AEBFCE3D}" type="slidenum">
              <a:rPr lang="en-US"/>
              <a:pPr/>
              <a:t>27</a:t>
            </a:fld>
            <a:endParaRPr lang="en-US" dirty="0"/>
          </a:p>
        </p:txBody>
      </p:sp>
      <p:sp>
        <p:nvSpPr>
          <p:cNvPr id="44035" name="Rectangle 10"/>
          <p:cNvSpPr>
            <a:spLocks noGrp="1" noChangeArrowheads="1"/>
          </p:cNvSpPr>
          <p:nvPr>
            <p:ph type="title" idx="4294967295"/>
          </p:nvPr>
        </p:nvSpPr>
        <p:spPr/>
        <p:txBody>
          <a:bodyPr/>
          <a:lstStyle/>
          <a:p>
            <a:pPr eaLnBrk="1" hangingPunct="1"/>
            <a:r>
              <a:rPr lang="en-US" sz="4000" dirty="0"/>
              <a:t>Are volatile stock prices consistent with rational pricing?</a:t>
            </a:r>
          </a:p>
        </p:txBody>
      </p:sp>
      <p:sp>
        <p:nvSpPr>
          <p:cNvPr id="44036" name="Rectangle 11"/>
          <p:cNvSpPr>
            <a:spLocks noGrp="1" noChangeArrowheads="1"/>
          </p:cNvSpPr>
          <p:nvPr>
            <p:ph type="body" idx="4294967295"/>
          </p:nvPr>
        </p:nvSpPr>
        <p:spPr>
          <a:xfrm>
            <a:off x="1182688" y="2017713"/>
            <a:ext cx="7373937" cy="4114800"/>
          </a:xfrm>
        </p:spPr>
        <p:txBody>
          <a:bodyPr/>
          <a:lstStyle/>
          <a:p>
            <a:pPr eaLnBrk="1" hangingPunct="1">
              <a:spcBef>
                <a:spcPct val="0"/>
              </a:spcBef>
              <a:spcAft>
                <a:spcPts val="600"/>
              </a:spcAft>
            </a:pPr>
            <a:r>
              <a:rPr lang="en-US" dirty="0"/>
              <a:t>Small changes in expected g and r</a:t>
            </a:r>
            <a:r>
              <a:rPr lang="en-US" baseline="-25000" dirty="0"/>
              <a:t>s</a:t>
            </a:r>
            <a:r>
              <a:rPr lang="en-US" dirty="0"/>
              <a:t> cause large changes in stock prices.</a:t>
            </a:r>
          </a:p>
          <a:p>
            <a:pPr eaLnBrk="1" hangingPunct="1">
              <a:spcBef>
                <a:spcPct val="0"/>
              </a:spcBef>
              <a:spcAft>
                <a:spcPts val="600"/>
              </a:spcAft>
            </a:pPr>
            <a:r>
              <a:rPr lang="en-US" dirty="0"/>
              <a:t>As new information arrives, investors continually update their estimates of g and r</a:t>
            </a:r>
            <a:r>
              <a:rPr lang="en-US" baseline="-25000" dirty="0"/>
              <a:t>s</a:t>
            </a:r>
            <a:r>
              <a:rPr lang="en-US" dirty="0"/>
              <a:t>.</a:t>
            </a:r>
          </a:p>
          <a:p>
            <a:pPr eaLnBrk="1" hangingPunct="1">
              <a:spcBef>
                <a:spcPct val="0"/>
              </a:spcBef>
              <a:spcAft>
                <a:spcPts val="600"/>
              </a:spcAft>
            </a:pPr>
            <a:r>
              <a:rPr lang="en-US" dirty="0"/>
              <a:t>If stock prices aren’t volatile, then this means there isn’t a good flow of information.</a:t>
            </a:r>
          </a:p>
        </p:txBody>
      </p:sp>
    </p:spTree>
    <p:extLst>
      <p:ext uri="{BB962C8B-B14F-4D97-AF65-F5344CB8AC3E}">
        <p14:creationId xmlns:p14="http://schemas.microsoft.com/office/powerpoint/2010/main" val="149267131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7-12 The Market Multiple Method</a:t>
            </a:r>
            <a:r>
              <a:rPr lang="en-US" sz="3600" dirty="0" smtClean="0"/>
              <a:t/>
            </a:r>
            <a:br>
              <a:rPr lang="en-US" sz="3600" dirty="0" smtClean="0"/>
            </a:br>
            <a:r>
              <a:rPr lang="en-US" sz="1800" dirty="0" smtClean="0"/>
              <a:t>(Focus: estimate the firm’s relative value)</a:t>
            </a:r>
            <a:br>
              <a:rPr lang="en-US" sz="1800" dirty="0" smtClean="0"/>
            </a:br>
            <a:r>
              <a:rPr lang="en-US" sz="3200" dirty="0" smtClean="0"/>
              <a:t>(</a:t>
            </a:r>
            <a:r>
              <a:rPr lang="en-US" sz="3200" dirty="0"/>
              <a:t>Market Value Ratios in Chapter </a:t>
            </a:r>
            <a:r>
              <a:rPr lang="en-US" sz="3200" dirty="0" smtClean="0"/>
              <a:t>3)</a:t>
            </a:r>
            <a:br>
              <a:rPr lang="en-US" sz="3200" dirty="0" smtClean="0"/>
            </a:br>
            <a:r>
              <a:rPr lang="en-US" sz="1800" dirty="0" smtClean="0"/>
              <a:t>(Focus: examine market consensus on the firm’s prospect )</a:t>
            </a:r>
            <a:endParaRPr lang="en-US" sz="1800" dirty="0"/>
          </a:p>
        </p:txBody>
      </p:sp>
      <p:sp>
        <p:nvSpPr>
          <p:cNvPr id="3" name="Content Placeholder 2"/>
          <p:cNvSpPr>
            <a:spLocks noGrp="1"/>
          </p:cNvSpPr>
          <p:nvPr>
            <p:ph idx="1"/>
          </p:nvPr>
        </p:nvSpPr>
        <p:spPr/>
        <p:txBody>
          <a:bodyPr/>
          <a:lstStyle/>
          <a:p>
            <a:r>
              <a:rPr lang="en-US" sz="2800" dirty="0" smtClean="0"/>
              <a:t>There are two basic approaches to Valuation:</a:t>
            </a:r>
          </a:p>
          <a:p>
            <a:r>
              <a:rPr lang="en-US" sz="2400" dirty="0" smtClean="0">
                <a:solidFill>
                  <a:srgbClr val="0000FF"/>
                </a:solidFill>
              </a:rPr>
              <a:t>The DCF Approach </a:t>
            </a:r>
            <a:r>
              <a:rPr lang="en-US" sz="2400" dirty="0" smtClean="0"/>
              <a:t>to estimate the </a:t>
            </a:r>
            <a:r>
              <a:rPr lang="en-US" sz="2400" i="1" dirty="0" smtClean="0">
                <a:solidFill>
                  <a:srgbClr val="FF0000"/>
                </a:solidFill>
              </a:rPr>
              <a:t>intrinsic value</a:t>
            </a:r>
            <a:r>
              <a:rPr lang="en-US" sz="2400" dirty="0" smtClean="0"/>
              <a:t>: the dividend growth model and the free cash flow valuation model etc.</a:t>
            </a:r>
          </a:p>
          <a:p>
            <a:r>
              <a:rPr lang="en-US" sz="2400" dirty="0" smtClean="0">
                <a:solidFill>
                  <a:srgbClr val="0000FF"/>
                </a:solidFill>
              </a:rPr>
              <a:t>The Multiples Approach </a:t>
            </a:r>
            <a:r>
              <a:rPr lang="en-US" sz="2400" dirty="0" smtClean="0"/>
              <a:t>to evaluate the </a:t>
            </a:r>
            <a:r>
              <a:rPr lang="en-US" sz="2400" i="1" dirty="0" smtClean="0">
                <a:solidFill>
                  <a:srgbClr val="FF0000"/>
                </a:solidFill>
              </a:rPr>
              <a:t>relative value</a:t>
            </a:r>
            <a:r>
              <a:rPr lang="en-US" sz="2400" dirty="0" smtClean="0"/>
              <a:t>: </a:t>
            </a:r>
            <a:r>
              <a:rPr lang="en-US" sz="2400" dirty="0" smtClean="0">
                <a:solidFill>
                  <a:srgbClr val="008000"/>
                </a:solidFill>
              </a:rPr>
              <a:t>comparability</a:t>
            </a:r>
            <a:r>
              <a:rPr lang="en-US" sz="2400" dirty="0" smtClean="0"/>
              <a:t> is the key issue when applying this approach.</a:t>
            </a:r>
            <a:endParaRPr lang="en-US" sz="2400" dirty="0"/>
          </a:p>
        </p:txBody>
      </p:sp>
      <p:sp>
        <p:nvSpPr>
          <p:cNvPr id="4" name="Slide Number Placeholder 3"/>
          <p:cNvSpPr>
            <a:spLocks noGrp="1"/>
          </p:cNvSpPr>
          <p:nvPr>
            <p:ph type="sldNum" sz="quarter" idx="12"/>
          </p:nvPr>
        </p:nvSpPr>
        <p:spPr/>
        <p:txBody>
          <a:bodyPr/>
          <a:lstStyle/>
          <a:p>
            <a:pPr>
              <a:defRPr/>
            </a:pPr>
            <a:fld id="{95A464B9-8F39-4CC3-B455-424C4DFCD35B}" type="slidenum">
              <a:rPr lang="en-US" smtClean="0"/>
              <a:pPr>
                <a:defRPr/>
              </a:pPr>
              <a:t>28</a:t>
            </a:fld>
            <a:endParaRPr lang="en-US" dirty="0"/>
          </a:p>
        </p:txBody>
      </p:sp>
    </p:spTree>
    <p:extLst>
      <p:ext uri="{BB962C8B-B14F-4D97-AF65-F5344CB8AC3E}">
        <p14:creationId xmlns:p14="http://schemas.microsoft.com/office/powerpoint/2010/main" val="2052689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177683E9-6B21-4B99-A826-AE47BC265496}" type="slidenum">
              <a:rPr lang="en-US"/>
              <a:pPr/>
              <a:t>29</a:t>
            </a:fld>
            <a:endParaRPr lang="en-US" dirty="0"/>
          </a:p>
        </p:txBody>
      </p:sp>
      <p:sp>
        <p:nvSpPr>
          <p:cNvPr id="34819" name="Rectangle 4"/>
          <p:cNvSpPr>
            <a:spLocks noGrp="1" noChangeArrowheads="1"/>
          </p:cNvSpPr>
          <p:nvPr>
            <p:ph type="title" idx="4294967295"/>
          </p:nvPr>
        </p:nvSpPr>
        <p:spPr/>
        <p:txBody>
          <a:bodyPr/>
          <a:lstStyle/>
          <a:p>
            <a:pPr eaLnBrk="1" hangingPunct="1"/>
            <a:r>
              <a:rPr lang="en-US" dirty="0"/>
              <a:t>Using Stock Price Multiples to Estimate Stock </a:t>
            </a:r>
            <a:r>
              <a:rPr lang="en-US" dirty="0" smtClean="0"/>
              <a:t>Price</a:t>
            </a:r>
            <a:endParaRPr lang="en-US" dirty="0"/>
          </a:p>
        </p:txBody>
      </p:sp>
      <p:sp>
        <p:nvSpPr>
          <p:cNvPr id="34820" name="Rectangle 5"/>
          <p:cNvSpPr>
            <a:spLocks noGrp="1" noChangeArrowheads="1"/>
          </p:cNvSpPr>
          <p:nvPr>
            <p:ph type="body" idx="4294967295"/>
          </p:nvPr>
        </p:nvSpPr>
        <p:spPr>
          <a:xfrm>
            <a:off x="892175" y="2017713"/>
            <a:ext cx="8062913" cy="4114800"/>
          </a:xfrm>
        </p:spPr>
        <p:txBody>
          <a:bodyPr/>
          <a:lstStyle/>
          <a:p>
            <a:pPr eaLnBrk="1" hangingPunct="1">
              <a:lnSpc>
                <a:spcPct val="90000"/>
              </a:lnSpc>
              <a:spcBef>
                <a:spcPct val="0"/>
              </a:spcBef>
              <a:spcAft>
                <a:spcPts val="600"/>
              </a:spcAft>
            </a:pPr>
            <a:r>
              <a:rPr lang="en-US" dirty="0"/>
              <a:t>Analysts often use the P/E multiple (the price per share divided by the earnings per share). </a:t>
            </a:r>
          </a:p>
          <a:p>
            <a:pPr eaLnBrk="1" hangingPunct="1">
              <a:lnSpc>
                <a:spcPct val="90000"/>
              </a:lnSpc>
              <a:spcBef>
                <a:spcPct val="0"/>
              </a:spcBef>
              <a:spcAft>
                <a:spcPts val="600"/>
              </a:spcAft>
            </a:pPr>
            <a:r>
              <a:rPr lang="en-US" dirty="0"/>
              <a:t>Example:</a:t>
            </a:r>
          </a:p>
          <a:p>
            <a:pPr lvl="1" eaLnBrk="1" hangingPunct="1">
              <a:lnSpc>
                <a:spcPct val="90000"/>
              </a:lnSpc>
              <a:spcBef>
                <a:spcPct val="0"/>
              </a:spcBef>
              <a:spcAft>
                <a:spcPts val="600"/>
              </a:spcAft>
            </a:pPr>
            <a:r>
              <a:rPr lang="en-US" dirty="0"/>
              <a:t>Estimate the average P/E ratio of </a:t>
            </a:r>
            <a:r>
              <a:rPr lang="en-US" dirty="0">
                <a:solidFill>
                  <a:srgbClr val="FF0000"/>
                </a:solidFill>
              </a:rPr>
              <a:t>comparable firms</a:t>
            </a:r>
            <a:r>
              <a:rPr lang="en-US" dirty="0"/>
              <a:t>. This is the P/E multiple.</a:t>
            </a:r>
          </a:p>
          <a:p>
            <a:pPr lvl="1" eaLnBrk="1" hangingPunct="1">
              <a:lnSpc>
                <a:spcPct val="90000"/>
              </a:lnSpc>
              <a:spcBef>
                <a:spcPct val="0"/>
              </a:spcBef>
              <a:spcAft>
                <a:spcPts val="600"/>
              </a:spcAft>
            </a:pPr>
            <a:r>
              <a:rPr lang="en-US" dirty="0"/>
              <a:t>Multiply this average P/E ratio by the expected earnings of the company to estimate its stock price.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 name="Rectangle 2"/>
          <p:cNvSpPr>
            <a:spLocks noChangeArrowheads="1"/>
          </p:cNvSpPr>
          <p:nvPr/>
        </p:nvSpPr>
        <p:spPr bwMode="auto">
          <a:xfrm>
            <a:off x="0" y="1"/>
            <a:ext cx="9144000" cy="6355079"/>
          </a:xfrm>
          <a:prstGeom prst="rect">
            <a:avLst/>
          </a:prstGeom>
          <a:solidFill>
            <a:schemeClr val="bg1"/>
          </a:solidFill>
          <a:ln w="9525">
            <a:noFill/>
            <a:miter lim="800000"/>
            <a:headEnd/>
            <a:tailEnd/>
          </a:ln>
          <a:effectLst/>
        </p:spPr>
        <p:txBody>
          <a:bodyPr wrap="none" anchor="ctr"/>
          <a:lstStyle/>
          <a:p>
            <a:endParaRPr lang="en-US" dirty="0"/>
          </a:p>
        </p:txBody>
      </p:sp>
      <p:sp>
        <p:nvSpPr>
          <p:cNvPr id="4" name="AutoShape 14"/>
          <p:cNvSpPr>
            <a:spLocks noChangeArrowheads="1"/>
          </p:cNvSpPr>
          <p:nvPr/>
        </p:nvSpPr>
        <p:spPr bwMode="auto">
          <a:xfrm>
            <a:off x="1316362" y="3165525"/>
            <a:ext cx="1744663" cy="661988"/>
          </a:xfrm>
          <a:prstGeom prst="roundRect">
            <a:avLst>
              <a:gd name="adj" fmla="val 16667"/>
            </a:avLst>
          </a:prstGeom>
          <a:solidFill>
            <a:schemeClr val="accent2"/>
          </a:solidFill>
          <a:ln w="28575">
            <a:solidFill>
              <a:srgbClr val="000000"/>
            </a:solidFill>
            <a:round/>
            <a:headEnd/>
            <a:tailEnd/>
          </a:ln>
          <a:effectLst/>
        </p:spPr>
        <p:txBody>
          <a:bodyPr wrap="none">
            <a:spAutoFit/>
          </a:bodyPr>
          <a:lstStyle/>
          <a:p>
            <a:pPr algn="ctr"/>
            <a:r>
              <a:rPr lang="en-US" sz="1600" dirty="0"/>
              <a:t>Free cash flow</a:t>
            </a:r>
          </a:p>
          <a:p>
            <a:pPr algn="ctr"/>
            <a:r>
              <a:rPr lang="en-US" sz="1600" dirty="0"/>
              <a:t>(FCF)</a:t>
            </a:r>
          </a:p>
        </p:txBody>
      </p:sp>
      <p:sp>
        <p:nvSpPr>
          <p:cNvPr id="8" name="AutoShape 21"/>
          <p:cNvSpPr>
            <a:spLocks noChangeArrowheads="1"/>
          </p:cNvSpPr>
          <p:nvPr/>
        </p:nvSpPr>
        <p:spPr bwMode="auto">
          <a:xfrm>
            <a:off x="3832048" y="3045285"/>
            <a:ext cx="2157413" cy="933450"/>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lgn="ctr"/>
            <a:r>
              <a:rPr lang="en-US" sz="1600" dirty="0"/>
              <a:t>Weighted average</a:t>
            </a:r>
          </a:p>
          <a:p>
            <a:pPr algn="ctr"/>
            <a:r>
              <a:rPr lang="en-US" sz="1600" dirty="0"/>
              <a:t>cost of capital</a:t>
            </a:r>
          </a:p>
          <a:p>
            <a:pPr algn="ctr"/>
            <a:r>
              <a:rPr lang="en-US" sz="1600" dirty="0"/>
              <a:t>(WACC</a:t>
            </a:r>
            <a:r>
              <a:rPr lang="en-US" sz="1400" dirty="0"/>
              <a:t>)</a:t>
            </a:r>
          </a:p>
        </p:txBody>
      </p:sp>
      <p:cxnSp>
        <p:nvCxnSpPr>
          <p:cNvPr id="9" name="AutoShape 31"/>
          <p:cNvCxnSpPr>
            <a:cxnSpLocks noChangeShapeType="1"/>
            <a:stCxn id="8" idx="0"/>
          </p:cNvCxnSpPr>
          <p:nvPr/>
        </p:nvCxnSpPr>
        <p:spPr bwMode="auto">
          <a:xfrm flipH="1" flipV="1">
            <a:off x="4598986" y="2327553"/>
            <a:ext cx="311769" cy="717732"/>
          </a:xfrm>
          <a:prstGeom prst="straightConnector1">
            <a:avLst/>
          </a:prstGeom>
          <a:noFill/>
          <a:ln w="28575">
            <a:solidFill>
              <a:schemeClr val="tx1"/>
            </a:solidFill>
            <a:round/>
            <a:headEnd/>
            <a:tailEnd type="triangle" w="med" len="med"/>
          </a:ln>
          <a:effectLst/>
        </p:spPr>
      </p:cxnSp>
      <p:sp>
        <p:nvSpPr>
          <p:cNvPr id="11" name="AutoShape 19"/>
          <p:cNvSpPr>
            <a:spLocks noChangeArrowheads="1"/>
          </p:cNvSpPr>
          <p:nvPr/>
        </p:nvSpPr>
        <p:spPr bwMode="auto">
          <a:xfrm>
            <a:off x="6248400" y="2786824"/>
            <a:ext cx="2582863" cy="392112"/>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dirty="0"/>
              <a:t>Firm’s debt/equity mix</a:t>
            </a:r>
          </a:p>
        </p:txBody>
      </p:sp>
      <p:sp>
        <p:nvSpPr>
          <p:cNvPr id="15" name="AutoShape 20"/>
          <p:cNvSpPr>
            <a:spLocks noChangeArrowheads="1"/>
          </p:cNvSpPr>
          <p:nvPr/>
        </p:nvSpPr>
        <p:spPr bwMode="auto">
          <a:xfrm>
            <a:off x="6881979" y="3604164"/>
            <a:ext cx="1315704" cy="374571"/>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dirty="0"/>
              <a:t>Cost of </a:t>
            </a:r>
            <a:r>
              <a:rPr lang="en-US" sz="1600" dirty="0" smtClean="0"/>
              <a:t>debt</a:t>
            </a:r>
            <a:endParaRPr lang="en-US" sz="1600" dirty="0"/>
          </a:p>
        </p:txBody>
      </p:sp>
      <p:sp>
        <p:nvSpPr>
          <p:cNvPr id="16" name="AutoShape 20"/>
          <p:cNvSpPr>
            <a:spLocks noChangeArrowheads="1"/>
          </p:cNvSpPr>
          <p:nvPr/>
        </p:nvSpPr>
        <p:spPr bwMode="auto">
          <a:xfrm>
            <a:off x="3520279" y="4264896"/>
            <a:ext cx="2780952" cy="646986"/>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r>
              <a:rPr lang="en-US" sz="1600" dirty="0"/>
              <a:t>Cost of </a:t>
            </a:r>
            <a:r>
              <a:rPr lang="en-US" sz="1600" dirty="0" smtClean="0"/>
              <a:t>equity: The required</a:t>
            </a:r>
          </a:p>
          <a:p>
            <a:r>
              <a:rPr lang="en-US" sz="1600" dirty="0" smtClean="0"/>
              <a:t> return on stock</a:t>
            </a:r>
            <a:endParaRPr lang="en-US" sz="1600" dirty="0"/>
          </a:p>
        </p:txBody>
      </p:sp>
      <p:sp>
        <p:nvSpPr>
          <p:cNvPr id="18" name="AutoShape 14"/>
          <p:cNvSpPr>
            <a:spLocks noChangeArrowheads="1"/>
          </p:cNvSpPr>
          <p:nvPr/>
        </p:nvSpPr>
        <p:spPr bwMode="auto">
          <a:xfrm>
            <a:off x="1464664" y="4401104"/>
            <a:ext cx="1448058" cy="374571"/>
          </a:xfrm>
          <a:prstGeom prst="roundRect">
            <a:avLst>
              <a:gd name="adj" fmla="val 16667"/>
            </a:avLst>
          </a:prstGeom>
          <a:solidFill>
            <a:schemeClr val="accent2"/>
          </a:solidFill>
          <a:ln w="28575">
            <a:solidFill>
              <a:srgbClr val="000000"/>
            </a:solidFill>
            <a:round/>
            <a:headEnd/>
            <a:tailEnd/>
          </a:ln>
          <a:effectLst/>
        </p:spPr>
        <p:txBody>
          <a:bodyPr wrap="none">
            <a:spAutoFit/>
          </a:bodyPr>
          <a:lstStyle/>
          <a:p>
            <a:pPr algn="ctr"/>
            <a:r>
              <a:rPr lang="en-US" sz="1600" dirty="0"/>
              <a:t>Dividends (</a:t>
            </a:r>
            <a:r>
              <a:rPr lang="en-US" sz="1600" dirty="0" smtClean="0"/>
              <a:t>D)</a:t>
            </a:r>
            <a:endParaRPr lang="en-US" sz="1600" dirty="0"/>
          </a:p>
        </p:txBody>
      </p:sp>
      <p:cxnSp>
        <p:nvCxnSpPr>
          <p:cNvPr id="30" name="AutoShape 31"/>
          <p:cNvCxnSpPr>
            <a:cxnSpLocks noChangeShapeType="1"/>
            <a:stCxn id="4" idx="2"/>
            <a:endCxn id="18" idx="0"/>
          </p:cNvCxnSpPr>
          <p:nvPr/>
        </p:nvCxnSpPr>
        <p:spPr bwMode="auto">
          <a:xfrm flipH="1">
            <a:off x="2188693" y="3827513"/>
            <a:ext cx="1" cy="573591"/>
          </a:xfrm>
          <a:prstGeom prst="straightConnector1">
            <a:avLst/>
          </a:prstGeom>
          <a:noFill/>
          <a:ln w="28575">
            <a:solidFill>
              <a:schemeClr val="tx1"/>
            </a:solidFill>
            <a:round/>
            <a:headEnd/>
            <a:tailEnd type="triangle" w="med" len="med"/>
          </a:ln>
          <a:effectLst/>
        </p:spPr>
      </p:cxnSp>
      <p:cxnSp>
        <p:nvCxnSpPr>
          <p:cNvPr id="31" name="AutoShape 31"/>
          <p:cNvCxnSpPr>
            <a:cxnSpLocks noChangeShapeType="1"/>
            <a:stCxn id="16" idx="0"/>
            <a:endCxn id="8" idx="2"/>
          </p:cNvCxnSpPr>
          <p:nvPr/>
        </p:nvCxnSpPr>
        <p:spPr bwMode="auto">
          <a:xfrm flipV="1">
            <a:off x="4910755" y="3978735"/>
            <a:ext cx="0" cy="286161"/>
          </a:xfrm>
          <a:prstGeom prst="straightConnector1">
            <a:avLst/>
          </a:prstGeom>
          <a:noFill/>
          <a:ln w="28575">
            <a:solidFill>
              <a:schemeClr val="tx1"/>
            </a:solidFill>
            <a:round/>
            <a:headEnd/>
            <a:tailEnd type="triangle" w="med" len="med"/>
          </a:ln>
          <a:effectLst/>
        </p:spPr>
      </p:cxnSp>
      <p:cxnSp>
        <p:nvCxnSpPr>
          <p:cNvPr id="32" name="AutoShape 31"/>
          <p:cNvCxnSpPr>
            <a:cxnSpLocks noChangeShapeType="1"/>
            <a:stCxn id="15" idx="1"/>
            <a:endCxn id="8" idx="3"/>
          </p:cNvCxnSpPr>
          <p:nvPr/>
        </p:nvCxnSpPr>
        <p:spPr bwMode="auto">
          <a:xfrm flipH="1" flipV="1">
            <a:off x="5989461" y="3512010"/>
            <a:ext cx="892518" cy="279440"/>
          </a:xfrm>
          <a:prstGeom prst="straightConnector1">
            <a:avLst/>
          </a:prstGeom>
          <a:noFill/>
          <a:ln w="28575">
            <a:solidFill>
              <a:schemeClr val="tx1"/>
            </a:solidFill>
            <a:round/>
            <a:headEnd/>
            <a:tailEnd type="triangle" w="med" len="med"/>
          </a:ln>
          <a:effectLst/>
        </p:spPr>
      </p:cxnSp>
      <p:cxnSp>
        <p:nvCxnSpPr>
          <p:cNvPr id="33" name="AutoShape 31"/>
          <p:cNvCxnSpPr>
            <a:cxnSpLocks noChangeShapeType="1"/>
            <a:stCxn id="11" idx="1"/>
            <a:endCxn id="8" idx="3"/>
          </p:cNvCxnSpPr>
          <p:nvPr/>
        </p:nvCxnSpPr>
        <p:spPr bwMode="auto">
          <a:xfrm flipH="1">
            <a:off x="5989461" y="2982880"/>
            <a:ext cx="258939" cy="529130"/>
          </a:xfrm>
          <a:prstGeom prst="straightConnector1">
            <a:avLst/>
          </a:prstGeom>
          <a:noFill/>
          <a:ln w="28575">
            <a:solidFill>
              <a:schemeClr val="tx1"/>
            </a:solidFill>
            <a:round/>
            <a:headEnd/>
            <a:tailEnd type="triangle" w="med" len="med"/>
          </a:ln>
          <a:effectLst/>
        </p:spPr>
      </p:cxnSp>
      <p:cxnSp>
        <p:nvCxnSpPr>
          <p:cNvPr id="41" name="AutoShape 31"/>
          <p:cNvCxnSpPr>
            <a:cxnSpLocks noChangeShapeType="1"/>
            <a:stCxn id="16" idx="2"/>
          </p:cNvCxnSpPr>
          <p:nvPr/>
        </p:nvCxnSpPr>
        <p:spPr bwMode="auto">
          <a:xfrm flipH="1">
            <a:off x="4598986" y="4911882"/>
            <a:ext cx="311769" cy="387471"/>
          </a:xfrm>
          <a:prstGeom prst="straightConnector1">
            <a:avLst/>
          </a:prstGeom>
          <a:noFill/>
          <a:ln w="28575">
            <a:solidFill>
              <a:schemeClr val="tx1"/>
            </a:solidFill>
            <a:round/>
            <a:headEnd/>
            <a:tailEnd type="triangle" w="med" len="med"/>
          </a:ln>
          <a:effectLst/>
        </p:spPr>
      </p:cxnSp>
      <p:cxnSp>
        <p:nvCxnSpPr>
          <p:cNvPr id="77" name="Curved Connector 76"/>
          <p:cNvCxnSpPr/>
          <p:nvPr/>
        </p:nvCxnSpPr>
        <p:spPr bwMode="auto">
          <a:xfrm rot="16200000" flipH="1">
            <a:off x="3132002" y="3832367"/>
            <a:ext cx="523678" cy="2410293"/>
          </a:xfrm>
          <a:prstGeom prst="curvedConnector3">
            <a:avLst>
              <a:gd name="adj1" fmla="val 48533"/>
            </a:avLst>
          </a:prstGeom>
          <a:noFill/>
          <a:ln w="28575">
            <a:solidFill>
              <a:schemeClr val="tx1"/>
            </a:solidFill>
            <a:round/>
            <a:headEnd/>
            <a:tailEnd type="triangle" w="med" len="med"/>
          </a:ln>
          <a:effectLst/>
        </p:spPr>
      </p:cxnSp>
      <p:cxnSp>
        <p:nvCxnSpPr>
          <p:cNvPr id="87" name="Curved Connector 86"/>
          <p:cNvCxnSpPr>
            <a:stCxn id="4" idx="0"/>
          </p:cNvCxnSpPr>
          <p:nvPr/>
        </p:nvCxnSpPr>
        <p:spPr bwMode="auto">
          <a:xfrm rot="5400000" flipH="1" flipV="1">
            <a:off x="2974854" y="1541393"/>
            <a:ext cx="837972" cy="2410292"/>
          </a:xfrm>
          <a:prstGeom prst="curvedConnector3">
            <a:avLst>
              <a:gd name="adj1" fmla="val 55502"/>
            </a:avLst>
          </a:prstGeom>
          <a:noFill/>
          <a:ln w="28575">
            <a:solidFill>
              <a:schemeClr val="tx1"/>
            </a:solidFill>
            <a:round/>
            <a:headEnd/>
            <a:tailEnd type="triangle" w="med" len="med"/>
          </a:ln>
          <a:effectLst/>
        </p:spPr>
      </p:cxnSp>
      <p:sp>
        <p:nvSpPr>
          <p:cNvPr id="91" name="AutoShape 41"/>
          <p:cNvSpPr>
            <a:spLocks noChangeArrowheads="1"/>
          </p:cNvSpPr>
          <p:nvPr/>
        </p:nvSpPr>
        <p:spPr bwMode="auto">
          <a:xfrm rot="17474964">
            <a:off x="421563" y="2802585"/>
            <a:ext cx="1185863" cy="234950"/>
          </a:xfrm>
          <a:prstGeom prst="notchedRightArrow">
            <a:avLst>
              <a:gd name="adj1" fmla="val 50000"/>
              <a:gd name="adj2" fmla="val 126182"/>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92" name="AutoShape 41"/>
          <p:cNvSpPr>
            <a:spLocks noChangeArrowheads="1"/>
          </p:cNvSpPr>
          <p:nvPr/>
        </p:nvSpPr>
        <p:spPr bwMode="auto">
          <a:xfrm rot="1436048">
            <a:off x="363250" y="5409267"/>
            <a:ext cx="1185863" cy="234950"/>
          </a:xfrm>
          <a:prstGeom prst="notchedRightArrow">
            <a:avLst>
              <a:gd name="adj1" fmla="val 50000"/>
              <a:gd name="adj2" fmla="val 126182"/>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93" name="Text Box 36"/>
          <p:cNvSpPr txBox="1">
            <a:spLocks noChangeArrowheads="1"/>
          </p:cNvSpPr>
          <p:nvPr/>
        </p:nvSpPr>
        <p:spPr bwMode="auto">
          <a:xfrm>
            <a:off x="945817" y="489887"/>
            <a:ext cx="6977062" cy="443198"/>
          </a:xfrm>
          <a:prstGeom prst="rect">
            <a:avLst/>
          </a:prstGeom>
          <a:noFill/>
          <a:ln w="9525">
            <a:noFill/>
            <a:miter lim="800000"/>
            <a:headEnd/>
            <a:tailEnd/>
          </a:ln>
          <a:effectLst/>
        </p:spPr>
        <p:txBody>
          <a:bodyPr wrap="square">
            <a:spAutoFit/>
          </a:bodyPr>
          <a:lstStyle/>
          <a:p>
            <a:pPr algn="ctr">
              <a:lnSpc>
                <a:spcPct val="95000"/>
              </a:lnSpc>
            </a:pPr>
            <a:r>
              <a:rPr lang="en-US" sz="2400" b="1" dirty="0" smtClean="0">
                <a:solidFill>
                  <a:schemeClr val="tx2"/>
                </a:solidFill>
              </a:rPr>
              <a:t>Corporate Valuation and Stock Valuation</a:t>
            </a:r>
            <a:endParaRPr lang="en-US" sz="2400" b="1" dirty="0">
              <a:solidFill>
                <a:schemeClr val="tx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906" y="1202877"/>
            <a:ext cx="7596187"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2106" y="5303074"/>
            <a:ext cx="5881883" cy="1104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2218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8DC9FC40-8A43-4938-8E12-5096ECD16ADC}" type="slidenum">
              <a:rPr lang="en-US"/>
              <a:pPr/>
              <a:t>30</a:t>
            </a:fld>
            <a:endParaRPr lang="en-US" dirty="0"/>
          </a:p>
        </p:txBody>
      </p:sp>
      <p:sp>
        <p:nvSpPr>
          <p:cNvPr id="35843" name="Rectangle 5"/>
          <p:cNvSpPr>
            <a:spLocks noGrp="1" noChangeArrowheads="1"/>
          </p:cNvSpPr>
          <p:nvPr>
            <p:ph type="title" idx="4294967295"/>
          </p:nvPr>
        </p:nvSpPr>
        <p:spPr/>
        <p:txBody>
          <a:bodyPr/>
          <a:lstStyle/>
          <a:p>
            <a:pPr eaLnBrk="1" hangingPunct="1"/>
            <a:r>
              <a:rPr lang="en-US" dirty="0"/>
              <a:t>Using Entity Multiples</a:t>
            </a:r>
          </a:p>
        </p:txBody>
      </p:sp>
      <p:sp>
        <p:nvSpPr>
          <p:cNvPr id="35844" name="Rectangle 6"/>
          <p:cNvSpPr>
            <a:spLocks noGrp="1" noChangeArrowheads="1"/>
          </p:cNvSpPr>
          <p:nvPr>
            <p:ph type="body" idx="4294967295"/>
          </p:nvPr>
        </p:nvSpPr>
        <p:spPr>
          <a:xfrm>
            <a:off x="914400" y="1933575"/>
            <a:ext cx="8229600" cy="4114800"/>
          </a:xfrm>
        </p:spPr>
        <p:txBody>
          <a:bodyPr/>
          <a:lstStyle/>
          <a:p>
            <a:pPr eaLnBrk="1" hangingPunct="1">
              <a:lnSpc>
                <a:spcPct val="90000"/>
              </a:lnSpc>
              <a:spcBef>
                <a:spcPct val="0"/>
              </a:spcBef>
              <a:spcAft>
                <a:spcPts val="300"/>
              </a:spcAft>
            </a:pPr>
            <a:r>
              <a:rPr lang="en-US" sz="2800" dirty="0"/>
              <a:t>The entity value (V) </a:t>
            </a:r>
            <a:r>
              <a:rPr lang="en-US" sz="2800" dirty="0" smtClean="0"/>
              <a:t>is the sum of:</a:t>
            </a:r>
            <a:endParaRPr lang="en-US" sz="2800" dirty="0"/>
          </a:p>
          <a:p>
            <a:pPr lvl="1" eaLnBrk="1" hangingPunct="1">
              <a:lnSpc>
                <a:spcPct val="90000"/>
              </a:lnSpc>
              <a:spcBef>
                <a:spcPct val="0"/>
              </a:spcBef>
              <a:spcAft>
                <a:spcPts val="300"/>
              </a:spcAft>
            </a:pPr>
            <a:r>
              <a:rPr lang="en-US" sz="2400" dirty="0" smtClean="0"/>
              <a:t>The value </a:t>
            </a:r>
            <a:r>
              <a:rPr lang="en-US" sz="2400" dirty="0"/>
              <a:t>of equity (# shares of stock multiplied by the price per share)</a:t>
            </a:r>
          </a:p>
          <a:p>
            <a:pPr lvl="1" eaLnBrk="1" hangingPunct="1">
              <a:lnSpc>
                <a:spcPct val="90000"/>
              </a:lnSpc>
              <a:spcBef>
                <a:spcPct val="0"/>
              </a:spcBef>
              <a:spcAft>
                <a:spcPts val="300"/>
              </a:spcAft>
            </a:pPr>
            <a:r>
              <a:rPr lang="en-US" sz="2400" dirty="0"/>
              <a:t>plus the value of debt.</a:t>
            </a:r>
          </a:p>
          <a:p>
            <a:pPr eaLnBrk="1" hangingPunct="1">
              <a:lnSpc>
                <a:spcPct val="90000"/>
              </a:lnSpc>
              <a:spcBef>
                <a:spcPct val="0"/>
              </a:spcBef>
              <a:spcAft>
                <a:spcPts val="300"/>
              </a:spcAft>
            </a:pPr>
            <a:r>
              <a:rPr lang="en-US" sz="2800" dirty="0"/>
              <a:t>Pick a measure, such as EBITDA, Sales, </a:t>
            </a:r>
            <a:r>
              <a:rPr lang="en-US" sz="2800" dirty="0" smtClean="0"/>
              <a:t>(Customers</a:t>
            </a:r>
            <a:r>
              <a:rPr lang="en-US" sz="2800" dirty="0"/>
              <a:t>, </a:t>
            </a:r>
            <a:r>
              <a:rPr lang="en-US" sz="2800" dirty="0" smtClean="0"/>
              <a:t>Eyeballs) etc.</a:t>
            </a:r>
            <a:endParaRPr lang="en-US" sz="2800" dirty="0"/>
          </a:p>
          <a:p>
            <a:pPr eaLnBrk="1" hangingPunct="1">
              <a:lnSpc>
                <a:spcPct val="90000"/>
              </a:lnSpc>
              <a:spcBef>
                <a:spcPct val="0"/>
              </a:spcBef>
              <a:spcAft>
                <a:spcPts val="300"/>
              </a:spcAft>
            </a:pPr>
            <a:r>
              <a:rPr lang="en-US" sz="2800" dirty="0"/>
              <a:t>Calculate the average entity ratio for a sample of </a:t>
            </a:r>
            <a:r>
              <a:rPr lang="en-US" sz="2800" dirty="0">
                <a:solidFill>
                  <a:srgbClr val="FF0000"/>
                </a:solidFill>
              </a:rPr>
              <a:t>comparable firms</a:t>
            </a:r>
            <a:r>
              <a:rPr lang="en-US" sz="2800" dirty="0"/>
              <a:t>.  For example,</a:t>
            </a:r>
          </a:p>
          <a:p>
            <a:pPr lvl="1" eaLnBrk="1" hangingPunct="1">
              <a:lnSpc>
                <a:spcPct val="90000"/>
              </a:lnSpc>
              <a:spcBef>
                <a:spcPct val="0"/>
              </a:spcBef>
              <a:spcAft>
                <a:spcPts val="300"/>
              </a:spcAft>
            </a:pPr>
            <a:r>
              <a:rPr lang="en-US" sz="2400" dirty="0"/>
              <a:t>V/EBITDA</a:t>
            </a:r>
          </a:p>
          <a:p>
            <a:pPr lvl="1" eaLnBrk="1" hangingPunct="1">
              <a:lnSpc>
                <a:spcPct val="90000"/>
              </a:lnSpc>
              <a:spcBef>
                <a:spcPct val="0"/>
              </a:spcBef>
              <a:spcAft>
                <a:spcPts val="300"/>
              </a:spcAft>
            </a:pPr>
            <a:r>
              <a:rPr lang="en-US" sz="2400" dirty="0"/>
              <a:t>V/Customers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C684C60C-9753-480F-9C42-4A975260A9B4}" type="slidenum">
              <a:rPr lang="en-US"/>
              <a:pPr/>
              <a:t>31</a:t>
            </a:fld>
            <a:endParaRPr lang="en-US" dirty="0"/>
          </a:p>
        </p:txBody>
      </p:sp>
      <p:sp>
        <p:nvSpPr>
          <p:cNvPr id="36867" name="Rectangle 5"/>
          <p:cNvSpPr>
            <a:spLocks noGrp="1" noChangeArrowheads="1"/>
          </p:cNvSpPr>
          <p:nvPr>
            <p:ph type="title" idx="4294967295"/>
          </p:nvPr>
        </p:nvSpPr>
        <p:spPr/>
        <p:txBody>
          <a:bodyPr/>
          <a:lstStyle/>
          <a:p>
            <a:pPr eaLnBrk="1" hangingPunct="1"/>
            <a:r>
              <a:rPr lang="en-US" dirty="0"/>
              <a:t>Using Entity Multiples (Continued)</a:t>
            </a:r>
          </a:p>
        </p:txBody>
      </p:sp>
      <p:sp>
        <p:nvSpPr>
          <p:cNvPr id="36868" name="Rectangle 6"/>
          <p:cNvSpPr>
            <a:spLocks noGrp="1" noChangeArrowheads="1"/>
          </p:cNvSpPr>
          <p:nvPr>
            <p:ph type="body" idx="4294967295"/>
          </p:nvPr>
        </p:nvSpPr>
        <p:spPr>
          <a:xfrm>
            <a:off x="533400" y="2005013"/>
            <a:ext cx="8610600" cy="4114800"/>
          </a:xfrm>
        </p:spPr>
        <p:txBody>
          <a:bodyPr/>
          <a:lstStyle/>
          <a:p>
            <a:pPr eaLnBrk="1" hangingPunct="1">
              <a:lnSpc>
                <a:spcPct val="90000"/>
              </a:lnSpc>
              <a:spcBef>
                <a:spcPct val="0"/>
              </a:spcBef>
              <a:spcAft>
                <a:spcPts val="300"/>
              </a:spcAft>
            </a:pPr>
            <a:r>
              <a:rPr lang="en-US" sz="2800" dirty="0"/>
              <a:t>Find the entity value of the firm in question.  For example,</a:t>
            </a:r>
          </a:p>
          <a:p>
            <a:pPr lvl="1" eaLnBrk="1" hangingPunct="1">
              <a:lnSpc>
                <a:spcPct val="90000"/>
              </a:lnSpc>
              <a:spcBef>
                <a:spcPct val="0"/>
              </a:spcBef>
              <a:spcAft>
                <a:spcPts val="300"/>
              </a:spcAft>
            </a:pPr>
            <a:r>
              <a:rPr lang="en-US" sz="2400" dirty="0"/>
              <a:t>Multiply the firm’s </a:t>
            </a:r>
            <a:r>
              <a:rPr lang="en-US" sz="2400" dirty="0" smtClean="0"/>
              <a:t>EBITDA by </a:t>
            </a:r>
            <a:r>
              <a:rPr lang="en-US" sz="2400" dirty="0"/>
              <a:t>the </a:t>
            </a:r>
            <a:r>
              <a:rPr lang="en-US" sz="2400" dirty="0" smtClean="0"/>
              <a:t>V/EBITDA </a:t>
            </a:r>
            <a:r>
              <a:rPr lang="en-US" sz="2400" dirty="0"/>
              <a:t>multiple.</a:t>
            </a:r>
          </a:p>
          <a:p>
            <a:pPr lvl="1" eaLnBrk="1" hangingPunct="1">
              <a:lnSpc>
                <a:spcPct val="90000"/>
              </a:lnSpc>
              <a:spcBef>
                <a:spcPct val="0"/>
              </a:spcBef>
              <a:spcAft>
                <a:spcPts val="300"/>
              </a:spcAft>
            </a:pPr>
            <a:r>
              <a:rPr lang="en-US" sz="2400" dirty="0" smtClean="0"/>
              <a:t>Multiply </a:t>
            </a:r>
            <a:r>
              <a:rPr lang="en-US" sz="2400" dirty="0"/>
              <a:t>the firm’s # of customers by the V/</a:t>
            </a:r>
            <a:r>
              <a:rPr lang="en-US" sz="2400" dirty="0" smtClean="0"/>
              <a:t>Customers multiple.</a:t>
            </a:r>
            <a:endParaRPr lang="en-US" sz="2400" dirty="0"/>
          </a:p>
          <a:p>
            <a:pPr eaLnBrk="1" hangingPunct="1">
              <a:lnSpc>
                <a:spcPct val="90000"/>
              </a:lnSpc>
              <a:spcBef>
                <a:spcPct val="0"/>
              </a:spcBef>
              <a:spcAft>
                <a:spcPts val="300"/>
              </a:spcAft>
            </a:pPr>
            <a:r>
              <a:rPr lang="en-US" sz="2800" dirty="0"/>
              <a:t>The result is the firm’s total value.</a:t>
            </a:r>
          </a:p>
          <a:p>
            <a:pPr eaLnBrk="1" hangingPunct="1">
              <a:lnSpc>
                <a:spcPct val="90000"/>
              </a:lnSpc>
              <a:spcBef>
                <a:spcPct val="0"/>
              </a:spcBef>
              <a:spcAft>
                <a:spcPts val="300"/>
              </a:spcAft>
            </a:pPr>
            <a:r>
              <a:rPr lang="en-US" sz="2800" dirty="0"/>
              <a:t>Subtract the firm’s debt to get the total value of its equity.</a:t>
            </a:r>
          </a:p>
          <a:p>
            <a:pPr eaLnBrk="1" hangingPunct="1">
              <a:lnSpc>
                <a:spcPct val="90000"/>
              </a:lnSpc>
              <a:spcBef>
                <a:spcPct val="0"/>
              </a:spcBef>
              <a:spcAft>
                <a:spcPts val="300"/>
              </a:spcAft>
            </a:pPr>
            <a:r>
              <a:rPr lang="en-US" sz="2800" dirty="0"/>
              <a:t>Divide by the number of shares to calculate the price per share.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90DBA214-2153-4246-A223-A3599D4F510D}" type="slidenum">
              <a:rPr lang="en-US"/>
              <a:pPr/>
              <a:t>32</a:t>
            </a:fld>
            <a:endParaRPr lang="en-US" dirty="0"/>
          </a:p>
        </p:txBody>
      </p:sp>
      <p:sp>
        <p:nvSpPr>
          <p:cNvPr id="37891" name="Rectangle 5"/>
          <p:cNvSpPr>
            <a:spLocks noGrp="1" noChangeArrowheads="1"/>
          </p:cNvSpPr>
          <p:nvPr>
            <p:ph type="title" idx="4294967295"/>
          </p:nvPr>
        </p:nvSpPr>
        <p:spPr/>
        <p:txBody>
          <a:bodyPr/>
          <a:lstStyle/>
          <a:p>
            <a:pPr eaLnBrk="1" hangingPunct="1"/>
            <a:r>
              <a:rPr lang="en-US" dirty="0"/>
              <a:t>Problems with Market Multiple Methods</a:t>
            </a:r>
          </a:p>
        </p:txBody>
      </p:sp>
      <p:sp>
        <p:nvSpPr>
          <p:cNvPr id="37892" name="Rectangle 6"/>
          <p:cNvSpPr>
            <a:spLocks noGrp="1" noChangeArrowheads="1"/>
          </p:cNvSpPr>
          <p:nvPr>
            <p:ph type="body" idx="4294967295"/>
          </p:nvPr>
        </p:nvSpPr>
        <p:spPr>
          <a:xfrm>
            <a:off x="923925" y="2017713"/>
            <a:ext cx="8031163" cy="4114800"/>
          </a:xfrm>
        </p:spPr>
        <p:txBody>
          <a:bodyPr/>
          <a:lstStyle/>
          <a:p>
            <a:pPr eaLnBrk="1" hangingPunct="1">
              <a:spcBef>
                <a:spcPct val="0"/>
              </a:spcBef>
              <a:spcAft>
                <a:spcPts val="600"/>
              </a:spcAft>
            </a:pPr>
            <a:r>
              <a:rPr lang="en-US" dirty="0"/>
              <a:t>It is often hard to find </a:t>
            </a:r>
            <a:r>
              <a:rPr lang="en-US" dirty="0">
                <a:solidFill>
                  <a:srgbClr val="FF0000"/>
                </a:solidFill>
              </a:rPr>
              <a:t>comparable firms</a:t>
            </a:r>
            <a:r>
              <a:rPr lang="en-US" dirty="0"/>
              <a:t>.</a:t>
            </a:r>
          </a:p>
          <a:p>
            <a:pPr eaLnBrk="1" hangingPunct="1">
              <a:spcBef>
                <a:spcPct val="0"/>
              </a:spcBef>
              <a:spcAft>
                <a:spcPts val="600"/>
              </a:spcAft>
            </a:pPr>
            <a:r>
              <a:rPr lang="en-US" dirty="0"/>
              <a:t>The average ratio for the sample of comparable firms often has a wide range.</a:t>
            </a:r>
          </a:p>
          <a:p>
            <a:pPr lvl="1" eaLnBrk="1" hangingPunct="1">
              <a:spcBef>
                <a:spcPct val="0"/>
              </a:spcBef>
              <a:spcAft>
                <a:spcPts val="600"/>
              </a:spcAft>
            </a:pPr>
            <a:r>
              <a:rPr lang="en-US" dirty="0"/>
              <a:t>For example, the average P/E ratio might be 20, but the range could be from 10 to 50.  How do you know whether your firm should be compared to the low, average, or high performers?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502917C6-C30B-4D5F-A903-2B4E76C77927}" type="slidenum">
              <a:rPr lang="en-US"/>
              <a:pPr/>
              <a:t>33</a:t>
            </a:fld>
            <a:endParaRPr lang="en-US" dirty="0"/>
          </a:p>
        </p:txBody>
      </p:sp>
      <p:sp>
        <p:nvSpPr>
          <p:cNvPr id="38915" name="Rectangle 2"/>
          <p:cNvSpPr>
            <a:spLocks noGrp="1" noChangeArrowheads="1"/>
          </p:cNvSpPr>
          <p:nvPr>
            <p:ph type="title" idx="4294967295"/>
          </p:nvPr>
        </p:nvSpPr>
        <p:spPr/>
        <p:txBody>
          <a:bodyPr/>
          <a:lstStyle/>
          <a:p>
            <a:pPr eaLnBrk="1" hangingPunct="1"/>
            <a:r>
              <a:rPr lang="en-US" dirty="0" smtClean="0"/>
              <a:t>7-14 Preferred </a:t>
            </a:r>
            <a:r>
              <a:rPr lang="en-US" dirty="0"/>
              <a:t>Stock</a:t>
            </a:r>
          </a:p>
        </p:txBody>
      </p:sp>
      <p:sp>
        <p:nvSpPr>
          <p:cNvPr id="38916" name="Rectangle 3"/>
          <p:cNvSpPr>
            <a:spLocks noGrp="1" noChangeArrowheads="1"/>
          </p:cNvSpPr>
          <p:nvPr>
            <p:ph type="body" idx="4294967295"/>
          </p:nvPr>
        </p:nvSpPr>
        <p:spPr/>
        <p:txBody>
          <a:bodyPr/>
          <a:lstStyle/>
          <a:p>
            <a:pPr eaLnBrk="1" hangingPunct="1">
              <a:spcBef>
                <a:spcPct val="0"/>
              </a:spcBef>
              <a:spcAft>
                <a:spcPts val="600"/>
              </a:spcAft>
            </a:pPr>
            <a:r>
              <a:rPr lang="en-US" dirty="0"/>
              <a:t>Hybrid </a:t>
            </a:r>
            <a:r>
              <a:rPr lang="en-US" dirty="0" smtClean="0"/>
              <a:t>security:</a:t>
            </a:r>
            <a:endParaRPr lang="en-US" dirty="0"/>
          </a:p>
          <a:p>
            <a:pPr lvl="1" eaLnBrk="1" hangingPunct="1">
              <a:spcBef>
                <a:spcPct val="0"/>
              </a:spcBef>
              <a:spcAft>
                <a:spcPts val="600"/>
              </a:spcAft>
            </a:pPr>
            <a:r>
              <a:rPr lang="en-US" sz="2400" dirty="0"/>
              <a:t>Similar to bonds in that preferred stockholders receive a fixed dividend which must be paid before dividends can be paid on common stock</a:t>
            </a:r>
            <a:r>
              <a:rPr lang="en-US" sz="2400" dirty="0" smtClean="0"/>
              <a:t>. The preferred stockholders usually don’t have voting rights.</a:t>
            </a:r>
            <a:endParaRPr lang="en-US" sz="2400" dirty="0"/>
          </a:p>
          <a:p>
            <a:pPr lvl="1" eaLnBrk="1" hangingPunct="1">
              <a:spcBef>
                <a:spcPct val="0"/>
              </a:spcBef>
              <a:spcAft>
                <a:spcPts val="600"/>
              </a:spcAft>
            </a:pPr>
            <a:r>
              <a:rPr lang="en-US" sz="2400" dirty="0"/>
              <a:t>However, unlike bonds, preferred stock dividends can be omitted without fear of pushing the firm into bankruptcy.</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pPr eaLnBrk="1" hangingPunct="1"/>
            <a:r>
              <a:rPr lang="en-US" sz="2400" dirty="0" smtClean="0"/>
              <a:t>Value of Perpetual Preferred Stock: PV of Perpetuity</a:t>
            </a:r>
            <a:br>
              <a:rPr lang="en-US" sz="2400" dirty="0" smtClean="0"/>
            </a:br>
            <a:r>
              <a:rPr lang="en-US" sz="1800" dirty="0" smtClean="0">
                <a:solidFill>
                  <a:schemeClr val="tx1"/>
                </a:solidFill>
              </a:rPr>
              <a:t>Example: A perpetual preferred stock without stated maturity,</a:t>
            </a:r>
            <a:br>
              <a:rPr lang="en-US" sz="1800" dirty="0" smtClean="0">
                <a:solidFill>
                  <a:schemeClr val="tx1"/>
                </a:solidFill>
              </a:rPr>
            </a:br>
            <a:r>
              <a:rPr lang="en-US" sz="1800" dirty="0" smtClean="0">
                <a:solidFill>
                  <a:schemeClr val="tx1"/>
                </a:solidFill>
              </a:rPr>
              <a:t>Dividend = $8/year; Required return = </a:t>
            </a:r>
            <a:r>
              <a:rPr lang="en-US" sz="1800" dirty="0" err="1" smtClean="0">
                <a:solidFill>
                  <a:schemeClr val="tx1"/>
                </a:solidFill>
              </a:rPr>
              <a:t>r</a:t>
            </a:r>
            <a:r>
              <a:rPr lang="en-US" sz="1800" baseline="-25000" dirty="0" err="1" smtClean="0">
                <a:solidFill>
                  <a:schemeClr val="tx1"/>
                </a:solidFill>
              </a:rPr>
              <a:t>ps</a:t>
            </a:r>
            <a:r>
              <a:rPr lang="en-US" sz="1800" dirty="0" smtClean="0">
                <a:solidFill>
                  <a:schemeClr val="tx1"/>
                </a:solidFill>
              </a:rPr>
              <a:t> = 8%</a:t>
            </a:r>
            <a:endParaRPr lang="en-US" sz="1800" dirty="0">
              <a:solidFill>
                <a:schemeClr val="tx1"/>
              </a:solidFill>
            </a:endParaRPr>
          </a:p>
        </p:txBody>
      </p:sp>
      <p:sp>
        <p:nvSpPr>
          <p:cNvPr id="39938" name="Slide Number Placeholder 5"/>
          <p:cNvSpPr>
            <a:spLocks noGrp="1"/>
          </p:cNvSpPr>
          <p:nvPr>
            <p:ph type="sldNum" sz="quarter" idx="12"/>
          </p:nvPr>
        </p:nvSpPr>
        <p:spPr>
          <a:noFill/>
        </p:spPr>
        <p:txBody>
          <a:bodyPr/>
          <a:lstStyle/>
          <a:p>
            <a:fld id="{DFC397D3-1BCB-4F91-8AFF-CC5C5C002E25}" type="slidenum">
              <a:rPr lang="en-US"/>
              <a:pPr/>
              <a:t>34</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586655775"/>
              </p:ext>
            </p:extLst>
          </p:nvPr>
        </p:nvGraphicFramePr>
        <p:xfrm>
          <a:off x="1924050" y="1982788"/>
          <a:ext cx="4592638" cy="704850"/>
        </p:xfrm>
        <a:graphic>
          <a:graphicData uri="http://schemas.openxmlformats.org/presentationml/2006/ole">
            <mc:AlternateContent xmlns:mc="http://schemas.openxmlformats.org/markup-compatibility/2006">
              <mc:Choice xmlns:v="urn:schemas-microsoft-com:vml" Requires="v">
                <p:oleObj spid="_x0000_s5140" name="Equation" r:id="rId3" imgW="1485900" imgH="457200" progId="Equation.3">
                  <p:embed/>
                </p:oleObj>
              </mc:Choice>
              <mc:Fallback>
                <p:oleObj name="Equation" r:id="rId3" imgW="1485900" imgH="457200" progId="Equation.3">
                  <p:embed/>
                  <p:pic>
                    <p:nvPicPr>
                      <p:cNvPr id="0" name=""/>
                      <p:cNvPicPr/>
                      <p:nvPr/>
                    </p:nvPicPr>
                    <p:blipFill>
                      <a:blip r:embed="rId4"/>
                      <a:stretch>
                        <a:fillRect/>
                      </a:stretch>
                    </p:blipFill>
                    <p:spPr>
                      <a:xfrm>
                        <a:off x="1924050" y="1982788"/>
                        <a:ext cx="4592638" cy="704850"/>
                      </a:xfrm>
                      <a:prstGeom prst="rect">
                        <a:avLst/>
                      </a:prstGeom>
                    </p:spPr>
                  </p:pic>
                </p:oleObj>
              </mc:Fallback>
            </mc:AlternateContent>
          </a:graphicData>
        </a:graphic>
      </p:graphicFrame>
      <p:sp>
        <p:nvSpPr>
          <p:cNvPr id="4" name="TextBox 3"/>
          <p:cNvSpPr txBox="1"/>
          <p:nvPr/>
        </p:nvSpPr>
        <p:spPr>
          <a:xfrm>
            <a:off x="1133231" y="3253154"/>
            <a:ext cx="6499203" cy="830997"/>
          </a:xfrm>
          <a:prstGeom prst="rect">
            <a:avLst/>
          </a:prstGeom>
          <a:noFill/>
        </p:spPr>
        <p:txBody>
          <a:bodyPr wrap="square" rtlCol="0">
            <a:spAutoFit/>
          </a:bodyPr>
          <a:lstStyle/>
          <a:p>
            <a:r>
              <a:rPr lang="en-US" sz="2400" dirty="0" smtClean="0">
                <a:solidFill>
                  <a:srgbClr val="000090"/>
                </a:solidFill>
              </a:rPr>
              <a:t>Value of Preferred Stock with Stated Maturity:</a:t>
            </a:r>
          </a:p>
          <a:p>
            <a:r>
              <a:rPr lang="en-US" sz="2400" dirty="0" smtClean="0">
                <a:solidFill>
                  <a:srgbClr val="000090"/>
                </a:solidFill>
              </a:rPr>
              <a:t>similar to Bond Valuation</a:t>
            </a:r>
            <a:endParaRPr lang="en-US" sz="2400" dirty="0">
              <a:solidFill>
                <a:srgbClr val="000090"/>
              </a:solidFill>
            </a:endParaRPr>
          </a:p>
        </p:txBody>
      </p:sp>
      <p:sp>
        <p:nvSpPr>
          <p:cNvPr id="5" name="TextBox 4"/>
          <p:cNvSpPr txBox="1"/>
          <p:nvPr/>
        </p:nvSpPr>
        <p:spPr>
          <a:xfrm>
            <a:off x="1162538" y="4269154"/>
            <a:ext cx="7424616" cy="2031325"/>
          </a:xfrm>
          <a:prstGeom prst="rect">
            <a:avLst/>
          </a:prstGeom>
          <a:noFill/>
        </p:spPr>
        <p:txBody>
          <a:bodyPr wrap="square" rtlCol="0">
            <a:spAutoFit/>
          </a:bodyPr>
          <a:lstStyle/>
          <a:p>
            <a:r>
              <a:rPr lang="en-US" dirty="0" smtClean="0"/>
              <a:t>Example: a preferred stock has a maturity of 50 years, par value of $100, stated annual dividend rate of 8%. The similar risk preferred stocks are yielding 6% annually, what is the intrinsic value of this preferred stock?</a:t>
            </a:r>
          </a:p>
          <a:p>
            <a:endParaRPr lang="en-US" dirty="0"/>
          </a:p>
          <a:p>
            <a:r>
              <a:rPr lang="en-US" dirty="0" smtClean="0"/>
              <a:t>With Financial Calculator: N=50, I/Y=6, PMT=100*0.08=$8, FV=100</a:t>
            </a:r>
          </a:p>
          <a:p>
            <a:r>
              <a:rPr lang="en-US" dirty="0" smtClean="0"/>
              <a:t>CPT PV=-131.52</a:t>
            </a:r>
            <a:endParaRPr lang="en-US" dirty="0"/>
          </a:p>
        </p:txBody>
      </p:sp>
    </p:spTree>
    <p:extLst>
      <p:ext uri="{BB962C8B-B14F-4D97-AF65-F5344CB8AC3E}">
        <p14:creationId xmlns:p14="http://schemas.microsoft.com/office/powerpoint/2010/main" val="17196950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Problems</a:t>
            </a:r>
            <a:endParaRPr lang="en-US" dirty="0"/>
          </a:p>
        </p:txBody>
      </p:sp>
      <p:sp>
        <p:nvSpPr>
          <p:cNvPr id="3" name="Content Placeholder 2"/>
          <p:cNvSpPr>
            <a:spLocks noGrp="1"/>
          </p:cNvSpPr>
          <p:nvPr>
            <p:ph idx="1"/>
          </p:nvPr>
        </p:nvSpPr>
        <p:spPr/>
        <p:txBody>
          <a:bodyPr/>
          <a:lstStyle/>
          <a:p>
            <a:r>
              <a:rPr lang="en-US" i="1" dirty="0" smtClean="0"/>
              <a:t>Questions on P333: </a:t>
            </a:r>
            <a:r>
              <a:rPr lang="en-US" i="1" dirty="0"/>
              <a:t>7-</a:t>
            </a:r>
            <a:r>
              <a:rPr lang="en-US" i="1" dirty="0" smtClean="0"/>
              <a:t>1(</a:t>
            </a:r>
            <a:r>
              <a:rPr lang="en-US" i="1" dirty="0" err="1" smtClean="0"/>
              <a:t>aefgh</a:t>
            </a:r>
            <a:r>
              <a:rPr lang="en-US" i="1" dirty="0" smtClean="0"/>
              <a:t>), </a:t>
            </a:r>
            <a:r>
              <a:rPr lang="en-US" i="1" dirty="0"/>
              <a:t>7-3</a:t>
            </a:r>
            <a:r>
              <a:rPr lang="en-US" i="1" dirty="0" smtClean="0"/>
              <a:t>;</a:t>
            </a:r>
          </a:p>
          <a:p>
            <a:pPr marL="0" indent="0">
              <a:buNone/>
            </a:pPr>
            <a:endParaRPr lang="en-US" i="1" dirty="0" smtClean="0"/>
          </a:p>
          <a:p>
            <a:r>
              <a:rPr lang="en-US" i="1" dirty="0" smtClean="0"/>
              <a:t> Problems on P334: </a:t>
            </a:r>
            <a:r>
              <a:rPr lang="en-US" i="1" dirty="0"/>
              <a:t>7-2, 7-3, 7-4, 7-8, </a:t>
            </a:r>
            <a:r>
              <a:rPr lang="en-US" i="1" dirty="0" smtClean="0"/>
              <a:t>7-9, 7</a:t>
            </a:r>
            <a:r>
              <a:rPr lang="en-US" i="1" dirty="0"/>
              <a:t>-14</a:t>
            </a:r>
            <a:r>
              <a:rPr lang="en-US" b="1" i="1" dirty="0"/>
              <a:t>.</a:t>
            </a:r>
            <a:endParaRPr lang="en-US" dirty="0"/>
          </a:p>
        </p:txBody>
      </p:sp>
      <p:sp>
        <p:nvSpPr>
          <p:cNvPr id="4" name="Slide Number Placeholder 3"/>
          <p:cNvSpPr>
            <a:spLocks noGrp="1"/>
          </p:cNvSpPr>
          <p:nvPr>
            <p:ph type="sldNum" sz="quarter" idx="12"/>
          </p:nvPr>
        </p:nvSpPr>
        <p:spPr/>
        <p:txBody>
          <a:bodyPr/>
          <a:lstStyle/>
          <a:p>
            <a:pPr>
              <a:defRPr/>
            </a:pPr>
            <a:fld id="{95A464B9-8F39-4CC3-B455-424C4DFCD35B}" type="slidenum">
              <a:rPr lang="en-US" smtClean="0"/>
              <a:pPr>
                <a:defRPr/>
              </a:pPr>
              <a:t>35</a:t>
            </a:fld>
            <a:endParaRPr lang="en-US" dirty="0"/>
          </a:p>
        </p:txBody>
      </p:sp>
    </p:spTree>
    <p:extLst>
      <p:ext uri="{BB962C8B-B14F-4D97-AF65-F5344CB8AC3E}">
        <p14:creationId xmlns:p14="http://schemas.microsoft.com/office/powerpoint/2010/main" val="374286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6408AB0E-DE7F-4C5B-A928-3EAC7366B118}" type="slidenum">
              <a:rPr lang="en-US"/>
              <a:pPr/>
              <a:t>4</a:t>
            </a:fld>
            <a:endParaRPr lang="en-US" dirty="0"/>
          </a:p>
        </p:txBody>
      </p:sp>
      <p:sp>
        <p:nvSpPr>
          <p:cNvPr id="5123" name="Rectangle 5"/>
          <p:cNvSpPr>
            <a:spLocks noGrp="1" noChangeArrowheads="1"/>
          </p:cNvSpPr>
          <p:nvPr>
            <p:ph type="title" idx="4294967295"/>
          </p:nvPr>
        </p:nvSpPr>
        <p:spPr/>
        <p:txBody>
          <a:bodyPr/>
          <a:lstStyle/>
          <a:p>
            <a:pPr eaLnBrk="1" hangingPunct="1"/>
            <a:r>
              <a:rPr lang="en-US" dirty="0" smtClean="0"/>
              <a:t>Overview</a:t>
            </a:r>
            <a:endParaRPr lang="en-US" dirty="0"/>
          </a:p>
        </p:txBody>
      </p:sp>
      <p:sp>
        <p:nvSpPr>
          <p:cNvPr id="5124" name="Rectangle 6"/>
          <p:cNvSpPr>
            <a:spLocks noGrp="1" noChangeArrowheads="1"/>
          </p:cNvSpPr>
          <p:nvPr>
            <p:ph type="body" idx="4294967295"/>
          </p:nvPr>
        </p:nvSpPr>
        <p:spPr/>
        <p:txBody>
          <a:bodyPr/>
          <a:lstStyle/>
          <a:p>
            <a:pPr eaLnBrk="1" hangingPunct="1">
              <a:spcBef>
                <a:spcPct val="0"/>
              </a:spcBef>
              <a:spcAft>
                <a:spcPts val="600"/>
              </a:spcAft>
            </a:pPr>
            <a:r>
              <a:rPr lang="en-US" sz="2400" dirty="0" smtClean="0"/>
              <a:t>There are two widely used DCF valuation models: the free cash flow valuation model for corporate valuation (then through further calculations to indirectly get stock value) and the dividend growth model (directly) for stock valuation.</a:t>
            </a:r>
          </a:p>
          <a:p>
            <a:pPr eaLnBrk="1" hangingPunct="1">
              <a:spcBef>
                <a:spcPct val="0"/>
              </a:spcBef>
              <a:spcAft>
                <a:spcPts val="600"/>
              </a:spcAft>
            </a:pPr>
            <a:r>
              <a:rPr lang="en-US" sz="2400" dirty="0" smtClean="0"/>
              <a:t>In this chapter we will focus on the dividend growth model, and defer the FCF method to Chapter 11. (Please see the previous slide for illustration and the box on P294 for discussion.) </a:t>
            </a:r>
            <a:endParaRPr lang="en-US" sz="2400" dirty="0"/>
          </a:p>
        </p:txBody>
      </p:sp>
    </p:spTree>
    <p:extLst>
      <p:ext uri="{BB962C8B-B14F-4D97-AF65-F5344CB8AC3E}">
        <p14:creationId xmlns:p14="http://schemas.microsoft.com/office/powerpoint/2010/main" val="25798537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6408AB0E-DE7F-4C5B-A928-3EAC7366B118}" type="slidenum">
              <a:rPr lang="en-US"/>
              <a:pPr/>
              <a:t>5</a:t>
            </a:fld>
            <a:endParaRPr lang="en-US" dirty="0"/>
          </a:p>
        </p:txBody>
      </p:sp>
      <p:sp>
        <p:nvSpPr>
          <p:cNvPr id="5123" name="Rectangle 5"/>
          <p:cNvSpPr>
            <a:spLocks noGrp="1" noChangeArrowheads="1"/>
          </p:cNvSpPr>
          <p:nvPr>
            <p:ph type="title" idx="4294967295"/>
          </p:nvPr>
        </p:nvSpPr>
        <p:spPr/>
        <p:txBody>
          <a:bodyPr/>
          <a:lstStyle/>
          <a:p>
            <a:pPr eaLnBrk="1" hangingPunct="1"/>
            <a:r>
              <a:rPr lang="en-US" dirty="0" smtClean="0"/>
              <a:t>7-1 Legal Rights and Privileges of Common Stockholders</a:t>
            </a:r>
            <a:endParaRPr lang="en-US" dirty="0"/>
          </a:p>
        </p:txBody>
      </p:sp>
      <p:sp>
        <p:nvSpPr>
          <p:cNvPr id="5124" name="Rectangle 6"/>
          <p:cNvSpPr>
            <a:spLocks noGrp="1" noChangeArrowheads="1"/>
          </p:cNvSpPr>
          <p:nvPr>
            <p:ph type="body" idx="4294967295"/>
          </p:nvPr>
        </p:nvSpPr>
        <p:spPr/>
        <p:txBody>
          <a:bodyPr/>
          <a:lstStyle/>
          <a:p>
            <a:pPr eaLnBrk="1" hangingPunct="1">
              <a:spcBef>
                <a:spcPct val="0"/>
              </a:spcBef>
              <a:spcAft>
                <a:spcPts val="600"/>
              </a:spcAft>
            </a:pPr>
            <a:r>
              <a:rPr lang="en-US" sz="2400" dirty="0"/>
              <a:t>Represents ownership.</a:t>
            </a:r>
          </a:p>
          <a:p>
            <a:pPr eaLnBrk="1" hangingPunct="1">
              <a:spcBef>
                <a:spcPct val="0"/>
              </a:spcBef>
              <a:spcAft>
                <a:spcPts val="600"/>
              </a:spcAft>
            </a:pPr>
            <a:r>
              <a:rPr lang="en-US" sz="2400" dirty="0" smtClean="0"/>
              <a:t>Ownership implies control.</a:t>
            </a:r>
          </a:p>
          <a:p>
            <a:pPr eaLnBrk="1" hangingPunct="1">
              <a:spcBef>
                <a:spcPct val="0"/>
              </a:spcBef>
              <a:spcAft>
                <a:spcPts val="600"/>
              </a:spcAft>
            </a:pPr>
            <a:r>
              <a:rPr lang="en-US" sz="2400" dirty="0" smtClean="0"/>
              <a:t>Stockholders </a:t>
            </a:r>
            <a:r>
              <a:rPr lang="en-US" sz="2400" dirty="0"/>
              <a:t>elect </a:t>
            </a:r>
            <a:r>
              <a:rPr lang="en-US" sz="2400" dirty="0" smtClean="0"/>
              <a:t>directors: vote in person or through </a:t>
            </a:r>
            <a:r>
              <a:rPr lang="en-US" sz="2400" b="1" dirty="0" smtClean="0"/>
              <a:t>proxy</a:t>
            </a:r>
            <a:r>
              <a:rPr lang="en-US" sz="2400" dirty="0" smtClean="0"/>
              <a:t> at annual meetings.</a:t>
            </a:r>
            <a:endParaRPr lang="en-US" sz="2400" dirty="0"/>
          </a:p>
          <a:p>
            <a:pPr eaLnBrk="1" hangingPunct="1">
              <a:spcBef>
                <a:spcPct val="0"/>
              </a:spcBef>
              <a:spcAft>
                <a:spcPts val="600"/>
              </a:spcAft>
            </a:pPr>
            <a:r>
              <a:rPr lang="en-US" sz="2400" dirty="0" smtClean="0"/>
              <a:t>The board hires </a:t>
            </a:r>
            <a:r>
              <a:rPr lang="en-US" sz="2400" dirty="0"/>
              <a:t>management.</a:t>
            </a:r>
          </a:p>
          <a:p>
            <a:pPr eaLnBrk="1" hangingPunct="1">
              <a:spcBef>
                <a:spcPct val="0"/>
              </a:spcBef>
              <a:spcAft>
                <a:spcPts val="600"/>
              </a:spcAft>
            </a:pPr>
            <a:r>
              <a:rPr lang="en-US" sz="2400" dirty="0"/>
              <a:t>Since managers are “agents” of shareholders, their goal </a:t>
            </a:r>
            <a:r>
              <a:rPr lang="en-US" sz="2400" b="1" i="1" dirty="0"/>
              <a:t>should</a:t>
            </a:r>
            <a:r>
              <a:rPr lang="en-US" sz="2400" b="1" dirty="0"/>
              <a:t> </a:t>
            </a:r>
            <a:r>
              <a:rPr lang="en-US" sz="2400" dirty="0"/>
              <a:t>be:  Maximize stock price</a:t>
            </a:r>
            <a:r>
              <a:rPr lang="en-US" sz="2400" dirty="0" smtClean="0"/>
              <a:t>.</a:t>
            </a:r>
          </a:p>
          <a:p>
            <a:pPr eaLnBrk="1" hangingPunct="1">
              <a:spcBef>
                <a:spcPct val="0"/>
              </a:spcBef>
              <a:spcAft>
                <a:spcPts val="600"/>
              </a:spcAft>
            </a:pPr>
            <a:r>
              <a:rPr lang="en-US" sz="2400" b="1" i="1" dirty="0" smtClean="0"/>
              <a:t>But</a:t>
            </a:r>
            <a:r>
              <a:rPr lang="en-US" sz="2400" dirty="0" smtClean="0"/>
              <a:t> agency problem may exist.</a:t>
            </a:r>
          </a:p>
          <a:p>
            <a:pPr eaLnBrk="1" hangingPunct="1">
              <a:spcBef>
                <a:spcPct val="0"/>
              </a:spcBef>
              <a:spcAft>
                <a:spcPts val="600"/>
              </a:spcAft>
            </a:pPr>
            <a:r>
              <a:rPr lang="en-US" sz="2400" dirty="0" smtClean="0"/>
              <a:t>Other: Preemptive Right (7-1b) and Dividend Right.</a:t>
            </a: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47668BBF-18B7-42A2-81B9-D913ECE3DEC4}" type="slidenum">
              <a:rPr lang="en-US"/>
              <a:pPr/>
              <a:t>6</a:t>
            </a:fld>
            <a:endParaRPr lang="en-US" dirty="0"/>
          </a:p>
        </p:txBody>
      </p:sp>
      <p:sp>
        <p:nvSpPr>
          <p:cNvPr id="6147" name="Rectangle 9"/>
          <p:cNvSpPr>
            <a:spLocks noGrp="1" noChangeArrowheads="1"/>
          </p:cNvSpPr>
          <p:nvPr>
            <p:ph type="title" idx="4294967295"/>
          </p:nvPr>
        </p:nvSpPr>
        <p:spPr/>
        <p:txBody>
          <a:bodyPr/>
          <a:lstStyle/>
          <a:p>
            <a:pPr eaLnBrk="1" hangingPunct="1"/>
            <a:r>
              <a:rPr lang="en-US" dirty="0" smtClean="0"/>
              <a:t>7-2 Types of Common Stock</a:t>
            </a:r>
            <a:endParaRPr lang="en-US" dirty="0"/>
          </a:p>
        </p:txBody>
      </p:sp>
      <p:sp>
        <p:nvSpPr>
          <p:cNvPr id="6148" name="Rectangle 10"/>
          <p:cNvSpPr>
            <a:spLocks noGrp="1" noChangeArrowheads="1"/>
          </p:cNvSpPr>
          <p:nvPr>
            <p:ph type="body" idx="4294967295"/>
          </p:nvPr>
        </p:nvSpPr>
        <p:spPr/>
        <p:txBody>
          <a:bodyPr/>
          <a:lstStyle/>
          <a:p>
            <a:pPr eaLnBrk="1" hangingPunct="1">
              <a:spcBef>
                <a:spcPct val="0"/>
              </a:spcBef>
              <a:spcAft>
                <a:spcPts val="600"/>
              </a:spcAft>
            </a:pPr>
            <a:r>
              <a:rPr lang="en-US" dirty="0" smtClean="0"/>
              <a:t>Most firms have only one type of common stock.</a:t>
            </a:r>
          </a:p>
          <a:p>
            <a:pPr eaLnBrk="1" hangingPunct="1">
              <a:spcBef>
                <a:spcPct val="0"/>
              </a:spcBef>
              <a:spcAft>
                <a:spcPts val="600"/>
              </a:spcAft>
            </a:pPr>
            <a:r>
              <a:rPr lang="en-US" dirty="0" smtClean="0"/>
              <a:t>Classified </a:t>
            </a:r>
            <a:r>
              <a:rPr lang="en-US" dirty="0"/>
              <a:t>stock has special </a:t>
            </a:r>
            <a:r>
              <a:rPr lang="en-US" dirty="0" smtClean="0"/>
              <a:t>provisions to meet special needs.</a:t>
            </a:r>
            <a:endParaRPr lang="en-US" dirty="0"/>
          </a:p>
          <a:p>
            <a:pPr eaLnBrk="1" hangingPunct="1">
              <a:spcBef>
                <a:spcPct val="0"/>
              </a:spcBef>
              <a:spcAft>
                <a:spcPts val="600"/>
              </a:spcAft>
            </a:pPr>
            <a:r>
              <a:rPr lang="en-US" sz="2000" dirty="0"/>
              <a:t>Could classify existing stock as founders’ </a:t>
            </a:r>
            <a:r>
              <a:rPr lang="en-US" sz="2000" dirty="0" smtClean="0"/>
              <a:t>shares (Class B), </a:t>
            </a:r>
            <a:r>
              <a:rPr lang="en-US" sz="2000" dirty="0"/>
              <a:t>with voting rights but dividend restrictions.</a:t>
            </a:r>
          </a:p>
          <a:p>
            <a:pPr eaLnBrk="1" hangingPunct="1">
              <a:spcBef>
                <a:spcPct val="0"/>
              </a:spcBef>
              <a:spcAft>
                <a:spcPts val="600"/>
              </a:spcAft>
            </a:pPr>
            <a:r>
              <a:rPr lang="en-US" sz="2000" dirty="0"/>
              <a:t>New shares might be called “Class A” shares, with voting restrictions but full dividend rights.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B49E8E73-CC70-4D52-BF29-CC35319FDD17}" type="slidenum">
              <a:rPr lang="en-US"/>
              <a:pPr/>
              <a:t>7</a:t>
            </a:fld>
            <a:endParaRPr lang="en-US" dirty="0"/>
          </a:p>
        </p:txBody>
      </p:sp>
      <p:sp>
        <p:nvSpPr>
          <p:cNvPr id="7171" name="Rectangle 5"/>
          <p:cNvSpPr>
            <a:spLocks noGrp="1" noChangeArrowheads="1"/>
          </p:cNvSpPr>
          <p:nvPr>
            <p:ph type="title" idx="4294967295"/>
          </p:nvPr>
        </p:nvSpPr>
        <p:spPr/>
        <p:txBody>
          <a:bodyPr/>
          <a:lstStyle/>
          <a:p>
            <a:pPr eaLnBrk="1" hangingPunct="1"/>
            <a:r>
              <a:rPr lang="en-US" dirty="0" smtClean="0"/>
              <a:t>7-3 Stock Market Reporting</a:t>
            </a:r>
            <a:endParaRPr lang="en-US" dirty="0"/>
          </a:p>
        </p:txBody>
      </p:sp>
      <p:sp>
        <p:nvSpPr>
          <p:cNvPr id="7172" name="Rectangle 6"/>
          <p:cNvSpPr>
            <a:spLocks noGrp="1" noChangeArrowheads="1"/>
          </p:cNvSpPr>
          <p:nvPr>
            <p:ph type="body" idx="4294967295"/>
          </p:nvPr>
        </p:nvSpPr>
        <p:spPr/>
        <p:txBody>
          <a:bodyPr/>
          <a:lstStyle/>
          <a:p>
            <a:pPr eaLnBrk="1" hangingPunct="1">
              <a:lnSpc>
                <a:spcPct val="90000"/>
              </a:lnSpc>
              <a:spcBef>
                <a:spcPct val="0"/>
              </a:spcBef>
              <a:spcAft>
                <a:spcPts val="600"/>
              </a:spcAft>
            </a:pPr>
            <a:r>
              <a:rPr lang="en-US" sz="2800" dirty="0" smtClean="0"/>
              <a:t>With the advancement in information technology, today you can get real time quotes from many different Internet sources:</a:t>
            </a:r>
          </a:p>
          <a:p>
            <a:pPr eaLnBrk="1" hangingPunct="1">
              <a:lnSpc>
                <a:spcPct val="90000"/>
              </a:lnSpc>
              <a:spcBef>
                <a:spcPct val="0"/>
              </a:spcBef>
              <a:spcAft>
                <a:spcPts val="600"/>
              </a:spcAft>
            </a:pPr>
            <a:r>
              <a:rPr lang="en-US" sz="2800" dirty="0" smtClean="0">
                <a:hlinkClick r:id="rId2"/>
              </a:rPr>
              <a:t>www.finance.yahoo.com</a:t>
            </a:r>
            <a:endParaRPr lang="en-US" sz="2800" dirty="0" smtClean="0"/>
          </a:p>
          <a:p>
            <a:pPr eaLnBrk="1" hangingPunct="1">
              <a:lnSpc>
                <a:spcPct val="90000"/>
              </a:lnSpc>
              <a:spcBef>
                <a:spcPct val="0"/>
              </a:spcBef>
              <a:spcAft>
                <a:spcPts val="600"/>
              </a:spcAft>
            </a:pPr>
            <a:r>
              <a:rPr lang="en-US" sz="2800" u="sng" dirty="0" smtClean="0">
                <a:solidFill>
                  <a:srgbClr val="FF0000"/>
                </a:solidFill>
                <a:hlinkClick r:id="rId3"/>
              </a:rPr>
              <a:t>www.google.com</a:t>
            </a:r>
            <a:r>
              <a:rPr lang="en-US" sz="2800" u="sng" dirty="0" smtClean="0">
                <a:solidFill>
                  <a:srgbClr val="FF0000"/>
                </a:solidFill>
              </a:rPr>
              <a:t>/finance</a:t>
            </a:r>
          </a:p>
          <a:p>
            <a:pPr eaLnBrk="1" hangingPunct="1">
              <a:lnSpc>
                <a:spcPct val="90000"/>
              </a:lnSpc>
              <a:spcBef>
                <a:spcPct val="0"/>
              </a:spcBef>
              <a:spcAft>
                <a:spcPts val="600"/>
              </a:spcAft>
            </a:pPr>
            <a:r>
              <a:rPr lang="en-US" sz="2800" dirty="0" smtClean="0"/>
              <a:t>etc.</a:t>
            </a: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001E52E-1F50-425F-B6FE-C547B446CD0C}" type="slidenum">
              <a:rPr lang="en-US"/>
              <a:pPr/>
              <a:t>8</a:t>
            </a:fld>
            <a:endParaRPr lang="en-US" dirty="0"/>
          </a:p>
        </p:txBody>
      </p:sp>
      <p:sp>
        <p:nvSpPr>
          <p:cNvPr id="8195" name="Rectangle 3079"/>
          <p:cNvSpPr>
            <a:spLocks noGrp="1" noChangeArrowheads="1"/>
          </p:cNvSpPr>
          <p:nvPr>
            <p:ph type="title" idx="4294967295"/>
          </p:nvPr>
        </p:nvSpPr>
        <p:spPr/>
        <p:txBody>
          <a:bodyPr/>
          <a:lstStyle/>
          <a:p>
            <a:pPr eaLnBrk="1" hangingPunct="1"/>
            <a:r>
              <a:rPr lang="en-US" sz="4000" dirty="0"/>
              <a:t>Different Approaches for Valuing Common </a:t>
            </a:r>
            <a:r>
              <a:rPr lang="en-US" sz="4000" dirty="0" smtClean="0"/>
              <a:t>Stock: Overview</a:t>
            </a:r>
            <a:endParaRPr lang="en-US" sz="4000" dirty="0"/>
          </a:p>
        </p:txBody>
      </p:sp>
      <p:sp>
        <p:nvSpPr>
          <p:cNvPr id="8196" name="Rectangle 3080"/>
          <p:cNvSpPr>
            <a:spLocks noGrp="1" noChangeArrowheads="1"/>
          </p:cNvSpPr>
          <p:nvPr>
            <p:ph type="body" idx="4294967295"/>
          </p:nvPr>
        </p:nvSpPr>
        <p:spPr/>
        <p:txBody>
          <a:bodyPr/>
          <a:lstStyle/>
          <a:p>
            <a:pPr eaLnBrk="1" hangingPunct="1">
              <a:spcBef>
                <a:spcPct val="0"/>
              </a:spcBef>
              <a:spcAft>
                <a:spcPts val="600"/>
              </a:spcAft>
            </a:pPr>
            <a:r>
              <a:rPr lang="en-US" dirty="0"/>
              <a:t>Dividend growth model</a:t>
            </a:r>
          </a:p>
          <a:p>
            <a:pPr lvl="1" eaLnBrk="1" hangingPunct="1">
              <a:spcBef>
                <a:spcPct val="0"/>
              </a:spcBef>
              <a:spcAft>
                <a:spcPts val="600"/>
              </a:spcAft>
            </a:pPr>
            <a:r>
              <a:rPr lang="en-US" dirty="0"/>
              <a:t>Constant growth stocks</a:t>
            </a:r>
          </a:p>
          <a:p>
            <a:pPr lvl="1" eaLnBrk="1" hangingPunct="1">
              <a:spcBef>
                <a:spcPct val="0"/>
              </a:spcBef>
              <a:spcAft>
                <a:spcPts val="600"/>
              </a:spcAft>
            </a:pPr>
            <a:r>
              <a:rPr lang="en-US" dirty="0"/>
              <a:t>Nonconstant growth </a:t>
            </a:r>
            <a:r>
              <a:rPr lang="en-US" dirty="0" smtClean="0"/>
              <a:t>stocks (skipped)</a:t>
            </a:r>
            <a:endParaRPr lang="en-US" dirty="0"/>
          </a:p>
          <a:p>
            <a:pPr eaLnBrk="1" hangingPunct="1">
              <a:spcBef>
                <a:spcPct val="0"/>
              </a:spcBef>
              <a:spcAft>
                <a:spcPts val="600"/>
              </a:spcAft>
            </a:pPr>
            <a:r>
              <a:rPr lang="en-US" dirty="0"/>
              <a:t>Free cash flow </a:t>
            </a:r>
            <a:r>
              <a:rPr lang="en-US" dirty="0" smtClean="0"/>
              <a:t>model (skipped)</a:t>
            </a:r>
            <a:endParaRPr lang="en-US" dirty="0"/>
          </a:p>
          <a:p>
            <a:pPr eaLnBrk="1" hangingPunct="1">
              <a:spcBef>
                <a:spcPct val="0"/>
              </a:spcBef>
              <a:spcAft>
                <a:spcPts val="600"/>
              </a:spcAft>
            </a:pPr>
            <a:r>
              <a:rPr lang="en-US" dirty="0"/>
              <a:t>Using the multiples of comparable firms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31D70549-9EAC-4F43-A358-D7EC31D609CE}" type="slidenum">
              <a:rPr lang="en-US"/>
              <a:pPr/>
              <a:t>9</a:t>
            </a:fld>
            <a:endParaRPr lang="en-US" dirty="0"/>
          </a:p>
        </p:txBody>
      </p:sp>
      <p:sp>
        <p:nvSpPr>
          <p:cNvPr id="9219" name="Rectangle 2"/>
          <p:cNvSpPr>
            <a:spLocks noGrp="1" noChangeArrowheads="1"/>
          </p:cNvSpPr>
          <p:nvPr>
            <p:ph type="title" idx="4294967295"/>
          </p:nvPr>
        </p:nvSpPr>
        <p:spPr/>
        <p:txBody>
          <a:bodyPr/>
          <a:lstStyle/>
          <a:p>
            <a:pPr eaLnBrk="1" hangingPunct="1"/>
            <a:r>
              <a:rPr lang="en-US" sz="2000" dirty="0" smtClean="0"/>
              <a:t>7-11 Valuing Common Stocks with the Dividend Growth Model</a:t>
            </a:r>
            <a:br>
              <a:rPr lang="en-US" sz="2000" dirty="0" smtClean="0"/>
            </a:br>
            <a:r>
              <a:rPr lang="en-US" sz="1600" dirty="0" smtClean="0"/>
              <a:t>7-11a Definitions of Terms Used in Stock Valuation Models (for this textbook)</a:t>
            </a:r>
            <a:br>
              <a:rPr lang="en-US" sz="1600" dirty="0" smtClean="0"/>
            </a:br>
            <a:r>
              <a:rPr lang="en-US" sz="1600" dirty="0" smtClean="0"/>
              <a:t>7-11b</a:t>
            </a:r>
            <a:r>
              <a:rPr lang="en-US" sz="1600" dirty="0" smtClean="0">
                <a:solidFill>
                  <a:srgbClr val="FF0000"/>
                </a:solidFill>
              </a:rPr>
              <a:t> </a:t>
            </a:r>
            <a:r>
              <a:rPr lang="en-US" sz="1600" dirty="0" smtClean="0"/>
              <a:t>Expected Dividends as the Basis for Stock Value</a:t>
            </a:r>
            <a:r>
              <a:rPr lang="en-US" sz="1600" dirty="0" smtClean="0">
                <a:solidFill>
                  <a:srgbClr val="FF0000"/>
                </a:solidFill>
              </a:rPr>
              <a:t> </a:t>
            </a:r>
            <a:endParaRPr lang="en-US" sz="1600" dirty="0">
              <a:solidFill>
                <a:srgbClr val="FF0000"/>
              </a:solidFill>
            </a:endParaRPr>
          </a:p>
        </p:txBody>
      </p:sp>
      <p:sp>
        <p:nvSpPr>
          <p:cNvPr id="9220" name="Rectangle 3"/>
          <p:cNvSpPr>
            <a:spLocks noChangeArrowheads="1"/>
          </p:cNvSpPr>
          <p:nvPr/>
        </p:nvSpPr>
        <p:spPr bwMode="auto">
          <a:xfrm>
            <a:off x="904875" y="4669692"/>
            <a:ext cx="7772400" cy="1221154"/>
          </a:xfrm>
          <a:prstGeom prst="rect">
            <a:avLst/>
          </a:prstGeom>
          <a:noFill/>
          <a:ln w="12700">
            <a:noFill/>
            <a:miter lim="800000"/>
            <a:headEnd/>
            <a:tailEnd/>
          </a:ln>
        </p:spPr>
        <p:txBody>
          <a:bodyPr lIns="90488" tIns="44450" rIns="90488" bIns="44450" anchor="ctr"/>
          <a:lstStyle/>
          <a:p>
            <a:r>
              <a:rPr lang="en-US" sz="3200" dirty="0" smtClean="0"/>
              <a:t>Conceptually correct, but how do you find the present value of an infinite stream?</a:t>
            </a:r>
            <a:endParaRPr lang="en-US" sz="3200" dirty="0"/>
          </a:p>
        </p:txBody>
      </p:sp>
      <p:grpSp>
        <p:nvGrpSpPr>
          <p:cNvPr id="19" name="Group 18"/>
          <p:cNvGrpSpPr>
            <a:grpSpLocks/>
          </p:cNvGrpSpPr>
          <p:nvPr/>
        </p:nvGrpSpPr>
        <p:grpSpPr bwMode="auto">
          <a:xfrm>
            <a:off x="554831" y="2390438"/>
            <a:ext cx="8034338" cy="1204913"/>
            <a:chOff x="960" y="1440"/>
            <a:chExt cx="5061" cy="759"/>
          </a:xfrm>
        </p:grpSpPr>
        <p:sp>
          <p:nvSpPr>
            <p:cNvPr id="20" name="Text Box 6"/>
            <p:cNvSpPr txBox="1">
              <a:spLocks noChangeArrowheads="1"/>
            </p:cNvSpPr>
            <p:nvPr/>
          </p:nvSpPr>
          <p:spPr bwMode="auto">
            <a:xfrm>
              <a:off x="960" y="1584"/>
              <a:ext cx="768" cy="327"/>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sz="2800" dirty="0">
                  <a:latin typeface="Arial" charset="0"/>
                </a:rPr>
                <a:t>P</a:t>
              </a:r>
              <a:r>
                <a:rPr lang="en-US" sz="2800" baseline="-25000" dirty="0">
                  <a:latin typeface="Arial" charset="0"/>
                </a:rPr>
                <a:t>0</a:t>
              </a:r>
              <a:r>
                <a:rPr lang="en-US" sz="2800" dirty="0">
                  <a:latin typeface="Arial" charset="0"/>
                </a:rPr>
                <a:t> =</a:t>
              </a:r>
            </a:p>
          </p:txBody>
        </p:sp>
        <p:sp>
          <p:nvSpPr>
            <p:cNvPr id="21" name="Text Box 7"/>
            <p:cNvSpPr txBox="1">
              <a:spLocks noChangeArrowheads="1"/>
            </p:cNvSpPr>
            <p:nvPr/>
          </p:nvSpPr>
          <p:spPr bwMode="auto">
            <a:xfrm>
              <a:off x="960" y="1488"/>
              <a:ext cx="240" cy="288"/>
            </a:xfrm>
            <a:prstGeom prst="rect">
              <a:avLst/>
            </a:prstGeom>
            <a:noFill/>
            <a:ln w="12700">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defRPr/>
              </a:pPr>
              <a:r>
                <a:rPr lang="en-US" sz="2400" dirty="0">
                  <a:latin typeface="+mn-lt"/>
                  <a:cs typeface="Arial" charset="0"/>
                </a:rPr>
                <a:t>^</a:t>
              </a:r>
            </a:p>
          </p:txBody>
        </p:sp>
        <p:sp>
          <p:nvSpPr>
            <p:cNvPr id="22" name="Text Box 8"/>
            <p:cNvSpPr txBox="1">
              <a:spLocks noChangeArrowheads="1"/>
            </p:cNvSpPr>
            <p:nvPr/>
          </p:nvSpPr>
          <p:spPr bwMode="auto">
            <a:xfrm>
              <a:off x="1557" y="1872"/>
              <a:ext cx="4464" cy="327"/>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sz="2800" dirty="0">
                  <a:latin typeface="Arial" charset="0"/>
                </a:rPr>
                <a:t>(1 + r</a:t>
              </a:r>
              <a:r>
                <a:rPr lang="en-US" sz="2800" baseline="-25000" dirty="0">
                  <a:latin typeface="Arial" charset="0"/>
                </a:rPr>
                <a:t>s</a:t>
              </a:r>
              <a:r>
                <a:rPr lang="en-US" sz="2800" dirty="0">
                  <a:latin typeface="Arial" charset="0"/>
                </a:rPr>
                <a:t>)</a:t>
              </a:r>
              <a:r>
                <a:rPr lang="en-US" sz="2800" baseline="30000" dirty="0">
                  <a:latin typeface="Arial" charset="0"/>
                </a:rPr>
                <a:t>1</a:t>
              </a:r>
              <a:r>
                <a:rPr lang="en-US" sz="2800" dirty="0">
                  <a:latin typeface="Arial" charset="0"/>
                </a:rPr>
                <a:t>    (1 + r</a:t>
              </a:r>
              <a:r>
                <a:rPr lang="en-US" sz="2800" baseline="-25000" dirty="0">
                  <a:latin typeface="Arial" charset="0"/>
                </a:rPr>
                <a:t>s</a:t>
              </a:r>
              <a:r>
                <a:rPr lang="en-US" sz="2800" dirty="0">
                  <a:latin typeface="Arial" charset="0"/>
                </a:rPr>
                <a:t>)</a:t>
              </a:r>
              <a:r>
                <a:rPr lang="en-US" sz="2800" baseline="30000" dirty="0">
                  <a:latin typeface="Arial" charset="0"/>
                </a:rPr>
                <a:t>2</a:t>
              </a:r>
              <a:r>
                <a:rPr lang="en-US" sz="2800" dirty="0">
                  <a:latin typeface="Arial" charset="0"/>
                </a:rPr>
                <a:t>    (1 + r</a:t>
              </a:r>
              <a:r>
                <a:rPr lang="en-US" sz="2800" baseline="-25000" dirty="0">
                  <a:latin typeface="Arial" charset="0"/>
                </a:rPr>
                <a:t>s</a:t>
              </a:r>
              <a:r>
                <a:rPr lang="en-US" sz="2800" dirty="0">
                  <a:latin typeface="Arial" charset="0"/>
                </a:rPr>
                <a:t>)</a:t>
              </a:r>
              <a:r>
                <a:rPr lang="en-US" sz="2800" baseline="30000" dirty="0">
                  <a:latin typeface="Arial" charset="0"/>
                </a:rPr>
                <a:t>3</a:t>
              </a:r>
              <a:r>
                <a:rPr lang="en-US" sz="2800" dirty="0">
                  <a:latin typeface="Arial" charset="0"/>
                </a:rPr>
                <a:t>           (1 + r</a:t>
              </a:r>
              <a:r>
                <a:rPr lang="en-US" sz="2800" baseline="-25000" dirty="0">
                  <a:latin typeface="Arial" charset="0"/>
                </a:rPr>
                <a:t>s</a:t>
              </a:r>
              <a:r>
                <a:rPr lang="en-US" sz="2800" dirty="0">
                  <a:latin typeface="Arial" charset="0"/>
                </a:rPr>
                <a:t>)</a:t>
              </a:r>
              <a:r>
                <a:rPr lang="en-US" sz="2800" baseline="30000" dirty="0">
                  <a:latin typeface="Arial" charset="0"/>
                  <a:cs typeface="Arial" charset="0"/>
                </a:rPr>
                <a:t>∞</a:t>
              </a:r>
            </a:p>
          </p:txBody>
        </p:sp>
        <p:sp>
          <p:nvSpPr>
            <p:cNvPr id="23" name="Text Box 9"/>
            <p:cNvSpPr txBox="1">
              <a:spLocks noChangeArrowheads="1"/>
            </p:cNvSpPr>
            <p:nvPr/>
          </p:nvSpPr>
          <p:spPr bwMode="auto">
            <a:xfrm>
              <a:off x="1680" y="1440"/>
              <a:ext cx="3977" cy="330"/>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dirty="0">
                  <a:latin typeface="Arial" charset="0"/>
                </a:rPr>
                <a:t> </a:t>
              </a:r>
              <a:r>
                <a:rPr lang="en-US" sz="2800" dirty="0">
                  <a:latin typeface="Arial" charset="0"/>
                </a:rPr>
                <a:t>D</a:t>
              </a:r>
              <a:r>
                <a:rPr lang="en-US" sz="2800" baseline="-25000" dirty="0">
                  <a:latin typeface="Arial" charset="0"/>
                </a:rPr>
                <a:t>1</a:t>
              </a:r>
              <a:r>
                <a:rPr lang="en-US" sz="2800" dirty="0">
                  <a:latin typeface="Arial" charset="0"/>
                </a:rPr>
                <a:t>             D</a:t>
              </a:r>
              <a:r>
                <a:rPr lang="en-US" sz="2800" baseline="-25000" dirty="0">
                  <a:latin typeface="Arial" charset="0"/>
                </a:rPr>
                <a:t>2</a:t>
              </a:r>
              <a:r>
                <a:rPr lang="en-US" sz="2800" dirty="0">
                  <a:latin typeface="Arial" charset="0"/>
                </a:rPr>
                <a:t>             D</a:t>
              </a:r>
              <a:r>
                <a:rPr lang="en-US" sz="2800" baseline="-25000" dirty="0">
                  <a:latin typeface="Arial" charset="0"/>
                </a:rPr>
                <a:t>3</a:t>
              </a:r>
              <a:r>
                <a:rPr lang="en-US" sz="2800" dirty="0">
                  <a:latin typeface="Arial" charset="0"/>
                </a:rPr>
                <a:t>                   D</a:t>
              </a:r>
              <a:r>
                <a:rPr lang="en-US" sz="2800" baseline="-25000" dirty="0">
                  <a:latin typeface="Arial" charset="0"/>
                  <a:cs typeface="Arial" charset="0"/>
                </a:rPr>
                <a:t>∞</a:t>
              </a:r>
            </a:p>
          </p:txBody>
        </p:sp>
        <p:sp>
          <p:nvSpPr>
            <p:cNvPr id="24" name="Line 10"/>
            <p:cNvSpPr>
              <a:spLocks noChangeShapeType="1"/>
            </p:cNvSpPr>
            <p:nvPr/>
          </p:nvSpPr>
          <p:spPr bwMode="auto">
            <a:xfrm>
              <a:off x="1680" y="1824"/>
              <a:ext cx="576" cy="0"/>
            </a:xfrm>
            <a:prstGeom prst="line">
              <a:avLst/>
            </a:prstGeom>
            <a:noFill/>
            <a:ln w="25400">
              <a:solidFill>
                <a:schemeClr val="tx1"/>
              </a:solid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dirty="0"/>
            </a:p>
          </p:txBody>
        </p:sp>
        <p:sp>
          <p:nvSpPr>
            <p:cNvPr id="25" name="Line 11"/>
            <p:cNvSpPr>
              <a:spLocks noChangeShapeType="1"/>
            </p:cNvSpPr>
            <p:nvPr/>
          </p:nvSpPr>
          <p:spPr bwMode="auto">
            <a:xfrm>
              <a:off x="2736" y="1824"/>
              <a:ext cx="576" cy="0"/>
            </a:xfrm>
            <a:prstGeom prst="line">
              <a:avLst/>
            </a:prstGeom>
            <a:noFill/>
            <a:ln w="25400">
              <a:solidFill>
                <a:schemeClr val="tx1"/>
              </a:solid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dirty="0"/>
            </a:p>
          </p:txBody>
        </p:sp>
        <p:sp>
          <p:nvSpPr>
            <p:cNvPr id="26" name="Line 12"/>
            <p:cNvSpPr>
              <a:spLocks noChangeShapeType="1"/>
            </p:cNvSpPr>
            <p:nvPr/>
          </p:nvSpPr>
          <p:spPr bwMode="auto">
            <a:xfrm>
              <a:off x="3696" y="1824"/>
              <a:ext cx="576" cy="0"/>
            </a:xfrm>
            <a:prstGeom prst="line">
              <a:avLst/>
            </a:prstGeom>
            <a:noFill/>
            <a:ln w="25400">
              <a:solidFill>
                <a:schemeClr val="tx1"/>
              </a:solid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dirty="0"/>
            </a:p>
          </p:txBody>
        </p:sp>
        <p:sp>
          <p:nvSpPr>
            <p:cNvPr id="27" name="Line 13"/>
            <p:cNvSpPr>
              <a:spLocks noChangeShapeType="1"/>
            </p:cNvSpPr>
            <p:nvPr/>
          </p:nvSpPr>
          <p:spPr bwMode="auto">
            <a:xfrm>
              <a:off x="5143" y="1824"/>
              <a:ext cx="576" cy="0"/>
            </a:xfrm>
            <a:prstGeom prst="line">
              <a:avLst/>
            </a:prstGeom>
            <a:noFill/>
            <a:ln w="25400">
              <a:solidFill>
                <a:schemeClr val="tx1"/>
              </a:solidFill>
              <a:round/>
              <a:headEnd/>
              <a:tailEnd/>
            </a:ln>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dirty="0"/>
            </a:p>
          </p:txBody>
        </p:sp>
        <p:sp>
          <p:nvSpPr>
            <p:cNvPr id="28" name="Text Box 14"/>
            <p:cNvSpPr txBox="1">
              <a:spLocks noChangeArrowheads="1"/>
            </p:cNvSpPr>
            <p:nvPr/>
          </p:nvSpPr>
          <p:spPr bwMode="auto">
            <a:xfrm>
              <a:off x="2352" y="1632"/>
              <a:ext cx="288" cy="365"/>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sz="3200" dirty="0"/>
                <a:t>+</a:t>
              </a:r>
            </a:p>
          </p:txBody>
        </p:sp>
        <p:sp>
          <p:nvSpPr>
            <p:cNvPr id="29" name="Text Box 15"/>
            <p:cNvSpPr txBox="1">
              <a:spLocks noChangeArrowheads="1"/>
            </p:cNvSpPr>
            <p:nvPr/>
          </p:nvSpPr>
          <p:spPr bwMode="auto">
            <a:xfrm>
              <a:off x="3360" y="1584"/>
              <a:ext cx="288" cy="365"/>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sz="3200" dirty="0"/>
                <a:t>+</a:t>
              </a:r>
            </a:p>
          </p:txBody>
        </p:sp>
        <p:sp>
          <p:nvSpPr>
            <p:cNvPr id="30" name="Text Box 16"/>
            <p:cNvSpPr txBox="1">
              <a:spLocks noChangeArrowheads="1"/>
            </p:cNvSpPr>
            <p:nvPr/>
          </p:nvSpPr>
          <p:spPr bwMode="auto">
            <a:xfrm>
              <a:off x="4320" y="1584"/>
              <a:ext cx="953" cy="368"/>
            </a:xfrm>
            <a:prstGeom prst="rect">
              <a:avLst/>
            </a:prstGeom>
            <a:noFill/>
            <a:ln w="12700">
              <a:noFill/>
              <a:miter lim="800000"/>
              <a:headEnd/>
              <a:tailEnd/>
            </a:ln>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spcBef>
                  <a:spcPct val="50000"/>
                </a:spcBef>
              </a:pPr>
              <a:r>
                <a:rPr lang="en-US" sz="3200" dirty="0"/>
                <a:t>+ … + </a:t>
              </a:r>
            </a:p>
          </p:txBody>
        </p:sp>
      </p:grpSp>
      <p:sp>
        <p:nvSpPr>
          <p:cNvPr id="5" name="TextBox 4"/>
          <p:cNvSpPr txBox="1"/>
          <p:nvPr/>
        </p:nvSpPr>
        <p:spPr>
          <a:xfrm>
            <a:off x="1025768" y="4308231"/>
            <a:ext cx="7326923" cy="369332"/>
          </a:xfrm>
          <a:prstGeom prst="rect">
            <a:avLst/>
          </a:prstGeom>
          <a:noFill/>
        </p:spPr>
        <p:txBody>
          <a:bodyPr wrap="square" rtlCol="0">
            <a:spAutoFit/>
          </a:bodyPr>
          <a:lstStyle/>
          <a:p>
            <a:r>
              <a:rPr lang="en-US" dirty="0">
                <a:solidFill>
                  <a:srgbClr val="FF0000"/>
                </a:solidFill>
              </a:rPr>
              <a:t>Stock value = PV of all future dividends discounted at required return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3157</TotalTime>
  <Pages>42</Pages>
  <Words>1793</Words>
  <Application>Microsoft Macintosh PowerPoint</Application>
  <PresentationFormat>On-screen Show (4:3)</PresentationFormat>
  <Paragraphs>340</Paragraphs>
  <Slides>35</Slides>
  <Notes>4</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3" baseType="lpstr">
      <vt:lpstr>Arial</vt:lpstr>
      <vt:lpstr>Cambria</vt:lpstr>
      <vt:lpstr>Tahoma</vt:lpstr>
      <vt:lpstr>Times New Roman</vt:lpstr>
      <vt:lpstr>Wingdings</vt:lpstr>
      <vt:lpstr>Blends</vt:lpstr>
      <vt:lpstr>1_Blends</vt:lpstr>
      <vt:lpstr>Equation</vt:lpstr>
      <vt:lpstr>CHAPTER 7</vt:lpstr>
      <vt:lpstr> Topics in Chapter</vt:lpstr>
      <vt:lpstr>PowerPoint Presentation</vt:lpstr>
      <vt:lpstr>Overview</vt:lpstr>
      <vt:lpstr>7-1 Legal Rights and Privileges of Common Stockholders</vt:lpstr>
      <vt:lpstr>7-2 Types of Common Stock</vt:lpstr>
      <vt:lpstr>7-3 Stock Market Reporting</vt:lpstr>
      <vt:lpstr>Different Approaches for Valuing Common Stock: Overview</vt:lpstr>
      <vt:lpstr>7-11 Valuing Common Stocks with the Dividend Growth Model 7-11a Definitions of Terms Used in Stock Valuation Models (for this textbook) 7-11b Expected Dividends as the Basis for Stock Value </vt:lpstr>
      <vt:lpstr>7-11c Valuing a Constant Growth Stock: the Gordon Model Assumption: Suppose dividends are expected to grow at a constant rate, g, forever.</vt:lpstr>
      <vt:lpstr>Present Value of a Constant Growth Dividend Dt</vt:lpstr>
      <vt:lpstr>Constant Dividend Growth: PV of Dt if g&lt;rs</vt:lpstr>
      <vt:lpstr>Constant Dividend Growth: Cumulative Sum of PV of Dt if g&lt;rs</vt:lpstr>
      <vt:lpstr>Constant Dividend Growth Model (g&lt;rs)</vt:lpstr>
      <vt:lpstr>What happens if g &gt; rs?</vt:lpstr>
      <vt:lpstr>7-11c (continued) Illustration of a Constant Growth Stock First step: estimate required rate of return Example: if beta = 1.28, rRF = 7%, and RPM = 5%. </vt:lpstr>
      <vt:lpstr>Second step: Calculate Intrinsic Stock Value Using Gordon Model with dividend information   Example Continued: D0 = $1.15, g = 8%</vt:lpstr>
      <vt:lpstr>7-11c (continued) Expected Rate of Return on a Constant Growth Stock: Rearrange the Gordon Model to rate of return form Example: if P0=$23, D1=$1.242, and g=8%. What is the expected rate of return?</vt:lpstr>
      <vt:lpstr>Expected Stock Price in 1 Year</vt:lpstr>
      <vt:lpstr>Expected Dividend Yield and Capital Gains Yield for Year 1</vt:lpstr>
      <vt:lpstr>Total Year 1 Return</vt:lpstr>
      <vt:lpstr>7-8 Do Stock Prices Reflect Long-term or Short-term Cash Flows?</vt:lpstr>
      <vt:lpstr>Suppose the stock price is $23.00. Is this price based on short-term or long-term cash flows?</vt:lpstr>
      <vt:lpstr>Intrinsic Stock Value vs. Quarterly Earnings</vt:lpstr>
      <vt:lpstr>7-10 Why Are Stock Prices So Volatile?</vt:lpstr>
      <vt:lpstr>Estimated Stock Price: Changes in rs and g</vt:lpstr>
      <vt:lpstr>Are volatile stock prices consistent with rational pricing?</vt:lpstr>
      <vt:lpstr>7-12 The Market Multiple Method (Focus: estimate the firm’s relative value) (Market Value Ratios in Chapter 3) (Focus: examine market consensus on the firm’s prospect )</vt:lpstr>
      <vt:lpstr>Using Stock Price Multiples to Estimate Stock Price</vt:lpstr>
      <vt:lpstr>Using Entity Multiples</vt:lpstr>
      <vt:lpstr>Using Entity Multiples (Continued)</vt:lpstr>
      <vt:lpstr>Problems with Market Multiple Methods</vt:lpstr>
      <vt:lpstr>7-14 Preferred Stock</vt:lpstr>
      <vt:lpstr>Value of Perpetual Preferred Stock: PV of Perpetuity Example: A perpetual preferred stock without stated maturity, Dividend = $8/year; Required return = rps = 8%</vt:lpstr>
      <vt:lpstr>Homework Problems</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Stocks</dc:title>
  <dc:subject>Powerpoint show</dc:subject>
  <dc:creator>Mike Ehrhardt</dc:creator>
  <cp:lastModifiedBy>Xiaowei Liu</cp:lastModifiedBy>
  <cp:revision>386</cp:revision>
  <cp:lastPrinted>1998-05-21T14:39:38Z</cp:lastPrinted>
  <dcterms:created xsi:type="dcterms:W3CDTF">1997-10-30T17:45:09Z</dcterms:created>
  <dcterms:modified xsi:type="dcterms:W3CDTF">2017-09-19T22:01:42Z</dcterms:modified>
</cp:coreProperties>
</file>