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3" r:id="rId1"/>
  </p:sldMasterIdLst>
  <p:notesMasterIdLst>
    <p:notesMasterId r:id="rId46"/>
  </p:notesMasterIdLst>
  <p:handoutMasterIdLst>
    <p:handoutMasterId r:id="rId47"/>
  </p:handoutMasterIdLst>
  <p:sldIdLst>
    <p:sldId id="344" r:id="rId2"/>
    <p:sldId id="256" r:id="rId3"/>
    <p:sldId id="350" r:id="rId4"/>
    <p:sldId id="361" r:id="rId5"/>
    <p:sldId id="342" r:id="rId6"/>
    <p:sldId id="357" r:id="rId7"/>
    <p:sldId id="317" r:id="rId8"/>
    <p:sldId id="343" r:id="rId9"/>
    <p:sldId id="259" r:id="rId10"/>
    <p:sldId id="351" r:id="rId11"/>
    <p:sldId id="352" r:id="rId12"/>
    <p:sldId id="353" r:id="rId13"/>
    <p:sldId id="354" r:id="rId14"/>
    <p:sldId id="355" r:id="rId15"/>
    <p:sldId id="356" r:id="rId16"/>
    <p:sldId id="318" r:id="rId17"/>
    <p:sldId id="358" r:id="rId18"/>
    <p:sldId id="260" r:id="rId19"/>
    <p:sldId id="261" r:id="rId20"/>
    <p:sldId id="346" r:id="rId21"/>
    <p:sldId id="264" r:id="rId22"/>
    <p:sldId id="265" r:id="rId23"/>
    <p:sldId id="266" r:id="rId24"/>
    <p:sldId id="338" r:id="rId25"/>
    <p:sldId id="268" r:id="rId26"/>
    <p:sldId id="270" r:id="rId27"/>
    <p:sldId id="271" r:id="rId28"/>
    <p:sldId id="272" r:id="rId29"/>
    <p:sldId id="273" r:id="rId30"/>
    <p:sldId id="319" r:id="rId31"/>
    <p:sldId id="320" r:id="rId32"/>
    <p:sldId id="348" r:id="rId33"/>
    <p:sldId id="321" r:id="rId34"/>
    <p:sldId id="279" r:id="rId35"/>
    <p:sldId id="280" r:id="rId36"/>
    <p:sldId id="311" r:id="rId37"/>
    <p:sldId id="349" r:id="rId38"/>
    <p:sldId id="314" r:id="rId39"/>
    <p:sldId id="335" r:id="rId40"/>
    <p:sldId id="336" r:id="rId41"/>
    <p:sldId id="284" r:id="rId42"/>
    <p:sldId id="360" r:id="rId43"/>
    <p:sldId id="299" r:id="rId44"/>
    <p:sldId id="359" r:id="rId45"/>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88">
          <p15:clr>
            <a:srgbClr val="A4A3A4"/>
          </p15:clr>
        </p15:guide>
        <p15:guide id="2" pos="53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9FFF"/>
    <a:srgbClr val="DDB3FF"/>
    <a:srgbClr val="E0FF0E"/>
    <a:srgbClr val="CAFF95"/>
    <a:srgbClr val="FED991"/>
    <a:srgbClr val="F7BCE1"/>
    <a:srgbClr val="EEF8FF"/>
    <a:srgbClr val="D9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77" autoAdjust="0"/>
    <p:restoredTop sz="94607" autoAdjust="0"/>
  </p:normalViewPr>
  <p:slideViewPr>
    <p:cSldViewPr snapToGrid="0">
      <p:cViewPr>
        <p:scale>
          <a:sx n="124" d="100"/>
          <a:sy n="124" d="100"/>
        </p:scale>
        <p:origin x="984" y="168"/>
      </p:cViewPr>
      <p:guideLst>
        <p:guide orient="horz" pos="3888"/>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205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6425"/>
            <a:ext cx="5027613" cy="4183063"/>
          </a:xfrm>
          <a:prstGeom prst="rect">
            <a:avLst/>
          </a:prstGeom>
          <a:noFill/>
          <a:ln w="12700">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5"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776236622"/>
      </p:ext>
    </p:extLst>
  </p:cSld>
  <p:clrMap bg1="lt1" tx1="dk1" bg2="lt2" tx2="dk2" accent1="accent1" accent2="accent2" accent3="accent3" accent4="accent4" accent5="accent5" accent6="accent6" hlink="hlink" folHlink="folHlink"/>
  <p:notesStyle>
    <a:lvl1pPr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5038"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1763"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7007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06488" y="698500"/>
            <a:ext cx="4646612" cy="3484563"/>
          </a:xfrm>
          <a:ln/>
        </p:spPr>
      </p:sp>
      <p:sp>
        <p:nvSpPr>
          <p:cNvPr id="82947" name="Rectangle 3"/>
          <p:cNvSpPr>
            <a:spLocks noGrp="1" noChangeArrowheads="1"/>
          </p:cNvSpPr>
          <p:nvPr>
            <p:ph type="body" idx="1"/>
          </p:nvPr>
        </p:nvSpPr>
        <p:spPr>
          <a:xfrm>
            <a:off x="685800" y="4414838"/>
            <a:ext cx="5486400" cy="4183062"/>
          </a:xfrm>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5338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050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3154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15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64BA1B9-DC3D-40FB-AD1D-AD3CBBDFD793}" type="slidenum">
              <a:rPr lang="en-US"/>
              <a:pPr>
                <a:defRPr/>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DF268EA-D928-4FB8-84EA-1D38A4A6EFD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96B07A38-D583-4946-916B-F6C2068C137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dirty="0" smtClean="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FAB4B1F9-802C-4C42-886F-92FA7B87917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1A0F0A3-0B85-42FF-9ABD-304A20E4022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0346759-76A8-4F3B-9BF9-C3BC181284D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19BD0F70-4CFD-40AB-B0AB-9C60C1CE91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A7A2C85B-EEBB-43B7-B368-484E9677AA2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046F4DA9-E1FF-4360-B7AD-E8FF2D99DF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C99222B0-3E40-4EBE-8049-F887E72D04E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8FB5404-7D68-4A49-BCD0-4C2A898FFA6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0E2EAD54-79B8-4999-B158-07CBBD9CBD4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3143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3143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3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fld id="{F7D80C24-A44A-4DCD-A081-BC1507D17A77}" type="slidenum">
              <a:rPr lang="en-US"/>
              <a:pPr>
                <a:defRPr/>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797"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12"/>
          </p:nvPr>
        </p:nvSpPr>
        <p:spPr/>
        <p:txBody>
          <a:bodyPr/>
          <a:lstStyle/>
          <a:p>
            <a:pPr>
              <a:defRPr/>
            </a:pPr>
            <a:fld id="{2C583DED-D7F7-430C-92CA-DD09351D1613}" type="slidenum">
              <a:rPr lang="en-US"/>
              <a:pPr>
                <a:defRPr/>
              </a:pPr>
              <a:t>1</a:t>
            </a:fld>
            <a:endParaRPr lang="en-US" dirty="0"/>
          </a:p>
        </p:txBody>
      </p:sp>
      <p:sp>
        <p:nvSpPr>
          <p:cNvPr id="3075" name="Rectangle 8"/>
          <p:cNvSpPr>
            <a:spLocks noGrp="1" noChangeArrowheads="1"/>
          </p:cNvSpPr>
          <p:nvPr>
            <p:ph type="ctrTitle"/>
          </p:nvPr>
        </p:nvSpPr>
        <p:spPr/>
        <p:txBody>
          <a:bodyPr/>
          <a:lstStyle/>
          <a:p>
            <a:pPr eaLnBrk="1" hangingPunct="1"/>
            <a:r>
              <a:rPr lang="en-US" dirty="0" smtClean="0"/>
              <a:t>CHAPTER </a:t>
            </a:r>
            <a:r>
              <a:rPr lang="en-US" dirty="0"/>
              <a:t>9</a:t>
            </a:r>
            <a:endParaRPr lang="en-US" dirty="0" smtClean="0"/>
          </a:p>
        </p:txBody>
      </p:sp>
      <p:sp>
        <p:nvSpPr>
          <p:cNvPr id="3076" name="Rectangle 9"/>
          <p:cNvSpPr>
            <a:spLocks noGrp="1" noChangeArrowheads="1"/>
          </p:cNvSpPr>
          <p:nvPr>
            <p:ph type="subTitle" idx="1"/>
          </p:nvPr>
        </p:nvSpPr>
        <p:spPr/>
        <p:txBody>
          <a:bodyPr/>
          <a:lstStyle/>
          <a:p>
            <a:pPr eaLnBrk="1" hangingPunct="1"/>
            <a:r>
              <a:rPr lang="en-US" dirty="0"/>
              <a:t>T</a:t>
            </a:r>
            <a:r>
              <a:rPr lang="en-US" dirty="0" smtClean="0"/>
              <a:t>he Cost of Capital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4"/>
            <a:ext cx="7793037" cy="963466"/>
          </a:xfrm>
        </p:spPr>
        <p:txBody>
          <a:bodyPr/>
          <a:lstStyle/>
          <a:p>
            <a:r>
              <a:rPr lang="en-US" sz="3600" dirty="0" smtClean="0"/>
              <a:t>9-2 Choosing Weights for The WACC</a:t>
            </a:r>
            <a:endParaRPr lang="en-US" sz="3600" dirty="0"/>
          </a:p>
        </p:txBody>
      </p:sp>
      <p:sp>
        <p:nvSpPr>
          <p:cNvPr id="3" name="Content Placeholder 2"/>
          <p:cNvSpPr>
            <a:spLocks noGrp="1"/>
          </p:cNvSpPr>
          <p:nvPr>
            <p:ph idx="1"/>
          </p:nvPr>
        </p:nvSpPr>
        <p:spPr>
          <a:xfrm>
            <a:off x="1182688" y="1280194"/>
            <a:ext cx="7772400" cy="4852319"/>
          </a:xfrm>
        </p:spPr>
        <p:txBody>
          <a:bodyPr/>
          <a:lstStyle/>
          <a:p>
            <a:pPr marL="0" indent="0">
              <a:buNone/>
            </a:pPr>
            <a:r>
              <a:rPr lang="en-US" sz="2400" i="1" dirty="0">
                <a:solidFill>
                  <a:srgbClr val="000090"/>
                </a:solidFill>
              </a:rPr>
              <a:t>Target capital structure (weights):</a:t>
            </a:r>
            <a:r>
              <a:rPr lang="en-US" sz="2400" dirty="0"/>
              <a:t> the average capital structure weights (based on market values) that a company will have during the future.</a:t>
            </a:r>
          </a:p>
          <a:p>
            <a:pPr lvl="0"/>
            <a:r>
              <a:rPr lang="en-US" sz="1400" dirty="0"/>
              <a:t>Accounts payable and accruals are excluded from capital structure weights. Capital is provided by investors including interest-bearing debt, preferred stock, and common equity. Accounts payables and accruals arise from operating decisions not from financing decisions.</a:t>
            </a:r>
          </a:p>
          <a:p>
            <a:pPr lvl="0"/>
            <a:r>
              <a:rPr lang="en-US" sz="1400" dirty="0"/>
              <a:t>The WACC is used to find the present value of future cash flows, so it would be inconsistent to use weights based on the past history of the company (book values).</a:t>
            </a:r>
          </a:p>
          <a:p>
            <a:pPr lvl="0"/>
            <a:r>
              <a:rPr lang="en-US" sz="1400" dirty="0"/>
              <a:t>Current market values of total common equity often change dramatically from day to day, so companies don’t try to maintain the weights in their capital structures daily in response to changes in their stock price. Therefore, the capital structure weights based on the current market values might not be a good estimate of the capital structure that the company will have on average during the future.</a:t>
            </a:r>
          </a:p>
          <a:p>
            <a:pPr lvl="0"/>
            <a:r>
              <a:rPr lang="en-US" sz="1400" dirty="0"/>
              <a:t>The target capital structure is the one a firm intends to move towards in the future. We will explain how firms choose their capital structures in chapter 15, but for now just accept the given target weights for a firm.</a:t>
            </a:r>
          </a:p>
          <a:p>
            <a:r>
              <a:rPr lang="en-US" sz="1400" dirty="0"/>
              <a:t>Example: Figure 9-1 on Page </a:t>
            </a:r>
            <a:r>
              <a:rPr lang="en-US" sz="1400" dirty="0" smtClean="0"/>
              <a:t>378: </a:t>
            </a:r>
            <a:r>
              <a:rPr lang="en-US" sz="1400" dirty="0"/>
              <a:t>Selected Capital Structure Data for </a:t>
            </a:r>
            <a:r>
              <a:rPr lang="en-US" sz="1400" dirty="0" err="1"/>
              <a:t>MicroDrive</a:t>
            </a:r>
            <a:r>
              <a:rPr lang="en-US" sz="1400" dirty="0"/>
              <a:t>, Inc.</a:t>
            </a:r>
          </a:p>
          <a:p>
            <a:endParaRPr lang="en-US" dirty="0"/>
          </a:p>
        </p:txBody>
      </p:sp>
      <p:sp>
        <p:nvSpPr>
          <p:cNvPr id="4" name="Slide Number Placeholder 3"/>
          <p:cNvSpPr>
            <a:spLocks noGrp="1"/>
          </p:cNvSpPr>
          <p:nvPr>
            <p:ph type="sldNum" sz="quarter" idx="12"/>
          </p:nvPr>
        </p:nvSpPr>
        <p:spPr/>
        <p:txBody>
          <a:bodyPr/>
          <a:lstStyle/>
          <a:p>
            <a:pPr>
              <a:defRPr/>
            </a:pPr>
            <a:fld id="{21A0F0A3-0B85-42FF-9ABD-304A20E4022C}" type="slidenum">
              <a:rPr lang="en-US" smtClean="0"/>
              <a:pPr>
                <a:defRPr/>
              </a:pPr>
              <a:t>10</a:t>
            </a:fld>
            <a:endParaRPr lang="en-US" dirty="0"/>
          </a:p>
        </p:txBody>
      </p:sp>
    </p:spTree>
    <p:extLst>
      <p:ext uri="{BB962C8B-B14F-4D97-AF65-F5344CB8AC3E}">
        <p14:creationId xmlns:p14="http://schemas.microsoft.com/office/powerpoint/2010/main" val="168167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8DEA767-7878-4B08-BEB6-7A17E69FD5DF}" type="slidenum">
              <a:rPr lang="en-US"/>
              <a:pPr>
                <a:defRPr/>
              </a:pPr>
              <a:t>11</a:t>
            </a:fld>
            <a:endParaRPr lang="en-US" dirty="0"/>
          </a:p>
        </p:txBody>
      </p:sp>
      <p:sp>
        <p:nvSpPr>
          <p:cNvPr id="32771" name="Rectangle 4"/>
          <p:cNvSpPr>
            <a:spLocks noGrp="1" noChangeArrowheads="1"/>
          </p:cNvSpPr>
          <p:nvPr>
            <p:ph type="title"/>
          </p:nvPr>
        </p:nvSpPr>
        <p:spPr/>
        <p:txBody>
          <a:bodyPr/>
          <a:lstStyle/>
          <a:p>
            <a:pPr eaLnBrk="1" hangingPunct="1"/>
            <a:r>
              <a:rPr lang="en-US" sz="3200" dirty="0" smtClean="0"/>
              <a:t>Determining the Weights for the WACC</a:t>
            </a:r>
          </a:p>
        </p:txBody>
      </p:sp>
      <p:sp>
        <p:nvSpPr>
          <p:cNvPr id="32772" name="Rectangle 5"/>
          <p:cNvSpPr>
            <a:spLocks noGrp="1" noChangeArrowheads="1"/>
          </p:cNvSpPr>
          <p:nvPr>
            <p:ph type="body" idx="1"/>
          </p:nvPr>
        </p:nvSpPr>
        <p:spPr>
          <a:xfrm>
            <a:off x="1182688" y="2017713"/>
            <a:ext cx="7504112" cy="4114800"/>
          </a:xfrm>
        </p:spPr>
        <p:txBody>
          <a:bodyPr/>
          <a:lstStyle/>
          <a:p>
            <a:pPr eaLnBrk="1" hangingPunct="1"/>
            <a:r>
              <a:rPr lang="en-US" dirty="0" smtClean="0"/>
              <a:t>The weights are the percentages of the firm that will be financed by each component.</a:t>
            </a:r>
          </a:p>
          <a:p>
            <a:pPr eaLnBrk="1" hangingPunct="1"/>
            <a:r>
              <a:rPr lang="en-US" dirty="0" smtClean="0"/>
              <a:t>If possible, always use the target weights for the percentages of the firm that will be financed with the various types of capital. </a:t>
            </a:r>
          </a:p>
        </p:txBody>
      </p:sp>
    </p:spTree>
    <p:extLst>
      <p:ext uri="{BB962C8B-B14F-4D97-AF65-F5344CB8AC3E}">
        <p14:creationId xmlns:p14="http://schemas.microsoft.com/office/powerpoint/2010/main" val="395114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B3B206E-21D1-4FC6-B39F-39293847BDEE}" type="slidenum">
              <a:rPr lang="en-US"/>
              <a:pPr>
                <a:defRPr/>
              </a:pPr>
              <a:t>12</a:t>
            </a:fld>
            <a:endParaRPr lang="en-US" dirty="0"/>
          </a:p>
        </p:txBody>
      </p:sp>
      <p:sp>
        <p:nvSpPr>
          <p:cNvPr id="33795" name="Rectangle 5"/>
          <p:cNvSpPr>
            <a:spLocks noGrp="1" noChangeArrowheads="1"/>
          </p:cNvSpPr>
          <p:nvPr>
            <p:ph type="title"/>
          </p:nvPr>
        </p:nvSpPr>
        <p:spPr/>
        <p:txBody>
          <a:bodyPr/>
          <a:lstStyle/>
          <a:p>
            <a:pPr eaLnBrk="1" hangingPunct="1"/>
            <a:r>
              <a:rPr lang="en-US" dirty="0" smtClean="0"/>
              <a:t>Estimating Weights for the Capital Structure</a:t>
            </a:r>
          </a:p>
        </p:txBody>
      </p:sp>
      <p:sp>
        <p:nvSpPr>
          <p:cNvPr id="33796" name="Rectangle 6"/>
          <p:cNvSpPr>
            <a:spLocks noGrp="1" noChangeArrowheads="1"/>
          </p:cNvSpPr>
          <p:nvPr>
            <p:ph type="body" idx="1"/>
          </p:nvPr>
        </p:nvSpPr>
        <p:spPr/>
        <p:txBody>
          <a:bodyPr/>
          <a:lstStyle/>
          <a:p>
            <a:pPr eaLnBrk="1" hangingPunct="1"/>
            <a:r>
              <a:rPr lang="en-US" dirty="0" smtClean="0"/>
              <a:t>If you don’t know the targets, it is better to estimate the weights using current market values than current book values.</a:t>
            </a:r>
          </a:p>
          <a:p>
            <a:pPr eaLnBrk="1" hangingPunct="1"/>
            <a:r>
              <a:rPr lang="en-US" dirty="0" smtClean="0"/>
              <a:t>If you don’t know the market value of debt, then it is usually reasonable to use the book values of debt, especially if the debt is short-term.</a:t>
            </a:r>
          </a:p>
        </p:txBody>
      </p:sp>
      <p:sp>
        <p:nvSpPr>
          <p:cNvPr id="33797" name="Rectangle 23"/>
          <p:cNvSpPr>
            <a:spLocks noChangeArrowheads="1"/>
          </p:cNvSpPr>
          <p:nvPr/>
        </p:nvSpPr>
        <p:spPr bwMode="auto">
          <a:xfrm>
            <a:off x="7626350" y="5867400"/>
            <a:ext cx="1144588" cy="396875"/>
          </a:xfrm>
          <a:prstGeom prst="rect">
            <a:avLst/>
          </a:prstGeom>
          <a:noFill/>
          <a:ln w="12700">
            <a:noFill/>
            <a:miter lim="800000"/>
            <a:headEnd/>
            <a:tailEnd/>
          </a:ln>
        </p:spPr>
        <p:txBody>
          <a:bodyPr wrap="none">
            <a:spAutoFit/>
          </a:bodyPr>
          <a:lstStyle/>
          <a:p>
            <a:r>
              <a:rPr lang="en-US" sz="2000" dirty="0"/>
              <a:t>(More…)</a:t>
            </a:r>
          </a:p>
        </p:txBody>
      </p:sp>
    </p:spTree>
    <p:extLst>
      <p:ext uri="{BB962C8B-B14F-4D97-AF65-F5344CB8AC3E}">
        <p14:creationId xmlns:p14="http://schemas.microsoft.com/office/powerpoint/2010/main" val="257573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0F94554-93CD-4C7F-BC65-8DBEE7D48486}" type="slidenum">
              <a:rPr lang="en-US"/>
              <a:pPr>
                <a:defRPr/>
              </a:pPr>
              <a:t>13</a:t>
            </a:fld>
            <a:endParaRPr lang="en-US" dirty="0"/>
          </a:p>
        </p:txBody>
      </p:sp>
      <p:sp>
        <p:nvSpPr>
          <p:cNvPr id="34819" name="Rectangle 7"/>
          <p:cNvSpPr>
            <a:spLocks noGrp="1" noChangeArrowheads="1"/>
          </p:cNvSpPr>
          <p:nvPr>
            <p:ph type="title"/>
          </p:nvPr>
        </p:nvSpPr>
        <p:spPr/>
        <p:txBody>
          <a:bodyPr/>
          <a:lstStyle/>
          <a:p>
            <a:pPr eaLnBrk="1" hangingPunct="1"/>
            <a:r>
              <a:rPr lang="en-US" dirty="0" smtClean="0"/>
              <a:t>Estimating Weights: Example</a:t>
            </a:r>
          </a:p>
        </p:txBody>
      </p:sp>
      <p:sp>
        <p:nvSpPr>
          <p:cNvPr id="34820" name="Rectangle 8"/>
          <p:cNvSpPr>
            <a:spLocks noGrp="1" noChangeArrowheads="1"/>
          </p:cNvSpPr>
          <p:nvPr>
            <p:ph type="body" idx="1"/>
          </p:nvPr>
        </p:nvSpPr>
        <p:spPr/>
        <p:txBody>
          <a:bodyPr/>
          <a:lstStyle/>
          <a:p>
            <a:pPr eaLnBrk="1" hangingPunct="1"/>
            <a:r>
              <a:rPr lang="en-US" dirty="0" smtClean="0"/>
              <a:t>Suppose the stock price is $50, there are 3 million shares of stock, the firm has $25 million of preferred stock, and $75 million of debt.</a:t>
            </a:r>
          </a:p>
        </p:txBody>
      </p:sp>
      <p:sp>
        <p:nvSpPr>
          <p:cNvPr id="34821" name="Rectangle 23"/>
          <p:cNvSpPr>
            <a:spLocks noChangeArrowheads="1"/>
          </p:cNvSpPr>
          <p:nvPr/>
        </p:nvSpPr>
        <p:spPr bwMode="auto">
          <a:xfrm>
            <a:off x="7626350" y="5846763"/>
            <a:ext cx="1144588" cy="396875"/>
          </a:xfrm>
          <a:prstGeom prst="rect">
            <a:avLst/>
          </a:prstGeom>
          <a:noFill/>
          <a:ln w="12700">
            <a:noFill/>
            <a:miter lim="800000"/>
            <a:headEnd/>
            <a:tailEnd/>
          </a:ln>
        </p:spPr>
        <p:txBody>
          <a:bodyPr wrap="none">
            <a:spAutoFit/>
          </a:bodyPr>
          <a:lstStyle/>
          <a:p>
            <a:r>
              <a:rPr lang="en-US" sz="2000" dirty="0"/>
              <a:t>(More…)</a:t>
            </a:r>
          </a:p>
        </p:txBody>
      </p:sp>
    </p:spTree>
    <p:extLst>
      <p:ext uri="{BB962C8B-B14F-4D97-AF65-F5344CB8AC3E}">
        <p14:creationId xmlns:p14="http://schemas.microsoft.com/office/powerpoint/2010/main" val="2038260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91A7F36-6160-46DE-AC30-BA4554B1153C}" type="slidenum">
              <a:rPr lang="en-US"/>
              <a:pPr>
                <a:defRPr/>
              </a:pPr>
              <a:t>14</a:t>
            </a:fld>
            <a:endParaRPr lang="en-US" dirty="0"/>
          </a:p>
        </p:txBody>
      </p:sp>
      <p:sp>
        <p:nvSpPr>
          <p:cNvPr id="35843" name="Rectangle 3"/>
          <p:cNvSpPr>
            <a:spLocks noGrp="1" noChangeArrowheads="1"/>
          </p:cNvSpPr>
          <p:nvPr>
            <p:ph type="title"/>
          </p:nvPr>
        </p:nvSpPr>
        <p:spPr/>
        <p:txBody>
          <a:bodyPr/>
          <a:lstStyle/>
          <a:p>
            <a:pPr eaLnBrk="1" hangingPunct="1"/>
            <a:r>
              <a:rPr lang="en-US" sz="3200" dirty="0" smtClean="0"/>
              <a:t>Estimating Weights: Example Continued</a:t>
            </a:r>
          </a:p>
        </p:txBody>
      </p:sp>
      <p:sp>
        <p:nvSpPr>
          <p:cNvPr id="35844" name="Rectangle 4"/>
          <p:cNvSpPr>
            <a:spLocks noGrp="1" noChangeArrowheads="1"/>
          </p:cNvSpPr>
          <p:nvPr>
            <p:ph type="body" idx="1"/>
          </p:nvPr>
        </p:nvSpPr>
        <p:spPr>
          <a:xfrm>
            <a:off x="1182688" y="2017713"/>
            <a:ext cx="7351712" cy="4114800"/>
          </a:xfrm>
        </p:spPr>
        <p:txBody>
          <a:bodyPr/>
          <a:lstStyle/>
          <a:p>
            <a:pPr eaLnBrk="1" hangingPunct="1"/>
            <a:r>
              <a:rPr lang="en-US" dirty="0" smtClean="0"/>
              <a:t>V</a:t>
            </a:r>
            <a:r>
              <a:rPr lang="en-US" baseline="-25000" dirty="0" smtClean="0"/>
              <a:t>s</a:t>
            </a:r>
            <a:r>
              <a:rPr lang="en-US" dirty="0" smtClean="0"/>
              <a:t> = $50*3 million = $150 million.</a:t>
            </a:r>
          </a:p>
          <a:p>
            <a:pPr eaLnBrk="1" hangingPunct="1"/>
            <a:r>
              <a:rPr lang="en-US" dirty="0" smtClean="0"/>
              <a:t>V</a:t>
            </a:r>
            <a:r>
              <a:rPr lang="en-US" baseline="-25000" dirty="0" smtClean="0"/>
              <a:t>ps</a:t>
            </a:r>
            <a:r>
              <a:rPr lang="en-US" dirty="0" smtClean="0"/>
              <a:t> = $25 million.</a:t>
            </a:r>
          </a:p>
          <a:p>
            <a:pPr eaLnBrk="1" hangingPunct="1"/>
            <a:r>
              <a:rPr lang="en-US" dirty="0" smtClean="0"/>
              <a:t>V</a:t>
            </a:r>
            <a:r>
              <a:rPr lang="en-US" baseline="-25000" dirty="0" smtClean="0"/>
              <a:t>d </a:t>
            </a:r>
            <a:r>
              <a:rPr lang="en-US" dirty="0" smtClean="0"/>
              <a:t>= $75 million.</a:t>
            </a:r>
          </a:p>
          <a:p>
            <a:pPr eaLnBrk="1" hangingPunct="1"/>
            <a:r>
              <a:rPr lang="en-US" dirty="0" smtClean="0"/>
              <a:t>Total capital = $150 + $25 + $75 </a:t>
            </a:r>
            <a:br>
              <a:rPr lang="en-US" dirty="0" smtClean="0"/>
            </a:br>
            <a:r>
              <a:rPr lang="en-US" dirty="0" smtClean="0"/>
              <a:t>= $250 million.</a:t>
            </a:r>
          </a:p>
        </p:txBody>
      </p:sp>
    </p:spTree>
    <p:extLst>
      <p:ext uri="{BB962C8B-B14F-4D97-AF65-F5344CB8AC3E}">
        <p14:creationId xmlns:p14="http://schemas.microsoft.com/office/powerpoint/2010/main" val="2081148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AEC11F-D237-4947-A3CB-5AC07F092488}" type="slidenum">
              <a:rPr lang="en-US"/>
              <a:pPr>
                <a:defRPr/>
              </a:pPr>
              <a:t>15</a:t>
            </a:fld>
            <a:endParaRPr lang="en-US" dirty="0"/>
          </a:p>
        </p:txBody>
      </p:sp>
      <p:sp>
        <p:nvSpPr>
          <p:cNvPr id="36867" name="Rectangle 2"/>
          <p:cNvSpPr>
            <a:spLocks noGrp="1" noChangeArrowheads="1"/>
          </p:cNvSpPr>
          <p:nvPr>
            <p:ph type="title"/>
          </p:nvPr>
        </p:nvSpPr>
        <p:spPr/>
        <p:txBody>
          <a:bodyPr/>
          <a:lstStyle/>
          <a:p>
            <a:pPr eaLnBrk="1" hangingPunct="1"/>
            <a:r>
              <a:rPr lang="en-US" sz="3200" dirty="0" smtClean="0"/>
              <a:t>Estimating Weights: Example Continued</a:t>
            </a:r>
          </a:p>
        </p:txBody>
      </p:sp>
      <p:sp>
        <p:nvSpPr>
          <p:cNvPr id="36868" name="Rectangle 3"/>
          <p:cNvSpPr>
            <a:spLocks noGrp="1" noChangeArrowheads="1"/>
          </p:cNvSpPr>
          <p:nvPr>
            <p:ph type="body" idx="1"/>
          </p:nvPr>
        </p:nvSpPr>
        <p:spPr/>
        <p:txBody>
          <a:bodyPr/>
          <a:lstStyle/>
          <a:p>
            <a:pPr eaLnBrk="1" hangingPunct="1">
              <a:tabLst>
                <a:tab pos="1147763" algn="l"/>
                <a:tab pos="3827463" algn="l"/>
              </a:tabLst>
            </a:pPr>
            <a:r>
              <a:rPr lang="en-US" sz="2800" dirty="0" smtClean="0"/>
              <a:t>w</a:t>
            </a:r>
            <a:r>
              <a:rPr lang="en-US" sz="2800" baseline="-25000" dirty="0" smtClean="0"/>
              <a:t>s	</a:t>
            </a:r>
            <a:r>
              <a:rPr lang="en-US" sz="2800" dirty="0" smtClean="0"/>
              <a:t>= $150/$250	= 0.6</a:t>
            </a:r>
          </a:p>
          <a:p>
            <a:pPr eaLnBrk="1" hangingPunct="1">
              <a:tabLst>
                <a:tab pos="1147763" algn="l"/>
                <a:tab pos="3827463" algn="l"/>
              </a:tabLst>
            </a:pPr>
            <a:r>
              <a:rPr lang="en-US" sz="2800" dirty="0" smtClean="0"/>
              <a:t>w</a:t>
            </a:r>
            <a:r>
              <a:rPr lang="en-US" sz="2800" baseline="-25000" dirty="0" smtClean="0"/>
              <a:t>ps	</a:t>
            </a:r>
            <a:r>
              <a:rPr lang="en-US" sz="2800" dirty="0" smtClean="0"/>
              <a:t>= $25/$250	= 0.1</a:t>
            </a:r>
          </a:p>
          <a:p>
            <a:pPr eaLnBrk="1" hangingPunct="1">
              <a:tabLst>
                <a:tab pos="1147763" algn="l"/>
                <a:tab pos="3827463" algn="l"/>
              </a:tabLst>
            </a:pPr>
            <a:r>
              <a:rPr lang="en-US" sz="2800" dirty="0" smtClean="0"/>
              <a:t>w</a:t>
            </a:r>
            <a:r>
              <a:rPr lang="en-US" sz="2800" baseline="-25000" dirty="0" smtClean="0"/>
              <a:t>d	</a:t>
            </a:r>
            <a:r>
              <a:rPr lang="en-US" sz="2800" dirty="0" smtClean="0"/>
              <a:t>= $75/$250	= 0.3</a:t>
            </a:r>
          </a:p>
          <a:p>
            <a:pPr eaLnBrk="1" hangingPunct="1">
              <a:tabLst>
                <a:tab pos="1147763" algn="l"/>
                <a:tab pos="3827463" algn="l"/>
              </a:tabLst>
            </a:pPr>
            <a:endParaRPr lang="en-US" sz="2800" dirty="0" smtClean="0"/>
          </a:p>
          <a:p>
            <a:pPr eaLnBrk="1" hangingPunct="1">
              <a:tabLst>
                <a:tab pos="1147763" algn="l"/>
                <a:tab pos="3827463" algn="l"/>
              </a:tabLst>
            </a:pPr>
            <a:r>
              <a:rPr lang="en-US" sz="2800" dirty="0" smtClean="0"/>
              <a:t>The target weights for this company are the same as these market value weights, but often market weights temporarily deviate from targets due to changes in stock prices. </a:t>
            </a:r>
          </a:p>
        </p:txBody>
      </p:sp>
    </p:spTree>
    <p:extLst>
      <p:ext uri="{BB962C8B-B14F-4D97-AF65-F5344CB8AC3E}">
        <p14:creationId xmlns:p14="http://schemas.microsoft.com/office/powerpoint/2010/main" val="2555177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8C9E4BD-5D07-4A03-9A50-7704DE3D5415}" type="slidenum">
              <a:rPr lang="en-US"/>
              <a:pPr>
                <a:defRPr/>
              </a:pPr>
              <a:t>16</a:t>
            </a:fld>
            <a:endParaRPr lang="en-US" dirty="0"/>
          </a:p>
        </p:txBody>
      </p:sp>
      <p:sp>
        <p:nvSpPr>
          <p:cNvPr id="9219" name="Rectangle 1028"/>
          <p:cNvSpPr>
            <a:spLocks noGrp="1" noChangeArrowheads="1"/>
          </p:cNvSpPr>
          <p:nvPr>
            <p:ph type="title"/>
          </p:nvPr>
        </p:nvSpPr>
        <p:spPr/>
        <p:txBody>
          <a:bodyPr/>
          <a:lstStyle/>
          <a:p>
            <a:pPr eaLnBrk="1" hangingPunct="1"/>
            <a:r>
              <a:rPr lang="en-US" sz="4000" dirty="0" smtClean="0"/>
              <a:t>9-3abc After-Tax Cost of Debt</a:t>
            </a:r>
          </a:p>
        </p:txBody>
      </p:sp>
      <p:sp>
        <p:nvSpPr>
          <p:cNvPr id="9220" name="Rectangle 1029"/>
          <p:cNvSpPr>
            <a:spLocks noGrp="1" noChangeArrowheads="1"/>
          </p:cNvSpPr>
          <p:nvPr>
            <p:ph type="body" idx="1"/>
          </p:nvPr>
        </p:nvSpPr>
        <p:spPr/>
        <p:txBody>
          <a:bodyPr/>
          <a:lstStyle/>
          <a:p>
            <a:pPr eaLnBrk="1" hangingPunct="1">
              <a:lnSpc>
                <a:spcPct val="90000"/>
              </a:lnSpc>
            </a:pPr>
            <a:r>
              <a:rPr lang="en-US" dirty="0" smtClean="0"/>
              <a:t>Method 1: Ask an investment banker what the coupon rate would be on new debt.</a:t>
            </a:r>
          </a:p>
          <a:p>
            <a:pPr eaLnBrk="1" hangingPunct="1">
              <a:lnSpc>
                <a:spcPct val="90000"/>
              </a:lnSpc>
            </a:pPr>
            <a:r>
              <a:rPr lang="en-US" dirty="0" smtClean="0"/>
              <a:t>Method 2: Find the bond rating for the company and use the yield on other bonds with a similar rating.</a:t>
            </a:r>
          </a:p>
          <a:p>
            <a:pPr eaLnBrk="1" hangingPunct="1">
              <a:lnSpc>
                <a:spcPct val="90000"/>
              </a:lnSpc>
            </a:pPr>
            <a:r>
              <a:rPr lang="en-US" dirty="0" smtClean="0"/>
              <a:t>Method 3: Find the yield on the company’s existing debt, if it has any.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The Cost of Short-Term Debt </a:t>
            </a:r>
            <a:r>
              <a:rPr lang="en-US" sz="3200" dirty="0" err="1" smtClean="0"/>
              <a:t>r</a:t>
            </a:r>
            <a:r>
              <a:rPr lang="en-US" sz="3200" baseline="-25000" dirty="0" err="1" smtClean="0"/>
              <a:t>std</a:t>
            </a:r>
            <a:endParaRPr lang="en-US" sz="3200" dirty="0"/>
          </a:p>
        </p:txBody>
      </p:sp>
      <p:sp>
        <p:nvSpPr>
          <p:cNvPr id="3" name="Content Placeholder 2"/>
          <p:cNvSpPr>
            <a:spLocks noGrp="1"/>
          </p:cNvSpPr>
          <p:nvPr>
            <p:ph idx="1"/>
          </p:nvPr>
        </p:nvSpPr>
        <p:spPr/>
        <p:txBody>
          <a:bodyPr/>
          <a:lstStyle/>
          <a:p>
            <a:r>
              <a:rPr lang="en-US" sz="2000" dirty="0"/>
              <a:t>Short-term debt should be included in the capital structure only if it is a permanent source of financing in the sense that the company plans to continually repay and refinance the short-term debt.</a:t>
            </a:r>
          </a:p>
          <a:p>
            <a:r>
              <a:rPr lang="en-US" sz="2000" dirty="0"/>
              <a:t>Example: </a:t>
            </a:r>
            <a:r>
              <a:rPr lang="en-US" sz="2000" dirty="0" err="1"/>
              <a:t>MicroDrive</a:t>
            </a:r>
            <a:r>
              <a:rPr lang="en-US" sz="2000" dirty="0"/>
              <a:t>, Inc.’s bankers charge the firm 10% on notes payable. Therefore, </a:t>
            </a:r>
            <a:r>
              <a:rPr lang="en-US" sz="2000" dirty="0" err="1"/>
              <a:t>MicroDrive’s</a:t>
            </a:r>
            <a:r>
              <a:rPr lang="en-US" sz="2000" dirty="0"/>
              <a:t> before-tax cost of short-term debt is 10%.</a:t>
            </a:r>
          </a:p>
          <a:p>
            <a:pPr eaLnBrk="1" hangingPunct="1"/>
            <a:r>
              <a:rPr lang="en-US" sz="2000" dirty="0">
                <a:solidFill>
                  <a:srgbClr val="FF0000"/>
                </a:solidFill>
              </a:rPr>
              <a:t>Interest is tax deductible to the firm</a:t>
            </a:r>
            <a:r>
              <a:rPr lang="en-US" sz="2000" dirty="0"/>
              <a:t>, so the effective cost to the firm is the after-tax (AT) cost of debt:</a:t>
            </a:r>
          </a:p>
          <a:p>
            <a:pPr marL="801688" lvl="1" indent="-344488" eaLnBrk="1" hangingPunct="1">
              <a:buNone/>
            </a:pPr>
            <a:r>
              <a:rPr lang="en-US" sz="2000" dirty="0"/>
              <a:t>   </a:t>
            </a:r>
            <a:r>
              <a:rPr lang="en-US" sz="2000" dirty="0" err="1" smtClean="0"/>
              <a:t>r</a:t>
            </a:r>
            <a:r>
              <a:rPr lang="en-US" sz="2000" baseline="-25000" dirty="0" err="1" smtClean="0"/>
              <a:t>std</a:t>
            </a:r>
            <a:r>
              <a:rPr lang="en-US" sz="2000" baseline="-25000" dirty="0" smtClean="0"/>
              <a:t> </a:t>
            </a:r>
            <a:r>
              <a:rPr lang="en-US" sz="2000" baseline="-25000" dirty="0"/>
              <a:t>AT</a:t>
            </a:r>
            <a:r>
              <a:rPr lang="en-US" sz="2000" dirty="0"/>
              <a:t> = </a:t>
            </a:r>
            <a:r>
              <a:rPr lang="en-US" sz="2000" dirty="0" err="1" smtClean="0"/>
              <a:t>r</a:t>
            </a:r>
            <a:r>
              <a:rPr lang="en-US" sz="2000" baseline="-25000" dirty="0" err="1" smtClean="0"/>
              <a:t>std</a:t>
            </a:r>
            <a:r>
              <a:rPr lang="en-US" sz="2000" dirty="0" smtClean="0"/>
              <a:t> </a:t>
            </a:r>
            <a:r>
              <a:rPr lang="en-US" sz="2000" baseline="-25000" dirty="0"/>
              <a:t>BT</a:t>
            </a:r>
            <a:r>
              <a:rPr lang="en-US" sz="2000" dirty="0"/>
              <a:t>(1 – T)</a:t>
            </a:r>
          </a:p>
          <a:p>
            <a:pPr marL="801688" lvl="1" indent="-344488" eaLnBrk="1" hangingPunct="1">
              <a:buNone/>
            </a:pPr>
            <a:r>
              <a:rPr lang="en-US" sz="2000" dirty="0"/>
              <a:t>	</a:t>
            </a:r>
            <a:r>
              <a:rPr lang="en-US" sz="2000" dirty="0" smtClean="0"/>
              <a:t>	      = 10%*(</a:t>
            </a:r>
            <a:r>
              <a:rPr lang="en-US" sz="2000" dirty="0"/>
              <a:t>1 – 0.40) = 6</a:t>
            </a:r>
            <a:r>
              <a:rPr lang="en-US" sz="2000" dirty="0" smtClean="0"/>
              <a:t>%</a:t>
            </a:r>
          </a:p>
        </p:txBody>
      </p:sp>
      <p:sp>
        <p:nvSpPr>
          <p:cNvPr id="4" name="Slide Number Placeholder 3"/>
          <p:cNvSpPr>
            <a:spLocks noGrp="1"/>
          </p:cNvSpPr>
          <p:nvPr>
            <p:ph type="sldNum" sz="quarter" idx="12"/>
          </p:nvPr>
        </p:nvSpPr>
        <p:spPr/>
        <p:txBody>
          <a:bodyPr/>
          <a:lstStyle/>
          <a:p>
            <a:pPr>
              <a:defRPr/>
            </a:pPr>
            <a:fld id="{21A0F0A3-0B85-42FF-9ABD-304A20E4022C}" type="slidenum">
              <a:rPr lang="en-US" smtClean="0"/>
              <a:pPr>
                <a:defRPr/>
              </a:pPr>
              <a:t>17</a:t>
            </a:fld>
            <a:endParaRPr lang="en-US" dirty="0"/>
          </a:p>
        </p:txBody>
      </p:sp>
    </p:spTree>
    <p:extLst>
      <p:ext uri="{BB962C8B-B14F-4D97-AF65-F5344CB8AC3E}">
        <p14:creationId xmlns:p14="http://schemas.microsoft.com/office/powerpoint/2010/main" val="2919070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pPr>
              <a:defRPr/>
            </a:pPr>
            <a:fld id="{5C301B1B-3A34-437E-B7F2-5C19FC43225B}" type="slidenum">
              <a:rPr lang="en-US"/>
              <a:pPr>
                <a:defRPr/>
              </a:pPr>
              <a:t>18</a:t>
            </a:fld>
            <a:endParaRPr lang="en-US" dirty="0"/>
          </a:p>
        </p:txBody>
      </p:sp>
      <p:sp>
        <p:nvSpPr>
          <p:cNvPr id="10243" name="Rectangle 37"/>
          <p:cNvSpPr>
            <a:spLocks noGrp="1" noChangeArrowheads="1"/>
          </p:cNvSpPr>
          <p:nvPr>
            <p:ph type="title"/>
          </p:nvPr>
        </p:nvSpPr>
        <p:spPr/>
        <p:txBody>
          <a:bodyPr/>
          <a:lstStyle/>
          <a:p>
            <a:pPr eaLnBrk="1" hangingPunct="1"/>
            <a:r>
              <a:rPr lang="en-US" sz="2800" dirty="0" smtClean="0"/>
              <a:t>The Cost of Long-Term Debt </a:t>
            </a:r>
            <a:r>
              <a:rPr lang="en-US" sz="2800" dirty="0" err="1" smtClean="0"/>
              <a:t>r</a:t>
            </a:r>
            <a:r>
              <a:rPr lang="en-US" sz="2800" baseline="-25000" dirty="0" err="1" smtClean="0"/>
              <a:t>d</a:t>
            </a:r>
            <a:r>
              <a:rPr lang="en-US" sz="2800" dirty="0"/>
              <a:t/>
            </a:r>
            <a:br>
              <a:rPr lang="en-US" sz="2800" dirty="0"/>
            </a:br>
            <a:r>
              <a:rPr lang="en-US" sz="2000" dirty="0" smtClean="0"/>
              <a:t>Example: </a:t>
            </a:r>
            <a:r>
              <a:rPr lang="en-US" sz="2000" dirty="0" err="1" smtClean="0"/>
              <a:t>MicroDrive’s</a:t>
            </a:r>
            <a:r>
              <a:rPr lang="en-US" sz="2000" dirty="0"/>
              <a:t> </a:t>
            </a:r>
            <a:r>
              <a:rPr lang="en-US" sz="2000" dirty="0" smtClean="0"/>
              <a:t>15-year, </a:t>
            </a:r>
            <a:r>
              <a:rPr lang="en-US" sz="2000" dirty="0"/>
              <a:t>9</a:t>
            </a:r>
            <a:r>
              <a:rPr lang="en-US" sz="2000" dirty="0" smtClean="0"/>
              <a:t>% coupon rate, </a:t>
            </a:r>
            <a:r>
              <a:rPr lang="en-US" sz="2000" dirty="0" smtClean="0">
                <a:solidFill>
                  <a:srgbClr val="FF0000"/>
                </a:solidFill>
              </a:rPr>
              <a:t>semiannual</a:t>
            </a:r>
            <a:r>
              <a:rPr lang="en-US" sz="2000" dirty="0" smtClean="0"/>
              <a:t> bond sells for $1,000.  What’s r</a:t>
            </a:r>
            <a:r>
              <a:rPr lang="en-US" sz="2000" baseline="-25000" dirty="0" smtClean="0"/>
              <a:t>d</a:t>
            </a:r>
            <a:r>
              <a:rPr lang="en-US" sz="2000" dirty="0" smtClean="0"/>
              <a:t>?  </a:t>
            </a:r>
          </a:p>
        </p:txBody>
      </p:sp>
      <p:grpSp>
        <p:nvGrpSpPr>
          <p:cNvPr id="10244" name="Group 40"/>
          <p:cNvGrpSpPr>
            <a:grpSpLocks/>
          </p:cNvGrpSpPr>
          <p:nvPr/>
        </p:nvGrpSpPr>
        <p:grpSpPr bwMode="auto">
          <a:xfrm>
            <a:off x="596900" y="2370138"/>
            <a:ext cx="7951788" cy="3656012"/>
            <a:chOff x="376" y="1493"/>
            <a:chExt cx="5009" cy="2303"/>
          </a:xfrm>
        </p:grpSpPr>
        <p:sp>
          <p:nvSpPr>
            <p:cNvPr id="10245" name="Rectangle 6"/>
            <p:cNvSpPr>
              <a:spLocks noChangeArrowheads="1"/>
            </p:cNvSpPr>
            <p:nvPr/>
          </p:nvSpPr>
          <p:spPr bwMode="auto">
            <a:xfrm>
              <a:off x="1536" y="2199"/>
              <a:ext cx="327" cy="289"/>
            </a:xfrm>
            <a:prstGeom prst="rect">
              <a:avLst/>
            </a:prstGeom>
            <a:noFill/>
            <a:ln w="12700">
              <a:noFill/>
              <a:miter lim="800000"/>
              <a:headEnd/>
              <a:tailEnd/>
            </a:ln>
          </p:spPr>
          <p:txBody>
            <a:bodyPr wrap="none" lIns="90488" tIns="44450" rIns="90488" bIns="44450">
              <a:spAutoFit/>
            </a:bodyPr>
            <a:lstStyle/>
            <a:p>
              <a:r>
                <a:rPr lang="en-US" sz="2400" dirty="0" smtClean="0">
                  <a:latin typeface="Tahoma" pitchFamily="34" charset="0"/>
                </a:rPr>
                <a:t>45</a:t>
              </a:r>
              <a:endParaRPr lang="en-US" sz="2400" dirty="0">
                <a:latin typeface="Tahoma" pitchFamily="34" charset="0"/>
              </a:endParaRPr>
            </a:p>
          </p:txBody>
        </p:sp>
        <p:sp>
          <p:nvSpPr>
            <p:cNvPr id="10246" name="Rectangle 7"/>
            <p:cNvSpPr>
              <a:spLocks noChangeArrowheads="1"/>
            </p:cNvSpPr>
            <p:nvPr/>
          </p:nvSpPr>
          <p:spPr bwMode="auto">
            <a:xfrm>
              <a:off x="4314" y="2199"/>
              <a:ext cx="1071" cy="289"/>
            </a:xfrm>
            <a:prstGeom prst="rect">
              <a:avLst/>
            </a:prstGeom>
            <a:noFill/>
            <a:ln w="12700">
              <a:noFill/>
              <a:miter lim="800000"/>
              <a:headEnd/>
              <a:tailEnd/>
            </a:ln>
          </p:spPr>
          <p:txBody>
            <a:bodyPr wrap="none" lIns="90488" tIns="44450" rIns="90488" bIns="44450">
              <a:spAutoFit/>
            </a:bodyPr>
            <a:lstStyle/>
            <a:p>
              <a:r>
                <a:rPr lang="en-US" sz="2400" dirty="0" smtClean="0">
                  <a:latin typeface="Tahoma" pitchFamily="34" charset="0"/>
                </a:rPr>
                <a:t>45 </a:t>
              </a:r>
              <a:r>
                <a:rPr lang="en-US" sz="2400" dirty="0">
                  <a:latin typeface="Tahoma" pitchFamily="34" charset="0"/>
                </a:rPr>
                <a:t>+ 1,000</a:t>
              </a:r>
            </a:p>
          </p:txBody>
        </p:sp>
        <p:sp>
          <p:nvSpPr>
            <p:cNvPr id="10247" name="Line 8"/>
            <p:cNvSpPr>
              <a:spLocks noChangeShapeType="1"/>
            </p:cNvSpPr>
            <p:nvPr/>
          </p:nvSpPr>
          <p:spPr bwMode="auto">
            <a:xfrm>
              <a:off x="768" y="1760"/>
              <a:ext cx="0" cy="435"/>
            </a:xfrm>
            <a:prstGeom prst="line">
              <a:avLst/>
            </a:prstGeom>
            <a:noFill/>
            <a:ln w="25400">
              <a:solidFill>
                <a:schemeClr val="tx1"/>
              </a:solidFill>
              <a:round/>
              <a:headEnd/>
              <a:tailEnd/>
            </a:ln>
          </p:spPr>
          <p:txBody>
            <a:bodyPr wrap="none" anchor="ctr"/>
            <a:lstStyle/>
            <a:p>
              <a:endParaRPr lang="en-US" dirty="0"/>
            </a:p>
          </p:txBody>
        </p:sp>
        <p:sp>
          <p:nvSpPr>
            <p:cNvPr id="10248" name="Line 9"/>
            <p:cNvSpPr>
              <a:spLocks noChangeShapeType="1"/>
            </p:cNvSpPr>
            <p:nvPr/>
          </p:nvSpPr>
          <p:spPr bwMode="auto">
            <a:xfrm>
              <a:off x="1701" y="1760"/>
              <a:ext cx="0" cy="435"/>
            </a:xfrm>
            <a:prstGeom prst="line">
              <a:avLst/>
            </a:prstGeom>
            <a:noFill/>
            <a:ln w="25400">
              <a:solidFill>
                <a:schemeClr val="tx1"/>
              </a:solidFill>
              <a:round/>
              <a:headEnd/>
              <a:tailEnd/>
            </a:ln>
          </p:spPr>
          <p:txBody>
            <a:bodyPr wrap="none" anchor="ctr"/>
            <a:lstStyle/>
            <a:p>
              <a:endParaRPr lang="en-US" dirty="0"/>
            </a:p>
          </p:txBody>
        </p:sp>
        <p:sp>
          <p:nvSpPr>
            <p:cNvPr id="10249" name="Line 10"/>
            <p:cNvSpPr>
              <a:spLocks noChangeShapeType="1"/>
            </p:cNvSpPr>
            <p:nvPr/>
          </p:nvSpPr>
          <p:spPr bwMode="auto">
            <a:xfrm>
              <a:off x="2634" y="1760"/>
              <a:ext cx="0" cy="435"/>
            </a:xfrm>
            <a:prstGeom prst="line">
              <a:avLst/>
            </a:prstGeom>
            <a:noFill/>
            <a:ln w="25400">
              <a:solidFill>
                <a:schemeClr val="tx1"/>
              </a:solidFill>
              <a:round/>
              <a:headEnd/>
              <a:tailEnd/>
            </a:ln>
          </p:spPr>
          <p:txBody>
            <a:bodyPr wrap="none" anchor="ctr"/>
            <a:lstStyle/>
            <a:p>
              <a:endParaRPr lang="en-US" dirty="0"/>
            </a:p>
          </p:txBody>
        </p:sp>
        <p:sp>
          <p:nvSpPr>
            <p:cNvPr id="10250" name="Line 11"/>
            <p:cNvSpPr>
              <a:spLocks noChangeShapeType="1"/>
            </p:cNvSpPr>
            <p:nvPr/>
          </p:nvSpPr>
          <p:spPr bwMode="auto">
            <a:xfrm>
              <a:off x="4848" y="1760"/>
              <a:ext cx="0" cy="435"/>
            </a:xfrm>
            <a:prstGeom prst="line">
              <a:avLst/>
            </a:prstGeom>
            <a:noFill/>
            <a:ln w="25400">
              <a:solidFill>
                <a:schemeClr val="tx1"/>
              </a:solidFill>
              <a:round/>
              <a:headEnd/>
              <a:tailEnd/>
            </a:ln>
          </p:spPr>
          <p:txBody>
            <a:bodyPr wrap="none" anchor="ctr"/>
            <a:lstStyle/>
            <a:p>
              <a:endParaRPr lang="en-US" dirty="0"/>
            </a:p>
          </p:txBody>
        </p:sp>
        <p:sp>
          <p:nvSpPr>
            <p:cNvPr id="10251" name="Line 12"/>
            <p:cNvSpPr>
              <a:spLocks noChangeShapeType="1"/>
            </p:cNvSpPr>
            <p:nvPr/>
          </p:nvSpPr>
          <p:spPr bwMode="auto">
            <a:xfrm>
              <a:off x="776" y="1979"/>
              <a:ext cx="2783" cy="0"/>
            </a:xfrm>
            <a:prstGeom prst="line">
              <a:avLst/>
            </a:prstGeom>
            <a:noFill/>
            <a:ln w="25400">
              <a:solidFill>
                <a:schemeClr val="tx1"/>
              </a:solidFill>
              <a:round/>
              <a:headEnd/>
              <a:tailEnd/>
            </a:ln>
          </p:spPr>
          <p:txBody>
            <a:bodyPr wrap="none" anchor="ctr"/>
            <a:lstStyle/>
            <a:p>
              <a:endParaRPr lang="en-US" dirty="0"/>
            </a:p>
          </p:txBody>
        </p:sp>
        <p:sp>
          <p:nvSpPr>
            <p:cNvPr id="10252" name="Rectangle 13"/>
            <p:cNvSpPr>
              <a:spLocks noChangeArrowheads="1"/>
            </p:cNvSpPr>
            <p:nvPr/>
          </p:nvSpPr>
          <p:spPr bwMode="auto">
            <a:xfrm>
              <a:off x="2496" y="2199"/>
              <a:ext cx="327" cy="289"/>
            </a:xfrm>
            <a:prstGeom prst="rect">
              <a:avLst/>
            </a:prstGeom>
            <a:noFill/>
            <a:ln w="12700">
              <a:noFill/>
              <a:miter lim="800000"/>
              <a:headEnd/>
              <a:tailEnd/>
            </a:ln>
          </p:spPr>
          <p:txBody>
            <a:bodyPr wrap="none" lIns="90488" tIns="44450" rIns="90488" bIns="44450">
              <a:spAutoFit/>
            </a:bodyPr>
            <a:lstStyle/>
            <a:p>
              <a:r>
                <a:rPr lang="en-US" sz="2400" dirty="0" smtClean="0">
                  <a:latin typeface="Tahoma" pitchFamily="34" charset="0"/>
                </a:rPr>
                <a:t>45</a:t>
              </a:r>
              <a:endParaRPr lang="en-US" sz="2400" dirty="0">
                <a:latin typeface="Tahoma" pitchFamily="34" charset="0"/>
              </a:endParaRPr>
            </a:p>
          </p:txBody>
        </p:sp>
        <p:sp>
          <p:nvSpPr>
            <p:cNvPr id="10253" name="Rectangle 14"/>
            <p:cNvSpPr>
              <a:spLocks noChangeArrowheads="1"/>
            </p:cNvSpPr>
            <p:nvPr/>
          </p:nvSpPr>
          <p:spPr bwMode="auto">
            <a:xfrm>
              <a:off x="663" y="1493"/>
              <a:ext cx="219"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0</a:t>
              </a:r>
            </a:p>
          </p:txBody>
        </p:sp>
        <p:sp>
          <p:nvSpPr>
            <p:cNvPr id="10254" name="Rectangle 15"/>
            <p:cNvSpPr>
              <a:spLocks noChangeArrowheads="1"/>
            </p:cNvSpPr>
            <p:nvPr/>
          </p:nvSpPr>
          <p:spPr bwMode="auto">
            <a:xfrm>
              <a:off x="1584" y="1493"/>
              <a:ext cx="219"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1</a:t>
              </a:r>
            </a:p>
          </p:txBody>
        </p:sp>
        <p:sp>
          <p:nvSpPr>
            <p:cNvPr id="10255" name="Rectangle 16"/>
            <p:cNvSpPr>
              <a:spLocks noChangeArrowheads="1"/>
            </p:cNvSpPr>
            <p:nvPr/>
          </p:nvSpPr>
          <p:spPr bwMode="auto">
            <a:xfrm>
              <a:off x="2544" y="1493"/>
              <a:ext cx="219"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2</a:t>
              </a:r>
            </a:p>
          </p:txBody>
        </p:sp>
        <p:sp>
          <p:nvSpPr>
            <p:cNvPr id="10256" name="Rectangle 17"/>
            <p:cNvSpPr>
              <a:spLocks noChangeArrowheads="1"/>
            </p:cNvSpPr>
            <p:nvPr/>
          </p:nvSpPr>
          <p:spPr bwMode="auto">
            <a:xfrm>
              <a:off x="4695" y="1493"/>
              <a:ext cx="324"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30</a:t>
              </a:r>
            </a:p>
          </p:txBody>
        </p:sp>
        <p:sp>
          <p:nvSpPr>
            <p:cNvPr id="10257" name="Rectangle 18"/>
            <p:cNvSpPr>
              <a:spLocks noChangeArrowheads="1"/>
            </p:cNvSpPr>
            <p:nvPr/>
          </p:nvSpPr>
          <p:spPr bwMode="auto">
            <a:xfrm>
              <a:off x="912" y="1679"/>
              <a:ext cx="610" cy="289"/>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r</a:t>
              </a:r>
              <a:r>
                <a:rPr lang="en-US" sz="2400" baseline="-25000" dirty="0">
                  <a:latin typeface="Tahoma" pitchFamily="34" charset="0"/>
                </a:rPr>
                <a:t>d</a:t>
              </a:r>
              <a:r>
                <a:rPr lang="en-US" sz="2400" dirty="0">
                  <a:latin typeface="Tahoma" pitchFamily="34" charset="0"/>
                </a:rPr>
                <a:t> = ?</a:t>
              </a:r>
            </a:p>
          </p:txBody>
        </p:sp>
        <p:sp>
          <p:nvSpPr>
            <p:cNvPr id="10258" name="Rectangle 32"/>
            <p:cNvSpPr>
              <a:spLocks noChangeArrowheads="1"/>
            </p:cNvSpPr>
            <p:nvPr/>
          </p:nvSpPr>
          <p:spPr bwMode="auto">
            <a:xfrm>
              <a:off x="376" y="2199"/>
              <a:ext cx="668" cy="289"/>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a:t>
              </a:r>
              <a:r>
                <a:rPr lang="en-US" sz="2400" dirty="0" smtClean="0">
                  <a:latin typeface="Tahoma" pitchFamily="34" charset="0"/>
                </a:rPr>
                <a:t>1,000</a:t>
              </a:r>
              <a:endParaRPr lang="en-US" sz="2400" dirty="0">
                <a:latin typeface="Tahoma" pitchFamily="34" charset="0"/>
              </a:endParaRPr>
            </a:p>
          </p:txBody>
        </p:sp>
        <p:sp>
          <p:nvSpPr>
            <p:cNvPr id="10259" name="Rectangle 33"/>
            <p:cNvSpPr>
              <a:spLocks noChangeArrowheads="1"/>
            </p:cNvSpPr>
            <p:nvPr/>
          </p:nvSpPr>
          <p:spPr bwMode="auto">
            <a:xfrm>
              <a:off x="3567" y="1739"/>
              <a:ext cx="348" cy="363"/>
            </a:xfrm>
            <a:prstGeom prst="rect">
              <a:avLst/>
            </a:prstGeom>
            <a:noFill/>
            <a:ln w="12700">
              <a:noFill/>
              <a:miter lim="800000"/>
              <a:headEnd/>
              <a:tailEnd/>
            </a:ln>
          </p:spPr>
          <p:txBody>
            <a:bodyPr wrap="none" lIns="90488" tIns="44450" rIns="90488" bIns="44450">
              <a:spAutoFit/>
            </a:bodyPr>
            <a:lstStyle/>
            <a:p>
              <a:r>
                <a:rPr lang="en-US" sz="3200" dirty="0">
                  <a:latin typeface="Tahoma" pitchFamily="34" charset="0"/>
                </a:rPr>
                <a:t>...</a:t>
              </a:r>
            </a:p>
          </p:txBody>
        </p:sp>
        <p:sp>
          <p:nvSpPr>
            <p:cNvPr id="10260" name="Line 34"/>
            <p:cNvSpPr>
              <a:spLocks noChangeShapeType="1"/>
            </p:cNvSpPr>
            <p:nvPr/>
          </p:nvSpPr>
          <p:spPr bwMode="auto">
            <a:xfrm>
              <a:off x="3870" y="1976"/>
              <a:ext cx="962" cy="0"/>
            </a:xfrm>
            <a:prstGeom prst="line">
              <a:avLst/>
            </a:prstGeom>
            <a:noFill/>
            <a:ln w="25400">
              <a:solidFill>
                <a:schemeClr val="tx1"/>
              </a:solidFill>
              <a:round/>
              <a:headEnd/>
              <a:tailEnd/>
            </a:ln>
          </p:spPr>
          <p:txBody>
            <a:bodyPr wrap="none" anchor="ctr"/>
            <a:lstStyle/>
            <a:p>
              <a:endParaRPr lang="en-US" dirty="0"/>
            </a:p>
          </p:txBody>
        </p:sp>
        <p:sp>
          <p:nvSpPr>
            <p:cNvPr id="10261" name="Rectangle 20"/>
            <p:cNvSpPr>
              <a:spLocks noChangeArrowheads="1"/>
            </p:cNvSpPr>
            <p:nvPr/>
          </p:nvSpPr>
          <p:spPr bwMode="auto">
            <a:xfrm>
              <a:off x="480" y="2784"/>
              <a:ext cx="4760" cy="1012"/>
            </a:xfrm>
            <a:prstGeom prst="rect">
              <a:avLst/>
            </a:prstGeom>
            <a:noFill/>
            <a:ln w="12700">
              <a:noFill/>
              <a:miter lim="800000"/>
              <a:headEnd/>
              <a:tailEnd/>
            </a:ln>
          </p:spPr>
          <p:txBody>
            <a:bodyPr lIns="90488" tIns="44450" rIns="90488" bIns="44450">
              <a:spAutoFit/>
            </a:bodyPr>
            <a:lstStyle/>
            <a:p>
              <a:pPr>
                <a:lnSpc>
                  <a:spcPct val="120000"/>
                </a:lnSpc>
                <a:tabLst>
                  <a:tab pos="1771650" algn="l"/>
                </a:tabLst>
              </a:pPr>
              <a:r>
                <a:rPr lang="en-US" sz="2600" dirty="0">
                  <a:latin typeface="Tahoma" pitchFamily="34" charset="0"/>
                </a:rPr>
                <a:t>	30	       -</a:t>
              </a:r>
              <a:r>
                <a:rPr lang="en-US" sz="2600" dirty="0" smtClean="0">
                  <a:latin typeface="Tahoma" pitchFamily="34" charset="0"/>
                </a:rPr>
                <a:t>1,000    45    </a:t>
              </a:r>
              <a:r>
                <a:rPr lang="en-US" sz="2600" dirty="0">
                  <a:latin typeface="Tahoma" pitchFamily="34" charset="0"/>
                </a:rPr>
                <a:t>1000</a:t>
              </a:r>
            </a:p>
            <a:p>
              <a:pPr>
                <a:lnSpc>
                  <a:spcPct val="120000"/>
                </a:lnSpc>
                <a:tabLst>
                  <a:tab pos="1771650" algn="l"/>
                </a:tabLst>
              </a:pPr>
              <a:r>
                <a:rPr lang="en-US" sz="2600" dirty="0">
                  <a:latin typeface="Tahoma" pitchFamily="34" charset="0"/>
                </a:rPr>
                <a:t>			</a:t>
              </a:r>
            </a:p>
            <a:p>
              <a:pPr>
                <a:lnSpc>
                  <a:spcPct val="120000"/>
                </a:lnSpc>
                <a:spcBef>
                  <a:spcPts val="600"/>
                </a:spcBef>
                <a:tabLst>
                  <a:tab pos="1771650" algn="l"/>
                </a:tabLst>
              </a:pPr>
              <a:r>
                <a:rPr lang="en-US" sz="2600" dirty="0">
                  <a:latin typeface="Tahoma" pitchFamily="34" charset="0"/>
                </a:rPr>
                <a:t>		     </a:t>
              </a:r>
              <a:r>
                <a:rPr lang="en-US" sz="2600" dirty="0" smtClean="0">
                  <a:latin typeface="Tahoma" pitchFamily="34" charset="0"/>
                </a:rPr>
                <a:t>4.5(%) </a:t>
              </a:r>
              <a:r>
                <a:rPr lang="en-US" sz="2600" dirty="0">
                  <a:latin typeface="Tahoma" pitchFamily="34" charset="0"/>
                </a:rPr>
                <a:t>x 2 = r</a:t>
              </a:r>
              <a:r>
                <a:rPr lang="en-US" sz="2600" baseline="-25000" dirty="0">
                  <a:latin typeface="Tahoma" pitchFamily="34" charset="0"/>
                </a:rPr>
                <a:t>d</a:t>
              </a:r>
              <a:r>
                <a:rPr lang="en-US" sz="2600" dirty="0">
                  <a:latin typeface="Tahoma" pitchFamily="34" charset="0"/>
                </a:rPr>
                <a:t> = 9</a:t>
              </a:r>
              <a:r>
                <a:rPr lang="en-US" sz="2600" dirty="0" smtClean="0">
                  <a:latin typeface="Tahoma" pitchFamily="34" charset="0"/>
                </a:rPr>
                <a:t>%</a:t>
              </a:r>
              <a:r>
                <a:rPr lang="en-US" sz="2600" dirty="0">
                  <a:latin typeface="Tahoma" pitchFamily="34" charset="0"/>
                </a:rPr>
                <a:t>	   </a:t>
              </a:r>
            </a:p>
          </p:txBody>
        </p:sp>
        <p:sp>
          <p:nvSpPr>
            <p:cNvPr id="10262" name="AutoShape 21"/>
            <p:cNvSpPr>
              <a:spLocks noChangeArrowheads="1"/>
            </p:cNvSpPr>
            <p:nvPr/>
          </p:nvSpPr>
          <p:spPr bwMode="auto">
            <a:xfrm>
              <a:off x="281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dirty="0"/>
            </a:p>
          </p:txBody>
        </p:sp>
        <p:sp>
          <p:nvSpPr>
            <p:cNvPr id="10263" name="AutoShape 22"/>
            <p:cNvSpPr>
              <a:spLocks noChangeArrowheads="1"/>
            </p:cNvSpPr>
            <p:nvPr/>
          </p:nvSpPr>
          <p:spPr bwMode="auto">
            <a:xfrm>
              <a:off x="213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dirty="0"/>
            </a:p>
          </p:txBody>
        </p:sp>
        <p:sp>
          <p:nvSpPr>
            <p:cNvPr id="10264" name="AutoShape 23"/>
            <p:cNvSpPr>
              <a:spLocks noChangeArrowheads="1"/>
            </p:cNvSpPr>
            <p:nvPr/>
          </p:nvSpPr>
          <p:spPr bwMode="auto">
            <a:xfrm>
              <a:off x="1544" y="3150"/>
              <a:ext cx="416"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dirty="0"/>
            </a:p>
          </p:txBody>
        </p:sp>
        <p:sp>
          <p:nvSpPr>
            <p:cNvPr id="10265" name="AutoShape 24"/>
            <p:cNvSpPr>
              <a:spLocks noChangeArrowheads="1"/>
            </p:cNvSpPr>
            <p:nvPr/>
          </p:nvSpPr>
          <p:spPr bwMode="auto">
            <a:xfrm>
              <a:off x="413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dirty="0"/>
            </a:p>
          </p:txBody>
        </p:sp>
        <p:sp>
          <p:nvSpPr>
            <p:cNvPr id="10266" name="Rectangle 25"/>
            <p:cNvSpPr>
              <a:spLocks noChangeArrowheads="1"/>
            </p:cNvSpPr>
            <p:nvPr/>
          </p:nvSpPr>
          <p:spPr bwMode="auto">
            <a:xfrm>
              <a:off x="1624" y="3170"/>
              <a:ext cx="242"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N</a:t>
              </a:r>
            </a:p>
          </p:txBody>
        </p:sp>
        <p:sp>
          <p:nvSpPr>
            <p:cNvPr id="10267" name="Rectangle 26"/>
            <p:cNvSpPr>
              <a:spLocks noChangeArrowheads="1"/>
            </p:cNvSpPr>
            <p:nvPr/>
          </p:nvSpPr>
          <p:spPr bwMode="auto">
            <a:xfrm>
              <a:off x="2153" y="3170"/>
              <a:ext cx="489"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I/YR</a:t>
              </a:r>
            </a:p>
          </p:txBody>
        </p:sp>
        <p:sp>
          <p:nvSpPr>
            <p:cNvPr id="10268" name="Rectangle 27"/>
            <p:cNvSpPr>
              <a:spLocks noChangeArrowheads="1"/>
            </p:cNvSpPr>
            <p:nvPr/>
          </p:nvSpPr>
          <p:spPr bwMode="auto">
            <a:xfrm>
              <a:off x="2880" y="3170"/>
              <a:ext cx="335"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PV</a:t>
              </a:r>
            </a:p>
          </p:txBody>
        </p:sp>
        <p:sp>
          <p:nvSpPr>
            <p:cNvPr id="10269" name="Rectangle 28"/>
            <p:cNvSpPr>
              <a:spLocks noChangeArrowheads="1"/>
            </p:cNvSpPr>
            <p:nvPr/>
          </p:nvSpPr>
          <p:spPr bwMode="auto">
            <a:xfrm>
              <a:off x="4176" y="3170"/>
              <a:ext cx="329"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FV</a:t>
              </a:r>
            </a:p>
          </p:txBody>
        </p:sp>
        <p:sp>
          <p:nvSpPr>
            <p:cNvPr id="10270" name="AutoShape 29"/>
            <p:cNvSpPr>
              <a:spLocks noChangeArrowheads="1"/>
            </p:cNvSpPr>
            <p:nvPr/>
          </p:nvSpPr>
          <p:spPr bwMode="auto">
            <a:xfrm>
              <a:off x="345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dirty="0"/>
            </a:p>
          </p:txBody>
        </p:sp>
        <p:sp>
          <p:nvSpPr>
            <p:cNvPr id="10271" name="Rectangle 31"/>
            <p:cNvSpPr>
              <a:spLocks noChangeArrowheads="1"/>
            </p:cNvSpPr>
            <p:nvPr/>
          </p:nvSpPr>
          <p:spPr bwMode="auto">
            <a:xfrm>
              <a:off x="3456" y="3170"/>
              <a:ext cx="480" cy="286"/>
            </a:xfrm>
            <a:prstGeom prst="rect">
              <a:avLst/>
            </a:prstGeom>
            <a:noFill/>
            <a:ln w="12700">
              <a:noFill/>
              <a:miter lim="800000"/>
              <a:headEnd/>
              <a:tailEnd/>
            </a:ln>
          </p:spPr>
          <p:txBody>
            <a:bodyPr wrap="none" lIns="90488" tIns="44450" rIns="90488" bIns="44450">
              <a:spAutoFit/>
            </a:bodyPr>
            <a:lstStyle/>
            <a:p>
              <a:r>
                <a:rPr lang="en-US" sz="2400" dirty="0">
                  <a:latin typeface="Tahoma" pitchFamily="34" charset="0"/>
                </a:rPr>
                <a:t>PMT</a:t>
              </a:r>
            </a:p>
          </p:txBody>
        </p:sp>
        <p:sp>
          <p:nvSpPr>
            <p:cNvPr id="10272" name="AutoShape 35"/>
            <p:cNvSpPr>
              <a:spLocks noChangeArrowheads="1"/>
            </p:cNvSpPr>
            <p:nvPr/>
          </p:nvSpPr>
          <p:spPr bwMode="auto">
            <a:xfrm>
              <a:off x="567" y="2835"/>
              <a:ext cx="864" cy="357"/>
            </a:xfrm>
            <a:prstGeom prst="roundRect">
              <a:avLst>
                <a:gd name="adj" fmla="val 12495"/>
              </a:avLst>
            </a:prstGeom>
            <a:noFill/>
            <a:ln w="12700">
              <a:noFill/>
              <a:round/>
              <a:headEnd/>
              <a:tailEnd/>
            </a:ln>
          </p:spPr>
          <p:txBody>
            <a:bodyPr wrap="none" lIns="90488" tIns="44450" rIns="90488" bIns="44450" anchor="ctr"/>
            <a:lstStyle/>
            <a:p>
              <a:pPr algn="ctr"/>
              <a:r>
                <a:rPr lang="en-US" sz="2600" dirty="0">
                  <a:latin typeface="Tahoma" pitchFamily="34" charset="0"/>
                </a:rPr>
                <a:t>INPUTS</a:t>
              </a:r>
            </a:p>
          </p:txBody>
        </p:sp>
        <p:sp>
          <p:nvSpPr>
            <p:cNvPr id="10273" name="AutoShape 36"/>
            <p:cNvSpPr>
              <a:spLocks noChangeArrowheads="1"/>
            </p:cNvSpPr>
            <p:nvPr/>
          </p:nvSpPr>
          <p:spPr bwMode="auto">
            <a:xfrm>
              <a:off x="561" y="3408"/>
              <a:ext cx="864" cy="357"/>
            </a:xfrm>
            <a:prstGeom prst="roundRect">
              <a:avLst>
                <a:gd name="adj" fmla="val 12495"/>
              </a:avLst>
            </a:prstGeom>
            <a:noFill/>
            <a:ln w="12700">
              <a:noFill/>
              <a:round/>
              <a:headEnd/>
              <a:tailEnd/>
            </a:ln>
          </p:spPr>
          <p:txBody>
            <a:bodyPr wrap="none" lIns="90488" tIns="44450" rIns="90488" bIns="44450" anchor="ctr"/>
            <a:lstStyle/>
            <a:p>
              <a:pPr algn="ctr"/>
              <a:r>
                <a:rPr lang="en-US" sz="2600" dirty="0">
                  <a:latin typeface="Tahoma" pitchFamily="34" charset="0"/>
                </a:rPr>
                <a:t>OUTPUT</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08AC31E-A65A-43DE-BCC4-43EF6D731CDD}" type="slidenum">
              <a:rPr lang="en-US"/>
              <a:pPr>
                <a:defRPr/>
              </a:pPr>
              <a:t>19</a:t>
            </a:fld>
            <a:endParaRPr lang="en-US" dirty="0"/>
          </a:p>
        </p:txBody>
      </p:sp>
      <p:sp>
        <p:nvSpPr>
          <p:cNvPr id="11267" name="Rectangle 11"/>
          <p:cNvSpPr>
            <a:spLocks noGrp="1" noChangeArrowheads="1"/>
          </p:cNvSpPr>
          <p:nvPr>
            <p:ph type="title"/>
          </p:nvPr>
        </p:nvSpPr>
        <p:spPr/>
        <p:txBody>
          <a:bodyPr/>
          <a:lstStyle/>
          <a:p>
            <a:pPr eaLnBrk="1" hangingPunct="1"/>
            <a:r>
              <a:rPr lang="en-US" sz="3200" dirty="0" smtClean="0"/>
              <a:t>The Cost of Long-Term Debt (Continued)</a:t>
            </a:r>
          </a:p>
        </p:txBody>
      </p:sp>
      <p:sp>
        <p:nvSpPr>
          <p:cNvPr id="11268" name="Rectangle 12"/>
          <p:cNvSpPr>
            <a:spLocks noGrp="1" noChangeArrowheads="1"/>
          </p:cNvSpPr>
          <p:nvPr>
            <p:ph type="body" idx="1"/>
          </p:nvPr>
        </p:nvSpPr>
        <p:spPr/>
        <p:txBody>
          <a:bodyPr/>
          <a:lstStyle/>
          <a:p>
            <a:pPr eaLnBrk="1" hangingPunct="1"/>
            <a:r>
              <a:rPr lang="en-US" dirty="0" smtClean="0">
                <a:solidFill>
                  <a:srgbClr val="FF0000"/>
                </a:solidFill>
              </a:rPr>
              <a:t>Interest is tax deductible to the firm</a:t>
            </a:r>
            <a:r>
              <a:rPr lang="en-US" dirty="0" smtClean="0"/>
              <a:t>, so the effective cost to the firm is the after-tax (AT) cost of debt:</a:t>
            </a:r>
          </a:p>
          <a:p>
            <a:pPr marL="801688" lvl="1" indent="-344488" eaLnBrk="1" hangingPunct="1">
              <a:buFont typeface="Wingdings" pitchFamily="2" charset="2"/>
              <a:buNone/>
            </a:pPr>
            <a:r>
              <a:rPr lang="en-US" dirty="0" smtClean="0"/>
              <a:t>   r</a:t>
            </a:r>
            <a:r>
              <a:rPr lang="en-US" baseline="-25000" dirty="0" smtClean="0"/>
              <a:t>d AT</a:t>
            </a:r>
            <a:r>
              <a:rPr lang="en-US" dirty="0" smtClean="0"/>
              <a:t> = </a:t>
            </a:r>
            <a:r>
              <a:rPr lang="en-US" dirty="0" err="1" smtClean="0"/>
              <a:t>r</a:t>
            </a:r>
            <a:r>
              <a:rPr lang="en-US" baseline="-25000" dirty="0" err="1" smtClean="0"/>
              <a:t>d</a:t>
            </a:r>
            <a:r>
              <a:rPr lang="en-US" dirty="0" smtClean="0"/>
              <a:t> </a:t>
            </a:r>
            <a:r>
              <a:rPr lang="en-US" baseline="-25000" dirty="0" smtClean="0"/>
              <a:t>BT</a:t>
            </a:r>
            <a:r>
              <a:rPr lang="en-US" dirty="0" smtClean="0"/>
              <a:t>(1 – T)</a:t>
            </a:r>
          </a:p>
          <a:p>
            <a:pPr marL="801688" lvl="1" indent="-344488" eaLnBrk="1" hangingPunct="1">
              <a:buFont typeface="Wingdings" pitchFamily="2" charset="2"/>
              <a:buNone/>
            </a:pPr>
            <a:r>
              <a:rPr lang="en-US" dirty="0" smtClean="0"/>
              <a:t>	r</a:t>
            </a:r>
            <a:r>
              <a:rPr lang="en-US" baseline="-25000" dirty="0" smtClean="0"/>
              <a:t>d AT</a:t>
            </a:r>
            <a:r>
              <a:rPr lang="en-US" dirty="0" smtClean="0"/>
              <a:t> = </a:t>
            </a:r>
            <a:r>
              <a:rPr lang="en-US" dirty="0"/>
              <a:t>9</a:t>
            </a:r>
            <a:r>
              <a:rPr lang="en-US" dirty="0" smtClean="0"/>
              <a:t>%(1 – 0.40) = 5.4%</a:t>
            </a:r>
          </a:p>
          <a:p>
            <a:pPr eaLnBrk="1" hangingPunct="1"/>
            <a:r>
              <a:rPr lang="en-US" dirty="0" smtClean="0"/>
              <a:t>Use annual rate.</a:t>
            </a:r>
          </a:p>
          <a:p>
            <a:pPr eaLnBrk="1" hangingPunct="1"/>
            <a:r>
              <a:rPr lang="en-US" dirty="0" smtClean="0"/>
              <a:t>Flotation costs for debt usually small, so may ignore.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589ED1A-466C-4716-9310-08C896F08CFA}" type="slidenum">
              <a:rPr lang="en-US"/>
              <a:pPr>
                <a:defRPr/>
              </a:pPr>
              <a:t>2</a:t>
            </a:fld>
            <a:endParaRPr lang="en-US" dirty="0"/>
          </a:p>
        </p:txBody>
      </p:sp>
      <p:sp>
        <p:nvSpPr>
          <p:cNvPr id="4099" name="Rectangle 9"/>
          <p:cNvSpPr>
            <a:spLocks noGrp="1" noChangeArrowheads="1"/>
          </p:cNvSpPr>
          <p:nvPr>
            <p:ph type="title"/>
          </p:nvPr>
        </p:nvSpPr>
        <p:spPr/>
        <p:txBody>
          <a:bodyPr/>
          <a:lstStyle/>
          <a:p>
            <a:pPr eaLnBrk="1" hangingPunct="1"/>
            <a:r>
              <a:rPr lang="en-US" dirty="0" smtClean="0"/>
              <a:t>Topics in Chapter</a:t>
            </a:r>
          </a:p>
        </p:txBody>
      </p:sp>
      <p:sp>
        <p:nvSpPr>
          <p:cNvPr id="4100" name="Rectangle 10"/>
          <p:cNvSpPr>
            <a:spLocks noGrp="1" noChangeArrowheads="1"/>
          </p:cNvSpPr>
          <p:nvPr>
            <p:ph type="body" idx="1"/>
          </p:nvPr>
        </p:nvSpPr>
        <p:spPr/>
        <p:txBody>
          <a:bodyPr/>
          <a:lstStyle/>
          <a:p>
            <a:pPr marL="0" indent="0" eaLnBrk="1" hangingPunct="1">
              <a:buNone/>
            </a:pPr>
            <a:r>
              <a:rPr lang="en-US" b="1" i="1" dirty="0" smtClean="0"/>
              <a:t>Read Sections: 9-1, 9-2, 9-3abc, 9-4, 9-6, 9-7, 9-8, 9-9, 9-10b, 9-13a.</a:t>
            </a:r>
          </a:p>
          <a:p>
            <a:pPr eaLnBrk="1" hangingPunct="1"/>
            <a:r>
              <a:rPr lang="en-US" dirty="0" smtClean="0"/>
              <a:t>Cost of capital components</a:t>
            </a:r>
          </a:p>
          <a:p>
            <a:pPr lvl="1" eaLnBrk="1" hangingPunct="1"/>
            <a:r>
              <a:rPr lang="en-US" dirty="0" smtClean="0"/>
              <a:t>Debt</a:t>
            </a:r>
          </a:p>
          <a:p>
            <a:pPr lvl="1" eaLnBrk="1" hangingPunct="1"/>
            <a:r>
              <a:rPr lang="en-US" dirty="0" smtClean="0"/>
              <a:t>Preferred stock</a:t>
            </a:r>
          </a:p>
          <a:p>
            <a:pPr lvl="1" eaLnBrk="1" hangingPunct="1"/>
            <a:r>
              <a:rPr lang="en-US" dirty="0" smtClean="0"/>
              <a:t>Common equity</a:t>
            </a:r>
          </a:p>
          <a:p>
            <a:pPr eaLnBrk="1" hangingPunct="1"/>
            <a:r>
              <a:rPr lang="en-US" dirty="0" smtClean="0"/>
              <a:t>WACC</a:t>
            </a:r>
          </a:p>
          <a:p>
            <a:pPr eaLnBrk="1" hangingPunct="1"/>
            <a:r>
              <a:rPr lang="en-US" dirty="0" smtClean="0"/>
              <a:t>Factors that affect WACC</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88473E1F-947C-46D8-A5D0-F463C7D5FE7E}" type="slidenum">
              <a:rPr lang="en-US"/>
              <a:pPr>
                <a:defRPr/>
              </a:pPr>
              <a:t>20</a:t>
            </a:fld>
            <a:endParaRPr lang="en-US" dirty="0"/>
          </a:p>
        </p:txBody>
      </p:sp>
      <p:sp>
        <p:nvSpPr>
          <p:cNvPr id="12291" name="Rectangle 2"/>
          <p:cNvSpPr>
            <a:spLocks noGrp="1" noChangeArrowheads="1"/>
          </p:cNvSpPr>
          <p:nvPr>
            <p:ph type="title"/>
          </p:nvPr>
        </p:nvSpPr>
        <p:spPr>
          <a:xfrm>
            <a:off x="1150938" y="214313"/>
            <a:ext cx="7993062" cy="1462087"/>
          </a:xfrm>
        </p:spPr>
        <p:txBody>
          <a:bodyPr/>
          <a:lstStyle/>
          <a:p>
            <a:pPr eaLnBrk="1" hangingPunct="1"/>
            <a:r>
              <a:rPr lang="en-US" sz="3200" dirty="0" smtClean="0"/>
              <a:t>9-4 Cost of Preferred </a:t>
            </a:r>
            <a:r>
              <a:rPr lang="en-US" sz="3200" dirty="0"/>
              <a:t>S</a:t>
            </a:r>
            <a:r>
              <a:rPr lang="en-US" sz="3200" dirty="0" smtClean="0"/>
              <a:t>tock </a:t>
            </a:r>
            <a:r>
              <a:rPr lang="en-US" sz="3200" dirty="0" err="1" smtClean="0"/>
              <a:t>r</a:t>
            </a:r>
            <a:r>
              <a:rPr lang="en-US" sz="3200" baseline="-25000" dirty="0" err="1" smtClean="0"/>
              <a:t>ps</a:t>
            </a:r>
            <a:r>
              <a:rPr lang="en-US" sz="3200" dirty="0" smtClean="0"/>
              <a:t>  </a:t>
            </a:r>
            <a:br>
              <a:rPr lang="en-US" sz="3200" dirty="0" smtClean="0"/>
            </a:br>
            <a:r>
              <a:rPr lang="en-US" sz="1600" dirty="0" smtClean="0"/>
              <a:t>Example: </a:t>
            </a:r>
            <a:r>
              <a:rPr lang="en-US" sz="1600" dirty="0" err="1" smtClean="0"/>
              <a:t>MicroDrive’s</a:t>
            </a:r>
            <a:r>
              <a:rPr lang="en-US" sz="1600" dirty="0" smtClean="0"/>
              <a:t> has preferred stock that pays an $8 annual dividend/share and sells for $100/share. If it issues new shares of preferred stock, it would incur a flotation/underwriting cost of 2.5%. What is </a:t>
            </a:r>
            <a:r>
              <a:rPr lang="en-US" sz="1600" dirty="0" err="1" smtClean="0"/>
              <a:t>MicroDrive’s</a:t>
            </a:r>
            <a:r>
              <a:rPr lang="en-US" sz="1600" dirty="0" smtClean="0"/>
              <a:t> cost of preferred stock? </a:t>
            </a:r>
          </a:p>
        </p:txBody>
      </p:sp>
      <p:grpSp>
        <p:nvGrpSpPr>
          <p:cNvPr id="12292" name="Group 22"/>
          <p:cNvGrpSpPr>
            <a:grpSpLocks/>
          </p:cNvGrpSpPr>
          <p:nvPr/>
        </p:nvGrpSpPr>
        <p:grpSpPr bwMode="auto">
          <a:xfrm>
            <a:off x="730250" y="2362200"/>
            <a:ext cx="8108950" cy="3475038"/>
            <a:chOff x="460" y="1488"/>
            <a:chExt cx="5108" cy="2189"/>
          </a:xfrm>
        </p:grpSpPr>
        <p:sp>
          <p:nvSpPr>
            <p:cNvPr id="12293" name="Rectangle 3"/>
            <p:cNvSpPr>
              <a:spLocks noChangeArrowheads="1"/>
            </p:cNvSpPr>
            <p:nvPr/>
          </p:nvSpPr>
          <p:spPr bwMode="auto">
            <a:xfrm>
              <a:off x="460" y="1488"/>
              <a:ext cx="2048" cy="363"/>
            </a:xfrm>
            <a:prstGeom prst="rect">
              <a:avLst/>
            </a:prstGeom>
            <a:noFill/>
            <a:ln w="12700">
              <a:noFill/>
              <a:miter lim="800000"/>
              <a:headEnd/>
              <a:tailEnd/>
            </a:ln>
          </p:spPr>
          <p:txBody>
            <a:bodyPr wrap="none" lIns="90488" tIns="44450" rIns="90488" bIns="44450">
              <a:spAutoFit/>
            </a:bodyPr>
            <a:lstStyle/>
            <a:p>
              <a:r>
                <a:rPr lang="en-US" sz="3200" dirty="0">
                  <a:latin typeface="Tahoma" pitchFamily="34" charset="0"/>
                </a:rPr>
                <a:t>Use this formula:</a:t>
              </a:r>
            </a:p>
          </p:txBody>
        </p:sp>
        <p:sp>
          <p:nvSpPr>
            <p:cNvPr id="12294" name="Text Box 6"/>
            <p:cNvSpPr txBox="1">
              <a:spLocks noChangeArrowheads="1"/>
            </p:cNvSpPr>
            <p:nvPr/>
          </p:nvSpPr>
          <p:spPr bwMode="auto">
            <a:xfrm>
              <a:off x="528" y="2227"/>
              <a:ext cx="864" cy="365"/>
            </a:xfrm>
            <a:prstGeom prst="rect">
              <a:avLst/>
            </a:prstGeom>
            <a:noFill/>
            <a:ln w="12700">
              <a:noFill/>
              <a:miter lim="800000"/>
              <a:headEnd/>
              <a:tailEnd/>
            </a:ln>
          </p:spPr>
          <p:txBody>
            <a:bodyPr>
              <a:spAutoFit/>
            </a:bodyPr>
            <a:lstStyle/>
            <a:p>
              <a:pPr>
                <a:spcBef>
                  <a:spcPct val="50000"/>
                </a:spcBef>
              </a:pPr>
              <a:r>
                <a:rPr lang="en-US" sz="3200" dirty="0"/>
                <a:t>r</a:t>
              </a:r>
              <a:r>
                <a:rPr lang="en-US" sz="3200" baseline="-25000" dirty="0"/>
                <a:t>ps </a:t>
              </a:r>
              <a:r>
                <a:rPr lang="en-US" sz="3200" dirty="0"/>
                <a:t>=</a:t>
              </a:r>
            </a:p>
          </p:txBody>
        </p:sp>
        <p:sp>
          <p:nvSpPr>
            <p:cNvPr id="12295" name="Text Box 7"/>
            <p:cNvSpPr txBox="1">
              <a:spLocks noChangeArrowheads="1"/>
            </p:cNvSpPr>
            <p:nvPr/>
          </p:nvSpPr>
          <p:spPr bwMode="auto">
            <a:xfrm>
              <a:off x="1248" y="1968"/>
              <a:ext cx="768" cy="365"/>
            </a:xfrm>
            <a:prstGeom prst="rect">
              <a:avLst/>
            </a:prstGeom>
            <a:noFill/>
            <a:ln w="12700">
              <a:noFill/>
              <a:miter lim="800000"/>
              <a:headEnd/>
              <a:tailEnd/>
            </a:ln>
          </p:spPr>
          <p:txBody>
            <a:bodyPr>
              <a:spAutoFit/>
            </a:bodyPr>
            <a:lstStyle/>
            <a:p>
              <a:pPr>
                <a:spcBef>
                  <a:spcPct val="50000"/>
                </a:spcBef>
              </a:pPr>
              <a:r>
                <a:rPr lang="en-US" sz="3200" dirty="0"/>
                <a:t>D</a:t>
              </a:r>
              <a:r>
                <a:rPr lang="en-US" sz="3200" baseline="-25000" dirty="0"/>
                <a:t>ps</a:t>
              </a:r>
            </a:p>
          </p:txBody>
        </p:sp>
        <p:sp>
          <p:nvSpPr>
            <p:cNvPr id="12296" name="Text Box 8"/>
            <p:cNvSpPr txBox="1">
              <a:spLocks noChangeArrowheads="1"/>
            </p:cNvSpPr>
            <p:nvPr/>
          </p:nvSpPr>
          <p:spPr bwMode="auto">
            <a:xfrm>
              <a:off x="1056" y="2416"/>
              <a:ext cx="1344" cy="368"/>
            </a:xfrm>
            <a:prstGeom prst="rect">
              <a:avLst/>
            </a:prstGeom>
            <a:noFill/>
            <a:ln w="12700">
              <a:noFill/>
              <a:miter lim="800000"/>
              <a:headEnd/>
              <a:tailEnd/>
            </a:ln>
          </p:spPr>
          <p:txBody>
            <a:bodyPr>
              <a:spAutoFit/>
            </a:bodyPr>
            <a:lstStyle/>
            <a:p>
              <a:pPr>
                <a:spcBef>
                  <a:spcPct val="50000"/>
                </a:spcBef>
              </a:pPr>
              <a:r>
                <a:rPr lang="en-US" sz="3200" dirty="0"/>
                <a:t>P</a:t>
              </a:r>
              <a:r>
                <a:rPr lang="en-US" sz="3200" baseline="-25000" dirty="0"/>
                <a:t>ps </a:t>
              </a:r>
              <a:r>
                <a:rPr lang="en-US" sz="3200" dirty="0"/>
                <a:t>(1 – F)</a:t>
              </a:r>
            </a:p>
          </p:txBody>
        </p:sp>
        <p:sp>
          <p:nvSpPr>
            <p:cNvPr id="12297" name="Line 9"/>
            <p:cNvSpPr>
              <a:spLocks noChangeShapeType="1"/>
            </p:cNvSpPr>
            <p:nvPr/>
          </p:nvSpPr>
          <p:spPr bwMode="auto">
            <a:xfrm>
              <a:off x="1152" y="2400"/>
              <a:ext cx="1037" cy="0"/>
            </a:xfrm>
            <a:prstGeom prst="line">
              <a:avLst/>
            </a:prstGeom>
            <a:noFill/>
            <a:ln w="25400">
              <a:solidFill>
                <a:schemeClr val="tx1"/>
              </a:solidFill>
              <a:round/>
              <a:headEnd/>
              <a:tailEnd/>
            </a:ln>
          </p:spPr>
          <p:txBody>
            <a:bodyPr/>
            <a:lstStyle/>
            <a:p>
              <a:endParaRPr lang="en-US" dirty="0"/>
            </a:p>
          </p:txBody>
        </p:sp>
        <p:sp>
          <p:nvSpPr>
            <p:cNvPr id="12298" name="Text Box 11"/>
            <p:cNvSpPr txBox="1">
              <a:spLocks noChangeArrowheads="1"/>
            </p:cNvSpPr>
            <p:nvPr/>
          </p:nvSpPr>
          <p:spPr bwMode="auto">
            <a:xfrm>
              <a:off x="2256" y="2227"/>
              <a:ext cx="480" cy="365"/>
            </a:xfrm>
            <a:prstGeom prst="rect">
              <a:avLst/>
            </a:prstGeom>
            <a:noFill/>
            <a:ln w="12700">
              <a:noFill/>
              <a:miter lim="800000"/>
              <a:headEnd/>
              <a:tailEnd/>
            </a:ln>
          </p:spPr>
          <p:txBody>
            <a:bodyPr>
              <a:spAutoFit/>
            </a:bodyPr>
            <a:lstStyle/>
            <a:p>
              <a:pPr>
                <a:spcBef>
                  <a:spcPct val="50000"/>
                </a:spcBef>
              </a:pPr>
              <a:r>
                <a:rPr lang="en-US" sz="3200" dirty="0"/>
                <a:t>=</a:t>
              </a:r>
            </a:p>
          </p:txBody>
        </p:sp>
        <p:sp>
          <p:nvSpPr>
            <p:cNvPr id="12299" name="Text Box 12"/>
            <p:cNvSpPr txBox="1">
              <a:spLocks noChangeArrowheads="1"/>
            </p:cNvSpPr>
            <p:nvPr/>
          </p:nvSpPr>
          <p:spPr bwMode="auto">
            <a:xfrm>
              <a:off x="3072" y="1987"/>
              <a:ext cx="1824" cy="365"/>
            </a:xfrm>
            <a:prstGeom prst="rect">
              <a:avLst/>
            </a:prstGeom>
            <a:noFill/>
            <a:ln w="12700">
              <a:noFill/>
              <a:miter lim="800000"/>
              <a:headEnd/>
              <a:tailEnd/>
            </a:ln>
          </p:spPr>
          <p:txBody>
            <a:bodyPr>
              <a:spAutoFit/>
            </a:bodyPr>
            <a:lstStyle/>
            <a:p>
              <a:pPr>
                <a:spcBef>
                  <a:spcPct val="50000"/>
                </a:spcBef>
              </a:pPr>
              <a:r>
                <a:rPr lang="en-US" sz="3200" dirty="0" smtClean="0"/>
                <a:t>$8</a:t>
              </a:r>
              <a:endParaRPr lang="en-US" sz="3200" dirty="0"/>
            </a:p>
          </p:txBody>
        </p:sp>
        <p:sp>
          <p:nvSpPr>
            <p:cNvPr id="12300" name="Text Box 13"/>
            <p:cNvSpPr txBox="1">
              <a:spLocks noChangeArrowheads="1"/>
            </p:cNvSpPr>
            <p:nvPr/>
          </p:nvSpPr>
          <p:spPr bwMode="auto">
            <a:xfrm>
              <a:off x="2592" y="2400"/>
              <a:ext cx="2592" cy="368"/>
            </a:xfrm>
            <a:prstGeom prst="rect">
              <a:avLst/>
            </a:prstGeom>
            <a:noFill/>
            <a:ln w="12700">
              <a:noFill/>
              <a:miter lim="800000"/>
              <a:headEnd/>
              <a:tailEnd/>
            </a:ln>
          </p:spPr>
          <p:txBody>
            <a:bodyPr>
              <a:spAutoFit/>
            </a:bodyPr>
            <a:lstStyle/>
            <a:p>
              <a:pPr>
                <a:spcBef>
                  <a:spcPct val="50000"/>
                </a:spcBef>
              </a:pPr>
              <a:r>
                <a:rPr lang="en-US" sz="3200" dirty="0"/>
                <a:t>$</a:t>
              </a:r>
              <a:r>
                <a:rPr lang="en-US" sz="3200" dirty="0" smtClean="0"/>
                <a:t>100*(</a:t>
              </a:r>
              <a:r>
                <a:rPr lang="en-US" sz="3200" dirty="0"/>
                <a:t>1 – </a:t>
              </a:r>
              <a:r>
                <a:rPr lang="en-US" sz="3200" dirty="0" smtClean="0"/>
                <a:t>0.025</a:t>
              </a:r>
              <a:r>
                <a:rPr lang="en-US" sz="3200" dirty="0"/>
                <a:t>)</a:t>
              </a:r>
            </a:p>
          </p:txBody>
        </p:sp>
        <p:sp>
          <p:nvSpPr>
            <p:cNvPr id="12301" name="Line 14"/>
            <p:cNvSpPr>
              <a:spLocks noChangeShapeType="1"/>
            </p:cNvSpPr>
            <p:nvPr/>
          </p:nvSpPr>
          <p:spPr bwMode="auto">
            <a:xfrm>
              <a:off x="2640" y="2400"/>
              <a:ext cx="2016" cy="0"/>
            </a:xfrm>
            <a:prstGeom prst="line">
              <a:avLst/>
            </a:prstGeom>
            <a:noFill/>
            <a:ln w="25400">
              <a:solidFill>
                <a:schemeClr val="tx1"/>
              </a:solidFill>
              <a:round/>
              <a:headEnd/>
              <a:tailEnd/>
            </a:ln>
          </p:spPr>
          <p:txBody>
            <a:bodyPr/>
            <a:lstStyle/>
            <a:p>
              <a:endParaRPr lang="en-US" dirty="0"/>
            </a:p>
          </p:txBody>
        </p:sp>
        <p:sp>
          <p:nvSpPr>
            <p:cNvPr id="12302" name="Text Box 15"/>
            <p:cNvSpPr txBox="1">
              <a:spLocks noChangeArrowheads="1"/>
            </p:cNvSpPr>
            <p:nvPr/>
          </p:nvSpPr>
          <p:spPr bwMode="auto">
            <a:xfrm>
              <a:off x="2239" y="3072"/>
              <a:ext cx="257" cy="365"/>
            </a:xfrm>
            <a:prstGeom prst="rect">
              <a:avLst/>
            </a:prstGeom>
            <a:noFill/>
            <a:ln w="12700">
              <a:noFill/>
              <a:miter lim="800000"/>
              <a:headEnd/>
              <a:tailEnd/>
            </a:ln>
          </p:spPr>
          <p:txBody>
            <a:bodyPr>
              <a:spAutoFit/>
            </a:bodyPr>
            <a:lstStyle/>
            <a:p>
              <a:pPr>
                <a:spcBef>
                  <a:spcPct val="50000"/>
                </a:spcBef>
              </a:pPr>
              <a:r>
                <a:rPr lang="en-US" sz="3200" dirty="0"/>
                <a:t>=</a:t>
              </a:r>
            </a:p>
          </p:txBody>
        </p:sp>
        <p:sp>
          <p:nvSpPr>
            <p:cNvPr id="12303" name="Text Box 16"/>
            <p:cNvSpPr txBox="1">
              <a:spLocks noChangeArrowheads="1"/>
            </p:cNvSpPr>
            <p:nvPr/>
          </p:nvSpPr>
          <p:spPr bwMode="auto">
            <a:xfrm>
              <a:off x="2672" y="2899"/>
              <a:ext cx="976" cy="365"/>
            </a:xfrm>
            <a:prstGeom prst="rect">
              <a:avLst/>
            </a:prstGeom>
            <a:noFill/>
            <a:ln w="12700">
              <a:noFill/>
              <a:miter lim="800000"/>
              <a:headEnd/>
              <a:tailEnd/>
            </a:ln>
          </p:spPr>
          <p:txBody>
            <a:bodyPr>
              <a:spAutoFit/>
            </a:bodyPr>
            <a:lstStyle/>
            <a:p>
              <a:pPr>
                <a:spcBef>
                  <a:spcPct val="50000"/>
                </a:spcBef>
              </a:pPr>
              <a:r>
                <a:rPr lang="en-US" sz="3200" dirty="0" smtClean="0"/>
                <a:t>$</a:t>
              </a:r>
              <a:r>
                <a:rPr lang="en-US" sz="3200" dirty="0"/>
                <a:t>8</a:t>
              </a:r>
            </a:p>
          </p:txBody>
        </p:sp>
        <p:sp>
          <p:nvSpPr>
            <p:cNvPr id="12304" name="Text Box 17"/>
            <p:cNvSpPr txBox="1">
              <a:spLocks noChangeArrowheads="1"/>
            </p:cNvSpPr>
            <p:nvPr/>
          </p:nvSpPr>
          <p:spPr bwMode="auto">
            <a:xfrm>
              <a:off x="2544" y="3312"/>
              <a:ext cx="1104" cy="365"/>
            </a:xfrm>
            <a:prstGeom prst="rect">
              <a:avLst/>
            </a:prstGeom>
            <a:noFill/>
            <a:ln w="12700">
              <a:noFill/>
              <a:miter lim="800000"/>
              <a:headEnd/>
              <a:tailEnd/>
            </a:ln>
          </p:spPr>
          <p:txBody>
            <a:bodyPr>
              <a:spAutoFit/>
            </a:bodyPr>
            <a:lstStyle/>
            <a:p>
              <a:pPr>
                <a:spcBef>
                  <a:spcPct val="50000"/>
                </a:spcBef>
              </a:pPr>
              <a:r>
                <a:rPr lang="en-US" sz="3200" dirty="0" smtClean="0"/>
                <a:t>$97.5</a:t>
              </a:r>
              <a:endParaRPr lang="en-US" sz="3200" dirty="0"/>
            </a:p>
          </p:txBody>
        </p:sp>
        <p:sp>
          <p:nvSpPr>
            <p:cNvPr id="12305" name="Line 18"/>
            <p:cNvSpPr>
              <a:spLocks noChangeShapeType="1"/>
            </p:cNvSpPr>
            <p:nvPr/>
          </p:nvSpPr>
          <p:spPr bwMode="auto">
            <a:xfrm>
              <a:off x="2592" y="3264"/>
              <a:ext cx="1002" cy="1"/>
            </a:xfrm>
            <a:prstGeom prst="line">
              <a:avLst/>
            </a:prstGeom>
            <a:noFill/>
            <a:ln w="25400">
              <a:solidFill>
                <a:schemeClr val="tx1"/>
              </a:solidFill>
              <a:round/>
              <a:headEnd/>
              <a:tailEnd/>
            </a:ln>
          </p:spPr>
          <p:txBody>
            <a:bodyPr/>
            <a:lstStyle/>
            <a:p>
              <a:endParaRPr lang="en-US" dirty="0"/>
            </a:p>
          </p:txBody>
        </p:sp>
        <p:sp>
          <p:nvSpPr>
            <p:cNvPr id="12306" name="Text Box 19"/>
            <p:cNvSpPr txBox="1">
              <a:spLocks noChangeArrowheads="1"/>
            </p:cNvSpPr>
            <p:nvPr/>
          </p:nvSpPr>
          <p:spPr bwMode="auto">
            <a:xfrm>
              <a:off x="3648" y="3072"/>
              <a:ext cx="480" cy="365"/>
            </a:xfrm>
            <a:prstGeom prst="rect">
              <a:avLst/>
            </a:prstGeom>
            <a:noFill/>
            <a:ln w="12700">
              <a:noFill/>
              <a:miter lim="800000"/>
              <a:headEnd/>
              <a:tailEnd/>
            </a:ln>
          </p:spPr>
          <p:txBody>
            <a:bodyPr>
              <a:spAutoFit/>
            </a:bodyPr>
            <a:lstStyle/>
            <a:p>
              <a:pPr>
                <a:spcBef>
                  <a:spcPct val="50000"/>
                </a:spcBef>
              </a:pPr>
              <a:r>
                <a:rPr lang="en-US" sz="3200" dirty="0"/>
                <a:t>=</a:t>
              </a:r>
            </a:p>
          </p:txBody>
        </p:sp>
        <p:sp>
          <p:nvSpPr>
            <p:cNvPr id="12307" name="Text Box 20"/>
            <p:cNvSpPr txBox="1">
              <a:spLocks noChangeArrowheads="1"/>
            </p:cNvSpPr>
            <p:nvPr/>
          </p:nvSpPr>
          <p:spPr bwMode="auto">
            <a:xfrm>
              <a:off x="3936" y="3072"/>
              <a:ext cx="1632" cy="368"/>
            </a:xfrm>
            <a:prstGeom prst="rect">
              <a:avLst/>
            </a:prstGeom>
            <a:noFill/>
            <a:ln w="12700">
              <a:noFill/>
              <a:miter lim="800000"/>
              <a:headEnd/>
              <a:tailEnd/>
            </a:ln>
          </p:spPr>
          <p:txBody>
            <a:bodyPr>
              <a:spAutoFit/>
            </a:bodyPr>
            <a:lstStyle/>
            <a:p>
              <a:pPr>
                <a:spcBef>
                  <a:spcPct val="50000"/>
                </a:spcBef>
              </a:pPr>
              <a:r>
                <a:rPr lang="en-US" sz="3200" dirty="0" smtClean="0"/>
                <a:t>0.082 </a:t>
              </a:r>
              <a:r>
                <a:rPr lang="en-US" sz="3200" dirty="0"/>
                <a:t>= </a:t>
              </a:r>
              <a:r>
                <a:rPr lang="en-US" sz="3200" dirty="0" smtClean="0"/>
                <a:t>8.2%</a:t>
              </a:r>
              <a:endParaRPr lang="en-US" sz="3200"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129411D-643D-4BBA-8D51-8E66C6DB31F0}" type="slidenum">
              <a:rPr lang="en-US"/>
              <a:pPr>
                <a:defRPr/>
              </a:pPr>
              <a:t>21</a:t>
            </a:fld>
            <a:endParaRPr lang="en-US" dirty="0"/>
          </a:p>
        </p:txBody>
      </p:sp>
      <p:sp>
        <p:nvSpPr>
          <p:cNvPr id="14339" name="Rectangle 6"/>
          <p:cNvSpPr>
            <a:spLocks noGrp="1" noChangeArrowheads="1"/>
          </p:cNvSpPr>
          <p:nvPr>
            <p:ph type="title"/>
          </p:nvPr>
        </p:nvSpPr>
        <p:spPr/>
        <p:txBody>
          <a:bodyPr/>
          <a:lstStyle/>
          <a:p>
            <a:pPr eaLnBrk="1" hangingPunct="1"/>
            <a:r>
              <a:rPr lang="en-US" dirty="0" smtClean="0"/>
              <a:t>Note:</a:t>
            </a:r>
          </a:p>
        </p:txBody>
      </p:sp>
      <p:sp>
        <p:nvSpPr>
          <p:cNvPr id="14340" name="Rectangle 7"/>
          <p:cNvSpPr>
            <a:spLocks noGrp="1" noChangeArrowheads="1"/>
          </p:cNvSpPr>
          <p:nvPr>
            <p:ph type="body" idx="1"/>
          </p:nvPr>
        </p:nvSpPr>
        <p:spPr/>
        <p:txBody>
          <a:bodyPr/>
          <a:lstStyle/>
          <a:p>
            <a:pPr eaLnBrk="1" hangingPunct="1"/>
            <a:r>
              <a:rPr lang="en-US" sz="2800" dirty="0" smtClean="0"/>
              <a:t>Flotation costs for preferred are significant, so are reflected.  Use net price/share the firm receives as the denominator in the formula.</a:t>
            </a:r>
          </a:p>
          <a:p>
            <a:pPr eaLnBrk="1" hangingPunct="1"/>
            <a:r>
              <a:rPr lang="en-US" sz="2800" dirty="0" smtClean="0"/>
              <a:t>Preferred dividends are not tax deductible, so no tax adjustment. Just r</a:t>
            </a:r>
            <a:r>
              <a:rPr lang="en-US" sz="2800" baseline="-25000" dirty="0" smtClean="0"/>
              <a:t>ps</a:t>
            </a:r>
            <a:r>
              <a:rPr lang="en-US" sz="2800" dirty="0" smtClean="0"/>
              <a:t>.</a:t>
            </a:r>
          </a:p>
          <a:p>
            <a:pPr eaLnBrk="1" hangingPunct="1"/>
            <a:r>
              <a:rPr lang="en-US" sz="2800" dirty="0"/>
              <a:t>A</a:t>
            </a:r>
            <a:r>
              <a:rPr lang="en-US" sz="2800" dirty="0" smtClean="0"/>
              <a:t>nnual </a:t>
            </a:r>
            <a:r>
              <a:rPr lang="en-US" sz="2800" dirty="0" err="1" smtClean="0"/>
              <a:t>r</a:t>
            </a:r>
            <a:r>
              <a:rPr lang="en-US" sz="2800" baseline="-25000" dirty="0" err="1" smtClean="0"/>
              <a:t>ps</a:t>
            </a:r>
            <a:r>
              <a:rPr lang="en-US" sz="2800" dirty="0" smtClean="0"/>
              <a:t> is used.</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69F9C57-7660-4B14-B2F3-BB5FC9EE7447}" type="slidenum">
              <a:rPr lang="en-US"/>
              <a:pPr>
                <a:defRPr/>
              </a:pPr>
              <a:t>22</a:t>
            </a:fld>
            <a:endParaRPr lang="en-US" dirty="0"/>
          </a:p>
        </p:txBody>
      </p:sp>
      <p:sp>
        <p:nvSpPr>
          <p:cNvPr id="15363" name="Rectangle 9"/>
          <p:cNvSpPr>
            <a:spLocks noGrp="1" noChangeArrowheads="1"/>
          </p:cNvSpPr>
          <p:nvPr>
            <p:ph type="title"/>
          </p:nvPr>
        </p:nvSpPr>
        <p:spPr/>
        <p:txBody>
          <a:bodyPr/>
          <a:lstStyle/>
          <a:p>
            <a:pPr eaLnBrk="1" hangingPunct="1"/>
            <a:r>
              <a:rPr lang="en-US" dirty="0" smtClean="0"/>
              <a:t>Is preferred stock more or less risky to investors than debt?</a:t>
            </a:r>
          </a:p>
        </p:txBody>
      </p:sp>
      <p:sp>
        <p:nvSpPr>
          <p:cNvPr id="15364" name="Rectangle 10"/>
          <p:cNvSpPr>
            <a:spLocks noGrp="1" noChangeArrowheads="1"/>
          </p:cNvSpPr>
          <p:nvPr>
            <p:ph type="body" idx="1"/>
          </p:nvPr>
        </p:nvSpPr>
        <p:spPr/>
        <p:txBody>
          <a:bodyPr/>
          <a:lstStyle/>
          <a:p>
            <a:pPr eaLnBrk="1" hangingPunct="1"/>
            <a:r>
              <a:rPr lang="en-US" dirty="0" smtClean="0"/>
              <a:t>More risky; company not required to pay preferred dividend.</a:t>
            </a:r>
          </a:p>
          <a:p>
            <a:pPr eaLnBrk="1" hangingPunct="1"/>
            <a:r>
              <a:rPr lang="en-US" dirty="0" smtClean="0"/>
              <a:t>However, firms want to pay preferred dividend.  Otherwise, (1) cannot pay common dividend, (2) difficult to raise additional funds, and (3) preferred stockholders may gain control of firm.</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224EDDB-139F-4356-AED4-84FFFE22EDD3}" type="slidenum">
              <a:rPr lang="en-US"/>
              <a:pPr>
                <a:defRPr/>
              </a:pPr>
              <a:t>23</a:t>
            </a:fld>
            <a:endParaRPr lang="en-US" dirty="0"/>
          </a:p>
        </p:txBody>
      </p:sp>
      <p:sp>
        <p:nvSpPr>
          <p:cNvPr id="16387" name="Rectangle 7"/>
          <p:cNvSpPr>
            <a:spLocks noGrp="1" noChangeArrowheads="1"/>
          </p:cNvSpPr>
          <p:nvPr>
            <p:ph type="title"/>
          </p:nvPr>
        </p:nvSpPr>
        <p:spPr/>
        <p:txBody>
          <a:bodyPr/>
          <a:lstStyle/>
          <a:p>
            <a:pPr eaLnBrk="1" hangingPunct="1"/>
            <a:r>
              <a:rPr lang="en-US" dirty="0" smtClean="0"/>
              <a:t>Why is yield on preferred</a:t>
            </a:r>
            <a:br>
              <a:rPr lang="en-US" dirty="0" smtClean="0"/>
            </a:br>
            <a:r>
              <a:rPr lang="en-US" dirty="0" smtClean="0"/>
              <a:t> lower than r</a:t>
            </a:r>
            <a:r>
              <a:rPr lang="en-US" baseline="-25000" dirty="0" smtClean="0"/>
              <a:t>d</a:t>
            </a:r>
            <a:r>
              <a:rPr lang="en-US" dirty="0" smtClean="0"/>
              <a:t>?</a:t>
            </a:r>
          </a:p>
        </p:txBody>
      </p:sp>
      <p:sp>
        <p:nvSpPr>
          <p:cNvPr id="16388" name="Rectangle 8"/>
          <p:cNvSpPr>
            <a:spLocks noGrp="1" noChangeArrowheads="1"/>
          </p:cNvSpPr>
          <p:nvPr>
            <p:ph type="body" idx="1"/>
          </p:nvPr>
        </p:nvSpPr>
        <p:spPr/>
        <p:txBody>
          <a:bodyPr/>
          <a:lstStyle/>
          <a:p>
            <a:pPr eaLnBrk="1" hangingPunct="1"/>
            <a:r>
              <a:rPr lang="en-US" sz="2400" dirty="0" smtClean="0"/>
              <a:t>Corporations own most preferred stock, because 70% (or more) of preferred (or common) dividends received are nontaxable to corporate investors.</a:t>
            </a:r>
          </a:p>
          <a:p>
            <a:pPr eaLnBrk="1" hangingPunct="1"/>
            <a:r>
              <a:rPr lang="en-US" sz="2400" dirty="0" smtClean="0"/>
              <a:t>Therefore, from investors’ perspective preferred often has a lower B-T yield than the B-T yield on debt even they are riskier than debt.</a:t>
            </a:r>
          </a:p>
          <a:p>
            <a:pPr eaLnBrk="1" hangingPunct="1"/>
            <a:r>
              <a:rPr lang="en-US" sz="2400" dirty="0" smtClean="0"/>
              <a:t>However, the A-T yield to investors and the effective after-tax cost to the issuer are higher on preferred than on debt, which is consistent with the higher risk of preferred.</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pPr>
              <a:defRPr/>
            </a:pPr>
            <a:fld id="{D2A0E5C5-82DB-40A3-9557-D944D4677771}" type="slidenum">
              <a:rPr lang="en-US"/>
              <a:pPr>
                <a:defRPr/>
              </a:pPr>
              <a:t>24</a:t>
            </a:fld>
            <a:endParaRPr lang="en-US" dirty="0"/>
          </a:p>
        </p:txBody>
      </p:sp>
      <p:sp>
        <p:nvSpPr>
          <p:cNvPr id="17411" name="Rectangle 9"/>
          <p:cNvSpPr>
            <a:spLocks noGrp="1" noChangeArrowheads="1"/>
          </p:cNvSpPr>
          <p:nvPr>
            <p:ph type="title"/>
          </p:nvPr>
        </p:nvSpPr>
        <p:spPr/>
        <p:txBody>
          <a:bodyPr/>
          <a:lstStyle/>
          <a:p>
            <a:pPr eaLnBrk="1" hangingPunct="1"/>
            <a:r>
              <a:rPr lang="en-US" sz="3600" dirty="0" smtClean="0"/>
              <a:t>Example: Returns to Investors</a:t>
            </a:r>
            <a:br>
              <a:rPr lang="en-US" sz="3600" dirty="0" smtClean="0"/>
            </a:br>
            <a:r>
              <a:rPr lang="en-US" sz="3600" dirty="0" err="1" smtClean="0"/>
              <a:t>r</a:t>
            </a:r>
            <a:r>
              <a:rPr lang="en-US" sz="3600" baseline="-25000" dirty="0" err="1" smtClean="0"/>
              <a:t>ps</a:t>
            </a:r>
            <a:r>
              <a:rPr lang="en-US" sz="3600" dirty="0" smtClean="0"/>
              <a:t> = 8%, r</a:t>
            </a:r>
            <a:r>
              <a:rPr lang="en-US" sz="3600" baseline="-25000" dirty="0" smtClean="0"/>
              <a:t>d</a:t>
            </a:r>
            <a:r>
              <a:rPr lang="en-US" sz="3600" dirty="0" smtClean="0"/>
              <a:t> = </a:t>
            </a:r>
            <a:r>
              <a:rPr lang="en-US" sz="3600" dirty="0"/>
              <a:t>9</a:t>
            </a:r>
            <a:r>
              <a:rPr lang="en-US" sz="3600" dirty="0" smtClean="0"/>
              <a:t>%, T = 40%</a:t>
            </a:r>
          </a:p>
        </p:txBody>
      </p:sp>
      <p:grpSp>
        <p:nvGrpSpPr>
          <p:cNvPr id="17412" name="Group 11"/>
          <p:cNvGrpSpPr>
            <a:grpSpLocks/>
          </p:cNvGrpSpPr>
          <p:nvPr/>
        </p:nvGrpSpPr>
        <p:grpSpPr bwMode="auto">
          <a:xfrm>
            <a:off x="600075" y="2590801"/>
            <a:ext cx="8008939" cy="2655888"/>
            <a:chOff x="545" y="1870"/>
            <a:chExt cx="5045" cy="1673"/>
          </a:xfrm>
        </p:grpSpPr>
        <p:sp>
          <p:nvSpPr>
            <p:cNvPr id="17414" name="Rectangle 4"/>
            <p:cNvSpPr>
              <a:spLocks noChangeArrowheads="1"/>
            </p:cNvSpPr>
            <p:nvPr/>
          </p:nvSpPr>
          <p:spPr bwMode="auto">
            <a:xfrm>
              <a:off x="760" y="1870"/>
              <a:ext cx="4184" cy="367"/>
            </a:xfrm>
            <a:prstGeom prst="rect">
              <a:avLst/>
            </a:prstGeom>
            <a:noFill/>
            <a:ln w="12700">
              <a:noFill/>
              <a:miter lim="800000"/>
              <a:headEnd/>
              <a:tailEnd/>
            </a:ln>
          </p:spPr>
          <p:txBody>
            <a:bodyPr lIns="90488" tIns="44450" rIns="90488" bIns="44450">
              <a:spAutoFit/>
            </a:bodyPr>
            <a:lstStyle/>
            <a:p>
              <a:r>
                <a:rPr lang="en-US" sz="3200" dirty="0">
                  <a:latin typeface="Tahoma" pitchFamily="34" charset="0"/>
                </a:rPr>
                <a:t>r</a:t>
              </a:r>
              <a:r>
                <a:rPr lang="en-US" sz="3200" baseline="-25000" dirty="0">
                  <a:latin typeface="Tahoma" pitchFamily="34" charset="0"/>
                </a:rPr>
                <a:t>ps, AT</a:t>
              </a:r>
              <a:r>
                <a:rPr lang="en-US" sz="3200" dirty="0">
                  <a:latin typeface="Tahoma" pitchFamily="34" charset="0"/>
                </a:rPr>
                <a:t>  =  r</a:t>
              </a:r>
              <a:r>
                <a:rPr lang="en-US" sz="3200" baseline="-25000" dirty="0">
                  <a:latin typeface="Tahoma" pitchFamily="34" charset="0"/>
                </a:rPr>
                <a:t>ps</a:t>
              </a:r>
              <a:r>
                <a:rPr lang="en-US" sz="3200" dirty="0">
                  <a:latin typeface="Tahoma" pitchFamily="34" charset="0"/>
                </a:rPr>
                <a:t> </a:t>
              </a:r>
              <a:r>
                <a:rPr lang="en-US" sz="3200" dirty="0"/>
                <a:t>–</a:t>
              </a:r>
              <a:r>
                <a:rPr lang="en-US" sz="3200" dirty="0">
                  <a:latin typeface="Tahoma" pitchFamily="34" charset="0"/>
                </a:rPr>
                <a:t> r</a:t>
              </a:r>
              <a:r>
                <a:rPr lang="en-US" sz="3200" baseline="-25000" dirty="0">
                  <a:latin typeface="Tahoma" pitchFamily="34" charset="0"/>
                </a:rPr>
                <a:t>ps</a:t>
              </a:r>
              <a:r>
                <a:rPr lang="en-US" sz="3200" dirty="0">
                  <a:latin typeface="Tahoma" pitchFamily="34" charset="0"/>
                </a:rPr>
                <a:t>(1 </a:t>
              </a:r>
              <a:r>
                <a:rPr lang="en-US" sz="3200" dirty="0"/>
                <a:t>–</a:t>
              </a:r>
              <a:r>
                <a:rPr lang="en-US" sz="3200" dirty="0">
                  <a:latin typeface="Tahoma" pitchFamily="34" charset="0"/>
                </a:rPr>
                <a:t> 0.7)(T)</a:t>
              </a:r>
            </a:p>
          </p:txBody>
        </p:sp>
        <p:sp>
          <p:nvSpPr>
            <p:cNvPr id="17415" name="Rectangle 5"/>
            <p:cNvSpPr>
              <a:spLocks noChangeArrowheads="1"/>
            </p:cNvSpPr>
            <p:nvPr/>
          </p:nvSpPr>
          <p:spPr bwMode="auto">
            <a:xfrm>
              <a:off x="1488" y="2379"/>
              <a:ext cx="3840" cy="367"/>
            </a:xfrm>
            <a:prstGeom prst="rect">
              <a:avLst/>
            </a:prstGeom>
            <a:noFill/>
            <a:ln w="12700">
              <a:noFill/>
              <a:miter lim="800000"/>
              <a:headEnd/>
              <a:tailEnd/>
            </a:ln>
          </p:spPr>
          <p:txBody>
            <a:bodyPr wrap="none" lIns="90488" tIns="44450" rIns="90488" bIns="44450">
              <a:spAutoFit/>
            </a:bodyPr>
            <a:lstStyle/>
            <a:p>
              <a:r>
                <a:rPr lang="en-US" sz="3200" dirty="0" smtClean="0">
                  <a:latin typeface="Tahoma" pitchFamily="34" charset="0"/>
                </a:rPr>
                <a:t>= 8% </a:t>
              </a:r>
              <a:r>
                <a:rPr lang="en-US" sz="3200" dirty="0"/>
                <a:t>–</a:t>
              </a:r>
              <a:r>
                <a:rPr lang="en-US" sz="3200" dirty="0">
                  <a:latin typeface="Tahoma" pitchFamily="34" charset="0"/>
                </a:rPr>
                <a:t> </a:t>
              </a:r>
              <a:r>
                <a:rPr lang="en-US" sz="3200" dirty="0" smtClean="0">
                  <a:latin typeface="Tahoma" pitchFamily="34" charset="0"/>
                </a:rPr>
                <a:t>8%</a:t>
              </a:r>
              <a:r>
                <a:rPr lang="en-US" sz="3200" dirty="0">
                  <a:latin typeface="Tahoma" pitchFamily="34" charset="0"/>
                </a:rPr>
                <a:t>(0.3)(0.4) </a:t>
              </a:r>
              <a:r>
                <a:rPr lang="en-US" sz="3200" dirty="0" smtClean="0">
                  <a:latin typeface="Tahoma" pitchFamily="34" charset="0"/>
                </a:rPr>
                <a:t>=   7.04%</a:t>
              </a:r>
              <a:endParaRPr lang="en-US" sz="3200" dirty="0">
                <a:latin typeface="Tahoma" pitchFamily="34" charset="0"/>
              </a:endParaRPr>
            </a:p>
          </p:txBody>
        </p:sp>
        <p:sp>
          <p:nvSpPr>
            <p:cNvPr id="17416" name="Rectangle 6"/>
            <p:cNvSpPr>
              <a:spLocks noChangeArrowheads="1"/>
            </p:cNvSpPr>
            <p:nvPr/>
          </p:nvSpPr>
          <p:spPr bwMode="auto">
            <a:xfrm>
              <a:off x="856" y="2784"/>
              <a:ext cx="4455" cy="367"/>
            </a:xfrm>
            <a:prstGeom prst="rect">
              <a:avLst/>
            </a:prstGeom>
            <a:noFill/>
            <a:ln w="12700">
              <a:noFill/>
              <a:miter lim="800000"/>
              <a:headEnd/>
              <a:tailEnd/>
            </a:ln>
          </p:spPr>
          <p:txBody>
            <a:bodyPr wrap="none" lIns="90488" tIns="44450" rIns="90488" bIns="44450">
              <a:spAutoFit/>
            </a:bodyPr>
            <a:lstStyle/>
            <a:p>
              <a:r>
                <a:rPr lang="en-US" sz="3200" dirty="0">
                  <a:latin typeface="Tahoma" pitchFamily="34" charset="0"/>
                </a:rPr>
                <a:t>r</a:t>
              </a:r>
              <a:r>
                <a:rPr lang="en-US" sz="3200" baseline="-25000" dirty="0">
                  <a:latin typeface="Tahoma" pitchFamily="34" charset="0"/>
                </a:rPr>
                <a:t>d, AT</a:t>
              </a:r>
              <a:r>
                <a:rPr lang="en-US" sz="3200" dirty="0">
                  <a:latin typeface="Tahoma" pitchFamily="34" charset="0"/>
                </a:rPr>
                <a:t>  =  9</a:t>
              </a:r>
              <a:r>
                <a:rPr lang="en-US" sz="3200" dirty="0" smtClean="0">
                  <a:latin typeface="Tahoma" pitchFamily="34" charset="0"/>
                </a:rPr>
                <a:t>% </a:t>
              </a:r>
              <a:r>
                <a:rPr lang="en-US" sz="3200" dirty="0"/>
                <a:t>–</a:t>
              </a:r>
              <a:r>
                <a:rPr lang="en-US" sz="3200" dirty="0">
                  <a:latin typeface="Tahoma" pitchFamily="34" charset="0"/>
                </a:rPr>
                <a:t> 9</a:t>
              </a:r>
              <a:r>
                <a:rPr lang="en-US" sz="3200" dirty="0" smtClean="0">
                  <a:latin typeface="Tahoma" pitchFamily="34" charset="0"/>
                </a:rPr>
                <a:t>%</a:t>
              </a:r>
              <a:r>
                <a:rPr lang="en-US" sz="3200" dirty="0">
                  <a:latin typeface="Tahoma" pitchFamily="34" charset="0"/>
                </a:rPr>
                <a:t>(0.4)      </a:t>
              </a:r>
              <a:r>
                <a:rPr lang="en-US" sz="3200" dirty="0" smtClean="0">
                  <a:latin typeface="Tahoma" pitchFamily="34" charset="0"/>
                </a:rPr>
                <a:t>  =   </a:t>
              </a:r>
              <a:r>
                <a:rPr lang="en-US" sz="3200" u="sng" dirty="0" smtClean="0">
                  <a:latin typeface="Tahoma" pitchFamily="34" charset="0"/>
                </a:rPr>
                <a:t>5.4</a:t>
              </a:r>
              <a:r>
                <a:rPr lang="en-US" sz="3200" dirty="0" smtClean="0">
                  <a:latin typeface="Tahoma" pitchFamily="34" charset="0"/>
                </a:rPr>
                <a:t>%</a:t>
              </a:r>
              <a:endParaRPr lang="en-US" sz="3200" dirty="0">
                <a:latin typeface="Tahoma" pitchFamily="34" charset="0"/>
              </a:endParaRPr>
            </a:p>
          </p:txBody>
        </p:sp>
        <p:sp>
          <p:nvSpPr>
            <p:cNvPr id="17417" name="Rectangle 7"/>
            <p:cNvSpPr>
              <a:spLocks noChangeArrowheads="1"/>
            </p:cNvSpPr>
            <p:nvPr/>
          </p:nvSpPr>
          <p:spPr bwMode="auto">
            <a:xfrm>
              <a:off x="545" y="3215"/>
              <a:ext cx="5045" cy="328"/>
            </a:xfrm>
            <a:prstGeom prst="rect">
              <a:avLst/>
            </a:prstGeom>
            <a:noFill/>
            <a:ln w="12700">
              <a:noFill/>
              <a:miter lim="800000"/>
              <a:headEnd/>
              <a:tailEnd/>
            </a:ln>
          </p:spPr>
          <p:txBody>
            <a:bodyPr wrap="none" lIns="90488" tIns="44450" rIns="90488" bIns="44450">
              <a:spAutoFit/>
            </a:bodyPr>
            <a:lstStyle/>
            <a:p>
              <a:r>
                <a:rPr lang="en-US" sz="2800" dirty="0">
                  <a:latin typeface="Tahoma" pitchFamily="34" charset="0"/>
                </a:rPr>
                <a:t>A-T Risk Premium on </a:t>
              </a:r>
              <a:r>
                <a:rPr lang="en-US" sz="2800" dirty="0" smtClean="0">
                  <a:latin typeface="Tahoma" pitchFamily="34" charset="0"/>
                </a:rPr>
                <a:t>Preferred vs. Debt = 1.64%</a:t>
              </a:r>
              <a:endParaRPr lang="en-US" sz="2800" dirty="0">
                <a:latin typeface="Tahoma" pitchFamily="34" charset="0"/>
              </a:endParaRPr>
            </a:p>
          </p:txBody>
        </p:sp>
      </p:grpSp>
      <p:cxnSp>
        <p:nvCxnSpPr>
          <p:cNvPr id="17413" name="Straight Connector 10"/>
          <p:cNvCxnSpPr>
            <a:cxnSpLocks noChangeShapeType="1"/>
          </p:cNvCxnSpPr>
          <p:nvPr/>
        </p:nvCxnSpPr>
        <p:spPr bwMode="auto">
          <a:xfrm flipV="1">
            <a:off x="7016750" y="5243675"/>
            <a:ext cx="1433320" cy="1425"/>
          </a:xfrm>
          <a:prstGeom prst="line">
            <a:avLst/>
          </a:prstGeom>
          <a:noFill/>
          <a:ln w="76200" cmpd="dbl" algn="ctr">
            <a:solidFill>
              <a:schemeClr val="tx1"/>
            </a:solidFill>
            <a:round/>
            <a:headEnd/>
            <a:tailEnd/>
          </a:ln>
        </p:spPr>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4933F66-7DEB-4794-9EB6-FCF3EC57BD88}" type="slidenum">
              <a:rPr lang="en-US"/>
              <a:pPr>
                <a:defRPr/>
              </a:pPr>
              <a:t>25</a:t>
            </a:fld>
            <a:endParaRPr lang="en-US" dirty="0"/>
          </a:p>
        </p:txBody>
      </p:sp>
      <p:sp>
        <p:nvSpPr>
          <p:cNvPr id="18435" name="Rectangle 7"/>
          <p:cNvSpPr>
            <a:spLocks noGrp="1" noChangeArrowheads="1"/>
          </p:cNvSpPr>
          <p:nvPr>
            <p:ph type="title"/>
          </p:nvPr>
        </p:nvSpPr>
        <p:spPr/>
        <p:txBody>
          <a:bodyPr/>
          <a:lstStyle/>
          <a:p>
            <a:pPr eaLnBrk="1" hangingPunct="1"/>
            <a:r>
              <a:rPr lang="en-US" sz="3600" dirty="0" smtClean="0"/>
              <a:t>Estimate the Cost of Common Stock: Overview on 9-6, 9-7, 9-9 and 9-10b</a:t>
            </a:r>
          </a:p>
        </p:txBody>
      </p:sp>
      <p:sp>
        <p:nvSpPr>
          <p:cNvPr id="18436" name="Rectangle 8"/>
          <p:cNvSpPr>
            <a:spLocks noGrp="1" noChangeArrowheads="1"/>
          </p:cNvSpPr>
          <p:nvPr>
            <p:ph type="body" idx="1"/>
          </p:nvPr>
        </p:nvSpPr>
        <p:spPr/>
        <p:txBody>
          <a:bodyPr/>
          <a:lstStyle/>
          <a:p>
            <a:pPr marL="0" indent="0" eaLnBrk="1" hangingPunct="1">
              <a:buNone/>
            </a:pPr>
            <a:r>
              <a:rPr lang="en-US" dirty="0"/>
              <a:t>What are the two ways that companies can raise common </a:t>
            </a:r>
            <a:r>
              <a:rPr lang="en-US" dirty="0" smtClean="0"/>
              <a:t>equity?</a:t>
            </a:r>
            <a:endParaRPr lang="en-US" dirty="0"/>
          </a:p>
          <a:p>
            <a:pPr eaLnBrk="1" hangingPunct="1"/>
            <a:r>
              <a:rPr lang="en-US" sz="2800" dirty="0" smtClean="0"/>
              <a:t>Directly, by issuing new shares of common stock.</a:t>
            </a:r>
          </a:p>
          <a:p>
            <a:pPr eaLnBrk="1" hangingPunct="1"/>
            <a:r>
              <a:rPr lang="en-US" sz="2800" dirty="0" smtClean="0"/>
              <a:t>Indirectly, by reinvesting earnings that are not paid out as dividends (i.e., retaining earnings).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FEC0805-0D4B-4FF8-A6E7-A8A9578ECF55}" type="slidenum">
              <a:rPr lang="en-US"/>
              <a:pPr>
                <a:defRPr/>
              </a:pPr>
              <a:t>26</a:t>
            </a:fld>
            <a:endParaRPr lang="en-US" dirty="0"/>
          </a:p>
        </p:txBody>
      </p:sp>
      <p:sp>
        <p:nvSpPr>
          <p:cNvPr id="19459" name="Rectangle 1032"/>
          <p:cNvSpPr>
            <a:spLocks noGrp="1" noChangeArrowheads="1"/>
          </p:cNvSpPr>
          <p:nvPr>
            <p:ph type="title"/>
          </p:nvPr>
        </p:nvSpPr>
        <p:spPr/>
        <p:txBody>
          <a:bodyPr/>
          <a:lstStyle/>
          <a:p>
            <a:pPr eaLnBrk="1" hangingPunct="1"/>
            <a:r>
              <a:rPr lang="en-US" dirty="0" smtClean="0"/>
              <a:t>Why is there a cost for reinvested earnings?</a:t>
            </a:r>
          </a:p>
        </p:txBody>
      </p:sp>
      <p:sp>
        <p:nvSpPr>
          <p:cNvPr id="19460" name="Rectangle 1033"/>
          <p:cNvSpPr>
            <a:spLocks noGrp="1" noChangeArrowheads="1"/>
          </p:cNvSpPr>
          <p:nvPr>
            <p:ph type="body" idx="1"/>
          </p:nvPr>
        </p:nvSpPr>
        <p:spPr/>
        <p:txBody>
          <a:bodyPr/>
          <a:lstStyle/>
          <a:p>
            <a:pPr eaLnBrk="1" hangingPunct="1"/>
            <a:r>
              <a:rPr lang="en-US" dirty="0" smtClean="0"/>
              <a:t>Earnings can be reinvested or paid out as dividends.</a:t>
            </a:r>
          </a:p>
          <a:p>
            <a:pPr eaLnBrk="1" hangingPunct="1"/>
            <a:r>
              <a:rPr lang="en-US" dirty="0" smtClean="0"/>
              <a:t>Investors could use dividends to buy other securities, earning a return.</a:t>
            </a:r>
          </a:p>
          <a:p>
            <a:pPr eaLnBrk="1" hangingPunct="1"/>
            <a:r>
              <a:rPr lang="en-US" dirty="0" smtClean="0"/>
              <a:t>Thus, there is an opportunity cost if earnings are reinvested.</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E68FF09-5555-4F45-A3D7-333FD086F130}" type="slidenum">
              <a:rPr lang="en-US"/>
              <a:pPr>
                <a:defRPr/>
              </a:pPr>
              <a:t>27</a:t>
            </a:fld>
            <a:endParaRPr lang="en-US" dirty="0"/>
          </a:p>
        </p:txBody>
      </p:sp>
      <p:sp>
        <p:nvSpPr>
          <p:cNvPr id="20483" name="Rectangle 9"/>
          <p:cNvSpPr>
            <a:spLocks noGrp="1" noChangeArrowheads="1"/>
          </p:cNvSpPr>
          <p:nvPr>
            <p:ph type="title"/>
          </p:nvPr>
        </p:nvSpPr>
        <p:spPr/>
        <p:txBody>
          <a:bodyPr/>
          <a:lstStyle/>
          <a:p>
            <a:pPr eaLnBrk="1" hangingPunct="1"/>
            <a:r>
              <a:rPr lang="en-US" dirty="0" smtClean="0"/>
              <a:t>Cost for Reinvested Earnings (Continued)</a:t>
            </a:r>
          </a:p>
        </p:txBody>
      </p:sp>
      <p:sp>
        <p:nvSpPr>
          <p:cNvPr id="20484" name="Rectangle 10"/>
          <p:cNvSpPr>
            <a:spLocks noGrp="1" noChangeArrowheads="1"/>
          </p:cNvSpPr>
          <p:nvPr>
            <p:ph type="body" idx="1"/>
          </p:nvPr>
        </p:nvSpPr>
        <p:spPr/>
        <p:txBody>
          <a:bodyPr/>
          <a:lstStyle/>
          <a:p>
            <a:pPr eaLnBrk="1" hangingPunct="1"/>
            <a:r>
              <a:rPr lang="en-US" dirty="0" smtClean="0"/>
              <a:t>Opportunity cost:  The return stockholders could earn on alternative investments of equal risk.</a:t>
            </a:r>
          </a:p>
          <a:p>
            <a:pPr eaLnBrk="1" hangingPunct="1"/>
            <a:r>
              <a:rPr lang="en-US" dirty="0" smtClean="0"/>
              <a:t>They could buy similar stocks and earn r</a:t>
            </a:r>
            <a:r>
              <a:rPr lang="en-US" baseline="-25000" dirty="0" smtClean="0"/>
              <a:t>s</a:t>
            </a:r>
            <a:r>
              <a:rPr lang="en-US" dirty="0" smtClean="0"/>
              <a:t>, or company could reinvest earnings and earn r</a:t>
            </a:r>
            <a:r>
              <a:rPr lang="en-US" baseline="-25000" dirty="0" smtClean="0"/>
              <a:t>s</a:t>
            </a:r>
            <a:r>
              <a:rPr lang="en-US" dirty="0" smtClean="0"/>
              <a:t>.  So, r</a:t>
            </a:r>
            <a:r>
              <a:rPr lang="en-US" baseline="-25000" dirty="0" smtClean="0"/>
              <a:t>s</a:t>
            </a:r>
            <a:r>
              <a:rPr lang="en-US" dirty="0" smtClean="0"/>
              <a:t>, is the cost of reinvested earnings and it is the cost of common equity.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71F5EDD5-D0BC-4935-A663-82F60E0FD98B}" type="slidenum">
              <a:rPr lang="en-US"/>
              <a:pPr>
                <a:defRPr/>
              </a:pPr>
              <a:t>28</a:t>
            </a:fld>
            <a:endParaRPr lang="en-US" dirty="0"/>
          </a:p>
        </p:txBody>
      </p:sp>
      <p:sp>
        <p:nvSpPr>
          <p:cNvPr id="21507" name="Rectangle 7"/>
          <p:cNvSpPr>
            <a:spLocks noGrp="1" noChangeArrowheads="1"/>
          </p:cNvSpPr>
          <p:nvPr>
            <p:ph type="title"/>
          </p:nvPr>
        </p:nvSpPr>
        <p:spPr/>
        <p:txBody>
          <a:bodyPr/>
          <a:lstStyle/>
          <a:p>
            <a:pPr eaLnBrk="1" hangingPunct="1"/>
            <a:r>
              <a:rPr lang="en-US" dirty="0" smtClean="0"/>
              <a:t>Three ways to determine </a:t>
            </a:r>
            <a:br>
              <a:rPr lang="en-US" dirty="0" smtClean="0"/>
            </a:br>
            <a:r>
              <a:rPr lang="en-US" dirty="0" smtClean="0"/>
              <a:t>the cost of equity, r</a:t>
            </a:r>
            <a:r>
              <a:rPr lang="en-US" baseline="-25000" dirty="0" smtClean="0"/>
              <a:t>s</a:t>
            </a:r>
            <a:r>
              <a:rPr lang="en-US" dirty="0" smtClean="0"/>
              <a:t>: </a:t>
            </a:r>
          </a:p>
        </p:txBody>
      </p:sp>
      <p:sp>
        <p:nvSpPr>
          <p:cNvPr id="21508" name="Rectangle 6"/>
          <p:cNvSpPr>
            <a:spLocks noChangeArrowheads="1"/>
          </p:cNvSpPr>
          <p:nvPr/>
        </p:nvSpPr>
        <p:spPr bwMode="auto">
          <a:xfrm>
            <a:off x="1409700" y="2135188"/>
            <a:ext cx="7124700" cy="3820020"/>
          </a:xfrm>
          <a:prstGeom prst="rect">
            <a:avLst/>
          </a:prstGeom>
          <a:noFill/>
          <a:ln w="12700">
            <a:noFill/>
            <a:miter lim="800000"/>
            <a:headEnd/>
            <a:tailEnd/>
          </a:ln>
        </p:spPr>
        <p:txBody>
          <a:bodyPr lIns="90488" tIns="44450" rIns="90488" bIns="44450">
            <a:spAutoFit/>
          </a:bodyPr>
          <a:lstStyle/>
          <a:p>
            <a:pPr marL="514350" indent="-514350">
              <a:lnSpc>
                <a:spcPct val="140000"/>
              </a:lnSpc>
              <a:spcBef>
                <a:spcPct val="30000"/>
              </a:spcBef>
              <a:buAutoNum type="arabicPeriod"/>
              <a:tabLst>
                <a:tab pos="519113" algn="l"/>
              </a:tabLst>
              <a:defRPr/>
            </a:pPr>
            <a:r>
              <a:rPr lang="en-US" sz="2400" dirty="0" smtClean="0">
                <a:latin typeface="Tahoma" pitchFamily="34" charset="0"/>
              </a:rPr>
              <a:t>CAPM Approach (9-6)</a:t>
            </a:r>
            <a:r>
              <a:rPr lang="en-US" sz="2400" dirty="0">
                <a:latin typeface="Tahoma" pitchFamily="34" charset="0"/>
              </a:rPr>
              <a:t>:</a:t>
            </a:r>
            <a:endParaRPr lang="en-US" sz="2400" dirty="0" smtClean="0">
              <a:latin typeface="Tahoma" pitchFamily="34" charset="0"/>
            </a:endParaRPr>
          </a:p>
          <a:p>
            <a:pPr>
              <a:lnSpc>
                <a:spcPct val="140000"/>
              </a:lnSpc>
              <a:spcBef>
                <a:spcPct val="30000"/>
              </a:spcBef>
              <a:tabLst>
                <a:tab pos="519113" algn="l"/>
              </a:tabLst>
              <a:defRPr/>
            </a:pPr>
            <a:r>
              <a:rPr lang="en-US" sz="2400" dirty="0" smtClean="0">
                <a:latin typeface="Tahoma" pitchFamily="34" charset="0"/>
              </a:rPr>
              <a:t>	</a:t>
            </a:r>
            <a:r>
              <a:rPr lang="en-US" sz="2400" dirty="0" err="1" smtClean="0">
                <a:latin typeface="Tahoma" pitchFamily="34" charset="0"/>
              </a:rPr>
              <a:t>r</a:t>
            </a:r>
            <a:r>
              <a:rPr lang="en-US" sz="2400" baseline="-25000" dirty="0" err="1" smtClean="0">
                <a:latin typeface="Tahoma" pitchFamily="34" charset="0"/>
              </a:rPr>
              <a:t>s</a:t>
            </a:r>
            <a:r>
              <a:rPr lang="en-US" sz="2400" dirty="0" smtClean="0">
                <a:latin typeface="Tahoma" pitchFamily="34" charset="0"/>
              </a:rPr>
              <a:t> </a:t>
            </a:r>
            <a:r>
              <a:rPr lang="en-US" sz="2400" dirty="0">
                <a:latin typeface="Tahoma" pitchFamily="34" charset="0"/>
              </a:rPr>
              <a:t>= r</a:t>
            </a:r>
            <a:r>
              <a:rPr lang="en-US" sz="2400" baseline="-25000" dirty="0">
                <a:latin typeface="Tahoma" pitchFamily="34" charset="0"/>
              </a:rPr>
              <a:t>RF</a:t>
            </a:r>
            <a:r>
              <a:rPr lang="en-US" sz="2400" dirty="0">
                <a:latin typeface="Tahoma" pitchFamily="34" charset="0"/>
              </a:rPr>
              <a:t> + (r</a:t>
            </a:r>
            <a:r>
              <a:rPr lang="en-US" sz="2400" baseline="-25000" dirty="0">
                <a:latin typeface="Tahoma" pitchFamily="34" charset="0"/>
              </a:rPr>
              <a:t>M</a:t>
            </a:r>
            <a:r>
              <a:rPr lang="en-US" sz="2400" dirty="0">
                <a:latin typeface="Tahoma" pitchFamily="34" charset="0"/>
              </a:rPr>
              <a:t> </a:t>
            </a:r>
            <a:r>
              <a:rPr lang="en-US" sz="2400" dirty="0"/>
              <a:t>–</a:t>
            </a:r>
            <a:r>
              <a:rPr lang="en-US" sz="2400" dirty="0">
                <a:latin typeface="Tahoma" pitchFamily="34" charset="0"/>
              </a:rPr>
              <a:t> r</a:t>
            </a:r>
            <a:r>
              <a:rPr lang="en-US" sz="2400" baseline="-25000" dirty="0">
                <a:latin typeface="Tahoma" pitchFamily="34" charset="0"/>
              </a:rPr>
              <a:t>RF</a:t>
            </a:r>
            <a:r>
              <a:rPr lang="en-US" sz="2400" dirty="0">
                <a:latin typeface="Tahoma" pitchFamily="34" charset="0"/>
              </a:rPr>
              <a:t>)</a:t>
            </a:r>
            <a:r>
              <a:rPr lang="en-US" sz="2400" dirty="0" smtClean="0">
                <a:latin typeface="Tahoma" pitchFamily="34" charset="0"/>
              </a:rPr>
              <a:t>b = </a:t>
            </a:r>
            <a:r>
              <a:rPr lang="en-US" sz="2400" dirty="0">
                <a:latin typeface="Tahoma" pitchFamily="34" charset="0"/>
              </a:rPr>
              <a:t>r</a:t>
            </a:r>
            <a:r>
              <a:rPr lang="en-US" sz="2400" baseline="-25000" dirty="0">
                <a:latin typeface="Tahoma" pitchFamily="34" charset="0"/>
              </a:rPr>
              <a:t>RF</a:t>
            </a:r>
            <a:r>
              <a:rPr lang="en-US" sz="2400" dirty="0">
                <a:latin typeface="Tahoma" pitchFamily="34" charset="0"/>
              </a:rPr>
              <a:t> + (RP</a:t>
            </a:r>
            <a:r>
              <a:rPr lang="en-US" sz="2400" baseline="-25000" dirty="0">
                <a:latin typeface="Tahoma" pitchFamily="34" charset="0"/>
              </a:rPr>
              <a:t>M</a:t>
            </a:r>
            <a:r>
              <a:rPr lang="en-US" sz="2400" dirty="0">
                <a:latin typeface="Tahoma" pitchFamily="34" charset="0"/>
              </a:rPr>
              <a:t>)</a:t>
            </a:r>
            <a:r>
              <a:rPr lang="en-US" sz="2400" dirty="0" smtClean="0">
                <a:latin typeface="Tahoma" pitchFamily="34" charset="0"/>
              </a:rPr>
              <a:t>b</a:t>
            </a:r>
            <a:endParaRPr lang="en-US" sz="2400" dirty="0">
              <a:latin typeface="Tahoma" pitchFamily="34" charset="0"/>
            </a:endParaRPr>
          </a:p>
          <a:p>
            <a:pPr marL="514350" indent="-514350">
              <a:lnSpc>
                <a:spcPct val="140000"/>
              </a:lnSpc>
              <a:spcBef>
                <a:spcPct val="30000"/>
              </a:spcBef>
              <a:buAutoNum type="arabicPeriod" startAt="2"/>
              <a:tabLst>
                <a:tab pos="519113" algn="l"/>
              </a:tabLst>
              <a:defRPr/>
            </a:pPr>
            <a:r>
              <a:rPr lang="en-US" sz="2400" dirty="0" smtClean="0">
                <a:latin typeface="Tahoma" pitchFamily="34" charset="0"/>
              </a:rPr>
              <a:t>Dividend Growth Approach (9-7):  	</a:t>
            </a:r>
          </a:p>
          <a:p>
            <a:pPr>
              <a:lnSpc>
                <a:spcPct val="140000"/>
              </a:lnSpc>
              <a:spcBef>
                <a:spcPct val="30000"/>
              </a:spcBef>
              <a:tabLst>
                <a:tab pos="519113" algn="l"/>
              </a:tabLst>
              <a:defRPr/>
            </a:pPr>
            <a:r>
              <a:rPr lang="en-US" sz="2400" dirty="0">
                <a:latin typeface="Tahoma" pitchFamily="34" charset="0"/>
              </a:rPr>
              <a:t>	</a:t>
            </a:r>
            <a:r>
              <a:rPr lang="en-US" sz="2400" dirty="0" err="1" smtClean="0">
                <a:latin typeface="Tahoma" pitchFamily="34" charset="0"/>
              </a:rPr>
              <a:t>r</a:t>
            </a:r>
            <a:r>
              <a:rPr lang="en-US" sz="2400" baseline="-25000" dirty="0" err="1" smtClean="0">
                <a:latin typeface="Tahoma" pitchFamily="34" charset="0"/>
              </a:rPr>
              <a:t>s</a:t>
            </a:r>
            <a:r>
              <a:rPr lang="en-US" sz="2400" dirty="0" smtClean="0">
                <a:latin typeface="Tahoma" pitchFamily="34" charset="0"/>
              </a:rPr>
              <a:t> </a:t>
            </a:r>
            <a:r>
              <a:rPr lang="en-US" sz="2400" dirty="0">
                <a:latin typeface="Tahoma" pitchFamily="34" charset="0"/>
              </a:rPr>
              <a:t>= D</a:t>
            </a:r>
            <a:r>
              <a:rPr lang="en-US" sz="2400" baseline="-25000" dirty="0">
                <a:latin typeface="Tahoma" pitchFamily="34" charset="0"/>
              </a:rPr>
              <a:t>1</a:t>
            </a:r>
            <a:r>
              <a:rPr lang="en-US" sz="2400" dirty="0">
                <a:latin typeface="Tahoma" pitchFamily="34" charset="0"/>
              </a:rPr>
              <a:t>/P</a:t>
            </a:r>
            <a:r>
              <a:rPr lang="en-US" sz="2400" baseline="-25000" dirty="0">
                <a:latin typeface="Tahoma" pitchFamily="34" charset="0"/>
              </a:rPr>
              <a:t>0</a:t>
            </a:r>
            <a:r>
              <a:rPr lang="en-US" sz="2400" dirty="0">
                <a:latin typeface="Tahoma" pitchFamily="34" charset="0"/>
              </a:rPr>
              <a:t> + </a:t>
            </a:r>
            <a:r>
              <a:rPr lang="en-US" sz="2400" dirty="0" smtClean="0">
                <a:latin typeface="Tahoma" pitchFamily="34" charset="0"/>
              </a:rPr>
              <a:t>g</a:t>
            </a:r>
            <a:endParaRPr lang="en-US" sz="2400" dirty="0">
              <a:latin typeface="Tahoma" pitchFamily="34" charset="0"/>
            </a:endParaRPr>
          </a:p>
          <a:p>
            <a:pPr marL="519113" indent="-519113">
              <a:spcBef>
                <a:spcPct val="30000"/>
              </a:spcBef>
              <a:buAutoNum type="arabicPeriod" startAt="3"/>
              <a:tabLst>
                <a:tab pos="519113" algn="l"/>
              </a:tabLst>
              <a:defRPr/>
            </a:pPr>
            <a:r>
              <a:rPr lang="en-US" sz="2400" dirty="0" smtClean="0">
                <a:latin typeface="Tahoma" pitchFamily="34" charset="0"/>
              </a:rPr>
              <a:t>Own</a:t>
            </a:r>
            <a:r>
              <a:rPr lang="en-US" sz="2400" dirty="0">
                <a:latin typeface="Tahoma" pitchFamily="34" charset="0"/>
              </a:rPr>
              <a:t>-Bond-Yield-Plus-Judgmental-Risk </a:t>
            </a:r>
            <a:r>
              <a:rPr lang="en-US" sz="2400" dirty="0" smtClean="0">
                <a:latin typeface="Tahoma" pitchFamily="34" charset="0"/>
              </a:rPr>
              <a:t>Premium Approach (9-10b):</a:t>
            </a:r>
          </a:p>
          <a:p>
            <a:pPr>
              <a:spcBef>
                <a:spcPct val="30000"/>
              </a:spcBef>
              <a:tabLst>
                <a:tab pos="519113" algn="l"/>
              </a:tabLst>
              <a:defRPr/>
            </a:pPr>
            <a:r>
              <a:rPr lang="en-US" sz="2400" dirty="0">
                <a:latin typeface="Tahoma" pitchFamily="34" charset="0"/>
              </a:rPr>
              <a:t>	</a:t>
            </a:r>
            <a:r>
              <a:rPr lang="en-US" sz="2400" dirty="0" err="1" smtClean="0">
                <a:latin typeface="Tahoma" pitchFamily="34" charset="0"/>
              </a:rPr>
              <a:t>r</a:t>
            </a:r>
            <a:r>
              <a:rPr lang="en-US" sz="2400" baseline="-25000" dirty="0" err="1" smtClean="0">
                <a:latin typeface="Tahoma" pitchFamily="34" charset="0"/>
              </a:rPr>
              <a:t>s</a:t>
            </a:r>
            <a:r>
              <a:rPr lang="en-US" sz="2400" dirty="0" smtClean="0">
                <a:latin typeface="Tahoma" pitchFamily="34" charset="0"/>
              </a:rPr>
              <a:t> </a:t>
            </a:r>
            <a:r>
              <a:rPr lang="en-US" sz="2400" dirty="0">
                <a:latin typeface="Tahoma" pitchFamily="34" charset="0"/>
              </a:rPr>
              <a:t>= </a:t>
            </a:r>
            <a:r>
              <a:rPr lang="en-US" sz="2400" dirty="0" err="1">
                <a:latin typeface="Tahoma" pitchFamily="34" charset="0"/>
              </a:rPr>
              <a:t>r</a:t>
            </a:r>
            <a:r>
              <a:rPr lang="en-US" sz="2400" baseline="-25000" dirty="0" err="1">
                <a:latin typeface="Tahoma" pitchFamily="34" charset="0"/>
              </a:rPr>
              <a:t>d</a:t>
            </a:r>
            <a:r>
              <a:rPr lang="en-US" sz="2400" dirty="0">
                <a:latin typeface="Tahoma" pitchFamily="34" charset="0"/>
              </a:rPr>
              <a:t> </a:t>
            </a:r>
            <a:r>
              <a:rPr lang="en-US" sz="2400" dirty="0" smtClean="0">
                <a:latin typeface="Tahoma" pitchFamily="34" charset="0"/>
              </a:rPr>
              <a:t>+ Judgmental RP</a:t>
            </a:r>
            <a:endParaRPr lang="en-US" sz="2400" dirty="0">
              <a:latin typeface="Tahoma"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E6D59440-E6F7-4931-8349-D3BE68AAEAAC}" type="slidenum">
              <a:rPr lang="en-US"/>
              <a:pPr>
                <a:defRPr/>
              </a:pPr>
              <a:t>29</a:t>
            </a:fld>
            <a:endParaRPr lang="en-US" dirty="0"/>
          </a:p>
        </p:txBody>
      </p:sp>
      <p:sp>
        <p:nvSpPr>
          <p:cNvPr id="22531" name="Rectangle 16"/>
          <p:cNvSpPr>
            <a:spLocks noGrp="1" noChangeArrowheads="1"/>
          </p:cNvSpPr>
          <p:nvPr>
            <p:ph type="title"/>
          </p:nvPr>
        </p:nvSpPr>
        <p:spPr/>
        <p:txBody>
          <a:bodyPr/>
          <a:lstStyle/>
          <a:p>
            <a:pPr eaLnBrk="1" hangingPunct="1"/>
            <a:r>
              <a:rPr lang="en-US" sz="2800" dirty="0" smtClean="0"/>
              <a:t>9-6 Using the CAPM to Estimate the Cost of Common Stock </a:t>
            </a:r>
            <a:r>
              <a:rPr lang="en-US" sz="2800" dirty="0" err="1" smtClean="0"/>
              <a:t>r</a:t>
            </a:r>
            <a:r>
              <a:rPr lang="en-US" sz="2800" baseline="-25000" dirty="0" err="1" smtClean="0"/>
              <a:t>s</a:t>
            </a:r>
            <a:r>
              <a:rPr lang="en-US" sz="2800" dirty="0" smtClean="0"/>
              <a:t/>
            </a:r>
            <a:br>
              <a:rPr lang="en-US" sz="2800" dirty="0" smtClean="0"/>
            </a:br>
            <a:r>
              <a:rPr lang="en-US" sz="2000" dirty="0" smtClean="0"/>
              <a:t>Example: </a:t>
            </a:r>
            <a:r>
              <a:rPr lang="en-US" sz="2000" dirty="0" err="1" smtClean="0"/>
              <a:t>MicroDrive</a:t>
            </a:r>
            <a:r>
              <a:rPr lang="en-US" sz="2000" dirty="0" smtClean="0"/>
              <a:t> Data</a:t>
            </a:r>
            <a:br>
              <a:rPr lang="en-US" sz="2000" dirty="0" smtClean="0"/>
            </a:br>
            <a:r>
              <a:rPr lang="en-US" sz="2000" dirty="0" err="1" smtClean="0"/>
              <a:t>r</a:t>
            </a:r>
            <a:r>
              <a:rPr lang="en-US" sz="2000" baseline="-25000" dirty="0" err="1" smtClean="0"/>
              <a:t>RF</a:t>
            </a:r>
            <a:r>
              <a:rPr lang="en-US" sz="2000" dirty="0" smtClean="0"/>
              <a:t> = 5%, RP</a:t>
            </a:r>
            <a:r>
              <a:rPr lang="en-US" sz="2000" baseline="-25000" dirty="0" smtClean="0"/>
              <a:t>M</a:t>
            </a:r>
            <a:r>
              <a:rPr lang="en-US" sz="2000" dirty="0" smtClean="0"/>
              <a:t> = 6%, b = 1.43</a:t>
            </a:r>
          </a:p>
        </p:txBody>
      </p:sp>
      <p:grpSp>
        <p:nvGrpSpPr>
          <p:cNvPr id="22532" name="Group 19"/>
          <p:cNvGrpSpPr>
            <a:grpSpLocks/>
          </p:cNvGrpSpPr>
          <p:nvPr/>
        </p:nvGrpSpPr>
        <p:grpSpPr bwMode="auto">
          <a:xfrm>
            <a:off x="1752600" y="2590800"/>
            <a:ext cx="6162676" cy="1662113"/>
            <a:chOff x="1104" y="1632"/>
            <a:chExt cx="3882" cy="1047"/>
          </a:xfrm>
        </p:grpSpPr>
        <p:sp>
          <p:nvSpPr>
            <p:cNvPr id="22533" name="Rectangle 10"/>
            <p:cNvSpPr>
              <a:spLocks noChangeArrowheads="1"/>
            </p:cNvSpPr>
            <p:nvPr/>
          </p:nvSpPr>
          <p:spPr bwMode="auto">
            <a:xfrm>
              <a:off x="1104" y="1632"/>
              <a:ext cx="2155" cy="517"/>
            </a:xfrm>
            <a:prstGeom prst="rect">
              <a:avLst/>
            </a:prstGeom>
            <a:noFill/>
            <a:ln w="12700">
              <a:noFill/>
              <a:miter lim="800000"/>
              <a:headEnd/>
              <a:tailEnd/>
            </a:ln>
          </p:spPr>
          <p:txBody>
            <a:bodyPr wrap="none" lIns="90488" tIns="44450" rIns="90488" bIns="44450">
              <a:spAutoFit/>
            </a:bodyPr>
            <a:lstStyle/>
            <a:p>
              <a:pPr>
                <a:lnSpc>
                  <a:spcPct val="150000"/>
                </a:lnSpc>
              </a:pPr>
              <a:r>
                <a:rPr lang="en-US" sz="3200" dirty="0">
                  <a:latin typeface="Tahoma" pitchFamily="34" charset="0"/>
                </a:rPr>
                <a:t>r</a:t>
              </a:r>
              <a:r>
                <a:rPr lang="en-US" sz="3200" baseline="-25000" dirty="0">
                  <a:latin typeface="Tahoma" pitchFamily="34" charset="0"/>
                </a:rPr>
                <a:t>s</a:t>
              </a:r>
              <a:r>
                <a:rPr lang="en-US" sz="3200" dirty="0">
                  <a:latin typeface="Tahoma" pitchFamily="34" charset="0"/>
                </a:rPr>
                <a:t> = r</a:t>
              </a:r>
              <a:r>
                <a:rPr lang="en-US" sz="3200" baseline="-25000" dirty="0">
                  <a:latin typeface="Tahoma" pitchFamily="34" charset="0"/>
                </a:rPr>
                <a:t>RF</a:t>
              </a:r>
              <a:r>
                <a:rPr lang="en-US" sz="3200" dirty="0">
                  <a:latin typeface="Tahoma" pitchFamily="34" charset="0"/>
                </a:rPr>
                <a:t> + (RP</a:t>
              </a:r>
              <a:r>
                <a:rPr lang="en-US" sz="3200" baseline="-25000" dirty="0">
                  <a:latin typeface="Tahoma" pitchFamily="34" charset="0"/>
                </a:rPr>
                <a:t>M </a:t>
              </a:r>
              <a:r>
                <a:rPr lang="en-US" sz="3200" dirty="0">
                  <a:latin typeface="Tahoma" pitchFamily="34" charset="0"/>
                </a:rPr>
                <a:t>)b</a:t>
              </a:r>
            </a:p>
          </p:txBody>
        </p:sp>
        <p:sp>
          <p:nvSpPr>
            <p:cNvPr id="22534" name="Rectangle 14"/>
            <p:cNvSpPr>
              <a:spLocks noChangeArrowheads="1"/>
            </p:cNvSpPr>
            <p:nvPr/>
          </p:nvSpPr>
          <p:spPr bwMode="auto">
            <a:xfrm>
              <a:off x="1364" y="2312"/>
              <a:ext cx="3622" cy="367"/>
            </a:xfrm>
            <a:prstGeom prst="rect">
              <a:avLst/>
            </a:prstGeom>
            <a:noFill/>
            <a:ln w="12700">
              <a:noFill/>
              <a:miter lim="800000"/>
              <a:headEnd/>
              <a:tailEnd/>
            </a:ln>
          </p:spPr>
          <p:txBody>
            <a:bodyPr wrap="none" lIns="90488" tIns="44450" rIns="90488" bIns="44450">
              <a:spAutoFit/>
            </a:bodyPr>
            <a:lstStyle/>
            <a:p>
              <a:r>
                <a:rPr lang="en-US" sz="3200" dirty="0">
                  <a:latin typeface="Tahoma" pitchFamily="34" charset="0"/>
                </a:rPr>
                <a:t>= </a:t>
              </a:r>
              <a:r>
                <a:rPr lang="en-US" sz="3200" dirty="0" smtClean="0">
                  <a:latin typeface="Tahoma" pitchFamily="34" charset="0"/>
                </a:rPr>
                <a:t>5% </a:t>
              </a:r>
              <a:r>
                <a:rPr lang="en-US" sz="3200" dirty="0">
                  <a:latin typeface="Tahoma" pitchFamily="34" charset="0"/>
                </a:rPr>
                <a:t>+ (6.0%)</a:t>
              </a:r>
              <a:r>
                <a:rPr lang="en-US" sz="3200" dirty="0" smtClean="0">
                  <a:latin typeface="Tahoma" pitchFamily="34" charset="0"/>
                </a:rPr>
                <a:t>1.43 </a:t>
              </a:r>
              <a:r>
                <a:rPr lang="en-US" sz="3200" dirty="0">
                  <a:latin typeface="Tahoma" pitchFamily="34" charset="0"/>
                </a:rPr>
                <a:t>= </a:t>
              </a:r>
              <a:r>
                <a:rPr lang="en-US" sz="3200" dirty="0" smtClean="0">
                  <a:latin typeface="Tahoma" pitchFamily="34" charset="0"/>
                </a:rPr>
                <a:t>13.6%</a:t>
              </a:r>
              <a:r>
                <a:rPr lang="en-US" sz="3200" dirty="0">
                  <a:latin typeface="Tahoma" pitchFamily="34" charset="0"/>
                </a:rPr>
                <a:t>.</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0"/>
            <a:ext cx="9144000" cy="6172200"/>
          </a:xfrm>
          <a:prstGeom prst="rect">
            <a:avLst/>
          </a:prstGeom>
          <a:solidFill>
            <a:schemeClr val="bg1"/>
          </a:solidFill>
          <a:ln w="9525">
            <a:noFill/>
            <a:miter lim="800000"/>
            <a:headEnd/>
            <a:tailEnd/>
          </a:ln>
          <a:effectLst/>
        </p:spPr>
        <p:txBody>
          <a:bodyPr wrap="none" anchor="ctr"/>
          <a:lstStyle/>
          <a:p>
            <a:endParaRPr lang="en-US" dirty="0"/>
          </a:p>
        </p:txBody>
      </p:sp>
      <p:sp>
        <p:nvSpPr>
          <p:cNvPr id="81923" name="AutoShape 3"/>
          <p:cNvSpPr>
            <a:spLocks noChangeArrowheads="1"/>
          </p:cNvSpPr>
          <p:nvPr/>
        </p:nvSpPr>
        <p:spPr bwMode="auto">
          <a:xfrm>
            <a:off x="990600" y="2880360"/>
            <a:ext cx="6934200" cy="914400"/>
          </a:xfrm>
          <a:prstGeom prst="roundRect">
            <a:avLst>
              <a:gd name="adj" fmla="val 16667"/>
            </a:avLst>
          </a:prstGeom>
          <a:solidFill>
            <a:srgbClr val="A3D5D9"/>
          </a:solidFill>
          <a:ln w="28575">
            <a:solidFill>
              <a:schemeClr val="tx2"/>
            </a:solidFill>
            <a:round/>
            <a:headEnd/>
            <a:tailEnd/>
          </a:ln>
          <a:effectLst/>
        </p:spPr>
        <p:txBody>
          <a:bodyPr wrap="none" anchor="ctr"/>
          <a:lstStyle/>
          <a:p>
            <a:pPr algn="ctr"/>
            <a:endParaRPr lang="en-US" sz="2400" dirty="0"/>
          </a:p>
        </p:txBody>
      </p:sp>
      <p:sp>
        <p:nvSpPr>
          <p:cNvPr id="81924" name="Text Box 4"/>
          <p:cNvSpPr txBox="1">
            <a:spLocks noChangeArrowheads="1"/>
          </p:cNvSpPr>
          <p:nvPr/>
        </p:nvSpPr>
        <p:spPr bwMode="auto">
          <a:xfrm>
            <a:off x="990600" y="3105785"/>
            <a:ext cx="5367338" cy="363538"/>
          </a:xfrm>
          <a:prstGeom prst="rect">
            <a:avLst/>
          </a:prstGeom>
          <a:noFill/>
          <a:ln w="12700" algn="ctr">
            <a:noFill/>
            <a:miter lim="800000"/>
            <a:headEnd/>
            <a:tailEnd/>
          </a:ln>
          <a:effectLst/>
        </p:spPr>
        <p:txBody>
          <a:bodyPr wrap="none" lIns="90488" tIns="44450" rIns="90488" bIns="44450">
            <a:spAutoFit/>
          </a:bodyPr>
          <a:lstStyle/>
          <a:p>
            <a:pPr>
              <a:spcBef>
                <a:spcPct val="50000"/>
              </a:spcBef>
            </a:pPr>
            <a:r>
              <a:rPr lang="en-US" b="1" dirty="0">
                <a:latin typeface="Tahoma" pitchFamily="34" charset="0"/>
              </a:rPr>
              <a:t>Value =                         +                         + </a:t>
            </a:r>
            <a:r>
              <a:rPr lang="en-US" b="1" dirty="0">
                <a:latin typeface="MS Reference Sans Serif" pitchFamily="34" charset="0"/>
              </a:rPr>
              <a:t>··· </a:t>
            </a:r>
            <a:r>
              <a:rPr lang="en-US" b="1" dirty="0">
                <a:latin typeface="Tahoma" pitchFamily="34" charset="0"/>
              </a:rPr>
              <a:t>+</a:t>
            </a:r>
          </a:p>
        </p:txBody>
      </p:sp>
      <p:sp>
        <p:nvSpPr>
          <p:cNvPr id="81925" name="Text Box 5"/>
          <p:cNvSpPr txBox="1">
            <a:spLocks noChangeArrowheads="1"/>
          </p:cNvSpPr>
          <p:nvPr/>
        </p:nvSpPr>
        <p:spPr bwMode="auto">
          <a:xfrm>
            <a:off x="2438400" y="2956560"/>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FCF</a:t>
            </a:r>
            <a:r>
              <a:rPr lang="en-US" b="1" baseline="-25000" dirty="0">
                <a:latin typeface="Tahoma" pitchFamily="34" charset="0"/>
              </a:rPr>
              <a:t>1</a:t>
            </a:r>
          </a:p>
        </p:txBody>
      </p:sp>
      <p:sp>
        <p:nvSpPr>
          <p:cNvPr id="81926" name="Text Box 6"/>
          <p:cNvSpPr txBox="1">
            <a:spLocks noChangeArrowheads="1"/>
          </p:cNvSpPr>
          <p:nvPr/>
        </p:nvSpPr>
        <p:spPr bwMode="auto">
          <a:xfrm>
            <a:off x="4343400" y="2956560"/>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FCF</a:t>
            </a:r>
            <a:r>
              <a:rPr lang="en-US" b="1" baseline="-25000" dirty="0">
                <a:latin typeface="Tahoma" pitchFamily="34" charset="0"/>
              </a:rPr>
              <a:t>2</a:t>
            </a:r>
          </a:p>
        </p:txBody>
      </p:sp>
      <p:sp>
        <p:nvSpPr>
          <p:cNvPr id="81927" name="Text Box 7"/>
          <p:cNvSpPr txBox="1">
            <a:spLocks noChangeArrowheads="1"/>
          </p:cNvSpPr>
          <p:nvPr/>
        </p:nvSpPr>
        <p:spPr bwMode="auto">
          <a:xfrm>
            <a:off x="6629400" y="2956560"/>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FCF</a:t>
            </a:r>
            <a:r>
              <a:rPr lang="en-US" b="1" baseline="-25000" dirty="0">
                <a:latin typeface="Tahoma" pitchFamily="34" charset="0"/>
              </a:rPr>
              <a:t>∞</a:t>
            </a:r>
          </a:p>
        </p:txBody>
      </p:sp>
      <p:sp>
        <p:nvSpPr>
          <p:cNvPr id="81928" name="Text Box 8"/>
          <p:cNvSpPr txBox="1">
            <a:spLocks noChangeArrowheads="1"/>
          </p:cNvSpPr>
          <p:nvPr/>
        </p:nvSpPr>
        <p:spPr bwMode="auto">
          <a:xfrm>
            <a:off x="1981200" y="3278823"/>
            <a:ext cx="20574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(1 + WACC)</a:t>
            </a:r>
            <a:r>
              <a:rPr lang="en-US" b="1" baseline="30000" dirty="0">
                <a:latin typeface="Tahoma" pitchFamily="34" charset="0"/>
              </a:rPr>
              <a:t>1</a:t>
            </a:r>
          </a:p>
        </p:txBody>
      </p:sp>
      <p:sp>
        <p:nvSpPr>
          <p:cNvPr id="81929" name="Text Box 9"/>
          <p:cNvSpPr txBox="1">
            <a:spLocks noChangeArrowheads="1"/>
          </p:cNvSpPr>
          <p:nvPr/>
        </p:nvSpPr>
        <p:spPr bwMode="auto">
          <a:xfrm>
            <a:off x="6172200" y="3278823"/>
            <a:ext cx="17526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(1 + WACC)</a:t>
            </a:r>
            <a:r>
              <a:rPr lang="en-US" b="1" baseline="30000" dirty="0">
                <a:latin typeface="Tahoma" pitchFamily="34" charset="0"/>
              </a:rPr>
              <a:t>∞</a:t>
            </a:r>
          </a:p>
        </p:txBody>
      </p:sp>
      <p:sp>
        <p:nvSpPr>
          <p:cNvPr id="81930" name="Text Box 10"/>
          <p:cNvSpPr txBox="1">
            <a:spLocks noChangeArrowheads="1"/>
          </p:cNvSpPr>
          <p:nvPr/>
        </p:nvSpPr>
        <p:spPr bwMode="auto">
          <a:xfrm>
            <a:off x="3810000" y="3278823"/>
            <a:ext cx="19812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latin typeface="Tahoma" pitchFamily="34" charset="0"/>
              </a:rPr>
              <a:t>(1 + WACC)</a:t>
            </a:r>
            <a:r>
              <a:rPr lang="en-US" b="1" baseline="30000" dirty="0">
                <a:latin typeface="Tahoma" pitchFamily="34" charset="0"/>
              </a:rPr>
              <a:t>2</a:t>
            </a:r>
          </a:p>
        </p:txBody>
      </p:sp>
      <p:sp>
        <p:nvSpPr>
          <p:cNvPr id="81931" name="Line 11"/>
          <p:cNvSpPr>
            <a:spLocks noChangeShapeType="1"/>
          </p:cNvSpPr>
          <p:nvPr/>
        </p:nvSpPr>
        <p:spPr bwMode="auto">
          <a:xfrm>
            <a:off x="2133600" y="3337560"/>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81932" name="Line 12"/>
          <p:cNvSpPr>
            <a:spLocks noChangeShapeType="1"/>
          </p:cNvSpPr>
          <p:nvPr/>
        </p:nvSpPr>
        <p:spPr bwMode="auto">
          <a:xfrm>
            <a:off x="3962400" y="3337560"/>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81933" name="Line 13"/>
          <p:cNvSpPr>
            <a:spLocks noChangeShapeType="1"/>
          </p:cNvSpPr>
          <p:nvPr/>
        </p:nvSpPr>
        <p:spPr bwMode="auto">
          <a:xfrm>
            <a:off x="6324600" y="3337560"/>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81934" name="AutoShape 14"/>
          <p:cNvSpPr>
            <a:spLocks noChangeArrowheads="1"/>
          </p:cNvSpPr>
          <p:nvPr/>
        </p:nvSpPr>
        <p:spPr bwMode="auto">
          <a:xfrm>
            <a:off x="3586163" y="1964373"/>
            <a:ext cx="1744662" cy="661987"/>
          </a:xfrm>
          <a:prstGeom prst="roundRect">
            <a:avLst>
              <a:gd name="adj" fmla="val 16667"/>
            </a:avLst>
          </a:prstGeom>
          <a:solidFill>
            <a:schemeClr val="accent2"/>
          </a:solidFill>
          <a:ln w="28575">
            <a:solidFill>
              <a:srgbClr val="000000"/>
            </a:solidFill>
            <a:round/>
            <a:headEnd/>
            <a:tailEnd/>
          </a:ln>
          <a:effectLst/>
        </p:spPr>
        <p:txBody>
          <a:bodyPr wrap="none">
            <a:spAutoFit/>
          </a:bodyPr>
          <a:lstStyle/>
          <a:p>
            <a:pPr algn="ctr"/>
            <a:r>
              <a:rPr lang="en-US" sz="1600" b="1" dirty="0">
                <a:latin typeface="Tahoma" pitchFamily="34" charset="0"/>
              </a:rPr>
              <a:t>Free cash flow</a:t>
            </a:r>
          </a:p>
          <a:p>
            <a:pPr algn="ctr"/>
            <a:r>
              <a:rPr lang="en-US" sz="1600" b="1" dirty="0">
                <a:latin typeface="Tahoma" pitchFamily="34" charset="0"/>
              </a:rPr>
              <a:t>(FCF)</a:t>
            </a:r>
          </a:p>
        </p:txBody>
      </p:sp>
      <p:cxnSp>
        <p:nvCxnSpPr>
          <p:cNvPr id="81935" name="AutoShape 15"/>
          <p:cNvCxnSpPr>
            <a:cxnSpLocks noChangeShapeType="1"/>
            <a:stCxn id="81940" idx="0"/>
            <a:endCxn id="81941" idx="2"/>
          </p:cNvCxnSpPr>
          <p:nvPr/>
        </p:nvCxnSpPr>
        <p:spPr bwMode="auto">
          <a:xfrm flipV="1">
            <a:off x="4452938" y="5142548"/>
            <a:ext cx="6350" cy="185737"/>
          </a:xfrm>
          <a:prstGeom prst="straightConnector1">
            <a:avLst/>
          </a:prstGeom>
          <a:noFill/>
          <a:ln w="28575">
            <a:solidFill>
              <a:srgbClr val="000000"/>
            </a:solidFill>
            <a:round/>
            <a:headEnd/>
            <a:tailEnd type="triangle" w="med" len="med"/>
          </a:ln>
          <a:effectLst/>
        </p:spPr>
      </p:cxnSp>
      <p:sp>
        <p:nvSpPr>
          <p:cNvPr id="81936" name="AutoShape 16"/>
          <p:cNvSpPr>
            <a:spLocks noChangeArrowheads="1"/>
          </p:cNvSpPr>
          <p:nvPr/>
        </p:nvSpPr>
        <p:spPr bwMode="auto">
          <a:xfrm>
            <a:off x="574675" y="5280660"/>
            <a:ext cx="2395538" cy="392113"/>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spcBef>
                <a:spcPct val="50000"/>
              </a:spcBef>
            </a:pPr>
            <a:r>
              <a:rPr lang="en-US" sz="1600" b="1" dirty="0">
                <a:latin typeface="Tahoma" pitchFamily="34" charset="0"/>
              </a:rPr>
              <a:t>Market interest rates</a:t>
            </a:r>
          </a:p>
        </p:txBody>
      </p:sp>
      <p:sp>
        <p:nvSpPr>
          <p:cNvPr id="81937" name="AutoShape 17"/>
          <p:cNvSpPr>
            <a:spLocks noChangeArrowheads="1"/>
          </p:cNvSpPr>
          <p:nvPr/>
        </p:nvSpPr>
        <p:spPr bwMode="auto">
          <a:xfrm>
            <a:off x="5918200" y="5868035"/>
            <a:ext cx="2246313" cy="392113"/>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b="1" dirty="0">
                <a:latin typeface="Tahoma" pitchFamily="34" charset="0"/>
              </a:rPr>
              <a:t>Firm’s business risk</a:t>
            </a:r>
          </a:p>
        </p:txBody>
      </p:sp>
      <p:sp>
        <p:nvSpPr>
          <p:cNvPr id="81938" name="AutoShape 18"/>
          <p:cNvSpPr>
            <a:spLocks noChangeArrowheads="1"/>
          </p:cNvSpPr>
          <p:nvPr/>
        </p:nvSpPr>
        <p:spPr bwMode="auto">
          <a:xfrm>
            <a:off x="652463" y="5909310"/>
            <a:ext cx="2328862" cy="392113"/>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spcBef>
                <a:spcPct val="50000"/>
              </a:spcBef>
            </a:pPr>
            <a:r>
              <a:rPr lang="en-US" sz="1600" b="1" dirty="0">
                <a:latin typeface="Tahoma" pitchFamily="34" charset="0"/>
              </a:rPr>
              <a:t>Market risk aversion</a:t>
            </a:r>
          </a:p>
        </p:txBody>
      </p:sp>
      <p:sp>
        <p:nvSpPr>
          <p:cNvPr id="81939" name="AutoShape 19"/>
          <p:cNvSpPr>
            <a:spLocks noChangeArrowheads="1"/>
          </p:cNvSpPr>
          <p:nvPr/>
        </p:nvSpPr>
        <p:spPr bwMode="auto">
          <a:xfrm>
            <a:off x="5886450" y="5228273"/>
            <a:ext cx="2582863" cy="392112"/>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b="1" dirty="0">
                <a:latin typeface="Tahoma" pitchFamily="34" charset="0"/>
              </a:rPr>
              <a:t>Firm’s debt/equity mix</a:t>
            </a:r>
          </a:p>
        </p:txBody>
      </p:sp>
      <p:sp>
        <p:nvSpPr>
          <p:cNvPr id="81940" name="AutoShape 20"/>
          <p:cNvSpPr>
            <a:spLocks noChangeArrowheads="1"/>
          </p:cNvSpPr>
          <p:nvPr/>
        </p:nvSpPr>
        <p:spPr bwMode="auto">
          <a:xfrm>
            <a:off x="3422650" y="5342573"/>
            <a:ext cx="2060575" cy="965200"/>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spcBef>
                <a:spcPct val="50000"/>
              </a:spcBef>
            </a:pPr>
            <a:r>
              <a:rPr lang="en-US" sz="2000" b="1" dirty="0">
                <a:solidFill>
                  <a:schemeClr val="tx2"/>
                </a:solidFill>
                <a:latin typeface="Tahoma" pitchFamily="34" charset="0"/>
              </a:rPr>
              <a:t>Cost of debt</a:t>
            </a:r>
          </a:p>
          <a:p>
            <a:pPr>
              <a:spcBef>
                <a:spcPct val="50000"/>
              </a:spcBef>
            </a:pPr>
            <a:r>
              <a:rPr lang="en-US" sz="2000" b="1" dirty="0">
                <a:solidFill>
                  <a:schemeClr val="tx2"/>
                </a:solidFill>
                <a:latin typeface="Tahoma" pitchFamily="34" charset="0"/>
              </a:rPr>
              <a:t>Cost of equity</a:t>
            </a:r>
          </a:p>
        </p:txBody>
      </p:sp>
      <p:sp>
        <p:nvSpPr>
          <p:cNvPr id="81941" name="AutoShape 21"/>
          <p:cNvSpPr>
            <a:spLocks noChangeArrowheads="1"/>
          </p:cNvSpPr>
          <p:nvPr/>
        </p:nvSpPr>
        <p:spPr bwMode="auto">
          <a:xfrm>
            <a:off x="3260725" y="4094798"/>
            <a:ext cx="2395538" cy="1033462"/>
          </a:xfrm>
          <a:prstGeom prst="roundRect">
            <a:avLst>
              <a:gd name="adj" fmla="val 16667"/>
            </a:avLst>
          </a:prstGeom>
          <a:solidFill>
            <a:schemeClr val="accent1"/>
          </a:solidFill>
          <a:ln w="28575">
            <a:solidFill>
              <a:srgbClr val="000000"/>
            </a:solidFill>
            <a:round/>
            <a:headEnd/>
            <a:tailEnd/>
          </a:ln>
          <a:effectLst>
            <a:prstShdw prst="shdw13" dist="53882" dir="13500000">
              <a:schemeClr val="bg2">
                <a:alpha val="50000"/>
              </a:schemeClr>
            </a:prstShdw>
          </a:effectLst>
        </p:spPr>
        <p:txBody>
          <a:bodyPr wrap="none">
            <a:spAutoFit/>
          </a:bodyPr>
          <a:lstStyle/>
          <a:p>
            <a:pPr algn="ctr"/>
            <a:r>
              <a:rPr lang="en-US" b="1" dirty="0">
                <a:solidFill>
                  <a:schemeClr val="tx2"/>
                </a:solidFill>
                <a:latin typeface="Tahoma" pitchFamily="34" charset="0"/>
              </a:rPr>
              <a:t>Weighted average</a:t>
            </a:r>
          </a:p>
          <a:p>
            <a:pPr algn="ctr"/>
            <a:r>
              <a:rPr lang="en-US" b="1" dirty="0">
                <a:solidFill>
                  <a:schemeClr val="tx2"/>
                </a:solidFill>
                <a:latin typeface="Tahoma" pitchFamily="34" charset="0"/>
              </a:rPr>
              <a:t>cost of capital</a:t>
            </a:r>
          </a:p>
          <a:p>
            <a:pPr algn="ctr"/>
            <a:r>
              <a:rPr lang="en-US" b="1" dirty="0">
                <a:solidFill>
                  <a:schemeClr val="tx2"/>
                </a:solidFill>
                <a:latin typeface="Tahoma" pitchFamily="34" charset="0"/>
              </a:rPr>
              <a:t>(WACC</a:t>
            </a:r>
            <a:r>
              <a:rPr lang="en-US" sz="1600" b="1" dirty="0">
                <a:latin typeface="Tahoma" pitchFamily="34" charset="0"/>
              </a:rPr>
              <a:t>)</a:t>
            </a:r>
          </a:p>
        </p:txBody>
      </p:sp>
      <p:cxnSp>
        <p:nvCxnSpPr>
          <p:cNvPr id="81942" name="AutoShape 22"/>
          <p:cNvCxnSpPr>
            <a:cxnSpLocks noChangeShapeType="1"/>
            <a:stCxn id="81939" idx="1"/>
            <a:endCxn id="81940" idx="3"/>
          </p:cNvCxnSpPr>
          <p:nvPr/>
        </p:nvCxnSpPr>
        <p:spPr bwMode="auto">
          <a:xfrm flipH="1">
            <a:off x="5497513" y="5425123"/>
            <a:ext cx="374650" cy="400050"/>
          </a:xfrm>
          <a:prstGeom prst="straightConnector1">
            <a:avLst/>
          </a:prstGeom>
          <a:noFill/>
          <a:ln w="28575">
            <a:solidFill>
              <a:schemeClr val="tx1"/>
            </a:solidFill>
            <a:round/>
            <a:headEnd/>
            <a:tailEnd type="triangle" w="med" len="med"/>
          </a:ln>
          <a:effectLst/>
        </p:spPr>
      </p:cxnSp>
      <p:cxnSp>
        <p:nvCxnSpPr>
          <p:cNvPr id="81943" name="AutoShape 23"/>
          <p:cNvCxnSpPr>
            <a:cxnSpLocks noChangeShapeType="1"/>
            <a:stCxn id="81937" idx="1"/>
            <a:endCxn id="81940" idx="3"/>
          </p:cNvCxnSpPr>
          <p:nvPr/>
        </p:nvCxnSpPr>
        <p:spPr bwMode="auto">
          <a:xfrm flipH="1" flipV="1">
            <a:off x="5497513" y="5825173"/>
            <a:ext cx="406400" cy="239712"/>
          </a:xfrm>
          <a:prstGeom prst="straightConnector1">
            <a:avLst/>
          </a:prstGeom>
          <a:noFill/>
          <a:ln w="28575">
            <a:solidFill>
              <a:schemeClr val="tx1"/>
            </a:solidFill>
            <a:round/>
            <a:headEnd/>
            <a:tailEnd type="triangle" w="med" len="med"/>
          </a:ln>
          <a:effectLst/>
        </p:spPr>
      </p:cxnSp>
      <p:cxnSp>
        <p:nvCxnSpPr>
          <p:cNvPr id="81944" name="AutoShape 24"/>
          <p:cNvCxnSpPr>
            <a:cxnSpLocks noChangeShapeType="1"/>
            <a:stCxn id="81936" idx="3"/>
            <a:endCxn id="81940" idx="1"/>
          </p:cNvCxnSpPr>
          <p:nvPr/>
        </p:nvCxnSpPr>
        <p:spPr bwMode="auto">
          <a:xfrm>
            <a:off x="2984500" y="5477510"/>
            <a:ext cx="423863" cy="347663"/>
          </a:xfrm>
          <a:prstGeom prst="straightConnector1">
            <a:avLst/>
          </a:prstGeom>
          <a:noFill/>
          <a:ln w="28575">
            <a:solidFill>
              <a:schemeClr val="tx1"/>
            </a:solidFill>
            <a:round/>
            <a:headEnd/>
            <a:tailEnd type="triangle" w="med" len="med"/>
          </a:ln>
          <a:effectLst/>
        </p:spPr>
      </p:cxnSp>
      <p:cxnSp>
        <p:nvCxnSpPr>
          <p:cNvPr id="81945" name="AutoShape 25"/>
          <p:cNvCxnSpPr>
            <a:cxnSpLocks noChangeShapeType="1"/>
            <a:stCxn id="81938" idx="3"/>
            <a:endCxn id="81940" idx="1"/>
          </p:cNvCxnSpPr>
          <p:nvPr/>
        </p:nvCxnSpPr>
        <p:spPr bwMode="auto">
          <a:xfrm flipV="1">
            <a:off x="2995613" y="5825173"/>
            <a:ext cx="412750" cy="280987"/>
          </a:xfrm>
          <a:prstGeom prst="straightConnector1">
            <a:avLst/>
          </a:prstGeom>
          <a:noFill/>
          <a:ln w="28575">
            <a:solidFill>
              <a:srgbClr val="000000"/>
            </a:solidFill>
            <a:round/>
            <a:headEnd/>
            <a:tailEnd type="triangle" w="med" len="med"/>
          </a:ln>
          <a:effectLst/>
        </p:spPr>
      </p:cxnSp>
      <p:cxnSp>
        <p:nvCxnSpPr>
          <p:cNvPr id="81946" name="AutoShape 26"/>
          <p:cNvCxnSpPr>
            <a:cxnSpLocks noChangeShapeType="1"/>
            <a:stCxn id="81939" idx="0"/>
            <a:endCxn id="81941" idx="3"/>
          </p:cNvCxnSpPr>
          <p:nvPr/>
        </p:nvCxnSpPr>
        <p:spPr bwMode="auto">
          <a:xfrm rot="5400000" flipH="1">
            <a:off x="6123782" y="4159091"/>
            <a:ext cx="601662" cy="1508125"/>
          </a:xfrm>
          <a:prstGeom prst="bentConnector2">
            <a:avLst/>
          </a:prstGeom>
          <a:noFill/>
          <a:ln w="28575">
            <a:solidFill>
              <a:schemeClr val="tx1"/>
            </a:solidFill>
            <a:miter lim="800000"/>
            <a:headEnd/>
            <a:tailEnd type="triangle" w="med" len="med"/>
          </a:ln>
          <a:effectLst/>
        </p:spPr>
      </p:cxnSp>
      <p:sp>
        <p:nvSpPr>
          <p:cNvPr id="81947" name="AutoShape 27"/>
          <p:cNvSpPr>
            <a:spLocks noChangeArrowheads="1"/>
          </p:cNvSpPr>
          <p:nvPr/>
        </p:nvSpPr>
        <p:spPr bwMode="auto">
          <a:xfrm>
            <a:off x="1522413" y="1240473"/>
            <a:ext cx="1998662" cy="635000"/>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lnSpc>
                <a:spcPct val="95000"/>
              </a:lnSpc>
            </a:pPr>
            <a:r>
              <a:rPr lang="en-US" sz="1600" b="1" dirty="0">
                <a:latin typeface="Tahoma" pitchFamily="34" charset="0"/>
              </a:rPr>
              <a:t>Net operating</a:t>
            </a:r>
          </a:p>
          <a:p>
            <a:pPr>
              <a:lnSpc>
                <a:spcPct val="95000"/>
              </a:lnSpc>
            </a:pPr>
            <a:r>
              <a:rPr lang="en-US" sz="1600" b="1" dirty="0">
                <a:latin typeface="Tahoma" pitchFamily="34" charset="0"/>
              </a:rPr>
              <a:t>profit after taxes</a:t>
            </a:r>
          </a:p>
        </p:txBody>
      </p:sp>
      <p:sp>
        <p:nvSpPr>
          <p:cNvPr id="81948" name="AutoShape 28"/>
          <p:cNvSpPr>
            <a:spLocks noChangeArrowheads="1"/>
          </p:cNvSpPr>
          <p:nvPr/>
        </p:nvSpPr>
        <p:spPr bwMode="auto">
          <a:xfrm>
            <a:off x="5484813" y="1240473"/>
            <a:ext cx="2503487" cy="635000"/>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lnSpc>
                <a:spcPct val="95000"/>
              </a:lnSpc>
            </a:pPr>
            <a:r>
              <a:rPr lang="en-US" sz="1600" b="1" dirty="0">
                <a:latin typeface="Tahoma" pitchFamily="34" charset="0"/>
              </a:rPr>
              <a:t>Required investments</a:t>
            </a:r>
          </a:p>
          <a:p>
            <a:pPr>
              <a:lnSpc>
                <a:spcPct val="95000"/>
              </a:lnSpc>
            </a:pPr>
            <a:r>
              <a:rPr lang="en-US" sz="1600" b="1" dirty="0">
                <a:latin typeface="Tahoma" pitchFamily="34" charset="0"/>
              </a:rPr>
              <a:t>in operating capital</a:t>
            </a:r>
          </a:p>
        </p:txBody>
      </p:sp>
      <p:sp>
        <p:nvSpPr>
          <p:cNvPr id="81949" name="Text Box 29"/>
          <p:cNvSpPr txBox="1">
            <a:spLocks noChangeArrowheads="1"/>
          </p:cNvSpPr>
          <p:nvPr/>
        </p:nvSpPr>
        <p:spPr bwMode="auto">
          <a:xfrm>
            <a:off x="5105400" y="138176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sp>
        <p:nvSpPr>
          <p:cNvPr id="81950" name="Text Box 30"/>
          <p:cNvSpPr txBox="1">
            <a:spLocks noChangeArrowheads="1"/>
          </p:cNvSpPr>
          <p:nvPr/>
        </p:nvSpPr>
        <p:spPr bwMode="auto">
          <a:xfrm>
            <a:off x="5334000" y="211836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cxnSp>
        <p:nvCxnSpPr>
          <p:cNvPr id="81951" name="AutoShape 31"/>
          <p:cNvCxnSpPr>
            <a:cxnSpLocks noChangeShapeType="1"/>
            <a:stCxn id="81941" idx="0"/>
            <a:endCxn id="81923" idx="2"/>
          </p:cNvCxnSpPr>
          <p:nvPr/>
        </p:nvCxnSpPr>
        <p:spPr bwMode="auto">
          <a:xfrm flipH="1" flipV="1">
            <a:off x="4457700" y="3809048"/>
            <a:ext cx="1588" cy="271462"/>
          </a:xfrm>
          <a:prstGeom prst="straightConnector1">
            <a:avLst/>
          </a:prstGeom>
          <a:noFill/>
          <a:ln w="28575">
            <a:solidFill>
              <a:schemeClr val="tx1"/>
            </a:solidFill>
            <a:round/>
            <a:headEnd/>
            <a:tailEnd type="triangle" w="med" len="med"/>
          </a:ln>
          <a:effectLst/>
        </p:spPr>
      </p:cxnSp>
      <p:cxnSp>
        <p:nvCxnSpPr>
          <p:cNvPr id="81952" name="AutoShape 32"/>
          <p:cNvCxnSpPr>
            <a:cxnSpLocks noChangeShapeType="1"/>
            <a:stCxn id="81934" idx="2"/>
            <a:endCxn id="81923" idx="0"/>
          </p:cNvCxnSpPr>
          <p:nvPr/>
        </p:nvCxnSpPr>
        <p:spPr bwMode="auto">
          <a:xfrm flipH="1">
            <a:off x="4457700" y="2640648"/>
            <a:ext cx="1588" cy="225425"/>
          </a:xfrm>
          <a:prstGeom prst="straightConnector1">
            <a:avLst/>
          </a:prstGeom>
          <a:noFill/>
          <a:ln w="28575">
            <a:solidFill>
              <a:schemeClr val="tx1"/>
            </a:solidFill>
            <a:round/>
            <a:headEnd/>
            <a:tailEnd type="triangle" w="med" len="med"/>
          </a:ln>
          <a:effectLst/>
        </p:spPr>
      </p:cxnSp>
      <p:cxnSp>
        <p:nvCxnSpPr>
          <p:cNvPr id="81953" name="AutoShape 33"/>
          <p:cNvCxnSpPr>
            <a:cxnSpLocks noChangeShapeType="1"/>
            <a:stCxn id="81948" idx="2"/>
            <a:endCxn id="81950" idx="3"/>
          </p:cNvCxnSpPr>
          <p:nvPr/>
        </p:nvCxnSpPr>
        <p:spPr bwMode="auto">
          <a:xfrm rot="5400000">
            <a:off x="6012656" y="1561942"/>
            <a:ext cx="396875" cy="1052512"/>
          </a:xfrm>
          <a:prstGeom prst="bentConnector2">
            <a:avLst/>
          </a:prstGeom>
          <a:noFill/>
          <a:ln w="28575">
            <a:solidFill>
              <a:schemeClr val="tx1"/>
            </a:solidFill>
            <a:miter lim="800000"/>
            <a:headEnd/>
            <a:tailEnd type="triangle" w="med" len="med"/>
          </a:ln>
          <a:effectLst/>
        </p:spPr>
      </p:cxnSp>
      <p:cxnSp>
        <p:nvCxnSpPr>
          <p:cNvPr id="81954" name="AutoShape 34"/>
          <p:cNvCxnSpPr>
            <a:cxnSpLocks noChangeShapeType="1"/>
            <a:stCxn id="81947" idx="3"/>
            <a:endCxn id="81949" idx="1"/>
          </p:cNvCxnSpPr>
          <p:nvPr/>
        </p:nvCxnSpPr>
        <p:spPr bwMode="auto">
          <a:xfrm flipV="1">
            <a:off x="3535363" y="1550035"/>
            <a:ext cx="1570037" cy="7938"/>
          </a:xfrm>
          <a:prstGeom prst="straightConnector1">
            <a:avLst/>
          </a:prstGeom>
          <a:noFill/>
          <a:ln w="28575">
            <a:solidFill>
              <a:schemeClr val="tx1"/>
            </a:solidFill>
            <a:round/>
            <a:headEnd/>
            <a:tailEnd type="triangle" w="med" len="med"/>
          </a:ln>
          <a:effectLst/>
        </p:spPr>
      </p:cxnSp>
      <p:sp>
        <p:nvSpPr>
          <p:cNvPr id="81955" name="AutoShape 35"/>
          <p:cNvSpPr>
            <a:spLocks noChangeArrowheads="1"/>
          </p:cNvSpPr>
          <p:nvPr/>
        </p:nvSpPr>
        <p:spPr bwMode="auto">
          <a:xfrm>
            <a:off x="566738" y="4374198"/>
            <a:ext cx="2441575" cy="454025"/>
          </a:xfrm>
          <a:prstGeom prst="notchedRightArrow">
            <a:avLst>
              <a:gd name="adj1" fmla="val 50000"/>
              <a:gd name="adj2" fmla="val 134441"/>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81956" name="Text Box 36"/>
          <p:cNvSpPr txBox="1">
            <a:spLocks noChangeArrowheads="1"/>
          </p:cNvSpPr>
          <p:nvPr/>
        </p:nvSpPr>
        <p:spPr bwMode="auto">
          <a:xfrm>
            <a:off x="914400" y="60960"/>
            <a:ext cx="7772400" cy="822325"/>
          </a:xfrm>
          <a:prstGeom prst="rect">
            <a:avLst/>
          </a:prstGeom>
          <a:noFill/>
          <a:ln w="9525">
            <a:noFill/>
            <a:miter lim="800000"/>
            <a:headEnd/>
            <a:tailEnd/>
          </a:ln>
          <a:effectLst/>
        </p:spPr>
        <p:txBody>
          <a:bodyPr>
            <a:spAutoFit/>
          </a:bodyPr>
          <a:lstStyle/>
          <a:p>
            <a:pPr algn="ctr">
              <a:spcBef>
                <a:spcPct val="50000"/>
              </a:spcBef>
            </a:pPr>
            <a:r>
              <a:rPr lang="en-US" sz="2400" b="1" dirty="0">
                <a:solidFill>
                  <a:schemeClr val="tx2"/>
                </a:solidFill>
                <a:latin typeface="Tahoma" pitchFamily="34" charset="0"/>
              </a:rPr>
              <a:t>Determinants of Intrinsic Value:</a:t>
            </a:r>
            <a:br>
              <a:rPr lang="en-US" sz="2400" b="1" dirty="0">
                <a:solidFill>
                  <a:schemeClr val="tx2"/>
                </a:solidFill>
                <a:latin typeface="Tahoma" pitchFamily="34" charset="0"/>
              </a:rPr>
            </a:br>
            <a:r>
              <a:rPr lang="en-US" sz="2400" b="1" dirty="0">
                <a:solidFill>
                  <a:schemeClr val="tx2"/>
                </a:solidFill>
                <a:latin typeface="Tahoma" pitchFamily="34" charset="0"/>
              </a:rPr>
              <a:t>The Weighted Average Cost of Capital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25EFA94-5946-4BA4-9908-4C99D436D513}" type="slidenum">
              <a:rPr lang="en-US"/>
              <a:pPr>
                <a:defRPr/>
              </a:pPr>
              <a:t>30</a:t>
            </a:fld>
            <a:endParaRPr lang="en-US" dirty="0"/>
          </a:p>
        </p:txBody>
      </p:sp>
      <p:sp>
        <p:nvSpPr>
          <p:cNvPr id="23555" name="Rectangle 5"/>
          <p:cNvSpPr>
            <a:spLocks noGrp="1" noChangeArrowheads="1"/>
          </p:cNvSpPr>
          <p:nvPr>
            <p:ph type="title"/>
          </p:nvPr>
        </p:nvSpPr>
        <p:spPr/>
        <p:txBody>
          <a:bodyPr/>
          <a:lstStyle/>
          <a:p>
            <a:pPr eaLnBrk="1" hangingPunct="1"/>
            <a:r>
              <a:rPr lang="en-US" dirty="0" smtClean="0"/>
              <a:t>Issues in Using CAPM</a:t>
            </a:r>
          </a:p>
        </p:txBody>
      </p:sp>
      <p:sp>
        <p:nvSpPr>
          <p:cNvPr id="23556" name="Rectangle 6"/>
          <p:cNvSpPr>
            <a:spLocks noGrp="1" noChangeArrowheads="1"/>
          </p:cNvSpPr>
          <p:nvPr>
            <p:ph type="body" idx="1"/>
          </p:nvPr>
        </p:nvSpPr>
        <p:spPr>
          <a:xfrm>
            <a:off x="1182688" y="2017713"/>
            <a:ext cx="6818312" cy="4114800"/>
          </a:xfrm>
        </p:spPr>
        <p:txBody>
          <a:bodyPr/>
          <a:lstStyle/>
          <a:p>
            <a:pPr eaLnBrk="1" hangingPunct="1"/>
            <a:r>
              <a:rPr lang="en-US" dirty="0" smtClean="0"/>
              <a:t>Most analysts use the rate on a long-term (i.e. 10 year) government bond as an estimate of r</a:t>
            </a:r>
            <a:r>
              <a:rPr lang="en-US" baseline="-25000" dirty="0" smtClean="0"/>
              <a:t>RF</a:t>
            </a:r>
            <a:r>
              <a:rPr lang="en-US" dirty="0" smtClean="0"/>
              <a:t>.  </a:t>
            </a:r>
          </a:p>
        </p:txBody>
      </p:sp>
      <p:sp>
        <p:nvSpPr>
          <p:cNvPr id="23557" name="Rectangle 23"/>
          <p:cNvSpPr>
            <a:spLocks noChangeArrowheads="1"/>
          </p:cNvSpPr>
          <p:nvPr/>
        </p:nvSpPr>
        <p:spPr bwMode="auto">
          <a:xfrm>
            <a:off x="7626350" y="5846763"/>
            <a:ext cx="1144588" cy="396875"/>
          </a:xfrm>
          <a:prstGeom prst="rect">
            <a:avLst/>
          </a:prstGeom>
          <a:noFill/>
          <a:ln w="12700">
            <a:noFill/>
            <a:miter lim="800000"/>
            <a:headEnd/>
            <a:tailEnd/>
          </a:ln>
        </p:spPr>
        <p:txBody>
          <a:bodyPr wrap="none">
            <a:spAutoFit/>
          </a:bodyPr>
          <a:lstStyle/>
          <a:p>
            <a:r>
              <a:rPr lang="en-US" sz="2000" dirty="0"/>
              <a:t>(More…)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6D69EE0-4809-4537-ABF7-6E45C38EBC79}" type="slidenum">
              <a:rPr lang="en-US"/>
              <a:pPr>
                <a:defRPr/>
              </a:pPr>
              <a:t>31</a:t>
            </a:fld>
            <a:endParaRPr lang="en-US" dirty="0"/>
          </a:p>
        </p:txBody>
      </p:sp>
      <p:sp>
        <p:nvSpPr>
          <p:cNvPr id="24579" name="Rectangle 4"/>
          <p:cNvSpPr>
            <a:spLocks noGrp="1" noChangeArrowheads="1"/>
          </p:cNvSpPr>
          <p:nvPr>
            <p:ph type="title"/>
          </p:nvPr>
        </p:nvSpPr>
        <p:spPr/>
        <p:txBody>
          <a:bodyPr/>
          <a:lstStyle/>
          <a:p>
            <a:pPr eaLnBrk="1" hangingPunct="1"/>
            <a:r>
              <a:rPr lang="en-US" sz="3600" dirty="0" smtClean="0"/>
              <a:t>Issues in Using CAPM (Continued)</a:t>
            </a:r>
          </a:p>
        </p:txBody>
      </p:sp>
      <p:sp>
        <p:nvSpPr>
          <p:cNvPr id="24580" name="Rectangle 5"/>
          <p:cNvSpPr>
            <a:spLocks noGrp="1" noChangeArrowheads="1"/>
          </p:cNvSpPr>
          <p:nvPr>
            <p:ph type="body" idx="1"/>
          </p:nvPr>
        </p:nvSpPr>
        <p:spPr>
          <a:xfrm>
            <a:off x="1182688" y="2017713"/>
            <a:ext cx="7199312" cy="4114800"/>
          </a:xfrm>
        </p:spPr>
        <p:txBody>
          <a:bodyPr/>
          <a:lstStyle/>
          <a:p>
            <a:pPr eaLnBrk="1" hangingPunct="1"/>
            <a:r>
              <a:rPr lang="en-US" dirty="0" smtClean="0"/>
              <a:t>Most analysts use a rate of 3% to 7% for the market risk premium (RP</a:t>
            </a:r>
            <a:r>
              <a:rPr lang="en-US" baseline="-25000" dirty="0" smtClean="0"/>
              <a:t>M</a:t>
            </a:r>
            <a:r>
              <a:rPr lang="en-US" dirty="0" smtClean="0"/>
              <a:t>)</a:t>
            </a:r>
          </a:p>
          <a:p>
            <a:pPr eaLnBrk="1" hangingPunct="1"/>
            <a:r>
              <a:rPr lang="en-US" dirty="0" smtClean="0"/>
              <a:t>Estimates of beta vary, and estimates are “noisy” (they have a wide confidence interval).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C595D992-112F-49F3-B124-BE687E74260B}" type="slidenum">
              <a:rPr lang="en-US"/>
              <a:pPr>
                <a:defRPr/>
              </a:pPr>
              <a:t>32</a:t>
            </a:fld>
            <a:endParaRPr lang="en-US" dirty="0"/>
          </a:p>
        </p:txBody>
      </p:sp>
      <p:sp>
        <p:nvSpPr>
          <p:cNvPr id="25603" name="Rectangle 2"/>
          <p:cNvSpPr>
            <a:spLocks noGrp="1" noChangeArrowheads="1"/>
          </p:cNvSpPr>
          <p:nvPr>
            <p:ph type="title"/>
          </p:nvPr>
        </p:nvSpPr>
        <p:spPr/>
        <p:txBody>
          <a:bodyPr/>
          <a:lstStyle/>
          <a:p>
            <a:pPr eaLnBrk="1" hangingPunct="1"/>
            <a:r>
              <a:rPr lang="en-US" sz="2800" dirty="0" smtClean="0"/>
              <a:t>9-7 Using the Dividend Growth Approach to Estimate the Cost of Common Stock</a:t>
            </a:r>
            <a:br>
              <a:rPr lang="en-US" sz="2800" dirty="0" smtClean="0"/>
            </a:br>
            <a:r>
              <a:rPr lang="en-US" sz="2000" dirty="0" smtClean="0"/>
              <a:t>Example: Data for a constant growth firm</a:t>
            </a:r>
            <a:r>
              <a:rPr lang="en-US" sz="2000" dirty="0"/>
              <a:t/>
            </a:r>
            <a:br>
              <a:rPr lang="en-US" sz="2000" dirty="0"/>
            </a:br>
            <a:r>
              <a:rPr lang="en-US" sz="2000" dirty="0" smtClean="0"/>
              <a:t>P</a:t>
            </a:r>
            <a:r>
              <a:rPr lang="en-US" sz="2000" baseline="-25000" dirty="0" smtClean="0"/>
              <a:t>0</a:t>
            </a:r>
            <a:r>
              <a:rPr lang="en-US" sz="2000" dirty="0" smtClean="0"/>
              <a:t> </a:t>
            </a:r>
            <a:r>
              <a:rPr lang="en-US" sz="2000" dirty="0"/>
              <a:t>= $32</a:t>
            </a:r>
            <a:r>
              <a:rPr lang="en-US" sz="2000" dirty="0" smtClean="0"/>
              <a:t>; D</a:t>
            </a:r>
            <a:r>
              <a:rPr lang="en-US" sz="2000" baseline="-25000" dirty="0" smtClean="0"/>
              <a:t>1</a:t>
            </a:r>
            <a:r>
              <a:rPr lang="en-US" sz="2000" dirty="0" smtClean="0"/>
              <a:t> = $1.82; g = 5.4%</a:t>
            </a:r>
          </a:p>
        </p:txBody>
      </p:sp>
      <p:grpSp>
        <p:nvGrpSpPr>
          <p:cNvPr id="25624" name="Group 24"/>
          <p:cNvGrpSpPr>
            <a:grpSpLocks/>
          </p:cNvGrpSpPr>
          <p:nvPr/>
        </p:nvGrpSpPr>
        <p:grpSpPr bwMode="auto">
          <a:xfrm>
            <a:off x="1219200" y="2362200"/>
            <a:ext cx="6321425" cy="4027488"/>
            <a:chOff x="768" y="1488"/>
            <a:chExt cx="3982" cy="2537"/>
          </a:xfrm>
        </p:grpSpPr>
        <p:sp>
          <p:nvSpPr>
            <p:cNvPr id="25605" name="Text Box 4"/>
            <p:cNvSpPr txBox="1">
              <a:spLocks noChangeArrowheads="1"/>
            </p:cNvSpPr>
            <p:nvPr/>
          </p:nvSpPr>
          <p:spPr bwMode="auto">
            <a:xfrm>
              <a:off x="768" y="1700"/>
              <a:ext cx="574"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r</a:t>
              </a:r>
              <a:r>
                <a:rPr lang="en-US" sz="3200" baseline="-25000" dirty="0">
                  <a:latin typeface="Tahoma" pitchFamily="34" charset="0"/>
                </a:rPr>
                <a:t>s</a:t>
              </a:r>
              <a:r>
                <a:rPr lang="en-US" sz="3200" dirty="0">
                  <a:latin typeface="Tahoma" pitchFamily="34" charset="0"/>
                </a:rPr>
                <a:t> = </a:t>
              </a:r>
            </a:p>
          </p:txBody>
        </p:sp>
        <p:sp>
          <p:nvSpPr>
            <p:cNvPr id="25606" name="Text Box 5"/>
            <p:cNvSpPr txBox="1">
              <a:spLocks noChangeArrowheads="1"/>
            </p:cNvSpPr>
            <p:nvPr/>
          </p:nvSpPr>
          <p:spPr bwMode="auto">
            <a:xfrm>
              <a:off x="1394" y="1488"/>
              <a:ext cx="575"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D</a:t>
              </a:r>
              <a:r>
                <a:rPr lang="en-US" sz="3200" baseline="-25000" dirty="0">
                  <a:latin typeface="Tahoma" pitchFamily="34" charset="0"/>
                </a:rPr>
                <a:t>1</a:t>
              </a:r>
            </a:p>
          </p:txBody>
        </p:sp>
        <p:sp>
          <p:nvSpPr>
            <p:cNvPr id="25607" name="Text Box 6"/>
            <p:cNvSpPr txBox="1">
              <a:spLocks noChangeArrowheads="1"/>
            </p:cNvSpPr>
            <p:nvPr/>
          </p:nvSpPr>
          <p:spPr bwMode="auto">
            <a:xfrm>
              <a:off x="1394" y="1912"/>
              <a:ext cx="836"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P</a:t>
              </a:r>
              <a:r>
                <a:rPr lang="en-US" sz="3200" baseline="-25000" dirty="0">
                  <a:latin typeface="Tahoma" pitchFamily="34" charset="0"/>
                </a:rPr>
                <a:t>0</a:t>
              </a:r>
            </a:p>
          </p:txBody>
        </p:sp>
        <p:sp>
          <p:nvSpPr>
            <p:cNvPr id="25608" name="Line 7"/>
            <p:cNvSpPr>
              <a:spLocks noChangeShapeType="1"/>
            </p:cNvSpPr>
            <p:nvPr/>
          </p:nvSpPr>
          <p:spPr bwMode="auto">
            <a:xfrm>
              <a:off x="1342" y="1912"/>
              <a:ext cx="522" cy="0"/>
            </a:xfrm>
            <a:prstGeom prst="line">
              <a:avLst/>
            </a:prstGeom>
            <a:noFill/>
            <a:ln w="25400">
              <a:solidFill>
                <a:schemeClr val="tx1"/>
              </a:solidFill>
              <a:round/>
              <a:headEnd/>
              <a:tailEnd/>
            </a:ln>
          </p:spPr>
          <p:txBody>
            <a:bodyPr/>
            <a:lstStyle/>
            <a:p>
              <a:endParaRPr lang="en-US" dirty="0"/>
            </a:p>
          </p:txBody>
        </p:sp>
        <p:sp>
          <p:nvSpPr>
            <p:cNvPr id="25609" name="Text Box 8"/>
            <p:cNvSpPr txBox="1">
              <a:spLocks noChangeArrowheads="1"/>
            </p:cNvSpPr>
            <p:nvPr/>
          </p:nvSpPr>
          <p:spPr bwMode="auto">
            <a:xfrm>
              <a:off x="1969" y="1700"/>
              <a:ext cx="1252"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g </a:t>
              </a:r>
            </a:p>
          </p:txBody>
        </p:sp>
        <p:sp>
          <p:nvSpPr>
            <p:cNvPr id="25614" name="Text Box 13"/>
            <p:cNvSpPr txBox="1">
              <a:spLocks noChangeArrowheads="1"/>
            </p:cNvSpPr>
            <p:nvPr/>
          </p:nvSpPr>
          <p:spPr bwMode="auto">
            <a:xfrm>
              <a:off x="977" y="2494"/>
              <a:ext cx="313"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a:t>
              </a:r>
            </a:p>
          </p:txBody>
        </p:sp>
        <p:sp>
          <p:nvSpPr>
            <p:cNvPr id="25615" name="Text Box 14"/>
            <p:cNvSpPr txBox="1">
              <a:spLocks noChangeArrowheads="1"/>
            </p:cNvSpPr>
            <p:nvPr/>
          </p:nvSpPr>
          <p:spPr bwMode="auto">
            <a:xfrm>
              <a:off x="1342" y="2388"/>
              <a:ext cx="1775"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    $1.82</a:t>
              </a:r>
              <a:endParaRPr lang="en-US" sz="3200" dirty="0">
                <a:latin typeface="Tahoma" pitchFamily="34" charset="0"/>
              </a:endParaRPr>
            </a:p>
          </p:txBody>
        </p:sp>
        <p:sp>
          <p:nvSpPr>
            <p:cNvPr id="25616" name="Text Box 15"/>
            <p:cNvSpPr txBox="1">
              <a:spLocks noChangeArrowheads="1"/>
            </p:cNvSpPr>
            <p:nvPr/>
          </p:nvSpPr>
          <p:spPr bwMode="auto">
            <a:xfrm>
              <a:off x="1768" y="2812"/>
              <a:ext cx="781" cy="365"/>
            </a:xfrm>
            <a:prstGeom prst="rect">
              <a:avLst/>
            </a:prstGeom>
            <a:noFill/>
            <a:ln w="12700">
              <a:noFill/>
              <a:miter lim="800000"/>
              <a:headEnd/>
              <a:tailEnd/>
            </a:ln>
          </p:spPr>
          <p:txBody>
            <a:bodyPr wrap="square">
              <a:spAutoFit/>
            </a:bodyPr>
            <a:lstStyle/>
            <a:p>
              <a:pPr>
                <a:spcBef>
                  <a:spcPct val="50000"/>
                </a:spcBef>
              </a:pPr>
              <a:r>
                <a:rPr lang="en-US" sz="3200" dirty="0" smtClean="0">
                  <a:latin typeface="Tahoma" pitchFamily="34" charset="0"/>
                </a:rPr>
                <a:t>$32</a:t>
              </a:r>
              <a:endParaRPr lang="en-US" sz="3200" dirty="0">
                <a:latin typeface="Tahoma" pitchFamily="34" charset="0"/>
              </a:endParaRPr>
            </a:p>
          </p:txBody>
        </p:sp>
        <p:sp>
          <p:nvSpPr>
            <p:cNvPr id="25617" name="Line 16"/>
            <p:cNvSpPr>
              <a:spLocks noChangeShapeType="1"/>
            </p:cNvSpPr>
            <p:nvPr/>
          </p:nvSpPr>
          <p:spPr bwMode="auto">
            <a:xfrm flipV="1">
              <a:off x="1394" y="2752"/>
              <a:ext cx="1454" cy="7"/>
            </a:xfrm>
            <a:prstGeom prst="line">
              <a:avLst/>
            </a:prstGeom>
            <a:noFill/>
            <a:ln w="25400">
              <a:solidFill>
                <a:schemeClr val="tx1"/>
              </a:solidFill>
              <a:round/>
              <a:headEnd/>
              <a:tailEnd/>
            </a:ln>
          </p:spPr>
          <p:txBody>
            <a:bodyPr/>
            <a:lstStyle/>
            <a:p>
              <a:endParaRPr lang="en-US" dirty="0"/>
            </a:p>
          </p:txBody>
        </p:sp>
        <p:sp>
          <p:nvSpPr>
            <p:cNvPr id="25618" name="Text Box 17"/>
            <p:cNvSpPr txBox="1">
              <a:spLocks noChangeArrowheads="1"/>
            </p:cNvSpPr>
            <p:nvPr/>
          </p:nvSpPr>
          <p:spPr bwMode="auto">
            <a:xfrm>
              <a:off x="2871" y="2494"/>
              <a:ext cx="1879"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a:t>
              </a:r>
              <a:r>
                <a:rPr lang="en-US" sz="3200" dirty="0" smtClean="0">
                  <a:latin typeface="Tahoma" pitchFamily="34" charset="0"/>
                </a:rPr>
                <a:t>0.054</a:t>
              </a:r>
              <a:endParaRPr lang="en-US" sz="3200" dirty="0">
                <a:latin typeface="Tahoma" pitchFamily="34" charset="0"/>
              </a:endParaRPr>
            </a:p>
          </p:txBody>
        </p:sp>
        <p:sp>
          <p:nvSpPr>
            <p:cNvPr id="25619" name="Text Box 18"/>
            <p:cNvSpPr txBox="1">
              <a:spLocks noChangeArrowheads="1"/>
            </p:cNvSpPr>
            <p:nvPr/>
          </p:nvSpPr>
          <p:spPr bwMode="auto">
            <a:xfrm>
              <a:off x="977" y="3236"/>
              <a:ext cx="313"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a:t>
              </a:r>
            </a:p>
          </p:txBody>
        </p:sp>
        <p:sp>
          <p:nvSpPr>
            <p:cNvPr id="25620" name="Text Box 19"/>
            <p:cNvSpPr txBox="1">
              <a:spLocks noChangeArrowheads="1"/>
            </p:cNvSpPr>
            <p:nvPr/>
          </p:nvSpPr>
          <p:spPr bwMode="auto">
            <a:xfrm>
              <a:off x="1342" y="3236"/>
              <a:ext cx="2033"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5.7% </a:t>
              </a:r>
              <a:r>
                <a:rPr lang="en-US" sz="3200" dirty="0">
                  <a:latin typeface="Tahoma" pitchFamily="34" charset="0"/>
                </a:rPr>
                <a:t>+ </a:t>
              </a:r>
              <a:r>
                <a:rPr lang="en-US" sz="3200" dirty="0" smtClean="0">
                  <a:latin typeface="Tahoma" pitchFamily="34" charset="0"/>
                </a:rPr>
                <a:t>5.4%</a:t>
              </a:r>
              <a:endParaRPr lang="en-US" sz="3200" dirty="0">
                <a:latin typeface="Tahoma" pitchFamily="34" charset="0"/>
              </a:endParaRPr>
            </a:p>
          </p:txBody>
        </p:sp>
        <p:sp>
          <p:nvSpPr>
            <p:cNvPr id="25621" name="Text Box 20"/>
            <p:cNvSpPr txBox="1">
              <a:spLocks noChangeArrowheads="1"/>
            </p:cNvSpPr>
            <p:nvPr/>
          </p:nvSpPr>
          <p:spPr bwMode="auto">
            <a:xfrm>
              <a:off x="977" y="3660"/>
              <a:ext cx="1983"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a:t>
              </a:r>
              <a:r>
                <a:rPr lang="en-US" sz="3200" dirty="0" smtClean="0">
                  <a:latin typeface="Tahoma" pitchFamily="34" charset="0"/>
                </a:rPr>
                <a:t>11.1% </a:t>
              </a:r>
              <a:endParaRPr lang="en-US" sz="3200" dirty="0">
                <a:latin typeface="Tahoma" pitchFamily="34" charset="0"/>
              </a:endParaRP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F2E00E0-5B78-4318-B7D1-05E6D99F5FEF}" type="slidenum">
              <a:rPr lang="en-US"/>
              <a:pPr>
                <a:defRPr/>
              </a:pPr>
              <a:t>33</a:t>
            </a:fld>
            <a:endParaRPr lang="en-US" dirty="0"/>
          </a:p>
        </p:txBody>
      </p:sp>
      <p:sp>
        <p:nvSpPr>
          <p:cNvPr id="26627" name="Rectangle 4"/>
          <p:cNvSpPr>
            <a:spLocks noGrp="1" noChangeArrowheads="1"/>
          </p:cNvSpPr>
          <p:nvPr>
            <p:ph type="title"/>
          </p:nvPr>
        </p:nvSpPr>
        <p:spPr/>
        <p:txBody>
          <a:bodyPr/>
          <a:lstStyle/>
          <a:p>
            <a:pPr eaLnBrk="1" hangingPunct="1"/>
            <a:r>
              <a:rPr lang="en-US" sz="3600" dirty="0" smtClean="0"/>
              <a:t>Estimating the Dividend Growth Rate</a:t>
            </a:r>
          </a:p>
        </p:txBody>
      </p:sp>
      <p:sp>
        <p:nvSpPr>
          <p:cNvPr id="26628" name="Rectangle 5"/>
          <p:cNvSpPr>
            <a:spLocks noGrp="1" noChangeArrowheads="1"/>
          </p:cNvSpPr>
          <p:nvPr>
            <p:ph type="body" idx="1"/>
          </p:nvPr>
        </p:nvSpPr>
        <p:spPr/>
        <p:txBody>
          <a:bodyPr/>
          <a:lstStyle/>
          <a:p>
            <a:pPr eaLnBrk="1" hangingPunct="1"/>
            <a:r>
              <a:rPr lang="en-US" dirty="0" smtClean="0"/>
              <a:t>Use the historical growth rate if you believe the future will be like the past.</a:t>
            </a:r>
          </a:p>
          <a:p>
            <a:pPr eaLnBrk="1" hangingPunct="1"/>
            <a:r>
              <a:rPr lang="en-US" dirty="0" smtClean="0"/>
              <a:t>Obtain analysts’ estimates: Value Line, Zacks, Yahoo! Finance etc.</a:t>
            </a:r>
          </a:p>
          <a:p>
            <a:pPr eaLnBrk="1" hangingPunct="1"/>
            <a:r>
              <a:rPr lang="en-US" dirty="0" smtClean="0"/>
              <a:t>Use the (earnings) retention growth model, illustrated on next slide.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8751B42D-6CCC-4FF6-9CFD-D2155596C551}" type="slidenum">
              <a:rPr lang="en-US"/>
              <a:pPr>
                <a:defRPr/>
              </a:pPr>
              <a:t>34</a:t>
            </a:fld>
            <a:endParaRPr lang="en-US" dirty="0"/>
          </a:p>
        </p:txBody>
      </p:sp>
      <p:sp>
        <p:nvSpPr>
          <p:cNvPr id="27651" name="Rectangle 102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dirty="0"/>
          </a:p>
        </p:txBody>
      </p:sp>
      <p:sp>
        <p:nvSpPr>
          <p:cNvPr id="27652" name="Rectangle 102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dirty="0"/>
          </a:p>
        </p:txBody>
      </p:sp>
      <p:sp>
        <p:nvSpPr>
          <p:cNvPr id="27653" name="Rectangle 1034"/>
          <p:cNvSpPr>
            <a:spLocks noGrp="1" noChangeArrowheads="1"/>
          </p:cNvSpPr>
          <p:nvPr>
            <p:ph type="title"/>
          </p:nvPr>
        </p:nvSpPr>
        <p:spPr/>
        <p:txBody>
          <a:bodyPr/>
          <a:lstStyle/>
          <a:p>
            <a:pPr eaLnBrk="1" hangingPunct="1"/>
            <a:r>
              <a:rPr lang="en-US" dirty="0" smtClean="0"/>
              <a:t>Retention Growth Model</a:t>
            </a:r>
          </a:p>
        </p:txBody>
      </p:sp>
      <p:sp>
        <p:nvSpPr>
          <p:cNvPr id="27654" name="Rectangle 1035"/>
          <p:cNvSpPr>
            <a:spLocks noGrp="1" noChangeArrowheads="1"/>
          </p:cNvSpPr>
          <p:nvPr>
            <p:ph type="body" idx="1"/>
          </p:nvPr>
        </p:nvSpPr>
        <p:spPr>
          <a:xfrm>
            <a:off x="1182688" y="2017713"/>
            <a:ext cx="7351712" cy="4114800"/>
          </a:xfrm>
        </p:spPr>
        <p:txBody>
          <a:bodyPr/>
          <a:lstStyle/>
          <a:p>
            <a:pPr eaLnBrk="1" hangingPunct="1"/>
            <a:r>
              <a:rPr lang="en-US" dirty="0" smtClean="0"/>
              <a:t>Suppose the company has been earning 14.5% on (book value) equity (ROE = 14.5%) and has been paying out 63% of its earnings.</a:t>
            </a:r>
          </a:p>
          <a:p>
            <a:pPr eaLnBrk="1" hangingPunct="1"/>
            <a:r>
              <a:rPr lang="en-US" dirty="0" smtClean="0"/>
              <a:t>If this situation is expected to continue, what’s the expected future dividend growth rate g?</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09F655C-F9A3-48B1-BC45-32CBA2476B45}" type="slidenum">
              <a:rPr lang="en-US"/>
              <a:pPr>
                <a:defRPr/>
              </a:pPr>
              <a:t>35</a:t>
            </a:fld>
            <a:endParaRPr lang="en-US" dirty="0"/>
          </a:p>
        </p:txBody>
      </p:sp>
      <p:sp>
        <p:nvSpPr>
          <p:cNvPr id="28675"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dirty="0"/>
          </a:p>
        </p:txBody>
      </p:sp>
      <p:sp>
        <p:nvSpPr>
          <p:cNvPr id="28676"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dirty="0"/>
          </a:p>
        </p:txBody>
      </p:sp>
      <p:sp>
        <p:nvSpPr>
          <p:cNvPr id="28677" name="Rectangle 7"/>
          <p:cNvSpPr>
            <a:spLocks noGrp="1" noChangeArrowheads="1"/>
          </p:cNvSpPr>
          <p:nvPr>
            <p:ph type="title"/>
          </p:nvPr>
        </p:nvSpPr>
        <p:spPr/>
        <p:txBody>
          <a:bodyPr/>
          <a:lstStyle/>
          <a:p>
            <a:pPr eaLnBrk="1" hangingPunct="1"/>
            <a:r>
              <a:rPr lang="en-US" sz="3600" dirty="0" smtClean="0"/>
              <a:t>Retention Growth Model (Continued)</a:t>
            </a:r>
          </a:p>
        </p:txBody>
      </p:sp>
      <p:sp>
        <p:nvSpPr>
          <p:cNvPr id="28678" name="Rectangle 8"/>
          <p:cNvSpPr>
            <a:spLocks noGrp="1" noChangeArrowheads="1"/>
          </p:cNvSpPr>
          <p:nvPr>
            <p:ph type="body" idx="1"/>
          </p:nvPr>
        </p:nvSpPr>
        <p:spPr/>
        <p:txBody>
          <a:bodyPr/>
          <a:lstStyle/>
          <a:p>
            <a:pPr eaLnBrk="1" hangingPunct="1"/>
            <a:r>
              <a:rPr lang="en-US" dirty="0" smtClean="0"/>
              <a:t>Estimating dividend growth rate from the retention growth model:</a:t>
            </a:r>
            <a:br>
              <a:rPr lang="en-US" dirty="0" smtClean="0"/>
            </a:br>
            <a:r>
              <a:rPr lang="en-US" dirty="0" smtClean="0"/>
              <a:t>g = (Retention rate)(ROE) </a:t>
            </a:r>
            <a:br>
              <a:rPr lang="en-US" dirty="0" smtClean="0"/>
            </a:br>
            <a:r>
              <a:rPr lang="en-US" dirty="0" smtClean="0"/>
              <a:t>g = (1 – Payout rate)(ROE) </a:t>
            </a:r>
          </a:p>
          <a:p>
            <a:pPr eaLnBrk="1" hangingPunct="1">
              <a:buFont typeface="Wingdings" pitchFamily="2" charset="2"/>
              <a:buNone/>
            </a:pPr>
            <a:r>
              <a:rPr lang="en-US" dirty="0" smtClean="0"/>
              <a:t>	g = (1 – 0.63)(14.5%) = 5.4%.</a:t>
            </a:r>
            <a:br>
              <a:rPr lang="en-US" dirty="0" smtClean="0"/>
            </a:br>
            <a:endParaRPr 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4A2E32B-AD0D-4BC2-8A61-6870A0775722}" type="slidenum">
              <a:rPr lang="en-US"/>
              <a:pPr>
                <a:defRPr/>
              </a:pPr>
              <a:t>36</a:t>
            </a:fld>
            <a:endParaRPr lang="en-US" dirty="0"/>
          </a:p>
        </p:txBody>
      </p:sp>
      <p:sp>
        <p:nvSpPr>
          <p:cNvPr id="50179" name="Rectangle 12"/>
          <p:cNvSpPr>
            <a:spLocks noGrp="1" noChangeArrowheads="1"/>
          </p:cNvSpPr>
          <p:nvPr>
            <p:ph type="title"/>
          </p:nvPr>
        </p:nvSpPr>
        <p:spPr/>
        <p:txBody>
          <a:bodyPr/>
          <a:lstStyle/>
          <a:p>
            <a:pPr eaLnBrk="1" hangingPunct="1"/>
            <a:r>
              <a:rPr lang="en-US" dirty="0" smtClean="0"/>
              <a:t>9-9 Adjusting the Cost of Equity for Flotation Costs</a:t>
            </a:r>
          </a:p>
        </p:txBody>
      </p:sp>
      <p:sp>
        <p:nvSpPr>
          <p:cNvPr id="50180" name="Rectangle 13"/>
          <p:cNvSpPr>
            <a:spLocks noGrp="1" noChangeArrowheads="1"/>
          </p:cNvSpPr>
          <p:nvPr>
            <p:ph type="body" idx="1"/>
          </p:nvPr>
        </p:nvSpPr>
        <p:spPr/>
        <p:txBody>
          <a:bodyPr/>
          <a:lstStyle/>
          <a:p>
            <a:pPr eaLnBrk="1" hangingPunct="1"/>
            <a:r>
              <a:rPr lang="en-US" dirty="0" smtClean="0"/>
              <a:t>When a company issues new common stock they also have to pay flotation costs to the underwriter.</a:t>
            </a:r>
          </a:p>
          <a:p>
            <a:pPr eaLnBrk="1" hangingPunct="1"/>
            <a:r>
              <a:rPr lang="en-US" dirty="0" smtClean="0"/>
              <a:t>Issuing new common stock may send a negative signal to the capital markets, which may depress stock price.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8B89ABEF-FA6D-44CF-8681-C4D42DA48473}" type="slidenum">
              <a:rPr lang="en-US"/>
              <a:pPr>
                <a:defRPr/>
              </a:pPr>
              <a:t>37</a:t>
            </a:fld>
            <a:endParaRPr lang="en-US" dirty="0"/>
          </a:p>
        </p:txBody>
      </p:sp>
      <p:sp>
        <p:nvSpPr>
          <p:cNvPr id="51203" name="Rectangle 2"/>
          <p:cNvSpPr>
            <a:spLocks noGrp="1" noChangeArrowheads="1"/>
          </p:cNvSpPr>
          <p:nvPr>
            <p:ph type="title"/>
          </p:nvPr>
        </p:nvSpPr>
        <p:spPr/>
        <p:txBody>
          <a:bodyPr/>
          <a:lstStyle/>
          <a:p>
            <a:pPr eaLnBrk="1" hangingPunct="1"/>
            <a:r>
              <a:rPr lang="en-US" sz="3200" dirty="0" smtClean="0"/>
              <a:t>Cost of New Common Equity: P</a:t>
            </a:r>
            <a:r>
              <a:rPr lang="en-US" sz="3200" baseline="-25000" dirty="0" smtClean="0"/>
              <a:t>0</a:t>
            </a:r>
            <a:r>
              <a:rPr lang="en-US" sz="3200" dirty="0" smtClean="0"/>
              <a:t> = $32, D</a:t>
            </a:r>
            <a:r>
              <a:rPr lang="en-US" sz="3200" baseline="-25000" dirty="0"/>
              <a:t>1</a:t>
            </a:r>
            <a:r>
              <a:rPr lang="en-US" sz="3200" dirty="0" smtClean="0"/>
              <a:t> = $1.82, g = 5.4%, and F = 12.5%</a:t>
            </a:r>
          </a:p>
        </p:txBody>
      </p:sp>
      <p:grpSp>
        <p:nvGrpSpPr>
          <p:cNvPr id="51204" name="Group 3"/>
          <p:cNvGrpSpPr>
            <a:grpSpLocks/>
          </p:cNvGrpSpPr>
          <p:nvPr/>
        </p:nvGrpSpPr>
        <p:grpSpPr bwMode="auto">
          <a:xfrm>
            <a:off x="1371600" y="2362200"/>
            <a:ext cx="6324600" cy="4008438"/>
            <a:chOff x="864" y="1488"/>
            <a:chExt cx="3984" cy="2525"/>
          </a:xfrm>
        </p:grpSpPr>
        <p:sp>
          <p:nvSpPr>
            <p:cNvPr id="51205" name="Text Box 4"/>
            <p:cNvSpPr txBox="1">
              <a:spLocks noChangeArrowheads="1"/>
            </p:cNvSpPr>
            <p:nvPr/>
          </p:nvSpPr>
          <p:spPr bwMode="auto">
            <a:xfrm>
              <a:off x="864" y="1680"/>
              <a:ext cx="960"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r</a:t>
              </a:r>
              <a:r>
                <a:rPr lang="en-US" sz="3200" baseline="-25000" dirty="0">
                  <a:latin typeface="Tahoma" pitchFamily="34" charset="0"/>
                </a:rPr>
                <a:t>e</a:t>
              </a:r>
              <a:r>
                <a:rPr lang="en-US" sz="3200" dirty="0">
                  <a:latin typeface="Tahoma" pitchFamily="34" charset="0"/>
                </a:rPr>
                <a:t> =</a:t>
              </a:r>
              <a:endParaRPr lang="en-US" sz="3200" baseline="-25000" dirty="0">
                <a:latin typeface="Tahoma" pitchFamily="34" charset="0"/>
              </a:endParaRPr>
            </a:p>
          </p:txBody>
        </p:sp>
        <p:sp>
          <p:nvSpPr>
            <p:cNvPr id="51206" name="Text Box 5"/>
            <p:cNvSpPr txBox="1">
              <a:spLocks noChangeArrowheads="1"/>
            </p:cNvSpPr>
            <p:nvPr/>
          </p:nvSpPr>
          <p:spPr bwMode="auto">
            <a:xfrm>
              <a:off x="1584" y="1488"/>
              <a:ext cx="1680"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     D</a:t>
              </a:r>
              <a:r>
                <a:rPr lang="en-US" sz="3200" baseline="-25000" dirty="0" smtClean="0">
                  <a:latin typeface="Tahoma" pitchFamily="34" charset="0"/>
                </a:rPr>
                <a:t>1</a:t>
              </a:r>
              <a:endParaRPr lang="en-US" sz="3200" dirty="0">
                <a:latin typeface="Tahoma" pitchFamily="34" charset="0"/>
              </a:endParaRPr>
            </a:p>
          </p:txBody>
        </p:sp>
        <p:sp>
          <p:nvSpPr>
            <p:cNvPr id="51207" name="Text Box 6"/>
            <p:cNvSpPr txBox="1">
              <a:spLocks noChangeArrowheads="1"/>
            </p:cNvSpPr>
            <p:nvPr/>
          </p:nvSpPr>
          <p:spPr bwMode="auto">
            <a:xfrm>
              <a:off x="1632" y="1920"/>
              <a:ext cx="1680"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P</a:t>
              </a:r>
              <a:r>
                <a:rPr lang="en-US" sz="3200" baseline="-25000" dirty="0">
                  <a:latin typeface="Tahoma" pitchFamily="34" charset="0"/>
                </a:rPr>
                <a:t>0</a:t>
              </a:r>
              <a:r>
                <a:rPr lang="en-US" sz="3200" dirty="0">
                  <a:latin typeface="Tahoma" pitchFamily="34" charset="0"/>
                </a:rPr>
                <a:t>(1 – F)</a:t>
              </a:r>
            </a:p>
          </p:txBody>
        </p:sp>
        <p:sp>
          <p:nvSpPr>
            <p:cNvPr id="51208" name="Line 7"/>
            <p:cNvSpPr>
              <a:spLocks noChangeShapeType="1"/>
            </p:cNvSpPr>
            <p:nvPr/>
          </p:nvSpPr>
          <p:spPr bwMode="auto">
            <a:xfrm>
              <a:off x="1488" y="1872"/>
              <a:ext cx="1248" cy="0"/>
            </a:xfrm>
            <a:prstGeom prst="line">
              <a:avLst/>
            </a:prstGeom>
            <a:noFill/>
            <a:ln w="25400">
              <a:solidFill>
                <a:schemeClr val="tx1"/>
              </a:solidFill>
              <a:round/>
              <a:headEnd/>
              <a:tailEnd/>
            </a:ln>
          </p:spPr>
          <p:txBody>
            <a:bodyPr/>
            <a:lstStyle/>
            <a:p>
              <a:endParaRPr lang="en-US" dirty="0"/>
            </a:p>
          </p:txBody>
        </p:sp>
        <p:sp>
          <p:nvSpPr>
            <p:cNvPr id="51209" name="Text Box 8"/>
            <p:cNvSpPr txBox="1">
              <a:spLocks noChangeArrowheads="1"/>
            </p:cNvSpPr>
            <p:nvPr/>
          </p:nvSpPr>
          <p:spPr bwMode="auto">
            <a:xfrm>
              <a:off x="2832" y="1680"/>
              <a:ext cx="1200"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g</a:t>
              </a:r>
            </a:p>
          </p:txBody>
        </p:sp>
        <p:sp>
          <p:nvSpPr>
            <p:cNvPr id="51210" name="Text Box 9"/>
            <p:cNvSpPr txBox="1">
              <a:spLocks noChangeArrowheads="1"/>
            </p:cNvSpPr>
            <p:nvPr/>
          </p:nvSpPr>
          <p:spPr bwMode="auto">
            <a:xfrm>
              <a:off x="1104" y="2496"/>
              <a:ext cx="336"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a:t>
              </a:r>
            </a:p>
          </p:txBody>
        </p:sp>
        <p:sp>
          <p:nvSpPr>
            <p:cNvPr id="51211" name="Text Box 10"/>
            <p:cNvSpPr txBox="1">
              <a:spLocks noChangeArrowheads="1"/>
            </p:cNvSpPr>
            <p:nvPr/>
          </p:nvSpPr>
          <p:spPr bwMode="auto">
            <a:xfrm>
              <a:off x="1488" y="2352"/>
              <a:ext cx="1680"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   $1.82</a:t>
              </a:r>
              <a:endParaRPr lang="en-US" sz="3200" dirty="0">
                <a:latin typeface="Tahoma" pitchFamily="34" charset="0"/>
              </a:endParaRPr>
            </a:p>
          </p:txBody>
        </p:sp>
        <p:sp>
          <p:nvSpPr>
            <p:cNvPr id="51212" name="Text Box 11"/>
            <p:cNvSpPr txBox="1">
              <a:spLocks noChangeArrowheads="1"/>
            </p:cNvSpPr>
            <p:nvPr/>
          </p:nvSpPr>
          <p:spPr bwMode="auto">
            <a:xfrm>
              <a:off x="1440" y="2784"/>
              <a:ext cx="1680" cy="330"/>
            </a:xfrm>
            <a:prstGeom prst="rect">
              <a:avLst/>
            </a:prstGeom>
            <a:noFill/>
            <a:ln w="12700">
              <a:noFill/>
              <a:miter lim="800000"/>
              <a:headEnd/>
              <a:tailEnd/>
            </a:ln>
          </p:spPr>
          <p:txBody>
            <a:bodyPr>
              <a:spAutoFit/>
            </a:bodyPr>
            <a:lstStyle/>
            <a:p>
              <a:pPr>
                <a:spcBef>
                  <a:spcPct val="50000"/>
                </a:spcBef>
              </a:pPr>
              <a:r>
                <a:rPr lang="en-US" sz="2800" dirty="0" smtClean="0">
                  <a:latin typeface="Tahoma" pitchFamily="34" charset="0"/>
                </a:rPr>
                <a:t>$32(</a:t>
              </a:r>
              <a:r>
                <a:rPr lang="en-US" sz="2800" dirty="0">
                  <a:latin typeface="Tahoma" pitchFamily="34" charset="0"/>
                </a:rPr>
                <a:t>1 – </a:t>
              </a:r>
              <a:r>
                <a:rPr lang="en-US" sz="2800" dirty="0" smtClean="0">
                  <a:latin typeface="Tahoma" pitchFamily="34" charset="0"/>
                </a:rPr>
                <a:t>0.125</a:t>
              </a:r>
              <a:r>
                <a:rPr lang="en-US" sz="2800" dirty="0">
                  <a:latin typeface="Tahoma" pitchFamily="34" charset="0"/>
                </a:rPr>
                <a:t>)</a:t>
              </a:r>
            </a:p>
          </p:txBody>
        </p:sp>
        <p:sp>
          <p:nvSpPr>
            <p:cNvPr id="51213" name="Line 12"/>
            <p:cNvSpPr>
              <a:spLocks noChangeShapeType="1"/>
            </p:cNvSpPr>
            <p:nvPr/>
          </p:nvSpPr>
          <p:spPr bwMode="auto">
            <a:xfrm>
              <a:off x="1632" y="2736"/>
              <a:ext cx="1248" cy="0"/>
            </a:xfrm>
            <a:prstGeom prst="line">
              <a:avLst/>
            </a:prstGeom>
            <a:noFill/>
            <a:ln w="25400">
              <a:solidFill>
                <a:schemeClr val="tx1"/>
              </a:solidFill>
              <a:round/>
              <a:headEnd/>
              <a:tailEnd/>
            </a:ln>
          </p:spPr>
          <p:txBody>
            <a:bodyPr/>
            <a:lstStyle/>
            <a:p>
              <a:endParaRPr lang="en-US" dirty="0"/>
            </a:p>
          </p:txBody>
        </p:sp>
        <p:sp>
          <p:nvSpPr>
            <p:cNvPr id="51214" name="Text Box 13"/>
            <p:cNvSpPr txBox="1">
              <a:spLocks noChangeArrowheads="1"/>
            </p:cNvSpPr>
            <p:nvPr/>
          </p:nvSpPr>
          <p:spPr bwMode="auto">
            <a:xfrm>
              <a:off x="3072" y="2448"/>
              <a:ext cx="1200"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a:t>
              </a:r>
              <a:r>
                <a:rPr lang="en-US" sz="3200" dirty="0" smtClean="0">
                  <a:latin typeface="Tahoma" pitchFamily="34" charset="0"/>
                </a:rPr>
                <a:t>5.4%</a:t>
              </a:r>
              <a:endParaRPr lang="en-US" sz="3200" dirty="0">
                <a:latin typeface="Tahoma" pitchFamily="34" charset="0"/>
              </a:endParaRPr>
            </a:p>
          </p:txBody>
        </p:sp>
        <p:sp>
          <p:nvSpPr>
            <p:cNvPr id="51215" name="Text Box 14"/>
            <p:cNvSpPr txBox="1">
              <a:spLocks noChangeArrowheads="1"/>
            </p:cNvSpPr>
            <p:nvPr/>
          </p:nvSpPr>
          <p:spPr bwMode="auto">
            <a:xfrm>
              <a:off x="1104" y="3360"/>
              <a:ext cx="336"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a:t>
              </a:r>
            </a:p>
          </p:txBody>
        </p:sp>
        <p:sp>
          <p:nvSpPr>
            <p:cNvPr id="51216" name="Text Box 15"/>
            <p:cNvSpPr txBox="1">
              <a:spLocks noChangeArrowheads="1"/>
            </p:cNvSpPr>
            <p:nvPr/>
          </p:nvSpPr>
          <p:spPr bwMode="auto">
            <a:xfrm>
              <a:off x="1536" y="3264"/>
              <a:ext cx="1056"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$1.82</a:t>
              </a:r>
              <a:endParaRPr lang="en-US" sz="3200" dirty="0">
                <a:latin typeface="Tahoma" pitchFamily="34" charset="0"/>
              </a:endParaRPr>
            </a:p>
          </p:txBody>
        </p:sp>
        <p:sp>
          <p:nvSpPr>
            <p:cNvPr id="51217" name="Text Box 16"/>
            <p:cNvSpPr txBox="1">
              <a:spLocks noChangeArrowheads="1"/>
            </p:cNvSpPr>
            <p:nvPr/>
          </p:nvSpPr>
          <p:spPr bwMode="auto">
            <a:xfrm>
              <a:off x="1488" y="3648"/>
              <a:ext cx="1056" cy="365"/>
            </a:xfrm>
            <a:prstGeom prst="rect">
              <a:avLst/>
            </a:prstGeom>
            <a:noFill/>
            <a:ln w="12700">
              <a:noFill/>
              <a:miter lim="800000"/>
              <a:headEnd/>
              <a:tailEnd/>
            </a:ln>
          </p:spPr>
          <p:txBody>
            <a:bodyPr>
              <a:spAutoFit/>
            </a:bodyPr>
            <a:lstStyle/>
            <a:p>
              <a:pPr>
                <a:spcBef>
                  <a:spcPct val="50000"/>
                </a:spcBef>
              </a:pPr>
              <a:r>
                <a:rPr lang="en-US" sz="3200" dirty="0" smtClean="0">
                  <a:latin typeface="Tahoma" pitchFamily="34" charset="0"/>
                </a:rPr>
                <a:t>  $28</a:t>
              </a:r>
              <a:endParaRPr lang="en-US" sz="3200" dirty="0">
                <a:latin typeface="Tahoma" pitchFamily="34" charset="0"/>
              </a:endParaRPr>
            </a:p>
          </p:txBody>
        </p:sp>
        <p:sp>
          <p:nvSpPr>
            <p:cNvPr id="51218" name="Line 17"/>
            <p:cNvSpPr>
              <a:spLocks noChangeShapeType="1"/>
            </p:cNvSpPr>
            <p:nvPr/>
          </p:nvSpPr>
          <p:spPr bwMode="auto">
            <a:xfrm>
              <a:off x="1536" y="3600"/>
              <a:ext cx="816" cy="0"/>
            </a:xfrm>
            <a:prstGeom prst="line">
              <a:avLst/>
            </a:prstGeom>
            <a:noFill/>
            <a:ln w="25400">
              <a:solidFill>
                <a:schemeClr val="tx1"/>
              </a:solidFill>
              <a:round/>
              <a:headEnd/>
              <a:tailEnd/>
            </a:ln>
          </p:spPr>
          <p:txBody>
            <a:bodyPr/>
            <a:lstStyle/>
            <a:p>
              <a:endParaRPr lang="en-US" dirty="0"/>
            </a:p>
          </p:txBody>
        </p:sp>
        <p:sp>
          <p:nvSpPr>
            <p:cNvPr id="51219" name="Text Box 18"/>
            <p:cNvSpPr txBox="1">
              <a:spLocks noChangeArrowheads="1"/>
            </p:cNvSpPr>
            <p:nvPr/>
          </p:nvSpPr>
          <p:spPr bwMode="auto">
            <a:xfrm>
              <a:off x="2448" y="3360"/>
              <a:ext cx="2400" cy="365"/>
            </a:xfrm>
            <a:prstGeom prst="rect">
              <a:avLst/>
            </a:prstGeom>
            <a:noFill/>
            <a:ln w="12700">
              <a:noFill/>
              <a:miter lim="800000"/>
              <a:headEnd/>
              <a:tailEnd/>
            </a:ln>
          </p:spPr>
          <p:txBody>
            <a:bodyPr>
              <a:spAutoFit/>
            </a:bodyPr>
            <a:lstStyle/>
            <a:p>
              <a:pPr>
                <a:spcBef>
                  <a:spcPct val="50000"/>
                </a:spcBef>
              </a:pPr>
              <a:r>
                <a:rPr lang="en-US" sz="3200" dirty="0">
                  <a:latin typeface="Tahoma" pitchFamily="34" charset="0"/>
                </a:rPr>
                <a:t>+ </a:t>
              </a:r>
              <a:r>
                <a:rPr lang="en-US" sz="3200" dirty="0" smtClean="0">
                  <a:latin typeface="Tahoma" pitchFamily="34" charset="0"/>
                </a:rPr>
                <a:t>5.4% </a:t>
              </a:r>
              <a:r>
                <a:rPr lang="en-US" sz="3200" dirty="0">
                  <a:latin typeface="Tahoma" pitchFamily="34" charset="0"/>
                </a:rPr>
                <a:t>= </a:t>
              </a:r>
              <a:r>
                <a:rPr lang="en-US" sz="3200" dirty="0" smtClean="0">
                  <a:latin typeface="Tahoma" pitchFamily="34" charset="0"/>
                </a:rPr>
                <a:t>11.9%</a:t>
              </a:r>
              <a:endParaRPr lang="en-US" sz="3200" dirty="0">
                <a:latin typeface="Tahoma" pitchFamily="34" charset="0"/>
              </a:endParaRP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60A2EC9-A07C-47BA-822E-18B8ABB78A4A}" type="slidenum">
              <a:rPr lang="en-US"/>
              <a:pPr>
                <a:defRPr/>
              </a:pPr>
              <a:t>38</a:t>
            </a:fld>
            <a:endParaRPr lang="en-US" dirty="0"/>
          </a:p>
        </p:txBody>
      </p:sp>
      <p:sp>
        <p:nvSpPr>
          <p:cNvPr id="53251" name="Rectangle 5"/>
          <p:cNvSpPr>
            <a:spLocks noGrp="1" noChangeArrowheads="1"/>
          </p:cNvSpPr>
          <p:nvPr>
            <p:ph type="title"/>
          </p:nvPr>
        </p:nvSpPr>
        <p:spPr/>
        <p:txBody>
          <a:bodyPr/>
          <a:lstStyle/>
          <a:p>
            <a:pPr eaLnBrk="1" hangingPunct="1"/>
            <a:r>
              <a:rPr lang="en-US" sz="3600" dirty="0" smtClean="0"/>
              <a:t>Comments about flotation costs:</a:t>
            </a:r>
          </a:p>
        </p:txBody>
      </p:sp>
      <p:sp>
        <p:nvSpPr>
          <p:cNvPr id="53252" name="Rectangle 6"/>
          <p:cNvSpPr>
            <a:spLocks noGrp="1" noChangeArrowheads="1"/>
          </p:cNvSpPr>
          <p:nvPr>
            <p:ph type="body" idx="1"/>
          </p:nvPr>
        </p:nvSpPr>
        <p:spPr/>
        <p:txBody>
          <a:bodyPr/>
          <a:lstStyle/>
          <a:p>
            <a:pPr eaLnBrk="1" hangingPunct="1"/>
            <a:r>
              <a:rPr lang="en-US" sz="2800" dirty="0" smtClean="0"/>
              <a:t>Flotation costs depend on the risk of the firm and the type of capital being raised.</a:t>
            </a:r>
          </a:p>
          <a:p>
            <a:pPr eaLnBrk="1" hangingPunct="1"/>
            <a:r>
              <a:rPr lang="en-US" sz="2800" dirty="0" smtClean="0"/>
              <a:t>The flotation costs are highest for common equity.  However, since most firms issue equity infrequently, the per-project cost is fairly small.</a:t>
            </a:r>
          </a:p>
          <a:p>
            <a:pPr eaLnBrk="1" hangingPunct="1"/>
            <a:r>
              <a:rPr lang="en-US" sz="2800" dirty="0" smtClean="0"/>
              <a:t>We may ignore </a:t>
            </a:r>
            <a:r>
              <a:rPr lang="en-US" sz="2800" dirty="0"/>
              <a:t>flotation costs when calculating the </a:t>
            </a:r>
            <a:r>
              <a:rPr lang="en-US" sz="2800" dirty="0" smtClean="0"/>
              <a:t>WACC</a:t>
            </a:r>
            <a:r>
              <a:rPr lang="en-US" sz="2800" dirty="0"/>
              <a:t> </a:t>
            </a:r>
            <a:r>
              <a:rPr lang="en-US" sz="2800" dirty="0" smtClean="0"/>
              <a:t>if they are not significant.</a:t>
            </a:r>
            <a:endParaRPr lang="en-US" sz="2800" dirty="0"/>
          </a:p>
          <a:p>
            <a:pPr eaLnBrk="1" hangingPunct="1"/>
            <a:endParaRPr lang="en-US"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9B6670F-345C-430C-8AA7-22578CFFF9AC}" type="slidenum">
              <a:rPr lang="en-US"/>
              <a:pPr>
                <a:defRPr/>
              </a:pPr>
              <a:t>39</a:t>
            </a:fld>
            <a:endParaRPr lang="en-US" dirty="0"/>
          </a:p>
        </p:txBody>
      </p:sp>
      <p:sp>
        <p:nvSpPr>
          <p:cNvPr id="30723" name="Rectangle 4"/>
          <p:cNvSpPr>
            <a:spLocks noGrp="1" noChangeArrowheads="1"/>
          </p:cNvSpPr>
          <p:nvPr>
            <p:ph type="title"/>
          </p:nvPr>
        </p:nvSpPr>
        <p:spPr/>
        <p:txBody>
          <a:bodyPr/>
          <a:lstStyle/>
          <a:p>
            <a:pPr eaLnBrk="1" hangingPunct="1"/>
            <a:r>
              <a:rPr lang="en-US" sz="2400" dirty="0" smtClean="0"/>
              <a:t>9-10b The Own-Bond-Yield-Plus-Judgmental-Risk-Premium Method (for Privately Owned Firms)</a:t>
            </a:r>
            <a:br>
              <a:rPr lang="en-US" sz="2400" dirty="0" smtClean="0"/>
            </a:br>
            <a:r>
              <a:rPr lang="en-US" sz="1800" dirty="0" smtClean="0"/>
              <a:t>Example: </a:t>
            </a:r>
            <a:r>
              <a:rPr lang="en-US" sz="1800" dirty="0" err="1" smtClean="0"/>
              <a:t>r</a:t>
            </a:r>
            <a:r>
              <a:rPr lang="en-US" sz="1800" baseline="-25000" dirty="0" err="1" smtClean="0"/>
              <a:t>d</a:t>
            </a:r>
            <a:r>
              <a:rPr lang="en-US" sz="1800" dirty="0" smtClean="0"/>
              <a:t> = 10%, Judgmental RP = </a:t>
            </a:r>
            <a:r>
              <a:rPr lang="en-US" sz="1800" dirty="0"/>
              <a:t>4</a:t>
            </a:r>
            <a:r>
              <a:rPr lang="en-US" sz="1800" dirty="0" smtClean="0"/>
              <a:t>%</a:t>
            </a:r>
          </a:p>
        </p:txBody>
      </p:sp>
      <p:sp>
        <p:nvSpPr>
          <p:cNvPr id="30724" name="Rectangle 5"/>
          <p:cNvSpPr>
            <a:spLocks noGrp="1" noChangeArrowheads="1"/>
          </p:cNvSpPr>
          <p:nvPr>
            <p:ph type="body" idx="1"/>
          </p:nvPr>
        </p:nvSpPr>
        <p:spPr>
          <a:xfrm>
            <a:off x="1182688" y="2017713"/>
            <a:ext cx="7580312" cy="4114800"/>
          </a:xfrm>
        </p:spPr>
        <p:txBody>
          <a:bodyPr/>
          <a:lstStyle/>
          <a:p>
            <a:pPr eaLnBrk="1" hangingPunct="1">
              <a:lnSpc>
                <a:spcPct val="90000"/>
              </a:lnSpc>
            </a:pPr>
            <a:r>
              <a:rPr lang="en-US" dirty="0" smtClean="0"/>
              <a:t>r</a:t>
            </a:r>
            <a:r>
              <a:rPr lang="en-US" baseline="-25000" dirty="0" smtClean="0"/>
              <a:t>s</a:t>
            </a:r>
            <a:r>
              <a:rPr lang="en-US" dirty="0" smtClean="0"/>
              <a:t>	= r</a:t>
            </a:r>
            <a:r>
              <a:rPr lang="en-US" baseline="-25000" dirty="0" smtClean="0"/>
              <a:t>d</a:t>
            </a:r>
            <a:r>
              <a:rPr lang="en-US" dirty="0" smtClean="0"/>
              <a:t> + Judgmental risk premium</a:t>
            </a:r>
          </a:p>
          <a:p>
            <a:pPr eaLnBrk="1" hangingPunct="1">
              <a:lnSpc>
                <a:spcPct val="90000"/>
              </a:lnSpc>
            </a:pPr>
            <a:r>
              <a:rPr lang="en-US" dirty="0" smtClean="0"/>
              <a:t> r</a:t>
            </a:r>
            <a:r>
              <a:rPr lang="en-US" baseline="-25000" dirty="0" smtClean="0"/>
              <a:t>s</a:t>
            </a:r>
            <a:r>
              <a:rPr lang="en-US" dirty="0" smtClean="0"/>
              <a:t>	= 10% + </a:t>
            </a:r>
            <a:r>
              <a:rPr lang="en-US" dirty="0"/>
              <a:t>4</a:t>
            </a:r>
            <a:r>
              <a:rPr lang="en-US" dirty="0" smtClean="0"/>
              <a:t>% = 14%</a:t>
            </a:r>
          </a:p>
          <a:p>
            <a:pPr eaLnBrk="1" hangingPunct="1">
              <a:lnSpc>
                <a:spcPct val="90000"/>
              </a:lnSpc>
            </a:pPr>
            <a:endParaRPr lang="en-US" dirty="0" smtClean="0"/>
          </a:p>
          <a:p>
            <a:pPr eaLnBrk="1" hangingPunct="1">
              <a:lnSpc>
                <a:spcPct val="90000"/>
              </a:lnSpc>
            </a:pPr>
            <a:r>
              <a:rPr lang="en-US" dirty="0" smtClean="0"/>
              <a:t>This judgmental-risk premium </a:t>
            </a:r>
            <a:r>
              <a:rPr lang="en-US" sz="3600" dirty="0" smtClean="0">
                <a:solidFill>
                  <a:schemeClr val="tx2"/>
                </a:solidFill>
                <a:sym typeface="Symbol" pitchFamily="18" charset="2"/>
              </a:rPr>
              <a:t></a:t>
            </a:r>
            <a:r>
              <a:rPr lang="en-US" dirty="0" smtClean="0"/>
              <a:t> CAPM equity risk premium, RP</a:t>
            </a:r>
            <a:r>
              <a:rPr lang="en-US" baseline="-25000" dirty="0" smtClean="0"/>
              <a:t>M</a:t>
            </a:r>
            <a:r>
              <a:rPr lang="en-US" dirty="0" smtClean="0"/>
              <a:t>.</a:t>
            </a:r>
          </a:p>
          <a:p>
            <a:pPr eaLnBrk="1" hangingPunct="1">
              <a:lnSpc>
                <a:spcPct val="90000"/>
              </a:lnSpc>
            </a:pPr>
            <a:r>
              <a:rPr lang="en-US" dirty="0" smtClean="0"/>
              <a:t>Produces ballpark estimate of </a:t>
            </a:r>
            <a:r>
              <a:rPr lang="en-US" dirty="0" err="1" smtClean="0"/>
              <a:t>r</a:t>
            </a:r>
            <a:r>
              <a:rPr lang="en-US" baseline="-25000" dirty="0" err="1" smtClean="0"/>
              <a:t>s</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589ED1A-466C-4716-9310-08C896F08CFA}" type="slidenum">
              <a:rPr lang="en-US"/>
              <a:pPr>
                <a:defRPr/>
              </a:pPr>
              <a:t>4</a:t>
            </a:fld>
            <a:endParaRPr lang="en-US" dirty="0"/>
          </a:p>
        </p:txBody>
      </p:sp>
      <p:sp>
        <p:nvSpPr>
          <p:cNvPr id="4099" name="Rectangle 9"/>
          <p:cNvSpPr>
            <a:spLocks noGrp="1" noChangeArrowheads="1"/>
          </p:cNvSpPr>
          <p:nvPr>
            <p:ph type="title"/>
          </p:nvPr>
        </p:nvSpPr>
        <p:spPr/>
        <p:txBody>
          <a:bodyPr/>
          <a:lstStyle/>
          <a:p>
            <a:pPr eaLnBrk="1" hangingPunct="1"/>
            <a:r>
              <a:rPr lang="en-US" dirty="0" smtClean="0"/>
              <a:t>Overview</a:t>
            </a:r>
          </a:p>
        </p:txBody>
      </p:sp>
      <p:sp>
        <p:nvSpPr>
          <p:cNvPr id="4100" name="Rectangle 10"/>
          <p:cNvSpPr>
            <a:spLocks noGrp="1" noChangeArrowheads="1"/>
          </p:cNvSpPr>
          <p:nvPr>
            <p:ph type="body" idx="1"/>
          </p:nvPr>
        </p:nvSpPr>
        <p:spPr/>
        <p:txBody>
          <a:bodyPr/>
          <a:lstStyle/>
          <a:p>
            <a:pPr marL="0" indent="0" eaLnBrk="1" hangingPunct="1">
              <a:buNone/>
            </a:pPr>
            <a:r>
              <a:rPr lang="en-US" sz="2800" dirty="0" smtClean="0"/>
              <a:t>The cost of capital is a critical element in many business decisions:</a:t>
            </a:r>
          </a:p>
          <a:p>
            <a:pPr marL="857250" lvl="1" indent="-457200" eaLnBrk="1" hangingPunct="1">
              <a:buFont typeface="Wingdings" charset="2"/>
              <a:buChar char="§"/>
            </a:pPr>
            <a:r>
              <a:rPr lang="en-US" sz="1800" dirty="0" smtClean="0"/>
              <a:t>The hurdle rate for deciding whether to accept or reject an investment project (Chapter 10);</a:t>
            </a:r>
          </a:p>
          <a:p>
            <a:pPr marL="857250" lvl="1" indent="-457200" eaLnBrk="1" hangingPunct="1">
              <a:buFont typeface="Wingdings" charset="2"/>
              <a:buChar char="§"/>
            </a:pPr>
            <a:r>
              <a:rPr lang="en-US" sz="1800" dirty="0" smtClean="0"/>
              <a:t>A key factor in choosing the firm’s capital structure, i.e. the mixture of debt and equity (chapter 15);</a:t>
            </a:r>
          </a:p>
          <a:p>
            <a:pPr marL="857250" lvl="1" indent="-457200" eaLnBrk="1" hangingPunct="1">
              <a:buFont typeface="Wingdings" charset="2"/>
              <a:buChar char="§"/>
            </a:pPr>
            <a:r>
              <a:rPr lang="en-US" sz="1800" dirty="0" smtClean="0"/>
              <a:t>A factor in compensation plans for managers;</a:t>
            </a:r>
          </a:p>
          <a:p>
            <a:pPr marL="857250" lvl="1" indent="-457200" eaLnBrk="1" hangingPunct="1">
              <a:buFont typeface="Wingdings" charset="2"/>
              <a:buChar char="§"/>
            </a:pPr>
            <a:r>
              <a:rPr lang="en-US" sz="1800" dirty="0" smtClean="0"/>
              <a:t>An important factor in the regulation of utility companies: rates are set to permit utility companies to earn just the cost of capital;</a:t>
            </a:r>
          </a:p>
          <a:p>
            <a:pPr marL="857250" lvl="1" indent="-457200" eaLnBrk="1" hangingPunct="1">
              <a:buFont typeface="Wingdings" charset="2"/>
              <a:buChar char="§"/>
            </a:pPr>
            <a:r>
              <a:rPr lang="en-US" sz="1800" dirty="0" smtClean="0"/>
              <a:t>Used by courts to settle business valuation disputes such as in mergers and acquisitions etc.</a:t>
            </a:r>
          </a:p>
        </p:txBody>
      </p:sp>
    </p:spTree>
    <p:extLst>
      <p:ext uri="{BB962C8B-B14F-4D97-AF65-F5344CB8AC3E}">
        <p14:creationId xmlns:p14="http://schemas.microsoft.com/office/powerpoint/2010/main" val="250207032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pPr>
              <a:defRPr/>
            </a:pPr>
            <a:fld id="{82BF54DF-CC20-422C-95BC-833FA4892020}" type="slidenum">
              <a:rPr lang="en-US"/>
              <a:pPr>
                <a:defRPr/>
              </a:pPr>
              <a:t>40</a:t>
            </a:fld>
            <a:endParaRPr lang="en-US" dirty="0"/>
          </a:p>
        </p:txBody>
      </p:sp>
      <p:sp>
        <p:nvSpPr>
          <p:cNvPr id="31747" name="Rectangle 50"/>
          <p:cNvSpPr>
            <a:spLocks noGrp="1" noChangeArrowheads="1"/>
          </p:cNvSpPr>
          <p:nvPr>
            <p:ph type="title"/>
          </p:nvPr>
        </p:nvSpPr>
        <p:spPr/>
        <p:txBody>
          <a:bodyPr/>
          <a:lstStyle/>
          <a:p>
            <a:pPr eaLnBrk="1" hangingPunct="1"/>
            <a:r>
              <a:rPr lang="en-US" sz="3200" dirty="0" smtClean="0"/>
              <a:t>What’s a reasonable final estimate of </a:t>
            </a:r>
            <a:r>
              <a:rPr lang="en-US" sz="3200" dirty="0" err="1" smtClean="0"/>
              <a:t>r</a:t>
            </a:r>
            <a:r>
              <a:rPr lang="en-US" sz="3200" baseline="-25000" dirty="0" err="1" smtClean="0"/>
              <a:t>s</a:t>
            </a:r>
            <a:r>
              <a:rPr lang="en-US" sz="3200" dirty="0" smtClean="0"/>
              <a:t>?</a:t>
            </a:r>
            <a:br>
              <a:rPr lang="en-US" sz="3200" dirty="0" smtClean="0"/>
            </a:br>
            <a:r>
              <a:rPr lang="en-US" sz="2000" dirty="0" smtClean="0"/>
              <a:t>Use different approaches with all available information, and calculate the average as the final estimate of </a:t>
            </a:r>
            <a:r>
              <a:rPr lang="en-US" sz="2000" dirty="0" err="1" smtClean="0"/>
              <a:t>r</a:t>
            </a:r>
            <a:r>
              <a:rPr lang="en-US" sz="2000" baseline="-25000" dirty="0" err="1" smtClean="0"/>
              <a:t>s</a:t>
            </a:r>
            <a:r>
              <a:rPr lang="en-US" sz="2000" baseline="-25000" dirty="0" smtClean="0"/>
              <a:t>.</a:t>
            </a:r>
            <a:endParaRPr lang="en-US" sz="2000" dirty="0" smtClean="0"/>
          </a:p>
        </p:txBody>
      </p:sp>
      <p:graphicFrame>
        <p:nvGraphicFramePr>
          <p:cNvPr id="31762" name="Group 18"/>
          <p:cNvGraphicFramePr>
            <a:graphicFrameLocks noGrp="1"/>
          </p:cNvGraphicFramePr>
          <p:nvPr>
            <p:extLst>
              <p:ext uri="{D42A27DB-BD31-4B8C-83A1-F6EECF244321}">
                <p14:modId xmlns:p14="http://schemas.microsoft.com/office/powerpoint/2010/main" val="629576543"/>
              </p:ext>
            </p:extLst>
          </p:nvPr>
        </p:nvGraphicFramePr>
        <p:xfrm>
          <a:off x="1771650" y="2133600"/>
          <a:ext cx="3084513" cy="3313114"/>
        </p:xfrm>
        <a:graphic>
          <a:graphicData uri="http://schemas.openxmlformats.org/drawingml/2006/table">
            <a:tbl>
              <a:tblPr/>
              <a:tblGrid>
                <a:gridCol w="3084513"/>
              </a:tblGrid>
              <a:tr h="6619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Method</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CAPM</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DCF</a:t>
                      </a:r>
                    </a:p>
                  </a:txBody>
                  <a:tcPr horzOverflow="overflow">
                    <a:lnL>
                      <a:noFill/>
                    </a:lnL>
                    <a:lnR>
                      <a:noFill/>
                    </a:lnR>
                    <a:lnT>
                      <a:noFill/>
                    </a:lnT>
                    <a:lnB>
                      <a:noFill/>
                    </a:lnB>
                    <a:lnTlToBr>
                      <a:noFill/>
                    </a:lnTlToBr>
                    <a:lnBlToTr>
                      <a:noFill/>
                    </a:lnBlToTr>
                    <a:noFill/>
                  </a:tcPr>
                </a:tc>
              </a:tr>
              <a:tr h="663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r</a:t>
                      </a:r>
                      <a:r>
                        <a:rPr kumimoji="0" lang="en-US" sz="2800" b="0" i="0" u="sng" strike="noStrike" cap="none" normalizeH="0" baseline="-25000" dirty="0" smtClean="0">
                          <a:ln>
                            <a:noFill/>
                          </a:ln>
                          <a:solidFill>
                            <a:schemeClr val="tx1"/>
                          </a:solidFill>
                          <a:effectLst/>
                          <a:latin typeface="Tahoma" pitchFamily="34" charset="0"/>
                        </a:rPr>
                        <a:t>d</a:t>
                      </a:r>
                      <a:r>
                        <a:rPr kumimoji="0" lang="en-US" sz="2800" b="0" i="0" u="sng" strike="noStrike" cap="none" normalizeH="0" baseline="0" dirty="0" smtClean="0">
                          <a:ln>
                            <a:noFill/>
                          </a:ln>
                          <a:solidFill>
                            <a:schemeClr val="tx1"/>
                          </a:solidFill>
                          <a:effectLst/>
                          <a:latin typeface="Tahoma" pitchFamily="34" charset="0"/>
                        </a:rPr>
                        <a:t> + judgment</a:t>
                      </a:r>
                    </a:p>
                  </a:txBody>
                  <a:tcPr horzOverflow="overflow">
                    <a:lnL>
                      <a:noFill/>
                    </a:lnL>
                    <a:lnR>
                      <a:noFill/>
                    </a:lnR>
                    <a:lnT>
                      <a:noFill/>
                    </a:lnT>
                    <a:lnB>
                      <a:noFill/>
                    </a:lnB>
                    <a:lnTlToBr>
                      <a:noFill/>
                    </a:lnTlToBr>
                    <a:lnBlToTr>
                      <a:noFill/>
                    </a:lnBlToTr>
                    <a:noFill/>
                  </a:tcPr>
                </a:tc>
              </a:tr>
              <a:tr h="6619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Average </a:t>
                      </a:r>
                      <a:r>
                        <a:rPr kumimoji="0" lang="en-US" sz="2800" b="0" i="0" u="none" strike="noStrike" cap="none" normalizeH="0" baseline="0" dirty="0" err="1" smtClean="0">
                          <a:ln>
                            <a:noFill/>
                          </a:ln>
                          <a:solidFill>
                            <a:schemeClr val="tx1"/>
                          </a:solidFill>
                          <a:effectLst/>
                          <a:latin typeface="Tahoma" pitchFamily="34" charset="0"/>
                        </a:rPr>
                        <a:t>r</a:t>
                      </a:r>
                      <a:r>
                        <a:rPr kumimoji="0" lang="en-US" sz="2800" b="0" i="0" u="none" strike="noStrike" cap="none" normalizeH="0" baseline="-25000" dirty="0" err="1" smtClean="0">
                          <a:ln>
                            <a:noFill/>
                          </a:ln>
                          <a:solidFill>
                            <a:schemeClr val="tx1"/>
                          </a:solidFill>
                          <a:effectLst/>
                          <a:latin typeface="Tahoma" pitchFamily="34" charset="0"/>
                        </a:rPr>
                        <a:t>s</a:t>
                      </a: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DA84C46-340E-49F8-8EF3-0DA6FCF70470}" type="slidenum">
              <a:rPr lang="en-US"/>
              <a:pPr>
                <a:defRPr/>
              </a:pPr>
              <a:t>41</a:t>
            </a:fld>
            <a:endParaRPr lang="en-US" dirty="0"/>
          </a:p>
        </p:txBody>
      </p:sp>
      <p:sp>
        <p:nvSpPr>
          <p:cNvPr id="37891" name="Rectangle 205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dirty="0"/>
          </a:p>
        </p:txBody>
      </p:sp>
      <p:sp>
        <p:nvSpPr>
          <p:cNvPr id="37892" name="Rectangle 205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dirty="0"/>
          </a:p>
        </p:txBody>
      </p:sp>
      <p:sp>
        <p:nvSpPr>
          <p:cNvPr id="37893" name="Rectangle 2057"/>
          <p:cNvSpPr>
            <a:spLocks noGrp="1" noChangeArrowheads="1"/>
          </p:cNvSpPr>
          <p:nvPr>
            <p:ph type="title"/>
          </p:nvPr>
        </p:nvSpPr>
        <p:spPr/>
        <p:txBody>
          <a:bodyPr/>
          <a:lstStyle/>
          <a:p>
            <a:pPr eaLnBrk="1" hangingPunct="1"/>
            <a:r>
              <a:rPr lang="en-US" sz="3600" dirty="0" smtClean="0"/>
              <a:t>9-8 Calculating WACC with Target Capital Structure Weights</a:t>
            </a:r>
          </a:p>
        </p:txBody>
      </p:sp>
      <p:sp>
        <p:nvSpPr>
          <p:cNvPr id="37894" name="Rectangle 2058"/>
          <p:cNvSpPr>
            <a:spLocks noGrp="1" noChangeArrowheads="1"/>
          </p:cNvSpPr>
          <p:nvPr>
            <p:ph type="body" idx="1"/>
          </p:nvPr>
        </p:nvSpPr>
        <p:spPr>
          <a:xfrm>
            <a:off x="685800" y="2286000"/>
            <a:ext cx="8229600" cy="4114800"/>
          </a:xfrm>
        </p:spPr>
        <p:txBody>
          <a:bodyPr/>
          <a:lstStyle/>
          <a:p>
            <a:pPr marL="1658938" indent="-1658938" eaLnBrk="1" hangingPunct="1">
              <a:buNone/>
              <a:tabLst>
                <a:tab pos="1254125" algn="l"/>
              </a:tabLst>
            </a:pPr>
            <a:r>
              <a:rPr lang="en-US" sz="1800" dirty="0" smtClean="0"/>
              <a:t>		Example</a:t>
            </a:r>
            <a:r>
              <a:rPr lang="en-US" sz="1800" dirty="0"/>
              <a:t>: If </a:t>
            </a:r>
            <a:r>
              <a:rPr lang="en-US" sz="1800" dirty="0" err="1"/>
              <a:t>MicroDrive</a:t>
            </a:r>
            <a:r>
              <a:rPr lang="en-US" sz="1800" dirty="0"/>
              <a:t> has a target capital structure </a:t>
            </a:r>
            <a:r>
              <a:rPr lang="en-US" sz="1800" dirty="0" smtClean="0"/>
              <a:t>calling for 28% long</a:t>
            </a:r>
            <a:r>
              <a:rPr lang="en-US" sz="1800" dirty="0"/>
              <a:t>-term debt, 2% short-term debt, 3% preferred stock, and 67% common equity. Its marginal tax rate is 40%. </a:t>
            </a:r>
            <a:r>
              <a:rPr lang="en-US" sz="1800" b="1" dirty="0"/>
              <a:t>(Its before-tax cost of long-term debt is 9%, its before-tax cost of short-term debt is 10%, its cost of preferred stock is 8.2%, and its cost of common equity </a:t>
            </a:r>
            <a:r>
              <a:rPr lang="en-US" sz="1800" b="1" dirty="0" smtClean="0"/>
              <a:t>using CAPM is </a:t>
            </a:r>
            <a:r>
              <a:rPr lang="en-US" sz="1800" b="1" dirty="0"/>
              <a:t>13.6%. These numbers are from previous examples.)</a:t>
            </a:r>
            <a:r>
              <a:rPr lang="en-US" sz="1800" dirty="0"/>
              <a:t> What is </a:t>
            </a:r>
            <a:r>
              <a:rPr lang="en-US" sz="1800" dirty="0" err="1"/>
              <a:t>MicroDrive’s</a:t>
            </a:r>
            <a:r>
              <a:rPr lang="en-US" sz="1800" dirty="0"/>
              <a:t> WACC?</a:t>
            </a:r>
          </a:p>
          <a:p>
            <a:pPr marL="1658938" indent="-1658938" eaLnBrk="1" hangingPunct="1">
              <a:buNone/>
              <a:tabLst>
                <a:tab pos="1254125" algn="l"/>
              </a:tabLst>
            </a:pPr>
            <a:r>
              <a:rPr lang="en-US" sz="2400" dirty="0" smtClean="0"/>
              <a:t>WACC	= w</a:t>
            </a:r>
            <a:r>
              <a:rPr lang="en-US" sz="2400" baseline="-25000" dirty="0" smtClean="0"/>
              <a:t>d</a:t>
            </a:r>
            <a:r>
              <a:rPr lang="en-US" sz="2400" dirty="0" smtClean="0"/>
              <a:t>r</a:t>
            </a:r>
            <a:r>
              <a:rPr lang="en-US" sz="2400" baseline="-25000" dirty="0" smtClean="0"/>
              <a:t>d</a:t>
            </a:r>
            <a:r>
              <a:rPr lang="en-US" sz="2400" dirty="0" smtClean="0"/>
              <a:t>(1 – T) + </a:t>
            </a:r>
            <a:r>
              <a:rPr lang="en-US" sz="2400" dirty="0" err="1" smtClean="0"/>
              <a:t>w</a:t>
            </a:r>
            <a:r>
              <a:rPr lang="en-US" sz="2400" baseline="-25000" dirty="0" err="1" smtClean="0"/>
              <a:t>std</a:t>
            </a:r>
            <a:r>
              <a:rPr lang="en-US" sz="2400" dirty="0" err="1" smtClean="0"/>
              <a:t>r</a:t>
            </a:r>
            <a:r>
              <a:rPr lang="en-US" sz="2400" baseline="-25000" dirty="0" err="1" smtClean="0"/>
              <a:t>std</a:t>
            </a:r>
            <a:r>
              <a:rPr lang="en-US" sz="2400" dirty="0" smtClean="0"/>
              <a:t>(</a:t>
            </a:r>
            <a:r>
              <a:rPr lang="en-US" sz="2400" dirty="0"/>
              <a:t>1 – T) </a:t>
            </a:r>
            <a:r>
              <a:rPr lang="en-US" sz="2400" dirty="0" smtClean="0"/>
              <a:t>+ </a:t>
            </a:r>
            <a:r>
              <a:rPr lang="en-US" sz="2400" dirty="0" err="1" smtClean="0"/>
              <a:t>w</a:t>
            </a:r>
            <a:r>
              <a:rPr lang="en-US" sz="2400" baseline="-25000" dirty="0" err="1" smtClean="0"/>
              <a:t>ps</a:t>
            </a:r>
            <a:r>
              <a:rPr lang="en-US" sz="2400" dirty="0" err="1" smtClean="0"/>
              <a:t>r</a:t>
            </a:r>
            <a:r>
              <a:rPr lang="en-US" sz="2400" baseline="-25000" dirty="0" err="1" smtClean="0"/>
              <a:t>ps</a:t>
            </a:r>
            <a:r>
              <a:rPr lang="en-US" sz="2400" dirty="0" smtClean="0"/>
              <a:t> + w</a:t>
            </a:r>
            <a:r>
              <a:rPr lang="en-US" sz="2400" baseline="-25000" dirty="0" smtClean="0"/>
              <a:t>s</a:t>
            </a:r>
            <a:r>
              <a:rPr lang="en-US" sz="2400" dirty="0" smtClean="0"/>
              <a:t>r</a:t>
            </a:r>
            <a:r>
              <a:rPr lang="en-US" sz="2400" baseline="-25000" dirty="0" smtClean="0"/>
              <a:t>s</a:t>
            </a:r>
          </a:p>
          <a:p>
            <a:pPr marL="1658938" indent="-1658938" eaLnBrk="1" hangingPunct="1">
              <a:buFont typeface="Wingdings" pitchFamily="2" charset="2"/>
              <a:buNone/>
              <a:tabLst>
                <a:tab pos="1254125" algn="l"/>
              </a:tabLst>
            </a:pPr>
            <a:endParaRPr lang="en-US" sz="2400" baseline="-25000" dirty="0" smtClean="0"/>
          </a:p>
          <a:p>
            <a:pPr marL="1658938" indent="-1658938" eaLnBrk="1" hangingPunct="1">
              <a:buFont typeface="Wingdings" pitchFamily="2" charset="2"/>
              <a:buNone/>
              <a:tabLst>
                <a:tab pos="1254125" algn="l"/>
              </a:tabLst>
            </a:pPr>
            <a:r>
              <a:rPr lang="en-US" sz="2400" dirty="0" smtClean="0"/>
              <a:t>WACC	= </a:t>
            </a:r>
            <a:r>
              <a:rPr lang="en-US" sz="2000" dirty="0" smtClean="0"/>
              <a:t>0.28(9%)(1</a:t>
            </a:r>
            <a:r>
              <a:rPr lang="en-US" sz="2000" dirty="0" smtClean="0">
                <a:cs typeface="Tahoma" pitchFamily="34" charset="0"/>
              </a:rPr>
              <a:t>−</a:t>
            </a:r>
            <a:r>
              <a:rPr lang="en-US" sz="2000" dirty="0" smtClean="0"/>
              <a:t>0.4)+0.02(10%)(1-0.4)+0.03(8.2%)</a:t>
            </a:r>
          </a:p>
          <a:p>
            <a:pPr marL="1658938" indent="-1658938" eaLnBrk="1" hangingPunct="1">
              <a:buFont typeface="Wingdings" pitchFamily="2" charset="2"/>
              <a:buNone/>
              <a:tabLst>
                <a:tab pos="1254125" algn="l"/>
              </a:tabLst>
            </a:pPr>
            <a:r>
              <a:rPr lang="en-US" sz="2400" dirty="0" smtClean="0"/>
              <a:t>		</a:t>
            </a:r>
            <a:r>
              <a:rPr lang="en-US" sz="2000" dirty="0" smtClean="0"/>
              <a:t>+ 0.67(13.6%)</a:t>
            </a:r>
          </a:p>
          <a:p>
            <a:pPr marL="1658938" indent="-1658938" eaLnBrk="1" hangingPunct="1">
              <a:buFont typeface="Wingdings" pitchFamily="2" charset="2"/>
              <a:buNone/>
              <a:tabLst>
                <a:tab pos="1254125" algn="l"/>
              </a:tabLst>
            </a:pPr>
            <a:r>
              <a:rPr lang="en-US" sz="2400" dirty="0" smtClean="0"/>
              <a:t>WACC	</a:t>
            </a:r>
            <a:r>
              <a:rPr lang="en-US" sz="2400" b="1" dirty="0" smtClean="0">
                <a:cs typeface="Times New Roman" pitchFamily="18" charset="0"/>
              </a:rPr>
              <a:t>≈</a:t>
            </a:r>
            <a:r>
              <a:rPr lang="en-US" sz="2400" dirty="0" smtClean="0">
                <a:cs typeface="Times New Roman" pitchFamily="18" charset="0"/>
              </a:rPr>
              <a:t> 11%</a:t>
            </a:r>
            <a:r>
              <a:rPr lang="en-US" sz="2400" dirty="0" smtClean="0"/>
              <a:t>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Discussions on the WACC Formula:</a:t>
            </a:r>
            <a:endParaRPr lang="en-US" sz="3600" dirty="0"/>
          </a:p>
        </p:txBody>
      </p:sp>
      <p:sp>
        <p:nvSpPr>
          <p:cNvPr id="3" name="Content Placeholder 2"/>
          <p:cNvSpPr>
            <a:spLocks noGrp="1"/>
          </p:cNvSpPr>
          <p:nvPr>
            <p:ph idx="1"/>
          </p:nvPr>
        </p:nvSpPr>
        <p:spPr/>
        <p:txBody>
          <a:bodyPr/>
          <a:lstStyle/>
          <a:p>
            <a:r>
              <a:rPr lang="en-US" sz="1800" b="1" dirty="0"/>
              <a:t>9-8a Marginal Rates versus Historical Rates</a:t>
            </a:r>
            <a:endParaRPr lang="en-US" sz="1800" dirty="0"/>
          </a:p>
          <a:p>
            <a:r>
              <a:rPr lang="en-US" sz="1800" dirty="0"/>
              <a:t>Because investors’ required rates of return are based on current market conditions not past market conditions, the cost of capital are always marginal cost (of raising new capital) not historical cost.</a:t>
            </a:r>
          </a:p>
          <a:p>
            <a:r>
              <a:rPr lang="en-US" sz="1800" b="1" dirty="0"/>
              <a:t>9-8b Target Weights versus Annual Financing Choices</a:t>
            </a:r>
            <a:endParaRPr lang="en-US" sz="1800" dirty="0"/>
          </a:p>
          <a:p>
            <a:r>
              <a:rPr lang="en-US" sz="1800" dirty="0"/>
              <a:t>The weights should be based on management’s target (optimal) capital structure, not annual financing choices.</a:t>
            </a:r>
          </a:p>
          <a:p>
            <a:r>
              <a:rPr lang="en-US" sz="1800" b="1" dirty="0"/>
              <a:t>9-8c Weights for Component Costs: Book Values versus Market Values versus Targets</a:t>
            </a:r>
            <a:endParaRPr lang="en-US" sz="1800" dirty="0"/>
          </a:p>
          <a:p>
            <a:r>
              <a:rPr lang="en-US" sz="1800" dirty="0"/>
              <a:t>The weights should be based on the market-value weights expected on average in the future (in the target capital structure), not necessarily the current weights based on current market values, not book-value weights as book values are a record of historical investments</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pPr>
              <a:defRPr/>
            </a:pPr>
            <a:fld id="{21A0F0A3-0B85-42FF-9ABD-304A20E4022C}" type="slidenum">
              <a:rPr lang="en-US" smtClean="0"/>
              <a:pPr>
                <a:defRPr/>
              </a:pPr>
              <a:t>42</a:t>
            </a:fld>
            <a:endParaRPr lang="en-US" dirty="0"/>
          </a:p>
        </p:txBody>
      </p:sp>
    </p:spTree>
    <p:extLst>
      <p:ext uri="{BB962C8B-B14F-4D97-AF65-F5344CB8AC3E}">
        <p14:creationId xmlns:p14="http://schemas.microsoft.com/office/powerpoint/2010/main" val="3728142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00E48C5-993B-49CA-8E65-B911299E1771}" type="slidenum">
              <a:rPr lang="en-US"/>
              <a:pPr>
                <a:defRPr/>
              </a:pPr>
              <a:t>43</a:t>
            </a:fld>
            <a:endParaRPr lang="en-US" dirty="0"/>
          </a:p>
        </p:txBody>
      </p:sp>
      <p:sp>
        <p:nvSpPr>
          <p:cNvPr id="38915" name="Rectangle 2053"/>
          <p:cNvSpPr>
            <a:spLocks noGrp="1" noChangeArrowheads="1"/>
          </p:cNvSpPr>
          <p:nvPr>
            <p:ph type="title"/>
          </p:nvPr>
        </p:nvSpPr>
        <p:spPr/>
        <p:txBody>
          <a:bodyPr/>
          <a:lstStyle/>
          <a:p>
            <a:pPr eaLnBrk="1" hangingPunct="1"/>
            <a:r>
              <a:rPr lang="en-US" sz="3600" dirty="0" smtClean="0"/>
              <a:t>9-13a How Managerial Decisions Affect a </a:t>
            </a:r>
            <a:r>
              <a:rPr lang="en-US" sz="3600" dirty="0"/>
              <a:t>C</a:t>
            </a:r>
            <a:r>
              <a:rPr lang="en-US" sz="3600" dirty="0" smtClean="0"/>
              <a:t>ompany’s WACC?</a:t>
            </a:r>
          </a:p>
        </p:txBody>
      </p:sp>
      <p:sp>
        <p:nvSpPr>
          <p:cNvPr id="38916" name="Rectangle 2054"/>
          <p:cNvSpPr>
            <a:spLocks noGrp="1" noChangeArrowheads="1"/>
          </p:cNvSpPr>
          <p:nvPr>
            <p:ph type="body" idx="1"/>
          </p:nvPr>
        </p:nvSpPr>
        <p:spPr/>
        <p:txBody>
          <a:bodyPr/>
          <a:lstStyle/>
          <a:p>
            <a:pPr eaLnBrk="1" hangingPunct="1"/>
            <a:r>
              <a:rPr lang="en-US" sz="2800" dirty="0" smtClean="0"/>
              <a:t>Uncontrollable factors:</a:t>
            </a:r>
          </a:p>
          <a:p>
            <a:pPr lvl="1" eaLnBrk="1" hangingPunct="1"/>
            <a:r>
              <a:rPr lang="en-US" sz="2400" dirty="0" smtClean="0"/>
              <a:t>Market conditions, especially interest rates.</a:t>
            </a:r>
          </a:p>
          <a:p>
            <a:pPr lvl="1" eaLnBrk="1" hangingPunct="1"/>
            <a:r>
              <a:rPr lang="en-US" sz="2400" dirty="0"/>
              <a:t>M</a:t>
            </a:r>
            <a:r>
              <a:rPr lang="en-US" sz="2400" dirty="0" smtClean="0"/>
              <a:t>arket risk premium.</a:t>
            </a:r>
          </a:p>
          <a:p>
            <a:pPr lvl="1" eaLnBrk="1" hangingPunct="1"/>
            <a:r>
              <a:rPr lang="en-US" sz="2400" dirty="0" smtClean="0"/>
              <a:t>Tax rates.</a:t>
            </a:r>
          </a:p>
          <a:p>
            <a:pPr eaLnBrk="1" hangingPunct="1"/>
            <a:r>
              <a:rPr lang="en-US" sz="2800" dirty="0" smtClean="0"/>
              <a:t>Controllable factors:</a:t>
            </a:r>
          </a:p>
          <a:p>
            <a:pPr lvl="1" eaLnBrk="1" hangingPunct="1"/>
            <a:r>
              <a:rPr lang="en-US" sz="2400" dirty="0" smtClean="0"/>
              <a:t>Capital structure policy (Chapter 15).</a:t>
            </a:r>
          </a:p>
          <a:p>
            <a:pPr lvl="1" eaLnBrk="1" hangingPunct="1"/>
            <a:r>
              <a:rPr lang="en-US" sz="2400" dirty="0" smtClean="0"/>
              <a:t>Dividend policy (Chapter 14).</a:t>
            </a:r>
          </a:p>
          <a:p>
            <a:pPr lvl="1" eaLnBrk="1" hangingPunct="1"/>
            <a:r>
              <a:rPr lang="en-US" sz="2400" dirty="0" smtClean="0"/>
              <a:t>Investment policy: Firms with riskier projects generally have a higher cost of capital (Chapters 10 &amp; 11).</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Problems</a:t>
            </a:r>
            <a:endParaRPr lang="en-US" dirty="0"/>
          </a:p>
        </p:txBody>
      </p:sp>
      <p:sp>
        <p:nvSpPr>
          <p:cNvPr id="3" name="Content Placeholder 2"/>
          <p:cNvSpPr>
            <a:spLocks noGrp="1"/>
          </p:cNvSpPr>
          <p:nvPr>
            <p:ph idx="1"/>
          </p:nvPr>
        </p:nvSpPr>
        <p:spPr/>
        <p:txBody>
          <a:bodyPr/>
          <a:lstStyle/>
          <a:p>
            <a:r>
              <a:rPr lang="en-US" i="1" dirty="0"/>
              <a:t>Questions on Page </a:t>
            </a:r>
            <a:r>
              <a:rPr lang="en-US" i="1" dirty="0" smtClean="0"/>
              <a:t>406: </a:t>
            </a:r>
            <a:r>
              <a:rPr lang="en-US" i="1" dirty="0"/>
              <a:t>9-1, 9-2.</a:t>
            </a:r>
            <a:endParaRPr lang="en-US" dirty="0"/>
          </a:p>
          <a:p>
            <a:pPr marL="0" indent="0">
              <a:buNone/>
            </a:pPr>
            <a:r>
              <a:rPr lang="en-US" i="1" dirty="0"/>
              <a:t> </a:t>
            </a:r>
            <a:endParaRPr lang="en-US" dirty="0"/>
          </a:p>
          <a:p>
            <a:r>
              <a:rPr lang="en-US" i="1" dirty="0"/>
              <a:t>Mini Case on Page </a:t>
            </a:r>
            <a:r>
              <a:rPr lang="en-US" i="1" dirty="0" smtClean="0"/>
              <a:t>411: </a:t>
            </a:r>
            <a:r>
              <a:rPr lang="en-US" i="1" dirty="0"/>
              <a:t>a, b, c, d, e(</a:t>
            </a:r>
            <a:r>
              <a:rPr lang="en-US" i="1" dirty="0" smtClean="0"/>
              <a:t>1&amp;2)</a:t>
            </a:r>
            <a:r>
              <a:rPr lang="en-US" i="1" dirty="0"/>
              <a:t>, f, g, h, </a:t>
            </a:r>
            <a:r>
              <a:rPr lang="en-US" i="1" dirty="0" err="1"/>
              <a:t>i</a:t>
            </a:r>
            <a:r>
              <a:rPr lang="en-US" i="1" dirty="0"/>
              <a:t>, n, o(1)</a:t>
            </a:r>
            <a:r>
              <a:rPr lang="en-US" i="1" dirty="0" smtClean="0"/>
              <a:t>.</a:t>
            </a:r>
            <a:endParaRPr lang="en-US" dirty="0"/>
          </a:p>
        </p:txBody>
      </p:sp>
      <p:sp>
        <p:nvSpPr>
          <p:cNvPr id="4" name="Slide Number Placeholder 3"/>
          <p:cNvSpPr>
            <a:spLocks noGrp="1"/>
          </p:cNvSpPr>
          <p:nvPr>
            <p:ph type="sldNum" sz="quarter" idx="12"/>
          </p:nvPr>
        </p:nvSpPr>
        <p:spPr/>
        <p:txBody>
          <a:bodyPr/>
          <a:lstStyle/>
          <a:p>
            <a:pPr>
              <a:defRPr/>
            </a:pPr>
            <a:fld id="{21A0F0A3-0B85-42FF-9ABD-304A20E4022C}" type="slidenum">
              <a:rPr lang="en-US" smtClean="0"/>
              <a:pPr>
                <a:defRPr/>
              </a:pPr>
              <a:t>44</a:t>
            </a:fld>
            <a:endParaRPr lang="en-US" dirty="0"/>
          </a:p>
        </p:txBody>
      </p:sp>
    </p:spTree>
    <p:extLst>
      <p:ext uri="{BB962C8B-B14F-4D97-AF65-F5344CB8AC3E}">
        <p14:creationId xmlns:p14="http://schemas.microsoft.com/office/powerpoint/2010/main" val="416016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7C72D40-2ABB-448C-9AE7-CAF5F2F7B922}" type="slidenum">
              <a:rPr lang="en-US"/>
              <a:pPr>
                <a:defRPr/>
              </a:pPr>
              <a:t>5</a:t>
            </a:fld>
            <a:endParaRPr lang="en-US" dirty="0"/>
          </a:p>
        </p:txBody>
      </p:sp>
      <p:sp>
        <p:nvSpPr>
          <p:cNvPr id="5123" name="Rectangle 4"/>
          <p:cNvSpPr>
            <a:spLocks noGrp="1" noChangeArrowheads="1"/>
          </p:cNvSpPr>
          <p:nvPr>
            <p:ph type="title"/>
          </p:nvPr>
        </p:nvSpPr>
        <p:spPr/>
        <p:txBody>
          <a:bodyPr/>
          <a:lstStyle/>
          <a:p>
            <a:pPr eaLnBrk="1" hangingPunct="1"/>
            <a:r>
              <a:rPr lang="en-US" dirty="0" smtClean="0"/>
              <a:t>9-1 The Weighted Average Cost of Capital (WACC)</a:t>
            </a:r>
          </a:p>
        </p:txBody>
      </p:sp>
      <p:sp>
        <p:nvSpPr>
          <p:cNvPr id="5124" name="Rectangle 5"/>
          <p:cNvSpPr>
            <a:spLocks noGrp="1" noChangeArrowheads="1"/>
          </p:cNvSpPr>
          <p:nvPr>
            <p:ph type="body" idx="1"/>
          </p:nvPr>
        </p:nvSpPr>
        <p:spPr>
          <a:xfrm>
            <a:off x="1182688" y="1911033"/>
            <a:ext cx="7772400" cy="4114800"/>
          </a:xfrm>
        </p:spPr>
        <p:txBody>
          <a:bodyPr/>
          <a:lstStyle/>
          <a:p>
            <a:pPr marL="0" indent="0" eaLnBrk="1" hangingPunct="1">
              <a:buNone/>
            </a:pPr>
            <a:r>
              <a:rPr lang="en-US" dirty="0" smtClean="0"/>
              <a:t>Capital Components / Financing Sources:</a:t>
            </a:r>
          </a:p>
          <a:p>
            <a:pPr eaLnBrk="1" hangingPunct="1"/>
            <a:r>
              <a:rPr lang="en-US" sz="2400" dirty="0" smtClean="0"/>
              <a:t>Long-term debt</a:t>
            </a:r>
          </a:p>
          <a:p>
            <a:pPr lvl="1" eaLnBrk="1" hangingPunct="1"/>
            <a:r>
              <a:rPr lang="en-US" sz="2400" dirty="0" smtClean="0"/>
              <a:t>Some firms also use permanent short-term debt.</a:t>
            </a:r>
          </a:p>
          <a:p>
            <a:pPr lvl="1" eaLnBrk="1" hangingPunct="1"/>
            <a:r>
              <a:rPr lang="en-US" sz="2400" dirty="0" smtClean="0"/>
              <a:t>Other firms have temporary short-term debt for seasonal fluctuations in inventory, but this is usually not part of the capital structure.</a:t>
            </a:r>
          </a:p>
          <a:p>
            <a:pPr eaLnBrk="1" hangingPunct="1"/>
            <a:r>
              <a:rPr lang="en-US" sz="2400" dirty="0" smtClean="0"/>
              <a:t>Preferred stock</a:t>
            </a:r>
          </a:p>
          <a:p>
            <a:pPr eaLnBrk="1" hangingPunct="1"/>
            <a:r>
              <a:rPr lang="en-US" sz="2400" dirty="0" smtClean="0"/>
              <a:t>Common equity: internally generated by retaining earnings or externally raised by selling stocks.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WACC Formula</a:t>
            </a:r>
            <a:endParaRPr lang="en-US" dirty="0"/>
          </a:p>
        </p:txBody>
      </p:sp>
      <p:sp>
        <p:nvSpPr>
          <p:cNvPr id="3" name="Content Placeholder 2"/>
          <p:cNvSpPr>
            <a:spLocks noGrp="1"/>
          </p:cNvSpPr>
          <p:nvPr>
            <p:ph idx="1"/>
          </p:nvPr>
        </p:nvSpPr>
        <p:spPr/>
        <p:txBody>
          <a:bodyPr/>
          <a:lstStyle/>
          <a:p>
            <a:pPr marL="1658938" indent="-1658938" eaLnBrk="1" hangingPunct="1">
              <a:buNone/>
              <a:tabLst>
                <a:tab pos="1254125" algn="l"/>
              </a:tabLst>
            </a:pPr>
            <a:r>
              <a:rPr lang="en-US" dirty="0" smtClean="0"/>
              <a:t>Equation (9-2) on P377:</a:t>
            </a:r>
          </a:p>
          <a:p>
            <a:pPr marL="1658938" indent="-1658938" eaLnBrk="1" hangingPunct="1">
              <a:buNone/>
              <a:tabLst>
                <a:tab pos="1254125" algn="l"/>
              </a:tabLst>
            </a:pPr>
            <a:r>
              <a:rPr lang="en-US" dirty="0" smtClean="0"/>
              <a:t>WACC</a:t>
            </a:r>
            <a:r>
              <a:rPr lang="en-US" dirty="0"/>
              <a:t>	= </a:t>
            </a:r>
            <a:r>
              <a:rPr lang="en-US" dirty="0" err="1"/>
              <a:t>w</a:t>
            </a:r>
            <a:r>
              <a:rPr lang="en-US" baseline="-25000" dirty="0" err="1"/>
              <a:t>d</a:t>
            </a:r>
            <a:r>
              <a:rPr lang="en-US" dirty="0" err="1"/>
              <a:t>r</a:t>
            </a:r>
            <a:r>
              <a:rPr lang="en-US" baseline="-25000" dirty="0" err="1"/>
              <a:t>d</a:t>
            </a:r>
            <a:r>
              <a:rPr lang="en-US" dirty="0"/>
              <a:t>(1 – T) + </a:t>
            </a:r>
            <a:r>
              <a:rPr lang="en-US" dirty="0" err="1"/>
              <a:t>w</a:t>
            </a:r>
            <a:r>
              <a:rPr lang="en-US" baseline="-25000" dirty="0" err="1"/>
              <a:t>std</a:t>
            </a:r>
            <a:r>
              <a:rPr lang="en-US" dirty="0" err="1"/>
              <a:t>r</a:t>
            </a:r>
            <a:r>
              <a:rPr lang="en-US" baseline="-25000" dirty="0" err="1"/>
              <a:t>std</a:t>
            </a:r>
            <a:r>
              <a:rPr lang="en-US" dirty="0"/>
              <a:t>(1 – T) + </a:t>
            </a:r>
            <a:r>
              <a:rPr lang="en-US" dirty="0" err="1"/>
              <a:t>w</a:t>
            </a:r>
            <a:r>
              <a:rPr lang="en-US" baseline="-25000" dirty="0" err="1"/>
              <a:t>ps</a:t>
            </a:r>
            <a:r>
              <a:rPr lang="en-US" dirty="0" err="1"/>
              <a:t>r</a:t>
            </a:r>
            <a:r>
              <a:rPr lang="en-US" baseline="-25000" dirty="0" err="1"/>
              <a:t>ps</a:t>
            </a:r>
            <a:r>
              <a:rPr lang="en-US" dirty="0"/>
              <a:t> + </a:t>
            </a:r>
            <a:r>
              <a:rPr lang="en-US" dirty="0" err="1" smtClean="0"/>
              <a:t>w</a:t>
            </a:r>
            <a:r>
              <a:rPr lang="en-US" baseline="-25000" dirty="0" err="1" smtClean="0"/>
              <a:t>s</a:t>
            </a:r>
            <a:r>
              <a:rPr lang="en-US" dirty="0" err="1" smtClean="0"/>
              <a:t>r</a:t>
            </a:r>
            <a:r>
              <a:rPr lang="en-US" baseline="-25000" dirty="0" err="1" smtClean="0"/>
              <a:t>s</a:t>
            </a:r>
            <a:endParaRPr lang="en-US" baseline="-25000" dirty="0"/>
          </a:p>
        </p:txBody>
      </p:sp>
      <p:sp>
        <p:nvSpPr>
          <p:cNvPr id="4" name="Slide Number Placeholder 3"/>
          <p:cNvSpPr>
            <a:spLocks noGrp="1"/>
          </p:cNvSpPr>
          <p:nvPr>
            <p:ph type="sldNum" sz="quarter" idx="12"/>
          </p:nvPr>
        </p:nvSpPr>
        <p:spPr/>
        <p:txBody>
          <a:bodyPr/>
          <a:lstStyle/>
          <a:p>
            <a:pPr>
              <a:defRPr/>
            </a:pPr>
            <a:fld id="{21A0F0A3-0B85-42FF-9ABD-304A20E4022C}" type="slidenum">
              <a:rPr lang="en-US" smtClean="0"/>
              <a:pPr>
                <a:defRPr/>
              </a:pPr>
              <a:t>6</a:t>
            </a:fld>
            <a:endParaRPr lang="en-US" dirty="0"/>
          </a:p>
        </p:txBody>
      </p:sp>
    </p:spTree>
    <p:extLst>
      <p:ext uri="{BB962C8B-B14F-4D97-AF65-F5344CB8AC3E}">
        <p14:creationId xmlns:p14="http://schemas.microsoft.com/office/powerpoint/2010/main" val="313499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682C6C6-8D51-4B4E-A193-7CC1B0D2820F}" type="slidenum">
              <a:rPr lang="en-US"/>
              <a:pPr>
                <a:defRPr/>
              </a:pPr>
              <a:t>7</a:t>
            </a:fld>
            <a:endParaRPr lang="en-US" dirty="0"/>
          </a:p>
        </p:txBody>
      </p:sp>
      <p:sp>
        <p:nvSpPr>
          <p:cNvPr id="6147" name="Rectangle 1030"/>
          <p:cNvSpPr>
            <a:spLocks noGrp="1" noChangeArrowheads="1"/>
          </p:cNvSpPr>
          <p:nvPr>
            <p:ph type="title"/>
          </p:nvPr>
        </p:nvSpPr>
        <p:spPr/>
        <p:txBody>
          <a:bodyPr/>
          <a:lstStyle/>
          <a:p>
            <a:pPr eaLnBrk="1" hangingPunct="1"/>
            <a:r>
              <a:rPr lang="en-US" dirty="0" smtClean="0"/>
              <a:t>Capital Components</a:t>
            </a:r>
          </a:p>
        </p:txBody>
      </p:sp>
      <p:sp>
        <p:nvSpPr>
          <p:cNvPr id="6148" name="Rectangle 1031"/>
          <p:cNvSpPr>
            <a:spLocks noGrp="1" noChangeArrowheads="1"/>
          </p:cNvSpPr>
          <p:nvPr>
            <p:ph type="body" idx="1"/>
          </p:nvPr>
        </p:nvSpPr>
        <p:spPr/>
        <p:txBody>
          <a:bodyPr/>
          <a:lstStyle/>
          <a:p>
            <a:pPr eaLnBrk="1" hangingPunct="1"/>
            <a:r>
              <a:rPr lang="en-US" sz="2800" dirty="0" smtClean="0"/>
              <a:t>Capital components are sources of funding that come from investors.</a:t>
            </a:r>
          </a:p>
          <a:p>
            <a:pPr eaLnBrk="1" hangingPunct="1"/>
            <a:r>
              <a:rPr lang="en-US" sz="2800" dirty="0" smtClean="0"/>
              <a:t>Accounts payable, accruals, and deferred taxes are not sources of funding that come </a:t>
            </a:r>
            <a:r>
              <a:rPr lang="en-US" sz="2800" dirty="0" smtClean="0">
                <a:solidFill>
                  <a:srgbClr val="FF0000"/>
                </a:solidFill>
              </a:rPr>
              <a:t>from investors</a:t>
            </a:r>
            <a:r>
              <a:rPr lang="en-US" sz="2800" dirty="0" smtClean="0"/>
              <a:t>, so they are not included in the calculation of the cost of capital.</a:t>
            </a:r>
          </a:p>
          <a:p>
            <a:pPr eaLnBrk="1" hangingPunct="1"/>
            <a:r>
              <a:rPr lang="en-US" sz="2800" dirty="0" smtClean="0"/>
              <a:t>We do adjust for these items when calculating the cash flows of a project, but not when calculating the cost of capital.</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3E32BC-A927-434B-9216-A174CC92AF9C}" type="slidenum">
              <a:rPr lang="en-US"/>
              <a:pPr>
                <a:defRPr/>
              </a:pPr>
              <a:t>8</a:t>
            </a:fld>
            <a:endParaRPr lang="en-US" dirty="0"/>
          </a:p>
        </p:txBody>
      </p:sp>
      <p:sp>
        <p:nvSpPr>
          <p:cNvPr id="7171" name="Rectangle 2"/>
          <p:cNvSpPr>
            <a:spLocks noGrp="1" noChangeArrowheads="1"/>
          </p:cNvSpPr>
          <p:nvPr>
            <p:ph type="title"/>
          </p:nvPr>
        </p:nvSpPr>
        <p:spPr/>
        <p:txBody>
          <a:bodyPr/>
          <a:lstStyle/>
          <a:p>
            <a:pPr eaLnBrk="1" hangingPunct="1"/>
            <a:r>
              <a:rPr lang="en-US" dirty="0" smtClean="0"/>
              <a:t>Before-tax vs. After-tax Capital Costs from Firms’ Perspective</a:t>
            </a:r>
          </a:p>
        </p:txBody>
      </p:sp>
      <p:sp>
        <p:nvSpPr>
          <p:cNvPr id="7172" name="Rectangle 3"/>
          <p:cNvSpPr>
            <a:spLocks noGrp="1" noChangeArrowheads="1"/>
          </p:cNvSpPr>
          <p:nvPr>
            <p:ph type="body" idx="1"/>
          </p:nvPr>
        </p:nvSpPr>
        <p:spPr/>
        <p:txBody>
          <a:bodyPr/>
          <a:lstStyle/>
          <a:p>
            <a:pPr eaLnBrk="1" hangingPunct="1">
              <a:lnSpc>
                <a:spcPct val="90000"/>
              </a:lnSpc>
            </a:pPr>
            <a:r>
              <a:rPr lang="en-US" dirty="0" smtClean="0"/>
              <a:t>Tax effects associated with financing can be incorporated either in capital budgeting cash flows or in cost of capital.</a:t>
            </a:r>
          </a:p>
          <a:p>
            <a:pPr eaLnBrk="1" hangingPunct="1">
              <a:lnSpc>
                <a:spcPct val="90000"/>
              </a:lnSpc>
            </a:pPr>
            <a:r>
              <a:rPr lang="en-US" dirty="0" smtClean="0"/>
              <a:t>Most firms incorporate tax effects in the cost of capital.  Therefore, focus on after-tax costs.</a:t>
            </a:r>
          </a:p>
          <a:p>
            <a:pPr eaLnBrk="1" hangingPunct="1">
              <a:lnSpc>
                <a:spcPct val="90000"/>
              </a:lnSpc>
            </a:pPr>
            <a:r>
              <a:rPr lang="en-US" dirty="0" smtClean="0"/>
              <a:t>Only cost of debt is affected.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A96E60B-248F-41DD-9DB3-3BA521EEDB83}" type="slidenum">
              <a:rPr lang="en-US"/>
              <a:pPr>
                <a:defRPr/>
              </a:pPr>
              <a:t>9</a:t>
            </a:fld>
            <a:endParaRPr lang="en-US" dirty="0"/>
          </a:p>
        </p:txBody>
      </p:sp>
      <p:sp>
        <p:nvSpPr>
          <p:cNvPr id="8195" name="Rectangle 12"/>
          <p:cNvSpPr>
            <a:spLocks noGrp="1" noChangeArrowheads="1"/>
          </p:cNvSpPr>
          <p:nvPr>
            <p:ph type="title"/>
          </p:nvPr>
        </p:nvSpPr>
        <p:spPr/>
        <p:txBody>
          <a:bodyPr/>
          <a:lstStyle/>
          <a:p>
            <a:pPr eaLnBrk="1" hangingPunct="1"/>
            <a:r>
              <a:rPr lang="en-US" dirty="0" smtClean="0"/>
              <a:t>Historical (Embedded) Costs vs. New (Marginal) Costs</a:t>
            </a:r>
          </a:p>
        </p:txBody>
      </p:sp>
      <p:sp>
        <p:nvSpPr>
          <p:cNvPr id="8196" name="Rectangle 13"/>
          <p:cNvSpPr>
            <a:spLocks noGrp="1" noChangeArrowheads="1"/>
          </p:cNvSpPr>
          <p:nvPr>
            <p:ph type="body" idx="1"/>
          </p:nvPr>
        </p:nvSpPr>
        <p:spPr/>
        <p:txBody>
          <a:bodyPr/>
          <a:lstStyle/>
          <a:p>
            <a:pPr eaLnBrk="1" hangingPunct="1"/>
            <a:r>
              <a:rPr lang="en-US" dirty="0" smtClean="0"/>
              <a:t>The cost of capital is used primarily to make decisions which involve raising and investing new capital.  So, we should focus on marginal costs.</a:t>
            </a:r>
          </a:p>
          <a:p>
            <a:pPr eaLnBrk="1" hangingPunct="1"/>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1593</TotalTime>
  <Pages>32</Pages>
  <Words>2294</Words>
  <Application>Microsoft Macintosh PowerPoint</Application>
  <PresentationFormat>On-screen Show (4:3)</PresentationFormat>
  <Paragraphs>307</Paragraphs>
  <Slides>44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MS Reference Sans Serif</vt:lpstr>
      <vt:lpstr>Symbol</vt:lpstr>
      <vt:lpstr>Tahoma</vt:lpstr>
      <vt:lpstr>Times New Roman</vt:lpstr>
      <vt:lpstr>Wingdings</vt:lpstr>
      <vt:lpstr>Arial</vt:lpstr>
      <vt:lpstr>Blends</vt:lpstr>
      <vt:lpstr>CHAPTER 9</vt:lpstr>
      <vt:lpstr>Topics in Chapter</vt:lpstr>
      <vt:lpstr>PowerPoint Presentation</vt:lpstr>
      <vt:lpstr>Overview</vt:lpstr>
      <vt:lpstr>9-1 The Weighted Average Cost of Capital (WACC)</vt:lpstr>
      <vt:lpstr>The WACC Formula</vt:lpstr>
      <vt:lpstr>Capital Components</vt:lpstr>
      <vt:lpstr>Before-tax vs. After-tax Capital Costs from Firms’ Perspective</vt:lpstr>
      <vt:lpstr>Historical (Embedded) Costs vs. New (Marginal) Costs</vt:lpstr>
      <vt:lpstr>9-2 Choosing Weights for The WACC</vt:lpstr>
      <vt:lpstr>Determining the Weights for the WACC</vt:lpstr>
      <vt:lpstr>Estimating Weights for the Capital Structure</vt:lpstr>
      <vt:lpstr>Estimating Weights: Example</vt:lpstr>
      <vt:lpstr>Estimating Weights: Example Continued</vt:lpstr>
      <vt:lpstr>Estimating Weights: Example Continued</vt:lpstr>
      <vt:lpstr>9-3abc After-Tax Cost of Debt</vt:lpstr>
      <vt:lpstr>The Cost of Short-Term Debt rstd</vt:lpstr>
      <vt:lpstr>The Cost of Long-Term Debt rd Example: MicroDrive’s 15-year, 9% coupon rate, semiannual bond sells for $1,000.  What’s rd?  </vt:lpstr>
      <vt:lpstr>The Cost of Long-Term Debt (Continued)</vt:lpstr>
      <vt:lpstr>9-4 Cost of Preferred Stock rps   Example: MicroDrive’s has preferred stock that pays an $8 annual dividend/share and sells for $100/share. If it issues new shares of preferred stock, it would incur a flotation/underwriting cost of 2.5%. What is MicroDrive’s cost of preferred stock? </vt:lpstr>
      <vt:lpstr>Note:</vt:lpstr>
      <vt:lpstr>Is preferred stock more or less risky to investors than debt?</vt:lpstr>
      <vt:lpstr>Why is yield on preferred  lower than rd?</vt:lpstr>
      <vt:lpstr>Example: Returns to Investors rps = 8%, rd = 9%, T = 40%</vt:lpstr>
      <vt:lpstr>Estimate the Cost of Common Stock: Overview on 9-6, 9-7, 9-9 and 9-10b</vt:lpstr>
      <vt:lpstr>Why is there a cost for reinvested earnings?</vt:lpstr>
      <vt:lpstr>Cost for Reinvested Earnings (Continued)</vt:lpstr>
      <vt:lpstr>Three ways to determine  the cost of equity, rs: </vt:lpstr>
      <vt:lpstr>9-6 Using the CAPM to Estimate the Cost of Common Stock rs Example: MicroDrive Data rRF = 5%, RPM = 6%, b = 1.43</vt:lpstr>
      <vt:lpstr>Issues in Using CAPM</vt:lpstr>
      <vt:lpstr>Issues in Using CAPM (Continued)</vt:lpstr>
      <vt:lpstr>9-7 Using the Dividend Growth Approach to Estimate the Cost of Common Stock Example: Data for a constant growth firm P0 = $32; D1 = $1.82; g = 5.4%</vt:lpstr>
      <vt:lpstr>Estimating the Dividend Growth Rate</vt:lpstr>
      <vt:lpstr>Retention Growth Model</vt:lpstr>
      <vt:lpstr>Retention Growth Model (Continued)</vt:lpstr>
      <vt:lpstr>9-9 Adjusting the Cost of Equity for Flotation Costs</vt:lpstr>
      <vt:lpstr>Cost of New Common Equity: P0 = $32, D1 = $1.82, g = 5.4%, and F = 12.5%</vt:lpstr>
      <vt:lpstr>Comments about flotation costs:</vt:lpstr>
      <vt:lpstr>9-10b The Own-Bond-Yield-Plus-Judgmental-Risk-Premium Method (for Privately Owned Firms) Example: rd = 10%, Judgmental RP = 4%</vt:lpstr>
      <vt:lpstr>What’s a reasonable final estimate of rs? Use different approaches with all available information, and calculate the average as the final estimate of rs.</vt:lpstr>
      <vt:lpstr>9-8 Calculating WACC with Target Capital Structure Weights</vt:lpstr>
      <vt:lpstr>Discussions on the WACC Formula:</vt:lpstr>
      <vt:lpstr>9-13a How Managerial Decisions Affect a Company’s WACC?</vt:lpstr>
      <vt:lpstr>Homework Problems</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WACC, Powerpoint</dc:title>
  <dc:subject>Powerpoint Show</dc:subject>
  <dc:creator>Mike Ehrhardt</dc:creator>
  <cp:lastModifiedBy>Xiaowei Liu</cp:lastModifiedBy>
  <cp:revision>226</cp:revision>
  <cp:lastPrinted>1998-06-01T14:02:28Z</cp:lastPrinted>
  <dcterms:created xsi:type="dcterms:W3CDTF">1997-11-06T18:51:58Z</dcterms:created>
  <dcterms:modified xsi:type="dcterms:W3CDTF">2017-09-16T03:42:20Z</dcterms:modified>
</cp:coreProperties>
</file>