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9" r:id="rId1"/>
    <p:sldMasterId id="2147483830" r:id="rId2"/>
  </p:sldMasterIdLst>
  <p:notesMasterIdLst>
    <p:notesMasterId r:id="rId38"/>
  </p:notesMasterIdLst>
  <p:handoutMasterIdLst>
    <p:handoutMasterId r:id="rId39"/>
  </p:handoutMasterIdLst>
  <p:sldIdLst>
    <p:sldId id="355" r:id="rId3"/>
    <p:sldId id="256" r:id="rId4"/>
    <p:sldId id="365" r:id="rId5"/>
    <p:sldId id="374" r:id="rId6"/>
    <p:sldId id="327" r:id="rId7"/>
    <p:sldId id="366" r:id="rId8"/>
    <p:sldId id="261" r:id="rId9"/>
    <p:sldId id="367" r:id="rId10"/>
    <p:sldId id="368" r:id="rId11"/>
    <p:sldId id="262" r:id="rId12"/>
    <p:sldId id="263" r:id="rId13"/>
    <p:sldId id="264" r:id="rId14"/>
    <p:sldId id="369" r:id="rId15"/>
    <p:sldId id="370" r:id="rId16"/>
    <p:sldId id="377" r:id="rId17"/>
    <p:sldId id="376" r:id="rId18"/>
    <p:sldId id="257" r:id="rId19"/>
    <p:sldId id="258" r:id="rId20"/>
    <p:sldId id="371" r:id="rId21"/>
    <p:sldId id="339" r:id="rId22"/>
    <p:sldId id="340" r:id="rId23"/>
    <p:sldId id="320" r:id="rId24"/>
    <p:sldId id="321" r:id="rId25"/>
    <p:sldId id="362" r:id="rId26"/>
    <p:sldId id="343" r:id="rId27"/>
    <p:sldId id="344" r:id="rId28"/>
    <p:sldId id="271" r:id="rId29"/>
    <p:sldId id="272" r:id="rId30"/>
    <p:sldId id="361" r:id="rId31"/>
    <p:sldId id="345" r:id="rId32"/>
    <p:sldId id="273" r:id="rId33"/>
    <p:sldId id="276" r:id="rId34"/>
    <p:sldId id="373" r:id="rId35"/>
    <p:sldId id="375" r:id="rId36"/>
    <p:sldId id="372" r:id="rId37"/>
  </p:sldIdLst>
  <p:sldSz cx="9144000" cy="6858000" type="screen4x3"/>
  <p:notesSz cx="6858000" cy="92964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1200">
          <p15:clr>
            <a:srgbClr val="A4A3A4"/>
          </p15:clr>
        </p15:guide>
        <p15:guide id="2" pos="537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365FB"/>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201" autoAdjust="0"/>
    <p:restoredTop sz="88149" autoAdjust="0"/>
  </p:normalViewPr>
  <p:slideViewPr>
    <p:cSldViewPr>
      <p:cViewPr varScale="1">
        <p:scale>
          <a:sx n="64" d="100"/>
          <a:sy n="64" d="100"/>
        </p:scale>
        <p:origin x="-1620" y="-102"/>
      </p:cViewPr>
      <p:guideLst>
        <p:guide orient="horz" pos="1200"/>
        <p:guide pos="53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80" d="100"/>
        <a:sy n="18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812190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416425"/>
            <a:ext cx="5029200" cy="4183063"/>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6563" name="Rectangle 3"/>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p:spPr>
      </p:sp>
      <p:sp>
        <p:nvSpPr>
          <p:cNvPr id="2052" name="Rectangle 4"/>
          <p:cNvSpPr>
            <a:spLocks noChangeArrowheads="1"/>
          </p:cNvSpPr>
          <p:nvPr/>
        </p:nvSpPr>
        <p:spPr bwMode="auto">
          <a:xfrm>
            <a:off x="6397625" y="8896350"/>
            <a:ext cx="390525" cy="304800"/>
          </a:xfrm>
          <a:prstGeom prst="rect">
            <a:avLst/>
          </a:prstGeom>
          <a:noFill/>
          <a:ln w="12700">
            <a:noFill/>
            <a:miter lim="800000"/>
            <a:headEnd/>
            <a:tailEnd/>
          </a:ln>
          <a:effectLst/>
        </p:spPr>
        <p:txBody>
          <a:bodyPr wrap="none" lIns="90488" tIns="44450" rIns="90488" bIns="44450" anchor="ctr">
            <a:spAutoFit/>
          </a:bodyPr>
          <a:lstStyle/>
          <a:p>
            <a:pPr algn="r">
              <a:defRPr/>
            </a:pPr>
            <a:fld id="{228AC99C-E29B-488C-A299-D47731FE2BEF}" type="slidenum">
              <a:rPr lang="en-US" sz="1400">
                <a:latin typeface="Times New Roman" pitchFamily="18" charset="0"/>
              </a:rPr>
              <a:pPr algn="r">
                <a:defRPr/>
              </a:pPr>
              <a:t>‹#›</a:t>
            </a:fld>
            <a:endParaRPr lang="en-US" sz="1400" dirty="0">
              <a:latin typeface="Times New Roman" pitchFamily="18" charset="0"/>
            </a:endParaRPr>
          </a:p>
        </p:txBody>
      </p:sp>
    </p:spTree>
    <p:extLst>
      <p:ext uri="{BB962C8B-B14F-4D97-AF65-F5344CB8AC3E}">
        <p14:creationId xmlns:p14="http://schemas.microsoft.com/office/powerpoint/2010/main" xmlns="" val="7335363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w="9525"/>
        </p:spPr>
        <p:txBody>
          <a:bodyP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w="9525"/>
        </p:spPr>
        <p:txBody>
          <a:bodyPr/>
          <a:lstStyle/>
          <a:p>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w="9525"/>
        </p:spPr>
        <p:txBody>
          <a:bodyPr/>
          <a:lstStyle/>
          <a:p>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w="9525"/>
        </p:spPr>
        <p:txBody>
          <a:bodyPr/>
          <a:lstStyle/>
          <a:p>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w="9525"/>
        </p:spPr>
        <p:txBody>
          <a:bodyPr/>
          <a:lstStyle/>
          <a:p>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w="9525"/>
        </p:spPr>
        <p:txBody>
          <a:bodyPr/>
          <a:lstStyle/>
          <a:p>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w="9525"/>
        </p:spPr>
        <p:txBody>
          <a:bodyPr/>
          <a:lstStyle/>
          <a:p>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w="9525"/>
        </p:spPr>
        <p:txBody>
          <a:bodyPr/>
          <a:lstStyle/>
          <a:p>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w="9525"/>
        </p:spPr>
        <p:txBody>
          <a:bodyPr/>
          <a:lstStyle/>
          <a:p>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w="9525"/>
        </p:spPr>
        <p:txBody>
          <a:bodyPr/>
          <a:lstStyle/>
          <a:p>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w="9525"/>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w="9525"/>
        </p:spPr>
        <p:txBody>
          <a:bodyPr/>
          <a:lstStyle/>
          <a:p>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w="9525"/>
        </p:spPr>
        <p:txBody>
          <a:bodyPr/>
          <a:lstStyle/>
          <a:p>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w="9525"/>
        </p:spPr>
        <p:txBody>
          <a:bodyPr/>
          <a:lstStyle/>
          <a:p>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w="9525"/>
        </p:spPr>
        <p:txBody>
          <a:bodyPr/>
          <a:lstStyle/>
          <a:p>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w="9525"/>
        </p:spPr>
        <p:txBody>
          <a:bodyPr/>
          <a:lstStyle/>
          <a:p>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w="9525"/>
        </p:spPr>
        <p:txBody>
          <a:bodyPr/>
          <a:lstStyle/>
          <a:p>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w="9525"/>
        </p:spPr>
        <p:txBody>
          <a:bodyPr/>
          <a:lstStyle/>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spect="1" noChangeArrowheads="1" noTextEdit="1"/>
          </p:cNvSpPr>
          <p:nvPr>
            <p:ph type="sldImg"/>
          </p:nvPr>
        </p:nvSpPr>
        <p:spPr>
          <a:xfrm>
            <a:off x="1106488" y="698500"/>
            <a:ext cx="4646612" cy="3484563"/>
          </a:xfrm>
          <a:ln/>
        </p:spPr>
      </p:sp>
      <p:sp>
        <p:nvSpPr>
          <p:cNvPr id="152579" name="Rectangle 3"/>
          <p:cNvSpPr>
            <a:spLocks noGrp="1" noChangeArrowheads="1"/>
          </p:cNvSpPr>
          <p:nvPr>
            <p:ph type="body" idx="1"/>
          </p:nvPr>
        </p:nvSpPr>
        <p:spPr>
          <a:xfrm>
            <a:off x="685800" y="4414838"/>
            <a:ext cx="5486400" cy="4183062"/>
          </a:xfrm>
          <a:noFill/>
          <a:ln w="9525"/>
        </p:spPr>
        <p:txBody>
          <a:bodyPr/>
          <a:lstStyle/>
          <a:p>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w="9525"/>
        </p:spPr>
        <p:txBody>
          <a:bodyPr/>
          <a:lstStyle/>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w="9525"/>
        </p:spPr>
        <p:txBody>
          <a:bodyPr/>
          <a:lstStyle/>
          <a:p>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w="9525"/>
        </p:spPr>
        <p:txBody>
          <a:bodyPr/>
          <a:lstStyle/>
          <a:p>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w="9525"/>
        </p:spPr>
        <p:txBody>
          <a:bodyPr/>
          <a:lstStyle/>
          <a:p>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w="9525"/>
        </p:spPr>
        <p:txBody>
          <a:bodyPr/>
          <a:lstStyle/>
          <a:p>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w="9525"/>
        </p:spPr>
        <p:txBody>
          <a:bodyPr/>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US" dirty="0"/>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US" dirty="0"/>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dirty="0"/>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US" dirty="0"/>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US" dirty="0"/>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dirty="0"/>
            </a:p>
          </p:txBody>
        </p:sp>
      </p:grpSp>
      <p:sp>
        <p:nvSpPr>
          <p:cNvPr id="282636"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282637"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9C13C78B-94C6-4A2A-B51F-7C318433D8D8}" type="slidenum">
              <a:rPr lang="en-US"/>
              <a:pPr>
                <a:defRPr/>
              </a:pPr>
              <a:t>‹#›</a:t>
            </a:fld>
            <a:endParaRPr lang="en-US" dirty="0"/>
          </a:p>
        </p:txBody>
      </p:sp>
      <p:sp>
        <p:nvSpPr>
          <p:cNvPr id="17" name="TextBox 16"/>
          <p:cNvSpPr txBox="1"/>
          <p:nvPr userDrawn="1"/>
        </p:nvSpPr>
        <p:spPr>
          <a:xfrm>
            <a:off x="0" y="6411912"/>
            <a:ext cx="9144000" cy="369888"/>
          </a:xfrm>
          <a:prstGeom prst="rect">
            <a:avLst/>
          </a:prstGeom>
          <a:noFill/>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900" dirty="0" smtClean="0">
                <a:cs typeface="+mn-cs"/>
              </a:rPr>
              <a:t>© 2014 Cengage Learning. All Rights Reserved. May not be copied, scanned, or duplicated, in whole or in part, except for use as </a:t>
            </a:r>
          </a:p>
          <a:p>
            <a:pPr algn="ctr" eaLnBrk="1" hangingPunct="1">
              <a:defRPr/>
            </a:pPr>
            <a:r>
              <a:rPr lang="en-US" sz="900" dirty="0" smtClean="0">
                <a:cs typeface="+mn-cs"/>
              </a:rPr>
              <a:t>permitted in a license distributed with a certain product or service or otherwise on a password-protected website for classroom use.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xfrm>
            <a:off x="1162050" y="6243638"/>
            <a:ext cx="1905000" cy="457200"/>
          </a:xfrm>
          <a:prstGeom prst="rect">
            <a:avLst/>
          </a:prstGeom>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xfrm>
            <a:off x="3657600" y="6243638"/>
            <a:ext cx="2895600" cy="457200"/>
          </a:xfrm>
          <a:prstGeom prst="rect">
            <a:avLst/>
          </a:prstGeom>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D97EA22D-3429-4032-9CEE-6A8EEE9D8A65}"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xfrm>
            <a:off x="1162050" y="6243638"/>
            <a:ext cx="1905000" cy="457200"/>
          </a:xfrm>
          <a:prstGeom prst="rect">
            <a:avLst/>
          </a:prstGeom>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xfrm>
            <a:off x="3657600" y="6243638"/>
            <a:ext cx="2895600" cy="457200"/>
          </a:xfrm>
          <a:prstGeom prst="rect">
            <a:avLst/>
          </a:prstGeom>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A51AA90F-BFF2-4D92-BCAC-BB7193C4F352}"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182688" y="2017713"/>
            <a:ext cx="7772400" cy="4114800"/>
          </a:xfrm>
        </p:spPr>
        <p:txBody>
          <a:bodyPr/>
          <a:lstStyle/>
          <a:p>
            <a:pPr lvl="0"/>
            <a:endParaRPr lang="en-US" noProof="0" dirty="0" smtClean="0"/>
          </a:p>
        </p:txBody>
      </p:sp>
      <p:sp>
        <p:nvSpPr>
          <p:cNvPr id="4" name="Rectangle 11"/>
          <p:cNvSpPr>
            <a:spLocks noGrp="1" noChangeArrowheads="1"/>
          </p:cNvSpPr>
          <p:nvPr>
            <p:ph type="dt" sz="half" idx="10"/>
          </p:nvPr>
        </p:nvSpPr>
        <p:spPr>
          <a:xfrm>
            <a:off x="1162050" y="6243638"/>
            <a:ext cx="1905000" cy="457200"/>
          </a:xfrm>
          <a:prstGeom prst="rect">
            <a:avLst/>
          </a:prstGeom>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xfrm>
            <a:off x="3657600" y="6243638"/>
            <a:ext cx="2895600" cy="457200"/>
          </a:xfrm>
          <a:prstGeom prst="rect">
            <a:avLst/>
          </a:prstGeom>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EF7A10AA-0BAF-4696-8581-5BECA1681988}"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1182688" y="2017713"/>
            <a:ext cx="7772400" cy="4114800"/>
          </a:xfrm>
        </p:spPr>
        <p:txBody>
          <a:bodyPr/>
          <a:lstStyle/>
          <a:p>
            <a:pPr lvl="0"/>
            <a:endParaRPr lang="en-US" noProof="0" dirty="0" smtClean="0"/>
          </a:p>
        </p:txBody>
      </p:sp>
      <p:sp>
        <p:nvSpPr>
          <p:cNvPr id="4" name="Rectangle 11"/>
          <p:cNvSpPr>
            <a:spLocks noGrp="1" noChangeArrowheads="1"/>
          </p:cNvSpPr>
          <p:nvPr>
            <p:ph type="dt" sz="half" idx="10"/>
          </p:nvPr>
        </p:nvSpPr>
        <p:spPr>
          <a:xfrm>
            <a:off x="1162050" y="6243638"/>
            <a:ext cx="1905000" cy="457200"/>
          </a:xfrm>
          <a:prstGeom prst="rect">
            <a:avLst/>
          </a:prstGeom>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xfrm>
            <a:off x="3657600" y="6243638"/>
            <a:ext cx="2895600" cy="457200"/>
          </a:xfrm>
          <a:prstGeom prst="rect">
            <a:avLst/>
          </a:prstGeom>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6283310D-F130-4E54-A7A7-35282D2A435A}"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2818" name="Group 2"/>
          <p:cNvGrpSpPr>
            <a:grpSpLocks/>
          </p:cNvGrpSpPr>
          <p:nvPr/>
        </p:nvGrpSpPr>
        <p:grpSpPr bwMode="auto">
          <a:xfrm>
            <a:off x="0" y="2438400"/>
            <a:ext cx="9009063" cy="1052513"/>
            <a:chOff x="0" y="1536"/>
            <a:chExt cx="5675" cy="663"/>
          </a:xfrm>
        </p:grpSpPr>
        <p:grpSp>
          <p:nvGrpSpPr>
            <p:cNvPr id="162819" name="Group 3"/>
            <p:cNvGrpSpPr>
              <a:grpSpLocks/>
            </p:cNvGrpSpPr>
            <p:nvPr/>
          </p:nvGrpSpPr>
          <p:grpSpPr bwMode="auto">
            <a:xfrm>
              <a:off x="183" y="1604"/>
              <a:ext cx="448" cy="299"/>
              <a:chOff x="720" y="336"/>
              <a:chExt cx="624" cy="432"/>
            </a:xfrm>
          </p:grpSpPr>
          <p:sp>
            <p:nvSpPr>
              <p:cNvPr id="162820"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n-US" dirty="0"/>
              </a:p>
            </p:txBody>
          </p:sp>
          <p:sp>
            <p:nvSpPr>
              <p:cNvPr id="162821"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US" dirty="0"/>
              </a:p>
            </p:txBody>
          </p:sp>
        </p:grpSp>
        <p:grpSp>
          <p:nvGrpSpPr>
            <p:cNvPr id="162822" name="Group 6"/>
            <p:cNvGrpSpPr>
              <a:grpSpLocks/>
            </p:cNvGrpSpPr>
            <p:nvPr/>
          </p:nvGrpSpPr>
          <p:grpSpPr bwMode="auto">
            <a:xfrm>
              <a:off x="261" y="1870"/>
              <a:ext cx="465" cy="299"/>
              <a:chOff x="912" y="2640"/>
              <a:chExt cx="672" cy="432"/>
            </a:xfrm>
          </p:grpSpPr>
          <p:sp>
            <p:nvSpPr>
              <p:cNvPr id="162823"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US" dirty="0"/>
              </a:p>
            </p:txBody>
          </p:sp>
          <p:sp>
            <p:nvSpPr>
              <p:cNvPr id="162824"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dirty="0"/>
              </a:p>
            </p:txBody>
          </p:sp>
        </p:grpSp>
        <p:sp>
          <p:nvSpPr>
            <p:cNvPr id="162825"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US" dirty="0"/>
            </a:p>
          </p:txBody>
        </p:sp>
        <p:sp>
          <p:nvSpPr>
            <p:cNvPr id="162826"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n-US" dirty="0"/>
            </a:p>
          </p:txBody>
        </p:sp>
        <p:sp>
          <p:nvSpPr>
            <p:cNvPr id="162827"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dirty="0"/>
            </a:p>
          </p:txBody>
        </p:sp>
      </p:grpSp>
      <p:sp>
        <p:nvSpPr>
          <p:cNvPr id="162828"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16282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62832"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FF47E90E-18A6-4452-B2AD-2DBCC0E762D1}" type="slidenum">
              <a:rPr lang="en-US"/>
              <a:pPr/>
              <a:t>‹#›</a:t>
            </a:fld>
            <a:endParaRPr lang="en-US" dirty="0"/>
          </a:p>
        </p:txBody>
      </p:sp>
      <p:sp>
        <p:nvSpPr>
          <p:cNvPr id="17" name="TextBox 16"/>
          <p:cNvSpPr txBox="1"/>
          <p:nvPr userDrawn="1"/>
        </p:nvSpPr>
        <p:spPr>
          <a:xfrm>
            <a:off x="0" y="6411912"/>
            <a:ext cx="9144000" cy="369888"/>
          </a:xfrm>
          <a:prstGeom prst="rect">
            <a:avLst/>
          </a:prstGeom>
          <a:noFill/>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900" dirty="0" smtClean="0">
                <a:cs typeface="+mn-cs"/>
              </a:rPr>
              <a:t>© 2014 Cengage Learning. All Rights Reserved. May not be copied, scanned, or duplicated, in whole or in part, except for use as </a:t>
            </a:r>
          </a:p>
          <a:p>
            <a:pPr algn="ctr" eaLnBrk="1" hangingPunct="1">
              <a:defRPr/>
            </a:pPr>
            <a:r>
              <a:rPr lang="en-US" sz="900" dirty="0" smtClean="0">
                <a:cs typeface="+mn-cs"/>
              </a:rPr>
              <a:t>permitted in a license distributed with a certain product or service or otherwise on a password-protected website for classroom use.</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162050" y="6243638"/>
            <a:ext cx="1905000" cy="457200"/>
          </a:xfrm>
          <a:prstGeom prst="rect">
            <a:avLst/>
          </a:prstGeom>
        </p:spPr>
        <p:txBody>
          <a:bodyPr/>
          <a:lstStyle>
            <a:lvl1pPr>
              <a:defRPr/>
            </a:lvl1pPr>
          </a:lstStyle>
          <a:p>
            <a:fld id="{40F0C3BB-A43B-4A56-8091-5797DD1DA1C5}" type="datetimeFigureOut">
              <a:rPr lang="en-US"/>
              <a:pPr/>
              <a:t>12/2/2018</a:t>
            </a:fld>
            <a:endParaRPr lang="en-US" dirty="0"/>
          </a:p>
        </p:txBody>
      </p:sp>
      <p:sp>
        <p:nvSpPr>
          <p:cNvPr id="5" name="Footer Placeholder 4"/>
          <p:cNvSpPr>
            <a:spLocks noGrp="1"/>
          </p:cNvSpPr>
          <p:nvPr>
            <p:ph type="ftr" sz="quarter" idx="11"/>
          </p:nvPr>
        </p:nvSpPr>
        <p:spPr>
          <a:xfrm>
            <a:off x="3657600" y="6243638"/>
            <a:ext cx="2895600" cy="457200"/>
          </a:xfrm>
          <a:prstGeom prst="rect">
            <a:avLst/>
          </a:prstGeom>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47B4836-3E78-48C3-849D-531AE1EAA962}" type="slidenum">
              <a:rPr lang="en-US"/>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1162050" y="6243638"/>
            <a:ext cx="1905000" cy="457200"/>
          </a:xfrm>
          <a:prstGeom prst="rect">
            <a:avLst/>
          </a:prstGeom>
        </p:spPr>
        <p:txBody>
          <a:bodyPr/>
          <a:lstStyle>
            <a:lvl1pPr>
              <a:defRPr/>
            </a:lvl1pPr>
          </a:lstStyle>
          <a:p>
            <a:fld id="{4BB16F22-739C-4E78-939F-CE18DB7668C0}" type="datetimeFigureOut">
              <a:rPr lang="en-US"/>
              <a:pPr/>
              <a:t>12/2/2018</a:t>
            </a:fld>
            <a:endParaRPr lang="en-US" dirty="0"/>
          </a:p>
        </p:txBody>
      </p:sp>
      <p:sp>
        <p:nvSpPr>
          <p:cNvPr id="5" name="Footer Placeholder 4"/>
          <p:cNvSpPr>
            <a:spLocks noGrp="1"/>
          </p:cNvSpPr>
          <p:nvPr>
            <p:ph type="ftr" sz="quarter" idx="11"/>
          </p:nvPr>
        </p:nvSpPr>
        <p:spPr>
          <a:xfrm>
            <a:off x="3657600" y="6243638"/>
            <a:ext cx="2895600" cy="457200"/>
          </a:xfrm>
          <a:prstGeom prst="rect">
            <a:avLst/>
          </a:prstGeom>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21AD196-7843-4582-B856-013589EA4784}" type="slidenum">
              <a:rPr lang="en-US"/>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162050" y="6243638"/>
            <a:ext cx="1905000" cy="457200"/>
          </a:xfrm>
          <a:prstGeom prst="rect">
            <a:avLst/>
          </a:prstGeom>
        </p:spPr>
        <p:txBody>
          <a:bodyPr/>
          <a:lstStyle>
            <a:lvl1pPr>
              <a:defRPr/>
            </a:lvl1pPr>
          </a:lstStyle>
          <a:p>
            <a:fld id="{5DDA79FF-EDA8-49D1-8537-41DD61A8D174}" type="datetimeFigureOut">
              <a:rPr lang="en-US"/>
              <a:pPr/>
              <a:t>12/2/2018</a:t>
            </a:fld>
            <a:endParaRPr lang="en-US" dirty="0"/>
          </a:p>
        </p:txBody>
      </p:sp>
      <p:sp>
        <p:nvSpPr>
          <p:cNvPr id="6" name="Footer Placeholder 5"/>
          <p:cNvSpPr>
            <a:spLocks noGrp="1"/>
          </p:cNvSpPr>
          <p:nvPr>
            <p:ph type="ftr" sz="quarter" idx="11"/>
          </p:nvPr>
        </p:nvSpPr>
        <p:spPr>
          <a:xfrm>
            <a:off x="3657600" y="6243638"/>
            <a:ext cx="2895600" cy="457200"/>
          </a:xfrm>
          <a:prstGeom prst="rect">
            <a:avLst/>
          </a:prstGeom>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846F0A30-C7B6-4155-BD02-FC523F898E51}" type="slidenum">
              <a:rPr lang="en-US"/>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1162050" y="6243638"/>
            <a:ext cx="1905000" cy="457200"/>
          </a:xfrm>
          <a:prstGeom prst="rect">
            <a:avLst/>
          </a:prstGeom>
        </p:spPr>
        <p:txBody>
          <a:bodyPr/>
          <a:lstStyle>
            <a:lvl1pPr>
              <a:defRPr/>
            </a:lvl1pPr>
          </a:lstStyle>
          <a:p>
            <a:fld id="{8A2AFC37-3F88-41FF-BC2A-E8851765280E}" type="datetimeFigureOut">
              <a:rPr lang="en-US"/>
              <a:pPr/>
              <a:t>12/2/2018</a:t>
            </a:fld>
            <a:endParaRPr lang="en-US" dirty="0"/>
          </a:p>
        </p:txBody>
      </p:sp>
      <p:sp>
        <p:nvSpPr>
          <p:cNvPr id="8" name="Footer Placeholder 7"/>
          <p:cNvSpPr>
            <a:spLocks noGrp="1"/>
          </p:cNvSpPr>
          <p:nvPr>
            <p:ph type="ftr" sz="quarter" idx="11"/>
          </p:nvPr>
        </p:nvSpPr>
        <p:spPr>
          <a:xfrm>
            <a:off x="3657600" y="6243638"/>
            <a:ext cx="2895600" cy="457200"/>
          </a:xfrm>
          <a:prstGeom prst="rect">
            <a:avLst/>
          </a:prstGeom>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6ABE210E-3C23-42D6-B997-3D6A54358B79}" type="slidenum">
              <a:rPr lang="en-US"/>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1162050" y="6243638"/>
            <a:ext cx="1905000" cy="457200"/>
          </a:xfrm>
          <a:prstGeom prst="rect">
            <a:avLst/>
          </a:prstGeom>
        </p:spPr>
        <p:txBody>
          <a:bodyPr/>
          <a:lstStyle>
            <a:lvl1pPr>
              <a:defRPr/>
            </a:lvl1pPr>
          </a:lstStyle>
          <a:p>
            <a:fld id="{ADFAA259-2B22-4EA4-A004-A75A8B756451}" type="datetimeFigureOut">
              <a:rPr lang="en-US"/>
              <a:pPr/>
              <a:t>12/2/2018</a:t>
            </a:fld>
            <a:endParaRPr lang="en-US" dirty="0"/>
          </a:p>
        </p:txBody>
      </p:sp>
      <p:sp>
        <p:nvSpPr>
          <p:cNvPr id="4" name="Footer Placeholder 3"/>
          <p:cNvSpPr>
            <a:spLocks noGrp="1"/>
          </p:cNvSpPr>
          <p:nvPr>
            <p:ph type="ftr" sz="quarter" idx="11"/>
          </p:nvPr>
        </p:nvSpPr>
        <p:spPr>
          <a:xfrm>
            <a:off x="3657600" y="6243638"/>
            <a:ext cx="2895600" cy="457200"/>
          </a:xfrm>
          <a:prstGeom prst="rect">
            <a:avLst/>
          </a:prstGeom>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F0186070-07FC-4725-BE9C-693788082CC1}"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xfrm>
            <a:off x="1162050" y="6243638"/>
            <a:ext cx="1905000" cy="457200"/>
          </a:xfrm>
          <a:prstGeom prst="rect">
            <a:avLst/>
          </a:prstGeom>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xfrm>
            <a:off x="3657600" y="6243638"/>
            <a:ext cx="2895600" cy="457200"/>
          </a:xfrm>
          <a:prstGeom prst="rect">
            <a:avLst/>
          </a:prstGeom>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7A925354-0B9C-43CC-9DCA-138AFB15CBC8}"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162050" y="6243638"/>
            <a:ext cx="1905000" cy="457200"/>
          </a:xfrm>
          <a:prstGeom prst="rect">
            <a:avLst/>
          </a:prstGeom>
        </p:spPr>
        <p:txBody>
          <a:bodyPr/>
          <a:lstStyle>
            <a:lvl1pPr>
              <a:defRPr/>
            </a:lvl1pPr>
          </a:lstStyle>
          <a:p>
            <a:fld id="{FFF575DE-514B-4B88-85C5-A92F0DB70977}" type="datetimeFigureOut">
              <a:rPr lang="en-US"/>
              <a:pPr/>
              <a:t>12/2/2018</a:t>
            </a:fld>
            <a:endParaRPr lang="en-US" dirty="0"/>
          </a:p>
        </p:txBody>
      </p:sp>
      <p:sp>
        <p:nvSpPr>
          <p:cNvPr id="3" name="Footer Placeholder 2"/>
          <p:cNvSpPr>
            <a:spLocks noGrp="1"/>
          </p:cNvSpPr>
          <p:nvPr>
            <p:ph type="ftr" sz="quarter" idx="11"/>
          </p:nvPr>
        </p:nvSpPr>
        <p:spPr>
          <a:xfrm>
            <a:off x="3657600" y="6243638"/>
            <a:ext cx="2895600" cy="457200"/>
          </a:xfrm>
          <a:prstGeom prst="rect">
            <a:avLst/>
          </a:prstGeom>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5916FEEF-C3C1-4282-8A99-B842E6F7F3B4}" type="slidenum">
              <a:rPr lang="en-US"/>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162050" y="6243638"/>
            <a:ext cx="1905000" cy="457200"/>
          </a:xfrm>
          <a:prstGeom prst="rect">
            <a:avLst/>
          </a:prstGeom>
        </p:spPr>
        <p:txBody>
          <a:bodyPr/>
          <a:lstStyle>
            <a:lvl1pPr>
              <a:defRPr/>
            </a:lvl1pPr>
          </a:lstStyle>
          <a:p>
            <a:fld id="{D69FC8B5-7295-49D8-9753-1AC80140D245}" type="datetimeFigureOut">
              <a:rPr lang="en-US"/>
              <a:pPr/>
              <a:t>12/2/2018</a:t>
            </a:fld>
            <a:endParaRPr lang="en-US" dirty="0"/>
          </a:p>
        </p:txBody>
      </p:sp>
      <p:sp>
        <p:nvSpPr>
          <p:cNvPr id="6" name="Footer Placeholder 5"/>
          <p:cNvSpPr>
            <a:spLocks noGrp="1"/>
          </p:cNvSpPr>
          <p:nvPr>
            <p:ph type="ftr" sz="quarter" idx="11"/>
          </p:nvPr>
        </p:nvSpPr>
        <p:spPr>
          <a:xfrm>
            <a:off x="3657600" y="6243638"/>
            <a:ext cx="2895600" cy="457200"/>
          </a:xfrm>
          <a:prstGeom prst="rect">
            <a:avLst/>
          </a:prstGeom>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BC32A651-DF02-4F46-9638-D6082735EE9F}" type="slidenum">
              <a:rPr lang="en-US"/>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162050" y="6243638"/>
            <a:ext cx="1905000" cy="457200"/>
          </a:xfrm>
          <a:prstGeom prst="rect">
            <a:avLst/>
          </a:prstGeom>
        </p:spPr>
        <p:txBody>
          <a:bodyPr/>
          <a:lstStyle>
            <a:lvl1pPr>
              <a:defRPr/>
            </a:lvl1pPr>
          </a:lstStyle>
          <a:p>
            <a:fld id="{AB6CD631-E7BD-4560-8822-6BBD8623E8F3}" type="datetimeFigureOut">
              <a:rPr lang="en-US"/>
              <a:pPr/>
              <a:t>12/2/2018</a:t>
            </a:fld>
            <a:endParaRPr lang="en-US" dirty="0"/>
          </a:p>
        </p:txBody>
      </p:sp>
      <p:sp>
        <p:nvSpPr>
          <p:cNvPr id="6" name="Footer Placeholder 5"/>
          <p:cNvSpPr>
            <a:spLocks noGrp="1"/>
          </p:cNvSpPr>
          <p:nvPr>
            <p:ph type="ftr" sz="quarter" idx="11"/>
          </p:nvPr>
        </p:nvSpPr>
        <p:spPr>
          <a:xfrm>
            <a:off x="3657600" y="6243638"/>
            <a:ext cx="2895600" cy="457200"/>
          </a:xfrm>
          <a:prstGeom prst="rect">
            <a:avLst/>
          </a:prstGeom>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27C5770A-93C1-472F-84E2-7C0A5E2F0401}" type="slidenum">
              <a:rPr lang="en-US"/>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162050" y="6243638"/>
            <a:ext cx="1905000" cy="457200"/>
          </a:xfrm>
          <a:prstGeom prst="rect">
            <a:avLst/>
          </a:prstGeom>
        </p:spPr>
        <p:txBody>
          <a:bodyPr/>
          <a:lstStyle>
            <a:lvl1pPr>
              <a:defRPr/>
            </a:lvl1pPr>
          </a:lstStyle>
          <a:p>
            <a:fld id="{D3AB6AA9-3570-4D0B-BEA5-E23688221EEE}" type="datetimeFigureOut">
              <a:rPr lang="en-US"/>
              <a:pPr/>
              <a:t>12/2/2018</a:t>
            </a:fld>
            <a:endParaRPr lang="en-US" dirty="0"/>
          </a:p>
        </p:txBody>
      </p:sp>
      <p:sp>
        <p:nvSpPr>
          <p:cNvPr id="5" name="Footer Placeholder 4"/>
          <p:cNvSpPr>
            <a:spLocks noGrp="1"/>
          </p:cNvSpPr>
          <p:nvPr>
            <p:ph type="ftr" sz="quarter" idx="11"/>
          </p:nvPr>
        </p:nvSpPr>
        <p:spPr>
          <a:xfrm>
            <a:off x="3657600" y="6243638"/>
            <a:ext cx="2895600" cy="457200"/>
          </a:xfrm>
          <a:prstGeom prst="rect">
            <a:avLst/>
          </a:prstGeom>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0065A163-7FCF-4D58-A6E9-D4A99C8BD9A4}" type="slidenum">
              <a:rPr lang="en-US"/>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162050" y="6243638"/>
            <a:ext cx="1905000" cy="457200"/>
          </a:xfrm>
          <a:prstGeom prst="rect">
            <a:avLst/>
          </a:prstGeom>
        </p:spPr>
        <p:txBody>
          <a:bodyPr/>
          <a:lstStyle>
            <a:lvl1pPr>
              <a:defRPr/>
            </a:lvl1pPr>
          </a:lstStyle>
          <a:p>
            <a:fld id="{8DE0422A-50E0-490E-B664-42B80107D7E6}" type="datetimeFigureOut">
              <a:rPr lang="en-US"/>
              <a:pPr/>
              <a:t>12/2/2018</a:t>
            </a:fld>
            <a:endParaRPr lang="en-US" dirty="0"/>
          </a:p>
        </p:txBody>
      </p:sp>
      <p:sp>
        <p:nvSpPr>
          <p:cNvPr id="5" name="Footer Placeholder 4"/>
          <p:cNvSpPr>
            <a:spLocks noGrp="1"/>
          </p:cNvSpPr>
          <p:nvPr>
            <p:ph type="ftr" sz="quarter" idx="11"/>
          </p:nvPr>
        </p:nvSpPr>
        <p:spPr>
          <a:xfrm>
            <a:off x="3657600" y="6243638"/>
            <a:ext cx="2895600" cy="457200"/>
          </a:xfrm>
          <a:prstGeom prst="rect">
            <a:avLst/>
          </a:prstGeom>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5566DDD2-4434-4E0F-B7C3-714C85A26C84}"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xfrm>
            <a:off x="1162050" y="6243638"/>
            <a:ext cx="1905000" cy="457200"/>
          </a:xfrm>
          <a:prstGeom prst="rect">
            <a:avLst/>
          </a:prstGeom>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xfrm>
            <a:off x="3657600" y="6243638"/>
            <a:ext cx="2895600" cy="457200"/>
          </a:xfrm>
          <a:prstGeom prst="rect">
            <a:avLst/>
          </a:prstGeom>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5A86E2AE-8FB8-4100-BF2A-4366DEDC64E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xfrm>
            <a:off x="1162050" y="6243638"/>
            <a:ext cx="1905000" cy="457200"/>
          </a:xfrm>
          <a:prstGeom prst="rect">
            <a:avLst/>
          </a:prstGeom>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xfrm>
            <a:off x="3657600" y="6243638"/>
            <a:ext cx="2895600" cy="457200"/>
          </a:xfrm>
          <a:prstGeom prst="rect">
            <a:avLst/>
          </a:prstGeom>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EBF6C252-A75C-40B9-B64E-E8AA7BC743F5}"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xfrm>
            <a:off x="1162050" y="6243638"/>
            <a:ext cx="1905000" cy="457200"/>
          </a:xfrm>
          <a:prstGeom prst="rect">
            <a:avLst/>
          </a:prstGeom>
          <a:ln/>
        </p:spPr>
        <p:txBody>
          <a:bodyPr/>
          <a:lstStyle>
            <a:lvl1pPr>
              <a:defRPr/>
            </a:lvl1pPr>
          </a:lstStyle>
          <a:p>
            <a:pPr>
              <a:defRPr/>
            </a:pPr>
            <a:endParaRPr lang="en-US" dirty="0"/>
          </a:p>
        </p:txBody>
      </p:sp>
      <p:sp>
        <p:nvSpPr>
          <p:cNvPr id="8" name="Rectangle 12"/>
          <p:cNvSpPr>
            <a:spLocks noGrp="1" noChangeArrowheads="1"/>
          </p:cNvSpPr>
          <p:nvPr>
            <p:ph type="ftr" sz="quarter" idx="11"/>
          </p:nvPr>
        </p:nvSpPr>
        <p:spPr>
          <a:xfrm>
            <a:off x="3657600" y="6243638"/>
            <a:ext cx="2895600" cy="457200"/>
          </a:xfrm>
          <a:prstGeom prst="rect">
            <a:avLst/>
          </a:prstGeom>
          <a:ln/>
        </p:spPr>
        <p:txBody>
          <a:bodyPr/>
          <a:lstStyle>
            <a:lvl1pPr>
              <a:defRPr/>
            </a:lvl1pPr>
          </a:lstStyle>
          <a:p>
            <a:pPr>
              <a:defRPr/>
            </a:pPr>
            <a:endParaRPr lang="en-US" dirty="0"/>
          </a:p>
        </p:txBody>
      </p:sp>
      <p:sp>
        <p:nvSpPr>
          <p:cNvPr id="9" name="Rectangle 13"/>
          <p:cNvSpPr>
            <a:spLocks noGrp="1" noChangeArrowheads="1"/>
          </p:cNvSpPr>
          <p:nvPr>
            <p:ph type="sldNum" sz="quarter" idx="12"/>
          </p:nvPr>
        </p:nvSpPr>
        <p:spPr>
          <a:ln/>
        </p:spPr>
        <p:txBody>
          <a:bodyPr/>
          <a:lstStyle>
            <a:lvl1pPr>
              <a:defRPr/>
            </a:lvl1pPr>
          </a:lstStyle>
          <a:p>
            <a:pPr>
              <a:defRPr/>
            </a:pPr>
            <a:fld id="{29BFF187-C914-461B-904D-98A692830300}"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xfrm>
            <a:off x="1162050" y="6243638"/>
            <a:ext cx="1905000" cy="457200"/>
          </a:xfrm>
          <a:prstGeom prst="rect">
            <a:avLst/>
          </a:prstGeom>
          <a:ln/>
        </p:spPr>
        <p:txBody>
          <a:bodyPr/>
          <a:lstStyle>
            <a:lvl1pPr>
              <a:defRPr/>
            </a:lvl1pPr>
          </a:lstStyle>
          <a:p>
            <a:pPr>
              <a:defRPr/>
            </a:pPr>
            <a:endParaRPr lang="en-US" dirty="0"/>
          </a:p>
        </p:txBody>
      </p:sp>
      <p:sp>
        <p:nvSpPr>
          <p:cNvPr id="4" name="Rectangle 12"/>
          <p:cNvSpPr>
            <a:spLocks noGrp="1" noChangeArrowheads="1"/>
          </p:cNvSpPr>
          <p:nvPr>
            <p:ph type="ftr" sz="quarter" idx="11"/>
          </p:nvPr>
        </p:nvSpPr>
        <p:spPr>
          <a:xfrm>
            <a:off x="3657600" y="6243638"/>
            <a:ext cx="2895600" cy="457200"/>
          </a:xfrm>
          <a:prstGeom prst="rect">
            <a:avLst/>
          </a:prstGeom>
          <a:ln/>
        </p:spPr>
        <p:txBody>
          <a:bodyPr/>
          <a:lstStyle>
            <a:lvl1pPr>
              <a:defRPr/>
            </a:lvl1pPr>
          </a:lstStyle>
          <a:p>
            <a:pPr>
              <a:defRPr/>
            </a:pPr>
            <a:endParaRPr lang="en-US" dirty="0"/>
          </a:p>
        </p:txBody>
      </p:sp>
      <p:sp>
        <p:nvSpPr>
          <p:cNvPr id="5" name="Rectangle 13"/>
          <p:cNvSpPr>
            <a:spLocks noGrp="1" noChangeArrowheads="1"/>
          </p:cNvSpPr>
          <p:nvPr>
            <p:ph type="sldNum" sz="quarter" idx="12"/>
          </p:nvPr>
        </p:nvSpPr>
        <p:spPr>
          <a:ln/>
        </p:spPr>
        <p:txBody>
          <a:bodyPr/>
          <a:lstStyle>
            <a:lvl1pPr>
              <a:defRPr/>
            </a:lvl1pPr>
          </a:lstStyle>
          <a:p>
            <a:pPr>
              <a:defRPr/>
            </a:pPr>
            <a:fld id="{78114BDF-D72B-4927-B008-9C83BF89A02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xfrm>
            <a:off x="1162050" y="6243638"/>
            <a:ext cx="1905000" cy="457200"/>
          </a:xfrm>
          <a:prstGeom prst="rect">
            <a:avLst/>
          </a:prstGeom>
          <a:ln/>
        </p:spPr>
        <p:txBody>
          <a:bodyPr/>
          <a:lstStyle>
            <a:lvl1pPr>
              <a:defRPr/>
            </a:lvl1pPr>
          </a:lstStyle>
          <a:p>
            <a:pPr>
              <a:defRPr/>
            </a:pPr>
            <a:endParaRPr lang="en-US" dirty="0"/>
          </a:p>
        </p:txBody>
      </p:sp>
      <p:sp>
        <p:nvSpPr>
          <p:cNvPr id="3" name="Rectangle 12"/>
          <p:cNvSpPr>
            <a:spLocks noGrp="1" noChangeArrowheads="1"/>
          </p:cNvSpPr>
          <p:nvPr>
            <p:ph type="ftr" sz="quarter" idx="11"/>
          </p:nvPr>
        </p:nvSpPr>
        <p:spPr>
          <a:xfrm>
            <a:off x="3657600" y="6243638"/>
            <a:ext cx="2895600" cy="457200"/>
          </a:xfrm>
          <a:prstGeom prst="rect">
            <a:avLst/>
          </a:prstGeom>
          <a:ln/>
        </p:spPr>
        <p:txBody>
          <a:bodyPr/>
          <a:lstStyle>
            <a:lvl1pPr>
              <a:defRPr/>
            </a:lvl1pPr>
          </a:lstStyle>
          <a:p>
            <a:pPr>
              <a:defRPr/>
            </a:pPr>
            <a:endParaRPr lang="en-US" dirty="0"/>
          </a:p>
        </p:txBody>
      </p:sp>
      <p:sp>
        <p:nvSpPr>
          <p:cNvPr id="4" name="Rectangle 13"/>
          <p:cNvSpPr>
            <a:spLocks noGrp="1" noChangeArrowheads="1"/>
          </p:cNvSpPr>
          <p:nvPr>
            <p:ph type="sldNum" sz="quarter" idx="12"/>
          </p:nvPr>
        </p:nvSpPr>
        <p:spPr>
          <a:ln/>
        </p:spPr>
        <p:txBody>
          <a:bodyPr/>
          <a:lstStyle>
            <a:lvl1pPr>
              <a:defRPr/>
            </a:lvl1pPr>
          </a:lstStyle>
          <a:p>
            <a:pPr>
              <a:defRPr/>
            </a:pPr>
            <a:fld id="{0827B6DD-E7C4-4FAF-BBB9-A24F0115D70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xfrm>
            <a:off x="1162050" y="6243638"/>
            <a:ext cx="1905000" cy="457200"/>
          </a:xfrm>
          <a:prstGeom prst="rect">
            <a:avLst/>
          </a:prstGeom>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xfrm>
            <a:off x="3657600" y="6243638"/>
            <a:ext cx="2895600" cy="457200"/>
          </a:xfrm>
          <a:prstGeom prst="rect">
            <a:avLst/>
          </a:prstGeom>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57A2328D-37B9-4BF1-8003-F6CBA863A7B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xfrm>
            <a:off x="1162050" y="6243638"/>
            <a:ext cx="1905000" cy="457200"/>
          </a:xfrm>
          <a:prstGeom prst="rect">
            <a:avLst/>
          </a:prstGeom>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xfrm>
            <a:off x="3657600" y="6243638"/>
            <a:ext cx="2895600" cy="457200"/>
          </a:xfrm>
          <a:prstGeom prst="rect">
            <a:avLst/>
          </a:prstGeom>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B9C53C8F-A2FF-46D4-97E7-C9579385DBF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srcRect/>
          <a:tile tx="0" ty="0" sx="100000" sy="100000" flip="none" algn="tl"/>
        </a:blipFill>
        <a:effectLst/>
      </p:bgPr>
    </p:bg>
    <p:spTree>
      <p:nvGrpSpPr>
        <p:cNvPr id="1" name=""/>
        <p:cNvGrpSpPr/>
        <p:nvPr/>
      </p:nvGrpSpPr>
      <p:grpSpPr>
        <a:xfrm>
          <a:off x="0" y="0"/>
          <a:ext cx="0" cy="0"/>
          <a:chOff x="0" y="0"/>
          <a:chExt cx="0" cy="0"/>
        </a:xfrm>
      </p:grpSpPr>
      <p:sp>
        <p:nvSpPr>
          <p:cNvPr id="281602"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eaLnBrk="1" hangingPunct="1">
              <a:defRPr/>
            </a:pPr>
            <a:endParaRPr kumimoji="1" lang="en-US" sz="2400" dirty="0">
              <a:latin typeface="Tahoma" pitchFamily="34" charset="0"/>
            </a:endParaRPr>
          </a:p>
        </p:txBody>
      </p:sp>
      <p:sp>
        <p:nvSpPr>
          <p:cNvPr id="281603"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defRPr/>
            </a:pPr>
            <a:endParaRPr kumimoji="1" lang="en-US" sz="2400" dirty="0">
              <a:latin typeface="Tahoma" pitchFamily="34" charset="0"/>
            </a:endParaRPr>
          </a:p>
        </p:txBody>
      </p:sp>
      <p:sp>
        <p:nvSpPr>
          <p:cNvPr id="281604"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eaLnBrk="1" hangingPunct="1">
              <a:defRPr/>
            </a:pPr>
            <a:endParaRPr kumimoji="1" lang="en-US" sz="2400" dirty="0">
              <a:latin typeface="Tahoma" pitchFamily="34" charset="0"/>
            </a:endParaRPr>
          </a:p>
        </p:txBody>
      </p:sp>
      <p:sp>
        <p:nvSpPr>
          <p:cNvPr id="281605"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kumimoji="1" lang="en-US" sz="2400" dirty="0">
              <a:latin typeface="Tahoma" pitchFamily="34" charset="0"/>
            </a:endParaRPr>
          </a:p>
        </p:txBody>
      </p:sp>
      <p:sp>
        <p:nvSpPr>
          <p:cNvPr id="281606"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defRPr/>
            </a:pPr>
            <a:endParaRPr kumimoji="1" lang="en-US" sz="2400" dirty="0">
              <a:latin typeface="Tahoma" pitchFamily="34" charset="0"/>
            </a:endParaRPr>
          </a:p>
        </p:txBody>
      </p:sp>
      <p:sp>
        <p:nvSpPr>
          <p:cNvPr id="281607"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eaLnBrk="1" hangingPunct="1">
              <a:defRPr/>
            </a:pPr>
            <a:endParaRPr kumimoji="1" lang="en-US" sz="2400" dirty="0">
              <a:latin typeface="Tahoma" pitchFamily="34" charset="0"/>
            </a:endParaRPr>
          </a:p>
        </p:txBody>
      </p:sp>
      <p:sp>
        <p:nvSpPr>
          <p:cNvPr id="281608"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defRPr/>
            </a:pPr>
            <a:endParaRPr kumimoji="1" lang="en-US" sz="2400" dirty="0">
              <a:latin typeface="Tahoma" pitchFamily="34" charset="0"/>
            </a:endParaRPr>
          </a:p>
        </p:txBody>
      </p:sp>
      <p:sp>
        <p:nvSpPr>
          <p:cNvPr id="3081"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82"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1613"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atin typeface="+mn-lt"/>
              </a:defRPr>
            </a:lvl1pPr>
          </a:lstStyle>
          <a:p>
            <a:pPr>
              <a:defRPr/>
            </a:pPr>
            <a:fld id="{7626D565-2CED-4808-BE38-3A391B83B84B}" type="slidenum">
              <a:rPr lang="en-US"/>
              <a:pPr>
                <a:defRPr/>
              </a:pPr>
              <a:t>‹#›</a:t>
            </a:fld>
            <a:endParaRPr lang="en-US" dirty="0"/>
          </a:p>
        </p:txBody>
      </p:sp>
      <p:sp>
        <p:nvSpPr>
          <p:cNvPr id="14" name="TextBox 13"/>
          <p:cNvSpPr txBox="1"/>
          <p:nvPr userDrawn="1"/>
        </p:nvSpPr>
        <p:spPr>
          <a:xfrm>
            <a:off x="0" y="6411912"/>
            <a:ext cx="9144000" cy="369888"/>
          </a:xfrm>
          <a:prstGeom prst="rect">
            <a:avLst/>
          </a:prstGeom>
          <a:noFill/>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900" dirty="0" smtClean="0">
                <a:cs typeface="+mn-cs"/>
              </a:rPr>
              <a:t>© 2014 Cengage Learning. All Rights Reserved. May not be copied, scanned, or duplicated, in whole or in part, except for use as </a:t>
            </a:r>
          </a:p>
          <a:p>
            <a:pPr algn="ctr" eaLnBrk="1" hangingPunct="1">
              <a:defRPr/>
            </a:pPr>
            <a:r>
              <a:rPr lang="en-US" sz="900" dirty="0" smtClean="0">
                <a:cs typeface="+mn-cs"/>
              </a:rPr>
              <a:t>permitted in a license distributed with a certain product or service or otherwise on a password-protected website for classroom use.</a:t>
            </a:r>
          </a:p>
        </p:txBody>
      </p:sp>
    </p:spTree>
  </p:cSld>
  <p:clrMap bg1="lt1" tx1="dk1" bg2="lt2" tx2="dk2" accent1="accent1" accent2="accent2" accent3="accent3" accent4="accent4" accent5="accent5" accent6="accent6" hlink="hlink" folHlink="folHlink"/>
  <p:sldLayoutIdLst>
    <p:sldLayoutId id="2147483854" r:id="rId1"/>
    <p:sldLayoutId id="2147483843" r:id="rId2"/>
    <p:sldLayoutId id="2147483842" r:id="rId3"/>
    <p:sldLayoutId id="2147483841" r:id="rId4"/>
    <p:sldLayoutId id="2147483840" r:id="rId5"/>
    <p:sldLayoutId id="2147483839" r:id="rId6"/>
    <p:sldLayoutId id="2147483838" r:id="rId7"/>
    <p:sldLayoutId id="2147483837" r:id="rId8"/>
    <p:sldLayoutId id="2147483836" r:id="rId9"/>
    <p:sldLayoutId id="2147483835" r:id="rId10"/>
    <p:sldLayoutId id="2147483834" r:id="rId11"/>
    <p:sldLayoutId id="2147483833" r:id="rId12"/>
    <p:sldLayoutId id="2147483832" r:id="rId13"/>
  </p:sldLayoutIdLst>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61794"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dirty="0">
              <a:latin typeface="Tahoma" pitchFamily="34" charset="0"/>
            </a:endParaRPr>
          </a:p>
        </p:txBody>
      </p:sp>
      <p:sp>
        <p:nvSpPr>
          <p:cNvPr id="161795"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endParaRPr kumimoji="1" lang="en-US" sz="2400" dirty="0">
              <a:latin typeface="Tahoma" pitchFamily="34" charset="0"/>
            </a:endParaRPr>
          </a:p>
        </p:txBody>
      </p:sp>
      <p:sp>
        <p:nvSpPr>
          <p:cNvPr id="161796"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eaLnBrk="1" hangingPunct="1"/>
            <a:endParaRPr kumimoji="1" lang="en-US" sz="2400" dirty="0">
              <a:latin typeface="Tahoma" pitchFamily="34" charset="0"/>
            </a:endParaRPr>
          </a:p>
        </p:txBody>
      </p:sp>
      <p:sp>
        <p:nvSpPr>
          <p:cNvPr id="161797"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kumimoji="1" lang="en-US" sz="2400" dirty="0">
              <a:latin typeface="Tahoma" pitchFamily="34" charset="0"/>
            </a:endParaRPr>
          </a:p>
        </p:txBody>
      </p:sp>
      <p:sp>
        <p:nvSpPr>
          <p:cNvPr id="161798"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endParaRPr kumimoji="1" lang="en-US" sz="2400" dirty="0">
              <a:latin typeface="Tahoma" pitchFamily="34" charset="0"/>
            </a:endParaRPr>
          </a:p>
        </p:txBody>
      </p:sp>
      <p:sp>
        <p:nvSpPr>
          <p:cNvPr id="161799"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eaLnBrk="1" hangingPunct="1"/>
            <a:endParaRPr kumimoji="1" lang="en-US" sz="2400" dirty="0">
              <a:latin typeface="Tahoma" pitchFamily="34" charset="0"/>
            </a:endParaRPr>
          </a:p>
        </p:txBody>
      </p:sp>
      <p:sp>
        <p:nvSpPr>
          <p:cNvPr id="161800"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endParaRPr kumimoji="1" lang="en-US" sz="2400" dirty="0">
              <a:latin typeface="Tahoma" pitchFamily="34" charset="0"/>
            </a:endParaRPr>
          </a:p>
        </p:txBody>
      </p:sp>
      <p:sp>
        <p:nvSpPr>
          <p:cNvPr id="161801"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61802"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1805"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atin typeface="+mn-lt"/>
              </a:defRPr>
            </a:lvl1pPr>
          </a:lstStyle>
          <a:p>
            <a:fld id="{02B34EDE-326B-45C3-B74D-CF8BAB2F786E}" type="slidenum">
              <a:rPr lang="en-US"/>
              <a:pPr/>
              <a:t>‹#›</a:t>
            </a:fld>
            <a:endParaRPr lang="en-US" dirty="0"/>
          </a:p>
        </p:txBody>
      </p:sp>
      <p:sp>
        <p:nvSpPr>
          <p:cNvPr id="14" name="TextBox 13"/>
          <p:cNvSpPr txBox="1"/>
          <p:nvPr userDrawn="1"/>
        </p:nvSpPr>
        <p:spPr>
          <a:xfrm>
            <a:off x="0" y="6411912"/>
            <a:ext cx="9144000" cy="369888"/>
          </a:xfrm>
          <a:prstGeom prst="rect">
            <a:avLst/>
          </a:prstGeom>
          <a:noFill/>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900" dirty="0" smtClean="0">
                <a:cs typeface="+mn-cs"/>
              </a:rPr>
              <a:t>© 2014 Cengage Learning. All Rights Reserved. May not be copied, scanned, or duplicated, in whole or in part, except for use as </a:t>
            </a:r>
          </a:p>
          <a:p>
            <a:pPr algn="ctr" eaLnBrk="1" hangingPunct="1">
              <a:defRPr/>
            </a:pPr>
            <a:r>
              <a:rPr lang="en-US" sz="900" dirty="0" smtClean="0">
                <a:cs typeface="+mn-cs"/>
              </a:rPr>
              <a:t>permitted in a license distributed with a certain product or service or otherwise on a password-protected website for classroom use.</a:t>
            </a:r>
          </a:p>
        </p:txBody>
      </p:sp>
    </p:spTree>
  </p:cSld>
  <p:clrMap bg1="lt1" tx1="dk1" bg2="lt2" tx2="dk2" accent1="accent1" accent2="accent2" accent3="accent3" accent4="accent4" accent5="accent5" accent6="accent6" hlink="hlink" folHlink="folHlink"/>
  <p:sldLayoutIdLst>
    <p:sldLayoutId id="2147483831"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itchFamily="34" charset="0"/>
        </a:defRPr>
      </a:lvl2pPr>
      <a:lvl3pPr algn="l" rtl="0" fontAlgn="base">
        <a:spcBef>
          <a:spcPct val="0"/>
        </a:spcBef>
        <a:spcAft>
          <a:spcPct val="0"/>
        </a:spcAft>
        <a:defRPr sz="4400">
          <a:solidFill>
            <a:schemeClr val="tx2"/>
          </a:solidFill>
          <a:latin typeface="Tahoma" pitchFamily="34" charset="0"/>
        </a:defRPr>
      </a:lvl3pPr>
      <a:lvl4pPr algn="l" rtl="0" fontAlgn="base">
        <a:spcBef>
          <a:spcPct val="0"/>
        </a:spcBef>
        <a:spcAft>
          <a:spcPct val="0"/>
        </a:spcAft>
        <a:defRPr sz="4400">
          <a:solidFill>
            <a:schemeClr val="tx2"/>
          </a:solidFill>
          <a:latin typeface="Tahoma" pitchFamily="34" charset="0"/>
        </a:defRPr>
      </a:lvl4pPr>
      <a:lvl5pPr algn="l" rtl="0" fontAlgn="base">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16"/>
          <p:cNvSpPr>
            <a:spLocks noGrp="1" noChangeArrowheads="1"/>
          </p:cNvSpPr>
          <p:nvPr>
            <p:ph type="sldNum" sz="quarter" idx="12"/>
          </p:nvPr>
        </p:nvSpPr>
        <p:spPr/>
        <p:txBody>
          <a:bodyPr/>
          <a:lstStyle/>
          <a:p>
            <a:pPr>
              <a:defRPr/>
            </a:pPr>
            <a:fld id="{ED4A20D1-5761-4B23-B64D-EA826CD9F17F}" type="slidenum">
              <a:rPr lang="en-US"/>
              <a:pPr>
                <a:defRPr/>
              </a:pPr>
              <a:t>1</a:t>
            </a:fld>
            <a:endParaRPr lang="en-US" dirty="0"/>
          </a:p>
        </p:txBody>
      </p:sp>
      <p:sp>
        <p:nvSpPr>
          <p:cNvPr id="5123" name="Rectangle 6"/>
          <p:cNvSpPr>
            <a:spLocks noGrp="1" noChangeArrowheads="1"/>
          </p:cNvSpPr>
          <p:nvPr>
            <p:ph type="ctrTitle"/>
          </p:nvPr>
        </p:nvSpPr>
        <p:spPr/>
        <p:txBody>
          <a:bodyPr/>
          <a:lstStyle/>
          <a:p>
            <a:pPr eaLnBrk="1" hangingPunct="1"/>
            <a:r>
              <a:rPr lang="en-US" dirty="0" smtClean="0"/>
              <a:t>CHAPTER 11</a:t>
            </a:r>
          </a:p>
        </p:txBody>
      </p:sp>
      <p:sp>
        <p:nvSpPr>
          <p:cNvPr id="5124" name="Rectangle 7"/>
          <p:cNvSpPr>
            <a:spLocks noGrp="1" noChangeArrowheads="1"/>
          </p:cNvSpPr>
          <p:nvPr>
            <p:ph type="subTitle" idx="1"/>
          </p:nvPr>
        </p:nvSpPr>
        <p:spPr/>
        <p:txBody>
          <a:bodyPr/>
          <a:lstStyle/>
          <a:p>
            <a:pPr eaLnBrk="1" hangingPunct="1"/>
            <a:r>
              <a:rPr lang="en-US" dirty="0" smtClean="0"/>
              <a:t>Cash Flow Estimation (and Risk Analysis)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325B19A8-0CB4-46F3-BF74-9316FF2C0D1A}" type="slidenum">
              <a:rPr lang="en-US"/>
              <a:pPr>
                <a:defRPr/>
              </a:pPr>
              <a:t>10</a:t>
            </a:fld>
            <a:endParaRPr lang="en-US" dirty="0"/>
          </a:p>
        </p:txBody>
      </p:sp>
      <p:sp>
        <p:nvSpPr>
          <p:cNvPr id="11267" name="Rectangle 9"/>
          <p:cNvSpPr>
            <a:spLocks noGrp="1" noChangeArrowheads="1"/>
          </p:cNvSpPr>
          <p:nvPr>
            <p:ph type="title"/>
          </p:nvPr>
        </p:nvSpPr>
        <p:spPr/>
        <p:txBody>
          <a:bodyPr/>
          <a:lstStyle/>
          <a:p>
            <a:pPr eaLnBrk="1" hangingPunct="1"/>
            <a:r>
              <a:rPr lang="en-US" dirty="0" smtClean="0"/>
              <a:t>11-1d Sunk Costs</a:t>
            </a:r>
          </a:p>
        </p:txBody>
      </p:sp>
      <p:sp>
        <p:nvSpPr>
          <p:cNvPr id="11268" name="Rectangle 10"/>
          <p:cNvSpPr>
            <a:spLocks noGrp="1" noChangeArrowheads="1"/>
          </p:cNvSpPr>
          <p:nvPr>
            <p:ph type="body" idx="1"/>
          </p:nvPr>
        </p:nvSpPr>
        <p:spPr/>
        <p:txBody>
          <a:bodyPr/>
          <a:lstStyle/>
          <a:p>
            <a:pPr eaLnBrk="1" hangingPunct="1">
              <a:lnSpc>
                <a:spcPct val="90000"/>
              </a:lnSpc>
              <a:spcBef>
                <a:spcPct val="0"/>
              </a:spcBef>
              <a:spcAft>
                <a:spcPts val="1200"/>
              </a:spcAft>
            </a:pPr>
            <a:r>
              <a:rPr lang="en-US" sz="2400" dirty="0" smtClean="0"/>
              <a:t>Suppose FedEx spent $2 million to investigate sites for a potential new distribution center. Should it be included in the analysis when FedEx wants to make a decision now?</a:t>
            </a:r>
          </a:p>
          <a:p>
            <a:pPr marL="400050" lvl="1" indent="0" eaLnBrk="1" hangingPunct="1">
              <a:lnSpc>
                <a:spcPct val="90000"/>
              </a:lnSpc>
              <a:spcBef>
                <a:spcPct val="0"/>
              </a:spcBef>
              <a:spcAft>
                <a:spcPts val="1200"/>
              </a:spcAft>
              <a:buNone/>
            </a:pPr>
            <a:r>
              <a:rPr lang="en-US" sz="2400" i="1" dirty="0" smtClean="0"/>
              <a:t>NO. This is a sunk cost.</a:t>
            </a:r>
          </a:p>
          <a:p>
            <a:pPr eaLnBrk="1" hangingPunct="1">
              <a:lnSpc>
                <a:spcPct val="90000"/>
              </a:lnSpc>
              <a:spcBef>
                <a:spcPct val="0"/>
              </a:spcBef>
              <a:spcAft>
                <a:spcPts val="1200"/>
              </a:spcAft>
            </a:pPr>
            <a:r>
              <a:rPr lang="en-US" sz="2400" dirty="0" smtClean="0"/>
              <a:t>A </a:t>
            </a:r>
            <a:r>
              <a:rPr lang="en-US" sz="2400" dirty="0"/>
              <a:t>sunk cost is an outlay related to the project that was incurred in the past and cannot be recovered in the future regardless of whether or not the project is accepted. Therefore, sunk costs are not incremental costs and thus are not relevant in a capital budgeting analysis.</a:t>
            </a:r>
          </a:p>
          <a:p>
            <a:pPr eaLnBrk="1" hangingPunct="1">
              <a:lnSpc>
                <a:spcPct val="90000"/>
              </a:lnSpc>
              <a:spcBef>
                <a:spcPct val="0"/>
              </a:spcBef>
              <a:spcAft>
                <a:spcPts val="1200"/>
              </a:spcAft>
            </a:pPr>
            <a:endParaRPr lang="en-US" sz="2800"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32704B04-3C40-4B30-9097-ACEB0C7CA592}" type="slidenum">
              <a:rPr lang="en-US"/>
              <a:pPr>
                <a:defRPr/>
              </a:pPr>
              <a:t>11</a:t>
            </a:fld>
            <a:endParaRPr lang="en-US" dirty="0"/>
          </a:p>
        </p:txBody>
      </p:sp>
      <p:sp>
        <p:nvSpPr>
          <p:cNvPr id="12291" name="Rectangle 9"/>
          <p:cNvSpPr>
            <a:spLocks noGrp="1" noChangeArrowheads="1"/>
          </p:cNvSpPr>
          <p:nvPr>
            <p:ph type="title"/>
          </p:nvPr>
        </p:nvSpPr>
        <p:spPr/>
        <p:txBody>
          <a:bodyPr/>
          <a:lstStyle/>
          <a:p>
            <a:pPr eaLnBrk="1" hangingPunct="1"/>
            <a:r>
              <a:rPr lang="en-US" sz="3600" dirty="0" smtClean="0"/>
              <a:t>11-1e Opportunity Costs Associated with Assets the Firm Already Owns</a:t>
            </a:r>
          </a:p>
        </p:txBody>
      </p:sp>
      <p:sp>
        <p:nvSpPr>
          <p:cNvPr id="12292" name="Rectangle 10"/>
          <p:cNvSpPr>
            <a:spLocks noGrp="1" noChangeArrowheads="1"/>
          </p:cNvSpPr>
          <p:nvPr>
            <p:ph type="body" idx="1"/>
          </p:nvPr>
        </p:nvSpPr>
        <p:spPr/>
        <p:txBody>
          <a:bodyPr/>
          <a:lstStyle/>
          <a:p>
            <a:pPr eaLnBrk="1" hangingPunct="1">
              <a:lnSpc>
                <a:spcPct val="90000"/>
              </a:lnSpc>
              <a:spcBef>
                <a:spcPct val="0"/>
              </a:spcBef>
              <a:spcAft>
                <a:spcPts val="1200"/>
              </a:spcAft>
            </a:pPr>
            <a:r>
              <a:rPr lang="en-US" sz="2400" dirty="0" smtClean="0"/>
              <a:t>Suppose FedEx already owns land with a current market value of $2 million that can be used for a new distribution center. Would this affect the analysis?</a:t>
            </a:r>
          </a:p>
          <a:p>
            <a:pPr lvl="1" eaLnBrk="1" hangingPunct="1">
              <a:lnSpc>
                <a:spcPct val="90000"/>
              </a:lnSpc>
              <a:spcBef>
                <a:spcPct val="0"/>
              </a:spcBef>
              <a:spcAft>
                <a:spcPts val="1200"/>
              </a:spcAft>
            </a:pPr>
            <a:r>
              <a:rPr lang="en-US" sz="2000" dirty="0" smtClean="0"/>
              <a:t>Yes. Accepting the project means FedEx could not sell the land and receive a cash flow.  This is an opportunity cost and it should be charged to the project.</a:t>
            </a:r>
          </a:p>
          <a:p>
            <a:pPr lvl="1" eaLnBrk="1" hangingPunct="1">
              <a:lnSpc>
                <a:spcPct val="90000"/>
              </a:lnSpc>
              <a:spcBef>
                <a:spcPct val="0"/>
              </a:spcBef>
              <a:spcAft>
                <a:spcPts val="1200"/>
              </a:spcAft>
            </a:pPr>
            <a:r>
              <a:rPr lang="en-US" sz="2000" dirty="0" smtClean="0"/>
              <a:t>After-tax opportunity cost = $2 million * (1 – T)</a:t>
            </a:r>
          </a:p>
          <a:p>
            <a:pPr eaLnBrk="1" hangingPunct="1">
              <a:lnSpc>
                <a:spcPct val="90000"/>
              </a:lnSpc>
              <a:spcBef>
                <a:spcPct val="0"/>
              </a:spcBef>
              <a:spcAft>
                <a:spcPts val="1200"/>
              </a:spcAft>
            </a:pPr>
            <a:r>
              <a:rPr lang="en-US" sz="2800" dirty="0"/>
              <a:t>Opportunity costs should be considered in cash flow estimation</a:t>
            </a:r>
            <a:r>
              <a:rPr lang="en-US" sz="2800" dirty="0" smtClean="0"/>
              <a:t>.</a:t>
            </a:r>
            <a:endParaRPr lang="en-US" sz="2800"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755B70A3-E8F5-4D7B-8CBA-9CCBE7C5E68C}" type="slidenum">
              <a:rPr lang="en-US"/>
              <a:pPr>
                <a:defRPr/>
              </a:pPr>
              <a:t>12</a:t>
            </a:fld>
            <a:endParaRPr lang="en-US" dirty="0"/>
          </a:p>
        </p:txBody>
      </p:sp>
      <p:sp>
        <p:nvSpPr>
          <p:cNvPr id="13315" name="Rectangle 9"/>
          <p:cNvSpPr>
            <a:spLocks noGrp="1" noChangeArrowheads="1"/>
          </p:cNvSpPr>
          <p:nvPr>
            <p:ph type="title"/>
          </p:nvPr>
        </p:nvSpPr>
        <p:spPr/>
        <p:txBody>
          <a:bodyPr/>
          <a:lstStyle/>
          <a:p>
            <a:pPr eaLnBrk="1" hangingPunct="1"/>
            <a:r>
              <a:rPr lang="en-US" dirty="0" smtClean="0"/>
              <a:t>11-1f Externalities</a:t>
            </a:r>
          </a:p>
        </p:txBody>
      </p:sp>
      <p:sp>
        <p:nvSpPr>
          <p:cNvPr id="13316" name="Rectangle 10"/>
          <p:cNvSpPr>
            <a:spLocks noGrp="1" noChangeArrowheads="1"/>
          </p:cNvSpPr>
          <p:nvPr>
            <p:ph type="body" idx="1"/>
          </p:nvPr>
        </p:nvSpPr>
        <p:spPr/>
        <p:txBody>
          <a:bodyPr/>
          <a:lstStyle/>
          <a:p>
            <a:pPr eaLnBrk="1" hangingPunct="1">
              <a:lnSpc>
                <a:spcPct val="90000"/>
              </a:lnSpc>
              <a:spcBef>
                <a:spcPct val="0"/>
              </a:spcBef>
              <a:spcAft>
                <a:spcPts val="600"/>
              </a:spcAft>
            </a:pPr>
            <a:r>
              <a:rPr lang="en-US" sz="2800" dirty="0" smtClean="0"/>
              <a:t>If the new product line would decrease sales of the firm’s other products. </a:t>
            </a:r>
            <a:r>
              <a:rPr lang="en-US" sz="2800" dirty="0"/>
              <a:t>W</a:t>
            </a:r>
            <a:r>
              <a:rPr lang="en-US" sz="2800" dirty="0" smtClean="0"/>
              <a:t>ould this affect the analysis? </a:t>
            </a:r>
          </a:p>
          <a:p>
            <a:pPr lvl="1" eaLnBrk="1" hangingPunct="1">
              <a:lnSpc>
                <a:spcPct val="90000"/>
              </a:lnSpc>
              <a:spcBef>
                <a:spcPct val="0"/>
              </a:spcBef>
              <a:spcAft>
                <a:spcPts val="600"/>
              </a:spcAft>
            </a:pPr>
            <a:r>
              <a:rPr lang="en-US" sz="2400" dirty="0" smtClean="0"/>
              <a:t>Yes. The effects on the firm’s other projects’ CFs are “externalities.”</a:t>
            </a:r>
          </a:p>
          <a:p>
            <a:pPr lvl="1" eaLnBrk="1" hangingPunct="1">
              <a:lnSpc>
                <a:spcPct val="90000"/>
              </a:lnSpc>
              <a:spcBef>
                <a:spcPct val="0"/>
              </a:spcBef>
              <a:spcAft>
                <a:spcPts val="600"/>
              </a:spcAft>
            </a:pPr>
            <a:r>
              <a:rPr lang="en-US" sz="2400" dirty="0" smtClean="0"/>
              <a:t>Net CF loss per year on other lines would be a cost to this project.</a:t>
            </a:r>
          </a:p>
          <a:p>
            <a:pPr eaLnBrk="1" hangingPunct="1">
              <a:lnSpc>
                <a:spcPct val="90000"/>
              </a:lnSpc>
              <a:spcBef>
                <a:spcPct val="0"/>
              </a:spcBef>
              <a:spcAft>
                <a:spcPts val="600"/>
              </a:spcAft>
            </a:pPr>
            <a:r>
              <a:rPr lang="en-US" sz="2800" dirty="0" smtClean="0"/>
              <a:t>Externalities will be positive if new projects are complements to existing assets, negative if substitutes.</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Externalities (Continued)</a:t>
            </a:r>
            <a:endParaRPr lang="en-US" dirty="0"/>
          </a:p>
        </p:txBody>
      </p:sp>
      <p:sp>
        <p:nvSpPr>
          <p:cNvPr id="3" name="Content Placeholder 2"/>
          <p:cNvSpPr>
            <a:spLocks noGrp="1"/>
          </p:cNvSpPr>
          <p:nvPr>
            <p:ph idx="1"/>
          </p:nvPr>
        </p:nvSpPr>
        <p:spPr/>
        <p:txBody>
          <a:bodyPr/>
          <a:lstStyle/>
          <a:p>
            <a:pPr lvl="0"/>
            <a:r>
              <a:rPr lang="en-US" sz="2400" dirty="0"/>
              <a:t>Negative within-firm externalities (cannibalization): </a:t>
            </a:r>
          </a:p>
          <a:p>
            <a:pPr lvl="1"/>
            <a:r>
              <a:rPr lang="en-US" sz="2400" dirty="0"/>
              <a:t>Those lost cash flows should be considered as a cost when analyzing new products.</a:t>
            </a:r>
          </a:p>
          <a:p>
            <a:pPr lvl="0"/>
            <a:r>
              <a:rPr lang="en-US" sz="2400" dirty="0"/>
              <a:t>Positive within-firm externalities:</a:t>
            </a:r>
          </a:p>
          <a:p>
            <a:pPr lvl="1"/>
            <a:r>
              <a:rPr lang="en-US" sz="2400" dirty="0"/>
              <a:t>A new project may be complementary to existing ones, and the increased cash flows in the old operation should be considered.</a:t>
            </a:r>
          </a:p>
          <a:p>
            <a:pPr lvl="0"/>
            <a:r>
              <a:rPr lang="en-US" sz="2400" dirty="0"/>
              <a:t>Environmental Externalities:</a:t>
            </a:r>
          </a:p>
          <a:p>
            <a:pPr lvl="1"/>
            <a:r>
              <a:rPr lang="en-US" sz="2400" dirty="0"/>
              <a:t>A project’s impact on the environment should be considered.</a:t>
            </a:r>
          </a:p>
          <a:p>
            <a:endParaRPr lang="en-US" dirty="0"/>
          </a:p>
        </p:txBody>
      </p:sp>
      <p:sp>
        <p:nvSpPr>
          <p:cNvPr id="4" name="Slide Number Placeholder 3"/>
          <p:cNvSpPr>
            <a:spLocks noGrp="1"/>
          </p:cNvSpPr>
          <p:nvPr>
            <p:ph type="sldNum" sz="quarter" idx="12"/>
          </p:nvPr>
        </p:nvSpPr>
        <p:spPr/>
        <p:txBody>
          <a:bodyPr/>
          <a:lstStyle/>
          <a:p>
            <a:pPr>
              <a:defRPr/>
            </a:pPr>
            <a:fld id="{7A925354-0B9C-43CC-9DCA-138AFB15CBC8}" type="slidenum">
              <a:rPr lang="en-US" smtClean="0"/>
              <a:pPr>
                <a:defRPr/>
              </a:pPr>
              <a:t>13</a:t>
            </a:fld>
            <a:endParaRPr lang="en-US" dirty="0"/>
          </a:p>
        </p:txBody>
      </p:sp>
    </p:spTree>
    <p:extLst>
      <p:ext uri="{BB962C8B-B14F-4D97-AF65-F5344CB8AC3E}">
        <p14:creationId xmlns:p14="http://schemas.microsoft.com/office/powerpoint/2010/main" xmlns="" val="2983461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004887"/>
          </a:xfrm>
        </p:spPr>
        <p:txBody>
          <a:bodyPr/>
          <a:lstStyle/>
          <a:p>
            <a:r>
              <a:rPr lang="en-US" sz="2800" dirty="0" smtClean="0"/>
              <a:t>Appendix 11A: Tax Depreciation </a:t>
            </a:r>
            <a:r>
              <a:rPr lang="en-US" sz="2800" smtClean="0"/>
              <a:t>(P498-500)</a:t>
            </a:r>
            <a:endParaRPr lang="en-US" sz="2800" dirty="0"/>
          </a:p>
        </p:txBody>
      </p:sp>
      <p:sp>
        <p:nvSpPr>
          <p:cNvPr id="3" name="Content Placeholder 2"/>
          <p:cNvSpPr>
            <a:spLocks noGrp="1"/>
          </p:cNvSpPr>
          <p:nvPr>
            <p:ph idx="1"/>
          </p:nvPr>
        </p:nvSpPr>
        <p:spPr>
          <a:xfrm>
            <a:off x="1182688" y="1752600"/>
            <a:ext cx="7656512" cy="4379913"/>
          </a:xfrm>
        </p:spPr>
        <p:txBody>
          <a:bodyPr/>
          <a:lstStyle/>
          <a:p>
            <a:r>
              <a:rPr lang="en-US" sz="2000" dirty="0"/>
              <a:t>Companies </a:t>
            </a:r>
            <a:r>
              <a:rPr lang="en-US" sz="2000" dirty="0" smtClean="0"/>
              <a:t>may </a:t>
            </a:r>
            <a:r>
              <a:rPr lang="en-US" sz="2000" dirty="0"/>
              <a:t>use the straight-line </a:t>
            </a:r>
            <a:r>
              <a:rPr lang="en-US" sz="2000" dirty="0" smtClean="0"/>
              <a:t>depreciation method </a:t>
            </a:r>
            <a:r>
              <a:rPr lang="en-US" sz="2000" dirty="0"/>
              <a:t>for </a:t>
            </a:r>
            <a:r>
              <a:rPr lang="en-US" sz="2000" dirty="0" smtClean="0"/>
              <a:t>financial </a:t>
            </a:r>
            <a:r>
              <a:rPr lang="en-US" sz="2000" dirty="0"/>
              <a:t>reporting, but they use the fastest depreciation rate permitted by law for tax purposes.</a:t>
            </a:r>
          </a:p>
          <a:p>
            <a:r>
              <a:rPr lang="en-US" sz="2000" dirty="0"/>
              <a:t>Tax Depreciation: Modified Accelerated Cost Recovery System (MACRS)</a:t>
            </a:r>
          </a:p>
          <a:p>
            <a:pPr lvl="1"/>
            <a:r>
              <a:rPr lang="en-US" sz="1800" i="1" dirty="0"/>
              <a:t>(When dealing with tax depreciation in real-world situations, always consult current IRS publications.)</a:t>
            </a:r>
            <a:endParaRPr lang="en-US" sz="1800" dirty="0"/>
          </a:p>
          <a:p>
            <a:r>
              <a:rPr lang="en-US" sz="2000" dirty="0"/>
              <a:t>Table 11A-1 on </a:t>
            </a:r>
            <a:r>
              <a:rPr lang="en-US" sz="2000" dirty="0" smtClean="0"/>
              <a:t>P499: </a:t>
            </a:r>
            <a:r>
              <a:rPr lang="en-US" sz="2000" dirty="0"/>
              <a:t>Major </a:t>
            </a:r>
            <a:r>
              <a:rPr lang="en-US" sz="2000" dirty="0" smtClean="0"/>
              <a:t>Classes and Asset Lives for MACRS</a:t>
            </a:r>
            <a:endParaRPr lang="en-US" sz="2000" dirty="0"/>
          </a:p>
          <a:p>
            <a:r>
              <a:rPr lang="en-US" sz="2000" dirty="0"/>
              <a:t>Table 11A-2 on </a:t>
            </a:r>
            <a:r>
              <a:rPr lang="en-US" sz="2000" dirty="0" smtClean="0"/>
              <a:t>P500: </a:t>
            </a:r>
            <a:r>
              <a:rPr lang="en-US" sz="2000" dirty="0"/>
              <a:t>Recovery Allowance Percentage </a:t>
            </a:r>
            <a:r>
              <a:rPr lang="en-US" sz="2000" dirty="0" smtClean="0"/>
              <a:t>for Personal Property</a:t>
            </a:r>
          </a:p>
          <a:p>
            <a:r>
              <a:rPr lang="en-US" sz="2000" dirty="0" smtClean="0"/>
              <a:t>Half-Year Convention: under MACRS, it is assumed that property is placed in service in the middle of the first year.</a:t>
            </a:r>
            <a:endParaRPr lang="en-US" sz="2000" dirty="0"/>
          </a:p>
          <a:p>
            <a:endParaRPr lang="en-US" dirty="0"/>
          </a:p>
        </p:txBody>
      </p:sp>
      <p:sp>
        <p:nvSpPr>
          <p:cNvPr id="4" name="Slide Number Placeholder 3"/>
          <p:cNvSpPr>
            <a:spLocks noGrp="1"/>
          </p:cNvSpPr>
          <p:nvPr>
            <p:ph type="sldNum" sz="quarter" idx="12"/>
          </p:nvPr>
        </p:nvSpPr>
        <p:spPr/>
        <p:txBody>
          <a:bodyPr/>
          <a:lstStyle/>
          <a:p>
            <a:pPr>
              <a:defRPr/>
            </a:pPr>
            <a:fld id="{7A925354-0B9C-43CC-9DCA-138AFB15CBC8}" type="slidenum">
              <a:rPr lang="en-US" smtClean="0"/>
              <a:pPr>
                <a:defRPr/>
              </a:pPr>
              <a:t>14</a:t>
            </a:fld>
            <a:endParaRPr lang="en-US" dirty="0"/>
          </a:p>
        </p:txBody>
      </p:sp>
    </p:spTree>
    <p:extLst>
      <p:ext uri="{BB962C8B-B14F-4D97-AF65-F5344CB8AC3E}">
        <p14:creationId xmlns:p14="http://schemas.microsoft.com/office/powerpoint/2010/main" xmlns="" val="19485007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Table 11A-1: Major Classes and Asset Lives for MACRS</a:t>
            </a:r>
            <a:endParaRPr lang="en-US" sz="2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299658625"/>
              </p:ext>
            </p:extLst>
          </p:nvPr>
        </p:nvGraphicFramePr>
        <p:xfrm>
          <a:off x="1182688" y="2017715"/>
          <a:ext cx="7656512" cy="4193220"/>
        </p:xfrm>
        <a:graphic>
          <a:graphicData uri="http://schemas.openxmlformats.org/drawingml/2006/table">
            <a:tbl>
              <a:tblPr firstRow="1" bandRow="1">
                <a:tableStyleId>{5C22544A-7EE6-4342-B048-85BDC9FD1C3A}</a:tableStyleId>
              </a:tblPr>
              <a:tblGrid>
                <a:gridCol w="1236989"/>
                <a:gridCol w="6419523"/>
              </a:tblGrid>
              <a:tr h="582612">
                <a:tc>
                  <a:txBody>
                    <a:bodyPr/>
                    <a:lstStyle/>
                    <a:p>
                      <a:r>
                        <a:rPr lang="en-US" dirty="0" smtClean="0"/>
                        <a:t>Class</a:t>
                      </a:r>
                      <a:endParaRPr lang="en-US" dirty="0"/>
                    </a:p>
                  </a:txBody>
                  <a:tcPr/>
                </a:tc>
                <a:tc>
                  <a:txBody>
                    <a:bodyPr/>
                    <a:lstStyle/>
                    <a:p>
                      <a:r>
                        <a:rPr lang="en-US" dirty="0" smtClean="0"/>
                        <a:t>Type</a:t>
                      </a:r>
                      <a:r>
                        <a:rPr lang="en-US" baseline="0" dirty="0" smtClean="0"/>
                        <a:t> of Property</a:t>
                      </a:r>
                      <a:endParaRPr lang="en-US" dirty="0"/>
                    </a:p>
                  </a:txBody>
                  <a:tcPr/>
                </a:tc>
              </a:tr>
              <a:tr h="582612">
                <a:tc>
                  <a:txBody>
                    <a:bodyPr/>
                    <a:lstStyle/>
                    <a:p>
                      <a:r>
                        <a:rPr lang="en-US" dirty="0" smtClean="0"/>
                        <a:t>3-year</a:t>
                      </a:r>
                      <a:endParaRPr lang="en-US" dirty="0"/>
                    </a:p>
                  </a:txBody>
                  <a:tcPr/>
                </a:tc>
                <a:tc>
                  <a:txBody>
                    <a:bodyPr/>
                    <a:lstStyle/>
                    <a:p>
                      <a:r>
                        <a:rPr lang="en-US" dirty="0" smtClean="0"/>
                        <a:t>Certain special manufacturing</a:t>
                      </a:r>
                      <a:r>
                        <a:rPr lang="en-US" baseline="0" dirty="0" smtClean="0"/>
                        <a:t> tools</a:t>
                      </a:r>
                      <a:endParaRPr lang="en-US" dirty="0"/>
                    </a:p>
                  </a:txBody>
                  <a:tcPr/>
                </a:tc>
              </a:tr>
              <a:tr h="582612">
                <a:tc>
                  <a:txBody>
                    <a:bodyPr/>
                    <a:lstStyle/>
                    <a:p>
                      <a:r>
                        <a:rPr lang="en-US" dirty="0" smtClean="0"/>
                        <a:t>5-year</a:t>
                      </a:r>
                      <a:endParaRPr lang="en-US" dirty="0"/>
                    </a:p>
                  </a:txBody>
                  <a:tcPr/>
                </a:tc>
                <a:tc>
                  <a:txBody>
                    <a:bodyPr/>
                    <a:lstStyle/>
                    <a:p>
                      <a:r>
                        <a:rPr lang="en-US" dirty="0" smtClean="0"/>
                        <a:t>Automobiles, light-duty trucks, computers,</a:t>
                      </a:r>
                      <a:r>
                        <a:rPr lang="en-US" baseline="0" dirty="0" smtClean="0"/>
                        <a:t> and certain special manufacturing equipment</a:t>
                      </a:r>
                      <a:endParaRPr lang="en-US" dirty="0"/>
                    </a:p>
                  </a:txBody>
                  <a:tcPr/>
                </a:tc>
              </a:tr>
              <a:tr h="582612">
                <a:tc>
                  <a:txBody>
                    <a:bodyPr/>
                    <a:lstStyle/>
                    <a:p>
                      <a:r>
                        <a:rPr lang="en-US" dirty="0" smtClean="0"/>
                        <a:t>7-year</a:t>
                      </a:r>
                      <a:endParaRPr lang="en-US" dirty="0"/>
                    </a:p>
                  </a:txBody>
                  <a:tcPr/>
                </a:tc>
                <a:tc>
                  <a:txBody>
                    <a:bodyPr/>
                    <a:lstStyle/>
                    <a:p>
                      <a:r>
                        <a:rPr lang="en-US" dirty="0" smtClean="0"/>
                        <a:t>Most industrials equipment, office furniture,</a:t>
                      </a:r>
                      <a:r>
                        <a:rPr lang="en-US" baseline="0" dirty="0" smtClean="0"/>
                        <a:t> and fixtures</a:t>
                      </a:r>
                      <a:endParaRPr lang="en-US" dirty="0"/>
                    </a:p>
                  </a:txBody>
                  <a:tcPr/>
                </a:tc>
              </a:tr>
              <a:tr h="582612">
                <a:tc>
                  <a:txBody>
                    <a:bodyPr/>
                    <a:lstStyle/>
                    <a:p>
                      <a:r>
                        <a:rPr lang="en-US" dirty="0" smtClean="0"/>
                        <a:t>10-year</a:t>
                      </a:r>
                      <a:endParaRPr lang="en-US" dirty="0"/>
                    </a:p>
                  </a:txBody>
                  <a:tcPr/>
                </a:tc>
                <a:tc>
                  <a:txBody>
                    <a:bodyPr/>
                    <a:lstStyle/>
                    <a:p>
                      <a:r>
                        <a:rPr lang="en-US" dirty="0" smtClean="0"/>
                        <a:t>Certain longer-lived types</a:t>
                      </a:r>
                      <a:r>
                        <a:rPr lang="en-US" baseline="0" dirty="0" smtClean="0"/>
                        <a:t> of equipment</a:t>
                      </a:r>
                      <a:endParaRPr lang="en-US" dirty="0"/>
                    </a:p>
                  </a:txBody>
                  <a:tcPr/>
                </a:tc>
              </a:tr>
              <a:tr h="582612">
                <a:tc>
                  <a:txBody>
                    <a:bodyPr/>
                    <a:lstStyle/>
                    <a:p>
                      <a:r>
                        <a:rPr lang="en-US" dirty="0" smtClean="0"/>
                        <a:t>27.5-year</a:t>
                      </a:r>
                      <a:endParaRPr lang="en-US" dirty="0"/>
                    </a:p>
                  </a:txBody>
                  <a:tcPr/>
                </a:tc>
                <a:tc>
                  <a:txBody>
                    <a:bodyPr/>
                    <a:lstStyle/>
                    <a:p>
                      <a:r>
                        <a:rPr lang="en-US" dirty="0" smtClean="0"/>
                        <a:t>Residential rental real property such as apartment buildings</a:t>
                      </a:r>
                      <a:endParaRPr lang="en-US" dirty="0"/>
                    </a:p>
                  </a:txBody>
                  <a:tcPr/>
                </a:tc>
              </a:tr>
              <a:tr h="582612">
                <a:tc>
                  <a:txBody>
                    <a:bodyPr/>
                    <a:lstStyle/>
                    <a:p>
                      <a:r>
                        <a:rPr lang="en-US" dirty="0" smtClean="0"/>
                        <a:t>39-year</a:t>
                      </a:r>
                      <a:endParaRPr lang="en-US" dirty="0"/>
                    </a:p>
                  </a:txBody>
                  <a:tcPr/>
                </a:tc>
                <a:tc>
                  <a:txBody>
                    <a:bodyPr/>
                    <a:lstStyle/>
                    <a:p>
                      <a:r>
                        <a:rPr lang="en-US" dirty="0" smtClean="0"/>
                        <a:t>All nonresidential real property, including commercial and industrial buildings</a:t>
                      </a:r>
                      <a:endParaRPr lang="en-US" dirty="0"/>
                    </a:p>
                  </a:txBody>
                  <a:tcPr/>
                </a:tc>
              </a:tr>
            </a:tbl>
          </a:graphicData>
        </a:graphic>
      </p:graphicFrame>
      <p:sp>
        <p:nvSpPr>
          <p:cNvPr id="4" name="Slide Number Placeholder 3"/>
          <p:cNvSpPr>
            <a:spLocks noGrp="1"/>
          </p:cNvSpPr>
          <p:nvPr>
            <p:ph type="sldNum" sz="quarter" idx="12"/>
          </p:nvPr>
        </p:nvSpPr>
        <p:spPr/>
        <p:txBody>
          <a:bodyPr/>
          <a:lstStyle/>
          <a:p>
            <a:pPr>
              <a:defRPr/>
            </a:pPr>
            <a:fld id="{7A925354-0B9C-43CC-9DCA-138AFB15CBC8}" type="slidenum">
              <a:rPr lang="en-US" smtClean="0"/>
              <a:pPr>
                <a:defRPr/>
              </a:pPr>
              <a:t>15</a:t>
            </a:fld>
            <a:endParaRPr lang="en-US" dirty="0"/>
          </a:p>
        </p:txBody>
      </p:sp>
    </p:spTree>
    <p:extLst>
      <p:ext uri="{BB962C8B-B14F-4D97-AF65-F5344CB8AC3E}">
        <p14:creationId xmlns:p14="http://schemas.microsoft.com/office/powerpoint/2010/main" xmlns="" val="8153881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14313"/>
            <a:ext cx="8410575" cy="776287"/>
          </a:xfrm>
        </p:spPr>
        <p:txBody>
          <a:bodyPr/>
          <a:lstStyle/>
          <a:p>
            <a:r>
              <a:rPr lang="en-US" sz="2800" dirty="0" smtClean="0"/>
              <a:t>Table 11A-2: Recovery Allowance Percentage (Depreciation Rate) for Personal Property</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22422604"/>
              </p:ext>
            </p:extLst>
          </p:nvPr>
        </p:nvGraphicFramePr>
        <p:xfrm>
          <a:off x="533400" y="990600"/>
          <a:ext cx="8458200" cy="5410197"/>
        </p:xfrm>
        <a:graphic>
          <a:graphicData uri="http://schemas.openxmlformats.org/drawingml/2006/table">
            <a:tbl>
              <a:tblPr firstRow="1" bandRow="1">
                <a:tableStyleId>{5C22544A-7EE6-4342-B048-85BDC9FD1C3A}</a:tableStyleId>
              </a:tblPr>
              <a:tblGrid>
                <a:gridCol w="1828800"/>
                <a:gridCol w="1554480"/>
                <a:gridCol w="1691640"/>
                <a:gridCol w="1691640"/>
                <a:gridCol w="1691640"/>
              </a:tblGrid>
              <a:tr h="410901">
                <a:tc>
                  <a:txBody>
                    <a:bodyPr/>
                    <a:lstStyle/>
                    <a:p>
                      <a:r>
                        <a:rPr lang="en-US" sz="1600" dirty="0" smtClean="0"/>
                        <a:t>Ownership Year</a:t>
                      </a:r>
                      <a:endParaRPr lang="en-US" sz="1600" dirty="0"/>
                    </a:p>
                  </a:txBody>
                  <a:tcPr/>
                </a:tc>
                <a:tc>
                  <a:txBody>
                    <a:bodyPr/>
                    <a:lstStyle/>
                    <a:p>
                      <a:r>
                        <a:rPr lang="en-US" sz="1600" dirty="0" smtClean="0"/>
                        <a:t>3-Year Class</a:t>
                      </a:r>
                      <a:endParaRPr lang="en-US" sz="1600" dirty="0"/>
                    </a:p>
                  </a:txBody>
                  <a:tcPr/>
                </a:tc>
                <a:tc>
                  <a:txBody>
                    <a:bodyPr/>
                    <a:lstStyle/>
                    <a:p>
                      <a:r>
                        <a:rPr lang="en-US" sz="1600" dirty="0" smtClean="0"/>
                        <a:t>5-Year Class</a:t>
                      </a:r>
                      <a:endParaRPr lang="en-US" sz="1600" dirty="0"/>
                    </a:p>
                  </a:txBody>
                  <a:tcPr/>
                </a:tc>
                <a:tc>
                  <a:txBody>
                    <a:bodyPr/>
                    <a:lstStyle/>
                    <a:p>
                      <a:r>
                        <a:rPr lang="en-US" sz="1600" dirty="0" smtClean="0"/>
                        <a:t>7-Year Class</a:t>
                      </a:r>
                      <a:endParaRPr lang="en-US" sz="1600" dirty="0"/>
                    </a:p>
                  </a:txBody>
                  <a:tcPr/>
                </a:tc>
                <a:tc>
                  <a:txBody>
                    <a:bodyPr/>
                    <a:lstStyle/>
                    <a:p>
                      <a:r>
                        <a:rPr lang="en-US" sz="1600" dirty="0" smtClean="0"/>
                        <a:t>10-Year Class</a:t>
                      </a:r>
                      <a:endParaRPr lang="en-US" sz="1600" dirty="0"/>
                    </a:p>
                  </a:txBody>
                  <a:tcPr/>
                </a:tc>
              </a:tr>
              <a:tr h="416608">
                <a:tc>
                  <a:txBody>
                    <a:bodyPr/>
                    <a:lstStyle/>
                    <a:p>
                      <a:r>
                        <a:rPr lang="en-US" sz="1600" dirty="0" smtClean="0"/>
                        <a:t>1</a:t>
                      </a:r>
                      <a:endParaRPr lang="en-US" sz="1600" dirty="0"/>
                    </a:p>
                  </a:txBody>
                  <a:tcPr/>
                </a:tc>
                <a:tc>
                  <a:txBody>
                    <a:bodyPr/>
                    <a:lstStyle/>
                    <a:p>
                      <a:r>
                        <a:rPr lang="en-US" sz="1600" dirty="0" smtClean="0"/>
                        <a:t>33.33%</a:t>
                      </a:r>
                      <a:endParaRPr lang="en-US" sz="1600" dirty="0"/>
                    </a:p>
                  </a:txBody>
                  <a:tcPr/>
                </a:tc>
                <a:tc>
                  <a:txBody>
                    <a:bodyPr/>
                    <a:lstStyle/>
                    <a:p>
                      <a:r>
                        <a:rPr lang="en-US" sz="1600" dirty="0" smtClean="0"/>
                        <a:t>20.00%</a:t>
                      </a:r>
                      <a:endParaRPr lang="en-US" sz="1600" dirty="0"/>
                    </a:p>
                  </a:txBody>
                  <a:tcPr/>
                </a:tc>
                <a:tc>
                  <a:txBody>
                    <a:bodyPr/>
                    <a:lstStyle/>
                    <a:p>
                      <a:r>
                        <a:rPr lang="en-US" sz="1600" dirty="0" smtClean="0"/>
                        <a:t>14.29%</a:t>
                      </a:r>
                      <a:endParaRPr lang="en-US" sz="1600" dirty="0"/>
                    </a:p>
                  </a:txBody>
                  <a:tcPr/>
                </a:tc>
                <a:tc>
                  <a:txBody>
                    <a:bodyPr/>
                    <a:lstStyle/>
                    <a:p>
                      <a:r>
                        <a:rPr lang="en-US" sz="1600" dirty="0" smtClean="0"/>
                        <a:t>10.00%</a:t>
                      </a:r>
                      <a:endParaRPr lang="en-US" sz="1600" dirty="0"/>
                    </a:p>
                  </a:txBody>
                  <a:tcPr/>
                </a:tc>
              </a:tr>
              <a:tr h="416608">
                <a:tc>
                  <a:txBody>
                    <a:bodyPr/>
                    <a:lstStyle/>
                    <a:p>
                      <a:r>
                        <a:rPr lang="en-US" sz="1600" dirty="0" smtClean="0"/>
                        <a:t>2</a:t>
                      </a:r>
                      <a:endParaRPr lang="en-US" sz="1600" dirty="0"/>
                    </a:p>
                  </a:txBody>
                  <a:tcPr/>
                </a:tc>
                <a:tc>
                  <a:txBody>
                    <a:bodyPr/>
                    <a:lstStyle/>
                    <a:p>
                      <a:r>
                        <a:rPr lang="en-US" sz="1600" dirty="0" smtClean="0"/>
                        <a:t>44.45</a:t>
                      </a:r>
                      <a:endParaRPr lang="en-US" sz="1600" dirty="0"/>
                    </a:p>
                  </a:txBody>
                  <a:tcPr/>
                </a:tc>
                <a:tc>
                  <a:txBody>
                    <a:bodyPr/>
                    <a:lstStyle/>
                    <a:p>
                      <a:r>
                        <a:rPr lang="en-US" sz="1600" dirty="0" smtClean="0"/>
                        <a:t>32.00</a:t>
                      </a:r>
                      <a:endParaRPr lang="en-US" sz="1600" dirty="0"/>
                    </a:p>
                  </a:txBody>
                  <a:tcPr/>
                </a:tc>
                <a:tc>
                  <a:txBody>
                    <a:bodyPr/>
                    <a:lstStyle/>
                    <a:p>
                      <a:r>
                        <a:rPr lang="en-US" sz="1600" dirty="0" smtClean="0"/>
                        <a:t>24.49</a:t>
                      </a:r>
                      <a:endParaRPr lang="en-US" sz="1600" dirty="0"/>
                    </a:p>
                  </a:txBody>
                  <a:tcPr/>
                </a:tc>
                <a:tc>
                  <a:txBody>
                    <a:bodyPr/>
                    <a:lstStyle/>
                    <a:p>
                      <a:r>
                        <a:rPr lang="en-US" sz="1600" dirty="0" smtClean="0"/>
                        <a:t>18.00</a:t>
                      </a:r>
                      <a:endParaRPr lang="en-US" sz="1600" dirty="0"/>
                    </a:p>
                  </a:txBody>
                  <a:tcPr/>
                </a:tc>
              </a:tr>
              <a:tr h="416608">
                <a:tc>
                  <a:txBody>
                    <a:bodyPr/>
                    <a:lstStyle/>
                    <a:p>
                      <a:r>
                        <a:rPr lang="en-US" sz="1600" dirty="0" smtClean="0"/>
                        <a:t>3</a:t>
                      </a:r>
                      <a:endParaRPr lang="en-US" sz="1600" dirty="0"/>
                    </a:p>
                  </a:txBody>
                  <a:tcPr/>
                </a:tc>
                <a:tc>
                  <a:txBody>
                    <a:bodyPr/>
                    <a:lstStyle/>
                    <a:p>
                      <a:r>
                        <a:rPr lang="en-US" sz="1600" dirty="0" smtClean="0"/>
                        <a:t>14.81</a:t>
                      </a:r>
                      <a:endParaRPr lang="en-US" sz="1600" dirty="0"/>
                    </a:p>
                  </a:txBody>
                  <a:tcPr/>
                </a:tc>
                <a:tc>
                  <a:txBody>
                    <a:bodyPr/>
                    <a:lstStyle/>
                    <a:p>
                      <a:r>
                        <a:rPr lang="en-US" sz="1600" dirty="0" smtClean="0"/>
                        <a:t>19.20</a:t>
                      </a:r>
                      <a:endParaRPr lang="en-US" sz="1600" dirty="0"/>
                    </a:p>
                  </a:txBody>
                  <a:tcPr/>
                </a:tc>
                <a:tc>
                  <a:txBody>
                    <a:bodyPr/>
                    <a:lstStyle/>
                    <a:p>
                      <a:r>
                        <a:rPr lang="en-US" sz="1600" dirty="0" smtClean="0"/>
                        <a:t>17.49</a:t>
                      </a:r>
                      <a:endParaRPr lang="en-US" sz="1600" dirty="0"/>
                    </a:p>
                  </a:txBody>
                  <a:tcPr/>
                </a:tc>
                <a:tc>
                  <a:txBody>
                    <a:bodyPr/>
                    <a:lstStyle/>
                    <a:p>
                      <a:r>
                        <a:rPr lang="en-US" sz="1600" dirty="0" smtClean="0"/>
                        <a:t>14.40</a:t>
                      </a:r>
                      <a:endParaRPr lang="en-US" sz="1600" dirty="0"/>
                    </a:p>
                  </a:txBody>
                  <a:tcPr/>
                </a:tc>
              </a:tr>
              <a:tr h="416608">
                <a:tc>
                  <a:txBody>
                    <a:bodyPr/>
                    <a:lstStyle/>
                    <a:p>
                      <a:r>
                        <a:rPr lang="en-US" sz="1600" dirty="0" smtClean="0"/>
                        <a:t>4</a:t>
                      </a:r>
                      <a:endParaRPr lang="en-US" sz="1600" dirty="0"/>
                    </a:p>
                  </a:txBody>
                  <a:tcPr/>
                </a:tc>
                <a:tc>
                  <a:txBody>
                    <a:bodyPr/>
                    <a:lstStyle/>
                    <a:p>
                      <a:r>
                        <a:rPr lang="en-US" sz="1600" dirty="0" smtClean="0"/>
                        <a:t>7.41</a:t>
                      </a:r>
                      <a:endParaRPr lang="en-US" sz="1600" dirty="0"/>
                    </a:p>
                  </a:txBody>
                  <a:tcPr/>
                </a:tc>
                <a:tc>
                  <a:txBody>
                    <a:bodyPr/>
                    <a:lstStyle/>
                    <a:p>
                      <a:r>
                        <a:rPr lang="en-US" sz="1600" dirty="0" smtClean="0"/>
                        <a:t>11.52</a:t>
                      </a:r>
                      <a:endParaRPr lang="en-US" sz="1600" dirty="0"/>
                    </a:p>
                  </a:txBody>
                  <a:tcPr/>
                </a:tc>
                <a:tc>
                  <a:txBody>
                    <a:bodyPr/>
                    <a:lstStyle/>
                    <a:p>
                      <a:r>
                        <a:rPr lang="en-US" sz="1600" dirty="0" smtClean="0"/>
                        <a:t>12.49</a:t>
                      </a:r>
                      <a:endParaRPr lang="en-US" sz="1600" dirty="0"/>
                    </a:p>
                  </a:txBody>
                  <a:tcPr/>
                </a:tc>
                <a:tc>
                  <a:txBody>
                    <a:bodyPr/>
                    <a:lstStyle/>
                    <a:p>
                      <a:r>
                        <a:rPr lang="en-US" sz="1600" dirty="0" smtClean="0"/>
                        <a:t>11.52</a:t>
                      </a:r>
                      <a:endParaRPr lang="en-US" sz="1600" dirty="0"/>
                    </a:p>
                  </a:txBody>
                  <a:tcPr/>
                </a:tc>
              </a:tr>
              <a:tr h="416608">
                <a:tc>
                  <a:txBody>
                    <a:bodyPr/>
                    <a:lstStyle/>
                    <a:p>
                      <a:r>
                        <a:rPr lang="en-US" sz="1600" dirty="0" smtClean="0"/>
                        <a:t>5</a:t>
                      </a:r>
                      <a:endParaRPr lang="en-US" sz="1600" dirty="0"/>
                    </a:p>
                  </a:txBody>
                  <a:tcPr/>
                </a:tc>
                <a:tc>
                  <a:txBody>
                    <a:bodyPr/>
                    <a:lstStyle/>
                    <a:p>
                      <a:endParaRPr lang="en-US" sz="1600"/>
                    </a:p>
                  </a:txBody>
                  <a:tcPr/>
                </a:tc>
                <a:tc>
                  <a:txBody>
                    <a:bodyPr/>
                    <a:lstStyle/>
                    <a:p>
                      <a:r>
                        <a:rPr lang="en-US" sz="1600" dirty="0" smtClean="0"/>
                        <a:t>11.52</a:t>
                      </a:r>
                      <a:endParaRPr lang="en-US" sz="1600" dirty="0"/>
                    </a:p>
                  </a:txBody>
                  <a:tcPr/>
                </a:tc>
                <a:tc>
                  <a:txBody>
                    <a:bodyPr/>
                    <a:lstStyle/>
                    <a:p>
                      <a:r>
                        <a:rPr lang="en-US" sz="1600" dirty="0" smtClean="0"/>
                        <a:t>8.93</a:t>
                      </a:r>
                      <a:endParaRPr lang="en-US" sz="1600" dirty="0"/>
                    </a:p>
                  </a:txBody>
                  <a:tcPr/>
                </a:tc>
                <a:tc>
                  <a:txBody>
                    <a:bodyPr/>
                    <a:lstStyle/>
                    <a:p>
                      <a:r>
                        <a:rPr lang="en-US" sz="1600" dirty="0" smtClean="0"/>
                        <a:t>9.22</a:t>
                      </a:r>
                      <a:endParaRPr lang="en-US" sz="1600" dirty="0"/>
                    </a:p>
                  </a:txBody>
                  <a:tcPr/>
                </a:tc>
              </a:tr>
              <a:tr h="416608">
                <a:tc>
                  <a:txBody>
                    <a:bodyPr/>
                    <a:lstStyle/>
                    <a:p>
                      <a:r>
                        <a:rPr lang="en-US" sz="1600" dirty="0" smtClean="0"/>
                        <a:t>6</a:t>
                      </a:r>
                      <a:endParaRPr lang="en-US" sz="1600" dirty="0"/>
                    </a:p>
                  </a:txBody>
                  <a:tcPr/>
                </a:tc>
                <a:tc>
                  <a:txBody>
                    <a:bodyPr/>
                    <a:lstStyle/>
                    <a:p>
                      <a:endParaRPr lang="en-US" sz="1600"/>
                    </a:p>
                  </a:txBody>
                  <a:tcPr/>
                </a:tc>
                <a:tc>
                  <a:txBody>
                    <a:bodyPr/>
                    <a:lstStyle/>
                    <a:p>
                      <a:r>
                        <a:rPr lang="en-US" sz="1600" dirty="0" smtClean="0"/>
                        <a:t>5.76</a:t>
                      </a:r>
                      <a:endParaRPr lang="en-US" sz="1600" dirty="0"/>
                    </a:p>
                  </a:txBody>
                  <a:tcPr/>
                </a:tc>
                <a:tc>
                  <a:txBody>
                    <a:bodyPr/>
                    <a:lstStyle/>
                    <a:p>
                      <a:r>
                        <a:rPr lang="en-US" sz="1600" dirty="0" smtClean="0"/>
                        <a:t>8.92</a:t>
                      </a:r>
                      <a:endParaRPr lang="en-US" sz="1600" dirty="0"/>
                    </a:p>
                  </a:txBody>
                  <a:tcPr/>
                </a:tc>
                <a:tc>
                  <a:txBody>
                    <a:bodyPr/>
                    <a:lstStyle/>
                    <a:p>
                      <a:r>
                        <a:rPr lang="en-US" sz="1600" dirty="0" smtClean="0"/>
                        <a:t>7.37</a:t>
                      </a:r>
                      <a:endParaRPr lang="en-US" sz="1600" dirty="0"/>
                    </a:p>
                  </a:txBody>
                  <a:tcPr/>
                </a:tc>
              </a:tr>
              <a:tr h="416608">
                <a:tc>
                  <a:txBody>
                    <a:bodyPr/>
                    <a:lstStyle/>
                    <a:p>
                      <a:r>
                        <a:rPr lang="en-US" sz="1600" dirty="0" smtClean="0"/>
                        <a:t>7</a:t>
                      </a:r>
                      <a:endParaRPr lang="en-US" sz="1600" dirty="0"/>
                    </a:p>
                  </a:txBody>
                  <a:tcPr/>
                </a:tc>
                <a:tc>
                  <a:txBody>
                    <a:bodyPr/>
                    <a:lstStyle/>
                    <a:p>
                      <a:endParaRPr lang="en-US" sz="1600"/>
                    </a:p>
                  </a:txBody>
                  <a:tcPr/>
                </a:tc>
                <a:tc>
                  <a:txBody>
                    <a:bodyPr/>
                    <a:lstStyle/>
                    <a:p>
                      <a:endParaRPr lang="en-US" sz="1600"/>
                    </a:p>
                  </a:txBody>
                  <a:tcPr/>
                </a:tc>
                <a:tc>
                  <a:txBody>
                    <a:bodyPr/>
                    <a:lstStyle/>
                    <a:p>
                      <a:r>
                        <a:rPr lang="en-US" sz="1600" dirty="0" smtClean="0"/>
                        <a:t>8.93</a:t>
                      </a:r>
                      <a:endParaRPr lang="en-US" sz="1600" dirty="0"/>
                    </a:p>
                  </a:txBody>
                  <a:tcPr/>
                </a:tc>
                <a:tc>
                  <a:txBody>
                    <a:bodyPr/>
                    <a:lstStyle/>
                    <a:p>
                      <a:r>
                        <a:rPr lang="en-US" sz="1600" dirty="0" smtClean="0"/>
                        <a:t>6.55</a:t>
                      </a:r>
                      <a:endParaRPr lang="en-US" sz="1600" dirty="0"/>
                    </a:p>
                  </a:txBody>
                  <a:tcPr/>
                </a:tc>
              </a:tr>
              <a:tr h="416608">
                <a:tc>
                  <a:txBody>
                    <a:bodyPr/>
                    <a:lstStyle/>
                    <a:p>
                      <a:r>
                        <a:rPr lang="en-US" sz="1600" dirty="0" smtClean="0"/>
                        <a:t>8</a:t>
                      </a:r>
                      <a:endParaRPr lang="en-US" sz="1600" dirty="0"/>
                    </a:p>
                  </a:txBody>
                  <a:tcPr/>
                </a:tc>
                <a:tc>
                  <a:txBody>
                    <a:bodyPr/>
                    <a:lstStyle/>
                    <a:p>
                      <a:endParaRPr lang="en-US" sz="1600"/>
                    </a:p>
                  </a:txBody>
                  <a:tcPr/>
                </a:tc>
                <a:tc>
                  <a:txBody>
                    <a:bodyPr/>
                    <a:lstStyle/>
                    <a:p>
                      <a:endParaRPr lang="en-US" sz="1600"/>
                    </a:p>
                  </a:txBody>
                  <a:tcPr/>
                </a:tc>
                <a:tc>
                  <a:txBody>
                    <a:bodyPr/>
                    <a:lstStyle/>
                    <a:p>
                      <a:r>
                        <a:rPr lang="en-US" sz="1600" dirty="0" smtClean="0"/>
                        <a:t>4.46</a:t>
                      </a:r>
                      <a:endParaRPr lang="en-US" sz="1600" dirty="0"/>
                    </a:p>
                  </a:txBody>
                  <a:tcPr/>
                </a:tc>
                <a:tc>
                  <a:txBody>
                    <a:bodyPr/>
                    <a:lstStyle/>
                    <a:p>
                      <a:r>
                        <a:rPr lang="en-US" sz="1600" dirty="0" smtClean="0"/>
                        <a:t>6.55</a:t>
                      </a:r>
                      <a:endParaRPr lang="en-US" sz="1600" dirty="0"/>
                    </a:p>
                  </a:txBody>
                  <a:tcPr/>
                </a:tc>
              </a:tr>
              <a:tr h="416608">
                <a:tc>
                  <a:txBody>
                    <a:bodyPr/>
                    <a:lstStyle/>
                    <a:p>
                      <a:r>
                        <a:rPr lang="en-US" sz="1600" dirty="0" smtClean="0"/>
                        <a:t>9</a:t>
                      </a:r>
                      <a:endParaRPr lang="en-US" sz="1600" dirty="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r>
                        <a:rPr lang="en-US" sz="1600" dirty="0" smtClean="0"/>
                        <a:t>6.56</a:t>
                      </a:r>
                      <a:endParaRPr lang="en-US" sz="1600" dirty="0"/>
                    </a:p>
                  </a:txBody>
                  <a:tcPr/>
                </a:tc>
              </a:tr>
              <a:tr h="416608">
                <a:tc>
                  <a:txBody>
                    <a:bodyPr/>
                    <a:lstStyle/>
                    <a:p>
                      <a:r>
                        <a:rPr lang="en-US" sz="1600" dirty="0" smtClean="0"/>
                        <a:t>10</a:t>
                      </a:r>
                      <a:endParaRPr lang="en-US" sz="1600" dirty="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r>
                        <a:rPr lang="en-US" sz="1600" dirty="0" smtClean="0"/>
                        <a:t>6.55</a:t>
                      </a:r>
                      <a:endParaRPr lang="en-US" sz="1600" dirty="0"/>
                    </a:p>
                  </a:txBody>
                  <a:tcPr/>
                </a:tc>
              </a:tr>
              <a:tr h="416608">
                <a:tc>
                  <a:txBody>
                    <a:bodyPr/>
                    <a:lstStyle/>
                    <a:p>
                      <a:r>
                        <a:rPr lang="en-US" sz="1600" dirty="0" smtClean="0"/>
                        <a:t>11</a:t>
                      </a:r>
                      <a:endParaRPr lang="en-US" sz="1600" dirty="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r>
                        <a:rPr lang="en-US" sz="1600" dirty="0" smtClean="0"/>
                        <a:t>3.28</a:t>
                      </a:r>
                      <a:endParaRPr lang="en-US" sz="1600" dirty="0"/>
                    </a:p>
                  </a:txBody>
                  <a:tcPr/>
                </a:tc>
              </a:tr>
              <a:tr h="416608">
                <a:tc>
                  <a:txBody>
                    <a:bodyPr/>
                    <a:lstStyle/>
                    <a:p>
                      <a:endParaRPr lang="en-US" sz="1600" dirty="0">
                        <a:ln>
                          <a:noFill/>
                        </a:ln>
                        <a:effectLst>
                          <a:glow rad="101600">
                            <a:schemeClr val="accent1">
                              <a:alpha val="75000"/>
                            </a:schemeClr>
                          </a:glow>
                        </a:effectLst>
                      </a:endParaRPr>
                    </a:p>
                  </a:txBody>
                  <a:tcPr/>
                </a:tc>
                <a:tc>
                  <a:txBody>
                    <a:bodyPr/>
                    <a:lstStyle/>
                    <a:p>
                      <a:r>
                        <a:rPr lang="en-US" sz="1600" dirty="0" smtClean="0">
                          <a:ln>
                            <a:noFill/>
                          </a:ln>
                          <a:effectLst>
                            <a:glow rad="101600">
                              <a:schemeClr val="accent1">
                                <a:alpha val="75000"/>
                              </a:schemeClr>
                            </a:glow>
                          </a:effectLst>
                        </a:rPr>
                        <a:t>100%</a:t>
                      </a:r>
                      <a:endParaRPr lang="en-US" sz="1600" dirty="0">
                        <a:ln>
                          <a:noFill/>
                        </a:ln>
                        <a:effectLst>
                          <a:glow rad="101600">
                            <a:schemeClr val="accent1">
                              <a:alpha val="75000"/>
                            </a:schemeClr>
                          </a:glow>
                        </a:effectLst>
                      </a:endParaRPr>
                    </a:p>
                  </a:txBody>
                  <a:tcPr/>
                </a:tc>
                <a:tc>
                  <a:txBody>
                    <a:bodyPr/>
                    <a:lstStyle/>
                    <a:p>
                      <a:r>
                        <a:rPr lang="en-US" sz="1600" dirty="0" smtClean="0">
                          <a:ln>
                            <a:noFill/>
                          </a:ln>
                          <a:effectLst>
                            <a:glow rad="101600">
                              <a:schemeClr val="accent1">
                                <a:alpha val="75000"/>
                              </a:schemeClr>
                            </a:glow>
                          </a:effectLst>
                        </a:rPr>
                        <a:t>100%</a:t>
                      </a:r>
                      <a:endParaRPr lang="en-US" sz="1600" dirty="0">
                        <a:ln>
                          <a:noFill/>
                        </a:ln>
                        <a:effectLst>
                          <a:glow rad="101600">
                            <a:schemeClr val="accent1">
                              <a:alpha val="75000"/>
                            </a:schemeClr>
                          </a:glow>
                        </a:effectLst>
                      </a:endParaRPr>
                    </a:p>
                  </a:txBody>
                  <a:tcPr/>
                </a:tc>
                <a:tc>
                  <a:txBody>
                    <a:bodyPr/>
                    <a:lstStyle/>
                    <a:p>
                      <a:r>
                        <a:rPr lang="en-US" sz="1600" dirty="0" smtClean="0">
                          <a:ln>
                            <a:noFill/>
                          </a:ln>
                          <a:effectLst>
                            <a:glow rad="101600">
                              <a:schemeClr val="accent1">
                                <a:alpha val="75000"/>
                              </a:schemeClr>
                            </a:glow>
                          </a:effectLst>
                        </a:rPr>
                        <a:t>100%</a:t>
                      </a:r>
                      <a:endParaRPr lang="en-US" sz="1600" dirty="0">
                        <a:ln>
                          <a:noFill/>
                        </a:ln>
                        <a:effectLst>
                          <a:glow rad="101600">
                            <a:schemeClr val="accent1">
                              <a:alpha val="75000"/>
                            </a:schemeClr>
                          </a:glow>
                        </a:effectLst>
                      </a:endParaRPr>
                    </a:p>
                  </a:txBody>
                  <a:tcPr/>
                </a:tc>
                <a:tc>
                  <a:txBody>
                    <a:bodyPr/>
                    <a:lstStyle/>
                    <a:p>
                      <a:r>
                        <a:rPr lang="en-US" sz="1600" dirty="0" smtClean="0">
                          <a:ln>
                            <a:noFill/>
                          </a:ln>
                          <a:effectLst>
                            <a:glow rad="101600">
                              <a:schemeClr val="accent1">
                                <a:alpha val="75000"/>
                              </a:schemeClr>
                            </a:glow>
                          </a:effectLst>
                        </a:rPr>
                        <a:t>100%</a:t>
                      </a:r>
                      <a:endParaRPr lang="en-US" sz="1600" dirty="0">
                        <a:ln>
                          <a:noFill/>
                        </a:ln>
                        <a:effectLst>
                          <a:glow rad="101600">
                            <a:schemeClr val="accent1">
                              <a:alpha val="75000"/>
                            </a:schemeClr>
                          </a:glow>
                        </a:effectLst>
                      </a:endParaRPr>
                    </a:p>
                  </a:txBody>
                  <a:tcPr/>
                </a:tc>
              </a:tr>
            </a:tbl>
          </a:graphicData>
        </a:graphic>
      </p:graphicFrame>
      <p:sp>
        <p:nvSpPr>
          <p:cNvPr id="4" name="Slide Number Placeholder 3"/>
          <p:cNvSpPr>
            <a:spLocks noGrp="1"/>
          </p:cNvSpPr>
          <p:nvPr>
            <p:ph type="sldNum" sz="quarter" idx="12"/>
          </p:nvPr>
        </p:nvSpPr>
        <p:spPr/>
        <p:txBody>
          <a:bodyPr/>
          <a:lstStyle/>
          <a:p>
            <a:pPr>
              <a:defRPr/>
            </a:pPr>
            <a:fld id="{7A925354-0B9C-43CC-9DCA-138AFB15CBC8}" type="slidenum">
              <a:rPr lang="en-US" smtClean="0"/>
              <a:pPr>
                <a:defRPr/>
              </a:pPr>
              <a:t>16</a:t>
            </a:fld>
            <a:endParaRPr lang="en-US" dirty="0"/>
          </a:p>
        </p:txBody>
      </p:sp>
    </p:spTree>
    <p:extLst>
      <p:ext uri="{BB962C8B-B14F-4D97-AF65-F5344CB8AC3E}">
        <p14:creationId xmlns:p14="http://schemas.microsoft.com/office/powerpoint/2010/main" xmlns="" val="9631709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6DFF305B-A4A3-444E-A328-76991D69395F}" type="slidenum">
              <a:rPr lang="en-US"/>
              <a:pPr>
                <a:defRPr/>
              </a:pPr>
              <a:t>17</a:t>
            </a:fld>
            <a:endParaRPr lang="en-US" dirty="0"/>
          </a:p>
        </p:txBody>
      </p:sp>
      <p:sp>
        <p:nvSpPr>
          <p:cNvPr id="7171" name="Rectangle 7"/>
          <p:cNvSpPr>
            <a:spLocks noGrp="1" noChangeArrowheads="1"/>
          </p:cNvSpPr>
          <p:nvPr>
            <p:ph type="title"/>
          </p:nvPr>
        </p:nvSpPr>
        <p:spPr/>
        <p:txBody>
          <a:bodyPr/>
          <a:lstStyle/>
          <a:p>
            <a:pPr eaLnBrk="1" hangingPunct="1"/>
            <a:r>
              <a:rPr lang="en-US" sz="3600" dirty="0" smtClean="0"/>
              <a:t>11-2 Analysis of an Expansion Project</a:t>
            </a:r>
            <a:br>
              <a:rPr lang="en-US" sz="3600" dirty="0" smtClean="0"/>
            </a:br>
            <a:r>
              <a:rPr lang="en-US" sz="2400" dirty="0" smtClean="0"/>
              <a:t>11-2a Base Case Inputs (Thousands of Dollars)</a:t>
            </a:r>
          </a:p>
        </p:txBody>
      </p:sp>
      <p:sp>
        <p:nvSpPr>
          <p:cNvPr id="7172" name="Rectangle 8"/>
          <p:cNvSpPr>
            <a:spLocks noGrp="1" noChangeArrowheads="1"/>
          </p:cNvSpPr>
          <p:nvPr>
            <p:ph type="body" idx="1"/>
          </p:nvPr>
        </p:nvSpPr>
        <p:spPr/>
        <p:txBody>
          <a:bodyPr/>
          <a:lstStyle/>
          <a:p>
            <a:pPr eaLnBrk="1" hangingPunct="1">
              <a:lnSpc>
                <a:spcPct val="90000"/>
              </a:lnSpc>
              <a:spcBef>
                <a:spcPct val="0"/>
              </a:spcBef>
              <a:spcAft>
                <a:spcPts val="1200"/>
              </a:spcAft>
            </a:pPr>
            <a:r>
              <a:rPr lang="en-US" sz="2400" dirty="0" smtClean="0"/>
              <a:t>Equipment cost (price + shipping+ installation): $7,750</a:t>
            </a:r>
          </a:p>
          <a:p>
            <a:pPr eaLnBrk="1" hangingPunct="1">
              <a:lnSpc>
                <a:spcPct val="90000"/>
              </a:lnSpc>
              <a:spcBef>
                <a:spcPct val="0"/>
              </a:spcBef>
              <a:spcAft>
                <a:spcPts val="1200"/>
              </a:spcAft>
            </a:pPr>
            <a:r>
              <a:rPr lang="en-US" sz="2400" dirty="0" smtClean="0"/>
              <a:t>Depreciation: MACRS </a:t>
            </a:r>
            <a:r>
              <a:rPr lang="en-US" sz="2400" dirty="0"/>
              <a:t>3-year </a:t>
            </a:r>
            <a:r>
              <a:rPr lang="en-US" sz="2400" dirty="0" smtClean="0"/>
              <a:t>class (mid-year convention so completely depreciated in 4 years)</a:t>
            </a:r>
          </a:p>
          <a:p>
            <a:pPr eaLnBrk="1" hangingPunct="1">
              <a:lnSpc>
                <a:spcPct val="90000"/>
              </a:lnSpc>
              <a:spcBef>
                <a:spcPct val="0"/>
              </a:spcBef>
              <a:spcAft>
                <a:spcPts val="1200"/>
              </a:spcAft>
            </a:pPr>
            <a:r>
              <a:rPr lang="en-US" sz="2400" dirty="0" smtClean="0"/>
              <a:t>Economic life of the project: 4 years</a:t>
            </a:r>
          </a:p>
          <a:p>
            <a:pPr eaLnBrk="1" hangingPunct="1">
              <a:lnSpc>
                <a:spcPct val="90000"/>
              </a:lnSpc>
              <a:spcBef>
                <a:spcPct val="0"/>
              </a:spcBef>
              <a:spcAft>
                <a:spcPts val="1200"/>
              </a:spcAft>
            </a:pPr>
            <a:r>
              <a:rPr lang="en-US" sz="2400" dirty="0" smtClean="0"/>
              <a:t>Salvage value at year 4: $639</a:t>
            </a:r>
          </a:p>
          <a:p>
            <a:pPr eaLnBrk="1" hangingPunct="1">
              <a:lnSpc>
                <a:spcPct val="90000"/>
              </a:lnSpc>
              <a:spcBef>
                <a:spcPct val="0"/>
              </a:spcBef>
              <a:spcAft>
                <a:spcPts val="1200"/>
              </a:spcAft>
            </a:pPr>
            <a:r>
              <a:rPr lang="en-US" sz="2400" dirty="0" smtClean="0"/>
              <a:t>Opportunity Cost: $0</a:t>
            </a:r>
          </a:p>
          <a:p>
            <a:pPr eaLnBrk="1" hangingPunct="1">
              <a:lnSpc>
                <a:spcPct val="90000"/>
              </a:lnSpc>
              <a:spcBef>
                <a:spcPct val="0"/>
              </a:spcBef>
              <a:spcAft>
                <a:spcPts val="1200"/>
              </a:spcAft>
            </a:pPr>
            <a:r>
              <a:rPr lang="en-US" sz="2400" dirty="0" smtClean="0"/>
              <a:t>Externalities: $0</a:t>
            </a:r>
          </a:p>
          <a:p>
            <a:pPr marL="0" indent="0" eaLnBrk="1" hangingPunct="1">
              <a:lnSpc>
                <a:spcPct val="90000"/>
              </a:lnSpc>
              <a:spcBef>
                <a:spcPct val="0"/>
              </a:spcBef>
              <a:spcAft>
                <a:spcPts val="1200"/>
              </a:spcAft>
              <a:buNone/>
            </a:pPr>
            <a:endParaRPr lang="en-US" dirty="0" smtClean="0"/>
          </a:p>
        </p:txBody>
      </p:sp>
      <p:sp>
        <p:nvSpPr>
          <p:cNvPr id="7173" name="Text Box 9"/>
          <p:cNvSpPr txBox="1">
            <a:spLocks noChangeArrowheads="1"/>
          </p:cNvSpPr>
          <p:nvPr/>
        </p:nvSpPr>
        <p:spPr bwMode="auto">
          <a:xfrm>
            <a:off x="6858000" y="6096000"/>
            <a:ext cx="1676400" cy="336550"/>
          </a:xfrm>
          <a:prstGeom prst="rect">
            <a:avLst/>
          </a:prstGeom>
          <a:noFill/>
          <a:ln w="12700">
            <a:noFill/>
            <a:miter lim="800000"/>
            <a:headEnd/>
            <a:tailEnd/>
          </a:ln>
        </p:spPr>
        <p:txBody>
          <a:bodyPr>
            <a:spAutoFit/>
          </a:bodyPr>
          <a:lstStyle/>
          <a:p>
            <a:pPr>
              <a:spcBef>
                <a:spcPct val="50000"/>
              </a:spcBef>
              <a:defRPr/>
            </a:pPr>
            <a:r>
              <a:rPr lang="en-US" sz="1600" dirty="0">
                <a:latin typeface="+mn-lt"/>
              </a:rPr>
              <a:t>Continued…</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2A1D33DE-4363-4CD5-A1B6-FE7152CA4238}" type="slidenum">
              <a:rPr lang="en-US"/>
              <a:pPr>
                <a:defRPr/>
              </a:pPr>
              <a:t>18</a:t>
            </a:fld>
            <a:endParaRPr lang="en-US" dirty="0"/>
          </a:p>
        </p:txBody>
      </p:sp>
      <p:sp>
        <p:nvSpPr>
          <p:cNvPr id="8195" name="Rectangle 3"/>
          <p:cNvSpPr>
            <a:spLocks noGrp="1" noChangeArrowheads="1"/>
          </p:cNvSpPr>
          <p:nvPr>
            <p:ph type="title"/>
          </p:nvPr>
        </p:nvSpPr>
        <p:spPr/>
        <p:txBody>
          <a:bodyPr/>
          <a:lstStyle/>
          <a:p>
            <a:pPr eaLnBrk="1" hangingPunct="1"/>
            <a:r>
              <a:rPr lang="en-US" dirty="0" smtClean="0"/>
              <a:t>Project Data </a:t>
            </a:r>
            <a:r>
              <a:rPr lang="en-US" sz="3200" dirty="0" smtClean="0"/>
              <a:t>(Continued)</a:t>
            </a:r>
          </a:p>
        </p:txBody>
      </p:sp>
      <p:sp>
        <p:nvSpPr>
          <p:cNvPr id="8196" name="Rectangle 4"/>
          <p:cNvSpPr>
            <a:spLocks noGrp="1" noChangeArrowheads="1"/>
          </p:cNvSpPr>
          <p:nvPr>
            <p:ph type="body" idx="1"/>
          </p:nvPr>
        </p:nvSpPr>
        <p:spPr/>
        <p:txBody>
          <a:bodyPr/>
          <a:lstStyle/>
          <a:p>
            <a:pPr eaLnBrk="1" hangingPunct="1">
              <a:lnSpc>
                <a:spcPct val="90000"/>
              </a:lnSpc>
              <a:spcBef>
                <a:spcPct val="0"/>
              </a:spcBef>
              <a:spcAft>
                <a:spcPts val="1200"/>
              </a:spcAft>
            </a:pPr>
            <a:r>
              <a:rPr lang="en-US" sz="2000" dirty="0" smtClean="0"/>
              <a:t>Units sold at year 1: 10,000; increase by 15% after year 1;</a:t>
            </a:r>
          </a:p>
          <a:p>
            <a:pPr eaLnBrk="1" hangingPunct="1">
              <a:lnSpc>
                <a:spcPct val="90000"/>
              </a:lnSpc>
              <a:spcBef>
                <a:spcPct val="0"/>
              </a:spcBef>
              <a:spcAft>
                <a:spcPts val="1200"/>
              </a:spcAft>
            </a:pPr>
            <a:r>
              <a:rPr lang="en-US" sz="2000" dirty="0" smtClean="0"/>
              <a:t>Unit sales price at year 1: $1.50; increase by 4% after year 1;</a:t>
            </a:r>
          </a:p>
          <a:p>
            <a:pPr eaLnBrk="1" hangingPunct="1">
              <a:lnSpc>
                <a:spcPct val="90000"/>
              </a:lnSpc>
              <a:spcBef>
                <a:spcPct val="0"/>
              </a:spcBef>
              <a:spcAft>
                <a:spcPts val="1200"/>
              </a:spcAft>
            </a:pPr>
            <a:r>
              <a:rPr lang="en-US" sz="2000" dirty="0" smtClean="0"/>
              <a:t>Variable cost per unit at year 1: $1.07; increase by 3% after year 1;</a:t>
            </a:r>
          </a:p>
          <a:p>
            <a:pPr eaLnBrk="1" hangingPunct="1">
              <a:lnSpc>
                <a:spcPct val="90000"/>
              </a:lnSpc>
              <a:spcBef>
                <a:spcPct val="0"/>
              </a:spcBef>
              <a:spcAft>
                <a:spcPts val="1200"/>
              </a:spcAft>
            </a:pPr>
            <a:r>
              <a:rPr lang="en-US" sz="2000" dirty="0" smtClean="0"/>
              <a:t>Fixed cost at year 1: $2,120; increase by 3% after year 1;</a:t>
            </a:r>
          </a:p>
          <a:p>
            <a:pPr eaLnBrk="1" hangingPunct="1">
              <a:lnSpc>
                <a:spcPct val="90000"/>
              </a:lnSpc>
              <a:spcBef>
                <a:spcPct val="0"/>
              </a:spcBef>
              <a:spcAft>
                <a:spcPts val="1200"/>
              </a:spcAft>
            </a:pPr>
            <a:r>
              <a:rPr lang="en-US" sz="2000" dirty="0" smtClean="0"/>
              <a:t>Net working capital requirement</a:t>
            </a:r>
          </a:p>
          <a:p>
            <a:pPr lvl="1" eaLnBrk="1" hangingPunct="1">
              <a:lnSpc>
                <a:spcPct val="90000"/>
              </a:lnSpc>
              <a:spcBef>
                <a:spcPct val="0"/>
              </a:spcBef>
              <a:spcAft>
                <a:spcPts val="1200"/>
              </a:spcAft>
            </a:pPr>
            <a:r>
              <a:rPr lang="en-US" sz="2000" dirty="0" smtClean="0"/>
              <a:t>NWC</a:t>
            </a:r>
            <a:r>
              <a:rPr lang="en-US" sz="2000" baseline="-25000" dirty="0" smtClean="0"/>
              <a:t>t</a:t>
            </a:r>
            <a:r>
              <a:rPr lang="en-US" sz="2000" dirty="0" smtClean="0"/>
              <a:t> = 15%(Sales</a:t>
            </a:r>
            <a:r>
              <a:rPr lang="en-US" sz="2000" baseline="-25000" dirty="0" smtClean="0"/>
              <a:t>t+1</a:t>
            </a:r>
            <a:r>
              <a:rPr lang="en-US" sz="2000" dirty="0" smtClean="0"/>
              <a:t>)</a:t>
            </a:r>
          </a:p>
          <a:p>
            <a:pPr eaLnBrk="1" hangingPunct="1">
              <a:lnSpc>
                <a:spcPct val="90000"/>
              </a:lnSpc>
              <a:spcBef>
                <a:spcPct val="0"/>
              </a:spcBef>
              <a:spcAft>
                <a:spcPts val="1200"/>
              </a:spcAft>
            </a:pPr>
            <a:r>
              <a:rPr lang="en-US" sz="2000" dirty="0" smtClean="0"/>
              <a:t>Tax rate = 40%.</a:t>
            </a:r>
          </a:p>
          <a:p>
            <a:pPr eaLnBrk="1" hangingPunct="1">
              <a:lnSpc>
                <a:spcPct val="90000"/>
              </a:lnSpc>
              <a:spcBef>
                <a:spcPct val="0"/>
              </a:spcBef>
              <a:spcAft>
                <a:spcPts val="1200"/>
              </a:spcAft>
            </a:pPr>
            <a:r>
              <a:rPr lang="en-US" sz="2000" dirty="0" smtClean="0"/>
              <a:t>Project cost of capital (WACC) = 10%.</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11-2bcd Cash Flow Projections</a:t>
            </a:r>
            <a:endParaRPr lang="en-US" dirty="0"/>
          </a:p>
        </p:txBody>
      </p:sp>
      <p:sp>
        <p:nvSpPr>
          <p:cNvPr id="3" name="Content Placeholder 2"/>
          <p:cNvSpPr>
            <a:spLocks noGrp="1"/>
          </p:cNvSpPr>
          <p:nvPr>
            <p:ph idx="1"/>
          </p:nvPr>
        </p:nvSpPr>
        <p:spPr/>
        <p:txBody>
          <a:bodyPr/>
          <a:lstStyle/>
          <a:p>
            <a:pPr marL="0" indent="0">
              <a:buNone/>
            </a:pPr>
            <a:r>
              <a:rPr lang="en-US" dirty="0" smtClean="0"/>
              <a:t>Use Excel to do cash flow projections. </a:t>
            </a:r>
          </a:p>
          <a:p>
            <a:pPr marL="0" indent="0">
              <a:buNone/>
            </a:pPr>
            <a:r>
              <a:rPr lang="en-US" dirty="0" smtClean="0"/>
              <a:t>Please see the Excel file </a:t>
            </a:r>
            <a:r>
              <a:rPr lang="en-US" i="1" dirty="0" smtClean="0"/>
              <a:t>Chapter 11 Expansion Analysis Template</a:t>
            </a:r>
            <a:r>
              <a:rPr lang="en-US" dirty="0" smtClean="0"/>
              <a:t> for details.</a:t>
            </a:r>
            <a:endParaRPr lang="en-US" dirty="0"/>
          </a:p>
        </p:txBody>
      </p:sp>
      <p:sp>
        <p:nvSpPr>
          <p:cNvPr id="4" name="Slide Number Placeholder 3"/>
          <p:cNvSpPr>
            <a:spLocks noGrp="1"/>
          </p:cNvSpPr>
          <p:nvPr>
            <p:ph type="sldNum" sz="quarter" idx="12"/>
          </p:nvPr>
        </p:nvSpPr>
        <p:spPr/>
        <p:txBody>
          <a:bodyPr/>
          <a:lstStyle/>
          <a:p>
            <a:pPr>
              <a:defRPr/>
            </a:pPr>
            <a:fld id="{7A925354-0B9C-43CC-9DCA-138AFB15CBC8}" type="slidenum">
              <a:rPr lang="en-US" smtClean="0"/>
              <a:pPr>
                <a:defRPr/>
              </a:pPr>
              <a:t>19</a:t>
            </a:fld>
            <a:endParaRPr lang="en-US" dirty="0"/>
          </a:p>
        </p:txBody>
      </p:sp>
    </p:spTree>
    <p:extLst>
      <p:ext uri="{BB962C8B-B14F-4D97-AF65-F5344CB8AC3E}">
        <p14:creationId xmlns:p14="http://schemas.microsoft.com/office/powerpoint/2010/main" xmlns="" val="3689478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BD49BD92-761E-4788-A383-AD735CF15EA4}" type="slidenum">
              <a:rPr lang="en-US"/>
              <a:pPr>
                <a:defRPr/>
              </a:pPr>
              <a:t>2</a:t>
            </a:fld>
            <a:endParaRPr lang="en-US" dirty="0"/>
          </a:p>
        </p:txBody>
      </p:sp>
      <p:sp>
        <p:nvSpPr>
          <p:cNvPr id="6147" name="Rectangle 7"/>
          <p:cNvSpPr>
            <a:spLocks noGrp="1" noChangeArrowheads="1"/>
          </p:cNvSpPr>
          <p:nvPr>
            <p:ph type="title"/>
          </p:nvPr>
        </p:nvSpPr>
        <p:spPr/>
        <p:txBody>
          <a:bodyPr/>
          <a:lstStyle/>
          <a:p>
            <a:pPr eaLnBrk="1" hangingPunct="1"/>
            <a:r>
              <a:rPr lang="en-US" sz="4000" dirty="0" smtClean="0"/>
              <a:t>Topics in Chapter</a:t>
            </a:r>
          </a:p>
        </p:txBody>
      </p:sp>
      <p:sp>
        <p:nvSpPr>
          <p:cNvPr id="6148" name="Rectangle 8"/>
          <p:cNvSpPr>
            <a:spLocks noGrp="1" noChangeArrowheads="1"/>
          </p:cNvSpPr>
          <p:nvPr>
            <p:ph type="body" idx="1"/>
          </p:nvPr>
        </p:nvSpPr>
        <p:spPr/>
        <p:txBody>
          <a:bodyPr/>
          <a:lstStyle/>
          <a:p>
            <a:pPr marL="0" indent="0" eaLnBrk="1" hangingPunct="1">
              <a:lnSpc>
                <a:spcPct val="90000"/>
              </a:lnSpc>
              <a:spcBef>
                <a:spcPct val="0"/>
              </a:spcBef>
              <a:spcAft>
                <a:spcPts val="600"/>
              </a:spcAft>
              <a:buNone/>
            </a:pPr>
            <a:r>
              <a:rPr lang="en-US" b="1" i="1" dirty="0" smtClean="0"/>
              <a:t>Please read sections: 11-1, 11-2abcd, 11-9, and appendix 11A.</a:t>
            </a:r>
          </a:p>
          <a:p>
            <a:pPr eaLnBrk="1" hangingPunct="1">
              <a:lnSpc>
                <a:spcPct val="90000"/>
              </a:lnSpc>
              <a:spcBef>
                <a:spcPct val="0"/>
              </a:spcBef>
              <a:spcAft>
                <a:spcPts val="600"/>
              </a:spcAft>
            </a:pPr>
            <a:r>
              <a:rPr lang="en-US" dirty="0" smtClean="0"/>
              <a:t>Estimating cash flows</a:t>
            </a:r>
          </a:p>
          <a:p>
            <a:pPr lvl="1" eaLnBrk="1" hangingPunct="1">
              <a:lnSpc>
                <a:spcPct val="90000"/>
              </a:lnSpc>
              <a:spcBef>
                <a:spcPct val="0"/>
              </a:spcBef>
              <a:spcAft>
                <a:spcPts val="600"/>
              </a:spcAft>
            </a:pPr>
            <a:r>
              <a:rPr lang="en-US" dirty="0" smtClean="0"/>
              <a:t>Relevant cash flows</a:t>
            </a:r>
          </a:p>
          <a:p>
            <a:pPr lvl="1" eaLnBrk="1" hangingPunct="1">
              <a:lnSpc>
                <a:spcPct val="90000"/>
              </a:lnSpc>
              <a:spcBef>
                <a:spcPct val="0"/>
              </a:spcBef>
              <a:spcAft>
                <a:spcPts val="1200"/>
              </a:spcAft>
            </a:pPr>
            <a:r>
              <a:rPr lang="en-US" dirty="0" smtClean="0"/>
              <a:t>Working capital treatment</a:t>
            </a:r>
          </a:p>
          <a:p>
            <a:pPr lvl="1" eaLnBrk="1" hangingPunct="1">
              <a:lnSpc>
                <a:spcPct val="90000"/>
              </a:lnSpc>
              <a:spcBef>
                <a:spcPct val="0"/>
              </a:spcBef>
              <a:spcAft>
                <a:spcPts val="1200"/>
              </a:spcAft>
            </a:pPr>
            <a:r>
              <a:rPr lang="en-US" dirty="0" smtClean="0"/>
              <a:t>Tax Depreciation</a:t>
            </a:r>
          </a:p>
          <a:p>
            <a:pPr eaLnBrk="1" hangingPunct="1">
              <a:lnSpc>
                <a:spcPct val="90000"/>
              </a:lnSpc>
              <a:spcBef>
                <a:spcPct val="0"/>
              </a:spcBef>
              <a:spcAft>
                <a:spcPts val="600"/>
              </a:spcAft>
            </a:pPr>
            <a:r>
              <a:rPr lang="en-US" dirty="0" smtClean="0"/>
              <a:t>Expansion Analysis</a:t>
            </a:r>
          </a:p>
          <a:p>
            <a:pPr eaLnBrk="1" hangingPunct="1">
              <a:lnSpc>
                <a:spcPct val="90000"/>
              </a:lnSpc>
              <a:spcBef>
                <a:spcPct val="0"/>
              </a:spcBef>
              <a:spcAft>
                <a:spcPts val="1200"/>
              </a:spcAft>
            </a:pPr>
            <a:r>
              <a:rPr lang="en-US" dirty="0" smtClean="0"/>
              <a:t>Replacement Analysis</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 name="Slide Number Placeholder 5"/>
          <p:cNvSpPr>
            <a:spLocks noGrp="1"/>
          </p:cNvSpPr>
          <p:nvPr>
            <p:ph type="sldNum" sz="quarter" idx="12"/>
          </p:nvPr>
        </p:nvSpPr>
        <p:spPr/>
        <p:txBody>
          <a:bodyPr/>
          <a:lstStyle/>
          <a:p>
            <a:pPr>
              <a:defRPr/>
            </a:pPr>
            <a:fld id="{1BB993F9-C367-4955-A9D8-8D98ADEE227D}" type="slidenum">
              <a:rPr lang="en-US"/>
              <a:pPr>
                <a:defRPr/>
              </a:pPr>
              <a:t>20</a:t>
            </a:fld>
            <a:endParaRPr lang="en-US" dirty="0"/>
          </a:p>
        </p:txBody>
      </p:sp>
      <p:sp>
        <p:nvSpPr>
          <p:cNvPr id="15363" name="Rectangle 118"/>
          <p:cNvSpPr>
            <a:spLocks noGrp="1" noChangeArrowheads="1"/>
          </p:cNvSpPr>
          <p:nvPr>
            <p:ph type="title"/>
          </p:nvPr>
        </p:nvSpPr>
        <p:spPr/>
        <p:txBody>
          <a:bodyPr/>
          <a:lstStyle/>
          <a:p>
            <a:pPr eaLnBrk="1" hangingPunct="1"/>
            <a:r>
              <a:rPr lang="en-US" sz="2400" dirty="0" smtClean="0"/>
              <a:t>Annual Depreciation Expense (Thousands of Dollars):</a:t>
            </a:r>
          </a:p>
        </p:txBody>
      </p:sp>
      <p:graphicFrame>
        <p:nvGraphicFramePr>
          <p:cNvPr id="117881" name="Group 121"/>
          <p:cNvGraphicFramePr>
            <a:graphicFrameLocks noGrp="1"/>
          </p:cNvGraphicFramePr>
          <p:nvPr>
            <p:ph type="tbl" idx="1"/>
            <p:extLst>
              <p:ext uri="{D42A27DB-BD31-4B8C-83A1-F6EECF244321}">
                <p14:modId xmlns:p14="http://schemas.microsoft.com/office/powerpoint/2010/main" xmlns="" val="1515656591"/>
              </p:ext>
            </p:extLst>
          </p:nvPr>
        </p:nvGraphicFramePr>
        <p:xfrm>
          <a:off x="1182688" y="2017713"/>
          <a:ext cx="7772400" cy="4121468"/>
        </p:xfrm>
        <a:graphic>
          <a:graphicData uri="http://schemas.openxmlformats.org/drawingml/2006/table">
            <a:tbl>
              <a:tblPr/>
              <a:tblGrid>
                <a:gridCol w="1943100"/>
                <a:gridCol w="1943100"/>
                <a:gridCol w="1943100"/>
                <a:gridCol w="1943100"/>
              </a:tblGrid>
              <a:tr h="8223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Year</a:t>
                      </a:r>
                    </a:p>
                  </a:txBody>
                  <a:tcPr anchor="ctr" horzOverflow="overflow">
                    <a:lnL cap="flat">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      X</a:t>
                      </a:r>
                    </a:p>
                  </a:txBody>
                  <a:tcPr anchor="ct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(Initial Basis)</a:t>
                      </a:r>
                    </a:p>
                  </a:txBody>
                  <a:tcPr anchor="ct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 Deprec.</a:t>
                      </a:r>
                    </a:p>
                  </a:txBody>
                  <a:tcPr anchor="ctr"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7953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1</a:t>
                      </a:r>
                    </a:p>
                  </a:txBody>
                  <a:tcPr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0.3333</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$7,750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$2,583</a:t>
                      </a:r>
                    </a:p>
                  </a:txBody>
                  <a:tcP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7937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2</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0.4445</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dirty="0" smtClean="0">
                        <a:ln>
                          <a:noFill/>
                        </a:ln>
                        <a:solidFill>
                          <a:schemeClr val="tx1"/>
                        </a:solidFill>
                        <a:effectLst/>
                        <a:latin typeface="Tahoma"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3,445</a:t>
                      </a:r>
                    </a:p>
                  </a:txBody>
                  <a:tcPr horzOverflow="overflow">
                    <a:lnL>
                      <a:noFill/>
                    </a:lnL>
                    <a:lnR cap="flat">
                      <a:noFill/>
                    </a:lnR>
                    <a:lnT>
                      <a:noFill/>
                    </a:lnT>
                    <a:lnB>
                      <a:noFill/>
                    </a:lnB>
                    <a:lnTlToBr>
                      <a:noFill/>
                    </a:lnTlToBr>
                    <a:lnBlToTr>
                      <a:noFill/>
                    </a:lnBlToTr>
                    <a:noFill/>
                  </a:tcPr>
                </a:tc>
              </a:tr>
              <a:tr h="7937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3</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0.1481</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dirty="0" smtClean="0">
                        <a:ln>
                          <a:noFill/>
                        </a:ln>
                        <a:solidFill>
                          <a:schemeClr val="tx1"/>
                        </a:solidFill>
                        <a:effectLst/>
                        <a:latin typeface="Tahoma"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1,148</a:t>
                      </a:r>
                    </a:p>
                  </a:txBody>
                  <a:tcPr horzOverflow="overflow">
                    <a:lnL>
                      <a:noFill/>
                    </a:lnL>
                    <a:lnR cap="flat">
                      <a:noFill/>
                    </a:lnR>
                    <a:lnT>
                      <a:noFill/>
                    </a:lnT>
                    <a:lnB>
                      <a:noFill/>
                    </a:lnB>
                    <a:lnTlToBr>
                      <a:noFill/>
                    </a:lnTlToBr>
                    <a:lnBlToTr>
                      <a:noFill/>
                    </a:lnBlToTr>
                    <a:noFill/>
                  </a:tcPr>
                </a:tc>
              </a:tr>
              <a:tr h="7937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4</a:t>
                      </a: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0.0741</a:t>
                      </a: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dirty="0" smtClean="0">
                        <a:ln>
                          <a:noFill/>
                        </a:ln>
                        <a:solidFill>
                          <a:schemeClr val="tx1"/>
                        </a:solidFill>
                        <a:effectLst/>
                        <a:latin typeface="Tahoma" pitchFamily="34"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574</a:t>
                      </a:r>
                    </a:p>
                  </a:txBody>
                  <a:tcP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 name="Slide Number Placeholder 5"/>
          <p:cNvSpPr>
            <a:spLocks noGrp="1"/>
          </p:cNvSpPr>
          <p:nvPr>
            <p:ph type="sldNum" sz="quarter" idx="12"/>
          </p:nvPr>
        </p:nvSpPr>
        <p:spPr/>
        <p:txBody>
          <a:bodyPr/>
          <a:lstStyle/>
          <a:p>
            <a:pPr>
              <a:defRPr/>
            </a:pPr>
            <a:fld id="{EE171973-F433-41FA-A369-AEDED2ABA329}" type="slidenum">
              <a:rPr lang="en-US"/>
              <a:pPr>
                <a:defRPr/>
              </a:pPr>
              <a:t>21</a:t>
            </a:fld>
            <a:endParaRPr lang="en-US" dirty="0"/>
          </a:p>
        </p:txBody>
      </p:sp>
      <p:sp>
        <p:nvSpPr>
          <p:cNvPr id="16387" name="Rectangle 161"/>
          <p:cNvSpPr>
            <a:spLocks noGrp="1" noChangeArrowheads="1"/>
          </p:cNvSpPr>
          <p:nvPr>
            <p:ph type="title"/>
          </p:nvPr>
        </p:nvSpPr>
        <p:spPr/>
        <p:txBody>
          <a:bodyPr/>
          <a:lstStyle/>
          <a:p>
            <a:pPr eaLnBrk="1" hangingPunct="1"/>
            <a:r>
              <a:rPr lang="en-US" dirty="0" smtClean="0"/>
              <a:t>Annual Sales and Costs:</a:t>
            </a:r>
          </a:p>
        </p:txBody>
      </p:sp>
      <p:graphicFrame>
        <p:nvGraphicFramePr>
          <p:cNvPr id="119974" name="Group 166"/>
          <p:cNvGraphicFramePr>
            <a:graphicFrameLocks noGrp="1"/>
          </p:cNvGraphicFramePr>
          <p:nvPr>
            <p:ph type="tbl" idx="1"/>
            <p:extLst>
              <p:ext uri="{D42A27DB-BD31-4B8C-83A1-F6EECF244321}">
                <p14:modId xmlns:p14="http://schemas.microsoft.com/office/powerpoint/2010/main" xmlns="" val="1058361448"/>
              </p:ext>
            </p:extLst>
          </p:nvPr>
        </p:nvGraphicFramePr>
        <p:xfrm>
          <a:off x="762000" y="2324100"/>
          <a:ext cx="7772400" cy="3771903"/>
        </p:xfrm>
        <a:graphic>
          <a:graphicData uri="http://schemas.openxmlformats.org/drawingml/2006/table">
            <a:tbl>
              <a:tblPr/>
              <a:tblGrid>
                <a:gridCol w="1704975"/>
                <a:gridCol w="1498600"/>
                <a:gridCol w="1584325"/>
                <a:gridCol w="1485900"/>
                <a:gridCol w="1498600"/>
              </a:tblGrid>
              <a:tr h="6651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dirty="0" smtClean="0">
                        <a:ln>
                          <a:noFill/>
                        </a:ln>
                        <a:solidFill>
                          <a:schemeClr val="tx1"/>
                        </a:solidFill>
                        <a:effectLst/>
                        <a:latin typeface="Tahoma" pitchFamily="34"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Year 1</a:t>
                      </a:r>
                    </a:p>
                  </a:txBody>
                  <a:tcP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Year 2</a:t>
                      </a:r>
                    </a:p>
                  </a:txBody>
                  <a:tcP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Year 3</a:t>
                      </a:r>
                    </a:p>
                  </a:txBody>
                  <a:tcP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Year 4</a:t>
                      </a:r>
                    </a:p>
                  </a:txBody>
                  <a:tcPr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6334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Units</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10,000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11,500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13,225</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15,209</a:t>
                      </a:r>
                    </a:p>
                  </a:txBody>
                  <a:tcP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6334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Unit Price</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$1.50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$1.56</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$1.62</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$1.69</a:t>
                      </a:r>
                    </a:p>
                  </a:txBody>
                  <a:tcPr horzOverflow="overflow">
                    <a:lnL>
                      <a:noFill/>
                    </a:lnL>
                    <a:lnR cap="flat">
                      <a:noFill/>
                    </a:lnR>
                    <a:lnT>
                      <a:noFill/>
                    </a:lnT>
                    <a:lnB>
                      <a:noFill/>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VC/Unit</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$1.07</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$1.10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$1.14</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$1.17</a:t>
                      </a:r>
                    </a:p>
                  </a:txBody>
                  <a:tcPr horzOverflow="overflow">
                    <a:lnL>
                      <a:noFill/>
                    </a:lnL>
                    <a:lnR cap="flat">
                      <a:noFill/>
                    </a:lnR>
                    <a:lnT>
                      <a:noFill/>
                    </a:lnT>
                    <a:lnB>
                      <a:noFill/>
                    </a:lnB>
                    <a:lnTlToBr>
                      <a:noFill/>
                    </a:lnTlToBr>
                    <a:lnBlToTr>
                      <a:noFill/>
                    </a:lnBlToTr>
                    <a:noFill/>
                  </a:tcPr>
                </a:tc>
              </a:tr>
              <a:tr h="6207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Fix. Cost</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$2,120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$2,184</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$2,249</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$2,317</a:t>
                      </a:r>
                    </a:p>
                  </a:txBody>
                  <a:tcPr horzOverflow="overflow">
                    <a:lnL>
                      <a:noFill/>
                    </a:lnL>
                    <a:lnR cap="flat">
                      <a:noFill/>
                    </a:lnR>
                    <a:lnT>
                      <a:noFill/>
                    </a:lnT>
                    <a:lnB>
                      <a:noFill/>
                    </a:lnB>
                    <a:lnTlToBr>
                      <a:noFill/>
                    </a:lnTlToBr>
                    <a:lnBlToTr>
                      <a:noFill/>
                    </a:lnBlToTr>
                    <a:noFill/>
                  </a:tcPr>
                </a:tc>
              </a:tr>
              <a:tr h="6207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Sales</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$15,000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$17,940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$21,456</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$25,662</a:t>
                      </a:r>
                    </a:p>
                  </a:txBody>
                  <a:tcPr horzOverflow="overflow">
                    <a:lnL>
                      <a:noFill/>
                    </a:lnL>
                    <a:lnR cap="flat">
                      <a:noFill/>
                    </a:lnR>
                    <a:lnT>
                      <a:noFill/>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D84FD197-883F-42E1-B20E-6CF1FFE8B9D4}" type="slidenum">
              <a:rPr lang="en-US"/>
              <a:pPr>
                <a:defRPr/>
              </a:pPr>
              <a:t>22</a:t>
            </a:fld>
            <a:endParaRPr lang="en-US" dirty="0"/>
          </a:p>
        </p:txBody>
      </p:sp>
      <p:sp>
        <p:nvSpPr>
          <p:cNvPr id="17411" name="Rectangle 2056"/>
          <p:cNvSpPr>
            <a:spLocks noGrp="1" noChangeArrowheads="1"/>
          </p:cNvSpPr>
          <p:nvPr>
            <p:ph type="title"/>
          </p:nvPr>
        </p:nvSpPr>
        <p:spPr/>
        <p:txBody>
          <a:bodyPr/>
          <a:lstStyle/>
          <a:p>
            <a:pPr eaLnBrk="1" hangingPunct="1"/>
            <a:r>
              <a:rPr lang="en-US" sz="3600" dirty="0" smtClean="0"/>
              <a:t>Why is it important to include inflation when estimating cash flows?</a:t>
            </a:r>
          </a:p>
        </p:txBody>
      </p:sp>
      <p:sp>
        <p:nvSpPr>
          <p:cNvPr id="17412" name="Rectangle 2057"/>
          <p:cNvSpPr>
            <a:spLocks noGrp="1" noChangeArrowheads="1"/>
          </p:cNvSpPr>
          <p:nvPr>
            <p:ph type="body" idx="1"/>
          </p:nvPr>
        </p:nvSpPr>
        <p:spPr/>
        <p:txBody>
          <a:bodyPr/>
          <a:lstStyle/>
          <a:p>
            <a:pPr eaLnBrk="1" hangingPunct="1">
              <a:lnSpc>
                <a:spcPct val="90000"/>
              </a:lnSpc>
              <a:spcBef>
                <a:spcPct val="0"/>
              </a:spcBef>
              <a:spcAft>
                <a:spcPts val="1200"/>
              </a:spcAft>
            </a:pPr>
            <a:r>
              <a:rPr lang="en-US" dirty="0" smtClean="0"/>
              <a:t>Nominal r &gt; real r.  The cost of capital, r, includes a premium for inflation.</a:t>
            </a:r>
          </a:p>
          <a:p>
            <a:pPr eaLnBrk="1" hangingPunct="1">
              <a:lnSpc>
                <a:spcPct val="90000"/>
              </a:lnSpc>
              <a:spcBef>
                <a:spcPct val="0"/>
              </a:spcBef>
              <a:spcAft>
                <a:spcPts val="1200"/>
              </a:spcAft>
            </a:pPr>
            <a:r>
              <a:rPr lang="en-US" dirty="0" smtClean="0"/>
              <a:t>Nominal CF &gt; real CF.  This is because nominal cash flows incorporate inflation.</a:t>
            </a:r>
          </a:p>
          <a:p>
            <a:pPr eaLnBrk="1" hangingPunct="1">
              <a:lnSpc>
                <a:spcPct val="90000"/>
              </a:lnSpc>
              <a:spcBef>
                <a:spcPct val="0"/>
              </a:spcBef>
              <a:spcAft>
                <a:spcPts val="1200"/>
              </a:spcAft>
            </a:pPr>
            <a:r>
              <a:rPr lang="en-US" dirty="0" smtClean="0"/>
              <a:t>If you discount real CF with the higher nominal r, then your NPV estimate is too low. </a:t>
            </a:r>
          </a:p>
        </p:txBody>
      </p:sp>
      <p:sp>
        <p:nvSpPr>
          <p:cNvPr id="17413" name="Text Box 2055"/>
          <p:cNvSpPr txBox="1">
            <a:spLocks noChangeArrowheads="1"/>
          </p:cNvSpPr>
          <p:nvPr/>
        </p:nvSpPr>
        <p:spPr bwMode="auto">
          <a:xfrm>
            <a:off x="6858000" y="6096000"/>
            <a:ext cx="1676400" cy="336550"/>
          </a:xfrm>
          <a:prstGeom prst="rect">
            <a:avLst/>
          </a:prstGeom>
          <a:noFill/>
          <a:ln w="12700">
            <a:noFill/>
            <a:miter lim="800000"/>
            <a:headEnd/>
            <a:tailEnd/>
          </a:ln>
        </p:spPr>
        <p:txBody>
          <a:bodyPr>
            <a:spAutoFit/>
          </a:bodyPr>
          <a:lstStyle/>
          <a:p>
            <a:pPr>
              <a:spcBef>
                <a:spcPct val="50000"/>
              </a:spcBef>
              <a:defRPr/>
            </a:pPr>
            <a:r>
              <a:rPr lang="en-US" sz="1600" dirty="0" smtClean="0">
                <a:latin typeface="+mn-lt"/>
              </a:rPr>
              <a:t>(Continued</a:t>
            </a:r>
            <a:r>
              <a:rPr lang="mr-IN" sz="1600" dirty="0" smtClean="0">
                <a:latin typeface="+mn-lt"/>
              </a:rPr>
              <a:t>…</a:t>
            </a:r>
            <a:r>
              <a:rPr lang="en-US" sz="1600" dirty="0" smtClean="0">
                <a:latin typeface="+mn-lt"/>
              </a:rPr>
              <a:t>)</a:t>
            </a:r>
            <a:endParaRPr lang="en-US" sz="1600" dirty="0">
              <a:latin typeface="+mn-lt"/>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0CD5B792-56D4-475B-8BD6-D78039D9E33D}" type="slidenum">
              <a:rPr lang="en-US"/>
              <a:pPr>
                <a:defRPr/>
              </a:pPr>
              <a:t>23</a:t>
            </a:fld>
            <a:endParaRPr lang="en-US" dirty="0"/>
          </a:p>
        </p:txBody>
      </p:sp>
      <p:sp>
        <p:nvSpPr>
          <p:cNvPr id="18435" name="Rectangle 1028"/>
          <p:cNvSpPr>
            <a:spLocks noGrp="1" noChangeArrowheads="1"/>
          </p:cNvSpPr>
          <p:nvPr>
            <p:ph type="title"/>
          </p:nvPr>
        </p:nvSpPr>
        <p:spPr/>
        <p:txBody>
          <a:bodyPr/>
          <a:lstStyle/>
          <a:p>
            <a:pPr eaLnBrk="1" hangingPunct="1"/>
            <a:r>
              <a:rPr lang="en-US" dirty="0" smtClean="0"/>
              <a:t>Inflation </a:t>
            </a:r>
            <a:r>
              <a:rPr lang="en-US" sz="2800" dirty="0" smtClean="0"/>
              <a:t>(Continued)</a:t>
            </a:r>
          </a:p>
        </p:txBody>
      </p:sp>
      <p:sp>
        <p:nvSpPr>
          <p:cNvPr id="18436" name="Rectangle 1029"/>
          <p:cNvSpPr>
            <a:spLocks noGrp="1" noChangeArrowheads="1"/>
          </p:cNvSpPr>
          <p:nvPr>
            <p:ph type="body" idx="1"/>
          </p:nvPr>
        </p:nvSpPr>
        <p:spPr/>
        <p:txBody>
          <a:bodyPr/>
          <a:lstStyle/>
          <a:p>
            <a:pPr eaLnBrk="1" hangingPunct="1">
              <a:lnSpc>
                <a:spcPct val="90000"/>
              </a:lnSpc>
              <a:spcBef>
                <a:spcPct val="0"/>
              </a:spcBef>
              <a:spcAft>
                <a:spcPts val="1200"/>
              </a:spcAft>
            </a:pPr>
            <a:r>
              <a:rPr lang="en-US" dirty="0" smtClean="0"/>
              <a:t>Nominal CF should be discounted with nominal r, and real CF should be discounted with real r.</a:t>
            </a:r>
          </a:p>
          <a:p>
            <a:pPr eaLnBrk="1" hangingPunct="1">
              <a:lnSpc>
                <a:spcPct val="90000"/>
              </a:lnSpc>
              <a:spcBef>
                <a:spcPct val="0"/>
              </a:spcBef>
              <a:spcAft>
                <a:spcPts val="1200"/>
              </a:spcAft>
            </a:pPr>
            <a:r>
              <a:rPr lang="en-US" dirty="0" smtClean="0"/>
              <a:t>It is more realistic to find the nominal CF (i.e., increase cash flow estimates with inflation) than it is to reduce the nominal r to a real r.</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 name="Slide Number Placeholder 5"/>
          <p:cNvSpPr>
            <a:spLocks noGrp="1"/>
          </p:cNvSpPr>
          <p:nvPr>
            <p:ph type="sldNum" sz="quarter" idx="12"/>
          </p:nvPr>
        </p:nvSpPr>
        <p:spPr/>
        <p:txBody>
          <a:bodyPr/>
          <a:lstStyle/>
          <a:p>
            <a:pPr>
              <a:defRPr/>
            </a:pPr>
            <a:fld id="{38FC21EB-10AE-4706-9A49-7141C3CDD648}" type="slidenum">
              <a:rPr lang="en-US"/>
              <a:pPr>
                <a:defRPr/>
              </a:pPr>
              <a:t>24</a:t>
            </a:fld>
            <a:endParaRPr lang="en-US" dirty="0"/>
          </a:p>
        </p:txBody>
      </p:sp>
      <p:sp>
        <p:nvSpPr>
          <p:cNvPr id="19459" name="Rectangle 2"/>
          <p:cNvSpPr>
            <a:spLocks noGrp="1" noChangeArrowheads="1"/>
          </p:cNvSpPr>
          <p:nvPr>
            <p:ph type="title"/>
          </p:nvPr>
        </p:nvSpPr>
        <p:spPr/>
        <p:txBody>
          <a:bodyPr/>
          <a:lstStyle/>
          <a:p>
            <a:pPr eaLnBrk="1" hangingPunct="1"/>
            <a:r>
              <a:rPr lang="en-US" sz="3200" dirty="0" smtClean="0"/>
              <a:t>Operating Cash Flows:</a:t>
            </a:r>
          </a:p>
        </p:txBody>
      </p:sp>
      <p:graphicFrame>
        <p:nvGraphicFramePr>
          <p:cNvPr id="293945" name="Group 57"/>
          <p:cNvGraphicFramePr>
            <a:graphicFrameLocks noGrp="1"/>
          </p:cNvGraphicFramePr>
          <p:nvPr>
            <p:ph type="tbl" idx="1"/>
            <p:extLst>
              <p:ext uri="{D42A27DB-BD31-4B8C-83A1-F6EECF244321}">
                <p14:modId xmlns:p14="http://schemas.microsoft.com/office/powerpoint/2010/main" xmlns="" val="1441899304"/>
              </p:ext>
            </p:extLst>
          </p:nvPr>
        </p:nvGraphicFramePr>
        <p:xfrm>
          <a:off x="152399" y="1752603"/>
          <a:ext cx="8915401" cy="4724400"/>
        </p:xfrm>
        <a:graphic>
          <a:graphicData uri="http://schemas.openxmlformats.org/drawingml/2006/table">
            <a:tbl>
              <a:tblPr/>
              <a:tblGrid>
                <a:gridCol w="2026655"/>
                <a:gridCol w="1480757"/>
                <a:gridCol w="1802663"/>
                <a:gridCol w="1802663"/>
                <a:gridCol w="1802663"/>
              </a:tblGrid>
              <a:tr h="47244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400" b="0" i="0" u="none" strike="noStrike" cap="none" normalizeH="0" baseline="0" dirty="0" smtClean="0">
                        <a:ln>
                          <a:noFill/>
                        </a:ln>
                        <a:solidFill>
                          <a:schemeClr val="tx1"/>
                        </a:solidFill>
                        <a:effectLst/>
                        <a:latin typeface="Tahoma" pitchFamily="34"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sng" strike="noStrike" cap="none" normalizeH="0" baseline="0" dirty="0" smtClean="0">
                          <a:ln>
                            <a:noFill/>
                          </a:ln>
                          <a:solidFill>
                            <a:schemeClr val="tx1"/>
                          </a:solidFill>
                          <a:effectLst/>
                          <a:latin typeface="Tahoma" pitchFamily="34" charset="0"/>
                        </a:rPr>
                        <a:t>Year 1</a:t>
                      </a:r>
                    </a:p>
                  </a:txBody>
                  <a:tcPr horzOverflow="overflow">
                    <a:lnL>
                      <a:noFill/>
                    </a:lnL>
                    <a:lnR>
                      <a:noFill/>
                    </a:lnR>
                    <a:lnT cap="fla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sng" strike="noStrike" cap="none" normalizeH="0" baseline="0" dirty="0" smtClean="0">
                          <a:ln>
                            <a:noFill/>
                          </a:ln>
                          <a:solidFill>
                            <a:schemeClr val="tx1"/>
                          </a:solidFill>
                          <a:effectLst/>
                          <a:latin typeface="Tahoma" pitchFamily="34" charset="0"/>
                        </a:rPr>
                        <a:t>Year 2</a:t>
                      </a:r>
                    </a:p>
                  </a:txBody>
                  <a:tcPr horzOverflow="overflow">
                    <a:lnL>
                      <a:noFill/>
                    </a:lnL>
                    <a:lnR cap="flat">
                      <a:noFill/>
                    </a:lnR>
                    <a:lnT cap="fla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Tahoma" pitchFamily="34" charset="0"/>
                          <a:cs typeface="Arial" charset="0"/>
                        </a:rPr>
                        <a:t>Year 3</a:t>
                      </a:r>
                      <a:r>
                        <a:rPr kumimoji="0" lang="en-US" sz="2400" b="0" i="0" u="none" strike="noStrike" cap="none" normalizeH="0" baseline="0" dirty="0" smtClean="0">
                          <a:ln>
                            <a:noFill/>
                          </a:ln>
                          <a:solidFill>
                            <a:schemeClr val="tx1"/>
                          </a:solidFill>
                          <a:effectLst/>
                          <a:latin typeface="Tahoma" pitchFamily="34" charset="0"/>
                          <a:cs typeface="Arial" charset="0"/>
                        </a:rPr>
                        <a:t>	</a:t>
                      </a:r>
                      <a:endParaRPr kumimoji="0" lang="en-US" sz="2400" b="0" i="0" u="none" strike="noStrike" cap="none" normalizeH="0" baseline="0" dirty="0" smtClean="0">
                        <a:ln>
                          <a:noFill/>
                        </a:ln>
                        <a:solidFill>
                          <a:schemeClr val="tx1"/>
                        </a:solidFill>
                        <a:effectLst/>
                        <a:latin typeface="Tahoma" pitchFamily="34" charset="0"/>
                      </a:endParaRPr>
                    </a:p>
                  </a:txBody>
                  <a:tcPr horzOverflow="overflow">
                    <a:lnL>
                      <a:noFill/>
                    </a:lnL>
                    <a:lnR cap="flat">
                      <a:noFill/>
                    </a:lnR>
                    <a:lnT cap="fla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Tahoma" pitchFamily="34" charset="0"/>
                          <a:cs typeface="Arial" charset="0"/>
                        </a:rPr>
                        <a:t>Year 4</a:t>
                      </a:r>
                      <a:endParaRPr kumimoji="0" lang="en-US" sz="2400" b="0" i="0" u="none" strike="noStrike" cap="none" normalizeH="0" baseline="0" dirty="0" smtClean="0">
                        <a:ln>
                          <a:noFill/>
                        </a:ln>
                        <a:solidFill>
                          <a:schemeClr val="tx1"/>
                        </a:solidFill>
                        <a:effectLst/>
                        <a:latin typeface="Tahoma" pitchFamily="34" charset="0"/>
                      </a:endParaRPr>
                    </a:p>
                  </a:txBody>
                  <a:tcPr horzOverflow="overflow">
                    <a:lnL>
                      <a:noFill/>
                    </a:lnL>
                    <a:lnR cap="flat">
                      <a:noFill/>
                    </a:lnR>
                    <a:lnT cap="flat">
                      <a:noFill/>
                    </a:lnT>
                    <a:lnB>
                      <a:noFill/>
                    </a:lnB>
                    <a:lnTlToBr>
                      <a:noFill/>
                    </a:lnTlToBr>
                    <a:lnBlToTr>
                      <a:noFill/>
                    </a:lnBlToTr>
                    <a:noFill/>
                  </a:tcPr>
                </a:tc>
              </a:tr>
              <a:tr h="47244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Sales</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$15,000 </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$17,940 </a:t>
                      </a:r>
                    </a:p>
                  </a:txBody>
                  <a:tcPr horzOverflow="overflow">
                    <a:lnL>
                      <a:noFill/>
                    </a:lnL>
                    <a:lnR cap="flat">
                      <a:noFill/>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ahoma" pitchFamily="34" charset="0"/>
                          <a:cs typeface="Arial" charset="0"/>
                        </a:rPr>
                        <a:t>$21,456</a:t>
                      </a:r>
                    </a:p>
                  </a:txBody>
                  <a:tcPr horzOverflow="overflow">
                    <a:lnL>
                      <a:noFill/>
                    </a:lnL>
                    <a:lnR cap="flat">
                      <a:noFill/>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ahoma" pitchFamily="34" charset="0"/>
                          <a:cs typeface="Arial" charset="0"/>
                        </a:rPr>
                        <a:t>$25,662</a:t>
                      </a:r>
                    </a:p>
                  </a:txBody>
                  <a:tcPr horzOverflow="overflow">
                    <a:lnL>
                      <a:noFill/>
                    </a:lnL>
                    <a:lnR cap="flat">
                      <a:noFill/>
                    </a:lnR>
                    <a:lnT>
                      <a:noFill/>
                    </a:lnT>
                    <a:lnB>
                      <a:noFill/>
                    </a:lnB>
                    <a:lnTlToBr>
                      <a:noFill/>
                    </a:lnTlToBr>
                    <a:lnBlToTr>
                      <a:noFill/>
                    </a:lnBlToTr>
                    <a:noFill/>
                  </a:tcPr>
                </a:tc>
              </a:tr>
              <a:tr h="47244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Total VC</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10,700 </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12,674 </a:t>
                      </a:r>
                    </a:p>
                  </a:txBody>
                  <a:tcPr horzOverflow="overflow">
                    <a:lnL>
                      <a:noFill/>
                    </a:lnL>
                    <a:lnR cap="flat">
                      <a:noFill/>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ahoma" pitchFamily="34" charset="0"/>
                          <a:cs typeface="Arial" charset="0"/>
                        </a:rPr>
                        <a:t>15,013</a:t>
                      </a:r>
                    </a:p>
                  </a:txBody>
                  <a:tcPr horzOverflow="overflow">
                    <a:lnL>
                      <a:noFill/>
                    </a:lnL>
                    <a:lnR cap="flat">
                      <a:noFill/>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ahoma" pitchFamily="34" charset="0"/>
                          <a:cs typeface="Arial" charset="0"/>
                        </a:rPr>
                        <a:t>17,782</a:t>
                      </a:r>
                    </a:p>
                  </a:txBody>
                  <a:tcPr horzOverflow="overflow">
                    <a:lnL>
                      <a:noFill/>
                    </a:lnL>
                    <a:lnR cap="flat">
                      <a:noFill/>
                    </a:lnR>
                    <a:lnT>
                      <a:noFill/>
                    </a:lnT>
                    <a:lnB>
                      <a:noFill/>
                    </a:lnB>
                    <a:lnTlToBr>
                      <a:noFill/>
                    </a:lnTlToBr>
                    <a:lnBlToTr>
                      <a:noFill/>
                    </a:lnBlToTr>
                    <a:noFill/>
                  </a:tcPr>
                </a:tc>
              </a:tr>
              <a:tr h="47244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Fixed Cost</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2,120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2,184</a:t>
                      </a:r>
                    </a:p>
                  </a:txBody>
                  <a:tcPr horzOverflow="overflow">
                    <a:lnL>
                      <a:noFill/>
                    </a:lnL>
                    <a:lnR cap="flat">
                      <a:noFill/>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ahoma" pitchFamily="34" charset="0"/>
                          <a:cs typeface="Arial" charset="0"/>
                        </a:rPr>
                        <a:t>2,249</a:t>
                      </a:r>
                    </a:p>
                  </a:txBody>
                  <a:tcPr horzOverflow="overflow">
                    <a:lnL>
                      <a:noFill/>
                    </a:lnL>
                    <a:lnR cap="flat">
                      <a:noFill/>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ahoma" pitchFamily="34" charset="0"/>
                          <a:cs typeface="Arial" charset="0"/>
                        </a:rPr>
                        <a:t>2,317</a:t>
                      </a:r>
                    </a:p>
                  </a:txBody>
                  <a:tcPr horzOverflow="overflow">
                    <a:lnL>
                      <a:noFill/>
                    </a:lnL>
                    <a:lnR cap="flat">
                      <a:noFill/>
                    </a:lnR>
                    <a:lnT>
                      <a:noFill/>
                    </a:lnT>
                    <a:lnB>
                      <a:noFill/>
                    </a:lnB>
                    <a:lnTlToBr>
                      <a:noFill/>
                    </a:lnTlToBr>
                    <a:lnBlToTr>
                      <a:noFill/>
                    </a:lnBlToTr>
                    <a:noFill/>
                  </a:tcPr>
                </a:tc>
              </a:tr>
              <a:tr h="47244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Deprec.</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sng" strike="noStrike" cap="none" normalizeH="0" baseline="0" dirty="0" smtClean="0">
                          <a:ln>
                            <a:noFill/>
                          </a:ln>
                          <a:solidFill>
                            <a:schemeClr val="tx1"/>
                          </a:solidFill>
                          <a:effectLst/>
                          <a:latin typeface="Tahoma" pitchFamily="34" charset="0"/>
                        </a:rPr>
                        <a:t>    2,583</a:t>
                      </a:r>
                      <a:r>
                        <a:rPr kumimoji="0" lang="en-US" sz="2400" b="0" i="0" u="none" strike="noStrike" cap="none" normalizeH="0" baseline="0" dirty="0" smtClean="0">
                          <a:ln>
                            <a:noFill/>
                          </a:ln>
                          <a:solidFill>
                            <a:schemeClr val="tx1"/>
                          </a:solidFill>
                          <a:effectLst/>
                          <a:latin typeface="Tahoma" pitchFamily="34" charset="0"/>
                        </a:rPr>
                        <a:t> </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sng" strike="noStrike" cap="none" normalizeH="0" baseline="0" dirty="0" smtClean="0">
                          <a:ln>
                            <a:noFill/>
                          </a:ln>
                          <a:solidFill>
                            <a:schemeClr val="tx1"/>
                          </a:solidFill>
                          <a:effectLst/>
                          <a:latin typeface="Tahoma" pitchFamily="34" charset="0"/>
                        </a:rPr>
                        <a:t>  3,445</a:t>
                      </a:r>
                      <a:r>
                        <a:rPr kumimoji="0" lang="en-US" sz="2400" b="0" i="0" u="none" strike="noStrike" cap="none" normalizeH="0" baseline="0" dirty="0" smtClean="0">
                          <a:ln>
                            <a:noFill/>
                          </a:ln>
                          <a:solidFill>
                            <a:schemeClr val="tx1"/>
                          </a:solidFill>
                          <a:effectLst/>
                          <a:latin typeface="Tahoma" pitchFamily="34" charset="0"/>
                        </a:rPr>
                        <a:t> </a:t>
                      </a:r>
                    </a:p>
                  </a:txBody>
                  <a:tcPr horzOverflow="overflow">
                    <a:lnL>
                      <a:noFill/>
                    </a:lnL>
                    <a:lnR cap="flat">
                      <a:noFill/>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Tahoma" pitchFamily="34" charset="0"/>
                          <a:cs typeface="Arial" charset="0"/>
                        </a:rPr>
                        <a:t>    1,148</a:t>
                      </a:r>
                    </a:p>
                  </a:txBody>
                  <a:tcPr horzOverflow="overflow">
                    <a:lnL>
                      <a:noFill/>
                    </a:lnL>
                    <a:lnR cap="flat">
                      <a:noFill/>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Tahoma" pitchFamily="34" charset="0"/>
                          <a:cs typeface="Arial" charset="0"/>
                        </a:rPr>
                        <a:t>    574</a:t>
                      </a:r>
                    </a:p>
                  </a:txBody>
                  <a:tcPr horzOverflow="overflow">
                    <a:lnL>
                      <a:noFill/>
                    </a:lnL>
                    <a:lnR cap="flat">
                      <a:noFill/>
                    </a:lnR>
                    <a:lnT>
                      <a:noFill/>
                    </a:lnT>
                    <a:lnB>
                      <a:noFill/>
                    </a:lnB>
                    <a:lnTlToBr>
                      <a:noFill/>
                    </a:lnTlToBr>
                    <a:lnBlToTr>
                      <a:noFill/>
                    </a:lnBlToTr>
                    <a:noFill/>
                  </a:tcPr>
                </a:tc>
              </a:tr>
              <a:tr h="47244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EBIT</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-$403 </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-$363 </a:t>
                      </a:r>
                    </a:p>
                  </a:txBody>
                  <a:tcPr horzOverflow="overflow">
                    <a:lnL>
                      <a:noFill/>
                    </a:lnL>
                    <a:lnR cap="flat">
                      <a:noFill/>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ahoma" pitchFamily="34" charset="0"/>
                          <a:cs typeface="Arial" charset="0"/>
                        </a:rPr>
                        <a:t>$3,047</a:t>
                      </a:r>
                    </a:p>
                  </a:txBody>
                  <a:tcPr horzOverflow="overflow">
                    <a:lnL>
                      <a:noFill/>
                    </a:lnL>
                    <a:lnR cap="flat">
                      <a:noFill/>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ahoma" pitchFamily="34" charset="0"/>
                          <a:cs typeface="Arial" charset="0"/>
                        </a:rPr>
                        <a:t>$4,988</a:t>
                      </a:r>
                      <a:endParaRPr kumimoji="0" lang="en-US" sz="2400" b="0" i="0" u="none" strike="noStrike" cap="none" normalizeH="0" baseline="0" dirty="0" smtClean="0">
                        <a:ln>
                          <a:noFill/>
                        </a:ln>
                        <a:solidFill>
                          <a:schemeClr val="tx1"/>
                        </a:solidFill>
                        <a:effectLst/>
                        <a:latin typeface="Tahoma" pitchFamily="34" charset="0"/>
                      </a:endParaRPr>
                    </a:p>
                  </a:txBody>
                  <a:tcPr horzOverflow="overflow">
                    <a:lnL>
                      <a:noFill/>
                    </a:lnL>
                    <a:lnR cap="flat">
                      <a:noFill/>
                    </a:lnR>
                    <a:lnT>
                      <a:noFill/>
                    </a:lnT>
                    <a:lnB>
                      <a:noFill/>
                    </a:lnB>
                    <a:lnTlToBr>
                      <a:noFill/>
                    </a:lnTlToBr>
                    <a:lnBlToTr>
                      <a:noFill/>
                    </a:lnBlToTr>
                    <a:noFill/>
                  </a:tcPr>
                </a:tc>
              </a:tr>
              <a:tr h="47244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Taxes (40%)</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sng" strike="noStrike" cap="none" normalizeH="0" baseline="0" dirty="0" smtClean="0">
                          <a:ln>
                            <a:noFill/>
                          </a:ln>
                          <a:solidFill>
                            <a:schemeClr val="tx1"/>
                          </a:solidFill>
                          <a:effectLst/>
                          <a:latin typeface="Tahoma" pitchFamily="34" charset="0"/>
                        </a:rPr>
                        <a:t>    -$161 </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sng" strike="noStrike" cap="none" normalizeH="0" baseline="0" dirty="0" smtClean="0">
                          <a:ln>
                            <a:noFill/>
                          </a:ln>
                          <a:solidFill>
                            <a:schemeClr val="tx1"/>
                          </a:solidFill>
                          <a:effectLst/>
                          <a:latin typeface="Tahoma" pitchFamily="34" charset="0"/>
                        </a:rPr>
                        <a:t>    -$145 </a:t>
                      </a:r>
                    </a:p>
                  </a:txBody>
                  <a:tcPr horzOverflow="overflow">
                    <a:lnL>
                      <a:noFill/>
                    </a:lnL>
                    <a:lnR cap="flat">
                      <a:noFill/>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Tahoma" pitchFamily="34" charset="0"/>
                          <a:cs typeface="Arial" charset="0"/>
                        </a:rPr>
                        <a:t>    $1,219</a:t>
                      </a:r>
                    </a:p>
                  </a:txBody>
                  <a:tcPr horzOverflow="overflow">
                    <a:lnL>
                      <a:noFill/>
                    </a:lnL>
                    <a:lnR cap="flat">
                      <a:noFill/>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Tahoma" pitchFamily="34" charset="0"/>
                          <a:cs typeface="Arial" charset="0"/>
                        </a:rPr>
                        <a:t>    $1,995</a:t>
                      </a:r>
                      <a:endParaRPr kumimoji="0" lang="en-US" sz="2400" b="0" i="0" u="none" strike="noStrike" cap="none" normalizeH="0" baseline="0" dirty="0" smtClean="0">
                        <a:ln>
                          <a:noFill/>
                        </a:ln>
                        <a:solidFill>
                          <a:schemeClr val="tx1"/>
                        </a:solidFill>
                        <a:effectLst/>
                        <a:latin typeface="Tahoma" pitchFamily="34" charset="0"/>
                      </a:endParaRPr>
                    </a:p>
                  </a:txBody>
                  <a:tcPr horzOverflow="overflow">
                    <a:lnL>
                      <a:noFill/>
                    </a:lnL>
                    <a:lnR cap="flat">
                      <a:noFill/>
                    </a:lnR>
                    <a:lnT>
                      <a:noFill/>
                    </a:lnT>
                    <a:lnB>
                      <a:noFill/>
                    </a:lnB>
                    <a:lnTlToBr>
                      <a:noFill/>
                    </a:lnTlToBr>
                    <a:lnBlToTr>
                      <a:noFill/>
                    </a:lnBlToTr>
                    <a:noFill/>
                  </a:tcPr>
                </a:tc>
              </a:tr>
              <a:tr h="47244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NOPAT</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-$242 </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-$218 </a:t>
                      </a:r>
                    </a:p>
                  </a:txBody>
                  <a:tcPr horzOverflow="overflow">
                    <a:lnL>
                      <a:noFill/>
                    </a:lnL>
                    <a:lnR cap="flat">
                      <a:noFill/>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ahoma" pitchFamily="34" charset="0"/>
                          <a:cs typeface="Arial" charset="0"/>
                        </a:rPr>
                        <a:t>$1,828</a:t>
                      </a:r>
                    </a:p>
                  </a:txBody>
                  <a:tcPr horzOverflow="overflow">
                    <a:lnL>
                      <a:noFill/>
                    </a:lnL>
                    <a:lnR cap="flat">
                      <a:noFill/>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ahoma" pitchFamily="34" charset="0"/>
                          <a:cs typeface="Arial" charset="0"/>
                        </a:rPr>
                        <a:t>$2,993</a:t>
                      </a:r>
                    </a:p>
                  </a:txBody>
                  <a:tcPr horzOverflow="overflow">
                    <a:lnL>
                      <a:noFill/>
                    </a:lnL>
                    <a:lnR cap="flat">
                      <a:noFill/>
                    </a:lnR>
                    <a:lnT>
                      <a:noFill/>
                    </a:lnT>
                    <a:lnB>
                      <a:noFill/>
                    </a:lnB>
                    <a:lnTlToBr>
                      <a:noFill/>
                    </a:lnTlToBr>
                    <a:lnBlToTr>
                      <a:noFill/>
                    </a:lnBlToTr>
                    <a:noFill/>
                  </a:tcPr>
                </a:tc>
              </a:tr>
              <a:tr h="47244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 Deprec.</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sng" strike="noStrike" cap="none" normalizeH="0" baseline="0" dirty="0" smtClean="0">
                          <a:ln>
                            <a:noFill/>
                          </a:ln>
                          <a:solidFill>
                            <a:schemeClr val="tx1"/>
                          </a:solidFill>
                          <a:effectLst/>
                          <a:latin typeface="Tahoma" pitchFamily="34" charset="0"/>
                        </a:rPr>
                        <a:t>  $2,583 </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sng" strike="noStrike" cap="none" normalizeH="0" baseline="0" dirty="0" smtClean="0">
                          <a:ln>
                            <a:noFill/>
                          </a:ln>
                          <a:solidFill>
                            <a:schemeClr val="tx1"/>
                          </a:solidFill>
                          <a:effectLst/>
                          <a:latin typeface="Tahoma" pitchFamily="34" charset="0"/>
                        </a:rPr>
                        <a:t>  $3,445 </a:t>
                      </a:r>
                    </a:p>
                  </a:txBody>
                  <a:tcPr horzOverflow="overflow">
                    <a:lnL>
                      <a:noFill/>
                    </a:lnL>
                    <a:lnR cap="flat">
                      <a:noFill/>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Tahoma" pitchFamily="34" charset="0"/>
                          <a:cs typeface="Arial" charset="0"/>
                        </a:rPr>
                        <a:t>    $1,148</a:t>
                      </a:r>
                    </a:p>
                  </a:txBody>
                  <a:tcPr horzOverflow="overflow">
                    <a:lnL>
                      <a:noFill/>
                    </a:lnL>
                    <a:lnR cap="flat">
                      <a:noFill/>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Tahoma" pitchFamily="34" charset="0"/>
                          <a:cs typeface="Arial" charset="0"/>
                        </a:rPr>
                        <a:t>      $574</a:t>
                      </a:r>
                    </a:p>
                  </a:txBody>
                  <a:tcPr horzOverflow="overflow">
                    <a:lnL>
                      <a:noFill/>
                    </a:lnL>
                    <a:lnR cap="flat">
                      <a:noFill/>
                    </a:lnR>
                    <a:lnT>
                      <a:noFill/>
                    </a:lnT>
                    <a:lnB>
                      <a:noFill/>
                    </a:lnB>
                    <a:lnTlToBr>
                      <a:noFill/>
                    </a:lnTlToBr>
                    <a:lnBlToTr>
                      <a:noFill/>
                    </a:lnBlToTr>
                    <a:noFill/>
                  </a:tcPr>
                </a:tc>
              </a:tr>
              <a:tr h="47244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Net Op. CFs</a:t>
                      </a:r>
                    </a:p>
                  </a:txBody>
                  <a:tcPr horzOverflow="overflow">
                    <a:lnL cap="flat">
                      <a:noFill/>
                    </a:lnL>
                    <a:lnR>
                      <a:noFill/>
                    </a:lnR>
                    <a:lnT>
                      <a:noFill/>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$2,341 </a:t>
                      </a:r>
                    </a:p>
                  </a:txBody>
                  <a:tcPr horzOverflow="overflow">
                    <a:lnL>
                      <a:noFill/>
                    </a:lnL>
                    <a:lnR>
                      <a:noFill/>
                    </a:lnR>
                    <a:lnT>
                      <a:noFill/>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$3,227 </a:t>
                      </a:r>
                    </a:p>
                  </a:txBody>
                  <a:tcPr horzOverflow="overflow">
                    <a:lnL>
                      <a:noFill/>
                    </a:lnL>
                    <a:lnR cap="flat">
                      <a:noFill/>
                    </a:lnR>
                    <a:lnT>
                      <a:noFill/>
                    </a:lnT>
                    <a:lnB cap="flat">
                      <a:noFill/>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ahoma" pitchFamily="34" charset="0"/>
                          <a:cs typeface="Arial" charset="0"/>
                        </a:rPr>
                        <a:t>$2,976</a:t>
                      </a:r>
                    </a:p>
                  </a:txBody>
                  <a:tcPr horzOverflow="overflow">
                    <a:lnL>
                      <a:noFill/>
                    </a:lnL>
                    <a:lnR cap="flat">
                      <a:noFill/>
                    </a:lnR>
                    <a:lnT>
                      <a:noFill/>
                    </a:lnT>
                    <a:lnB cap="flat">
                      <a:noFill/>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ahoma" pitchFamily="34" charset="0"/>
                          <a:cs typeface="Arial" charset="0"/>
                        </a:rPr>
                        <a:t>$3,567</a:t>
                      </a:r>
                    </a:p>
                  </a:txBody>
                  <a:tcP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 name="Slide Number Placeholder 5"/>
          <p:cNvSpPr>
            <a:spLocks noGrp="1"/>
          </p:cNvSpPr>
          <p:nvPr>
            <p:ph type="sldNum" sz="quarter" idx="12"/>
          </p:nvPr>
        </p:nvSpPr>
        <p:spPr/>
        <p:txBody>
          <a:bodyPr/>
          <a:lstStyle/>
          <a:p>
            <a:pPr>
              <a:defRPr/>
            </a:pPr>
            <a:fld id="{0CCA096C-F25C-4282-819F-C23E59485B36}" type="slidenum">
              <a:rPr lang="en-US"/>
              <a:pPr>
                <a:defRPr/>
              </a:pPr>
              <a:t>25</a:t>
            </a:fld>
            <a:endParaRPr lang="en-US" dirty="0"/>
          </a:p>
        </p:txBody>
      </p:sp>
      <p:sp>
        <p:nvSpPr>
          <p:cNvPr id="21507" name="Rectangle 260"/>
          <p:cNvSpPr>
            <a:spLocks noGrp="1" noChangeArrowheads="1"/>
          </p:cNvSpPr>
          <p:nvPr>
            <p:ph type="title"/>
          </p:nvPr>
        </p:nvSpPr>
        <p:spPr/>
        <p:txBody>
          <a:bodyPr/>
          <a:lstStyle/>
          <a:p>
            <a:pPr eaLnBrk="1" hangingPunct="1"/>
            <a:r>
              <a:rPr lang="en-US" sz="3200" dirty="0" smtClean="0"/>
              <a:t>Cash Flows Due to Investments in Net Operating Working Capital (NOWC)</a:t>
            </a:r>
          </a:p>
        </p:txBody>
      </p:sp>
      <p:graphicFrame>
        <p:nvGraphicFramePr>
          <p:cNvPr id="149773" name="Group 269"/>
          <p:cNvGraphicFramePr>
            <a:graphicFrameLocks noGrp="1"/>
          </p:cNvGraphicFramePr>
          <p:nvPr>
            <p:ph type="tbl" idx="1"/>
            <p:extLst>
              <p:ext uri="{D42A27DB-BD31-4B8C-83A1-F6EECF244321}">
                <p14:modId xmlns:p14="http://schemas.microsoft.com/office/powerpoint/2010/main" xmlns="" val="310414720"/>
              </p:ext>
            </p:extLst>
          </p:nvPr>
        </p:nvGraphicFramePr>
        <p:xfrm>
          <a:off x="990600" y="2057400"/>
          <a:ext cx="7543800" cy="4099497"/>
        </p:xfrm>
        <a:graphic>
          <a:graphicData uri="http://schemas.openxmlformats.org/drawingml/2006/table">
            <a:tbl>
              <a:tblPr/>
              <a:tblGrid>
                <a:gridCol w="1295400"/>
                <a:gridCol w="1905000"/>
                <a:gridCol w="2362200"/>
                <a:gridCol w="1981200"/>
              </a:tblGrid>
              <a:tr h="3905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dirty="0" smtClean="0">
                        <a:ln>
                          <a:noFill/>
                        </a:ln>
                        <a:solidFill>
                          <a:schemeClr val="tx1"/>
                        </a:solidFill>
                        <a:effectLst/>
                        <a:latin typeface="Tahoma" pitchFamily="34" charset="0"/>
                      </a:endParaRPr>
                    </a:p>
                  </a:txBody>
                  <a:tcPr anchor="b" horzOverflow="overflow">
                    <a:lnL cap="flat">
                      <a:noFill/>
                    </a:lnL>
                    <a:lnR>
                      <a:noFill/>
                    </a:lnR>
                    <a:lnT cap="flat">
                      <a:noFill/>
                    </a:lnT>
                    <a:lnB>
                      <a:noFill/>
                    </a:lnB>
                    <a:lnTlToBr>
                      <a:noFill/>
                    </a:lnTlToBr>
                    <a:lnBlToTr>
                      <a:noFill/>
                    </a:lnBlToTr>
                    <a:noFill/>
                  </a:tcPr>
                </a:tc>
                <a:tc>
                  <a:txBody>
                    <a:bodyPr/>
                    <a:lstStyle/>
                    <a:p>
                      <a:pPr marL="112713" marR="0" lvl="0" indent="0" algn="just"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tab pos="1716088" algn="l"/>
                        </a:tabLst>
                      </a:pPr>
                      <a:r>
                        <a:rPr kumimoji="0" lang="en-US" sz="2800" b="0" i="0" u="sng" strike="noStrike" cap="none" normalizeH="0" baseline="0" dirty="0" smtClean="0">
                          <a:ln>
                            <a:noFill/>
                          </a:ln>
                          <a:solidFill>
                            <a:schemeClr val="tx1"/>
                          </a:solidFill>
                          <a:effectLst/>
                          <a:latin typeface="Tahoma" pitchFamily="34" charset="0"/>
                        </a:rPr>
                        <a:t>    Sales	</a:t>
                      </a:r>
                    </a:p>
                  </a:txBody>
                  <a:tcPr anchor="b"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NOWC</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sng" strike="noStrike" cap="none" normalizeH="0" baseline="0" dirty="0" smtClean="0">
                          <a:ln>
                            <a:noFill/>
                          </a:ln>
                          <a:solidFill>
                            <a:schemeClr val="tx1"/>
                          </a:solidFill>
                          <a:effectLst/>
                          <a:latin typeface="Tahoma" pitchFamily="34" charset="0"/>
                        </a:rPr>
                        <a:t>(15% of next year’s sales)</a:t>
                      </a:r>
                    </a:p>
                  </a:txBody>
                  <a:tcPr anchor="b"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CF Due to</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Investment</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sng" strike="noStrike" cap="none" normalizeH="0" baseline="0" dirty="0" smtClean="0">
                          <a:ln>
                            <a:noFill/>
                          </a:ln>
                          <a:solidFill>
                            <a:schemeClr val="tx1"/>
                          </a:solidFill>
                          <a:effectLst/>
                          <a:latin typeface="Tahoma" pitchFamily="34" charset="0"/>
                        </a:rPr>
                        <a:t>  in NOWC</a:t>
                      </a:r>
                    </a:p>
                  </a:txBody>
                  <a:tcPr anchor="b" horzOverflow="overflow">
                    <a:lnL>
                      <a:noFill/>
                    </a:lnL>
                    <a:lnR cap="flat">
                      <a:noFill/>
                    </a:lnR>
                    <a:lnT cap="flat">
                      <a:noFill/>
                    </a:lnT>
                    <a:lnB>
                      <a:noFill/>
                    </a:lnB>
                    <a:lnTlToBr>
                      <a:noFill/>
                    </a:lnTlToBr>
                    <a:lnBlToTr>
                      <a:noFill/>
                    </a:lnBlToTr>
                    <a:noFill/>
                  </a:tcPr>
                </a:tc>
              </a:tr>
              <a:tr h="4540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Year 0</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dirty="0" smtClean="0">
                        <a:ln>
                          <a:noFill/>
                        </a:ln>
                        <a:solidFill>
                          <a:schemeClr val="tx1"/>
                        </a:solidFill>
                        <a:effectLst/>
                        <a:latin typeface="Tahoma"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$2,250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-$2,250</a:t>
                      </a:r>
                    </a:p>
                  </a:txBody>
                  <a:tcPr horzOverflow="overflow">
                    <a:lnL>
                      <a:noFill/>
                    </a:lnL>
                    <a:lnR cap="flat">
                      <a:noFill/>
                    </a:lnR>
                    <a:lnT>
                      <a:noFill/>
                    </a:lnT>
                    <a:lnB>
                      <a:noFill/>
                    </a:lnB>
                    <a:lnTlToBr>
                      <a:noFill/>
                    </a:lnTlToBr>
                    <a:lnBlToTr>
                      <a:noFill/>
                    </a:lnBlToTr>
                    <a:noFill/>
                  </a:tcPr>
                </a:tc>
              </a:tr>
              <a:tr h="5127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Year 1</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$15,000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2,691</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-$441</a:t>
                      </a:r>
                    </a:p>
                  </a:txBody>
                  <a:tcPr horzOverflow="overflow">
                    <a:lnL>
                      <a:noFill/>
                    </a:lnL>
                    <a:lnR cap="flat">
                      <a:noFill/>
                    </a:lnR>
                    <a:lnT>
                      <a:noFill/>
                    </a:lnT>
                    <a:lnB>
                      <a:noFill/>
                    </a:lnB>
                    <a:lnTlToBr>
                      <a:noFill/>
                    </a:lnTlToBr>
                    <a:lnBlToTr>
                      <a:noFill/>
                    </a:lnBlToTr>
                    <a:noFill/>
                  </a:tcPr>
                </a:tc>
              </a:tr>
              <a:tr h="4397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Year 2</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17,940 </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3,218</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-$527</a:t>
                      </a:r>
                    </a:p>
                  </a:txBody>
                  <a:tcPr horzOverflow="overflow">
                    <a:lnL>
                      <a:noFill/>
                    </a:lnL>
                    <a:lnR cap="flat">
                      <a:noFill/>
                    </a:lnR>
                    <a:lnT>
                      <a:noFill/>
                    </a:lnT>
                    <a:lnB>
                      <a:noFill/>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Year 3</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21,456</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3,849</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-$631</a:t>
                      </a:r>
                    </a:p>
                  </a:txBody>
                  <a:tcPr horzOverflow="overflow">
                    <a:lnL>
                      <a:noFill/>
                    </a:lnL>
                    <a:lnR cap="flat">
                      <a:noFill/>
                    </a:lnR>
                    <a:lnT>
                      <a:noFill/>
                    </a:lnT>
                    <a:lnB>
                      <a:noFill/>
                    </a:lnB>
                    <a:lnTlToBr>
                      <a:noFill/>
                    </a:lnTlToBr>
                    <a:lnBlToTr>
                      <a:noFill/>
                    </a:lnBlToTr>
                    <a:noFill/>
                  </a:tcPr>
                </a:tc>
              </a:tr>
              <a:tr h="5699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Year 4</a:t>
                      </a:r>
                    </a:p>
                  </a:txBody>
                  <a:tcPr horzOverflow="overflow">
                    <a:lnL cap="flat">
                      <a:noFill/>
                    </a:lnL>
                    <a:lnR>
                      <a:noFill/>
                    </a:lnR>
                    <a:lnT>
                      <a:noFill/>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25,662</a:t>
                      </a:r>
                    </a:p>
                  </a:txBody>
                  <a:tcPr horzOverflow="overflow">
                    <a:lnL>
                      <a:noFill/>
                    </a:lnL>
                    <a:lnR>
                      <a:noFill/>
                    </a:lnR>
                    <a:lnT>
                      <a:noFill/>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0</a:t>
                      </a:r>
                    </a:p>
                  </a:txBody>
                  <a:tcPr horzOverflow="overflow">
                    <a:lnL>
                      <a:noFill/>
                    </a:lnL>
                    <a:lnR>
                      <a:noFill/>
                    </a:lnR>
                    <a:lnT>
                      <a:noFill/>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+$3,849</a:t>
                      </a:r>
                    </a:p>
                  </a:txBody>
                  <a:tcP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 name="Slide Number Placeholder 5"/>
          <p:cNvSpPr>
            <a:spLocks noGrp="1"/>
          </p:cNvSpPr>
          <p:nvPr>
            <p:ph type="sldNum" sz="quarter" idx="12"/>
          </p:nvPr>
        </p:nvSpPr>
        <p:spPr/>
        <p:txBody>
          <a:bodyPr/>
          <a:lstStyle/>
          <a:p>
            <a:pPr>
              <a:defRPr/>
            </a:pPr>
            <a:fld id="{0A79331A-3AD3-4219-A93C-4443E0843915}" type="slidenum">
              <a:rPr lang="en-US"/>
              <a:pPr>
                <a:defRPr/>
              </a:pPr>
              <a:t>26</a:t>
            </a:fld>
            <a:endParaRPr lang="en-US" dirty="0"/>
          </a:p>
        </p:txBody>
      </p:sp>
      <p:sp>
        <p:nvSpPr>
          <p:cNvPr id="22531" name="Rectangle 48"/>
          <p:cNvSpPr>
            <a:spLocks noGrp="1" noChangeArrowheads="1"/>
          </p:cNvSpPr>
          <p:nvPr>
            <p:ph type="title"/>
          </p:nvPr>
        </p:nvSpPr>
        <p:spPr/>
        <p:txBody>
          <a:bodyPr/>
          <a:lstStyle/>
          <a:p>
            <a:pPr eaLnBrk="1" hangingPunct="1"/>
            <a:r>
              <a:rPr lang="en-US" dirty="0" smtClean="0"/>
              <a:t>Salvage Cash Flow at t = 4</a:t>
            </a:r>
          </a:p>
        </p:txBody>
      </p:sp>
      <p:graphicFrame>
        <p:nvGraphicFramePr>
          <p:cNvPr id="157762" name="Group 66"/>
          <p:cNvGraphicFramePr>
            <a:graphicFrameLocks noGrp="1"/>
          </p:cNvGraphicFramePr>
          <p:nvPr>
            <p:ph type="tbl" idx="1"/>
            <p:extLst>
              <p:ext uri="{D42A27DB-BD31-4B8C-83A1-F6EECF244321}">
                <p14:modId xmlns:p14="http://schemas.microsoft.com/office/powerpoint/2010/main" xmlns="" val="2387331349"/>
              </p:ext>
            </p:extLst>
          </p:nvPr>
        </p:nvGraphicFramePr>
        <p:xfrm>
          <a:off x="2173288" y="2017713"/>
          <a:ext cx="4837112" cy="3353753"/>
        </p:xfrm>
        <a:graphic>
          <a:graphicData uri="http://schemas.openxmlformats.org/drawingml/2006/table">
            <a:tbl>
              <a:tblPr/>
              <a:tblGrid>
                <a:gridCol w="3266670"/>
                <a:gridCol w="1570442"/>
              </a:tblGrid>
              <a:tr h="4254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Salvage Value</a:t>
                      </a:r>
                    </a:p>
                  </a:txBody>
                  <a:tcPr horzOverflow="overflow">
                    <a:lnL cap="flat">
                      <a:noFill/>
                    </a:lnL>
                    <a:lnR>
                      <a:noFill/>
                    </a:lnR>
                    <a:lnT cap="fla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$639</a:t>
                      </a:r>
                    </a:p>
                  </a:txBody>
                  <a:tcPr horzOverflow="overflow">
                    <a:lnL>
                      <a:noFill/>
                    </a:lnL>
                    <a:lnR cap="flat">
                      <a:noFill/>
                    </a:lnR>
                    <a:lnT cap="flat">
                      <a:noFill/>
                    </a:lnT>
                    <a:lnB>
                      <a:noFill/>
                    </a:lnB>
                    <a:lnTlToBr>
                      <a:noFill/>
                    </a:lnTlToBr>
                    <a:lnBlToTr>
                      <a:noFill/>
                    </a:lnBlToTr>
                    <a:noFill/>
                  </a:tcPr>
                </a:tc>
              </a:tr>
              <a:tr h="3968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Book Value</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sng" strike="noStrike" cap="none" normalizeH="0" baseline="0" dirty="0" smtClean="0">
                          <a:ln>
                            <a:noFill/>
                          </a:ln>
                          <a:solidFill>
                            <a:schemeClr val="tx1"/>
                          </a:solidFill>
                          <a:effectLst/>
                          <a:latin typeface="Tahoma" pitchFamily="34" charset="0"/>
                        </a:rPr>
                        <a:t>   0</a:t>
                      </a:r>
                    </a:p>
                  </a:txBody>
                  <a:tcPr horzOverflow="overflow">
                    <a:lnL>
                      <a:noFill/>
                    </a:lnL>
                    <a:lnR cap="flat">
                      <a:noFill/>
                    </a:lnR>
                    <a:lnT>
                      <a:noFill/>
                    </a:lnT>
                    <a:lnB>
                      <a:noFill/>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Gain or loss</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$639</a:t>
                      </a:r>
                    </a:p>
                  </a:txBody>
                  <a:tcPr horzOverflow="overflow">
                    <a:lnL>
                      <a:noFill/>
                    </a:lnL>
                    <a:lnR cap="flat">
                      <a:noFill/>
                    </a:lnR>
                    <a:lnT>
                      <a:noFill/>
                    </a:lnT>
                    <a:lnB>
                      <a:noFill/>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Tax on Gain</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sng" strike="noStrike" cap="none" normalizeH="0" baseline="0" dirty="0" smtClean="0">
                          <a:ln>
                            <a:noFill/>
                          </a:ln>
                          <a:solidFill>
                            <a:schemeClr val="tx1"/>
                          </a:solidFill>
                          <a:effectLst/>
                          <a:latin typeface="Tahoma" pitchFamily="34" charset="0"/>
                        </a:rPr>
                        <a:t>  256</a:t>
                      </a:r>
                    </a:p>
                  </a:txBody>
                  <a:tcPr horzOverflow="overflow">
                    <a:lnL>
                      <a:noFill/>
                    </a:lnL>
                    <a:lnR cap="flat">
                      <a:noFill/>
                    </a:lnR>
                    <a:lnT>
                      <a:noFill/>
                    </a:lnT>
                    <a:lnB>
                      <a:noFill/>
                    </a:lnB>
                    <a:lnTlToBr>
                      <a:noFill/>
                    </a:lnTlToBr>
                    <a:lnBlToTr>
                      <a:noFill/>
                    </a:lnBlToTr>
                    <a:noFill/>
                  </a:tcPr>
                </a:tc>
              </a:tr>
              <a:tr h="12811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Net Terminal CF</a:t>
                      </a:r>
                    </a:p>
                  </a:txBody>
                  <a:tcPr horzOverflow="overflow">
                    <a:lnL cap="flat">
                      <a:noFill/>
                    </a:lnL>
                    <a:lnR>
                      <a:noFill/>
                    </a:lnR>
                    <a:lnT>
                      <a:noFill/>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$383</a:t>
                      </a:r>
                    </a:p>
                  </a:txBody>
                  <a:tcP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5F0B8655-8AD7-4AD8-93F4-6D94BF741912}" type="slidenum">
              <a:rPr lang="en-US"/>
              <a:pPr>
                <a:defRPr/>
              </a:pPr>
              <a:t>27</a:t>
            </a:fld>
            <a:endParaRPr lang="en-US" dirty="0"/>
          </a:p>
        </p:txBody>
      </p:sp>
      <p:sp>
        <p:nvSpPr>
          <p:cNvPr id="23555" name="Rectangle 9"/>
          <p:cNvSpPr>
            <a:spLocks noGrp="1" noChangeArrowheads="1"/>
          </p:cNvSpPr>
          <p:nvPr>
            <p:ph type="title"/>
          </p:nvPr>
        </p:nvSpPr>
        <p:spPr/>
        <p:txBody>
          <a:bodyPr/>
          <a:lstStyle/>
          <a:p>
            <a:pPr eaLnBrk="1" hangingPunct="1"/>
            <a:r>
              <a:rPr lang="en-US" sz="3600" dirty="0" smtClean="0"/>
              <a:t>What if you terminate a project before the asset is fully depreciated?</a:t>
            </a:r>
          </a:p>
        </p:txBody>
      </p:sp>
      <p:sp>
        <p:nvSpPr>
          <p:cNvPr id="23556" name="Rectangle 10"/>
          <p:cNvSpPr>
            <a:spLocks noGrp="1" noChangeArrowheads="1"/>
          </p:cNvSpPr>
          <p:nvPr>
            <p:ph type="body" idx="1"/>
          </p:nvPr>
        </p:nvSpPr>
        <p:spPr>
          <a:xfrm>
            <a:off x="1182688" y="2017713"/>
            <a:ext cx="7772400" cy="1639887"/>
          </a:xfrm>
        </p:spPr>
        <p:txBody>
          <a:bodyPr/>
          <a:lstStyle/>
          <a:p>
            <a:pPr eaLnBrk="1" hangingPunct="1">
              <a:lnSpc>
                <a:spcPct val="90000"/>
              </a:lnSpc>
              <a:spcBef>
                <a:spcPct val="0"/>
              </a:spcBef>
              <a:spcAft>
                <a:spcPts val="1200"/>
              </a:spcAft>
            </a:pPr>
            <a:r>
              <a:rPr lang="en-US" dirty="0" smtClean="0"/>
              <a:t>Basis = Original basis – Accum. deprec.</a:t>
            </a:r>
          </a:p>
          <a:p>
            <a:pPr eaLnBrk="1" hangingPunct="1">
              <a:lnSpc>
                <a:spcPct val="90000"/>
              </a:lnSpc>
              <a:spcBef>
                <a:spcPct val="0"/>
              </a:spcBef>
              <a:spcAft>
                <a:spcPts val="1200"/>
              </a:spcAft>
            </a:pPr>
            <a:r>
              <a:rPr lang="en-US" dirty="0" smtClean="0"/>
              <a:t>Taxes are based on difference between sales price and tax basis.</a:t>
            </a:r>
          </a:p>
        </p:txBody>
      </p:sp>
      <p:grpSp>
        <p:nvGrpSpPr>
          <p:cNvPr id="23557" name="Group 15"/>
          <p:cNvGrpSpPr>
            <a:grpSpLocks/>
          </p:cNvGrpSpPr>
          <p:nvPr/>
        </p:nvGrpSpPr>
        <p:grpSpPr bwMode="auto">
          <a:xfrm>
            <a:off x="685801" y="3962400"/>
            <a:ext cx="7848599" cy="990600"/>
            <a:chOff x="1143001" y="3962400"/>
            <a:chExt cx="7400108" cy="990600"/>
          </a:xfrm>
        </p:grpSpPr>
        <p:sp>
          <p:nvSpPr>
            <p:cNvPr id="10" name="Rectangle 10"/>
            <p:cNvSpPr txBox="1">
              <a:spLocks noChangeArrowheads="1"/>
            </p:cNvSpPr>
            <p:nvPr/>
          </p:nvSpPr>
          <p:spPr bwMode="auto">
            <a:xfrm>
              <a:off x="5669280" y="3962400"/>
              <a:ext cx="2873829" cy="990600"/>
            </a:xfrm>
            <a:prstGeom prst="rect">
              <a:avLst/>
            </a:prstGeom>
            <a:noFill/>
            <a:ln w="9525">
              <a:noFill/>
              <a:miter lim="800000"/>
              <a:headEnd/>
              <a:tailEnd/>
            </a:ln>
          </p:spPr>
          <p:txBody>
            <a:bodyPr/>
            <a:lstStyle/>
            <a:p>
              <a:pPr algn="ctr" eaLnBrk="1" hangingPunct="1">
                <a:lnSpc>
                  <a:spcPct val="90000"/>
                </a:lnSpc>
                <a:spcBef>
                  <a:spcPts val="0"/>
                </a:spcBef>
                <a:spcAft>
                  <a:spcPts val="1200"/>
                </a:spcAft>
                <a:buClr>
                  <a:schemeClr val="folHlink"/>
                </a:buClr>
                <a:buSzPct val="60000"/>
                <a:buFont typeface="Wingdings" pitchFamily="2" charset="2"/>
                <a:buNone/>
                <a:defRPr/>
              </a:pPr>
              <a:r>
                <a:rPr lang="en-US" sz="2800" kern="0" dirty="0">
                  <a:latin typeface="+mn-lt"/>
                </a:rPr>
                <a:t>Taxes</a:t>
              </a:r>
              <a:br>
                <a:rPr lang="en-US" sz="2800" kern="0" dirty="0">
                  <a:latin typeface="+mn-lt"/>
                </a:rPr>
              </a:br>
              <a:r>
                <a:rPr lang="en-US" sz="2800" kern="0" dirty="0" smtClean="0">
                  <a:latin typeface="+mn-lt"/>
                </a:rPr>
                <a:t>paid on gain/loss</a:t>
              </a:r>
              <a:endParaRPr lang="en-US" sz="2800" kern="0" dirty="0">
                <a:latin typeface="+mn-lt"/>
              </a:endParaRPr>
            </a:p>
            <a:p>
              <a:pPr marL="342900" indent="-342900" eaLnBrk="1" hangingPunct="1">
                <a:lnSpc>
                  <a:spcPct val="90000"/>
                </a:lnSpc>
                <a:spcBef>
                  <a:spcPts val="0"/>
                </a:spcBef>
                <a:spcAft>
                  <a:spcPts val="1200"/>
                </a:spcAft>
                <a:buClr>
                  <a:schemeClr val="folHlink"/>
                </a:buClr>
                <a:buSzPct val="60000"/>
                <a:buFont typeface="Wingdings" pitchFamily="2" charset="2"/>
                <a:buChar char="n"/>
                <a:defRPr/>
              </a:pPr>
              <a:endParaRPr lang="en-US" sz="3200" kern="0" dirty="0">
                <a:latin typeface="+mn-lt"/>
              </a:endParaRPr>
            </a:p>
          </p:txBody>
        </p:sp>
        <p:sp>
          <p:nvSpPr>
            <p:cNvPr id="11" name="Rectangle 10"/>
            <p:cNvSpPr txBox="1">
              <a:spLocks noChangeArrowheads="1"/>
            </p:cNvSpPr>
            <p:nvPr/>
          </p:nvSpPr>
          <p:spPr bwMode="auto">
            <a:xfrm>
              <a:off x="5022670" y="4076700"/>
              <a:ext cx="933994" cy="533400"/>
            </a:xfrm>
            <a:prstGeom prst="rect">
              <a:avLst/>
            </a:prstGeom>
            <a:noFill/>
            <a:ln w="9525">
              <a:noFill/>
              <a:miter lim="800000"/>
              <a:headEnd/>
              <a:tailEnd/>
            </a:ln>
          </p:spPr>
          <p:txBody>
            <a:bodyPr/>
            <a:lstStyle/>
            <a:p>
              <a:pPr algn="ctr" eaLnBrk="1" hangingPunct="1">
                <a:lnSpc>
                  <a:spcPct val="90000"/>
                </a:lnSpc>
                <a:spcBef>
                  <a:spcPts val="0"/>
                </a:spcBef>
                <a:spcAft>
                  <a:spcPts val="1200"/>
                </a:spcAft>
                <a:buClr>
                  <a:schemeClr val="folHlink"/>
                </a:buClr>
                <a:buSzPct val="60000"/>
                <a:defRPr/>
              </a:pPr>
              <a:r>
                <a:rPr lang="en-US" sz="2800" kern="0" dirty="0"/>
                <a:t>–</a:t>
              </a:r>
              <a:endParaRPr lang="en-US" sz="2800" kern="0" dirty="0">
                <a:latin typeface="+mn-lt"/>
              </a:endParaRPr>
            </a:p>
          </p:txBody>
        </p:sp>
        <p:sp>
          <p:nvSpPr>
            <p:cNvPr id="13" name="Rectangle 10"/>
            <p:cNvSpPr txBox="1">
              <a:spLocks noChangeArrowheads="1"/>
            </p:cNvSpPr>
            <p:nvPr/>
          </p:nvSpPr>
          <p:spPr bwMode="auto">
            <a:xfrm>
              <a:off x="3370218" y="3962400"/>
              <a:ext cx="1867989" cy="990600"/>
            </a:xfrm>
            <a:prstGeom prst="rect">
              <a:avLst/>
            </a:prstGeom>
            <a:noFill/>
            <a:ln w="9525">
              <a:noFill/>
              <a:miter lim="800000"/>
              <a:headEnd/>
              <a:tailEnd/>
            </a:ln>
          </p:spPr>
          <p:txBody>
            <a:bodyPr/>
            <a:lstStyle/>
            <a:p>
              <a:pPr algn="ctr" eaLnBrk="1" hangingPunct="1">
                <a:lnSpc>
                  <a:spcPct val="90000"/>
                </a:lnSpc>
                <a:spcBef>
                  <a:spcPts val="0"/>
                </a:spcBef>
                <a:spcAft>
                  <a:spcPts val="1200"/>
                </a:spcAft>
                <a:buClr>
                  <a:schemeClr val="folHlink"/>
                </a:buClr>
                <a:buSzPct val="60000"/>
                <a:buFont typeface="Wingdings" pitchFamily="2" charset="2"/>
                <a:buNone/>
                <a:defRPr/>
              </a:pPr>
              <a:r>
                <a:rPr lang="en-US" sz="2800" kern="0" dirty="0">
                  <a:latin typeface="+mn-lt"/>
                </a:rPr>
                <a:t>Sale</a:t>
              </a:r>
              <a:br>
                <a:rPr lang="en-US" sz="2800" kern="0" dirty="0">
                  <a:latin typeface="+mn-lt"/>
                </a:rPr>
              </a:br>
              <a:r>
                <a:rPr lang="en-US" sz="2800" kern="0" dirty="0">
                  <a:latin typeface="+mn-lt"/>
                </a:rPr>
                <a:t>proceeds</a:t>
              </a:r>
            </a:p>
            <a:p>
              <a:pPr marL="342900" indent="-342900" eaLnBrk="1" hangingPunct="1">
                <a:lnSpc>
                  <a:spcPct val="90000"/>
                </a:lnSpc>
                <a:spcBef>
                  <a:spcPts val="0"/>
                </a:spcBef>
                <a:spcAft>
                  <a:spcPts val="1200"/>
                </a:spcAft>
                <a:buClr>
                  <a:schemeClr val="folHlink"/>
                </a:buClr>
                <a:buSzPct val="60000"/>
                <a:buFont typeface="Wingdings" pitchFamily="2" charset="2"/>
                <a:buChar char="n"/>
                <a:defRPr/>
              </a:pPr>
              <a:endParaRPr lang="en-US" sz="3200" kern="0" dirty="0">
                <a:latin typeface="+mn-lt"/>
              </a:endParaRPr>
            </a:p>
          </p:txBody>
        </p:sp>
        <p:sp>
          <p:nvSpPr>
            <p:cNvPr id="14" name="Rectangle 10"/>
            <p:cNvSpPr txBox="1">
              <a:spLocks noChangeArrowheads="1"/>
            </p:cNvSpPr>
            <p:nvPr/>
          </p:nvSpPr>
          <p:spPr bwMode="auto">
            <a:xfrm>
              <a:off x="1143001" y="3962400"/>
              <a:ext cx="1724297" cy="990600"/>
            </a:xfrm>
            <a:prstGeom prst="rect">
              <a:avLst/>
            </a:prstGeom>
            <a:noFill/>
            <a:ln w="9525">
              <a:noFill/>
              <a:miter lim="800000"/>
              <a:headEnd/>
              <a:tailEnd/>
            </a:ln>
          </p:spPr>
          <p:txBody>
            <a:bodyPr/>
            <a:lstStyle/>
            <a:p>
              <a:pPr algn="ctr" eaLnBrk="1" hangingPunct="1">
                <a:lnSpc>
                  <a:spcPct val="90000"/>
                </a:lnSpc>
                <a:spcBef>
                  <a:spcPts val="0"/>
                </a:spcBef>
                <a:spcAft>
                  <a:spcPts val="1200"/>
                </a:spcAft>
                <a:buClr>
                  <a:schemeClr val="folHlink"/>
                </a:buClr>
                <a:buSzPct val="60000"/>
                <a:buFont typeface="Wingdings" pitchFamily="2" charset="2"/>
                <a:buNone/>
                <a:defRPr/>
              </a:pPr>
              <a:r>
                <a:rPr lang="en-US" sz="2800" kern="0" dirty="0">
                  <a:latin typeface="+mn-lt"/>
                </a:rPr>
                <a:t>Cash flow</a:t>
              </a:r>
              <a:br>
                <a:rPr lang="en-US" sz="2800" kern="0" dirty="0">
                  <a:latin typeface="+mn-lt"/>
                </a:rPr>
              </a:br>
              <a:r>
                <a:rPr lang="en-US" sz="2800" kern="0" dirty="0">
                  <a:latin typeface="+mn-lt"/>
                </a:rPr>
                <a:t>from sale</a:t>
              </a:r>
            </a:p>
            <a:p>
              <a:pPr marL="342900" indent="-342900" eaLnBrk="1" hangingPunct="1">
                <a:lnSpc>
                  <a:spcPct val="90000"/>
                </a:lnSpc>
                <a:spcBef>
                  <a:spcPts val="0"/>
                </a:spcBef>
                <a:spcAft>
                  <a:spcPts val="1200"/>
                </a:spcAft>
                <a:buClr>
                  <a:schemeClr val="folHlink"/>
                </a:buClr>
                <a:buSzPct val="60000"/>
                <a:buFont typeface="Wingdings" pitchFamily="2" charset="2"/>
                <a:buChar char="n"/>
                <a:defRPr/>
              </a:pPr>
              <a:endParaRPr lang="en-US" sz="3200" kern="0" dirty="0">
                <a:latin typeface="+mn-lt"/>
              </a:endParaRPr>
            </a:p>
          </p:txBody>
        </p:sp>
        <p:sp>
          <p:nvSpPr>
            <p:cNvPr id="15" name="Rectangle 10"/>
            <p:cNvSpPr txBox="1">
              <a:spLocks noChangeArrowheads="1"/>
            </p:cNvSpPr>
            <p:nvPr/>
          </p:nvSpPr>
          <p:spPr bwMode="auto">
            <a:xfrm>
              <a:off x="2651761" y="4114800"/>
              <a:ext cx="1149531" cy="533400"/>
            </a:xfrm>
            <a:prstGeom prst="rect">
              <a:avLst/>
            </a:prstGeom>
            <a:noFill/>
            <a:ln w="9525">
              <a:noFill/>
              <a:miter lim="800000"/>
              <a:headEnd/>
              <a:tailEnd/>
            </a:ln>
          </p:spPr>
          <p:txBody>
            <a:bodyPr/>
            <a:lstStyle/>
            <a:p>
              <a:pPr algn="ctr" eaLnBrk="1" hangingPunct="1">
                <a:lnSpc>
                  <a:spcPct val="90000"/>
                </a:lnSpc>
                <a:spcBef>
                  <a:spcPts val="0"/>
                </a:spcBef>
                <a:spcAft>
                  <a:spcPts val="1200"/>
                </a:spcAft>
                <a:buClr>
                  <a:schemeClr val="folHlink"/>
                </a:buClr>
                <a:buSzPct val="60000"/>
                <a:defRPr/>
              </a:pPr>
              <a:r>
                <a:rPr lang="en-US" sz="2800" kern="0" dirty="0"/>
                <a:t>=</a:t>
              </a:r>
              <a:endParaRPr lang="en-US" sz="2800" kern="0" dirty="0">
                <a:latin typeface="+mn-lt"/>
              </a:endParaRPr>
            </a:p>
          </p:txBody>
        </p:sp>
      </p:gr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190144A7-EDAF-4F21-9EC5-95A6FACC7246}" type="slidenum">
              <a:rPr lang="en-US"/>
              <a:pPr>
                <a:defRPr/>
              </a:pPr>
              <a:t>28</a:t>
            </a:fld>
            <a:endParaRPr lang="en-US" dirty="0"/>
          </a:p>
        </p:txBody>
      </p:sp>
      <p:sp>
        <p:nvSpPr>
          <p:cNvPr id="24579" name="Rectangle 9"/>
          <p:cNvSpPr>
            <a:spLocks noGrp="1" noChangeArrowheads="1"/>
          </p:cNvSpPr>
          <p:nvPr>
            <p:ph type="title"/>
          </p:nvPr>
        </p:nvSpPr>
        <p:spPr/>
        <p:txBody>
          <a:bodyPr/>
          <a:lstStyle/>
          <a:p>
            <a:pPr eaLnBrk="1" hangingPunct="1"/>
            <a:r>
              <a:rPr lang="en-US" sz="3200" dirty="0" smtClean="0"/>
              <a:t>Example:  If Sold After 3 Years for $700</a:t>
            </a:r>
          </a:p>
        </p:txBody>
      </p:sp>
      <p:sp>
        <p:nvSpPr>
          <p:cNvPr id="24580" name="Rectangle 10"/>
          <p:cNvSpPr>
            <a:spLocks noGrp="1" noChangeArrowheads="1"/>
          </p:cNvSpPr>
          <p:nvPr>
            <p:ph type="body" idx="1"/>
          </p:nvPr>
        </p:nvSpPr>
        <p:spPr>
          <a:xfrm>
            <a:off x="1182688" y="2017713"/>
            <a:ext cx="7656512" cy="4114800"/>
          </a:xfrm>
        </p:spPr>
        <p:txBody>
          <a:bodyPr/>
          <a:lstStyle/>
          <a:p>
            <a:pPr eaLnBrk="1" hangingPunct="1">
              <a:lnSpc>
                <a:spcPct val="90000"/>
              </a:lnSpc>
              <a:spcBef>
                <a:spcPct val="0"/>
              </a:spcBef>
              <a:spcAft>
                <a:spcPts val="1200"/>
              </a:spcAft>
            </a:pPr>
            <a:r>
              <a:rPr lang="en-US" dirty="0" smtClean="0"/>
              <a:t>Original basis = $7,750</a:t>
            </a:r>
          </a:p>
          <a:p>
            <a:pPr eaLnBrk="1" hangingPunct="1">
              <a:lnSpc>
                <a:spcPct val="90000"/>
              </a:lnSpc>
              <a:spcBef>
                <a:spcPct val="0"/>
              </a:spcBef>
              <a:spcAft>
                <a:spcPts val="1200"/>
              </a:spcAft>
            </a:pPr>
            <a:r>
              <a:rPr lang="en-US" dirty="0" smtClean="0"/>
              <a:t>After 3 years, basis = $574 remaining.</a:t>
            </a:r>
          </a:p>
          <a:p>
            <a:pPr eaLnBrk="1" hangingPunct="1">
              <a:lnSpc>
                <a:spcPct val="90000"/>
              </a:lnSpc>
              <a:spcBef>
                <a:spcPct val="0"/>
              </a:spcBef>
              <a:spcAft>
                <a:spcPts val="1200"/>
              </a:spcAft>
            </a:pPr>
            <a:r>
              <a:rPr lang="en-US" dirty="0" smtClean="0"/>
              <a:t>Sales price = $700</a:t>
            </a:r>
          </a:p>
          <a:p>
            <a:pPr eaLnBrk="1" hangingPunct="1">
              <a:lnSpc>
                <a:spcPct val="90000"/>
              </a:lnSpc>
              <a:spcBef>
                <a:spcPct val="0"/>
              </a:spcBef>
              <a:spcAft>
                <a:spcPts val="1200"/>
              </a:spcAft>
            </a:pPr>
            <a:r>
              <a:rPr lang="en-US" dirty="0" smtClean="0"/>
              <a:t>Gain or loss = $700 – $574 = $126</a:t>
            </a:r>
          </a:p>
          <a:p>
            <a:pPr eaLnBrk="1" hangingPunct="1">
              <a:lnSpc>
                <a:spcPct val="90000"/>
              </a:lnSpc>
              <a:spcBef>
                <a:spcPct val="0"/>
              </a:spcBef>
              <a:spcAft>
                <a:spcPts val="1200"/>
              </a:spcAft>
            </a:pPr>
            <a:r>
              <a:rPr lang="en-US" dirty="0" smtClean="0"/>
              <a:t>Tax on sale = 0.4($126) = $50.4</a:t>
            </a:r>
          </a:p>
          <a:p>
            <a:pPr eaLnBrk="1" hangingPunct="1">
              <a:lnSpc>
                <a:spcPct val="90000"/>
              </a:lnSpc>
              <a:spcBef>
                <a:spcPct val="0"/>
              </a:spcBef>
              <a:spcAft>
                <a:spcPts val="1200"/>
              </a:spcAft>
            </a:pPr>
            <a:r>
              <a:rPr lang="en-US" dirty="0" smtClean="0"/>
              <a:t>Cash flow = $700 – $50.4 = $649.6</a:t>
            </a:r>
          </a:p>
        </p:txBody>
      </p:sp>
    </p:spTree>
  </p:cSld>
  <p:clrMapOvr>
    <a:masterClrMapping/>
  </p:clrMapOvr>
  <p:transition>
    <p:rand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E177C57-DEA4-4AC4-969A-4A74267AC39C}" type="slidenum">
              <a:rPr lang="en-US"/>
              <a:pPr>
                <a:defRPr/>
              </a:pPr>
              <a:t>29</a:t>
            </a:fld>
            <a:endParaRPr lang="en-US" dirty="0"/>
          </a:p>
        </p:txBody>
      </p:sp>
      <p:sp>
        <p:nvSpPr>
          <p:cNvPr id="25603" name="Rectangle 2"/>
          <p:cNvSpPr>
            <a:spLocks noGrp="1" noChangeArrowheads="1"/>
          </p:cNvSpPr>
          <p:nvPr>
            <p:ph type="title"/>
          </p:nvPr>
        </p:nvSpPr>
        <p:spPr/>
        <p:txBody>
          <a:bodyPr/>
          <a:lstStyle/>
          <a:p>
            <a:pPr eaLnBrk="1" hangingPunct="1"/>
            <a:r>
              <a:rPr lang="en-US" sz="3200" dirty="0" smtClean="0"/>
              <a:t>Example:  If Sold After 3 Years for $500</a:t>
            </a:r>
          </a:p>
        </p:txBody>
      </p:sp>
      <p:sp>
        <p:nvSpPr>
          <p:cNvPr id="25604" name="Rectangle 3"/>
          <p:cNvSpPr>
            <a:spLocks noGrp="1" noChangeArrowheads="1"/>
          </p:cNvSpPr>
          <p:nvPr>
            <p:ph type="body" idx="1"/>
          </p:nvPr>
        </p:nvSpPr>
        <p:spPr/>
        <p:txBody>
          <a:bodyPr/>
          <a:lstStyle/>
          <a:p>
            <a:pPr eaLnBrk="1" hangingPunct="1">
              <a:lnSpc>
                <a:spcPct val="90000"/>
              </a:lnSpc>
              <a:spcBef>
                <a:spcPct val="0"/>
              </a:spcBef>
              <a:spcAft>
                <a:spcPts val="1200"/>
              </a:spcAft>
            </a:pPr>
            <a:r>
              <a:rPr lang="en-US" sz="2800" dirty="0" smtClean="0"/>
              <a:t>Original basis = $7,750</a:t>
            </a:r>
          </a:p>
          <a:p>
            <a:pPr eaLnBrk="1" hangingPunct="1">
              <a:lnSpc>
                <a:spcPct val="90000"/>
              </a:lnSpc>
              <a:spcBef>
                <a:spcPct val="0"/>
              </a:spcBef>
              <a:spcAft>
                <a:spcPts val="1200"/>
              </a:spcAft>
            </a:pPr>
            <a:r>
              <a:rPr lang="en-US" sz="2800" dirty="0" smtClean="0"/>
              <a:t>After 3 years, basis = $574 remaining.</a:t>
            </a:r>
          </a:p>
          <a:p>
            <a:pPr eaLnBrk="1" hangingPunct="1">
              <a:lnSpc>
                <a:spcPct val="90000"/>
              </a:lnSpc>
              <a:spcBef>
                <a:spcPct val="0"/>
              </a:spcBef>
              <a:spcAft>
                <a:spcPts val="1200"/>
              </a:spcAft>
            </a:pPr>
            <a:r>
              <a:rPr lang="en-US" sz="2800" dirty="0" smtClean="0"/>
              <a:t>Sales price = $500</a:t>
            </a:r>
          </a:p>
          <a:p>
            <a:pPr eaLnBrk="1" hangingPunct="1">
              <a:lnSpc>
                <a:spcPct val="90000"/>
              </a:lnSpc>
              <a:spcBef>
                <a:spcPct val="0"/>
              </a:spcBef>
              <a:spcAft>
                <a:spcPts val="1200"/>
              </a:spcAft>
            </a:pPr>
            <a:r>
              <a:rPr lang="en-US" sz="2800" dirty="0" smtClean="0"/>
              <a:t>Gain or loss = $500 – $574 = -$74</a:t>
            </a:r>
          </a:p>
          <a:p>
            <a:pPr eaLnBrk="1" hangingPunct="1">
              <a:lnSpc>
                <a:spcPct val="90000"/>
              </a:lnSpc>
              <a:spcBef>
                <a:spcPct val="0"/>
              </a:spcBef>
              <a:spcAft>
                <a:spcPts val="1200"/>
              </a:spcAft>
            </a:pPr>
            <a:r>
              <a:rPr lang="en-US" sz="2800" dirty="0" smtClean="0"/>
              <a:t>Tax on sale = 0.4(-$7</a:t>
            </a:r>
            <a:r>
              <a:rPr lang="en-US" sz="2800" dirty="0"/>
              <a:t>4</a:t>
            </a:r>
            <a:r>
              <a:rPr lang="en-US" sz="2800" dirty="0" smtClean="0"/>
              <a:t>) = -$29.6</a:t>
            </a:r>
          </a:p>
          <a:p>
            <a:pPr eaLnBrk="1" hangingPunct="1">
              <a:lnSpc>
                <a:spcPct val="90000"/>
              </a:lnSpc>
              <a:spcBef>
                <a:spcPct val="0"/>
              </a:spcBef>
              <a:spcAft>
                <a:spcPts val="1200"/>
              </a:spcAft>
            </a:pPr>
            <a:r>
              <a:rPr lang="en-US" sz="2800" dirty="0" smtClean="0"/>
              <a:t>Cash flow = $500 – (-$29.6) = $529.6</a:t>
            </a:r>
          </a:p>
          <a:p>
            <a:pPr eaLnBrk="1" hangingPunct="1">
              <a:lnSpc>
                <a:spcPct val="90000"/>
              </a:lnSpc>
              <a:spcBef>
                <a:spcPct val="0"/>
              </a:spcBef>
              <a:spcAft>
                <a:spcPts val="1200"/>
              </a:spcAft>
            </a:pPr>
            <a:r>
              <a:rPr lang="en-US" sz="2800" dirty="0" smtClean="0"/>
              <a:t>Sale at a loss effectively provides a tax credit, so cash flow is larger than sales price!</a:t>
            </a:r>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1554" name="Rectangle 2"/>
          <p:cNvSpPr>
            <a:spLocks noChangeArrowheads="1"/>
          </p:cNvSpPr>
          <p:nvPr/>
        </p:nvSpPr>
        <p:spPr bwMode="auto">
          <a:xfrm>
            <a:off x="0" y="0"/>
            <a:ext cx="9144000" cy="6400800"/>
          </a:xfrm>
          <a:prstGeom prst="rect">
            <a:avLst/>
          </a:prstGeom>
          <a:solidFill>
            <a:schemeClr val="bg1"/>
          </a:solidFill>
          <a:ln w="9525">
            <a:noFill/>
            <a:miter lim="800000"/>
            <a:headEnd/>
            <a:tailEnd/>
          </a:ln>
          <a:effectLst/>
        </p:spPr>
        <p:txBody>
          <a:bodyPr wrap="none" anchor="ctr"/>
          <a:lstStyle/>
          <a:p>
            <a:endParaRPr lang="en-US" dirty="0"/>
          </a:p>
        </p:txBody>
      </p:sp>
      <p:sp>
        <p:nvSpPr>
          <p:cNvPr id="151555" name="AutoShape 3"/>
          <p:cNvSpPr>
            <a:spLocks noChangeArrowheads="1"/>
          </p:cNvSpPr>
          <p:nvPr/>
        </p:nvSpPr>
        <p:spPr bwMode="auto">
          <a:xfrm>
            <a:off x="2928938" y="1147063"/>
            <a:ext cx="2760662" cy="796925"/>
          </a:xfrm>
          <a:prstGeom prst="roundRect">
            <a:avLst>
              <a:gd name="adj" fmla="val 16667"/>
            </a:avLst>
          </a:prstGeom>
          <a:solidFill>
            <a:schemeClr val="accent2"/>
          </a:solidFill>
          <a:ln w="28575">
            <a:solidFill>
              <a:schemeClr val="tx1"/>
            </a:solidFill>
            <a:round/>
            <a:headEnd/>
            <a:tailEnd/>
          </a:ln>
          <a:effectLst>
            <a:prstShdw prst="shdw13" dist="53882" dir="13500000">
              <a:schemeClr val="bg2">
                <a:alpha val="50000"/>
              </a:schemeClr>
            </a:prstShdw>
          </a:effectLst>
        </p:spPr>
        <p:txBody>
          <a:bodyPr>
            <a:spAutoFit/>
          </a:bodyPr>
          <a:lstStyle/>
          <a:p>
            <a:pPr algn="ctr"/>
            <a:r>
              <a:rPr lang="en-US" sz="2000" b="1" dirty="0">
                <a:solidFill>
                  <a:schemeClr val="tx2"/>
                </a:solidFill>
                <a:latin typeface="Tahoma" pitchFamily="34" charset="0"/>
              </a:rPr>
              <a:t>Project’s Cash Flows (CF</a:t>
            </a:r>
            <a:r>
              <a:rPr lang="en-US" sz="2000" b="1" baseline="-25000" dirty="0">
                <a:solidFill>
                  <a:schemeClr val="tx2"/>
                </a:solidFill>
                <a:latin typeface="Tahoma" pitchFamily="34" charset="0"/>
              </a:rPr>
              <a:t>t</a:t>
            </a:r>
            <a:r>
              <a:rPr lang="en-US" sz="2000" b="1" dirty="0">
                <a:solidFill>
                  <a:schemeClr val="tx2"/>
                </a:solidFill>
                <a:latin typeface="Tahoma" pitchFamily="34" charset="0"/>
              </a:rPr>
              <a:t>)</a:t>
            </a:r>
          </a:p>
        </p:txBody>
      </p:sp>
      <p:cxnSp>
        <p:nvCxnSpPr>
          <p:cNvPr id="151556" name="AutoShape 4"/>
          <p:cNvCxnSpPr>
            <a:cxnSpLocks noChangeShapeType="1"/>
            <a:stCxn id="151561" idx="0"/>
          </p:cNvCxnSpPr>
          <p:nvPr/>
        </p:nvCxnSpPr>
        <p:spPr bwMode="auto">
          <a:xfrm flipV="1">
            <a:off x="4305300" y="3455288"/>
            <a:ext cx="0" cy="815975"/>
          </a:xfrm>
          <a:prstGeom prst="straightConnector1">
            <a:avLst/>
          </a:prstGeom>
          <a:noFill/>
          <a:ln w="28575">
            <a:solidFill>
              <a:srgbClr val="000000"/>
            </a:solidFill>
            <a:round/>
            <a:headEnd/>
            <a:tailEnd type="triangle" w="med" len="med"/>
          </a:ln>
          <a:effectLst/>
        </p:spPr>
      </p:cxnSp>
      <p:sp>
        <p:nvSpPr>
          <p:cNvPr id="151557" name="AutoShape 5"/>
          <p:cNvSpPr>
            <a:spLocks noChangeArrowheads="1"/>
          </p:cNvSpPr>
          <p:nvPr/>
        </p:nvSpPr>
        <p:spPr bwMode="auto">
          <a:xfrm>
            <a:off x="585788" y="3990275"/>
            <a:ext cx="1444625" cy="661988"/>
          </a:xfrm>
          <a:prstGeom prst="roundRect">
            <a:avLst>
              <a:gd name="adj" fmla="val 16667"/>
            </a:avLst>
          </a:prstGeom>
          <a:solidFill>
            <a:schemeClr val="accent1"/>
          </a:solidFill>
          <a:ln w="28575">
            <a:solidFill>
              <a:srgbClr val="000000"/>
            </a:solidFill>
            <a:round/>
            <a:headEnd/>
            <a:tailEnd/>
          </a:ln>
          <a:effectLst/>
        </p:spPr>
        <p:txBody>
          <a:bodyPr wrap="none">
            <a:spAutoFit/>
          </a:bodyPr>
          <a:lstStyle/>
          <a:p>
            <a:pPr algn="ctr"/>
            <a:r>
              <a:rPr lang="en-US" sz="1600" dirty="0">
                <a:latin typeface="Tahoma" pitchFamily="34" charset="0"/>
              </a:rPr>
              <a:t>Market</a:t>
            </a:r>
          </a:p>
          <a:p>
            <a:pPr algn="ctr"/>
            <a:r>
              <a:rPr lang="en-US" sz="1600" dirty="0">
                <a:latin typeface="Tahoma" pitchFamily="34" charset="0"/>
              </a:rPr>
              <a:t>interest rates</a:t>
            </a:r>
          </a:p>
        </p:txBody>
      </p:sp>
      <p:sp>
        <p:nvSpPr>
          <p:cNvPr id="151558" name="AutoShape 6"/>
          <p:cNvSpPr>
            <a:spLocks noChangeArrowheads="1"/>
          </p:cNvSpPr>
          <p:nvPr/>
        </p:nvSpPr>
        <p:spPr bwMode="auto">
          <a:xfrm>
            <a:off x="5943600" y="5234875"/>
            <a:ext cx="2719388" cy="1066800"/>
          </a:xfrm>
          <a:prstGeom prst="roundRect">
            <a:avLst>
              <a:gd name="adj" fmla="val 16667"/>
            </a:avLst>
          </a:prstGeom>
          <a:solidFill>
            <a:schemeClr val="accent1"/>
          </a:solidFill>
          <a:ln w="28575">
            <a:solidFill>
              <a:schemeClr val="tx1"/>
            </a:solidFill>
            <a:round/>
            <a:headEnd/>
            <a:tailEnd/>
          </a:ln>
          <a:effectLst>
            <a:prstShdw prst="shdw13" dist="53882" dir="13500000">
              <a:schemeClr val="bg2">
                <a:alpha val="50000"/>
              </a:schemeClr>
            </a:prstShdw>
          </a:effectLst>
        </p:spPr>
        <p:txBody>
          <a:bodyPr wrap="none">
            <a:spAutoFit/>
          </a:bodyPr>
          <a:lstStyle/>
          <a:p>
            <a:pPr algn="ctr"/>
            <a:r>
              <a:rPr lang="en-US" sz="2800" b="1" dirty="0">
                <a:solidFill>
                  <a:schemeClr val="tx2"/>
                </a:solidFill>
                <a:latin typeface="Tahoma" pitchFamily="34" charset="0"/>
              </a:rPr>
              <a:t>Project’s</a:t>
            </a:r>
          </a:p>
          <a:p>
            <a:pPr algn="ctr"/>
            <a:r>
              <a:rPr lang="en-US" sz="2800" b="1" dirty="0">
                <a:solidFill>
                  <a:schemeClr val="tx2"/>
                </a:solidFill>
                <a:latin typeface="Tahoma" pitchFamily="34" charset="0"/>
              </a:rPr>
              <a:t> business risk</a:t>
            </a:r>
          </a:p>
        </p:txBody>
      </p:sp>
      <p:sp>
        <p:nvSpPr>
          <p:cNvPr id="151559" name="AutoShape 7"/>
          <p:cNvSpPr>
            <a:spLocks noChangeArrowheads="1"/>
          </p:cNvSpPr>
          <p:nvPr/>
        </p:nvSpPr>
        <p:spPr bwMode="auto">
          <a:xfrm>
            <a:off x="593725" y="4969763"/>
            <a:ext cx="1387475" cy="661987"/>
          </a:xfrm>
          <a:prstGeom prst="roundRect">
            <a:avLst>
              <a:gd name="adj" fmla="val 16667"/>
            </a:avLst>
          </a:prstGeom>
          <a:solidFill>
            <a:schemeClr val="accent1"/>
          </a:solidFill>
          <a:ln w="28575">
            <a:solidFill>
              <a:srgbClr val="000000"/>
            </a:solidFill>
            <a:round/>
            <a:headEnd/>
            <a:tailEnd/>
          </a:ln>
          <a:effectLst/>
        </p:spPr>
        <p:txBody>
          <a:bodyPr wrap="none">
            <a:spAutoFit/>
          </a:bodyPr>
          <a:lstStyle/>
          <a:p>
            <a:pPr algn="ctr"/>
            <a:r>
              <a:rPr lang="en-US" sz="1600" dirty="0">
                <a:latin typeface="Tahoma" pitchFamily="34" charset="0"/>
              </a:rPr>
              <a:t>Market</a:t>
            </a:r>
          </a:p>
          <a:p>
            <a:pPr algn="ctr"/>
            <a:r>
              <a:rPr lang="en-US" sz="1600" dirty="0">
                <a:latin typeface="Tahoma" pitchFamily="34" charset="0"/>
              </a:rPr>
              <a:t>risk aversion</a:t>
            </a:r>
          </a:p>
        </p:txBody>
      </p:sp>
      <p:sp>
        <p:nvSpPr>
          <p:cNvPr id="151560" name="AutoShape 8"/>
          <p:cNvSpPr>
            <a:spLocks noChangeArrowheads="1"/>
          </p:cNvSpPr>
          <p:nvPr/>
        </p:nvSpPr>
        <p:spPr bwMode="auto">
          <a:xfrm>
            <a:off x="6116638" y="3945825"/>
            <a:ext cx="2082800" cy="661988"/>
          </a:xfrm>
          <a:prstGeom prst="roundRect">
            <a:avLst>
              <a:gd name="adj" fmla="val 16667"/>
            </a:avLst>
          </a:prstGeom>
          <a:solidFill>
            <a:schemeClr val="accent1"/>
          </a:solidFill>
          <a:ln w="28575">
            <a:solidFill>
              <a:schemeClr val="tx1"/>
            </a:solidFill>
            <a:round/>
            <a:headEnd/>
            <a:tailEnd/>
          </a:ln>
          <a:effectLst/>
        </p:spPr>
        <p:txBody>
          <a:bodyPr wrap="none">
            <a:spAutoFit/>
          </a:bodyPr>
          <a:lstStyle/>
          <a:p>
            <a:pPr algn="ctr"/>
            <a:r>
              <a:rPr lang="en-US" sz="1600" dirty="0">
                <a:latin typeface="Tahoma" pitchFamily="34" charset="0"/>
              </a:rPr>
              <a:t>Project’s</a:t>
            </a:r>
          </a:p>
          <a:p>
            <a:pPr algn="ctr"/>
            <a:r>
              <a:rPr lang="en-US" sz="1600" dirty="0">
                <a:latin typeface="Tahoma" pitchFamily="34" charset="0"/>
              </a:rPr>
              <a:t>debt/equity capacity</a:t>
            </a:r>
          </a:p>
        </p:txBody>
      </p:sp>
      <p:sp>
        <p:nvSpPr>
          <p:cNvPr id="151561" name="AutoShape 9"/>
          <p:cNvSpPr>
            <a:spLocks noChangeArrowheads="1"/>
          </p:cNvSpPr>
          <p:nvPr/>
        </p:nvSpPr>
        <p:spPr bwMode="auto">
          <a:xfrm>
            <a:off x="3003550" y="4285550"/>
            <a:ext cx="2603500" cy="933450"/>
          </a:xfrm>
          <a:prstGeom prst="roundRect">
            <a:avLst>
              <a:gd name="adj" fmla="val 16667"/>
            </a:avLst>
          </a:prstGeom>
          <a:solidFill>
            <a:schemeClr val="accent1"/>
          </a:solidFill>
          <a:ln w="28575">
            <a:solidFill>
              <a:schemeClr val="tx1"/>
            </a:solidFill>
            <a:round/>
            <a:headEnd/>
            <a:tailEnd/>
          </a:ln>
          <a:effectLst>
            <a:prstShdw prst="shdw13" dist="53882" dir="13500000">
              <a:schemeClr val="bg2">
                <a:alpha val="50000"/>
              </a:schemeClr>
            </a:prstShdw>
          </a:effectLst>
        </p:spPr>
        <p:txBody>
          <a:bodyPr wrap="none">
            <a:spAutoFit/>
          </a:bodyPr>
          <a:lstStyle/>
          <a:p>
            <a:pPr algn="ctr"/>
            <a:r>
              <a:rPr lang="en-US" sz="1600" b="1" dirty="0">
                <a:latin typeface="Tahoma" pitchFamily="34" charset="0"/>
              </a:rPr>
              <a:t>Project’s risk-adjusted</a:t>
            </a:r>
          </a:p>
          <a:p>
            <a:pPr algn="ctr"/>
            <a:r>
              <a:rPr lang="en-US" sz="1600" b="1" dirty="0">
                <a:latin typeface="Tahoma" pitchFamily="34" charset="0"/>
              </a:rPr>
              <a:t>cost of capital</a:t>
            </a:r>
          </a:p>
          <a:p>
            <a:pPr algn="ctr"/>
            <a:r>
              <a:rPr lang="en-US" sz="1600" b="1" dirty="0">
                <a:latin typeface="Tahoma" pitchFamily="34" charset="0"/>
              </a:rPr>
              <a:t> (r)</a:t>
            </a:r>
          </a:p>
        </p:txBody>
      </p:sp>
      <p:cxnSp>
        <p:nvCxnSpPr>
          <p:cNvPr id="151562" name="AutoShape 10"/>
          <p:cNvCxnSpPr>
            <a:cxnSpLocks noChangeShapeType="1"/>
            <a:stCxn id="151560" idx="1"/>
            <a:endCxn id="151561" idx="3"/>
          </p:cNvCxnSpPr>
          <p:nvPr/>
        </p:nvCxnSpPr>
        <p:spPr bwMode="auto">
          <a:xfrm flipH="1">
            <a:off x="5621338" y="4277613"/>
            <a:ext cx="481012" cy="474662"/>
          </a:xfrm>
          <a:prstGeom prst="straightConnector1">
            <a:avLst/>
          </a:prstGeom>
          <a:noFill/>
          <a:ln w="28575">
            <a:solidFill>
              <a:schemeClr val="tx1"/>
            </a:solidFill>
            <a:round/>
            <a:headEnd/>
            <a:tailEnd type="triangle" w="med" len="med"/>
          </a:ln>
          <a:effectLst/>
        </p:spPr>
      </p:cxnSp>
      <p:cxnSp>
        <p:nvCxnSpPr>
          <p:cNvPr id="151563" name="AutoShape 11"/>
          <p:cNvCxnSpPr>
            <a:cxnSpLocks noChangeShapeType="1"/>
            <a:stCxn id="151558" idx="1"/>
            <a:endCxn id="151561" idx="3"/>
          </p:cNvCxnSpPr>
          <p:nvPr/>
        </p:nvCxnSpPr>
        <p:spPr bwMode="auto">
          <a:xfrm flipH="1" flipV="1">
            <a:off x="5621338" y="4752275"/>
            <a:ext cx="307975" cy="1016000"/>
          </a:xfrm>
          <a:prstGeom prst="straightConnector1">
            <a:avLst/>
          </a:prstGeom>
          <a:noFill/>
          <a:ln w="28575">
            <a:solidFill>
              <a:schemeClr val="tx2"/>
            </a:solidFill>
            <a:round/>
            <a:headEnd/>
            <a:tailEnd type="triangle" w="med" len="med"/>
          </a:ln>
          <a:effectLst/>
        </p:spPr>
      </p:cxnSp>
      <p:cxnSp>
        <p:nvCxnSpPr>
          <p:cNvPr id="151564" name="AutoShape 12"/>
          <p:cNvCxnSpPr>
            <a:cxnSpLocks noChangeShapeType="1"/>
            <a:stCxn id="151557" idx="3"/>
            <a:endCxn id="151561" idx="1"/>
          </p:cNvCxnSpPr>
          <p:nvPr/>
        </p:nvCxnSpPr>
        <p:spPr bwMode="auto">
          <a:xfrm>
            <a:off x="2044700" y="4322063"/>
            <a:ext cx="944563" cy="430212"/>
          </a:xfrm>
          <a:prstGeom prst="straightConnector1">
            <a:avLst/>
          </a:prstGeom>
          <a:noFill/>
          <a:ln w="28575">
            <a:solidFill>
              <a:schemeClr val="tx1"/>
            </a:solidFill>
            <a:round/>
            <a:headEnd/>
            <a:tailEnd type="triangle" w="med" len="med"/>
          </a:ln>
          <a:effectLst/>
        </p:spPr>
      </p:cxnSp>
      <p:cxnSp>
        <p:nvCxnSpPr>
          <p:cNvPr id="151565" name="AutoShape 13"/>
          <p:cNvCxnSpPr>
            <a:cxnSpLocks noChangeShapeType="1"/>
            <a:stCxn id="151559" idx="3"/>
            <a:endCxn id="151561" idx="1"/>
          </p:cNvCxnSpPr>
          <p:nvPr/>
        </p:nvCxnSpPr>
        <p:spPr bwMode="auto">
          <a:xfrm flipV="1">
            <a:off x="1995488" y="4752275"/>
            <a:ext cx="993775" cy="549275"/>
          </a:xfrm>
          <a:prstGeom prst="straightConnector1">
            <a:avLst/>
          </a:prstGeom>
          <a:noFill/>
          <a:ln w="28575">
            <a:solidFill>
              <a:srgbClr val="000000"/>
            </a:solidFill>
            <a:round/>
            <a:headEnd/>
            <a:tailEnd type="triangle" w="med" len="med"/>
          </a:ln>
          <a:effectLst/>
        </p:spPr>
      </p:cxnSp>
      <p:cxnSp>
        <p:nvCxnSpPr>
          <p:cNvPr id="151566" name="AutoShape 14"/>
          <p:cNvCxnSpPr>
            <a:cxnSpLocks noChangeShapeType="1"/>
            <a:stCxn id="151555" idx="2"/>
          </p:cNvCxnSpPr>
          <p:nvPr/>
        </p:nvCxnSpPr>
        <p:spPr bwMode="auto">
          <a:xfrm flipH="1">
            <a:off x="4305300" y="1958275"/>
            <a:ext cx="4763" cy="554038"/>
          </a:xfrm>
          <a:prstGeom prst="straightConnector1">
            <a:avLst/>
          </a:prstGeom>
          <a:noFill/>
          <a:ln w="28575">
            <a:solidFill>
              <a:schemeClr val="tx1"/>
            </a:solidFill>
            <a:round/>
            <a:headEnd/>
            <a:tailEnd type="triangle" w="med" len="med"/>
          </a:ln>
          <a:effectLst/>
        </p:spPr>
      </p:cxnSp>
      <p:sp>
        <p:nvSpPr>
          <p:cNvPr id="151567" name="Text Box 15"/>
          <p:cNvSpPr txBox="1">
            <a:spLocks noChangeArrowheads="1"/>
          </p:cNvSpPr>
          <p:nvPr/>
        </p:nvSpPr>
        <p:spPr bwMode="auto">
          <a:xfrm>
            <a:off x="1252538" y="109538"/>
            <a:ext cx="6102350" cy="634789"/>
          </a:xfrm>
          <a:prstGeom prst="rect">
            <a:avLst/>
          </a:prstGeom>
          <a:noFill/>
          <a:ln w="9525">
            <a:noFill/>
            <a:miter lim="800000"/>
            <a:headEnd/>
            <a:tailEnd/>
          </a:ln>
          <a:effectLst/>
        </p:spPr>
        <p:txBody>
          <a:bodyPr>
            <a:spAutoFit/>
          </a:bodyPr>
          <a:lstStyle/>
          <a:p>
            <a:pPr algn="ctr">
              <a:spcBef>
                <a:spcPct val="50000"/>
              </a:spcBef>
            </a:pPr>
            <a:r>
              <a:rPr lang="en-US" b="1" dirty="0">
                <a:solidFill>
                  <a:schemeClr val="tx2"/>
                </a:solidFill>
                <a:latin typeface="Tahoma" pitchFamily="34" charset="0"/>
              </a:rPr>
              <a:t>The Big Picture:</a:t>
            </a:r>
          </a:p>
          <a:p>
            <a:pPr algn="ctr">
              <a:lnSpc>
                <a:spcPct val="95000"/>
              </a:lnSpc>
            </a:pPr>
            <a:r>
              <a:rPr lang="en-US" b="1" dirty="0">
                <a:solidFill>
                  <a:schemeClr val="tx2"/>
                </a:solidFill>
                <a:latin typeface="Tahoma" pitchFamily="34" charset="0"/>
              </a:rPr>
              <a:t>Project </a:t>
            </a:r>
            <a:r>
              <a:rPr lang="en-US" b="1" dirty="0" smtClean="0">
                <a:solidFill>
                  <a:schemeClr val="tx2"/>
                </a:solidFill>
                <a:latin typeface="Tahoma" pitchFamily="34" charset="0"/>
              </a:rPr>
              <a:t>Valuation, Cash Flows, and Risk Analysis</a:t>
            </a:r>
            <a:endParaRPr lang="en-US" b="1" dirty="0">
              <a:solidFill>
                <a:schemeClr val="tx2"/>
              </a:solidFill>
              <a:latin typeface="Tahoma" pitchFamily="34" charset="0"/>
            </a:endParaRPr>
          </a:p>
        </p:txBody>
      </p:sp>
      <p:sp>
        <p:nvSpPr>
          <p:cNvPr id="151568" name="AutoShape 16"/>
          <p:cNvSpPr>
            <a:spLocks noChangeArrowheads="1"/>
          </p:cNvSpPr>
          <p:nvPr/>
        </p:nvSpPr>
        <p:spPr bwMode="auto">
          <a:xfrm rot="3720851">
            <a:off x="1414463" y="1534412"/>
            <a:ext cx="1379538" cy="246063"/>
          </a:xfrm>
          <a:prstGeom prst="notchedRightArrow">
            <a:avLst>
              <a:gd name="adj1" fmla="val 50000"/>
              <a:gd name="adj2" fmla="val 140161"/>
            </a:avLst>
          </a:prstGeom>
          <a:solidFill>
            <a:schemeClr val="tx2"/>
          </a:solidFill>
          <a:ln w="9525" algn="ctr">
            <a:solidFill>
              <a:schemeClr val="tx1"/>
            </a:solidFill>
            <a:miter lim="800000"/>
            <a:headEnd/>
            <a:tailEnd/>
          </a:ln>
          <a:effectLst/>
        </p:spPr>
        <p:txBody>
          <a:bodyPr wrap="none" anchor="ctr"/>
          <a:lstStyle/>
          <a:p>
            <a:endParaRPr lang="en-US" dirty="0"/>
          </a:p>
        </p:txBody>
      </p:sp>
      <p:grpSp>
        <p:nvGrpSpPr>
          <p:cNvPr id="151569" name="Group 17"/>
          <p:cNvGrpSpPr>
            <a:grpSpLocks/>
          </p:cNvGrpSpPr>
          <p:nvPr/>
        </p:nvGrpSpPr>
        <p:grpSpPr bwMode="auto">
          <a:xfrm>
            <a:off x="533400" y="2526600"/>
            <a:ext cx="7621588" cy="914400"/>
            <a:chOff x="410" y="1986"/>
            <a:chExt cx="4801" cy="576"/>
          </a:xfrm>
        </p:grpSpPr>
        <p:sp>
          <p:nvSpPr>
            <p:cNvPr id="151570" name="AutoShape 18"/>
            <p:cNvSpPr>
              <a:spLocks noChangeArrowheads="1"/>
            </p:cNvSpPr>
            <p:nvPr/>
          </p:nvSpPr>
          <p:spPr bwMode="auto">
            <a:xfrm>
              <a:off x="410" y="1986"/>
              <a:ext cx="4752" cy="576"/>
            </a:xfrm>
            <a:prstGeom prst="roundRect">
              <a:avLst>
                <a:gd name="adj" fmla="val 16667"/>
              </a:avLst>
            </a:prstGeom>
            <a:solidFill>
              <a:srgbClr val="A3D5D9"/>
            </a:solidFill>
            <a:ln w="28575">
              <a:solidFill>
                <a:schemeClr val="tx2"/>
              </a:solidFill>
              <a:round/>
              <a:headEnd/>
              <a:tailEnd/>
            </a:ln>
            <a:effectLst>
              <a:prstShdw prst="shdw13" dist="53882" dir="13500000">
                <a:schemeClr val="bg2">
                  <a:alpha val="50000"/>
                </a:schemeClr>
              </a:prstShdw>
            </a:effectLst>
          </p:spPr>
          <p:txBody>
            <a:bodyPr wrap="none" anchor="ctr"/>
            <a:lstStyle/>
            <a:p>
              <a:pPr algn="ctr"/>
              <a:endParaRPr lang="en-US" sz="2400" dirty="0"/>
            </a:p>
          </p:txBody>
        </p:sp>
        <p:grpSp>
          <p:nvGrpSpPr>
            <p:cNvPr id="151571" name="Group 19"/>
            <p:cNvGrpSpPr>
              <a:grpSpLocks/>
            </p:cNvGrpSpPr>
            <p:nvPr/>
          </p:nvGrpSpPr>
          <p:grpSpPr bwMode="auto">
            <a:xfrm>
              <a:off x="430" y="2018"/>
              <a:ext cx="4781" cy="503"/>
              <a:chOff x="430" y="2018"/>
              <a:chExt cx="4781" cy="503"/>
            </a:xfrm>
          </p:grpSpPr>
          <p:sp>
            <p:nvSpPr>
              <p:cNvPr id="151572" name="Text Box 20"/>
              <p:cNvSpPr txBox="1">
                <a:spLocks noChangeArrowheads="1"/>
              </p:cNvSpPr>
              <p:nvPr/>
            </p:nvSpPr>
            <p:spPr bwMode="auto">
              <a:xfrm>
                <a:off x="430" y="2142"/>
                <a:ext cx="4781" cy="248"/>
              </a:xfrm>
              <a:prstGeom prst="rect">
                <a:avLst/>
              </a:prstGeom>
              <a:noFill/>
              <a:ln w="12700" algn="ctr">
                <a:noFill/>
                <a:miter lim="800000"/>
                <a:headEnd/>
                <a:tailEnd/>
              </a:ln>
              <a:effectLst/>
            </p:spPr>
            <p:txBody>
              <a:bodyPr lIns="90488" tIns="44450" rIns="90488" bIns="44450">
                <a:spAutoFit/>
              </a:bodyPr>
              <a:lstStyle/>
              <a:p>
                <a:pPr>
                  <a:spcBef>
                    <a:spcPct val="50000"/>
                  </a:spcBef>
                </a:pPr>
                <a:r>
                  <a:rPr lang="en-US" sz="2000" b="1" dirty="0">
                    <a:solidFill>
                      <a:schemeClr val="tx2"/>
                    </a:solidFill>
                    <a:latin typeface="Tahoma" pitchFamily="34" charset="0"/>
                  </a:rPr>
                  <a:t>NPV =                  +                + </a:t>
                </a:r>
                <a:r>
                  <a:rPr lang="en-US" sz="2000" b="1" dirty="0">
                    <a:solidFill>
                      <a:schemeClr val="tx2"/>
                    </a:solidFill>
                    <a:latin typeface="MS Reference Sans Serif" pitchFamily="34" charset="0"/>
                  </a:rPr>
                  <a:t>···</a:t>
                </a:r>
                <a:r>
                  <a:rPr lang="en-US" sz="2000" b="1" dirty="0">
                    <a:solidFill>
                      <a:schemeClr val="tx2"/>
                    </a:solidFill>
                    <a:latin typeface="Tahoma" pitchFamily="34" charset="0"/>
                  </a:rPr>
                  <a:t> +                 −</a:t>
                </a:r>
                <a:r>
                  <a:rPr lang="en-US" sz="2000" b="1" dirty="0">
                    <a:solidFill>
                      <a:schemeClr val="tx2"/>
                    </a:solidFill>
                    <a:latin typeface="Tahoma" pitchFamily="34" charset="0"/>
                    <a:cs typeface="Times New Roman" pitchFamily="18" charset="0"/>
                  </a:rPr>
                  <a:t> Initial cost</a:t>
                </a:r>
              </a:p>
            </p:txBody>
          </p:sp>
          <p:sp>
            <p:nvSpPr>
              <p:cNvPr id="151573" name="Text Box 21"/>
              <p:cNvSpPr txBox="1">
                <a:spLocks noChangeArrowheads="1"/>
              </p:cNvSpPr>
              <p:nvPr/>
            </p:nvSpPr>
            <p:spPr bwMode="auto">
              <a:xfrm>
                <a:off x="1296" y="2025"/>
                <a:ext cx="396" cy="248"/>
              </a:xfrm>
              <a:prstGeom prst="rect">
                <a:avLst/>
              </a:prstGeom>
              <a:noFill/>
              <a:ln w="12700" algn="ctr">
                <a:noFill/>
                <a:miter lim="800000"/>
                <a:headEnd/>
                <a:tailEnd/>
              </a:ln>
              <a:effectLst/>
            </p:spPr>
            <p:txBody>
              <a:bodyPr lIns="90488" tIns="44450" rIns="90488" bIns="44450">
                <a:spAutoFit/>
              </a:bodyPr>
              <a:lstStyle/>
              <a:p>
                <a:pPr>
                  <a:spcBef>
                    <a:spcPct val="50000"/>
                  </a:spcBef>
                </a:pPr>
                <a:r>
                  <a:rPr lang="en-US" sz="2000" b="1" dirty="0">
                    <a:solidFill>
                      <a:schemeClr val="tx2"/>
                    </a:solidFill>
                    <a:latin typeface="Tahoma" pitchFamily="34" charset="0"/>
                  </a:rPr>
                  <a:t>CF</a:t>
                </a:r>
                <a:r>
                  <a:rPr lang="en-US" sz="2000" b="1" baseline="-25000" dirty="0">
                    <a:solidFill>
                      <a:schemeClr val="tx2"/>
                    </a:solidFill>
                    <a:latin typeface="Tahoma" pitchFamily="34" charset="0"/>
                  </a:rPr>
                  <a:t>1</a:t>
                </a:r>
              </a:p>
            </p:txBody>
          </p:sp>
          <p:sp>
            <p:nvSpPr>
              <p:cNvPr id="151574" name="Text Box 22"/>
              <p:cNvSpPr txBox="1">
                <a:spLocks noChangeArrowheads="1"/>
              </p:cNvSpPr>
              <p:nvPr/>
            </p:nvSpPr>
            <p:spPr bwMode="auto">
              <a:xfrm>
                <a:off x="2201" y="2018"/>
                <a:ext cx="404" cy="248"/>
              </a:xfrm>
              <a:prstGeom prst="rect">
                <a:avLst/>
              </a:prstGeom>
              <a:noFill/>
              <a:ln w="12700" algn="ctr">
                <a:noFill/>
                <a:miter lim="800000"/>
                <a:headEnd/>
                <a:tailEnd/>
              </a:ln>
              <a:effectLst/>
            </p:spPr>
            <p:txBody>
              <a:bodyPr lIns="90488" tIns="44450" rIns="90488" bIns="44450">
                <a:spAutoFit/>
              </a:bodyPr>
              <a:lstStyle/>
              <a:p>
                <a:pPr>
                  <a:spcBef>
                    <a:spcPct val="50000"/>
                  </a:spcBef>
                </a:pPr>
                <a:r>
                  <a:rPr lang="en-US" sz="2000" b="1" dirty="0">
                    <a:solidFill>
                      <a:schemeClr val="tx2"/>
                    </a:solidFill>
                    <a:latin typeface="Tahoma" pitchFamily="34" charset="0"/>
                  </a:rPr>
                  <a:t>CF</a:t>
                </a:r>
                <a:r>
                  <a:rPr lang="en-US" sz="2000" b="1" baseline="-25000" dirty="0">
                    <a:solidFill>
                      <a:schemeClr val="tx2"/>
                    </a:solidFill>
                    <a:latin typeface="Tahoma" pitchFamily="34" charset="0"/>
                  </a:rPr>
                  <a:t>2</a:t>
                </a:r>
              </a:p>
            </p:txBody>
          </p:sp>
          <p:sp>
            <p:nvSpPr>
              <p:cNvPr id="151575" name="Text Box 23"/>
              <p:cNvSpPr txBox="1">
                <a:spLocks noChangeArrowheads="1"/>
              </p:cNvSpPr>
              <p:nvPr/>
            </p:nvSpPr>
            <p:spPr bwMode="auto">
              <a:xfrm>
                <a:off x="3429" y="2038"/>
                <a:ext cx="431" cy="248"/>
              </a:xfrm>
              <a:prstGeom prst="rect">
                <a:avLst/>
              </a:prstGeom>
              <a:noFill/>
              <a:ln w="12700" algn="ctr">
                <a:noFill/>
                <a:miter lim="800000"/>
                <a:headEnd/>
                <a:tailEnd/>
              </a:ln>
              <a:effectLst/>
            </p:spPr>
            <p:txBody>
              <a:bodyPr lIns="90488" tIns="44450" rIns="90488" bIns="44450">
                <a:spAutoFit/>
              </a:bodyPr>
              <a:lstStyle/>
              <a:p>
                <a:pPr>
                  <a:spcBef>
                    <a:spcPct val="50000"/>
                  </a:spcBef>
                </a:pPr>
                <a:r>
                  <a:rPr lang="en-US" sz="2000" b="1" dirty="0">
                    <a:solidFill>
                      <a:schemeClr val="tx2"/>
                    </a:solidFill>
                    <a:latin typeface="Tahoma" pitchFamily="34" charset="0"/>
                  </a:rPr>
                  <a:t>CF</a:t>
                </a:r>
                <a:r>
                  <a:rPr lang="en-US" sz="2000" b="1" baseline="-25000" dirty="0">
                    <a:solidFill>
                      <a:schemeClr val="tx2"/>
                    </a:solidFill>
                    <a:latin typeface="Tahoma" pitchFamily="34" charset="0"/>
                  </a:rPr>
                  <a:t>N</a:t>
                </a:r>
              </a:p>
            </p:txBody>
          </p:sp>
          <p:sp>
            <p:nvSpPr>
              <p:cNvPr id="151576" name="Text Box 24"/>
              <p:cNvSpPr txBox="1">
                <a:spLocks noChangeArrowheads="1"/>
              </p:cNvSpPr>
              <p:nvPr/>
            </p:nvSpPr>
            <p:spPr bwMode="auto">
              <a:xfrm>
                <a:off x="1092" y="2253"/>
                <a:ext cx="900" cy="248"/>
              </a:xfrm>
              <a:prstGeom prst="rect">
                <a:avLst/>
              </a:prstGeom>
              <a:noFill/>
              <a:ln w="12700" algn="ctr">
                <a:noFill/>
                <a:miter lim="800000"/>
                <a:headEnd/>
                <a:tailEnd/>
              </a:ln>
              <a:effectLst/>
            </p:spPr>
            <p:txBody>
              <a:bodyPr lIns="90488" tIns="44450" rIns="90488" bIns="44450">
                <a:spAutoFit/>
              </a:bodyPr>
              <a:lstStyle/>
              <a:p>
                <a:pPr>
                  <a:spcBef>
                    <a:spcPct val="50000"/>
                  </a:spcBef>
                </a:pPr>
                <a:r>
                  <a:rPr lang="en-US" sz="2000" b="1" dirty="0">
                    <a:solidFill>
                      <a:schemeClr val="tx2"/>
                    </a:solidFill>
                    <a:latin typeface="Tahoma" pitchFamily="34" charset="0"/>
                  </a:rPr>
                  <a:t>(1 + r )</a:t>
                </a:r>
                <a:r>
                  <a:rPr lang="en-US" sz="2000" b="1" baseline="30000" dirty="0">
                    <a:solidFill>
                      <a:schemeClr val="tx2"/>
                    </a:solidFill>
                    <a:latin typeface="Tahoma" pitchFamily="34" charset="0"/>
                  </a:rPr>
                  <a:t>1</a:t>
                </a:r>
              </a:p>
            </p:txBody>
          </p:sp>
          <p:sp>
            <p:nvSpPr>
              <p:cNvPr id="151577" name="Text Box 25"/>
              <p:cNvSpPr txBox="1">
                <a:spLocks noChangeArrowheads="1"/>
              </p:cNvSpPr>
              <p:nvPr/>
            </p:nvSpPr>
            <p:spPr bwMode="auto">
              <a:xfrm>
                <a:off x="3257" y="2273"/>
                <a:ext cx="922" cy="248"/>
              </a:xfrm>
              <a:prstGeom prst="rect">
                <a:avLst/>
              </a:prstGeom>
              <a:noFill/>
              <a:ln w="12700" algn="ctr">
                <a:noFill/>
                <a:miter lim="800000"/>
                <a:headEnd/>
                <a:tailEnd/>
              </a:ln>
              <a:effectLst/>
            </p:spPr>
            <p:txBody>
              <a:bodyPr lIns="90488" tIns="44450" rIns="90488" bIns="44450">
                <a:spAutoFit/>
              </a:bodyPr>
              <a:lstStyle/>
              <a:p>
                <a:pPr>
                  <a:spcBef>
                    <a:spcPct val="50000"/>
                  </a:spcBef>
                </a:pPr>
                <a:r>
                  <a:rPr lang="en-US" sz="2000" b="1" dirty="0">
                    <a:solidFill>
                      <a:schemeClr val="tx2"/>
                    </a:solidFill>
                    <a:latin typeface="Tahoma" pitchFamily="34" charset="0"/>
                  </a:rPr>
                  <a:t>(1 + r)</a:t>
                </a:r>
                <a:r>
                  <a:rPr lang="en-US" sz="2000" b="1" baseline="30000" dirty="0">
                    <a:solidFill>
                      <a:schemeClr val="tx2"/>
                    </a:solidFill>
                    <a:latin typeface="Tahoma" pitchFamily="34" charset="0"/>
                  </a:rPr>
                  <a:t>N</a:t>
                </a:r>
              </a:p>
            </p:txBody>
          </p:sp>
          <p:sp>
            <p:nvSpPr>
              <p:cNvPr id="151578" name="Text Box 26"/>
              <p:cNvSpPr txBox="1">
                <a:spLocks noChangeArrowheads="1"/>
              </p:cNvSpPr>
              <p:nvPr/>
            </p:nvSpPr>
            <p:spPr bwMode="auto">
              <a:xfrm>
                <a:off x="1986" y="2260"/>
                <a:ext cx="853" cy="248"/>
              </a:xfrm>
              <a:prstGeom prst="rect">
                <a:avLst/>
              </a:prstGeom>
              <a:noFill/>
              <a:ln w="12700" algn="ctr">
                <a:noFill/>
                <a:miter lim="800000"/>
                <a:headEnd/>
                <a:tailEnd/>
              </a:ln>
              <a:effectLst/>
            </p:spPr>
            <p:txBody>
              <a:bodyPr lIns="90488" tIns="44450" rIns="90488" bIns="44450">
                <a:spAutoFit/>
              </a:bodyPr>
              <a:lstStyle/>
              <a:p>
                <a:pPr>
                  <a:spcBef>
                    <a:spcPct val="50000"/>
                  </a:spcBef>
                </a:pPr>
                <a:r>
                  <a:rPr lang="en-US" sz="2000" b="1" dirty="0">
                    <a:solidFill>
                      <a:schemeClr val="tx2"/>
                    </a:solidFill>
                    <a:latin typeface="Tahoma" pitchFamily="34" charset="0"/>
                  </a:rPr>
                  <a:t>(1 + r)</a:t>
                </a:r>
                <a:r>
                  <a:rPr lang="en-US" sz="2000" b="1" baseline="30000" dirty="0">
                    <a:solidFill>
                      <a:schemeClr val="tx2"/>
                    </a:solidFill>
                    <a:latin typeface="Tahoma" pitchFamily="34" charset="0"/>
                  </a:rPr>
                  <a:t>2</a:t>
                </a:r>
              </a:p>
            </p:txBody>
          </p:sp>
          <p:sp>
            <p:nvSpPr>
              <p:cNvPr id="151579" name="Line 27"/>
              <p:cNvSpPr>
                <a:spLocks noChangeShapeType="1"/>
              </p:cNvSpPr>
              <p:nvPr/>
            </p:nvSpPr>
            <p:spPr bwMode="auto">
              <a:xfrm flipV="1">
                <a:off x="1141" y="2277"/>
                <a:ext cx="666" cy="4"/>
              </a:xfrm>
              <a:prstGeom prst="line">
                <a:avLst/>
              </a:prstGeom>
              <a:noFill/>
              <a:ln w="31750">
                <a:solidFill>
                  <a:schemeClr val="tx2"/>
                </a:solidFill>
                <a:round/>
                <a:headEnd/>
                <a:tailEnd/>
              </a:ln>
              <a:effectLst/>
            </p:spPr>
            <p:txBody>
              <a:bodyPr lIns="90488" tIns="44450" rIns="90488" bIns="44450"/>
              <a:lstStyle/>
              <a:p>
                <a:endParaRPr lang="en-US" dirty="0"/>
              </a:p>
            </p:txBody>
          </p:sp>
          <p:sp>
            <p:nvSpPr>
              <p:cNvPr id="151580" name="Line 28"/>
              <p:cNvSpPr>
                <a:spLocks noChangeShapeType="1"/>
              </p:cNvSpPr>
              <p:nvPr/>
            </p:nvSpPr>
            <p:spPr bwMode="auto">
              <a:xfrm>
                <a:off x="2068" y="2281"/>
                <a:ext cx="609" cy="9"/>
              </a:xfrm>
              <a:prstGeom prst="line">
                <a:avLst/>
              </a:prstGeom>
              <a:noFill/>
              <a:ln w="31750">
                <a:solidFill>
                  <a:schemeClr val="tx2"/>
                </a:solidFill>
                <a:round/>
                <a:headEnd/>
                <a:tailEnd/>
              </a:ln>
              <a:effectLst/>
            </p:spPr>
            <p:txBody>
              <a:bodyPr lIns="90488" tIns="44450" rIns="90488" bIns="44450"/>
              <a:lstStyle/>
              <a:p>
                <a:endParaRPr lang="en-US" dirty="0"/>
              </a:p>
            </p:txBody>
          </p:sp>
          <p:sp>
            <p:nvSpPr>
              <p:cNvPr id="151581" name="Line 29"/>
              <p:cNvSpPr>
                <a:spLocks noChangeShapeType="1"/>
              </p:cNvSpPr>
              <p:nvPr/>
            </p:nvSpPr>
            <p:spPr bwMode="auto">
              <a:xfrm flipV="1">
                <a:off x="3332" y="2289"/>
                <a:ext cx="589" cy="5"/>
              </a:xfrm>
              <a:prstGeom prst="line">
                <a:avLst/>
              </a:prstGeom>
              <a:noFill/>
              <a:ln w="31750">
                <a:solidFill>
                  <a:schemeClr val="tx2"/>
                </a:solidFill>
                <a:round/>
                <a:headEnd/>
                <a:tailEnd/>
              </a:ln>
              <a:effectLst/>
            </p:spPr>
            <p:txBody>
              <a:bodyPr lIns="90488" tIns="44450" rIns="90488" bIns="44450"/>
              <a:lstStyle/>
              <a:p>
                <a:endParaRPr lang="en-US" dirty="0"/>
              </a:p>
            </p:txBody>
          </p:sp>
          <p:sp>
            <p:nvSpPr>
              <p:cNvPr id="151582" name="AutoShape 30"/>
              <p:cNvSpPr>
                <a:spLocks/>
              </p:cNvSpPr>
              <p:nvPr/>
            </p:nvSpPr>
            <p:spPr bwMode="auto">
              <a:xfrm>
                <a:off x="1075" y="2053"/>
                <a:ext cx="56" cy="436"/>
              </a:xfrm>
              <a:prstGeom prst="leftBracket">
                <a:avLst>
                  <a:gd name="adj" fmla="val 64881"/>
                </a:avLst>
              </a:prstGeom>
              <a:noFill/>
              <a:ln w="34925">
                <a:solidFill>
                  <a:schemeClr val="tx2"/>
                </a:solidFill>
                <a:round/>
                <a:headEnd/>
                <a:tailEnd/>
              </a:ln>
              <a:effectLst/>
            </p:spPr>
            <p:txBody>
              <a:bodyPr wrap="none" anchor="ctr"/>
              <a:lstStyle/>
              <a:p>
                <a:endParaRPr lang="en-US" dirty="0"/>
              </a:p>
            </p:txBody>
          </p:sp>
          <p:sp>
            <p:nvSpPr>
              <p:cNvPr id="151583" name="AutoShape 31"/>
              <p:cNvSpPr>
                <a:spLocks/>
              </p:cNvSpPr>
              <p:nvPr/>
            </p:nvSpPr>
            <p:spPr bwMode="auto">
              <a:xfrm>
                <a:off x="3941" y="2075"/>
                <a:ext cx="59" cy="414"/>
              </a:xfrm>
              <a:prstGeom prst="rightBracket">
                <a:avLst>
                  <a:gd name="adj" fmla="val 58475"/>
                </a:avLst>
              </a:prstGeom>
              <a:noFill/>
              <a:ln w="34925">
                <a:solidFill>
                  <a:schemeClr val="tx2"/>
                </a:solidFill>
                <a:round/>
                <a:headEnd/>
                <a:tailEnd/>
              </a:ln>
              <a:effectLst/>
            </p:spPr>
            <p:txBody>
              <a:bodyPr wrap="none" anchor="ctr"/>
              <a:lstStyle/>
              <a:p>
                <a:endParaRPr lang="en-US" dirty="0"/>
              </a:p>
            </p:txBody>
          </p:sp>
        </p:grpSp>
      </p:grpSp>
      <p:sp>
        <p:nvSpPr>
          <p:cNvPr id="151584" name="AutoShape 32"/>
          <p:cNvSpPr>
            <a:spLocks noChangeArrowheads="1"/>
          </p:cNvSpPr>
          <p:nvPr/>
        </p:nvSpPr>
        <p:spPr bwMode="auto">
          <a:xfrm rot="10348303">
            <a:off x="5867400" y="1120075"/>
            <a:ext cx="1379538" cy="246063"/>
          </a:xfrm>
          <a:prstGeom prst="notchedRightArrow">
            <a:avLst>
              <a:gd name="adj1" fmla="val 50000"/>
              <a:gd name="adj2" fmla="val 140161"/>
            </a:avLst>
          </a:prstGeom>
          <a:solidFill>
            <a:schemeClr val="tx2"/>
          </a:solidFill>
          <a:ln w="9525" algn="ctr">
            <a:solidFill>
              <a:schemeClr val="tx1"/>
            </a:solidFill>
            <a:miter lim="800000"/>
            <a:headEnd/>
            <a:tailEnd/>
          </a:ln>
          <a:effectLst/>
        </p:spPr>
        <p:txBody>
          <a:bodyPr wrap="none" anchor="ctr"/>
          <a:lstStyle/>
          <a:p>
            <a:endParaRPr lang="en-US" dirty="0"/>
          </a:p>
        </p:txBody>
      </p:sp>
      <p:sp>
        <p:nvSpPr>
          <p:cNvPr id="151585" name="AutoShape 33"/>
          <p:cNvSpPr>
            <a:spLocks noChangeArrowheads="1"/>
          </p:cNvSpPr>
          <p:nvPr/>
        </p:nvSpPr>
        <p:spPr bwMode="auto">
          <a:xfrm>
            <a:off x="4038600" y="5768275"/>
            <a:ext cx="1600200" cy="304800"/>
          </a:xfrm>
          <a:prstGeom prst="notchedRightArrow">
            <a:avLst>
              <a:gd name="adj1" fmla="val 50000"/>
              <a:gd name="adj2" fmla="val 131250"/>
            </a:avLst>
          </a:prstGeom>
          <a:solidFill>
            <a:schemeClr val="tx2"/>
          </a:solidFill>
          <a:ln w="9525" algn="ctr">
            <a:solidFill>
              <a:schemeClr val="tx1"/>
            </a:solidFill>
            <a:miter lim="800000"/>
            <a:headEnd/>
            <a:tailEnd/>
          </a:ln>
          <a:effectLst/>
        </p:spPr>
        <p:txBody>
          <a:bodyPr wrap="none" anchor="ctr"/>
          <a:lstStyle/>
          <a:p>
            <a:endParaRPr lang="en-US" dirty="0"/>
          </a:p>
        </p:txBody>
      </p:sp>
      <p:cxnSp>
        <p:nvCxnSpPr>
          <p:cNvPr id="151586" name="AutoShape 34"/>
          <p:cNvCxnSpPr>
            <a:cxnSpLocks noChangeShapeType="1"/>
            <a:stCxn id="151558" idx="3"/>
            <a:endCxn id="151555" idx="3"/>
          </p:cNvCxnSpPr>
          <p:nvPr/>
        </p:nvCxnSpPr>
        <p:spPr bwMode="auto">
          <a:xfrm flipH="1" flipV="1">
            <a:off x="5703888" y="1545525"/>
            <a:ext cx="2973387" cy="4222750"/>
          </a:xfrm>
          <a:prstGeom prst="bentConnector3">
            <a:avLst>
              <a:gd name="adj1" fmla="val -7153"/>
            </a:avLst>
          </a:prstGeom>
          <a:noFill/>
          <a:ln w="31750">
            <a:solidFill>
              <a:schemeClr val="tx2"/>
            </a:solidFill>
            <a:miter lim="800000"/>
            <a:headEnd/>
            <a:tailEnd type="triangle" w="med" len="med"/>
          </a:ln>
          <a:effectLst/>
        </p:spPr>
      </p:cxn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 name="Slide Number Placeholder 5"/>
          <p:cNvSpPr>
            <a:spLocks noGrp="1"/>
          </p:cNvSpPr>
          <p:nvPr>
            <p:ph type="sldNum" sz="quarter" idx="12"/>
          </p:nvPr>
        </p:nvSpPr>
        <p:spPr/>
        <p:txBody>
          <a:bodyPr/>
          <a:lstStyle/>
          <a:p>
            <a:pPr>
              <a:defRPr/>
            </a:pPr>
            <a:fld id="{9A1E4225-A37B-40A9-9293-74A6FC97D5EE}" type="slidenum">
              <a:rPr lang="en-US"/>
              <a:pPr>
                <a:defRPr/>
              </a:pPr>
              <a:t>30</a:t>
            </a:fld>
            <a:endParaRPr lang="en-US" dirty="0"/>
          </a:p>
        </p:txBody>
      </p:sp>
      <p:sp>
        <p:nvSpPr>
          <p:cNvPr id="26627" name="Rectangle 138"/>
          <p:cNvSpPr>
            <a:spLocks noGrp="1" noChangeArrowheads="1"/>
          </p:cNvSpPr>
          <p:nvPr>
            <p:ph type="title"/>
          </p:nvPr>
        </p:nvSpPr>
        <p:spPr/>
        <p:txBody>
          <a:bodyPr/>
          <a:lstStyle/>
          <a:p>
            <a:pPr eaLnBrk="1" hangingPunct="1"/>
            <a:r>
              <a:rPr lang="en-US" dirty="0" smtClean="0"/>
              <a:t>Net Cash Flows:</a:t>
            </a:r>
          </a:p>
        </p:txBody>
      </p:sp>
      <p:graphicFrame>
        <p:nvGraphicFramePr>
          <p:cNvPr id="165005" name="Group 141"/>
          <p:cNvGraphicFramePr>
            <a:graphicFrameLocks noGrp="1"/>
          </p:cNvGraphicFramePr>
          <p:nvPr>
            <p:ph type="tbl" idx="1"/>
            <p:extLst>
              <p:ext uri="{D42A27DB-BD31-4B8C-83A1-F6EECF244321}">
                <p14:modId xmlns:p14="http://schemas.microsoft.com/office/powerpoint/2010/main" xmlns="" val="74771139"/>
              </p:ext>
            </p:extLst>
          </p:nvPr>
        </p:nvGraphicFramePr>
        <p:xfrm>
          <a:off x="304800" y="1752599"/>
          <a:ext cx="8610600" cy="4629830"/>
        </p:xfrm>
        <a:graphic>
          <a:graphicData uri="http://schemas.openxmlformats.org/drawingml/2006/table">
            <a:tbl>
              <a:tblPr/>
              <a:tblGrid>
                <a:gridCol w="1460160"/>
                <a:gridCol w="1429618"/>
                <a:gridCol w="1431968"/>
                <a:gridCol w="1429618"/>
                <a:gridCol w="1429618"/>
                <a:gridCol w="1429618"/>
              </a:tblGrid>
              <a:tr h="533401">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sng" strike="noStrike" cap="none" normalizeH="0" baseline="0" dirty="0" smtClean="0">
                          <a:ln>
                            <a:noFill/>
                          </a:ln>
                          <a:solidFill>
                            <a:schemeClr val="tx1"/>
                          </a:solidFill>
                          <a:effectLst/>
                          <a:latin typeface="Tahoma" pitchFamily="34" charset="0"/>
                        </a:rPr>
                        <a:t>Year 0</a:t>
                      </a:r>
                    </a:p>
                  </a:txBody>
                  <a:tcPr horzOverflow="overflow">
                    <a:lnL>
                      <a:noFill/>
                    </a:lnL>
                    <a:lnR>
                      <a:noFill/>
                    </a:lnR>
                    <a:lnT cap="fla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sng" strike="noStrike" cap="none" normalizeH="0" baseline="0" dirty="0" smtClean="0">
                          <a:ln>
                            <a:noFill/>
                          </a:ln>
                          <a:solidFill>
                            <a:schemeClr val="tx1"/>
                          </a:solidFill>
                          <a:effectLst/>
                          <a:latin typeface="Tahoma" pitchFamily="34" charset="0"/>
                        </a:rPr>
                        <a:t>Year 1</a:t>
                      </a:r>
                    </a:p>
                  </a:txBody>
                  <a:tcPr horzOverflow="overflow">
                    <a:lnL>
                      <a:noFill/>
                    </a:lnL>
                    <a:lnR>
                      <a:noFill/>
                    </a:lnR>
                    <a:lnT cap="fla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sng" strike="noStrike" cap="none" normalizeH="0" baseline="0" dirty="0" smtClean="0">
                          <a:ln>
                            <a:noFill/>
                          </a:ln>
                          <a:solidFill>
                            <a:schemeClr val="tx1"/>
                          </a:solidFill>
                          <a:effectLst/>
                          <a:latin typeface="Tahoma" pitchFamily="34" charset="0"/>
                        </a:rPr>
                        <a:t>Year 2</a:t>
                      </a:r>
                    </a:p>
                  </a:txBody>
                  <a:tcPr horzOverflow="overflow">
                    <a:lnL>
                      <a:noFill/>
                    </a:lnL>
                    <a:lnR cap="flat">
                      <a:noFill/>
                    </a:lnR>
                    <a:lnT cap="fla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sng" strike="noStrike" cap="none" normalizeH="0" baseline="0" dirty="0" smtClean="0">
                          <a:ln>
                            <a:noFill/>
                          </a:ln>
                          <a:solidFill>
                            <a:schemeClr val="tx1"/>
                          </a:solidFill>
                          <a:effectLst/>
                          <a:latin typeface="Tahoma" pitchFamily="34" charset="0"/>
                        </a:rPr>
                        <a:t>Year 3</a:t>
                      </a:r>
                    </a:p>
                  </a:txBody>
                  <a:tcPr horzOverflow="overflow">
                    <a:lnL>
                      <a:noFill/>
                    </a:lnL>
                    <a:lnR cap="flat">
                      <a:noFill/>
                    </a:lnR>
                    <a:lnT cap="fla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sng" strike="noStrike" cap="none" normalizeH="0" baseline="0" dirty="0" smtClean="0">
                          <a:ln>
                            <a:noFill/>
                          </a:ln>
                          <a:solidFill>
                            <a:schemeClr val="tx1"/>
                          </a:solidFill>
                          <a:effectLst/>
                          <a:latin typeface="Tahoma" pitchFamily="34" charset="0"/>
                        </a:rPr>
                        <a:t>Year 4</a:t>
                      </a:r>
                    </a:p>
                  </a:txBody>
                  <a:tcPr horzOverflow="overflow">
                    <a:lnL>
                      <a:noFill/>
                    </a:lnL>
                    <a:lnR cap="flat">
                      <a:noFill/>
                    </a:lnR>
                    <a:lnT cap="flat">
                      <a:noFill/>
                    </a:lnT>
                    <a:lnB>
                      <a:noFill/>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Op. CFs</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$2,341</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$3,227</a:t>
                      </a:r>
                    </a:p>
                  </a:txBody>
                  <a:tcPr horzOverflow="overflow">
                    <a:lnL>
                      <a:noFill/>
                    </a:lnL>
                    <a:lnR cap="flat">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$2,976</a:t>
                      </a:r>
                    </a:p>
                  </a:txBody>
                  <a:tcPr horzOverflow="overflow">
                    <a:lnL>
                      <a:noFill/>
                    </a:lnL>
                    <a:lnR cap="flat">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$3,567</a:t>
                      </a:r>
                    </a:p>
                  </a:txBody>
                  <a:tcPr horzOverflow="overflow">
                    <a:lnL>
                      <a:noFill/>
                    </a:lnL>
                    <a:lnR cap="flat">
                      <a:noFill/>
                    </a:lnR>
                    <a:lnT>
                      <a:noFill/>
                    </a:lnT>
                    <a:lnB>
                      <a:noFill/>
                    </a:lnB>
                    <a:lnTlToBr>
                      <a:noFill/>
                    </a:lnTlToBr>
                    <a:lnBlToTr>
                      <a:noFill/>
                    </a:lnBlToTr>
                    <a:noFill/>
                  </a:tcPr>
                </a:tc>
              </a:tr>
              <a:tr h="802962">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Change in NOWC</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-$2,250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-$441	</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-$527</a:t>
                      </a:r>
                    </a:p>
                  </a:txBody>
                  <a:tcPr horzOverflow="overflow">
                    <a:lnL>
                      <a:noFill/>
                    </a:lnL>
                    <a:lnR cap="flat">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-$631</a:t>
                      </a:r>
                    </a:p>
                  </a:txBody>
                  <a:tcPr horzOverflow="overflow">
                    <a:lnL>
                      <a:noFill/>
                    </a:lnL>
                    <a:lnR cap="flat">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$3,849</a:t>
                      </a:r>
                    </a:p>
                  </a:txBody>
                  <a:tcPr horzOverflow="overflow">
                    <a:lnL>
                      <a:noFill/>
                    </a:lnL>
                    <a:lnR cap="flat">
                      <a:noFill/>
                    </a:lnR>
                    <a:lnT>
                      <a:noFill/>
                    </a:lnT>
                    <a:lnB>
                      <a:noFill/>
                    </a:lnB>
                    <a:lnTlToBr>
                      <a:noFill/>
                    </a:lnTlToBr>
                    <a:lnBlToTr>
                      <a:noFill/>
                    </a:lnBlToTr>
                    <a:noFill/>
                  </a:tcPr>
                </a:tc>
              </a:tr>
              <a:tr h="7210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Init. Cost</a:t>
                      </a:r>
                    </a:p>
                  </a:txBody>
                  <a:tcPr horzOverflow="overflow">
                    <a:lnL cap="flat">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-$7,750</a:t>
                      </a:r>
                    </a:p>
                  </a:txBody>
                  <a:tcPr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0</a:t>
                      </a:r>
                    </a:p>
                  </a:txBody>
                  <a:tcPr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0</a:t>
                      </a:r>
                    </a:p>
                  </a:txBody>
                  <a:tcPr horzOverflow="overflow">
                    <a:lnL>
                      <a:noFill/>
                    </a:lnL>
                    <a:lnR cap="flat">
                      <a:noFill/>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0</a:t>
                      </a:r>
                    </a:p>
                  </a:txBody>
                  <a:tcPr horzOverflow="overflow">
                    <a:lnL>
                      <a:noFill/>
                    </a:lnL>
                    <a:lnR cap="flat">
                      <a:noFill/>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0</a:t>
                      </a:r>
                    </a:p>
                  </a:txBody>
                  <a:tcPr horzOverflow="overflow">
                    <a:lnL>
                      <a:noFill/>
                    </a:lnL>
                    <a:lnR cap="flat">
                      <a:noFill/>
                    </a:lnR>
                    <a:lnT>
                      <a:noFill/>
                    </a:lnT>
                    <a:lnB w="12700" cap="flat" cmpd="sng" algn="ctr">
                      <a:noFill/>
                      <a:prstDash val="solid"/>
                      <a:round/>
                      <a:headEnd type="none" w="med" len="med"/>
                      <a:tailEnd type="none" w="med" len="med"/>
                    </a:lnB>
                    <a:lnTlToBr>
                      <a:noFill/>
                    </a:lnTlToBr>
                    <a:lnBlToTr>
                      <a:noFill/>
                    </a:lnBlToTr>
                    <a:noFill/>
                  </a:tcPr>
                </a:tc>
              </a:tr>
              <a:tr h="7210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Salvage CF</a:t>
                      </a:r>
                    </a:p>
                  </a:txBody>
                  <a:tcPr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0</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0</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0</a:t>
                      </a: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0</a:t>
                      </a: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$383</a:t>
                      </a: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1165591">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Net CFs</a:t>
                      </a:r>
                    </a:p>
                  </a:txBody>
                  <a:tcPr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-$10,000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$1,900	</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$2,700</a:t>
                      </a:r>
                    </a:p>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$2,345</a:t>
                      </a:r>
                    </a:p>
                  </a:txBody>
                  <a:tcP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$7,799</a:t>
                      </a:r>
                    </a:p>
                  </a:txBody>
                  <a:tcP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 name="Slide Number Placeholder 4"/>
          <p:cNvSpPr>
            <a:spLocks noGrp="1"/>
          </p:cNvSpPr>
          <p:nvPr>
            <p:ph type="sldNum" sz="quarter" idx="12"/>
          </p:nvPr>
        </p:nvSpPr>
        <p:spPr/>
        <p:txBody>
          <a:bodyPr/>
          <a:lstStyle/>
          <a:p>
            <a:pPr>
              <a:defRPr/>
            </a:pPr>
            <a:fld id="{61FDCF61-E1E4-4ECD-ADF4-99912A3878C3}" type="slidenum">
              <a:rPr lang="en-US"/>
              <a:pPr>
                <a:defRPr/>
              </a:pPr>
              <a:t>31</a:t>
            </a:fld>
            <a:endParaRPr lang="en-US" dirty="0"/>
          </a:p>
        </p:txBody>
      </p:sp>
      <p:grpSp>
        <p:nvGrpSpPr>
          <p:cNvPr id="28675" name="Group 31"/>
          <p:cNvGrpSpPr>
            <a:grpSpLocks/>
          </p:cNvGrpSpPr>
          <p:nvPr/>
        </p:nvGrpSpPr>
        <p:grpSpPr bwMode="auto">
          <a:xfrm>
            <a:off x="592138" y="2535238"/>
            <a:ext cx="8210551" cy="3740150"/>
            <a:chOff x="373" y="1597"/>
            <a:chExt cx="5172" cy="2356"/>
          </a:xfrm>
        </p:grpSpPr>
        <p:sp>
          <p:nvSpPr>
            <p:cNvPr id="28677" name="Rectangle 9"/>
            <p:cNvSpPr>
              <a:spLocks noChangeArrowheads="1"/>
            </p:cNvSpPr>
            <p:nvPr/>
          </p:nvSpPr>
          <p:spPr bwMode="auto">
            <a:xfrm>
              <a:off x="455" y="2880"/>
              <a:ext cx="4917" cy="1073"/>
            </a:xfrm>
            <a:prstGeom prst="rect">
              <a:avLst/>
            </a:prstGeom>
            <a:noFill/>
            <a:ln w="12700">
              <a:noFill/>
              <a:miter lim="800000"/>
              <a:headEnd/>
              <a:tailEnd/>
            </a:ln>
          </p:spPr>
          <p:txBody>
            <a:bodyPr lIns="90488" tIns="44450" rIns="90488" bIns="44450">
              <a:spAutoFit/>
            </a:bodyPr>
            <a:lstStyle/>
            <a:p>
              <a:pPr>
                <a:lnSpc>
                  <a:spcPct val="90000"/>
                </a:lnSpc>
              </a:pPr>
              <a:r>
                <a:rPr lang="en-US" sz="3200" dirty="0" smtClean="0">
                  <a:latin typeface="Tahoma" pitchFamily="34" charset="0"/>
                </a:rPr>
                <a:t>TI BAII Plus:</a:t>
              </a:r>
            </a:p>
            <a:p>
              <a:pPr>
                <a:lnSpc>
                  <a:spcPct val="90000"/>
                </a:lnSpc>
              </a:pPr>
              <a:r>
                <a:rPr lang="en-US" sz="2800" dirty="0" smtClean="0">
                  <a:latin typeface="Tahoma" pitchFamily="34" charset="0"/>
                </a:rPr>
                <a:t>Enter </a:t>
              </a:r>
              <a:r>
                <a:rPr lang="en-US" sz="2800" dirty="0">
                  <a:latin typeface="Tahoma" pitchFamily="34" charset="0"/>
                </a:rPr>
                <a:t>CFs in </a:t>
              </a:r>
              <a:r>
                <a:rPr lang="en-US" sz="2800" dirty="0" smtClean="0">
                  <a:latin typeface="Tahoma" pitchFamily="34" charset="0"/>
                </a:rPr>
                <a:t>CF register </a:t>
              </a:r>
              <a:r>
                <a:rPr lang="en-US" sz="2800" dirty="0">
                  <a:latin typeface="Tahoma" pitchFamily="34" charset="0"/>
                </a:rPr>
                <a:t>and I/YR = </a:t>
              </a:r>
              <a:r>
                <a:rPr lang="en-US" sz="2800" dirty="0" smtClean="0">
                  <a:latin typeface="Tahoma" pitchFamily="34" charset="0"/>
                </a:rPr>
                <a:t>10</a:t>
              </a:r>
              <a:endParaRPr lang="en-US" sz="2800" dirty="0">
                <a:latin typeface="Tahoma" pitchFamily="34" charset="0"/>
              </a:endParaRPr>
            </a:p>
            <a:p>
              <a:pPr>
                <a:lnSpc>
                  <a:spcPct val="90000"/>
                </a:lnSpc>
              </a:pPr>
              <a:r>
                <a:rPr lang="en-US" sz="2800" dirty="0" smtClean="0">
                  <a:latin typeface="Tahoma" pitchFamily="34" charset="0"/>
                </a:rPr>
                <a:t>CPT  NPV</a:t>
              </a:r>
              <a:r>
                <a:rPr lang="en-US" sz="2800" dirty="0">
                  <a:latin typeface="Tahoma" pitchFamily="34" charset="0"/>
                </a:rPr>
                <a:t>	= </a:t>
              </a:r>
              <a:r>
                <a:rPr lang="en-US" sz="2800" dirty="0" smtClean="0">
                  <a:latin typeface="Tahoma" pitchFamily="34" charset="0"/>
                </a:rPr>
                <a:t>$1,047</a:t>
              </a:r>
              <a:endParaRPr lang="en-US" sz="2800" dirty="0">
                <a:latin typeface="Tahoma" pitchFamily="34" charset="0"/>
              </a:endParaRPr>
            </a:p>
            <a:p>
              <a:pPr>
                <a:lnSpc>
                  <a:spcPct val="90000"/>
                </a:lnSpc>
              </a:pPr>
              <a:r>
                <a:rPr lang="en-US" sz="2800" dirty="0">
                  <a:latin typeface="Tahoma" pitchFamily="34" charset="0"/>
                </a:rPr>
                <a:t>	IRR	= </a:t>
              </a:r>
              <a:r>
                <a:rPr lang="en-US" sz="2800" dirty="0" smtClean="0">
                  <a:latin typeface="Tahoma" pitchFamily="34" charset="0"/>
                </a:rPr>
                <a:t>13.78 (%)</a:t>
              </a:r>
              <a:endParaRPr lang="en-US" sz="2800" dirty="0">
                <a:latin typeface="Tahoma" pitchFamily="34" charset="0"/>
              </a:endParaRPr>
            </a:p>
          </p:txBody>
        </p:sp>
        <p:sp>
          <p:nvSpPr>
            <p:cNvPr id="28678" name="Rectangle 11"/>
            <p:cNvSpPr>
              <a:spLocks noChangeArrowheads="1"/>
            </p:cNvSpPr>
            <p:nvPr/>
          </p:nvSpPr>
          <p:spPr bwMode="auto">
            <a:xfrm>
              <a:off x="569" y="1597"/>
              <a:ext cx="254" cy="363"/>
            </a:xfrm>
            <a:prstGeom prst="rect">
              <a:avLst/>
            </a:prstGeom>
            <a:noFill/>
            <a:ln w="12700">
              <a:noFill/>
              <a:miter lim="800000"/>
              <a:headEnd/>
              <a:tailEnd/>
            </a:ln>
          </p:spPr>
          <p:txBody>
            <a:bodyPr wrap="none" lIns="90488" tIns="44450" rIns="90488" bIns="44450">
              <a:spAutoFit/>
            </a:bodyPr>
            <a:lstStyle/>
            <a:p>
              <a:pPr algn="ctr"/>
              <a:r>
                <a:rPr lang="en-US" sz="3200" dirty="0">
                  <a:latin typeface="Tahoma" pitchFamily="34" charset="0"/>
                </a:rPr>
                <a:t>0</a:t>
              </a:r>
            </a:p>
          </p:txBody>
        </p:sp>
        <p:sp>
          <p:nvSpPr>
            <p:cNvPr id="28679" name="Rectangle 12"/>
            <p:cNvSpPr>
              <a:spLocks noChangeArrowheads="1"/>
            </p:cNvSpPr>
            <p:nvPr/>
          </p:nvSpPr>
          <p:spPr bwMode="auto">
            <a:xfrm>
              <a:off x="1690" y="1597"/>
              <a:ext cx="254" cy="363"/>
            </a:xfrm>
            <a:prstGeom prst="rect">
              <a:avLst/>
            </a:prstGeom>
            <a:noFill/>
            <a:ln w="12700">
              <a:noFill/>
              <a:miter lim="800000"/>
              <a:headEnd/>
              <a:tailEnd/>
            </a:ln>
          </p:spPr>
          <p:txBody>
            <a:bodyPr wrap="none" lIns="90488" tIns="44450" rIns="90488" bIns="44450">
              <a:spAutoFit/>
            </a:bodyPr>
            <a:lstStyle/>
            <a:p>
              <a:pPr algn="ctr"/>
              <a:r>
                <a:rPr lang="en-US" sz="3200" dirty="0">
                  <a:latin typeface="Tahoma" pitchFamily="34" charset="0"/>
                </a:rPr>
                <a:t>1</a:t>
              </a:r>
            </a:p>
          </p:txBody>
        </p:sp>
        <p:sp>
          <p:nvSpPr>
            <p:cNvPr id="28680" name="Rectangle 13"/>
            <p:cNvSpPr>
              <a:spLocks noChangeArrowheads="1"/>
            </p:cNvSpPr>
            <p:nvPr/>
          </p:nvSpPr>
          <p:spPr bwMode="auto">
            <a:xfrm>
              <a:off x="2827" y="1597"/>
              <a:ext cx="254" cy="363"/>
            </a:xfrm>
            <a:prstGeom prst="rect">
              <a:avLst/>
            </a:prstGeom>
            <a:noFill/>
            <a:ln w="12700">
              <a:noFill/>
              <a:miter lim="800000"/>
              <a:headEnd/>
              <a:tailEnd/>
            </a:ln>
          </p:spPr>
          <p:txBody>
            <a:bodyPr wrap="none" lIns="90488" tIns="44450" rIns="90488" bIns="44450">
              <a:spAutoFit/>
            </a:bodyPr>
            <a:lstStyle/>
            <a:p>
              <a:pPr algn="ctr"/>
              <a:r>
                <a:rPr lang="en-US" sz="3200" dirty="0">
                  <a:latin typeface="Tahoma" pitchFamily="34" charset="0"/>
                </a:rPr>
                <a:t>2</a:t>
              </a:r>
            </a:p>
          </p:txBody>
        </p:sp>
        <p:sp>
          <p:nvSpPr>
            <p:cNvPr id="28681" name="Rectangle 14"/>
            <p:cNvSpPr>
              <a:spLocks noChangeArrowheads="1"/>
            </p:cNvSpPr>
            <p:nvPr/>
          </p:nvSpPr>
          <p:spPr bwMode="auto">
            <a:xfrm>
              <a:off x="3969" y="1597"/>
              <a:ext cx="254" cy="363"/>
            </a:xfrm>
            <a:prstGeom prst="rect">
              <a:avLst/>
            </a:prstGeom>
            <a:noFill/>
            <a:ln w="12700">
              <a:noFill/>
              <a:miter lim="800000"/>
              <a:headEnd/>
              <a:tailEnd/>
            </a:ln>
          </p:spPr>
          <p:txBody>
            <a:bodyPr wrap="none" lIns="90488" tIns="44450" rIns="90488" bIns="44450">
              <a:spAutoFit/>
            </a:bodyPr>
            <a:lstStyle/>
            <a:p>
              <a:pPr algn="ctr"/>
              <a:r>
                <a:rPr lang="en-US" sz="3200" dirty="0">
                  <a:latin typeface="Tahoma" pitchFamily="34" charset="0"/>
                </a:rPr>
                <a:t>3</a:t>
              </a:r>
            </a:p>
          </p:txBody>
        </p:sp>
        <p:sp>
          <p:nvSpPr>
            <p:cNvPr id="28682" name="Rectangle 15"/>
            <p:cNvSpPr>
              <a:spLocks noChangeArrowheads="1"/>
            </p:cNvSpPr>
            <p:nvPr/>
          </p:nvSpPr>
          <p:spPr bwMode="auto">
            <a:xfrm>
              <a:off x="5114" y="1597"/>
              <a:ext cx="254" cy="363"/>
            </a:xfrm>
            <a:prstGeom prst="rect">
              <a:avLst/>
            </a:prstGeom>
            <a:noFill/>
            <a:ln w="12700">
              <a:noFill/>
              <a:miter lim="800000"/>
              <a:headEnd/>
              <a:tailEnd/>
            </a:ln>
          </p:spPr>
          <p:txBody>
            <a:bodyPr wrap="none" lIns="90488" tIns="44450" rIns="90488" bIns="44450">
              <a:spAutoFit/>
            </a:bodyPr>
            <a:lstStyle/>
            <a:p>
              <a:pPr algn="ctr"/>
              <a:r>
                <a:rPr lang="en-US" sz="3200" dirty="0">
                  <a:latin typeface="Tahoma" pitchFamily="34" charset="0"/>
                </a:rPr>
                <a:t>4</a:t>
              </a:r>
            </a:p>
          </p:txBody>
        </p:sp>
        <p:sp>
          <p:nvSpPr>
            <p:cNvPr id="28683" name="Rectangle 16"/>
            <p:cNvSpPr>
              <a:spLocks noChangeArrowheads="1"/>
            </p:cNvSpPr>
            <p:nvPr/>
          </p:nvSpPr>
          <p:spPr bwMode="auto">
            <a:xfrm>
              <a:off x="373" y="2256"/>
              <a:ext cx="906" cy="328"/>
            </a:xfrm>
            <a:prstGeom prst="rect">
              <a:avLst/>
            </a:prstGeom>
            <a:noFill/>
            <a:ln w="12700">
              <a:noFill/>
              <a:miter lim="800000"/>
              <a:headEnd/>
              <a:tailEnd/>
            </a:ln>
          </p:spPr>
          <p:txBody>
            <a:bodyPr wrap="none" lIns="90488" tIns="44450" rIns="90488" bIns="44450">
              <a:spAutoFit/>
            </a:bodyPr>
            <a:lstStyle/>
            <a:p>
              <a:pPr algn="ctr"/>
              <a:r>
                <a:rPr lang="en-US" sz="2800" dirty="0" smtClean="0">
                  <a:latin typeface="Tahoma" pitchFamily="34" charset="0"/>
                </a:rPr>
                <a:t>(10000)</a:t>
              </a:r>
              <a:endParaRPr lang="en-US" sz="2800" dirty="0">
                <a:latin typeface="Tahoma" pitchFamily="34" charset="0"/>
              </a:endParaRPr>
            </a:p>
          </p:txBody>
        </p:sp>
        <p:sp>
          <p:nvSpPr>
            <p:cNvPr id="28684" name="Rectangle 17"/>
            <p:cNvSpPr>
              <a:spLocks noChangeArrowheads="1"/>
            </p:cNvSpPr>
            <p:nvPr/>
          </p:nvSpPr>
          <p:spPr bwMode="auto">
            <a:xfrm>
              <a:off x="1512" y="2255"/>
              <a:ext cx="609" cy="328"/>
            </a:xfrm>
            <a:prstGeom prst="rect">
              <a:avLst/>
            </a:prstGeom>
            <a:noFill/>
            <a:ln w="12700">
              <a:noFill/>
              <a:miter lim="800000"/>
              <a:headEnd/>
              <a:tailEnd/>
            </a:ln>
          </p:spPr>
          <p:txBody>
            <a:bodyPr wrap="none" lIns="90488" tIns="44450" rIns="90488" bIns="44450">
              <a:spAutoFit/>
            </a:bodyPr>
            <a:lstStyle/>
            <a:p>
              <a:pPr algn="ctr"/>
              <a:r>
                <a:rPr lang="en-US" sz="2800" dirty="0" smtClean="0">
                  <a:latin typeface="Tahoma" pitchFamily="34" charset="0"/>
                </a:rPr>
                <a:t>1900</a:t>
              </a:r>
              <a:endParaRPr lang="en-US" sz="2800" dirty="0">
                <a:latin typeface="Tahoma" pitchFamily="34" charset="0"/>
              </a:endParaRPr>
            </a:p>
          </p:txBody>
        </p:sp>
        <p:sp>
          <p:nvSpPr>
            <p:cNvPr id="28685" name="Rectangle 18"/>
            <p:cNvSpPr>
              <a:spLocks noChangeArrowheads="1"/>
            </p:cNvSpPr>
            <p:nvPr/>
          </p:nvSpPr>
          <p:spPr bwMode="auto">
            <a:xfrm>
              <a:off x="2649" y="2255"/>
              <a:ext cx="609" cy="328"/>
            </a:xfrm>
            <a:prstGeom prst="rect">
              <a:avLst/>
            </a:prstGeom>
            <a:noFill/>
            <a:ln w="12700">
              <a:noFill/>
              <a:miter lim="800000"/>
              <a:headEnd/>
              <a:tailEnd/>
            </a:ln>
          </p:spPr>
          <p:txBody>
            <a:bodyPr wrap="none" lIns="90488" tIns="44450" rIns="90488" bIns="44450">
              <a:spAutoFit/>
            </a:bodyPr>
            <a:lstStyle/>
            <a:p>
              <a:pPr algn="ctr"/>
              <a:r>
                <a:rPr lang="en-US" sz="2800" dirty="0" smtClean="0">
                  <a:latin typeface="Tahoma" pitchFamily="34" charset="0"/>
                </a:rPr>
                <a:t>2700</a:t>
              </a:r>
              <a:endParaRPr lang="en-US" sz="2800" dirty="0">
                <a:latin typeface="Tahoma" pitchFamily="34" charset="0"/>
              </a:endParaRPr>
            </a:p>
          </p:txBody>
        </p:sp>
        <p:sp>
          <p:nvSpPr>
            <p:cNvPr id="28686" name="Rectangle 19"/>
            <p:cNvSpPr>
              <a:spLocks noChangeArrowheads="1"/>
            </p:cNvSpPr>
            <p:nvPr/>
          </p:nvSpPr>
          <p:spPr bwMode="auto">
            <a:xfrm>
              <a:off x="3791" y="2255"/>
              <a:ext cx="609" cy="328"/>
            </a:xfrm>
            <a:prstGeom prst="rect">
              <a:avLst/>
            </a:prstGeom>
            <a:noFill/>
            <a:ln w="12700">
              <a:noFill/>
              <a:miter lim="800000"/>
              <a:headEnd/>
              <a:tailEnd/>
            </a:ln>
          </p:spPr>
          <p:txBody>
            <a:bodyPr wrap="none" lIns="90488" tIns="44450" rIns="90488" bIns="44450">
              <a:spAutoFit/>
            </a:bodyPr>
            <a:lstStyle/>
            <a:p>
              <a:pPr algn="ctr"/>
              <a:r>
                <a:rPr lang="en-US" sz="2800" dirty="0" smtClean="0">
                  <a:latin typeface="Tahoma" pitchFamily="34" charset="0"/>
                </a:rPr>
                <a:t>2345</a:t>
              </a:r>
              <a:endParaRPr lang="en-US" sz="2800" dirty="0">
                <a:latin typeface="Tahoma" pitchFamily="34" charset="0"/>
              </a:endParaRPr>
            </a:p>
          </p:txBody>
        </p:sp>
        <p:sp>
          <p:nvSpPr>
            <p:cNvPr id="28687" name="Rectangle 20"/>
            <p:cNvSpPr>
              <a:spLocks noChangeArrowheads="1"/>
            </p:cNvSpPr>
            <p:nvPr/>
          </p:nvSpPr>
          <p:spPr bwMode="auto">
            <a:xfrm>
              <a:off x="4936" y="2255"/>
              <a:ext cx="609" cy="328"/>
            </a:xfrm>
            <a:prstGeom prst="rect">
              <a:avLst/>
            </a:prstGeom>
            <a:noFill/>
            <a:ln w="12700">
              <a:noFill/>
              <a:miter lim="800000"/>
              <a:headEnd/>
              <a:tailEnd/>
            </a:ln>
          </p:spPr>
          <p:txBody>
            <a:bodyPr wrap="none" lIns="90488" tIns="44450" rIns="90488" bIns="44450">
              <a:spAutoFit/>
            </a:bodyPr>
            <a:lstStyle/>
            <a:p>
              <a:pPr algn="ctr"/>
              <a:r>
                <a:rPr lang="en-US" sz="2800" dirty="0" smtClean="0">
                  <a:latin typeface="Tahoma" pitchFamily="34" charset="0"/>
                </a:rPr>
                <a:t>7799</a:t>
              </a:r>
              <a:endParaRPr lang="en-US" sz="2800" dirty="0">
                <a:latin typeface="Tahoma" pitchFamily="34" charset="0"/>
              </a:endParaRPr>
            </a:p>
          </p:txBody>
        </p:sp>
        <p:sp>
          <p:nvSpPr>
            <p:cNvPr id="28688" name="Line 21"/>
            <p:cNvSpPr>
              <a:spLocks noChangeShapeType="1"/>
            </p:cNvSpPr>
            <p:nvPr/>
          </p:nvSpPr>
          <p:spPr bwMode="auto">
            <a:xfrm>
              <a:off x="706" y="2109"/>
              <a:ext cx="4544" cy="12"/>
            </a:xfrm>
            <a:prstGeom prst="line">
              <a:avLst/>
            </a:prstGeom>
            <a:noFill/>
            <a:ln w="25400">
              <a:solidFill>
                <a:schemeClr val="tx1"/>
              </a:solidFill>
              <a:round/>
              <a:headEnd/>
              <a:tailEnd/>
            </a:ln>
          </p:spPr>
          <p:txBody>
            <a:bodyPr wrap="none" anchor="ctr"/>
            <a:lstStyle/>
            <a:p>
              <a:endParaRPr lang="en-US" dirty="0"/>
            </a:p>
          </p:txBody>
        </p:sp>
        <p:sp>
          <p:nvSpPr>
            <p:cNvPr id="21526" name="Line 22"/>
            <p:cNvSpPr>
              <a:spLocks noChangeShapeType="1"/>
            </p:cNvSpPr>
            <p:nvPr/>
          </p:nvSpPr>
          <p:spPr bwMode="auto">
            <a:xfrm>
              <a:off x="706" y="1994"/>
              <a:ext cx="0" cy="242"/>
            </a:xfrm>
            <a:prstGeom prst="line">
              <a:avLst/>
            </a:prstGeom>
            <a:noFill/>
            <a:ln w="25400">
              <a:solidFill>
                <a:schemeClr val="tx1"/>
              </a:solidFill>
              <a:round/>
              <a:headEnd/>
              <a:tailEnd/>
            </a:ln>
            <a:effectLst>
              <a:outerShdw algn="ctr" rotWithShape="0">
                <a:schemeClr val="bg2"/>
              </a:outerShdw>
            </a:effectLst>
          </p:spPr>
          <p:txBody>
            <a:bodyPr wrap="none" anchor="ctr"/>
            <a:lstStyle/>
            <a:p>
              <a:pPr>
                <a:defRPr/>
              </a:pPr>
              <a:endParaRPr lang="en-US" dirty="0"/>
            </a:p>
          </p:txBody>
        </p:sp>
        <p:sp>
          <p:nvSpPr>
            <p:cNvPr id="21527" name="Line 23"/>
            <p:cNvSpPr>
              <a:spLocks noChangeShapeType="1"/>
            </p:cNvSpPr>
            <p:nvPr/>
          </p:nvSpPr>
          <p:spPr bwMode="auto">
            <a:xfrm>
              <a:off x="1842" y="1994"/>
              <a:ext cx="0" cy="242"/>
            </a:xfrm>
            <a:prstGeom prst="line">
              <a:avLst/>
            </a:prstGeom>
            <a:noFill/>
            <a:ln w="25400">
              <a:solidFill>
                <a:schemeClr val="tx1"/>
              </a:solidFill>
              <a:round/>
              <a:headEnd/>
              <a:tailEnd/>
            </a:ln>
            <a:effectLst>
              <a:outerShdw algn="ctr" rotWithShape="0">
                <a:schemeClr val="bg2"/>
              </a:outerShdw>
            </a:effectLst>
          </p:spPr>
          <p:txBody>
            <a:bodyPr wrap="none" anchor="ctr"/>
            <a:lstStyle/>
            <a:p>
              <a:pPr>
                <a:defRPr/>
              </a:pPr>
              <a:endParaRPr lang="en-US" dirty="0"/>
            </a:p>
          </p:txBody>
        </p:sp>
        <p:sp>
          <p:nvSpPr>
            <p:cNvPr id="21528" name="Line 24"/>
            <p:cNvSpPr>
              <a:spLocks noChangeShapeType="1"/>
            </p:cNvSpPr>
            <p:nvPr/>
          </p:nvSpPr>
          <p:spPr bwMode="auto">
            <a:xfrm>
              <a:off x="2946" y="1994"/>
              <a:ext cx="0" cy="242"/>
            </a:xfrm>
            <a:prstGeom prst="line">
              <a:avLst/>
            </a:prstGeom>
            <a:noFill/>
            <a:ln w="25400">
              <a:solidFill>
                <a:schemeClr val="tx1"/>
              </a:solidFill>
              <a:round/>
              <a:headEnd/>
              <a:tailEnd/>
            </a:ln>
            <a:effectLst>
              <a:outerShdw algn="ctr" rotWithShape="0">
                <a:schemeClr val="bg2"/>
              </a:outerShdw>
            </a:effectLst>
          </p:spPr>
          <p:txBody>
            <a:bodyPr wrap="none" anchor="ctr"/>
            <a:lstStyle/>
            <a:p>
              <a:pPr>
                <a:defRPr/>
              </a:pPr>
              <a:endParaRPr lang="en-US" dirty="0"/>
            </a:p>
          </p:txBody>
        </p:sp>
        <p:sp>
          <p:nvSpPr>
            <p:cNvPr id="21529" name="Line 25"/>
            <p:cNvSpPr>
              <a:spLocks noChangeShapeType="1"/>
            </p:cNvSpPr>
            <p:nvPr/>
          </p:nvSpPr>
          <p:spPr bwMode="auto">
            <a:xfrm>
              <a:off x="4098" y="1994"/>
              <a:ext cx="0" cy="242"/>
            </a:xfrm>
            <a:prstGeom prst="line">
              <a:avLst/>
            </a:prstGeom>
            <a:noFill/>
            <a:ln w="25400">
              <a:solidFill>
                <a:schemeClr val="tx1"/>
              </a:solidFill>
              <a:round/>
              <a:headEnd/>
              <a:tailEnd/>
            </a:ln>
            <a:effectLst>
              <a:outerShdw algn="ctr" rotWithShape="0">
                <a:schemeClr val="bg2"/>
              </a:outerShdw>
            </a:effectLst>
          </p:spPr>
          <p:txBody>
            <a:bodyPr wrap="none" anchor="ctr"/>
            <a:lstStyle/>
            <a:p>
              <a:pPr>
                <a:defRPr/>
              </a:pPr>
              <a:endParaRPr lang="en-US" dirty="0"/>
            </a:p>
          </p:txBody>
        </p:sp>
        <p:sp>
          <p:nvSpPr>
            <p:cNvPr id="21530" name="Line 26"/>
            <p:cNvSpPr>
              <a:spLocks noChangeShapeType="1"/>
            </p:cNvSpPr>
            <p:nvPr/>
          </p:nvSpPr>
          <p:spPr bwMode="auto">
            <a:xfrm>
              <a:off x="5250" y="1994"/>
              <a:ext cx="0" cy="242"/>
            </a:xfrm>
            <a:prstGeom prst="line">
              <a:avLst/>
            </a:prstGeom>
            <a:noFill/>
            <a:ln w="25400">
              <a:solidFill>
                <a:schemeClr val="tx1"/>
              </a:solidFill>
              <a:round/>
              <a:headEnd/>
              <a:tailEnd/>
            </a:ln>
            <a:effectLst>
              <a:outerShdw algn="ctr" rotWithShape="0">
                <a:schemeClr val="bg2"/>
              </a:outerShdw>
            </a:effectLst>
          </p:spPr>
          <p:txBody>
            <a:bodyPr wrap="none" anchor="ctr"/>
            <a:lstStyle/>
            <a:p>
              <a:pPr>
                <a:defRPr/>
              </a:pPr>
              <a:endParaRPr lang="en-US" dirty="0"/>
            </a:p>
          </p:txBody>
        </p:sp>
      </p:grpSp>
      <p:sp>
        <p:nvSpPr>
          <p:cNvPr id="28676" name="Rectangle 30"/>
          <p:cNvSpPr>
            <a:spLocks noGrp="1" noChangeArrowheads="1"/>
          </p:cNvSpPr>
          <p:nvPr>
            <p:ph type="title"/>
          </p:nvPr>
        </p:nvSpPr>
        <p:spPr/>
        <p:txBody>
          <a:bodyPr/>
          <a:lstStyle/>
          <a:p>
            <a:pPr eaLnBrk="1" hangingPunct="1"/>
            <a:r>
              <a:rPr lang="en-US" dirty="0" smtClean="0"/>
              <a:t>Project Net CFs on Time Line</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 name="Slide Number Placeholder 4"/>
          <p:cNvSpPr>
            <a:spLocks noGrp="1"/>
          </p:cNvSpPr>
          <p:nvPr>
            <p:ph type="sldNum" sz="quarter" idx="12"/>
          </p:nvPr>
        </p:nvSpPr>
        <p:spPr/>
        <p:txBody>
          <a:bodyPr/>
          <a:lstStyle/>
          <a:p>
            <a:pPr>
              <a:defRPr/>
            </a:pPr>
            <a:fld id="{5038638D-3852-4269-A70F-E1EEA5896567}" type="slidenum">
              <a:rPr lang="en-US"/>
              <a:pPr>
                <a:defRPr/>
              </a:pPr>
              <a:t>32</a:t>
            </a:fld>
            <a:endParaRPr lang="en-US" dirty="0"/>
          </a:p>
        </p:txBody>
      </p:sp>
      <p:grpSp>
        <p:nvGrpSpPr>
          <p:cNvPr id="31747" name="Group 31"/>
          <p:cNvGrpSpPr>
            <a:grpSpLocks/>
          </p:cNvGrpSpPr>
          <p:nvPr/>
        </p:nvGrpSpPr>
        <p:grpSpPr bwMode="auto">
          <a:xfrm>
            <a:off x="685800" y="2370138"/>
            <a:ext cx="8397876" cy="4108450"/>
            <a:chOff x="432" y="1493"/>
            <a:chExt cx="5290" cy="2588"/>
          </a:xfrm>
        </p:grpSpPr>
        <p:sp>
          <p:nvSpPr>
            <p:cNvPr id="31749" name="Rectangle 4"/>
            <p:cNvSpPr>
              <a:spLocks noChangeArrowheads="1"/>
            </p:cNvSpPr>
            <p:nvPr/>
          </p:nvSpPr>
          <p:spPr bwMode="auto">
            <a:xfrm>
              <a:off x="432" y="2784"/>
              <a:ext cx="5009" cy="1297"/>
            </a:xfrm>
            <a:prstGeom prst="rect">
              <a:avLst/>
            </a:prstGeom>
            <a:noFill/>
            <a:ln w="12700">
              <a:noFill/>
              <a:miter lim="800000"/>
              <a:headEnd/>
              <a:tailEnd/>
            </a:ln>
          </p:spPr>
          <p:txBody>
            <a:bodyPr wrap="none" lIns="90488" tIns="44450" rIns="90488" bIns="44450">
              <a:spAutoFit/>
            </a:bodyPr>
            <a:lstStyle/>
            <a:p>
              <a:r>
                <a:rPr lang="en-US" sz="3200" dirty="0" smtClean="0">
                  <a:latin typeface="Tahoma" pitchFamily="34" charset="0"/>
                </a:rPr>
                <a:t>Cumulative CFs:</a:t>
              </a:r>
              <a:endParaRPr lang="en-US" sz="3200" dirty="0">
                <a:latin typeface="Tahoma" pitchFamily="34" charset="0"/>
              </a:endParaRPr>
            </a:p>
            <a:p>
              <a:endParaRPr lang="en-US" sz="3200" dirty="0">
                <a:latin typeface="Tahoma" pitchFamily="34" charset="0"/>
              </a:endParaRPr>
            </a:p>
            <a:p>
              <a:endParaRPr lang="en-US" sz="3200" dirty="0">
                <a:latin typeface="Tahoma" pitchFamily="34" charset="0"/>
              </a:endParaRPr>
            </a:p>
            <a:p>
              <a:r>
                <a:rPr lang="en-US" sz="3200" dirty="0">
                  <a:latin typeface="Tahoma" pitchFamily="34" charset="0"/>
                </a:rPr>
                <a:t>Payback = </a:t>
              </a:r>
              <a:r>
                <a:rPr lang="en-US" sz="3200" dirty="0" smtClean="0">
                  <a:latin typeface="Tahoma" pitchFamily="34" charset="0"/>
                </a:rPr>
                <a:t>3 </a:t>
              </a:r>
              <a:r>
                <a:rPr lang="en-US" sz="3200" dirty="0">
                  <a:latin typeface="Tahoma" pitchFamily="34" charset="0"/>
                </a:rPr>
                <a:t>+ </a:t>
              </a:r>
              <a:r>
                <a:rPr lang="en-US" sz="3200" dirty="0" smtClean="0">
                  <a:latin typeface="Tahoma" pitchFamily="34" charset="0"/>
                </a:rPr>
                <a:t>$3055/$7799 </a:t>
              </a:r>
              <a:r>
                <a:rPr lang="en-US" sz="3200" dirty="0">
                  <a:latin typeface="Tahoma" pitchFamily="34" charset="0"/>
                </a:rPr>
                <a:t>= 3</a:t>
              </a:r>
              <a:r>
                <a:rPr lang="en-US" sz="3200" dirty="0" smtClean="0">
                  <a:latin typeface="Tahoma" pitchFamily="34" charset="0"/>
                </a:rPr>
                <a:t>.39 years</a:t>
              </a:r>
              <a:endParaRPr lang="en-US" sz="3200" dirty="0">
                <a:latin typeface="Tahoma" pitchFamily="34" charset="0"/>
              </a:endParaRPr>
            </a:p>
          </p:txBody>
        </p:sp>
        <p:sp>
          <p:nvSpPr>
            <p:cNvPr id="31750" name="Rectangle 10"/>
            <p:cNvSpPr>
              <a:spLocks noChangeArrowheads="1"/>
            </p:cNvSpPr>
            <p:nvPr/>
          </p:nvSpPr>
          <p:spPr bwMode="auto">
            <a:xfrm>
              <a:off x="710" y="1493"/>
              <a:ext cx="254" cy="363"/>
            </a:xfrm>
            <a:prstGeom prst="rect">
              <a:avLst/>
            </a:prstGeom>
            <a:noFill/>
            <a:ln w="12700">
              <a:noFill/>
              <a:miter lim="800000"/>
              <a:headEnd/>
              <a:tailEnd/>
            </a:ln>
          </p:spPr>
          <p:txBody>
            <a:bodyPr wrap="none" lIns="90488" tIns="44450" rIns="90488" bIns="44450">
              <a:spAutoFit/>
            </a:bodyPr>
            <a:lstStyle/>
            <a:p>
              <a:pPr algn="ctr"/>
              <a:r>
                <a:rPr lang="en-US" sz="3200" dirty="0">
                  <a:latin typeface="Tahoma" pitchFamily="34" charset="0"/>
                </a:rPr>
                <a:t>0</a:t>
              </a:r>
            </a:p>
          </p:txBody>
        </p:sp>
        <p:sp>
          <p:nvSpPr>
            <p:cNvPr id="31751" name="Rectangle 11"/>
            <p:cNvSpPr>
              <a:spLocks noChangeArrowheads="1"/>
            </p:cNvSpPr>
            <p:nvPr/>
          </p:nvSpPr>
          <p:spPr bwMode="auto">
            <a:xfrm>
              <a:off x="1831" y="1493"/>
              <a:ext cx="254" cy="363"/>
            </a:xfrm>
            <a:prstGeom prst="rect">
              <a:avLst/>
            </a:prstGeom>
            <a:noFill/>
            <a:ln w="12700">
              <a:noFill/>
              <a:miter lim="800000"/>
              <a:headEnd/>
              <a:tailEnd/>
            </a:ln>
          </p:spPr>
          <p:txBody>
            <a:bodyPr wrap="none" lIns="90488" tIns="44450" rIns="90488" bIns="44450">
              <a:spAutoFit/>
            </a:bodyPr>
            <a:lstStyle/>
            <a:p>
              <a:pPr algn="ctr"/>
              <a:r>
                <a:rPr lang="en-US" sz="3200" dirty="0">
                  <a:latin typeface="Tahoma" pitchFamily="34" charset="0"/>
                </a:rPr>
                <a:t>1</a:t>
              </a:r>
            </a:p>
          </p:txBody>
        </p:sp>
        <p:sp>
          <p:nvSpPr>
            <p:cNvPr id="31752" name="Rectangle 12"/>
            <p:cNvSpPr>
              <a:spLocks noChangeArrowheads="1"/>
            </p:cNvSpPr>
            <p:nvPr/>
          </p:nvSpPr>
          <p:spPr bwMode="auto">
            <a:xfrm>
              <a:off x="2968" y="1493"/>
              <a:ext cx="254" cy="363"/>
            </a:xfrm>
            <a:prstGeom prst="rect">
              <a:avLst/>
            </a:prstGeom>
            <a:noFill/>
            <a:ln w="12700">
              <a:noFill/>
              <a:miter lim="800000"/>
              <a:headEnd/>
              <a:tailEnd/>
            </a:ln>
          </p:spPr>
          <p:txBody>
            <a:bodyPr wrap="none" lIns="90488" tIns="44450" rIns="90488" bIns="44450">
              <a:spAutoFit/>
            </a:bodyPr>
            <a:lstStyle/>
            <a:p>
              <a:pPr algn="ctr"/>
              <a:r>
                <a:rPr lang="en-US" sz="3200" dirty="0">
                  <a:latin typeface="Tahoma" pitchFamily="34" charset="0"/>
                </a:rPr>
                <a:t>2</a:t>
              </a:r>
            </a:p>
          </p:txBody>
        </p:sp>
        <p:sp>
          <p:nvSpPr>
            <p:cNvPr id="31753" name="Rectangle 13"/>
            <p:cNvSpPr>
              <a:spLocks noChangeArrowheads="1"/>
            </p:cNvSpPr>
            <p:nvPr/>
          </p:nvSpPr>
          <p:spPr bwMode="auto">
            <a:xfrm>
              <a:off x="4110" y="1493"/>
              <a:ext cx="254" cy="363"/>
            </a:xfrm>
            <a:prstGeom prst="rect">
              <a:avLst/>
            </a:prstGeom>
            <a:noFill/>
            <a:ln w="12700">
              <a:noFill/>
              <a:miter lim="800000"/>
              <a:headEnd/>
              <a:tailEnd/>
            </a:ln>
          </p:spPr>
          <p:txBody>
            <a:bodyPr wrap="none" lIns="90488" tIns="44450" rIns="90488" bIns="44450">
              <a:spAutoFit/>
            </a:bodyPr>
            <a:lstStyle/>
            <a:p>
              <a:pPr algn="ctr"/>
              <a:r>
                <a:rPr lang="en-US" sz="3200" dirty="0">
                  <a:latin typeface="Tahoma" pitchFamily="34" charset="0"/>
                </a:rPr>
                <a:t>3</a:t>
              </a:r>
            </a:p>
          </p:txBody>
        </p:sp>
        <p:sp>
          <p:nvSpPr>
            <p:cNvPr id="31754" name="Rectangle 14"/>
            <p:cNvSpPr>
              <a:spLocks noChangeArrowheads="1"/>
            </p:cNvSpPr>
            <p:nvPr/>
          </p:nvSpPr>
          <p:spPr bwMode="auto">
            <a:xfrm>
              <a:off x="5255" y="1493"/>
              <a:ext cx="254" cy="363"/>
            </a:xfrm>
            <a:prstGeom prst="rect">
              <a:avLst/>
            </a:prstGeom>
            <a:noFill/>
            <a:ln w="12700">
              <a:noFill/>
              <a:miter lim="800000"/>
              <a:headEnd/>
              <a:tailEnd/>
            </a:ln>
          </p:spPr>
          <p:txBody>
            <a:bodyPr wrap="none" lIns="90488" tIns="44450" rIns="90488" bIns="44450">
              <a:spAutoFit/>
            </a:bodyPr>
            <a:lstStyle/>
            <a:p>
              <a:pPr algn="ctr"/>
              <a:r>
                <a:rPr lang="en-US" sz="3200" dirty="0">
                  <a:latin typeface="Tahoma" pitchFamily="34" charset="0"/>
                </a:rPr>
                <a:t>4</a:t>
              </a:r>
            </a:p>
          </p:txBody>
        </p:sp>
        <p:sp>
          <p:nvSpPr>
            <p:cNvPr id="31755" name="Rectangle 15"/>
            <p:cNvSpPr>
              <a:spLocks noChangeArrowheads="1"/>
            </p:cNvSpPr>
            <p:nvPr/>
          </p:nvSpPr>
          <p:spPr bwMode="auto">
            <a:xfrm>
              <a:off x="501" y="2094"/>
              <a:ext cx="1019" cy="1458"/>
            </a:xfrm>
            <a:prstGeom prst="rect">
              <a:avLst/>
            </a:prstGeom>
            <a:noFill/>
            <a:ln w="12700">
              <a:noFill/>
              <a:miter lim="800000"/>
              <a:headEnd/>
              <a:tailEnd/>
            </a:ln>
          </p:spPr>
          <p:txBody>
            <a:bodyPr wrap="none" lIns="90488" tIns="44450" rIns="90488" bIns="44450">
              <a:spAutoFit/>
            </a:bodyPr>
            <a:lstStyle/>
            <a:p>
              <a:pPr>
                <a:lnSpc>
                  <a:spcPct val="90000"/>
                </a:lnSpc>
              </a:pPr>
              <a:r>
                <a:rPr lang="en-US" sz="3200" dirty="0" smtClean="0">
                  <a:latin typeface="Tahoma" pitchFamily="34" charset="0"/>
                </a:rPr>
                <a:t>(10000)</a:t>
              </a:r>
              <a:endParaRPr lang="en-US" sz="3200" dirty="0">
                <a:latin typeface="Tahoma" pitchFamily="34" charset="0"/>
              </a:endParaRPr>
            </a:p>
            <a:p>
              <a:pPr>
                <a:lnSpc>
                  <a:spcPct val="90000"/>
                </a:lnSpc>
              </a:pPr>
              <a:endParaRPr lang="en-US" sz="3200" dirty="0">
                <a:latin typeface="Tahoma" pitchFamily="34" charset="0"/>
              </a:endParaRPr>
            </a:p>
            <a:p>
              <a:pPr>
                <a:lnSpc>
                  <a:spcPct val="90000"/>
                </a:lnSpc>
              </a:pPr>
              <a:endParaRPr lang="en-US" sz="3200" dirty="0">
                <a:latin typeface="Tahoma" pitchFamily="34" charset="0"/>
              </a:endParaRPr>
            </a:p>
            <a:p>
              <a:pPr>
                <a:lnSpc>
                  <a:spcPct val="90000"/>
                </a:lnSpc>
              </a:pPr>
              <a:endParaRPr lang="en-US" sz="3200" dirty="0">
                <a:latin typeface="Tahoma" pitchFamily="34" charset="0"/>
              </a:endParaRPr>
            </a:p>
            <a:p>
              <a:pPr>
                <a:lnSpc>
                  <a:spcPct val="90000"/>
                </a:lnSpc>
              </a:pPr>
              <a:r>
                <a:rPr lang="en-US" sz="3200" dirty="0" smtClean="0">
                  <a:latin typeface="Tahoma" pitchFamily="34" charset="0"/>
                </a:rPr>
                <a:t>(10000)</a:t>
              </a:r>
              <a:endParaRPr lang="en-US" sz="3200" dirty="0">
                <a:latin typeface="Tahoma" pitchFamily="34" charset="0"/>
              </a:endParaRPr>
            </a:p>
          </p:txBody>
        </p:sp>
        <p:sp>
          <p:nvSpPr>
            <p:cNvPr id="31756" name="Rectangle 16"/>
            <p:cNvSpPr>
              <a:spLocks noChangeArrowheads="1"/>
            </p:cNvSpPr>
            <p:nvPr/>
          </p:nvSpPr>
          <p:spPr bwMode="auto">
            <a:xfrm>
              <a:off x="1573" y="2094"/>
              <a:ext cx="877" cy="1458"/>
            </a:xfrm>
            <a:prstGeom prst="rect">
              <a:avLst/>
            </a:prstGeom>
            <a:noFill/>
            <a:ln w="12700">
              <a:noFill/>
              <a:miter lim="800000"/>
              <a:headEnd/>
              <a:tailEnd/>
            </a:ln>
          </p:spPr>
          <p:txBody>
            <a:bodyPr wrap="none" lIns="90488" tIns="44450" rIns="90488" bIns="44450">
              <a:spAutoFit/>
            </a:bodyPr>
            <a:lstStyle/>
            <a:p>
              <a:pPr algn="ctr">
                <a:lnSpc>
                  <a:spcPct val="90000"/>
                </a:lnSpc>
              </a:pPr>
              <a:r>
                <a:rPr lang="en-US" sz="3200" dirty="0" smtClean="0">
                  <a:latin typeface="Tahoma" pitchFamily="34" charset="0"/>
                </a:rPr>
                <a:t>1900</a:t>
              </a:r>
              <a:endParaRPr lang="en-US" sz="3200" dirty="0">
                <a:latin typeface="Tahoma" pitchFamily="34" charset="0"/>
              </a:endParaRPr>
            </a:p>
            <a:p>
              <a:pPr algn="ctr">
                <a:lnSpc>
                  <a:spcPct val="90000"/>
                </a:lnSpc>
              </a:pPr>
              <a:endParaRPr lang="en-US" sz="3200" dirty="0">
                <a:latin typeface="Tahoma" pitchFamily="34" charset="0"/>
              </a:endParaRPr>
            </a:p>
            <a:p>
              <a:pPr algn="ctr">
                <a:lnSpc>
                  <a:spcPct val="90000"/>
                </a:lnSpc>
              </a:pPr>
              <a:endParaRPr lang="en-US" sz="3200" dirty="0">
                <a:latin typeface="Tahoma" pitchFamily="34" charset="0"/>
              </a:endParaRPr>
            </a:p>
            <a:p>
              <a:pPr algn="ctr">
                <a:lnSpc>
                  <a:spcPct val="90000"/>
                </a:lnSpc>
              </a:pPr>
              <a:endParaRPr lang="en-US" sz="3200" dirty="0">
                <a:latin typeface="Tahoma" pitchFamily="34" charset="0"/>
              </a:endParaRPr>
            </a:p>
            <a:p>
              <a:pPr algn="ctr">
                <a:lnSpc>
                  <a:spcPct val="90000"/>
                </a:lnSpc>
              </a:pPr>
              <a:r>
                <a:rPr lang="en-US" sz="3200" dirty="0" smtClean="0">
                  <a:latin typeface="Tahoma" pitchFamily="34" charset="0"/>
                </a:rPr>
                <a:t>(8100)</a:t>
              </a:r>
              <a:endParaRPr lang="en-US" sz="3200" dirty="0">
                <a:latin typeface="Tahoma" pitchFamily="34" charset="0"/>
              </a:endParaRPr>
            </a:p>
          </p:txBody>
        </p:sp>
        <p:sp>
          <p:nvSpPr>
            <p:cNvPr id="31757" name="Rectangle 17"/>
            <p:cNvSpPr>
              <a:spLocks noChangeArrowheads="1"/>
            </p:cNvSpPr>
            <p:nvPr/>
          </p:nvSpPr>
          <p:spPr bwMode="auto">
            <a:xfrm>
              <a:off x="2656" y="2094"/>
              <a:ext cx="877" cy="1458"/>
            </a:xfrm>
            <a:prstGeom prst="rect">
              <a:avLst/>
            </a:prstGeom>
            <a:noFill/>
            <a:ln w="12700">
              <a:noFill/>
              <a:miter lim="800000"/>
              <a:headEnd/>
              <a:tailEnd/>
            </a:ln>
          </p:spPr>
          <p:txBody>
            <a:bodyPr wrap="none" lIns="90488" tIns="44450" rIns="90488" bIns="44450">
              <a:spAutoFit/>
            </a:bodyPr>
            <a:lstStyle/>
            <a:p>
              <a:pPr algn="ctr">
                <a:lnSpc>
                  <a:spcPct val="90000"/>
                </a:lnSpc>
              </a:pPr>
              <a:r>
                <a:rPr lang="en-US" sz="3200" dirty="0" smtClean="0">
                  <a:latin typeface="Tahoma" pitchFamily="34" charset="0"/>
                </a:rPr>
                <a:t>2700</a:t>
              </a:r>
              <a:endParaRPr lang="en-US" sz="3200" dirty="0">
                <a:latin typeface="Tahoma" pitchFamily="34" charset="0"/>
              </a:endParaRPr>
            </a:p>
            <a:p>
              <a:pPr algn="ctr">
                <a:lnSpc>
                  <a:spcPct val="90000"/>
                </a:lnSpc>
              </a:pPr>
              <a:endParaRPr lang="en-US" sz="3200" dirty="0">
                <a:latin typeface="Tahoma" pitchFamily="34" charset="0"/>
              </a:endParaRPr>
            </a:p>
            <a:p>
              <a:pPr algn="ctr">
                <a:lnSpc>
                  <a:spcPct val="90000"/>
                </a:lnSpc>
              </a:pPr>
              <a:endParaRPr lang="en-US" sz="3200" dirty="0">
                <a:latin typeface="Tahoma" pitchFamily="34" charset="0"/>
              </a:endParaRPr>
            </a:p>
            <a:p>
              <a:pPr algn="ctr">
                <a:lnSpc>
                  <a:spcPct val="90000"/>
                </a:lnSpc>
              </a:pPr>
              <a:endParaRPr lang="en-US" sz="3200" dirty="0">
                <a:latin typeface="Tahoma" pitchFamily="34" charset="0"/>
              </a:endParaRPr>
            </a:p>
            <a:p>
              <a:pPr algn="ctr">
                <a:lnSpc>
                  <a:spcPct val="90000"/>
                </a:lnSpc>
              </a:pPr>
              <a:r>
                <a:rPr lang="en-US" sz="3200" dirty="0" smtClean="0">
                  <a:latin typeface="Tahoma" pitchFamily="34" charset="0"/>
                </a:rPr>
                <a:t>(5400)</a:t>
              </a:r>
              <a:endParaRPr lang="en-US" sz="3200" dirty="0">
                <a:latin typeface="Tahoma" pitchFamily="34" charset="0"/>
              </a:endParaRPr>
            </a:p>
          </p:txBody>
        </p:sp>
        <p:sp>
          <p:nvSpPr>
            <p:cNvPr id="31758" name="Rectangle 18"/>
            <p:cNvSpPr>
              <a:spLocks noChangeArrowheads="1"/>
            </p:cNvSpPr>
            <p:nvPr/>
          </p:nvSpPr>
          <p:spPr bwMode="auto">
            <a:xfrm>
              <a:off x="3799" y="2094"/>
              <a:ext cx="877" cy="1458"/>
            </a:xfrm>
            <a:prstGeom prst="rect">
              <a:avLst/>
            </a:prstGeom>
            <a:noFill/>
            <a:ln w="12700">
              <a:noFill/>
              <a:miter lim="800000"/>
              <a:headEnd/>
              <a:tailEnd/>
            </a:ln>
          </p:spPr>
          <p:txBody>
            <a:bodyPr wrap="none" lIns="90488" tIns="44450" rIns="90488" bIns="44450">
              <a:spAutoFit/>
            </a:bodyPr>
            <a:lstStyle/>
            <a:p>
              <a:pPr algn="ctr">
                <a:lnSpc>
                  <a:spcPct val="90000"/>
                </a:lnSpc>
              </a:pPr>
              <a:r>
                <a:rPr lang="en-US" sz="3200" dirty="0" smtClean="0">
                  <a:latin typeface="Tahoma" pitchFamily="34" charset="0"/>
                </a:rPr>
                <a:t>2345</a:t>
              </a:r>
              <a:endParaRPr lang="en-US" sz="3200" dirty="0">
                <a:latin typeface="Tahoma" pitchFamily="34" charset="0"/>
              </a:endParaRPr>
            </a:p>
            <a:p>
              <a:pPr algn="ctr">
                <a:lnSpc>
                  <a:spcPct val="90000"/>
                </a:lnSpc>
              </a:pPr>
              <a:endParaRPr lang="en-US" sz="3200" dirty="0">
                <a:latin typeface="Tahoma" pitchFamily="34" charset="0"/>
              </a:endParaRPr>
            </a:p>
            <a:p>
              <a:pPr algn="ctr">
                <a:lnSpc>
                  <a:spcPct val="90000"/>
                </a:lnSpc>
              </a:pPr>
              <a:endParaRPr lang="en-US" sz="3200" dirty="0">
                <a:latin typeface="Tahoma" pitchFamily="34" charset="0"/>
              </a:endParaRPr>
            </a:p>
            <a:p>
              <a:pPr algn="ctr">
                <a:lnSpc>
                  <a:spcPct val="90000"/>
                </a:lnSpc>
              </a:pPr>
              <a:endParaRPr lang="en-US" sz="3200" dirty="0">
                <a:latin typeface="Tahoma" pitchFamily="34" charset="0"/>
              </a:endParaRPr>
            </a:p>
            <a:p>
              <a:pPr algn="ctr">
                <a:lnSpc>
                  <a:spcPct val="90000"/>
                </a:lnSpc>
              </a:pPr>
              <a:r>
                <a:rPr lang="en-US" sz="3200" dirty="0" smtClean="0">
                  <a:latin typeface="Tahoma" pitchFamily="34" charset="0"/>
                </a:rPr>
                <a:t>(3055)</a:t>
              </a:r>
              <a:endParaRPr lang="en-US" sz="3200" dirty="0">
                <a:latin typeface="Tahoma" pitchFamily="34" charset="0"/>
              </a:endParaRPr>
            </a:p>
          </p:txBody>
        </p:sp>
        <p:sp>
          <p:nvSpPr>
            <p:cNvPr id="31759" name="Rectangle 19"/>
            <p:cNvSpPr>
              <a:spLocks noChangeArrowheads="1"/>
            </p:cNvSpPr>
            <p:nvPr/>
          </p:nvSpPr>
          <p:spPr bwMode="auto">
            <a:xfrm>
              <a:off x="5042" y="2094"/>
              <a:ext cx="680" cy="1458"/>
            </a:xfrm>
            <a:prstGeom prst="rect">
              <a:avLst/>
            </a:prstGeom>
            <a:noFill/>
            <a:ln w="12700">
              <a:noFill/>
              <a:miter lim="800000"/>
              <a:headEnd/>
              <a:tailEnd/>
            </a:ln>
          </p:spPr>
          <p:txBody>
            <a:bodyPr wrap="none" lIns="90488" tIns="44450" rIns="90488" bIns="44450">
              <a:spAutoFit/>
            </a:bodyPr>
            <a:lstStyle/>
            <a:p>
              <a:pPr algn="ctr">
                <a:lnSpc>
                  <a:spcPct val="90000"/>
                </a:lnSpc>
              </a:pPr>
              <a:r>
                <a:rPr lang="en-US" sz="3200" dirty="0" smtClean="0">
                  <a:latin typeface="Tahoma" pitchFamily="34" charset="0"/>
                </a:rPr>
                <a:t>7799</a:t>
              </a:r>
              <a:endParaRPr lang="en-US" sz="3200" dirty="0">
                <a:latin typeface="Tahoma" pitchFamily="34" charset="0"/>
              </a:endParaRPr>
            </a:p>
            <a:p>
              <a:pPr algn="ctr">
                <a:lnSpc>
                  <a:spcPct val="90000"/>
                </a:lnSpc>
              </a:pPr>
              <a:endParaRPr lang="en-US" sz="3200" dirty="0">
                <a:latin typeface="Tahoma" pitchFamily="34" charset="0"/>
              </a:endParaRPr>
            </a:p>
            <a:p>
              <a:pPr algn="ctr">
                <a:lnSpc>
                  <a:spcPct val="90000"/>
                </a:lnSpc>
              </a:pPr>
              <a:endParaRPr lang="en-US" sz="3200" dirty="0">
                <a:latin typeface="Tahoma" pitchFamily="34" charset="0"/>
              </a:endParaRPr>
            </a:p>
            <a:p>
              <a:pPr algn="ctr">
                <a:lnSpc>
                  <a:spcPct val="90000"/>
                </a:lnSpc>
              </a:pPr>
              <a:endParaRPr lang="en-US" sz="3200" dirty="0">
                <a:latin typeface="Tahoma" pitchFamily="34" charset="0"/>
              </a:endParaRPr>
            </a:p>
            <a:p>
              <a:pPr algn="ctr">
                <a:lnSpc>
                  <a:spcPct val="90000"/>
                </a:lnSpc>
              </a:pPr>
              <a:r>
                <a:rPr lang="en-US" sz="3200" dirty="0" smtClean="0">
                  <a:latin typeface="Tahoma" pitchFamily="34" charset="0"/>
                </a:rPr>
                <a:t>4744</a:t>
              </a:r>
              <a:endParaRPr lang="en-US" sz="3200" dirty="0">
                <a:latin typeface="Tahoma" pitchFamily="34" charset="0"/>
              </a:endParaRPr>
            </a:p>
          </p:txBody>
        </p:sp>
        <p:sp>
          <p:nvSpPr>
            <p:cNvPr id="31760" name="Line 21"/>
            <p:cNvSpPr>
              <a:spLocks noChangeShapeType="1"/>
            </p:cNvSpPr>
            <p:nvPr/>
          </p:nvSpPr>
          <p:spPr bwMode="auto">
            <a:xfrm>
              <a:off x="847" y="1957"/>
              <a:ext cx="4544" cy="12"/>
            </a:xfrm>
            <a:prstGeom prst="line">
              <a:avLst/>
            </a:prstGeom>
            <a:noFill/>
            <a:ln w="25400">
              <a:solidFill>
                <a:schemeClr val="tx1"/>
              </a:solidFill>
              <a:round/>
              <a:headEnd/>
              <a:tailEnd/>
            </a:ln>
          </p:spPr>
          <p:txBody>
            <a:bodyPr wrap="none" anchor="ctr"/>
            <a:lstStyle/>
            <a:p>
              <a:endParaRPr lang="en-US" dirty="0"/>
            </a:p>
          </p:txBody>
        </p:sp>
        <p:sp>
          <p:nvSpPr>
            <p:cNvPr id="24598" name="Line 22"/>
            <p:cNvSpPr>
              <a:spLocks noChangeShapeType="1"/>
            </p:cNvSpPr>
            <p:nvPr/>
          </p:nvSpPr>
          <p:spPr bwMode="auto">
            <a:xfrm>
              <a:off x="847" y="1842"/>
              <a:ext cx="0" cy="242"/>
            </a:xfrm>
            <a:prstGeom prst="line">
              <a:avLst/>
            </a:prstGeom>
            <a:noFill/>
            <a:ln w="25400">
              <a:solidFill>
                <a:schemeClr val="tx1"/>
              </a:solidFill>
              <a:round/>
              <a:headEnd/>
              <a:tailEnd/>
            </a:ln>
            <a:effectLst>
              <a:outerShdw algn="ctr" rotWithShape="0">
                <a:schemeClr val="bg2"/>
              </a:outerShdw>
            </a:effectLst>
          </p:spPr>
          <p:txBody>
            <a:bodyPr wrap="none" anchor="ctr"/>
            <a:lstStyle/>
            <a:p>
              <a:pPr>
                <a:defRPr/>
              </a:pPr>
              <a:endParaRPr lang="en-US" dirty="0"/>
            </a:p>
          </p:txBody>
        </p:sp>
        <p:sp>
          <p:nvSpPr>
            <p:cNvPr id="24599" name="Line 23"/>
            <p:cNvSpPr>
              <a:spLocks noChangeShapeType="1"/>
            </p:cNvSpPr>
            <p:nvPr/>
          </p:nvSpPr>
          <p:spPr bwMode="auto">
            <a:xfrm>
              <a:off x="1983" y="1842"/>
              <a:ext cx="0" cy="242"/>
            </a:xfrm>
            <a:prstGeom prst="line">
              <a:avLst/>
            </a:prstGeom>
            <a:noFill/>
            <a:ln w="25400">
              <a:solidFill>
                <a:schemeClr val="tx1"/>
              </a:solidFill>
              <a:round/>
              <a:headEnd/>
              <a:tailEnd/>
            </a:ln>
            <a:effectLst>
              <a:outerShdw algn="ctr" rotWithShape="0">
                <a:schemeClr val="bg2"/>
              </a:outerShdw>
            </a:effectLst>
          </p:spPr>
          <p:txBody>
            <a:bodyPr wrap="none" anchor="ctr"/>
            <a:lstStyle/>
            <a:p>
              <a:pPr>
                <a:defRPr/>
              </a:pPr>
              <a:endParaRPr lang="en-US" dirty="0"/>
            </a:p>
          </p:txBody>
        </p:sp>
        <p:sp>
          <p:nvSpPr>
            <p:cNvPr id="24600" name="Line 24"/>
            <p:cNvSpPr>
              <a:spLocks noChangeShapeType="1"/>
            </p:cNvSpPr>
            <p:nvPr/>
          </p:nvSpPr>
          <p:spPr bwMode="auto">
            <a:xfrm>
              <a:off x="3087" y="1842"/>
              <a:ext cx="0" cy="242"/>
            </a:xfrm>
            <a:prstGeom prst="line">
              <a:avLst/>
            </a:prstGeom>
            <a:noFill/>
            <a:ln w="25400">
              <a:solidFill>
                <a:schemeClr val="tx1"/>
              </a:solidFill>
              <a:round/>
              <a:headEnd/>
              <a:tailEnd/>
            </a:ln>
            <a:effectLst>
              <a:outerShdw algn="ctr" rotWithShape="0">
                <a:schemeClr val="bg2"/>
              </a:outerShdw>
            </a:effectLst>
          </p:spPr>
          <p:txBody>
            <a:bodyPr wrap="none" anchor="ctr"/>
            <a:lstStyle/>
            <a:p>
              <a:pPr>
                <a:defRPr/>
              </a:pPr>
              <a:endParaRPr lang="en-US" dirty="0"/>
            </a:p>
          </p:txBody>
        </p:sp>
        <p:sp>
          <p:nvSpPr>
            <p:cNvPr id="24601" name="Line 25"/>
            <p:cNvSpPr>
              <a:spLocks noChangeShapeType="1"/>
            </p:cNvSpPr>
            <p:nvPr/>
          </p:nvSpPr>
          <p:spPr bwMode="auto">
            <a:xfrm>
              <a:off x="4239" y="1842"/>
              <a:ext cx="0" cy="242"/>
            </a:xfrm>
            <a:prstGeom prst="line">
              <a:avLst/>
            </a:prstGeom>
            <a:noFill/>
            <a:ln w="25400">
              <a:solidFill>
                <a:schemeClr val="tx1"/>
              </a:solidFill>
              <a:round/>
              <a:headEnd/>
              <a:tailEnd/>
            </a:ln>
            <a:effectLst>
              <a:outerShdw algn="ctr" rotWithShape="0">
                <a:schemeClr val="bg2"/>
              </a:outerShdw>
            </a:effectLst>
          </p:spPr>
          <p:txBody>
            <a:bodyPr wrap="none" anchor="ctr"/>
            <a:lstStyle/>
            <a:p>
              <a:pPr>
                <a:defRPr/>
              </a:pPr>
              <a:endParaRPr lang="en-US" dirty="0"/>
            </a:p>
          </p:txBody>
        </p:sp>
        <p:sp>
          <p:nvSpPr>
            <p:cNvPr id="24602" name="Line 26"/>
            <p:cNvSpPr>
              <a:spLocks noChangeShapeType="1"/>
            </p:cNvSpPr>
            <p:nvPr/>
          </p:nvSpPr>
          <p:spPr bwMode="auto">
            <a:xfrm>
              <a:off x="5391" y="1842"/>
              <a:ext cx="0" cy="242"/>
            </a:xfrm>
            <a:prstGeom prst="line">
              <a:avLst/>
            </a:prstGeom>
            <a:noFill/>
            <a:ln w="25400">
              <a:solidFill>
                <a:schemeClr val="tx1"/>
              </a:solidFill>
              <a:round/>
              <a:headEnd/>
              <a:tailEnd/>
            </a:ln>
            <a:effectLst>
              <a:outerShdw algn="ctr" rotWithShape="0">
                <a:schemeClr val="bg2"/>
              </a:outerShdw>
            </a:effectLst>
          </p:spPr>
          <p:txBody>
            <a:bodyPr wrap="none" anchor="ctr"/>
            <a:lstStyle/>
            <a:p>
              <a:pPr>
                <a:defRPr/>
              </a:pPr>
              <a:endParaRPr lang="en-US" dirty="0"/>
            </a:p>
          </p:txBody>
        </p:sp>
      </p:grpSp>
      <p:sp>
        <p:nvSpPr>
          <p:cNvPr id="31748" name="Rectangle 30"/>
          <p:cNvSpPr>
            <a:spLocks noGrp="1" noChangeArrowheads="1"/>
          </p:cNvSpPr>
          <p:nvPr>
            <p:ph type="title"/>
          </p:nvPr>
        </p:nvSpPr>
        <p:spPr/>
        <p:txBody>
          <a:bodyPr/>
          <a:lstStyle/>
          <a:p>
            <a:pPr eaLnBrk="1" hangingPunct="1"/>
            <a:r>
              <a:rPr lang="en-US" dirty="0" smtClean="0"/>
              <a:t>What is the project’s payback?  </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E177C57-DEA4-4AC4-969A-4A74267AC39C}" type="slidenum">
              <a:rPr lang="en-US"/>
              <a:pPr>
                <a:defRPr/>
              </a:pPr>
              <a:t>33</a:t>
            </a:fld>
            <a:endParaRPr lang="en-US" dirty="0"/>
          </a:p>
        </p:txBody>
      </p:sp>
      <p:sp>
        <p:nvSpPr>
          <p:cNvPr id="25603" name="Rectangle 2"/>
          <p:cNvSpPr>
            <a:spLocks noGrp="1" noChangeArrowheads="1"/>
          </p:cNvSpPr>
          <p:nvPr>
            <p:ph type="title"/>
          </p:nvPr>
        </p:nvSpPr>
        <p:spPr/>
        <p:txBody>
          <a:bodyPr/>
          <a:lstStyle/>
          <a:p>
            <a:pPr eaLnBrk="1" hangingPunct="1"/>
            <a:r>
              <a:rPr lang="en-US" sz="3200" dirty="0" smtClean="0"/>
              <a:t>11-9 Replacement Analysis</a:t>
            </a:r>
          </a:p>
        </p:txBody>
      </p:sp>
      <p:sp>
        <p:nvSpPr>
          <p:cNvPr id="25604" name="Rectangle 3"/>
          <p:cNvSpPr>
            <a:spLocks noGrp="1" noChangeArrowheads="1"/>
          </p:cNvSpPr>
          <p:nvPr>
            <p:ph type="body" idx="1"/>
          </p:nvPr>
        </p:nvSpPr>
        <p:spPr/>
        <p:txBody>
          <a:bodyPr/>
          <a:lstStyle/>
          <a:p>
            <a:r>
              <a:rPr lang="en-US" sz="2800" dirty="0"/>
              <a:t>Incremental cash flows for replacement project:</a:t>
            </a:r>
          </a:p>
          <a:p>
            <a:pPr lvl="1"/>
            <a:r>
              <a:rPr lang="en-US" sz="2400" i="1" dirty="0">
                <a:solidFill>
                  <a:srgbClr val="FF0000"/>
                </a:solidFill>
              </a:rPr>
              <a:t>The cash flow differentials between the new and old projects.</a:t>
            </a:r>
            <a:endParaRPr lang="en-US" sz="2400" dirty="0">
              <a:solidFill>
                <a:srgbClr val="FF0000"/>
              </a:solidFill>
            </a:endParaRPr>
          </a:p>
          <a:p>
            <a:r>
              <a:rPr lang="en-US" sz="2800" dirty="0"/>
              <a:t>Example: Figure 11-9 on </a:t>
            </a:r>
            <a:r>
              <a:rPr lang="en-US" sz="2800" dirty="0" smtClean="0"/>
              <a:t>P479</a:t>
            </a:r>
            <a:endParaRPr lang="en-US" sz="2800" dirty="0"/>
          </a:p>
          <a:p>
            <a:pPr lvl="1"/>
            <a:r>
              <a:rPr lang="en-US" sz="2400" dirty="0"/>
              <a:t>Part IV Incremental CF (Row 52): net cash flows with new machine (row 51) – net cash flows with old machine (row 38).</a:t>
            </a:r>
          </a:p>
          <a:p>
            <a:pPr eaLnBrk="1" hangingPunct="1">
              <a:lnSpc>
                <a:spcPct val="90000"/>
              </a:lnSpc>
              <a:spcBef>
                <a:spcPct val="0"/>
              </a:spcBef>
              <a:spcAft>
                <a:spcPts val="1200"/>
              </a:spcAft>
            </a:pPr>
            <a:endParaRPr lang="en-US" sz="2800" dirty="0" smtClean="0"/>
          </a:p>
        </p:txBody>
      </p:sp>
    </p:spTree>
    <p:extLst>
      <p:ext uri="{BB962C8B-B14F-4D97-AF65-F5344CB8AC3E}">
        <p14:creationId xmlns:p14="http://schemas.microsoft.com/office/powerpoint/2010/main" xmlns="" val="3895091946"/>
      </p:ext>
    </p:extLst>
  </p:cSld>
  <p:clrMapOvr>
    <a:masterClrMapping/>
  </p:clrMapOvr>
  <p:transition>
    <p:rand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700087"/>
          </a:xfrm>
        </p:spPr>
        <p:txBody>
          <a:bodyPr/>
          <a:lstStyle/>
          <a:p>
            <a:r>
              <a:rPr lang="en-US" sz="2800" dirty="0" smtClean="0"/>
              <a:t>Figure 11-9 on P479: Replacement Analysis</a:t>
            </a:r>
            <a:endParaRPr lang="en-US" sz="2800" dirty="0"/>
          </a:p>
        </p:txBody>
      </p:sp>
      <p:sp>
        <p:nvSpPr>
          <p:cNvPr id="4" name="Slide Number Placeholder 3"/>
          <p:cNvSpPr>
            <a:spLocks noGrp="1"/>
          </p:cNvSpPr>
          <p:nvPr>
            <p:ph type="sldNum" sz="quarter" idx="12"/>
          </p:nvPr>
        </p:nvSpPr>
        <p:spPr/>
        <p:txBody>
          <a:bodyPr/>
          <a:lstStyle/>
          <a:p>
            <a:pPr>
              <a:defRPr/>
            </a:pPr>
            <a:fld id="{7A925354-0B9C-43CC-9DCA-138AFB15CBC8}" type="slidenum">
              <a:rPr lang="en-US" smtClean="0"/>
              <a:pPr>
                <a:defRPr/>
              </a:pPr>
              <a:t>34</a:t>
            </a:fld>
            <a:endParaRPr lang="en-US" dirty="0"/>
          </a:p>
        </p:txBody>
      </p:sp>
      <p:pic>
        <p:nvPicPr>
          <p:cNvPr id="6" name="Picture 2" descr="Replacement Analysis"/>
          <p:cNvPicPr>
            <a:picLocks noGrp="1" noChangeAspect="1" noChangeArrowheads="1"/>
          </p:cNvPicPr>
          <p:nvPr>
            <p:ph idx="1"/>
          </p:nvPr>
        </p:nvPicPr>
        <p:blipFill rotWithShape="1">
          <a:blip r:embed="rId2">
            <a:extLst>
              <a:ext uri="{28A0092B-C50C-407E-A947-70E740481C1C}">
                <a14:useLocalDpi xmlns:a14="http://schemas.microsoft.com/office/drawing/2010/main" xmlns="" val="0"/>
              </a:ext>
            </a:extLst>
          </a:blip>
          <a:srcRect l="-11" r="-7"/>
          <a:stretch/>
        </p:blipFill>
        <p:spPr bwMode="auto">
          <a:xfrm>
            <a:off x="1143000" y="1066800"/>
            <a:ext cx="7772400" cy="56388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70883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E177C57-DEA4-4AC4-969A-4A74267AC39C}" type="slidenum">
              <a:rPr lang="en-US"/>
              <a:pPr>
                <a:defRPr/>
              </a:pPr>
              <a:t>35</a:t>
            </a:fld>
            <a:endParaRPr lang="en-US" dirty="0"/>
          </a:p>
        </p:txBody>
      </p:sp>
      <p:sp>
        <p:nvSpPr>
          <p:cNvPr id="25603" name="Rectangle 2"/>
          <p:cNvSpPr>
            <a:spLocks noGrp="1" noChangeArrowheads="1"/>
          </p:cNvSpPr>
          <p:nvPr>
            <p:ph type="title"/>
          </p:nvPr>
        </p:nvSpPr>
        <p:spPr/>
        <p:txBody>
          <a:bodyPr/>
          <a:lstStyle/>
          <a:p>
            <a:pPr eaLnBrk="1" hangingPunct="1"/>
            <a:r>
              <a:rPr lang="en-US" sz="3600" dirty="0" smtClean="0"/>
              <a:t>Homework Problems</a:t>
            </a:r>
          </a:p>
        </p:txBody>
      </p:sp>
      <p:sp>
        <p:nvSpPr>
          <p:cNvPr id="25604" name="Rectangle 3"/>
          <p:cNvSpPr>
            <a:spLocks noGrp="1" noChangeArrowheads="1"/>
          </p:cNvSpPr>
          <p:nvPr>
            <p:ph type="body" idx="1"/>
          </p:nvPr>
        </p:nvSpPr>
        <p:spPr/>
        <p:txBody>
          <a:bodyPr/>
          <a:lstStyle/>
          <a:p>
            <a:pPr marL="0" indent="0">
              <a:buNone/>
            </a:pPr>
            <a:r>
              <a:rPr lang="en-US" sz="2800" i="1" dirty="0"/>
              <a:t>Questions on </a:t>
            </a:r>
            <a:r>
              <a:rPr lang="en-US" sz="2800" i="1" dirty="0" smtClean="0"/>
              <a:t>P487: </a:t>
            </a:r>
            <a:r>
              <a:rPr lang="en-US" sz="2800" i="1" dirty="0"/>
              <a:t>11-1abc, 11-2, 11-3, 11-4, 11-5, 11-7, 11-8, 11-9</a:t>
            </a:r>
            <a:r>
              <a:rPr lang="en-US" sz="2800" i="1" dirty="0" smtClean="0"/>
              <a:t>.</a:t>
            </a:r>
          </a:p>
          <a:p>
            <a:pPr marL="0" indent="0">
              <a:buNone/>
            </a:pPr>
            <a:endParaRPr lang="en-US" sz="2800" dirty="0"/>
          </a:p>
          <a:p>
            <a:pPr marL="0" indent="0">
              <a:buNone/>
            </a:pPr>
            <a:r>
              <a:rPr lang="en-US" sz="2800" i="1" smtClean="0"/>
              <a:t> </a:t>
            </a:r>
            <a:endParaRPr lang="en-US" sz="2400" i="1" dirty="0"/>
          </a:p>
          <a:p>
            <a:pPr marL="0" indent="0" eaLnBrk="1" hangingPunct="1">
              <a:lnSpc>
                <a:spcPct val="90000"/>
              </a:lnSpc>
              <a:spcBef>
                <a:spcPct val="0"/>
              </a:spcBef>
              <a:spcAft>
                <a:spcPts val="1200"/>
              </a:spcAft>
              <a:buNone/>
            </a:pPr>
            <a:endParaRPr lang="en-US" sz="2800" dirty="0" smtClean="0"/>
          </a:p>
        </p:txBody>
      </p:sp>
    </p:spTree>
    <p:extLst>
      <p:ext uri="{BB962C8B-B14F-4D97-AF65-F5344CB8AC3E}">
        <p14:creationId xmlns:p14="http://schemas.microsoft.com/office/powerpoint/2010/main" xmlns="" val="3895091946"/>
      </p:ext>
    </p:extLst>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Overview: Cash Flow Estimation (and Risk Analysis)</a:t>
            </a:r>
            <a:endParaRPr lang="en-US" sz="2400" dirty="0"/>
          </a:p>
        </p:txBody>
      </p:sp>
      <p:sp>
        <p:nvSpPr>
          <p:cNvPr id="3" name="Content Placeholder 2"/>
          <p:cNvSpPr>
            <a:spLocks noGrp="1"/>
          </p:cNvSpPr>
          <p:nvPr>
            <p:ph idx="1"/>
          </p:nvPr>
        </p:nvSpPr>
        <p:spPr/>
        <p:txBody>
          <a:bodyPr/>
          <a:lstStyle/>
          <a:p>
            <a:r>
              <a:rPr lang="en-US" sz="2400" dirty="0" smtClean="0"/>
              <a:t>This chapter covers cash flow estimation and identify the issues a manager faces in producing relevant and realistic cash flow estimates.</a:t>
            </a:r>
          </a:p>
          <a:p>
            <a:r>
              <a:rPr lang="en-US" sz="2400" dirty="0" smtClean="0"/>
              <a:t>It is also important for a manager to incorporate uncertainty into project analysis if a company is to make informed decisions regarding project selection. (skipped)</a:t>
            </a:r>
            <a:endParaRPr lang="en-US" sz="2400" dirty="0"/>
          </a:p>
        </p:txBody>
      </p:sp>
      <p:sp>
        <p:nvSpPr>
          <p:cNvPr id="4" name="Slide Number Placeholder 3"/>
          <p:cNvSpPr>
            <a:spLocks noGrp="1"/>
          </p:cNvSpPr>
          <p:nvPr>
            <p:ph type="sldNum" sz="quarter" idx="12"/>
          </p:nvPr>
        </p:nvSpPr>
        <p:spPr/>
        <p:txBody>
          <a:bodyPr/>
          <a:lstStyle/>
          <a:p>
            <a:pPr>
              <a:defRPr/>
            </a:pPr>
            <a:fld id="{7A925354-0B9C-43CC-9DCA-138AFB15CBC8}" type="slidenum">
              <a:rPr lang="en-US" smtClean="0"/>
              <a:pPr>
                <a:defRPr/>
              </a:pPr>
              <a:t>4</a:t>
            </a:fld>
            <a:endParaRPr lang="en-US" dirty="0"/>
          </a:p>
        </p:txBody>
      </p:sp>
    </p:spTree>
    <p:extLst>
      <p:ext uri="{BB962C8B-B14F-4D97-AF65-F5344CB8AC3E}">
        <p14:creationId xmlns:p14="http://schemas.microsoft.com/office/powerpoint/2010/main" xmlns="" val="3225402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A42A0727-280C-4752-8F6C-C013A2EB462E}" type="slidenum">
              <a:rPr lang="en-US"/>
              <a:pPr>
                <a:defRPr/>
              </a:pPr>
              <a:t>5</a:t>
            </a:fld>
            <a:endParaRPr lang="en-US" dirty="0"/>
          </a:p>
        </p:txBody>
      </p:sp>
      <p:sp>
        <p:nvSpPr>
          <p:cNvPr id="9219" name="Rectangle 4"/>
          <p:cNvSpPr>
            <a:spLocks noGrp="1" noChangeArrowheads="1"/>
          </p:cNvSpPr>
          <p:nvPr>
            <p:ph type="title"/>
          </p:nvPr>
        </p:nvSpPr>
        <p:spPr/>
        <p:txBody>
          <a:bodyPr/>
          <a:lstStyle/>
          <a:p>
            <a:pPr eaLnBrk="1" hangingPunct="1"/>
            <a:r>
              <a:rPr lang="en-US" sz="3600" dirty="0" smtClean="0"/>
              <a:t>11-1 Identifying Relevant Cash Flows</a:t>
            </a:r>
          </a:p>
        </p:txBody>
      </p:sp>
      <p:sp>
        <p:nvSpPr>
          <p:cNvPr id="9220" name="Rectangle 5"/>
          <p:cNvSpPr>
            <a:spLocks noGrp="1" noChangeArrowheads="1"/>
          </p:cNvSpPr>
          <p:nvPr>
            <p:ph type="body" idx="1"/>
          </p:nvPr>
        </p:nvSpPr>
        <p:spPr/>
        <p:txBody>
          <a:bodyPr/>
          <a:lstStyle/>
          <a:p>
            <a:pPr eaLnBrk="1" hangingPunct="1">
              <a:lnSpc>
                <a:spcPct val="90000"/>
              </a:lnSpc>
              <a:spcBef>
                <a:spcPct val="0"/>
              </a:spcBef>
              <a:spcAft>
                <a:spcPts val="1200"/>
              </a:spcAft>
            </a:pPr>
            <a:r>
              <a:rPr lang="en-US" dirty="0" smtClean="0"/>
              <a:t>Project’s </a:t>
            </a:r>
            <a:r>
              <a:rPr lang="en-US" i="1" dirty="0" smtClean="0">
                <a:solidFill>
                  <a:srgbClr val="FF0000"/>
                </a:solidFill>
              </a:rPr>
              <a:t>incremental</a:t>
            </a:r>
            <a:r>
              <a:rPr lang="en-US" dirty="0" smtClean="0"/>
              <a:t> cash flows:</a:t>
            </a:r>
          </a:p>
          <a:p>
            <a:pPr lvl="1" eaLnBrk="1" hangingPunct="1">
              <a:lnSpc>
                <a:spcPct val="90000"/>
              </a:lnSpc>
              <a:spcBef>
                <a:spcPct val="0"/>
              </a:spcBef>
              <a:spcAft>
                <a:spcPts val="1200"/>
              </a:spcAft>
            </a:pPr>
            <a:endParaRPr lang="en-US" dirty="0" smtClean="0"/>
          </a:p>
          <a:p>
            <a:pPr lvl="1" eaLnBrk="1" hangingPunct="1">
              <a:lnSpc>
                <a:spcPct val="90000"/>
              </a:lnSpc>
              <a:spcBef>
                <a:spcPct val="0"/>
              </a:spcBef>
              <a:spcAft>
                <a:spcPts val="1200"/>
              </a:spcAft>
              <a:buFont typeface="Wingdings" pitchFamily="2" charset="2"/>
              <a:buNone/>
            </a:pPr>
            <a:r>
              <a:rPr lang="en-US" dirty="0" smtClean="0"/>
              <a:t>Corporate cash flows with the project</a:t>
            </a:r>
          </a:p>
          <a:p>
            <a:pPr lvl="1" eaLnBrk="1" hangingPunct="1">
              <a:lnSpc>
                <a:spcPct val="90000"/>
              </a:lnSpc>
              <a:spcBef>
                <a:spcPct val="0"/>
              </a:spcBef>
              <a:spcAft>
                <a:spcPts val="1200"/>
              </a:spcAft>
              <a:buFont typeface="Wingdings" pitchFamily="2" charset="2"/>
              <a:buNone/>
            </a:pPr>
            <a:r>
              <a:rPr lang="en-US" dirty="0" smtClean="0"/>
              <a:t>				Minus </a:t>
            </a:r>
          </a:p>
          <a:p>
            <a:pPr lvl="1" eaLnBrk="1" hangingPunct="1">
              <a:lnSpc>
                <a:spcPct val="90000"/>
              </a:lnSpc>
              <a:spcBef>
                <a:spcPct val="0"/>
              </a:spcBef>
              <a:spcAft>
                <a:spcPts val="1200"/>
              </a:spcAft>
              <a:buFont typeface="Wingdings" pitchFamily="2" charset="2"/>
              <a:buNone/>
            </a:pPr>
            <a:r>
              <a:rPr lang="en-US" dirty="0" smtClean="0"/>
              <a:t>Corporate cash flows without the project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11-1a Cash Flow versus Accounting Income</a:t>
            </a:r>
            <a:endParaRPr lang="en-US" sz="2800" dirty="0"/>
          </a:p>
        </p:txBody>
      </p:sp>
      <p:sp>
        <p:nvSpPr>
          <p:cNvPr id="3" name="Content Placeholder 2"/>
          <p:cNvSpPr>
            <a:spLocks noGrp="1"/>
          </p:cNvSpPr>
          <p:nvPr>
            <p:ph idx="1"/>
          </p:nvPr>
        </p:nvSpPr>
        <p:spPr/>
        <p:txBody>
          <a:bodyPr/>
          <a:lstStyle/>
          <a:p>
            <a:pPr marL="0" indent="0">
              <a:buNone/>
            </a:pPr>
            <a:r>
              <a:rPr lang="en-US" sz="1800" dirty="0"/>
              <a:t>For capital budgeting purposes, it is the project’s net cash </a:t>
            </a:r>
            <a:r>
              <a:rPr lang="en-US" sz="1800" dirty="0" smtClean="0"/>
              <a:t>flow (free cash flow), </a:t>
            </a:r>
            <a:r>
              <a:rPr lang="en-US" sz="1800" dirty="0"/>
              <a:t>not its accounting income, which is relevant. The differences between cash flow and accounting income:</a:t>
            </a:r>
          </a:p>
          <a:p>
            <a:pPr lvl="0"/>
            <a:r>
              <a:rPr lang="en-US" sz="1800" dirty="0"/>
              <a:t>The cash flow effect of asset purchases and depreciation:</a:t>
            </a:r>
          </a:p>
          <a:p>
            <a:pPr marL="400050" lvl="1" indent="0">
              <a:buNone/>
            </a:pPr>
            <a:r>
              <a:rPr lang="en-US" sz="1400" dirty="0"/>
              <a:t>The acquisition of fixed assets results in a cash outflow; depreciation and all other noncash charges should be added back when calculating a project’s net cash flow.</a:t>
            </a:r>
          </a:p>
          <a:p>
            <a:pPr lvl="0"/>
            <a:r>
              <a:rPr lang="en-US" sz="1800" dirty="0"/>
              <a:t>Changes in net operating working capital:</a:t>
            </a:r>
          </a:p>
          <a:p>
            <a:pPr marL="400050" lvl="1" indent="0">
              <a:buNone/>
            </a:pPr>
            <a:r>
              <a:rPr lang="en-US" sz="1400" dirty="0"/>
              <a:t>The difference between the required increase in operating current assets and the increase in operating current liabilities is the change in net operating working capital. So,</a:t>
            </a:r>
          </a:p>
          <a:p>
            <a:pPr marL="400050" lvl="1" indent="0">
              <a:buNone/>
            </a:pPr>
            <a:r>
              <a:rPr lang="en-US" sz="1400" dirty="0"/>
              <a:t>At t = 0, the investment in NOWC results in a cash outflow (-);</a:t>
            </a:r>
          </a:p>
          <a:p>
            <a:pPr marL="400050" lvl="1" indent="0">
              <a:buNone/>
            </a:pPr>
            <a:r>
              <a:rPr lang="en-US" sz="1400" dirty="0"/>
              <a:t>At t = n, the investment in NOWC will be returned which results in a cash inflow (+);</a:t>
            </a:r>
          </a:p>
          <a:p>
            <a:pPr marL="400050" lvl="1" indent="0">
              <a:buNone/>
            </a:pPr>
            <a:r>
              <a:rPr lang="en-US" sz="1400" dirty="0"/>
              <a:t>There may have annual changes in NOWC during the life of the project.</a:t>
            </a:r>
          </a:p>
          <a:p>
            <a:pPr lvl="0"/>
            <a:r>
              <a:rPr lang="en-US" sz="1800" dirty="0"/>
              <a:t>Interest charges are </a:t>
            </a:r>
            <a:r>
              <a:rPr lang="en-US" sz="1800" b="1" dirty="0">
                <a:solidFill>
                  <a:srgbClr val="FF0000"/>
                </a:solidFill>
              </a:rPr>
              <a:t>not</a:t>
            </a:r>
            <a:r>
              <a:rPr lang="en-US" sz="1800" dirty="0"/>
              <a:t> included in project cash flows:</a:t>
            </a:r>
          </a:p>
          <a:p>
            <a:pPr marL="400050" lvl="1" indent="0">
              <a:buNone/>
            </a:pPr>
            <a:r>
              <a:rPr lang="en-US" sz="1400" dirty="0"/>
              <a:t>All financing costs including interest expenses are considered in the cost of capital (WACC), the denominator not the numerator of the valuation formula.</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7A925354-0B9C-43CC-9DCA-138AFB15CBC8}" type="slidenum">
              <a:rPr lang="en-US" smtClean="0"/>
              <a:pPr>
                <a:defRPr/>
              </a:pPr>
              <a:t>6</a:t>
            </a:fld>
            <a:endParaRPr lang="en-US" dirty="0"/>
          </a:p>
        </p:txBody>
      </p:sp>
    </p:spTree>
    <p:extLst>
      <p:ext uri="{BB962C8B-B14F-4D97-AF65-F5344CB8AC3E}">
        <p14:creationId xmlns:p14="http://schemas.microsoft.com/office/powerpoint/2010/main" xmlns="" val="3767710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83E3C9DF-614A-4912-8356-862BAECCE5D3}" type="slidenum">
              <a:rPr lang="en-US"/>
              <a:pPr>
                <a:defRPr/>
              </a:pPr>
              <a:t>7</a:t>
            </a:fld>
            <a:endParaRPr lang="en-US" dirty="0"/>
          </a:p>
        </p:txBody>
      </p:sp>
      <p:sp>
        <p:nvSpPr>
          <p:cNvPr id="10243" name="Rectangle 9"/>
          <p:cNvSpPr>
            <a:spLocks noGrp="1" noChangeArrowheads="1"/>
          </p:cNvSpPr>
          <p:nvPr>
            <p:ph type="title"/>
          </p:nvPr>
        </p:nvSpPr>
        <p:spPr/>
        <p:txBody>
          <a:bodyPr/>
          <a:lstStyle/>
          <a:p>
            <a:pPr eaLnBrk="1" hangingPunct="1"/>
            <a:r>
              <a:rPr lang="en-US" sz="3600" dirty="0" smtClean="0"/>
              <a:t>Treatment of Financing Costs (Again)</a:t>
            </a:r>
          </a:p>
        </p:txBody>
      </p:sp>
      <p:sp>
        <p:nvSpPr>
          <p:cNvPr id="10244" name="Rectangle 10"/>
          <p:cNvSpPr>
            <a:spLocks noGrp="1" noChangeArrowheads="1"/>
          </p:cNvSpPr>
          <p:nvPr>
            <p:ph type="body" idx="1"/>
          </p:nvPr>
        </p:nvSpPr>
        <p:spPr/>
        <p:txBody>
          <a:bodyPr/>
          <a:lstStyle/>
          <a:p>
            <a:pPr eaLnBrk="1" hangingPunct="1">
              <a:lnSpc>
                <a:spcPct val="90000"/>
              </a:lnSpc>
              <a:spcBef>
                <a:spcPct val="0"/>
              </a:spcBef>
              <a:spcAft>
                <a:spcPts val="1200"/>
              </a:spcAft>
            </a:pPr>
            <a:r>
              <a:rPr lang="en-US" sz="2800" dirty="0" smtClean="0"/>
              <a:t>Should you subtract interest expense or dividends when calculating CFs? </a:t>
            </a:r>
          </a:p>
          <a:p>
            <a:pPr eaLnBrk="1" hangingPunct="1">
              <a:lnSpc>
                <a:spcPct val="90000"/>
              </a:lnSpc>
              <a:spcBef>
                <a:spcPct val="0"/>
              </a:spcBef>
              <a:spcAft>
                <a:spcPts val="1200"/>
              </a:spcAft>
            </a:pPr>
            <a:r>
              <a:rPr lang="en-US" sz="2800" dirty="0" smtClean="0"/>
              <a:t>NO.</a:t>
            </a:r>
          </a:p>
          <a:p>
            <a:pPr lvl="1" eaLnBrk="1" hangingPunct="1">
              <a:lnSpc>
                <a:spcPct val="90000"/>
              </a:lnSpc>
              <a:spcBef>
                <a:spcPct val="0"/>
              </a:spcBef>
              <a:spcAft>
                <a:spcPts val="1200"/>
              </a:spcAft>
            </a:pPr>
            <a:r>
              <a:rPr lang="en-US" sz="2400" dirty="0" smtClean="0"/>
              <a:t>We discount project cash flows with a cost of capital that is the rate of return required by all investors (not just debtholders or stockholders), and so we should discount the total amount of cash flow available to all investors.  </a:t>
            </a:r>
          </a:p>
          <a:p>
            <a:pPr lvl="1" eaLnBrk="1" hangingPunct="1">
              <a:lnSpc>
                <a:spcPct val="90000"/>
              </a:lnSpc>
              <a:spcBef>
                <a:spcPct val="0"/>
              </a:spcBef>
              <a:spcAft>
                <a:spcPts val="1200"/>
              </a:spcAft>
            </a:pPr>
            <a:r>
              <a:rPr lang="en-US" sz="2400" dirty="0" smtClean="0"/>
              <a:t>They are part of the costs of capital.  If we subtracted them from cash flows, we would be double counting capital costs.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11-1b Timing of Cash Flows: Yearly versus Other Periods</a:t>
            </a:r>
            <a:endParaRPr lang="en-US" sz="3600" dirty="0"/>
          </a:p>
        </p:txBody>
      </p:sp>
      <p:sp>
        <p:nvSpPr>
          <p:cNvPr id="3" name="Content Placeholder 2"/>
          <p:cNvSpPr>
            <a:spLocks noGrp="1"/>
          </p:cNvSpPr>
          <p:nvPr>
            <p:ph idx="1"/>
          </p:nvPr>
        </p:nvSpPr>
        <p:spPr/>
        <p:txBody>
          <a:bodyPr/>
          <a:lstStyle/>
          <a:p>
            <a:pPr marL="0" indent="0">
              <a:buNone/>
            </a:pPr>
            <a:r>
              <a:rPr lang="en-US" dirty="0"/>
              <a:t>It is generally appropriate to assume that all cash flows occur at the end of the various </a:t>
            </a:r>
            <a:r>
              <a:rPr lang="en-US" dirty="0" smtClean="0"/>
              <a:t>years because it is unrealistic to estimate daily cash flows, and the analysis using daily cash flows would be no better than one using annual flows.</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7A925354-0B9C-43CC-9DCA-138AFB15CBC8}" type="slidenum">
              <a:rPr lang="en-US" smtClean="0"/>
              <a:pPr>
                <a:defRPr/>
              </a:pPr>
              <a:t>8</a:t>
            </a:fld>
            <a:endParaRPr lang="en-US" dirty="0"/>
          </a:p>
        </p:txBody>
      </p:sp>
    </p:spTree>
    <p:extLst>
      <p:ext uri="{BB962C8B-B14F-4D97-AF65-F5344CB8AC3E}">
        <p14:creationId xmlns:p14="http://schemas.microsoft.com/office/powerpoint/2010/main" xmlns="" val="3539156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11-1c Expansion Projects and Replacement Projects</a:t>
            </a:r>
            <a:endParaRPr lang="en-US" sz="2400" dirty="0"/>
          </a:p>
        </p:txBody>
      </p:sp>
      <p:sp>
        <p:nvSpPr>
          <p:cNvPr id="3" name="Content Placeholder 2"/>
          <p:cNvSpPr>
            <a:spLocks noGrp="1"/>
          </p:cNvSpPr>
          <p:nvPr>
            <p:ph idx="1"/>
          </p:nvPr>
        </p:nvSpPr>
        <p:spPr/>
        <p:txBody>
          <a:bodyPr/>
          <a:lstStyle/>
          <a:p>
            <a:r>
              <a:rPr lang="en-US" sz="2400" dirty="0"/>
              <a:t>Expansion projects: the firm makes an investment in a new project;</a:t>
            </a:r>
          </a:p>
          <a:p>
            <a:r>
              <a:rPr lang="en-US" sz="2400" dirty="0"/>
              <a:t>Replacement projects: the firm replaces existing assets generally to reduce costs.</a:t>
            </a:r>
          </a:p>
          <a:p>
            <a:r>
              <a:rPr lang="en-US" sz="2400" dirty="0"/>
              <a:t>Replacement analysis is complicated by the fact that most of the relevant cash flows (</a:t>
            </a:r>
            <a:r>
              <a:rPr lang="en-US" sz="2400" i="1" dirty="0">
                <a:solidFill>
                  <a:srgbClr val="FF0000"/>
                </a:solidFill>
              </a:rPr>
              <a:t>incremental</a:t>
            </a:r>
            <a:r>
              <a:rPr lang="en-US" sz="2400" dirty="0"/>
              <a:t> cash flows) are the cash flow </a:t>
            </a:r>
            <a:r>
              <a:rPr lang="en-US" sz="2400" i="1" dirty="0">
                <a:solidFill>
                  <a:srgbClr val="FF0000"/>
                </a:solidFill>
              </a:rPr>
              <a:t>differences</a:t>
            </a:r>
            <a:r>
              <a:rPr lang="en-US" sz="2400" dirty="0"/>
              <a:t> between the existing project and the replacement project.</a:t>
            </a:r>
          </a:p>
          <a:p>
            <a:endParaRPr lang="en-US" dirty="0"/>
          </a:p>
        </p:txBody>
      </p:sp>
      <p:sp>
        <p:nvSpPr>
          <p:cNvPr id="4" name="Slide Number Placeholder 3"/>
          <p:cNvSpPr>
            <a:spLocks noGrp="1"/>
          </p:cNvSpPr>
          <p:nvPr>
            <p:ph type="sldNum" sz="quarter" idx="12"/>
          </p:nvPr>
        </p:nvSpPr>
        <p:spPr/>
        <p:txBody>
          <a:bodyPr/>
          <a:lstStyle/>
          <a:p>
            <a:pPr>
              <a:defRPr/>
            </a:pPr>
            <a:fld id="{7A925354-0B9C-43CC-9DCA-138AFB15CBC8}" type="slidenum">
              <a:rPr lang="en-US" smtClean="0"/>
              <a:pPr>
                <a:defRPr/>
              </a:pPr>
              <a:t>9</a:t>
            </a:fld>
            <a:endParaRPr lang="en-US" dirty="0"/>
          </a:p>
        </p:txBody>
      </p:sp>
    </p:spTree>
    <p:extLst>
      <p:ext uri="{BB962C8B-B14F-4D97-AF65-F5344CB8AC3E}">
        <p14:creationId xmlns:p14="http://schemas.microsoft.com/office/powerpoint/2010/main" xmlns="" val="3045831836"/>
      </p:ext>
    </p:extLst>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Blends">
  <a:themeElements>
    <a:clrScheme name="2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2_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2_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2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2_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2_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2_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1472333577</TotalTime>
  <Pages>43</Pages>
  <Words>2214</Words>
  <Application>Microsoft Macintosh PowerPoint</Application>
  <PresentationFormat>On-screen Show (4:3)</PresentationFormat>
  <Paragraphs>471</Paragraphs>
  <Slides>35</Slides>
  <Notes>25</Notes>
  <HiddenSlides>0</HiddenSlides>
  <MMClips>0</MMClips>
  <ScaleCrop>false</ScaleCrop>
  <HeadingPairs>
    <vt:vector size="4" baseType="variant">
      <vt:variant>
        <vt:lpstr>Theme</vt:lpstr>
      </vt:variant>
      <vt:variant>
        <vt:i4>2</vt:i4>
      </vt:variant>
      <vt:variant>
        <vt:lpstr>Slide Titles</vt:lpstr>
      </vt:variant>
      <vt:variant>
        <vt:i4>35</vt:i4>
      </vt:variant>
    </vt:vector>
  </HeadingPairs>
  <TitlesOfParts>
    <vt:vector size="37" baseType="lpstr">
      <vt:lpstr>Blends</vt:lpstr>
      <vt:lpstr>2_Blends</vt:lpstr>
      <vt:lpstr>CHAPTER 11</vt:lpstr>
      <vt:lpstr>Topics in Chapter</vt:lpstr>
      <vt:lpstr>Slide 3</vt:lpstr>
      <vt:lpstr>Overview: Cash Flow Estimation (and Risk Analysis)</vt:lpstr>
      <vt:lpstr>11-1 Identifying Relevant Cash Flows</vt:lpstr>
      <vt:lpstr>11-1a Cash Flow versus Accounting Income</vt:lpstr>
      <vt:lpstr>Treatment of Financing Costs (Again)</vt:lpstr>
      <vt:lpstr>11-1b Timing of Cash Flows: Yearly versus Other Periods</vt:lpstr>
      <vt:lpstr>11-1c Expansion Projects and Replacement Projects</vt:lpstr>
      <vt:lpstr>11-1d Sunk Costs</vt:lpstr>
      <vt:lpstr>11-1e Opportunity Costs Associated with Assets the Firm Already Owns</vt:lpstr>
      <vt:lpstr>11-1f Externalities</vt:lpstr>
      <vt:lpstr>Externalities (Continued)</vt:lpstr>
      <vt:lpstr>Appendix 11A: Tax Depreciation (P498-500)</vt:lpstr>
      <vt:lpstr>Table 11A-1: Major Classes and Asset Lives for MACRS</vt:lpstr>
      <vt:lpstr>Table 11A-2: Recovery Allowance Percentage (Depreciation Rate) for Personal Property</vt:lpstr>
      <vt:lpstr>11-2 Analysis of an Expansion Project 11-2a Base Case Inputs (Thousands of Dollars)</vt:lpstr>
      <vt:lpstr>Project Data (Continued)</vt:lpstr>
      <vt:lpstr>11-2bcd Cash Flow Projections</vt:lpstr>
      <vt:lpstr>Annual Depreciation Expense (Thousands of Dollars):</vt:lpstr>
      <vt:lpstr>Annual Sales and Costs:</vt:lpstr>
      <vt:lpstr>Why is it important to include inflation when estimating cash flows?</vt:lpstr>
      <vt:lpstr>Inflation (Continued)</vt:lpstr>
      <vt:lpstr>Operating Cash Flows:</vt:lpstr>
      <vt:lpstr>Cash Flows Due to Investments in Net Operating Working Capital (NOWC)</vt:lpstr>
      <vt:lpstr>Salvage Cash Flow at t = 4</vt:lpstr>
      <vt:lpstr>What if you terminate a project before the asset is fully depreciated?</vt:lpstr>
      <vt:lpstr>Example:  If Sold After 3 Years for $700</vt:lpstr>
      <vt:lpstr>Example:  If Sold After 3 Years for $500</vt:lpstr>
      <vt:lpstr>Net Cash Flows:</vt:lpstr>
      <vt:lpstr>Project Net CFs on Time Line</vt:lpstr>
      <vt:lpstr>What is the project’s payback?  </vt:lpstr>
      <vt:lpstr>11-9 Replacement Analysis</vt:lpstr>
      <vt:lpstr>Figure 11-9 on P479: Replacement Analysis</vt:lpstr>
      <vt:lpstr>Homework Problems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CF Estimation and Risk Anaysis, PowerPoint Show</dc:title>
  <dc:subject>Powerpoint Show</dc:subject>
  <dc:creator>Mike Ehrhardt</dc:creator>
  <cp:lastModifiedBy>maggie</cp:lastModifiedBy>
  <cp:revision>254</cp:revision>
  <cp:lastPrinted>1998-05-21T19:44:50Z</cp:lastPrinted>
  <dcterms:created xsi:type="dcterms:W3CDTF">1997-11-25T12:58:20Z</dcterms:created>
  <dcterms:modified xsi:type="dcterms:W3CDTF">2018-12-03T05:48:19Z</dcterms:modified>
</cp:coreProperties>
</file>