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98"/>
    <a:srgbClr val="00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61" autoAdjust="0"/>
    <p:restoredTop sz="94660"/>
  </p:normalViewPr>
  <p:slideViewPr>
    <p:cSldViewPr snapToGrid="0">
      <p:cViewPr>
        <p:scale>
          <a:sx n="40" d="100"/>
          <a:sy n="40" d="100"/>
        </p:scale>
        <p:origin x="-258" y="-6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2125663"/>
            <a:ext cx="10515600" cy="914400"/>
          </a:xfrm>
        </p:spPr>
        <p:txBody>
          <a:bodyPr anchor="ctr">
            <a:noAutofit/>
          </a:bodyPr>
          <a:lstStyle>
            <a:lvl1pPr algn="ctr">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724400" y="3589338"/>
            <a:ext cx="2743200" cy="731520"/>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date</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2706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548640"/>
          </a:xfrm>
        </p:spPr>
        <p:txBody>
          <a:bodyPr>
            <a:noAutofit/>
          </a:bodyPr>
          <a:lstStyle>
            <a:lvl1pPr marL="0" indent="0" algn="ctr">
              <a:buNone/>
              <a:defRPr sz="2800" b="1">
                <a:solidFill>
                  <a:srgbClr val="006298"/>
                </a:solidFill>
              </a:defRPr>
            </a:lvl1pPr>
          </a:lstStyle>
          <a:p>
            <a:pPr lvl="0"/>
            <a:r>
              <a:rPr lang="en-US" smtClean="0"/>
              <a:t>Edit Master text styles</a:t>
            </a:r>
          </a:p>
        </p:txBody>
      </p:sp>
      <p:sp>
        <p:nvSpPr>
          <p:cNvPr id="5" name="Content Placeholder 2"/>
          <p:cNvSpPr>
            <a:spLocks noGrp="1"/>
          </p:cNvSpPr>
          <p:nvPr>
            <p:ph idx="10"/>
          </p:nvPr>
        </p:nvSpPr>
        <p:spPr>
          <a:xfrm>
            <a:off x="8382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6324600" y="1317625"/>
            <a:ext cx="5029200" cy="548640"/>
          </a:xfrm>
        </p:spPr>
        <p:txBody>
          <a:bodyPr>
            <a:noAutofit/>
          </a:bodyPr>
          <a:lstStyle>
            <a:lvl1pPr marL="0" indent="0" algn="ctr">
              <a:buNone/>
              <a:defRPr sz="2800" b="1">
                <a:solidFill>
                  <a:srgbClr val="006298"/>
                </a:solidFill>
              </a:defRPr>
            </a:lvl1pPr>
            <a:lvl2pPr>
              <a:defRPr sz="2400"/>
            </a:lvl2pPr>
            <a:lvl3pPr>
              <a:defRPr sz="2000"/>
            </a:lvl3pPr>
            <a:lvl4pPr>
              <a:defRPr sz="1800"/>
            </a:lvl4pPr>
            <a:lvl5pPr>
              <a:defRPr sz="1800"/>
            </a:lvl5pPr>
          </a:lstStyle>
          <a:p>
            <a:pPr lvl="0"/>
            <a:r>
              <a:rPr lang="en-US" smtClean="0"/>
              <a:t>Edit Master text styles</a:t>
            </a:r>
          </a:p>
        </p:txBody>
      </p:sp>
      <p:sp>
        <p:nvSpPr>
          <p:cNvPr id="7" name="Content Placeholder 2"/>
          <p:cNvSpPr>
            <a:spLocks noGrp="1"/>
          </p:cNvSpPr>
          <p:nvPr>
            <p:ph idx="12"/>
          </p:nvPr>
        </p:nvSpPr>
        <p:spPr>
          <a:xfrm>
            <a:off x="63246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09897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hasCustomPrompt="1"/>
          </p:nvPr>
        </p:nvSpPr>
        <p:spPr>
          <a:xfrm>
            <a:off x="838200" y="1317625"/>
            <a:ext cx="10515600" cy="548640"/>
          </a:xfrm>
        </p:spPr>
        <p:txBody>
          <a:bodyPr>
            <a:noAutofit/>
          </a:bodyPr>
          <a:lstStyle>
            <a:lvl1pPr marL="0" indent="0" algn="l">
              <a:buNone/>
              <a:defRPr sz="2800" b="1">
                <a:solidFill>
                  <a:srgbClr val="006298"/>
                </a:solidFill>
              </a:defRPr>
            </a:lvl1pPr>
          </a:lstStyle>
          <a:p>
            <a:pPr lvl="0"/>
            <a:r>
              <a:rPr lang="en-US" dirty="0" smtClean="0"/>
              <a:t>Section Header</a:t>
            </a:r>
          </a:p>
        </p:txBody>
      </p:sp>
      <p:sp>
        <p:nvSpPr>
          <p:cNvPr id="5" name="Content Placeholder 2"/>
          <p:cNvSpPr>
            <a:spLocks noGrp="1"/>
          </p:cNvSpPr>
          <p:nvPr>
            <p:ph idx="10"/>
          </p:nvPr>
        </p:nvSpPr>
        <p:spPr>
          <a:xfrm>
            <a:off x="838200" y="198818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hasCustomPrompt="1"/>
          </p:nvPr>
        </p:nvSpPr>
        <p:spPr>
          <a:xfrm>
            <a:off x="838200" y="3872137"/>
            <a:ext cx="10515600" cy="548640"/>
          </a:xfrm>
        </p:spPr>
        <p:txBody>
          <a:bodyPr>
            <a:noAutofit/>
          </a:bodyPr>
          <a:lstStyle>
            <a:lvl1pPr marL="0" indent="0" algn="l">
              <a:buNone/>
              <a:defRPr sz="2800" b="1">
                <a:solidFill>
                  <a:srgbClr val="006298"/>
                </a:solidFill>
              </a:defRPr>
            </a:lvl1pPr>
            <a:lvl2pPr>
              <a:defRPr sz="2400"/>
            </a:lvl2pPr>
            <a:lvl3pPr>
              <a:defRPr sz="2000"/>
            </a:lvl3pPr>
            <a:lvl4pPr>
              <a:defRPr sz="1800"/>
            </a:lvl4pPr>
            <a:lvl5pPr>
              <a:defRPr sz="1800"/>
            </a:lvl5pPr>
          </a:lstStyle>
          <a:p>
            <a:pPr lvl="0"/>
            <a:r>
              <a:rPr lang="en-US" dirty="0" smtClean="0"/>
              <a:t>Section Header</a:t>
            </a:r>
          </a:p>
        </p:txBody>
      </p:sp>
      <p:sp>
        <p:nvSpPr>
          <p:cNvPr id="7" name="Content Placeholder 2"/>
          <p:cNvSpPr>
            <a:spLocks noGrp="1"/>
          </p:cNvSpPr>
          <p:nvPr>
            <p:ph idx="12"/>
          </p:nvPr>
        </p:nvSpPr>
        <p:spPr>
          <a:xfrm>
            <a:off x="838200" y="451802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58343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3300984" cy="548640"/>
          </a:xfrm>
        </p:spPr>
        <p:txBody>
          <a:bodyPr>
            <a:noAutofit/>
          </a:bodyPr>
          <a:lstStyle>
            <a:lvl1pPr marL="0" indent="0" algn="ctr">
              <a:buNone/>
              <a:defRPr sz="2000" b="1">
                <a:solidFill>
                  <a:srgbClr val="006298"/>
                </a:solidFill>
              </a:defRPr>
            </a:lvl1pPr>
          </a:lstStyle>
          <a:p>
            <a:pPr lvl="0"/>
            <a:r>
              <a:rPr lang="en-US" smtClean="0"/>
              <a:t>Edit Master text styles</a:t>
            </a:r>
          </a:p>
        </p:txBody>
      </p:sp>
      <p:sp>
        <p:nvSpPr>
          <p:cNvPr id="5" name="Content Placeholder 2"/>
          <p:cNvSpPr>
            <a:spLocks noGrp="1"/>
          </p:cNvSpPr>
          <p:nvPr>
            <p:ph idx="10"/>
          </p:nvPr>
        </p:nvSpPr>
        <p:spPr>
          <a:xfrm>
            <a:off x="838200"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4445508" y="1317625"/>
            <a:ext cx="3300984" cy="548640"/>
          </a:xfrm>
        </p:spPr>
        <p:txBody>
          <a:bodyPr>
            <a:noAutofit/>
          </a:bodyPr>
          <a:lstStyle>
            <a:lvl1pPr marL="0" indent="0" algn="ctr">
              <a:buNone/>
              <a:defRPr sz="2000" b="1">
                <a:solidFill>
                  <a:srgbClr val="006298"/>
                </a:solidFill>
              </a:defRPr>
            </a:lvl1pPr>
            <a:lvl2pPr>
              <a:defRPr sz="2400"/>
            </a:lvl2pPr>
            <a:lvl3pPr>
              <a:defRPr sz="2000"/>
            </a:lvl3pPr>
            <a:lvl4pPr>
              <a:defRPr sz="1800"/>
            </a:lvl4pPr>
            <a:lvl5pPr>
              <a:defRPr sz="1800"/>
            </a:lvl5pPr>
          </a:lstStyle>
          <a:p>
            <a:pPr lvl="0"/>
            <a:r>
              <a:rPr lang="en-US" smtClean="0"/>
              <a:t>Edit Master text styles</a:t>
            </a:r>
          </a:p>
        </p:txBody>
      </p:sp>
      <p:sp>
        <p:nvSpPr>
          <p:cNvPr id="7" name="Content Placeholder 2"/>
          <p:cNvSpPr>
            <a:spLocks noGrp="1"/>
          </p:cNvSpPr>
          <p:nvPr>
            <p:ph idx="12"/>
          </p:nvPr>
        </p:nvSpPr>
        <p:spPr>
          <a:xfrm>
            <a:off x="4445508"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3"/>
          </p:nvPr>
        </p:nvSpPr>
        <p:spPr>
          <a:xfrm>
            <a:off x="8052816" y="1317625"/>
            <a:ext cx="3300984" cy="548640"/>
          </a:xfrm>
        </p:spPr>
        <p:txBody>
          <a:bodyPr>
            <a:noAutofit/>
          </a:bodyPr>
          <a:lstStyle>
            <a:lvl1pPr marL="0" indent="0" algn="ctr">
              <a:buNone/>
              <a:defRPr sz="2000" b="1">
                <a:solidFill>
                  <a:srgbClr val="006298"/>
                </a:solidFill>
              </a:defRPr>
            </a:lvl1pPr>
            <a:lvl2pPr>
              <a:defRPr sz="1800"/>
            </a:lvl2pPr>
            <a:lvl3pPr>
              <a:defRPr sz="1600"/>
            </a:lvl3pPr>
            <a:lvl4pPr>
              <a:defRPr sz="1400"/>
            </a:lvl4pPr>
            <a:lvl5pPr>
              <a:defRPr sz="1400"/>
            </a:lvl5pPr>
          </a:lstStyle>
          <a:p>
            <a:pPr lvl="0"/>
            <a:r>
              <a:rPr lang="en-US" smtClean="0"/>
              <a:t>Edit Master text styles</a:t>
            </a:r>
          </a:p>
        </p:txBody>
      </p:sp>
      <p:sp>
        <p:nvSpPr>
          <p:cNvPr id="10" name="Content Placeholder 2"/>
          <p:cNvSpPr>
            <a:spLocks noGrp="1"/>
          </p:cNvSpPr>
          <p:nvPr>
            <p:ph idx="14"/>
          </p:nvPr>
        </p:nvSpPr>
        <p:spPr>
          <a:xfrm>
            <a:off x="8052816"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107345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4"/>
            <a:ext cx="10515600" cy="3399519"/>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5" name="Content Placeholder 2"/>
          <p:cNvSpPr>
            <a:spLocks noGrp="1"/>
          </p:cNvSpPr>
          <p:nvPr>
            <p:ph idx="10" hasCustomPrompt="1"/>
          </p:nvPr>
        </p:nvSpPr>
        <p:spPr>
          <a:xfrm>
            <a:off x="838200" y="5138056"/>
            <a:ext cx="10515600" cy="954765"/>
          </a:xfrm>
        </p:spPr>
        <p:txBody>
          <a:bodyPr>
            <a:noAutofit/>
          </a:bodyPr>
          <a:lstStyle>
            <a:lvl1pPr marL="0" indent="0">
              <a:buNone/>
              <a:defRPr sz="2000">
                <a:solidFill>
                  <a:srgbClr val="006298"/>
                </a:solidFill>
              </a:defRPr>
            </a:lvl1pPr>
          </a:lstStyle>
          <a:p>
            <a:pPr lvl="0"/>
            <a:r>
              <a:rPr lang="en-US" dirty="0" smtClean="0"/>
              <a:t>Click to add caption to accompany content. </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068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5" name="Content Placeholder 2"/>
          <p:cNvSpPr>
            <a:spLocks noGrp="1"/>
          </p:cNvSpPr>
          <p:nvPr>
            <p:ph idx="10" hasCustomPrompt="1"/>
          </p:nvPr>
        </p:nvSpPr>
        <p:spPr>
          <a:xfrm>
            <a:off x="7358743" y="4484914"/>
            <a:ext cx="3995056" cy="1607907"/>
          </a:xfrm>
        </p:spPr>
        <p:txBody>
          <a:bodyPr>
            <a:noAutofit/>
          </a:bodyPr>
          <a:lstStyle>
            <a:lvl1pPr marL="0" indent="0">
              <a:buNone/>
              <a:defRPr sz="2000">
                <a:solidFill>
                  <a:srgbClr val="006298"/>
                </a:solidFill>
              </a:defRPr>
            </a:lvl1pPr>
          </a:lstStyle>
          <a:p>
            <a:pPr lvl="0"/>
            <a:r>
              <a:rPr lang="en-US" dirty="0" smtClean="0"/>
              <a:t>Click to add caption to accompany content. </a:t>
            </a:r>
            <a:endParaRPr lang="en-US" dirty="0"/>
          </a:p>
        </p:txBody>
      </p:sp>
      <p:sp>
        <p:nvSpPr>
          <p:cNvPr id="6" name="Picture Placeholder 5"/>
          <p:cNvSpPr>
            <a:spLocks noGrp="1"/>
          </p:cNvSpPr>
          <p:nvPr>
            <p:ph type="pic" sz="quarter" idx="11"/>
          </p:nvPr>
        </p:nvSpPr>
        <p:spPr>
          <a:xfrm>
            <a:off x="838199" y="1538514"/>
            <a:ext cx="6201229" cy="4554311"/>
          </a:xfrm>
        </p:spPr>
        <p:txBody>
          <a:bodyPr>
            <a:noAutofit/>
          </a:bodyPr>
          <a:lstStyle>
            <a:lvl1pPr marL="0" indent="0">
              <a:buNone/>
              <a:defRPr/>
            </a:lvl1pPr>
          </a:lstStyle>
          <a:p>
            <a:r>
              <a:rPr lang="en-US" smtClean="0"/>
              <a:t>Click icon to add picture</a:t>
            </a:r>
            <a:endParaRPr lang="en-US" dirty="0" smtClean="0"/>
          </a:p>
        </p:txBody>
      </p:sp>
      <p:sp>
        <p:nvSpPr>
          <p:cNvPr id="7"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417002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3310516"/>
            <a:ext cx="10515600" cy="914400"/>
          </a:xfrm>
        </p:spPr>
        <p:txBody>
          <a:bodyPr anchor="ctr">
            <a:noAutofit/>
          </a:bodyPr>
          <a:lstStyle>
            <a:lvl1pPr algn="ctr">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066800" y="2249929"/>
            <a:ext cx="10058400" cy="731520"/>
          </a:xfrm>
        </p:spPr>
        <p:txBody>
          <a:bodyPr anchor="ctr">
            <a:noAutofit/>
          </a:bodyPr>
          <a:lstStyle>
            <a:lvl1pPr marL="0" indent="0" algn="ctr">
              <a:buNone/>
              <a:defRPr sz="5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Unit 1</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rm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96758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4043966" y="3671128"/>
            <a:ext cx="7309834" cy="914400"/>
          </a:xfrm>
        </p:spPr>
        <p:txBody>
          <a:bodyPr anchor="ctr">
            <a:noAutofit/>
          </a:bodyPr>
          <a:lstStyle>
            <a:lvl1pPr algn="l">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043966" y="2597660"/>
            <a:ext cx="3515933" cy="731520"/>
          </a:xfrm>
        </p:spPr>
        <p:txBody>
          <a:bodyPr anchor="ctr">
            <a:noAutofit/>
          </a:bodyPr>
          <a:lstStyle>
            <a:lvl1pPr marL="0" indent="0" algn="l">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Chapter 1</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
        <p:nvSpPr>
          <p:cNvPr id="5" name="Content Placeholder 4"/>
          <p:cNvSpPr>
            <a:spLocks noGrp="1"/>
          </p:cNvSpPr>
          <p:nvPr>
            <p:ph sz="quarter" idx="11" hasCustomPrompt="1"/>
          </p:nvPr>
        </p:nvSpPr>
        <p:spPr>
          <a:xfrm>
            <a:off x="245144" y="231774"/>
            <a:ext cx="3346704" cy="4315968"/>
          </a:xfrm>
        </p:spPr>
        <p:txBody>
          <a:bodyPr>
            <a:noAutofit/>
          </a:bodyPr>
          <a:lstStyle>
            <a:lvl1pPr marL="0" indent="0">
              <a:buNone/>
              <a:defRPr/>
            </a:lvl1pPr>
          </a:lstStyle>
          <a:p>
            <a:pPr lvl="0"/>
            <a:r>
              <a:rPr lang="en-US" dirty="0" smtClean="0"/>
              <a:t>Add picture here</a:t>
            </a:r>
            <a:endParaRPr lang="en-US" dirty="0"/>
          </a:p>
        </p:txBody>
      </p:sp>
    </p:spTree>
    <p:extLst>
      <p:ext uri="{BB962C8B-B14F-4D97-AF65-F5344CB8AC3E}">
        <p14:creationId xmlns:p14="http://schemas.microsoft.com/office/powerpoint/2010/main" val="265707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38515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228600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838200" y="3806822"/>
            <a:ext cx="10515600" cy="228600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9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838200" y="2543597"/>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838200" y="3769569"/>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2"/>
          </p:nvPr>
        </p:nvSpPr>
        <p:spPr>
          <a:xfrm>
            <a:off x="838200" y="4995542"/>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2625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1097280"/>
          </a:xfrm>
        </p:spPr>
        <p:txBody>
          <a:bodyPr>
            <a:noAutofit/>
          </a:bodyPr>
          <a:lstStyle>
            <a:lvl1pPr marL="365760" indent="-365760">
              <a:defRPr/>
            </a:lvl1pPr>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6324600" y="1317625"/>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8382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2"/>
          </p:nvPr>
        </p:nvSpPr>
        <p:spPr>
          <a:xfrm>
            <a:off x="63246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3"/>
          </p:nvPr>
        </p:nvSpPr>
        <p:spPr>
          <a:xfrm>
            <a:off x="8382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
          <p:cNvSpPr>
            <a:spLocks noGrp="1"/>
          </p:cNvSpPr>
          <p:nvPr>
            <p:ph idx="14"/>
          </p:nvPr>
        </p:nvSpPr>
        <p:spPr>
          <a:xfrm>
            <a:off x="63246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5"/>
          </p:nvPr>
        </p:nvSpPr>
        <p:spPr>
          <a:xfrm>
            <a:off x="8382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6"/>
          </p:nvPr>
        </p:nvSpPr>
        <p:spPr>
          <a:xfrm>
            <a:off x="63246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80927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5" name="Content Placeholder 2"/>
          <p:cNvSpPr>
            <a:spLocks noGrp="1"/>
          </p:cNvSpPr>
          <p:nvPr>
            <p:ph idx="10"/>
          </p:nvPr>
        </p:nvSpPr>
        <p:spPr>
          <a:xfrm>
            <a:off x="838200" y="2126360"/>
            <a:ext cx="10515600" cy="731520"/>
          </a:xfrm>
        </p:spPr>
        <p:txBody>
          <a:bodyPr>
            <a:noAutofit/>
          </a:bodyPr>
          <a:lstStyle>
            <a:lvl1pPr marL="228600" indent="-228600">
              <a:defRPr lang="en-US" sz="28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6" name="Content Placeholder 2"/>
          <p:cNvSpPr>
            <a:spLocks noGrp="1"/>
          </p:cNvSpPr>
          <p:nvPr>
            <p:ph idx="11"/>
          </p:nvPr>
        </p:nvSpPr>
        <p:spPr>
          <a:xfrm>
            <a:off x="838200" y="293509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7" name="Content Placeholder 2"/>
          <p:cNvSpPr>
            <a:spLocks noGrp="1"/>
          </p:cNvSpPr>
          <p:nvPr>
            <p:ph idx="12"/>
          </p:nvPr>
        </p:nvSpPr>
        <p:spPr>
          <a:xfrm>
            <a:off x="838200" y="3743830"/>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9" name="Content Placeholder 2"/>
          <p:cNvSpPr>
            <a:spLocks noGrp="1"/>
          </p:cNvSpPr>
          <p:nvPr>
            <p:ph idx="13"/>
          </p:nvPr>
        </p:nvSpPr>
        <p:spPr>
          <a:xfrm>
            <a:off x="838200" y="455256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10" name="Content Placeholder 2"/>
          <p:cNvSpPr>
            <a:spLocks noGrp="1"/>
          </p:cNvSpPr>
          <p:nvPr>
            <p:ph idx="14"/>
          </p:nvPr>
        </p:nvSpPr>
        <p:spPr>
          <a:xfrm>
            <a:off x="838200" y="5361302"/>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0419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4754880"/>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6324600" y="1317625"/>
            <a:ext cx="5029200" cy="4754880"/>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55073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36525"/>
            <a:ext cx="105156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317625"/>
            <a:ext cx="10515600" cy="475488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76843" y="6356350"/>
            <a:ext cx="1579562"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910158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65" r:id="rId6"/>
    <p:sldLayoutId id="2147483667" r:id="rId7"/>
    <p:sldLayoutId id="2147483666" r:id="rId8"/>
    <p:sldLayoutId id="2147483663" r:id="rId9"/>
    <p:sldLayoutId id="2147483664" r:id="rId10"/>
    <p:sldLayoutId id="2147483668" r:id="rId11"/>
    <p:sldLayoutId id="2147483669" r:id="rId12"/>
    <p:sldLayoutId id="2147483670" r:id="rId13"/>
    <p:sldLayoutId id="2147483671" r:id="rId14"/>
  </p:sldLayoutIdLst>
  <p:txStyles>
    <p:titleStyle>
      <a:lvl1pPr algn="ctr" defTabSz="914400" rtl="0" eaLnBrk="1" latinLnBrk="0" hangingPunct="1">
        <a:lnSpc>
          <a:spcPct val="90000"/>
        </a:lnSpc>
        <a:spcBef>
          <a:spcPct val="0"/>
        </a:spcBef>
        <a:buNone/>
        <a:defRPr sz="3400" b="1" kern="1200">
          <a:solidFill>
            <a:srgbClr val="004A7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Overview of Financial Management and the Financial </a:t>
            </a:r>
            <a:r>
              <a:rPr lang="en-US" dirty="0" smtClean="0"/>
              <a:t>Environment</a:t>
            </a:r>
            <a:endParaRPr lang="en-US" dirty="0"/>
          </a:p>
        </p:txBody>
      </p:sp>
      <p:sp>
        <p:nvSpPr>
          <p:cNvPr id="3" name="Subtitle 2"/>
          <p:cNvSpPr>
            <a:spLocks noGrp="1"/>
          </p:cNvSpPr>
          <p:nvPr>
            <p:ph type="subTitle" idx="1"/>
          </p:nvPr>
        </p:nvSpPr>
        <p:spPr/>
        <p:txBody>
          <a:bodyPr/>
          <a:lstStyle/>
          <a:p>
            <a:r>
              <a:rPr lang="en-US" dirty="0"/>
              <a:t>CHAPTER </a:t>
            </a:r>
            <a:r>
              <a:rPr lang="en-US" dirty="0" smtClean="0"/>
              <a:t>1</a:t>
            </a:r>
            <a:endParaRPr lang="en-US" dirty="0"/>
          </a:p>
        </p:txBody>
      </p:sp>
      <p:sp>
        <p:nvSpPr>
          <p:cNvPr id="4" name="Text Placeholder 3"/>
          <p:cNvSpPr>
            <a:spLocks noGrp="1"/>
          </p:cNvSpPr>
          <p:nvPr>
            <p:ph type="body" sz="quarter" idx="10"/>
          </p:nvPr>
        </p:nvSpPr>
        <p:spPr/>
        <p:txBody>
          <a:bodyPr>
            <a:normAutofit fontScale="77500" lnSpcReduction="20000"/>
          </a:bodyPr>
          <a:lstStyle/>
          <a:p>
            <a:pPr>
              <a:lnSpc>
                <a:spcPct val="120000"/>
              </a:lnSpc>
            </a:pPr>
            <a:r>
              <a:rPr lang="en-US" dirty="0"/>
              <a:t>© 2020 Cengage Learning. All Rights Reserved. May not be copied, scanned, or duplicated, in whole or in part, except for use as permitted in a license distributed with a certain product or service or otherwise on a password-protected website for classroom use</a:t>
            </a:r>
            <a:r>
              <a:rPr lang="en-US" dirty="0" smtClean="0"/>
              <a:t>.</a:t>
            </a:r>
            <a:endParaRPr lang="en-US" dirty="0"/>
          </a:p>
        </p:txBody>
      </p:sp>
    </p:spTree>
    <p:extLst>
      <p:ext uri="{BB962C8B-B14F-4D97-AF65-F5344CB8AC3E}">
        <p14:creationId xmlns:p14="http://schemas.microsoft.com/office/powerpoint/2010/main" val="341038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Agency Problems and Corporate Governance</a:t>
            </a:r>
          </a:p>
        </p:txBody>
      </p:sp>
      <p:sp>
        <p:nvSpPr>
          <p:cNvPr id="3" name="Content Placeholder 2"/>
          <p:cNvSpPr>
            <a:spLocks noGrp="1"/>
          </p:cNvSpPr>
          <p:nvPr>
            <p:ph idx="1"/>
          </p:nvPr>
        </p:nvSpPr>
        <p:spPr>
          <a:xfrm>
            <a:off x="838200" y="1317625"/>
            <a:ext cx="10607040" cy="4754880"/>
          </a:xfrm>
        </p:spPr>
        <p:txBody>
          <a:bodyPr/>
          <a:lstStyle/>
          <a:p>
            <a:pPr>
              <a:lnSpc>
                <a:spcPct val="90000"/>
              </a:lnSpc>
            </a:pPr>
            <a:r>
              <a:rPr lang="en-US" dirty="0"/>
              <a:t>Agency problem: managers may act in their own interests and not on behalf of owners (stockholders)</a:t>
            </a:r>
          </a:p>
          <a:p>
            <a:pPr>
              <a:lnSpc>
                <a:spcPct val="90000"/>
              </a:lnSpc>
            </a:pPr>
            <a:r>
              <a:rPr lang="en-US" dirty="0"/>
              <a:t>Corporate governance  is the set of rules that control a company’s behavior towards its directors, managers, employees, shareholders, </a:t>
            </a:r>
            <a:r>
              <a:rPr lang="en-US" dirty="0" smtClean="0"/>
              <a:t>creditors, customers</a:t>
            </a:r>
            <a:r>
              <a:rPr lang="en-US" dirty="0"/>
              <a:t>, competitors, and community. </a:t>
            </a:r>
          </a:p>
          <a:p>
            <a:pPr>
              <a:lnSpc>
                <a:spcPct val="90000"/>
              </a:lnSpc>
            </a:pPr>
            <a:r>
              <a:rPr lang="en-US" dirty="0"/>
              <a:t>Corporate governance can help control agency problems</a:t>
            </a:r>
            <a:r>
              <a:rPr lang="en-US" dirty="0" smtClean="0"/>
              <a:t>.</a:t>
            </a:r>
            <a:endParaRPr lang="en-US" dirty="0"/>
          </a:p>
        </p:txBody>
      </p:sp>
    </p:spTree>
    <p:extLst>
      <p:ext uri="{BB962C8B-B14F-4D97-AF65-F5344CB8AC3E}">
        <p14:creationId xmlns:p14="http://schemas.microsoft.com/office/powerpoint/2010/main" val="1160209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should be management’s primary objective?</a:t>
            </a:r>
          </a:p>
        </p:txBody>
      </p:sp>
      <p:sp>
        <p:nvSpPr>
          <p:cNvPr id="3" name="Content Placeholder 2"/>
          <p:cNvSpPr>
            <a:spLocks noGrp="1"/>
          </p:cNvSpPr>
          <p:nvPr>
            <p:ph idx="1"/>
          </p:nvPr>
        </p:nvSpPr>
        <p:spPr>
          <a:xfrm>
            <a:off x="838200" y="1317625"/>
            <a:ext cx="10607040" cy="4754880"/>
          </a:xfrm>
        </p:spPr>
        <p:txBody>
          <a:bodyPr/>
          <a:lstStyle/>
          <a:p>
            <a:r>
              <a:rPr lang="en-US" dirty="0"/>
              <a:t>The primary objective should be shareholder wealth maximization, which translates to maximizing the fundamental stock price.</a:t>
            </a:r>
          </a:p>
          <a:p>
            <a:pPr lvl="1"/>
            <a:r>
              <a:rPr lang="en-US" dirty="0"/>
              <a:t>Should firms behave ethically?  YES!</a:t>
            </a:r>
          </a:p>
          <a:p>
            <a:pPr lvl="1"/>
            <a:r>
              <a:rPr lang="en-US" dirty="0"/>
              <a:t>Do firms have any responsibilities to society at large? YES!  Shareholders are also members of society</a:t>
            </a:r>
            <a:r>
              <a:rPr lang="en-US" dirty="0" smtClean="0"/>
              <a:t>.</a:t>
            </a:r>
            <a:endParaRPr lang="en-US" dirty="0"/>
          </a:p>
        </p:txBody>
      </p:sp>
    </p:spTree>
    <p:extLst>
      <p:ext uri="{BB962C8B-B14F-4D97-AF65-F5344CB8AC3E}">
        <p14:creationId xmlns:p14="http://schemas.microsoft.com/office/powerpoint/2010/main" val="2918854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maximizing stock price good for society, employees, and customers</a:t>
            </a:r>
            <a:r>
              <a:rPr lang="en-US" dirty="0" smtClean="0"/>
              <a:t>? (1 of 2)</a:t>
            </a:r>
            <a:endParaRPr lang="en-US" dirty="0"/>
          </a:p>
        </p:txBody>
      </p:sp>
      <p:sp>
        <p:nvSpPr>
          <p:cNvPr id="3" name="Content Placeholder 2"/>
          <p:cNvSpPr>
            <a:spLocks noGrp="1"/>
          </p:cNvSpPr>
          <p:nvPr>
            <p:ph idx="1"/>
          </p:nvPr>
        </p:nvSpPr>
        <p:spPr>
          <a:xfrm>
            <a:off x="838200" y="1317625"/>
            <a:ext cx="10881360" cy="4754880"/>
          </a:xfrm>
        </p:spPr>
        <p:txBody>
          <a:bodyPr/>
          <a:lstStyle/>
          <a:p>
            <a:r>
              <a:rPr lang="en-US" dirty="0"/>
              <a:t>Employment growth is higher in firms that try to maximize stock price. On </a:t>
            </a:r>
            <a:r>
              <a:rPr lang="en-US" dirty="0" smtClean="0"/>
              <a:t>average, employment </a:t>
            </a:r>
            <a:r>
              <a:rPr lang="en-US" dirty="0"/>
              <a:t>goes up in: </a:t>
            </a:r>
          </a:p>
          <a:p>
            <a:pPr lvl="1"/>
            <a:r>
              <a:rPr lang="en-US" dirty="0"/>
              <a:t>firms that make managers into owners (such as LBO firms)</a:t>
            </a:r>
          </a:p>
          <a:p>
            <a:pPr lvl="1"/>
            <a:r>
              <a:rPr lang="en-US" dirty="0"/>
              <a:t>firms that were owned by the government but that have been sold to private </a:t>
            </a:r>
            <a:r>
              <a:rPr lang="en-US" dirty="0" smtClean="0"/>
              <a:t>investors</a:t>
            </a:r>
            <a:endParaRPr lang="en-US" dirty="0"/>
          </a:p>
        </p:txBody>
      </p:sp>
    </p:spTree>
    <p:extLst>
      <p:ext uri="{BB962C8B-B14F-4D97-AF65-F5344CB8AC3E}">
        <p14:creationId xmlns:p14="http://schemas.microsoft.com/office/powerpoint/2010/main" val="327767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maximizing stock price good for society, employees, and customers? </a:t>
            </a:r>
            <a:r>
              <a:rPr lang="en-US" dirty="0" smtClean="0"/>
              <a:t>(2 </a:t>
            </a:r>
            <a:r>
              <a:rPr lang="en-US" dirty="0"/>
              <a:t>of 2)</a:t>
            </a:r>
          </a:p>
        </p:txBody>
      </p:sp>
      <p:sp>
        <p:nvSpPr>
          <p:cNvPr id="3" name="Content Placeholder 2"/>
          <p:cNvSpPr>
            <a:spLocks noGrp="1"/>
          </p:cNvSpPr>
          <p:nvPr>
            <p:ph idx="1"/>
          </p:nvPr>
        </p:nvSpPr>
        <p:spPr>
          <a:xfrm>
            <a:off x="838200" y="1317625"/>
            <a:ext cx="10881360" cy="4754880"/>
          </a:xfrm>
        </p:spPr>
        <p:txBody>
          <a:bodyPr/>
          <a:lstStyle/>
          <a:p>
            <a:pPr>
              <a:lnSpc>
                <a:spcPct val="90000"/>
              </a:lnSpc>
            </a:pPr>
            <a:r>
              <a:rPr lang="en-US" dirty="0"/>
              <a:t>Consumer welfare is higher in capitalist free market economies than in communist or socialist economies.</a:t>
            </a:r>
          </a:p>
          <a:p>
            <a:pPr>
              <a:lnSpc>
                <a:spcPct val="90000"/>
              </a:lnSpc>
            </a:pPr>
            <a:r>
              <a:rPr lang="en-US" i="1" dirty="0"/>
              <a:t>Fortune</a:t>
            </a:r>
            <a:r>
              <a:rPr lang="en-US" dirty="0"/>
              <a:t> lists the most admired </a:t>
            </a:r>
            <a:r>
              <a:rPr lang="en-US" dirty="0" smtClean="0"/>
              <a:t>firms. In </a:t>
            </a:r>
            <a:r>
              <a:rPr lang="en-US" dirty="0"/>
              <a:t>addition to high stock returns, these firms have:</a:t>
            </a:r>
          </a:p>
          <a:p>
            <a:pPr lvl="1">
              <a:lnSpc>
                <a:spcPct val="90000"/>
              </a:lnSpc>
            </a:pPr>
            <a:r>
              <a:rPr lang="en-US" dirty="0"/>
              <a:t>high quality from customers’ view</a:t>
            </a:r>
          </a:p>
          <a:p>
            <a:pPr lvl="1">
              <a:lnSpc>
                <a:spcPct val="90000"/>
              </a:lnSpc>
            </a:pPr>
            <a:r>
              <a:rPr lang="en-US" dirty="0"/>
              <a:t>employees who like working </a:t>
            </a:r>
            <a:r>
              <a:rPr lang="en-US" dirty="0" smtClean="0"/>
              <a:t>there</a:t>
            </a:r>
            <a:endParaRPr lang="en-US" dirty="0"/>
          </a:p>
        </p:txBody>
      </p:sp>
    </p:spTree>
    <p:extLst>
      <p:ext uri="{BB962C8B-B14F-4D97-AF65-F5344CB8AC3E}">
        <p14:creationId xmlns:p14="http://schemas.microsoft.com/office/powerpoint/2010/main" val="2583426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three aspects of cash flows affect an investment’s value</a:t>
            </a:r>
            <a:r>
              <a:rPr lang="en-US" dirty="0" smtClean="0"/>
              <a:t>?</a:t>
            </a:r>
            <a:endParaRPr lang="en-US" dirty="0"/>
          </a:p>
        </p:txBody>
      </p:sp>
      <p:sp>
        <p:nvSpPr>
          <p:cNvPr id="3" name="Content Placeholder 2"/>
          <p:cNvSpPr>
            <a:spLocks noGrp="1"/>
          </p:cNvSpPr>
          <p:nvPr>
            <p:ph idx="1"/>
          </p:nvPr>
        </p:nvSpPr>
        <p:spPr>
          <a:xfrm>
            <a:off x="838200" y="1317625"/>
            <a:ext cx="10881360" cy="4754880"/>
          </a:xfrm>
        </p:spPr>
        <p:txBody>
          <a:bodyPr/>
          <a:lstStyle/>
          <a:p>
            <a:r>
              <a:rPr lang="en-US" dirty="0"/>
              <a:t>Amount of expected cash flows (bigger is better)</a:t>
            </a:r>
          </a:p>
          <a:p>
            <a:r>
              <a:rPr lang="en-US" dirty="0"/>
              <a:t>Timing of the cash flow stream (sooner is better)</a:t>
            </a:r>
          </a:p>
          <a:p>
            <a:r>
              <a:rPr lang="en-US" dirty="0"/>
              <a:t>Risk of the cash flows (less risk is better</a:t>
            </a:r>
            <a:r>
              <a:rPr lang="en-US" dirty="0" smtClean="0"/>
              <a:t>)</a:t>
            </a:r>
            <a:endParaRPr lang="en-US" dirty="0"/>
          </a:p>
        </p:txBody>
      </p:sp>
    </p:spTree>
    <p:extLst>
      <p:ext uri="{BB962C8B-B14F-4D97-AF65-F5344CB8AC3E}">
        <p14:creationId xmlns:p14="http://schemas.microsoft.com/office/powerpoint/2010/main" val="2291702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Cash Flows (</a:t>
            </a:r>
            <a:r>
              <a:rPr lang="en-US"/>
              <a:t>FCF</a:t>
            </a:r>
            <a:r>
              <a:rPr lang="en-US" smtClean="0"/>
              <a:t>)</a:t>
            </a:r>
            <a:endParaRPr lang="en-US" dirty="0"/>
          </a:p>
        </p:txBody>
      </p:sp>
      <p:sp>
        <p:nvSpPr>
          <p:cNvPr id="3" name="Content Placeholder 2"/>
          <p:cNvSpPr>
            <a:spLocks noGrp="1"/>
          </p:cNvSpPr>
          <p:nvPr>
            <p:ph idx="1"/>
          </p:nvPr>
        </p:nvSpPr>
        <p:spPr>
          <a:xfrm>
            <a:off x="838200" y="1317625"/>
            <a:ext cx="10881360" cy="4754880"/>
          </a:xfrm>
        </p:spPr>
        <p:txBody>
          <a:bodyPr/>
          <a:lstStyle/>
          <a:p>
            <a:r>
              <a:rPr lang="en-US" dirty="0"/>
              <a:t>Free cash flows are the cash flows that are available (or free) for distribution to all investors (stockholders and creditors).</a:t>
            </a:r>
          </a:p>
          <a:p>
            <a:r>
              <a:rPr lang="en-US" dirty="0"/>
              <a:t>FCF = sales revenues - operating costs - operating taxes - required investments in operating capital</a:t>
            </a:r>
            <a:r>
              <a:rPr lang="en-US" dirty="0" smtClean="0"/>
              <a:t>.</a:t>
            </a:r>
            <a:endParaRPr lang="en-US" dirty="0"/>
          </a:p>
        </p:txBody>
      </p:sp>
    </p:spTree>
    <p:extLst>
      <p:ext uri="{BB962C8B-B14F-4D97-AF65-F5344CB8AC3E}">
        <p14:creationId xmlns:p14="http://schemas.microsoft.com/office/powerpoint/2010/main" val="3790758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weighted average cost of capital (WACC</a:t>
            </a:r>
            <a:r>
              <a:rPr lang="en-US" dirty="0" smtClean="0"/>
              <a:t>)?</a:t>
            </a:r>
            <a:endParaRPr lang="en-US" dirty="0"/>
          </a:p>
        </p:txBody>
      </p:sp>
      <p:sp>
        <p:nvSpPr>
          <p:cNvPr id="3" name="Content Placeholder 2"/>
          <p:cNvSpPr>
            <a:spLocks noGrp="1"/>
          </p:cNvSpPr>
          <p:nvPr>
            <p:ph idx="1"/>
          </p:nvPr>
        </p:nvSpPr>
        <p:spPr/>
        <p:txBody>
          <a:bodyPr/>
          <a:lstStyle/>
          <a:p>
            <a:r>
              <a:rPr lang="en-US" dirty="0"/>
              <a:t>WACC is the average rate of return required by all of the company’s investors.</a:t>
            </a:r>
          </a:p>
          <a:p>
            <a:r>
              <a:rPr lang="en-US" dirty="0"/>
              <a:t>WACC is affected by:</a:t>
            </a:r>
          </a:p>
          <a:p>
            <a:pPr lvl="1"/>
            <a:r>
              <a:rPr lang="en-US" dirty="0"/>
              <a:t>Capital structure (the firm’s relative use of debt and equity as sources of financing)</a:t>
            </a:r>
          </a:p>
          <a:p>
            <a:pPr lvl="1"/>
            <a:r>
              <a:rPr lang="en-US" dirty="0"/>
              <a:t>Interest rates</a:t>
            </a:r>
          </a:p>
          <a:p>
            <a:pPr lvl="1"/>
            <a:r>
              <a:rPr lang="en-US" dirty="0"/>
              <a:t>Risk of the firm</a:t>
            </a:r>
          </a:p>
          <a:p>
            <a:pPr lvl="1"/>
            <a:r>
              <a:rPr lang="en-US" dirty="0"/>
              <a:t>Investors’ overall attitude toward </a:t>
            </a:r>
            <a:r>
              <a:rPr lang="en-US" dirty="0" smtClean="0"/>
              <a:t>risk</a:t>
            </a:r>
            <a:endParaRPr lang="en-US" dirty="0"/>
          </a:p>
        </p:txBody>
      </p:sp>
    </p:spTree>
    <p:extLst>
      <p:ext uri="{BB962C8B-B14F-4D97-AF65-F5344CB8AC3E}">
        <p14:creationId xmlns:p14="http://schemas.microsoft.com/office/powerpoint/2010/main" val="1242709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determines a firm’s fundamental, or intrinsic, value</a:t>
            </a:r>
            <a:r>
              <a:rPr lang="en-US" dirty="0" smtClean="0"/>
              <a:t>?</a:t>
            </a:r>
            <a:endParaRPr lang="en-US" dirty="0"/>
          </a:p>
        </p:txBody>
      </p:sp>
      <p:sp>
        <p:nvSpPr>
          <p:cNvPr id="3" name="Content Placeholder 2"/>
          <p:cNvSpPr>
            <a:spLocks noGrp="1"/>
          </p:cNvSpPr>
          <p:nvPr>
            <p:ph idx="1"/>
          </p:nvPr>
        </p:nvSpPr>
        <p:spPr>
          <a:xfrm>
            <a:off x="838200" y="1317625"/>
            <a:ext cx="10515600" cy="1097280"/>
          </a:xfrm>
        </p:spPr>
        <p:txBody>
          <a:bodyPr/>
          <a:lstStyle/>
          <a:p>
            <a:pPr marL="0" indent="0">
              <a:lnSpc>
                <a:spcPct val="90000"/>
              </a:lnSpc>
              <a:buFont typeface="Wingdings" pitchFamily="2" charset="2"/>
              <a:buNone/>
            </a:pPr>
            <a:r>
              <a:rPr lang="en-US" dirty="0"/>
              <a:t>Intrinsic value is the sum of all the future expected free cash flows when converted into today’s dollars</a:t>
            </a:r>
            <a:r>
              <a:rPr lang="en-US" dirty="0" smtClean="0"/>
              <a:t>:</a:t>
            </a:r>
            <a:endParaRPr lang="en-US" dirty="0"/>
          </a:p>
        </p:txBody>
      </p:sp>
      <p:graphicFrame>
        <p:nvGraphicFramePr>
          <p:cNvPr id="21" name="Object 3" descr="An equation shows a firm’s fundamental value.&#10;Value equals F C F subscript 1 over within parenthesis (1 plus W A C C) to the power of 1 plus F C F subscript 2 over within parenthesis (1 plus W A C C ) squared plus … plus F C F subscript infinity over within parenthesis (1 plus W A C C) to the power of infinity."/>
          <p:cNvGraphicFramePr>
            <a:graphicFrameLocks noGrp="1" noChangeAspect="1"/>
          </p:cNvGraphicFramePr>
          <p:nvPr>
            <p:ph idx="10"/>
            <p:extLst>
              <p:ext uri="{D42A27DB-BD31-4B8C-83A1-F6EECF244321}">
                <p14:modId xmlns:p14="http://schemas.microsoft.com/office/powerpoint/2010/main" val="365075292"/>
              </p:ext>
            </p:extLst>
          </p:nvPr>
        </p:nvGraphicFramePr>
        <p:xfrm>
          <a:off x="838200" y="3041538"/>
          <a:ext cx="10201388" cy="1306060"/>
        </p:xfrm>
        <a:graphic>
          <a:graphicData uri="http://schemas.openxmlformats.org/presentationml/2006/ole">
            <mc:AlternateContent xmlns:mc="http://schemas.openxmlformats.org/markup-compatibility/2006">
              <mc:Choice xmlns:v="urn:schemas-microsoft-com:vml" Requires="v">
                <p:oleObj spid="_x0000_s1147" name="Equation" r:id="rId3" imgW="3670200" imgH="469800" progId="Equation.DSMT4">
                  <p:embed/>
                </p:oleObj>
              </mc:Choice>
              <mc:Fallback>
                <p:oleObj name="Equation" r:id="rId3" imgW="3670200" imgH="469800" progId="Equation.DSMT4">
                  <p:embed/>
                  <p:pic>
                    <p:nvPicPr>
                      <p:cNvPr id="0"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041538"/>
                        <a:ext cx="10201388" cy="1306060"/>
                      </a:xfrm>
                      <a:prstGeom prst="rect">
                        <a:avLst/>
                      </a:prstGeom>
                      <a:noFill/>
                      <a:ln>
                        <a:noFill/>
                      </a:ln>
                    </p:spPr>
                  </p:pic>
                </p:oleObj>
              </mc:Fallback>
            </mc:AlternateContent>
          </a:graphicData>
        </a:graphic>
      </p:graphicFrame>
      <p:sp>
        <p:nvSpPr>
          <p:cNvPr id="18" name="Content Placeholder 4"/>
          <p:cNvSpPr>
            <a:spLocks noGrp="1"/>
          </p:cNvSpPr>
          <p:nvPr>
            <p:ph idx="11"/>
          </p:nvPr>
        </p:nvSpPr>
        <p:spPr>
          <a:xfrm>
            <a:off x="838200" y="4974231"/>
            <a:ext cx="10515600" cy="1097280"/>
          </a:xfrm>
        </p:spPr>
        <p:txBody>
          <a:bodyPr/>
          <a:lstStyle/>
          <a:p>
            <a:pPr marL="0" indent="0">
              <a:buNone/>
            </a:pPr>
            <a:r>
              <a:rPr lang="en-US" sz="2800" dirty="0">
                <a:latin typeface="Arial" charset="0"/>
              </a:rPr>
              <a:t>See “big picture” diagram on next slide</a:t>
            </a:r>
            <a:r>
              <a:rPr lang="en-US" sz="2800" dirty="0" smtClean="0">
                <a:latin typeface="Arial" charset="0"/>
              </a:rPr>
              <a:t>.</a:t>
            </a:r>
            <a:endParaRPr lang="en-US" sz="2800" dirty="0">
              <a:latin typeface="Arial" charset="0"/>
            </a:endParaRPr>
          </a:p>
        </p:txBody>
      </p:sp>
    </p:spTree>
    <p:extLst>
      <p:ext uri="{BB962C8B-B14F-4D97-AF65-F5344CB8AC3E}">
        <p14:creationId xmlns:p14="http://schemas.microsoft.com/office/powerpoint/2010/main" val="2497004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Determinants of Intrinsic Value: The Big </a:t>
            </a:r>
            <a:r>
              <a:rPr lang="en-US" dirty="0" smtClean="0"/>
              <a:t>Picture</a:t>
            </a:r>
            <a:endParaRPr lang="en-US" dirty="0"/>
          </a:p>
        </p:txBody>
      </p:sp>
      <p:pic>
        <p:nvPicPr>
          <p:cNvPr id="2050" name="Picture 2" descr="A flowchart shows the determinants of intrinsic value, the sales revenues minus operating costs and taxes minus required investment in operating capital equals further leads equals to free cash flow (F C F). It leads into value equals F C F subscript 1 divides (1 + W A C C) super subscript 1 + F C F subscript 2 divides (1 + W A C C) super subscript 2 + F C F infinity divides (1 + W A  C C) super subscript infinity. Bottom flow shows mark interest rates and mark risk aversion, and the firm’s debt divided equal mix and a firm’s business risk leads to cost of debt cost of equity which leads to weighed average cost of capital (W A C C) further leads to value equals F C F subscript 1 divides (1 + W A C C) super subscript 1 + F C F subscript 2 divides (1 + W A C C) super subscript 2 + F C F infinity divides (1 + W A C C) super subscript infinit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8056" y="1096434"/>
            <a:ext cx="6995888" cy="5196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6372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the providers (savers) and users (borrowers) of capital</a:t>
            </a:r>
            <a:r>
              <a:rPr lang="en-US" dirty="0" smtClean="0"/>
              <a:t>?</a:t>
            </a:r>
            <a:endParaRPr lang="en-US" dirty="0"/>
          </a:p>
        </p:txBody>
      </p:sp>
      <p:sp>
        <p:nvSpPr>
          <p:cNvPr id="3" name="Content Placeholder 2"/>
          <p:cNvSpPr>
            <a:spLocks noGrp="1"/>
          </p:cNvSpPr>
          <p:nvPr>
            <p:ph idx="1"/>
          </p:nvPr>
        </p:nvSpPr>
        <p:spPr/>
        <p:txBody>
          <a:bodyPr/>
          <a:lstStyle/>
          <a:p>
            <a:pPr>
              <a:lnSpc>
                <a:spcPct val="90000"/>
              </a:lnSpc>
            </a:pPr>
            <a:r>
              <a:rPr lang="en-US" dirty="0"/>
              <a:t>Households: Net savers</a:t>
            </a:r>
          </a:p>
          <a:p>
            <a:pPr>
              <a:lnSpc>
                <a:spcPct val="90000"/>
              </a:lnSpc>
            </a:pPr>
            <a:r>
              <a:rPr lang="en-US" dirty="0"/>
              <a:t>Non-financial corporations: Net users (borrowers)</a:t>
            </a:r>
          </a:p>
          <a:p>
            <a:pPr>
              <a:lnSpc>
                <a:spcPct val="90000"/>
              </a:lnSpc>
            </a:pPr>
            <a:r>
              <a:rPr lang="en-US" dirty="0"/>
              <a:t>Governments: U.S. governments are net borrowers, some foreign governments are net savers</a:t>
            </a:r>
          </a:p>
          <a:p>
            <a:pPr>
              <a:lnSpc>
                <a:spcPct val="90000"/>
              </a:lnSpc>
            </a:pPr>
            <a:r>
              <a:rPr lang="en-US" dirty="0"/>
              <a:t>Financial corporations: Slightly net borrowers, but almost </a:t>
            </a:r>
            <a:r>
              <a:rPr lang="en-US" dirty="0" smtClean="0"/>
              <a:t>breakeven</a:t>
            </a:r>
            <a:endParaRPr lang="en-US" dirty="0"/>
          </a:p>
        </p:txBody>
      </p:sp>
    </p:spTree>
    <p:extLst>
      <p:ext uri="{BB962C8B-B14F-4D97-AF65-F5344CB8AC3E}">
        <p14:creationId xmlns:p14="http://schemas.microsoft.com/office/powerpoint/2010/main" val="2518948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Chapter</a:t>
            </a:r>
          </a:p>
        </p:txBody>
      </p:sp>
      <p:sp>
        <p:nvSpPr>
          <p:cNvPr id="3" name="Content Placeholder 2"/>
          <p:cNvSpPr>
            <a:spLocks noGrp="1"/>
          </p:cNvSpPr>
          <p:nvPr>
            <p:ph idx="1"/>
          </p:nvPr>
        </p:nvSpPr>
        <p:spPr/>
        <p:txBody>
          <a:bodyPr/>
          <a:lstStyle/>
          <a:p>
            <a:r>
              <a:rPr lang="en-US" dirty="0"/>
              <a:t>Forms of business organization</a:t>
            </a:r>
          </a:p>
          <a:p>
            <a:r>
              <a:rPr lang="en-US" dirty="0"/>
              <a:t>Objective of the firm: Maximize wealth</a:t>
            </a:r>
          </a:p>
          <a:p>
            <a:r>
              <a:rPr lang="en-US" dirty="0"/>
              <a:t>Determinants of fundamental value</a:t>
            </a:r>
          </a:p>
          <a:p>
            <a:r>
              <a:rPr lang="en-US" dirty="0"/>
              <a:t>Financial securities, markets and </a:t>
            </a:r>
            <a:r>
              <a:rPr lang="en-US" dirty="0" smtClean="0"/>
              <a:t>institutions</a:t>
            </a:r>
            <a:endParaRPr lang="en-US" dirty="0"/>
          </a:p>
        </p:txBody>
      </p:sp>
    </p:spTree>
    <p:extLst>
      <p:ext uri="{BB962C8B-B14F-4D97-AF65-F5344CB8AC3E}">
        <p14:creationId xmlns:p14="http://schemas.microsoft.com/office/powerpoint/2010/main" val="2100919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Capital Allocation </a:t>
            </a:r>
            <a:r>
              <a:rPr lang="en-US" dirty="0" smtClean="0"/>
              <a:t>Process</a:t>
            </a:r>
            <a:endParaRPr lang="en-US" dirty="0"/>
          </a:p>
        </p:txBody>
      </p:sp>
      <p:pic>
        <p:nvPicPr>
          <p:cNvPr id="3074" name="Picture 2" descr="A flowchart shows the Panel A: Direct Transfer, Panel B: Through Investment Bank, and Panel C: Through Financial Intermediary. In Panel A: Direct Transfer, the providers implements dollars to business which in return gives business securities. In Panel B: Through Investment Bank, providers implement dollars to investment bank which implements dollars to business. The business in returns gives business securities to the investment bank which gives to the providers. In Panel C: Through Financial Intermediary, Providers implements dollars to financial intermediary and financial intermediary implements dollars to business. Business gives intermediary’s securities to a financial intermediary which gives business’s securities to the provide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56343" y="1115921"/>
            <a:ext cx="10479314" cy="5157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8580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 of Capital from Savers to </a:t>
            </a:r>
            <a:r>
              <a:rPr lang="en-US" dirty="0" smtClean="0"/>
              <a:t>Borrowers</a:t>
            </a:r>
            <a:endParaRPr lang="en-US" dirty="0"/>
          </a:p>
        </p:txBody>
      </p:sp>
      <p:sp>
        <p:nvSpPr>
          <p:cNvPr id="3" name="Content Placeholder 2"/>
          <p:cNvSpPr>
            <a:spLocks noGrp="1"/>
          </p:cNvSpPr>
          <p:nvPr>
            <p:ph idx="1"/>
          </p:nvPr>
        </p:nvSpPr>
        <p:spPr/>
        <p:txBody>
          <a:bodyPr/>
          <a:lstStyle/>
          <a:p>
            <a:pPr>
              <a:lnSpc>
                <a:spcPct val="90000"/>
              </a:lnSpc>
              <a:spcAft>
                <a:spcPts val="0"/>
              </a:spcAft>
            </a:pPr>
            <a:r>
              <a:rPr lang="en-US" dirty="0"/>
              <a:t>Direct </a:t>
            </a:r>
            <a:r>
              <a:rPr lang="en-US" dirty="0" smtClean="0"/>
              <a:t>transfer</a:t>
            </a:r>
            <a:endParaRPr lang="en-US" dirty="0"/>
          </a:p>
          <a:p>
            <a:pPr lvl="1">
              <a:lnSpc>
                <a:spcPct val="90000"/>
              </a:lnSpc>
              <a:spcAft>
                <a:spcPts val="0"/>
              </a:spcAft>
            </a:pPr>
            <a:r>
              <a:rPr lang="en-US" dirty="0"/>
              <a:t>Example: A corporation issues commercial paper to an insurance company. </a:t>
            </a:r>
          </a:p>
          <a:p>
            <a:pPr>
              <a:lnSpc>
                <a:spcPct val="90000"/>
              </a:lnSpc>
              <a:spcAft>
                <a:spcPts val="0"/>
              </a:spcAft>
            </a:pPr>
            <a:r>
              <a:rPr lang="en-US" dirty="0"/>
              <a:t>Through an investment banking house</a:t>
            </a:r>
          </a:p>
          <a:p>
            <a:pPr lvl="1">
              <a:lnSpc>
                <a:spcPct val="90000"/>
              </a:lnSpc>
              <a:spcAft>
                <a:spcPts val="0"/>
              </a:spcAft>
            </a:pPr>
            <a:r>
              <a:rPr lang="en-US" dirty="0" smtClean="0"/>
              <a:t>Example</a:t>
            </a:r>
            <a:r>
              <a:rPr lang="en-US" dirty="0"/>
              <a:t>: In an IPO, seasoned equity offering, or debt placement, company sells security to investment banking house, which then sells security to investor.</a:t>
            </a:r>
          </a:p>
          <a:p>
            <a:pPr>
              <a:lnSpc>
                <a:spcPct val="90000"/>
              </a:lnSpc>
              <a:spcAft>
                <a:spcPts val="0"/>
              </a:spcAft>
            </a:pPr>
            <a:r>
              <a:rPr lang="en-US" dirty="0"/>
              <a:t>Through a financial intermediary</a:t>
            </a:r>
          </a:p>
          <a:p>
            <a:pPr lvl="1">
              <a:lnSpc>
                <a:spcPct val="90000"/>
              </a:lnSpc>
              <a:spcAft>
                <a:spcPts val="0"/>
              </a:spcAft>
            </a:pPr>
            <a:r>
              <a:rPr lang="en-US" dirty="0"/>
              <a:t>Example: An individual deposits money in bank and gets certificate of deposit, bank makes commercial loan to a company (bank gets note from company</a:t>
            </a:r>
            <a:r>
              <a:rPr lang="en-US" dirty="0" smtClean="0"/>
              <a:t>).</a:t>
            </a:r>
            <a:endParaRPr lang="en-US" dirty="0"/>
          </a:p>
        </p:txBody>
      </p:sp>
    </p:spTree>
    <p:extLst>
      <p:ext uri="{BB962C8B-B14F-4D97-AF65-F5344CB8AC3E}">
        <p14:creationId xmlns:p14="http://schemas.microsoft.com/office/powerpoint/2010/main" val="3975695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a:t>
            </a:r>
            <a:r>
              <a:rPr lang="en-US"/>
              <a:t>of </a:t>
            </a:r>
            <a:r>
              <a:rPr lang="en-US" smtClean="0"/>
              <a:t>Money</a:t>
            </a:r>
            <a:endParaRPr lang="en-US" dirty="0"/>
          </a:p>
        </p:txBody>
      </p:sp>
      <p:sp>
        <p:nvSpPr>
          <p:cNvPr id="3" name="Content Placeholder 2"/>
          <p:cNvSpPr>
            <a:spLocks noGrp="1"/>
          </p:cNvSpPr>
          <p:nvPr>
            <p:ph idx="1"/>
          </p:nvPr>
        </p:nvSpPr>
        <p:spPr/>
        <p:txBody>
          <a:bodyPr/>
          <a:lstStyle/>
          <a:p>
            <a:r>
              <a:rPr lang="en-US" dirty="0"/>
              <a:t>What do we call the price, or cost, of debt capital?</a:t>
            </a:r>
          </a:p>
          <a:p>
            <a:pPr lvl="1"/>
            <a:r>
              <a:rPr lang="en-US" dirty="0"/>
              <a:t>The interest rate</a:t>
            </a:r>
          </a:p>
          <a:p>
            <a:r>
              <a:rPr lang="en-US" dirty="0"/>
              <a:t>What do we call the price, or cost, of equity capital?</a:t>
            </a:r>
          </a:p>
          <a:p>
            <a:pPr lvl="1"/>
            <a:r>
              <a:rPr lang="en-US" dirty="0"/>
              <a:t>Cost of equity = Required return = dividend yield + capital </a:t>
            </a:r>
            <a:r>
              <a:rPr lang="en-US" dirty="0" smtClean="0"/>
              <a:t>gain</a:t>
            </a:r>
            <a:endParaRPr lang="en-US" dirty="0"/>
          </a:p>
        </p:txBody>
      </p:sp>
    </p:spTree>
    <p:extLst>
      <p:ext uri="{BB962C8B-B14F-4D97-AF65-F5344CB8AC3E}">
        <p14:creationId xmlns:p14="http://schemas.microsoft.com/office/powerpoint/2010/main" val="302962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four factors affect the cost of money</a:t>
            </a:r>
            <a:r>
              <a:rPr lang="en-US" dirty="0" smtClean="0"/>
              <a:t>?</a:t>
            </a:r>
            <a:endParaRPr lang="en-US" dirty="0"/>
          </a:p>
        </p:txBody>
      </p:sp>
      <p:sp>
        <p:nvSpPr>
          <p:cNvPr id="3" name="Content Placeholder 2"/>
          <p:cNvSpPr>
            <a:spLocks noGrp="1"/>
          </p:cNvSpPr>
          <p:nvPr>
            <p:ph idx="1"/>
          </p:nvPr>
        </p:nvSpPr>
        <p:spPr/>
        <p:txBody>
          <a:bodyPr/>
          <a:lstStyle/>
          <a:p>
            <a:r>
              <a:rPr lang="en-US" dirty="0"/>
              <a:t>Production opportunities</a:t>
            </a:r>
          </a:p>
          <a:p>
            <a:r>
              <a:rPr lang="en-US" dirty="0"/>
              <a:t>Time preferences for consumption</a:t>
            </a:r>
          </a:p>
          <a:p>
            <a:r>
              <a:rPr lang="en-US" dirty="0"/>
              <a:t>Risk</a:t>
            </a:r>
          </a:p>
          <a:p>
            <a:r>
              <a:rPr lang="en-US" dirty="0"/>
              <a:t>Expected </a:t>
            </a:r>
            <a:r>
              <a:rPr lang="en-US" dirty="0" smtClean="0"/>
              <a:t>inflation</a:t>
            </a:r>
            <a:endParaRPr lang="en-US" dirty="0"/>
          </a:p>
        </p:txBody>
      </p:sp>
    </p:spTree>
    <p:extLst>
      <p:ext uri="{BB962C8B-B14F-4D97-AF65-F5344CB8AC3E}">
        <p14:creationId xmlns:p14="http://schemas.microsoft.com/office/powerpoint/2010/main" val="776899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economic conditions affect the cost of money</a:t>
            </a:r>
            <a:r>
              <a:rPr lang="en-US" dirty="0" smtClean="0"/>
              <a:t>?</a:t>
            </a:r>
            <a:endParaRPr lang="en-US" dirty="0"/>
          </a:p>
        </p:txBody>
      </p:sp>
      <p:sp>
        <p:nvSpPr>
          <p:cNvPr id="3" name="Content Placeholder 2"/>
          <p:cNvSpPr>
            <a:spLocks noGrp="1"/>
          </p:cNvSpPr>
          <p:nvPr>
            <p:ph idx="1"/>
          </p:nvPr>
        </p:nvSpPr>
        <p:spPr/>
        <p:txBody>
          <a:bodyPr/>
          <a:lstStyle/>
          <a:p>
            <a:r>
              <a:rPr lang="en-US" dirty="0"/>
              <a:t>Federal Reserve policies</a:t>
            </a:r>
          </a:p>
          <a:p>
            <a:r>
              <a:rPr lang="en-US" dirty="0"/>
              <a:t>Budget deficits/surpluses</a:t>
            </a:r>
          </a:p>
          <a:p>
            <a:r>
              <a:rPr lang="en-US" dirty="0"/>
              <a:t>Level of business activity (recession or boom)</a:t>
            </a:r>
          </a:p>
          <a:p>
            <a:r>
              <a:rPr lang="en-US" dirty="0"/>
              <a:t>International trade </a:t>
            </a:r>
            <a:r>
              <a:rPr lang="en-US" dirty="0" smtClean="0"/>
              <a:t>deficits/surpluses</a:t>
            </a:r>
            <a:endParaRPr lang="en-US" dirty="0"/>
          </a:p>
        </p:txBody>
      </p:sp>
    </p:spTree>
    <p:extLst>
      <p:ext uri="{BB962C8B-B14F-4D97-AF65-F5344CB8AC3E}">
        <p14:creationId xmlns:p14="http://schemas.microsoft.com/office/powerpoint/2010/main" val="380972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lstStyle/>
          <a:p>
            <a:r>
              <a:rPr lang="en-US" dirty="0"/>
              <a:t>Financial </a:t>
            </a:r>
            <a:r>
              <a:rPr lang="en-US" dirty="0" smtClean="0"/>
              <a:t>Securities</a:t>
            </a:r>
            <a:endParaRPr lang="en-US" dirty="0"/>
          </a:p>
        </p:txBody>
      </p:sp>
      <p:graphicFrame>
        <p:nvGraphicFramePr>
          <p:cNvPr id="9" name="Table 2" descr="A table shows debt, equity, and derivatives of money market, and capital market as follows: money market: T-bills, C D’s, Eurodollars, Fed funds; -, option, futures, forward contract; Capital market – T- bonds, agency bonds, municipals, corporate bonds; common stock, preferred stock; L E A P S , and swaps."/>
          <p:cNvGraphicFramePr>
            <a:graphicFrameLocks noGrp="1"/>
          </p:cNvGraphicFramePr>
          <p:nvPr>
            <p:ph idx="1"/>
            <p:extLst>
              <p:ext uri="{D42A27DB-BD31-4B8C-83A1-F6EECF244321}">
                <p14:modId xmlns:p14="http://schemas.microsoft.com/office/powerpoint/2010/main" val="2793893894"/>
              </p:ext>
            </p:extLst>
          </p:nvPr>
        </p:nvGraphicFramePr>
        <p:xfrm>
          <a:off x="1249680" y="1619857"/>
          <a:ext cx="9692640" cy="3618286"/>
        </p:xfrm>
        <a:graphic>
          <a:graphicData uri="http://schemas.openxmlformats.org/drawingml/2006/table">
            <a:tbl>
              <a:tblPr firstRow="1" firstCol="1" bandRow="1"/>
              <a:tblGrid>
                <a:gridCol w="155448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560320">
                  <a:extLst>
                    <a:ext uri="{9D8B030D-6E8A-4147-A177-3AD203B41FA5}">
                      <a16:colId xmlns:a16="http://schemas.microsoft.com/office/drawing/2014/main" xmlns="" val="3531156608"/>
                    </a:ext>
                  </a:extLst>
                </a:gridCol>
                <a:gridCol w="2834640">
                  <a:extLst>
                    <a:ext uri="{9D8B030D-6E8A-4147-A177-3AD203B41FA5}">
                      <a16:colId xmlns:a16="http://schemas.microsoft.com/office/drawing/2014/main" xmlns="" val="20002"/>
                    </a:ext>
                  </a:extLst>
                </a:gridCol>
              </a:tblGrid>
              <a:tr h="511866">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488" marR="90488" marT="44450" marB="44450" anchor="b"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tx1"/>
                          </a:solidFill>
                          <a:effectLst/>
                          <a:latin typeface="Arial" panose="020B0604020202020204" pitchFamily="34" charset="0"/>
                          <a:cs typeface="Arial" panose="020B0604020202020204" pitchFamily="34" charset="0"/>
                        </a:rPr>
                        <a:t>Debt</a:t>
                      </a:r>
                      <a:endParaRPr kumimoji="0" 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488" marR="90488" marT="44450" marB="44450" anchor="b"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tx1"/>
                          </a:solidFill>
                          <a:effectLst/>
                          <a:latin typeface="Arial" panose="020B0604020202020204" pitchFamily="34" charset="0"/>
                          <a:cs typeface="Arial" panose="020B0604020202020204" pitchFamily="34" charset="0"/>
                        </a:rPr>
                        <a:t>Equity</a:t>
                      </a:r>
                      <a:endParaRPr kumimoji="0" 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488" marR="90488" marT="44450" marB="44450" anchor="b"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tx1"/>
                          </a:solidFill>
                          <a:effectLst/>
                          <a:latin typeface="Arial" panose="020B0604020202020204" pitchFamily="34" charset="0"/>
                          <a:cs typeface="Arial" panose="020B0604020202020204" pitchFamily="34" charset="0"/>
                        </a:rPr>
                        <a:t>Derivatives</a:t>
                      </a:r>
                      <a:endParaRPr kumimoji="0" 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488" marR="90488" marT="44450" marB="44450" anchor="b"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xmlns="" val="10000"/>
                  </a:ext>
                </a:extLst>
              </a:tr>
              <a:tr h="1540641">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tx1"/>
                          </a:solidFill>
                          <a:effectLst/>
                          <a:latin typeface="Arial" panose="020B0604020202020204" pitchFamily="34" charset="0"/>
                          <a:cs typeface="Arial" panose="020B0604020202020204" pitchFamily="34" charset="0"/>
                        </a:rPr>
                        <a:t>Money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tx1"/>
                          </a:solidFill>
                          <a:effectLst/>
                          <a:latin typeface="Arial" panose="020B0604020202020204" pitchFamily="34" charset="0"/>
                          <a:cs typeface="Arial" panose="020B0604020202020204" pitchFamily="34" charset="0"/>
                        </a:rPr>
                        <a:t>Market</a:t>
                      </a:r>
                      <a:endParaRPr kumimoji="0" 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488" marR="90488" marT="44450" marB="44450"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T-Bills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CD’s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Eurodollars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Fed Funds</a:t>
                      </a:r>
                    </a:p>
                  </a:txBody>
                  <a:tcPr marL="90488" marR="90488" marT="44450" marB="44450"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488" marR="90488" marT="44450" marB="44450"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Options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Futures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Forward contract</a:t>
                      </a:r>
                    </a:p>
                  </a:txBody>
                  <a:tcPr marL="90488" marR="90488" marT="44450" marB="44450"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01"/>
                  </a:ext>
                </a:extLst>
              </a:tr>
              <a:tr h="155448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tx1"/>
                          </a:solidFill>
                          <a:effectLst/>
                          <a:latin typeface="Arial" panose="020B0604020202020204" pitchFamily="34" charset="0"/>
                          <a:cs typeface="Arial" panose="020B0604020202020204" pitchFamily="34" charset="0"/>
                        </a:rPr>
                        <a:t>Capital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tx1"/>
                          </a:solidFill>
                          <a:effectLst/>
                          <a:latin typeface="Arial" panose="020B0604020202020204" pitchFamily="34" charset="0"/>
                          <a:cs typeface="Arial" panose="020B0604020202020204" pitchFamily="34" charset="0"/>
                        </a:rPr>
                        <a:t>Market</a:t>
                      </a:r>
                      <a:endParaRPr kumimoji="0" 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488" marR="90488" marT="44450" marB="44450" anchor="ctr" horzOverflow="overflow">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cap="none" normalizeH="0" baseline="0" dirty="0">
                          <a:ln>
                            <a:noFill/>
                          </a:ln>
                          <a:effectLst/>
                          <a:latin typeface="Arial" panose="020B0604020202020204" pitchFamily="34" charset="0"/>
                          <a:cs typeface="Arial" panose="020B0604020202020204" pitchFamily="34" charset="0"/>
                        </a:rPr>
                        <a:t>T-Bonds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cap="none" normalizeH="0" baseline="0" dirty="0">
                          <a:ln>
                            <a:noFill/>
                          </a:ln>
                          <a:effectLst/>
                          <a:latin typeface="Arial" panose="020B0604020202020204" pitchFamily="34" charset="0"/>
                          <a:cs typeface="Arial" panose="020B0604020202020204" pitchFamily="34" charset="0"/>
                        </a:rPr>
                        <a:t>Agency bonds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cap="none" normalizeH="0" baseline="0" dirty="0">
                          <a:ln>
                            <a:noFill/>
                          </a:ln>
                          <a:effectLst/>
                          <a:latin typeface="Arial" panose="020B0604020202020204" pitchFamily="34" charset="0"/>
                          <a:cs typeface="Arial" panose="020B0604020202020204" pitchFamily="34" charset="0"/>
                        </a:rPr>
                        <a:t>Municipals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cap="none" normalizeH="0" baseline="0" dirty="0">
                          <a:ln>
                            <a:noFill/>
                          </a:ln>
                          <a:effectLst/>
                          <a:latin typeface="Arial" panose="020B0604020202020204" pitchFamily="34" charset="0"/>
                          <a:cs typeface="Arial" panose="020B0604020202020204" pitchFamily="34" charset="0"/>
                        </a:rPr>
                        <a:t>Corporate bonds</a:t>
                      </a: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488" marR="90488" marT="44450" marB="44450" anchor="ctr" horzOverflow="overflow">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smtClean="0">
                          <a:ln>
                            <a:noFill/>
                          </a:ln>
                          <a:solidFill>
                            <a:schemeClr val="dk1"/>
                          </a:solidFill>
                          <a:effectLst/>
                          <a:latin typeface="Arial" panose="020B0604020202020204" pitchFamily="34" charset="0"/>
                          <a:ea typeface=""/>
                          <a:cs typeface="Arial" panose="020B0604020202020204" pitchFamily="34" charset="0"/>
                        </a:rPr>
                        <a:t>Common stock</a:t>
                      </a:r>
                      <a:endPar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endParaRP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Preferred stock</a:t>
                      </a:r>
                    </a:p>
                  </a:txBody>
                  <a:tcPr marL="90488" marR="90488" marT="44450" marB="44450" anchor="ctr" horzOverflow="overflow">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LEAPS</a:t>
                      </a:r>
                    </a:p>
                    <a:p>
                      <a:pPr marL="274320" marR="0" lvl="0" indent="-274320" algn="l" defTabSz="914400" rtl="0" eaLnBrk="1" fontAlgn="base" latinLnBrk="0" hangingPunct="1">
                        <a:lnSpc>
                          <a:spcPct val="100000"/>
                        </a:lnSpc>
                        <a:spcBef>
                          <a:spcPct val="0"/>
                        </a:spcBef>
                        <a:spcAft>
                          <a:spcPct val="0"/>
                        </a:spcAft>
                        <a:buClrTx/>
                        <a:buSzPct val="100000"/>
                        <a:buFontTx/>
                        <a:buChar char="•"/>
                        <a:tabLst/>
                      </a:pPr>
                      <a:r>
                        <a:rPr kumimoji="0" lang="en-US" sz="2400" u="none" strike="noStrike" kern="1200" cap="none" normalizeH="0" baseline="0" dirty="0">
                          <a:ln>
                            <a:noFill/>
                          </a:ln>
                          <a:solidFill>
                            <a:schemeClr val="dk1"/>
                          </a:solidFill>
                          <a:effectLst/>
                          <a:latin typeface="Arial" panose="020B0604020202020204" pitchFamily="34" charset="0"/>
                          <a:ea typeface=""/>
                          <a:cs typeface="Arial" panose="020B0604020202020204" pitchFamily="34" charset="0"/>
                        </a:rPr>
                        <a:t>Swaps</a:t>
                      </a:r>
                    </a:p>
                  </a:txBody>
                  <a:tcPr marL="90488" marR="90488" marT="44450" marB="44450" anchor="ctr" horzOverflow="overflow">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626200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some financial institutions?</a:t>
            </a:r>
          </a:p>
        </p:txBody>
      </p:sp>
      <p:sp>
        <p:nvSpPr>
          <p:cNvPr id="3" name="Content Placeholder 2"/>
          <p:cNvSpPr>
            <a:spLocks noGrp="1"/>
          </p:cNvSpPr>
          <p:nvPr>
            <p:ph idx="1"/>
          </p:nvPr>
        </p:nvSpPr>
        <p:spPr/>
        <p:txBody>
          <a:bodyPr/>
          <a:lstStyle/>
          <a:p>
            <a:pPr>
              <a:lnSpc>
                <a:spcPct val="90000"/>
              </a:lnSpc>
            </a:pPr>
            <a:r>
              <a:rPr lang="en-US" sz="3000" dirty="0"/>
              <a:t>Commercial banks</a:t>
            </a:r>
          </a:p>
          <a:p>
            <a:pPr>
              <a:lnSpc>
                <a:spcPct val="90000"/>
              </a:lnSpc>
            </a:pPr>
            <a:r>
              <a:rPr lang="en-US" sz="3000" dirty="0"/>
              <a:t>Investment banks</a:t>
            </a:r>
          </a:p>
          <a:p>
            <a:pPr>
              <a:lnSpc>
                <a:spcPct val="90000"/>
              </a:lnSpc>
            </a:pPr>
            <a:r>
              <a:rPr lang="en-US" sz="3000" dirty="0"/>
              <a:t>Savings &amp; Loans, mutual savings banks, and credit unions</a:t>
            </a:r>
          </a:p>
          <a:p>
            <a:pPr>
              <a:lnSpc>
                <a:spcPct val="90000"/>
              </a:lnSpc>
            </a:pPr>
            <a:r>
              <a:rPr lang="en-US" sz="3000" dirty="0"/>
              <a:t>Life insurance companies</a:t>
            </a:r>
          </a:p>
          <a:p>
            <a:pPr>
              <a:lnSpc>
                <a:spcPct val="90000"/>
              </a:lnSpc>
            </a:pPr>
            <a:r>
              <a:rPr lang="en-US" sz="3000" dirty="0"/>
              <a:t>Mutual funds</a:t>
            </a:r>
          </a:p>
          <a:p>
            <a:pPr lvl="1">
              <a:lnSpc>
                <a:spcPct val="90000"/>
              </a:lnSpc>
            </a:pPr>
            <a:r>
              <a:rPr lang="en-US" sz="2600" dirty="0"/>
              <a:t>Exchanged Traded Funds (ETFs)</a:t>
            </a:r>
          </a:p>
          <a:p>
            <a:pPr>
              <a:lnSpc>
                <a:spcPct val="90000"/>
              </a:lnSpc>
            </a:pPr>
            <a:r>
              <a:rPr lang="en-US" sz="3000" dirty="0"/>
              <a:t>Pension funds</a:t>
            </a:r>
          </a:p>
          <a:p>
            <a:pPr>
              <a:lnSpc>
                <a:spcPct val="90000"/>
              </a:lnSpc>
            </a:pPr>
            <a:r>
              <a:rPr lang="en-US" sz="3000" dirty="0"/>
              <a:t>Hedge funds and private equity </a:t>
            </a:r>
            <a:r>
              <a:rPr lang="en-US" sz="3000" dirty="0" smtClean="0"/>
              <a:t>funds</a:t>
            </a:r>
            <a:endParaRPr lang="en-US" sz="3000" dirty="0"/>
          </a:p>
        </p:txBody>
      </p:sp>
    </p:spTree>
    <p:extLst>
      <p:ext uri="{BB962C8B-B14F-4D97-AF65-F5344CB8AC3E}">
        <p14:creationId xmlns:p14="http://schemas.microsoft.com/office/powerpoint/2010/main" val="1735946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some types of markets</a:t>
            </a:r>
            <a:r>
              <a:rPr lang="en-US" dirty="0" smtClean="0"/>
              <a:t>?</a:t>
            </a:r>
            <a:endParaRPr lang="en-US" dirty="0"/>
          </a:p>
        </p:txBody>
      </p:sp>
      <p:sp>
        <p:nvSpPr>
          <p:cNvPr id="3" name="Content Placeholder 2"/>
          <p:cNvSpPr>
            <a:spLocks noGrp="1"/>
          </p:cNvSpPr>
          <p:nvPr>
            <p:ph idx="1"/>
          </p:nvPr>
        </p:nvSpPr>
        <p:spPr/>
        <p:txBody>
          <a:bodyPr/>
          <a:lstStyle/>
          <a:p>
            <a:r>
              <a:rPr lang="en-US" dirty="0"/>
              <a:t>A market is a method of exchanging one asset (usually cash) for another asset.</a:t>
            </a:r>
          </a:p>
          <a:p>
            <a:r>
              <a:rPr lang="en-US" dirty="0"/>
              <a:t>Physical assets vs. financial assets</a:t>
            </a:r>
          </a:p>
          <a:p>
            <a:r>
              <a:rPr lang="en-US" dirty="0"/>
              <a:t>Spot versus future markets</a:t>
            </a:r>
          </a:p>
          <a:p>
            <a:r>
              <a:rPr lang="en-US" dirty="0"/>
              <a:t>Money versus capital markets</a:t>
            </a:r>
          </a:p>
          <a:p>
            <a:r>
              <a:rPr lang="en-US" dirty="0"/>
              <a:t>Primary versus secondary </a:t>
            </a:r>
            <a:r>
              <a:rPr lang="en-US" dirty="0" smtClean="0"/>
              <a:t>markets</a:t>
            </a:r>
            <a:endParaRPr lang="en-US" dirty="0"/>
          </a:p>
        </p:txBody>
      </p:sp>
    </p:spTree>
    <p:extLst>
      <p:ext uri="{BB962C8B-B14F-4D97-AF65-F5344CB8AC3E}">
        <p14:creationId xmlns:p14="http://schemas.microsoft.com/office/powerpoint/2010/main" val="1540533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vs. Secondary Security </a:t>
            </a:r>
            <a:r>
              <a:rPr lang="en-US" dirty="0" smtClean="0"/>
              <a:t>Sales</a:t>
            </a:r>
            <a:endParaRPr lang="en-US" dirty="0"/>
          </a:p>
        </p:txBody>
      </p:sp>
      <p:sp>
        <p:nvSpPr>
          <p:cNvPr id="3" name="Content Placeholder 2"/>
          <p:cNvSpPr>
            <a:spLocks noGrp="1"/>
          </p:cNvSpPr>
          <p:nvPr>
            <p:ph idx="1"/>
          </p:nvPr>
        </p:nvSpPr>
        <p:spPr/>
        <p:txBody>
          <a:bodyPr/>
          <a:lstStyle/>
          <a:p>
            <a:r>
              <a:rPr lang="en-US" dirty="0"/>
              <a:t>Primary</a:t>
            </a:r>
          </a:p>
          <a:p>
            <a:pPr lvl="1"/>
            <a:r>
              <a:rPr lang="en-US" dirty="0"/>
              <a:t>New issue (IPO or seasoned)</a:t>
            </a:r>
          </a:p>
          <a:p>
            <a:pPr lvl="1"/>
            <a:r>
              <a:rPr lang="en-US" dirty="0"/>
              <a:t>Key factor: issuer receives the proceeds from the sale.</a:t>
            </a:r>
          </a:p>
          <a:p>
            <a:r>
              <a:rPr lang="en-US" dirty="0"/>
              <a:t>Secondary</a:t>
            </a:r>
          </a:p>
          <a:p>
            <a:pPr lvl="1"/>
            <a:r>
              <a:rPr lang="en-US" dirty="0"/>
              <a:t>Existing owner sells to another party.</a:t>
            </a:r>
          </a:p>
          <a:p>
            <a:pPr lvl="1"/>
            <a:r>
              <a:rPr lang="en-US" dirty="0"/>
              <a:t>Issuing firm doesn’t receive proceeds and is not directly involved</a:t>
            </a:r>
            <a:r>
              <a:rPr lang="en-US" dirty="0" smtClean="0"/>
              <a:t>.</a:t>
            </a:r>
            <a:endParaRPr lang="en-US" dirty="0"/>
          </a:p>
        </p:txBody>
      </p:sp>
    </p:spTree>
    <p:extLst>
      <p:ext uri="{BB962C8B-B14F-4D97-AF65-F5344CB8AC3E}">
        <p14:creationId xmlns:p14="http://schemas.microsoft.com/office/powerpoint/2010/main" val="3010940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Along what two dimensions can we classify trading procedures</a:t>
            </a:r>
            <a:r>
              <a:rPr lang="en-US" dirty="0" smtClean="0"/>
              <a:t>??</a:t>
            </a:r>
            <a:endParaRPr lang="en-US" dirty="0"/>
          </a:p>
        </p:txBody>
      </p:sp>
      <p:sp>
        <p:nvSpPr>
          <p:cNvPr id="3" name="Content Placeholder 2"/>
          <p:cNvSpPr>
            <a:spLocks noGrp="1"/>
          </p:cNvSpPr>
          <p:nvPr>
            <p:ph idx="1"/>
          </p:nvPr>
        </p:nvSpPr>
        <p:spPr/>
        <p:txBody>
          <a:bodyPr/>
          <a:lstStyle/>
          <a:p>
            <a:pPr>
              <a:spcBef>
                <a:spcPts val="0"/>
              </a:spcBef>
              <a:spcAft>
                <a:spcPts val="0"/>
              </a:spcAft>
            </a:pPr>
            <a:r>
              <a:rPr lang="en-US" dirty="0"/>
              <a:t>By “location”</a:t>
            </a:r>
          </a:p>
          <a:p>
            <a:pPr lvl="1">
              <a:spcBef>
                <a:spcPts val="0"/>
              </a:spcBef>
              <a:spcAft>
                <a:spcPts val="0"/>
              </a:spcAft>
            </a:pPr>
            <a:r>
              <a:rPr lang="en-US" dirty="0"/>
              <a:t>Physical location exchanges where trading is face-to-face</a:t>
            </a:r>
          </a:p>
          <a:p>
            <a:pPr lvl="1">
              <a:spcBef>
                <a:spcPts val="0"/>
              </a:spcBef>
              <a:spcAft>
                <a:spcPts val="0"/>
              </a:spcAft>
            </a:pPr>
            <a:r>
              <a:rPr lang="en-US" dirty="0"/>
              <a:t>Computer/telephone networks</a:t>
            </a:r>
          </a:p>
          <a:p>
            <a:pPr>
              <a:spcBef>
                <a:spcPts val="0"/>
              </a:spcBef>
              <a:spcAft>
                <a:spcPts val="0"/>
              </a:spcAft>
            </a:pPr>
            <a:r>
              <a:rPr lang="en-US" dirty="0"/>
              <a:t>By the way that orders from buyers and sellers are matched</a:t>
            </a:r>
          </a:p>
          <a:p>
            <a:pPr lvl="1">
              <a:spcBef>
                <a:spcPts val="0"/>
              </a:spcBef>
              <a:spcAft>
                <a:spcPts val="0"/>
              </a:spcAft>
            </a:pPr>
            <a:r>
              <a:rPr lang="en-US" dirty="0"/>
              <a:t>Open outcry auction with face-to-face trading</a:t>
            </a:r>
          </a:p>
          <a:p>
            <a:pPr lvl="1">
              <a:spcBef>
                <a:spcPts val="0"/>
              </a:spcBef>
              <a:spcAft>
                <a:spcPts val="0"/>
              </a:spcAft>
            </a:pPr>
            <a:r>
              <a:rPr lang="en-US" dirty="0"/>
              <a:t>Dealers (i.e., market makers) buy from and sell to clients from an inventory of stocks. Orders are not always automatically matched by computers.</a:t>
            </a:r>
          </a:p>
          <a:p>
            <a:pPr lvl="1">
              <a:spcBef>
                <a:spcPts val="0"/>
              </a:spcBef>
              <a:spcAft>
                <a:spcPts val="0"/>
              </a:spcAft>
            </a:pPr>
            <a:r>
              <a:rPr lang="en-US" dirty="0"/>
              <a:t>Automated trading platforms match orders and execute trades automatically. </a:t>
            </a:r>
          </a:p>
        </p:txBody>
      </p:sp>
    </p:spTree>
    <p:extLst>
      <p:ext uri="{BB962C8B-B14F-4D97-AF65-F5344CB8AC3E}">
        <p14:creationId xmlns:p14="http://schemas.microsoft.com/office/powerpoint/2010/main" val="1158871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corporate finance important to </a:t>
            </a:r>
            <a:r>
              <a:rPr lang="en-US" dirty="0" smtClean="0"/>
              <a:t>all managers</a:t>
            </a:r>
            <a:r>
              <a:rPr lang="en-US" dirty="0"/>
              <a:t>?</a:t>
            </a:r>
          </a:p>
        </p:txBody>
      </p:sp>
      <p:sp>
        <p:nvSpPr>
          <p:cNvPr id="3" name="Content Placeholder 2"/>
          <p:cNvSpPr>
            <a:spLocks noGrp="1"/>
          </p:cNvSpPr>
          <p:nvPr>
            <p:ph idx="1"/>
          </p:nvPr>
        </p:nvSpPr>
        <p:spPr>
          <a:xfrm>
            <a:off x="838200" y="1317625"/>
            <a:ext cx="10607040" cy="4754880"/>
          </a:xfrm>
        </p:spPr>
        <p:txBody>
          <a:bodyPr/>
          <a:lstStyle/>
          <a:p>
            <a:r>
              <a:rPr lang="en-US" dirty="0"/>
              <a:t>Corporate finance provides the skills managers need to:</a:t>
            </a:r>
          </a:p>
          <a:p>
            <a:pPr lvl="1"/>
            <a:r>
              <a:rPr lang="en-US" dirty="0"/>
              <a:t>Identify and select the corporate strategies and individual projects that add value to their firm.</a:t>
            </a:r>
          </a:p>
          <a:p>
            <a:pPr lvl="1"/>
            <a:r>
              <a:rPr lang="en-US" dirty="0"/>
              <a:t>Forecast the funding requirements of their company, and devise strategies for acquiring those funds.</a:t>
            </a:r>
          </a:p>
        </p:txBody>
      </p:sp>
    </p:spTree>
    <p:extLst>
      <p:ext uri="{BB962C8B-B14F-4D97-AF65-F5344CB8AC3E}">
        <p14:creationId xmlns:p14="http://schemas.microsoft.com/office/powerpoint/2010/main" val="3891142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a:t>
            </a:r>
            <a:r>
              <a:rPr lang="en-US"/>
              <a:t>of </a:t>
            </a:r>
            <a:r>
              <a:rPr lang="en-US" smtClean="0"/>
              <a:t>Orders</a:t>
            </a:r>
            <a:endParaRPr lang="en-US" dirty="0"/>
          </a:p>
        </p:txBody>
      </p:sp>
      <p:sp>
        <p:nvSpPr>
          <p:cNvPr id="3" name="Content Placeholder 2"/>
          <p:cNvSpPr>
            <a:spLocks noGrp="1"/>
          </p:cNvSpPr>
          <p:nvPr>
            <p:ph idx="1"/>
          </p:nvPr>
        </p:nvSpPr>
        <p:spPr/>
        <p:txBody>
          <a:bodyPr/>
          <a:lstStyle/>
          <a:p>
            <a:r>
              <a:rPr lang="en-US" dirty="0"/>
              <a:t>Instructions on how a transaction is to be completed</a:t>
            </a:r>
          </a:p>
          <a:p>
            <a:pPr lvl="1"/>
            <a:r>
              <a:rPr lang="en-US" dirty="0"/>
              <a:t>Market Order– Transact as quickly as possible at current price</a:t>
            </a:r>
          </a:p>
          <a:p>
            <a:pPr lvl="1"/>
            <a:r>
              <a:rPr lang="en-US" dirty="0"/>
              <a:t>Limit Order– Transact only if specific situation occurs.  For example, buy if price drops to $50 or below during the next two hours</a:t>
            </a:r>
            <a:r>
              <a:rPr lang="en-US" dirty="0" smtClean="0"/>
              <a:t>.</a:t>
            </a:r>
            <a:endParaRPr lang="en-US" dirty="0"/>
          </a:p>
        </p:txBody>
      </p:sp>
    </p:spTree>
    <p:extLst>
      <p:ext uri="{BB962C8B-B14F-4D97-AF65-F5344CB8AC3E}">
        <p14:creationId xmlns:p14="http://schemas.microsoft.com/office/powerpoint/2010/main" val="2236122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Broker-Dealer </a:t>
            </a:r>
            <a:r>
              <a:rPr lang="en-US" dirty="0" smtClean="0"/>
              <a:t>Networks</a:t>
            </a:r>
            <a:endParaRPr lang="en-US" dirty="0"/>
          </a:p>
        </p:txBody>
      </p:sp>
      <p:sp>
        <p:nvSpPr>
          <p:cNvPr id="3" name="Content Placeholder 2"/>
          <p:cNvSpPr>
            <a:spLocks noGrp="1"/>
          </p:cNvSpPr>
          <p:nvPr>
            <p:ph idx="1"/>
          </p:nvPr>
        </p:nvSpPr>
        <p:spPr/>
        <p:txBody>
          <a:bodyPr/>
          <a:lstStyle/>
          <a:p>
            <a:pPr>
              <a:spcBef>
                <a:spcPts val="0"/>
              </a:spcBef>
              <a:spcAft>
                <a:spcPts val="0"/>
              </a:spcAft>
            </a:pPr>
            <a:r>
              <a:rPr lang="en-US" sz="2400" dirty="0"/>
              <a:t>Registered with the SEC, but less regulated than alternative trading systems (ATS) and registered stock exchanges.</a:t>
            </a:r>
          </a:p>
          <a:p>
            <a:pPr>
              <a:spcBef>
                <a:spcPts val="0"/>
              </a:spcBef>
              <a:spcAft>
                <a:spcPts val="0"/>
              </a:spcAft>
            </a:pPr>
            <a:r>
              <a:rPr lang="en-US" sz="2400" dirty="0"/>
              <a:t>Broker-dealer purchases stock being offered for sale by a client and then immediately sells it to another client who wished to buy the stock.</a:t>
            </a:r>
          </a:p>
          <a:p>
            <a:pPr>
              <a:spcBef>
                <a:spcPts val="0"/>
              </a:spcBef>
              <a:spcAft>
                <a:spcPts val="0"/>
              </a:spcAft>
            </a:pPr>
            <a:r>
              <a:rPr lang="en-US" sz="2400" dirty="0"/>
              <a:t>Broker-dealer is the counterparty to each of the clients. Called internalization.</a:t>
            </a:r>
          </a:p>
          <a:p>
            <a:pPr>
              <a:spcBef>
                <a:spcPts val="0"/>
              </a:spcBef>
              <a:spcAft>
                <a:spcPts val="0"/>
              </a:spcAft>
            </a:pPr>
            <a:r>
              <a:rPr lang="en-US" sz="2400" dirty="0"/>
              <a:t>Broker-dealer must report the transactions, but not any information prior to the trade.</a:t>
            </a:r>
          </a:p>
          <a:p>
            <a:pPr>
              <a:spcBef>
                <a:spcPts val="0"/>
              </a:spcBef>
              <a:spcAft>
                <a:spcPts val="0"/>
              </a:spcAft>
            </a:pPr>
            <a:r>
              <a:rPr lang="en-US" sz="2400" dirty="0"/>
              <a:t>Trades in broker-dealer networks are called “off exchange” or over-the-counter (OTC).</a:t>
            </a:r>
          </a:p>
          <a:p>
            <a:pPr>
              <a:spcBef>
                <a:spcPts val="0"/>
              </a:spcBef>
              <a:spcAft>
                <a:spcPts val="0"/>
              </a:spcAft>
            </a:pPr>
            <a:r>
              <a:rPr lang="en-US" sz="2400" dirty="0"/>
              <a:t>Trades can be with individuals (called retail trades) or with institutions. Large trades (10,000 shares or more) are called block trades and are sometimes called “upstairs” trades. </a:t>
            </a:r>
          </a:p>
        </p:txBody>
      </p:sp>
    </p:spTree>
    <p:extLst>
      <p:ext uri="{BB962C8B-B14F-4D97-AF65-F5344CB8AC3E}">
        <p14:creationId xmlns:p14="http://schemas.microsoft.com/office/powerpoint/2010/main" val="1170610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Trading System (ATS</a:t>
            </a:r>
            <a:r>
              <a:rPr lang="en-US" dirty="0" smtClean="0"/>
              <a:t>)</a:t>
            </a:r>
            <a:endParaRPr lang="en-US" dirty="0"/>
          </a:p>
        </p:txBody>
      </p:sp>
      <p:sp>
        <p:nvSpPr>
          <p:cNvPr id="3" name="Content Placeholder 2"/>
          <p:cNvSpPr>
            <a:spLocks noGrp="1"/>
          </p:cNvSpPr>
          <p:nvPr>
            <p:ph idx="1"/>
          </p:nvPr>
        </p:nvSpPr>
        <p:spPr/>
        <p:txBody>
          <a:bodyPr/>
          <a:lstStyle/>
          <a:p>
            <a:r>
              <a:rPr lang="en-US" dirty="0"/>
              <a:t>A broker-dealer than registers with the SEC as an ATS.</a:t>
            </a:r>
          </a:p>
          <a:p>
            <a:r>
              <a:rPr lang="en-US" dirty="0"/>
              <a:t>ATS usually has an automated trading platform to match orders from clients.</a:t>
            </a:r>
          </a:p>
          <a:p>
            <a:pPr lvl="1"/>
            <a:r>
              <a:rPr lang="en-US" dirty="0"/>
              <a:t>Owner of the ATS is not always the counterparty, in contrast to a broker-dealer network. </a:t>
            </a:r>
          </a:p>
          <a:p>
            <a:r>
              <a:rPr lang="en-US" dirty="0"/>
              <a:t>The ATS must report trades, but not any pre-trade information.</a:t>
            </a:r>
          </a:p>
          <a:p>
            <a:pPr lvl="1"/>
            <a:r>
              <a:rPr lang="en-US" dirty="0"/>
              <a:t>Therefore, an ATS is often called a dark </a:t>
            </a:r>
            <a:r>
              <a:rPr lang="en-US" dirty="0" smtClean="0"/>
              <a:t>pool</a:t>
            </a:r>
            <a:endParaRPr lang="en-US" dirty="0"/>
          </a:p>
        </p:txBody>
      </p:sp>
    </p:spTree>
    <p:extLst>
      <p:ext uri="{BB962C8B-B14F-4D97-AF65-F5344CB8AC3E}">
        <p14:creationId xmlns:p14="http://schemas.microsoft.com/office/powerpoint/2010/main" val="1472672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Registered Stock </a:t>
            </a:r>
            <a:r>
              <a:rPr lang="en-US" dirty="0" smtClean="0"/>
              <a:t>Exchange</a:t>
            </a:r>
            <a:endParaRPr lang="en-US" dirty="0"/>
          </a:p>
        </p:txBody>
      </p:sp>
      <p:sp>
        <p:nvSpPr>
          <p:cNvPr id="3" name="Content Placeholder 2"/>
          <p:cNvSpPr>
            <a:spLocks noGrp="1"/>
          </p:cNvSpPr>
          <p:nvPr>
            <p:ph idx="1"/>
          </p:nvPr>
        </p:nvSpPr>
        <p:spPr/>
        <p:txBody>
          <a:bodyPr/>
          <a:lstStyle/>
          <a:p>
            <a:r>
              <a:rPr lang="en-US" dirty="0"/>
              <a:t>Stocks can only be listed at a registered stock exchange</a:t>
            </a:r>
          </a:p>
          <a:p>
            <a:pPr lvl="1"/>
            <a:r>
              <a:rPr lang="en-US" dirty="0"/>
              <a:t>May be traded elsewhere</a:t>
            </a:r>
          </a:p>
          <a:p>
            <a:r>
              <a:rPr lang="en-US" dirty="0"/>
              <a:t>Must comply with more regulations than an ATS.</a:t>
            </a:r>
          </a:p>
          <a:p>
            <a:r>
              <a:rPr lang="en-US" dirty="0"/>
              <a:t>Must report:</a:t>
            </a:r>
          </a:p>
          <a:p>
            <a:pPr lvl="1"/>
            <a:r>
              <a:rPr lang="en-US" dirty="0"/>
              <a:t>Trades</a:t>
            </a:r>
          </a:p>
          <a:p>
            <a:pPr lvl="1"/>
            <a:r>
              <a:rPr lang="en-US" dirty="0"/>
              <a:t>Pre-trade information regarding bids and </a:t>
            </a:r>
            <a:r>
              <a:rPr lang="en-US" dirty="0" smtClean="0"/>
              <a:t>quotes</a:t>
            </a:r>
            <a:endParaRPr lang="en-US" dirty="0"/>
          </a:p>
        </p:txBody>
      </p:sp>
    </p:spTree>
    <p:extLst>
      <p:ext uri="{BB962C8B-B14F-4D97-AF65-F5344CB8AC3E}">
        <p14:creationId xmlns:p14="http://schemas.microsoft.com/office/powerpoint/2010/main" val="71404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NYSE versus </a:t>
            </a:r>
            <a:r>
              <a:rPr lang="en-US" dirty="0" smtClean="0"/>
              <a:t>NASDAQ</a:t>
            </a:r>
            <a:endParaRPr lang="en-US" dirty="0"/>
          </a:p>
        </p:txBody>
      </p:sp>
      <p:sp>
        <p:nvSpPr>
          <p:cNvPr id="3" name="Content Placeholder 2"/>
          <p:cNvSpPr>
            <a:spLocks noGrp="1"/>
          </p:cNvSpPr>
          <p:nvPr>
            <p:ph idx="1"/>
          </p:nvPr>
        </p:nvSpPr>
        <p:spPr/>
        <p:txBody>
          <a:bodyPr/>
          <a:lstStyle/>
          <a:p>
            <a:r>
              <a:rPr lang="en-US" dirty="0"/>
              <a:t>The NYSE is the oldest U.S. registered stock exchange.</a:t>
            </a:r>
          </a:p>
          <a:p>
            <a:r>
              <a:rPr lang="en-US" dirty="0"/>
              <a:t>The NASDAQ Stock Market has the most listings because it is willing to list smaller corporations than the NYSE.</a:t>
            </a:r>
          </a:p>
          <a:p>
            <a:r>
              <a:rPr lang="en-US" dirty="0"/>
              <a:t>NYSE’s listings have a much bigger market value than NASDAQ’s listed stocks</a:t>
            </a:r>
            <a:r>
              <a:rPr lang="en-US" dirty="0" smtClean="0"/>
              <a:t>.</a:t>
            </a:r>
            <a:endParaRPr lang="en-US" dirty="0"/>
          </a:p>
        </p:txBody>
      </p:sp>
    </p:spTree>
    <p:extLst>
      <p:ext uri="{BB962C8B-B14F-4D97-AF65-F5344CB8AC3E}">
        <p14:creationId xmlns:p14="http://schemas.microsoft.com/office/powerpoint/2010/main" val="2768051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Exchange </a:t>
            </a:r>
            <a:r>
              <a:rPr lang="en-US" dirty="0" smtClean="0"/>
              <a:t>Listings (1 of 2)</a:t>
            </a:r>
            <a:endParaRPr lang="en-US" dirty="0"/>
          </a:p>
        </p:txBody>
      </p:sp>
      <p:graphicFrame>
        <p:nvGraphicFramePr>
          <p:cNvPr id="10" name="Table 2" descr="A table shows exchange, number of listings and market value of listing as follows: N Y S E – 3,131, dollars 27.9; N A S D Q -3,274, 11.3; N Y S E M K T – 362, 0.2; Total – 6,767, dollars 39.4."/>
          <p:cNvGraphicFramePr>
            <a:graphicFrameLocks noGrp="1"/>
          </p:cNvGraphicFramePr>
          <p:nvPr>
            <p:ph idx="1"/>
            <p:extLst>
              <p:ext uri="{D42A27DB-BD31-4B8C-83A1-F6EECF244321}">
                <p14:modId xmlns:p14="http://schemas.microsoft.com/office/powerpoint/2010/main" val="940598841"/>
              </p:ext>
            </p:extLst>
          </p:nvPr>
        </p:nvGraphicFramePr>
        <p:xfrm>
          <a:off x="1349634" y="1781556"/>
          <a:ext cx="9492732" cy="3749040"/>
        </p:xfrm>
        <a:graphic>
          <a:graphicData uri="http://schemas.openxmlformats.org/drawingml/2006/table">
            <a:tbl>
              <a:tblPr firstRow="1" bandRow="1"/>
              <a:tblGrid>
                <a:gridCol w="2543292">
                  <a:extLst>
                    <a:ext uri="{9D8B030D-6E8A-4147-A177-3AD203B41FA5}">
                      <a16:colId xmlns:a16="http://schemas.microsoft.com/office/drawing/2014/main" xmlns="" val="20000"/>
                    </a:ext>
                  </a:extLst>
                </a:gridCol>
                <a:gridCol w="3108960">
                  <a:extLst>
                    <a:ext uri="{9D8B030D-6E8A-4147-A177-3AD203B41FA5}">
                      <a16:colId xmlns:a16="http://schemas.microsoft.com/office/drawing/2014/main" xmlns="" val="20001"/>
                    </a:ext>
                  </a:extLst>
                </a:gridCol>
                <a:gridCol w="3840480">
                  <a:extLst>
                    <a:ext uri="{9D8B030D-6E8A-4147-A177-3AD203B41FA5}">
                      <a16:colId xmlns:a16="http://schemas.microsoft.com/office/drawing/2014/main" xmlns="" val="20002"/>
                    </a:ext>
                  </a:extLst>
                </a:gridCol>
              </a:tblGrid>
              <a:tr h="82296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algn="ctr">
                        <a:lnSpc>
                          <a:spcPct val="107000"/>
                        </a:lnSpc>
                        <a:spcBef>
                          <a:spcPts val="0"/>
                        </a:spcBef>
                        <a:spcAft>
                          <a:spcPts val="0"/>
                        </a:spcAft>
                      </a:pPr>
                      <a:r>
                        <a:rPr lang="en-US" sz="2400" dirty="0">
                          <a:solidFill>
                            <a:schemeClr val="tx1"/>
                          </a:solidFill>
                          <a:effectLst/>
                          <a:latin typeface="Arial" panose="020B0604020202020204" pitchFamily="34" charset="0"/>
                          <a:cs typeface="Arial" panose="020B0604020202020204" pitchFamily="34" charset="0"/>
                        </a:rPr>
                        <a:t>Exchange</a:t>
                      </a:r>
                      <a:endPar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3618" marR="33618" marT="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algn="ctr">
                        <a:lnSpc>
                          <a:spcPct val="107000"/>
                        </a:lnSpc>
                        <a:spcBef>
                          <a:spcPts val="0"/>
                        </a:spcBef>
                        <a:spcAft>
                          <a:spcPts val="0"/>
                        </a:spcAft>
                      </a:pPr>
                      <a:r>
                        <a:rPr lang="en-US" sz="2400" dirty="0">
                          <a:solidFill>
                            <a:schemeClr val="tx1"/>
                          </a:solidFill>
                          <a:effectLst/>
                          <a:latin typeface="Arial" panose="020B0604020202020204" pitchFamily="34" charset="0"/>
                          <a:cs typeface="Arial" panose="020B0604020202020204" pitchFamily="34" charset="0"/>
                        </a:rPr>
                        <a:t>Number of Listings</a:t>
                      </a:r>
                      <a:endPar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3618" marR="33618" marT="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388620" marR="0" algn="ctr">
                        <a:lnSpc>
                          <a:spcPct val="107000"/>
                        </a:lnSpc>
                        <a:spcBef>
                          <a:spcPts val="0"/>
                        </a:spcBef>
                        <a:spcAft>
                          <a:spcPts val="0"/>
                        </a:spcAft>
                      </a:pPr>
                      <a:r>
                        <a:rPr lang="en-US" sz="2400" dirty="0">
                          <a:solidFill>
                            <a:schemeClr val="tx1"/>
                          </a:solidFill>
                          <a:effectLst/>
                          <a:latin typeface="Arial" panose="020B0604020202020204" pitchFamily="34" charset="0"/>
                          <a:cs typeface="Arial" panose="020B0604020202020204" pitchFamily="34" charset="0"/>
                        </a:rPr>
                        <a:t>Market Value of Listings (Trillions)</a:t>
                      </a:r>
                      <a:endPar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3618" marR="33618" marT="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xmlns="" val="10000"/>
                  </a:ext>
                </a:extLst>
              </a:tr>
              <a:tr h="9144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l">
                        <a:lnSpc>
                          <a:spcPct val="107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NYSE</a:t>
                      </a:r>
                      <a:endParaRPr lang="en-US"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3618" marR="33618"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457200" marR="731520" lvl="1" algn="r" defTabSz="914400" rtl="0" eaLnBrk="1" latinLnBrk="0" hangingPunct="1">
                        <a:lnSpc>
                          <a:spcPct val="200000"/>
                        </a:lnSpc>
                        <a:spcBef>
                          <a:spcPts val="0"/>
                        </a:spcBef>
                        <a:spcAft>
                          <a:spcPts val="0"/>
                        </a:spcAft>
                        <a:tabLst>
                          <a:tab pos="772795" algn="dec"/>
                        </a:tabLst>
                      </a:pP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3,131</a:t>
                      </a:r>
                    </a:p>
                  </a:txBody>
                  <a:tcPr marL="73152" marR="4114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457200" marR="731520" lvl="1" algn="r">
                        <a:lnSpc>
                          <a:spcPct val="200000"/>
                        </a:lnSpc>
                        <a:spcBef>
                          <a:spcPts val="0"/>
                        </a:spcBef>
                        <a:spcAft>
                          <a:spcPts val="0"/>
                        </a:spcAft>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$27.9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73152" marR="10972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01"/>
                  </a:ext>
                </a:extLst>
              </a:tr>
              <a:tr h="9144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l">
                        <a:lnSpc>
                          <a:spcPct val="107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NASDAQ</a:t>
                      </a:r>
                      <a:endParaRPr lang="en-US"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3618" marR="33618"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457200" marR="731520" lvl="1" algn="r" defTabSz="914400" rtl="0" eaLnBrk="1" latinLnBrk="0" hangingPunct="1">
                        <a:lnSpc>
                          <a:spcPct val="200000"/>
                        </a:lnSpc>
                        <a:spcBef>
                          <a:spcPts val="0"/>
                        </a:spcBef>
                        <a:spcAft>
                          <a:spcPts val="0"/>
                        </a:spcAft>
                        <a:tabLst>
                          <a:tab pos="772795" algn="dec"/>
                        </a:tabLst>
                      </a:pP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3,274</a:t>
                      </a:r>
                    </a:p>
                  </a:txBody>
                  <a:tcPr marL="73152" marR="4114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731520" lvl="0" algn="r">
                        <a:lnSpc>
                          <a:spcPct val="200000"/>
                        </a:lnSpc>
                        <a:spcBef>
                          <a:spcPts val="0"/>
                        </a:spcBef>
                        <a:spcAft>
                          <a:spcPts val="0"/>
                        </a:spcAft>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11.3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73152" marR="10972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2"/>
                  </a:ext>
                </a:extLst>
              </a:tr>
              <a:tr h="9144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l">
                        <a:lnSpc>
                          <a:spcPct val="107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NYSE MKT</a:t>
                      </a:r>
                      <a:endParaRPr lang="en-US"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3618" marR="33618"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457200" marR="731520" lvl="1" algn="r" defTabSz="914400" rtl="0" eaLnBrk="1" latinLnBrk="0" hangingPunct="1">
                        <a:lnSpc>
                          <a:spcPct val="200000"/>
                        </a:lnSpc>
                        <a:spcBef>
                          <a:spcPts val="0"/>
                        </a:spcBef>
                        <a:spcAft>
                          <a:spcPts val="0"/>
                        </a:spcAft>
                        <a:tabLst>
                          <a:tab pos="772795" algn="dec"/>
                        </a:tabLst>
                      </a:pP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362</a:t>
                      </a:r>
                    </a:p>
                  </a:txBody>
                  <a:tcPr marL="73152" marR="411480" marT="0" marB="0" anchor="ctr">
                    <a:lnL w="12700" cmpd="sng">
                      <a:solidFill>
                        <a:srgbClr val="FFFFFF"/>
                      </a:solidFill>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731520" lvl="0" algn="r">
                        <a:lnSpc>
                          <a:spcPct val="200000"/>
                        </a:lnSpc>
                        <a:spcBef>
                          <a:spcPts val="0"/>
                        </a:spcBef>
                        <a:spcAft>
                          <a:spcPts val="0"/>
                        </a:spcAft>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0.2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73152" marR="1097280" marT="0" marB="0" anchor="ctr">
                    <a:lnL w="12700" cmpd="sng">
                      <a:solidFill>
                        <a:srgbClr val="FFFFFF"/>
                      </a:solidFill>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03"/>
                  </a:ext>
                </a:extLst>
              </a:tr>
              <a:tr h="54864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nSpc>
                          <a:spcPct val="107000"/>
                        </a:lnSpc>
                      </a:pPr>
                      <a:endParaRPr lang="en-US" sz="2400" dirty="0">
                        <a:solidFill>
                          <a:schemeClr val="tx1"/>
                        </a:solidFill>
                        <a:effectLst/>
                        <a:latin typeface="Arial" panose="020B0604020202020204" pitchFamily="34" charset="0"/>
                        <a:cs typeface="Arial" panose="020B0604020202020204" pitchFamily="34" charset="0"/>
                      </a:endParaRPr>
                    </a:p>
                  </a:txBody>
                  <a:tcPr marL="33618" marR="33618"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457200" marR="731520" lvl="1" algn="r" defTabSz="914400" rtl="0" eaLnBrk="1" latinLnBrk="0" hangingPunct="1">
                        <a:lnSpc>
                          <a:spcPct val="200000"/>
                        </a:lnSpc>
                        <a:spcBef>
                          <a:spcPts val="0"/>
                        </a:spcBef>
                        <a:spcAft>
                          <a:spcPts val="0"/>
                        </a:spcAft>
                        <a:tabLst>
                          <a:tab pos="772795" algn="dec"/>
                        </a:tabLst>
                      </a:pPr>
                      <a:r>
                        <a:rPr lang="en-US"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6,767</a:t>
                      </a:r>
                    </a:p>
                  </a:txBody>
                  <a:tcPr marL="73152" marR="411480" marT="0" marB="0" anchor="ctr">
                    <a:lnL w="12700" cmpd="sng">
                      <a:solidFill>
                        <a:srgbClr val="FFFFFF"/>
                      </a:solidFill>
                    </a:lnL>
                    <a:lnR w="12700" cmpd="sng">
                      <a:solidFill>
                        <a:srgbClr val="FFFFFF"/>
                      </a:solidFill>
                    </a:lnR>
                    <a:lnT w="12700" cap="flat" cmpd="sng" algn="ctr">
                      <a:solidFill>
                        <a:srgbClr val="000000"/>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731520" lvl="0" algn="r">
                        <a:lnSpc>
                          <a:spcPct val="200000"/>
                        </a:lnSpc>
                        <a:spcBef>
                          <a:spcPts val="0"/>
                        </a:spcBef>
                        <a:spcAft>
                          <a:spcPts val="0"/>
                        </a:spcAft>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$39.4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73152" marR="1097280" marT="0" marB="0" anchor="ctr">
                    <a:lnL w="12700" cmpd="sng">
                      <a:solidFill>
                        <a:srgbClr val="FFFFFF"/>
                      </a:solidFill>
                    </a:lnL>
                    <a:lnR w="12700" cmpd="sng">
                      <a:solidFill>
                        <a:srgbClr val="FFFFFF"/>
                      </a:solidFill>
                    </a:lnR>
                    <a:lnT w="12700" cap="flat" cmpd="sng" algn="ctr">
                      <a:solidFill>
                        <a:srgbClr val="000000"/>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4"/>
                  </a:ext>
                </a:extLst>
              </a:tr>
            </a:tbl>
          </a:graphicData>
        </a:graphic>
      </p:graphicFrame>
      <p:sp>
        <p:nvSpPr>
          <p:cNvPr id="6" name="Content Placeholder 3"/>
          <p:cNvSpPr>
            <a:spLocks noGrp="1"/>
          </p:cNvSpPr>
          <p:nvPr>
            <p:ph idx="10"/>
          </p:nvPr>
        </p:nvSpPr>
        <p:spPr>
          <a:xfrm>
            <a:off x="1350264" y="5503745"/>
            <a:ext cx="9491472" cy="519336"/>
          </a:xfrm>
        </p:spPr>
        <p:txBody>
          <a:bodyPr/>
          <a:lstStyle/>
          <a:p>
            <a:pPr marL="0" indent="0">
              <a:buNone/>
            </a:pPr>
            <a:r>
              <a:rPr lang="en-US" sz="1800" dirty="0"/>
              <a:t>Source: www.nasdaq.com/screening/company-list.aspx, November, 2017</a:t>
            </a:r>
            <a:r>
              <a:rPr lang="en-US" sz="1800" dirty="0" smtClean="0"/>
              <a:t>.</a:t>
            </a:r>
            <a:endParaRPr lang="en-US" sz="1800" dirty="0"/>
          </a:p>
        </p:txBody>
      </p:sp>
    </p:spTree>
    <p:extLst>
      <p:ext uri="{BB962C8B-B14F-4D97-AF65-F5344CB8AC3E}">
        <p14:creationId xmlns:p14="http://schemas.microsoft.com/office/powerpoint/2010/main" val="68755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US" dirty="0"/>
              <a:t>Stock Exchange </a:t>
            </a:r>
            <a:r>
              <a:rPr lang="en-US"/>
              <a:t>Listings </a:t>
            </a:r>
            <a:r>
              <a:rPr lang="en-US" smtClean="0"/>
              <a:t>(2 </a:t>
            </a:r>
            <a:r>
              <a:rPr lang="en-US" dirty="0"/>
              <a:t>of 2)</a:t>
            </a:r>
          </a:p>
        </p:txBody>
      </p:sp>
      <p:graphicFrame>
        <p:nvGraphicFramePr>
          <p:cNvPr id="10" name="Table 2" descr="A table shows owner of trading venue and percentage of dollar volume as follows: Cboe global markets – 18 percent; N A S D A Q O M X – 22 percent; intercontinental exchange – 22 percent; others – 3 percent; total trading on all exchange – 65 percent; dark pools – 13 percent; retail trades – 8 percent; institutional trades – 14 percent; total broker-dealer trades – 22 percent; total trading off-exchange – 35 percent."/>
          <p:cNvGraphicFramePr>
            <a:graphicFrameLocks noGrp="1"/>
          </p:cNvGraphicFramePr>
          <p:nvPr>
            <p:ph idx="1"/>
            <p:extLst>
              <p:ext uri="{D42A27DB-BD31-4B8C-83A1-F6EECF244321}">
                <p14:modId xmlns:p14="http://schemas.microsoft.com/office/powerpoint/2010/main" val="2355833013"/>
              </p:ext>
            </p:extLst>
          </p:nvPr>
        </p:nvGraphicFramePr>
        <p:xfrm>
          <a:off x="1386840" y="640080"/>
          <a:ext cx="9418320" cy="5577840"/>
        </p:xfrm>
        <a:graphic>
          <a:graphicData uri="http://schemas.openxmlformats.org/drawingml/2006/table">
            <a:tbl>
              <a:tblPr firstRow="1" bandRow="1"/>
              <a:tblGrid>
                <a:gridCol w="6309360">
                  <a:extLst>
                    <a:ext uri="{9D8B030D-6E8A-4147-A177-3AD203B41FA5}">
                      <a16:colId xmlns:a16="http://schemas.microsoft.com/office/drawing/2014/main" xmlns="" val="20000"/>
                    </a:ext>
                  </a:extLst>
                </a:gridCol>
                <a:gridCol w="3108960">
                  <a:extLst>
                    <a:ext uri="{9D8B030D-6E8A-4147-A177-3AD203B41FA5}">
                      <a16:colId xmlns:a16="http://schemas.microsoft.com/office/drawing/2014/main" xmlns="" val="20001"/>
                    </a:ext>
                  </a:extLst>
                </a:gridCol>
              </a:tblGrid>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algn="ctr" defTabSz="914400" rtl="0" eaLnBrk="1" latinLnBrk="0" hangingPunct="1">
                        <a:lnSpc>
                          <a:spcPct val="100000"/>
                        </a:lnSpc>
                        <a:spcBef>
                          <a:spcPts val="0"/>
                        </a:spcBef>
                        <a:spcAft>
                          <a:spcPts val="0"/>
                        </a:spcAft>
                      </a:pPr>
                      <a:r>
                        <a:rPr lang="en-US" sz="20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Owner of Trading Venue</a:t>
                      </a:r>
                    </a:p>
                  </a:txBody>
                  <a:tcPr marL="68580" marR="68580" marT="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algn="ctr">
                        <a:lnSpc>
                          <a:spcPct val="100000"/>
                        </a:lnSpc>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Dollar Volume</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xmlns="" val="10000"/>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Cboe Global Markets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118872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01"/>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NASDAQ OMX</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118872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2"/>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Intercontinental Exchange</a:t>
                      </a:r>
                      <a:r>
                        <a:rPr lang="en-US" sz="20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includes NYSE)</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118872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03"/>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Others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2000" u="sng" dirty="0">
                        <a:effectLst/>
                        <a:latin typeface="Arial" panose="020B0604020202020204" pitchFamily="34" charset="0"/>
                        <a:ea typeface="Times New Roman" panose="02020603050405020304" pitchFamily="18" charset="0"/>
                        <a:cs typeface="Arial" panose="020B0604020202020204" pitchFamily="34" charset="0"/>
                      </a:endParaRPr>
                    </a:p>
                  </a:txBody>
                  <a:tcPr marL="68580" marR="118872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4"/>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lnSpc>
                          <a:spcPct val="100000"/>
                        </a:lnSpc>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trading on all exchanges: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65%</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05"/>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Dark pools (ATS): 34</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118872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6"/>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Broker-dealer </a:t>
                      </a:r>
                      <a:r>
                        <a:rPr lang="en-US" sz="20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networks:</a:t>
                      </a:r>
                      <a:r>
                        <a:rPr lang="en-US" sz="20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Over </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250</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lvl="2" algn="r">
                        <a:lnSpc>
                          <a:spcPct val="100000"/>
                        </a:lnSpc>
                      </a:pPr>
                      <a:endParaRPr lang="en-US" sz="2000" dirty="0">
                        <a:effectLst/>
                        <a:latin typeface="Arial" panose="020B0604020202020204" pitchFamily="34" charset="0"/>
                        <a:cs typeface="Arial" panose="020B0604020202020204" pitchFamily="34" charset="0"/>
                      </a:endParaRPr>
                    </a:p>
                  </a:txBody>
                  <a:tcPr marL="68580" marR="118872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07"/>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491490" marR="0">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Retail trades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118872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8"/>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491490" marR="0">
                        <a:lnSpc>
                          <a:spcPct val="10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Institutional trades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en-US" sz="2000" u="sng" dirty="0">
                        <a:effectLst/>
                        <a:latin typeface="Arial" panose="020B0604020202020204" pitchFamily="34" charset="0"/>
                        <a:ea typeface="Times New Roman" panose="02020603050405020304" pitchFamily="18" charset="0"/>
                        <a:cs typeface="Arial" panose="020B0604020202020204" pitchFamily="34" charset="0"/>
                      </a:endParaRPr>
                    </a:p>
                  </a:txBody>
                  <a:tcPr marL="68580" marR="118872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09"/>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lnSpc>
                          <a:spcPct val="100000"/>
                        </a:lnSpc>
                        <a:spcBef>
                          <a:spcPts val="0"/>
                        </a:spcBef>
                        <a:spcAft>
                          <a:spcPts val="0"/>
                        </a:spcAft>
                      </a:pPr>
                      <a:r>
                        <a:rPr lang="en-US"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broker-dealer trades: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a:t>
                      </a:r>
                      <a:endParaRPr lang="en-US" sz="2000" i="1" dirty="0">
                        <a:effectLst/>
                        <a:latin typeface="Arial" panose="020B0604020202020204" pitchFamily="34" charset="0"/>
                        <a:ea typeface="Times New Roman" panose="02020603050405020304" pitchFamily="18" charset="0"/>
                        <a:cs typeface="Arial" panose="020B0604020202020204" pitchFamily="34" charset="0"/>
                      </a:endParaRPr>
                    </a:p>
                  </a:txBody>
                  <a:tcPr marL="0" marR="10972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10"/>
                  </a:ext>
                </a:extLst>
              </a:tr>
              <a:tr h="45720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lnSpc>
                          <a:spcPct val="100000"/>
                        </a:lnSpc>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trading off-exchange:</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914400" marR="0" lvl="2" algn="r">
                        <a:lnSpc>
                          <a:spcPct val="100000"/>
                        </a:lnSpc>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35%</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40000"/>
                      </a:srgbClr>
                    </a:solid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2307209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Mortgages Before </a:t>
            </a:r>
            <a:r>
              <a:rPr lang="en-US" dirty="0" smtClean="0"/>
              <a:t>S&amp;Ls</a:t>
            </a:r>
            <a:endParaRPr lang="en-US" dirty="0"/>
          </a:p>
        </p:txBody>
      </p:sp>
      <p:sp>
        <p:nvSpPr>
          <p:cNvPr id="3" name="Content Placeholder 2"/>
          <p:cNvSpPr>
            <a:spLocks noGrp="1"/>
          </p:cNvSpPr>
          <p:nvPr>
            <p:ph idx="1"/>
          </p:nvPr>
        </p:nvSpPr>
        <p:spPr/>
        <p:txBody>
          <a:bodyPr/>
          <a:lstStyle/>
          <a:p>
            <a:r>
              <a:rPr lang="en-US" dirty="0"/>
              <a:t>The problems if an individual investor tried to lend money to an aspiring homeowner:</a:t>
            </a:r>
          </a:p>
          <a:p>
            <a:pPr lvl="1"/>
            <a:r>
              <a:rPr lang="en-US" dirty="0"/>
              <a:t>Individual investor might not have enough money to fund an entire home</a:t>
            </a:r>
          </a:p>
          <a:p>
            <a:pPr lvl="1"/>
            <a:r>
              <a:rPr lang="en-US" dirty="0"/>
              <a:t>Individual investor might not be in a good position to evaluate the risk of the potential homeowner</a:t>
            </a:r>
          </a:p>
          <a:p>
            <a:pPr lvl="1"/>
            <a:r>
              <a:rPr lang="en-US" dirty="0"/>
              <a:t>Individual investor might have difficulty collecting mortgage </a:t>
            </a:r>
            <a:r>
              <a:rPr lang="en-US" dirty="0" smtClean="0"/>
              <a:t>payments</a:t>
            </a:r>
            <a:endParaRPr lang="en-US" dirty="0"/>
          </a:p>
        </p:txBody>
      </p:sp>
    </p:spTree>
    <p:extLst>
      <p:ext uri="{BB962C8B-B14F-4D97-AF65-F5344CB8AC3E}">
        <p14:creationId xmlns:p14="http://schemas.microsoft.com/office/powerpoint/2010/main" val="1348778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S&amp;Ls Before Securitization</a:t>
            </a:r>
          </a:p>
        </p:txBody>
      </p:sp>
      <p:sp>
        <p:nvSpPr>
          <p:cNvPr id="3" name="Content Placeholder 2"/>
          <p:cNvSpPr>
            <a:spLocks noGrp="1"/>
          </p:cNvSpPr>
          <p:nvPr>
            <p:ph idx="1"/>
          </p:nvPr>
        </p:nvSpPr>
        <p:spPr/>
        <p:txBody>
          <a:bodyPr/>
          <a:lstStyle/>
          <a:p>
            <a:r>
              <a:rPr lang="en-US" dirty="0"/>
              <a:t>Savings and loan associations (S&amp;Ls) solved the problems faced by individual investors</a:t>
            </a:r>
          </a:p>
          <a:p>
            <a:pPr lvl="1"/>
            <a:r>
              <a:rPr lang="en-US" dirty="0"/>
              <a:t>S&amp;Ls pooled deposits from many investors</a:t>
            </a:r>
          </a:p>
          <a:p>
            <a:pPr lvl="1"/>
            <a:r>
              <a:rPr lang="en-US" dirty="0"/>
              <a:t>S&amp;Ls developed expertise in evaluating the risk of borrowers</a:t>
            </a:r>
          </a:p>
          <a:p>
            <a:pPr lvl="1"/>
            <a:r>
              <a:rPr lang="en-US" dirty="0"/>
              <a:t>S&amp;Ls had legal resources to collect payments from </a:t>
            </a:r>
            <a:r>
              <a:rPr lang="en-US" dirty="0" smtClean="0"/>
              <a:t>borrowers</a:t>
            </a:r>
            <a:endParaRPr lang="en-US" dirty="0"/>
          </a:p>
        </p:txBody>
      </p:sp>
    </p:spTree>
    <p:extLst>
      <p:ext uri="{BB962C8B-B14F-4D97-AF65-F5344CB8AC3E}">
        <p14:creationId xmlns:p14="http://schemas.microsoft.com/office/powerpoint/2010/main" val="3432865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faced by S&amp;Ls Before </a:t>
            </a:r>
            <a:r>
              <a:rPr lang="en-US" dirty="0" smtClean="0"/>
              <a:t>Securitization</a:t>
            </a:r>
            <a:endParaRPr lang="en-US" dirty="0"/>
          </a:p>
        </p:txBody>
      </p:sp>
      <p:sp>
        <p:nvSpPr>
          <p:cNvPr id="3" name="Content Placeholder 2"/>
          <p:cNvSpPr>
            <a:spLocks noGrp="1"/>
          </p:cNvSpPr>
          <p:nvPr>
            <p:ph idx="1"/>
          </p:nvPr>
        </p:nvSpPr>
        <p:spPr/>
        <p:txBody>
          <a:bodyPr/>
          <a:lstStyle/>
          <a:p>
            <a:r>
              <a:rPr lang="en-US" dirty="0"/>
              <a:t>S&amp;Ls were limited in the amount of mortgages they could fund by the amount of deposits they could raise</a:t>
            </a:r>
          </a:p>
          <a:p>
            <a:r>
              <a:rPr lang="en-US" dirty="0"/>
              <a:t>S&amp;Ls were raising money through short-term floating-rate deposits, but making loans in the form of long-term fixed-rate mortgages</a:t>
            </a:r>
          </a:p>
          <a:p>
            <a:r>
              <a:rPr lang="en-US" dirty="0"/>
              <a:t>When interest rates increased, S&amp;Ls faced crisis because they had to pay more to depositors than they collected from </a:t>
            </a:r>
            <a:r>
              <a:rPr lang="en-US" dirty="0" smtClean="0"/>
              <a:t>mortgagees</a:t>
            </a:r>
            <a:endParaRPr lang="en-US" dirty="0"/>
          </a:p>
        </p:txBody>
      </p:sp>
    </p:spTree>
    <p:extLst>
      <p:ext uri="{BB962C8B-B14F-4D97-AF65-F5344CB8AC3E}">
        <p14:creationId xmlns:p14="http://schemas.microsoft.com/office/powerpoint/2010/main" val="141796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Organization from Start-up to a </a:t>
            </a:r>
            <a:r>
              <a:rPr lang="en-US"/>
              <a:t>Major </a:t>
            </a:r>
            <a:r>
              <a:rPr lang="en-US" smtClean="0"/>
              <a:t>Corporation</a:t>
            </a:r>
            <a:endParaRPr lang="en-US" dirty="0"/>
          </a:p>
        </p:txBody>
      </p:sp>
      <p:sp>
        <p:nvSpPr>
          <p:cNvPr id="3" name="Content Placeholder 2"/>
          <p:cNvSpPr>
            <a:spLocks noGrp="1"/>
          </p:cNvSpPr>
          <p:nvPr>
            <p:ph idx="1"/>
          </p:nvPr>
        </p:nvSpPr>
        <p:spPr>
          <a:xfrm>
            <a:off x="838200" y="1317625"/>
            <a:ext cx="10607040" cy="4754880"/>
          </a:xfrm>
        </p:spPr>
        <p:txBody>
          <a:bodyPr/>
          <a:lstStyle/>
          <a:p>
            <a:r>
              <a:rPr lang="en-US" dirty="0"/>
              <a:t>Sole proprietorship</a:t>
            </a:r>
          </a:p>
          <a:p>
            <a:r>
              <a:rPr lang="en-US" dirty="0"/>
              <a:t>Partnership</a:t>
            </a:r>
          </a:p>
          <a:p>
            <a:r>
              <a:rPr lang="en-US" dirty="0" smtClean="0"/>
              <a:t>Corporation</a:t>
            </a:r>
            <a:endParaRPr lang="en-US" dirty="0"/>
          </a:p>
        </p:txBody>
      </p:sp>
    </p:spTree>
    <p:extLst>
      <p:ext uri="{BB962C8B-B14F-4D97-AF65-F5344CB8AC3E}">
        <p14:creationId xmlns:p14="http://schemas.microsoft.com/office/powerpoint/2010/main" val="17008364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Taxpayers to the </a:t>
            </a:r>
            <a:r>
              <a:rPr lang="en-US" dirty="0" smtClean="0"/>
              <a:t>Rescue</a:t>
            </a:r>
            <a:endParaRPr lang="en-US" dirty="0"/>
          </a:p>
        </p:txBody>
      </p:sp>
      <p:sp>
        <p:nvSpPr>
          <p:cNvPr id="3" name="Content Placeholder 2"/>
          <p:cNvSpPr>
            <a:spLocks noGrp="1"/>
          </p:cNvSpPr>
          <p:nvPr>
            <p:ph idx="1"/>
          </p:nvPr>
        </p:nvSpPr>
        <p:spPr/>
        <p:txBody>
          <a:bodyPr/>
          <a:lstStyle/>
          <a:p>
            <a:r>
              <a:rPr lang="en-US" dirty="0"/>
              <a:t>Many S&amp;Ls went bankrupt when interest rates rose in the 1980s.</a:t>
            </a:r>
          </a:p>
          <a:p>
            <a:r>
              <a:rPr lang="en-US" dirty="0"/>
              <a:t>Because deposits are insured, taxpayers ended up paying hundreds of billions of dollars</a:t>
            </a:r>
            <a:r>
              <a:rPr lang="en-US" dirty="0" smtClean="0"/>
              <a:t>.</a:t>
            </a:r>
            <a:endParaRPr lang="en-US" dirty="0"/>
          </a:p>
        </p:txBody>
      </p:sp>
    </p:spTree>
    <p:extLst>
      <p:ext uri="{BB962C8B-B14F-4D97-AF65-F5344CB8AC3E}">
        <p14:creationId xmlns:p14="http://schemas.microsoft.com/office/powerpoint/2010/main" val="41746124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Securitization in the Home Mortgage </a:t>
            </a:r>
            <a:r>
              <a:rPr lang="en-US" dirty="0" smtClean="0"/>
              <a:t>Industry</a:t>
            </a:r>
            <a:endParaRPr lang="en-US" dirty="0"/>
          </a:p>
        </p:txBody>
      </p:sp>
      <p:sp>
        <p:nvSpPr>
          <p:cNvPr id="3" name="Content Placeholder 2"/>
          <p:cNvSpPr>
            <a:spLocks noGrp="1"/>
          </p:cNvSpPr>
          <p:nvPr>
            <p:ph idx="1"/>
          </p:nvPr>
        </p:nvSpPr>
        <p:spPr/>
        <p:txBody>
          <a:bodyPr/>
          <a:lstStyle/>
          <a:p>
            <a:r>
              <a:rPr lang="en-US" dirty="0"/>
              <a:t>After crisis in 1980s, S&amp;Ls now put their mortgages into “pools” and sell the pools to other organizations, such as Fannie Mae.  </a:t>
            </a:r>
          </a:p>
          <a:p>
            <a:r>
              <a:rPr lang="en-US" dirty="0"/>
              <a:t>After selling a pool, the S&amp;Ls have funds to make new home loans</a:t>
            </a:r>
          </a:p>
          <a:p>
            <a:r>
              <a:rPr lang="en-US" dirty="0"/>
              <a:t>Risk is shifted to Fannie </a:t>
            </a:r>
            <a:r>
              <a:rPr lang="en-US" dirty="0" smtClean="0"/>
              <a:t>Mae</a:t>
            </a:r>
            <a:endParaRPr lang="en-US" dirty="0"/>
          </a:p>
        </p:txBody>
      </p:sp>
    </p:spTree>
    <p:extLst>
      <p:ext uri="{BB962C8B-B14F-4D97-AF65-F5344CB8AC3E}">
        <p14:creationId xmlns:p14="http://schemas.microsoft.com/office/powerpoint/2010/main" val="2175612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Fannie Mae Shifts Risk to </a:t>
            </a:r>
            <a:r>
              <a:rPr lang="en-US"/>
              <a:t>Its </a:t>
            </a:r>
            <a:r>
              <a:rPr lang="en-US" smtClean="0"/>
              <a:t>Investors</a:t>
            </a:r>
            <a:endParaRPr lang="en-US" dirty="0"/>
          </a:p>
        </p:txBody>
      </p:sp>
      <p:sp>
        <p:nvSpPr>
          <p:cNvPr id="3" name="Content Placeholder 2"/>
          <p:cNvSpPr>
            <a:spLocks noGrp="1"/>
          </p:cNvSpPr>
          <p:nvPr>
            <p:ph idx="1"/>
          </p:nvPr>
        </p:nvSpPr>
        <p:spPr/>
        <p:txBody>
          <a:bodyPr/>
          <a:lstStyle/>
          <a:p>
            <a:pPr>
              <a:lnSpc>
                <a:spcPct val="80000"/>
              </a:lnSpc>
            </a:pPr>
            <a:r>
              <a:rPr lang="en-US" sz="3000" dirty="0"/>
              <a:t>Risk hasn’t disappeared, it has been shifted to Fannie Mae.</a:t>
            </a:r>
          </a:p>
          <a:p>
            <a:pPr>
              <a:lnSpc>
                <a:spcPct val="80000"/>
              </a:lnSpc>
            </a:pPr>
            <a:r>
              <a:rPr lang="en-US" sz="3000" dirty="0"/>
              <a:t>But Fannie Mae doesn’t keep the mortgages:</a:t>
            </a:r>
          </a:p>
          <a:p>
            <a:pPr lvl="1">
              <a:lnSpc>
                <a:spcPct val="80000"/>
              </a:lnSpc>
            </a:pPr>
            <a:r>
              <a:rPr lang="en-US" sz="2600" dirty="0"/>
              <a:t>Puts mortgages in pools, sells shares of these pools to investors</a:t>
            </a:r>
          </a:p>
          <a:p>
            <a:pPr lvl="1">
              <a:lnSpc>
                <a:spcPct val="80000"/>
              </a:lnSpc>
            </a:pPr>
            <a:r>
              <a:rPr lang="en-US" sz="2600" dirty="0"/>
              <a:t>Risk is shifted to investors.</a:t>
            </a:r>
          </a:p>
          <a:p>
            <a:pPr lvl="1">
              <a:lnSpc>
                <a:spcPct val="80000"/>
              </a:lnSpc>
            </a:pPr>
            <a:r>
              <a:rPr lang="en-US" sz="2600" dirty="0"/>
              <a:t>But investors get a rate of return close to the mortgage rate, which is higher than the rate S&amp;Ls pay their depositor.</a:t>
            </a:r>
          </a:p>
          <a:p>
            <a:pPr lvl="1">
              <a:lnSpc>
                <a:spcPct val="80000"/>
              </a:lnSpc>
            </a:pPr>
            <a:r>
              <a:rPr lang="en-US" sz="2600" dirty="0"/>
              <a:t>Investors have more risk, but more return</a:t>
            </a:r>
          </a:p>
          <a:p>
            <a:pPr>
              <a:lnSpc>
                <a:spcPct val="80000"/>
              </a:lnSpc>
            </a:pPr>
            <a:r>
              <a:rPr lang="en-US" sz="3000" dirty="0"/>
              <a:t>This is called securitization, since new securities have been created based on original securities (mortgages in this example</a:t>
            </a:r>
            <a:r>
              <a:rPr lang="en-US" sz="3000" dirty="0" smtClean="0"/>
              <a:t>)</a:t>
            </a:r>
            <a:endParaRPr lang="en-US" sz="3000" dirty="0"/>
          </a:p>
        </p:txBody>
      </p:sp>
    </p:spTree>
    <p:extLst>
      <p:ext uri="{BB962C8B-B14F-4D97-AF65-F5344CB8AC3E}">
        <p14:creationId xmlns:p14="http://schemas.microsoft.com/office/powerpoint/2010/main" val="39486133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Collateralized Debt Obligations (CDOs</a:t>
            </a:r>
            <a:r>
              <a:rPr lang="en-US" dirty="0" smtClean="0"/>
              <a:t>)</a:t>
            </a:r>
            <a:endParaRPr lang="en-US" dirty="0"/>
          </a:p>
        </p:txBody>
      </p:sp>
      <p:sp>
        <p:nvSpPr>
          <p:cNvPr id="3" name="Content Placeholder 2"/>
          <p:cNvSpPr>
            <a:spLocks noGrp="1"/>
          </p:cNvSpPr>
          <p:nvPr>
            <p:ph idx="1"/>
          </p:nvPr>
        </p:nvSpPr>
        <p:spPr/>
        <p:txBody>
          <a:bodyPr/>
          <a:lstStyle/>
          <a:p>
            <a:pPr>
              <a:lnSpc>
                <a:spcPct val="90000"/>
              </a:lnSpc>
            </a:pPr>
            <a:r>
              <a:rPr lang="en-US" sz="2800" dirty="0"/>
              <a:t>Fannie Mae and others, such as investment banks, can also split mortgage pools into “special” securities</a:t>
            </a:r>
          </a:p>
          <a:p>
            <a:pPr lvl="1">
              <a:lnSpc>
                <a:spcPct val="90000"/>
              </a:lnSpc>
            </a:pPr>
            <a:r>
              <a:rPr lang="en-US" sz="2400" dirty="0"/>
              <a:t>Some securities might pay investors only the mortgage interest, others might pay only the mortgage principal.</a:t>
            </a:r>
          </a:p>
          <a:p>
            <a:pPr lvl="1">
              <a:lnSpc>
                <a:spcPct val="90000"/>
              </a:lnSpc>
            </a:pPr>
            <a:r>
              <a:rPr lang="en-US" sz="2400" dirty="0"/>
              <a:t>Some securities might mature quickly, others might mature later.</a:t>
            </a:r>
          </a:p>
          <a:p>
            <a:pPr lvl="1">
              <a:lnSpc>
                <a:spcPct val="90000"/>
              </a:lnSpc>
            </a:pPr>
            <a:r>
              <a:rPr lang="en-US" sz="2400" dirty="0"/>
              <a:t>Some securities are “senior” and get paid before other securities from the pool get paid.</a:t>
            </a:r>
          </a:p>
          <a:p>
            <a:pPr lvl="1">
              <a:lnSpc>
                <a:spcPct val="90000"/>
              </a:lnSpc>
            </a:pPr>
            <a:r>
              <a:rPr lang="en-US" sz="2400" dirty="0"/>
              <a:t>Rating agencies give different </a:t>
            </a:r>
          </a:p>
          <a:p>
            <a:pPr>
              <a:lnSpc>
                <a:spcPct val="90000"/>
              </a:lnSpc>
            </a:pPr>
            <a:r>
              <a:rPr lang="en-US" sz="2800" dirty="0"/>
              <a:t>Risk of basic mortgage is parceled out to those investors who want that type of risk (and the potential return that goes with it</a:t>
            </a:r>
            <a:r>
              <a:rPr lang="en-US" sz="2800" dirty="0" smtClean="0"/>
              <a:t>).</a:t>
            </a:r>
            <a:endParaRPr lang="en-US" sz="2800" dirty="0"/>
          </a:p>
        </p:txBody>
      </p:sp>
    </p:spTree>
    <p:extLst>
      <p:ext uri="{BB962C8B-B14F-4D97-AF65-F5344CB8AC3E}">
        <p14:creationId xmlns:p14="http://schemas.microsoft.com/office/powerpoint/2010/main" val="2497093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Assets Can be </a:t>
            </a:r>
            <a:r>
              <a:rPr lang="en-US" dirty="0" smtClean="0"/>
              <a:t>Securitized</a:t>
            </a:r>
            <a:endParaRPr lang="en-US" dirty="0"/>
          </a:p>
        </p:txBody>
      </p:sp>
      <p:sp>
        <p:nvSpPr>
          <p:cNvPr id="3" name="Content Placeholder 2"/>
          <p:cNvSpPr>
            <a:spLocks noGrp="1"/>
          </p:cNvSpPr>
          <p:nvPr>
            <p:ph idx="1"/>
          </p:nvPr>
        </p:nvSpPr>
        <p:spPr/>
        <p:txBody>
          <a:bodyPr/>
          <a:lstStyle/>
          <a:p>
            <a:r>
              <a:rPr lang="en-US" dirty="0"/>
              <a:t>Car loans</a:t>
            </a:r>
          </a:p>
          <a:p>
            <a:r>
              <a:rPr lang="en-US" dirty="0"/>
              <a:t>Student loans</a:t>
            </a:r>
          </a:p>
          <a:p>
            <a:r>
              <a:rPr lang="en-US" dirty="0"/>
              <a:t>Credit card balances</a:t>
            </a:r>
          </a:p>
        </p:txBody>
      </p:sp>
    </p:spTree>
    <p:extLst>
      <p:ext uri="{BB962C8B-B14F-4D97-AF65-F5344CB8AC3E}">
        <p14:creationId xmlns:p14="http://schemas.microsoft.com/office/powerpoint/2010/main" val="956258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Dark Side of </a:t>
            </a:r>
            <a:r>
              <a:rPr lang="en-US" dirty="0" smtClean="0"/>
              <a:t>Securitization (1 of 2)</a:t>
            </a:r>
            <a:endParaRPr lang="en-US" dirty="0"/>
          </a:p>
        </p:txBody>
      </p:sp>
      <p:sp>
        <p:nvSpPr>
          <p:cNvPr id="3" name="Content Placeholder 2"/>
          <p:cNvSpPr>
            <a:spLocks noGrp="1"/>
          </p:cNvSpPr>
          <p:nvPr>
            <p:ph idx="1"/>
          </p:nvPr>
        </p:nvSpPr>
        <p:spPr/>
        <p:txBody>
          <a:bodyPr/>
          <a:lstStyle/>
          <a:p>
            <a:pPr>
              <a:lnSpc>
                <a:spcPct val="80000"/>
              </a:lnSpc>
            </a:pPr>
            <a:r>
              <a:rPr lang="en-US" sz="3000" dirty="0"/>
              <a:t>Homeowners wanted better homes than they could afford.</a:t>
            </a:r>
          </a:p>
          <a:p>
            <a:pPr>
              <a:lnSpc>
                <a:spcPct val="80000"/>
              </a:lnSpc>
            </a:pPr>
            <a:r>
              <a:rPr lang="en-US" sz="3000" dirty="0"/>
              <a:t>Mortgage brokers encouraged homeowners to take mortgages even thought they would reset to payments that the borrowers might not be able to pay because the brokers got a commission for closing the deal.</a:t>
            </a:r>
          </a:p>
          <a:p>
            <a:pPr>
              <a:lnSpc>
                <a:spcPct val="80000"/>
              </a:lnSpc>
            </a:pPr>
            <a:r>
              <a:rPr lang="en-US" sz="3000" dirty="0"/>
              <a:t>Appraisers thought the real estate boom would continue and over-appraised house values, getting paid at the time of the appraisal.</a:t>
            </a:r>
          </a:p>
          <a:p>
            <a:pPr>
              <a:lnSpc>
                <a:spcPct val="80000"/>
              </a:lnSpc>
            </a:pPr>
            <a:r>
              <a:rPr lang="en-US" sz="3000" dirty="0"/>
              <a:t>Originating institutions (like Countrywide) quickly sold the mortgages to investment banks and other institutions</a:t>
            </a:r>
            <a:r>
              <a:rPr lang="en-US" sz="3000" dirty="0" smtClean="0"/>
              <a:t>.</a:t>
            </a:r>
            <a:endParaRPr lang="en-US" sz="3000" dirty="0"/>
          </a:p>
        </p:txBody>
      </p:sp>
    </p:spTree>
    <p:extLst>
      <p:ext uri="{BB962C8B-B14F-4D97-AF65-F5344CB8AC3E}">
        <p14:creationId xmlns:p14="http://schemas.microsoft.com/office/powerpoint/2010/main" val="17878426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Dark Side of Securitization </a:t>
            </a:r>
            <a:r>
              <a:rPr lang="en-US" dirty="0" smtClean="0"/>
              <a:t>(2 </a:t>
            </a:r>
            <a:r>
              <a:rPr lang="en-US" dirty="0"/>
              <a:t>of 2)</a:t>
            </a:r>
          </a:p>
        </p:txBody>
      </p:sp>
      <p:sp>
        <p:nvSpPr>
          <p:cNvPr id="3" name="Content Placeholder 2"/>
          <p:cNvSpPr>
            <a:spLocks noGrp="1"/>
          </p:cNvSpPr>
          <p:nvPr>
            <p:ph idx="1"/>
          </p:nvPr>
        </p:nvSpPr>
        <p:spPr/>
        <p:txBody>
          <a:bodyPr/>
          <a:lstStyle/>
          <a:p>
            <a:pPr>
              <a:lnSpc>
                <a:spcPct val="80000"/>
              </a:lnSpc>
            </a:pPr>
            <a:r>
              <a:rPr lang="en-US" sz="3000" dirty="0"/>
              <a:t>Investment banks created CDOs and got rating agencies to help design and then rate the new CDOs, with rating agencies making big profits despite conflicts of interest.</a:t>
            </a:r>
          </a:p>
          <a:p>
            <a:pPr>
              <a:lnSpc>
                <a:spcPct val="80000"/>
              </a:lnSpc>
            </a:pPr>
            <a:r>
              <a:rPr lang="en-US" sz="3000" dirty="0"/>
              <a:t>Financial engineers used unrealistic inputs to generate high values for the CDOs.</a:t>
            </a:r>
          </a:p>
          <a:p>
            <a:pPr>
              <a:lnSpc>
                <a:spcPct val="80000"/>
              </a:lnSpc>
            </a:pPr>
            <a:r>
              <a:rPr lang="en-US" sz="3000" dirty="0"/>
              <a:t>Investment banks sold the CDOs to investors and made big profits.</a:t>
            </a:r>
          </a:p>
          <a:p>
            <a:pPr>
              <a:lnSpc>
                <a:spcPct val="80000"/>
              </a:lnSpc>
            </a:pPr>
            <a:r>
              <a:rPr lang="en-US" sz="3000" dirty="0"/>
              <a:t>Investors bought the CDOs but either didn’t understand or care about the risk.</a:t>
            </a:r>
          </a:p>
          <a:p>
            <a:pPr>
              <a:lnSpc>
                <a:spcPct val="80000"/>
              </a:lnSpc>
            </a:pPr>
            <a:r>
              <a:rPr lang="en-US" sz="3000" dirty="0"/>
              <a:t>Some investors bought “insurance” via credit default swaps.</a:t>
            </a:r>
          </a:p>
        </p:txBody>
      </p:sp>
    </p:spTree>
    <p:extLst>
      <p:ext uri="{BB962C8B-B14F-4D97-AF65-F5344CB8AC3E}">
        <p14:creationId xmlns:p14="http://schemas.microsoft.com/office/powerpoint/2010/main" val="22257726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Collapse</a:t>
            </a:r>
            <a:endParaRPr lang="en-US" dirty="0"/>
          </a:p>
        </p:txBody>
      </p:sp>
      <p:sp>
        <p:nvSpPr>
          <p:cNvPr id="3" name="Content Placeholder 2"/>
          <p:cNvSpPr>
            <a:spLocks noGrp="1"/>
          </p:cNvSpPr>
          <p:nvPr>
            <p:ph idx="1"/>
          </p:nvPr>
        </p:nvSpPr>
        <p:spPr>
          <a:xfrm>
            <a:off x="838200" y="1317625"/>
            <a:ext cx="10698480" cy="4754880"/>
          </a:xfrm>
        </p:spPr>
        <p:txBody>
          <a:bodyPr/>
          <a:lstStyle/>
          <a:p>
            <a:pPr>
              <a:lnSpc>
                <a:spcPct val="90000"/>
              </a:lnSpc>
            </a:pPr>
            <a:r>
              <a:rPr lang="en-US" dirty="0"/>
              <a:t>When mortgages reset and borrowers defaulted, the values of CDOs plummeted.</a:t>
            </a:r>
          </a:p>
          <a:p>
            <a:pPr>
              <a:lnSpc>
                <a:spcPct val="90000"/>
              </a:lnSpc>
            </a:pPr>
            <a:r>
              <a:rPr lang="en-US" dirty="0"/>
              <a:t>Many of the credit default swaps failed to provide insurance because the counterparty failed.</a:t>
            </a:r>
          </a:p>
          <a:p>
            <a:pPr>
              <a:lnSpc>
                <a:spcPct val="90000"/>
              </a:lnSpc>
            </a:pPr>
            <a:r>
              <a:rPr lang="en-US" dirty="0"/>
              <a:t>Many originators and securitizers still owned sub-prime securities, which led to many bankruptcies, government takeovers, and fire sales, including:</a:t>
            </a:r>
          </a:p>
          <a:p>
            <a:pPr lvl="1">
              <a:lnSpc>
                <a:spcPct val="90000"/>
              </a:lnSpc>
            </a:pPr>
            <a:r>
              <a:rPr lang="en-US" sz="2600" dirty="0"/>
              <a:t>New Century, Countrywide, IndyMac, Northern Rock, Fannie Mae, Freddie Mac, Bear Stearns, Lehman Brothers, and Merrill Lynch</a:t>
            </a:r>
            <a:r>
              <a:rPr lang="en-US" sz="2600" dirty="0" smtClean="0"/>
              <a:t>.</a:t>
            </a:r>
            <a:endParaRPr lang="en-US" sz="2600" dirty="0"/>
          </a:p>
        </p:txBody>
      </p:sp>
    </p:spTree>
    <p:extLst>
      <p:ext uri="{BB962C8B-B14F-4D97-AF65-F5344CB8AC3E}">
        <p14:creationId xmlns:p14="http://schemas.microsoft.com/office/powerpoint/2010/main" val="2402510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Starting as </a:t>
            </a:r>
            <a:r>
              <a:rPr lang="en-US"/>
              <a:t>a </a:t>
            </a:r>
            <a:r>
              <a:rPr lang="en-US" smtClean="0"/>
              <a:t>Proprietorship</a:t>
            </a:r>
            <a:endParaRPr lang="en-US" dirty="0"/>
          </a:p>
        </p:txBody>
      </p:sp>
      <p:sp>
        <p:nvSpPr>
          <p:cNvPr id="3" name="Content Placeholder 2"/>
          <p:cNvSpPr>
            <a:spLocks noGrp="1"/>
          </p:cNvSpPr>
          <p:nvPr>
            <p:ph idx="1"/>
          </p:nvPr>
        </p:nvSpPr>
        <p:spPr>
          <a:xfrm>
            <a:off x="838200" y="1317625"/>
            <a:ext cx="10607040" cy="4754880"/>
          </a:xfrm>
        </p:spPr>
        <p:txBody>
          <a:bodyPr/>
          <a:lstStyle/>
          <a:p>
            <a:pPr>
              <a:lnSpc>
                <a:spcPct val="90000"/>
              </a:lnSpc>
            </a:pPr>
            <a:r>
              <a:rPr lang="en-US" dirty="0"/>
              <a:t>Advantages:</a:t>
            </a:r>
          </a:p>
          <a:p>
            <a:pPr lvl="1">
              <a:lnSpc>
                <a:spcPct val="90000"/>
              </a:lnSpc>
            </a:pPr>
            <a:r>
              <a:rPr lang="en-US" dirty="0"/>
              <a:t>Ease of formation</a:t>
            </a:r>
          </a:p>
          <a:p>
            <a:pPr lvl="1">
              <a:lnSpc>
                <a:spcPct val="90000"/>
              </a:lnSpc>
            </a:pPr>
            <a:r>
              <a:rPr lang="en-US" dirty="0"/>
              <a:t>Subject to few regulations</a:t>
            </a:r>
          </a:p>
          <a:p>
            <a:pPr lvl="1">
              <a:lnSpc>
                <a:spcPct val="90000"/>
              </a:lnSpc>
            </a:pPr>
            <a:r>
              <a:rPr lang="en-US" dirty="0"/>
              <a:t>No corporate income taxes</a:t>
            </a:r>
          </a:p>
          <a:p>
            <a:pPr>
              <a:lnSpc>
                <a:spcPct val="90000"/>
              </a:lnSpc>
            </a:pPr>
            <a:r>
              <a:rPr lang="en-US" dirty="0"/>
              <a:t>Disadvantages:</a:t>
            </a:r>
          </a:p>
          <a:p>
            <a:pPr lvl="1">
              <a:lnSpc>
                <a:spcPct val="90000"/>
              </a:lnSpc>
            </a:pPr>
            <a:r>
              <a:rPr lang="en-US" dirty="0"/>
              <a:t>Limited life</a:t>
            </a:r>
          </a:p>
          <a:p>
            <a:pPr lvl="1">
              <a:lnSpc>
                <a:spcPct val="90000"/>
              </a:lnSpc>
            </a:pPr>
            <a:r>
              <a:rPr lang="en-US" dirty="0"/>
              <a:t>Unlimited liability</a:t>
            </a:r>
          </a:p>
          <a:p>
            <a:pPr lvl="1">
              <a:lnSpc>
                <a:spcPct val="90000"/>
              </a:lnSpc>
            </a:pPr>
            <a:r>
              <a:rPr lang="en-US" dirty="0"/>
              <a:t>Difficult to raise capital to support </a:t>
            </a:r>
            <a:r>
              <a:rPr lang="en-US" dirty="0" smtClean="0"/>
              <a:t>growth</a:t>
            </a:r>
            <a:endParaRPr lang="en-US" dirty="0"/>
          </a:p>
        </p:txBody>
      </p:sp>
    </p:spTree>
    <p:extLst>
      <p:ext uri="{BB962C8B-B14F-4D97-AF65-F5344CB8AC3E}">
        <p14:creationId xmlns:p14="http://schemas.microsoft.com/office/powerpoint/2010/main" val="1389599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Starting as or Growing into </a:t>
            </a:r>
            <a:r>
              <a:rPr lang="en-US"/>
              <a:t>a </a:t>
            </a:r>
            <a:r>
              <a:rPr lang="en-US" smtClean="0"/>
              <a:t>Partnership</a:t>
            </a:r>
            <a:endParaRPr lang="en-US" dirty="0"/>
          </a:p>
        </p:txBody>
      </p:sp>
      <p:sp>
        <p:nvSpPr>
          <p:cNvPr id="3" name="Content Placeholder 2"/>
          <p:cNvSpPr>
            <a:spLocks noGrp="1"/>
          </p:cNvSpPr>
          <p:nvPr>
            <p:ph idx="1"/>
          </p:nvPr>
        </p:nvSpPr>
        <p:spPr>
          <a:xfrm>
            <a:off x="838200" y="1317625"/>
            <a:ext cx="10607040" cy="4754880"/>
          </a:xfrm>
        </p:spPr>
        <p:txBody>
          <a:bodyPr/>
          <a:lstStyle/>
          <a:p>
            <a:r>
              <a:rPr lang="en-US" dirty="0"/>
              <a:t>A partnership has roughly the same advantages and disadvantages as a sole proprietorship.</a:t>
            </a:r>
          </a:p>
        </p:txBody>
      </p:sp>
    </p:spTree>
    <p:extLst>
      <p:ext uri="{BB962C8B-B14F-4D97-AF65-F5344CB8AC3E}">
        <p14:creationId xmlns:p14="http://schemas.microsoft.com/office/powerpoint/2010/main" val="130675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Becoming a Corporation</a:t>
            </a:r>
          </a:p>
        </p:txBody>
      </p:sp>
      <p:sp>
        <p:nvSpPr>
          <p:cNvPr id="3" name="Content Placeholder 2"/>
          <p:cNvSpPr>
            <a:spLocks noGrp="1"/>
          </p:cNvSpPr>
          <p:nvPr>
            <p:ph idx="1"/>
          </p:nvPr>
        </p:nvSpPr>
        <p:spPr>
          <a:xfrm>
            <a:off x="838200" y="1317625"/>
            <a:ext cx="10607040" cy="4754880"/>
          </a:xfrm>
        </p:spPr>
        <p:txBody>
          <a:bodyPr/>
          <a:lstStyle/>
          <a:p>
            <a:r>
              <a:rPr lang="en-US" dirty="0"/>
              <a:t>A corporation is a legal entity separate from its owners and managers.</a:t>
            </a:r>
          </a:p>
          <a:p>
            <a:r>
              <a:rPr lang="en-US" dirty="0"/>
              <a:t>File papers of incorporation with state.</a:t>
            </a:r>
          </a:p>
          <a:p>
            <a:pPr lvl="1"/>
            <a:r>
              <a:rPr lang="en-US" dirty="0"/>
              <a:t>Charter</a:t>
            </a:r>
          </a:p>
          <a:p>
            <a:pPr lvl="1"/>
            <a:r>
              <a:rPr lang="en-US" dirty="0" smtClean="0"/>
              <a:t>Bylaws</a:t>
            </a:r>
            <a:endParaRPr lang="en-US" dirty="0"/>
          </a:p>
        </p:txBody>
      </p:sp>
    </p:spTree>
    <p:extLst>
      <p:ext uri="{BB962C8B-B14F-4D97-AF65-F5344CB8AC3E}">
        <p14:creationId xmlns:p14="http://schemas.microsoft.com/office/powerpoint/2010/main" val="187808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and Disadvantages of a Corporation</a:t>
            </a:r>
          </a:p>
        </p:txBody>
      </p:sp>
      <p:sp>
        <p:nvSpPr>
          <p:cNvPr id="3" name="Content Placeholder 2"/>
          <p:cNvSpPr>
            <a:spLocks noGrp="1"/>
          </p:cNvSpPr>
          <p:nvPr>
            <p:ph idx="1"/>
          </p:nvPr>
        </p:nvSpPr>
        <p:spPr>
          <a:xfrm>
            <a:off x="838200" y="1317625"/>
            <a:ext cx="10607040" cy="4754880"/>
          </a:xfrm>
        </p:spPr>
        <p:txBody>
          <a:bodyPr/>
          <a:lstStyle/>
          <a:p>
            <a:pPr>
              <a:lnSpc>
                <a:spcPct val="90000"/>
              </a:lnSpc>
            </a:pPr>
            <a:r>
              <a:rPr lang="en-US" dirty="0"/>
              <a:t>Advantages:</a:t>
            </a:r>
          </a:p>
          <a:p>
            <a:pPr lvl="1">
              <a:lnSpc>
                <a:spcPct val="90000"/>
              </a:lnSpc>
            </a:pPr>
            <a:r>
              <a:rPr lang="en-US" dirty="0"/>
              <a:t>Unlimited life</a:t>
            </a:r>
          </a:p>
          <a:p>
            <a:pPr lvl="1">
              <a:lnSpc>
                <a:spcPct val="90000"/>
              </a:lnSpc>
            </a:pPr>
            <a:r>
              <a:rPr lang="en-US" dirty="0"/>
              <a:t>Easy transfer of ownership</a:t>
            </a:r>
          </a:p>
          <a:p>
            <a:pPr lvl="1">
              <a:lnSpc>
                <a:spcPct val="90000"/>
              </a:lnSpc>
            </a:pPr>
            <a:r>
              <a:rPr lang="en-US" dirty="0"/>
              <a:t>Limited liability</a:t>
            </a:r>
          </a:p>
          <a:p>
            <a:pPr lvl="1">
              <a:lnSpc>
                <a:spcPct val="90000"/>
              </a:lnSpc>
            </a:pPr>
            <a:r>
              <a:rPr lang="en-US" dirty="0"/>
              <a:t>Ease of raising capital</a:t>
            </a:r>
          </a:p>
          <a:p>
            <a:pPr>
              <a:lnSpc>
                <a:spcPct val="90000"/>
              </a:lnSpc>
            </a:pPr>
            <a:r>
              <a:rPr lang="en-US" dirty="0"/>
              <a:t>Disadvantages:</a:t>
            </a:r>
          </a:p>
          <a:p>
            <a:pPr lvl="1">
              <a:lnSpc>
                <a:spcPct val="90000"/>
              </a:lnSpc>
            </a:pPr>
            <a:r>
              <a:rPr lang="en-US" dirty="0"/>
              <a:t>Double taxation</a:t>
            </a:r>
          </a:p>
          <a:p>
            <a:pPr lvl="1">
              <a:lnSpc>
                <a:spcPct val="90000"/>
              </a:lnSpc>
            </a:pPr>
            <a:r>
              <a:rPr lang="en-US" dirty="0"/>
              <a:t>Cost of set-up and report </a:t>
            </a:r>
            <a:r>
              <a:rPr lang="en-US" dirty="0" smtClean="0"/>
              <a:t>filing</a:t>
            </a:r>
            <a:endParaRPr lang="en-US" dirty="0"/>
          </a:p>
        </p:txBody>
      </p:sp>
    </p:spTree>
    <p:extLst>
      <p:ext uri="{BB962C8B-B14F-4D97-AF65-F5344CB8AC3E}">
        <p14:creationId xmlns:p14="http://schemas.microsoft.com/office/powerpoint/2010/main" val="2729163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Becoming a Public Corporation and </a:t>
            </a:r>
            <a:r>
              <a:rPr lang="en-US"/>
              <a:t>Growing </a:t>
            </a:r>
            <a:r>
              <a:rPr lang="en-US" smtClean="0"/>
              <a:t>Afterwards</a:t>
            </a:r>
            <a:endParaRPr lang="en-US" dirty="0"/>
          </a:p>
        </p:txBody>
      </p:sp>
      <p:sp>
        <p:nvSpPr>
          <p:cNvPr id="3" name="Content Placeholder 2"/>
          <p:cNvSpPr>
            <a:spLocks noGrp="1"/>
          </p:cNvSpPr>
          <p:nvPr>
            <p:ph idx="1"/>
          </p:nvPr>
        </p:nvSpPr>
        <p:spPr>
          <a:xfrm>
            <a:off x="838200" y="1317625"/>
            <a:ext cx="10607040" cy="4754880"/>
          </a:xfrm>
        </p:spPr>
        <p:txBody>
          <a:bodyPr/>
          <a:lstStyle/>
          <a:p>
            <a:r>
              <a:rPr lang="en-US" dirty="0"/>
              <a:t>Initial Public Offering (IPO) of Stock</a:t>
            </a:r>
          </a:p>
          <a:p>
            <a:pPr lvl="1"/>
            <a:r>
              <a:rPr lang="en-US" dirty="0"/>
              <a:t>Raises cash</a:t>
            </a:r>
          </a:p>
          <a:p>
            <a:pPr lvl="1"/>
            <a:r>
              <a:rPr lang="en-US" dirty="0"/>
              <a:t>Allows founders and pre-IPO investors to “harvest” some of their wealth</a:t>
            </a:r>
          </a:p>
          <a:p>
            <a:r>
              <a:rPr lang="en-US" dirty="0"/>
              <a:t>Subsequent issues of debt and </a:t>
            </a:r>
            <a:r>
              <a:rPr lang="en-US" dirty="0" smtClean="0"/>
              <a:t>equity</a:t>
            </a:r>
            <a:endParaRPr lang="en-US" dirty="0"/>
          </a:p>
        </p:txBody>
      </p:sp>
    </p:spTree>
    <p:extLst>
      <p:ext uri="{BB962C8B-B14F-4D97-AF65-F5344CB8AC3E}">
        <p14:creationId xmlns:p14="http://schemas.microsoft.com/office/powerpoint/2010/main" val="2939909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Accessible_PPT_Template_Cengage_MPS.potx" id="{6A341ED2-E63B-4177-9AAF-670EA0822A4A}" vid="{9F6311B6-333D-45C7-A3D7-227D14483E8E}"/>
    </a:ext>
  </a:extLst>
</a:theme>
</file>

<file path=docProps/app.xml><?xml version="1.0" encoding="utf-8"?>
<Properties xmlns="http://schemas.openxmlformats.org/officeDocument/2006/extended-properties" xmlns:vt="http://schemas.openxmlformats.org/officeDocument/2006/docPropsVTypes">
  <Template>Accessible_PPT_Template_Cengage_MPS</Template>
  <TotalTime>368</TotalTime>
  <Words>2363</Words>
  <Application>Microsoft Office PowerPoint</Application>
  <PresentationFormat>Custom</PresentationFormat>
  <Paragraphs>286</Paragraphs>
  <Slides>47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49" baseType="lpstr">
      <vt:lpstr>Office Theme</vt:lpstr>
      <vt:lpstr>Equation</vt:lpstr>
      <vt:lpstr>Overview of Financial Management and the Financial Environment</vt:lpstr>
      <vt:lpstr>Topics in Chapter</vt:lpstr>
      <vt:lpstr>Why is corporate finance important to all managers?</vt:lpstr>
      <vt:lpstr>Business Organization from Start-up to a Major Corporation</vt:lpstr>
      <vt:lpstr>Starting as a Proprietorship</vt:lpstr>
      <vt:lpstr>Starting as or Growing into a Partnership</vt:lpstr>
      <vt:lpstr>Becoming a Corporation</vt:lpstr>
      <vt:lpstr>Advantages and Disadvantages of a Corporation</vt:lpstr>
      <vt:lpstr>Becoming a Public Corporation and Growing Afterwards</vt:lpstr>
      <vt:lpstr>Agency Problems and Corporate Governance</vt:lpstr>
      <vt:lpstr>What should be management’s primary objective?</vt:lpstr>
      <vt:lpstr>Is maximizing stock price good for society, employees, and customers? (1 of 2)</vt:lpstr>
      <vt:lpstr>Is maximizing stock price good for society, employees, and customers? (2 of 2)</vt:lpstr>
      <vt:lpstr>What three aspects of cash flows affect an investment’s value?</vt:lpstr>
      <vt:lpstr>Free Cash Flows (FCF)</vt:lpstr>
      <vt:lpstr>What is the weighted average cost of capital (WACC)?</vt:lpstr>
      <vt:lpstr>What determines a firm’s fundamental, or intrinsic, value?</vt:lpstr>
      <vt:lpstr>Determinants of Intrinsic Value: The Big Picture</vt:lpstr>
      <vt:lpstr>Who are the providers (savers) and users (borrowers) of capital?</vt:lpstr>
      <vt:lpstr>The Capital Allocation Process</vt:lpstr>
      <vt:lpstr>Transfer of Capital from Savers to Borrowers</vt:lpstr>
      <vt:lpstr>Cost of Money</vt:lpstr>
      <vt:lpstr>What four factors affect the cost of money?</vt:lpstr>
      <vt:lpstr>What economic conditions affect the cost of money?</vt:lpstr>
      <vt:lpstr>Financial Securities</vt:lpstr>
      <vt:lpstr>What are some financial institutions?</vt:lpstr>
      <vt:lpstr>What are some types of markets?</vt:lpstr>
      <vt:lpstr>Primary vs. Secondary Security Sales</vt:lpstr>
      <vt:lpstr>Along what two dimensions can we classify trading procedures??</vt:lpstr>
      <vt:lpstr>Types of Orders</vt:lpstr>
      <vt:lpstr>Broker-Dealer Networks</vt:lpstr>
      <vt:lpstr>Alternative Trading System (ATS)</vt:lpstr>
      <vt:lpstr>Registered Stock Exchange</vt:lpstr>
      <vt:lpstr>NYSE versus NASDAQ</vt:lpstr>
      <vt:lpstr>Stock Exchange Listings (1 of 2)</vt:lpstr>
      <vt:lpstr>Stock Exchange Listings (2 of 2)</vt:lpstr>
      <vt:lpstr>Home Mortgages Before S&amp;Ls</vt:lpstr>
      <vt:lpstr>S&amp;Ls Before Securitization</vt:lpstr>
      <vt:lpstr>Problems faced by S&amp;Ls Before Securitization</vt:lpstr>
      <vt:lpstr>Taxpayers to the Rescue</vt:lpstr>
      <vt:lpstr>Securitization in the Home Mortgage Industry</vt:lpstr>
      <vt:lpstr>Fannie Mae Shifts Risk to Its Investors</vt:lpstr>
      <vt:lpstr>Collateralized Debt Obligations (CDOs)</vt:lpstr>
      <vt:lpstr>Other Assets Can be Securitized</vt:lpstr>
      <vt:lpstr>The Dark Side of Securitization (1 of 2)</vt:lpstr>
      <vt:lpstr>The Dark Side of Securitization (2 of 2)</vt:lpstr>
      <vt:lpstr>The Collapse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Prasanna kumar. Tripathy</dc:creator>
  <cp:lastModifiedBy>Ashwani Kumar</cp:lastModifiedBy>
  <cp:revision>101</cp:revision>
  <dcterms:created xsi:type="dcterms:W3CDTF">2018-12-18T04:30:03Z</dcterms:created>
  <dcterms:modified xsi:type="dcterms:W3CDTF">2019-01-16T09:31:40Z</dcterms:modified>
</cp:coreProperties>
</file>