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5" r:id="rId18"/>
    <p:sldId id="277" r:id="rId19"/>
    <p:sldId id="278" r:id="rId20"/>
    <p:sldId id="279" r:id="rId21"/>
    <p:sldId id="280" r:id="rId22"/>
    <p:sldId id="281" r:id="rId23"/>
    <p:sldId id="282" r:id="rId24"/>
    <p:sldId id="283" r:id="rId25"/>
    <p:sldId id="284"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33399"/>
    <a:srgbClr val="006298"/>
    <a:srgbClr val="004A7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207" autoAdjust="0"/>
    <p:restoredTop sz="94660"/>
  </p:normalViewPr>
  <p:slideViewPr>
    <p:cSldViewPr snapToGrid="0">
      <p:cViewPr varScale="1">
        <p:scale>
          <a:sx n="73" d="100"/>
          <a:sy n="73" d="100"/>
        </p:scale>
        <p:origin x="-330"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192" y="16"/>
            <a:ext cx="12191807" cy="6865874"/>
          </a:xfrm>
          <a:prstGeom prst="rect">
            <a:avLst/>
          </a:prstGeom>
        </p:spPr>
      </p:pic>
      <p:sp>
        <p:nvSpPr>
          <p:cNvPr id="2" name="Title 1"/>
          <p:cNvSpPr>
            <a:spLocks noGrp="1"/>
          </p:cNvSpPr>
          <p:nvPr>
            <p:ph type="ctrTitle"/>
          </p:nvPr>
        </p:nvSpPr>
        <p:spPr>
          <a:xfrm>
            <a:off x="838200" y="2125663"/>
            <a:ext cx="10515600" cy="914400"/>
          </a:xfrm>
        </p:spPr>
        <p:txBody>
          <a:bodyPr anchor="ctr">
            <a:noAutofit/>
          </a:bodyPr>
          <a:lstStyle>
            <a:lvl1pPr algn="ctr">
              <a:defRPr sz="3400">
                <a:solidFill>
                  <a:schemeClr val="bg1"/>
                </a:solidFill>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4724400" y="3589338"/>
            <a:ext cx="2743200" cy="731520"/>
          </a:xfrm>
        </p:spPr>
        <p:txBody>
          <a:bodyPr>
            <a:noAutofit/>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date</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xmlns="" val="0"/>
              </a:ext>
            </a:extLst>
          </a:blip>
          <a:srcRect/>
          <a:stretch>
            <a:fillRect/>
          </a:stretch>
        </p:blipFill>
        <p:spPr bwMode="auto">
          <a:xfrm>
            <a:off x="424861" y="6356350"/>
            <a:ext cx="1699425" cy="3838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Footer Placeholder 9"/>
          <p:cNvSpPr>
            <a:spLocks noGrp="1"/>
          </p:cNvSpPr>
          <p:nvPr>
            <p:ph type="body" sz="quarter" idx="10" hasCustomPrompt="1"/>
          </p:nvPr>
        </p:nvSpPr>
        <p:spPr>
          <a:xfrm>
            <a:off x="2888443" y="6301527"/>
            <a:ext cx="8805672" cy="457200"/>
          </a:xfrm>
        </p:spPr>
        <p:txBody>
          <a:bodyPr anchor="b">
            <a:noAutofit/>
          </a:bodyPr>
          <a:lstStyle>
            <a:lvl1pPr marL="0" indent="0">
              <a:buNone/>
              <a:defRPr sz="14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extLst>
      <p:ext uri="{BB962C8B-B14F-4D97-AF65-F5344CB8AC3E}">
        <p14:creationId xmlns:p14="http://schemas.microsoft.com/office/powerpoint/2010/main" xmlns="" val="3527062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9144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838200" y="1317625"/>
            <a:ext cx="5029200" cy="548640"/>
          </a:xfrm>
        </p:spPr>
        <p:txBody>
          <a:bodyPr>
            <a:noAutofit/>
          </a:bodyPr>
          <a:lstStyle>
            <a:lvl1pPr marL="0" indent="0" algn="ctr">
              <a:buNone/>
              <a:defRPr sz="2800" b="1">
                <a:solidFill>
                  <a:srgbClr val="006298"/>
                </a:solidFill>
              </a:defRPr>
            </a:lvl1pPr>
          </a:lstStyle>
          <a:p>
            <a:pPr lvl="0"/>
            <a:r>
              <a:rPr lang="en-US"/>
              <a:t>Edit Master text styles</a:t>
            </a:r>
          </a:p>
        </p:txBody>
      </p:sp>
      <p:sp>
        <p:nvSpPr>
          <p:cNvPr id="5" name="Content Placeholder 2"/>
          <p:cNvSpPr>
            <a:spLocks noGrp="1"/>
          </p:cNvSpPr>
          <p:nvPr>
            <p:ph idx="10"/>
          </p:nvPr>
        </p:nvSpPr>
        <p:spPr>
          <a:xfrm>
            <a:off x="838200" y="2017486"/>
            <a:ext cx="5029200" cy="4055019"/>
          </a:xfrm>
        </p:spPr>
        <p:txBody>
          <a:bodyPr>
            <a:no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idx="11"/>
          </p:nvPr>
        </p:nvSpPr>
        <p:spPr>
          <a:xfrm>
            <a:off x="6324600" y="1317625"/>
            <a:ext cx="5029200" cy="548640"/>
          </a:xfrm>
        </p:spPr>
        <p:txBody>
          <a:bodyPr>
            <a:noAutofit/>
          </a:bodyPr>
          <a:lstStyle>
            <a:lvl1pPr marL="0" indent="0" algn="ctr">
              <a:buNone/>
              <a:defRPr sz="2800" b="1">
                <a:solidFill>
                  <a:srgbClr val="006298"/>
                </a:solidFill>
              </a:defRPr>
            </a:lvl1pPr>
            <a:lvl2pPr>
              <a:defRPr sz="2400"/>
            </a:lvl2pPr>
            <a:lvl3pPr>
              <a:defRPr sz="2000"/>
            </a:lvl3pPr>
            <a:lvl4pPr>
              <a:defRPr sz="1800"/>
            </a:lvl4pPr>
            <a:lvl5pPr>
              <a:defRPr sz="1800"/>
            </a:lvl5pPr>
          </a:lstStyle>
          <a:p>
            <a:pPr lvl="0"/>
            <a:r>
              <a:rPr lang="en-US"/>
              <a:t>Edit Master text styles</a:t>
            </a:r>
          </a:p>
        </p:txBody>
      </p:sp>
      <p:sp>
        <p:nvSpPr>
          <p:cNvPr id="7" name="Content Placeholder 2"/>
          <p:cNvSpPr>
            <a:spLocks noGrp="1"/>
          </p:cNvSpPr>
          <p:nvPr>
            <p:ph idx="12"/>
          </p:nvPr>
        </p:nvSpPr>
        <p:spPr>
          <a:xfrm>
            <a:off x="6324600" y="2017486"/>
            <a:ext cx="5029200" cy="4055019"/>
          </a:xfrm>
        </p:spPr>
        <p:txBody>
          <a:bodyPr>
            <a:no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xmlns="" val="2098976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914400"/>
          </a:xfrm>
        </p:spPr>
        <p:txBody>
          <a:bodyPr>
            <a:noAutofit/>
          </a:bodyPr>
          <a:lstStyle/>
          <a:p>
            <a:r>
              <a:rPr lang="en-US"/>
              <a:t>Click to edit Master title style</a:t>
            </a:r>
            <a:endParaRPr lang="en-US" dirty="0"/>
          </a:p>
        </p:txBody>
      </p:sp>
      <p:sp>
        <p:nvSpPr>
          <p:cNvPr id="3" name="Content Placeholder 2"/>
          <p:cNvSpPr>
            <a:spLocks noGrp="1"/>
          </p:cNvSpPr>
          <p:nvPr>
            <p:ph idx="1" hasCustomPrompt="1"/>
          </p:nvPr>
        </p:nvSpPr>
        <p:spPr>
          <a:xfrm>
            <a:off x="838200" y="1317625"/>
            <a:ext cx="10515600" cy="548640"/>
          </a:xfrm>
        </p:spPr>
        <p:txBody>
          <a:bodyPr>
            <a:noAutofit/>
          </a:bodyPr>
          <a:lstStyle>
            <a:lvl1pPr marL="0" indent="0" algn="l">
              <a:buNone/>
              <a:defRPr sz="2800" b="1">
                <a:solidFill>
                  <a:srgbClr val="006298"/>
                </a:solidFill>
              </a:defRPr>
            </a:lvl1pPr>
          </a:lstStyle>
          <a:p>
            <a:pPr lvl="0"/>
            <a:r>
              <a:rPr lang="en-US" dirty="0"/>
              <a:t>Section Header</a:t>
            </a:r>
          </a:p>
        </p:txBody>
      </p:sp>
      <p:sp>
        <p:nvSpPr>
          <p:cNvPr id="5" name="Content Placeholder 2"/>
          <p:cNvSpPr>
            <a:spLocks noGrp="1"/>
          </p:cNvSpPr>
          <p:nvPr>
            <p:ph idx="10"/>
          </p:nvPr>
        </p:nvSpPr>
        <p:spPr>
          <a:xfrm>
            <a:off x="838200" y="1988185"/>
            <a:ext cx="10515600" cy="1554480"/>
          </a:xfrm>
        </p:spPr>
        <p:txBody>
          <a:bodyPr>
            <a:no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idx="11" hasCustomPrompt="1"/>
          </p:nvPr>
        </p:nvSpPr>
        <p:spPr>
          <a:xfrm>
            <a:off x="838200" y="3872137"/>
            <a:ext cx="10515600" cy="548640"/>
          </a:xfrm>
        </p:spPr>
        <p:txBody>
          <a:bodyPr>
            <a:noAutofit/>
          </a:bodyPr>
          <a:lstStyle>
            <a:lvl1pPr marL="0" indent="0" algn="l">
              <a:buNone/>
              <a:defRPr sz="2800" b="1">
                <a:solidFill>
                  <a:srgbClr val="006298"/>
                </a:solidFill>
              </a:defRPr>
            </a:lvl1pPr>
            <a:lvl2pPr>
              <a:defRPr sz="2400"/>
            </a:lvl2pPr>
            <a:lvl3pPr>
              <a:defRPr sz="2000"/>
            </a:lvl3pPr>
            <a:lvl4pPr>
              <a:defRPr sz="1800"/>
            </a:lvl4pPr>
            <a:lvl5pPr>
              <a:defRPr sz="1800"/>
            </a:lvl5pPr>
          </a:lstStyle>
          <a:p>
            <a:pPr lvl="0"/>
            <a:r>
              <a:rPr lang="en-US" dirty="0"/>
              <a:t>Section Header</a:t>
            </a:r>
          </a:p>
        </p:txBody>
      </p:sp>
      <p:sp>
        <p:nvSpPr>
          <p:cNvPr id="7" name="Content Placeholder 2"/>
          <p:cNvSpPr>
            <a:spLocks noGrp="1"/>
          </p:cNvSpPr>
          <p:nvPr>
            <p:ph idx="12"/>
          </p:nvPr>
        </p:nvSpPr>
        <p:spPr>
          <a:xfrm>
            <a:off x="838200" y="4518025"/>
            <a:ext cx="10515600" cy="1554480"/>
          </a:xfrm>
        </p:spPr>
        <p:txBody>
          <a:bodyPr>
            <a:no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xmlns="" val="2583436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9144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838200" y="1317625"/>
            <a:ext cx="3300984" cy="548640"/>
          </a:xfrm>
        </p:spPr>
        <p:txBody>
          <a:bodyPr>
            <a:noAutofit/>
          </a:bodyPr>
          <a:lstStyle>
            <a:lvl1pPr marL="0" indent="0" algn="ctr">
              <a:buNone/>
              <a:defRPr sz="2000" b="1">
                <a:solidFill>
                  <a:srgbClr val="006298"/>
                </a:solidFill>
              </a:defRPr>
            </a:lvl1pPr>
          </a:lstStyle>
          <a:p>
            <a:pPr lvl="0"/>
            <a:r>
              <a:rPr lang="en-US"/>
              <a:t>Edit Master text styles</a:t>
            </a:r>
          </a:p>
        </p:txBody>
      </p:sp>
      <p:sp>
        <p:nvSpPr>
          <p:cNvPr id="5" name="Content Placeholder 2"/>
          <p:cNvSpPr>
            <a:spLocks noGrp="1"/>
          </p:cNvSpPr>
          <p:nvPr>
            <p:ph idx="10"/>
          </p:nvPr>
        </p:nvSpPr>
        <p:spPr>
          <a:xfrm>
            <a:off x="838200" y="2017486"/>
            <a:ext cx="3300984" cy="4055019"/>
          </a:xfrm>
        </p:spPr>
        <p:txBody>
          <a:bodyPr>
            <a:noAutofit/>
          </a:bodyPr>
          <a:lstStyle>
            <a:lvl1pPr>
              <a:defRPr sz="2000"/>
            </a:lvl1pPr>
            <a:lvl2pPr>
              <a:defRPr sz="1800"/>
            </a:lvl2pPr>
            <a:lvl3pPr>
              <a:defRPr sz="16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idx="11"/>
          </p:nvPr>
        </p:nvSpPr>
        <p:spPr>
          <a:xfrm>
            <a:off x="4445508" y="1317625"/>
            <a:ext cx="3300984" cy="548640"/>
          </a:xfrm>
        </p:spPr>
        <p:txBody>
          <a:bodyPr>
            <a:noAutofit/>
          </a:bodyPr>
          <a:lstStyle>
            <a:lvl1pPr marL="0" indent="0" algn="ctr">
              <a:buNone/>
              <a:defRPr sz="2000" b="1">
                <a:solidFill>
                  <a:srgbClr val="006298"/>
                </a:solidFill>
              </a:defRPr>
            </a:lvl1pPr>
            <a:lvl2pPr>
              <a:defRPr sz="2400"/>
            </a:lvl2pPr>
            <a:lvl3pPr>
              <a:defRPr sz="2000"/>
            </a:lvl3pPr>
            <a:lvl4pPr>
              <a:defRPr sz="1800"/>
            </a:lvl4pPr>
            <a:lvl5pPr>
              <a:defRPr sz="1800"/>
            </a:lvl5pPr>
          </a:lstStyle>
          <a:p>
            <a:pPr lvl="0"/>
            <a:r>
              <a:rPr lang="en-US"/>
              <a:t>Edit Master text styles</a:t>
            </a:r>
          </a:p>
        </p:txBody>
      </p:sp>
      <p:sp>
        <p:nvSpPr>
          <p:cNvPr id="7" name="Content Placeholder 2"/>
          <p:cNvSpPr>
            <a:spLocks noGrp="1"/>
          </p:cNvSpPr>
          <p:nvPr>
            <p:ph idx="12"/>
          </p:nvPr>
        </p:nvSpPr>
        <p:spPr>
          <a:xfrm>
            <a:off x="4445508" y="2017486"/>
            <a:ext cx="3300984" cy="4055019"/>
          </a:xfrm>
        </p:spPr>
        <p:txBody>
          <a:bodyPr>
            <a:noAutofit/>
          </a:bodyPr>
          <a:lstStyle>
            <a:lvl1pPr>
              <a:defRPr sz="2000"/>
            </a:lvl1pPr>
            <a:lvl2pPr>
              <a:defRPr sz="1800"/>
            </a:lvl2pPr>
            <a:lvl3pPr>
              <a:defRPr sz="16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3"/>
          </p:nvPr>
        </p:nvSpPr>
        <p:spPr>
          <a:xfrm>
            <a:off x="8052816" y="1317625"/>
            <a:ext cx="3300984" cy="548640"/>
          </a:xfrm>
        </p:spPr>
        <p:txBody>
          <a:bodyPr>
            <a:noAutofit/>
          </a:bodyPr>
          <a:lstStyle>
            <a:lvl1pPr marL="0" indent="0" algn="ctr">
              <a:buNone/>
              <a:defRPr sz="2000" b="1">
                <a:solidFill>
                  <a:srgbClr val="006298"/>
                </a:solidFill>
              </a:defRPr>
            </a:lvl1pPr>
            <a:lvl2pPr>
              <a:defRPr sz="1800"/>
            </a:lvl2pPr>
            <a:lvl3pPr>
              <a:defRPr sz="1600"/>
            </a:lvl3pPr>
            <a:lvl4pPr>
              <a:defRPr sz="1400"/>
            </a:lvl4pPr>
            <a:lvl5pPr>
              <a:defRPr sz="1400"/>
            </a:lvl5pPr>
          </a:lstStyle>
          <a:p>
            <a:pPr lvl="0"/>
            <a:r>
              <a:rPr lang="en-US"/>
              <a:t>Edit Master text styles</a:t>
            </a:r>
          </a:p>
        </p:txBody>
      </p:sp>
      <p:sp>
        <p:nvSpPr>
          <p:cNvPr id="10" name="Content Placeholder 2"/>
          <p:cNvSpPr>
            <a:spLocks noGrp="1"/>
          </p:cNvSpPr>
          <p:nvPr>
            <p:ph idx="14"/>
          </p:nvPr>
        </p:nvSpPr>
        <p:spPr>
          <a:xfrm>
            <a:off x="8052816" y="2017486"/>
            <a:ext cx="3300984" cy="4055019"/>
          </a:xfrm>
        </p:spPr>
        <p:txBody>
          <a:bodyPr>
            <a:noAutofit/>
          </a:bodyPr>
          <a:lstStyle>
            <a:lvl1pPr>
              <a:defRPr sz="2000"/>
            </a:lvl1pPr>
            <a:lvl2pPr>
              <a:defRPr sz="1800"/>
            </a:lvl2pPr>
            <a:lvl3pPr>
              <a:defRPr sz="16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xmlns="" val="3107345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838200" y="1317624"/>
            <a:ext cx="10515600" cy="3399519"/>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a:t>Fifth level</a:t>
            </a:r>
            <a:endParaRPr lang="en-US" dirty="0"/>
          </a:p>
        </p:txBody>
      </p:sp>
      <p:sp>
        <p:nvSpPr>
          <p:cNvPr id="5" name="Content Placeholder 2"/>
          <p:cNvSpPr>
            <a:spLocks noGrp="1"/>
          </p:cNvSpPr>
          <p:nvPr>
            <p:ph idx="10" hasCustomPrompt="1"/>
          </p:nvPr>
        </p:nvSpPr>
        <p:spPr>
          <a:xfrm>
            <a:off x="838200" y="5138056"/>
            <a:ext cx="10515600" cy="954765"/>
          </a:xfrm>
        </p:spPr>
        <p:txBody>
          <a:bodyPr>
            <a:noAutofit/>
          </a:bodyPr>
          <a:lstStyle>
            <a:lvl1pPr marL="0" indent="0">
              <a:buNone/>
              <a:defRPr sz="2000">
                <a:solidFill>
                  <a:srgbClr val="006298"/>
                </a:solidFill>
              </a:defRPr>
            </a:lvl1pPr>
          </a:lstStyle>
          <a:p>
            <a:pPr lvl="0"/>
            <a:r>
              <a:rPr lang="en-US" dirty="0"/>
              <a:t>Click to add caption to accompany content. </a:t>
            </a:r>
          </a:p>
        </p:txBody>
      </p:sp>
      <p:sp>
        <p:nvSpPr>
          <p:cNvPr id="6"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xmlns="" val="24470683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5" name="Content Placeholder 2"/>
          <p:cNvSpPr>
            <a:spLocks noGrp="1"/>
          </p:cNvSpPr>
          <p:nvPr>
            <p:ph idx="10" hasCustomPrompt="1"/>
          </p:nvPr>
        </p:nvSpPr>
        <p:spPr>
          <a:xfrm>
            <a:off x="7358743" y="4484914"/>
            <a:ext cx="3995056" cy="1607907"/>
          </a:xfrm>
        </p:spPr>
        <p:txBody>
          <a:bodyPr>
            <a:noAutofit/>
          </a:bodyPr>
          <a:lstStyle>
            <a:lvl1pPr marL="0" indent="0">
              <a:buNone/>
              <a:defRPr sz="2000">
                <a:solidFill>
                  <a:srgbClr val="006298"/>
                </a:solidFill>
              </a:defRPr>
            </a:lvl1pPr>
          </a:lstStyle>
          <a:p>
            <a:pPr lvl="0"/>
            <a:r>
              <a:rPr lang="en-US" dirty="0"/>
              <a:t>Click to add caption to accompany content. </a:t>
            </a:r>
          </a:p>
        </p:txBody>
      </p:sp>
      <p:sp>
        <p:nvSpPr>
          <p:cNvPr id="6" name="Picture Placeholder 5"/>
          <p:cNvSpPr>
            <a:spLocks noGrp="1"/>
          </p:cNvSpPr>
          <p:nvPr>
            <p:ph type="pic" sz="quarter" idx="11"/>
          </p:nvPr>
        </p:nvSpPr>
        <p:spPr>
          <a:xfrm>
            <a:off x="838199" y="1538514"/>
            <a:ext cx="6201229" cy="4554311"/>
          </a:xfrm>
        </p:spPr>
        <p:txBody>
          <a:bodyPr>
            <a:noAutofit/>
          </a:bodyPr>
          <a:lstStyle>
            <a:lvl1pPr marL="0" indent="0">
              <a:buNone/>
              <a:defRPr/>
            </a:lvl1pPr>
          </a:lstStyle>
          <a:p>
            <a:r>
              <a:rPr lang="en-US" dirty="0"/>
              <a:t>Click icon to add picture</a:t>
            </a:r>
          </a:p>
        </p:txBody>
      </p:sp>
      <p:sp>
        <p:nvSpPr>
          <p:cNvPr id="7"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xmlns="" val="4170027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192" y="16"/>
            <a:ext cx="12191807" cy="6865874"/>
          </a:xfrm>
          <a:prstGeom prst="rect">
            <a:avLst/>
          </a:prstGeom>
        </p:spPr>
      </p:pic>
      <p:sp>
        <p:nvSpPr>
          <p:cNvPr id="2" name="Title 1"/>
          <p:cNvSpPr>
            <a:spLocks noGrp="1"/>
          </p:cNvSpPr>
          <p:nvPr>
            <p:ph type="ctrTitle"/>
          </p:nvPr>
        </p:nvSpPr>
        <p:spPr>
          <a:xfrm>
            <a:off x="838200" y="3310516"/>
            <a:ext cx="10515600" cy="914400"/>
          </a:xfrm>
        </p:spPr>
        <p:txBody>
          <a:bodyPr anchor="ctr">
            <a:noAutofit/>
          </a:bodyPr>
          <a:lstStyle>
            <a:lvl1pPr algn="ctr">
              <a:defRPr sz="3400">
                <a:solidFill>
                  <a:schemeClr val="bg1"/>
                </a:solidFill>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1066800" y="2249929"/>
            <a:ext cx="10058400" cy="731520"/>
          </a:xfrm>
        </p:spPr>
        <p:txBody>
          <a:bodyPr anchor="ctr">
            <a:noAutofit/>
          </a:bodyPr>
          <a:lstStyle>
            <a:lvl1pPr marL="0" indent="0" algn="ctr">
              <a:buNone/>
              <a:defRPr sz="5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Unit 1</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xmlns="" val="0"/>
              </a:ext>
            </a:extLst>
          </a:blip>
          <a:srcRect/>
          <a:stretch>
            <a:fillRect/>
          </a:stretch>
        </p:blipFill>
        <p:spPr bwMode="auto">
          <a:xfrm>
            <a:off x="424861" y="6356350"/>
            <a:ext cx="1699425" cy="3838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Footer Placeholder 9"/>
          <p:cNvSpPr>
            <a:spLocks noGrp="1"/>
          </p:cNvSpPr>
          <p:nvPr>
            <p:ph type="body" sz="quarter" idx="10" hasCustomPrompt="1"/>
          </p:nvPr>
        </p:nvSpPr>
        <p:spPr>
          <a:xfrm>
            <a:off x="2888443" y="6301527"/>
            <a:ext cx="8805672" cy="457200"/>
          </a:xfrm>
        </p:spPr>
        <p:txBody>
          <a:bodyPr anchor="b">
            <a:normAutofit/>
          </a:bodyPr>
          <a:lstStyle>
            <a:lvl1pPr marL="0" indent="0">
              <a:buNone/>
              <a:defRPr sz="14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extLst>
      <p:ext uri="{BB962C8B-B14F-4D97-AF65-F5344CB8AC3E}">
        <p14:creationId xmlns:p14="http://schemas.microsoft.com/office/powerpoint/2010/main" xmlns="" val="967583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192" y="16"/>
            <a:ext cx="12191807" cy="6865874"/>
          </a:xfrm>
          <a:prstGeom prst="rect">
            <a:avLst/>
          </a:prstGeom>
        </p:spPr>
      </p:pic>
      <p:sp>
        <p:nvSpPr>
          <p:cNvPr id="2" name="Title 1"/>
          <p:cNvSpPr>
            <a:spLocks noGrp="1"/>
          </p:cNvSpPr>
          <p:nvPr>
            <p:ph type="ctrTitle"/>
          </p:nvPr>
        </p:nvSpPr>
        <p:spPr>
          <a:xfrm>
            <a:off x="4043966" y="3671128"/>
            <a:ext cx="7309834" cy="914400"/>
          </a:xfrm>
        </p:spPr>
        <p:txBody>
          <a:bodyPr anchor="ctr">
            <a:noAutofit/>
          </a:bodyPr>
          <a:lstStyle>
            <a:lvl1pPr algn="l">
              <a:defRPr sz="3400">
                <a:solidFill>
                  <a:schemeClr val="bg1"/>
                </a:solidFill>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4043966" y="2597660"/>
            <a:ext cx="3515933" cy="731520"/>
          </a:xfrm>
        </p:spPr>
        <p:txBody>
          <a:bodyPr anchor="ctr">
            <a:noAutofit/>
          </a:bodyPr>
          <a:lstStyle>
            <a:lvl1pPr marL="0" indent="0" algn="l">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Chapter 1</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xmlns="" val="0"/>
              </a:ext>
            </a:extLst>
          </a:blip>
          <a:srcRect/>
          <a:stretch>
            <a:fillRect/>
          </a:stretch>
        </p:blipFill>
        <p:spPr bwMode="auto">
          <a:xfrm>
            <a:off x="424861" y="6356350"/>
            <a:ext cx="1699425" cy="3838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Footer Placeholder 9"/>
          <p:cNvSpPr>
            <a:spLocks noGrp="1"/>
          </p:cNvSpPr>
          <p:nvPr>
            <p:ph type="body" sz="quarter" idx="10" hasCustomPrompt="1"/>
          </p:nvPr>
        </p:nvSpPr>
        <p:spPr>
          <a:xfrm>
            <a:off x="2888443" y="6301527"/>
            <a:ext cx="8805672" cy="457200"/>
          </a:xfrm>
        </p:spPr>
        <p:txBody>
          <a:bodyPr anchor="b">
            <a:noAutofit/>
          </a:bodyPr>
          <a:lstStyle>
            <a:lvl1pPr marL="0" indent="0">
              <a:buNone/>
              <a:defRPr sz="14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
        <p:nvSpPr>
          <p:cNvPr id="5" name="Content Placeholder 4"/>
          <p:cNvSpPr>
            <a:spLocks noGrp="1"/>
          </p:cNvSpPr>
          <p:nvPr>
            <p:ph sz="quarter" idx="11" hasCustomPrompt="1"/>
          </p:nvPr>
        </p:nvSpPr>
        <p:spPr>
          <a:xfrm>
            <a:off x="245144" y="231774"/>
            <a:ext cx="3346704" cy="4315968"/>
          </a:xfrm>
        </p:spPr>
        <p:txBody>
          <a:bodyPr>
            <a:noAutofit/>
          </a:bodyPr>
          <a:lstStyle>
            <a:lvl1pPr marL="0" indent="0">
              <a:buNone/>
              <a:defRPr/>
            </a:lvl1pPr>
          </a:lstStyle>
          <a:p>
            <a:pPr lvl="0"/>
            <a:r>
              <a:rPr lang="en-US" dirty="0"/>
              <a:t>Add picture here</a:t>
            </a:r>
          </a:p>
        </p:txBody>
      </p:sp>
    </p:spTree>
    <p:extLst>
      <p:ext uri="{BB962C8B-B14F-4D97-AF65-F5344CB8AC3E}">
        <p14:creationId xmlns:p14="http://schemas.microsoft.com/office/powerpoint/2010/main" xmlns="" val="2657070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365760" indent="-365760">
              <a:defRPr/>
            </a:lvl1pPr>
            <a:lvl2pPr marL="822960" indent="-32004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xmlns="" val="1385151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838200" y="1317625"/>
            <a:ext cx="10515600" cy="2286000"/>
          </a:xfrm>
        </p:spPr>
        <p:txBody>
          <a:bodyPr>
            <a:noAutofit/>
          </a:bodyPr>
          <a:lstStyle>
            <a:lvl1pPr marL="365760" indent="-365760">
              <a:defRPr/>
            </a:lvl1pPr>
            <a:lvl2pPr marL="822960" indent="-32004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idx="10"/>
          </p:nvPr>
        </p:nvSpPr>
        <p:spPr>
          <a:xfrm>
            <a:off x="838200" y="3806822"/>
            <a:ext cx="10515600" cy="2286000"/>
          </a:xfrm>
        </p:spPr>
        <p:txBody>
          <a:bodyPr>
            <a:noAutofit/>
          </a:bodyPr>
          <a:lstStyle>
            <a:lvl1pPr marL="365760" indent="-365760">
              <a:defRPr/>
            </a:lvl1pPr>
            <a:lvl2pPr marL="822960" indent="-32004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xmlns="" val="2447973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838200" y="1317625"/>
            <a:ext cx="10515600" cy="1097280"/>
          </a:xfrm>
        </p:spPr>
        <p:txBody>
          <a:bodyPr>
            <a:noAutofit/>
          </a:bodyPr>
          <a:lstStyle>
            <a:lvl1pPr marL="365760" indent="-365760">
              <a:defRPr/>
            </a:lvl1pPr>
            <a:lvl2pPr marL="822960" indent="-32004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idx="10"/>
          </p:nvPr>
        </p:nvSpPr>
        <p:spPr>
          <a:xfrm>
            <a:off x="838200" y="2543597"/>
            <a:ext cx="10515600" cy="1097280"/>
          </a:xfrm>
        </p:spPr>
        <p:txBody>
          <a:bodyPr>
            <a:noAutofit/>
          </a:bodyPr>
          <a:lstStyle>
            <a:lvl1pPr marL="365760" indent="-365760">
              <a:defRPr/>
            </a:lvl1pPr>
            <a:lvl2pPr marL="822960" indent="-32004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idx="11"/>
          </p:nvPr>
        </p:nvSpPr>
        <p:spPr>
          <a:xfrm>
            <a:off x="838200" y="3769569"/>
            <a:ext cx="10515600" cy="1097280"/>
          </a:xfrm>
        </p:spPr>
        <p:txBody>
          <a:bodyPr>
            <a:noAutofit/>
          </a:bodyPr>
          <a:lstStyle>
            <a:lvl1pPr marL="365760" indent="-365760">
              <a:defRPr/>
            </a:lvl1pPr>
            <a:lvl2pPr marL="822960" indent="-32004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p:cNvSpPr>
            <a:spLocks noGrp="1"/>
          </p:cNvSpPr>
          <p:nvPr>
            <p:ph idx="12"/>
          </p:nvPr>
        </p:nvSpPr>
        <p:spPr>
          <a:xfrm>
            <a:off x="838200" y="4995542"/>
            <a:ext cx="10515600" cy="1097280"/>
          </a:xfrm>
        </p:spPr>
        <p:txBody>
          <a:bodyPr>
            <a:noAutofit/>
          </a:bodyPr>
          <a:lstStyle>
            <a:lvl1pPr marL="365760" indent="-365760">
              <a:defRPr/>
            </a:lvl1pPr>
            <a:lvl2pPr marL="822960" indent="-32004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xmlns="" val="226256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838200" y="1317625"/>
            <a:ext cx="5029200" cy="1097280"/>
          </a:xfrm>
        </p:spPr>
        <p:txBody>
          <a:bodyPr>
            <a:noAutofit/>
          </a:bodyPr>
          <a:lstStyle>
            <a:lvl1pPr marL="365760" indent="-365760">
              <a:defRPr/>
            </a:lvl1pPr>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idx="10"/>
          </p:nvPr>
        </p:nvSpPr>
        <p:spPr>
          <a:xfrm>
            <a:off x="6324600" y="1317625"/>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idx="11"/>
          </p:nvPr>
        </p:nvSpPr>
        <p:spPr>
          <a:xfrm>
            <a:off x="838200" y="2543597"/>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p:cNvSpPr>
            <a:spLocks noGrp="1"/>
          </p:cNvSpPr>
          <p:nvPr>
            <p:ph idx="12"/>
          </p:nvPr>
        </p:nvSpPr>
        <p:spPr>
          <a:xfrm>
            <a:off x="6324600" y="2543597"/>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838200" y="3769569"/>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2"/>
          <p:cNvSpPr>
            <a:spLocks noGrp="1"/>
          </p:cNvSpPr>
          <p:nvPr>
            <p:ph idx="14"/>
          </p:nvPr>
        </p:nvSpPr>
        <p:spPr>
          <a:xfrm>
            <a:off x="6324600" y="3769569"/>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2"/>
          <p:cNvSpPr>
            <a:spLocks noGrp="1"/>
          </p:cNvSpPr>
          <p:nvPr>
            <p:ph idx="15"/>
          </p:nvPr>
        </p:nvSpPr>
        <p:spPr>
          <a:xfrm>
            <a:off x="838200" y="4995542"/>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idx="16"/>
          </p:nvPr>
        </p:nvSpPr>
        <p:spPr>
          <a:xfrm>
            <a:off x="6324600" y="4995542"/>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xmlns="" val="2809272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838200" y="1317625"/>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a:t>Fifth level</a:t>
            </a:r>
            <a:endParaRPr lang="en-US" dirty="0"/>
          </a:p>
        </p:txBody>
      </p:sp>
      <p:sp>
        <p:nvSpPr>
          <p:cNvPr id="5" name="Content Placeholder 2"/>
          <p:cNvSpPr>
            <a:spLocks noGrp="1"/>
          </p:cNvSpPr>
          <p:nvPr>
            <p:ph idx="10"/>
          </p:nvPr>
        </p:nvSpPr>
        <p:spPr>
          <a:xfrm>
            <a:off x="838200" y="2126360"/>
            <a:ext cx="10515600" cy="731520"/>
          </a:xfrm>
        </p:spPr>
        <p:txBody>
          <a:bodyPr>
            <a:noAutofit/>
          </a:bodyPr>
          <a:lstStyle>
            <a:lvl1pPr marL="228600" indent="-228600">
              <a:defRPr lang="en-US" sz="28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a:t>Fifth level</a:t>
            </a:r>
            <a:endParaRPr lang="en-US" dirty="0"/>
          </a:p>
        </p:txBody>
      </p:sp>
      <p:sp>
        <p:nvSpPr>
          <p:cNvPr id="6" name="Content Placeholder 2"/>
          <p:cNvSpPr>
            <a:spLocks noGrp="1"/>
          </p:cNvSpPr>
          <p:nvPr>
            <p:ph idx="11"/>
          </p:nvPr>
        </p:nvSpPr>
        <p:spPr>
          <a:xfrm>
            <a:off x="838200" y="2935095"/>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a:t>Fifth level</a:t>
            </a:r>
            <a:endParaRPr lang="en-US" dirty="0"/>
          </a:p>
        </p:txBody>
      </p:sp>
      <p:sp>
        <p:nvSpPr>
          <p:cNvPr id="7" name="Content Placeholder 2"/>
          <p:cNvSpPr>
            <a:spLocks noGrp="1"/>
          </p:cNvSpPr>
          <p:nvPr>
            <p:ph idx="12"/>
          </p:nvPr>
        </p:nvSpPr>
        <p:spPr>
          <a:xfrm>
            <a:off x="838200" y="3743830"/>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a:t>Fifth level</a:t>
            </a:r>
            <a:endParaRPr lang="en-US" dirty="0"/>
          </a:p>
        </p:txBody>
      </p:sp>
      <p:sp>
        <p:nvSpPr>
          <p:cNvPr id="9" name="Content Placeholder 2"/>
          <p:cNvSpPr>
            <a:spLocks noGrp="1"/>
          </p:cNvSpPr>
          <p:nvPr>
            <p:ph idx="13"/>
          </p:nvPr>
        </p:nvSpPr>
        <p:spPr>
          <a:xfrm>
            <a:off x="838200" y="4552565"/>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a:t>Fifth level</a:t>
            </a:r>
            <a:endParaRPr lang="en-US" dirty="0"/>
          </a:p>
        </p:txBody>
      </p:sp>
      <p:sp>
        <p:nvSpPr>
          <p:cNvPr id="10" name="Content Placeholder 2"/>
          <p:cNvSpPr>
            <a:spLocks noGrp="1"/>
          </p:cNvSpPr>
          <p:nvPr>
            <p:ph idx="14"/>
          </p:nvPr>
        </p:nvSpPr>
        <p:spPr>
          <a:xfrm>
            <a:off x="838200" y="5361302"/>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a:t>Fifth level</a:t>
            </a:r>
            <a:endParaRPr lang="en-US" dirty="0"/>
          </a:p>
        </p:txBody>
      </p:sp>
      <p:sp>
        <p:nvSpPr>
          <p:cNvPr id="11"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xmlns="" val="104190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838200" y="1317625"/>
            <a:ext cx="5029200" cy="4754880"/>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idx="10"/>
          </p:nvPr>
        </p:nvSpPr>
        <p:spPr>
          <a:xfrm>
            <a:off x="6324600" y="1317625"/>
            <a:ext cx="5029200" cy="4754880"/>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xmlns="" val="3550736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36525"/>
            <a:ext cx="10515600" cy="9144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317625"/>
            <a:ext cx="10515600" cy="475488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p:cNvPicPr>
            <a:picLocks noChangeAspect="1"/>
          </p:cNvPicPr>
          <p:nvPr userDrawn="1"/>
        </p:nvPicPr>
        <p:blipFill>
          <a:blip r:embed="rId16" cstate="print">
            <a:extLst>
              <a:ext uri="{28A0092B-C50C-407E-A947-70E740481C1C}">
                <a14:useLocalDpi xmlns:a14="http://schemas.microsoft.com/office/drawing/2010/main" xmlns="" val="0"/>
              </a:ext>
            </a:extLst>
          </a:blip>
          <a:srcRect/>
          <a:stretch>
            <a:fillRect/>
          </a:stretch>
        </p:blipFill>
        <p:spPr bwMode="auto">
          <a:xfrm>
            <a:off x="476843" y="6356350"/>
            <a:ext cx="1579562" cy="3540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80910158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62" r:id="rId5"/>
    <p:sldLayoutId id="2147483665" r:id="rId6"/>
    <p:sldLayoutId id="2147483667" r:id="rId7"/>
    <p:sldLayoutId id="2147483666" r:id="rId8"/>
    <p:sldLayoutId id="2147483663" r:id="rId9"/>
    <p:sldLayoutId id="2147483664" r:id="rId10"/>
    <p:sldLayoutId id="2147483668" r:id="rId11"/>
    <p:sldLayoutId id="2147483669" r:id="rId12"/>
    <p:sldLayoutId id="2147483670" r:id="rId13"/>
    <p:sldLayoutId id="2147483671" r:id="rId14"/>
  </p:sldLayoutIdLst>
  <p:txStyles>
    <p:titleStyle>
      <a:lvl1pPr algn="ctr" defTabSz="914400" rtl="0" eaLnBrk="1" latinLnBrk="0" hangingPunct="1">
        <a:lnSpc>
          <a:spcPct val="90000"/>
        </a:lnSpc>
        <a:spcBef>
          <a:spcPct val="0"/>
        </a:spcBef>
        <a:buNone/>
        <a:defRPr sz="3400" b="1" kern="1200">
          <a:solidFill>
            <a:srgbClr val="004A78"/>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5.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5.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3.v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Financial Statements, Cash Flow, and Taxes</a:t>
            </a:r>
          </a:p>
        </p:txBody>
      </p:sp>
      <p:sp>
        <p:nvSpPr>
          <p:cNvPr id="3" name="Subtitle 2"/>
          <p:cNvSpPr>
            <a:spLocks noGrp="1"/>
          </p:cNvSpPr>
          <p:nvPr>
            <p:ph type="subTitle" idx="1"/>
          </p:nvPr>
        </p:nvSpPr>
        <p:spPr/>
        <p:txBody>
          <a:bodyPr/>
          <a:lstStyle/>
          <a:p>
            <a:r>
              <a:rPr lang="en-US" dirty="0"/>
              <a:t>CHAPTER 2</a:t>
            </a:r>
          </a:p>
        </p:txBody>
      </p:sp>
      <p:sp>
        <p:nvSpPr>
          <p:cNvPr id="4" name="Text Placeholder 3"/>
          <p:cNvSpPr>
            <a:spLocks noGrp="1"/>
          </p:cNvSpPr>
          <p:nvPr>
            <p:ph type="body" sz="quarter" idx="10"/>
          </p:nvPr>
        </p:nvSpPr>
        <p:spPr/>
        <p:txBody>
          <a:bodyPr>
            <a:normAutofit fontScale="77500" lnSpcReduction="20000"/>
          </a:bodyPr>
          <a:lstStyle/>
          <a:p>
            <a:pPr>
              <a:lnSpc>
                <a:spcPct val="120000"/>
              </a:lnSpc>
            </a:pPr>
            <a:r>
              <a:rPr lang="en-US" dirty="0"/>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xmlns="" val="3410382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effect did the expansion have on liabilities &amp; equity?</a:t>
            </a:r>
          </a:p>
        </p:txBody>
      </p:sp>
      <p:sp>
        <p:nvSpPr>
          <p:cNvPr id="3" name="Content Placeholder 2"/>
          <p:cNvSpPr>
            <a:spLocks noGrp="1"/>
          </p:cNvSpPr>
          <p:nvPr>
            <p:ph idx="1"/>
          </p:nvPr>
        </p:nvSpPr>
        <p:spPr>
          <a:xfrm>
            <a:off x="838200" y="1317625"/>
            <a:ext cx="10607040" cy="4754880"/>
          </a:xfrm>
        </p:spPr>
        <p:txBody>
          <a:bodyPr/>
          <a:lstStyle/>
          <a:p>
            <a:pPr>
              <a:lnSpc>
                <a:spcPct val="90000"/>
              </a:lnSpc>
            </a:pPr>
            <a:r>
              <a:rPr lang="en-US" dirty="0"/>
              <a:t>Debt increased to help finance the expansion.</a:t>
            </a:r>
          </a:p>
          <a:p>
            <a:pPr>
              <a:lnSpc>
                <a:spcPct val="90000"/>
              </a:lnSpc>
            </a:pPr>
            <a:r>
              <a:rPr lang="en-US" dirty="0"/>
              <a:t>The company didn’t issue any stock.</a:t>
            </a:r>
          </a:p>
        </p:txBody>
      </p:sp>
    </p:spTree>
    <p:extLst>
      <p:ext uri="{BB962C8B-B14F-4D97-AF65-F5344CB8AC3E}">
        <p14:creationId xmlns:p14="http://schemas.microsoft.com/office/powerpoint/2010/main" xmlns="" val="1160209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Statement of Cash Flows for 2019: Operating Activities (Millions of Dollars)</a:t>
            </a:r>
          </a:p>
        </p:txBody>
      </p:sp>
      <p:graphicFrame>
        <p:nvGraphicFramePr>
          <p:cNvPr id="6" name="Table 2" descr="A table shows Operating Activities for 2019 Net Income is $ 264. Adjustments: Depreciation, Change in AR, change in inventories, change in AP and change in accruals are $ 320, within parenthesis 120 and 200, 100, 40. The net cash provided used by ops. is $ 404."/>
          <p:cNvGraphicFramePr>
            <a:graphicFrameLocks noGrp="1"/>
          </p:cNvGraphicFramePr>
          <p:nvPr>
            <p:ph idx="1"/>
            <p:extLst>
              <p:ext uri="{D42A27DB-BD31-4B8C-83A1-F6EECF244321}">
                <p14:modId xmlns:p14="http://schemas.microsoft.com/office/powerpoint/2010/main" xmlns="" val="412625694"/>
              </p:ext>
            </p:extLst>
          </p:nvPr>
        </p:nvGraphicFramePr>
        <p:xfrm>
          <a:off x="2209800" y="1397862"/>
          <a:ext cx="7772400" cy="4663440"/>
        </p:xfrm>
        <a:graphic>
          <a:graphicData uri="http://schemas.openxmlformats.org/drawingml/2006/table">
            <a:tbl>
              <a:tblPr firstRow="1"/>
              <a:tblGrid>
                <a:gridCol w="5486400">
                  <a:extLst>
                    <a:ext uri="{9D8B030D-6E8A-4147-A177-3AD203B41FA5}">
                      <a16:colId xmlns:a16="http://schemas.microsoft.com/office/drawing/2014/main" xmlns="" val="20000"/>
                    </a:ext>
                  </a:extLst>
                </a:gridCol>
                <a:gridCol w="2286000">
                  <a:extLst>
                    <a:ext uri="{9D8B030D-6E8A-4147-A177-3AD203B41FA5}">
                      <a16:colId xmlns:a16="http://schemas.microsoft.com/office/drawing/2014/main" xmlns="" val="20001"/>
                    </a:ext>
                  </a:extLst>
                </a:gridCol>
              </a:tblGrid>
              <a:tr h="485141">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1" i="0" u="none" strike="noStrike" cap="none" normalizeH="0" baseline="0" dirty="0">
                          <a:ln>
                            <a:noFill/>
                          </a:ln>
                          <a:solidFill>
                            <a:srgbClr val="333399"/>
                          </a:solidFill>
                          <a:effectLst/>
                          <a:latin typeface="Arial" panose="020B0604020202020204" pitchFamily="34" charset="0"/>
                          <a:cs typeface="Arial" panose="020B0604020202020204" pitchFamily="34" charset="0"/>
                        </a:rPr>
                        <a:t>Operating Activities</a:t>
                      </a:r>
                    </a:p>
                  </a:txBody>
                  <a:tcPr anchor="ctr" horzOverflow="overflow">
                    <a:lnL cap="flat">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1" i="0" u="sng"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485141">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Net Income</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46355" indent="1028700" algn="r">
                        <a:lnSpc>
                          <a:spcPct val="100000"/>
                        </a:lnSpc>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$ 264</a:t>
                      </a:r>
                      <a:r>
                        <a:rPr lang="en-US" sz="2800" kern="1200" dirty="0">
                          <a:solidFill>
                            <a:schemeClr val="tx1"/>
                          </a:solidFill>
                          <a:effectLst/>
                          <a:latin typeface="Arial" panose="020B0604020202020204" pitchFamily="34" charset="0"/>
                          <a:ea typeface="+mn-ea"/>
                          <a:cs typeface="Arial" panose="020B0604020202020204" pitchFamily="34" charset="0"/>
                        </a:rPr>
                        <a:t> </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485141">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1" u="none" strike="noStrike" cap="none" normalizeH="0" baseline="0" dirty="0">
                          <a:ln>
                            <a:noFill/>
                          </a:ln>
                          <a:solidFill>
                            <a:srgbClr val="333399"/>
                          </a:solidFill>
                          <a:effectLst/>
                          <a:latin typeface="Arial" panose="020B0604020202020204" pitchFamily="34" charset="0"/>
                          <a:cs typeface="Arial" panose="020B0604020202020204" pitchFamily="34" charset="0"/>
                        </a:rPr>
                        <a:t>Adjustments:</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46355" algn="r">
                        <a:lnSpc>
                          <a:spcPct val="100000"/>
                        </a:lnSpc>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2"/>
                  </a:ext>
                </a:extLst>
              </a:tr>
              <a:tr h="485141">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  Depreciation</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46355" indent="1028700" algn="r">
                        <a:lnSpc>
                          <a:spcPct val="100000"/>
                        </a:lnSpc>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320</a:t>
                      </a:r>
                      <a:r>
                        <a:rPr lang="en-US" sz="2800" kern="1200" dirty="0">
                          <a:solidFill>
                            <a:schemeClr val="tx1"/>
                          </a:solidFill>
                          <a:effectLst/>
                          <a:latin typeface="Arial" panose="020B0604020202020204" pitchFamily="34" charset="0"/>
                          <a:ea typeface="+mn-ea"/>
                          <a:cs typeface="Arial" panose="020B0604020202020204" pitchFamily="34" charset="0"/>
                        </a:rPr>
                        <a:t> </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3"/>
                  </a:ext>
                </a:extLst>
              </a:tr>
              <a:tr h="485141">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  Change in AR</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46355" algn="r">
                        <a:lnSpc>
                          <a:spcPct val="100000"/>
                        </a:lnSpc>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(120)</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4"/>
                  </a:ext>
                </a:extLst>
              </a:tr>
              <a:tr h="485141">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  Change in inventories</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46355" indent="1028700" algn="r">
                        <a:lnSpc>
                          <a:spcPct val="100000"/>
                        </a:lnSpc>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(200)</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5"/>
                  </a:ext>
                </a:extLst>
              </a:tr>
              <a:tr h="497698">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  Change in AP</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46355" indent="1028700" algn="r">
                        <a:lnSpc>
                          <a:spcPct val="100000"/>
                        </a:lnSpc>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100</a:t>
                      </a:r>
                      <a:r>
                        <a:rPr lang="en-US" sz="2800" kern="1200" dirty="0">
                          <a:solidFill>
                            <a:schemeClr val="tx1"/>
                          </a:solidFill>
                          <a:effectLst/>
                          <a:latin typeface="Arial" panose="020B0604020202020204" pitchFamily="34" charset="0"/>
                          <a:ea typeface="+mn-ea"/>
                          <a:cs typeface="Arial" panose="020B0604020202020204" pitchFamily="34" charset="0"/>
                        </a:rPr>
                        <a:t> </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6"/>
                  </a:ext>
                </a:extLst>
              </a:tr>
              <a:tr h="485141">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  Change in accruals</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46355" indent="1028700" algn="r">
                        <a:lnSpc>
                          <a:spcPct val="100000"/>
                        </a:lnSpc>
                        <a:spcBef>
                          <a:spcPts val="0"/>
                        </a:spcBef>
                        <a:spcAft>
                          <a:spcPts val="0"/>
                        </a:spcAft>
                      </a:pPr>
                      <a:r>
                        <a:rPr lang="en-US" sz="2800" u="sng" dirty="0">
                          <a:effectLst/>
                          <a:latin typeface="Arial" panose="020B0604020202020204" pitchFamily="34" charset="0"/>
                          <a:ea typeface="Times New Roman" panose="02020603050405020304" pitchFamily="18" charset="0"/>
                          <a:cs typeface="Arial" panose="020B0604020202020204" pitchFamily="34" charset="0"/>
                        </a:rPr>
                        <a:t>    40</a:t>
                      </a:r>
                      <a:r>
                        <a:rPr lang="en-US" sz="2800" kern="1200" dirty="0">
                          <a:solidFill>
                            <a:schemeClr val="tx1"/>
                          </a:solidFill>
                          <a:effectLst/>
                          <a:latin typeface="Arial" panose="020B0604020202020204" pitchFamily="34" charset="0"/>
                          <a:ea typeface="+mn-ea"/>
                          <a:cs typeface="Arial" panose="020B0604020202020204" pitchFamily="34" charset="0"/>
                        </a:rPr>
                        <a:t> </a:t>
                      </a:r>
                      <a:endParaRPr lang="en-US"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7"/>
                  </a:ext>
                </a:extLst>
              </a:tr>
              <a:tr h="485141">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Net cash provided (used) by ops.</a:t>
                      </a:r>
                    </a:p>
                  </a:txBody>
                  <a:tcPr anchor="ctr" horzOverflow="overflow">
                    <a:lnL cap="flat">
                      <a:noFill/>
                    </a:lnL>
                    <a:lnR>
                      <a:noFill/>
                    </a:lnR>
                    <a:lnT>
                      <a:noFill/>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46355" indent="1028700" algn="r">
                        <a:lnSpc>
                          <a:spcPct val="100000"/>
                        </a:lnSpc>
                        <a:spcBef>
                          <a:spcPts val="0"/>
                        </a:spcBef>
                        <a:spcAft>
                          <a:spcPts val="0"/>
                        </a:spcAft>
                      </a:pPr>
                      <a:r>
                        <a:rPr lang="en-US" sz="2800" u="sng" dirty="0">
                          <a:effectLst/>
                          <a:latin typeface="Arial" panose="020B0604020202020204" pitchFamily="34" charset="0"/>
                          <a:ea typeface="Times New Roman" panose="02020603050405020304" pitchFamily="18" charset="0"/>
                          <a:cs typeface="Arial" panose="020B0604020202020204" pitchFamily="34" charset="0"/>
                        </a:rPr>
                        <a:t>$ 404 </a:t>
                      </a:r>
                      <a:endParaRPr lang="en-US"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xmlns="" val="2918854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Statement of Cash Flows: Investing Activities (Millions of Dollars)</a:t>
            </a:r>
          </a:p>
        </p:txBody>
      </p:sp>
      <p:graphicFrame>
        <p:nvGraphicFramePr>
          <p:cNvPr id="6" name="Table 2" descr="A table shows Investing activities for Cash used to acquire F A and change in S-T invest are $ 920 and 90. The Net cash prov. Used by investing activities is $ 830."/>
          <p:cNvGraphicFramePr>
            <a:graphicFrameLocks noGrp="1"/>
          </p:cNvGraphicFramePr>
          <p:nvPr>
            <p:ph idx="1"/>
            <p:extLst>
              <p:ext uri="{D42A27DB-BD31-4B8C-83A1-F6EECF244321}">
                <p14:modId xmlns:p14="http://schemas.microsoft.com/office/powerpoint/2010/main" xmlns="" val="2718298501"/>
              </p:ext>
            </p:extLst>
          </p:nvPr>
        </p:nvGraphicFramePr>
        <p:xfrm>
          <a:off x="2164080" y="2358570"/>
          <a:ext cx="7863840" cy="2560320"/>
        </p:xfrm>
        <a:graphic>
          <a:graphicData uri="http://schemas.openxmlformats.org/drawingml/2006/table">
            <a:tbl>
              <a:tblPr firstRow="1"/>
              <a:tblGrid>
                <a:gridCol w="5669280">
                  <a:extLst>
                    <a:ext uri="{9D8B030D-6E8A-4147-A177-3AD203B41FA5}">
                      <a16:colId xmlns:a16="http://schemas.microsoft.com/office/drawing/2014/main" xmlns="" val="20000"/>
                    </a:ext>
                  </a:extLst>
                </a:gridCol>
                <a:gridCol w="2194560">
                  <a:extLst>
                    <a:ext uri="{9D8B030D-6E8A-4147-A177-3AD203B41FA5}">
                      <a16:colId xmlns:a16="http://schemas.microsoft.com/office/drawing/2014/main" xmlns="" val="20001"/>
                    </a:ext>
                  </a:extLst>
                </a:gridCol>
              </a:tblGrid>
              <a:tr h="64008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en-US" sz="2800" b="1" i="0" u="none" strike="noStrike" cap="none" normalizeH="0" baseline="0" dirty="0">
                          <a:ln>
                            <a:noFill/>
                          </a:ln>
                          <a:solidFill>
                            <a:srgbClr val="333399"/>
                          </a:solidFill>
                          <a:effectLst/>
                          <a:latin typeface="Arial" panose="020B0604020202020204" pitchFamily="34" charset="0"/>
                          <a:cs typeface="Arial" panose="020B0604020202020204" pitchFamily="34" charset="0"/>
                        </a:rPr>
                        <a:t>Investing Activities </a:t>
                      </a:r>
                    </a:p>
                  </a:txBody>
                  <a:tcPr anchor="ctr" horzOverflow="overflow">
                    <a:lnL cap="flat">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ts val="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64008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18288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Cash used to acquire FA</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381000" algn="r">
                        <a:lnSpc>
                          <a:spcPct val="100000"/>
                        </a:lnSpc>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 $ (920)</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64008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18288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Change in S-T invest.</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381000" algn="r">
                        <a:lnSpc>
                          <a:spcPct val="100000"/>
                        </a:lnSpc>
                        <a:spcBef>
                          <a:spcPts val="0"/>
                        </a:spcBef>
                        <a:spcAft>
                          <a:spcPts val="0"/>
                        </a:spcAft>
                      </a:pPr>
                      <a:r>
                        <a:rPr lang="en-US" sz="2800" u="sng" dirty="0">
                          <a:effectLst/>
                          <a:latin typeface="Arial" panose="020B0604020202020204" pitchFamily="34" charset="0"/>
                          <a:ea typeface="Times New Roman" panose="02020603050405020304" pitchFamily="18" charset="0"/>
                          <a:cs typeface="Arial" panose="020B0604020202020204" pitchFamily="34" charset="0"/>
                        </a:rPr>
                        <a:t>        90</a:t>
                      </a:r>
                      <a:r>
                        <a:rPr lang="en-US" sz="2800" kern="1200" dirty="0">
                          <a:solidFill>
                            <a:schemeClr val="tx1"/>
                          </a:solidFill>
                          <a:effectLst/>
                          <a:latin typeface="Arial" panose="020B0604020202020204" pitchFamily="34" charset="0"/>
                          <a:ea typeface="+mn-ea"/>
                          <a:cs typeface="Arial" panose="020B0604020202020204" pitchFamily="34" charset="0"/>
                        </a:rPr>
                        <a:t> </a:t>
                      </a:r>
                      <a:r>
                        <a:rPr lang="en-US" sz="2800" u="sng" dirty="0">
                          <a:effectLst/>
                          <a:latin typeface="Arial" panose="020B0604020202020204" pitchFamily="34" charset="0"/>
                          <a:ea typeface="Times New Roman" panose="02020603050405020304" pitchFamily="18" charset="0"/>
                          <a:cs typeface="Arial" panose="020B0604020202020204" pitchFamily="34" charset="0"/>
                        </a:rPr>
                        <a:t>  </a:t>
                      </a:r>
                      <a:endParaRPr lang="en-US"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2"/>
                  </a:ext>
                </a:extLst>
              </a:tr>
              <a:tr h="64008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Net cash prov. (used) by inv. act.</a:t>
                      </a:r>
                    </a:p>
                  </a:txBody>
                  <a:tcPr anchor="ctr" horzOverflow="overflow">
                    <a:lnL cap="flat">
                      <a:noFill/>
                    </a:lnL>
                    <a:lnR>
                      <a:noFill/>
                    </a:lnR>
                    <a:lnT>
                      <a:noFill/>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381000" algn="r">
                        <a:lnSpc>
                          <a:spcPct val="100000"/>
                        </a:lnSpc>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 $ (830)</a:t>
                      </a:r>
                    </a:p>
                  </a:txBody>
                  <a:tcPr marL="68580" marR="68580" marT="0" marB="0" anchor="ctr">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xmlns="" val="327767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Statement of Cash Flows: Financing Activities (Millions of Dollars)</a:t>
            </a:r>
          </a:p>
        </p:txBody>
      </p:sp>
      <p:graphicFrame>
        <p:nvGraphicFramePr>
          <p:cNvPr id="7" name="Table 2" descr="A table shows Financing Activities for 2020 change in notes payable, change in long term debt and payment of cash dividends are $ 200, 300 and 84. The Net cash provided used by financing activities is $ 416."/>
          <p:cNvGraphicFramePr>
            <a:graphicFrameLocks noGrp="1"/>
          </p:cNvGraphicFramePr>
          <p:nvPr>
            <p:ph idx="1"/>
            <p:extLst>
              <p:ext uri="{D42A27DB-BD31-4B8C-83A1-F6EECF244321}">
                <p14:modId xmlns:p14="http://schemas.microsoft.com/office/powerpoint/2010/main" xmlns="" val="3407799447"/>
              </p:ext>
            </p:extLst>
          </p:nvPr>
        </p:nvGraphicFramePr>
        <p:xfrm>
          <a:off x="1836486" y="1828800"/>
          <a:ext cx="8519028" cy="3200400"/>
        </p:xfrm>
        <a:graphic>
          <a:graphicData uri="http://schemas.openxmlformats.org/drawingml/2006/table">
            <a:tbl>
              <a:tblPr firstRow="1"/>
              <a:tblGrid>
                <a:gridCol w="5943600">
                  <a:extLst>
                    <a:ext uri="{9D8B030D-6E8A-4147-A177-3AD203B41FA5}">
                      <a16:colId xmlns:a16="http://schemas.microsoft.com/office/drawing/2014/main" xmlns="" val="20000"/>
                    </a:ext>
                  </a:extLst>
                </a:gridCol>
                <a:gridCol w="2575428">
                  <a:extLst>
                    <a:ext uri="{9D8B030D-6E8A-4147-A177-3AD203B41FA5}">
                      <a16:colId xmlns:a16="http://schemas.microsoft.com/office/drawing/2014/main" xmlns="" val="20001"/>
                    </a:ext>
                  </a:extLst>
                </a:gridCol>
              </a:tblGrid>
              <a:tr h="64008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1" i="0" u="none" strike="noStrike" cap="none" normalizeH="0" baseline="0" dirty="0">
                          <a:ln>
                            <a:noFill/>
                          </a:ln>
                          <a:solidFill>
                            <a:srgbClr val="333399"/>
                          </a:solidFill>
                          <a:effectLst/>
                          <a:latin typeface="Arial" panose="020B0604020202020204" pitchFamily="34" charset="0"/>
                          <a:cs typeface="Arial" panose="020B0604020202020204" pitchFamily="34" charset="0"/>
                        </a:rPr>
                        <a:t>Financing Activities</a:t>
                      </a:r>
                    </a:p>
                  </a:txBody>
                  <a:tcPr anchor="ctr" horzOverflow="overflow">
                    <a:lnL cap="flat">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2800" b="1" i="0" u="sng" strike="noStrike" cap="none" normalizeH="0" baseline="0" dirty="0">
                          <a:ln>
                            <a:noFill/>
                          </a:ln>
                          <a:solidFill>
                            <a:srgbClr val="333399"/>
                          </a:solidFill>
                          <a:effectLst/>
                          <a:latin typeface="Arial" panose="020B0604020202020204" pitchFamily="34" charset="0"/>
                          <a:cs typeface="Arial" panose="020B0604020202020204" pitchFamily="34" charset="0"/>
                        </a:rPr>
                        <a:t>2020</a:t>
                      </a: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64008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  Change in notes payable</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381000" algn="r">
                        <a:lnSpc>
                          <a:spcPct val="100000"/>
                        </a:lnSpc>
                        <a:spcBef>
                          <a:spcPts val="0"/>
                        </a:spcBef>
                        <a:spcAft>
                          <a:spcPts val="0"/>
                        </a:spcAft>
                      </a:pPr>
                      <a:r>
                        <a:rPr lang="en-US" sz="2800" dirty="0">
                          <a:effectLst/>
                          <a:latin typeface="Arial" panose="020B0604020202020204" pitchFamily="34" charset="0"/>
                          <a:ea typeface="Tahoma" panose="020B0604030504040204" pitchFamily="34" charset="0"/>
                          <a:cs typeface="Arial" panose="020B0604020202020204" pitchFamily="34" charset="0"/>
                        </a:rPr>
                        <a:t> $ 200</a:t>
                      </a:r>
                      <a:r>
                        <a:rPr lang="en-US" sz="2800" kern="1200" dirty="0">
                          <a:solidFill>
                            <a:schemeClr val="tx1"/>
                          </a:solidFill>
                          <a:effectLst/>
                          <a:latin typeface="Arial" panose="020B0604020202020204" pitchFamily="34" charset="0"/>
                          <a:ea typeface="+mn-ea"/>
                          <a:cs typeface="Arial" panose="020B0604020202020204" pitchFamily="34" charset="0"/>
                        </a:rPr>
                        <a:t> </a:t>
                      </a:r>
                      <a:r>
                        <a:rPr lang="en-US" sz="2800" u="sng" kern="1200" dirty="0">
                          <a:solidFill>
                            <a:schemeClr val="tx1"/>
                          </a:solidFill>
                          <a:effectLst/>
                          <a:latin typeface="Arial" panose="020B0604020202020204" pitchFamily="34" charset="0"/>
                          <a:ea typeface="+mn-ea"/>
                          <a:cs typeface="Arial" panose="020B0604020202020204" pitchFamily="34" charset="0"/>
                        </a:rPr>
                        <a:t> </a:t>
                      </a:r>
                      <a:r>
                        <a:rPr lang="en-US" sz="2800" dirty="0">
                          <a:effectLst/>
                          <a:latin typeface="Arial" panose="020B0604020202020204" pitchFamily="34" charset="0"/>
                          <a:ea typeface="Tahoma" panose="020B0604030504040204" pitchFamily="34" charset="0"/>
                          <a:cs typeface="Arial" panose="020B0604020202020204" pitchFamily="34" charset="0"/>
                        </a:rPr>
                        <a:t>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64008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  Change in long-term debt</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381000" algn="r">
                        <a:lnSpc>
                          <a:spcPct val="100000"/>
                        </a:lnSpc>
                        <a:spcBef>
                          <a:spcPts val="0"/>
                        </a:spcBef>
                        <a:spcAft>
                          <a:spcPts val="0"/>
                        </a:spcAft>
                      </a:pPr>
                      <a:r>
                        <a:rPr lang="en-US" sz="2800" dirty="0">
                          <a:effectLst/>
                          <a:latin typeface="Arial" panose="020B0604020202020204" pitchFamily="34" charset="0"/>
                          <a:ea typeface="Tahoma" panose="020B0604030504040204" pitchFamily="34" charset="0"/>
                          <a:cs typeface="Arial" panose="020B0604020202020204" pitchFamily="34" charset="0"/>
                        </a:rPr>
                        <a:t>      300</a:t>
                      </a:r>
                      <a:r>
                        <a:rPr lang="en-US" sz="2800" kern="1200" dirty="0">
                          <a:solidFill>
                            <a:schemeClr val="tx1"/>
                          </a:solidFill>
                          <a:effectLst/>
                          <a:latin typeface="Arial" panose="020B0604020202020204" pitchFamily="34" charset="0"/>
                          <a:ea typeface="+mn-ea"/>
                          <a:cs typeface="Arial" panose="020B0604020202020204" pitchFamily="34" charset="0"/>
                        </a:rPr>
                        <a:t> </a:t>
                      </a:r>
                      <a:r>
                        <a:rPr lang="en-US" sz="2800" u="sng" kern="1200" dirty="0">
                          <a:solidFill>
                            <a:schemeClr val="tx1"/>
                          </a:solidFill>
                          <a:effectLst/>
                          <a:latin typeface="Arial" panose="020B0604020202020204" pitchFamily="34" charset="0"/>
                          <a:ea typeface="+mn-ea"/>
                          <a:cs typeface="Arial" panose="020B0604020202020204" pitchFamily="34" charset="0"/>
                        </a:rPr>
                        <a:t> </a:t>
                      </a:r>
                      <a:r>
                        <a:rPr lang="en-US" sz="2800" dirty="0">
                          <a:effectLst/>
                          <a:latin typeface="Arial" panose="020B0604020202020204" pitchFamily="34" charset="0"/>
                          <a:ea typeface="Tahoma" panose="020B0604030504040204" pitchFamily="34" charset="0"/>
                          <a:cs typeface="Arial" panose="020B0604020202020204" pitchFamily="34" charset="0"/>
                        </a:rPr>
                        <a:t>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2"/>
                  </a:ext>
                </a:extLst>
              </a:tr>
              <a:tr h="64008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  Payment of cash dividends</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381000" algn="r">
                        <a:lnSpc>
                          <a:spcPct val="100000"/>
                        </a:lnSpc>
                        <a:spcBef>
                          <a:spcPts val="0"/>
                        </a:spcBef>
                        <a:spcAft>
                          <a:spcPts val="0"/>
                        </a:spcAft>
                      </a:pPr>
                      <a:r>
                        <a:rPr lang="en-US" sz="2800" u="sng" dirty="0">
                          <a:effectLst/>
                          <a:latin typeface="Arial" panose="020B0604020202020204" pitchFamily="34" charset="0"/>
                          <a:ea typeface="Tahoma" panose="020B0604030504040204" pitchFamily="34" charset="0"/>
                          <a:cs typeface="Arial" panose="020B0604020202020204" pitchFamily="34" charset="0"/>
                        </a:rPr>
                        <a:t>      (84)</a:t>
                      </a:r>
                      <a:endParaRPr lang="en-US" sz="2800" dirty="0">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3"/>
                  </a:ext>
                </a:extLst>
              </a:tr>
              <a:tr h="64008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Net cash provided (used) by fin. act.</a:t>
                      </a:r>
                    </a:p>
                  </a:txBody>
                  <a:tcPr anchor="ctr" horzOverflow="overflow">
                    <a:lnL cap="flat">
                      <a:noFill/>
                    </a:lnL>
                    <a:lnR>
                      <a:noFill/>
                    </a:lnR>
                    <a:lnT>
                      <a:noFill/>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381000" algn="r">
                        <a:lnSpc>
                          <a:spcPct val="100000"/>
                        </a:lnSpc>
                        <a:spcBef>
                          <a:spcPts val="0"/>
                        </a:spcBef>
                        <a:spcAft>
                          <a:spcPts val="0"/>
                        </a:spcAft>
                      </a:pPr>
                      <a:r>
                        <a:rPr lang="en-US" sz="2800" dirty="0">
                          <a:effectLst/>
                          <a:latin typeface="Arial" panose="020B0604020202020204" pitchFamily="34" charset="0"/>
                          <a:ea typeface="Tahoma" panose="020B0604030504040204" pitchFamily="34" charset="0"/>
                          <a:cs typeface="Arial" panose="020B0604020202020204" pitchFamily="34" charset="0"/>
                        </a:rPr>
                        <a:t> $ 416</a:t>
                      </a:r>
                      <a:r>
                        <a:rPr lang="en-US" sz="2800" kern="1200" dirty="0">
                          <a:solidFill>
                            <a:schemeClr val="tx1"/>
                          </a:solidFill>
                          <a:effectLst/>
                          <a:latin typeface="Arial" panose="020B0604020202020204" pitchFamily="34" charset="0"/>
                          <a:ea typeface="+mn-ea"/>
                          <a:cs typeface="Arial" panose="020B0604020202020204" pitchFamily="34" charset="0"/>
                        </a:rPr>
                        <a:t> </a:t>
                      </a:r>
                      <a:r>
                        <a:rPr lang="en-US" sz="2800" u="sng" kern="1200" dirty="0">
                          <a:solidFill>
                            <a:schemeClr val="tx1"/>
                          </a:solidFill>
                          <a:effectLst/>
                          <a:latin typeface="Arial" panose="020B0604020202020204" pitchFamily="34" charset="0"/>
                          <a:ea typeface="+mn-ea"/>
                          <a:cs typeface="Arial" panose="020B0604020202020204" pitchFamily="34" charset="0"/>
                        </a:rPr>
                        <a:t> </a:t>
                      </a:r>
                      <a:r>
                        <a:rPr lang="en-US" sz="2800" dirty="0">
                          <a:effectLst/>
                          <a:latin typeface="Arial" panose="020B0604020202020204" pitchFamily="34" charset="0"/>
                          <a:ea typeface="Tahoma" panose="020B0604030504040204" pitchFamily="34" charset="0"/>
                          <a:cs typeface="Arial" panose="020B0604020202020204" pitchFamily="34" charset="0"/>
                        </a:rPr>
                        <a:t> </a:t>
                      </a:r>
                    </a:p>
                  </a:txBody>
                  <a:tcPr marL="68580" marR="68580" marT="0" marB="0" anchor="ctr">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xmlns="" val="2583426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Statement of Cash Flows: Summary </a:t>
            </a:r>
            <a:br>
              <a:rPr lang="en-US" dirty="0"/>
            </a:br>
            <a:r>
              <a:rPr lang="en-US" dirty="0"/>
              <a:t>(Millions of Dollars)</a:t>
            </a:r>
          </a:p>
        </p:txBody>
      </p:sp>
      <p:graphicFrame>
        <p:nvGraphicFramePr>
          <p:cNvPr id="6" name="Table 2" descr="A table shows Net cash provided used by operating activities, Net cash provided used by investing activities, and Net cash provided used by financing activities are $ 404, 830 and 416. The Net change in cash and cash at the beginning of the year are $ 10 and 60. The cash at the end of the year is $ 50."/>
          <p:cNvGraphicFramePr>
            <a:graphicFrameLocks noGrp="1"/>
          </p:cNvGraphicFramePr>
          <p:nvPr>
            <p:ph idx="1"/>
            <p:extLst>
              <p:ext uri="{D42A27DB-BD31-4B8C-83A1-F6EECF244321}">
                <p14:modId xmlns:p14="http://schemas.microsoft.com/office/powerpoint/2010/main" xmlns="" val="203113789"/>
              </p:ext>
            </p:extLst>
          </p:nvPr>
        </p:nvGraphicFramePr>
        <p:xfrm>
          <a:off x="2026920" y="1508760"/>
          <a:ext cx="8138160" cy="3840480"/>
        </p:xfrm>
        <a:graphic>
          <a:graphicData uri="http://schemas.openxmlformats.org/drawingml/2006/table">
            <a:tbl>
              <a:tblPr firstRow="1"/>
              <a:tblGrid>
                <a:gridCol w="6217920">
                  <a:extLst>
                    <a:ext uri="{9D8B030D-6E8A-4147-A177-3AD203B41FA5}">
                      <a16:colId xmlns:a16="http://schemas.microsoft.com/office/drawing/2014/main" xmlns="" val="20000"/>
                    </a:ext>
                  </a:extLst>
                </a:gridCol>
                <a:gridCol w="1920240">
                  <a:extLst>
                    <a:ext uri="{9D8B030D-6E8A-4147-A177-3AD203B41FA5}">
                      <a16:colId xmlns:a16="http://schemas.microsoft.com/office/drawing/2014/main" xmlns="" val="20001"/>
                    </a:ext>
                  </a:extLst>
                </a:gridCol>
              </a:tblGrid>
              <a:tr h="64008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Net cash provided (used) by ops.</a:t>
                      </a:r>
                    </a:p>
                  </a:txBody>
                  <a:tcPr anchor="ctr" horzOverflow="overflow">
                    <a:lnL cap="flat">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$ 404</a:t>
                      </a:r>
                      <a:r>
                        <a:rPr lang="en-US" sz="2800" kern="1200" dirty="0">
                          <a:solidFill>
                            <a:schemeClr val="tx1"/>
                          </a:solidFill>
                          <a:effectLst/>
                          <a:latin typeface="Arial" panose="020B0604020202020204" pitchFamily="34" charset="0"/>
                          <a:ea typeface="+mn-ea"/>
                          <a:cs typeface="Arial" panose="020B0604020202020204" pitchFamily="34" charset="0"/>
                        </a:rPr>
                        <a:t> </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64008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Net cash prov. (used) by inv. act.</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381000" algn="r">
                        <a:lnSpc>
                          <a:spcPct val="100000"/>
                        </a:lnSpc>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 (830)</a:t>
                      </a: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64008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Net cash prov. (used) by fin. act.</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lang="en-US" sz="2800" u="sng" dirty="0">
                          <a:effectLst/>
                          <a:latin typeface="Arial" panose="020B0604020202020204" pitchFamily="34" charset="0"/>
                          <a:ea typeface="Tahoma" panose="020B0604030504040204" pitchFamily="34" charset="0"/>
                          <a:cs typeface="Arial" panose="020B0604020202020204" pitchFamily="34" charset="0"/>
                        </a:rPr>
                        <a:t>   416</a:t>
                      </a:r>
                      <a:r>
                        <a:rPr lang="en-US" sz="2800" kern="1200" dirty="0">
                          <a:solidFill>
                            <a:schemeClr val="tx1"/>
                          </a:solidFill>
                          <a:effectLst/>
                          <a:latin typeface="Arial" panose="020B0604020202020204" pitchFamily="34" charset="0"/>
                          <a:ea typeface="+mn-ea"/>
                          <a:cs typeface="Arial" panose="020B0604020202020204" pitchFamily="34" charset="0"/>
                        </a:rPr>
                        <a:t> </a:t>
                      </a:r>
                      <a:r>
                        <a:rPr lang="en-US" sz="2800" u="sng" kern="1200" dirty="0">
                          <a:solidFill>
                            <a:schemeClr val="tx1"/>
                          </a:solidFill>
                          <a:effectLst/>
                          <a:latin typeface="Arial" panose="020B0604020202020204" pitchFamily="34" charset="0"/>
                          <a:ea typeface="+mn-ea"/>
                          <a:cs typeface="Arial" panose="020B0604020202020204" pitchFamily="34" charset="0"/>
                        </a:rPr>
                        <a:t> </a:t>
                      </a:r>
                      <a:endParaRPr kumimoji="0" lang="en-US" sz="2800" b="0" i="0" u="sng"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xmlns="" val="10002"/>
                  </a:ext>
                </a:extLst>
              </a:tr>
              <a:tr h="64008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Net change in cash</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(10)</a:t>
                      </a: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xmlns="" val="10003"/>
                  </a:ext>
                </a:extLst>
              </a:tr>
              <a:tr h="64008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Cash at beginning of year</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sng" strike="noStrike" cap="none" normalizeH="0" baseline="0" dirty="0">
                          <a:ln>
                            <a:noFill/>
                          </a:ln>
                          <a:solidFill>
                            <a:schemeClr val="tx1"/>
                          </a:solidFill>
                          <a:effectLst/>
                          <a:latin typeface="Arial" panose="020B0604020202020204" pitchFamily="34" charset="0"/>
                          <a:cs typeface="Arial" panose="020B0604020202020204" pitchFamily="34" charset="0"/>
                        </a:rPr>
                        <a:t>     60</a:t>
                      </a:r>
                      <a:r>
                        <a:rPr lang="en-US" sz="2800" kern="1200" dirty="0">
                          <a:solidFill>
                            <a:schemeClr val="tx1"/>
                          </a:solidFill>
                          <a:effectLst/>
                          <a:latin typeface="Arial" panose="020B0604020202020204" pitchFamily="34" charset="0"/>
                          <a:ea typeface="+mn-ea"/>
                          <a:cs typeface="Arial" panose="020B0604020202020204" pitchFamily="34" charset="0"/>
                        </a:rPr>
                        <a:t> </a:t>
                      </a:r>
                      <a:endParaRPr kumimoji="0" lang="en-US" sz="2800" b="0" i="0" u="sng"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xmlns="" val="10004"/>
                  </a:ext>
                </a:extLst>
              </a:tr>
              <a:tr h="64008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Cash at end of year</a:t>
                      </a:r>
                    </a:p>
                  </a:txBody>
                  <a:tcPr anchor="ctr" horzOverflow="overflow">
                    <a:lnL cap="flat">
                      <a:noFill/>
                    </a:lnL>
                    <a:lnR>
                      <a:noFill/>
                    </a:lnR>
                    <a:lnT>
                      <a:noFill/>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50</a:t>
                      </a:r>
                      <a:r>
                        <a:rPr lang="en-US" sz="2800" kern="1200" dirty="0">
                          <a:solidFill>
                            <a:schemeClr val="tx1"/>
                          </a:solidFill>
                          <a:effectLst/>
                          <a:latin typeface="Arial" panose="020B0604020202020204" pitchFamily="34" charset="0"/>
                          <a:ea typeface="+mn-ea"/>
                          <a:cs typeface="Arial" panose="020B0604020202020204" pitchFamily="34" charset="0"/>
                        </a:rPr>
                        <a:t> </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ct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xmlns="" val="2291702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can you conclude from the statement of cash flows?</a:t>
            </a:r>
          </a:p>
        </p:txBody>
      </p:sp>
      <p:sp>
        <p:nvSpPr>
          <p:cNvPr id="3" name="Content Placeholder 2"/>
          <p:cNvSpPr>
            <a:spLocks noGrp="1"/>
          </p:cNvSpPr>
          <p:nvPr>
            <p:ph idx="1"/>
          </p:nvPr>
        </p:nvSpPr>
        <p:spPr>
          <a:xfrm>
            <a:off x="838200" y="1317625"/>
            <a:ext cx="10881360" cy="4754880"/>
          </a:xfrm>
        </p:spPr>
        <p:txBody>
          <a:bodyPr/>
          <a:lstStyle/>
          <a:p>
            <a:pPr>
              <a:lnSpc>
                <a:spcPct val="90000"/>
              </a:lnSpc>
            </a:pPr>
            <a:r>
              <a:rPr lang="en-US" dirty="0"/>
              <a:t>Positive net CF from operations:</a:t>
            </a:r>
          </a:p>
          <a:p>
            <a:pPr lvl="1">
              <a:lnSpc>
                <a:spcPct val="90000"/>
              </a:lnSpc>
            </a:pPr>
            <a:r>
              <a:rPr lang="en-US" dirty="0"/>
              <a:t>Dragged down by big net increase in working capital.</a:t>
            </a:r>
          </a:p>
          <a:p>
            <a:pPr>
              <a:lnSpc>
                <a:spcPct val="90000"/>
              </a:lnSpc>
            </a:pPr>
            <a:r>
              <a:rPr lang="en-US" dirty="0"/>
              <a:t>Negative net CF from investing:</a:t>
            </a:r>
          </a:p>
          <a:p>
            <a:pPr lvl="1">
              <a:lnSpc>
                <a:spcPct val="90000"/>
              </a:lnSpc>
            </a:pPr>
            <a:r>
              <a:rPr lang="en-US" dirty="0"/>
              <a:t>Small increase due to selling ST investments</a:t>
            </a:r>
          </a:p>
          <a:p>
            <a:pPr lvl="1">
              <a:lnSpc>
                <a:spcPct val="90000"/>
              </a:lnSpc>
            </a:pPr>
            <a:r>
              <a:rPr lang="en-US" dirty="0"/>
              <a:t>Bigger decrease due to large FA expenditures. </a:t>
            </a:r>
          </a:p>
          <a:p>
            <a:pPr>
              <a:lnSpc>
                <a:spcPct val="90000"/>
              </a:lnSpc>
            </a:pPr>
            <a:r>
              <a:rPr lang="en-US" dirty="0"/>
              <a:t>Net CF from financing:</a:t>
            </a:r>
          </a:p>
          <a:p>
            <a:pPr lvl="1">
              <a:lnSpc>
                <a:spcPct val="90000"/>
              </a:lnSpc>
            </a:pPr>
            <a:r>
              <a:rPr lang="en-US" dirty="0"/>
              <a:t>Big increase in borrowing.</a:t>
            </a:r>
          </a:p>
          <a:p>
            <a:pPr>
              <a:lnSpc>
                <a:spcPct val="90000"/>
              </a:lnSpc>
            </a:pPr>
            <a:r>
              <a:rPr lang="en-US" dirty="0"/>
              <a:t>Even after borrowing, the cash account fell</a:t>
            </a:r>
            <a:r>
              <a:rPr lang="en-US" cap="all" dirty="0"/>
              <a:t>.</a:t>
            </a:r>
            <a:endParaRPr lang="en-US" sz="2800" dirty="0"/>
          </a:p>
        </p:txBody>
      </p:sp>
    </p:spTree>
    <p:extLst>
      <p:ext uri="{BB962C8B-B14F-4D97-AF65-F5344CB8AC3E}">
        <p14:creationId xmlns:p14="http://schemas.microsoft.com/office/powerpoint/2010/main" xmlns="" val="3790758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free cash flow (FCF)? Why is it important?</a:t>
            </a:r>
          </a:p>
        </p:txBody>
      </p:sp>
      <p:sp>
        <p:nvSpPr>
          <p:cNvPr id="3" name="Content Placeholder 2"/>
          <p:cNvSpPr>
            <a:spLocks noGrp="1"/>
          </p:cNvSpPr>
          <p:nvPr>
            <p:ph idx="1"/>
          </p:nvPr>
        </p:nvSpPr>
        <p:spPr/>
        <p:txBody>
          <a:bodyPr/>
          <a:lstStyle/>
          <a:p>
            <a:r>
              <a:rPr lang="en-US" dirty="0"/>
              <a:t>FCF is the amount of cash available from operations for distribution to all investors (including stockholders and debtholders) after making the necessary investments to support operations.</a:t>
            </a:r>
          </a:p>
          <a:p>
            <a:r>
              <a:rPr lang="en-US" dirty="0"/>
              <a:t>A company’s value depends on the amount of FCF it can generate.</a:t>
            </a:r>
          </a:p>
        </p:txBody>
      </p:sp>
    </p:spTree>
    <p:extLst>
      <p:ext uri="{BB962C8B-B14F-4D97-AF65-F5344CB8AC3E}">
        <p14:creationId xmlns:p14="http://schemas.microsoft.com/office/powerpoint/2010/main" xmlns="" val="1242709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five uses of FCF?</a:t>
            </a:r>
          </a:p>
        </p:txBody>
      </p:sp>
      <p:sp>
        <p:nvSpPr>
          <p:cNvPr id="3" name="Content Placeholder 2"/>
          <p:cNvSpPr>
            <a:spLocks noGrp="1"/>
          </p:cNvSpPr>
          <p:nvPr>
            <p:ph idx="1"/>
          </p:nvPr>
        </p:nvSpPr>
        <p:spPr/>
        <p:txBody>
          <a:bodyPr/>
          <a:lstStyle/>
          <a:p>
            <a:pPr marL="457200" indent="-457200">
              <a:buFont typeface="Wingdings" pitchFamily="2" charset="2"/>
              <a:buNone/>
            </a:pPr>
            <a:r>
              <a:rPr lang="en-US" dirty="0"/>
              <a:t>1. Pay interest on debt.</a:t>
            </a:r>
          </a:p>
          <a:p>
            <a:pPr marL="457200" indent="-457200">
              <a:buFont typeface="Wingdings" pitchFamily="2" charset="2"/>
              <a:buNone/>
            </a:pPr>
            <a:r>
              <a:rPr lang="en-US" dirty="0"/>
              <a:t>2. Pay back principal on debt.</a:t>
            </a:r>
          </a:p>
          <a:p>
            <a:pPr marL="457200" indent="-457200">
              <a:buFont typeface="Wingdings" pitchFamily="2" charset="2"/>
              <a:buNone/>
            </a:pPr>
            <a:r>
              <a:rPr lang="en-US" dirty="0"/>
              <a:t>3. Pay dividends.</a:t>
            </a:r>
          </a:p>
          <a:p>
            <a:pPr marL="457200" indent="-457200">
              <a:buFont typeface="Wingdings" pitchFamily="2" charset="2"/>
              <a:buNone/>
            </a:pPr>
            <a:r>
              <a:rPr lang="en-US" dirty="0"/>
              <a:t>4. Buy back stock.</a:t>
            </a:r>
          </a:p>
          <a:p>
            <a:pPr marL="457200" indent="-457200">
              <a:buFont typeface="Wingdings" pitchFamily="2" charset="2"/>
              <a:buNone/>
            </a:pPr>
            <a:r>
              <a:rPr lang="en-US" dirty="0"/>
              <a:t>5. Buy nonoperating assets (e.g., marketable securities, investments in other companies, etc.)</a:t>
            </a:r>
          </a:p>
        </p:txBody>
      </p:sp>
    </p:spTree>
    <p:extLst>
      <p:ext uri="{BB962C8B-B14F-4D97-AF65-F5344CB8AC3E}">
        <p14:creationId xmlns:p14="http://schemas.microsoft.com/office/powerpoint/2010/main" xmlns="" val="2518948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Calculating Free Cash Flow in 5 Easy Steps</a:t>
            </a:r>
          </a:p>
        </p:txBody>
      </p:sp>
      <p:pic>
        <p:nvPicPr>
          <p:cNvPr id="3074" name="Picture 2" descr="A flowchart shows Calculating Free Cash. Flow leads to step 1 read as follows: Earnings before interest and taxes multiplies (1 minus Tax rate) results to Net operating profit after taxes which are highlighted. Then leads to step 5 Net operating profit after taxes is highlighted minus Net investment in operating capital result to free cash flow. Step 2 reads as follows: Operating current assets minus Operating current liabilities results to Net operating working capital leads to step 3 reads as follows: Net operating working capital + Operating long-term assets result to Total net operating capital. Then leads to Total net operating capital this year minus total net operating capital last year result to Net investment in operating capital. Further leads to step 5 Net operating profit after taxes is highlighted minus Net investment in operating capital result to free cash flow."/>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33600" y="858753"/>
            <a:ext cx="7924800" cy="545980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756955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 Operating Profit after Taxes (NOPAT)</a:t>
            </a:r>
          </a:p>
        </p:txBody>
      </p:sp>
      <p:graphicFrame>
        <p:nvGraphicFramePr>
          <p:cNvPr id="9" name="Object 2" descr="An equation shows the net operating profit after taxes. &#10;N O P A T E B I T within parenthesis 1 minus Tax rate."/>
          <p:cNvGraphicFramePr>
            <a:graphicFrameLocks noGrp="1" noChangeAspect="1"/>
          </p:cNvGraphicFramePr>
          <p:nvPr>
            <p:ph idx="1"/>
            <p:extLst>
              <p:ext uri="{D42A27DB-BD31-4B8C-83A1-F6EECF244321}">
                <p14:modId xmlns:p14="http://schemas.microsoft.com/office/powerpoint/2010/main" xmlns="" val="2214640721"/>
              </p:ext>
            </p:extLst>
          </p:nvPr>
        </p:nvGraphicFramePr>
        <p:xfrm>
          <a:off x="3581400" y="1586622"/>
          <a:ext cx="5029200" cy="723900"/>
        </p:xfrm>
        <a:graphic>
          <a:graphicData uri="http://schemas.openxmlformats.org/presentationml/2006/ole">
            <p:oleObj spid="_x0000_s5466" name="Equation" r:id="rId3" imgW="1676400" imgH="241300" progId="">
              <p:embed/>
            </p:oleObj>
          </a:graphicData>
        </a:graphic>
      </p:graphicFrame>
      <p:graphicFrame>
        <p:nvGraphicFramePr>
          <p:cNvPr id="10" name="Object 3" descr="N O P A T subscript 19 equals $ 460 multiplied by within parenthesis 1 minus 0.25&#10;Equals $ 345. &#10;N O P A T subscript 18 equals $ 420."/>
          <p:cNvGraphicFramePr>
            <a:graphicFrameLocks noGrp="1" noChangeAspect="1"/>
          </p:cNvGraphicFramePr>
          <p:nvPr>
            <p:ph idx="10"/>
            <p:extLst>
              <p:ext uri="{D42A27DB-BD31-4B8C-83A1-F6EECF244321}">
                <p14:modId xmlns:p14="http://schemas.microsoft.com/office/powerpoint/2010/main" xmlns="" val="298033890"/>
              </p:ext>
            </p:extLst>
          </p:nvPr>
        </p:nvGraphicFramePr>
        <p:xfrm>
          <a:off x="2333171" y="2952732"/>
          <a:ext cx="5029200" cy="2781300"/>
        </p:xfrm>
        <a:graphic>
          <a:graphicData uri="http://schemas.openxmlformats.org/presentationml/2006/ole">
            <p:oleObj spid="_x0000_s5467" name="Equation" r:id="rId4" imgW="1676160" imgH="927000" progId="">
              <p:embed/>
            </p:oleObj>
          </a:graphicData>
        </a:graphic>
      </p:graphicFrame>
    </p:spTree>
    <p:extLst>
      <p:ext uri="{BB962C8B-B14F-4D97-AF65-F5344CB8AC3E}">
        <p14:creationId xmlns:p14="http://schemas.microsoft.com/office/powerpoint/2010/main" xmlns="" val="30296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in Chapter</a:t>
            </a:r>
          </a:p>
        </p:txBody>
      </p:sp>
      <p:sp>
        <p:nvSpPr>
          <p:cNvPr id="3" name="Content Placeholder 2"/>
          <p:cNvSpPr>
            <a:spLocks noGrp="1"/>
          </p:cNvSpPr>
          <p:nvPr>
            <p:ph idx="1"/>
          </p:nvPr>
        </p:nvSpPr>
        <p:spPr/>
        <p:txBody>
          <a:bodyPr/>
          <a:lstStyle/>
          <a:p>
            <a:r>
              <a:rPr lang="en-US" dirty="0"/>
              <a:t>Income statement</a:t>
            </a:r>
          </a:p>
          <a:p>
            <a:r>
              <a:rPr lang="en-US" dirty="0"/>
              <a:t>Balance sheet</a:t>
            </a:r>
          </a:p>
          <a:p>
            <a:r>
              <a:rPr lang="en-US" dirty="0"/>
              <a:t>Statement of cash flows</a:t>
            </a:r>
          </a:p>
          <a:p>
            <a:r>
              <a:rPr lang="en-US" dirty="0"/>
              <a:t>Free cash flow</a:t>
            </a:r>
          </a:p>
          <a:p>
            <a:r>
              <a:rPr lang="en-US" dirty="0"/>
              <a:t>Performance measures</a:t>
            </a:r>
          </a:p>
          <a:p>
            <a:r>
              <a:rPr lang="en-US" dirty="0"/>
              <a:t>Corporate taxes </a:t>
            </a:r>
          </a:p>
          <a:p>
            <a:r>
              <a:rPr lang="en-US" dirty="0"/>
              <a:t>Personal taxes</a:t>
            </a:r>
          </a:p>
        </p:txBody>
      </p:sp>
    </p:spTree>
    <p:extLst>
      <p:ext uri="{BB962C8B-B14F-4D97-AF65-F5344CB8AC3E}">
        <p14:creationId xmlns:p14="http://schemas.microsoft.com/office/powerpoint/2010/main" xmlns="" val="21009198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operating current assets?</a:t>
            </a:r>
          </a:p>
        </p:txBody>
      </p:sp>
      <p:sp>
        <p:nvSpPr>
          <p:cNvPr id="3" name="Content Placeholder 2"/>
          <p:cNvSpPr>
            <a:spLocks noGrp="1"/>
          </p:cNvSpPr>
          <p:nvPr>
            <p:ph idx="1"/>
          </p:nvPr>
        </p:nvSpPr>
        <p:spPr/>
        <p:txBody>
          <a:bodyPr/>
          <a:lstStyle/>
          <a:p>
            <a:r>
              <a:rPr lang="en-US" dirty="0"/>
              <a:t>Operating current assets are the CA needed to support operations.</a:t>
            </a:r>
          </a:p>
          <a:p>
            <a:pPr lvl="1"/>
            <a:r>
              <a:rPr lang="en-US" dirty="0"/>
              <a:t>Op CA include: cash, inventory, receivables.</a:t>
            </a:r>
          </a:p>
          <a:p>
            <a:pPr lvl="1"/>
            <a:r>
              <a:rPr lang="en-US" dirty="0"/>
              <a:t>Op CA exclude: short-term investments, because these are not a part of operations.</a:t>
            </a:r>
          </a:p>
        </p:txBody>
      </p:sp>
    </p:spTree>
    <p:extLst>
      <p:ext uri="{BB962C8B-B14F-4D97-AF65-F5344CB8AC3E}">
        <p14:creationId xmlns:p14="http://schemas.microsoft.com/office/powerpoint/2010/main" xmlns="" val="7768991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operating current liabilities?</a:t>
            </a:r>
          </a:p>
        </p:txBody>
      </p:sp>
      <p:sp>
        <p:nvSpPr>
          <p:cNvPr id="3" name="Content Placeholder 2"/>
          <p:cNvSpPr>
            <a:spLocks noGrp="1"/>
          </p:cNvSpPr>
          <p:nvPr>
            <p:ph idx="1"/>
          </p:nvPr>
        </p:nvSpPr>
        <p:spPr/>
        <p:txBody>
          <a:bodyPr/>
          <a:lstStyle/>
          <a:p>
            <a:r>
              <a:rPr lang="en-US" dirty="0"/>
              <a:t>Operating current liabilities are the CL resulting as a normal part of operations.</a:t>
            </a:r>
          </a:p>
          <a:p>
            <a:pPr lvl="1"/>
            <a:r>
              <a:rPr lang="en-US" dirty="0"/>
              <a:t>Op CL include: accounts payable and accruals.</a:t>
            </a:r>
          </a:p>
          <a:p>
            <a:pPr lvl="1"/>
            <a:r>
              <a:rPr lang="en-US" dirty="0"/>
              <a:t>Op CL exclude: notes payable, because this is a source of financing, not a part of operations.</a:t>
            </a:r>
          </a:p>
        </p:txBody>
      </p:sp>
    </p:spTree>
    <p:extLst>
      <p:ext uri="{BB962C8B-B14F-4D97-AF65-F5344CB8AC3E}">
        <p14:creationId xmlns:p14="http://schemas.microsoft.com/office/powerpoint/2010/main" xmlns="" val="380972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914400"/>
          </a:xfrm>
        </p:spPr>
        <p:txBody>
          <a:bodyPr/>
          <a:lstStyle/>
          <a:p>
            <a:r>
              <a:rPr lang="en-US" dirty="0"/>
              <a:t>Net Operating Working Capital (NOWC)</a:t>
            </a:r>
          </a:p>
        </p:txBody>
      </p:sp>
      <p:graphicFrame>
        <p:nvGraphicFramePr>
          <p:cNvPr id="17" name="Object 2" descr="An equation shows the net operating working capital. &#10;N O W C equals operating CA minus Operating CL."/>
          <p:cNvGraphicFramePr>
            <a:graphicFrameLocks noGrp="1" noChangeAspect="1"/>
          </p:cNvGraphicFramePr>
          <p:nvPr>
            <p:ph idx="1"/>
            <p:extLst>
              <p:ext uri="{D42A27DB-BD31-4B8C-83A1-F6EECF244321}">
                <p14:modId xmlns:p14="http://schemas.microsoft.com/office/powerpoint/2010/main" xmlns="" val="877988945"/>
              </p:ext>
            </p:extLst>
          </p:nvPr>
        </p:nvGraphicFramePr>
        <p:xfrm>
          <a:off x="2324100" y="2172826"/>
          <a:ext cx="7543800" cy="609120"/>
        </p:xfrm>
        <a:graphic>
          <a:graphicData uri="http://schemas.openxmlformats.org/presentationml/2006/ole">
            <p:oleObj spid="_x0000_s4448" name="Equation" r:id="rId3" imgW="2514600" imgH="203200" progId="">
              <p:embed/>
            </p:oleObj>
          </a:graphicData>
        </a:graphic>
      </p:graphicFrame>
      <p:graphicFrame>
        <p:nvGraphicFramePr>
          <p:cNvPr id="19" name="Object 3" descr="N O W C subscript 19 equals $ 50 plus $ 520 plus $ 820 minus $ 400 plus $ 240. &#10;Equals $ 750. N O W C subscript 18 equals $ 580."/>
          <p:cNvGraphicFramePr>
            <a:graphicFrameLocks noGrp="1" noChangeAspect="1"/>
          </p:cNvGraphicFramePr>
          <p:nvPr>
            <p:ph idx="10"/>
            <p:extLst>
              <p:ext uri="{D42A27DB-BD31-4B8C-83A1-F6EECF244321}">
                <p14:modId xmlns:p14="http://schemas.microsoft.com/office/powerpoint/2010/main" xmlns="" val="3745244641"/>
              </p:ext>
            </p:extLst>
          </p:nvPr>
        </p:nvGraphicFramePr>
        <p:xfrm>
          <a:off x="1970088" y="3670300"/>
          <a:ext cx="8250237" cy="2017713"/>
        </p:xfrm>
        <a:graphic>
          <a:graphicData uri="http://schemas.openxmlformats.org/presentationml/2006/ole">
            <p:oleObj spid="_x0000_s4449" name="Equation" r:id="rId4" imgW="2908080" imgH="711000" progId="">
              <p:embed/>
            </p:oleObj>
          </a:graphicData>
        </a:graphic>
      </p:graphicFrame>
    </p:spTree>
    <p:extLst>
      <p:ext uri="{BB962C8B-B14F-4D97-AF65-F5344CB8AC3E}">
        <p14:creationId xmlns:p14="http://schemas.microsoft.com/office/powerpoint/2010/main" xmlns="" val="36262009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Total net operating capital </a:t>
            </a:r>
            <a:br>
              <a:rPr lang="en-US" dirty="0"/>
            </a:br>
            <a:r>
              <a:rPr lang="en-US" dirty="0"/>
              <a:t>(also called operating capital)</a:t>
            </a:r>
          </a:p>
        </p:txBody>
      </p:sp>
      <p:sp>
        <p:nvSpPr>
          <p:cNvPr id="3" name="Content Placeholder 2" descr="An equation shows net operating capital.&#10;Operating capital equals N O W C plus Net fixed assets.&#10;Operating capital 2019:&#10;Op Cap subscript 19 equals $ 750 plus $ 3500. &#10;Equals $ 4250&#10;Operating capital 2018:&#10;Op Cap subscript 18 equals $ 3480."/>
          <p:cNvSpPr>
            <a:spLocks noGrp="1"/>
          </p:cNvSpPr>
          <p:nvPr>
            <p:ph idx="1"/>
          </p:nvPr>
        </p:nvSpPr>
        <p:spPr/>
        <p:txBody>
          <a:bodyPr/>
          <a:lstStyle/>
          <a:p>
            <a:r>
              <a:rPr lang="en-US" dirty="0"/>
              <a:t>Operating Capital= NOWC + Net fixed assets.</a:t>
            </a:r>
          </a:p>
          <a:p>
            <a:pPr marL="0" indent="0">
              <a:tabLst>
                <a:tab pos="2058988" algn="r"/>
                <a:tab pos="2225675" algn="l"/>
              </a:tabLst>
            </a:pPr>
            <a:r>
              <a:rPr lang="en-US" dirty="0"/>
              <a:t>  Operating Capital 2019:</a:t>
            </a:r>
            <a:br>
              <a:rPr lang="en-US" dirty="0"/>
            </a:br>
            <a:r>
              <a:rPr lang="en-US" dirty="0"/>
              <a:t>	       </a:t>
            </a:r>
            <a:r>
              <a:rPr lang="en-US" sz="2800" dirty="0"/>
              <a:t>OpCap</a:t>
            </a:r>
            <a:r>
              <a:rPr lang="en-US" sz="2800" baseline="-25000" dirty="0"/>
              <a:t>19</a:t>
            </a:r>
            <a:r>
              <a:rPr lang="en-US" sz="2800" dirty="0"/>
              <a:t> 	= $750 + $3,500 </a:t>
            </a:r>
            <a:br>
              <a:rPr lang="en-US" sz="2800" dirty="0"/>
            </a:br>
            <a:r>
              <a:rPr lang="en-US" sz="2800" dirty="0"/>
              <a:t>		     = $4,250.</a:t>
            </a:r>
          </a:p>
          <a:p>
            <a:r>
              <a:rPr lang="en-US" dirty="0"/>
              <a:t>Operating Capital 2018:</a:t>
            </a:r>
          </a:p>
          <a:p>
            <a:pPr marL="0" indent="0">
              <a:buNone/>
              <a:tabLst>
                <a:tab pos="2058988" algn="r"/>
                <a:tab pos="2225675" algn="l"/>
              </a:tabLst>
            </a:pPr>
            <a:r>
              <a:rPr lang="en-US" dirty="0"/>
              <a:t>	       </a:t>
            </a:r>
            <a:r>
              <a:rPr lang="en-US" sz="2800" dirty="0"/>
              <a:t>OpCap</a:t>
            </a:r>
            <a:r>
              <a:rPr lang="en-US" sz="2800" baseline="-25000" dirty="0"/>
              <a:t>18</a:t>
            </a:r>
            <a:r>
              <a:rPr lang="en-US" sz="2800" dirty="0"/>
              <a:t> 	= $3,480.</a:t>
            </a:r>
          </a:p>
        </p:txBody>
      </p:sp>
    </p:spTree>
    <p:extLst>
      <p:ext uri="{BB962C8B-B14F-4D97-AF65-F5344CB8AC3E}">
        <p14:creationId xmlns:p14="http://schemas.microsoft.com/office/powerpoint/2010/main" xmlns="" val="17359464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 Cash Flow (FCF) for 2019</a:t>
            </a:r>
          </a:p>
        </p:txBody>
      </p:sp>
      <p:sp>
        <p:nvSpPr>
          <p:cNvPr id="7" name="Content Placeholder 2"/>
          <p:cNvSpPr>
            <a:spLocks noGrp="1"/>
          </p:cNvSpPr>
          <p:nvPr>
            <p:ph idx="1"/>
          </p:nvPr>
        </p:nvSpPr>
        <p:spPr>
          <a:xfrm>
            <a:off x="838200" y="1317625"/>
            <a:ext cx="10515600" cy="699861"/>
          </a:xfrm>
        </p:spPr>
        <p:txBody>
          <a:bodyPr/>
          <a:lstStyle/>
          <a:p>
            <a:pPr marL="0" indent="0">
              <a:buClr>
                <a:schemeClr val="tx1">
                  <a:lumMod val="95000"/>
                  <a:lumOff val="5000"/>
                </a:schemeClr>
              </a:buClr>
              <a:buNone/>
            </a:pPr>
            <a:r>
              <a:rPr lang="en-US" dirty="0">
                <a:solidFill>
                  <a:srgbClr val="333399"/>
                </a:solidFill>
              </a:rPr>
              <a:t>FCF NOPAT - Net investment in operating capital</a:t>
            </a:r>
          </a:p>
          <a:p>
            <a:pPr marL="0" indent="0">
              <a:buNone/>
            </a:pPr>
            <a:endParaRPr lang="en-US" dirty="0">
              <a:solidFill>
                <a:srgbClr val="333399"/>
              </a:solidFill>
            </a:endParaRPr>
          </a:p>
        </p:txBody>
      </p:sp>
      <p:graphicFrame>
        <p:nvGraphicFramePr>
          <p:cNvPr id="13" name="Object 3" descr="An equation shows free cash flow (F C F) for 2019.&#10; F C F N O P A T minus net investment in operating capital. &#10; F C F equals $ 345 minus within parenthesis $ 4250 minus $ 3480.&#10; Equals $ 345 minus $ 770. &#10; Equals negative $ 425."/>
          <p:cNvGraphicFramePr>
            <a:graphicFrameLocks noGrp="1" noChangeAspect="1"/>
          </p:cNvGraphicFramePr>
          <p:nvPr>
            <p:ph idx="10"/>
            <p:extLst>
              <p:ext uri="{D42A27DB-BD31-4B8C-83A1-F6EECF244321}">
                <p14:modId xmlns:p14="http://schemas.microsoft.com/office/powerpoint/2010/main" xmlns="" val="3784397200"/>
              </p:ext>
            </p:extLst>
          </p:nvPr>
        </p:nvGraphicFramePr>
        <p:xfrm>
          <a:off x="2540000" y="2324652"/>
          <a:ext cx="7112000" cy="2208696"/>
        </p:xfrm>
        <a:graphic>
          <a:graphicData uri="http://schemas.openxmlformats.org/presentationml/2006/ole">
            <p:oleObj spid="_x0000_s6308" name="Equation" r:id="rId3" imgW="2044700" imgH="635000" progId="">
              <p:embed/>
            </p:oleObj>
          </a:graphicData>
        </a:graphic>
      </p:graphicFrame>
      <p:sp>
        <p:nvSpPr>
          <p:cNvPr id="9" name="Content Placeholder 4"/>
          <p:cNvSpPr>
            <a:spLocks noGrp="1"/>
          </p:cNvSpPr>
          <p:nvPr>
            <p:ph idx="11"/>
          </p:nvPr>
        </p:nvSpPr>
        <p:spPr>
          <a:xfrm>
            <a:off x="838200" y="4829091"/>
            <a:ext cx="10515600" cy="1097280"/>
          </a:xfrm>
        </p:spPr>
        <p:txBody>
          <a:bodyPr/>
          <a:lstStyle/>
          <a:p>
            <a:pPr marL="0" indent="0">
              <a:buNone/>
            </a:pPr>
            <a:r>
              <a:rPr lang="en-US" dirty="0"/>
              <a:t>How do you suppose investors reacted?</a:t>
            </a:r>
          </a:p>
        </p:txBody>
      </p:sp>
    </p:spTree>
    <p:extLst>
      <p:ext uri="{BB962C8B-B14F-4D97-AF65-F5344CB8AC3E}">
        <p14:creationId xmlns:p14="http://schemas.microsoft.com/office/powerpoint/2010/main" xmlns="" val="1540533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Uses of FCF</a:t>
            </a:r>
          </a:p>
        </p:txBody>
      </p:sp>
      <p:graphicFrame>
        <p:nvGraphicFramePr>
          <p:cNvPr id="6" name="Table 2" descr="A table shows the uses of F C F.&#10;After – tax interest payment is $ 81&#10;Reduction increase in debt is negative $ 500. &#10;Payment of dividends is $ 84.&#10;Repurchase issue of stock is $ 0.&#10;Purch. Sale of ST investments is negative $ 90.&#10;Total uses of F C F are negative $ 425."/>
          <p:cNvGraphicFramePr>
            <a:graphicFrameLocks noGrp="1"/>
          </p:cNvGraphicFramePr>
          <p:nvPr>
            <p:ph idx="1"/>
            <p:extLst>
              <p:ext uri="{D42A27DB-BD31-4B8C-83A1-F6EECF244321}">
                <p14:modId xmlns:p14="http://schemas.microsoft.com/office/powerpoint/2010/main" xmlns="" val="3157944712"/>
              </p:ext>
            </p:extLst>
          </p:nvPr>
        </p:nvGraphicFramePr>
        <p:xfrm>
          <a:off x="2075656" y="1473200"/>
          <a:ext cx="8040688" cy="4292601"/>
        </p:xfrm>
        <a:graphic>
          <a:graphicData uri="http://schemas.openxmlformats.org/drawingml/2006/table">
            <a:tbl>
              <a:tblPr firstRow="1"/>
              <a:tblGrid>
                <a:gridCol w="5661025">
                  <a:extLst>
                    <a:ext uri="{9D8B030D-6E8A-4147-A177-3AD203B41FA5}">
                      <a16:colId xmlns:a16="http://schemas.microsoft.com/office/drawing/2014/main" xmlns="" val="20000"/>
                    </a:ext>
                  </a:extLst>
                </a:gridCol>
                <a:gridCol w="2379663">
                  <a:extLst>
                    <a:ext uri="{9D8B030D-6E8A-4147-A177-3AD203B41FA5}">
                      <a16:colId xmlns:a16="http://schemas.microsoft.com/office/drawing/2014/main" xmlns="" val="20001"/>
                    </a:ext>
                  </a:extLst>
                </a:gridCol>
              </a:tblGrid>
              <a:tr h="644525">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2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After-tax interest payment</a:t>
                      </a:r>
                    </a:p>
                  </a:txBody>
                  <a:tcPr anchor="ctr" horzOverflow="overflow">
                    <a:lnL w="12700" cap="flat" cmpd="sng" algn="ctr">
                      <a:solidFill>
                        <a:srgbClr val="000000"/>
                      </a:solidFill>
                      <a:prstDash val="solid"/>
                      <a:round/>
                      <a:headEnd type="none" w="med" len="med"/>
                      <a:tailEnd type="none" w="med" len="med"/>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3200" dirty="0">
                          <a:effectLst/>
                          <a:latin typeface="Arial" panose="020B0604020202020204" pitchFamily="34" charset="0"/>
                          <a:ea typeface="MS Mincho" panose="02020609040205080304" pitchFamily="49" charset="-128"/>
                          <a:cs typeface="Arial" panose="020B0604020202020204" pitchFamily="34" charset="0"/>
                        </a:rPr>
                        <a:t>$81</a:t>
                      </a: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cap="flat">
                      <a:noFill/>
                    </a:lnT>
                    <a:lnB>
                      <a:noFill/>
                    </a:lnB>
                    <a:lnTlToBr>
                      <a:noFill/>
                    </a:lnTlToBr>
                    <a:lnBlToTr>
                      <a:noFill/>
                    </a:lnBlToTr>
                    <a:noFill/>
                  </a:tcPr>
                </a:tc>
                <a:extLst>
                  <a:ext uri="{0D108BD9-81ED-4DB2-BD59-A6C34878D82A}">
                    <a16:rowId xmlns:a16="http://schemas.microsoft.com/office/drawing/2014/main" xmlns="" val="10000"/>
                  </a:ext>
                </a:extLst>
              </a:tr>
              <a:tr h="646113">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2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Reduction (increase) in debt</a:t>
                      </a:r>
                    </a:p>
                  </a:txBody>
                  <a:tcPr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3200" dirty="0">
                          <a:effectLst/>
                          <a:latin typeface="Arial" panose="020B0604020202020204" pitchFamily="34" charset="0"/>
                          <a:ea typeface="MS Mincho" panose="02020609040205080304" pitchFamily="49" charset="-128"/>
                          <a:cs typeface="Arial" panose="020B0604020202020204" pitchFamily="34" charset="0"/>
                        </a:rPr>
                        <a:t>−$500</a:t>
                      </a: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xmlns="" val="10001"/>
                  </a:ext>
                </a:extLst>
              </a:tr>
              <a:tr h="644525">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2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Payment of dividends</a:t>
                      </a:r>
                    </a:p>
                  </a:txBody>
                  <a:tcPr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3200" dirty="0">
                          <a:effectLst/>
                          <a:latin typeface="Arial" panose="020B0604020202020204" pitchFamily="34" charset="0"/>
                          <a:ea typeface="MS Mincho" panose="02020609040205080304" pitchFamily="49" charset="-128"/>
                          <a:cs typeface="Arial" panose="020B0604020202020204" pitchFamily="34" charset="0"/>
                        </a:rPr>
                        <a:t>$84</a:t>
                      </a: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xmlns="" val="10002"/>
                  </a:ext>
                </a:extLst>
              </a:tr>
              <a:tr h="646113">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2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Repurchase (Issue) stock</a:t>
                      </a:r>
                    </a:p>
                  </a:txBody>
                  <a:tcPr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3200" dirty="0">
                          <a:effectLst/>
                          <a:latin typeface="Arial" panose="020B0604020202020204" pitchFamily="34" charset="0"/>
                          <a:ea typeface="MS Mincho" panose="02020609040205080304" pitchFamily="49" charset="-128"/>
                          <a:cs typeface="Arial" panose="020B0604020202020204" pitchFamily="34" charset="0"/>
                        </a:rPr>
                        <a:t>$0</a:t>
                      </a: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xmlns="" val="10003"/>
                  </a:ext>
                </a:extLst>
              </a:tr>
              <a:tr h="68580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2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Purch. (Sale) of ST investments</a:t>
                      </a:r>
                    </a:p>
                  </a:txBody>
                  <a:tcPr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3200" dirty="0">
                          <a:effectLst/>
                          <a:latin typeface="Arial" panose="020B0604020202020204" pitchFamily="34" charset="0"/>
                          <a:ea typeface="MS Mincho" panose="02020609040205080304" pitchFamily="49" charset="-128"/>
                          <a:cs typeface="Arial" panose="020B0604020202020204" pitchFamily="34" charset="0"/>
                        </a:rPr>
                        <a:t>−</a:t>
                      </a:r>
                      <a:r>
                        <a:rPr lang="en-US" sz="3200" u="sng" dirty="0">
                          <a:effectLst/>
                          <a:latin typeface="Arial" panose="020B0604020202020204" pitchFamily="34" charset="0"/>
                          <a:ea typeface="MS Mincho" panose="02020609040205080304" pitchFamily="49" charset="-128"/>
                          <a:cs typeface="Arial" panose="020B0604020202020204" pitchFamily="34" charset="0"/>
                        </a:rPr>
                        <a:t>$90</a:t>
                      </a: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xmlns="" val="10004"/>
                  </a:ext>
                </a:extLst>
              </a:tr>
              <a:tr h="644525">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2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Total uses of FCF</a:t>
                      </a:r>
                    </a:p>
                  </a:txBody>
                  <a:tcPr anchor="ctr" horzOverflow="overflow">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3200" dirty="0">
                          <a:effectLst/>
                          <a:latin typeface="Arial" panose="020B0604020202020204" pitchFamily="34" charset="0"/>
                          <a:ea typeface="MS Mincho" panose="02020609040205080304" pitchFamily="49" charset="-128"/>
                          <a:cs typeface="Arial" panose="020B0604020202020204" pitchFamily="34" charset="0"/>
                        </a:rPr>
                        <a:t>−$425</a:t>
                      </a: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xmlns="" val="3010940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Determinants of Intrinsic Value: Calculating FCF</a:t>
            </a:r>
          </a:p>
        </p:txBody>
      </p:sp>
      <p:pic>
        <p:nvPicPr>
          <p:cNvPr id="2050" name="Picture 2" descr="A flowchart shows the sales revenues leads to minus operating costs and taxes and then leads to minus required investment in operating capital and further leads to equals free cash flow (F C F) with a blue arrow pointer. Then leads into value equals F C F subscript 1 divides (1 + W A C C) super subscript 1 + F C F subscript 2 divides (1 + W A C C) super subscript 2 + F C F infinity divides (1 + W A C C) super subscript infinity. Bottom flow shows mark interest rates and mark risk aversion, and the firm’s debt divided equal mix and a firm’s business risk leads to cost of debt cost of equity and then leads to weighed average cost of capital (W A C C) further leads to value equals F C F subscript 1 divides (1 + W A C C) super subscript 1 + F C F subscript 2 divides (1 + W A C C) super subscript 2 + F C F infinity divides (1 + W A C C) super subscript infinity."/>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40000" y="1175302"/>
            <a:ext cx="7112000" cy="503921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891142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Computron Inc.</a:t>
            </a:r>
          </a:p>
        </p:txBody>
      </p:sp>
      <p:sp>
        <p:nvSpPr>
          <p:cNvPr id="3" name="Content Placeholder 2"/>
          <p:cNvSpPr>
            <a:spLocks noGrp="1"/>
          </p:cNvSpPr>
          <p:nvPr>
            <p:ph idx="1"/>
          </p:nvPr>
        </p:nvSpPr>
        <p:spPr>
          <a:xfrm>
            <a:off x="838200" y="1371602"/>
            <a:ext cx="10515600" cy="1733096"/>
          </a:xfrm>
        </p:spPr>
        <p:txBody>
          <a:bodyPr/>
          <a:lstStyle/>
          <a:p>
            <a:r>
              <a:rPr lang="en-US" dirty="0"/>
              <a:t>Computron expanded operations in 2019. Following slides show key information and financial statements to evaluate the expansions.</a:t>
            </a:r>
          </a:p>
        </p:txBody>
      </p:sp>
      <p:graphicFrame>
        <p:nvGraphicFramePr>
          <p:cNvPr id="7" name="Table 3" descr="A table shows the stock price, share outstanding and common dividends (millions) for 2019 are $ 50, 100 and $ 90 and for 2020 are $ 30, 100 and $ 84. The tax rate and cost of capital (WACC) for 2019 and 2020 are 25 percent and 10 percent.">
            <a:extLst>
              <a:ext uri="{FF2B5EF4-FFF2-40B4-BE49-F238E27FC236}">
                <a16:creationId xmlns:a16="http://schemas.microsoft.com/office/drawing/2014/main" xmlns="" id="{14B54062-12C8-45F1-A354-B4C952D5F941}"/>
              </a:ext>
            </a:extLst>
          </p:cNvPr>
          <p:cNvGraphicFramePr>
            <a:graphicFrameLocks noGrp="1"/>
          </p:cNvGraphicFramePr>
          <p:nvPr>
            <p:ph idx="10"/>
            <p:extLst>
              <p:ext uri="{D42A27DB-BD31-4B8C-83A1-F6EECF244321}">
                <p14:modId xmlns:p14="http://schemas.microsoft.com/office/powerpoint/2010/main" xmlns="" val="180911564"/>
              </p:ext>
            </p:extLst>
          </p:nvPr>
        </p:nvGraphicFramePr>
        <p:xfrm>
          <a:off x="838200" y="3135095"/>
          <a:ext cx="9418013" cy="2591765"/>
        </p:xfrm>
        <a:graphic>
          <a:graphicData uri="http://schemas.openxmlformats.org/drawingml/2006/table">
            <a:tbl>
              <a:tblPr firstRow="1" bandRow="1"/>
              <a:tblGrid>
                <a:gridCol w="4754880">
                  <a:extLst>
                    <a:ext uri="{9D8B030D-6E8A-4147-A177-3AD203B41FA5}">
                      <a16:colId xmlns:a16="http://schemas.microsoft.com/office/drawing/2014/main" xmlns="" val="2008897768"/>
                    </a:ext>
                  </a:extLst>
                </a:gridCol>
                <a:gridCol w="2264950">
                  <a:extLst>
                    <a:ext uri="{9D8B030D-6E8A-4147-A177-3AD203B41FA5}">
                      <a16:colId xmlns:a16="http://schemas.microsoft.com/office/drawing/2014/main" xmlns="" val="1390663718"/>
                    </a:ext>
                  </a:extLst>
                </a:gridCol>
                <a:gridCol w="2398183">
                  <a:extLst>
                    <a:ext uri="{9D8B030D-6E8A-4147-A177-3AD203B41FA5}">
                      <a16:colId xmlns:a16="http://schemas.microsoft.com/office/drawing/2014/main" xmlns="" val="2323052064"/>
                    </a:ext>
                  </a:extLst>
                </a:gridCol>
              </a:tblGrid>
              <a:tr h="433009">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a:spcBef>
                          <a:spcPts val="0"/>
                        </a:spcBef>
                        <a:spcAft>
                          <a:spcPts val="0"/>
                        </a:spcAft>
                      </a:pPr>
                      <a:endParaRPr lang="en-US" sz="2800" dirty="0">
                        <a:solidFill>
                          <a:schemeClr val="tx2"/>
                        </a:solidFill>
                        <a:effectLst/>
                        <a:latin typeface="Arial" panose="020B0604020202020204" pitchFamily="34" charset="0"/>
                        <a:ea typeface="Tahoma" panose="020B0604030504040204" pitchFamily="34" charset="0"/>
                        <a:cs typeface="Arial" panose="020B0604020202020204" pitchFamily="34" charset="0"/>
                      </a:endParaRPr>
                    </a:p>
                  </a:txBody>
                  <a:tcPr marL="44824" marR="44824" marT="0" marB="0"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algn="r">
                        <a:spcBef>
                          <a:spcPts val="0"/>
                        </a:spcBef>
                        <a:spcAft>
                          <a:spcPts val="0"/>
                        </a:spcAft>
                      </a:pPr>
                      <a:r>
                        <a:rPr lang="en-US" sz="2800" u="sng" dirty="0">
                          <a:solidFill>
                            <a:schemeClr val="tx1"/>
                          </a:solidFill>
                          <a:effectLst/>
                          <a:latin typeface="Arial" panose="020B0604020202020204" pitchFamily="34" charset="0"/>
                          <a:cs typeface="Arial" panose="020B0604020202020204" pitchFamily="34" charset="0"/>
                        </a:rPr>
                        <a:t>2018</a:t>
                      </a:r>
                      <a:endParaRPr lang="en-US" sz="28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824" marR="44824" marT="0" marB="0"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algn="r">
                        <a:spcBef>
                          <a:spcPts val="0"/>
                        </a:spcBef>
                        <a:spcAft>
                          <a:spcPts val="0"/>
                        </a:spcAft>
                      </a:pPr>
                      <a:r>
                        <a:rPr lang="en-US" sz="2800" u="sng" dirty="0">
                          <a:solidFill>
                            <a:schemeClr val="tx1"/>
                          </a:solidFill>
                          <a:effectLst/>
                          <a:latin typeface="Arial" panose="020B0604020202020204" pitchFamily="34" charset="0"/>
                          <a:cs typeface="Arial" panose="020B0604020202020204" pitchFamily="34" charset="0"/>
                        </a:rPr>
                        <a:t>2019</a:t>
                      </a:r>
                      <a:endParaRPr lang="en-US" sz="28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824" marR="44824" marT="0" marB="0"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xmlns="" val="4242070730"/>
                  </a:ext>
                </a:extLst>
              </a:tr>
              <a:tr h="433009">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spcBef>
                          <a:spcPts val="0"/>
                        </a:spcBef>
                        <a:spcAft>
                          <a:spcPts val="0"/>
                        </a:spcAft>
                      </a:pPr>
                      <a:r>
                        <a:rPr lang="en-US" sz="2800" dirty="0">
                          <a:solidFill>
                            <a:srgbClr val="333399"/>
                          </a:solidFill>
                          <a:effectLst/>
                          <a:latin typeface="Arial" panose="020B0604020202020204" pitchFamily="34" charset="0"/>
                          <a:cs typeface="Arial" panose="020B0604020202020204" pitchFamily="34" charset="0"/>
                        </a:rPr>
                        <a:t>Stock price</a:t>
                      </a:r>
                      <a:endParaRPr lang="en-US" sz="2800" dirty="0">
                        <a:solidFill>
                          <a:srgbClr val="333399"/>
                        </a:solidFill>
                        <a:effectLst/>
                        <a:latin typeface="Arial" panose="020B0604020202020204" pitchFamily="34" charset="0"/>
                        <a:ea typeface="Times New Roman" panose="02020603050405020304" pitchFamily="18" charset="0"/>
                        <a:cs typeface="Arial" panose="020B0604020202020204" pitchFamily="34" charset="0"/>
                      </a:endParaRPr>
                    </a:p>
                  </a:txBody>
                  <a:tcPr marL="44824" marR="44824"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r">
                        <a:spcBef>
                          <a:spcPts val="0"/>
                        </a:spcBef>
                        <a:spcAft>
                          <a:spcPts val="0"/>
                        </a:spcAft>
                      </a:pPr>
                      <a:r>
                        <a:rPr lang="en-US" sz="2800" dirty="0">
                          <a:solidFill>
                            <a:schemeClr val="tx1"/>
                          </a:solidFill>
                          <a:effectLst/>
                          <a:latin typeface="Arial" panose="020B0604020202020204" pitchFamily="34" charset="0"/>
                          <a:cs typeface="Arial" panose="020B0604020202020204" pitchFamily="34" charset="0"/>
                        </a:rPr>
                        <a:t>$50.00</a:t>
                      </a:r>
                      <a:endParaRPr lang="en-US" sz="2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824" marR="44824"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r">
                        <a:spcBef>
                          <a:spcPts val="0"/>
                        </a:spcBef>
                        <a:spcAft>
                          <a:spcPts val="0"/>
                        </a:spcAft>
                      </a:pPr>
                      <a:r>
                        <a:rPr lang="en-US" sz="2800" dirty="0">
                          <a:solidFill>
                            <a:schemeClr val="tx1"/>
                          </a:solidFill>
                          <a:effectLst/>
                          <a:latin typeface="Arial" panose="020B0604020202020204" pitchFamily="34" charset="0"/>
                          <a:cs typeface="Arial" panose="020B0604020202020204" pitchFamily="34" charset="0"/>
                        </a:rPr>
                        <a:t>$30.00</a:t>
                      </a:r>
                      <a:endParaRPr lang="en-US" sz="2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824" marR="44824"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xmlns="" val="1057843878"/>
                  </a:ext>
                </a:extLst>
              </a:tr>
              <a:tr h="365760">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spcBef>
                          <a:spcPts val="0"/>
                        </a:spcBef>
                        <a:spcAft>
                          <a:spcPts val="0"/>
                        </a:spcAft>
                      </a:pPr>
                      <a:r>
                        <a:rPr lang="en-US" sz="2800" dirty="0">
                          <a:solidFill>
                            <a:srgbClr val="333399"/>
                          </a:solidFill>
                          <a:effectLst/>
                          <a:latin typeface="Arial" panose="020B0604020202020204" pitchFamily="34" charset="0"/>
                          <a:cs typeface="Arial" panose="020B0604020202020204" pitchFamily="34" charset="0"/>
                        </a:rPr>
                        <a:t>Shares outstanding (millions)</a:t>
                      </a:r>
                      <a:endParaRPr lang="en-US" sz="2800" dirty="0">
                        <a:solidFill>
                          <a:srgbClr val="333399"/>
                        </a:solidFill>
                        <a:effectLst/>
                        <a:latin typeface="Arial" panose="020B0604020202020204" pitchFamily="34" charset="0"/>
                        <a:ea typeface="Times New Roman" panose="02020603050405020304" pitchFamily="18" charset="0"/>
                        <a:cs typeface="Arial" panose="020B0604020202020204" pitchFamily="34" charset="0"/>
                      </a:endParaRPr>
                    </a:p>
                  </a:txBody>
                  <a:tcPr marL="44824" marR="44824"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r">
                        <a:spcBef>
                          <a:spcPts val="0"/>
                        </a:spcBef>
                        <a:spcAft>
                          <a:spcPts val="0"/>
                        </a:spcAft>
                      </a:pPr>
                      <a:r>
                        <a:rPr lang="en-US" sz="2800" dirty="0">
                          <a:solidFill>
                            <a:schemeClr val="tx1"/>
                          </a:solidFill>
                          <a:effectLst/>
                          <a:latin typeface="Arial" panose="020B0604020202020204" pitchFamily="34" charset="0"/>
                          <a:cs typeface="Arial" panose="020B0604020202020204" pitchFamily="34" charset="0"/>
                        </a:rPr>
                        <a:t>100</a:t>
                      </a:r>
                      <a:endParaRPr lang="en-US" sz="2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824" marR="44824"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r">
                        <a:spcBef>
                          <a:spcPts val="0"/>
                        </a:spcBef>
                        <a:spcAft>
                          <a:spcPts val="0"/>
                        </a:spcAft>
                      </a:pPr>
                      <a:r>
                        <a:rPr lang="en-US" sz="2800" dirty="0">
                          <a:solidFill>
                            <a:schemeClr val="tx1"/>
                          </a:solidFill>
                          <a:effectLst/>
                          <a:latin typeface="Arial" panose="020B0604020202020204" pitchFamily="34" charset="0"/>
                          <a:cs typeface="Arial" panose="020B0604020202020204" pitchFamily="34" charset="0"/>
                        </a:rPr>
                        <a:t>100</a:t>
                      </a:r>
                      <a:endParaRPr lang="en-US" sz="2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824" marR="44824"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xmlns="" val="702960089"/>
                  </a:ext>
                </a:extLst>
              </a:tr>
              <a:tr h="433009">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spcBef>
                          <a:spcPts val="0"/>
                        </a:spcBef>
                        <a:spcAft>
                          <a:spcPts val="0"/>
                        </a:spcAft>
                      </a:pPr>
                      <a:r>
                        <a:rPr lang="en-US" sz="2800" dirty="0">
                          <a:solidFill>
                            <a:srgbClr val="333399"/>
                          </a:solidFill>
                          <a:effectLst/>
                          <a:latin typeface="Arial" panose="020B0604020202020204" pitchFamily="34" charset="0"/>
                          <a:cs typeface="Arial" panose="020B0604020202020204" pitchFamily="34" charset="0"/>
                        </a:rPr>
                        <a:t>Common dividends (millions)</a:t>
                      </a:r>
                      <a:endParaRPr lang="en-US" sz="2800" dirty="0">
                        <a:solidFill>
                          <a:srgbClr val="333399"/>
                        </a:solidFill>
                        <a:effectLst/>
                        <a:latin typeface="Arial" panose="020B0604020202020204" pitchFamily="34" charset="0"/>
                        <a:ea typeface="Times New Roman" panose="02020603050405020304" pitchFamily="18" charset="0"/>
                        <a:cs typeface="Arial" panose="020B0604020202020204" pitchFamily="34" charset="0"/>
                      </a:endParaRPr>
                    </a:p>
                  </a:txBody>
                  <a:tcPr marL="44824" marR="44824"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r">
                        <a:spcBef>
                          <a:spcPts val="0"/>
                        </a:spcBef>
                        <a:spcAft>
                          <a:spcPts val="0"/>
                        </a:spcAft>
                      </a:pPr>
                      <a:r>
                        <a:rPr lang="en-US" sz="2800" dirty="0">
                          <a:solidFill>
                            <a:schemeClr val="tx1"/>
                          </a:solidFill>
                          <a:effectLst/>
                          <a:latin typeface="Arial" panose="020B0604020202020204" pitchFamily="34" charset="0"/>
                          <a:cs typeface="Arial" panose="020B0604020202020204" pitchFamily="34" charset="0"/>
                        </a:rPr>
                        <a:t>$90</a:t>
                      </a:r>
                      <a:endParaRPr lang="en-US" sz="2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824" marR="44824"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r">
                        <a:spcBef>
                          <a:spcPts val="0"/>
                        </a:spcBef>
                        <a:spcAft>
                          <a:spcPts val="0"/>
                        </a:spcAft>
                      </a:pPr>
                      <a:r>
                        <a:rPr lang="en-US" sz="2800" dirty="0">
                          <a:solidFill>
                            <a:schemeClr val="tx1"/>
                          </a:solidFill>
                          <a:effectLst/>
                          <a:latin typeface="Arial" panose="020B0604020202020204" pitchFamily="34" charset="0"/>
                          <a:cs typeface="Arial" panose="020B0604020202020204" pitchFamily="34" charset="0"/>
                        </a:rPr>
                        <a:t>$84</a:t>
                      </a:r>
                      <a:endParaRPr lang="en-US" sz="2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824" marR="44824"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xmlns="" val="3211346842"/>
                  </a:ext>
                </a:extLst>
              </a:tr>
              <a:tr h="433009">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spcBef>
                          <a:spcPts val="0"/>
                        </a:spcBef>
                        <a:spcAft>
                          <a:spcPts val="0"/>
                        </a:spcAft>
                      </a:pPr>
                      <a:r>
                        <a:rPr lang="en-US" sz="2800" dirty="0">
                          <a:solidFill>
                            <a:srgbClr val="333399"/>
                          </a:solidFill>
                          <a:effectLst/>
                          <a:latin typeface="Arial" panose="020B0604020202020204" pitchFamily="34" charset="0"/>
                          <a:cs typeface="Arial" panose="020B0604020202020204" pitchFamily="34" charset="0"/>
                        </a:rPr>
                        <a:t>Tax rate</a:t>
                      </a:r>
                      <a:endParaRPr lang="en-US" sz="2800" dirty="0">
                        <a:solidFill>
                          <a:srgbClr val="333399"/>
                        </a:solidFill>
                        <a:effectLst/>
                        <a:latin typeface="Arial" panose="020B0604020202020204" pitchFamily="34" charset="0"/>
                        <a:ea typeface="Times New Roman" panose="02020603050405020304" pitchFamily="18" charset="0"/>
                        <a:cs typeface="Arial" panose="020B0604020202020204" pitchFamily="34" charset="0"/>
                      </a:endParaRPr>
                    </a:p>
                  </a:txBody>
                  <a:tcPr marL="44824" marR="44824"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r">
                        <a:spcBef>
                          <a:spcPts val="0"/>
                        </a:spcBef>
                        <a:spcAft>
                          <a:spcPts val="0"/>
                        </a:spcAft>
                      </a:pPr>
                      <a:r>
                        <a:rPr lang="en-US" sz="2800" dirty="0">
                          <a:solidFill>
                            <a:schemeClr val="tx1"/>
                          </a:solidFill>
                          <a:effectLst/>
                          <a:latin typeface="Arial" panose="020B0604020202020204" pitchFamily="34" charset="0"/>
                          <a:cs typeface="Arial" panose="020B0604020202020204" pitchFamily="34" charset="0"/>
                        </a:rPr>
                        <a:t>25%</a:t>
                      </a:r>
                      <a:endParaRPr lang="en-US" sz="2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824" marR="44824"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r">
                        <a:spcBef>
                          <a:spcPts val="0"/>
                        </a:spcBef>
                        <a:spcAft>
                          <a:spcPts val="0"/>
                        </a:spcAft>
                      </a:pPr>
                      <a:r>
                        <a:rPr lang="en-US" sz="2800" dirty="0">
                          <a:solidFill>
                            <a:schemeClr val="tx1"/>
                          </a:solidFill>
                          <a:effectLst/>
                          <a:latin typeface="Arial" panose="020B0604020202020204" pitchFamily="34" charset="0"/>
                          <a:cs typeface="Arial" panose="020B0604020202020204" pitchFamily="34" charset="0"/>
                        </a:rPr>
                        <a:t>25%</a:t>
                      </a:r>
                      <a:endParaRPr lang="en-US" sz="2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824" marR="44824"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xmlns="" val="236527268"/>
                  </a:ext>
                </a:extLst>
              </a:tr>
              <a:tr h="433009">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spcBef>
                          <a:spcPts val="0"/>
                        </a:spcBef>
                        <a:spcAft>
                          <a:spcPts val="0"/>
                        </a:spcAft>
                      </a:pPr>
                      <a:r>
                        <a:rPr lang="en-US" sz="2800" dirty="0">
                          <a:solidFill>
                            <a:srgbClr val="333399"/>
                          </a:solidFill>
                          <a:effectLst/>
                          <a:latin typeface="Arial" panose="020B0604020202020204" pitchFamily="34" charset="0"/>
                          <a:cs typeface="Arial" panose="020B0604020202020204" pitchFamily="34" charset="0"/>
                        </a:rPr>
                        <a:t>Cost of capital (WACC)</a:t>
                      </a:r>
                      <a:endParaRPr lang="en-US" sz="2800" dirty="0">
                        <a:solidFill>
                          <a:srgbClr val="333399"/>
                        </a:solidFill>
                        <a:effectLst/>
                        <a:latin typeface="Arial" panose="020B0604020202020204" pitchFamily="34" charset="0"/>
                        <a:ea typeface="Times New Roman" panose="02020603050405020304" pitchFamily="18" charset="0"/>
                        <a:cs typeface="Arial" panose="020B0604020202020204" pitchFamily="34" charset="0"/>
                      </a:endParaRPr>
                    </a:p>
                  </a:txBody>
                  <a:tcPr marL="44824" marR="44824"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r">
                        <a:spcBef>
                          <a:spcPts val="0"/>
                        </a:spcBef>
                        <a:spcAft>
                          <a:spcPts val="0"/>
                        </a:spcAft>
                      </a:pPr>
                      <a:r>
                        <a:rPr lang="en-US" sz="2800" dirty="0">
                          <a:solidFill>
                            <a:schemeClr val="tx1"/>
                          </a:solidFill>
                          <a:effectLst/>
                          <a:latin typeface="Arial" panose="020B0604020202020204" pitchFamily="34" charset="0"/>
                          <a:cs typeface="Arial" panose="020B0604020202020204" pitchFamily="34" charset="0"/>
                        </a:rPr>
                        <a:t>10.00%</a:t>
                      </a:r>
                      <a:endParaRPr lang="en-US" sz="2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824" marR="44824"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r">
                        <a:spcBef>
                          <a:spcPts val="0"/>
                        </a:spcBef>
                        <a:spcAft>
                          <a:spcPts val="0"/>
                        </a:spcAft>
                      </a:pPr>
                      <a:r>
                        <a:rPr lang="en-US" sz="2800" dirty="0">
                          <a:solidFill>
                            <a:schemeClr val="tx1"/>
                          </a:solidFill>
                          <a:effectLst/>
                          <a:latin typeface="Arial" panose="020B0604020202020204" pitchFamily="34" charset="0"/>
                          <a:cs typeface="Arial" panose="020B0604020202020204" pitchFamily="34" charset="0"/>
                        </a:rPr>
                        <a:t>10.00%</a:t>
                      </a:r>
                      <a:endParaRPr lang="en-US" sz="2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824" marR="44824"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xmlns="" val="1075361046"/>
                  </a:ext>
                </a:extLst>
              </a:tr>
            </a:tbl>
          </a:graphicData>
        </a:graphic>
      </p:graphicFrame>
    </p:spTree>
    <p:extLst>
      <p:ext uri="{BB962C8B-B14F-4D97-AF65-F5344CB8AC3E}">
        <p14:creationId xmlns:p14="http://schemas.microsoft.com/office/powerpoint/2010/main" xmlns="" val="1700836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8" y="136525"/>
            <a:ext cx="10515600" cy="914400"/>
          </a:xfrm>
        </p:spPr>
        <p:txBody>
          <a:bodyPr/>
          <a:lstStyle/>
          <a:p>
            <a:r>
              <a:rPr lang="en-US" dirty="0"/>
              <a:t>Income Statement (Millions of Dollars)</a:t>
            </a:r>
          </a:p>
        </p:txBody>
      </p:sp>
      <p:graphicFrame>
        <p:nvGraphicFramePr>
          <p:cNvPr id="6" name="Table 2" descr="Sales, COGS, deprec and other expenses for 2018 are $ 5500, 4300, 290 and 350 and for 2019 are $ 6000, 4800, 320 and 420. The total operating costs for 2018 is $ 4940, and 2019 is $ 5540. EBIT, Int.expense, pre-tax earnings and taxes 25 percent for 2019 are $ 460, 108, 352 and 88. The Net income for 2018 is $ 369, and 2019 is $ 264."/>
          <p:cNvGraphicFramePr>
            <a:graphicFrameLocks noGrp="1"/>
          </p:cNvGraphicFramePr>
          <p:nvPr>
            <p:ph idx="1"/>
            <p:extLst>
              <p:ext uri="{D42A27DB-BD31-4B8C-83A1-F6EECF244321}">
                <p14:modId xmlns:p14="http://schemas.microsoft.com/office/powerpoint/2010/main" xmlns="" val="3439032403"/>
              </p:ext>
            </p:extLst>
          </p:nvPr>
        </p:nvGraphicFramePr>
        <p:xfrm>
          <a:off x="2346960" y="1099915"/>
          <a:ext cx="7498080" cy="5029200"/>
        </p:xfrm>
        <a:graphic>
          <a:graphicData uri="http://schemas.openxmlformats.org/drawingml/2006/table">
            <a:tbl>
              <a:tblPr firstRow="1"/>
              <a:tblGrid>
                <a:gridCol w="3108960">
                  <a:extLst>
                    <a:ext uri="{9D8B030D-6E8A-4147-A177-3AD203B41FA5}">
                      <a16:colId xmlns:a16="http://schemas.microsoft.com/office/drawing/2014/main" xmlns="" val="20000"/>
                    </a:ext>
                  </a:extLst>
                </a:gridCol>
                <a:gridCol w="1737360">
                  <a:extLst>
                    <a:ext uri="{9D8B030D-6E8A-4147-A177-3AD203B41FA5}">
                      <a16:colId xmlns:a16="http://schemas.microsoft.com/office/drawing/2014/main" xmlns="" val="20001"/>
                    </a:ext>
                  </a:extLst>
                </a:gridCol>
                <a:gridCol w="2651760">
                  <a:extLst>
                    <a:ext uri="{9D8B030D-6E8A-4147-A177-3AD203B41FA5}">
                      <a16:colId xmlns:a16="http://schemas.microsoft.com/office/drawing/2014/main" xmlns="" val="20002"/>
                    </a:ext>
                  </a:extLst>
                </a:gridCol>
              </a:tblGrid>
              <a:tr h="448912">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ctr" horzOverflow="overflow">
                    <a:lnL cap="flat">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1" i="0" u="sng" strike="noStrike" cap="none" normalizeH="0" baseline="0" dirty="0">
                          <a:ln>
                            <a:noFill/>
                          </a:ln>
                          <a:solidFill>
                            <a:srgbClr val="333399"/>
                          </a:solidFill>
                          <a:effectLst/>
                          <a:latin typeface="Arial" panose="020B0604020202020204" pitchFamily="34" charset="0"/>
                          <a:cs typeface="Arial" panose="020B0604020202020204" pitchFamily="34" charset="0"/>
                        </a:rPr>
                        <a:t>2018</a:t>
                      </a:r>
                    </a:p>
                  </a:txBody>
                  <a:tcPr anchor="ctr" horzOverflow="overflow">
                    <a:lnL>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1" i="0" u="sng" strike="noStrike" cap="none" normalizeH="0" baseline="0" dirty="0">
                          <a:ln>
                            <a:noFill/>
                          </a:ln>
                          <a:solidFill>
                            <a:srgbClr val="333399"/>
                          </a:solidFill>
                          <a:effectLst/>
                          <a:latin typeface="Arial" panose="020B0604020202020204" pitchFamily="34" charset="0"/>
                          <a:cs typeface="Arial" panose="020B0604020202020204" pitchFamily="34" charset="0"/>
                        </a:rPr>
                        <a:t>2019</a:t>
                      </a: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448912">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Sales</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400" dirty="0">
                          <a:effectLst/>
                          <a:latin typeface="Arial" panose="020B0604020202020204" pitchFamily="34" charset="0"/>
                          <a:ea typeface="Tahoma" panose="020B0604030504040204" pitchFamily="34" charset="0"/>
                          <a:cs typeface="Arial" panose="020B0604020202020204" pitchFamily="34" charset="0"/>
                        </a:rPr>
                        <a:t> $ 5,500 </a:t>
                      </a: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400" dirty="0">
                          <a:effectLst/>
                          <a:latin typeface="Arial" panose="020B0604020202020204" pitchFamily="34" charset="0"/>
                          <a:ea typeface="Tahoma" panose="020B0604030504040204" pitchFamily="34" charset="0"/>
                          <a:cs typeface="Arial" panose="020B0604020202020204" pitchFamily="34" charset="0"/>
                        </a:rPr>
                        <a:t> $</a:t>
                      </a:r>
                      <a:r>
                        <a:rPr lang="en-US" sz="2400" baseline="0" dirty="0">
                          <a:effectLst/>
                          <a:latin typeface="Arial" panose="020B0604020202020204" pitchFamily="34" charset="0"/>
                          <a:ea typeface="Tahoma" panose="020B0604030504040204" pitchFamily="34" charset="0"/>
                          <a:cs typeface="Arial" panose="020B0604020202020204" pitchFamily="34" charset="0"/>
                        </a:rPr>
                        <a:t> </a:t>
                      </a:r>
                      <a:r>
                        <a:rPr lang="en-US" sz="2400" dirty="0">
                          <a:effectLst/>
                          <a:latin typeface="Arial" panose="020B0604020202020204" pitchFamily="34" charset="0"/>
                          <a:ea typeface="Tahoma" panose="020B0604030504040204" pitchFamily="34" charset="0"/>
                          <a:cs typeface="Arial" panose="020B0604020202020204" pitchFamily="34" charset="0"/>
                        </a:rPr>
                        <a:t>6,000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448912">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COGS</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400" dirty="0">
                          <a:effectLst/>
                          <a:latin typeface="Arial" panose="020B0604020202020204" pitchFamily="34" charset="0"/>
                          <a:ea typeface="Tahoma" panose="020B0604030504040204" pitchFamily="34" charset="0"/>
                          <a:cs typeface="Arial" panose="020B0604020202020204" pitchFamily="34" charset="0"/>
                        </a:rPr>
                        <a:t>    4,300 </a:t>
                      </a: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400" dirty="0">
                          <a:effectLst/>
                          <a:latin typeface="Arial" panose="020B0604020202020204" pitchFamily="34" charset="0"/>
                          <a:ea typeface="Tahoma" panose="020B0604030504040204" pitchFamily="34" charset="0"/>
                          <a:cs typeface="Arial" panose="020B0604020202020204" pitchFamily="34" charset="0"/>
                        </a:rPr>
                        <a:t>         4,800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2"/>
                  </a:ext>
                </a:extLst>
              </a:tr>
              <a:tr h="448912">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Deprec.</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400" u="none" dirty="0">
                          <a:effectLst/>
                          <a:latin typeface="Arial" panose="020B0604020202020204" pitchFamily="34" charset="0"/>
                          <a:ea typeface="Tahoma" panose="020B0604030504040204" pitchFamily="34" charset="0"/>
                          <a:cs typeface="Arial" panose="020B0604020202020204" pitchFamily="34" charset="0"/>
                        </a:rPr>
                        <a:t>        290 </a:t>
                      </a: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400" dirty="0">
                          <a:effectLst/>
                          <a:latin typeface="Arial" panose="020B0604020202020204" pitchFamily="34" charset="0"/>
                          <a:ea typeface="Tahoma" panose="020B0604030504040204" pitchFamily="34" charset="0"/>
                          <a:cs typeface="Arial" panose="020B0604020202020204" pitchFamily="34" charset="0"/>
                        </a:rPr>
                        <a:t>            320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3845041553"/>
                  </a:ext>
                </a:extLst>
              </a:tr>
              <a:tr h="448912">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Other expenses</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400" u="sng" dirty="0">
                          <a:effectLst/>
                          <a:latin typeface="Arial" panose="020B0604020202020204" pitchFamily="34" charset="0"/>
                          <a:ea typeface="Tahoma" panose="020B0604030504040204" pitchFamily="34" charset="0"/>
                          <a:cs typeface="Arial" panose="020B0604020202020204" pitchFamily="34" charset="0"/>
                        </a:rPr>
                        <a:t>        350 </a:t>
                      </a:r>
                      <a:endParaRPr lang="en-US" sz="2400" dirty="0">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400" u="sng" dirty="0">
                          <a:effectLst/>
                          <a:latin typeface="Arial" panose="020B0604020202020204" pitchFamily="34" charset="0"/>
                          <a:ea typeface="Tahoma" panose="020B0604030504040204" pitchFamily="34" charset="0"/>
                          <a:cs typeface="Arial" panose="020B0604020202020204" pitchFamily="34" charset="0"/>
                        </a:rPr>
                        <a:t>            420 </a:t>
                      </a:r>
                      <a:endParaRPr lang="en-US" sz="2400" dirty="0">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3"/>
                  </a:ext>
                </a:extLst>
              </a:tr>
              <a:tr h="448912">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18288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Tot. op. costs</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400" u="sng" dirty="0">
                          <a:effectLst/>
                          <a:latin typeface="Arial" panose="020B0604020202020204" pitchFamily="34" charset="0"/>
                          <a:ea typeface="Tahoma" panose="020B0604030504040204" pitchFamily="34" charset="0"/>
                          <a:cs typeface="Arial" panose="020B0604020202020204" pitchFamily="34" charset="0"/>
                        </a:rPr>
                        <a:t> $ 4,940 </a:t>
                      </a:r>
                      <a:endParaRPr lang="en-US" sz="2400" dirty="0">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400" u="sng" dirty="0">
                          <a:effectLst/>
                          <a:latin typeface="Arial" panose="020B0604020202020204" pitchFamily="34" charset="0"/>
                          <a:ea typeface="Tahoma" panose="020B0604030504040204" pitchFamily="34" charset="0"/>
                          <a:cs typeface="Arial" panose="020B0604020202020204" pitchFamily="34" charset="0"/>
                        </a:rPr>
                        <a:t> $ 5,540 </a:t>
                      </a:r>
                      <a:endParaRPr lang="en-US" sz="2400" dirty="0">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5"/>
                  </a:ext>
                </a:extLst>
              </a:tr>
              <a:tr h="448912">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18288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EBIT</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400" dirty="0">
                          <a:effectLst/>
                          <a:latin typeface="Arial" panose="020B0604020202020204" pitchFamily="34" charset="0"/>
                          <a:ea typeface="Tahoma" panose="020B0604030504040204" pitchFamily="34" charset="0"/>
                          <a:cs typeface="Arial" panose="020B0604020202020204" pitchFamily="34" charset="0"/>
                        </a:rPr>
                        <a:t> $    560 </a:t>
                      </a: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400" dirty="0">
                          <a:effectLst/>
                          <a:latin typeface="Arial" panose="020B0604020202020204" pitchFamily="34" charset="0"/>
                          <a:ea typeface="Tahoma" panose="020B0604030504040204" pitchFamily="34" charset="0"/>
                          <a:cs typeface="Arial" panose="020B0604020202020204" pitchFamily="34" charset="0"/>
                        </a:rPr>
                        <a:t> $    460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6"/>
                  </a:ext>
                </a:extLst>
              </a:tr>
              <a:tr h="448912">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Int. expense</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400" u="sng" dirty="0">
                          <a:effectLst/>
                          <a:latin typeface="Arial" panose="020B0604020202020204" pitchFamily="34" charset="0"/>
                          <a:ea typeface="Tahoma" panose="020B0604030504040204" pitchFamily="34" charset="0"/>
                          <a:cs typeface="Arial" panose="020B0604020202020204" pitchFamily="34" charset="0"/>
                        </a:rPr>
                        <a:t>          68 </a:t>
                      </a:r>
                      <a:endParaRPr lang="en-US" sz="2400" dirty="0">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400" u="sng" dirty="0">
                          <a:effectLst/>
                          <a:latin typeface="Arial" panose="020B0604020202020204" pitchFamily="34" charset="0"/>
                          <a:ea typeface="Tahoma" panose="020B0604030504040204" pitchFamily="34" charset="0"/>
                          <a:cs typeface="Arial" panose="020B0604020202020204" pitchFamily="34" charset="0"/>
                        </a:rPr>
                        <a:t>            108 </a:t>
                      </a:r>
                      <a:endParaRPr lang="en-US" sz="2400" dirty="0">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7"/>
                  </a:ext>
                </a:extLst>
              </a:tr>
              <a:tr h="448912">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18288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Pre-tax earnings</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400" dirty="0">
                          <a:effectLst/>
                          <a:latin typeface="Arial" panose="020B0604020202020204" pitchFamily="34" charset="0"/>
                          <a:ea typeface="Tahoma" panose="020B0604030504040204" pitchFamily="34" charset="0"/>
                          <a:cs typeface="Arial" panose="020B0604020202020204" pitchFamily="34" charset="0"/>
                        </a:rPr>
                        <a:t> $    492 </a:t>
                      </a: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400" dirty="0">
                          <a:effectLst/>
                          <a:latin typeface="Arial" panose="020B0604020202020204" pitchFamily="34" charset="0"/>
                          <a:ea typeface="Tahoma" panose="020B0604030504040204" pitchFamily="34" charset="0"/>
                          <a:cs typeface="Arial" panose="020B0604020202020204" pitchFamily="34" charset="0"/>
                        </a:rPr>
                        <a:t> $    352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8"/>
                  </a:ext>
                </a:extLst>
              </a:tr>
              <a:tr h="448912">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Taxes (25%)</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400" u="sng" dirty="0">
                          <a:effectLst/>
                          <a:latin typeface="Arial" panose="020B0604020202020204" pitchFamily="34" charset="0"/>
                          <a:ea typeface="Tahoma" panose="020B0604030504040204" pitchFamily="34" charset="0"/>
                          <a:cs typeface="Arial" panose="020B0604020202020204" pitchFamily="34" charset="0"/>
                        </a:rPr>
                        <a:t>        123 </a:t>
                      </a:r>
                      <a:endParaRPr lang="en-US" sz="2400" dirty="0">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400" u="sng" dirty="0">
                          <a:effectLst/>
                          <a:latin typeface="Arial" panose="020B0604020202020204" pitchFamily="34" charset="0"/>
                          <a:ea typeface="Tahoma" panose="020B0604030504040204" pitchFamily="34" charset="0"/>
                          <a:cs typeface="Arial" panose="020B0604020202020204" pitchFamily="34" charset="0"/>
                        </a:rPr>
                        <a:t>              88 </a:t>
                      </a:r>
                      <a:endParaRPr lang="en-US" sz="2400" dirty="0">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9"/>
                  </a:ext>
                </a:extLst>
              </a:tr>
              <a:tr h="448912">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Net income</a:t>
                      </a:r>
                    </a:p>
                  </a:txBody>
                  <a:tcPr anchor="ctr" horzOverflow="overflow">
                    <a:lnL cap="flat">
                      <a:noFill/>
                    </a:lnL>
                    <a:lnR>
                      <a:noFill/>
                    </a:lnR>
                    <a:lnT>
                      <a:noFill/>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400" u="dbl" dirty="0">
                          <a:effectLst/>
                          <a:latin typeface="Arial" panose="020B0604020202020204" pitchFamily="34" charset="0"/>
                          <a:ea typeface="Tahoma" panose="020B0604030504040204" pitchFamily="34" charset="0"/>
                          <a:cs typeface="Arial" panose="020B0604020202020204" pitchFamily="34" charset="0"/>
                        </a:rPr>
                        <a:t> $    369 </a:t>
                      </a:r>
                      <a:endParaRPr lang="en-US" sz="2400" dirty="0">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nchor="ctr">
                    <a:lnL>
                      <a:noFill/>
                    </a:lnL>
                    <a:lnR>
                      <a:noFill/>
                    </a:lnR>
                    <a:lnT>
                      <a:noFill/>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400" u="dbl" dirty="0">
                          <a:effectLst/>
                          <a:latin typeface="Arial" panose="020B0604020202020204" pitchFamily="34" charset="0"/>
                          <a:ea typeface="Tahoma" panose="020B0604030504040204" pitchFamily="34" charset="0"/>
                          <a:cs typeface="Arial" panose="020B0604020202020204" pitchFamily="34" charset="0"/>
                        </a:rPr>
                        <a:t> $    264 </a:t>
                      </a:r>
                      <a:endParaRPr lang="en-US" sz="2400" dirty="0">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nchor="ctr">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xmlns="" val="1389599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happened to sales and net income?</a:t>
            </a:r>
          </a:p>
        </p:txBody>
      </p:sp>
      <p:sp>
        <p:nvSpPr>
          <p:cNvPr id="3" name="Content Placeholder 2"/>
          <p:cNvSpPr>
            <a:spLocks noGrp="1"/>
          </p:cNvSpPr>
          <p:nvPr>
            <p:ph idx="1"/>
          </p:nvPr>
        </p:nvSpPr>
        <p:spPr>
          <a:xfrm>
            <a:off x="838200" y="1317625"/>
            <a:ext cx="10607040" cy="4754880"/>
          </a:xfrm>
        </p:spPr>
        <p:txBody>
          <a:bodyPr/>
          <a:lstStyle/>
          <a:p>
            <a:r>
              <a:rPr lang="en-US" dirty="0"/>
              <a:t>Sales increased by $500 million (9% growth).</a:t>
            </a:r>
          </a:p>
          <a:p>
            <a:r>
              <a:rPr lang="en-US" dirty="0">
                <a:ea typeface="Times New Roman" panose="02020603050405020304" pitchFamily="18" charset="0"/>
              </a:rPr>
              <a:t>59% increase in interest payments.</a:t>
            </a:r>
            <a:endParaRPr lang="en-US" dirty="0"/>
          </a:p>
          <a:p>
            <a:r>
              <a:rPr lang="en-US" dirty="0"/>
              <a:t>Net income fell by $105 million.  </a:t>
            </a:r>
          </a:p>
        </p:txBody>
      </p:sp>
    </p:spTree>
    <p:extLst>
      <p:ext uri="{BB962C8B-B14F-4D97-AF65-F5344CB8AC3E}">
        <p14:creationId xmlns:p14="http://schemas.microsoft.com/office/powerpoint/2010/main" xmlns="" val="130675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36525"/>
            <a:ext cx="10515600" cy="914400"/>
          </a:xfrm>
        </p:spPr>
        <p:txBody>
          <a:bodyPr/>
          <a:lstStyle/>
          <a:p>
            <a:r>
              <a:rPr lang="en-US" dirty="0"/>
              <a:t>Balance Sheet: Assets (Millions of Dollars)</a:t>
            </a:r>
          </a:p>
        </p:txBody>
      </p:sp>
      <p:graphicFrame>
        <p:nvGraphicFramePr>
          <p:cNvPr id="6" name="Table 2" descr="A table shows Cash, S-T invest, AR and Inventories for 2018 are $ 60, 100, 400 and 620 and for 2019 $ 50, 10, 520 and 820. The total CA for 2018 is $ 1180, and 2019 is $ 1400. Gross FA and Less: Depreciation for 2018 are $ 3900 and 1000 and for 2019 are $ 4820 and 1320. The Net FA for 2018 is $ 2900 and for 2019 is $ 3500. The total assets for 2018 are $ 4080 and for 2019 is $ 4900."/>
          <p:cNvGraphicFramePr>
            <a:graphicFrameLocks noGrp="1"/>
          </p:cNvGraphicFramePr>
          <p:nvPr>
            <p:ph idx="1"/>
            <p:extLst>
              <p:ext uri="{D42A27DB-BD31-4B8C-83A1-F6EECF244321}">
                <p14:modId xmlns:p14="http://schemas.microsoft.com/office/powerpoint/2010/main" xmlns="" val="1857077719"/>
              </p:ext>
            </p:extLst>
          </p:nvPr>
        </p:nvGraphicFramePr>
        <p:xfrm>
          <a:off x="2712720" y="986550"/>
          <a:ext cx="6766560" cy="5181600"/>
        </p:xfrm>
        <a:graphic>
          <a:graphicData uri="http://schemas.openxmlformats.org/drawingml/2006/table">
            <a:tbl>
              <a:tblPr firstRow="1"/>
              <a:tblGrid>
                <a:gridCol w="2103120">
                  <a:extLst>
                    <a:ext uri="{9D8B030D-6E8A-4147-A177-3AD203B41FA5}">
                      <a16:colId xmlns:a16="http://schemas.microsoft.com/office/drawing/2014/main" xmlns="" val="20000"/>
                    </a:ext>
                  </a:extLst>
                </a:gridCol>
                <a:gridCol w="1920240">
                  <a:extLst>
                    <a:ext uri="{9D8B030D-6E8A-4147-A177-3AD203B41FA5}">
                      <a16:colId xmlns:a16="http://schemas.microsoft.com/office/drawing/2014/main" xmlns="" val="20001"/>
                    </a:ext>
                  </a:extLst>
                </a:gridCol>
                <a:gridCol w="2743200">
                  <a:extLst>
                    <a:ext uri="{9D8B030D-6E8A-4147-A177-3AD203B41FA5}">
                      <a16:colId xmlns:a16="http://schemas.microsoft.com/office/drawing/2014/main" xmlns="" val="20002"/>
                    </a:ext>
                  </a:extLst>
                </a:gridCol>
              </a:tblGrid>
              <a:tr h="36576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ctr" horzOverflow="overflow">
                    <a:lnL cap="flat">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1" i="0" u="sng" strike="noStrike" cap="none" normalizeH="0" baseline="0" dirty="0">
                          <a:ln>
                            <a:noFill/>
                          </a:ln>
                          <a:solidFill>
                            <a:srgbClr val="333399"/>
                          </a:solidFill>
                          <a:effectLst/>
                          <a:latin typeface="Arial" panose="020B0604020202020204" pitchFamily="34" charset="0"/>
                          <a:cs typeface="Arial" panose="020B0604020202020204" pitchFamily="34" charset="0"/>
                        </a:rPr>
                        <a:t>2018</a:t>
                      </a:r>
                    </a:p>
                  </a:txBody>
                  <a:tcPr anchor="ctr" horzOverflow="overflow">
                    <a:lnL>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1" i="0" u="sng" strike="noStrike" cap="none" normalizeH="0" baseline="0" dirty="0">
                          <a:ln>
                            <a:noFill/>
                          </a:ln>
                          <a:solidFill>
                            <a:srgbClr val="333399"/>
                          </a:solidFill>
                          <a:effectLst/>
                          <a:latin typeface="Arial" panose="020B0604020202020204" pitchFamily="34" charset="0"/>
                          <a:cs typeface="Arial" panose="020B0604020202020204" pitchFamily="34" charset="0"/>
                        </a:rPr>
                        <a:t>2019</a:t>
                      </a: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xmlns="" val="10000"/>
                  </a:ext>
                </a:extLst>
              </a:tr>
              <a:tr h="36576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Cash</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800" dirty="0">
                          <a:effectLst/>
                          <a:latin typeface="Arial" panose="020B0604020202020204" pitchFamily="34" charset="0"/>
                          <a:ea typeface="Tahoma" panose="020B0604030504040204" pitchFamily="34" charset="0"/>
                          <a:cs typeface="Arial" panose="020B0604020202020204" pitchFamily="34" charset="0"/>
                        </a:rPr>
                        <a:t>$      60 </a:t>
                      </a: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800" dirty="0">
                          <a:effectLst/>
                          <a:latin typeface="Arial" panose="020B0604020202020204" pitchFamily="34" charset="0"/>
                          <a:ea typeface="Tahoma" panose="020B0604030504040204" pitchFamily="34" charset="0"/>
                          <a:cs typeface="Arial" panose="020B0604020202020204" pitchFamily="34" charset="0"/>
                        </a:rPr>
                        <a:t> $      50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1"/>
                  </a:ext>
                </a:extLst>
              </a:tr>
              <a:tr h="36576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S-T invest.</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800" dirty="0">
                          <a:effectLst/>
                          <a:latin typeface="Arial" panose="020B0604020202020204" pitchFamily="34" charset="0"/>
                          <a:ea typeface="Tahoma" panose="020B0604030504040204" pitchFamily="34" charset="0"/>
                          <a:cs typeface="Arial" panose="020B0604020202020204" pitchFamily="34" charset="0"/>
                        </a:rPr>
                        <a:t>        100 </a:t>
                      </a: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800" dirty="0">
                          <a:effectLst/>
                          <a:latin typeface="Arial" panose="020B0604020202020204" pitchFamily="34" charset="0"/>
                          <a:ea typeface="Tahoma" panose="020B0604030504040204" pitchFamily="34" charset="0"/>
                          <a:cs typeface="Arial" panose="020B0604020202020204" pitchFamily="34" charset="0"/>
                        </a:rPr>
                        <a:t>              10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2"/>
                  </a:ext>
                </a:extLst>
              </a:tr>
              <a:tr h="36576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AR</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800" dirty="0">
                          <a:effectLst/>
                          <a:latin typeface="Arial" panose="020B0604020202020204" pitchFamily="34" charset="0"/>
                          <a:ea typeface="Tahoma" panose="020B0604030504040204" pitchFamily="34" charset="0"/>
                          <a:cs typeface="Arial" panose="020B0604020202020204" pitchFamily="34" charset="0"/>
                        </a:rPr>
                        <a:t>        400 </a:t>
                      </a: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800" dirty="0">
                          <a:effectLst/>
                          <a:latin typeface="Arial" panose="020B0604020202020204" pitchFamily="34" charset="0"/>
                          <a:ea typeface="Tahoma" panose="020B0604030504040204" pitchFamily="34" charset="0"/>
                          <a:cs typeface="Arial" panose="020B0604020202020204" pitchFamily="34" charset="0"/>
                        </a:rPr>
                        <a:t>            520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3"/>
                  </a:ext>
                </a:extLst>
              </a:tr>
              <a:tr h="36576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Inventories</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800" u="sng" dirty="0">
                          <a:effectLst/>
                          <a:latin typeface="Arial" panose="020B0604020202020204" pitchFamily="34" charset="0"/>
                          <a:ea typeface="Tahoma" panose="020B0604030504040204" pitchFamily="34" charset="0"/>
                          <a:cs typeface="Arial" panose="020B0604020202020204" pitchFamily="34" charset="0"/>
                        </a:rPr>
                        <a:t>        620 </a:t>
                      </a:r>
                      <a:endParaRPr lang="en-US" sz="2800" dirty="0">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800" u="sng" dirty="0">
                          <a:effectLst/>
                          <a:latin typeface="Arial" panose="020B0604020202020204" pitchFamily="34" charset="0"/>
                          <a:ea typeface="Tahoma" panose="020B0604030504040204" pitchFamily="34" charset="0"/>
                          <a:cs typeface="Arial" panose="020B0604020202020204" pitchFamily="34" charset="0"/>
                        </a:rPr>
                        <a:t>            820 </a:t>
                      </a:r>
                      <a:endParaRPr lang="en-US" sz="2800" dirty="0">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4"/>
                  </a:ext>
                </a:extLst>
              </a:tr>
              <a:tr h="36576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18288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Total CA</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800" dirty="0">
                          <a:effectLst/>
                          <a:latin typeface="Arial" panose="020B0604020202020204" pitchFamily="34" charset="0"/>
                          <a:ea typeface="Tahoma" panose="020B0604030504040204" pitchFamily="34" charset="0"/>
                          <a:cs typeface="Arial" panose="020B0604020202020204" pitchFamily="34" charset="0"/>
                        </a:rPr>
                        <a:t> $ 1,180 </a:t>
                      </a: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800" dirty="0">
                          <a:effectLst/>
                          <a:latin typeface="Arial" panose="020B0604020202020204" pitchFamily="34" charset="0"/>
                          <a:ea typeface="Tahoma" panose="020B0604030504040204" pitchFamily="34" charset="0"/>
                          <a:cs typeface="Arial" panose="020B0604020202020204" pitchFamily="34" charset="0"/>
                        </a:rPr>
                        <a:t> $</a:t>
                      </a:r>
                      <a:r>
                        <a:rPr lang="en-US" sz="2800" baseline="0" dirty="0">
                          <a:effectLst/>
                          <a:latin typeface="Arial" panose="020B0604020202020204" pitchFamily="34" charset="0"/>
                          <a:ea typeface="Tahoma" panose="020B0604030504040204" pitchFamily="34" charset="0"/>
                          <a:cs typeface="Arial" panose="020B0604020202020204" pitchFamily="34" charset="0"/>
                        </a:rPr>
                        <a:t> </a:t>
                      </a:r>
                      <a:r>
                        <a:rPr lang="en-US" sz="2800" dirty="0">
                          <a:effectLst/>
                          <a:latin typeface="Arial" panose="020B0604020202020204" pitchFamily="34" charset="0"/>
                          <a:ea typeface="Tahoma" panose="020B0604030504040204" pitchFamily="34" charset="0"/>
                          <a:cs typeface="Arial" panose="020B0604020202020204" pitchFamily="34" charset="0"/>
                        </a:rPr>
                        <a:t>1,400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5"/>
                  </a:ext>
                </a:extLst>
              </a:tr>
              <a:tr h="36576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Gross FA</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800" dirty="0">
                          <a:effectLst/>
                          <a:latin typeface="Arial" panose="020B0604020202020204" pitchFamily="34" charset="0"/>
                          <a:ea typeface="Tahoma" panose="020B0604030504040204" pitchFamily="34" charset="0"/>
                          <a:cs typeface="Arial" panose="020B0604020202020204" pitchFamily="34" charset="0"/>
                        </a:rPr>
                        <a:t> $ 3,900 </a:t>
                      </a: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800" dirty="0">
                          <a:effectLst/>
                          <a:latin typeface="Arial" panose="020B0604020202020204" pitchFamily="34" charset="0"/>
                          <a:ea typeface="Tahoma" panose="020B0604030504040204" pitchFamily="34" charset="0"/>
                          <a:cs typeface="Arial" panose="020B0604020202020204" pitchFamily="34" charset="0"/>
                        </a:rPr>
                        <a:t> $ 4,820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6"/>
                  </a:ext>
                </a:extLst>
              </a:tr>
              <a:tr h="36576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Less: Depr.</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800" u="sng" dirty="0">
                          <a:effectLst/>
                          <a:latin typeface="Arial" panose="020B0604020202020204" pitchFamily="34" charset="0"/>
                          <a:ea typeface="Tahoma" panose="020B0604030504040204" pitchFamily="34" charset="0"/>
                          <a:cs typeface="Arial" panose="020B0604020202020204" pitchFamily="34" charset="0"/>
                        </a:rPr>
                        <a:t>    1,000 </a:t>
                      </a:r>
                      <a:endParaRPr lang="en-US" sz="2800" dirty="0">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800" u="sng" dirty="0">
                          <a:effectLst/>
                          <a:latin typeface="Arial" panose="020B0604020202020204" pitchFamily="34" charset="0"/>
                          <a:ea typeface="Tahoma" panose="020B0604030504040204" pitchFamily="34" charset="0"/>
                          <a:cs typeface="Arial" panose="020B0604020202020204" pitchFamily="34" charset="0"/>
                        </a:rPr>
                        <a:t>         1,320 </a:t>
                      </a:r>
                      <a:endParaRPr lang="en-US" sz="2800" dirty="0">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7"/>
                  </a:ext>
                </a:extLst>
              </a:tr>
              <a:tr h="36576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18288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Net FA</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800" dirty="0">
                          <a:effectLst/>
                          <a:latin typeface="Arial" panose="020B0604020202020204" pitchFamily="34" charset="0"/>
                          <a:ea typeface="Tahoma" panose="020B0604030504040204" pitchFamily="34" charset="0"/>
                          <a:cs typeface="Arial" panose="020B0604020202020204" pitchFamily="34" charset="0"/>
                        </a:rPr>
                        <a:t> $ 2,900 </a:t>
                      </a: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800" dirty="0">
                          <a:effectLst/>
                          <a:latin typeface="Arial" panose="020B0604020202020204" pitchFamily="34" charset="0"/>
                          <a:ea typeface="Tahoma" panose="020B0604030504040204" pitchFamily="34" charset="0"/>
                          <a:cs typeface="Arial" panose="020B0604020202020204" pitchFamily="34" charset="0"/>
                        </a:rPr>
                        <a:t> $ 3,500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xmlns="" val="10008"/>
                  </a:ext>
                </a:extLst>
              </a:tr>
              <a:tr h="36576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rgbClr val="333399"/>
                          </a:solidFill>
                          <a:effectLst/>
                          <a:latin typeface="Arial" panose="020B0604020202020204" pitchFamily="34" charset="0"/>
                          <a:cs typeface="Arial" panose="020B0604020202020204" pitchFamily="34" charset="0"/>
                        </a:rPr>
                        <a:t>Total assets</a:t>
                      </a:r>
                    </a:p>
                  </a:txBody>
                  <a:tcPr anchor="ctr" horzOverflow="overflow">
                    <a:lnL cap="flat">
                      <a:noFill/>
                    </a:lnL>
                    <a:lnR>
                      <a:noFill/>
                    </a:lnR>
                    <a:lnT>
                      <a:noFill/>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800" u="dbl" dirty="0">
                          <a:effectLst/>
                          <a:latin typeface="Arial" panose="020B0604020202020204" pitchFamily="34" charset="0"/>
                          <a:ea typeface="Tahoma" panose="020B0604030504040204" pitchFamily="34" charset="0"/>
                          <a:cs typeface="Arial" panose="020B0604020202020204" pitchFamily="34" charset="0"/>
                        </a:rPr>
                        <a:t> $ 4,080 </a:t>
                      </a:r>
                      <a:endParaRPr lang="en-US" sz="2800" dirty="0">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nchor="ctr">
                    <a:lnL>
                      <a:noFill/>
                    </a:lnL>
                    <a:lnR>
                      <a:noFill/>
                    </a:lnR>
                    <a:lnT>
                      <a:noFill/>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lnSpc>
                          <a:spcPct val="100000"/>
                        </a:lnSpc>
                        <a:spcBef>
                          <a:spcPts val="0"/>
                        </a:spcBef>
                        <a:spcAft>
                          <a:spcPts val="0"/>
                        </a:spcAft>
                      </a:pPr>
                      <a:r>
                        <a:rPr lang="en-US" sz="2800" u="dbl" dirty="0">
                          <a:effectLst/>
                          <a:latin typeface="Arial" panose="020B0604020202020204" pitchFamily="34" charset="0"/>
                          <a:ea typeface="Tahoma" panose="020B0604030504040204" pitchFamily="34" charset="0"/>
                          <a:cs typeface="Arial" panose="020B0604020202020204" pitchFamily="34" charset="0"/>
                        </a:rPr>
                        <a:t> $</a:t>
                      </a:r>
                      <a:r>
                        <a:rPr lang="en-US" sz="2800" u="dbl" baseline="0" dirty="0">
                          <a:effectLst/>
                          <a:latin typeface="Arial" panose="020B0604020202020204" pitchFamily="34" charset="0"/>
                          <a:ea typeface="Tahoma" panose="020B0604030504040204" pitchFamily="34" charset="0"/>
                          <a:cs typeface="Arial" panose="020B0604020202020204" pitchFamily="34" charset="0"/>
                        </a:rPr>
                        <a:t> </a:t>
                      </a:r>
                      <a:r>
                        <a:rPr lang="en-US" sz="2800" u="dbl" dirty="0">
                          <a:effectLst/>
                          <a:latin typeface="Arial" panose="020B0604020202020204" pitchFamily="34" charset="0"/>
                          <a:ea typeface="Tahoma" panose="020B0604030504040204" pitchFamily="34" charset="0"/>
                          <a:cs typeface="Arial" panose="020B0604020202020204" pitchFamily="34" charset="0"/>
                        </a:rPr>
                        <a:t>4,900 </a:t>
                      </a:r>
                      <a:endParaRPr lang="en-US" sz="2800" dirty="0">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nchor="ctr">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xmlns="" val="187808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 of Expansion on Assets</a:t>
            </a:r>
          </a:p>
        </p:txBody>
      </p:sp>
      <p:sp>
        <p:nvSpPr>
          <p:cNvPr id="3" name="Content Placeholder 2"/>
          <p:cNvSpPr>
            <a:spLocks noGrp="1"/>
          </p:cNvSpPr>
          <p:nvPr>
            <p:ph idx="1"/>
          </p:nvPr>
        </p:nvSpPr>
        <p:spPr>
          <a:xfrm>
            <a:off x="838200" y="1317625"/>
            <a:ext cx="10607040" cy="4754880"/>
          </a:xfrm>
        </p:spPr>
        <p:txBody>
          <a:bodyPr/>
          <a:lstStyle/>
          <a:p>
            <a:r>
              <a:rPr lang="en-US" dirty="0"/>
              <a:t>Current assets and net fixed assets each grew by over 20%, much more than sales grew. </a:t>
            </a:r>
          </a:p>
          <a:p>
            <a:r>
              <a:rPr lang="en-US" dirty="0"/>
              <a:t>AR and inventory almost doubled.</a:t>
            </a:r>
          </a:p>
          <a:p>
            <a:pPr lvl="1"/>
            <a:r>
              <a:rPr lang="en-US" dirty="0"/>
              <a:t>Taking longer to collect</a:t>
            </a:r>
          </a:p>
          <a:p>
            <a:pPr lvl="1"/>
            <a:r>
              <a:rPr lang="en-US" dirty="0"/>
              <a:t>Unsold products (or unused raw materials) in warehouses</a:t>
            </a:r>
          </a:p>
          <a:p>
            <a:r>
              <a:rPr lang="en-US" dirty="0"/>
              <a:t>Cash and short-term investments fell.</a:t>
            </a:r>
          </a:p>
        </p:txBody>
      </p:sp>
    </p:spTree>
    <p:extLst>
      <p:ext uri="{BB962C8B-B14F-4D97-AF65-F5344CB8AC3E}">
        <p14:creationId xmlns:p14="http://schemas.microsoft.com/office/powerpoint/2010/main" xmlns="" val="2729163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Balance Sheet: Liabilities &amp; Equity </a:t>
            </a:r>
            <a:br>
              <a:rPr lang="en-US" dirty="0"/>
            </a:br>
            <a:r>
              <a:rPr lang="en-US" dirty="0"/>
              <a:t>(Millions of Dollars)</a:t>
            </a:r>
          </a:p>
        </p:txBody>
      </p:sp>
      <p:pic>
        <p:nvPicPr>
          <p:cNvPr id="5" name="Content Placeholder 4">
            <a:extLst>
              <a:ext uri="{FF2B5EF4-FFF2-40B4-BE49-F238E27FC236}">
                <a16:creationId xmlns:a16="http://schemas.microsoft.com/office/drawing/2014/main" xmlns="" id="{2EC06313-BF73-474A-8EC8-3BDF7E83B651}"/>
              </a:ext>
            </a:extLst>
          </p:cNvPr>
          <p:cNvPicPr>
            <a:picLocks noGrp="1" noChangeAspect="1"/>
          </p:cNvPicPr>
          <p:nvPr>
            <p:ph idx="1"/>
          </p:nvPr>
        </p:nvPicPr>
        <p:blipFill>
          <a:blip r:embed="rId2" cstate="print"/>
          <a:stretch>
            <a:fillRect/>
          </a:stretch>
        </p:blipFill>
        <p:spPr>
          <a:xfrm>
            <a:off x="2661492" y="1317625"/>
            <a:ext cx="6869015" cy="4754563"/>
          </a:xfrm>
          <a:prstGeom prst="rect">
            <a:avLst/>
          </a:prstGeom>
        </p:spPr>
      </p:pic>
    </p:spTree>
    <p:extLst>
      <p:ext uri="{BB962C8B-B14F-4D97-AF65-F5344CB8AC3E}">
        <p14:creationId xmlns:p14="http://schemas.microsoft.com/office/powerpoint/2010/main" xmlns="" val="29399091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Accessible_PPT_Template_Cengage_MPS.potx" id="{6A341ED2-E63B-4177-9AAF-670EA0822A4A}" vid="{9F6311B6-333D-45C7-A3D7-227D14483E8E}"/>
    </a:ext>
  </a:extLst>
</a:theme>
</file>

<file path=docProps/app.xml><?xml version="1.0" encoding="utf-8"?>
<Properties xmlns="http://schemas.openxmlformats.org/officeDocument/2006/extended-properties" xmlns:vt="http://schemas.openxmlformats.org/officeDocument/2006/docPropsVTypes">
  <Template>Accessible_PPT_Template_Cengage_MPS</Template>
  <TotalTime>622</TotalTime>
  <Words>1028</Words>
  <Application>Microsoft Office PowerPoint</Application>
  <PresentationFormat>Custom</PresentationFormat>
  <Paragraphs>208</Paragraphs>
  <Slides>25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Office Theme</vt:lpstr>
      <vt:lpstr>Equation</vt:lpstr>
      <vt:lpstr>Financial Statements, Cash Flow, and Taxes</vt:lpstr>
      <vt:lpstr>Topics in Chapter</vt:lpstr>
      <vt:lpstr>Determinants of Intrinsic Value: Calculating FCF</vt:lpstr>
      <vt:lpstr>Computron Inc.</vt:lpstr>
      <vt:lpstr>Income Statement (Millions of Dollars)</vt:lpstr>
      <vt:lpstr>What happened to sales and net income?</vt:lpstr>
      <vt:lpstr>Balance Sheet: Assets (Millions of Dollars)</vt:lpstr>
      <vt:lpstr>Effect of Expansion on Assets</vt:lpstr>
      <vt:lpstr>Balance Sheet: Liabilities &amp; Equity  (Millions of Dollars)</vt:lpstr>
      <vt:lpstr>What effect did the expansion have on liabilities &amp; equity?</vt:lpstr>
      <vt:lpstr>Statement of Cash Flows for 2019: Operating Activities (Millions of Dollars)</vt:lpstr>
      <vt:lpstr>Statement of Cash Flows: Investing Activities (Millions of Dollars)</vt:lpstr>
      <vt:lpstr>Statement of Cash Flows: Financing Activities (Millions of Dollars)</vt:lpstr>
      <vt:lpstr>Statement of Cash Flows: Summary  (Millions of Dollars)</vt:lpstr>
      <vt:lpstr>What can you conclude from the statement of cash flows?</vt:lpstr>
      <vt:lpstr>What is free cash flow (FCF)? Why is it important?</vt:lpstr>
      <vt:lpstr>What are the five uses of FCF?</vt:lpstr>
      <vt:lpstr>Calculating Free Cash Flow in 5 Easy Steps</vt:lpstr>
      <vt:lpstr>Net Operating Profit after Taxes (NOPAT)</vt:lpstr>
      <vt:lpstr>What are operating current assets?</vt:lpstr>
      <vt:lpstr>What are operating current liabilities?</vt:lpstr>
      <vt:lpstr>Net Operating Working Capital (NOWC)</vt:lpstr>
      <vt:lpstr>Total net operating capital  (also called operating capital)</vt:lpstr>
      <vt:lpstr>Free Cash Flow (FCF) for 2019</vt:lpstr>
      <vt:lpstr>Uses of FCF</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Prasanna kumar. Tripathy</dc:creator>
  <cp:lastModifiedBy>caoxi</cp:lastModifiedBy>
  <cp:revision>264</cp:revision>
  <dcterms:created xsi:type="dcterms:W3CDTF">2018-12-18T04:30:03Z</dcterms:created>
  <dcterms:modified xsi:type="dcterms:W3CDTF">2021-03-18T14:29:39Z</dcterms:modified>
</cp:coreProperties>
</file>