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313" r:id="rId12"/>
    <p:sldId id="267" r:id="rId13"/>
    <p:sldId id="268" r:id="rId14"/>
    <p:sldId id="314" r:id="rId15"/>
    <p:sldId id="315" r:id="rId16"/>
    <p:sldId id="269" r:id="rId17"/>
    <p:sldId id="270" r:id="rId18"/>
    <p:sldId id="271" r:id="rId19"/>
    <p:sldId id="272" r:id="rId20"/>
    <p:sldId id="275" r:id="rId21"/>
    <p:sldId id="277" r:id="rId22"/>
    <p:sldId id="278" r:id="rId23"/>
    <p:sldId id="279" r:id="rId24"/>
    <p:sldId id="280" r:id="rId25"/>
    <p:sldId id="281" r:id="rId26"/>
    <p:sldId id="282" r:id="rId27"/>
    <p:sldId id="283" r:id="rId28"/>
    <p:sldId id="284" r:id="rId29"/>
    <p:sldId id="285" r:id="rId30"/>
    <p:sldId id="316" r:id="rId31"/>
    <p:sldId id="286" r:id="rId32"/>
    <p:sldId id="317"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18" r:id="rId54"/>
    <p:sldId id="308" r:id="rId55"/>
    <p:sldId id="309" r:id="rId56"/>
    <p:sldId id="31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6298"/>
    <a:srgbClr val="00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99" autoAdjust="0"/>
    <p:restoredTop sz="94660"/>
  </p:normalViewPr>
  <p:slideViewPr>
    <p:cSldViewPr snapToGrid="0">
      <p:cViewPr varScale="1">
        <p:scale>
          <a:sx n="75" d="100"/>
          <a:sy n="75" d="100"/>
        </p:scale>
        <p:origin x="78" y="5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2125663"/>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724400" y="3589338"/>
            <a:ext cx="2743200" cy="731520"/>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date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2706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548640"/>
          </a:xfrm>
        </p:spPr>
        <p:txBody>
          <a:bodyPr>
            <a:noAutofit/>
          </a:bodyPr>
          <a:lstStyle>
            <a:lvl1pPr marL="0" indent="0" algn="ctr">
              <a:buNone/>
              <a:defRPr sz="28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6324600" y="1317625"/>
            <a:ext cx="5029200" cy="548640"/>
          </a:xfrm>
        </p:spPr>
        <p:txBody>
          <a:bodyPr>
            <a:noAutofit/>
          </a:bodyPr>
          <a:lstStyle>
            <a:lvl1pPr marL="0" indent="0" algn="ctr">
              <a:buNone/>
              <a:defRPr sz="28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6324600" y="2017486"/>
            <a:ext cx="5029200" cy="4055019"/>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09897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hasCustomPrompt="1"/>
          </p:nvPr>
        </p:nvSpPr>
        <p:spPr>
          <a:xfrm>
            <a:off x="838200" y="1317625"/>
            <a:ext cx="10515600" cy="548640"/>
          </a:xfrm>
        </p:spPr>
        <p:txBody>
          <a:bodyPr>
            <a:noAutofit/>
          </a:bodyPr>
          <a:lstStyle>
            <a:lvl1pPr marL="0" indent="0" algn="l">
              <a:buNone/>
              <a:defRPr sz="2800" b="1">
                <a:solidFill>
                  <a:srgbClr val="006298"/>
                </a:solidFill>
              </a:defRPr>
            </a:lvl1pPr>
          </a:lstStyle>
          <a:p>
            <a:pPr lvl="0"/>
            <a:r>
              <a:rPr lang="en-US" dirty="0"/>
              <a:t>Section Header</a:t>
            </a:r>
          </a:p>
        </p:txBody>
      </p:sp>
      <p:sp>
        <p:nvSpPr>
          <p:cNvPr id="5" name="Content Placeholder 2"/>
          <p:cNvSpPr>
            <a:spLocks noGrp="1"/>
          </p:cNvSpPr>
          <p:nvPr>
            <p:ph idx="10"/>
          </p:nvPr>
        </p:nvSpPr>
        <p:spPr>
          <a:xfrm>
            <a:off x="838200" y="198818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hasCustomPrompt="1"/>
          </p:nvPr>
        </p:nvSpPr>
        <p:spPr>
          <a:xfrm>
            <a:off x="838200" y="3872137"/>
            <a:ext cx="10515600" cy="548640"/>
          </a:xfrm>
        </p:spPr>
        <p:txBody>
          <a:bodyPr>
            <a:noAutofit/>
          </a:bodyPr>
          <a:lstStyle>
            <a:lvl1pPr marL="0" indent="0" algn="l">
              <a:buNone/>
              <a:defRPr sz="2800" b="1">
                <a:solidFill>
                  <a:srgbClr val="006298"/>
                </a:solidFill>
              </a:defRPr>
            </a:lvl1pPr>
            <a:lvl2pPr>
              <a:defRPr sz="2400"/>
            </a:lvl2pPr>
            <a:lvl3pPr>
              <a:defRPr sz="2000"/>
            </a:lvl3pPr>
            <a:lvl4pPr>
              <a:defRPr sz="1800"/>
            </a:lvl4pPr>
            <a:lvl5pPr>
              <a:defRPr sz="1800"/>
            </a:lvl5pPr>
          </a:lstStyle>
          <a:p>
            <a:pPr lvl="0"/>
            <a:r>
              <a:rPr lang="en-US" dirty="0"/>
              <a:t>Section Header</a:t>
            </a:r>
          </a:p>
        </p:txBody>
      </p:sp>
      <p:sp>
        <p:nvSpPr>
          <p:cNvPr id="7" name="Content Placeholder 2"/>
          <p:cNvSpPr>
            <a:spLocks noGrp="1"/>
          </p:cNvSpPr>
          <p:nvPr>
            <p:ph idx="12"/>
          </p:nvPr>
        </p:nvSpPr>
        <p:spPr>
          <a:xfrm>
            <a:off x="838200" y="4518025"/>
            <a:ext cx="10515600" cy="1554480"/>
          </a:xfrm>
        </p:spPr>
        <p:txBody>
          <a:bodyPr>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5834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91440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3300984" cy="548640"/>
          </a:xfrm>
        </p:spPr>
        <p:txBody>
          <a:bodyPr>
            <a:noAutofit/>
          </a:bodyPr>
          <a:lstStyle>
            <a:lvl1pPr marL="0" indent="0" algn="ctr">
              <a:buNone/>
              <a:defRPr sz="2000" b="1">
                <a:solidFill>
                  <a:srgbClr val="006298"/>
                </a:solidFill>
              </a:defRPr>
            </a:lvl1pPr>
          </a:lstStyle>
          <a:p>
            <a:pPr lvl="0"/>
            <a:r>
              <a:rPr lang="en-US"/>
              <a:t>Edit Master text styles</a:t>
            </a:r>
          </a:p>
        </p:txBody>
      </p:sp>
      <p:sp>
        <p:nvSpPr>
          <p:cNvPr id="5" name="Content Placeholder 2"/>
          <p:cNvSpPr>
            <a:spLocks noGrp="1"/>
          </p:cNvSpPr>
          <p:nvPr>
            <p:ph idx="10"/>
          </p:nvPr>
        </p:nvSpPr>
        <p:spPr>
          <a:xfrm>
            <a:off x="838200"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4445508" y="1317625"/>
            <a:ext cx="3300984" cy="548640"/>
          </a:xfrm>
        </p:spPr>
        <p:txBody>
          <a:bodyPr>
            <a:noAutofit/>
          </a:bodyPr>
          <a:lstStyle>
            <a:lvl1pPr marL="0" indent="0" algn="ctr">
              <a:buNone/>
              <a:defRPr sz="2000" b="1">
                <a:solidFill>
                  <a:srgbClr val="006298"/>
                </a:solidFill>
              </a:defRPr>
            </a:lvl1pPr>
            <a:lvl2pPr>
              <a:defRPr sz="2400"/>
            </a:lvl2pPr>
            <a:lvl3pPr>
              <a:defRPr sz="2000"/>
            </a:lvl3pPr>
            <a:lvl4pPr>
              <a:defRPr sz="1800"/>
            </a:lvl4pPr>
            <a:lvl5pPr>
              <a:defRPr sz="1800"/>
            </a:lvl5pPr>
          </a:lstStyle>
          <a:p>
            <a:pPr lvl="0"/>
            <a:r>
              <a:rPr lang="en-US"/>
              <a:t>Edit Master text styles</a:t>
            </a:r>
          </a:p>
        </p:txBody>
      </p:sp>
      <p:sp>
        <p:nvSpPr>
          <p:cNvPr id="7" name="Content Placeholder 2"/>
          <p:cNvSpPr>
            <a:spLocks noGrp="1"/>
          </p:cNvSpPr>
          <p:nvPr>
            <p:ph idx="12"/>
          </p:nvPr>
        </p:nvSpPr>
        <p:spPr>
          <a:xfrm>
            <a:off x="4445508"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8052816" y="1317625"/>
            <a:ext cx="3300984" cy="548640"/>
          </a:xfrm>
        </p:spPr>
        <p:txBody>
          <a:bodyPr>
            <a:noAutofit/>
          </a:bodyPr>
          <a:lstStyle>
            <a:lvl1pPr marL="0" indent="0" algn="ctr">
              <a:buNone/>
              <a:defRPr sz="2000" b="1">
                <a:solidFill>
                  <a:srgbClr val="006298"/>
                </a:solidFill>
              </a:defRPr>
            </a:lvl1pPr>
            <a:lvl2pPr>
              <a:defRPr sz="1800"/>
            </a:lvl2pPr>
            <a:lvl3pPr>
              <a:defRPr sz="1600"/>
            </a:lvl3pPr>
            <a:lvl4pPr>
              <a:defRPr sz="1400"/>
            </a:lvl4pPr>
            <a:lvl5pPr>
              <a:defRPr sz="1400"/>
            </a:lvl5pPr>
          </a:lstStyle>
          <a:p>
            <a:pPr lvl="0"/>
            <a:r>
              <a:rPr lang="en-US"/>
              <a:t>Edit Master text styles</a:t>
            </a:r>
          </a:p>
        </p:txBody>
      </p:sp>
      <p:sp>
        <p:nvSpPr>
          <p:cNvPr id="10" name="Content Placeholder 2"/>
          <p:cNvSpPr>
            <a:spLocks noGrp="1"/>
          </p:cNvSpPr>
          <p:nvPr>
            <p:ph idx="14"/>
          </p:nvPr>
        </p:nvSpPr>
        <p:spPr>
          <a:xfrm>
            <a:off x="8052816" y="2017486"/>
            <a:ext cx="3300984" cy="4055019"/>
          </a:xfrm>
        </p:spPr>
        <p:txBody>
          <a:bodyPr>
            <a:no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10734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4"/>
            <a:ext cx="10515600" cy="3399519"/>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hasCustomPrompt="1"/>
          </p:nvPr>
        </p:nvSpPr>
        <p:spPr>
          <a:xfrm>
            <a:off x="838200" y="5138056"/>
            <a:ext cx="10515600" cy="954765"/>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068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5" name="Content Placeholder 2"/>
          <p:cNvSpPr>
            <a:spLocks noGrp="1"/>
          </p:cNvSpPr>
          <p:nvPr>
            <p:ph idx="10" hasCustomPrompt="1"/>
          </p:nvPr>
        </p:nvSpPr>
        <p:spPr>
          <a:xfrm>
            <a:off x="7358743" y="4484914"/>
            <a:ext cx="3995056" cy="1607907"/>
          </a:xfrm>
        </p:spPr>
        <p:txBody>
          <a:bodyPr>
            <a:noAutofit/>
          </a:bodyPr>
          <a:lstStyle>
            <a:lvl1pPr marL="0" indent="0">
              <a:buNone/>
              <a:defRPr sz="2000">
                <a:solidFill>
                  <a:srgbClr val="006298"/>
                </a:solidFill>
              </a:defRPr>
            </a:lvl1pPr>
          </a:lstStyle>
          <a:p>
            <a:pPr lvl="0"/>
            <a:r>
              <a:rPr lang="en-US" dirty="0"/>
              <a:t>Click to add caption to accompany content. </a:t>
            </a:r>
          </a:p>
        </p:txBody>
      </p:sp>
      <p:sp>
        <p:nvSpPr>
          <p:cNvPr id="6" name="Picture Placeholder 5"/>
          <p:cNvSpPr>
            <a:spLocks noGrp="1"/>
          </p:cNvSpPr>
          <p:nvPr>
            <p:ph type="pic" sz="quarter" idx="11"/>
          </p:nvPr>
        </p:nvSpPr>
        <p:spPr>
          <a:xfrm>
            <a:off x="838199" y="1538514"/>
            <a:ext cx="6201229" cy="4554311"/>
          </a:xfrm>
        </p:spPr>
        <p:txBody>
          <a:bodyPr>
            <a:noAutofit/>
          </a:bodyPr>
          <a:lstStyle>
            <a:lvl1pPr marL="0" indent="0">
              <a:buNone/>
              <a:defRPr/>
            </a:lvl1pPr>
          </a:lstStyle>
          <a:p>
            <a:r>
              <a:rPr lang="en-US" dirty="0"/>
              <a:t>Click icon to add picture</a:t>
            </a:r>
          </a:p>
        </p:txBody>
      </p:sp>
      <p:sp>
        <p:nvSpPr>
          <p:cNvPr id="7"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4170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838200" y="3310516"/>
            <a:ext cx="10515600" cy="914400"/>
          </a:xfrm>
        </p:spPr>
        <p:txBody>
          <a:bodyPr anchor="ctr">
            <a:noAutofit/>
          </a:bodyPr>
          <a:lstStyle>
            <a:lvl1pPr algn="ctr">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066800" y="2249929"/>
            <a:ext cx="10058400" cy="731520"/>
          </a:xfrm>
        </p:spPr>
        <p:txBody>
          <a:bodyPr anchor="ctr">
            <a:noAutofit/>
          </a:bodyPr>
          <a:lstStyle>
            <a:lvl1pPr marL="0" indent="0" algn="ctr">
              <a:buNone/>
              <a:defRPr sz="5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Unit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rm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6758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192" y="16"/>
            <a:ext cx="12191807" cy="6865874"/>
          </a:xfrm>
          <a:prstGeom prst="rect">
            <a:avLst/>
          </a:prstGeom>
        </p:spPr>
      </p:pic>
      <p:sp>
        <p:nvSpPr>
          <p:cNvPr id="2" name="Title 1"/>
          <p:cNvSpPr>
            <a:spLocks noGrp="1"/>
          </p:cNvSpPr>
          <p:nvPr>
            <p:ph type="ctrTitle"/>
          </p:nvPr>
        </p:nvSpPr>
        <p:spPr>
          <a:xfrm>
            <a:off x="4043966" y="3671128"/>
            <a:ext cx="7309834" cy="914400"/>
          </a:xfrm>
        </p:spPr>
        <p:txBody>
          <a:bodyPr anchor="ctr">
            <a:noAutofit/>
          </a:bodyPr>
          <a:lstStyle>
            <a:lvl1pPr algn="l">
              <a:defRPr sz="34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4043966" y="2597660"/>
            <a:ext cx="3515933" cy="731520"/>
          </a:xfrm>
        </p:spPr>
        <p:txBody>
          <a:bodyPr anchor="ctr">
            <a:no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1</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4861" y="6356350"/>
            <a:ext cx="1699425" cy="38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body" sz="quarter" idx="10" hasCustomPrompt="1"/>
          </p:nvPr>
        </p:nvSpPr>
        <p:spPr>
          <a:xfrm>
            <a:off x="2888443" y="6301527"/>
            <a:ext cx="8805672" cy="457200"/>
          </a:xfrm>
        </p:spPr>
        <p:txBody>
          <a:bodyPr anchor="b">
            <a:noAutofit/>
          </a:bodyPr>
          <a:lstStyle>
            <a:lvl1pPr marL="0" indent="0">
              <a:buNone/>
              <a:defRPr sz="14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5" name="Content Placeholder 4"/>
          <p:cNvSpPr>
            <a:spLocks noGrp="1"/>
          </p:cNvSpPr>
          <p:nvPr>
            <p:ph sz="quarter" idx="11" hasCustomPrompt="1"/>
          </p:nvPr>
        </p:nvSpPr>
        <p:spPr>
          <a:xfrm>
            <a:off x="245144" y="231774"/>
            <a:ext cx="3346704" cy="4315968"/>
          </a:xfrm>
        </p:spPr>
        <p:txBody>
          <a:bodyPr>
            <a:noAutofit/>
          </a:bodyPr>
          <a:lstStyle>
            <a:lvl1pPr marL="0" indent="0">
              <a:buNone/>
              <a:defRPr/>
            </a:lvl1pPr>
          </a:lstStyle>
          <a:p>
            <a:pPr lvl="0"/>
            <a:r>
              <a:rPr lang="en-US" dirty="0"/>
              <a:t>Add picture here</a:t>
            </a:r>
          </a:p>
        </p:txBody>
      </p:sp>
    </p:spTree>
    <p:extLst>
      <p:ext uri="{BB962C8B-B14F-4D97-AF65-F5344CB8AC3E}">
        <p14:creationId xmlns:p14="http://schemas.microsoft.com/office/powerpoint/2010/main" val="265707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38515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3806822"/>
            <a:ext cx="10515600" cy="228600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4479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838200" y="2543597"/>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3769569"/>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838200" y="4995542"/>
            <a:ext cx="10515600" cy="1097280"/>
          </a:xfrm>
        </p:spPr>
        <p:txBody>
          <a:bodyPr>
            <a:noAutofit/>
          </a:bodyPr>
          <a:lstStyle>
            <a:lvl1pPr marL="365760" indent="-365760">
              <a:defRPr/>
            </a:lvl1pPr>
            <a:lvl2pPr marL="822960" indent="-32004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2625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1097280"/>
          </a:xfrm>
        </p:spPr>
        <p:txBody>
          <a:bodyPr>
            <a:noAutofit/>
          </a:bodyPr>
          <a:lstStyle>
            <a:lvl1pPr marL="365760" indent="-365760">
              <a:defRPr/>
            </a:lvl1pPr>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1"/>
          </p:nvPr>
        </p:nvSpPr>
        <p:spPr>
          <a:xfrm>
            <a:off x="8382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2"/>
          </p:nvPr>
        </p:nvSpPr>
        <p:spPr>
          <a:xfrm>
            <a:off x="6324600" y="2543597"/>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8382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4"/>
          </p:nvPr>
        </p:nvSpPr>
        <p:spPr>
          <a:xfrm>
            <a:off x="6324600" y="3769569"/>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5"/>
          </p:nvPr>
        </p:nvSpPr>
        <p:spPr>
          <a:xfrm>
            <a:off x="8382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6"/>
          </p:nvPr>
        </p:nvSpPr>
        <p:spPr>
          <a:xfrm>
            <a:off x="6324600" y="4995542"/>
            <a:ext cx="5029200" cy="1097280"/>
          </a:xfrm>
        </p:spPr>
        <p:txBody>
          <a:bodyPr>
            <a:noAutofit/>
          </a:bodyPr>
          <a:lstStyle>
            <a:lvl2pPr marL="960120" indent="-457200">
              <a:defRPr lang="en-US" sz="2800" kern="1200" dirty="0" smtClean="0">
                <a:solidFill>
                  <a:schemeClr val="tx1"/>
                </a:solidFill>
                <a:latin typeface="Arial" panose="020B0604020202020204" pitchFamily="34" charset="0"/>
                <a:ea typeface="+mn-ea"/>
                <a:cs typeface="Arial" panose="020B0604020202020204" pitchFamily="34" charset="0"/>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28092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5" name="Content Placeholder 2"/>
          <p:cNvSpPr>
            <a:spLocks noGrp="1"/>
          </p:cNvSpPr>
          <p:nvPr>
            <p:ph idx="10"/>
          </p:nvPr>
        </p:nvSpPr>
        <p:spPr>
          <a:xfrm>
            <a:off x="838200" y="2126360"/>
            <a:ext cx="10515600" cy="731520"/>
          </a:xfrm>
        </p:spPr>
        <p:txBody>
          <a:bodyPr>
            <a:noAutofit/>
          </a:bodyPr>
          <a:lstStyle>
            <a:lvl1pPr marL="228600" indent="-228600">
              <a:defRPr lang="en-US" sz="28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6" name="Content Placeholder 2"/>
          <p:cNvSpPr>
            <a:spLocks noGrp="1"/>
          </p:cNvSpPr>
          <p:nvPr>
            <p:ph idx="11"/>
          </p:nvPr>
        </p:nvSpPr>
        <p:spPr>
          <a:xfrm>
            <a:off x="838200" y="293509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7" name="Content Placeholder 2"/>
          <p:cNvSpPr>
            <a:spLocks noGrp="1"/>
          </p:cNvSpPr>
          <p:nvPr>
            <p:ph idx="12"/>
          </p:nvPr>
        </p:nvSpPr>
        <p:spPr>
          <a:xfrm>
            <a:off x="838200" y="3743830"/>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9" name="Content Placeholder 2"/>
          <p:cNvSpPr>
            <a:spLocks noGrp="1"/>
          </p:cNvSpPr>
          <p:nvPr>
            <p:ph idx="13"/>
          </p:nvPr>
        </p:nvSpPr>
        <p:spPr>
          <a:xfrm>
            <a:off x="838200" y="4552565"/>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0" name="Content Placeholder 2"/>
          <p:cNvSpPr>
            <a:spLocks noGrp="1"/>
          </p:cNvSpPr>
          <p:nvPr>
            <p:ph idx="14"/>
          </p:nvPr>
        </p:nvSpPr>
        <p:spPr>
          <a:xfrm>
            <a:off x="838200" y="5361302"/>
            <a:ext cx="10515600" cy="731520"/>
          </a:xfrm>
        </p:spPr>
        <p:txBody>
          <a:bodyPr>
            <a:noAutofit/>
          </a:bodyPr>
          <a:lstStyle>
            <a:lvl1pPr marL="228600" indent="-228600">
              <a:defRPr lang="en-US" sz="3200" kern="1200" dirty="0" smtClean="0">
                <a:solidFill>
                  <a:schemeClr val="tx1"/>
                </a:solidFill>
                <a:latin typeface="Arial" panose="020B0604020202020204" pitchFamily="34" charset="0"/>
                <a:ea typeface="+mn-ea"/>
                <a:cs typeface="Arial" panose="020B0604020202020204" pitchFamily="34" charset="0"/>
              </a:defRPr>
            </a:lvl1pPr>
            <a:lvl2pPr marL="822960" indent="-320040">
              <a:defRPr/>
            </a:lvl2pPr>
          </a:lstStyle>
          <a:p>
            <a:pPr marL="365760" lvl="0" indent="-365760" algn="l" defTabSz="914400" rtl="0" eaLnBrk="1" latinLnBrk="0" hangingPunct="1">
              <a:lnSpc>
                <a:spcPct val="100000"/>
              </a:lnSpc>
              <a:spcBef>
                <a:spcPts val="600"/>
              </a:spcBef>
              <a:spcAft>
                <a:spcPts val="600"/>
              </a:spcAft>
              <a:buFont typeface="Arial" panose="020B0604020202020204" pitchFamily="34" charset="0"/>
              <a:buChar char="•"/>
            </a:pPr>
            <a:r>
              <a:rPr lang="en-US"/>
              <a:t>Edit Master text styles</a:t>
            </a:r>
          </a:p>
          <a:p>
            <a:pPr marL="365760" lvl="1" indent="-365760" algn="l" defTabSz="914400" rtl="0" eaLnBrk="1" latinLnBrk="0" hangingPunct="1">
              <a:lnSpc>
                <a:spcPct val="100000"/>
              </a:lnSpc>
              <a:spcBef>
                <a:spcPts val="600"/>
              </a:spcBef>
              <a:spcAft>
                <a:spcPts val="600"/>
              </a:spcAft>
              <a:buFont typeface="Arial" panose="020B0604020202020204" pitchFamily="34" charset="0"/>
              <a:buChar char="•"/>
            </a:pPr>
            <a:r>
              <a:rPr lang="en-US"/>
              <a:t>Second level</a:t>
            </a:r>
          </a:p>
          <a:p>
            <a:pPr marL="365760" lvl="2" indent="-365760" algn="l" defTabSz="914400" rtl="0" eaLnBrk="1" latinLnBrk="0" hangingPunct="1">
              <a:lnSpc>
                <a:spcPct val="100000"/>
              </a:lnSpc>
              <a:spcBef>
                <a:spcPts val="600"/>
              </a:spcBef>
              <a:spcAft>
                <a:spcPts val="600"/>
              </a:spcAft>
              <a:buFont typeface="Arial" panose="020B0604020202020204" pitchFamily="34" charset="0"/>
              <a:buChar char="•"/>
            </a:pPr>
            <a:r>
              <a:rPr lang="en-US"/>
              <a:t>Third level</a:t>
            </a:r>
          </a:p>
          <a:p>
            <a:pPr marL="365760" lvl="3" indent="-365760" algn="l" defTabSz="914400" rtl="0" eaLnBrk="1" latinLnBrk="0" hangingPunct="1">
              <a:lnSpc>
                <a:spcPct val="100000"/>
              </a:lnSpc>
              <a:spcBef>
                <a:spcPts val="600"/>
              </a:spcBef>
              <a:spcAft>
                <a:spcPts val="600"/>
              </a:spcAft>
              <a:buFont typeface="Arial" panose="020B0604020202020204" pitchFamily="34" charset="0"/>
              <a:buChar char="•"/>
            </a:pPr>
            <a:r>
              <a:rPr lang="en-US"/>
              <a:t>Fourth level</a:t>
            </a:r>
          </a:p>
          <a:p>
            <a:pPr marL="365760" lvl="4" indent="-365760" algn="l" defTabSz="914400" rtl="0" eaLnBrk="1" latinLnBrk="0" hangingPunct="1">
              <a:lnSpc>
                <a:spcPct val="100000"/>
              </a:lnSpc>
              <a:spcBef>
                <a:spcPts val="600"/>
              </a:spcBef>
              <a:spcAft>
                <a:spcPts val="600"/>
              </a:spcAft>
              <a:buFont typeface="Arial" panose="020B0604020202020204" pitchFamily="34" charset="0"/>
              <a:buChar char="•"/>
            </a:pPr>
            <a:r>
              <a:rPr lang="en-US"/>
              <a:t>Fifth level</a:t>
            </a:r>
            <a:endParaRPr lang="en-US" dirty="0"/>
          </a:p>
        </p:txBody>
      </p:sp>
      <p:sp>
        <p:nvSpPr>
          <p:cNvPr id="11"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41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8382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24600" y="1317625"/>
            <a:ext cx="5029200" cy="4754880"/>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7"/>
          <p:cNvSpPr txBox="1"/>
          <p:nvPr userDrawn="1"/>
        </p:nvSpPr>
        <p:spPr>
          <a:xfrm>
            <a:off x="2888443" y="6301527"/>
            <a:ext cx="8805672" cy="457200"/>
          </a:xfrm>
          <a:prstGeom prst="rect">
            <a:avLst/>
          </a:prstGeom>
          <a:noFill/>
        </p:spPr>
        <p:txBody>
          <a:bodyPr wrap="square" rtlCol="0" anchor="b">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4A78"/>
                </a:solidFill>
                <a:effectLst/>
                <a:uLnTx/>
                <a:uFillTx/>
                <a:latin typeface="arial" charset="0"/>
                <a:ea typeface="+mn-ea"/>
                <a:cs typeface="+mn-cs"/>
              </a:rPr>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5073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36525"/>
            <a:ext cx="10515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317625"/>
            <a:ext cx="10515600" cy="475488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476843" y="6356350"/>
            <a:ext cx="1579562"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10158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65" r:id="rId6"/>
    <p:sldLayoutId id="2147483667" r:id="rId7"/>
    <p:sldLayoutId id="2147483666" r:id="rId8"/>
    <p:sldLayoutId id="2147483663" r:id="rId9"/>
    <p:sldLayoutId id="2147483664" r:id="rId10"/>
    <p:sldLayoutId id="2147483668" r:id="rId11"/>
    <p:sldLayoutId id="2147483669" r:id="rId12"/>
    <p:sldLayoutId id="2147483670" r:id="rId13"/>
    <p:sldLayoutId id="2147483671" r:id="rId14"/>
  </p:sldLayoutIdLst>
  <p:txStyles>
    <p:titleStyle>
      <a:lvl1pPr algn="ctr" defTabSz="914400" rtl="0" eaLnBrk="1" latinLnBrk="0" hangingPunct="1">
        <a:lnSpc>
          <a:spcPct val="90000"/>
        </a:lnSpc>
        <a:spcBef>
          <a:spcPct val="0"/>
        </a:spcBef>
        <a:buNone/>
        <a:defRPr sz="3400" b="1" kern="1200">
          <a:solidFill>
            <a:srgbClr val="004A78"/>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5.xml"/><Relationship Id="rId1" Type="http://schemas.openxmlformats.org/officeDocument/2006/relationships/vmlDrawing" Target="../drawings/vmlDrawing6.vml"/><Relationship Id="rId4" Type="http://schemas.openxmlformats.org/officeDocument/2006/relationships/image" Target="../media/image1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11.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12.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1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10.vml"/><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11.vml"/><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image" Target="../media/image16.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13.vml"/><Relationship Id="rId4" Type="http://schemas.openxmlformats.org/officeDocument/2006/relationships/image" Target="../media/image17.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4.xml"/><Relationship Id="rId1" Type="http://schemas.openxmlformats.org/officeDocument/2006/relationships/vmlDrawing" Target="../drawings/vmlDrawing14.vml"/><Relationship Id="rId4" Type="http://schemas.openxmlformats.org/officeDocument/2006/relationships/image" Target="../media/image18.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4.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4.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Analysis of Financial Statements</a:t>
            </a:r>
          </a:p>
        </p:txBody>
      </p:sp>
      <p:sp>
        <p:nvSpPr>
          <p:cNvPr id="3" name="Subtitle 2"/>
          <p:cNvSpPr>
            <a:spLocks noGrp="1"/>
          </p:cNvSpPr>
          <p:nvPr>
            <p:ph type="subTitle" idx="1"/>
          </p:nvPr>
        </p:nvSpPr>
        <p:spPr/>
        <p:txBody>
          <a:bodyPr/>
          <a:lstStyle/>
          <a:p>
            <a:r>
              <a:rPr lang="en-US" dirty="0"/>
              <a:t>CHAPTER 3</a:t>
            </a:r>
          </a:p>
        </p:txBody>
      </p:sp>
      <p:sp>
        <p:nvSpPr>
          <p:cNvPr id="4" name="Text Placeholder 3"/>
          <p:cNvSpPr>
            <a:spLocks noGrp="1"/>
          </p:cNvSpPr>
          <p:nvPr>
            <p:ph type="body" sz="quarter" idx="10"/>
          </p:nvPr>
        </p:nvSpPr>
        <p:spPr/>
        <p:txBody>
          <a:bodyPr>
            <a:normAutofit fontScale="77500" lnSpcReduction="20000"/>
          </a:bodyPr>
          <a:lstStyle/>
          <a:p>
            <a:pPr>
              <a:lnSpc>
                <a:spcPct val="120000"/>
              </a:lnSpc>
            </a:pPr>
            <a:r>
              <a:rPr lang="en-US" dirty="0"/>
              <a:t>© 2020 Cengage Learning. All Rights Reserved.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41038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Profit Margin</a:t>
            </a:r>
          </a:p>
        </p:txBody>
      </p:sp>
      <p:sp>
        <p:nvSpPr>
          <p:cNvPr id="3" name="Content Placeholder 2"/>
          <p:cNvSpPr>
            <a:spLocks noGrp="1"/>
          </p:cNvSpPr>
          <p:nvPr>
            <p:ph idx="1"/>
          </p:nvPr>
        </p:nvSpPr>
        <p:spPr>
          <a:xfrm>
            <a:off x="838200" y="1317625"/>
            <a:ext cx="10515600" cy="714375"/>
          </a:xfrm>
        </p:spPr>
        <p:txBody>
          <a:bodyPr/>
          <a:lstStyle/>
          <a:p>
            <a:pPr marL="0" indent="0">
              <a:spcBef>
                <a:spcPct val="50000"/>
              </a:spcBef>
              <a:buNone/>
            </a:pPr>
            <a:r>
              <a:rPr lang="en-US" dirty="0"/>
              <a:t>Net profit margin (PM):</a:t>
            </a:r>
          </a:p>
        </p:txBody>
      </p:sp>
      <p:graphicFrame>
        <p:nvGraphicFramePr>
          <p:cNvPr id="11" name="Object 3" descr="An equation shows profit margin. &#10;Net profit margin (PM):&#10;P M equals N I divided by sales equals $ 390 divided by $ 6600 equals 5.9 percent."/>
          <p:cNvGraphicFramePr>
            <a:graphicFrameLocks noGrp="1" noChangeAspect="1"/>
          </p:cNvGraphicFramePr>
          <p:nvPr>
            <p:ph idx="10"/>
            <p:extLst>
              <p:ext uri="{D42A27DB-BD31-4B8C-83A1-F6EECF244321}">
                <p14:modId xmlns:p14="http://schemas.microsoft.com/office/powerpoint/2010/main" val="3707616658"/>
              </p:ext>
            </p:extLst>
          </p:nvPr>
        </p:nvGraphicFramePr>
        <p:xfrm>
          <a:off x="1219201" y="2215846"/>
          <a:ext cx="5715000" cy="1265313"/>
        </p:xfrm>
        <a:graphic>
          <a:graphicData uri="http://schemas.openxmlformats.org/presentationml/2006/ole">
            <mc:AlternateContent xmlns:mc="http://schemas.openxmlformats.org/markup-compatibility/2006">
              <mc:Choice xmlns:v="urn:schemas-microsoft-com:vml" Requires="v">
                <p:oleObj spid="_x0000_s11530" name="Equation" r:id="rId3" imgW="1892160" imgH="419040" progId="Equation.DSMT4">
                  <p:embed/>
                </p:oleObj>
              </mc:Choice>
              <mc:Fallback>
                <p:oleObj name="Equation" r:id="rId3" imgW="1892160" imgH="419040" progId="Equation.DSMT4">
                  <p:embed/>
                  <p:pic>
                    <p:nvPicPr>
                      <p:cNvPr id="0" name="Object 9"/>
                      <p:cNvPicPr>
                        <a:picLocks noChangeAspect="1" noChangeArrowheads="1"/>
                      </p:cNvPicPr>
                      <p:nvPr/>
                    </p:nvPicPr>
                    <p:blipFill>
                      <a:blip r:embed="rId4"/>
                      <a:srcRect/>
                      <a:stretch>
                        <a:fillRect/>
                      </a:stretch>
                    </p:blipFill>
                    <p:spPr bwMode="auto">
                      <a:xfrm>
                        <a:off x="1219201" y="2215846"/>
                        <a:ext cx="5715000" cy="1265313"/>
                      </a:xfrm>
                      <a:prstGeom prst="rect">
                        <a:avLst/>
                      </a:prstGeom>
                      <a:noFill/>
                      <a:ln>
                        <a:noFill/>
                      </a:ln>
                    </p:spPr>
                  </p:pic>
                </p:oleObj>
              </mc:Fallback>
            </mc:AlternateContent>
          </a:graphicData>
        </a:graphic>
      </p:graphicFrame>
      <p:graphicFrame>
        <p:nvGraphicFramePr>
          <p:cNvPr id="9" name="Table 4" descr="A table shows Profit margin for 2018 is 6.7 percent for 2019 is 4.4 percent for 2020 E is 5.9 percent and for Ind is 7.2 percent.">
            <a:extLst>
              <a:ext uri="{FF2B5EF4-FFF2-40B4-BE49-F238E27FC236}">
                <a16:creationId xmlns:a16="http://schemas.microsoft.com/office/drawing/2014/main" id="{6F89A704-1CDE-41C2-9622-C9F1E9F9358D}"/>
              </a:ext>
            </a:extLst>
          </p:cNvPr>
          <p:cNvGraphicFramePr>
            <a:graphicFrameLocks noGrp="1"/>
          </p:cNvGraphicFramePr>
          <p:nvPr>
            <p:ph idx="11"/>
            <p:extLst>
              <p:ext uri="{D42A27DB-BD31-4B8C-83A1-F6EECF244321}">
                <p14:modId xmlns:p14="http://schemas.microsoft.com/office/powerpoint/2010/main" val="3421560049"/>
              </p:ext>
            </p:extLst>
          </p:nvPr>
        </p:nvGraphicFramePr>
        <p:xfrm>
          <a:off x="1219200" y="3844181"/>
          <a:ext cx="9753600" cy="1468042"/>
        </p:xfrm>
        <a:graphic>
          <a:graphicData uri="http://schemas.openxmlformats.org/drawingml/2006/table">
            <a:tbl>
              <a:tblPr firstRow="1" firstCol="1"/>
              <a:tblGrid>
                <a:gridCol w="3362620">
                  <a:extLst>
                    <a:ext uri="{9D8B030D-6E8A-4147-A177-3AD203B41FA5}">
                      <a16:colId xmlns:a16="http://schemas.microsoft.com/office/drawing/2014/main" val="20000"/>
                    </a:ext>
                  </a:extLst>
                </a:gridCol>
                <a:gridCol w="1537198">
                  <a:extLst>
                    <a:ext uri="{9D8B030D-6E8A-4147-A177-3AD203B41FA5}">
                      <a16:colId xmlns:a16="http://schemas.microsoft.com/office/drawing/2014/main" val="20001"/>
                    </a:ext>
                  </a:extLst>
                </a:gridCol>
                <a:gridCol w="1441123">
                  <a:extLst>
                    <a:ext uri="{9D8B030D-6E8A-4147-A177-3AD203B41FA5}">
                      <a16:colId xmlns:a16="http://schemas.microsoft.com/office/drawing/2014/main" val="20002"/>
                    </a:ext>
                  </a:extLst>
                </a:gridCol>
                <a:gridCol w="1729347">
                  <a:extLst>
                    <a:ext uri="{9D8B030D-6E8A-4147-A177-3AD203B41FA5}">
                      <a16:colId xmlns:a16="http://schemas.microsoft.com/office/drawing/2014/main" val="20003"/>
                    </a:ext>
                  </a:extLst>
                </a:gridCol>
                <a:gridCol w="1683312">
                  <a:extLst>
                    <a:ext uri="{9D8B030D-6E8A-4147-A177-3AD203B41FA5}">
                      <a16:colId xmlns:a16="http://schemas.microsoft.com/office/drawing/2014/main" val="20004"/>
                    </a:ext>
                  </a:extLst>
                </a:gridCol>
              </a:tblGrid>
              <a:tr h="635582">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83246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Profit Margin</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800" b="0" i="0" u="none" strike="noStrike" dirty="0">
                          <a:solidFill>
                            <a:srgbClr val="000000"/>
                          </a:solidFill>
                          <a:effectLst/>
                          <a:latin typeface="Arial" panose="020B0604020202020204" pitchFamily="34" charset="0"/>
                          <a:cs typeface="Arial" panose="020B0604020202020204" pitchFamily="34" charset="0"/>
                        </a:rPr>
                        <a:t>6.7%</a:t>
                      </a:r>
                    </a:p>
                  </a:txBody>
                  <a:tcPr marL="7620" marR="7620"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800" b="0" i="0" u="none" strike="noStrike" dirty="0">
                          <a:solidFill>
                            <a:srgbClr val="000000"/>
                          </a:solidFill>
                          <a:effectLst/>
                          <a:latin typeface="Arial" panose="020B0604020202020204" pitchFamily="34" charset="0"/>
                          <a:cs typeface="Arial" panose="020B0604020202020204" pitchFamily="34" charset="0"/>
                        </a:rPr>
                        <a:t>4.4%</a:t>
                      </a:r>
                    </a:p>
                  </a:txBody>
                  <a:tcPr marL="7620" marR="7620"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800" b="0" i="0" u="none" strike="noStrike" dirty="0">
                          <a:solidFill>
                            <a:srgbClr val="000000"/>
                          </a:solidFill>
                          <a:effectLst/>
                          <a:latin typeface="Arial" panose="020B0604020202020204" pitchFamily="34" charset="0"/>
                          <a:cs typeface="Arial" panose="020B0604020202020204" pitchFamily="34" charset="0"/>
                        </a:rPr>
                        <a:t>5.9%</a:t>
                      </a:r>
                    </a:p>
                  </a:txBody>
                  <a:tcPr marL="7620" marR="7620"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algn="ctr" fontAlgn="b"/>
                      <a:r>
                        <a:rPr lang="en-US" sz="2800" b="0" i="0" u="none" strike="noStrike" dirty="0">
                          <a:solidFill>
                            <a:srgbClr val="000000"/>
                          </a:solidFill>
                          <a:effectLst/>
                          <a:latin typeface="Arial" panose="020B0604020202020204" pitchFamily="34" charset="0"/>
                          <a:cs typeface="Arial" panose="020B0604020202020204" pitchFamily="34" charset="0"/>
                        </a:rPr>
                        <a:t>7.2%</a:t>
                      </a:r>
                    </a:p>
                  </a:txBody>
                  <a:tcPr marL="7620" marR="7620"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60209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Profit Margin</a:t>
            </a:r>
          </a:p>
        </p:txBody>
      </p:sp>
      <p:sp>
        <p:nvSpPr>
          <p:cNvPr id="3" name="Content Placeholder 2"/>
          <p:cNvSpPr>
            <a:spLocks noGrp="1"/>
          </p:cNvSpPr>
          <p:nvPr>
            <p:ph idx="1"/>
          </p:nvPr>
        </p:nvSpPr>
        <p:spPr>
          <a:xfrm>
            <a:off x="838200" y="1317625"/>
            <a:ext cx="10515600" cy="743404"/>
          </a:xfrm>
        </p:spPr>
        <p:txBody>
          <a:bodyPr/>
          <a:lstStyle/>
          <a:p>
            <a:pPr marL="0" indent="0">
              <a:spcBef>
                <a:spcPct val="50000"/>
              </a:spcBef>
              <a:buNone/>
            </a:pPr>
            <a:r>
              <a:rPr lang="en-US" dirty="0"/>
              <a:t>Operating profit margin:</a:t>
            </a:r>
          </a:p>
        </p:txBody>
      </p:sp>
      <p:graphicFrame>
        <p:nvGraphicFramePr>
          <p:cNvPr id="11" name="Object 3" descr="An equation shows Operating profit margin:&#10;P M equals EBIT divided by sales equals $ 620 divided by $ 6600 equals 9.4 percent.&#10;"/>
          <p:cNvGraphicFramePr>
            <a:graphicFrameLocks noGrp="1" noChangeAspect="1"/>
          </p:cNvGraphicFramePr>
          <p:nvPr>
            <p:ph idx="10"/>
            <p:extLst>
              <p:ext uri="{D42A27DB-BD31-4B8C-83A1-F6EECF244321}">
                <p14:modId xmlns:p14="http://schemas.microsoft.com/office/powerpoint/2010/main" val="2593446419"/>
              </p:ext>
            </p:extLst>
          </p:nvPr>
        </p:nvGraphicFramePr>
        <p:xfrm>
          <a:off x="838201" y="2332425"/>
          <a:ext cx="5562600" cy="1260548"/>
        </p:xfrm>
        <a:graphic>
          <a:graphicData uri="http://schemas.openxmlformats.org/presentationml/2006/ole">
            <mc:AlternateContent xmlns:mc="http://schemas.openxmlformats.org/markup-compatibility/2006">
              <mc:Choice xmlns:v="urn:schemas-microsoft-com:vml" Requires="v">
                <p:oleObj spid="_x0000_s12549" name="Equation" r:id="rId3" imgW="1904760" imgH="431640" progId="Equation.DSMT4">
                  <p:embed/>
                </p:oleObj>
              </mc:Choice>
              <mc:Fallback>
                <p:oleObj name="Equation" r:id="rId3" imgW="1904760" imgH="431640" progId="Equation.DSMT4">
                  <p:embed/>
                  <p:pic>
                    <p:nvPicPr>
                      <p:cNvPr id="0" name=""/>
                      <p:cNvPicPr>
                        <a:picLocks noChangeAspect="1" noChangeArrowheads="1"/>
                      </p:cNvPicPr>
                      <p:nvPr/>
                    </p:nvPicPr>
                    <p:blipFill>
                      <a:blip r:embed="rId4"/>
                      <a:srcRect/>
                      <a:stretch>
                        <a:fillRect/>
                      </a:stretch>
                    </p:blipFill>
                    <p:spPr bwMode="auto">
                      <a:xfrm>
                        <a:off x="838201" y="2332425"/>
                        <a:ext cx="5562600" cy="1260548"/>
                      </a:xfrm>
                      <a:prstGeom prst="rect">
                        <a:avLst/>
                      </a:prstGeom>
                      <a:noFill/>
                      <a:ln>
                        <a:noFill/>
                      </a:ln>
                    </p:spPr>
                  </p:pic>
                </p:oleObj>
              </mc:Fallback>
            </mc:AlternateContent>
          </a:graphicData>
        </a:graphic>
      </p:graphicFrame>
      <p:graphicFrame>
        <p:nvGraphicFramePr>
          <p:cNvPr id="8" name="Table 4" descr="A table shows Operating profit margin for 2018 is 10.2 percent for 2019 is 7.7 percent for 2020 E is 9.4 percent and for Ind is 10.4 percent.">
            <a:extLst>
              <a:ext uri="{FF2B5EF4-FFF2-40B4-BE49-F238E27FC236}">
                <a16:creationId xmlns:a16="http://schemas.microsoft.com/office/drawing/2014/main" id="{6F89A704-1CDE-41C2-9622-C9F1E9F9358D}"/>
              </a:ext>
            </a:extLst>
          </p:cNvPr>
          <p:cNvGraphicFramePr>
            <a:graphicFrameLocks noGrp="1"/>
          </p:cNvGraphicFramePr>
          <p:nvPr>
            <p:ph idx="11"/>
            <p:extLst>
              <p:ext uri="{D42A27DB-BD31-4B8C-83A1-F6EECF244321}">
                <p14:modId xmlns:p14="http://schemas.microsoft.com/office/powerpoint/2010/main" val="1682532900"/>
              </p:ext>
            </p:extLst>
          </p:nvPr>
        </p:nvGraphicFramePr>
        <p:xfrm>
          <a:off x="838200" y="3982196"/>
          <a:ext cx="9521372" cy="1431638"/>
        </p:xfrm>
        <a:graphic>
          <a:graphicData uri="http://schemas.openxmlformats.org/drawingml/2006/table">
            <a:tbl>
              <a:tblPr firstRow="1" firstCol="1"/>
              <a:tblGrid>
                <a:gridCol w="3282558">
                  <a:extLst>
                    <a:ext uri="{9D8B030D-6E8A-4147-A177-3AD203B41FA5}">
                      <a16:colId xmlns:a16="http://schemas.microsoft.com/office/drawing/2014/main" val="20000"/>
                    </a:ext>
                  </a:extLst>
                </a:gridCol>
                <a:gridCol w="1500598">
                  <a:extLst>
                    <a:ext uri="{9D8B030D-6E8A-4147-A177-3AD203B41FA5}">
                      <a16:colId xmlns:a16="http://schemas.microsoft.com/office/drawing/2014/main" val="20001"/>
                    </a:ext>
                  </a:extLst>
                </a:gridCol>
                <a:gridCol w="1406810">
                  <a:extLst>
                    <a:ext uri="{9D8B030D-6E8A-4147-A177-3AD203B41FA5}">
                      <a16:colId xmlns:a16="http://schemas.microsoft.com/office/drawing/2014/main" val="20002"/>
                    </a:ext>
                  </a:extLst>
                </a:gridCol>
                <a:gridCol w="1688173">
                  <a:extLst>
                    <a:ext uri="{9D8B030D-6E8A-4147-A177-3AD203B41FA5}">
                      <a16:colId xmlns:a16="http://schemas.microsoft.com/office/drawing/2014/main" val="20003"/>
                    </a:ext>
                  </a:extLst>
                </a:gridCol>
                <a:gridCol w="1643233">
                  <a:extLst>
                    <a:ext uri="{9D8B030D-6E8A-4147-A177-3AD203B41FA5}">
                      <a16:colId xmlns:a16="http://schemas.microsoft.com/office/drawing/2014/main" val="20004"/>
                    </a:ext>
                  </a:extLst>
                </a:gridCol>
              </a:tblGrid>
              <a:tr h="583091">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848547">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Profit Margin</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lnSpc>
                          <a:spcPct val="115000"/>
                        </a:lnSpc>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10.2%</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lnSpc>
                          <a:spcPct val="115000"/>
                        </a:lnSpc>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7.7%</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lnSpc>
                          <a:spcPct val="115000"/>
                        </a:lnSpc>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lnSpc>
                          <a:spcPct val="115000"/>
                        </a:lnSpc>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26770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Earning Power (</a:t>
            </a:r>
            <a:r>
              <a:rPr lang="en-US"/>
              <a:t>BEP)</a:t>
            </a:r>
            <a:endParaRPr lang="en-US" dirty="0"/>
          </a:p>
        </p:txBody>
      </p:sp>
      <p:graphicFrame>
        <p:nvGraphicFramePr>
          <p:cNvPr id="5" name="Object 2" descr="An equation shows basic earning power. &#10;B E P equals EBIT divided by total assets.&#10;Equals $ 620 divided by $ 5000 equals 12.4 percent."/>
          <p:cNvGraphicFramePr>
            <a:graphicFrameLocks noGrp="1" noChangeAspect="1"/>
          </p:cNvGraphicFramePr>
          <p:nvPr>
            <p:ph idx="1"/>
            <p:extLst>
              <p:ext uri="{D42A27DB-BD31-4B8C-83A1-F6EECF244321}">
                <p14:modId xmlns:p14="http://schemas.microsoft.com/office/powerpoint/2010/main" val="2748790915"/>
              </p:ext>
            </p:extLst>
          </p:nvPr>
        </p:nvGraphicFramePr>
        <p:xfrm>
          <a:off x="2741148" y="1438834"/>
          <a:ext cx="6709704" cy="3980332"/>
        </p:xfrm>
        <a:graphic>
          <a:graphicData uri="http://schemas.openxmlformats.org/presentationml/2006/ole">
            <mc:AlternateContent xmlns:mc="http://schemas.openxmlformats.org/markup-compatibility/2006">
              <mc:Choice xmlns:v="urn:schemas-microsoft-com:vml" Requires="v">
                <p:oleObj spid="_x0000_s13568" name="Equation" r:id="rId3" imgW="1498320" imgH="888840" progId="Equation.DSMT4">
                  <p:embed/>
                </p:oleObj>
              </mc:Choice>
              <mc:Fallback>
                <p:oleObj name="Equation" r:id="rId3" imgW="1498320" imgH="8888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1148" y="1438834"/>
                        <a:ext cx="6709704" cy="39803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18854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Earning Power vs. Industry Average</a:t>
            </a:r>
          </a:p>
        </p:txBody>
      </p:sp>
      <p:sp>
        <p:nvSpPr>
          <p:cNvPr id="4" name="Content Placeholder 2"/>
          <p:cNvSpPr>
            <a:spLocks noGrp="1"/>
          </p:cNvSpPr>
          <p:nvPr>
            <p:ph idx="1"/>
          </p:nvPr>
        </p:nvSpPr>
        <p:spPr>
          <a:xfrm>
            <a:off x="838200" y="1317625"/>
            <a:ext cx="10515600" cy="2286000"/>
          </a:xfrm>
        </p:spPr>
        <p:txBody>
          <a:bodyPr/>
          <a:lstStyle/>
          <a:p>
            <a:r>
              <a:rPr lang="en-US" dirty="0"/>
              <a:t>BEP removes effect of taxes and financial leverage.  Useful for comparison.</a:t>
            </a:r>
          </a:p>
          <a:p>
            <a:r>
              <a:rPr lang="en-US" dirty="0"/>
              <a:t>Projected to be below average.</a:t>
            </a:r>
          </a:p>
          <a:p>
            <a:r>
              <a:rPr lang="en-US" dirty="0"/>
              <a:t>Room for improvement.</a:t>
            </a:r>
          </a:p>
        </p:txBody>
      </p:sp>
      <p:graphicFrame>
        <p:nvGraphicFramePr>
          <p:cNvPr id="8" name="Table 3" descr="A table shows Basic earning power for 2018 is 13.7 percent for 2019 is 9.4 percent for 2020 E is 12.4 percent and for Ind is 15.6 percent."/>
          <p:cNvGraphicFramePr>
            <a:graphicFrameLocks noGrp="1"/>
          </p:cNvGraphicFramePr>
          <p:nvPr>
            <p:ph idx="10"/>
            <p:extLst>
              <p:ext uri="{D42A27DB-BD31-4B8C-83A1-F6EECF244321}">
                <p14:modId xmlns:p14="http://schemas.microsoft.com/office/powerpoint/2010/main" val="3113437571"/>
              </p:ext>
            </p:extLst>
          </p:nvPr>
        </p:nvGraphicFramePr>
        <p:xfrm>
          <a:off x="838200" y="4011687"/>
          <a:ext cx="9985828" cy="1510048"/>
        </p:xfrm>
        <a:graphic>
          <a:graphicData uri="http://schemas.openxmlformats.org/drawingml/2006/table">
            <a:tbl>
              <a:tblPr firstRow="1" firstCol="1"/>
              <a:tblGrid>
                <a:gridCol w="3473420">
                  <a:extLst>
                    <a:ext uri="{9D8B030D-6E8A-4147-A177-3AD203B41FA5}">
                      <a16:colId xmlns:a16="http://schemas.microsoft.com/office/drawing/2014/main" val="20000"/>
                    </a:ext>
                  </a:extLst>
                </a:gridCol>
                <a:gridCol w="1566404">
                  <a:extLst>
                    <a:ext uri="{9D8B030D-6E8A-4147-A177-3AD203B41FA5}">
                      <a16:colId xmlns:a16="http://schemas.microsoft.com/office/drawing/2014/main" val="20001"/>
                    </a:ext>
                  </a:extLst>
                </a:gridCol>
                <a:gridCol w="1468504">
                  <a:extLst>
                    <a:ext uri="{9D8B030D-6E8A-4147-A177-3AD203B41FA5}">
                      <a16:colId xmlns:a16="http://schemas.microsoft.com/office/drawing/2014/main" val="20002"/>
                    </a:ext>
                  </a:extLst>
                </a:gridCol>
                <a:gridCol w="1762205">
                  <a:extLst>
                    <a:ext uri="{9D8B030D-6E8A-4147-A177-3AD203B41FA5}">
                      <a16:colId xmlns:a16="http://schemas.microsoft.com/office/drawing/2014/main" val="20003"/>
                    </a:ext>
                  </a:extLst>
                </a:gridCol>
                <a:gridCol w="1715295">
                  <a:extLst>
                    <a:ext uri="{9D8B030D-6E8A-4147-A177-3AD203B41FA5}">
                      <a16:colId xmlns:a16="http://schemas.microsoft.com/office/drawing/2014/main" val="20004"/>
                    </a:ext>
                  </a:extLst>
                </a:gridCol>
              </a:tblGrid>
              <a:tr h="565168">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822466">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Basic Earning Power</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13.7%</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15.6%</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7767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on Assets (ROA) and Return on Equity (ROE) (1 of 2)</a:t>
            </a:r>
          </a:p>
        </p:txBody>
      </p:sp>
      <p:graphicFrame>
        <p:nvGraphicFramePr>
          <p:cNvPr id="5" name="Object 2" descr="An equation shows return on assets and return on equity. &#10;ROA equals NI divided by total assets.&#10;Equals $ 390 divided by $ 5000 equals 7.8 percent."/>
          <p:cNvGraphicFramePr>
            <a:graphicFrameLocks noGrp="1" noChangeAspect="1"/>
          </p:cNvGraphicFramePr>
          <p:nvPr>
            <p:ph idx="1"/>
            <p:extLst>
              <p:ext uri="{D42A27DB-BD31-4B8C-83A1-F6EECF244321}">
                <p14:modId xmlns:p14="http://schemas.microsoft.com/office/powerpoint/2010/main" val="988440484"/>
              </p:ext>
            </p:extLst>
          </p:nvPr>
        </p:nvGraphicFramePr>
        <p:xfrm>
          <a:off x="2944813" y="1809750"/>
          <a:ext cx="6302375" cy="3770313"/>
        </p:xfrm>
        <a:graphic>
          <a:graphicData uri="http://schemas.openxmlformats.org/presentationml/2006/ole">
            <mc:AlternateContent xmlns:mc="http://schemas.openxmlformats.org/markup-compatibility/2006">
              <mc:Choice xmlns:v="urn:schemas-microsoft-com:vml" Requires="v">
                <p:oleObj spid="_x0000_s14585" name="Equation" r:id="rId3" imgW="1485720" imgH="888840" progId="Equation.DSMT4">
                  <p:embed/>
                </p:oleObj>
              </mc:Choice>
              <mc:Fallback>
                <p:oleObj name="Equation" r:id="rId3" imgW="1485720" imgH="888840" progId="Equation.DSMT4">
                  <p:embed/>
                  <p:pic>
                    <p:nvPicPr>
                      <p:cNvPr id="0" name=""/>
                      <p:cNvPicPr>
                        <a:picLocks noChangeAspect="1" noChangeArrowheads="1"/>
                      </p:cNvPicPr>
                      <p:nvPr/>
                    </p:nvPicPr>
                    <p:blipFill>
                      <a:blip r:embed="rId4"/>
                      <a:srcRect/>
                      <a:stretch>
                        <a:fillRect/>
                      </a:stretch>
                    </p:blipFill>
                    <p:spPr bwMode="auto">
                      <a:xfrm>
                        <a:off x="2944813" y="1809750"/>
                        <a:ext cx="6302375" cy="37703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18759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on Assets (ROA) and Return on Equity (ROE) (2 of 2)</a:t>
            </a:r>
          </a:p>
        </p:txBody>
      </p:sp>
      <p:graphicFrame>
        <p:nvGraphicFramePr>
          <p:cNvPr id="5" name="Object 2" descr="An equation shows return on assets and return on equity. &#10;R O E equals NI divided by common equity.&#10;Equals $ 390 divided by $ 3200 equals 12.2 percent"/>
          <p:cNvGraphicFramePr>
            <a:graphicFrameLocks noGrp="1" noChangeAspect="1"/>
          </p:cNvGraphicFramePr>
          <p:nvPr>
            <p:ph idx="1"/>
            <p:extLst>
              <p:ext uri="{D42A27DB-BD31-4B8C-83A1-F6EECF244321}">
                <p14:modId xmlns:p14="http://schemas.microsoft.com/office/powerpoint/2010/main" val="2669639317"/>
              </p:ext>
            </p:extLst>
          </p:nvPr>
        </p:nvGraphicFramePr>
        <p:xfrm>
          <a:off x="2944813" y="1835150"/>
          <a:ext cx="6302375" cy="3719513"/>
        </p:xfrm>
        <a:graphic>
          <a:graphicData uri="http://schemas.openxmlformats.org/presentationml/2006/ole">
            <mc:AlternateContent xmlns:mc="http://schemas.openxmlformats.org/markup-compatibility/2006">
              <mc:Choice xmlns:v="urn:schemas-microsoft-com:vml" Requires="v">
                <p:oleObj spid="_x0000_s15606" name="Equation" r:id="rId3" imgW="1549080" imgH="914400" progId="Equation.DSMT4">
                  <p:embed/>
                </p:oleObj>
              </mc:Choice>
              <mc:Fallback>
                <p:oleObj name="Equation" r:id="rId3" imgW="1549080" imgH="914400" progId="Equation.DSMT4">
                  <p:embed/>
                  <p:pic>
                    <p:nvPicPr>
                      <p:cNvPr id="0" name=""/>
                      <p:cNvPicPr>
                        <a:picLocks noChangeAspect="1" noChangeArrowheads="1"/>
                      </p:cNvPicPr>
                      <p:nvPr/>
                    </p:nvPicPr>
                    <p:blipFill>
                      <a:blip r:embed="rId4"/>
                      <a:srcRect/>
                      <a:stretch>
                        <a:fillRect/>
                      </a:stretch>
                    </p:blipFill>
                    <p:spPr bwMode="auto">
                      <a:xfrm>
                        <a:off x="2944813" y="1835150"/>
                        <a:ext cx="6302375" cy="37195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70468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ROA and ROE vs. Industry Averages</a:t>
            </a:r>
          </a:p>
        </p:txBody>
      </p:sp>
      <p:graphicFrame>
        <p:nvGraphicFramePr>
          <p:cNvPr id="9" name="Table 2" descr="A table shows R O A, and R O E for 2018 are 9.0 percent, and 13.5 percent for 2019 are 5.4 percent and 9.1 percent for 2020 are 7.8 percent and 12.2 percent and for industry are 10.8 percent and 15.4 percent."/>
          <p:cNvGraphicFramePr>
            <a:graphicFrameLocks noGrp="1"/>
          </p:cNvGraphicFramePr>
          <p:nvPr>
            <p:ph idx="1"/>
            <p:extLst>
              <p:ext uri="{D42A27DB-BD31-4B8C-83A1-F6EECF244321}">
                <p14:modId xmlns:p14="http://schemas.microsoft.com/office/powerpoint/2010/main" val="1107984135"/>
              </p:ext>
            </p:extLst>
          </p:nvPr>
        </p:nvGraphicFramePr>
        <p:xfrm>
          <a:off x="1074056" y="2779487"/>
          <a:ext cx="10043887" cy="1554480"/>
        </p:xfrm>
        <a:graphic>
          <a:graphicData uri="http://schemas.openxmlformats.org/drawingml/2006/table">
            <a:tbl>
              <a:tblPr firstRow="1" firstCol="1"/>
              <a:tblGrid>
                <a:gridCol w="1908340">
                  <a:extLst>
                    <a:ext uri="{9D8B030D-6E8A-4147-A177-3AD203B41FA5}">
                      <a16:colId xmlns:a16="http://schemas.microsoft.com/office/drawing/2014/main" val="20000"/>
                    </a:ext>
                  </a:extLst>
                </a:gridCol>
                <a:gridCol w="2109216">
                  <a:extLst>
                    <a:ext uri="{9D8B030D-6E8A-4147-A177-3AD203B41FA5}">
                      <a16:colId xmlns:a16="http://schemas.microsoft.com/office/drawing/2014/main" val="20001"/>
                    </a:ext>
                  </a:extLst>
                </a:gridCol>
                <a:gridCol w="1908338">
                  <a:extLst>
                    <a:ext uri="{9D8B030D-6E8A-4147-A177-3AD203B41FA5}">
                      <a16:colId xmlns:a16="http://schemas.microsoft.com/office/drawing/2014/main" val="20002"/>
                    </a:ext>
                  </a:extLst>
                </a:gridCol>
                <a:gridCol w="2109216">
                  <a:extLst>
                    <a:ext uri="{9D8B030D-6E8A-4147-A177-3AD203B41FA5}">
                      <a16:colId xmlns:a16="http://schemas.microsoft.com/office/drawing/2014/main" val="20003"/>
                    </a:ext>
                  </a:extLst>
                </a:gridCol>
                <a:gridCol w="2008777">
                  <a:extLst>
                    <a:ext uri="{9D8B030D-6E8A-4147-A177-3AD203B41FA5}">
                      <a16:colId xmlns:a16="http://schemas.microsoft.com/office/drawing/2014/main" val="20004"/>
                    </a:ext>
                  </a:extLst>
                </a:gridCol>
              </a:tblGrid>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endParaRPr lang="en-US" sz="28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u="none" strike="noStrike" dirty="0">
                          <a:solidFill>
                            <a:schemeClr val="tx1"/>
                          </a:solidFill>
                          <a:effectLst/>
                          <a:latin typeface="Arial" panose="020B0604020202020204" pitchFamily="34" charset="0"/>
                          <a:cs typeface="Arial" panose="020B0604020202020204" pitchFamily="34" charset="0"/>
                        </a:rPr>
                        <a:t>2018</a:t>
                      </a:r>
                      <a:endParaRPr lang="en-US" sz="28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u="none" strike="noStrike" dirty="0">
                          <a:solidFill>
                            <a:schemeClr val="tx1"/>
                          </a:solidFill>
                          <a:effectLst/>
                          <a:latin typeface="Arial" panose="020B0604020202020204" pitchFamily="34" charset="0"/>
                          <a:cs typeface="Arial" panose="020B0604020202020204" pitchFamily="34" charset="0"/>
                        </a:rPr>
                        <a:t>2019</a:t>
                      </a:r>
                      <a:endParaRPr lang="en-US" sz="28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u="none" strike="noStrike" dirty="0">
                          <a:solidFill>
                            <a:schemeClr val="tx1"/>
                          </a:solidFill>
                          <a:effectLst/>
                          <a:latin typeface="Arial" panose="020B0604020202020204" pitchFamily="34" charset="0"/>
                          <a:cs typeface="Arial" panose="020B0604020202020204" pitchFamily="34" charset="0"/>
                        </a:rPr>
                        <a:t>2020</a:t>
                      </a:r>
                      <a:endParaRPr lang="en-US" sz="28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u="none" strike="noStrike" dirty="0">
                          <a:solidFill>
                            <a:schemeClr val="tx1"/>
                          </a:solidFill>
                          <a:effectLst/>
                          <a:latin typeface="Arial" panose="020B0604020202020204" pitchFamily="34" charset="0"/>
                          <a:cs typeface="Arial" panose="020B0604020202020204" pitchFamily="34" charset="0"/>
                        </a:rPr>
                        <a:t>Industry</a:t>
                      </a:r>
                      <a:endParaRPr lang="en-US" sz="28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4572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b="1" i="0" u="none" strike="noStrike" dirty="0">
                          <a:solidFill>
                            <a:srgbClr val="000000"/>
                          </a:solidFill>
                          <a:effectLst/>
                          <a:latin typeface="Arial" panose="020B0604020202020204" pitchFamily="34" charset="0"/>
                          <a:cs typeface="Arial" panose="020B0604020202020204" pitchFamily="34" charset="0"/>
                        </a:rPr>
                        <a:t>  ROA</a:t>
                      </a:r>
                    </a:p>
                  </a:txBody>
                  <a:tcPr marL="7620" marR="7620"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7.8%</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10.8%</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b="1" i="0" u="none" strike="noStrike" dirty="0">
                          <a:solidFill>
                            <a:srgbClr val="000000"/>
                          </a:solidFill>
                          <a:effectLst/>
                          <a:latin typeface="Arial" panose="020B0604020202020204" pitchFamily="34" charset="0"/>
                          <a:cs typeface="Arial" panose="020B0604020202020204" pitchFamily="34" charset="0"/>
                        </a:rPr>
                        <a:t>  ROE</a:t>
                      </a:r>
                    </a:p>
                  </a:txBody>
                  <a:tcPr marL="7620" marR="7620"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13.5%</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9.1%</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12.2%</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15.4%</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2"/>
                  </a:ext>
                </a:extLst>
              </a:tr>
            </a:tbl>
          </a:graphicData>
        </a:graphic>
      </p:graphicFrame>
      <p:sp>
        <p:nvSpPr>
          <p:cNvPr id="5" name="Content Placeholder 3"/>
          <p:cNvSpPr>
            <a:spLocks noGrp="1"/>
          </p:cNvSpPr>
          <p:nvPr>
            <p:ph idx="10"/>
          </p:nvPr>
        </p:nvSpPr>
        <p:spPr>
          <a:xfrm>
            <a:off x="838200" y="5200166"/>
            <a:ext cx="10515600" cy="605521"/>
          </a:xfrm>
        </p:spPr>
        <p:txBody>
          <a:bodyPr/>
          <a:lstStyle/>
          <a:p>
            <a:r>
              <a:rPr lang="en-US" dirty="0"/>
              <a:t>Both below industry average but improving.</a:t>
            </a:r>
          </a:p>
        </p:txBody>
      </p:sp>
    </p:spTree>
    <p:extLst>
      <p:ext uri="{BB962C8B-B14F-4D97-AF65-F5344CB8AC3E}">
        <p14:creationId xmlns:p14="http://schemas.microsoft.com/office/powerpoint/2010/main" val="2583426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Debt on ROA and ROE</a:t>
            </a:r>
          </a:p>
        </p:txBody>
      </p:sp>
      <p:sp>
        <p:nvSpPr>
          <p:cNvPr id="3" name="Content Placeholder 2"/>
          <p:cNvSpPr>
            <a:spLocks noGrp="1"/>
          </p:cNvSpPr>
          <p:nvPr>
            <p:ph idx="1"/>
          </p:nvPr>
        </p:nvSpPr>
        <p:spPr/>
        <p:txBody>
          <a:bodyPr/>
          <a:lstStyle/>
          <a:p>
            <a:r>
              <a:rPr lang="en-US" dirty="0"/>
              <a:t>ROA is lowered by debt--interest expense lowers net income, which also lowers ROA.</a:t>
            </a:r>
          </a:p>
          <a:p>
            <a:r>
              <a:rPr lang="en-US" dirty="0"/>
              <a:t>However, the use of debt lowers equity, and if equity is lowered more than net income, ROE would increase.</a:t>
            </a:r>
          </a:p>
        </p:txBody>
      </p:sp>
    </p:spTree>
    <p:extLst>
      <p:ext uri="{BB962C8B-B14F-4D97-AF65-F5344CB8AC3E}">
        <p14:creationId xmlns:p14="http://schemas.microsoft.com/office/powerpoint/2010/main" val="2291702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Management Ratios</a:t>
            </a:r>
          </a:p>
        </p:txBody>
      </p:sp>
      <p:sp>
        <p:nvSpPr>
          <p:cNvPr id="3" name="Content Placeholder 2"/>
          <p:cNvSpPr>
            <a:spLocks noGrp="1"/>
          </p:cNvSpPr>
          <p:nvPr>
            <p:ph idx="1"/>
          </p:nvPr>
        </p:nvSpPr>
        <p:spPr>
          <a:xfrm>
            <a:off x="838200" y="1317625"/>
            <a:ext cx="10881360" cy="4754880"/>
          </a:xfrm>
        </p:spPr>
        <p:txBody>
          <a:bodyPr/>
          <a:lstStyle/>
          <a:p>
            <a:r>
              <a:rPr lang="en-US" dirty="0"/>
              <a:t>How efficiently does the firm use its assets?</a:t>
            </a:r>
          </a:p>
          <a:p>
            <a:r>
              <a:rPr lang="en-US" dirty="0"/>
              <a:t>How much does the firm have tied up in assets for each dollar of sales?</a:t>
            </a:r>
          </a:p>
        </p:txBody>
      </p:sp>
    </p:spTree>
    <p:extLst>
      <p:ext uri="{BB962C8B-B14F-4D97-AF65-F5344CB8AC3E}">
        <p14:creationId xmlns:p14="http://schemas.microsoft.com/office/powerpoint/2010/main" val="3790758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Turnover Ratio vs. Industry Average</a:t>
            </a:r>
          </a:p>
        </p:txBody>
      </p:sp>
      <p:graphicFrame>
        <p:nvGraphicFramePr>
          <p:cNvPr id="10" name="Object 2" descr="An equation shows inventory turnover ratio versus industry average. &#10;Inv. Turnover equals C O G S divided by inventories&#10;Equals $ 5210 plus $ 370 divided by $ 660 equals 8.5"/>
          <p:cNvGraphicFramePr>
            <a:graphicFrameLocks noGrp="1" noChangeAspect="1"/>
          </p:cNvGraphicFramePr>
          <p:nvPr>
            <p:ph idx="1"/>
            <p:extLst>
              <p:ext uri="{D42A27DB-BD31-4B8C-83A1-F6EECF244321}">
                <p14:modId xmlns:p14="http://schemas.microsoft.com/office/powerpoint/2010/main" val="273058860"/>
              </p:ext>
            </p:extLst>
          </p:nvPr>
        </p:nvGraphicFramePr>
        <p:xfrm>
          <a:off x="3349625" y="1167577"/>
          <a:ext cx="5489576" cy="2586096"/>
        </p:xfrm>
        <a:graphic>
          <a:graphicData uri="http://schemas.openxmlformats.org/presentationml/2006/ole">
            <mc:AlternateContent xmlns:mc="http://schemas.openxmlformats.org/markup-compatibility/2006">
              <mc:Choice xmlns:v="urn:schemas-microsoft-com:vml" Requires="v">
                <p:oleObj spid="_x0000_s16621" name="Equation" r:id="rId3" imgW="1752480" imgH="825480" progId="Equation.DSMT4">
                  <p:embed/>
                </p:oleObj>
              </mc:Choice>
              <mc:Fallback>
                <p:oleObj name="Equation" r:id="rId3" imgW="1752480" imgH="825480" progId="Equation.DSMT4">
                  <p:embed/>
                  <p:pic>
                    <p:nvPicPr>
                      <p:cNvPr id="0" name="Object 8"/>
                      <p:cNvPicPr>
                        <a:picLocks noChangeAspect="1" noChangeArrowheads="1"/>
                      </p:cNvPicPr>
                      <p:nvPr/>
                    </p:nvPicPr>
                    <p:blipFill>
                      <a:blip r:embed="rId4"/>
                      <a:srcRect/>
                      <a:stretch>
                        <a:fillRect/>
                      </a:stretch>
                    </p:blipFill>
                    <p:spPr bwMode="auto">
                      <a:xfrm>
                        <a:off x="3349625" y="1167577"/>
                        <a:ext cx="5489576" cy="2586096"/>
                      </a:xfrm>
                      <a:prstGeom prst="rect">
                        <a:avLst/>
                      </a:prstGeom>
                      <a:noFill/>
                      <a:ln>
                        <a:noFill/>
                      </a:ln>
                    </p:spPr>
                  </p:pic>
                </p:oleObj>
              </mc:Fallback>
            </mc:AlternateContent>
          </a:graphicData>
        </a:graphic>
      </p:graphicFrame>
      <p:graphicFrame>
        <p:nvGraphicFramePr>
          <p:cNvPr id="8" name="Table 3" descr="A table shows Inventory turnover for 2018 is 7.4, 2019 is 6.2, 2020 E is 8.5 and Ind is 9.0"/>
          <p:cNvGraphicFramePr>
            <a:graphicFrameLocks noGrp="1"/>
          </p:cNvGraphicFramePr>
          <p:nvPr>
            <p:ph idx="10"/>
            <p:extLst>
              <p:ext uri="{D42A27DB-BD31-4B8C-83A1-F6EECF244321}">
                <p14:modId xmlns:p14="http://schemas.microsoft.com/office/powerpoint/2010/main" val="2556966232"/>
              </p:ext>
            </p:extLst>
          </p:nvPr>
        </p:nvGraphicFramePr>
        <p:xfrm>
          <a:off x="943430" y="3997183"/>
          <a:ext cx="10305141" cy="1764984"/>
        </p:xfrm>
        <a:graphic>
          <a:graphicData uri="http://schemas.openxmlformats.org/drawingml/2006/table">
            <a:tbl>
              <a:tblPr firstRow="1" firstCol="1"/>
              <a:tblGrid>
                <a:gridCol w="2679337">
                  <a:extLst>
                    <a:ext uri="{9D8B030D-6E8A-4147-A177-3AD203B41FA5}">
                      <a16:colId xmlns:a16="http://schemas.microsoft.com/office/drawing/2014/main" val="20000"/>
                    </a:ext>
                  </a:extLst>
                </a:gridCol>
                <a:gridCol w="1442720">
                  <a:extLst>
                    <a:ext uri="{9D8B030D-6E8A-4147-A177-3AD203B41FA5}">
                      <a16:colId xmlns:a16="http://schemas.microsoft.com/office/drawing/2014/main" val="20001"/>
                    </a:ext>
                  </a:extLst>
                </a:gridCol>
                <a:gridCol w="2061028">
                  <a:extLst>
                    <a:ext uri="{9D8B030D-6E8A-4147-A177-3AD203B41FA5}">
                      <a16:colId xmlns:a16="http://schemas.microsoft.com/office/drawing/2014/main" val="20002"/>
                    </a:ext>
                  </a:extLst>
                </a:gridCol>
                <a:gridCol w="2061028">
                  <a:extLst>
                    <a:ext uri="{9D8B030D-6E8A-4147-A177-3AD203B41FA5}">
                      <a16:colId xmlns:a16="http://schemas.microsoft.com/office/drawing/2014/main" val="20003"/>
                    </a:ext>
                  </a:extLst>
                </a:gridCol>
                <a:gridCol w="2061028">
                  <a:extLst>
                    <a:ext uri="{9D8B030D-6E8A-4147-A177-3AD203B41FA5}">
                      <a16:colId xmlns:a16="http://schemas.microsoft.com/office/drawing/2014/main" val="20004"/>
                    </a:ext>
                  </a:extLst>
                </a:gridCol>
              </a:tblGrid>
              <a:tr h="718859">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1046125">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Inventory turnover</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7.4</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6.2</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8.5</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9.0</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4270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Chapter</a:t>
            </a:r>
          </a:p>
        </p:txBody>
      </p:sp>
      <p:sp>
        <p:nvSpPr>
          <p:cNvPr id="3" name="Content Placeholder 2"/>
          <p:cNvSpPr>
            <a:spLocks noGrp="1"/>
          </p:cNvSpPr>
          <p:nvPr>
            <p:ph idx="1"/>
          </p:nvPr>
        </p:nvSpPr>
        <p:spPr/>
        <p:txBody>
          <a:bodyPr/>
          <a:lstStyle/>
          <a:p>
            <a:r>
              <a:rPr lang="en-US" dirty="0"/>
              <a:t>Ratio analysis</a:t>
            </a:r>
          </a:p>
          <a:p>
            <a:pPr lvl="1"/>
            <a:r>
              <a:rPr lang="en-US" dirty="0"/>
              <a:t>Ratios</a:t>
            </a:r>
          </a:p>
          <a:p>
            <a:pPr lvl="1"/>
            <a:r>
              <a:rPr lang="en-US" dirty="0"/>
              <a:t>Common size statements</a:t>
            </a:r>
          </a:p>
          <a:p>
            <a:pPr lvl="1"/>
            <a:r>
              <a:rPr lang="en-US" dirty="0"/>
              <a:t>Percent change statement</a:t>
            </a:r>
          </a:p>
          <a:p>
            <a:r>
              <a:rPr lang="en-US" dirty="0"/>
              <a:t>DuPont equation</a:t>
            </a:r>
          </a:p>
          <a:p>
            <a:r>
              <a:rPr lang="en-US" dirty="0"/>
              <a:t>Limitations of ratio analysis</a:t>
            </a:r>
          </a:p>
          <a:p>
            <a:r>
              <a:rPr lang="en-US" dirty="0"/>
              <a:t>Qualitative factors</a:t>
            </a:r>
          </a:p>
        </p:txBody>
      </p:sp>
    </p:spTree>
    <p:extLst>
      <p:ext uri="{BB962C8B-B14F-4D97-AF65-F5344CB8AC3E}">
        <p14:creationId xmlns:p14="http://schemas.microsoft.com/office/powerpoint/2010/main" val="2100919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 on Inventory Turnover</a:t>
            </a:r>
          </a:p>
        </p:txBody>
      </p:sp>
      <p:sp>
        <p:nvSpPr>
          <p:cNvPr id="3" name="Content Placeholder 2"/>
          <p:cNvSpPr>
            <a:spLocks noGrp="1"/>
          </p:cNvSpPr>
          <p:nvPr>
            <p:ph idx="1"/>
          </p:nvPr>
        </p:nvSpPr>
        <p:spPr/>
        <p:txBody>
          <a:bodyPr/>
          <a:lstStyle/>
          <a:p>
            <a:r>
              <a:rPr lang="en-US" dirty="0"/>
              <a:t>Inventory turnover:</a:t>
            </a:r>
          </a:p>
          <a:p>
            <a:pPr lvl="1"/>
            <a:r>
              <a:rPr lang="en-US" dirty="0"/>
              <a:t>Improved from previous year</a:t>
            </a:r>
          </a:p>
          <a:p>
            <a:pPr lvl="1"/>
            <a:r>
              <a:rPr lang="en-US" dirty="0"/>
              <a:t>Below industry average</a:t>
            </a:r>
          </a:p>
        </p:txBody>
      </p:sp>
    </p:spTree>
    <p:extLst>
      <p:ext uri="{BB962C8B-B14F-4D97-AF65-F5344CB8AC3E}">
        <p14:creationId xmlns:p14="http://schemas.microsoft.com/office/powerpoint/2010/main" val="2518948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DSO: average number of days from sale until cash received.</a:t>
            </a:r>
          </a:p>
        </p:txBody>
      </p:sp>
      <p:graphicFrame>
        <p:nvGraphicFramePr>
          <p:cNvPr id="5" name="Object 2" descr="An equation shows average number of days from sale until cash received. &#10;D O S equals receivables divided by average sales per day&#10;Equals receivables divided by sales by 365 equals $ 530 divided by $ 6600 by 365&#10;Equals 29.3 days"/>
          <p:cNvGraphicFramePr>
            <a:graphicFrameLocks noGrp="1" noChangeAspect="1"/>
          </p:cNvGraphicFramePr>
          <p:nvPr>
            <p:ph idx="1"/>
            <p:extLst>
              <p:ext uri="{D42A27DB-BD31-4B8C-83A1-F6EECF244321}">
                <p14:modId xmlns:p14="http://schemas.microsoft.com/office/powerpoint/2010/main" val="4051979118"/>
              </p:ext>
            </p:extLst>
          </p:nvPr>
        </p:nvGraphicFramePr>
        <p:xfrm>
          <a:off x="2249714" y="1563482"/>
          <a:ext cx="7692572" cy="4253540"/>
        </p:xfrm>
        <a:graphic>
          <a:graphicData uri="http://schemas.openxmlformats.org/presentationml/2006/ole">
            <mc:AlternateContent xmlns:mc="http://schemas.openxmlformats.org/markup-compatibility/2006">
              <mc:Choice xmlns:v="urn:schemas-microsoft-com:vml" Requires="v">
                <p:oleObj spid="_x0000_s17637" name="Equation" r:id="rId3" imgW="2158920" imgH="1193760" progId="Equation.DSMT4">
                  <p:embed/>
                </p:oleObj>
              </mc:Choice>
              <mc:Fallback>
                <p:oleObj name="Equation" r:id="rId3" imgW="2158920" imgH="1193760" progId="Equation.DSMT4">
                  <p:embed/>
                  <p:pic>
                    <p:nvPicPr>
                      <p:cNvPr id="0" name="Object 3"/>
                      <p:cNvPicPr>
                        <a:picLocks noChangeAspect="1" noChangeArrowheads="1"/>
                      </p:cNvPicPr>
                      <p:nvPr/>
                    </p:nvPicPr>
                    <p:blipFill>
                      <a:blip r:embed="rId4"/>
                      <a:srcRect/>
                      <a:stretch>
                        <a:fillRect/>
                      </a:stretch>
                    </p:blipFill>
                    <p:spPr bwMode="auto">
                      <a:xfrm>
                        <a:off x="2249714" y="1563482"/>
                        <a:ext cx="7692572" cy="42535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75695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a:t>
            </a:r>
            <a:r>
              <a:rPr lang="en-US"/>
              <a:t>of DSO</a:t>
            </a:r>
            <a:endParaRPr lang="en-US" dirty="0"/>
          </a:p>
        </p:txBody>
      </p:sp>
      <p:sp>
        <p:nvSpPr>
          <p:cNvPr id="3" name="Content Placeholder 2"/>
          <p:cNvSpPr>
            <a:spLocks noGrp="1"/>
          </p:cNvSpPr>
          <p:nvPr>
            <p:ph idx="1"/>
          </p:nvPr>
        </p:nvSpPr>
        <p:spPr>
          <a:xfrm>
            <a:off x="838200" y="1317625"/>
            <a:ext cx="10515600" cy="845004"/>
          </a:xfrm>
        </p:spPr>
        <p:txBody>
          <a:bodyPr/>
          <a:lstStyle/>
          <a:p>
            <a:r>
              <a:rPr lang="en-US" dirty="0"/>
              <a:t>Higher than 2018, but a little lower than industry.</a:t>
            </a:r>
          </a:p>
        </p:txBody>
      </p:sp>
      <p:graphicFrame>
        <p:nvGraphicFramePr>
          <p:cNvPr id="8" name="Table 3" descr="A table shows Days sales outstanding for 2018 is 26.5, 2019 is 31.6, 2020 E is 29.3 and Ind is 28.0."/>
          <p:cNvGraphicFramePr>
            <a:graphicFrameLocks noGrp="1"/>
          </p:cNvGraphicFramePr>
          <p:nvPr>
            <p:ph idx="10"/>
            <p:extLst>
              <p:ext uri="{D42A27DB-BD31-4B8C-83A1-F6EECF244321}">
                <p14:modId xmlns:p14="http://schemas.microsoft.com/office/powerpoint/2010/main" val="1967798492"/>
              </p:ext>
            </p:extLst>
          </p:nvPr>
        </p:nvGraphicFramePr>
        <p:xfrm>
          <a:off x="838200" y="2451430"/>
          <a:ext cx="9173028" cy="1699670"/>
        </p:xfrm>
        <a:graphic>
          <a:graphicData uri="http://schemas.openxmlformats.org/drawingml/2006/table">
            <a:tbl>
              <a:tblPr firstRow="1" firstCol="1"/>
              <a:tblGrid>
                <a:gridCol w="3190699">
                  <a:extLst>
                    <a:ext uri="{9D8B030D-6E8A-4147-A177-3AD203B41FA5}">
                      <a16:colId xmlns:a16="http://schemas.microsoft.com/office/drawing/2014/main" val="20000"/>
                    </a:ext>
                  </a:extLst>
                </a:gridCol>
                <a:gridCol w="1438906">
                  <a:extLst>
                    <a:ext uri="{9D8B030D-6E8A-4147-A177-3AD203B41FA5}">
                      <a16:colId xmlns:a16="http://schemas.microsoft.com/office/drawing/2014/main" val="20001"/>
                    </a:ext>
                  </a:extLst>
                </a:gridCol>
                <a:gridCol w="1348975">
                  <a:extLst>
                    <a:ext uri="{9D8B030D-6E8A-4147-A177-3AD203B41FA5}">
                      <a16:colId xmlns:a16="http://schemas.microsoft.com/office/drawing/2014/main" val="20002"/>
                    </a:ext>
                  </a:extLst>
                </a:gridCol>
                <a:gridCol w="1618770">
                  <a:extLst>
                    <a:ext uri="{9D8B030D-6E8A-4147-A177-3AD203B41FA5}">
                      <a16:colId xmlns:a16="http://schemas.microsoft.com/office/drawing/2014/main" val="20003"/>
                    </a:ext>
                  </a:extLst>
                </a:gridCol>
                <a:gridCol w="1575678">
                  <a:extLst>
                    <a:ext uri="{9D8B030D-6E8A-4147-A177-3AD203B41FA5}">
                      <a16:colId xmlns:a16="http://schemas.microsoft.com/office/drawing/2014/main" val="20004"/>
                    </a:ext>
                  </a:extLst>
                </a:gridCol>
              </a:tblGrid>
              <a:tr h="643076">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1056594">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u="none" strike="noStrike" cap="none" normalizeH="0" baseline="0" dirty="0">
                          <a:ln>
                            <a:noFill/>
                          </a:ln>
                          <a:solidFill>
                            <a:schemeClr val="tx1"/>
                          </a:solidFill>
                          <a:effectLst/>
                          <a:latin typeface="Arial" panose="020B0604020202020204" pitchFamily="34" charset="0"/>
                          <a:cs typeface="Arial" panose="020B0604020202020204" pitchFamily="34" charset="0"/>
                        </a:rPr>
                        <a:t>Days Sales Outstanding</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977" marR="60977"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26.5</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31.6</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29.3</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28.0</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2962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Assets and Total Assets Turnover Ratios</a:t>
            </a:r>
            <a:br>
              <a:rPr lang="en-US" dirty="0"/>
            </a:br>
            <a:r>
              <a:rPr lang="en-US" dirty="0"/>
              <a:t>(1 of 2)</a:t>
            </a:r>
          </a:p>
        </p:txBody>
      </p:sp>
      <p:graphicFrame>
        <p:nvGraphicFramePr>
          <p:cNvPr id="6" name="Object 2" descr="An equation shows fixed assets total assets turnover ratios. &#10;Fixed assets turnover equals sales divided by net fixed assets&#10;Equals $ 6600 divided by $ 3700 equals 1.8&#10;Total assets turnover equals sales divided by total assets&#10;Equals $ 6600 divided by $ 5000 equals 1.320."/>
          <p:cNvGraphicFramePr>
            <a:graphicFrameLocks noGrp="1" noChangeAspect="1"/>
          </p:cNvGraphicFramePr>
          <p:nvPr>
            <p:ph idx="1"/>
            <p:extLst>
              <p:ext uri="{D42A27DB-BD31-4B8C-83A1-F6EECF244321}">
                <p14:modId xmlns:p14="http://schemas.microsoft.com/office/powerpoint/2010/main" val="2498324214"/>
              </p:ext>
            </p:extLst>
          </p:nvPr>
        </p:nvGraphicFramePr>
        <p:xfrm>
          <a:off x="3034481" y="1317385"/>
          <a:ext cx="6123038" cy="4716706"/>
        </p:xfrm>
        <a:graphic>
          <a:graphicData uri="http://schemas.openxmlformats.org/presentationml/2006/ole">
            <mc:AlternateContent xmlns:mc="http://schemas.openxmlformats.org/markup-compatibility/2006">
              <mc:Choice xmlns:v="urn:schemas-microsoft-com:vml" Requires="v">
                <p:oleObj spid="_x0000_s18649" name="Equation" r:id="rId3" imgW="2489040" imgH="1917360" progId="Equation.DSMT4">
                  <p:embed/>
                </p:oleObj>
              </mc:Choice>
              <mc:Fallback>
                <p:oleObj name="Equation" r:id="rId3" imgW="2489040" imgH="1917360" progId="Equation.DSMT4">
                  <p:embed/>
                  <p:pic>
                    <p:nvPicPr>
                      <p:cNvPr id="0" name="Object 4"/>
                      <p:cNvPicPr>
                        <a:picLocks noChangeAspect="1" noChangeArrowheads="1"/>
                      </p:cNvPicPr>
                      <p:nvPr/>
                    </p:nvPicPr>
                    <p:blipFill>
                      <a:blip r:embed="rId4"/>
                      <a:srcRect/>
                      <a:stretch>
                        <a:fillRect/>
                      </a:stretch>
                    </p:blipFill>
                    <p:spPr bwMode="auto">
                      <a:xfrm>
                        <a:off x="3034481" y="1317385"/>
                        <a:ext cx="6123038" cy="471670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76899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Assets and Total Assets Turnover Ratios</a:t>
            </a:r>
            <a:br>
              <a:rPr lang="en-US" dirty="0"/>
            </a:br>
            <a:r>
              <a:rPr lang="en-US" dirty="0"/>
              <a:t>(2 of 2)</a:t>
            </a:r>
          </a:p>
        </p:txBody>
      </p:sp>
      <p:sp>
        <p:nvSpPr>
          <p:cNvPr id="3" name="Content Placeholder 2"/>
          <p:cNvSpPr>
            <a:spLocks noGrp="1"/>
          </p:cNvSpPr>
          <p:nvPr>
            <p:ph idx="1"/>
          </p:nvPr>
        </p:nvSpPr>
        <p:spPr>
          <a:xfrm>
            <a:off x="838200" y="1317625"/>
            <a:ext cx="10515600" cy="1861004"/>
          </a:xfrm>
        </p:spPr>
        <p:txBody>
          <a:bodyPr/>
          <a:lstStyle/>
          <a:p>
            <a:r>
              <a:rPr lang="en-US" dirty="0"/>
              <a:t>Better than previous year.</a:t>
            </a:r>
          </a:p>
          <a:p>
            <a:r>
              <a:rPr lang="en-US" dirty="0"/>
              <a:t>Not up to industry average. Caused by high fixed assets relative to sales.</a:t>
            </a:r>
          </a:p>
        </p:txBody>
      </p:sp>
      <p:graphicFrame>
        <p:nvGraphicFramePr>
          <p:cNvPr id="6" name="Table 3" descr="A table shows Fixed asset turnover, and total asset turnover for 2018 are 1.9 and 1.348 for 2019 are 1.7 and 1.224 for 2020 E are 1.8 and 1.320 and for Ind are 3.0 and 1.5."/>
          <p:cNvGraphicFramePr>
            <a:graphicFrameLocks noGrp="1"/>
          </p:cNvGraphicFramePr>
          <p:nvPr>
            <p:ph idx="10"/>
            <p:extLst>
              <p:ext uri="{D42A27DB-BD31-4B8C-83A1-F6EECF244321}">
                <p14:modId xmlns:p14="http://schemas.microsoft.com/office/powerpoint/2010/main" val="74829840"/>
              </p:ext>
            </p:extLst>
          </p:nvPr>
        </p:nvGraphicFramePr>
        <p:xfrm>
          <a:off x="838200" y="3254749"/>
          <a:ext cx="8807255" cy="2616069"/>
        </p:xfrm>
        <a:graphic>
          <a:graphicData uri="http://schemas.openxmlformats.org/drawingml/2006/table">
            <a:tbl>
              <a:tblPr firstRow="1" firstCol="1"/>
              <a:tblGrid>
                <a:gridCol w="2468880">
                  <a:extLst>
                    <a:ext uri="{9D8B030D-6E8A-4147-A177-3AD203B41FA5}">
                      <a16:colId xmlns:a16="http://schemas.microsoft.com/office/drawing/2014/main" val="20000"/>
                    </a:ext>
                  </a:extLst>
                </a:gridCol>
                <a:gridCol w="1560215">
                  <a:extLst>
                    <a:ext uri="{9D8B030D-6E8A-4147-A177-3AD203B41FA5}">
                      <a16:colId xmlns:a16="http://schemas.microsoft.com/office/drawing/2014/main" val="20001"/>
                    </a:ext>
                  </a:extLst>
                </a:gridCol>
                <a:gridCol w="1657729">
                  <a:extLst>
                    <a:ext uri="{9D8B030D-6E8A-4147-A177-3AD203B41FA5}">
                      <a16:colId xmlns:a16="http://schemas.microsoft.com/office/drawing/2014/main" val="20002"/>
                    </a:ext>
                  </a:extLst>
                </a:gridCol>
                <a:gridCol w="1755242">
                  <a:extLst>
                    <a:ext uri="{9D8B030D-6E8A-4147-A177-3AD203B41FA5}">
                      <a16:colId xmlns:a16="http://schemas.microsoft.com/office/drawing/2014/main" val="20003"/>
                    </a:ext>
                  </a:extLst>
                </a:gridCol>
                <a:gridCol w="1365189">
                  <a:extLst>
                    <a:ext uri="{9D8B030D-6E8A-4147-A177-3AD203B41FA5}">
                      <a16:colId xmlns:a16="http://schemas.microsoft.com/office/drawing/2014/main" val="20004"/>
                    </a:ext>
                  </a:extLst>
                </a:gridCol>
              </a:tblGrid>
              <a:tr h="640965">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a:t>
                      </a: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8</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201</a:t>
                      </a: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9</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a:t>
                      </a: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20</a:t>
                      </a:r>
                      <a:r>
                        <a:rPr kumimoji="0" lang="pl-PL" sz="2800" u="none" strike="noStrike" cap="none" normalizeH="0" baseline="0" dirty="0">
                          <a:ln>
                            <a:noFill/>
                          </a:ln>
                          <a:solidFill>
                            <a:schemeClr val="tx1"/>
                          </a:solidFill>
                          <a:effectLst/>
                          <a:latin typeface="Arial" panose="020B0604020202020204" pitchFamily="34" charset="0"/>
                          <a:cs typeface="Arial" panose="020B0604020202020204" pitchFamily="34" charset="0"/>
                        </a:rPr>
                        <a:t>E</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8026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Fixed Asset Turnover</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1.9</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1.7</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1.8</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3.0</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r h="8026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Total Asset</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solidFill>
                            <a:schemeClr val="tx1"/>
                          </a:solidFill>
                          <a:effectLst/>
                          <a:latin typeface="Arial" panose="020B0604020202020204" pitchFamily="34" charset="0"/>
                          <a:cs typeface="Arial" panose="020B0604020202020204" pitchFamily="34" charset="0"/>
                        </a:rPr>
                        <a:t>Turnover</a:t>
                      </a: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1.348</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1.224</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1.320</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1" dirty="0">
                          <a:effectLst/>
                          <a:latin typeface="Arial" panose="020B0604020202020204" pitchFamily="34" charset="0"/>
                          <a:ea typeface="Times New Roman" panose="02020603050405020304" pitchFamily="18" charset="0"/>
                          <a:cs typeface="Arial" panose="020B0604020202020204" pitchFamily="34" charset="0"/>
                        </a:rPr>
                        <a:t>1.5</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097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Liquidity Ratios</a:t>
            </a:r>
          </a:p>
        </p:txBody>
      </p:sp>
      <p:sp>
        <p:nvSpPr>
          <p:cNvPr id="5" name="Content Placeholder 2"/>
          <p:cNvSpPr>
            <a:spLocks noGrp="1"/>
          </p:cNvSpPr>
          <p:nvPr>
            <p:ph idx="1"/>
          </p:nvPr>
        </p:nvSpPr>
        <p:spPr/>
        <p:txBody>
          <a:bodyPr/>
          <a:lstStyle/>
          <a:p>
            <a:r>
              <a:rPr lang="en-US" dirty="0"/>
              <a:t>Can the company meet its short-term obligations using the resources it currently has on hand?</a:t>
            </a:r>
          </a:p>
        </p:txBody>
      </p:sp>
    </p:spTree>
    <p:extLst>
      <p:ext uri="{BB962C8B-B14F-4D97-AF65-F5344CB8AC3E}">
        <p14:creationId xmlns:p14="http://schemas.microsoft.com/office/powerpoint/2010/main" val="3626200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Forecasted Current and </a:t>
            </a:r>
            <a:r>
              <a:rPr lang="en-US"/>
              <a:t>Quick Ratios</a:t>
            </a:r>
            <a:endParaRPr lang="en-US" dirty="0"/>
          </a:p>
        </p:txBody>
      </p:sp>
      <p:graphicFrame>
        <p:nvGraphicFramePr>
          <p:cNvPr id="6" name="Object 2" descr="An equation shows forecasted current and quick ratios. &#10;C R equals C A divided by C L equals $ 1200 divided by $ 700 equals 1.9.&#10;Q R equals C A minus Inv divided by C L &#10;Equals $ 1200 minus $ 660 divided by $ 700 equals 0.9"/>
          <p:cNvGraphicFramePr>
            <a:graphicFrameLocks noGrp="1" noChangeAspect="1"/>
          </p:cNvGraphicFramePr>
          <p:nvPr>
            <p:ph idx="1"/>
            <p:extLst>
              <p:ext uri="{D42A27DB-BD31-4B8C-83A1-F6EECF244321}">
                <p14:modId xmlns:p14="http://schemas.microsoft.com/office/powerpoint/2010/main" val="1143613199"/>
              </p:ext>
            </p:extLst>
          </p:nvPr>
        </p:nvGraphicFramePr>
        <p:xfrm>
          <a:off x="3788229" y="1369783"/>
          <a:ext cx="4615542" cy="4650246"/>
        </p:xfrm>
        <a:graphic>
          <a:graphicData uri="http://schemas.openxmlformats.org/presentationml/2006/ole">
            <mc:AlternateContent xmlns:mc="http://schemas.openxmlformats.org/markup-compatibility/2006">
              <mc:Choice xmlns:v="urn:schemas-microsoft-com:vml" Requires="v">
                <p:oleObj spid="_x0000_s19647" name="Equation" r:id="rId3" imgW="1688760" imgH="1701720" progId="Equation.DSMT4">
                  <p:embed/>
                </p:oleObj>
              </mc:Choice>
              <mc:Fallback>
                <p:oleObj name="Equation" r:id="rId3" imgW="1688760" imgH="17017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8229" y="1369783"/>
                        <a:ext cx="4615542" cy="465024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35946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 on Current and </a:t>
            </a:r>
            <a:r>
              <a:rPr lang="en-US"/>
              <a:t>Quick Ratios</a:t>
            </a:r>
            <a:endParaRPr lang="en-US" dirty="0"/>
          </a:p>
        </p:txBody>
      </p:sp>
      <p:graphicFrame>
        <p:nvGraphicFramePr>
          <p:cNvPr id="11" name="Table 2" descr="A table shows Current and quick for 2018 are 2.1 and 1.0 for 2019 are 1.6, and 0.7 for 2020 E are 1.9 and 0.9 and for Ind are 2.5 and 1.9."/>
          <p:cNvGraphicFramePr>
            <a:graphicFrameLocks noGrp="1"/>
          </p:cNvGraphicFramePr>
          <p:nvPr>
            <p:ph idx="1"/>
            <p:extLst>
              <p:ext uri="{D42A27DB-BD31-4B8C-83A1-F6EECF244321}">
                <p14:modId xmlns:p14="http://schemas.microsoft.com/office/powerpoint/2010/main" val="738729850"/>
              </p:ext>
            </p:extLst>
          </p:nvPr>
        </p:nvGraphicFramePr>
        <p:xfrm>
          <a:off x="1204686" y="1349692"/>
          <a:ext cx="9782629" cy="1554480"/>
        </p:xfrm>
        <a:graphic>
          <a:graphicData uri="http://schemas.openxmlformats.org/drawingml/2006/table">
            <a:tbl>
              <a:tblPr firstRow="1" firstCol="1"/>
              <a:tblGrid>
                <a:gridCol w="2319595">
                  <a:extLst>
                    <a:ext uri="{9D8B030D-6E8A-4147-A177-3AD203B41FA5}">
                      <a16:colId xmlns:a16="http://schemas.microsoft.com/office/drawing/2014/main" val="20000"/>
                    </a:ext>
                  </a:extLst>
                </a:gridCol>
                <a:gridCol w="1593456">
                  <a:extLst>
                    <a:ext uri="{9D8B030D-6E8A-4147-A177-3AD203B41FA5}">
                      <a16:colId xmlns:a16="http://schemas.microsoft.com/office/drawing/2014/main" val="20001"/>
                    </a:ext>
                  </a:extLst>
                </a:gridCol>
                <a:gridCol w="1956526">
                  <a:extLst>
                    <a:ext uri="{9D8B030D-6E8A-4147-A177-3AD203B41FA5}">
                      <a16:colId xmlns:a16="http://schemas.microsoft.com/office/drawing/2014/main" val="20002"/>
                    </a:ext>
                  </a:extLst>
                </a:gridCol>
                <a:gridCol w="1956526">
                  <a:extLst>
                    <a:ext uri="{9D8B030D-6E8A-4147-A177-3AD203B41FA5}">
                      <a16:colId xmlns:a16="http://schemas.microsoft.com/office/drawing/2014/main" val="20003"/>
                    </a:ext>
                  </a:extLst>
                </a:gridCol>
                <a:gridCol w="1956526">
                  <a:extLst>
                    <a:ext uri="{9D8B030D-6E8A-4147-A177-3AD203B41FA5}">
                      <a16:colId xmlns:a16="http://schemas.microsoft.com/office/drawing/2014/main" val="20004"/>
                    </a:ext>
                  </a:extLst>
                </a:gridCol>
              </a:tblGrid>
              <a:tr h="4572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2018</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2019</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2020E</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4572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Current</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2.1</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1.6</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1.9</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2.5</a:t>
                      </a: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r h="45720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it-IT"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Quick</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9781" marR="59781" anchor="ctr" horzOverflow="overflow">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1.0</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0.7</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0.9</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effectLst/>
                          <a:latin typeface="Arial" panose="020B0604020202020204" pitchFamily="34" charset="0"/>
                          <a:ea typeface="Times New Roman" panose="02020603050405020304" pitchFamily="18" charset="0"/>
                          <a:cs typeface="Arial" panose="020B0604020202020204" pitchFamily="34" charset="0"/>
                        </a:rPr>
                        <a:t>1.9</a:t>
                      </a: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2"/>
                  </a:ext>
                </a:extLst>
              </a:tr>
            </a:tbl>
          </a:graphicData>
        </a:graphic>
      </p:graphicFrame>
      <p:sp>
        <p:nvSpPr>
          <p:cNvPr id="5" name="Content Placeholder 3"/>
          <p:cNvSpPr>
            <a:spLocks noGrp="1"/>
          </p:cNvSpPr>
          <p:nvPr>
            <p:ph idx="10"/>
          </p:nvPr>
        </p:nvSpPr>
        <p:spPr>
          <a:xfrm>
            <a:off x="838200" y="4372868"/>
            <a:ext cx="10515600" cy="1795692"/>
          </a:xfrm>
        </p:spPr>
        <p:txBody>
          <a:bodyPr/>
          <a:lstStyle/>
          <a:p>
            <a:r>
              <a:rPr lang="en-US" dirty="0"/>
              <a:t>Expected to improve but still below the industry average.</a:t>
            </a:r>
          </a:p>
          <a:p>
            <a:r>
              <a:rPr lang="en-US" dirty="0"/>
              <a:t>Liquidity position is weak.</a:t>
            </a:r>
          </a:p>
        </p:txBody>
      </p:sp>
    </p:spTree>
    <p:extLst>
      <p:ext uri="{BB962C8B-B14F-4D97-AF65-F5344CB8AC3E}">
        <p14:creationId xmlns:p14="http://schemas.microsoft.com/office/powerpoint/2010/main" val="1540533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Debt Management Ratios</a:t>
            </a:r>
          </a:p>
        </p:txBody>
      </p:sp>
      <p:sp>
        <p:nvSpPr>
          <p:cNvPr id="3" name="Content Placeholder 2"/>
          <p:cNvSpPr>
            <a:spLocks noGrp="1"/>
          </p:cNvSpPr>
          <p:nvPr>
            <p:ph idx="1"/>
          </p:nvPr>
        </p:nvSpPr>
        <p:spPr/>
        <p:txBody>
          <a:bodyPr/>
          <a:lstStyle/>
          <a:p>
            <a:r>
              <a:rPr lang="en-US" dirty="0"/>
              <a:t>Does the company have too much debt?</a:t>
            </a:r>
          </a:p>
          <a:p>
            <a:r>
              <a:rPr lang="en-US" dirty="0"/>
              <a:t>Can the company’s earnings meet its debt servicing requirements?</a:t>
            </a:r>
          </a:p>
        </p:txBody>
      </p:sp>
    </p:spTree>
    <p:extLst>
      <p:ext uri="{BB962C8B-B14F-4D97-AF65-F5344CB8AC3E}">
        <p14:creationId xmlns:p14="http://schemas.microsoft.com/office/powerpoint/2010/main" val="3010940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Leverage Ratios: Debt Ratio</a:t>
            </a:r>
          </a:p>
        </p:txBody>
      </p:sp>
      <p:graphicFrame>
        <p:nvGraphicFramePr>
          <p:cNvPr id="11" name="Object 2" descr="An equation shows leverage ratios. &#10;Debt ratio equals total debt divided by total assets&#10;Equals $ 100 plus $ 1100 divided by $ 5000 equals 24.0 percent."/>
          <p:cNvGraphicFramePr>
            <a:graphicFrameLocks noGrp="1" noChangeAspect="1"/>
          </p:cNvGraphicFramePr>
          <p:nvPr>
            <p:ph idx="1"/>
            <p:extLst>
              <p:ext uri="{D42A27DB-BD31-4B8C-83A1-F6EECF244321}">
                <p14:modId xmlns:p14="http://schemas.microsoft.com/office/powerpoint/2010/main" val="2067140735"/>
              </p:ext>
            </p:extLst>
          </p:nvPr>
        </p:nvGraphicFramePr>
        <p:xfrm>
          <a:off x="1611313" y="1890713"/>
          <a:ext cx="8969375" cy="3608387"/>
        </p:xfrm>
        <a:graphic>
          <a:graphicData uri="http://schemas.openxmlformats.org/presentationml/2006/ole">
            <mc:AlternateContent xmlns:mc="http://schemas.openxmlformats.org/markup-compatibility/2006">
              <mc:Choice xmlns:v="urn:schemas-microsoft-com:vml" Requires="v">
                <p:oleObj spid="_x0000_s7562" name="Equation" r:id="rId3" imgW="2273040" imgH="914400" progId="Equation.DSMT4">
                  <p:embed/>
                </p:oleObj>
              </mc:Choice>
              <mc:Fallback>
                <p:oleObj name="Equation" r:id="rId3" imgW="2273040" imgH="914400" progId="Equation.DSMT4">
                  <p:embed/>
                  <p:pic>
                    <p:nvPicPr>
                      <p:cNvPr id="0" name="Object 9"/>
                      <p:cNvPicPr>
                        <a:picLocks noChangeAspect="1" noChangeArrowheads="1"/>
                      </p:cNvPicPr>
                      <p:nvPr/>
                    </p:nvPicPr>
                    <p:blipFill>
                      <a:blip r:embed="rId4"/>
                      <a:srcRect/>
                      <a:stretch>
                        <a:fillRect/>
                      </a:stretch>
                    </p:blipFill>
                    <p:spPr bwMode="auto">
                      <a:xfrm>
                        <a:off x="1611313" y="1890713"/>
                        <a:ext cx="8969375" cy="36083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5887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Intrinsic Value: Using Ratio Analysis</a:t>
            </a:r>
          </a:p>
        </p:txBody>
      </p:sp>
      <p:pic>
        <p:nvPicPr>
          <p:cNvPr id="2050" name="Picture 2" descr="A flowchart shows the net operating profit a¬fter taxes with blue arrow pointing inward, leads to negative required investment in operating capital with a blue arrow pointing inward. Then it leads to equals free cash flow (FCF) which further leads to value equals FCF subscript 1 divides (1 + W A C C) superscript 1 + FCF subscript 2 divides (1 + WACC) superscript 2 +---+ FCF subscript infinity divides (1 + WACC) superscript infinity. Bottom flow shows market interest rates, market risk aversion, firm’s debt/equity mix with blue arrow pointing inward, and firm’s business risk with blue arrow pointing inward leads to cost of debt and cost of equity. It further leads to weighted average cost of capital (WACC) which further leads to the value in the top flow. An arrow pointing from firm’s debt/equity mix to weighted average cost of capital (WACC)."/>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87136" y="1110826"/>
            <a:ext cx="8617728" cy="5100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142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Leverage Ratios: Debt-to-Equity Ratio</a:t>
            </a:r>
            <a:endParaRPr lang="en-US" dirty="0"/>
          </a:p>
        </p:txBody>
      </p:sp>
      <p:graphicFrame>
        <p:nvGraphicFramePr>
          <p:cNvPr id="11" name="Object 2" descr="An equation shows leverage ratios. &#10;Debt-equity equals total debt divided by equity&#10;Equals $ 100 plus $ 1100 divided by $ 3200 equals 37.5 percent."/>
          <p:cNvGraphicFramePr>
            <a:graphicFrameLocks noGrp="1" noChangeAspect="1"/>
          </p:cNvGraphicFramePr>
          <p:nvPr>
            <p:ph idx="1"/>
            <p:extLst>
              <p:ext uri="{D42A27DB-BD31-4B8C-83A1-F6EECF244321}">
                <p14:modId xmlns:p14="http://schemas.microsoft.com/office/powerpoint/2010/main" val="2021100981"/>
              </p:ext>
            </p:extLst>
          </p:nvPr>
        </p:nvGraphicFramePr>
        <p:xfrm>
          <a:off x="1611313" y="1919288"/>
          <a:ext cx="8969375" cy="3549650"/>
        </p:xfrm>
        <a:graphic>
          <a:graphicData uri="http://schemas.openxmlformats.org/presentationml/2006/ole">
            <mc:AlternateContent xmlns:mc="http://schemas.openxmlformats.org/markup-compatibility/2006">
              <mc:Choice xmlns:v="urn:schemas-microsoft-com:vml" Requires="v">
                <p:oleObj spid="_x0000_s20643" name="Equation" r:id="rId3" imgW="2374560" imgH="939600" progId="Equation.DSMT4">
                  <p:embed/>
                </p:oleObj>
              </mc:Choice>
              <mc:Fallback>
                <p:oleObj name="Equation" r:id="rId3" imgW="2374560" imgH="939600" progId="Equation.DSMT4">
                  <p:embed/>
                  <p:pic>
                    <p:nvPicPr>
                      <p:cNvPr id="0" name=""/>
                      <p:cNvPicPr>
                        <a:picLocks noChangeAspect="1" noChangeArrowheads="1"/>
                      </p:cNvPicPr>
                      <p:nvPr/>
                    </p:nvPicPr>
                    <p:blipFill>
                      <a:blip r:embed="rId4"/>
                      <a:srcRect/>
                      <a:stretch>
                        <a:fillRect/>
                      </a:stretch>
                    </p:blipFill>
                    <p:spPr bwMode="auto">
                      <a:xfrm>
                        <a:off x="1611313" y="1919288"/>
                        <a:ext cx="8969375" cy="3549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30606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Leverage Ratios: Liabilities-to-Assets Ratio</a:t>
            </a:r>
          </a:p>
        </p:txBody>
      </p:sp>
      <p:graphicFrame>
        <p:nvGraphicFramePr>
          <p:cNvPr id="8" name="Object 2" descr="An equation shows leverage ratios. &#10;Liabilities by T A ratio equals total liabilities divided by total assets&#10;Equals $ 1800 divided by $ 5000&#10;Equals 36.0 percent."/>
          <p:cNvGraphicFramePr>
            <a:graphicFrameLocks noGrp="1" noChangeAspect="1"/>
          </p:cNvGraphicFramePr>
          <p:nvPr>
            <p:ph idx="1"/>
            <p:extLst>
              <p:ext uri="{D42A27DB-BD31-4B8C-83A1-F6EECF244321}">
                <p14:modId xmlns:p14="http://schemas.microsoft.com/office/powerpoint/2010/main" val="1174613109"/>
              </p:ext>
            </p:extLst>
          </p:nvPr>
        </p:nvGraphicFramePr>
        <p:xfrm>
          <a:off x="2112736" y="1692448"/>
          <a:ext cx="7960178" cy="4001742"/>
        </p:xfrm>
        <a:graphic>
          <a:graphicData uri="http://schemas.openxmlformats.org/presentationml/2006/ole">
            <mc:AlternateContent xmlns:mc="http://schemas.openxmlformats.org/markup-compatibility/2006">
              <mc:Choice xmlns:v="urn:schemas-microsoft-com:vml" Requires="v">
                <p:oleObj spid="_x0000_s8574" name="Equation" r:id="rId3" imgW="2349360" imgH="1180800" progId="Equation.DSMT4">
                  <p:embed/>
                </p:oleObj>
              </mc:Choice>
              <mc:Fallback>
                <p:oleObj name="Equation" r:id="rId3" imgW="2349360" imgH="1180800" progId="Equation.DSMT4">
                  <p:embed/>
                  <p:pic>
                    <p:nvPicPr>
                      <p:cNvPr id="0" name="Object 6"/>
                      <p:cNvPicPr>
                        <a:picLocks noChangeAspect="1" noChangeArrowheads="1"/>
                      </p:cNvPicPr>
                      <p:nvPr/>
                    </p:nvPicPr>
                    <p:blipFill>
                      <a:blip r:embed="rId4"/>
                      <a:srcRect/>
                      <a:stretch>
                        <a:fillRect/>
                      </a:stretch>
                    </p:blipFill>
                    <p:spPr bwMode="auto">
                      <a:xfrm>
                        <a:off x="2112736" y="1692448"/>
                        <a:ext cx="7960178" cy="400174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3612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Leverage Ratios: Equity Multiplier</a:t>
            </a:r>
          </a:p>
        </p:txBody>
      </p:sp>
      <p:sp>
        <p:nvSpPr>
          <p:cNvPr id="4" name="Content Placeholder 3">
            <a:extLst>
              <a:ext uri="{FF2B5EF4-FFF2-40B4-BE49-F238E27FC236}">
                <a16:creationId xmlns:a16="http://schemas.microsoft.com/office/drawing/2014/main" id="{88761228-AAB3-4A2D-9A79-45D5D2ECF335}"/>
              </a:ext>
            </a:extLst>
          </p:cNvPr>
          <p:cNvSpPr>
            <a:spLocks noGrp="1"/>
          </p:cNvSpPr>
          <p:nvPr>
            <p:ph idx="1"/>
          </p:nvPr>
        </p:nvSpPr>
        <p:spPr/>
        <p:txBody>
          <a:bodyPr/>
          <a:lstStyle/>
          <a:p>
            <a:pPr marL="0" indent="0" algn="ctr">
              <a:buNone/>
            </a:pPr>
            <a:r>
              <a:rPr lang="en-US" dirty="0">
                <a:latin typeface="Tahoma" pitchFamily="34" charset="0"/>
              </a:rPr>
              <a:t>Equity multiplier =  </a:t>
            </a:r>
            <a:r>
              <a:rPr lang="en-US" u="sng" dirty="0">
                <a:latin typeface="Tahoma" pitchFamily="34" charset="0"/>
              </a:rPr>
              <a:t>Total Assets  </a:t>
            </a:r>
            <a:endParaRPr lang="en-US" dirty="0">
              <a:latin typeface="Tahoma" pitchFamily="34" charset="0"/>
            </a:endParaRPr>
          </a:p>
          <a:p>
            <a:pPr marL="0" indent="0" algn="ctr">
              <a:lnSpc>
                <a:spcPct val="85000"/>
              </a:lnSpc>
              <a:buNone/>
            </a:pPr>
            <a:r>
              <a:rPr lang="en-US" dirty="0">
                <a:latin typeface="Tahoma" pitchFamily="34" charset="0"/>
              </a:rPr>
              <a:t>				Common Equity</a:t>
            </a:r>
          </a:p>
          <a:p>
            <a:pPr marL="0" indent="0" algn="ctr">
              <a:buNone/>
            </a:pPr>
            <a:r>
              <a:rPr lang="en-US" dirty="0">
                <a:latin typeface="Tahoma" pitchFamily="34" charset="0"/>
              </a:rPr>
              <a:t>=  </a:t>
            </a:r>
            <a:r>
              <a:rPr lang="en-US" u="sng" dirty="0">
                <a:latin typeface="Tahoma" pitchFamily="34" charset="0"/>
              </a:rPr>
              <a:t>$5,000    </a:t>
            </a:r>
            <a:endParaRPr lang="en-US" dirty="0">
              <a:latin typeface="Tahoma" pitchFamily="34" charset="0"/>
            </a:endParaRPr>
          </a:p>
          <a:p>
            <a:pPr marL="0" indent="0" algn="ctr">
              <a:lnSpc>
                <a:spcPct val="85000"/>
              </a:lnSpc>
              <a:buNone/>
            </a:pPr>
            <a:r>
              <a:rPr lang="en-US" dirty="0">
                <a:latin typeface="Tahoma" pitchFamily="34" charset="0"/>
              </a:rPr>
              <a:t>                          $3,200        = 1.5625</a:t>
            </a:r>
          </a:p>
          <a:p>
            <a:endParaRPr lang="en-US" dirty="0">
              <a:latin typeface="Tahoma" pitchFamily="34" charset="0"/>
            </a:endParaRPr>
          </a:p>
          <a:p>
            <a:endParaRPr lang="en-US" dirty="0"/>
          </a:p>
        </p:txBody>
      </p:sp>
    </p:spTree>
    <p:extLst>
      <p:ext uri="{BB962C8B-B14F-4D97-AF65-F5344CB8AC3E}">
        <p14:creationId xmlns:p14="http://schemas.microsoft.com/office/powerpoint/2010/main" val="3047391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Times Interest Earned Ratio</a:t>
            </a:r>
          </a:p>
        </p:txBody>
      </p:sp>
      <p:graphicFrame>
        <p:nvGraphicFramePr>
          <p:cNvPr id="10" name="Object 2" descr="An equation shows interest earned ratio. &#10;T I E equals E B I T divided by Int. expense &#10;Equals $ 620 divided by $ 100 equals 6.2"/>
          <p:cNvGraphicFramePr>
            <a:graphicFrameLocks noGrp="1" noChangeAspect="1"/>
          </p:cNvGraphicFramePr>
          <p:nvPr>
            <p:ph idx="1"/>
            <p:extLst>
              <p:ext uri="{D42A27DB-BD31-4B8C-83A1-F6EECF244321}">
                <p14:modId xmlns:p14="http://schemas.microsoft.com/office/powerpoint/2010/main" val="1325685217"/>
              </p:ext>
            </p:extLst>
          </p:nvPr>
        </p:nvGraphicFramePr>
        <p:xfrm>
          <a:off x="4068763" y="2179638"/>
          <a:ext cx="4054475" cy="3030537"/>
        </p:xfrm>
        <a:graphic>
          <a:graphicData uri="http://schemas.openxmlformats.org/presentationml/2006/ole">
            <mc:AlternateContent xmlns:mc="http://schemas.openxmlformats.org/markup-compatibility/2006">
              <mc:Choice xmlns:v="urn:schemas-microsoft-com:vml" Requires="v">
                <p:oleObj spid="_x0000_s9591" name="Equation" r:id="rId3" imgW="1206360" imgH="901440" progId="Equation.DSMT4">
                  <p:embed/>
                </p:oleObj>
              </mc:Choice>
              <mc:Fallback>
                <p:oleObj name="Equation" r:id="rId3" imgW="1206360" imgH="901440" progId="Equation.DSMT4">
                  <p:embed/>
                  <p:pic>
                    <p:nvPicPr>
                      <p:cNvPr id="0" name="Object 8"/>
                      <p:cNvPicPr>
                        <a:picLocks noChangeAspect="1" noChangeArrowheads="1"/>
                      </p:cNvPicPr>
                      <p:nvPr/>
                    </p:nvPicPr>
                    <p:blipFill>
                      <a:blip r:embed="rId4"/>
                      <a:srcRect/>
                      <a:stretch>
                        <a:fillRect/>
                      </a:stretch>
                    </p:blipFill>
                    <p:spPr bwMode="auto">
                      <a:xfrm>
                        <a:off x="4068763" y="2179638"/>
                        <a:ext cx="4054475" cy="30305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70610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EBITDA Coverage (EC)</a:t>
            </a:r>
          </a:p>
        </p:txBody>
      </p:sp>
      <p:graphicFrame>
        <p:nvGraphicFramePr>
          <p:cNvPr id="6" name="Object 2" descr="An equation shows E B I T D A coverage. E B I T plus depr. &amp; amort. Plus lease payments Interest expense plus lease pmt plus loan pmt. Equals $ 620 plus $ 370 plus $ 20 divided by $ 100 plus $ 20 plus $ 0 equals 8.4&#10;"/>
          <p:cNvGraphicFramePr>
            <a:graphicFrameLocks noGrp="1" noChangeAspect="1"/>
          </p:cNvGraphicFramePr>
          <p:nvPr>
            <p:ph idx="1"/>
            <p:extLst>
              <p:ext uri="{D42A27DB-BD31-4B8C-83A1-F6EECF244321}">
                <p14:modId xmlns:p14="http://schemas.microsoft.com/office/powerpoint/2010/main" val="356146995"/>
              </p:ext>
            </p:extLst>
          </p:nvPr>
        </p:nvGraphicFramePr>
        <p:xfrm>
          <a:off x="1393371" y="2028440"/>
          <a:ext cx="9405258" cy="3332932"/>
        </p:xfrm>
        <a:graphic>
          <a:graphicData uri="http://schemas.openxmlformats.org/presentationml/2006/ole">
            <mc:AlternateContent xmlns:mc="http://schemas.openxmlformats.org/markup-compatibility/2006">
              <mc:Choice xmlns:v="urn:schemas-microsoft-com:vml" Requires="v">
                <p:oleObj spid="_x0000_s22672" name="Equation" r:id="rId3" imgW="2616120" imgH="927000" progId="Equation.DSMT4">
                  <p:embed/>
                </p:oleObj>
              </mc:Choice>
              <mc:Fallback>
                <p:oleObj name="Equation" r:id="rId3" imgW="2616120" imgH="9270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3371" y="2028440"/>
                        <a:ext cx="9405258" cy="33329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472672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Debt Management Ratios vs. Industry Averages</a:t>
            </a:r>
          </a:p>
        </p:txBody>
      </p:sp>
      <p:graphicFrame>
        <p:nvGraphicFramePr>
          <p:cNvPr id="7" name="Table 2" descr="A table shows Debt ratio, debt-to-equity, liabilities-to-assets, earnings multiplier, times interest earned and E B I T D A coverage ratio for 2018 are 20.8 percent, 0.31, 33.1 percent, 1.49, 8.2 and 9.9 for 2019 are 27.6 percent, 0.46, 40.6 percent, 1.68, 4.3 and 6.3 for 2020 E are 24.0 percent, 0.38, 36.0 percent, 1.56, 6.2 and 8.4 and for industry are 15.0 percent, 0.22, 32.0 percent, 1.47, 13.0 and 17.2."/>
          <p:cNvGraphicFramePr>
            <a:graphicFrameLocks noGrp="1"/>
          </p:cNvGraphicFramePr>
          <p:nvPr>
            <p:ph idx="1"/>
            <p:extLst>
              <p:ext uri="{D42A27DB-BD31-4B8C-83A1-F6EECF244321}">
                <p14:modId xmlns:p14="http://schemas.microsoft.com/office/powerpoint/2010/main" val="29635153"/>
              </p:ext>
            </p:extLst>
          </p:nvPr>
        </p:nvGraphicFramePr>
        <p:xfrm>
          <a:off x="838200" y="1080042"/>
          <a:ext cx="10515600" cy="3840480"/>
        </p:xfrm>
        <a:graphic>
          <a:graphicData uri="http://schemas.openxmlformats.org/drawingml/2006/table">
            <a:tbl>
              <a:tblPr firstRow="1" firstCol="1"/>
              <a:tblGrid>
                <a:gridCol w="4246687">
                  <a:extLst>
                    <a:ext uri="{9D8B030D-6E8A-4147-A177-3AD203B41FA5}">
                      <a16:colId xmlns:a16="http://schemas.microsoft.com/office/drawing/2014/main" val="20000"/>
                    </a:ext>
                  </a:extLst>
                </a:gridCol>
                <a:gridCol w="1509224">
                  <a:extLst>
                    <a:ext uri="{9D8B030D-6E8A-4147-A177-3AD203B41FA5}">
                      <a16:colId xmlns:a16="http://schemas.microsoft.com/office/drawing/2014/main" val="20001"/>
                    </a:ext>
                  </a:extLst>
                </a:gridCol>
                <a:gridCol w="1423010">
                  <a:extLst>
                    <a:ext uri="{9D8B030D-6E8A-4147-A177-3AD203B41FA5}">
                      <a16:colId xmlns:a16="http://schemas.microsoft.com/office/drawing/2014/main" val="20002"/>
                    </a:ext>
                  </a:extLst>
                </a:gridCol>
                <a:gridCol w="1415561">
                  <a:extLst>
                    <a:ext uri="{9D8B030D-6E8A-4147-A177-3AD203B41FA5}">
                      <a16:colId xmlns:a16="http://schemas.microsoft.com/office/drawing/2014/main" val="20003"/>
                    </a:ext>
                  </a:extLst>
                </a:gridCol>
                <a:gridCol w="1921118">
                  <a:extLst>
                    <a:ext uri="{9D8B030D-6E8A-4147-A177-3AD203B41FA5}">
                      <a16:colId xmlns:a16="http://schemas.microsoft.com/office/drawing/2014/main" val="20004"/>
                    </a:ext>
                  </a:extLst>
                </a:gridCol>
              </a:tblGrid>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endParaRPr lang="en-US" sz="2600" b="0"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600" b="1" u="none" strike="noStrike" dirty="0">
                          <a:solidFill>
                            <a:schemeClr val="tx1"/>
                          </a:solidFill>
                          <a:effectLst/>
                          <a:latin typeface="Arial" panose="020B0604020202020204" pitchFamily="34" charset="0"/>
                          <a:cs typeface="Arial" panose="020B0604020202020204" pitchFamily="34" charset="0"/>
                        </a:rPr>
                        <a:t>2018</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600" b="1" u="none" strike="noStrike" dirty="0">
                          <a:solidFill>
                            <a:schemeClr val="tx1"/>
                          </a:solidFill>
                          <a:effectLst/>
                          <a:latin typeface="Arial" panose="020B0604020202020204" pitchFamily="34" charset="0"/>
                          <a:cs typeface="Arial" panose="020B0604020202020204" pitchFamily="34" charset="0"/>
                        </a:rPr>
                        <a:t>2019</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600" b="1" u="none" strike="noStrike" dirty="0">
                          <a:solidFill>
                            <a:schemeClr val="tx1"/>
                          </a:solidFill>
                          <a:effectLst/>
                          <a:latin typeface="Arial" panose="020B0604020202020204" pitchFamily="34" charset="0"/>
                          <a:cs typeface="Arial" panose="020B0604020202020204" pitchFamily="34" charset="0"/>
                        </a:rPr>
                        <a:t>2020E</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600" b="1" u="none" strike="noStrike" dirty="0">
                          <a:solidFill>
                            <a:schemeClr val="tx1"/>
                          </a:solidFill>
                          <a:effectLst/>
                          <a:latin typeface="Arial" panose="020B0604020202020204" pitchFamily="34" charset="0"/>
                          <a:cs typeface="Arial" panose="020B0604020202020204" pitchFamily="34" charset="0"/>
                        </a:rPr>
                        <a:t>Industry</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u="none" strike="noStrike" dirty="0">
                          <a:solidFill>
                            <a:schemeClr val="tx1"/>
                          </a:solidFill>
                          <a:effectLst/>
                          <a:latin typeface="Arial" panose="020B0604020202020204" pitchFamily="34" charset="0"/>
                          <a:cs typeface="Arial" panose="020B0604020202020204" pitchFamily="34" charset="0"/>
                        </a:rPr>
                        <a:t>  Debt Ratio</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20.8%</a:t>
                      </a:r>
                    </a:p>
                  </a:txBody>
                  <a:tcPr marL="0" marR="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27.6%</a:t>
                      </a:r>
                    </a:p>
                  </a:txBody>
                  <a:tcPr marL="0" marR="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a:effectLst/>
                          <a:latin typeface="Arial" panose="020B0604020202020204" pitchFamily="34" charset="0"/>
                          <a:ea typeface="Times New Roman" panose="02020603050405020304" pitchFamily="18" charset="0"/>
                          <a:cs typeface="Arial" panose="020B0604020202020204" pitchFamily="34" charset="0"/>
                        </a:rPr>
                        <a:t>24.0%</a:t>
                      </a:r>
                    </a:p>
                  </a:txBody>
                  <a:tcPr marL="0" marR="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15.0%</a:t>
                      </a:r>
                      <a:endParaRPr lang="en-US" sz="2600" b="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i="0" u="none" strike="noStrike" dirty="0">
                          <a:solidFill>
                            <a:schemeClr val="tx1"/>
                          </a:solidFill>
                          <a:effectLst/>
                          <a:latin typeface="Arial" panose="020B0604020202020204" pitchFamily="34" charset="0"/>
                          <a:cs typeface="Arial" panose="020B0604020202020204" pitchFamily="34" charset="0"/>
                        </a:rPr>
                        <a:t>  Debt-to-equity</a:t>
                      </a:r>
                    </a:p>
                  </a:txBody>
                  <a:tcPr marL="3735" marR="3735"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0.31</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0.46</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0.38</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0.22</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3032651851"/>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u="none" strike="noStrike" dirty="0">
                          <a:solidFill>
                            <a:schemeClr val="tx1"/>
                          </a:solidFill>
                          <a:effectLst/>
                          <a:latin typeface="Arial" panose="020B0604020202020204" pitchFamily="34" charset="0"/>
                          <a:cs typeface="Arial" panose="020B0604020202020204" pitchFamily="34" charset="0"/>
                        </a:rPr>
                        <a:t>  Liabilities-to-assets</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33.1%</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40.6%</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36.0%</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32.0%</a:t>
                      </a:r>
                      <a:endParaRPr lang="en-US" sz="26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2"/>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i="0" u="none" strike="noStrike" dirty="0">
                          <a:solidFill>
                            <a:schemeClr val="tx1"/>
                          </a:solidFill>
                          <a:effectLst/>
                          <a:latin typeface="Arial" panose="020B0604020202020204" pitchFamily="34" charset="0"/>
                          <a:cs typeface="Arial" panose="020B0604020202020204" pitchFamily="34" charset="0"/>
                        </a:rPr>
                        <a:t>  Earnings Multiplier</a:t>
                      </a:r>
                    </a:p>
                  </a:txBody>
                  <a:tcPr marL="3735" marR="3735"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1.49</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1.68</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1.56</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1.47</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3955505868"/>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u="none" strike="noStrike" dirty="0">
                          <a:solidFill>
                            <a:schemeClr val="tx1"/>
                          </a:solidFill>
                          <a:effectLst/>
                          <a:latin typeface="Arial" panose="020B0604020202020204" pitchFamily="34" charset="0"/>
                          <a:cs typeface="Arial" panose="020B0604020202020204" pitchFamily="34" charset="0"/>
                        </a:rPr>
                        <a:t>  Times Interest Earned</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8.2</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4.3</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6.2</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13.0</a:t>
                      </a:r>
                      <a:endParaRPr lang="en-US" sz="26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3"/>
                  </a:ext>
                </a:extLst>
              </a:tr>
              <a:tr h="548640">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l" fontAlgn="b"/>
                      <a:r>
                        <a:rPr lang="en-US" sz="2600" b="1" u="none" strike="noStrike" dirty="0">
                          <a:solidFill>
                            <a:schemeClr val="tx1"/>
                          </a:solidFill>
                          <a:effectLst/>
                          <a:latin typeface="Arial" panose="020B0604020202020204" pitchFamily="34" charset="0"/>
                          <a:cs typeface="Arial" panose="020B0604020202020204" pitchFamily="34" charset="0"/>
                        </a:rPr>
                        <a:t>  EBITDA Coverage Ratio</a:t>
                      </a:r>
                      <a:endParaRPr lang="en-US" sz="2600" b="1" i="0" u="none" strike="noStrike" dirty="0">
                        <a:solidFill>
                          <a:schemeClr val="tx1"/>
                        </a:solidFill>
                        <a:effectLst/>
                        <a:latin typeface="Arial" panose="020B0604020202020204" pitchFamily="34" charset="0"/>
                        <a:cs typeface="Arial" panose="020B0604020202020204" pitchFamily="34" charset="0"/>
                      </a:endParaRPr>
                    </a:p>
                  </a:txBody>
                  <a:tcPr marL="3735" marR="3735"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9.9</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a:effectLst/>
                          <a:latin typeface="Arial" panose="020B0604020202020204" pitchFamily="34" charset="0"/>
                          <a:ea typeface="Times New Roman" panose="02020603050405020304" pitchFamily="18" charset="0"/>
                          <a:cs typeface="Arial" panose="020B0604020202020204" pitchFamily="34" charset="0"/>
                        </a:rPr>
                        <a:t>6.3</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effectLst/>
                          <a:latin typeface="Arial" panose="020B0604020202020204" pitchFamily="34" charset="0"/>
                          <a:ea typeface="Times New Roman" panose="02020603050405020304" pitchFamily="18" charset="0"/>
                          <a:cs typeface="Arial" panose="020B0604020202020204" pitchFamily="34" charset="0"/>
                        </a:rPr>
                        <a:t>8.4</a:t>
                      </a: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6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17.2</a:t>
                      </a:r>
                      <a:endParaRPr lang="en-US" sz="2600" b="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4"/>
                  </a:ext>
                </a:extLst>
              </a:tr>
            </a:tbl>
          </a:graphicData>
        </a:graphic>
      </p:graphicFrame>
      <p:sp>
        <p:nvSpPr>
          <p:cNvPr id="4" name="Content Placeholder 3"/>
          <p:cNvSpPr>
            <a:spLocks noGrp="1"/>
          </p:cNvSpPr>
          <p:nvPr>
            <p:ph idx="10"/>
          </p:nvPr>
        </p:nvSpPr>
        <p:spPr>
          <a:xfrm>
            <a:off x="838200" y="4982456"/>
            <a:ext cx="10515600" cy="1215141"/>
          </a:xfrm>
        </p:spPr>
        <p:txBody>
          <a:bodyPr/>
          <a:lstStyle/>
          <a:p>
            <a:r>
              <a:rPr lang="en-US" dirty="0"/>
              <a:t>Improved, but more debt than industry</a:t>
            </a:r>
          </a:p>
          <a:p>
            <a:r>
              <a:rPr lang="en-US" dirty="0"/>
              <a:t>More risk than industry</a:t>
            </a:r>
          </a:p>
        </p:txBody>
      </p:sp>
    </p:spTree>
    <p:extLst>
      <p:ext uri="{BB962C8B-B14F-4D97-AF65-F5344CB8AC3E}">
        <p14:creationId xmlns:p14="http://schemas.microsoft.com/office/powerpoint/2010/main" val="714043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Value Ratios</a:t>
            </a:r>
          </a:p>
        </p:txBody>
      </p:sp>
      <p:sp>
        <p:nvSpPr>
          <p:cNvPr id="3" name="Content Placeholder 2"/>
          <p:cNvSpPr>
            <a:spLocks noGrp="1"/>
          </p:cNvSpPr>
          <p:nvPr>
            <p:ph idx="1"/>
          </p:nvPr>
        </p:nvSpPr>
        <p:spPr/>
        <p:txBody>
          <a:bodyPr/>
          <a:lstStyle/>
          <a:p>
            <a:r>
              <a:rPr lang="en-US" dirty="0"/>
              <a:t>Market value ratios incorporate the:</a:t>
            </a:r>
          </a:p>
          <a:p>
            <a:pPr lvl="1"/>
            <a:r>
              <a:rPr lang="en-US" dirty="0"/>
              <a:t>High current levels of earnings and cash flow </a:t>
            </a:r>
            <a:r>
              <a:rPr lang="en-US" i="1" u="sng" dirty="0"/>
              <a:t>increase</a:t>
            </a:r>
            <a:r>
              <a:rPr lang="en-US" dirty="0"/>
              <a:t> market value ratios</a:t>
            </a:r>
          </a:p>
          <a:p>
            <a:pPr lvl="1"/>
            <a:r>
              <a:rPr lang="en-US" dirty="0"/>
              <a:t>High expected growth in earnings and cash flow </a:t>
            </a:r>
            <a:r>
              <a:rPr lang="en-US" i="1" u="sng" dirty="0"/>
              <a:t>increases</a:t>
            </a:r>
            <a:r>
              <a:rPr lang="en-US" dirty="0"/>
              <a:t> market value ratios</a:t>
            </a:r>
          </a:p>
          <a:p>
            <a:pPr lvl="1"/>
            <a:r>
              <a:rPr lang="en-US" dirty="0"/>
              <a:t>High risk of expected growth in earnings and cash flow </a:t>
            </a:r>
            <a:r>
              <a:rPr lang="en-US" i="1" u="sng" dirty="0"/>
              <a:t>decreases</a:t>
            </a:r>
            <a:r>
              <a:rPr lang="en-US" dirty="0"/>
              <a:t> market value ratios</a:t>
            </a:r>
          </a:p>
        </p:txBody>
      </p:sp>
    </p:spTree>
    <p:extLst>
      <p:ext uri="{BB962C8B-B14F-4D97-AF65-F5344CB8AC3E}">
        <p14:creationId xmlns:p14="http://schemas.microsoft.com/office/powerpoint/2010/main" val="2768051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and appraise the Price/Earnings (P/E) ratio.</a:t>
            </a:r>
          </a:p>
        </p:txBody>
      </p:sp>
      <p:sp>
        <p:nvSpPr>
          <p:cNvPr id="5" name="Content Placeholder 2"/>
          <p:cNvSpPr>
            <a:spLocks noGrp="1"/>
          </p:cNvSpPr>
          <p:nvPr>
            <p:ph idx="1"/>
          </p:nvPr>
        </p:nvSpPr>
        <p:spPr/>
        <p:txBody>
          <a:bodyPr/>
          <a:lstStyle/>
          <a:p>
            <a:pPr marL="0" indent="0">
              <a:buNone/>
            </a:pPr>
            <a:r>
              <a:rPr lang="en-US" dirty="0"/>
              <a:t>Price per share (P) = $49.00</a:t>
            </a:r>
          </a:p>
          <a:p>
            <a:pPr marL="0" indent="0">
              <a:buNone/>
            </a:pPr>
            <a:r>
              <a:rPr lang="en-US" dirty="0"/>
              <a:t>Earnings per share (EPS) = $3.90</a:t>
            </a:r>
          </a:p>
          <a:p>
            <a:pPr marL="0" indent="0">
              <a:buNone/>
            </a:pPr>
            <a:endParaRPr lang="en-US" dirty="0"/>
          </a:p>
          <a:p>
            <a:pPr marL="0" indent="0" algn="ctr">
              <a:buNone/>
            </a:pPr>
            <a:r>
              <a:rPr lang="en-US" dirty="0"/>
              <a:t>P/E = P/E = $49.00/$3.90 = 16.8</a:t>
            </a:r>
          </a:p>
          <a:p>
            <a:pPr marL="0" indent="0" algn="ctr">
              <a:buNone/>
            </a:pPr>
            <a:endParaRPr lang="en-US" dirty="0"/>
          </a:p>
          <a:p>
            <a:r>
              <a:rPr lang="en-US" dirty="0"/>
              <a:t>P/E: How much investors will pay for $1 of earnings.  Higher is better.</a:t>
            </a:r>
          </a:p>
        </p:txBody>
      </p:sp>
    </p:spTree>
    <p:extLst>
      <p:ext uri="{BB962C8B-B14F-4D97-AF65-F5344CB8AC3E}">
        <p14:creationId xmlns:p14="http://schemas.microsoft.com/office/powerpoint/2010/main" val="68755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and appraise the M/B ratio.</a:t>
            </a:r>
          </a:p>
        </p:txBody>
      </p:sp>
      <p:sp>
        <p:nvSpPr>
          <p:cNvPr id="3" name="Content Placeholder 2"/>
          <p:cNvSpPr>
            <a:spLocks noGrp="1"/>
          </p:cNvSpPr>
          <p:nvPr>
            <p:ph idx="1"/>
          </p:nvPr>
        </p:nvSpPr>
        <p:spPr/>
        <p:txBody>
          <a:bodyPr/>
          <a:lstStyle/>
          <a:p>
            <a:pPr marL="0" indent="0">
              <a:buNone/>
            </a:pPr>
            <a:r>
              <a:rPr lang="en-US" dirty="0"/>
              <a:t>BVPS = Equity/ # Shares</a:t>
            </a:r>
          </a:p>
          <a:p>
            <a:pPr marL="0" indent="0">
              <a:buNone/>
            </a:pPr>
            <a:r>
              <a:rPr lang="en-US" dirty="0"/>
              <a:t>         = $3,200/100 = $32.00.</a:t>
            </a:r>
          </a:p>
          <a:p>
            <a:pPr marL="0" indent="0">
              <a:buNone/>
            </a:pPr>
            <a:r>
              <a:rPr lang="en-US" dirty="0"/>
              <a:t>M/B = P/BVPS</a:t>
            </a:r>
          </a:p>
          <a:p>
            <a:pPr marL="0" indent="0" algn="ctr">
              <a:buNone/>
            </a:pPr>
            <a:r>
              <a:rPr lang="en-US" dirty="0"/>
              <a:t>M/B = $49.00/$32.00 = 1.53</a:t>
            </a:r>
          </a:p>
          <a:p>
            <a:r>
              <a:rPr lang="en-US" dirty="0"/>
              <a:t>M/B: How much paid for $1 of book value. Higher is better.</a:t>
            </a:r>
          </a:p>
        </p:txBody>
      </p:sp>
    </p:spTree>
    <p:extLst>
      <p:ext uri="{BB962C8B-B14F-4D97-AF65-F5344CB8AC3E}">
        <p14:creationId xmlns:p14="http://schemas.microsoft.com/office/powerpoint/2010/main" val="2307209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Comparison with Industry Averages</a:t>
            </a:r>
            <a:endParaRPr lang="en-US" dirty="0"/>
          </a:p>
        </p:txBody>
      </p:sp>
      <p:graphicFrame>
        <p:nvGraphicFramePr>
          <p:cNvPr id="8" name="Table 2" descr="A table shows Price to earnings and market to book for 2018 are 13.6, and 1.8 for 2019 are 11.4, and 1.0 for 2020 E are 12.6 and 1.5 and for Ind are 16.8 and 2.7."/>
          <p:cNvGraphicFramePr>
            <a:graphicFrameLocks noGrp="1"/>
          </p:cNvGraphicFramePr>
          <p:nvPr>
            <p:ph idx="1"/>
            <p:extLst>
              <p:ext uri="{D42A27DB-BD31-4B8C-83A1-F6EECF244321}">
                <p14:modId xmlns:p14="http://schemas.microsoft.com/office/powerpoint/2010/main" val="220225008"/>
              </p:ext>
            </p:extLst>
          </p:nvPr>
        </p:nvGraphicFramePr>
        <p:xfrm>
          <a:off x="838200" y="1589537"/>
          <a:ext cx="9869714" cy="2010001"/>
        </p:xfrm>
        <a:graphic>
          <a:graphicData uri="http://schemas.openxmlformats.org/drawingml/2006/table">
            <a:tbl>
              <a:tblPr firstRow="1" firstCol="1"/>
              <a:tblGrid>
                <a:gridCol w="3723317">
                  <a:extLst>
                    <a:ext uri="{9D8B030D-6E8A-4147-A177-3AD203B41FA5}">
                      <a16:colId xmlns:a16="http://schemas.microsoft.com/office/drawing/2014/main" val="20000"/>
                    </a:ext>
                  </a:extLst>
                </a:gridCol>
                <a:gridCol w="1451096">
                  <a:extLst>
                    <a:ext uri="{9D8B030D-6E8A-4147-A177-3AD203B41FA5}">
                      <a16:colId xmlns:a16="http://schemas.microsoft.com/office/drawing/2014/main" val="20001"/>
                    </a:ext>
                  </a:extLst>
                </a:gridCol>
                <a:gridCol w="1628982">
                  <a:extLst>
                    <a:ext uri="{9D8B030D-6E8A-4147-A177-3AD203B41FA5}">
                      <a16:colId xmlns:a16="http://schemas.microsoft.com/office/drawing/2014/main" val="20002"/>
                    </a:ext>
                  </a:extLst>
                </a:gridCol>
                <a:gridCol w="1724803">
                  <a:extLst>
                    <a:ext uri="{9D8B030D-6E8A-4147-A177-3AD203B41FA5}">
                      <a16:colId xmlns:a16="http://schemas.microsoft.com/office/drawing/2014/main" val="20003"/>
                    </a:ext>
                  </a:extLst>
                </a:gridCol>
                <a:gridCol w="1341516">
                  <a:extLst>
                    <a:ext uri="{9D8B030D-6E8A-4147-A177-3AD203B41FA5}">
                      <a16:colId xmlns:a16="http://schemas.microsoft.com/office/drawing/2014/main" val="20004"/>
                    </a:ext>
                  </a:extLst>
                </a:gridCol>
              </a:tblGrid>
              <a:tr h="669461">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87135" marR="87135"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201</a:t>
                      </a:r>
                      <a:r>
                        <a:rPr kumimoji="0" lang="en-US"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8</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87135" marR="87135"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201</a:t>
                      </a:r>
                      <a:r>
                        <a:rPr kumimoji="0" lang="en-US"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9</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87135" marR="87135"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a:t>
                      </a:r>
                      <a:r>
                        <a:rPr kumimoji="0" lang="en-US"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20</a:t>
                      </a:r>
                      <a:r>
                        <a:rPr kumimoji="0" lang="pl-PL"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E</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87135" marR="87135"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pl-PL" sz="2800" b="1" u="none" strike="noStrike" cap="none" normalizeH="0" baseline="0" dirty="0">
                          <a:ln>
                            <a:noFill/>
                          </a:ln>
                          <a:solidFill>
                            <a:schemeClr val="tx1"/>
                          </a:solidFill>
                          <a:effectLst/>
                          <a:latin typeface="Arial" panose="020B0604020202020204" pitchFamily="34" charset="0"/>
                          <a:cs typeface="Arial" panose="020B0604020202020204" pitchFamily="34" charset="0"/>
                        </a:rPr>
                        <a:t>Ind.</a:t>
                      </a:r>
                      <a:endParaRPr kumimoji="0" lang="en-US" sz="2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87135" marR="87135" anchor="ctr" horzOverflow="overflow">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E7BB01"/>
                    </a:solidFill>
                  </a:tcPr>
                </a:tc>
                <a:extLst>
                  <a:ext uri="{0D108BD9-81ED-4DB2-BD59-A6C34878D82A}">
                    <a16:rowId xmlns:a16="http://schemas.microsoft.com/office/drawing/2014/main" val="10000"/>
                  </a:ext>
                </a:extLst>
              </a:tr>
              <a:tr h="671079">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b="1" i="0" u="none" strike="noStrike" dirty="0">
                          <a:solidFill>
                            <a:srgbClr val="000000"/>
                          </a:solidFill>
                          <a:effectLst/>
                          <a:latin typeface="Arial" panose="020B0604020202020204" pitchFamily="34" charset="0"/>
                          <a:cs typeface="Arial" panose="020B0604020202020204" pitchFamily="34" charset="0"/>
                        </a:rPr>
                        <a:t>Price-to Earnings</a:t>
                      </a:r>
                    </a:p>
                  </a:txBody>
                  <a:tcPr marL="7332" marR="7332" marT="762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13.6</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11.4</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12.6</a:t>
                      </a:r>
                      <a:endParaRPr lang="en-US" sz="2800" b="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16.8</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1"/>
                  </a:ext>
                </a:extLst>
              </a:tr>
              <a:tr h="669461">
                <a:tc>
                  <a:txBody>
                    <a:bodyPr/>
                    <a:lstStyle>
                      <a:lvl1pPr marL="0" algn="l" defTabSz="914400" rtl="0" eaLnBrk="1" latinLnBrk="0" hangingPunct="1">
                        <a:defRPr sz="1800" b="1" kern="1200">
                          <a:solidFill>
                            <a:schemeClr val="lt1"/>
                          </a:solidFill>
                          <a:latin typeface="Tahoma"/>
                          <a:ea typeface=""/>
                          <a:cs typeface=""/>
                        </a:defRPr>
                      </a:lvl1pPr>
                      <a:lvl2pPr marL="457200" algn="l" defTabSz="914400" rtl="0" eaLnBrk="1" latinLnBrk="0" hangingPunct="1">
                        <a:defRPr sz="1800" b="1" kern="1200">
                          <a:solidFill>
                            <a:schemeClr val="lt1"/>
                          </a:solidFill>
                          <a:latin typeface="Tahoma"/>
                          <a:ea typeface=""/>
                          <a:cs typeface=""/>
                        </a:defRPr>
                      </a:lvl2pPr>
                      <a:lvl3pPr marL="914400" algn="l" defTabSz="914400" rtl="0" eaLnBrk="1" latinLnBrk="0" hangingPunct="1">
                        <a:defRPr sz="1800" b="1" kern="1200">
                          <a:solidFill>
                            <a:schemeClr val="lt1"/>
                          </a:solidFill>
                          <a:latin typeface="Tahoma"/>
                          <a:ea typeface=""/>
                          <a:cs typeface=""/>
                        </a:defRPr>
                      </a:lvl3pPr>
                      <a:lvl4pPr marL="1371600" algn="l" defTabSz="914400" rtl="0" eaLnBrk="1" latinLnBrk="0" hangingPunct="1">
                        <a:defRPr sz="1800" b="1" kern="1200">
                          <a:solidFill>
                            <a:schemeClr val="lt1"/>
                          </a:solidFill>
                          <a:latin typeface="Tahoma"/>
                          <a:ea typeface=""/>
                          <a:cs typeface=""/>
                        </a:defRPr>
                      </a:lvl4pPr>
                      <a:lvl5pPr marL="1828800" algn="l" defTabSz="914400" rtl="0" eaLnBrk="1" latinLnBrk="0" hangingPunct="1">
                        <a:defRPr sz="1800" b="1" kern="1200">
                          <a:solidFill>
                            <a:schemeClr val="lt1"/>
                          </a:solidFill>
                          <a:latin typeface="Tahoma"/>
                          <a:ea typeface=""/>
                          <a:cs typeface=""/>
                        </a:defRPr>
                      </a:lvl5pPr>
                      <a:lvl6pPr marL="2286000" algn="l" defTabSz="914400" rtl="0" eaLnBrk="1" latinLnBrk="0" hangingPunct="1">
                        <a:defRPr sz="1800" b="1" kern="1200">
                          <a:solidFill>
                            <a:schemeClr val="lt1"/>
                          </a:solidFill>
                          <a:latin typeface="Tahoma"/>
                          <a:ea typeface=""/>
                          <a:cs typeface=""/>
                        </a:defRPr>
                      </a:lvl6pPr>
                      <a:lvl7pPr marL="2743200" algn="l" defTabSz="914400" rtl="0" eaLnBrk="1" latinLnBrk="0" hangingPunct="1">
                        <a:defRPr sz="1800" b="1" kern="1200">
                          <a:solidFill>
                            <a:schemeClr val="lt1"/>
                          </a:solidFill>
                          <a:latin typeface="Tahoma"/>
                          <a:ea typeface=""/>
                          <a:cs typeface=""/>
                        </a:defRPr>
                      </a:lvl7pPr>
                      <a:lvl8pPr marL="3200400" algn="l" defTabSz="914400" rtl="0" eaLnBrk="1" latinLnBrk="0" hangingPunct="1">
                        <a:defRPr sz="1800" b="1" kern="1200">
                          <a:solidFill>
                            <a:schemeClr val="lt1"/>
                          </a:solidFill>
                          <a:latin typeface="Tahoma"/>
                          <a:ea typeface=""/>
                          <a:cs typeface=""/>
                        </a:defRPr>
                      </a:lvl8pPr>
                      <a:lvl9pPr marL="3657600" algn="l" defTabSz="914400" rtl="0" eaLnBrk="1" latinLnBrk="0" hangingPunct="1">
                        <a:defRPr sz="1800" b="1" kern="1200">
                          <a:solidFill>
                            <a:schemeClr val="lt1"/>
                          </a:solidFill>
                          <a:latin typeface="Tahoma"/>
                          <a:ea typeface=""/>
                          <a:cs typeface=""/>
                        </a:defRPr>
                      </a:lvl9pPr>
                    </a:lstStyle>
                    <a:p>
                      <a:pPr algn="ctr" fontAlgn="b"/>
                      <a:r>
                        <a:rPr lang="en-US" sz="2800" b="1" i="0" u="none" strike="noStrike" dirty="0">
                          <a:solidFill>
                            <a:srgbClr val="000000"/>
                          </a:solidFill>
                          <a:effectLst/>
                          <a:latin typeface="Arial" panose="020B0604020202020204" pitchFamily="34" charset="0"/>
                          <a:cs typeface="Arial" panose="020B0604020202020204" pitchFamily="34" charset="0"/>
                        </a:rPr>
                        <a:t>Market-to-Book</a:t>
                      </a:r>
                    </a:p>
                  </a:txBody>
                  <a:tcPr marL="7332" marR="7332" marT="762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tc>
                  <a:txBody>
                    <a:bodyPr/>
                    <a:lstStyle>
                      <a:lvl1pPr marL="0" algn="l" defTabSz="914400" rtl="0" eaLnBrk="1" latinLnBrk="0" hangingPunct="1">
                        <a:defRPr sz="1800" kern="1200">
                          <a:solidFill>
                            <a:schemeClr val="dk1"/>
                          </a:solidFill>
                          <a:latin typeface="Tahoma"/>
                          <a:ea typeface=""/>
                          <a:cs typeface=""/>
                        </a:defRPr>
                      </a:lvl1pPr>
                      <a:lvl2pPr marL="457200" algn="l" defTabSz="914400" rtl="0" eaLnBrk="1" latinLnBrk="0" hangingPunct="1">
                        <a:defRPr sz="1800" kern="1200">
                          <a:solidFill>
                            <a:schemeClr val="dk1"/>
                          </a:solidFill>
                          <a:latin typeface="Tahoma"/>
                          <a:ea typeface=""/>
                          <a:cs typeface=""/>
                        </a:defRPr>
                      </a:lvl2pPr>
                      <a:lvl3pPr marL="914400" algn="l" defTabSz="914400" rtl="0" eaLnBrk="1" latinLnBrk="0" hangingPunct="1">
                        <a:defRPr sz="1800" kern="1200">
                          <a:solidFill>
                            <a:schemeClr val="dk1"/>
                          </a:solidFill>
                          <a:latin typeface="Tahoma"/>
                          <a:ea typeface=""/>
                          <a:cs typeface=""/>
                        </a:defRPr>
                      </a:lvl3pPr>
                      <a:lvl4pPr marL="1371600" algn="l" defTabSz="914400" rtl="0" eaLnBrk="1" latinLnBrk="0" hangingPunct="1">
                        <a:defRPr sz="1800" kern="1200">
                          <a:solidFill>
                            <a:schemeClr val="dk1"/>
                          </a:solidFill>
                          <a:latin typeface="Tahoma"/>
                          <a:ea typeface=""/>
                          <a:cs typeface=""/>
                        </a:defRPr>
                      </a:lvl4pPr>
                      <a:lvl5pPr marL="1828800" algn="l" defTabSz="914400" rtl="0" eaLnBrk="1" latinLnBrk="0" hangingPunct="1">
                        <a:defRPr sz="1800" kern="1200">
                          <a:solidFill>
                            <a:schemeClr val="dk1"/>
                          </a:solidFill>
                          <a:latin typeface="Tahoma"/>
                          <a:ea typeface=""/>
                          <a:cs typeface=""/>
                        </a:defRPr>
                      </a:lvl5pPr>
                      <a:lvl6pPr marL="2286000" algn="l" defTabSz="914400" rtl="0" eaLnBrk="1" latinLnBrk="0" hangingPunct="1">
                        <a:defRPr sz="1800" kern="1200">
                          <a:solidFill>
                            <a:schemeClr val="dk1"/>
                          </a:solidFill>
                          <a:latin typeface="Tahoma"/>
                          <a:ea typeface=""/>
                          <a:cs typeface=""/>
                        </a:defRPr>
                      </a:lvl6pPr>
                      <a:lvl7pPr marL="2743200" algn="l" defTabSz="914400" rtl="0" eaLnBrk="1" latinLnBrk="0" hangingPunct="1">
                        <a:defRPr sz="1800" kern="1200">
                          <a:solidFill>
                            <a:schemeClr val="dk1"/>
                          </a:solidFill>
                          <a:latin typeface="Tahoma"/>
                          <a:ea typeface=""/>
                          <a:cs typeface=""/>
                        </a:defRPr>
                      </a:lvl7pPr>
                      <a:lvl8pPr marL="3200400" algn="l" defTabSz="914400" rtl="0" eaLnBrk="1" latinLnBrk="0" hangingPunct="1">
                        <a:defRPr sz="1800" kern="1200">
                          <a:solidFill>
                            <a:schemeClr val="dk1"/>
                          </a:solidFill>
                          <a:latin typeface="Tahoma"/>
                          <a:ea typeface=""/>
                          <a:cs typeface=""/>
                        </a:defRPr>
                      </a:lvl8pPr>
                      <a:lvl9pPr marL="3657600" algn="l" defTabSz="914400" rtl="0" eaLnBrk="1" latinLnBrk="0" hangingPunct="1">
                        <a:defRPr sz="1800" kern="1200">
                          <a:solidFill>
                            <a:schemeClr val="dk1"/>
                          </a:solidFill>
                          <a:latin typeface="Tahoma"/>
                          <a:ea typeface=""/>
                          <a:cs typeface=""/>
                        </a:defRPr>
                      </a:lvl9pPr>
                    </a:lstStyle>
                    <a:p>
                      <a:pPr marL="0" marR="0" algn="ctr">
                        <a:spcBef>
                          <a:spcPts val="0"/>
                        </a:spcBef>
                        <a:spcAft>
                          <a:spcPts val="0"/>
                        </a:spcAft>
                      </a:pPr>
                      <a:r>
                        <a:rPr lang="en-US" sz="2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a:t>
                      </a:r>
                      <a:endParaRPr lang="en-US" sz="2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7BB01">
                        <a:tint val="20000"/>
                      </a:srgbClr>
                    </a:solidFill>
                  </a:tcPr>
                </a:tc>
                <a:extLst>
                  <a:ext uri="{0D108BD9-81ED-4DB2-BD59-A6C34878D82A}">
                    <a16:rowId xmlns:a16="http://schemas.microsoft.com/office/drawing/2014/main" val="10003"/>
                  </a:ext>
                </a:extLst>
              </a:tr>
            </a:tbl>
          </a:graphicData>
        </a:graphic>
      </p:graphicFrame>
      <p:sp>
        <p:nvSpPr>
          <p:cNvPr id="6" name="Content Placeholder 3"/>
          <p:cNvSpPr>
            <a:spLocks noGrp="1"/>
          </p:cNvSpPr>
          <p:nvPr>
            <p:ph idx="10"/>
          </p:nvPr>
        </p:nvSpPr>
        <p:spPr>
          <a:xfrm>
            <a:off x="838200" y="4155158"/>
            <a:ext cx="10515600" cy="1737635"/>
          </a:xfrm>
        </p:spPr>
        <p:txBody>
          <a:bodyPr/>
          <a:lstStyle/>
          <a:p>
            <a:r>
              <a:rPr lang="en-US" dirty="0"/>
              <a:t>The P/E ratio and the M/B ratio indicate that the market doesn’t value the company as highly as it does the average firm in industry.</a:t>
            </a:r>
          </a:p>
        </p:txBody>
      </p:sp>
    </p:spTree>
    <p:extLst>
      <p:ext uri="{BB962C8B-B14F-4D97-AF65-F5344CB8AC3E}">
        <p14:creationId xmlns:p14="http://schemas.microsoft.com/office/powerpoint/2010/main" val="134877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Ratios facilitate comparison of:</a:t>
            </a:r>
          </a:p>
          <a:p>
            <a:pPr lvl="1"/>
            <a:r>
              <a:rPr lang="en-US" dirty="0"/>
              <a:t>One company over time</a:t>
            </a:r>
          </a:p>
          <a:p>
            <a:pPr lvl="1"/>
            <a:r>
              <a:rPr lang="en-US" dirty="0"/>
              <a:t>One company versus other companies</a:t>
            </a:r>
          </a:p>
          <a:p>
            <a:r>
              <a:rPr lang="en-US" dirty="0"/>
              <a:t>Ratios are used by:</a:t>
            </a:r>
          </a:p>
          <a:p>
            <a:pPr lvl="1"/>
            <a:r>
              <a:rPr lang="en-US" dirty="0"/>
              <a:t>Lenders to determine creditworthiness</a:t>
            </a:r>
          </a:p>
          <a:p>
            <a:pPr lvl="1"/>
            <a:r>
              <a:rPr lang="en-US" dirty="0"/>
              <a:t>Stockholders to estimate future cash flows and risk</a:t>
            </a:r>
          </a:p>
          <a:p>
            <a:pPr lvl="1"/>
            <a:r>
              <a:rPr lang="en-US" dirty="0"/>
              <a:t>Managers to identify areas of weakness and strength</a:t>
            </a:r>
          </a:p>
        </p:txBody>
      </p:sp>
    </p:spTree>
    <p:extLst>
      <p:ext uri="{BB962C8B-B14F-4D97-AF65-F5344CB8AC3E}">
        <p14:creationId xmlns:p14="http://schemas.microsoft.com/office/powerpoint/2010/main" val="1700836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Size Balance Sheets: Divide all items by Total Assets</a:t>
            </a:r>
          </a:p>
        </p:txBody>
      </p:sp>
      <p:graphicFrame>
        <p:nvGraphicFramePr>
          <p:cNvPr id="6" name="Table 2" descr="A table shows Assets are cash, S T inv, A R, and invent for 2018 are 1.5 percent, 2.5 percent, 9.8 percent and 15.2 percent for 2019 are 1.0 percent, 0.2 percent, 10.6 percent and 16.7 percent for 2020 E are 1.2 percent, 1.0 percent, 10.6 percent and 13.2 and for Ind are 1.5 percent, 7.6 percent, 13.2 percent and 17.8 percent. The total C A for 2018 is 28.9 percent, 2019 is 28.6 percent, 2020 E is 26.0 percent, and Ind is 40.0 percent. The Net F A for 2018 is 71.1 percent, 2019 is 71.4 percent, 2020 E is 74.0 percent, and Ind is 60.0 percent. The T A for 2018, 2019, 2020 E and Ind is 100.0 percent."/>
          <p:cNvGraphicFramePr>
            <a:graphicFrameLocks noGrp="1"/>
          </p:cNvGraphicFramePr>
          <p:nvPr>
            <p:ph idx="1"/>
            <p:extLst>
              <p:ext uri="{D42A27DB-BD31-4B8C-83A1-F6EECF244321}">
                <p14:modId xmlns:p14="http://schemas.microsoft.com/office/powerpoint/2010/main" val="3608033150"/>
              </p:ext>
            </p:extLst>
          </p:nvPr>
        </p:nvGraphicFramePr>
        <p:xfrm>
          <a:off x="1569720" y="1325880"/>
          <a:ext cx="9052561" cy="4206240"/>
        </p:xfrm>
        <a:graphic>
          <a:graphicData uri="http://schemas.openxmlformats.org/drawingml/2006/table">
            <a:tbl>
              <a:tblPr firstRow="1"/>
              <a:tblGrid>
                <a:gridCol w="1810141">
                  <a:extLst>
                    <a:ext uri="{9D8B030D-6E8A-4147-A177-3AD203B41FA5}">
                      <a16:colId xmlns:a16="http://schemas.microsoft.com/office/drawing/2014/main" val="20000"/>
                    </a:ext>
                  </a:extLst>
                </a:gridCol>
                <a:gridCol w="1782409">
                  <a:extLst>
                    <a:ext uri="{9D8B030D-6E8A-4147-A177-3AD203B41FA5}">
                      <a16:colId xmlns:a16="http://schemas.microsoft.com/office/drawing/2014/main" val="20001"/>
                    </a:ext>
                  </a:extLst>
                </a:gridCol>
                <a:gridCol w="1839728">
                  <a:extLst>
                    <a:ext uri="{9D8B030D-6E8A-4147-A177-3AD203B41FA5}">
                      <a16:colId xmlns:a16="http://schemas.microsoft.com/office/drawing/2014/main" val="20002"/>
                    </a:ext>
                  </a:extLst>
                </a:gridCol>
                <a:gridCol w="1810141">
                  <a:extLst>
                    <a:ext uri="{9D8B030D-6E8A-4147-A177-3AD203B41FA5}">
                      <a16:colId xmlns:a16="http://schemas.microsoft.com/office/drawing/2014/main" val="20003"/>
                    </a:ext>
                  </a:extLst>
                </a:gridCol>
                <a:gridCol w="1810142">
                  <a:extLst>
                    <a:ext uri="{9D8B030D-6E8A-4147-A177-3AD203B41FA5}">
                      <a16:colId xmlns:a16="http://schemas.microsoft.com/office/drawing/2014/main" val="20004"/>
                    </a:ext>
                  </a:extLst>
                </a:gridCol>
              </a:tblGrid>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1" u="sng" strike="noStrike" cap="none" normalizeH="0" baseline="0" dirty="0">
                          <a:ln>
                            <a:noFill/>
                          </a:ln>
                          <a:solidFill>
                            <a:schemeClr val="tx1"/>
                          </a:solidFill>
                          <a:effectLst/>
                          <a:latin typeface="Arial" panose="020B0604020202020204" pitchFamily="34" charset="0"/>
                          <a:cs typeface="Arial" panose="020B0604020202020204" pitchFamily="34" charset="0"/>
                        </a:rPr>
                        <a:t>Assets</a:t>
                      </a:r>
                    </a:p>
                  </a:txBody>
                  <a:tcP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2018</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Ind.</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Cash</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1.5%</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1.0%</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1.2%</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1.5%</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ST Inv.</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2.5%</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0.2%</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1.0%</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7.6%</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AR</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9.8%</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10.6%</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10.6%</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13.2%</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Invent.</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15.2%</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a:effectLst/>
                          <a:latin typeface="Arial" panose="020B0604020202020204" pitchFamily="34" charset="0"/>
                          <a:ea typeface="Times New Roman" panose="02020603050405020304" pitchFamily="18" charset="0"/>
                          <a:cs typeface="Arial" panose="020B0604020202020204" pitchFamily="34" charset="0"/>
                        </a:rPr>
                        <a:t>16.7%</a:t>
                      </a:r>
                      <a:endParaRPr lang="en-US"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13.2%</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u="sng">
                          <a:effectLst/>
                          <a:latin typeface="Arial" panose="020B0604020202020204" pitchFamily="34" charset="0"/>
                          <a:ea typeface="Times New Roman" panose="02020603050405020304" pitchFamily="18" charset="0"/>
                          <a:cs typeface="Arial" panose="020B0604020202020204" pitchFamily="34" charset="0"/>
                        </a:rPr>
                        <a:t>17.8%</a:t>
                      </a:r>
                      <a:endParaRPr lang="en-US"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Total CA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28.9%</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a:effectLst/>
                          <a:latin typeface="Arial" panose="020B0604020202020204" pitchFamily="34" charset="0"/>
                          <a:ea typeface="Times New Roman" panose="02020603050405020304" pitchFamily="18" charset="0"/>
                          <a:cs typeface="Arial" panose="020B0604020202020204" pitchFamily="34" charset="0"/>
                        </a:rPr>
                        <a:t>28.6%</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26.0%</a:t>
                      </a:r>
                    </a:p>
                  </a:txBody>
                  <a:tcPr marL="0" marR="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40.0%</a:t>
                      </a:r>
                    </a:p>
                  </a:txBody>
                  <a:tcPr marL="0" marR="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Net FA</a:t>
                      </a:r>
                    </a:p>
                  </a:txBody>
                  <a:tcP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a:effectLst/>
                          <a:latin typeface="Arial" panose="020B0604020202020204" pitchFamily="34" charset="0"/>
                          <a:ea typeface="Times New Roman" panose="02020603050405020304" pitchFamily="18" charset="0"/>
                          <a:cs typeface="Arial" panose="020B0604020202020204" pitchFamily="34" charset="0"/>
                        </a:rPr>
                        <a:t>71.1%</a:t>
                      </a:r>
                      <a:endParaRPr lang="en-US"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a:effectLst/>
                          <a:latin typeface="Arial" panose="020B0604020202020204" pitchFamily="34" charset="0"/>
                          <a:ea typeface="Times New Roman" panose="02020603050405020304" pitchFamily="18" charset="0"/>
                          <a:cs typeface="Arial" panose="020B0604020202020204" pitchFamily="34" charset="0"/>
                        </a:rPr>
                        <a:t>71.4%</a:t>
                      </a:r>
                      <a:endParaRPr lang="en-US"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a:effectLst/>
                          <a:latin typeface="Arial" panose="020B0604020202020204" pitchFamily="34" charset="0"/>
                          <a:ea typeface="Times New Roman" panose="02020603050405020304" pitchFamily="18" charset="0"/>
                          <a:cs typeface="Arial" panose="020B0604020202020204" pitchFamily="34" charset="0"/>
                        </a:rPr>
                        <a:t>74.0%</a:t>
                      </a:r>
                      <a:endParaRPr lang="en-US"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5240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60.0%</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b">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2578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TA</a:t>
                      </a:r>
                    </a:p>
                  </a:txBody>
                  <a:tcPr horzOverflow="overflow">
                    <a:lnL cap="flat">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cap="flat">
                      <a:noFill/>
                    </a:lnR>
                    <a:lnT w="12700" cap="flat" cmpd="sng" algn="ctr">
                      <a:no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32865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 all items by Total Liabilities &amp; Equity</a:t>
            </a:r>
          </a:p>
        </p:txBody>
      </p:sp>
      <p:graphicFrame>
        <p:nvGraphicFramePr>
          <p:cNvPr id="7" name="Table 2" descr="A table shows Liab. &amp; Eq are A P, notes pay, and accruals for 2018 are 7.4 percent, 1.2 percent and 4.9 percent for 2019 are 8.2 percent, 5.1 percent and 4.9 percent for 2020 E are 6.6 percent, 2.0 percent, and 5.4 percent and for Ind, are 6.8 percent, 3.0 percent, and 10.2 percent. The total C L for 2018 is 13.5 percent, 2019 is 18.2 percent, 2020 E is 14.0 percent, and Ind is 20.0 percent. The LT debt for 2018 is 19.6 percent, 2019 is 22.4 percent, 2020 E is 22.0 percent, and Ind is 12.0 percent. The total liab and total eq for 2018 are 33.1 percent and 66.9 percent, 2019 are 40.6 percent and 59.4 percent, 2020 E is 36.0 percent and 64.0 percent and for Ind are 32.0 percent and 68.0 percent. The total L &amp; E for 2018, 2019, 2020 E and Ind is 100.0 percent."/>
          <p:cNvGraphicFramePr>
            <a:graphicFrameLocks noGrp="1"/>
          </p:cNvGraphicFramePr>
          <p:nvPr>
            <p:ph idx="1"/>
            <p:extLst>
              <p:ext uri="{D42A27DB-BD31-4B8C-83A1-F6EECF244321}">
                <p14:modId xmlns:p14="http://schemas.microsoft.com/office/powerpoint/2010/main" val="4218520904"/>
              </p:ext>
            </p:extLst>
          </p:nvPr>
        </p:nvGraphicFramePr>
        <p:xfrm>
          <a:off x="1798321" y="1271448"/>
          <a:ext cx="8595359" cy="4663440"/>
        </p:xfrm>
        <a:graphic>
          <a:graphicData uri="http://schemas.openxmlformats.org/drawingml/2006/table">
            <a:tbl>
              <a:tblPr firstRow="1"/>
              <a:tblGrid>
                <a:gridCol w="2043505">
                  <a:extLst>
                    <a:ext uri="{9D8B030D-6E8A-4147-A177-3AD203B41FA5}">
                      <a16:colId xmlns:a16="http://schemas.microsoft.com/office/drawing/2014/main" val="20000"/>
                    </a:ext>
                  </a:extLst>
                </a:gridCol>
                <a:gridCol w="1620408">
                  <a:extLst>
                    <a:ext uri="{9D8B030D-6E8A-4147-A177-3AD203B41FA5}">
                      <a16:colId xmlns:a16="http://schemas.microsoft.com/office/drawing/2014/main" val="20001"/>
                    </a:ext>
                  </a:extLst>
                </a:gridCol>
                <a:gridCol w="1601097">
                  <a:extLst>
                    <a:ext uri="{9D8B030D-6E8A-4147-A177-3AD203B41FA5}">
                      <a16:colId xmlns:a16="http://schemas.microsoft.com/office/drawing/2014/main" val="20002"/>
                    </a:ext>
                  </a:extLst>
                </a:gridCol>
                <a:gridCol w="1611630">
                  <a:extLst>
                    <a:ext uri="{9D8B030D-6E8A-4147-A177-3AD203B41FA5}">
                      <a16:colId xmlns:a16="http://schemas.microsoft.com/office/drawing/2014/main" val="20003"/>
                    </a:ext>
                  </a:extLst>
                </a:gridCol>
                <a:gridCol w="1718719">
                  <a:extLst>
                    <a:ext uri="{9D8B030D-6E8A-4147-A177-3AD203B41FA5}">
                      <a16:colId xmlns:a16="http://schemas.microsoft.com/office/drawing/2014/main" val="20004"/>
                    </a:ext>
                  </a:extLst>
                </a:gridCol>
              </a:tblGrid>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2400" b="0" i="1" u="sng" strike="noStrike" cap="none" normalizeH="0" baseline="0" dirty="0">
                          <a:ln>
                            <a:noFill/>
                          </a:ln>
                          <a:solidFill>
                            <a:schemeClr val="tx1"/>
                          </a:solidFill>
                          <a:effectLst/>
                          <a:latin typeface="Arial" panose="020B0604020202020204" pitchFamily="34" charset="0"/>
                          <a:cs typeface="Arial" panose="020B0604020202020204" pitchFamily="34" charset="0"/>
                        </a:rPr>
                        <a:t>Liab. &amp; Eq.</a:t>
                      </a:r>
                    </a:p>
                  </a:txBody>
                  <a:tcPr horzOverflow="overflow">
                    <a:lnL cap="flat">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2018</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Ind.</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AP</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7.4%</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8.2%</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6.6%</a:t>
                      </a: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effectLst/>
                          <a:latin typeface="Arial" panose="020B0604020202020204" pitchFamily="34" charset="0"/>
                          <a:cs typeface="Arial" panose="020B0604020202020204" pitchFamily="34" charset="0"/>
                        </a:rPr>
                        <a:t>6.8%</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Notes pay.</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1.2%</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5.1%</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2.0%</a:t>
                      </a: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effectLst/>
                          <a:latin typeface="Arial" panose="020B0604020202020204" pitchFamily="34" charset="0"/>
                          <a:cs typeface="Arial" panose="020B0604020202020204" pitchFamily="34" charset="0"/>
                        </a:rPr>
                        <a:t>3.0%</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Accruals</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4.9%</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4.9%</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5.4%</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sng" strike="noStrike" dirty="0">
                          <a:effectLst/>
                          <a:latin typeface="Arial" panose="020B0604020202020204" pitchFamily="34" charset="0"/>
                          <a:cs typeface="Arial" panose="020B0604020202020204" pitchFamily="34" charset="0"/>
                        </a:rPr>
                        <a:t>10.2%</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Total CL</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13.5%</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18.2%</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14.0%</a:t>
                      </a: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effectLst/>
                          <a:latin typeface="Arial" panose="020B0604020202020204" pitchFamily="34" charset="0"/>
                          <a:cs typeface="Arial" panose="020B0604020202020204" pitchFamily="34" charset="0"/>
                        </a:rPr>
                        <a:t>20.0%</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LT Debt</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19.6%</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22.4%</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22.0%</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sng" strike="noStrike" dirty="0">
                          <a:effectLst/>
                          <a:latin typeface="Arial" panose="020B0604020202020204" pitchFamily="34" charset="0"/>
                          <a:cs typeface="Arial" panose="020B0604020202020204" pitchFamily="34" charset="0"/>
                        </a:rPr>
                        <a:t>12.0%</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Liab.</a:t>
                      </a:r>
                    </a:p>
                  </a:txBody>
                  <a:tcPr horzOverflow="overflow">
                    <a:lnL cap="flat">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33.1%</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40.6%</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36.0%</a:t>
                      </a:r>
                    </a:p>
                  </a:txBody>
                  <a:tcPr marL="68580" marR="68580" marT="0" marB="0" anchor="b">
                    <a:lnL>
                      <a:noFill/>
                    </a:lnL>
                    <a:lnR>
                      <a:noFill/>
                    </a:lnR>
                    <a:lnT>
                      <a:noFill/>
                    </a:lnT>
                    <a:lnB>
                      <a:noFill/>
                    </a:lnB>
                    <a:lnTlToBr>
                      <a:noFill/>
                    </a:lnTlToBr>
                    <a:lnBlToTr>
                      <a:noFill/>
                    </a:lnBlToTr>
                    <a:noFill/>
                  </a:tcPr>
                </a:tc>
                <a:tc>
                  <a:txBody>
                    <a:bodyPr/>
                    <a:lstStyle/>
                    <a:p>
                      <a:pPr algn="r" fontAlgn="b"/>
                      <a:r>
                        <a:rPr lang="en-US" sz="2400" b="0" i="0" u="none" strike="noStrike" dirty="0">
                          <a:effectLst/>
                          <a:latin typeface="Arial" panose="020B0604020202020204" pitchFamily="34" charset="0"/>
                          <a:cs typeface="Arial" panose="020B0604020202020204" pitchFamily="34" charset="0"/>
                        </a:rPr>
                        <a:t>32.0%</a:t>
                      </a:r>
                    </a:p>
                  </a:txBody>
                  <a:tcPr marL="0" marR="97971"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2242696097"/>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eq.</a:t>
                      </a:r>
                    </a:p>
                  </a:txBody>
                  <a:tcP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spcBef>
                          <a:spcPts val="0"/>
                        </a:spcBef>
                        <a:spcAft>
                          <a:spcPts val="0"/>
                        </a:spcAft>
                      </a:pPr>
                      <a:r>
                        <a:rPr lang="en-US" sz="2400" u="sng" baseline="0">
                          <a:effectLst/>
                          <a:latin typeface="Arial" panose="020B0604020202020204" pitchFamily="34" charset="0"/>
                          <a:ea typeface="Times New Roman" panose="02020603050405020304" pitchFamily="18" charset="0"/>
                          <a:cs typeface="Arial" panose="020B0604020202020204" pitchFamily="34" charset="0"/>
                        </a:rPr>
                        <a:t>66.9%</a:t>
                      </a:r>
                      <a:endParaRPr lang="en-US" sz="2400" baseline="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spcBef>
                          <a:spcPts val="0"/>
                        </a:spcBef>
                        <a:spcAft>
                          <a:spcPts val="0"/>
                        </a:spcAft>
                      </a:pPr>
                      <a:r>
                        <a:rPr lang="en-US" sz="2400" u="sng" baseline="0">
                          <a:effectLst/>
                          <a:latin typeface="Arial" panose="020B0604020202020204" pitchFamily="34" charset="0"/>
                          <a:ea typeface="Times New Roman" panose="02020603050405020304" pitchFamily="18" charset="0"/>
                          <a:cs typeface="Arial" panose="020B0604020202020204" pitchFamily="34" charset="0"/>
                        </a:rPr>
                        <a:t>59.4%</a:t>
                      </a:r>
                      <a:endParaRPr lang="en-US" sz="2400" baseline="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algn="r">
                        <a:spcBef>
                          <a:spcPts val="0"/>
                        </a:spcBef>
                        <a:spcAft>
                          <a:spcPts val="0"/>
                        </a:spcAft>
                      </a:pPr>
                      <a:r>
                        <a:rPr lang="en-US" sz="2400" u="sng" baseline="0">
                          <a:effectLst/>
                          <a:latin typeface="Arial" panose="020B0604020202020204" pitchFamily="34" charset="0"/>
                          <a:ea typeface="Times New Roman" panose="02020603050405020304" pitchFamily="18" charset="0"/>
                          <a:cs typeface="Arial" panose="020B0604020202020204" pitchFamily="34" charset="0"/>
                        </a:rPr>
                        <a:t>64.0%</a:t>
                      </a:r>
                      <a:endParaRPr lang="en-US" sz="2400" baseline="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indent="152400" algn="r">
                        <a:spcBef>
                          <a:spcPts val="0"/>
                        </a:spcBef>
                        <a:spcAft>
                          <a:spcPts val="0"/>
                        </a:spcAft>
                      </a:pPr>
                      <a:r>
                        <a:rPr lang="en-US" sz="2400" u="sng" baseline="0" dirty="0">
                          <a:effectLst/>
                          <a:latin typeface="Arial" panose="020B0604020202020204" pitchFamily="34" charset="0"/>
                          <a:ea typeface="Times New Roman" panose="02020603050405020304" pitchFamily="18" charset="0"/>
                          <a:cs typeface="Arial" panose="020B0604020202020204" pitchFamily="34" charset="0"/>
                        </a:rPr>
                        <a:t>68.0%</a:t>
                      </a:r>
                      <a:endParaRPr lang="en-US" sz="2400" baseline="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L&amp;E</a:t>
                      </a:r>
                    </a:p>
                  </a:txBody>
                  <a:tcPr horzOverflow="overflow">
                    <a:lnL cap="flat">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a:noFill/>
                    </a:lnR>
                    <a:lnT w="12700" cap="flat" cmpd="sng" algn="ctr">
                      <a:no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dbl" strike="noStrike" cap="none" normalizeH="0" baseline="0" dirty="0">
                          <a:ln>
                            <a:noFill/>
                          </a:ln>
                          <a:solidFill>
                            <a:schemeClr val="tx1"/>
                          </a:solidFill>
                          <a:effectLst/>
                          <a:latin typeface="Arial" panose="020B0604020202020204" pitchFamily="34" charset="0"/>
                          <a:cs typeface="Arial" panose="020B0604020202020204" pitchFamily="34" charset="0"/>
                        </a:rPr>
                        <a:t>100.0%</a:t>
                      </a:r>
                    </a:p>
                  </a:txBody>
                  <a:tcPr horzOverflow="overflow">
                    <a:lnL>
                      <a:noFill/>
                    </a:lnL>
                    <a:lnR cap="flat">
                      <a:noFill/>
                    </a:lnR>
                    <a:lnT w="12700" cap="flat" cmpd="sng" algn="ctr">
                      <a:no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17966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Common Size Balance Sheets</a:t>
            </a:r>
          </a:p>
        </p:txBody>
      </p:sp>
      <p:sp>
        <p:nvSpPr>
          <p:cNvPr id="3" name="Content Placeholder 2"/>
          <p:cNvSpPr>
            <a:spLocks noGrp="1"/>
          </p:cNvSpPr>
          <p:nvPr>
            <p:ph idx="1"/>
          </p:nvPr>
        </p:nvSpPr>
        <p:spPr/>
        <p:txBody>
          <a:bodyPr/>
          <a:lstStyle/>
          <a:p>
            <a:pPr>
              <a:lnSpc>
                <a:spcPct val="90000"/>
              </a:lnSpc>
            </a:pPr>
            <a:r>
              <a:rPr lang="en-US" dirty="0"/>
              <a:t>Computron has higher proportion of net fixed assets than the industry.</a:t>
            </a:r>
          </a:p>
          <a:p>
            <a:pPr>
              <a:lnSpc>
                <a:spcPct val="90000"/>
              </a:lnSpc>
            </a:pPr>
            <a:r>
              <a:rPr lang="en-US" dirty="0"/>
              <a:t> Computron’s total debt is 24% (the combined percentages of notes payable and long-term bonds) of its assets, which is higher than the industry’s combined debt percentage of 20%. </a:t>
            </a:r>
          </a:p>
        </p:txBody>
      </p:sp>
    </p:spTree>
    <p:extLst>
      <p:ext uri="{BB962C8B-B14F-4D97-AF65-F5344CB8AC3E}">
        <p14:creationId xmlns:p14="http://schemas.microsoft.com/office/powerpoint/2010/main" val="41746124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Size Income Statement: Divide all items by Sales</a:t>
            </a:r>
          </a:p>
        </p:txBody>
      </p:sp>
      <p:graphicFrame>
        <p:nvGraphicFramePr>
          <p:cNvPr id="7" name="Table 6">
            <a:extLst>
              <a:ext uri="{FF2B5EF4-FFF2-40B4-BE49-F238E27FC236}">
                <a16:creationId xmlns:a16="http://schemas.microsoft.com/office/drawing/2014/main" id="{6BBAD5B0-DB82-41DA-9001-7F9C88825567}"/>
              </a:ext>
            </a:extLst>
          </p:cNvPr>
          <p:cNvGraphicFramePr>
            <a:graphicFrameLocks noGrp="1"/>
          </p:cNvGraphicFramePr>
          <p:nvPr>
            <p:extLst>
              <p:ext uri="{D42A27DB-BD31-4B8C-83A1-F6EECF244321}">
                <p14:modId xmlns:p14="http://schemas.microsoft.com/office/powerpoint/2010/main" val="746932059"/>
              </p:ext>
            </p:extLst>
          </p:nvPr>
        </p:nvGraphicFramePr>
        <p:xfrm>
          <a:off x="4013200" y="1457325"/>
          <a:ext cx="6440489" cy="3745867"/>
        </p:xfrm>
        <a:graphic>
          <a:graphicData uri="http://schemas.openxmlformats.org/drawingml/2006/table">
            <a:tbl>
              <a:tblPr/>
              <a:tblGrid>
                <a:gridCol w="1386788">
                  <a:extLst>
                    <a:ext uri="{9D8B030D-6E8A-4147-A177-3AD203B41FA5}">
                      <a16:colId xmlns:a16="http://schemas.microsoft.com/office/drawing/2014/main" val="1543890275"/>
                    </a:ext>
                  </a:extLst>
                </a:gridCol>
                <a:gridCol w="1685714">
                  <a:extLst>
                    <a:ext uri="{9D8B030D-6E8A-4147-A177-3AD203B41FA5}">
                      <a16:colId xmlns:a16="http://schemas.microsoft.com/office/drawing/2014/main" val="4159611608"/>
                    </a:ext>
                  </a:extLst>
                </a:gridCol>
                <a:gridCol w="1683993">
                  <a:extLst>
                    <a:ext uri="{9D8B030D-6E8A-4147-A177-3AD203B41FA5}">
                      <a16:colId xmlns:a16="http://schemas.microsoft.com/office/drawing/2014/main" val="317205385"/>
                    </a:ext>
                  </a:extLst>
                </a:gridCol>
                <a:gridCol w="1683994">
                  <a:extLst>
                    <a:ext uri="{9D8B030D-6E8A-4147-A177-3AD203B41FA5}">
                      <a16:colId xmlns:a16="http://schemas.microsoft.com/office/drawing/2014/main" val="353216300"/>
                    </a:ext>
                  </a:extLst>
                </a:gridCol>
              </a:tblGrid>
              <a:tr h="373063">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sng" strike="noStrike" cap="none" normalizeH="0" baseline="0" dirty="0">
                          <a:ln>
                            <a:noFill/>
                          </a:ln>
                          <a:solidFill>
                            <a:schemeClr val="tx1"/>
                          </a:solidFill>
                          <a:effectLst/>
                          <a:latin typeface="Tahoma" pitchFamily="34" charset="0"/>
                        </a:rPr>
                        <a:t>2018</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sng" strike="noStrike" cap="none" normalizeH="0" baseline="0" dirty="0">
                          <a:ln>
                            <a:noFill/>
                          </a:ln>
                          <a:solidFill>
                            <a:schemeClr val="tx1"/>
                          </a:solidFill>
                          <a:effectLst/>
                          <a:latin typeface="Tahoma" pitchFamily="34" charset="0"/>
                        </a:rPr>
                        <a:t>2019</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sng" strike="noStrike" cap="none" normalizeH="0" baseline="0" dirty="0">
                          <a:ln>
                            <a:noFill/>
                          </a:ln>
                          <a:solidFill>
                            <a:schemeClr val="tx1"/>
                          </a:solidFill>
                          <a:effectLst/>
                          <a:latin typeface="Tahoma" pitchFamily="34" charset="0"/>
                        </a:rPr>
                        <a:t>2020E</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sng" strike="noStrike" cap="none" normalizeH="0" baseline="0">
                          <a:ln>
                            <a:noFill/>
                          </a:ln>
                          <a:solidFill>
                            <a:schemeClr val="tx1"/>
                          </a:solidFill>
                          <a:effectLst/>
                          <a:latin typeface="Tahoma" pitchFamily="34" charset="0"/>
                        </a:rPr>
                        <a:t>Ind.</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810934725"/>
                  </a:ext>
                </a:extLst>
              </a:tr>
              <a:tr h="371475">
                <a:tc>
                  <a:txBody>
                    <a:bodyPr/>
                    <a:lstStyle/>
                    <a:p>
                      <a:pPr algn="r" fontAlgn="b"/>
                      <a:r>
                        <a:rPr lang="en-US" sz="2000" b="0" i="0" u="none" strike="noStrike" dirty="0">
                          <a:effectLst/>
                          <a:latin typeface="+mn-lt"/>
                        </a:rPr>
                        <a:t>100.0%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100.0%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100.0%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a:effectLst/>
                          <a:latin typeface="+mn-lt"/>
                        </a:rPr>
                        <a:t>100.0%</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2634736374"/>
                  </a:ext>
                </a:extLst>
              </a:tr>
              <a:tr h="373063">
                <a:tc>
                  <a:txBody>
                    <a:bodyPr/>
                    <a:lstStyle/>
                    <a:p>
                      <a:pPr algn="r" fontAlgn="b"/>
                      <a:r>
                        <a:rPr lang="en-US" sz="2000" b="0" i="0" u="none" strike="noStrike" dirty="0">
                          <a:effectLst/>
                          <a:latin typeface="+mn-lt"/>
                        </a:rPr>
                        <a:t>78.2%</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80.0%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78.9%</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69.0%</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838764018"/>
                  </a:ext>
                </a:extLst>
              </a:tr>
              <a:tr h="371475">
                <a:tc>
                  <a:txBody>
                    <a:bodyPr/>
                    <a:lstStyle/>
                    <a:p>
                      <a:pPr algn="r" fontAlgn="b"/>
                      <a:r>
                        <a:rPr lang="en-US" sz="2000" b="0" i="0" u="none" strike="noStrike">
                          <a:effectLst/>
                          <a:latin typeface="+mn-lt"/>
                        </a:rPr>
                        <a:t>5.3%</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5.3%</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a:effectLst/>
                          <a:latin typeface="+mn-lt"/>
                        </a:rPr>
                        <a:t>5.6%</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a:effectLst/>
                          <a:latin typeface="+mn-lt"/>
                        </a:rPr>
                        <a:t>3.3%</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43580593"/>
                  </a:ext>
                </a:extLst>
              </a:tr>
              <a:tr h="371475">
                <a:tc>
                  <a:txBody>
                    <a:bodyPr/>
                    <a:lstStyle/>
                    <a:p>
                      <a:pPr algn="r" fontAlgn="b"/>
                      <a:r>
                        <a:rPr lang="en-US" sz="2000" b="0" i="0" u="sng" strike="noStrike">
                          <a:effectLst/>
                          <a:latin typeface="+mn-lt"/>
                        </a:rPr>
                        <a:t>6.4%</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7.0%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6.1%</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17.3%</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3739315930"/>
                  </a:ext>
                </a:extLst>
              </a:tr>
              <a:tr h="373063">
                <a:tc>
                  <a:txBody>
                    <a:bodyPr/>
                    <a:lstStyle/>
                    <a:p>
                      <a:pPr algn="r" fontAlgn="b"/>
                      <a:r>
                        <a:rPr lang="en-US" sz="2000" b="0" i="0" u="none" strike="noStrike">
                          <a:effectLst/>
                          <a:latin typeface="+mn-lt"/>
                        </a:rPr>
                        <a:t>10.2%</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7.7%</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9.4%</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10.4%</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2916368094"/>
                  </a:ext>
                </a:extLst>
              </a:tr>
              <a:tr h="371475">
                <a:tc>
                  <a:txBody>
                    <a:bodyPr/>
                    <a:lstStyle/>
                    <a:p>
                      <a:pPr algn="r" fontAlgn="b"/>
                      <a:r>
                        <a:rPr lang="en-US" sz="2000" b="0" i="0" u="sng" strike="noStrike">
                          <a:effectLst/>
                          <a:latin typeface="+mn-lt"/>
                        </a:rPr>
                        <a:t>1.2%</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1.8%</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1.5%</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0.8%</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3073025698"/>
                  </a:ext>
                </a:extLst>
              </a:tr>
              <a:tr h="373063">
                <a:tc>
                  <a:txBody>
                    <a:bodyPr/>
                    <a:lstStyle/>
                    <a:p>
                      <a:pPr algn="r" fontAlgn="b"/>
                      <a:r>
                        <a:rPr lang="en-US" sz="2000" b="0" i="0" u="none" strike="noStrike">
                          <a:effectLst/>
                          <a:latin typeface="+mn-lt"/>
                        </a:rPr>
                        <a:t>8.9%</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a:effectLst/>
                          <a:latin typeface="+mn-lt"/>
                        </a:rPr>
                        <a:t>5.9%</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a:effectLst/>
                          <a:latin typeface="+mn-lt"/>
                        </a:rPr>
                        <a:t>7.9%</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none" strike="noStrike" dirty="0">
                          <a:effectLst/>
                          <a:latin typeface="+mn-lt"/>
                        </a:rPr>
                        <a:t>9.6%</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4002180442"/>
                  </a:ext>
                </a:extLst>
              </a:tr>
              <a:tr h="371475">
                <a:tc>
                  <a:txBody>
                    <a:bodyPr/>
                    <a:lstStyle/>
                    <a:p>
                      <a:pPr algn="r" fontAlgn="b"/>
                      <a:r>
                        <a:rPr lang="en-US" sz="2000" b="0" i="0" u="sng" strike="noStrike">
                          <a:effectLst/>
                          <a:latin typeface="+mn-lt"/>
                        </a:rPr>
                        <a:t>2.2%</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a:effectLst/>
                          <a:latin typeface="+mn-lt"/>
                        </a:rPr>
                        <a:t>1.5%</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a:effectLst/>
                          <a:latin typeface="+mn-lt"/>
                        </a:rPr>
                        <a:t>2.0%</a:t>
                      </a:r>
                    </a:p>
                  </a:txBody>
                  <a:tcPr marL="0" marR="0" marT="0" marB="0" anchor="b">
                    <a:lnL>
                      <a:noFill/>
                    </a:lnL>
                    <a:lnR>
                      <a:noFill/>
                    </a:lnR>
                    <a:lnT>
                      <a:noFill/>
                    </a:lnT>
                    <a:lnB>
                      <a:noFill/>
                    </a:lnB>
                    <a:lnTlToBr>
                      <a:noFill/>
                    </a:lnTlToBr>
                    <a:lnBlToTr>
                      <a:noFill/>
                    </a:lnBlToTr>
                    <a:noFill/>
                  </a:tcPr>
                </a:tc>
                <a:tc>
                  <a:txBody>
                    <a:bodyPr/>
                    <a:lstStyle/>
                    <a:p>
                      <a:pPr algn="r" fontAlgn="b"/>
                      <a:r>
                        <a:rPr lang="en-US" sz="2000" b="0" i="0" u="sng" strike="noStrike" dirty="0">
                          <a:effectLst/>
                          <a:latin typeface="+mn-lt"/>
                        </a:rPr>
                        <a:t>2.4%</a:t>
                      </a:r>
                    </a:p>
                  </a:txBody>
                  <a:tcPr marL="0" marR="85725"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3350436154"/>
                  </a:ext>
                </a:extLst>
              </a:tr>
              <a:tr h="373063">
                <a:tc>
                  <a:txBody>
                    <a:bodyPr/>
                    <a:lstStyle/>
                    <a:p>
                      <a:pPr algn="r" fontAlgn="b"/>
                      <a:r>
                        <a:rPr lang="en-US" sz="2000" b="0" i="0" u="dbl" strike="noStrike">
                          <a:effectLst/>
                          <a:latin typeface="+mn-lt"/>
                        </a:rPr>
                        <a:t>6.7%</a:t>
                      </a:r>
                    </a:p>
                  </a:txBody>
                  <a:tcPr marL="0" marR="0" marT="0" marB="0" anchor="b">
                    <a:lnL>
                      <a:noFill/>
                    </a:lnL>
                    <a:lnR>
                      <a:noFill/>
                    </a:lnR>
                    <a:lnT>
                      <a:noFill/>
                    </a:lnT>
                    <a:lnB cap="flat">
                      <a:noFill/>
                    </a:lnB>
                    <a:lnTlToBr>
                      <a:noFill/>
                    </a:lnTlToBr>
                    <a:lnBlToTr>
                      <a:noFill/>
                    </a:lnBlToTr>
                    <a:noFill/>
                  </a:tcPr>
                </a:tc>
                <a:tc>
                  <a:txBody>
                    <a:bodyPr/>
                    <a:lstStyle/>
                    <a:p>
                      <a:pPr algn="r" fontAlgn="b"/>
                      <a:r>
                        <a:rPr lang="en-US" sz="2000" b="0" i="0" u="dbl" strike="noStrike">
                          <a:effectLst/>
                          <a:latin typeface="+mn-lt"/>
                        </a:rPr>
                        <a:t>4.4%</a:t>
                      </a:r>
                    </a:p>
                  </a:txBody>
                  <a:tcPr marL="0" marR="0" marT="0" marB="0" anchor="b">
                    <a:lnL>
                      <a:noFill/>
                    </a:lnL>
                    <a:lnR>
                      <a:noFill/>
                    </a:lnR>
                    <a:lnT>
                      <a:noFill/>
                    </a:lnT>
                    <a:lnB cap="flat">
                      <a:noFill/>
                    </a:lnB>
                    <a:lnTlToBr>
                      <a:noFill/>
                    </a:lnTlToBr>
                    <a:lnBlToTr>
                      <a:noFill/>
                    </a:lnBlToTr>
                    <a:noFill/>
                  </a:tcPr>
                </a:tc>
                <a:tc>
                  <a:txBody>
                    <a:bodyPr/>
                    <a:lstStyle/>
                    <a:p>
                      <a:pPr algn="r" fontAlgn="b"/>
                      <a:r>
                        <a:rPr lang="en-US" sz="2000" b="0" i="0" u="dbl" strike="noStrike">
                          <a:effectLst/>
                          <a:latin typeface="+mn-lt"/>
                        </a:rPr>
                        <a:t>5.9%</a:t>
                      </a:r>
                    </a:p>
                  </a:txBody>
                  <a:tcPr marL="0" marR="0" marT="0" marB="0" anchor="b">
                    <a:lnL>
                      <a:noFill/>
                    </a:lnL>
                    <a:lnR>
                      <a:noFill/>
                    </a:lnR>
                    <a:lnT>
                      <a:noFill/>
                    </a:lnT>
                    <a:lnB cap="flat">
                      <a:noFill/>
                    </a:lnB>
                    <a:lnTlToBr>
                      <a:noFill/>
                    </a:lnTlToBr>
                    <a:lnBlToTr>
                      <a:noFill/>
                    </a:lnBlToTr>
                    <a:noFill/>
                  </a:tcPr>
                </a:tc>
                <a:tc>
                  <a:txBody>
                    <a:bodyPr/>
                    <a:lstStyle/>
                    <a:p>
                      <a:pPr algn="r" fontAlgn="b"/>
                      <a:r>
                        <a:rPr lang="en-US" sz="2000" b="0" i="0" u="dbl" strike="noStrike" dirty="0">
                          <a:effectLst/>
                          <a:latin typeface="+mn-lt"/>
                        </a:rPr>
                        <a:t>7.2%</a:t>
                      </a:r>
                    </a:p>
                  </a:txBody>
                  <a:tcPr marL="0" marR="85725"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598103883"/>
                  </a:ext>
                </a:extLst>
              </a:tr>
            </a:tbl>
          </a:graphicData>
        </a:graphic>
      </p:graphicFrame>
      <p:graphicFrame>
        <p:nvGraphicFramePr>
          <p:cNvPr id="8" name="Table 7">
            <a:extLst>
              <a:ext uri="{FF2B5EF4-FFF2-40B4-BE49-F238E27FC236}">
                <a16:creationId xmlns:a16="http://schemas.microsoft.com/office/drawing/2014/main" id="{C3965564-5B84-4D76-9552-276A1B1F4607}"/>
              </a:ext>
            </a:extLst>
          </p:cNvPr>
          <p:cNvGraphicFramePr>
            <a:graphicFrameLocks noGrp="1"/>
          </p:cNvGraphicFramePr>
          <p:nvPr>
            <p:extLst>
              <p:ext uri="{D42A27DB-BD31-4B8C-83A1-F6EECF244321}">
                <p14:modId xmlns:p14="http://schemas.microsoft.com/office/powerpoint/2010/main" val="3472697491"/>
              </p:ext>
            </p:extLst>
          </p:nvPr>
        </p:nvGraphicFramePr>
        <p:xfrm>
          <a:off x="2514600" y="1834515"/>
          <a:ext cx="1981199" cy="3566160"/>
        </p:xfrm>
        <a:graphic>
          <a:graphicData uri="http://schemas.openxmlformats.org/drawingml/2006/table">
            <a:tbl>
              <a:tblPr/>
              <a:tblGrid>
                <a:gridCol w="1981199">
                  <a:extLst>
                    <a:ext uri="{9D8B030D-6E8A-4147-A177-3AD203B41FA5}">
                      <a16:colId xmlns:a16="http://schemas.microsoft.com/office/drawing/2014/main" val="822624695"/>
                    </a:ext>
                  </a:extLst>
                </a:gridCol>
              </a:tblGrid>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Sales</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2807322677"/>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COGS</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3569675367"/>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a:ln>
                            <a:noFill/>
                          </a:ln>
                          <a:solidFill>
                            <a:schemeClr val="tx1"/>
                          </a:solidFill>
                          <a:effectLst/>
                          <a:latin typeface="Tahoma" pitchFamily="34" charset="0"/>
                        </a:rPr>
                        <a:t>Depr</a:t>
                      </a:r>
                      <a:r>
                        <a:rPr kumimoji="0" lang="en-US" sz="2000" b="0" i="0" u="none" strike="noStrike" cap="none" normalizeH="0" baseline="0" dirty="0">
                          <a:ln>
                            <a:noFill/>
                          </a:ln>
                          <a:solidFill>
                            <a:schemeClr val="tx1"/>
                          </a:solidFill>
                          <a:effectLst/>
                          <a:latin typeface="Tahoma" pitchFamily="34" charset="0"/>
                        </a:rPr>
                        <a:t>.</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103596206"/>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Other exp.</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1736138825"/>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   EBIT</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1866532133"/>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Int. Exp.</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843587838"/>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   Pre-tax earn.</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2328065763"/>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Taxes (25%)</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val="3941318118"/>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a:ln>
                            <a:noFill/>
                          </a:ln>
                          <a:solidFill>
                            <a:schemeClr val="tx1"/>
                          </a:solidFill>
                          <a:effectLst/>
                          <a:latin typeface="Tahoma" pitchFamily="34" charset="0"/>
                        </a:rPr>
                        <a:t>NI</a:t>
                      </a:r>
                    </a:p>
                  </a:txBody>
                  <a:tcPr horzOverflow="overflow">
                    <a:lnL cap="flat">
                      <a:noFill/>
                    </a:lnL>
                    <a:lnR>
                      <a:noFill/>
                    </a:lnR>
                    <a:lnT>
                      <a:noFill/>
                    </a:lnT>
                    <a:lnB cap="flat">
                      <a:noFill/>
                    </a:lnB>
                    <a:lnTlToBr>
                      <a:noFill/>
                    </a:lnTlToBr>
                    <a:lnBlToTr>
                      <a:noFill/>
                    </a:lnBlToTr>
                    <a:noFill/>
                  </a:tcPr>
                </a:tc>
                <a:extLst>
                  <a:ext uri="{0D108BD9-81ED-4DB2-BD59-A6C34878D82A}">
                    <a16:rowId xmlns:a16="http://schemas.microsoft.com/office/drawing/2014/main" val="3514750708"/>
                  </a:ext>
                </a:extLst>
              </a:tr>
            </a:tbl>
          </a:graphicData>
        </a:graphic>
      </p:graphicFrame>
    </p:spTree>
    <p:extLst>
      <p:ext uri="{BB962C8B-B14F-4D97-AF65-F5344CB8AC3E}">
        <p14:creationId xmlns:p14="http://schemas.microsoft.com/office/powerpoint/2010/main" val="21756122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Common Size Income Statements</a:t>
            </a:r>
          </a:p>
        </p:txBody>
      </p:sp>
      <p:sp>
        <p:nvSpPr>
          <p:cNvPr id="3" name="Content Placeholder 2"/>
          <p:cNvSpPr>
            <a:spLocks noGrp="1"/>
          </p:cNvSpPr>
          <p:nvPr>
            <p:ph idx="1"/>
          </p:nvPr>
        </p:nvSpPr>
        <p:spPr/>
        <p:txBody>
          <a:bodyPr/>
          <a:lstStyle/>
          <a:p>
            <a:r>
              <a:rPr lang="en-US" dirty="0"/>
              <a:t>Computron’s profit margin is less than the industry ratio</a:t>
            </a:r>
          </a:p>
          <a:p>
            <a:pPr lvl="1"/>
            <a:r>
              <a:rPr lang="en-US" dirty="0"/>
              <a:t>Computron has lower Other Costs.</a:t>
            </a:r>
          </a:p>
          <a:p>
            <a:pPr lvl="1"/>
            <a:r>
              <a:rPr lang="en-US" dirty="0"/>
              <a:t>But… it has much higher costs of goods sold</a:t>
            </a:r>
          </a:p>
        </p:txBody>
      </p:sp>
    </p:spTree>
    <p:extLst>
      <p:ext uri="{BB962C8B-B14F-4D97-AF65-F5344CB8AC3E}">
        <p14:creationId xmlns:p14="http://schemas.microsoft.com/office/powerpoint/2010/main" val="39486133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Percentage Change Analysis: Cumulative Change from First Year (2018)</a:t>
            </a:r>
          </a:p>
        </p:txBody>
      </p:sp>
      <p:graphicFrame>
        <p:nvGraphicFramePr>
          <p:cNvPr id="5" name="Table 2" descr="A table shows Income st are sales, C O G S, depr and other exp for 2018 are 0.0 percent for 2019 is 9.1 percent, 11.6 percent, 10.3 percent, and 20.0 percent and for 2020 E is 20.0 percent, 21.2 percent, 27.6 percent, and 14.3 percent. E B I T and Int exp for 2018 are 0.0 percent for 2019 are negative 17.9 percent and 58.8 percent and for 2020 E is 10.7 percent and 47.1 percent. E B T and taxes for 2018 are 0.0 percent for 2019 are negative 28.5 percent and for 2020 E is 5.7 percent. The N I for 2018 is 0.0 percent for 2019 is negative 28.5 percent and for 2020 E is 5.7 percent."/>
          <p:cNvGraphicFramePr>
            <a:graphicFrameLocks noGrp="1"/>
          </p:cNvGraphicFramePr>
          <p:nvPr>
            <p:ph idx="1"/>
            <p:extLst>
              <p:ext uri="{D42A27DB-BD31-4B8C-83A1-F6EECF244321}">
                <p14:modId xmlns:p14="http://schemas.microsoft.com/office/powerpoint/2010/main" val="484786475"/>
              </p:ext>
            </p:extLst>
          </p:nvPr>
        </p:nvGraphicFramePr>
        <p:xfrm>
          <a:off x="2700459" y="1447800"/>
          <a:ext cx="6791083" cy="4572000"/>
        </p:xfrm>
        <a:graphic>
          <a:graphicData uri="http://schemas.openxmlformats.org/drawingml/2006/table">
            <a:tbl>
              <a:tblPr firstRow="1"/>
              <a:tblGrid>
                <a:gridCol w="164592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2036203">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tblGrid>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1" u="sng" strike="noStrike" cap="none" normalizeH="0" baseline="0" dirty="0">
                          <a:ln>
                            <a:noFill/>
                          </a:ln>
                          <a:solidFill>
                            <a:schemeClr val="tx1"/>
                          </a:solidFill>
                          <a:effectLst/>
                          <a:latin typeface="Arial" panose="020B0604020202020204" pitchFamily="34" charset="0"/>
                          <a:cs typeface="Arial" panose="020B0604020202020204" pitchFamily="34" charset="0"/>
                        </a:rPr>
                        <a:t>Income St.</a:t>
                      </a:r>
                    </a:p>
                  </a:txBody>
                  <a:tcPr horzOverflow="overflow">
                    <a:lnL cap="flat">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2018</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Sales</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9.1%</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20.0%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COGS</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11.6%</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21.2%</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Depr.</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10.3%</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27.6%</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Other exp.</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20.0%</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14.3%</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EBIT</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-17.9%</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10.7%</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Int. Exp.</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58.8%</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47.1%</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   EBT</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-28.5%</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a:effectLst/>
                          <a:latin typeface="Arial" panose="020B0604020202020204" pitchFamily="34" charset="0"/>
                          <a:ea typeface="Times New Roman" panose="02020603050405020304" pitchFamily="18" charset="0"/>
                          <a:cs typeface="Arial" panose="020B0604020202020204" pitchFamily="34" charset="0"/>
                        </a:rPr>
                        <a:t>5.7%</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Taxes</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-28.5%</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2400" u="sng">
                          <a:effectLst/>
                          <a:latin typeface="Arial" panose="020B0604020202020204" pitchFamily="34" charset="0"/>
                          <a:ea typeface="Times New Roman" panose="02020603050405020304" pitchFamily="18" charset="0"/>
                          <a:cs typeface="Arial" panose="020B0604020202020204" pitchFamily="34" charset="0"/>
                        </a:rPr>
                        <a:t>5.7%</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730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NI</a:t>
                      </a:r>
                    </a:p>
                  </a:txBody>
                  <a:tcP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dbl"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u="dbl" dirty="0">
                          <a:effectLst/>
                          <a:latin typeface="Arial" panose="020B0604020202020204" pitchFamily="34" charset="0"/>
                          <a:ea typeface="Times New Roman" panose="02020603050405020304" pitchFamily="18" charset="0"/>
                          <a:cs typeface="Arial" panose="020B0604020202020204" pitchFamily="34" charset="0"/>
                        </a:rPr>
                        <a:t>-28.5%</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2400" u="dbl" dirty="0">
                          <a:effectLst/>
                          <a:latin typeface="Arial" panose="020B0604020202020204" pitchFamily="34" charset="0"/>
                          <a:ea typeface="Times New Roman" panose="02020603050405020304" pitchFamily="18" charset="0"/>
                          <a:cs typeface="Arial" panose="020B0604020202020204" pitchFamily="34" charset="0"/>
                        </a:rPr>
                        <a:t>5.7%</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4970938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Percent Change Income Statement</a:t>
            </a:r>
          </a:p>
        </p:txBody>
      </p:sp>
      <p:sp>
        <p:nvSpPr>
          <p:cNvPr id="3" name="Content Placeholder 2"/>
          <p:cNvSpPr>
            <a:spLocks noGrp="1"/>
          </p:cNvSpPr>
          <p:nvPr>
            <p:ph idx="1"/>
          </p:nvPr>
        </p:nvSpPr>
        <p:spPr/>
        <p:txBody>
          <a:bodyPr/>
          <a:lstStyle/>
          <a:p>
            <a:r>
              <a:rPr lang="en-US" dirty="0"/>
              <a:t>For 2019:</a:t>
            </a:r>
          </a:p>
          <a:p>
            <a:pPr lvl="1"/>
            <a:r>
              <a:rPr lang="en-US" dirty="0"/>
              <a:t>Sales grew by 9% in 2019.</a:t>
            </a:r>
          </a:p>
          <a:p>
            <a:pPr lvl="1"/>
            <a:r>
              <a:rPr lang="en-US" dirty="0"/>
              <a:t>Net income fell by 28.5%!</a:t>
            </a:r>
          </a:p>
          <a:p>
            <a:r>
              <a:rPr lang="en-US" dirty="0"/>
              <a:t>For 2020 projections:</a:t>
            </a:r>
          </a:p>
          <a:p>
            <a:pPr lvl="1"/>
            <a:r>
              <a:rPr lang="en-US" dirty="0"/>
              <a:t>Cumulative sales growth is 20%.</a:t>
            </a:r>
          </a:p>
          <a:p>
            <a:pPr lvl="1"/>
            <a:r>
              <a:rPr lang="en-US" dirty="0"/>
              <a:t>Cumulative net income growth is 5.7%</a:t>
            </a:r>
          </a:p>
          <a:p>
            <a:pPr lvl="2"/>
            <a:r>
              <a:rPr lang="en-US" sz="2600" dirty="0"/>
              <a:t>Improvement, but more work is needed</a:t>
            </a:r>
          </a:p>
        </p:txBody>
      </p:sp>
    </p:spTree>
    <p:extLst>
      <p:ext uri="{BB962C8B-B14F-4D97-AF65-F5344CB8AC3E}">
        <p14:creationId xmlns:p14="http://schemas.microsoft.com/office/powerpoint/2010/main" val="956258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Percentage Change: Assets</a:t>
            </a:r>
          </a:p>
        </p:txBody>
      </p:sp>
      <p:graphicFrame>
        <p:nvGraphicFramePr>
          <p:cNvPr id="7" name="Table 2" descr="A table shows Assets are cash, S T invest, A R and Invent for 2018 are 0.0 percent for 2019 is negative 16.7 percent, negative 90.0 percent, 30.0 percent, and 32.3 percent and for 2020 E is 0.0 percent, negative 50.0 percent, 32.5 percent, and 6.5 percent. The total C A and Net F A for 2018 are 0.0 percent and for 2019 are 18.6 percent and 20.7 percent and for 2020 E is 10.2 percent and 27.6 percent. The T A for 2018 is 0.0 percent for 2019 is 20.1 percent and for 2020 E is 22.5 percent."/>
          <p:cNvGraphicFramePr>
            <a:graphicFrameLocks noGrp="1"/>
          </p:cNvGraphicFramePr>
          <p:nvPr>
            <p:ph idx="1"/>
            <p:extLst>
              <p:ext uri="{D42A27DB-BD31-4B8C-83A1-F6EECF244321}">
                <p14:modId xmlns:p14="http://schemas.microsoft.com/office/powerpoint/2010/main" val="3020640430"/>
              </p:ext>
            </p:extLst>
          </p:nvPr>
        </p:nvGraphicFramePr>
        <p:xfrm>
          <a:off x="2209800" y="1356360"/>
          <a:ext cx="7955280" cy="4389120"/>
        </p:xfrm>
        <a:graphic>
          <a:graphicData uri="http://schemas.openxmlformats.org/drawingml/2006/table">
            <a:tbl>
              <a:tblPr firstRow="1"/>
              <a:tblGrid>
                <a:gridCol w="1990445">
                  <a:extLst>
                    <a:ext uri="{9D8B030D-6E8A-4147-A177-3AD203B41FA5}">
                      <a16:colId xmlns:a16="http://schemas.microsoft.com/office/drawing/2014/main" val="20000"/>
                    </a:ext>
                  </a:extLst>
                </a:gridCol>
                <a:gridCol w="1946573">
                  <a:extLst>
                    <a:ext uri="{9D8B030D-6E8A-4147-A177-3AD203B41FA5}">
                      <a16:colId xmlns:a16="http://schemas.microsoft.com/office/drawing/2014/main" val="20001"/>
                    </a:ext>
                  </a:extLst>
                </a:gridCol>
                <a:gridCol w="2031067">
                  <a:extLst>
                    <a:ext uri="{9D8B030D-6E8A-4147-A177-3AD203B41FA5}">
                      <a16:colId xmlns:a16="http://schemas.microsoft.com/office/drawing/2014/main" val="20002"/>
                    </a:ext>
                  </a:extLst>
                </a:gridCol>
                <a:gridCol w="1987195">
                  <a:extLst>
                    <a:ext uri="{9D8B030D-6E8A-4147-A177-3AD203B41FA5}">
                      <a16:colId xmlns:a16="http://schemas.microsoft.com/office/drawing/2014/main" val="20003"/>
                    </a:ext>
                  </a:extLst>
                </a:gridCol>
              </a:tblGrid>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1" u="sng" strike="noStrike" cap="none" normalizeH="0" baseline="0" dirty="0">
                          <a:ln>
                            <a:noFill/>
                          </a:ln>
                          <a:solidFill>
                            <a:schemeClr val="tx1"/>
                          </a:solidFill>
                          <a:effectLst/>
                          <a:latin typeface="Arial" panose="020B0604020202020204" pitchFamily="34" charset="0"/>
                          <a:cs typeface="Arial" panose="020B0604020202020204" pitchFamily="34" charset="0"/>
                        </a:rPr>
                        <a:t>Assets</a:t>
                      </a:r>
                    </a:p>
                  </a:txBody>
                  <a:tcP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2018</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66725">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Cash</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-16.7%</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 Invest.</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-90.0%</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-50.0%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AR</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30.0%</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32.5%</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Invent.</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sng">
                          <a:effectLst/>
                          <a:latin typeface="Arial" panose="020B0604020202020204" pitchFamily="34" charset="0"/>
                          <a:ea typeface="Times New Roman" panose="02020603050405020304" pitchFamily="18" charset="0"/>
                          <a:cs typeface="Arial" panose="020B0604020202020204" pitchFamily="34" charset="0"/>
                        </a:rPr>
                        <a:t>32.3%</a:t>
                      </a:r>
                      <a:endParaRPr lang="en-US" sz="3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sng">
                          <a:effectLst/>
                          <a:latin typeface="Arial" panose="020B0604020202020204" pitchFamily="34" charset="0"/>
                          <a:ea typeface="Times New Roman" panose="02020603050405020304" pitchFamily="18" charset="0"/>
                          <a:cs typeface="Arial" panose="020B0604020202020204" pitchFamily="34" charset="0"/>
                        </a:rPr>
                        <a:t>6.5%</a:t>
                      </a:r>
                      <a:endParaRPr lang="en-US" sz="3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66725">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Total CA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18.6%</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a:effectLst/>
                          <a:latin typeface="Arial" panose="020B0604020202020204" pitchFamily="34" charset="0"/>
                          <a:ea typeface="Times New Roman" panose="02020603050405020304" pitchFamily="18" charset="0"/>
                          <a:cs typeface="Arial" panose="020B0604020202020204" pitchFamily="34" charset="0"/>
                        </a:rPr>
                        <a:t>10.2%</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Net FA</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sng" dirty="0">
                          <a:effectLst/>
                          <a:latin typeface="Arial" panose="020B0604020202020204" pitchFamily="34" charset="0"/>
                          <a:ea typeface="Times New Roman" panose="02020603050405020304" pitchFamily="18" charset="0"/>
                          <a:cs typeface="Arial" panose="020B0604020202020204" pitchFamily="34" charset="0"/>
                        </a:rPr>
                        <a:t>20.7%</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sng">
                          <a:effectLst/>
                          <a:latin typeface="Arial" panose="020B0604020202020204" pitchFamily="34" charset="0"/>
                          <a:ea typeface="Times New Roman" panose="02020603050405020304" pitchFamily="18" charset="0"/>
                          <a:cs typeface="Arial" panose="020B0604020202020204" pitchFamily="34" charset="0"/>
                        </a:rPr>
                        <a:t>27.6%</a:t>
                      </a:r>
                      <a:endParaRPr lang="en-US" sz="3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65138">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a:ln>
                            <a:noFill/>
                          </a:ln>
                          <a:solidFill>
                            <a:schemeClr val="tx1"/>
                          </a:solidFill>
                          <a:effectLst/>
                          <a:latin typeface="Arial" panose="020B0604020202020204" pitchFamily="34" charset="0"/>
                          <a:cs typeface="Arial" panose="020B0604020202020204" pitchFamily="34" charset="0"/>
                        </a:rPr>
                        <a:t>TA</a:t>
                      </a:r>
                    </a:p>
                  </a:txBody>
                  <a:tcP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dbl"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dbl">
                          <a:effectLst/>
                          <a:latin typeface="Arial" panose="020B0604020202020204" pitchFamily="34" charset="0"/>
                          <a:ea typeface="Times New Roman" panose="02020603050405020304" pitchFamily="18" charset="0"/>
                          <a:cs typeface="Arial" panose="020B0604020202020204" pitchFamily="34" charset="0"/>
                        </a:rPr>
                        <a:t>20.1%</a:t>
                      </a:r>
                      <a:endParaRPr lang="en-US" sz="3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3000" u="dbl" dirty="0">
                          <a:effectLst/>
                          <a:latin typeface="Arial" panose="020B0604020202020204" pitchFamily="34" charset="0"/>
                          <a:ea typeface="Times New Roman" panose="02020603050405020304" pitchFamily="18" charset="0"/>
                          <a:cs typeface="Arial" panose="020B0604020202020204" pitchFamily="34" charset="0"/>
                        </a:rPr>
                        <a:t>22.5%</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87842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Cumulative Percentage Change: Liabilities &amp; Equity</a:t>
            </a:r>
            <a:endParaRPr lang="en-US" dirty="0"/>
          </a:p>
        </p:txBody>
      </p:sp>
      <p:graphicFrame>
        <p:nvGraphicFramePr>
          <p:cNvPr id="6" name="Table 2" descr="A table shows Liab &amp; eq are A P, notes pay and accruals for 2018 are 0.0 percent for 2019 is 33.3 percent, 400.0 percent and 20.0 percent and for 2020 E is 10.0 percent, 100.0 percent and 35.0 percent. The total C L, L T debt and total eq for 2018 are 0.0 percent for 2019 are 61.8 percent, 37.5 percent and 6.6 percent and for 2020 E are 27.3 percent, 37.5 percent and 17.2 percent. The total L &amp; E for 2018 is 0.0 percent, 2019 is 20.1 percent and 2020 E is 22.5 percent."/>
          <p:cNvGraphicFramePr>
            <a:graphicFrameLocks noGrp="1"/>
          </p:cNvGraphicFramePr>
          <p:nvPr>
            <p:ph idx="1"/>
            <p:extLst>
              <p:ext uri="{D42A27DB-BD31-4B8C-83A1-F6EECF244321}">
                <p14:modId xmlns:p14="http://schemas.microsoft.com/office/powerpoint/2010/main" val="3830418424"/>
              </p:ext>
            </p:extLst>
          </p:nvPr>
        </p:nvGraphicFramePr>
        <p:xfrm>
          <a:off x="1981200" y="1296120"/>
          <a:ext cx="8229600" cy="4691380"/>
        </p:xfrm>
        <a:graphic>
          <a:graphicData uri="http://schemas.openxmlformats.org/drawingml/2006/table">
            <a:tbl>
              <a:tblPr firstRow="1"/>
              <a:tblGrid>
                <a:gridCol w="2059082">
                  <a:extLst>
                    <a:ext uri="{9D8B030D-6E8A-4147-A177-3AD203B41FA5}">
                      <a16:colId xmlns:a16="http://schemas.microsoft.com/office/drawing/2014/main" val="20000"/>
                    </a:ext>
                  </a:extLst>
                </a:gridCol>
                <a:gridCol w="2055718">
                  <a:extLst>
                    <a:ext uri="{9D8B030D-6E8A-4147-A177-3AD203B41FA5}">
                      <a16:colId xmlns:a16="http://schemas.microsoft.com/office/drawing/2014/main" val="20001"/>
                    </a:ext>
                  </a:extLst>
                </a:gridCol>
                <a:gridCol w="2059082">
                  <a:extLst>
                    <a:ext uri="{9D8B030D-6E8A-4147-A177-3AD203B41FA5}">
                      <a16:colId xmlns:a16="http://schemas.microsoft.com/office/drawing/2014/main" val="20002"/>
                    </a:ext>
                  </a:extLst>
                </a:gridCol>
                <a:gridCol w="2055718">
                  <a:extLst>
                    <a:ext uri="{9D8B030D-6E8A-4147-A177-3AD203B41FA5}">
                      <a16:colId xmlns:a16="http://schemas.microsoft.com/office/drawing/2014/main" val="20003"/>
                    </a:ext>
                  </a:extLst>
                </a:gridCol>
              </a:tblGrid>
              <a:tr h="8509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1" u="sng" strike="noStrike" cap="none" normalizeH="0" baseline="0" dirty="0">
                          <a:ln>
                            <a:noFill/>
                          </a:ln>
                          <a:solidFill>
                            <a:schemeClr val="tx1"/>
                          </a:solidFill>
                          <a:effectLst/>
                          <a:latin typeface="Arial" panose="020B0604020202020204" pitchFamily="34" charset="0"/>
                          <a:cs typeface="Arial" panose="020B0604020202020204" pitchFamily="34" charset="0"/>
                        </a:rPr>
                        <a:t>Liab. &amp; Eq.</a:t>
                      </a:r>
                    </a:p>
                  </a:txBody>
                  <a:tcPr horzOverflow="overflow">
                    <a:lnL cap="flat">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2018</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AP</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33.3%</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Notes pay.</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400.0%</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100.0%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Accruals</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sng" dirty="0">
                          <a:effectLst/>
                          <a:latin typeface="Arial" panose="020B0604020202020204" pitchFamily="34" charset="0"/>
                          <a:ea typeface="Times New Roman" panose="02020603050405020304" pitchFamily="18" charset="0"/>
                          <a:cs typeface="Arial" panose="020B0604020202020204" pitchFamily="34" charset="0"/>
                        </a:rPr>
                        <a:t>20.0%</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sng" dirty="0">
                          <a:effectLst/>
                          <a:latin typeface="Arial" panose="020B0604020202020204" pitchFamily="34" charset="0"/>
                          <a:ea typeface="Times New Roman" panose="02020603050405020304" pitchFamily="18" charset="0"/>
                          <a:cs typeface="Arial" panose="020B0604020202020204" pitchFamily="34" charset="0"/>
                        </a:rPr>
                        <a:t>35.0%</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CL</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61.8%</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dirty="0">
                          <a:effectLst/>
                          <a:latin typeface="Arial" panose="020B0604020202020204" pitchFamily="34" charset="0"/>
                          <a:ea typeface="Times New Roman" panose="02020603050405020304" pitchFamily="18" charset="0"/>
                          <a:cs typeface="Arial" panose="020B0604020202020204" pitchFamily="34" charset="0"/>
                        </a:rPr>
                        <a:t>27.3%</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LT Debt</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none" dirty="0">
                          <a:effectLst/>
                          <a:latin typeface="Arial" panose="020B0604020202020204" pitchFamily="34" charset="0"/>
                          <a:ea typeface="Times New Roman" panose="02020603050405020304" pitchFamily="18" charset="0"/>
                          <a:cs typeface="Arial" panose="020B0604020202020204" pitchFamily="34" charset="0"/>
                        </a:rPr>
                        <a:t>37.5%</a:t>
                      </a: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none" dirty="0">
                          <a:effectLst/>
                          <a:latin typeface="Arial" panose="020B0604020202020204" pitchFamily="34" charset="0"/>
                          <a:ea typeface="Times New Roman" panose="02020603050405020304" pitchFamily="18" charset="0"/>
                          <a:cs typeface="Arial" panose="020B0604020202020204" pitchFamily="34" charset="0"/>
                        </a:rPr>
                        <a:t>37.5%</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eq.</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sng"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sng" dirty="0">
                          <a:effectLst/>
                          <a:latin typeface="Arial" panose="020B0604020202020204" pitchFamily="34" charset="0"/>
                          <a:ea typeface="Times New Roman" panose="02020603050405020304" pitchFamily="18" charset="0"/>
                          <a:cs typeface="Arial" panose="020B0604020202020204" pitchFamily="34" charset="0"/>
                        </a:rPr>
                        <a:t>6.6%</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p>
                      <a:pPr marL="0" marR="0" algn="r">
                        <a:spcBef>
                          <a:spcPts val="0"/>
                        </a:spcBef>
                        <a:spcAft>
                          <a:spcPts val="0"/>
                        </a:spcAft>
                      </a:pPr>
                      <a:r>
                        <a:rPr lang="en-US" sz="3000" u="sng" dirty="0">
                          <a:effectLst/>
                          <a:latin typeface="Arial" panose="020B0604020202020204" pitchFamily="34" charset="0"/>
                          <a:ea typeface="Times New Roman" panose="02020603050405020304" pitchFamily="18" charset="0"/>
                          <a:cs typeface="Arial" panose="020B0604020202020204" pitchFamily="34" charset="0"/>
                        </a:rPr>
                        <a:t>17.2%</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56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L&amp;E</a:t>
                      </a:r>
                    </a:p>
                  </a:txBody>
                  <a:tcP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3000" b="0" i="0" u="dbl" strike="noStrike" cap="none" normalizeH="0" baseline="0" dirty="0">
                          <a:ln>
                            <a:noFill/>
                          </a:ln>
                          <a:solidFill>
                            <a:schemeClr val="tx1"/>
                          </a:solidFill>
                          <a:effectLst/>
                          <a:latin typeface="Arial" panose="020B0604020202020204" pitchFamily="34" charset="0"/>
                          <a:cs typeface="Arial" panose="020B0604020202020204" pitchFamily="34" charset="0"/>
                        </a:rPr>
                        <a:t>0.0%</a:t>
                      </a:r>
                    </a:p>
                  </a:txBody>
                  <a:tcPr horzOverflow="overflow">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3000" u="dbl" baseline="0" dirty="0">
                          <a:effectLst/>
                          <a:latin typeface="Arial" panose="020B0604020202020204" pitchFamily="34" charset="0"/>
                          <a:ea typeface="Times New Roman" panose="02020603050405020304" pitchFamily="18" charset="0"/>
                          <a:cs typeface="Arial" panose="020B0604020202020204" pitchFamily="34" charset="0"/>
                        </a:rPr>
                        <a:t>20.1%</a:t>
                      </a:r>
                    </a:p>
                  </a:txBody>
                  <a:tcPr marL="68580" marR="68580" marT="0" marB="0" anchor="b">
                    <a:lnL>
                      <a:noFill/>
                    </a:lnL>
                    <a:lnR>
                      <a:noFill/>
                    </a:lnR>
                    <a:lnT>
                      <a:noFill/>
                    </a:lnT>
                    <a:lnB cap="flat">
                      <a:noFill/>
                    </a:lnB>
                    <a:lnTlToBr>
                      <a:noFill/>
                    </a:lnTlToBr>
                    <a:lnBlToTr>
                      <a:noFill/>
                    </a:lnBlToTr>
                    <a:noFill/>
                  </a:tcPr>
                </a:tc>
                <a:tc>
                  <a:txBody>
                    <a:bodyPr/>
                    <a:lstStyle/>
                    <a:p>
                      <a:pPr marL="0" marR="0" algn="r">
                        <a:spcBef>
                          <a:spcPts val="0"/>
                        </a:spcBef>
                        <a:spcAft>
                          <a:spcPts val="0"/>
                        </a:spcAft>
                      </a:pPr>
                      <a:r>
                        <a:rPr lang="en-US" sz="3000" u="dbl" dirty="0">
                          <a:effectLst/>
                          <a:latin typeface="Arial" panose="020B0604020202020204" pitchFamily="34" charset="0"/>
                          <a:ea typeface="Times New Roman" panose="02020603050405020304" pitchFamily="18" charset="0"/>
                          <a:cs typeface="Arial" panose="020B0604020202020204" pitchFamily="34" charset="0"/>
                        </a:rPr>
                        <a:t>22.5%</a:t>
                      </a:r>
                      <a:endParaRPr lang="en-US" sz="3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257726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Percent Change Balance Sheets: 2019</a:t>
            </a:r>
          </a:p>
        </p:txBody>
      </p:sp>
      <p:sp>
        <p:nvSpPr>
          <p:cNvPr id="3" name="Content Placeholder 2"/>
          <p:cNvSpPr>
            <a:spLocks noGrp="1"/>
          </p:cNvSpPr>
          <p:nvPr>
            <p:ph idx="1"/>
          </p:nvPr>
        </p:nvSpPr>
        <p:spPr/>
        <p:txBody>
          <a:bodyPr/>
          <a:lstStyle/>
          <a:p>
            <a:r>
              <a:rPr lang="en-US" dirty="0"/>
              <a:t>Assets grew by 20.1% even though net income fell.</a:t>
            </a:r>
          </a:p>
          <a:p>
            <a:r>
              <a:rPr lang="en-US" dirty="0"/>
              <a:t>Much of the asset growth was in accounts receivable and inventories.</a:t>
            </a:r>
          </a:p>
          <a:p>
            <a:pPr lvl="1"/>
            <a:r>
              <a:rPr lang="en-US" dirty="0"/>
              <a:t>Not collecting on credit sales</a:t>
            </a:r>
          </a:p>
          <a:p>
            <a:pPr lvl="1"/>
            <a:r>
              <a:rPr lang="en-US" dirty="0"/>
              <a:t>Unsold product is piling up.</a:t>
            </a:r>
          </a:p>
          <a:p>
            <a:r>
              <a:rPr lang="en-US" dirty="0"/>
              <a:t>Growth was funded with big increase in debt.</a:t>
            </a:r>
          </a:p>
        </p:txBody>
      </p:sp>
    </p:spTree>
    <p:extLst>
      <p:ext uri="{BB962C8B-B14F-4D97-AF65-F5344CB8AC3E}">
        <p14:creationId xmlns:p14="http://schemas.microsoft.com/office/powerpoint/2010/main" val="240251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8" y="136525"/>
            <a:ext cx="10515600" cy="914400"/>
          </a:xfrm>
        </p:spPr>
        <p:txBody>
          <a:bodyPr/>
          <a:lstStyle/>
          <a:p>
            <a:r>
              <a:rPr lang="en-US" dirty="0"/>
              <a:t>Income Statement</a:t>
            </a:r>
          </a:p>
        </p:txBody>
      </p:sp>
      <p:graphicFrame>
        <p:nvGraphicFramePr>
          <p:cNvPr id="7" name="Table 2" descr="A table shows Sales, C O G S excepted dept, other expenses and deprec for 2019 are $ 6000, 4800, 320 and 420 and for 2020 E $ 6600, 5210, 370 and 400. The E B I T and Int. Expense for 2019 are $ 460 and 108 and for 2020 E are $ 620 and 100. The E B T and Taxes 40 percent for 2019 are $ 352, and 88 for 2020 E are $ 520 and 130. The net income for 2019 is $ 264, and 2020 E is $ 390."/>
          <p:cNvGraphicFramePr>
            <a:graphicFrameLocks noGrp="1"/>
          </p:cNvGraphicFramePr>
          <p:nvPr>
            <p:ph idx="1"/>
            <p:extLst>
              <p:ext uri="{D42A27DB-BD31-4B8C-83A1-F6EECF244321}">
                <p14:modId xmlns:p14="http://schemas.microsoft.com/office/powerpoint/2010/main" val="1005100066"/>
              </p:ext>
            </p:extLst>
          </p:nvPr>
        </p:nvGraphicFramePr>
        <p:xfrm>
          <a:off x="2229916" y="990600"/>
          <a:ext cx="7732169" cy="4876800"/>
        </p:xfrm>
        <a:graphic>
          <a:graphicData uri="http://schemas.openxmlformats.org/drawingml/2006/table">
            <a:tbl>
              <a:tblPr firstRow="1"/>
              <a:tblGrid>
                <a:gridCol w="3108960">
                  <a:extLst>
                    <a:ext uri="{9D8B030D-6E8A-4147-A177-3AD203B41FA5}">
                      <a16:colId xmlns:a16="http://schemas.microsoft.com/office/drawing/2014/main" val="20000"/>
                    </a:ext>
                  </a:extLst>
                </a:gridCol>
                <a:gridCol w="1871987">
                  <a:extLst>
                    <a:ext uri="{9D8B030D-6E8A-4147-A177-3AD203B41FA5}">
                      <a16:colId xmlns:a16="http://schemas.microsoft.com/office/drawing/2014/main" val="20001"/>
                    </a:ext>
                  </a:extLst>
                </a:gridCol>
                <a:gridCol w="2751222">
                  <a:extLst>
                    <a:ext uri="{9D8B030D-6E8A-4147-A177-3AD203B41FA5}">
                      <a16:colId xmlns:a16="http://schemas.microsoft.com/office/drawing/2014/main" val="20002"/>
                    </a:ext>
                  </a:extLst>
                </a:gridCol>
              </a:tblGrid>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anchor="ct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Sales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$6,000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$6,600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COGS except depr.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4,800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a:effectLst/>
                          <a:latin typeface="Arial" panose="020B0604020202020204" pitchFamily="34" charset="0"/>
                          <a:ea typeface="Times New Roman" panose="02020603050405020304" pitchFamily="18" charset="0"/>
                          <a:cs typeface="Arial" panose="020B0604020202020204" pitchFamily="34" charset="0"/>
                        </a:rPr>
                        <a:t> 5,210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Other expenses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320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a:effectLst/>
                          <a:latin typeface="Arial" panose="020B0604020202020204" pitchFamily="34" charset="0"/>
                          <a:ea typeface="Times New Roman" panose="02020603050405020304" pitchFamily="18" charset="0"/>
                          <a:cs typeface="Arial" panose="020B0604020202020204" pitchFamily="34" charset="0"/>
                        </a:rPr>
                        <a:t>   370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Deprec</a:t>
                      </a: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dirty="0">
                          <a:effectLst/>
                          <a:latin typeface="Arial" panose="020B0604020202020204" pitchFamily="34" charset="0"/>
                          <a:ea typeface="Times New Roman" panose="02020603050405020304" pitchFamily="18" charset="0"/>
                          <a:cs typeface="Arial" panose="020B0604020202020204" pitchFamily="34" charset="0"/>
                        </a:rPr>
                        <a:t>     420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dirty="0">
                          <a:effectLst/>
                          <a:latin typeface="Arial" panose="020B0604020202020204" pitchFamily="34" charset="0"/>
                          <a:ea typeface="Times New Roman" panose="02020603050405020304" pitchFamily="18" charset="0"/>
                          <a:cs typeface="Arial" panose="020B0604020202020204" pitchFamily="34" charset="0"/>
                        </a:rPr>
                        <a:t>   400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ts val="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EBIT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  460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a:effectLst/>
                          <a:latin typeface="Arial" panose="020B0604020202020204" pitchFamily="34" charset="0"/>
                          <a:ea typeface="Times New Roman" panose="02020603050405020304" pitchFamily="18" charset="0"/>
                          <a:cs typeface="Arial" panose="020B0604020202020204" pitchFamily="34" charset="0"/>
                        </a:rPr>
                        <a:t> $ 620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Int. expense</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dirty="0">
                          <a:effectLst/>
                          <a:latin typeface="Arial" panose="020B0604020202020204" pitchFamily="34" charset="0"/>
                          <a:ea typeface="Times New Roman" panose="02020603050405020304" pitchFamily="18" charset="0"/>
                          <a:cs typeface="Arial" panose="020B0604020202020204" pitchFamily="34" charset="0"/>
                        </a:rPr>
                        <a:t>     108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dirty="0">
                          <a:effectLst/>
                          <a:latin typeface="Arial" panose="020B0604020202020204" pitchFamily="34" charset="0"/>
                          <a:ea typeface="Times New Roman" panose="02020603050405020304" pitchFamily="18" charset="0"/>
                          <a:cs typeface="Arial" panose="020B0604020202020204" pitchFamily="34" charset="0"/>
                        </a:rPr>
                        <a:t>   100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EBT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dirty="0">
                          <a:effectLst/>
                          <a:latin typeface="Arial" panose="020B0604020202020204" pitchFamily="34" charset="0"/>
                          <a:ea typeface="Times New Roman" panose="02020603050405020304" pitchFamily="18" charset="0"/>
                          <a:cs typeface="Arial" panose="020B0604020202020204" pitchFamily="34" charset="0"/>
                        </a:rPr>
                        <a:t> $  352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a:effectLst/>
                          <a:latin typeface="Arial" panose="020B0604020202020204" pitchFamily="34" charset="0"/>
                          <a:ea typeface="Times New Roman" panose="02020603050405020304" pitchFamily="18" charset="0"/>
                          <a:cs typeface="Arial" panose="020B0604020202020204" pitchFamily="34" charset="0"/>
                        </a:rPr>
                        <a:t> $ 520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a:ln>
                            <a:noFill/>
                          </a:ln>
                          <a:solidFill>
                            <a:schemeClr val="tx1"/>
                          </a:solidFill>
                          <a:effectLst/>
                          <a:latin typeface="Arial" panose="020B0604020202020204" pitchFamily="34" charset="0"/>
                          <a:cs typeface="Arial" panose="020B0604020202020204" pitchFamily="34" charset="0"/>
                        </a:rPr>
                        <a:t>Taxes (40%)</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dirty="0">
                          <a:effectLst/>
                          <a:latin typeface="Arial" panose="020B0604020202020204" pitchFamily="34" charset="0"/>
                          <a:ea typeface="Times New Roman" panose="02020603050405020304" pitchFamily="18" charset="0"/>
                          <a:cs typeface="Arial" panose="020B0604020202020204" pitchFamily="34" charset="0"/>
                        </a:rPr>
                        <a:t>       88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sng">
                          <a:effectLst/>
                          <a:latin typeface="Arial" panose="020B0604020202020204" pitchFamily="34" charset="0"/>
                          <a:ea typeface="Times New Roman" panose="02020603050405020304" pitchFamily="18" charset="0"/>
                          <a:cs typeface="Arial" panose="020B0604020202020204" pitchFamily="34" charset="0"/>
                        </a:rPr>
                        <a:t>   130 </a:t>
                      </a:r>
                      <a:endParaRPr lang="en-US" sz="26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475343">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600" b="0" i="0" u="none" strike="noStrike" cap="none" normalizeH="0" baseline="0">
                          <a:ln>
                            <a:noFill/>
                          </a:ln>
                          <a:solidFill>
                            <a:schemeClr val="tx1"/>
                          </a:solidFill>
                          <a:effectLst/>
                          <a:latin typeface="Arial" panose="020B0604020202020204" pitchFamily="34" charset="0"/>
                          <a:cs typeface="Arial" panose="020B0604020202020204" pitchFamily="34" charset="0"/>
                        </a:rPr>
                        <a:t>Net income</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dbl" dirty="0">
                          <a:effectLst/>
                          <a:latin typeface="Arial" panose="020B0604020202020204" pitchFamily="34" charset="0"/>
                          <a:ea typeface="Times New Roman" panose="02020603050405020304" pitchFamily="18" charset="0"/>
                          <a:cs typeface="Arial" panose="020B0604020202020204" pitchFamily="34" charset="0"/>
                        </a:rPr>
                        <a:t> $  264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600" u="dbl" dirty="0">
                          <a:effectLst/>
                          <a:latin typeface="Arial" panose="020B0604020202020204" pitchFamily="34" charset="0"/>
                          <a:ea typeface="Times New Roman" panose="02020603050405020304" pitchFamily="18" charset="0"/>
                          <a:cs typeface="Arial" panose="020B0604020202020204" pitchFamily="34" charset="0"/>
                        </a:rPr>
                        <a:t> $ 390 </a:t>
                      </a:r>
                      <a:endParaRPr lang="en-US" sz="2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3895991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Percent Change Balance Sheets: Projections Compared with 2019</a:t>
            </a:r>
          </a:p>
        </p:txBody>
      </p:sp>
      <p:sp>
        <p:nvSpPr>
          <p:cNvPr id="3" name="Content Placeholder 2"/>
          <p:cNvSpPr>
            <a:spLocks noGrp="1"/>
          </p:cNvSpPr>
          <p:nvPr>
            <p:ph idx="1"/>
          </p:nvPr>
        </p:nvSpPr>
        <p:spPr>
          <a:xfrm>
            <a:off x="838200" y="1317625"/>
            <a:ext cx="10698480" cy="4754880"/>
          </a:xfrm>
        </p:spPr>
        <p:txBody>
          <a:bodyPr/>
          <a:lstStyle/>
          <a:p>
            <a:r>
              <a:rPr lang="en-US" dirty="0"/>
              <a:t>Small cumulative increase in 2020E total assets (22.5%) compared with 2019 change in total assets (20.1%)</a:t>
            </a:r>
          </a:p>
          <a:p>
            <a:pPr lvl="1"/>
            <a:r>
              <a:rPr lang="en-US" dirty="0"/>
              <a:t>But big reduction in cumulative inventory growth (6.5% in 2020E vs. 32.3% in 2019) </a:t>
            </a:r>
          </a:p>
          <a:p>
            <a:r>
              <a:rPr lang="en-US" dirty="0"/>
              <a:t>Big drop in cumulative notes payable growth in 2020E relative to notes payable growth in 2019.</a:t>
            </a:r>
          </a:p>
        </p:txBody>
      </p:sp>
    </p:spTree>
    <p:extLst>
      <p:ext uri="{BB962C8B-B14F-4D97-AF65-F5344CB8AC3E}">
        <p14:creationId xmlns:p14="http://schemas.microsoft.com/office/powerpoint/2010/main" val="3576440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Explain the Extended DuPont Equation</a:t>
            </a:r>
          </a:p>
        </p:txBody>
      </p:sp>
      <p:sp>
        <p:nvSpPr>
          <p:cNvPr id="3" name="Content Placeholder 2"/>
          <p:cNvSpPr>
            <a:spLocks noGrp="1"/>
          </p:cNvSpPr>
          <p:nvPr>
            <p:ph idx="1"/>
          </p:nvPr>
        </p:nvSpPr>
        <p:spPr>
          <a:xfrm>
            <a:off x="838200" y="1317625"/>
            <a:ext cx="10698480" cy="4846320"/>
          </a:xfrm>
        </p:spPr>
        <p:txBody>
          <a:bodyPr/>
          <a:lstStyle/>
          <a:p>
            <a:r>
              <a:rPr lang="en-US" dirty="0"/>
              <a:t>The DuPont equation focuses on:</a:t>
            </a:r>
          </a:p>
          <a:p>
            <a:pPr lvl="1"/>
            <a:r>
              <a:rPr lang="en-US" dirty="0"/>
              <a:t>Expense control (Profit margin, PM)</a:t>
            </a:r>
          </a:p>
          <a:p>
            <a:pPr lvl="1"/>
            <a:r>
              <a:rPr lang="en-US" dirty="0"/>
              <a:t>Asset utilization (Total asset turnover,TAT)</a:t>
            </a:r>
          </a:p>
          <a:p>
            <a:pPr lvl="1"/>
            <a:r>
              <a:rPr lang="en-US" dirty="0"/>
              <a:t>Debt utilization (Equity multiplier, EM)</a:t>
            </a:r>
          </a:p>
          <a:p>
            <a:r>
              <a:rPr lang="en-US" dirty="0"/>
              <a:t>It shows how these factors combine to determine the return on equity (ROE).</a:t>
            </a:r>
          </a:p>
        </p:txBody>
      </p:sp>
    </p:spTree>
    <p:extLst>
      <p:ext uri="{BB962C8B-B14F-4D97-AF65-F5344CB8AC3E}">
        <p14:creationId xmlns:p14="http://schemas.microsoft.com/office/powerpoint/2010/main" val="5266313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Simple Version of the DuPont Equation</a:t>
            </a:r>
          </a:p>
        </p:txBody>
      </p:sp>
      <p:graphicFrame>
        <p:nvGraphicFramePr>
          <p:cNvPr id="6" name="Object 2" descr="An equation shows the simple version of the Dupont equation. &#10;R O E equals net income divided by equity&#10;Equals net income divided by total assets multiple with total assets divided by equity&#10;R O E equals R O A multiple with E M.&#10;"/>
          <p:cNvGraphicFramePr>
            <a:graphicFrameLocks noGrp="1"/>
          </p:cNvGraphicFramePr>
          <p:nvPr>
            <p:ph idx="1"/>
            <p:extLst>
              <p:ext uri="{D42A27DB-BD31-4B8C-83A1-F6EECF244321}">
                <p14:modId xmlns:p14="http://schemas.microsoft.com/office/powerpoint/2010/main" val="287385369"/>
              </p:ext>
            </p:extLst>
          </p:nvPr>
        </p:nvGraphicFramePr>
        <p:xfrm>
          <a:off x="2525486" y="1642395"/>
          <a:ext cx="7422660" cy="4266360"/>
        </p:xfrm>
        <a:graphic>
          <a:graphicData uri="http://schemas.openxmlformats.org/presentationml/2006/ole">
            <mc:AlternateContent xmlns:mc="http://schemas.openxmlformats.org/markup-compatibility/2006">
              <mc:Choice xmlns:v="urn:schemas-microsoft-com:vml" Requires="v">
                <p:oleObj spid="_x0000_s23627" name="Equation" r:id="rId3" imgW="2120760" imgH="1218960" progId="Equation.DSMT4">
                  <p:embed/>
                </p:oleObj>
              </mc:Choice>
              <mc:Fallback>
                <p:oleObj name="Equation" r:id="rId3" imgW="2120760" imgH="121896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486" y="1642395"/>
                        <a:ext cx="7422660" cy="426636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459958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Extended </a:t>
            </a:r>
            <a:r>
              <a:rPr lang="en-US"/>
              <a:t>DuPont Equation</a:t>
            </a:r>
            <a:endParaRPr lang="en-US" dirty="0"/>
          </a:p>
        </p:txBody>
      </p:sp>
      <p:graphicFrame>
        <p:nvGraphicFramePr>
          <p:cNvPr id="4" name="Object 2" descr="An equation shows the extended Dupont equation. &#10;R O E equals net income divided by total assets multiple with total assets divided by equity&#10;R O E equals net income divided by sales multiple with sales divided by total assets multiple with total assets divided by equity.&#10;R O E equals profit margin multiple with total asset turnover multiple with equity multiplier."/>
          <p:cNvGraphicFramePr>
            <a:graphicFrameLocks noGrp="1"/>
          </p:cNvGraphicFramePr>
          <p:nvPr>
            <p:ph idx="1"/>
            <p:extLst>
              <p:ext uri="{D42A27DB-BD31-4B8C-83A1-F6EECF244321}">
                <p14:modId xmlns:p14="http://schemas.microsoft.com/office/powerpoint/2010/main" val="3223427117"/>
              </p:ext>
            </p:extLst>
          </p:nvPr>
        </p:nvGraphicFramePr>
        <p:xfrm>
          <a:off x="1465263" y="1743075"/>
          <a:ext cx="9261475" cy="3370263"/>
        </p:xfrm>
        <a:graphic>
          <a:graphicData uri="http://schemas.openxmlformats.org/presentationml/2006/ole">
            <mc:AlternateContent xmlns:mc="http://schemas.openxmlformats.org/markup-compatibility/2006">
              <mc:Choice xmlns:v="urn:schemas-microsoft-com:vml" Requires="v">
                <p:oleObj spid="_x0000_s25661" name="Equation" r:id="rId3" imgW="3873240" imgH="1409400" progId="Equation.DSMT4">
                  <p:embed/>
                </p:oleObj>
              </mc:Choice>
              <mc:Fallback>
                <p:oleObj name="Equation" r:id="rId3" imgW="3873240" imgH="1409400" progId="Equation.DSMT4">
                  <p:embed/>
                  <p:pic>
                    <p:nvPicPr>
                      <p:cNvPr id="0" name="Object 2"/>
                      <p:cNvPicPr>
                        <a:picLocks noGrp="1" noChangeArrowheads="1"/>
                      </p:cNvPicPr>
                      <p:nvPr/>
                    </p:nvPicPr>
                    <p:blipFill>
                      <a:blip r:embed="rId4"/>
                      <a:srcRect/>
                      <a:stretch>
                        <a:fillRect/>
                      </a:stretch>
                    </p:blipFill>
                    <p:spPr bwMode="auto">
                      <a:xfrm>
                        <a:off x="1465263" y="1743075"/>
                        <a:ext cx="9261475" cy="33702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344789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ROE: (Profit margin)(TA turnover)(EM)</a:t>
            </a:r>
          </a:p>
        </p:txBody>
      </p:sp>
      <p:sp>
        <p:nvSpPr>
          <p:cNvPr id="3" name="Content Placeholder 2"/>
          <p:cNvSpPr>
            <a:spLocks noGrp="1"/>
          </p:cNvSpPr>
          <p:nvPr>
            <p:ph idx="1"/>
          </p:nvPr>
        </p:nvSpPr>
        <p:spPr>
          <a:xfrm>
            <a:off x="838200" y="1317625"/>
            <a:ext cx="10698480" cy="4846320"/>
          </a:xfrm>
        </p:spPr>
        <p:txBody>
          <a:bodyPr/>
          <a:lstStyle/>
          <a:p>
            <a:pPr marL="0" indent="0">
              <a:buNone/>
            </a:pPr>
            <a:r>
              <a:rPr lang="en-US" dirty="0"/>
              <a:t>ROE</a:t>
            </a:r>
            <a:r>
              <a:rPr lang="en-US" baseline="-25000" dirty="0"/>
              <a:t>2018</a:t>
            </a:r>
            <a:r>
              <a:rPr lang="en-US" dirty="0"/>
              <a:t> = (6.7%)(1.348)(1.495) = 13.5%</a:t>
            </a:r>
          </a:p>
          <a:p>
            <a:pPr marL="0" indent="0">
              <a:buNone/>
            </a:pPr>
            <a:r>
              <a:rPr lang="en-US" dirty="0"/>
              <a:t>ROE</a:t>
            </a:r>
            <a:r>
              <a:rPr lang="en-US" baseline="-25000" dirty="0"/>
              <a:t>2019</a:t>
            </a:r>
            <a:r>
              <a:rPr lang="en-US" dirty="0"/>
              <a:t> = (4.4%)(1.224)(1.684) =   9.1%</a:t>
            </a:r>
          </a:p>
          <a:p>
            <a:pPr marL="0" indent="0">
              <a:buNone/>
            </a:pPr>
            <a:endParaRPr lang="en-US" dirty="0"/>
          </a:p>
          <a:p>
            <a:pPr marL="0" indent="0">
              <a:buNone/>
            </a:pPr>
            <a:r>
              <a:rPr lang="en-US" dirty="0"/>
              <a:t>ROE</a:t>
            </a:r>
            <a:r>
              <a:rPr lang="en-US" baseline="-25000" dirty="0"/>
              <a:t>2020E</a:t>
            </a:r>
            <a:r>
              <a:rPr lang="en-US" dirty="0"/>
              <a:t> = (5.9%)(1.320)(1.563) = 12.2%</a:t>
            </a:r>
          </a:p>
          <a:p>
            <a:pPr marL="0" indent="0">
              <a:buNone/>
            </a:pPr>
            <a:endParaRPr lang="en-US" dirty="0"/>
          </a:p>
          <a:p>
            <a:pPr marL="0" indent="0">
              <a:buNone/>
            </a:pPr>
            <a:r>
              <a:rPr lang="en-US" dirty="0"/>
              <a:t>ROE</a:t>
            </a:r>
            <a:r>
              <a:rPr lang="en-US" baseline="-25000" dirty="0"/>
              <a:t>Ind</a:t>
            </a:r>
            <a:r>
              <a:rPr lang="en-US" dirty="0"/>
              <a:t> = (7.2%)(1.5)(1.47) = 15.9%</a:t>
            </a:r>
          </a:p>
        </p:txBody>
      </p:sp>
    </p:spTree>
    <p:extLst>
      <p:ext uri="{BB962C8B-B14F-4D97-AF65-F5344CB8AC3E}">
        <p14:creationId xmlns:p14="http://schemas.microsoft.com/office/powerpoint/2010/main" val="22460415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Problems and Limitations of Ratio Analysis</a:t>
            </a:r>
          </a:p>
        </p:txBody>
      </p:sp>
      <p:sp>
        <p:nvSpPr>
          <p:cNvPr id="3" name="Content Placeholder 2"/>
          <p:cNvSpPr>
            <a:spLocks noGrp="1"/>
          </p:cNvSpPr>
          <p:nvPr>
            <p:ph idx="1"/>
          </p:nvPr>
        </p:nvSpPr>
        <p:spPr>
          <a:xfrm>
            <a:off x="838200" y="1317625"/>
            <a:ext cx="10698480" cy="4846320"/>
          </a:xfrm>
        </p:spPr>
        <p:txBody>
          <a:bodyPr/>
          <a:lstStyle/>
          <a:p>
            <a:pPr>
              <a:lnSpc>
                <a:spcPct val="90000"/>
              </a:lnSpc>
            </a:pPr>
            <a:r>
              <a:rPr lang="en-US" dirty="0"/>
              <a:t>Comparison with industry averages is difficult if the firm operates many different divisions.</a:t>
            </a:r>
          </a:p>
          <a:p>
            <a:pPr>
              <a:lnSpc>
                <a:spcPct val="90000"/>
              </a:lnSpc>
            </a:pPr>
            <a:r>
              <a:rPr lang="en-US" dirty="0"/>
              <a:t>Seasonal factors can distort ratios.</a:t>
            </a:r>
          </a:p>
          <a:p>
            <a:pPr>
              <a:lnSpc>
                <a:spcPct val="90000"/>
              </a:lnSpc>
            </a:pPr>
            <a:r>
              <a:rPr lang="en-US" dirty="0"/>
              <a:t>Window dressing techniques can make statements and ratios look better.</a:t>
            </a:r>
          </a:p>
          <a:p>
            <a:pPr>
              <a:lnSpc>
                <a:spcPct val="90000"/>
              </a:lnSpc>
            </a:pPr>
            <a:r>
              <a:rPr lang="en-US" dirty="0"/>
              <a:t>Different accounting and operating practices can distort comparisons.</a:t>
            </a:r>
          </a:p>
        </p:txBody>
      </p:sp>
    </p:spTree>
    <p:extLst>
      <p:ext uri="{BB962C8B-B14F-4D97-AF65-F5344CB8AC3E}">
        <p14:creationId xmlns:p14="http://schemas.microsoft.com/office/powerpoint/2010/main" val="23337560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Qualitative Factors</a:t>
            </a:r>
            <a:endParaRPr lang="en-US" dirty="0"/>
          </a:p>
        </p:txBody>
      </p:sp>
      <p:sp>
        <p:nvSpPr>
          <p:cNvPr id="3" name="Content Placeholder 2"/>
          <p:cNvSpPr>
            <a:spLocks noGrp="1"/>
          </p:cNvSpPr>
          <p:nvPr>
            <p:ph idx="1"/>
          </p:nvPr>
        </p:nvSpPr>
        <p:spPr>
          <a:xfrm>
            <a:off x="838200" y="1317625"/>
            <a:ext cx="10698480" cy="4846320"/>
          </a:xfrm>
        </p:spPr>
        <p:txBody>
          <a:bodyPr/>
          <a:lstStyle/>
          <a:p>
            <a:pPr>
              <a:lnSpc>
                <a:spcPct val="90000"/>
              </a:lnSpc>
            </a:pPr>
            <a:r>
              <a:rPr lang="en-US" dirty="0"/>
              <a:t>There is greater risk if:</a:t>
            </a:r>
          </a:p>
          <a:p>
            <a:pPr lvl="1">
              <a:lnSpc>
                <a:spcPct val="90000"/>
              </a:lnSpc>
            </a:pPr>
            <a:r>
              <a:rPr lang="en-US" dirty="0"/>
              <a:t>revenues tied to a single customer</a:t>
            </a:r>
          </a:p>
          <a:p>
            <a:pPr lvl="1">
              <a:lnSpc>
                <a:spcPct val="90000"/>
              </a:lnSpc>
            </a:pPr>
            <a:r>
              <a:rPr lang="en-US" dirty="0"/>
              <a:t>revenues tied to a single product</a:t>
            </a:r>
          </a:p>
          <a:p>
            <a:pPr lvl="1">
              <a:lnSpc>
                <a:spcPct val="90000"/>
              </a:lnSpc>
            </a:pPr>
            <a:r>
              <a:rPr lang="en-US" dirty="0"/>
              <a:t>reliance on a single supplier?</a:t>
            </a:r>
          </a:p>
          <a:p>
            <a:pPr lvl="1">
              <a:lnSpc>
                <a:spcPct val="90000"/>
              </a:lnSpc>
            </a:pPr>
            <a:r>
              <a:rPr lang="en-US" dirty="0"/>
              <a:t>High percentage of business is generated overseas?</a:t>
            </a:r>
          </a:p>
          <a:p>
            <a:pPr>
              <a:lnSpc>
                <a:spcPct val="90000"/>
              </a:lnSpc>
            </a:pPr>
            <a:r>
              <a:rPr lang="en-US" dirty="0"/>
              <a:t>What is the competitive situation?</a:t>
            </a:r>
          </a:p>
          <a:p>
            <a:pPr>
              <a:lnSpc>
                <a:spcPct val="90000"/>
              </a:lnSpc>
            </a:pPr>
            <a:r>
              <a:rPr lang="en-US" dirty="0"/>
              <a:t>What products are in the pipeline?</a:t>
            </a:r>
          </a:p>
          <a:p>
            <a:pPr>
              <a:lnSpc>
                <a:spcPct val="90000"/>
              </a:lnSpc>
            </a:pPr>
            <a:r>
              <a:rPr lang="en-US" dirty="0"/>
              <a:t>What are the legal and regulatory issues?</a:t>
            </a:r>
          </a:p>
        </p:txBody>
      </p:sp>
    </p:spTree>
    <p:extLst>
      <p:ext uri="{BB962C8B-B14F-4D97-AF65-F5344CB8AC3E}">
        <p14:creationId xmlns:p14="http://schemas.microsoft.com/office/powerpoint/2010/main" val="1862197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Balance Sheets: Assets</a:t>
            </a:r>
          </a:p>
        </p:txBody>
      </p:sp>
      <p:graphicFrame>
        <p:nvGraphicFramePr>
          <p:cNvPr id="6" name="Table 2" descr="A table shows Cash, S – T invest, A R and inventories for 2019 are $ 50, 10, 520 and 820 and for 2020 E are $ 60, 50, 530 and 660. The total C A and Net F A for 2019 are $ 1400 and 3500 and for 2020 E are $ 1300 and 3700. The total asset for 2019 is $ 4900 and for 2020 E is $ 5000."/>
          <p:cNvGraphicFramePr>
            <a:graphicFrameLocks noGrp="1"/>
          </p:cNvGraphicFramePr>
          <p:nvPr>
            <p:ph idx="1"/>
            <p:extLst>
              <p:ext uri="{D42A27DB-BD31-4B8C-83A1-F6EECF244321}">
                <p14:modId xmlns:p14="http://schemas.microsoft.com/office/powerpoint/2010/main" val="3000723587"/>
              </p:ext>
            </p:extLst>
          </p:nvPr>
        </p:nvGraphicFramePr>
        <p:xfrm>
          <a:off x="3169920" y="1143000"/>
          <a:ext cx="5852160" cy="4572000"/>
        </p:xfrm>
        <a:graphic>
          <a:graphicData uri="http://schemas.openxmlformats.org/drawingml/2006/table">
            <a:tbl>
              <a:tblPr firstRow="1"/>
              <a:tblGrid>
                <a:gridCol w="20116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anchor="ct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Cash</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    50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     60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S-T invest.</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10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50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AR</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520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530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Inventories</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820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660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CA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$1,400 </a:t>
                      </a: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 $1,300 </a:t>
                      </a: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Net FA</a:t>
                      </a:r>
                    </a:p>
                  </a:txBody>
                  <a:tcPr anchor="ct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3,500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sng" dirty="0">
                          <a:effectLst/>
                          <a:latin typeface="Arial" panose="020B0604020202020204" pitchFamily="34" charset="0"/>
                          <a:ea typeface="Times New Roman" panose="02020603050405020304" pitchFamily="18" charset="0"/>
                          <a:cs typeface="Arial" panose="020B0604020202020204" pitchFamily="34" charset="0"/>
                        </a:rPr>
                        <a:t> 3,700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51072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Total assets</a:t>
                      </a:r>
                    </a:p>
                  </a:txBody>
                  <a:tcPr anchor="ct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dbl" dirty="0">
                          <a:effectLst/>
                          <a:latin typeface="Arial" panose="020B0604020202020204" pitchFamily="34" charset="0"/>
                          <a:ea typeface="Times New Roman" panose="02020603050405020304" pitchFamily="18" charset="0"/>
                          <a:cs typeface="Arial" panose="020B0604020202020204" pitchFamily="34" charset="0"/>
                        </a:rPr>
                        <a:t> $4,900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u="dbl" dirty="0">
                          <a:effectLst/>
                          <a:latin typeface="Arial" panose="020B0604020202020204" pitchFamily="34" charset="0"/>
                          <a:ea typeface="Times New Roman" panose="02020603050405020304" pitchFamily="18" charset="0"/>
                          <a:cs typeface="Arial" panose="020B0604020202020204" pitchFamily="34" charset="0"/>
                        </a:rPr>
                        <a:t> $5,000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067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36525"/>
            <a:ext cx="10515600" cy="914400"/>
          </a:xfrm>
        </p:spPr>
        <p:txBody>
          <a:bodyPr/>
          <a:lstStyle/>
          <a:p>
            <a:r>
              <a:rPr lang="en-US" dirty="0"/>
              <a:t>Balance Sheets: Liabilities &amp; Equity</a:t>
            </a:r>
          </a:p>
        </p:txBody>
      </p:sp>
      <p:graphicFrame>
        <p:nvGraphicFramePr>
          <p:cNvPr id="7" name="Table 2" descr="A table shows Accts. Payable notes payable and accruals for 2019 are $ 400, 250 and 240 and for 2020 E are $ 330, 100 and 270. The total CL and Long term debt for both 2019 are $ 890 and 1100 and for 2020 E are &amp;700 and 1100. The total liabilities, common stock and ret. Earnings for 2019 are $ 1990, 1000 and 1910 and for 2020 E are $ 1800, 1000 and 2200. The total equity for 2019 is $ 2910, and 2020 E is $ 3200. The total L &amp; E for 2019 is $ 4900, and 2020 E is $ 5000."/>
          <p:cNvGraphicFramePr>
            <a:graphicFrameLocks noGrp="1"/>
          </p:cNvGraphicFramePr>
          <p:nvPr>
            <p:ph idx="1"/>
            <p:extLst>
              <p:ext uri="{D42A27DB-BD31-4B8C-83A1-F6EECF244321}">
                <p14:modId xmlns:p14="http://schemas.microsoft.com/office/powerpoint/2010/main" val="508429699"/>
              </p:ext>
            </p:extLst>
          </p:nvPr>
        </p:nvGraphicFramePr>
        <p:xfrm>
          <a:off x="2922496" y="914400"/>
          <a:ext cx="6347009" cy="5029200"/>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2415089">
                  <a:extLst>
                    <a:ext uri="{9D8B030D-6E8A-4147-A177-3AD203B41FA5}">
                      <a16:colId xmlns:a16="http://schemas.microsoft.com/office/drawing/2014/main" val="20002"/>
                    </a:ext>
                  </a:extLst>
                </a:gridCol>
              </a:tblGrid>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Accts. payable</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  400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   330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Notes payable</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250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100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Accruals</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240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270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CL</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  890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   700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Long-term debt</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1,100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1,100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liabilities</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$1,990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$1,800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2303529782"/>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Common stock</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1,000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1,000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Ret. earnings</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1,910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2,200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18288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equity</a:t>
                      </a:r>
                    </a:p>
                  </a:txBody>
                  <a:tcPr horzOverflow="overflow">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$2,910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400" u="sng" dirty="0">
                          <a:effectLst/>
                          <a:latin typeface="Arial" panose="020B0604020202020204" pitchFamily="34" charset="0"/>
                          <a:ea typeface="Times New Roman" panose="02020603050405020304" pitchFamily="18" charset="0"/>
                          <a:cs typeface="Arial" panose="020B0604020202020204" pitchFamily="34" charset="0"/>
                        </a:rPr>
                        <a:t> $3,200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9518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Total L&amp;E</a:t>
                      </a:r>
                    </a:p>
                  </a:txBody>
                  <a:tcPr horzOverflow="overflow">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spcBef>
                          <a:spcPts val="0"/>
                        </a:spcBef>
                        <a:spcAft>
                          <a:spcPts val="0"/>
                        </a:spcAft>
                      </a:pPr>
                      <a:r>
                        <a:rPr lang="en-US" sz="2400" u="dbl" dirty="0">
                          <a:effectLst/>
                          <a:latin typeface="Arial" panose="020B0604020202020204" pitchFamily="34" charset="0"/>
                          <a:ea typeface="Times New Roman" panose="02020603050405020304" pitchFamily="18" charset="0"/>
                          <a:cs typeface="Arial" panose="020B0604020202020204" pitchFamily="34" charset="0"/>
                        </a:rPr>
                        <a:t> $4,900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indent="127000" algn="r">
                        <a:spcBef>
                          <a:spcPts val="0"/>
                        </a:spcBef>
                        <a:spcAft>
                          <a:spcPts val="0"/>
                        </a:spcAft>
                      </a:pPr>
                      <a:r>
                        <a:rPr lang="en-US" sz="2400" u="dbl" dirty="0">
                          <a:effectLst/>
                          <a:latin typeface="Arial" panose="020B0604020202020204" pitchFamily="34" charset="0"/>
                          <a:ea typeface="Times New Roman" panose="02020603050405020304" pitchFamily="18" charset="0"/>
                          <a:cs typeface="Arial" panose="020B0604020202020204" pitchFamily="34" charset="0"/>
                        </a:rPr>
                        <a:t> $5,000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780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Data</a:t>
            </a:r>
          </a:p>
        </p:txBody>
      </p:sp>
      <p:graphicFrame>
        <p:nvGraphicFramePr>
          <p:cNvPr id="7" name="Table 2" descr="A table shows E P S, D P S, book value per share, dividends, number of shares, year- end stock price, lease payments and tax rate for 2019 are @2.64, $ 0.84, $ 29.10, $ 84, 100, $ 30.00, $ 20 and 25 percent and for 2020 E are $ 3.90, $ 1.00, $ 32.00, $ 100, 100, $ 49.00, $ 20 and 25 percent."/>
          <p:cNvGraphicFramePr>
            <a:graphicFrameLocks noGrp="1"/>
          </p:cNvGraphicFramePr>
          <p:nvPr>
            <p:ph idx="1"/>
            <p:extLst>
              <p:ext uri="{D42A27DB-BD31-4B8C-83A1-F6EECF244321}">
                <p14:modId xmlns:p14="http://schemas.microsoft.com/office/powerpoint/2010/main" val="1492871071"/>
              </p:ext>
            </p:extLst>
          </p:nvPr>
        </p:nvGraphicFramePr>
        <p:xfrm>
          <a:off x="2628241" y="889293"/>
          <a:ext cx="6935518" cy="5079415"/>
        </p:xfrm>
        <a:graphic>
          <a:graphicData uri="http://schemas.openxmlformats.org/drawingml/2006/table">
            <a:tbl>
              <a:tblPr firstRow="1"/>
              <a:tblGrid>
                <a:gridCol w="329184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2089198">
                  <a:extLst>
                    <a:ext uri="{9D8B030D-6E8A-4147-A177-3AD203B41FA5}">
                      <a16:colId xmlns:a16="http://schemas.microsoft.com/office/drawing/2014/main" val="20002"/>
                    </a:ext>
                  </a:extLst>
                </a:gridCol>
              </a:tblGrid>
              <a:tr h="484239">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b" horzOverflow="overflow">
                    <a:lnL cap="flat">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2019</a:t>
                      </a:r>
                    </a:p>
                  </a:txBody>
                  <a:tcPr anchor="b" horzOverflow="overflow">
                    <a:lnL>
                      <a:noFill/>
                    </a:lnL>
                    <a:lnR>
                      <a:noFill/>
                    </a:lnR>
                    <a:lnT cap="fla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sng" strike="noStrike" cap="none" normalizeH="0" baseline="0" dirty="0">
                          <a:ln>
                            <a:noFill/>
                          </a:ln>
                          <a:solidFill>
                            <a:schemeClr val="tx1"/>
                          </a:solidFill>
                          <a:effectLst/>
                          <a:latin typeface="Arial" panose="020B0604020202020204" pitchFamily="34" charset="0"/>
                          <a:cs typeface="Arial" panose="020B0604020202020204" pitchFamily="34" charset="0"/>
                        </a:rPr>
                        <a:t>2020E</a:t>
                      </a: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482592">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EPS</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$2.64</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$3.90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484239">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DPS</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$0.84</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84239">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Book value per share</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$29.10</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$32.00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484239">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Dividends</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$84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72710">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Number of shares </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6612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Year-end stock price</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$30.00</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$49.00</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66121">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Lease payments</a:t>
                      </a:r>
                    </a:p>
                  </a:txBody>
                  <a:tcPr marL="68580" marR="68580" marT="0" marB="0" anchor="b">
                    <a:lnL cap="flat">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 </a:t>
                      </a:r>
                    </a:p>
                  </a:txBody>
                  <a:tcPr marL="68580" marR="68580" marT="0" marB="0" anchor="b">
                    <a:lnL>
                      <a:noFill/>
                    </a:lnL>
                    <a:lnR>
                      <a:noFill/>
                    </a:lnR>
                    <a:lnT>
                      <a:noFill/>
                    </a:lnT>
                    <a:lnB>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 </a:t>
                      </a:r>
                    </a:p>
                  </a:txBody>
                  <a:tcPr marL="68580" marR="68580" marT="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2816375093"/>
                  </a:ext>
                </a:extLst>
              </a:tr>
              <a:tr h="464474">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Tax rate</a:t>
                      </a:r>
                    </a:p>
                  </a:txBody>
                  <a:tcPr marL="68580" marR="68580" marT="0" marB="0" anchor="b">
                    <a:lnL cap="flat">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25%</a:t>
                      </a:r>
                    </a:p>
                  </a:txBody>
                  <a:tcPr marL="68580" marR="68580" marT="0" marB="0" anchor="b">
                    <a:lnL>
                      <a:noFill/>
                    </a:lnL>
                    <a:lnR>
                      <a:noFill/>
                    </a:lnR>
                    <a:lnT>
                      <a:noFill/>
                    </a:lnT>
                    <a:lnB cap="flat">
                      <a:noFill/>
                    </a:lnB>
                    <a:lnTlToBr>
                      <a:noFill/>
                    </a:lnTlToBr>
                    <a:lnBlToTr>
                      <a:noFill/>
                    </a:lnBlToTr>
                    <a:noFill/>
                  </a:tcPr>
                </a:tc>
                <a:tc>
                  <a:txBody>
                    <a:bodyPr/>
                    <a:lstStyle>
                      <a:lvl1pPr marL="0" algn="l" defTabSz="914400" rtl="0" eaLnBrk="1" latinLnBrk="0" hangingPunct="1">
                        <a:defRPr sz="1800" kern="1200">
                          <a:solidFill>
                            <a:schemeClr val="tx1"/>
                          </a:solidFill>
                          <a:latin typeface="Tahoma"/>
                          <a:ea typeface=""/>
                          <a:cs typeface=""/>
                        </a:defRPr>
                      </a:lvl1pPr>
                      <a:lvl2pPr marL="457200" algn="l" defTabSz="914400" rtl="0" eaLnBrk="1" latinLnBrk="0" hangingPunct="1">
                        <a:defRPr sz="1800" kern="1200">
                          <a:solidFill>
                            <a:schemeClr val="tx1"/>
                          </a:solidFill>
                          <a:latin typeface="Tahoma"/>
                          <a:ea typeface=""/>
                          <a:cs typeface=""/>
                        </a:defRPr>
                      </a:lvl2pPr>
                      <a:lvl3pPr marL="914400" algn="l" defTabSz="914400" rtl="0" eaLnBrk="1" latinLnBrk="0" hangingPunct="1">
                        <a:defRPr sz="1800" kern="1200">
                          <a:solidFill>
                            <a:schemeClr val="tx1"/>
                          </a:solidFill>
                          <a:latin typeface="Tahoma"/>
                          <a:ea typeface=""/>
                          <a:cs typeface=""/>
                        </a:defRPr>
                      </a:lvl3pPr>
                      <a:lvl4pPr marL="1371600" algn="l" defTabSz="914400" rtl="0" eaLnBrk="1" latinLnBrk="0" hangingPunct="1">
                        <a:defRPr sz="1800" kern="1200">
                          <a:solidFill>
                            <a:schemeClr val="tx1"/>
                          </a:solidFill>
                          <a:latin typeface="Tahoma"/>
                          <a:ea typeface=""/>
                          <a:cs typeface=""/>
                        </a:defRPr>
                      </a:lvl4pPr>
                      <a:lvl5pPr marL="1828800" algn="l" defTabSz="914400" rtl="0" eaLnBrk="1" latinLnBrk="0" hangingPunct="1">
                        <a:defRPr sz="1800" kern="1200">
                          <a:solidFill>
                            <a:schemeClr val="tx1"/>
                          </a:solidFill>
                          <a:latin typeface="Tahoma"/>
                          <a:ea typeface=""/>
                          <a:cs typeface=""/>
                        </a:defRPr>
                      </a:lvl5pPr>
                      <a:lvl6pPr marL="2286000" algn="l" defTabSz="914400" rtl="0" eaLnBrk="1" latinLnBrk="0" hangingPunct="1">
                        <a:defRPr sz="1800" kern="1200">
                          <a:solidFill>
                            <a:schemeClr val="tx1"/>
                          </a:solidFill>
                          <a:latin typeface="Tahoma"/>
                          <a:ea typeface=""/>
                          <a:cs typeface=""/>
                        </a:defRPr>
                      </a:lvl6pPr>
                      <a:lvl7pPr marL="2743200" algn="l" defTabSz="914400" rtl="0" eaLnBrk="1" latinLnBrk="0" hangingPunct="1">
                        <a:defRPr sz="1800" kern="1200">
                          <a:solidFill>
                            <a:schemeClr val="tx1"/>
                          </a:solidFill>
                          <a:latin typeface="Tahoma"/>
                          <a:ea typeface=""/>
                          <a:cs typeface=""/>
                        </a:defRPr>
                      </a:lvl7pPr>
                      <a:lvl8pPr marL="3200400" algn="l" defTabSz="914400" rtl="0" eaLnBrk="1" latinLnBrk="0" hangingPunct="1">
                        <a:defRPr sz="1800" kern="1200">
                          <a:solidFill>
                            <a:schemeClr val="tx1"/>
                          </a:solidFill>
                          <a:latin typeface="Tahoma"/>
                          <a:ea typeface=""/>
                          <a:cs typeface=""/>
                        </a:defRPr>
                      </a:lvl8pPr>
                      <a:lvl9pPr marL="3657600" algn="l" defTabSz="914400" rtl="0" eaLnBrk="1" latinLnBrk="0" hangingPunct="1">
                        <a:defRPr sz="1800" kern="1200">
                          <a:solidFill>
                            <a:schemeClr val="tx1"/>
                          </a:solidFill>
                          <a:latin typeface="Tahoma"/>
                          <a:ea typeface=""/>
                          <a:cs typeface=""/>
                        </a:defRPr>
                      </a:lvl9pPr>
                    </a:lstStyle>
                    <a:p>
                      <a:pPr marL="0" marR="0" algn="r">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25%</a:t>
                      </a:r>
                    </a:p>
                  </a:txBody>
                  <a:tcPr marL="68580" marR="68580" marT="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2916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Profitability Ratios</a:t>
            </a:r>
            <a:endParaRPr lang="en-US" dirty="0"/>
          </a:p>
        </p:txBody>
      </p:sp>
      <p:sp>
        <p:nvSpPr>
          <p:cNvPr id="3" name="Content Placeholder 2"/>
          <p:cNvSpPr>
            <a:spLocks noGrp="1"/>
          </p:cNvSpPr>
          <p:nvPr>
            <p:ph idx="1"/>
          </p:nvPr>
        </p:nvSpPr>
        <p:spPr/>
        <p:txBody>
          <a:bodyPr/>
          <a:lstStyle/>
          <a:p>
            <a:r>
              <a:rPr lang="en-US" dirty="0"/>
              <a:t>What is the company’s rate of return on sales?</a:t>
            </a:r>
          </a:p>
          <a:p>
            <a:pPr lvl="1"/>
            <a:r>
              <a:rPr lang="en-US" dirty="0"/>
              <a:t>Profit margin</a:t>
            </a:r>
          </a:p>
          <a:p>
            <a:pPr lvl="1"/>
            <a:r>
              <a:rPr lang="en-US" dirty="0"/>
              <a:t>Operating profit margin</a:t>
            </a:r>
          </a:p>
          <a:p>
            <a:r>
              <a:rPr lang="en-US" dirty="0"/>
              <a:t>What is the company’s rate of return on assets?</a:t>
            </a:r>
          </a:p>
          <a:p>
            <a:pPr lvl="1"/>
            <a:r>
              <a:rPr lang="en-US" dirty="0"/>
              <a:t>Basic earning power</a:t>
            </a:r>
          </a:p>
          <a:p>
            <a:pPr lvl="1"/>
            <a:r>
              <a:rPr lang="en-US" dirty="0"/>
              <a:t>Return on assets</a:t>
            </a:r>
          </a:p>
          <a:p>
            <a:pPr lvl="1"/>
            <a:r>
              <a:rPr lang="en-US" dirty="0"/>
              <a:t>Return on equity</a:t>
            </a:r>
          </a:p>
        </p:txBody>
      </p:sp>
    </p:spTree>
    <p:extLst>
      <p:ext uri="{BB962C8B-B14F-4D97-AF65-F5344CB8AC3E}">
        <p14:creationId xmlns:p14="http://schemas.microsoft.com/office/powerpoint/2010/main" val="2939909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ssible_PPT_Template_Cengage_MPS.potx" id="{6A341ED2-E63B-4177-9AAF-670EA0822A4A}" vid="{9F6311B6-333D-45C7-A3D7-227D14483E8E}"/>
    </a:ext>
  </a:extLst>
</a:theme>
</file>

<file path=docProps/app.xml><?xml version="1.0" encoding="utf-8"?>
<Properties xmlns="http://schemas.openxmlformats.org/officeDocument/2006/extended-properties" xmlns:vt="http://schemas.openxmlformats.org/officeDocument/2006/docPropsVTypes">
  <Template>Accessible_PPT_Template_Cengage_MPS</Template>
  <TotalTime>987</TotalTime>
  <Words>2193</Words>
  <Application>Microsoft Office PowerPoint</Application>
  <PresentationFormat>Widescreen</PresentationFormat>
  <Paragraphs>649</Paragraphs>
  <Slides>56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2" baseType="lpstr">
      <vt:lpstr>Arial</vt:lpstr>
      <vt:lpstr>Arial</vt:lpstr>
      <vt:lpstr>Tahoma</vt:lpstr>
      <vt:lpstr>Wingdings</vt:lpstr>
      <vt:lpstr>Office Theme</vt:lpstr>
      <vt:lpstr>Equation</vt:lpstr>
      <vt:lpstr>Analysis of Financial Statements</vt:lpstr>
      <vt:lpstr>Topics in Chapter</vt:lpstr>
      <vt:lpstr>Determinants of Intrinsic Value: Using Ratio Analysis</vt:lpstr>
      <vt:lpstr>Overview</vt:lpstr>
      <vt:lpstr>Income Statement</vt:lpstr>
      <vt:lpstr>Balance Sheets: Assets</vt:lpstr>
      <vt:lpstr>Balance Sheets: Liabilities &amp; Equity</vt:lpstr>
      <vt:lpstr>Other Data</vt:lpstr>
      <vt:lpstr>Profitability Ratios</vt:lpstr>
      <vt:lpstr>Profit Margin</vt:lpstr>
      <vt:lpstr>Operating Profit Margin</vt:lpstr>
      <vt:lpstr>Basic Earning Power (BEP)</vt:lpstr>
      <vt:lpstr>Basic Earning Power vs. Industry Average</vt:lpstr>
      <vt:lpstr>Return on Assets (ROA) and Return on Equity (ROE) (1 of 2)</vt:lpstr>
      <vt:lpstr>Return on Assets (ROA) and Return on Equity (ROE) (2 of 2)</vt:lpstr>
      <vt:lpstr>ROA and ROE vs. Industry Averages</vt:lpstr>
      <vt:lpstr>Effects of Debt on ROA and ROE</vt:lpstr>
      <vt:lpstr>Asset Management Ratios</vt:lpstr>
      <vt:lpstr>Inventory Turnover Ratio vs. Industry Average</vt:lpstr>
      <vt:lpstr>Comments on Inventory Turnover</vt:lpstr>
      <vt:lpstr>DSO: average number of days from sale until cash received.</vt:lpstr>
      <vt:lpstr>Appraisal of DSO</vt:lpstr>
      <vt:lpstr>Fixed Assets and Total Assets Turnover Ratios (1 of 2)</vt:lpstr>
      <vt:lpstr>Fixed Assets and Total Assets Turnover Ratios (2 of 2)</vt:lpstr>
      <vt:lpstr>Liquidity Ratios</vt:lpstr>
      <vt:lpstr>Forecasted Current and Quick Ratios</vt:lpstr>
      <vt:lpstr>Comments on Current and Quick Ratios</vt:lpstr>
      <vt:lpstr>Debt Management Ratios</vt:lpstr>
      <vt:lpstr>Leverage Ratios: Debt Ratio</vt:lpstr>
      <vt:lpstr>Leverage Ratios: Debt-to-Equity Ratio</vt:lpstr>
      <vt:lpstr>Leverage Ratios: Liabilities-to-Assets Ratio</vt:lpstr>
      <vt:lpstr>Leverage Ratios: Equity Multiplier</vt:lpstr>
      <vt:lpstr>Times Interest Earned Ratio</vt:lpstr>
      <vt:lpstr>EBITDA Coverage (EC)</vt:lpstr>
      <vt:lpstr>Debt Management Ratios vs. Industry Averages</vt:lpstr>
      <vt:lpstr>Market Value Ratios</vt:lpstr>
      <vt:lpstr>Calculate and appraise the Price/Earnings (P/E) ratio.</vt:lpstr>
      <vt:lpstr>Calculate and appraise the M/B ratio.</vt:lpstr>
      <vt:lpstr>Comparison with Industry Averages</vt:lpstr>
      <vt:lpstr>Common Size Balance Sheets: Divide all items by Total Assets</vt:lpstr>
      <vt:lpstr>Divide all items by Total Liabilities &amp; Equity</vt:lpstr>
      <vt:lpstr>Analysis of Common Size Balance Sheets</vt:lpstr>
      <vt:lpstr>Common Size Income Statement: Divide all items by Sales</vt:lpstr>
      <vt:lpstr>Analysis of Common Size Income Statements</vt:lpstr>
      <vt:lpstr>Percentage Change Analysis: Cumulative Change from First Year (2018)</vt:lpstr>
      <vt:lpstr>Analysis of Percent Change Income Statement</vt:lpstr>
      <vt:lpstr>Cumulative Percentage Change: Assets</vt:lpstr>
      <vt:lpstr>Cumulative Percentage Change: Liabilities &amp; Equity</vt:lpstr>
      <vt:lpstr>Analysis of Percent Change Balance Sheets: 2019</vt:lpstr>
      <vt:lpstr>Analysis of Percent Change Balance Sheets: Projections Compared with 2019</vt:lpstr>
      <vt:lpstr>Explain the Extended DuPont Equation</vt:lpstr>
      <vt:lpstr>The Simple Version of the DuPont Equation</vt:lpstr>
      <vt:lpstr>The Extended DuPont Equation</vt:lpstr>
      <vt:lpstr>ROE: (Profit margin)(TA turnover)(EM)</vt:lpstr>
      <vt:lpstr>Potential Problems and Limitations of Ratio Analysis</vt:lpstr>
      <vt:lpstr>Qualitative Factors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Prasanna kumar. Tripathy</dc:creator>
  <cp:lastModifiedBy>Valentine, Chris</cp:lastModifiedBy>
  <cp:revision>453</cp:revision>
  <dcterms:created xsi:type="dcterms:W3CDTF">2018-12-18T04:30:03Z</dcterms:created>
  <dcterms:modified xsi:type="dcterms:W3CDTF">2019-05-28T12:56:00Z</dcterms:modified>
</cp:coreProperties>
</file>