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319" r:id="rId6"/>
    <p:sldId id="320" r:id="rId7"/>
    <p:sldId id="321" r:id="rId8"/>
    <p:sldId id="322" r:id="rId9"/>
    <p:sldId id="261" r:id="rId10"/>
    <p:sldId id="262" r:id="rId11"/>
    <p:sldId id="263" r:id="rId12"/>
    <p:sldId id="264" r:id="rId13"/>
    <p:sldId id="265" r:id="rId14"/>
    <p:sldId id="266" r:id="rId15"/>
    <p:sldId id="323" r:id="rId16"/>
    <p:sldId id="324" r:id="rId17"/>
    <p:sldId id="325" r:id="rId18"/>
    <p:sldId id="326" r:id="rId19"/>
    <p:sldId id="313" r:id="rId20"/>
    <p:sldId id="267" r:id="rId21"/>
    <p:sldId id="268" r:id="rId22"/>
    <p:sldId id="314" r:id="rId23"/>
    <p:sldId id="315" r:id="rId24"/>
    <p:sldId id="269" r:id="rId25"/>
    <p:sldId id="270" r:id="rId26"/>
    <p:sldId id="271" r:id="rId27"/>
    <p:sldId id="272" r:id="rId28"/>
    <p:sldId id="275" r:id="rId29"/>
    <p:sldId id="277" r:id="rId30"/>
    <p:sldId id="278" r:id="rId31"/>
    <p:sldId id="279" r:id="rId32"/>
    <p:sldId id="280" r:id="rId33"/>
    <p:sldId id="281" r:id="rId34"/>
    <p:sldId id="282" r:id="rId35"/>
    <p:sldId id="283" r:id="rId36"/>
    <p:sldId id="284" r:id="rId37"/>
    <p:sldId id="285" r:id="rId38"/>
    <p:sldId id="316" r:id="rId39"/>
    <p:sldId id="286" r:id="rId40"/>
    <p:sldId id="317"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70C0"/>
    <a:srgbClr val="333399"/>
    <a:srgbClr val="006298"/>
    <a:srgbClr val="004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99" autoAdjust="0"/>
    <p:restoredTop sz="94660"/>
  </p:normalViewPr>
  <p:slideViewPr>
    <p:cSldViewPr snapToGrid="0">
      <p:cViewPr>
        <p:scale>
          <a:sx n="40" d="100"/>
          <a:sy n="40" d="100"/>
        </p:scale>
        <p:origin x="-1740" y="-8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smtClean="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smtClean="0"/>
              <a:t>Edit Master text styles</a:t>
            </a:r>
          </a:p>
        </p:txBody>
      </p:sp>
      <p:sp>
        <p:nvSpPr>
          <p:cNvPr id="5" name="Content Placeholder 2"/>
          <p:cNvSpPr>
            <a:spLocks noGrp="1"/>
          </p:cNvSpPr>
          <p:nvPr>
            <p:ph idx="10"/>
          </p:nvPr>
        </p:nvSpPr>
        <p:spPr>
          <a:xfrm>
            <a:off x="838200" y="2017486"/>
            <a:ext cx="5029200" cy="4055019"/>
          </a:xfrm>
        </p:spPr>
        <p:txBody>
          <a:bodyPr>
            <a:no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smtClean="0"/>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9897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smtClean="0"/>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smtClean="0"/>
              <a:t>Section Header</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smtClean="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8343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smtClean="0"/>
              <a:t>Edit Master text styles</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smtClean="0"/>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smtClean="0"/>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0734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smtClean="0"/>
              <a:t>Click to add caption to accompany content. </a:t>
            </a:r>
            <a:endParaRPr lang="en-US" dirty="0"/>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470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smtClean="0"/>
              <a:t>Click to add caption to accompany content. </a:t>
            </a:r>
            <a:endParaRPr lang="en-US" dirty="0"/>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dirty="0" smtClean="0"/>
              <a:t>Click icon to add picture</a:t>
            </a:r>
          </a:p>
        </p:txBody>
      </p:sp>
      <p:sp>
        <p:nvSpPr>
          <p:cNvPr id="7"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17002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Unit 1</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smtClean="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smtClean="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smtClean="0"/>
              <a:t>Add picture here</a:t>
            </a:r>
            <a:endParaRPr lang="en-US" dirty="0"/>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809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5" name="Content Placeholder 2"/>
          <p:cNvSpPr>
            <a:spLocks noGrp="1"/>
          </p:cNvSpPr>
          <p:nvPr>
            <p:ph idx="10"/>
          </p:nvPr>
        </p:nvSpPr>
        <p:spPr>
          <a:xfrm>
            <a:off x="838200" y="2126360"/>
            <a:ext cx="10515600" cy="731520"/>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6" name="Content Placeholder 2"/>
          <p:cNvSpPr>
            <a:spLocks noGrp="1"/>
          </p:cNvSpPr>
          <p:nvPr>
            <p:ph idx="11"/>
          </p:nvPr>
        </p:nvSpPr>
        <p:spPr>
          <a:xfrm>
            <a:off x="838200" y="293509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7" name="Content Placeholder 2"/>
          <p:cNvSpPr>
            <a:spLocks noGrp="1"/>
          </p:cNvSpPr>
          <p:nvPr>
            <p:ph idx="12"/>
          </p:nvPr>
        </p:nvSpPr>
        <p:spPr>
          <a:xfrm>
            <a:off x="838200" y="3743830"/>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9" name="Content Placeholder 2"/>
          <p:cNvSpPr>
            <a:spLocks noGrp="1"/>
          </p:cNvSpPr>
          <p:nvPr>
            <p:ph idx="13"/>
          </p:nvPr>
        </p:nvSpPr>
        <p:spPr>
          <a:xfrm>
            <a:off x="838200" y="455256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10" name="Content Placeholder 2"/>
          <p:cNvSpPr>
            <a:spLocks noGrp="1"/>
          </p:cNvSpPr>
          <p:nvPr>
            <p:ph idx="14"/>
          </p:nvPr>
        </p:nvSpPr>
        <p:spPr>
          <a:xfrm>
            <a:off x="838200" y="5361302"/>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11"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0419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6324600" y="1317625"/>
            <a:ext cx="5029200" cy="4754880"/>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5073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7" r:id="rId7"/>
    <p:sldLayoutId id="2147483666" r:id="rId8"/>
    <p:sldLayoutId id="2147483663" r:id="rId9"/>
    <p:sldLayoutId id="2147483664" r:id="rId10"/>
    <p:sldLayoutId id="2147483668" r:id="rId11"/>
    <p:sldLayoutId id="2147483669" r:id="rId12"/>
    <p:sldLayoutId id="2147483670" r:id="rId13"/>
    <p:sldLayoutId id="2147483671" r:id="rId14"/>
  </p:sldLayoutIdLst>
  <p:txStyles>
    <p:titleStyle>
      <a:lvl1pPr algn="ctr" defTabSz="914400" rtl="0" eaLnBrk="1" latinLnBrk="0" hangingPunct="1">
        <a:lnSpc>
          <a:spcPct val="90000"/>
        </a:lnSpc>
        <a:spcBef>
          <a:spcPct val="0"/>
        </a:spcBef>
        <a:buNone/>
        <a:defRPr sz="3400" b="1" kern="1200">
          <a:solidFill>
            <a:srgbClr val="004A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6.wmf"/></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33.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34.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35.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36.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37.w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13.vml"/><Relationship Id="rId4" Type="http://schemas.openxmlformats.org/officeDocument/2006/relationships/image" Target="../media/image40.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43.png"/><Relationship Id="rId4" Type="http://schemas.openxmlformats.org/officeDocument/2006/relationships/image" Target="../media/image42.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44.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46.png"/><Relationship Id="rId4" Type="http://schemas.openxmlformats.org/officeDocument/2006/relationships/image" Target="../media/image45.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48.w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5.xml"/><Relationship Id="rId1" Type="http://schemas.openxmlformats.org/officeDocument/2006/relationships/vmlDrawing" Target="../drawings/vmlDrawing18.vml"/><Relationship Id="rId4" Type="http://schemas.openxmlformats.org/officeDocument/2006/relationships/image" Target="../media/image50.wmf"/></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55.png"/><Relationship Id="rId4" Type="http://schemas.openxmlformats.org/officeDocument/2006/relationships/image" Target="../media/image54.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Value of </a:t>
            </a:r>
            <a:r>
              <a:rPr lang="en-US" dirty="0" smtClean="0"/>
              <a:t>Money</a:t>
            </a:r>
            <a:endParaRPr lang="en-US" dirty="0"/>
          </a:p>
        </p:txBody>
      </p:sp>
      <p:sp>
        <p:nvSpPr>
          <p:cNvPr id="3" name="Subtitle 2"/>
          <p:cNvSpPr>
            <a:spLocks noGrp="1"/>
          </p:cNvSpPr>
          <p:nvPr>
            <p:ph type="subTitle" idx="1"/>
          </p:nvPr>
        </p:nvSpPr>
        <p:spPr/>
        <p:txBody>
          <a:bodyPr/>
          <a:lstStyle/>
          <a:p>
            <a:r>
              <a:rPr lang="en-US" dirty="0"/>
              <a:t>CHAPTER </a:t>
            </a:r>
            <a:r>
              <a:rPr lang="en-US" dirty="0" smtClean="0"/>
              <a:t>4</a:t>
            </a:r>
            <a:endParaRPr lang="en-US" dirty="0"/>
          </a:p>
        </p:txBody>
      </p:sp>
      <p:sp>
        <p:nvSpPr>
          <p:cNvPr id="4" name="Text Placeholder 3"/>
          <p:cNvSpPr>
            <a:spLocks noGrp="1"/>
          </p:cNvSpPr>
          <p:nvPr>
            <p:ph type="body" sz="quarter" idx="10"/>
          </p:nvPr>
        </p:nvSpPr>
        <p:spPr/>
        <p:txBody>
          <a:bodyPr>
            <a:normAutofit fontScale="77500" lnSpcReduction="20000"/>
          </a:bodyPr>
          <a:lstStyle/>
          <a:p>
            <a:pPr>
              <a:lnSpc>
                <a:spcPct val="120000"/>
              </a:lnSpc>
            </a:pPr>
            <a:r>
              <a:rPr lang="en-US" dirty="0"/>
              <a:t>© 2020 Cengage Learning. All Rights Reserved. May not be copied, scanned, or duplicated, in whole or in part, except for use as permitted in a license distributed with a certain product or service or otherwise on a password-protected website for classroom use</a:t>
            </a:r>
            <a:r>
              <a:rPr lang="en-US" dirty="0" smtClean="0"/>
              <a:t>.</a:t>
            </a:r>
            <a:endParaRPr lang="en-US" dirty="0"/>
          </a:p>
        </p:txBody>
      </p:sp>
    </p:spTree>
    <p:extLst>
      <p:ext uri="{BB962C8B-B14F-4D97-AF65-F5344CB8AC3E}">
        <p14:creationId xmlns:p14="http://schemas.microsoft.com/office/powerpoint/2010/main" val="341038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2 </a:t>
            </a:r>
            <a:r>
              <a:rPr lang="en-US" dirty="0" smtClean="0"/>
              <a:t>years</a:t>
            </a:r>
            <a:endParaRPr lang="en-US" dirty="0"/>
          </a:p>
        </p:txBody>
      </p:sp>
      <p:sp>
        <p:nvSpPr>
          <p:cNvPr id="3" name="Content Placeholder 2"/>
          <p:cNvSpPr>
            <a:spLocks noGrp="1"/>
          </p:cNvSpPr>
          <p:nvPr>
            <p:ph idx="1"/>
          </p:nvPr>
        </p:nvSpPr>
        <p:spPr/>
        <p:txBody>
          <a:bodyPr/>
          <a:lstStyle/>
          <a:p>
            <a:pPr marL="0" indent="0">
              <a:buNone/>
            </a:pPr>
            <a:r>
              <a:rPr lang="en-US" sz="3000" dirty="0" smtClean="0"/>
              <a:t>FV</a:t>
            </a:r>
            <a:r>
              <a:rPr lang="en-US" sz="3000" baseline="-25000" dirty="0" smtClean="0"/>
              <a:t>2</a:t>
            </a:r>
            <a:r>
              <a:rPr lang="en-US" sz="3000" dirty="0" smtClean="0"/>
              <a:t> = </a:t>
            </a:r>
            <a:r>
              <a:rPr lang="en-US" sz="3000" dirty="0"/>
              <a:t>FV</a:t>
            </a:r>
            <a:r>
              <a:rPr lang="en-US" sz="3000" baseline="-25000" dirty="0"/>
              <a:t>1</a:t>
            </a:r>
            <a:r>
              <a:rPr lang="en-US" sz="3000" dirty="0"/>
              <a:t>(1+I)</a:t>
            </a:r>
          </a:p>
          <a:p>
            <a:pPr marL="0" indent="0">
              <a:buNone/>
            </a:pPr>
            <a:r>
              <a:rPr lang="en-US" sz="3000" dirty="0"/>
              <a:t>       = $110(1.10)</a:t>
            </a:r>
          </a:p>
          <a:p>
            <a:pPr marL="0" indent="0">
              <a:buNone/>
            </a:pPr>
            <a:r>
              <a:rPr lang="en-US" sz="3000" dirty="0"/>
              <a:t>       = $121.00 </a:t>
            </a:r>
          </a:p>
          <a:p>
            <a:pPr marL="0" indent="0">
              <a:buNone/>
            </a:pPr>
            <a:r>
              <a:rPr lang="en-US" sz="3000" dirty="0"/>
              <a:t>Or</a:t>
            </a:r>
          </a:p>
          <a:p>
            <a:pPr marL="0" indent="0">
              <a:buNone/>
            </a:pPr>
            <a:r>
              <a:rPr lang="en-US" sz="3000" dirty="0"/>
              <a:t>FV</a:t>
            </a:r>
            <a:r>
              <a:rPr lang="en-US" sz="3000" baseline="-25000" dirty="0"/>
              <a:t>2   </a:t>
            </a:r>
            <a:r>
              <a:rPr lang="en-US" sz="3000" dirty="0"/>
              <a:t>= PV(1 + I)(1+I)</a:t>
            </a:r>
          </a:p>
          <a:p>
            <a:pPr marL="0" indent="0">
              <a:buNone/>
            </a:pPr>
            <a:r>
              <a:rPr lang="en-US" sz="3000" dirty="0"/>
              <a:t>	= PV(1+I)</a:t>
            </a:r>
            <a:r>
              <a:rPr lang="en-US" sz="3000" baseline="30000" dirty="0"/>
              <a:t>2</a:t>
            </a:r>
          </a:p>
          <a:p>
            <a:pPr marL="0" indent="0">
              <a:buNone/>
            </a:pPr>
            <a:r>
              <a:rPr lang="en-US" sz="3000" dirty="0"/>
              <a:t>	= $100(1.10)</a:t>
            </a:r>
            <a:r>
              <a:rPr lang="en-US" sz="3000" baseline="30000" dirty="0"/>
              <a:t>2</a:t>
            </a:r>
            <a:endParaRPr lang="en-US" sz="3000" dirty="0"/>
          </a:p>
          <a:p>
            <a:pPr marL="0" indent="0">
              <a:buNone/>
            </a:pPr>
            <a:r>
              <a:rPr lang="en-US" sz="3000" dirty="0"/>
              <a:t>	= $121.00</a:t>
            </a:r>
          </a:p>
          <a:p>
            <a:pPr marL="0" indent="0">
              <a:buNone/>
            </a:pPr>
            <a:endParaRPr lang="en-US" sz="3000" dirty="0"/>
          </a:p>
        </p:txBody>
      </p:sp>
    </p:spTree>
    <p:extLst>
      <p:ext uri="{BB962C8B-B14F-4D97-AF65-F5344CB8AC3E}">
        <p14:creationId xmlns:p14="http://schemas.microsoft.com/office/powerpoint/2010/main" val="1306758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Rate of </a:t>
            </a:r>
            <a:r>
              <a:rPr lang="en-US" dirty="0" smtClean="0"/>
              <a:t>Return</a:t>
            </a:r>
            <a:endParaRPr lang="en-US" dirty="0"/>
          </a:p>
        </p:txBody>
      </p:sp>
      <p:sp>
        <p:nvSpPr>
          <p:cNvPr id="6" name="Content Placeholder 2"/>
          <p:cNvSpPr>
            <a:spLocks noGrp="1"/>
          </p:cNvSpPr>
          <p:nvPr>
            <p:ph idx="1"/>
          </p:nvPr>
        </p:nvSpPr>
        <p:spPr/>
        <p:txBody>
          <a:bodyPr/>
          <a:lstStyle/>
          <a:p>
            <a:pPr marL="0" indent="0">
              <a:buNone/>
            </a:pPr>
            <a:r>
              <a:rPr lang="en-US" dirty="0"/>
              <a:t>Find the EFF% on note and compare with 7.0% bank pays, which is your opportunity cost of capital:</a:t>
            </a:r>
          </a:p>
          <a:p>
            <a:pPr marL="0" indent="0">
              <a:buNone/>
            </a:pPr>
            <a:r>
              <a:rPr lang="en-US" dirty="0"/>
              <a:t>		FV</a:t>
            </a:r>
            <a:r>
              <a:rPr lang="en-US" baseline="-25000" dirty="0"/>
              <a:t>N</a:t>
            </a:r>
            <a:r>
              <a:rPr lang="en-US" dirty="0"/>
              <a:t>	= PV(1 + I)</a:t>
            </a:r>
            <a:r>
              <a:rPr lang="en-US" baseline="30000" dirty="0"/>
              <a:t>N</a:t>
            </a:r>
          </a:p>
          <a:p>
            <a:pPr marL="0" indent="0">
              <a:buNone/>
            </a:pPr>
            <a:r>
              <a:rPr lang="en-US" dirty="0"/>
              <a:t>	   $1,000	= $850(1 + I)</a:t>
            </a:r>
            <a:r>
              <a:rPr lang="en-US" baseline="30000" dirty="0"/>
              <a:t>456</a:t>
            </a:r>
          </a:p>
          <a:p>
            <a:pPr marL="0" indent="0">
              <a:buNone/>
            </a:pPr>
            <a:r>
              <a:rPr lang="en-US" dirty="0"/>
              <a:t>Now we must solve for I.</a:t>
            </a:r>
          </a:p>
        </p:txBody>
      </p:sp>
    </p:spTree>
    <p:extLst>
      <p:ext uri="{BB962C8B-B14F-4D97-AF65-F5344CB8AC3E}">
        <p14:creationId xmlns:p14="http://schemas.microsoft.com/office/powerpoint/2010/main" val="17833644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Calculator </a:t>
            </a:r>
            <a:r>
              <a:rPr lang="en-US" dirty="0" smtClean="0"/>
              <a:t>Solution (2 of 2)</a:t>
            </a:r>
            <a:endParaRPr lang="en-US" dirty="0"/>
          </a:p>
        </p:txBody>
      </p:sp>
      <p:pic>
        <p:nvPicPr>
          <p:cNvPr id="7" name="Picture 2" descr="An illustration shows the input and output values as follows: N – 456 inputs; I over Y R – 0.035646 percent outputs; P V –negative 850 inputs; P M T – 0 input; and F V – 1000 outputs.&#10;An equation shows calculator solution.&#10;Convert percentage to decimal:&#10;Decimal equals 0.035646 over 100 equals 0.00035646&#10; E A R equals E F F percent equals (1.00035646) to the power of 365 minus 1&#10;Equals 13.89 perc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5808"/>
            <a:ext cx="9579428" cy="2169634"/>
          </a:xfrm>
        </p:spPr>
      </p:pic>
      <p:sp>
        <p:nvSpPr>
          <p:cNvPr id="5" name="Content Placeholder 3"/>
          <p:cNvSpPr>
            <a:spLocks noGrp="1"/>
          </p:cNvSpPr>
          <p:nvPr>
            <p:ph idx="10"/>
          </p:nvPr>
        </p:nvSpPr>
        <p:spPr>
          <a:xfrm>
            <a:off x="838200" y="3661682"/>
            <a:ext cx="10515600" cy="2477864"/>
          </a:xfrm>
        </p:spPr>
        <p:txBody>
          <a:bodyPr/>
          <a:lstStyle/>
          <a:p>
            <a:pPr marL="0" indent="0">
              <a:buNone/>
            </a:pPr>
            <a:r>
              <a:rPr lang="en-US" dirty="0"/>
              <a:t>Convert % to decimal:</a:t>
            </a:r>
          </a:p>
          <a:p>
            <a:pPr marL="0" indent="0">
              <a:buNone/>
            </a:pPr>
            <a:r>
              <a:rPr lang="en-US" dirty="0"/>
              <a:t>Decimal = 0.035646/100 = 0.00035646.</a:t>
            </a:r>
          </a:p>
          <a:p>
            <a:pPr marL="0" indent="0">
              <a:buNone/>
            </a:pPr>
            <a:r>
              <a:rPr lang="en-US" dirty="0"/>
              <a:t>EAR = EFF%	= (1.00035646)</a:t>
            </a:r>
            <a:r>
              <a:rPr lang="en-US" baseline="30000" dirty="0"/>
              <a:t>365</a:t>
            </a:r>
            <a:r>
              <a:rPr lang="en-US" dirty="0"/>
              <a:t> - 1</a:t>
            </a:r>
          </a:p>
          <a:p>
            <a:pPr marL="0" indent="0">
              <a:buNone/>
            </a:pPr>
            <a:r>
              <a:rPr lang="en-US" dirty="0"/>
              <a:t>                  	= 13.89</a:t>
            </a:r>
            <a:r>
              <a:rPr lang="en-US" dirty="0" smtClean="0"/>
              <a:t>%.</a:t>
            </a:r>
            <a:endParaRPr lang="en-US" dirty="0"/>
          </a:p>
        </p:txBody>
      </p:sp>
    </p:spTree>
    <p:extLst>
      <p:ext uri="{BB962C8B-B14F-4D97-AF65-F5344CB8AC3E}">
        <p14:creationId xmlns:p14="http://schemas.microsoft.com/office/powerpoint/2010/main" val="41524656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interest </a:t>
            </a:r>
            <a:r>
              <a:rPr lang="en-US" dirty="0" smtClean="0"/>
              <a:t>conversion</a:t>
            </a:r>
            <a:endParaRPr lang="en-US" dirty="0"/>
          </a:p>
        </p:txBody>
      </p:sp>
      <p:sp>
        <p:nvSpPr>
          <p:cNvPr id="6" name="Content Placeholder 2"/>
          <p:cNvSpPr>
            <a:spLocks noGrp="1"/>
          </p:cNvSpPr>
          <p:nvPr>
            <p:ph idx="1"/>
          </p:nvPr>
        </p:nvSpPr>
        <p:spPr/>
        <p:txBody>
          <a:bodyPr/>
          <a:lstStyle/>
          <a:p>
            <a:pPr marL="0" indent="0">
              <a:buNone/>
              <a:tabLst>
                <a:tab pos="1487488" algn="l"/>
              </a:tabLst>
            </a:pPr>
            <a:r>
              <a:rPr lang="en-US" dirty="0"/>
              <a:t>P/YR	=	365</a:t>
            </a:r>
          </a:p>
          <a:p>
            <a:pPr marL="0" indent="0">
              <a:buNone/>
              <a:tabLst>
                <a:tab pos="1487488" algn="l"/>
              </a:tabLst>
            </a:pPr>
            <a:r>
              <a:rPr lang="en-US" dirty="0"/>
              <a:t>NOM%	=	0.035646(365)	= 13.01</a:t>
            </a:r>
          </a:p>
          <a:p>
            <a:pPr marL="0" indent="0">
              <a:buNone/>
              <a:tabLst>
                <a:tab pos="1487488" algn="l"/>
              </a:tabLst>
            </a:pPr>
            <a:r>
              <a:rPr lang="en-US" dirty="0"/>
              <a:t>EFF%	=	13.89</a:t>
            </a:r>
          </a:p>
          <a:p>
            <a:pPr marL="0" indent="0">
              <a:buNone/>
              <a:tabLst>
                <a:tab pos="1487488" algn="l"/>
              </a:tabLst>
            </a:pPr>
            <a:endParaRPr lang="en-US" dirty="0"/>
          </a:p>
          <a:p>
            <a:pPr marL="0" indent="0">
              <a:buNone/>
              <a:tabLst>
                <a:tab pos="1487488" algn="l"/>
              </a:tabLst>
            </a:pPr>
            <a:r>
              <a:rPr lang="en-US" dirty="0"/>
              <a:t>Since 13.89% &gt; 7.0% opportunity cost,</a:t>
            </a:r>
          </a:p>
          <a:p>
            <a:pPr marL="0" indent="0">
              <a:buNone/>
              <a:tabLst>
                <a:tab pos="1487488" algn="l"/>
              </a:tabLst>
            </a:pPr>
            <a:r>
              <a:rPr lang="en-US" dirty="0"/>
              <a:t>buy the note</a:t>
            </a:r>
            <a:r>
              <a:rPr lang="en-US" dirty="0" smtClean="0"/>
              <a:t>.</a:t>
            </a:r>
            <a:endParaRPr lang="en-US" dirty="0"/>
          </a:p>
        </p:txBody>
      </p:sp>
    </p:spTree>
    <p:extLst>
      <p:ext uri="{BB962C8B-B14F-4D97-AF65-F5344CB8AC3E}">
        <p14:creationId xmlns:p14="http://schemas.microsoft.com/office/powerpoint/2010/main" val="118500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6525"/>
            <a:ext cx="10515600" cy="914400"/>
          </a:xfrm>
        </p:spPr>
        <p:txBody>
          <a:bodyPr/>
          <a:lstStyle/>
          <a:p>
            <a:r>
              <a:rPr lang="en-US" dirty="0"/>
              <a:t>After 3 </a:t>
            </a:r>
            <a:r>
              <a:rPr lang="en-US" dirty="0" smtClean="0"/>
              <a:t>years</a:t>
            </a:r>
            <a:endParaRPr lang="en-US" dirty="0"/>
          </a:p>
        </p:txBody>
      </p:sp>
      <p:sp>
        <p:nvSpPr>
          <p:cNvPr id="3" name="Content Placeholder 2"/>
          <p:cNvSpPr>
            <a:spLocks noGrp="1"/>
          </p:cNvSpPr>
          <p:nvPr>
            <p:ph idx="1"/>
          </p:nvPr>
        </p:nvSpPr>
        <p:spPr/>
        <p:txBody>
          <a:bodyPr/>
          <a:lstStyle/>
          <a:p>
            <a:pPr marL="0" indent="0">
              <a:buNone/>
            </a:pPr>
            <a:r>
              <a:rPr lang="en-US" sz="3000" dirty="0" smtClean="0"/>
              <a:t>FV</a:t>
            </a:r>
            <a:r>
              <a:rPr lang="en-US" sz="3000" baseline="-25000" dirty="0" smtClean="0"/>
              <a:t>3</a:t>
            </a:r>
            <a:r>
              <a:rPr lang="en-US" sz="3000" dirty="0" smtClean="0"/>
              <a:t> = </a:t>
            </a:r>
            <a:r>
              <a:rPr lang="en-US" sz="3000" dirty="0"/>
              <a:t>FV</a:t>
            </a:r>
            <a:r>
              <a:rPr lang="en-US" sz="3000" baseline="-25000" dirty="0"/>
              <a:t>2</a:t>
            </a:r>
            <a:r>
              <a:rPr lang="en-US" sz="3000" dirty="0"/>
              <a:t>(1+I)</a:t>
            </a:r>
          </a:p>
          <a:p>
            <a:pPr marL="0" indent="0">
              <a:buNone/>
            </a:pPr>
            <a:r>
              <a:rPr lang="en-US" sz="3000" dirty="0"/>
              <a:t>       = $121.00(1.10)</a:t>
            </a:r>
          </a:p>
          <a:p>
            <a:pPr marL="0" indent="0">
              <a:buNone/>
            </a:pPr>
            <a:r>
              <a:rPr lang="en-US" sz="3000" dirty="0"/>
              <a:t>       = $133.10</a:t>
            </a:r>
          </a:p>
          <a:p>
            <a:pPr marL="0" indent="0">
              <a:buNone/>
            </a:pPr>
            <a:r>
              <a:rPr lang="en-US" sz="3000" dirty="0"/>
              <a:t>Or</a:t>
            </a:r>
          </a:p>
          <a:p>
            <a:pPr marL="0" indent="0">
              <a:buNone/>
            </a:pPr>
            <a:r>
              <a:rPr lang="en-US" sz="3000" dirty="0"/>
              <a:t>FV</a:t>
            </a:r>
            <a:r>
              <a:rPr lang="en-US" sz="3000" baseline="-25000" dirty="0"/>
              <a:t>3</a:t>
            </a:r>
            <a:r>
              <a:rPr lang="en-US" sz="3000" dirty="0"/>
              <a:t>	= FV</a:t>
            </a:r>
            <a:r>
              <a:rPr lang="en-US" sz="3000" baseline="-25000" dirty="0"/>
              <a:t>2</a:t>
            </a:r>
            <a:r>
              <a:rPr lang="en-US" sz="3000" dirty="0"/>
              <a:t>(1+I)=PV(1 + I)</a:t>
            </a:r>
            <a:r>
              <a:rPr lang="en-US" sz="3000" baseline="30000" dirty="0"/>
              <a:t>2</a:t>
            </a:r>
            <a:r>
              <a:rPr lang="en-US" sz="3000" dirty="0"/>
              <a:t>(1+I)</a:t>
            </a:r>
          </a:p>
          <a:p>
            <a:pPr marL="0" indent="0">
              <a:buNone/>
            </a:pPr>
            <a:r>
              <a:rPr lang="en-US" sz="3000" dirty="0"/>
              <a:t>	= PV(1+I)</a:t>
            </a:r>
            <a:r>
              <a:rPr lang="en-US" sz="3000" baseline="30000" dirty="0"/>
              <a:t>3</a:t>
            </a:r>
          </a:p>
          <a:p>
            <a:pPr marL="0" indent="0">
              <a:buNone/>
            </a:pPr>
            <a:r>
              <a:rPr lang="en-US" sz="3000" dirty="0"/>
              <a:t>	= $100(1.10)</a:t>
            </a:r>
            <a:r>
              <a:rPr lang="en-US" sz="3000" baseline="30000" dirty="0"/>
              <a:t>3</a:t>
            </a:r>
            <a:endParaRPr lang="en-US" sz="3000" dirty="0"/>
          </a:p>
          <a:p>
            <a:pPr marL="0" indent="0">
              <a:buNone/>
            </a:pPr>
            <a:r>
              <a:rPr lang="en-US" sz="3000" dirty="0"/>
              <a:t>	= $133.10</a:t>
            </a:r>
          </a:p>
          <a:p>
            <a:pPr marL="0" indent="0">
              <a:buNone/>
            </a:pPr>
            <a:endParaRPr lang="en-US" sz="3000" dirty="0"/>
          </a:p>
        </p:txBody>
      </p:sp>
    </p:spTree>
    <p:extLst>
      <p:ext uri="{BB962C8B-B14F-4D97-AF65-F5344CB8AC3E}">
        <p14:creationId xmlns:p14="http://schemas.microsoft.com/office/powerpoint/2010/main" val="18780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General </a:t>
            </a:r>
            <a:r>
              <a:rPr lang="en-US" dirty="0" smtClean="0"/>
              <a:t>Formula: FV</a:t>
            </a:r>
            <a:r>
              <a:rPr lang="en-US" baseline="-25000" dirty="0" smtClean="0"/>
              <a:t>N</a:t>
            </a:r>
            <a:r>
              <a:rPr lang="en-US" dirty="0" smtClean="0"/>
              <a:t>= </a:t>
            </a:r>
            <a:r>
              <a:rPr lang="en-US" dirty="0"/>
              <a:t>PV(1 + I)</a:t>
            </a:r>
            <a:r>
              <a:rPr lang="en-US" baseline="30000" dirty="0"/>
              <a:t>N</a:t>
            </a:r>
            <a:r>
              <a:rPr lang="en-US" dirty="0"/>
              <a:t> </a:t>
            </a:r>
          </a:p>
        </p:txBody>
      </p:sp>
      <p:sp>
        <p:nvSpPr>
          <p:cNvPr id="3" name="Content Placeholder 2"/>
          <p:cNvSpPr>
            <a:spLocks noGrp="1"/>
          </p:cNvSpPr>
          <p:nvPr>
            <p:ph idx="1"/>
          </p:nvPr>
        </p:nvSpPr>
        <p:spPr/>
        <p:txBody>
          <a:bodyPr/>
          <a:lstStyle/>
          <a:p>
            <a:pPr marL="0" indent="0">
              <a:buNone/>
            </a:pPr>
            <a:r>
              <a:rPr lang="en-US" dirty="0"/>
              <a:t>Generalizing the approach from previous slides</a:t>
            </a:r>
            <a:r>
              <a:rPr lang="en-US" dirty="0" smtClean="0"/>
              <a:t>:</a:t>
            </a:r>
            <a:endParaRPr lang="en-US" dirty="0"/>
          </a:p>
          <a:p>
            <a:pPr marL="0" indent="0">
              <a:buNone/>
            </a:pPr>
            <a:r>
              <a:rPr lang="en-US" dirty="0"/>
              <a:t>FV</a:t>
            </a:r>
            <a:r>
              <a:rPr lang="en-US" baseline="-25000" dirty="0"/>
              <a:t>N</a:t>
            </a:r>
            <a:r>
              <a:rPr lang="en-US" dirty="0"/>
              <a:t>	= PV(1 + I)</a:t>
            </a:r>
            <a:r>
              <a:rPr lang="en-US" baseline="30000" dirty="0"/>
              <a:t>N </a:t>
            </a:r>
          </a:p>
          <a:p>
            <a:pPr marL="0" indent="0">
              <a:buNone/>
            </a:pPr>
            <a:r>
              <a:rPr lang="en-US" dirty="0"/>
              <a:t>FV</a:t>
            </a:r>
            <a:r>
              <a:rPr lang="en-US" baseline="-25000" dirty="0"/>
              <a:t>3</a:t>
            </a:r>
            <a:r>
              <a:rPr lang="en-US" dirty="0"/>
              <a:t>	= $100(1.10)</a:t>
            </a:r>
            <a:r>
              <a:rPr lang="en-US" baseline="30000" dirty="0"/>
              <a:t>3</a:t>
            </a:r>
            <a:endParaRPr lang="en-US" dirty="0"/>
          </a:p>
          <a:p>
            <a:pPr marL="0" indent="0">
              <a:buNone/>
            </a:pPr>
            <a:r>
              <a:rPr lang="en-US" dirty="0"/>
              <a:t>	= $</a:t>
            </a:r>
            <a:r>
              <a:rPr lang="en-US" dirty="0" smtClean="0"/>
              <a:t>133.10</a:t>
            </a:r>
            <a:endParaRPr lang="en-US" dirty="0"/>
          </a:p>
        </p:txBody>
      </p:sp>
    </p:spTree>
    <p:extLst>
      <p:ext uri="{BB962C8B-B14F-4D97-AF65-F5344CB8AC3E}">
        <p14:creationId xmlns:p14="http://schemas.microsoft.com/office/powerpoint/2010/main" val="272916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Ways to </a:t>
            </a:r>
            <a:r>
              <a:rPr lang="en-US"/>
              <a:t>Find </a:t>
            </a:r>
            <a:r>
              <a:rPr lang="en-US" smtClean="0"/>
              <a:t>FVs</a:t>
            </a:r>
            <a:endParaRPr lang="en-US" dirty="0"/>
          </a:p>
        </p:txBody>
      </p:sp>
      <p:sp>
        <p:nvSpPr>
          <p:cNvPr id="3" name="Content Placeholder 2"/>
          <p:cNvSpPr>
            <a:spLocks noGrp="1"/>
          </p:cNvSpPr>
          <p:nvPr>
            <p:ph idx="1"/>
          </p:nvPr>
        </p:nvSpPr>
        <p:spPr/>
        <p:txBody>
          <a:bodyPr/>
          <a:lstStyle/>
          <a:p>
            <a:r>
              <a:rPr lang="en-US" dirty="0"/>
              <a:t>Step-by-step approach using time line (as shown in previous slides).</a:t>
            </a:r>
          </a:p>
          <a:p>
            <a:r>
              <a:rPr lang="en-US" dirty="0"/>
              <a:t>Solve the equation with a regular calculator (formula approach).</a:t>
            </a:r>
          </a:p>
          <a:p>
            <a:r>
              <a:rPr lang="en-US" dirty="0"/>
              <a:t>Use a financial calculator.</a:t>
            </a:r>
          </a:p>
          <a:p>
            <a:r>
              <a:rPr lang="en-US" dirty="0"/>
              <a:t>Use a spreadsheet.</a:t>
            </a:r>
          </a:p>
        </p:txBody>
      </p:sp>
    </p:spTree>
    <p:extLst>
      <p:ext uri="{BB962C8B-B14F-4D97-AF65-F5344CB8AC3E}">
        <p14:creationId xmlns:p14="http://schemas.microsoft.com/office/powerpoint/2010/main" val="293990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HP 10bII</a:t>
            </a:r>
            <a:r>
              <a:rPr lang="en-US" smtClean="0"/>
              <a:t>+ (1 </a:t>
            </a:r>
            <a:r>
              <a:rPr lang="en-US" dirty="0" smtClean="0"/>
              <a:t>of 4)</a:t>
            </a:r>
            <a:endParaRPr lang="en-US" dirty="0"/>
          </a:p>
        </p:txBody>
      </p:sp>
      <p:sp>
        <p:nvSpPr>
          <p:cNvPr id="3" name="Content Placeholder 2"/>
          <p:cNvSpPr>
            <a:spLocks noGrp="1"/>
          </p:cNvSpPr>
          <p:nvPr>
            <p:ph idx="1"/>
          </p:nvPr>
        </p:nvSpPr>
        <p:spPr>
          <a:xfrm>
            <a:off x="838200" y="1317625"/>
            <a:ext cx="10972800" cy="4754880"/>
          </a:xfrm>
        </p:spPr>
        <p:txBody>
          <a:bodyPr/>
          <a:lstStyle/>
          <a:p>
            <a:r>
              <a:rPr lang="en-US" dirty="0"/>
              <a:t>Adjust display brightness: hold down ON and push + or –.</a:t>
            </a:r>
          </a:p>
          <a:p>
            <a:r>
              <a:rPr lang="en-US" dirty="0"/>
              <a:t>Set number of decimal places to display: Orange Shift key, then DISP key (in orange), then desired decimal places (e.g., 3).</a:t>
            </a:r>
          </a:p>
          <a:p>
            <a:r>
              <a:rPr lang="en-US" dirty="0"/>
              <a:t>To temporarily show all digits, hit Orange Shift key, then DISP, then =.</a:t>
            </a:r>
          </a:p>
        </p:txBody>
      </p:sp>
    </p:spTree>
    <p:extLst>
      <p:ext uri="{BB962C8B-B14F-4D97-AF65-F5344CB8AC3E}">
        <p14:creationId xmlns:p14="http://schemas.microsoft.com/office/powerpoint/2010/main" val="116020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HP 10bII+ </a:t>
            </a:r>
            <a:r>
              <a:rPr lang="en-US" dirty="0" smtClean="0"/>
              <a:t>(2 </a:t>
            </a:r>
            <a:r>
              <a:rPr lang="en-US" dirty="0"/>
              <a:t>of </a:t>
            </a:r>
            <a:r>
              <a:rPr lang="en-US" dirty="0" smtClean="0"/>
              <a:t>4)</a:t>
            </a:r>
            <a:endParaRPr lang="en-US" dirty="0"/>
          </a:p>
        </p:txBody>
      </p:sp>
      <p:sp>
        <p:nvSpPr>
          <p:cNvPr id="3" name="Content Placeholder 2"/>
          <p:cNvSpPr>
            <a:spLocks noGrp="1"/>
          </p:cNvSpPr>
          <p:nvPr>
            <p:ph idx="1"/>
          </p:nvPr>
        </p:nvSpPr>
        <p:spPr>
          <a:xfrm>
            <a:off x="838200" y="1317625"/>
            <a:ext cx="10972800" cy="4754880"/>
          </a:xfrm>
        </p:spPr>
        <p:txBody>
          <a:bodyPr/>
          <a:lstStyle/>
          <a:p>
            <a:r>
              <a:rPr lang="en-US" dirty="0"/>
              <a:t>To permanently show all digits, hit ORANGE shift, then DISP, then . (period key).</a:t>
            </a:r>
          </a:p>
          <a:p>
            <a:r>
              <a:rPr lang="en-US" dirty="0"/>
              <a:t>Set decimal mode: Hit ORANGE shift, then ./, key.  Note: many non-US countries reverse the US use of decimals and commas when writing a number.</a:t>
            </a:r>
          </a:p>
        </p:txBody>
      </p:sp>
    </p:spTree>
    <p:extLst>
      <p:ext uri="{BB962C8B-B14F-4D97-AF65-F5344CB8AC3E}">
        <p14:creationId xmlns:p14="http://schemas.microsoft.com/office/powerpoint/2010/main" val="303754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10bII+: Set Time </a:t>
            </a:r>
            <a:r>
              <a:rPr lang="en-US"/>
              <a:t>Value </a:t>
            </a:r>
            <a:r>
              <a:rPr lang="en-US" smtClean="0"/>
              <a:t>Parameters</a:t>
            </a:r>
            <a:endParaRPr lang="en-US" dirty="0"/>
          </a:p>
        </p:txBody>
      </p:sp>
      <p:sp>
        <p:nvSpPr>
          <p:cNvPr id="3" name="Content Placeholder 2"/>
          <p:cNvSpPr>
            <a:spLocks noGrp="1"/>
          </p:cNvSpPr>
          <p:nvPr>
            <p:ph idx="1"/>
          </p:nvPr>
        </p:nvSpPr>
        <p:spPr>
          <a:xfrm>
            <a:off x="838200" y="1317625"/>
            <a:ext cx="10972800" cy="4754880"/>
          </a:xfrm>
        </p:spPr>
        <p:txBody>
          <a:bodyPr/>
          <a:lstStyle/>
          <a:p>
            <a:r>
              <a:rPr lang="en-US" dirty="0"/>
              <a:t>To set END (for cash flows occurring at the end of the year), hit ORANGE shift key, then BEG/END.</a:t>
            </a:r>
          </a:p>
          <a:p>
            <a:r>
              <a:rPr lang="en-US" dirty="0"/>
              <a:t>To set 1 payment per period, hit 1, then ORANGE shift key, then P/YR</a:t>
            </a:r>
            <a:r>
              <a:rPr lang="en-US" dirty="0" smtClean="0"/>
              <a:t>.</a:t>
            </a:r>
            <a:endParaRPr lang="en-US" dirty="0"/>
          </a:p>
        </p:txBody>
      </p:sp>
    </p:spTree>
    <p:extLst>
      <p:ext uri="{BB962C8B-B14F-4D97-AF65-F5344CB8AC3E}">
        <p14:creationId xmlns:p14="http://schemas.microsoft.com/office/powerpoint/2010/main" val="66897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a:t>
            </a:r>
            <a:r>
              <a:rPr lang="en-US"/>
              <a:t>BAII</a:t>
            </a:r>
            <a:r>
              <a:rPr lang="en-US" smtClean="0"/>
              <a:t>+</a:t>
            </a:r>
            <a:endParaRPr lang="en-US" dirty="0"/>
          </a:p>
        </p:txBody>
      </p:sp>
      <p:sp>
        <p:nvSpPr>
          <p:cNvPr id="3" name="Content Placeholder 2"/>
          <p:cNvSpPr>
            <a:spLocks noGrp="1"/>
          </p:cNvSpPr>
          <p:nvPr>
            <p:ph idx="1"/>
          </p:nvPr>
        </p:nvSpPr>
        <p:spPr>
          <a:xfrm>
            <a:off x="838200" y="1317625"/>
            <a:ext cx="10972800" cy="4754880"/>
          </a:xfrm>
        </p:spPr>
        <p:txBody>
          <a:bodyPr/>
          <a:lstStyle/>
          <a:p>
            <a:r>
              <a:rPr lang="en-US" dirty="0"/>
              <a:t>Set number of decimal places to display: 2</a:t>
            </a:r>
            <a:r>
              <a:rPr lang="en-US" baseline="30000" dirty="0"/>
              <a:t>nd</a:t>
            </a:r>
            <a:r>
              <a:rPr lang="en-US" dirty="0"/>
              <a:t> Format; use the up and down arrows to display DEC=; press 9; press ENTER</a:t>
            </a:r>
          </a:p>
          <a:p>
            <a:r>
              <a:rPr lang="en-US" dirty="0"/>
              <a:t>Set AOS calculation; 2</a:t>
            </a:r>
            <a:r>
              <a:rPr lang="en-US" baseline="30000" dirty="0"/>
              <a:t>nd</a:t>
            </a:r>
            <a:r>
              <a:rPr lang="en-US" dirty="0"/>
              <a:t> Format; down arrow 4 times until you see Chn (if you see AOS then just stop and hit CE/C, you are done); 2</a:t>
            </a:r>
            <a:r>
              <a:rPr lang="en-US" baseline="30000" dirty="0"/>
              <a:t>nd</a:t>
            </a:r>
            <a:r>
              <a:rPr lang="en-US" dirty="0"/>
              <a:t> SET (AOS should display); CE/C you are </a:t>
            </a:r>
            <a:r>
              <a:rPr lang="en-US" dirty="0" smtClean="0"/>
              <a:t>done.</a:t>
            </a:r>
            <a:endParaRPr lang="en-US" dirty="0"/>
          </a:p>
        </p:txBody>
      </p:sp>
    </p:spTree>
    <p:extLst>
      <p:ext uri="{BB962C8B-B14F-4D97-AF65-F5344CB8AC3E}">
        <p14:creationId xmlns:p14="http://schemas.microsoft.com/office/powerpoint/2010/main" val="337014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BAII +: Set Time Value </a:t>
            </a:r>
            <a:r>
              <a:rPr lang="en-US" dirty="0" smtClean="0"/>
              <a:t>Parameters</a:t>
            </a:r>
            <a:endParaRPr lang="en-US" dirty="0"/>
          </a:p>
        </p:txBody>
      </p:sp>
      <p:sp>
        <p:nvSpPr>
          <p:cNvPr id="3" name="Content Placeholder 2"/>
          <p:cNvSpPr>
            <a:spLocks noGrp="1"/>
          </p:cNvSpPr>
          <p:nvPr>
            <p:ph idx="1"/>
          </p:nvPr>
        </p:nvSpPr>
        <p:spPr>
          <a:xfrm>
            <a:off x="838200" y="1317625"/>
            <a:ext cx="10972800" cy="4754880"/>
          </a:xfrm>
        </p:spPr>
        <p:txBody>
          <a:bodyPr/>
          <a:lstStyle/>
          <a:p>
            <a:r>
              <a:rPr lang="en-US" dirty="0"/>
              <a:t>To set END (for cash flows occurring at the end of the year), hit 2</a:t>
            </a:r>
            <a:r>
              <a:rPr lang="en-US" baseline="30000" dirty="0"/>
              <a:t>nd</a:t>
            </a:r>
            <a:r>
              <a:rPr lang="en-US" dirty="0"/>
              <a:t> BGN; 2</a:t>
            </a:r>
            <a:r>
              <a:rPr lang="en-US" baseline="30000" dirty="0"/>
              <a:t>nd</a:t>
            </a:r>
            <a:r>
              <a:rPr lang="en-US" dirty="0"/>
              <a:t> SET will toggle between cash flows at the beginning of the year (BGN) and end of the year (END). Leave it as END.</a:t>
            </a:r>
          </a:p>
          <a:p>
            <a:r>
              <a:rPr lang="en-US" dirty="0"/>
              <a:t>To set 1 payment per period, hit 2</a:t>
            </a:r>
            <a:r>
              <a:rPr lang="en-US" baseline="30000" dirty="0"/>
              <a:t>nd</a:t>
            </a:r>
            <a:r>
              <a:rPr lang="en-US" dirty="0"/>
              <a:t> P/Y 1 ENTER.</a:t>
            </a:r>
          </a:p>
        </p:txBody>
      </p:sp>
    </p:spTree>
    <p:extLst>
      <p:ext uri="{BB962C8B-B14F-4D97-AF65-F5344CB8AC3E}">
        <p14:creationId xmlns:p14="http://schemas.microsoft.com/office/powerpoint/2010/main" val="318688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BAII</a:t>
            </a:r>
            <a:r>
              <a:rPr lang="en-US" smtClean="0"/>
              <a:t>+</a:t>
            </a:r>
            <a:endParaRPr lang="en-US" dirty="0"/>
          </a:p>
        </p:txBody>
      </p:sp>
      <p:sp>
        <p:nvSpPr>
          <p:cNvPr id="7" name="Content Placeholder 2"/>
          <p:cNvSpPr>
            <a:spLocks noGrp="1"/>
          </p:cNvSpPr>
          <p:nvPr>
            <p:ph idx="1"/>
          </p:nvPr>
        </p:nvSpPr>
        <p:spPr/>
        <p:txBody>
          <a:bodyPr/>
          <a:lstStyle/>
          <a:p>
            <a:r>
              <a:rPr lang="en-US" dirty="0"/>
              <a:t>To reset TVM calculations; 2</a:t>
            </a:r>
            <a:r>
              <a:rPr lang="en-US" baseline="30000" dirty="0"/>
              <a:t>nd</a:t>
            </a:r>
            <a:r>
              <a:rPr lang="en-US" dirty="0"/>
              <a:t> CLR TVM.</a:t>
            </a:r>
          </a:p>
          <a:p>
            <a:r>
              <a:rPr lang="en-US" dirty="0"/>
              <a:t>To reset cash flow register; CF; 2</a:t>
            </a:r>
            <a:r>
              <a:rPr lang="en-US" baseline="30000" dirty="0"/>
              <a:t>nd</a:t>
            </a:r>
            <a:r>
              <a:rPr lang="en-US" dirty="0"/>
              <a:t> CLR Work</a:t>
            </a:r>
            <a:r>
              <a:rPr lang="en-US" dirty="0" smtClean="0"/>
              <a:t>.</a:t>
            </a:r>
            <a:endParaRPr lang="en-US" dirty="0"/>
          </a:p>
        </p:txBody>
      </p:sp>
    </p:spTree>
    <p:extLst>
      <p:ext uri="{BB962C8B-B14F-4D97-AF65-F5344CB8AC3E}">
        <p14:creationId xmlns:p14="http://schemas.microsoft.com/office/powerpoint/2010/main" val="302677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Value </a:t>
            </a:r>
            <a:r>
              <a:rPr lang="en-US" dirty="0" smtClean="0"/>
              <a:t>Topics</a:t>
            </a:r>
            <a:endParaRPr lang="en-US" dirty="0"/>
          </a:p>
        </p:txBody>
      </p:sp>
      <p:sp>
        <p:nvSpPr>
          <p:cNvPr id="3" name="Content Placeholder 2"/>
          <p:cNvSpPr>
            <a:spLocks noGrp="1"/>
          </p:cNvSpPr>
          <p:nvPr>
            <p:ph idx="1"/>
          </p:nvPr>
        </p:nvSpPr>
        <p:spPr/>
        <p:txBody>
          <a:bodyPr/>
          <a:lstStyle/>
          <a:p>
            <a:r>
              <a:rPr lang="en-US" dirty="0"/>
              <a:t>Future value</a:t>
            </a:r>
          </a:p>
          <a:p>
            <a:r>
              <a:rPr lang="en-US" dirty="0"/>
              <a:t>Present value</a:t>
            </a:r>
          </a:p>
          <a:p>
            <a:r>
              <a:rPr lang="en-US" dirty="0"/>
              <a:t>Rates of return</a:t>
            </a:r>
          </a:p>
          <a:p>
            <a:r>
              <a:rPr lang="en-US" dirty="0" smtClean="0"/>
              <a:t>Amortization</a:t>
            </a:r>
            <a:endParaRPr lang="en-US" dirty="0"/>
          </a:p>
        </p:txBody>
      </p:sp>
    </p:spTree>
    <p:extLst>
      <p:ext uri="{BB962C8B-B14F-4D97-AF65-F5344CB8AC3E}">
        <p14:creationId xmlns:p14="http://schemas.microsoft.com/office/powerpoint/2010/main" val="2100919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a:t>
            </a:r>
            <a:r>
              <a:rPr lang="en-US" dirty="0" smtClean="0"/>
              <a:t>Solution (1 of 3)</a:t>
            </a:r>
            <a:endParaRPr lang="en-US" dirty="0"/>
          </a:p>
        </p:txBody>
      </p:sp>
      <p:sp>
        <p:nvSpPr>
          <p:cNvPr id="3" name="Content Placeholder 2"/>
          <p:cNvSpPr>
            <a:spLocks noGrp="1"/>
          </p:cNvSpPr>
          <p:nvPr>
            <p:ph idx="1"/>
          </p:nvPr>
        </p:nvSpPr>
        <p:spPr/>
        <p:txBody>
          <a:bodyPr/>
          <a:lstStyle/>
          <a:p>
            <a:pPr marL="0" indent="0">
              <a:spcBef>
                <a:spcPts val="1800"/>
              </a:spcBef>
              <a:spcAft>
                <a:spcPts val="1800"/>
              </a:spcAft>
              <a:buNone/>
            </a:pPr>
            <a:r>
              <a:rPr lang="en-US" dirty="0"/>
              <a:t>Financial calculators solve this equation</a:t>
            </a:r>
            <a:r>
              <a:rPr lang="en-US" dirty="0" smtClean="0"/>
              <a:t>:</a:t>
            </a:r>
            <a:endParaRPr lang="en-US" dirty="0"/>
          </a:p>
          <a:p>
            <a:pPr marL="0" indent="0">
              <a:spcBef>
                <a:spcPts val="1800"/>
              </a:spcBef>
              <a:spcAft>
                <a:spcPts val="1800"/>
              </a:spcAft>
              <a:buNone/>
            </a:pPr>
            <a:r>
              <a:rPr lang="en-US" dirty="0"/>
              <a:t>FV</a:t>
            </a:r>
            <a:r>
              <a:rPr lang="en-US" baseline="-25000" dirty="0"/>
              <a:t>N</a:t>
            </a:r>
            <a:r>
              <a:rPr lang="en-US" dirty="0"/>
              <a:t> + PV (1+I)</a:t>
            </a:r>
            <a:r>
              <a:rPr lang="en-US" baseline="30000" dirty="0"/>
              <a:t>N</a:t>
            </a:r>
            <a:r>
              <a:rPr lang="en-US" dirty="0"/>
              <a:t> = 0</a:t>
            </a:r>
            <a:r>
              <a:rPr lang="en-US" dirty="0" smtClean="0"/>
              <a:t>.</a:t>
            </a:r>
            <a:endParaRPr lang="en-US" dirty="0"/>
          </a:p>
          <a:p>
            <a:pPr marL="0" indent="0">
              <a:spcBef>
                <a:spcPts val="1800"/>
              </a:spcBef>
              <a:spcAft>
                <a:spcPts val="1800"/>
              </a:spcAft>
              <a:buNone/>
            </a:pPr>
            <a:r>
              <a:rPr lang="en-US" dirty="0"/>
              <a:t>There are 4 </a:t>
            </a:r>
            <a:r>
              <a:rPr lang="en-US" dirty="0" smtClean="0"/>
              <a:t>variables. If </a:t>
            </a:r>
            <a:r>
              <a:rPr lang="en-US" dirty="0"/>
              <a:t>3 are known, the calculator will solve for the 4th</a:t>
            </a:r>
            <a:r>
              <a:rPr lang="en-US" dirty="0" smtClean="0"/>
              <a:t>.</a:t>
            </a:r>
            <a:endParaRPr lang="en-US" dirty="0"/>
          </a:p>
        </p:txBody>
      </p:sp>
    </p:spTree>
    <p:extLst>
      <p:ext uri="{BB962C8B-B14F-4D97-AF65-F5344CB8AC3E}">
        <p14:creationId xmlns:p14="http://schemas.microsoft.com/office/powerpoint/2010/main" val="291885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the setup to find </a:t>
            </a:r>
            <a:r>
              <a:rPr lang="en-US" dirty="0" smtClean="0"/>
              <a:t>FV</a:t>
            </a:r>
            <a:endParaRPr lang="en-US" dirty="0"/>
          </a:p>
        </p:txBody>
      </p:sp>
      <p:pic>
        <p:nvPicPr>
          <p:cNvPr id="6" name="Picture 2" descr="An illustration shows input and output values as follows: N – 3 inputs; I over Y R – 10 inputs; P V – negative 100 inputs; P M T – 0 input; and F V – 133.10 outpu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63251"/>
            <a:ext cx="9579428" cy="1994748"/>
          </a:xfrm>
        </p:spPr>
      </p:pic>
      <p:sp>
        <p:nvSpPr>
          <p:cNvPr id="3" name="Content Placeholder 3"/>
          <p:cNvSpPr>
            <a:spLocks noGrp="1"/>
          </p:cNvSpPr>
          <p:nvPr>
            <p:ph idx="10"/>
          </p:nvPr>
        </p:nvSpPr>
        <p:spPr>
          <a:xfrm>
            <a:off x="838200" y="3806822"/>
            <a:ext cx="10515600" cy="2286000"/>
          </a:xfrm>
        </p:spPr>
        <p:txBody>
          <a:bodyPr/>
          <a:lstStyle/>
          <a:p>
            <a:pPr marL="0" indent="0">
              <a:buNone/>
            </a:pPr>
            <a:r>
              <a:rPr lang="en-US" dirty="0"/>
              <a:t>Clearing automatically sets everything to 0, but for safety enter PMT = </a:t>
            </a:r>
            <a:r>
              <a:rPr lang="en-US" dirty="0" smtClean="0"/>
              <a:t>0.</a:t>
            </a:r>
          </a:p>
          <a:p>
            <a:pPr marL="0" indent="0" algn="ctr">
              <a:buNone/>
            </a:pPr>
            <a:r>
              <a:rPr lang="en-US" dirty="0" smtClean="0"/>
              <a:t>Set: P/YR </a:t>
            </a:r>
            <a:r>
              <a:rPr lang="en-US" dirty="0"/>
              <a:t>= 1, END</a:t>
            </a:r>
            <a:r>
              <a:rPr lang="en-US" dirty="0" smtClean="0"/>
              <a:t>.</a:t>
            </a:r>
            <a:endParaRPr lang="en-US" dirty="0"/>
          </a:p>
        </p:txBody>
      </p:sp>
    </p:spTree>
    <p:extLst>
      <p:ext uri="{BB962C8B-B14F-4D97-AF65-F5344CB8AC3E}">
        <p14:creationId xmlns:p14="http://schemas.microsoft.com/office/powerpoint/2010/main" val="32776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Spreadsheet Solution </a:t>
            </a:r>
            <a:r>
              <a:rPr lang="en-US" dirty="0" smtClean="0"/>
              <a:t>(1 </a:t>
            </a:r>
            <a:r>
              <a:rPr lang="en-US" dirty="0"/>
              <a:t>of 6)</a:t>
            </a:r>
          </a:p>
        </p:txBody>
      </p:sp>
      <p:sp>
        <p:nvSpPr>
          <p:cNvPr id="3" name="Content Placeholder 2"/>
          <p:cNvSpPr>
            <a:spLocks noGrp="1"/>
          </p:cNvSpPr>
          <p:nvPr>
            <p:ph idx="1"/>
          </p:nvPr>
        </p:nvSpPr>
        <p:spPr/>
        <p:txBody>
          <a:bodyPr/>
          <a:lstStyle/>
          <a:p>
            <a:r>
              <a:rPr lang="en-US" dirty="0" smtClean="0"/>
              <a:t>Use </a:t>
            </a:r>
            <a:r>
              <a:rPr lang="en-US" dirty="0"/>
              <a:t>the FV function: see spreadsheet in </a:t>
            </a:r>
            <a:r>
              <a:rPr lang="en-US" i="1" dirty="0"/>
              <a:t>Ch04 Mini </a:t>
            </a:r>
            <a:r>
              <a:rPr lang="en-US" i="1" dirty="0" smtClean="0"/>
              <a:t>Case.xls</a:t>
            </a:r>
            <a:endParaRPr lang="en-US" dirty="0" smtClean="0"/>
          </a:p>
          <a:p>
            <a:pPr>
              <a:spcBef>
                <a:spcPts val="3000"/>
              </a:spcBef>
            </a:pPr>
            <a:r>
              <a:rPr lang="en-US" dirty="0" smtClean="0"/>
              <a:t>FV</a:t>
            </a:r>
            <a:r>
              <a:rPr lang="en-US" baseline="-25000" dirty="0" smtClean="0"/>
              <a:t>N</a:t>
            </a:r>
            <a:r>
              <a:rPr lang="en-US" dirty="0" smtClean="0"/>
              <a:t> = FV(I, N, PMT, PV)</a:t>
            </a:r>
          </a:p>
          <a:p>
            <a:r>
              <a:rPr lang="en-US" dirty="0" smtClean="0"/>
              <a:t>FV</a:t>
            </a:r>
            <a:r>
              <a:rPr lang="en-US" baseline="-25000" dirty="0" smtClean="0"/>
              <a:t>N</a:t>
            </a:r>
            <a:r>
              <a:rPr lang="en-US" dirty="0" smtClean="0"/>
              <a:t> </a:t>
            </a:r>
            <a:r>
              <a:rPr lang="en-US" dirty="0"/>
              <a:t>= FV(0.10, 3, 0, -100) = </a:t>
            </a:r>
            <a:r>
              <a:rPr lang="en-US" dirty="0" smtClean="0"/>
              <a:t>133.10</a:t>
            </a:r>
            <a:endParaRPr lang="en-US" dirty="0"/>
          </a:p>
        </p:txBody>
      </p:sp>
    </p:spTree>
    <p:extLst>
      <p:ext uri="{BB962C8B-B14F-4D97-AF65-F5344CB8AC3E}">
        <p14:creationId xmlns:p14="http://schemas.microsoft.com/office/powerpoint/2010/main" val="181875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PV of $100 due in 3 </a:t>
            </a:r>
            <a:r>
              <a:rPr lang="en-US" dirty="0" smtClean="0"/>
              <a:t>years</a:t>
            </a:r>
            <a:br>
              <a:rPr lang="en-US" dirty="0" smtClean="0"/>
            </a:br>
            <a:r>
              <a:rPr lang="en-US" dirty="0" smtClean="0"/>
              <a:t>if I/YR = </a:t>
            </a:r>
            <a:r>
              <a:rPr lang="en-US" dirty="0"/>
              <a:t>10%?</a:t>
            </a:r>
          </a:p>
        </p:txBody>
      </p:sp>
      <p:sp>
        <p:nvSpPr>
          <p:cNvPr id="6" name="Content Placeholder 2"/>
          <p:cNvSpPr>
            <a:spLocks noGrp="1"/>
          </p:cNvSpPr>
          <p:nvPr>
            <p:ph idx="1"/>
          </p:nvPr>
        </p:nvSpPr>
        <p:spPr>
          <a:xfrm>
            <a:off x="838200" y="1317625"/>
            <a:ext cx="10515600" cy="1309461"/>
          </a:xfrm>
        </p:spPr>
        <p:txBody>
          <a:bodyPr/>
          <a:lstStyle/>
          <a:p>
            <a:pPr marL="0" indent="0">
              <a:buNone/>
            </a:pPr>
            <a:r>
              <a:rPr lang="en-US" dirty="0"/>
              <a:t>Finding PVs is discounting, and it’s the reverse of compounding</a:t>
            </a:r>
            <a:r>
              <a:rPr lang="en-US" dirty="0" smtClean="0"/>
              <a:t>.</a:t>
            </a:r>
            <a:endParaRPr lang="en-US" dirty="0"/>
          </a:p>
        </p:txBody>
      </p:sp>
      <p:pic>
        <p:nvPicPr>
          <p:cNvPr id="8" name="Picture 3" descr="A timeline graph shows the P V of 100 dollars due in 3 years as follows: 0 – P V equals?; 1; 2; and 3 – 100. An arrow from 100 is pointing toward P V equals?"/>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213386" y="2932861"/>
            <a:ext cx="9765229" cy="2588818"/>
          </a:xfrm>
        </p:spPr>
      </p:pic>
    </p:spTree>
    <p:extLst>
      <p:ext uri="{BB962C8B-B14F-4D97-AF65-F5344CB8AC3E}">
        <p14:creationId xmlns:p14="http://schemas.microsoft.com/office/powerpoint/2010/main" val="417046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Formula </a:t>
            </a:r>
            <a:r>
              <a:rPr lang="en-US" smtClean="0"/>
              <a:t>Solution</a:t>
            </a:r>
            <a:endParaRPr lang="en-US" dirty="0"/>
          </a:p>
        </p:txBody>
      </p:sp>
      <p:sp>
        <p:nvSpPr>
          <p:cNvPr id="7" name="Content Placeholder 2"/>
          <p:cNvSpPr>
            <a:spLocks noGrp="1"/>
          </p:cNvSpPr>
          <p:nvPr>
            <p:ph idx="1"/>
          </p:nvPr>
        </p:nvSpPr>
        <p:spPr>
          <a:xfrm>
            <a:off x="838200" y="1317625"/>
            <a:ext cx="10515600" cy="1382032"/>
          </a:xfrm>
        </p:spPr>
        <p:txBody>
          <a:bodyPr/>
          <a:lstStyle/>
          <a:p>
            <a:pPr marL="0" indent="0">
              <a:buNone/>
            </a:pPr>
            <a:r>
              <a:rPr lang="en-US" dirty="0"/>
              <a:t>FV</a:t>
            </a:r>
            <a:r>
              <a:rPr lang="en-US" baseline="-25000" dirty="0"/>
              <a:t>N</a:t>
            </a:r>
            <a:r>
              <a:rPr lang="en-US" dirty="0"/>
              <a:t> = PV(1 + I)</a:t>
            </a:r>
            <a:r>
              <a:rPr lang="en-US" baseline="30000" dirty="0"/>
              <a:t>N</a:t>
            </a:r>
            <a:endParaRPr lang="en-US" dirty="0"/>
          </a:p>
          <a:p>
            <a:pPr marL="0" indent="0">
              <a:lnSpc>
                <a:spcPct val="150000"/>
              </a:lnSpc>
              <a:buNone/>
            </a:pPr>
            <a:r>
              <a:rPr lang="en-US" dirty="0"/>
              <a:t>Solve for PV</a:t>
            </a:r>
            <a:r>
              <a:rPr lang="en-US" dirty="0" smtClean="0"/>
              <a:t>:</a:t>
            </a:r>
            <a:endParaRPr lang="en-US" dirty="0"/>
          </a:p>
        </p:txBody>
      </p:sp>
      <p:graphicFrame>
        <p:nvGraphicFramePr>
          <p:cNvPr id="11" name="Object 3" descr="An equation shows the P V of 100 dollars due in 3 years. &#10;F V subscript N equals P V multiplied by within parenthesis (1 plus I) to the power of N&#10;Solve for P V:&#10;P V equals F V subscript N over (1 plus I) to the power of N equals F V subscript N multiplied by within parenthesis (1 over 1 plus I) to the power of N.&#10;P V equals dollars 100 multiplied by within parenthesis (1 over 1.10) cubed&#10;Equals dollars 100 multiplied by within parenthesis 0.7513 equals dollars 75.13&#10;"/>
          <p:cNvGraphicFramePr>
            <a:graphicFrameLocks noGrp="1" noChangeAspect="1"/>
          </p:cNvGraphicFramePr>
          <p:nvPr>
            <p:ph idx="10"/>
            <p:extLst>
              <p:ext uri="{D42A27DB-BD31-4B8C-83A1-F6EECF244321}">
                <p14:modId xmlns:p14="http://schemas.microsoft.com/office/powerpoint/2010/main" val="1863383797"/>
              </p:ext>
            </p:extLst>
          </p:nvPr>
        </p:nvGraphicFramePr>
        <p:xfrm>
          <a:off x="3831773" y="2662068"/>
          <a:ext cx="4528456" cy="3507768"/>
        </p:xfrm>
        <a:graphic>
          <a:graphicData uri="http://schemas.openxmlformats.org/presentationml/2006/ole">
            <mc:AlternateContent xmlns:mc="http://schemas.openxmlformats.org/markup-compatibility/2006">
              <mc:Choice xmlns:v="urn:schemas-microsoft-com:vml" Requires="v">
                <p:oleObj spid="_x0000_s26980" name="Equation" r:id="rId3" imgW="1803240" imgH="1396800" progId="Equation.DSMT4">
                  <p:embed/>
                </p:oleObj>
              </mc:Choice>
              <mc:Fallback>
                <p:oleObj name="Equation" r:id="rId3" imgW="1803240" imgH="1396800" progId="Equation.DSMT4">
                  <p:embed/>
                  <p:pic>
                    <p:nvPicPr>
                      <p:cNvPr id="0" name="Object 9"/>
                      <p:cNvPicPr>
                        <a:picLocks noChangeAspect="1" noChangeArrowheads="1"/>
                      </p:cNvPicPr>
                      <p:nvPr/>
                    </p:nvPicPr>
                    <p:blipFill>
                      <a:blip r:embed="rId4"/>
                      <a:srcRect/>
                      <a:stretch>
                        <a:fillRect/>
                      </a:stretch>
                    </p:blipFill>
                    <p:spPr bwMode="auto">
                      <a:xfrm>
                        <a:off x="3831773" y="2662068"/>
                        <a:ext cx="4528456" cy="350776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8342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a:t>
            </a:r>
            <a:r>
              <a:rPr lang="en-US" dirty="0" smtClean="0"/>
              <a:t>Solution (1 of 2)</a:t>
            </a:r>
            <a:endParaRPr lang="en-US" dirty="0"/>
          </a:p>
        </p:txBody>
      </p:sp>
      <p:pic>
        <p:nvPicPr>
          <p:cNvPr id="6" name="Picture 2" descr="An illustration shows the input and output values as follows: N – 3 inputs; I over Y R – 10 inputs; P V – negative 75.13 outputs; P M T – 0 input; and F V – 100 inpu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02574"/>
            <a:ext cx="10450286" cy="2116102"/>
          </a:xfrm>
        </p:spPr>
      </p:pic>
      <p:sp>
        <p:nvSpPr>
          <p:cNvPr id="4" name="Content Placeholder 3"/>
          <p:cNvSpPr>
            <a:spLocks noGrp="1"/>
          </p:cNvSpPr>
          <p:nvPr>
            <p:ph idx="10"/>
          </p:nvPr>
        </p:nvSpPr>
        <p:spPr>
          <a:xfrm>
            <a:off x="838200" y="3806822"/>
            <a:ext cx="10515600" cy="2286000"/>
          </a:xfrm>
        </p:spPr>
        <p:txBody>
          <a:bodyPr/>
          <a:lstStyle/>
          <a:p>
            <a:pPr marL="0" indent="0">
              <a:buNone/>
            </a:pPr>
            <a:r>
              <a:rPr lang="en-US" dirty="0"/>
              <a:t>Either PV or FV must be negative.  Here</a:t>
            </a:r>
          </a:p>
          <a:p>
            <a:pPr marL="0" indent="0">
              <a:buNone/>
            </a:pPr>
            <a:r>
              <a:rPr lang="en-US" dirty="0"/>
              <a:t>PV = -75.13.  Put in $75.13 today, take </a:t>
            </a:r>
          </a:p>
          <a:p>
            <a:pPr marL="0" indent="0">
              <a:buNone/>
            </a:pPr>
            <a:r>
              <a:rPr lang="en-US" dirty="0"/>
              <a:t>out $100 after 3 years</a:t>
            </a:r>
            <a:r>
              <a:rPr lang="en-US" dirty="0" smtClean="0"/>
              <a:t>.</a:t>
            </a:r>
            <a:endParaRPr lang="en-US" dirty="0"/>
          </a:p>
        </p:txBody>
      </p:sp>
    </p:spTree>
    <p:extLst>
      <p:ext uri="{BB962C8B-B14F-4D97-AF65-F5344CB8AC3E}">
        <p14:creationId xmlns:p14="http://schemas.microsoft.com/office/powerpoint/2010/main" val="229170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Spreadsheet Solution </a:t>
            </a:r>
            <a:r>
              <a:rPr lang="en-US" dirty="0" smtClean="0"/>
              <a:t>(2 </a:t>
            </a:r>
            <a:r>
              <a:rPr lang="en-US" dirty="0"/>
              <a:t>of 6)</a:t>
            </a:r>
          </a:p>
        </p:txBody>
      </p:sp>
      <p:sp>
        <p:nvSpPr>
          <p:cNvPr id="3" name="Content Placeholder 2"/>
          <p:cNvSpPr>
            <a:spLocks noGrp="1"/>
          </p:cNvSpPr>
          <p:nvPr>
            <p:ph idx="1"/>
          </p:nvPr>
        </p:nvSpPr>
        <p:spPr>
          <a:xfrm>
            <a:off x="838200" y="1317625"/>
            <a:ext cx="10881360" cy="4754880"/>
          </a:xfrm>
        </p:spPr>
        <p:txBody>
          <a:bodyPr/>
          <a:lstStyle/>
          <a:p>
            <a:r>
              <a:rPr lang="en-US" dirty="0"/>
              <a:t>Use the PV function: see spreadsheet in </a:t>
            </a:r>
            <a:r>
              <a:rPr lang="en-US" i="1" dirty="0"/>
              <a:t>Ch04 Mini </a:t>
            </a:r>
            <a:r>
              <a:rPr lang="en-US" i="1" dirty="0" smtClean="0"/>
              <a:t>Case.xls</a:t>
            </a:r>
            <a:endParaRPr lang="en-US" dirty="0"/>
          </a:p>
          <a:p>
            <a:pPr>
              <a:spcBef>
                <a:spcPts val="3000"/>
              </a:spcBef>
            </a:pPr>
            <a:r>
              <a:rPr lang="en-US" dirty="0"/>
              <a:t> PV = PV(I, N, PMT, FV</a:t>
            </a:r>
            <a:r>
              <a:rPr lang="en-US" dirty="0" smtClean="0"/>
              <a:t>)</a:t>
            </a:r>
            <a:endParaRPr lang="en-US" dirty="0"/>
          </a:p>
          <a:p>
            <a:r>
              <a:rPr lang="en-US" dirty="0"/>
              <a:t> PV = PV(0.10, 3, 0, 100) = -75.13</a:t>
            </a:r>
          </a:p>
        </p:txBody>
      </p:sp>
    </p:spTree>
    <p:extLst>
      <p:ext uri="{BB962C8B-B14F-4D97-AF65-F5344CB8AC3E}">
        <p14:creationId xmlns:p14="http://schemas.microsoft.com/office/powerpoint/2010/main" val="3790758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Time to </a:t>
            </a:r>
            <a:r>
              <a:rPr lang="en-US" dirty="0" smtClean="0"/>
              <a:t>Double (1 of 2)</a:t>
            </a:r>
            <a:endParaRPr lang="en-US" dirty="0"/>
          </a:p>
        </p:txBody>
      </p:sp>
      <p:pic>
        <p:nvPicPr>
          <p:cNvPr id="7" name="Picture 2" descr="A timeline graph shows the time to double as follows: 0 – negative 1, 1; 2;? – 2. Interest in the first year is 20 percent. An equation shows F V subscript N equals P V multiplied by within parenthesis (1 plus I) to the power of 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7543" y="2087659"/>
            <a:ext cx="9056914" cy="2682682"/>
          </a:xfrm>
        </p:spPr>
      </p:pic>
      <p:sp>
        <p:nvSpPr>
          <p:cNvPr id="6" name="Content Placeholder 3"/>
          <p:cNvSpPr>
            <a:spLocks noGrp="1"/>
          </p:cNvSpPr>
          <p:nvPr>
            <p:ph idx="10"/>
          </p:nvPr>
        </p:nvSpPr>
        <p:spPr>
          <a:xfrm>
            <a:off x="1959429" y="4503494"/>
            <a:ext cx="8273142" cy="1563477"/>
          </a:xfrm>
        </p:spPr>
        <p:txBody>
          <a:bodyPr/>
          <a:lstStyle/>
          <a:p>
            <a:pPr marL="0" indent="0" algn="ctr">
              <a:spcBef>
                <a:spcPts val="1800"/>
              </a:spcBef>
              <a:spcAft>
                <a:spcPts val="1800"/>
              </a:spcAft>
              <a:buNone/>
              <a:tabLst>
                <a:tab pos="1714500" algn="l"/>
              </a:tabLst>
            </a:pPr>
            <a:r>
              <a:rPr lang="en-US" dirty="0"/>
              <a:t> FV</a:t>
            </a:r>
            <a:r>
              <a:rPr lang="en-US" baseline="-25000" dirty="0"/>
              <a:t>N</a:t>
            </a:r>
            <a:r>
              <a:rPr lang="en-US" dirty="0"/>
              <a:t> = PV(1 + </a:t>
            </a:r>
            <a:r>
              <a:rPr lang="en-US" dirty="0" smtClean="0"/>
              <a:t>I)</a:t>
            </a:r>
            <a:r>
              <a:rPr lang="en-US" baseline="30000" dirty="0" smtClean="0"/>
              <a:t>N</a:t>
            </a:r>
            <a:r>
              <a:rPr lang="en-US" dirty="0" smtClean="0"/>
              <a:t>         </a:t>
            </a:r>
          </a:p>
          <a:p>
            <a:pPr marL="0" indent="0">
              <a:spcBef>
                <a:spcPts val="1800"/>
              </a:spcBef>
              <a:spcAft>
                <a:spcPts val="1800"/>
              </a:spcAft>
              <a:buNone/>
              <a:tabLst>
                <a:tab pos="1714500" algn="l"/>
              </a:tabLst>
            </a:pPr>
            <a:r>
              <a:rPr lang="en-US" dirty="0" smtClean="0"/>
              <a:t>Continued </a:t>
            </a:r>
            <a:r>
              <a:rPr lang="en-US" dirty="0"/>
              <a:t>on next slide</a:t>
            </a:r>
          </a:p>
        </p:txBody>
      </p:sp>
    </p:spTree>
    <p:extLst>
      <p:ext uri="{BB962C8B-B14F-4D97-AF65-F5344CB8AC3E}">
        <p14:creationId xmlns:p14="http://schemas.microsoft.com/office/powerpoint/2010/main" val="1242709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Time to Double </a:t>
            </a:r>
            <a:r>
              <a:rPr lang="en-US" dirty="0" smtClean="0"/>
              <a:t>(2 </a:t>
            </a:r>
            <a:r>
              <a:rPr lang="en-US" dirty="0"/>
              <a:t>of 2)</a:t>
            </a:r>
          </a:p>
        </p:txBody>
      </p:sp>
      <p:graphicFrame>
        <p:nvGraphicFramePr>
          <p:cNvPr id="6" name="Object 2" descr="An equation shows the method to find the time to double.&#10;Dollars 2 equals dollar 1 multiplied by within parenthesis (1 plus 0.20) to the power of N&#10;(1.2) to the power of N equals dollars 2 over dollar 1 equals 2&#10;N L N multiplied by within parenthesis 2&#10;N equals L N multiplied by within parenthesis 2 over L N multiplied by within parenthesis 1.2&#10;N equals 0.693 over 0.182 equals 3.8"/>
          <p:cNvGraphicFramePr>
            <a:graphicFrameLocks noGrp="1" noChangeAspect="1"/>
          </p:cNvGraphicFramePr>
          <p:nvPr>
            <p:ph idx="1"/>
            <p:extLst>
              <p:ext uri="{D42A27DB-BD31-4B8C-83A1-F6EECF244321}">
                <p14:modId xmlns:p14="http://schemas.microsoft.com/office/powerpoint/2010/main" val="4202798334"/>
              </p:ext>
            </p:extLst>
          </p:nvPr>
        </p:nvGraphicFramePr>
        <p:xfrm>
          <a:off x="2873375" y="1255713"/>
          <a:ext cx="6445250" cy="4876800"/>
        </p:xfrm>
        <a:graphic>
          <a:graphicData uri="http://schemas.openxmlformats.org/presentationml/2006/ole">
            <mc:AlternateContent xmlns:mc="http://schemas.openxmlformats.org/markup-compatibility/2006">
              <mc:Choice xmlns:v="urn:schemas-microsoft-com:vml" Requires="v">
                <p:oleObj spid="_x0000_s27991" name="Equation" r:id="rId3" imgW="1930320" imgH="1460160" progId="Equation.DSMT4">
                  <p:embed/>
                </p:oleObj>
              </mc:Choice>
              <mc:Fallback>
                <p:oleObj name="Equation" r:id="rId3" imgW="1930320" imgH="1460160" progId="Equation.DSMT4">
                  <p:embed/>
                  <p:pic>
                    <p:nvPicPr>
                      <p:cNvPr id="0" name="Object 4"/>
                      <p:cNvPicPr>
                        <a:picLocks noChangeAspect="1" noChangeArrowheads="1"/>
                      </p:cNvPicPr>
                      <p:nvPr/>
                    </p:nvPicPr>
                    <p:blipFill>
                      <a:blip r:embed="rId4"/>
                      <a:srcRect/>
                      <a:stretch>
                        <a:fillRect/>
                      </a:stretch>
                    </p:blipFill>
                    <p:spPr bwMode="auto">
                      <a:xfrm>
                        <a:off x="2873375" y="1255713"/>
                        <a:ext cx="6445250" cy="4876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894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Solution </a:t>
            </a:r>
            <a:r>
              <a:rPr lang="en-US" dirty="0" smtClean="0"/>
              <a:t>(2 </a:t>
            </a:r>
            <a:r>
              <a:rPr lang="en-US" dirty="0"/>
              <a:t>of 2)</a:t>
            </a:r>
          </a:p>
        </p:txBody>
      </p:sp>
      <p:pic>
        <p:nvPicPr>
          <p:cNvPr id="4" name="Picture 2" descr="An illustration shows the input and output values as follows: N – 3.8 outputs; I over Y R – 20 inputs; P V – negative 1 inputs; P M T – 0 input; and F V – 2 inpu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571" y="2390332"/>
            <a:ext cx="10014858" cy="2077338"/>
          </a:xfrm>
        </p:spPr>
      </p:pic>
    </p:spTree>
    <p:extLst>
      <p:ext uri="{BB962C8B-B14F-4D97-AF65-F5344CB8AC3E}">
        <p14:creationId xmlns:p14="http://schemas.microsoft.com/office/powerpoint/2010/main" val="397569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Intrinsic </a:t>
            </a:r>
            <a:r>
              <a:rPr lang="en-US" dirty="0" smtClean="0"/>
              <a:t>Value: The </a:t>
            </a:r>
            <a:r>
              <a:rPr lang="en-US" dirty="0"/>
              <a:t>Present Value Equation</a:t>
            </a:r>
          </a:p>
        </p:txBody>
      </p:sp>
      <p:pic>
        <p:nvPicPr>
          <p:cNvPr id="2050" name="Picture 2" descr="A flowchart shows the net operating profit a¬fter taxes leads to negative required investment in operating capital. Then it leads to equals free cash flow (FCF) which further leads to value equals FCF subscript 1 divides (1 + W A C C) superscript 1 + FCF subscript 2 divides (1 + WACC) superscript 2 +---+ FCF subscript infinity divides (1 + WACC) superscript infinity with blue arrow pointing inward. Bottom flow shows market interest rates, market risk aversion, firm’s debt/equity mix, and firm’s business risk leads to cost of debt and cost of equity. It further leads to weighted average cost of capital (WACC) which further leads to the value in the top flow. An arrow pointing from firm’s debt/equity mix to weighted average cost of capital (WACC)."/>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45663" y="1154368"/>
            <a:ext cx="8300674" cy="510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4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Spreadsheet Solution </a:t>
            </a:r>
            <a:r>
              <a:rPr lang="en-US" dirty="0" smtClean="0"/>
              <a:t>(3 </a:t>
            </a:r>
            <a:r>
              <a:rPr lang="en-US" dirty="0"/>
              <a:t>of 6)</a:t>
            </a:r>
          </a:p>
        </p:txBody>
      </p:sp>
      <p:sp>
        <p:nvSpPr>
          <p:cNvPr id="3" name="Content Placeholder 2"/>
          <p:cNvSpPr>
            <a:spLocks noGrp="1"/>
          </p:cNvSpPr>
          <p:nvPr>
            <p:ph idx="1"/>
          </p:nvPr>
        </p:nvSpPr>
        <p:spPr/>
        <p:txBody>
          <a:bodyPr/>
          <a:lstStyle/>
          <a:p>
            <a:r>
              <a:rPr lang="en-US" dirty="0"/>
              <a:t>Use the NPER function: see spreadsheet in </a:t>
            </a:r>
            <a:r>
              <a:rPr lang="en-US" i="1" dirty="0"/>
              <a:t>Ch04 Mini </a:t>
            </a:r>
            <a:r>
              <a:rPr lang="en-US" i="1" dirty="0" smtClean="0"/>
              <a:t>Case.xls</a:t>
            </a:r>
            <a:endParaRPr lang="en-US" dirty="0"/>
          </a:p>
          <a:p>
            <a:pPr>
              <a:spcBef>
                <a:spcPts val="4200"/>
              </a:spcBef>
            </a:pPr>
            <a:r>
              <a:rPr lang="en-US" dirty="0"/>
              <a:t>N = NPER(I, PMT, PV, FV</a:t>
            </a:r>
            <a:r>
              <a:rPr lang="en-US" dirty="0" smtClean="0"/>
              <a:t>)</a:t>
            </a:r>
            <a:endParaRPr lang="en-US" dirty="0"/>
          </a:p>
          <a:p>
            <a:r>
              <a:rPr lang="en-US" dirty="0"/>
              <a:t> N = NPER(0.10, 0, -1, 2) = </a:t>
            </a:r>
            <a:r>
              <a:rPr lang="en-US" dirty="0" smtClean="0"/>
              <a:t>3.8</a:t>
            </a:r>
            <a:endParaRPr lang="en-US" dirty="0"/>
          </a:p>
        </p:txBody>
      </p:sp>
    </p:spTree>
    <p:extLst>
      <p:ext uri="{BB962C8B-B14F-4D97-AF65-F5344CB8AC3E}">
        <p14:creationId xmlns:p14="http://schemas.microsoft.com/office/powerpoint/2010/main" val="302962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a:t>
            </a:r>
            <a:r>
              <a:rPr lang="en-US"/>
              <a:t>Interest </a:t>
            </a:r>
            <a:r>
              <a:rPr lang="en-US" smtClean="0"/>
              <a:t>Rate</a:t>
            </a:r>
            <a:endParaRPr lang="en-US" dirty="0"/>
          </a:p>
        </p:txBody>
      </p:sp>
      <p:pic>
        <p:nvPicPr>
          <p:cNvPr id="8" name="Picture 2" descr="A timeline graph shows the interest rate as follows: 0 – negative 1; 1; 2; and 3 –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1315" y="1352375"/>
            <a:ext cx="6488335" cy="1920240"/>
          </a:xfrm>
        </p:spPr>
      </p:pic>
      <p:graphicFrame>
        <p:nvGraphicFramePr>
          <p:cNvPr id="10" name="Object 3" descr="An equation shows finding the interest rate.&#10;F V equals P V multiplied by within parenthesis (1 plus I) to the power of N&#10;Dollars 2 equals dollars 1 multiplied by within parenthesis (1 plus I) cubed&#10;(2) to the power of (1 over 3) equals 1 plus I&#10;1.2599 equals 1 plus I&#10;I equals 0.2599 equals 25.99 percent"/>
          <p:cNvGraphicFramePr>
            <a:graphicFrameLocks noGrp="1" noChangeAspect="1"/>
          </p:cNvGraphicFramePr>
          <p:nvPr>
            <p:ph idx="10"/>
            <p:extLst>
              <p:ext uri="{D42A27DB-BD31-4B8C-83A1-F6EECF244321}">
                <p14:modId xmlns:p14="http://schemas.microsoft.com/office/powerpoint/2010/main" val="953450716"/>
              </p:ext>
            </p:extLst>
          </p:nvPr>
        </p:nvGraphicFramePr>
        <p:xfrm>
          <a:off x="3857625" y="2938463"/>
          <a:ext cx="3475038" cy="3100387"/>
        </p:xfrm>
        <a:graphic>
          <a:graphicData uri="http://schemas.openxmlformats.org/presentationml/2006/ole">
            <mc:AlternateContent xmlns:mc="http://schemas.openxmlformats.org/markup-compatibility/2006">
              <mc:Choice xmlns:v="urn:schemas-microsoft-com:vml" Requires="v">
                <p:oleObj spid="_x0000_s19018" name="Equation" r:id="rId4" imgW="1650960" imgH="1473120" progId="Equation.DSMT4">
                  <p:embed/>
                </p:oleObj>
              </mc:Choice>
              <mc:Fallback>
                <p:oleObj name="Equation" r:id="rId4" imgW="1650960" imgH="1473120" progId="Equation.DSMT4">
                  <p:embed/>
                  <p:pic>
                    <p:nvPicPr>
                      <p:cNvPr id="0" name="Content Placeholder 5"/>
                      <p:cNvPicPr>
                        <a:picLocks noGrp="1" noChangeAspect="1" noChangeArrowheads="1"/>
                      </p:cNvPicPr>
                      <p:nvPr/>
                    </p:nvPicPr>
                    <p:blipFill>
                      <a:blip r:embed="rId5"/>
                      <a:srcRect/>
                      <a:stretch>
                        <a:fillRect/>
                      </a:stretch>
                    </p:blipFill>
                    <p:spPr bwMode="auto">
                      <a:xfrm>
                        <a:off x="3857625" y="2938463"/>
                        <a:ext cx="3475038" cy="31003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7689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a:t>
            </a:r>
          </a:p>
        </p:txBody>
      </p:sp>
      <p:pic>
        <p:nvPicPr>
          <p:cNvPr id="8" name="Picture 2" descr="An illustration shows the input and output values as follows: N – 3 inputs; I over Y R – 25.99 outputs; P V – negative 1 inputs; P M T – 0 input; and F V – 2 inpu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600" y="2396354"/>
            <a:ext cx="9956800" cy="2065294"/>
          </a:xfrm>
        </p:spPr>
      </p:pic>
    </p:spTree>
    <p:extLst>
      <p:ext uri="{BB962C8B-B14F-4D97-AF65-F5344CB8AC3E}">
        <p14:creationId xmlns:p14="http://schemas.microsoft.com/office/powerpoint/2010/main" val="380972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Spreadsheet Solution </a:t>
            </a:r>
            <a:r>
              <a:rPr lang="en-US" dirty="0" smtClean="0"/>
              <a:t>(4 </a:t>
            </a:r>
            <a:r>
              <a:rPr lang="en-US" dirty="0"/>
              <a:t>of 6)</a:t>
            </a:r>
          </a:p>
        </p:txBody>
      </p:sp>
      <p:sp>
        <p:nvSpPr>
          <p:cNvPr id="5" name="Content Placeholder 2"/>
          <p:cNvSpPr>
            <a:spLocks noGrp="1"/>
          </p:cNvSpPr>
          <p:nvPr>
            <p:ph idx="1"/>
          </p:nvPr>
        </p:nvSpPr>
        <p:spPr/>
        <p:txBody>
          <a:bodyPr/>
          <a:lstStyle/>
          <a:p>
            <a:r>
              <a:rPr lang="en-US" dirty="0"/>
              <a:t>Use the RATE function: see spreadsheet in </a:t>
            </a:r>
            <a:r>
              <a:rPr lang="en-US" i="1" dirty="0"/>
              <a:t>Ch04 Mini </a:t>
            </a:r>
            <a:r>
              <a:rPr lang="en-US" i="1" dirty="0" smtClean="0"/>
              <a:t>Case.xls</a:t>
            </a:r>
            <a:endParaRPr lang="en-US" dirty="0"/>
          </a:p>
          <a:p>
            <a:pPr>
              <a:spcBef>
                <a:spcPts val="3200"/>
              </a:spcBef>
            </a:pPr>
            <a:r>
              <a:rPr lang="en-US" dirty="0"/>
              <a:t>I = RATE(N, PMT, PV, FV</a:t>
            </a:r>
            <a:r>
              <a:rPr lang="en-US" dirty="0" smtClean="0"/>
              <a:t>)</a:t>
            </a:r>
            <a:endParaRPr lang="en-US" dirty="0"/>
          </a:p>
          <a:p>
            <a:r>
              <a:rPr lang="en-US" dirty="0"/>
              <a:t>I = RATE(3, 0, -1, 2) = </a:t>
            </a:r>
            <a:r>
              <a:rPr lang="en-US" dirty="0" smtClean="0"/>
              <a:t>0.2599</a:t>
            </a:r>
            <a:endParaRPr lang="en-US" dirty="0"/>
          </a:p>
        </p:txBody>
      </p:sp>
    </p:spTree>
    <p:extLst>
      <p:ext uri="{BB962C8B-B14F-4D97-AF65-F5344CB8AC3E}">
        <p14:creationId xmlns:p14="http://schemas.microsoft.com/office/powerpoint/2010/main" val="3626200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Ordinary Annuity vs. Annuity </a:t>
            </a:r>
            <a:r>
              <a:rPr lang="en-US" dirty="0" smtClean="0"/>
              <a:t>Due</a:t>
            </a:r>
            <a:endParaRPr lang="en-US" dirty="0"/>
          </a:p>
        </p:txBody>
      </p:sp>
      <p:pic>
        <p:nvPicPr>
          <p:cNvPr id="4" name="Picture 2" descr="A timeline graph shows ordinary annuity versus annuity due. Ordinary annuity: 0; 1 – P M T; 2 – P M T; and 3 – P M T. Annuity Due: 0 – P M T; 1 – P M T; 2 – P M T; and 3. Three arrows from P M T in the 1, 2, and 3 of the ordinary annuity are pointing toward the P M T in the 0, 1, 2 of the annuity du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829" y="1044817"/>
            <a:ext cx="8476342" cy="4768366"/>
          </a:xfrm>
        </p:spPr>
      </p:pic>
    </p:spTree>
    <p:extLst>
      <p:ext uri="{BB962C8B-B14F-4D97-AF65-F5344CB8AC3E}">
        <p14:creationId xmlns:p14="http://schemas.microsoft.com/office/powerpoint/2010/main" val="1735946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FV of a 3-year ordinary annuity of $100 at 10</a:t>
            </a:r>
            <a:r>
              <a:rPr lang="en-US" dirty="0" smtClean="0"/>
              <a:t>%?</a:t>
            </a:r>
            <a:endParaRPr lang="en-US" dirty="0"/>
          </a:p>
        </p:txBody>
      </p:sp>
      <p:pic>
        <p:nvPicPr>
          <p:cNvPr id="7" name="Picture 2" descr="A timeline shows the F V of a 3 year ordinary annuity of 100 dollars as follows: 0; 1 – 100; 2 – 100; 3 – 100. The interest in the first year is 10 percent. F V in the first year will be 121. F V in the second year will be 110. The total F V is 33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4343" y="1233542"/>
            <a:ext cx="9463314" cy="4390916"/>
          </a:xfrm>
        </p:spPr>
      </p:pic>
    </p:spTree>
    <p:extLst>
      <p:ext uri="{BB962C8B-B14F-4D97-AF65-F5344CB8AC3E}">
        <p14:creationId xmlns:p14="http://schemas.microsoft.com/office/powerpoint/2010/main" val="1540533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FV </a:t>
            </a:r>
            <a:r>
              <a:rPr lang="en-US"/>
              <a:t>Annuity </a:t>
            </a:r>
            <a:r>
              <a:rPr lang="en-US" smtClean="0"/>
              <a:t>Formula</a:t>
            </a:r>
            <a:endParaRPr lang="en-US" dirty="0"/>
          </a:p>
        </p:txBody>
      </p:sp>
      <p:sp>
        <p:nvSpPr>
          <p:cNvPr id="3" name="Content Placeholder 2"/>
          <p:cNvSpPr>
            <a:spLocks noGrp="1"/>
          </p:cNvSpPr>
          <p:nvPr>
            <p:ph idx="1"/>
          </p:nvPr>
        </p:nvSpPr>
        <p:spPr>
          <a:xfrm>
            <a:off x="838200" y="1317625"/>
            <a:ext cx="10515600" cy="1643289"/>
          </a:xfrm>
        </p:spPr>
        <p:txBody>
          <a:bodyPr/>
          <a:lstStyle/>
          <a:p>
            <a:r>
              <a:rPr lang="en-US" dirty="0"/>
              <a:t>The future value of an annuity with N periods and an interest rate of I can be found with the following formula</a:t>
            </a:r>
            <a:r>
              <a:rPr lang="en-US" dirty="0" smtClean="0"/>
              <a:t>:</a:t>
            </a:r>
            <a:endParaRPr lang="en-US" dirty="0"/>
          </a:p>
        </p:txBody>
      </p:sp>
      <p:graphicFrame>
        <p:nvGraphicFramePr>
          <p:cNvPr id="6" name="Object 3" descr="An equation shows F V annuity formula.&#10;F V subscript N equals P M T multiplied by within parenthesis ((1 plus I) to the power of N) minus 1 over I. &#10;F V subscript N equals dollars 100 multiplied by within parenthesis ((1 plus 0.10) cubed) minus 1 over 0.10 equals dollars 331"/>
          <p:cNvGraphicFramePr>
            <a:graphicFrameLocks noGrp="1" noChangeAspect="1"/>
          </p:cNvGraphicFramePr>
          <p:nvPr>
            <p:ph idx="10"/>
            <p:extLst>
              <p:ext uri="{D42A27DB-BD31-4B8C-83A1-F6EECF244321}">
                <p14:modId xmlns:p14="http://schemas.microsoft.com/office/powerpoint/2010/main" val="3854590596"/>
              </p:ext>
            </p:extLst>
          </p:nvPr>
        </p:nvGraphicFramePr>
        <p:xfrm>
          <a:off x="2772229" y="2923889"/>
          <a:ext cx="6647542" cy="3181032"/>
        </p:xfrm>
        <a:graphic>
          <a:graphicData uri="http://schemas.openxmlformats.org/presentationml/2006/ole">
            <mc:AlternateContent xmlns:mc="http://schemas.openxmlformats.org/markup-compatibility/2006">
              <mc:Choice xmlns:v="urn:schemas-microsoft-com:vml" Requires="v">
                <p:oleObj spid="_x0000_s28979" name="Equation" r:id="rId3" imgW="2070000" imgH="990360" progId="Equation.DSMT4">
                  <p:embed/>
                </p:oleObj>
              </mc:Choice>
              <mc:Fallback>
                <p:oleObj name="Equation" r:id="rId3" imgW="2070000" imgH="9903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229" y="2923889"/>
                        <a:ext cx="6647542" cy="31810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10940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Formula </a:t>
            </a:r>
            <a:r>
              <a:rPr lang="en-US" dirty="0" smtClean="0"/>
              <a:t>for </a:t>
            </a:r>
            <a:r>
              <a:rPr lang="en-US" dirty="0"/>
              <a:t>Annuities</a:t>
            </a:r>
          </a:p>
        </p:txBody>
      </p:sp>
      <p:sp>
        <p:nvSpPr>
          <p:cNvPr id="5" name="Content Placeholder 2"/>
          <p:cNvSpPr>
            <a:spLocks noGrp="1"/>
          </p:cNvSpPr>
          <p:nvPr>
            <p:ph idx="1"/>
          </p:nvPr>
        </p:nvSpPr>
        <p:spPr/>
        <p:txBody>
          <a:bodyPr/>
          <a:lstStyle/>
          <a:p>
            <a:r>
              <a:rPr lang="en-US" dirty="0"/>
              <a:t>Financial calculators solve this equation</a:t>
            </a:r>
            <a:r>
              <a:rPr lang="en-US" dirty="0" smtClean="0"/>
              <a:t>:</a:t>
            </a:r>
            <a:endParaRPr lang="en-US" dirty="0"/>
          </a:p>
        </p:txBody>
      </p:sp>
      <p:graphicFrame>
        <p:nvGraphicFramePr>
          <p:cNvPr id="10" name="Object 3" descr="An equation shows financial calculator formula for annuities.&#10;P V multiplied by within parenthesis (1 plus I) to the power of N plus P M T multiplied by ((1 plus I) to the power of N) minus 1 over I plus F V subscript N equals 0"/>
          <p:cNvGraphicFramePr>
            <a:graphicFrameLocks noGrp="1" noChangeAspect="1"/>
          </p:cNvGraphicFramePr>
          <p:nvPr>
            <p:ph idx="10"/>
            <p:extLst>
              <p:ext uri="{D42A27DB-BD31-4B8C-83A1-F6EECF244321}">
                <p14:modId xmlns:p14="http://schemas.microsoft.com/office/powerpoint/2010/main" val="590581892"/>
              </p:ext>
            </p:extLst>
          </p:nvPr>
        </p:nvGraphicFramePr>
        <p:xfrm>
          <a:off x="2049463" y="2365375"/>
          <a:ext cx="8093075" cy="1452563"/>
        </p:xfrm>
        <a:graphic>
          <a:graphicData uri="http://schemas.openxmlformats.org/presentationml/2006/ole">
            <mc:AlternateContent xmlns:mc="http://schemas.openxmlformats.org/markup-compatibility/2006">
              <mc:Choice xmlns:v="urn:schemas-microsoft-com:vml" Requires="v">
                <p:oleObj spid="_x0000_s7933" name="Equation" r:id="rId3" imgW="2476440" imgH="444240" progId="Equation.DSMT4">
                  <p:embed/>
                </p:oleObj>
              </mc:Choice>
              <mc:Fallback>
                <p:oleObj name="Equation" r:id="rId3" imgW="2476440" imgH="444240" progId="Equation.DSMT4">
                  <p:embed/>
                  <p:pic>
                    <p:nvPicPr>
                      <p:cNvPr id="0" name="Object 8"/>
                      <p:cNvPicPr>
                        <a:picLocks noChangeAspect="1" noChangeArrowheads="1"/>
                      </p:cNvPicPr>
                      <p:nvPr/>
                    </p:nvPicPr>
                    <p:blipFill>
                      <a:blip r:embed="rId4"/>
                      <a:srcRect/>
                      <a:stretch>
                        <a:fillRect/>
                      </a:stretch>
                    </p:blipFill>
                    <p:spPr bwMode="auto">
                      <a:xfrm>
                        <a:off x="2049463" y="2365375"/>
                        <a:ext cx="8093075" cy="1452563"/>
                      </a:xfrm>
                      <a:prstGeom prst="rect">
                        <a:avLst/>
                      </a:prstGeom>
                      <a:noFill/>
                      <a:ln>
                        <a:noFill/>
                      </a:ln>
                    </p:spPr>
                  </p:pic>
                </p:oleObj>
              </mc:Fallback>
            </mc:AlternateContent>
          </a:graphicData>
        </a:graphic>
      </p:graphicFrame>
      <p:sp>
        <p:nvSpPr>
          <p:cNvPr id="7" name="Content Placeholder 4"/>
          <p:cNvSpPr>
            <a:spLocks noGrp="1"/>
          </p:cNvSpPr>
          <p:nvPr>
            <p:ph idx="11"/>
          </p:nvPr>
        </p:nvSpPr>
        <p:spPr>
          <a:xfrm>
            <a:off x="838200" y="4887147"/>
            <a:ext cx="10515600" cy="1097280"/>
          </a:xfrm>
        </p:spPr>
        <p:txBody>
          <a:bodyPr/>
          <a:lstStyle/>
          <a:p>
            <a:r>
              <a:rPr lang="en-US" dirty="0"/>
              <a:t>There are 5 </a:t>
            </a:r>
            <a:r>
              <a:rPr lang="en-US" dirty="0" smtClean="0"/>
              <a:t>variables. If </a:t>
            </a:r>
            <a:r>
              <a:rPr lang="en-US" dirty="0"/>
              <a:t>4 are known, the calculator will solve for the 5th</a:t>
            </a:r>
            <a:r>
              <a:rPr lang="en-US" dirty="0" smtClean="0"/>
              <a:t>.</a:t>
            </a:r>
            <a:endParaRPr lang="en-US" dirty="0"/>
          </a:p>
        </p:txBody>
      </p:sp>
    </p:spTree>
    <p:extLst>
      <p:ext uri="{BB962C8B-B14F-4D97-AF65-F5344CB8AC3E}">
        <p14:creationId xmlns:p14="http://schemas.microsoft.com/office/powerpoint/2010/main" val="1158871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Financial Calculator </a:t>
            </a:r>
            <a:r>
              <a:rPr lang="en-US" sz="3600" dirty="0" smtClean="0"/>
              <a:t>Solution (2 of 3)</a:t>
            </a:r>
            <a:endParaRPr lang="en-US" dirty="0"/>
          </a:p>
        </p:txBody>
      </p:sp>
      <p:pic>
        <p:nvPicPr>
          <p:cNvPr id="6" name="Picture 2" descr="An illustration shows the input and output values as follows: N – 3 inputs; I over Y R – 10 inputs; P V –0 inputs; P M T – negative 100 input; and F V – 331.00 outpu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07051"/>
            <a:ext cx="9197834" cy="1842436"/>
          </a:xfrm>
        </p:spPr>
      </p:pic>
      <p:sp>
        <p:nvSpPr>
          <p:cNvPr id="5" name="Content Placeholder 3"/>
          <p:cNvSpPr>
            <a:spLocks noGrp="1"/>
          </p:cNvSpPr>
          <p:nvPr>
            <p:ph idx="10"/>
          </p:nvPr>
        </p:nvSpPr>
        <p:spPr>
          <a:xfrm>
            <a:off x="838200" y="4663148"/>
            <a:ext cx="10515600" cy="1229635"/>
          </a:xfrm>
        </p:spPr>
        <p:txBody>
          <a:bodyPr/>
          <a:lstStyle/>
          <a:p>
            <a:pPr marL="0" indent="0">
              <a:buNone/>
            </a:pPr>
            <a:r>
              <a:rPr lang="en-US" dirty="0"/>
              <a:t>Have payments but no lump sum PV, so enter 0 for present value</a:t>
            </a:r>
            <a:r>
              <a:rPr lang="en-US" dirty="0" smtClean="0"/>
              <a:t>.</a:t>
            </a:r>
            <a:endParaRPr lang="en-US" dirty="0"/>
          </a:p>
        </p:txBody>
      </p:sp>
    </p:spTree>
    <p:extLst>
      <p:ext uri="{BB962C8B-B14F-4D97-AF65-F5344CB8AC3E}">
        <p14:creationId xmlns:p14="http://schemas.microsoft.com/office/powerpoint/2010/main" val="2130606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Spreadsheet Solution </a:t>
            </a:r>
            <a:r>
              <a:rPr lang="en-US" dirty="0" smtClean="0"/>
              <a:t>(5 </a:t>
            </a:r>
            <a:r>
              <a:rPr lang="en-US" dirty="0"/>
              <a:t>of 6)</a:t>
            </a:r>
          </a:p>
        </p:txBody>
      </p:sp>
      <p:sp>
        <p:nvSpPr>
          <p:cNvPr id="3" name="Content Placeholder 2"/>
          <p:cNvSpPr>
            <a:spLocks noGrp="1"/>
          </p:cNvSpPr>
          <p:nvPr>
            <p:ph idx="1"/>
          </p:nvPr>
        </p:nvSpPr>
        <p:spPr/>
        <p:txBody>
          <a:bodyPr/>
          <a:lstStyle/>
          <a:p>
            <a:r>
              <a:rPr lang="en-US" dirty="0"/>
              <a:t>Use the FV function: see spreadsheet in </a:t>
            </a:r>
            <a:r>
              <a:rPr lang="en-US" i="1" dirty="0"/>
              <a:t>Ch04 Mini Case.xls</a:t>
            </a:r>
            <a:r>
              <a:rPr lang="en-US" dirty="0" smtClean="0"/>
              <a:t>.</a:t>
            </a:r>
            <a:endParaRPr lang="en-US" dirty="0"/>
          </a:p>
          <a:p>
            <a:pPr>
              <a:spcBef>
                <a:spcPts val="4200"/>
              </a:spcBef>
            </a:pPr>
            <a:r>
              <a:rPr lang="en-US" dirty="0"/>
              <a:t>FV</a:t>
            </a:r>
            <a:r>
              <a:rPr lang="en-US" baseline="-25000" dirty="0"/>
              <a:t>N</a:t>
            </a:r>
            <a:r>
              <a:rPr lang="en-US" dirty="0"/>
              <a:t> = FV(I, N, PMT, PV)</a:t>
            </a:r>
          </a:p>
          <a:p>
            <a:r>
              <a:rPr lang="en-US" dirty="0"/>
              <a:t>FV</a:t>
            </a:r>
            <a:r>
              <a:rPr lang="en-US" baseline="-25000" dirty="0"/>
              <a:t>N</a:t>
            </a:r>
            <a:r>
              <a:rPr lang="en-US" dirty="0"/>
              <a:t> = FV(0.10, 3, -100, 0) = </a:t>
            </a:r>
            <a:r>
              <a:rPr lang="en-US" dirty="0" smtClean="0"/>
              <a:t>331.00</a:t>
            </a:r>
            <a:endParaRPr lang="en-US" dirty="0"/>
          </a:p>
        </p:txBody>
      </p:sp>
    </p:spTree>
    <p:extLst>
      <p:ext uri="{BB962C8B-B14F-4D97-AF65-F5344CB8AC3E}">
        <p14:creationId xmlns:p14="http://schemas.microsoft.com/office/powerpoint/2010/main" val="223612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lines show timing of cash flows</a:t>
            </a:r>
            <a:r>
              <a:rPr lang="en-US" dirty="0" smtClean="0"/>
              <a:t>.</a:t>
            </a:r>
            <a:endParaRPr lang="en-US" dirty="0"/>
          </a:p>
        </p:txBody>
      </p:sp>
      <p:pic>
        <p:nvPicPr>
          <p:cNvPr id="8" name="Picture 2" descr="A timeline shows the timing of cash flows from 0 to 3 labeled as follows: 0 – C F subscript 1; 1 – C F subscript 1; 2 – C F subscript 2; and 3 – C F subscrip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852" y="1473226"/>
            <a:ext cx="9716296" cy="2692374"/>
          </a:xfrm>
        </p:spPr>
      </p:pic>
      <p:sp>
        <p:nvSpPr>
          <p:cNvPr id="7" name="Content Placeholder 3"/>
          <p:cNvSpPr>
            <a:spLocks noGrp="1"/>
          </p:cNvSpPr>
          <p:nvPr>
            <p:ph idx="10"/>
          </p:nvPr>
        </p:nvSpPr>
        <p:spPr>
          <a:xfrm>
            <a:off x="838200" y="4895372"/>
            <a:ext cx="10515600" cy="1128035"/>
          </a:xfrm>
        </p:spPr>
        <p:txBody>
          <a:bodyPr/>
          <a:lstStyle/>
          <a:p>
            <a:pPr marL="0" indent="0">
              <a:buNone/>
            </a:pPr>
            <a:r>
              <a:rPr lang="en-US" u="sng" dirty="0"/>
              <a:t>Tick marks</a:t>
            </a:r>
            <a:r>
              <a:rPr lang="en-US" dirty="0"/>
              <a:t> at ends of periods, so Time 0 is today; Time 1 is the end of Period 1; or the beginning of Period 2</a:t>
            </a:r>
            <a:r>
              <a:rPr lang="en-US" dirty="0" smtClean="0"/>
              <a:t>.</a:t>
            </a:r>
            <a:endParaRPr lang="en-US" dirty="0"/>
          </a:p>
        </p:txBody>
      </p:sp>
    </p:spTree>
    <p:extLst>
      <p:ext uri="{BB962C8B-B14F-4D97-AF65-F5344CB8AC3E}">
        <p14:creationId xmlns:p14="http://schemas.microsoft.com/office/powerpoint/2010/main" val="1700836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PV of this ordinary annuity</a:t>
            </a:r>
            <a:r>
              <a:rPr lang="en-US" dirty="0" smtClean="0"/>
              <a:t>?</a:t>
            </a:r>
            <a:endParaRPr lang="en-US" dirty="0"/>
          </a:p>
        </p:txBody>
      </p:sp>
      <p:pic>
        <p:nvPicPr>
          <p:cNvPr id="4" name="Picture 2" descr="A timeline shows the P V of an ordinary annuity as follows: 0; 1 – 100; 2 – 100; 3 – 100. The interest in the first year is 10 percent. P V in the first year will be 90.91. P V in the second year will be 82.64. P V of the third year will be 75.13. The total P V is 248.6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195" y="1271979"/>
            <a:ext cx="8783610" cy="4807518"/>
          </a:xfrm>
        </p:spPr>
      </p:pic>
    </p:spTree>
    <p:extLst>
      <p:ext uri="{BB962C8B-B14F-4D97-AF65-F5344CB8AC3E}">
        <p14:creationId xmlns:p14="http://schemas.microsoft.com/office/powerpoint/2010/main" val="3047391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Annuity </a:t>
            </a:r>
            <a:r>
              <a:rPr lang="en-US" dirty="0" smtClean="0"/>
              <a:t>Formula</a:t>
            </a:r>
            <a:endParaRPr lang="en-US" dirty="0"/>
          </a:p>
        </p:txBody>
      </p:sp>
      <p:sp>
        <p:nvSpPr>
          <p:cNvPr id="4" name="Content Placeholder 2"/>
          <p:cNvSpPr>
            <a:spLocks noGrp="1"/>
          </p:cNvSpPr>
          <p:nvPr>
            <p:ph idx="1"/>
          </p:nvPr>
        </p:nvSpPr>
        <p:spPr>
          <a:xfrm>
            <a:off x="838200" y="1317625"/>
            <a:ext cx="10515600" cy="1556204"/>
          </a:xfrm>
        </p:spPr>
        <p:txBody>
          <a:bodyPr/>
          <a:lstStyle/>
          <a:p>
            <a:r>
              <a:rPr lang="en-US" dirty="0"/>
              <a:t>The present value of an annuity with N periods and an interest rate of I can be found with the following formula</a:t>
            </a:r>
            <a:r>
              <a:rPr lang="en-US" dirty="0" smtClean="0"/>
              <a:t>:</a:t>
            </a:r>
            <a:endParaRPr lang="en-US" dirty="0"/>
          </a:p>
        </p:txBody>
      </p:sp>
      <p:graphicFrame>
        <p:nvGraphicFramePr>
          <p:cNvPr id="7" name="Object 3" descr="An equation shows P V annuity formula.&#10;Equals P M T multiplied by within parenthesis ((1 over 1) minus (1 over I multiplied by within parenthesis (1 plus I) to the power of N)&#10;Equals dollars 100 multiplied by within parenthesis ((1 over 0.1) minus (1 over 0.1 multiplied by within parenthesis (1 plus 0.1) cubed) equals dollars 248.69."/>
          <p:cNvGraphicFramePr>
            <a:graphicFrameLocks noGrp="1" noChangeAspect="1"/>
          </p:cNvGraphicFramePr>
          <p:nvPr>
            <p:ph idx="10"/>
            <p:extLst>
              <p:ext uri="{D42A27DB-BD31-4B8C-83A1-F6EECF244321}">
                <p14:modId xmlns:p14="http://schemas.microsoft.com/office/powerpoint/2010/main" val="510316354"/>
              </p:ext>
            </p:extLst>
          </p:nvPr>
        </p:nvGraphicFramePr>
        <p:xfrm>
          <a:off x="2867025" y="3024188"/>
          <a:ext cx="6456363" cy="3092450"/>
        </p:xfrm>
        <a:graphic>
          <a:graphicData uri="http://schemas.openxmlformats.org/presentationml/2006/ole">
            <mc:AlternateContent xmlns:mc="http://schemas.openxmlformats.org/markup-compatibility/2006">
              <mc:Choice xmlns:v="urn:schemas-microsoft-com:vml" Requires="v">
                <p:oleObj spid="_x0000_s9963" name="Equation" r:id="rId3" imgW="2412720" imgH="1155600" progId="Equation.DSMT4">
                  <p:embed/>
                </p:oleObj>
              </mc:Choice>
              <mc:Fallback>
                <p:oleObj name="Equation" r:id="rId3" imgW="2412720" imgH="1155600" progId="Equation.DSMT4">
                  <p:embed/>
                  <p:pic>
                    <p:nvPicPr>
                      <p:cNvPr id="0" name="Object 5"/>
                      <p:cNvPicPr>
                        <a:picLocks noChangeAspect="1" noChangeArrowheads="1"/>
                      </p:cNvPicPr>
                      <p:nvPr/>
                    </p:nvPicPr>
                    <p:blipFill>
                      <a:blip r:embed="rId4"/>
                      <a:srcRect/>
                      <a:stretch>
                        <a:fillRect/>
                      </a:stretch>
                    </p:blipFill>
                    <p:spPr bwMode="auto">
                      <a:xfrm>
                        <a:off x="2867025" y="3024188"/>
                        <a:ext cx="6456363" cy="3092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70610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Financial Calculator Solution </a:t>
            </a:r>
            <a:r>
              <a:rPr lang="en-US" sz="3200" dirty="0" smtClean="0"/>
              <a:t>(3 </a:t>
            </a:r>
            <a:r>
              <a:rPr lang="en-US" sz="3200" dirty="0"/>
              <a:t>of </a:t>
            </a:r>
            <a:r>
              <a:rPr lang="en-US" sz="3200" dirty="0" smtClean="0"/>
              <a:t>3)</a:t>
            </a:r>
            <a:endParaRPr lang="en-US" dirty="0"/>
          </a:p>
        </p:txBody>
      </p:sp>
      <p:pic>
        <p:nvPicPr>
          <p:cNvPr id="7" name="Picture 2" descr="An illustration shows the input and output values as follows: N – 3 inputs; I over Y R – 10 inputs; P V –negative 248.69 outputs; P M T – negative 100 input; and F V – 0 inpu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65432"/>
            <a:ext cx="10101942" cy="2124164"/>
          </a:xfrm>
        </p:spPr>
      </p:pic>
      <p:sp>
        <p:nvSpPr>
          <p:cNvPr id="5" name="Content Placeholder 3"/>
          <p:cNvSpPr>
            <a:spLocks noGrp="1"/>
          </p:cNvSpPr>
          <p:nvPr>
            <p:ph idx="10"/>
          </p:nvPr>
        </p:nvSpPr>
        <p:spPr>
          <a:xfrm>
            <a:off x="838200" y="4039026"/>
            <a:ext cx="10515600" cy="1128035"/>
          </a:xfrm>
        </p:spPr>
        <p:txBody>
          <a:bodyPr/>
          <a:lstStyle/>
          <a:p>
            <a:pPr marL="0" indent="0">
              <a:buNone/>
            </a:pPr>
            <a:r>
              <a:rPr lang="en-US" dirty="0"/>
              <a:t>Have payments but no lump sum FV, so enter 0 for future value</a:t>
            </a:r>
            <a:r>
              <a:rPr lang="en-US" dirty="0" smtClean="0"/>
              <a:t>.</a:t>
            </a:r>
            <a:endParaRPr lang="en-US" dirty="0"/>
          </a:p>
        </p:txBody>
      </p:sp>
    </p:spTree>
    <p:extLst>
      <p:ext uri="{BB962C8B-B14F-4D97-AF65-F5344CB8AC3E}">
        <p14:creationId xmlns:p14="http://schemas.microsoft.com/office/powerpoint/2010/main" val="1472672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Spreadsheet Solution </a:t>
            </a:r>
            <a:r>
              <a:rPr lang="en-US" dirty="0" smtClean="0"/>
              <a:t>(6 </a:t>
            </a:r>
            <a:r>
              <a:rPr lang="en-US" dirty="0"/>
              <a:t>of </a:t>
            </a:r>
            <a:r>
              <a:rPr lang="en-US" dirty="0" smtClean="0"/>
              <a:t>6)</a:t>
            </a:r>
            <a:endParaRPr lang="en-US" dirty="0"/>
          </a:p>
        </p:txBody>
      </p:sp>
      <p:sp>
        <p:nvSpPr>
          <p:cNvPr id="6" name="Content Placeholder 2"/>
          <p:cNvSpPr>
            <a:spLocks noGrp="1"/>
          </p:cNvSpPr>
          <p:nvPr>
            <p:ph idx="1"/>
          </p:nvPr>
        </p:nvSpPr>
        <p:spPr/>
        <p:txBody>
          <a:bodyPr/>
          <a:lstStyle/>
          <a:p>
            <a:r>
              <a:rPr lang="en-US" dirty="0"/>
              <a:t>Use the PV function: see spreadsheet in </a:t>
            </a:r>
            <a:r>
              <a:rPr lang="en-US" i="1" dirty="0"/>
              <a:t>Ch04 Mini Case.xls</a:t>
            </a:r>
            <a:r>
              <a:rPr lang="en-US" dirty="0" smtClean="0"/>
              <a:t>.</a:t>
            </a:r>
            <a:endParaRPr lang="en-US" dirty="0"/>
          </a:p>
          <a:p>
            <a:pPr>
              <a:spcBef>
                <a:spcPts val="3200"/>
              </a:spcBef>
            </a:pPr>
            <a:r>
              <a:rPr lang="en-US" dirty="0"/>
              <a:t>PV = PV(I, N, PMT, FV)</a:t>
            </a:r>
          </a:p>
          <a:p>
            <a:r>
              <a:rPr lang="en-US" dirty="0"/>
              <a:t>PV = PV(0.10, 3, 100, 0) = -</a:t>
            </a:r>
            <a:r>
              <a:rPr lang="en-US" dirty="0" smtClean="0"/>
              <a:t>248.69</a:t>
            </a:r>
            <a:endParaRPr lang="en-US" dirty="0"/>
          </a:p>
        </p:txBody>
      </p:sp>
    </p:spTree>
    <p:extLst>
      <p:ext uri="{BB962C8B-B14F-4D97-AF65-F5344CB8AC3E}">
        <p14:creationId xmlns:p14="http://schemas.microsoft.com/office/powerpoint/2010/main" val="71404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FV and PV if </a:t>
            </a:r>
            <a:r>
              <a:rPr lang="en-US" dirty="0" smtClean="0"/>
              <a:t>the annuity </a:t>
            </a:r>
            <a:r>
              <a:rPr lang="en-US" dirty="0"/>
              <a:t>were an annuity due.</a:t>
            </a:r>
          </a:p>
        </p:txBody>
      </p:sp>
      <p:pic>
        <p:nvPicPr>
          <p:cNvPr id="5" name="Picture 2" descr="A timeline shows the F V and P V if the annuity were an annuity due as follows: 0 – 100; 1 – 100; 2 – 100; and 3. The interest in the first year is 10 perc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687" y="1875759"/>
            <a:ext cx="9782628" cy="3106482"/>
          </a:xfrm>
        </p:spPr>
      </p:pic>
    </p:spTree>
    <p:extLst>
      <p:ext uri="{BB962C8B-B14F-4D97-AF65-F5344CB8AC3E}">
        <p14:creationId xmlns:p14="http://schemas.microsoft.com/office/powerpoint/2010/main" val="2768051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and FV of Annuity Due </a:t>
            </a:r>
            <a:r>
              <a:rPr lang="en-US" dirty="0" smtClean="0"/>
              <a:t>vs</a:t>
            </a:r>
            <a:r>
              <a:rPr lang="en-US" dirty="0"/>
              <a:t>. Ordinary Annuity</a:t>
            </a:r>
          </a:p>
        </p:txBody>
      </p:sp>
      <p:sp>
        <p:nvSpPr>
          <p:cNvPr id="5" name="Content Placeholder 2"/>
          <p:cNvSpPr>
            <a:spLocks noGrp="1"/>
          </p:cNvSpPr>
          <p:nvPr>
            <p:ph idx="1"/>
          </p:nvPr>
        </p:nvSpPr>
        <p:spPr/>
        <p:txBody>
          <a:bodyPr/>
          <a:lstStyle/>
          <a:p>
            <a:r>
              <a:rPr lang="en-US" dirty="0"/>
              <a:t>PV of annuity due:</a:t>
            </a:r>
          </a:p>
          <a:p>
            <a:pPr marL="0" indent="0">
              <a:buNone/>
            </a:pPr>
            <a:r>
              <a:rPr lang="en-US" dirty="0"/>
              <a:t>	= (PV of ordinary annuity) (1+I) </a:t>
            </a:r>
          </a:p>
          <a:p>
            <a:pPr marL="0" indent="0">
              <a:buNone/>
            </a:pPr>
            <a:r>
              <a:rPr lang="en-US" dirty="0"/>
              <a:t>	= ($248.69) (1+ 0.10) = $</a:t>
            </a:r>
            <a:r>
              <a:rPr lang="en-US" dirty="0" smtClean="0"/>
              <a:t>273.56</a:t>
            </a:r>
            <a:endParaRPr lang="en-US" dirty="0"/>
          </a:p>
          <a:p>
            <a:pPr>
              <a:spcBef>
                <a:spcPts val="3000"/>
              </a:spcBef>
            </a:pPr>
            <a:r>
              <a:rPr lang="en-US" dirty="0"/>
              <a:t>FV of annuity due:</a:t>
            </a:r>
          </a:p>
          <a:p>
            <a:pPr marL="0" indent="0">
              <a:buNone/>
            </a:pPr>
            <a:r>
              <a:rPr lang="en-US" dirty="0"/>
              <a:t>	= (FV of ordinary annuity) (1+I)</a:t>
            </a:r>
          </a:p>
          <a:p>
            <a:pPr marL="0" indent="0">
              <a:buNone/>
            </a:pPr>
            <a:r>
              <a:rPr lang="en-US" dirty="0"/>
              <a:t>	= ($331.00) (1+ 0.10) = $364.10</a:t>
            </a:r>
          </a:p>
        </p:txBody>
      </p:sp>
    </p:spTree>
    <p:extLst>
      <p:ext uri="{BB962C8B-B14F-4D97-AF65-F5344CB8AC3E}">
        <p14:creationId xmlns:p14="http://schemas.microsoft.com/office/powerpoint/2010/main" val="68755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of Annuity Due: Switch from “End” to “Begin”</a:t>
            </a:r>
          </a:p>
        </p:txBody>
      </p:sp>
      <p:pic>
        <p:nvPicPr>
          <p:cNvPr id="5" name="Picture 2" descr="An illustration shows the input and output values as follows: N – 3 inputs; I over Y R – 10 inputs; P V – negative 273.55 outputs; P M T – negative 100 input; and F V – 0 input."/>
          <p:cNvPicPr>
            <a:picLocks noGrp="1" noChangeAspect="1"/>
          </p:cNvPicPr>
          <p:nvPr>
            <p:ph idx="1"/>
          </p:nvPr>
        </p:nvPicPr>
        <p:blipFill rotWithShape="1">
          <a:blip r:embed="rId2">
            <a:extLst>
              <a:ext uri="{28A0092B-C50C-407E-A947-70E740481C1C}">
                <a14:useLocalDpi xmlns:a14="http://schemas.microsoft.com/office/drawing/2010/main" val="0"/>
              </a:ext>
            </a:extLst>
          </a:blip>
          <a:srcRect r="11212"/>
          <a:stretch/>
        </p:blipFill>
        <p:spPr>
          <a:xfrm>
            <a:off x="606267" y="1556271"/>
            <a:ext cx="10979467" cy="3745458"/>
          </a:xfrm>
        </p:spPr>
      </p:pic>
    </p:spTree>
    <p:extLst>
      <p:ext uri="{BB962C8B-B14F-4D97-AF65-F5344CB8AC3E}">
        <p14:creationId xmlns:p14="http://schemas.microsoft.com/office/powerpoint/2010/main" val="2307209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FV of Annuity Due: Switch from “End” to “</a:t>
            </a:r>
            <a:r>
              <a:rPr lang="en-US" sz="3600"/>
              <a:t>Begin</a:t>
            </a:r>
            <a:r>
              <a:rPr lang="en-US" sz="3600" smtClean="0"/>
              <a:t>”</a:t>
            </a:r>
            <a:endParaRPr lang="en-US" dirty="0"/>
          </a:p>
        </p:txBody>
      </p:sp>
      <p:pic>
        <p:nvPicPr>
          <p:cNvPr id="7" name="Picture 2" descr="An illustration shows the input and output values as follows: N – 3 inputs; I over Y R – 10 inputs; P V –0 inputs; P M T – negative 100 input; and F V – negative 364.10 outputs."/>
          <p:cNvPicPr>
            <a:picLocks noGrp="1" noChangeAspect="1"/>
          </p:cNvPicPr>
          <p:nvPr>
            <p:ph idx="1"/>
          </p:nvPr>
        </p:nvPicPr>
        <p:blipFill rotWithShape="1">
          <a:blip r:embed="rId2">
            <a:extLst>
              <a:ext uri="{28A0092B-C50C-407E-A947-70E740481C1C}">
                <a14:useLocalDpi xmlns:a14="http://schemas.microsoft.com/office/drawing/2010/main" val="0"/>
              </a:ext>
            </a:extLst>
          </a:blip>
          <a:srcRect r="6498"/>
          <a:stretch/>
        </p:blipFill>
        <p:spPr>
          <a:xfrm>
            <a:off x="1474169" y="1931829"/>
            <a:ext cx="9243662" cy="2994343"/>
          </a:xfrm>
        </p:spPr>
      </p:pic>
    </p:spTree>
    <p:extLst>
      <p:ext uri="{BB962C8B-B14F-4D97-AF65-F5344CB8AC3E}">
        <p14:creationId xmlns:p14="http://schemas.microsoft.com/office/powerpoint/2010/main" val="1348778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Function for Annuities </a:t>
            </a:r>
            <a:r>
              <a:rPr lang="en-US" dirty="0" smtClean="0"/>
              <a:t>Due</a:t>
            </a:r>
            <a:endParaRPr lang="en-US" dirty="0"/>
          </a:p>
        </p:txBody>
      </p:sp>
      <p:sp>
        <p:nvSpPr>
          <p:cNvPr id="3" name="Content Placeholder 2"/>
          <p:cNvSpPr>
            <a:spLocks noGrp="1"/>
          </p:cNvSpPr>
          <p:nvPr>
            <p:ph idx="1"/>
          </p:nvPr>
        </p:nvSpPr>
        <p:spPr/>
        <p:txBody>
          <a:bodyPr/>
          <a:lstStyle/>
          <a:p>
            <a:pPr>
              <a:lnSpc>
                <a:spcPct val="80000"/>
              </a:lnSpc>
            </a:pPr>
            <a:r>
              <a:rPr lang="en-US" dirty="0"/>
              <a:t>Change the formula to:</a:t>
            </a:r>
          </a:p>
          <a:p>
            <a:pPr marL="0" indent="0">
              <a:lnSpc>
                <a:spcPct val="150000"/>
              </a:lnSpc>
              <a:buNone/>
            </a:pPr>
            <a:r>
              <a:rPr lang="en-US" dirty="0"/>
              <a:t>	=PV(0.10,3,-100,</a:t>
            </a:r>
            <a:r>
              <a:rPr lang="en-US" dirty="0">
                <a:solidFill>
                  <a:srgbClr val="FF0000"/>
                </a:solidFill>
              </a:rPr>
              <a:t>0</a:t>
            </a:r>
            <a:r>
              <a:rPr lang="en-US" dirty="0"/>
              <a:t>,</a:t>
            </a:r>
            <a:r>
              <a:rPr lang="en-US" dirty="0">
                <a:solidFill>
                  <a:srgbClr val="0070C0"/>
                </a:solidFill>
              </a:rPr>
              <a:t>1</a:t>
            </a:r>
            <a:r>
              <a:rPr lang="en-US" dirty="0" smtClean="0"/>
              <a:t>)</a:t>
            </a:r>
            <a:endParaRPr lang="en-US" dirty="0"/>
          </a:p>
          <a:p>
            <a:pPr>
              <a:lnSpc>
                <a:spcPct val="80000"/>
              </a:lnSpc>
              <a:spcBef>
                <a:spcPts val="3000"/>
              </a:spcBef>
            </a:pPr>
            <a:r>
              <a:rPr lang="en-US" dirty="0"/>
              <a:t>The fourth term (</a:t>
            </a:r>
            <a:r>
              <a:rPr lang="en-US" dirty="0">
                <a:solidFill>
                  <a:srgbClr val="FF0000"/>
                </a:solidFill>
              </a:rPr>
              <a:t>0</a:t>
            </a:r>
            <a:r>
              <a:rPr lang="en-US" dirty="0"/>
              <a:t>) tells the function there are no other cash flows.  The fifth term (</a:t>
            </a:r>
            <a:r>
              <a:rPr lang="en-US" dirty="0">
                <a:solidFill>
                  <a:srgbClr val="0070C0"/>
                </a:solidFill>
              </a:rPr>
              <a:t>1</a:t>
            </a:r>
            <a:r>
              <a:rPr lang="en-US" dirty="0"/>
              <a:t>) tells the function that it is an annuity due.  A similar function gives the future value of an annuity due:</a:t>
            </a:r>
          </a:p>
          <a:p>
            <a:pPr marL="0" indent="0">
              <a:lnSpc>
                <a:spcPct val="150000"/>
              </a:lnSpc>
              <a:buNone/>
            </a:pPr>
            <a:r>
              <a:rPr lang="en-US" dirty="0"/>
              <a:t>	=FV(0.10,3,-100,0,1</a:t>
            </a:r>
            <a:r>
              <a:rPr lang="en-US" dirty="0" smtClean="0"/>
              <a:t>)</a:t>
            </a:r>
            <a:endParaRPr lang="en-US" dirty="0"/>
          </a:p>
        </p:txBody>
      </p:sp>
    </p:spTree>
    <p:extLst>
      <p:ext uri="{BB962C8B-B14F-4D97-AF65-F5344CB8AC3E}">
        <p14:creationId xmlns:p14="http://schemas.microsoft.com/office/powerpoint/2010/main" val="3432865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PV of </a:t>
            </a:r>
            <a:r>
              <a:rPr lang="en-US" dirty="0" smtClean="0"/>
              <a:t>this uneven </a:t>
            </a:r>
            <a:r>
              <a:rPr lang="en-US" dirty="0"/>
              <a:t>cash flow stream?</a:t>
            </a:r>
          </a:p>
        </p:txBody>
      </p:sp>
      <p:pic>
        <p:nvPicPr>
          <p:cNvPr id="4" name="Picture 2" descr="A timeline shows the P V of an uneven cash flow stream as follows: 0; 1 – 100; 2 – 100; 3 – 100; 4 – negative 50. The interest in the first year is 10 percent. P V in the first year will be 90.91. P V in the second year will be 247.93. P V of the third year will be 225.39. P V in the third year will be negative 34.15. The total P V is 530.0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7087" y="1144665"/>
            <a:ext cx="8937827" cy="4887979"/>
          </a:xfrm>
        </p:spPr>
      </p:pic>
    </p:spTree>
    <p:extLst>
      <p:ext uri="{BB962C8B-B14F-4D97-AF65-F5344CB8AC3E}">
        <p14:creationId xmlns:p14="http://schemas.microsoft.com/office/powerpoint/2010/main" val="141796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 for a $100 lump sum due at the end of Year 2</a:t>
            </a:r>
            <a:r>
              <a:rPr lang="en-US" dirty="0" smtClean="0"/>
              <a:t>.</a:t>
            </a:r>
            <a:endParaRPr lang="en-US" dirty="0"/>
          </a:p>
        </p:txBody>
      </p:sp>
      <p:pic>
        <p:nvPicPr>
          <p:cNvPr id="68" name="Picture 2" descr="A timeline shows lump sum for 100 dollars at the end of 2 years as follows: 0; 1; 2 – 10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739" y="1908630"/>
            <a:ext cx="9984522" cy="3040742"/>
          </a:xfrm>
        </p:spPr>
      </p:pic>
    </p:spTree>
    <p:extLst>
      <p:ext uri="{BB962C8B-B14F-4D97-AF65-F5344CB8AC3E}">
        <p14:creationId xmlns:p14="http://schemas.microsoft.com/office/powerpoint/2010/main" val="1215224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HP 10bII</a:t>
            </a:r>
            <a:r>
              <a:rPr lang="en-US" dirty="0" smtClean="0"/>
              <a:t>+ (3 of 4)</a:t>
            </a:r>
            <a:endParaRPr lang="en-US" dirty="0"/>
          </a:p>
        </p:txBody>
      </p:sp>
      <p:sp>
        <p:nvSpPr>
          <p:cNvPr id="3" name="Content Placeholder 2"/>
          <p:cNvSpPr>
            <a:spLocks noGrp="1"/>
          </p:cNvSpPr>
          <p:nvPr>
            <p:ph idx="1"/>
          </p:nvPr>
        </p:nvSpPr>
        <p:spPr/>
        <p:txBody>
          <a:bodyPr/>
          <a:lstStyle/>
          <a:p>
            <a:r>
              <a:rPr lang="en-US" dirty="0"/>
              <a:t>Clear </a:t>
            </a:r>
            <a:r>
              <a:rPr lang="en-US" dirty="0" smtClean="0"/>
              <a:t>all: Orange </a:t>
            </a:r>
            <a:r>
              <a:rPr lang="en-US" dirty="0"/>
              <a:t>Shift key, then C All key (in orange).</a:t>
            </a:r>
          </a:p>
          <a:p>
            <a:r>
              <a:rPr lang="en-US" dirty="0"/>
              <a:t>Enter number, then hit the CFj key.</a:t>
            </a:r>
          </a:p>
          <a:p>
            <a:r>
              <a:rPr lang="en-US" dirty="0"/>
              <a:t>Repeat for all cash flows, in order.</a:t>
            </a:r>
          </a:p>
          <a:p>
            <a:r>
              <a:rPr lang="en-US" dirty="0"/>
              <a:t>To find NPV: Enter interest rate (I/YR). Then Orange Shift key, then NPV key (in orange</a:t>
            </a:r>
            <a:r>
              <a:rPr lang="en-US" dirty="0" smtClean="0"/>
              <a:t>).</a:t>
            </a:r>
            <a:endParaRPr lang="en-US" dirty="0"/>
          </a:p>
        </p:txBody>
      </p:sp>
    </p:spTree>
    <p:extLst>
      <p:ext uri="{BB962C8B-B14F-4D97-AF65-F5344CB8AC3E}">
        <p14:creationId xmlns:p14="http://schemas.microsoft.com/office/powerpoint/2010/main" val="4174612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HP 10bII+ </a:t>
            </a:r>
            <a:r>
              <a:rPr lang="en-US" dirty="0" smtClean="0"/>
              <a:t>(4 </a:t>
            </a:r>
            <a:r>
              <a:rPr lang="en-US" dirty="0"/>
              <a:t>of </a:t>
            </a:r>
            <a:r>
              <a:rPr lang="en-US" dirty="0" smtClean="0"/>
              <a:t>4)</a:t>
            </a:r>
            <a:endParaRPr lang="en-US" dirty="0"/>
          </a:p>
        </p:txBody>
      </p:sp>
      <p:sp>
        <p:nvSpPr>
          <p:cNvPr id="3" name="Content Placeholder 2"/>
          <p:cNvSpPr>
            <a:spLocks noGrp="1"/>
          </p:cNvSpPr>
          <p:nvPr>
            <p:ph idx="1"/>
          </p:nvPr>
        </p:nvSpPr>
        <p:spPr/>
        <p:txBody>
          <a:bodyPr/>
          <a:lstStyle/>
          <a:p>
            <a:r>
              <a:rPr lang="en-US" dirty="0"/>
              <a:t>To see current cash flow in list, hit RCL CFj CFj</a:t>
            </a:r>
          </a:p>
          <a:p>
            <a:r>
              <a:rPr lang="en-US" dirty="0"/>
              <a:t>To see previous CF, hit RCL CFj –</a:t>
            </a:r>
          </a:p>
          <a:p>
            <a:r>
              <a:rPr lang="en-US" dirty="0"/>
              <a:t>To see subsequent CF, hit RCL CFj +</a:t>
            </a:r>
          </a:p>
          <a:p>
            <a:r>
              <a:rPr lang="en-US" dirty="0"/>
              <a:t>To see CF 0-9, hit RCL CFj 1 (to see CF 1). To see CF 10-14, hit RCL CFj . (period) 1 (to see CF 11</a:t>
            </a:r>
            <a:r>
              <a:rPr lang="en-US" dirty="0" smtClean="0"/>
              <a:t>).</a:t>
            </a:r>
            <a:endParaRPr lang="en-US" dirty="0"/>
          </a:p>
        </p:txBody>
      </p:sp>
    </p:spTree>
    <p:extLst>
      <p:ext uri="{BB962C8B-B14F-4D97-AF65-F5344CB8AC3E}">
        <p14:creationId xmlns:p14="http://schemas.microsoft.com/office/powerpoint/2010/main" val="2175612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BAII </a:t>
            </a:r>
            <a:r>
              <a:rPr lang="en-US" dirty="0" smtClean="0"/>
              <a:t>+ (1 </a:t>
            </a:r>
            <a:r>
              <a:rPr lang="en-US" smtClean="0"/>
              <a:t>of 4)</a:t>
            </a:r>
            <a:endParaRPr lang="en-US" dirty="0"/>
          </a:p>
        </p:txBody>
      </p:sp>
      <p:sp>
        <p:nvSpPr>
          <p:cNvPr id="3" name="Content Placeholder 2"/>
          <p:cNvSpPr>
            <a:spLocks noGrp="1"/>
          </p:cNvSpPr>
          <p:nvPr>
            <p:ph idx="1"/>
          </p:nvPr>
        </p:nvSpPr>
        <p:spPr/>
        <p:txBody>
          <a:bodyPr/>
          <a:lstStyle/>
          <a:p>
            <a:r>
              <a:rPr lang="en-US" dirty="0"/>
              <a:t>Clear all cash flows: CF; 2</a:t>
            </a:r>
            <a:r>
              <a:rPr lang="en-US" baseline="30000" dirty="0"/>
              <a:t>nd</a:t>
            </a:r>
            <a:r>
              <a:rPr lang="en-US" dirty="0"/>
              <a:t> CLR Work.</a:t>
            </a:r>
          </a:p>
          <a:p>
            <a:r>
              <a:rPr lang="en-US" dirty="0"/>
              <a:t>CF0 displayed. Enter number, then hit the ENTER key.</a:t>
            </a:r>
          </a:p>
          <a:p>
            <a:r>
              <a:rPr lang="en-US" dirty="0"/>
              <a:t>Hit the down arrow to display C01. Enter number, hit ENTER.</a:t>
            </a:r>
          </a:p>
          <a:p>
            <a:r>
              <a:rPr lang="en-US" dirty="0"/>
              <a:t>F01 displayed. Usually just hit 1 ENTER. If you have several cash flows that are all the same, then use F01 to say how many you have.</a:t>
            </a:r>
          </a:p>
        </p:txBody>
      </p:sp>
    </p:spTree>
    <p:extLst>
      <p:ext uri="{BB962C8B-B14F-4D97-AF65-F5344CB8AC3E}">
        <p14:creationId xmlns:p14="http://schemas.microsoft.com/office/powerpoint/2010/main" val="3948613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BAII </a:t>
            </a:r>
            <a:r>
              <a:rPr lang="en-US" dirty="0" smtClean="0"/>
              <a:t>+ (2 of 4)</a:t>
            </a:r>
            <a:endParaRPr lang="en-US" dirty="0"/>
          </a:p>
        </p:txBody>
      </p:sp>
      <p:sp>
        <p:nvSpPr>
          <p:cNvPr id="3" name="Content Placeholder 2"/>
          <p:cNvSpPr>
            <a:spLocks noGrp="1"/>
          </p:cNvSpPr>
          <p:nvPr>
            <p:ph idx="1"/>
          </p:nvPr>
        </p:nvSpPr>
        <p:spPr/>
        <p:txBody>
          <a:bodyPr/>
          <a:lstStyle/>
          <a:p>
            <a:r>
              <a:rPr lang="en-US" dirty="0"/>
              <a:t>Repeat for all cash flows, in order.</a:t>
            </a:r>
          </a:p>
          <a:p>
            <a:r>
              <a:rPr lang="en-US" dirty="0"/>
              <a:t>To find NPV: Hit NPV; I = will display. Enter interest rate (as a percentage, so enter 10 for 10%) ENTER; Down Arrow; Displays NPV =; hit CPT and the NPV will display</a:t>
            </a:r>
            <a:r>
              <a:rPr lang="en-US" dirty="0" smtClean="0"/>
              <a:t>.</a:t>
            </a:r>
            <a:endParaRPr lang="en-US" dirty="0"/>
          </a:p>
        </p:txBody>
      </p:sp>
    </p:spTree>
    <p:extLst>
      <p:ext uri="{BB962C8B-B14F-4D97-AF65-F5344CB8AC3E}">
        <p14:creationId xmlns:p14="http://schemas.microsoft.com/office/powerpoint/2010/main" val="2497093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BAII + </a:t>
            </a:r>
            <a:r>
              <a:rPr lang="en-US" dirty="0" smtClean="0"/>
              <a:t>(3 of 4)</a:t>
            </a:r>
            <a:endParaRPr lang="en-US" dirty="0"/>
          </a:p>
        </p:txBody>
      </p:sp>
      <p:sp>
        <p:nvSpPr>
          <p:cNvPr id="3" name="Content Placeholder 2"/>
          <p:cNvSpPr>
            <a:spLocks noGrp="1"/>
          </p:cNvSpPr>
          <p:nvPr>
            <p:ph idx="1"/>
          </p:nvPr>
        </p:nvSpPr>
        <p:spPr/>
        <p:txBody>
          <a:bodyPr/>
          <a:lstStyle/>
          <a:p>
            <a:r>
              <a:rPr lang="en-US" dirty="0"/>
              <a:t>To see current cash flow in list, hit CF</a:t>
            </a:r>
          </a:p>
          <a:p>
            <a:r>
              <a:rPr lang="en-US" dirty="0"/>
              <a:t>Scroll up or down using the up and down arrows</a:t>
            </a:r>
            <a:r>
              <a:rPr lang="en-US" dirty="0" smtClean="0"/>
              <a:t>.</a:t>
            </a:r>
            <a:endParaRPr lang="en-US" dirty="0"/>
          </a:p>
        </p:txBody>
      </p:sp>
    </p:spTree>
    <p:extLst>
      <p:ext uri="{BB962C8B-B14F-4D97-AF65-F5344CB8AC3E}">
        <p14:creationId xmlns:p14="http://schemas.microsoft.com/office/powerpoint/2010/main" val="956258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calculator: BAII + </a:t>
            </a:r>
            <a:r>
              <a:rPr lang="en-US" dirty="0" smtClean="0"/>
              <a:t>(4 </a:t>
            </a:r>
            <a:r>
              <a:rPr lang="en-US" dirty="0"/>
              <a:t>of </a:t>
            </a:r>
            <a:r>
              <a:rPr lang="en-US" dirty="0" smtClean="0"/>
              <a:t>4)</a:t>
            </a:r>
            <a:endParaRPr lang="en-US" dirty="0"/>
          </a:p>
        </p:txBody>
      </p:sp>
      <p:sp>
        <p:nvSpPr>
          <p:cNvPr id="3" name="Content Placeholder 2"/>
          <p:cNvSpPr>
            <a:spLocks noGrp="1"/>
          </p:cNvSpPr>
          <p:nvPr>
            <p:ph idx="1"/>
          </p:nvPr>
        </p:nvSpPr>
        <p:spPr/>
        <p:txBody>
          <a:bodyPr/>
          <a:lstStyle/>
          <a:p>
            <a:r>
              <a:rPr lang="en-US" dirty="0"/>
              <a:t>Input in “CFLO” register:</a:t>
            </a:r>
          </a:p>
          <a:p>
            <a:pPr lvl="1"/>
            <a:r>
              <a:rPr lang="en-US" dirty="0"/>
              <a:t>CF0  =     0</a:t>
            </a:r>
          </a:p>
          <a:p>
            <a:pPr lvl="1"/>
            <a:r>
              <a:rPr lang="en-US" dirty="0"/>
              <a:t>CF1  = 100</a:t>
            </a:r>
          </a:p>
          <a:p>
            <a:pPr lvl="1"/>
            <a:r>
              <a:rPr lang="en-US" dirty="0"/>
              <a:t>CF2  = 300</a:t>
            </a:r>
          </a:p>
          <a:p>
            <a:pPr lvl="1"/>
            <a:r>
              <a:rPr lang="en-US" dirty="0"/>
              <a:t>CF3  = 300</a:t>
            </a:r>
          </a:p>
          <a:p>
            <a:pPr lvl="1"/>
            <a:r>
              <a:rPr lang="en-US" dirty="0"/>
              <a:t>CF4  =  -50</a:t>
            </a:r>
          </a:p>
          <a:p>
            <a:r>
              <a:rPr lang="en-US" dirty="0"/>
              <a:t>Enter I/YR = 10, then press NPV button to get NPV = 530.09. (Here NPV = PV</a:t>
            </a:r>
            <a:r>
              <a:rPr lang="en-US" dirty="0" smtClean="0"/>
              <a:t>.)</a:t>
            </a:r>
            <a:endParaRPr lang="en-US" dirty="0"/>
          </a:p>
        </p:txBody>
      </p:sp>
    </p:spTree>
    <p:extLst>
      <p:ext uri="{BB962C8B-B14F-4D97-AF65-F5344CB8AC3E}">
        <p14:creationId xmlns:p14="http://schemas.microsoft.com/office/powerpoint/2010/main" val="1787842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Excel Formula in cell A3</a:t>
            </a:r>
            <a:r>
              <a:rPr lang="it-IT" dirty="0" smtClean="0"/>
              <a:t>: = NPV(10</a:t>
            </a:r>
            <a:r>
              <a:rPr lang="it-IT" dirty="0"/>
              <a:t>%,B2:E2)</a:t>
            </a:r>
            <a:endParaRPr lang="en-US" dirty="0"/>
          </a:p>
        </p:txBody>
      </p:sp>
      <p:pic>
        <p:nvPicPr>
          <p:cNvPr id="5" name="Table 2" descr="A screenshot shows a table. The row headers are as follows: 1, 2, 3, 4, and 5. The column headers are as follows: A, B, C, D, and E. the reading are as follows: Row 1: A – 0; B – 1; C – 2; D – 3; E – 4. Row 2: A; B – 100; C – 300; D – 300; E – negative 50. Row 3: `a – dollars 530.09."/>
          <p:cNvPicPr>
            <a:picLocks noGrp="1" noChangeAspect="1" noChangeArrowheads="1"/>
          </p:cNvPicPr>
          <p:nvPr>
            <p:ph idx="1"/>
          </p:nvPr>
        </p:nvPicPr>
        <p:blipFill>
          <a:blip r:embed="rId2" cstate="print"/>
          <a:srcRect/>
          <a:stretch>
            <a:fillRect/>
          </a:stretch>
        </p:blipFill>
        <p:spPr bwMode="auto">
          <a:xfrm>
            <a:off x="1291771" y="1990103"/>
            <a:ext cx="9608458" cy="2877794"/>
          </a:xfrm>
          <a:prstGeom prst="rect">
            <a:avLst/>
          </a:prstGeom>
          <a:noFill/>
          <a:ln w="12700">
            <a:noFill/>
            <a:miter lim="800000"/>
            <a:headEnd/>
            <a:tailEnd/>
          </a:ln>
        </p:spPr>
      </p:pic>
    </p:spTree>
    <p:extLst>
      <p:ext uri="{BB962C8B-B14F-4D97-AF65-F5344CB8AC3E}">
        <p14:creationId xmlns:p14="http://schemas.microsoft.com/office/powerpoint/2010/main" val="2225772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Nominal rate (I</a:t>
            </a:r>
            <a:r>
              <a:rPr lang="en-US" baseline="-25000" dirty="0"/>
              <a:t>NOM</a:t>
            </a:r>
            <a:r>
              <a:rPr lang="en-US" dirty="0" smtClean="0"/>
              <a:t>)</a:t>
            </a:r>
            <a:endParaRPr lang="en-US" dirty="0"/>
          </a:p>
        </p:txBody>
      </p:sp>
      <p:sp>
        <p:nvSpPr>
          <p:cNvPr id="3" name="Content Placeholder 2"/>
          <p:cNvSpPr>
            <a:spLocks noGrp="1"/>
          </p:cNvSpPr>
          <p:nvPr>
            <p:ph idx="1"/>
          </p:nvPr>
        </p:nvSpPr>
        <p:spPr/>
        <p:txBody>
          <a:bodyPr/>
          <a:lstStyle/>
          <a:p>
            <a:r>
              <a:rPr lang="en-US" dirty="0"/>
              <a:t>Stated in contracts, and  quoted by banks and brokers.</a:t>
            </a:r>
          </a:p>
          <a:p>
            <a:r>
              <a:rPr lang="en-US" dirty="0"/>
              <a:t>Not used in calculations or shown on time lines</a:t>
            </a:r>
          </a:p>
          <a:p>
            <a:r>
              <a:rPr lang="en-US" dirty="0"/>
              <a:t>Periods per year (M) must be given.</a:t>
            </a:r>
          </a:p>
          <a:p>
            <a:r>
              <a:rPr lang="en-US" dirty="0"/>
              <a:t>Examples:</a:t>
            </a:r>
          </a:p>
          <a:p>
            <a:pPr lvl="1"/>
            <a:r>
              <a:rPr lang="en-US" dirty="0"/>
              <a:t>8%; Quarterly</a:t>
            </a:r>
          </a:p>
          <a:p>
            <a:pPr lvl="1"/>
            <a:r>
              <a:rPr lang="en-US" dirty="0"/>
              <a:t>8%, Daily interest (365 days)</a:t>
            </a:r>
          </a:p>
        </p:txBody>
      </p:sp>
    </p:spTree>
    <p:extLst>
      <p:ext uri="{BB962C8B-B14F-4D97-AF65-F5344CB8AC3E}">
        <p14:creationId xmlns:p14="http://schemas.microsoft.com/office/powerpoint/2010/main" val="2402510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 rate (I</a:t>
            </a:r>
            <a:r>
              <a:rPr lang="en-US" baseline="-25000" dirty="0"/>
              <a:t>PER</a:t>
            </a:r>
            <a:r>
              <a:rPr lang="en-US" dirty="0"/>
              <a:t> </a:t>
            </a:r>
            <a:r>
              <a:rPr lang="en-US" dirty="0" smtClean="0"/>
              <a:t>)</a:t>
            </a:r>
            <a:endParaRPr lang="en-US" dirty="0"/>
          </a:p>
        </p:txBody>
      </p:sp>
      <p:sp>
        <p:nvSpPr>
          <p:cNvPr id="3" name="Content Placeholder 2"/>
          <p:cNvSpPr>
            <a:spLocks noGrp="1"/>
          </p:cNvSpPr>
          <p:nvPr>
            <p:ph idx="1"/>
          </p:nvPr>
        </p:nvSpPr>
        <p:spPr>
          <a:xfrm>
            <a:off x="838200" y="1317625"/>
            <a:ext cx="10698480" cy="4754880"/>
          </a:xfrm>
        </p:spPr>
        <p:txBody>
          <a:bodyPr/>
          <a:lstStyle/>
          <a:p>
            <a:pPr>
              <a:spcBef>
                <a:spcPct val="25000"/>
              </a:spcBef>
            </a:pPr>
            <a:r>
              <a:rPr lang="en-US" dirty="0"/>
              <a:t>I</a:t>
            </a:r>
            <a:r>
              <a:rPr lang="en-US" baseline="-25000" dirty="0"/>
              <a:t>PER</a:t>
            </a:r>
            <a:r>
              <a:rPr lang="en-US" dirty="0"/>
              <a:t> = I</a:t>
            </a:r>
            <a:r>
              <a:rPr lang="en-US" baseline="-25000" dirty="0"/>
              <a:t>NOM</a:t>
            </a:r>
            <a:r>
              <a:rPr lang="en-US" dirty="0"/>
              <a:t>/M, where M is number of compounding periods per year. M = 4 for quarterly, 12 for monthly, and 360 or 365 for daily compounding.</a:t>
            </a:r>
          </a:p>
          <a:p>
            <a:r>
              <a:rPr lang="en-US" dirty="0"/>
              <a:t>Used in calculations, shown on time lines.</a:t>
            </a:r>
          </a:p>
          <a:p>
            <a:r>
              <a:rPr lang="en-US" dirty="0"/>
              <a:t>Examples:</a:t>
            </a:r>
          </a:p>
          <a:p>
            <a:pPr lvl="1"/>
            <a:r>
              <a:rPr lang="en-US" dirty="0"/>
              <a:t>8% quarterly: I</a:t>
            </a:r>
            <a:r>
              <a:rPr lang="en-US" baseline="-25000" dirty="0"/>
              <a:t>PER</a:t>
            </a:r>
            <a:r>
              <a:rPr lang="en-US" dirty="0"/>
              <a:t> = 8%/4 = 2%.</a:t>
            </a:r>
          </a:p>
          <a:p>
            <a:pPr lvl="1"/>
            <a:r>
              <a:rPr lang="en-US" dirty="0"/>
              <a:t>8% daily (365): I</a:t>
            </a:r>
            <a:r>
              <a:rPr lang="en-US" baseline="-25000" dirty="0"/>
              <a:t>PER</a:t>
            </a:r>
            <a:r>
              <a:rPr lang="en-US" dirty="0"/>
              <a:t> = 8%/365 = 0.021918</a:t>
            </a:r>
            <a:r>
              <a:rPr lang="en-US" dirty="0" smtClean="0"/>
              <a:t>%.</a:t>
            </a:r>
            <a:endParaRPr lang="en-US" dirty="0"/>
          </a:p>
        </p:txBody>
      </p:sp>
    </p:spTree>
    <p:extLst>
      <p:ext uri="{BB962C8B-B14F-4D97-AF65-F5344CB8AC3E}">
        <p14:creationId xmlns:p14="http://schemas.microsoft.com/office/powerpoint/2010/main" val="3576440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a:t>
            </a:r>
            <a:r>
              <a:rPr lang="en-US" dirty="0" smtClean="0"/>
              <a:t>Compounding</a:t>
            </a:r>
            <a:endParaRPr lang="en-US" dirty="0"/>
          </a:p>
        </p:txBody>
      </p:sp>
      <p:sp>
        <p:nvSpPr>
          <p:cNvPr id="3" name="Content Placeholder 2"/>
          <p:cNvSpPr>
            <a:spLocks noGrp="1"/>
          </p:cNvSpPr>
          <p:nvPr>
            <p:ph idx="1"/>
          </p:nvPr>
        </p:nvSpPr>
        <p:spPr>
          <a:xfrm>
            <a:off x="838200" y="1317625"/>
            <a:ext cx="10698480" cy="4846320"/>
          </a:xfrm>
        </p:spPr>
        <p:txBody>
          <a:bodyPr/>
          <a:lstStyle/>
          <a:p>
            <a:r>
              <a:rPr lang="en-US" dirty="0"/>
              <a:t>Will the FV of a lump sum be larger or smaller if we compound more often, holding the stated I% constant?</a:t>
            </a:r>
          </a:p>
          <a:p>
            <a:r>
              <a:rPr lang="en-US" dirty="0"/>
              <a:t>Why?</a:t>
            </a:r>
          </a:p>
        </p:txBody>
      </p:sp>
    </p:spTree>
    <p:extLst>
      <p:ext uri="{BB962C8B-B14F-4D97-AF65-F5344CB8AC3E}">
        <p14:creationId xmlns:p14="http://schemas.microsoft.com/office/powerpoint/2010/main" val="52663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 for an ordinary annuity of $100 for 3 years</a:t>
            </a:r>
          </a:p>
        </p:txBody>
      </p:sp>
      <p:pic>
        <p:nvPicPr>
          <p:cNvPr id="68" name="Picture 2" descr="A timeline shows lump sum for 100 dollars at the end of 3 years as follows: 0; 1 – 100; 2 – 100; and 3 – 100.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739" y="2095536"/>
            <a:ext cx="9984522" cy="2666929"/>
          </a:xfrm>
        </p:spPr>
      </p:pic>
    </p:spTree>
    <p:extLst>
      <p:ext uri="{BB962C8B-B14F-4D97-AF65-F5344CB8AC3E}">
        <p14:creationId xmlns:p14="http://schemas.microsoft.com/office/powerpoint/2010/main" val="35559740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Compounding (Answer)</a:t>
            </a:r>
          </a:p>
        </p:txBody>
      </p:sp>
      <p:sp>
        <p:nvSpPr>
          <p:cNvPr id="3" name="Content Placeholder 2"/>
          <p:cNvSpPr>
            <a:spLocks noGrp="1"/>
          </p:cNvSpPr>
          <p:nvPr>
            <p:ph idx="1"/>
          </p:nvPr>
        </p:nvSpPr>
        <p:spPr/>
        <p:txBody>
          <a:bodyPr/>
          <a:lstStyle/>
          <a:p>
            <a:r>
              <a:rPr lang="en-US" dirty="0"/>
              <a:t>LARGER! </a:t>
            </a:r>
          </a:p>
          <a:p>
            <a:pPr>
              <a:spcBef>
                <a:spcPts val="3000"/>
              </a:spcBef>
            </a:pPr>
            <a:r>
              <a:rPr lang="en-US" dirty="0"/>
              <a:t>If compounding is more frequent than once a year--for example, semiannually, quarterly, or daily--interest is earned on interest more often</a:t>
            </a:r>
            <a:r>
              <a:rPr lang="en-US" dirty="0" smtClean="0"/>
              <a:t>.</a:t>
            </a:r>
            <a:endParaRPr lang="en-US" dirty="0"/>
          </a:p>
        </p:txBody>
      </p:sp>
    </p:spTree>
    <p:extLst>
      <p:ext uri="{BB962C8B-B14F-4D97-AF65-F5344CB8AC3E}">
        <p14:creationId xmlns:p14="http://schemas.microsoft.com/office/powerpoint/2010/main" val="3845995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FV Formula with Different Compounding Periods</a:t>
            </a:r>
          </a:p>
        </p:txBody>
      </p:sp>
      <p:graphicFrame>
        <p:nvGraphicFramePr>
          <p:cNvPr id="5" name="Object 2" descr="An equation shows F V formula with different compounding periods.&#10;F V subscript N equals P V multiplied by within parenthesis (1 plus (I subscript N O M over M)) to the power of M N"/>
          <p:cNvGraphicFramePr>
            <a:graphicFrameLocks noGrp="1" noChangeAspect="1"/>
          </p:cNvGraphicFramePr>
          <p:nvPr>
            <p:ph idx="1"/>
            <p:extLst>
              <p:ext uri="{D42A27DB-BD31-4B8C-83A1-F6EECF244321}">
                <p14:modId xmlns:p14="http://schemas.microsoft.com/office/powerpoint/2010/main" val="1332743596"/>
              </p:ext>
            </p:extLst>
          </p:nvPr>
        </p:nvGraphicFramePr>
        <p:xfrm>
          <a:off x="2800350" y="2652713"/>
          <a:ext cx="6591300" cy="2084387"/>
        </p:xfrm>
        <a:graphic>
          <a:graphicData uri="http://schemas.openxmlformats.org/presentationml/2006/ole">
            <mc:AlternateContent xmlns:mc="http://schemas.openxmlformats.org/markup-compatibility/2006">
              <mc:Choice xmlns:v="urn:schemas-microsoft-com:vml" Requires="v">
                <p:oleObj spid="_x0000_s29912" name="Equation" r:id="rId3" imgW="1485720" imgH="469800" progId="Equation.DSMT4">
                  <p:embed/>
                </p:oleObj>
              </mc:Choice>
              <mc:Fallback>
                <p:oleObj name="Equation" r:id="rId3" imgW="1485720" imgH="469800" progId="Equation.DSMT4">
                  <p:embed/>
                  <p:pic>
                    <p:nvPicPr>
                      <p:cNvPr id="0" name="Object 2"/>
                      <p:cNvPicPr>
                        <a:picLocks noChangeAspect="1" noChangeArrowheads="1"/>
                      </p:cNvPicPr>
                      <p:nvPr/>
                    </p:nvPicPr>
                    <p:blipFill>
                      <a:blip r:embed="rId4"/>
                      <a:srcRect/>
                      <a:stretch>
                        <a:fillRect/>
                      </a:stretch>
                    </p:blipFill>
                    <p:spPr bwMode="auto">
                      <a:xfrm>
                        <a:off x="2800350" y="2652713"/>
                        <a:ext cx="6591300" cy="20843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055041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 at a 12% nominal rate with semiannual compounding for 5 years </a:t>
            </a:r>
          </a:p>
        </p:txBody>
      </p:sp>
      <p:graphicFrame>
        <p:nvGraphicFramePr>
          <p:cNvPr id="5" name="Object 2" descr="An equation shows the nominal rate of 100 dollars with semiannual compounding for 5 years.&#10;F V subscript N equals P V multiplied by within parenthesis (1 plus (I subscript N O M over M)) to the power of M N&#10;F V subscript 5 S equals dollars 100 multiplied by within parenthesis (1 plus 0.12 over 2) to the power of 2 multiplied by 5&#10;"/>
          <p:cNvGraphicFramePr>
            <a:graphicFrameLocks noGrp="1" noChangeAspect="1"/>
          </p:cNvGraphicFramePr>
          <p:nvPr>
            <p:ph idx="1"/>
            <p:extLst>
              <p:ext uri="{D42A27DB-BD31-4B8C-83A1-F6EECF244321}">
                <p14:modId xmlns:p14="http://schemas.microsoft.com/office/powerpoint/2010/main" val="2980878960"/>
              </p:ext>
            </p:extLst>
          </p:nvPr>
        </p:nvGraphicFramePr>
        <p:xfrm>
          <a:off x="3776663" y="1244600"/>
          <a:ext cx="4638675" cy="4900613"/>
        </p:xfrm>
        <a:graphic>
          <a:graphicData uri="http://schemas.openxmlformats.org/presentationml/2006/ole">
            <mc:AlternateContent xmlns:mc="http://schemas.openxmlformats.org/markup-compatibility/2006">
              <mc:Choice xmlns:v="urn:schemas-microsoft-com:vml" Requires="v">
                <p:oleObj spid="_x0000_s30933" name="Equation" r:id="rId3" imgW="1574640" imgH="1663560" progId="Equation.DSMT4">
                  <p:embed/>
                </p:oleObj>
              </mc:Choice>
              <mc:Fallback>
                <p:oleObj name="Equation" r:id="rId3" imgW="1574640" imgH="1663560" progId="Equation.DSMT4">
                  <p:embed/>
                  <p:pic>
                    <p:nvPicPr>
                      <p:cNvPr id="0" name=""/>
                      <p:cNvPicPr>
                        <a:picLocks noChangeAspect="1" noChangeArrowheads="1"/>
                      </p:cNvPicPr>
                      <p:nvPr/>
                    </p:nvPicPr>
                    <p:blipFill>
                      <a:blip r:embed="rId4"/>
                      <a:srcRect/>
                      <a:stretch>
                        <a:fillRect/>
                      </a:stretch>
                    </p:blipFill>
                    <p:spPr bwMode="auto">
                      <a:xfrm>
                        <a:off x="3776663" y="1244600"/>
                        <a:ext cx="4638675" cy="49006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345310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FV of $100 at a 12% nominal rate for 5 years with different </a:t>
            </a:r>
            <a:r>
              <a:rPr lang="en-US" dirty="0" smtClean="0"/>
              <a:t>compounding</a:t>
            </a:r>
            <a:endParaRPr lang="en-US" dirty="0"/>
          </a:p>
        </p:txBody>
      </p:sp>
      <p:graphicFrame>
        <p:nvGraphicFramePr>
          <p:cNvPr id="6" name="Table 2" descr="An equation shows the nominal rate of 100 dollars for 5 years with different compounding.&#10;F V multiplied by within parenthesis (Ann.) equals dollars 100 multiplied by within parenthesis (1.12) to the power of 5 equals dollars 176.23&#10;F V multiplied by within parenthesis (Semi.) equals dollars 100 multiplied by within parenthesis (1.06) to the power of 10 equals dollars 179.08&#10;F V multiplied by within parenthesis (Quar.) equals dollars 100 multiplied by within parenthesis (1.03) to the power of 20 equals dollars 180.61&#10;F V multiplied by within parenthesis (Mon.) equals dollars 100 multiplied by within parenthesis (1.01) to the power of 60 equals dollars 181.67&#10;F V multiplied by within parenthesis (Daily) equals dollars 100 multiplied by within parenthesis (1 plus (0.12 over 365)) to the power of within parenthesis (5 multiplied by 365) equals dollars 182.19"/>
          <p:cNvGraphicFramePr>
            <a:graphicFrameLocks noGrp="1"/>
          </p:cNvGraphicFramePr>
          <p:nvPr>
            <p:ph idx="1"/>
            <p:extLst>
              <p:ext uri="{D42A27DB-BD31-4B8C-83A1-F6EECF244321}">
                <p14:modId xmlns:p14="http://schemas.microsoft.com/office/powerpoint/2010/main" val="2455284738"/>
              </p:ext>
            </p:extLst>
          </p:nvPr>
        </p:nvGraphicFramePr>
        <p:xfrm>
          <a:off x="1248229" y="1966684"/>
          <a:ext cx="9695542" cy="2924630"/>
        </p:xfrm>
        <a:graphic>
          <a:graphicData uri="http://schemas.openxmlformats.org/drawingml/2006/table">
            <a:tbl>
              <a:tblPr firstRow="1"/>
              <a:tblGrid>
                <a:gridCol w="2104373">
                  <a:extLst>
                    <a:ext uri="{9D8B030D-6E8A-4147-A177-3AD203B41FA5}">
                      <a16:colId xmlns:a16="http://schemas.microsoft.com/office/drawing/2014/main" xmlns="" val="20000"/>
                    </a:ext>
                  </a:extLst>
                </a:gridCol>
                <a:gridCol w="5472105">
                  <a:extLst>
                    <a:ext uri="{9D8B030D-6E8A-4147-A177-3AD203B41FA5}">
                      <a16:colId xmlns:a16="http://schemas.microsoft.com/office/drawing/2014/main" xmlns="" val="20001"/>
                    </a:ext>
                  </a:extLst>
                </a:gridCol>
                <a:gridCol w="2119064">
                  <a:extLst>
                    <a:ext uri="{9D8B030D-6E8A-4147-A177-3AD203B41FA5}">
                      <a16:colId xmlns:a16="http://schemas.microsoft.com/office/drawing/2014/main" xmlns="" val="20002"/>
                    </a:ext>
                  </a:extLst>
                </a:gridCol>
              </a:tblGrid>
              <a:tr h="584926">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FV(Ann.)</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 $100(1.12)</a:t>
                      </a:r>
                      <a:r>
                        <a:rPr kumimoji="0" lang="en-US" sz="3000" b="0" i="0" u="none" strike="noStrike" cap="none" normalizeH="0" baseline="30000">
                          <a:ln>
                            <a:noFill/>
                          </a:ln>
                          <a:solidFill>
                            <a:schemeClr val="tx1"/>
                          </a:solidFill>
                          <a:effectLst/>
                          <a:latin typeface="Arial" panose="020B0604020202020204" pitchFamily="34" charset="0"/>
                          <a:cs typeface="Arial" panose="020B0604020202020204" pitchFamily="34" charset="0"/>
                        </a:rPr>
                        <a:t>5</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$176.23</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584926">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FV(Semi.)</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 $100(1.06)</a:t>
                      </a:r>
                      <a:r>
                        <a:rPr kumimoji="0" lang="en-US" sz="3000" b="0" i="0" u="none" strike="noStrike" cap="none" normalizeH="0" baseline="30000">
                          <a:ln>
                            <a:noFill/>
                          </a:ln>
                          <a:solidFill>
                            <a:schemeClr val="tx1"/>
                          </a:solidFill>
                          <a:effectLst/>
                          <a:latin typeface="Arial" panose="020B0604020202020204" pitchFamily="34" charset="0"/>
                          <a:cs typeface="Arial" panose="020B0604020202020204" pitchFamily="34" charset="0"/>
                        </a:rPr>
                        <a:t>10</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 $179.08</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584926">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FV(Quar.)</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 $100(1.03)</a:t>
                      </a:r>
                      <a:r>
                        <a:rPr kumimoji="0" lang="en-US" sz="3000" b="0" i="0" u="none" strike="noStrike" cap="none" normalizeH="0" baseline="30000">
                          <a:ln>
                            <a:noFill/>
                          </a:ln>
                          <a:solidFill>
                            <a:schemeClr val="tx1"/>
                          </a:solidFill>
                          <a:effectLst/>
                          <a:latin typeface="Arial" panose="020B0604020202020204" pitchFamily="34" charset="0"/>
                          <a:cs typeface="Arial" panose="020B0604020202020204" pitchFamily="34" charset="0"/>
                        </a:rPr>
                        <a:t>20</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$180.61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584926">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FV(Mon.)</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 $100(1.01)</a:t>
                      </a:r>
                      <a:r>
                        <a:rPr kumimoji="0" lang="en-US" sz="3000" b="0" i="0" u="none" strike="noStrike" cap="none" normalizeH="0" baseline="30000">
                          <a:ln>
                            <a:noFill/>
                          </a:ln>
                          <a:solidFill>
                            <a:schemeClr val="tx1"/>
                          </a:solidFill>
                          <a:effectLst/>
                          <a:latin typeface="Arial" panose="020B0604020202020204" pitchFamily="34" charset="0"/>
                          <a:cs typeface="Arial" panose="020B0604020202020204" pitchFamily="34" charset="0"/>
                        </a:rPr>
                        <a:t>60</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 $181.67</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584926">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a:ln>
                            <a:noFill/>
                          </a:ln>
                          <a:solidFill>
                            <a:schemeClr val="tx1"/>
                          </a:solidFill>
                          <a:effectLst/>
                          <a:latin typeface="Arial" panose="020B0604020202020204" pitchFamily="34" charset="0"/>
                          <a:cs typeface="Arial" panose="020B0604020202020204" pitchFamily="34" charset="0"/>
                        </a:rPr>
                        <a:t>FV(Daily)</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$100(1+(0.12/365))</a:t>
                      </a:r>
                      <a:r>
                        <a:rPr kumimoji="0" lang="en-US" sz="30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(5x365)</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$182.19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99093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Annual </a:t>
            </a:r>
            <a:r>
              <a:rPr lang="en-US" dirty="0" smtClean="0"/>
              <a:t>Rate</a:t>
            </a:r>
            <a:endParaRPr lang="en-US" dirty="0"/>
          </a:p>
        </p:txBody>
      </p:sp>
      <p:sp>
        <p:nvSpPr>
          <p:cNvPr id="3" name="Content Placeholder 2"/>
          <p:cNvSpPr>
            <a:spLocks noGrp="1"/>
          </p:cNvSpPr>
          <p:nvPr>
            <p:ph idx="1"/>
          </p:nvPr>
        </p:nvSpPr>
        <p:spPr/>
        <p:txBody>
          <a:bodyPr/>
          <a:lstStyle/>
          <a:p>
            <a:r>
              <a:rPr lang="en-US" dirty="0"/>
              <a:t>The effective annual rate (EAR or EFF%) is the annual rate that causes PV to grow to the same FV as under multi-period compounding</a:t>
            </a:r>
            <a:r>
              <a:rPr lang="en-US" dirty="0" smtClean="0"/>
              <a:t>.</a:t>
            </a:r>
            <a:endParaRPr lang="en-US" dirty="0"/>
          </a:p>
        </p:txBody>
      </p:sp>
    </p:spTree>
    <p:extLst>
      <p:ext uri="{BB962C8B-B14F-4D97-AF65-F5344CB8AC3E}">
        <p14:creationId xmlns:p14="http://schemas.microsoft.com/office/powerpoint/2010/main" val="1309667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Annual Rate </a:t>
            </a:r>
            <a:r>
              <a:rPr lang="en-US" dirty="0" smtClean="0"/>
              <a:t>Example</a:t>
            </a:r>
            <a:endParaRPr lang="en-US" dirty="0"/>
          </a:p>
        </p:txBody>
      </p:sp>
      <p:sp>
        <p:nvSpPr>
          <p:cNvPr id="3" name="Content Placeholder 2"/>
          <p:cNvSpPr>
            <a:spLocks noGrp="1"/>
          </p:cNvSpPr>
          <p:nvPr>
            <p:ph idx="1"/>
          </p:nvPr>
        </p:nvSpPr>
        <p:spPr>
          <a:xfrm>
            <a:off x="838200" y="1317625"/>
            <a:ext cx="10515600" cy="772432"/>
          </a:xfrm>
        </p:spPr>
        <p:txBody>
          <a:bodyPr/>
          <a:lstStyle/>
          <a:p>
            <a:r>
              <a:rPr lang="en-US" dirty="0"/>
              <a:t>Example:  Invest $1 for one year at 12%, semiannual:</a:t>
            </a:r>
          </a:p>
        </p:txBody>
      </p:sp>
      <p:graphicFrame>
        <p:nvGraphicFramePr>
          <p:cNvPr id="8" name="Object 3" descr="An equation shows the effective annual rate example.&#10;F V equals P V multiplied by within parenthesis (1 plus I subscript N O M over M) to the power of M&#10;F V equals dollar 1 multiplied by within parenthesis (1.06) squared equals dollars 1.1236"/>
          <p:cNvGraphicFramePr>
            <a:graphicFrameLocks noGrp="1" noChangeAspect="1"/>
          </p:cNvGraphicFramePr>
          <p:nvPr>
            <p:ph idx="10"/>
            <p:extLst>
              <p:ext uri="{D42A27DB-BD31-4B8C-83A1-F6EECF244321}">
                <p14:modId xmlns:p14="http://schemas.microsoft.com/office/powerpoint/2010/main" val="3064784906"/>
              </p:ext>
            </p:extLst>
          </p:nvPr>
        </p:nvGraphicFramePr>
        <p:xfrm>
          <a:off x="3328988" y="2070100"/>
          <a:ext cx="5534025" cy="2043113"/>
        </p:xfrm>
        <a:graphic>
          <a:graphicData uri="http://schemas.openxmlformats.org/presentationml/2006/ole">
            <mc:AlternateContent xmlns:mc="http://schemas.openxmlformats.org/markup-compatibility/2006">
              <mc:Choice xmlns:v="urn:schemas-microsoft-com:vml" Requires="v">
                <p:oleObj spid="_x0000_s31942" name="Equation" r:id="rId3" imgW="1650960" imgH="609480" progId="Equation.DSMT4">
                  <p:embed/>
                </p:oleObj>
              </mc:Choice>
              <mc:Fallback>
                <p:oleObj name="Equation" r:id="rId3" imgW="1650960" imgH="609480" progId="Equation.DSMT4">
                  <p:embed/>
                  <p:pic>
                    <p:nvPicPr>
                      <p:cNvPr id="0" name="Object 6"/>
                      <p:cNvPicPr>
                        <a:picLocks noChangeAspect="1" noChangeArrowheads="1"/>
                      </p:cNvPicPr>
                      <p:nvPr/>
                    </p:nvPicPr>
                    <p:blipFill>
                      <a:blip r:embed="rId4"/>
                      <a:srcRect/>
                      <a:stretch>
                        <a:fillRect/>
                      </a:stretch>
                    </p:blipFill>
                    <p:spPr bwMode="auto">
                      <a:xfrm>
                        <a:off x="3328988" y="2070100"/>
                        <a:ext cx="5534025" cy="2043113"/>
                      </a:xfrm>
                      <a:prstGeom prst="rect">
                        <a:avLst/>
                      </a:prstGeom>
                      <a:noFill/>
                      <a:ln>
                        <a:noFill/>
                      </a:ln>
                    </p:spPr>
                  </p:pic>
                </p:oleObj>
              </mc:Fallback>
            </mc:AlternateContent>
          </a:graphicData>
        </a:graphic>
      </p:graphicFrame>
      <p:sp>
        <p:nvSpPr>
          <p:cNvPr id="5" name="Content Placeholder 4"/>
          <p:cNvSpPr>
            <a:spLocks noGrp="1"/>
          </p:cNvSpPr>
          <p:nvPr>
            <p:ph idx="11"/>
          </p:nvPr>
        </p:nvSpPr>
        <p:spPr>
          <a:xfrm>
            <a:off x="838200" y="4059849"/>
            <a:ext cx="10515600" cy="2152260"/>
          </a:xfrm>
        </p:spPr>
        <p:txBody>
          <a:bodyPr/>
          <a:lstStyle/>
          <a:p>
            <a:pPr marL="0" indent="0">
              <a:buNone/>
            </a:pPr>
            <a:r>
              <a:rPr lang="en-US" dirty="0"/>
              <a:t>EFF% = 12.36%, because $1 invested for one year at 12% semiannual compounding would grow to the same value as $1 invested for one year at 12.36% annual compounding</a:t>
            </a:r>
            <a:r>
              <a:rPr lang="en-US" dirty="0" smtClean="0"/>
              <a:t>.</a:t>
            </a:r>
            <a:endParaRPr lang="en-US" dirty="0"/>
          </a:p>
        </p:txBody>
      </p:sp>
    </p:spTree>
    <p:extLst>
      <p:ext uri="{BB962C8B-B14F-4D97-AF65-F5344CB8AC3E}">
        <p14:creationId xmlns:p14="http://schemas.microsoft.com/office/powerpoint/2010/main" val="2680817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a:t>
            </a:r>
            <a:r>
              <a:rPr lang="en-US" dirty="0" smtClean="0"/>
              <a:t>Rates</a:t>
            </a:r>
            <a:endParaRPr lang="en-US" dirty="0"/>
          </a:p>
        </p:txBody>
      </p:sp>
      <p:sp>
        <p:nvSpPr>
          <p:cNvPr id="5" name="Content Placeholder 2"/>
          <p:cNvSpPr>
            <a:spLocks noGrp="1"/>
          </p:cNvSpPr>
          <p:nvPr>
            <p:ph idx="1"/>
          </p:nvPr>
        </p:nvSpPr>
        <p:spPr/>
        <p:txBody>
          <a:bodyPr/>
          <a:lstStyle/>
          <a:p>
            <a:r>
              <a:rPr lang="en-US" dirty="0"/>
              <a:t>An investment with monthly payments is different from one with quarterly payments.  Must put on EFF% basis to compare rates of return.  Use EFF% only for comparisons.</a:t>
            </a:r>
          </a:p>
          <a:p>
            <a:r>
              <a:rPr lang="en-US" dirty="0"/>
              <a:t>Banks say “interest paid daily.”  Same as compounded daily</a:t>
            </a:r>
            <a:r>
              <a:rPr lang="en-US" dirty="0" smtClean="0"/>
              <a:t>.</a:t>
            </a:r>
            <a:endParaRPr lang="en-US" dirty="0"/>
          </a:p>
        </p:txBody>
      </p:sp>
    </p:spTree>
    <p:extLst>
      <p:ext uri="{BB962C8B-B14F-4D97-AF65-F5344CB8AC3E}">
        <p14:creationId xmlns:p14="http://schemas.microsoft.com/office/powerpoint/2010/main" val="2811563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 for a nominal rate of 12%, compounded semiannually</a:t>
            </a:r>
          </a:p>
        </p:txBody>
      </p:sp>
      <p:graphicFrame>
        <p:nvGraphicFramePr>
          <p:cNvPr id="6" name="Object 2" descr="An equation shows E F F percentage for a nominal rate of 12 percent, compounded semiannually.&#10; E F F percent equals within parenthesis ((1 plus (I subscript N O M over M)) to the power of M) minus 1&#10;Equals within parenthesis ((1 plus (0.12 over 2)) squared) minus 1&#10;Equals (1.06) squared minus 1.0&#10;Equals 0.1236 equals 12.36 percent"/>
          <p:cNvGraphicFramePr>
            <a:graphicFrameLocks noGrp="1" noChangeAspect="1"/>
          </p:cNvGraphicFramePr>
          <p:nvPr>
            <p:ph idx="1"/>
            <p:extLst>
              <p:ext uri="{D42A27DB-BD31-4B8C-83A1-F6EECF244321}">
                <p14:modId xmlns:p14="http://schemas.microsoft.com/office/powerpoint/2010/main" val="3806399096"/>
              </p:ext>
            </p:extLst>
          </p:nvPr>
        </p:nvGraphicFramePr>
        <p:xfrm>
          <a:off x="3440113" y="1404938"/>
          <a:ext cx="5311775" cy="4576762"/>
        </p:xfrm>
        <a:graphic>
          <a:graphicData uri="http://schemas.openxmlformats.org/presentationml/2006/ole">
            <mc:AlternateContent xmlns:mc="http://schemas.openxmlformats.org/markup-compatibility/2006">
              <mc:Choice xmlns:v="urn:schemas-microsoft-com:vml" Requires="v">
                <p:oleObj spid="_x0000_s32958" name="Equation" r:id="rId3" imgW="1650960" imgH="1422360" progId="Equation.DSMT4">
                  <p:embed/>
                </p:oleObj>
              </mc:Choice>
              <mc:Fallback>
                <p:oleObj name="Equation" r:id="rId3" imgW="1650960" imgH="1422360" progId="Equation.DSMT4">
                  <p:embed/>
                  <p:pic>
                    <p:nvPicPr>
                      <p:cNvPr id="0" name="Object 3"/>
                      <p:cNvPicPr>
                        <a:picLocks noChangeAspect="1" noChangeArrowheads="1"/>
                      </p:cNvPicPr>
                      <p:nvPr/>
                    </p:nvPicPr>
                    <p:blipFill>
                      <a:blip r:embed="rId4"/>
                      <a:srcRect/>
                      <a:stretch>
                        <a:fillRect/>
                      </a:stretch>
                    </p:blipFill>
                    <p:spPr bwMode="auto">
                      <a:xfrm>
                        <a:off x="3440113" y="1404938"/>
                        <a:ext cx="5311775" cy="45767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94394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EFF with </a:t>
            </a:r>
            <a:r>
              <a:rPr lang="en-US" dirty="0" smtClean="0"/>
              <a:t>HP10BII</a:t>
            </a:r>
            <a:endParaRPr lang="en-US" dirty="0"/>
          </a:p>
        </p:txBody>
      </p:sp>
      <p:sp>
        <p:nvSpPr>
          <p:cNvPr id="3" name="Content Placeholder 2"/>
          <p:cNvSpPr>
            <a:spLocks noGrp="1"/>
          </p:cNvSpPr>
          <p:nvPr>
            <p:ph idx="1"/>
          </p:nvPr>
        </p:nvSpPr>
        <p:spPr/>
        <p:txBody>
          <a:bodyPr/>
          <a:lstStyle/>
          <a:p>
            <a:r>
              <a:rPr lang="en-US" dirty="0"/>
              <a:t>Type in nominal rate, then Orange Shift key, then NOM% key (in orange). </a:t>
            </a:r>
          </a:p>
          <a:p>
            <a:r>
              <a:rPr lang="en-US" dirty="0"/>
              <a:t>Type in number of periods, then Orange Shift key, then P/YR key (in orange).</a:t>
            </a:r>
          </a:p>
          <a:p>
            <a:r>
              <a:rPr lang="en-US" dirty="0"/>
              <a:t>To find effective rate, hit  Orange Shift key, then EFF% key (in orange</a:t>
            </a:r>
            <a:r>
              <a:rPr lang="en-US" dirty="0" smtClean="0"/>
              <a:t>).</a:t>
            </a:r>
            <a:endParaRPr lang="en-US" dirty="0"/>
          </a:p>
        </p:txBody>
      </p:sp>
    </p:spTree>
    <p:extLst>
      <p:ext uri="{BB962C8B-B14F-4D97-AF65-F5344CB8AC3E}">
        <p14:creationId xmlns:p14="http://schemas.microsoft.com/office/powerpoint/2010/main" val="2266482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 (or EFF%) for a Nominal Rate of  of 12%</a:t>
            </a:r>
          </a:p>
        </p:txBody>
      </p:sp>
      <p:graphicFrame>
        <p:nvGraphicFramePr>
          <p:cNvPr id="6" name="Object 2" descr="An equation shows E AR for the nominal rate of 12 percent.&#10;E A R subscript Annual equals 12 percent&#10;E AT subscript Q equals (1 plus 0.12 over 4) to the power of 4 minus 1 equals 12.55 percent&#10;E A R subscript M equals (1 plus 0.12 over 12) to the power of 12 minus 1 equals 12.68 percent&#10;E A R subscript D multiplied by within parenthesis (365) equals (1 plus 0.12 over 365) to the power of 365 minus 1 equals 12.75 percent"/>
          <p:cNvGraphicFramePr>
            <a:graphicFrameLocks noGrp="1" noChangeAspect="1"/>
          </p:cNvGraphicFramePr>
          <p:nvPr>
            <p:ph idx="1"/>
            <p:extLst>
              <p:ext uri="{D42A27DB-BD31-4B8C-83A1-F6EECF244321}">
                <p14:modId xmlns:p14="http://schemas.microsoft.com/office/powerpoint/2010/main" val="2391040012"/>
              </p:ext>
            </p:extLst>
          </p:nvPr>
        </p:nvGraphicFramePr>
        <p:xfrm>
          <a:off x="2438400" y="1564347"/>
          <a:ext cx="8250729" cy="4206240"/>
        </p:xfrm>
        <a:graphic>
          <a:graphicData uri="http://schemas.openxmlformats.org/presentationml/2006/ole">
            <mc:AlternateContent xmlns:mc="http://schemas.openxmlformats.org/markup-compatibility/2006">
              <mc:Choice xmlns:v="urn:schemas-microsoft-com:vml" Requires="v">
                <p:oleObj spid="_x0000_s33977" name="Equation" r:id="rId3" imgW="2590560" imgH="1320480" progId="Equation.DSMT4">
                  <p:embed/>
                </p:oleObj>
              </mc:Choice>
              <mc:Fallback>
                <p:oleObj name="Equation" r:id="rId3" imgW="2590560" imgH="1320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64347"/>
                        <a:ext cx="8250729"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15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 for uneven </a:t>
            </a:r>
            <a:r>
              <a:rPr lang="en-US" dirty="0" smtClean="0"/>
              <a:t>CFs</a:t>
            </a:r>
            <a:endParaRPr lang="en-US" dirty="0"/>
          </a:p>
        </p:txBody>
      </p:sp>
      <p:pic>
        <p:nvPicPr>
          <p:cNvPr id="68" name="Picture 2" descr="A timeline shows uneven C F s as follows: 0 – negative 50; 1 – 100; 2 – 75; and 3 – 5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823" y="2095536"/>
            <a:ext cx="9716354" cy="2666929"/>
          </a:xfrm>
        </p:spPr>
      </p:pic>
    </p:spTree>
    <p:extLst>
      <p:ext uri="{BB962C8B-B14F-4D97-AF65-F5344CB8AC3E}">
        <p14:creationId xmlns:p14="http://schemas.microsoft.com/office/powerpoint/2010/main" val="4176699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the effective rate ever be equal to the nominal rate?</a:t>
            </a:r>
          </a:p>
        </p:txBody>
      </p:sp>
      <p:sp>
        <p:nvSpPr>
          <p:cNvPr id="3" name="Content Placeholder 2"/>
          <p:cNvSpPr>
            <a:spLocks noGrp="1"/>
          </p:cNvSpPr>
          <p:nvPr>
            <p:ph idx="1"/>
          </p:nvPr>
        </p:nvSpPr>
        <p:spPr>
          <a:xfrm>
            <a:off x="838200" y="1317625"/>
            <a:ext cx="10972800" cy="4754880"/>
          </a:xfrm>
        </p:spPr>
        <p:txBody>
          <a:bodyPr/>
          <a:lstStyle/>
          <a:p>
            <a:r>
              <a:rPr lang="en-US" dirty="0"/>
              <a:t>Yes, but only if annual compounding is used, i.e., if M = 1.</a:t>
            </a:r>
          </a:p>
          <a:p>
            <a:r>
              <a:rPr lang="en-US" dirty="0"/>
              <a:t>If M &gt; 1, EFF% will always be greater than the nominal rate</a:t>
            </a:r>
            <a:r>
              <a:rPr lang="en-US" dirty="0" smtClean="0"/>
              <a:t>.</a:t>
            </a:r>
            <a:endParaRPr lang="en-US" dirty="0"/>
          </a:p>
        </p:txBody>
      </p:sp>
    </p:spTree>
    <p:extLst>
      <p:ext uri="{BB962C8B-B14F-4D97-AF65-F5344CB8AC3E}">
        <p14:creationId xmlns:p14="http://schemas.microsoft.com/office/powerpoint/2010/main" val="2128067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each rate used</a:t>
            </a:r>
            <a:r>
              <a:rPr lang="en-US" dirty="0" smtClean="0"/>
              <a:t>? (1 of 3)</a:t>
            </a:r>
            <a:endParaRPr lang="en-US" dirty="0"/>
          </a:p>
        </p:txBody>
      </p:sp>
      <p:sp>
        <p:nvSpPr>
          <p:cNvPr id="3" name="Content Placeholder 2"/>
          <p:cNvSpPr>
            <a:spLocks noGrp="1"/>
          </p:cNvSpPr>
          <p:nvPr>
            <p:ph idx="1"/>
          </p:nvPr>
        </p:nvSpPr>
        <p:spPr/>
        <p:txBody>
          <a:bodyPr/>
          <a:lstStyle/>
          <a:p>
            <a:pPr marL="1005840" indent="-1005840">
              <a:buNone/>
            </a:pPr>
            <a:r>
              <a:rPr lang="en-US" dirty="0" smtClean="0"/>
              <a:t>I</a:t>
            </a:r>
            <a:r>
              <a:rPr lang="en-US" baseline="-25000" dirty="0" smtClean="0"/>
              <a:t>NOM</a:t>
            </a:r>
            <a:r>
              <a:rPr lang="en-US" dirty="0" smtClean="0"/>
              <a:t>: Written </a:t>
            </a:r>
            <a:r>
              <a:rPr lang="en-US" dirty="0"/>
              <a:t>into contracts, quoted by banks and brokers. </a:t>
            </a:r>
            <a:r>
              <a:rPr lang="en-US" u="sng" dirty="0" smtClean="0"/>
              <a:t>Not</a:t>
            </a:r>
            <a:r>
              <a:rPr lang="en-US" dirty="0" smtClean="0"/>
              <a:t> </a:t>
            </a:r>
            <a:r>
              <a:rPr lang="en-US" dirty="0"/>
              <a:t>used in calculations or </a:t>
            </a:r>
            <a:r>
              <a:rPr lang="en-US" dirty="0" smtClean="0"/>
              <a:t>shown on </a:t>
            </a:r>
            <a:r>
              <a:rPr lang="en-US" dirty="0"/>
              <a:t>time lines</a:t>
            </a:r>
            <a:r>
              <a:rPr lang="en-US" dirty="0" smtClean="0"/>
              <a:t>.</a:t>
            </a:r>
            <a:endParaRPr lang="en-US" dirty="0"/>
          </a:p>
        </p:txBody>
      </p:sp>
    </p:spTree>
    <p:extLst>
      <p:ext uri="{BB962C8B-B14F-4D97-AF65-F5344CB8AC3E}">
        <p14:creationId xmlns:p14="http://schemas.microsoft.com/office/powerpoint/2010/main" val="38875256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each rate used?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lstStyle/>
          <a:p>
            <a:pPr marL="1005840" indent="-1005840">
              <a:buNone/>
            </a:pPr>
            <a:r>
              <a:rPr lang="en-US" dirty="0"/>
              <a:t>I</a:t>
            </a:r>
            <a:r>
              <a:rPr lang="en-US" baseline="-25000" dirty="0"/>
              <a:t>PER</a:t>
            </a:r>
            <a:r>
              <a:rPr lang="en-US" dirty="0"/>
              <a:t>: </a:t>
            </a:r>
            <a:r>
              <a:rPr lang="en-US" dirty="0" smtClean="0"/>
              <a:t> </a:t>
            </a:r>
            <a:r>
              <a:rPr lang="en-US" dirty="0"/>
              <a:t>Used in calculations, shown on time lines</a:t>
            </a:r>
            <a:r>
              <a:rPr lang="en-US" dirty="0" smtClean="0"/>
              <a:t>.</a:t>
            </a:r>
          </a:p>
          <a:p>
            <a:pPr marL="0" indent="0">
              <a:spcBef>
                <a:spcPts val="5000"/>
              </a:spcBef>
              <a:buNone/>
            </a:pPr>
            <a:r>
              <a:rPr lang="en-US" dirty="0"/>
              <a:t>If I</a:t>
            </a:r>
            <a:r>
              <a:rPr lang="en-US" baseline="-25000" dirty="0"/>
              <a:t>NOM</a:t>
            </a:r>
            <a:r>
              <a:rPr lang="en-US" dirty="0"/>
              <a:t> has annual compounding,</a:t>
            </a:r>
          </a:p>
          <a:p>
            <a:pPr marL="0" indent="0">
              <a:buNone/>
            </a:pPr>
            <a:r>
              <a:rPr lang="en-US" dirty="0"/>
              <a:t>then I</a:t>
            </a:r>
            <a:r>
              <a:rPr lang="en-US" baseline="-25000" dirty="0"/>
              <a:t>PER</a:t>
            </a:r>
            <a:r>
              <a:rPr lang="en-US" dirty="0"/>
              <a:t>  =  I</a:t>
            </a:r>
            <a:r>
              <a:rPr lang="en-US" baseline="-25000" dirty="0"/>
              <a:t>NOM</a:t>
            </a:r>
            <a:r>
              <a:rPr lang="en-US" dirty="0"/>
              <a:t>/1 = I</a:t>
            </a:r>
            <a:r>
              <a:rPr lang="en-US" baseline="-25000" dirty="0"/>
              <a:t>NOM</a:t>
            </a:r>
            <a:r>
              <a:rPr lang="en-US" dirty="0" smtClean="0"/>
              <a:t>.</a:t>
            </a:r>
            <a:endParaRPr lang="en-US" dirty="0"/>
          </a:p>
        </p:txBody>
      </p:sp>
    </p:spTree>
    <p:extLst>
      <p:ext uri="{BB962C8B-B14F-4D97-AF65-F5344CB8AC3E}">
        <p14:creationId xmlns:p14="http://schemas.microsoft.com/office/powerpoint/2010/main" val="529060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each rate used</a:t>
            </a:r>
            <a:r>
              <a:rPr lang="en-US"/>
              <a:t>? </a:t>
            </a:r>
            <a:r>
              <a:rPr lang="en-US" dirty="0" smtClean="0"/>
              <a:t>(3 </a:t>
            </a:r>
            <a:r>
              <a:rPr lang="en-US" dirty="0"/>
              <a:t>of </a:t>
            </a:r>
            <a:r>
              <a:rPr lang="en-US" dirty="0" smtClean="0"/>
              <a:t>3)</a:t>
            </a:r>
            <a:endParaRPr lang="en-US" dirty="0"/>
          </a:p>
        </p:txBody>
      </p:sp>
      <p:sp>
        <p:nvSpPr>
          <p:cNvPr id="3" name="Content Placeholder 2"/>
          <p:cNvSpPr>
            <a:spLocks noGrp="1"/>
          </p:cNvSpPr>
          <p:nvPr>
            <p:ph idx="1"/>
          </p:nvPr>
        </p:nvSpPr>
        <p:spPr/>
        <p:txBody>
          <a:bodyPr/>
          <a:lstStyle/>
          <a:p>
            <a:r>
              <a:rPr lang="en-US" dirty="0"/>
              <a:t>EAR (or EFF%): Used to compare returns on investments with different payments per year.</a:t>
            </a:r>
          </a:p>
          <a:p>
            <a:r>
              <a:rPr lang="en-US" dirty="0"/>
              <a:t>Used for calculations if and only if dealing with annuities where payments don’t match interest compounding periods</a:t>
            </a:r>
            <a:r>
              <a:rPr lang="en-US" dirty="0" smtClean="0"/>
              <a:t>.</a:t>
            </a:r>
            <a:endParaRPr lang="en-US" dirty="0"/>
          </a:p>
        </p:txBody>
      </p:sp>
    </p:spTree>
    <p:extLst>
      <p:ext uri="{BB962C8B-B14F-4D97-AF65-F5344CB8AC3E}">
        <p14:creationId xmlns:p14="http://schemas.microsoft.com/office/powerpoint/2010/main" val="3646501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Amortization (1 of 2)</a:t>
            </a:r>
            <a:endParaRPr lang="en-US" dirty="0"/>
          </a:p>
        </p:txBody>
      </p:sp>
      <p:sp>
        <p:nvSpPr>
          <p:cNvPr id="3" name="Content Placeholder 2"/>
          <p:cNvSpPr>
            <a:spLocks noGrp="1"/>
          </p:cNvSpPr>
          <p:nvPr>
            <p:ph idx="1"/>
          </p:nvPr>
        </p:nvSpPr>
        <p:spPr/>
        <p:txBody>
          <a:bodyPr/>
          <a:lstStyle/>
          <a:p>
            <a:r>
              <a:rPr lang="en-US" dirty="0"/>
              <a:t>Construct an amortization schedule for a $1,000, 10% annual rate loan with 3 equal payments</a:t>
            </a:r>
            <a:r>
              <a:rPr lang="en-US" dirty="0" smtClean="0"/>
              <a:t>.</a:t>
            </a:r>
            <a:endParaRPr lang="en-US" dirty="0"/>
          </a:p>
        </p:txBody>
      </p:sp>
    </p:spTree>
    <p:extLst>
      <p:ext uri="{BB962C8B-B14F-4D97-AF65-F5344CB8AC3E}">
        <p14:creationId xmlns:p14="http://schemas.microsoft.com/office/powerpoint/2010/main" val="2908525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Find the required payments.</a:t>
            </a:r>
          </a:p>
        </p:txBody>
      </p:sp>
      <p:pic>
        <p:nvPicPr>
          <p:cNvPr id="5" name="Picture 2" descr="A timeline shows the steps to find the required payment as follows: 0 – negative 1,000; 1 – P M T; 2 – P M T; 3 – P M T. The interest in the first year is 10 percent.An illustration shows the input and output values as follows: N – 3 inputs; I over Y R – 10 inputs and R output; P V – negative 1000 inputs; P M T –402.11 output; and F V – 0 inpu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1087" y="1219093"/>
            <a:ext cx="8969828" cy="4419816"/>
          </a:xfrm>
        </p:spPr>
      </p:pic>
    </p:spTree>
    <p:extLst>
      <p:ext uri="{BB962C8B-B14F-4D97-AF65-F5344CB8AC3E}">
        <p14:creationId xmlns:p14="http://schemas.microsoft.com/office/powerpoint/2010/main" val="29868395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Find interest charge for Year 1</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INT</a:t>
            </a:r>
            <a:r>
              <a:rPr lang="en-US" baseline="-25000" dirty="0"/>
              <a:t>t</a:t>
            </a:r>
            <a:r>
              <a:rPr lang="en-US" dirty="0"/>
              <a:t>	= Beg bal</a:t>
            </a:r>
            <a:r>
              <a:rPr lang="en-US" baseline="-25000" dirty="0"/>
              <a:t>t</a:t>
            </a:r>
            <a:r>
              <a:rPr lang="en-US" dirty="0"/>
              <a:t> (I</a:t>
            </a:r>
            <a:r>
              <a:rPr lang="en-US" dirty="0" smtClean="0"/>
              <a:t>)</a:t>
            </a:r>
            <a:endParaRPr lang="en-US" dirty="0"/>
          </a:p>
          <a:p>
            <a:pPr marL="0" indent="0">
              <a:spcBef>
                <a:spcPts val="4000"/>
              </a:spcBef>
              <a:buNone/>
            </a:pPr>
            <a:r>
              <a:rPr lang="en-US" dirty="0"/>
              <a:t>INT</a:t>
            </a:r>
            <a:r>
              <a:rPr lang="en-US" baseline="-25000" dirty="0"/>
              <a:t>1</a:t>
            </a:r>
            <a:r>
              <a:rPr lang="en-US" dirty="0"/>
              <a:t>	= $1,000(0.10) = $</a:t>
            </a:r>
            <a:r>
              <a:rPr lang="en-US" dirty="0" smtClean="0"/>
              <a:t>100</a:t>
            </a:r>
            <a:endParaRPr lang="en-US" dirty="0"/>
          </a:p>
        </p:txBody>
      </p:sp>
    </p:spTree>
    <p:extLst>
      <p:ext uri="{BB962C8B-B14F-4D97-AF65-F5344CB8AC3E}">
        <p14:creationId xmlns:p14="http://schemas.microsoft.com/office/powerpoint/2010/main" val="20957447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Find repayment of principal in Year </a:t>
            </a:r>
            <a:r>
              <a:rPr lang="en-US"/>
              <a:t>1</a:t>
            </a:r>
            <a:r>
              <a:rPr lang="en-US" smtClean="0"/>
              <a:t>.</a:t>
            </a:r>
            <a:endParaRPr lang="en-US" dirty="0"/>
          </a:p>
        </p:txBody>
      </p:sp>
      <p:graphicFrame>
        <p:nvGraphicFramePr>
          <p:cNvPr id="6" name="Object 2" descr="An equation shows repayment of principal in 1 year.&#10;Repayment equals P M T minus I N T&#10;Equals dollars 402.11 minus dollars 100&#10;Equals 302.11"/>
          <p:cNvGraphicFramePr>
            <a:graphicFrameLocks noGrp="1" noChangeAspect="1"/>
          </p:cNvGraphicFramePr>
          <p:nvPr>
            <p:ph idx="1"/>
            <p:extLst>
              <p:ext uri="{D42A27DB-BD31-4B8C-83A1-F6EECF244321}">
                <p14:modId xmlns:p14="http://schemas.microsoft.com/office/powerpoint/2010/main" val="4153798744"/>
              </p:ext>
            </p:extLst>
          </p:nvPr>
        </p:nvGraphicFramePr>
        <p:xfrm>
          <a:off x="2481943" y="1946725"/>
          <a:ext cx="7228114" cy="3312886"/>
        </p:xfrm>
        <a:graphic>
          <a:graphicData uri="http://schemas.openxmlformats.org/presentationml/2006/ole">
            <mc:AlternateContent xmlns:mc="http://schemas.openxmlformats.org/markup-compatibility/2006">
              <mc:Choice xmlns:v="urn:schemas-microsoft-com:vml" Requires="v">
                <p:oleObj spid="_x0000_s34982" name="Equation" r:id="rId3" imgW="1523880" imgH="698400" progId="Equation.DSMT4">
                  <p:embed/>
                </p:oleObj>
              </mc:Choice>
              <mc:Fallback>
                <p:oleObj name="Equation" r:id="rId3" imgW="1523880" imgH="698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943" y="1946725"/>
                        <a:ext cx="7228114" cy="33128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1335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Find ending balance after Year 1</a:t>
            </a:r>
            <a:r>
              <a:rPr lang="en-US" dirty="0" smtClean="0"/>
              <a:t>.</a:t>
            </a:r>
            <a:endParaRPr lang="en-US" dirty="0"/>
          </a:p>
        </p:txBody>
      </p:sp>
      <p:graphicFrame>
        <p:nvGraphicFramePr>
          <p:cNvPr id="6" name="Object 2" descr="An equation shows ending balance after 1 year.&#10;End bal equals Beg bal minus Repmt&#10;Equals dollars 1,000 minus dollars 302.11 equals dollars 697.89"/>
          <p:cNvGraphicFramePr>
            <a:graphicFrameLocks noGrp="1" noChangeAspect="1"/>
          </p:cNvGraphicFramePr>
          <p:nvPr>
            <p:ph idx="1"/>
            <p:extLst>
              <p:ext uri="{D42A27DB-BD31-4B8C-83A1-F6EECF244321}">
                <p14:modId xmlns:p14="http://schemas.microsoft.com/office/powerpoint/2010/main" val="2996733873"/>
              </p:ext>
            </p:extLst>
          </p:nvPr>
        </p:nvGraphicFramePr>
        <p:xfrm>
          <a:off x="838200" y="1433931"/>
          <a:ext cx="7324921" cy="1425383"/>
        </p:xfrm>
        <a:graphic>
          <a:graphicData uri="http://schemas.openxmlformats.org/presentationml/2006/ole">
            <mc:AlternateContent xmlns:mc="http://schemas.openxmlformats.org/markup-compatibility/2006">
              <mc:Choice xmlns:v="urn:schemas-microsoft-com:vml" Requires="v">
                <p:oleObj spid="_x0000_s36002" name="Equation" r:id="rId3" imgW="2349360" imgH="457200" progId="Equation.DSMT4">
                  <p:embed/>
                </p:oleObj>
              </mc:Choice>
              <mc:Fallback>
                <p:oleObj name="Equation" r:id="rId3" imgW="2349360" imgH="457200" progId="Equation.DSMT4">
                  <p:embed/>
                  <p:pic>
                    <p:nvPicPr>
                      <p:cNvPr id="0" name=""/>
                      <p:cNvPicPr>
                        <a:picLocks noChangeAspect="1" noChangeArrowheads="1"/>
                      </p:cNvPicPr>
                      <p:nvPr/>
                    </p:nvPicPr>
                    <p:blipFill>
                      <a:blip r:embed="rId4"/>
                      <a:srcRect/>
                      <a:stretch>
                        <a:fillRect/>
                      </a:stretch>
                    </p:blipFill>
                    <p:spPr bwMode="auto">
                      <a:xfrm>
                        <a:off x="838200" y="1433931"/>
                        <a:ext cx="7324921" cy="1425383"/>
                      </a:xfrm>
                      <a:prstGeom prst="rect">
                        <a:avLst/>
                      </a:prstGeom>
                      <a:noFill/>
                      <a:ln>
                        <a:noFill/>
                      </a:ln>
                    </p:spPr>
                  </p:pic>
                </p:oleObj>
              </mc:Fallback>
            </mc:AlternateContent>
          </a:graphicData>
        </a:graphic>
      </p:graphicFrame>
      <p:sp>
        <p:nvSpPr>
          <p:cNvPr id="3" name="Content Placeholder 3"/>
          <p:cNvSpPr>
            <a:spLocks noGrp="1"/>
          </p:cNvSpPr>
          <p:nvPr>
            <p:ph idx="10"/>
          </p:nvPr>
        </p:nvSpPr>
        <p:spPr>
          <a:xfrm>
            <a:off x="838200" y="3139145"/>
            <a:ext cx="10515600" cy="1200607"/>
          </a:xfrm>
        </p:spPr>
        <p:txBody>
          <a:bodyPr/>
          <a:lstStyle/>
          <a:p>
            <a:pPr marL="0" indent="0">
              <a:buNone/>
            </a:pPr>
            <a:r>
              <a:rPr lang="en-US" dirty="0"/>
              <a:t>Repeat these steps for Years 2 and 3</a:t>
            </a:r>
          </a:p>
          <a:p>
            <a:pPr marL="0" indent="0">
              <a:buNone/>
            </a:pPr>
            <a:r>
              <a:rPr lang="en-US" dirty="0"/>
              <a:t>to complete the amortization table</a:t>
            </a:r>
            <a:r>
              <a:rPr lang="en-US" dirty="0" smtClean="0"/>
              <a:t>.</a:t>
            </a:r>
            <a:endParaRPr lang="en-US" dirty="0"/>
          </a:p>
        </p:txBody>
      </p:sp>
    </p:spTree>
    <p:extLst>
      <p:ext uri="{BB962C8B-B14F-4D97-AF65-F5344CB8AC3E}">
        <p14:creationId xmlns:p14="http://schemas.microsoft.com/office/powerpoint/2010/main" val="42819082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 </a:t>
            </a:r>
            <a:r>
              <a:rPr lang="en-US" dirty="0" smtClean="0"/>
              <a:t>Table</a:t>
            </a:r>
            <a:endParaRPr lang="en-US" dirty="0"/>
          </a:p>
        </p:txBody>
      </p:sp>
      <p:graphicFrame>
        <p:nvGraphicFramePr>
          <p:cNvPr id="8" name="Table 2" descr="A table shows the amortization in three years. The B E G B A L, P M T, I N T, P R I N P M T, and E N D B A L for the first year are dollars 1,000, dollars 402, dollars 100, dollars 302, and dollars 698. The B E G B A L, P M T, I N T, P R I N P M T, and E N D B A L for the second year are dollars 698, dollars 402, dollars 70, dollars 332, and dollars 366. The B E G B A L, P M T, I N T, P R I N P M T, and E N D B A L for the third year are dollars 366, dollars 402, dollars 37, dollars 366, and dollars 0. The total of P M T, I N T, P R I N P M T are 1,206.34, 206.34, and 1,000."/>
          <p:cNvGraphicFramePr>
            <a:graphicFrameLocks noGrp="1"/>
          </p:cNvGraphicFramePr>
          <p:nvPr>
            <p:ph idx="1"/>
            <p:extLst>
              <p:ext uri="{D42A27DB-BD31-4B8C-83A1-F6EECF244321}">
                <p14:modId xmlns:p14="http://schemas.microsoft.com/office/powerpoint/2010/main" val="402411338"/>
              </p:ext>
            </p:extLst>
          </p:nvPr>
        </p:nvGraphicFramePr>
        <p:xfrm>
          <a:off x="1889760" y="1417320"/>
          <a:ext cx="8412480" cy="4023361"/>
        </p:xfrm>
        <a:graphic>
          <a:graphicData uri="http://schemas.openxmlformats.org/drawingml/2006/table">
            <a:tbl>
              <a:tblPr firstRow="1"/>
              <a:tblGrid>
                <a:gridCol w="1445036">
                  <a:extLst>
                    <a:ext uri="{9D8B030D-6E8A-4147-A177-3AD203B41FA5}">
                      <a16:colId xmlns="" xmlns:a16="http://schemas.microsoft.com/office/drawing/2014/main" val="20000"/>
                    </a:ext>
                  </a:extLst>
                </a:gridCol>
                <a:gridCol w="1300704">
                  <a:extLst>
                    <a:ext uri="{9D8B030D-6E8A-4147-A177-3AD203B41FA5}">
                      <a16:colId xmlns="" xmlns:a16="http://schemas.microsoft.com/office/drawing/2014/main" val="20001"/>
                    </a:ext>
                  </a:extLst>
                </a:gridCol>
                <a:gridCol w="1804145">
                  <a:extLst>
                    <a:ext uri="{9D8B030D-6E8A-4147-A177-3AD203B41FA5}">
                      <a16:colId xmlns="" xmlns:a16="http://schemas.microsoft.com/office/drawing/2014/main" val="20002"/>
                    </a:ext>
                  </a:extLst>
                </a:gridCol>
                <a:gridCol w="1372866">
                  <a:extLst>
                    <a:ext uri="{9D8B030D-6E8A-4147-A177-3AD203B41FA5}">
                      <a16:colId xmlns="" xmlns:a16="http://schemas.microsoft.com/office/drawing/2014/main" val="20003"/>
                    </a:ext>
                  </a:extLst>
                </a:gridCol>
                <a:gridCol w="1116855">
                  <a:extLst>
                    <a:ext uri="{9D8B030D-6E8A-4147-A177-3AD203B41FA5}">
                      <a16:colId xmlns="" xmlns:a16="http://schemas.microsoft.com/office/drawing/2014/main" val="20004"/>
                    </a:ext>
                  </a:extLst>
                </a:gridCol>
                <a:gridCol w="1372874">
                  <a:extLst>
                    <a:ext uri="{9D8B030D-6E8A-4147-A177-3AD203B41FA5}">
                      <a16:colId xmlns="" xmlns:a16="http://schemas.microsoft.com/office/drawing/2014/main" val="20005"/>
                    </a:ext>
                  </a:extLst>
                </a:gridCol>
              </a:tblGrid>
              <a:tr h="94355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YEAR</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BEG BAL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PMT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PRIN PMT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 BAL</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863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$698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6066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698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155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1719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1,206.34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206.34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5072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FV of an initial $100 </a:t>
            </a:r>
            <a:r>
              <a:rPr lang="en-US" dirty="0" smtClean="0"/>
              <a:t>after 3 </a:t>
            </a:r>
            <a:r>
              <a:rPr lang="en-US" dirty="0"/>
              <a:t>years (I = 10%)</a:t>
            </a:r>
          </a:p>
        </p:txBody>
      </p:sp>
      <p:pic>
        <p:nvPicPr>
          <p:cNvPr id="68" name="Picture 2" descr="A timeline shows F V of an initial 100 dollars after 3 years as follows: 0 – 100; 1; 2; 3 – F V equals? An arrow from 100 is pointing toward F V equa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54860"/>
            <a:ext cx="10014858" cy="2637532"/>
          </a:xfrm>
        </p:spPr>
      </p:pic>
      <p:sp>
        <p:nvSpPr>
          <p:cNvPr id="3" name="Content Placeholder 3"/>
          <p:cNvSpPr>
            <a:spLocks noGrp="1"/>
          </p:cNvSpPr>
          <p:nvPr>
            <p:ph idx="10"/>
          </p:nvPr>
        </p:nvSpPr>
        <p:spPr>
          <a:xfrm>
            <a:off x="838200" y="4735718"/>
            <a:ext cx="10515600" cy="1374778"/>
          </a:xfrm>
        </p:spPr>
        <p:txBody>
          <a:bodyPr/>
          <a:lstStyle/>
          <a:p>
            <a:pPr marL="0" indent="0">
              <a:buNone/>
            </a:pPr>
            <a:r>
              <a:rPr lang="en-US" dirty="0"/>
              <a:t>Finding FVs (moving to the right</a:t>
            </a:r>
          </a:p>
          <a:p>
            <a:pPr marL="0" indent="0">
              <a:buNone/>
            </a:pPr>
            <a:r>
              <a:rPr lang="en-US" dirty="0"/>
              <a:t>on a time line) is called compounding</a:t>
            </a:r>
            <a:r>
              <a:rPr lang="en-US" dirty="0" smtClean="0"/>
              <a:t>.</a:t>
            </a:r>
            <a:endParaRPr lang="en-US" dirty="0"/>
          </a:p>
        </p:txBody>
      </p:sp>
    </p:spTree>
    <p:extLst>
      <p:ext uri="{BB962C8B-B14F-4D97-AF65-F5344CB8AC3E}">
        <p14:creationId xmlns:p14="http://schemas.microsoft.com/office/powerpoint/2010/main" val="31544254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declines because outstanding balance declines</a:t>
            </a:r>
            <a:r>
              <a:rPr lang="en-US" dirty="0" smtClean="0"/>
              <a:t>.</a:t>
            </a:r>
            <a:endParaRPr lang="en-US" dirty="0"/>
          </a:p>
        </p:txBody>
      </p:sp>
      <p:pic>
        <p:nvPicPr>
          <p:cNvPr id="5" name="Picture 2" descr="A graph shows the interest and principal amount for P M T 1, P M T 2, and P M T 3. The horizontal axis shows P M T 1, P M T 2, and P M T 3. The vertical horizontal axis shows the amount. The principal for P M T 1, 2, and 3 are 300, 330, and 370. The interest amount for P M T 1, 2, and 3 are in between 300 to 400, 330 to 400, and 370 to 40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3657" y="1093054"/>
            <a:ext cx="8824686" cy="4671892"/>
          </a:xfrm>
        </p:spPr>
      </p:pic>
    </p:spTree>
    <p:extLst>
      <p:ext uri="{BB962C8B-B14F-4D97-AF65-F5344CB8AC3E}">
        <p14:creationId xmlns:p14="http://schemas.microsoft.com/office/powerpoint/2010/main" val="4144322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 </a:t>
            </a:r>
            <a:r>
              <a:rPr lang="en-US" dirty="0" smtClean="0"/>
              <a:t>(2 </a:t>
            </a:r>
            <a:r>
              <a:rPr lang="en-US" dirty="0"/>
              <a:t>of 2)</a:t>
            </a:r>
          </a:p>
        </p:txBody>
      </p:sp>
      <p:sp>
        <p:nvSpPr>
          <p:cNvPr id="3" name="Content Placeholder 2"/>
          <p:cNvSpPr>
            <a:spLocks noGrp="1"/>
          </p:cNvSpPr>
          <p:nvPr>
            <p:ph idx="1"/>
          </p:nvPr>
        </p:nvSpPr>
        <p:spPr/>
        <p:txBody>
          <a:bodyPr/>
          <a:lstStyle/>
          <a:p>
            <a:r>
              <a:rPr lang="en-US" dirty="0"/>
              <a:t>Amortization tables are widely used--for home mortgages, auto loans, business loans, retirement plans, and more.  They are very important!</a:t>
            </a:r>
          </a:p>
          <a:p>
            <a:r>
              <a:rPr lang="en-US" dirty="0"/>
              <a:t>Financial calculators (and spreadsheets) are great for setting up amortization tables</a:t>
            </a:r>
            <a:r>
              <a:rPr lang="en-US" dirty="0" smtClean="0"/>
              <a:t>.</a:t>
            </a:r>
            <a:endParaRPr lang="en-US" dirty="0"/>
          </a:p>
        </p:txBody>
      </p:sp>
    </p:spTree>
    <p:extLst>
      <p:ext uri="{BB962C8B-B14F-4D97-AF65-F5344CB8AC3E}">
        <p14:creationId xmlns:p14="http://schemas.microsoft.com/office/powerpoint/2010/main" val="10849613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Fractional Time </a:t>
            </a:r>
            <a:r>
              <a:rPr lang="en-US" dirty="0" smtClean="0"/>
              <a:t>Periods</a:t>
            </a:r>
            <a:endParaRPr lang="en-US" dirty="0"/>
          </a:p>
        </p:txBody>
      </p:sp>
      <p:sp>
        <p:nvSpPr>
          <p:cNvPr id="3" name="Content Placeholder 2"/>
          <p:cNvSpPr>
            <a:spLocks noGrp="1"/>
          </p:cNvSpPr>
          <p:nvPr>
            <p:ph idx="1"/>
          </p:nvPr>
        </p:nvSpPr>
        <p:spPr/>
        <p:txBody>
          <a:bodyPr/>
          <a:lstStyle/>
          <a:p>
            <a:r>
              <a:rPr lang="en-US" dirty="0"/>
              <a:t>On January 1 you deposit $100 in an account that pays a nominal interest rate of 11.33463%, with daily compounding (365 days).</a:t>
            </a:r>
          </a:p>
          <a:p>
            <a:r>
              <a:rPr lang="en-US" dirty="0"/>
              <a:t>How much will you have on October 1, or after 9 months (273 days)?  (Days given</a:t>
            </a:r>
            <a:r>
              <a:rPr lang="en-US" dirty="0" smtClean="0"/>
              <a:t>.)</a:t>
            </a:r>
            <a:endParaRPr lang="en-US" dirty="0"/>
          </a:p>
        </p:txBody>
      </p:sp>
    </p:spTree>
    <p:extLst>
      <p:ext uri="{BB962C8B-B14F-4D97-AF65-F5344CB8AC3E}">
        <p14:creationId xmlns:p14="http://schemas.microsoft.com/office/powerpoint/2010/main" val="15101926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interest to </a:t>
            </a:r>
            <a:r>
              <a:rPr lang="en-US"/>
              <a:t>daily </a:t>
            </a:r>
            <a:r>
              <a:rPr lang="en-US" smtClean="0"/>
              <a:t>rate</a:t>
            </a:r>
            <a:endParaRPr lang="en-US" dirty="0"/>
          </a:p>
        </p:txBody>
      </p:sp>
      <p:graphicFrame>
        <p:nvGraphicFramePr>
          <p:cNvPr id="9" name="Object 2" descr="An equation shows I subscript P E R equals 11.33463 percent over 365&#10;Equals 0.031054 percent per day&#10;"/>
          <p:cNvGraphicFramePr>
            <a:graphicFrameLocks noGrp="1" noChangeAspect="1"/>
          </p:cNvGraphicFramePr>
          <p:nvPr>
            <p:ph idx="1"/>
            <p:extLst>
              <p:ext uri="{D42A27DB-BD31-4B8C-83A1-F6EECF244321}">
                <p14:modId xmlns:p14="http://schemas.microsoft.com/office/powerpoint/2010/main" val="5997310"/>
              </p:ext>
            </p:extLst>
          </p:nvPr>
        </p:nvGraphicFramePr>
        <p:xfrm>
          <a:off x="2335078" y="1322429"/>
          <a:ext cx="5145314" cy="1622397"/>
        </p:xfrm>
        <a:graphic>
          <a:graphicData uri="http://schemas.openxmlformats.org/presentationml/2006/ole">
            <mc:AlternateContent xmlns:mc="http://schemas.openxmlformats.org/markup-compatibility/2006">
              <mc:Choice xmlns:v="urn:schemas-microsoft-com:vml" Requires="v">
                <p:oleObj spid="_x0000_s38032" name="Equation" r:id="rId3" imgW="1409400" imgH="444240" progId="Equation.DSMT4">
                  <p:embed/>
                </p:oleObj>
              </mc:Choice>
              <mc:Fallback>
                <p:oleObj name="Equation" r:id="rId3" imgW="1409400" imgH="44424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078" y="1322429"/>
                        <a:ext cx="5145314" cy="1622397"/>
                      </a:xfrm>
                      <a:prstGeom prst="rect">
                        <a:avLst/>
                      </a:prstGeom>
                      <a:noFill/>
                      <a:ln>
                        <a:noFill/>
                      </a:ln>
                    </p:spPr>
                  </p:pic>
                </p:oleObj>
              </mc:Fallback>
            </mc:AlternateContent>
          </a:graphicData>
        </a:graphic>
      </p:graphicFrame>
      <p:pic>
        <p:nvPicPr>
          <p:cNvPr id="7" name="Picture 3" descr="The timeline shows the interest to daily rate as follows: 0 – negative 100; 1; 2; 273 – F V equals? The interest for the 1 segment is 0.031054."/>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2335078" y="3180331"/>
            <a:ext cx="7521843" cy="2145615"/>
          </a:xfrm>
        </p:spPr>
      </p:pic>
    </p:spTree>
    <p:extLst>
      <p:ext uri="{BB962C8B-B14F-4D97-AF65-F5344CB8AC3E}">
        <p14:creationId xmlns:p14="http://schemas.microsoft.com/office/powerpoint/2010/main" val="1839327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t>
            </a:r>
            <a:r>
              <a:rPr lang="en-US" dirty="0" smtClean="0"/>
              <a:t>FV</a:t>
            </a:r>
            <a:endParaRPr lang="en-US" dirty="0"/>
          </a:p>
        </p:txBody>
      </p:sp>
      <p:graphicFrame>
        <p:nvGraphicFramePr>
          <p:cNvPr id="9" name="Object 2" descr="An equation shows F V.&#10;F V subscript 273 equals dollars 100 multiplied by within parenthesis (1.00031054) to the power of 273&#10;Equals dollars 100 multiplied by within parenthesis (1.08846) equals dollars 108.85"/>
          <p:cNvGraphicFramePr>
            <a:graphicFrameLocks noGrp="1" noChangeAspect="1"/>
          </p:cNvGraphicFramePr>
          <p:nvPr>
            <p:ph idx="1"/>
            <p:extLst>
              <p:ext uri="{D42A27DB-BD31-4B8C-83A1-F6EECF244321}">
                <p14:modId xmlns:p14="http://schemas.microsoft.com/office/powerpoint/2010/main" val="999585884"/>
              </p:ext>
            </p:extLst>
          </p:nvPr>
        </p:nvGraphicFramePr>
        <p:xfrm>
          <a:off x="2176463" y="2370138"/>
          <a:ext cx="7839075" cy="2116137"/>
        </p:xfrm>
        <a:graphic>
          <a:graphicData uri="http://schemas.openxmlformats.org/presentationml/2006/ole">
            <mc:AlternateContent xmlns:mc="http://schemas.openxmlformats.org/markup-compatibility/2006">
              <mc:Choice xmlns:v="urn:schemas-microsoft-com:vml" Requires="v">
                <p:oleObj spid="_x0000_s39050" name="Equation" r:id="rId3" imgW="2070000" imgH="558720" progId="Equation.DSMT4">
                  <p:embed/>
                </p:oleObj>
              </mc:Choice>
              <mc:Fallback>
                <p:oleObj name="Equation" r:id="rId3" imgW="2070000" imgH="558720" progId="Equation.DSMT4">
                  <p:embed/>
                  <p:pic>
                    <p:nvPicPr>
                      <p:cNvPr id="0" name=""/>
                      <p:cNvPicPr>
                        <a:picLocks noChangeAspect="1" noChangeArrowheads="1"/>
                      </p:cNvPicPr>
                      <p:nvPr/>
                    </p:nvPicPr>
                    <p:blipFill>
                      <a:blip r:embed="rId4"/>
                      <a:srcRect/>
                      <a:stretch>
                        <a:fillRect/>
                      </a:stretch>
                    </p:blipFill>
                    <p:spPr bwMode="auto">
                      <a:xfrm>
                        <a:off x="2176463" y="2370138"/>
                        <a:ext cx="7839075" cy="21161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622013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Calculator Solution </a:t>
            </a:r>
            <a:r>
              <a:rPr lang="en-US" dirty="0" smtClean="0"/>
              <a:t>(1 </a:t>
            </a:r>
            <a:r>
              <a:rPr lang="en-US" dirty="0"/>
              <a:t>of 2)</a:t>
            </a:r>
          </a:p>
        </p:txBody>
      </p:sp>
      <p:graphicFrame>
        <p:nvGraphicFramePr>
          <p:cNvPr id="9" name="Object 2" descr="An equation shows calculator solution.&#10;I subscript P E R equals I subscript N O M over M&#10;Equals 11.333463 over 365&#10;Equals 0.031054 per day&#10;"/>
          <p:cNvGraphicFramePr>
            <a:graphicFrameLocks noGrp="1" noChangeAspect="1"/>
          </p:cNvGraphicFramePr>
          <p:nvPr>
            <p:ph idx="1"/>
            <p:extLst>
              <p:ext uri="{D42A27DB-BD31-4B8C-83A1-F6EECF244321}">
                <p14:modId xmlns:p14="http://schemas.microsoft.com/office/powerpoint/2010/main" val="1838705259"/>
              </p:ext>
            </p:extLst>
          </p:nvPr>
        </p:nvGraphicFramePr>
        <p:xfrm>
          <a:off x="3685042" y="1225332"/>
          <a:ext cx="4820330" cy="2470586"/>
        </p:xfrm>
        <a:graphic>
          <a:graphicData uri="http://schemas.openxmlformats.org/presentationml/2006/ole">
            <mc:AlternateContent xmlns:mc="http://schemas.openxmlformats.org/markup-compatibility/2006">
              <mc:Choice xmlns:v="urn:schemas-microsoft-com:vml" Requires="v">
                <p:oleObj spid="_x0000_s40070" name="Equation" r:id="rId3" imgW="1511280" imgH="774360" progId="Equation.DSMT4">
                  <p:embed/>
                </p:oleObj>
              </mc:Choice>
              <mc:Fallback>
                <p:oleObj name="Equation" r:id="rId3" imgW="1511280" imgH="774360" progId="Equation.DSMT4">
                  <p:embed/>
                  <p:pic>
                    <p:nvPicPr>
                      <p:cNvPr id="0" name=""/>
                      <p:cNvPicPr>
                        <a:picLocks noChangeAspect="1" noChangeArrowheads="1"/>
                      </p:cNvPicPr>
                      <p:nvPr/>
                    </p:nvPicPr>
                    <p:blipFill>
                      <a:blip r:embed="rId4"/>
                      <a:srcRect/>
                      <a:stretch>
                        <a:fillRect/>
                      </a:stretch>
                    </p:blipFill>
                    <p:spPr bwMode="auto">
                      <a:xfrm>
                        <a:off x="3685042" y="1225332"/>
                        <a:ext cx="4820330" cy="2470586"/>
                      </a:xfrm>
                      <a:prstGeom prst="rect">
                        <a:avLst/>
                      </a:prstGeom>
                      <a:noFill/>
                      <a:ln>
                        <a:noFill/>
                      </a:ln>
                    </p:spPr>
                  </p:pic>
                </p:oleObj>
              </mc:Fallback>
            </mc:AlternateContent>
          </a:graphicData>
        </a:graphic>
      </p:graphicFrame>
      <p:pic>
        <p:nvPicPr>
          <p:cNvPr id="4" name="Content Placeholder 3" descr="An illustration shows the input and output values as follows: N – 273 inputs; I over Y R – 0..031054 inputs; P V – negative 100 inputs; P M T – 0 input; and F V – negative 108.85 outputs. "/>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2194882" y="4008071"/>
            <a:ext cx="7802236" cy="1883508"/>
          </a:xfrm>
        </p:spPr>
      </p:pic>
    </p:spTree>
    <p:extLst>
      <p:ext uri="{BB962C8B-B14F-4D97-AF65-F5344CB8AC3E}">
        <p14:creationId xmlns:p14="http://schemas.microsoft.com/office/powerpoint/2010/main" val="29353690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Non-matching rates and </a:t>
            </a:r>
            <a:r>
              <a:rPr lang="en-US" dirty="0" smtClean="0"/>
              <a:t>periods (1 of 2)</a:t>
            </a:r>
            <a:endParaRPr lang="en-US" dirty="0"/>
          </a:p>
        </p:txBody>
      </p:sp>
      <p:sp>
        <p:nvSpPr>
          <p:cNvPr id="6" name="Content Placeholder 2"/>
          <p:cNvSpPr>
            <a:spLocks noGrp="1"/>
          </p:cNvSpPr>
          <p:nvPr>
            <p:ph idx="1"/>
          </p:nvPr>
        </p:nvSpPr>
        <p:spPr/>
        <p:txBody>
          <a:bodyPr/>
          <a:lstStyle/>
          <a:p>
            <a:r>
              <a:rPr lang="en-US" dirty="0"/>
              <a:t>What’s the value at the end of Year 3 of the following CF stream if the quoted interest rate is 10%, compounded semiannually</a:t>
            </a:r>
            <a:r>
              <a:rPr lang="en-US" dirty="0" smtClean="0"/>
              <a:t>?</a:t>
            </a:r>
            <a:endParaRPr lang="en-US" dirty="0"/>
          </a:p>
        </p:txBody>
      </p:sp>
    </p:spTree>
    <p:extLst>
      <p:ext uri="{BB962C8B-B14F-4D97-AF65-F5344CB8AC3E}">
        <p14:creationId xmlns:p14="http://schemas.microsoft.com/office/powerpoint/2010/main" val="2315962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 for non-matching rates and periods</a:t>
            </a:r>
          </a:p>
        </p:txBody>
      </p:sp>
      <p:pic>
        <p:nvPicPr>
          <p:cNvPr id="4" name="Picture 2" descr="A timeline graph shows the non-matching rates and periods as follows: 0; 1; 2 – 100; 3; 4 – 100; 5; 6 – 100. The rate of interest for the first year is 5 percent for 6 – mos. Period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1" y="2152526"/>
            <a:ext cx="10160000" cy="2552948"/>
          </a:xfrm>
        </p:spPr>
      </p:pic>
    </p:spTree>
    <p:extLst>
      <p:ext uri="{BB962C8B-B14F-4D97-AF65-F5344CB8AC3E}">
        <p14:creationId xmlns:p14="http://schemas.microsoft.com/office/powerpoint/2010/main" val="28549516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Non-matching rates and periods </a:t>
            </a:r>
            <a:r>
              <a:rPr lang="en-US" dirty="0" smtClean="0"/>
              <a:t>(2 </a:t>
            </a:r>
            <a:r>
              <a:rPr lang="en-US" dirty="0"/>
              <a:t>of 2)</a:t>
            </a:r>
          </a:p>
        </p:txBody>
      </p:sp>
      <p:sp>
        <p:nvSpPr>
          <p:cNvPr id="3" name="Content Placeholder 2"/>
          <p:cNvSpPr>
            <a:spLocks noGrp="1"/>
          </p:cNvSpPr>
          <p:nvPr>
            <p:ph idx="1"/>
          </p:nvPr>
        </p:nvSpPr>
        <p:spPr/>
        <p:txBody>
          <a:bodyPr/>
          <a:lstStyle/>
          <a:p>
            <a:r>
              <a:rPr lang="en-US" dirty="0"/>
              <a:t>Payments occur annually, but compounding occurs each 6 months.</a:t>
            </a:r>
          </a:p>
          <a:p>
            <a:r>
              <a:rPr lang="en-US" dirty="0"/>
              <a:t>So we can’t use normal annuity valuation techniques</a:t>
            </a:r>
            <a:r>
              <a:rPr lang="en-US" dirty="0" smtClean="0"/>
              <a:t>.</a:t>
            </a:r>
            <a:endParaRPr lang="en-US" dirty="0"/>
          </a:p>
        </p:txBody>
      </p:sp>
    </p:spTree>
    <p:extLst>
      <p:ext uri="{BB962C8B-B14F-4D97-AF65-F5344CB8AC3E}">
        <p14:creationId xmlns:p14="http://schemas.microsoft.com/office/powerpoint/2010/main" val="17558005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1st Method:  Compound Each </a:t>
            </a:r>
            <a:r>
              <a:rPr lang="en-US" dirty="0" smtClean="0"/>
              <a:t>CF</a:t>
            </a:r>
            <a:endParaRPr lang="en-US" dirty="0"/>
          </a:p>
        </p:txBody>
      </p:sp>
      <p:pic>
        <p:nvPicPr>
          <p:cNvPr id="6" name="Picture 2" descr="A timeline graph shows compound C F as follows: 0; 1; 2 – 100; 3; 4 – 100; 5; 6. F V A for the second year is 121.55. F V A for the fourth year is 110.0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1029" y="1215670"/>
            <a:ext cx="8069942" cy="3215610"/>
          </a:xfrm>
        </p:spPr>
      </p:pic>
      <p:graphicFrame>
        <p:nvGraphicFramePr>
          <p:cNvPr id="8" name="Object 3" descr="The total F V A is 331.80."/>
          <p:cNvGraphicFramePr>
            <a:graphicFrameLocks noGrp="1" noChangeAspect="1"/>
          </p:cNvGraphicFramePr>
          <p:nvPr>
            <p:ph idx="10"/>
            <p:extLst>
              <p:ext uri="{D42A27DB-BD31-4B8C-83A1-F6EECF244321}">
                <p14:modId xmlns:p14="http://schemas.microsoft.com/office/powerpoint/2010/main" val="2333836662"/>
              </p:ext>
            </p:extLst>
          </p:nvPr>
        </p:nvGraphicFramePr>
        <p:xfrm>
          <a:off x="1654016" y="4355189"/>
          <a:ext cx="8883968" cy="1595664"/>
        </p:xfrm>
        <a:graphic>
          <a:graphicData uri="http://schemas.openxmlformats.org/presentationml/2006/ole">
            <mc:AlternateContent xmlns:mc="http://schemas.openxmlformats.org/markup-compatibility/2006">
              <mc:Choice xmlns:v="urn:schemas-microsoft-com:vml" Requires="v">
                <p:oleObj spid="_x0000_s41081" name="Equation" r:id="rId4" imgW="2616120" imgH="469800" progId="Equation.DSMT4">
                  <p:embed/>
                </p:oleObj>
              </mc:Choice>
              <mc:Fallback>
                <p:oleObj name="Equation" r:id="rId4" imgW="2616120" imgH="4698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016" y="4355189"/>
                        <a:ext cx="8883968" cy="15956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7655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36525"/>
            <a:ext cx="10515600" cy="914400"/>
          </a:xfrm>
        </p:spPr>
        <p:txBody>
          <a:bodyPr/>
          <a:lstStyle/>
          <a:p>
            <a:r>
              <a:rPr lang="en-US" dirty="0"/>
              <a:t>After </a:t>
            </a:r>
            <a:r>
              <a:rPr lang="en-US"/>
              <a:t>1 </a:t>
            </a:r>
            <a:r>
              <a:rPr lang="en-US" smtClean="0"/>
              <a:t>year</a:t>
            </a:r>
            <a:endParaRPr lang="en-US" dirty="0"/>
          </a:p>
        </p:txBody>
      </p:sp>
      <p:sp>
        <p:nvSpPr>
          <p:cNvPr id="3" name="Content Placeholder 2"/>
          <p:cNvSpPr>
            <a:spLocks noGrp="1"/>
          </p:cNvSpPr>
          <p:nvPr>
            <p:ph idx="1"/>
          </p:nvPr>
        </p:nvSpPr>
        <p:spPr/>
        <p:txBody>
          <a:bodyPr/>
          <a:lstStyle/>
          <a:p>
            <a:pPr marL="0" indent="0">
              <a:buNone/>
            </a:pPr>
            <a:r>
              <a:rPr lang="en-US" dirty="0"/>
              <a:t>FV</a:t>
            </a:r>
            <a:r>
              <a:rPr lang="en-US" baseline="-25000" dirty="0"/>
              <a:t>1</a:t>
            </a:r>
            <a:r>
              <a:rPr lang="en-US" dirty="0"/>
              <a:t>	= PV + INT</a:t>
            </a:r>
            <a:r>
              <a:rPr lang="en-US" baseline="-25000" dirty="0"/>
              <a:t>1 </a:t>
            </a:r>
            <a:r>
              <a:rPr lang="en-US" dirty="0"/>
              <a:t>= PV + PV (I)</a:t>
            </a:r>
          </a:p>
          <a:p>
            <a:pPr marL="0" indent="0">
              <a:buNone/>
            </a:pPr>
            <a:r>
              <a:rPr lang="en-US" dirty="0"/>
              <a:t>	= PV(1 + I)</a:t>
            </a:r>
          </a:p>
          <a:p>
            <a:pPr marL="0" indent="0">
              <a:buNone/>
            </a:pPr>
            <a:r>
              <a:rPr lang="en-US" dirty="0"/>
              <a:t>	= $100(1.10)	</a:t>
            </a:r>
          </a:p>
          <a:p>
            <a:pPr marL="0" indent="0">
              <a:buNone/>
            </a:pPr>
            <a:r>
              <a:rPr lang="en-US" dirty="0"/>
              <a:t>	= $110.00</a:t>
            </a:r>
          </a:p>
        </p:txBody>
      </p:sp>
    </p:spTree>
    <p:extLst>
      <p:ext uri="{BB962C8B-B14F-4D97-AF65-F5344CB8AC3E}">
        <p14:creationId xmlns:p14="http://schemas.microsoft.com/office/powerpoint/2010/main" val="13895991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2nd Method:  Treat as an annuity, use financial calculator</a:t>
            </a:r>
          </a:p>
        </p:txBody>
      </p:sp>
      <p:sp>
        <p:nvSpPr>
          <p:cNvPr id="3" name="Content Placeholder 2"/>
          <p:cNvSpPr>
            <a:spLocks noGrp="1"/>
          </p:cNvSpPr>
          <p:nvPr>
            <p:ph idx="1"/>
          </p:nvPr>
        </p:nvSpPr>
        <p:spPr>
          <a:xfrm>
            <a:off x="838200" y="1317625"/>
            <a:ext cx="10515600" cy="699861"/>
          </a:xfrm>
        </p:spPr>
        <p:txBody>
          <a:bodyPr/>
          <a:lstStyle/>
          <a:p>
            <a:pPr marL="0" indent="0">
              <a:buNone/>
            </a:pPr>
            <a:r>
              <a:rPr lang="en-US" b="1" dirty="0">
                <a:latin typeface="Arial" charset="0"/>
              </a:rPr>
              <a:t> </a:t>
            </a:r>
            <a:r>
              <a:rPr lang="en-US" dirty="0"/>
              <a:t>Find the EFF% (EAR) for the quoted rate</a:t>
            </a:r>
            <a:r>
              <a:rPr lang="en-US" dirty="0" smtClean="0"/>
              <a:t>:</a:t>
            </a:r>
            <a:endParaRPr lang="en-US" dirty="0"/>
          </a:p>
        </p:txBody>
      </p:sp>
      <p:graphicFrame>
        <p:nvGraphicFramePr>
          <p:cNvPr id="7" name="Object 3" descr="An equation shows treat as an annuity.&#10; E F F percent equals within parenthesis ((1 plus (0.10 over 2) squared) minus 1 equals 10.25 percent."/>
          <p:cNvGraphicFramePr>
            <a:graphicFrameLocks noGrp="1" noChangeAspect="1"/>
          </p:cNvGraphicFramePr>
          <p:nvPr>
            <p:ph idx="10"/>
            <p:extLst>
              <p:ext uri="{D42A27DB-BD31-4B8C-83A1-F6EECF244321}">
                <p14:modId xmlns:p14="http://schemas.microsoft.com/office/powerpoint/2010/main" val="1357465465"/>
              </p:ext>
            </p:extLst>
          </p:nvPr>
        </p:nvGraphicFramePr>
        <p:xfrm>
          <a:off x="1959429" y="2774508"/>
          <a:ext cx="8273142" cy="1889544"/>
        </p:xfrm>
        <a:graphic>
          <a:graphicData uri="http://schemas.openxmlformats.org/presentationml/2006/ole">
            <mc:AlternateContent xmlns:mc="http://schemas.openxmlformats.org/markup-compatibility/2006">
              <mc:Choice xmlns:v="urn:schemas-microsoft-com:vml" Requires="v">
                <p:oleObj spid="_x0000_s42098" name="Equation" r:id="rId3" imgW="2057400" imgH="469800" progId="Equation.DSMT4">
                  <p:embed/>
                </p:oleObj>
              </mc:Choice>
              <mc:Fallback>
                <p:oleObj name="Equation" r:id="rId3" imgW="2057400" imgH="469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29" y="2774508"/>
                        <a:ext cx="8273142" cy="18895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910591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EAR = 10.25% as the annual rate </a:t>
            </a:r>
            <a:r>
              <a:rPr lang="en-US" dirty="0" smtClean="0"/>
              <a:t>in calculator</a:t>
            </a:r>
            <a:r>
              <a:rPr lang="en-US" dirty="0"/>
              <a:t>.</a:t>
            </a:r>
          </a:p>
        </p:txBody>
      </p:sp>
      <p:pic>
        <p:nvPicPr>
          <p:cNvPr id="8" name="Picture 2" descr="An illustration shows the input and output values as follows: N – 3 inputs; I over Y R – 10.25 inputs; P V –0 inputs; P M T – negative 100 input; and F V – negative 331.80 outpu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3646" y="2765343"/>
            <a:ext cx="7704708" cy="1859126"/>
          </a:xfrm>
        </p:spPr>
      </p:pic>
    </p:spTree>
    <p:extLst>
      <p:ext uri="{BB962C8B-B14F-4D97-AF65-F5344CB8AC3E}">
        <p14:creationId xmlns:p14="http://schemas.microsoft.com/office/powerpoint/2010/main" val="37359257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PV of this stream?</a:t>
            </a:r>
          </a:p>
        </p:txBody>
      </p:sp>
      <p:pic>
        <p:nvPicPr>
          <p:cNvPr id="4" name="Picture 2" descr="A timeline graph shows the P V stream as follows: 0; 1 – 100; 2 – 100; 3 – 100. P V of the first year is 90.70. P V of the second year is 82.27. P V of the third year is 74.62. The total P V is 247.5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1086" y="1283676"/>
            <a:ext cx="8969828" cy="4842182"/>
          </a:xfrm>
        </p:spPr>
      </p:pic>
    </p:spTree>
    <p:extLst>
      <p:ext uri="{BB962C8B-B14F-4D97-AF65-F5344CB8AC3E}">
        <p14:creationId xmlns:p14="http://schemas.microsoft.com/office/powerpoint/2010/main" val="26013682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a:t>
            </a:r>
            <a:r>
              <a:rPr lang="en-US" dirty="0" smtClean="0"/>
              <a:t>Investments</a:t>
            </a:r>
            <a:endParaRPr lang="en-US" dirty="0"/>
          </a:p>
        </p:txBody>
      </p:sp>
      <p:sp>
        <p:nvSpPr>
          <p:cNvPr id="3" name="Content Placeholder 2"/>
          <p:cNvSpPr>
            <a:spLocks noGrp="1"/>
          </p:cNvSpPr>
          <p:nvPr>
            <p:ph idx="1"/>
          </p:nvPr>
        </p:nvSpPr>
        <p:spPr/>
        <p:txBody>
          <a:bodyPr/>
          <a:lstStyle/>
          <a:p>
            <a:pPr>
              <a:lnSpc>
                <a:spcPct val="80000"/>
              </a:lnSpc>
            </a:pPr>
            <a:r>
              <a:rPr lang="en-US" dirty="0"/>
              <a:t>You are offered a note that pays $1,000 in 15 months (or 456 days) for $850. </a:t>
            </a:r>
            <a:r>
              <a:rPr lang="en-US" dirty="0" smtClean="0"/>
              <a:t>You </a:t>
            </a:r>
            <a:r>
              <a:rPr lang="en-US" dirty="0"/>
              <a:t>have $850 in a bank that pays a 6.76649% nominal rate, with 365 daily compounding, which is a daily rate of 0.018538% and an EAR of 7.0%. </a:t>
            </a:r>
            <a:r>
              <a:rPr lang="en-US" dirty="0" smtClean="0"/>
              <a:t>You </a:t>
            </a:r>
            <a:r>
              <a:rPr lang="en-US" dirty="0"/>
              <a:t>plan to leave the money in the bank if you don’t buy the note. </a:t>
            </a:r>
            <a:r>
              <a:rPr lang="en-US" dirty="0" smtClean="0"/>
              <a:t>The </a:t>
            </a:r>
            <a:r>
              <a:rPr lang="en-US" dirty="0"/>
              <a:t>note is riskless.</a:t>
            </a:r>
          </a:p>
          <a:p>
            <a:pPr>
              <a:lnSpc>
                <a:spcPct val="80000"/>
              </a:lnSpc>
            </a:pPr>
            <a:r>
              <a:rPr lang="en-US" dirty="0"/>
              <a:t>Should you buy it</a:t>
            </a:r>
            <a:r>
              <a:rPr lang="en-US" dirty="0" smtClean="0"/>
              <a:t>?</a:t>
            </a:r>
            <a:endParaRPr lang="en-US" dirty="0"/>
          </a:p>
        </p:txBody>
      </p:sp>
    </p:spTree>
    <p:extLst>
      <p:ext uri="{BB962C8B-B14F-4D97-AF65-F5344CB8AC3E}">
        <p14:creationId xmlns:p14="http://schemas.microsoft.com/office/powerpoint/2010/main" val="5546946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time </a:t>
            </a:r>
            <a:r>
              <a:rPr lang="en-US" dirty="0" smtClean="0"/>
              <a:t>line</a:t>
            </a:r>
            <a:endParaRPr lang="en-US" dirty="0"/>
          </a:p>
        </p:txBody>
      </p:sp>
      <p:pic>
        <p:nvPicPr>
          <p:cNvPr id="5" name="Picture 2" descr="An equation shows I subscript P E R equals 0.018538 percent per day. &#10;A timeline graph shows the daily timeline as follows: 0 – negative 850; 365; 456 days – 1,00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6" y="1686963"/>
            <a:ext cx="9579428" cy="3484074"/>
          </a:xfrm>
        </p:spPr>
      </p:pic>
    </p:spTree>
    <p:extLst>
      <p:ext uri="{BB962C8B-B14F-4D97-AF65-F5344CB8AC3E}">
        <p14:creationId xmlns:p14="http://schemas.microsoft.com/office/powerpoint/2010/main" val="23259958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solution </a:t>
            </a:r>
            <a:r>
              <a:rPr lang="en-US" dirty="0" smtClean="0"/>
              <a:t>methods</a:t>
            </a:r>
            <a:endParaRPr lang="en-US" dirty="0"/>
          </a:p>
        </p:txBody>
      </p:sp>
      <p:sp>
        <p:nvSpPr>
          <p:cNvPr id="3" name="Content Placeholder 2"/>
          <p:cNvSpPr>
            <a:spLocks noGrp="1"/>
          </p:cNvSpPr>
          <p:nvPr>
            <p:ph idx="1"/>
          </p:nvPr>
        </p:nvSpPr>
        <p:spPr/>
        <p:txBody>
          <a:bodyPr/>
          <a:lstStyle/>
          <a:p>
            <a:r>
              <a:rPr lang="en-US" dirty="0"/>
              <a:t>1.  Greatest future wealth: FV</a:t>
            </a:r>
          </a:p>
          <a:p>
            <a:r>
              <a:rPr lang="en-US" dirty="0"/>
              <a:t>2.  Greatest wealth today: PV</a:t>
            </a:r>
          </a:p>
          <a:p>
            <a:r>
              <a:rPr lang="en-US" dirty="0"/>
              <a:t>3.  Highest rate of return: EFF</a:t>
            </a:r>
            <a:r>
              <a:rPr lang="en-US" dirty="0" smtClean="0"/>
              <a:t>%</a:t>
            </a:r>
            <a:endParaRPr lang="en-US" dirty="0"/>
          </a:p>
        </p:txBody>
      </p:sp>
    </p:spTree>
    <p:extLst>
      <p:ext uri="{BB962C8B-B14F-4D97-AF65-F5344CB8AC3E}">
        <p14:creationId xmlns:p14="http://schemas.microsoft.com/office/powerpoint/2010/main" val="4168990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Greatest Future </a:t>
            </a:r>
            <a:r>
              <a:rPr lang="en-US" dirty="0" smtClean="0"/>
              <a:t>Wealth</a:t>
            </a:r>
            <a:endParaRPr lang="en-US" dirty="0"/>
          </a:p>
        </p:txBody>
      </p:sp>
      <p:sp>
        <p:nvSpPr>
          <p:cNvPr id="3" name="Content Placeholder 2"/>
          <p:cNvSpPr>
            <a:spLocks noGrp="1"/>
          </p:cNvSpPr>
          <p:nvPr>
            <p:ph idx="1"/>
          </p:nvPr>
        </p:nvSpPr>
        <p:spPr>
          <a:xfrm>
            <a:off x="838200" y="1317625"/>
            <a:ext cx="10515600" cy="4846320"/>
          </a:xfrm>
        </p:spPr>
        <p:txBody>
          <a:bodyPr/>
          <a:lstStyle/>
          <a:p>
            <a:pPr marL="0" indent="0">
              <a:lnSpc>
                <a:spcPct val="90000"/>
              </a:lnSpc>
              <a:buNone/>
            </a:pPr>
            <a:r>
              <a:rPr lang="en-US" dirty="0">
                <a:latin typeface="Arial" charset="0"/>
              </a:rPr>
              <a:t>Find FV of $850 left in bank for</a:t>
            </a:r>
          </a:p>
          <a:p>
            <a:pPr marL="0" indent="0">
              <a:lnSpc>
                <a:spcPct val="90000"/>
              </a:lnSpc>
              <a:buNone/>
            </a:pPr>
            <a:r>
              <a:rPr lang="en-US" dirty="0">
                <a:latin typeface="Arial" charset="0"/>
              </a:rPr>
              <a:t>15 months and compare with</a:t>
            </a:r>
          </a:p>
          <a:p>
            <a:pPr marL="0" indent="0">
              <a:lnSpc>
                <a:spcPct val="90000"/>
              </a:lnSpc>
              <a:buNone/>
            </a:pPr>
            <a:r>
              <a:rPr lang="en-US" dirty="0">
                <a:latin typeface="Arial" charset="0"/>
              </a:rPr>
              <a:t>note’s FV = $1,000.</a:t>
            </a:r>
          </a:p>
          <a:p>
            <a:pPr marL="0" indent="0">
              <a:lnSpc>
                <a:spcPct val="90000"/>
              </a:lnSpc>
              <a:buNone/>
            </a:pPr>
            <a:endParaRPr lang="en-US" dirty="0">
              <a:latin typeface="Arial" charset="0"/>
            </a:endParaRPr>
          </a:p>
          <a:p>
            <a:pPr marL="0" indent="0">
              <a:buNone/>
            </a:pPr>
            <a:r>
              <a:rPr lang="en-US" dirty="0">
                <a:latin typeface="Arial" charset="0"/>
              </a:rPr>
              <a:t>FV</a:t>
            </a:r>
            <a:r>
              <a:rPr lang="en-US" baseline="-25000" dirty="0">
                <a:latin typeface="Arial" charset="0"/>
              </a:rPr>
              <a:t>Bank</a:t>
            </a:r>
            <a:r>
              <a:rPr lang="en-US" dirty="0">
                <a:latin typeface="Arial" charset="0"/>
              </a:rPr>
              <a:t>	=	$850(1.00018538)</a:t>
            </a:r>
            <a:r>
              <a:rPr lang="en-US" baseline="30000" dirty="0">
                <a:latin typeface="Arial" charset="0"/>
              </a:rPr>
              <a:t>456</a:t>
            </a:r>
            <a:endParaRPr lang="en-US" dirty="0">
              <a:latin typeface="Arial" charset="0"/>
            </a:endParaRPr>
          </a:p>
          <a:p>
            <a:pPr marL="0" indent="0">
              <a:buNone/>
            </a:pPr>
            <a:r>
              <a:rPr lang="en-US" dirty="0">
                <a:latin typeface="Arial" charset="0"/>
              </a:rPr>
              <a:t>		=	$924.97 in bank.</a:t>
            </a:r>
          </a:p>
          <a:p>
            <a:pPr marL="0" indent="0">
              <a:buNone/>
            </a:pPr>
            <a:endParaRPr lang="en-US" dirty="0">
              <a:latin typeface="Arial" charset="0"/>
            </a:endParaRPr>
          </a:p>
          <a:p>
            <a:pPr marL="0" indent="0">
              <a:buNone/>
            </a:pPr>
            <a:r>
              <a:rPr lang="en-US" dirty="0">
                <a:latin typeface="Arial" charset="0"/>
              </a:rPr>
              <a:t>Buy the note:  $1,000 &gt; $924.97</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987444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Calculator Solution to </a:t>
            </a:r>
            <a:r>
              <a:rPr lang="en-US" dirty="0" smtClean="0"/>
              <a:t>FV</a:t>
            </a:r>
            <a:endParaRPr lang="en-US" dirty="0"/>
          </a:p>
        </p:txBody>
      </p:sp>
      <p:graphicFrame>
        <p:nvGraphicFramePr>
          <p:cNvPr id="9" name="Object 2" descr="An equation shows calculator solution to F V.&#10;I subscript P E R equals I subscript N O M over M&#10;Equals 6.76649 over 365&#10;Equals 0.018538 per day."/>
          <p:cNvGraphicFramePr>
            <a:graphicFrameLocks noGrp="1" noChangeAspect="1"/>
          </p:cNvGraphicFramePr>
          <p:nvPr>
            <p:ph idx="1"/>
            <p:extLst>
              <p:ext uri="{D42A27DB-BD31-4B8C-83A1-F6EECF244321}">
                <p14:modId xmlns:p14="http://schemas.microsoft.com/office/powerpoint/2010/main" val="749221164"/>
              </p:ext>
            </p:extLst>
          </p:nvPr>
        </p:nvGraphicFramePr>
        <p:xfrm>
          <a:off x="2194882" y="1328680"/>
          <a:ext cx="5370286" cy="2371876"/>
        </p:xfrm>
        <a:graphic>
          <a:graphicData uri="http://schemas.openxmlformats.org/presentationml/2006/ole">
            <mc:AlternateContent xmlns:mc="http://schemas.openxmlformats.org/markup-compatibility/2006">
              <mc:Choice xmlns:v="urn:schemas-microsoft-com:vml" Requires="v">
                <p:oleObj spid="_x0000_s44126" name="Equation" r:id="rId3" imgW="1523880" imgH="672840" progId="Equation.DSMT4">
                  <p:embed/>
                </p:oleObj>
              </mc:Choice>
              <mc:Fallback>
                <p:oleObj name="Equation" r:id="rId3" imgW="1523880" imgH="67284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882" y="1328680"/>
                        <a:ext cx="5370286" cy="2371876"/>
                      </a:xfrm>
                      <a:prstGeom prst="rect">
                        <a:avLst/>
                      </a:prstGeom>
                      <a:noFill/>
                      <a:ln>
                        <a:noFill/>
                      </a:ln>
                    </p:spPr>
                  </p:pic>
                </p:oleObj>
              </mc:Fallback>
            </mc:AlternateContent>
          </a:graphicData>
        </a:graphic>
      </p:graphicFrame>
      <p:pic>
        <p:nvPicPr>
          <p:cNvPr id="7" name="Picture 3" descr="An illustration shows the input and output values as follows: N – 456 inputs; I over Y R – 0.018538 inputs; P V –negative 850 inputs; P M T – negative 0 input; and F V – 924.97 outputs."/>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2194882" y="3880065"/>
            <a:ext cx="7802236" cy="2139519"/>
          </a:xfrm>
        </p:spPr>
      </p:pic>
    </p:spTree>
    <p:extLst>
      <p:ext uri="{BB962C8B-B14F-4D97-AF65-F5344CB8AC3E}">
        <p14:creationId xmlns:p14="http://schemas.microsoft.com/office/powerpoint/2010/main" val="32604952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Greatest Present Wealth</a:t>
            </a:r>
          </a:p>
        </p:txBody>
      </p:sp>
      <p:sp>
        <p:nvSpPr>
          <p:cNvPr id="5" name="Content Placeholder 2"/>
          <p:cNvSpPr>
            <a:spLocks noGrp="1"/>
          </p:cNvSpPr>
          <p:nvPr>
            <p:ph idx="1"/>
          </p:nvPr>
        </p:nvSpPr>
        <p:spPr/>
        <p:txBody>
          <a:bodyPr/>
          <a:lstStyle/>
          <a:p>
            <a:pPr marL="0" indent="0">
              <a:buNone/>
            </a:pPr>
            <a:r>
              <a:rPr lang="en-US" dirty="0">
                <a:latin typeface="Arial" charset="0"/>
              </a:rPr>
              <a:t>Find PV of note, and compare</a:t>
            </a:r>
          </a:p>
          <a:p>
            <a:pPr marL="0" indent="0">
              <a:buNone/>
            </a:pPr>
            <a:r>
              <a:rPr lang="en-US" dirty="0">
                <a:latin typeface="Arial" charset="0"/>
              </a:rPr>
              <a:t>with its $850 cost:</a:t>
            </a:r>
          </a:p>
          <a:p>
            <a:pPr marL="0" indent="0">
              <a:buNone/>
            </a:pPr>
            <a:endParaRPr lang="en-US" dirty="0">
              <a:latin typeface="Arial" charset="0"/>
            </a:endParaRPr>
          </a:p>
          <a:p>
            <a:pPr marL="0" indent="0">
              <a:buNone/>
            </a:pPr>
            <a:r>
              <a:rPr lang="en-US" dirty="0">
                <a:latin typeface="Arial" charset="0"/>
              </a:rPr>
              <a:t>PV	=	$1,000/(1.00018538)</a:t>
            </a:r>
            <a:r>
              <a:rPr lang="en-US" baseline="30000" dirty="0">
                <a:latin typeface="Arial" charset="0"/>
              </a:rPr>
              <a:t>456</a:t>
            </a:r>
            <a:endParaRPr lang="en-US" dirty="0">
              <a:latin typeface="Arial" charset="0"/>
            </a:endParaRPr>
          </a:p>
          <a:p>
            <a:pPr marL="0" indent="0">
              <a:buNone/>
            </a:pPr>
            <a:r>
              <a:rPr lang="en-US" dirty="0">
                <a:latin typeface="Arial" charset="0"/>
              </a:rPr>
              <a:t>	=	$918.95</a:t>
            </a:r>
          </a:p>
          <a:p>
            <a:pPr marL="0" indent="0">
              <a:buNone/>
            </a:pPr>
            <a:endParaRPr lang="en-US" dirty="0">
              <a:latin typeface="Arial" charset="0"/>
            </a:endParaRPr>
          </a:p>
          <a:p>
            <a:pPr marL="0" indent="0">
              <a:buNone/>
            </a:pPr>
            <a:r>
              <a:rPr lang="en-US" dirty="0">
                <a:latin typeface="Arial" charset="0"/>
              </a:rPr>
              <a:t>Buy the note:  $918.95 &gt; $</a:t>
            </a:r>
            <a:r>
              <a:rPr lang="en-US" dirty="0" smtClean="0">
                <a:latin typeface="Arial" charset="0"/>
              </a:rPr>
              <a:t>850</a:t>
            </a:r>
            <a:endParaRPr lang="en-US" dirty="0">
              <a:latin typeface="Arial" charset="0"/>
            </a:endParaRPr>
          </a:p>
        </p:txBody>
      </p:sp>
    </p:spTree>
    <p:extLst>
      <p:ext uri="{BB962C8B-B14F-4D97-AF65-F5344CB8AC3E}">
        <p14:creationId xmlns:p14="http://schemas.microsoft.com/office/powerpoint/2010/main" val="3360363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t>
            </a:r>
            <a:r>
              <a:rPr lang="en-US"/>
              <a:t>Calculator </a:t>
            </a:r>
            <a:r>
              <a:rPr lang="en-US" smtClean="0"/>
              <a:t>Solution</a:t>
            </a:r>
            <a:endParaRPr lang="en-US" dirty="0"/>
          </a:p>
        </p:txBody>
      </p:sp>
      <p:pic>
        <p:nvPicPr>
          <p:cNvPr id="7" name="Picture 2" descr="An illustration shows the input and output values as follows: N – 456 inputs; I over Y R – 0.018538 inputs; P V – negative 918.95 inputs; P M T – 0 input; and F V – negative 1000 outpu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98360"/>
            <a:ext cx="8882742" cy="2393636"/>
          </a:xfrm>
        </p:spPr>
      </p:pic>
      <p:sp>
        <p:nvSpPr>
          <p:cNvPr id="6" name="Content Placeholder 3"/>
          <p:cNvSpPr>
            <a:spLocks noGrp="1"/>
          </p:cNvSpPr>
          <p:nvPr>
            <p:ph idx="10"/>
          </p:nvPr>
        </p:nvSpPr>
        <p:spPr>
          <a:xfrm>
            <a:off x="838200" y="4851830"/>
            <a:ext cx="10515600" cy="1229635"/>
          </a:xfrm>
        </p:spPr>
        <p:txBody>
          <a:bodyPr/>
          <a:lstStyle/>
          <a:p>
            <a:pPr marL="0" indent="0">
              <a:buNone/>
            </a:pPr>
            <a:r>
              <a:rPr lang="en-US" dirty="0"/>
              <a:t>PV of note is greater than its $850 cost, so buy the note.  Raises your wealth</a:t>
            </a:r>
            <a:r>
              <a:rPr lang="en-US" dirty="0" smtClean="0"/>
              <a:t>.</a:t>
            </a:r>
            <a:endParaRPr lang="en-US" dirty="0"/>
          </a:p>
        </p:txBody>
      </p:sp>
    </p:spTree>
    <p:extLst>
      <p:ext uri="{BB962C8B-B14F-4D97-AF65-F5344CB8AC3E}">
        <p14:creationId xmlns:p14="http://schemas.microsoft.com/office/powerpoint/2010/main" val="1581592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ssible_PPT_Template_Cengage_MPS.potx" id="{6A341ED2-E63B-4177-9AAF-670EA0822A4A}" vid="{9F6311B6-333D-45C7-A3D7-227D14483E8E}"/>
    </a:ext>
  </a:extLst>
</a:theme>
</file>

<file path=docProps/app.xml><?xml version="1.0" encoding="utf-8"?>
<Properties xmlns="http://schemas.openxmlformats.org/officeDocument/2006/extended-properties" xmlns:vt="http://schemas.openxmlformats.org/officeDocument/2006/docPropsVTypes">
  <Template>Accessible_PPT_Template_Cengage_MPS</Template>
  <TotalTime>1300</TotalTime>
  <Words>2889</Words>
  <Application>Microsoft Office PowerPoint</Application>
  <PresentationFormat>Custom</PresentationFormat>
  <Paragraphs>344</Paragraphs>
  <Slides>102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05" baseType="lpstr">
      <vt:lpstr>Office Theme</vt:lpstr>
      <vt:lpstr>Equation</vt:lpstr>
      <vt:lpstr>MathType 6.0 Equation</vt:lpstr>
      <vt:lpstr>Time Value of Money</vt:lpstr>
      <vt:lpstr>Time Value Topics</vt:lpstr>
      <vt:lpstr>Determinants of Intrinsic Value: The Present Value Equation</vt:lpstr>
      <vt:lpstr>Time lines show timing of cash flows.</vt:lpstr>
      <vt:lpstr>Time line for a $100 lump sum due at the end of Year 2.</vt:lpstr>
      <vt:lpstr>Time line for an ordinary annuity of $100 for 3 years</vt:lpstr>
      <vt:lpstr>Time line for uneven CFs</vt:lpstr>
      <vt:lpstr>FV of an initial $100 after 3 years (I = 10%)</vt:lpstr>
      <vt:lpstr>After 1 year</vt:lpstr>
      <vt:lpstr>After 2 years</vt:lpstr>
      <vt:lpstr>After 3 years</vt:lpstr>
      <vt:lpstr>Using the General Formula: FVN= PV(1 + I)N </vt:lpstr>
      <vt:lpstr>Four Ways to Find FVs</vt:lpstr>
      <vt:lpstr>Financial calculator: HP 10bII+ (1 of 4)</vt:lpstr>
      <vt:lpstr>Financial calculator: HP 10bII+ (2 of 4)</vt:lpstr>
      <vt:lpstr>HP 10bII+: Set Time Value Parameters</vt:lpstr>
      <vt:lpstr>Financial calculator: BAII+</vt:lpstr>
      <vt:lpstr>BAII +: Set Time Value Parameters</vt:lpstr>
      <vt:lpstr>BAII+</vt:lpstr>
      <vt:lpstr>Financial Calculator Solution (1 of 3)</vt:lpstr>
      <vt:lpstr>Here’s the setup to find FV</vt:lpstr>
      <vt:lpstr>Spreadsheet Solution (1 of 6)</vt:lpstr>
      <vt:lpstr>What’s the PV of $100 due in 3 years if I/YR = 10%?</vt:lpstr>
      <vt:lpstr>Formula Solution</vt:lpstr>
      <vt:lpstr>Financial Calculator Solution (1 of 2)</vt:lpstr>
      <vt:lpstr>Spreadsheet Solution (2 of 6)</vt:lpstr>
      <vt:lpstr>Finding the Time to Double (1 of 2)</vt:lpstr>
      <vt:lpstr>Finding the Time to Double (2 of 2)</vt:lpstr>
      <vt:lpstr>Financial Calculator Solution (2 of 2)</vt:lpstr>
      <vt:lpstr>Spreadsheet Solution (3 of 6)</vt:lpstr>
      <vt:lpstr>Finding the Interest Rate</vt:lpstr>
      <vt:lpstr>Financial Calculator</vt:lpstr>
      <vt:lpstr>Spreadsheet Solution (4 of 6)</vt:lpstr>
      <vt:lpstr>Ordinary Annuity vs. Annuity Due</vt:lpstr>
      <vt:lpstr>What’s the FV of a 3-year ordinary annuity of $100 at 10%?</vt:lpstr>
      <vt:lpstr>FV Annuity Formula</vt:lpstr>
      <vt:lpstr>Financial Calculator Formula for Annuities</vt:lpstr>
      <vt:lpstr>Financial Calculator Solution (2 of 3)</vt:lpstr>
      <vt:lpstr>Spreadsheet Solution (5 of 6)</vt:lpstr>
      <vt:lpstr>What’s the PV of this ordinary annuity?</vt:lpstr>
      <vt:lpstr>PV Annuity Formula</vt:lpstr>
      <vt:lpstr>Financial Calculator Solution (3 of 3)</vt:lpstr>
      <vt:lpstr>Spreadsheet Solution (6 of 6)</vt:lpstr>
      <vt:lpstr>Find the FV and PV if the annuity were an annuity due.</vt:lpstr>
      <vt:lpstr>PV and FV of Annuity Due vs. Ordinary Annuity</vt:lpstr>
      <vt:lpstr>PV of Annuity Due: Switch from “End” to “Begin”</vt:lpstr>
      <vt:lpstr>FV of Annuity Due: Switch from “End” to “Begin”</vt:lpstr>
      <vt:lpstr>Excel Function for Annuities Due</vt:lpstr>
      <vt:lpstr>What is the PV of this uneven cash flow stream?</vt:lpstr>
      <vt:lpstr>Financial calculator: HP 10bII+ (3 of 4)</vt:lpstr>
      <vt:lpstr>Financial calculator: HP 10bII+ (4 of 4)</vt:lpstr>
      <vt:lpstr>Financial calculator: BAII + (1 of 4)</vt:lpstr>
      <vt:lpstr>Financial calculator: BAII + (2 of 4)</vt:lpstr>
      <vt:lpstr>Financial calculator: BAII + (3 of 4)</vt:lpstr>
      <vt:lpstr>Financial calculator: BAII + (4 of 4)</vt:lpstr>
      <vt:lpstr>Excel Formula in cell A3: = NPV(10%,B2:E2)</vt:lpstr>
      <vt:lpstr>Nominal rate (INOM)</vt:lpstr>
      <vt:lpstr>Periodic rate (IPER )</vt:lpstr>
      <vt:lpstr>The Impact of Compounding</vt:lpstr>
      <vt:lpstr>The Impact of Compounding (Answer)</vt:lpstr>
      <vt:lpstr>FV Formula with Different Compounding Periods</vt:lpstr>
      <vt:lpstr>$100 at a 12% nominal rate with semiannual compounding for 5 years </vt:lpstr>
      <vt:lpstr>FV of $100 at a 12% nominal rate for 5 years with different compounding</vt:lpstr>
      <vt:lpstr>Effective Annual Rate</vt:lpstr>
      <vt:lpstr>Effective Annual Rate Example</vt:lpstr>
      <vt:lpstr>Comparing Rates</vt:lpstr>
      <vt:lpstr>EFF% for a nominal rate of 12%, compounded semiannually</vt:lpstr>
      <vt:lpstr>Finding EFF with HP10BII</vt:lpstr>
      <vt:lpstr>EAR (or EFF%) for a Nominal Rate of  of 12%</vt:lpstr>
      <vt:lpstr>Can the effective rate ever be equal to the nominal rate?</vt:lpstr>
      <vt:lpstr>When is each rate used? (1 of 3)</vt:lpstr>
      <vt:lpstr>When is each rate used? (2 of 3)</vt:lpstr>
      <vt:lpstr>When is each rate used? (3 of 3)</vt:lpstr>
      <vt:lpstr>Amortization (1 of 2)</vt:lpstr>
      <vt:lpstr>Step 1:  Find the required payments.</vt:lpstr>
      <vt:lpstr>Step 2:  Find interest charge for Year 1.</vt:lpstr>
      <vt:lpstr>Step 3:  Find repayment of principal in Year 1.</vt:lpstr>
      <vt:lpstr>Step 4:  Find ending balance after Year 1.</vt:lpstr>
      <vt:lpstr>Amortization Table</vt:lpstr>
      <vt:lpstr>Interest declines because outstanding balance declines.</vt:lpstr>
      <vt:lpstr>Amortization (2 of 2)</vt:lpstr>
      <vt:lpstr>Fractional Time Periods</vt:lpstr>
      <vt:lpstr>Convert interest to daily rate</vt:lpstr>
      <vt:lpstr>Find FV</vt:lpstr>
      <vt:lpstr>Calculator Solution (1 of 2)</vt:lpstr>
      <vt:lpstr>Non-matching rates and periods (1 of 2)</vt:lpstr>
      <vt:lpstr>Time line for non-matching rates and periods</vt:lpstr>
      <vt:lpstr>Non-matching rates and periods (2 of 2)</vt:lpstr>
      <vt:lpstr>1st Method:  Compound Each CF</vt:lpstr>
      <vt:lpstr>2nd Method:  Treat as an annuity, use financial calculator</vt:lpstr>
      <vt:lpstr>Use EAR = 10.25% as the annual rate in calculator.</vt:lpstr>
      <vt:lpstr>What’s the PV of this stream?</vt:lpstr>
      <vt:lpstr>Comparing Investments</vt:lpstr>
      <vt:lpstr>Daily time line</vt:lpstr>
      <vt:lpstr>Three solution methods</vt:lpstr>
      <vt:lpstr>1.  Greatest Future Wealth</vt:lpstr>
      <vt:lpstr>Calculator Solution to FV</vt:lpstr>
      <vt:lpstr>2.  Greatest Present Wealth</vt:lpstr>
      <vt:lpstr>Financial Calculator Solution</vt:lpstr>
      <vt:lpstr>3.  Rate of Return</vt:lpstr>
      <vt:lpstr>Calculator Solution (2 of 2)</vt:lpstr>
      <vt:lpstr>Using interest conversion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Ashwani Kumar</cp:lastModifiedBy>
  <cp:revision>732</cp:revision>
  <dcterms:created xsi:type="dcterms:W3CDTF">2018-12-18T04:30:03Z</dcterms:created>
  <dcterms:modified xsi:type="dcterms:W3CDTF">2019-01-17T05:34:59Z</dcterms:modified>
</cp:coreProperties>
</file>