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5CC"/>
    <a:srgbClr val="333399"/>
    <a:srgbClr val="FF0000"/>
    <a:srgbClr val="0070C0"/>
    <a:srgbClr val="006298"/>
    <a:srgbClr val="004A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0" autoAdjust="0"/>
    <p:restoredTop sz="94687" autoAdjust="0"/>
  </p:normalViewPr>
  <p:slideViewPr>
    <p:cSldViewPr snapToGrid="0">
      <p:cViewPr>
        <p:scale>
          <a:sx n="33" d="100"/>
          <a:sy n="33" d="100"/>
        </p:scale>
        <p:origin x="-150" y="-8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1.w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838200" y="2125663"/>
            <a:ext cx="10515600" cy="914400"/>
          </a:xfrm>
        </p:spPr>
        <p:txBody>
          <a:bodyPr anchor="ctr">
            <a:noAutofit/>
          </a:bodyPr>
          <a:lstStyle>
            <a:lvl1pPr algn="ctr">
              <a:defRPr sz="3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4724400" y="3589338"/>
            <a:ext cx="2743200" cy="731520"/>
          </a:xfrm>
        </p:spPr>
        <p:txBody>
          <a:bodyPr>
            <a:no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date</a:t>
            </a:r>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Autofit/>
          </a:bodyPr>
          <a:lstStyle>
            <a:lvl1pPr marL="0" indent="0">
              <a:buNone/>
              <a:defRPr sz="1400">
                <a:solidFill>
                  <a:schemeClr val="bg1"/>
                </a:solidFill>
              </a:defRPr>
            </a:lvl1pPr>
          </a:lstStyle>
          <a:p>
            <a:pPr lvl="0"/>
            <a:r>
              <a:rPr lang="en-US" dirty="0" smtClean="0"/>
              <a:t>[Author Name], [Book Title], [#] Edition. © [Insert Year]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52706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5029200" cy="548640"/>
          </a:xfrm>
        </p:spPr>
        <p:txBody>
          <a:bodyPr>
            <a:noAutofit/>
          </a:bodyPr>
          <a:lstStyle>
            <a:lvl1pPr marL="0" indent="0" algn="ctr">
              <a:buNone/>
              <a:defRPr sz="2800" b="1">
                <a:solidFill>
                  <a:srgbClr val="006298"/>
                </a:solidFill>
              </a:defRPr>
            </a:lvl1pPr>
          </a:lstStyle>
          <a:p>
            <a:pPr lvl="0"/>
            <a:r>
              <a:rPr lang="en-US" smtClean="0"/>
              <a:t>Edit Master text styles</a:t>
            </a:r>
          </a:p>
        </p:txBody>
      </p:sp>
      <p:sp>
        <p:nvSpPr>
          <p:cNvPr id="5" name="Content Placeholder 2"/>
          <p:cNvSpPr>
            <a:spLocks noGrp="1"/>
          </p:cNvSpPr>
          <p:nvPr>
            <p:ph idx="10"/>
          </p:nvPr>
        </p:nvSpPr>
        <p:spPr>
          <a:xfrm>
            <a:off x="838200" y="2017486"/>
            <a:ext cx="5029200" cy="4055019"/>
          </a:xfrm>
        </p:spPr>
        <p:txBody>
          <a:bodyPr>
            <a:noAutofit/>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p:nvPr>
        </p:nvSpPr>
        <p:spPr>
          <a:xfrm>
            <a:off x="6324600" y="1317625"/>
            <a:ext cx="5029200" cy="548640"/>
          </a:xfrm>
        </p:spPr>
        <p:txBody>
          <a:bodyPr>
            <a:noAutofit/>
          </a:bodyPr>
          <a:lstStyle>
            <a:lvl1pPr marL="0" indent="0" algn="ctr">
              <a:buNone/>
              <a:defRPr sz="2800" b="1">
                <a:solidFill>
                  <a:srgbClr val="006298"/>
                </a:solidFill>
              </a:defRPr>
            </a:lvl1pPr>
            <a:lvl2pPr>
              <a:defRPr sz="2400"/>
            </a:lvl2pPr>
            <a:lvl3pPr>
              <a:defRPr sz="2000"/>
            </a:lvl3pPr>
            <a:lvl4pPr>
              <a:defRPr sz="1800"/>
            </a:lvl4pPr>
            <a:lvl5pPr>
              <a:defRPr sz="1800"/>
            </a:lvl5pPr>
          </a:lstStyle>
          <a:p>
            <a:pPr lvl="0"/>
            <a:r>
              <a:rPr lang="en-US" smtClean="0"/>
              <a:t>Edit Master text styles</a:t>
            </a:r>
          </a:p>
        </p:txBody>
      </p:sp>
      <p:sp>
        <p:nvSpPr>
          <p:cNvPr id="7" name="Content Placeholder 2"/>
          <p:cNvSpPr>
            <a:spLocks noGrp="1"/>
          </p:cNvSpPr>
          <p:nvPr>
            <p:ph idx="12"/>
          </p:nvPr>
        </p:nvSpPr>
        <p:spPr>
          <a:xfrm>
            <a:off x="6324600" y="2017486"/>
            <a:ext cx="5029200" cy="4055019"/>
          </a:xfrm>
        </p:spPr>
        <p:txBody>
          <a:bodyPr>
            <a:noAutofit/>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098976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smtClean="0"/>
              <a:t>Click to edit Master title style</a:t>
            </a:r>
            <a:endParaRPr lang="en-US" dirty="0"/>
          </a:p>
        </p:txBody>
      </p:sp>
      <p:sp>
        <p:nvSpPr>
          <p:cNvPr id="3" name="Content Placeholder 2"/>
          <p:cNvSpPr>
            <a:spLocks noGrp="1"/>
          </p:cNvSpPr>
          <p:nvPr>
            <p:ph idx="1" hasCustomPrompt="1"/>
          </p:nvPr>
        </p:nvSpPr>
        <p:spPr>
          <a:xfrm>
            <a:off x="838200" y="1317625"/>
            <a:ext cx="10515600" cy="548640"/>
          </a:xfrm>
        </p:spPr>
        <p:txBody>
          <a:bodyPr>
            <a:noAutofit/>
          </a:bodyPr>
          <a:lstStyle>
            <a:lvl1pPr marL="0" indent="0" algn="l">
              <a:buNone/>
              <a:defRPr sz="2800" b="1">
                <a:solidFill>
                  <a:srgbClr val="006298"/>
                </a:solidFill>
              </a:defRPr>
            </a:lvl1pPr>
          </a:lstStyle>
          <a:p>
            <a:pPr lvl="0"/>
            <a:r>
              <a:rPr lang="en-US" dirty="0" smtClean="0"/>
              <a:t>Section Header</a:t>
            </a:r>
          </a:p>
        </p:txBody>
      </p:sp>
      <p:sp>
        <p:nvSpPr>
          <p:cNvPr id="5" name="Content Placeholder 2"/>
          <p:cNvSpPr>
            <a:spLocks noGrp="1"/>
          </p:cNvSpPr>
          <p:nvPr>
            <p:ph idx="10"/>
          </p:nvPr>
        </p:nvSpPr>
        <p:spPr>
          <a:xfrm>
            <a:off x="838200" y="1988185"/>
            <a:ext cx="10515600" cy="1554480"/>
          </a:xfrm>
        </p:spPr>
        <p:txBody>
          <a:bodyPr>
            <a:noAutofit/>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hasCustomPrompt="1"/>
          </p:nvPr>
        </p:nvSpPr>
        <p:spPr>
          <a:xfrm>
            <a:off x="838200" y="3872137"/>
            <a:ext cx="10515600" cy="548640"/>
          </a:xfrm>
        </p:spPr>
        <p:txBody>
          <a:bodyPr>
            <a:noAutofit/>
          </a:bodyPr>
          <a:lstStyle>
            <a:lvl1pPr marL="0" indent="0" algn="l">
              <a:buNone/>
              <a:defRPr sz="2800" b="1">
                <a:solidFill>
                  <a:srgbClr val="006298"/>
                </a:solidFill>
              </a:defRPr>
            </a:lvl1pPr>
            <a:lvl2pPr>
              <a:defRPr sz="2400"/>
            </a:lvl2pPr>
            <a:lvl3pPr>
              <a:defRPr sz="2000"/>
            </a:lvl3pPr>
            <a:lvl4pPr>
              <a:defRPr sz="1800"/>
            </a:lvl4pPr>
            <a:lvl5pPr>
              <a:defRPr sz="1800"/>
            </a:lvl5pPr>
          </a:lstStyle>
          <a:p>
            <a:pPr lvl="0"/>
            <a:r>
              <a:rPr lang="en-US" dirty="0" smtClean="0"/>
              <a:t>Section Header</a:t>
            </a:r>
          </a:p>
        </p:txBody>
      </p:sp>
      <p:sp>
        <p:nvSpPr>
          <p:cNvPr id="7" name="Content Placeholder 2"/>
          <p:cNvSpPr>
            <a:spLocks noGrp="1"/>
          </p:cNvSpPr>
          <p:nvPr>
            <p:ph idx="12"/>
          </p:nvPr>
        </p:nvSpPr>
        <p:spPr>
          <a:xfrm>
            <a:off x="838200" y="4518025"/>
            <a:ext cx="10515600" cy="1554480"/>
          </a:xfrm>
        </p:spPr>
        <p:txBody>
          <a:bodyPr>
            <a:noAutofit/>
          </a:bodyPr>
          <a:lstStyle>
            <a:lvl1pPr>
              <a:defRPr sz="2800"/>
            </a:lvl1pPr>
            <a:lvl2pPr>
              <a:defRPr sz="2400"/>
            </a:lvl2pPr>
            <a:lvl3pPr>
              <a:defRPr sz="2000"/>
            </a:lvl3pPr>
            <a:lvl4pPr>
              <a:defRPr sz="1800"/>
            </a:lvl4pPr>
            <a:lvl5pPr>
              <a:defRPr sz="1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583436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3300984" cy="548640"/>
          </a:xfrm>
        </p:spPr>
        <p:txBody>
          <a:bodyPr>
            <a:noAutofit/>
          </a:bodyPr>
          <a:lstStyle>
            <a:lvl1pPr marL="0" indent="0" algn="ctr">
              <a:buNone/>
              <a:defRPr sz="2000" b="1">
                <a:solidFill>
                  <a:srgbClr val="006298"/>
                </a:solidFill>
              </a:defRPr>
            </a:lvl1pPr>
          </a:lstStyle>
          <a:p>
            <a:pPr lvl="0"/>
            <a:r>
              <a:rPr lang="en-US" smtClean="0"/>
              <a:t>Edit Master text styles</a:t>
            </a:r>
          </a:p>
        </p:txBody>
      </p:sp>
      <p:sp>
        <p:nvSpPr>
          <p:cNvPr id="5" name="Content Placeholder 2"/>
          <p:cNvSpPr>
            <a:spLocks noGrp="1"/>
          </p:cNvSpPr>
          <p:nvPr>
            <p:ph idx="10"/>
          </p:nvPr>
        </p:nvSpPr>
        <p:spPr>
          <a:xfrm>
            <a:off x="838200"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p:nvPr>
        </p:nvSpPr>
        <p:spPr>
          <a:xfrm>
            <a:off x="4445508" y="1317625"/>
            <a:ext cx="3300984" cy="548640"/>
          </a:xfrm>
        </p:spPr>
        <p:txBody>
          <a:bodyPr>
            <a:noAutofit/>
          </a:bodyPr>
          <a:lstStyle>
            <a:lvl1pPr marL="0" indent="0" algn="ctr">
              <a:buNone/>
              <a:defRPr sz="2000" b="1">
                <a:solidFill>
                  <a:srgbClr val="006298"/>
                </a:solidFill>
              </a:defRPr>
            </a:lvl1pPr>
            <a:lvl2pPr>
              <a:defRPr sz="2400"/>
            </a:lvl2pPr>
            <a:lvl3pPr>
              <a:defRPr sz="2000"/>
            </a:lvl3pPr>
            <a:lvl4pPr>
              <a:defRPr sz="1800"/>
            </a:lvl4pPr>
            <a:lvl5pPr>
              <a:defRPr sz="1800"/>
            </a:lvl5pPr>
          </a:lstStyle>
          <a:p>
            <a:pPr lvl="0"/>
            <a:r>
              <a:rPr lang="en-US" smtClean="0"/>
              <a:t>Edit Master text styles</a:t>
            </a:r>
          </a:p>
        </p:txBody>
      </p:sp>
      <p:sp>
        <p:nvSpPr>
          <p:cNvPr id="7" name="Content Placeholder 2"/>
          <p:cNvSpPr>
            <a:spLocks noGrp="1"/>
          </p:cNvSpPr>
          <p:nvPr>
            <p:ph idx="12"/>
          </p:nvPr>
        </p:nvSpPr>
        <p:spPr>
          <a:xfrm>
            <a:off x="4445508"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idx="13"/>
          </p:nvPr>
        </p:nvSpPr>
        <p:spPr>
          <a:xfrm>
            <a:off x="8052816" y="1317625"/>
            <a:ext cx="3300984" cy="548640"/>
          </a:xfrm>
        </p:spPr>
        <p:txBody>
          <a:bodyPr>
            <a:noAutofit/>
          </a:bodyPr>
          <a:lstStyle>
            <a:lvl1pPr marL="0" indent="0" algn="ctr">
              <a:buNone/>
              <a:defRPr sz="2000" b="1">
                <a:solidFill>
                  <a:srgbClr val="006298"/>
                </a:solidFill>
              </a:defRPr>
            </a:lvl1pPr>
            <a:lvl2pPr>
              <a:defRPr sz="1800"/>
            </a:lvl2pPr>
            <a:lvl3pPr>
              <a:defRPr sz="1600"/>
            </a:lvl3pPr>
            <a:lvl4pPr>
              <a:defRPr sz="1400"/>
            </a:lvl4pPr>
            <a:lvl5pPr>
              <a:defRPr sz="1400"/>
            </a:lvl5pPr>
          </a:lstStyle>
          <a:p>
            <a:pPr lvl="0"/>
            <a:r>
              <a:rPr lang="en-US" smtClean="0"/>
              <a:t>Edit Master text styles</a:t>
            </a:r>
          </a:p>
        </p:txBody>
      </p:sp>
      <p:sp>
        <p:nvSpPr>
          <p:cNvPr id="10" name="Content Placeholder 2"/>
          <p:cNvSpPr>
            <a:spLocks noGrp="1"/>
          </p:cNvSpPr>
          <p:nvPr>
            <p:ph idx="14"/>
          </p:nvPr>
        </p:nvSpPr>
        <p:spPr>
          <a:xfrm>
            <a:off x="8052816"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107345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4"/>
            <a:ext cx="10515600" cy="3399519"/>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5" name="Content Placeholder 2"/>
          <p:cNvSpPr>
            <a:spLocks noGrp="1"/>
          </p:cNvSpPr>
          <p:nvPr>
            <p:ph idx="10" hasCustomPrompt="1"/>
          </p:nvPr>
        </p:nvSpPr>
        <p:spPr>
          <a:xfrm>
            <a:off x="838200" y="5138056"/>
            <a:ext cx="10515600" cy="954765"/>
          </a:xfrm>
        </p:spPr>
        <p:txBody>
          <a:bodyPr>
            <a:noAutofit/>
          </a:bodyPr>
          <a:lstStyle>
            <a:lvl1pPr marL="0" indent="0">
              <a:buNone/>
              <a:defRPr sz="2000">
                <a:solidFill>
                  <a:srgbClr val="006298"/>
                </a:solidFill>
              </a:defRPr>
            </a:lvl1pPr>
          </a:lstStyle>
          <a:p>
            <a:pPr lvl="0"/>
            <a:r>
              <a:rPr lang="en-US" dirty="0" smtClean="0"/>
              <a:t>Click to add caption to accompany content. </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447068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5" name="Content Placeholder 2"/>
          <p:cNvSpPr>
            <a:spLocks noGrp="1"/>
          </p:cNvSpPr>
          <p:nvPr>
            <p:ph idx="10" hasCustomPrompt="1"/>
          </p:nvPr>
        </p:nvSpPr>
        <p:spPr>
          <a:xfrm>
            <a:off x="7358743" y="4484914"/>
            <a:ext cx="3995056" cy="1607907"/>
          </a:xfrm>
        </p:spPr>
        <p:txBody>
          <a:bodyPr>
            <a:noAutofit/>
          </a:bodyPr>
          <a:lstStyle>
            <a:lvl1pPr marL="0" indent="0">
              <a:buNone/>
              <a:defRPr sz="2000">
                <a:solidFill>
                  <a:srgbClr val="006298"/>
                </a:solidFill>
              </a:defRPr>
            </a:lvl1pPr>
          </a:lstStyle>
          <a:p>
            <a:pPr lvl="0"/>
            <a:r>
              <a:rPr lang="en-US" dirty="0" smtClean="0"/>
              <a:t>Click to add caption to accompany content. </a:t>
            </a:r>
            <a:endParaRPr lang="en-US" dirty="0"/>
          </a:p>
        </p:txBody>
      </p:sp>
      <p:sp>
        <p:nvSpPr>
          <p:cNvPr id="6" name="Picture Placeholder 5"/>
          <p:cNvSpPr>
            <a:spLocks noGrp="1"/>
          </p:cNvSpPr>
          <p:nvPr>
            <p:ph type="pic" sz="quarter" idx="11"/>
          </p:nvPr>
        </p:nvSpPr>
        <p:spPr>
          <a:xfrm>
            <a:off x="838199" y="1538514"/>
            <a:ext cx="6201229" cy="4554311"/>
          </a:xfrm>
        </p:spPr>
        <p:txBody>
          <a:bodyPr>
            <a:noAutofit/>
          </a:bodyPr>
          <a:lstStyle>
            <a:lvl1pPr marL="0" indent="0">
              <a:buNone/>
              <a:defRPr/>
            </a:lvl1pPr>
          </a:lstStyle>
          <a:p>
            <a:r>
              <a:rPr lang="en-US" dirty="0" smtClean="0"/>
              <a:t>Click icon to add picture</a:t>
            </a:r>
          </a:p>
        </p:txBody>
      </p:sp>
      <p:sp>
        <p:nvSpPr>
          <p:cNvPr id="7"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417002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838200" y="3310516"/>
            <a:ext cx="10515600" cy="914400"/>
          </a:xfrm>
        </p:spPr>
        <p:txBody>
          <a:bodyPr anchor="ctr">
            <a:noAutofit/>
          </a:bodyPr>
          <a:lstStyle>
            <a:lvl1pPr algn="ctr">
              <a:defRPr sz="3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1066800" y="2249929"/>
            <a:ext cx="10058400" cy="731520"/>
          </a:xfrm>
        </p:spPr>
        <p:txBody>
          <a:bodyPr anchor="ctr">
            <a:noAutofit/>
          </a:bodyPr>
          <a:lstStyle>
            <a:lvl1pPr marL="0" indent="0" algn="ctr">
              <a:buNone/>
              <a:defRPr sz="5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Unit 1</a:t>
            </a:r>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rmAutofit/>
          </a:bodyPr>
          <a:lstStyle>
            <a:lvl1pPr marL="0" indent="0">
              <a:buNone/>
              <a:defRPr sz="1400">
                <a:solidFill>
                  <a:schemeClr val="bg1"/>
                </a:solidFill>
              </a:defRPr>
            </a:lvl1pPr>
          </a:lstStyle>
          <a:p>
            <a:pPr lvl="0"/>
            <a:r>
              <a:rPr lang="en-US" dirty="0" smtClean="0"/>
              <a:t>[Author Name], [Book Title], [#] Edition. © [Insert Year]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96758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4043966" y="3671128"/>
            <a:ext cx="7309834" cy="914400"/>
          </a:xfrm>
        </p:spPr>
        <p:txBody>
          <a:bodyPr anchor="ctr">
            <a:noAutofit/>
          </a:bodyPr>
          <a:lstStyle>
            <a:lvl1pPr algn="l">
              <a:defRPr sz="3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4043966" y="2597660"/>
            <a:ext cx="3515933" cy="731520"/>
          </a:xfrm>
        </p:spPr>
        <p:txBody>
          <a:bodyPr anchor="ctr">
            <a:noAutofit/>
          </a:bodyPr>
          <a:lstStyle>
            <a:lvl1pPr marL="0" indent="0" algn="l">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Chapter 1</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Autofit/>
          </a:bodyPr>
          <a:lstStyle>
            <a:lvl1pPr marL="0" indent="0">
              <a:buNone/>
              <a:defRPr sz="1400">
                <a:solidFill>
                  <a:schemeClr val="bg1"/>
                </a:solidFill>
              </a:defRPr>
            </a:lvl1pPr>
          </a:lstStyle>
          <a:p>
            <a:pPr lvl="0"/>
            <a:r>
              <a:rPr lang="en-US" dirty="0" smtClean="0"/>
              <a:t>[Author Name], [Book Title], [#] Edition. © [Insert Year] Cengage. All Rights Reserved. May not be scanned, copied or duplicated, or posted to a publicly accessible website, in whole or in part.</a:t>
            </a:r>
          </a:p>
        </p:txBody>
      </p:sp>
      <p:sp>
        <p:nvSpPr>
          <p:cNvPr id="5" name="Content Placeholder 4"/>
          <p:cNvSpPr>
            <a:spLocks noGrp="1"/>
          </p:cNvSpPr>
          <p:nvPr>
            <p:ph sz="quarter" idx="11" hasCustomPrompt="1"/>
          </p:nvPr>
        </p:nvSpPr>
        <p:spPr>
          <a:xfrm>
            <a:off x="245144" y="231774"/>
            <a:ext cx="3346704" cy="4315968"/>
          </a:xfrm>
        </p:spPr>
        <p:txBody>
          <a:bodyPr>
            <a:noAutofit/>
          </a:bodyPr>
          <a:lstStyle>
            <a:lvl1pPr marL="0" indent="0">
              <a:buNone/>
              <a:defRPr/>
            </a:lvl1pPr>
          </a:lstStyle>
          <a:p>
            <a:pPr lvl="0"/>
            <a:r>
              <a:rPr lang="en-US" dirty="0" smtClean="0"/>
              <a:t>Add picture here</a:t>
            </a:r>
            <a:endParaRPr lang="en-US" dirty="0"/>
          </a:p>
        </p:txBody>
      </p:sp>
    </p:spTree>
    <p:extLst>
      <p:ext uri="{BB962C8B-B14F-4D97-AF65-F5344CB8AC3E}">
        <p14:creationId xmlns:p14="http://schemas.microsoft.com/office/powerpoint/2010/main" val="2657070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138515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10515600" cy="228600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838200" y="3806822"/>
            <a:ext cx="10515600" cy="228600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447973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10515600" cy="109728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838200" y="2543597"/>
            <a:ext cx="10515600" cy="109728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p:nvPr>
        </p:nvSpPr>
        <p:spPr>
          <a:xfrm>
            <a:off x="838200" y="3769569"/>
            <a:ext cx="10515600" cy="109728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idx="12"/>
          </p:nvPr>
        </p:nvSpPr>
        <p:spPr>
          <a:xfrm>
            <a:off x="838200" y="4995542"/>
            <a:ext cx="10515600" cy="1097280"/>
          </a:xfrm>
        </p:spPr>
        <p:txBody>
          <a:bodyPr>
            <a:noAutofit/>
          </a:bodyPr>
          <a:lstStyle>
            <a:lvl1pPr marL="365760" indent="-365760">
              <a:defRPr/>
            </a:lvl1pPr>
            <a:lvl2pPr marL="822960" indent="-32004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26256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5029200" cy="1097280"/>
          </a:xfrm>
        </p:spPr>
        <p:txBody>
          <a:bodyPr>
            <a:noAutofit/>
          </a:bodyPr>
          <a:lstStyle>
            <a:lvl1pPr marL="365760" indent="-365760">
              <a:defRPr/>
            </a:lvl1pPr>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6324600" y="1317625"/>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1"/>
          </p:nvPr>
        </p:nvSpPr>
        <p:spPr>
          <a:xfrm>
            <a:off x="838200" y="2543597"/>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idx="12"/>
          </p:nvPr>
        </p:nvSpPr>
        <p:spPr>
          <a:xfrm>
            <a:off x="6324600" y="2543597"/>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3"/>
          </p:nvPr>
        </p:nvSpPr>
        <p:spPr>
          <a:xfrm>
            <a:off x="838200" y="3769569"/>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2"/>
          <p:cNvSpPr>
            <a:spLocks noGrp="1"/>
          </p:cNvSpPr>
          <p:nvPr>
            <p:ph idx="14"/>
          </p:nvPr>
        </p:nvSpPr>
        <p:spPr>
          <a:xfrm>
            <a:off x="6324600" y="3769569"/>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2"/>
          <p:cNvSpPr>
            <a:spLocks noGrp="1"/>
          </p:cNvSpPr>
          <p:nvPr>
            <p:ph idx="15"/>
          </p:nvPr>
        </p:nvSpPr>
        <p:spPr>
          <a:xfrm>
            <a:off x="838200" y="4995542"/>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6"/>
          </p:nvPr>
        </p:nvSpPr>
        <p:spPr>
          <a:xfrm>
            <a:off x="6324600" y="4995542"/>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809272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5" name="Content Placeholder 2"/>
          <p:cNvSpPr>
            <a:spLocks noGrp="1"/>
          </p:cNvSpPr>
          <p:nvPr>
            <p:ph idx="10"/>
          </p:nvPr>
        </p:nvSpPr>
        <p:spPr>
          <a:xfrm>
            <a:off x="838200" y="2126360"/>
            <a:ext cx="10515600" cy="731520"/>
          </a:xfrm>
        </p:spPr>
        <p:txBody>
          <a:bodyPr>
            <a:noAutofit/>
          </a:bodyPr>
          <a:lstStyle>
            <a:lvl1pPr marL="228600" indent="-228600">
              <a:defRPr lang="en-US" sz="28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6" name="Content Placeholder 2"/>
          <p:cNvSpPr>
            <a:spLocks noGrp="1"/>
          </p:cNvSpPr>
          <p:nvPr>
            <p:ph idx="11"/>
          </p:nvPr>
        </p:nvSpPr>
        <p:spPr>
          <a:xfrm>
            <a:off x="838200" y="293509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7" name="Content Placeholder 2"/>
          <p:cNvSpPr>
            <a:spLocks noGrp="1"/>
          </p:cNvSpPr>
          <p:nvPr>
            <p:ph idx="12"/>
          </p:nvPr>
        </p:nvSpPr>
        <p:spPr>
          <a:xfrm>
            <a:off x="838200" y="3743830"/>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9" name="Content Placeholder 2"/>
          <p:cNvSpPr>
            <a:spLocks noGrp="1"/>
          </p:cNvSpPr>
          <p:nvPr>
            <p:ph idx="13"/>
          </p:nvPr>
        </p:nvSpPr>
        <p:spPr>
          <a:xfrm>
            <a:off x="838200" y="455256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10" name="Content Placeholder 2"/>
          <p:cNvSpPr>
            <a:spLocks noGrp="1"/>
          </p:cNvSpPr>
          <p:nvPr>
            <p:ph idx="14"/>
          </p:nvPr>
        </p:nvSpPr>
        <p:spPr>
          <a:xfrm>
            <a:off x="838200" y="5361302"/>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smtClean="0"/>
              <a:t>Fifth level</a:t>
            </a:r>
            <a:endParaRPr lang="en-US" dirty="0"/>
          </a:p>
        </p:txBody>
      </p:sp>
      <p:sp>
        <p:nvSpPr>
          <p:cNvPr id="11"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104190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dirty="0"/>
          </a:p>
        </p:txBody>
      </p:sp>
      <p:sp>
        <p:nvSpPr>
          <p:cNvPr id="3" name="Content Placeholder 2"/>
          <p:cNvSpPr>
            <a:spLocks noGrp="1"/>
          </p:cNvSpPr>
          <p:nvPr>
            <p:ph idx="1"/>
          </p:nvPr>
        </p:nvSpPr>
        <p:spPr>
          <a:xfrm>
            <a:off x="838200" y="1317625"/>
            <a:ext cx="5029200" cy="4754880"/>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6324600" y="1317625"/>
            <a:ext cx="5029200" cy="4754880"/>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55073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36525"/>
            <a:ext cx="105156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317625"/>
            <a:ext cx="10515600" cy="475488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76843" y="6356350"/>
            <a:ext cx="1579562"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910158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62" r:id="rId5"/>
    <p:sldLayoutId id="2147483665" r:id="rId6"/>
    <p:sldLayoutId id="2147483667" r:id="rId7"/>
    <p:sldLayoutId id="2147483666" r:id="rId8"/>
    <p:sldLayoutId id="2147483663" r:id="rId9"/>
    <p:sldLayoutId id="2147483664" r:id="rId10"/>
    <p:sldLayoutId id="2147483668" r:id="rId11"/>
    <p:sldLayoutId id="2147483669" r:id="rId12"/>
    <p:sldLayoutId id="2147483670" r:id="rId13"/>
    <p:sldLayoutId id="2147483671" r:id="rId14"/>
  </p:sldLayoutIdLst>
  <p:txStyles>
    <p:titleStyle>
      <a:lvl1pPr algn="ctr" defTabSz="914400" rtl="0" eaLnBrk="1" latinLnBrk="0" hangingPunct="1">
        <a:lnSpc>
          <a:spcPct val="90000"/>
        </a:lnSpc>
        <a:spcBef>
          <a:spcPct val="0"/>
        </a:spcBef>
        <a:buNone/>
        <a:defRPr sz="3400" b="1" kern="1200">
          <a:solidFill>
            <a:srgbClr val="004A78"/>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5.xml"/><Relationship Id="rId1" Type="http://schemas.openxmlformats.org/officeDocument/2006/relationships/vmlDrawing" Target="../drawings/vmlDrawing2.vml"/><Relationship Id="rId5" Type="http://schemas.openxmlformats.org/officeDocument/2006/relationships/image" Target="../media/image13.png"/><Relationship Id="rId4" Type="http://schemas.openxmlformats.org/officeDocument/2006/relationships/image" Target="../media/image12.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15.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image" Target="../media/image16.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5.xml"/><Relationship Id="rId1" Type="http://schemas.openxmlformats.org/officeDocument/2006/relationships/vmlDrawing" Target="../drawings/vmlDrawing5.vml"/><Relationship Id="rId4" Type="http://schemas.openxmlformats.org/officeDocument/2006/relationships/image" Target="../media/image17.wmf"/></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4.xml"/><Relationship Id="rId1" Type="http://schemas.openxmlformats.org/officeDocument/2006/relationships/vmlDrawing" Target="../drawings/vmlDrawing6.vml"/><Relationship Id="rId4" Type="http://schemas.openxmlformats.org/officeDocument/2006/relationships/image" Target="../media/image21.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Bonds, Bond Valuation, and Interest Rates</a:t>
            </a:r>
          </a:p>
        </p:txBody>
      </p:sp>
      <p:sp>
        <p:nvSpPr>
          <p:cNvPr id="3" name="Subtitle 2"/>
          <p:cNvSpPr>
            <a:spLocks noGrp="1"/>
          </p:cNvSpPr>
          <p:nvPr>
            <p:ph type="subTitle" idx="1"/>
          </p:nvPr>
        </p:nvSpPr>
        <p:spPr/>
        <p:txBody>
          <a:bodyPr/>
          <a:lstStyle/>
          <a:p>
            <a:r>
              <a:rPr lang="en-US" dirty="0"/>
              <a:t>CHAPTER </a:t>
            </a:r>
            <a:r>
              <a:rPr lang="en-US" dirty="0" smtClean="0"/>
              <a:t>5</a:t>
            </a:r>
            <a:endParaRPr lang="en-US" dirty="0"/>
          </a:p>
        </p:txBody>
      </p:sp>
      <p:sp>
        <p:nvSpPr>
          <p:cNvPr id="4" name="Text Placeholder 3"/>
          <p:cNvSpPr>
            <a:spLocks noGrp="1"/>
          </p:cNvSpPr>
          <p:nvPr>
            <p:ph type="body" sz="quarter" idx="10"/>
          </p:nvPr>
        </p:nvSpPr>
        <p:spPr/>
        <p:txBody>
          <a:bodyPr>
            <a:normAutofit fontScale="77500" lnSpcReduction="20000"/>
          </a:bodyPr>
          <a:lstStyle/>
          <a:p>
            <a:pPr>
              <a:lnSpc>
                <a:spcPct val="120000"/>
              </a:lnSpc>
            </a:pPr>
            <a:r>
              <a:rPr lang="en-US" dirty="0"/>
              <a:t>© 2020 Cengage Learning. All Rights Reserved. May not be copied, scanned, or duplicated, in whole or in part, except for use as permitted in a license distributed with a certain product or service or otherwise on a password-protected website for classroom use</a:t>
            </a:r>
            <a:r>
              <a:rPr lang="en-US" dirty="0" smtClean="0"/>
              <a:t>.</a:t>
            </a:r>
            <a:endParaRPr lang="en-US" dirty="0"/>
          </a:p>
        </p:txBody>
      </p:sp>
    </p:spTree>
    <p:extLst>
      <p:ext uri="{BB962C8B-B14F-4D97-AF65-F5344CB8AC3E}">
        <p14:creationId xmlns:p14="http://schemas.microsoft.com/office/powerpoint/2010/main" val="3410382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bond consists of a 10-year, 10% annuity of $100/year plus a $1,000 lump sum at t = 10:</a:t>
            </a:r>
          </a:p>
        </p:txBody>
      </p:sp>
      <p:graphicFrame>
        <p:nvGraphicFramePr>
          <p:cNvPr id="7" name="Table 2" descr="An equation shows the value of the bond. &#10;P V annuity equals $ 614.46&#10;P V maturity value equals 385.54&#10;Value of the bond equals $ 1000.00"/>
          <p:cNvGraphicFramePr>
            <a:graphicFrameLocks noGrp="1"/>
          </p:cNvGraphicFramePr>
          <p:nvPr>
            <p:ph idx="1"/>
            <p:extLst>
              <p:ext uri="{D42A27DB-BD31-4B8C-83A1-F6EECF244321}">
                <p14:modId xmlns:p14="http://schemas.microsoft.com/office/powerpoint/2010/main" val="3122380903"/>
              </p:ext>
            </p:extLst>
          </p:nvPr>
        </p:nvGraphicFramePr>
        <p:xfrm>
          <a:off x="838200" y="1317625"/>
          <a:ext cx="6035040" cy="1737360"/>
        </p:xfrm>
        <a:graphic>
          <a:graphicData uri="http://schemas.openxmlformats.org/drawingml/2006/table">
            <a:tbl>
              <a:tblPr firstRow="1" bandRow="1">
                <a:tableStyleId>{5C22544A-7EE6-4342-B048-85BDC9FD1C3A}</a:tableStyleId>
              </a:tblPr>
              <a:tblGrid>
                <a:gridCol w="3566160"/>
                <a:gridCol w="2468880"/>
              </a:tblGrid>
              <a:tr h="370840">
                <a:tc>
                  <a:txBody>
                    <a:bodyPr/>
                    <a:lstStyle/>
                    <a:p>
                      <a:r>
                        <a:rPr lang="en-US" sz="3200" b="0" dirty="0" smtClean="0">
                          <a:solidFill>
                            <a:schemeClr val="tx1"/>
                          </a:solidFill>
                          <a:latin typeface="Arial" panose="020B0604020202020204" pitchFamily="34" charset="0"/>
                          <a:cs typeface="Arial" panose="020B0604020202020204" pitchFamily="34" charset="0"/>
                        </a:rPr>
                        <a:t>PV</a:t>
                      </a:r>
                      <a:r>
                        <a:rPr lang="en-US" sz="3200" b="0" baseline="0" dirty="0" smtClean="0">
                          <a:solidFill>
                            <a:schemeClr val="tx1"/>
                          </a:solidFill>
                          <a:latin typeface="Arial" panose="020B0604020202020204" pitchFamily="34" charset="0"/>
                          <a:cs typeface="Arial" panose="020B0604020202020204" pitchFamily="34" charset="0"/>
                        </a:rPr>
                        <a:t> annuity</a:t>
                      </a:r>
                      <a:endParaRPr lang="en-US" sz="3200" b="0" dirty="0">
                        <a:solidFill>
                          <a:schemeClr val="tx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r>
                        <a:rPr lang="en-US" sz="3200" b="0" dirty="0" smtClean="0">
                          <a:solidFill>
                            <a:schemeClr val="tx1"/>
                          </a:solidFill>
                          <a:latin typeface="Arial" panose="020B0604020202020204" pitchFamily="34" charset="0"/>
                          <a:cs typeface="Arial" panose="020B0604020202020204" pitchFamily="34" charset="0"/>
                        </a:rPr>
                        <a:t>=    $614.46</a:t>
                      </a:r>
                      <a:endParaRPr lang="en-US" sz="3200" b="0" dirty="0">
                        <a:solidFill>
                          <a:schemeClr val="tx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70840">
                <a:tc>
                  <a:txBody>
                    <a:bodyPr/>
                    <a:lstStyle/>
                    <a:p>
                      <a:r>
                        <a:rPr lang="en-US" sz="3200" b="0" dirty="0" smtClean="0">
                          <a:solidFill>
                            <a:schemeClr val="tx1"/>
                          </a:solidFill>
                          <a:latin typeface="Arial" panose="020B0604020202020204" pitchFamily="34" charset="0"/>
                          <a:cs typeface="Arial" panose="020B0604020202020204" pitchFamily="34" charset="0"/>
                        </a:rPr>
                        <a:t>PV maturity</a:t>
                      </a:r>
                      <a:r>
                        <a:rPr lang="en-US" sz="3200" b="0" baseline="0" dirty="0" smtClean="0">
                          <a:solidFill>
                            <a:schemeClr val="tx1"/>
                          </a:solidFill>
                          <a:latin typeface="Arial" panose="020B0604020202020204" pitchFamily="34" charset="0"/>
                          <a:cs typeface="Arial" panose="020B0604020202020204" pitchFamily="34" charset="0"/>
                        </a:rPr>
                        <a:t> value</a:t>
                      </a:r>
                      <a:endParaRPr lang="en-US" sz="3200" b="0" dirty="0">
                        <a:solidFill>
                          <a:schemeClr val="tx1"/>
                        </a:solidFill>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en-US" sz="3200" b="0" dirty="0" smtClean="0">
                          <a:solidFill>
                            <a:schemeClr val="tx1"/>
                          </a:solidFill>
                          <a:latin typeface="Arial" panose="020B0604020202020204" pitchFamily="34" charset="0"/>
                          <a:cs typeface="Arial" panose="020B0604020202020204" pitchFamily="34" charset="0"/>
                        </a:rPr>
                        <a:t>=      </a:t>
                      </a:r>
                      <a:r>
                        <a:rPr lang="en-US" sz="3200" b="0" u="sng" dirty="0" smtClean="0">
                          <a:solidFill>
                            <a:schemeClr val="tx1"/>
                          </a:solidFill>
                          <a:latin typeface="Arial" panose="020B0604020202020204" pitchFamily="34" charset="0"/>
                          <a:cs typeface="Arial" panose="020B0604020202020204" pitchFamily="34" charset="0"/>
                        </a:rPr>
                        <a:t>385.54</a:t>
                      </a:r>
                      <a:endParaRPr lang="en-US" sz="3200" b="0" u="sng" dirty="0">
                        <a:solidFill>
                          <a:schemeClr val="tx1"/>
                        </a:solidFill>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70840">
                <a:tc>
                  <a:txBody>
                    <a:bodyPr/>
                    <a:lstStyle/>
                    <a:p>
                      <a:r>
                        <a:rPr lang="en-US" sz="3200" b="0" dirty="0" smtClean="0">
                          <a:solidFill>
                            <a:schemeClr val="tx1"/>
                          </a:solidFill>
                          <a:latin typeface="Arial" panose="020B0604020202020204" pitchFamily="34" charset="0"/>
                          <a:cs typeface="Arial" panose="020B0604020202020204" pitchFamily="34" charset="0"/>
                        </a:rPr>
                        <a:t>Value of bond</a:t>
                      </a:r>
                      <a:endParaRPr lang="en-US" sz="3200" b="0" dirty="0">
                        <a:solidFill>
                          <a:schemeClr val="tx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3200" b="0" dirty="0" smtClean="0">
                          <a:solidFill>
                            <a:schemeClr val="tx1"/>
                          </a:solidFill>
                          <a:latin typeface="Arial" panose="020B0604020202020204" pitchFamily="34" charset="0"/>
                          <a:cs typeface="Arial" panose="020B0604020202020204" pitchFamily="34" charset="0"/>
                        </a:rPr>
                        <a:t>= </a:t>
                      </a:r>
                      <a:r>
                        <a:rPr lang="en-US" sz="3200" b="0" u="sng" dirty="0" smtClean="0">
                          <a:solidFill>
                            <a:schemeClr val="tx1"/>
                          </a:solidFill>
                          <a:latin typeface="Arial" panose="020B0604020202020204" pitchFamily="34" charset="0"/>
                          <a:cs typeface="Arial" panose="020B0604020202020204" pitchFamily="34" charset="0"/>
                        </a:rPr>
                        <a:t>$1,000.00</a:t>
                      </a:r>
                      <a:endParaRPr lang="en-US" sz="3200" b="0" u="sng" dirty="0">
                        <a:solidFill>
                          <a:schemeClr val="tx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pic>
        <p:nvPicPr>
          <p:cNvPr id="47106" name="Picture 3" descr="An illustration shows inputs and outputs as follows: I N P U T S for N is 10, I by YR is 10, P M T is 100, F V is 1000&#10;O U T P U T for P V is negative 1000&#10;"/>
          <p:cNvPicPr>
            <a:picLocks noGrp="1" noChangeAspect="1" noChangeArrowheads="1"/>
          </p:cNvPicPr>
          <p:nvPr>
            <p:ph idx="10"/>
          </p:nvPr>
        </p:nvPicPr>
        <p:blipFill rotWithShape="1">
          <a:blip r:embed="rId2">
            <a:extLst>
              <a:ext uri="{28A0092B-C50C-407E-A947-70E740481C1C}">
                <a14:useLocalDpi xmlns:a14="http://schemas.microsoft.com/office/drawing/2010/main" val="0"/>
              </a:ext>
            </a:extLst>
          </a:blip>
          <a:srcRect t="56964"/>
          <a:stretch/>
        </p:blipFill>
        <p:spPr bwMode="auto">
          <a:xfrm>
            <a:off x="838200" y="3367315"/>
            <a:ext cx="7879566" cy="1745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2442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What would happen if expected inflation rose by 3%, causing r = 13%?</a:t>
            </a:r>
            <a:endParaRPr lang="en-US" dirty="0"/>
          </a:p>
        </p:txBody>
      </p:sp>
      <p:pic>
        <p:nvPicPr>
          <p:cNvPr id="48130" name="Picture 2" descr="An illustration shows inputs and outputs as follows: I I N P U T S for N is 10, I by YR is 13, P M T is 100, F V is 1000&#10;O U T P U T P V is negative 837.21&#1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677353"/>
            <a:ext cx="9553307" cy="196573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0"/>
          </p:nvPr>
        </p:nvSpPr>
        <p:spPr>
          <a:xfrm>
            <a:off x="838200" y="3806822"/>
            <a:ext cx="10515600" cy="1200607"/>
          </a:xfrm>
        </p:spPr>
        <p:txBody>
          <a:bodyPr/>
          <a:lstStyle/>
          <a:p>
            <a:pPr eaLnBrk="0" hangingPunct="0">
              <a:lnSpc>
                <a:spcPct val="90000"/>
              </a:lnSpc>
            </a:pPr>
            <a:r>
              <a:rPr lang="en-US" dirty="0">
                <a:latin typeface="Tahoma" pitchFamily="34" charset="0"/>
              </a:rPr>
              <a:t>When </a:t>
            </a:r>
            <a:r>
              <a:rPr lang="en-US" dirty="0" err="1">
                <a:latin typeface="Tahoma" pitchFamily="34" charset="0"/>
              </a:rPr>
              <a:t>r</a:t>
            </a:r>
            <a:r>
              <a:rPr lang="en-US" baseline="-25000" dirty="0" err="1">
                <a:latin typeface="Tahoma" pitchFamily="34" charset="0"/>
              </a:rPr>
              <a:t>d</a:t>
            </a:r>
            <a:r>
              <a:rPr lang="en-US" dirty="0">
                <a:latin typeface="Tahoma" pitchFamily="34" charset="0"/>
              </a:rPr>
              <a:t> rises, </a:t>
            </a:r>
            <a:r>
              <a:rPr lang="en-US" u="sng" dirty="0">
                <a:latin typeface="Tahoma" pitchFamily="34" charset="0"/>
              </a:rPr>
              <a:t>above</a:t>
            </a:r>
            <a:r>
              <a:rPr lang="en-US" dirty="0">
                <a:latin typeface="Tahoma" pitchFamily="34" charset="0"/>
              </a:rPr>
              <a:t> the coupon rate, the bond’s value falls </a:t>
            </a:r>
            <a:r>
              <a:rPr lang="en-US" u="sng" dirty="0">
                <a:latin typeface="Tahoma" pitchFamily="34" charset="0"/>
              </a:rPr>
              <a:t>below</a:t>
            </a:r>
            <a:r>
              <a:rPr lang="en-US" dirty="0">
                <a:latin typeface="Tahoma" pitchFamily="34" charset="0"/>
              </a:rPr>
              <a:t> par, so it sells at a discount.</a:t>
            </a:r>
          </a:p>
        </p:txBody>
      </p:sp>
    </p:spTree>
    <p:extLst>
      <p:ext uri="{BB962C8B-B14F-4D97-AF65-F5344CB8AC3E}">
        <p14:creationId xmlns:p14="http://schemas.microsoft.com/office/powerpoint/2010/main" val="2735885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What would happen if inflation fell, and </a:t>
            </a:r>
            <a:r>
              <a:rPr lang="en-US" sz="3600" dirty="0" err="1"/>
              <a:t>r</a:t>
            </a:r>
            <a:r>
              <a:rPr lang="en-US" sz="3600" baseline="-25000" dirty="0" err="1"/>
              <a:t>d</a:t>
            </a:r>
            <a:r>
              <a:rPr lang="en-US" sz="3600" dirty="0"/>
              <a:t> declined to 7%?</a:t>
            </a:r>
            <a:endParaRPr lang="en-US" dirty="0"/>
          </a:p>
        </p:txBody>
      </p:sp>
      <p:pic>
        <p:nvPicPr>
          <p:cNvPr id="49155" name="Picture 2" descr="An illustration shows inputs and outputs as follows: I I N P U T S for N is 10, I by YR is 7, P M T is 100, F V is 1000&#10;O U T P U T for P V is negative 1210.71&#1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677353"/>
            <a:ext cx="9670143" cy="1950728"/>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0"/>
          </p:nvPr>
        </p:nvSpPr>
        <p:spPr>
          <a:xfrm>
            <a:off x="838200" y="3806822"/>
            <a:ext cx="10515600" cy="1200607"/>
          </a:xfrm>
        </p:spPr>
        <p:txBody>
          <a:bodyPr/>
          <a:lstStyle/>
          <a:p>
            <a:pPr eaLnBrk="0" hangingPunct="0"/>
            <a:r>
              <a:rPr lang="en-US" dirty="0">
                <a:latin typeface="Tahoma" pitchFamily="34" charset="0"/>
              </a:rPr>
              <a:t>If coupon rate &gt; </a:t>
            </a:r>
            <a:r>
              <a:rPr lang="en-US" dirty="0" err="1">
                <a:latin typeface="Tahoma" pitchFamily="34" charset="0"/>
              </a:rPr>
              <a:t>r</a:t>
            </a:r>
            <a:r>
              <a:rPr lang="en-US" baseline="-25000" dirty="0" err="1">
                <a:latin typeface="Tahoma" pitchFamily="34" charset="0"/>
              </a:rPr>
              <a:t>d</a:t>
            </a:r>
            <a:r>
              <a:rPr lang="en-US" dirty="0">
                <a:latin typeface="Tahoma" pitchFamily="34" charset="0"/>
              </a:rPr>
              <a:t>, price rises above par, and bond sells at a premium. </a:t>
            </a:r>
          </a:p>
        </p:txBody>
      </p:sp>
    </p:spTree>
    <p:extLst>
      <p:ext uri="{BB962C8B-B14F-4D97-AF65-F5344CB8AC3E}">
        <p14:creationId xmlns:p14="http://schemas.microsoft.com/office/powerpoint/2010/main" val="2466539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Bond Value ($) vs. Years remaining to </a:t>
            </a:r>
            <a:r>
              <a:rPr lang="en-US" sz="3600" dirty="0" smtClean="0"/>
              <a:t>Maturity</a:t>
            </a:r>
            <a:br>
              <a:rPr lang="en-US" sz="3600" dirty="0" smtClean="0"/>
            </a:br>
            <a:r>
              <a:rPr lang="en-US" sz="3600" dirty="0" smtClean="0"/>
              <a:t>(1 of 2)</a:t>
            </a:r>
            <a:endParaRPr lang="en-US" dirty="0"/>
          </a:p>
        </p:txBody>
      </p:sp>
      <p:sp>
        <p:nvSpPr>
          <p:cNvPr id="4" name="Content Placeholder 2"/>
          <p:cNvSpPr>
            <a:spLocks noGrp="1"/>
          </p:cNvSpPr>
          <p:nvPr>
            <p:ph idx="1"/>
          </p:nvPr>
        </p:nvSpPr>
        <p:spPr/>
        <p:txBody>
          <a:bodyPr/>
          <a:lstStyle/>
          <a:p>
            <a:r>
              <a:rPr lang="en-US" dirty="0"/>
              <a:t>Suppose the bond was issued 20 years ago and now has 10 years to maturity.  What would happen to its value over time if the required rate of return remained at 10%, or at 13%, or at 7%?</a:t>
            </a:r>
          </a:p>
          <a:p>
            <a:r>
              <a:rPr lang="en-US" dirty="0"/>
              <a:t>See next slide.</a:t>
            </a:r>
          </a:p>
        </p:txBody>
      </p:sp>
    </p:spTree>
    <p:extLst>
      <p:ext uri="{BB962C8B-B14F-4D97-AF65-F5344CB8AC3E}">
        <p14:creationId xmlns:p14="http://schemas.microsoft.com/office/powerpoint/2010/main" val="4013188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Bond Value ($) vs. Years remaining to </a:t>
            </a:r>
            <a:r>
              <a:rPr lang="en-US" sz="3600" dirty="0" smtClean="0"/>
              <a:t>Maturity</a:t>
            </a:r>
            <a:br>
              <a:rPr lang="en-US" sz="3600" dirty="0" smtClean="0"/>
            </a:br>
            <a:r>
              <a:rPr lang="en-US" sz="3600" dirty="0" smtClean="0"/>
              <a:t>(2 of 2)</a:t>
            </a:r>
            <a:endParaRPr lang="en-US" dirty="0"/>
          </a:p>
        </p:txBody>
      </p:sp>
      <p:pic>
        <p:nvPicPr>
          <p:cNvPr id="50178" name="Picture 2" descr="A graph shows the x axis from 30 to 0 with the decrement of 5 and Y axis from 775 to 1372. A dashed straight line from 10 on the x axis to 1211 on y axis another dashed straight line form 10 on the x axis to 775 on the y axis, it denotes r subscript d equals 7 percent. A straight line M from 1000 on y axis to 0 on x axis it denotes r subscript d equals 10 percent, u shape start from 1372 on y axis to cut from 0 on the x axis to 775 on the y axis, it denotes r subscript d equals 13 percen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75628" y="1138731"/>
            <a:ext cx="8640744" cy="4957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877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r>
              <a:rPr lang="en-US" dirty="0"/>
              <a:t>Bond Value ($) vs. Years remaining to Maturity</a:t>
            </a:r>
            <a:br>
              <a:rPr lang="en-US" dirty="0"/>
            </a:br>
            <a:r>
              <a:rPr lang="en-US" dirty="0"/>
              <a:t>(2 of </a:t>
            </a:r>
            <a:r>
              <a:rPr lang="en-US" dirty="0" smtClean="0"/>
              <a:t>3)</a:t>
            </a:r>
            <a:endParaRPr lang="en-US" dirty="0"/>
          </a:p>
        </p:txBody>
      </p:sp>
      <p:sp>
        <p:nvSpPr>
          <p:cNvPr id="4" name="Content Placeholder 2"/>
          <p:cNvSpPr>
            <a:spLocks noGrp="1"/>
          </p:cNvSpPr>
          <p:nvPr>
            <p:ph idx="1"/>
          </p:nvPr>
        </p:nvSpPr>
        <p:spPr/>
        <p:txBody>
          <a:bodyPr/>
          <a:lstStyle/>
          <a:p>
            <a:pPr>
              <a:lnSpc>
                <a:spcPct val="90000"/>
              </a:lnSpc>
            </a:pPr>
            <a:r>
              <a:rPr lang="en-US" dirty="0"/>
              <a:t>At maturity, the value of any bond must equal its par value.</a:t>
            </a:r>
          </a:p>
          <a:p>
            <a:pPr>
              <a:lnSpc>
                <a:spcPct val="90000"/>
              </a:lnSpc>
            </a:pPr>
            <a:r>
              <a:rPr lang="en-US" dirty="0"/>
              <a:t>The value of a premium bond would decrease to $1,000.</a:t>
            </a:r>
          </a:p>
          <a:p>
            <a:pPr>
              <a:lnSpc>
                <a:spcPct val="90000"/>
              </a:lnSpc>
            </a:pPr>
            <a:r>
              <a:rPr lang="en-US" dirty="0"/>
              <a:t>The value of a discount bond would increase to $1,000.</a:t>
            </a:r>
          </a:p>
          <a:p>
            <a:pPr>
              <a:lnSpc>
                <a:spcPct val="90000"/>
              </a:lnSpc>
            </a:pPr>
            <a:r>
              <a:rPr lang="en-US" dirty="0"/>
              <a:t>A par bond stays at $1,000 if </a:t>
            </a:r>
            <a:r>
              <a:rPr lang="en-US" dirty="0" err="1"/>
              <a:t>r</a:t>
            </a:r>
            <a:r>
              <a:rPr lang="en-US" baseline="-25000" dirty="0" err="1"/>
              <a:t>d</a:t>
            </a:r>
            <a:r>
              <a:rPr lang="en-US" dirty="0"/>
              <a:t> remains constant.</a:t>
            </a:r>
          </a:p>
        </p:txBody>
      </p:sp>
    </p:spTree>
    <p:extLst>
      <p:ext uri="{BB962C8B-B14F-4D97-AF65-F5344CB8AC3E}">
        <p14:creationId xmlns:p14="http://schemas.microsoft.com/office/powerpoint/2010/main" val="3837707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“yield to maturity”?</a:t>
            </a:r>
          </a:p>
        </p:txBody>
      </p:sp>
      <p:sp>
        <p:nvSpPr>
          <p:cNvPr id="4" name="Content Placeholder 2"/>
          <p:cNvSpPr>
            <a:spLocks noGrp="1"/>
          </p:cNvSpPr>
          <p:nvPr>
            <p:ph idx="1"/>
          </p:nvPr>
        </p:nvSpPr>
        <p:spPr/>
        <p:txBody>
          <a:bodyPr/>
          <a:lstStyle/>
          <a:p>
            <a:r>
              <a:rPr lang="en-US" dirty="0"/>
              <a:t>YTM is the rate of return earned on a bond held to maturity.  Also called “promised yield.”</a:t>
            </a:r>
          </a:p>
          <a:p>
            <a:r>
              <a:rPr lang="en-US" dirty="0"/>
              <a:t>It assumes the bond will not default.</a:t>
            </a:r>
          </a:p>
        </p:txBody>
      </p:sp>
    </p:spTree>
    <p:extLst>
      <p:ext uri="{BB962C8B-B14F-4D97-AF65-F5344CB8AC3E}">
        <p14:creationId xmlns:p14="http://schemas.microsoft.com/office/powerpoint/2010/main" val="2019821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YTM on a 10-year, 9% annual coupon, $1,000 par value bond selling for $887</a:t>
            </a:r>
          </a:p>
        </p:txBody>
      </p:sp>
      <p:pic>
        <p:nvPicPr>
          <p:cNvPr id="51202" name="Picture 2" descr="In a timeline of interval 10 years denoting PV subscript 1 to 90, 0 to 1 year denote r subscript d equals question mark. Sum of P V subscript 1 to P V subscript M is 887. P V subscript 10 denotes 90. P V subscript m denotes 1000. Then find r subscript d that work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72489" y="1275676"/>
            <a:ext cx="8847023" cy="485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086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 </a:t>
            </a:r>
            <a:r>
              <a:rPr lang="en-US" dirty="0" err="1"/>
              <a:t>r</a:t>
            </a:r>
            <a:r>
              <a:rPr lang="en-US" baseline="-25000" dirty="0" err="1"/>
              <a:t>d</a:t>
            </a:r>
            <a:endParaRPr lang="en-US" baseline="-25000" dirty="0"/>
          </a:p>
        </p:txBody>
      </p:sp>
      <p:graphicFrame>
        <p:nvGraphicFramePr>
          <p:cNvPr id="8" name="Object 2" descr="An equation shows the steps to find r subscript d. &#10;V subscript B equals I N T divided by 1 plus r subscript d within parenthesis whole power 1 plus so on plus I N T divided by 1 plus r subscript d within parenthesis whole power N plus M divided by 1 plus r subscript d within parenthesis whole power N&#10;887 equals 90 divided by 1 plus r subscript d within parenthesis whole power 1 plus so on plus 90 divided by 1 plus r subscript d within parenthesis whole power N plus 1000 divided by 1 plus r subscript d within parenthesis whole power N&#10;"/>
          <p:cNvGraphicFramePr>
            <a:graphicFrameLocks noGrp="1" noChangeAspect="1"/>
          </p:cNvGraphicFramePr>
          <p:nvPr>
            <p:ph idx="1"/>
            <p:extLst>
              <p:ext uri="{D42A27DB-BD31-4B8C-83A1-F6EECF244321}">
                <p14:modId xmlns:p14="http://schemas.microsoft.com/office/powerpoint/2010/main" val="1259966128"/>
              </p:ext>
            </p:extLst>
          </p:nvPr>
        </p:nvGraphicFramePr>
        <p:xfrm>
          <a:off x="1727200" y="1163411"/>
          <a:ext cx="7649027" cy="2948062"/>
        </p:xfrm>
        <a:graphic>
          <a:graphicData uri="http://schemas.openxmlformats.org/presentationml/2006/ole">
            <mc:AlternateContent xmlns:mc="http://schemas.openxmlformats.org/markup-compatibility/2006">
              <mc:Choice xmlns:v="urn:schemas-microsoft-com:vml" Requires="v">
                <p:oleObj spid="_x0000_s52247" name="Equation" r:id="rId3" imgW="2438280" imgH="939600" progId="Equation.DSMT4">
                  <p:embed/>
                </p:oleObj>
              </mc:Choice>
              <mc:Fallback>
                <p:oleObj name="Equation" r:id="rId3" imgW="2438280" imgH="9396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7200" y="1163411"/>
                        <a:ext cx="7649027" cy="2948062"/>
                      </a:xfrm>
                      <a:prstGeom prst="rect">
                        <a:avLst/>
                      </a:prstGeom>
                      <a:noFill/>
                      <a:ln>
                        <a:noFill/>
                      </a:ln>
                    </p:spPr>
                  </p:pic>
                </p:oleObj>
              </mc:Fallback>
            </mc:AlternateContent>
          </a:graphicData>
        </a:graphic>
      </p:graphicFrame>
      <p:pic>
        <p:nvPicPr>
          <p:cNvPr id="11" name="Picture 3" descr="An illustration shows inputs and outputs as follows: I I N P U T S for N is 10, P V is negative 887, P M T is 90, F V is 1000&#10;O U T P U T for I by Y R is 10.91&#10;"/>
          <p:cNvPicPr>
            <a:picLocks noGrp="1" noChangeAspect="1" noChangeArrowheads="1"/>
          </p:cNvPicPr>
          <p:nvPr>
            <p:ph idx="10"/>
          </p:nvPr>
        </p:nvPicPr>
        <p:blipFill>
          <a:blip r:embed="rId5">
            <a:extLst>
              <a:ext uri="{28A0092B-C50C-407E-A947-70E740481C1C}">
                <a14:useLocalDpi xmlns:a14="http://schemas.microsoft.com/office/drawing/2010/main" val="0"/>
              </a:ext>
            </a:extLst>
          </a:blip>
          <a:stretch>
            <a:fillRect/>
          </a:stretch>
        </p:blipFill>
        <p:spPr bwMode="auto">
          <a:xfrm>
            <a:off x="1727200" y="4253639"/>
            <a:ext cx="8345524" cy="17117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01183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4" name="Content Placeholder 2"/>
          <p:cNvSpPr>
            <a:spLocks noGrp="1"/>
          </p:cNvSpPr>
          <p:nvPr>
            <p:ph idx="1"/>
          </p:nvPr>
        </p:nvSpPr>
        <p:spPr/>
        <p:txBody>
          <a:bodyPr/>
          <a:lstStyle/>
          <a:p>
            <a:pPr>
              <a:lnSpc>
                <a:spcPct val="90000"/>
              </a:lnSpc>
            </a:pPr>
            <a:r>
              <a:rPr lang="en-US" dirty="0"/>
              <a:t>If coupon rate &lt; </a:t>
            </a:r>
            <a:r>
              <a:rPr lang="en-US" dirty="0" err="1"/>
              <a:t>r</a:t>
            </a:r>
            <a:r>
              <a:rPr lang="en-US" baseline="-25000" dirty="0" err="1"/>
              <a:t>d</a:t>
            </a:r>
            <a:r>
              <a:rPr lang="en-US" dirty="0"/>
              <a:t>, bond sells at a discount.</a:t>
            </a:r>
          </a:p>
          <a:p>
            <a:pPr>
              <a:lnSpc>
                <a:spcPct val="90000"/>
              </a:lnSpc>
            </a:pPr>
            <a:r>
              <a:rPr lang="en-US" dirty="0"/>
              <a:t>If coupon rate = </a:t>
            </a:r>
            <a:r>
              <a:rPr lang="en-US" dirty="0" err="1"/>
              <a:t>r</a:t>
            </a:r>
            <a:r>
              <a:rPr lang="en-US" baseline="-25000" dirty="0" err="1"/>
              <a:t>d</a:t>
            </a:r>
            <a:r>
              <a:rPr lang="en-US" dirty="0"/>
              <a:t>, bond sells at its par value.</a:t>
            </a:r>
          </a:p>
          <a:p>
            <a:pPr>
              <a:lnSpc>
                <a:spcPct val="90000"/>
              </a:lnSpc>
            </a:pPr>
            <a:r>
              <a:rPr lang="en-US" dirty="0"/>
              <a:t>If coupon rate &gt; </a:t>
            </a:r>
            <a:r>
              <a:rPr lang="en-US" dirty="0" err="1"/>
              <a:t>r</a:t>
            </a:r>
            <a:r>
              <a:rPr lang="en-US" baseline="-25000" dirty="0" err="1"/>
              <a:t>d</a:t>
            </a:r>
            <a:r>
              <a:rPr lang="en-US" dirty="0"/>
              <a:t>, bond sells at a premium.</a:t>
            </a:r>
          </a:p>
          <a:p>
            <a:pPr>
              <a:lnSpc>
                <a:spcPct val="90000"/>
              </a:lnSpc>
            </a:pPr>
            <a:r>
              <a:rPr lang="en-US" dirty="0"/>
              <a:t>If </a:t>
            </a:r>
            <a:r>
              <a:rPr lang="en-US" dirty="0" err="1"/>
              <a:t>r</a:t>
            </a:r>
            <a:r>
              <a:rPr lang="en-US" baseline="-25000" dirty="0" err="1"/>
              <a:t>d</a:t>
            </a:r>
            <a:r>
              <a:rPr lang="en-US" dirty="0"/>
              <a:t> rises, price falls.</a:t>
            </a:r>
          </a:p>
          <a:p>
            <a:pPr>
              <a:lnSpc>
                <a:spcPct val="90000"/>
              </a:lnSpc>
            </a:pPr>
            <a:r>
              <a:rPr lang="en-US" dirty="0"/>
              <a:t>Price = par at maturity. </a:t>
            </a:r>
          </a:p>
        </p:txBody>
      </p:sp>
    </p:spTree>
    <p:extLst>
      <p:ext uri="{BB962C8B-B14F-4D97-AF65-F5344CB8AC3E}">
        <p14:creationId xmlns:p14="http://schemas.microsoft.com/office/powerpoint/2010/main" val="1850041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in Chapter</a:t>
            </a:r>
          </a:p>
        </p:txBody>
      </p:sp>
      <p:sp>
        <p:nvSpPr>
          <p:cNvPr id="3" name="Content Placeholder 2"/>
          <p:cNvSpPr>
            <a:spLocks noGrp="1"/>
          </p:cNvSpPr>
          <p:nvPr>
            <p:ph idx="1"/>
          </p:nvPr>
        </p:nvSpPr>
        <p:spPr/>
        <p:txBody>
          <a:bodyPr/>
          <a:lstStyle/>
          <a:p>
            <a:r>
              <a:rPr lang="en-US" dirty="0"/>
              <a:t>Key features of bonds</a:t>
            </a:r>
          </a:p>
          <a:p>
            <a:r>
              <a:rPr lang="en-US" dirty="0"/>
              <a:t>Bond valuation</a:t>
            </a:r>
          </a:p>
          <a:p>
            <a:r>
              <a:rPr lang="en-US" dirty="0"/>
              <a:t>Measuring yield</a:t>
            </a:r>
          </a:p>
          <a:p>
            <a:r>
              <a:rPr lang="en-US" dirty="0"/>
              <a:t>Assessing risk</a:t>
            </a:r>
          </a:p>
        </p:txBody>
      </p:sp>
    </p:spTree>
    <p:extLst>
      <p:ext uri="{BB962C8B-B14F-4D97-AF65-F5344CB8AC3E}">
        <p14:creationId xmlns:p14="http://schemas.microsoft.com/office/powerpoint/2010/main" val="2100919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 YTM if price were $1,134.20.</a:t>
            </a:r>
            <a:endParaRPr lang="en-US" baseline="-25000" dirty="0"/>
          </a:p>
        </p:txBody>
      </p:sp>
      <p:pic>
        <p:nvPicPr>
          <p:cNvPr id="53250" name="Picture 2" descr="An illustration shows inputs and outputs as follows: I I N P U T S for N is 10, P V is negative 1134.2, P M T is 90, F V is 1000&#10;O U T P U T for I by Y R is 7.08&#10;"/>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838200" y="1325963"/>
            <a:ext cx="7863190" cy="1572638"/>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3"/>
          <p:cNvSpPr>
            <a:spLocks noGrp="1"/>
          </p:cNvSpPr>
          <p:nvPr>
            <p:ph idx="10"/>
          </p:nvPr>
        </p:nvSpPr>
        <p:spPr>
          <a:xfrm>
            <a:off x="838200" y="3008536"/>
            <a:ext cx="10515600" cy="2286000"/>
          </a:xfrm>
        </p:spPr>
        <p:txBody>
          <a:bodyPr/>
          <a:lstStyle/>
          <a:p>
            <a:pPr marL="0" indent="0" eaLnBrk="0" hangingPunct="0">
              <a:buNone/>
            </a:pPr>
            <a:r>
              <a:rPr lang="en-US" dirty="0">
                <a:latin typeface="Tahoma" pitchFamily="34" charset="0"/>
              </a:rPr>
              <a:t>Sells at a </a:t>
            </a:r>
            <a:r>
              <a:rPr lang="en-US" dirty="0" smtClean="0">
                <a:latin typeface="Tahoma" pitchFamily="34" charset="0"/>
              </a:rPr>
              <a:t>premium.</a:t>
            </a:r>
            <a:br>
              <a:rPr lang="en-US" dirty="0" smtClean="0">
                <a:latin typeface="Tahoma" pitchFamily="34" charset="0"/>
              </a:rPr>
            </a:br>
            <a:r>
              <a:rPr lang="en-US" dirty="0" smtClean="0">
                <a:latin typeface="Tahoma" pitchFamily="34" charset="0"/>
              </a:rPr>
              <a:t>Because </a:t>
            </a:r>
            <a:r>
              <a:rPr lang="en-US" dirty="0">
                <a:latin typeface="Tahoma" pitchFamily="34" charset="0"/>
              </a:rPr>
              <a:t>coupon = 9% &gt; </a:t>
            </a:r>
            <a:r>
              <a:rPr lang="en-US" dirty="0" err="1">
                <a:latin typeface="Tahoma" pitchFamily="34" charset="0"/>
              </a:rPr>
              <a:t>r</a:t>
            </a:r>
            <a:r>
              <a:rPr lang="en-US" baseline="-25000" dirty="0" err="1">
                <a:latin typeface="Tahoma" pitchFamily="34" charset="0"/>
              </a:rPr>
              <a:t>d</a:t>
            </a:r>
            <a:r>
              <a:rPr lang="en-US" dirty="0">
                <a:latin typeface="Tahoma" pitchFamily="34" charset="0"/>
              </a:rPr>
              <a:t> = 7.08</a:t>
            </a:r>
            <a:r>
              <a:rPr lang="en-US" dirty="0" smtClean="0">
                <a:latin typeface="Tahoma" pitchFamily="34" charset="0"/>
              </a:rPr>
              <a:t>%,</a:t>
            </a:r>
            <a:br>
              <a:rPr lang="en-US" dirty="0" smtClean="0">
                <a:latin typeface="Tahoma" pitchFamily="34" charset="0"/>
              </a:rPr>
            </a:br>
            <a:r>
              <a:rPr lang="en-US" dirty="0" smtClean="0">
                <a:latin typeface="Tahoma" pitchFamily="34" charset="0"/>
              </a:rPr>
              <a:t>bond’s </a:t>
            </a:r>
            <a:r>
              <a:rPr lang="en-US" dirty="0">
                <a:latin typeface="Tahoma" pitchFamily="34" charset="0"/>
              </a:rPr>
              <a:t>value &gt; par.</a:t>
            </a:r>
          </a:p>
        </p:txBody>
      </p:sp>
    </p:spTree>
    <p:extLst>
      <p:ext uri="{BB962C8B-B14F-4D97-AF65-F5344CB8AC3E}">
        <p14:creationId xmlns:p14="http://schemas.microsoft.com/office/powerpoint/2010/main" val="3335516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graphicFrame>
        <p:nvGraphicFramePr>
          <p:cNvPr id="6" name="Object 2" descr="An equation shows the following definitions: &#10;Current yield equals annual coupon pmt divided by current price.&#10;Capital gains yield equals the change in price divided by beginning price.&#10;Exp total return equals Y T M equals Exp curr yld plus Exp cap gains yld."/>
          <p:cNvGraphicFramePr>
            <a:graphicFrameLocks noGrp="1" noChangeAspect="1"/>
          </p:cNvGraphicFramePr>
          <p:nvPr>
            <p:ph idx="1"/>
            <p:extLst>
              <p:ext uri="{D42A27DB-BD31-4B8C-83A1-F6EECF244321}">
                <p14:modId xmlns:p14="http://schemas.microsoft.com/office/powerpoint/2010/main" val="916323158"/>
              </p:ext>
            </p:extLst>
          </p:nvPr>
        </p:nvGraphicFramePr>
        <p:xfrm>
          <a:off x="877999" y="1832032"/>
          <a:ext cx="10436003" cy="3193937"/>
        </p:xfrm>
        <a:graphic>
          <a:graphicData uri="http://schemas.openxmlformats.org/presentationml/2006/ole">
            <mc:AlternateContent xmlns:mc="http://schemas.openxmlformats.org/markup-compatibility/2006">
              <mc:Choice xmlns:v="urn:schemas-microsoft-com:vml" Requires="v">
                <p:oleObj spid="_x0000_s54290" name="Equation" r:id="rId3" imgW="3568680" imgH="1091880" progId="Equation.DSMT4">
                  <p:embed/>
                </p:oleObj>
              </mc:Choice>
              <mc:Fallback>
                <p:oleObj name="Equation" r:id="rId3" imgW="3568680" imgH="109188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7999" y="1832032"/>
                        <a:ext cx="10436003" cy="319393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7568321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9% coupon, 10-year bond, P = $887, and YTM = 10.91%</a:t>
            </a:r>
          </a:p>
        </p:txBody>
      </p:sp>
      <p:graphicFrame>
        <p:nvGraphicFramePr>
          <p:cNvPr id="5" name="Object 2" descr="A calculation shows current yield equals $90 over $887, which is equal to 0.1015, equals 10.15%. "/>
          <p:cNvGraphicFramePr>
            <a:graphicFrameLocks noGrp="1" noChangeAspect="1"/>
          </p:cNvGraphicFramePr>
          <p:nvPr>
            <p:ph idx="1"/>
            <p:extLst>
              <p:ext uri="{D42A27DB-BD31-4B8C-83A1-F6EECF244321}">
                <p14:modId xmlns:p14="http://schemas.microsoft.com/office/powerpoint/2010/main" val="2684297042"/>
              </p:ext>
            </p:extLst>
          </p:nvPr>
        </p:nvGraphicFramePr>
        <p:xfrm>
          <a:off x="2719388" y="2403475"/>
          <a:ext cx="6751637" cy="2051050"/>
        </p:xfrm>
        <a:graphic>
          <a:graphicData uri="http://schemas.openxmlformats.org/presentationml/2006/ole">
            <mc:AlternateContent xmlns:mc="http://schemas.openxmlformats.org/markup-compatibility/2006">
              <mc:Choice xmlns:v="urn:schemas-microsoft-com:vml" Requires="v">
                <p:oleObj spid="_x0000_s57361" name="Equation" r:id="rId3" imgW="2006280" imgH="609480" progId="Equation.DSMT4">
                  <p:embed/>
                </p:oleObj>
              </mc:Choice>
              <mc:Fallback>
                <p:oleObj name="Equation" r:id="rId3" imgW="2006280" imgH="609480" progId="Equation.DSMT4">
                  <p:embed/>
                  <p:pic>
                    <p:nvPicPr>
                      <p:cNvPr id="0" name="Object 2"/>
                      <p:cNvPicPr>
                        <a:picLocks noChangeAspect="1" noChangeArrowheads="1"/>
                      </p:cNvPicPr>
                      <p:nvPr/>
                    </p:nvPicPr>
                    <p:blipFill>
                      <a:blip r:embed="rId4"/>
                      <a:srcRect/>
                      <a:stretch>
                        <a:fillRect/>
                      </a:stretch>
                    </p:blipFill>
                    <p:spPr bwMode="auto">
                      <a:xfrm>
                        <a:off x="2719388" y="2403475"/>
                        <a:ext cx="6751637" cy="20510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309950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YTM = Current yield + Capital gains yield.</a:t>
            </a:r>
          </a:p>
        </p:txBody>
      </p:sp>
      <p:graphicFrame>
        <p:nvGraphicFramePr>
          <p:cNvPr id="6" name="Object 2" descr="A calculation shows cap gains yield equals YTM minus current yield, equals 10.91%  minus 10.15%, equals 0.76%."/>
          <p:cNvGraphicFramePr>
            <a:graphicFrameLocks noGrp="1" noChangeAspect="1"/>
          </p:cNvGraphicFramePr>
          <p:nvPr>
            <p:ph idx="1"/>
            <p:extLst>
              <p:ext uri="{D42A27DB-BD31-4B8C-83A1-F6EECF244321}">
                <p14:modId xmlns:p14="http://schemas.microsoft.com/office/powerpoint/2010/main" val="2593919384"/>
              </p:ext>
            </p:extLst>
          </p:nvPr>
        </p:nvGraphicFramePr>
        <p:xfrm>
          <a:off x="838200" y="1348384"/>
          <a:ext cx="7130143" cy="1866530"/>
        </p:xfrm>
        <a:graphic>
          <a:graphicData uri="http://schemas.openxmlformats.org/presentationml/2006/ole">
            <mc:AlternateContent xmlns:mc="http://schemas.openxmlformats.org/markup-compatibility/2006">
              <mc:Choice xmlns:v="urn:schemas-microsoft-com:vml" Requires="v">
                <p:oleObj spid="_x0000_s58386" name="Equation" r:id="rId3" imgW="2425680" imgH="634680" progId="Equation.DSMT4">
                  <p:embed/>
                </p:oleObj>
              </mc:Choice>
              <mc:Fallback>
                <p:oleObj name="Equation" r:id="rId3" imgW="2425680" imgH="63468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348384"/>
                        <a:ext cx="7130143" cy="1866530"/>
                      </a:xfrm>
                      <a:prstGeom prst="rect">
                        <a:avLst/>
                      </a:prstGeom>
                      <a:noFill/>
                      <a:ln>
                        <a:noFill/>
                      </a:ln>
                    </p:spPr>
                  </p:pic>
                </p:oleObj>
              </mc:Fallback>
            </mc:AlternateContent>
          </a:graphicData>
        </a:graphic>
      </p:graphicFrame>
      <p:sp>
        <p:nvSpPr>
          <p:cNvPr id="5" name="Content Placeholder 3"/>
          <p:cNvSpPr>
            <a:spLocks noGrp="1"/>
          </p:cNvSpPr>
          <p:nvPr>
            <p:ph idx="10"/>
          </p:nvPr>
        </p:nvSpPr>
        <p:spPr>
          <a:xfrm>
            <a:off x="838200" y="3516536"/>
            <a:ext cx="10515600" cy="2286000"/>
          </a:xfrm>
        </p:spPr>
        <p:txBody>
          <a:bodyPr/>
          <a:lstStyle/>
          <a:p>
            <a:pPr eaLnBrk="0" hangingPunct="0"/>
            <a:r>
              <a:rPr lang="en-US" dirty="0">
                <a:latin typeface="Tahoma" pitchFamily="34" charset="0"/>
              </a:rPr>
              <a:t>Could also find values in Years 1 and 2,</a:t>
            </a:r>
          </a:p>
          <a:p>
            <a:pPr eaLnBrk="0" hangingPunct="0"/>
            <a:r>
              <a:rPr lang="en-US" dirty="0">
                <a:latin typeface="Tahoma" pitchFamily="34" charset="0"/>
              </a:rPr>
              <a:t>get difference, and divide by value in</a:t>
            </a:r>
          </a:p>
          <a:p>
            <a:pPr eaLnBrk="0" hangingPunct="0"/>
            <a:r>
              <a:rPr lang="en-US" dirty="0">
                <a:latin typeface="Tahoma" pitchFamily="34" charset="0"/>
              </a:rPr>
              <a:t>Year 1.  Same answer</a:t>
            </a:r>
            <a:r>
              <a:rPr lang="en-US" dirty="0" smtClean="0">
                <a:latin typeface="Tahoma" pitchFamily="34" charset="0"/>
              </a:rPr>
              <a:t>.</a:t>
            </a:r>
            <a:endParaRPr lang="en-US" dirty="0">
              <a:latin typeface="Tahoma" pitchFamily="34" charset="0"/>
            </a:endParaRPr>
          </a:p>
        </p:txBody>
      </p:sp>
    </p:spTree>
    <p:extLst>
      <p:ext uri="{BB962C8B-B14F-4D97-AF65-F5344CB8AC3E}">
        <p14:creationId xmlns:p14="http://schemas.microsoft.com/office/powerpoint/2010/main" val="26200979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Semiannual Bonds</a:t>
            </a:r>
          </a:p>
        </p:txBody>
      </p:sp>
      <p:sp>
        <p:nvSpPr>
          <p:cNvPr id="6" name="Content Placeholder 2"/>
          <p:cNvSpPr>
            <a:spLocks noGrp="1"/>
          </p:cNvSpPr>
          <p:nvPr>
            <p:ph idx="1"/>
          </p:nvPr>
        </p:nvSpPr>
        <p:spPr>
          <a:xfrm>
            <a:off x="838200" y="1317625"/>
            <a:ext cx="10515600" cy="2286000"/>
          </a:xfrm>
        </p:spPr>
        <p:txBody>
          <a:bodyPr/>
          <a:lstStyle/>
          <a:p>
            <a:pPr eaLnBrk="0" hangingPunct="0">
              <a:lnSpc>
                <a:spcPct val="90000"/>
              </a:lnSpc>
              <a:spcBef>
                <a:spcPct val="15000"/>
              </a:spcBef>
              <a:tabLst>
                <a:tab pos="450850" algn="l"/>
              </a:tabLst>
            </a:pPr>
            <a:r>
              <a:rPr lang="en-US" dirty="0"/>
              <a:t>1.	Multiply years by 2 to get periods = 2N.</a:t>
            </a:r>
          </a:p>
          <a:p>
            <a:pPr eaLnBrk="0" hangingPunct="0">
              <a:lnSpc>
                <a:spcPct val="90000"/>
              </a:lnSpc>
              <a:spcBef>
                <a:spcPct val="15000"/>
              </a:spcBef>
              <a:tabLst>
                <a:tab pos="450850" algn="l"/>
              </a:tabLst>
            </a:pPr>
            <a:r>
              <a:rPr lang="en-US" dirty="0"/>
              <a:t>2.	Divide nominal rate by 2 to get periodic              	rate = </a:t>
            </a:r>
            <a:r>
              <a:rPr lang="en-US" dirty="0" err="1"/>
              <a:t>r</a:t>
            </a:r>
            <a:r>
              <a:rPr lang="en-US" baseline="-25000" dirty="0" err="1"/>
              <a:t>d</a:t>
            </a:r>
            <a:r>
              <a:rPr lang="en-US" dirty="0"/>
              <a:t>/2.</a:t>
            </a:r>
          </a:p>
          <a:p>
            <a:pPr eaLnBrk="0" hangingPunct="0">
              <a:lnSpc>
                <a:spcPct val="90000"/>
              </a:lnSpc>
              <a:spcBef>
                <a:spcPct val="15000"/>
              </a:spcBef>
              <a:tabLst>
                <a:tab pos="450850" algn="l"/>
              </a:tabLst>
            </a:pPr>
            <a:r>
              <a:rPr lang="en-US" dirty="0"/>
              <a:t>3.	Divide annual INT by 2 to get PMT = 	INT/2</a:t>
            </a:r>
            <a:r>
              <a:rPr lang="en-US" dirty="0" smtClean="0"/>
              <a:t>.</a:t>
            </a:r>
            <a:endParaRPr lang="en-US" dirty="0"/>
          </a:p>
        </p:txBody>
      </p:sp>
      <p:pic>
        <p:nvPicPr>
          <p:cNvPr id="55298" name="Picture 3" descr="An illustration shows inputs and outputs as follows: I I N P U T S for N is 2N, I by YR is r subscript d by 2, P V is O K, P M T is I N T by 2, F V is O k&#10;O U T P U T&#10;"/>
          <p:cNvPicPr>
            <a:picLocks noGrp="1" noChangeAspect="1" noChangeArrowheads="1"/>
          </p:cNvPicPr>
          <p:nvPr>
            <p:ph idx="10"/>
          </p:nvPr>
        </p:nvPicPr>
        <p:blipFill>
          <a:blip r:embed="rId2">
            <a:extLst>
              <a:ext uri="{28A0092B-C50C-407E-A947-70E740481C1C}">
                <a14:useLocalDpi xmlns:a14="http://schemas.microsoft.com/office/drawing/2010/main" val="0"/>
              </a:ext>
            </a:extLst>
          </a:blip>
          <a:srcRect/>
          <a:stretch>
            <a:fillRect/>
          </a:stretch>
        </p:blipFill>
        <p:spPr bwMode="auto">
          <a:xfrm>
            <a:off x="838201" y="3713562"/>
            <a:ext cx="8763000" cy="1792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65333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Value of 10-year, 10% coupon, semiannual bond if </a:t>
            </a:r>
            <a:r>
              <a:rPr lang="en-US" dirty="0" err="1"/>
              <a:t>r</a:t>
            </a:r>
            <a:r>
              <a:rPr lang="en-US" baseline="-25000" dirty="0" err="1"/>
              <a:t>d</a:t>
            </a:r>
            <a:r>
              <a:rPr lang="en-US" dirty="0"/>
              <a:t> = 13%.</a:t>
            </a:r>
          </a:p>
        </p:txBody>
      </p:sp>
      <p:pic>
        <p:nvPicPr>
          <p:cNvPr id="56322" name="Picture 2" descr="An illustration shows inputs and outputs as follows: I I N P U T S for N is 2 within parenthesis 10 and 20, I by YR is 13 divided by 2 and 6.5, P M T 100 divided by 2 and 50, F V is 1000&#10;O U T P U T for P V is negative 834.7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8789" y="2192466"/>
            <a:ext cx="10233233" cy="25319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24457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Spreadsheet Functions </a:t>
            </a:r>
            <a:r>
              <a:rPr lang="en-US" dirty="0" smtClean="0"/>
              <a:t>for </a:t>
            </a:r>
            <a:r>
              <a:rPr lang="en-US" dirty="0"/>
              <a:t>Bond Valuation	</a:t>
            </a:r>
          </a:p>
        </p:txBody>
      </p:sp>
      <p:sp>
        <p:nvSpPr>
          <p:cNvPr id="4" name="Content Placeholder 2"/>
          <p:cNvSpPr>
            <a:spLocks noGrp="1"/>
          </p:cNvSpPr>
          <p:nvPr>
            <p:ph idx="1"/>
          </p:nvPr>
        </p:nvSpPr>
        <p:spPr/>
        <p:txBody>
          <a:bodyPr/>
          <a:lstStyle/>
          <a:p>
            <a:r>
              <a:rPr lang="en-US" dirty="0"/>
              <a:t>See </a:t>
            </a:r>
            <a:r>
              <a:rPr lang="en-US" i="1" dirty="0"/>
              <a:t>Ch04 Mini Case.xls</a:t>
            </a:r>
            <a:r>
              <a:rPr lang="en-US" dirty="0"/>
              <a:t> for details.</a:t>
            </a:r>
          </a:p>
          <a:p>
            <a:pPr lvl="1"/>
            <a:r>
              <a:rPr lang="en-US" dirty="0"/>
              <a:t>PRICE</a:t>
            </a:r>
          </a:p>
          <a:p>
            <a:pPr lvl="1"/>
            <a:r>
              <a:rPr lang="en-US" dirty="0"/>
              <a:t>YIELD</a:t>
            </a:r>
          </a:p>
        </p:txBody>
      </p:sp>
    </p:spTree>
    <p:extLst>
      <p:ext uri="{BB962C8B-B14F-4D97-AF65-F5344CB8AC3E}">
        <p14:creationId xmlns:p14="http://schemas.microsoft.com/office/powerpoint/2010/main" val="15750590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Callable Bonds and Yield to Call</a:t>
            </a:r>
          </a:p>
        </p:txBody>
      </p:sp>
      <p:sp>
        <p:nvSpPr>
          <p:cNvPr id="4" name="Content Placeholder 2"/>
          <p:cNvSpPr>
            <a:spLocks noGrp="1"/>
          </p:cNvSpPr>
          <p:nvPr>
            <p:ph idx="1"/>
          </p:nvPr>
        </p:nvSpPr>
        <p:spPr/>
        <p:txBody>
          <a:bodyPr/>
          <a:lstStyle/>
          <a:p>
            <a:r>
              <a:rPr lang="en-US" dirty="0"/>
              <a:t>A 10-year, 10% semiannual coupon,</a:t>
            </a:r>
            <a:br>
              <a:rPr lang="en-US" dirty="0"/>
            </a:br>
            <a:r>
              <a:rPr lang="en-US" dirty="0"/>
              <a:t>$1,000 par value bond is selling for</a:t>
            </a:r>
            <a:br>
              <a:rPr lang="en-US" dirty="0"/>
            </a:br>
            <a:r>
              <a:rPr lang="en-US" dirty="0"/>
              <a:t>$1,135.90 with an 8% yield to maturity.</a:t>
            </a:r>
            <a:br>
              <a:rPr lang="en-US" dirty="0"/>
            </a:br>
            <a:r>
              <a:rPr lang="en-US" dirty="0"/>
              <a:t>It can be called after 5 years at $1,050.</a:t>
            </a:r>
          </a:p>
        </p:txBody>
      </p:sp>
    </p:spTree>
    <p:extLst>
      <p:ext uri="{BB962C8B-B14F-4D97-AF65-F5344CB8AC3E}">
        <p14:creationId xmlns:p14="http://schemas.microsoft.com/office/powerpoint/2010/main" val="8899272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Nominal Yield to Call (YTC)</a:t>
            </a:r>
          </a:p>
        </p:txBody>
      </p:sp>
      <p:pic>
        <p:nvPicPr>
          <p:cNvPr id="59394" name="Picture 2" descr="An illustration shows inputs and outputs as follows: I I N P U T S for N is 10, P V is negative 1135.9, P M T is 50, F V is 1050&#10;O U T P U T for I by Y R is 3.765 multiple with 2 equals 7.53 percent&#10;"/>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031" r="10818"/>
          <a:stretch/>
        </p:blipFill>
        <p:spPr bwMode="auto">
          <a:xfrm>
            <a:off x="1342572" y="2306718"/>
            <a:ext cx="9506857" cy="2244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89581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you bought bonds, would you be more likely to earn YTM or YTC?</a:t>
            </a:r>
          </a:p>
        </p:txBody>
      </p:sp>
      <p:sp>
        <p:nvSpPr>
          <p:cNvPr id="3" name="Content Placeholder 2"/>
          <p:cNvSpPr>
            <a:spLocks noGrp="1"/>
          </p:cNvSpPr>
          <p:nvPr>
            <p:ph idx="1"/>
          </p:nvPr>
        </p:nvSpPr>
        <p:spPr/>
        <p:txBody>
          <a:bodyPr/>
          <a:lstStyle/>
          <a:p>
            <a:pPr>
              <a:lnSpc>
                <a:spcPct val="90000"/>
              </a:lnSpc>
            </a:pPr>
            <a:r>
              <a:rPr lang="en-US" dirty="0"/>
              <a:t>Coupon rate = 10% vs. YTC = </a:t>
            </a:r>
            <a:r>
              <a:rPr lang="en-US" dirty="0" err="1"/>
              <a:t>r</a:t>
            </a:r>
            <a:r>
              <a:rPr lang="en-US" baseline="-25000" dirty="0" err="1"/>
              <a:t>d</a:t>
            </a:r>
            <a:r>
              <a:rPr lang="en-US" dirty="0"/>
              <a:t> = 7.53%.  Could raise money by selling new bonds which pay 7.53%.</a:t>
            </a:r>
          </a:p>
          <a:p>
            <a:pPr>
              <a:lnSpc>
                <a:spcPct val="90000"/>
              </a:lnSpc>
            </a:pPr>
            <a:r>
              <a:rPr lang="en-US" dirty="0"/>
              <a:t>Could thus replace bonds which pay $100/year with bonds that pay only $75.30/year.</a:t>
            </a:r>
          </a:p>
          <a:p>
            <a:pPr>
              <a:lnSpc>
                <a:spcPct val="90000"/>
              </a:lnSpc>
            </a:pPr>
            <a:r>
              <a:rPr lang="en-US" dirty="0"/>
              <a:t>Investors should expect a call, hence YTC = 7.5%, not YTM = 8%.</a:t>
            </a:r>
          </a:p>
        </p:txBody>
      </p:sp>
    </p:spTree>
    <p:extLst>
      <p:ext uri="{BB962C8B-B14F-4D97-AF65-F5344CB8AC3E}">
        <p14:creationId xmlns:p14="http://schemas.microsoft.com/office/powerpoint/2010/main" val="10887461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Determinants of Intrinsic Value: The Cost of Debt</a:t>
            </a:r>
          </a:p>
        </p:txBody>
      </p:sp>
      <p:pic>
        <p:nvPicPr>
          <p:cNvPr id="45058" name="Picture 2" descr="A flowchart shows the net operating profit a¬fter taxes leads to negative required investment in operating capital. Then it leads to equals free cash flow (FCF) which further leads to value equals FCF subscript 1 divides (1 + W A C C) superscript 1 + FCF subscript 2 divides (1 + WACC) superscript 2 +---+ FCF subscript infinity divides (1 + WACC) superscript infinity. Bottom flow shows market interest rates, market risk aversion, firm’s debt/equity mix, and firm’s business risk leads to cost of debt and cost of equity with arrow mark pointing inward. It further leads to weighted average cost of capital (WACC) which further leads to the value in the top flow. An arrow pointing from firm’s debt/equity mix to weighted average cost of capital (WACC).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44302" y="1070882"/>
            <a:ext cx="7503396" cy="4948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11427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r>
              <a:rPr lang="en-US" dirty="0"/>
              <a:t>In general, if a bond sells at a premium, then coupon &gt; </a:t>
            </a:r>
            <a:r>
              <a:rPr lang="en-US" dirty="0" err="1"/>
              <a:t>r</a:t>
            </a:r>
            <a:r>
              <a:rPr lang="en-US" baseline="-25000" dirty="0" err="1"/>
              <a:t>d</a:t>
            </a:r>
            <a:r>
              <a:rPr lang="en-US" dirty="0"/>
              <a:t>, so a call is likely.</a:t>
            </a:r>
          </a:p>
          <a:p>
            <a:r>
              <a:rPr lang="en-US" dirty="0"/>
              <a:t>So, expect to earn:</a:t>
            </a:r>
          </a:p>
          <a:p>
            <a:pPr lvl="1"/>
            <a:r>
              <a:rPr lang="en-US" dirty="0"/>
              <a:t>YTC on premium bonds.</a:t>
            </a:r>
          </a:p>
          <a:p>
            <a:pPr lvl="1"/>
            <a:r>
              <a:rPr lang="en-US" dirty="0"/>
              <a:t>YTM on par &amp; discount bonds.</a:t>
            </a:r>
          </a:p>
        </p:txBody>
      </p:sp>
    </p:spTree>
    <p:extLst>
      <p:ext uri="{BB962C8B-B14F-4D97-AF65-F5344CB8AC3E}">
        <p14:creationId xmlns:p14="http://schemas.microsoft.com/office/powerpoint/2010/main" val="5699977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a:t>
            </a:r>
            <a:r>
              <a:rPr lang="en-US" baseline="-25000" dirty="0" err="1"/>
              <a:t>d</a:t>
            </a:r>
            <a:r>
              <a:rPr lang="en-US" dirty="0"/>
              <a:t> = r* + IP + MRP + DRP + LP.</a:t>
            </a:r>
          </a:p>
        </p:txBody>
      </p:sp>
      <p:graphicFrame>
        <p:nvGraphicFramePr>
          <p:cNvPr id="5" name="Object 2" descr="An equation shows the abbreviations of the following: &#10;r subscript d equals r power * plus I P plus M R P plus D R P plus L P.&#10;r subscript d equals required rate of return on a debt security&#10;r power * equals real risk – free rate.&#10;I P equals inflation premium.&#10;M R P equals maturity risk premium.&#10;D R P equals default risk premium.&#10;L P equals liquidity premium.&#10;"/>
          <p:cNvGraphicFramePr>
            <a:graphicFrameLocks noGrp="1" noChangeAspect="1"/>
          </p:cNvGraphicFramePr>
          <p:nvPr>
            <p:ph idx="1"/>
            <p:extLst>
              <p:ext uri="{D42A27DB-BD31-4B8C-83A1-F6EECF244321}">
                <p14:modId xmlns:p14="http://schemas.microsoft.com/office/powerpoint/2010/main" val="3994840458"/>
              </p:ext>
            </p:extLst>
          </p:nvPr>
        </p:nvGraphicFramePr>
        <p:xfrm>
          <a:off x="1480004" y="1034090"/>
          <a:ext cx="9231993" cy="4789820"/>
        </p:xfrm>
        <a:graphic>
          <a:graphicData uri="http://schemas.openxmlformats.org/presentationml/2006/ole">
            <mc:AlternateContent xmlns:mc="http://schemas.openxmlformats.org/markup-compatibility/2006">
              <mc:Choice xmlns:v="urn:schemas-microsoft-com:vml" Requires="v">
                <p:oleObj spid="_x0000_s62473" name="Equation" r:id="rId3" imgW="3035160" imgH="1574640" progId="Equation.DSMT4">
                  <p:embed/>
                </p:oleObj>
              </mc:Choice>
              <mc:Fallback>
                <p:oleObj name="Equation" r:id="rId3" imgW="3035160" imgH="157464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0004" y="1034090"/>
                        <a:ext cx="9231993" cy="478982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072609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real risk-free rate (r*)?</a:t>
            </a:r>
          </a:p>
        </p:txBody>
      </p:sp>
      <p:sp>
        <p:nvSpPr>
          <p:cNvPr id="3" name="Content Placeholder 2"/>
          <p:cNvSpPr>
            <a:spLocks noGrp="1"/>
          </p:cNvSpPr>
          <p:nvPr>
            <p:ph idx="1"/>
          </p:nvPr>
        </p:nvSpPr>
        <p:spPr/>
        <p:txBody>
          <a:bodyPr/>
          <a:lstStyle/>
          <a:p>
            <a:r>
              <a:rPr lang="en-US" dirty="0"/>
              <a:t>Rate that a hypothetical riskless security pays each moment if zero inflation were expected.</a:t>
            </a:r>
          </a:p>
          <a:p>
            <a:r>
              <a:rPr lang="en-US" dirty="0"/>
              <a:t>r* changes over time depending on economic conditions. </a:t>
            </a:r>
          </a:p>
          <a:p>
            <a:r>
              <a:rPr lang="en-US" dirty="0"/>
              <a:t>r* can be approximated by rate on short-term Treasury Inflation-Protected Securities (TIPS).</a:t>
            </a:r>
          </a:p>
        </p:txBody>
      </p:sp>
    </p:spTree>
    <p:extLst>
      <p:ext uri="{BB962C8B-B14F-4D97-AF65-F5344CB8AC3E}">
        <p14:creationId xmlns:p14="http://schemas.microsoft.com/office/powerpoint/2010/main" val="7804140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nominal risk-free rate (</a:t>
            </a:r>
            <a:r>
              <a:rPr lang="en-US" dirty="0" err="1"/>
              <a:t>r</a:t>
            </a:r>
            <a:r>
              <a:rPr lang="en-US" baseline="-25000" dirty="0" err="1"/>
              <a:t>RF</a:t>
            </a:r>
            <a:r>
              <a:rPr lang="en-US" dirty="0"/>
              <a:t>)?</a:t>
            </a:r>
          </a:p>
        </p:txBody>
      </p:sp>
      <p:sp>
        <p:nvSpPr>
          <p:cNvPr id="3" name="Content Placeholder 2"/>
          <p:cNvSpPr>
            <a:spLocks noGrp="1"/>
          </p:cNvSpPr>
          <p:nvPr>
            <p:ph idx="1"/>
          </p:nvPr>
        </p:nvSpPr>
        <p:spPr/>
        <p:txBody>
          <a:bodyPr/>
          <a:lstStyle/>
          <a:p>
            <a:pPr>
              <a:lnSpc>
                <a:spcPct val="110000"/>
              </a:lnSpc>
            </a:pPr>
            <a:r>
              <a:rPr lang="en-US" dirty="0"/>
              <a:t>The rate on a U.S. Treasury security</a:t>
            </a:r>
          </a:p>
          <a:p>
            <a:pPr lvl="1">
              <a:lnSpc>
                <a:spcPct val="110000"/>
              </a:lnSpc>
            </a:pPr>
            <a:r>
              <a:rPr lang="en-US" dirty="0"/>
              <a:t>Short-term security: T-bill</a:t>
            </a:r>
          </a:p>
          <a:p>
            <a:pPr lvl="1">
              <a:lnSpc>
                <a:spcPct val="110000"/>
              </a:lnSpc>
            </a:pPr>
            <a:r>
              <a:rPr lang="en-US" dirty="0"/>
              <a:t>Long-term security: T-bond</a:t>
            </a:r>
          </a:p>
        </p:txBody>
      </p:sp>
    </p:spTree>
    <p:extLst>
      <p:ext uri="{BB962C8B-B14F-4D97-AF65-F5344CB8AC3E}">
        <p14:creationId xmlns:p14="http://schemas.microsoft.com/office/powerpoint/2010/main" val="30997197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Estimating IP</a:t>
            </a:r>
          </a:p>
        </p:txBody>
      </p:sp>
      <p:sp>
        <p:nvSpPr>
          <p:cNvPr id="3" name="Content Placeholder 2"/>
          <p:cNvSpPr>
            <a:spLocks noGrp="1"/>
          </p:cNvSpPr>
          <p:nvPr>
            <p:ph idx="1"/>
          </p:nvPr>
        </p:nvSpPr>
        <p:spPr/>
        <p:txBody>
          <a:bodyPr/>
          <a:lstStyle/>
          <a:p>
            <a:r>
              <a:rPr lang="en-US" dirty="0"/>
              <a:t>Treasury Inflation-Protected Securities (TIPS) are indexed to inflation.</a:t>
            </a:r>
          </a:p>
          <a:p>
            <a:r>
              <a:rPr lang="en-US" dirty="0"/>
              <a:t>The IP for a particular length maturity can be approximated as the difference between the yield on a non-indexed Treasury security of that maturity minus the yield on a TIPS of that maturity.</a:t>
            </a:r>
          </a:p>
        </p:txBody>
      </p:sp>
    </p:spTree>
    <p:extLst>
      <p:ext uri="{BB962C8B-B14F-4D97-AF65-F5344CB8AC3E}">
        <p14:creationId xmlns:p14="http://schemas.microsoft.com/office/powerpoint/2010/main" val="9396988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Bond Spreads, the DRP, and the LP</a:t>
            </a:r>
          </a:p>
        </p:txBody>
      </p:sp>
      <p:sp>
        <p:nvSpPr>
          <p:cNvPr id="3" name="Content Placeholder 2"/>
          <p:cNvSpPr>
            <a:spLocks noGrp="1"/>
          </p:cNvSpPr>
          <p:nvPr>
            <p:ph idx="1"/>
          </p:nvPr>
        </p:nvSpPr>
        <p:spPr/>
        <p:txBody>
          <a:bodyPr/>
          <a:lstStyle/>
          <a:p>
            <a:r>
              <a:rPr lang="en-US" sz="2800" dirty="0"/>
              <a:t>A “bond spread” is often calculated as the difference between a corporate bond’s yield and a Treasury security’s yield of the same maturity.  Therefore:</a:t>
            </a:r>
          </a:p>
          <a:p>
            <a:pPr lvl="1"/>
            <a:r>
              <a:rPr lang="en-US" sz="2400" dirty="0"/>
              <a:t>Spread = DRP + LP.</a:t>
            </a:r>
          </a:p>
          <a:p>
            <a:r>
              <a:rPr lang="en-US" sz="2800" dirty="0"/>
              <a:t>Bond’s of large, strong companies often have very small LPs.  Bond’s of small companies often have LPs as high as 2</a:t>
            </a:r>
            <a:r>
              <a:rPr lang="en-US" sz="2800" dirty="0" smtClean="0"/>
              <a:t>%.</a:t>
            </a:r>
            <a:endParaRPr lang="en-US" sz="2800" dirty="0"/>
          </a:p>
        </p:txBody>
      </p:sp>
    </p:spTree>
    <p:extLst>
      <p:ext uri="{BB962C8B-B14F-4D97-AF65-F5344CB8AC3E}">
        <p14:creationId xmlns:p14="http://schemas.microsoft.com/office/powerpoint/2010/main" val="41318470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pPr lvl="0" fontAlgn="base">
              <a:lnSpc>
                <a:spcPct val="100000"/>
              </a:lnSpc>
              <a:spcBef>
                <a:spcPct val="20000"/>
              </a:spcBef>
              <a:spcAft>
                <a:spcPct val="0"/>
              </a:spcAft>
            </a:pPr>
            <a:r>
              <a:rPr lang="en-US" sz="3600" b="0" dirty="0">
                <a:solidFill>
                  <a:srgbClr val="333399"/>
                </a:solidFill>
                <a:latin typeface="Tahoma" pitchFamily="34" charset="0"/>
              </a:rPr>
              <a:t>Bond Ratings</a:t>
            </a:r>
          </a:p>
        </p:txBody>
      </p:sp>
      <p:graphicFrame>
        <p:nvGraphicFramePr>
          <p:cNvPr id="5" name="Table 2" descr="A table shows Investment grade bonds S &amp; P and Fitch are A A A, A A, A, and B B B for moody’s are Aaa, Aa, A and Baa. The percentages defaulting within 1 year are 0.13, 0.00, 0.09 and 0.07 and for 5 years are 0.68, 0.00, 0.96 and 1.72. Junk bonds S &amp; P and fitch are B B, B and C C C for moody’s are Ba, B, and Caa. The percentages defaulting within 1 year are 0.62, 2.06 and 21.36 and for 5 years are 6.35, 11.68 and 35.38. "/>
          <p:cNvGraphicFramePr>
            <a:graphicFrameLocks noGrp="1"/>
          </p:cNvGraphicFramePr>
          <p:nvPr>
            <p:ph idx="1"/>
            <p:extLst>
              <p:ext uri="{D42A27DB-BD31-4B8C-83A1-F6EECF244321}">
                <p14:modId xmlns:p14="http://schemas.microsoft.com/office/powerpoint/2010/main" val="320560816"/>
              </p:ext>
            </p:extLst>
          </p:nvPr>
        </p:nvGraphicFramePr>
        <p:xfrm>
          <a:off x="1258026" y="740207"/>
          <a:ext cx="9387840" cy="5029244"/>
        </p:xfrm>
        <a:graphic>
          <a:graphicData uri="http://schemas.openxmlformats.org/drawingml/2006/table">
            <a:tbl>
              <a:tblPr firstRow="1" bandRow="1"/>
              <a:tblGrid>
                <a:gridCol w="3749040">
                  <a:extLst>
                    <a:ext uri="{9D8B030D-6E8A-4147-A177-3AD203B41FA5}">
                      <a16:colId xmlns="" xmlns:a16="http://schemas.microsoft.com/office/drawing/2014/main" val="20000"/>
                    </a:ext>
                  </a:extLst>
                </a:gridCol>
                <a:gridCol w="1524000">
                  <a:extLst>
                    <a:ext uri="{9D8B030D-6E8A-4147-A177-3AD203B41FA5}">
                      <a16:colId xmlns="" xmlns:a16="http://schemas.microsoft.com/office/drawing/2014/main" val="20001"/>
                    </a:ext>
                  </a:extLst>
                </a:gridCol>
                <a:gridCol w="1188720">
                  <a:extLst>
                    <a:ext uri="{9D8B030D-6E8A-4147-A177-3AD203B41FA5}">
                      <a16:colId xmlns="" xmlns:a16="http://schemas.microsoft.com/office/drawing/2014/main" val="20002"/>
                    </a:ext>
                  </a:extLst>
                </a:gridCol>
                <a:gridCol w="2926080">
                  <a:extLst>
                    <a:ext uri="{9D8B030D-6E8A-4147-A177-3AD203B41FA5}">
                      <a16:colId xmlns="" xmlns:a16="http://schemas.microsoft.com/office/drawing/2014/main" val="20003"/>
                    </a:ext>
                  </a:extLst>
                </a:gridCol>
              </a:tblGrid>
              <a:tr h="36576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smtClean="0">
                          <a:ln>
                            <a:noFill/>
                          </a:ln>
                          <a:solidFill>
                            <a:srgbClr val="333399"/>
                          </a:solidFill>
                          <a:effectLst/>
                          <a:latin typeface="Arial" panose="020B0604020202020204" pitchFamily="34" charset="0"/>
                          <a:cs typeface="Arial" panose="020B0604020202020204" pitchFamily="34" charset="0"/>
                        </a:rPr>
                        <a:t>Bond Ratings</a:t>
                      </a:r>
                      <a:endParaRPr kumimoji="0" lang="en-US" sz="2400" b="0" i="0" u="none" strike="noStrike" cap="none" normalizeH="0" baseline="0" dirty="0">
                        <a:ln>
                          <a:noFill/>
                        </a:ln>
                        <a:solidFill>
                          <a:srgbClr val="333399"/>
                        </a:solidFill>
                        <a:effectLst/>
                        <a:latin typeface="Arial" panose="020B0604020202020204" pitchFamily="34" charset="0"/>
                        <a:cs typeface="Arial" panose="020B0604020202020204" pitchFamily="34" charset="0"/>
                      </a:endParaRPr>
                    </a:p>
                  </a:txBody>
                  <a:tcPr marT="45722" marB="45722" anchor="ctr" horzOverflow="overflow">
                    <a:lnL w="28575" cap="flat" cmpd="sng" algn="ctr">
                      <a:solidFill>
                        <a:srgbClr val="0000FF"/>
                      </a:solidFill>
                      <a:prstDash val="solid"/>
                      <a:round/>
                      <a:headEnd type="none" w="med" len="med"/>
                      <a:tailEnd type="none" w="med" len="med"/>
                    </a:lnL>
                    <a:lnR w="28575" cap="flat" cmpd="sng" algn="ctr">
                      <a:solidFill>
                        <a:srgbClr val="0000FF"/>
                      </a:solidFill>
                      <a:prstDash val="solid"/>
                      <a:round/>
                      <a:headEnd type="none" w="med" len="med"/>
                      <a:tailEnd type="none" w="med" len="med"/>
                    </a:lnR>
                    <a:lnT w="28575" cap="flat" cmpd="sng" algn="ctr">
                      <a:solidFill>
                        <a:srgbClr val="0000FF"/>
                      </a:solidFill>
                      <a:prstDash val="solid"/>
                      <a:round/>
                      <a:headEnd type="none" w="med" len="med"/>
                      <a:tailEnd type="none" w="med" len="med"/>
                    </a:lnT>
                    <a:lnB w="28575" cap="flat" cmpd="sng" algn="ctr">
                      <a:solidFill>
                        <a:srgbClr val="0000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2" marB="45722" anchor="ctr" horzOverflow="overflow">
                    <a:lnL w="28575" cap="flat" cmpd="sng" algn="ctr">
                      <a:solidFill>
                        <a:srgbClr val="0000F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2400" b="0" i="0" u="sng" strike="noStrike" cap="none" normalizeH="0" baseline="0" dirty="0" smtClean="0">
                          <a:ln>
                            <a:noFill/>
                          </a:ln>
                          <a:solidFill>
                            <a:schemeClr val="tx1"/>
                          </a:solidFill>
                          <a:effectLst/>
                          <a:latin typeface="Arial" panose="020B0604020202020204" pitchFamily="34" charset="0"/>
                          <a:cs typeface="Arial" panose="020B0604020202020204" pitchFamily="34" charset="0"/>
                        </a:rPr>
                        <a:t>% defaulting within:</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S&amp;P and Fitch</a:t>
                      </a: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000FF"/>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Moody’s</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1 yr.  </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  5 yrs.</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6576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smtClean="0">
                          <a:ln>
                            <a:noFill/>
                          </a:ln>
                          <a:solidFill>
                            <a:schemeClr val="tx1"/>
                          </a:solidFill>
                          <a:effectLst/>
                          <a:latin typeface="Arial" panose="020B0604020202020204" pitchFamily="34" charset="0"/>
                          <a:cs typeface="Arial" panose="020B0604020202020204" pitchFamily="34" charset="0"/>
                        </a:rPr>
                        <a:t>Investment grade bonds:</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AAA</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Aaa</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0.13</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0.68</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AA</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Aa</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0.00</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0.00</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0.09</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0.96</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BBB</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Baa</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0.07</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1.72</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1" u="sng" strike="noStrike" cap="none" normalizeH="0" baseline="0" dirty="0">
                          <a:ln>
                            <a:noFill/>
                          </a:ln>
                          <a:solidFill>
                            <a:schemeClr val="tx1"/>
                          </a:solidFill>
                          <a:effectLst/>
                          <a:latin typeface="Arial" panose="020B0604020202020204" pitchFamily="34" charset="0"/>
                          <a:cs typeface="Arial" panose="020B0604020202020204" pitchFamily="34" charset="0"/>
                        </a:rPr>
                        <a:t>Junk bonds:</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1"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BB</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0.62</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6.35</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2.06</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11.68</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9"/>
                  </a:ext>
                </a:extLst>
              </a:tr>
              <a:tr h="36576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CCC</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Caa</a:t>
                      </a:r>
                    </a:p>
                  </a:txBody>
                  <a:tcPr marT="45722" marB="4572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21.36</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35.38</a:t>
                      </a:r>
                    </a:p>
                  </a:txBody>
                  <a:tcPr marL="0" marR="20574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10"/>
                  </a:ext>
                </a:extLst>
              </a:tr>
            </a:tbl>
          </a:graphicData>
        </a:graphic>
      </p:graphicFrame>
    </p:spTree>
    <p:extLst>
      <p:ext uri="{BB962C8B-B14F-4D97-AF65-F5344CB8AC3E}">
        <p14:creationId xmlns:p14="http://schemas.microsoft.com/office/powerpoint/2010/main" val="30218968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Bond Ratings and Bond Spreads </a:t>
            </a:r>
            <a:r>
              <a:rPr lang="en-US" sz="1800" dirty="0"/>
              <a:t>(October 2016)</a:t>
            </a:r>
            <a:endParaRPr lang="en-US" dirty="0"/>
          </a:p>
        </p:txBody>
      </p:sp>
      <p:graphicFrame>
        <p:nvGraphicFramePr>
          <p:cNvPr id="8" name="Table 2" descr="A table shows Long-term bonds are 10 years T – bond, A A A, A A, A, B B B, B and C C C for yield percentages are 1.72, 2.21, 2.27, 2.42, 3.46, 5.16, 6.58 and 8.37 and for spread percentages are 0.49, 0.55, 0.70, 1.74, 3.44, 4.86 and 6.65."/>
          <p:cNvGraphicFramePr>
            <a:graphicFrameLocks noGrp="1"/>
          </p:cNvGraphicFramePr>
          <p:nvPr>
            <p:ph idx="1"/>
            <p:extLst>
              <p:ext uri="{D42A27DB-BD31-4B8C-83A1-F6EECF244321}">
                <p14:modId xmlns:p14="http://schemas.microsoft.com/office/powerpoint/2010/main" val="1678068329"/>
              </p:ext>
            </p:extLst>
          </p:nvPr>
        </p:nvGraphicFramePr>
        <p:xfrm>
          <a:off x="2648744" y="1127910"/>
          <a:ext cx="6894512" cy="4602180"/>
        </p:xfrm>
        <a:graphic>
          <a:graphicData uri="http://schemas.openxmlformats.org/drawingml/2006/table">
            <a:tbl>
              <a:tblPr firstRow="1" bandRow="1"/>
              <a:tblGrid>
                <a:gridCol w="3016250">
                  <a:extLst>
                    <a:ext uri="{9D8B030D-6E8A-4147-A177-3AD203B41FA5}">
                      <a16:colId xmlns="" xmlns:a16="http://schemas.microsoft.com/office/drawing/2014/main" val="20000"/>
                    </a:ext>
                  </a:extLst>
                </a:gridCol>
                <a:gridCol w="1811337">
                  <a:extLst>
                    <a:ext uri="{9D8B030D-6E8A-4147-A177-3AD203B41FA5}">
                      <a16:colId xmlns="" xmlns:a16="http://schemas.microsoft.com/office/drawing/2014/main" val="20001"/>
                    </a:ext>
                  </a:extLst>
                </a:gridCol>
                <a:gridCol w="2066925">
                  <a:extLst>
                    <a:ext uri="{9D8B030D-6E8A-4147-A177-3AD203B41FA5}">
                      <a16:colId xmlns="" xmlns:a16="http://schemas.microsoft.com/office/drawing/2014/main" val="20002"/>
                    </a:ext>
                  </a:extLst>
                </a:gridCol>
              </a:tblGrid>
              <a:tr h="457168">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Long-term Bonds</a:t>
                      </a:r>
                    </a:p>
                  </a:txBody>
                  <a:tcPr marT="45714" marB="45714" anchor="ct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Yield (%)</a:t>
                      </a:r>
                    </a:p>
                  </a:txBody>
                  <a:tcPr marT="45714" marB="45714" anchor="ct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Spread (%)</a:t>
                      </a:r>
                    </a:p>
                  </a:txBody>
                  <a:tcPr marT="45714" marB="45714" anchor="ct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1812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10-Year T-bond</a:t>
                      </a:r>
                    </a:p>
                  </a:txBody>
                  <a:tcPr marT="45714" marB="45714" anchor="ctr"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1.72</a:t>
                      </a:r>
                    </a:p>
                  </a:txBody>
                  <a:tcPr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 xmlns:a16="http://schemas.microsoft.com/office/drawing/2014/main" val="10001"/>
                  </a:ext>
                </a:extLst>
              </a:tr>
              <a:tr h="51812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AAA</a:t>
                      </a:r>
                    </a:p>
                  </a:txBody>
                  <a:tcPr marT="45714" marB="45714"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2.21</a:t>
                      </a:r>
                    </a:p>
                  </a:txBody>
                  <a:tcPr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0.49</a:t>
                      </a:r>
                    </a:p>
                  </a:txBody>
                  <a:tcPr anchor="ctr">
                    <a:lnL>
                      <a:noFill/>
                    </a:lnL>
                    <a:lnR cap="flat">
                      <a:noFill/>
                    </a:lnR>
                    <a:lnT>
                      <a:noFill/>
                    </a:lnT>
                    <a:lnB>
                      <a:noFill/>
                    </a:lnB>
                    <a:lnTlToBr>
                      <a:noFill/>
                    </a:lnTlToBr>
                    <a:lnBlToTr>
                      <a:noFill/>
                    </a:lnBlToTr>
                    <a:noFill/>
                  </a:tcPr>
                </a:tc>
                <a:extLst>
                  <a:ext uri="{0D108BD9-81ED-4DB2-BD59-A6C34878D82A}">
                    <a16:rowId xmlns="" xmlns:a16="http://schemas.microsoft.com/office/drawing/2014/main" val="10002"/>
                  </a:ext>
                </a:extLst>
              </a:tr>
              <a:tr h="51812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AA </a:t>
                      </a:r>
                    </a:p>
                  </a:txBody>
                  <a:tcPr marT="45714" marB="45714"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2.27</a:t>
                      </a:r>
                    </a:p>
                  </a:txBody>
                  <a:tcPr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0.55</a:t>
                      </a:r>
                    </a:p>
                  </a:txBody>
                  <a:tcPr anchor="ctr">
                    <a:lnL>
                      <a:noFill/>
                    </a:lnL>
                    <a:lnR cap="flat">
                      <a:noFill/>
                    </a:lnR>
                    <a:lnT>
                      <a:noFill/>
                    </a:lnT>
                    <a:lnB>
                      <a:noFill/>
                    </a:lnB>
                    <a:lnTlToBr>
                      <a:noFill/>
                    </a:lnTlToBr>
                    <a:lnBlToTr>
                      <a:noFill/>
                    </a:lnBlToTr>
                    <a:noFill/>
                  </a:tcPr>
                </a:tc>
                <a:extLst>
                  <a:ext uri="{0D108BD9-81ED-4DB2-BD59-A6C34878D82A}">
                    <a16:rowId xmlns="" xmlns:a16="http://schemas.microsoft.com/office/drawing/2014/main" val="10003"/>
                  </a:ext>
                </a:extLst>
              </a:tr>
              <a:tr h="51812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 </a:t>
                      </a:r>
                    </a:p>
                  </a:txBody>
                  <a:tcPr marT="45714" marB="45714"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2.42</a:t>
                      </a:r>
                    </a:p>
                  </a:txBody>
                  <a:tcPr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0.70</a:t>
                      </a:r>
                    </a:p>
                  </a:txBody>
                  <a:tcPr anchor="ctr">
                    <a:lnL>
                      <a:noFill/>
                    </a:lnL>
                    <a:lnR cap="flat">
                      <a:noFill/>
                    </a:lnR>
                    <a:lnT>
                      <a:noFill/>
                    </a:lnT>
                    <a:lnB>
                      <a:noFill/>
                    </a:lnB>
                    <a:lnTlToBr>
                      <a:noFill/>
                    </a:lnTlToBr>
                    <a:lnBlToTr>
                      <a:noFill/>
                    </a:lnBlToTr>
                    <a:noFill/>
                  </a:tcPr>
                </a:tc>
                <a:extLst>
                  <a:ext uri="{0D108BD9-81ED-4DB2-BD59-A6C34878D82A}">
                    <a16:rowId xmlns="" xmlns:a16="http://schemas.microsoft.com/office/drawing/2014/main" val="10004"/>
                  </a:ext>
                </a:extLst>
              </a:tr>
              <a:tr h="51812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BBB</a:t>
                      </a:r>
                    </a:p>
                  </a:txBody>
                  <a:tcPr marT="45714" marB="45714"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3.46</a:t>
                      </a:r>
                    </a:p>
                  </a:txBody>
                  <a:tcPr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1.74</a:t>
                      </a:r>
                    </a:p>
                  </a:txBody>
                  <a:tcPr anchor="ctr">
                    <a:lnL>
                      <a:noFill/>
                    </a:lnL>
                    <a:lnR cap="flat">
                      <a:noFill/>
                    </a:lnR>
                    <a:lnT>
                      <a:noFill/>
                    </a:lnT>
                    <a:lnB>
                      <a:noFill/>
                    </a:lnB>
                    <a:lnTlToBr>
                      <a:noFill/>
                    </a:lnTlToBr>
                    <a:lnBlToTr>
                      <a:noFill/>
                    </a:lnBlToTr>
                    <a:noFill/>
                  </a:tcPr>
                </a:tc>
                <a:extLst>
                  <a:ext uri="{0D108BD9-81ED-4DB2-BD59-A6C34878D82A}">
                    <a16:rowId xmlns="" xmlns:a16="http://schemas.microsoft.com/office/drawing/2014/main" val="10005"/>
                  </a:ext>
                </a:extLst>
              </a:tr>
              <a:tr h="51812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BB </a:t>
                      </a:r>
                    </a:p>
                  </a:txBody>
                  <a:tcPr marT="45714" marB="45714"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5.16</a:t>
                      </a:r>
                    </a:p>
                  </a:txBody>
                  <a:tcPr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3.44</a:t>
                      </a:r>
                    </a:p>
                  </a:txBody>
                  <a:tcPr anchor="ctr">
                    <a:lnL>
                      <a:noFill/>
                    </a:lnL>
                    <a:lnR cap="flat">
                      <a:noFill/>
                    </a:lnR>
                    <a:lnT>
                      <a:noFill/>
                    </a:lnT>
                    <a:lnB>
                      <a:noFill/>
                    </a:lnB>
                    <a:lnTlToBr>
                      <a:noFill/>
                    </a:lnTlToBr>
                    <a:lnBlToTr>
                      <a:noFill/>
                    </a:lnBlToTr>
                    <a:noFill/>
                  </a:tcPr>
                </a:tc>
                <a:extLst>
                  <a:ext uri="{0D108BD9-81ED-4DB2-BD59-A6C34878D82A}">
                    <a16:rowId xmlns="" xmlns:a16="http://schemas.microsoft.com/office/drawing/2014/main" val="10006"/>
                  </a:ext>
                </a:extLst>
              </a:tr>
              <a:tr h="51812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B </a:t>
                      </a:r>
                    </a:p>
                  </a:txBody>
                  <a:tcPr marT="45714" marB="45714"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6.58</a:t>
                      </a:r>
                    </a:p>
                  </a:txBody>
                  <a:tcPr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4.86</a:t>
                      </a:r>
                    </a:p>
                  </a:txBody>
                  <a:tcPr anchor="ctr">
                    <a:lnL>
                      <a:noFill/>
                    </a:lnL>
                    <a:lnR cap="flat">
                      <a:noFill/>
                    </a:lnR>
                    <a:lnT>
                      <a:noFill/>
                    </a:lnT>
                    <a:lnB>
                      <a:noFill/>
                    </a:lnB>
                    <a:lnTlToBr>
                      <a:noFill/>
                    </a:lnTlToBr>
                    <a:lnBlToTr>
                      <a:noFill/>
                    </a:lnBlToTr>
                    <a:noFill/>
                  </a:tcPr>
                </a:tc>
                <a:extLst>
                  <a:ext uri="{0D108BD9-81ED-4DB2-BD59-A6C34878D82A}">
                    <a16:rowId xmlns="" xmlns:a16="http://schemas.microsoft.com/office/drawing/2014/main" val="10007"/>
                  </a:ext>
                </a:extLst>
              </a:tr>
              <a:tr h="51812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CCC</a:t>
                      </a:r>
                    </a:p>
                  </a:txBody>
                  <a:tcPr marT="45714" marB="45714" anchor="ctr" horzOverflow="overflow">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8.37</a:t>
                      </a:r>
                    </a:p>
                  </a:txBody>
                  <a:tcPr anchor="ctr">
                    <a:lnL>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ctr" defTabSz="976313" rtl="0" eaLnBrk="1" fontAlgn="base" latinLnBrk="0" hangingPunct="1">
                        <a:lnSpc>
                          <a:spcPct val="100000"/>
                        </a:lnSpc>
                        <a:spcBef>
                          <a:spcPct val="20000"/>
                        </a:spcBef>
                        <a:spcAft>
                          <a:spcPct val="0"/>
                        </a:spcAft>
                        <a:buClr>
                          <a:schemeClr val="folHlink"/>
                        </a:buClr>
                        <a:buSzPct val="60000"/>
                        <a:buFont typeface="Wingdings" pitchFamily="2" charset="2"/>
                        <a:buNone/>
                        <a:tabLst>
                          <a:tab pos="112713" algn="dec"/>
                          <a:tab pos="976313" algn="l"/>
                        </a:tabLst>
                      </a:pPr>
                      <a:r>
                        <a:rPr kumimoji="0" lang="en-US" sz="24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6.65</a:t>
                      </a:r>
                    </a:p>
                  </a:txBody>
                  <a:tcPr anchor="ctr">
                    <a:lnL>
                      <a:noFill/>
                    </a:lnL>
                    <a:lnR cap="flat">
                      <a:noFill/>
                    </a:lnR>
                    <a:lnT>
                      <a:noFill/>
                    </a:lnT>
                    <a:lnB cap="flat">
                      <a:noFill/>
                    </a:lnB>
                    <a:lnTlToBr>
                      <a:noFill/>
                    </a:lnTlToBr>
                    <a:lnBlToTr>
                      <a:noFill/>
                    </a:lnBlToTr>
                    <a:noFill/>
                  </a:tcPr>
                </a:tc>
                <a:extLst>
                  <a:ext uri="{0D108BD9-81ED-4DB2-BD59-A6C34878D82A}">
                    <a16:rowId xmlns="" xmlns:a16="http://schemas.microsoft.com/office/drawing/2014/main" val="10008"/>
                  </a:ext>
                </a:extLst>
              </a:tr>
            </a:tbl>
          </a:graphicData>
        </a:graphic>
      </p:graphicFrame>
    </p:spTree>
    <p:extLst>
      <p:ext uri="{BB962C8B-B14F-4D97-AF65-F5344CB8AC3E}">
        <p14:creationId xmlns:p14="http://schemas.microsoft.com/office/powerpoint/2010/main" val="21086045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factors affect default risk and bond ratings</a:t>
            </a:r>
            <a:r>
              <a:rPr lang="en-US" dirty="0" smtClean="0"/>
              <a:t>?</a:t>
            </a:r>
            <a:endParaRPr lang="en-US" dirty="0"/>
          </a:p>
        </p:txBody>
      </p:sp>
      <p:sp>
        <p:nvSpPr>
          <p:cNvPr id="3" name="Content Placeholder 2"/>
          <p:cNvSpPr>
            <a:spLocks noGrp="1"/>
          </p:cNvSpPr>
          <p:nvPr>
            <p:ph idx="1"/>
          </p:nvPr>
        </p:nvSpPr>
        <p:spPr/>
        <p:txBody>
          <a:bodyPr/>
          <a:lstStyle/>
          <a:p>
            <a:r>
              <a:rPr lang="en-US" dirty="0"/>
              <a:t>Financial ratios</a:t>
            </a:r>
          </a:p>
          <a:p>
            <a:pPr lvl="1"/>
            <a:r>
              <a:rPr lang="en-US" dirty="0"/>
              <a:t>Debt ratio</a:t>
            </a:r>
          </a:p>
          <a:p>
            <a:pPr lvl="1"/>
            <a:r>
              <a:rPr lang="en-US" dirty="0"/>
              <a:t>Coverage ratios, such as interest coverage ratio or EBITDA coverage ratio</a:t>
            </a:r>
          </a:p>
          <a:p>
            <a:pPr lvl="1"/>
            <a:r>
              <a:rPr lang="en-US" dirty="0"/>
              <a:t>Profitability ratios</a:t>
            </a:r>
          </a:p>
          <a:p>
            <a:pPr lvl="1"/>
            <a:r>
              <a:rPr lang="en-US" dirty="0"/>
              <a:t>Current ratios</a:t>
            </a:r>
          </a:p>
        </p:txBody>
      </p:sp>
    </p:spTree>
    <p:extLst>
      <p:ext uri="{BB962C8B-B14F-4D97-AF65-F5344CB8AC3E}">
        <p14:creationId xmlns:p14="http://schemas.microsoft.com/office/powerpoint/2010/main" val="40141464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Bond Ratings Median Ratios </a:t>
            </a:r>
            <a:r>
              <a:rPr lang="en-US" sz="1800" dirty="0"/>
              <a:t>(S&amp;P)</a:t>
            </a:r>
            <a:endParaRPr lang="en-US" dirty="0"/>
          </a:p>
        </p:txBody>
      </p:sp>
      <p:graphicFrame>
        <p:nvGraphicFramePr>
          <p:cNvPr id="5" name="Table 2" descr="A table shows A A A, A A, A, B B B, B B, B and C C C for return on capital are 27.6 percent, 27.0 percent, 17.5 percent, 13.4 percent, 11.3 percent, 8.7 percent and 3.2 and for debt to capital are 12.4 percent, 28.3 percent, 37.5 percent, 42.5 percent, 53.7 percent, 75.9 percent and 113.5 percent."/>
          <p:cNvGraphicFramePr>
            <a:graphicFrameLocks noGrp="1"/>
          </p:cNvGraphicFramePr>
          <p:nvPr>
            <p:ph idx="1"/>
            <p:extLst>
              <p:ext uri="{D42A27DB-BD31-4B8C-83A1-F6EECF244321}">
                <p14:modId xmlns:p14="http://schemas.microsoft.com/office/powerpoint/2010/main" val="1526753982"/>
              </p:ext>
            </p:extLst>
          </p:nvPr>
        </p:nvGraphicFramePr>
        <p:xfrm>
          <a:off x="3448844" y="1143000"/>
          <a:ext cx="5294312" cy="4572000"/>
        </p:xfrm>
        <a:graphic>
          <a:graphicData uri="http://schemas.openxmlformats.org/drawingml/2006/table">
            <a:tbl>
              <a:tblPr firstRow="1" bandRow="1"/>
              <a:tblGrid>
                <a:gridCol w="1408112">
                  <a:extLst>
                    <a:ext uri="{9D8B030D-6E8A-4147-A177-3AD203B41FA5}">
                      <a16:colId xmlns="" xmlns:a16="http://schemas.microsoft.com/office/drawing/2014/main" val="20000"/>
                    </a:ext>
                  </a:extLst>
                </a:gridCol>
                <a:gridCol w="2133600">
                  <a:extLst>
                    <a:ext uri="{9D8B030D-6E8A-4147-A177-3AD203B41FA5}">
                      <a16:colId xmlns="" xmlns:a16="http://schemas.microsoft.com/office/drawing/2014/main" val="20001"/>
                    </a:ext>
                  </a:extLst>
                </a:gridCol>
                <a:gridCol w="1752600">
                  <a:extLst>
                    <a:ext uri="{9D8B030D-6E8A-4147-A177-3AD203B41FA5}">
                      <a16:colId xmlns="" xmlns:a16="http://schemas.microsoft.com/office/drawing/2014/main" val="20002"/>
                    </a:ext>
                  </a:extLst>
                </a:gridCol>
              </a:tblGrid>
              <a:tr h="51435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Return on capital </a:t>
                      </a:r>
                    </a:p>
                  </a:txBody>
                  <a:tcPr horzOverflow="overflow">
                    <a:lnL>
                      <a:noFill/>
                    </a:lnL>
                    <a:lnR>
                      <a:noFill/>
                    </a:lnR>
                    <a:lnT cap="flat">
                      <a:noFill/>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Debt to capital</a:t>
                      </a:r>
                    </a:p>
                  </a:txBody>
                  <a:tcPr horzOverflow="overflow">
                    <a:lnL>
                      <a:noFill/>
                    </a:lnL>
                    <a:lnR cap="flat">
                      <a:noFill/>
                    </a:lnR>
                    <a:lnT cap="flat">
                      <a:noFill/>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1435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AAA</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27.6%</a:t>
                      </a:r>
                    </a:p>
                  </a:txBody>
                  <a:tcPr horzOverflow="overflow">
                    <a:lnL>
                      <a:noFill/>
                    </a:lnL>
                    <a:lnR>
                      <a:noFill/>
                    </a:lnR>
                    <a:lnT w="28575"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12.4%</a:t>
                      </a:r>
                    </a:p>
                  </a:txBody>
                  <a:tcPr horzOverflow="overflow">
                    <a:lnL>
                      <a:noFill/>
                    </a:lnL>
                    <a:lnR cap="flat">
                      <a:noFill/>
                    </a:lnR>
                    <a:lnT w="28575"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 xmlns:a16="http://schemas.microsoft.com/office/drawing/2014/main" val="10001"/>
                  </a:ext>
                </a:extLst>
              </a:tr>
              <a:tr h="51435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AA</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27.0%</a:t>
                      </a:r>
                    </a:p>
                  </a:txBody>
                  <a:tcPr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28.3%</a:t>
                      </a:r>
                    </a:p>
                  </a:txBody>
                  <a:tcPr horzOverflow="overflow">
                    <a:lnL>
                      <a:noFill/>
                    </a:lnL>
                    <a:lnR cap="flat">
                      <a:noFill/>
                    </a:lnR>
                    <a:lnT>
                      <a:noFill/>
                    </a:lnT>
                    <a:lnB>
                      <a:noFill/>
                    </a:lnB>
                    <a:lnTlToBr>
                      <a:noFill/>
                    </a:lnTlToBr>
                    <a:lnBlToTr>
                      <a:noFill/>
                    </a:lnBlToTr>
                    <a:noFill/>
                  </a:tcPr>
                </a:tc>
                <a:extLst>
                  <a:ext uri="{0D108BD9-81ED-4DB2-BD59-A6C34878D82A}">
                    <a16:rowId xmlns="" xmlns:a16="http://schemas.microsoft.com/office/drawing/2014/main" val="10002"/>
                  </a:ext>
                </a:extLst>
              </a:tr>
              <a:tr h="51435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17.5%</a:t>
                      </a:r>
                    </a:p>
                  </a:txBody>
                  <a:tcPr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37.5%</a:t>
                      </a:r>
                    </a:p>
                  </a:txBody>
                  <a:tcPr horzOverflow="overflow">
                    <a:lnL>
                      <a:noFill/>
                    </a:lnL>
                    <a:lnR cap="flat">
                      <a:noFill/>
                    </a:lnR>
                    <a:lnT>
                      <a:noFill/>
                    </a:lnT>
                    <a:lnB>
                      <a:noFill/>
                    </a:lnB>
                    <a:lnTlToBr>
                      <a:noFill/>
                    </a:lnTlToBr>
                    <a:lnBlToTr>
                      <a:noFill/>
                    </a:lnBlToTr>
                    <a:noFill/>
                  </a:tcPr>
                </a:tc>
                <a:extLst>
                  <a:ext uri="{0D108BD9-81ED-4DB2-BD59-A6C34878D82A}">
                    <a16:rowId xmlns="" xmlns:a16="http://schemas.microsoft.com/office/drawing/2014/main" val="10003"/>
                  </a:ext>
                </a:extLst>
              </a:tr>
              <a:tr h="51435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BBB</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13.4%</a:t>
                      </a:r>
                    </a:p>
                  </a:txBody>
                  <a:tcPr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42.5%</a:t>
                      </a:r>
                    </a:p>
                  </a:txBody>
                  <a:tcPr horzOverflow="overflow">
                    <a:lnL>
                      <a:noFill/>
                    </a:lnL>
                    <a:lnR cap="flat">
                      <a:noFill/>
                    </a:lnR>
                    <a:lnT>
                      <a:noFill/>
                    </a:lnT>
                    <a:lnB>
                      <a:noFill/>
                    </a:lnB>
                    <a:lnTlToBr>
                      <a:noFill/>
                    </a:lnTlToBr>
                    <a:lnBlToTr>
                      <a:noFill/>
                    </a:lnBlToTr>
                    <a:noFill/>
                  </a:tcPr>
                </a:tc>
                <a:extLst>
                  <a:ext uri="{0D108BD9-81ED-4DB2-BD59-A6C34878D82A}">
                    <a16:rowId xmlns="" xmlns:a16="http://schemas.microsoft.com/office/drawing/2014/main" val="10004"/>
                  </a:ext>
                </a:extLst>
              </a:tr>
              <a:tr h="51435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BB</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11.3%</a:t>
                      </a:r>
                    </a:p>
                  </a:txBody>
                  <a:tcPr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53.7%</a:t>
                      </a:r>
                    </a:p>
                  </a:txBody>
                  <a:tcPr horzOverflow="overflow">
                    <a:lnL>
                      <a:noFill/>
                    </a:lnL>
                    <a:lnR cap="flat">
                      <a:noFill/>
                    </a:lnR>
                    <a:lnT>
                      <a:noFill/>
                    </a:lnT>
                    <a:lnB>
                      <a:noFill/>
                    </a:lnB>
                    <a:lnTlToBr>
                      <a:noFill/>
                    </a:lnTlToBr>
                    <a:lnBlToTr>
                      <a:noFill/>
                    </a:lnBlToTr>
                    <a:noFill/>
                  </a:tcPr>
                </a:tc>
                <a:extLst>
                  <a:ext uri="{0D108BD9-81ED-4DB2-BD59-A6C34878D82A}">
                    <a16:rowId xmlns="" xmlns:a16="http://schemas.microsoft.com/office/drawing/2014/main" val="10005"/>
                  </a:ext>
                </a:extLst>
              </a:tr>
              <a:tr h="51435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8.7%</a:t>
                      </a:r>
                    </a:p>
                  </a:txBody>
                  <a:tcPr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75.9%</a:t>
                      </a:r>
                    </a:p>
                  </a:txBody>
                  <a:tcPr horzOverflow="overflow">
                    <a:lnL>
                      <a:noFill/>
                    </a:lnL>
                    <a:lnR cap="flat">
                      <a:noFill/>
                    </a:lnR>
                    <a:lnT>
                      <a:noFill/>
                    </a:lnT>
                    <a:lnB>
                      <a:noFill/>
                    </a:lnB>
                    <a:lnTlToBr>
                      <a:noFill/>
                    </a:lnTlToBr>
                    <a:lnBlToTr>
                      <a:noFill/>
                    </a:lnBlToTr>
                    <a:noFill/>
                  </a:tcPr>
                </a:tc>
                <a:extLst>
                  <a:ext uri="{0D108BD9-81ED-4DB2-BD59-A6C34878D82A}">
                    <a16:rowId xmlns="" xmlns:a16="http://schemas.microsoft.com/office/drawing/2014/main" val="10006"/>
                  </a:ext>
                </a:extLst>
              </a:tr>
              <a:tr h="51435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CCC</a:t>
                      </a:r>
                    </a:p>
                  </a:txBody>
                  <a:tcPr horzOverflow="overflow">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3.2%</a:t>
                      </a:r>
                    </a:p>
                  </a:txBody>
                  <a:tcPr horzOverflow="overflow">
                    <a:lnL>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113.5%</a:t>
                      </a:r>
                    </a:p>
                  </a:txBody>
                  <a:tcPr horzOverflow="overflow">
                    <a:lnL>
                      <a:noFill/>
                    </a:lnL>
                    <a:lnR cap="flat">
                      <a:noFill/>
                    </a:lnR>
                    <a:lnT>
                      <a:noFill/>
                    </a:lnT>
                    <a:lnB cap="flat">
                      <a:noFill/>
                    </a:lnB>
                    <a:lnTlToBr>
                      <a:noFill/>
                    </a:lnTlToBr>
                    <a:lnBlToTr>
                      <a:noFill/>
                    </a:lnBlToTr>
                    <a:noFill/>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272742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136525"/>
            <a:ext cx="10515600" cy="914400"/>
          </a:xfrm>
        </p:spPr>
        <p:txBody>
          <a:bodyPr/>
          <a:lstStyle/>
          <a:p>
            <a:r>
              <a:rPr lang="en-US" dirty="0"/>
              <a:t>Key Features of a </a:t>
            </a:r>
            <a:r>
              <a:rPr lang="en-US" dirty="0" smtClean="0"/>
              <a:t>Bond (1 of 2)</a:t>
            </a:r>
            <a:endParaRPr lang="en-US" dirty="0"/>
          </a:p>
        </p:txBody>
      </p:sp>
      <p:sp>
        <p:nvSpPr>
          <p:cNvPr id="3" name="Content Placeholder 2"/>
          <p:cNvSpPr>
            <a:spLocks noGrp="1"/>
          </p:cNvSpPr>
          <p:nvPr>
            <p:ph idx="1"/>
          </p:nvPr>
        </p:nvSpPr>
        <p:spPr/>
        <p:txBody>
          <a:bodyPr/>
          <a:lstStyle/>
          <a:p>
            <a:r>
              <a:rPr lang="en-US" dirty="0"/>
              <a:t>Par value:  Face amount; paid at maturity. Assume $1,000.</a:t>
            </a:r>
          </a:p>
          <a:p>
            <a:r>
              <a:rPr lang="en-US" dirty="0"/>
              <a:t>Coupon interest rate:  Stated interest rate.  Multiply by par value to get dollars of interest. Generally fixed</a:t>
            </a:r>
            <a:r>
              <a:rPr lang="en-US" dirty="0" smtClean="0"/>
              <a:t>.</a:t>
            </a:r>
            <a:endParaRPr lang="en-US" dirty="0"/>
          </a:p>
        </p:txBody>
      </p:sp>
    </p:spTree>
    <p:extLst>
      <p:ext uri="{BB962C8B-B14F-4D97-AF65-F5344CB8AC3E}">
        <p14:creationId xmlns:p14="http://schemas.microsoft.com/office/powerpoint/2010/main" val="13895991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Factors that Affect Bond </a:t>
            </a:r>
            <a:r>
              <a:rPr lang="en-US" dirty="0" smtClean="0"/>
              <a:t>Ratings (1 of 2)</a:t>
            </a:r>
            <a:endParaRPr lang="en-US" dirty="0"/>
          </a:p>
        </p:txBody>
      </p:sp>
      <p:sp>
        <p:nvSpPr>
          <p:cNvPr id="3" name="Content Placeholder 2"/>
          <p:cNvSpPr>
            <a:spLocks noGrp="1"/>
          </p:cNvSpPr>
          <p:nvPr>
            <p:ph idx="1"/>
          </p:nvPr>
        </p:nvSpPr>
        <p:spPr/>
        <p:txBody>
          <a:bodyPr/>
          <a:lstStyle/>
          <a:p>
            <a:r>
              <a:rPr lang="en-US" dirty="0"/>
              <a:t>Provisions in the bond contract</a:t>
            </a:r>
          </a:p>
          <a:p>
            <a:pPr lvl="1"/>
            <a:r>
              <a:rPr lang="en-US" dirty="0"/>
              <a:t>Secured versus unsecured debt</a:t>
            </a:r>
          </a:p>
          <a:p>
            <a:pPr lvl="1"/>
            <a:r>
              <a:rPr lang="en-US" dirty="0"/>
              <a:t>Senior versus subordinated debt</a:t>
            </a:r>
          </a:p>
          <a:p>
            <a:pPr lvl="1"/>
            <a:r>
              <a:rPr lang="en-US" dirty="0"/>
              <a:t>Guarantee provisions</a:t>
            </a:r>
          </a:p>
          <a:p>
            <a:pPr lvl="1"/>
            <a:r>
              <a:rPr lang="en-US" dirty="0"/>
              <a:t>Sinking fund provisions</a:t>
            </a:r>
          </a:p>
          <a:p>
            <a:pPr lvl="1"/>
            <a:r>
              <a:rPr lang="en-US" dirty="0"/>
              <a:t>Debt maturity</a:t>
            </a:r>
          </a:p>
        </p:txBody>
      </p:sp>
    </p:spTree>
    <p:extLst>
      <p:ext uri="{BB962C8B-B14F-4D97-AF65-F5344CB8AC3E}">
        <p14:creationId xmlns:p14="http://schemas.microsoft.com/office/powerpoint/2010/main" val="22051454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Factors that Affect Bond </a:t>
            </a:r>
            <a:r>
              <a:rPr lang="en-US" dirty="0" smtClean="0"/>
              <a:t>Ratings (2 of 2)</a:t>
            </a:r>
            <a:endParaRPr lang="en-US" dirty="0"/>
          </a:p>
        </p:txBody>
      </p:sp>
      <p:sp>
        <p:nvSpPr>
          <p:cNvPr id="3" name="Content Placeholder 2"/>
          <p:cNvSpPr>
            <a:spLocks noGrp="1"/>
          </p:cNvSpPr>
          <p:nvPr>
            <p:ph idx="1"/>
          </p:nvPr>
        </p:nvSpPr>
        <p:spPr/>
        <p:txBody>
          <a:bodyPr/>
          <a:lstStyle/>
          <a:p>
            <a:r>
              <a:rPr lang="en-US" dirty="0"/>
              <a:t>Other factors</a:t>
            </a:r>
          </a:p>
          <a:p>
            <a:pPr lvl="1"/>
            <a:r>
              <a:rPr lang="en-US" dirty="0"/>
              <a:t>Earnings stability</a:t>
            </a:r>
          </a:p>
          <a:p>
            <a:pPr lvl="1"/>
            <a:r>
              <a:rPr lang="en-US" dirty="0"/>
              <a:t>Regulatory environment</a:t>
            </a:r>
          </a:p>
          <a:p>
            <a:pPr lvl="1"/>
            <a:r>
              <a:rPr lang="en-US" dirty="0"/>
              <a:t>Potential product liability</a:t>
            </a:r>
          </a:p>
          <a:p>
            <a:pPr lvl="1"/>
            <a:r>
              <a:rPr lang="en-US" dirty="0"/>
              <a:t>Accounting policies</a:t>
            </a:r>
          </a:p>
        </p:txBody>
      </p:sp>
    </p:spTree>
    <p:extLst>
      <p:ext uri="{BB962C8B-B14F-4D97-AF65-F5344CB8AC3E}">
        <p14:creationId xmlns:p14="http://schemas.microsoft.com/office/powerpoint/2010/main" val="31446343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(or price) risk </a:t>
            </a:r>
            <a:r>
              <a:rPr lang="en-US" dirty="0" smtClean="0"/>
              <a:t>for 1-year </a:t>
            </a:r>
            <a:r>
              <a:rPr lang="en-US" dirty="0"/>
              <a:t>and 10-year 10% bonds</a:t>
            </a:r>
          </a:p>
        </p:txBody>
      </p:sp>
      <p:sp>
        <p:nvSpPr>
          <p:cNvPr id="7" name="Content Placeholder 6"/>
          <p:cNvSpPr>
            <a:spLocks noGrp="1"/>
          </p:cNvSpPr>
          <p:nvPr>
            <p:ph idx="1"/>
          </p:nvPr>
        </p:nvSpPr>
        <p:spPr>
          <a:xfrm>
            <a:off x="838200" y="1317625"/>
            <a:ext cx="10515600" cy="1106261"/>
          </a:xfrm>
          <a:solidFill>
            <a:srgbClr val="FFF5CC"/>
          </a:solidFill>
          <a:ln>
            <a:solidFill>
              <a:schemeClr val="tx1"/>
            </a:solidFill>
          </a:ln>
        </p:spPr>
        <p:txBody>
          <a:bodyPr/>
          <a:lstStyle/>
          <a:p>
            <a:pPr marL="0" lvl="0" indent="0" algn="ctr">
              <a:lnSpc>
                <a:spcPct val="115000"/>
              </a:lnSpc>
              <a:spcBef>
                <a:spcPts val="0"/>
              </a:spcBef>
              <a:spcAft>
                <a:spcPts val="0"/>
              </a:spcAft>
              <a:buNone/>
            </a:pPr>
            <a:r>
              <a:rPr lang="en-US" sz="3000" b="1" dirty="0">
                <a:solidFill>
                  <a:srgbClr val="333399"/>
                </a:solidFill>
                <a:ea typeface="Calibri"/>
              </a:rPr>
              <a:t>Interest rate risk:</a:t>
            </a:r>
          </a:p>
          <a:p>
            <a:pPr marL="0" lvl="0" indent="0" algn="ctr">
              <a:lnSpc>
                <a:spcPct val="115000"/>
              </a:lnSpc>
              <a:spcBef>
                <a:spcPts val="0"/>
              </a:spcBef>
              <a:spcAft>
                <a:spcPts val="0"/>
              </a:spcAft>
              <a:buNone/>
            </a:pPr>
            <a:r>
              <a:rPr lang="en-US" sz="3000" b="1" dirty="0">
                <a:solidFill>
                  <a:srgbClr val="333399"/>
                </a:solidFill>
                <a:ea typeface="Calibri"/>
              </a:rPr>
              <a:t>Rising </a:t>
            </a:r>
            <a:r>
              <a:rPr lang="en-US" sz="3000" b="1" dirty="0" err="1">
                <a:solidFill>
                  <a:srgbClr val="333399"/>
                </a:solidFill>
                <a:ea typeface="Calibri"/>
              </a:rPr>
              <a:t>r</a:t>
            </a:r>
            <a:r>
              <a:rPr lang="en-US" sz="3000" b="1" baseline="-25000" dirty="0" err="1">
                <a:solidFill>
                  <a:srgbClr val="333399"/>
                </a:solidFill>
                <a:ea typeface="Calibri"/>
              </a:rPr>
              <a:t>d</a:t>
            </a:r>
            <a:r>
              <a:rPr lang="en-US" sz="3000" b="1" dirty="0">
                <a:solidFill>
                  <a:srgbClr val="333399"/>
                </a:solidFill>
                <a:ea typeface="Calibri"/>
              </a:rPr>
              <a:t> causes bond prices to </a:t>
            </a:r>
            <a:r>
              <a:rPr lang="en-US" sz="3000" b="1" dirty="0" smtClean="0">
                <a:solidFill>
                  <a:srgbClr val="333399"/>
                </a:solidFill>
                <a:ea typeface="Calibri"/>
              </a:rPr>
              <a:t>fall</a:t>
            </a:r>
            <a:endParaRPr lang="en-US" sz="3000" b="1" dirty="0">
              <a:solidFill>
                <a:srgbClr val="333399"/>
              </a:solidFill>
              <a:ea typeface="Calibri"/>
            </a:endParaRPr>
          </a:p>
        </p:txBody>
      </p:sp>
      <p:graphicFrame>
        <p:nvGraphicFramePr>
          <p:cNvPr id="8" name="Table 2" descr="A table shows r subscript d is 5.0 percent, 10.0 percent and 15.0 percent for 1 year price are $ 1048, $ 1000 and $ 957 and for 1 year changes are 48 percent and 4.5 percent. The 10 year prices are $ 1386, $ 1000 and $ 749 and for 10 year changes are 38.6 percent and 33.5 percent."/>
          <p:cNvGraphicFramePr>
            <a:graphicFrameLocks noGrp="1"/>
          </p:cNvGraphicFramePr>
          <p:nvPr>
            <p:ph idx="10"/>
            <p:extLst>
              <p:ext uri="{D42A27DB-BD31-4B8C-83A1-F6EECF244321}">
                <p14:modId xmlns:p14="http://schemas.microsoft.com/office/powerpoint/2010/main" val="2427138606"/>
              </p:ext>
            </p:extLst>
          </p:nvPr>
        </p:nvGraphicFramePr>
        <p:xfrm>
          <a:off x="838200" y="2427968"/>
          <a:ext cx="10516685" cy="3435096"/>
        </p:xfrm>
        <a:graphic>
          <a:graphicData uri="http://schemas.openxmlformats.org/drawingml/2006/table">
            <a:tbl>
              <a:tblPr firstRow="1" bandRow="1"/>
              <a:tblGrid>
                <a:gridCol w="2159834">
                  <a:extLst>
                    <a:ext uri="{9D8B030D-6E8A-4147-A177-3AD203B41FA5}">
                      <a16:colId xmlns="" xmlns:a16="http://schemas.microsoft.com/office/drawing/2014/main" val="20000"/>
                    </a:ext>
                  </a:extLst>
                </a:gridCol>
                <a:gridCol w="2083940">
                  <a:extLst>
                    <a:ext uri="{9D8B030D-6E8A-4147-A177-3AD203B41FA5}">
                      <a16:colId xmlns="" xmlns:a16="http://schemas.microsoft.com/office/drawing/2014/main" val="20001"/>
                    </a:ext>
                  </a:extLst>
                </a:gridCol>
                <a:gridCol w="1979742">
                  <a:extLst>
                    <a:ext uri="{9D8B030D-6E8A-4147-A177-3AD203B41FA5}">
                      <a16:colId xmlns="" xmlns:a16="http://schemas.microsoft.com/office/drawing/2014/main" val="20002"/>
                    </a:ext>
                  </a:extLst>
                </a:gridCol>
                <a:gridCol w="2083940">
                  <a:extLst>
                    <a:ext uri="{9D8B030D-6E8A-4147-A177-3AD203B41FA5}">
                      <a16:colId xmlns="" xmlns:a16="http://schemas.microsoft.com/office/drawing/2014/main" val="20003"/>
                    </a:ext>
                  </a:extLst>
                </a:gridCol>
                <a:gridCol w="2209229">
                  <a:extLst>
                    <a:ext uri="{9D8B030D-6E8A-4147-A177-3AD203B41FA5}">
                      <a16:colId xmlns="" xmlns:a16="http://schemas.microsoft.com/office/drawing/2014/main" val="20004"/>
                    </a:ext>
                  </a:extLst>
                </a:gridCol>
              </a:tblGrid>
              <a:tr h="370840">
                <a:tc>
                  <a:txBody>
                    <a:bodyPr/>
                    <a:lstStyle/>
                    <a:p>
                      <a:pPr marL="0" marR="0" algn="ctr">
                        <a:lnSpc>
                          <a:spcPct val="115000"/>
                        </a:lnSpc>
                        <a:spcBef>
                          <a:spcPts val="0"/>
                        </a:spcBef>
                        <a:spcAft>
                          <a:spcPts val="0"/>
                        </a:spcAft>
                      </a:pPr>
                      <a:endParaRPr lang="en-US" sz="2800" b="0" dirty="0">
                        <a:solidFill>
                          <a:schemeClr val="tx2"/>
                        </a:solidFill>
                        <a:effectLst/>
                        <a:latin typeface="Arial" panose="020B0604020202020204" pitchFamily="34" charset="0"/>
                        <a:ea typeface="Calibri"/>
                        <a:cs typeface="Arial" panose="020B0604020202020204" pitchFamily="34" charset="0"/>
                      </a:endParaRPr>
                    </a:p>
                  </a:txBody>
                  <a:tcPr marL="101242" marR="1012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2800" b="0" u="none" dirty="0" smtClean="0">
                          <a:solidFill>
                            <a:schemeClr val="tx1"/>
                          </a:solidFill>
                          <a:effectLst/>
                          <a:latin typeface="Arial" panose="020B0604020202020204" pitchFamily="34" charset="0"/>
                          <a:cs typeface="Arial" panose="020B0604020202020204" pitchFamily="34" charset="0"/>
                        </a:rPr>
                        <a:t>1-Year</a:t>
                      </a:r>
                    </a:p>
                  </a:txBody>
                  <a:tcPr marL="13499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2800" b="0" u="none" dirty="0" smtClean="0">
                          <a:solidFill>
                            <a:schemeClr val="tx1"/>
                          </a:solidFill>
                          <a:effectLst/>
                          <a:latin typeface="Arial" panose="020B0604020202020204" pitchFamily="34" charset="0"/>
                          <a:cs typeface="Arial" panose="020B0604020202020204" pitchFamily="34" charset="0"/>
                        </a:rPr>
                        <a:t>1-Year</a:t>
                      </a:r>
                    </a:p>
                  </a:txBody>
                  <a:tcPr marL="101242" marR="101242"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2800" b="0" u="none" dirty="0" smtClean="0">
                          <a:solidFill>
                            <a:schemeClr val="accent1">
                              <a:lumMod val="50000"/>
                            </a:schemeClr>
                          </a:solidFill>
                          <a:effectLst/>
                          <a:latin typeface="Arial" panose="020B0604020202020204" pitchFamily="34" charset="0"/>
                          <a:cs typeface="Arial" panose="020B0604020202020204" pitchFamily="34" charset="0"/>
                        </a:rPr>
                        <a:t>10-Year</a:t>
                      </a:r>
                    </a:p>
                  </a:txBody>
                  <a:tcPr marL="202484" marR="13499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2800" b="0" u="none" dirty="0" smtClean="0">
                          <a:solidFill>
                            <a:schemeClr val="accent1">
                              <a:lumMod val="50000"/>
                            </a:schemeClr>
                          </a:solidFill>
                          <a:effectLst/>
                          <a:latin typeface="Arial" panose="020B0604020202020204" pitchFamily="34" charset="0"/>
                          <a:cs typeface="Arial" panose="020B0604020202020204" pitchFamily="34" charset="0"/>
                        </a:rPr>
                        <a:t>10-Year</a:t>
                      </a:r>
                    </a:p>
                  </a:txBody>
                  <a:tcPr marL="101242" marR="101242"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tr>
              <a:tr h="37084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ctr">
                        <a:lnSpc>
                          <a:spcPct val="115000"/>
                        </a:lnSpc>
                        <a:spcBef>
                          <a:spcPts val="0"/>
                        </a:spcBef>
                        <a:spcAft>
                          <a:spcPts val="0"/>
                        </a:spcAft>
                      </a:pPr>
                      <a:r>
                        <a:rPr lang="en-US" sz="2800" b="0" dirty="0">
                          <a:solidFill>
                            <a:schemeClr val="tx2"/>
                          </a:solidFill>
                          <a:effectLst/>
                          <a:latin typeface="Arial" panose="020B0604020202020204" pitchFamily="34" charset="0"/>
                          <a:cs typeface="Arial" panose="020B0604020202020204" pitchFamily="34" charset="0"/>
                        </a:rPr>
                        <a:t>r</a:t>
                      </a:r>
                      <a:r>
                        <a:rPr lang="en-US" sz="2800" b="0" baseline="-25000" dirty="0">
                          <a:solidFill>
                            <a:schemeClr val="tx2"/>
                          </a:solidFill>
                          <a:effectLst/>
                          <a:latin typeface="Arial" panose="020B0604020202020204" pitchFamily="34" charset="0"/>
                          <a:cs typeface="Arial" panose="020B0604020202020204" pitchFamily="34" charset="0"/>
                        </a:rPr>
                        <a:t>d</a:t>
                      </a:r>
                      <a:endParaRPr lang="en-US" sz="2800" b="0" dirty="0">
                        <a:solidFill>
                          <a:schemeClr val="tx2"/>
                        </a:solidFill>
                        <a:effectLst/>
                        <a:latin typeface="Arial" panose="020B0604020202020204" pitchFamily="34" charset="0"/>
                        <a:ea typeface="Calibri"/>
                        <a:cs typeface="Arial" panose="020B0604020202020204" pitchFamily="34" charset="0"/>
                      </a:endParaRPr>
                    </a:p>
                  </a:txBody>
                  <a:tcPr marL="101242" marR="10124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l">
                        <a:lnSpc>
                          <a:spcPct val="115000"/>
                        </a:lnSpc>
                        <a:spcBef>
                          <a:spcPts val="0"/>
                        </a:spcBef>
                        <a:spcAft>
                          <a:spcPts val="0"/>
                        </a:spcAft>
                      </a:pPr>
                      <a:r>
                        <a:rPr lang="en-US" sz="2800" b="0" u="none" dirty="0">
                          <a:solidFill>
                            <a:schemeClr val="tx1"/>
                          </a:solidFill>
                          <a:effectLst/>
                          <a:latin typeface="Arial" panose="020B0604020202020204" pitchFamily="34" charset="0"/>
                          <a:cs typeface="Arial" panose="020B0604020202020204" pitchFamily="34" charset="0"/>
                        </a:rPr>
                        <a:t>Price </a:t>
                      </a:r>
                      <a:endParaRPr lang="en-US" sz="2800" b="0" u="none" dirty="0">
                        <a:solidFill>
                          <a:schemeClr val="tx1"/>
                        </a:solidFill>
                        <a:effectLst/>
                        <a:latin typeface="Arial" panose="020B0604020202020204" pitchFamily="34" charset="0"/>
                        <a:ea typeface="Calibri"/>
                        <a:cs typeface="Arial" panose="020B0604020202020204" pitchFamily="34" charset="0"/>
                      </a:endParaRPr>
                    </a:p>
                  </a:txBody>
                  <a:tcPr marL="13499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nSpc>
                          <a:spcPct val="115000"/>
                        </a:lnSpc>
                        <a:spcBef>
                          <a:spcPts val="0"/>
                        </a:spcBef>
                        <a:spcAft>
                          <a:spcPts val="0"/>
                        </a:spcAft>
                      </a:pPr>
                      <a:r>
                        <a:rPr lang="en-US" sz="2800" b="0" u="none" dirty="0">
                          <a:solidFill>
                            <a:schemeClr val="tx1"/>
                          </a:solidFill>
                          <a:effectLst/>
                          <a:latin typeface="Arial" panose="020B0604020202020204" pitchFamily="34" charset="0"/>
                          <a:cs typeface="Arial" panose="020B0604020202020204" pitchFamily="34" charset="0"/>
                        </a:rPr>
                        <a:t>Change</a:t>
                      </a:r>
                      <a:endParaRPr lang="en-US" sz="2800" b="0" u="none" dirty="0">
                        <a:solidFill>
                          <a:schemeClr val="tx1"/>
                        </a:solidFill>
                        <a:effectLst/>
                        <a:latin typeface="Arial" panose="020B0604020202020204" pitchFamily="34" charset="0"/>
                        <a:ea typeface="Calibri"/>
                        <a:cs typeface="Arial" panose="020B0604020202020204" pitchFamily="34" charset="0"/>
                      </a:endParaRPr>
                    </a:p>
                  </a:txBody>
                  <a:tcPr marL="101242" marR="101242"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l">
                        <a:lnSpc>
                          <a:spcPct val="115000"/>
                        </a:lnSpc>
                        <a:spcBef>
                          <a:spcPts val="0"/>
                        </a:spcBef>
                        <a:spcAft>
                          <a:spcPts val="0"/>
                        </a:spcAft>
                      </a:pPr>
                      <a:r>
                        <a:rPr lang="en-US" sz="2800" b="0" u="none" dirty="0">
                          <a:solidFill>
                            <a:schemeClr val="accent1">
                              <a:lumMod val="50000"/>
                            </a:schemeClr>
                          </a:solidFill>
                          <a:effectLst/>
                          <a:latin typeface="Arial" panose="020B0604020202020204" pitchFamily="34" charset="0"/>
                          <a:cs typeface="Arial" panose="020B0604020202020204" pitchFamily="34" charset="0"/>
                        </a:rPr>
                        <a:t>Price</a:t>
                      </a:r>
                      <a:endParaRPr lang="en-US" sz="2800" b="0" u="none" dirty="0">
                        <a:solidFill>
                          <a:schemeClr val="accent1">
                            <a:lumMod val="50000"/>
                          </a:schemeClr>
                        </a:solidFill>
                        <a:effectLst/>
                        <a:latin typeface="Arial" panose="020B0604020202020204" pitchFamily="34" charset="0"/>
                        <a:ea typeface="Calibri"/>
                        <a:cs typeface="Arial" panose="020B0604020202020204" pitchFamily="34" charset="0"/>
                      </a:endParaRPr>
                    </a:p>
                  </a:txBody>
                  <a:tcPr marL="202484" marR="13499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nSpc>
                          <a:spcPct val="115000"/>
                        </a:lnSpc>
                        <a:spcBef>
                          <a:spcPts val="0"/>
                        </a:spcBef>
                        <a:spcAft>
                          <a:spcPts val="0"/>
                        </a:spcAft>
                      </a:pPr>
                      <a:r>
                        <a:rPr lang="en-US" sz="2800" b="0" u="none" dirty="0">
                          <a:solidFill>
                            <a:schemeClr val="accent1">
                              <a:lumMod val="50000"/>
                            </a:schemeClr>
                          </a:solidFill>
                          <a:effectLst/>
                          <a:latin typeface="Arial" panose="020B0604020202020204" pitchFamily="34" charset="0"/>
                          <a:cs typeface="Arial" panose="020B0604020202020204" pitchFamily="34" charset="0"/>
                        </a:rPr>
                        <a:t>Change</a:t>
                      </a:r>
                      <a:endParaRPr lang="en-US" sz="2800" b="0" u="none" dirty="0">
                        <a:solidFill>
                          <a:schemeClr val="accent1">
                            <a:lumMod val="50000"/>
                          </a:schemeClr>
                        </a:solidFill>
                        <a:effectLst/>
                        <a:latin typeface="Arial" panose="020B0604020202020204" pitchFamily="34" charset="0"/>
                        <a:ea typeface="Calibri"/>
                        <a:cs typeface="Arial" panose="020B0604020202020204" pitchFamily="34" charset="0"/>
                      </a:endParaRPr>
                    </a:p>
                  </a:txBody>
                  <a:tcPr marL="101242" marR="101242"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extLst>
                  <a:ext uri="{0D108BD9-81ED-4DB2-BD59-A6C34878D82A}">
                    <a16:rowId xmlns="" xmlns:a16="http://schemas.microsoft.com/office/drawing/2014/main" val="10002"/>
                  </a:ext>
                </a:extLst>
              </a:tr>
              <a:tr h="37084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635" algn="r">
                        <a:lnSpc>
                          <a:spcPct val="115000"/>
                        </a:lnSpc>
                        <a:spcBef>
                          <a:spcPts val="0"/>
                        </a:spcBef>
                        <a:spcAft>
                          <a:spcPts val="0"/>
                        </a:spcAft>
                      </a:pPr>
                      <a:r>
                        <a:rPr lang="en-US" sz="2800" b="0" dirty="0">
                          <a:solidFill>
                            <a:schemeClr val="tx2"/>
                          </a:solidFill>
                          <a:effectLst/>
                          <a:latin typeface="Arial" panose="020B0604020202020204" pitchFamily="34" charset="0"/>
                          <a:cs typeface="Arial" panose="020B0604020202020204" pitchFamily="34" charset="0"/>
                        </a:rPr>
                        <a:t>5.0%</a:t>
                      </a:r>
                      <a:endParaRPr lang="en-US" sz="2800" b="0" dirty="0">
                        <a:solidFill>
                          <a:schemeClr val="tx2"/>
                        </a:solidFill>
                        <a:effectLst/>
                        <a:latin typeface="Arial" panose="020B0604020202020204" pitchFamily="34" charset="0"/>
                        <a:ea typeface="Calibri"/>
                        <a:cs typeface="Arial" panose="020B0604020202020204" pitchFamily="34" charset="0"/>
                      </a:endParaRPr>
                    </a:p>
                  </a:txBody>
                  <a:tcPr marL="107992" marR="202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l">
                        <a:lnSpc>
                          <a:spcPct val="115000"/>
                        </a:lnSpc>
                        <a:spcBef>
                          <a:spcPts val="0"/>
                        </a:spcBef>
                        <a:spcAft>
                          <a:spcPts val="0"/>
                        </a:spcAft>
                      </a:pPr>
                      <a:r>
                        <a:rPr lang="en-US" sz="2800" b="0" dirty="0">
                          <a:solidFill>
                            <a:schemeClr val="tx1"/>
                          </a:solidFill>
                          <a:effectLst/>
                          <a:latin typeface="Arial" panose="020B0604020202020204" pitchFamily="34" charset="0"/>
                          <a:cs typeface="Arial" panose="020B0604020202020204" pitchFamily="34" charset="0"/>
                        </a:rPr>
                        <a:t>$1,048</a:t>
                      </a:r>
                      <a:endParaRPr lang="en-US" sz="2800" b="0" dirty="0">
                        <a:solidFill>
                          <a:schemeClr val="tx1"/>
                        </a:solidFill>
                        <a:effectLst/>
                        <a:latin typeface="Arial" panose="020B0604020202020204" pitchFamily="34" charset="0"/>
                        <a:ea typeface="Calibri"/>
                        <a:cs typeface="Arial" panose="020B0604020202020204" pitchFamily="34" charset="0"/>
                      </a:endParaRPr>
                    </a:p>
                  </a:txBody>
                  <a:tcPr marL="13499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nSpc>
                          <a:spcPct val="115000"/>
                        </a:lnSpc>
                        <a:spcBef>
                          <a:spcPts val="0"/>
                        </a:spcBef>
                        <a:spcAft>
                          <a:spcPts val="0"/>
                        </a:spcAft>
                      </a:pPr>
                      <a:r>
                        <a:rPr lang="en-US" sz="2800" b="0" dirty="0">
                          <a:solidFill>
                            <a:schemeClr val="tx1"/>
                          </a:solidFill>
                          <a:effectLst/>
                          <a:latin typeface="Arial" panose="020B0604020202020204" pitchFamily="34" charset="0"/>
                          <a:cs typeface="Arial" panose="020B0604020202020204" pitchFamily="34" charset="0"/>
                        </a:rPr>
                        <a:t> </a:t>
                      </a:r>
                      <a:endParaRPr lang="en-US" sz="2800" b="0" dirty="0">
                        <a:solidFill>
                          <a:schemeClr val="tx1"/>
                        </a:solidFill>
                        <a:effectLst/>
                        <a:latin typeface="Arial" panose="020B0604020202020204" pitchFamily="34" charset="0"/>
                        <a:ea typeface="Calibri"/>
                        <a:cs typeface="Arial" panose="020B0604020202020204" pitchFamily="34" charset="0"/>
                      </a:endParaRPr>
                    </a:p>
                  </a:txBody>
                  <a:tcPr marL="101242" marR="101242"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l">
                        <a:lnSpc>
                          <a:spcPct val="115000"/>
                        </a:lnSpc>
                        <a:spcBef>
                          <a:spcPts val="0"/>
                        </a:spcBef>
                        <a:spcAft>
                          <a:spcPts val="0"/>
                        </a:spcAft>
                      </a:pPr>
                      <a:r>
                        <a:rPr lang="en-US" sz="2800" b="0" dirty="0">
                          <a:solidFill>
                            <a:schemeClr val="accent1">
                              <a:lumMod val="50000"/>
                            </a:schemeClr>
                          </a:solidFill>
                          <a:effectLst/>
                          <a:latin typeface="Arial" panose="020B0604020202020204" pitchFamily="34" charset="0"/>
                          <a:cs typeface="Arial" panose="020B0604020202020204" pitchFamily="34" charset="0"/>
                        </a:rPr>
                        <a:t>$1,386</a:t>
                      </a:r>
                      <a:endParaRPr lang="en-US" sz="2800" b="0" dirty="0">
                        <a:solidFill>
                          <a:schemeClr val="accent1">
                            <a:lumMod val="50000"/>
                          </a:schemeClr>
                        </a:solidFill>
                        <a:effectLst/>
                        <a:latin typeface="Arial" panose="020B0604020202020204" pitchFamily="34" charset="0"/>
                        <a:ea typeface="Calibri"/>
                        <a:cs typeface="Arial" panose="020B0604020202020204" pitchFamily="34" charset="0"/>
                      </a:endParaRPr>
                    </a:p>
                  </a:txBody>
                  <a:tcPr marL="202484" marR="13499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nSpc>
                          <a:spcPct val="115000"/>
                        </a:lnSpc>
                        <a:spcBef>
                          <a:spcPts val="0"/>
                        </a:spcBef>
                        <a:spcAft>
                          <a:spcPts val="0"/>
                        </a:spcAft>
                      </a:pPr>
                      <a:r>
                        <a:rPr lang="en-US" sz="2800" b="0" dirty="0">
                          <a:solidFill>
                            <a:schemeClr val="accent1">
                              <a:lumMod val="50000"/>
                            </a:schemeClr>
                          </a:solidFill>
                          <a:effectLst/>
                          <a:latin typeface="Arial" panose="020B0604020202020204" pitchFamily="34" charset="0"/>
                          <a:cs typeface="Arial" panose="020B0604020202020204" pitchFamily="34" charset="0"/>
                        </a:rPr>
                        <a:t> </a:t>
                      </a:r>
                      <a:endParaRPr lang="en-US" sz="2800" b="0" dirty="0">
                        <a:solidFill>
                          <a:schemeClr val="accent1">
                            <a:lumMod val="50000"/>
                          </a:schemeClr>
                        </a:solidFill>
                        <a:effectLst/>
                        <a:latin typeface="Arial" panose="020B0604020202020204" pitchFamily="34" charset="0"/>
                        <a:ea typeface="Calibri"/>
                        <a:cs typeface="Arial" panose="020B0604020202020204" pitchFamily="34" charset="0"/>
                      </a:endParaRPr>
                    </a:p>
                  </a:txBody>
                  <a:tcPr marL="101242" marR="101242"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FFCF01">
                        <a:lumMod val="20000"/>
                        <a:lumOff val="80000"/>
                      </a:srgbClr>
                    </a:solidFill>
                  </a:tcPr>
                </a:tc>
                <a:extLst>
                  <a:ext uri="{0D108BD9-81ED-4DB2-BD59-A6C34878D82A}">
                    <a16:rowId xmlns="" xmlns:a16="http://schemas.microsoft.com/office/drawing/2014/main" val="10003"/>
                  </a:ext>
                </a:extLst>
              </a:tr>
              <a:tr h="37084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635" algn="r">
                        <a:lnSpc>
                          <a:spcPct val="115000"/>
                        </a:lnSpc>
                        <a:spcBef>
                          <a:spcPts val="0"/>
                        </a:spcBef>
                        <a:spcAft>
                          <a:spcPts val="0"/>
                        </a:spcAft>
                      </a:pPr>
                      <a:r>
                        <a:rPr lang="en-US" sz="2800" b="0" dirty="0">
                          <a:solidFill>
                            <a:schemeClr val="tx2"/>
                          </a:solidFill>
                          <a:effectLst/>
                          <a:latin typeface="Arial" panose="020B0604020202020204" pitchFamily="34" charset="0"/>
                          <a:cs typeface="Arial" panose="020B0604020202020204" pitchFamily="34" charset="0"/>
                        </a:rPr>
                        <a:t> </a:t>
                      </a:r>
                      <a:endParaRPr lang="en-US" sz="2800" b="0" dirty="0">
                        <a:solidFill>
                          <a:schemeClr val="tx2"/>
                        </a:solidFill>
                        <a:effectLst/>
                        <a:latin typeface="Arial" panose="020B0604020202020204" pitchFamily="34" charset="0"/>
                        <a:ea typeface="Calibri"/>
                        <a:cs typeface="Arial" panose="020B0604020202020204" pitchFamily="34" charset="0"/>
                      </a:endParaRPr>
                    </a:p>
                  </a:txBody>
                  <a:tcPr marL="107992" marR="202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lnSpc>
                          <a:spcPct val="115000"/>
                        </a:lnSpc>
                        <a:spcBef>
                          <a:spcPts val="0"/>
                        </a:spcBef>
                        <a:spcAft>
                          <a:spcPts val="0"/>
                        </a:spcAft>
                      </a:pPr>
                      <a:r>
                        <a:rPr lang="en-US" sz="2800" b="0" dirty="0">
                          <a:solidFill>
                            <a:schemeClr val="tx1"/>
                          </a:solidFill>
                          <a:effectLst/>
                          <a:latin typeface="Arial" panose="020B0604020202020204" pitchFamily="34" charset="0"/>
                          <a:cs typeface="Arial" panose="020B0604020202020204" pitchFamily="34" charset="0"/>
                        </a:rPr>
                        <a:t> </a:t>
                      </a:r>
                      <a:endParaRPr lang="en-US" sz="2800" b="0" dirty="0">
                        <a:solidFill>
                          <a:schemeClr val="tx1"/>
                        </a:solidFill>
                        <a:effectLst/>
                        <a:latin typeface="Arial" panose="020B0604020202020204" pitchFamily="34" charset="0"/>
                        <a:ea typeface="Calibri"/>
                        <a:cs typeface="Arial" panose="020B0604020202020204" pitchFamily="34" charset="0"/>
                      </a:endParaRPr>
                    </a:p>
                  </a:txBody>
                  <a:tcPr marL="134990" marR="0" marT="0" marB="0" anchor="b">
                    <a:lnL w="1270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nSpc>
                          <a:spcPct val="115000"/>
                        </a:lnSpc>
                        <a:spcBef>
                          <a:spcPts val="0"/>
                        </a:spcBef>
                        <a:spcAft>
                          <a:spcPts val="0"/>
                        </a:spcAft>
                      </a:pPr>
                      <a:r>
                        <a:rPr lang="en-US" sz="2800" b="0" dirty="0">
                          <a:solidFill>
                            <a:schemeClr val="tx1"/>
                          </a:solidFill>
                          <a:effectLst/>
                          <a:latin typeface="Arial" panose="020B0604020202020204" pitchFamily="34" charset="0"/>
                          <a:cs typeface="Arial" panose="020B0604020202020204" pitchFamily="34" charset="0"/>
                        </a:rPr>
                        <a:t>4.8%</a:t>
                      </a:r>
                      <a:endParaRPr lang="en-US" sz="2800" b="0" dirty="0">
                        <a:solidFill>
                          <a:schemeClr val="tx1"/>
                        </a:solidFill>
                        <a:effectLst/>
                        <a:latin typeface="Arial" panose="020B0604020202020204" pitchFamily="34" charset="0"/>
                        <a:ea typeface="Calibri"/>
                        <a:cs typeface="Arial" panose="020B0604020202020204" pitchFamily="34" charset="0"/>
                      </a:endParaRPr>
                    </a:p>
                  </a:txBody>
                  <a:tcPr marL="101242" marR="101242" marT="0" marB="0" anchor="b">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l">
                        <a:lnSpc>
                          <a:spcPct val="115000"/>
                        </a:lnSpc>
                        <a:spcBef>
                          <a:spcPts val="0"/>
                        </a:spcBef>
                        <a:spcAft>
                          <a:spcPts val="0"/>
                        </a:spcAft>
                      </a:pPr>
                      <a:r>
                        <a:rPr lang="en-US" sz="2800" b="0" dirty="0">
                          <a:solidFill>
                            <a:schemeClr val="accent1">
                              <a:lumMod val="50000"/>
                            </a:schemeClr>
                          </a:solidFill>
                          <a:effectLst/>
                          <a:latin typeface="Arial" panose="020B0604020202020204" pitchFamily="34" charset="0"/>
                          <a:cs typeface="Arial" panose="020B0604020202020204" pitchFamily="34" charset="0"/>
                        </a:rPr>
                        <a:t> </a:t>
                      </a:r>
                      <a:endParaRPr lang="en-US" sz="2800" b="0" dirty="0">
                        <a:solidFill>
                          <a:schemeClr val="accent1">
                            <a:lumMod val="50000"/>
                          </a:schemeClr>
                        </a:solidFill>
                        <a:effectLst/>
                        <a:latin typeface="Arial" panose="020B0604020202020204" pitchFamily="34" charset="0"/>
                        <a:ea typeface="Calibri"/>
                        <a:cs typeface="Arial" panose="020B0604020202020204" pitchFamily="34" charset="0"/>
                      </a:endParaRPr>
                    </a:p>
                  </a:txBody>
                  <a:tcPr marL="202484" marR="134990" marT="0" marB="0" anchor="b">
                    <a:lnL w="1270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nSpc>
                          <a:spcPct val="115000"/>
                        </a:lnSpc>
                        <a:spcBef>
                          <a:spcPts val="0"/>
                        </a:spcBef>
                        <a:spcAft>
                          <a:spcPts val="0"/>
                        </a:spcAft>
                      </a:pPr>
                      <a:r>
                        <a:rPr lang="en-US" sz="2800" b="0" dirty="0">
                          <a:solidFill>
                            <a:schemeClr val="accent1">
                              <a:lumMod val="50000"/>
                            </a:schemeClr>
                          </a:solidFill>
                          <a:effectLst/>
                          <a:latin typeface="Arial" panose="020B0604020202020204" pitchFamily="34" charset="0"/>
                          <a:cs typeface="Arial" panose="020B0604020202020204" pitchFamily="34" charset="0"/>
                        </a:rPr>
                        <a:t>38.6%</a:t>
                      </a:r>
                      <a:endParaRPr lang="en-US" sz="2800" b="0" dirty="0">
                        <a:solidFill>
                          <a:schemeClr val="accent1">
                            <a:lumMod val="50000"/>
                          </a:schemeClr>
                        </a:solidFill>
                        <a:effectLst/>
                        <a:latin typeface="Arial" panose="020B0604020202020204" pitchFamily="34" charset="0"/>
                        <a:ea typeface="Calibri"/>
                        <a:cs typeface="Arial" panose="020B0604020202020204" pitchFamily="34" charset="0"/>
                      </a:endParaRPr>
                    </a:p>
                  </a:txBody>
                  <a:tcPr marL="101242" marR="101242" marT="0" marB="0" anchor="b">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CF01">
                        <a:lumMod val="20000"/>
                        <a:lumOff val="80000"/>
                      </a:srgbClr>
                    </a:solidFill>
                  </a:tcPr>
                </a:tc>
                <a:extLst>
                  <a:ext uri="{0D108BD9-81ED-4DB2-BD59-A6C34878D82A}">
                    <a16:rowId xmlns="" xmlns:a16="http://schemas.microsoft.com/office/drawing/2014/main" val="10004"/>
                  </a:ext>
                </a:extLst>
              </a:tr>
              <a:tr h="37084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635" algn="r">
                        <a:lnSpc>
                          <a:spcPct val="115000"/>
                        </a:lnSpc>
                        <a:spcBef>
                          <a:spcPts val="0"/>
                        </a:spcBef>
                        <a:spcAft>
                          <a:spcPts val="0"/>
                        </a:spcAft>
                      </a:pPr>
                      <a:r>
                        <a:rPr lang="en-US" sz="2800" b="0" dirty="0">
                          <a:solidFill>
                            <a:schemeClr val="tx2"/>
                          </a:solidFill>
                          <a:effectLst/>
                          <a:latin typeface="Arial" panose="020B0604020202020204" pitchFamily="34" charset="0"/>
                          <a:cs typeface="Arial" panose="020B0604020202020204" pitchFamily="34" charset="0"/>
                        </a:rPr>
                        <a:t>10.0%</a:t>
                      </a:r>
                      <a:endParaRPr lang="en-US" sz="2800" b="0" dirty="0">
                        <a:solidFill>
                          <a:schemeClr val="tx2"/>
                        </a:solidFill>
                        <a:effectLst/>
                        <a:latin typeface="Arial" panose="020B0604020202020204" pitchFamily="34" charset="0"/>
                        <a:ea typeface="Calibri"/>
                        <a:cs typeface="Arial" panose="020B0604020202020204" pitchFamily="34" charset="0"/>
                      </a:endParaRPr>
                    </a:p>
                  </a:txBody>
                  <a:tcPr marL="107992" marR="202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l">
                        <a:lnSpc>
                          <a:spcPct val="115000"/>
                        </a:lnSpc>
                        <a:spcBef>
                          <a:spcPts val="0"/>
                        </a:spcBef>
                        <a:spcAft>
                          <a:spcPts val="0"/>
                        </a:spcAft>
                      </a:pPr>
                      <a:r>
                        <a:rPr lang="en-US" sz="2800" b="0" dirty="0">
                          <a:solidFill>
                            <a:schemeClr val="tx1"/>
                          </a:solidFill>
                          <a:effectLst/>
                          <a:latin typeface="Arial" panose="020B0604020202020204" pitchFamily="34" charset="0"/>
                          <a:cs typeface="Arial" panose="020B0604020202020204" pitchFamily="34" charset="0"/>
                        </a:rPr>
                        <a:t>$1,000</a:t>
                      </a:r>
                      <a:endParaRPr lang="en-US" sz="2800" b="0" dirty="0">
                        <a:solidFill>
                          <a:schemeClr val="tx1"/>
                        </a:solidFill>
                        <a:effectLst/>
                        <a:latin typeface="Arial" panose="020B0604020202020204" pitchFamily="34" charset="0"/>
                        <a:ea typeface="Calibri"/>
                        <a:cs typeface="Arial" panose="020B0604020202020204" pitchFamily="34" charset="0"/>
                      </a:endParaRPr>
                    </a:p>
                  </a:txBody>
                  <a:tcPr marL="134990" marR="0" marT="0" marB="0" anchor="b">
                    <a:lnL w="1270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nSpc>
                          <a:spcPct val="115000"/>
                        </a:lnSpc>
                        <a:spcBef>
                          <a:spcPts val="0"/>
                        </a:spcBef>
                        <a:spcAft>
                          <a:spcPts val="0"/>
                        </a:spcAft>
                      </a:pPr>
                      <a:r>
                        <a:rPr lang="en-US" sz="2800" b="0" dirty="0">
                          <a:solidFill>
                            <a:schemeClr val="tx1"/>
                          </a:solidFill>
                          <a:effectLst/>
                          <a:latin typeface="Arial" panose="020B0604020202020204" pitchFamily="34" charset="0"/>
                          <a:cs typeface="Arial" panose="020B0604020202020204" pitchFamily="34" charset="0"/>
                        </a:rPr>
                        <a:t> </a:t>
                      </a:r>
                      <a:endParaRPr lang="en-US" sz="2800" b="0" dirty="0">
                        <a:solidFill>
                          <a:schemeClr val="tx1"/>
                        </a:solidFill>
                        <a:effectLst/>
                        <a:latin typeface="Arial" panose="020B0604020202020204" pitchFamily="34" charset="0"/>
                        <a:ea typeface="Calibri"/>
                        <a:cs typeface="Arial" panose="020B0604020202020204" pitchFamily="34" charset="0"/>
                      </a:endParaRPr>
                    </a:p>
                  </a:txBody>
                  <a:tcPr marL="101242" marR="101242" marT="0" marB="0" anchor="b">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l">
                        <a:lnSpc>
                          <a:spcPct val="115000"/>
                        </a:lnSpc>
                        <a:spcBef>
                          <a:spcPts val="0"/>
                        </a:spcBef>
                        <a:spcAft>
                          <a:spcPts val="0"/>
                        </a:spcAft>
                      </a:pPr>
                      <a:r>
                        <a:rPr lang="en-US" sz="2800" b="0" dirty="0">
                          <a:solidFill>
                            <a:schemeClr val="accent1">
                              <a:lumMod val="50000"/>
                            </a:schemeClr>
                          </a:solidFill>
                          <a:effectLst/>
                          <a:latin typeface="Arial" panose="020B0604020202020204" pitchFamily="34" charset="0"/>
                          <a:cs typeface="Arial" panose="020B0604020202020204" pitchFamily="34" charset="0"/>
                        </a:rPr>
                        <a:t>$1,000</a:t>
                      </a:r>
                      <a:endParaRPr lang="en-US" sz="2800" b="0" dirty="0">
                        <a:solidFill>
                          <a:schemeClr val="accent1">
                            <a:lumMod val="50000"/>
                          </a:schemeClr>
                        </a:solidFill>
                        <a:effectLst/>
                        <a:latin typeface="Arial" panose="020B0604020202020204" pitchFamily="34" charset="0"/>
                        <a:ea typeface="Calibri"/>
                        <a:cs typeface="Arial" panose="020B0604020202020204" pitchFamily="34" charset="0"/>
                      </a:endParaRPr>
                    </a:p>
                  </a:txBody>
                  <a:tcPr marL="202484" marR="134990" marT="0" marB="0" anchor="b">
                    <a:lnL w="1270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nSpc>
                          <a:spcPct val="115000"/>
                        </a:lnSpc>
                        <a:spcBef>
                          <a:spcPts val="0"/>
                        </a:spcBef>
                        <a:spcAft>
                          <a:spcPts val="0"/>
                        </a:spcAft>
                      </a:pPr>
                      <a:r>
                        <a:rPr lang="en-US" sz="2800" b="0" dirty="0">
                          <a:solidFill>
                            <a:schemeClr val="accent1">
                              <a:lumMod val="50000"/>
                            </a:schemeClr>
                          </a:solidFill>
                          <a:effectLst/>
                          <a:latin typeface="Arial" panose="020B0604020202020204" pitchFamily="34" charset="0"/>
                          <a:cs typeface="Arial" panose="020B0604020202020204" pitchFamily="34" charset="0"/>
                        </a:rPr>
                        <a:t> </a:t>
                      </a:r>
                      <a:endParaRPr lang="en-US" sz="2800" b="0" dirty="0">
                        <a:solidFill>
                          <a:schemeClr val="accent1">
                            <a:lumMod val="50000"/>
                          </a:schemeClr>
                        </a:solidFill>
                        <a:effectLst/>
                        <a:latin typeface="Arial" panose="020B0604020202020204" pitchFamily="34" charset="0"/>
                        <a:ea typeface="Calibri"/>
                        <a:cs typeface="Arial" panose="020B0604020202020204" pitchFamily="34" charset="0"/>
                      </a:endParaRPr>
                    </a:p>
                  </a:txBody>
                  <a:tcPr marL="101242" marR="101242" marT="0" marB="0" anchor="b">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CF01">
                        <a:lumMod val="20000"/>
                        <a:lumOff val="80000"/>
                      </a:srgbClr>
                    </a:solidFill>
                  </a:tcPr>
                </a:tc>
                <a:extLst>
                  <a:ext uri="{0D108BD9-81ED-4DB2-BD59-A6C34878D82A}">
                    <a16:rowId xmlns="" xmlns:a16="http://schemas.microsoft.com/office/drawing/2014/main" val="10005"/>
                  </a:ext>
                </a:extLst>
              </a:tr>
              <a:tr h="37084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635" algn="r">
                        <a:lnSpc>
                          <a:spcPct val="115000"/>
                        </a:lnSpc>
                        <a:spcBef>
                          <a:spcPts val="0"/>
                        </a:spcBef>
                        <a:spcAft>
                          <a:spcPts val="0"/>
                        </a:spcAft>
                      </a:pPr>
                      <a:r>
                        <a:rPr lang="en-US" sz="2800" b="0" dirty="0">
                          <a:solidFill>
                            <a:schemeClr val="tx2"/>
                          </a:solidFill>
                          <a:effectLst/>
                          <a:latin typeface="Arial" panose="020B0604020202020204" pitchFamily="34" charset="0"/>
                          <a:cs typeface="Arial" panose="020B0604020202020204" pitchFamily="34" charset="0"/>
                        </a:rPr>
                        <a:t> </a:t>
                      </a:r>
                      <a:endParaRPr lang="en-US" sz="2800" b="0" dirty="0">
                        <a:solidFill>
                          <a:schemeClr val="tx2"/>
                        </a:solidFill>
                        <a:effectLst/>
                        <a:latin typeface="Arial" panose="020B0604020202020204" pitchFamily="34" charset="0"/>
                        <a:ea typeface="Calibri"/>
                        <a:cs typeface="Arial" panose="020B0604020202020204" pitchFamily="34" charset="0"/>
                      </a:endParaRPr>
                    </a:p>
                  </a:txBody>
                  <a:tcPr marL="107992" marR="202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l">
                        <a:lnSpc>
                          <a:spcPct val="115000"/>
                        </a:lnSpc>
                        <a:spcBef>
                          <a:spcPts val="0"/>
                        </a:spcBef>
                        <a:spcAft>
                          <a:spcPts val="0"/>
                        </a:spcAft>
                      </a:pPr>
                      <a:r>
                        <a:rPr lang="en-US" sz="2800" b="0" dirty="0">
                          <a:solidFill>
                            <a:schemeClr val="tx1"/>
                          </a:solidFill>
                          <a:effectLst/>
                          <a:latin typeface="Arial" panose="020B0604020202020204" pitchFamily="34" charset="0"/>
                          <a:cs typeface="Arial" panose="020B0604020202020204" pitchFamily="34" charset="0"/>
                        </a:rPr>
                        <a:t> </a:t>
                      </a:r>
                      <a:endParaRPr lang="en-US" sz="2800" b="0" dirty="0">
                        <a:solidFill>
                          <a:schemeClr val="tx1"/>
                        </a:solidFill>
                        <a:effectLst/>
                        <a:latin typeface="Arial" panose="020B0604020202020204" pitchFamily="34" charset="0"/>
                        <a:ea typeface="Calibri"/>
                        <a:cs typeface="Arial" panose="020B0604020202020204" pitchFamily="34" charset="0"/>
                      </a:endParaRPr>
                    </a:p>
                  </a:txBody>
                  <a:tcPr marL="134990" marR="0" marT="0" marB="0" anchor="b">
                    <a:lnL w="1270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nSpc>
                          <a:spcPct val="115000"/>
                        </a:lnSpc>
                        <a:spcBef>
                          <a:spcPts val="0"/>
                        </a:spcBef>
                        <a:spcAft>
                          <a:spcPts val="0"/>
                        </a:spcAft>
                      </a:pPr>
                      <a:r>
                        <a:rPr lang="en-US" sz="2800" b="0" dirty="0">
                          <a:solidFill>
                            <a:schemeClr val="tx1"/>
                          </a:solidFill>
                          <a:effectLst/>
                          <a:latin typeface="Arial" panose="020B0604020202020204" pitchFamily="34" charset="0"/>
                          <a:cs typeface="Arial" panose="020B0604020202020204" pitchFamily="34" charset="0"/>
                        </a:rPr>
                        <a:t>4.5%</a:t>
                      </a:r>
                      <a:endParaRPr lang="en-US" sz="2800" b="0" dirty="0">
                        <a:solidFill>
                          <a:schemeClr val="tx1"/>
                        </a:solidFill>
                        <a:effectLst/>
                        <a:latin typeface="Arial" panose="020B0604020202020204" pitchFamily="34" charset="0"/>
                        <a:ea typeface="Calibri"/>
                        <a:cs typeface="Arial" panose="020B0604020202020204" pitchFamily="34" charset="0"/>
                      </a:endParaRPr>
                    </a:p>
                  </a:txBody>
                  <a:tcPr marL="101242" marR="101242" marT="0" marB="0" anchor="b">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l">
                        <a:lnSpc>
                          <a:spcPct val="115000"/>
                        </a:lnSpc>
                        <a:spcBef>
                          <a:spcPts val="0"/>
                        </a:spcBef>
                        <a:spcAft>
                          <a:spcPts val="0"/>
                        </a:spcAft>
                      </a:pPr>
                      <a:r>
                        <a:rPr lang="en-US" sz="2800" b="0" dirty="0">
                          <a:solidFill>
                            <a:schemeClr val="accent1">
                              <a:lumMod val="50000"/>
                            </a:schemeClr>
                          </a:solidFill>
                          <a:effectLst/>
                          <a:latin typeface="Arial" panose="020B0604020202020204" pitchFamily="34" charset="0"/>
                          <a:cs typeface="Arial" panose="020B0604020202020204" pitchFamily="34" charset="0"/>
                        </a:rPr>
                        <a:t> </a:t>
                      </a:r>
                      <a:endParaRPr lang="en-US" sz="2800" b="0" dirty="0">
                        <a:solidFill>
                          <a:schemeClr val="accent1">
                            <a:lumMod val="50000"/>
                          </a:schemeClr>
                        </a:solidFill>
                        <a:effectLst/>
                        <a:latin typeface="Arial" panose="020B0604020202020204" pitchFamily="34" charset="0"/>
                        <a:ea typeface="Calibri"/>
                        <a:cs typeface="Arial" panose="020B0604020202020204" pitchFamily="34" charset="0"/>
                      </a:endParaRPr>
                    </a:p>
                  </a:txBody>
                  <a:tcPr marL="202484" marR="134990" marT="0" marB="0" anchor="b">
                    <a:lnL w="1270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nSpc>
                          <a:spcPct val="115000"/>
                        </a:lnSpc>
                        <a:spcBef>
                          <a:spcPts val="0"/>
                        </a:spcBef>
                        <a:spcAft>
                          <a:spcPts val="0"/>
                        </a:spcAft>
                      </a:pPr>
                      <a:r>
                        <a:rPr lang="en-US" sz="2800" b="0" dirty="0">
                          <a:solidFill>
                            <a:schemeClr val="accent1">
                              <a:lumMod val="50000"/>
                            </a:schemeClr>
                          </a:solidFill>
                          <a:effectLst/>
                          <a:latin typeface="Arial" panose="020B0604020202020204" pitchFamily="34" charset="0"/>
                          <a:cs typeface="Arial" panose="020B0604020202020204" pitchFamily="34" charset="0"/>
                        </a:rPr>
                        <a:t>33.5%</a:t>
                      </a:r>
                      <a:endParaRPr lang="en-US" sz="2800" b="0" dirty="0">
                        <a:solidFill>
                          <a:schemeClr val="accent1">
                            <a:lumMod val="50000"/>
                          </a:schemeClr>
                        </a:solidFill>
                        <a:effectLst/>
                        <a:latin typeface="Arial" panose="020B0604020202020204" pitchFamily="34" charset="0"/>
                        <a:ea typeface="Calibri"/>
                        <a:cs typeface="Arial" panose="020B0604020202020204" pitchFamily="34" charset="0"/>
                      </a:endParaRPr>
                    </a:p>
                  </a:txBody>
                  <a:tcPr marL="101242" marR="101242" marT="0" marB="0" anchor="b">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CF01">
                        <a:lumMod val="20000"/>
                        <a:lumOff val="80000"/>
                      </a:srgbClr>
                    </a:solidFill>
                  </a:tcPr>
                </a:tc>
                <a:extLst>
                  <a:ext uri="{0D108BD9-81ED-4DB2-BD59-A6C34878D82A}">
                    <a16:rowId xmlns="" xmlns:a16="http://schemas.microsoft.com/office/drawing/2014/main" val="10006"/>
                  </a:ext>
                </a:extLst>
              </a:tr>
              <a:tr h="37084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635" algn="r">
                        <a:lnSpc>
                          <a:spcPct val="115000"/>
                        </a:lnSpc>
                        <a:spcBef>
                          <a:spcPts val="0"/>
                        </a:spcBef>
                        <a:spcAft>
                          <a:spcPts val="0"/>
                        </a:spcAft>
                      </a:pPr>
                      <a:r>
                        <a:rPr lang="en-US" sz="2800" b="0" dirty="0">
                          <a:solidFill>
                            <a:schemeClr val="tx2"/>
                          </a:solidFill>
                          <a:effectLst/>
                          <a:latin typeface="Arial" panose="020B0604020202020204" pitchFamily="34" charset="0"/>
                          <a:cs typeface="Arial" panose="020B0604020202020204" pitchFamily="34" charset="0"/>
                        </a:rPr>
                        <a:t>15.0%</a:t>
                      </a:r>
                      <a:endParaRPr lang="en-US" sz="2800" b="0" dirty="0">
                        <a:solidFill>
                          <a:schemeClr val="tx2"/>
                        </a:solidFill>
                        <a:effectLst/>
                        <a:latin typeface="Arial" panose="020B0604020202020204" pitchFamily="34" charset="0"/>
                        <a:ea typeface="Calibri"/>
                        <a:cs typeface="Arial" panose="020B0604020202020204" pitchFamily="34" charset="0"/>
                      </a:endParaRPr>
                    </a:p>
                  </a:txBody>
                  <a:tcPr marL="107992" marR="20248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l">
                        <a:lnSpc>
                          <a:spcPct val="115000"/>
                        </a:lnSpc>
                        <a:spcBef>
                          <a:spcPts val="0"/>
                        </a:spcBef>
                        <a:spcAft>
                          <a:spcPts val="0"/>
                        </a:spcAft>
                      </a:pPr>
                      <a:r>
                        <a:rPr lang="en-US" sz="2800" b="0" dirty="0">
                          <a:solidFill>
                            <a:schemeClr val="tx1"/>
                          </a:solidFill>
                          <a:effectLst/>
                          <a:latin typeface="Arial" panose="020B0604020202020204" pitchFamily="34" charset="0"/>
                          <a:cs typeface="Arial" panose="020B0604020202020204" pitchFamily="34" charset="0"/>
                        </a:rPr>
                        <a:t>$957</a:t>
                      </a:r>
                      <a:endParaRPr lang="en-US" sz="2800" b="0" dirty="0">
                        <a:solidFill>
                          <a:schemeClr val="tx1"/>
                        </a:solidFill>
                        <a:effectLst/>
                        <a:latin typeface="Arial" panose="020B0604020202020204" pitchFamily="34" charset="0"/>
                        <a:ea typeface="Calibri"/>
                        <a:cs typeface="Arial" panose="020B0604020202020204" pitchFamily="34" charset="0"/>
                      </a:endParaRPr>
                    </a:p>
                  </a:txBody>
                  <a:tcPr marL="13499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nSpc>
                          <a:spcPct val="115000"/>
                        </a:lnSpc>
                        <a:spcBef>
                          <a:spcPts val="0"/>
                        </a:spcBef>
                        <a:spcAft>
                          <a:spcPts val="0"/>
                        </a:spcAft>
                      </a:pPr>
                      <a:r>
                        <a:rPr lang="en-US" sz="2800" b="0" dirty="0">
                          <a:solidFill>
                            <a:schemeClr val="tx1"/>
                          </a:solidFill>
                          <a:effectLst/>
                          <a:latin typeface="Arial" panose="020B0604020202020204" pitchFamily="34" charset="0"/>
                          <a:cs typeface="Arial" panose="020B0604020202020204" pitchFamily="34" charset="0"/>
                        </a:rPr>
                        <a:t> </a:t>
                      </a:r>
                      <a:endParaRPr lang="en-US" sz="2800" b="0" dirty="0">
                        <a:solidFill>
                          <a:schemeClr val="tx1"/>
                        </a:solidFill>
                        <a:effectLst/>
                        <a:latin typeface="Arial" panose="020B0604020202020204" pitchFamily="34" charset="0"/>
                        <a:ea typeface="Calibri"/>
                        <a:cs typeface="Arial" panose="020B0604020202020204" pitchFamily="34" charset="0"/>
                      </a:endParaRPr>
                    </a:p>
                  </a:txBody>
                  <a:tcPr marL="101242" marR="101242"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l">
                        <a:lnSpc>
                          <a:spcPct val="115000"/>
                        </a:lnSpc>
                        <a:spcBef>
                          <a:spcPts val="0"/>
                        </a:spcBef>
                        <a:spcAft>
                          <a:spcPts val="0"/>
                        </a:spcAft>
                      </a:pPr>
                      <a:r>
                        <a:rPr lang="en-US" sz="2800" b="0" dirty="0">
                          <a:solidFill>
                            <a:schemeClr val="accent1">
                              <a:lumMod val="50000"/>
                            </a:schemeClr>
                          </a:solidFill>
                          <a:effectLst/>
                          <a:latin typeface="Arial" panose="020B0604020202020204" pitchFamily="34" charset="0"/>
                          <a:cs typeface="Arial" panose="020B0604020202020204" pitchFamily="34" charset="0"/>
                        </a:rPr>
                        <a:t>$749</a:t>
                      </a:r>
                      <a:endParaRPr lang="en-US" sz="2800" b="0" dirty="0">
                        <a:solidFill>
                          <a:schemeClr val="accent1">
                            <a:lumMod val="50000"/>
                          </a:schemeClr>
                        </a:solidFill>
                        <a:effectLst/>
                        <a:latin typeface="Arial" panose="020B0604020202020204" pitchFamily="34" charset="0"/>
                        <a:ea typeface="Calibri"/>
                        <a:cs typeface="Arial" panose="020B0604020202020204" pitchFamily="34" charset="0"/>
                      </a:endParaRPr>
                    </a:p>
                  </a:txBody>
                  <a:tcPr marL="202484" marR="13499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nSpc>
                          <a:spcPct val="115000"/>
                        </a:lnSpc>
                        <a:spcBef>
                          <a:spcPts val="0"/>
                        </a:spcBef>
                        <a:spcAft>
                          <a:spcPts val="0"/>
                        </a:spcAft>
                      </a:pPr>
                      <a:r>
                        <a:rPr lang="en-US" sz="2800" b="0" dirty="0">
                          <a:solidFill>
                            <a:schemeClr val="accent1">
                              <a:lumMod val="50000"/>
                            </a:schemeClr>
                          </a:solidFill>
                          <a:effectLst/>
                          <a:latin typeface="Arial" panose="020B0604020202020204" pitchFamily="34" charset="0"/>
                          <a:cs typeface="Arial" panose="020B0604020202020204" pitchFamily="34" charset="0"/>
                        </a:rPr>
                        <a:t> </a:t>
                      </a:r>
                      <a:endParaRPr lang="en-US" sz="2800" b="0" dirty="0">
                        <a:solidFill>
                          <a:schemeClr val="accent1">
                            <a:lumMod val="50000"/>
                          </a:schemeClr>
                        </a:solidFill>
                        <a:effectLst/>
                        <a:latin typeface="Arial" panose="020B0604020202020204" pitchFamily="34" charset="0"/>
                        <a:ea typeface="Calibri"/>
                        <a:cs typeface="Arial" panose="020B0604020202020204" pitchFamily="34" charset="0"/>
                      </a:endParaRPr>
                    </a:p>
                  </a:txBody>
                  <a:tcPr marL="101242" marR="101242"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F01">
                        <a:lumMod val="20000"/>
                        <a:lumOff val="80000"/>
                      </a:srgbClr>
                    </a:solidFill>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8992481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Value</a:t>
            </a:r>
          </a:p>
        </p:txBody>
      </p:sp>
      <p:pic>
        <p:nvPicPr>
          <p:cNvPr id="60418" name="Picture 2" descr="In the graph the x axis labeled r subscript d ranges from 0 to 15 percent with the increments of 5 and Y axis from 0 to 1500 with the interval of 1500. A dashed straight line from 10 on the X axis to 1000 on the Y axis, and another straight line from 1000 on the Y axis to 15 on the X axis. Two lines are drawn from the meeting point one line denoted 1 year and another line denoted 10 year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68865" y="947078"/>
            <a:ext cx="7854270" cy="4963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38565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reinvestment rate risk</a:t>
            </a:r>
            <a:r>
              <a:rPr lang="en-US" dirty="0" smtClean="0"/>
              <a:t>? (1 of 2)</a:t>
            </a:r>
            <a:endParaRPr lang="en-US" dirty="0"/>
          </a:p>
        </p:txBody>
      </p:sp>
      <p:sp>
        <p:nvSpPr>
          <p:cNvPr id="3" name="Content Placeholder 2"/>
          <p:cNvSpPr>
            <a:spLocks noGrp="1"/>
          </p:cNvSpPr>
          <p:nvPr>
            <p:ph idx="1"/>
          </p:nvPr>
        </p:nvSpPr>
        <p:spPr/>
        <p:txBody>
          <a:bodyPr/>
          <a:lstStyle/>
          <a:p>
            <a:r>
              <a:rPr lang="en-US" dirty="0"/>
              <a:t>The risk that CFs will have to be reinvested in the future at lower rates, reducing income.</a:t>
            </a:r>
          </a:p>
          <a:p>
            <a:r>
              <a:rPr lang="en-US" dirty="0"/>
              <a:t>Illustration:  Suppose you just won $500,000 playing the lottery.  You’ll invest the money and live off the interest.  You buy a 1-year bond with a YTM of 10</a:t>
            </a:r>
            <a:r>
              <a:rPr lang="en-US" dirty="0" smtClean="0"/>
              <a:t>%.</a:t>
            </a:r>
            <a:endParaRPr lang="en-US" dirty="0"/>
          </a:p>
        </p:txBody>
      </p:sp>
    </p:spTree>
    <p:extLst>
      <p:ext uri="{BB962C8B-B14F-4D97-AF65-F5344CB8AC3E}">
        <p14:creationId xmlns:p14="http://schemas.microsoft.com/office/powerpoint/2010/main" val="35986654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reinvestment rate risk</a:t>
            </a:r>
            <a:r>
              <a:rPr lang="en-US" dirty="0" smtClean="0"/>
              <a:t>? (2 of 2)</a:t>
            </a:r>
            <a:endParaRPr lang="en-US" dirty="0"/>
          </a:p>
        </p:txBody>
      </p:sp>
      <p:sp>
        <p:nvSpPr>
          <p:cNvPr id="3" name="Content Placeholder 2"/>
          <p:cNvSpPr>
            <a:spLocks noGrp="1"/>
          </p:cNvSpPr>
          <p:nvPr>
            <p:ph idx="1"/>
          </p:nvPr>
        </p:nvSpPr>
        <p:spPr/>
        <p:txBody>
          <a:bodyPr/>
          <a:lstStyle/>
          <a:p>
            <a:r>
              <a:rPr lang="en-US" dirty="0"/>
              <a:t>Year 1 income = $50,000.  At year-end get back $500,000 to reinvest.</a:t>
            </a:r>
          </a:p>
          <a:p>
            <a:r>
              <a:rPr lang="en-US" dirty="0"/>
              <a:t>If rates fall to 3%, income will drop from $50,000 to $15,000.  Had you bought 30-year bonds, income would have remained constant</a:t>
            </a:r>
            <a:r>
              <a:rPr lang="en-US" dirty="0" smtClean="0"/>
              <a:t>.</a:t>
            </a:r>
            <a:endParaRPr lang="en-US" dirty="0"/>
          </a:p>
        </p:txBody>
      </p:sp>
    </p:spTree>
    <p:extLst>
      <p:ext uri="{BB962C8B-B14F-4D97-AF65-F5344CB8AC3E}">
        <p14:creationId xmlns:p14="http://schemas.microsoft.com/office/powerpoint/2010/main" val="295153751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Maturity Risk Premium</a:t>
            </a:r>
          </a:p>
        </p:txBody>
      </p:sp>
      <p:sp>
        <p:nvSpPr>
          <p:cNvPr id="3" name="Content Placeholder 2"/>
          <p:cNvSpPr>
            <a:spLocks noGrp="1"/>
          </p:cNvSpPr>
          <p:nvPr>
            <p:ph idx="1"/>
          </p:nvPr>
        </p:nvSpPr>
        <p:spPr/>
        <p:txBody>
          <a:bodyPr/>
          <a:lstStyle/>
          <a:p>
            <a:pPr>
              <a:lnSpc>
                <a:spcPct val="90000"/>
              </a:lnSpc>
            </a:pPr>
            <a:r>
              <a:rPr lang="en-US" dirty="0"/>
              <a:t>Long-term bonds:  High interest rate risk, low reinvestment rate risk.</a:t>
            </a:r>
          </a:p>
          <a:p>
            <a:pPr>
              <a:lnSpc>
                <a:spcPct val="90000"/>
              </a:lnSpc>
            </a:pPr>
            <a:r>
              <a:rPr lang="en-US" dirty="0"/>
              <a:t>Short-term bonds:  Low interest rate risk, high reinvestment rate risk.</a:t>
            </a:r>
          </a:p>
          <a:p>
            <a:pPr>
              <a:lnSpc>
                <a:spcPct val="90000"/>
              </a:lnSpc>
            </a:pPr>
            <a:r>
              <a:rPr lang="en-US" dirty="0"/>
              <a:t>Nothing is riskless!</a:t>
            </a:r>
          </a:p>
          <a:p>
            <a:pPr>
              <a:lnSpc>
                <a:spcPct val="90000"/>
              </a:lnSpc>
            </a:pPr>
            <a:r>
              <a:rPr lang="en-US" dirty="0"/>
              <a:t>Yields on longer term bonds usually are greater than on shorter term bonds, so the MRP is more affected by interest rate risk than by reinvestment rate risk.</a:t>
            </a:r>
          </a:p>
        </p:txBody>
      </p:sp>
    </p:spTree>
    <p:extLst>
      <p:ext uri="{BB962C8B-B14F-4D97-AF65-F5344CB8AC3E}">
        <p14:creationId xmlns:p14="http://schemas.microsoft.com/office/powerpoint/2010/main" val="146783919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 Structure Yield Curve</a:t>
            </a:r>
          </a:p>
        </p:txBody>
      </p:sp>
      <p:sp>
        <p:nvSpPr>
          <p:cNvPr id="3" name="Content Placeholder 2"/>
          <p:cNvSpPr>
            <a:spLocks noGrp="1"/>
          </p:cNvSpPr>
          <p:nvPr>
            <p:ph idx="1"/>
          </p:nvPr>
        </p:nvSpPr>
        <p:spPr/>
        <p:txBody>
          <a:bodyPr/>
          <a:lstStyle/>
          <a:p>
            <a:r>
              <a:rPr lang="en-US" dirty="0"/>
              <a:t>Term structure of interest rates:  the relationship between interest rates (or yields) and maturities.</a:t>
            </a:r>
          </a:p>
          <a:p>
            <a:r>
              <a:rPr lang="en-US" dirty="0"/>
              <a:t>A graph of the term structure is called the yield curve.</a:t>
            </a:r>
          </a:p>
        </p:txBody>
      </p:sp>
    </p:spTree>
    <p:extLst>
      <p:ext uri="{BB962C8B-B14F-4D97-AF65-F5344CB8AC3E}">
        <p14:creationId xmlns:p14="http://schemas.microsoft.com/office/powerpoint/2010/main" val="148786330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Hypothetical Treasury Yield Curve</a:t>
            </a:r>
          </a:p>
        </p:txBody>
      </p:sp>
      <p:pic>
        <p:nvPicPr>
          <p:cNvPr id="61442" name="Picture 2" descr="In the graph, the x axis labeled years to maturity ranges from 1 to 19 with the increments of 2 odd number and Y axis from 0 to 14 percent with the interval of 2. Three different colors used in this graph red color denotes M R P, yellow color denotes I P and green color denotes r power *. Green color filled from (0, 19) to (2, 19), yellow color filled from (3, 19) to (8, 19) and red color filled from (8, 19) to (11, 1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18674" y="1005710"/>
            <a:ext cx="9154653" cy="4846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02606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Bankruptcy (1 of 4)</a:t>
            </a:r>
            <a:endParaRPr lang="en-US" dirty="0"/>
          </a:p>
        </p:txBody>
      </p:sp>
      <p:sp>
        <p:nvSpPr>
          <p:cNvPr id="3" name="Content Placeholder 2"/>
          <p:cNvSpPr>
            <a:spLocks noGrp="1"/>
          </p:cNvSpPr>
          <p:nvPr>
            <p:ph idx="1"/>
          </p:nvPr>
        </p:nvSpPr>
        <p:spPr/>
        <p:txBody>
          <a:bodyPr/>
          <a:lstStyle/>
          <a:p>
            <a:r>
              <a:rPr lang="en-US" dirty="0"/>
              <a:t>Two main chapters of Federal Bankruptcy Act:</a:t>
            </a:r>
          </a:p>
          <a:p>
            <a:pPr lvl="1"/>
            <a:r>
              <a:rPr lang="en-US" dirty="0"/>
              <a:t>Chapter 11, Reorganization</a:t>
            </a:r>
          </a:p>
          <a:p>
            <a:pPr lvl="1"/>
            <a:r>
              <a:rPr lang="en-US" dirty="0"/>
              <a:t>Chapter 7, Liquidation</a:t>
            </a:r>
          </a:p>
          <a:p>
            <a:r>
              <a:rPr lang="en-US" dirty="0"/>
              <a:t>Typically, company wants Chapter 11, creditors may prefer Chapter 7.</a:t>
            </a:r>
          </a:p>
        </p:txBody>
      </p:sp>
    </p:spTree>
    <p:extLst>
      <p:ext uri="{BB962C8B-B14F-4D97-AF65-F5344CB8AC3E}">
        <p14:creationId xmlns:p14="http://schemas.microsoft.com/office/powerpoint/2010/main" val="2732482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136525"/>
            <a:ext cx="10515600" cy="914400"/>
          </a:xfrm>
        </p:spPr>
        <p:txBody>
          <a:bodyPr/>
          <a:lstStyle/>
          <a:p>
            <a:r>
              <a:rPr lang="en-US" dirty="0"/>
              <a:t>Key Features of a </a:t>
            </a:r>
            <a:r>
              <a:rPr lang="en-US" dirty="0" smtClean="0"/>
              <a:t>Bond (2 of 2)</a:t>
            </a:r>
            <a:endParaRPr lang="en-US" dirty="0"/>
          </a:p>
        </p:txBody>
      </p:sp>
      <p:sp>
        <p:nvSpPr>
          <p:cNvPr id="3" name="Content Placeholder 2"/>
          <p:cNvSpPr>
            <a:spLocks noGrp="1"/>
          </p:cNvSpPr>
          <p:nvPr>
            <p:ph idx="1"/>
          </p:nvPr>
        </p:nvSpPr>
        <p:spPr/>
        <p:txBody>
          <a:bodyPr/>
          <a:lstStyle/>
          <a:p>
            <a:r>
              <a:rPr lang="en-US" dirty="0"/>
              <a:t>Maturity:  Years until bond must be repaid.  Declines.</a:t>
            </a:r>
          </a:p>
          <a:p>
            <a:r>
              <a:rPr lang="en-US" dirty="0"/>
              <a:t>Issue date:  Date when bond was issued.</a:t>
            </a:r>
          </a:p>
          <a:p>
            <a:r>
              <a:rPr lang="en-US" dirty="0"/>
              <a:t>Default risk:  Risk that issuer will not make interest or principal payments</a:t>
            </a:r>
            <a:r>
              <a:rPr lang="en-US" dirty="0" smtClean="0"/>
              <a:t>.</a:t>
            </a:r>
            <a:endParaRPr lang="en-US" dirty="0"/>
          </a:p>
        </p:txBody>
      </p:sp>
    </p:spTree>
    <p:extLst>
      <p:ext uri="{BB962C8B-B14F-4D97-AF65-F5344CB8AC3E}">
        <p14:creationId xmlns:p14="http://schemas.microsoft.com/office/powerpoint/2010/main" val="9815482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Bankruptcy (2 of 4)</a:t>
            </a:r>
            <a:endParaRPr lang="en-US" dirty="0"/>
          </a:p>
        </p:txBody>
      </p:sp>
      <p:sp>
        <p:nvSpPr>
          <p:cNvPr id="3" name="Content Placeholder 2"/>
          <p:cNvSpPr>
            <a:spLocks noGrp="1"/>
          </p:cNvSpPr>
          <p:nvPr>
            <p:ph idx="1"/>
          </p:nvPr>
        </p:nvSpPr>
        <p:spPr/>
        <p:txBody>
          <a:bodyPr/>
          <a:lstStyle/>
          <a:p>
            <a:r>
              <a:rPr lang="en-US" sz="2800" dirty="0"/>
              <a:t>If company can’t meet its obligations, it files under Chapter 11.  That stops creditors from foreclosing, taking assets, and shutting down the business.</a:t>
            </a:r>
          </a:p>
          <a:p>
            <a:r>
              <a:rPr lang="en-US" sz="2800" dirty="0"/>
              <a:t>Company has 120 days to file a reorganization plan.</a:t>
            </a:r>
          </a:p>
          <a:p>
            <a:pPr lvl="1"/>
            <a:r>
              <a:rPr lang="en-US" sz="2400" dirty="0"/>
              <a:t>Court appoints a “trustee” to supervise reorganization. </a:t>
            </a:r>
          </a:p>
          <a:p>
            <a:pPr lvl="1"/>
            <a:r>
              <a:rPr lang="en-US" sz="2400" dirty="0"/>
              <a:t>Management usually stays in control.</a:t>
            </a:r>
          </a:p>
        </p:txBody>
      </p:sp>
    </p:spTree>
    <p:extLst>
      <p:ext uri="{BB962C8B-B14F-4D97-AF65-F5344CB8AC3E}">
        <p14:creationId xmlns:p14="http://schemas.microsoft.com/office/powerpoint/2010/main" val="38596640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Bankruptcy (3 of 4)</a:t>
            </a:r>
            <a:endParaRPr lang="en-US" dirty="0"/>
          </a:p>
        </p:txBody>
      </p:sp>
      <p:sp>
        <p:nvSpPr>
          <p:cNvPr id="3" name="Content Placeholder 2"/>
          <p:cNvSpPr>
            <a:spLocks noGrp="1"/>
          </p:cNvSpPr>
          <p:nvPr>
            <p:ph idx="1"/>
          </p:nvPr>
        </p:nvSpPr>
        <p:spPr/>
        <p:txBody>
          <a:bodyPr/>
          <a:lstStyle/>
          <a:p>
            <a:r>
              <a:rPr lang="en-US" sz="2800" dirty="0"/>
              <a:t>Company must demonstrate in its reorganization plan that it is “worth more alive than dead.” </a:t>
            </a:r>
          </a:p>
          <a:p>
            <a:r>
              <a:rPr lang="en-US" sz="2800" dirty="0"/>
              <a:t>Otherwise, judge will order liquidation under Chapter 7.</a:t>
            </a:r>
          </a:p>
        </p:txBody>
      </p:sp>
    </p:spTree>
    <p:extLst>
      <p:ext uri="{BB962C8B-B14F-4D97-AF65-F5344CB8AC3E}">
        <p14:creationId xmlns:p14="http://schemas.microsoft.com/office/powerpoint/2010/main" val="3833429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the company is liquidated, here’s the payment priority:</a:t>
            </a:r>
          </a:p>
        </p:txBody>
      </p:sp>
      <p:sp>
        <p:nvSpPr>
          <p:cNvPr id="3" name="Content Placeholder 2"/>
          <p:cNvSpPr>
            <a:spLocks noGrp="1"/>
          </p:cNvSpPr>
          <p:nvPr>
            <p:ph idx="1"/>
          </p:nvPr>
        </p:nvSpPr>
        <p:spPr/>
        <p:txBody>
          <a:bodyPr/>
          <a:lstStyle/>
          <a:p>
            <a:pPr>
              <a:lnSpc>
                <a:spcPct val="80000"/>
              </a:lnSpc>
              <a:spcAft>
                <a:spcPts val="0"/>
              </a:spcAft>
            </a:pPr>
            <a:r>
              <a:rPr lang="en-US" sz="2800" dirty="0"/>
              <a:t>Past due property taxes</a:t>
            </a:r>
          </a:p>
          <a:p>
            <a:pPr>
              <a:lnSpc>
                <a:spcPct val="80000"/>
              </a:lnSpc>
              <a:spcAft>
                <a:spcPts val="0"/>
              </a:spcAft>
            </a:pPr>
            <a:r>
              <a:rPr lang="en-US" sz="2800" dirty="0"/>
              <a:t>Secured creditors from sales of secured assets.</a:t>
            </a:r>
          </a:p>
          <a:p>
            <a:pPr>
              <a:lnSpc>
                <a:spcPct val="80000"/>
              </a:lnSpc>
              <a:spcAft>
                <a:spcPts val="0"/>
              </a:spcAft>
            </a:pPr>
            <a:r>
              <a:rPr lang="en-US" sz="2800" dirty="0"/>
              <a:t>Trustee’s costs</a:t>
            </a:r>
          </a:p>
          <a:p>
            <a:pPr>
              <a:lnSpc>
                <a:spcPct val="80000"/>
              </a:lnSpc>
              <a:spcAft>
                <a:spcPts val="0"/>
              </a:spcAft>
            </a:pPr>
            <a:r>
              <a:rPr lang="en-US" sz="2800" dirty="0"/>
              <a:t>Expenses incurred after bankruptcy filing</a:t>
            </a:r>
          </a:p>
          <a:p>
            <a:pPr>
              <a:lnSpc>
                <a:spcPct val="80000"/>
              </a:lnSpc>
              <a:spcAft>
                <a:spcPts val="0"/>
              </a:spcAft>
            </a:pPr>
            <a:r>
              <a:rPr lang="en-US" sz="2800" dirty="0"/>
              <a:t>Wages and unpaid benefit contributions, subject to limits</a:t>
            </a:r>
          </a:p>
          <a:p>
            <a:pPr>
              <a:lnSpc>
                <a:spcPct val="80000"/>
              </a:lnSpc>
              <a:spcAft>
                <a:spcPts val="0"/>
              </a:spcAft>
            </a:pPr>
            <a:r>
              <a:rPr lang="en-US" sz="2800" dirty="0"/>
              <a:t>Unsecured customer deposits, subject to limits</a:t>
            </a:r>
          </a:p>
          <a:p>
            <a:pPr>
              <a:lnSpc>
                <a:spcPct val="80000"/>
              </a:lnSpc>
              <a:spcAft>
                <a:spcPts val="0"/>
              </a:spcAft>
            </a:pPr>
            <a:r>
              <a:rPr lang="en-US" sz="2800" dirty="0"/>
              <a:t>Taxes</a:t>
            </a:r>
          </a:p>
          <a:p>
            <a:pPr>
              <a:lnSpc>
                <a:spcPct val="80000"/>
              </a:lnSpc>
              <a:spcAft>
                <a:spcPts val="0"/>
              </a:spcAft>
            </a:pPr>
            <a:r>
              <a:rPr lang="en-US" sz="2800" dirty="0"/>
              <a:t>Unfunded pension liabilities</a:t>
            </a:r>
          </a:p>
          <a:p>
            <a:pPr>
              <a:lnSpc>
                <a:spcPct val="80000"/>
              </a:lnSpc>
              <a:spcAft>
                <a:spcPts val="0"/>
              </a:spcAft>
            </a:pPr>
            <a:r>
              <a:rPr lang="en-US" sz="2800" dirty="0"/>
              <a:t>Unsecured creditors</a:t>
            </a:r>
          </a:p>
          <a:p>
            <a:pPr>
              <a:lnSpc>
                <a:spcPct val="80000"/>
              </a:lnSpc>
              <a:spcAft>
                <a:spcPts val="0"/>
              </a:spcAft>
            </a:pPr>
            <a:r>
              <a:rPr lang="en-US" sz="2800" dirty="0"/>
              <a:t>Preferred stock</a:t>
            </a:r>
          </a:p>
          <a:p>
            <a:pPr>
              <a:lnSpc>
                <a:spcPct val="80000"/>
              </a:lnSpc>
              <a:spcAft>
                <a:spcPts val="0"/>
              </a:spcAft>
            </a:pPr>
            <a:r>
              <a:rPr lang="en-US" sz="2800" dirty="0"/>
              <a:t>Common stock</a:t>
            </a:r>
          </a:p>
        </p:txBody>
      </p:sp>
    </p:spTree>
    <p:extLst>
      <p:ext uri="{BB962C8B-B14F-4D97-AF65-F5344CB8AC3E}">
        <p14:creationId xmlns:p14="http://schemas.microsoft.com/office/powerpoint/2010/main" val="10394342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Bankruptcy (4 </a:t>
            </a:r>
            <a:r>
              <a:rPr lang="en-US" dirty="0"/>
              <a:t>of 4)</a:t>
            </a:r>
          </a:p>
        </p:txBody>
      </p:sp>
      <p:sp>
        <p:nvSpPr>
          <p:cNvPr id="3" name="Content Placeholder 2"/>
          <p:cNvSpPr>
            <a:spLocks noGrp="1"/>
          </p:cNvSpPr>
          <p:nvPr>
            <p:ph idx="1"/>
          </p:nvPr>
        </p:nvSpPr>
        <p:spPr/>
        <p:txBody>
          <a:bodyPr/>
          <a:lstStyle/>
          <a:p>
            <a:pPr>
              <a:lnSpc>
                <a:spcPct val="90000"/>
              </a:lnSpc>
            </a:pPr>
            <a:r>
              <a:rPr lang="en-US" sz="2800" dirty="0"/>
              <a:t>In a liquidation, unsecured creditors generally get zero.  This makes them more willing to participate in reorganization even though their claims are greatly scaled back.</a:t>
            </a:r>
          </a:p>
          <a:p>
            <a:pPr>
              <a:lnSpc>
                <a:spcPct val="90000"/>
              </a:lnSpc>
            </a:pPr>
            <a:r>
              <a:rPr lang="en-US" sz="2800" dirty="0"/>
              <a:t>Various groups of creditors vote on the reorganization plan.  If both the majority of the creditors and the judge approve, company “emerges” from bankruptcy with lower debts, reduced interest charges, and a chance for success.</a:t>
            </a:r>
          </a:p>
        </p:txBody>
      </p:sp>
    </p:spTree>
    <p:extLst>
      <p:ext uri="{BB962C8B-B14F-4D97-AF65-F5344CB8AC3E}">
        <p14:creationId xmlns:p14="http://schemas.microsoft.com/office/powerpoint/2010/main" val="3661467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136525"/>
            <a:ext cx="10515600" cy="914400"/>
          </a:xfrm>
        </p:spPr>
        <p:txBody>
          <a:bodyPr/>
          <a:lstStyle/>
          <a:p>
            <a:r>
              <a:rPr lang="en-US" dirty="0"/>
              <a:t>Call Provision</a:t>
            </a:r>
          </a:p>
        </p:txBody>
      </p:sp>
      <p:sp>
        <p:nvSpPr>
          <p:cNvPr id="3" name="Content Placeholder 2"/>
          <p:cNvSpPr>
            <a:spLocks noGrp="1"/>
          </p:cNvSpPr>
          <p:nvPr>
            <p:ph idx="1"/>
          </p:nvPr>
        </p:nvSpPr>
        <p:spPr/>
        <p:txBody>
          <a:bodyPr/>
          <a:lstStyle/>
          <a:p>
            <a:r>
              <a:rPr lang="en-US" dirty="0"/>
              <a:t>Issuer can refund if rates decline.  That helps the issuer but hurts the investor.</a:t>
            </a:r>
          </a:p>
          <a:p>
            <a:r>
              <a:rPr lang="en-US" dirty="0"/>
              <a:t>Therefore, borrowers are willing to pay more, and lenders require more, on callable bonds.</a:t>
            </a:r>
          </a:p>
          <a:p>
            <a:r>
              <a:rPr lang="en-US" dirty="0"/>
              <a:t>Most bonds have a deferred call and a declining call premium.</a:t>
            </a:r>
          </a:p>
        </p:txBody>
      </p:sp>
    </p:spTree>
    <p:extLst>
      <p:ext uri="{BB962C8B-B14F-4D97-AF65-F5344CB8AC3E}">
        <p14:creationId xmlns:p14="http://schemas.microsoft.com/office/powerpoint/2010/main" val="2657469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136525"/>
            <a:ext cx="10515600" cy="914400"/>
          </a:xfrm>
        </p:spPr>
        <p:txBody>
          <a:bodyPr/>
          <a:lstStyle/>
          <a:p>
            <a:r>
              <a:rPr lang="en-US" dirty="0"/>
              <a:t>What’s a sinking fund?</a:t>
            </a:r>
          </a:p>
        </p:txBody>
      </p:sp>
      <p:sp>
        <p:nvSpPr>
          <p:cNvPr id="3" name="Content Placeholder 2"/>
          <p:cNvSpPr>
            <a:spLocks noGrp="1"/>
          </p:cNvSpPr>
          <p:nvPr>
            <p:ph idx="1"/>
          </p:nvPr>
        </p:nvSpPr>
        <p:spPr/>
        <p:txBody>
          <a:bodyPr/>
          <a:lstStyle/>
          <a:p>
            <a:r>
              <a:rPr lang="en-US" dirty="0"/>
              <a:t>Provision to pay off a loan over its life rather than all at maturity.</a:t>
            </a:r>
          </a:p>
          <a:p>
            <a:r>
              <a:rPr lang="en-US" dirty="0"/>
              <a:t>Similar to amortization on a term loan.</a:t>
            </a:r>
          </a:p>
          <a:p>
            <a:r>
              <a:rPr lang="en-US" dirty="0"/>
              <a:t>Reduces risk to investor, shortens average maturity.</a:t>
            </a:r>
          </a:p>
          <a:p>
            <a:r>
              <a:rPr lang="en-US" dirty="0"/>
              <a:t>But not good for investors if rates decline after issuance.</a:t>
            </a:r>
          </a:p>
        </p:txBody>
      </p:sp>
    </p:spTree>
    <p:extLst>
      <p:ext uri="{BB962C8B-B14F-4D97-AF65-F5344CB8AC3E}">
        <p14:creationId xmlns:p14="http://schemas.microsoft.com/office/powerpoint/2010/main" val="2376859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136525"/>
            <a:ext cx="10515600" cy="914400"/>
          </a:xfrm>
        </p:spPr>
        <p:txBody>
          <a:bodyPr/>
          <a:lstStyle/>
          <a:p>
            <a:r>
              <a:rPr lang="en-US" dirty="0" smtClean="0"/>
              <a:t>Sinking funds are generally handled in 2 ways</a:t>
            </a:r>
            <a:endParaRPr lang="en-US" dirty="0"/>
          </a:p>
        </p:txBody>
      </p:sp>
      <p:sp>
        <p:nvSpPr>
          <p:cNvPr id="3" name="Content Placeholder 2"/>
          <p:cNvSpPr>
            <a:spLocks noGrp="1"/>
          </p:cNvSpPr>
          <p:nvPr>
            <p:ph idx="1"/>
          </p:nvPr>
        </p:nvSpPr>
        <p:spPr/>
        <p:txBody>
          <a:bodyPr/>
          <a:lstStyle/>
          <a:p>
            <a:r>
              <a:rPr lang="en-US" dirty="0"/>
              <a:t>Call x% at par per year for sinking </a:t>
            </a:r>
            <a:br>
              <a:rPr lang="en-US" dirty="0"/>
            </a:br>
            <a:r>
              <a:rPr lang="en-US" dirty="0"/>
              <a:t>fund purposes.</a:t>
            </a:r>
          </a:p>
          <a:p>
            <a:pPr lvl="1"/>
            <a:r>
              <a:rPr lang="en-US" dirty="0"/>
              <a:t>Call if </a:t>
            </a:r>
            <a:r>
              <a:rPr lang="en-US" dirty="0" err="1"/>
              <a:t>r</a:t>
            </a:r>
            <a:r>
              <a:rPr lang="en-US" baseline="-25000" dirty="0" err="1"/>
              <a:t>d</a:t>
            </a:r>
            <a:r>
              <a:rPr lang="en-US" dirty="0"/>
              <a:t> is below the coupon rate and bond sells at a premium.</a:t>
            </a:r>
          </a:p>
          <a:p>
            <a:r>
              <a:rPr lang="en-US" dirty="0"/>
              <a:t>Buy bonds on open market.</a:t>
            </a:r>
          </a:p>
          <a:p>
            <a:pPr lvl="1"/>
            <a:r>
              <a:rPr lang="en-US" dirty="0"/>
              <a:t>Use open market purchase if </a:t>
            </a:r>
            <a:r>
              <a:rPr lang="en-US" dirty="0" err="1"/>
              <a:t>r</a:t>
            </a:r>
            <a:r>
              <a:rPr lang="en-US" baseline="-25000" dirty="0" err="1"/>
              <a:t>d</a:t>
            </a:r>
            <a:r>
              <a:rPr lang="en-US" dirty="0"/>
              <a:t> is above coupon rate and bond sells at a discount</a:t>
            </a:r>
            <a:r>
              <a:rPr lang="en-US" dirty="0" smtClean="0"/>
              <a:t>.</a:t>
            </a:r>
            <a:endParaRPr lang="en-US" dirty="0"/>
          </a:p>
        </p:txBody>
      </p:sp>
    </p:spTree>
    <p:extLst>
      <p:ext uri="{BB962C8B-B14F-4D97-AF65-F5344CB8AC3E}">
        <p14:creationId xmlns:p14="http://schemas.microsoft.com/office/powerpoint/2010/main" val="4246668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Value of a 10-year, 10% coupon bond if </a:t>
            </a:r>
            <a:r>
              <a:rPr lang="en-US" dirty="0" err="1"/>
              <a:t>r</a:t>
            </a:r>
            <a:r>
              <a:rPr lang="en-US" baseline="-25000" dirty="0" err="1"/>
              <a:t>d</a:t>
            </a:r>
            <a:r>
              <a:rPr lang="en-US" dirty="0"/>
              <a:t> = 10%</a:t>
            </a:r>
          </a:p>
        </p:txBody>
      </p:sp>
      <p:pic>
        <p:nvPicPr>
          <p:cNvPr id="46083" name="Picture 2" descr="A timeline of interval 10 years denoting from v equals question mark to 100 + 1000, 0 to 1 year denotes 10 percent"/>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422976" y="1085397"/>
            <a:ext cx="8268684" cy="18827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Object 3" descr="An equation shows the value of 10 years, 10 percent coupon bond. &#10;V subscript B equals $ 100 divided by 1 plus r subscript d within parenthesis whole power 1 plus so on plus $ 100 divided by 1 plus r subscript d within parenthesis whole power N plus $ 1000 divided by 1 plus r subscript d within parenthesis whole power N&#10;Equals $ 90.91 plus so on plus $ 38.55 plus $ 385.54&#10;Equals $ 1000.&#10;"/>
          <p:cNvGraphicFramePr>
            <a:graphicFrameLocks noGrp="1" noChangeAspect="1"/>
          </p:cNvGraphicFramePr>
          <p:nvPr>
            <p:ph idx="10"/>
            <p:extLst>
              <p:ext uri="{D42A27DB-BD31-4B8C-83A1-F6EECF244321}">
                <p14:modId xmlns:p14="http://schemas.microsoft.com/office/powerpoint/2010/main" val="2572998000"/>
              </p:ext>
            </p:extLst>
          </p:nvPr>
        </p:nvGraphicFramePr>
        <p:xfrm>
          <a:off x="1422976" y="3102882"/>
          <a:ext cx="7833391" cy="3000375"/>
        </p:xfrm>
        <a:graphic>
          <a:graphicData uri="http://schemas.openxmlformats.org/presentationml/2006/ole">
            <mc:AlternateContent xmlns:mc="http://schemas.openxmlformats.org/markup-compatibility/2006">
              <mc:Choice xmlns:v="urn:schemas-microsoft-com:vml" Requires="v">
                <p:oleObj spid="_x0000_s46115" name="Equation" r:id="rId4" imgW="2387520" imgH="914400" progId="Equation.DSMT4">
                  <p:embed/>
                </p:oleObj>
              </mc:Choice>
              <mc:Fallback>
                <p:oleObj name="Equation" r:id="rId4" imgW="2387520" imgH="914400" progId="Equation.DSMT4">
                  <p:embed/>
                  <p:pic>
                    <p:nvPicPr>
                      <p:cNvPr id="0" name="Object 3"/>
                      <p:cNvPicPr>
                        <a:picLocks noChangeAspect="1" noChangeArrowheads="1"/>
                      </p:cNvPicPr>
                      <p:nvPr/>
                    </p:nvPicPr>
                    <p:blipFill>
                      <a:blip r:embed="rId5"/>
                      <a:srcRect/>
                      <a:stretch>
                        <a:fillRect/>
                      </a:stretch>
                    </p:blipFill>
                    <p:spPr bwMode="auto">
                      <a:xfrm>
                        <a:off x="1422976" y="3102882"/>
                        <a:ext cx="7833391" cy="30003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765014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Accessible_PPT_Template_Cengage_MPS.potx" id="{6A341ED2-E63B-4177-9AAF-670EA0822A4A}" vid="{9F6311B6-333D-45C7-A3D7-227D14483E8E}"/>
    </a:ext>
  </a:extLst>
</a:theme>
</file>

<file path=docProps/app.xml><?xml version="1.0" encoding="utf-8"?>
<Properties xmlns="http://schemas.openxmlformats.org/officeDocument/2006/extended-properties" xmlns:vt="http://schemas.openxmlformats.org/officeDocument/2006/docPropsVTypes">
  <Template>Accessible_PPT_Template_Cengage_MPS</Template>
  <TotalTime>1659</TotalTime>
  <Words>1841</Words>
  <Application>Microsoft Office PowerPoint</Application>
  <PresentationFormat>Custom</PresentationFormat>
  <Paragraphs>295</Paragraphs>
  <Slides>53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55" baseType="lpstr">
      <vt:lpstr>Office Theme</vt:lpstr>
      <vt:lpstr>Equation</vt:lpstr>
      <vt:lpstr>Bonds, Bond Valuation, and Interest Rates</vt:lpstr>
      <vt:lpstr>Topics in Chapter</vt:lpstr>
      <vt:lpstr>Determinants of Intrinsic Value: The Cost of Debt</vt:lpstr>
      <vt:lpstr>Key Features of a Bond (1 of 2)</vt:lpstr>
      <vt:lpstr>Key Features of a Bond (2 of 2)</vt:lpstr>
      <vt:lpstr>Call Provision</vt:lpstr>
      <vt:lpstr>What’s a sinking fund?</vt:lpstr>
      <vt:lpstr>Sinking funds are generally handled in 2 ways</vt:lpstr>
      <vt:lpstr>Value of a 10-year, 10% coupon bond if rd = 10%</vt:lpstr>
      <vt:lpstr>The bond consists of a 10-year, 10% annuity of $100/year plus a $1,000 lump sum at t = 10:</vt:lpstr>
      <vt:lpstr>What would happen if expected inflation rose by 3%, causing r = 13%?</vt:lpstr>
      <vt:lpstr>What would happen if inflation fell, and rd declined to 7%?</vt:lpstr>
      <vt:lpstr>Bond Value ($) vs. Years remaining to Maturity (1 of 2)</vt:lpstr>
      <vt:lpstr>Bond Value ($) vs. Years remaining to Maturity (2 of 2)</vt:lpstr>
      <vt:lpstr>Bond Value ($) vs. Years remaining to Maturity (2 of 3)</vt:lpstr>
      <vt:lpstr>What’s “yield to maturity”?</vt:lpstr>
      <vt:lpstr>YTM on a 10-year, 9% annual coupon, $1,000 par value bond selling for $887</vt:lpstr>
      <vt:lpstr>Find rd</vt:lpstr>
      <vt:lpstr> </vt:lpstr>
      <vt:lpstr>Find YTM if price were $1,134.20.</vt:lpstr>
      <vt:lpstr>Definitions</vt:lpstr>
      <vt:lpstr>9% coupon, 10-year bond, P = $887, and YTM = 10.91%</vt:lpstr>
      <vt:lpstr>YTM = Current yield + Capital gains yield.</vt:lpstr>
      <vt:lpstr>Semiannual Bonds</vt:lpstr>
      <vt:lpstr>Value of 10-year, 10% coupon, semiannual bond if rd = 13%.</vt:lpstr>
      <vt:lpstr>Spreadsheet Functions for Bond Valuation </vt:lpstr>
      <vt:lpstr>Callable Bonds and Yield to Call</vt:lpstr>
      <vt:lpstr>Nominal Yield to Call (YTC)</vt:lpstr>
      <vt:lpstr>If you bought bonds, would you be more likely to earn YTM or YTC?</vt:lpstr>
      <vt:lpstr>  </vt:lpstr>
      <vt:lpstr>rd = r* + IP + MRP + DRP + LP.</vt:lpstr>
      <vt:lpstr>What is the real risk-free rate (r*)?</vt:lpstr>
      <vt:lpstr>What is the nominal risk-free rate (rRF)?</vt:lpstr>
      <vt:lpstr>Estimating IP</vt:lpstr>
      <vt:lpstr>Bond Spreads, the DRP, and the LP</vt:lpstr>
      <vt:lpstr>Bond Ratings</vt:lpstr>
      <vt:lpstr>Bond Ratings and Bond Spreads (October 2016)</vt:lpstr>
      <vt:lpstr>What factors affect default risk and bond ratings?</vt:lpstr>
      <vt:lpstr>Bond Ratings Median Ratios (S&amp;P)</vt:lpstr>
      <vt:lpstr>Other Factors that Affect Bond Ratings (1 of 2)</vt:lpstr>
      <vt:lpstr>Other Factors that Affect Bond Ratings (2 of 2)</vt:lpstr>
      <vt:lpstr>Interest rate (or price) risk for 1-year and 10-year 10% bonds</vt:lpstr>
      <vt:lpstr>Value</vt:lpstr>
      <vt:lpstr>What is reinvestment rate risk? (1 of 2)</vt:lpstr>
      <vt:lpstr>What is reinvestment rate risk? (2 of 2)</vt:lpstr>
      <vt:lpstr>The Maturity Risk Premium</vt:lpstr>
      <vt:lpstr>Term Structure Yield Curve</vt:lpstr>
      <vt:lpstr>Hypothetical Treasury Yield Curve</vt:lpstr>
      <vt:lpstr>Bankruptcy (1 of 4)</vt:lpstr>
      <vt:lpstr>Bankruptcy (2 of 4)</vt:lpstr>
      <vt:lpstr>Bankruptcy (3 of 4)</vt:lpstr>
      <vt:lpstr>If the company is liquidated, here’s the payment priority:</vt:lpstr>
      <vt:lpstr>Bankruptcy (4 of 4)</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Prasanna kumar. Tripathy</dc:creator>
  <cp:lastModifiedBy>Sandeep Khanduri</cp:lastModifiedBy>
  <cp:revision>749</cp:revision>
  <dcterms:created xsi:type="dcterms:W3CDTF">2018-12-18T04:30:03Z</dcterms:created>
  <dcterms:modified xsi:type="dcterms:W3CDTF">2019-01-31T06:24:41Z</dcterms:modified>
</cp:coreProperties>
</file>