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42" r:id="rId3"/>
    <p:sldId id="443" r:id="rId4"/>
    <p:sldId id="444" r:id="rId5"/>
    <p:sldId id="445" r:id="rId6"/>
    <p:sldId id="446" r:id="rId7"/>
    <p:sldId id="480" r:id="rId8"/>
    <p:sldId id="448" r:id="rId9"/>
    <p:sldId id="449" r:id="rId10"/>
    <p:sldId id="450" r:id="rId11"/>
    <p:sldId id="451" r:id="rId12"/>
    <p:sldId id="452" r:id="rId13"/>
    <p:sldId id="453" r:id="rId14"/>
    <p:sldId id="454" r:id="rId15"/>
    <p:sldId id="455" r:id="rId16"/>
    <p:sldId id="456" r:id="rId17"/>
    <p:sldId id="457" r:id="rId18"/>
    <p:sldId id="458" r:id="rId19"/>
    <p:sldId id="459" r:id="rId20"/>
    <p:sldId id="460" r:id="rId21"/>
    <p:sldId id="461" r:id="rId22"/>
    <p:sldId id="462" r:id="rId23"/>
    <p:sldId id="463" r:id="rId24"/>
    <p:sldId id="464" r:id="rId25"/>
    <p:sldId id="465" r:id="rId26"/>
    <p:sldId id="466" r:id="rId27"/>
    <p:sldId id="467" r:id="rId28"/>
    <p:sldId id="468" r:id="rId29"/>
    <p:sldId id="469" r:id="rId30"/>
    <p:sldId id="470" r:id="rId31"/>
    <p:sldId id="471" r:id="rId32"/>
    <p:sldId id="472" r:id="rId33"/>
    <p:sldId id="473" r:id="rId34"/>
    <p:sldId id="474" r:id="rId35"/>
    <p:sldId id="475" r:id="rId36"/>
    <p:sldId id="476" r:id="rId37"/>
    <p:sldId id="477" r:id="rId38"/>
    <p:sldId id="478" r:id="rId39"/>
    <p:sldId id="405" r:id="rId40"/>
    <p:sldId id="404" r:id="rId41"/>
    <p:sldId id="406" r:id="rId42"/>
    <p:sldId id="407" r:id="rId43"/>
    <p:sldId id="408" r:id="rId44"/>
    <p:sldId id="409" r:id="rId45"/>
    <p:sldId id="410" r:id="rId46"/>
    <p:sldId id="411" r:id="rId47"/>
    <p:sldId id="412" r:id="rId48"/>
    <p:sldId id="413" r:id="rId49"/>
    <p:sldId id="414" r:id="rId50"/>
    <p:sldId id="415" r:id="rId51"/>
    <p:sldId id="416" r:id="rId52"/>
    <p:sldId id="417" r:id="rId53"/>
    <p:sldId id="418" r:id="rId54"/>
    <p:sldId id="419" r:id="rId55"/>
    <p:sldId id="420" r:id="rId56"/>
    <p:sldId id="421" r:id="rId57"/>
    <p:sldId id="422" r:id="rId58"/>
    <p:sldId id="423" r:id="rId59"/>
    <p:sldId id="479" r:id="rId60"/>
    <p:sldId id="425" r:id="rId61"/>
    <p:sldId id="426" r:id="rId62"/>
    <p:sldId id="427" r:id="rId63"/>
    <p:sldId id="428" r:id="rId64"/>
    <p:sldId id="429" r:id="rId65"/>
    <p:sldId id="430" r:id="rId66"/>
    <p:sldId id="431" r:id="rId67"/>
    <p:sldId id="432" r:id="rId68"/>
    <p:sldId id="433" r:id="rId69"/>
    <p:sldId id="434" r:id="rId70"/>
    <p:sldId id="435" r:id="rId71"/>
    <p:sldId id="436" r:id="rId72"/>
    <p:sldId id="437" r:id="rId73"/>
    <p:sldId id="438" r:id="rId74"/>
    <p:sldId id="439" r:id="rId75"/>
    <p:sldId id="440" r:id="rId76"/>
    <p:sldId id="441"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EDCB"/>
    <a:srgbClr val="FFF6E7"/>
    <a:srgbClr val="FFCF01"/>
    <a:srgbClr val="FF0000"/>
    <a:srgbClr val="0070C0"/>
    <a:srgbClr val="006298"/>
    <a:srgbClr val="004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9" autoAdjust="0"/>
    <p:restoredTop sz="94585" autoAdjust="0"/>
  </p:normalViewPr>
  <p:slideViewPr>
    <p:cSldViewPr snapToGrid="0">
      <p:cViewPr>
        <p:scale>
          <a:sx n="50" d="100"/>
          <a:sy n="50" d="100"/>
        </p:scale>
        <p:origin x="-462" y="-4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2125663"/>
            <a:ext cx="10515600" cy="914400"/>
          </a:xfrm>
        </p:spPr>
        <p:txBody>
          <a:bodyPr anchor="ctr">
            <a:noAutofit/>
          </a:bodyPr>
          <a:lstStyle>
            <a:lvl1pPr algn="ctr">
              <a:defRPr sz="3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724400" y="3589338"/>
            <a:ext cx="2743200" cy="731520"/>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date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Autofit/>
          </a:bodyPr>
          <a:lstStyle>
            <a:lvl1pPr marL="0" indent="0">
              <a:buNone/>
              <a:defRPr sz="1400">
                <a:solidFill>
                  <a:schemeClr val="bg1"/>
                </a:solidFill>
              </a:defRPr>
            </a:lvl1pPr>
          </a:lstStyle>
          <a:p>
            <a:pPr lvl="0"/>
            <a:r>
              <a:rPr lang="en-US" dirty="0" smtClean="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52706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38200" y="1317625"/>
            <a:ext cx="5029200" cy="548640"/>
          </a:xfrm>
        </p:spPr>
        <p:txBody>
          <a:bodyPr>
            <a:noAutofit/>
          </a:bodyPr>
          <a:lstStyle>
            <a:lvl1pPr marL="0" indent="0" algn="ctr">
              <a:buNone/>
              <a:defRPr sz="2800" b="1">
                <a:solidFill>
                  <a:srgbClr val="006298"/>
                </a:solidFill>
              </a:defRPr>
            </a:lvl1pPr>
          </a:lstStyle>
          <a:p>
            <a:pPr lvl="0"/>
            <a:r>
              <a:rPr lang="en-US" smtClean="0"/>
              <a:t>Edit Master text styles</a:t>
            </a:r>
          </a:p>
        </p:txBody>
      </p:sp>
      <p:sp>
        <p:nvSpPr>
          <p:cNvPr id="5" name="Content Placeholder 2"/>
          <p:cNvSpPr>
            <a:spLocks noGrp="1"/>
          </p:cNvSpPr>
          <p:nvPr>
            <p:ph idx="10"/>
          </p:nvPr>
        </p:nvSpPr>
        <p:spPr>
          <a:xfrm>
            <a:off x="838200" y="2017486"/>
            <a:ext cx="5029200" cy="4055019"/>
          </a:xfrm>
        </p:spPr>
        <p:txBody>
          <a:bodyPr>
            <a:noAutofit/>
          </a:bodyPr>
          <a:lstStyle>
            <a:lvl1pPr>
              <a:defRPr sz="2800"/>
            </a:lvl1pPr>
            <a:lvl2pPr>
              <a:defRPr sz="2400"/>
            </a:lvl2pPr>
            <a:lvl3pPr>
              <a:defRPr sz="2000"/>
            </a:lvl3pPr>
            <a:lvl4pPr>
              <a:defRPr sz="1800"/>
            </a:lvl4pPr>
            <a:lvl5pP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6324600" y="1317625"/>
            <a:ext cx="5029200" cy="548640"/>
          </a:xfrm>
        </p:spPr>
        <p:txBody>
          <a:bodyPr>
            <a:noAutofit/>
          </a:bodyPr>
          <a:lstStyle>
            <a:lvl1pPr marL="0" indent="0" algn="ctr">
              <a:buNone/>
              <a:defRPr sz="2800" b="1">
                <a:solidFill>
                  <a:srgbClr val="006298"/>
                </a:solidFill>
              </a:defRPr>
            </a:lvl1pPr>
            <a:lvl2pPr>
              <a:defRPr sz="2400"/>
            </a:lvl2pPr>
            <a:lvl3pPr>
              <a:defRPr sz="2000"/>
            </a:lvl3pPr>
            <a:lvl4pPr>
              <a:defRPr sz="1800"/>
            </a:lvl4pPr>
            <a:lvl5pPr>
              <a:defRPr sz="1800"/>
            </a:lvl5pPr>
          </a:lstStyle>
          <a:p>
            <a:pPr lvl="0"/>
            <a:r>
              <a:rPr lang="en-US" smtClean="0"/>
              <a:t>Edit Master text styles</a:t>
            </a:r>
          </a:p>
        </p:txBody>
      </p:sp>
      <p:sp>
        <p:nvSpPr>
          <p:cNvPr id="7" name="Content Placeholder 2"/>
          <p:cNvSpPr>
            <a:spLocks noGrp="1"/>
          </p:cNvSpPr>
          <p:nvPr>
            <p:ph idx="12"/>
          </p:nvPr>
        </p:nvSpPr>
        <p:spPr>
          <a:xfrm>
            <a:off x="6324600" y="2017486"/>
            <a:ext cx="5029200" cy="4055019"/>
          </a:xfrm>
        </p:spPr>
        <p:txBody>
          <a:bodyPr>
            <a:noAutofit/>
          </a:bodyPr>
          <a:lstStyle>
            <a:lvl1pPr>
              <a:defRPr sz="2800"/>
            </a:lvl1pPr>
            <a:lvl2pPr>
              <a:defRPr sz="2400"/>
            </a:lvl2pPr>
            <a:lvl3pPr>
              <a:defRPr sz="2000"/>
            </a:lvl3pPr>
            <a:lvl4pPr>
              <a:defRPr sz="1800"/>
            </a:lvl4pPr>
            <a:lvl5pP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09897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smtClean="0"/>
              <a:t>Click to edit Master title style</a:t>
            </a:r>
            <a:endParaRPr lang="en-US" dirty="0"/>
          </a:p>
        </p:txBody>
      </p:sp>
      <p:sp>
        <p:nvSpPr>
          <p:cNvPr id="3" name="Content Placeholder 2"/>
          <p:cNvSpPr>
            <a:spLocks noGrp="1"/>
          </p:cNvSpPr>
          <p:nvPr>
            <p:ph idx="1" hasCustomPrompt="1"/>
          </p:nvPr>
        </p:nvSpPr>
        <p:spPr>
          <a:xfrm>
            <a:off x="838200" y="1317625"/>
            <a:ext cx="10515600" cy="548640"/>
          </a:xfrm>
        </p:spPr>
        <p:txBody>
          <a:bodyPr>
            <a:noAutofit/>
          </a:bodyPr>
          <a:lstStyle>
            <a:lvl1pPr marL="0" indent="0" algn="l">
              <a:buNone/>
              <a:defRPr sz="2800" b="1">
                <a:solidFill>
                  <a:srgbClr val="006298"/>
                </a:solidFill>
              </a:defRPr>
            </a:lvl1pPr>
          </a:lstStyle>
          <a:p>
            <a:pPr lvl="0"/>
            <a:r>
              <a:rPr lang="en-US" dirty="0" smtClean="0"/>
              <a:t>Section Header</a:t>
            </a:r>
          </a:p>
        </p:txBody>
      </p:sp>
      <p:sp>
        <p:nvSpPr>
          <p:cNvPr id="5" name="Content Placeholder 2"/>
          <p:cNvSpPr>
            <a:spLocks noGrp="1"/>
          </p:cNvSpPr>
          <p:nvPr>
            <p:ph idx="10"/>
          </p:nvPr>
        </p:nvSpPr>
        <p:spPr>
          <a:xfrm>
            <a:off x="838200" y="198818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hasCustomPrompt="1"/>
          </p:nvPr>
        </p:nvSpPr>
        <p:spPr>
          <a:xfrm>
            <a:off x="838200" y="3872137"/>
            <a:ext cx="10515600" cy="548640"/>
          </a:xfrm>
        </p:spPr>
        <p:txBody>
          <a:bodyPr>
            <a:noAutofit/>
          </a:bodyPr>
          <a:lstStyle>
            <a:lvl1pPr marL="0" indent="0" algn="l">
              <a:buNone/>
              <a:defRPr sz="2800" b="1">
                <a:solidFill>
                  <a:srgbClr val="006298"/>
                </a:solidFill>
              </a:defRPr>
            </a:lvl1pPr>
            <a:lvl2pPr>
              <a:defRPr sz="2400"/>
            </a:lvl2pPr>
            <a:lvl3pPr>
              <a:defRPr sz="2000"/>
            </a:lvl3pPr>
            <a:lvl4pPr>
              <a:defRPr sz="1800"/>
            </a:lvl4pPr>
            <a:lvl5pPr>
              <a:defRPr sz="1800"/>
            </a:lvl5pPr>
          </a:lstStyle>
          <a:p>
            <a:pPr lvl="0"/>
            <a:r>
              <a:rPr lang="en-US" dirty="0" smtClean="0"/>
              <a:t>Section Header</a:t>
            </a:r>
          </a:p>
        </p:txBody>
      </p:sp>
      <p:sp>
        <p:nvSpPr>
          <p:cNvPr id="7" name="Content Placeholder 2"/>
          <p:cNvSpPr>
            <a:spLocks noGrp="1"/>
          </p:cNvSpPr>
          <p:nvPr>
            <p:ph idx="12"/>
          </p:nvPr>
        </p:nvSpPr>
        <p:spPr>
          <a:xfrm>
            <a:off x="838200" y="4518025"/>
            <a:ext cx="10515600" cy="1554480"/>
          </a:xfrm>
        </p:spPr>
        <p:txBody>
          <a:bodyPr>
            <a:noAutofit/>
          </a:bodyPr>
          <a:lstStyle>
            <a:lvl1pPr>
              <a:defRPr sz="2800"/>
            </a:lvl1pPr>
            <a:lvl2pPr>
              <a:defRPr sz="2400"/>
            </a:lvl2pPr>
            <a:lvl3pPr>
              <a:defRPr sz="2000"/>
            </a:lvl3pPr>
            <a:lvl4pPr>
              <a:defRPr sz="1800"/>
            </a:lvl4pPr>
            <a:lvl5pPr>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583436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914400"/>
          </a:xfrm>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38200" y="1317625"/>
            <a:ext cx="3300984" cy="548640"/>
          </a:xfrm>
        </p:spPr>
        <p:txBody>
          <a:bodyPr>
            <a:noAutofit/>
          </a:bodyPr>
          <a:lstStyle>
            <a:lvl1pPr marL="0" indent="0" algn="ctr">
              <a:buNone/>
              <a:defRPr sz="2000" b="1">
                <a:solidFill>
                  <a:srgbClr val="006298"/>
                </a:solidFill>
              </a:defRPr>
            </a:lvl1pPr>
          </a:lstStyle>
          <a:p>
            <a:pPr lvl="0"/>
            <a:r>
              <a:rPr lang="en-US" smtClean="0"/>
              <a:t>Edit Master text styles</a:t>
            </a:r>
          </a:p>
        </p:txBody>
      </p:sp>
      <p:sp>
        <p:nvSpPr>
          <p:cNvPr id="5" name="Content Placeholder 2"/>
          <p:cNvSpPr>
            <a:spLocks noGrp="1"/>
          </p:cNvSpPr>
          <p:nvPr>
            <p:ph idx="10"/>
          </p:nvPr>
        </p:nvSpPr>
        <p:spPr>
          <a:xfrm>
            <a:off x="838200"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4445508" y="1317625"/>
            <a:ext cx="3300984" cy="548640"/>
          </a:xfrm>
        </p:spPr>
        <p:txBody>
          <a:bodyPr>
            <a:noAutofit/>
          </a:bodyPr>
          <a:lstStyle>
            <a:lvl1pPr marL="0" indent="0" algn="ctr">
              <a:buNone/>
              <a:defRPr sz="2000" b="1">
                <a:solidFill>
                  <a:srgbClr val="006298"/>
                </a:solidFill>
              </a:defRPr>
            </a:lvl1pPr>
            <a:lvl2pPr>
              <a:defRPr sz="2400"/>
            </a:lvl2pPr>
            <a:lvl3pPr>
              <a:defRPr sz="2000"/>
            </a:lvl3pPr>
            <a:lvl4pPr>
              <a:defRPr sz="1800"/>
            </a:lvl4pPr>
            <a:lvl5pPr>
              <a:defRPr sz="1800"/>
            </a:lvl5pPr>
          </a:lstStyle>
          <a:p>
            <a:pPr lvl="0"/>
            <a:r>
              <a:rPr lang="en-US" smtClean="0"/>
              <a:t>Edit Master text styles</a:t>
            </a:r>
          </a:p>
        </p:txBody>
      </p:sp>
      <p:sp>
        <p:nvSpPr>
          <p:cNvPr id="7" name="Content Placeholder 2"/>
          <p:cNvSpPr>
            <a:spLocks noGrp="1"/>
          </p:cNvSpPr>
          <p:nvPr>
            <p:ph idx="12"/>
          </p:nvPr>
        </p:nvSpPr>
        <p:spPr>
          <a:xfrm>
            <a:off x="4445508"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8052816" y="1317625"/>
            <a:ext cx="3300984" cy="548640"/>
          </a:xfrm>
        </p:spPr>
        <p:txBody>
          <a:bodyPr>
            <a:noAutofit/>
          </a:bodyPr>
          <a:lstStyle>
            <a:lvl1pPr marL="0" indent="0" algn="ctr">
              <a:buNone/>
              <a:defRPr sz="2000" b="1">
                <a:solidFill>
                  <a:srgbClr val="006298"/>
                </a:solidFill>
              </a:defRPr>
            </a:lvl1pPr>
            <a:lvl2pPr>
              <a:defRPr sz="1800"/>
            </a:lvl2pPr>
            <a:lvl3pPr>
              <a:defRPr sz="1600"/>
            </a:lvl3pPr>
            <a:lvl4pPr>
              <a:defRPr sz="1400"/>
            </a:lvl4pPr>
            <a:lvl5pPr>
              <a:defRPr sz="1400"/>
            </a:lvl5pPr>
          </a:lstStyle>
          <a:p>
            <a:pPr lvl="0"/>
            <a:r>
              <a:rPr lang="en-US" smtClean="0"/>
              <a:t>Edit Master text styles</a:t>
            </a:r>
          </a:p>
        </p:txBody>
      </p:sp>
      <p:sp>
        <p:nvSpPr>
          <p:cNvPr id="10" name="Content Placeholder 2"/>
          <p:cNvSpPr>
            <a:spLocks noGrp="1"/>
          </p:cNvSpPr>
          <p:nvPr>
            <p:ph idx="14"/>
          </p:nvPr>
        </p:nvSpPr>
        <p:spPr>
          <a:xfrm>
            <a:off x="8052816" y="2017486"/>
            <a:ext cx="3300984" cy="4055019"/>
          </a:xfrm>
        </p:spPr>
        <p:txBody>
          <a:bodyPr>
            <a:noAutofit/>
          </a:bodyPr>
          <a:lstStyle>
            <a:lvl1pPr>
              <a:defRPr sz="2000"/>
            </a:lvl1pPr>
            <a:lvl2pPr>
              <a:defRPr sz="1800"/>
            </a:lvl2pPr>
            <a:lvl3pPr>
              <a:defRPr sz="16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107345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38200" y="1317624"/>
            <a:ext cx="10515600" cy="3399519"/>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Fifth level</a:t>
            </a:r>
            <a:endParaRPr lang="en-US" dirty="0"/>
          </a:p>
        </p:txBody>
      </p:sp>
      <p:sp>
        <p:nvSpPr>
          <p:cNvPr id="5" name="Content Placeholder 2"/>
          <p:cNvSpPr>
            <a:spLocks noGrp="1"/>
          </p:cNvSpPr>
          <p:nvPr>
            <p:ph idx="10" hasCustomPrompt="1"/>
          </p:nvPr>
        </p:nvSpPr>
        <p:spPr>
          <a:xfrm>
            <a:off x="838200" y="5138056"/>
            <a:ext cx="10515600" cy="954765"/>
          </a:xfrm>
        </p:spPr>
        <p:txBody>
          <a:bodyPr>
            <a:noAutofit/>
          </a:bodyPr>
          <a:lstStyle>
            <a:lvl1pPr marL="0" indent="0">
              <a:buNone/>
              <a:defRPr sz="2000">
                <a:solidFill>
                  <a:srgbClr val="006298"/>
                </a:solidFill>
              </a:defRPr>
            </a:lvl1pPr>
          </a:lstStyle>
          <a:p>
            <a:pPr lvl="0"/>
            <a:r>
              <a:rPr lang="en-US" dirty="0" smtClean="0"/>
              <a:t>Click to add caption to accompany content. </a:t>
            </a:r>
            <a:endParaRPr lang="en-US" dirty="0"/>
          </a:p>
        </p:txBody>
      </p:sp>
      <p:sp>
        <p:nvSpPr>
          <p:cNvPr id="6"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447068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5" name="Content Placeholder 2"/>
          <p:cNvSpPr>
            <a:spLocks noGrp="1"/>
          </p:cNvSpPr>
          <p:nvPr>
            <p:ph idx="10" hasCustomPrompt="1"/>
          </p:nvPr>
        </p:nvSpPr>
        <p:spPr>
          <a:xfrm>
            <a:off x="7358743" y="4484914"/>
            <a:ext cx="3995056" cy="1607907"/>
          </a:xfrm>
        </p:spPr>
        <p:txBody>
          <a:bodyPr>
            <a:noAutofit/>
          </a:bodyPr>
          <a:lstStyle>
            <a:lvl1pPr marL="0" indent="0">
              <a:buNone/>
              <a:defRPr sz="2000">
                <a:solidFill>
                  <a:srgbClr val="006298"/>
                </a:solidFill>
              </a:defRPr>
            </a:lvl1pPr>
          </a:lstStyle>
          <a:p>
            <a:pPr lvl="0"/>
            <a:r>
              <a:rPr lang="en-US" dirty="0" smtClean="0"/>
              <a:t>Click to add caption to accompany content. </a:t>
            </a:r>
            <a:endParaRPr lang="en-US" dirty="0"/>
          </a:p>
        </p:txBody>
      </p:sp>
      <p:sp>
        <p:nvSpPr>
          <p:cNvPr id="6" name="Picture Placeholder 5"/>
          <p:cNvSpPr>
            <a:spLocks noGrp="1"/>
          </p:cNvSpPr>
          <p:nvPr>
            <p:ph type="pic" sz="quarter" idx="11"/>
          </p:nvPr>
        </p:nvSpPr>
        <p:spPr>
          <a:xfrm>
            <a:off x="838199" y="1538514"/>
            <a:ext cx="6201229" cy="4554311"/>
          </a:xfrm>
        </p:spPr>
        <p:txBody>
          <a:bodyPr>
            <a:noAutofit/>
          </a:bodyPr>
          <a:lstStyle>
            <a:lvl1pPr marL="0" indent="0">
              <a:buNone/>
              <a:defRPr/>
            </a:lvl1pPr>
          </a:lstStyle>
          <a:p>
            <a:r>
              <a:rPr lang="en-US" dirty="0" smtClean="0"/>
              <a:t>Click icon to add picture</a:t>
            </a:r>
          </a:p>
        </p:txBody>
      </p:sp>
      <p:sp>
        <p:nvSpPr>
          <p:cNvPr id="7"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17002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838200" y="3310516"/>
            <a:ext cx="10515600" cy="914400"/>
          </a:xfrm>
        </p:spPr>
        <p:txBody>
          <a:bodyPr anchor="ctr">
            <a:noAutofit/>
          </a:bodyPr>
          <a:lstStyle>
            <a:lvl1pPr algn="ctr">
              <a:defRPr sz="3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066800" y="2249929"/>
            <a:ext cx="10058400" cy="731520"/>
          </a:xfrm>
        </p:spPr>
        <p:txBody>
          <a:bodyPr anchor="ctr">
            <a:noAutofit/>
          </a:bodyPr>
          <a:lstStyle>
            <a:lvl1pPr marL="0" indent="0" algn="ctr">
              <a:buNone/>
              <a:defRPr sz="5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Unit 1</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rmAutofit/>
          </a:bodyPr>
          <a:lstStyle>
            <a:lvl1pPr marL="0" indent="0">
              <a:buNone/>
              <a:defRPr sz="1400">
                <a:solidFill>
                  <a:schemeClr val="bg1"/>
                </a:solidFill>
              </a:defRPr>
            </a:lvl1pPr>
          </a:lstStyle>
          <a:p>
            <a:pPr lvl="0"/>
            <a:r>
              <a:rPr lang="en-US" dirty="0" smtClean="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6758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ctrTitle"/>
          </p:nvPr>
        </p:nvSpPr>
        <p:spPr>
          <a:xfrm>
            <a:off x="4043966" y="3671128"/>
            <a:ext cx="7309834" cy="914400"/>
          </a:xfrm>
        </p:spPr>
        <p:txBody>
          <a:bodyPr anchor="ctr">
            <a:noAutofit/>
          </a:bodyPr>
          <a:lstStyle>
            <a:lvl1pPr algn="l">
              <a:defRPr sz="3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043966" y="2597660"/>
            <a:ext cx="3515933" cy="731520"/>
          </a:xfrm>
        </p:spPr>
        <p:txBody>
          <a:bodyPr anchor="ctr">
            <a:noAutofit/>
          </a:bodyPr>
          <a:lstStyle>
            <a:lvl1pPr marL="0" indent="0" algn="l">
              <a:buNone/>
              <a:defRPr sz="3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Chapter 1</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body" sz="quarter" idx="10" hasCustomPrompt="1"/>
          </p:nvPr>
        </p:nvSpPr>
        <p:spPr>
          <a:xfrm>
            <a:off x="2888443" y="6301527"/>
            <a:ext cx="8805672" cy="457200"/>
          </a:xfrm>
        </p:spPr>
        <p:txBody>
          <a:bodyPr anchor="b">
            <a:noAutofit/>
          </a:bodyPr>
          <a:lstStyle>
            <a:lvl1pPr marL="0" indent="0">
              <a:buNone/>
              <a:defRPr sz="1400">
                <a:solidFill>
                  <a:schemeClr val="bg1"/>
                </a:solidFill>
              </a:defRPr>
            </a:lvl1pPr>
          </a:lstStyle>
          <a:p>
            <a:pPr lvl="0"/>
            <a:r>
              <a:rPr lang="en-US" dirty="0" smtClean="0"/>
              <a:t>[Author Name], [Book Title], [#] Edition. © [Insert Year] Cengage. All Rights Reserved. May not be scanned, copied or duplicated, or posted to a publicly accessible website, in whole or in part.</a:t>
            </a:r>
          </a:p>
        </p:txBody>
      </p:sp>
      <p:sp>
        <p:nvSpPr>
          <p:cNvPr id="5" name="Content Placeholder 4"/>
          <p:cNvSpPr>
            <a:spLocks noGrp="1"/>
          </p:cNvSpPr>
          <p:nvPr>
            <p:ph sz="quarter" idx="11" hasCustomPrompt="1"/>
          </p:nvPr>
        </p:nvSpPr>
        <p:spPr>
          <a:xfrm>
            <a:off x="245144" y="231774"/>
            <a:ext cx="3346704" cy="4315968"/>
          </a:xfrm>
        </p:spPr>
        <p:txBody>
          <a:bodyPr>
            <a:noAutofit/>
          </a:bodyPr>
          <a:lstStyle>
            <a:lvl1pPr marL="0" indent="0">
              <a:buNone/>
              <a:defRPr/>
            </a:lvl1pPr>
          </a:lstStyle>
          <a:p>
            <a:pPr lvl="0"/>
            <a:r>
              <a:rPr lang="en-US" dirty="0" smtClean="0"/>
              <a:t>Add picture here</a:t>
            </a:r>
            <a:endParaRPr lang="en-US" dirty="0"/>
          </a:p>
        </p:txBody>
      </p:sp>
    </p:spTree>
    <p:extLst>
      <p:ext uri="{BB962C8B-B14F-4D97-AF65-F5344CB8AC3E}">
        <p14:creationId xmlns:p14="http://schemas.microsoft.com/office/powerpoint/2010/main" val="265707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1pPr marL="365760" indent="-365760">
              <a:defRPr/>
            </a:lvl1pPr>
            <a:lvl2pPr marL="822960" indent="-32004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385151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38200" y="1317625"/>
            <a:ext cx="10515600" cy="2286000"/>
          </a:xfrm>
        </p:spPr>
        <p:txBody>
          <a:bodyPr>
            <a:noAutofit/>
          </a:bodyPr>
          <a:lstStyle>
            <a:lvl1pPr marL="365760" indent="-365760">
              <a:defRPr/>
            </a:lvl1pPr>
            <a:lvl2pPr marL="822960" indent="-32004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838200" y="3806822"/>
            <a:ext cx="10515600" cy="2286000"/>
          </a:xfrm>
        </p:spPr>
        <p:txBody>
          <a:bodyPr>
            <a:noAutofit/>
          </a:bodyPr>
          <a:lstStyle>
            <a:lvl1pPr marL="365760" indent="-365760">
              <a:defRPr/>
            </a:lvl1pPr>
            <a:lvl2pPr marL="822960" indent="-32004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44797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38200" y="1317625"/>
            <a:ext cx="10515600" cy="1097280"/>
          </a:xfrm>
        </p:spPr>
        <p:txBody>
          <a:bodyPr>
            <a:noAutofit/>
          </a:bodyPr>
          <a:lstStyle>
            <a:lvl1pPr marL="365760" indent="-365760">
              <a:defRPr/>
            </a:lvl1pPr>
            <a:lvl2pPr marL="822960" indent="-32004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838200" y="2543597"/>
            <a:ext cx="10515600" cy="1097280"/>
          </a:xfrm>
        </p:spPr>
        <p:txBody>
          <a:bodyPr>
            <a:noAutofit/>
          </a:bodyPr>
          <a:lstStyle>
            <a:lvl1pPr marL="365760" indent="-365760">
              <a:defRPr/>
            </a:lvl1pPr>
            <a:lvl2pPr marL="822960" indent="-32004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838200" y="3769569"/>
            <a:ext cx="10515600" cy="1097280"/>
          </a:xfrm>
        </p:spPr>
        <p:txBody>
          <a:bodyPr>
            <a:noAutofit/>
          </a:bodyPr>
          <a:lstStyle>
            <a:lvl1pPr marL="365760" indent="-365760">
              <a:defRPr/>
            </a:lvl1pPr>
            <a:lvl2pPr marL="822960" indent="-32004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2"/>
          </p:nvPr>
        </p:nvSpPr>
        <p:spPr>
          <a:xfrm>
            <a:off x="838200" y="4995542"/>
            <a:ext cx="10515600" cy="1097280"/>
          </a:xfrm>
        </p:spPr>
        <p:txBody>
          <a:bodyPr>
            <a:noAutofit/>
          </a:bodyPr>
          <a:lstStyle>
            <a:lvl1pPr marL="365760" indent="-365760">
              <a:defRPr/>
            </a:lvl1pPr>
            <a:lvl2pPr marL="822960" indent="-32004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2625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38200" y="1317625"/>
            <a:ext cx="5029200" cy="1097280"/>
          </a:xfrm>
        </p:spPr>
        <p:txBody>
          <a:bodyPr>
            <a:noAutofit/>
          </a:bodyPr>
          <a:lstStyle>
            <a:lvl1pPr marL="365760" indent="-365760">
              <a:defRPr/>
            </a:lvl1pPr>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6324600" y="1317625"/>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1"/>
          </p:nvPr>
        </p:nvSpPr>
        <p:spPr>
          <a:xfrm>
            <a:off x="8382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2"/>
          </p:nvPr>
        </p:nvSpPr>
        <p:spPr>
          <a:xfrm>
            <a:off x="6324600" y="2543597"/>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3"/>
          </p:nvPr>
        </p:nvSpPr>
        <p:spPr>
          <a:xfrm>
            <a:off x="8382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4"/>
          </p:nvPr>
        </p:nvSpPr>
        <p:spPr>
          <a:xfrm>
            <a:off x="6324600" y="3769569"/>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5"/>
          </p:nvPr>
        </p:nvSpPr>
        <p:spPr>
          <a:xfrm>
            <a:off x="8382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6"/>
          </p:nvPr>
        </p:nvSpPr>
        <p:spPr>
          <a:xfrm>
            <a:off x="6324600" y="4995542"/>
            <a:ext cx="5029200" cy="1097280"/>
          </a:xfrm>
        </p:spPr>
        <p:txBody>
          <a:bodyPr>
            <a:noAutofit/>
          </a:bodyPr>
          <a:lstStyle>
            <a:lvl2pPr marL="960120" indent="-457200">
              <a:defRPr lang="en-US" sz="2800" kern="1200" dirty="0" smtClean="0">
                <a:solidFill>
                  <a:schemeClr val="tx1"/>
                </a:solidFill>
                <a:latin typeface="Arial" panose="020B0604020202020204" pitchFamily="34" charset="0"/>
                <a:ea typeface="+mn-ea"/>
                <a:cs typeface="Arial" panose="020B0604020202020204" pitchFamily="34" charset="0"/>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80927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38200" y="131762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Fifth level</a:t>
            </a:r>
            <a:endParaRPr lang="en-US" dirty="0"/>
          </a:p>
        </p:txBody>
      </p:sp>
      <p:sp>
        <p:nvSpPr>
          <p:cNvPr id="5" name="Content Placeholder 2"/>
          <p:cNvSpPr>
            <a:spLocks noGrp="1"/>
          </p:cNvSpPr>
          <p:nvPr>
            <p:ph idx="10"/>
          </p:nvPr>
        </p:nvSpPr>
        <p:spPr>
          <a:xfrm>
            <a:off x="838200" y="2126360"/>
            <a:ext cx="10515600" cy="731520"/>
          </a:xfrm>
        </p:spPr>
        <p:txBody>
          <a:bodyPr>
            <a:noAutofit/>
          </a:bodyPr>
          <a:lstStyle>
            <a:lvl1pPr marL="228600" indent="-228600">
              <a:defRPr lang="en-US" sz="28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Fifth level</a:t>
            </a:r>
            <a:endParaRPr lang="en-US" dirty="0"/>
          </a:p>
        </p:txBody>
      </p:sp>
      <p:sp>
        <p:nvSpPr>
          <p:cNvPr id="6" name="Content Placeholder 2"/>
          <p:cNvSpPr>
            <a:spLocks noGrp="1"/>
          </p:cNvSpPr>
          <p:nvPr>
            <p:ph idx="11"/>
          </p:nvPr>
        </p:nvSpPr>
        <p:spPr>
          <a:xfrm>
            <a:off x="838200" y="293509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Fifth level</a:t>
            </a:r>
            <a:endParaRPr lang="en-US" dirty="0"/>
          </a:p>
        </p:txBody>
      </p:sp>
      <p:sp>
        <p:nvSpPr>
          <p:cNvPr id="7" name="Content Placeholder 2"/>
          <p:cNvSpPr>
            <a:spLocks noGrp="1"/>
          </p:cNvSpPr>
          <p:nvPr>
            <p:ph idx="12"/>
          </p:nvPr>
        </p:nvSpPr>
        <p:spPr>
          <a:xfrm>
            <a:off x="838200" y="3743830"/>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Fifth level</a:t>
            </a:r>
            <a:endParaRPr lang="en-US" dirty="0"/>
          </a:p>
        </p:txBody>
      </p:sp>
      <p:sp>
        <p:nvSpPr>
          <p:cNvPr id="9" name="Content Placeholder 2"/>
          <p:cNvSpPr>
            <a:spLocks noGrp="1"/>
          </p:cNvSpPr>
          <p:nvPr>
            <p:ph idx="13"/>
          </p:nvPr>
        </p:nvSpPr>
        <p:spPr>
          <a:xfrm>
            <a:off x="838200" y="4552565"/>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Fifth level</a:t>
            </a:r>
            <a:endParaRPr lang="en-US" dirty="0"/>
          </a:p>
        </p:txBody>
      </p:sp>
      <p:sp>
        <p:nvSpPr>
          <p:cNvPr id="10" name="Content Placeholder 2"/>
          <p:cNvSpPr>
            <a:spLocks noGrp="1"/>
          </p:cNvSpPr>
          <p:nvPr>
            <p:ph idx="14"/>
          </p:nvPr>
        </p:nvSpPr>
        <p:spPr>
          <a:xfrm>
            <a:off x="838200" y="5361302"/>
            <a:ext cx="10515600" cy="731520"/>
          </a:xfrm>
        </p:spPr>
        <p:txBody>
          <a:bodyPr>
            <a:noAutofit/>
          </a:bodyPr>
          <a:lstStyle>
            <a:lvl1pPr marL="228600" indent="-228600">
              <a:defRPr lang="en-US" sz="3200" kern="1200" dirty="0" smtClean="0">
                <a:solidFill>
                  <a:schemeClr val="tx1"/>
                </a:solidFill>
                <a:latin typeface="Arial" panose="020B0604020202020204" pitchFamily="34" charset="0"/>
                <a:ea typeface="+mn-ea"/>
                <a:cs typeface="Arial" panose="020B0604020202020204" pitchFamily="34" charset="0"/>
              </a:defRPr>
            </a:lvl1pPr>
            <a:lvl2pPr marL="822960" indent="-320040">
              <a:defRPr/>
            </a:lvl2pPr>
          </a:lstStyle>
          <a:p>
            <a:pPr marL="365760" lvl="0"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Edit Master text styles</a:t>
            </a:r>
          </a:p>
          <a:p>
            <a:pPr marL="365760" lvl="1"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Second level</a:t>
            </a:r>
          </a:p>
          <a:p>
            <a:pPr marL="365760" lvl="2"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Third level</a:t>
            </a:r>
          </a:p>
          <a:p>
            <a:pPr marL="365760" lvl="3"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Fourth level</a:t>
            </a:r>
          </a:p>
          <a:p>
            <a:pPr marL="365760" lvl="4" indent="-365760" algn="l" defTabSz="914400" rtl="0" eaLnBrk="1" latinLnBrk="0" hangingPunct="1">
              <a:lnSpc>
                <a:spcPct val="100000"/>
              </a:lnSpc>
              <a:spcBef>
                <a:spcPts val="600"/>
              </a:spcBef>
              <a:spcAft>
                <a:spcPts val="600"/>
              </a:spcAft>
              <a:buFont typeface="Arial" panose="020B0604020202020204" pitchFamily="34" charset="0"/>
              <a:buChar char="•"/>
            </a:pPr>
            <a:r>
              <a:rPr lang="en-US" smtClean="0"/>
              <a:t>Fifth level</a:t>
            </a:r>
            <a:endParaRPr lang="en-US" dirty="0"/>
          </a:p>
        </p:txBody>
      </p:sp>
      <p:sp>
        <p:nvSpPr>
          <p:cNvPr id="11"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10419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38200" y="1317625"/>
            <a:ext cx="5029200" cy="4754880"/>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6324600" y="1317625"/>
            <a:ext cx="5029200" cy="4754880"/>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7"/>
          <p:cNvSpPr txBox="1"/>
          <p:nvPr userDrawn="1"/>
        </p:nvSpPr>
        <p:spPr>
          <a:xfrm>
            <a:off x="2888443" y="6301527"/>
            <a:ext cx="8805672" cy="457200"/>
          </a:xfrm>
          <a:prstGeom prst="rect">
            <a:avLst/>
          </a:prstGeom>
          <a:noFill/>
        </p:spPr>
        <p:txBody>
          <a:bodyPr wrap="square"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4A78"/>
                </a:solidFill>
                <a:effectLst/>
                <a:uLnTx/>
                <a:uFillTx/>
                <a:latin typeface="arial" charset="0"/>
                <a:ea typeface="+mn-ea"/>
                <a:cs typeface="+mn-cs"/>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55073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6525"/>
            <a:ext cx="10515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317625"/>
            <a:ext cx="10515600" cy="475488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10158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5" r:id="rId6"/>
    <p:sldLayoutId id="2147483667" r:id="rId7"/>
    <p:sldLayoutId id="2147483666" r:id="rId8"/>
    <p:sldLayoutId id="2147483663" r:id="rId9"/>
    <p:sldLayoutId id="2147483664" r:id="rId10"/>
    <p:sldLayoutId id="2147483668" r:id="rId11"/>
    <p:sldLayoutId id="2147483669" r:id="rId12"/>
    <p:sldLayoutId id="2147483670" r:id="rId13"/>
    <p:sldLayoutId id="2147483671" r:id="rId14"/>
  </p:sldLayoutIdLst>
  <p:txStyles>
    <p:titleStyle>
      <a:lvl1pPr algn="ctr" defTabSz="914400" rtl="0" eaLnBrk="1" latinLnBrk="0" hangingPunct="1">
        <a:lnSpc>
          <a:spcPct val="90000"/>
        </a:lnSpc>
        <a:spcBef>
          <a:spcPct val="0"/>
        </a:spcBef>
        <a:buNone/>
        <a:defRPr sz="3400" b="1" kern="1200">
          <a:solidFill>
            <a:srgbClr val="004A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8.bin"/><Relationship Id="rId4" Type="http://schemas.openxmlformats.org/officeDocument/2006/relationships/image" Target="../media/image16.wmf"/></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18.wmf"/><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www.valueline.com/" TargetMode="External"/><Relationship Id="rId2" Type="http://schemas.openxmlformats.org/officeDocument/2006/relationships/hyperlink" Target="http://finance.yahoo.com/"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5.xml"/><Relationship Id="rId1" Type="http://schemas.openxmlformats.org/officeDocument/2006/relationships/vmlDrawing" Target="../drawings/vmlDrawing9.vml"/><Relationship Id="rId4" Type="http://schemas.openxmlformats.org/officeDocument/2006/relationships/image" Target="../media/image22.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Risk and Return</a:t>
            </a:r>
          </a:p>
        </p:txBody>
      </p:sp>
      <p:sp>
        <p:nvSpPr>
          <p:cNvPr id="3" name="Subtitle 2"/>
          <p:cNvSpPr>
            <a:spLocks noGrp="1"/>
          </p:cNvSpPr>
          <p:nvPr>
            <p:ph type="subTitle" idx="1"/>
          </p:nvPr>
        </p:nvSpPr>
        <p:spPr/>
        <p:txBody>
          <a:bodyPr/>
          <a:lstStyle/>
          <a:p>
            <a:r>
              <a:rPr lang="en-US" dirty="0"/>
              <a:t>CHAPTER </a:t>
            </a:r>
            <a:r>
              <a:rPr lang="en-US" dirty="0" smtClean="0"/>
              <a:t>6</a:t>
            </a:r>
            <a:endParaRPr lang="en-US" dirty="0"/>
          </a:p>
        </p:txBody>
      </p:sp>
      <p:sp>
        <p:nvSpPr>
          <p:cNvPr id="4" name="Text Placeholder 3"/>
          <p:cNvSpPr>
            <a:spLocks noGrp="1"/>
          </p:cNvSpPr>
          <p:nvPr>
            <p:ph type="body" sz="quarter" idx="10"/>
          </p:nvPr>
        </p:nvSpPr>
        <p:spPr/>
        <p:txBody>
          <a:bodyPr>
            <a:normAutofit fontScale="77500" lnSpcReduction="20000"/>
          </a:bodyPr>
          <a:lstStyle/>
          <a:p>
            <a:pPr>
              <a:lnSpc>
                <a:spcPct val="120000"/>
              </a:lnSpc>
            </a:pPr>
            <a:r>
              <a:rPr lang="en-US" dirty="0"/>
              <a:t>© 2020 Cengage Learning. All Rights Reserved. May not be copied, scanned, or duplicated, in whole or in part, except for use as permitted in a license distributed with a certain product or service or otherwise on a password-protected website for classroom use</a:t>
            </a:r>
            <a:r>
              <a:rPr lang="en-US" dirty="0" smtClean="0"/>
              <a:t>.</a:t>
            </a:r>
            <a:endParaRPr lang="en-US" dirty="0"/>
          </a:p>
        </p:txBody>
      </p:sp>
    </p:spTree>
    <p:extLst>
      <p:ext uri="{BB962C8B-B14F-4D97-AF65-F5344CB8AC3E}">
        <p14:creationId xmlns:p14="http://schemas.microsoft.com/office/powerpoint/2010/main" val="3410382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Calculate the expected rate of return (r ̂ ) on the bond for the next year.</a:t>
            </a:r>
          </a:p>
        </p:txBody>
      </p:sp>
      <p:graphicFrame>
        <p:nvGraphicFramePr>
          <p:cNvPr id="7" name="Object 2" descr="An equation shows the expected rate of return.&#10;r equals sigma from i equals 1 to n within parenthesis p subscript i r subscript i.&#10;r equals 0.10 within parenthesis negative 14 percent plus 0.20 within parenthesis negative 4 percent plus 0.40 within parenthesis 6 percent&#10;plus 0.20 within parenthesis 16 percent plus 0.10 within parenthesis 26 percent&#10;r equals 6 percent"/>
          <p:cNvGraphicFramePr>
            <a:graphicFrameLocks noGrp="1" noChangeAspect="1"/>
          </p:cNvGraphicFramePr>
          <p:nvPr>
            <p:ph idx="1"/>
            <p:extLst>
              <p:ext uri="{D42A27DB-BD31-4B8C-83A1-F6EECF244321}">
                <p14:modId xmlns:p14="http://schemas.microsoft.com/office/powerpoint/2010/main" val="1805711972"/>
              </p:ext>
            </p:extLst>
          </p:nvPr>
        </p:nvGraphicFramePr>
        <p:xfrm>
          <a:off x="4249738" y="1131888"/>
          <a:ext cx="3506787" cy="2055812"/>
        </p:xfrm>
        <a:graphic>
          <a:graphicData uri="http://schemas.openxmlformats.org/presentationml/2006/ole">
            <mc:AlternateContent xmlns:mc="http://schemas.openxmlformats.org/markup-compatibility/2006">
              <mc:Choice xmlns:v="urn:schemas-microsoft-com:vml" Requires="v">
                <p:oleObj spid="_x0000_s6173" name="Equation" r:id="rId3" imgW="736560" imgH="431640" progId="Equation.DSMT4">
                  <p:embed/>
                </p:oleObj>
              </mc:Choice>
              <mc:Fallback>
                <p:oleObj name="Equation" r:id="rId3" imgW="736560" imgH="431640" progId="Equation.DSMT4">
                  <p:embed/>
                  <p:pic>
                    <p:nvPicPr>
                      <p:cNvPr id="0" name=""/>
                      <p:cNvPicPr>
                        <a:picLocks noChangeAspect="1" noChangeArrowheads="1"/>
                      </p:cNvPicPr>
                      <p:nvPr/>
                    </p:nvPicPr>
                    <p:blipFill>
                      <a:blip r:embed="rId4"/>
                      <a:srcRect/>
                      <a:stretch>
                        <a:fillRect/>
                      </a:stretch>
                    </p:blipFill>
                    <p:spPr bwMode="auto">
                      <a:xfrm>
                        <a:off x="4249738" y="1131888"/>
                        <a:ext cx="3506787" cy="2055812"/>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6" name="Content Placeholder 3"/>
              <p:cNvSpPr>
                <a:spLocks noGrp="1"/>
              </p:cNvSpPr>
              <p:nvPr>
                <p:ph idx="10"/>
              </p:nvPr>
            </p:nvSpPr>
            <p:spPr/>
            <p:txBody>
              <a:bodyPr/>
              <a:lstStyle/>
              <a:p>
                <a:pPr marL="0" indent="0">
                  <a:buNone/>
                </a:pPr>
                <a14:m>
                  <m:oMath xmlns:m="http://schemas.openxmlformats.org/officeDocument/2006/math">
                    <m:acc>
                      <m:accPr>
                        <m:chr m:val="̂"/>
                        <m:ctrlPr>
                          <a:rPr lang="en-US" i="1">
                            <a:latin typeface="Cambria Math"/>
                          </a:rPr>
                        </m:ctrlPr>
                      </m:accPr>
                      <m:e>
                        <m:r>
                          <m:rPr>
                            <m:sty m:val="p"/>
                          </m:rPr>
                          <a:rPr lang="en-US">
                            <a:latin typeface="Cambria Math"/>
                          </a:rPr>
                          <m:t>r</m:t>
                        </m:r>
                      </m:e>
                    </m:acc>
                  </m:oMath>
                </a14:m>
                <a:r>
                  <a:rPr lang="en-US" dirty="0"/>
                  <a:t> = 0.10(-14%) + 0.20(-4%) + 0.40(6%)</a:t>
                </a:r>
              </a:p>
              <a:p>
                <a:pPr marL="0" indent="0">
                  <a:buNone/>
                </a:pPr>
                <a:r>
                  <a:rPr lang="en-US" dirty="0"/>
                  <a:t>	+ 0.20(16%) + 0.10(26%) </a:t>
                </a:r>
              </a:p>
              <a:p>
                <a:pPr marL="0" indent="0">
                  <a:buNone/>
                </a:pPr>
                <a14:m>
                  <m:oMath xmlns:m="http://schemas.openxmlformats.org/officeDocument/2006/math">
                    <m:acc>
                      <m:accPr>
                        <m:chr m:val="̂"/>
                        <m:ctrlPr>
                          <a:rPr lang="en-US" b="1" i="1" smtClean="0">
                            <a:solidFill>
                              <a:srgbClr val="333399"/>
                            </a:solidFill>
                            <a:latin typeface="Cambria Math"/>
                          </a:rPr>
                        </m:ctrlPr>
                      </m:accPr>
                      <m:e>
                        <m:r>
                          <a:rPr lang="en-US" b="1">
                            <a:solidFill>
                              <a:srgbClr val="333399"/>
                            </a:solidFill>
                            <a:latin typeface="Cambria Math"/>
                          </a:rPr>
                          <m:t>𝐫</m:t>
                        </m:r>
                      </m:e>
                    </m:acc>
                  </m:oMath>
                </a14:m>
                <a:r>
                  <a:rPr lang="en-US" b="1" dirty="0">
                    <a:solidFill>
                      <a:srgbClr val="333399"/>
                    </a:solidFill>
                  </a:rPr>
                  <a:t> = 6%</a:t>
                </a:r>
              </a:p>
            </p:txBody>
          </p:sp>
        </mc:Choice>
        <mc:Fallback xmlns="">
          <p:sp>
            <p:nvSpPr>
              <p:cNvPr id="6" name="Content Placeholder 3"/>
              <p:cNvSpPr>
                <a:spLocks noGrp="1" noRot="1" noChangeAspect="1" noMove="1" noResize="1" noEditPoints="1" noAdjustHandles="1" noChangeArrowheads="1" noChangeShapeType="1" noTextEdit="1"/>
              </p:cNvSpPr>
              <p:nvPr>
                <p:ph idx="10"/>
              </p:nvPr>
            </p:nvSpPr>
            <p:spPr>
              <a:blipFill rotWithShape="1">
                <a:blip r:embed="rId5"/>
                <a:stretch>
                  <a:fillRect t="-3467"/>
                </a:stretch>
              </a:blipFill>
            </p:spPr>
            <p:txBody>
              <a:bodyPr/>
              <a:lstStyle/>
              <a:p>
                <a:r>
                  <a:rPr lang="en-US">
                    <a:noFill/>
                  </a:rPr>
                  <a:t> </a:t>
                </a:r>
              </a:p>
            </p:txBody>
          </p:sp>
        </mc:Fallback>
      </mc:AlternateContent>
    </p:spTree>
    <p:extLst>
      <p:ext uri="{BB962C8B-B14F-4D97-AF65-F5344CB8AC3E}">
        <p14:creationId xmlns:p14="http://schemas.microsoft.com/office/powerpoint/2010/main" val="356224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Excel to Calculate the Expected Value of a Discrete Distribution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acc>
                      <m:accPr>
                        <m:chr m:val="̂"/>
                        <m:ctrlPr>
                          <a:rPr lang="en-US" b="1" i="1">
                            <a:latin typeface="Cambria Math"/>
                            <a:ea typeface="Cambria Math"/>
                          </a:rPr>
                        </m:ctrlPr>
                      </m:accPr>
                      <m:e>
                        <m:r>
                          <a:rPr lang="en-US" b="1">
                            <a:latin typeface="Cambria Math"/>
                            <a:ea typeface="Cambria Math"/>
                          </a:rPr>
                          <m:t>𝐫</m:t>
                        </m:r>
                      </m:e>
                    </m:acc>
                  </m:oMath>
                </a14:m>
                <a:r>
                  <a:rPr lang="en-US" dirty="0"/>
                  <a:t> = SUMPRODUCT(Probabilities,Returns)</a:t>
                </a:r>
              </a:p>
              <a:p>
                <a:r>
                  <a:rPr lang="en-US" dirty="0"/>
                  <a:t>SUMPRODUCT:</a:t>
                </a:r>
              </a:p>
              <a:p>
                <a:pPr lvl="1"/>
                <a:r>
                  <a:rPr lang="en-US" dirty="0"/>
                  <a:t>Multiplies each value in the first array (the range of cells with probabilities) by its corresponding value in the second array (the range of cells with returns).</a:t>
                </a:r>
              </a:p>
              <a:p>
                <a:pPr lvl="1"/>
                <a:r>
                  <a:rPr lang="en-US" dirty="0"/>
                  <a:t>Sums the products.</a:t>
                </a:r>
              </a:p>
              <a:p>
                <a:pPr lvl="1"/>
                <a:r>
                  <a:rPr lang="en-US" dirty="0"/>
                  <a:t>This is identical to the formula on the previous slide.</a:t>
                </a:r>
              </a:p>
              <a:p>
                <a:r>
                  <a:rPr lang="en-US" dirty="0"/>
                  <a:t>Se</a:t>
                </a:r>
                <a:r>
                  <a:rPr lang="en-US" i="1" dirty="0"/>
                  <a:t>e Ch06 Mini </a:t>
                </a:r>
                <a:r>
                  <a:rPr lang="en-US" i="1" dirty="0" smtClean="0"/>
                  <a:t>Case.xlsx</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33" t="-1667"/>
                </a:stretch>
              </a:blipFill>
            </p:spPr>
            <p:txBody>
              <a:bodyPr/>
              <a:lstStyle/>
              <a:p>
                <a:r>
                  <a:rPr lang="en-US">
                    <a:noFill/>
                  </a:rPr>
                  <a:t> </a:t>
                </a:r>
              </a:p>
            </p:txBody>
          </p:sp>
        </mc:Fallback>
      </mc:AlternateContent>
    </p:spTree>
    <p:extLst>
      <p:ext uri="{BB962C8B-B14F-4D97-AF65-F5344CB8AC3E}">
        <p14:creationId xmlns:p14="http://schemas.microsoft.com/office/powerpoint/2010/main" val="3265128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these probability distributions for two investments. Which riskier? Why?</a:t>
            </a:r>
          </a:p>
        </p:txBody>
      </p:sp>
      <p:pic>
        <p:nvPicPr>
          <p:cNvPr id="48130" name="Picture 2" descr="In the line graph, the x axis labeled returns ranges from negative 30 to 40 percent and Y axis. The mountain shape graph is drawn from negative 30 to positive 40 on X to the middle of the line on Y axis anther mountain shape graph drawn from negative 10 to 20 on the X axis to edge of the line on the Y ax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448127"/>
            <a:ext cx="8991600" cy="476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466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Stand-Alone Risk: Standard Deviation</a:t>
            </a:r>
          </a:p>
        </p:txBody>
      </p:sp>
      <p:sp>
        <p:nvSpPr>
          <p:cNvPr id="3" name="Content Placeholder 2"/>
          <p:cNvSpPr>
            <a:spLocks noGrp="1"/>
          </p:cNvSpPr>
          <p:nvPr>
            <p:ph idx="1"/>
          </p:nvPr>
        </p:nvSpPr>
        <p:spPr/>
        <p:txBody>
          <a:bodyPr/>
          <a:lstStyle/>
          <a:p>
            <a:r>
              <a:rPr lang="en-US" dirty="0"/>
              <a:t>Stand-alone risk is the risk of each asset held by itself.</a:t>
            </a:r>
          </a:p>
          <a:p>
            <a:r>
              <a:rPr lang="en-US" dirty="0"/>
              <a:t>Standard deviation measures the dispersion of possible outcomes.</a:t>
            </a:r>
          </a:p>
          <a:p>
            <a:r>
              <a:rPr lang="en-US" dirty="0"/>
              <a:t>For a single asset:</a:t>
            </a:r>
          </a:p>
          <a:p>
            <a:pPr lvl="1"/>
            <a:r>
              <a:rPr lang="en-US" dirty="0"/>
              <a:t>Stand-alone risk = Standard </a:t>
            </a:r>
            <a:r>
              <a:rPr lang="en-US" dirty="0" smtClean="0"/>
              <a:t>deviation</a:t>
            </a:r>
            <a:endParaRPr lang="en-US" dirty="0"/>
          </a:p>
        </p:txBody>
      </p:sp>
    </p:spTree>
    <p:extLst>
      <p:ext uri="{BB962C8B-B14F-4D97-AF65-F5344CB8AC3E}">
        <p14:creationId xmlns:p14="http://schemas.microsoft.com/office/powerpoint/2010/main" val="182641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 (σ</a:t>
            </a:r>
            <a:r>
              <a:rPr lang="en-US" baseline="30000" dirty="0"/>
              <a:t>2</a:t>
            </a:r>
            <a:r>
              <a:rPr lang="en-US" dirty="0"/>
              <a:t>) and Standard Deviation (σ) for Discrete Probabilities</a:t>
            </a:r>
          </a:p>
        </p:txBody>
      </p:sp>
      <p:graphicFrame>
        <p:nvGraphicFramePr>
          <p:cNvPr id="5" name="Object 2" descr="An equation shows variance and standard deviation. &#10;Sigma power 2 equals sigma from i equal 1 to n within parenthesis p subscript i within parenthesis r subscript i minus r whole power 2.&#10;Sigma equals the square root of sigma from i equal 1 to n within parenthesis p subscript i within parenthesis r subscript i minus r whole power 2."/>
          <p:cNvGraphicFramePr>
            <a:graphicFrameLocks noGrp="1" noChangeAspect="1"/>
          </p:cNvGraphicFramePr>
          <p:nvPr>
            <p:ph idx="1"/>
            <p:extLst>
              <p:ext uri="{D42A27DB-BD31-4B8C-83A1-F6EECF244321}">
                <p14:modId xmlns:p14="http://schemas.microsoft.com/office/powerpoint/2010/main" val="899486955"/>
              </p:ext>
            </p:extLst>
          </p:nvPr>
        </p:nvGraphicFramePr>
        <p:xfrm>
          <a:off x="3029585" y="1403478"/>
          <a:ext cx="6132830" cy="4051044"/>
        </p:xfrm>
        <a:graphic>
          <a:graphicData uri="http://schemas.openxmlformats.org/presentationml/2006/ole">
            <mc:AlternateContent xmlns:mc="http://schemas.openxmlformats.org/markup-compatibility/2006">
              <mc:Choice xmlns:v="urn:schemas-microsoft-com:vml" Requires="v">
                <p:oleObj spid="_x0000_s7197" name="Equation" r:id="rId3" imgW="1384200" imgH="914400" progId="Equation.DSMT4">
                  <p:embed/>
                </p:oleObj>
              </mc:Choice>
              <mc:Fallback>
                <p:oleObj name="Equation" r:id="rId3" imgW="1384200" imgH="914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9585" y="1403478"/>
                        <a:ext cx="6132830" cy="405104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78406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Deviation of the Bond’s Return During the Next Year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ea typeface="Cambria Math" pitchFamily="18" charset="0"/>
                    <a:sym typeface="Symbol" pitchFamily="18" charset="2"/>
                  </a:rPr>
                  <a:t> </a:t>
                </a:r>
                <a:r>
                  <a:rPr lang="el-GR" sz="2800" dirty="0">
                    <a:ea typeface="Cambria Math" pitchFamily="18" charset="0"/>
                    <a:sym typeface="Symbol" pitchFamily="18" charset="2"/>
                  </a:rPr>
                  <a:t>σ</a:t>
                </a:r>
                <a:r>
                  <a:rPr lang="en-US" sz="2800" baseline="30000" dirty="0" smtClean="0">
                    <a:ea typeface="Cambria Math" pitchFamily="18" charset="0"/>
                    <a:sym typeface="Symbol" pitchFamily="18" charset="2"/>
                  </a:rPr>
                  <a:t>2</a:t>
                </a:r>
                <a:r>
                  <a:rPr lang="en-US" sz="2800" dirty="0" smtClean="0">
                    <a:ea typeface="Cambria Math" pitchFamily="18" charset="0"/>
                    <a:sym typeface="Symbol" pitchFamily="18" charset="2"/>
                  </a:rPr>
                  <a:t> = 0.10 </a:t>
                </a:r>
                <a:r>
                  <a:rPr lang="en-US" sz="2800" dirty="0">
                    <a:ea typeface="Cambria Math" pitchFamily="18" charset="0"/>
                    <a:sym typeface="Symbol" pitchFamily="18" charset="2"/>
                  </a:rPr>
                  <a:t>(-</a:t>
                </a:r>
                <a:r>
                  <a:rPr lang="en-US" sz="2800" dirty="0" smtClean="0">
                    <a:ea typeface="Cambria Math" pitchFamily="18" charset="0"/>
                    <a:sym typeface="Symbol" pitchFamily="18" charset="2"/>
                  </a:rPr>
                  <a:t>0.14 – 0.06)</a:t>
                </a:r>
                <a:r>
                  <a:rPr lang="en-US" sz="2800" baseline="30000" dirty="0" smtClean="0">
                    <a:ea typeface="Cambria Math" pitchFamily="18" charset="0"/>
                    <a:sym typeface="Symbol" pitchFamily="18" charset="2"/>
                  </a:rPr>
                  <a:t>2</a:t>
                </a:r>
                <a:endParaRPr lang="en-US" sz="2800" dirty="0">
                  <a:ea typeface="Cambria Math" pitchFamily="18" charset="0"/>
                  <a:sym typeface="Symbol" pitchFamily="18" charset="2"/>
                </a:endParaRPr>
              </a:p>
              <a:p>
                <a:r>
                  <a:rPr lang="en-US" sz="2800" dirty="0">
                    <a:ea typeface="Cambria Math" pitchFamily="18" charset="0"/>
                    <a:sym typeface="Symbol" pitchFamily="18" charset="2"/>
                  </a:rPr>
                  <a:t>	</a:t>
                </a:r>
                <a:r>
                  <a:rPr lang="en-US" sz="2800" dirty="0" smtClean="0">
                    <a:ea typeface="Cambria Math" pitchFamily="18" charset="0"/>
                    <a:sym typeface="Symbol" pitchFamily="18" charset="2"/>
                  </a:rPr>
                  <a:t>+ 0.20 </a:t>
                </a:r>
                <a:r>
                  <a:rPr lang="en-US" sz="2800" dirty="0">
                    <a:ea typeface="Cambria Math" pitchFamily="18" charset="0"/>
                    <a:sym typeface="Symbol" pitchFamily="18" charset="2"/>
                  </a:rPr>
                  <a:t>(-0.04 – 0.06)</a:t>
                </a:r>
                <a:r>
                  <a:rPr lang="en-US" sz="2800" baseline="30000" dirty="0">
                    <a:ea typeface="Cambria Math" pitchFamily="18" charset="0"/>
                    <a:sym typeface="Symbol" pitchFamily="18" charset="2"/>
                  </a:rPr>
                  <a:t>2</a:t>
                </a:r>
                <a:endParaRPr lang="en-US" sz="2800" dirty="0">
                  <a:ea typeface="Cambria Math" pitchFamily="18" charset="0"/>
                  <a:sym typeface="Symbol" pitchFamily="18" charset="2"/>
                </a:endParaRPr>
              </a:p>
              <a:p>
                <a:r>
                  <a:rPr lang="en-US" sz="2800" dirty="0">
                    <a:ea typeface="Cambria Math" pitchFamily="18" charset="0"/>
                    <a:sym typeface="Symbol" pitchFamily="18" charset="2"/>
                  </a:rPr>
                  <a:t>	</a:t>
                </a:r>
                <a:r>
                  <a:rPr lang="en-US" sz="2800" dirty="0" smtClean="0">
                    <a:ea typeface="Cambria Math" pitchFamily="18" charset="0"/>
                    <a:sym typeface="Symbol" pitchFamily="18" charset="2"/>
                  </a:rPr>
                  <a:t>+ 0.40 (0.06 </a:t>
                </a:r>
                <a:r>
                  <a:rPr lang="en-US" sz="2800" dirty="0">
                    <a:ea typeface="Cambria Math" pitchFamily="18" charset="0"/>
                    <a:sym typeface="Symbol" pitchFamily="18" charset="2"/>
                  </a:rPr>
                  <a:t>– 0.06)</a:t>
                </a:r>
                <a:r>
                  <a:rPr lang="en-US" sz="2800" baseline="30000" dirty="0">
                    <a:ea typeface="Cambria Math" pitchFamily="18" charset="0"/>
                    <a:sym typeface="Symbol" pitchFamily="18" charset="2"/>
                  </a:rPr>
                  <a:t>2</a:t>
                </a:r>
                <a:endParaRPr lang="en-US" sz="2800" dirty="0">
                  <a:ea typeface="Cambria Math" pitchFamily="18" charset="0"/>
                  <a:sym typeface="Symbol" pitchFamily="18" charset="2"/>
                </a:endParaRPr>
              </a:p>
              <a:p>
                <a:r>
                  <a:rPr lang="en-US" sz="2800" dirty="0">
                    <a:ea typeface="Cambria Math" pitchFamily="18" charset="0"/>
                    <a:sym typeface="Symbol" pitchFamily="18" charset="2"/>
                  </a:rPr>
                  <a:t>	</a:t>
                </a:r>
                <a:r>
                  <a:rPr lang="en-US" sz="2800" dirty="0" smtClean="0">
                    <a:ea typeface="Cambria Math" pitchFamily="18" charset="0"/>
                    <a:sym typeface="Symbol" pitchFamily="18" charset="2"/>
                  </a:rPr>
                  <a:t>+ 0.20 (0.16 </a:t>
                </a:r>
                <a:r>
                  <a:rPr lang="en-US" sz="2800" dirty="0">
                    <a:ea typeface="Cambria Math" pitchFamily="18" charset="0"/>
                    <a:sym typeface="Symbol" pitchFamily="18" charset="2"/>
                  </a:rPr>
                  <a:t>– 0.06)</a:t>
                </a:r>
                <a:r>
                  <a:rPr lang="en-US" sz="2800" baseline="30000" dirty="0">
                    <a:ea typeface="Cambria Math" pitchFamily="18" charset="0"/>
                    <a:sym typeface="Symbol" pitchFamily="18" charset="2"/>
                  </a:rPr>
                  <a:t>2</a:t>
                </a:r>
                <a:endParaRPr lang="en-US" sz="2800" dirty="0">
                  <a:ea typeface="Cambria Math" pitchFamily="18" charset="0"/>
                  <a:sym typeface="Symbol" pitchFamily="18" charset="2"/>
                </a:endParaRPr>
              </a:p>
              <a:p>
                <a:r>
                  <a:rPr lang="en-US" sz="2800" dirty="0">
                    <a:ea typeface="Cambria Math" pitchFamily="18" charset="0"/>
                    <a:sym typeface="Symbol" pitchFamily="18" charset="2"/>
                  </a:rPr>
                  <a:t> 	</a:t>
                </a:r>
                <a:r>
                  <a:rPr lang="en-US" sz="2800" dirty="0" smtClean="0">
                    <a:ea typeface="Cambria Math" pitchFamily="18" charset="0"/>
                    <a:sym typeface="Symbol" pitchFamily="18" charset="2"/>
                  </a:rPr>
                  <a:t>+ 0.10 (0.26 </a:t>
                </a:r>
                <a:r>
                  <a:rPr lang="en-US" sz="2800" dirty="0">
                    <a:ea typeface="Cambria Math" pitchFamily="18" charset="0"/>
                    <a:sym typeface="Symbol" pitchFamily="18" charset="2"/>
                  </a:rPr>
                  <a:t>– 0.06)</a:t>
                </a:r>
                <a:r>
                  <a:rPr lang="en-US" sz="2800" baseline="30000" dirty="0">
                    <a:ea typeface="Cambria Math" pitchFamily="18" charset="0"/>
                    <a:sym typeface="Symbol" pitchFamily="18" charset="2"/>
                  </a:rPr>
                  <a:t>2</a:t>
                </a:r>
                <a:endParaRPr lang="en-US" sz="2800" dirty="0">
                  <a:ea typeface="Cambria Math" pitchFamily="18" charset="0"/>
                  <a:sym typeface="Symbol" pitchFamily="18" charset="2"/>
                </a:endParaRPr>
              </a:p>
              <a:p>
                <a:r>
                  <a:rPr lang="en-US" sz="2800" dirty="0">
                    <a:ea typeface="Cambria Math" pitchFamily="18" charset="0"/>
                    <a:sym typeface="Symbol" pitchFamily="18" charset="2"/>
                  </a:rPr>
                  <a:t> </a:t>
                </a:r>
                <a:r>
                  <a:rPr lang="el-GR" sz="2800" b="1" dirty="0">
                    <a:solidFill>
                      <a:srgbClr val="333399"/>
                    </a:solidFill>
                    <a:ea typeface="Cambria Math" pitchFamily="18" charset="0"/>
                    <a:sym typeface="Symbol" pitchFamily="18" charset="2"/>
                  </a:rPr>
                  <a:t>σ</a:t>
                </a:r>
                <a:r>
                  <a:rPr lang="en-US" sz="2800" b="1" baseline="30000" dirty="0">
                    <a:solidFill>
                      <a:srgbClr val="333399"/>
                    </a:solidFill>
                    <a:ea typeface="Cambria Math" pitchFamily="18" charset="0"/>
                    <a:sym typeface="Symbol" pitchFamily="18" charset="2"/>
                  </a:rPr>
                  <a:t>2</a:t>
                </a:r>
                <a:r>
                  <a:rPr lang="en-US" sz="2800" b="1" dirty="0">
                    <a:solidFill>
                      <a:srgbClr val="333399"/>
                    </a:solidFill>
                    <a:ea typeface="Cambria Math" pitchFamily="18" charset="0"/>
                    <a:sym typeface="Symbol" pitchFamily="18" charset="2"/>
                  </a:rPr>
                  <a:t> =  </a:t>
                </a:r>
                <a:r>
                  <a:rPr lang="en-US" sz="2800" b="1" dirty="0" smtClean="0">
                    <a:solidFill>
                      <a:srgbClr val="333399"/>
                    </a:solidFill>
                    <a:ea typeface="Cambria Math" pitchFamily="18" charset="0"/>
                    <a:sym typeface="Symbol" pitchFamily="18" charset="2"/>
                  </a:rPr>
                  <a:t>0.0120</a:t>
                </a:r>
                <a:endParaRPr lang="en-US" sz="2800" dirty="0">
                  <a:solidFill>
                    <a:srgbClr val="333399"/>
                  </a:solidFill>
                  <a:ea typeface="Cambria Math" pitchFamily="18" charset="0"/>
                  <a:sym typeface="Symbol" pitchFamily="18" charset="2"/>
                </a:endParaRPr>
              </a:p>
              <a:p>
                <a:r>
                  <a:rPr lang="el-GR" sz="2800" dirty="0">
                    <a:ea typeface="Cambria Math" pitchFamily="18" charset="0"/>
                    <a:sym typeface="Symbol" pitchFamily="18" charset="2"/>
                  </a:rPr>
                  <a:t>σ</a:t>
                </a:r>
                <a:r>
                  <a:rPr lang="en-US" sz="2800" dirty="0">
                    <a:ea typeface="Cambria Math" pitchFamily="18" charset="0"/>
                    <a:sym typeface="Symbol" pitchFamily="18" charset="2"/>
                  </a:rPr>
                  <a:t> =  </a:t>
                </a:r>
                <a14:m>
                  <m:oMath xmlns:m="http://schemas.openxmlformats.org/officeDocument/2006/math">
                    <m:rad>
                      <m:radPr>
                        <m:degHide m:val="on"/>
                        <m:ctrlPr>
                          <a:rPr lang="en-US" sz="2800" i="1">
                            <a:latin typeface="Cambria Math"/>
                            <a:ea typeface="Cambria Math" pitchFamily="18" charset="0"/>
                            <a:sym typeface="Symbol" pitchFamily="18" charset="2"/>
                          </a:rPr>
                        </m:ctrlPr>
                      </m:radPr>
                      <m:deg/>
                      <m:e>
                        <m:sSup>
                          <m:sSupPr>
                            <m:ctrlPr>
                              <a:rPr lang="en-US" sz="2800" i="1">
                                <a:latin typeface="Cambria Math"/>
                                <a:ea typeface="Cambria Math" pitchFamily="18" charset="0"/>
                                <a:sym typeface="Symbol" pitchFamily="18" charset="2"/>
                              </a:rPr>
                            </m:ctrlPr>
                          </m:sSupPr>
                          <m:e>
                            <m:r>
                              <m:rPr>
                                <m:sty m:val="p"/>
                              </m:rPr>
                              <a:rPr lang="en-US" sz="2800">
                                <a:latin typeface="Cambria Math"/>
                                <a:ea typeface="Cambria Math"/>
                                <a:sym typeface="Symbol" pitchFamily="18" charset="2"/>
                              </a:rPr>
                              <m:t>σ</m:t>
                            </m:r>
                          </m:e>
                          <m:sup>
                            <m:r>
                              <a:rPr lang="en-US" sz="2800">
                                <a:latin typeface="Cambria Math"/>
                                <a:ea typeface="Cambria Math" pitchFamily="18" charset="0"/>
                                <a:sym typeface="Symbol" pitchFamily="18" charset="2"/>
                              </a:rPr>
                              <m:t>2</m:t>
                            </m:r>
                          </m:sup>
                        </m:sSup>
                      </m:e>
                    </m:rad>
                    <m:r>
                      <a:rPr lang="en-US" sz="2800" smtClean="0">
                        <a:latin typeface="Cambria Math"/>
                        <a:ea typeface="Cambria Math" pitchFamily="18" charset="0"/>
                        <a:sym typeface="Symbol" pitchFamily="18" charset="2"/>
                      </a:rPr>
                      <m:t>=</m:t>
                    </m:r>
                    <m:rad>
                      <m:radPr>
                        <m:degHide m:val="on"/>
                        <m:ctrlPr>
                          <a:rPr lang="en-US" sz="2800" i="1">
                            <a:latin typeface="Cambria Math"/>
                            <a:ea typeface="Cambria Math" pitchFamily="18" charset="0"/>
                            <a:sym typeface="Symbol" pitchFamily="18" charset="2"/>
                          </a:rPr>
                        </m:ctrlPr>
                      </m:radPr>
                      <m:deg/>
                      <m:e>
                        <m:r>
                          <a:rPr lang="en-US" sz="2800">
                            <a:latin typeface="Cambria Math"/>
                            <a:ea typeface="Cambria Math" pitchFamily="18" charset="0"/>
                            <a:sym typeface="Symbol" pitchFamily="18" charset="2"/>
                          </a:rPr>
                          <m:t>.0120</m:t>
                        </m:r>
                      </m:e>
                    </m:rad>
                  </m:oMath>
                </a14:m>
                <a:endParaRPr lang="en-US" sz="2800" dirty="0">
                  <a:ea typeface="Cambria Math" pitchFamily="18" charset="0"/>
                  <a:sym typeface="Symbol" pitchFamily="18" charset="2"/>
                </a:endParaRPr>
              </a:p>
              <a:p>
                <a:r>
                  <a:rPr lang="el-GR" sz="2800" b="1" dirty="0">
                    <a:solidFill>
                      <a:srgbClr val="333399"/>
                    </a:solidFill>
                    <a:ea typeface="Cambria Math" pitchFamily="18" charset="0"/>
                    <a:sym typeface="Symbol" pitchFamily="18" charset="2"/>
                  </a:rPr>
                  <a:t>σ</a:t>
                </a:r>
                <a:r>
                  <a:rPr lang="en-US" sz="2800" b="1" dirty="0">
                    <a:solidFill>
                      <a:srgbClr val="333399"/>
                    </a:solidFill>
                    <a:ea typeface="Cambria Math" pitchFamily="18" charset="0"/>
                    <a:sym typeface="Symbol" pitchFamily="18" charset="2"/>
                  </a:rPr>
                  <a:t> = 0.1095 = 10.95%</a:t>
                </a:r>
                <a:endParaRPr lang="en-US" sz="2800" dirty="0">
                  <a:solidFill>
                    <a:srgbClr val="333399"/>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1282" b="-897"/>
                </a:stretch>
              </a:blipFill>
            </p:spPr>
            <p:txBody>
              <a:bodyPr/>
              <a:lstStyle/>
              <a:p>
                <a:r>
                  <a:rPr lang="en-US">
                    <a:noFill/>
                  </a:rPr>
                  <a:t> </a:t>
                </a:r>
              </a:p>
            </p:txBody>
          </p:sp>
        </mc:Fallback>
      </mc:AlternateContent>
    </p:spTree>
    <p:extLst>
      <p:ext uri="{BB962C8B-B14F-4D97-AF65-F5344CB8AC3E}">
        <p14:creationId xmlns:p14="http://schemas.microsoft.com/office/powerpoint/2010/main" val="3700997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Excel to Calculate the Variance and Standard Deviation of a Discrete Distribution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 xmlns:m="http://schemas.openxmlformats.org/officeDocument/2006/math">
                    <m:sSup>
                      <m:sSupPr>
                        <m:ctrlPr>
                          <a:rPr lang="en-US" sz="2400" b="1" i="1">
                            <a:latin typeface="Cambria Math"/>
                            <a:ea typeface="Cambria Math"/>
                          </a:rPr>
                        </m:ctrlPr>
                      </m:sSupPr>
                      <m:e>
                        <m:r>
                          <a:rPr lang="en-US" sz="2400" b="1">
                            <a:latin typeface="Cambria Math"/>
                            <a:ea typeface="Cambria Math"/>
                          </a:rPr>
                          <m:t>𝛔</m:t>
                        </m:r>
                      </m:e>
                      <m:sup>
                        <m:r>
                          <a:rPr lang="en-US" sz="2400" b="1">
                            <a:latin typeface="Cambria Math"/>
                            <a:ea typeface="Cambria Math"/>
                          </a:rPr>
                          <m:t>𝟐</m:t>
                        </m:r>
                      </m:sup>
                    </m:sSup>
                  </m:oMath>
                </a14:m>
                <a:r>
                  <a:rPr lang="en-US" sz="2400" dirty="0"/>
                  <a:t> = SUMPRODUCT(Probabilities,Returns−</a:t>
                </a:r>
                <a:r>
                  <a:rPr lang="en-US" sz="2400" b="1" dirty="0">
                    <a:ea typeface="Cambria Math"/>
                  </a:rPr>
                  <a:t> </a:t>
                </a:r>
                <a14:m>
                  <m:oMath xmlns:m="http://schemas.openxmlformats.org/officeDocument/2006/math">
                    <m:acc>
                      <m:accPr>
                        <m:chr m:val="̂"/>
                        <m:ctrlPr>
                          <a:rPr lang="en-US" sz="2400" b="1" i="1">
                            <a:latin typeface="Cambria Math"/>
                            <a:ea typeface="Cambria Math"/>
                          </a:rPr>
                        </m:ctrlPr>
                      </m:accPr>
                      <m:e>
                        <m:r>
                          <a:rPr lang="en-US" sz="2400" b="1">
                            <a:latin typeface="Cambria Math"/>
                            <a:ea typeface="Cambria Math"/>
                          </a:rPr>
                          <m:t>𝐫</m:t>
                        </m:r>
                      </m:e>
                    </m:acc>
                  </m:oMath>
                </a14:m>
                <a:r>
                  <a:rPr lang="en-US" sz="2400" dirty="0"/>
                  <a:t>,Returns−</a:t>
                </a:r>
                <a14:m>
                  <m:oMath xmlns:m="http://schemas.openxmlformats.org/officeDocument/2006/math">
                    <m:acc>
                      <m:accPr>
                        <m:chr m:val="̂"/>
                        <m:ctrlPr>
                          <a:rPr lang="en-US" sz="2400" b="1" i="1">
                            <a:latin typeface="Cambria Math"/>
                            <a:ea typeface="Cambria Math"/>
                          </a:rPr>
                        </m:ctrlPr>
                      </m:accPr>
                      <m:e>
                        <m:r>
                          <a:rPr lang="en-US" sz="2400" b="1">
                            <a:latin typeface="Cambria Math"/>
                            <a:ea typeface="Cambria Math"/>
                          </a:rPr>
                          <m:t>𝐫</m:t>
                        </m:r>
                      </m:e>
                    </m:acc>
                  </m:oMath>
                </a14:m>
                <a:r>
                  <a:rPr lang="en-US" sz="2400" dirty="0"/>
                  <a:t>)</a:t>
                </a:r>
              </a:p>
              <a:p>
                <a:r>
                  <a:rPr lang="en-US" sz="2400" dirty="0"/>
                  <a:t>SUMPRODUCT:</a:t>
                </a:r>
              </a:p>
              <a:p>
                <a:pPr lvl="1"/>
                <a:r>
                  <a:rPr lang="en-US" sz="2400" dirty="0"/>
                  <a:t>Multiplies each value in the first array (the range of cells with probabilities) by its corresponding value in the second array (the range of cells with returns less the expected return) and by the third array (which is identical to the second array).</a:t>
                </a:r>
              </a:p>
              <a:p>
                <a:pPr lvl="1"/>
                <a:r>
                  <a:rPr lang="en-US" sz="2400" dirty="0"/>
                  <a:t>Sums the products; the result is variance.</a:t>
                </a:r>
              </a:p>
              <a:p>
                <a:r>
                  <a:rPr lang="en-US" sz="2400" dirty="0"/>
                  <a:t>Take the square root of the variance to get the standard deviation. Se</a:t>
                </a:r>
                <a:r>
                  <a:rPr lang="en-US" sz="2400" i="1" dirty="0"/>
                  <a:t>e Ch06 Mini Case.xlsx</a:t>
                </a:r>
                <a:r>
                  <a:rPr lang="en-US" sz="28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2" t="-769"/>
                </a:stretch>
              </a:blipFill>
            </p:spPr>
            <p:txBody>
              <a:bodyPr/>
              <a:lstStyle/>
              <a:p>
                <a:r>
                  <a:rPr lang="en-US">
                    <a:noFill/>
                  </a:rPr>
                  <a:t> </a:t>
                </a:r>
              </a:p>
            </p:txBody>
          </p:sp>
        </mc:Fallback>
      </mc:AlternateContent>
    </p:spTree>
    <p:extLst>
      <p:ext uri="{BB962C8B-B14F-4D97-AF65-F5344CB8AC3E}">
        <p14:creationId xmlns:p14="http://schemas.microsoft.com/office/powerpoint/2010/main" val="2818995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Standard Deviation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the returns are normally distributed:</a:t>
                </a:r>
              </a:p>
              <a:p>
                <a:pPr lvl="1"/>
                <a:r>
                  <a:rPr lang="en-US" dirty="0"/>
                  <a:t>Outcome will be more than 1 </a:t>
                </a:r>
                <a:r>
                  <a:rPr lang="el-GR" dirty="0"/>
                  <a:t>σ</a:t>
                </a:r>
                <a:r>
                  <a:rPr lang="en-US" dirty="0"/>
                  <a:t> away from </a:t>
                </a:r>
                <a14:m>
                  <m:oMath xmlns:m="http://schemas.openxmlformats.org/officeDocument/2006/math">
                    <m:acc>
                      <m:accPr>
                        <m:chr m:val="̂"/>
                        <m:ctrlPr>
                          <a:rPr lang="en-US" i="1">
                            <a:latin typeface="Cambria Math"/>
                          </a:rPr>
                        </m:ctrlPr>
                      </m:accPr>
                      <m:e>
                        <m:r>
                          <m:rPr>
                            <m:sty m:val="p"/>
                          </m:rPr>
                          <a:rPr lang="en-US">
                            <a:latin typeface="Cambria Math"/>
                          </a:rPr>
                          <m:t>r</m:t>
                        </m:r>
                      </m:e>
                    </m:acc>
                  </m:oMath>
                </a14:m>
                <a:r>
                  <a:rPr lang="en-US" dirty="0"/>
                  <a:t> about 31.74% ≈ 32% of the time:</a:t>
                </a:r>
              </a:p>
              <a:p>
                <a:pPr lvl="2"/>
                <a:r>
                  <a:rPr lang="en-US" dirty="0"/>
                  <a:t> 16% of the time below </a:t>
                </a:r>
                <a14:m>
                  <m:oMath xmlns:m="http://schemas.openxmlformats.org/officeDocument/2006/math">
                    <m:acc>
                      <m:accPr>
                        <m:chr m:val="̂"/>
                        <m:ctrlPr>
                          <a:rPr lang="en-US" i="1">
                            <a:latin typeface="Cambria Math"/>
                          </a:rPr>
                        </m:ctrlPr>
                      </m:accPr>
                      <m:e>
                        <m:r>
                          <m:rPr>
                            <m:sty m:val="p"/>
                          </m:rPr>
                          <a:rPr lang="en-US">
                            <a:latin typeface="Cambria Math"/>
                          </a:rPr>
                          <m:t>r</m:t>
                        </m:r>
                      </m:e>
                    </m:acc>
                  </m:oMath>
                </a14:m>
                <a:r>
                  <a:rPr lang="en-US" dirty="0"/>
                  <a:t>−</a:t>
                </a:r>
                <a:r>
                  <a:rPr lang="el-GR" dirty="0"/>
                  <a:t>σ</a:t>
                </a:r>
                <a:endParaRPr lang="en-US" dirty="0"/>
              </a:p>
              <a:p>
                <a:pPr lvl="2"/>
                <a:r>
                  <a:rPr lang="en-US" dirty="0"/>
                  <a:t> 16% of the time above </a:t>
                </a:r>
                <a14:m>
                  <m:oMath xmlns:m="http://schemas.openxmlformats.org/officeDocument/2006/math">
                    <m:acc>
                      <m:accPr>
                        <m:chr m:val="̂"/>
                        <m:ctrlPr>
                          <a:rPr lang="en-US" i="1">
                            <a:latin typeface="Cambria Math"/>
                          </a:rPr>
                        </m:ctrlPr>
                      </m:accPr>
                      <m:e>
                        <m:r>
                          <m:rPr>
                            <m:sty m:val="p"/>
                          </m:rPr>
                          <a:rPr lang="en-US">
                            <a:latin typeface="Cambria Math"/>
                          </a:rPr>
                          <m:t>r</m:t>
                        </m:r>
                      </m:e>
                    </m:acc>
                  </m:oMath>
                </a14:m>
                <a:r>
                  <a:rPr lang="en-US" dirty="0"/>
                  <a:t>+</a:t>
                </a:r>
                <a:r>
                  <a:rPr lang="el-GR" dirty="0"/>
                  <a:t>σ</a:t>
                </a:r>
                <a:r>
                  <a:rPr lang="en-US" dirty="0"/>
                  <a:t>.</a:t>
                </a:r>
              </a:p>
              <a:p>
                <a:pPr lvl="1"/>
                <a:r>
                  <a:rPr lang="en-US" dirty="0"/>
                  <a:t>If </a:t>
                </a:r>
                <a14:m>
                  <m:oMath xmlns:m="http://schemas.openxmlformats.org/officeDocument/2006/math">
                    <m:acc>
                      <m:accPr>
                        <m:chr m:val="̂"/>
                        <m:ctrlPr>
                          <a:rPr lang="en-US" i="1">
                            <a:latin typeface="Cambria Math"/>
                          </a:rPr>
                        </m:ctrlPr>
                      </m:accPr>
                      <m:e>
                        <m:r>
                          <m:rPr>
                            <m:sty m:val="p"/>
                          </m:rPr>
                          <a:rPr lang="en-US">
                            <a:latin typeface="Cambria Math"/>
                          </a:rPr>
                          <m:t>r</m:t>
                        </m:r>
                      </m:e>
                    </m:acc>
                    <m:r>
                      <a:rPr lang="en-US" i="1">
                        <a:latin typeface="Cambria Math"/>
                      </a:rPr>
                      <m:t> </m:t>
                    </m:r>
                  </m:oMath>
                </a14:m>
                <a:r>
                  <a:rPr lang="en-US" dirty="0"/>
                  <a:t>= 6% and </a:t>
                </a:r>
                <a:r>
                  <a:rPr lang="el-GR" dirty="0"/>
                  <a:t>σ</a:t>
                </a:r>
                <a:r>
                  <a:rPr lang="en-US" dirty="0"/>
                  <a:t> =10.95% ≈ 11%:</a:t>
                </a:r>
              </a:p>
              <a:p>
                <a:pPr lvl="2"/>
                <a:r>
                  <a:rPr lang="en-US" dirty="0"/>
                  <a:t>16% of the time return &lt;−5%  = 6% − 11%</a:t>
                </a:r>
              </a:p>
              <a:p>
                <a:pPr lvl="2"/>
                <a:r>
                  <a:rPr lang="en-US" dirty="0"/>
                  <a:t>16% of the time return &gt; 17% = 6% + 11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33" t="-1667" r="-1333"/>
                </a:stretch>
              </a:blipFill>
            </p:spPr>
            <p:txBody>
              <a:bodyPr/>
              <a:lstStyle/>
              <a:p>
                <a:r>
                  <a:rPr lang="en-US">
                    <a:noFill/>
                  </a:rPr>
                  <a:t> </a:t>
                </a:r>
              </a:p>
            </p:txBody>
          </p:sp>
        </mc:Fallback>
      </mc:AlternateContent>
    </p:spTree>
    <p:extLst>
      <p:ext uri="{BB962C8B-B14F-4D97-AF65-F5344CB8AC3E}">
        <p14:creationId xmlns:p14="http://schemas.microsoft.com/office/powerpoint/2010/main" val="275819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in Comparing Investments</a:t>
            </a:r>
          </a:p>
        </p:txBody>
      </p:sp>
      <p:sp>
        <p:nvSpPr>
          <p:cNvPr id="3" name="Content Placeholder 2"/>
          <p:cNvSpPr>
            <a:spLocks noGrp="1"/>
          </p:cNvSpPr>
          <p:nvPr>
            <p:ph idx="1"/>
          </p:nvPr>
        </p:nvSpPr>
        <p:spPr/>
        <p:txBody>
          <a:bodyPr/>
          <a:lstStyle/>
          <a:p>
            <a:r>
              <a:rPr lang="en-US" dirty="0"/>
              <a:t>Investments with bigger standard deviations have more risk.</a:t>
            </a:r>
          </a:p>
          <a:p>
            <a:r>
              <a:rPr lang="en-US" dirty="0"/>
              <a:t>High risk doesn’t mean you should reject the investment, but:</a:t>
            </a:r>
          </a:p>
          <a:p>
            <a:pPr lvl="1"/>
            <a:r>
              <a:rPr lang="en-US" dirty="0"/>
              <a:t>You should know the risk before investing</a:t>
            </a:r>
          </a:p>
          <a:p>
            <a:pPr lvl="1"/>
            <a:r>
              <a:rPr lang="en-US" dirty="0"/>
              <a:t>You should expect a higher return as compensation for bearing the risk</a:t>
            </a:r>
            <a:r>
              <a:rPr lang="en-US" dirty="0" smtClean="0"/>
              <a:t>.</a:t>
            </a:r>
            <a:endParaRPr lang="en-US" dirty="0"/>
          </a:p>
        </p:txBody>
      </p:sp>
    </p:spTree>
    <p:extLst>
      <p:ext uri="{BB962C8B-B14F-4D97-AF65-F5344CB8AC3E}">
        <p14:creationId xmlns:p14="http://schemas.microsoft.com/office/powerpoint/2010/main" val="1719162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Historical Data to Estimate Risk</a:t>
            </a:r>
          </a:p>
        </p:txBody>
      </p:sp>
      <p:sp>
        <p:nvSpPr>
          <p:cNvPr id="3" name="Content Placeholder 2"/>
          <p:cNvSpPr>
            <a:spLocks noGrp="1"/>
          </p:cNvSpPr>
          <p:nvPr>
            <p:ph idx="1"/>
          </p:nvPr>
        </p:nvSpPr>
        <p:spPr/>
        <p:txBody>
          <a:bodyPr/>
          <a:lstStyle/>
          <a:p>
            <a:pPr>
              <a:spcAft>
                <a:spcPts val="0"/>
              </a:spcAft>
            </a:pPr>
            <a:r>
              <a:rPr lang="en-US" sz="3000" dirty="0"/>
              <a:t>Analysts often use discrete outcomes to analyze risk for projects; see Chapter 11. </a:t>
            </a:r>
          </a:p>
          <a:p>
            <a:pPr>
              <a:spcAft>
                <a:spcPts val="0"/>
              </a:spcAft>
            </a:pPr>
            <a:r>
              <a:rPr lang="en-US" sz="3000" dirty="0"/>
              <a:t>But for investments, most analysts normally use historical data rather than discrete forecasts to estimate an investment’s risk unless it is a very special situation.</a:t>
            </a:r>
          </a:p>
          <a:p>
            <a:pPr>
              <a:spcAft>
                <a:spcPts val="0"/>
              </a:spcAft>
            </a:pPr>
            <a:r>
              <a:rPr lang="en-US" sz="3000" dirty="0"/>
              <a:t>Most analysts use:</a:t>
            </a:r>
          </a:p>
          <a:p>
            <a:pPr lvl="1">
              <a:spcAft>
                <a:spcPts val="0"/>
              </a:spcAft>
            </a:pPr>
            <a:r>
              <a:rPr lang="en-US" sz="2600" dirty="0"/>
              <a:t>48 to 60 months of monthly data, or</a:t>
            </a:r>
          </a:p>
          <a:p>
            <a:pPr lvl="1">
              <a:spcAft>
                <a:spcPts val="0"/>
              </a:spcAft>
            </a:pPr>
            <a:r>
              <a:rPr lang="en-US" sz="2600" dirty="0"/>
              <a:t>52 weeks of weekly data, or</a:t>
            </a:r>
          </a:p>
          <a:p>
            <a:pPr lvl="1">
              <a:spcAft>
                <a:spcPts val="0"/>
              </a:spcAft>
            </a:pPr>
            <a:r>
              <a:rPr lang="en-US" sz="2600" dirty="0"/>
              <a:t>Shorter period using daily data.</a:t>
            </a:r>
          </a:p>
          <a:p>
            <a:pPr>
              <a:spcAft>
                <a:spcPts val="0"/>
              </a:spcAft>
            </a:pPr>
            <a:r>
              <a:rPr lang="en-US" sz="3000" dirty="0"/>
              <a:t>Use annual returns here for sake of simplicity</a:t>
            </a:r>
            <a:r>
              <a:rPr lang="en-US" sz="3000" dirty="0" smtClean="0"/>
              <a:t>.</a:t>
            </a:r>
            <a:endParaRPr lang="en-US" sz="3000" dirty="0"/>
          </a:p>
        </p:txBody>
      </p:sp>
    </p:spTree>
    <p:extLst>
      <p:ext uri="{BB962C8B-B14F-4D97-AF65-F5344CB8AC3E}">
        <p14:creationId xmlns:p14="http://schemas.microsoft.com/office/powerpoint/2010/main" val="176307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in Chapter</a:t>
            </a:r>
          </a:p>
        </p:txBody>
      </p:sp>
      <p:sp>
        <p:nvSpPr>
          <p:cNvPr id="3" name="Content Placeholder 2"/>
          <p:cNvSpPr>
            <a:spLocks noGrp="1"/>
          </p:cNvSpPr>
          <p:nvPr>
            <p:ph idx="1"/>
          </p:nvPr>
        </p:nvSpPr>
        <p:spPr/>
        <p:txBody>
          <a:bodyPr/>
          <a:lstStyle/>
          <a:p>
            <a:r>
              <a:rPr lang="en-US" dirty="0"/>
              <a:t>Basic return and risk concepts</a:t>
            </a:r>
          </a:p>
          <a:p>
            <a:r>
              <a:rPr lang="en-US" dirty="0"/>
              <a:t>Stand-alone risk</a:t>
            </a:r>
          </a:p>
          <a:p>
            <a:r>
              <a:rPr lang="en-US" dirty="0"/>
              <a:t>Portfolio (market) risk</a:t>
            </a:r>
          </a:p>
          <a:p>
            <a:r>
              <a:rPr lang="en-US" dirty="0"/>
              <a:t>Risk and return: CAPM/SML</a:t>
            </a:r>
          </a:p>
          <a:p>
            <a:r>
              <a:rPr lang="en-US" dirty="0"/>
              <a:t>Market equilibrium and market efficiency</a:t>
            </a:r>
          </a:p>
        </p:txBody>
      </p:sp>
    </p:spTree>
    <p:extLst>
      <p:ext uri="{BB962C8B-B14F-4D97-AF65-F5344CB8AC3E}">
        <p14:creationId xmlns:p14="http://schemas.microsoft.com/office/powerpoint/2010/main" val="3162764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Formulas for a Sample of T Historical Returns</a:t>
            </a:r>
          </a:p>
        </p:txBody>
      </p:sp>
      <p:graphicFrame>
        <p:nvGraphicFramePr>
          <p:cNvPr id="7" name="Object 2" descr="An equation shows formulas for a sample of T historical returns.&#10;r bar subscript avg equals within parenthesis sigma from t equal to t, r bar subscript t divided by T.&#10;Est. sigma power 2 equals S power 2 equals within parenthesis sigma from t equals 1 to T within parenthesis r bar subscript t minus r bar subscript avg whole power 2 divided by T minus 1."/>
          <p:cNvGraphicFramePr>
            <a:graphicFrameLocks noGrp="1" noChangeAspect="1"/>
          </p:cNvGraphicFramePr>
          <p:nvPr>
            <p:ph idx="1"/>
            <p:extLst>
              <p:ext uri="{D42A27DB-BD31-4B8C-83A1-F6EECF244321}">
                <p14:modId xmlns:p14="http://schemas.microsoft.com/office/powerpoint/2010/main" val="4064185347"/>
              </p:ext>
            </p:extLst>
          </p:nvPr>
        </p:nvGraphicFramePr>
        <p:xfrm>
          <a:off x="838200" y="1043305"/>
          <a:ext cx="5867400" cy="2514600"/>
        </p:xfrm>
        <a:graphic>
          <a:graphicData uri="http://schemas.openxmlformats.org/presentationml/2006/ole">
            <mc:AlternateContent xmlns:mc="http://schemas.openxmlformats.org/markup-compatibility/2006">
              <mc:Choice xmlns:v="urn:schemas-microsoft-com:vml" Requires="v">
                <p:oleObj spid="_x0000_s8221" name="Equation" r:id="rId3" imgW="2133360" imgH="914400" progId="Equation.DSMT4">
                  <p:embed/>
                </p:oleObj>
              </mc:Choice>
              <mc:Fallback>
                <p:oleObj name="Equation" r:id="rId3" imgW="2133360" imgH="914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043305"/>
                        <a:ext cx="5867400" cy="2514600"/>
                      </a:xfrm>
                      <a:prstGeom prst="rect">
                        <a:avLst/>
                      </a:prstGeom>
                      <a:noFill/>
                      <a:ln>
                        <a:noFill/>
                      </a:ln>
                    </p:spPr>
                  </p:pic>
                </p:oleObj>
              </mc:Fallback>
            </mc:AlternateContent>
          </a:graphicData>
        </a:graphic>
      </p:graphicFrame>
      <p:sp>
        <p:nvSpPr>
          <p:cNvPr id="6" name="Content Placeholder 3"/>
          <p:cNvSpPr>
            <a:spLocks noGrp="1"/>
          </p:cNvSpPr>
          <p:nvPr>
            <p:ph idx="10"/>
          </p:nvPr>
        </p:nvSpPr>
        <p:spPr>
          <a:xfrm>
            <a:off x="838200" y="3806822"/>
            <a:ext cx="10515600" cy="1191898"/>
          </a:xfrm>
        </p:spPr>
        <p:txBody>
          <a:bodyPr/>
          <a:lstStyle/>
          <a:p>
            <a:pPr marL="0" indent="0">
              <a:buNone/>
            </a:pPr>
            <a:r>
              <a:rPr lang="en-US" dirty="0"/>
              <a:t>Tedious to calculate by hand, easy in </a:t>
            </a:r>
            <a:r>
              <a:rPr lang="en-US" i="1" dirty="0"/>
              <a:t>Excel</a:t>
            </a:r>
            <a:r>
              <a:rPr lang="en-US" dirty="0"/>
              <a:t>. See next slide</a:t>
            </a:r>
            <a:r>
              <a:rPr lang="en-US" dirty="0" smtClean="0"/>
              <a:t>.</a:t>
            </a:r>
            <a:endParaRPr lang="en-US" dirty="0"/>
          </a:p>
        </p:txBody>
      </p:sp>
    </p:spTree>
    <p:extLst>
      <p:ext uri="{BB962C8B-B14F-4D97-AF65-F5344CB8AC3E}">
        <p14:creationId xmlns:p14="http://schemas.microsoft.com/office/powerpoint/2010/main" val="2197719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Functions a Sample of T Historical Returns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Suppose “SampleData” is the cell range with the T historical returns.</a:t>
                </a:r>
              </a:p>
              <a:p>
                <a:pPr marL="0" indent="0">
                  <a:buNone/>
                </a:pPr>
                <a:endParaRPr lang="en-US" dirty="0"/>
              </a:p>
              <a:p>
                <a:pPr marL="0" indent="0">
                  <a:buNone/>
                </a:pPr>
                <a14:m>
                  <m:oMath xmlns:m="http://schemas.openxmlformats.org/officeDocument/2006/math">
                    <m:sSub>
                      <m:sSubPr>
                        <m:ctrlPr>
                          <a:rPr lang="en-US" i="1">
                            <a:latin typeface="Cambria Math"/>
                          </a:rPr>
                        </m:ctrlPr>
                      </m:sSubPr>
                      <m:e>
                        <m:acc>
                          <m:accPr>
                            <m:chr m:val="̅"/>
                            <m:ctrlPr>
                              <a:rPr lang="en-US" i="1">
                                <a:latin typeface="Cambria Math"/>
                              </a:rPr>
                            </m:ctrlPr>
                          </m:accPr>
                          <m:e>
                            <m:r>
                              <m:rPr>
                                <m:sty m:val="p"/>
                              </m:rPr>
                              <a:rPr lang="en-US">
                                <a:latin typeface="Cambria Math"/>
                              </a:rPr>
                              <m:t>r</m:t>
                            </m:r>
                          </m:e>
                        </m:acc>
                      </m:e>
                      <m:sub>
                        <m:r>
                          <m:rPr>
                            <m:sty m:val="p"/>
                          </m:rPr>
                          <a:rPr lang="en-US">
                            <a:latin typeface="Cambria Math"/>
                          </a:rPr>
                          <m:t>Avg</m:t>
                        </m:r>
                      </m:sub>
                    </m:sSub>
                  </m:oMath>
                </a14:m>
                <a:r>
                  <a:rPr lang="en-US" dirty="0"/>
                  <a:t> =AVERAGE(SampleData)</a:t>
                </a:r>
              </a:p>
              <a:p>
                <a:pPr marL="0" indent="0">
                  <a:buNone/>
                </a:pPr>
                <a:endParaRPr lang="en-US" dirty="0"/>
              </a:p>
              <a:p>
                <a:pPr marL="0" indent="0">
                  <a:buNone/>
                </a:pPr>
                <a14:m>
                  <m:oMath xmlns:m="http://schemas.openxmlformats.org/officeDocument/2006/math">
                    <m:r>
                      <m:rPr>
                        <m:sty m:val="p"/>
                      </m:rPr>
                      <a:rPr lang="en-US">
                        <a:latin typeface="Cambria Math"/>
                      </a:rPr>
                      <m:t>Est</m:t>
                    </m:r>
                    <m:r>
                      <a:rPr lang="en-US">
                        <a:latin typeface="Cambria Math"/>
                      </a:rPr>
                      <m:t>. </m:t>
                    </m:r>
                    <m:r>
                      <m:rPr>
                        <m:sty m:val="p"/>
                      </m:rPr>
                      <a:rPr lang="en-US">
                        <a:latin typeface="Cambria Math"/>
                        <a:ea typeface="Cambria Math"/>
                      </a:rPr>
                      <m:t>σ</m:t>
                    </m:r>
                    <m:r>
                      <a:rPr lang="en-US">
                        <a:latin typeface="Cambria Math"/>
                        <a:ea typeface="Cambria Math"/>
                      </a:rPr>
                      <m:t>=</m:t>
                    </m:r>
                    <m:r>
                      <m:rPr>
                        <m:sty m:val="p"/>
                      </m:rPr>
                      <a:rPr lang="en-US">
                        <a:latin typeface="Cambria Math"/>
                        <a:ea typeface="Cambria Math"/>
                      </a:rPr>
                      <m:t>S</m:t>
                    </m:r>
                  </m:oMath>
                </a14:m>
                <a:r>
                  <a:rPr lang="en-US" dirty="0"/>
                  <a:t> =STDEV(</a:t>
                </a:r>
                <a:r>
                  <a:rPr lang="en-US" dirty="0" err="1"/>
                  <a:t>SampleData</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07" t="-1667"/>
                </a:stretch>
              </a:blipFill>
            </p:spPr>
            <p:txBody>
              <a:bodyPr/>
              <a:lstStyle/>
              <a:p>
                <a:r>
                  <a:rPr lang="en-US">
                    <a:noFill/>
                  </a:rPr>
                  <a:t> </a:t>
                </a:r>
              </a:p>
            </p:txBody>
          </p:sp>
        </mc:Fallback>
      </mc:AlternateContent>
    </p:spTree>
    <p:extLst>
      <p:ext uri="{BB962C8B-B14F-4D97-AF65-F5344CB8AC3E}">
        <p14:creationId xmlns:p14="http://schemas.microsoft.com/office/powerpoint/2010/main" val="82536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Data for Stock Returns</a:t>
            </a:r>
          </a:p>
        </p:txBody>
      </p:sp>
      <p:graphicFrame>
        <p:nvGraphicFramePr>
          <p:cNvPr id="9" name="Table 2" descr="A table shows Year are 1, 2, 3, 4, 5, 6, 7, 8, 9 and 10 for market are 30 percent 7, 18, negative 22, negative 14, 10, 26, negative 10, negative 3 and 38 for blandy are 26 percent, 15, negative 14, negative 15, 2, negative 18, 42, 30, negative 32 and 28 and for gourmange are 47 percent, negative 54, 15, 7, negative 28, 40, 17, negative 23, negative 4 and 75."/>
          <p:cNvGraphicFramePr>
            <a:graphicFrameLocks noGrp="1"/>
          </p:cNvGraphicFramePr>
          <p:nvPr>
            <p:ph idx="1"/>
            <p:extLst>
              <p:ext uri="{D42A27DB-BD31-4B8C-83A1-F6EECF244321}">
                <p14:modId xmlns:p14="http://schemas.microsoft.com/office/powerpoint/2010/main" val="2289902556"/>
              </p:ext>
            </p:extLst>
          </p:nvPr>
        </p:nvGraphicFramePr>
        <p:xfrm>
          <a:off x="2804160" y="1108075"/>
          <a:ext cx="6583680" cy="4663440"/>
        </p:xfrm>
        <a:graphic>
          <a:graphicData uri="http://schemas.openxmlformats.org/drawingml/2006/table">
            <a:tbl>
              <a:tblPr firstRow="1" bandRow="1">
                <a:gradFill rotWithShape="1">
                  <a:gsLst>
                    <a:gs pos="0">
                      <a:srgbClr val="E7BB01">
                        <a:tint val="50000"/>
                        <a:satMod val="300000"/>
                      </a:srgbClr>
                    </a:gs>
                    <a:gs pos="35000">
                      <a:srgbClr val="E7BB01">
                        <a:tint val="37000"/>
                        <a:satMod val="300000"/>
                      </a:srgbClr>
                    </a:gs>
                    <a:gs pos="100000">
                      <a:srgbClr val="E7BB01">
                        <a:tint val="15000"/>
                        <a:satMod val="350000"/>
                      </a:srgbClr>
                    </a:gs>
                  </a:gsLst>
                  <a:lin ang="16200000" scaled="1"/>
                </a:gradFill>
                <a:effectLst>
                  <a:outerShdw blurRad="40000" dist="20000" dir="5400000" rotWithShape="0">
                    <a:srgbClr val="000000">
                      <a:alpha val="38000"/>
                    </a:srgbClr>
                  </a:outerShdw>
                </a:effectLst>
              </a:tblPr>
              <a:tblGrid>
                <a:gridCol w="1645920">
                  <a:extLst>
                    <a:ext uri="{9D8B030D-6E8A-4147-A177-3AD203B41FA5}">
                      <a16:colId xmlns="" xmlns:a16="http://schemas.microsoft.com/office/drawing/2014/main" val="20000"/>
                    </a:ext>
                  </a:extLst>
                </a:gridCol>
                <a:gridCol w="1645920">
                  <a:extLst>
                    <a:ext uri="{9D8B030D-6E8A-4147-A177-3AD203B41FA5}">
                      <a16:colId xmlns="" xmlns:a16="http://schemas.microsoft.com/office/drawing/2014/main" val="20001"/>
                    </a:ext>
                  </a:extLst>
                </a:gridCol>
                <a:gridCol w="1645920">
                  <a:extLst>
                    <a:ext uri="{9D8B030D-6E8A-4147-A177-3AD203B41FA5}">
                      <a16:colId xmlns="" xmlns:a16="http://schemas.microsoft.com/office/drawing/2014/main" val="20002"/>
                    </a:ext>
                  </a:extLst>
                </a:gridCol>
                <a:gridCol w="1645920">
                  <a:extLst>
                    <a:ext uri="{9D8B030D-6E8A-4147-A177-3AD203B41FA5}">
                      <a16:colId xmlns="" xmlns:a16="http://schemas.microsoft.com/office/drawing/2014/main" val="20003"/>
                    </a:ext>
                  </a:extLst>
                </a:gridCol>
              </a:tblGrid>
              <a:tr h="502920">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0" algn="ctr">
                        <a:lnSpc>
                          <a:spcPct val="2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Year</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a:noFill/>
                    </a:lnR>
                    <a:lnT w="9525" cap="flat" cmpd="sng" algn="ctr">
                      <a:solidFill>
                        <a:srgbClr val="E7BB01">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E7BB01"/>
                    </a:soli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0" algn="ctr">
                        <a:lnSpc>
                          <a:spcPct val="2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Market</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a:noFill/>
                    </a:lnR>
                    <a:lnT w="9525" cap="flat" cmpd="sng" algn="ctr">
                      <a:solidFill>
                        <a:srgbClr val="E7BB01">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E7BB01"/>
                    </a:soli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0" algn="ctr">
                        <a:lnSpc>
                          <a:spcPct val="2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Blandy</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a:noFill/>
                    </a:lnR>
                    <a:lnT w="9525" cap="flat" cmpd="sng" algn="ctr">
                      <a:solidFill>
                        <a:srgbClr val="E7BB01">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E7BB01"/>
                    </a:soli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0" algn="ctr">
                        <a:lnSpc>
                          <a:spcPct val="2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Gourmange</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E7BB01"/>
                    </a:solidFill>
                  </a:tcPr>
                </a:tc>
                <a:extLst>
                  <a:ext uri="{0D108BD9-81ED-4DB2-BD59-A6C34878D82A}">
                    <a16:rowId xmlns="" xmlns:a16="http://schemas.microsoft.com/office/drawing/2014/main" val="10000"/>
                  </a:ext>
                </a:extLst>
              </a:tr>
              <a:tr h="41148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1</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25400" cap="flat" cmpd="sng" algn="ctr">
                      <a:solidFill>
                        <a:srgbClr val="FFFFFF"/>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30%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25400" cap="flat" cmpd="sng" algn="ctr">
                      <a:solidFill>
                        <a:srgbClr val="FFFFFF"/>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26%</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25400" cap="flat" cmpd="sng" algn="ctr">
                      <a:solidFill>
                        <a:srgbClr val="FFFFFF"/>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47%</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25400" cap="flat" cmpd="sng" algn="ctr">
                      <a:solidFill>
                        <a:srgbClr val="FFFFFF"/>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extLst>
                  <a:ext uri="{0D108BD9-81ED-4DB2-BD59-A6C34878D82A}">
                    <a16:rowId xmlns="" xmlns:a16="http://schemas.microsoft.com/office/drawing/2014/main" val="10001"/>
                  </a:ext>
                </a:extLst>
              </a:tr>
              <a:tr h="41148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2</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7</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15</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−54</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1148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3</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18</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−14</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15</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extLst>
                  <a:ext uri="{0D108BD9-81ED-4DB2-BD59-A6C34878D82A}">
                    <a16:rowId xmlns="" xmlns:a16="http://schemas.microsoft.com/office/drawing/2014/main" val="10003"/>
                  </a:ext>
                </a:extLst>
              </a:tr>
              <a:tr h="41148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4</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−22</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−15</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7</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1148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5</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−14</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2</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−28</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extLst>
                  <a:ext uri="{0D108BD9-81ED-4DB2-BD59-A6C34878D82A}">
                    <a16:rowId xmlns="" xmlns:a16="http://schemas.microsoft.com/office/drawing/2014/main" val="10005"/>
                  </a:ext>
                </a:extLst>
              </a:tr>
              <a:tr h="41148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6</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10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−18</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40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1148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7</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26</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42</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17</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extLst>
                  <a:ext uri="{0D108BD9-81ED-4DB2-BD59-A6C34878D82A}">
                    <a16:rowId xmlns="" xmlns:a16="http://schemas.microsoft.com/office/drawing/2014/main" val="10007"/>
                  </a:ext>
                </a:extLst>
              </a:tr>
              <a:tr h="41148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8</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−10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30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−23</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41148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9</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−3</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−32</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−4</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extLst>
                  <a:ext uri="{0D108BD9-81ED-4DB2-BD59-A6C34878D82A}">
                    <a16:rowId xmlns="" xmlns:a16="http://schemas.microsoft.com/office/drawing/2014/main" val="10009"/>
                  </a:ext>
                </a:extLst>
              </a:tr>
              <a:tr h="41148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pPr>
                      <a:r>
                        <a:rPr lang="en-US" sz="1800" dirty="0">
                          <a:effectLst/>
                          <a:latin typeface="Arial" panose="020B0604020202020204" pitchFamily="34" charset="0"/>
                          <a:cs typeface="Arial" panose="020B0604020202020204" pitchFamily="34" charset="0"/>
                        </a:rPr>
                        <a:t>10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38</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28</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0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75</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2100983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and Standard Deviations </a:t>
            </a:r>
            <a:r>
              <a:rPr lang="en-US" dirty="0" smtClean="0"/>
              <a:t>for</a:t>
            </a:r>
            <a:br>
              <a:rPr lang="en-US" dirty="0" smtClean="0"/>
            </a:br>
            <a:r>
              <a:rPr lang="en-US" dirty="0" smtClean="0"/>
              <a:t>Stand-Alone </a:t>
            </a:r>
            <a:r>
              <a:rPr lang="en-US" dirty="0"/>
              <a:t>Investments</a:t>
            </a:r>
          </a:p>
        </p:txBody>
      </p:sp>
      <p:sp>
        <p:nvSpPr>
          <p:cNvPr id="4" name="Content Placeholder 2"/>
          <p:cNvSpPr>
            <a:spLocks noGrp="1"/>
          </p:cNvSpPr>
          <p:nvPr>
            <p:ph idx="1"/>
          </p:nvPr>
        </p:nvSpPr>
        <p:spPr>
          <a:xfrm>
            <a:off x="838200" y="1317625"/>
            <a:ext cx="11010900" cy="2663826"/>
          </a:xfrm>
        </p:spPr>
        <p:txBody>
          <a:bodyPr/>
          <a:lstStyle/>
          <a:p>
            <a:r>
              <a:rPr lang="en-US" sz="3000" dirty="0"/>
              <a:t>Use formulas shown previously (tedious) or use </a:t>
            </a:r>
            <a:r>
              <a:rPr lang="en-US" sz="3000" i="1" dirty="0"/>
              <a:t>Excel</a:t>
            </a:r>
            <a:r>
              <a:rPr lang="en-US" sz="3000" dirty="0"/>
              <a:t> (easy)</a:t>
            </a:r>
          </a:p>
          <a:p>
            <a:r>
              <a:rPr lang="en-US" sz="3000" dirty="0"/>
              <a:t>What is </a:t>
            </a:r>
            <a:r>
              <a:rPr lang="en-US" sz="3000" dirty="0" err="1"/>
              <a:t>Blandy’s</a:t>
            </a:r>
            <a:r>
              <a:rPr lang="en-US" sz="3000" dirty="0"/>
              <a:t> stand-alone risk?</a:t>
            </a:r>
          </a:p>
          <a:p>
            <a:r>
              <a:rPr lang="en-US" sz="3000" dirty="0"/>
              <a:t>Note: analysts often use past risk as a predictor of future risk, but </a:t>
            </a:r>
            <a:r>
              <a:rPr lang="en-US" sz="3000" b="1" dirty="0">
                <a:solidFill>
                  <a:srgbClr val="FF0000"/>
                </a:solidFill>
              </a:rPr>
              <a:t>past returns are not a good prediction of future </a:t>
            </a:r>
            <a:r>
              <a:rPr lang="en-US" sz="3000" b="1" dirty="0" smtClean="0">
                <a:solidFill>
                  <a:srgbClr val="FF0000"/>
                </a:solidFill>
              </a:rPr>
              <a:t>returns</a:t>
            </a:r>
            <a:r>
              <a:rPr lang="en-US" sz="3000" dirty="0" smtClean="0"/>
              <a:t>.</a:t>
            </a:r>
          </a:p>
        </p:txBody>
      </p:sp>
      <p:graphicFrame>
        <p:nvGraphicFramePr>
          <p:cNvPr id="8" name="Content Placeholder 3" descr="A table shows Average return, and standard deviation for market values are 8.0 percent and 20.1 percent for blandy values are 6.4 percent and 25.2 percent and for gourmange values are 9.2 percent and 38.6 percent."/>
          <p:cNvGraphicFramePr>
            <a:graphicFrameLocks noGrp="1"/>
          </p:cNvGraphicFramePr>
          <p:nvPr>
            <p:ph idx="10"/>
            <p:extLst>
              <p:ext uri="{D42A27DB-BD31-4B8C-83A1-F6EECF244321}">
                <p14:modId xmlns:p14="http://schemas.microsoft.com/office/powerpoint/2010/main" val="4225757017"/>
              </p:ext>
            </p:extLst>
          </p:nvPr>
        </p:nvGraphicFramePr>
        <p:xfrm>
          <a:off x="2072640" y="4225925"/>
          <a:ext cx="8046720" cy="1737360"/>
        </p:xfrm>
        <a:graphic>
          <a:graphicData uri="http://schemas.openxmlformats.org/drawingml/2006/table">
            <a:tbl>
              <a:tblPr firstRow="1" bandRow="1">
                <a:gradFill rotWithShape="1">
                  <a:gsLst>
                    <a:gs pos="0">
                      <a:srgbClr val="E7BB01">
                        <a:tint val="50000"/>
                        <a:satMod val="300000"/>
                      </a:srgbClr>
                    </a:gs>
                    <a:gs pos="35000">
                      <a:srgbClr val="E7BB01">
                        <a:tint val="37000"/>
                        <a:satMod val="300000"/>
                      </a:srgbClr>
                    </a:gs>
                    <a:gs pos="100000">
                      <a:srgbClr val="E7BB01">
                        <a:tint val="15000"/>
                        <a:satMod val="350000"/>
                      </a:srgbClr>
                    </a:gs>
                  </a:gsLst>
                  <a:lin ang="16200000" scaled="1"/>
                </a:gradFill>
                <a:effectLst>
                  <a:outerShdw blurRad="40000" dist="20000" dir="5400000" rotWithShape="0">
                    <a:srgbClr val="000000">
                      <a:alpha val="38000"/>
                    </a:srgbClr>
                  </a:outerShdw>
                </a:effectLst>
              </a:tblPr>
              <a:tblGrid>
                <a:gridCol w="2560320">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1828800">
                  <a:extLst>
                    <a:ext uri="{9D8B030D-6E8A-4147-A177-3AD203B41FA5}">
                      <a16:colId xmlns="" xmlns:a16="http://schemas.microsoft.com/office/drawing/2014/main" val="20002"/>
                    </a:ext>
                  </a:extLst>
                </a:gridCol>
                <a:gridCol w="1828800">
                  <a:extLst>
                    <a:ext uri="{9D8B030D-6E8A-4147-A177-3AD203B41FA5}">
                      <a16:colId xmlns="" xmlns:a16="http://schemas.microsoft.com/office/drawing/2014/main" val="20003"/>
                    </a:ext>
                  </a:extLst>
                </a:gridCol>
              </a:tblGrid>
              <a:tr h="640080">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0" algn="l">
                        <a:lnSpc>
                          <a:spcPct val="200000"/>
                        </a:lnSpc>
                        <a:spcBef>
                          <a:spcPts val="0"/>
                        </a:spcBef>
                        <a:spcAft>
                          <a:spcPts val="0"/>
                        </a:spcAft>
                      </a:pPr>
                      <a:endParaRPr lang="en-US" sz="20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a:noFill/>
                    </a:lnR>
                    <a:lnT w="9525" cap="flat" cmpd="sng" algn="ctr">
                      <a:solidFill>
                        <a:srgbClr val="E7BB01">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E7BB01"/>
                    </a:soli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0" algn="ctr">
                        <a:lnSpc>
                          <a:spcPct val="200000"/>
                        </a:lnSpc>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Market</a:t>
                      </a:r>
                      <a:endParaRPr lang="en-US" sz="20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a:noFill/>
                    </a:lnR>
                    <a:lnT w="9525" cap="flat" cmpd="sng" algn="ctr">
                      <a:solidFill>
                        <a:srgbClr val="E7BB01">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E7BB01"/>
                    </a:soli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0" algn="ctr">
                        <a:lnSpc>
                          <a:spcPct val="200000"/>
                        </a:lnSpc>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Blandy</a:t>
                      </a:r>
                      <a:endParaRPr lang="en-US" sz="20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a:noFill/>
                    </a:lnR>
                    <a:lnT w="9525" cap="flat" cmpd="sng" algn="ctr">
                      <a:solidFill>
                        <a:srgbClr val="E7BB01">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E7BB01"/>
                    </a:soli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0" algn="ctr">
                        <a:lnSpc>
                          <a:spcPct val="200000"/>
                        </a:lnSpc>
                        <a:spcBef>
                          <a:spcPts val="0"/>
                        </a:spcBef>
                        <a:spcAft>
                          <a:spcPts val="0"/>
                        </a:spcAft>
                      </a:pPr>
                      <a:r>
                        <a:rPr lang="en-US" sz="2000" dirty="0">
                          <a:solidFill>
                            <a:schemeClr val="tx1"/>
                          </a:solidFill>
                          <a:effectLst/>
                          <a:latin typeface="Arial" panose="020B0604020202020204" pitchFamily="34" charset="0"/>
                          <a:cs typeface="Arial" panose="020B0604020202020204" pitchFamily="34" charset="0"/>
                        </a:rPr>
                        <a:t>Gourmange</a:t>
                      </a:r>
                      <a:endParaRPr lang="en-US" sz="20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E7BB01"/>
                    </a:solidFill>
                  </a:tcPr>
                </a:tc>
                <a:extLst>
                  <a:ext uri="{0D108BD9-81ED-4DB2-BD59-A6C34878D82A}">
                    <a16:rowId xmlns="" xmlns:a16="http://schemas.microsoft.com/office/drawing/2014/main" val="10000"/>
                  </a:ext>
                </a:extLst>
              </a:tr>
              <a:tr h="54864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algn="l" fontAlgn="ctr"/>
                      <a:r>
                        <a:rPr lang="en-US" sz="2000" u="none" strike="noStrike" dirty="0">
                          <a:effectLst/>
                          <a:latin typeface="Arial" panose="020B0604020202020204" pitchFamily="34" charset="0"/>
                          <a:cs typeface="Arial" panose="020B0604020202020204" pitchFamily="34" charset="0"/>
                        </a:rPr>
                        <a:t>Average return </a:t>
                      </a:r>
                      <a:endParaRPr lang="en-US" sz="2000" b="1" i="0" u="none" strike="noStrike" dirty="0">
                        <a:effectLst/>
                        <a:latin typeface="Arial" panose="020B0604020202020204" pitchFamily="34" charset="0"/>
                        <a:cs typeface="Arial" panose="020B0604020202020204" pitchFamily="34" charset="0"/>
                      </a:endParaRPr>
                    </a:p>
                  </a:txBody>
                  <a:tcPr marL="0" marR="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25400" cap="flat" cmpd="sng" algn="ctr">
                      <a:solidFill>
                        <a:srgbClr val="FFFFFF"/>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algn="ctr" fontAlgn="ctr">
                        <a:tabLst>
                          <a:tab pos="548640" algn="dec"/>
                        </a:tabLst>
                      </a:pPr>
                      <a:r>
                        <a:rPr lang="en-US" sz="2000" u="none" strike="noStrike" dirty="0">
                          <a:effectLst/>
                          <a:latin typeface="Arial" panose="020B0604020202020204" pitchFamily="34" charset="0"/>
                          <a:cs typeface="Arial" panose="020B0604020202020204" pitchFamily="34" charset="0"/>
                        </a:rPr>
                        <a:t>	8.0%</a:t>
                      </a:r>
                      <a:endParaRPr lang="en-US" sz="2000" b="1" i="0" u="none" strike="noStrike" dirty="0">
                        <a:effectLst/>
                        <a:latin typeface="Arial" panose="020B0604020202020204" pitchFamily="34" charset="0"/>
                        <a:cs typeface="Arial" panose="020B0604020202020204" pitchFamily="34" charset="0"/>
                      </a:endParaRPr>
                    </a:p>
                  </a:txBody>
                  <a:tcPr marL="0" marR="1444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25400" cap="flat" cmpd="sng" algn="ctr">
                      <a:solidFill>
                        <a:srgbClr val="FFFFFF"/>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algn="ctr" fontAlgn="ctr">
                        <a:tabLst>
                          <a:tab pos="548640" algn="dec"/>
                        </a:tabLst>
                      </a:pPr>
                      <a:r>
                        <a:rPr lang="en-US" sz="2000" u="none" strike="noStrike" dirty="0">
                          <a:effectLst/>
                          <a:latin typeface="Arial" panose="020B0604020202020204" pitchFamily="34" charset="0"/>
                          <a:cs typeface="Arial" panose="020B0604020202020204" pitchFamily="34" charset="0"/>
                        </a:rPr>
                        <a:t>	6.4%</a:t>
                      </a:r>
                      <a:endParaRPr lang="en-US" sz="2000" b="1" i="0" u="none" strike="noStrike" dirty="0">
                        <a:effectLst/>
                        <a:latin typeface="Arial" panose="020B0604020202020204" pitchFamily="34" charset="0"/>
                        <a:cs typeface="Arial" panose="020B0604020202020204" pitchFamily="34" charset="0"/>
                      </a:endParaRPr>
                    </a:p>
                  </a:txBody>
                  <a:tcPr marL="0" marR="1444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25400" cap="flat" cmpd="sng" algn="ctr">
                      <a:solidFill>
                        <a:srgbClr val="FFFFFF"/>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algn="ctr" fontAlgn="ctr">
                        <a:tabLst>
                          <a:tab pos="731520" algn="dec"/>
                        </a:tabLst>
                      </a:pPr>
                      <a:r>
                        <a:rPr lang="en-US" sz="2000" u="none" strike="noStrike" dirty="0">
                          <a:effectLst/>
                          <a:latin typeface="Arial" panose="020B0604020202020204" pitchFamily="34" charset="0"/>
                          <a:cs typeface="Arial" panose="020B0604020202020204" pitchFamily="34" charset="0"/>
                        </a:rPr>
                        <a:t>	9.2%</a:t>
                      </a:r>
                      <a:endParaRPr lang="en-US" sz="2000" b="1" i="0" u="none" strike="noStrike" dirty="0">
                        <a:effectLst/>
                        <a:latin typeface="Arial" panose="020B0604020202020204" pitchFamily="34" charset="0"/>
                        <a:cs typeface="Arial" panose="020B0604020202020204" pitchFamily="34" charset="0"/>
                      </a:endParaRPr>
                    </a:p>
                  </a:txBody>
                  <a:tcPr marL="0" marR="1444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25400" cap="flat" cmpd="sng" algn="ctr">
                      <a:solidFill>
                        <a:srgbClr val="FFFFFF"/>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extLst>
                  <a:ext uri="{0D108BD9-81ED-4DB2-BD59-A6C34878D82A}">
                    <a16:rowId xmlns="" xmlns:a16="http://schemas.microsoft.com/office/drawing/2014/main" val="10001"/>
                  </a:ext>
                </a:extLst>
              </a:tr>
              <a:tr h="54864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algn="l" fontAlgn="ctr"/>
                      <a:r>
                        <a:rPr lang="en-US" sz="2000" u="none" strike="noStrike" dirty="0">
                          <a:effectLst/>
                          <a:latin typeface="Arial" panose="020B0604020202020204" pitchFamily="34" charset="0"/>
                          <a:cs typeface="Arial" panose="020B0604020202020204" pitchFamily="34" charset="0"/>
                        </a:rPr>
                        <a:t>Standard deviation</a:t>
                      </a:r>
                      <a:endParaRPr lang="en-US" sz="2000" b="1" i="0" u="none" strike="noStrike" dirty="0">
                        <a:effectLst/>
                        <a:latin typeface="Arial" panose="020B0604020202020204" pitchFamily="34" charset="0"/>
                        <a:cs typeface="Arial" panose="020B0604020202020204" pitchFamily="34" charset="0"/>
                      </a:endParaRPr>
                    </a:p>
                  </a:txBody>
                  <a:tcPr marL="0" marR="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algn="ctr" fontAlgn="ctr">
                        <a:tabLst>
                          <a:tab pos="548640" algn="dec"/>
                        </a:tabLst>
                      </a:pPr>
                      <a:r>
                        <a:rPr lang="en-US" sz="2000" u="none" strike="noStrike" dirty="0">
                          <a:effectLst/>
                          <a:latin typeface="Arial" panose="020B0604020202020204" pitchFamily="34" charset="0"/>
                          <a:cs typeface="Arial" panose="020B0604020202020204" pitchFamily="34" charset="0"/>
                        </a:rPr>
                        <a:t>	20.1%</a:t>
                      </a:r>
                      <a:endParaRPr lang="en-US" sz="2000" b="1" i="0" u="none" strike="noStrike" dirty="0">
                        <a:effectLst/>
                        <a:latin typeface="Arial" panose="020B0604020202020204" pitchFamily="34" charset="0"/>
                        <a:cs typeface="Arial" panose="020B0604020202020204" pitchFamily="34" charset="0"/>
                      </a:endParaRPr>
                    </a:p>
                  </a:txBody>
                  <a:tcPr marL="0" marR="1444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algn="ctr" fontAlgn="ctr">
                        <a:tabLst>
                          <a:tab pos="548640" algn="dec"/>
                        </a:tabLst>
                      </a:pPr>
                      <a:r>
                        <a:rPr lang="en-US" sz="2000" u="none" strike="noStrike" dirty="0">
                          <a:effectLst/>
                          <a:latin typeface="Arial" panose="020B0604020202020204" pitchFamily="34" charset="0"/>
                          <a:cs typeface="Arial" panose="020B0604020202020204" pitchFamily="34" charset="0"/>
                        </a:rPr>
                        <a:t>	25.2%</a:t>
                      </a:r>
                      <a:endParaRPr lang="en-US" sz="2000" b="1" i="0" u="none" strike="noStrike" dirty="0">
                        <a:effectLst/>
                        <a:latin typeface="Arial" panose="020B0604020202020204" pitchFamily="34" charset="0"/>
                        <a:cs typeface="Arial" panose="020B0604020202020204" pitchFamily="34" charset="0"/>
                      </a:endParaRPr>
                    </a:p>
                  </a:txBody>
                  <a:tcPr marL="0" marR="1444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algn="ctr" fontAlgn="ctr">
                        <a:tabLst>
                          <a:tab pos="731520" algn="dec"/>
                        </a:tabLst>
                      </a:pPr>
                      <a:r>
                        <a:rPr lang="en-US" sz="2000" u="none" strike="noStrike" dirty="0">
                          <a:effectLst/>
                          <a:latin typeface="Arial" panose="020B0604020202020204" pitchFamily="34" charset="0"/>
                          <a:cs typeface="Arial" panose="020B0604020202020204" pitchFamily="34" charset="0"/>
                        </a:rPr>
                        <a:t>	38.6%</a:t>
                      </a:r>
                      <a:endParaRPr lang="en-US" sz="2000" b="1" i="0" u="none" strike="noStrike" dirty="0">
                        <a:effectLst/>
                        <a:latin typeface="Arial" panose="020B0604020202020204" pitchFamily="34" charset="0"/>
                        <a:cs typeface="Arial" panose="020B0604020202020204" pitchFamily="34" charset="0"/>
                      </a:endParaRPr>
                    </a:p>
                  </a:txBody>
                  <a:tcPr marL="0" marR="1444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216312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How risky is </a:t>
            </a:r>
            <a:r>
              <a:rPr lang="en-US" dirty="0" err="1"/>
              <a:t>Blandy</a:t>
            </a:r>
            <a:r>
              <a:rPr lang="en-US" dirty="0"/>
              <a:t> stock?</a:t>
            </a:r>
          </a:p>
        </p:txBody>
      </p:sp>
      <p:sp>
        <p:nvSpPr>
          <p:cNvPr id="6" name="Content Placeholder 2"/>
          <p:cNvSpPr>
            <a:spLocks noGrp="1"/>
          </p:cNvSpPr>
          <p:nvPr>
            <p:ph idx="1"/>
          </p:nvPr>
        </p:nvSpPr>
        <p:spPr/>
        <p:txBody>
          <a:bodyPr/>
          <a:lstStyle/>
          <a:p>
            <a:r>
              <a:rPr lang="en-US" dirty="0"/>
              <a:t>Assumptions:</a:t>
            </a:r>
          </a:p>
          <a:p>
            <a:pPr lvl="1"/>
            <a:r>
              <a:rPr lang="en-US" dirty="0"/>
              <a:t>Returns are normally distributed.</a:t>
            </a:r>
          </a:p>
          <a:p>
            <a:pPr lvl="1"/>
            <a:r>
              <a:rPr lang="el-GR" dirty="0"/>
              <a:t>σ</a:t>
            </a:r>
            <a:r>
              <a:rPr lang="en-US" dirty="0"/>
              <a:t> is 25.2%</a:t>
            </a:r>
          </a:p>
          <a:p>
            <a:pPr lvl="1"/>
            <a:r>
              <a:rPr lang="en-US" dirty="0"/>
              <a:t>Expected return is about 6.4%.</a:t>
            </a:r>
          </a:p>
          <a:p>
            <a:r>
              <a:rPr lang="en-US" dirty="0"/>
              <a:t>16% of the time (approximately), return will be:</a:t>
            </a:r>
          </a:p>
          <a:p>
            <a:pPr lvl="1"/>
            <a:r>
              <a:rPr lang="en-US" dirty="0"/>
              <a:t>&lt; −18.8</a:t>
            </a:r>
            <a:r>
              <a:rPr lang="en-US" dirty="0" smtClean="0"/>
              <a:t>% (</a:t>
            </a:r>
            <a:r>
              <a:rPr lang="en-US" dirty="0"/>
              <a:t>6.4%−25.2% = −18.8)</a:t>
            </a:r>
          </a:p>
          <a:p>
            <a:pPr lvl="1"/>
            <a:r>
              <a:rPr lang="en-US" dirty="0"/>
              <a:t>&gt; 32.6</a:t>
            </a:r>
            <a:r>
              <a:rPr lang="en-US" dirty="0" smtClean="0"/>
              <a:t>% (</a:t>
            </a:r>
            <a:r>
              <a:rPr lang="en-US" dirty="0"/>
              <a:t>6.4%+25.2</a:t>
            </a:r>
            <a:r>
              <a:rPr lang="en-US" dirty="0" smtClean="0"/>
              <a:t>% = 32.6</a:t>
            </a:r>
            <a:r>
              <a:rPr lang="en-US" dirty="0"/>
              <a:t>)</a:t>
            </a:r>
          </a:p>
          <a:p>
            <a:r>
              <a:rPr lang="en-US" dirty="0"/>
              <a:t>Stocks are very risky</a:t>
            </a:r>
            <a:r>
              <a:rPr lang="en-US" dirty="0" smtClean="0"/>
              <a:t>!</a:t>
            </a:r>
            <a:endParaRPr lang="en-US" dirty="0"/>
          </a:p>
        </p:txBody>
      </p:sp>
    </p:spTree>
    <p:extLst>
      <p:ext uri="{BB962C8B-B14F-4D97-AF65-F5344CB8AC3E}">
        <p14:creationId xmlns:p14="http://schemas.microsoft.com/office/powerpoint/2010/main" val="1269488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 Returns</a:t>
            </a:r>
          </a:p>
        </p:txBody>
      </p:sp>
      <p:sp>
        <p:nvSpPr>
          <p:cNvPr id="4" name="Content Placeholder 2"/>
          <p:cNvSpPr>
            <a:spLocks noGrp="1"/>
          </p:cNvSpPr>
          <p:nvPr>
            <p:ph idx="1"/>
          </p:nvPr>
        </p:nvSpPr>
        <p:spPr/>
        <p:txBody>
          <a:bodyPr/>
          <a:lstStyle/>
          <a:p>
            <a:r>
              <a:rPr lang="en-US" dirty="0"/>
              <a:t>The percentage of a portfolio’s value that is invested in Stock </a:t>
            </a:r>
            <a:r>
              <a:rPr lang="en-US" dirty="0" err="1"/>
              <a:t>i</a:t>
            </a:r>
            <a:r>
              <a:rPr lang="en-US" dirty="0"/>
              <a:t> is denoted by the “weight” </a:t>
            </a:r>
            <a:r>
              <a:rPr lang="en-US" dirty="0" err="1"/>
              <a:t>w</a:t>
            </a:r>
            <a:r>
              <a:rPr lang="en-US" baseline="-25000" dirty="0" err="1"/>
              <a:t>i</a:t>
            </a:r>
            <a:r>
              <a:rPr lang="en-US" dirty="0"/>
              <a:t>. Notice that the sum of all the weights must equal 1. </a:t>
            </a:r>
          </a:p>
          <a:p>
            <a:r>
              <a:rPr lang="en-US" dirty="0"/>
              <a:t>With n stocks in the portfolio, its return each year will be:</a:t>
            </a:r>
          </a:p>
        </p:txBody>
      </p:sp>
      <p:graphicFrame>
        <p:nvGraphicFramePr>
          <p:cNvPr id="7" name="Object 3" descr="An equation shows portfolio returns. &#10;r bar subscript p,t equals sigma from i equals 1 to n w subscript i r bar subscript i t&#10;"/>
          <p:cNvGraphicFramePr>
            <a:graphicFrameLocks noGrp="1" noChangeAspect="1"/>
          </p:cNvGraphicFramePr>
          <p:nvPr>
            <p:ph idx="10"/>
            <p:extLst>
              <p:ext uri="{D42A27DB-BD31-4B8C-83A1-F6EECF244321}">
                <p14:modId xmlns:p14="http://schemas.microsoft.com/office/powerpoint/2010/main" val="452338369"/>
              </p:ext>
            </p:extLst>
          </p:nvPr>
        </p:nvGraphicFramePr>
        <p:xfrm>
          <a:off x="3077209" y="3789044"/>
          <a:ext cx="3448893" cy="1804036"/>
        </p:xfrm>
        <a:graphic>
          <a:graphicData uri="http://schemas.openxmlformats.org/presentationml/2006/ole">
            <mc:AlternateContent xmlns:mc="http://schemas.openxmlformats.org/markup-compatibility/2006">
              <mc:Choice xmlns:v="urn:schemas-microsoft-com:vml" Requires="v">
                <p:oleObj spid="_x0000_s9245" name="Equation" r:id="rId3" imgW="825480" imgH="431640" progId="Equation.DSMT4">
                  <p:embed/>
                </p:oleObj>
              </mc:Choice>
              <mc:Fallback>
                <p:oleObj name="Equation" r:id="rId3" imgW="82548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7209" y="3789044"/>
                        <a:ext cx="3448893" cy="180403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28474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2-Stock Portfolio</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Form a portfolio by selling 25% of the Blandy stock and investing it in the higher-risk Gourmange stock.</a:t>
                </a:r>
              </a:p>
              <a:p>
                <a:r>
                  <a:rPr lang="en-US" dirty="0"/>
                  <a:t>The portfolio return each year will be:</a:t>
                </a:r>
              </a:p>
              <a:p>
                <a:pPr lvl="1"/>
                <a14:m>
                  <m:oMath xmlns:m="http://schemas.openxmlformats.org/officeDocument/2006/math">
                    <m:sSub>
                      <m:sSubPr>
                        <m:ctrlPr>
                          <a:rPr lang="en-US" i="1">
                            <a:latin typeface="Cambria Math"/>
                          </a:rPr>
                        </m:ctrlPr>
                      </m:sSubPr>
                      <m:e>
                        <m:acc>
                          <m:accPr>
                            <m:chr m:val="̅"/>
                            <m:ctrlPr>
                              <a:rPr lang="en-US" i="1">
                                <a:latin typeface="Cambria Math"/>
                              </a:rPr>
                            </m:ctrlPr>
                          </m:accPr>
                          <m:e>
                            <m:r>
                              <m:rPr>
                                <m:sty m:val="p"/>
                              </m:rPr>
                              <a:rPr lang="en-US">
                                <a:latin typeface="Cambria Math"/>
                              </a:rPr>
                              <m:t>r</m:t>
                            </m:r>
                          </m:e>
                        </m:acc>
                      </m:e>
                      <m:sub>
                        <m:r>
                          <m:rPr>
                            <m:sty m:val="p"/>
                          </m:rPr>
                          <a:rPr lang="en-US">
                            <a:latin typeface="Cambria Math"/>
                          </a:rPr>
                          <m:t>P</m:t>
                        </m:r>
                        <m:r>
                          <a:rPr lang="en-US">
                            <a:latin typeface="Cambria Math"/>
                          </a:rPr>
                          <m:t>,</m:t>
                        </m:r>
                        <m:r>
                          <m:rPr>
                            <m:sty m:val="p"/>
                          </m:rPr>
                          <a:rPr lang="en-US">
                            <a:latin typeface="Cambria Math"/>
                          </a:rPr>
                          <m:t>t</m:t>
                        </m:r>
                      </m:sub>
                    </m:sSub>
                    <m:r>
                      <a:rPr lang="en-US">
                        <a:latin typeface="Cambria Math"/>
                      </a:rPr>
                      <m:t>=</m:t>
                    </m:r>
                    <m:sSub>
                      <m:sSubPr>
                        <m:ctrlPr>
                          <a:rPr lang="en-US" i="1">
                            <a:latin typeface="Cambria Math"/>
                          </a:rPr>
                        </m:ctrlPr>
                      </m:sSubPr>
                      <m:e>
                        <m:r>
                          <m:rPr>
                            <m:sty m:val="p"/>
                          </m:rPr>
                          <a:rPr lang="en-US">
                            <a:latin typeface="Cambria Math"/>
                          </a:rPr>
                          <m:t>w</m:t>
                        </m:r>
                      </m:e>
                      <m:sub>
                        <m:r>
                          <m:rPr>
                            <m:sty m:val="p"/>
                          </m:rPr>
                          <a:rPr lang="en-US">
                            <a:latin typeface="Cambria Math"/>
                          </a:rPr>
                          <m:t>Blandy</m:t>
                        </m:r>
                      </m:sub>
                    </m:sSub>
                    <m:d>
                      <m:dPr>
                        <m:ctrlPr>
                          <a:rPr lang="en-US" i="1">
                            <a:latin typeface="Cambria Math"/>
                          </a:rPr>
                        </m:ctrlPr>
                      </m:dPr>
                      <m:e>
                        <m:sSub>
                          <m:sSubPr>
                            <m:ctrlPr>
                              <a:rPr lang="en-US" i="1">
                                <a:latin typeface="Cambria Math"/>
                              </a:rPr>
                            </m:ctrlPr>
                          </m:sSubPr>
                          <m:e>
                            <m:acc>
                              <m:accPr>
                                <m:chr m:val="̅"/>
                                <m:ctrlPr>
                                  <a:rPr lang="en-US" i="1">
                                    <a:latin typeface="Cambria Math"/>
                                  </a:rPr>
                                </m:ctrlPr>
                              </m:accPr>
                              <m:e>
                                <m:r>
                                  <m:rPr>
                                    <m:sty m:val="p"/>
                                  </m:rPr>
                                  <a:rPr lang="en-US">
                                    <a:latin typeface="Cambria Math"/>
                                  </a:rPr>
                                  <m:t>r</m:t>
                                </m:r>
                              </m:e>
                            </m:acc>
                          </m:e>
                          <m:sub>
                            <m:r>
                              <m:rPr>
                                <m:sty m:val="p"/>
                              </m:rPr>
                              <a:rPr lang="en-US">
                                <a:latin typeface="Cambria Math"/>
                              </a:rPr>
                              <m:t>Blandy</m:t>
                            </m:r>
                            <m:r>
                              <a:rPr lang="en-US">
                                <a:latin typeface="Cambria Math"/>
                              </a:rPr>
                              <m:t>,</m:t>
                            </m:r>
                            <m:r>
                              <m:rPr>
                                <m:sty m:val="p"/>
                              </m:rPr>
                              <a:rPr lang="en-US">
                                <a:latin typeface="Cambria Math"/>
                              </a:rPr>
                              <m:t>t</m:t>
                            </m:r>
                          </m:sub>
                        </m:sSub>
                      </m:e>
                    </m:d>
                    <m:r>
                      <a:rPr lang="en-US">
                        <a:latin typeface="Cambria Math"/>
                      </a:rPr>
                      <m:t>+</m:t>
                    </m:r>
                    <m:sSub>
                      <m:sSubPr>
                        <m:ctrlPr>
                          <a:rPr lang="en-US" i="1">
                            <a:latin typeface="Cambria Math"/>
                          </a:rPr>
                        </m:ctrlPr>
                      </m:sSubPr>
                      <m:e>
                        <m:r>
                          <m:rPr>
                            <m:sty m:val="p"/>
                          </m:rPr>
                          <a:rPr lang="en-US">
                            <a:latin typeface="Cambria Math"/>
                          </a:rPr>
                          <m:t>w</m:t>
                        </m:r>
                      </m:e>
                      <m:sub>
                        <m:r>
                          <m:rPr>
                            <m:sty m:val="p"/>
                          </m:rPr>
                          <a:rPr lang="en-US">
                            <a:latin typeface="Cambria Math"/>
                          </a:rPr>
                          <m:t>Gour</m:t>
                        </m:r>
                        <m:r>
                          <a:rPr lang="en-US">
                            <a:latin typeface="Cambria Math"/>
                          </a:rPr>
                          <m:t>.</m:t>
                        </m:r>
                      </m:sub>
                    </m:sSub>
                    <m:d>
                      <m:dPr>
                        <m:ctrlPr>
                          <a:rPr lang="en-US" i="1">
                            <a:latin typeface="Cambria Math"/>
                          </a:rPr>
                        </m:ctrlPr>
                      </m:dPr>
                      <m:e>
                        <m:sSub>
                          <m:sSubPr>
                            <m:ctrlPr>
                              <a:rPr lang="en-US" i="1">
                                <a:latin typeface="Cambria Math"/>
                              </a:rPr>
                            </m:ctrlPr>
                          </m:sSubPr>
                          <m:e>
                            <m:acc>
                              <m:accPr>
                                <m:chr m:val="̅"/>
                                <m:ctrlPr>
                                  <a:rPr lang="en-US" i="1">
                                    <a:latin typeface="Cambria Math"/>
                                  </a:rPr>
                                </m:ctrlPr>
                              </m:accPr>
                              <m:e>
                                <m:r>
                                  <m:rPr>
                                    <m:sty m:val="p"/>
                                  </m:rPr>
                                  <a:rPr lang="en-US">
                                    <a:latin typeface="Cambria Math"/>
                                  </a:rPr>
                                  <m:t>r</m:t>
                                </m:r>
                              </m:e>
                            </m:acc>
                          </m:e>
                          <m:sub>
                            <m:r>
                              <m:rPr>
                                <m:sty m:val="p"/>
                              </m:rPr>
                              <a:rPr lang="en-US">
                                <a:latin typeface="Cambria Math"/>
                              </a:rPr>
                              <m:t>Gour</m:t>
                            </m:r>
                            <m:r>
                              <a:rPr lang="en-US">
                                <a:latin typeface="Cambria Math"/>
                              </a:rPr>
                              <m:t>.,</m:t>
                            </m:r>
                            <m:r>
                              <m:rPr>
                                <m:sty m:val="p"/>
                              </m:rPr>
                              <a:rPr lang="en-US">
                                <a:latin typeface="Cambria Math"/>
                              </a:rPr>
                              <m:t>t</m:t>
                            </m:r>
                          </m:sub>
                        </m:sSub>
                      </m:e>
                    </m:d>
                  </m:oMath>
                </a14:m>
                <a:endParaRPr lang="en-US" dirty="0"/>
              </a:p>
              <a:p>
                <a:pPr lvl="1"/>
                <a14:m>
                  <m:oMath xmlns:m="http://schemas.openxmlformats.org/officeDocument/2006/math">
                    <m:sSub>
                      <m:sSubPr>
                        <m:ctrlPr>
                          <a:rPr lang="en-US" i="1">
                            <a:latin typeface="Cambria Math"/>
                          </a:rPr>
                        </m:ctrlPr>
                      </m:sSubPr>
                      <m:e>
                        <m:acc>
                          <m:accPr>
                            <m:chr m:val="̅"/>
                            <m:ctrlPr>
                              <a:rPr lang="en-US" i="1">
                                <a:latin typeface="Cambria Math"/>
                              </a:rPr>
                            </m:ctrlPr>
                          </m:accPr>
                          <m:e>
                            <m:r>
                              <m:rPr>
                                <m:sty m:val="p"/>
                              </m:rPr>
                              <a:rPr lang="en-US">
                                <a:latin typeface="Cambria Math"/>
                              </a:rPr>
                              <m:t>r</m:t>
                            </m:r>
                          </m:e>
                        </m:acc>
                      </m:e>
                      <m:sub>
                        <m:r>
                          <m:rPr>
                            <m:sty m:val="p"/>
                          </m:rPr>
                          <a:rPr lang="en-US">
                            <a:latin typeface="Cambria Math"/>
                          </a:rPr>
                          <m:t>P</m:t>
                        </m:r>
                        <m:r>
                          <a:rPr lang="en-US">
                            <a:latin typeface="Cambria Math"/>
                          </a:rPr>
                          <m:t>,</m:t>
                        </m:r>
                        <m:r>
                          <m:rPr>
                            <m:sty m:val="p"/>
                          </m:rPr>
                          <a:rPr lang="en-US">
                            <a:latin typeface="Cambria Math"/>
                          </a:rPr>
                          <m:t>t</m:t>
                        </m:r>
                      </m:sub>
                    </m:sSub>
                    <m:r>
                      <a:rPr lang="en-US">
                        <a:latin typeface="Cambria Math"/>
                      </a:rPr>
                      <m:t>=0.75</m:t>
                    </m:r>
                    <m:d>
                      <m:dPr>
                        <m:ctrlPr>
                          <a:rPr lang="en-US" i="1">
                            <a:latin typeface="Cambria Math"/>
                          </a:rPr>
                        </m:ctrlPr>
                      </m:dPr>
                      <m:e>
                        <m:sSub>
                          <m:sSubPr>
                            <m:ctrlPr>
                              <a:rPr lang="en-US" i="1">
                                <a:latin typeface="Cambria Math"/>
                              </a:rPr>
                            </m:ctrlPr>
                          </m:sSubPr>
                          <m:e>
                            <m:acc>
                              <m:accPr>
                                <m:chr m:val="̅"/>
                                <m:ctrlPr>
                                  <a:rPr lang="en-US" i="1">
                                    <a:latin typeface="Cambria Math"/>
                                  </a:rPr>
                                </m:ctrlPr>
                              </m:accPr>
                              <m:e>
                                <m:r>
                                  <m:rPr>
                                    <m:sty m:val="p"/>
                                  </m:rPr>
                                  <a:rPr lang="en-US">
                                    <a:latin typeface="Cambria Math"/>
                                  </a:rPr>
                                  <m:t>r</m:t>
                                </m:r>
                              </m:e>
                            </m:acc>
                          </m:e>
                          <m:sub>
                            <m:r>
                              <m:rPr>
                                <m:sty m:val="p"/>
                              </m:rPr>
                              <a:rPr lang="en-US">
                                <a:latin typeface="Cambria Math"/>
                              </a:rPr>
                              <m:t>Blandy</m:t>
                            </m:r>
                            <m:r>
                              <a:rPr lang="en-US">
                                <a:latin typeface="Cambria Math"/>
                              </a:rPr>
                              <m:t>,</m:t>
                            </m:r>
                            <m:r>
                              <m:rPr>
                                <m:sty m:val="p"/>
                              </m:rPr>
                              <a:rPr lang="en-US">
                                <a:latin typeface="Cambria Math"/>
                              </a:rPr>
                              <m:t>t</m:t>
                            </m:r>
                          </m:sub>
                        </m:sSub>
                      </m:e>
                    </m:d>
                    <m:r>
                      <a:rPr lang="en-US">
                        <a:latin typeface="Cambria Math"/>
                      </a:rPr>
                      <m:t>+0.25</m:t>
                    </m:r>
                    <m:d>
                      <m:dPr>
                        <m:ctrlPr>
                          <a:rPr lang="en-US" i="1">
                            <a:latin typeface="Cambria Math"/>
                          </a:rPr>
                        </m:ctrlPr>
                      </m:dPr>
                      <m:e>
                        <m:sSub>
                          <m:sSubPr>
                            <m:ctrlPr>
                              <a:rPr lang="en-US" i="1">
                                <a:latin typeface="Cambria Math"/>
                              </a:rPr>
                            </m:ctrlPr>
                          </m:sSubPr>
                          <m:e>
                            <m:acc>
                              <m:accPr>
                                <m:chr m:val="̅"/>
                                <m:ctrlPr>
                                  <a:rPr lang="en-US" i="1">
                                    <a:latin typeface="Cambria Math"/>
                                  </a:rPr>
                                </m:ctrlPr>
                              </m:accPr>
                              <m:e>
                                <m:r>
                                  <m:rPr>
                                    <m:sty m:val="p"/>
                                  </m:rPr>
                                  <a:rPr lang="en-US">
                                    <a:latin typeface="Cambria Math"/>
                                  </a:rPr>
                                  <m:t>r</m:t>
                                </m:r>
                              </m:e>
                            </m:acc>
                          </m:e>
                          <m:sub>
                            <m:r>
                              <m:rPr>
                                <m:sty m:val="p"/>
                              </m:rPr>
                              <a:rPr lang="en-US">
                                <a:latin typeface="Cambria Math"/>
                              </a:rPr>
                              <m:t>Gour</m:t>
                            </m:r>
                            <m:r>
                              <a:rPr lang="en-US">
                                <a:latin typeface="Cambria Math"/>
                              </a:rPr>
                              <m:t>.,</m:t>
                            </m:r>
                            <m:r>
                              <m:rPr>
                                <m:sty m:val="p"/>
                              </m:rPr>
                              <a:rPr lang="en-US">
                                <a:latin typeface="Cambria Math"/>
                              </a:rPr>
                              <m:t>t</m:t>
                            </m:r>
                          </m:sub>
                        </m:sSub>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33" t="-1667" r="-1913"/>
                </a:stretch>
              </a:blipFill>
            </p:spPr>
            <p:txBody>
              <a:bodyPr/>
              <a:lstStyle/>
              <a:p>
                <a:r>
                  <a:rPr lang="en-US">
                    <a:noFill/>
                  </a:rPr>
                  <a:t> </a:t>
                </a:r>
              </a:p>
            </p:txBody>
          </p:sp>
        </mc:Fallback>
      </mc:AlternateContent>
    </p:spTree>
    <p:extLst>
      <p:ext uri="{BB962C8B-B14F-4D97-AF65-F5344CB8AC3E}">
        <p14:creationId xmlns:p14="http://schemas.microsoft.com/office/powerpoint/2010/main" val="3366325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Data for Stocks and Portfolio Returns</a:t>
            </a:r>
          </a:p>
        </p:txBody>
      </p:sp>
      <p:graphicFrame>
        <p:nvGraphicFramePr>
          <p:cNvPr id="6" name="Content Placeholder 2" descr="A table shows Years are 1, 2, 3, 4, 5, 6, 7, 8, 9 and 10 for blandy are 26 percent, 15, negative 14, negative 15, 2, negative 18, 42, 30, negative 32 and 28 for gourmange are 47 percent, negative 54, 15, 7, negative 28, 40, 17, negative 23, negative 4 and 75 and for portfolio of blandy and gourmange are 31.3 percent, negative 2.3, negative 6.8, negative 9.5, negative 5.5, negative 3.5, 35.8, 16.8, negative 25.0 and 39.8."/>
          <p:cNvGraphicFramePr>
            <a:graphicFrameLocks noGrp="1"/>
          </p:cNvGraphicFramePr>
          <p:nvPr>
            <p:ph idx="1"/>
            <p:extLst>
              <p:ext uri="{D42A27DB-BD31-4B8C-83A1-F6EECF244321}">
                <p14:modId xmlns:p14="http://schemas.microsoft.com/office/powerpoint/2010/main" val="4046270829"/>
              </p:ext>
            </p:extLst>
          </p:nvPr>
        </p:nvGraphicFramePr>
        <p:xfrm>
          <a:off x="2621280" y="1300480"/>
          <a:ext cx="6949440" cy="4663440"/>
        </p:xfrm>
        <a:graphic>
          <a:graphicData uri="http://schemas.openxmlformats.org/drawingml/2006/table">
            <a:tbl>
              <a:tblPr firstRow="1" bandRow="1">
                <a:gradFill rotWithShape="1">
                  <a:gsLst>
                    <a:gs pos="0">
                      <a:srgbClr val="E7BB01">
                        <a:tint val="50000"/>
                        <a:satMod val="300000"/>
                      </a:srgbClr>
                    </a:gs>
                    <a:gs pos="35000">
                      <a:srgbClr val="E7BB01">
                        <a:tint val="37000"/>
                        <a:satMod val="300000"/>
                      </a:srgbClr>
                    </a:gs>
                    <a:gs pos="100000">
                      <a:srgbClr val="E7BB01">
                        <a:tint val="15000"/>
                        <a:satMod val="350000"/>
                      </a:srgbClr>
                    </a:gs>
                  </a:gsLst>
                  <a:lin ang="16200000" scaled="1"/>
                </a:gradFill>
                <a:effectLst>
                  <a:outerShdw blurRad="40000" dist="20000" dir="5400000" rotWithShape="0">
                    <a:srgbClr val="000000">
                      <a:alpha val="38000"/>
                    </a:srgbClr>
                  </a:outerShdw>
                </a:effectLst>
              </a:tblPr>
              <a:tblGrid>
                <a:gridCol w="1463040">
                  <a:extLst>
                    <a:ext uri="{9D8B030D-6E8A-4147-A177-3AD203B41FA5}">
                      <a16:colId xmlns="" xmlns:a16="http://schemas.microsoft.com/office/drawing/2014/main" val="20000"/>
                    </a:ext>
                  </a:extLst>
                </a:gridCol>
                <a:gridCol w="1463040">
                  <a:extLst>
                    <a:ext uri="{9D8B030D-6E8A-4147-A177-3AD203B41FA5}">
                      <a16:colId xmlns="" xmlns:a16="http://schemas.microsoft.com/office/drawing/2014/main" val="20001"/>
                    </a:ext>
                  </a:extLst>
                </a:gridCol>
                <a:gridCol w="1463040">
                  <a:extLst>
                    <a:ext uri="{9D8B030D-6E8A-4147-A177-3AD203B41FA5}">
                      <a16:colId xmlns="" xmlns:a16="http://schemas.microsoft.com/office/drawing/2014/main" val="20002"/>
                    </a:ext>
                  </a:extLst>
                </a:gridCol>
                <a:gridCol w="2560320">
                  <a:extLst>
                    <a:ext uri="{9D8B030D-6E8A-4147-A177-3AD203B41FA5}">
                      <a16:colId xmlns="" xmlns:a16="http://schemas.microsoft.com/office/drawing/2014/main" val="20003"/>
                    </a:ext>
                  </a:extLst>
                </a:gridCol>
              </a:tblGrid>
              <a:tr h="548640">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0" algn="ctr">
                        <a:lnSpc>
                          <a:spcPct val="2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Year</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a:noFill/>
                    </a:lnR>
                    <a:lnT w="9525" cap="flat" cmpd="sng" algn="ctr">
                      <a:solidFill>
                        <a:srgbClr val="E7BB01">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E7BB01"/>
                    </a:soli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0" algn="ctr">
                        <a:lnSpc>
                          <a:spcPct val="2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Blandy</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a:noFill/>
                    </a:lnR>
                    <a:lnT w="9525" cap="flat" cmpd="sng" algn="ctr">
                      <a:solidFill>
                        <a:srgbClr val="E7BB01">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E7BB01"/>
                    </a:soli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0" algn="ctr">
                        <a:lnSpc>
                          <a:spcPct val="2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Gourmange</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a:noFill/>
                    </a:lnR>
                    <a:lnT w="9525" cap="flat" cmpd="sng" algn="ctr">
                      <a:solidFill>
                        <a:srgbClr val="E7BB01">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E7BB01"/>
                    </a:soli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0" algn="ctr">
                        <a:lnSpc>
                          <a:spcPct val="100000"/>
                        </a:lnSpc>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Portfolio of </a:t>
                      </a:r>
                      <a:r>
                        <a:rPr lang="en-US" sz="1800" dirty="0" err="1" smtClean="0">
                          <a:solidFill>
                            <a:schemeClr val="tx1"/>
                          </a:solidFill>
                          <a:effectLst/>
                          <a:latin typeface="Arial" panose="020B0604020202020204" pitchFamily="34" charset="0"/>
                          <a:cs typeface="Arial" panose="020B0604020202020204" pitchFamily="34" charset="0"/>
                        </a:rPr>
                        <a:t>Blandy</a:t>
                      </a:r>
                      <a:r>
                        <a:rPr lang="en-US" sz="1800" dirty="0" smtClean="0">
                          <a:solidFill>
                            <a:schemeClr val="tx1"/>
                          </a:solidFill>
                          <a:effectLst/>
                          <a:latin typeface="Arial" panose="020B0604020202020204" pitchFamily="34" charset="0"/>
                          <a:cs typeface="Arial" panose="020B0604020202020204" pitchFamily="34" charset="0"/>
                        </a:rPr>
                        <a:t/>
                      </a:r>
                      <a:br>
                        <a:rPr lang="en-US" sz="1800" dirty="0" smtClean="0">
                          <a:solidFill>
                            <a:schemeClr val="tx1"/>
                          </a:solidFill>
                          <a:effectLst/>
                          <a:latin typeface="Arial" panose="020B0604020202020204" pitchFamily="34" charset="0"/>
                          <a:cs typeface="Arial" panose="020B0604020202020204" pitchFamily="34" charset="0"/>
                        </a:rPr>
                      </a:br>
                      <a:r>
                        <a:rPr lang="en-US" sz="1800" dirty="0" smtClean="0">
                          <a:solidFill>
                            <a:schemeClr val="tx1"/>
                          </a:solidFill>
                          <a:effectLst/>
                          <a:latin typeface="Arial" panose="020B0604020202020204" pitchFamily="34" charset="0"/>
                          <a:cs typeface="Arial" panose="020B0604020202020204" pitchFamily="34" charset="0"/>
                        </a:rPr>
                        <a:t>and </a:t>
                      </a:r>
                      <a:r>
                        <a:rPr lang="en-US" sz="1800" dirty="0">
                          <a:solidFill>
                            <a:schemeClr val="tx1"/>
                          </a:solidFill>
                          <a:effectLst/>
                          <a:latin typeface="Arial" panose="020B0604020202020204" pitchFamily="34" charset="0"/>
                          <a:cs typeface="Arial" panose="020B0604020202020204" pitchFamily="34" charset="0"/>
                        </a:rPr>
                        <a:t>Gourmange</a:t>
                      </a:r>
                      <a:endParaRPr lang="en-US" sz="1800" dirty="0">
                        <a:solidFill>
                          <a:schemeClr val="tx1"/>
                        </a:solidFill>
                        <a:effectLst/>
                        <a:latin typeface="Arial" panose="020B0604020202020204" pitchFamily="34" charset="0"/>
                        <a:ea typeface="Times New Roman"/>
                        <a:cs typeface="Arial" panose="020B0604020202020204" pitchFamily="34" charset="0"/>
                      </a:endParaRPr>
                    </a:p>
                  </a:txBody>
                  <a:tcPr marL="68580" marR="68580" marT="0" marB="0" anchor="ctr">
                    <a:lnL>
                      <a:noFill/>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E7BB01"/>
                    </a:solidFill>
                  </a:tcPr>
                </a:tc>
                <a:extLst>
                  <a:ext uri="{0D108BD9-81ED-4DB2-BD59-A6C34878D82A}">
                    <a16:rowId xmlns="" xmlns:a16="http://schemas.microsoft.com/office/drawing/2014/main" val="10000"/>
                  </a:ext>
                </a:extLst>
              </a:tr>
              <a:tr h="37084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pPr>
                      <a:r>
                        <a:rPr lang="en-US" sz="1800" dirty="0">
                          <a:effectLst/>
                          <a:latin typeface="Arial" panose="020B0604020202020204" pitchFamily="34" charset="0"/>
                          <a:cs typeface="Arial" panose="020B0604020202020204" pitchFamily="34" charset="0"/>
                        </a:rPr>
                        <a:t>1</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25400" cap="flat" cmpd="sng" algn="ctr">
                      <a:solidFill>
                        <a:srgbClr val="FFFFFF"/>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26%</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25400" cap="flat" cmpd="sng" algn="ctr">
                      <a:solidFill>
                        <a:srgbClr val="FFFFFF"/>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47%</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25400" cap="flat" cmpd="sng" algn="ctr">
                      <a:solidFill>
                        <a:srgbClr val="FFFFFF"/>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defTabSz="914400" rtl="0" eaLnBrk="1" fontAlgn="b" latinLnBrk="0" hangingPunct="1">
                        <a:lnSpc>
                          <a:spcPct val="150000"/>
                        </a:lnSpc>
                        <a:spcBef>
                          <a:spcPts val="0"/>
                        </a:spcBef>
                        <a:spcAft>
                          <a:spcPts val="0"/>
                        </a:spcAft>
                        <a:tabLst>
                          <a:tab pos="731520" algn="dec"/>
                        </a:tabLst>
                      </a:pPr>
                      <a:r>
                        <a:rPr lang="en-US" sz="1800" kern="1200" dirty="0">
                          <a:solidFill>
                            <a:schemeClr val="dk1"/>
                          </a:solidFill>
                          <a:effectLst/>
                          <a:latin typeface="Arial" panose="020B0604020202020204" pitchFamily="34" charset="0"/>
                          <a:ea typeface="+mn-ea"/>
                          <a:cs typeface="Arial" panose="020B0604020202020204" pitchFamily="34" charset="0"/>
                        </a:rPr>
                        <a:t>	31.3%</a:t>
                      </a:r>
                    </a:p>
                  </a:txBody>
                  <a:tcPr marL="0" marR="17145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25400" cap="flat" cmpd="sng" algn="ctr">
                      <a:solidFill>
                        <a:srgbClr val="FFFFFF"/>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extLst>
                  <a:ext uri="{0D108BD9-81ED-4DB2-BD59-A6C34878D82A}">
                    <a16:rowId xmlns="" xmlns:a16="http://schemas.microsoft.com/office/drawing/2014/main" val="10001"/>
                  </a:ext>
                </a:extLst>
              </a:tr>
              <a:tr h="37084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pPr>
                      <a:r>
                        <a:rPr lang="en-US" sz="1800" dirty="0">
                          <a:effectLst/>
                          <a:latin typeface="Arial" panose="020B0604020202020204" pitchFamily="34" charset="0"/>
                          <a:cs typeface="Arial" panose="020B0604020202020204" pitchFamily="34" charset="0"/>
                        </a:rPr>
                        <a:t>2</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15</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−54</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defTabSz="914400" rtl="0" eaLnBrk="1" fontAlgn="b" latinLnBrk="0" hangingPunct="1">
                        <a:lnSpc>
                          <a:spcPct val="150000"/>
                        </a:lnSpc>
                        <a:spcBef>
                          <a:spcPts val="0"/>
                        </a:spcBef>
                        <a:spcAft>
                          <a:spcPts val="0"/>
                        </a:spcAft>
                        <a:tabLst>
                          <a:tab pos="731520" algn="dec"/>
                        </a:tabLst>
                      </a:pPr>
                      <a:r>
                        <a:rPr lang="en-US" sz="1800" kern="1200" dirty="0">
                          <a:solidFill>
                            <a:schemeClr val="dk1"/>
                          </a:solidFill>
                          <a:effectLst/>
                          <a:latin typeface="Arial" panose="020B0604020202020204" pitchFamily="34" charset="0"/>
                          <a:ea typeface="+mn-ea"/>
                          <a:cs typeface="Arial" panose="020B0604020202020204" pitchFamily="34" charset="0"/>
                        </a:rPr>
                        <a:t>	−2.3</a:t>
                      </a:r>
                    </a:p>
                  </a:txBody>
                  <a:tcPr marL="0" marR="17145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7084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pPr>
                      <a:r>
                        <a:rPr lang="en-US" sz="1800" dirty="0">
                          <a:effectLst/>
                          <a:latin typeface="Arial" panose="020B0604020202020204" pitchFamily="34" charset="0"/>
                          <a:cs typeface="Arial" panose="020B0604020202020204" pitchFamily="34" charset="0"/>
                        </a:rPr>
                        <a:t>3</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−14</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15</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defTabSz="914400" rtl="0" eaLnBrk="1" fontAlgn="b" latinLnBrk="0" hangingPunct="1">
                        <a:lnSpc>
                          <a:spcPct val="150000"/>
                        </a:lnSpc>
                        <a:spcBef>
                          <a:spcPts val="0"/>
                        </a:spcBef>
                        <a:spcAft>
                          <a:spcPts val="0"/>
                        </a:spcAft>
                        <a:tabLst>
                          <a:tab pos="731520" algn="dec"/>
                        </a:tabLst>
                      </a:pPr>
                      <a:r>
                        <a:rPr lang="en-US" sz="1800" kern="1200" dirty="0">
                          <a:solidFill>
                            <a:schemeClr val="dk1"/>
                          </a:solidFill>
                          <a:effectLst/>
                          <a:latin typeface="Arial" panose="020B0604020202020204" pitchFamily="34" charset="0"/>
                          <a:ea typeface="+mn-ea"/>
                          <a:cs typeface="Arial" panose="020B0604020202020204" pitchFamily="34" charset="0"/>
                        </a:rPr>
                        <a:t>	−6.8</a:t>
                      </a:r>
                    </a:p>
                  </a:txBody>
                  <a:tcPr marL="0" marR="17145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extLst>
                  <a:ext uri="{0D108BD9-81ED-4DB2-BD59-A6C34878D82A}">
                    <a16:rowId xmlns="" xmlns:a16="http://schemas.microsoft.com/office/drawing/2014/main" val="10003"/>
                  </a:ext>
                </a:extLst>
              </a:tr>
              <a:tr h="37084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pPr>
                      <a:r>
                        <a:rPr lang="en-US" sz="1800" dirty="0">
                          <a:effectLst/>
                          <a:latin typeface="Arial" panose="020B0604020202020204" pitchFamily="34" charset="0"/>
                          <a:cs typeface="Arial" panose="020B0604020202020204" pitchFamily="34" charset="0"/>
                        </a:rPr>
                        <a:t>4</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−15</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7</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defTabSz="914400" rtl="0" eaLnBrk="1" fontAlgn="b" latinLnBrk="0" hangingPunct="1">
                        <a:lnSpc>
                          <a:spcPct val="150000"/>
                        </a:lnSpc>
                        <a:spcBef>
                          <a:spcPts val="0"/>
                        </a:spcBef>
                        <a:spcAft>
                          <a:spcPts val="0"/>
                        </a:spcAft>
                        <a:tabLst>
                          <a:tab pos="731520" algn="dec"/>
                        </a:tabLst>
                      </a:pPr>
                      <a:r>
                        <a:rPr lang="en-US" sz="1800" kern="1200" dirty="0">
                          <a:solidFill>
                            <a:schemeClr val="dk1"/>
                          </a:solidFill>
                          <a:effectLst/>
                          <a:latin typeface="Arial" panose="020B0604020202020204" pitchFamily="34" charset="0"/>
                          <a:ea typeface="+mn-ea"/>
                          <a:cs typeface="Arial" panose="020B0604020202020204" pitchFamily="34" charset="0"/>
                        </a:rPr>
                        <a:t>	−9.5</a:t>
                      </a:r>
                    </a:p>
                  </a:txBody>
                  <a:tcPr marL="0" marR="17145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7084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pPr>
                      <a:r>
                        <a:rPr lang="en-US" sz="1800" dirty="0">
                          <a:effectLst/>
                          <a:latin typeface="Arial" panose="020B0604020202020204" pitchFamily="34" charset="0"/>
                          <a:cs typeface="Arial" panose="020B0604020202020204" pitchFamily="34" charset="0"/>
                        </a:rPr>
                        <a:t>5</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2</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−28</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defTabSz="914400" rtl="0" eaLnBrk="1" fontAlgn="b" latinLnBrk="0" hangingPunct="1">
                        <a:lnSpc>
                          <a:spcPct val="150000"/>
                        </a:lnSpc>
                        <a:spcBef>
                          <a:spcPts val="0"/>
                        </a:spcBef>
                        <a:spcAft>
                          <a:spcPts val="0"/>
                        </a:spcAft>
                        <a:tabLst>
                          <a:tab pos="731520" algn="dec"/>
                        </a:tabLst>
                      </a:pPr>
                      <a:r>
                        <a:rPr lang="en-US" sz="1800" kern="1200" dirty="0">
                          <a:solidFill>
                            <a:schemeClr val="dk1"/>
                          </a:solidFill>
                          <a:effectLst/>
                          <a:latin typeface="Arial" panose="020B0604020202020204" pitchFamily="34" charset="0"/>
                          <a:ea typeface="+mn-ea"/>
                          <a:cs typeface="Arial" panose="020B0604020202020204" pitchFamily="34" charset="0"/>
                        </a:rPr>
                        <a:t>	−5.5</a:t>
                      </a:r>
                    </a:p>
                  </a:txBody>
                  <a:tcPr marL="0" marR="17145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extLst>
                  <a:ext uri="{0D108BD9-81ED-4DB2-BD59-A6C34878D82A}">
                    <a16:rowId xmlns="" xmlns:a16="http://schemas.microsoft.com/office/drawing/2014/main" val="10005"/>
                  </a:ext>
                </a:extLst>
              </a:tr>
              <a:tr h="37084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pPr>
                      <a:r>
                        <a:rPr lang="en-US" sz="1800" dirty="0">
                          <a:effectLst/>
                          <a:latin typeface="Arial" panose="020B0604020202020204" pitchFamily="34" charset="0"/>
                          <a:cs typeface="Arial" panose="020B0604020202020204" pitchFamily="34" charset="0"/>
                        </a:rPr>
                        <a:t>6</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−18</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40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defTabSz="914400" rtl="0" eaLnBrk="1" fontAlgn="b" latinLnBrk="0" hangingPunct="1">
                        <a:lnSpc>
                          <a:spcPct val="150000"/>
                        </a:lnSpc>
                        <a:spcBef>
                          <a:spcPts val="0"/>
                        </a:spcBef>
                        <a:spcAft>
                          <a:spcPts val="0"/>
                        </a:spcAft>
                        <a:tabLst>
                          <a:tab pos="731520" algn="dec"/>
                        </a:tabLst>
                      </a:pPr>
                      <a:r>
                        <a:rPr lang="en-US" sz="1800" kern="1200" dirty="0">
                          <a:solidFill>
                            <a:schemeClr val="dk1"/>
                          </a:solidFill>
                          <a:effectLst/>
                          <a:latin typeface="Arial" panose="020B0604020202020204" pitchFamily="34" charset="0"/>
                          <a:ea typeface="+mn-ea"/>
                          <a:cs typeface="Arial" panose="020B0604020202020204" pitchFamily="34" charset="0"/>
                        </a:rPr>
                        <a:t>	−3.5</a:t>
                      </a:r>
                    </a:p>
                  </a:txBody>
                  <a:tcPr marL="0" marR="17145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7084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pPr>
                      <a:r>
                        <a:rPr lang="en-US" sz="1800" dirty="0">
                          <a:effectLst/>
                          <a:latin typeface="Arial" panose="020B0604020202020204" pitchFamily="34" charset="0"/>
                          <a:cs typeface="Arial" panose="020B0604020202020204" pitchFamily="34" charset="0"/>
                        </a:rPr>
                        <a:t>7</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42</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17</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defTabSz="914400" rtl="0" eaLnBrk="1" fontAlgn="b" latinLnBrk="0" hangingPunct="1">
                        <a:lnSpc>
                          <a:spcPct val="150000"/>
                        </a:lnSpc>
                        <a:spcBef>
                          <a:spcPts val="0"/>
                        </a:spcBef>
                        <a:spcAft>
                          <a:spcPts val="0"/>
                        </a:spcAft>
                        <a:tabLst>
                          <a:tab pos="731520" algn="dec"/>
                        </a:tabLst>
                      </a:pPr>
                      <a:r>
                        <a:rPr lang="en-US" sz="1800" kern="1200" dirty="0">
                          <a:solidFill>
                            <a:schemeClr val="dk1"/>
                          </a:solidFill>
                          <a:effectLst/>
                          <a:latin typeface="Arial" panose="020B0604020202020204" pitchFamily="34" charset="0"/>
                          <a:ea typeface="+mn-ea"/>
                          <a:cs typeface="Arial" panose="020B0604020202020204" pitchFamily="34" charset="0"/>
                        </a:rPr>
                        <a:t>	35.8</a:t>
                      </a:r>
                    </a:p>
                  </a:txBody>
                  <a:tcPr marL="0" marR="17145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extLst>
                  <a:ext uri="{0D108BD9-81ED-4DB2-BD59-A6C34878D82A}">
                    <a16:rowId xmlns="" xmlns:a16="http://schemas.microsoft.com/office/drawing/2014/main" val="10007"/>
                  </a:ext>
                </a:extLst>
              </a:tr>
              <a:tr h="37084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pPr>
                      <a:r>
                        <a:rPr lang="en-US" sz="1800" dirty="0">
                          <a:effectLst/>
                          <a:latin typeface="Arial" panose="020B0604020202020204" pitchFamily="34" charset="0"/>
                          <a:cs typeface="Arial" panose="020B0604020202020204" pitchFamily="34" charset="0"/>
                        </a:rPr>
                        <a:t>8</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30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−23</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defTabSz="914400" rtl="0" eaLnBrk="1" fontAlgn="b" latinLnBrk="0" hangingPunct="1">
                        <a:lnSpc>
                          <a:spcPct val="150000"/>
                        </a:lnSpc>
                        <a:spcBef>
                          <a:spcPts val="0"/>
                        </a:spcBef>
                        <a:spcAft>
                          <a:spcPts val="0"/>
                        </a:spcAft>
                        <a:tabLst>
                          <a:tab pos="731520" algn="dec"/>
                        </a:tabLst>
                      </a:pPr>
                      <a:r>
                        <a:rPr lang="en-US" sz="1800" kern="1200" dirty="0">
                          <a:solidFill>
                            <a:schemeClr val="dk1"/>
                          </a:solidFill>
                          <a:effectLst/>
                          <a:latin typeface="Arial" panose="020B0604020202020204" pitchFamily="34" charset="0"/>
                          <a:ea typeface="+mn-ea"/>
                          <a:cs typeface="Arial" panose="020B0604020202020204" pitchFamily="34" charset="0"/>
                        </a:rPr>
                        <a:t>	16.8</a:t>
                      </a:r>
                    </a:p>
                  </a:txBody>
                  <a:tcPr marL="0" marR="17145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37084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pPr>
                      <a:r>
                        <a:rPr lang="en-US" sz="1800" dirty="0">
                          <a:effectLst/>
                          <a:latin typeface="Arial" panose="020B0604020202020204" pitchFamily="34" charset="0"/>
                          <a:cs typeface="Arial" panose="020B0604020202020204" pitchFamily="34" charset="0"/>
                        </a:rPr>
                        <a:t>9</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−32</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−4</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defTabSz="914400" rtl="0" eaLnBrk="1" fontAlgn="b" latinLnBrk="0" hangingPunct="1">
                        <a:lnSpc>
                          <a:spcPct val="150000"/>
                        </a:lnSpc>
                        <a:spcBef>
                          <a:spcPts val="0"/>
                        </a:spcBef>
                        <a:spcAft>
                          <a:spcPts val="0"/>
                        </a:spcAft>
                        <a:tabLst>
                          <a:tab pos="731520" algn="dec"/>
                        </a:tabLst>
                      </a:pPr>
                      <a:r>
                        <a:rPr lang="en-US" sz="1800" kern="1200" dirty="0">
                          <a:solidFill>
                            <a:schemeClr val="dk1"/>
                          </a:solidFill>
                          <a:effectLst/>
                          <a:latin typeface="Arial" panose="020B0604020202020204" pitchFamily="34" charset="0"/>
                          <a:ea typeface="+mn-ea"/>
                          <a:cs typeface="Arial" panose="020B0604020202020204" pitchFamily="34" charset="0"/>
                        </a:rPr>
                        <a:t>	−25.0</a:t>
                      </a:r>
                    </a:p>
                  </a:txBody>
                  <a:tcPr marL="0" marR="17145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extLst>
                  <a:ext uri="{0D108BD9-81ED-4DB2-BD59-A6C34878D82A}">
                    <a16:rowId xmlns="" xmlns:a16="http://schemas.microsoft.com/office/drawing/2014/main" val="10009"/>
                  </a:ext>
                </a:extLst>
              </a:tr>
              <a:tr h="37084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pPr>
                      <a:r>
                        <a:rPr lang="en-US" sz="1800" dirty="0">
                          <a:effectLst/>
                          <a:latin typeface="Arial" panose="020B0604020202020204" pitchFamily="34" charset="0"/>
                          <a:cs typeface="Arial" panose="020B0604020202020204" pitchFamily="34" charset="0"/>
                        </a:rPr>
                        <a:t>10</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28</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a:lnSpc>
                          <a:spcPct val="150000"/>
                        </a:lnSpc>
                        <a:spcBef>
                          <a:spcPts val="0"/>
                        </a:spcBef>
                        <a:spcAft>
                          <a:spcPts val="0"/>
                        </a:spcAft>
                        <a:tabLst>
                          <a:tab pos="731520" algn="dec"/>
                        </a:tabLst>
                      </a:pPr>
                      <a:r>
                        <a:rPr lang="en-US" sz="1800" dirty="0">
                          <a:effectLst/>
                          <a:latin typeface="Arial" panose="020B0604020202020204" pitchFamily="34" charset="0"/>
                          <a:cs typeface="Arial" panose="020B0604020202020204" pitchFamily="34" charset="0"/>
                        </a:rPr>
                        <a:t>	75</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marL="0" marR="0" algn="r" defTabSz="914400" rtl="0" eaLnBrk="1" fontAlgn="b" latinLnBrk="0" hangingPunct="1">
                        <a:lnSpc>
                          <a:spcPct val="150000"/>
                        </a:lnSpc>
                        <a:spcBef>
                          <a:spcPts val="0"/>
                        </a:spcBef>
                        <a:spcAft>
                          <a:spcPts val="0"/>
                        </a:spcAft>
                        <a:tabLst>
                          <a:tab pos="731520" algn="dec"/>
                        </a:tabLst>
                      </a:pPr>
                      <a:r>
                        <a:rPr lang="en-US" sz="1800" kern="1200" dirty="0">
                          <a:solidFill>
                            <a:schemeClr val="dk1"/>
                          </a:solidFill>
                          <a:effectLst/>
                          <a:latin typeface="Arial" panose="020B0604020202020204" pitchFamily="34" charset="0"/>
                          <a:ea typeface="+mn-ea"/>
                          <a:cs typeface="Arial" panose="020B0604020202020204" pitchFamily="34" charset="0"/>
                        </a:rPr>
                        <a:t>	39.8</a:t>
                      </a:r>
                    </a:p>
                  </a:txBody>
                  <a:tcPr marL="0" marR="17145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157026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 Historical Average </a:t>
            </a:r>
            <a:r>
              <a:rPr lang="en-US" dirty="0" smtClean="0"/>
              <a:t>and</a:t>
            </a:r>
            <a:br>
              <a:rPr lang="en-US" dirty="0" smtClean="0"/>
            </a:br>
            <a:r>
              <a:rPr lang="en-US" dirty="0" smtClean="0"/>
              <a:t>Standard </a:t>
            </a:r>
            <a:r>
              <a:rPr lang="en-US" dirty="0"/>
              <a:t>Deviation</a:t>
            </a:r>
          </a:p>
        </p:txBody>
      </p:sp>
      <p:sp>
        <p:nvSpPr>
          <p:cNvPr id="4" name="Content Placeholder 2"/>
          <p:cNvSpPr>
            <a:spLocks noGrp="1"/>
          </p:cNvSpPr>
          <p:nvPr>
            <p:ph idx="1"/>
          </p:nvPr>
        </p:nvSpPr>
        <p:spPr>
          <a:xfrm>
            <a:off x="838199" y="1317625"/>
            <a:ext cx="11049001" cy="2954830"/>
          </a:xfrm>
        </p:spPr>
        <p:txBody>
          <a:bodyPr/>
          <a:lstStyle/>
          <a:p>
            <a:r>
              <a:rPr lang="en-US" sz="3400" dirty="0"/>
              <a:t>The portfolio’s average return is the weighted average of the stocks’ average returns.</a:t>
            </a:r>
          </a:p>
          <a:p>
            <a:r>
              <a:rPr lang="en-US" sz="3400" dirty="0"/>
              <a:t>The portfolio’s standard deviation is </a:t>
            </a:r>
            <a:r>
              <a:rPr lang="en-US" sz="3400" i="1" dirty="0"/>
              <a:t>less</a:t>
            </a:r>
            <a:r>
              <a:rPr lang="en-US" sz="3400" dirty="0"/>
              <a:t> than either stock’s </a:t>
            </a:r>
            <a:r>
              <a:rPr lang="el-GR" sz="3400" dirty="0"/>
              <a:t>σ</a:t>
            </a:r>
            <a:r>
              <a:rPr lang="en-US" sz="3400" dirty="0"/>
              <a:t>! </a:t>
            </a:r>
          </a:p>
          <a:p>
            <a:r>
              <a:rPr lang="en-US" sz="3400" dirty="0"/>
              <a:t>What explains this</a:t>
            </a:r>
            <a:r>
              <a:rPr lang="en-US" sz="3400" dirty="0" smtClean="0"/>
              <a:t>?</a:t>
            </a:r>
            <a:endParaRPr lang="en-US" sz="3400" dirty="0"/>
          </a:p>
        </p:txBody>
      </p:sp>
      <p:graphicFrame>
        <p:nvGraphicFramePr>
          <p:cNvPr id="11" name="Table 3" descr="A table shows Average return, and standard deviation for blandy are 6.4 percent and 25.2 percent for gourmange are 9.2 percent and 38.6 percent and for portfolio 7.1 percent and 22.2 percent."/>
          <p:cNvGraphicFramePr>
            <a:graphicFrameLocks noGrp="1"/>
          </p:cNvGraphicFramePr>
          <p:nvPr>
            <p:ph idx="10"/>
            <p:extLst>
              <p:ext uri="{D42A27DB-BD31-4B8C-83A1-F6EECF244321}">
                <p14:modId xmlns:p14="http://schemas.microsoft.com/office/powerpoint/2010/main" val="3355975214"/>
              </p:ext>
            </p:extLst>
          </p:nvPr>
        </p:nvGraphicFramePr>
        <p:xfrm>
          <a:off x="2484120" y="4571998"/>
          <a:ext cx="7223760" cy="1554480"/>
        </p:xfrm>
        <a:graphic>
          <a:graphicData uri="http://schemas.openxmlformats.org/drawingml/2006/table">
            <a:tbl>
              <a:tblPr firstRow="1" bandRow="1">
                <a:gradFill rotWithShape="1">
                  <a:gsLst>
                    <a:gs pos="0">
                      <a:srgbClr val="E7BB01">
                        <a:tint val="50000"/>
                        <a:satMod val="300000"/>
                      </a:srgbClr>
                    </a:gs>
                    <a:gs pos="35000">
                      <a:srgbClr val="E7BB01">
                        <a:tint val="37000"/>
                        <a:satMod val="300000"/>
                      </a:srgbClr>
                    </a:gs>
                    <a:gs pos="100000">
                      <a:srgbClr val="E7BB01">
                        <a:tint val="15000"/>
                        <a:satMod val="350000"/>
                      </a:srgbClr>
                    </a:gs>
                  </a:gsLst>
                  <a:lin ang="16200000" scaled="1"/>
                </a:gradFill>
                <a:effectLst>
                  <a:outerShdw blurRad="40000" dist="20000" dir="5400000" rotWithShape="0">
                    <a:srgbClr val="000000">
                      <a:alpha val="38000"/>
                    </a:srgbClr>
                  </a:outerShdw>
                </a:effectLst>
              </a:tblPr>
              <a:tblGrid>
                <a:gridCol w="2560320">
                  <a:extLst>
                    <a:ext uri="{9D8B030D-6E8A-4147-A177-3AD203B41FA5}">
                      <a16:colId xmlns="" xmlns:a16="http://schemas.microsoft.com/office/drawing/2014/main" val="20000"/>
                    </a:ext>
                  </a:extLst>
                </a:gridCol>
                <a:gridCol w="1371600">
                  <a:extLst>
                    <a:ext uri="{9D8B030D-6E8A-4147-A177-3AD203B41FA5}">
                      <a16:colId xmlns="" xmlns:a16="http://schemas.microsoft.com/office/drawing/2014/main" val="20001"/>
                    </a:ext>
                  </a:extLst>
                </a:gridCol>
                <a:gridCol w="1645920">
                  <a:extLst>
                    <a:ext uri="{9D8B030D-6E8A-4147-A177-3AD203B41FA5}">
                      <a16:colId xmlns="" xmlns:a16="http://schemas.microsoft.com/office/drawing/2014/main" val="20002"/>
                    </a:ext>
                  </a:extLst>
                </a:gridCol>
                <a:gridCol w="1645920">
                  <a:extLst>
                    <a:ext uri="{9D8B030D-6E8A-4147-A177-3AD203B41FA5}">
                      <a16:colId xmlns="" xmlns:a16="http://schemas.microsoft.com/office/drawing/2014/main" val="20003"/>
                    </a:ext>
                  </a:extLst>
                </a:gridCol>
              </a:tblGrid>
              <a:tr h="640080">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0" algn="r">
                        <a:lnSpc>
                          <a:spcPct val="200000"/>
                        </a:lnSpc>
                        <a:spcBef>
                          <a:spcPts val="0"/>
                        </a:spcBef>
                        <a:spcAft>
                          <a:spcPts val="0"/>
                        </a:spcAft>
                      </a:pPr>
                      <a:endParaRPr lang="en-US" sz="2000" dirty="0">
                        <a:effectLst/>
                        <a:latin typeface="Arial" panose="020B0604020202020204" pitchFamily="34" charset="0"/>
                        <a:ea typeface="Times New Roman"/>
                        <a:cs typeface="Arial" panose="020B0604020202020204" pitchFamily="34" charset="0"/>
                      </a:endParaRPr>
                    </a:p>
                  </a:txBody>
                  <a:tcPr marL="68580" marR="68580" marT="0" marB="0" anchor="ctr">
                    <a:lnL w="9525" cap="flat" cmpd="sng" algn="ctr">
                      <a:solidFill>
                        <a:srgbClr val="E7BB01">
                          <a:shade val="95000"/>
                          <a:satMod val="105000"/>
                        </a:srgbClr>
                      </a:solidFill>
                      <a:prstDash val="solid"/>
                    </a:lnL>
                    <a:lnR>
                      <a:noFill/>
                    </a:lnR>
                    <a:lnT w="9525" cap="flat" cmpd="sng" algn="ctr">
                      <a:solidFill>
                        <a:srgbClr val="E7BB01">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E7BB01"/>
                    </a:soli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0" algn="ctr">
                        <a:lnSpc>
                          <a:spcPct val="200000"/>
                        </a:lnSpc>
                        <a:spcBef>
                          <a:spcPts val="0"/>
                        </a:spcBef>
                        <a:spcAft>
                          <a:spcPts val="0"/>
                        </a:spcAft>
                      </a:pPr>
                      <a:r>
                        <a:rPr lang="en-US" sz="2000" dirty="0">
                          <a:effectLst/>
                          <a:latin typeface="Arial" panose="020B0604020202020204" pitchFamily="34" charset="0"/>
                          <a:cs typeface="Arial" panose="020B0604020202020204" pitchFamily="34" charset="0"/>
                        </a:rPr>
                        <a:t>Blandy</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nchor="ctr">
                    <a:lnL>
                      <a:noFill/>
                    </a:lnL>
                    <a:lnR>
                      <a:noFill/>
                    </a:lnR>
                    <a:lnT w="9525" cap="flat" cmpd="sng" algn="ctr">
                      <a:solidFill>
                        <a:srgbClr val="E7BB01">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E7BB01"/>
                    </a:soli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0" algn="ctr">
                        <a:lnSpc>
                          <a:spcPct val="200000"/>
                        </a:lnSpc>
                        <a:spcBef>
                          <a:spcPts val="0"/>
                        </a:spcBef>
                        <a:spcAft>
                          <a:spcPts val="0"/>
                        </a:spcAft>
                      </a:pPr>
                      <a:r>
                        <a:rPr lang="en-US" sz="2000" dirty="0">
                          <a:effectLst/>
                          <a:latin typeface="Arial" panose="020B0604020202020204" pitchFamily="34" charset="0"/>
                          <a:cs typeface="Arial" panose="020B0604020202020204" pitchFamily="34" charset="0"/>
                        </a:rPr>
                        <a:t>Gourmange</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nchor="ctr">
                    <a:lnL>
                      <a:noFill/>
                    </a:lnL>
                    <a:lnR>
                      <a:noFill/>
                    </a:lnR>
                    <a:lnT w="9525" cap="flat" cmpd="sng" algn="ctr">
                      <a:solidFill>
                        <a:srgbClr val="E7BB01">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E7BB01"/>
                    </a:solidFill>
                  </a:tcPr>
                </a:tc>
                <a:tc>
                  <a:txBody>
                    <a:bodyPr/>
                    <a:lstStyle>
                      <a:lvl1pPr marL="0" algn="l" defTabSz="914400" rtl="0" eaLnBrk="1" latinLnBrk="0" hangingPunct="1">
                        <a:defRPr sz="1800" b="1" kern="1200">
                          <a:solidFill>
                            <a:schemeClr val="lt1"/>
                          </a:solidFill>
                          <a:latin typeface="Tahoma"/>
                          <a:ea typeface=""/>
                          <a:cs typeface=""/>
                        </a:defRPr>
                      </a:lvl1pPr>
                      <a:lvl2pPr marL="457200" algn="l" defTabSz="914400" rtl="0" eaLnBrk="1" latinLnBrk="0" hangingPunct="1">
                        <a:defRPr sz="1800" b="1" kern="1200">
                          <a:solidFill>
                            <a:schemeClr val="lt1"/>
                          </a:solidFill>
                          <a:latin typeface="Tahoma"/>
                          <a:ea typeface=""/>
                          <a:cs typeface=""/>
                        </a:defRPr>
                      </a:lvl2pPr>
                      <a:lvl3pPr marL="914400" algn="l" defTabSz="914400" rtl="0" eaLnBrk="1" latinLnBrk="0" hangingPunct="1">
                        <a:defRPr sz="1800" b="1" kern="1200">
                          <a:solidFill>
                            <a:schemeClr val="lt1"/>
                          </a:solidFill>
                          <a:latin typeface="Tahoma"/>
                          <a:ea typeface=""/>
                          <a:cs typeface=""/>
                        </a:defRPr>
                      </a:lvl3pPr>
                      <a:lvl4pPr marL="1371600" algn="l" defTabSz="914400" rtl="0" eaLnBrk="1" latinLnBrk="0" hangingPunct="1">
                        <a:defRPr sz="1800" b="1" kern="1200">
                          <a:solidFill>
                            <a:schemeClr val="lt1"/>
                          </a:solidFill>
                          <a:latin typeface="Tahoma"/>
                          <a:ea typeface=""/>
                          <a:cs typeface=""/>
                        </a:defRPr>
                      </a:lvl4pPr>
                      <a:lvl5pPr marL="1828800" algn="l" defTabSz="914400" rtl="0" eaLnBrk="1" latinLnBrk="0" hangingPunct="1">
                        <a:defRPr sz="1800" b="1" kern="1200">
                          <a:solidFill>
                            <a:schemeClr val="lt1"/>
                          </a:solidFill>
                          <a:latin typeface="Tahoma"/>
                          <a:ea typeface=""/>
                          <a:cs typeface=""/>
                        </a:defRPr>
                      </a:lvl5pPr>
                      <a:lvl6pPr marL="2286000" algn="l" defTabSz="914400" rtl="0" eaLnBrk="1" latinLnBrk="0" hangingPunct="1">
                        <a:defRPr sz="1800" b="1" kern="1200">
                          <a:solidFill>
                            <a:schemeClr val="lt1"/>
                          </a:solidFill>
                          <a:latin typeface="Tahoma"/>
                          <a:ea typeface=""/>
                          <a:cs typeface=""/>
                        </a:defRPr>
                      </a:lvl6pPr>
                      <a:lvl7pPr marL="2743200" algn="l" defTabSz="914400" rtl="0" eaLnBrk="1" latinLnBrk="0" hangingPunct="1">
                        <a:defRPr sz="1800" b="1" kern="1200">
                          <a:solidFill>
                            <a:schemeClr val="lt1"/>
                          </a:solidFill>
                          <a:latin typeface="Tahoma"/>
                          <a:ea typeface=""/>
                          <a:cs typeface=""/>
                        </a:defRPr>
                      </a:lvl7pPr>
                      <a:lvl8pPr marL="3200400" algn="l" defTabSz="914400" rtl="0" eaLnBrk="1" latinLnBrk="0" hangingPunct="1">
                        <a:defRPr sz="1800" b="1" kern="1200">
                          <a:solidFill>
                            <a:schemeClr val="lt1"/>
                          </a:solidFill>
                          <a:latin typeface="Tahoma"/>
                          <a:ea typeface=""/>
                          <a:cs typeface=""/>
                        </a:defRPr>
                      </a:lvl8pPr>
                      <a:lvl9pPr marL="3657600" algn="l" defTabSz="914400" rtl="0" eaLnBrk="1" latinLnBrk="0" hangingPunct="1">
                        <a:defRPr sz="1800" b="1" kern="1200">
                          <a:solidFill>
                            <a:schemeClr val="lt1"/>
                          </a:solidFill>
                          <a:latin typeface="Tahoma"/>
                          <a:ea typeface=""/>
                          <a:cs typeface=""/>
                        </a:defRPr>
                      </a:lvl9pPr>
                    </a:lstStyle>
                    <a:p>
                      <a:pPr marL="0" marR="0" algn="ctr">
                        <a:lnSpc>
                          <a:spcPct val="200000"/>
                        </a:lnSpc>
                        <a:spcBef>
                          <a:spcPts val="0"/>
                        </a:spcBef>
                        <a:spcAft>
                          <a:spcPts val="0"/>
                        </a:spcAft>
                      </a:pPr>
                      <a:r>
                        <a:rPr lang="en-US" sz="2000" dirty="0">
                          <a:effectLst/>
                          <a:latin typeface="Arial" panose="020B0604020202020204" pitchFamily="34" charset="0"/>
                          <a:cs typeface="Arial" panose="020B0604020202020204" pitchFamily="34" charset="0"/>
                        </a:rPr>
                        <a:t>Portfolio</a:t>
                      </a:r>
                      <a:endParaRPr lang="en-US" sz="2000" dirty="0">
                        <a:effectLst/>
                        <a:latin typeface="Arial" panose="020B0604020202020204" pitchFamily="34" charset="0"/>
                        <a:ea typeface="Times New Roman"/>
                        <a:cs typeface="Arial" panose="020B0604020202020204" pitchFamily="34" charset="0"/>
                      </a:endParaRPr>
                    </a:p>
                  </a:txBody>
                  <a:tcPr marL="68580" marR="68580" marT="0" marB="0" anchor="ctr">
                    <a:lnL>
                      <a:noFill/>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25400" cap="flat" cmpd="sng" algn="ctr">
                      <a:solidFill>
                        <a:srgbClr val="FFFFFF"/>
                      </a:solidFill>
                      <a:prstDash val="solid"/>
                    </a:lnB>
                    <a:lnTlToBr w="12700" cmpd="sng">
                      <a:noFill/>
                      <a:prstDash val="solid"/>
                    </a:lnTlToBr>
                    <a:lnBlToTr w="12700" cmpd="sng">
                      <a:noFill/>
                      <a:prstDash val="solid"/>
                    </a:lnBlToTr>
                    <a:solidFill>
                      <a:srgbClr val="E7BB01"/>
                    </a:solidFill>
                  </a:tcPr>
                </a:tc>
                <a:extLst>
                  <a:ext uri="{0D108BD9-81ED-4DB2-BD59-A6C34878D82A}">
                    <a16:rowId xmlns="" xmlns:a16="http://schemas.microsoft.com/office/drawing/2014/main" val="10000"/>
                  </a:ext>
                </a:extLst>
              </a:tr>
              <a:tr h="45720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algn="l" fontAlgn="ctr"/>
                      <a:r>
                        <a:rPr lang="en-US" sz="2000" u="none" strike="noStrike" dirty="0">
                          <a:effectLst/>
                          <a:latin typeface="Arial" panose="020B0604020202020204" pitchFamily="34" charset="0"/>
                          <a:cs typeface="Arial" panose="020B0604020202020204" pitchFamily="34" charset="0"/>
                        </a:rPr>
                        <a:t>Average return </a:t>
                      </a:r>
                      <a:endParaRPr lang="en-US" sz="2000" b="1" i="0" u="none" strike="noStrike" dirty="0">
                        <a:effectLst/>
                        <a:latin typeface="Arial" panose="020B0604020202020204" pitchFamily="34" charset="0"/>
                        <a:cs typeface="Arial" panose="020B0604020202020204" pitchFamily="34" charset="0"/>
                      </a:endParaRPr>
                    </a:p>
                  </a:txBody>
                  <a:tcPr marL="0" marR="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25400" cap="flat" cmpd="sng" algn="ctr">
                      <a:solidFill>
                        <a:srgbClr val="FFFFFF"/>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algn="r" fontAlgn="ctr">
                        <a:tabLst>
                          <a:tab pos="548640" algn="dec"/>
                        </a:tabLst>
                      </a:pPr>
                      <a:r>
                        <a:rPr lang="en-US" sz="2000" u="none" strike="noStrike" dirty="0">
                          <a:effectLst/>
                          <a:latin typeface="Arial" panose="020B0604020202020204" pitchFamily="34" charset="0"/>
                          <a:cs typeface="Arial" panose="020B0604020202020204" pitchFamily="34" charset="0"/>
                        </a:rPr>
                        <a:t>	6.4%</a:t>
                      </a:r>
                      <a:endParaRPr lang="en-US" sz="2000" b="1" i="0" u="none" strike="noStrike" dirty="0">
                        <a:effectLst/>
                        <a:latin typeface="Arial" panose="020B0604020202020204" pitchFamily="34" charset="0"/>
                        <a:cs typeface="Arial" panose="020B0604020202020204" pitchFamily="34" charset="0"/>
                      </a:endParaRPr>
                    </a:p>
                  </a:txBody>
                  <a:tcPr marL="0" marR="1444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25400" cap="flat" cmpd="sng" algn="ctr">
                      <a:solidFill>
                        <a:srgbClr val="FFFFFF"/>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algn="r" fontAlgn="ctr">
                        <a:tabLst>
                          <a:tab pos="731520" algn="dec"/>
                        </a:tabLst>
                      </a:pPr>
                      <a:r>
                        <a:rPr lang="en-US" sz="2000" u="none" strike="noStrike" dirty="0">
                          <a:effectLst/>
                          <a:latin typeface="Arial" panose="020B0604020202020204" pitchFamily="34" charset="0"/>
                          <a:cs typeface="Arial" panose="020B0604020202020204" pitchFamily="34" charset="0"/>
                        </a:rPr>
                        <a:t>	9.2%</a:t>
                      </a:r>
                      <a:endParaRPr lang="en-US" sz="2000" b="1" i="0" u="none" strike="noStrike" dirty="0">
                        <a:effectLst/>
                        <a:latin typeface="Arial" panose="020B0604020202020204" pitchFamily="34" charset="0"/>
                        <a:cs typeface="Arial" panose="020B0604020202020204" pitchFamily="34" charset="0"/>
                      </a:endParaRPr>
                    </a:p>
                  </a:txBody>
                  <a:tcPr marL="0" marR="1444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25400" cap="flat" cmpd="sng" algn="ctr">
                      <a:solidFill>
                        <a:srgbClr val="FFFFFF"/>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algn="r" fontAlgn="ctr">
                        <a:tabLst>
                          <a:tab pos="548640" algn="dec"/>
                        </a:tabLst>
                      </a:pPr>
                      <a:r>
                        <a:rPr lang="en-US" sz="2000" u="none" strike="noStrike" dirty="0">
                          <a:effectLst/>
                          <a:latin typeface="Arial" panose="020B0604020202020204" pitchFamily="34" charset="0"/>
                          <a:cs typeface="Arial" panose="020B0604020202020204" pitchFamily="34" charset="0"/>
                        </a:rPr>
                        <a:t>	7.1%</a:t>
                      </a:r>
                    </a:p>
                  </a:txBody>
                  <a:tcPr marL="0" marR="1444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25400" cap="flat" cmpd="sng" algn="ctr">
                      <a:solidFill>
                        <a:srgbClr val="FFFFFF"/>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solidFill>
                      <a:srgbClr val="E7BB01">
                        <a:alpha val="40000"/>
                      </a:srgbClr>
                    </a:solidFill>
                  </a:tcPr>
                </a:tc>
                <a:extLst>
                  <a:ext uri="{0D108BD9-81ED-4DB2-BD59-A6C34878D82A}">
                    <a16:rowId xmlns="" xmlns:a16="http://schemas.microsoft.com/office/drawing/2014/main" val="10001"/>
                  </a:ext>
                </a:extLst>
              </a:tr>
              <a:tr h="457200">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algn="l" fontAlgn="ctr"/>
                      <a:r>
                        <a:rPr lang="en-US" sz="2000" u="none" strike="noStrike" dirty="0">
                          <a:effectLst/>
                          <a:latin typeface="Arial" panose="020B0604020202020204" pitchFamily="34" charset="0"/>
                          <a:cs typeface="Arial" panose="020B0604020202020204" pitchFamily="34" charset="0"/>
                        </a:rPr>
                        <a:t>Standard deviation</a:t>
                      </a:r>
                      <a:endParaRPr lang="en-US" sz="2000" b="1" i="0" u="none" strike="noStrike" dirty="0">
                        <a:effectLst/>
                        <a:latin typeface="Arial" panose="020B0604020202020204" pitchFamily="34" charset="0"/>
                        <a:cs typeface="Arial" panose="020B0604020202020204" pitchFamily="34" charset="0"/>
                      </a:endParaRPr>
                    </a:p>
                  </a:txBody>
                  <a:tcPr marL="0" marR="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algn="r" fontAlgn="ctr">
                        <a:tabLst>
                          <a:tab pos="548640" algn="dec"/>
                        </a:tabLst>
                      </a:pPr>
                      <a:r>
                        <a:rPr lang="en-US" sz="2000" u="none" strike="noStrike" dirty="0">
                          <a:effectLst/>
                          <a:latin typeface="Arial" panose="020B0604020202020204" pitchFamily="34" charset="0"/>
                          <a:cs typeface="Arial" panose="020B0604020202020204" pitchFamily="34" charset="0"/>
                        </a:rPr>
                        <a:t>	25.2%</a:t>
                      </a:r>
                      <a:endParaRPr lang="en-US" sz="2000" b="1" i="0" u="none" strike="noStrike" dirty="0">
                        <a:effectLst/>
                        <a:latin typeface="Arial" panose="020B0604020202020204" pitchFamily="34" charset="0"/>
                        <a:cs typeface="Arial" panose="020B0604020202020204" pitchFamily="34" charset="0"/>
                      </a:endParaRPr>
                    </a:p>
                  </a:txBody>
                  <a:tcPr marL="0" marR="1444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algn="r" fontAlgn="ctr">
                        <a:tabLst>
                          <a:tab pos="731520" algn="dec"/>
                        </a:tabLst>
                      </a:pPr>
                      <a:r>
                        <a:rPr lang="en-US" sz="2000" u="none" strike="noStrike" dirty="0">
                          <a:effectLst/>
                          <a:latin typeface="Arial" panose="020B0604020202020204" pitchFamily="34" charset="0"/>
                          <a:cs typeface="Arial" panose="020B0604020202020204" pitchFamily="34" charset="0"/>
                        </a:rPr>
                        <a:t>	38.6%</a:t>
                      </a:r>
                      <a:endParaRPr lang="en-US" sz="2000" b="1" i="0" u="none" strike="noStrike" dirty="0">
                        <a:effectLst/>
                        <a:latin typeface="Arial" panose="020B0604020202020204" pitchFamily="34" charset="0"/>
                        <a:cs typeface="Arial" panose="020B0604020202020204" pitchFamily="34" charset="0"/>
                      </a:endParaRPr>
                    </a:p>
                  </a:txBody>
                  <a:tcPr marL="0" marR="1444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ahoma"/>
                          <a:ea typeface=""/>
                          <a:cs typeface=""/>
                        </a:defRPr>
                      </a:lvl1pPr>
                      <a:lvl2pPr marL="457200" algn="l" defTabSz="914400" rtl="0" eaLnBrk="1" latinLnBrk="0" hangingPunct="1">
                        <a:defRPr sz="1800" kern="1200">
                          <a:solidFill>
                            <a:schemeClr val="dk1"/>
                          </a:solidFill>
                          <a:latin typeface="Tahoma"/>
                          <a:ea typeface=""/>
                          <a:cs typeface=""/>
                        </a:defRPr>
                      </a:lvl2pPr>
                      <a:lvl3pPr marL="914400" algn="l" defTabSz="914400" rtl="0" eaLnBrk="1" latinLnBrk="0" hangingPunct="1">
                        <a:defRPr sz="1800" kern="1200">
                          <a:solidFill>
                            <a:schemeClr val="dk1"/>
                          </a:solidFill>
                          <a:latin typeface="Tahoma"/>
                          <a:ea typeface=""/>
                          <a:cs typeface=""/>
                        </a:defRPr>
                      </a:lvl3pPr>
                      <a:lvl4pPr marL="1371600" algn="l" defTabSz="914400" rtl="0" eaLnBrk="1" latinLnBrk="0" hangingPunct="1">
                        <a:defRPr sz="1800" kern="1200">
                          <a:solidFill>
                            <a:schemeClr val="dk1"/>
                          </a:solidFill>
                          <a:latin typeface="Tahoma"/>
                          <a:ea typeface=""/>
                          <a:cs typeface=""/>
                        </a:defRPr>
                      </a:lvl4pPr>
                      <a:lvl5pPr marL="1828800" algn="l" defTabSz="914400" rtl="0" eaLnBrk="1" latinLnBrk="0" hangingPunct="1">
                        <a:defRPr sz="1800" kern="1200">
                          <a:solidFill>
                            <a:schemeClr val="dk1"/>
                          </a:solidFill>
                          <a:latin typeface="Tahoma"/>
                          <a:ea typeface=""/>
                          <a:cs typeface=""/>
                        </a:defRPr>
                      </a:lvl5pPr>
                      <a:lvl6pPr marL="2286000" algn="l" defTabSz="914400" rtl="0" eaLnBrk="1" latinLnBrk="0" hangingPunct="1">
                        <a:defRPr sz="1800" kern="1200">
                          <a:solidFill>
                            <a:schemeClr val="dk1"/>
                          </a:solidFill>
                          <a:latin typeface="Tahoma"/>
                          <a:ea typeface=""/>
                          <a:cs typeface=""/>
                        </a:defRPr>
                      </a:lvl6pPr>
                      <a:lvl7pPr marL="2743200" algn="l" defTabSz="914400" rtl="0" eaLnBrk="1" latinLnBrk="0" hangingPunct="1">
                        <a:defRPr sz="1800" kern="1200">
                          <a:solidFill>
                            <a:schemeClr val="dk1"/>
                          </a:solidFill>
                          <a:latin typeface="Tahoma"/>
                          <a:ea typeface=""/>
                          <a:cs typeface=""/>
                        </a:defRPr>
                      </a:lvl7pPr>
                      <a:lvl8pPr marL="3200400" algn="l" defTabSz="914400" rtl="0" eaLnBrk="1" latinLnBrk="0" hangingPunct="1">
                        <a:defRPr sz="1800" kern="1200">
                          <a:solidFill>
                            <a:schemeClr val="dk1"/>
                          </a:solidFill>
                          <a:latin typeface="Tahoma"/>
                          <a:ea typeface=""/>
                          <a:cs typeface=""/>
                        </a:defRPr>
                      </a:lvl8pPr>
                      <a:lvl9pPr marL="3657600" algn="l" defTabSz="914400" rtl="0" eaLnBrk="1" latinLnBrk="0" hangingPunct="1">
                        <a:defRPr sz="1800" kern="1200">
                          <a:solidFill>
                            <a:schemeClr val="dk1"/>
                          </a:solidFill>
                          <a:latin typeface="Tahoma"/>
                          <a:ea typeface=""/>
                          <a:cs typeface=""/>
                        </a:defRPr>
                      </a:lvl9pPr>
                    </a:lstStyle>
                    <a:p>
                      <a:pPr algn="r" fontAlgn="ctr">
                        <a:tabLst>
                          <a:tab pos="548640" algn="dec"/>
                        </a:tabLst>
                      </a:pPr>
                      <a:r>
                        <a:rPr lang="en-US" sz="2000" u="none" strike="noStrike" dirty="0">
                          <a:effectLst/>
                          <a:latin typeface="Arial" panose="020B0604020202020204" pitchFamily="34" charset="0"/>
                          <a:cs typeface="Arial" panose="020B0604020202020204" pitchFamily="34" charset="0"/>
                        </a:rPr>
                        <a:t>	</a:t>
                      </a:r>
                      <a:r>
                        <a:rPr lang="en-US" sz="2000" b="1" u="none" strike="noStrike" dirty="0">
                          <a:solidFill>
                            <a:srgbClr val="FF0000"/>
                          </a:solidFill>
                          <a:effectLst/>
                          <a:latin typeface="Arial" panose="020B0604020202020204" pitchFamily="34" charset="0"/>
                          <a:cs typeface="Arial" panose="020B0604020202020204" pitchFamily="34" charset="0"/>
                        </a:rPr>
                        <a:t>22.2%</a:t>
                      </a:r>
                    </a:p>
                  </a:txBody>
                  <a:tcPr marL="0" marR="144480" marT="0" marB="0" anchor="ctr">
                    <a:lnL w="9525" cap="flat" cmpd="sng" algn="ctr">
                      <a:solidFill>
                        <a:srgbClr val="E7BB01">
                          <a:shade val="95000"/>
                          <a:satMod val="105000"/>
                        </a:srgbClr>
                      </a:solidFill>
                      <a:prstDash val="solid"/>
                    </a:lnL>
                    <a:lnR w="9525" cap="flat" cmpd="sng" algn="ctr">
                      <a:solidFill>
                        <a:srgbClr val="E7BB01">
                          <a:shade val="95000"/>
                          <a:satMod val="105000"/>
                        </a:srgbClr>
                      </a:solidFill>
                      <a:prstDash val="solid"/>
                    </a:lnR>
                    <a:lnT w="9525" cap="flat" cmpd="sng" algn="ctr">
                      <a:solidFill>
                        <a:srgbClr val="E7BB01">
                          <a:shade val="95000"/>
                          <a:satMod val="105000"/>
                        </a:srgbClr>
                      </a:solidFill>
                      <a:prstDash val="solid"/>
                    </a:lnT>
                    <a:lnB w="9525" cap="flat" cmpd="sng" algn="ctr">
                      <a:solidFill>
                        <a:srgbClr val="E7BB01">
                          <a:shade val="95000"/>
                          <a:satMod val="105000"/>
                        </a:srgbClr>
                      </a:solidFill>
                      <a:prstDash val="soli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620091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closely do the returns follow one another?</a:t>
            </a:r>
          </a:p>
        </p:txBody>
      </p:sp>
      <p:pic>
        <p:nvPicPr>
          <p:cNvPr id="49154" name="Picture 2" descr="In the line graph, the x axis labeled year ranges from 1 to 10 and Y axis labeled return ranges from negative 75 percent to positive 75 percent. A line from 25 on Y axis shows various ups and downs minimum is (9, negative 30) maximum is (7, 30), it denotes blandy another line from 50 on Y axis shows various ups and downs minimum is (2, negative 50) maximum is (10, 75), it denotes gourman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5782" y="1294676"/>
            <a:ext cx="4424852" cy="455242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0"/>
          </p:nvPr>
        </p:nvSpPr>
        <p:spPr>
          <a:xfrm>
            <a:off x="6574223" y="1294676"/>
            <a:ext cx="4351282" cy="2513763"/>
          </a:xfrm>
        </p:spPr>
        <p:txBody>
          <a:bodyPr/>
          <a:lstStyle/>
          <a:p>
            <a:pPr marL="0" indent="0">
              <a:buNone/>
            </a:pPr>
            <a:r>
              <a:rPr lang="en-US" dirty="0"/>
              <a:t>Notice that the returns don’t move in perfect lock-step: Sometimes one is up and the other is down</a:t>
            </a:r>
            <a:r>
              <a:rPr lang="en-US" dirty="0" smtClean="0"/>
              <a:t>.</a:t>
            </a:r>
            <a:endParaRPr lang="en-US" dirty="0"/>
          </a:p>
        </p:txBody>
      </p:sp>
    </p:spTree>
    <p:extLst>
      <p:ext uri="{BB962C8B-B14F-4D97-AF65-F5344CB8AC3E}">
        <p14:creationId xmlns:p14="http://schemas.microsoft.com/office/powerpoint/2010/main" val="247894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Intrinsic Value: The Cost of Equity</a:t>
            </a:r>
          </a:p>
        </p:txBody>
      </p:sp>
      <p:pic>
        <p:nvPicPr>
          <p:cNvPr id="45058" name="Picture 2" descr="A flowchart shows the net operating profit a¬fter taxes leads to negative required investment in operating capital. Then it leads to equals free cash flow (FCF) which further leads to value equals FCF subscript 1 divides (1 + W A C C) superscript 1 + FCF subscript 2 divides (1 + WACC) superscript 2 +---+ FCF subscript infinity divides (1 + WACC) superscript infinity. Bottom flow shows market interest rates, market risk aversion, firm’s debt/equity mix, and firm’s business risk leads to cost of debt and cost of equity with blue arrow mark pointing inward. It further leads to weighted average cost of capital (WACC) which further leads to the value in the top flow. An arrow pointing from firm’s debt/equity mix to weighted average cost of capital (WACC)."/>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163" t="13943" r="7163"/>
          <a:stretch/>
        </p:blipFill>
        <p:spPr bwMode="auto">
          <a:xfrm>
            <a:off x="2619376" y="1419586"/>
            <a:ext cx="6953250" cy="468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687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Coefficient (</a:t>
            </a:r>
            <a:r>
              <a:rPr lang="el-GR" dirty="0"/>
              <a:t>ρ</a:t>
            </a:r>
            <a:r>
              <a:rPr lang="en-US" baseline="-25000" dirty="0" err="1"/>
              <a:t>i,j</a:t>
            </a:r>
            <a:r>
              <a:rPr lang="en-US" dirty="0"/>
              <a:t>)</a:t>
            </a:r>
          </a:p>
        </p:txBody>
      </p:sp>
      <p:sp>
        <p:nvSpPr>
          <p:cNvPr id="3" name="Content Placeholder 2"/>
          <p:cNvSpPr>
            <a:spLocks noGrp="1"/>
          </p:cNvSpPr>
          <p:nvPr>
            <p:ph idx="1"/>
          </p:nvPr>
        </p:nvSpPr>
        <p:spPr/>
        <p:txBody>
          <a:bodyPr/>
          <a:lstStyle/>
          <a:p>
            <a:pPr>
              <a:lnSpc>
                <a:spcPct val="90000"/>
              </a:lnSpc>
            </a:pPr>
            <a:r>
              <a:rPr lang="en-US" dirty="0"/>
              <a:t>Loosely speaking, the correlation (</a:t>
            </a:r>
            <a:r>
              <a:rPr lang="en-US" dirty="0">
                <a:latin typeface="Symbol" pitchFamily="18" charset="2"/>
              </a:rPr>
              <a:t>r</a:t>
            </a:r>
            <a:r>
              <a:rPr lang="en-US" dirty="0"/>
              <a:t>) coefficient measures the tendency of two variables to move together. </a:t>
            </a:r>
          </a:p>
          <a:p>
            <a:pPr>
              <a:lnSpc>
                <a:spcPct val="90000"/>
              </a:lnSpc>
            </a:pPr>
            <a:r>
              <a:rPr lang="en-US" dirty="0"/>
              <a:t>Estimating </a:t>
            </a:r>
            <a:r>
              <a:rPr lang="en-US" dirty="0" err="1">
                <a:latin typeface="Symbol" pitchFamily="18" charset="2"/>
              </a:rPr>
              <a:t>r</a:t>
            </a:r>
            <a:r>
              <a:rPr lang="en-US" baseline="-25000" dirty="0" err="1"/>
              <a:t>i,j</a:t>
            </a:r>
            <a:r>
              <a:rPr lang="en-US" dirty="0"/>
              <a:t> with historical data is tedious</a:t>
            </a:r>
            <a:r>
              <a:rPr lang="en-US" dirty="0" smtClean="0"/>
              <a:t>:</a:t>
            </a:r>
            <a:endParaRPr lang="en-US" dirty="0"/>
          </a:p>
        </p:txBody>
      </p:sp>
      <p:graphicFrame>
        <p:nvGraphicFramePr>
          <p:cNvPr id="6" name="Object 3" descr="An equation shows the correlation coefficient.&#10;Sigma t equals 1 to t within parenthesis r bar subscript i, t minus r bar subscript i, avg multiple within parenthesis r bar subscript j, t minus r bar subscript j, avg divided by square root of within parenthesis sigma t equals 1 to T within parenthesis r bar subscript i, t minus r bar i, avg whole power 2 multiple within parenthesis sigma t equals 1 to T within parenthesis r bar subscript j, t minus r bar j, avg whole power 2."/>
          <p:cNvGraphicFramePr>
            <a:graphicFrameLocks noGrp="1" noChangeAspect="1"/>
          </p:cNvGraphicFramePr>
          <p:nvPr>
            <p:ph idx="10"/>
            <p:extLst>
              <p:ext uri="{D42A27DB-BD31-4B8C-83A1-F6EECF244321}">
                <p14:modId xmlns:p14="http://schemas.microsoft.com/office/powerpoint/2010/main" val="751898291"/>
              </p:ext>
            </p:extLst>
          </p:nvPr>
        </p:nvGraphicFramePr>
        <p:xfrm>
          <a:off x="2832100" y="3462654"/>
          <a:ext cx="6601460" cy="2633167"/>
        </p:xfrm>
        <a:graphic>
          <a:graphicData uri="http://schemas.openxmlformats.org/presentationml/2006/ole">
            <mc:AlternateContent xmlns:mc="http://schemas.openxmlformats.org/markup-compatibility/2006">
              <mc:Choice xmlns:v="urn:schemas-microsoft-com:vml" Requires="v">
                <p:oleObj spid="_x0000_s10269" name="Equation" r:id="rId3" imgW="2260440" imgH="901440" progId="Equation.DSMT4">
                  <p:embed/>
                </p:oleObj>
              </mc:Choice>
              <mc:Fallback>
                <p:oleObj name="Equation" r:id="rId3" imgW="2260440" imgH="901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0" y="3462654"/>
                        <a:ext cx="6601460" cy="263316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5954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Functions to </a:t>
            </a:r>
            <a:r>
              <a:rPr lang="en-US" dirty="0" smtClean="0"/>
              <a:t>Estimate</a:t>
            </a:r>
            <a:br>
              <a:rPr lang="en-US" dirty="0" smtClean="0"/>
            </a:br>
            <a:r>
              <a:rPr lang="en-US" dirty="0" smtClean="0"/>
              <a:t>the Correlation </a:t>
            </a:r>
            <a:r>
              <a:rPr lang="en-US" dirty="0"/>
              <a:t>Coefficient (</a:t>
            </a:r>
            <a:r>
              <a:rPr lang="en-US" dirty="0" err="1"/>
              <a:t>ρi,j</a:t>
            </a:r>
            <a:r>
              <a:rPr lang="en-US" dirty="0"/>
              <a:t>)</a:t>
            </a:r>
          </a:p>
        </p:txBody>
      </p:sp>
      <p:sp>
        <p:nvSpPr>
          <p:cNvPr id="5" name="Content Placeholder 2"/>
          <p:cNvSpPr>
            <a:spLocks noGrp="1"/>
          </p:cNvSpPr>
          <p:nvPr>
            <p:ph idx="1"/>
          </p:nvPr>
        </p:nvSpPr>
        <p:spPr/>
        <p:txBody>
          <a:bodyPr/>
          <a:lstStyle/>
          <a:p>
            <a:pPr marL="0" indent="0">
              <a:buNone/>
            </a:pPr>
            <a:r>
              <a:rPr lang="en-US" dirty="0"/>
              <a:t>“</a:t>
            </a:r>
            <a:r>
              <a:rPr lang="en-US" dirty="0" err="1"/>
              <a:t>Stock</a:t>
            </a:r>
            <a:r>
              <a:rPr lang="en-US" baseline="-25000" dirty="0" err="1"/>
              <a:t>i</a:t>
            </a:r>
            <a:r>
              <a:rPr lang="en-US" dirty="0"/>
              <a:t>” and “</a:t>
            </a:r>
            <a:r>
              <a:rPr lang="en-US" dirty="0" err="1"/>
              <a:t>Stock</a:t>
            </a:r>
            <a:r>
              <a:rPr lang="en-US" baseline="-25000" dirty="0" err="1"/>
              <a:t>j</a:t>
            </a:r>
            <a:r>
              <a:rPr lang="en-US" dirty="0"/>
              <a:t>” are the cell ranges with historical returns for Stocks </a:t>
            </a:r>
            <a:r>
              <a:rPr lang="en-US" dirty="0" err="1"/>
              <a:t>i</a:t>
            </a:r>
            <a:r>
              <a:rPr lang="en-US" dirty="0"/>
              <a:t> and j. </a:t>
            </a:r>
          </a:p>
          <a:p>
            <a:pPr marL="0" indent="0" algn="ctr">
              <a:buNone/>
            </a:pPr>
            <a:r>
              <a:rPr lang="en-US" dirty="0"/>
              <a:t>Est. </a:t>
            </a:r>
            <a:r>
              <a:rPr lang="el-GR" dirty="0"/>
              <a:t>ρ</a:t>
            </a:r>
            <a:r>
              <a:rPr lang="en-US" baseline="-25000" dirty="0" err="1"/>
              <a:t>i,j</a:t>
            </a:r>
            <a:r>
              <a:rPr lang="en-US" baseline="-25000" dirty="0"/>
              <a:t> </a:t>
            </a:r>
            <a:r>
              <a:rPr lang="en-US" dirty="0"/>
              <a:t>= </a:t>
            </a:r>
            <a:r>
              <a:rPr lang="en-US" dirty="0" err="1"/>
              <a:t>R</a:t>
            </a:r>
            <a:r>
              <a:rPr lang="en-US" baseline="-25000" dirty="0" err="1"/>
              <a:t>ij</a:t>
            </a:r>
            <a:r>
              <a:rPr lang="en-US" dirty="0"/>
              <a:t> =</a:t>
            </a:r>
            <a:r>
              <a:rPr lang="en-US" dirty="0" err="1"/>
              <a:t>Correl</a:t>
            </a:r>
            <a:r>
              <a:rPr lang="en-US" dirty="0"/>
              <a:t>(</a:t>
            </a:r>
            <a:r>
              <a:rPr lang="en-US" dirty="0" err="1"/>
              <a:t>Stock</a:t>
            </a:r>
            <a:r>
              <a:rPr lang="en-US" baseline="-25000" dirty="0" err="1"/>
              <a:t>i</a:t>
            </a:r>
            <a:r>
              <a:rPr lang="en-US" dirty="0" err="1"/>
              <a:t>,Stock</a:t>
            </a:r>
            <a:r>
              <a:rPr lang="en-US" baseline="-25000" dirty="0" err="1"/>
              <a:t>j</a:t>
            </a:r>
            <a:r>
              <a:rPr lang="en-US" dirty="0"/>
              <a:t>)</a:t>
            </a:r>
          </a:p>
          <a:p>
            <a:pPr marL="0" indent="0">
              <a:buNone/>
            </a:pPr>
            <a:endParaRPr lang="en-US" dirty="0"/>
          </a:p>
          <a:p>
            <a:pPr marL="0" indent="0">
              <a:buNone/>
            </a:pPr>
            <a:r>
              <a:rPr lang="en-US" dirty="0"/>
              <a:t>Correlation between </a:t>
            </a:r>
            <a:r>
              <a:rPr lang="en-US" dirty="0" err="1"/>
              <a:t>Blandy</a:t>
            </a:r>
            <a:r>
              <a:rPr lang="en-US" dirty="0"/>
              <a:t> (B) and </a:t>
            </a:r>
            <a:r>
              <a:rPr lang="en-US" dirty="0" err="1"/>
              <a:t>Gourmange</a:t>
            </a:r>
            <a:r>
              <a:rPr lang="en-US" dirty="0"/>
              <a:t> (G):</a:t>
            </a:r>
          </a:p>
          <a:p>
            <a:pPr marL="0" indent="0" algn="ctr">
              <a:buNone/>
            </a:pPr>
            <a:r>
              <a:rPr lang="en-US" b="1" dirty="0">
                <a:solidFill>
                  <a:srgbClr val="333399"/>
                </a:solidFill>
              </a:rPr>
              <a:t>Est. </a:t>
            </a:r>
            <a:r>
              <a:rPr lang="el-GR" b="1" dirty="0">
                <a:solidFill>
                  <a:srgbClr val="333399"/>
                </a:solidFill>
              </a:rPr>
              <a:t>ρ</a:t>
            </a:r>
            <a:r>
              <a:rPr lang="en-US" b="1" baseline="-25000" dirty="0">
                <a:solidFill>
                  <a:srgbClr val="333399"/>
                </a:solidFill>
              </a:rPr>
              <a:t>B,G </a:t>
            </a:r>
            <a:r>
              <a:rPr lang="en-US" b="1" dirty="0">
                <a:solidFill>
                  <a:srgbClr val="333399"/>
                </a:solidFill>
              </a:rPr>
              <a:t>= </a:t>
            </a:r>
            <a:r>
              <a:rPr lang="en-US" b="1" dirty="0" smtClean="0">
                <a:solidFill>
                  <a:srgbClr val="333399"/>
                </a:solidFill>
              </a:rPr>
              <a:t>0.11</a:t>
            </a:r>
            <a:endParaRPr lang="en-US" b="1" dirty="0">
              <a:solidFill>
                <a:srgbClr val="333399"/>
              </a:solidFill>
            </a:endParaRPr>
          </a:p>
        </p:txBody>
      </p:sp>
    </p:spTree>
    <p:extLst>
      <p:ext uri="{BB962C8B-B14F-4D97-AF65-F5344CB8AC3E}">
        <p14:creationId xmlns:p14="http://schemas.microsoft.com/office/powerpoint/2010/main" val="2381578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2-Stock Portfolios</a:t>
            </a:r>
          </a:p>
        </p:txBody>
      </p:sp>
      <p:sp>
        <p:nvSpPr>
          <p:cNvPr id="3" name="Content Placeholder 2"/>
          <p:cNvSpPr>
            <a:spLocks noGrp="1"/>
          </p:cNvSpPr>
          <p:nvPr>
            <p:ph idx="1"/>
          </p:nvPr>
        </p:nvSpPr>
        <p:spPr>
          <a:xfrm>
            <a:off x="838201" y="1317625"/>
            <a:ext cx="9582806" cy="4754880"/>
          </a:xfrm>
        </p:spPr>
        <p:txBody>
          <a:bodyPr/>
          <a:lstStyle/>
          <a:p>
            <a:pPr>
              <a:lnSpc>
                <a:spcPct val="90000"/>
              </a:lnSpc>
            </a:pPr>
            <a:r>
              <a:rPr lang="en-US" b="1" dirty="0">
                <a:solidFill>
                  <a:srgbClr val="333399"/>
                </a:solidFill>
                <a:latin typeface="Symbol" pitchFamily="18" charset="2"/>
              </a:rPr>
              <a:t>r</a:t>
            </a:r>
            <a:r>
              <a:rPr lang="en-US" b="1" dirty="0">
                <a:solidFill>
                  <a:srgbClr val="333399"/>
                </a:solidFill>
              </a:rPr>
              <a:t> = −1</a:t>
            </a:r>
          </a:p>
          <a:p>
            <a:pPr lvl="1">
              <a:lnSpc>
                <a:spcPct val="90000"/>
              </a:lnSpc>
            </a:pPr>
            <a:r>
              <a:rPr lang="en-US" dirty="0"/>
              <a:t>2 stocks can be combined to form a riskless portfolio: </a:t>
            </a:r>
            <a:r>
              <a:rPr lang="el-GR" dirty="0"/>
              <a:t>σ</a:t>
            </a:r>
            <a:r>
              <a:rPr lang="en-US" baseline="-25000" dirty="0"/>
              <a:t>p</a:t>
            </a:r>
            <a:r>
              <a:rPr lang="en-US" dirty="0"/>
              <a:t> = 0.</a:t>
            </a:r>
          </a:p>
          <a:p>
            <a:pPr>
              <a:lnSpc>
                <a:spcPct val="90000"/>
              </a:lnSpc>
            </a:pPr>
            <a:r>
              <a:rPr lang="en-US" b="1" dirty="0">
                <a:solidFill>
                  <a:srgbClr val="333399"/>
                </a:solidFill>
                <a:latin typeface="Symbol" pitchFamily="18" charset="2"/>
              </a:rPr>
              <a:t>r</a:t>
            </a:r>
            <a:r>
              <a:rPr lang="en-US" b="1" dirty="0">
                <a:solidFill>
                  <a:srgbClr val="333399"/>
                </a:solidFill>
              </a:rPr>
              <a:t> = +1</a:t>
            </a:r>
            <a:endParaRPr lang="en-US" dirty="0">
              <a:solidFill>
                <a:srgbClr val="333399"/>
              </a:solidFill>
            </a:endParaRPr>
          </a:p>
          <a:p>
            <a:pPr lvl="1">
              <a:lnSpc>
                <a:spcPct val="90000"/>
              </a:lnSpc>
            </a:pPr>
            <a:r>
              <a:rPr lang="en-US" dirty="0"/>
              <a:t>Risk is not “reduced”</a:t>
            </a:r>
          </a:p>
          <a:p>
            <a:pPr lvl="1">
              <a:lnSpc>
                <a:spcPct val="90000"/>
              </a:lnSpc>
            </a:pPr>
            <a:r>
              <a:rPr lang="el-GR" dirty="0"/>
              <a:t>σ</a:t>
            </a:r>
            <a:r>
              <a:rPr lang="en-US" baseline="-25000" dirty="0"/>
              <a:t>p</a:t>
            </a:r>
            <a:r>
              <a:rPr lang="en-US" dirty="0"/>
              <a:t> is just the weighted average of the 2 stocks’ standard deviations. </a:t>
            </a:r>
          </a:p>
          <a:p>
            <a:pPr>
              <a:lnSpc>
                <a:spcPct val="90000"/>
              </a:lnSpc>
            </a:pPr>
            <a:r>
              <a:rPr lang="en-US" b="1" dirty="0">
                <a:solidFill>
                  <a:srgbClr val="333399"/>
                </a:solidFill>
              </a:rPr>
              <a:t>−1 &lt;</a:t>
            </a:r>
            <a:r>
              <a:rPr lang="en-US" dirty="0">
                <a:solidFill>
                  <a:srgbClr val="333399"/>
                </a:solidFill>
              </a:rPr>
              <a:t> </a:t>
            </a:r>
            <a:r>
              <a:rPr lang="en-US" b="1" dirty="0">
                <a:solidFill>
                  <a:srgbClr val="333399"/>
                </a:solidFill>
                <a:latin typeface="Symbol" pitchFamily="18" charset="2"/>
              </a:rPr>
              <a:t>r</a:t>
            </a:r>
            <a:r>
              <a:rPr lang="en-US" b="1" dirty="0">
                <a:solidFill>
                  <a:srgbClr val="333399"/>
                </a:solidFill>
              </a:rPr>
              <a:t> &lt; −1</a:t>
            </a:r>
            <a:endParaRPr lang="en-US" dirty="0">
              <a:solidFill>
                <a:srgbClr val="333399"/>
              </a:solidFill>
            </a:endParaRPr>
          </a:p>
          <a:p>
            <a:pPr lvl="1">
              <a:lnSpc>
                <a:spcPct val="90000"/>
              </a:lnSpc>
            </a:pPr>
            <a:r>
              <a:rPr lang="en-US" dirty="0"/>
              <a:t>Risk is reduced but not eliminated</a:t>
            </a:r>
            <a:r>
              <a:rPr lang="en-US" dirty="0" smtClean="0"/>
              <a:t>.</a:t>
            </a:r>
            <a:endParaRPr lang="en-US" dirty="0"/>
          </a:p>
        </p:txBody>
      </p:sp>
    </p:spTree>
    <p:extLst>
      <p:ext uri="{BB962C8B-B14F-4D97-AF65-F5344CB8AC3E}">
        <p14:creationId xmlns:p14="http://schemas.microsoft.com/office/powerpoint/2010/main" val="1469130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Stocks to a Portfolio</a:t>
            </a:r>
          </a:p>
        </p:txBody>
      </p:sp>
      <p:sp>
        <p:nvSpPr>
          <p:cNvPr id="3" name="Content Placeholder 2"/>
          <p:cNvSpPr>
            <a:spLocks noGrp="1"/>
          </p:cNvSpPr>
          <p:nvPr>
            <p:ph idx="1"/>
          </p:nvPr>
        </p:nvSpPr>
        <p:spPr/>
        <p:txBody>
          <a:bodyPr/>
          <a:lstStyle/>
          <a:p>
            <a:r>
              <a:rPr lang="en-US" dirty="0"/>
              <a:t>What would happen to the risk of an average 1-stock portfolio as more randomly selected stocks were added?</a:t>
            </a:r>
          </a:p>
          <a:p>
            <a:r>
              <a:rPr lang="en-US" dirty="0" err="1">
                <a:latin typeface="Symbol" pitchFamily="18" charset="2"/>
              </a:rPr>
              <a:t>s</a:t>
            </a:r>
            <a:r>
              <a:rPr lang="en-US" baseline="-25000" dirty="0" err="1"/>
              <a:t>p</a:t>
            </a:r>
            <a:r>
              <a:rPr lang="en-US" dirty="0"/>
              <a:t> would decrease because the added stocks would not be perfectly correlated</a:t>
            </a:r>
            <a:r>
              <a:rPr lang="en-US" dirty="0" smtClean="0"/>
              <a:t>.</a:t>
            </a:r>
            <a:endParaRPr lang="en-US" dirty="0"/>
          </a:p>
        </p:txBody>
      </p:sp>
    </p:spTree>
    <p:extLst>
      <p:ext uri="{BB962C8B-B14F-4D97-AF65-F5344CB8AC3E}">
        <p14:creationId xmlns:p14="http://schemas.microsoft.com/office/powerpoint/2010/main" val="1768046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vs. Number of Stocks in Portfolio</a:t>
            </a:r>
          </a:p>
        </p:txBody>
      </p:sp>
      <p:pic>
        <p:nvPicPr>
          <p:cNvPr id="50178" name="Picture 2" descr="In the line graph, the x axis labeled 2000 stocks ranges from 1 to 2000 stocks and Y axis labeled sigma p ranges from 0 to 35 percent. A dashed straight line from 20 on the Y axis to 2000 stocks, 0 to 20 on Y axis denoted market risk. A curve from 35 on the Y axis to 2000 stock and the dashed line, it denotes total portfolio risk sigma p. The space between the curve and dashed line denotes company specific diversifiable ris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7931" y="1290485"/>
            <a:ext cx="8776138" cy="4808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053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Stand-alone risk = Market risk + Diversifiable risk</a:t>
            </a:r>
          </a:p>
        </p:txBody>
      </p:sp>
      <p:sp>
        <p:nvSpPr>
          <p:cNvPr id="3" name="Content Placeholder 2"/>
          <p:cNvSpPr>
            <a:spLocks noGrp="1"/>
          </p:cNvSpPr>
          <p:nvPr>
            <p:ph idx="1"/>
          </p:nvPr>
        </p:nvSpPr>
        <p:spPr/>
        <p:txBody>
          <a:bodyPr/>
          <a:lstStyle/>
          <a:p>
            <a:r>
              <a:rPr lang="en-US" dirty="0"/>
              <a:t>Market risk is that part of a security’s stand-alone risk that cannot be eliminated by diversification.</a:t>
            </a:r>
          </a:p>
          <a:p>
            <a:r>
              <a:rPr lang="en-US" dirty="0"/>
              <a:t>Firm-specific, or diversifiable, risk is that part of a security’s stand-alone risk that can be eliminated by diversification</a:t>
            </a:r>
            <a:r>
              <a:rPr lang="en-US" dirty="0" smtClean="0"/>
              <a:t>.</a:t>
            </a:r>
            <a:endParaRPr lang="en-US" dirty="0"/>
          </a:p>
        </p:txBody>
      </p:sp>
    </p:spTree>
    <p:extLst>
      <p:ext uri="{BB962C8B-B14F-4D97-AF65-F5344CB8AC3E}">
        <p14:creationId xmlns:p14="http://schemas.microsoft.com/office/powerpoint/2010/main" val="2090695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As more stocks are added, each new stock has a smaller risk-reducing impact on the portfolio.</a:t>
            </a:r>
          </a:p>
          <a:p>
            <a:r>
              <a:rPr lang="en-US" dirty="0" err="1">
                <a:latin typeface="Symbol" pitchFamily="18" charset="2"/>
              </a:rPr>
              <a:t>s</a:t>
            </a:r>
            <a:r>
              <a:rPr lang="en-US" baseline="-25000" dirty="0" err="1"/>
              <a:t>p</a:t>
            </a:r>
            <a:r>
              <a:rPr lang="en-US" dirty="0"/>
              <a:t> falls very slowly after about 40 stocks are included.  The lower limit for </a:t>
            </a:r>
            <a:r>
              <a:rPr lang="en-US" dirty="0" err="1">
                <a:latin typeface="Symbol" pitchFamily="18" charset="2"/>
              </a:rPr>
              <a:t>s</a:t>
            </a:r>
            <a:r>
              <a:rPr lang="en-US" baseline="-25000" dirty="0" err="1"/>
              <a:t>p</a:t>
            </a:r>
            <a:r>
              <a:rPr lang="en-US" dirty="0"/>
              <a:t> is about 20% = </a:t>
            </a:r>
            <a:r>
              <a:rPr lang="en-US" dirty="0" err="1">
                <a:latin typeface="Symbol" pitchFamily="18" charset="2"/>
              </a:rPr>
              <a:t>s</a:t>
            </a:r>
            <a:r>
              <a:rPr lang="en-US" baseline="-25000" dirty="0" err="1"/>
              <a:t>M</a:t>
            </a:r>
            <a:r>
              <a:rPr lang="en-US" dirty="0"/>
              <a:t> .</a:t>
            </a:r>
          </a:p>
          <a:p>
            <a:r>
              <a:rPr lang="en-US" dirty="0"/>
              <a:t>By forming well-diversified portfolios, investors can eliminate about half the risk of owning a single stock.</a:t>
            </a:r>
          </a:p>
        </p:txBody>
      </p:sp>
    </p:spTree>
    <p:extLst>
      <p:ext uri="{BB962C8B-B14F-4D97-AF65-F5344CB8AC3E}">
        <p14:creationId xmlns:p14="http://schemas.microsoft.com/office/powerpoint/2010/main" val="3670164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an investor holding one stock earn a return commensurate with its risk?</a:t>
            </a:r>
          </a:p>
        </p:txBody>
      </p:sp>
      <p:sp>
        <p:nvSpPr>
          <p:cNvPr id="3" name="Content Placeholder 2"/>
          <p:cNvSpPr>
            <a:spLocks noGrp="1"/>
          </p:cNvSpPr>
          <p:nvPr>
            <p:ph idx="1"/>
          </p:nvPr>
        </p:nvSpPr>
        <p:spPr/>
        <p:txBody>
          <a:bodyPr/>
          <a:lstStyle/>
          <a:p>
            <a:r>
              <a:rPr lang="en-US" dirty="0"/>
              <a:t>No.  Rational investors will  minimize risk by holding portfolios.</a:t>
            </a:r>
          </a:p>
          <a:p>
            <a:r>
              <a:rPr lang="en-US" dirty="0"/>
              <a:t>Investors bear only market risk, so prices and returns reflect the amount of market risk an individual stock brings to a portfolio, </a:t>
            </a:r>
            <a:r>
              <a:rPr lang="en-US" i="1" dirty="0"/>
              <a:t>not the stand-alone risk of individual stock</a:t>
            </a:r>
            <a:r>
              <a:rPr lang="en-US" dirty="0"/>
              <a:t>.</a:t>
            </a:r>
          </a:p>
        </p:txBody>
      </p:sp>
    </p:spTree>
    <p:extLst>
      <p:ext uri="{BB962C8B-B14F-4D97-AF65-F5344CB8AC3E}">
        <p14:creationId xmlns:p14="http://schemas.microsoft.com/office/powerpoint/2010/main" val="1732003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Risk Due to an Individual Stock</a:t>
            </a:r>
          </a:p>
        </p:txBody>
      </p:sp>
      <p:sp>
        <p:nvSpPr>
          <p:cNvPr id="3" name="Content Placeholder 2"/>
          <p:cNvSpPr>
            <a:spLocks noGrp="1"/>
          </p:cNvSpPr>
          <p:nvPr>
            <p:ph idx="1"/>
          </p:nvPr>
        </p:nvSpPr>
        <p:spPr/>
        <p:txBody>
          <a:bodyPr/>
          <a:lstStyle/>
          <a:p>
            <a:r>
              <a:rPr lang="en-US" dirty="0"/>
              <a:t>How do you measure the amount of market risk that an individual stock brings to a well-diversified portfolio?</a:t>
            </a:r>
          </a:p>
          <a:p>
            <a:r>
              <a:rPr lang="en-US" dirty="0"/>
              <a:t>William Sharpe developed the Capital Asset Pricing Model (CAPM) to answer this question.</a:t>
            </a:r>
          </a:p>
          <a:p>
            <a:r>
              <a:rPr lang="en-US" dirty="0"/>
              <a:t>And the answer is…..  See next slide.</a:t>
            </a:r>
            <a:endParaRPr lang="en-US" baseline="-25000" dirty="0"/>
          </a:p>
        </p:txBody>
      </p:sp>
    </p:spTree>
    <p:extLst>
      <p:ext uri="{BB962C8B-B14F-4D97-AF65-F5344CB8AC3E}">
        <p14:creationId xmlns:p14="http://schemas.microsoft.com/office/powerpoint/2010/main" val="2402549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Risk as Defined by the CAPM</a:t>
            </a:r>
          </a:p>
        </p:txBody>
      </p:sp>
      <p:sp>
        <p:nvSpPr>
          <p:cNvPr id="3" name="Object 2"/>
          <p:cNvSpPr>
            <a:spLocks noGrp="1"/>
          </p:cNvSpPr>
          <p:nvPr>
            <p:ph idx="1"/>
          </p:nvPr>
        </p:nvSpPr>
        <p:spPr>
          <a:xfrm>
            <a:off x="838200" y="1317625"/>
            <a:ext cx="10515600" cy="3292475"/>
          </a:xfrm>
        </p:spPr>
        <p:txBody>
          <a:bodyPr/>
          <a:lstStyle/>
          <a:p>
            <a:r>
              <a:rPr lang="en-US" sz="2800" dirty="0"/>
              <a:t>Define:</a:t>
            </a:r>
          </a:p>
          <a:p>
            <a:pPr lvl="1"/>
            <a:r>
              <a:rPr lang="en-US" sz="2400" dirty="0"/>
              <a:t>w</a:t>
            </a:r>
            <a:r>
              <a:rPr lang="en-US" sz="2400" baseline="-25000" dirty="0"/>
              <a:t>i</a:t>
            </a:r>
            <a:r>
              <a:rPr lang="en-US" sz="2400" dirty="0"/>
              <a:t> is the percent of the portfolio invested in Stock i.</a:t>
            </a:r>
          </a:p>
          <a:p>
            <a:pPr lvl="1"/>
            <a:r>
              <a:rPr lang="el-GR" sz="2400" dirty="0"/>
              <a:t>σ</a:t>
            </a:r>
            <a:r>
              <a:rPr lang="en-US" sz="2400" baseline="-25000" dirty="0"/>
              <a:t>M</a:t>
            </a:r>
            <a:r>
              <a:rPr lang="en-US" sz="2400" dirty="0"/>
              <a:t> is the standard deviation of the market index.</a:t>
            </a:r>
          </a:p>
          <a:p>
            <a:pPr lvl="1"/>
            <a:r>
              <a:rPr lang="en-US" sz="2400" dirty="0">
                <a:latin typeface="Symbol" pitchFamily="18" charset="2"/>
              </a:rPr>
              <a:t>r</a:t>
            </a:r>
            <a:r>
              <a:rPr lang="en-US" sz="2400" baseline="-25000" dirty="0"/>
              <a:t>i,M</a:t>
            </a:r>
            <a:r>
              <a:rPr lang="en-US" sz="2400" dirty="0"/>
              <a:t> is the correlation between Stock i and the market. </a:t>
            </a:r>
          </a:p>
          <a:p>
            <a:r>
              <a:rPr lang="en-US" sz="2800" dirty="0"/>
              <a:t>The contribution of Stock i to the standard deviation of a well-diversified portfolio (</a:t>
            </a:r>
            <a:r>
              <a:rPr lang="el-GR" sz="2800" dirty="0"/>
              <a:t>σ</a:t>
            </a:r>
            <a:r>
              <a:rPr lang="en-US" sz="2800" baseline="-25000" dirty="0"/>
              <a:t>p</a:t>
            </a:r>
            <a:r>
              <a:rPr lang="en-US" sz="2800" dirty="0"/>
              <a:t>) is</a:t>
            </a:r>
            <a:r>
              <a:rPr lang="en-US" sz="2800" dirty="0" smtClean="0"/>
              <a:t>:</a:t>
            </a:r>
            <a:endParaRPr lang="en-US" sz="2800" b="1" dirty="0">
              <a:solidFill>
                <a:schemeClr val="tx2"/>
              </a:solidFill>
            </a:endParaRPr>
          </a:p>
        </p:txBody>
      </p:sp>
      <p:graphicFrame>
        <p:nvGraphicFramePr>
          <p:cNvPr id="6" name="Object 3" descr="An equation shows market risk as defined by the C A P M. &#10;W subscript i sigma subscript M within parenthesis p subscript i, M sigma subscript i divided by sigma within parenthesis M.&#10;"/>
          <p:cNvGraphicFramePr>
            <a:graphicFrameLocks noGrp="1" noChangeAspect="1"/>
          </p:cNvGraphicFramePr>
          <p:nvPr>
            <p:ph idx="10"/>
            <p:extLst>
              <p:ext uri="{D42A27DB-BD31-4B8C-83A1-F6EECF244321}">
                <p14:modId xmlns:p14="http://schemas.microsoft.com/office/powerpoint/2010/main" val="1895557664"/>
              </p:ext>
            </p:extLst>
          </p:nvPr>
        </p:nvGraphicFramePr>
        <p:xfrm>
          <a:off x="4705350" y="4583907"/>
          <a:ext cx="2781300" cy="1447798"/>
        </p:xfrm>
        <a:graphic>
          <a:graphicData uri="http://schemas.openxmlformats.org/presentationml/2006/ole">
            <mc:AlternateContent xmlns:mc="http://schemas.openxmlformats.org/markup-compatibility/2006">
              <mc:Choice xmlns:v="urn:schemas-microsoft-com:vml" Requires="v">
                <p:oleObj spid="_x0000_s4130" name="Equation" r:id="rId3" imgW="927000" imgH="482400" progId="Equation.DSMT4">
                  <p:embed/>
                </p:oleObj>
              </mc:Choice>
              <mc:Fallback>
                <p:oleObj name="Equation" r:id="rId3" imgW="927000" imgH="482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350" y="4583907"/>
                        <a:ext cx="2781300" cy="144779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74108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investment returns?</a:t>
            </a:r>
          </a:p>
        </p:txBody>
      </p:sp>
      <p:sp>
        <p:nvSpPr>
          <p:cNvPr id="5" name="Content Placeholder 2"/>
          <p:cNvSpPr>
            <a:spLocks noGrp="1"/>
          </p:cNvSpPr>
          <p:nvPr>
            <p:ph idx="1"/>
          </p:nvPr>
        </p:nvSpPr>
        <p:spPr/>
        <p:txBody>
          <a:bodyPr/>
          <a:lstStyle/>
          <a:p>
            <a:r>
              <a:rPr lang="en-US" dirty="0"/>
              <a:t>Investment returns measure the financial results of an investment.</a:t>
            </a:r>
          </a:p>
          <a:p>
            <a:r>
              <a:rPr lang="en-US" dirty="0"/>
              <a:t>Returns may be historical or prospective (anticipated).</a:t>
            </a:r>
          </a:p>
          <a:p>
            <a:r>
              <a:rPr lang="en-US" dirty="0"/>
              <a:t>Returns can be expressed in:</a:t>
            </a:r>
          </a:p>
          <a:p>
            <a:pPr lvl="1"/>
            <a:r>
              <a:rPr lang="en-US" dirty="0"/>
              <a:t>Dollar terms.</a:t>
            </a:r>
          </a:p>
          <a:p>
            <a:pPr lvl="1"/>
            <a:r>
              <a:rPr lang="en-US" dirty="0"/>
              <a:t>Percentage terms. </a:t>
            </a:r>
          </a:p>
        </p:txBody>
      </p:sp>
    </p:spTree>
    <p:extLst>
      <p:ext uri="{BB962C8B-B14F-4D97-AF65-F5344CB8AC3E}">
        <p14:creationId xmlns:p14="http://schemas.microsoft.com/office/powerpoint/2010/main" val="3446948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Risk and </a:t>
            </a:r>
            <a:r>
              <a:rPr lang="en-US" dirty="0" smtClean="0"/>
              <a:t>Beta (1 of 2)</a:t>
            </a:r>
            <a:endParaRPr lang="en-US" dirty="0"/>
          </a:p>
        </p:txBody>
      </p:sp>
      <p:sp>
        <p:nvSpPr>
          <p:cNvPr id="6" name="Object 1"/>
          <p:cNvSpPr>
            <a:spLocks noGrp="1"/>
          </p:cNvSpPr>
          <p:nvPr>
            <p:ph idx="1"/>
          </p:nvPr>
        </p:nvSpPr>
        <p:spPr>
          <a:xfrm>
            <a:off x="838200" y="1317625"/>
            <a:ext cx="9639300" cy="568325"/>
          </a:xfrm>
        </p:spPr>
        <p:txBody>
          <a:bodyPr/>
          <a:lstStyle/>
          <a:p>
            <a:r>
              <a:rPr lang="en-US" sz="2800" dirty="0"/>
              <a:t>The beta of Stock </a:t>
            </a:r>
            <a:r>
              <a:rPr lang="en-US" sz="2800" dirty="0" err="1"/>
              <a:t>i</a:t>
            </a:r>
            <a:r>
              <a:rPr lang="en-US" sz="2800" dirty="0"/>
              <a:t> (b</a:t>
            </a:r>
            <a:r>
              <a:rPr lang="en-US" sz="2800" baseline="-25000" dirty="0"/>
              <a:t>i</a:t>
            </a:r>
            <a:r>
              <a:rPr lang="en-US" sz="2800" dirty="0"/>
              <a:t>) is defined</a:t>
            </a:r>
            <a:r>
              <a:rPr lang="en-US" sz="2800" dirty="0" smtClean="0"/>
              <a:t>:</a:t>
            </a:r>
            <a:endParaRPr lang="en-US" sz="2800" dirty="0"/>
          </a:p>
        </p:txBody>
      </p:sp>
      <p:graphicFrame>
        <p:nvGraphicFramePr>
          <p:cNvPr id="4" name="Object 2" descr="An equation shows market risk and beta. &#10;b subscript i equals p subscript i, M sigma subscript i divided by sigma M"/>
          <p:cNvGraphicFramePr>
            <a:graphicFrameLocks noGrp="1" noChangeAspect="1"/>
          </p:cNvGraphicFramePr>
          <p:nvPr>
            <p:ph idx="10"/>
            <p:extLst>
              <p:ext uri="{D42A27DB-BD31-4B8C-83A1-F6EECF244321}">
                <p14:modId xmlns:p14="http://schemas.microsoft.com/office/powerpoint/2010/main" val="507956753"/>
              </p:ext>
            </p:extLst>
          </p:nvPr>
        </p:nvGraphicFramePr>
        <p:xfrm>
          <a:off x="5295900" y="1965758"/>
          <a:ext cx="1600200" cy="1018310"/>
        </p:xfrm>
        <a:graphic>
          <a:graphicData uri="http://schemas.openxmlformats.org/presentationml/2006/ole">
            <mc:AlternateContent xmlns:mc="http://schemas.openxmlformats.org/markup-compatibility/2006">
              <mc:Choice xmlns:v="urn:schemas-microsoft-com:vml" Requires="v">
                <p:oleObj spid="_x0000_s3150" name="Equation" r:id="rId3" imgW="698400" imgH="444240" progId="Equation.DSMT4">
                  <p:embed/>
                </p:oleObj>
              </mc:Choice>
              <mc:Fallback>
                <p:oleObj name="Equation" r:id="rId3" imgW="698400" imgH="4442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1965758"/>
                        <a:ext cx="1600200" cy="1018310"/>
                      </a:xfrm>
                      <a:prstGeom prst="rect">
                        <a:avLst/>
                      </a:prstGeom>
                      <a:noFill/>
                      <a:ln>
                        <a:noFill/>
                      </a:ln>
                    </p:spPr>
                  </p:pic>
                </p:oleObj>
              </mc:Fallback>
            </mc:AlternateContent>
          </a:graphicData>
        </a:graphic>
      </p:graphicFrame>
      <p:sp>
        <p:nvSpPr>
          <p:cNvPr id="8" name="Object 3"/>
          <p:cNvSpPr>
            <a:spLocks noGrp="1"/>
          </p:cNvSpPr>
          <p:nvPr>
            <p:ph idx="11"/>
          </p:nvPr>
        </p:nvSpPr>
        <p:spPr>
          <a:xfrm>
            <a:off x="838200" y="3019847"/>
            <a:ext cx="10782300" cy="1097280"/>
          </a:xfrm>
        </p:spPr>
        <p:txBody>
          <a:bodyPr/>
          <a:lstStyle/>
          <a:p>
            <a:r>
              <a:rPr lang="en-US" sz="2800" dirty="0"/>
              <a:t>The contribution of Stock </a:t>
            </a:r>
            <a:r>
              <a:rPr lang="en-US" sz="2800" dirty="0" err="1"/>
              <a:t>i</a:t>
            </a:r>
            <a:r>
              <a:rPr lang="en-US" sz="2800" dirty="0"/>
              <a:t> to the standard deviation of a well-diversified portfolio (</a:t>
            </a:r>
            <a:r>
              <a:rPr lang="el-GR" sz="2800" dirty="0"/>
              <a:t>σ</a:t>
            </a:r>
            <a:r>
              <a:rPr lang="en-US" sz="2800" baseline="-25000" dirty="0"/>
              <a:t>p</a:t>
            </a:r>
            <a:r>
              <a:rPr lang="en-US" sz="2800" dirty="0"/>
              <a:t>) is</a:t>
            </a:r>
            <a:r>
              <a:rPr lang="en-US" sz="2800" dirty="0" smtClean="0"/>
              <a:t>:</a:t>
            </a:r>
            <a:endParaRPr lang="en-US" sz="2800" dirty="0"/>
          </a:p>
        </p:txBody>
      </p:sp>
      <p:graphicFrame>
        <p:nvGraphicFramePr>
          <p:cNvPr id="11" name="Object 4" descr="w subscript i sigma subscript M and b subscript i"/>
          <p:cNvGraphicFramePr>
            <a:graphicFrameLocks noGrp="1" noChangeAspect="1"/>
          </p:cNvGraphicFramePr>
          <p:nvPr>
            <p:ph idx="12"/>
            <p:extLst>
              <p:ext uri="{D42A27DB-BD31-4B8C-83A1-F6EECF244321}">
                <p14:modId xmlns:p14="http://schemas.microsoft.com/office/powerpoint/2010/main" val="1904884195"/>
              </p:ext>
            </p:extLst>
          </p:nvPr>
        </p:nvGraphicFramePr>
        <p:xfrm>
          <a:off x="5286375" y="3940091"/>
          <a:ext cx="1619250" cy="767013"/>
        </p:xfrm>
        <a:graphic>
          <a:graphicData uri="http://schemas.openxmlformats.org/presentationml/2006/ole">
            <mc:AlternateContent xmlns:mc="http://schemas.openxmlformats.org/markup-compatibility/2006">
              <mc:Choice xmlns:v="urn:schemas-microsoft-com:vml" Requires="v">
                <p:oleObj spid="_x0000_s3151" name="Equation" r:id="rId5" imgW="482400" imgH="228600" progId="Equation.DSMT4">
                  <p:embed/>
                </p:oleObj>
              </mc:Choice>
              <mc:Fallback>
                <p:oleObj name="Equation" r:id="rId5" imgW="482400" imgH="228600" progId="Equation.DSMT4">
                  <p:embed/>
                  <p:pic>
                    <p:nvPicPr>
                      <p:cNvPr id="0" name="Object 4"/>
                      <p:cNvPicPr>
                        <a:picLocks noChangeAspect="1" noChangeArrowheads="1"/>
                      </p:cNvPicPr>
                      <p:nvPr/>
                    </p:nvPicPr>
                    <p:blipFill>
                      <a:blip r:embed="rId6"/>
                      <a:srcRect/>
                      <a:stretch>
                        <a:fillRect/>
                      </a:stretch>
                    </p:blipFill>
                    <p:spPr bwMode="auto">
                      <a:xfrm>
                        <a:off x="5286375" y="3940091"/>
                        <a:ext cx="1619250" cy="767013"/>
                      </a:xfrm>
                      <a:prstGeom prst="rect">
                        <a:avLst/>
                      </a:prstGeom>
                      <a:noFill/>
                      <a:ln>
                        <a:noFill/>
                      </a:ln>
                    </p:spPr>
                  </p:pic>
                </p:oleObj>
              </mc:Fallback>
            </mc:AlternateContent>
          </a:graphicData>
        </a:graphic>
      </p:graphicFrame>
      <p:sp>
        <p:nvSpPr>
          <p:cNvPr id="10" name="Object 5"/>
          <p:cNvSpPr>
            <a:spLocks noGrp="1"/>
          </p:cNvSpPr>
          <p:nvPr>
            <p:ph idx="13"/>
          </p:nvPr>
        </p:nvSpPr>
        <p:spPr>
          <a:xfrm>
            <a:off x="838200" y="4912569"/>
            <a:ext cx="10534650" cy="1097280"/>
          </a:xfrm>
        </p:spPr>
        <p:txBody>
          <a:bodyPr/>
          <a:lstStyle/>
          <a:p>
            <a:r>
              <a:rPr lang="en-US" sz="2800" dirty="0"/>
              <a:t>Given the standard deviation of the market and the percent of the portfolio invested in Stock </a:t>
            </a:r>
            <a:r>
              <a:rPr lang="en-US" sz="2800" dirty="0" err="1"/>
              <a:t>i</a:t>
            </a:r>
            <a:r>
              <a:rPr lang="en-US" sz="2800" dirty="0"/>
              <a:t>, </a:t>
            </a:r>
            <a:r>
              <a:rPr lang="en-US" sz="2800" b="1" dirty="0">
                <a:solidFill>
                  <a:srgbClr val="333399"/>
                </a:solidFill>
              </a:rPr>
              <a:t>beta measures the impact of Stock </a:t>
            </a:r>
            <a:r>
              <a:rPr lang="en-US" sz="2800" b="1" dirty="0" err="1">
                <a:solidFill>
                  <a:srgbClr val="333399"/>
                </a:solidFill>
              </a:rPr>
              <a:t>i</a:t>
            </a:r>
            <a:r>
              <a:rPr lang="en-US" sz="2800" b="1" dirty="0">
                <a:solidFill>
                  <a:srgbClr val="333399"/>
                </a:solidFill>
              </a:rPr>
              <a:t> on </a:t>
            </a:r>
            <a:r>
              <a:rPr lang="el-GR" sz="2800" b="1" dirty="0">
                <a:solidFill>
                  <a:srgbClr val="333399"/>
                </a:solidFill>
              </a:rPr>
              <a:t>σ</a:t>
            </a:r>
            <a:r>
              <a:rPr lang="en-US" sz="2800" b="1" baseline="-25000" dirty="0">
                <a:solidFill>
                  <a:srgbClr val="333399"/>
                </a:solidFill>
              </a:rPr>
              <a:t>p</a:t>
            </a:r>
            <a:r>
              <a:rPr lang="en-US" sz="2800" b="1" dirty="0" smtClean="0">
                <a:solidFill>
                  <a:srgbClr val="333399"/>
                </a:solidFill>
              </a:rPr>
              <a:t>.</a:t>
            </a:r>
            <a:endParaRPr lang="en-US" sz="2800" b="1" dirty="0">
              <a:solidFill>
                <a:srgbClr val="333399"/>
              </a:solidFill>
            </a:endParaRPr>
          </a:p>
        </p:txBody>
      </p:sp>
    </p:spTree>
    <p:extLst>
      <p:ext uri="{BB962C8B-B14F-4D97-AF65-F5344CB8AC3E}">
        <p14:creationId xmlns:p14="http://schemas.microsoft.com/office/powerpoint/2010/main" val="2412736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Risk and </a:t>
            </a:r>
            <a:r>
              <a:rPr lang="en-US" dirty="0"/>
              <a:t>Beta </a:t>
            </a:r>
            <a:r>
              <a:rPr lang="en-US" dirty="0" smtClean="0"/>
              <a:t>(2 </a:t>
            </a:r>
            <a:r>
              <a:rPr lang="en-US" dirty="0"/>
              <a:t>of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317625"/>
                <a:ext cx="10729687" cy="2225675"/>
              </a:xfrm>
            </p:spPr>
            <p:txBody>
              <a:bodyPr/>
              <a:lstStyle/>
              <a:p>
                <a:r>
                  <a:rPr lang="en-US" sz="3400" dirty="0"/>
                  <a:t>So Stock </a:t>
                </a:r>
                <a:r>
                  <a:rPr lang="en-US" sz="3400" dirty="0" err="1"/>
                  <a:t>i</a:t>
                </a:r>
                <a:r>
                  <a:rPr lang="en-US" sz="3400" dirty="0"/>
                  <a:t> contributes more risk (has a higher beta) if </a:t>
                </a:r>
              </a:p>
              <a:p>
                <a:pPr lvl="1"/>
                <a:r>
                  <a:rPr lang="en-US" sz="3200" dirty="0"/>
                  <a:t>its correlation with the market, </a:t>
                </a:r>
                <a14:m>
                  <m:oMath xmlns:m="http://schemas.openxmlformats.org/officeDocument/2006/math">
                    <m:sSub>
                      <m:sSubPr>
                        <m:ctrlPr>
                          <a:rPr lang="en-US" sz="3200" b="1" i="1" smtClean="0">
                            <a:solidFill>
                              <a:srgbClr val="333399"/>
                            </a:solidFill>
                            <a:latin typeface="Cambria Math"/>
                          </a:rPr>
                        </m:ctrlPr>
                      </m:sSubPr>
                      <m:e>
                        <m:r>
                          <a:rPr lang="en-US" sz="3200" b="1">
                            <a:solidFill>
                              <a:srgbClr val="333399"/>
                            </a:solidFill>
                            <a:latin typeface="Cambria Math"/>
                            <a:ea typeface="Cambria Math"/>
                          </a:rPr>
                          <m:t>𝛒</m:t>
                        </m:r>
                      </m:e>
                      <m:sub>
                        <m:r>
                          <a:rPr lang="en-US" sz="3200" b="1">
                            <a:solidFill>
                              <a:srgbClr val="333399"/>
                            </a:solidFill>
                            <a:latin typeface="Cambria Math"/>
                          </a:rPr>
                          <m:t>𝐢</m:t>
                        </m:r>
                        <m:r>
                          <a:rPr lang="en-US" sz="3200" b="1">
                            <a:solidFill>
                              <a:srgbClr val="333399"/>
                            </a:solidFill>
                            <a:latin typeface="Cambria Math"/>
                          </a:rPr>
                          <m:t>,</m:t>
                        </m:r>
                        <m:r>
                          <a:rPr lang="en-US" sz="3200" b="1">
                            <a:solidFill>
                              <a:srgbClr val="333399"/>
                            </a:solidFill>
                            <a:latin typeface="Cambria Math"/>
                          </a:rPr>
                          <m:t>𝐌</m:t>
                        </m:r>
                      </m:sub>
                    </m:sSub>
                  </m:oMath>
                </a14:m>
                <a:r>
                  <a:rPr lang="en-US" sz="3200" dirty="0"/>
                  <a:t>, is larger and/or</a:t>
                </a:r>
              </a:p>
              <a:p>
                <a:pPr lvl="1"/>
                <a:r>
                  <a:rPr lang="en-US" sz="3200" dirty="0"/>
                  <a:t>its stand-alone risk, </a:t>
                </a:r>
                <a14:m>
                  <m:oMath xmlns:m="http://schemas.openxmlformats.org/officeDocument/2006/math">
                    <m:sSub>
                      <m:sSubPr>
                        <m:ctrlPr>
                          <a:rPr lang="en-US" sz="3200" b="1" i="1" smtClean="0">
                            <a:solidFill>
                              <a:srgbClr val="333399"/>
                            </a:solidFill>
                            <a:latin typeface="Cambria Math"/>
                          </a:rPr>
                        </m:ctrlPr>
                      </m:sSubPr>
                      <m:e>
                        <m:r>
                          <a:rPr lang="en-US" sz="3200" b="1">
                            <a:solidFill>
                              <a:srgbClr val="333399"/>
                            </a:solidFill>
                            <a:latin typeface="Cambria Math"/>
                          </a:rPr>
                          <m:t> </m:t>
                        </m:r>
                        <m:r>
                          <a:rPr lang="en-US" sz="3200" b="1">
                            <a:solidFill>
                              <a:srgbClr val="333399"/>
                            </a:solidFill>
                            <a:latin typeface="Cambria Math"/>
                            <a:ea typeface="Cambria Math"/>
                          </a:rPr>
                          <m:t>𝛔</m:t>
                        </m:r>
                      </m:e>
                      <m:sub>
                        <m:r>
                          <a:rPr lang="en-US" sz="3200" b="1">
                            <a:solidFill>
                              <a:srgbClr val="333399"/>
                            </a:solidFill>
                            <a:latin typeface="Cambria Math"/>
                          </a:rPr>
                          <m:t>𝐢</m:t>
                        </m:r>
                      </m:sub>
                    </m:sSub>
                  </m:oMath>
                </a14:m>
                <a:r>
                  <a:rPr lang="en-US" sz="3200" dirty="0"/>
                  <a:t>, is </a:t>
                </a:r>
                <a:r>
                  <a:rPr lang="en-US" sz="3200" dirty="0" smtClean="0"/>
                  <a:t>larger</a:t>
                </a: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317625"/>
                <a:ext cx="10729687" cy="2225675"/>
              </a:xfrm>
              <a:blipFill rotWithShape="1">
                <a:blip r:embed="rId3"/>
                <a:stretch>
                  <a:fillRect l="-1363" t="-3836" r="-2442"/>
                </a:stretch>
              </a:blipFill>
            </p:spPr>
            <p:txBody>
              <a:bodyPr/>
              <a:lstStyle/>
              <a:p>
                <a:r>
                  <a:rPr lang="en-US">
                    <a:noFill/>
                  </a:rPr>
                  <a:t> </a:t>
                </a:r>
              </a:p>
            </p:txBody>
          </p:sp>
        </mc:Fallback>
      </mc:AlternateContent>
      <p:graphicFrame>
        <p:nvGraphicFramePr>
          <p:cNvPr id="11" name="Content Placeholder 10" descr="An equation shows b subscript I equals p subscript i, M sigma subscript i divided by sigma subscript M"/>
          <p:cNvGraphicFramePr>
            <a:graphicFrameLocks noGrp="1" noChangeAspect="1"/>
          </p:cNvGraphicFramePr>
          <p:nvPr>
            <p:ph idx="10"/>
            <p:extLst>
              <p:ext uri="{D42A27DB-BD31-4B8C-83A1-F6EECF244321}">
                <p14:modId xmlns:p14="http://schemas.microsoft.com/office/powerpoint/2010/main" val="1708442058"/>
              </p:ext>
            </p:extLst>
          </p:nvPr>
        </p:nvGraphicFramePr>
        <p:xfrm>
          <a:off x="4903561" y="3714750"/>
          <a:ext cx="2384878" cy="1517650"/>
        </p:xfrm>
        <a:graphic>
          <a:graphicData uri="http://schemas.openxmlformats.org/presentationml/2006/ole">
            <mc:AlternateContent xmlns:mc="http://schemas.openxmlformats.org/markup-compatibility/2006">
              <mc:Choice xmlns:v="urn:schemas-microsoft-com:vml" Requires="v">
                <p:oleObj spid="_x0000_s2094" name="Equation" r:id="rId4" imgW="698400" imgH="444240" progId="Equation.DSMT4">
                  <p:embed/>
                </p:oleObj>
              </mc:Choice>
              <mc:Fallback>
                <p:oleObj name="Equation" r:id="rId4" imgW="698400" imgH="44424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3561" y="3714750"/>
                        <a:ext cx="2384878" cy="1517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3433406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Required Return and Risk: General Concept</a:t>
            </a:r>
          </a:p>
        </p:txBody>
      </p:sp>
      <p:sp>
        <p:nvSpPr>
          <p:cNvPr id="12" name="Content Placeholder 11"/>
          <p:cNvSpPr>
            <a:spLocks noGrp="1"/>
          </p:cNvSpPr>
          <p:nvPr>
            <p:ph idx="1"/>
          </p:nvPr>
        </p:nvSpPr>
        <p:spPr/>
        <p:txBody>
          <a:bodyPr/>
          <a:lstStyle/>
          <a:p>
            <a:r>
              <a:rPr lang="en-US" dirty="0"/>
              <a:t>Investors require a </a:t>
            </a:r>
            <a:r>
              <a:rPr lang="en-US" b="1" dirty="0">
                <a:solidFill>
                  <a:srgbClr val="333399"/>
                </a:solidFill>
              </a:rPr>
              <a:t>return for time </a:t>
            </a:r>
            <a:r>
              <a:rPr lang="en-US" dirty="0"/>
              <a:t>(for tying their funds up in the investment).</a:t>
            </a:r>
          </a:p>
          <a:p>
            <a:pPr lvl="1"/>
            <a:r>
              <a:rPr lang="en-US" sz="3000" b="1" dirty="0" err="1">
                <a:solidFill>
                  <a:srgbClr val="333399"/>
                </a:solidFill>
              </a:rPr>
              <a:t>r</a:t>
            </a:r>
            <a:r>
              <a:rPr lang="en-US" sz="3000" b="1" baseline="-25000" dirty="0" err="1">
                <a:solidFill>
                  <a:srgbClr val="333399"/>
                </a:solidFill>
              </a:rPr>
              <a:t>RF</a:t>
            </a:r>
            <a:r>
              <a:rPr lang="en-US" dirty="0"/>
              <a:t>, the risk-free rate</a:t>
            </a:r>
          </a:p>
          <a:p>
            <a:r>
              <a:rPr lang="en-US" dirty="0"/>
              <a:t>Investors require a </a:t>
            </a:r>
            <a:r>
              <a:rPr lang="en-US" b="1" dirty="0">
                <a:solidFill>
                  <a:srgbClr val="FF0000"/>
                </a:solidFill>
              </a:rPr>
              <a:t>return for risk</a:t>
            </a:r>
            <a:r>
              <a:rPr lang="en-US" dirty="0"/>
              <a:t>, which is the extra return above the risk-free rate that investors require to induce them to invest in Stock </a:t>
            </a:r>
            <a:r>
              <a:rPr lang="en-US" dirty="0" err="1"/>
              <a:t>i</a:t>
            </a:r>
            <a:r>
              <a:rPr lang="en-US" dirty="0"/>
              <a:t>.</a:t>
            </a:r>
          </a:p>
          <a:p>
            <a:pPr lvl="1"/>
            <a:r>
              <a:rPr lang="en-US" b="1" dirty="0" err="1">
                <a:solidFill>
                  <a:srgbClr val="FF0000"/>
                </a:solidFill>
              </a:rPr>
              <a:t>RP</a:t>
            </a:r>
            <a:r>
              <a:rPr lang="en-US" b="1" baseline="-25000" dirty="0" err="1">
                <a:solidFill>
                  <a:srgbClr val="FF0000"/>
                </a:solidFill>
              </a:rPr>
              <a:t>i</a:t>
            </a:r>
            <a:r>
              <a:rPr lang="en-US" dirty="0"/>
              <a:t>, the risk premium of Stock </a:t>
            </a:r>
            <a:r>
              <a:rPr lang="en-US" dirty="0" err="1"/>
              <a:t>i</a:t>
            </a:r>
            <a:r>
              <a:rPr lang="en-US" dirty="0" smtClean="0"/>
              <a:t>.</a:t>
            </a:r>
            <a:endParaRPr lang="en-US" dirty="0"/>
          </a:p>
        </p:txBody>
      </p:sp>
    </p:spTree>
    <p:extLst>
      <p:ext uri="{BB962C8B-B14F-4D97-AF65-F5344CB8AC3E}">
        <p14:creationId xmlns:p14="http://schemas.microsoft.com/office/powerpoint/2010/main" val="925238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Required Return and Risk: The CAPM</a:t>
            </a:r>
          </a:p>
        </p:txBody>
      </p:sp>
      <p:sp>
        <p:nvSpPr>
          <p:cNvPr id="12" name="Content Placeholder 11"/>
          <p:cNvSpPr>
            <a:spLocks noGrp="1"/>
          </p:cNvSpPr>
          <p:nvPr>
            <p:ph idx="1"/>
          </p:nvPr>
        </p:nvSpPr>
        <p:spPr/>
        <p:txBody>
          <a:bodyPr/>
          <a:lstStyle/>
          <a:p>
            <a:r>
              <a:rPr lang="en-US" dirty="0"/>
              <a:t>RP</a:t>
            </a:r>
            <a:r>
              <a:rPr lang="en-US" baseline="-25000" dirty="0"/>
              <a:t>M</a:t>
            </a:r>
            <a:r>
              <a:rPr lang="en-US" dirty="0"/>
              <a:t> is the market risk premium. It is the extra return above the risk-free rate that that investors require to invest in the overall stock market:</a:t>
            </a:r>
          </a:p>
          <a:p>
            <a:pPr lvl="1"/>
            <a:r>
              <a:rPr lang="en-US" dirty="0"/>
              <a:t>RP</a:t>
            </a:r>
            <a:r>
              <a:rPr lang="en-US" baseline="-25000" dirty="0"/>
              <a:t>M</a:t>
            </a:r>
            <a:r>
              <a:rPr lang="en-US" dirty="0"/>
              <a:t> = </a:t>
            </a:r>
            <a:r>
              <a:rPr lang="en-US" dirty="0" err="1"/>
              <a:t>r</a:t>
            </a:r>
            <a:r>
              <a:rPr lang="en-US" baseline="-25000" dirty="0" err="1"/>
              <a:t>M</a:t>
            </a:r>
            <a:r>
              <a:rPr lang="en-US" dirty="0"/>
              <a:t> − </a:t>
            </a:r>
            <a:r>
              <a:rPr lang="en-US" dirty="0" err="1"/>
              <a:t>r</a:t>
            </a:r>
            <a:r>
              <a:rPr lang="en-US" baseline="-25000" dirty="0" err="1"/>
              <a:t>RF</a:t>
            </a:r>
            <a:r>
              <a:rPr lang="en-US" dirty="0"/>
              <a:t>.</a:t>
            </a:r>
          </a:p>
          <a:p>
            <a:r>
              <a:rPr lang="en-US" dirty="0"/>
              <a:t>The CAPM defines the risk premium for Stock </a:t>
            </a:r>
            <a:r>
              <a:rPr lang="en-US" dirty="0" err="1"/>
              <a:t>i</a:t>
            </a:r>
            <a:r>
              <a:rPr lang="en-US" dirty="0"/>
              <a:t> as:</a:t>
            </a:r>
          </a:p>
          <a:p>
            <a:pPr lvl="1"/>
            <a:r>
              <a:rPr lang="en-US" dirty="0" err="1"/>
              <a:t>RP</a:t>
            </a:r>
            <a:r>
              <a:rPr lang="en-US" baseline="-25000" dirty="0" err="1"/>
              <a:t>i</a:t>
            </a:r>
            <a:r>
              <a:rPr lang="en-US" dirty="0"/>
              <a:t> = b</a:t>
            </a:r>
            <a:r>
              <a:rPr lang="en-US" baseline="-25000" dirty="0"/>
              <a:t>i</a:t>
            </a:r>
            <a:r>
              <a:rPr lang="en-US" dirty="0"/>
              <a:t> (RP</a:t>
            </a:r>
            <a:r>
              <a:rPr lang="en-US" baseline="-25000" dirty="0"/>
              <a:t>M</a:t>
            </a:r>
            <a:r>
              <a:rPr lang="en-US" dirty="0"/>
              <a:t>)</a:t>
            </a:r>
          </a:p>
        </p:txBody>
      </p:sp>
    </p:spTree>
    <p:extLst>
      <p:ext uri="{BB962C8B-B14F-4D97-AF65-F5344CB8AC3E}">
        <p14:creationId xmlns:p14="http://schemas.microsoft.com/office/powerpoint/2010/main" val="266539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The Security Market Line: Relating Risk and Required </a:t>
            </a:r>
            <a:r>
              <a:rPr lang="en-US" dirty="0" smtClean="0"/>
              <a:t>Return (1 of 2)</a:t>
            </a:r>
            <a:endParaRPr lang="en-US" dirty="0"/>
          </a:p>
        </p:txBody>
      </p:sp>
      <p:sp>
        <p:nvSpPr>
          <p:cNvPr id="2" name="Content Placeholder 1"/>
          <p:cNvSpPr>
            <a:spLocks noGrp="1"/>
          </p:cNvSpPr>
          <p:nvPr>
            <p:ph idx="1"/>
          </p:nvPr>
        </p:nvSpPr>
        <p:spPr/>
        <p:txBody>
          <a:bodyPr/>
          <a:lstStyle/>
          <a:p>
            <a:r>
              <a:rPr lang="en-US" dirty="0"/>
              <a:t>The Security Market Line (SML) puts the pieces together, showing how to determine the return required for bearing a stock’s risk:                                                      </a:t>
            </a:r>
          </a:p>
          <a:p>
            <a:pPr marL="0" indent="0" algn="ctr">
              <a:buNone/>
            </a:pPr>
            <a:r>
              <a:rPr lang="en-US" dirty="0"/>
              <a:t>SML:  </a:t>
            </a:r>
            <a:r>
              <a:rPr lang="en-US" b="1" dirty="0" err="1">
                <a:solidFill>
                  <a:srgbClr val="333399"/>
                </a:solidFill>
              </a:rPr>
              <a:t>r</a:t>
            </a:r>
            <a:r>
              <a:rPr lang="en-US" b="1" baseline="-25000" dirty="0" err="1">
                <a:solidFill>
                  <a:srgbClr val="333399"/>
                </a:solidFill>
              </a:rPr>
              <a:t>i</a:t>
            </a:r>
            <a:r>
              <a:rPr lang="en-US" b="1" dirty="0">
                <a:solidFill>
                  <a:srgbClr val="333399"/>
                </a:solidFill>
              </a:rPr>
              <a:t> = </a:t>
            </a:r>
            <a:r>
              <a:rPr lang="en-US" b="1" dirty="0" err="1">
                <a:solidFill>
                  <a:srgbClr val="333399"/>
                </a:solidFill>
              </a:rPr>
              <a:t>r</a:t>
            </a:r>
            <a:r>
              <a:rPr lang="en-US" b="1" baseline="-25000" dirty="0" err="1">
                <a:solidFill>
                  <a:srgbClr val="333399"/>
                </a:solidFill>
              </a:rPr>
              <a:t>RF</a:t>
            </a:r>
            <a:r>
              <a:rPr lang="en-US" b="1" dirty="0">
                <a:solidFill>
                  <a:srgbClr val="333399"/>
                </a:solidFill>
              </a:rPr>
              <a:t> + (</a:t>
            </a:r>
            <a:r>
              <a:rPr lang="en-US" b="1" dirty="0" smtClean="0">
                <a:solidFill>
                  <a:srgbClr val="333399"/>
                </a:solidFill>
              </a:rPr>
              <a:t>RP</a:t>
            </a:r>
            <a:r>
              <a:rPr lang="en-US" b="1" baseline="-25000" dirty="0" smtClean="0">
                <a:solidFill>
                  <a:srgbClr val="333399"/>
                </a:solidFill>
              </a:rPr>
              <a:t>M</a:t>
            </a:r>
            <a:r>
              <a:rPr lang="en-US" b="1" dirty="0" smtClean="0">
                <a:solidFill>
                  <a:srgbClr val="333399"/>
                </a:solidFill>
              </a:rPr>
              <a:t>)b</a:t>
            </a:r>
            <a:r>
              <a:rPr lang="en-US" b="1" baseline="-25000" dirty="0" smtClean="0">
                <a:solidFill>
                  <a:srgbClr val="333399"/>
                </a:solidFill>
              </a:rPr>
              <a:t>i</a:t>
            </a:r>
            <a:endParaRPr lang="en-US" b="1" dirty="0">
              <a:solidFill>
                <a:srgbClr val="333399"/>
              </a:solidFill>
            </a:endParaRPr>
          </a:p>
        </p:txBody>
      </p:sp>
    </p:spTree>
    <p:extLst>
      <p:ext uri="{BB962C8B-B14F-4D97-AF65-F5344CB8AC3E}">
        <p14:creationId xmlns:p14="http://schemas.microsoft.com/office/powerpoint/2010/main" val="3182385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Security Market Line: Relating Risk and Required Return</a:t>
            </a:r>
          </a:p>
        </p:txBody>
      </p:sp>
      <p:sp>
        <p:nvSpPr>
          <p:cNvPr id="3" name="Content Placeholder 2"/>
          <p:cNvSpPr>
            <a:spLocks noGrp="1"/>
          </p:cNvSpPr>
          <p:nvPr>
            <p:ph idx="1"/>
          </p:nvPr>
        </p:nvSpPr>
        <p:spPr/>
        <p:txBody>
          <a:bodyPr/>
          <a:lstStyle/>
          <a:p>
            <a:r>
              <a:rPr lang="en-US" dirty="0"/>
              <a:t>Risk depends on beta:</a:t>
            </a:r>
          </a:p>
          <a:p>
            <a:pPr marL="0" indent="0" algn="ctr">
              <a:buNone/>
            </a:pPr>
            <a:r>
              <a:rPr lang="en-US" dirty="0">
                <a:solidFill>
                  <a:srgbClr val="333399"/>
                </a:solidFill>
              </a:rPr>
              <a:t>The part of </a:t>
            </a:r>
            <a:r>
              <a:rPr lang="el-GR" dirty="0">
                <a:solidFill>
                  <a:srgbClr val="333399"/>
                </a:solidFill>
              </a:rPr>
              <a:t>σ</a:t>
            </a:r>
            <a:r>
              <a:rPr lang="en-US" baseline="-25000" dirty="0">
                <a:solidFill>
                  <a:srgbClr val="333399"/>
                </a:solidFill>
              </a:rPr>
              <a:t>p</a:t>
            </a:r>
            <a:r>
              <a:rPr lang="en-US" dirty="0">
                <a:solidFill>
                  <a:srgbClr val="333399"/>
                </a:solidFill>
              </a:rPr>
              <a:t> due to Stock </a:t>
            </a:r>
            <a:r>
              <a:rPr lang="en-US" dirty="0" err="1">
                <a:solidFill>
                  <a:srgbClr val="333399"/>
                </a:solidFill>
              </a:rPr>
              <a:t>i</a:t>
            </a:r>
            <a:r>
              <a:rPr lang="en-US" dirty="0">
                <a:solidFill>
                  <a:srgbClr val="333399"/>
                </a:solidFill>
              </a:rPr>
              <a:t> = </a:t>
            </a:r>
            <a:r>
              <a:rPr lang="en-US" dirty="0" err="1">
                <a:solidFill>
                  <a:srgbClr val="333399"/>
                </a:solidFill>
              </a:rPr>
              <a:t>w</a:t>
            </a:r>
            <a:r>
              <a:rPr lang="en-US" baseline="-25000" dirty="0" err="1">
                <a:solidFill>
                  <a:srgbClr val="333399"/>
                </a:solidFill>
              </a:rPr>
              <a:t>i</a:t>
            </a:r>
            <a:r>
              <a:rPr lang="en-US" dirty="0">
                <a:solidFill>
                  <a:srgbClr val="333399"/>
                </a:solidFill>
              </a:rPr>
              <a:t> </a:t>
            </a:r>
            <a:r>
              <a:rPr lang="el-GR" dirty="0">
                <a:solidFill>
                  <a:srgbClr val="333399"/>
                </a:solidFill>
              </a:rPr>
              <a:t>σ</a:t>
            </a:r>
            <a:r>
              <a:rPr lang="en-US" baseline="-25000" dirty="0">
                <a:solidFill>
                  <a:srgbClr val="333399"/>
                </a:solidFill>
              </a:rPr>
              <a:t>M</a:t>
            </a:r>
            <a:r>
              <a:rPr lang="en-US" dirty="0">
                <a:solidFill>
                  <a:srgbClr val="333399"/>
                </a:solidFill>
              </a:rPr>
              <a:t> </a:t>
            </a:r>
            <a:r>
              <a:rPr lang="en-US" dirty="0">
                <a:solidFill>
                  <a:srgbClr val="FF0000"/>
                </a:solidFill>
              </a:rPr>
              <a:t>b</a:t>
            </a:r>
            <a:r>
              <a:rPr lang="en-US" baseline="-25000" dirty="0">
                <a:solidFill>
                  <a:srgbClr val="FF0000"/>
                </a:solidFill>
              </a:rPr>
              <a:t>i</a:t>
            </a:r>
            <a:endParaRPr lang="en-US" dirty="0">
              <a:solidFill>
                <a:srgbClr val="FF0000"/>
              </a:solidFill>
            </a:endParaRPr>
          </a:p>
          <a:p>
            <a:r>
              <a:rPr lang="en-US" dirty="0" smtClean="0"/>
              <a:t>Required </a:t>
            </a:r>
            <a:r>
              <a:rPr lang="en-US" dirty="0"/>
              <a:t>return depends on beta:</a:t>
            </a:r>
          </a:p>
          <a:p>
            <a:pPr marL="0" indent="0" algn="ctr">
              <a:buNone/>
            </a:pPr>
            <a:r>
              <a:rPr lang="en-US" dirty="0" err="1">
                <a:solidFill>
                  <a:srgbClr val="333399"/>
                </a:solidFill>
              </a:rPr>
              <a:t>r</a:t>
            </a:r>
            <a:r>
              <a:rPr lang="en-US" baseline="-25000" dirty="0" err="1">
                <a:solidFill>
                  <a:srgbClr val="333399"/>
                </a:solidFill>
              </a:rPr>
              <a:t>i</a:t>
            </a:r>
            <a:r>
              <a:rPr lang="en-US" dirty="0">
                <a:solidFill>
                  <a:srgbClr val="333399"/>
                </a:solidFill>
              </a:rPr>
              <a:t> = </a:t>
            </a:r>
            <a:r>
              <a:rPr lang="en-US" dirty="0" err="1">
                <a:solidFill>
                  <a:srgbClr val="333399"/>
                </a:solidFill>
              </a:rPr>
              <a:t>r</a:t>
            </a:r>
            <a:r>
              <a:rPr lang="en-US" baseline="-25000" dirty="0" err="1">
                <a:solidFill>
                  <a:srgbClr val="333399"/>
                </a:solidFill>
              </a:rPr>
              <a:t>RF</a:t>
            </a:r>
            <a:r>
              <a:rPr lang="en-US" dirty="0">
                <a:solidFill>
                  <a:srgbClr val="333399"/>
                </a:solidFill>
              </a:rPr>
              <a:t> + (RP</a:t>
            </a:r>
            <a:r>
              <a:rPr lang="en-US" baseline="-25000" dirty="0">
                <a:solidFill>
                  <a:srgbClr val="333399"/>
                </a:solidFill>
              </a:rPr>
              <a:t>M</a:t>
            </a:r>
            <a:r>
              <a:rPr lang="en-US" dirty="0">
                <a:solidFill>
                  <a:srgbClr val="333399"/>
                </a:solidFill>
              </a:rPr>
              <a:t>) </a:t>
            </a:r>
            <a:r>
              <a:rPr lang="en-US" dirty="0" smtClean="0">
                <a:solidFill>
                  <a:srgbClr val="FF0000"/>
                </a:solidFill>
              </a:rPr>
              <a:t>b</a:t>
            </a:r>
            <a:r>
              <a:rPr lang="en-US" baseline="-25000" dirty="0" smtClean="0">
                <a:solidFill>
                  <a:srgbClr val="FF0000"/>
                </a:solidFill>
              </a:rPr>
              <a:t>i</a:t>
            </a:r>
            <a:endParaRPr lang="en-US" dirty="0">
              <a:solidFill>
                <a:srgbClr val="FF0000"/>
              </a:solidFill>
            </a:endParaRPr>
          </a:p>
        </p:txBody>
      </p:sp>
    </p:spTree>
    <p:extLst>
      <p:ext uri="{BB962C8B-B14F-4D97-AF65-F5344CB8AC3E}">
        <p14:creationId xmlns:p14="http://schemas.microsoft.com/office/powerpoint/2010/main" val="1247213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Between </a:t>
            </a:r>
            <a:r>
              <a:rPr lang="en-US" dirty="0" err="1"/>
              <a:t>Blandy</a:t>
            </a:r>
            <a:r>
              <a:rPr lang="en-US" dirty="0"/>
              <a:t> and the Market</a:t>
            </a:r>
          </a:p>
        </p:txBody>
      </p:sp>
      <p:sp>
        <p:nvSpPr>
          <p:cNvPr id="3" name="Content Placeholder 2"/>
          <p:cNvSpPr>
            <a:spLocks noGrp="1"/>
          </p:cNvSpPr>
          <p:nvPr>
            <p:ph idx="1"/>
          </p:nvPr>
        </p:nvSpPr>
        <p:spPr>
          <a:xfrm>
            <a:off x="838200" y="1317625"/>
            <a:ext cx="9677400" cy="4754880"/>
          </a:xfrm>
        </p:spPr>
        <p:txBody>
          <a:bodyPr/>
          <a:lstStyle/>
          <a:p>
            <a:r>
              <a:rPr lang="en-US" dirty="0"/>
              <a:t>Using the formula for correlation or the Excel function =CORREL, </a:t>
            </a:r>
            <a:r>
              <a:rPr lang="en-US" dirty="0" err="1"/>
              <a:t>Blandy’s</a:t>
            </a:r>
            <a:r>
              <a:rPr lang="en-US" dirty="0"/>
              <a:t> correlation with the market (</a:t>
            </a:r>
            <a:r>
              <a:rPr lang="el-GR" dirty="0"/>
              <a:t>ρ</a:t>
            </a:r>
            <a:r>
              <a:rPr lang="en-US" baseline="-25000" dirty="0"/>
              <a:t>B,M</a:t>
            </a:r>
            <a:r>
              <a:rPr lang="en-US" dirty="0"/>
              <a:t>) is:</a:t>
            </a:r>
          </a:p>
          <a:p>
            <a:pPr lvl="1"/>
            <a:r>
              <a:rPr lang="el-GR" dirty="0"/>
              <a:t>ρ</a:t>
            </a:r>
            <a:r>
              <a:rPr lang="en-US" baseline="-25000" dirty="0"/>
              <a:t>B,M</a:t>
            </a:r>
            <a:r>
              <a:rPr lang="en-US" dirty="0"/>
              <a:t> = </a:t>
            </a:r>
            <a:r>
              <a:rPr lang="en-US" dirty="0" smtClean="0"/>
              <a:t>0.481</a:t>
            </a:r>
            <a:endParaRPr lang="en-US" dirty="0"/>
          </a:p>
        </p:txBody>
      </p:sp>
    </p:spTree>
    <p:extLst>
      <p:ext uri="{BB962C8B-B14F-4D97-AF65-F5344CB8AC3E}">
        <p14:creationId xmlns:p14="http://schemas.microsoft.com/office/powerpoint/2010/main" val="918360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Beta for </a:t>
            </a:r>
            <a:r>
              <a:rPr lang="en-US" dirty="0" err="1"/>
              <a:t>Blandy</a:t>
            </a:r>
            <a:endParaRPr lang="en-US" dirty="0"/>
          </a:p>
        </p:txBody>
      </p:sp>
      <p:sp>
        <p:nvSpPr>
          <p:cNvPr id="3" name="Content Placeholder 2"/>
          <p:cNvSpPr>
            <a:spLocks noGrp="1"/>
          </p:cNvSpPr>
          <p:nvPr>
            <p:ph idx="1"/>
          </p:nvPr>
        </p:nvSpPr>
        <p:spPr/>
        <p:txBody>
          <a:bodyPr/>
          <a:lstStyle/>
          <a:p>
            <a:r>
              <a:rPr lang="en-US" dirty="0"/>
              <a:t>Use the previously calculated standard deviations for </a:t>
            </a:r>
            <a:r>
              <a:rPr lang="en-US" dirty="0" err="1"/>
              <a:t>Blandy</a:t>
            </a:r>
            <a:r>
              <a:rPr lang="en-US" dirty="0"/>
              <a:t> and the market to estimate </a:t>
            </a:r>
            <a:r>
              <a:rPr lang="en-US" dirty="0" err="1"/>
              <a:t>Blandy’s</a:t>
            </a:r>
            <a:r>
              <a:rPr lang="en-US" dirty="0"/>
              <a:t> beta:</a:t>
            </a:r>
          </a:p>
          <a:p>
            <a:pPr lvl="1"/>
            <a:r>
              <a:rPr lang="en-US" dirty="0"/>
              <a:t>b = </a:t>
            </a:r>
            <a:r>
              <a:rPr lang="el-GR" dirty="0"/>
              <a:t>ρ</a:t>
            </a:r>
            <a:r>
              <a:rPr lang="en-US" baseline="-25000" dirty="0"/>
              <a:t>B,M</a:t>
            </a:r>
            <a:r>
              <a:rPr lang="en-US" dirty="0"/>
              <a:t> (</a:t>
            </a:r>
            <a:r>
              <a:rPr lang="el-GR" dirty="0"/>
              <a:t>σ</a:t>
            </a:r>
            <a:r>
              <a:rPr lang="en-US" baseline="-25000" dirty="0"/>
              <a:t>B</a:t>
            </a:r>
            <a:r>
              <a:rPr lang="en-US" dirty="0"/>
              <a:t>/</a:t>
            </a:r>
            <a:r>
              <a:rPr lang="el-GR" dirty="0"/>
              <a:t>σ</a:t>
            </a:r>
            <a:r>
              <a:rPr lang="en-US" baseline="-25000" dirty="0"/>
              <a:t>M</a:t>
            </a:r>
            <a:r>
              <a:rPr lang="en-US" dirty="0"/>
              <a:t>) </a:t>
            </a:r>
          </a:p>
          <a:p>
            <a:pPr lvl="1"/>
            <a:r>
              <a:rPr lang="en-US" dirty="0">
                <a:solidFill>
                  <a:srgbClr val="333399"/>
                </a:solidFill>
              </a:rPr>
              <a:t>b = 0.481(.252/.201) = 0.60</a:t>
            </a:r>
          </a:p>
          <a:p>
            <a:r>
              <a:rPr lang="en-US" dirty="0"/>
              <a:t>The average beta is equal to 1.0, so </a:t>
            </a:r>
            <a:r>
              <a:rPr lang="en-US" dirty="0" err="1"/>
              <a:t>Blandy’s</a:t>
            </a:r>
            <a:r>
              <a:rPr lang="en-US" dirty="0"/>
              <a:t> stock contributes less risk to a well-diversified portfolio than does the average stock</a:t>
            </a:r>
            <a:r>
              <a:rPr lang="en-US" dirty="0" smtClean="0"/>
              <a:t>.</a:t>
            </a:r>
            <a:endParaRPr lang="en-US" dirty="0"/>
          </a:p>
        </p:txBody>
      </p:sp>
    </p:spTree>
    <p:extLst>
      <p:ext uri="{BB962C8B-B14F-4D97-AF65-F5344CB8AC3E}">
        <p14:creationId xmlns:p14="http://schemas.microsoft.com/office/powerpoint/2010/main" val="2032238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Return for </a:t>
            </a:r>
            <a:r>
              <a:rPr lang="en-US" dirty="0" err="1"/>
              <a:t>Blandy</a:t>
            </a:r>
            <a:endParaRPr lang="en-US" dirty="0"/>
          </a:p>
        </p:txBody>
      </p:sp>
      <p:sp>
        <p:nvSpPr>
          <p:cNvPr id="3" name="Content Placeholder 2"/>
          <p:cNvSpPr>
            <a:spLocks noGrp="1"/>
          </p:cNvSpPr>
          <p:nvPr>
            <p:ph idx="1"/>
          </p:nvPr>
        </p:nvSpPr>
        <p:spPr>
          <a:xfrm>
            <a:off x="838200" y="1317625"/>
            <a:ext cx="10515600" cy="3883025"/>
          </a:xfrm>
        </p:spPr>
        <p:txBody>
          <a:bodyPr/>
          <a:lstStyle/>
          <a:p>
            <a:r>
              <a:rPr lang="en-US" dirty="0"/>
              <a:t>Inputs:</a:t>
            </a:r>
          </a:p>
          <a:p>
            <a:pPr lvl="1"/>
            <a:r>
              <a:rPr lang="en-US" dirty="0" err="1"/>
              <a:t>r</a:t>
            </a:r>
            <a:r>
              <a:rPr lang="en-US" baseline="-25000" dirty="0" err="1"/>
              <a:t>RF</a:t>
            </a:r>
            <a:r>
              <a:rPr lang="en-US" dirty="0"/>
              <a:t> = 4% </a:t>
            </a:r>
            <a:r>
              <a:rPr lang="en-US" dirty="0" smtClean="0"/>
              <a:t>(</a:t>
            </a:r>
            <a:r>
              <a:rPr lang="en-US" dirty="0"/>
              <a:t>given)</a:t>
            </a:r>
          </a:p>
          <a:p>
            <a:pPr lvl="1"/>
            <a:r>
              <a:rPr lang="en-US" dirty="0"/>
              <a:t>R</a:t>
            </a:r>
            <a:r>
              <a:rPr lang="en-US" baseline="-25000" dirty="0"/>
              <a:t>PM</a:t>
            </a:r>
            <a:r>
              <a:rPr lang="en-US" dirty="0"/>
              <a:t> = 5</a:t>
            </a:r>
            <a:r>
              <a:rPr lang="en-US" dirty="0" smtClean="0"/>
              <a:t>%(</a:t>
            </a:r>
            <a:r>
              <a:rPr lang="en-US" dirty="0"/>
              <a:t>given)</a:t>
            </a:r>
          </a:p>
          <a:p>
            <a:pPr lvl="1"/>
            <a:r>
              <a:rPr lang="en-US" dirty="0"/>
              <a:t>b = 0.60 </a:t>
            </a:r>
            <a:r>
              <a:rPr lang="en-US" dirty="0" smtClean="0"/>
              <a:t>(</a:t>
            </a:r>
            <a:r>
              <a:rPr lang="en-US" dirty="0"/>
              <a:t>estimated)</a:t>
            </a:r>
          </a:p>
          <a:p>
            <a:r>
              <a:rPr lang="en-US" dirty="0" err="1"/>
              <a:t>r</a:t>
            </a:r>
            <a:r>
              <a:rPr lang="en-US" baseline="-25000" dirty="0" err="1"/>
              <a:t>i</a:t>
            </a:r>
            <a:r>
              <a:rPr lang="en-US" dirty="0"/>
              <a:t> = </a:t>
            </a:r>
            <a:r>
              <a:rPr lang="en-US" dirty="0" err="1"/>
              <a:t>r</a:t>
            </a:r>
            <a:r>
              <a:rPr lang="en-US" baseline="-25000" dirty="0" err="1"/>
              <a:t>RF</a:t>
            </a:r>
            <a:r>
              <a:rPr lang="en-US" dirty="0"/>
              <a:t> + b</a:t>
            </a:r>
            <a:r>
              <a:rPr lang="en-US" baseline="-25000" dirty="0"/>
              <a:t>i </a:t>
            </a:r>
            <a:r>
              <a:rPr lang="en-US" dirty="0"/>
              <a:t>(RP</a:t>
            </a:r>
            <a:r>
              <a:rPr lang="en-US" baseline="-25000" dirty="0"/>
              <a:t>M</a:t>
            </a:r>
            <a:r>
              <a:rPr lang="en-US" dirty="0" smtClean="0"/>
              <a:t>)</a:t>
            </a:r>
            <a:endParaRPr lang="en-US" dirty="0"/>
          </a:p>
          <a:p>
            <a:pPr marL="0" indent="0" algn="ctr">
              <a:buNone/>
            </a:pPr>
            <a:r>
              <a:rPr lang="en-US" b="1" dirty="0" err="1">
                <a:solidFill>
                  <a:srgbClr val="333399"/>
                </a:solidFill>
              </a:rPr>
              <a:t>r</a:t>
            </a:r>
            <a:r>
              <a:rPr lang="en-US" b="1" baseline="-25000" dirty="0" err="1">
                <a:solidFill>
                  <a:srgbClr val="333399"/>
                </a:solidFill>
              </a:rPr>
              <a:t>i</a:t>
            </a:r>
            <a:r>
              <a:rPr lang="en-US" b="1" dirty="0">
                <a:solidFill>
                  <a:srgbClr val="333399"/>
                </a:solidFill>
              </a:rPr>
              <a:t> = 4% + 0.60(5%) = 7</a:t>
            </a:r>
            <a:r>
              <a:rPr lang="en-US" b="1" dirty="0" smtClean="0">
                <a:solidFill>
                  <a:srgbClr val="333399"/>
                </a:solidFill>
              </a:rPr>
              <a:t>%</a:t>
            </a:r>
            <a:endParaRPr lang="en-US" b="1" dirty="0">
              <a:solidFill>
                <a:srgbClr val="333399"/>
              </a:solidFill>
            </a:endParaRPr>
          </a:p>
        </p:txBody>
      </p:sp>
    </p:spTree>
    <p:extLst>
      <p:ext uri="{BB962C8B-B14F-4D97-AF65-F5344CB8AC3E}">
        <p14:creationId xmlns:p14="http://schemas.microsoft.com/office/powerpoint/2010/main" val="916223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Risk and Return for Different Stocks</a:t>
            </a:r>
          </a:p>
        </p:txBody>
      </p:sp>
      <p:sp>
        <p:nvSpPr>
          <p:cNvPr id="3" name="Content Placeholder 2"/>
          <p:cNvSpPr>
            <a:spLocks noGrp="1"/>
          </p:cNvSpPr>
          <p:nvPr>
            <p:ph idx="1"/>
          </p:nvPr>
        </p:nvSpPr>
        <p:spPr/>
        <p:txBody>
          <a:bodyPr/>
          <a:lstStyle/>
          <a:p>
            <a:pPr>
              <a:spcAft>
                <a:spcPts val="0"/>
              </a:spcAft>
            </a:pPr>
            <a:r>
              <a:rPr lang="en-US" dirty="0"/>
              <a:t>The beta of an average stock is 1.0; </a:t>
            </a:r>
            <a:r>
              <a:rPr lang="en-US" dirty="0" err="1"/>
              <a:t>Gourmange’s</a:t>
            </a:r>
            <a:r>
              <a:rPr lang="en-US" dirty="0"/>
              <a:t> beta is 1.3. How do their required returns compare with </a:t>
            </a:r>
            <a:r>
              <a:rPr lang="en-US" dirty="0" err="1"/>
              <a:t>Blandy’s</a:t>
            </a:r>
            <a:r>
              <a:rPr lang="en-US" dirty="0" smtClean="0"/>
              <a:t>?</a:t>
            </a:r>
            <a:endParaRPr lang="en-US" dirty="0"/>
          </a:p>
          <a:p>
            <a:pPr marL="0" indent="0">
              <a:spcAft>
                <a:spcPts val="0"/>
              </a:spcAft>
              <a:buNone/>
            </a:pPr>
            <a:r>
              <a:rPr lang="en-US" dirty="0" err="1"/>
              <a:t>r</a:t>
            </a:r>
            <a:r>
              <a:rPr lang="en-US" baseline="-25000" dirty="0" err="1"/>
              <a:t>Avg_company</a:t>
            </a:r>
            <a:r>
              <a:rPr lang="en-US" baseline="-25000" dirty="0"/>
              <a:t> </a:t>
            </a:r>
            <a:r>
              <a:rPr lang="en-US" dirty="0"/>
              <a:t>= 4%+ 1.0</a:t>
            </a:r>
            <a:r>
              <a:rPr lang="en-US" baseline="-25000" dirty="0"/>
              <a:t> </a:t>
            </a:r>
            <a:r>
              <a:rPr lang="en-US" dirty="0"/>
              <a:t>(5%) = 9%</a:t>
            </a:r>
          </a:p>
          <a:p>
            <a:pPr marL="0" indent="0">
              <a:spcAft>
                <a:spcPts val="0"/>
              </a:spcAft>
              <a:buNone/>
            </a:pPr>
            <a:r>
              <a:rPr lang="en-US" dirty="0"/>
              <a:t>           </a:t>
            </a:r>
            <a:r>
              <a:rPr lang="en-US" dirty="0" err="1"/>
              <a:t>r</a:t>
            </a:r>
            <a:r>
              <a:rPr lang="en-US" baseline="-25000" dirty="0" err="1"/>
              <a:t>G</a:t>
            </a:r>
            <a:r>
              <a:rPr lang="en-US" dirty="0"/>
              <a:t> = 4%+ 1.3</a:t>
            </a:r>
            <a:r>
              <a:rPr lang="en-US" baseline="-25000" dirty="0"/>
              <a:t> </a:t>
            </a:r>
            <a:r>
              <a:rPr lang="en-US" dirty="0"/>
              <a:t>(5%) = 10.5%</a:t>
            </a:r>
          </a:p>
          <a:p>
            <a:pPr marL="0" indent="0">
              <a:spcAft>
                <a:spcPts val="0"/>
              </a:spcAft>
              <a:buNone/>
            </a:pPr>
            <a:r>
              <a:rPr lang="en-US" dirty="0"/>
              <a:t>           </a:t>
            </a:r>
            <a:r>
              <a:rPr lang="en-US" dirty="0" err="1"/>
              <a:t>r</a:t>
            </a:r>
            <a:r>
              <a:rPr lang="en-US" baseline="-25000" dirty="0" err="1"/>
              <a:t>B</a:t>
            </a:r>
            <a:r>
              <a:rPr lang="en-US" dirty="0"/>
              <a:t> = 4%+ 0.6</a:t>
            </a:r>
            <a:r>
              <a:rPr lang="en-US" baseline="-25000" dirty="0"/>
              <a:t> </a:t>
            </a:r>
            <a:r>
              <a:rPr lang="en-US" dirty="0"/>
              <a:t>(5%) = 7</a:t>
            </a:r>
            <a:r>
              <a:rPr lang="en-US" dirty="0" smtClean="0"/>
              <a:t>%</a:t>
            </a:r>
            <a:endParaRPr lang="en-US" dirty="0"/>
          </a:p>
          <a:p>
            <a:pPr>
              <a:spcAft>
                <a:spcPts val="0"/>
              </a:spcAft>
            </a:pPr>
            <a:r>
              <a:rPr lang="en-US" dirty="0" err="1"/>
              <a:t>Blandy’s</a:t>
            </a:r>
            <a:r>
              <a:rPr lang="en-US" dirty="0"/>
              <a:t> stock contributes less risk to a well-diversified portfolio than do </a:t>
            </a:r>
            <a:r>
              <a:rPr lang="en-US" dirty="0" err="1"/>
              <a:t>Gourmange</a:t>
            </a:r>
            <a:r>
              <a:rPr lang="en-US" dirty="0"/>
              <a:t> or the average stock, so </a:t>
            </a:r>
            <a:r>
              <a:rPr lang="en-US" dirty="0" err="1"/>
              <a:t>Blandy’s</a:t>
            </a:r>
            <a:r>
              <a:rPr lang="en-US" dirty="0"/>
              <a:t> investors require a lower rate of return</a:t>
            </a:r>
            <a:r>
              <a:rPr lang="en-US" dirty="0" smtClean="0"/>
              <a:t>.</a:t>
            </a:r>
            <a:endParaRPr lang="en-US" dirty="0"/>
          </a:p>
        </p:txBody>
      </p:sp>
    </p:spTree>
    <p:extLst>
      <p:ext uri="{BB962C8B-B14F-4D97-AF65-F5344CB8AC3E}">
        <p14:creationId xmlns:p14="http://schemas.microsoft.com/office/powerpoint/2010/main" val="3164860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investment costs $1,000 and is sold </a:t>
            </a:r>
            <a:r>
              <a:rPr lang="en-US" dirty="0" smtClean="0"/>
              <a:t>after</a:t>
            </a:r>
            <a:br>
              <a:rPr lang="en-US" dirty="0" smtClean="0"/>
            </a:br>
            <a:r>
              <a:rPr lang="en-US" dirty="0" smtClean="0"/>
              <a:t>1 </a:t>
            </a:r>
            <a:r>
              <a:rPr lang="en-US" dirty="0"/>
              <a:t>year for $1,060.</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Dollar return:</a:t>
                </a:r>
              </a:p>
              <a:p>
                <a:pPr marL="1371600" indent="0">
                  <a:buNone/>
                </a:pPr>
                <a:r>
                  <a:rPr lang="en-US" dirty="0"/>
                  <a:t>$ </a:t>
                </a:r>
                <a:r>
                  <a:rPr lang="en-US" dirty="0" smtClean="0"/>
                  <a:t>Received</a:t>
                </a:r>
                <a14:m>
                  <m:oMath xmlns:m="http://schemas.openxmlformats.org/officeDocument/2006/math">
                    <m:r>
                      <a:rPr lang="en-US" b="0" i="0" smtClean="0">
                        <a:latin typeface="Cambria Math"/>
                      </a:rPr>
                      <m:t>−</m:t>
                    </m:r>
                  </m:oMath>
                </a14:m>
                <a:r>
                  <a:rPr lang="en-US" dirty="0" smtClean="0"/>
                  <a:t>$ </a:t>
                </a:r>
                <a:r>
                  <a:rPr lang="en-US" dirty="0"/>
                  <a:t>Invested</a:t>
                </a:r>
              </a:p>
              <a:p>
                <a:pPr marL="1371600" indent="0">
                  <a:buNone/>
                </a:pPr>
                <a:r>
                  <a:rPr lang="en-US" dirty="0"/>
                  <a:t>    $</a:t>
                </a:r>
                <a:r>
                  <a:rPr lang="en-US" dirty="0" smtClean="0"/>
                  <a:t>1,060</a:t>
                </a:r>
                <a:r>
                  <a:rPr lang="en-US" dirty="0"/>
                  <a:t> </a:t>
                </a:r>
                <a14:m>
                  <m:oMath xmlns:m="http://schemas.openxmlformats.org/officeDocument/2006/math">
                    <m:r>
                      <a:rPr lang="en-US">
                        <a:latin typeface="Cambria Math"/>
                      </a:rPr>
                      <m:t>−</m:t>
                    </m:r>
                    <m:r>
                      <a:rPr lang="en-US" i="1">
                        <a:latin typeface="Cambria Math"/>
                      </a:rPr>
                      <m:t> </m:t>
                    </m:r>
                  </m:oMath>
                </a14:m>
                <a:r>
                  <a:rPr lang="en-US" dirty="0" smtClean="0"/>
                  <a:t>$1,000</a:t>
                </a:r>
                <a14:m>
                  <m:oMath xmlns:m="http://schemas.openxmlformats.org/officeDocument/2006/math">
                    <m:r>
                      <a:rPr lang="en-US">
                        <a:latin typeface="Cambria Math"/>
                      </a:rPr>
                      <m:t>=</m:t>
                    </m:r>
                  </m:oMath>
                </a14:m>
                <a:r>
                  <a:rPr lang="en-US" dirty="0" smtClean="0"/>
                  <a:t>$</a:t>
                </a:r>
                <a:r>
                  <a:rPr lang="en-US" dirty="0"/>
                  <a:t>60</a:t>
                </a:r>
                <a:r>
                  <a:rPr lang="en-US" dirty="0" smtClean="0"/>
                  <a:t>.</a:t>
                </a:r>
              </a:p>
              <a:p>
                <a:pPr marL="0" indent="0">
                  <a:buNone/>
                </a:pPr>
                <a:r>
                  <a:rPr lang="en-US" dirty="0"/>
                  <a:t>Percentage return:</a:t>
                </a:r>
              </a:p>
              <a:p>
                <a:pPr marL="1371600" indent="0">
                  <a:buNone/>
                </a:pPr>
                <a:r>
                  <a:rPr lang="en-US" dirty="0"/>
                  <a:t>$ Return/$ Invested</a:t>
                </a:r>
              </a:p>
              <a:p>
                <a:pPr marL="1371600" indent="0">
                  <a:buNone/>
                </a:pPr>
                <a:r>
                  <a:rPr lang="en-US" dirty="0"/>
                  <a:t>      $60/$</a:t>
                </a:r>
                <a:r>
                  <a:rPr lang="en-US" dirty="0" smtClean="0"/>
                  <a:t>1,000</a:t>
                </a:r>
                <a14:m>
                  <m:oMath xmlns:m="http://schemas.openxmlformats.org/officeDocument/2006/math">
                    <m:r>
                      <a:rPr lang="en-US">
                        <a:latin typeface="Cambria Math"/>
                      </a:rPr>
                      <m:t>=</m:t>
                    </m:r>
                  </m:oMath>
                </a14:m>
                <a:r>
                  <a:rPr lang="en-US" dirty="0" smtClean="0"/>
                  <a:t>0.06</a:t>
                </a:r>
                <a14:m>
                  <m:oMath xmlns:m="http://schemas.openxmlformats.org/officeDocument/2006/math">
                    <m:r>
                      <a:rPr lang="en-US">
                        <a:latin typeface="Cambria Math"/>
                      </a:rPr>
                      <m:t>=</m:t>
                    </m:r>
                  </m:oMath>
                </a14:m>
                <a:r>
                  <a:rPr lang="en-US" dirty="0" smtClean="0"/>
                  <a:t>6</a:t>
                </a:r>
                <a:r>
                  <a:rPr lang="en-US" dirty="0"/>
                  <a:t>%.</a:t>
                </a:r>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507" t="-1667"/>
                </a:stretch>
              </a:blipFill>
            </p:spPr>
            <p:txBody>
              <a:bodyPr/>
              <a:lstStyle/>
              <a:p>
                <a:r>
                  <a:rPr lang="en-US">
                    <a:noFill/>
                  </a:rPr>
                  <a:t> </a:t>
                </a:r>
              </a:p>
            </p:txBody>
          </p:sp>
        </mc:Fallback>
      </mc:AlternateContent>
    </p:spTree>
    <p:extLst>
      <p:ext uri="{BB962C8B-B14F-4D97-AF65-F5344CB8AC3E}">
        <p14:creationId xmlns:p14="http://schemas.microsoft.com/office/powerpoint/2010/main" val="622691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Regression to Estimate Beta</a:t>
            </a:r>
          </a:p>
        </p:txBody>
      </p:sp>
      <p:sp>
        <p:nvSpPr>
          <p:cNvPr id="3" name="Content Placeholder 2"/>
          <p:cNvSpPr>
            <a:spLocks noGrp="1"/>
          </p:cNvSpPr>
          <p:nvPr>
            <p:ph idx="1"/>
          </p:nvPr>
        </p:nvSpPr>
        <p:spPr/>
        <p:txBody>
          <a:bodyPr/>
          <a:lstStyle/>
          <a:p>
            <a:r>
              <a:rPr lang="en-US" dirty="0"/>
              <a:t>Run a regression with returns on the stock plotted on the Y-axis and returns on the market portfolio plotted on the X-axis.</a:t>
            </a:r>
          </a:p>
          <a:p>
            <a:r>
              <a:rPr lang="en-US" dirty="0"/>
              <a:t>The slope of the regression line is equal to the stock’s beta coefficient</a:t>
            </a:r>
            <a:r>
              <a:rPr lang="en-US" dirty="0" smtClean="0"/>
              <a:t>.</a:t>
            </a:r>
            <a:endParaRPr lang="en-US" dirty="0"/>
          </a:p>
        </p:txBody>
      </p:sp>
    </p:spTree>
    <p:extLst>
      <p:ext uri="{BB962C8B-B14F-4D97-AF65-F5344CB8AC3E}">
        <p14:creationId xmlns:p14="http://schemas.microsoft.com/office/powerpoint/2010/main" val="3600828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Plot </a:t>
            </a:r>
            <a:r>
              <a:rPr lang="en-US" dirty="0" err="1"/>
              <a:t>Trendline</a:t>
            </a:r>
            <a:r>
              <a:rPr lang="en-US" dirty="0"/>
              <a:t> Right on Chart</a:t>
            </a:r>
          </a:p>
        </p:txBody>
      </p:sp>
      <p:pic>
        <p:nvPicPr>
          <p:cNvPr id="2050" name="Picture 2" descr="In the line graph, the x axis labeled market returns ranges from negative 0.45 to positive 0.45 and Y axis blandy return ranges from negative 0.45 to positive 0.45 percent. A line from (negative 0.25, negative 0.25) to (0.45, 0.45), the number diamond shape dot closely to the line. Y equals 0.6027x plus 0.0158, and R square equals 0.2316 denotes in the grap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0" y="1372544"/>
            <a:ext cx="5715000" cy="464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747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Beta from Regression</a:t>
            </a:r>
          </a:p>
        </p:txBody>
      </p:sp>
      <p:sp>
        <p:nvSpPr>
          <p:cNvPr id="3" name="Content Placeholder 2"/>
          <p:cNvSpPr>
            <a:spLocks noGrp="1"/>
          </p:cNvSpPr>
          <p:nvPr>
            <p:ph idx="1"/>
          </p:nvPr>
        </p:nvSpPr>
        <p:spPr/>
        <p:txBody>
          <a:bodyPr/>
          <a:lstStyle/>
          <a:p>
            <a:r>
              <a:rPr lang="en-US" dirty="0"/>
              <a:t>The </a:t>
            </a:r>
            <a:r>
              <a:rPr lang="en-US" dirty="0" err="1"/>
              <a:t>trendline</a:t>
            </a:r>
            <a:r>
              <a:rPr lang="en-US" dirty="0"/>
              <a:t> is plotted on the previous slide, including the regression equation.</a:t>
            </a:r>
          </a:p>
          <a:p>
            <a:pPr lvl="1"/>
            <a:r>
              <a:rPr lang="en-US" dirty="0"/>
              <a:t>y = 0.6027x + 0.0158</a:t>
            </a:r>
          </a:p>
          <a:p>
            <a:pPr lvl="1"/>
            <a:r>
              <a:rPr lang="en-US" dirty="0"/>
              <a:t>b = Slope = 0.6027	(same as before)</a:t>
            </a:r>
          </a:p>
          <a:p>
            <a:r>
              <a:rPr lang="en-US" dirty="0"/>
              <a:t>Easier way—use the </a:t>
            </a:r>
            <a:r>
              <a:rPr lang="en-US" i="1" dirty="0"/>
              <a:t>Excel</a:t>
            </a:r>
            <a:r>
              <a:rPr lang="en-US" dirty="0"/>
              <a:t>  SLOPE function.</a:t>
            </a:r>
          </a:p>
          <a:p>
            <a:pPr lvl="1"/>
            <a:r>
              <a:rPr lang="en-US" dirty="0"/>
              <a:t>b =SLOPE(</a:t>
            </a:r>
            <a:r>
              <a:rPr lang="en-US" dirty="0" err="1"/>
              <a:t>y_values,x_values</a:t>
            </a:r>
            <a:r>
              <a:rPr lang="en-US" dirty="0" smtClean="0"/>
              <a:t>)</a:t>
            </a:r>
            <a:endParaRPr lang="en-US" dirty="0"/>
          </a:p>
        </p:txBody>
      </p:sp>
    </p:spTree>
    <p:extLst>
      <p:ext uri="{BB962C8B-B14F-4D97-AF65-F5344CB8AC3E}">
        <p14:creationId xmlns:p14="http://schemas.microsoft.com/office/powerpoint/2010/main" val="1542882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Sites for Beta</a:t>
            </a:r>
          </a:p>
        </p:txBody>
      </p:sp>
      <p:sp>
        <p:nvSpPr>
          <p:cNvPr id="3" name="Content Placeholder 2"/>
          <p:cNvSpPr>
            <a:spLocks noGrp="1"/>
          </p:cNvSpPr>
          <p:nvPr>
            <p:ph idx="1"/>
          </p:nvPr>
        </p:nvSpPr>
        <p:spPr/>
        <p:txBody>
          <a:bodyPr/>
          <a:lstStyle/>
          <a:p>
            <a:r>
              <a:rPr lang="en-US" dirty="0">
                <a:hlinkClick r:id="rId2"/>
              </a:rPr>
              <a:t>http://finance.yahoo.com</a:t>
            </a:r>
            <a:endParaRPr lang="en-US" dirty="0"/>
          </a:p>
          <a:p>
            <a:pPr lvl="1"/>
            <a:r>
              <a:rPr lang="en-US" dirty="0"/>
              <a:t>Enter the ticker symbol for a “Stock Quote”, such as IBM or Dell, then click GO.</a:t>
            </a:r>
          </a:p>
          <a:p>
            <a:pPr lvl="1"/>
            <a:r>
              <a:rPr lang="en-US" dirty="0"/>
              <a:t>When the quote comes up, select Key Statistics from panel on left.</a:t>
            </a:r>
          </a:p>
          <a:p>
            <a:r>
              <a:rPr lang="en-US" dirty="0">
                <a:hlinkClick r:id="rId3"/>
              </a:rPr>
              <a:t>www.valueline.com</a:t>
            </a:r>
            <a:endParaRPr lang="en-US" dirty="0"/>
          </a:p>
          <a:p>
            <a:pPr lvl="1"/>
            <a:r>
              <a:rPr lang="en-US" dirty="0"/>
              <a:t>Enter a ticker symbol at the top of the page (registration is free).</a:t>
            </a:r>
          </a:p>
          <a:p>
            <a:r>
              <a:rPr lang="en-US" dirty="0"/>
              <a:t>Most stocks have betas in the range of 0.5 to 1.5.</a:t>
            </a:r>
          </a:p>
        </p:txBody>
      </p:sp>
    </p:spTree>
    <p:extLst>
      <p:ext uri="{BB962C8B-B14F-4D97-AF65-F5344CB8AC3E}">
        <p14:creationId xmlns:p14="http://schemas.microsoft.com/office/powerpoint/2010/main" val="836419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on SML of Increase in Risk-Free Rate</a:t>
            </a:r>
          </a:p>
        </p:txBody>
      </p:sp>
      <p:pic>
        <p:nvPicPr>
          <p:cNvPr id="3075" name="Picture 2" descr="In the line graph, the x axis labeled beta ranges from 0.0 to 2.5, and the Y axis labeled required return ranges from 0 to 18 percent. A straight dashed line from 4 on the Y axis to 2.0 on the X axis, it denotes base case risk free rate. A slop line from 4 on the Y axis to (2.0, 12), it denotes S M L base case another slope line from 7 on the Y axis to (2.0, 16), it denotes S M L higher risk free rat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4100" y="1251292"/>
            <a:ext cx="7543800" cy="488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930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on SML of Increase in Risk Aversion</a:t>
            </a:r>
          </a:p>
        </p:txBody>
      </p:sp>
      <p:pic>
        <p:nvPicPr>
          <p:cNvPr id="3074" name="Picture 2" descr="In the line graph, the x axis labeled beta ranges from 0.0 to 2.5, and the Y axis labeled required return ranges from 0 to 25 percent. A straight dashed line from 5 on the Y axis to 2.0 on the X axis, it denotes base case risk free rate. A slop line from 5 on the Y axis to (2.0, 15), it denotes S M L base case another slope line from 5 on the Y axis to (2.0, 20), it denotes S M L higher market risk premiu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5050" y="1162751"/>
            <a:ext cx="7581900" cy="491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92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Calculate the weights for a portfolio with $1.4 million in </a:t>
            </a:r>
            <a:r>
              <a:rPr lang="en-US" dirty="0" err="1"/>
              <a:t>Blandy</a:t>
            </a:r>
            <a:r>
              <a:rPr lang="en-US" dirty="0"/>
              <a:t> and $0.6 million in </a:t>
            </a:r>
            <a:r>
              <a:rPr lang="en-US" dirty="0" err="1"/>
              <a:t>Gourmange</a:t>
            </a:r>
            <a:r>
              <a:rPr lang="en-US" dirty="0"/>
              <a:t>.</a:t>
            </a:r>
          </a:p>
        </p:txBody>
      </p:sp>
      <p:sp>
        <p:nvSpPr>
          <p:cNvPr id="4" name="Content Placeholder 2"/>
          <p:cNvSpPr>
            <a:spLocks noGrp="1"/>
          </p:cNvSpPr>
          <p:nvPr>
            <p:ph idx="1"/>
          </p:nvPr>
        </p:nvSpPr>
        <p:spPr>
          <a:xfrm>
            <a:off x="838200" y="1317624"/>
            <a:ext cx="10515600" cy="3044825"/>
          </a:xfrm>
        </p:spPr>
        <p:txBody>
          <a:bodyPr/>
          <a:lstStyle/>
          <a:p>
            <a:r>
              <a:rPr lang="en-US" dirty="0"/>
              <a:t>Find the weights:</a:t>
            </a:r>
          </a:p>
          <a:p>
            <a:pPr lvl="1"/>
            <a:r>
              <a:rPr lang="en-US" dirty="0"/>
              <a:t>w</a:t>
            </a:r>
            <a:r>
              <a:rPr lang="en-US" baseline="-25000" dirty="0"/>
              <a:t>B</a:t>
            </a:r>
            <a:r>
              <a:rPr lang="en-US" dirty="0"/>
              <a:t> = $1.4/($1.4+$0.6) = 70%</a:t>
            </a:r>
          </a:p>
          <a:p>
            <a:pPr lvl="1"/>
            <a:r>
              <a:rPr lang="en-US" dirty="0"/>
              <a:t>w</a:t>
            </a:r>
            <a:r>
              <a:rPr lang="en-US" baseline="-25000" dirty="0"/>
              <a:t>G</a:t>
            </a:r>
            <a:r>
              <a:rPr lang="en-US" dirty="0"/>
              <a:t> = $0.6/($1.4+$0.6) = 30%</a:t>
            </a:r>
          </a:p>
          <a:p>
            <a:r>
              <a:rPr lang="en-US" dirty="0"/>
              <a:t>The portfolio beta is the weighted average of the stocks’ betas</a:t>
            </a:r>
            <a:r>
              <a:rPr lang="en-US" dirty="0" smtClean="0"/>
              <a:t>:</a:t>
            </a:r>
          </a:p>
        </p:txBody>
      </p:sp>
      <p:graphicFrame>
        <p:nvGraphicFramePr>
          <p:cNvPr id="6" name="Object 3" descr="An equation shows W subscript b equals $ 1.4 divided by within parenthesis $ 1.4 plus $ 0.6 equals 70 percent&#10;W subscript g equals $ 0.6 divided by within parenthesis $ 1.4 plus $ 0.6 equals 30 percent&#10;b subscript p equals sigma from i equals 1 to n w subscript i b subscript i."/>
          <p:cNvGraphicFramePr>
            <a:graphicFrameLocks noGrp="1" noChangeAspect="1"/>
          </p:cNvGraphicFramePr>
          <p:nvPr>
            <p:ph idx="10"/>
            <p:extLst>
              <p:ext uri="{D42A27DB-BD31-4B8C-83A1-F6EECF244321}">
                <p14:modId xmlns:p14="http://schemas.microsoft.com/office/powerpoint/2010/main" val="3480318909"/>
              </p:ext>
            </p:extLst>
          </p:nvPr>
        </p:nvGraphicFramePr>
        <p:xfrm>
          <a:off x="4552950" y="4117068"/>
          <a:ext cx="3086100" cy="1665514"/>
        </p:xfrm>
        <a:graphic>
          <a:graphicData uri="http://schemas.openxmlformats.org/presentationml/2006/ole">
            <mc:AlternateContent xmlns:mc="http://schemas.openxmlformats.org/markup-compatibility/2006">
              <mc:Choice xmlns:v="urn:schemas-microsoft-com:vml" Requires="v">
                <p:oleObj spid="_x0000_s1075" name="Equation" r:id="rId3" imgW="799920" imgH="431640" progId="Equation.DSMT4">
                  <p:embed/>
                </p:oleObj>
              </mc:Choice>
              <mc:Fallback>
                <p:oleObj name="Equation" r:id="rId3" imgW="799920" imgH="43164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2950" y="4117068"/>
                        <a:ext cx="3086100" cy="166551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22158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Calculate the portfolio beta. </a:t>
            </a:r>
          </a:p>
        </p:txBody>
      </p:sp>
      <p:sp>
        <p:nvSpPr>
          <p:cNvPr id="6" name="Content Placeholder 2"/>
          <p:cNvSpPr>
            <a:spLocks noGrp="1"/>
          </p:cNvSpPr>
          <p:nvPr>
            <p:ph idx="1"/>
          </p:nvPr>
        </p:nvSpPr>
        <p:spPr/>
        <p:txBody>
          <a:bodyPr/>
          <a:lstStyle/>
          <a:p>
            <a:pPr marL="0" indent="0">
              <a:buNone/>
              <a:tabLst>
                <a:tab pos="511175" algn="l"/>
              </a:tabLst>
            </a:pPr>
            <a:r>
              <a:rPr lang="en-US" dirty="0" err="1"/>
              <a:t>b</a:t>
            </a:r>
            <a:r>
              <a:rPr lang="en-US" baseline="-25000" dirty="0" err="1"/>
              <a:t>p</a:t>
            </a:r>
            <a:r>
              <a:rPr lang="en-US" dirty="0"/>
              <a:t>	= 0.7(</a:t>
            </a:r>
            <a:r>
              <a:rPr lang="en-US" dirty="0" err="1"/>
              <a:t>b</a:t>
            </a:r>
            <a:r>
              <a:rPr lang="en-US" baseline="-25000" dirty="0" err="1"/>
              <a:t>Blandy</a:t>
            </a:r>
            <a:r>
              <a:rPr lang="en-US" dirty="0"/>
              <a:t>) + 0.3(</a:t>
            </a:r>
            <a:r>
              <a:rPr lang="en-US" dirty="0" err="1"/>
              <a:t>b</a:t>
            </a:r>
            <a:r>
              <a:rPr lang="en-US" baseline="-25000" dirty="0" err="1"/>
              <a:t>Gour</a:t>
            </a:r>
            <a:r>
              <a:rPr lang="en-US" baseline="-25000" dirty="0"/>
              <a:t>.</a:t>
            </a:r>
            <a:r>
              <a:rPr lang="en-US" dirty="0"/>
              <a:t>)</a:t>
            </a:r>
          </a:p>
          <a:p>
            <a:pPr marL="0" indent="0">
              <a:buNone/>
              <a:tabLst>
                <a:tab pos="511175" algn="l"/>
              </a:tabLst>
            </a:pPr>
            <a:r>
              <a:rPr lang="en-US" dirty="0"/>
              <a:t>	= 0.7(0.60) + 0.3(1.30)</a:t>
            </a:r>
          </a:p>
          <a:p>
            <a:pPr marL="0" indent="0">
              <a:buNone/>
              <a:tabLst>
                <a:tab pos="511175" algn="l"/>
              </a:tabLst>
            </a:pPr>
            <a:r>
              <a:rPr lang="en-US" dirty="0"/>
              <a:t>	= 0.81.</a:t>
            </a:r>
          </a:p>
          <a:p>
            <a:pPr marL="0" indent="0">
              <a:buNone/>
            </a:pPr>
            <a:endParaRPr lang="en-US" dirty="0"/>
          </a:p>
        </p:txBody>
      </p:sp>
    </p:spTree>
    <p:extLst>
      <p:ext uri="{BB962C8B-B14F-4D97-AF65-F5344CB8AC3E}">
        <p14:creationId xmlns:p14="http://schemas.microsoft.com/office/powerpoint/2010/main" val="24921018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Required Return on the Portfolio?</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tabLst>
                    <a:tab pos="571500" algn="l"/>
                    <a:tab pos="2519363" algn="dec"/>
                    <a:tab pos="4064000" algn="dec"/>
                    <a:tab pos="5481638" algn="dec"/>
                    <a:tab pos="6921500" algn="dec"/>
                  </a:tabLst>
                </a:pPr>
                <a:r>
                  <a:rPr lang="en-US" dirty="0"/>
                  <a:t>(1) Use SML:</a:t>
                </a:r>
              </a:p>
              <a:p>
                <a:pPr marL="0" indent="0">
                  <a:buNone/>
                  <a:tabLst>
                    <a:tab pos="571500" algn="l"/>
                    <a:tab pos="2519363" algn="dec"/>
                    <a:tab pos="4064000" algn="dec"/>
                    <a:tab pos="5481638" algn="dec"/>
                    <a:tab pos="6921500" algn="dec"/>
                  </a:tabLst>
                </a:pPr>
                <a:r>
                  <a:rPr lang="en-US" dirty="0"/>
                  <a:t>  r</a:t>
                </a:r>
                <a:r>
                  <a:rPr lang="en-US" baseline="-25000" dirty="0"/>
                  <a:t>p	</a:t>
                </a:r>
                <a:r>
                  <a:rPr lang="en-US" dirty="0"/>
                  <a:t>= 	r</a:t>
                </a:r>
                <a:r>
                  <a:rPr lang="en-US" baseline="-25000" dirty="0"/>
                  <a:t>RF</a:t>
                </a:r>
                <a:r>
                  <a:rPr lang="en-US" dirty="0"/>
                  <a:t> + b</a:t>
                </a:r>
                <a:r>
                  <a:rPr lang="en-US" baseline="-25000" dirty="0"/>
                  <a:t>p </a:t>
                </a:r>
                <a:r>
                  <a:rPr lang="en-US" dirty="0"/>
                  <a:t>(RP</a:t>
                </a:r>
                <a:r>
                  <a:rPr lang="en-US" baseline="-25000" dirty="0"/>
                  <a:t>M</a:t>
                </a:r>
                <a:r>
                  <a:rPr lang="en-US" dirty="0"/>
                  <a:t>)</a:t>
                </a:r>
              </a:p>
              <a:p>
                <a:pPr marL="0" indent="0">
                  <a:buNone/>
                  <a:tabLst>
                    <a:tab pos="571500" algn="l"/>
                    <a:tab pos="2519363" algn="dec"/>
                    <a:tab pos="4064000" algn="dec"/>
                    <a:tab pos="5481638" algn="dec"/>
                    <a:tab pos="6921500" algn="dec"/>
                  </a:tabLst>
                </a:pPr>
                <a:r>
                  <a:rPr lang="en-US" dirty="0"/>
                  <a:t>	= 4.0% + 0.81%(5%) = </a:t>
                </a:r>
                <a:r>
                  <a:rPr lang="en-US" b="1" dirty="0">
                    <a:solidFill>
                      <a:srgbClr val="333399"/>
                    </a:solidFill>
                  </a:rPr>
                  <a:t>8.05%</a:t>
                </a:r>
                <a:r>
                  <a:rPr lang="en-US" dirty="0">
                    <a:solidFill>
                      <a:srgbClr val="333399"/>
                    </a:solidFill>
                  </a:rPr>
                  <a:t>.</a:t>
                </a:r>
              </a:p>
              <a:p>
                <a:pPr marL="0" indent="0">
                  <a:buNone/>
                  <a:tabLst>
                    <a:tab pos="571500" algn="l"/>
                    <a:tab pos="2519363" algn="dec"/>
                    <a:tab pos="4064000" algn="dec"/>
                    <a:tab pos="5481638" algn="dec"/>
                    <a:tab pos="6921500" algn="dec"/>
                  </a:tabLst>
                </a:pPr>
                <a:endParaRPr lang="en-US" dirty="0"/>
              </a:p>
              <a:p>
                <a:pPr marL="0" indent="0">
                  <a:buNone/>
                  <a:tabLst>
                    <a:tab pos="571500" algn="l"/>
                    <a:tab pos="2519363" algn="dec"/>
                    <a:tab pos="4064000" algn="dec"/>
                    <a:tab pos="5481638" algn="dec"/>
                    <a:tab pos="6921500" algn="dec"/>
                  </a:tabLst>
                </a:pPr>
                <a:r>
                  <a:rPr lang="en-US" dirty="0"/>
                  <a:t>(2)Use fact that r</a:t>
                </a:r>
                <a:r>
                  <a:rPr lang="en-US" baseline="-25000" dirty="0"/>
                  <a:t>p</a:t>
                </a:r>
                <a:r>
                  <a:rPr lang="en-US" dirty="0"/>
                  <a:t>	= </a:t>
                </a:r>
                <a14:m>
                  <m:oMath xmlns:m="http://schemas.openxmlformats.org/officeDocument/2006/math">
                    <m:nary>
                      <m:naryPr>
                        <m:chr m:val="∑"/>
                        <m:ctrlPr>
                          <a:rPr lang="en-US" b="1" i="1">
                            <a:latin typeface="Cambria Math"/>
                            <a:ea typeface="Cambria Math"/>
                          </a:rPr>
                        </m:ctrlPr>
                      </m:naryPr>
                      <m:sub>
                        <m:r>
                          <m:rPr>
                            <m:brk m:alnAt="23"/>
                          </m:rPr>
                          <a:rPr lang="en-US" b="1">
                            <a:latin typeface="Cambria Math"/>
                          </a:rPr>
                          <m:t>𝐢</m:t>
                        </m:r>
                        <m:r>
                          <a:rPr lang="en-US" b="1">
                            <a:latin typeface="Cambria Math"/>
                          </a:rPr>
                          <m:t>=</m:t>
                        </m:r>
                        <m:r>
                          <a:rPr lang="en-US" b="1">
                            <a:latin typeface="Cambria Math"/>
                          </a:rPr>
                          <m:t>𝟏</m:t>
                        </m:r>
                      </m:sub>
                      <m:sup>
                        <m:r>
                          <a:rPr lang="en-US" b="1">
                            <a:latin typeface="Cambria Math"/>
                          </a:rPr>
                          <m:t>𝐧</m:t>
                        </m:r>
                      </m:sup>
                      <m:e>
                        <m:r>
                          <a:rPr lang="en-US" b="1">
                            <a:latin typeface="Cambria Math"/>
                          </a:rPr>
                          <m:t> </m:t>
                        </m:r>
                      </m:e>
                    </m:nary>
                    <m:sSub>
                      <m:sSubPr>
                        <m:ctrlPr>
                          <a:rPr lang="en-US" b="1" i="1">
                            <a:latin typeface="Cambria Math"/>
                          </a:rPr>
                        </m:ctrlPr>
                      </m:sSubPr>
                      <m:e>
                        <m:r>
                          <a:rPr lang="en-US" b="1">
                            <a:latin typeface="Cambria Math"/>
                          </a:rPr>
                          <m:t>𝐰</m:t>
                        </m:r>
                      </m:e>
                      <m:sub>
                        <m:r>
                          <a:rPr lang="en-US" b="1">
                            <a:latin typeface="Cambria Math"/>
                          </a:rPr>
                          <m:t>𝐢</m:t>
                        </m:r>
                      </m:sub>
                    </m:sSub>
                    <m:sSub>
                      <m:sSubPr>
                        <m:ctrlPr>
                          <a:rPr lang="en-US" b="1" i="1">
                            <a:latin typeface="Cambria Math"/>
                          </a:rPr>
                        </m:ctrlPr>
                      </m:sSubPr>
                      <m:e>
                        <m:r>
                          <a:rPr lang="en-US" b="1">
                            <a:latin typeface="Cambria Math"/>
                          </a:rPr>
                          <m:t>𝐫</m:t>
                        </m:r>
                      </m:e>
                      <m:sub>
                        <m:r>
                          <a:rPr lang="en-US" b="1">
                            <a:latin typeface="Cambria Math"/>
                          </a:rPr>
                          <m:t>𝐢</m:t>
                        </m:r>
                      </m:sub>
                    </m:sSub>
                  </m:oMath>
                </a14:m>
                <a:r>
                  <a:rPr lang="en-US" dirty="0"/>
                  <a:t> </a:t>
                </a:r>
              </a:p>
              <a:p>
                <a:pPr marL="0" indent="0">
                  <a:buNone/>
                  <a:tabLst>
                    <a:tab pos="571500" algn="l"/>
                    <a:tab pos="2519363" algn="dec"/>
                    <a:tab pos="4064000" algn="dec"/>
                    <a:tab pos="5481638" algn="dec"/>
                    <a:tab pos="6921500" algn="dec"/>
                  </a:tabLst>
                </a:pPr>
                <a:r>
                  <a:rPr lang="en-US" dirty="0"/>
                  <a:t>  	r</a:t>
                </a:r>
                <a:r>
                  <a:rPr lang="en-US" baseline="-25000" dirty="0"/>
                  <a:t>p</a:t>
                </a:r>
                <a:r>
                  <a:rPr lang="en-US" dirty="0"/>
                  <a:t>= 0.7(7.0%) + 0.3(10.5%)</a:t>
                </a:r>
              </a:p>
              <a:p>
                <a:pPr marL="0" indent="0">
                  <a:buNone/>
                  <a:tabLst>
                    <a:tab pos="571500" algn="l"/>
                    <a:tab pos="2519363" algn="dec"/>
                    <a:tab pos="4064000" algn="dec"/>
                    <a:tab pos="5481638" algn="dec"/>
                    <a:tab pos="6921500" algn="dec"/>
                  </a:tabLst>
                </a:pPr>
                <a:r>
                  <a:rPr lang="en-US" dirty="0"/>
                  <a:t>	  = </a:t>
                </a:r>
                <a:r>
                  <a:rPr lang="en-US" b="1" dirty="0">
                    <a:solidFill>
                      <a:srgbClr val="333399"/>
                    </a:solidFill>
                  </a:rPr>
                  <a:t>8.05</a:t>
                </a:r>
                <a:r>
                  <a:rPr lang="en-US" b="1" dirty="0" smtClean="0">
                    <a:solidFill>
                      <a:srgbClr val="333399"/>
                    </a:solidFill>
                  </a:rPr>
                  <a:t>%</a:t>
                </a:r>
                <a:r>
                  <a:rPr lang="en-US" dirty="0" smtClean="0">
                    <a:solidFill>
                      <a:srgbClr val="333399"/>
                    </a:solidFill>
                  </a:rPr>
                  <a:t>.</a:t>
                </a:r>
                <a:endParaRPr lang="en-US" dirty="0">
                  <a:solidFill>
                    <a:srgbClr val="333399"/>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507" t="-1667"/>
                </a:stretch>
              </a:blipFill>
            </p:spPr>
            <p:txBody>
              <a:bodyPr/>
              <a:lstStyle/>
              <a:p>
                <a:r>
                  <a:rPr lang="en-US">
                    <a:noFill/>
                  </a:rPr>
                  <a:t> </a:t>
                </a:r>
              </a:p>
            </p:txBody>
          </p:sp>
        </mc:Fallback>
      </mc:AlternateContent>
    </p:spTree>
    <p:extLst>
      <p:ext uri="{BB962C8B-B14F-4D97-AF65-F5344CB8AC3E}">
        <p14:creationId xmlns:p14="http://schemas.microsoft.com/office/powerpoint/2010/main" val="2035894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Portfolio Performance </a:t>
            </a:r>
            <a:r>
              <a:rPr lang="en-US" dirty="0" smtClean="0"/>
              <a:t>Evaluation</a:t>
            </a:r>
            <a:br>
              <a:rPr lang="en-US" dirty="0" smtClean="0"/>
            </a:br>
            <a:r>
              <a:rPr lang="en-US" dirty="0" smtClean="0"/>
              <a:t>Relative to </a:t>
            </a:r>
            <a:r>
              <a:rPr lang="en-US" dirty="0"/>
              <a:t>SML  (1 of 2)</a:t>
            </a:r>
          </a:p>
        </p:txBody>
      </p:sp>
      <p:graphicFrame>
        <p:nvGraphicFramePr>
          <p:cNvPr id="11" name="Table 2" descr="A table shows Portfolio beta, risk – free rate and market risk premium for JJ are 0.7, 4 percent and 5 percent and CC is 1.4, 4 percent and 5 percent. The portfolio required return and portfolio actual return for JJ are 7.5 percent and 8.5 percent and for CC are 11.0 percent and 9.5 percent. The over by underperformance for JJ is negative 1.0 percent, and CC is negative 1.5 percent."/>
          <p:cNvGraphicFramePr>
            <a:graphicFrameLocks noGrp="1"/>
          </p:cNvGraphicFramePr>
          <p:nvPr>
            <p:ph idx="1"/>
            <p:extLst>
              <p:ext uri="{D42A27DB-BD31-4B8C-83A1-F6EECF244321}">
                <p14:modId xmlns:p14="http://schemas.microsoft.com/office/powerpoint/2010/main" val="3735003027"/>
              </p:ext>
            </p:extLst>
          </p:nvPr>
        </p:nvGraphicFramePr>
        <p:xfrm>
          <a:off x="1341120" y="1967331"/>
          <a:ext cx="9509760" cy="3489960"/>
        </p:xfrm>
        <a:graphic>
          <a:graphicData uri="http://schemas.openxmlformats.org/drawingml/2006/table">
            <a:tbl>
              <a:tblPr firstRow="1" bandRow="1">
                <a:tableStyleId>{5C22544A-7EE6-4342-B048-85BDC9FD1C3A}</a:tableStyleId>
              </a:tblPr>
              <a:tblGrid>
                <a:gridCol w="3657600"/>
                <a:gridCol w="2926080"/>
                <a:gridCol w="2926080"/>
              </a:tblGrid>
              <a:tr h="502920">
                <a:tc>
                  <a:txBody>
                    <a:bodyPr/>
                    <a:lstStyle/>
                    <a:p>
                      <a:pPr algn="ctr"/>
                      <a:endParaRPr lang="en-US" sz="2200" dirty="0">
                        <a:latin typeface="Arial" panose="020B0604020202020204" pitchFamily="34" charset="0"/>
                        <a:cs typeface="Arial" panose="020B0604020202020204" pitchFamily="34" charset="0"/>
                      </a:endParaRPr>
                    </a:p>
                  </a:txBody>
                  <a:tcPr anchor="ctr">
                    <a:solidFill>
                      <a:srgbClr val="FFCF0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u="none" strike="noStrike" dirty="0" smtClean="0">
                          <a:solidFill>
                            <a:schemeClr val="tx1"/>
                          </a:solidFill>
                          <a:effectLst/>
                          <a:latin typeface="Arial" panose="020B0604020202020204" pitchFamily="34" charset="0"/>
                          <a:cs typeface="Arial" panose="020B0604020202020204" pitchFamily="34" charset="0"/>
                        </a:rPr>
                        <a:t>Portfolio Manager</a:t>
                      </a:r>
                      <a:endParaRPr lang="en-US" sz="22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anchor="ctr">
                    <a:solidFill>
                      <a:srgbClr val="FFCF0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u="none" strike="noStrike" dirty="0" smtClean="0">
                          <a:solidFill>
                            <a:schemeClr val="tx1"/>
                          </a:solidFill>
                          <a:effectLst/>
                          <a:latin typeface="Arial" panose="020B0604020202020204" pitchFamily="34" charset="0"/>
                          <a:cs typeface="Arial" panose="020B0604020202020204" pitchFamily="34" charset="0"/>
                        </a:rPr>
                        <a:t>Portfolio Manager</a:t>
                      </a:r>
                      <a:endParaRPr lang="en-US" sz="2200" b="0" i="0" u="none" strike="noStrike" kern="1200" dirty="0" smtClean="0">
                        <a:solidFill>
                          <a:schemeClr val="tx1"/>
                        </a:solidFill>
                        <a:effectLst/>
                        <a:latin typeface="Arial" panose="020B0604020202020204" pitchFamily="34" charset="0"/>
                        <a:ea typeface="+mn-ea"/>
                        <a:cs typeface="Arial" panose="020B0604020202020204" pitchFamily="34" charset="0"/>
                      </a:endParaRPr>
                    </a:p>
                  </a:txBody>
                  <a:tcPr anchor="ctr">
                    <a:solidFill>
                      <a:srgbClr val="FFCF01"/>
                    </a:solidFill>
                  </a:tcPr>
                </a:tc>
              </a:tr>
              <a:tr h="370840">
                <a:tc>
                  <a:txBody>
                    <a:bodyPr/>
                    <a:lstStyle/>
                    <a:p>
                      <a:endParaRPr lang="en-US" sz="2200" dirty="0">
                        <a:latin typeface="Arial" panose="020B0604020202020204" pitchFamily="34" charset="0"/>
                        <a:cs typeface="Arial" panose="020B0604020202020204" pitchFamily="34" charset="0"/>
                      </a:endParaRPr>
                    </a:p>
                  </a:txBody>
                  <a:tcPr>
                    <a:solidFill>
                      <a:srgbClr val="FFEDCB"/>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200" u="none" strike="noStrike" dirty="0" smtClean="0">
                          <a:effectLst/>
                          <a:latin typeface="Arial" panose="020B0604020202020204" pitchFamily="34" charset="0"/>
                          <a:cs typeface="Arial" panose="020B0604020202020204" pitchFamily="34" charset="0"/>
                        </a:rPr>
                        <a:t>JJ</a:t>
                      </a:r>
                      <a:endParaRPr lang="en-US" sz="2200" b="0" i="0" u="none" strike="noStrike" kern="1200" dirty="0" smtClean="0">
                        <a:solidFill>
                          <a:schemeClr val="dk1"/>
                        </a:solidFill>
                        <a:effectLst/>
                        <a:latin typeface="Arial" panose="020B0604020202020204" pitchFamily="34" charset="0"/>
                        <a:ea typeface="+mn-ea"/>
                        <a:cs typeface="Arial" panose="020B0604020202020204" pitchFamily="34" charset="0"/>
                      </a:endParaRPr>
                    </a:p>
                  </a:txBody>
                  <a:tcPr>
                    <a:solidFill>
                      <a:srgbClr val="FFEDCB"/>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200" u="none" strike="noStrike" dirty="0" smtClean="0">
                          <a:effectLst/>
                          <a:latin typeface="Arial" panose="020B0604020202020204" pitchFamily="34" charset="0"/>
                          <a:cs typeface="Arial" panose="020B0604020202020204" pitchFamily="34" charset="0"/>
                        </a:rPr>
                        <a:t>CC</a:t>
                      </a:r>
                      <a:endParaRPr lang="en-US" sz="2200" b="0" i="0" u="none" strike="noStrike" kern="1200" dirty="0" smtClean="0">
                        <a:solidFill>
                          <a:schemeClr val="dk1"/>
                        </a:solidFill>
                        <a:effectLst/>
                        <a:latin typeface="Arial" panose="020B0604020202020204" pitchFamily="34" charset="0"/>
                        <a:ea typeface="+mn-ea"/>
                        <a:cs typeface="Arial" panose="020B0604020202020204" pitchFamily="34" charset="0"/>
                      </a:endParaRPr>
                    </a:p>
                  </a:txBody>
                  <a:tcPr>
                    <a:solidFill>
                      <a:srgbClr val="FFEDCB"/>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u="none" strike="noStrike" dirty="0" smtClean="0">
                          <a:effectLst/>
                          <a:latin typeface="Arial" panose="020B0604020202020204" pitchFamily="34" charset="0"/>
                          <a:cs typeface="Arial" panose="020B0604020202020204" pitchFamily="34" charset="0"/>
                        </a:rPr>
                        <a:t>Portfolio beta</a:t>
                      </a:r>
                      <a:endParaRPr lang="en-US" sz="2200" b="0" i="0" u="none" strike="noStrike" dirty="0" smtClean="0">
                        <a:effectLst/>
                        <a:latin typeface="Arial" panose="020B0604020202020204" pitchFamily="34" charset="0"/>
                        <a:cs typeface="Arial" panose="020B0604020202020204" pitchFamily="34" charset="0"/>
                      </a:endParaRPr>
                    </a:p>
                  </a:txBody>
                  <a:tcPr>
                    <a:solidFill>
                      <a:srgbClr val="FFF6E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200" u="none" strike="noStrike" dirty="0" smtClean="0">
                          <a:effectLst/>
                          <a:latin typeface="Arial" panose="020B0604020202020204" pitchFamily="34" charset="0"/>
                          <a:cs typeface="Arial" panose="020B0604020202020204" pitchFamily="34" charset="0"/>
                        </a:rPr>
                        <a:t>0.7</a:t>
                      </a:r>
                      <a:endParaRPr lang="en-US" sz="2200" b="0" i="0" u="none" strike="noStrike" dirty="0" smtClean="0">
                        <a:effectLst/>
                        <a:latin typeface="Arial" panose="020B0604020202020204" pitchFamily="34" charset="0"/>
                        <a:cs typeface="Arial" panose="020B0604020202020204" pitchFamily="34" charset="0"/>
                      </a:endParaRPr>
                    </a:p>
                  </a:txBody>
                  <a:tcPr>
                    <a:solidFill>
                      <a:srgbClr val="FFF6E7"/>
                    </a:solidFill>
                  </a:tcPr>
                </a:tc>
                <a:tc>
                  <a:txBody>
                    <a:bodyPr/>
                    <a:lstStyle/>
                    <a:p>
                      <a:pPr algn="r"/>
                      <a:r>
                        <a:rPr lang="en-US" sz="2200" dirty="0" smtClean="0">
                          <a:latin typeface="Arial" panose="020B0604020202020204" pitchFamily="34" charset="0"/>
                          <a:cs typeface="Arial" panose="020B0604020202020204" pitchFamily="34" charset="0"/>
                        </a:rPr>
                        <a:t>1.4</a:t>
                      </a:r>
                      <a:endParaRPr lang="en-US" sz="2200" dirty="0">
                        <a:latin typeface="Arial" panose="020B0604020202020204" pitchFamily="34" charset="0"/>
                        <a:cs typeface="Arial" panose="020B0604020202020204" pitchFamily="34" charset="0"/>
                      </a:endParaRPr>
                    </a:p>
                  </a:txBody>
                  <a:tcPr>
                    <a:solidFill>
                      <a:srgbClr val="FFF6E7"/>
                    </a:solidFill>
                  </a:tcPr>
                </a:tc>
              </a:tr>
              <a:tr h="370840">
                <a:tc>
                  <a:txBody>
                    <a:bodyPr/>
                    <a:lstStyle/>
                    <a:p>
                      <a:r>
                        <a:rPr lang="en-US" sz="2200" u="none" strike="noStrike" dirty="0" smtClean="0">
                          <a:effectLst/>
                          <a:latin typeface="Arial" panose="020B0604020202020204" pitchFamily="34" charset="0"/>
                          <a:cs typeface="Arial" panose="020B0604020202020204" pitchFamily="34" charset="0"/>
                        </a:rPr>
                        <a:t>Risk-free rate</a:t>
                      </a:r>
                      <a:endParaRPr lang="en-US" sz="2200" dirty="0">
                        <a:latin typeface="Arial" panose="020B0604020202020204" pitchFamily="34" charset="0"/>
                        <a:cs typeface="Arial" panose="020B0604020202020204" pitchFamily="34" charset="0"/>
                      </a:endParaRPr>
                    </a:p>
                  </a:txBody>
                  <a:tcPr>
                    <a:solidFill>
                      <a:srgbClr val="FFEDCB"/>
                    </a:solidFill>
                  </a:tcPr>
                </a:tc>
                <a:tc>
                  <a:txBody>
                    <a:bodyPr/>
                    <a:lstStyle/>
                    <a:p>
                      <a:pPr algn="r"/>
                      <a:r>
                        <a:rPr lang="en-US" sz="2200" dirty="0" smtClean="0">
                          <a:latin typeface="Arial" panose="020B0604020202020204" pitchFamily="34" charset="0"/>
                          <a:cs typeface="Arial" panose="020B0604020202020204" pitchFamily="34" charset="0"/>
                        </a:rPr>
                        <a:t>4%</a:t>
                      </a:r>
                      <a:endParaRPr lang="en-US" sz="2200" dirty="0">
                        <a:latin typeface="Arial" panose="020B0604020202020204" pitchFamily="34" charset="0"/>
                        <a:cs typeface="Arial" panose="020B0604020202020204" pitchFamily="34" charset="0"/>
                      </a:endParaRPr>
                    </a:p>
                  </a:txBody>
                  <a:tcPr>
                    <a:solidFill>
                      <a:srgbClr val="FFEDCB"/>
                    </a:solidFill>
                  </a:tcPr>
                </a:tc>
                <a:tc>
                  <a:txBody>
                    <a:bodyPr/>
                    <a:lstStyle/>
                    <a:p>
                      <a:pPr algn="r"/>
                      <a:r>
                        <a:rPr lang="en-US" sz="2200" dirty="0" smtClean="0">
                          <a:latin typeface="Arial" panose="020B0604020202020204" pitchFamily="34" charset="0"/>
                          <a:cs typeface="Arial" panose="020B0604020202020204" pitchFamily="34" charset="0"/>
                        </a:rPr>
                        <a:t>4%</a:t>
                      </a:r>
                      <a:endParaRPr lang="en-US" sz="2200" dirty="0">
                        <a:latin typeface="Arial" panose="020B0604020202020204" pitchFamily="34" charset="0"/>
                        <a:cs typeface="Arial" panose="020B0604020202020204" pitchFamily="34" charset="0"/>
                      </a:endParaRPr>
                    </a:p>
                  </a:txBody>
                  <a:tcPr>
                    <a:solidFill>
                      <a:srgbClr val="FFEDCB"/>
                    </a:solidFill>
                  </a:tcPr>
                </a:tc>
              </a:tr>
              <a:tr h="370840">
                <a:tc>
                  <a:txBody>
                    <a:bodyPr/>
                    <a:lstStyle/>
                    <a:p>
                      <a:r>
                        <a:rPr lang="en-US" sz="2200" u="none" strike="noStrike" dirty="0" smtClean="0">
                          <a:effectLst/>
                          <a:latin typeface="Arial" panose="020B0604020202020204" pitchFamily="34" charset="0"/>
                          <a:cs typeface="Arial" panose="020B0604020202020204" pitchFamily="34" charset="0"/>
                        </a:rPr>
                        <a:t>Market risk premium</a:t>
                      </a:r>
                      <a:endParaRPr lang="en-US" sz="2200" dirty="0">
                        <a:latin typeface="Arial" panose="020B0604020202020204" pitchFamily="34" charset="0"/>
                        <a:cs typeface="Arial" panose="020B0604020202020204" pitchFamily="34" charset="0"/>
                      </a:endParaRPr>
                    </a:p>
                  </a:txBody>
                  <a:tcPr>
                    <a:solidFill>
                      <a:srgbClr val="FFF6E7"/>
                    </a:solidFill>
                  </a:tcPr>
                </a:tc>
                <a:tc>
                  <a:txBody>
                    <a:bodyPr/>
                    <a:lstStyle/>
                    <a:p>
                      <a:pPr algn="r"/>
                      <a:r>
                        <a:rPr lang="en-US" sz="2200" dirty="0" smtClean="0">
                          <a:latin typeface="Arial" panose="020B0604020202020204" pitchFamily="34" charset="0"/>
                          <a:cs typeface="Arial" panose="020B0604020202020204" pitchFamily="34" charset="0"/>
                        </a:rPr>
                        <a:t>5%</a:t>
                      </a:r>
                      <a:endParaRPr lang="en-US" sz="2200" dirty="0">
                        <a:latin typeface="Arial" panose="020B0604020202020204" pitchFamily="34" charset="0"/>
                        <a:cs typeface="Arial" panose="020B0604020202020204" pitchFamily="34" charset="0"/>
                      </a:endParaRPr>
                    </a:p>
                  </a:txBody>
                  <a:tcPr>
                    <a:solidFill>
                      <a:srgbClr val="FFF6E7"/>
                    </a:solidFill>
                  </a:tcPr>
                </a:tc>
                <a:tc>
                  <a:txBody>
                    <a:bodyPr/>
                    <a:lstStyle/>
                    <a:p>
                      <a:pPr algn="r"/>
                      <a:r>
                        <a:rPr lang="en-US" sz="2200" dirty="0" smtClean="0">
                          <a:latin typeface="Arial" panose="020B0604020202020204" pitchFamily="34" charset="0"/>
                          <a:cs typeface="Arial" panose="020B0604020202020204" pitchFamily="34" charset="0"/>
                        </a:rPr>
                        <a:t>5%</a:t>
                      </a:r>
                      <a:endParaRPr lang="en-US" sz="2200" dirty="0">
                        <a:latin typeface="Arial" panose="020B0604020202020204" pitchFamily="34" charset="0"/>
                        <a:cs typeface="Arial" panose="020B0604020202020204" pitchFamily="34" charset="0"/>
                      </a:endParaRPr>
                    </a:p>
                  </a:txBody>
                  <a:tcPr>
                    <a:solidFill>
                      <a:srgbClr val="FFF6E7"/>
                    </a:solidFill>
                  </a:tcPr>
                </a:tc>
              </a:tr>
              <a:tr h="370840">
                <a:tc>
                  <a:txBody>
                    <a:bodyPr/>
                    <a:lstStyle/>
                    <a:p>
                      <a:r>
                        <a:rPr lang="en-US" sz="2200" u="none" strike="noStrike" dirty="0" smtClean="0">
                          <a:effectLst/>
                          <a:latin typeface="Arial" panose="020B0604020202020204" pitchFamily="34" charset="0"/>
                          <a:cs typeface="Arial" panose="020B0604020202020204" pitchFamily="34" charset="0"/>
                        </a:rPr>
                        <a:t>Portfolio required return</a:t>
                      </a:r>
                      <a:endParaRPr lang="en-US" sz="2200" dirty="0">
                        <a:latin typeface="Arial" panose="020B0604020202020204" pitchFamily="34" charset="0"/>
                        <a:cs typeface="Arial" panose="020B0604020202020204" pitchFamily="34" charset="0"/>
                      </a:endParaRPr>
                    </a:p>
                  </a:txBody>
                  <a:tcPr>
                    <a:solidFill>
                      <a:srgbClr val="FFEDCB"/>
                    </a:solidFill>
                  </a:tcPr>
                </a:tc>
                <a:tc>
                  <a:txBody>
                    <a:bodyPr/>
                    <a:lstStyle/>
                    <a:p>
                      <a:pPr algn="r"/>
                      <a:r>
                        <a:rPr lang="en-US" sz="2200" dirty="0" smtClean="0">
                          <a:latin typeface="Arial" panose="020B0604020202020204" pitchFamily="34" charset="0"/>
                          <a:cs typeface="Arial" panose="020B0604020202020204" pitchFamily="34" charset="0"/>
                        </a:rPr>
                        <a:t>7.5%</a:t>
                      </a:r>
                      <a:endParaRPr lang="en-US" sz="2200" dirty="0">
                        <a:latin typeface="Arial" panose="020B0604020202020204" pitchFamily="34" charset="0"/>
                        <a:cs typeface="Arial" panose="020B0604020202020204" pitchFamily="34" charset="0"/>
                      </a:endParaRPr>
                    </a:p>
                  </a:txBody>
                  <a:tcPr>
                    <a:solidFill>
                      <a:srgbClr val="FFEDCB"/>
                    </a:solidFill>
                  </a:tcPr>
                </a:tc>
                <a:tc>
                  <a:txBody>
                    <a:bodyPr/>
                    <a:lstStyle/>
                    <a:p>
                      <a:pPr algn="r"/>
                      <a:r>
                        <a:rPr lang="en-US" sz="2200" dirty="0" smtClean="0">
                          <a:latin typeface="Arial" panose="020B0604020202020204" pitchFamily="34" charset="0"/>
                          <a:cs typeface="Arial" panose="020B0604020202020204" pitchFamily="34" charset="0"/>
                        </a:rPr>
                        <a:t>11.0%</a:t>
                      </a:r>
                      <a:endParaRPr lang="en-US" sz="2200" dirty="0">
                        <a:latin typeface="Arial" panose="020B0604020202020204" pitchFamily="34" charset="0"/>
                        <a:cs typeface="Arial" panose="020B0604020202020204" pitchFamily="34" charset="0"/>
                      </a:endParaRPr>
                    </a:p>
                  </a:txBody>
                  <a:tcPr>
                    <a:solidFill>
                      <a:srgbClr val="FFEDCB"/>
                    </a:solidFill>
                  </a:tcPr>
                </a:tc>
              </a:tr>
              <a:tr h="370840">
                <a:tc>
                  <a:txBody>
                    <a:bodyPr/>
                    <a:lstStyle/>
                    <a:p>
                      <a:r>
                        <a:rPr lang="en-US" sz="2200" u="none" strike="noStrike" dirty="0" smtClean="0">
                          <a:effectLst/>
                          <a:latin typeface="Arial" panose="020B0604020202020204" pitchFamily="34" charset="0"/>
                          <a:cs typeface="Arial" panose="020B0604020202020204" pitchFamily="34" charset="0"/>
                        </a:rPr>
                        <a:t>Portfolio actual return</a:t>
                      </a:r>
                      <a:endParaRPr lang="en-US" sz="2200" dirty="0">
                        <a:latin typeface="Arial" panose="020B0604020202020204" pitchFamily="34" charset="0"/>
                        <a:cs typeface="Arial" panose="020B0604020202020204" pitchFamily="34" charset="0"/>
                      </a:endParaRPr>
                    </a:p>
                  </a:txBody>
                  <a:tcPr>
                    <a:solidFill>
                      <a:srgbClr val="FFF6E7"/>
                    </a:solidFill>
                  </a:tcPr>
                </a:tc>
                <a:tc>
                  <a:txBody>
                    <a:bodyPr/>
                    <a:lstStyle/>
                    <a:p>
                      <a:pPr algn="r"/>
                      <a:r>
                        <a:rPr lang="en-US" sz="2200" dirty="0" smtClean="0">
                          <a:latin typeface="Arial" panose="020B0604020202020204" pitchFamily="34" charset="0"/>
                          <a:cs typeface="Arial" panose="020B0604020202020204" pitchFamily="34" charset="0"/>
                        </a:rPr>
                        <a:t>8.5%</a:t>
                      </a:r>
                      <a:endParaRPr lang="en-US" sz="2200" dirty="0">
                        <a:latin typeface="Arial" panose="020B0604020202020204" pitchFamily="34" charset="0"/>
                        <a:cs typeface="Arial" panose="020B0604020202020204" pitchFamily="34" charset="0"/>
                      </a:endParaRPr>
                    </a:p>
                  </a:txBody>
                  <a:tcPr>
                    <a:solidFill>
                      <a:srgbClr val="FFF6E7"/>
                    </a:solidFill>
                  </a:tcPr>
                </a:tc>
                <a:tc>
                  <a:txBody>
                    <a:bodyPr/>
                    <a:lstStyle/>
                    <a:p>
                      <a:pPr algn="r"/>
                      <a:r>
                        <a:rPr lang="en-US" sz="2200" dirty="0" smtClean="0">
                          <a:latin typeface="Arial" panose="020B0604020202020204" pitchFamily="34" charset="0"/>
                          <a:cs typeface="Arial" panose="020B0604020202020204" pitchFamily="34" charset="0"/>
                        </a:rPr>
                        <a:t>9.5%</a:t>
                      </a:r>
                      <a:endParaRPr lang="en-US" sz="2200" dirty="0">
                        <a:latin typeface="Arial" panose="020B0604020202020204" pitchFamily="34" charset="0"/>
                        <a:cs typeface="Arial" panose="020B0604020202020204" pitchFamily="34" charset="0"/>
                      </a:endParaRPr>
                    </a:p>
                  </a:txBody>
                  <a:tcPr>
                    <a:solidFill>
                      <a:srgbClr val="FFF6E7"/>
                    </a:solidFill>
                  </a:tcPr>
                </a:tc>
              </a:tr>
              <a:tr h="370840">
                <a:tc>
                  <a:txBody>
                    <a:bodyPr/>
                    <a:lstStyle/>
                    <a:p>
                      <a:r>
                        <a:rPr lang="en-US" sz="2200" b="1" i="0" u="none" strike="noStrike" dirty="0" smtClean="0">
                          <a:solidFill>
                            <a:srgbClr val="333399"/>
                          </a:solidFill>
                          <a:effectLst/>
                          <a:latin typeface="Arial" panose="020B0604020202020204" pitchFamily="34" charset="0"/>
                          <a:cs typeface="Arial" panose="020B0604020202020204" pitchFamily="34" charset="0"/>
                        </a:rPr>
                        <a:t>Over/under</a:t>
                      </a:r>
                      <a:r>
                        <a:rPr lang="en-US" sz="2200" b="1" i="0" u="none" strike="noStrike" baseline="0" dirty="0" smtClean="0">
                          <a:solidFill>
                            <a:srgbClr val="333399"/>
                          </a:solidFill>
                          <a:effectLst/>
                          <a:latin typeface="Arial" panose="020B0604020202020204" pitchFamily="34" charset="0"/>
                          <a:cs typeface="Arial" panose="020B0604020202020204" pitchFamily="34" charset="0"/>
                        </a:rPr>
                        <a:t> </a:t>
                      </a:r>
                      <a:r>
                        <a:rPr lang="en-US" sz="2200" b="1" i="0" u="none" strike="noStrike" dirty="0" smtClean="0">
                          <a:solidFill>
                            <a:srgbClr val="333399"/>
                          </a:solidFill>
                          <a:effectLst/>
                          <a:latin typeface="Arial" panose="020B0604020202020204" pitchFamily="34" charset="0"/>
                          <a:cs typeface="Arial" panose="020B0604020202020204" pitchFamily="34" charset="0"/>
                        </a:rPr>
                        <a:t>performance</a:t>
                      </a:r>
                      <a:endParaRPr lang="en-US" sz="2200" dirty="0">
                        <a:solidFill>
                          <a:srgbClr val="333399"/>
                        </a:solidFill>
                        <a:latin typeface="Arial" panose="020B0604020202020204" pitchFamily="34" charset="0"/>
                        <a:cs typeface="Arial" panose="020B0604020202020204" pitchFamily="34" charset="0"/>
                      </a:endParaRPr>
                    </a:p>
                  </a:txBody>
                  <a:tcPr>
                    <a:solidFill>
                      <a:srgbClr val="FFEDCB"/>
                    </a:solidFill>
                  </a:tcPr>
                </a:tc>
                <a:tc>
                  <a:txBody>
                    <a:bodyPr/>
                    <a:lstStyle/>
                    <a:p>
                      <a:pPr algn="r"/>
                      <a:r>
                        <a:rPr lang="en-US" sz="2200" b="1" dirty="0" smtClean="0">
                          <a:solidFill>
                            <a:srgbClr val="333399"/>
                          </a:solidFill>
                          <a:latin typeface="Arial" panose="020B0604020202020204" pitchFamily="34" charset="0"/>
                          <a:cs typeface="Arial" panose="020B0604020202020204" pitchFamily="34" charset="0"/>
                        </a:rPr>
                        <a:t>+1.0%</a:t>
                      </a:r>
                      <a:endParaRPr lang="en-US" sz="2200" b="1" dirty="0">
                        <a:solidFill>
                          <a:srgbClr val="333399"/>
                        </a:solidFill>
                        <a:latin typeface="Arial" panose="020B0604020202020204" pitchFamily="34" charset="0"/>
                        <a:cs typeface="Arial" panose="020B0604020202020204" pitchFamily="34" charset="0"/>
                      </a:endParaRPr>
                    </a:p>
                  </a:txBody>
                  <a:tcPr>
                    <a:solidFill>
                      <a:srgbClr val="FFEDCB"/>
                    </a:solidFill>
                  </a:tcPr>
                </a:tc>
                <a:tc>
                  <a:txBody>
                    <a:bodyPr/>
                    <a:lstStyle/>
                    <a:p>
                      <a:pPr algn="r"/>
                      <a:r>
                        <a:rPr lang="en-US" sz="2200" b="1" dirty="0" smtClean="0">
                          <a:solidFill>
                            <a:srgbClr val="333399"/>
                          </a:solidFill>
                          <a:latin typeface="Arial" panose="020B0604020202020204" pitchFamily="34" charset="0"/>
                          <a:cs typeface="Arial" panose="020B0604020202020204" pitchFamily="34" charset="0"/>
                        </a:rPr>
                        <a:t>-1.5%</a:t>
                      </a:r>
                      <a:endParaRPr lang="en-US" sz="2200" b="1" dirty="0">
                        <a:solidFill>
                          <a:srgbClr val="333399"/>
                        </a:solidFill>
                        <a:latin typeface="Arial" panose="020B0604020202020204" pitchFamily="34" charset="0"/>
                        <a:cs typeface="Arial" panose="020B0604020202020204" pitchFamily="34" charset="0"/>
                      </a:endParaRPr>
                    </a:p>
                  </a:txBody>
                  <a:tcPr>
                    <a:solidFill>
                      <a:srgbClr val="FFEDCB"/>
                    </a:solidFill>
                  </a:tcPr>
                </a:tc>
              </a:tr>
            </a:tbl>
          </a:graphicData>
        </a:graphic>
      </p:graphicFrame>
    </p:spTree>
    <p:extLst>
      <p:ext uri="{BB962C8B-B14F-4D97-AF65-F5344CB8AC3E}">
        <p14:creationId xmlns:p14="http://schemas.microsoft.com/office/powerpoint/2010/main" val="335291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investment risk?</a:t>
            </a:r>
          </a:p>
        </p:txBody>
      </p:sp>
      <p:sp>
        <p:nvSpPr>
          <p:cNvPr id="3" name="Content Placeholder 2"/>
          <p:cNvSpPr>
            <a:spLocks noGrp="1"/>
          </p:cNvSpPr>
          <p:nvPr>
            <p:ph idx="1"/>
          </p:nvPr>
        </p:nvSpPr>
        <p:spPr/>
        <p:txBody>
          <a:bodyPr/>
          <a:lstStyle/>
          <a:p>
            <a:pPr>
              <a:lnSpc>
                <a:spcPct val="90000"/>
              </a:lnSpc>
            </a:pPr>
            <a:r>
              <a:rPr lang="en-US" dirty="0"/>
              <a:t>Investment risk is exposure to the chance of earning less than expected.</a:t>
            </a:r>
          </a:p>
          <a:p>
            <a:pPr>
              <a:lnSpc>
                <a:spcPct val="90000"/>
              </a:lnSpc>
            </a:pPr>
            <a:r>
              <a:rPr lang="en-US" dirty="0"/>
              <a:t>The greater the chance of a return far below the expected return, the greater the risk.</a:t>
            </a:r>
          </a:p>
        </p:txBody>
      </p:sp>
    </p:spTree>
    <p:extLst>
      <p:ext uri="{BB962C8B-B14F-4D97-AF65-F5344CB8AC3E}">
        <p14:creationId xmlns:p14="http://schemas.microsoft.com/office/powerpoint/2010/main" val="3801544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Portfolio Performance Evaluation</a:t>
            </a:r>
            <a:br>
              <a:rPr lang="en-US" dirty="0"/>
            </a:br>
            <a:r>
              <a:rPr lang="en-US" dirty="0"/>
              <a:t>Relative to SML  </a:t>
            </a:r>
            <a:r>
              <a:rPr lang="en-US" dirty="0" smtClean="0"/>
              <a:t>(2 </a:t>
            </a:r>
            <a:r>
              <a:rPr lang="en-US" dirty="0"/>
              <a:t>of 2)</a:t>
            </a:r>
            <a:endParaRPr lang="en-US" dirty="0"/>
          </a:p>
        </p:txBody>
      </p:sp>
      <p:pic>
        <p:nvPicPr>
          <p:cNvPr id="4098" name="Picture 2" descr="In the graph, the x axis labeled beta ranges from 0.0 to 2.5, and the Y axis labeled required return ranges from 0 to 16 percent. A slop line from 4 on the Y axis to (2, 14), it denotes S M L, JJ, and C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8900" y="1568069"/>
            <a:ext cx="6934200" cy="449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5379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Intrinsic Values and Market Prices</a:t>
            </a:r>
          </a:p>
        </p:txBody>
      </p:sp>
      <p:pic>
        <p:nvPicPr>
          <p:cNvPr id="5122" name="Picture 2" descr="A flowchart shows the Determinants of Intrinsic Values and Market Prices. The company, the economic environment, and the political climate lead to all relevant available information, and selected information and its interpretation. All relevant available information leads to Unbiased expected future cash flows and Unbiased risk. Selected information and its interpretation lead to “Perceived” future cash flows, and “Perceived” risk.  Unbiased expected future cash flows and Unbiased risk leads to Intrinsic value further leads to equal? “Perceived” future cash flows, and “Perceived” risk leads to Market price and further leads to equ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9750" y="1315768"/>
            <a:ext cx="8572500" cy="4758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8511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required for the market to be in equilibrium?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spcBef>
                    <a:spcPct val="0"/>
                  </a:spcBef>
                </a:pPr>
                <a:r>
                  <a:rPr lang="en-US" dirty="0"/>
                  <a:t>The market price of a security must equal the security’s intrinsic value (intrinsic value reflects the size, timing, and risk of the future cash flows).</a:t>
                </a:r>
              </a:p>
              <a:p>
                <a:pPr marL="0" indent="0" algn="ctr">
                  <a:spcBef>
                    <a:spcPct val="0"/>
                  </a:spcBef>
                  <a:buNone/>
                </a:pPr>
                <a:r>
                  <a:rPr lang="en-US" b="1" dirty="0">
                    <a:solidFill>
                      <a:srgbClr val="333399"/>
                    </a:solidFill>
                  </a:rPr>
                  <a:t>Market price = Intrinsic value</a:t>
                </a:r>
              </a:p>
              <a:p>
                <a:pPr>
                  <a:spcBef>
                    <a:spcPct val="0"/>
                  </a:spcBef>
                </a:pPr>
                <a:r>
                  <a:rPr lang="en-US" dirty="0"/>
                  <a:t>The expected return a security must equal its required return (which reflects the security’s risk).</a:t>
                </a:r>
              </a:p>
              <a:p>
                <a:pPr marL="0" indent="0" algn="ctr">
                  <a:spcBef>
                    <a:spcPct val="0"/>
                  </a:spcBef>
                  <a:buNone/>
                </a:pPr>
                <a14:m>
                  <m:oMath xmlns:m="http://schemas.openxmlformats.org/officeDocument/2006/math">
                    <m:acc>
                      <m:accPr>
                        <m:chr m:val="̂"/>
                        <m:ctrlPr>
                          <a:rPr lang="en-US" b="1" i="1" smtClean="0">
                            <a:solidFill>
                              <a:srgbClr val="333399"/>
                            </a:solidFill>
                            <a:latin typeface="Cambria Math"/>
                          </a:rPr>
                        </m:ctrlPr>
                      </m:accPr>
                      <m:e>
                        <m:r>
                          <a:rPr lang="en-US" b="1">
                            <a:solidFill>
                              <a:srgbClr val="333399"/>
                            </a:solidFill>
                            <a:latin typeface="Cambria Math"/>
                          </a:rPr>
                          <m:t>𝐫</m:t>
                        </m:r>
                      </m:e>
                    </m:acc>
                  </m:oMath>
                </a14:m>
                <a:r>
                  <a:rPr lang="en-US" b="1" dirty="0">
                    <a:solidFill>
                      <a:srgbClr val="333399"/>
                    </a:solidFill>
                  </a:rPr>
                  <a:t>  = </a:t>
                </a:r>
                <a:r>
                  <a:rPr lang="en-US" b="1" dirty="0" smtClean="0">
                    <a:solidFill>
                      <a:srgbClr val="333399"/>
                    </a:solidFill>
                  </a:rPr>
                  <a:t>r</a:t>
                </a:r>
                <a:endParaRPr lang="en-US" dirty="0">
                  <a:solidFill>
                    <a:srgbClr val="333399"/>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333" t="-1667" r="-2029"/>
                </a:stretch>
              </a:blipFill>
            </p:spPr>
            <p:txBody>
              <a:bodyPr/>
              <a:lstStyle/>
              <a:p>
                <a:r>
                  <a:rPr lang="en-US">
                    <a:noFill/>
                  </a:rPr>
                  <a:t> </a:t>
                </a:r>
              </a:p>
            </p:txBody>
          </p:sp>
        </mc:Fallback>
      </mc:AlternateContent>
    </p:spTree>
    <p:extLst>
      <p:ext uri="{BB962C8B-B14F-4D97-AF65-F5344CB8AC3E}">
        <p14:creationId xmlns:p14="http://schemas.microsoft.com/office/powerpoint/2010/main" val="28358278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equilibrium established?</a:t>
            </a:r>
          </a:p>
        </p:txBody>
      </p:sp>
      <p:sp>
        <p:nvSpPr>
          <p:cNvPr id="3" name="Content Placeholder 2"/>
          <p:cNvSpPr>
            <a:spLocks noGrp="1"/>
          </p:cNvSpPr>
          <p:nvPr>
            <p:ph idx="1"/>
          </p:nvPr>
        </p:nvSpPr>
        <p:spPr/>
        <p:txBody>
          <a:bodyPr/>
          <a:lstStyle/>
          <a:p>
            <a:pPr>
              <a:spcBef>
                <a:spcPct val="0"/>
              </a:spcBef>
            </a:pPr>
            <a:r>
              <a:rPr lang="en-US" sz="2800" dirty="0"/>
              <a:t>If the market price is below the intrinsic value (or if the expected return is above the required return), then the security is a “bargain.” </a:t>
            </a:r>
          </a:p>
          <a:p>
            <a:pPr>
              <a:spcBef>
                <a:spcPct val="0"/>
              </a:spcBef>
            </a:pPr>
            <a:r>
              <a:rPr lang="en-US" sz="2800" dirty="0"/>
              <a:t>Buy orders will exceed sell orders, bidding up the market price (which also drives down the expected return, given no change in the asset’s cash flows).</a:t>
            </a:r>
          </a:p>
          <a:p>
            <a:pPr>
              <a:spcBef>
                <a:spcPct val="0"/>
              </a:spcBef>
            </a:pPr>
            <a:r>
              <a:rPr lang="en-US" sz="2800" dirty="0"/>
              <a:t>“Profitable” trading (i.e., earning a return greater than justified by risk) will continue until the market price is equal to the intrinsic value. </a:t>
            </a:r>
          </a:p>
          <a:p>
            <a:pPr>
              <a:spcBef>
                <a:spcPct val="0"/>
              </a:spcBef>
            </a:pPr>
            <a:r>
              <a:rPr lang="en-US" sz="2800" dirty="0"/>
              <a:t>The opposite occurs if the market price is above the intrinsic value.</a:t>
            </a:r>
          </a:p>
        </p:txBody>
      </p:sp>
    </p:spTree>
    <p:extLst>
      <p:ext uri="{BB962C8B-B14F-4D97-AF65-F5344CB8AC3E}">
        <p14:creationId xmlns:p14="http://schemas.microsoft.com/office/powerpoint/2010/main" val="41534466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Efficient Market Hypothesis (EMH):</a:t>
            </a:r>
            <a:br>
              <a:rPr lang="en-US" dirty="0"/>
            </a:br>
            <a:r>
              <a:rPr lang="en-US" dirty="0"/>
              <a:t>It’s all about the info.</a:t>
            </a:r>
          </a:p>
        </p:txBody>
      </p:sp>
      <p:sp>
        <p:nvSpPr>
          <p:cNvPr id="3" name="Content Placeholder 2"/>
          <p:cNvSpPr>
            <a:spLocks noGrp="1"/>
          </p:cNvSpPr>
          <p:nvPr>
            <p:ph idx="1"/>
          </p:nvPr>
        </p:nvSpPr>
        <p:spPr/>
        <p:txBody>
          <a:bodyPr/>
          <a:lstStyle/>
          <a:p>
            <a:pPr>
              <a:spcBef>
                <a:spcPct val="0"/>
              </a:spcBef>
              <a:spcAft>
                <a:spcPts val="0"/>
              </a:spcAft>
            </a:pPr>
            <a:r>
              <a:rPr lang="en-US" dirty="0"/>
              <a:t>The EMH asserts that when new information arrives, prices move to the new equilibrium price very, very quickly because:</a:t>
            </a:r>
          </a:p>
          <a:p>
            <a:pPr lvl="1">
              <a:spcBef>
                <a:spcPct val="0"/>
              </a:spcBef>
              <a:spcAft>
                <a:spcPts val="0"/>
              </a:spcAft>
            </a:pPr>
            <a:r>
              <a:rPr lang="en-US" dirty="0"/>
              <a:t>There are many really smart analysts looking for mispriced securities.</a:t>
            </a:r>
          </a:p>
          <a:p>
            <a:pPr lvl="1">
              <a:spcBef>
                <a:spcPct val="0"/>
              </a:spcBef>
              <a:spcAft>
                <a:spcPts val="0"/>
              </a:spcAft>
            </a:pPr>
            <a:r>
              <a:rPr lang="en-US" dirty="0"/>
              <a:t>New information is available to most professional traders almost instantly.</a:t>
            </a:r>
          </a:p>
          <a:p>
            <a:pPr lvl="1">
              <a:spcBef>
                <a:spcPct val="0"/>
              </a:spcBef>
              <a:spcAft>
                <a:spcPts val="0"/>
              </a:spcAft>
            </a:pPr>
            <a:r>
              <a:rPr lang="en-US" dirty="0"/>
              <a:t>When mispricing occurs (due to new info or inefficient markets), analysts have billions of dollars to use in taking advantage of the mispricing– which then quickly eliminates the mispricing</a:t>
            </a:r>
            <a:r>
              <a:rPr lang="en-US" dirty="0" smtClean="0"/>
              <a:t>.</a:t>
            </a:r>
            <a:endParaRPr lang="en-US" dirty="0"/>
          </a:p>
        </p:txBody>
      </p:sp>
    </p:spTree>
    <p:extLst>
      <p:ext uri="{BB962C8B-B14F-4D97-AF65-F5344CB8AC3E}">
        <p14:creationId xmlns:p14="http://schemas.microsoft.com/office/powerpoint/2010/main" val="23051454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of Efficient Market Hypothesis (EMH)</a:t>
            </a:r>
          </a:p>
        </p:txBody>
      </p:sp>
      <p:sp>
        <p:nvSpPr>
          <p:cNvPr id="3" name="Content Placeholder 2"/>
          <p:cNvSpPr>
            <a:spLocks noGrp="1"/>
          </p:cNvSpPr>
          <p:nvPr>
            <p:ph idx="1"/>
          </p:nvPr>
        </p:nvSpPr>
        <p:spPr/>
        <p:txBody>
          <a:bodyPr/>
          <a:lstStyle/>
          <a:p>
            <a:pPr>
              <a:spcBef>
                <a:spcPct val="0"/>
              </a:spcBef>
            </a:pPr>
            <a:r>
              <a:rPr lang="en-US" dirty="0"/>
              <a:t>Stocks are normally in equilibrium.</a:t>
            </a:r>
          </a:p>
          <a:p>
            <a:pPr>
              <a:spcBef>
                <a:spcPct val="0"/>
              </a:spcBef>
            </a:pPr>
            <a:r>
              <a:rPr lang="en-US" dirty="0"/>
              <a:t>One cannot “beat the market” by consistently earning a return higher than is justified by a stock’s risk</a:t>
            </a:r>
            <a:r>
              <a:rPr lang="en-US" dirty="0" smtClean="0"/>
              <a:t>.</a:t>
            </a:r>
            <a:endParaRPr lang="en-US" dirty="0"/>
          </a:p>
        </p:txBody>
      </p:sp>
    </p:spTree>
    <p:extLst>
      <p:ext uri="{BB962C8B-B14F-4D97-AF65-F5344CB8AC3E}">
        <p14:creationId xmlns:p14="http://schemas.microsoft.com/office/powerpoint/2010/main" val="7776649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the EMH</a:t>
            </a:r>
          </a:p>
        </p:txBody>
      </p:sp>
      <p:sp>
        <p:nvSpPr>
          <p:cNvPr id="3" name="Content Placeholder 2"/>
          <p:cNvSpPr>
            <a:spLocks noGrp="1"/>
          </p:cNvSpPr>
          <p:nvPr>
            <p:ph idx="1"/>
          </p:nvPr>
        </p:nvSpPr>
        <p:spPr/>
        <p:txBody>
          <a:bodyPr/>
          <a:lstStyle/>
          <a:p>
            <a:pPr>
              <a:spcBef>
                <a:spcPts val="0"/>
              </a:spcBef>
              <a:spcAft>
                <a:spcPts val="0"/>
              </a:spcAft>
            </a:pPr>
            <a:r>
              <a:rPr lang="en-US" dirty="0"/>
              <a:t>Choose a trading strategy and implement it over a large sample.</a:t>
            </a:r>
          </a:p>
          <a:p>
            <a:pPr>
              <a:spcBef>
                <a:spcPts val="0"/>
              </a:spcBef>
              <a:spcAft>
                <a:spcPts val="0"/>
              </a:spcAft>
            </a:pPr>
            <a:r>
              <a:rPr lang="en-US" dirty="0"/>
              <a:t>Pick an asset pricing model, like the CAPM, and measure the required return of the strategy’s investments.</a:t>
            </a:r>
          </a:p>
          <a:p>
            <a:pPr>
              <a:spcBef>
                <a:spcPts val="0"/>
              </a:spcBef>
              <a:spcAft>
                <a:spcPts val="0"/>
              </a:spcAft>
            </a:pPr>
            <a:r>
              <a:rPr lang="en-US" dirty="0"/>
              <a:t>Measure the actual return.</a:t>
            </a:r>
          </a:p>
          <a:p>
            <a:pPr lvl="1">
              <a:spcBef>
                <a:spcPts val="0"/>
              </a:spcBef>
              <a:spcAft>
                <a:spcPts val="0"/>
              </a:spcAft>
            </a:pPr>
            <a:r>
              <a:rPr lang="en-US" dirty="0"/>
              <a:t>Actual &gt; required? Reject EMH.</a:t>
            </a:r>
          </a:p>
          <a:p>
            <a:pPr>
              <a:spcBef>
                <a:spcPts val="0"/>
              </a:spcBef>
              <a:spcAft>
                <a:spcPts val="0"/>
              </a:spcAft>
            </a:pPr>
            <a:r>
              <a:rPr lang="en-US" dirty="0"/>
              <a:t>Notice that this is a “joint” test of the EMH and the particular asset model– if the test rejects the EMH, it could be that the asset pricing model is wrong</a:t>
            </a:r>
            <a:r>
              <a:rPr lang="en-US" dirty="0" smtClean="0"/>
              <a:t>.</a:t>
            </a:r>
            <a:endParaRPr lang="en-US" dirty="0"/>
          </a:p>
        </p:txBody>
      </p:sp>
    </p:spTree>
    <p:extLst>
      <p:ext uri="{BB962C8B-B14F-4D97-AF65-F5344CB8AC3E}">
        <p14:creationId xmlns:p14="http://schemas.microsoft.com/office/powerpoint/2010/main" val="32652402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Weak-form EMH</a:t>
            </a:r>
          </a:p>
        </p:txBody>
      </p:sp>
      <p:sp>
        <p:nvSpPr>
          <p:cNvPr id="3" name="Content Placeholder 2"/>
          <p:cNvSpPr>
            <a:spLocks noGrp="1"/>
          </p:cNvSpPr>
          <p:nvPr>
            <p:ph idx="1"/>
          </p:nvPr>
        </p:nvSpPr>
        <p:spPr/>
        <p:txBody>
          <a:bodyPr/>
          <a:lstStyle/>
          <a:p>
            <a:r>
              <a:rPr lang="en-US" dirty="0"/>
              <a:t>Current prices already reflect all the </a:t>
            </a:r>
            <a:r>
              <a:rPr lang="en-US" dirty="0">
                <a:solidFill>
                  <a:schemeClr val="tx2"/>
                </a:solidFill>
              </a:rPr>
              <a:t>information “contained” in past prices</a:t>
            </a:r>
            <a:r>
              <a:rPr lang="en-US" dirty="0"/>
              <a:t>, so you cannot earn excess returns with strategies based on past prices.</a:t>
            </a:r>
          </a:p>
          <a:p>
            <a:r>
              <a:rPr lang="en-US" dirty="0"/>
              <a:t>Example strategy: Invest in stocks that have declined below their previous 52-week low.</a:t>
            </a:r>
          </a:p>
          <a:p>
            <a:r>
              <a:rPr lang="en-US" dirty="0"/>
              <a:t>This is a type of “technical” analysis</a:t>
            </a:r>
            <a:r>
              <a:rPr lang="en-US" dirty="0" smtClean="0"/>
              <a:t>.</a:t>
            </a:r>
            <a:endParaRPr lang="en-US" dirty="0"/>
          </a:p>
        </p:txBody>
      </p:sp>
    </p:spTree>
    <p:extLst>
      <p:ext uri="{BB962C8B-B14F-4D97-AF65-F5344CB8AC3E}">
        <p14:creationId xmlns:p14="http://schemas.microsoft.com/office/powerpoint/2010/main" val="28819700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Weak-form EMH: Empirical Evidence</a:t>
            </a:r>
          </a:p>
        </p:txBody>
      </p:sp>
      <p:sp>
        <p:nvSpPr>
          <p:cNvPr id="3" name="Content Placeholder 2"/>
          <p:cNvSpPr>
            <a:spLocks noGrp="1"/>
          </p:cNvSpPr>
          <p:nvPr>
            <p:ph idx="1"/>
          </p:nvPr>
        </p:nvSpPr>
        <p:spPr/>
        <p:txBody>
          <a:bodyPr/>
          <a:lstStyle/>
          <a:p>
            <a:r>
              <a:rPr lang="en-US" dirty="0"/>
              <a:t>Most empirical evidence supports weak-form EMH because very few trading strategies consistently earn in excess of the CAPM prediction.</a:t>
            </a:r>
          </a:p>
          <a:p>
            <a:r>
              <a:rPr lang="en-US" dirty="0"/>
              <a:t>Two exceptions with small excess returns:</a:t>
            </a:r>
          </a:p>
          <a:p>
            <a:pPr lvl="1"/>
            <a:r>
              <a:rPr lang="en-US" dirty="0"/>
              <a:t>Short-term momentum</a:t>
            </a:r>
          </a:p>
          <a:p>
            <a:pPr lvl="1"/>
            <a:r>
              <a:rPr lang="en-US" dirty="0"/>
              <a:t>Long-term </a:t>
            </a:r>
            <a:r>
              <a:rPr lang="en-US" dirty="0" smtClean="0"/>
              <a:t>reversals</a:t>
            </a:r>
            <a:endParaRPr lang="en-US" dirty="0"/>
          </a:p>
        </p:txBody>
      </p:sp>
    </p:spTree>
    <p:extLst>
      <p:ext uri="{BB962C8B-B14F-4D97-AF65-F5344CB8AC3E}">
        <p14:creationId xmlns:p14="http://schemas.microsoft.com/office/powerpoint/2010/main" val="11013760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Semistrong</a:t>
            </a:r>
            <a:r>
              <a:rPr lang="en-US" dirty="0"/>
              <a:t>-form EMH</a:t>
            </a:r>
          </a:p>
        </p:txBody>
      </p:sp>
      <p:sp>
        <p:nvSpPr>
          <p:cNvPr id="3" name="Content Placeholder 2"/>
          <p:cNvSpPr>
            <a:spLocks noGrp="1"/>
          </p:cNvSpPr>
          <p:nvPr>
            <p:ph idx="1"/>
          </p:nvPr>
        </p:nvSpPr>
        <p:spPr/>
        <p:txBody>
          <a:bodyPr/>
          <a:lstStyle/>
          <a:p>
            <a:r>
              <a:rPr lang="en-US" dirty="0"/>
              <a:t>Current prices already reflect </a:t>
            </a:r>
            <a:r>
              <a:rPr lang="en-US" dirty="0">
                <a:solidFill>
                  <a:schemeClr val="tx2"/>
                </a:solidFill>
              </a:rPr>
              <a:t>all publicly available information</a:t>
            </a:r>
            <a:r>
              <a:rPr lang="en-US" dirty="0"/>
              <a:t>, so you cannot earn excess returns with strategies based on information from financial statements or other public sources.</a:t>
            </a:r>
          </a:p>
          <a:p>
            <a:r>
              <a:rPr lang="en-US" dirty="0"/>
              <a:t>Example strategy: Invest in stocks with past 3-year annual earnings growth greater than 10% and a ratio of R&amp;D to sales greater than 10%.</a:t>
            </a:r>
          </a:p>
          <a:p>
            <a:r>
              <a:rPr lang="en-US" dirty="0"/>
              <a:t>This is a type of “fundamental” analysis</a:t>
            </a:r>
            <a:r>
              <a:rPr lang="en-US" dirty="0" smtClean="0"/>
              <a:t>.</a:t>
            </a:r>
            <a:endParaRPr lang="en-US" dirty="0"/>
          </a:p>
        </p:txBody>
      </p:sp>
    </p:spTree>
    <p:extLst>
      <p:ext uri="{BB962C8B-B14F-4D97-AF65-F5344CB8AC3E}">
        <p14:creationId xmlns:p14="http://schemas.microsoft.com/office/powerpoint/2010/main" val="3411090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Scenarios and Returns for the 10-Year Zero Coupon T-bond Over the Next Year</a:t>
            </a:r>
          </a:p>
        </p:txBody>
      </p:sp>
      <p:graphicFrame>
        <p:nvGraphicFramePr>
          <p:cNvPr id="5" name="Table 2" descr="A table shows Scenario is the worst case, poor case, most likely, good case and best case for probability are 0.10, 0.20, 0.40, 0.20 and 0.10 the total probability is 1.00 and for return are negative 14 percent, negative 4 percent, 6 percent, 16 percent, and 26 percent."/>
          <p:cNvGraphicFramePr>
            <a:graphicFrameLocks noGrp="1"/>
          </p:cNvGraphicFramePr>
          <p:nvPr>
            <p:ph idx="1"/>
            <p:extLst>
              <p:ext uri="{D42A27DB-BD31-4B8C-83A1-F6EECF244321}">
                <p14:modId xmlns:p14="http://schemas.microsoft.com/office/powerpoint/2010/main" val="2816867996"/>
              </p:ext>
            </p:extLst>
          </p:nvPr>
        </p:nvGraphicFramePr>
        <p:xfrm>
          <a:off x="2529840" y="1965325"/>
          <a:ext cx="7132320" cy="3627120"/>
        </p:xfrm>
        <a:graphic>
          <a:graphicData uri="http://schemas.openxmlformats.org/drawingml/2006/table">
            <a:tbl>
              <a:tblPr firstRow="1" bandRow="1">
                <a:tableStyleId>{5C22544A-7EE6-4342-B048-85BDC9FD1C3A}</a:tableStyleId>
              </a:tblPr>
              <a:tblGrid>
                <a:gridCol w="1828800"/>
                <a:gridCol w="2743200"/>
                <a:gridCol w="2560320"/>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cap="none" normalizeH="0" baseline="0" dirty="0" smtClean="0">
                          <a:ln>
                            <a:noFill/>
                          </a:ln>
                          <a:solidFill>
                            <a:srgbClr val="333399"/>
                          </a:solidFill>
                          <a:effectLst/>
                          <a:latin typeface="Tahoma" pitchFamily="34" charset="0"/>
                        </a:rPr>
                        <a:t>Scenario</a:t>
                      </a:r>
                      <a:endParaRPr kumimoji="0" lang="en-US" sz="2800" b="1" i="0" u="none" strike="noStrike" cap="none" normalizeH="0" baseline="0" dirty="0" smtClean="0">
                        <a:ln>
                          <a:noFill/>
                        </a:ln>
                        <a:solidFill>
                          <a:srgbClr val="333399"/>
                        </a:solidFill>
                        <a:effectLst/>
                        <a:latin typeface="Tahoma"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cap="none" normalizeH="0" baseline="0" dirty="0" smtClean="0">
                          <a:ln>
                            <a:noFill/>
                          </a:ln>
                          <a:solidFill>
                            <a:srgbClr val="333399"/>
                          </a:solidFill>
                          <a:effectLst/>
                          <a:latin typeface="Tahoma" pitchFamily="34" charset="0"/>
                        </a:rPr>
                        <a:t>Probability</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cap="none" normalizeH="0" baseline="0" dirty="0" smtClean="0">
                          <a:ln>
                            <a:noFill/>
                          </a:ln>
                          <a:solidFill>
                            <a:srgbClr val="333399"/>
                          </a:solidFill>
                          <a:effectLst/>
                          <a:latin typeface="Tahoma" pitchFamily="34" charset="0"/>
                        </a:rPr>
                        <a:t>Return</a:t>
                      </a:r>
                      <a:endParaRPr kumimoji="0" lang="en-US" sz="2800" b="1" i="0" u="none" strike="noStrike" cap="none" normalizeH="0" baseline="0" dirty="0" smtClean="0">
                        <a:ln>
                          <a:noFill/>
                        </a:ln>
                        <a:solidFill>
                          <a:srgbClr val="333399"/>
                        </a:solidFill>
                        <a:effectLst/>
                        <a:latin typeface="Tahoma" pitchFamily="34" charset="0"/>
                      </a:endParaRPr>
                    </a:p>
                  </a:txBody>
                  <a:tcPr>
                    <a:noFill/>
                  </a:tcPr>
                </a:tc>
              </a:tr>
              <a:tr h="370840">
                <a:tc>
                  <a:txBody>
                    <a:bodyPr/>
                    <a:lstStyle/>
                    <a:p>
                      <a:r>
                        <a:rPr lang="en-US" sz="2800" b="0" i="0" u="none" strike="noStrike" dirty="0" smtClean="0">
                          <a:effectLst/>
                          <a:latin typeface="+mn-lt"/>
                        </a:rPr>
                        <a:t>Worst Case</a:t>
                      </a:r>
                      <a:endParaRPr lang="en-US" sz="2800" dirty="0"/>
                    </a:p>
                  </a:txBody>
                  <a:tcPr>
                    <a:noFill/>
                  </a:tcPr>
                </a:tc>
                <a:tc>
                  <a:txBody>
                    <a:bodyPr/>
                    <a:lstStyle/>
                    <a:p>
                      <a:pPr algn="ctr"/>
                      <a:r>
                        <a:rPr kumimoji="0" lang="en-US" sz="2800" b="0" i="0" u="none" strike="noStrike" cap="none" normalizeH="0" baseline="0" dirty="0" smtClean="0">
                          <a:ln>
                            <a:noFill/>
                          </a:ln>
                          <a:solidFill>
                            <a:schemeClr val="tx1"/>
                          </a:solidFill>
                          <a:effectLst/>
                          <a:latin typeface="Tahoma" pitchFamily="34" charset="0"/>
                        </a:rPr>
                        <a:t>0.10</a:t>
                      </a:r>
                      <a:endParaRPr lang="en-US" sz="2800" dirty="0"/>
                    </a:p>
                  </a:txBody>
                  <a:tcPr>
                    <a:noFill/>
                  </a:tcPr>
                </a:tc>
                <a:tc>
                  <a:txBody>
                    <a:bodyPr/>
                    <a:lstStyle/>
                    <a:p>
                      <a:pPr algn="r"/>
                      <a:r>
                        <a:rPr kumimoji="0" lang="en-US" sz="2800" b="0" i="0" u="none" strike="noStrike" cap="none" normalizeH="0" baseline="0" dirty="0" smtClean="0">
                          <a:ln>
                            <a:noFill/>
                          </a:ln>
                          <a:solidFill>
                            <a:schemeClr val="tx1"/>
                          </a:solidFill>
                          <a:effectLst/>
                          <a:latin typeface="Tahoma" pitchFamily="34" charset="0"/>
                        </a:rPr>
                        <a:t>	−14%</a:t>
                      </a:r>
                      <a:endParaRPr lang="en-US" sz="2800" dirty="0"/>
                    </a:p>
                  </a:txBody>
                  <a:tcPr>
                    <a:noFill/>
                  </a:tcPr>
                </a:tc>
              </a:tr>
              <a:tr h="370840">
                <a:tc>
                  <a:txBody>
                    <a:bodyPr/>
                    <a:lstStyle/>
                    <a:p>
                      <a:r>
                        <a:rPr lang="en-US" sz="2800" b="0" i="0" u="none" strike="noStrike" dirty="0" smtClean="0">
                          <a:effectLst/>
                          <a:latin typeface="+mn-lt"/>
                        </a:rPr>
                        <a:t>Poor Case</a:t>
                      </a:r>
                      <a:endParaRPr lang="en-US" sz="2800" dirty="0"/>
                    </a:p>
                  </a:txBody>
                  <a:tcPr>
                    <a:noFill/>
                  </a:tcPr>
                </a:tc>
                <a:tc>
                  <a:txBody>
                    <a:bodyPr/>
                    <a:lstStyle/>
                    <a:p>
                      <a:pPr algn="ctr"/>
                      <a:r>
                        <a:rPr kumimoji="0" lang="en-US" sz="2800" b="0" i="0" u="none" strike="noStrike" cap="none" normalizeH="0" baseline="0" dirty="0" smtClean="0">
                          <a:ln>
                            <a:noFill/>
                          </a:ln>
                          <a:solidFill>
                            <a:schemeClr val="tx1"/>
                          </a:solidFill>
                          <a:effectLst/>
                          <a:latin typeface="Tahoma" pitchFamily="34" charset="0"/>
                        </a:rPr>
                        <a:t>0.20</a:t>
                      </a:r>
                      <a:endParaRPr lang="en-US" sz="2800" dirty="0"/>
                    </a:p>
                  </a:txBody>
                  <a:tcPr>
                    <a:noFill/>
                  </a:tcPr>
                </a:tc>
                <a:tc>
                  <a:txBody>
                    <a:bodyPr/>
                    <a:lstStyle/>
                    <a:p>
                      <a:pPr algn="r"/>
                      <a:r>
                        <a:rPr kumimoji="0" lang="en-US" sz="2800" b="0" i="0" u="none" strike="noStrike" cap="none" normalizeH="0" baseline="0" dirty="0" smtClean="0">
                          <a:ln>
                            <a:noFill/>
                          </a:ln>
                          <a:solidFill>
                            <a:schemeClr val="tx1"/>
                          </a:solidFill>
                          <a:effectLst/>
                          <a:latin typeface="Tahoma" pitchFamily="34" charset="0"/>
                        </a:rPr>
                        <a:t>	−4%</a:t>
                      </a:r>
                      <a:endParaRPr lang="en-US" sz="2800" dirty="0"/>
                    </a:p>
                  </a:txBody>
                  <a:tcPr>
                    <a:noFill/>
                  </a:tcPr>
                </a:tc>
              </a:tr>
              <a:tr h="370840">
                <a:tc>
                  <a:txBody>
                    <a:bodyPr/>
                    <a:lstStyle/>
                    <a:p>
                      <a:r>
                        <a:rPr lang="en-US" sz="2800" b="0" i="0" u="none" strike="noStrike" dirty="0" smtClean="0">
                          <a:effectLst/>
                          <a:latin typeface="+mn-lt"/>
                        </a:rPr>
                        <a:t>Most Likely</a:t>
                      </a:r>
                      <a:endParaRPr lang="en-US" sz="2800" dirty="0"/>
                    </a:p>
                  </a:txBody>
                  <a:tcPr>
                    <a:noFill/>
                  </a:tcPr>
                </a:tc>
                <a:tc>
                  <a:txBody>
                    <a:bodyPr/>
                    <a:lstStyle/>
                    <a:p>
                      <a:pPr algn="ctr"/>
                      <a:r>
                        <a:rPr kumimoji="0" lang="en-US" sz="2800" b="0" i="0" u="none" strike="noStrike" cap="none" normalizeH="0" baseline="0" dirty="0" smtClean="0">
                          <a:ln>
                            <a:noFill/>
                          </a:ln>
                          <a:solidFill>
                            <a:schemeClr val="tx1"/>
                          </a:solidFill>
                          <a:effectLst/>
                          <a:latin typeface="Tahoma" pitchFamily="34" charset="0"/>
                        </a:rPr>
                        <a:t>0.40</a:t>
                      </a:r>
                      <a:endParaRPr lang="en-US" sz="2800" dirty="0"/>
                    </a:p>
                  </a:txBody>
                  <a:tcPr>
                    <a:noFill/>
                  </a:tcPr>
                </a:tc>
                <a:tc>
                  <a:txBody>
                    <a:bodyPr/>
                    <a:lstStyle/>
                    <a:p>
                      <a:pPr algn="r"/>
                      <a:r>
                        <a:rPr kumimoji="0" lang="en-US" sz="2800" b="0" i="0" u="none" strike="noStrike" cap="none" normalizeH="0" baseline="0" dirty="0" smtClean="0">
                          <a:ln>
                            <a:noFill/>
                          </a:ln>
                          <a:solidFill>
                            <a:schemeClr val="tx1"/>
                          </a:solidFill>
                          <a:effectLst/>
                          <a:latin typeface="Tahoma" pitchFamily="34" charset="0"/>
                        </a:rPr>
                        <a:t>6%</a:t>
                      </a:r>
                      <a:endParaRPr lang="en-US" sz="2800" dirty="0"/>
                    </a:p>
                  </a:txBody>
                  <a:tcPr>
                    <a:noFill/>
                  </a:tcPr>
                </a:tc>
              </a:tr>
              <a:tr h="370840">
                <a:tc>
                  <a:txBody>
                    <a:bodyPr/>
                    <a:lstStyle/>
                    <a:p>
                      <a:r>
                        <a:rPr lang="en-US" sz="2800" b="0" i="0" u="none" strike="noStrike" dirty="0" smtClean="0">
                          <a:effectLst/>
                          <a:latin typeface="+mn-lt"/>
                        </a:rPr>
                        <a:t>Good Case</a:t>
                      </a:r>
                      <a:endParaRPr lang="en-US" sz="2800" dirty="0"/>
                    </a:p>
                  </a:txBody>
                  <a:tcPr>
                    <a:noFill/>
                  </a:tcPr>
                </a:tc>
                <a:tc>
                  <a:txBody>
                    <a:bodyPr/>
                    <a:lstStyle/>
                    <a:p>
                      <a:pPr algn="ctr"/>
                      <a:r>
                        <a:rPr kumimoji="0" lang="en-US" sz="2800" b="0" i="0" u="none" strike="noStrike" cap="none" normalizeH="0" baseline="0" dirty="0" smtClean="0">
                          <a:ln>
                            <a:noFill/>
                          </a:ln>
                          <a:solidFill>
                            <a:schemeClr val="tx1"/>
                          </a:solidFill>
                          <a:effectLst/>
                          <a:latin typeface="Tahoma" pitchFamily="34" charset="0"/>
                        </a:rPr>
                        <a:t>0.20</a:t>
                      </a:r>
                      <a:endParaRPr lang="en-US" sz="2800" dirty="0"/>
                    </a:p>
                  </a:txBody>
                  <a:tcPr>
                    <a:noFill/>
                  </a:tcPr>
                </a:tc>
                <a:tc>
                  <a:txBody>
                    <a:bodyPr/>
                    <a:lstStyle/>
                    <a:p>
                      <a:pPr algn="r"/>
                      <a:r>
                        <a:rPr kumimoji="0" lang="en-US" sz="2800" b="0" i="0" u="none" strike="noStrike" cap="none" normalizeH="0" baseline="0" dirty="0" smtClean="0">
                          <a:ln>
                            <a:noFill/>
                          </a:ln>
                          <a:solidFill>
                            <a:schemeClr val="tx1"/>
                          </a:solidFill>
                          <a:effectLst/>
                          <a:latin typeface="Tahoma" pitchFamily="34" charset="0"/>
                        </a:rPr>
                        <a:t>16%</a:t>
                      </a:r>
                      <a:endParaRPr lang="en-US" sz="2800" dirty="0"/>
                    </a:p>
                  </a:txBody>
                  <a:tcPr>
                    <a:noFill/>
                  </a:tcPr>
                </a:tc>
              </a:tr>
              <a:tr h="370840">
                <a:tc>
                  <a:txBody>
                    <a:bodyPr/>
                    <a:lstStyle/>
                    <a:p>
                      <a:r>
                        <a:rPr lang="en-US" sz="2800" b="0" i="0" u="none" strike="noStrike" dirty="0" smtClean="0">
                          <a:effectLst/>
                          <a:latin typeface="+mn-lt"/>
                        </a:rPr>
                        <a:t>Best Case</a:t>
                      </a:r>
                      <a:endParaRPr lang="en-US" sz="2800" dirty="0"/>
                    </a:p>
                  </a:txBody>
                  <a:tcPr>
                    <a:noFill/>
                  </a:tcPr>
                </a:tc>
                <a:tc>
                  <a:txBody>
                    <a:bodyPr/>
                    <a:lstStyle/>
                    <a:p>
                      <a:pPr algn="ctr"/>
                      <a:r>
                        <a:rPr kumimoji="0" lang="en-US" sz="2800" b="0" i="0" u="sng" strike="noStrike" cap="none" normalizeH="0" baseline="0" dirty="0" smtClean="0">
                          <a:ln>
                            <a:noFill/>
                          </a:ln>
                          <a:solidFill>
                            <a:schemeClr val="tx1"/>
                          </a:solidFill>
                          <a:effectLst/>
                          <a:latin typeface="Tahoma" pitchFamily="34" charset="0"/>
                        </a:rPr>
                        <a:t>0.10</a:t>
                      </a:r>
                      <a:endParaRPr lang="en-US" sz="2800" dirty="0"/>
                    </a:p>
                  </a:txBody>
                  <a:tcPr>
                    <a:noFill/>
                  </a:tcPr>
                </a:tc>
                <a:tc>
                  <a:txBody>
                    <a:bodyPr/>
                    <a:lstStyle/>
                    <a:p>
                      <a:pPr algn="r"/>
                      <a:r>
                        <a:rPr kumimoji="0" lang="en-US" sz="2800" b="0" i="0" u="none" strike="noStrike" cap="none" normalizeH="0" baseline="0" dirty="0" smtClean="0">
                          <a:ln>
                            <a:noFill/>
                          </a:ln>
                          <a:solidFill>
                            <a:schemeClr val="tx1"/>
                          </a:solidFill>
                          <a:effectLst/>
                          <a:latin typeface="Tahoma" pitchFamily="34" charset="0"/>
                        </a:rPr>
                        <a:t>26%</a:t>
                      </a:r>
                      <a:endParaRPr lang="en-US" sz="2800" dirty="0"/>
                    </a:p>
                  </a:txBody>
                  <a:tcPr>
                    <a:noFill/>
                  </a:tcPr>
                </a:tc>
              </a:tr>
              <a:tr h="370840">
                <a:tc>
                  <a:txBody>
                    <a:bodyPr/>
                    <a:lstStyle/>
                    <a:p>
                      <a:endParaRPr lang="en-US" sz="2800" dirty="0"/>
                    </a:p>
                  </a:txBody>
                  <a:tcPr>
                    <a:noFill/>
                  </a:tcPr>
                </a:tc>
                <a:tc>
                  <a:txBody>
                    <a:bodyPr/>
                    <a:lstStyle/>
                    <a:p>
                      <a:pPr algn="ctr"/>
                      <a:r>
                        <a:rPr kumimoji="0" lang="en-US" sz="2800" b="0" i="0" u="none" strike="noStrike" cap="none" normalizeH="0" baseline="0" dirty="0" smtClean="0">
                          <a:ln>
                            <a:noFill/>
                          </a:ln>
                          <a:solidFill>
                            <a:schemeClr val="tx1"/>
                          </a:solidFill>
                          <a:effectLst/>
                          <a:latin typeface="Tahoma" pitchFamily="34" charset="0"/>
                        </a:rPr>
                        <a:t>1.00</a:t>
                      </a:r>
                      <a:endParaRPr lang="en-US" sz="2800" dirty="0"/>
                    </a:p>
                  </a:txBody>
                  <a:tcPr>
                    <a:noFill/>
                  </a:tcPr>
                </a:tc>
                <a:tc>
                  <a:txBody>
                    <a:bodyPr/>
                    <a:lstStyle/>
                    <a:p>
                      <a:pPr algn="r"/>
                      <a:endParaRPr lang="en-US" sz="2800" dirty="0"/>
                    </a:p>
                  </a:txBody>
                  <a:tcPr>
                    <a:noFill/>
                  </a:tcPr>
                </a:tc>
              </a:tr>
            </a:tbl>
          </a:graphicData>
        </a:graphic>
      </p:graphicFrame>
    </p:spTree>
    <p:extLst>
      <p:ext uri="{BB962C8B-B14F-4D97-AF65-F5344CB8AC3E}">
        <p14:creationId xmlns:p14="http://schemas.microsoft.com/office/powerpoint/2010/main" val="7493873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Semistrong</a:t>
            </a:r>
            <a:r>
              <a:rPr lang="en-US" dirty="0"/>
              <a:t>-form EMH: Empirical Evidence</a:t>
            </a:r>
          </a:p>
        </p:txBody>
      </p:sp>
      <p:sp>
        <p:nvSpPr>
          <p:cNvPr id="3" name="Content Placeholder 2"/>
          <p:cNvSpPr>
            <a:spLocks noGrp="1"/>
          </p:cNvSpPr>
          <p:nvPr>
            <p:ph idx="1"/>
          </p:nvPr>
        </p:nvSpPr>
        <p:spPr/>
        <p:txBody>
          <a:bodyPr/>
          <a:lstStyle/>
          <a:p>
            <a:r>
              <a:rPr lang="en-US" dirty="0"/>
              <a:t>Most empirical evidence supports the </a:t>
            </a:r>
            <a:r>
              <a:rPr lang="en-US" dirty="0" err="1"/>
              <a:t>semistrong</a:t>
            </a:r>
            <a:r>
              <a:rPr lang="en-US" dirty="0"/>
              <a:t>-form EMH.</a:t>
            </a:r>
          </a:p>
          <a:p>
            <a:pPr lvl="1"/>
            <a:r>
              <a:rPr lang="en-US" dirty="0"/>
              <a:t>In fact, the vast majority of portfolio managers do not consistently have returns in excess of CAPM predictions.</a:t>
            </a:r>
          </a:p>
          <a:p>
            <a:r>
              <a:rPr lang="en-US" dirty="0"/>
              <a:t>Two exceptions that earn excess returns:</a:t>
            </a:r>
          </a:p>
          <a:p>
            <a:pPr lvl="1"/>
            <a:r>
              <a:rPr lang="en-US" dirty="0"/>
              <a:t>Small companies</a:t>
            </a:r>
          </a:p>
          <a:p>
            <a:pPr lvl="1"/>
            <a:r>
              <a:rPr lang="en-US" dirty="0"/>
              <a:t>Companies with high book-to-market </a:t>
            </a:r>
            <a:r>
              <a:rPr lang="en-US" dirty="0" smtClean="0"/>
              <a:t>ratios</a:t>
            </a:r>
            <a:endParaRPr lang="en-US" dirty="0"/>
          </a:p>
        </p:txBody>
      </p:sp>
    </p:spTree>
    <p:extLst>
      <p:ext uri="{BB962C8B-B14F-4D97-AF65-F5344CB8AC3E}">
        <p14:creationId xmlns:p14="http://schemas.microsoft.com/office/powerpoint/2010/main" val="17529532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Strong-form EMH</a:t>
            </a:r>
          </a:p>
        </p:txBody>
      </p:sp>
      <p:sp>
        <p:nvSpPr>
          <p:cNvPr id="3" name="Content Placeholder 2"/>
          <p:cNvSpPr>
            <a:spLocks noGrp="1"/>
          </p:cNvSpPr>
          <p:nvPr>
            <p:ph idx="1"/>
          </p:nvPr>
        </p:nvSpPr>
        <p:spPr/>
        <p:txBody>
          <a:bodyPr/>
          <a:lstStyle/>
          <a:p>
            <a:r>
              <a:rPr lang="en-US" dirty="0"/>
              <a:t>All information, </a:t>
            </a:r>
            <a:r>
              <a:rPr lang="en-US" dirty="0">
                <a:solidFill>
                  <a:schemeClr val="tx2"/>
                </a:solidFill>
              </a:rPr>
              <a:t>even inside information</a:t>
            </a:r>
            <a:r>
              <a:rPr lang="en-US" dirty="0"/>
              <a:t>, is embedded in stock prices so you cannot earn excess returns ever.</a:t>
            </a:r>
          </a:p>
          <a:p>
            <a:r>
              <a:rPr lang="en-US" dirty="0"/>
              <a:t>Not true—excess returns can be gained by trading on the basis of insider information.</a:t>
            </a:r>
          </a:p>
          <a:p>
            <a:pPr lvl="1"/>
            <a:r>
              <a:rPr lang="en-US" dirty="0"/>
              <a:t>Illegal! Go to jail now</a:t>
            </a:r>
            <a:r>
              <a:rPr lang="en-US" dirty="0" smtClean="0"/>
              <a:t>!</a:t>
            </a:r>
            <a:endParaRPr lang="en-US" dirty="0"/>
          </a:p>
        </p:txBody>
      </p:sp>
    </p:spTree>
    <p:extLst>
      <p:ext uri="{BB962C8B-B14F-4D97-AF65-F5344CB8AC3E}">
        <p14:creationId xmlns:p14="http://schemas.microsoft.com/office/powerpoint/2010/main" val="6744025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Bubbles and Market Efficiency</a:t>
            </a:r>
          </a:p>
        </p:txBody>
      </p:sp>
      <p:sp>
        <p:nvSpPr>
          <p:cNvPr id="3" name="Content Placeholder 2"/>
          <p:cNvSpPr>
            <a:spLocks noGrp="1"/>
          </p:cNvSpPr>
          <p:nvPr>
            <p:ph idx="1"/>
          </p:nvPr>
        </p:nvSpPr>
        <p:spPr/>
        <p:txBody>
          <a:bodyPr/>
          <a:lstStyle/>
          <a:p>
            <a:r>
              <a:rPr lang="en-US" dirty="0"/>
              <a:t>Market bubbles:</a:t>
            </a:r>
          </a:p>
          <a:p>
            <a:pPr lvl="1"/>
            <a:r>
              <a:rPr lang="en-US" dirty="0"/>
              <a:t>Prices climb rapidly to heights that would have been considered extremely unlikely before the run-up.</a:t>
            </a:r>
          </a:p>
          <a:p>
            <a:pPr lvl="1"/>
            <a:r>
              <a:rPr lang="en-US" dirty="0"/>
              <a:t>Trading volume is unusually high.</a:t>
            </a:r>
          </a:p>
          <a:p>
            <a:pPr lvl="1"/>
            <a:r>
              <a:rPr lang="en-US" dirty="0"/>
              <a:t>Many new investors (or speculators?) eagerly enter the market.</a:t>
            </a:r>
          </a:p>
          <a:p>
            <a:pPr lvl="1"/>
            <a:r>
              <a:rPr lang="en-US" dirty="0"/>
              <a:t>Prices suddenly fall precipitously.</a:t>
            </a:r>
          </a:p>
          <a:p>
            <a:r>
              <a:rPr lang="en-US" dirty="0"/>
              <a:t>What does this imply about the EMH?</a:t>
            </a:r>
          </a:p>
        </p:txBody>
      </p:sp>
    </p:spTree>
    <p:extLst>
      <p:ext uri="{BB962C8B-B14F-4D97-AF65-F5344CB8AC3E}">
        <p14:creationId xmlns:p14="http://schemas.microsoft.com/office/powerpoint/2010/main" val="38364451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Bubbles are hard to puncture.</a:t>
            </a:r>
          </a:p>
        </p:txBody>
      </p:sp>
      <p:sp>
        <p:nvSpPr>
          <p:cNvPr id="3" name="Content Placeholder 2"/>
          <p:cNvSpPr>
            <a:spLocks noGrp="1"/>
          </p:cNvSpPr>
          <p:nvPr>
            <p:ph idx="1"/>
          </p:nvPr>
        </p:nvSpPr>
        <p:spPr/>
        <p:txBody>
          <a:bodyPr/>
          <a:lstStyle/>
          <a:p>
            <a:r>
              <a:rPr lang="en-US" dirty="0"/>
              <a:t>If there is a bubble, why don’t traders take positions that make big profits when the bubble bursts?</a:t>
            </a:r>
          </a:p>
          <a:p>
            <a:pPr lvl="1"/>
            <a:r>
              <a:rPr lang="en-US" dirty="0"/>
              <a:t>It is hard to recognize a bubble until after it bursts—then it seems obvious!</a:t>
            </a:r>
          </a:p>
          <a:p>
            <a:pPr lvl="1"/>
            <a:r>
              <a:rPr lang="en-US" dirty="0"/>
              <a:t>Trading strategies expose traders to possible big negative cash flows if the bubble is slow to burst</a:t>
            </a:r>
            <a:r>
              <a:rPr lang="en-US" dirty="0" smtClean="0"/>
              <a:t>.</a:t>
            </a:r>
            <a:endParaRPr lang="en-US" dirty="0"/>
          </a:p>
        </p:txBody>
      </p:sp>
    </p:spTree>
    <p:extLst>
      <p:ext uri="{BB962C8B-B14F-4D97-AF65-F5344CB8AC3E}">
        <p14:creationId xmlns:p14="http://schemas.microsoft.com/office/powerpoint/2010/main" val="32350837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a:t>
            </a:r>
            <a:r>
              <a:rPr lang="en-US" dirty="0" smtClean="0"/>
              <a:t>Efficiency: The </a:t>
            </a:r>
            <a:r>
              <a:rPr lang="en-US" dirty="0"/>
              <a:t>Bottom Line</a:t>
            </a:r>
          </a:p>
        </p:txBody>
      </p:sp>
      <p:sp>
        <p:nvSpPr>
          <p:cNvPr id="3" name="Content Placeholder 2"/>
          <p:cNvSpPr>
            <a:spLocks noGrp="1"/>
          </p:cNvSpPr>
          <p:nvPr>
            <p:ph idx="1"/>
          </p:nvPr>
        </p:nvSpPr>
        <p:spPr/>
        <p:txBody>
          <a:bodyPr/>
          <a:lstStyle/>
          <a:p>
            <a:r>
              <a:rPr lang="en-US" dirty="0"/>
              <a:t>For most stocks, for most of the time, it is generally safe to assume that the market is reasonably efficient.</a:t>
            </a:r>
          </a:p>
          <a:p>
            <a:r>
              <a:rPr lang="en-US" dirty="0"/>
              <a:t>Many investors have given up trying to beat the market, which helps explain the popularity of index funds. </a:t>
            </a:r>
          </a:p>
          <a:p>
            <a:r>
              <a:rPr lang="en-US" dirty="0"/>
              <a:t>However, bubbles do occur infrequently</a:t>
            </a:r>
            <a:r>
              <a:rPr lang="en-US" dirty="0" smtClean="0"/>
              <a:t>.</a:t>
            </a:r>
            <a:endParaRPr lang="en-US" dirty="0"/>
          </a:p>
        </p:txBody>
      </p:sp>
    </p:spTree>
    <p:extLst>
      <p:ext uri="{BB962C8B-B14F-4D97-AF65-F5344CB8AC3E}">
        <p14:creationId xmlns:p14="http://schemas.microsoft.com/office/powerpoint/2010/main" val="8906703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CAPM: The </a:t>
            </a:r>
            <a:r>
              <a:rPr lang="en-US" dirty="0"/>
              <a:t>Bottom Line</a:t>
            </a:r>
          </a:p>
        </p:txBody>
      </p:sp>
      <p:sp>
        <p:nvSpPr>
          <p:cNvPr id="3" name="Content Placeholder 2"/>
          <p:cNvSpPr>
            <a:spLocks noGrp="1"/>
          </p:cNvSpPr>
          <p:nvPr>
            <p:ph idx="1"/>
          </p:nvPr>
        </p:nvSpPr>
        <p:spPr/>
        <p:txBody>
          <a:bodyPr/>
          <a:lstStyle/>
          <a:p>
            <a:r>
              <a:rPr lang="en-US" dirty="0"/>
              <a:t>Empirical tests of CAPM have statistical problems that make empirical verification or rejection virtually impossible.</a:t>
            </a:r>
          </a:p>
          <a:p>
            <a:r>
              <a:rPr lang="en-US" dirty="0"/>
              <a:t>Most corporations use the CAPM to determine their stock’s required return.</a:t>
            </a:r>
          </a:p>
          <a:p>
            <a:r>
              <a:rPr lang="en-US" dirty="0"/>
              <a:t>Most researchers use multi-factor models to identify the portion of a stock’s return that remains unexplained after accounting for the model’s factors</a:t>
            </a:r>
            <a:r>
              <a:rPr lang="en-US" dirty="0" smtClean="0"/>
              <a:t>.</a:t>
            </a:r>
            <a:endParaRPr lang="en-US" dirty="0"/>
          </a:p>
        </p:txBody>
      </p:sp>
    </p:spTree>
    <p:extLst>
      <p:ext uri="{BB962C8B-B14F-4D97-AF65-F5344CB8AC3E}">
        <p14:creationId xmlns:p14="http://schemas.microsoft.com/office/powerpoint/2010/main" val="22706275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Has the CAPM been completely </a:t>
            </a:r>
            <a:r>
              <a:rPr lang="en-US" dirty="0" smtClean="0"/>
              <a:t>confirmed</a:t>
            </a:r>
            <a:br>
              <a:rPr lang="en-US" dirty="0" smtClean="0"/>
            </a:br>
            <a:r>
              <a:rPr lang="en-US" dirty="0" smtClean="0"/>
              <a:t>or </a:t>
            </a:r>
            <a:r>
              <a:rPr lang="en-US" dirty="0"/>
              <a:t>refuted?</a:t>
            </a:r>
          </a:p>
        </p:txBody>
      </p:sp>
      <p:sp>
        <p:nvSpPr>
          <p:cNvPr id="3" name="Content Placeholder 2"/>
          <p:cNvSpPr>
            <a:spLocks noGrp="1"/>
          </p:cNvSpPr>
          <p:nvPr>
            <p:ph idx="1"/>
          </p:nvPr>
        </p:nvSpPr>
        <p:spPr/>
        <p:txBody>
          <a:bodyPr/>
          <a:lstStyle/>
          <a:p>
            <a:r>
              <a:rPr lang="en-US" dirty="0"/>
              <a:t>No.  The statistical tests have problems that make empirical verification or rejection virtually impossible.</a:t>
            </a:r>
          </a:p>
          <a:p>
            <a:pPr lvl="1"/>
            <a:r>
              <a:rPr lang="en-US" dirty="0"/>
              <a:t>Investors’ required returns are based on future risk, but betas are calculated with historical data.</a:t>
            </a:r>
          </a:p>
          <a:p>
            <a:pPr lvl="1"/>
            <a:r>
              <a:rPr lang="en-US" dirty="0"/>
              <a:t>Investors may be concerned about  both stand-alone and market risk</a:t>
            </a:r>
            <a:r>
              <a:rPr lang="en-US" dirty="0" smtClean="0"/>
              <a:t>.</a:t>
            </a:r>
            <a:endParaRPr lang="en-US" dirty="0"/>
          </a:p>
        </p:txBody>
      </p:sp>
    </p:spTree>
    <p:extLst>
      <p:ext uri="{BB962C8B-B14F-4D97-AF65-F5344CB8AC3E}">
        <p14:creationId xmlns:p14="http://schemas.microsoft.com/office/powerpoint/2010/main" val="1284212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Discrete Probability Distribution for Scenarios</a:t>
            </a:r>
          </a:p>
        </p:txBody>
      </p:sp>
      <p:pic>
        <p:nvPicPr>
          <p:cNvPr id="46082" name="Picture 2" descr="In the bar graph, the x axis labeled returns ranges from 0.0 to 26 percent and Y axis labeled probability from 0.0 to 0.4 with the interval of 0.1. First bar diagram from negative 14 on X axis to 0.1 on Y axis, second bar diagram from negative 4 on X axis to 0.2 on Y axis, third bar diagram from 6 on X axis to 0.4 on Y axis, fourth bar diagram from 16 on X axis to 0.2 on Y axis and fifth bar diagram from 26 on X axis to 0.1 on Y ax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371852"/>
            <a:ext cx="8763000" cy="464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913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Continuous Probability Distribution</a:t>
            </a:r>
          </a:p>
        </p:txBody>
      </p:sp>
      <p:pic>
        <p:nvPicPr>
          <p:cNvPr id="47106" name="Picture 2" descr="In the line graph, the x axis labeled returns ranges from negative 30 to 40 percent and Y axis. The mountain shape graph is drawn from negative 30 to positive 40 on the X axi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5483" y="1371600"/>
            <a:ext cx="8561034" cy="453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706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Accessible_PPT_Template_Cengage_MPS.potx" id="{6A341ED2-E63B-4177-9AAF-670EA0822A4A}" vid="{9F6311B6-333D-45C7-A3D7-227D14483E8E}"/>
    </a:ext>
  </a:extLst>
</a:theme>
</file>

<file path=docProps/app.xml><?xml version="1.0" encoding="utf-8"?>
<Properties xmlns="http://schemas.openxmlformats.org/officeDocument/2006/extended-properties" xmlns:vt="http://schemas.openxmlformats.org/officeDocument/2006/docPropsVTypes">
  <Template>Accessible_PPT_Template_Cengage_MPS</Template>
  <TotalTime>1754</TotalTime>
  <Words>3403</Words>
  <Application>Microsoft Office PowerPoint</Application>
  <PresentationFormat>Custom</PresentationFormat>
  <Paragraphs>469</Paragraphs>
  <Slides>76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Office Theme</vt:lpstr>
      <vt:lpstr>Equation</vt:lpstr>
      <vt:lpstr>Risk and Return</vt:lpstr>
      <vt:lpstr>Topics in Chapter</vt:lpstr>
      <vt:lpstr>Determinants of Intrinsic Value: The Cost of Equity</vt:lpstr>
      <vt:lpstr>What are investment returns?</vt:lpstr>
      <vt:lpstr>An investment costs $1,000 and is sold after 1 year for $1,060.</vt:lpstr>
      <vt:lpstr>What is investment risk?</vt:lpstr>
      <vt:lpstr>Scenarios and Returns for the 10-Year Zero Coupon T-bond Over the Next Year</vt:lpstr>
      <vt:lpstr>Discrete Probability Distribution for Scenarios</vt:lpstr>
      <vt:lpstr>Example of a Continuous Probability Distribution</vt:lpstr>
      <vt:lpstr>Calculate the expected rate of return (r ̂ ) on the bond for the next year.</vt:lpstr>
      <vt:lpstr>Use Excel to Calculate the Expected Value of a Discrete Distribution</vt:lpstr>
      <vt:lpstr>Consider these probability distributions for two investments. Which riskier? Why?</vt:lpstr>
      <vt:lpstr>Stand-Alone Risk: Standard Deviation</vt:lpstr>
      <vt:lpstr>Variance (σ2) and Standard Deviation (σ) for Discrete Probabilities</vt:lpstr>
      <vt:lpstr>Standard Deviation of the Bond’s Return During the Next Year</vt:lpstr>
      <vt:lpstr>Use Excel to Calculate the Variance and Standard Deviation of a Discrete Distribution</vt:lpstr>
      <vt:lpstr>Understanding the Standard Deviation</vt:lpstr>
      <vt:lpstr>Useful in Comparing Investments</vt:lpstr>
      <vt:lpstr>Using Historical Data to Estimate Risk</vt:lpstr>
      <vt:lpstr>Formulas for a Sample of T Historical Returns</vt:lpstr>
      <vt:lpstr>Excel Functions a Sample of T Historical Returns</vt:lpstr>
      <vt:lpstr>Historical Data for Stock Returns</vt:lpstr>
      <vt:lpstr>Average and Standard Deviations for Stand-Alone Investments</vt:lpstr>
      <vt:lpstr>How risky is Blandy stock?</vt:lpstr>
      <vt:lpstr>Portfolio Returns</vt:lpstr>
      <vt:lpstr>Example: 2-Stock Portfolio</vt:lpstr>
      <vt:lpstr>Historical Data for Stocks and Portfolio Returns</vt:lpstr>
      <vt:lpstr>Portfolio Historical Average and Standard Deviation</vt:lpstr>
      <vt:lpstr>How closely do the returns follow one another?</vt:lpstr>
      <vt:lpstr>Correlation Coefficient (ρi,j)</vt:lpstr>
      <vt:lpstr>Excel Functions to Estimate the Correlation Coefficient (ρi,j)</vt:lpstr>
      <vt:lpstr>2-Stock Portfolios</vt:lpstr>
      <vt:lpstr>Adding Stocks to a Portfolio</vt:lpstr>
      <vt:lpstr>Risk vs. Number of Stocks in Portfolio</vt:lpstr>
      <vt:lpstr>Stand-alone risk = Market risk + Diversifiable risk</vt:lpstr>
      <vt:lpstr>Conclusions</vt:lpstr>
      <vt:lpstr>Can an investor holding one stock earn a return commensurate with its risk?</vt:lpstr>
      <vt:lpstr>Market Risk Due to an Individual Stock</vt:lpstr>
      <vt:lpstr>Market Risk as Defined by the CAPM</vt:lpstr>
      <vt:lpstr>Market Risk and Beta (1 of 2)</vt:lpstr>
      <vt:lpstr>Market Risk and Beta (2 of 2)</vt:lpstr>
      <vt:lpstr>Required Return and Risk: General Concept</vt:lpstr>
      <vt:lpstr>Required Return and Risk: The CAPM</vt:lpstr>
      <vt:lpstr>The Security Market Line: Relating Risk and Required Return (1 of 2)</vt:lpstr>
      <vt:lpstr>The Security Market Line: Relating Risk and Required Return</vt:lpstr>
      <vt:lpstr>Correlation Between Blandy and the Market</vt:lpstr>
      <vt:lpstr>Beta for Blandy</vt:lpstr>
      <vt:lpstr>Required Return for Blandy</vt:lpstr>
      <vt:lpstr>Comparing Risk and Return for Different Stocks</vt:lpstr>
      <vt:lpstr>Using a Regression to Estimate Beta</vt:lpstr>
      <vt:lpstr>Excel: Plot Trendline Right on Chart</vt:lpstr>
      <vt:lpstr>Estimated Beta from Regression</vt:lpstr>
      <vt:lpstr>Web Sites for Beta</vt:lpstr>
      <vt:lpstr>Impact on SML of Increase in Risk-Free Rate</vt:lpstr>
      <vt:lpstr>Impact on SML of Increase in Risk Aversion</vt:lpstr>
      <vt:lpstr>Calculate the weights for a portfolio with $1.4 million in Blandy and $0.6 million in Gourmange.</vt:lpstr>
      <vt:lpstr>Calculate the portfolio beta. </vt:lpstr>
      <vt:lpstr>What is the Required Return on the Portfolio?</vt:lpstr>
      <vt:lpstr>Portfolio Performance Evaluation Relative to SML  (1 of 2)</vt:lpstr>
      <vt:lpstr>Portfolio Performance Evaluation Relative to SML  (2 of 2)</vt:lpstr>
      <vt:lpstr>Intrinsic Values and Market Prices</vt:lpstr>
      <vt:lpstr>What is required for the market to be in equilibrium?</vt:lpstr>
      <vt:lpstr>How is equilibrium established?</vt:lpstr>
      <vt:lpstr>Efficient Market Hypothesis (EMH): It’s all about the info.</vt:lpstr>
      <vt:lpstr>Implications of Efficient Market Hypothesis (EMH)</vt:lpstr>
      <vt:lpstr>Testing the EMH</vt:lpstr>
      <vt:lpstr>Weak-form EMH</vt:lpstr>
      <vt:lpstr>Weak-form EMH: Empirical Evidence</vt:lpstr>
      <vt:lpstr>Semistrong-form EMH</vt:lpstr>
      <vt:lpstr>Semistrong-form EMH: Empirical Evidence</vt:lpstr>
      <vt:lpstr>Strong-form EMH</vt:lpstr>
      <vt:lpstr>Market Bubbles and Market Efficiency</vt:lpstr>
      <vt:lpstr>Bubbles are hard to puncture.</vt:lpstr>
      <vt:lpstr>Market Efficiency: The Bottom Line</vt:lpstr>
      <vt:lpstr>The CAPM: The Bottom Line</vt:lpstr>
      <vt:lpstr>Has the CAPM been completely confirmed or refuted?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Prasanna kumar. Tripathy</dc:creator>
  <cp:lastModifiedBy>Ashwani Kumar</cp:lastModifiedBy>
  <cp:revision>875</cp:revision>
  <dcterms:created xsi:type="dcterms:W3CDTF">2018-12-18T04:30:03Z</dcterms:created>
  <dcterms:modified xsi:type="dcterms:W3CDTF">2019-01-18T04:47:34Z</dcterms:modified>
</cp:coreProperties>
</file>