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B01"/>
    <a:srgbClr val="333399"/>
    <a:srgbClr val="FFF6E7"/>
    <a:srgbClr val="FFEDCB"/>
    <a:srgbClr val="FFCF00"/>
    <a:srgbClr val="FF0000"/>
    <a:srgbClr val="745D00"/>
    <a:srgbClr val="FFF5CC"/>
    <a:srgbClr val="0070C0"/>
    <a:srgbClr val="006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8" autoAdjust="0"/>
    <p:restoredTop sz="94687" autoAdjust="0"/>
  </p:normalViewPr>
  <p:slideViewPr>
    <p:cSldViewPr snapToGrid="0">
      <p:cViewPr varScale="1">
        <p:scale>
          <a:sx n="92" d="100"/>
          <a:sy n="92" d="100"/>
        </p:scale>
        <p:origin x="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25663"/>
            <a:ext cx="10515600" cy="914400"/>
          </a:xfrm>
        </p:spPr>
        <p:txBody>
          <a:bodyPr anchor="ctr">
            <a:no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3589338"/>
            <a:ext cx="2743200" cy="73152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88443" y="6301527"/>
            <a:ext cx="8805672" cy="4572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2706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144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625"/>
            <a:ext cx="502920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38200" y="2017486"/>
            <a:ext cx="5029200" cy="4055019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324600" y="1317625"/>
            <a:ext cx="502920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006298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324600" y="2017486"/>
            <a:ext cx="5029200" cy="4055019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7"/>
          <p:cNvSpPr txBox="1"/>
          <p:nvPr userDrawn="1"/>
        </p:nvSpPr>
        <p:spPr>
          <a:xfrm>
            <a:off x="2888443" y="6301527"/>
            <a:ext cx="8805672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09897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144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17625"/>
            <a:ext cx="10515600" cy="548640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38200" y="1988185"/>
            <a:ext cx="10515600" cy="155448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38200" y="3872137"/>
            <a:ext cx="10515600" cy="548640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006298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838200" y="4518025"/>
            <a:ext cx="10515600" cy="155448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7"/>
          <p:cNvSpPr txBox="1"/>
          <p:nvPr userDrawn="1"/>
        </p:nvSpPr>
        <p:spPr>
          <a:xfrm>
            <a:off x="2888443" y="6301527"/>
            <a:ext cx="8805672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58343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144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625"/>
            <a:ext cx="3300984" cy="548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38200" y="2017486"/>
            <a:ext cx="3300984" cy="405501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445508" y="1317625"/>
            <a:ext cx="3300984" cy="548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006298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445508" y="2017486"/>
            <a:ext cx="3300984" cy="405501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052816" y="1317625"/>
            <a:ext cx="3300984" cy="548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006298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8052816" y="2017486"/>
            <a:ext cx="3300984" cy="405501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7"/>
          <p:cNvSpPr txBox="1"/>
          <p:nvPr userDrawn="1"/>
        </p:nvSpPr>
        <p:spPr>
          <a:xfrm>
            <a:off x="2888443" y="6301527"/>
            <a:ext cx="8805672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107345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624"/>
            <a:ext cx="10515600" cy="3399519"/>
          </a:xfrm>
        </p:spPr>
        <p:txBody>
          <a:bodyPr>
            <a:noAutofit/>
          </a:bodyPr>
          <a:lstStyle>
            <a:lvl1pPr marL="228600" indent="-228600"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65760" lvl="0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365760" lvl="1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65760" lvl="2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65760" lvl="3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65760" lvl="4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38200" y="5138056"/>
            <a:ext cx="10515600" cy="95476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6298"/>
                </a:solidFill>
              </a:defRPr>
            </a:lvl1pPr>
          </a:lstStyle>
          <a:p>
            <a:pPr lvl="0"/>
            <a:r>
              <a:rPr lang="en-US" dirty="0"/>
              <a:t>Click to add caption to accompany content. </a:t>
            </a:r>
          </a:p>
        </p:txBody>
      </p:sp>
      <p:sp>
        <p:nvSpPr>
          <p:cNvPr id="6" name="Footer 7"/>
          <p:cNvSpPr txBox="1"/>
          <p:nvPr userDrawn="1"/>
        </p:nvSpPr>
        <p:spPr>
          <a:xfrm>
            <a:off x="2888443" y="6301527"/>
            <a:ext cx="8805672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44706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358743" y="4484914"/>
            <a:ext cx="3995056" cy="160790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6298"/>
                </a:solidFill>
              </a:defRPr>
            </a:lvl1pPr>
          </a:lstStyle>
          <a:p>
            <a:pPr lvl="0"/>
            <a:r>
              <a:rPr lang="en-US" dirty="0"/>
              <a:t>Click to add caption to accompany content.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538514"/>
            <a:ext cx="6201229" cy="4554311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7"/>
          <p:cNvSpPr txBox="1"/>
          <p:nvPr userDrawn="1"/>
        </p:nvSpPr>
        <p:spPr>
          <a:xfrm>
            <a:off x="2888443" y="6301527"/>
            <a:ext cx="8805672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17002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310516"/>
            <a:ext cx="10515600" cy="914400"/>
          </a:xfrm>
        </p:spPr>
        <p:txBody>
          <a:bodyPr anchor="ctr">
            <a:no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2249929"/>
            <a:ext cx="10058400" cy="731520"/>
          </a:xfrm>
        </p:spPr>
        <p:txBody>
          <a:bodyPr anchor="ctr"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88443" y="6301527"/>
            <a:ext cx="8805672" cy="45720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6758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3966" y="3671128"/>
            <a:ext cx="7309834" cy="914400"/>
          </a:xfrm>
        </p:spPr>
        <p:txBody>
          <a:bodyPr anchor="ctr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3966" y="2597660"/>
            <a:ext cx="3515933" cy="731520"/>
          </a:xfrm>
        </p:spPr>
        <p:txBody>
          <a:bodyPr anchor="ctr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88443" y="6301527"/>
            <a:ext cx="8805672" cy="4572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45144" y="231774"/>
            <a:ext cx="3346704" cy="431596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5707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65760" indent="-365760">
              <a:defRPr/>
            </a:lvl1pPr>
            <a:lvl2pPr marL="822960" indent="-32004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7"/>
          <p:cNvSpPr txBox="1"/>
          <p:nvPr userDrawn="1"/>
        </p:nvSpPr>
        <p:spPr>
          <a:xfrm>
            <a:off x="2888443" y="6301527"/>
            <a:ext cx="8805672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38515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2286000"/>
          </a:xfrm>
        </p:spPr>
        <p:txBody>
          <a:bodyPr>
            <a:noAutofit/>
          </a:bodyPr>
          <a:lstStyle>
            <a:lvl1pPr marL="365760" indent="-365760">
              <a:defRPr/>
            </a:lvl1pPr>
            <a:lvl2pPr marL="822960" indent="-32004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38200" y="3806822"/>
            <a:ext cx="10515600" cy="2286000"/>
          </a:xfrm>
        </p:spPr>
        <p:txBody>
          <a:bodyPr>
            <a:noAutofit/>
          </a:bodyPr>
          <a:lstStyle>
            <a:lvl1pPr marL="365760" indent="-365760">
              <a:defRPr/>
            </a:lvl1pPr>
            <a:lvl2pPr marL="822960" indent="-32004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7"/>
          <p:cNvSpPr txBox="1"/>
          <p:nvPr userDrawn="1"/>
        </p:nvSpPr>
        <p:spPr>
          <a:xfrm>
            <a:off x="2888443" y="6301527"/>
            <a:ext cx="8805672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44797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1097280"/>
          </a:xfrm>
        </p:spPr>
        <p:txBody>
          <a:bodyPr>
            <a:noAutofit/>
          </a:bodyPr>
          <a:lstStyle>
            <a:lvl1pPr marL="365760" indent="-365760">
              <a:defRPr/>
            </a:lvl1pPr>
            <a:lvl2pPr marL="822960" indent="-32004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38200" y="2543597"/>
            <a:ext cx="10515600" cy="1097280"/>
          </a:xfrm>
        </p:spPr>
        <p:txBody>
          <a:bodyPr>
            <a:noAutofit/>
          </a:bodyPr>
          <a:lstStyle>
            <a:lvl1pPr marL="365760" indent="-365760">
              <a:defRPr/>
            </a:lvl1pPr>
            <a:lvl2pPr marL="822960" indent="-32004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38200" y="3769569"/>
            <a:ext cx="10515600" cy="1097280"/>
          </a:xfrm>
        </p:spPr>
        <p:txBody>
          <a:bodyPr>
            <a:noAutofit/>
          </a:bodyPr>
          <a:lstStyle>
            <a:lvl1pPr marL="365760" indent="-365760">
              <a:defRPr/>
            </a:lvl1pPr>
            <a:lvl2pPr marL="822960" indent="-32004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838200" y="4995542"/>
            <a:ext cx="10515600" cy="1097280"/>
          </a:xfrm>
        </p:spPr>
        <p:txBody>
          <a:bodyPr>
            <a:noAutofit/>
          </a:bodyPr>
          <a:lstStyle>
            <a:lvl1pPr marL="365760" indent="-365760">
              <a:defRPr/>
            </a:lvl1pPr>
            <a:lvl2pPr marL="822960" indent="-32004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7"/>
          <p:cNvSpPr txBox="1"/>
          <p:nvPr userDrawn="1"/>
        </p:nvSpPr>
        <p:spPr>
          <a:xfrm>
            <a:off x="2888443" y="6301527"/>
            <a:ext cx="8805672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2625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625"/>
            <a:ext cx="5029200" cy="1097280"/>
          </a:xfrm>
        </p:spPr>
        <p:txBody>
          <a:bodyPr>
            <a:noAutofit/>
          </a:bodyPr>
          <a:lstStyle>
            <a:lvl1pPr marL="365760" indent="-365760">
              <a:defRPr/>
            </a:lvl1pPr>
            <a:lvl2pPr marL="960120" indent="-457200"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324600" y="1317625"/>
            <a:ext cx="5029200" cy="1097280"/>
          </a:xfrm>
        </p:spPr>
        <p:txBody>
          <a:bodyPr>
            <a:noAutofit/>
          </a:bodyPr>
          <a:lstStyle>
            <a:lvl2pPr marL="960120" indent="-457200"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38200" y="2543597"/>
            <a:ext cx="5029200" cy="1097280"/>
          </a:xfrm>
        </p:spPr>
        <p:txBody>
          <a:bodyPr>
            <a:noAutofit/>
          </a:bodyPr>
          <a:lstStyle>
            <a:lvl2pPr marL="960120" indent="-457200"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324600" y="2543597"/>
            <a:ext cx="5029200" cy="1097280"/>
          </a:xfrm>
        </p:spPr>
        <p:txBody>
          <a:bodyPr>
            <a:noAutofit/>
          </a:bodyPr>
          <a:lstStyle>
            <a:lvl2pPr marL="960120" indent="-457200"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838200" y="3769569"/>
            <a:ext cx="5029200" cy="1097280"/>
          </a:xfrm>
        </p:spPr>
        <p:txBody>
          <a:bodyPr>
            <a:noAutofit/>
          </a:bodyPr>
          <a:lstStyle>
            <a:lvl2pPr marL="960120" indent="-457200"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324600" y="3769569"/>
            <a:ext cx="5029200" cy="1097280"/>
          </a:xfrm>
        </p:spPr>
        <p:txBody>
          <a:bodyPr>
            <a:noAutofit/>
          </a:bodyPr>
          <a:lstStyle>
            <a:lvl2pPr marL="960120" indent="-457200"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38200" y="4995542"/>
            <a:ext cx="5029200" cy="1097280"/>
          </a:xfrm>
        </p:spPr>
        <p:txBody>
          <a:bodyPr>
            <a:noAutofit/>
          </a:bodyPr>
          <a:lstStyle>
            <a:lvl2pPr marL="960120" indent="-457200"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324600" y="4995542"/>
            <a:ext cx="5029200" cy="1097280"/>
          </a:xfrm>
        </p:spPr>
        <p:txBody>
          <a:bodyPr>
            <a:noAutofit/>
          </a:bodyPr>
          <a:lstStyle>
            <a:lvl2pPr marL="960120" indent="-457200"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7"/>
          <p:cNvSpPr txBox="1"/>
          <p:nvPr userDrawn="1"/>
        </p:nvSpPr>
        <p:spPr>
          <a:xfrm>
            <a:off x="2888443" y="6301527"/>
            <a:ext cx="8805672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80927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731520"/>
          </a:xfrm>
        </p:spPr>
        <p:txBody>
          <a:bodyPr>
            <a:noAutofit/>
          </a:bodyPr>
          <a:lstStyle>
            <a:lvl1pPr marL="228600" indent="-228600"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320040">
              <a:defRPr/>
            </a:lvl2pPr>
          </a:lstStyle>
          <a:p>
            <a:pPr marL="365760" lvl="0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365760" lvl="1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65760" lvl="2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65760" lvl="3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65760" lvl="4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38200" y="2126360"/>
            <a:ext cx="10515600" cy="731520"/>
          </a:xfrm>
        </p:spPr>
        <p:txBody>
          <a:bodyPr>
            <a:noAutofit/>
          </a:bodyPr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320040">
              <a:defRPr/>
            </a:lvl2pPr>
          </a:lstStyle>
          <a:p>
            <a:pPr marL="365760" lvl="0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365760" lvl="1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65760" lvl="2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65760" lvl="3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65760" lvl="4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38200" y="2935095"/>
            <a:ext cx="10515600" cy="731520"/>
          </a:xfrm>
        </p:spPr>
        <p:txBody>
          <a:bodyPr>
            <a:noAutofit/>
          </a:bodyPr>
          <a:lstStyle>
            <a:lvl1pPr marL="228600" indent="-228600"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320040">
              <a:defRPr/>
            </a:lvl2pPr>
          </a:lstStyle>
          <a:p>
            <a:pPr marL="365760" lvl="0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365760" lvl="1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65760" lvl="2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65760" lvl="3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65760" lvl="4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838200" y="3743830"/>
            <a:ext cx="10515600" cy="731520"/>
          </a:xfrm>
        </p:spPr>
        <p:txBody>
          <a:bodyPr>
            <a:noAutofit/>
          </a:bodyPr>
          <a:lstStyle>
            <a:lvl1pPr marL="228600" indent="-228600"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320040">
              <a:defRPr/>
            </a:lvl2pPr>
          </a:lstStyle>
          <a:p>
            <a:pPr marL="365760" lvl="0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365760" lvl="1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65760" lvl="2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65760" lvl="3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65760" lvl="4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38200" y="4552565"/>
            <a:ext cx="10515600" cy="731520"/>
          </a:xfrm>
        </p:spPr>
        <p:txBody>
          <a:bodyPr>
            <a:noAutofit/>
          </a:bodyPr>
          <a:lstStyle>
            <a:lvl1pPr marL="228600" indent="-228600"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320040">
              <a:defRPr/>
            </a:lvl2pPr>
          </a:lstStyle>
          <a:p>
            <a:pPr marL="365760" lvl="0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365760" lvl="1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65760" lvl="2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65760" lvl="3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65760" lvl="4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838200" y="5361302"/>
            <a:ext cx="10515600" cy="731520"/>
          </a:xfrm>
        </p:spPr>
        <p:txBody>
          <a:bodyPr>
            <a:noAutofit/>
          </a:bodyPr>
          <a:lstStyle>
            <a:lvl1pPr marL="228600" indent="-228600"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320040">
              <a:defRPr/>
            </a:lvl2pPr>
          </a:lstStyle>
          <a:p>
            <a:pPr marL="365760" lvl="0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365760" lvl="1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65760" lvl="2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65760" lvl="3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65760" lvl="4" indent="-3657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7"/>
          <p:cNvSpPr txBox="1"/>
          <p:nvPr userDrawn="1"/>
        </p:nvSpPr>
        <p:spPr>
          <a:xfrm>
            <a:off x="2888443" y="6301527"/>
            <a:ext cx="8805672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0419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625"/>
            <a:ext cx="5029200" cy="475488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324600" y="1317625"/>
            <a:ext cx="5029200" cy="475488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7"/>
          <p:cNvSpPr txBox="1"/>
          <p:nvPr userDrawn="1"/>
        </p:nvSpPr>
        <p:spPr>
          <a:xfrm>
            <a:off x="2888443" y="6301527"/>
            <a:ext cx="8805672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55073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7625"/>
            <a:ext cx="10515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1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5" r:id="rId6"/>
    <p:sldLayoutId id="2147483667" r:id="rId7"/>
    <p:sldLayoutId id="2147483666" r:id="rId8"/>
    <p:sldLayoutId id="2147483663" r:id="rId9"/>
    <p:sldLayoutId id="2147483664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4A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png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png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8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6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Corporate Valuation and Stock 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© 2020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41038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Sources of Value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of operations</a:t>
            </a:r>
          </a:p>
          <a:p>
            <a:r>
              <a:rPr lang="en-US" dirty="0" err="1"/>
              <a:t>Nonoperating</a:t>
            </a:r>
            <a:r>
              <a:rPr lang="en-US" dirty="0"/>
              <a:t> assets</a:t>
            </a:r>
          </a:p>
          <a:p>
            <a:pPr lvl="1"/>
            <a:r>
              <a:rPr lang="en-US" dirty="0"/>
              <a:t>Short-term investments and other marketable securities</a:t>
            </a:r>
          </a:p>
          <a:p>
            <a:pPr lvl="1"/>
            <a:r>
              <a:rPr lang="en-US" dirty="0"/>
              <a:t>Ownership of non-controlling interest in another company</a:t>
            </a:r>
          </a:p>
          <a:p>
            <a:pPr lvl="1"/>
            <a:r>
              <a:rPr lang="en-US" dirty="0"/>
              <a:t>Value of </a:t>
            </a:r>
            <a:r>
              <a:rPr lang="en-US" dirty="0" err="1"/>
              <a:t>nonoperating</a:t>
            </a:r>
            <a:r>
              <a:rPr lang="en-US" dirty="0"/>
              <a:t> assets usually is very close to figure that is reported on balance sheets.</a:t>
            </a:r>
          </a:p>
        </p:txBody>
      </p:sp>
    </p:spTree>
    <p:extLst>
      <p:ext uri="{BB962C8B-B14F-4D97-AF65-F5344CB8AC3E}">
        <p14:creationId xmlns:p14="http://schemas.microsoft.com/office/powerpoint/2010/main" val="385914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Claims on Corporate Value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Debtholders</a:t>
            </a:r>
            <a:r>
              <a:rPr lang="en-US" dirty="0"/>
              <a:t> have first claim.</a:t>
            </a:r>
          </a:p>
          <a:p>
            <a:r>
              <a:rPr lang="en-US" dirty="0"/>
              <a:t>Preferred stockholders have the next claim.</a:t>
            </a:r>
          </a:p>
          <a:p>
            <a:r>
              <a:rPr lang="en-US" dirty="0"/>
              <a:t>Any remaining value belongs to stockholders.</a:t>
            </a:r>
          </a:p>
        </p:txBody>
      </p:sp>
    </p:spTree>
    <p:extLst>
      <p:ext uri="{BB962C8B-B14F-4D97-AF65-F5344CB8AC3E}">
        <p14:creationId xmlns:p14="http://schemas.microsoft.com/office/powerpoint/2010/main" val="391534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Total Corporate Value: Sources and Claims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074" name="Picture 2" descr="Two pie charts show sources of value and claims of value. The first pie chart shows value of operations in major part and a little part consists of mkt. sec. The second pie chart shows equity in major part, debt in a small part, and pref. stk. in little part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2"/>
          <a:stretch/>
        </p:blipFill>
        <p:spPr bwMode="auto">
          <a:xfrm>
            <a:off x="2204026" y="1476158"/>
            <a:ext cx="7783949" cy="406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8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Value of operations= PV of FCF discounted</a:t>
            </a:r>
            <a:br>
              <a:rPr lang="en-US" sz="3600" dirty="0"/>
            </a:br>
            <a:r>
              <a:rPr lang="en-US" sz="3600" dirty="0"/>
              <a:t>at WACC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2" descr="An equation shows V subscript o p equals F C F subscript 1 divided by within parenthesis 1 plus W A C C whole power 1 plus F C F subscript 2 divided by within parenthesis 1 plus W A C C whole power 2&#10;Plus F C F subscript 3 divided by 1 plus W A C C whole power 3 plus so on plus F C F infinity divided by 1 plus W A C C whole power infinity.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51844"/>
              </p:ext>
            </p:extLst>
          </p:nvPr>
        </p:nvGraphicFramePr>
        <p:xfrm>
          <a:off x="3409950" y="1706563"/>
          <a:ext cx="5372100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quation" r:id="rId3" imgW="2209680" imgH="965160" progId="Equation.DSMT4">
                  <p:embed/>
                </p:oleObj>
              </mc:Choice>
              <mc:Fallback>
                <p:oleObj name="Equation" r:id="rId3" imgW="220968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1706563"/>
                        <a:ext cx="5372100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0"/>
          </p:nvPr>
        </p:nvSpPr>
        <p:spPr>
          <a:xfrm>
            <a:off x="838200" y="4854572"/>
            <a:ext cx="10515600" cy="1069978"/>
          </a:xfrm>
        </p:spPr>
        <p:txBody>
          <a:bodyPr/>
          <a:lstStyle/>
          <a:p>
            <a:r>
              <a:rPr lang="en-US" dirty="0"/>
              <a:t>Conceptually correct, but how do you find the present value of an infinite stream?</a:t>
            </a:r>
          </a:p>
        </p:txBody>
      </p:sp>
    </p:spTree>
    <p:extLst>
      <p:ext uri="{BB962C8B-B14F-4D97-AF65-F5344CB8AC3E}">
        <p14:creationId xmlns:p14="http://schemas.microsoft.com/office/powerpoint/2010/main" val="255291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2800" dirty="0"/>
              <a:t>Suppose FCFs are expected to grow at a constant rate, </a:t>
            </a:r>
            <a:r>
              <a:rPr lang="en-US" sz="2800" dirty="0" err="1"/>
              <a:t>g</a:t>
            </a:r>
            <a:r>
              <a:rPr lang="en-US" sz="2800" baseline="-25000" dirty="0" err="1"/>
              <a:t>L</a:t>
            </a:r>
            <a:r>
              <a:rPr lang="en-US" sz="2800" dirty="0"/>
              <a:t>, starting at t=1, and continue forever. What happens to FCF?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6" name="Object 2" descr="An equation shows F C F subscript 2 equals F C F subscript 1 within parenthesis 1 plus g subscript L whole power 1&#10;F C F subscript 3 equals F C F subscript 1 within parenthesis 1 plus g subscript L whole power 2&#10;F C F subscript t equals F C F subscript 1 within parenthesis 1 plus g subscript L whole power t minus 1.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827843"/>
              </p:ext>
            </p:extLst>
          </p:nvPr>
        </p:nvGraphicFramePr>
        <p:xfrm>
          <a:off x="4093029" y="1516405"/>
          <a:ext cx="4005942" cy="243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Equation" r:id="rId3" imgW="1396800" imgH="850680" progId="Equation.DSMT4">
                  <p:embed/>
                </p:oleObj>
              </mc:Choice>
              <mc:Fallback>
                <p:oleObj name="Equation" r:id="rId3" imgW="1396800" imgH="850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029" y="1516405"/>
                        <a:ext cx="4005942" cy="2439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38200" y="4470400"/>
            <a:ext cx="10515600" cy="1216021"/>
          </a:xfrm>
        </p:spPr>
        <p:txBody>
          <a:bodyPr/>
          <a:lstStyle/>
          <a:p>
            <a:r>
              <a:rPr lang="en-US" dirty="0"/>
              <a:t>What is the value of operations if FCFs grow at a constant rate? See next slide.</a:t>
            </a:r>
          </a:p>
        </p:txBody>
      </p:sp>
    </p:spTree>
    <p:extLst>
      <p:ext uri="{BB962C8B-B14F-4D97-AF65-F5344CB8AC3E}">
        <p14:creationId xmlns:p14="http://schemas.microsoft.com/office/powerpoint/2010/main" val="114360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Value of operations in terms of FCF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: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2" descr="An equation shows V subscript o p equals F C F subscript 1 divided by within parenthesis 1 plus W A C C whole power 1 plus F C F subscript 1 within parenthesis 1 plus g subscript L whole power 1 divided by within parenthesis 1 plus W A C C whole power 2 plus&#10;F C F subscript 1 within parenthesis 1 plus g subscript L whole power 2 divided by within parenthesis 1 plus W A C C whole power 3 plus so on F C F subscript 1 within parenthesis 1 plus g subscript L whole power t minus 1 divided by within parenthesis 1 plus W A C C whole power t.&#10;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601211"/>
              </p:ext>
            </p:extLst>
          </p:nvPr>
        </p:nvGraphicFramePr>
        <p:xfrm>
          <a:off x="3098499" y="1511300"/>
          <a:ext cx="5995002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quation" r:id="rId3" imgW="2336760" imgH="1066680" progId="Equation.DSMT4">
                  <p:embed/>
                </p:oleObj>
              </mc:Choice>
              <mc:Fallback>
                <p:oleObj name="Equation" r:id="rId3" imgW="2336760" imgH="1066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499" y="1511300"/>
                        <a:ext cx="5995002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0"/>
          </p:nvPr>
        </p:nvSpPr>
        <p:spPr>
          <a:xfrm>
            <a:off x="838200" y="4702172"/>
            <a:ext cx="10515600" cy="1127128"/>
          </a:xfrm>
        </p:spPr>
        <p:txBody>
          <a:bodyPr/>
          <a:lstStyle/>
          <a:p>
            <a:r>
              <a:rPr lang="en-US" dirty="0"/>
              <a:t>We can multiply and divide by (1+g</a:t>
            </a:r>
            <a:r>
              <a:rPr lang="en-US" baseline="-25000" dirty="0"/>
              <a:t>L</a:t>
            </a:r>
            <a:r>
              <a:rPr lang="en-US" dirty="0"/>
              <a:t>), for a reason that will soon be clear, as shown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36885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Rewritten value of operations: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2" descr="An equation shows the value of operations with grouped terms. &#10;V subscript o p equals F C F subscript 1 within parenthesis 1 plus g subscript L divided by within parenthesis 1 plus W A C C whole power 1 within parenthesis 1 plus g subscript L plus F C F subscript 1 within parenthesis 1 plus g subscript L whole power 1 within parenthesis 1 plus g subscript L divided by within parenthesis 1 plus W A C C whole power 2 within parenthesis 1 plus g subscript L.&#10;F C F subscript 1 within parenthesis 1 plus g subscript L whole power 2 within parenthesis 1 plus g subscript L divided by within parenthesis 1 plus g subscript L plus so on plus F C F subscript 1 within parenthesis 1 plus g subscript L whole power t minus 2 within parenthesis 1 plus g subscript L divided by 1 plus W A C C whole power t within parenthesis 1 plus g subscript L plus so on.&#10;F C F subscript 1 divided by 1 plus g subscript L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317496"/>
              </p:ext>
            </p:extLst>
          </p:nvPr>
        </p:nvGraphicFramePr>
        <p:xfrm>
          <a:off x="2049552" y="1336223"/>
          <a:ext cx="8092896" cy="2481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3" imgW="3479760" imgH="1066680" progId="Equation.DSMT4">
                  <p:embed/>
                </p:oleObj>
              </mc:Choice>
              <mc:Fallback>
                <p:oleObj name="Equation" r:id="rId3" imgW="3479760" imgH="1066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552" y="1336223"/>
                        <a:ext cx="8092896" cy="2481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>
                <a:spLocks noGrp="1"/>
              </p:cNvSpPr>
              <p:nvPr>
                <p:ph idx="10"/>
              </p:nvPr>
            </p:nvSpPr>
            <p:spPr>
              <a:xfrm>
                <a:off x="838200" y="4561565"/>
                <a:ext cx="10515600" cy="1186092"/>
              </a:xfrm>
            </p:spPr>
            <p:txBody>
              <a:bodyPr/>
              <a:lstStyle/>
              <a:p>
                <a:r>
                  <a:rPr lang="en-US" dirty="0"/>
                  <a:t>We can group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FCF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/>
                  <a:t>, as shown on the next slide.</a:t>
                </a:r>
              </a:p>
            </p:txBody>
          </p:sp>
        </mc:Choice>
        <mc:Fallback xmlns="">
          <p:sp>
            <p:nvSpPr>
              <p:cNvPr id="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38200" y="4561565"/>
                <a:ext cx="10515600" cy="1186092"/>
              </a:xfrm>
              <a:blipFill rotWithShape="1">
                <a:blip r:embed="rId5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652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Value of operations with grouped terms: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2" descr="An equation shows V subscript o p equals within parenthesis F C F subscript 1 divided by 1 plus g subscript L multiple within parenthesis 1 plus g subscript L whole power 1 divided by within parenthesis 1 plus W A C C whole power 1 plus within parenthesis F C F subscript 1 divided by 1 plus g subscript L multiple within parenthesis 1 plus g subscript L whole power 2 divided by within parenthesis 1 plus W A C C whole power 2&#10;Plus within parenthesis F C F subscript 1 divided by 1 plus g subscript L multiple within parenthesis 1 plus g subscript L whole power 3 divided by within parenthesis 1 plus W A C C whole power 3 plus so on plus within parenthesis F C F subscript 1 divided by 1 plus g subscript L multiple within parenthesis 1 plus g subscript L whole power t divided by within parenthesis 1 plus W A C C whole power t plus so on.&#10;Within parenthesis 1 plus g subscript L divided by within parenthesis 1 plus W A C C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584826"/>
              </p:ext>
            </p:extLst>
          </p:nvPr>
        </p:nvGraphicFramePr>
        <p:xfrm>
          <a:off x="1973943" y="1342069"/>
          <a:ext cx="8244114" cy="252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Equation" r:id="rId3" imgW="3479760" imgH="1066680" progId="Equation.DSMT4">
                  <p:embed/>
                </p:oleObj>
              </mc:Choice>
              <mc:Fallback>
                <p:oleObj name="Equation" r:id="rId3" imgW="3479760" imgH="1066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943" y="1342069"/>
                        <a:ext cx="8244114" cy="2527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>
                <a:spLocks noGrp="1"/>
              </p:cNvSpPr>
              <p:nvPr>
                <p:ph idx="10"/>
              </p:nvPr>
            </p:nvSpPr>
            <p:spPr>
              <a:xfrm>
                <a:off x="838200" y="4459965"/>
                <a:ext cx="10515600" cy="1418321"/>
              </a:xfrm>
            </p:spPr>
            <p:txBody>
              <a:bodyPr/>
              <a:lstStyle/>
              <a:p>
                <a:r>
                  <a:rPr lang="en-US" dirty="0"/>
                  <a:t>We can group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(1+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WACC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terms, as shown on the next slide.</a:t>
                </a:r>
              </a:p>
            </p:txBody>
          </p:sp>
        </mc:Choice>
        <mc:Fallback xmlns="">
          <p:sp>
            <p:nvSpPr>
              <p:cNvPr id="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38200" y="4459965"/>
                <a:ext cx="10515600" cy="1418321"/>
              </a:xfrm>
              <a:blipFill rotWithShape="1">
                <a:blip r:embed="rId5"/>
                <a:stretch>
                  <a:fillRect l="-1333" b="-9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2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Value of operations if FCF grows</a:t>
            </a:r>
            <a:br>
              <a:rPr lang="en-US" dirty="0"/>
            </a:br>
            <a:r>
              <a:rPr lang="en-US" dirty="0"/>
              <a:t>at a constant rate: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Content Placeholder 2" descr="An equation shows V subscript o p equals within parenthesis F C F subscript 1 divided by 1 plus g subscript L multiple within parenthesis 1 plus g subscript L divided by 1 plus W A C C whole power 1 plus within parenthesis F C F subscript 1 divided by 1 plus g subscript L multiple within parenthesis 1 plus g subscript L divided by 1 plus W A C C whole power 2 plus within parenthesis F C F subscript 1 divided by 1 plus g subscript L multiple within parenthesis 1 plus g subscript L divided by 1 plus W A C C whole power 3 so on plus within parenthesis F C F subscript 1 divided by 1 plus g subscript L multiple within parenthesis 1 plus g subscript L divided by 1 plus W A C C whole power t.&#10;Within parenthesis 1 plus g subscript L divided by 1 plus W A C C whole power t.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175677"/>
              </p:ext>
            </p:extLst>
          </p:nvPr>
        </p:nvGraphicFramePr>
        <p:xfrm>
          <a:off x="2045240" y="1596571"/>
          <a:ext cx="8101520" cy="236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Equation" r:id="rId3" imgW="3390840" imgH="990360" progId="Equation.DSMT4">
                  <p:embed/>
                </p:oleObj>
              </mc:Choice>
              <mc:Fallback>
                <p:oleObj name="Equation" r:id="rId3" imgW="339084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240" y="1596571"/>
                        <a:ext cx="8101520" cy="2366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>
                <a:spLocks noGrp="1"/>
              </p:cNvSpPr>
              <p:nvPr>
                <p:ph idx="10"/>
              </p:nvPr>
            </p:nvSpPr>
            <p:spPr>
              <a:xfrm>
                <a:off x="838200" y="4503508"/>
                <a:ext cx="10515600" cy="1505407"/>
              </a:xfrm>
            </p:spPr>
            <p:txBody>
              <a:bodyPr/>
              <a:lstStyle/>
              <a:p>
                <a:r>
                  <a:rPr lang="en-US" dirty="0"/>
                  <a:t>What happens 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WACC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if t gets large? It depends on the size of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L</a:t>
                </a:r>
                <a:r>
                  <a:rPr lang="en-US" dirty="0"/>
                  <a:t> relative to WACC. See next slide.</a:t>
                </a:r>
              </a:p>
            </p:txBody>
          </p:sp>
        </mc:Choice>
        <mc:Fallback xmlns="">
          <p:sp>
            <p:nvSpPr>
              <p:cNvPr id="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38200" y="4503508"/>
                <a:ext cx="10515600" cy="1505407"/>
              </a:xfrm>
              <a:blipFill rotWithShape="1">
                <a:blip r:embed="rId5"/>
                <a:stretch>
                  <a:fillRect l="-1333" b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28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lnSpc>
                    <a:spcPct val="95000"/>
                  </a:lnSpc>
                </a:pPr>
                <a:r>
                  <a:rPr lang="en-US" dirty="0"/>
                  <a:t>What happens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/>
                                      </a:rPr>
                                      <m:t>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WACC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  as t gets large?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L</a:t>
                </a:r>
                <a:r>
                  <a:rPr lang="en-US" dirty="0"/>
                  <a:t> &lt; WACC: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WACC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 &lt; 1.</a:t>
                </a:r>
              </a:p>
              <a:p>
                <a:r>
                  <a:rPr lang="en-US" dirty="0"/>
                  <a:t>If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L</a:t>
                </a:r>
                <a:r>
                  <a:rPr lang="en-US" dirty="0"/>
                  <a:t> ≥ WACC: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WACC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333399"/>
                    </a:solidFill>
                  </a:rPr>
                  <a:t> </a:t>
                </a:r>
                <a:r>
                  <a:rPr lang="en-US" dirty="0"/>
                  <a:t>≥ 1.</a:t>
                </a:r>
              </a:p>
              <a:p>
                <a:r>
                  <a:rPr lang="en-US" dirty="0"/>
                  <a:t>What happens to the value of operations if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L</a:t>
                </a:r>
                <a:r>
                  <a:rPr lang="en-US" dirty="0"/>
                  <a:t> ≥ WACC? See next slide.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47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 of common stock</a:t>
            </a:r>
          </a:p>
          <a:p>
            <a:r>
              <a:rPr lang="en-US" dirty="0"/>
              <a:t>Valuing common stock</a:t>
            </a:r>
          </a:p>
          <a:p>
            <a:pPr lvl="1"/>
            <a:r>
              <a:rPr lang="en-US" dirty="0"/>
              <a:t>Dividend growth model</a:t>
            </a:r>
          </a:p>
          <a:p>
            <a:pPr lvl="1"/>
            <a:r>
              <a:rPr lang="en-US" dirty="0"/>
              <a:t>Free cash flow valuation model</a:t>
            </a:r>
          </a:p>
          <a:p>
            <a:pPr lvl="1"/>
            <a:r>
              <a:rPr lang="en-US" dirty="0"/>
              <a:t>Market multiples</a:t>
            </a:r>
          </a:p>
          <a:p>
            <a:r>
              <a:rPr lang="en-US" dirty="0"/>
              <a:t>Preferred stock</a:t>
            </a:r>
          </a:p>
        </p:txBody>
      </p:sp>
    </p:spTree>
    <p:extLst>
      <p:ext uri="{BB962C8B-B14F-4D97-AF65-F5344CB8AC3E}">
        <p14:creationId xmlns:p14="http://schemas.microsoft.com/office/powerpoint/2010/main" val="21009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What happens to the value of operations</a:t>
            </a:r>
            <a:br>
              <a:rPr lang="en-US" dirty="0"/>
            </a:br>
            <a:r>
              <a:rPr lang="en-US" dirty="0"/>
              <a:t>if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 ≥ WACC?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8" name="Object 2" descr="An equation shows V subscript o p equals within parenthesis F C F subscript 1 divided by 1 plus g subscript L within parenthesis bigger than 1 whole power 1 plus within parenthesis F C F subscript 1 divided by 1 plus g subscript L within parenthesis bigger than 1 whole power 2 &#10;Plus within parenthesis F C F subscript 1 divided by 1 plus g subscript L within parenthesis bigger than 1 whole power 3 plus so on plus within parenthesis F C F subscript 1 divided by 1 plus g subscript L within parenthesis bigger than 1 whole power infinity.&#10;V subscript o p equals within parenthesis F C F subscript 1 divided by 1 plus g subscript L within parenthesis big plus within parenthesis F C F subscript 1 divided by 1 plus g subscript L within parenthesis bigger plus within parenthesis F C F subscript 1 divided by 1 plus g subscript L within parenthesis even bigger plus so on plus within parenthesis F C F subscript 1 divided by 1 plus g subscript L within parenthesis really big! Equals infinity!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44630"/>
              </p:ext>
            </p:extLst>
          </p:nvPr>
        </p:nvGraphicFramePr>
        <p:xfrm>
          <a:off x="2358231" y="1447800"/>
          <a:ext cx="7475538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Equation" r:id="rId3" imgW="3517560" imgH="965160" progId="Equation.DSMT4">
                  <p:embed/>
                </p:oleObj>
              </mc:Choice>
              <mc:Fallback>
                <p:oleObj name="Equation" r:id="rId3" imgW="3517560" imgH="965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231" y="1447800"/>
                        <a:ext cx="7475538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>
                <a:spLocks noGrp="1"/>
              </p:cNvSpPr>
              <p:nvPr>
                <p:ph idx="10"/>
              </p:nvPr>
            </p:nvSpPr>
            <p:spPr>
              <a:xfrm>
                <a:off x="838200" y="3940172"/>
                <a:ext cx="10515600" cy="2286000"/>
              </a:xfrm>
            </p:spPr>
            <p:txBody>
              <a:bodyPr/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op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FCF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>
                    <a:solidFill>
                      <a:srgbClr val="333399"/>
                    </a:solidFill>
                  </a:rPr>
                  <a:t>(Big)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FCF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>
                    <a:solidFill>
                      <a:srgbClr val="333399"/>
                    </a:solidFill>
                  </a:rPr>
                  <a:t>(Bigger)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FCF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>
                    <a:solidFill>
                      <a:srgbClr val="333399"/>
                    </a:solidFill>
                  </a:rPr>
                  <a:t>(Even Bigger)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+ …+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FCF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>
                    <a:solidFill>
                      <a:srgbClr val="333399"/>
                    </a:solidFill>
                  </a:rPr>
                  <a:t>(Really big!)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= Infinity! So g can’t be greater than or equal to WACC!</a:t>
                </a:r>
              </a:p>
            </p:txBody>
          </p:sp>
        </mc:Choice>
        <mc:Fallback xmlns="">
          <p:sp>
            <p:nvSpPr>
              <p:cNvPr id="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38200" y="3940172"/>
                <a:ext cx="10515600" cy="2286000"/>
              </a:xfrm>
              <a:blipFill rotWithShape="1">
                <a:blip r:embed="rId5"/>
                <a:stretch>
                  <a:fillRect l="-1333" b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49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What happens to the value of operations</a:t>
            </a:r>
            <a:br>
              <a:rPr lang="en-US" dirty="0"/>
            </a:br>
            <a:r>
              <a:rPr lang="en-US" dirty="0"/>
              <a:t>if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 ≤ WACC?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2" descr="An equation shows V subscript o p equals within parenthesis F C F subscript 1 divided by 1 plus g subscript L within parenthesis lesser than 1 whole power 1 plus within parenthesis F C F subscript 1 divided by 1 plus g subscript L within parenthesis less than 1 whole power 2 &#10;Plus within parenthesis F C F subscript 1 divided by 1 plus g subscript L within parenthesis less than 1 whole power 3 plus so on plus within parenthesis F C F subscript 1 divided by 1 plus g subscript L within parenthesis less than 1 whole power infinity.&#10;V subscript o p equals within parenthesis F C F subscript 1 divided by 1 plus g subscript L within parenthesis small plus within parenthesis F C F subscript 1 divided by 1 plus g subscript L within parenthesis smaller plus within parenthesis F C F subscript 1 divided by 1 plus g subscript L within parenthesis even smaller plus so on plus within parenthesis F C F subscript 0 within parenthesis really small! Equals question mark.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23676"/>
              </p:ext>
            </p:extLst>
          </p:nvPr>
        </p:nvGraphicFramePr>
        <p:xfrm>
          <a:off x="2830286" y="1487314"/>
          <a:ext cx="6531428" cy="194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Equation" r:id="rId3" imgW="3238200" imgH="965160" progId="Equation.DSMT4">
                  <p:embed/>
                </p:oleObj>
              </mc:Choice>
              <mc:Fallback>
                <p:oleObj name="Equation" r:id="rId3" imgW="323820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286" y="1487314"/>
                        <a:ext cx="6531428" cy="1946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>
                <a:spLocks noGrp="1"/>
              </p:cNvSpPr>
              <p:nvPr>
                <p:ph idx="10"/>
              </p:nvPr>
            </p:nvSpPr>
            <p:spPr>
              <a:xfrm>
                <a:off x="838200" y="3806821"/>
                <a:ext cx="10515600" cy="2448835"/>
              </a:xfrm>
            </p:spPr>
            <p:txBody>
              <a:bodyPr/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op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FCF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>
                    <a:solidFill>
                      <a:srgbClr val="333399"/>
                    </a:solidFill>
                  </a:rPr>
                  <a:t>(Small)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FCF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>
                    <a:solidFill>
                      <a:srgbClr val="333399"/>
                    </a:solidFill>
                  </a:rPr>
                  <a:t>(Smaller)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FCF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>
                    <a:solidFill>
                      <a:srgbClr val="333399"/>
                    </a:solidFill>
                  </a:rPr>
                  <a:t>(Even smaller) </a:t>
                </a:r>
                <a:r>
                  <a:rPr lang="en-US" dirty="0"/>
                  <a:t>+ …+ FCF</a:t>
                </a:r>
                <a:r>
                  <a:rPr lang="en-US" baseline="-25000" dirty="0"/>
                  <a:t>0 </a:t>
                </a:r>
                <a:r>
                  <a:rPr lang="en-US" dirty="0">
                    <a:solidFill>
                      <a:srgbClr val="333399"/>
                    </a:solidFill>
                  </a:rPr>
                  <a:t>(Really small!)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= ?</a:t>
                </a:r>
              </a:p>
              <a:p>
                <a:r>
                  <a:rPr lang="en-US" dirty="0"/>
                  <a:t> All the terms get smaller and smaller, but what happens to the sum? See next slide</a:t>
                </a:r>
              </a:p>
            </p:txBody>
          </p:sp>
        </mc:Choice>
        <mc:Fallback xmlns="">
          <p:sp>
            <p:nvSpPr>
              <p:cNvPr id="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38200" y="3806821"/>
                <a:ext cx="10515600" cy="2448835"/>
              </a:xfrm>
              <a:blipFill rotWithShape="1">
                <a:blip r:embed="rId5"/>
                <a:stretch>
                  <a:fillRect l="-1333"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004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What is the sum of an infinite number of factors that get smaller at a geometric rate?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this example. The first row is t. The second row is a number that is less than 1 that is compounded to the power of t. The third row is the cumulative sum.</a:t>
            </a:r>
          </a:p>
        </p:txBody>
      </p:sp>
      <p:graphicFrame>
        <p:nvGraphicFramePr>
          <p:cNvPr id="9" name="Table 3" descr="A table shows t is within parenthesis 1 divided by 2 whole power t and sigma 1 divided by 2 whole power t for number 1 are 1 divided by 2 and 1 divided by 2 for number 2 are 1 divided by 4 and 3 divided by 3 for number 3 are 1 divided by 8 and 1 divided by 8 for number 4 are 1 divided by 16 and 15 divided by 16 and for infinity are 1 divided infinity approximately 0 and approximately 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54737789"/>
              </p:ext>
            </p:extLst>
          </p:nvPr>
        </p:nvGraphicFramePr>
        <p:xfrm>
          <a:off x="2686050" y="3094718"/>
          <a:ext cx="6819900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1368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2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 . . ∞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(1/2)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1/∞ ≈ 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(1/2)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745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745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745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745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745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 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idx="11"/>
              </p:nvPr>
            </p:nvSpPr>
            <p:spPr>
              <a:xfrm>
                <a:off x="838200" y="4640426"/>
                <a:ext cx="10515600" cy="10972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This sum converges to 1. 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/>
                          </a:rPr>
                          <m:t>op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converges (although not to 1). See next slide.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838200" y="4640426"/>
                <a:ext cx="10515600" cy="1097280"/>
              </a:xfrm>
              <a:blipFill rotWithShape="1">
                <a:blip r:embed="rId2"/>
                <a:stretch>
                  <a:fillRect l="-1507" t="-7778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719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200" dirty="0"/>
              <a:t>Constant Growth Formula for Value of Operations: </a:t>
            </a:r>
            <a:r>
              <a:rPr lang="en-US" sz="3200" dirty="0" err="1"/>
              <a:t>g</a:t>
            </a:r>
            <a:r>
              <a:rPr lang="en-US" sz="3200" baseline="-25000" dirty="0" err="1"/>
              <a:t>L</a:t>
            </a:r>
            <a:r>
              <a:rPr lang="en-US" sz="3200" dirty="0"/>
              <a:t> begins at Time 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FCF are expected to grow at a constant rate of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 from Time 1 and afterwards, and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&lt;WACC:</a:t>
            </a:r>
          </a:p>
        </p:txBody>
      </p:sp>
      <p:graphicFrame>
        <p:nvGraphicFramePr>
          <p:cNvPr id="9" name="Object 3" descr="An equation shows V subscript o p, 0 equals F C F subscript 1 divided by within parenthesis W A C C minus g subscript L"/>
          <p:cNvGraphicFramePr>
            <a:graphicFrameLocks noGrp="1" noChangeAspect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48549499"/>
              </p:ext>
            </p:extLst>
          </p:nvPr>
        </p:nvGraphicFramePr>
        <p:xfrm>
          <a:off x="3991364" y="2917598"/>
          <a:ext cx="4209272" cy="136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Equation" r:id="rId3" imgW="1371600" imgH="444240" progId="Equation.DSMT4">
                  <p:embed/>
                </p:oleObj>
              </mc:Choice>
              <mc:Fallback>
                <p:oleObj name="Equation" r:id="rId3" imgW="137160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364" y="2917598"/>
                        <a:ext cx="4209272" cy="1364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4"/>
          <p:cNvSpPr>
            <a:spLocks noGrp="1"/>
          </p:cNvSpPr>
          <p:nvPr>
            <p:ph idx="11"/>
          </p:nvPr>
        </p:nvSpPr>
        <p:spPr>
          <a:xfrm>
            <a:off x="838200" y="4858140"/>
            <a:ext cx="10515600" cy="1097280"/>
          </a:xfrm>
        </p:spPr>
        <p:txBody>
          <a:bodyPr/>
          <a:lstStyle/>
          <a:p>
            <a:r>
              <a:rPr lang="en-US" kern="0" dirty="0"/>
              <a:t>This is the PV of all FCF from Time 1 through infinity, when discounted at WACC.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36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200" dirty="0"/>
              <a:t>Constant Growth Formula for Value of Operations: </a:t>
            </a:r>
            <a:r>
              <a:rPr lang="en-US" sz="3200" dirty="0" err="1"/>
              <a:t>g</a:t>
            </a:r>
            <a:r>
              <a:rPr lang="en-US" sz="3200" baseline="-25000" dirty="0" err="1"/>
              <a:t>L</a:t>
            </a:r>
            <a:r>
              <a:rPr lang="en-US" sz="3200" dirty="0"/>
              <a:t> begins at Time 0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FCF are expected to grow at a constant rate of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 from Time 0 and afterwards, and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&lt;WACC:</a:t>
            </a:r>
          </a:p>
        </p:txBody>
      </p:sp>
      <p:graphicFrame>
        <p:nvGraphicFramePr>
          <p:cNvPr id="9" name="Object 3" descr="An equation shows V subscript o p, 0 equals F C F subscript 0 within parenthesis 1 plus g subscript L divided by within parenthesis W A C C minus g subscript L."/>
          <p:cNvGraphicFramePr>
            <a:graphicFrameLocks noGrp="1" noChangeAspect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55875840"/>
              </p:ext>
            </p:extLst>
          </p:nvPr>
        </p:nvGraphicFramePr>
        <p:xfrm>
          <a:off x="3788229" y="2766169"/>
          <a:ext cx="4615542" cy="15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4" name="Equation" r:id="rId3" imgW="1371600" imgH="469800" progId="Equation.DSMT4">
                  <p:embed/>
                </p:oleObj>
              </mc:Choice>
              <mc:Fallback>
                <p:oleObj name="Equation" r:id="rId3" imgW="137160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229" y="2766169"/>
                        <a:ext cx="4615542" cy="15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4"/>
          <p:cNvSpPr>
            <a:spLocks noGrp="1"/>
          </p:cNvSpPr>
          <p:nvPr>
            <p:ph idx="11"/>
          </p:nvPr>
        </p:nvSpPr>
        <p:spPr>
          <a:xfrm>
            <a:off x="838200" y="4858140"/>
            <a:ext cx="10515600" cy="1097280"/>
          </a:xfrm>
        </p:spPr>
        <p:txBody>
          <a:bodyPr/>
          <a:lstStyle/>
          <a:p>
            <a:r>
              <a:rPr lang="en-US" kern="0" dirty="0"/>
              <a:t>This is still the PV of all FCF from </a:t>
            </a:r>
            <a:r>
              <a:rPr lang="en-US" i="1" kern="0" dirty="0"/>
              <a:t>Time 1</a:t>
            </a:r>
            <a:r>
              <a:rPr lang="en-US" kern="0" dirty="0"/>
              <a:t> through infinity, when discounted at WACC.</a:t>
            </a:r>
          </a:p>
        </p:txBody>
      </p:sp>
    </p:spTree>
    <p:extLst>
      <p:ext uri="{BB962C8B-B14F-4D97-AF65-F5344CB8AC3E}">
        <p14:creationId xmlns:p14="http://schemas.microsoft.com/office/powerpoint/2010/main" val="190356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Data for FCF Valuation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FCF</a:t>
            </a:r>
            <a:r>
              <a:rPr lang="en-US" baseline="-25000" dirty="0"/>
              <a:t>0</a:t>
            </a:r>
            <a:r>
              <a:rPr lang="en-US" dirty="0"/>
              <a:t> = $24 million</a:t>
            </a:r>
          </a:p>
          <a:p>
            <a:r>
              <a:rPr lang="en-US" dirty="0"/>
              <a:t>WACC = 11%</a:t>
            </a:r>
          </a:p>
          <a:p>
            <a:r>
              <a:rPr lang="en-US" dirty="0"/>
              <a:t>FCF is expected to grow at a constant rate of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 = 5%</a:t>
            </a:r>
          </a:p>
          <a:p>
            <a:r>
              <a:rPr lang="en-US" dirty="0"/>
              <a:t>Short-term investments  = $100 million</a:t>
            </a:r>
          </a:p>
          <a:p>
            <a:r>
              <a:rPr lang="en-US" dirty="0"/>
              <a:t>Debt = $200 million</a:t>
            </a:r>
          </a:p>
          <a:p>
            <a:r>
              <a:rPr lang="en-US" dirty="0"/>
              <a:t>Preferred stock = $50 million</a:t>
            </a:r>
          </a:p>
          <a:p>
            <a:r>
              <a:rPr lang="en-US" dirty="0"/>
              <a:t>Number of shares =n = 10 million</a:t>
            </a:r>
          </a:p>
        </p:txBody>
      </p:sp>
    </p:spTree>
    <p:extLst>
      <p:ext uri="{BB962C8B-B14F-4D97-AF65-F5344CB8AC3E}">
        <p14:creationId xmlns:p14="http://schemas.microsoft.com/office/powerpoint/2010/main" val="1696944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Find Value of Operations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8" name="Object 2" descr="An equation shows V subscript o p equals F C F subscript 0 within parenthesis 1 plus g subscript L divided by within parenthesis W A C C minus g subscript L&#10;V subscript o p equals $ 24 multiple within parenthesis 1 plus 0.05 divided by within parenthesis 0.11 minus 0.05 equals $ 4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973122"/>
              </p:ext>
            </p:extLst>
          </p:nvPr>
        </p:nvGraphicFramePr>
        <p:xfrm>
          <a:off x="3454400" y="1981427"/>
          <a:ext cx="5283200" cy="301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3" imgW="1688760" imgH="965160" progId="Equation.DSMT4">
                  <p:embed/>
                </p:oleObj>
              </mc:Choice>
              <mc:Fallback>
                <p:oleObj name="Equation" r:id="rId3" imgW="1688760" imgH="965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981427"/>
                        <a:ext cx="5283200" cy="3018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15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Total Value of Company (V</a:t>
            </a:r>
            <a:r>
              <a:rPr lang="en-US" baseline="-25000" dirty="0"/>
              <a:t>Total</a:t>
            </a:r>
            <a:r>
              <a:rPr lang="en-US" dirty="0"/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0" name="Object 2" descr="A calculation shows V subscript operations ($420.00) plus S T Inv. (100.00) (single line), V subscript Total ($520.00). 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988432"/>
              </p:ext>
            </p:extLst>
          </p:nvPr>
        </p:nvGraphicFramePr>
        <p:xfrm>
          <a:off x="3043245" y="1693750"/>
          <a:ext cx="6105511" cy="347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8" name="Equation" r:id="rId3" imgW="1206360" imgH="685800" progId="Equation.DSMT4">
                  <p:embed/>
                </p:oleObj>
              </mc:Choice>
              <mc:Fallback>
                <p:oleObj name="Equation" r:id="rId3" imgW="120636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45" y="1693750"/>
                        <a:ext cx="6105511" cy="3470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781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Estimated Intrinsic Value of Equity (V</a:t>
            </a:r>
            <a:r>
              <a:rPr lang="en-US" baseline="-25000" dirty="0"/>
              <a:t>Equity</a:t>
            </a:r>
            <a:r>
              <a:rPr lang="en-US" dirty="0"/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2" descr="A calculation shows V subscript operations ($420.00) plus S T Inv. (100.00) (single line), V subscript Total ($520.00) minus debt (200), minus Preferred Stk. (50.00) (single line), V subscript Equity ($270.00)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60646"/>
              </p:ext>
            </p:extLst>
          </p:nvPr>
        </p:nvGraphicFramePr>
        <p:xfrm>
          <a:off x="3764280" y="1880466"/>
          <a:ext cx="46634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$420.00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ST Inv.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$520.00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−Debt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 Preferred Stk.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US" sz="2400" dirty="0">
                        <a:solidFill>
                          <a:srgbClr val="33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$270.00</a:t>
                      </a:r>
                      <a:endParaRPr lang="en-US" sz="2400" dirty="0">
                        <a:solidFill>
                          <a:srgbClr val="33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38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lnSpc>
                    <a:spcPct val="95000"/>
                  </a:lnSpc>
                </a:pPr>
                <a:r>
                  <a:rPr lang="en-US" dirty="0"/>
                  <a:t>Estimated Intrinsic Stock Price per Share,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/>
                              </a:rPr>
                              <m:t>P</m:t>
                            </m:r>
                          </m:e>
                        </m:acc>
                      </m:e>
                      <m:sub>
                        <m:r>
                          <a:rPr lang="en-US" b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br>
                  <a:rPr lang="en-US" dirty="0">
                    <a:solidFill>
                      <a:schemeClr val="tx2"/>
                    </a:solidFill>
                  </a:rPr>
                </a:br>
                <a:r>
                  <a:rPr lang="en-US" dirty="0"/>
                  <a:t>(1 of 2)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0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2" descr="A calculation shows V subscript operations ($420.00) plus S T Inv. (100.00) (single line), V subscript Total ($520.00) minus debt (200), minus Preferred Stk. (50.00) (single line), V subscript Equity ($270.00) divided by n (10), (single line), P hat subscript 0 ($27.00)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39420"/>
              </p:ext>
            </p:extLst>
          </p:nvPr>
        </p:nvGraphicFramePr>
        <p:xfrm>
          <a:off x="3041072" y="1671237"/>
          <a:ext cx="512064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operations`</a:t>
                      </a:r>
                    </a:p>
                  </a:txBody>
                  <a:tcPr marL="206160" marR="20616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$420.00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160" marR="206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ST Inv.</a:t>
                      </a:r>
                    </a:p>
                  </a:txBody>
                  <a:tcPr marL="206160" marR="2061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</a:p>
                  </a:txBody>
                  <a:tcPr marL="206160" marR="206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206160" marR="20616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$520.00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160" marR="206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−Debt</a:t>
                      </a:r>
                    </a:p>
                  </a:txBody>
                  <a:tcPr marL="206160" marR="20616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160" marR="206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 Preferred Stk.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160" marR="20616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160" marR="206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160" marR="20616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$270.00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160" marR="206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 n</a:t>
                      </a:r>
                      <a:endParaRPr lang="en-US" sz="240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160" marR="20616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06160" marR="206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rgbClr val="33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160" marR="20616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33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$27.00</a:t>
                      </a:r>
                    </a:p>
                  </a:txBody>
                  <a:tcPr marL="206160" marR="206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/>
              <p:cNvSpPr>
                <a:spLocks noGrp="1"/>
              </p:cNvSpPr>
              <p:nvPr>
                <p:ph idx="10"/>
              </p:nvPr>
            </p:nvSpPr>
            <p:spPr>
              <a:xfrm>
                <a:off x="4954153" y="4751852"/>
                <a:ext cx="581891" cy="7034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333399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954153" y="4751852"/>
                <a:ext cx="581891" cy="70340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74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tx2"/>
                </a:solidFill>
              </a:rPr>
              <a:t>Corporate Valuation and Stock Valuation </a:t>
            </a:r>
          </a:p>
        </p:txBody>
      </p:sp>
      <p:pic>
        <p:nvPicPr>
          <p:cNvPr id="1026" name="Picture 2" descr="A flowchart shows the corporation valuation and stock prices. Free cash flow (F C F) leads to Dividends (D) and leads to value of stock equals D subscript 1 divides (1 + r subscript S) super subscript 1 + D subscript 2 divides (1 + r subscript S) super subscript 2,  till + D subscript infinity divides (1 + r subscript S) super subscript infinity. Cost of equity: the required return on stock leads to value of stock equals D subscript 1 divides (1 + r subscript S) super subscript 1 + D subscript 2 divides (1 + r subscript S) super subscript 2, + till + D subscript infinity divides (1 + r subscript S) super subscript infinity, and weighed average cost of capital (W A C C) and further leads to value of operations equals F C F subscript 1 divides (1 + W A C C) super subscript 1 + F C F subscript 2 divides (1 + W A C C) super subscript 2 + till + F C F infinity divides (1 + W A C C) super subscript infinity. Firm’s debt/equity mix, and cost of debt leads to weighed average cost of capital (W A C C). A blue arrow mark point to value of operations equals F C F subscript 1 divides (1 + W A C C) super subscript 1 + F C F subscript 2 divides (1 + W A C C) super subscript 2 + till + F C F infinity divides (1 + W A C C) super subscript infinity, and value of stock equals D subscript 1 divides (1 + r subscript S) super subscript 1 + D subscript 2 divides (1 + r subscript S) super subscript 2, + till + D subscript infinity divides (1 + r subscript S) super subscript infinity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64" y="1317625"/>
            <a:ext cx="7737273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47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Expansion Plan: </a:t>
            </a:r>
            <a:r>
              <a:rPr lang="en-US" dirty="0" err="1"/>
              <a:t>Nonconstant</a:t>
            </a:r>
            <a:r>
              <a:rPr lang="en-US" dirty="0"/>
              <a:t> Growth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Finance expansion financed by owners.</a:t>
            </a:r>
          </a:p>
          <a:p>
            <a:pPr>
              <a:lnSpc>
                <a:spcPct val="90000"/>
              </a:lnSpc>
            </a:pPr>
            <a:r>
              <a:rPr lang="en-US" dirty="0"/>
              <a:t>Projected free cash flows (FCF):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Year 1 FCF = −$10 million.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Year 2 FCF =  $20 million.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Year 3 FCF =  $35 million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FCF grows at constant rate of 5% after year 3.</a:t>
            </a:r>
          </a:p>
          <a:p>
            <a:pPr>
              <a:lnSpc>
                <a:spcPct val="90000"/>
              </a:lnSpc>
            </a:pPr>
            <a:r>
              <a:rPr lang="en-US" dirty="0"/>
              <a:t>No change in WACC, marketable securities, debt, preferred stock, or number of shares of stock.</a:t>
            </a:r>
          </a:p>
        </p:txBody>
      </p:sp>
    </p:spTree>
    <p:extLst>
      <p:ext uri="{BB962C8B-B14F-4D97-AF65-F5344CB8AC3E}">
        <p14:creationId xmlns:p14="http://schemas.microsoft.com/office/powerpoint/2010/main" val="2489048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Estimating the Value of Operations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cash flows are forecast for three years in this example, so the forecast horizon is three years.</a:t>
            </a:r>
          </a:p>
          <a:p>
            <a:r>
              <a:rPr lang="en-US" dirty="0"/>
              <a:t>Growth in free cash flows is not constant during the forecast, so we can’t use the constant growth formula to find the value of operations at time 0. </a:t>
            </a:r>
          </a:p>
        </p:txBody>
      </p:sp>
    </p:spTree>
    <p:extLst>
      <p:ext uri="{BB962C8B-B14F-4D97-AF65-F5344CB8AC3E}">
        <p14:creationId xmlns:p14="http://schemas.microsoft.com/office/powerpoint/2010/main" val="1011981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Time Line of FCF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2" descr="A table shows Year and F C F for 1 is negative $ 10 for 2 is $ 20 for 3 is $ 35 for 4 is F C F subscript 3 within parenthesis 1 plus g subscript L for 5 F C F subscript 4 within parenthesis 1 plus g subscript L and for t F C F subscript t within parenthesis 1 plus g subscript L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865941"/>
              </p:ext>
            </p:extLst>
          </p:nvPr>
        </p:nvGraphicFramePr>
        <p:xfrm>
          <a:off x="838199" y="1317625"/>
          <a:ext cx="10206841" cy="1120775"/>
        </p:xfrm>
        <a:graphic>
          <a:graphicData uri="http://schemas.openxmlformats.org/drawingml/2006/table">
            <a:tbl>
              <a:tblPr firstRow="1" firstCol="1" bandRow="1"/>
              <a:tblGrid>
                <a:gridCol w="984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2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3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10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5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−$10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(1+g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(1+g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(1+g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70" marR="9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ontent Placeholder 3"/>
          <p:cNvSpPr>
            <a:spLocks noGrp="1"/>
          </p:cNvSpPr>
          <p:nvPr>
            <p:ph idx="10"/>
          </p:nvPr>
        </p:nvSpPr>
        <p:spPr>
          <a:xfrm>
            <a:off x="838200" y="2631164"/>
            <a:ext cx="10515600" cy="2912386"/>
          </a:xfrm>
        </p:spPr>
        <p:txBody>
          <a:bodyPr/>
          <a:lstStyle/>
          <a:p>
            <a:r>
              <a:rPr lang="en-US" dirty="0"/>
              <a:t>Free cash flows are forecast for three years in this example, so the forecast horizon is three years.</a:t>
            </a:r>
          </a:p>
          <a:p>
            <a:r>
              <a:rPr lang="en-US" dirty="0"/>
              <a:t>Growth in free cash flows is not constant during the forecast, so we can’t use the constant growth formula to find the value of operations at time 0.</a:t>
            </a:r>
          </a:p>
        </p:txBody>
      </p:sp>
    </p:spTree>
    <p:extLst>
      <p:ext uri="{BB962C8B-B14F-4D97-AF65-F5344CB8AC3E}">
        <p14:creationId xmlns:p14="http://schemas.microsoft.com/office/powerpoint/2010/main" val="2648609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Horizon Value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2" descr="A table shows Year and FCF for 0, 1, 2, 3 for 4 is F C F subscript 3 within parenthesis 1 plus g subscript L for 5 is F C F subscript 4 within parenthesis 1 plus g subscript L and for t is F C F subscript t within parenthesis 1 plus g subscript L. For year 3 is HV subscript 3 for year 4 is dot, 5 is dot and for so on to is do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474366"/>
              </p:ext>
            </p:extLst>
          </p:nvPr>
        </p:nvGraphicFramePr>
        <p:xfrm>
          <a:off x="1432560" y="1404711"/>
          <a:ext cx="9326880" cy="12738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(1+g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(1+g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(1+g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HV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3" descr="An equation shows H V equals V subscript o p at time t equals F C F subscript t within parenthesis 1 plus g divided by within parenthesis W A C C minus g."/>
          <p:cNvGraphicFramePr>
            <a:graphicFrameLocks noGrp="1" noChangeAspect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18173620"/>
              </p:ext>
            </p:extLst>
          </p:nvPr>
        </p:nvGraphicFramePr>
        <p:xfrm>
          <a:off x="3381829" y="3264216"/>
          <a:ext cx="5428342" cy="133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Equation" r:id="rId3" imgW="1904760" imgH="469800" progId="Equation.DSMT4">
                  <p:embed/>
                </p:oleObj>
              </mc:Choice>
              <mc:Fallback>
                <p:oleObj name="Equation" r:id="rId3" imgW="190476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829" y="3264216"/>
                        <a:ext cx="5428342" cy="1338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idx="11"/>
          </p:nvPr>
        </p:nvSpPr>
        <p:spPr>
          <a:xfrm>
            <a:off x="838200" y="4974255"/>
            <a:ext cx="10515600" cy="1097280"/>
          </a:xfrm>
        </p:spPr>
        <p:txBody>
          <a:bodyPr/>
          <a:lstStyle/>
          <a:p>
            <a:r>
              <a:rPr lang="en-US" dirty="0"/>
              <a:t>Horizon value is also called terminal value, or continuing value.</a:t>
            </a:r>
          </a:p>
        </p:txBody>
      </p:sp>
    </p:spTree>
    <p:extLst>
      <p:ext uri="{BB962C8B-B14F-4D97-AF65-F5344CB8AC3E}">
        <p14:creationId xmlns:p14="http://schemas.microsoft.com/office/powerpoint/2010/main" val="2723242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Horizon Value Application</a:t>
            </a:r>
            <a:br>
              <a:rPr lang="en-US" dirty="0"/>
            </a:br>
            <a:r>
              <a:rPr lang="en-US" dirty="0"/>
              <a:t>(FCF</a:t>
            </a:r>
            <a:r>
              <a:rPr lang="en-US" baseline="-25000" dirty="0"/>
              <a:t>3</a:t>
            </a:r>
            <a:r>
              <a:rPr lang="en-US" dirty="0"/>
              <a:t> = $35, WACC = 11%,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 = 5%)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Object 2" descr="An equation shows H V subscript 3 equals V subscript o p, 3 equals F C F subscript 3 within parenthesis 1 plus g divided by within parenthesis W A C C minus g &#10;H V subscript 3 equals $ 35 multiple within parenthesis 1 plus 0.05 divided by within parenthesis 0.11 minus 0.05 equals $ 612.5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570485"/>
              </p:ext>
            </p:extLst>
          </p:nvPr>
        </p:nvGraphicFramePr>
        <p:xfrm>
          <a:off x="3512457" y="1792967"/>
          <a:ext cx="5167086" cy="258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0" name="Equation" r:id="rId3" imgW="1930320" imgH="965160" progId="Equation.DSMT4">
                  <p:embed/>
                </p:oleObj>
              </mc:Choice>
              <mc:Fallback>
                <p:oleObj name="Equation" r:id="rId3" imgW="1930320" imgH="965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457" y="1792967"/>
                        <a:ext cx="5167086" cy="2583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3"/>
          <p:cNvSpPr>
            <a:spLocks noGrp="1"/>
          </p:cNvSpPr>
          <p:nvPr>
            <p:ph idx="10"/>
          </p:nvPr>
        </p:nvSpPr>
        <p:spPr>
          <a:xfrm>
            <a:off x="838200" y="4909906"/>
            <a:ext cx="10515600" cy="1128037"/>
          </a:xfrm>
        </p:spPr>
        <p:txBody>
          <a:bodyPr/>
          <a:lstStyle/>
          <a:p>
            <a:r>
              <a:rPr lang="en-US" dirty="0"/>
              <a:t>This is the value of FCF from Year 4 and beyond discounted back to Year 3.</a:t>
            </a:r>
          </a:p>
        </p:txBody>
      </p:sp>
    </p:spTree>
    <p:extLst>
      <p:ext uri="{BB962C8B-B14F-4D97-AF65-F5344CB8AC3E}">
        <p14:creationId xmlns:p14="http://schemas.microsoft.com/office/powerpoint/2010/main" val="3202741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200" dirty="0"/>
              <a:t>Value of Operations at t=0: PV of FCF</a:t>
            </a:r>
            <a:r>
              <a:rPr lang="en-US" sz="3200" baseline="-25000" dirty="0"/>
              <a:t>1</a:t>
            </a:r>
            <a:r>
              <a:rPr lang="en-US" sz="3200" dirty="0"/>
              <a:t> through FCF</a:t>
            </a:r>
            <a:r>
              <a:rPr lang="en-US" sz="3200" baseline="-25000" dirty="0"/>
              <a:t>3</a:t>
            </a:r>
            <a:r>
              <a:rPr lang="en-US" sz="3200" dirty="0"/>
              <a:t> plus PV of HV</a:t>
            </a:r>
            <a:r>
              <a:rPr lang="en-US" sz="3200" baseline="-25000" dirty="0"/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2" descr="A table shows Year and F C F for 1 is F C F subscript 1 for 2 is F C F subscript 2 and for 3 is F C F subscript 3. Year 0 is P V of F C F in explicit forecast, plus, P V of H V and equals value of operations time 0 for the Year 3 is H V subscript 3, for the year 4 is F C F subscript 3 within parenthesis 1 plus g subscript L for year 5 is F C F subscript 4 within parenthesis 1 plus g subscript L and for t is F C F subscript t within parenthesis 1 plus g subscript L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740190"/>
              </p:ext>
            </p:extLst>
          </p:nvPr>
        </p:nvGraphicFramePr>
        <p:xfrm>
          <a:off x="838201" y="1317625"/>
          <a:ext cx="10570145" cy="3111088"/>
        </p:xfrm>
        <a:graphic>
          <a:graphicData uri="http://schemas.openxmlformats.org/drawingml/2006/table">
            <a:tbl>
              <a:tblPr firstRow="1" firstCol="1" bandRow="1"/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5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 of FCF in explicit forecast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</a:p>
                  </a:txBody>
                  <a:tcPr marL="78676" marR="78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(1+g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(1+g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(1+g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HV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PV of HV</a:t>
                      </a: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← ↵</a:t>
                      </a: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= Value of operations Time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676" marR="78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ontent Placeholder 3"/>
          <p:cNvSpPr>
            <a:spLocks noGrp="1"/>
          </p:cNvSpPr>
          <p:nvPr>
            <p:ph idx="10"/>
          </p:nvPr>
        </p:nvSpPr>
        <p:spPr>
          <a:xfrm>
            <a:off x="838200" y="4576078"/>
            <a:ext cx="10515600" cy="1577979"/>
          </a:xfrm>
        </p:spPr>
        <p:txBody>
          <a:bodyPr/>
          <a:lstStyle/>
          <a:p>
            <a:r>
              <a:rPr lang="en-US" dirty="0">
                <a:ea typeface="Times New Roman"/>
                <a:cs typeface="Times New Roman"/>
              </a:rPr>
              <a:t>PV of HV is the PV of FCF beyond the explicit forecast</a:t>
            </a:r>
            <a:r>
              <a:rPr lang="en-US" dirty="0"/>
              <a:t>. So PV of HV plus PV of FCF in explicit forecast is the PV of all future FCFs.</a:t>
            </a:r>
          </a:p>
        </p:txBody>
      </p:sp>
    </p:spTree>
    <p:extLst>
      <p:ext uri="{BB962C8B-B14F-4D97-AF65-F5344CB8AC3E}">
        <p14:creationId xmlns:p14="http://schemas.microsoft.com/office/powerpoint/2010/main" val="2808394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000" dirty="0"/>
              <a:t>Application: Current Value of Operations (</a:t>
            </a:r>
            <a:r>
              <a:rPr lang="en-US" sz="3000" dirty="0" err="1"/>
              <a:t>Nonconstant</a:t>
            </a:r>
            <a:r>
              <a:rPr lang="en-US" sz="3000" dirty="0"/>
              <a:t> g in FCF until after Year 3; </a:t>
            </a:r>
            <a:r>
              <a:rPr lang="en-US" sz="3000" dirty="0" err="1"/>
              <a:t>g</a:t>
            </a:r>
            <a:r>
              <a:rPr lang="en-US" sz="3000" baseline="-25000" dirty="0" err="1"/>
              <a:t>L</a:t>
            </a:r>
            <a:r>
              <a:rPr lang="en-US" sz="3000" dirty="0"/>
              <a:t> = 5%; WACC = 11%)</a:t>
            </a: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63490" name="Picture 2" descr="A table shows Current value of the operation &#10;Year, FCF, PV subscript s of FCF and PV of V subscript op, 3 for year 1 is negative $ 10, negative $ 10 divided within parenthesis 1 plus W A C C whole power 1 denote the value negative $ 9.009 for year 2 is $ 20 denotes $ 20 divided by within parenthesis 1 plus W A C C whole power 2 denotes $ 16.232 for year 3 is $ 35 denotes $ 35 divided by within parenthesis 1 plus W A C C whole power 3 denotes $ 25.592 and for year 4 denotes F C F subscript 4 divided by W A C C minus g subscript L, F C F subscript 3 within parenthesis 1 plus g subscript L divided by W A C C minus g subscript L, V subscript op, 3 equals $ 612.5 dot $ 36.75 divided by 0.06, $ 447.855 $ 612.5 divided by within parenthesis 1 plus W A C C whole power 3 denotes PV of V subscript op,3. V subscript o p equals $ 480.67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77" y="1297996"/>
            <a:ext cx="8910446" cy="46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47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lnSpc>
                    <a:spcPct val="95000"/>
                  </a:lnSpc>
                </a:pPr>
                <a:r>
                  <a:rPr lang="en-US" dirty="0"/>
                  <a:t>Estimated Intrinsic Stock Price per Share,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/>
                              </a:rPr>
                              <m:t>P</m:t>
                            </m:r>
                          </m:e>
                        </m:acc>
                      </m:e>
                      <m:sub>
                        <m:r>
                          <a:rPr lang="en-US" b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br>
                  <a:rPr lang="en-US" dirty="0">
                    <a:solidFill>
                      <a:schemeClr val="tx2"/>
                    </a:solidFill>
                  </a:rPr>
                </a:br>
                <a:r>
                  <a:rPr lang="en-US" dirty="0"/>
                  <a:t>(2 of 2)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0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" descr="A calculation shows V subscript operations ($480.67) plus S T Inv. (100.00) (single line), V subscript Total ($580.67) minus debt (200), minus Preferred Stk. (50.00) (single line), V subscript Equity ($330.67) divided by n (10), (single line), P hat subscript 0 ($33.07).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9437756"/>
                  </p:ext>
                </p:extLst>
              </p:nvPr>
            </p:nvGraphicFramePr>
            <p:xfrm>
              <a:off x="3238500" y="1451428"/>
              <a:ext cx="5715000" cy="415671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4799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V</a:t>
                          </a:r>
                          <a:r>
                            <a:rPr kumimoji="0" lang="en-US" sz="28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operations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$480.67 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19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ST Inv.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100.00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4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V</a:t>
                          </a:r>
                          <a:r>
                            <a:rPr kumimoji="0" lang="en-US" sz="28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$580.67 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619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−Debt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200.00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619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− Preferred Stk.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50.00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24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kumimoji="0" lang="en-US" sz="28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Equity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$330.67 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619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÷ n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10 </a:t>
                          </a:r>
                        </a:p>
                      </a:txBody>
                      <a:tcPr anchor="b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619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99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33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 smtClean="0">
                                          <a:solidFill>
                                            <a:srgbClr val="33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rgbClr val="333399"/>
                                          </a:solidFill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0" smtClean="0">
                                      <a:solidFill>
                                        <a:srgbClr val="33339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99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$33.07</a:t>
                          </a: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99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" descr="A calculation shows V subscript operations ($480.67) plus S T Inv. (100.00) (single line), V subscript Total ($580.67) minus debt (200), minus Preferred Stk. (50.00) (single line), V subscript Equity ($330.67) divided by n (10), (single line), P hat subscript 0 ($33.07).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9437756"/>
                  </p:ext>
                </p:extLst>
              </p:nvPr>
            </p:nvGraphicFramePr>
            <p:xfrm>
              <a:off x="3238500" y="1451428"/>
              <a:ext cx="5715000" cy="415671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718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V</a:t>
                          </a:r>
                          <a:r>
                            <a:rPr kumimoji="0" lang="en-US" sz="28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operations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$480.67 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181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ST Inv.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100.00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181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V</a:t>
                          </a:r>
                          <a:r>
                            <a:rPr kumimoji="0" lang="en-US" sz="28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$580.67 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5181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−Debt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200.00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5181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− Preferred Stk.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50.00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5181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kumimoji="0" lang="en-US" sz="28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Equity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$330.67 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5181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÷ n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10 </a:t>
                          </a:r>
                        </a:p>
                      </a:txBody>
                      <a:tcPr anchor="b"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5295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t="-695402" r="-100410" b="-2988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Tahoma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342900" marR="0" lvl="0" indent="-34290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6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99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$33.07</a:t>
                          </a:r>
                          <a:r>
                            <a:rPr kumimoji="0" lang="en-US" sz="28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99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9837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How much of the value of operations is based on cash flows from Year 4 and beyond?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horizon value is the value of all FCF from Year 4 and beyond, discounted back to Year 3.</a:t>
            </a:r>
          </a:p>
          <a:p>
            <a:r>
              <a:rPr lang="en-US" dirty="0"/>
              <a:t>The present value of HV</a:t>
            </a:r>
            <a:r>
              <a:rPr lang="en-US" baseline="-25000" dirty="0"/>
              <a:t>3</a:t>
            </a:r>
            <a:r>
              <a:rPr lang="en-US" dirty="0"/>
              <a:t> is the present value of all FCF from Year 4 and beyond.</a:t>
            </a:r>
          </a:p>
          <a:p>
            <a:r>
              <a:rPr lang="en-US" dirty="0"/>
              <a:t>The PV of HV</a:t>
            </a:r>
            <a:r>
              <a:rPr lang="en-US" baseline="-25000" dirty="0"/>
              <a:t>3</a:t>
            </a:r>
            <a:r>
              <a:rPr lang="en-US" dirty="0"/>
              <a:t> is the percent of total value due to long-term cash flows.</a:t>
            </a:r>
          </a:p>
        </p:txBody>
      </p:sp>
    </p:spTree>
    <p:extLst>
      <p:ext uri="{BB962C8B-B14F-4D97-AF65-F5344CB8AC3E}">
        <p14:creationId xmlns:p14="http://schemas.microsoft.com/office/powerpoint/2010/main" val="1507425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Value of Operations and Present Value of Horizon Value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of operations: </a:t>
            </a:r>
            <a:r>
              <a:rPr lang="en-US" dirty="0" err="1"/>
              <a:t>V</a:t>
            </a:r>
            <a:r>
              <a:rPr lang="en-US" baseline="-25000" dirty="0" err="1"/>
              <a:t>op</a:t>
            </a:r>
            <a:r>
              <a:rPr lang="en-US" dirty="0"/>
              <a:t> = $480.67</a:t>
            </a:r>
          </a:p>
          <a:p>
            <a:r>
              <a:rPr lang="en-US" dirty="0"/>
              <a:t>Horizon value: HV</a:t>
            </a:r>
            <a:r>
              <a:rPr lang="en-US" baseline="-25000" dirty="0"/>
              <a:t>3</a:t>
            </a:r>
            <a:r>
              <a:rPr lang="en-US" dirty="0"/>
              <a:t> = $612.5</a:t>
            </a:r>
          </a:p>
          <a:p>
            <a:r>
              <a:rPr lang="en-US" dirty="0"/>
              <a:t>PV of HV</a:t>
            </a:r>
            <a:r>
              <a:rPr lang="en-US" baseline="-25000" dirty="0"/>
              <a:t>3</a:t>
            </a:r>
            <a:r>
              <a:rPr lang="en-US" dirty="0"/>
              <a:t> = $612.5/(1 + 0.11)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= $447.855</a:t>
            </a:r>
          </a:p>
        </p:txBody>
      </p:sp>
    </p:spTree>
    <p:extLst>
      <p:ext uri="{BB962C8B-B14F-4D97-AF65-F5344CB8AC3E}">
        <p14:creationId xmlns:p14="http://schemas.microsoft.com/office/powerpoint/2010/main" val="119940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Common Stock: Owners, Directors, and Managers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Represents ownership.</a:t>
            </a:r>
          </a:p>
          <a:p>
            <a:pPr>
              <a:spcBef>
                <a:spcPct val="0"/>
              </a:spcBef>
            </a:pPr>
            <a:r>
              <a:rPr lang="en-US" dirty="0"/>
              <a:t>Ownership implies control.</a:t>
            </a:r>
          </a:p>
          <a:p>
            <a:pPr>
              <a:spcBef>
                <a:spcPct val="0"/>
              </a:spcBef>
            </a:pPr>
            <a:r>
              <a:rPr lang="en-US" dirty="0"/>
              <a:t>Stockholders elect directors.</a:t>
            </a:r>
          </a:p>
          <a:p>
            <a:pPr>
              <a:spcBef>
                <a:spcPct val="0"/>
              </a:spcBef>
            </a:pPr>
            <a:r>
              <a:rPr lang="en-US" dirty="0"/>
              <a:t>Directors hire management.</a:t>
            </a:r>
          </a:p>
          <a:p>
            <a:pPr>
              <a:spcBef>
                <a:spcPct val="0"/>
              </a:spcBef>
            </a:pPr>
            <a:r>
              <a:rPr lang="en-US" dirty="0"/>
              <a:t>Since managers are “agents” of shareholders, their goal should be:  Maximize stock price.</a:t>
            </a:r>
          </a:p>
        </p:txBody>
      </p:sp>
    </p:spTree>
    <p:extLst>
      <p:ext uri="{BB962C8B-B14F-4D97-AF65-F5344CB8AC3E}">
        <p14:creationId xmlns:p14="http://schemas.microsoft.com/office/powerpoint/2010/main" val="3004643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Percent of Value Due to Long-Term Cash Flows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%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due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to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LT</m:t>
                    </m:r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PV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of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HV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op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%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due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to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LT</m:t>
                    </m:r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$447.855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$480.67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=0.93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example, </a:t>
                </a:r>
                <a:r>
                  <a:rPr lang="en-US" dirty="0">
                    <a:solidFill>
                      <a:srgbClr val="333399"/>
                    </a:solidFill>
                  </a:rPr>
                  <a:t>93% of value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is due to cash flows 4 or more years into the future.</a:t>
                </a:r>
              </a:p>
              <a:p>
                <a:r>
                  <a:rPr lang="en-US" dirty="0"/>
                  <a:t>For the average company, this percentage is around 80%.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406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Long-term versus Short-term Focus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focus on quarterly earnings if most value is from longer-term cash flows?</a:t>
            </a:r>
          </a:p>
          <a:p>
            <a:pPr lvl="1"/>
            <a:r>
              <a:rPr lang="en-US" dirty="0"/>
              <a:t>Changes in quarterly earnings can signal changes future in cash flows.  This would affect the current stock price.</a:t>
            </a:r>
          </a:p>
          <a:p>
            <a:pPr lvl="1"/>
            <a:r>
              <a:rPr lang="en-US" dirty="0"/>
              <a:t>Managers often have bonuses tied to quarterly earnings, so they have incentive to manage earnings.</a:t>
            </a:r>
          </a:p>
        </p:txBody>
      </p:sp>
    </p:spTree>
    <p:extLst>
      <p:ext uri="{BB962C8B-B14F-4D97-AF65-F5344CB8AC3E}">
        <p14:creationId xmlns:p14="http://schemas.microsoft.com/office/powerpoint/2010/main" val="856150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Forecasting Free Cash Flows: A Simple Approach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 sales to grow at chosen growth rates.</a:t>
            </a:r>
          </a:p>
          <a:p>
            <a:r>
              <a:rPr lang="en-US" dirty="0"/>
              <a:t>Forecast net operating profit after taxes (NOPAT) and total net operating capital (</a:t>
            </a:r>
            <a:r>
              <a:rPr lang="en-US" dirty="0" err="1"/>
              <a:t>OpCap</a:t>
            </a:r>
            <a:r>
              <a:rPr lang="en-US" dirty="0"/>
              <a:t>) as a percent of sales.</a:t>
            </a:r>
          </a:p>
        </p:txBody>
      </p:sp>
    </p:spTree>
    <p:extLst>
      <p:ext uri="{BB962C8B-B14F-4D97-AF65-F5344CB8AC3E}">
        <p14:creationId xmlns:p14="http://schemas.microsoft.com/office/powerpoint/2010/main" val="2257812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Current Situation (in millions)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recent data:</a:t>
            </a:r>
          </a:p>
          <a:p>
            <a:pPr lvl="1"/>
            <a:r>
              <a:rPr lang="en-US" dirty="0"/>
              <a:t>Sales of $2,000</a:t>
            </a:r>
          </a:p>
          <a:p>
            <a:pPr lvl="1"/>
            <a:r>
              <a:rPr lang="en-US" dirty="0"/>
              <a:t>Total net operating capital, </a:t>
            </a:r>
            <a:r>
              <a:rPr lang="en-US" dirty="0" err="1"/>
              <a:t>OpCap</a:t>
            </a:r>
            <a:r>
              <a:rPr lang="en-US" dirty="0"/>
              <a:t> = $1,120</a:t>
            </a:r>
          </a:p>
          <a:p>
            <a:pPr lvl="1"/>
            <a:r>
              <a:rPr lang="en-US" dirty="0"/>
              <a:t>Operating profitability ratio</a:t>
            </a:r>
          </a:p>
          <a:p>
            <a:pPr lvl="2"/>
            <a:r>
              <a:rPr lang="en-US" dirty="0"/>
              <a:t>OP = NOPAT/Sales = 4.5%</a:t>
            </a:r>
          </a:p>
          <a:p>
            <a:pPr lvl="1"/>
            <a:r>
              <a:rPr lang="en-US" dirty="0"/>
              <a:t>Capital requirement ratio</a:t>
            </a:r>
          </a:p>
          <a:p>
            <a:pPr lvl="2"/>
            <a:r>
              <a:rPr lang="en-US" dirty="0"/>
              <a:t>CR = </a:t>
            </a:r>
            <a:r>
              <a:rPr lang="en-US" dirty="0" err="1"/>
              <a:t>OpCap</a:t>
            </a:r>
            <a:r>
              <a:rPr lang="en-US" dirty="0"/>
              <a:t>/Sales = 56%. </a:t>
            </a:r>
          </a:p>
          <a:p>
            <a:r>
              <a:rPr lang="en-US" dirty="0"/>
              <a:t>The target weighted average cost of capital (WACC) is 9%.</a:t>
            </a:r>
          </a:p>
        </p:txBody>
      </p:sp>
    </p:spTree>
    <p:extLst>
      <p:ext uri="{BB962C8B-B14F-4D97-AF65-F5344CB8AC3E}">
        <p14:creationId xmlns:p14="http://schemas.microsoft.com/office/powerpoint/2010/main" val="3248839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Initial Operating Assumptions for the </a:t>
            </a:r>
            <a:r>
              <a:rPr lang="en-US" i="1" dirty="0"/>
              <a:t>No Change </a:t>
            </a:r>
            <a:r>
              <a:rPr lang="en-US" dirty="0"/>
              <a:t>Scenario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ratios remain unchanged from values in most recent year.</a:t>
            </a:r>
          </a:p>
          <a:p>
            <a:r>
              <a:rPr lang="en-US" dirty="0"/>
              <a:t>Sales will grow by 10%, 8%, 5%, and 5% for the next four years.</a:t>
            </a:r>
          </a:p>
          <a:p>
            <a:r>
              <a:rPr lang="en-US" dirty="0"/>
              <a:t>The long-term growth rate in sales is 5%.</a:t>
            </a:r>
          </a:p>
          <a:p>
            <a:r>
              <a:rPr lang="en-US" dirty="0"/>
              <a:t>The target weighted average cost of capital (WACC) is 9%.</a:t>
            </a:r>
          </a:p>
        </p:txBody>
      </p:sp>
    </p:spTree>
    <p:extLst>
      <p:ext uri="{BB962C8B-B14F-4D97-AF65-F5344CB8AC3E}">
        <p14:creationId xmlns:p14="http://schemas.microsoft.com/office/powerpoint/2010/main" val="3255413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Assumptions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Table2" descr="A table shows Inputs, W A C C, sales, and opCap for actual 0 are 9.0 percent, $ 2000 and $ 1120. The sales growth rate for forecast 1 is 10 percent for forecast 2 is 8 percent, forecast 3 is 5 percent and forecast 4 is 5 percent. The N O P A T by sales for forecast 1, 2, 3 and 4 is 4.5 percent and 56.0 percen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631925"/>
              </p:ext>
            </p:extLst>
          </p:nvPr>
        </p:nvGraphicFramePr>
        <p:xfrm>
          <a:off x="662132" y="1622423"/>
          <a:ext cx="10867737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3278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n-US" sz="28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WACC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9.0%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Sales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$2,000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OpCap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$1,120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1276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 growth rate</a:t>
                      </a: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NOPAT/Sales</a:t>
                      </a: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OpCAP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/Sales</a:t>
                      </a: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118510" marR="118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118510" marR="11851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721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Examples of Forecasting Items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Sales</a:t>
            </a:r>
            <a:r>
              <a:rPr lang="en-US" baseline="-25000" dirty="0"/>
              <a:t>1</a:t>
            </a:r>
            <a:r>
              <a:rPr lang="en-US" dirty="0"/>
              <a:t> = $2,000(1+0.10) = $2,200</a:t>
            </a:r>
          </a:p>
          <a:p>
            <a:r>
              <a:rPr lang="en-US" dirty="0"/>
              <a:t>NOPAT</a:t>
            </a:r>
            <a:r>
              <a:rPr lang="en-US" baseline="-25000" dirty="0"/>
              <a:t>1</a:t>
            </a:r>
            <a:r>
              <a:rPr lang="en-US" dirty="0"/>
              <a:t> = $2,200(0.045) = $99</a:t>
            </a:r>
          </a:p>
          <a:p>
            <a:r>
              <a:rPr lang="en-US" dirty="0"/>
              <a:t>OpCap</a:t>
            </a:r>
            <a:r>
              <a:rPr lang="en-US" baseline="-25000" dirty="0"/>
              <a:t>1</a:t>
            </a:r>
            <a:r>
              <a:rPr lang="en-US" dirty="0"/>
              <a:t> = $2,200(0.56) = $1,232</a:t>
            </a:r>
          </a:p>
          <a:p>
            <a:r>
              <a:rPr lang="en-US" dirty="0" err="1"/>
              <a:t>FCF</a:t>
            </a:r>
            <a:r>
              <a:rPr lang="en-US" baseline="-25000" dirty="0" err="1"/>
              <a:t>t</a:t>
            </a:r>
            <a:r>
              <a:rPr lang="en-US" dirty="0"/>
              <a:t> = </a:t>
            </a:r>
            <a:r>
              <a:rPr lang="en-US" dirty="0" err="1"/>
              <a:t>NOPAT</a:t>
            </a:r>
            <a:r>
              <a:rPr lang="en-US" baseline="-25000" dirty="0" err="1"/>
              <a:t>t</a:t>
            </a:r>
            <a:r>
              <a:rPr lang="en-US" dirty="0"/>
              <a:t> − (</a:t>
            </a:r>
            <a:r>
              <a:rPr lang="en-US" dirty="0" err="1"/>
              <a:t>OpCap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/>
              <a:t>− OpCap</a:t>
            </a:r>
            <a:r>
              <a:rPr lang="en-US" baseline="-25000"/>
              <a:t>t-1</a:t>
            </a:r>
            <a:r>
              <a:rPr lang="en-US"/>
              <a:t>)</a:t>
            </a:r>
            <a:endParaRPr lang="en-US" dirty="0"/>
          </a:p>
          <a:p>
            <a:r>
              <a:rPr lang="en-US" dirty="0" err="1"/>
              <a:t>ROIC</a:t>
            </a:r>
            <a:r>
              <a:rPr lang="en-US" baseline="-25000" dirty="0" err="1"/>
              <a:t>t</a:t>
            </a:r>
            <a:r>
              <a:rPr lang="en-US" dirty="0"/>
              <a:t> = </a:t>
            </a:r>
            <a:r>
              <a:rPr lang="en-US" dirty="0" err="1"/>
              <a:t>NOPAT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OpCap</a:t>
            </a:r>
            <a:r>
              <a:rPr lang="en-US" baseline="-25000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78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Forecasted FCF: No changes in operating ratios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2" descr="A table shows Scenario no change are sales, N O P A T, OpCap and F C F for actual 0 for sales is $ 2000, OpCap is $ 1120. Forecast 1 are $ 2200, $ 99, $ 1232 and negative $ 13 for forecast 2 are $ 2376, $ 107, $ 1331 and $ 8.36 for forecast 3 are $ 2495, $ 112, $ 1397.088 and $ 45.738 and for forecast 4 are $ 2620, $ 117.879, $ 1466.942 and $ 48.025. Growth for forecast 2 is negative 164 percent, forecast 3 is 447.1 percent and forecast 4 is 5.0 percent. R O I C for actual is 8.0, forecast 1, 2, 3 and 4 are 8.0 percen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387755"/>
              </p:ext>
            </p:extLst>
          </p:nvPr>
        </p:nvGraphicFramePr>
        <p:xfrm>
          <a:off x="1150422" y="1242143"/>
          <a:ext cx="9891156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1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Scenario: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 Change</a:t>
                      </a: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Forecast</a:t>
                      </a: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</a:t>
                      </a: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$2,200</a:t>
                      </a: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$2,376</a:t>
                      </a: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$2,495</a:t>
                      </a: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$2,620</a:t>
                      </a: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NOPAT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$99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$107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$112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$117.879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OpCap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$1,120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$1,232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$1,331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$1,397.088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$1,466.942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indent="0"/>
                      <a:endParaRPr lang="en-US" sz="20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−$13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$8.36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$45.738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$48.025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7869" marR="9786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in FCF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-164%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447.1%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8.0%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511" marR="51511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0"/>
          </p:nvPr>
        </p:nvSpPr>
        <p:spPr>
          <a:xfrm>
            <a:off x="838200" y="4264382"/>
            <a:ext cx="10515600" cy="1990129"/>
          </a:xfrm>
        </p:spPr>
        <p:txBody>
          <a:bodyPr/>
          <a:lstStyle/>
          <a:p>
            <a:r>
              <a:rPr lang="en-US" dirty="0"/>
              <a:t>FCF is negative in Year 1. </a:t>
            </a:r>
          </a:p>
          <a:p>
            <a:r>
              <a:rPr lang="en-US" dirty="0"/>
              <a:t>ROIC of 8% is less than WACC of 9%--not good!</a:t>
            </a:r>
          </a:p>
          <a:p>
            <a:r>
              <a:rPr lang="en-US" dirty="0"/>
              <a:t>Note: There is no rounding in intermediate calculations.</a:t>
            </a:r>
          </a:p>
        </p:txBody>
      </p:sp>
    </p:spTree>
    <p:extLst>
      <p:ext uri="{BB962C8B-B14F-4D97-AF65-F5344CB8AC3E}">
        <p14:creationId xmlns:p14="http://schemas.microsoft.com/office/powerpoint/2010/main" val="2131210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Estimated Intrinsic Value (1 of 2)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Object 2" descr="An equation shows H V subscript 4 equals F C F subscript 4 within parenthesis 1 plus g subscript L divided by within parenthesis W A C C minus g subscript L equals $ 48.025 within parenthesis 1 plus 0.05 divided by within parenthesis 0.09 minus 0.05 equals $ 1260.65&#10;P V of H V subscript 4 equals H V subscript 4 divided by within parenthesis 1 plus W A C C whole power 4 equals $ 1260.65 divided by within parenthesis 1 plus 0.09 whole power 4 equals $ 893.08&#10;P V of F C F equals F C F subscript 1 divided by within parenthesis 1 plus W A C C whole power 1 plus F C F subscript 2 divided by within parenthesis 1 plus W A C C whole power 2 plus F C F subscript 3 divided by within parenthesis 1 plus W A C C whole power 3 plus&#10;F C F subscript 4 divided by within parenthesis 1 plus W A C C whole power 4&#10;P V of F C F equals minus $ 13 divided by within parenthesis 1 plus 0.09 whole power 1 plus $ 8.36 divided by within parenthesis 1 plus 0.09 whole power 2 plus $ 45.738 divided by within parenthesis 1 plus 0.09 whole power 3 plus $ 48.025 divided by within parenthesis 1 plus 0.09 whole power 4&#10;P V of F C F equals $ 64.45&#10;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416831"/>
              </p:ext>
            </p:extLst>
          </p:nvPr>
        </p:nvGraphicFramePr>
        <p:xfrm>
          <a:off x="1974850" y="1843088"/>
          <a:ext cx="8242300" cy="370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Equation" r:id="rId3" imgW="4635360" imgH="2082600" progId="Equation.DSMT4">
                  <p:embed/>
                </p:oleObj>
              </mc:Choice>
              <mc:Fallback>
                <p:oleObj name="Equation" r:id="rId3" imgW="4635360" imgH="20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843088"/>
                        <a:ext cx="8242300" cy="370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905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Estimated Intrinsic Value (2 of 2)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2" descr="A table shows Scenario no change is horizon value is H V subscript 4 equals $ 1260.65. Value of operations is the present value of H V is $ 893.08 plus the present value of F C F is $ 64.45. The value of the operation is $ 958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937848"/>
              </p:ext>
            </p:extLst>
          </p:nvPr>
        </p:nvGraphicFramePr>
        <p:xfrm>
          <a:off x="2590800" y="1484456"/>
          <a:ext cx="7010400" cy="3762416"/>
        </p:xfrm>
        <a:graphic>
          <a:graphicData uri="http://schemas.openxmlformats.org/drawingml/2006/table">
            <a:tbl>
              <a:tblPr firstRow="1" bandRow="1"/>
              <a:tblGrid>
                <a:gridCol w="487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4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Scenario: No Change</a:t>
                      </a:r>
                    </a:p>
                  </a:txBody>
                  <a:tcPr marL="121037" marR="121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 Value: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HV</a:t>
                      </a:r>
                      <a:r>
                        <a:rPr lang="en-US" sz="2800" kern="1200" baseline="-25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=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$1,260.65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of Operations: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value of HV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$893.08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Present value of FCF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$64.45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of operations ≈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$958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037" marR="121037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81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Classified Stock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Classified stock has special provisions for each class, usually involving voting rights and dividend rights.</a:t>
            </a:r>
          </a:p>
          <a:p>
            <a:pPr>
              <a:spcBef>
                <a:spcPct val="0"/>
              </a:spcBef>
            </a:pPr>
            <a:r>
              <a:rPr lang="en-US" dirty="0"/>
              <a:t>Usually named Class A, Class B, etc.</a:t>
            </a:r>
          </a:p>
          <a:p>
            <a:pPr>
              <a:spcBef>
                <a:spcPct val="0"/>
              </a:spcBef>
            </a:pPr>
            <a:r>
              <a:rPr lang="en-US" dirty="0"/>
              <a:t>New shares in IPO sometimes have voting restrictions but full dividend rights.</a:t>
            </a:r>
          </a:p>
          <a:p>
            <a:pPr>
              <a:spcBef>
                <a:spcPct val="0"/>
              </a:spcBef>
            </a:pPr>
            <a:r>
              <a:rPr lang="en-US" dirty="0"/>
              <a:t>Founders’ shares usually have voting rights but dividend restrictions.</a:t>
            </a:r>
          </a:p>
          <a:p>
            <a:pPr>
              <a:spcBef>
                <a:spcPct val="0"/>
              </a:spcBef>
            </a:pPr>
            <a:r>
              <a:rPr lang="en-US" dirty="0"/>
              <a:t>Standard &amp; Poor’s no longer allows new additions to its indices to have classified stock.</a:t>
            </a:r>
          </a:p>
        </p:txBody>
      </p:sp>
    </p:spTree>
    <p:extLst>
      <p:ext uri="{BB962C8B-B14F-4D97-AF65-F5344CB8AC3E}">
        <p14:creationId xmlns:p14="http://schemas.microsoft.com/office/powerpoint/2010/main" val="3863425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The Value of Operations versus the Total Net Operating Capital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ROIC (8%) is too low compared to the WACC (9%).</a:t>
            </a:r>
          </a:p>
          <a:p>
            <a:r>
              <a:rPr lang="en-US" sz="2800" dirty="0"/>
              <a:t>The capital is not earning enough to meet investors’ required return, so:</a:t>
            </a:r>
          </a:p>
          <a:p>
            <a:pPr lvl="1"/>
            <a:r>
              <a:rPr lang="en-US" sz="2400" dirty="0"/>
              <a:t>Horizon value ($958) is less than the total net operating capital at the horizon ($1,467). </a:t>
            </a:r>
          </a:p>
          <a:p>
            <a:pPr lvl="1"/>
            <a:r>
              <a:rPr lang="en-US" sz="2400" dirty="0"/>
              <a:t>Current value of operations ($958) is less than the current total net operating capital ($1,120).</a:t>
            </a:r>
          </a:p>
          <a:p>
            <a:r>
              <a:rPr lang="en-US" sz="2800" dirty="0"/>
              <a:t>ROIC must be greater than WACC/(1+g</a:t>
            </a:r>
            <a:r>
              <a:rPr lang="en-US" sz="2800" baseline="-25000" dirty="0"/>
              <a:t>L</a:t>
            </a:r>
            <a:r>
              <a:rPr lang="en-US" sz="2800" dirty="0"/>
              <a:t>) for horizon value to be greater than the total net operating capital at the horizon.</a:t>
            </a:r>
          </a:p>
        </p:txBody>
      </p:sp>
    </p:spTree>
    <p:extLst>
      <p:ext uri="{BB962C8B-B14F-4D97-AF65-F5344CB8AC3E}">
        <p14:creationId xmlns:p14="http://schemas.microsoft.com/office/powerpoint/2010/main" val="4013963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Value Drivers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ROIC (8%) is too low compared to the WACC (9%).</a:t>
            </a:r>
          </a:p>
          <a:p>
            <a:r>
              <a:rPr lang="en-US" sz="2800" dirty="0"/>
              <a:t>The capital is not earning enough to meet investors’ required return, so:</a:t>
            </a:r>
          </a:p>
          <a:p>
            <a:pPr lvl="1"/>
            <a:r>
              <a:rPr lang="en-US" sz="2400" dirty="0"/>
              <a:t>Horizon value ($958) is less than the total net operating capital at the horizon ($1,467). </a:t>
            </a:r>
          </a:p>
          <a:p>
            <a:pPr lvl="1"/>
            <a:r>
              <a:rPr lang="en-US" sz="2400" dirty="0"/>
              <a:t>Current value of operations ($958) is less than the current total net operating capital ($1,120).</a:t>
            </a:r>
          </a:p>
          <a:p>
            <a:r>
              <a:rPr lang="en-US" sz="2800" dirty="0"/>
              <a:t>ROIC must be greater than WACC/(1+g</a:t>
            </a:r>
            <a:r>
              <a:rPr lang="en-US" sz="2800" baseline="-25000" dirty="0"/>
              <a:t>L</a:t>
            </a:r>
            <a:r>
              <a:rPr lang="en-US" sz="2800" dirty="0"/>
              <a:t>) for horizon value to be greater than the total net operating capital at the horizon.</a:t>
            </a:r>
          </a:p>
        </p:txBody>
      </p:sp>
    </p:spTree>
    <p:extLst>
      <p:ext uri="{BB962C8B-B14F-4D97-AF65-F5344CB8AC3E}">
        <p14:creationId xmlns:p14="http://schemas.microsoft.com/office/powerpoint/2010/main" val="503657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Impact of Higher Growth Rates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2" descr="A table shows g subscript 0,1, g subscript 1,2, g subscript 2,3, g subscript 3,4, g subscript L, O P, C R, R O I C, V subscript op,o and W A C C for no changes are 10 percent, 8 percent, 5 percent, 5 percent, 5 percent, 4.5 percent, 56.0 percent, 8.0 percent, $ 958 and 9.00 percent and for improve growth 11 percent, 9 percent, 6 percent, 6 percent, 6 percent, 4.5 percent, 56.0 percent, 8.0 percent, $ 933 and 9.00 percen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062087"/>
              </p:ext>
            </p:extLst>
          </p:nvPr>
        </p:nvGraphicFramePr>
        <p:xfrm>
          <a:off x="838200" y="1281336"/>
          <a:ext cx="4351186" cy="4966190"/>
        </p:xfrm>
        <a:graphic>
          <a:graphicData uri="http://schemas.openxmlformats.org/drawingml/2006/table">
            <a:tbl>
              <a:tblPr firstRow="1" firstCol="1"/>
              <a:tblGrid>
                <a:gridCol w="112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 Change</a:t>
                      </a:r>
                    </a:p>
                  </a:txBody>
                  <a:tcPr marL="54180" marR="541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Improve Growth</a:t>
                      </a:r>
                    </a:p>
                  </a:txBody>
                  <a:tcPr marL="54180" marR="541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0,1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1,2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2,3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3,4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ROIC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8.0%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8.0%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op,0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$958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$933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WACC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9.00%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9.00%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0"/>
          </p:nvPr>
        </p:nvSpPr>
        <p:spPr>
          <a:xfrm>
            <a:off x="6066970" y="1281336"/>
            <a:ext cx="5286829" cy="4901750"/>
          </a:xfrm>
        </p:spPr>
        <p:txBody>
          <a:bodyPr/>
          <a:lstStyle/>
          <a:p>
            <a:r>
              <a:rPr lang="en-US" dirty="0"/>
              <a:t>Higher growth causes V</a:t>
            </a:r>
            <a:r>
              <a:rPr lang="en-US" baseline="-25000" dirty="0"/>
              <a:t>op,0</a:t>
            </a:r>
            <a:r>
              <a:rPr lang="en-US" dirty="0"/>
              <a:t> to fall.</a:t>
            </a:r>
          </a:p>
          <a:p>
            <a:r>
              <a:rPr lang="en-US" dirty="0"/>
              <a:t>ROIC must be greater than WACC/(1+WACC) for growth to add value.</a:t>
            </a:r>
          </a:p>
          <a:p>
            <a:r>
              <a:rPr lang="en-US" dirty="0"/>
              <a:t>WACC/(1+WACC) = 8.26%</a:t>
            </a:r>
          </a:p>
        </p:txBody>
      </p:sp>
    </p:spTree>
    <p:extLst>
      <p:ext uri="{BB962C8B-B14F-4D97-AF65-F5344CB8AC3E}">
        <p14:creationId xmlns:p14="http://schemas.microsoft.com/office/powerpoint/2010/main" val="3395869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Impact of Higher Operating Profitability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2" descr="A table shows g subscript 0,1, g subscript 1,2, g subscript 2,3, g subscript 3,4, g subscript L, O P, C R, R O I C, V subscript op,0 and W A C C for no changes are 10 percent, 8 percent, 5 percent, 5 percent, 5 percent, 4.5 percent, 56.0 percent, 8.0 percent, $ 958 and 9.00 percent and for improve O P 10 percent, 8 percent, 5 percent, 5 percent, 5 percent, 5.5 percent, 56.0 percent, 9.8 percent, $ 1523 and 9.00 percen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92087"/>
              </p:ext>
            </p:extLst>
          </p:nvPr>
        </p:nvGraphicFramePr>
        <p:xfrm>
          <a:off x="838200" y="1312689"/>
          <a:ext cx="4216835" cy="4835440"/>
        </p:xfrm>
        <a:graphic>
          <a:graphicData uri="http://schemas.openxmlformats.org/drawingml/2006/table">
            <a:tbl>
              <a:tblPr firstRow="1" firstCol="1"/>
              <a:tblGrid>
                <a:gridCol w="108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507" marR="525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 Change</a:t>
                      </a:r>
                    </a:p>
                  </a:txBody>
                  <a:tcPr marL="52507" marR="525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Improve OP</a:t>
                      </a:r>
                    </a:p>
                  </a:txBody>
                  <a:tcPr marL="52507" marR="525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0,1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1,2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2,3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3,4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ROIC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8.0%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op,0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$958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$1,523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WACC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9.00%</a:t>
                      </a:r>
                    </a:p>
                  </a:txBody>
                  <a:tcPr marL="52507" marR="52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0"/>
          </p:nvPr>
        </p:nvSpPr>
        <p:spPr>
          <a:xfrm>
            <a:off x="6066970" y="1281336"/>
            <a:ext cx="5286829" cy="4901750"/>
          </a:xfrm>
        </p:spPr>
        <p:txBody>
          <a:bodyPr/>
          <a:lstStyle/>
          <a:p>
            <a:r>
              <a:rPr lang="en-US" dirty="0"/>
              <a:t>Higher operating profitability increases the ROIC.</a:t>
            </a:r>
          </a:p>
          <a:p>
            <a:r>
              <a:rPr lang="en-US" dirty="0"/>
              <a:t>ROIC of 9.8% &gt; 8.26%</a:t>
            </a:r>
          </a:p>
          <a:p>
            <a:r>
              <a:rPr lang="en-US" dirty="0"/>
              <a:t>The higher ROIC causes a big increase in V</a:t>
            </a:r>
            <a:r>
              <a:rPr lang="en-US" baseline="-25000" dirty="0"/>
              <a:t>op,0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756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Impact of Lower Capital Requirements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2" descr="A table shows g subscript 0,1, g subscript 1,2, g subscript 2,3, g subscript 3,4, g subscript L, O P, C R, R O I C, V subscript op,0 and W A C C for no changes are 10 percent, 8 percent, 5 percent, 5 percent, 5 percent, 4.5 percent, 56.0 percent, 8.0 percent, $ 958 and 9.00 percent and for improve C R 10 percent, 8 percent, 5 percent, 5 percent, 5 percent, 4.5 percent, 51.0 percent, 8.8 percent, $ 1191 and 9.00 percen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280217"/>
              </p:ext>
            </p:extLst>
          </p:nvPr>
        </p:nvGraphicFramePr>
        <p:xfrm>
          <a:off x="838200" y="1312689"/>
          <a:ext cx="4351186" cy="4966190"/>
        </p:xfrm>
        <a:graphic>
          <a:graphicData uri="http://schemas.openxmlformats.org/drawingml/2006/table">
            <a:tbl>
              <a:tblPr firstRow="1" firstCol="1"/>
              <a:tblGrid>
                <a:gridCol w="112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 Change</a:t>
                      </a:r>
                    </a:p>
                  </a:txBody>
                  <a:tcPr marL="54180" marR="541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Improve CR</a:t>
                      </a:r>
                    </a:p>
                  </a:txBody>
                  <a:tcPr marL="54180" marR="541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0,1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1,2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2,3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3,4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ROIC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8.0%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op,0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$958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$1,191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WACC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9.00%</a:t>
                      </a:r>
                    </a:p>
                  </a:txBody>
                  <a:tcPr marL="54180" marR="54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0"/>
          </p:nvPr>
        </p:nvSpPr>
        <p:spPr>
          <a:xfrm>
            <a:off x="6066970" y="1281336"/>
            <a:ext cx="5286829" cy="4901750"/>
          </a:xfrm>
        </p:spPr>
        <p:txBody>
          <a:bodyPr/>
          <a:lstStyle/>
          <a:p>
            <a:r>
              <a:rPr lang="en-US" dirty="0"/>
              <a:t>Lower capital requirements increases the ROIC.</a:t>
            </a:r>
          </a:p>
          <a:p>
            <a:r>
              <a:rPr lang="en-US" dirty="0"/>
              <a:t>ROIC of 8.8% &gt; 8.26%</a:t>
            </a:r>
          </a:p>
          <a:p>
            <a:r>
              <a:rPr lang="en-US" dirty="0"/>
              <a:t>The higher ROIC causes an increase in V</a:t>
            </a:r>
            <a:r>
              <a:rPr lang="en-US" baseline="-25000" dirty="0"/>
              <a:t>op,0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988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Impact of Simultaneous Improvements in OP and CR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2" descr="A table shows g subscript 0,1, g subscript 1,2, g subscript 2,3, g subscript 3,4, g subscript L, O P, C R, R O I C, V subscript op,0 and W A C C for no changes are 10 percent, 8 percent, 5 percent, 5 percent, 5 percent, 4.5 percent, 56.0 percent, 8.0 percent, $ 958 and 9.00 percent and for improve O P and C R 10 percent, 8 percent, 5 percent, 5 percent, 5 percent, 5.5 percent, 51.0 percent, 10.8 percent, $ 1756 and 9.00 percen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76200"/>
              </p:ext>
            </p:extLst>
          </p:nvPr>
        </p:nvGraphicFramePr>
        <p:xfrm>
          <a:off x="838200" y="1303169"/>
          <a:ext cx="4500507" cy="493776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159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15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17" marR="5121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 Change</a:t>
                      </a:r>
                    </a:p>
                  </a:txBody>
                  <a:tcPr marL="51217" marR="5121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Improve OP and</a:t>
                      </a:r>
                      <a:r>
                        <a:rPr lang="en-US" sz="2700" baseline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CR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17" marR="5121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7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0,1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7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1,2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7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2,3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700" baseline="-25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3,4</a:t>
                      </a:r>
                      <a:endParaRPr lang="en-US" sz="27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700" baseline="-25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endParaRPr lang="en-US" sz="27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7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7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ROIC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8.0%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7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7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op,0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$958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$1,756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7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WACC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9.00%</a:t>
                      </a:r>
                    </a:p>
                  </a:txBody>
                  <a:tcPr marL="51217" marR="51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0"/>
          </p:nvPr>
        </p:nvSpPr>
        <p:spPr>
          <a:xfrm>
            <a:off x="6066970" y="1281336"/>
            <a:ext cx="5286829" cy="4901750"/>
          </a:xfrm>
        </p:spPr>
        <p:txBody>
          <a:bodyPr/>
          <a:lstStyle/>
          <a:p>
            <a:r>
              <a:rPr lang="en-US" dirty="0"/>
              <a:t>The ROIC is much higher due to the improvements in operations.</a:t>
            </a:r>
          </a:p>
        </p:txBody>
      </p:sp>
    </p:spTree>
    <p:extLst>
      <p:ext uri="{BB962C8B-B14F-4D97-AF65-F5344CB8AC3E}">
        <p14:creationId xmlns:p14="http://schemas.microsoft.com/office/powerpoint/2010/main" val="4819987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Impact of Simultaneous Improvements in Growth, OP, and CR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2" descr="A table shows g subscript 0,1, g subscript 1,2, g subscript 2,3, g subscript 3,4, g subscript L, O P, C R, R O I C, V subscript op,0 and W A C C for no changes are 10 percent, 8 percent, 5 percent, 5 percent, 5 percent, 4.5 percent, 56.0 percent, 8.0 percent, $ 958 and 9.00 percent and for improve all are 11 percent, 9 percent, 6 percent, 6 percent, 6 percent, 5.5 percent, 51.0 percent, 10.8 percent, $ 2008 and 9.00 percen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469780"/>
              </p:ext>
            </p:extLst>
          </p:nvPr>
        </p:nvGraphicFramePr>
        <p:xfrm>
          <a:off x="838200" y="1317625"/>
          <a:ext cx="4294996" cy="4898974"/>
        </p:xfrm>
        <a:graphic>
          <a:graphicData uri="http://schemas.openxmlformats.org/drawingml/2006/table">
            <a:tbl>
              <a:tblPr firstRow="1" firstCol="1"/>
              <a:tblGrid>
                <a:gridCol w="110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481" marR="53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 Change</a:t>
                      </a:r>
                    </a:p>
                  </a:txBody>
                  <a:tcPr marL="53481" marR="53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Improve All</a:t>
                      </a:r>
                    </a:p>
                  </a:txBody>
                  <a:tcPr marL="53481" marR="53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0,1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1,2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2,3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3,4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aseline="-25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56.0%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ROIC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8.0%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400" baseline="-25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op,0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$958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$2,008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WACC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9.00%</a:t>
                      </a:r>
                    </a:p>
                  </a:txBody>
                  <a:tcPr marL="53481" marR="53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0"/>
          </p:nvPr>
        </p:nvSpPr>
        <p:spPr>
          <a:xfrm>
            <a:off x="6066970" y="1281336"/>
            <a:ext cx="5286829" cy="4901750"/>
          </a:xfrm>
        </p:spPr>
        <p:txBody>
          <a:bodyPr/>
          <a:lstStyle/>
          <a:p>
            <a:r>
              <a:rPr lang="en-US" dirty="0"/>
              <a:t>The ROIC is much higher due to the improvements in operations.</a:t>
            </a:r>
          </a:p>
          <a:p>
            <a:r>
              <a:rPr lang="en-US" dirty="0"/>
              <a:t>With a higher ROIC, growth adds substantial value.</a:t>
            </a:r>
          </a:p>
        </p:txBody>
      </p:sp>
    </p:spTree>
    <p:extLst>
      <p:ext uri="{BB962C8B-B14F-4D97-AF65-F5344CB8AC3E}">
        <p14:creationId xmlns:p14="http://schemas.microsoft.com/office/powerpoint/2010/main" val="1668530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Summary: Value of operations for previous combinations of ROIC and </a:t>
            </a:r>
            <a:r>
              <a:rPr lang="en-US" sz="3600" dirty="0" err="1"/>
              <a:t>g</a:t>
            </a:r>
            <a:r>
              <a:rPr lang="en-US" sz="3600" baseline="-25000" dirty="0" err="1"/>
              <a:t>L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2" descr="A table shows g subscript L is 5 percent and 6 percent for 8.0 percent are $ 958 and $ 933 for 8.8 percent are $ 1191 and $ 1247 for 9.8 percent are $ 1523 and $ 1694 and for 10.8 percent are $ 1756 and $ 2008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497715"/>
              </p:ext>
            </p:extLst>
          </p:nvPr>
        </p:nvGraphicFramePr>
        <p:xfrm>
          <a:off x="838200" y="1694996"/>
          <a:ext cx="9356216" cy="1483360"/>
        </p:xfrm>
        <a:graphic>
          <a:graphicData uri="http://schemas.openxmlformats.org/drawingml/2006/table">
            <a:tbl>
              <a:tblPr firstRow="1" firstCol="1"/>
              <a:tblGrid>
                <a:gridCol w="1158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0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6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ROIC</a:t>
                      </a:r>
                    </a:p>
                  </a:txBody>
                  <a:tcPr marL="123578" marR="123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ROIC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ROIC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ROIC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ROIC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8.0%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8.8%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9.8%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10.8%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="1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$958</a:t>
                      </a:r>
                      <a:endParaRPr lang="en-US" sz="2400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$1,191</a:t>
                      </a:r>
                      <a:endParaRPr lang="en-US" sz="2400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$1,523</a:t>
                      </a:r>
                      <a:endParaRPr lang="en-US" sz="2400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$1,756</a:t>
                      </a:r>
                      <a:endParaRPr lang="en-US" sz="240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400" b="1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6%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$933</a:t>
                      </a:r>
                      <a:endParaRPr lang="en-US" sz="2400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$1,247</a:t>
                      </a: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$1,694</a:t>
                      </a: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$2,008</a:t>
                      </a:r>
                      <a:endParaRPr lang="en-US" sz="2400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3578" marR="123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B0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38200" y="3531050"/>
            <a:ext cx="10515600" cy="1940836"/>
          </a:xfrm>
        </p:spPr>
        <p:txBody>
          <a:bodyPr/>
          <a:lstStyle/>
          <a:p>
            <a:r>
              <a:rPr lang="en-US" dirty="0"/>
              <a:t>The ROIC is much higher due to the improvements in operations.</a:t>
            </a:r>
          </a:p>
          <a:p>
            <a:r>
              <a:rPr lang="en-US" dirty="0"/>
              <a:t>With a higher ROIC, growth adds substantial value.</a:t>
            </a:r>
          </a:p>
        </p:txBody>
      </p:sp>
    </p:spTree>
    <p:extLst>
      <p:ext uri="{BB962C8B-B14F-4D97-AF65-F5344CB8AC3E}">
        <p14:creationId xmlns:p14="http://schemas.microsoft.com/office/powerpoint/2010/main" val="623046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Are volatile stock prices consistent with rational pricing?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previous slide shows that small changes in ROIC and growth cause large changes in value.</a:t>
            </a:r>
          </a:p>
          <a:p>
            <a:r>
              <a:rPr lang="en-US" sz="2800" dirty="0"/>
              <a:t>Similarly, small changes in the cost of capital (WACC), perhaps due to changes in risk or interest rates, cause large changes in value.</a:t>
            </a:r>
          </a:p>
          <a:p>
            <a:r>
              <a:rPr lang="en-US" sz="2800" dirty="0"/>
              <a:t>As new information arrives, investors continually update their estimates of operating profitability, capital requirements, growth, risk, and interest rates.</a:t>
            </a:r>
          </a:p>
          <a:p>
            <a:r>
              <a:rPr lang="en-US" sz="2800" dirty="0"/>
              <a:t>If stock prices aren’t volatile, then this means there isn’t a good flow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8183429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Value of dividend-paying stock = PV of dividends discounted at required return 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Object 2" descr="A table shows P subscript 0 equals D subscript 1 divided by within parenthesis 1 plus r subscript s whole power 1 plus D subscript 2 divided by within parenthesis 1 plus r subscript s whole power 2 plus D subscript 3 divided by within parenthesis 1 plus r subscript s whole power 3 plus so on plus D dot divided by 1 plus r subscript s whole power dot.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117016"/>
              </p:ext>
            </p:extLst>
          </p:nvPr>
        </p:nvGraphicFramePr>
        <p:xfrm>
          <a:off x="2133600" y="1875193"/>
          <a:ext cx="7924800" cy="134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" name="Equation" r:id="rId3" imgW="2768400" imgH="469800" progId="Equation.DSMT4">
                  <p:embed/>
                </p:oleObj>
              </mc:Choice>
              <mc:Fallback>
                <p:oleObj name="Equation" r:id="rId3" imgW="27684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75193"/>
                        <a:ext cx="7924800" cy="1345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38200" y="3730172"/>
            <a:ext cx="10515600" cy="13353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Conceptually correct, but how do you find the present value of an infinite stream?</a:t>
            </a:r>
          </a:p>
        </p:txBody>
      </p:sp>
    </p:spTree>
    <p:extLst>
      <p:ext uri="{BB962C8B-B14F-4D97-AF65-F5344CB8AC3E}">
        <p14:creationId xmlns:p14="http://schemas.microsoft.com/office/powerpoint/2010/main" val="418420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Tracking Stock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dividends of tracking stock are tied to a particular division, rather than the company as a whole.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Investors can separately value the divisions.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Its easier to compensate division managers with the tracking stock.</a:t>
            </a:r>
          </a:p>
          <a:p>
            <a:pPr>
              <a:lnSpc>
                <a:spcPct val="90000"/>
              </a:lnSpc>
            </a:pPr>
            <a:r>
              <a:rPr lang="en-US" dirty="0"/>
              <a:t>But tracking stock usually has no voting rights, and the financial disclosure for the division is not as regulated as for the company.</a:t>
            </a:r>
          </a:p>
          <a:p>
            <a:pPr>
              <a:lnSpc>
                <a:spcPct val="90000"/>
              </a:lnSpc>
            </a:pPr>
            <a:r>
              <a:rPr lang="en-US" dirty="0"/>
              <a:t>Very few companies have tracking stock.</a:t>
            </a:r>
          </a:p>
        </p:txBody>
      </p:sp>
    </p:spTree>
    <p:extLst>
      <p:ext uri="{BB962C8B-B14F-4D97-AF65-F5344CB8AC3E}">
        <p14:creationId xmlns:p14="http://schemas.microsoft.com/office/powerpoint/2010/main" val="23568840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Suppose dividends are expected to grow at a constant rate, </a:t>
            </a:r>
            <a:r>
              <a:rPr lang="en-US" sz="3600" dirty="0" err="1"/>
              <a:t>g</a:t>
            </a:r>
            <a:r>
              <a:rPr lang="en-US" sz="3600" baseline="-25000" dirty="0" err="1"/>
              <a:t>L</a:t>
            </a:r>
            <a:r>
              <a:rPr lang="en-US" sz="3600" dirty="0"/>
              <a:t>, forever.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 = D</a:t>
            </a:r>
            <a:r>
              <a:rPr lang="en-US" baseline="-25000" dirty="0"/>
              <a:t>0</a:t>
            </a:r>
            <a:r>
              <a:rPr lang="en-US" dirty="0"/>
              <a:t>(1 +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)</a:t>
            </a:r>
            <a:r>
              <a:rPr lang="en-US" baseline="30000" dirty="0"/>
              <a:t>1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= D</a:t>
            </a:r>
            <a:r>
              <a:rPr lang="en-US" baseline="-25000" dirty="0"/>
              <a:t>0</a:t>
            </a:r>
            <a:r>
              <a:rPr lang="en-US" dirty="0"/>
              <a:t>(1 +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sz="3600" dirty="0" err="1">
                <a:solidFill>
                  <a:srgbClr val="333399"/>
                </a:solidFill>
              </a:rPr>
              <a:t>D</a:t>
            </a:r>
            <a:r>
              <a:rPr lang="en-US" sz="3600" baseline="-25000" dirty="0" err="1">
                <a:solidFill>
                  <a:srgbClr val="333399"/>
                </a:solidFill>
              </a:rPr>
              <a:t>t</a:t>
            </a:r>
            <a:r>
              <a:rPr lang="en-US" sz="3600" dirty="0">
                <a:solidFill>
                  <a:srgbClr val="333399"/>
                </a:solidFill>
              </a:rPr>
              <a:t> = D</a:t>
            </a:r>
            <a:r>
              <a:rPr lang="en-US" sz="3600" baseline="-25000" dirty="0">
                <a:solidFill>
                  <a:srgbClr val="333399"/>
                </a:solidFill>
              </a:rPr>
              <a:t>0</a:t>
            </a:r>
            <a:r>
              <a:rPr lang="en-US" sz="3600" dirty="0">
                <a:solidFill>
                  <a:srgbClr val="333399"/>
                </a:solidFill>
              </a:rPr>
              <a:t>(1 + </a:t>
            </a:r>
            <a:r>
              <a:rPr lang="en-US" sz="3600" dirty="0" err="1">
                <a:solidFill>
                  <a:srgbClr val="333399"/>
                </a:solidFill>
              </a:rPr>
              <a:t>g</a:t>
            </a:r>
            <a:r>
              <a:rPr lang="en-US" sz="3600" baseline="-25000" dirty="0" err="1">
                <a:solidFill>
                  <a:srgbClr val="333399"/>
                </a:solidFill>
              </a:rPr>
              <a:t>L</a:t>
            </a:r>
            <a:r>
              <a:rPr lang="en-US" sz="3600" dirty="0">
                <a:solidFill>
                  <a:srgbClr val="333399"/>
                </a:solidFill>
              </a:rPr>
              <a:t>)</a:t>
            </a:r>
            <a:r>
              <a:rPr lang="en-US" sz="3600" baseline="30000" dirty="0">
                <a:solidFill>
                  <a:srgbClr val="333399"/>
                </a:solidFill>
              </a:rPr>
              <a:t>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What is the present value of a constant growth </a:t>
            </a:r>
            <a:r>
              <a:rPr lang="en-US" dirty="0" err="1"/>
              <a:t>D</a:t>
            </a:r>
            <a:r>
              <a:rPr lang="en-US" baseline="-25000" dirty="0" err="1"/>
              <a:t>t</a:t>
            </a:r>
            <a:r>
              <a:rPr lang="en-US" dirty="0"/>
              <a:t> when discounted at the stock’s required return,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? See next slide.</a:t>
            </a:r>
          </a:p>
        </p:txBody>
      </p:sp>
    </p:spTree>
    <p:extLst>
      <p:ext uri="{BB962C8B-B14F-4D97-AF65-F5344CB8AC3E}">
        <p14:creationId xmlns:p14="http://schemas.microsoft.com/office/powerpoint/2010/main" val="992959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Present Value of a Constant Growth Dividend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PV</m:t>
                    </m:r>
                    <m:r>
                      <a:rPr lang="en-US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L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s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en-US" dirty="0">
                  <a:solidFill>
                    <a:srgbClr val="333399"/>
                  </a:solidFill>
                </a:endParaRPr>
              </a:p>
              <a:p>
                <a:r>
                  <a:rPr lang="en-US" dirty="0"/>
                  <a:t>What happens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s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  as t gets bigger?</a:t>
                </a:r>
              </a:p>
              <a:p>
                <a:r>
                  <a:rPr lang="en-US" dirty="0"/>
                  <a:t>If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L</a:t>
                </a:r>
                <a:r>
                  <a:rPr lang="en-US" dirty="0"/>
                  <a:t>&lt;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s</a:t>
                </a:r>
                <a:r>
                  <a:rPr lang="en-US" dirty="0"/>
                  <a:t>: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solidFill>
                                      <a:srgbClr val="333399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333399"/>
                                        </a:solidFill>
                                        <a:latin typeface="Cambria Math"/>
                                      </a:rPr>
                                      <m:t>s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33399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333399"/>
                    </a:solidFill>
                  </a:rPr>
                  <a:t> </a:t>
                </a:r>
                <a:r>
                  <a:rPr lang="en-US" dirty="0"/>
                  <a:t>&lt; 1.</a:t>
                </a:r>
              </a:p>
              <a:p>
                <a:r>
                  <a:rPr lang="en-US" dirty="0"/>
                  <a:t>So the bracket approaches zero as t gets large.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3156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Constant Dividend Growth Model (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&lt;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7625"/>
                <a:ext cx="10515600" cy="1541689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L</a:t>
                </a:r>
                <a:r>
                  <a:rPr lang="en-US" dirty="0"/>
                  <a:t> is constant and less than r</a:t>
                </a:r>
                <a:r>
                  <a:rPr lang="en-US" baseline="-25000" dirty="0"/>
                  <a:t>s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L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>
                                        <a:latin typeface="Cambria Math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converges to: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7625"/>
                <a:ext cx="10515600" cy="1541689"/>
              </a:xfrm>
              <a:blipFill rotWithShape="1">
                <a:blip r:embed="rId3"/>
                <a:stretch>
                  <a:fillRect l="-1333" b="-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3" descr="An equation shows Sigma power infinity t equal 1, D subscript 0 within parenthesis 1 plus g subscript L divided by 1 plus r subscript s whole power t&#10;P subscript 0 equals D subscript 1 divided by r subscript s minus g subscript L equals D subscript 0 within parenthesis 1 plus g subscript L divided by r subscript minus g subscript L.&#10;"/>
          <p:cNvGraphicFramePr>
            <a:graphicFrameLocks noGrp="1" noChangeAspect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72859462"/>
              </p:ext>
            </p:extLst>
          </p:nvPr>
        </p:nvGraphicFramePr>
        <p:xfrm>
          <a:off x="3483429" y="3169170"/>
          <a:ext cx="5225142" cy="15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2" name="Equation" r:id="rId4" imgW="1562040" imgH="457200" progId="Equation.DSMT4">
                  <p:embed/>
                </p:oleObj>
              </mc:Choice>
              <mc:Fallback>
                <p:oleObj name="Equation" r:id="rId4" imgW="156204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429" y="3169170"/>
                        <a:ext cx="5225142" cy="1529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9877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What happens if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 &gt;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2" descr="An equation shows P subscript 0 equals D subscript 0 within parenthesis 1 plus g subscript L whole power 1 divided by within parenthesis 1 plus r subscript s whole power 1 plus D subscript 0 within parenthesis 1 plus g subscript L whole power 2 divided by within parenthesis 1 plus r subscript s whole power 2 plus so on plus D subscript 0 within parenthesis 1 plus g subscript L whole power infinity divided by within parenthesis 1 plus r subscript s whole power infinity.&#10;If g subscript L greater than r subscript s’ then within parenthesis 1 plus g subscript L whole power t divided by 1 plus r subscript s whole power t lesser than 1 and p subscript 0 equals infinity.&#10;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653249"/>
              </p:ext>
            </p:extLst>
          </p:nvPr>
        </p:nvGraphicFramePr>
        <p:xfrm>
          <a:off x="1763745" y="1408793"/>
          <a:ext cx="8664510" cy="303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Equation" r:id="rId3" imgW="3047760" imgH="1066680" progId="Equation.DSMT4">
                  <p:embed/>
                </p:oleObj>
              </mc:Choice>
              <mc:Fallback>
                <p:oleObj name="Equation" r:id="rId3" imgW="3047760" imgH="1066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45" y="1408793"/>
                        <a:ext cx="8664510" cy="3032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38200" y="4924422"/>
            <a:ext cx="10515600" cy="1229635"/>
          </a:xfrm>
        </p:spPr>
        <p:txBody>
          <a:bodyPr/>
          <a:lstStyle/>
          <a:p>
            <a:r>
              <a:rPr lang="en-US" b="1" dirty="0"/>
              <a:t>So </a:t>
            </a:r>
            <a:r>
              <a:rPr lang="en-US" b="1" dirty="0" err="1">
                <a:solidFill>
                  <a:srgbClr val="333399"/>
                </a:solidFill>
              </a:rPr>
              <a:t>g</a:t>
            </a:r>
            <a:r>
              <a:rPr lang="en-US" b="1" baseline="-25000" dirty="0" err="1">
                <a:solidFill>
                  <a:srgbClr val="333399"/>
                </a:solidFill>
              </a:rPr>
              <a:t>L</a:t>
            </a:r>
            <a:r>
              <a:rPr lang="en-US" b="1" dirty="0">
                <a:solidFill>
                  <a:srgbClr val="333399"/>
                </a:solidFill>
              </a:rPr>
              <a:t> must be less than </a:t>
            </a:r>
            <a:r>
              <a:rPr lang="en-US" b="1" dirty="0" err="1">
                <a:solidFill>
                  <a:srgbClr val="333399"/>
                </a:solidFill>
              </a:rPr>
              <a:t>r</a:t>
            </a:r>
            <a:r>
              <a:rPr lang="en-US" b="1" baseline="-25000" dirty="0" err="1">
                <a:solidFill>
                  <a:srgbClr val="333399"/>
                </a:solidFill>
              </a:rPr>
              <a:t>s</a:t>
            </a:r>
            <a:r>
              <a:rPr lang="en-US" b="1" dirty="0"/>
              <a:t> for the constant growth model to be applicable!!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945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Required rate of return: beta = 1.2, </a:t>
            </a:r>
            <a:r>
              <a:rPr lang="en-US" dirty="0" err="1"/>
              <a:t>r</a:t>
            </a:r>
            <a:r>
              <a:rPr lang="en-US" baseline="-25000" dirty="0" err="1"/>
              <a:t>RF</a:t>
            </a:r>
            <a:r>
              <a:rPr lang="en-US" dirty="0"/>
              <a:t> = 7%,</a:t>
            </a:r>
            <a:br>
              <a:rPr lang="en-US" dirty="0"/>
            </a:br>
            <a:r>
              <a:rPr lang="en-US" dirty="0"/>
              <a:t>and RP</a:t>
            </a:r>
            <a:r>
              <a:rPr lang="en-US" baseline="-25000" dirty="0"/>
              <a:t>M</a:t>
            </a:r>
            <a:r>
              <a:rPr lang="en-US" dirty="0"/>
              <a:t> = 5%.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7288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SML to calculate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:</a:t>
            </a:r>
          </a:p>
        </p:txBody>
      </p:sp>
      <p:graphicFrame>
        <p:nvGraphicFramePr>
          <p:cNvPr id="7" name="Object 3" descr="An equation shows how to use the S M L to calculate r subscript s :&#10;r subscript s equals r subscript R F plus within parenthesis R P subscript M multiple with b subscript firm&#10;Equals 7 percent plus within parenthesis 5 percent multiple with 1.2 &#10;Equals 13 percent.&#10;"/>
          <p:cNvGraphicFramePr>
            <a:graphicFrameLocks noGrp="1" noChangeAspect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84850246"/>
              </p:ext>
            </p:extLst>
          </p:nvPr>
        </p:nvGraphicFramePr>
        <p:xfrm>
          <a:off x="4281714" y="2359831"/>
          <a:ext cx="3628572" cy="201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Equation" r:id="rId3" imgW="1257120" imgH="698400" progId="Equation.DSMT4">
                  <p:embed/>
                </p:oleObj>
              </mc:Choice>
              <mc:Fallback>
                <p:oleObj name="Equation" r:id="rId3" imgW="1257120" imgH="69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714" y="2359831"/>
                        <a:ext cx="3628572" cy="2015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7131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Estimated Intrinsic Stock Value:  </a:t>
            </a:r>
            <a:br>
              <a:rPr lang="en-US" dirty="0"/>
            </a:br>
            <a:r>
              <a:rPr lang="en-US" dirty="0"/>
              <a:t>D</a:t>
            </a:r>
            <a:r>
              <a:rPr lang="en-US" baseline="-25000" dirty="0"/>
              <a:t>0</a:t>
            </a:r>
            <a:r>
              <a:rPr lang="en-US" dirty="0"/>
              <a:t> = $2.00,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 = 13%,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 = 6%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2" descr="An equation shows D subscript 1 equals D subscript 0 within parenthesis 1 plus g subscript L&#10;Equals $ 2.00 multiple within parenthesis 1.06 equals $ 2.12&#10;P subscript 0 equals D subscript 0 within parenthesis 1 plus g subscript L divided by r subscript s minus g subscript L equals D subscript 1 divided by r subscript s minus g subscript L&#10;P subscript 0 equals $ 2.12 divided by 0.13 minus 0.06 equals $ 30.2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050107"/>
              </p:ext>
            </p:extLst>
          </p:nvPr>
        </p:nvGraphicFramePr>
        <p:xfrm>
          <a:off x="3860800" y="1748119"/>
          <a:ext cx="4470400" cy="3893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Equation" r:id="rId3" imgW="1574640" imgH="1371600" progId="Equation.DSMT4">
                  <p:embed/>
                </p:oleObj>
              </mc:Choice>
              <mc:Fallback>
                <p:oleObj name="Equation" r:id="rId3" imgW="1574640" imgH="1371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1748119"/>
                        <a:ext cx="4470400" cy="3893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9358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Expected Stock Price in 1 Year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2" descr="An equation shows In general: P subscript t equals D subscript t plus 1 divided by r subscript s minus g subscript L 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946985"/>
              </p:ext>
            </p:extLst>
          </p:nvPr>
        </p:nvGraphicFramePr>
        <p:xfrm>
          <a:off x="4209143" y="1581377"/>
          <a:ext cx="3644760" cy="111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5" name="Equation" r:id="rId3" imgW="1409400" imgH="431640" progId="Equation.DSMT4">
                  <p:embed/>
                </p:oleObj>
              </mc:Choice>
              <mc:Fallback>
                <p:oleObj name="Equation" r:id="rId3" imgW="140940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143" y="1581377"/>
                        <a:ext cx="3644760" cy="1118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 descr="D subscript 1 equals D subscript 0 within parenthesis 1 plus g subscript L&#10;Equals $ 2.12 multiple within parenthesis 1.06 equals dollar 2.2472&#10;P subscript 0 equals D subscript 1 divided by r subscript s minus g subscript L&#10;Equals $ 2.2472 divided by 0.13 minus 0.06 equals $ 32.10"/>
          <p:cNvGraphicFramePr>
            <a:graphicFrameLocks noGrp="1" noChangeAspect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961665"/>
              </p:ext>
            </p:extLst>
          </p:nvPr>
        </p:nvGraphicFramePr>
        <p:xfrm>
          <a:off x="4209143" y="2666226"/>
          <a:ext cx="3773714" cy="297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6" name="Equation" r:id="rId5" imgW="1726920" imgH="1358640" progId="Equation.DSMT4">
                  <p:embed/>
                </p:oleObj>
              </mc:Choice>
              <mc:Fallback>
                <p:oleObj name="Equation" r:id="rId5" imgW="1726920" imgH="1358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143" y="2666226"/>
                        <a:ext cx="3773714" cy="2970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3244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Expected Dividend Yield and Capital</a:t>
            </a:r>
            <a:br>
              <a:rPr lang="en-US" dirty="0"/>
            </a:br>
            <a:r>
              <a:rPr lang="en-US" dirty="0"/>
              <a:t>Gains Yield (Year 1)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Object 2" descr="A calculation shows dividend yield equals D subscript 1 over P subscript 0 equals $2.12 over $30.29 equals 7.0%. CG Yield equals P hat subscript 1 minus P subscript 0 over P subscript 0 equals $32.10 minus $30.29 over $30.29 equals 6.0%.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006783"/>
              </p:ext>
            </p:extLst>
          </p:nvPr>
        </p:nvGraphicFramePr>
        <p:xfrm>
          <a:off x="2394857" y="2154239"/>
          <a:ext cx="7402286" cy="308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Equation" r:id="rId3" imgW="2654280" imgH="1104840" progId="Equation.DSMT4">
                  <p:embed/>
                </p:oleObj>
              </mc:Choice>
              <mc:Fallback>
                <p:oleObj name="Equation" r:id="rId3" imgW="2654280" imgH="1104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857" y="2154239"/>
                        <a:ext cx="7402286" cy="3081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8035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Total Year 1 Return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return = Dividend yield + Capital gains yield.</a:t>
            </a:r>
          </a:p>
          <a:p>
            <a:r>
              <a:rPr lang="en-US" dirty="0"/>
              <a:t>Total return = 7% + 6% = 13%.</a:t>
            </a:r>
          </a:p>
          <a:p>
            <a:r>
              <a:rPr lang="en-US" dirty="0"/>
              <a:t>Total return = 13% =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.</a:t>
            </a:r>
          </a:p>
          <a:p>
            <a:r>
              <a:rPr lang="en-US" dirty="0"/>
              <a:t>For constant growth stock:</a:t>
            </a:r>
          </a:p>
          <a:p>
            <a:pPr lvl="1"/>
            <a:r>
              <a:rPr lang="en-US" dirty="0"/>
              <a:t>   Capital gains yield = 6% =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 err="1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976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Rearrange model to rate of return form: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2" name="Object 2" descr="An equation shows P subscript 0 equals D subscript 1 divided by r subscript s minus g to r subscript s equals D subscript 1 divided by P subscript 0 plus g&#10;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486627"/>
              </p:ext>
            </p:extLst>
          </p:nvPr>
        </p:nvGraphicFramePr>
        <p:xfrm>
          <a:off x="3886200" y="2004437"/>
          <a:ext cx="4419600" cy="123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2" name="Equation" r:id="rId3" imgW="1549080" imgH="431640" progId="Equation.DSMT4">
                  <p:embed/>
                </p:oleObj>
              </mc:Choice>
              <mc:Fallback>
                <p:oleObj name="Equation" r:id="rId3" imgW="15490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04437"/>
                        <a:ext cx="4419600" cy="123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 descr="Then, r subscript s equals $ 2.12 divided by $ 30.29 plus 0.06 &#10;Equals 0.07 plus 0.06 equals 13 percent."/>
          <p:cNvGraphicFramePr>
            <a:graphicFrameLocks noGrp="1" noChangeAspect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6719829"/>
              </p:ext>
            </p:extLst>
          </p:nvPr>
        </p:nvGraphicFramePr>
        <p:xfrm>
          <a:off x="3600450" y="3800646"/>
          <a:ext cx="4991100" cy="1079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3" name="Equation" r:id="rId5" imgW="1879560" imgH="406080" progId="Equation.DSMT4">
                  <p:embed/>
                </p:oleObj>
              </mc:Choice>
              <mc:Fallback>
                <p:oleObj name="Equation" r:id="rId5" imgW="1879560" imgH="406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3800646"/>
                        <a:ext cx="4991100" cy="1079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3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Different Approaches for Valuing Common Stock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cash flow model</a:t>
            </a:r>
          </a:p>
          <a:p>
            <a:pPr lvl="1"/>
            <a:r>
              <a:rPr lang="en-US" dirty="0"/>
              <a:t>Constant growth</a:t>
            </a:r>
          </a:p>
          <a:p>
            <a:pPr lvl="1"/>
            <a:r>
              <a:rPr lang="en-US" dirty="0" err="1"/>
              <a:t>Nonconstant</a:t>
            </a:r>
            <a:r>
              <a:rPr lang="en-US" dirty="0"/>
              <a:t> growth</a:t>
            </a:r>
          </a:p>
          <a:p>
            <a:r>
              <a:rPr lang="en-US" dirty="0"/>
              <a:t>Dividend growth model</a:t>
            </a:r>
          </a:p>
          <a:p>
            <a:pPr lvl="1"/>
            <a:r>
              <a:rPr lang="en-US" dirty="0"/>
              <a:t>Constant growth </a:t>
            </a:r>
          </a:p>
          <a:p>
            <a:pPr lvl="1"/>
            <a:r>
              <a:rPr lang="en-US" dirty="0" err="1"/>
              <a:t>Nonconstant</a:t>
            </a:r>
            <a:r>
              <a:rPr lang="en-US" dirty="0"/>
              <a:t> growth</a:t>
            </a:r>
          </a:p>
          <a:p>
            <a:r>
              <a:rPr lang="en-US" dirty="0"/>
              <a:t>Using the multiples of comparable firms</a:t>
            </a:r>
          </a:p>
        </p:txBody>
      </p:sp>
    </p:spTree>
    <p:extLst>
      <p:ext uri="{BB962C8B-B14F-4D97-AF65-F5344CB8AC3E}">
        <p14:creationId xmlns:p14="http://schemas.microsoft.com/office/powerpoint/2010/main" val="22503030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err="1"/>
              <a:t>Nonconstant</a:t>
            </a:r>
            <a:r>
              <a:rPr lang="en-US" dirty="0"/>
              <a:t> Growth Stock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Nonconstant</a:t>
            </a:r>
            <a:r>
              <a:rPr lang="en-US" dirty="0"/>
              <a:t> growth of 30% for Year 0 to Year 1, 25% for Year 1 to Year 2, 15% for Year 2 to Year 3, and then long-run constant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 = 6%.</a:t>
            </a:r>
          </a:p>
          <a:p>
            <a:r>
              <a:rPr lang="en-US" dirty="0"/>
              <a:t>Can no longer use constant growth model.</a:t>
            </a:r>
          </a:p>
          <a:p>
            <a:r>
              <a:rPr lang="en-US" dirty="0"/>
              <a:t>However, growth becomes constant after 3 years.</a:t>
            </a:r>
          </a:p>
        </p:txBody>
      </p:sp>
    </p:spTree>
    <p:extLst>
      <p:ext uri="{BB962C8B-B14F-4D97-AF65-F5344CB8AC3E}">
        <p14:creationId xmlns:p14="http://schemas.microsoft.com/office/powerpoint/2010/main" val="21678275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Steps to Estimate Current Stock Value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Forecast dividends for nonconstant period, which ends at horizon date after which growth is constant at g</a:t>
                </a:r>
                <a:r>
                  <a:rPr lang="en-US" baseline="-25000" dirty="0"/>
                  <a:t>L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Find horizon value, which is PV of dividends beyond horizon date discounted back to horizon date</a:t>
                </a:r>
              </a:p>
              <a:p>
                <a:r>
                  <a:rPr lang="en-US" dirty="0"/>
                  <a:t>Horizon value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166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4153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Steps to Estimate Current Stock Price (Continued)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PV of each dividend in the forecast period.</a:t>
            </a:r>
          </a:p>
          <a:p>
            <a:r>
              <a:rPr lang="en-US" dirty="0"/>
              <a:t>Find PV of horizon value.</a:t>
            </a:r>
          </a:p>
          <a:p>
            <a:r>
              <a:rPr lang="en-US" dirty="0"/>
              <a:t>Sum PV of dividends and PV of horizon value.</a:t>
            </a:r>
          </a:p>
          <a:p>
            <a:r>
              <a:rPr lang="en-US" dirty="0"/>
              <a:t>Result is estimated current stock value.</a:t>
            </a:r>
          </a:p>
        </p:txBody>
      </p:sp>
    </p:spTree>
    <p:extLst>
      <p:ext uri="{BB962C8B-B14F-4D97-AF65-F5344CB8AC3E}">
        <p14:creationId xmlns:p14="http://schemas.microsoft.com/office/powerpoint/2010/main" val="29000527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Example of Estimating Current Stock Value (D</a:t>
            </a:r>
            <a:r>
              <a:rPr lang="en-US" baseline="-25000" dirty="0"/>
              <a:t>0</a:t>
            </a:r>
            <a:r>
              <a:rPr lang="en-US" dirty="0"/>
              <a:t> = $2.00,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 = 13%)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4514" name="Picture 2" descr="A table shows Estimating current stock value Year, dividends, P V subscript and P V of P subscript 3 for year 1 are D subscript 0 within parenthesis 1 plus g subscript 0, 1 and $ 2.600 divided by within parenthesis 1 plus r subscript s whole power 1 for year 2 are D subscript 1 within parenthesis 1 plus g subscript 1, 2 and $ 3.250 divided by within parenthesis 1 plus r subscript s whole power 2 for year 3 are D subscript 2 within parenthesis 1 plus g subscript 2, 3 and $ 3.7375 divided by 1 plus r subscript s whole power 3 and for year 4 are D subscript 4 divided by r subscript s minus g subscript L, D subscript 3 within parenthesis 1 plus g subscript L divided by r subscript s minus g subscript L, $ 3.9618 divided by 0.07 denotes P subscript 3 equals $ 56.596 and $ 39.224 $ 56.596 divided by 1 plus r subscript s whole 3. P subscript 0 equals $ 46.66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05" y="1323158"/>
            <a:ext cx="7898191" cy="46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316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Expected Dividend Yield and Capital</a:t>
            </a:r>
            <a:br>
              <a:rPr lang="en-US" dirty="0"/>
            </a:br>
            <a:r>
              <a:rPr lang="en-US" dirty="0"/>
              <a:t>Gains Yield (t = 0)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Object 2" descr="An equation shows expected dividend yield. &#10;At t equals 0 &#10;Dividend yield equals D subscript 1 divided p subscript 0 equals $ 2.60 divided by $ 46.66 equals 5.6 percent&#10;C G Yield equals 13.0 percent minus 5.6 percent equals 7.4 percent.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846228"/>
              </p:ext>
            </p:extLst>
          </p:nvPr>
        </p:nvGraphicFramePr>
        <p:xfrm>
          <a:off x="2931092" y="2202836"/>
          <a:ext cx="6329816" cy="225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Equation" r:id="rId3" imgW="2349360" imgH="838080" progId="Equation.DSMT4">
                  <p:embed/>
                </p:oleObj>
              </mc:Choice>
              <mc:Fallback>
                <p:oleObj name="Equation" r:id="rId3" imgW="2349360" imgH="838080" progId="Equation.DSMT4">
                  <p:embed/>
                  <p:pic>
                    <p:nvPicPr>
                      <p:cNvPr id="0" name="Content Placeholder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092" y="2202836"/>
                        <a:ext cx="6329816" cy="2258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055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Expected Dividend Yield and Capital Gains Yield (after t = 3)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During </a:t>
            </a:r>
            <a:r>
              <a:rPr lang="en-US" dirty="0" err="1"/>
              <a:t>nonconstant</a:t>
            </a:r>
            <a:r>
              <a:rPr lang="en-US" dirty="0"/>
              <a:t> growth, dividend yield and capital gains yield are not constant.</a:t>
            </a:r>
          </a:p>
          <a:p>
            <a:pPr>
              <a:spcBef>
                <a:spcPct val="0"/>
              </a:spcBef>
            </a:pPr>
            <a:r>
              <a:rPr lang="en-US" dirty="0"/>
              <a:t>If current growth is greater than g, current capital gains yield is greater than g.</a:t>
            </a:r>
          </a:p>
          <a:p>
            <a:pPr>
              <a:spcBef>
                <a:spcPct val="0"/>
              </a:spcBef>
            </a:pPr>
            <a:r>
              <a:rPr lang="en-US" dirty="0"/>
              <a:t>After t = 3,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 = constant = 6%, so the </a:t>
            </a:r>
            <a:br>
              <a:rPr lang="en-US" dirty="0"/>
            </a:br>
            <a:r>
              <a:rPr lang="en-US" dirty="0"/>
              <a:t>capital gains yield = 6%.</a:t>
            </a:r>
          </a:p>
          <a:p>
            <a:pPr>
              <a:spcBef>
                <a:spcPct val="0"/>
              </a:spcBef>
            </a:pPr>
            <a:r>
              <a:rPr lang="en-US" dirty="0"/>
              <a:t>Because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 = 13%, after t = 3 dividend </a:t>
            </a:r>
            <a:br>
              <a:rPr lang="en-US" dirty="0"/>
            </a:br>
            <a:r>
              <a:rPr lang="en-US" dirty="0"/>
              <a:t>yield = 13% – 6% = 7%.</a:t>
            </a:r>
          </a:p>
        </p:txBody>
      </p:sp>
    </p:spTree>
    <p:extLst>
      <p:ext uri="{BB962C8B-B14F-4D97-AF65-F5344CB8AC3E}">
        <p14:creationId xmlns:p14="http://schemas.microsoft.com/office/powerpoint/2010/main" val="2382332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Using Stock Price Multiples to Estimate</a:t>
            </a:r>
            <a:br>
              <a:rPr lang="en-US" dirty="0"/>
            </a:br>
            <a:r>
              <a:rPr lang="en-US" dirty="0"/>
              <a:t>Stock Price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Analysts often use the P/E multiple (the price per share divided by the earnings per share).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Example: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Estimate the average P/E ratio of comparable firms. This is the P/E multiple.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Multiply this average P/E ratio by the expected earnings of the company to estimate its stock price.</a:t>
            </a:r>
          </a:p>
        </p:txBody>
      </p:sp>
    </p:spTree>
    <p:extLst>
      <p:ext uri="{BB962C8B-B14F-4D97-AF65-F5344CB8AC3E}">
        <p14:creationId xmlns:p14="http://schemas.microsoft.com/office/powerpoint/2010/main" val="17231015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Using Entity Multiples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The entity value (V) is: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the market value of equity (# shares of stock multiplied by the price per share)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plus the value of debt.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Pick a measure, such as EBITDA, Sales, Customers, Eyeballs, etc.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Calculate the average entity ratio for a sample of comparable firms.  For example,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V/EBITDA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V/Customers</a:t>
            </a:r>
          </a:p>
        </p:txBody>
      </p:sp>
    </p:spTree>
    <p:extLst>
      <p:ext uri="{BB962C8B-B14F-4D97-AF65-F5344CB8AC3E}">
        <p14:creationId xmlns:p14="http://schemas.microsoft.com/office/powerpoint/2010/main" val="33478437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Using Entity Multiples (Continued)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Find the entity value of the firm in question.  For example,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Multiply the firm’s sales by the V/Sales multiple.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Multiply the firm’s # of customers by the V/Customers ratio</a:t>
            </a:r>
          </a:p>
          <a:p>
            <a:pPr>
              <a:lnSpc>
                <a:spcPct val="90000"/>
              </a:lnSpc>
            </a:pPr>
            <a:r>
              <a:rPr lang="en-US" dirty="0"/>
              <a:t>The result is the firm’s total value.</a:t>
            </a:r>
          </a:p>
          <a:p>
            <a:pPr>
              <a:lnSpc>
                <a:spcPct val="90000"/>
              </a:lnSpc>
            </a:pPr>
            <a:r>
              <a:rPr lang="en-US" dirty="0"/>
              <a:t>Subtract the firm’s debt to get the total value of its equity.</a:t>
            </a:r>
          </a:p>
          <a:p>
            <a:pPr>
              <a:lnSpc>
                <a:spcPct val="90000"/>
              </a:lnSpc>
            </a:pPr>
            <a:r>
              <a:rPr lang="en-US" dirty="0"/>
              <a:t>Divide by the number of shares to calculate the price per share.</a:t>
            </a:r>
          </a:p>
        </p:txBody>
      </p:sp>
    </p:spTree>
    <p:extLst>
      <p:ext uri="{BB962C8B-B14F-4D97-AF65-F5344CB8AC3E}">
        <p14:creationId xmlns:p14="http://schemas.microsoft.com/office/powerpoint/2010/main" val="41487768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Problems with Market Multiple Methods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often hard to find comparable firms.</a:t>
            </a:r>
          </a:p>
          <a:p>
            <a:r>
              <a:rPr lang="en-US" dirty="0"/>
              <a:t>The average ratio for the sample of comparable firms often has a wide range.</a:t>
            </a:r>
          </a:p>
          <a:p>
            <a:pPr lvl="1"/>
            <a:r>
              <a:rPr lang="en-US" dirty="0"/>
              <a:t>For example, the average P/E ratio might be 20, but the range could be from 10 to 50.  How do you know whether your firm should be compared to the low, average, or high performers?</a:t>
            </a:r>
          </a:p>
        </p:txBody>
      </p:sp>
    </p:spTree>
    <p:extLst>
      <p:ext uri="{BB962C8B-B14F-4D97-AF65-F5344CB8AC3E}">
        <p14:creationId xmlns:p14="http://schemas.microsoft.com/office/powerpoint/2010/main" val="67580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The Free Cash Flow Valuation Model: FCF and WACC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cash flow (FCF) is:</a:t>
            </a:r>
          </a:p>
          <a:p>
            <a:pPr lvl="1"/>
            <a:r>
              <a:rPr lang="en-US" dirty="0"/>
              <a:t>The cash flow available for distribution to </a:t>
            </a:r>
            <a:r>
              <a:rPr lang="en-US" i="1" dirty="0"/>
              <a:t>all</a:t>
            </a:r>
            <a:r>
              <a:rPr lang="en-US" dirty="0"/>
              <a:t> of a company’s investors.</a:t>
            </a:r>
          </a:p>
          <a:p>
            <a:pPr lvl="1"/>
            <a:r>
              <a:rPr lang="en-US" dirty="0"/>
              <a:t>Generated by a company’s operations.</a:t>
            </a:r>
          </a:p>
          <a:p>
            <a:r>
              <a:rPr lang="en-US" dirty="0"/>
              <a:t>The weighted average cost of capital (WACC) is:</a:t>
            </a:r>
          </a:p>
          <a:p>
            <a:pPr lvl="1"/>
            <a:r>
              <a:rPr lang="en-US" dirty="0"/>
              <a:t> The overall rate of return required by </a:t>
            </a:r>
            <a:r>
              <a:rPr lang="en-US" i="1" dirty="0"/>
              <a:t>all</a:t>
            </a:r>
            <a:r>
              <a:rPr lang="en-US" dirty="0"/>
              <a:t> of the company’s investors.</a:t>
            </a:r>
          </a:p>
        </p:txBody>
      </p:sp>
    </p:spTree>
    <p:extLst>
      <p:ext uri="{BB962C8B-B14F-4D97-AF65-F5344CB8AC3E}">
        <p14:creationId xmlns:p14="http://schemas.microsoft.com/office/powerpoint/2010/main" val="23899215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Comparing the FCF Model and Dividend</a:t>
            </a:r>
            <a:br>
              <a:rPr lang="en-US" dirty="0"/>
            </a:br>
            <a:r>
              <a:rPr lang="en-US" dirty="0"/>
              <a:t>Growth Model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apply FCF model in more situations:</a:t>
            </a:r>
          </a:p>
          <a:p>
            <a:pPr lvl="1"/>
            <a:r>
              <a:rPr lang="en-US" dirty="0"/>
              <a:t>Privately held companies</a:t>
            </a:r>
          </a:p>
          <a:p>
            <a:pPr lvl="1"/>
            <a:r>
              <a:rPr lang="en-US" dirty="0"/>
              <a:t>Divisions of companies</a:t>
            </a:r>
          </a:p>
          <a:p>
            <a:pPr lvl="1"/>
            <a:r>
              <a:rPr lang="en-US" dirty="0"/>
              <a:t>Companies that pay zero (or very low) dividends</a:t>
            </a:r>
          </a:p>
          <a:p>
            <a:r>
              <a:rPr lang="en-US" dirty="0"/>
              <a:t>FCF model requires forecasted financial statements to estimate FCF</a:t>
            </a:r>
          </a:p>
          <a:p>
            <a:pPr lvl="1"/>
            <a:r>
              <a:rPr lang="en-US" dirty="0"/>
              <a:t>Takes more effort than just forecasting dividends, but…</a:t>
            </a:r>
          </a:p>
          <a:p>
            <a:pPr lvl="1"/>
            <a:r>
              <a:rPr lang="en-US" dirty="0"/>
              <a:t>Provides more insights into value drivers.</a:t>
            </a:r>
          </a:p>
        </p:txBody>
      </p:sp>
    </p:spTree>
    <p:extLst>
      <p:ext uri="{BB962C8B-B14F-4D97-AF65-F5344CB8AC3E}">
        <p14:creationId xmlns:p14="http://schemas.microsoft.com/office/powerpoint/2010/main" val="42898023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Preferred Stock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security.</a:t>
            </a:r>
          </a:p>
          <a:p>
            <a:r>
              <a:rPr lang="en-US" dirty="0"/>
              <a:t>Similar to bonds in that preferred stockholders receive a fixed dividend which must be paid before dividends can be paid on common stock.</a:t>
            </a:r>
          </a:p>
          <a:p>
            <a:r>
              <a:rPr lang="en-US" dirty="0"/>
              <a:t>However, unlike bonds, preferred stock dividends can be omitted without fear of pushing the firm into bankruptcy.</a:t>
            </a:r>
          </a:p>
        </p:txBody>
      </p:sp>
    </p:spTree>
    <p:extLst>
      <p:ext uri="{BB962C8B-B14F-4D97-AF65-F5344CB8AC3E}">
        <p14:creationId xmlns:p14="http://schemas.microsoft.com/office/powerpoint/2010/main" val="42284223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Value of Preferred Stock</a:t>
            </a:r>
            <a:br>
              <a:rPr lang="en-US" dirty="0"/>
            </a:br>
            <a:r>
              <a:rPr lang="en-US" dirty="0"/>
              <a:t> (Dividend = $2.10; </a:t>
            </a:r>
            <a:r>
              <a:rPr lang="en-US" dirty="0" err="1"/>
              <a:t>r</a:t>
            </a:r>
            <a:r>
              <a:rPr lang="en-US" baseline="-25000" dirty="0" err="1"/>
              <a:t>ps</a:t>
            </a:r>
            <a:r>
              <a:rPr lang="en-US" dirty="0"/>
              <a:t> = 7%)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Object 2" descr="An equation shows value preferred stock. &#10;V subscript p s equals dividend divided by r subscript p s equals $ 2.10 divided by 7 percent equals $ 3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542956"/>
              </p:ext>
            </p:extLst>
          </p:nvPr>
        </p:nvGraphicFramePr>
        <p:xfrm>
          <a:off x="3294743" y="2669589"/>
          <a:ext cx="5602514" cy="132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3" imgW="1879560" imgH="444240" progId="Equation.DSMT4">
                  <p:embed/>
                </p:oleObj>
              </mc:Choice>
              <mc:Fallback>
                <p:oleObj name="Equation" r:id="rId3" imgW="187956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743" y="2669589"/>
                        <a:ext cx="5602514" cy="1324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56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Value of Operations (</a:t>
            </a:r>
            <a:r>
              <a:rPr lang="en-US" sz="3600" dirty="0" err="1"/>
              <a:t>V</a:t>
            </a:r>
            <a:r>
              <a:rPr lang="en-US" sz="3600" baseline="-25000" dirty="0" err="1"/>
              <a:t>op</a:t>
            </a:r>
            <a:r>
              <a:rPr lang="en-US" sz="3600" dirty="0"/>
              <a:t>)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1267920"/>
          </a:xfrm>
        </p:spPr>
        <p:txBody>
          <a:bodyPr/>
          <a:lstStyle/>
          <a:p>
            <a:r>
              <a:rPr lang="en-US" dirty="0"/>
              <a:t>The PV of expected future FCF, discounted at the WACC, is the value of a company’s operations (</a:t>
            </a:r>
            <a:r>
              <a:rPr lang="en-US" dirty="0" err="1"/>
              <a:t>V</a:t>
            </a:r>
            <a:r>
              <a:rPr lang="en-US" baseline="-25000" dirty="0" err="1"/>
              <a:t>op</a:t>
            </a:r>
            <a:r>
              <a:rPr lang="en-US" dirty="0"/>
              <a:t>):</a:t>
            </a:r>
          </a:p>
        </p:txBody>
      </p:sp>
      <p:graphicFrame>
        <p:nvGraphicFramePr>
          <p:cNvPr id="15" name="Object 3" descr="An equation shows the value of operations.&#10;V subscript op equals sigma from t equals 1 to infinity F C F subscript t divided by within parenthesis 1 plus W A C C whole power t."/>
          <p:cNvGraphicFramePr>
            <a:graphicFrameLocks noGrp="1" noChangeAspect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52761917"/>
              </p:ext>
            </p:extLst>
          </p:nvPr>
        </p:nvGraphicFramePr>
        <p:xfrm>
          <a:off x="3960951" y="3478213"/>
          <a:ext cx="4270098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3" imgW="1434960" imgH="482400" progId="Equation.DSMT4">
                  <p:embed/>
                </p:oleObj>
              </mc:Choice>
              <mc:Fallback>
                <p:oleObj name="Equation" r:id="rId3" imgW="1434960" imgH="482400" progId="Equation.DSMT4">
                  <p:embed/>
                  <p:pic>
                    <p:nvPicPr>
                      <p:cNvPr id="0" name="Content Placeholder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951" y="3478213"/>
                        <a:ext cx="4270098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40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le_PPT_Template_Cengage_MPS.potx" id="{6A341ED2-E63B-4177-9AAF-670EA0822A4A}" vid="{9F6311B6-333D-45C7-A3D7-227D14483E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Accessible_PPT_Template_Cengage_MPS</Template>
  <TotalTime>2220</TotalTime>
  <Words>3906</Words>
  <Application>Microsoft Office PowerPoint</Application>
  <PresentationFormat>Widescreen</PresentationFormat>
  <Paragraphs>696</Paragraphs>
  <Slides>82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Arial</vt:lpstr>
      <vt:lpstr>Cambria Math</vt:lpstr>
      <vt:lpstr>Wingdings</vt:lpstr>
      <vt:lpstr>Office Theme</vt:lpstr>
      <vt:lpstr>Equation</vt:lpstr>
      <vt:lpstr>Corporate Valuation and Stock Valuation</vt:lpstr>
      <vt:lpstr>Topics in Chapter</vt:lpstr>
      <vt:lpstr>Corporate Valuation and Stock Valuation </vt:lpstr>
      <vt:lpstr>Common Stock: Owners, Directors, and Managers</vt:lpstr>
      <vt:lpstr>Classified Stock</vt:lpstr>
      <vt:lpstr>Tracking Stock</vt:lpstr>
      <vt:lpstr>Different Approaches for Valuing Common Stock</vt:lpstr>
      <vt:lpstr>The Free Cash Flow Valuation Model: FCF and WACC</vt:lpstr>
      <vt:lpstr>Value of Operations (Vop) </vt:lpstr>
      <vt:lpstr>Sources of Value</vt:lpstr>
      <vt:lpstr>Claims on Corporate Value</vt:lpstr>
      <vt:lpstr>Total Corporate Value: Sources and Claims</vt:lpstr>
      <vt:lpstr>Value of operations= PV of FCF discounted at WACC</vt:lpstr>
      <vt:lpstr>Suppose FCFs are expected to grow at a constant rate, gL, starting at t=1, and continue forever. What happens to FCF?</vt:lpstr>
      <vt:lpstr>Value of operations in terms of FCF1 and gL:</vt:lpstr>
      <vt:lpstr>Rewritten value of operations:</vt:lpstr>
      <vt:lpstr>Value of operations with grouped terms:</vt:lpstr>
      <vt:lpstr>Value of operations if FCF grows at a constant rate:</vt:lpstr>
      <vt:lpstr>What happens to 〖 [(1+g_L)/(1+WACC)]〗^t  as t gets large?</vt:lpstr>
      <vt:lpstr>What happens to the value of operations if gL ≥ WACC?</vt:lpstr>
      <vt:lpstr>What happens to the value of operations if gL ≤ WACC?</vt:lpstr>
      <vt:lpstr>What is the sum of an infinite number of factors that get smaller at a geometric rate?</vt:lpstr>
      <vt:lpstr>Constant Growth Formula for Value of Operations: gL begins at Time 1</vt:lpstr>
      <vt:lpstr>Constant Growth Formula for Value of Operations: gL begins at Time 0</vt:lpstr>
      <vt:lpstr>Data for FCF Valuation</vt:lpstr>
      <vt:lpstr>Find Value of Operations</vt:lpstr>
      <vt:lpstr>Total Value of Company (VTotal)</vt:lpstr>
      <vt:lpstr>Estimated Intrinsic Value of Equity (VEquity)</vt:lpstr>
      <vt:lpstr>Estimated Intrinsic Stock Price per Share, P ̂_0  (1 of 2)</vt:lpstr>
      <vt:lpstr>Expansion Plan: Nonconstant Growth</vt:lpstr>
      <vt:lpstr>Estimating the Value of Operations</vt:lpstr>
      <vt:lpstr>Time Line of FCF</vt:lpstr>
      <vt:lpstr>Horizon Value</vt:lpstr>
      <vt:lpstr>Horizon Value Application (FCF3 = $35, WACC = 11%, gL = 5%)</vt:lpstr>
      <vt:lpstr>Value of Operations at t=0: PV of FCF1 through FCF3 plus PV of HV3</vt:lpstr>
      <vt:lpstr>Application: Current Value of Operations (Nonconstant g in FCF until after Year 3; gL = 5%; WACC = 11%)</vt:lpstr>
      <vt:lpstr>Estimated Intrinsic Stock Price per Share, P ̂_0  (2 of 2)</vt:lpstr>
      <vt:lpstr>How much of the value of operations is based on cash flows from Year 4 and beyond?</vt:lpstr>
      <vt:lpstr>Value of Operations and Present Value of Horizon Value</vt:lpstr>
      <vt:lpstr>Percent of Value Due to Long-Term Cash Flows</vt:lpstr>
      <vt:lpstr>Long-term versus Short-term Focus</vt:lpstr>
      <vt:lpstr>Forecasting Free Cash Flows: A Simple Approach</vt:lpstr>
      <vt:lpstr>Current Situation (in millions)</vt:lpstr>
      <vt:lpstr>Initial Operating Assumptions for the No Change Scenario</vt:lpstr>
      <vt:lpstr>Assumptions</vt:lpstr>
      <vt:lpstr>Examples of Forecasting Items</vt:lpstr>
      <vt:lpstr>Forecasted FCF: No changes in operating ratios</vt:lpstr>
      <vt:lpstr>Estimated Intrinsic Value (1 of 2)</vt:lpstr>
      <vt:lpstr>Estimated Intrinsic Value (2 of 2)</vt:lpstr>
      <vt:lpstr>The Value of Operations versus the Total Net Operating Capital</vt:lpstr>
      <vt:lpstr>Value Drivers</vt:lpstr>
      <vt:lpstr>Impact of Higher Growth Rates</vt:lpstr>
      <vt:lpstr>Impact of Higher Operating Profitability</vt:lpstr>
      <vt:lpstr>Impact of Lower Capital Requirements</vt:lpstr>
      <vt:lpstr>Impact of Simultaneous Improvements in OP and CR</vt:lpstr>
      <vt:lpstr>Impact of Simultaneous Improvements in Growth, OP, and CR</vt:lpstr>
      <vt:lpstr>Summary: Value of operations for previous combinations of ROIC and gL</vt:lpstr>
      <vt:lpstr>Are volatile stock prices consistent with rational pricing?</vt:lpstr>
      <vt:lpstr>Value of dividend-paying stock = PV of dividends discounted at required return </vt:lpstr>
      <vt:lpstr>Suppose dividends are expected to grow at a constant rate, gL, forever.</vt:lpstr>
      <vt:lpstr>Present Value of a Constant Growth Dividend</vt:lpstr>
      <vt:lpstr>Constant Dividend Growth Model (gL&lt;rs)</vt:lpstr>
      <vt:lpstr>What happens if gL &gt; rs?</vt:lpstr>
      <vt:lpstr>Required rate of return: beta = 1.2, rRF = 7%, and RPM = 5%. </vt:lpstr>
      <vt:lpstr>Estimated Intrinsic Stock Value:   D0 = $2.00, rs = 13%, gL = 6%</vt:lpstr>
      <vt:lpstr>Expected Stock Price in 1 Year</vt:lpstr>
      <vt:lpstr>Expected Dividend Yield and Capital Gains Yield (Year 1)</vt:lpstr>
      <vt:lpstr>Total Year 1 Return</vt:lpstr>
      <vt:lpstr>Rearrange model to rate of return form:</vt:lpstr>
      <vt:lpstr>Nonconstant Growth Stock</vt:lpstr>
      <vt:lpstr>Steps to Estimate Current Stock Value</vt:lpstr>
      <vt:lpstr>Steps to Estimate Current Stock Price (Continued)</vt:lpstr>
      <vt:lpstr>Example of Estimating Current Stock Value (D0 = $2.00, rs = 13%)</vt:lpstr>
      <vt:lpstr>Expected Dividend Yield and Capital Gains Yield (t = 0)</vt:lpstr>
      <vt:lpstr>Expected Dividend Yield and Capital Gains Yield (after t = 3)</vt:lpstr>
      <vt:lpstr>Using Stock Price Multiples to Estimate Stock Price</vt:lpstr>
      <vt:lpstr>Using Entity Multiples</vt:lpstr>
      <vt:lpstr>Using Entity Multiples (Continued)</vt:lpstr>
      <vt:lpstr>Problems with Market Multiple Methods</vt:lpstr>
      <vt:lpstr>Comparing the FCF Model and Dividend Growth Model</vt:lpstr>
      <vt:lpstr>Preferred Stock</vt:lpstr>
      <vt:lpstr>Value of Preferred Stock  (Dividend = $2.10; rps = 7%)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Prasanna kumar. Tripathy</dc:creator>
  <cp:lastModifiedBy>Valentine, Chris</cp:lastModifiedBy>
  <cp:revision>917</cp:revision>
  <dcterms:created xsi:type="dcterms:W3CDTF">2018-12-18T04:30:03Z</dcterms:created>
  <dcterms:modified xsi:type="dcterms:W3CDTF">2019-06-25T15:03:39Z</dcterms:modified>
</cp:coreProperties>
</file>