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0000"/>
    <a:srgbClr val="745D00"/>
    <a:srgbClr val="FFF5CC"/>
    <a:srgbClr val="0070C0"/>
    <a:srgbClr val="006298"/>
    <a:srgbClr val="004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0" autoAdjust="0"/>
    <p:restoredTop sz="94687" autoAdjust="0"/>
  </p:normalViewPr>
  <p:slideViewPr>
    <p:cSldViewPr snapToGrid="0">
      <p:cViewPr varScale="1">
        <p:scale>
          <a:sx n="74" d="100"/>
          <a:sy n="74" d="100"/>
        </p:scale>
        <p:origin x="78" y="4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2125663"/>
            <a:ext cx="10515600" cy="914400"/>
          </a:xfrm>
        </p:spPr>
        <p:txBody>
          <a:bodyPr anchor="ctr">
            <a:noAutofit/>
          </a:bodyPr>
          <a:lstStyle>
            <a:lvl1pPr algn="ctr">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724400" y="3589338"/>
            <a:ext cx="2743200" cy="731520"/>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52706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548640"/>
          </a:xfrm>
        </p:spPr>
        <p:txBody>
          <a:bodyPr>
            <a:noAutofit/>
          </a:bodyPr>
          <a:lstStyle>
            <a:lvl1pPr marL="0" indent="0" algn="ctr">
              <a:buNone/>
              <a:defRPr sz="2800" b="1">
                <a:solidFill>
                  <a:srgbClr val="006298"/>
                </a:solidFill>
              </a:defRPr>
            </a:lvl1pPr>
          </a:lstStyle>
          <a:p>
            <a:pPr lvl="0"/>
            <a:r>
              <a:rPr lang="en-US"/>
              <a:t>Edit Master text styles</a:t>
            </a:r>
          </a:p>
        </p:txBody>
      </p:sp>
      <p:sp>
        <p:nvSpPr>
          <p:cNvPr id="5" name="Content Placeholder 2"/>
          <p:cNvSpPr>
            <a:spLocks noGrp="1"/>
          </p:cNvSpPr>
          <p:nvPr>
            <p:ph idx="10"/>
          </p:nvPr>
        </p:nvSpPr>
        <p:spPr>
          <a:xfrm>
            <a:off x="838200" y="2017486"/>
            <a:ext cx="5029200" cy="4055019"/>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6324600" y="1317625"/>
            <a:ext cx="5029200" cy="548640"/>
          </a:xfrm>
        </p:spPr>
        <p:txBody>
          <a:bodyPr>
            <a:noAutofit/>
          </a:bodyPr>
          <a:lstStyle>
            <a:lvl1pPr marL="0" indent="0" algn="ctr">
              <a:buNone/>
              <a:defRPr sz="2800" b="1">
                <a:solidFill>
                  <a:srgbClr val="006298"/>
                </a:solidFill>
              </a:defRPr>
            </a:lvl1pPr>
            <a:lvl2pPr>
              <a:defRPr sz="2400"/>
            </a:lvl2pPr>
            <a:lvl3pPr>
              <a:defRPr sz="2000"/>
            </a:lvl3pPr>
            <a:lvl4pPr>
              <a:defRPr sz="1800"/>
            </a:lvl4pPr>
            <a:lvl5pPr>
              <a:defRPr sz="1800"/>
            </a:lvl5pPr>
          </a:lstStyle>
          <a:p>
            <a:pPr lvl="0"/>
            <a:r>
              <a:rPr lang="en-US"/>
              <a:t>Edit Master text styles</a:t>
            </a:r>
          </a:p>
        </p:txBody>
      </p:sp>
      <p:sp>
        <p:nvSpPr>
          <p:cNvPr id="7" name="Content Placeholder 2"/>
          <p:cNvSpPr>
            <a:spLocks noGrp="1"/>
          </p:cNvSpPr>
          <p:nvPr>
            <p:ph idx="12"/>
          </p:nvPr>
        </p:nvSpPr>
        <p:spPr>
          <a:xfrm>
            <a:off x="6324600" y="2017486"/>
            <a:ext cx="5029200" cy="4055019"/>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09897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hasCustomPrompt="1"/>
          </p:nvPr>
        </p:nvSpPr>
        <p:spPr>
          <a:xfrm>
            <a:off x="838200" y="1317625"/>
            <a:ext cx="10515600" cy="548640"/>
          </a:xfrm>
        </p:spPr>
        <p:txBody>
          <a:bodyPr>
            <a:noAutofit/>
          </a:bodyPr>
          <a:lstStyle>
            <a:lvl1pPr marL="0" indent="0" algn="l">
              <a:buNone/>
              <a:defRPr sz="2800" b="1">
                <a:solidFill>
                  <a:srgbClr val="006298"/>
                </a:solidFill>
              </a:defRPr>
            </a:lvl1pPr>
          </a:lstStyle>
          <a:p>
            <a:pPr lvl="0"/>
            <a:r>
              <a:rPr lang="en-US" dirty="0"/>
              <a:t>Section Header</a:t>
            </a:r>
          </a:p>
        </p:txBody>
      </p:sp>
      <p:sp>
        <p:nvSpPr>
          <p:cNvPr id="5" name="Content Placeholder 2"/>
          <p:cNvSpPr>
            <a:spLocks noGrp="1"/>
          </p:cNvSpPr>
          <p:nvPr>
            <p:ph idx="10"/>
          </p:nvPr>
        </p:nvSpPr>
        <p:spPr>
          <a:xfrm>
            <a:off x="838200" y="198818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hasCustomPrompt="1"/>
          </p:nvPr>
        </p:nvSpPr>
        <p:spPr>
          <a:xfrm>
            <a:off x="838200" y="3872137"/>
            <a:ext cx="10515600" cy="548640"/>
          </a:xfrm>
        </p:spPr>
        <p:txBody>
          <a:bodyPr>
            <a:noAutofit/>
          </a:bodyPr>
          <a:lstStyle>
            <a:lvl1pPr marL="0" indent="0" algn="l">
              <a:buNone/>
              <a:defRPr sz="2800" b="1">
                <a:solidFill>
                  <a:srgbClr val="006298"/>
                </a:solidFill>
              </a:defRPr>
            </a:lvl1pPr>
            <a:lvl2pPr>
              <a:defRPr sz="2400"/>
            </a:lvl2pPr>
            <a:lvl3pPr>
              <a:defRPr sz="2000"/>
            </a:lvl3pPr>
            <a:lvl4pPr>
              <a:defRPr sz="1800"/>
            </a:lvl4pPr>
            <a:lvl5pPr>
              <a:defRPr sz="1800"/>
            </a:lvl5pPr>
          </a:lstStyle>
          <a:p>
            <a:pPr lvl="0"/>
            <a:r>
              <a:rPr lang="en-US" dirty="0"/>
              <a:t>Section Header</a:t>
            </a:r>
          </a:p>
        </p:txBody>
      </p:sp>
      <p:sp>
        <p:nvSpPr>
          <p:cNvPr id="7" name="Content Placeholder 2"/>
          <p:cNvSpPr>
            <a:spLocks noGrp="1"/>
          </p:cNvSpPr>
          <p:nvPr>
            <p:ph idx="12"/>
          </p:nvPr>
        </p:nvSpPr>
        <p:spPr>
          <a:xfrm>
            <a:off x="838200" y="451802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58343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3300984" cy="548640"/>
          </a:xfrm>
        </p:spPr>
        <p:txBody>
          <a:bodyPr>
            <a:noAutofit/>
          </a:bodyPr>
          <a:lstStyle>
            <a:lvl1pPr marL="0" indent="0" algn="ctr">
              <a:buNone/>
              <a:defRPr sz="2000" b="1">
                <a:solidFill>
                  <a:srgbClr val="006298"/>
                </a:solidFill>
              </a:defRPr>
            </a:lvl1pPr>
          </a:lstStyle>
          <a:p>
            <a:pPr lvl="0"/>
            <a:r>
              <a:rPr lang="en-US"/>
              <a:t>Edit Master text styles</a:t>
            </a:r>
          </a:p>
        </p:txBody>
      </p:sp>
      <p:sp>
        <p:nvSpPr>
          <p:cNvPr id="5" name="Content Placeholder 2"/>
          <p:cNvSpPr>
            <a:spLocks noGrp="1"/>
          </p:cNvSpPr>
          <p:nvPr>
            <p:ph idx="10"/>
          </p:nvPr>
        </p:nvSpPr>
        <p:spPr>
          <a:xfrm>
            <a:off x="838200"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4445508" y="1317625"/>
            <a:ext cx="3300984" cy="548640"/>
          </a:xfrm>
        </p:spPr>
        <p:txBody>
          <a:bodyPr>
            <a:noAutofit/>
          </a:bodyPr>
          <a:lstStyle>
            <a:lvl1pPr marL="0" indent="0" algn="ctr">
              <a:buNone/>
              <a:defRPr sz="2000" b="1">
                <a:solidFill>
                  <a:srgbClr val="006298"/>
                </a:solidFill>
              </a:defRPr>
            </a:lvl1pPr>
            <a:lvl2pPr>
              <a:defRPr sz="2400"/>
            </a:lvl2pPr>
            <a:lvl3pPr>
              <a:defRPr sz="2000"/>
            </a:lvl3pPr>
            <a:lvl4pPr>
              <a:defRPr sz="1800"/>
            </a:lvl4pPr>
            <a:lvl5pPr>
              <a:defRPr sz="1800"/>
            </a:lvl5pPr>
          </a:lstStyle>
          <a:p>
            <a:pPr lvl="0"/>
            <a:r>
              <a:rPr lang="en-US"/>
              <a:t>Edit Master text styles</a:t>
            </a:r>
          </a:p>
        </p:txBody>
      </p:sp>
      <p:sp>
        <p:nvSpPr>
          <p:cNvPr id="7" name="Content Placeholder 2"/>
          <p:cNvSpPr>
            <a:spLocks noGrp="1"/>
          </p:cNvSpPr>
          <p:nvPr>
            <p:ph idx="12"/>
          </p:nvPr>
        </p:nvSpPr>
        <p:spPr>
          <a:xfrm>
            <a:off x="4445508"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8052816" y="1317625"/>
            <a:ext cx="3300984" cy="548640"/>
          </a:xfrm>
        </p:spPr>
        <p:txBody>
          <a:bodyPr>
            <a:noAutofit/>
          </a:bodyPr>
          <a:lstStyle>
            <a:lvl1pPr marL="0" indent="0" algn="ctr">
              <a:buNone/>
              <a:defRPr sz="2000" b="1">
                <a:solidFill>
                  <a:srgbClr val="006298"/>
                </a:solidFill>
              </a:defRPr>
            </a:lvl1pPr>
            <a:lvl2pPr>
              <a:defRPr sz="1800"/>
            </a:lvl2pPr>
            <a:lvl3pPr>
              <a:defRPr sz="1600"/>
            </a:lvl3pPr>
            <a:lvl4pPr>
              <a:defRPr sz="1400"/>
            </a:lvl4pPr>
            <a:lvl5pPr>
              <a:defRPr sz="1400"/>
            </a:lvl5pPr>
          </a:lstStyle>
          <a:p>
            <a:pPr lvl="0"/>
            <a:r>
              <a:rPr lang="en-US"/>
              <a:t>Edit Master text styles</a:t>
            </a:r>
          </a:p>
        </p:txBody>
      </p:sp>
      <p:sp>
        <p:nvSpPr>
          <p:cNvPr id="10" name="Content Placeholder 2"/>
          <p:cNvSpPr>
            <a:spLocks noGrp="1"/>
          </p:cNvSpPr>
          <p:nvPr>
            <p:ph idx="14"/>
          </p:nvPr>
        </p:nvSpPr>
        <p:spPr>
          <a:xfrm>
            <a:off x="8052816"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107345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4"/>
            <a:ext cx="10515600" cy="3399519"/>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5" name="Content Placeholder 2"/>
          <p:cNvSpPr>
            <a:spLocks noGrp="1"/>
          </p:cNvSpPr>
          <p:nvPr>
            <p:ph idx="10" hasCustomPrompt="1"/>
          </p:nvPr>
        </p:nvSpPr>
        <p:spPr>
          <a:xfrm>
            <a:off x="838200" y="5138056"/>
            <a:ext cx="10515600" cy="954765"/>
          </a:xfrm>
        </p:spPr>
        <p:txBody>
          <a:bodyPr>
            <a:noAutofit/>
          </a:bodyPr>
          <a:lstStyle>
            <a:lvl1pPr marL="0" indent="0">
              <a:buNone/>
              <a:defRPr sz="2000">
                <a:solidFill>
                  <a:srgbClr val="006298"/>
                </a:solidFill>
              </a:defRPr>
            </a:lvl1pPr>
          </a:lstStyle>
          <a:p>
            <a:pPr lvl="0"/>
            <a:r>
              <a:rPr lang="en-US" dirty="0"/>
              <a:t>Click to add caption to accompany content. </a:t>
            </a:r>
          </a:p>
        </p:txBody>
      </p:sp>
      <p:sp>
        <p:nvSpPr>
          <p:cNvPr id="6"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4706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5" name="Content Placeholder 2"/>
          <p:cNvSpPr>
            <a:spLocks noGrp="1"/>
          </p:cNvSpPr>
          <p:nvPr>
            <p:ph idx="10" hasCustomPrompt="1"/>
          </p:nvPr>
        </p:nvSpPr>
        <p:spPr>
          <a:xfrm>
            <a:off x="7358743" y="4484914"/>
            <a:ext cx="3995056" cy="1607907"/>
          </a:xfrm>
        </p:spPr>
        <p:txBody>
          <a:bodyPr>
            <a:noAutofit/>
          </a:bodyPr>
          <a:lstStyle>
            <a:lvl1pPr marL="0" indent="0">
              <a:buNone/>
              <a:defRPr sz="2000">
                <a:solidFill>
                  <a:srgbClr val="006298"/>
                </a:solidFill>
              </a:defRPr>
            </a:lvl1pPr>
          </a:lstStyle>
          <a:p>
            <a:pPr lvl="0"/>
            <a:r>
              <a:rPr lang="en-US" dirty="0"/>
              <a:t>Click to add caption to accompany content. </a:t>
            </a:r>
          </a:p>
        </p:txBody>
      </p:sp>
      <p:sp>
        <p:nvSpPr>
          <p:cNvPr id="6" name="Picture Placeholder 5"/>
          <p:cNvSpPr>
            <a:spLocks noGrp="1"/>
          </p:cNvSpPr>
          <p:nvPr>
            <p:ph type="pic" sz="quarter" idx="11"/>
          </p:nvPr>
        </p:nvSpPr>
        <p:spPr>
          <a:xfrm>
            <a:off x="838199" y="1538514"/>
            <a:ext cx="6201229" cy="4554311"/>
          </a:xfrm>
        </p:spPr>
        <p:txBody>
          <a:bodyPr>
            <a:noAutofit/>
          </a:bodyPr>
          <a:lstStyle>
            <a:lvl1pPr marL="0" indent="0">
              <a:buNone/>
              <a:defRPr/>
            </a:lvl1pPr>
          </a:lstStyle>
          <a:p>
            <a:r>
              <a:rPr lang="en-US" dirty="0"/>
              <a:t>Click icon to add picture</a:t>
            </a:r>
          </a:p>
        </p:txBody>
      </p:sp>
      <p:sp>
        <p:nvSpPr>
          <p:cNvPr id="7"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17002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3310516"/>
            <a:ext cx="10515600" cy="914400"/>
          </a:xfrm>
        </p:spPr>
        <p:txBody>
          <a:bodyPr anchor="ctr">
            <a:noAutofit/>
          </a:bodyPr>
          <a:lstStyle>
            <a:lvl1pPr algn="ctr">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66800" y="2249929"/>
            <a:ext cx="10058400" cy="731520"/>
          </a:xfrm>
        </p:spPr>
        <p:txBody>
          <a:bodyPr anchor="ctr">
            <a:noAutofit/>
          </a:bodyPr>
          <a:lstStyle>
            <a:lvl1pPr marL="0" indent="0" algn="ctr">
              <a:buNone/>
              <a:defRPr sz="5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Unit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rm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6758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4043966" y="3671128"/>
            <a:ext cx="7309834" cy="914400"/>
          </a:xfrm>
        </p:spPr>
        <p:txBody>
          <a:bodyPr anchor="ctr">
            <a:noAutofit/>
          </a:bodyPr>
          <a:lstStyle>
            <a:lvl1pPr algn="l">
              <a:defRPr sz="340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043966" y="2597660"/>
            <a:ext cx="3515933" cy="731520"/>
          </a:xfrm>
        </p:spPr>
        <p:txBody>
          <a:bodyPr anchor="ct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Autofit/>
          </a:bodyPr>
          <a:lstStyle>
            <a:lvl1pPr marL="0" indent="0">
              <a:buNone/>
              <a:defRPr sz="14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
        <p:nvSpPr>
          <p:cNvPr id="5" name="Content Placeholder 4"/>
          <p:cNvSpPr>
            <a:spLocks noGrp="1"/>
          </p:cNvSpPr>
          <p:nvPr>
            <p:ph sz="quarter" idx="11" hasCustomPrompt="1"/>
          </p:nvPr>
        </p:nvSpPr>
        <p:spPr>
          <a:xfrm>
            <a:off x="245144" y="231774"/>
            <a:ext cx="3346704" cy="4315968"/>
          </a:xfrm>
        </p:spPr>
        <p:txBody>
          <a:bodyPr>
            <a:noAutofit/>
          </a:bodyPr>
          <a:lstStyle>
            <a:lvl1pPr marL="0" indent="0">
              <a:buNone/>
              <a:defRPr/>
            </a:lvl1pPr>
          </a:lstStyle>
          <a:p>
            <a:pPr lvl="0"/>
            <a:r>
              <a:rPr lang="en-US" dirty="0"/>
              <a:t>Add picture here</a:t>
            </a:r>
          </a:p>
        </p:txBody>
      </p:sp>
    </p:spTree>
    <p:extLst>
      <p:ext uri="{BB962C8B-B14F-4D97-AF65-F5344CB8AC3E}">
        <p14:creationId xmlns:p14="http://schemas.microsoft.com/office/powerpoint/2010/main" val="265707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38515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22860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838200" y="3806822"/>
            <a:ext cx="10515600" cy="228600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4797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838200" y="2543597"/>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3769569"/>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838200" y="4995542"/>
            <a:ext cx="10515600" cy="1097280"/>
          </a:xfrm>
        </p:spPr>
        <p:txBody>
          <a:bodyPr>
            <a:noAutofit/>
          </a:bodyPr>
          <a:lstStyle>
            <a:lvl1pPr marL="365760" indent="-365760">
              <a:defRPr/>
            </a:lvl1pPr>
            <a:lvl2pPr marL="822960" indent="-32004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2625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1097280"/>
          </a:xfrm>
        </p:spPr>
        <p:txBody>
          <a:bodyPr>
            <a:noAutofit/>
          </a:bodyPr>
          <a:lstStyle>
            <a:lvl1pPr marL="365760" indent="-365760">
              <a:defRPr/>
            </a:lvl1pPr>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324600" y="1317625"/>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8382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63246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8382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4"/>
          </p:nvPr>
        </p:nvSpPr>
        <p:spPr>
          <a:xfrm>
            <a:off x="63246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8382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6"/>
          </p:nvPr>
        </p:nvSpPr>
        <p:spPr>
          <a:xfrm>
            <a:off x="63246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80927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5" name="Content Placeholder 2"/>
          <p:cNvSpPr>
            <a:spLocks noGrp="1"/>
          </p:cNvSpPr>
          <p:nvPr>
            <p:ph idx="10"/>
          </p:nvPr>
        </p:nvSpPr>
        <p:spPr>
          <a:xfrm>
            <a:off x="838200" y="2126360"/>
            <a:ext cx="10515600" cy="731520"/>
          </a:xfrm>
        </p:spPr>
        <p:txBody>
          <a:bodyPr>
            <a:noAutofit/>
          </a:bodyPr>
          <a:lstStyle>
            <a:lvl1pPr marL="228600" indent="-228600">
              <a:defRPr lang="en-US" sz="28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6" name="Content Placeholder 2"/>
          <p:cNvSpPr>
            <a:spLocks noGrp="1"/>
          </p:cNvSpPr>
          <p:nvPr>
            <p:ph idx="11"/>
          </p:nvPr>
        </p:nvSpPr>
        <p:spPr>
          <a:xfrm>
            <a:off x="838200" y="293509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7" name="Content Placeholder 2"/>
          <p:cNvSpPr>
            <a:spLocks noGrp="1"/>
          </p:cNvSpPr>
          <p:nvPr>
            <p:ph idx="12"/>
          </p:nvPr>
        </p:nvSpPr>
        <p:spPr>
          <a:xfrm>
            <a:off x="838200" y="3743830"/>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9" name="Content Placeholder 2"/>
          <p:cNvSpPr>
            <a:spLocks noGrp="1"/>
          </p:cNvSpPr>
          <p:nvPr>
            <p:ph idx="13"/>
          </p:nvPr>
        </p:nvSpPr>
        <p:spPr>
          <a:xfrm>
            <a:off x="838200" y="455256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10" name="Content Placeholder 2"/>
          <p:cNvSpPr>
            <a:spLocks noGrp="1"/>
          </p:cNvSpPr>
          <p:nvPr>
            <p:ph idx="14"/>
          </p:nvPr>
        </p:nvSpPr>
        <p:spPr>
          <a:xfrm>
            <a:off x="838200" y="5361302"/>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a:t>Fifth level</a:t>
            </a:r>
            <a:endParaRPr lang="en-US" dirty="0"/>
          </a:p>
        </p:txBody>
      </p:sp>
      <p:sp>
        <p:nvSpPr>
          <p:cNvPr id="11"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0419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a:xfrm>
            <a:off x="838200" y="1317625"/>
            <a:ext cx="5029200" cy="475488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6324600" y="1317625"/>
            <a:ext cx="5029200" cy="475488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55073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6525"/>
            <a:ext cx="10515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17625"/>
            <a:ext cx="105156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1015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5" r:id="rId6"/>
    <p:sldLayoutId id="2147483667" r:id="rId7"/>
    <p:sldLayoutId id="2147483666" r:id="rId8"/>
    <p:sldLayoutId id="2147483663" r:id="rId9"/>
    <p:sldLayoutId id="2147483664" r:id="rId10"/>
    <p:sldLayoutId id="2147483668" r:id="rId11"/>
    <p:sldLayoutId id="2147483669" r:id="rId12"/>
    <p:sldLayoutId id="2147483670" r:id="rId13"/>
    <p:sldLayoutId id="2147483671" r:id="rId14"/>
  </p:sldLayoutIdLst>
  <p:txStyles>
    <p:titleStyle>
      <a:lvl1pPr algn="ctr" defTabSz="914400" rtl="0" eaLnBrk="1" latinLnBrk="0" hangingPunct="1">
        <a:lnSpc>
          <a:spcPct val="90000"/>
        </a:lnSpc>
        <a:spcBef>
          <a:spcPct val="0"/>
        </a:spcBef>
        <a:buNone/>
        <a:defRPr sz="3400" b="1" kern="1200">
          <a:solidFill>
            <a:srgbClr val="004A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Basics of Capital Budgeting: </a:t>
            </a:r>
            <a:br>
              <a:rPr lang="en-US" dirty="0"/>
            </a:br>
            <a:r>
              <a:rPr lang="en-US" dirty="0"/>
              <a:t>Evaluating Cash Flows</a:t>
            </a:r>
          </a:p>
        </p:txBody>
      </p:sp>
      <p:sp>
        <p:nvSpPr>
          <p:cNvPr id="3" name="Subtitle 2"/>
          <p:cNvSpPr>
            <a:spLocks noGrp="1"/>
          </p:cNvSpPr>
          <p:nvPr>
            <p:ph type="subTitle" idx="1"/>
          </p:nvPr>
        </p:nvSpPr>
        <p:spPr/>
        <p:txBody>
          <a:bodyPr/>
          <a:lstStyle/>
          <a:p>
            <a:r>
              <a:rPr lang="en-US" dirty="0"/>
              <a:t>CHAPTER 10</a:t>
            </a:r>
          </a:p>
        </p:txBody>
      </p:sp>
      <p:sp>
        <p:nvSpPr>
          <p:cNvPr id="4" name="Text Placeholder 3"/>
          <p:cNvSpPr>
            <a:spLocks noGrp="1"/>
          </p:cNvSpPr>
          <p:nvPr>
            <p:ph type="body" sz="quarter" idx="10"/>
          </p:nvPr>
        </p:nvSpPr>
        <p:spPr/>
        <p:txBody>
          <a:bodyPr>
            <a:normAutofit fontScale="77500" lnSpcReduction="20000"/>
          </a:bodyPr>
          <a:lstStyle/>
          <a:p>
            <a:pPr>
              <a:lnSpc>
                <a:spcPct val="120000"/>
              </a:lnSpc>
            </a:pPr>
            <a:r>
              <a:rPr lang="en-US" dirty="0"/>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410382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Franchise L’s NPV?</a:t>
            </a:r>
          </a:p>
        </p:txBody>
      </p:sp>
      <p:pic>
        <p:nvPicPr>
          <p:cNvPr id="2050" name="Picture 2" descr="A timeline graph shows Franchise L’s N P V as follows: 1 – negative 100.00; 1 – 10; 2 – 60; 3 – 80. N P V in the first year is 9.09. N P V in the second year is 49.59. N P V in the third year is 60.11. N P V subscript L equals 18.79. N P V subscript S equals dollars 19.9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267" y="1078862"/>
            <a:ext cx="9289467" cy="470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25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Calculator Solution: Enter Values in CFLO Register for L</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5529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 for the NPV Method</a:t>
            </a:r>
          </a:p>
        </p:txBody>
      </p:sp>
      <p:sp>
        <p:nvSpPr>
          <p:cNvPr id="3" name="Content Placeholder 2"/>
          <p:cNvSpPr>
            <a:spLocks noGrp="1"/>
          </p:cNvSpPr>
          <p:nvPr>
            <p:ph idx="1"/>
          </p:nvPr>
        </p:nvSpPr>
        <p:spPr/>
        <p:txBody>
          <a:bodyPr/>
          <a:lstStyle/>
          <a:p>
            <a:pPr>
              <a:lnSpc>
                <a:spcPct val="90000"/>
              </a:lnSpc>
            </a:pPr>
            <a:r>
              <a:rPr lang="en-US" dirty="0"/>
              <a:t>NPV =  PV inflows – Cost </a:t>
            </a:r>
          </a:p>
          <a:p>
            <a:pPr>
              <a:lnSpc>
                <a:spcPct val="90000"/>
              </a:lnSpc>
            </a:pPr>
            <a:r>
              <a:rPr lang="en-US" dirty="0"/>
              <a:t>This is net gain in wealth, so accept project if NPV &gt; 0.</a:t>
            </a:r>
          </a:p>
          <a:p>
            <a:pPr>
              <a:lnSpc>
                <a:spcPct val="90000"/>
              </a:lnSpc>
            </a:pPr>
            <a:r>
              <a:rPr lang="en-US" dirty="0"/>
              <a:t>Choose between mutually exclusive projects on basis of higher positive NPV.  Adds most value.</a:t>
            </a:r>
          </a:p>
        </p:txBody>
      </p:sp>
    </p:spTree>
    <p:extLst>
      <p:ext uri="{BB962C8B-B14F-4D97-AF65-F5344CB8AC3E}">
        <p14:creationId xmlns:p14="http://schemas.microsoft.com/office/powerpoint/2010/main" val="220356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NPV measure, which franchise(s) should be accepted?</a:t>
            </a:r>
          </a:p>
        </p:txBody>
      </p:sp>
      <p:sp>
        <p:nvSpPr>
          <p:cNvPr id="3" name="Content Placeholder 2"/>
          <p:cNvSpPr>
            <a:spLocks noGrp="1"/>
          </p:cNvSpPr>
          <p:nvPr>
            <p:ph idx="1"/>
          </p:nvPr>
        </p:nvSpPr>
        <p:spPr/>
        <p:txBody>
          <a:bodyPr/>
          <a:lstStyle/>
          <a:p>
            <a:r>
              <a:rPr lang="en-US" dirty="0"/>
              <a:t>If Franchises S and L are mutually exclusive, accept S because NPV</a:t>
            </a:r>
            <a:r>
              <a:rPr lang="en-US" baseline="-25000" dirty="0"/>
              <a:t>s</a:t>
            </a:r>
            <a:r>
              <a:rPr lang="en-US" dirty="0"/>
              <a:t>  &gt; NPV</a:t>
            </a:r>
            <a:r>
              <a:rPr lang="en-US" baseline="-25000" dirty="0"/>
              <a:t>L</a:t>
            </a:r>
            <a:r>
              <a:rPr lang="en-US" dirty="0"/>
              <a:t>.</a:t>
            </a:r>
          </a:p>
          <a:p>
            <a:r>
              <a:rPr lang="en-US" dirty="0"/>
              <a:t>If S &amp; L are independent, accept both; NPV &gt; 0.</a:t>
            </a:r>
          </a:p>
          <a:p>
            <a:r>
              <a:rPr lang="en-US" dirty="0"/>
              <a:t>NPV is dependent on cost of capital.</a:t>
            </a:r>
          </a:p>
        </p:txBody>
      </p:sp>
    </p:spTree>
    <p:extLst>
      <p:ext uri="{BB962C8B-B14F-4D97-AF65-F5344CB8AC3E}">
        <p14:creationId xmlns:p14="http://schemas.microsoft.com/office/powerpoint/2010/main" val="685320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Rate of Return:  IRR</a:t>
            </a:r>
          </a:p>
        </p:txBody>
      </p:sp>
      <p:pic>
        <p:nvPicPr>
          <p:cNvPr id="3074" name="Picture 2" descr="A timeline graph shows the internal rate of return as follows: 0 – C F subscript 0 cost; 1 – C F subscript 1 inflow; 2 – C F subscript 2 inflow; 3 – C F subscript 3 inflow.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018715"/>
            <a:ext cx="10252437" cy="278327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p:cNvSpPr>
            <a:spLocks noGrp="1"/>
          </p:cNvSpPr>
          <p:nvPr>
            <p:ph idx="10"/>
          </p:nvPr>
        </p:nvSpPr>
        <p:spPr>
          <a:xfrm>
            <a:off x="838200" y="3806822"/>
            <a:ext cx="10515600" cy="2286000"/>
          </a:xfrm>
        </p:spPr>
        <p:txBody>
          <a:bodyPr/>
          <a:lstStyle/>
          <a:p>
            <a:r>
              <a:rPr lang="en-US" dirty="0"/>
              <a:t>IRR is the discount rate that forces</a:t>
            </a:r>
          </a:p>
          <a:p>
            <a:r>
              <a:rPr lang="en-US" dirty="0"/>
              <a:t>PV inflows = cost.  This is the same</a:t>
            </a:r>
          </a:p>
          <a:p>
            <a:r>
              <a:rPr lang="en-US" dirty="0"/>
              <a:t>as forcing NPV = 0.</a:t>
            </a:r>
          </a:p>
        </p:txBody>
      </p:sp>
    </p:spTree>
    <p:extLst>
      <p:ext uri="{BB962C8B-B14F-4D97-AF65-F5344CB8AC3E}">
        <p14:creationId xmlns:p14="http://schemas.microsoft.com/office/powerpoint/2010/main" val="251450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NPV:  Enter r, solve for NPV.</a:t>
            </a:r>
          </a:p>
        </p:txBody>
      </p:sp>
      <p:graphicFrame>
        <p:nvGraphicFramePr>
          <p:cNvPr id="5" name="Object 2" descr="An equation shows N P V.&#10;Summation from N to t equals 0 of C F subscript t over (1 plus r) to the power of t equals N P V&#10;"/>
          <p:cNvGraphicFramePr>
            <a:graphicFrameLocks noGrp="1" noChangeAspect="1"/>
          </p:cNvGraphicFramePr>
          <p:nvPr>
            <p:ph idx="1"/>
            <p:extLst>
              <p:ext uri="{D42A27DB-BD31-4B8C-83A1-F6EECF244321}">
                <p14:modId xmlns:p14="http://schemas.microsoft.com/office/powerpoint/2010/main" val="931337175"/>
              </p:ext>
            </p:extLst>
          </p:nvPr>
        </p:nvGraphicFramePr>
        <p:xfrm>
          <a:off x="3893960" y="2488803"/>
          <a:ext cx="4404081" cy="1880394"/>
        </p:xfrm>
        <a:graphic>
          <a:graphicData uri="http://schemas.openxmlformats.org/presentationml/2006/ole">
            <mc:AlternateContent xmlns:mc="http://schemas.openxmlformats.org/markup-compatibility/2006">
              <mc:Choice xmlns:v="urn:schemas-microsoft-com:vml" Requires="v">
                <p:oleObj spid="_x0000_s4103" name="Equation" r:id="rId3" imgW="1130040" imgH="482400" progId="Equation.DSMT4">
                  <p:embed/>
                </p:oleObj>
              </mc:Choice>
              <mc:Fallback>
                <p:oleObj name="Equation" r:id="rId3" imgW="1130040" imgH="482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3960" y="2488803"/>
                        <a:ext cx="4404081" cy="188039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5056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  Enter NPV = 0, Solve for IRR</a:t>
            </a:r>
          </a:p>
        </p:txBody>
      </p:sp>
      <p:graphicFrame>
        <p:nvGraphicFramePr>
          <p:cNvPr id="6" name="Object 2" descr="An equation shows N P V.&#10;Summation from N to t equals 0 of C F subscript t over (1 plus I R R ) to the power of t equals 0.&#10;"/>
          <p:cNvGraphicFramePr>
            <a:graphicFrameLocks noGrp="1" noChangeAspect="1"/>
          </p:cNvGraphicFramePr>
          <p:nvPr>
            <p:ph idx="1"/>
            <p:extLst>
              <p:ext uri="{D42A27DB-BD31-4B8C-83A1-F6EECF244321}">
                <p14:modId xmlns:p14="http://schemas.microsoft.com/office/powerpoint/2010/main" val="1252125831"/>
              </p:ext>
            </p:extLst>
          </p:nvPr>
        </p:nvGraphicFramePr>
        <p:xfrm>
          <a:off x="3858260" y="1655444"/>
          <a:ext cx="3806894" cy="1682116"/>
        </p:xfrm>
        <a:graphic>
          <a:graphicData uri="http://schemas.openxmlformats.org/presentationml/2006/ole">
            <mc:AlternateContent xmlns:mc="http://schemas.openxmlformats.org/markup-compatibility/2006">
              <mc:Choice xmlns:v="urn:schemas-microsoft-com:vml" Requires="v">
                <p:oleObj spid="_x0000_s5127" name="Equation" r:id="rId3" imgW="1091880" imgH="482400" progId="Equation.DSMT4">
                  <p:embed/>
                </p:oleObj>
              </mc:Choice>
              <mc:Fallback>
                <p:oleObj name="Equation" r:id="rId3" imgW="1091880" imgH="482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260" y="1655444"/>
                        <a:ext cx="3806894" cy="1682116"/>
                      </a:xfrm>
                      <a:prstGeom prst="rect">
                        <a:avLst/>
                      </a:prstGeom>
                      <a:noFill/>
                      <a:ln>
                        <a:noFill/>
                      </a:ln>
                    </p:spPr>
                  </p:pic>
                </p:oleObj>
              </mc:Fallback>
            </mc:AlternateContent>
          </a:graphicData>
        </a:graphic>
      </p:graphicFrame>
      <p:sp>
        <p:nvSpPr>
          <p:cNvPr id="5" name="Content Placeholder 3"/>
          <p:cNvSpPr>
            <a:spLocks noGrp="1"/>
          </p:cNvSpPr>
          <p:nvPr>
            <p:ph idx="10"/>
          </p:nvPr>
        </p:nvSpPr>
        <p:spPr/>
        <p:txBody>
          <a:bodyPr/>
          <a:lstStyle/>
          <a:p>
            <a:r>
              <a:rPr lang="en-US" dirty="0">
                <a:latin typeface="Tahoma" pitchFamily="34" charset="0"/>
              </a:rPr>
              <a:t>IRR is an estimate of the project’s rate of return, so it is comparable to the YTM on a bond.</a:t>
            </a:r>
          </a:p>
        </p:txBody>
      </p:sp>
    </p:spTree>
    <p:extLst>
      <p:ext uri="{BB962C8B-B14F-4D97-AF65-F5344CB8AC3E}">
        <p14:creationId xmlns:p14="http://schemas.microsoft.com/office/powerpoint/2010/main" val="260207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Franchise L’s IRR?</a:t>
            </a:r>
          </a:p>
        </p:txBody>
      </p:sp>
      <p:pic>
        <p:nvPicPr>
          <p:cNvPr id="4098" name="Picture 2" descr="A timeline graph shows the franchise L’s I R R as follows: 0 – negative 100.00; 1 – 10; 2 – 60; 3 – 80. P V subscript 1 is 10. P V subscript 2 is 60. P V subscript 3 is 80. N P V equals 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4614" y="1070200"/>
            <a:ext cx="7942772" cy="471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66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IRR on a project related to the yield to maturity (YTM) on a bond? </a:t>
            </a:r>
          </a:p>
        </p:txBody>
      </p:sp>
      <p:sp>
        <p:nvSpPr>
          <p:cNvPr id="3" name="Content Placeholder 2"/>
          <p:cNvSpPr>
            <a:spLocks noGrp="1"/>
          </p:cNvSpPr>
          <p:nvPr>
            <p:ph idx="1"/>
          </p:nvPr>
        </p:nvSpPr>
        <p:spPr/>
        <p:txBody>
          <a:bodyPr/>
          <a:lstStyle/>
          <a:p>
            <a:r>
              <a:rPr lang="en-US" dirty="0"/>
              <a:t>IRR: The discount rate that forces the present value of a project’s expected future cash flows to equal the initial cash flow.</a:t>
            </a:r>
          </a:p>
          <a:p>
            <a:r>
              <a:rPr lang="en-US" dirty="0"/>
              <a:t>YTM: The discount rate that forces the present value of a </a:t>
            </a:r>
            <a:r>
              <a:rPr lang="en-US" dirty="0" err="1"/>
              <a:t>bondscash</a:t>
            </a:r>
            <a:r>
              <a:rPr lang="en-US" dirty="0"/>
              <a:t> flows (i.e., coupons and maturity value) to equal the price of the bond. </a:t>
            </a:r>
          </a:p>
        </p:txBody>
      </p:sp>
    </p:spTree>
    <p:extLst>
      <p:ext uri="{BB962C8B-B14F-4D97-AF65-F5344CB8AC3E}">
        <p14:creationId xmlns:p14="http://schemas.microsoft.com/office/powerpoint/2010/main" val="1537128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Finding IRR if CFs are Constant (Use the </a:t>
            </a:r>
            <a:r>
              <a:rPr lang="en-US" sz="3200" i="1" dirty="0"/>
              <a:t>Excel</a:t>
            </a:r>
            <a:r>
              <a:rPr lang="en-US" sz="3200" dirty="0"/>
              <a:t> RATE function as though the project were a bond.)</a:t>
            </a:r>
          </a:p>
        </p:txBody>
      </p:sp>
      <p:sp>
        <p:nvSpPr>
          <p:cNvPr id="4" name="Content Placeholder 2"/>
          <p:cNvSpPr>
            <a:spLocks noGrp="1"/>
          </p:cNvSpPr>
          <p:nvPr>
            <p:ph idx="1"/>
          </p:nvPr>
        </p:nvSpPr>
        <p:spPr>
          <a:xfrm>
            <a:off x="838200" y="1317625"/>
            <a:ext cx="10515600" cy="1242695"/>
          </a:xfrm>
        </p:spPr>
        <p:txBody>
          <a:bodyPr/>
          <a:lstStyle/>
          <a:p>
            <a:r>
              <a:rPr lang="en-US" dirty="0">
                <a:solidFill>
                  <a:srgbClr val="333399"/>
                </a:solidFill>
                <a:latin typeface="Tahoma" pitchFamily="34" charset="0"/>
              </a:rPr>
              <a:t>IRR = RATE(3,40,100) = 9.7%</a:t>
            </a:r>
            <a:endParaRPr lang="en-US" sz="1100" dirty="0">
              <a:solidFill>
                <a:srgbClr val="333399"/>
              </a:solidFill>
              <a:latin typeface="Tahoma" pitchFamily="34" charset="0"/>
            </a:endParaRPr>
          </a:p>
          <a:p>
            <a:r>
              <a:rPr lang="en-US" dirty="0">
                <a:latin typeface="Tahoma" pitchFamily="34" charset="0"/>
              </a:rPr>
              <a:t>Alternatively:</a:t>
            </a:r>
          </a:p>
        </p:txBody>
      </p:sp>
      <p:pic>
        <p:nvPicPr>
          <p:cNvPr id="6146" name="Picture 3" descr="A timeline graph shows C F s are constant as follows: 0 – negative 100; 1 – 40; 2 – 40; 3 – 40. &#10;An illustration shows input and output values as follows: N – 3 inputs; I over Y R – 9.70 outputs; P V – negative 100 inputs; P M T – 40 inputs; and F V – 0 input. "/>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838200" y="2572384"/>
            <a:ext cx="7587982" cy="352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43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a:lnSpc>
                <a:spcPct val="90000"/>
              </a:lnSpc>
            </a:pPr>
            <a:r>
              <a:rPr lang="en-US" dirty="0"/>
              <a:t>Overview and “vocabulary”</a:t>
            </a:r>
          </a:p>
          <a:p>
            <a:pPr>
              <a:lnSpc>
                <a:spcPct val="90000"/>
              </a:lnSpc>
              <a:spcBef>
                <a:spcPct val="0"/>
              </a:spcBef>
            </a:pPr>
            <a:r>
              <a:rPr lang="en-US" dirty="0"/>
              <a:t>Methods</a:t>
            </a:r>
          </a:p>
          <a:p>
            <a:pPr lvl="1">
              <a:lnSpc>
                <a:spcPct val="90000"/>
              </a:lnSpc>
            </a:pPr>
            <a:r>
              <a:rPr lang="en-US" dirty="0"/>
              <a:t>NPV</a:t>
            </a:r>
          </a:p>
          <a:p>
            <a:pPr lvl="1">
              <a:lnSpc>
                <a:spcPct val="90000"/>
              </a:lnSpc>
            </a:pPr>
            <a:r>
              <a:rPr lang="en-US" dirty="0"/>
              <a:t>IRR, MIRR</a:t>
            </a:r>
          </a:p>
          <a:p>
            <a:pPr lvl="1">
              <a:lnSpc>
                <a:spcPct val="90000"/>
              </a:lnSpc>
            </a:pPr>
            <a:r>
              <a:rPr lang="en-US" dirty="0"/>
              <a:t>Profitability Index</a:t>
            </a:r>
          </a:p>
          <a:p>
            <a:pPr lvl="1">
              <a:lnSpc>
                <a:spcPct val="90000"/>
              </a:lnSpc>
            </a:pPr>
            <a:r>
              <a:rPr lang="en-US" dirty="0"/>
              <a:t>Payback, discounted payback</a:t>
            </a:r>
          </a:p>
          <a:p>
            <a:pPr>
              <a:lnSpc>
                <a:spcPct val="90000"/>
              </a:lnSpc>
            </a:pPr>
            <a:r>
              <a:rPr lang="en-US" dirty="0"/>
              <a:t>Unequal lives</a:t>
            </a:r>
          </a:p>
          <a:p>
            <a:pPr>
              <a:lnSpc>
                <a:spcPct val="90000"/>
              </a:lnSpc>
            </a:pPr>
            <a:r>
              <a:rPr lang="en-US" dirty="0"/>
              <a:t>Economic life</a:t>
            </a:r>
          </a:p>
          <a:p>
            <a:pPr>
              <a:lnSpc>
                <a:spcPct val="90000"/>
              </a:lnSpc>
            </a:pPr>
            <a:r>
              <a:rPr lang="en-US" dirty="0"/>
              <a:t>Optimal capital budget</a:t>
            </a:r>
          </a:p>
        </p:txBody>
      </p:sp>
    </p:spTree>
    <p:extLst>
      <p:ext uri="{BB962C8B-B14F-4D97-AF65-F5344CB8AC3E}">
        <p14:creationId xmlns:p14="http://schemas.microsoft.com/office/powerpoint/2010/main" val="2100919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 for the IRR Method</a:t>
            </a:r>
          </a:p>
        </p:txBody>
      </p:sp>
      <p:sp>
        <p:nvSpPr>
          <p:cNvPr id="3" name="Content Placeholder 2"/>
          <p:cNvSpPr>
            <a:spLocks noGrp="1"/>
          </p:cNvSpPr>
          <p:nvPr>
            <p:ph idx="1"/>
          </p:nvPr>
        </p:nvSpPr>
        <p:spPr/>
        <p:txBody>
          <a:bodyPr/>
          <a:lstStyle/>
          <a:p>
            <a:pPr>
              <a:lnSpc>
                <a:spcPct val="90000"/>
              </a:lnSpc>
              <a:spcBef>
                <a:spcPct val="0"/>
              </a:spcBef>
              <a:spcAft>
                <a:spcPts val="1200"/>
              </a:spcAft>
            </a:pPr>
            <a:r>
              <a:rPr lang="en-US" dirty="0"/>
              <a:t>If IRR &gt; r, then the project’s rate of return is greater than its cost-- some return is left over to boost stockholders’ returns.</a:t>
            </a:r>
          </a:p>
          <a:p>
            <a:pPr>
              <a:lnSpc>
                <a:spcPct val="90000"/>
              </a:lnSpc>
              <a:spcBef>
                <a:spcPct val="0"/>
              </a:spcBef>
              <a:spcAft>
                <a:spcPts val="1200"/>
              </a:spcAft>
            </a:pPr>
            <a:r>
              <a:rPr lang="en-US" dirty="0"/>
              <a:t>Example:	</a:t>
            </a:r>
          </a:p>
          <a:p>
            <a:pPr>
              <a:lnSpc>
                <a:spcPct val="90000"/>
              </a:lnSpc>
              <a:spcBef>
                <a:spcPct val="0"/>
              </a:spcBef>
              <a:spcAft>
                <a:spcPts val="1200"/>
              </a:spcAft>
              <a:buNone/>
            </a:pPr>
            <a:r>
              <a:rPr lang="en-US" dirty="0"/>
              <a:t>		r= 10%, IRR = 15%.</a:t>
            </a:r>
          </a:p>
          <a:p>
            <a:pPr>
              <a:lnSpc>
                <a:spcPct val="90000"/>
              </a:lnSpc>
              <a:spcBef>
                <a:spcPct val="0"/>
              </a:spcBef>
              <a:spcAft>
                <a:spcPts val="1200"/>
              </a:spcAft>
            </a:pPr>
            <a:r>
              <a:rPr lang="en-US" dirty="0"/>
              <a:t>So this project adds extra return to shareholders.</a:t>
            </a:r>
          </a:p>
        </p:txBody>
      </p:sp>
    </p:spTree>
    <p:extLst>
      <p:ext uri="{BB962C8B-B14F-4D97-AF65-F5344CB8AC3E}">
        <p14:creationId xmlns:p14="http://schemas.microsoft.com/office/powerpoint/2010/main" val="251979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Decisions on Franchises S and L per IRR</a:t>
            </a:r>
          </a:p>
        </p:txBody>
      </p:sp>
      <p:sp>
        <p:nvSpPr>
          <p:cNvPr id="3" name="Content Placeholder 2"/>
          <p:cNvSpPr>
            <a:spLocks noGrp="1"/>
          </p:cNvSpPr>
          <p:nvPr>
            <p:ph idx="1"/>
          </p:nvPr>
        </p:nvSpPr>
        <p:spPr/>
        <p:txBody>
          <a:bodyPr/>
          <a:lstStyle/>
          <a:p>
            <a:pPr>
              <a:spcBef>
                <a:spcPct val="0"/>
              </a:spcBef>
              <a:spcAft>
                <a:spcPts val="1200"/>
              </a:spcAft>
            </a:pPr>
            <a:r>
              <a:rPr lang="en-US" dirty="0"/>
              <a:t>If S and L are independent, accept both:  IRR</a:t>
            </a:r>
            <a:r>
              <a:rPr lang="en-US" baseline="-25000" dirty="0"/>
              <a:t>S</a:t>
            </a:r>
            <a:r>
              <a:rPr lang="en-US" dirty="0"/>
              <a:t> &gt; r and IRR</a:t>
            </a:r>
            <a:r>
              <a:rPr lang="en-US" baseline="-25000" dirty="0"/>
              <a:t>L</a:t>
            </a:r>
            <a:r>
              <a:rPr lang="en-US" dirty="0"/>
              <a:t> &gt; r.</a:t>
            </a:r>
          </a:p>
          <a:p>
            <a:pPr>
              <a:spcBef>
                <a:spcPct val="0"/>
              </a:spcBef>
              <a:spcAft>
                <a:spcPts val="1200"/>
              </a:spcAft>
            </a:pPr>
            <a:r>
              <a:rPr lang="en-US" dirty="0"/>
              <a:t>If S and L are mutually exclusive, accept S because IRR</a:t>
            </a:r>
            <a:r>
              <a:rPr lang="en-US" baseline="-25000" dirty="0"/>
              <a:t>S</a:t>
            </a:r>
            <a:r>
              <a:rPr lang="en-US" dirty="0"/>
              <a:t> &gt; IRR</a:t>
            </a:r>
            <a:r>
              <a:rPr lang="en-US" baseline="-25000" dirty="0"/>
              <a:t>L</a:t>
            </a:r>
            <a:r>
              <a:rPr lang="en-US" dirty="0"/>
              <a:t>.</a:t>
            </a:r>
          </a:p>
          <a:p>
            <a:pPr>
              <a:spcBef>
                <a:spcPct val="0"/>
              </a:spcBef>
              <a:spcAft>
                <a:spcPts val="1200"/>
              </a:spcAft>
            </a:pPr>
            <a:r>
              <a:rPr lang="en-US" dirty="0"/>
              <a:t>IRR is </a:t>
            </a:r>
            <a:r>
              <a:rPr lang="en-US" u="sng" dirty="0"/>
              <a:t>not</a:t>
            </a:r>
            <a:r>
              <a:rPr lang="en-US" dirty="0"/>
              <a:t> dependent on the cost of capital used.</a:t>
            </a:r>
          </a:p>
        </p:txBody>
      </p:sp>
    </p:spTree>
    <p:extLst>
      <p:ext uri="{BB962C8B-B14F-4D97-AF65-F5344CB8AC3E}">
        <p14:creationId xmlns:p14="http://schemas.microsoft.com/office/powerpoint/2010/main" val="4240628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 NPV Profiles</a:t>
            </a:r>
          </a:p>
        </p:txBody>
      </p:sp>
      <p:sp>
        <p:nvSpPr>
          <p:cNvPr id="4" name="Content Placeholder 2"/>
          <p:cNvSpPr>
            <a:spLocks noGrp="1"/>
          </p:cNvSpPr>
          <p:nvPr>
            <p:ph idx="1"/>
          </p:nvPr>
        </p:nvSpPr>
        <p:spPr>
          <a:xfrm>
            <a:off x="838200" y="1317625"/>
            <a:ext cx="10515600" cy="1136015"/>
          </a:xfrm>
        </p:spPr>
        <p:txBody>
          <a:bodyPr/>
          <a:lstStyle/>
          <a:p>
            <a:r>
              <a:rPr lang="en-US" dirty="0"/>
              <a:t>Enter CFs in CFLO and find NPV</a:t>
            </a:r>
            <a:r>
              <a:rPr lang="en-US" baseline="-25000" dirty="0"/>
              <a:t>L</a:t>
            </a:r>
            <a:r>
              <a:rPr lang="en-US" dirty="0"/>
              <a:t> and NPV</a:t>
            </a:r>
            <a:r>
              <a:rPr lang="en-US" baseline="-25000" dirty="0"/>
              <a:t>S</a:t>
            </a:r>
            <a:r>
              <a:rPr lang="en-US" dirty="0"/>
              <a:t> at different discount rates: </a:t>
            </a:r>
          </a:p>
        </p:txBody>
      </p:sp>
      <p:graphicFrame>
        <p:nvGraphicFramePr>
          <p:cNvPr id="7" name="Table 3" descr="A table shows N P V profiles in the columns r, N P V subscript L, and N P V subscript S. &#10;Values in r are 0, 5, 10, 15, and 20. Values in N P V subscript L are 50, 33, 19, 7, and (4). Values in N P V subscript S are 40, 29, 20, 12, and 5. "/>
          <p:cNvGraphicFramePr>
            <a:graphicFrameLocks noGrp="1"/>
          </p:cNvGraphicFramePr>
          <p:nvPr>
            <p:ph idx="10"/>
            <p:extLst>
              <p:ext uri="{D42A27DB-BD31-4B8C-83A1-F6EECF244321}">
                <p14:modId xmlns:p14="http://schemas.microsoft.com/office/powerpoint/2010/main" val="360605808"/>
              </p:ext>
            </p:extLst>
          </p:nvPr>
        </p:nvGraphicFramePr>
        <p:xfrm>
          <a:off x="3657600" y="2663825"/>
          <a:ext cx="4876800" cy="3108960"/>
        </p:xfrm>
        <a:graphic>
          <a:graphicData uri="http://schemas.openxmlformats.org/drawingml/2006/table">
            <a:tbl>
              <a:tblPr firstRow="1" bandRow="1"/>
              <a:tblGrid>
                <a:gridCol w="1600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463550">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r</a:t>
                      </a:r>
                    </a:p>
                  </a:txBody>
                  <a:tcP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NPV</a:t>
                      </a:r>
                      <a:r>
                        <a:rPr kumimoji="0" lang="en-US" sz="2800" b="0" i="0" u="none" strike="noStrike" cap="none" normalizeH="0" baseline="-25000" dirty="0">
                          <a:ln>
                            <a:noFill/>
                          </a:ln>
                          <a:solidFill>
                            <a:schemeClr val="tx1"/>
                          </a:solidFill>
                          <a:effectLst/>
                          <a:latin typeface="Arial" panose="020B0604020202020204" pitchFamily="34" charset="0"/>
                          <a:cs typeface="Arial" panose="020B0604020202020204" pitchFamily="34" charset="0"/>
                        </a:rPr>
                        <a:t>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NPV</a:t>
                      </a:r>
                      <a:r>
                        <a:rPr kumimoji="0" lang="en-US" sz="2800" b="0" i="0" u="none" strike="noStrike" cap="none" normalizeH="0" baseline="-25000" dirty="0">
                          <a:ln>
                            <a:noFill/>
                          </a:ln>
                          <a:solidFill>
                            <a:schemeClr val="tx1"/>
                          </a:solidFill>
                          <a:effectLst/>
                          <a:latin typeface="Arial" panose="020B0604020202020204" pitchFamily="34" charset="0"/>
                          <a:cs typeface="Arial" panose="020B0604020202020204" pitchFamily="34" charset="0"/>
                        </a:rPr>
                        <a: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550">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0</a:t>
                      </a: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63550">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5</a:t>
                      </a: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461963">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a:t>
                      </a: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463550">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15</a:t>
                      </a: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463550">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a:t>
                      </a: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6988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NPV Profile</a:t>
            </a:r>
          </a:p>
        </p:txBody>
      </p:sp>
      <p:pic>
        <p:nvPicPr>
          <p:cNvPr id="5122" name="Picture 2" descr="A graph shows the N P V profile. The vertical axis represents N P V in dollars. The horizontal axis represents discount rate r in percentage. Two curves are given. The first curve labeled as L is drawn from 50 in the vertical axis, passes through the points (5, 33), (10 20), (15, 8), and ends at 18.1 in the horizontal axis. The second curve labeled as S starts from 40 in the horizontal axis, passes through the points (5, 30), (10, 20), (15, 12), (20, 5), and reaches 23.6 in the horizontal axis. The two curves intersect at the point (8.7, 2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7943" y="1032208"/>
            <a:ext cx="7636115" cy="536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937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NPV and IRR: No conflict for independent projects.</a:t>
            </a:r>
          </a:p>
        </p:txBody>
      </p:sp>
      <p:pic>
        <p:nvPicPr>
          <p:cNvPr id="6146" name="Picture 2" descr="A graph shows N P V and I R R. The vertical axis represents N P V in dollars. The horizontal axis represents discount rate r in percentage. A line from the vertical axis intersects the horizontal axis at a point. A dotted line passes through the point of intersection. The portion right to the dotted line is labeled as r is greater than I R and N P V is less than 0. Reject. The portion left to the dotted line is labeled as I R R is greater than r, and N P V is greater than 0. Accept.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3037" y="1114498"/>
            <a:ext cx="8785927" cy="462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668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Mutually Exclusive Projects</a:t>
            </a:r>
          </a:p>
        </p:txBody>
      </p:sp>
      <p:pic>
        <p:nvPicPr>
          <p:cNvPr id="7170" name="Picture 2" descr="A graph shows N P V and I R R. The vertical axis represents N P V in dollars. The horizontal axis represents discount rate r in percentage. Two curves labeled as L and S is drawn from the vertical axis to the horizontal axis. The point of intersection of the curves is straight above 8.7.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5319" y="1006300"/>
            <a:ext cx="9001363" cy="484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592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Find the Crossover Rate</a:t>
            </a:r>
          </a:p>
        </p:txBody>
      </p:sp>
      <p:sp>
        <p:nvSpPr>
          <p:cNvPr id="3" name="Content Placeholder 2"/>
          <p:cNvSpPr>
            <a:spLocks noGrp="1"/>
          </p:cNvSpPr>
          <p:nvPr>
            <p:ph idx="1"/>
          </p:nvPr>
        </p:nvSpPr>
        <p:spPr/>
        <p:txBody>
          <a:bodyPr/>
          <a:lstStyle/>
          <a:p>
            <a:pPr>
              <a:lnSpc>
                <a:spcPct val="90000"/>
              </a:lnSpc>
            </a:pPr>
            <a:r>
              <a:rPr lang="en-US" dirty="0"/>
              <a:t>Find cash flow differences between the projects. See data at beginning of the case.</a:t>
            </a:r>
          </a:p>
          <a:p>
            <a:pPr>
              <a:lnSpc>
                <a:spcPct val="90000"/>
              </a:lnSpc>
            </a:pPr>
            <a:r>
              <a:rPr lang="en-US" dirty="0"/>
              <a:t>Enter these differences in CFLO register, then press IRR.  Crossover rate = 8.68%, rounded to 8.7%.</a:t>
            </a:r>
          </a:p>
          <a:p>
            <a:pPr>
              <a:lnSpc>
                <a:spcPct val="90000"/>
              </a:lnSpc>
            </a:pPr>
            <a:r>
              <a:rPr lang="en-US" dirty="0"/>
              <a:t>Can subtract S from L or vice versa and consistently, but easier to have first CF negative.</a:t>
            </a:r>
          </a:p>
          <a:p>
            <a:pPr>
              <a:lnSpc>
                <a:spcPct val="90000"/>
              </a:lnSpc>
            </a:pPr>
            <a:r>
              <a:rPr lang="en-US" dirty="0"/>
              <a:t>If profiles don’t cross, one project dominates the other.</a:t>
            </a:r>
          </a:p>
        </p:txBody>
      </p:sp>
    </p:spTree>
    <p:extLst>
      <p:ext uri="{BB962C8B-B14F-4D97-AF65-F5344CB8AC3E}">
        <p14:creationId xmlns:p14="http://schemas.microsoft.com/office/powerpoint/2010/main" val="3442424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Reasons NPV Profiles Cross</a:t>
            </a:r>
          </a:p>
        </p:txBody>
      </p:sp>
      <p:sp>
        <p:nvSpPr>
          <p:cNvPr id="3" name="Content Placeholder 2"/>
          <p:cNvSpPr>
            <a:spLocks noGrp="1"/>
          </p:cNvSpPr>
          <p:nvPr>
            <p:ph idx="1"/>
          </p:nvPr>
        </p:nvSpPr>
        <p:spPr/>
        <p:txBody>
          <a:bodyPr/>
          <a:lstStyle/>
          <a:p>
            <a:r>
              <a:rPr lang="en-US" dirty="0"/>
              <a:t>Size (scale) differences.  Smaller project frees up funds at t = 0 for investment.  The higher the opportunity cost, the more valuable these funds, so high r favors small projects.</a:t>
            </a:r>
          </a:p>
          <a:p>
            <a:r>
              <a:rPr lang="en-US" dirty="0"/>
              <a:t>Timing differences.  Project with faster payback provides more CF in early years for reinvestment.  If r is high, early CF especially good, NPV</a:t>
            </a:r>
            <a:r>
              <a:rPr lang="en-US" baseline="-25000" dirty="0"/>
              <a:t>S</a:t>
            </a:r>
            <a:r>
              <a:rPr lang="en-US" dirty="0"/>
              <a:t> &gt; NPV</a:t>
            </a:r>
            <a:r>
              <a:rPr lang="en-US" baseline="-25000" dirty="0"/>
              <a:t>L</a:t>
            </a:r>
            <a:r>
              <a:rPr lang="en-US" dirty="0"/>
              <a:t>.</a:t>
            </a:r>
          </a:p>
        </p:txBody>
      </p:sp>
    </p:spTree>
    <p:extLst>
      <p:ext uri="{BB962C8B-B14F-4D97-AF65-F5344CB8AC3E}">
        <p14:creationId xmlns:p14="http://schemas.microsoft.com/office/powerpoint/2010/main" val="2284162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Internal Rate of Return (MIRR)</a:t>
            </a:r>
          </a:p>
        </p:txBody>
      </p:sp>
      <p:sp>
        <p:nvSpPr>
          <p:cNvPr id="3" name="Content Placeholder 2"/>
          <p:cNvSpPr>
            <a:spLocks noGrp="1"/>
          </p:cNvSpPr>
          <p:nvPr>
            <p:ph idx="1"/>
          </p:nvPr>
        </p:nvSpPr>
        <p:spPr/>
        <p:txBody>
          <a:bodyPr/>
          <a:lstStyle/>
          <a:p>
            <a:r>
              <a:rPr lang="en-US" dirty="0"/>
              <a:t>MIRR is the discount rate that causes the PV of a project’s terminal value (TV) to equal the PV of costs.</a:t>
            </a:r>
          </a:p>
          <a:p>
            <a:r>
              <a:rPr lang="en-US" dirty="0"/>
              <a:t>TV is found by compounding inflows at WACC.</a:t>
            </a:r>
          </a:p>
          <a:p>
            <a:r>
              <a:rPr lang="en-US" dirty="0"/>
              <a:t>Thus, MIRR assumes cash inflows are reinvested at WACC.</a:t>
            </a:r>
          </a:p>
        </p:txBody>
      </p:sp>
    </p:spTree>
    <p:extLst>
      <p:ext uri="{BB962C8B-B14F-4D97-AF65-F5344CB8AC3E}">
        <p14:creationId xmlns:p14="http://schemas.microsoft.com/office/powerpoint/2010/main" val="166310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MIRR for Franchise L (r = 10%) using the Excel RATE function.</a:t>
            </a:r>
          </a:p>
        </p:txBody>
      </p:sp>
      <p:graphicFrame>
        <p:nvGraphicFramePr>
          <p:cNvPr id="5" name="Table 2" descr="A table shows the M I R R for the franchise. R equals 10 percent. The readings are as follows: 0 – 100; 1 – 10; 2 – 60; 3 – 80. M I R R equals M I R R multiplied by within parenthesis (A 4: D 4, B 4, B 4), M I R R equals 16.50 percent. ">
            <a:extLst>
              <a:ext uri="{FF2B5EF4-FFF2-40B4-BE49-F238E27FC236}">
                <a16:creationId xmlns:a16="http://schemas.microsoft.com/office/drawing/2014/main" id="{9EAA215D-AA1D-4FF0-A0CD-4FA469399149}"/>
              </a:ext>
            </a:extLst>
          </p:cNvPr>
          <p:cNvGraphicFramePr>
            <a:graphicFrameLocks noGrp="1"/>
          </p:cNvGraphicFramePr>
          <p:nvPr>
            <p:ph idx="1"/>
            <p:extLst>
              <p:ext uri="{D42A27DB-BD31-4B8C-83A1-F6EECF244321}">
                <p14:modId xmlns:p14="http://schemas.microsoft.com/office/powerpoint/2010/main" val="1592440797"/>
              </p:ext>
            </p:extLst>
          </p:nvPr>
        </p:nvGraphicFramePr>
        <p:xfrm>
          <a:off x="1877785" y="1215301"/>
          <a:ext cx="9629770" cy="4746712"/>
        </p:xfrm>
        <a:graphic>
          <a:graphicData uri="http://schemas.openxmlformats.org/drawingml/2006/table">
            <a:tbl>
              <a:tblPr firstRow="1" bandRow="1"/>
              <a:tblGrid>
                <a:gridCol w="769352">
                  <a:extLst>
                    <a:ext uri="{9D8B030D-6E8A-4147-A177-3AD203B41FA5}">
                      <a16:colId xmlns:a16="http://schemas.microsoft.com/office/drawing/2014/main" val="2035561642"/>
                    </a:ext>
                  </a:extLst>
                </a:gridCol>
                <a:gridCol w="1969662">
                  <a:extLst>
                    <a:ext uri="{9D8B030D-6E8A-4147-A177-3AD203B41FA5}">
                      <a16:colId xmlns:a16="http://schemas.microsoft.com/office/drawing/2014/main" val="273673695"/>
                    </a:ext>
                  </a:extLst>
                </a:gridCol>
                <a:gridCol w="3474720">
                  <a:extLst>
                    <a:ext uri="{9D8B030D-6E8A-4147-A177-3AD203B41FA5}">
                      <a16:colId xmlns:a16="http://schemas.microsoft.com/office/drawing/2014/main" val="3231477203"/>
                    </a:ext>
                  </a:extLst>
                </a:gridCol>
                <a:gridCol w="1682862">
                  <a:extLst>
                    <a:ext uri="{9D8B030D-6E8A-4147-A177-3AD203B41FA5}">
                      <a16:colId xmlns:a16="http://schemas.microsoft.com/office/drawing/2014/main" val="196908040"/>
                    </a:ext>
                  </a:extLst>
                </a:gridCol>
                <a:gridCol w="1733174">
                  <a:extLst>
                    <a:ext uri="{9D8B030D-6E8A-4147-A177-3AD203B41FA5}">
                      <a16:colId xmlns:a16="http://schemas.microsoft.com/office/drawing/2014/main" val="2497887433"/>
                    </a:ext>
                  </a:extLst>
                </a:gridCol>
              </a:tblGrid>
              <a:tr h="593339">
                <a:tc>
                  <a:txBody>
                    <a:bodyPr/>
                    <a:lstStyle>
                      <a:lvl1pPr marL="0" algn="l" defTabSz="914400" rtl="0" eaLnBrk="1" latinLnBrk="0" hangingPunct="1">
                        <a:defRPr sz="1800" b="1" kern="1200">
                          <a:solidFill>
                            <a:schemeClr val="tx1"/>
                          </a:solidFill>
                          <a:latin typeface="Tahoma"/>
                          <a:ea typeface=""/>
                          <a:cs typeface=""/>
                        </a:defRPr>
                      </a:lvl1pPr>
                      <a:lvl2pPr marL="457200" algn="l" defTabSz="914400" rtl="0" eaLnBrk="1" latinLnBrk="0" hangingPunct="1">
                        <a:defRPr sz="1800" b="1" kern="1200">
                          <a:solidFill>
                            <a:schemeClr val="tx1"/>
                          </a:solidFill>
                          <a:latin typeface="Tahoma"/>
                          <a:ea typeface=""/>
                          <a:cs typeface=""/>
                        </a:defRPr>
                      </a:lvl2pPr>
                      <a:lvl3pPr marL="914400" algn="l" defTabSz="914400" rtl="0" eaLnBrk="1" latinLnBrk="0" hangingPunct="1">
                        <a:defRPr sz="1800" b="1" kern="1200">
                          <a:solidFill>
                            <a:schemeClr val="tx1"/>
                          </a:solidFill>
                          <a:latin typeface="Tahoma"/>
                          <a:ea typeface=""/>
                          <a:cs typeface=""/>
                        </a:defRPr>
                      </a:lvl3pPr>
                      <a:lvl4pPr marL="1371600" algn="l" defTabSz="914400" rtl="0" eaLnBrk="1" latinLnBrk="0" hangingPunct="1">
                        <a:defRPr sz="1800" b="1" kern="1200">
                          <a:solidFill>
                            <a:schemeClr val="tx1"/>
                          </a:solidFill>
                          <a:latin typeface="Tahoma"/>
                          <a:ea typeface=""/>
                          <a:cs typeface=""/>
                        </a:defRPr>
                      </a:lvl4pPr>
                      <a:lvl5pPr marL="1828800" algn="l" defTabSz="914400" rtl="0" eaLnBrk="1" latinLnBrk="0" hangingPunct="1">
                        <a:defRPr sz="1800" b="1" kern="1200">
                          <a:solidFill>
                            <a:schemeClr val="tx1"/>
                          </a:solidFill>
                          <a:latin typeface="Tahoma"/>
                          <a:ea typeface=""/>
                          <a:cs typeface=""/>
                        </a:defRPr>
                      </a:lvl5pPr>
                      <a:lvl6pPr marL="2286000" algn="l" defTabSz="914400" rtl="0" eaLnBrk="1" latinLnBrk="0" hangingPunct="1">
                        <a:defRPr sz="1800" b="1" kern="1200">
                          <a:solidFill>
                            <a:schemeClr val="tx1"/>
                          </a:solidFill>
                          <a:latin typeface="Tahoma"/>
                          <a:ea typeface=""/>
                          <a:cs typeface=""/>
                        </a:defRPr>
                      </a:lvl6pPr>
                      <a:lvl7pPr marL="2743200" algn="l" defTabSz="914400" rtl="0" eaLnBrk="1" latinLnBrk="0" hangingPunct="1">
                        <a:defRPr sz="1800" b="1" kern="1200">
                          <a:solidFill>
                            <a:schemeClr val="tx1"/>
                          </a:solidFill>
                          <a:latin typeface="Tahoma"/>
                          <a:ea typeface=""/>
                          <a:cs typeface=""/>
                        </a:defRPr>
                      </a:lvl7pPr>
                      <a:lvl8pPr marL="3200400" algn="l" defTabSz="914400" rtl="0" eaLnBrk="1" latinLnBrk="0" hangingPunct="1">
                        <a:defRPr sz="1800" b="1" kern="1200">
                          <a:solidFill>
                            <a:schemeClr val="tx1"/>
                          </a:solidFill>
                          <a:latin typeface="Tahoma"/>
                          <a:ea typeface=""/>
                          <a:cs typeface=""/>
                        </a:defRPr>
                      </a:lvl8pPr>
                      <a:lvl9pPr marL="3657600" algn="l" defTabSz="914400" rtl="0" eaLnBrk="1" latinLnBrk="0" hangingPunct="1">
                        <a:defRPr sz="1800" b="1" kern="1200">
                          <a:solidFill>
                            <a:schemeClr val="tx1"/>
                          </a:solidFill>
                          <a:latin typeface="Tahoma"/>
                          <a:ea typeface=""/>
                          <a:cs typeface=""/>
                        </a:defRPr>
                      </a:lvl9pPr>
                    </a:lstStyle>
                    <a:p>
                      <a:pPr algn="ct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F01">
                        <a:lumMod val="60000"/>
                        <a:lumOff val="40000"/>
                      </a:srgbClr>
                    </a:solidFill>
                  </a:tcPr>
                </a:tc>
                <a:tc>
                  <a:txBody>
                    <a:bodyPr/>
                    <a:lstStyle>
                      <a:lvl1pPr marL="0" algn="l" defTabSz="914400" rtl="0" eaLnBrk="1" latinLnBrk="0" hangingPunct="1">
                        <a:defRPr sz="1800" b="1" kern="1200">
                          <a:solidFill>
                            <a:schemeClr val="tx1"/>
                          </a:solidFill>
                          <a:latin typeface="Tahoma"/>
                          <a:ea typeface=""/>
                          <a:cs typeface=""/>
                        </a:defRPr>
                      </a:lvl1pPr>
                      <a:lvl2pPr marL="457200" algn="l" defTabSz="914400" rtl="0" eaLnBrk="1" latinLnBrk="0" hangingPunct="1">
                        <a:defRPr sz="1800" b="1" kern="1200">
                          <a:solidFill>
                            <a:schemeClr val="tx1"/>
                          </a:solidFill>
                          <a:latin typeface="Tahoma"/>
                          <a:ea typeface=""/>
                          <a:cs typeface=""/>
                        </a:defRPr>
                      </a:lvl2pPr>
                      <a:lvl3pPr marL="914400" algn="l" defTabSz="914400" rtl="0" eaLnBrk="1" latinLnBrk="0" hangingPunct="1">
                        <a:defRPr sz="1800" b="1" kern="1200">
                          <a:solidFill>
                            <a:schemeClr val="tx1"/>
                          </a:solidFill>
                          <a:latin typeface="Tahoma"/>
                          <a:ea typeface=""/>
                          <a:cs typeface=""/>
                        </a:defRPr>
                      </a:lvl3pPr>
                      <a:lvl4pPr marL="1371600" algn="l" defTabSz="914400" rtl="0" eaLnBrk="1" latinLnBrk="0" hangingPunct="1">
                        <a:defRPr sz="1800" b="1" kern="1200">
                          <a:solidFill>
                            <a:schemeClr val="tx1"/>
                          </a:solidFill>
                          <a:latin typeface="Tahoma"/>
                          <a:ea typeface=""/>
                          <a:cs typeface=""/>
                        </a:defRPr>
                      </a:lvl4pPr>
                      <a:lvl5pPr marL="1828800" algn="l" defTabSz="914400" rtl="0" eaLnBrk="1" latinLnBrk="0" hangingPunct="1">
                        <a:defRPr sz="1800" b="1" kern="1200">
                          <a:solidFill>
                            <a:schemeClr val="tx1"/>
                          </a:solidFill>
                          <a:latin typeface="Tahoma"/>
                          <a:ea typeface=""/>
                          <a:cs typeface=""/>
                        </a:defRPr>
                      </a:lvl5pPr>
                      <a:lvl6pPr marL="2286000" algn="l" defTabSz="914400" rtl="0" eaLnBrk="1" latinLnBrk="0" hangingPunct="1">
                        <a:defRPr sz="1800" b="1" kern="1200">
                          <a:solidFill>
                            <a:schemeClr val="tx1"/>
                          </a:solidFill>
                          <a:latin typeface="Tahoma"/>
                          <a:ea typeface=""/>
                          <a:cs typeface=""/>
                        </a:defRPr>
                      </a:lvl6pPr>
                      <a:lvl7pPr marL="2743200" algn="l" defTabSz="914400" rtl="0" eaLnBrk="1" latinLnBrk="0" hangingPunct="1">
                        <a:defRPr sz="1800" b="1" kern="1200">
                          <a:solidFill>
                            <a:schemeClr val="tx1"/>
                          </a:solidFill>
                          <a:latin typeface="Tahoma"/>
                          <a:ea typeface=""/>
                          <a:cs typeface=""/>
                        </a:defRPr>
                      </a:lvl7pPr>
                      <a:lvl8pPr marL="3200400" algn="l" defTabSz="914400" rtl="0" eaLnBrk="1" latinLnBrk="0" hangingPunct="1">
                        <a:defRPr sz="1800" b="1" kern="1200">
                          <a:solidFill>
                            <a:schemeClr val="tx1"/>
                          </a:solidFill>
                          <a:latin typeface="Tahoma"/>
                          <a:ea typeface=""/>
                          <a:cs typeface=""/>
                        </a:defRPr>
                      </a:lvl8pPr>
                      <a:lvl9pPr marL="3657600" algn="l" defTabSz="914400" rtl="0" eaLnBrk="1" latinLnBrk="0" hangingPunct="1">
                        <a:defRPr sz="1800" b="1" kern="1200">
                          <a:solidFill>
                            <a:schemeClr val="tx1"/>
                          </a:solidFill>
                          <a:latin typeface="Tahoma"/>
                          <a:ea typeface=""/>
                          <a:cs typeface=""/>
                        </a:defRPr>
                      </a:lvl9pPr>
                    </a:lstStyle>
                    <a:p>
                      <a:pPr algn="ctr" fontAlgn="b"/>
                      <a:r>
                        <a:rPr lang="en-US" sz="2800" u="none" strike="noStrike" dirty="0">
                          <a:effectLst/>
                          <a:latin typeface="Arial" panose="020B0604020202020204" pitchFamily="34" charset="0"/>
                          <a:cs typeface="Arial" panose="020B0604020202020204" pitchFamily="34" charset="0"/>
                        </a:rPr>
                        <a:t>A</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F01">
                        <a:lumMod val="60000"/>
                        <a:lumOff val="40000"/>
                      </a:srgbClr>
                    </a:solidFill>
                  </a:tcPr>
                </a:tc>
                <a:tc>
                  <a:txBody>
                    <a:bodyPr/>
                    <a:lstStyle>
                      <a:lvl1pPr marL="0" algn="l" defTabSz="914400" rtl="0" eaLnBrk="1" latinLnBrk="0" hangingPunct="1">
                        <a:defRPr sz="1800" b="1" kern="1200">
                          <a:solidFill>
                            <a:schemeClr val="tx1"/>
                          </a:solidFill>
                          <a:latin typeface="Tahoma"/>
                          <a:ea typeface=""/>
                          <a:cs typeface=""/>
                        </a:defRPr>
                      </a:lvl1pPr>
                      <a:lvl2pPr marL="457200" algn="l" defTabSz="914400" rtl="0" eaLnBrk="1" latinLnBrk="0" hangingPunct="1">
                        <a:defRPr sz="1800" b="1" kern="1200">
                          <a:solidFill>
                            <a:schemeClr val="tx1"/>
                          </a:solidFill>
                          <a:latin typeface="Tahoma"/>
                          <a:ea typeface=""/>
                          <a:cs typeface=""/>
                        </a:defRPr>
                      </a:lvl2pPr>
                      <a:lvl3pPr marL="914400" algn="l" defTabSz="914400" rtl="0" eaLnBrk="1" latinLnBrk="0" hangingPunct="1">
                        <a:defRPr sz="1800" b="1" kern="1200">
                          <a:solidFill>
                            <a:schemeClr val="tx1"/>
                          </a:solidFill>
                          <a:latin typeface="Tahoma"/>
                          <a:ea typeface=""/>
                          <a:cs typeface=""/>
                        </a:defRPr>
                      </a:lvl3pPr>
                      <a:lvl4pPr marL="1371600" algn="l" defTabSz="914400" rtl="0" eaLnBrk="1" latinLnBrk="0" hangingPunct="1">
                        <a:defRPr sz="1800" b="1" kern="1200">
                          <a:solidFill>
                            <a:schemeClr val="tx1"/>
                          </a:solidFill>
                          <a:latin typeface="Tahoma"/>
                          <a:ea typeface=""/>
                          <a:cs typeface=""/>
                        </a:defRPr>
                      </a:lvl4pPr>
                      <a:lvl5pPr marL="1828800" algn="l" defTabSz="914400" rtl="0" eaLnBrk="1" latinLnBrk="0" hangingPunct="1">
                        <a:defRPr sz="1800" b="1" kern="1200">
                          <a:solidFill>
                            <a:schemeClr val="tx1"/>
                          </a:solidFill>
                          <a:latin typeface="Tahoma"/>
                          <a:ea typeface=""/>
                          <a:cs typeface=""/>
                        </a:defRPr>
                      </a:lvl5pPr>
                      <a:lvl6pPr marL="2286000" algn="l" defTabSz="914400" rtl="0" eaLnBrk="1" latinLnBrk="0" hangingPunct="1">
                        <a:defRPr sz="1800" b="1" kern="1200">
                          <a:solidFill>
                            <a:schemeClr val="tx1"/>
                          </a:solidFill>
                          <a:latin typeface="Tahoma"/>
                          <a:ea typeface=""/>
                          <a:cs typeface=""/>
                        </a:defRPr>
                      </a:lvl6pPr>
                      <a:lvl7pPr marL="2743200" algn="l" defTabSz="914400" rtl="0" eaLnBrk="1" latinLnBrk="0" hangingPunct="1">
                        <a:defRPr sz="1800" b="1" kern="1200">
                          <a:solidFill>
                            <a:schemeClr val="tx1"/>
                          </a:solidFill>
                          <a:latin typeface="Tahoma"/>
                          <a:ea typeface=""/>
                          <a:cs typeface=""/>
                        </a:defRPr>
                      </a:lvl7pPr>
                      <a:lvl8pPr marL="3200400" algn="l" defTabSz="914400" rtl="0" eaLnBrk="1" latinLnBrk="0" hangingPunct="1">
                        <a:defRPr sz="1800" b="1" kern="1200">
                          <a:solidFill>
                            <a:schemeClr val="tx1"/>
                          </a:solidFill>
                          <a:latin typeface="Tahoma"/>
                          <a:ea typeface=""/>
                          <a:cs typeface=""/>
                        </a:defRPr>
                      </a:lvl8pPr>
                      <a:lvl9pPr marL="3657600" algn="l" defTabSz="914400" rtl="0" eaLnBrk="1" latinLnBrk="0" hangingPunct="1">
                        <a:defRPr sz="1800" b="1" kern="1200">
                          <a:solidFill>
                            <a:schemeClr val="tx1"/>
                          </a:solidFill>
                          <a:latin typeface="Tahoma"/>
                          <a:ea typeface=""/>
                          <a:cs typeface=""/>
                        </a:defRPr>
                      </a:lvl9pPr>
                    </a:lstStyle>
                    <a:p>
                      <a:pPr algn="ctr" fontAlgn="b"/>
                      <a:r>
                        <a:rPr lang="en-US" sz="2800" u="none" strike="noStrike" dirty="0">
                          <a:effectLst/>
                          <a:latin typeface="Arial" panose="020B0604020202020204" pitchFamily="34" charset="0"/>
                          <a:cs typeface="Arial" panose="020B0604020202020204" pitchFamily="34" charset="0"/>
                        </a:rPr>
                        <a:t>B</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F01">
                        <a:lumMod val="60000"/>
                        <a:lumOff val="40000"/>
                      </a:srgbClr>
                    </a:solidFill>
                  </a:tcPr>
                </a:tc>
                <a:tc>
                  <a:txBody>
                    <a:bodyPr/>
                    <a:lstStyle>
                      <a:lvl1pPr marL="0" algn="l" defTabSz="914400" rtl="0" eaLnBrk="1" latinLnBrk="0" hangingPunct="1">
                        <a:defRPr sz="1800" b="1" kern="1200">
                          <a:solidFill>
                            <a:schemeClr val="tx1"/>
                          </a:solidFill>
                          <a:latin typeface="Tahoma"/>
                          <a:ea typeface=""/>
                          <a:cs typeface=""/>
                        </a:defRPr>
                      </a:lvl1pPr>
                      <a:lvl2pPr marL="457200" algn="l" defTabSz="914400" rtl="0" eaLnBrk="1" latinLnBrk="0" hangingPunct="1">
                        <a:defRPr sz="1800" b="1" kern="1200">
                          <a:solidFill>
                            <a:schemeClr val="tx1"/>
                          </a:solidFill>
                          <a:latin typeface="Tahoma"/>
                          <a:ea typeface=""/>
                          <a:cs typeface=""/>
                        </a:defRPr>
                      </a:lvl2pPr>
                      <a:lvl3pPr marL="914400" algn="l" defTabSz="914400" rtl="0" eaLnBrk="1" latinLnBrk="0" hangingPunct="1">
                        <a:defRPr sz="1800" b="1" kern="1200">
                          <a:solidFill>
                            <a:schemeClr val="tx1"/>
                          </a:solidFill>
                          <a:latin typeface="Tahoma"/>
                          <a:ea typeface=""/>
                          <a:cs typeface=""/>
                        </a:defRPr>
                      </a:lvl3pPr>
                      <a:lvl4pPr marL="1371600" algn="l" defTabSz="914400" rtl="0" eaLnBrk="1" latinLnBrk="0" hangingPunct="1">
                        <a:defRPr sz="1800" b="1" kern="1200">
                          <a:solidFill>
                            <a:schemeClr val="tx1"/>
                          </a:solidFill>
                          <a:latin typeface="Tahoma"/>
                          <a:ea typeface=""/>
                          <a:cs typeface=""/>
                        </a:defRPr>
                      </a:lvl4pPr>
                      <a:lvl5pPr marL="1828800" algn="l" defTabSz="914400" rtl="0" eaLnBrk="1" latinLnBrk="0" hangingPunct="1">
                        <a:defRPr sz="1800" b="1" kern="1200">
                          <a:solidFill>
                            <a:schemeClr val="tx1"/>
                          </a:solidFill>
                          <a:latin typeface="Tahoma"/>
                          <a:ea typeface=""/>
                          <a:cs typeface=""/>
                        </a:defRPr>
                      </a:lvl5pPr>
                      <a:lvl6pPr marL="2286000" algn="l" defTabSz="914400" rtl="0" eaLnBrk="1" latinLnBrk="0" hangingPunct="1">
                        <a:defRPr sz="1800" b="1" kern="1200">
                          <a:solidFill>
                            <a:schemeClr val="tx1"/>
                          </a:solidFill>
                          <a:latin typeface="Tahoma"/>
                          <a:ea typeface=""/>
                          <a:cs typeface=""/>
                        </a:defRPr>
                      </a:lvl6pPr>
                      <a:lvl7pPr marL="2743200" algn="l" defTabSz="914400" rtl="0" eaLnBrk="1" latinLnBrk="0" hangingPunct="1">
                        <a:defRPr sz="1800" b="1" kern="1200">
                          <a:solidFill>
                            <a:schemeClr val="tx1"/>
                          </a:solidFill>
                          <a:latin typeface="Tahoma"/>
                          <a:ea typeface=""/>
                          <a:cs typeface=""/>
                        </a:defRPr>
                      </a:lvl7pPr>
                      <a:lvl8pPr marL="3200400" algn="l" defTabSz="914400" rtl="0" eaLnBrk="1" latinLnBrk="0" hangingPunct="1">
                        <a:defRPr sz="1800" b="1" kern="1200">
                          <a:solidFill>
                            <a:schemeClr val="tx1"/>
                          </a:solidFill>
                          <a:latin typeface="Tahoma"/>
                          <a:ea typeface=""/>
                          <a:cs typeface=""/>
                        </a:defRPr>
                      </a:lvl8pPr>
                      <a:lvl9pPr marL="3657600" algn="l" defTabSz="914400" rtl="0" eaLnBrk="1" latinLnBrk="0" hangingPunct="1">
                        <a:defRPr sz="1800" b="1" kern="1200">
                          <a:solidFill>
                            <a:schemeClr val="tx1"/>
                          </a:solidFill>
                          <a:latin typeface="Tahoma"/>
                          <a:ea typeface=""/>
                          <a:cs typeface=""/>
                        </a:defRPr>
                      </a:lvl9pPr>
                    </a:lstStyle>
                    <a:p>
                      <a:pPr algn="ctr" fontAlgn="b"/>
                      <a:r>
                        <a:rPr lang="en-US" sz="2800" u="none" strike="noStrike" dirty="0">
                          <a:effectLst/>
                          <a:latin typeface="Arial" panose="020B0604020202020204" pitchFamily="34" charset="0"/>
                          <a:cs typeface="Arial" panose="020B0604020202020204" pitchFamily="34" charset="0"/>
                        </a:rPr>
                        <a:t>C</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F01">
                        <a:lumMod val="60000"/>
                        <a:lumOff val="40000"/>
                      </a:srgbClr>
                    </a:solidFill>
                  </a:tcPr>
                </a:tc>
                <a:tc>
                  <a:txBody>
                    <a:bodyPr/>
                    <a:lstStyle>
                      <a:lvl1pPr marL="0" algn="l" defTabSz="914400" rtl="0" eaLnBrk="1" latinLnBrk="0" hangingPunct="1">
                        <a:defRPr sz="1800" b="1" kern="1200">
                          <a:solidFill>
                            <a:schemeClr val="tx1"/>
                          </a:solidFill>
                          <a:latin typeface="Tahoma"/>
                          <a:ea typeface=""/>
                          <a:cs typeface=""/>
                        </a:defRPr>
                      </a:lvl1pPr>
                      <a:lvl2pPr marL="457200" algn="l" defTabSz="914400" rtl="0" eaLnBrk="1" latinLnBrk="0" hangingPunct="1">
                        <a:defRPr sz="1800" b="1" kern="1200">
                          <a:solidFill>
                            <a:schemeClr val="tx1"/>
                          </a:solidFill>
                          <a:latin typeface="Tahoma"/>
                          <a:ea typeface=""/>
                          <a:cs typeface=""/>
                        </a:defRPr>
                      </a:lvl2pPr>
                      <a:lvl3pPr marL="914400" algn="l" defTabSz="914400" rtl="0" eaLnBrk="1" latinLnBrk="0" hangingPunct="1">
                        <a:defRPr sz="1800" b="1" kern="1200">
                          <a:solidFill>
                            <a:schemeClr val="tx1"/>
                          </a:solidFill>
                          <a:latin typeface="Tahoma"/>
                          <a:ea typeface=""/>
                          <a:cs typeface=""/>
                        </a:defRPr>
                      </a:lvl3pPr>
                      <a:lvl4pPr marL="1371600" algn="l" defTabSz="914400" rtl="0" eaLnBrk="1" latinLnBrk="0" hangingPunct="1">
                        <a:defRPr sz="1800" b="1" kern="1200">
                          <a:solidFill>
                            <a:schemeClr val="tx1"/>
                          </a:solidFill>
                          <a:latin typeface="Tahoma"/>
                          <a:ea typeface=""/>
                          <a:cs typeface=""/>
                        </a:defRPr>
                      </a:lvl4pPr>
                      <a:lvl5pPr marL="1828800" algn="l" defTabSz="914400" rtl="0" eaLnBrk="1" latinLnBrk="0" hangingPunct="1">
                        <a:defRPr sz="1800" b="1" kern="1200">
                          <a:solidFill>
                            <a:schemeClr val="tx1"/>
                          </a:solidFill>
                          <a:latin typeface="Tahoma"/>
                          <a:ea typeface=""/>
                          <a:cs typeface=""/>
                        </a:defRPr>
                      </a:lvl5pPr>
                      <a:lvl6pPr marL="2286000" algn="l" defTabSz="914400" rtl="0" eaLnBrk="1" latinLnBrk="0" hangingPunct="1">
                        <a:defRPr sz="1800" b="1" kern="1200">
                          <a:solidFill>
                            <a:schemeClr val="tx1"/>
                          </a:solidFill>
                          <a:latin typeface="Tahoma"/>
                          <a:ea typeface=""/>
                          <a:cs typeface=""/>
                        </a:defRPr>
                      </a:lvl6pPr>
                      <a:lvl7pPr marL="2743200" algn="l" defTabSz="914400" rtl="0" eaLnBrk="1" latinLnBrk="0" hangingPunct="1">
                        <a:defRPr sz="1800" b="1" kern="1200">
                          <a:solidFill>
                            <a:schemeClr val="tx1"/>
                          </a:solidFill>
                          <a:latin typeface="Tahoma"/>
                          <a:ea typeface=""/>
                          <a:cs typeface=""/>
                        </a:defRPr>
                      </a:lvl7pPr>
                      <a:lvl8pPr marL="3200400" algn="l" defTabSz="914400" rtl="0" eaLnBrk="1" latinLnBrk="0" hangingPunct="1">
                        <a:defRPr sz="1800" b="1" kern="1200">
                          <a:solidFill>
                            <a:schemeClr val="tx1"/>
                          </a:solidFill>
                          <a:latin typeface="Tahoma"/>
                          <a:ea typeface=""/>
                          <a:cs typeface=""/>
                        </a:defRPr>
                      </a:lvl8pPr>
                      <a:lvl9pPr marL="3657600" algn="l" defTabSz="914400" rtl="0" eaLnBrk="1" latinLnBrk="0" hangingPunct="1">
                        <a:defRPr sz="1800" b="1" kern="1200">
                          <a:solidFill>
                            <a:schemeClr val="tx1"/>
                          </a:solidFill>
                          <a:latin typeface="Tahoma"/>
                          <a:ea typeface=""/>
                          <a:cs typeface=""/>
                        </a:defRPr>
                      </a:lvl9pPr>
                    </a:lstStyle>
                    <a:p>
                      <a:pPr algn="ctr" fontAlgn="b"/>
                      <a:r>
                        <a:rPr lang="en-US" sz="2800" u="none" strike="noStrike" dirty="0">
                          <a:effectLst/>
                          <a:latin typeface="Arial" panose="020B0604020202020204" pitchFamily="34" charset="0"/>
                          <a:cs typeface="Arial" panose="020B0604020202020204" pitchFamily="34" charset="0"/>
                        </a:rPr>
                        <a:t>D</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F01">
                        <a:lumMod val="60000"/>
                        <a:lumOff val="40000"/>
                      </a:srgbClr>
                    </a:solidFill>
                  </a:tcPr>
                </a:tc>
                <a:extLst>
                  <a:ext uri="{0D108BD9-81ED-4DB2-BD59-A6C34878D82A}">
                    <a16:rowId xmlns:a16="http://schemas.microsoft.com/office/drawing/2014/main" val="3095493317"/>
                  </a:ext>
                </a:extLst>
              </a:tr>
              <a:tr h="593339">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1</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F01">
                        <a:lumMod val="60000"/>
                        <a:lumOff val="40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r =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 10%</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375036543"/>
                  </a:ext>
                </a:extLst>
              </a:tr>
              <a:tr h="59333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800" b="1" u="none" strike="noStrike" dirty="0">
                          <a:effectLst/>
                          <a:latin typeface="Arial" panose="020B0604020202020204" pitchFamily="34" charset="0"/>
                          <a:cs typeface="Arial" panose="020B0604020202020204" pitchFamily="34" charset="0"/>
                        </a:rPr>
                        <a:t>2</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F01">
                        <a:lumMod val="60000"/>
                        <a:lumOff val="40000"/>
                      </a:srgbClr>
                    </a:solidFill>
                  </a:tcPr>
                </a:tc>
                <a:tc>
                  <a:txBody>
                    <a:bodyPr/>
                    <a:lstStyle/>
                    <a:p>
                      <a:pPr algn="ctr" fontAlgn="b"/>
                      <a:r>
                        <a:rPr lang="en-US" sz="2800" b="1" i="0" u="none" strike="noStrike" dirty="0">
                          <a:solidFill>
                            <a:srgbClr val="000000"/>
                          </a:solidFill>
                          <a:effectLst/>
                          <a:latin typeface="Arial" panose="020B0604020202020204" pitchFamily="34" charset="0"/>
                          <a:cs typeface="Arial" panose="020B0604020202020204" pitchFamily="34" charset="0"/>
                        </a:rPr>
                        <a:t>Year</a:t>
                      </a: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800" b="1" i="0" u="none" strike="noStrike" dirty="0">
                          <a:solidFill>
                            <a:srgbClr val="000000"/>
                          </a:solidFill>
                          <a:effectLst/>
                          <a:latin typeface="Arial" panose="020B0604020202020204" pitchFamily="34" charset="0"/>
                          <a:cs typeface="Arial" panose="020B0604020202020204" pitchFamily="34" charset="0"/>
                        </a:rPr>
                        <a:t>Year</a:t>
                      </a: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800" b="1" i="0" u="none" strike="noStrike" dirty="0">
                          <a:solidFill>
                            <a:srgbClr val="000000"/>
                          </a:solidFill>
                          <a:effectLst/>
                          <a:latin typeface="Arial" panose="020B0604020202020204" pitchFamily="34" charset="0"/>
                          <a:cs typeface="Arial" panose="020B0604020202020204" pitchFamily="34" charset="0"/>
                        </a:rPr>
                        <a:t>Year</a:t>
                      </a: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800" b="1" i="0" u="none" strike="noStrike" dirty="0">
                          <a:solidFill>
                            <a:srgbClr val="000000"/>
                          </a:solidFill>
                          <a:effectLst/>
                          <a:latin typeface="Arial" panose="020B0604020202020204" pitchFamily="34" charset="0"/>
                          <a:cs typeface="Arial" panose="020B0604020202020204" pitchFamily="34" charset="0"/>
                        </a:rPr>
                        <a:t>Year</a:t>
                      </a: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593339">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3</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F01">
                        <a:lumMod val="60000"/>
                        <a:lumOff val="40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0</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1</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2</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3</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873980420"/>
                  </a:ext>
                </a:extLst>
              </a:tr>
              <a:tr h="593339">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4</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F01">
                        <a:lumMod val="60000"/>
                        <a:lumOff val="40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(100)</a:t>
                      </a:r>
                      <a:endParaRPr lang="en-US" sz="2800" b="1" i="0" u="none" strike="noStrike" dirty="0">
                        <a:solidFill>
                          <a:srgbClr val="0000FF"/>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10 </a:t>
                      </a:r>
                      <a:endParaRPr lang="en-US" sz="2800" b="1" i="0" u="none" strike="noStrike" dirty="0">
                        <a:solidFill>
                          <a:srgbClr val="0000FF"/>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60 </a:t>
                      </a:r>
                      <a:endParaRPr lang="en-US" sz="2800" b="1" i="0" u="none" strike="noStrike" dirty="0">
                        <a:solidFill>
                          <a:srgbClr val="0000FF"/>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80 </a:t>
                      </a:r>
                      <a:endParaRPr lang="en-US" sz="2800" b="1" i="0" u="none" strike="noStrike" dirty="0">
                        <a:solidFill>
                          <a:srgbClr val="0000FF"/>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010336380"/>
                  </a:ext>
                </a:extLst>
              </a:tr>
              <a:tr h="593339">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5</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F01">
                        <a:lumMod val="60000"/>
                        <a:lumOff val="40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387931256"/>
                  </a:ext>
                </a:extLst>
              </a:tr>
              <a:tr h="59333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800" b="1" u="none" strike="noStrike" dirty="0">
                          <a:effectLst/>
                          <a:latin typeface="Arial" panose="020B0604020202020204" pitchFamily="34" charset="0"/>
                          <a:cs typeface="Arial" panose="020B0604020202020204" pitchFamily="34" charset="0"/>
                        </a:rPr>
                        <a:t>6</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F01">
                        <a:lumMod val="60000"/>
                        <a:lumOff val="4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800" b="1" u="none" strike="noStrike" dirty="0">
                          <a:effectLst/>
                          <a:latin typeface="Arial" panose="020B0604020202020204" pitchFamily="34" charset="0"/>
                          <a:cs typeface="Arial" panose="020B0604020202020204" pitchFamily="34" charset="0"/>
                        </a:rPr>
                        <a:t>MIRR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800" b="1" u="none" strike="noStrike" dirty="0">
                          <a:effectLst/>
                          <a:latin typeface="Arial" panose="020B0604020202020204" pitchFamily="34" charset="0"/>
                          <a:cs typeface="Arial" panose="020B0604020202020204" pitchFamily="34" charset="0"/>
                        </a:rPr>
                        <a:t>MIRR(A4:D4,B4,B4)</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10006"/>
                  </a:ext>
                </a:extLst>
              </a:tr>
              <a:tr h="593339">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7</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F01">
                        <a:lumMod val="60000"/>
                        <a:lumOff val="40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dirty="0">
                          <a:effectLst/>
                          <a:latin typeface="Arial" panose="020B0604020202020204" pitchFamily="34" charset="0"/>
                          <a:cs typeface="Arial" panose="020B0604020202020204" pitchFamily="34" charset="0"/>
                        </a:rPr>
                        <a:t>MIRR =</a:t>
                      </a:r>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r>
                        <a:rPr lang="en-US" sz="2800" b="1" u="none" strike="noStrike">
                          <a:effectLst/>
                          <a:latin typeface="Arial" panose="020B0604020202020204" pitchFamily="34" charset="0"/>
                          <a:cs typeface="Arial" panose="020B0604020202020204" pitchFamily="34" charset="0"/>
                        </a:rPr>
                        <a:t>16.50%</a:t>
                      </a:r>
                      <a:endParaRPr lang="en-US" sz="2800" b="1" i="0" u="none" strike="noStrike">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algn="ctr" fontAlgn="b"/>
                      <a:endParaRPr lang="en-US" sz="2800" b="1" i="0" u="none" strike="noStrike" dirty="0">
                        <a:solidFill>
                          <a:srgbClr val="000000"/>
                        </a:solidFill>
                        <a:effectLst/>
                        <a:latin typeface="Arial" panose="020B0604020202020204" pitchFamily="34" charset="0"/>
                        <a:cs typeface="Arial" panose="020B0604020202020204" pitchFamily="34" charset="0"/>
                      </a:endParaRPr>
                    </a:p>
                  </a:txBody>
                  <a:tcPr marL="10409" marR="10409" marT="104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3987105609"/>
                  </a:ext>
                </a:extLst>
              </a:tr>
            </a:tbl>
          </a:graphicData>
        </a:graphic>
      </p:graphicFrame>
    </p:spTree>
    <p:extLst>
      <p:ext uri="{BB962C8B-B14F-4D97-AF65-F5344CB8AC3E}">
        <p14:creationId xmlns:p14="http://schemas.microsoft.com/office/powerpoint/2010/main" val="141184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Picture:</a:t>
            </a:r>
            <a:br>
              <a:rPr lang="en-US" dirty="0"/>
            </a:br>
            <a:r>
              <a:rPr lang="en-US" dirty="0"/>
              <a:t>The Net Present Value of a Project</a:t>
            </a:r>
          </a:p>
        </p:txBody>
      </p:sp>
      <p:pic>
        <p:nvPicPr>
          <p:cNvPr id="3074" name="Picture 2" descr="A flowchart shows project’s cash flow (CF subscript t) leads to NPV equals whole bracket CF subscript 1 divides (1 + r) subscript 1 + CF subscript 2 divides (1 + r) subscript 2 + --- + CF subscript N divides (1 + r) superscript N whole bracket negative initial cost. Bottom flow shows market interest rates, market risk aversion, project’s debt/equity capacity, and project’s business risk leads to project’s risk adjusted cost of capital (r). It further leads to NPV value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9644" y="1146237"/>
            <a:ext cx="7832713" cy="456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134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Method to Find MIRR for Franchise L: First, find PV and TV (r = 10%).</a:t>
            </a:r>
          </a:p>
        </p:txBody>
      </p:sp>
      <p:pic>
        <p:nvPicPr>
          <p:cNvPr id="1026" name="Picture 2" descr="A timeline graph shows the M I R R for franchise L as follows: 0 – negative 100.0; 1 – 10.0; 2 – 60.0; 3 – 80.0. r equals 10 percent each year as follows: 1 – 12.1; 2 – 66.0. T V inflows – 158.1. P V outflows – negative 10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3688" y="1356838"/>
            <a:ext cx="9004625" cy="455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97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find discount rate that equates PV and TV.</a:t>
            </a:r>
          </a:p>
        </p:txBody>
      </p:sp>
      <p:pic>
        <p:nvPicPr>
          <p:cNvPr id="2050" name="Picture 2" descr="A timeline graph shows P V and T V as follows: 0 – negative 100.0 P V outflows; 1; 2; 3 – 158.1 T V inflows. Dollars 100 equals dollars 158.1 over (1 plus M I R R subscript L) cubed&#10;M I R R subscript L equals 16.5 percent.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5162" y="1062680"/>
            <a:ext cx="8781677" cy="473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28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find MIRR with financial calculator:</a:t>
            </a:r>
            <a:br>
              <a:rPr lang="en-US" dirty="0"/>
            </a:br>
            <a:r>
              <a:rPr lang="en-US" dirty="0"/>
              <a:t>(1 of 2)</a:t>
            </a:r>
          </a:p>
        </p:txBody>
      </p:sp>
      <p:sp>
        <p:nvSpPr>
          <p:cNvPr id="3" name="Content Placeholder 2"/>
          <p:cNvSpPr>
            <a:spLocks noGrp="1"/>
          </p:cNvSpPr>
          <p:nvPr>
            <p:ph idx="1"/>
          </p:nvPr>
        </p:nvSpPr>
        <p:spPr/>
        <p:txBody>
          <a:bodyPr/>
          <a:lstStyle/>
          <a:p>
            <a:r>
              <a:rPr lang="en-US" dirty="0"/>
              <a:t>Step 1, Find PV of inflows</a:t>
            </a:r>
          </a:p>
          <a:p>
            <a:pPr lvl="1"/>
            <a:r>
              <a:rPr lang="en-US" dirty="0"/>
              <a:t>First, enter cash inflows in CFLO register:</a:t>
            </a:r>
          </a:p>
          <a:p>
            <a:pPr marL="457200" lvl="1" indent="0">
              <a:buNone/>
            </a:pPr>
            <a:r>
              <a:rPr lang="en-US" dirty="0"/>
              <a:t>	CF</a:t>
            </a:r>
            <a:r>
              <a:rPr lang="en-US" baseline="-25000" dirty="0"/>
              <a:t>0</a:t>
            </a:r>
            <a:r>
              <a:rPr lang="en-US" dirty="0"/>
              <a:t> = 0, CF</a:t>
            </a:r>
            <a:r>
              <a:rPr lang="en-US" baseline="-25000" dirty="0"/>
              <a:t>1</a:t>
            </a:r>
            <a:r>
              <a:rPr lang="en-US" dirty="0"/>
              <a:t> = 10, CF</a:t>
            </a:r>
            <a:r>
              <a:rPr lang="en-US" baseline="-25000" dirty="0"/>
              <a:t>2</a:t>
            </a:r>
            <a:r>
              <a:rPr lang="en-US" dirty="0"/>
              <a:t> = 60, CF</a:t>
            </a:r>
            <a:r>
              <a:rPr lang="en-US" baseline="-25000" dirty="0"/>
              <a:t>3</a:t>
            </a:r>
            <a:r>
              <a:rPr lang="en-US" dirty="0"/>
              <a:t> = 80</a:t>
            </a:r>
          </a:p>
          <a:p>
            <a:pPr lvl="1"/>
            <a:r>
              <a:rPr lang="en-US" dirty="0"/>
              <a:t>Second, enter I/YR = 10.</a:t>
            </a:r>
          </a:p>
          <a:p>
            <a:pPr lvl="1"/>
            <a:r>
              <a:rPr lang="en-US" dirty="0"/>
              <a:t>Third, find PV of inflows: Press NPV = 118.78</a:t>
            </a:r>
          </a:p>
          <a:p>
            <a:r>
              <a:rPr lang="en-US" dirty="0"/>
              <a:t>Step 2, Find TV of PV of inflows from Step 1.</a:t>
            </a:r>
          </a:p>
          <a:p>
            <a:pPr lvl="1"/>
            <a:r>
              <a:rPr lang="en-US" dirty="0"/>
              <a:t>Enter PV = -118.78, N = 3, I/YR = 10, PMT = 0.</a:t>
            </a:r>
          </a:p>
          <a:p>
            <a:pPr lvl="1"/>
            <a:r>
              <a:rPr lang="en-US" dirty="0"/>
              <a:t>Press FV = 158.10 = FV of inflows.</a:t>
            </a:r>
          </a:p>
        </p:txBody>
      </p:sp>
    </p:spTree>
    <p:extLst>
      <p:ext uri="{BB962C8B-B14F-4D97-AF65-F5344CB8AC3E}">
        <p14:creationId xmlns:p14="http://schemas.microsoft.com/office/powerpoint/2010/main" val="3473615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find MIRR with financial calculator:</a:t>
            </a:r>
            <a:br>
              <a:rPr lang="en-US" dirty="0"/>
            </a:br>
            <a:r>
              <a:rPr lang="en-US" dirty="0"/>
              <a:t>(2 of 2)</a:t>
            </a:r>
          </a:p>
        </p:txBody>
      </p:sp>
      <p:sp>
        <p:nvSpPr>
          <p:cNvPr id="3" name="Content Placeholder 2"/>
          <p:cNvSpPr>
            <a:spLocks noGrp="1"/>
          </p:cNvSpPr>
          <p:nvPr>
            <p:ph idx="1"/>
          </p:nvPr>
        </p:nvSpPr>
        <p:spPr/>
        <p:txBody>
          <a:bodyPr/>
          <a:lstStyle/>
          <a:p>
            <a:pPr>
              <a:spcAft>
                <a:spcPts val="0"/>
              </a:spcAft>
            </a:pPr>
            <a:r>
              <a:rPr lang="en-US" dirty="0"/>
              <a:t>Step 3, Find PV of outflows.</a:t>
            </a:r>
          </a:p>
          <a:p>
            <a:pPr lvl="1">
              <a:spcAft>
                <a:spcPts val="0"/>
              </a:spcAft>
            </a:pPr>
            <a:r>
              <a:rPr lang="en-US" dirty="0"/>
              <a:t>For this problem, there is only one outflow:</a:t>
            </a:r>
          </a:p>
          <a:p>
            <a:pPr marL="457200" lvl="1" indent="0">
              <a:spcAft>
                <a:spcPts val="0"/>
              </a:spcAft>
              <a:buNone/>
            </a:pPr>
            <a:r>
              <a:rPr lang="en-US" dirty="0"/>
              <a:t>      CF</a:t>
            </a:r>
            <a:r>
              <a:rPr lang="en-US" baseline="-25000" dirty="0"/>
              <a:t>0</a:t>
            </a:r>
            <a:r>
              <a:rPr lang="en-US" dirty="0"/>
              <a:t> = -100, so the PV of outflows is -100.</a:t>
            </a:r>
          </a:p>
          <a:p>
            <a:pPr lvl="1">
              <a:spcAft>
                <a:spcPts val="0"/>
              </a:spcAft>
            </a:pPr>
            <a:r>
              <a:rPr lang="en-US" dirty="0"/>
              <a:t>For other problems there may be negative cash flows for several years, and you must find the present value for all negative cash flows.</a:t>
            </a:r>
          </a:p>
          <a:p>
            <a:pPr>
              <a:spcAft>
                <a:spcPts val="0"/>
              </a:spcAft>
            </a:pPr>
            <a:r>
              <a:rPr lang="en-US" dirty="0"/>
              <a:t>Step 4, Find “IRR” of TV of inflows and PV of outflows.</a:t>
            </a:r>
          </a:p>
          <a:p>
            <a:pPr lvl="1">
              <a:spcAft>
                <a:spcPts val="0"/>
              </a:spcAft>
            </a:pPr>
            <a:r>
              <a:rPr lang="en-US" dirty="0"/>
              <a:t>Enter FV = 158.10, PV = -100, PMT = 0, N = 3.</a:t>
            </a:r>
          </a:p>
          <a:p>
            <a:pPr lvl="1">
              <a:spcAft>
                <a:spcPts val="0"/>
              </a:spcAft>
            </a:pPr>
            <a:r>
              <a:rPr lang="en-US" dirty="0"/>
              <a:t>Press I/YR = 16.50% = MIRR.</a:t>
            </a:r>
          </a:p>
        </p:txBody>
      </p:sp>
    </p:spTree>
    <p:extLst>
      <p:ext uri="{BB962C8B-B14F-4D97-AF65-F5344CB8AC3E}">
        <p14:creationId xmlns:p14="http://schemas.microsoft.com/office/powerpoint/2010/main" val="1540274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Profitability Index</a:t>
            </a:r>
          </a:p>
        </p:txBody>
      </p:sp>
      <p:sp>
        <p:nvSpPr>
          <p:cNvPr id="3" name="Content Placeholder 2"/>
          <p:cNvSpPr>
            <a:spLocks noGrp="1"/>
          </p:cNvSpPr>
          <p:nvPr>
            <p:ph idx="1"/>
          </p:nvPr>
        </p:nvSpPr>
        <p:spPr/>
        <p:txBody>
          <a:bodyPr/>
          <a:lstStyle/>
          <a:p>
            <a:pPr>
              <a:spcBef>
                <a:spcPct val="0"/>
              </a:spcBef>
              <a:spcAft>
                <a:spcPts val="1200"/>
              </a:spcAft>
            </a:pPr>
            <a:r>
              <a:rPr lang="en-US" dirty="0"/>
              <a:t>The profitability index (PI) is the present value of future cash flows divided by the initial cost.</a:t>
            </a:r>
          </a:p>
          <a:p>
            <a:pPr>
              <a:spcBef>
                <a:spcPct val="0"/>
              </a:spcBef>
              <a:spcAft>
                <a:spcPts val="1200"/>
              </a:spcAft>
            </a:pPr>
            <a:r>
              <a:rPr lang="en-US" dirty="0"/>
              <a:t>It measures the “bang for the buck.”</a:t>
            </a:r>
          </a:p>
        </p:txBody>
      </p:sp>
    </p:spTree>
    <p:extLst>
      <p:ext uri="{BB962C8B-B14F-4D97-AF65-F5344CB8AC3E}">
        <p14:creationId xmlns:p14="http://schemas.microsoft.com/office/powerpoint/2010/main" val="137369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Franchise L’s PV of Future Cash Flows</a:t>
            </a:r>
          </a:p>
        </p:txBody>
      </p:sp>
      <p:pic>
        <p:nvPicPr>
          <p:cNvPr id="3074" name="Picture 2" descr="A timeline graph shows the P V of future Cash Flows as follows: 0; 1 – 10; 2 – 60; 3 – 80. The cash flow in the first year is 9.09. The cash flow in the second year is 49.59. The cash flow in the third year is 60.11. &#10;Total cash flow is 118.79.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9051" y="925684"/>
            <a:ext cx="8893899" cy="500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31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Franchise L’s Profitability Index</a:t>
            </a:r>
          </a:p>
        </p:txBody>
      </p:sp>
      <p:graphicFrame>
        <p:nvGraphicFramePr>
          <p:cNvPr id="5" name="Object 2" descr="An equation shows franchise L’s profitability index. &#10;P I subscript L equals P V future C F over Initial cost equals dollars 118.79 over dollars 100&#10;P I subscript L equals 1.1879&#10;P I subscript S equals 1.1998&#10;"/>
          <p:cNvGraphicFramePr>
            <a:graphicFrameLocks noGrp="1" noChangeAspect="1"/>
          </p:cNvGraphicFramePr>
          <p:nvPr>
            <p:ph idx="1"/>
            <p:extLst>
              <p:ext uri="{D42A27DB-BD31-4B8C-83A1-F6EECF244321}">
                <p14:modId xmlns:p14="http://schemas.microsoft.com/office/powerpoint/2010/main" val="2183734900"/>
              </p:ext>
            </p:extLst>
          </p:nvPr>
        </p:nvGraphicFramePr>
        <p:xfrm>
          <a:off x="2972616" y="2001758"/>
          <a:ext cx="6246769" cy="2854484"/>
        </p:xfrm>
        <a:graphic>
          <a:graphicData uri="http://schemas.openxmlformats.org/presentationml/2006/ole">
            <mc:AlternateContent xmlns:mc="http://schemas.openxmlformats.org/markup-compatibility/2006">
              <mc:Choice xmlns:v="urn:schemas-microsoft-com:vml" Requires="v">
                <p:oleObj spid="_x0000_s7175" name="Equation" r:id="rId3" imgW="1917360" imgH="876240" progId="Equation.DSMT4">
                  <p:embed/>
                </p:oleObj>
              </mc:Choice>
              <mc:Fallback>
                <p:oleObj name="Equation" r:id="rId3" imgW="1917360" imgH="8762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2616" y="2001758"/>
                        <a:ext cx="6246769" cy="285448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29158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payback period?</a:t>
            </a:r>
          </a:p>
        </p:txBody>
      </p:sp>
      <p:sp>
        <p:nvSpPr>
          <p:cNvPr id="3" name="Content Placeholder 2"/>
          <p:cNvSpPr>
            <a:spLocks noGrp="1"/>
          </p:cNvSpPr>
          <p:nvPr>
            <p:ph idx="1"/>
          </p:nvPr>
        </p:nvSpPr>
        <p:spPr/>
        <p:txBody>
          <a:bodyPr/>
          <a:lstStyle/>
          <a:p>
            <a:r>
              <a:rPr lang="en-US" dirty="0"/>
              <a:t>The number of years required to recover a project’s cost,</a:t>
            </a:r>
          </a:p>
          <a:p>
            <a:r>
              <a:rPr lang="en-US" dirty="0"/>
              <a:t>or how long does it take to get the business’s money back?</a:t>
            </a:r>
          </a:p>
        </p:txBody>
      </p:sp>
    </p:spTree>
    <p:extLst>
      <p:ext uri="{BB962C8B-B14F-4D97-AF65-F5344CB8AC3E}">
        <p14:creationId xmlns:p14="http://schemas.microsoft.com/office/powerpoint/2010/main" val="1826642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Payback for Franchise L</a:t>
            </a:r>
          </a:p>
        </p:txBody>
      </p:sp>
      <p:pic>
        <p:nvPicPr>
          <p:cNvPr id="4098" name="Picture 2" descr="A timeline graph shows C F subscript t and cumulative as follows: 0 – negative 100, negative 100; 1 – 10, negative 90; 2 – 60, negative 30; 2.4 – 0; 3 – 80, 50. &#10;Payback subscript L equals 2 plus dollars 30 over dollars 80 equals 2.375 years.&#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4823" y="1190969"/>
            <a:ext cx="10342354" cy="447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815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Payback for Franchise S</a:t>
            </a:r>
          </a:p>
        </p:txBody>
      </p:sp>
      <p:pic>
        <p:nvPicPr>
          <p:cNvPr id="5122" name="Picture 2" descr="A timeline graph shows C F subscript t and cumulative as follows: 0 – negative 100, negative 100; 1 – 70, negative 30; 1.6 – 0; 2 – 50, 20; 2.4 – 0; 3 – 20, 40. &#10;Payback subscript L equals 1 plus dollars 30 over dollars 50 equals 21.6 years.&#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6895" y="1020361"/>
            <a:ext cx="10098210" cy="481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capital budgeting?</a:t>
            </a:r>
          </a:p>
        </p:txBody>
      </p:sp>
      <p:sp>
        <p:nvSpPr>
          <p:cNvPr id="3" name="Content Placeholder 2"/>
          <p:cNvSpPr>
            <a:spLocks noGrp="1"/>
          </p:cNvSpPr>
          <p:nvPr>
            <p:ph idx="1"/>
          </p:nvPr>
        </p:nvSpPr>
        <p:spPr/>
        <p:txBody>
          <a:bodyPr/>
          <a:lstStyle/>
          <a:p>
            <a:pPr>
              <a:lnSpc>
                <a:spcPct val="90000"/>
              </a:lnSpc>
              <a:spcBef>
                <a:spcPct val="0"/>
              </a:spcBef>
            </a:pPr>
            <a:r>
              <a:rPr lang="en-US" dirty="0"/>
              <a:t>Analysis of potential projects.</a:t>
            </a:r>
          </a:p>
          <a:p>
            <a:pPr>
              <a:lnSpc>
                <a:spcPct val="90000"/>
              </a:lnSpc>
              <a:spcBef>
                <a:spcPct val="0"/>
              </a:spcBef>
            </a:pPr>
            <a:r>
              <a:rPr lang="en-US" dirty="0"/>
              <a:t>Long-term decisions; involve large expenditures.</a:t>
            </a:r>
          </a:p>
          <a:p>
            <a:pPr>
              <a:lnSpc>
                <a:spcPct val="90000"/>
              </a:lnSpc>
              <a:spcBef>
                <a:spcPct val="0"/>
              </a:spcBef>
            </a:pPr>
            <a:r>
              <a:rPr lang="en-US" dirty="0"/>
              <a:t>Very important to firm’s future.</a:t>
            </a:r>
          </a:p>
        </p:txBody>
      </p:sp>
    </p:spTree>
    <p:extLst>
      <p:ext uri="{BB962C8B-B14F-4D97-AF65-F5344CB8AC3E}">
        <p14:creationId xmlns:p14="http://schemas.microsoft.com/office/powerpoint/2010/main" val="3951066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and Weaknesses of Payback</a:t>
            </a:r>
          </a:p>
        </p:txBody>
      </p:sp>
      <p:sp>
        <p:nvSpPr>
          <p:cNvPr id="3" name="Content Placeholder 2"/>
          <p:cNvSpPr>
            <a:spLocks noGrp="1"/>
          </p:cNvSpPr>
          <p:nvPr>
            <p:ph idx="1"/>
          </p:nvPr>
        </p:nvSpPr>
        <p:spPr/>
        <p:txBody>
          <a:bodyPr/>
          <a:lstStyle/>
          <a:p>
            <a:pPr>
              <a:lnSpc>
                <a:spcPct val="90000"/>
              </a:lnSpc>
            </a:pPr>
            <a:r>
              <a:rPr lang="en-US" dirty="0"/>
              <a:t>Strengths:</a:t>
            </a:r>
          </a:p>
          <a:p>
            <a:pPr lvl="1">
              <a:lnSpc>
                <a:spcPct val="90000"/>
              </a:lnSpc>
            </a:pPr>
            <a:r>
              <a:rPr lang="en-US" dirty="0"/>
              <a:t>Provides an indication of a project’s risk and liquidity.</a:t>
            </a:r>
          </a:p>
          <a:p>
            <a:pPr lvl="1">
              <a:lnSpc>
                <a:spcPct val="90000"/>
              </a:lnSpc>
            </a:pPr>
            <a:r>
              <a:rPr lang="en-US" dirty="0"/>
              <a:t>Easy to calculate and understand.</a:t>
            </a:r>
          </a:p>
          <a:p>
            <a:pPr>
              <a:lnSpc>
                <a:spcPct val="90000"/>
              </a:lnSpc>
            </a:pPr>
            <a:r>
              <a:rPr lang="en-US" dirty="0"/>
              <a:t>Weaknesses: </a:t>
            </a:r>
          </a:p>
          <a:p>
            <a:pPr lvl="1">
              <a:lnSpc>
                <a:spcPct val="90000"/>
              </a:lnSpc>
            </a:pPr>
            <a:r>
              <a:rPr lang="en-US" dirty="0"/>
              <a:t>Ignores the TVM.</a:t>
            </a:r>
          </a:p>
          <a:p>
            <a:pPr lvl="1">
              <a:lnSpc>
                <a:spcPct val="90000"/>
              </a:lnSpc>
            </a:pPr>
            <a:r>
              <a:rPr lang="en-US" dirty="0"/>
              <a:t>Ignores CFs occurring after the payback period.</a:t>
            </a:r>
          </a:p>
          <a:p>
            <a:pPr lvl="1">
              <a:lnSpc>
                <a:spcPct val="90000"/>
              </a:lnSpc>
            </a:pPr>
            <a:r>
              <a:rPr lang="en-US" dirty="0"/>
              <a:t>No specification of acceptable payback.</a:t>
            </a:r>
          </a:p>
        </p:txBody>
      </p:sp>
    </p:spTree>
    <p:extLst>
      <p:ext uri="{BB962C8B-B14F-4D97-AF65-F5344CB8AC3E}">
        <p14:creationId xmlns:p14="http://schemas.microsoft.com/office/powerpoint/2010/main" val="3984044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Discounted Payback: Uses Discounted CFs</a:t>
            </a:r>
          </a:p>
        </p:txBody>
      </p:sp>
      <p:pic>
        <p:nvPicPr>
          <p:cNvPr id="6147" name="Picture 3" descr="A timeline graph shows C F subscript t, P V C F subscript t, cumulative as follows: 0 – negative 100, negative 100, negative 100; 1 – 10, 9.09, negative 90.91; 2 – 60, 49.59, negative 90.91; 2 – 60, 49.59, negative 41.32; 3 – 80, 60.11, 18.79. &#10;Discounted payback equals 2 plus dollars 41.32 over dollars 60.11 equals 2.7 years. &#10;Recover investment plus capital costs in 2.7 years.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8887" y="1006652"/>
            <a:ext cx="9054226" cy="484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659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vs. </a:t>
            </a:r>
            <a:r>
              <a:rPr lang="en-US" dirty="0" err="1"/>
              <a:t>Nonnormal</a:t>
            </a:r>
            <a:r>
              <a:rPr lang="en-US" dirty="0"/>
              <a:t> Cash Flows</a:t>
            </a:r>
          </a:p>
        </p:txBody>
      </p:sp>
      <p:sp>
        <p:nvSpPr>
          <p:cNvPr id="3" name="Content Placeholder 2"/>
          <p:cNvSpPr>
            <a:spLocks noGrp="1"/>
          </p:cNvSpPr>
          <p:nvPr>
            <p:ph idx="1"/>
          </p:nvPr>
        </p:nvSpPr>
        <p:spPr/>
        <p:txBody>
          <a:bodyPr/>
          <a:lstStyle/>
          <a:p>
            <a:pPr>
              <a:lnSpc>
                <a:spcPct val="90000"/>
              </a:lnSpc>
            </a:pPr>
            <a:r>
              <a:rPr lang="en-US" dirty="0"/>
              <a:t>Normal Cash Flow Project:</a:t>
            </a:r>
          </a:p>
          <a:p>
            <a:pPr lvl="1">
              <a:lnSpc>
                <a:spcPct val="90000"/>
              </a:lnSpc>
            </a:pPr>
            <a:r>
              <a:rPr lang="en-US" dirty="0"/>
              <a:t>Cost (negative CF) followed by a series of positive cash inflows.  </a:t>
            </a:r>
          </a:p>
          <a:p>
            <a:pPr lvl="1">
              <a:lnSpc>
                <a:spcPct val="90000"/>
              </a:lnSpc>
            </a:pPr>
            <a:r>
              <a:rPr lang="en-US" dirty="0"/>
              <a:t>One change of signs.</a:t>
            </a:r>
          </a:p>
          <a:p>
            <a:pPr>
              <a:lnSpc>
                <a:spcPct val="90000"/>
              </a:lnSpc>
            </a:pPr>
            <a:r>
              <a:rPr lang="en-US" dirty="0" err="1"/>
              <a:t>Nonnormal</a:t>
            </a:r>
            <a:r>
              <a:rPr lang="en-US" dirty="0"/>
              <a:t> Cash Flow Project:</a:t>
            </a:r>
          </a:p>
          <a:p>
            <a:pPr lvl="1">
              <a:lnSpc>
                <a:spcPct val="90000"/>
              </a:lnSpc>
            </a:pPr>
            <a:r>
              <a:rPr lang="en-US" dirty="0"/>
              <a:t>Two or more changes of signs.</a:t>
            </a:r>
          </a:p>
          <a:p>
            <a:pPr lvl="1">
              <a:lnSpc>
                <a:spcPct val="90000"/>
              </a:lnSpc>
            </a:pPr>
            <a:r>
              <a:rPr lang="en-US" dirty="0"/>
              <a:t>Most common:  Cost (negative CF), then string of positive CFs, then cost to close project.</a:t>
            </a:r>
          </a:p>
          <a:p>
            <a:pPr lvl="1">
              <a:lnSpc>
                <a:spcPct val="90000"/>
              </a:lnSpc>
            </a:pPr>
            <a:r>
              <a:rPr lang="en-US" dirty="0"/>
              <a:t>For example, nuclear power plant or strip mine.</a:t>
            </a:r>
          </a:p>
        </p:txBody>
      </p:sp>
    </p:spTree>
    <p:extLst>
      <p:ext uri="{BB962C8B-B14F-4D97-AF65-F5344CB8AC3E}">
        <p14:creationId xmlns:p14="http://schemas.microsoft.com/office/powerpoint/2010/main" val="3367328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Inflow (+) or Outflow (-) in Year</a:t>
            </a:r>
          </a:p>
        </p:txBody>
      </p:sp>
      <p:graphicFrame>
        <p:nvGraphicFramePr>
          <p:cNvPr id="5" name="Table 2" descr="A table shows inflow or outflow in the year. Column headers are 0, 1, 2, 3, 4, 5, N, NN. Flow in 0 is negative, negative, negative, positive, negative. Flow in 1 is positive, positive, negative, positive, positive. Flow in 2 is positive, positive, negative, positive, positive. Flow in 3 is positive, positive, and positive, negative, negative. Flow in 4 is positive, positive, and positive, negative, positive. Flow in 5 is positive, negative, positive, negative, negative. Flow in column N is N, - , N, N, -. Flow in NN are -, NN, -, -, NN."/>
          <p:cNvGraphicFramePr>
            <a:graphicFrameLocks noGrp="1"/>
          </p:cNvGraphicFramePr>
          <p:nvPr>
            <p:ph idx="1"/>
            <p:extLst>
              <p:ext uri="{D42A27DB-BD31-4B8C-83A1-F6EECF244321}">
                <p14:modId xmlns:p14="http://schemas.microsoft.com/office/powerpoint/2010/main" val="1429178567"/>
              </p:ext>
            </p:extLst>
          </p:nvPr>
        </p:nvGraphicFramePr>
        <p:xfrm>
          <a:off x="1523999" y="996606"/>
          <a:ext cx="9144002" cy="4864788"/>
        </p:xfrm>
        <a:graphic>
          <a:graphicData uri="http://schemas.openxmlformats.org/drawingml/2006/table">
            <a:tbl>
              <a:tblPr firstRow="1" bandRow="1"/>
              <a:tblGrid>
                <a:gridCol w="1105462">
                  <a:extLst>
                    <a:ext uri="{9D8B030D-6E8A-4147-A177-3AD203B41FA5}">
                      <a16:colId xmlns:a16="http://schemas.microsoft.com/office/drawing/2014/main" val="20000"/>
                    </a:ext>
                  </a:extLst>
                </a:gridCol>
                <a:gridCol w="1148631">
                  <a:extLst>
                    <a:ext uri="{9D8B030D-6E8A-4147-A177-3AD203B41FA5}">
                      <a16:colId xmlns:a16="http://schemas.microsoft.com/office/drawing/2014/main" val="20001"/>
                    </a:ext>
                  </a:extLst>
                </a:gridCol>
                <a:gridCol w="1148631">
                  <a:extLst>
                    <a:ext uri="{9D8B030D-6E8A-4147-A177-3AD203B41FA5}">
                      <a16:colId xmlns:a16="http://schemas.microsoft.com/office/drawing/2014/main" val="20002"/>
                    </a:ext>
                  </a:extLst>
                </a:gridCol>
                <a:gridCol w="1148631">
                  <a:extLst>
                    <a:ext uri="{9D8B030D-6E8A-4147-A177-3AD203B41FA5}">
                      <a16:colId xmlns:a16="http://schemas.microsoft.com/office/drawing/2014/main" val="20003"/>
                    </a:ext>
                  </a:extLst>
                </a:gridCol>
                <a:gridCol w="1146754">
                  <a:extLst>
                    <a:ext uri="{9D8B030D-6E8A-4147-A177-3AD203B41FA5}">
                      <a16:colId xmlns:a16="http://schemas.microsoft.com/office/drawing/2014/main" val="20004"/>
                    </a:ext>
                  </a:extLst>
                </a:gridCol>
                <a:gridCol w="1148631">
                  <a:extLst>
                    <a:ext uri="{9D8B030D-6E8A-4147-A177-3AD203B41FA5}">
                      <a16:colId xmlns:a16="http://schemas.microsoft.com/office/drawing/2014/main" val="20005"/>
                    </a:ext>
                  </a:extLst>
                </a:gridCol>
                <a:gridCol w="1148631">
                  <a:extLst>
                    <a:ext uri="{9D8B030D-6E8A-4147-A177-3AD203B41FA5}">
                      <a16:colId xmlns:a16="http://schemas.microsoft.com/office/drawing/2014/main" val="20006"/>
                    </a:ext>
                  </a:extLst>
                </a:gridCol>
                <a:gridCol w="1148631">
                  <a:extLst>
                    <a:ext uri="{9D8B030D-6E8A-4147-A177-3AD203B41FA5}">
                      <a16:colId xmlns:a16="http://schemas.microsoft.com/office/drawing/2014/main" val="20007"/>
                    </a:ext>
                  </a:extLst>
                </a:gridCol>
              </a:tblGrid>
              <a:tr h="810798">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0</a:t>
                      </a:r>
                    </a:p>
                  </a:txBody>
                  <a:tcPr marL="108106" marR="108106" marT="54053" marB="5405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1</a:t>
                      </a:r>
                    </a:p>
                  </a:txBody>
                  <a:tcPr marL="108106" marR="108106" marT="54053" marB="5405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2</a:t>
                      </a:r>
                    </a:p>
                  </a:txBody>
                  <a:tcPr marL="108106" marR="108106" marT="54053" marB="5405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3</a:t>
                      </a:r>
                    </a:p>
                  </a:txBody>
                  <a:tcPr marL="108106" marR="108106" marT="54053" marB="5405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4</a:t>
                      </a:r>
                    </a:p>
                  </a:txBody>
                  <a:tcPr marL="108106" marR="108106" marT="54053" marB="54053"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5</a:t>
                      </a:r>
                    </a:p>
                  </a:txBody>
                  <a:tcPr marL="108106" marR="108106" marT="54053" marB="5405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N</a:t>
                      </a:r>
                    </a:p>
                  </a:txBody>
                  <a:tcPr marL="108106" marR="108106" marT="54053" marB="5405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NN</a:t>
                      </a:r>
                    </a:p>
                  </a:txBody>
                  <a:tcPr marL="108106" marR="108106" marT="54053" marB="5405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0798">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N</a:t>
                      </a:r>
                    </a:p>
                  </a:txBody>
                  <a:tcPr marL="108106" marR="108106" marT="54053" marB="54053"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300" b="0" i="0" u="none" strike="noStrike" cap="none" normalizeH="0" baseline="0" dirty="0">
                        <a:ln>
                          <a:noFill/>
                        </a:ln>
                        <a:solidFill>
                          <a:schemeClr val="tx1"/>
                        </a:solidFill>
                        <a:effectLst/>
                        <a:latin typeface="Tahoma" pitchFamily="34" charset="0"/>
                      </a:endParaRPr>
                    </a:p>
                  </a:txBody>
                  <a:tcPr marL="108106" marR="108106" marT="54053" marB="5405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10798">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300" b="0" i="0" u="none" strike="noStrike" cap="none" normalizeH="0" baseline="0" dirty="0">
                        <a:ln>
                          <a:noFill/>
                        </a:ln>
                        <a:solidFill>
                          <a:schemeClr val="tx1"/>
                        </a:solidFill>
                        <a:effectLst/>
                        <a:latin typeface="Tahoma" pitchFamily="34" charset="0"/>
                      </a:endParaRPr>
                    </a:p>
                  </a:txBody>
                  <a:tcPr marL="108106" marR="108106" marT="54053" marB="5405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NN</a:t>
                      </a:r>
                    </a:p>
                  </a:txBody>
                  <a:tcPr marL="108106" marR="108106" marT="54053" marB="5405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810798">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N</a:t>
                      </a:r>
                    </a:p>
                  </a:txBody>
                  <a:tcPr marL="108106" marR="108106" marT="54053" marB="5405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300" b="0" i="0" u="none" strike="noStrike" cap="none" normalizeH="0" baseline="0" dirty="0">
                        <a:ln>
                          <a:noFill/>
                        </a:ln>
                        <a:solidFill>
                          <a:schemeClr val="tx1"/>
                        </a:solidFill>
                        <a:effectLst/>
                        <a:latin typeface="Tahoma" pitchFamily="34" charset="0"/>
                      </a:endParaRPr>
                    </a:p>
                  </a:txBody>
                  <a:tcPr marL="108106" marR="108106" marT="54053" marB="5405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810798">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N</a:t>
                      </a:r>
                    </a:p>
                  </a:txBody>
                  <a:tcPr marL="108106" marR="108106" marT="54053" marB="5405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300" b="0" i="0" u="none" strike="noStrike" cap="none" normalizeH="0" baseline="0" dirty="0">
                        <a:ln>
                          <a:noFill/>
                        </a:ln>
                        <a:solidFill>
                          <a:schemeClr val="tx1"/>
                        </a:solidFill>
                        <a:effectLst/>
                        <a:latin typeface="Tahoma" pitchFamily="34" charset="0"/>
                      </a:endParaRPr>
                    </a:p>
                  </a:txBody>
                  <a:tcPr marL="108106" marR="108106" marT="54053" marB="5405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810798">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a:t>
                      </a:r>
                    </a:p>
                  </a:txBody>
                  <a:tcPr marL="108106" marR="108106" marT="54053" marB="5405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300" b="0" i="0" u="none" strike="noStrike" cap="none" normalizeH="0" baseline="0" dirty="0">
                        <a:ln>
                          <a:noFill/>
                        </a:ln>
                        <a:solidFill>
                          <a:schemeClr val="tx1"/>
                        </a:solidFill>
                        <a:effectLst/>
                        <a:latin typeface="Tahoma" pitchFamily="34" charset="0"/>
                      </a:endParaRPr>
                    </a:p>
                  </a:txBody>
                  <a:tcPr marL="108106" marR="108106" marT="54053" marB="54053"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300" b="0" i="0" u="none" strike="noStrike" cap="none" normalizeH="0" baseline="0" dirty="0">
                          <a:ln>
                            <a:noFill/>
                          </a:ln>
                          <a:solidFill>
                            <a:schemeClr val="tx1"/>
                          </a:solidFill>
                          <a:effectLst/>
                          <a:latin typeface="Tahoma" pitchFamily="34" charset="0"/>
                        </a:rPr>
                        <a:t>NN</a:t>
                      </a:r>
                    </a:p>
                  </a:txBody>
                  <a:tcPr marL="108106" marR="108106" marT="54053" marB="5405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99114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Pavilion Project: NPV and IRR?</a:t>
            </a:r>
          </a:p>
        </p:txBody>
      </p:sp>
      <p:pic>
        <p:nvPicPr>
          <p:cNvPr id="7170" name="Picture 2" descr="A timeline graph shows pavilion project as follows: 0 – negative 800,00; 1 – 5,000,000; 2 – negative 5,000,000. &#10;Enter C F s in C F L O, enter I over Y R equals 10. &#10;N P V equals negative 386,777&#10;I R R equals E R R O R, Why?&#10;"/>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5416"/>
          <a:stretch/>
        </p:blipFill>
        <p:spPr bwMode="auto">
          <a:xfrm>
            <a:off x="838200" y="1027341"/>
            <a:ext cx="9258220" cy="20206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0"/>
          </p:nvPr>
        </p:nvSpPr>
        <p:spPr>
          <a:xfrm>
            <a:off x="838200" y="3081108"/>
            <a:ext cx="10515600" cy="2286000"/>
          </a:xfrm>
        </p:spPr>
        <p:txBody>
          <a:bodyPr/>
          <a:lstStyle/>
          <a:p>
            <a:r>
              <a:rPr lang="en-US" dirty="0">
                <a:latin typeface="Tahoma" pitchFamily="34" charset="0"/>
              </a:rPr>
              <a:t>Enter CFs in CFLO, enter I/YR = 10.</a:t>
            </a:r>
          </a:p>
          <a:p>
            <a:r>
              <a:rPr lang="en-US" dirty="0">
                <a:latin typeface="Tahoma" pitchFamily="34" charset="0"/>
              </a:rPr>
              <a:t>NPV = -386,777</a:t>
            </a:r>
          </a:p>
          <a:p>
            <a:r>
              <a:rPr lang="en-US" dirty="0">
                <a:latin typeface="Tahoma" pitchFamily="34" charset="0"/>
              </a:rPr>
              <a:t>IRR = ERROR.  Why?</a:t>
            </a:r>
          </a:p>
        </p:txBody>
      </p:sp>
    </p:spTree>
    <p:extLst>
      <p:ext uri="{BB962C8B-B14F-4D97-AF65-F5344CB8AC3E}">
        <p14:creationId xmlns:p14="http://schemas.microsoft.com/office/powerpoint/2010/main" val="2342436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Nonnormal</a:t>
            </a:r>
            <a:r>
              <a:rPr lang="en-US" dirty="0"/>
              <a:t> CFs—Two Sign Changes, Two IRRs</a:t>
            </a:r>
          </a:p>
        </p:txBody>
      </p:sp>
      <p:pic>
        <p:nvPicPr>
          <p:cNvPr id="8194" name="Picture 2" descr="A graph shows N P V and I R R. The vertical axis represents N P V in dollars. The horizontal axis represents discount rate r in percentage. A curve from the fourth quadrant intersects the horizontal axis at 25, and 40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8324" y="923840"/>
            <a:ext cx="8595353" cy="501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300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of Multiple IRRs</a:t>
            </a:r>
          </a:p>
        </p:txBody>
      </p:sp>
      <p:sp>
        <p:nvSpPr>
          <p:cNvPr id="3" name="Content Placeholder 2"/>
          <p:cNvSpPr>
            <a:spLocks noGrp="1"/>
          </p:cNvSpPr>
          <p:nvPr>
            <p:ph idx="1"/>
          </p:nvPr>
        </p:nvSpPr>
        <p:spPr/>
        <p:txBody>
          <a:bodyPr/>
          <a:lstStyle/>
          <a:p>
            <a:pPr>
              <a:lnSpc>
                <a:spcPct val="90000"/>
              </a:lnSpc>
            </a:pPr>
            <a:r>
              <a:rPr lang="en-US" dirty="0"/>
              <a:t>At very low discount rates, the PV of CF</a:t>
            </a:r>
            <a:r>
              <a:rPr lang="en-US" baseline="-25000" dirty="0"/>
              <a:t>2</a:t>
            </a:r>
            <a:r>
              <a:rPr lang="en-US" dirty="0"/>
              <a:t> is large &amp; negative, so NPV &lt; 0.</a:t>
            </a:r>
          </a:p>
          <a:p>
            <a:pPr>
              <a:lnSpc>
                <a:spcPct val="90000"/>
              </a:lnSpc>
            </a:pPr>
            <a:r>
              <a:rPr lang="en-US" dirty="0"/>
              <a:t>At very high discount rates, the PV of both CF</a:t>
            </a:r>
            <a:r>
              <a:rPr lang="en-US" baseline="-25000" dirty="0"/>
              <a:t>1</a:t>
            </a:r>
            <a:r>
              <a:rPr lang="en-US" dirty="0"/>
              <a:t> and CF</a:t>
            </a:r>
            <a:r>
              <a:rPr lang="en-US" baseline="-25000" dirty="0"/>
              <a:t>2</a:t>
            </a:r>
            <a:r>
              <a:rPr lang="en-US" dirty="0"/>
              <a:t> are low, so CF</a:t>
            </a:r>
            <a:r>
              <a:rPr lang="en-US" baseline="-25000" dirty="0"/>
              <a:t>0</a:t>
            </a:r>
            <a:r>
              <a:rPr lang="en-US" dirty="0"/>
              <a:t> dominates and again NPV &lt; 0.</a:t>
            </a:r>
          </a:p>
          <a:p>
            <a:pPr>
              <a:lnSpc>
                <a:spcPct val="90000"/>
              </a:lnSpc>
            </a:pPr>
            <a:r>
              <a:rPr lang="en-US" dirty="0"/>
              <a:t>In between, the discount rate hits CF</a:t>
            </a:r>
            <a:r>
              <a:rPr lang="en-US" baseline="-25000" dirty="0"/>
              <a:t>2</a:t>
            </a:r>
            <a:r>
              <a:rPr lang="en-US" dirty="0"/>
              <a:t> harder than CF</a:t>
            </a:r>
            <a:r>
              <a:rPr lang="en-US" baseline="-25000" dirty="0"/>
              <a:t>1</a:t>
            </a:r>
            <a:r>
              <a:rPr lang="en-US" dirty="0"/>
              <a:t>, so NPV &gt; 0.</a:t>
            </a:r>
          </a:p>
          <a:p>
            <a:pPr>
              <a:lnSpc>
                <a:spcPct val="90000"/>
              </a:lnSpc>
            </a:pPr>
            <a:r>
              <a:rPr lang="en-US" dirty="0"/>
              <a:t>Result:  2 IRRs. </a:t>
            </a:r>
          </a:p>
        </p:txBody>
      </p:sp>
    </p:spTree>
    <p:extLst>
      <p:ext uri="{BB962C8B-B14F-4D97-AF65-F5344CB8AC3E}">
        <p14:creationId xmlns:p14="http://schemas.microsoft.com/office/powerpoint/2010/main" val="3057115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Multiple IRRs with Calculator</a:t>
            </a:r>
          </a:p>
        </p:txBody>
      </p:sp>
      <p:sp>
        <p:nvSpPr>
          <p:cNvPr id="3" name="Content Placeholder 2"/>
          <p:cNvSpPr>
            <a:spLocks noGrp="1"/>
          </p:cNvSpPr>
          <p:nvPr>
            <p:ph idx="1"/>
          </p:nvPr>
        </p:nvSpPr>
        <p:spPr>
          <a:xfrm>
            <a:off x="838200" y="1317624"/>
            <a:ext cx="10515600" cy="4458335"/>
          </a:xfrm>
        </p:spPr>
        <p:txBody>
          <a:bodyPr/>
          <a:lstStyle/>
          <a:p>
            <a:pPr marL="571500" indent="-571500">
              <a:lnSpc>
                <a:spcPct val="20000"/>
              </a:lnSpc>
              <a:tabLst>
                <a:tab pos="571500" algn="l"/>
              </a:tabLst>
            </a:pPr>
            <a:endParaRPr lang="en-US" dirty="0">
              <a:latin typeface="Tahoma" pitchFamily="34" charset="0"/>
            </a:endParaRPr>
          </a:p>
          <a:p>
            <a:pPr marL="571500" indent="-571500">
              <a:spcBef>
                <a:spcPct val="30000"/>
              </a:spcBef>
              <a:tabLst>
                <a:tab pos="571500" algn="l"/>
              </a:tabLst>
            </a:pPr>
            <a:r>
              <a:rPr lang="en-US" dirty="0">
                <a:latin typeface="Tahoma" pitchFamily="34" charset="0"/>
              </a:rPr>
              <a:t>1. Enter CFs as before.</a:t>
            </a:r>
          </a:p>
          <a:p>
            <a:pPr marL="571500" indent="-571500">
              <a:spcBef>
                <a:spcPct val="30000"/>
              </a:spcBef>
              <a:tabLst>
                <a:tab pos="571500" algn="l"/>
              </a:tabLst>
            </a:pPr>
            <a:r>
              <a:rPr lang="en-US" dirty="0">
                <a:latin typeface="Tahoma" pitchFamily="34" charset="0"/>
              </a:rPr>
              <a:t>2. Enter a “guess” as to IRR by storing the guess.  Try 10%:</a:t>
            </a:r>
          </a:p>
          <a:p>
            <a:pPr marL="0" indent="0">
              <a:spcBef>
                <a:spcPct val="30000"/>
              </a:spcBef>
              <a:buNone/>
              <a:tabLst>
                <a:tab pos="571500" algn="l"/>
              </a:tabLst>
            </a:pPr>
            <a:r>
              <a:rPr lang="en-US" dirty="0">
                <a:latin typeface="Tahoma" pitchFamily="34" charset="0"/>
              </a:rPr>
              <a:t>	10		STO</a:t>
            </a:r>
          </a:p>
          <a:p>
            <a:pPr marL="0" indent="0">
              <a:spcBef>
                <a:spcPct val="30000"/>
              </a:spcBef>
              <a:buNone/>
              <a:tabLst>
                <a:tab pos="571500" algn="l"/>
              </a:tabLst>
            </a:pPr>
            <a:r>
              <a:rPr lang="en-US" dirty="0">
                <a:latin typeface="Tahoma" pitchFamily="34" charset="0"/>
              </a:rPr>
              <a:t>		    IRR = 25% = lower IRR</a:t>
            </a:r>
          </a:p>
          <a:p>
            <a:pPr marL="0" indent="0">
              <a:spcBef>
                <a:spcPct val="30000"/>
              </a:spcBef>
              <a:buNone/>
              <a:tabLst>
                <a:tab pos="571500" algn="l"/>
              </a:tabLst>
            </a:pPr>
            <a:r>
              <a:rPr lang="en-US" dirty="0">
                <a:latin typeface="Tahoma" pitchFamily="34" charset="0"/>
              </a:rPr>
              <a:t>	(See next slide for upper IRR)</a:t>
            </a:r>
            <a:endParaRPr lang="en-US" sz="2800" dirty="0">
              <a:latin typeface="Tahoma" pitchFamily="34" charset="0"/>
            </a:endParaRPr>
          </a:p>
        </p:txBody>
      </p:sp>
      <p:pic>
        <p:nvPicPr>
          <p:cNvPr id="1026" name="Picture 3" descr="Black Box"/>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2514573" y="3684892"/>
            <a:ext cx="609653" cy="30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487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Upper IRR with Calculator</a:t>
            </a:r>
          </a:p>
        </p:txBody>
      </p:sp>
      <p:sp>
        <p:nvSpPr>
          <p:cNvPr id="3" name="Content Placeholder 2"/>
          <p:cNvSpPr>
            <a:spLocks noGrp="1"/>
          </p:cNvSpPr>
          <p:nvPr>
            <p:ph idx="1"/>
          </p:nvPr>
        </p:nvSpPr>
        <p:spPr/>
        <p:txBody>
          <a:bodyPr/>
          <a:lstStyle/>
          <a:p>
            <a:pPr marL="0" indent="0">
              <a:lnSpc>
                <a:spcPct val="20000"/>
              </a:lnSpc>
              <a:buNone/>
              <a:tabLst>
                <a:tab pos="571500" algn="l"/>
              </a:tabLst>
            </a:pPr>
            <a:endParaRPr lang="en-US" dirty="0">
              <a:latin typeface="Tahoma" pitchFamily="34" charset="0"/>
            </a:endParaRPr>
          </a:p>
          <a:p>
            <a:pPr marL="0" indent="0">
              <a:spcBef>
                <a:spcPct val="30000"/>
              </a:spcBef>
              <a:buNone/>
              <a:tabLst>
                <a:tab pos="571500" algn="l"/>
              </a:tabLst>
            </a:pPr>
            <a:r>
              <a:rPr lang="en-US" dirty="0">
                <a:latin typeface="Tahoma" pitchFamily="34" charset="0"/>
              </a:rPr>
              <a:t>	Now guess large IRR, say, 200:</a:t>
            </a:r>
          </a:p>
          <a:p>
            <a:pPr marL="0" indent="0">
              <a:spcBef>
                <a:spcPct val="30000"/>
              </a:spcBef>
              <a:buNone/>
              <a:tabLst>
                <a:tab pos="571500" algn="l"/>
              </a:tabLst>
            </a:pPr>
            <a:r>
              <a:rPr lang="en-US" dirty="0">
                <a:latin typeface="Tahoma" pitchFamily="34" charset="0"/>
              </a:rPr>
              <a:t>	200		STO</a:t>
            </a:r>
          </a:p>
          <a:p>
            <a:pPr marL="0" indent="0">
              <a:spcBef>
                <a:spcPct val="30000"/>
              </a:spcBef>
              <a:buNone/>
              <a:tabLst>
                <a:tab pos="571500" algn="l"/>
              </a:tabLst>
            </a:pPr>
            <a:r>
              <a:rPr lang="en-US" dirty="0">
                <a:latin typeface="Tahoma" pitchFamily="34" charset="0"/>
              </a:rPr>
              <a:t>		    IRR = 400% = upper IRR</a:t>
            </a:r>
            <a:r>
              <a:rPr lang="en-US" sz="2800" dirty="0">
                <a:latin typeface="Tahoma" pitchFamily="34" charset="0"/>
              </a:rPr>
              <a:t> </a:t>
            </a:r>
          </a:p>
        </p:txBody>
      </p:sp>
      <p:pic>
        <p:nvPicPr>
          <p:cNvPr id="2050" name="Picture 3" descr="Black Box"/>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2636493" y="2465692"/>
            <a:ext cx="609653" cy="30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361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there are </a:t>
            </a:r>
            <a:r>
              <a:rPr lang="en-US" dirty="0" err="1"/>
              <a:t>nonnormal</a:t>
            </a:r>
            <a:r>
              <a:rPr lang="en-US" dirty="0"/>
              <a:t> CFs and more than one IRR, use MIRR.</a:t>
            </a:r>
          </a:p>
        </p:txBody>
      </p:sp>
      <p:pic>
        <p:nvPicPr>
          <p:cNvPr id="9218" name="Picture 2" descr="A timeline graph shows the non normal C F s as follows: 0 – negative 800,000; 1 – 5,000,000; 2 – negative 5,000,00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3153" y="931208"/>
            <a:ext cx="10325694" cy="499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68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Capital Budgeting</a:t>
            </a:r>
          </a:p>
        </p:txBody>
      </p:sp>
      <p:sp>
        <p:nvSpPr>
          <p:cNvPr id="3" name="Content Placeholder 2"/>
          <p:cNvSpPr>
            <a:spLocks noGrp="1"/>
          </p:cNvSpPr>
          <p:nvPr>
            <p:ph idx="1"/>
          </p:nvPr>
        </p:nvSpPr>
        <p:spPr/>
        <p:txBody>
          <a:bodyPr/>
          <a:lstStyle/>
          <a:p>
            <a:pPr>
              <a:lnSpc>
                <a:spcPct val="90000"/>
              </a:lnSpc>
              <a:spcBef>
                <a:spcPct val="0"/>
              </a:spcBef>
            </a:pPr>
            <a:r>
              <a:rPr lang="en-US" dirty="0"/>
              <a:t>Estimate cash flows (inflows &amp; outflows).</a:t>
            </a:r>
          </a:p>
          <a:p>
            <a:pPr>
              <a:lnSpc>
                <a:spcPct val="90000"/>
              </a:lnSpc>
              <a:spcBef>
                <a:spcPct val="0"/>
              </a:spcBef>
            </a:pPr>
            <a:r>
              <a:rPr lang="en-US" dirty="0"/>
              <a:t>Assess risk of cash flows.</a:t>
            </a:r>
          </a:p>
          <a:p>
            <a:pPr>
              <a:lnSpc>
                <a:spcPct val="90000"/>
              </a:lnSpc>
              <a:spcBef>
                <a:spcPct val="0"/>
              </a:spcBef>
            </a:pPr>
            <a:r>
              <a:rPr lang="en-US" dirty="0"/>
              <a:t>Determine r = WACC for project.</a:t>
            </a:r>
          </a:p>
          <a:p>
            <a:pPr>
              <a:lnSpc>
                <a:spcPct val="90000"/>
              </a:lnSpc>
              <a:spcBef>
                <a:spcPct val="0"/>
              </a:spcBef>
            </a:pPr>
            <a:r>
              <a:rPr lang="en-US" dirty="0"/>
              <a:t>Evaluate cash flows.</a:t>
            </a:r>
          </a:p>
        </p:txBody>
      </p:sp>
    </p:spTree>
    <p:extLst>
      <p:ext uri="{BB962C8B-B14F-4D97-AF65-F5344CB8AC3E}">
        <p14:creationId xmlns:p14="http://schemas.microsoft.com/office/powerpoint/2010/main" val="1335288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 Project P?</a:t>
            </a:r>
          </a:p>
        </p:txBody>
      </p:sp>
      <p:sp>
        <p:nvSpPr>
          <p:cNvPr id="3" name="Content Placeholder 2"/>
          <p:cNvSpPr>
            <a:spLocks noGrp="1"/>
          </p:cNvSpPr>
          <p:nvPr>
            <p:ph idx="1"/>
          </p:nvPr>
        </p:nvSpPr>
        <p:spPr/>
        <p:txBody>
          <a:bodyPr/>
          <a:lstStyle/>
          <a:p>
            <a:r>
              <a:rPr lang="en-US" dirty="0"/>
              <a:t>NO.  Reject because </a:t>
            </a:r>
            <a:br>
              <a:rPr lang="en-US" dirty="0"/>
            </a:br>
            <a:r>
              <a:rPr lang="en-US" dirty="0"/>
              <a:t>MIRR = 5.6% &lt; r = 10%.</a:t>
            </a:r>
          </a:p>
          <a:p>
            <a:r>
              <a:rPr lang="en-US" dirty="0"/>
              <a:t>Also, if MIRR &lt; r, NPV will be negative:  NPV = -$386,777.</a:t>
            </a:r>
          </a:p>
        </p:txBody>
      </p:sp>
    </p:spTree>
    <p:extLst>
      <p:ext uri="{BB962C8B-B14F-4D97-AF65-F5344CB8AC3E}">
        <p14:creationId xmlns:p14="http://schemas.microsoft.com/office/powerpoint/2010/main" val="2784128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Projects T (for two years) and F (for four years) are mutually exclusive and will be repeated; r = 10%.</a:t>
            </a:r>
          </a:p>
        </p:txBody>
      </p:sp>
      <p:grpSp>
        <p:nvGrpSpPr>
          <p:cNvPr id="5" name="Group 24" descr="A timeline graph shows projects T for two and and F for four years as follows: 0 – negative 100, negative 100; 1 – 60, 33.5; 2 – 60, 33.5; 3 - -, 33.5; 4 - -, 33.5. ">
            <a:extLst>
              <a:ext uri="{FF2B5EF4-FFF2-40B4-BE49-F238E27FC236}">
                <a16:creationId xmlns:a16="http://schemas.microsoft.com/office/drawing/2014/main" id="{8697B1D6-500F-4328-B29A-2854099EEBAF}"/>
              </a:ext>
            </a:extLst>
          </p:cNvPr>
          <p:cNvGrpSpPr>
            <a:grpSpLocks/>
          </p:cNvGrpSpPr>
          <p:nvPr/>
        </p:nvGrpSpPr>
        <p:grpSpPr bwMode="auto">
          <a:xfrm>
            <a:off x="1793081" y="1867795"/>
            <a:ext cx="8605837" cy="3609975"/>
            <a:chOff x="109" y="1712"/>
            <a:chExt cx="5421" cy="2274"/>
          </a:xfrm>
        </p:grpSpPr>
        <p:grpSp>
          <p:nvGrpSpPr>
            <p:cNvPr id="6" name="Group 22">
              <a:extLst>
                <a:ext uri="{FF2B5EF4-FFF2-40B4-BE49-F238E27FC236}">
                  <a16:creationId xmlns:a16="http://schemas.microsoft.com/office/drawing/2014/main" id="{DFC85243-571F-404F-A574-266AD354B7C8}"/>
                </a:ext>
              </a:extLst>
            </p:cNvPr>
            <p:cNvGrpSpPr>
              <a:grpSpLocks/>
            </p:cNvGrpSpPr>
            <p:nvPr/>
          </p:nvGrpSpPr>
          <p:grpSpPr bwMode="auto">
            <a:xfrm>
              <a:off x="109" y="1712"/>
              <a:ext cx="5421" cy="1954"/>
              <a:chOff x="109" y="1712"/>
              <a:chExt cx="5421" cy="1954"/>
            </a:xfrm>
          </p:grpSpPr>
          <p:sp>
            <p:nvSpPr>
              <p:cNvPr id="8" name="Rectangle 4">
                <a:extLst>
                  <a:ext uri="{FF2B5EF4-FFF2-40B4-BE49-F238E27FC236}">
                    <a16:creationId xmlns:a16="http://schemas.microsoft.com/office/drawing/2014/main" id="{519F12DF-616D-4DC7-A46E-1F865D04D83D}"/>
                  </a:ext>
                </a:extLst>
              </p:cNvPr>
              <p:cNvSpPr>
                <a:spLocks noChangeArrowheads="1"/>
              </p:cNvSpPr>
              <p:nvPr/>
            </p:nvSpPr>
            <p:spPr bwMode="auto">
              <a:xfrm>
                <a:off x="551" y="1712"/>
                <a:ext cx="254" cy="363"/>
              </a:xfrm>
              <a:prstGeom prst="rect">
                <a:avLst/>
              </a:prstGeom>
              <a:noFill/>
              <a:ln w="12700">
                <a:noFill/>
                <a:miter lim="800000"/>
                <a:headEnd/>
                <a:tailEnd/>
              </a:ln>
            </p:spPr>
            <p:txBody>
              <a:bodyPr wrap="none" lIns="90488" tIns="44450" rIns="90488" bIns="44450">
                <a:spAutoFit/>
              </a:bodyPr>
              <a:lstStyle/>
              <a:p>
                <a:pPr algn="ctr"/>
                <a:r>
                  <a:rPr lang="en-US" sz="3200" dirty="0">
                    <a:latin typeface="Tahoma" pitchFamily="34" charset="0"/>
                  </a:rPr>
                  <a:t>0</a:t>
                </a:r>
              </a:p>
            </p:txBody>
          </p:sp>
          <p:sp>
            <p:nvSpPr>
              <p:cNvPr id="9" name="Rectangle 5">
                <a:extLst>
                  <a:ext uri="{FF2B5EF4-FFF2-40B4-BE49-F238E27FC236}">
                    <a16:creationId xmlns:a16="http://schemas.microsoft.com/office/drawing/2014/main" id="{3B6F9D97-B6C7-45BB-B6B6-457174404B7D}"/>
                  </a:ext>
                </a:extLst>
              </p:cNvPr>
              <p:cNvSpPr>
                <a:spLocks noChangeArrowheads="1"/>
              </p:cNvSpPr>
              <p:nvPr/>
            </p:nvSpPr>
            <p:spPr bwMode="auto">
              <a:xfrm>
                <a:off x="1672" y="1712"/>
                <a:ext cx="254" cy="363"/>
              </a:xfrm>
              <a:prstGeom prst="rect">
                <a:avLst/>
              </a:prstGeom>
              <a:noFill/>
              <a:ln w="12700">
                <a:noFill/>
                <a:miter lim="800000"/>
                <a:headEnd/>
                <a:tailEnd/>
              </a:ln>
            </p:spPr>
            <p:txBody>
              <a:bodyPr wrap="none" lIns="90488" tIns="44450" rIns="90488" bIns="44450">
                <a:spAutoFit/>
              </a:bodyPr>
              <a:lstStyle/>
              <a:p>
                <a:pPr algn="ctr"/>
                <a:r>
                  <a:rPr lang="en-US" sz="3200" dirty="0">
                    <a:latin typeface="Tahoma" pitchFamily="34" charset="0"/>
                  </a:rPr>
                  <a:t>1</a:t>
                </a:r>
              </a:p>
            </p:txBody>
          </p:sp>
          <p:sp>
            <p:nvSpPr>
              <p:cNvPr id="10" name="Rectangle 6">
                <a:extLst>
                  <a:ext uri="{FF2B5EF4-FFF2-40B4-BE49-F238E27FC236}">
                    <a16:creationId xmlns:a16="http://schemas.microsoft.com/office/drawing/2014/main" id="{A682B399-AAC1-448C-9A77-5A8C98DA8F34}"/>
                  </a:ext>
                </a:extLst>
              </p:cNvPr>
              <p:cNvSpPr>
                <a:spLocks noChangeArrowheads="1"/>
              </p:cNvSpPr>
              <p:nvPr/>
            </p:nvSpPr>
            <p:spPr bwMode="auto">
              <a:xfrm>
                <a:off x="2809" y="1712"/>
                <a:ext cx="254" cy="363"/>
              </a:xfrm>
              <a:prstGeom prst="rect">
                <a:avLst/>
              </a:prstGeom>
              <a:noFill/>
              <a:ln w="12700">
                <a:noFill/>
                <a:miter lim="800000"/>
                <a:headEnd/>
                <a:tailEnd/>
              </a:ln>
            </p:spPr>
            <p:txBody>
              <a:bodyPr wrap="none" lIns="90488" tIns="44450" rIns="90488" bIns="44450">
                <a:spAutoFit/>
              </a:bodyPr>
              <a:lstStyle/>
              <a:p>
                <a:pPr algn="ctr"/>
                <a:r>
                  <a:rPr lang="en-US" sz="3200" dirty="0">
                    <a:latin typeface="Tahoma" pitchFamily="34" charset="0"/>
                  </a:rPr>
                  <a:t>2</a:t>
                </a:r>
              </a:p>
            </p:txBody>
          </p:sp>
          <p:sp>
            <p:nvSpPr>
              <p:cNvPr id="11" name="Rectangle 7">
                <a:extLst>
                  <a:ext uri="{FF2B5EF4-FFF2-40B4-BE49-F238E27FC236}">
                    <a16:creationId xmlns:a16="http://schemas.microsoft.com/office/drawing/2014/main" id="{86095CF9-5A73-4898-9B6B-67C952D59A53}"/>
                  </a:ext>
                </a:extLst>
              </p:cNvPr>
              <p:cNvSpPr>
                <a:spLocks noChangeArrowheads="1"/>
              </p:cNvSpPr>
              <p:nvPr/>
            </p:nvSpPr>
            <p:spPr bwMode="auto">
              <a:xfrm>
                <a:off x="3951" y="1712"/>
                <a:ext cx="254" cy="363"/>
              </a:xfrm>
              <a:prstGeom prst="rect">
                <a:avLst/>
              </a:prstGeom>
              <a:noFill/>
              <a:ln w="12700">
                <a:noFill/>
                <a:miter lim="800000"/>
                <a:headEnd/>
                <a:tailEnd/>
              </a:ln>
            </p:spPr>
            <p:txBody>
              <a:bodyPr wrap="none" lIns="90488" tIns="44450" rIns="90488" bIns="44450">
                <a:spAutoFit/>
              </a:bodyPr>
              <a:lstStyle/>
              <a:p>
                <a:pPr algn="ctr"/>
                <a:r>
                  <a:rPr lang="en-US" sz="3200" dirty="0">
                    <a:latin typeface="Tahoma" pitchFamily="34" charset="0"/>
                  </a:rPr>
                  <a:t>3</a:t>
                </a:r>
              </a:p>
            </p:txBody>
          </p:sp>
          <p:sp>
            <p:nvSpPr>
              <p:cNvPr id="12" name="Rectangle 8">
                <a:extLst>
                  <a:ext uri="{FF2B5EF4-FFF2-40B4-BE49-F238E27FC236}">
                    <a16:creationId xmlns:a16="http://schemas.microsoft.com/office/drawing/2014/main" id="{46F1F0BF-E195-426D-A021-3639BBA44747}"/>
                  </a:ext>
                </a:extLst>
              </p:cNvPr>
              <p:cNvSpPr>
                <a:spLocks noChangeArrowheads="1"/>
              </p:cNvSpPr>
              <p:nvPr/>
            </p:nvSpPr>
            <p:spPr bwMode="auto">
              <a:xfrm>
                <a:off x="5096" y="1712"/>
                <a:ext cx="254" cy="363"/>
              </a:xfrm>
              <a:prstGeom prst="rect">
                <a:avLst/>
              </a:prstGeom>
              <a:noFill/>
              <a:ln w="12700">
                <a:noFill/>
                <a:miter lim="800000"/>
                <a:headEnd/>
                <a:tailEnd/>
              </a:ln>
            </p:spPr>
            <p:txBody>
              <a:bodyPr wrap="none" lIns="90488" tIns="44450" rIns="90488" bIns="44450">
                <a:spAutoFit/>
              </a:bodyPr>
              <a:lstStyle/>
              <a:p>
                <a:pPr algn="ctr"/>
                <a:r>
                  <a:rPr lang="en-US" sz="3200" dirty="0">
                    <a:latin typeface="Tahoma" pitchFamily="34" charset="0"/>
                  </a:rPr>
                  <a:t>4</a:t>
                </a:r>
              </a:p>
            </p:txBody>
          </p:sp>
          <p:sp>
            <p:nvSpPr>
              <p:cNvPr id="13" name="Rectangle 9">
                <a:extLst>
                  <a:ext uri="{FF2B5EF4-FFF2-40B4-BE49-F238E27FC236}">
                    <a16:creationId xmlns:a16="http://schemas.microsoft.com/office/drawing/2014/main" id="{62C17CA4-735B-46AD-A8BF-EEAB6B7D49AF}"/>
                  </a:ext>
                </a:extLst>
              </p:cNvPr>
              <p:cNvSpPr>
                <a:spLocks noChangeArrowheads="1"/>
              </p:cNvSpPr>
              <p:nvPr/>
            </p:nvSpPr>
            <p:spPr bwMode="auto">
              <a:xfrm>
                <a:off x="109" y="2630"/>
                <a:ext cx="1047" cy="1036"/>
              </a:xfrm>
              <a:prstGeom prst="rect">
                <a:avLst/>
              </a:prstGeom>
              <a:noFill/>
              <a:ln w="12700">
                <a:noFill/>
                <a:miter lim="800000"/>
                <a:headEnd/>
                <a:tailEnd/>
              </a:ln>
            </p:spPr>
            <p:txBody>
              <a:bodyPr wrap="none" lIns="90488" tIns="44450" rIns="90488" bIns="44450">
                <a:spAutoFit/>
              </a:bodyPr>
              <a:lstStyle/>
              <a:p>
                <a:r>
                  <a:rPr lang="en-US" sz="3200" dirty="0">
                    <a:latin typeface="Tahoma" pitchFamily="34" charset="0"/>
                  </a:rPr>
                  <a:t>T:  -100</a:t>
                </a:r>
              </a:p>
              <a:p>
                <a:pPr>
                  <a:spcBef>
                    <a:spcPts val="600"/>
                  </a:spcBef>
                </a:pPr>
                <a:endParaRPr lang="en-US" sz="3200" dirty="0">
                  <a:latin typeface="Tahoma" pitchFamily="34" charset="0"/>
                </a:endParaRPr>
              </a:p>
              <a:p>
                <a:r>
                  <a:rPr lang="en-US" sz="3200" dirty="0">
                    <a:latin typeface="Tahoma" pitchFamily="34" charset="0"/>
                  </a:rPr>
                  <a:t>F:  -100</a:t>
                </a:r>
              </a:p>
            </p:txBody>
          </p:sp>
          <p:sp>
            <p:nvSpPr>
              <p:cNvPr id="14" name="Rectangle 10">
                <a:extLst>
                  <a:ext uri="{FF2B5EF4-FFF2-40B4-BE49-F238E27FC236}">
                    <a16:creationId xmlns:a16="http://schemas.microsoft.com/office/drawing/2014/main" id="{CBA2057A-957D-462D-A519-26CC0CF23AB1}"/>
                  </a:ext>
                </a:extLst>
              </p:cNvPr>
              <p:cNvSpPr>
                <a:spLocks noChangeArrowheads="1"/>
              </p:cNvSpPr>
              <p:nvPr/>
            </p:nvSpPr>
            <p:spPr bwMode="auto">
              <a:xfrm>
                <a:off x="1514" y="2320"/>
                <a:ext cx="618" cy="1346"/>
              </a:xfrm>
              <a:prstGeom prst="rect">
                <a:avLst/>
              </a:prstGeom>
              <a:noFill/>
              <a:ln w="12700">
                <a:noFill/>
                <a:miter lim="800000"/>
                <a:headEnd/>
                <a:tailEnd/>
              </a:ln>
            </p:spPr>
            <p:txBody>
              <a:bodyPr wrap="none" lIns="90488" tIns="44450" rIns="90488" bIns="44450">
                <a:spAutoFit/>
              </a:bodyPr>
              <a:lstStyle/>
              <a:p>
                <a:endParaRPr lang="en-US" sz="3200" dirty="0">
                  <a:latin typeface="Tahoma" pitchFamily="34" charset="0"/>
                </a:endParaRPr>
              </a:p>
              <a:p>
                <a:r>
                  <a:rPr lang="en-US" sz="3200" dirty="0">
                    <a:latin typeface="Tahoma" pitchFamily="34" charset="0"/>
                  </a:rPr>
                  <a:t>60</a:t>
                </a:r>
              </a:p>
              <a:p>
                <a:pPr>
                  <a:spcAft>
                    <a:spcPts val="600"/>
                  </a:spcAft>
                </a:pPr>
                <a:endParaRPr lang="en-US" sz="3200" dirty="0">
                  <a:latin typeface="Tahoma" pitchFamily="34" charset="0"/>
                </a:endParaRPr>
              </a:p>
              <a:p>
                <a:r>
                  <a:rPr lang="en-US" sz="3200" dirty="0">
                    <a:latin typeface="Tahoma" pitchFamily="34" charset="0"/>
                  </a:rPr>
                  <a:t>33.5</a:t>
                </a:r>
              </a:p>
            </p:txBody>
          </p:sp>
          <p:sp>
            <p:nvSpPr>
              <p:cNvPr id="15" name="Rectangle 11">
                <a:extLst>
                  <a:ext uri="{FF2B5EF4-FFF2-40B4-BE49-F238E27FC236}">
                    <a16:creationId xmlns:a16="http://schemas.microsoft.com/office/drawing/2014/main" id="{D0C44E01-8F9C-449A-A8F9-484977518512}"/>
                  </a:ext>
                </a:extLst>
              </p:cNvPr>
              <p:cNvSpPr>
                <a:spLocks noChangeArrowheads="1"/>
              </p:cNvSpPr>
              <p:nvPr/>
            </p:nvSpPr>
            <p:spPr bwMode="auto">
              <a:xfrm>
                <a:off x="2636" y="2290"/>
                <a:ext cx="612" cy="1376"/>
              </a:xfrm>
              <a:prstGeom prst="rect">
                <a:avLst/>
              </a:prstGeom>
              <a:noFill/>
              <a:ln w="12700">
                <a:noFill/>
                <a:miter lim="800000"/>
                <a:headEnd/>
                <a:tailEnd/>
              </a:ln>
            </p:spPr>
            <p:txBody>
              <a:bodyPr wrap="none" lIns="90488" tIns="44450" rIns="90488" bIns="44450">
                <a:spAutoFit/>
              </a:bodyPr>
              <a:lstStyle/>
              <a:p>
                <a:endParaRPr lang="en-US" sz="3200" dirty="0">
                  <a:latin typeface="Tahoma" pitchFamily="34" charset="0"/>
                </a:endParaRPr>
              </a:p>
              <a:p>
                <a:pPr>
                  <a:spcAft>
                    <a:spcPct val="30000"/>
                  </a:spcAft>
                </a:pPr>
                <a:r>
                  <a:rPr lang="en-US" sz="3200" dirty="0">
                    <a:latin typeface="Tahoma" pitchFamily="34" charset="0"/>
                  </a:rPr>
                  <a:t>60</a:t>
                </a:r>
              </a:p>
              <a:p>
                <a:endParaRPr lang="en-US" sz="3200" dirty="0">
                  <a:latin typeface="Tahoma" pitchFamily="34" charset="0"/>
                </a:endParaRPr>
              </a:p>
              <a:p>
                <a:r>
                  <a:rPr lang="en-US" sz="3200" dirty="0">
                    <a:latin typeface="Tahoma" pitchFamily="34" charset="0"/>
                  </a:rPr>
                  <a:t>33.5</a:t>
                </a:r>
              </a:p>
            </p:txBody>
          </p:sp>
          <p:sp>
            <p:nvSpPr>
              <p:cNvPr id="16" name="Rectangle 12">
                <a:extLst>
                  <a:ext uri="{FF2B5EF4-FFF2-40B4-BE49-F238E27FC236}">
                    <a16:creationId xmlns:a16="http://schemas.microsoft.com/office/drawing/2014/main" id="{F58384BA-0D9E-47AE-8557-3FD723E33547}"/>
                  </a:ext>
                </a:extLst>
              </p:cNvPr>
              <p:cNvSpPr>
                <a:spLocks noChangeArrowheads="1"/>
              </p:cNvSpPr>
              <p:nvPr/>
            </p:nvSpPr>
            <p:spPr bwMode="auto">
              <a:xfrm>
                <a:off x="3773" y="2290"/>
                <a:ext cx="612" cy="1376"/>
              </a:xfrm>
              <a:prstGeom prst="rect">
                <a:avLst/>
              </a:prstGeom>
              <a:noFill/>
              <a:ln w="12700">
                <a:noFill/>
                <a:miter lim="800000"/>
                <a:headEnd/>
                <a:tailEnd/>
              </a:ln>
            </p:spPr>
            <p:txBody>
              <a:bodyPr wrap="none" lIns="90488" tIns="44450" rIns="90488" bIns="44450">
                <a:spAutoFit/>
              </a:bodyPr>
              <a:lstStyle/>
              <a:p>
                <a:pPr algn="ctr"/>
                <a:endParaRPr lang="en-US" sz="3200" dirty="0">
                  <a:latin typeface="Tahoma" pitchFamily="34" charset="0"/>
                </a:endParaRPr>
              </a:p>
              <a:p>
                <a:pPr algn="ctr">
                  <a:spcAft>
                    <a:spcPct val="30000"/>
                  </a:spcAft>
                </a:pPr>
                <a:endParaRPr lang="en-US" sz="3200" dirty="0">
                  <a:latin typeface="Tahoma" pitchFamily="34" charset="0"/>
                </a:endParaRPr>
              </a:p>
              <a:p>
                <a:pPr algn="ctr"/>
                <a:endParaRPr lang="en-US" sz="3200" dirty="0">
                  <a:latin typeface="Tahoma" pitchFamily="34" charset="0"/>
                </a:endParaRPr>
              </a:p>
              <a:p>
                <a:pPr algn="ctr"/>
                <a:r>
                  <a:rPr lang="en-US" sz="3200" dirty="0">
                    <a:latin typeface="Tahoma" pitchFamily="34" charset="0"/>
                  </a:rPr>
                  <a:t>33.5</a:t>
                </a:r>
              </a:p>
            </p:txBody>
          </p:sp>
          <p:sp>
            <p:nvSpPr>
              <p:cNvPr id="17" name="Rectangle 13">
                <a:extLst>
                  <a:ext uri="{FF2B5EF4-FFF2-40B4-BE49-F238E27FC236}">
                    <a16:creationId xmlns:a16="http://schemas.microsoft.com/office/drawing/2014/main" id="{7916E941-1A3F-41D6-B7CD-2BC4A5AC0015}"/>
                  </a:ext>
                </a:extLst>
              </p:cNvPr>
              <p:cNvSpPr>
                <a:spLocks noChangeArrowheads="1"/>
              </p:cNvSpPr>
              <p:nvPr/>
            </p:nvSpPr>
            <p:spPr bwMode="auto">
              <a:xfrm>
                <a:off x="4918" y="2290"/>
                <a:ext cx="612" cy="1376"/>
              </a:xfrm>
              <a:prstGeom prst="rect">
                <a:avLst/>
              </a:prstGeom>
              <a:noFill/>
              <a:ln w="12700">
                <a:noFill/>
                <a:miter lim="800000"/>
                <a:headEnd/>
                <a:tailEnd/>
              </a:ln>
            </p:spPr>
            <p:txBody>
              <a:bodyPr wrap="none" lIns="90488" tIns="44450" rIns="90488" bIns="44450">
                <a:spAutoFit/>
              </a:bodyPr>
              <a:lstStyle/>
              <a:p>
                <a:pPr algn="ctr"/>
                <a:endParaRPr lang="en-US" sz="3200" dirty="0">
                  <a:latin typeface="Tahoma" pitchFamily="34" charset="0"/>
                </a:endParaRPr>
              </a:p>
              <a:p>
                <a:pPr algn="ctr">
                  <a:spcAft>
                    <a:spcPct val="30000"/>
                  </a:spcAft>
                </a:pPr>
                <a:endParaRPr lang="en-US" sz="3200" dirty="0">
                  <a:latin typeface="Tahoma" pitchFamily="34" charset="0"/>
                </a:endParaRPr>
              </a:p>
              <a:p>
                <a:pPr algn="ctr"/>
                <a:endParaRPr lang="en-US" sz="3200" dirty="0">
                  <a:latin typeface="Tahoma" pitchFamily="34" charset="0"/>
                </a:endParaRPr>
              </a:p>
              <a:p>
                <a:pPr algn="ctr"/>
                <a:r>
                  <a:rPr lang="en-US" sz="3200" dirty="0">
                    <a:latin typeface="Tahoma" pitchFamily="34" charset="0"/>
                  </a:rPr>
                  <a:t>33.5</a:t>
                </a:r>
              </a:p>
            </p:txBody>
          </p:sp>
          <p:sp>
            <p:nvSpPr>
              <p:cNvPr id="18" name="Line 14">
                <a:extLst>
                  <a:ext uri="{FF2B5EF4-FFF2-40B4-BE49-F238E27FC236}">
                    <a16:creationId xmlns:a16="http://schemas.microsoft.com/office/drawing/2014/main" id="{12703FE0-E144-48EE-B377-8D7C4837A90A}"/>
                  </a:ext>
                </a:extLst>
              </p:cNvPr>
              <p:cNvSpPr>
                <a:spLocks noChangeShapeType="1"/>
              </p:cNvSpPr>
              <p:nvPr/>
            </p:nvSpPr>
            <p:spPr bwMode="auto">
              <a:xfrm>
                <a:off x="688" y="2177"/>
                <a:ext cx="4544" cy="12"/>
              </a:xfrm>
              <a:prstGeom prst="line">
                <a:avLst/>
              </a:prstGeom>
              <a:noFill/>
              <a:ln w="31750">
                <a:solidFill>
                  <a:schemeClr val="tx1"/>
                </a:solidFill>
                <a:round/>
                <a:headEnd/>
                <a:tailEnd/>
              </a:ln>
            </p:spPr>
            <p:txBody>
              <a:bodyPr wrap="none" anchor="ctr"/>
              <a:lstStyle/>
              <a:p>
                <a:endParaRPr lang="en-US" dirty="0"/>
              </a:p>
            </p:txBody>
          </p:sp>
          <p:sp>
            <p:nvSpPr>
              <p:cNvPr id="19" name="Line 15">
                <a:extLst>
                  <a:ext uri="{FF2B5EF4-FFF2-40B4-BE49-F238E27FC236}">
                    <a16:creationId xmlns:a16="http://schemas.microsoft.com/office/drawing/2014/main" id="{39CD3908-8F87-4921-BD1E-E6E59EE8D82E}"/>
                  </a:ext>
                </a:extLst>
              </p:cNvPr>
              <p:cNvSpPr>
                <a:spLocks noChangeShapeType="1"/>
              </p:cNvSpPr>
              <p:nvPr/>
            </p:nvSpPr>
            <p:spPr bwMode="auto">
              <a:xfrm>
                <a:off x="688" y="2062"/>
                <a:ext cx="0" cy="242"/>
              </a:xfrm>
              <a:prstGeom prst="line">
                <a:avLst/>
              </a:prstGeom>
              <a:noFill/>
              <a:ln w="31750">
                <a:solidFill>
                  <a:schemeClr val="tx1"/>
                </a:solidFill>
                <a:round/>
                <a:headEnd/>
                <a:tailEnd/>
              </a:ln>
              <a:effectLst>
                <a:outerShdw algn="ctr" rotWithShape="0">
                  <a:schemeClr val="bg2"/>
                </a:outerShdw>
              </a:effectLst>
            </p:spPr>
            <p:txBody>
              <a:bodyPr wrap="none" anchor="ctr"/>
              <a:lstStyle/>
              <a:p>
                <a:pPr>
                  <a:defRPr/>
                </a:pPr>
                <a:endParaRPr lang="en-US" dirty="0"/>
              </a:p>
            </p:txBody>
          </p:sp>
          <p:sp>
            <p:nvSpPr>
              <p:cNvPr id="20" name="Line 16">
                <a:extLst>
                  <a:ext uri="{FF2B5EF4-FFF2-40B4-BE49-F238E27FC236}">
                    <a16:creationId xmlns:a16="http://schemas.microsoft.com/office/drawing/2014/main" id="{2E666D1C-FFCF-43F2-809B-F3307C8F9ACF}"/>
                  </a:ext>
                </a:extLst>
              </p:cNvPr>
              <p:cNvSpPr>
                <a:spLocks noChangeShapeType="1"/>
              </p:cNvSpPr>
              <p:nvPr/>
            </p:nvSpPr>
            <p:spPr bwMode="auto">
              <a:xfrm>
                <a:off x="1824" y="2062"/>
                <a:ext cx="0" cy="242"/>
              </a:xfrm>
              <a:prstGeom prst="line">
                <a:avLst/>
              </a:prstGeom>
              <a:noFill/>
              <a:ln w="31750">
                <a:solidFill>
                  <a:schemeClr val="tx1"/>
                </a:solidFill>
                <a:round/>
                <a:headEnd/>
                <a:tailEnd/>
              </a:ln>
              <a:effectLst>
                <a:outerShdw algn="ctr" rotWithShape="0">
                  <a:schemeClr val="bg2"/>
                </a:outerShdw>
              </a:effectLst>
            </p:spPr>
            <p:txBody>
              <a:bodyPr wrap="none" anchor="ctr"/>
              <a:lstStyle/>
              <a:p>
                <a:pPr>
                  <a:defRPr/>
                </a:pPr>
                <a:endParaRPr lang="en-US" dirty="0"/>
              </a:p>
            </p:txBody>
          </p:sp>
          <p:sp>
            <p:nvSpPr>
              <p:cNvPr id="21" name="Line 17">
                <a:extLst>
                  <a:ext uri="{FF2B5EF4-FFF2-40B4-BE49-F238E27FC236}">
                    <a16:creationId xmlns:a16="http://schemas.microsoft.com/office/drawing/2014/main" id="{EC9D50CB-1753-47C3-BB43-1890EC5DFA7F}"/>
                  </a:ext>
                </a:extLst>
              </p:cNvPr>
              <p:cNvSpPr>
                <a:spLocks noChangeShapeType="1"/>
              </p:cNvSpPr>
              <p:nvPr/>
            </p:nvSpPr>
            <p:spPr bwMode="auto">
              <a:xfrm>
                <a:off x="2928" y="2062"/>
                <a:ext cx="0" cy="242"/>
              </a:xfrm>
              <a:prstGeom prst="line">
                <a:avLst/>
              </a:prstGeom>
              <a:noFill/>
              <a:ln w="31750">
                <a:solidFill>
                  <a:schemeClr val="tx1"/>
                </a:solidFill>
                <a:round/>
                <a:headEnd/>
                <a:tailEnd/>
              </a:ln>
              <a:effectLst>
                <a:outerShdw algn="ctr" rotWithShape="0">
                  <a:schemeClr val="bg2"/>
                </a:outerShdw>
              </a:effectLst>
            </p:spPr>
            <p:txBody>
              <a:bodyPr wrap="none" anchor="ctr"/>
              <a:lstStyle/>
              <a:p>
                <a:pPr>
                  <a:defRPr/>
                </a:pPr>
                <a:endParaRPr lang="en-US" dirty="0"/>
              </a:p>
            </p:txBody>
          </p:sp>
          <p:sp>
            <p:nvSpPr>
              <p:cNvPr id="22" name="Line 18">
                <a:extLst>
                  <a:ext uri="{FF2B5EF4-FFF2-40B4-BE49-F238E27FC236}">
                    <a16:creationId xmlns:a16="http://schemas.microsoft.com/office/drawing/2014/main" id="{868D4F66-2286-43AF-B27C-408F0D14F961}"/>
                  </a:ext>
                </a:extLst>
              </p:cNvPr>
              <p:cNvSpPr>
                <a:spLocks noChangeShapeType="1"/>
              </p:cNvSpPr>
              <p:nvPr/>
            </p:nvSpPr>
            <p:spPr bwMode="auto">
              <a:xfrm>
                <a:off x="4080" y="2062"/>
                <a:ext cx="0" cy="242"/>
              </a:xfrm>
              <a:prstGeom prst="line">
                <a:avLst/>
              </a:prstGeom>
              <a:noFill/>
              <a:ln w="31750">
                <a:solidFill>
                  <a:schemeClr val="tx1"/>
                </a:solidFill>
                <a:round/>
                <a:headEnd/>
                <a:tailEnd/>
              </a:ln>
              <a:effectLst>
                <a:outerShdw algn="ctr" rotWithShape="0">
                  <a:schemeClr val="bg2"/>
                </a:outerShdw>
              </a:effectLst>
            </p:spPr>
            <p:txBody>
              <a:bodyPr wrap="none" anchor="ctr"/>
              <a:lstStyle/>
              <a:p>
                <a:pPr>
                  <a:defRPr/>
                </a:pPr>
                <a:endParaRPr lang="en-US" dirty="0"/>
              </a:p>
            </p:txBody>
          </p:sp>
          <p:sp>
            <p:nvSpPr>
              <p:cNvPr id="23" name="Line 19">
                <a:extLst>
                  <a:ext uri="{FF2B5EF4-FFF2-40B4-BE49-F238E27FC236}">
                    <a16:creationId xmlns:a16="http://schemas.microsoft.com/office/drawing/2014/main" id="{49C85181-04B4-426E-9BE4-F0FBC1D484E3}"/>
                  </a:ext>
                </a:extLst>
              </p:cNvPr>
              <p:cNvSpPr>
                <a:spLocks noChangeShapeType="1"/>
              </p:cNvSpPr>
              <p:nvPr/>
            </p:nvSpPr>
            <p:spPr bwMode="auto">
              <a:xfrm>
                <a:off x="5232" y="2062"/>
                <a:ext cx="0" cy="242"/>
              </a:xfrm>
              <a:prstGeom prst="line">
                <a:avLst/>
              </a:prstGeom>
              <a:noFill/>
              <a:ln w="31750">
                <a:solidFill>
                  <a:schemeClr val="tx1"/>
                </a:solidFill>
                <a:round/>
                <a:headEnd/>
                <a:tailEnd/>
              </a:ln>
              <a:effectLst>
                <a:outerShdw algn="ctr" rotWithShape="0">
                  <a:schemeClr val="bg2"/>
                </a:outerShdw>
              </a:effectLst>
            </p:spPr>
            <p:txBody>
              <a:bodyPr wrap="none" anchor="ctr"/>
              <a:lstStyle/>
              <a:p>
                <a:pPr>
                  <a:defRPr/>
                </a:pPr>
                <a:endParaRPr lang="en-US" dirty="0"/>
              </a:p>
            </p:txBody>
          </p:sp>
        </p:grpSp>
        <p:sp>
          <p:nvSpPr>
            <p:cNvPr id="7" name="Text Box 23">
              <a:extLst>
                <a:ext uri="{FF2B5EF4-FFF2-40B4-BE49-F238E27FC236}">
                  <a16:creationId xmlns:a16="http://schemas.microsoft.com/office/drawing/2014/main" id="{EDC7A185-6855-4262-8356-75A1712A4DA2}"/>
                </a:ext>
              </a:extLst>
            </p:cNvPr>
            <p:cNvSpPr txBox="1">
              <a:spLocks noChangeArrowheads="1"/>
            </p:cNvSpPr>
            <p:nvPr/>
          </p:nvSpPr>
          <p:spPr bwMode="auto">
            <a:xfrm>
              <a:off x="231" y="3734"/>
              <a:ext cx="2457" cy="252"/>
            </a:xfrm>
            <a:prstGeom prst="rect">
              <a:avLst/>
            </a:prstGeom>
            <a:noFill/>
            <a:ln w="12700" algn="ctr">
              <a:noFill/>
              <a:miter lim="800000"/>
              <a:headEnd/>
              <a:tailEnd/>
            </a:ln>
          </p:spPr>
          <p:txBody>
            <a:bodyPr wrap="none">
              <a:spAutoFit/>
            </a:bodyPr>
            <a:lstStyle/>
            <a:p>
              <a:r>
                <a:rPr lang="en-US" sz="2000" dirty="0">
                  <a:latin typeface="Tahoma" pitchFamily="34" charset="0"/>
                </a:rPr>
                <a:t>Note: CFs shown in $ Thousands</a:t>
              </a:r>
            </a:p>
          </p:txBody>
        </p:sp>
      </p:grpSp>
    </p:spTree>
    <p:extLst>
      <p:ext uri="{BB962C8B-B14F-4D97-AF65-F5344CB8AC3E}">
        <p14:creationId xmlns:p14="http://schemas.microsoft.com/office/powerpoint/2010/main" val="3479896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NPV</a:t>
            </a:r>
            <a:r>
              <a:rPr lang="en-US" sz="3200" baseline="-25000" dirty="0"/>
              <a:t>F</a:t>
            </a:r>
            <a:r>
              <a:rPr lang="en-US" sz="3200" dirty="0"/>
              <a:t> &gt; NPV</a:t>
            </a:r>
            <a:r>
              <a:rPr lang="en-US" sz="3200" baseline="-25000" dirty="0"/>
              <a:t>T</a:t>
            </a:r>
            <a:r>
              <a:rPr lang="en-US" sz="3200" dirty="0"/>
              <a:t>, but which is better? T can be repeated!</a:t>
            </a:r>
          </a:p>
        </p:txBody>
      </p:sp>
      <p:graphicFrame>
        <p:nvGraphicFramePr>
          <p:cNvPr id="6" name="Table 2" descr="A table shows C F subscript 0, C F subscript 1, N subscript J, I over Y R and N P V of T are negative 100, 60, 2, 10, 4.132; of F are negative 100, 33.5, 4, 10, 6.190. "/>
          <p:cNvGraphicFramePr>
            <a:graphicFrameLocks noGrp="1"/>
          </p:cNvGraphicFramePr>
          <p:nvPr>
            <p:ph idx="1"/>
            <p:extLst>
              <p:ext uri="{D42A27DB-BD31-4B8C-83A1-F6EECF244321}">
                <p14:modId xmlns:p14="http://schemas.microsoft.com/office/powerpoint/2010/main" val="91997397"/>
              </p:ext>
            </p:extLst>
          </p:nvPr>
        </p:nvGraphicFramePr>
        <p:xfrm>
          <a:off x="3581400" y="1562894"/>
          <a:ext cx="5029200" cy="3214053"/>
        </p:xfrm>
        <a:graphic>
          <a:graphicData uri="http://schemas.openxmlformats.org/drawingml/2006/table">
            <a:tbl>
              <a:tblPr firstRow="1" bandRow="1"/>
              <a:tblGrid>
                <a:gridCol w="109728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tblGrid>
              <a:tr h="481013">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           T</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             F</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CF</a:t>
                      </a:r>
                      <a:r>
                        <a:rPr kumimoji="0" lang="en-US" sz="2800" b="0" i="0" u="none" strike="noStrike" cap="none" normalizeH="0" baseline="-25000" dirty="0">
                          <a:ln>
                            <a:noFill/>
                          </a:ln>
                          <a:solidFill>
                            <a:schemeClr val="tx1"/>
                          </a:solidFill>
                          <a:effectLst/>
                          <a:latin typeface="Tahoma" pitchFamily="34" charset="0"/>
                        </a:rPr>
                        <a:t>0</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-100</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-100</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61975">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CF</a:t>
                      </a:r>
                      <a:r>
                        <a:rPr kumimoji="0" lang="en-US" sz="2800" b="0" i="0" u="none" strike="noStrike" cap="none" normalizeH="0" baseline="-25000" dirty="0">
                          <a:ln>
                            <a:noFill/>
                          </a:ln>
                          <a:solidFill>
                            <a:schemeClr val="tx1"/>
                          </a:solidFill>
                          <a:effectLst/>
                          <a:latin typeface="Tahoma" pitchFamily="34" charset="0"/>
                        </a:rPr>
                        <a:t>1</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   60</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   33.5</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79425">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N</a:t>
                      </a:r>
                      <a:r>
                        <a:rPr kumimoji="0" lang="en-US" sz="2800" b="0" i="0" u="none" strike="noStrike" cap="none" normalizeH="0" baseline="-25000" dirty="0">
                          <a:ln>
                            <a:noFill/>
                          </a:ln>
                          <a:solidFill>
                            <a:schemeClr val="tx1"/>
                          </a:solidFill>
                          <a:effectLst/>
                          <a:latin typeface="Tahoma" pitchFamily="34" charset="0"/>
                        </a:rPr>
                        <a:t>J</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2</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4</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81013">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I/YR</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10</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10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81013">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NPV</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4.132</a:t>
                      </a:r>
                    </a:p>
                  </a:txBody>
                  <a:tcPr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6.190</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30871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Equivalent Annual Annuity Approach (EAA)</a:t>
            </a:r>
          </a:p>
        </p:txBody>
      </p:sp>
      <p:sp>
        <p:nvSpPr>
          <p:cNvPr id="3" name="Content Placeholder 2"/>
          <p:cNvSpPr>
            <a:spLocks noGrp="1"/>
          </p:cNvSpPr>
          <p:nvPr>
            <p:ph idx="1"/>
          </p:nvPr>
        </p:nvSpPr>
        <p:spPr/>
        <p:txBody>
          <a:bodyPr/>
          <a:lstStyle/>
          <a:p>
            <a:pPr>
              <a:lnSpc>
                <a:spcPct val="90000"/>
              </a:lnSpc>
              <a:spcBef>
                <a:spcPct val="0"/>
              </a:spcBef>
              <a:spcAft>
                <a:spcPts val="1200"/>
              </a:spcAft>
            </a:pPr>
            <a:r>
              <a:rPr lang="en-US" dirty="0"/>
              <a:t>Convert the PV into a stream of annuity payments with the same PV.</a:t>
            </a:r>
          </a:p>
          <a:p>
            <a:pPr>
              <a:lnSpc>
                <a:spcPct val="90000"/>
              </a:lnSpc>
              <a:spcBef>
                <a:spcPct val="0"/>
              </a:spcBef>
              <a:spcAft>
                <a:spcPts val="1200"/>
              </a:spcAft>
            </a:pPr>
            <a:r>
              <a:rPr lang="en-US" dirty="0"/>
              <a:t>T: N=2, I/YR=10, PV=-4.132, FV = 0. Solve for PMT = EAA</a:t>
            </a:r>
            <a:r>
              <a:rPr lang="en-US" baseline="-25000" dirty="0"/>
              <a:t>T</a:t>
            </a:r>
            <a:r>
              <a:rPr lang="en-US" dirty="0"/>
              <a:t> = $2.38.</a:t>
            </a:r>
          </a:p>
          <a:p>
            <a:pPr>
              <a:lnSpc>
                <a:spcPct val="90000"/>
              </a:lnSpc>
              <a:spcBef>
                <a:spcPct val="0"/>
              </a:spcBef>
              <a:spcAft>
                <a:spcPts val="1200"/>
              </a:spcAft>
            </a:pPr>
            <a:r>
              <a:rPr lang="en-US" dirty="0"/>
              <a:t>F: N=4, I/YR=10, PV=-6.190, FV = 0. Solve for PMT = EAA</a:t>
            </a:r>
            <a:r>
              <a:rPr lang="en-US" baseline="-25000" dirty="0"/>
              <a:t>F</a:t>
            </a:r>
            <a:r>
              <a:rPr lang="en-US" dirty="0"/>
              <a:t> = $1.95.</a:t>
            </a:r>
          </a:p>
          <a:p>
            <a:pPr>
              <a:lnSpc>
                <a:spcPct val="90000"/>
              </a:lnSpc>
              <a:spcBef>
                <a:spcPct val="0"/>
              </a:spcBef>
              <a:spcAft>
                <a:spcPts val="1200"/>
              </a:spcAft>
            </a:pPr>
            <a:r>
              <a:rPr lang="en-US" dirty="0"/>
              <a:t>T has higher EAA, so it is a better project.</a:t>
            </a:r>
          </a:p>
        </p:txBody>
      </p:sp>
    </p:spTree>
    <p:extLst>
      <p:ext uri="{BB962C8B-B14F-4D97-AF65-F5344CB8AC3E}">
        <p14:creationId xmlns:p14="http://schemas.microsoft.com/office/powerpoint/2010/main" val="1042561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Replacement Chain</a:t>
            </a:r>
          </a:p>
        </p:txBody>
      </p:sp>
      <p:sp>
        <p:nvSpPr>
          <p:cNvPr id="3" name="Content Placeholder 2"/>
          <p:cNvSpPr>
            <a:spLocks noGrp="1"/>
          </p:cNvSpPr>
          <p:nvPr>
            <p:ph idx="1"/>
          </p:nvPr>
        </p:nvSpPr>
        <p:spPr/>
        <p:txBody>
          <a:bodyPr/>
          <a:lstStyle/>
          <a:p>
            <a:pPr>
              <a:lnSpc>
                <a:spcPct val="90000"/>
              </a:lnSpc>
              <a:spcBef>
                <a:spcPct val="0"/>
              </a:spcBef>
              <a:spcAft>
                <a:spcPts val="1200"/>
              </a:spcAft>
            </a:pPr>
            <a:r>
              <a:rPr lang="en-US" dirty="0"/>
              <a:t>Note that Project T could be repeated after 2 years to generate additional profits.</a:t>
            </a:r>
          </a:p>
          <a:p>
            <a:pPr>
              <a:lnSpc>
                <a:spcPct val="90000"/>
              </a:lnSpc>
              <a:spcBef>
                <a:spcPct val="0"/>
              </a:spcBef>
              <a:spcAft>
                <a:spcPts val="1200"/>
              </a:spcAft>
            </a:pPr>
            <a:r>
              <a:rPr lang="en-US" dirty="0"/>
              <a:t>Use replacement chain to put on common life.</a:t>
            </a:r>
          </a:p>
        </p:txBody>
      </p:sp>
    </p:spTree>
    <p:extLst>
      <p:ext uri="{BB962C8B-B14F-4D97-AF65-F5344CB8AC3E}">
        <p14:creationId xmlns:p14="http://schemas.microsoft.com/office/powerpoint/2010/main" val="3072469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Replacement Chain Approach: F with Replication ($ thousands)</a:t>
            </a:r>
          </a:p>
        </p:txBody>
      </p:sp>
      <p:pic>
        <p:nvPicPr>
          <p:cNvPr id="11266" name="Picture 2" descr="A timeline graph shows the replacement chain approach as follows: 0 – negative 100; 1 – 60; 2 – 60 plus negative 100 equals negative 40; 3 – 60; 4 – 6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3880" y="1234891"/>
            <a:ext cx="9204241" cy="438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306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Use NPVs</a:t>
            </a:r>
          </a:p>
        </p:txBody>
      </p:sp>
      <p:pic>
        <p:nvPicPr>
          <p:cNvPr id="12290" name="Picture 2" descr="A timeline graph of N P V s as follows: 0 – 4.132; 1; 2 – 4.132; 3; 4. 4.132 plus 3.415 equals 7.54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0049" y="990689"/>
            <a:ext cx="9851903" cy="487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840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Suppose the cost to repeat T in two years rises to $105,000?</a:t>
            </a:r>
          </a:p>
        </p:txBody>
      </p:sp>
      <p:pic>
        <p:nvPicPr>
          <p:cNvPr id="13314" name="Picture 2" descr="A timeline graph shows the cost to repeat as follows: 0 – negative 100; 1 – 60; 2 – 60 negative 105 equals negative 45; 3 – 60; 4 – 60. &#10;N P V subscript T equals dollars 3.415 is less than N P V subscript T equals dollars 6.190.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4954" y="1188905"/>
            <a:ext cx="8942093" cy="448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3933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Life versus Physical Life (1 of 2)</a:t>
            </a:r>
          </a:p>
        </p:txBody>
      </p:sp>
      <p:sp>
        <p:nvSpPr>
          <p:cNvPr id="3" name="Content Placeholder 2"/>
          <p:cNvSpPr>
            <a:spLocks noGrp="1"/>
          </p:cNvSpPr>
          <p:nvPr>
            <p:ph idx="1"/>
          </p:nvPr>
        </p:nvSpPr>
        <p:spPr/>
        <p:txBody>
          <a:bodyPr/>
          <a:lstStyle/>
          <a:p>
            <a:pPr>
              <a:lnSpc>
                <a:spcPct val="90000"/>
              </a:lnSpc>
            </a:pPr>
            <a:r>
              <a:rPr lang="en-US" dirty="0"/>
              <a:t>Consider another project with a 3-year life.</a:t>
            </a:r>
          </a:p>
          <a:p>
            <a:pPr>
              <a:lnSpc>
                <a:spcPct val="90000"/>
              </a:lnSpc>
            </a:pPr>
            <a:r>
              <a:rPr lang="en-US" dirty="0"/>
              <a:t>If terminated prior to Year 3, the machinery will have positive salvage value.</a:t>
            </a:r>
          </a:p>
          <a:p>
            <a:pPr>
              <a:lnSpc>
                <a:spcPct val="90000"/>
              </a:lnSpc>
            </a:pPr>
            <a:r>
              <a:rPr lang="en-US" dirty="0"/>
              <a:t>Should you always operate for the full physical life?</a:t>
            </a:r>
          </a:p>
          <a:p>
            <a:pPr>
              <a:lnSpc>
                <a:spcPct val="90000"/>
              </a:lnSpc>
            </a:pPr>
            <a:r>
              <a:rPr lang="en-US" dirty="0"/>
              <a:t>See next slide for cash flows.</a:t>
            </a:r>
          </a:p>
        </p:txBody>
      </p:sp>
    </p:spTree>
    <p:extLst>
      <p:ext uri="{BB962C8B-B14F-4D97-AF65-F5344CB8AC3E}">
        <p14:creationId xmlns:p14="http://schemas.microsoft.com/office/powerpoint/2010/main" val="2141017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Life versus Physical Life (2 of 2)</a:t>
            </a:r>
          </a:p>
        </p:txBody>
      </p:sp>
      <p:graphicFrame>
        <p:nvGraphicFramePr>
          <p:cNvPr id="5" name="Table 2" descr="A table shows the years as 0, 1, 2, 3; C F – 5,000, 2,100, 1,750; salvage value – 5,000, 3,100, 2,000, 0. "/>
          <p:cNvGraphicFramePr>
            <a:graphicFrameLocks noGrp="1"/>
          </p:cNvGraphicFramePr>
          <p:nvPr>
            <p:ph idx="1"/>
            <p:extLst>
              <p:ext uri="{D42A27DB-BD31-4B8C-83A1-F6EECF244321}">
                <p14:modId xmlns:p14="http://schemas.microsoft.com/office/powerpoint/2010/main" val="2924762646"/>
              </p:ext>
            </p:extLst>
          </p:nvPr>
        </p:nvGraphicFramePr>
        <p:xfrm>
          <a:off x="3078480" y="1886510"/>
          <a:ext cx="6035040" cy="3084980"/>
        </p:xfrm>
        <a:graphic>
          <a:graphicData uri="http://schemas.openxmlformats.org/drawingml/2006/table">
            <a:tbl>
              <a:tblPr firstRow="1" bandRow="1"/>
              <a:tblGrid>
                <a:gridCol w="201168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tblGrid>
              <a:tr h="457200">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Year</a:t>
                      </a:r>
                    </a:p>
                  </a:txBody>
                  <a:tcPr marL="104933" marR="104933" marT="52466" marB="52466"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CF</a:t>
                      </a:r>
                    </a:p>
                  </a:txBody>
                  <a:tcPr marL="104933" marR="104933" marT="52466" marB="52466"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Salvage Value</a:t>
                      </a:r>
                    </a:p>
                  </a:txBody>
                  <a:tcPr marL="104933" marR="104933" marT="52466" marB="52466"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0</a:t>
                      </a:r>
                    </a:p>
                  </a:txBody>
                  <a:tcPr marL="104933" marR="104933" marT="52466" marB="52466"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-$5,000</a:t>
                      </a:r>
                    </a:p>
                  </a:txBody>
                  <a:tcPr marL="104933" marR="104933" marT="52466" marB="5246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$5,000</a:t>
                      </a:r>
                    </a:p>
                  </a:txBody>
                  <a:tcPr marL="104933" marR="104933" marT="52466" marB="52466"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1</a:t>
                      </a:r>
                    </a:p>
                  </a:txBody>
                  <a:tcPr marL="104933" marR="104933" marT="52466" marB="52466"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   2,100</a:t>
                      </a:r>
                    </a:p>
                  </a:txBody>
                  <a:tcPr marL="104933" marR="104933" marT="52466" marB="52466"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  3,100</a:t>
                      </a:r>
                    </a:p>
                  </a:txBody>
                  <a:tcPr marL="104933" marR="104933" marT="52466" marB="5246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2</a:t>
                      </a:r>
                    </a:p>
                  </a:txBody>
                  <a:tcPr marL="104933" marR="104933" marT="52466" marB="52466" horzOverflow="overflow">
                    <a:lnL cap="flat">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   2,000</a:t>
                      </a:r>
                    </a:p>
                  </a:txBody>
                  <a:tcPr marL="104933" marR="104933" marT="52466" marB="52466"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  2,000</a:t>
                      </a:r>
                    </a:p>
                  </a:txBody>
                  <a:tcPr marL="104933" marR="104933" marT="52466" marB="5246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3</a:t>
                      </a:r>
                    </a:p>
                  </a:txBody>
                  <a:tcPr marL="104933" marR="104933" marT="52466" marB="52466" horzOverflow="overflow">
                    <a:lnL cap="flat">
                      <a:noFill/>
                    </a:lnL>
                    <a:lnR>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   1,750</a:t>
                      </a:r>
                    </a:p>
                  </a:txBody>
                  <a:tcPr marL="104933" marR="104933" marT="52466" marB="52466" horzOverflow="overflow">
                    <a:lnL>
                      <a:noFill/>
                    </a:lnL>
                    <a:lnR>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        0</a:t>
                      </a:r>
                    </a:p>
                  </a:txBody>
                  <a:tcPr marL="104933" marR="104933" marT="52466" marB="52466"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988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Budgeting Project Categories</a:t>
            </a:r>
          </a:p>
        </p:txBody>
      </p:sp>
      <p:sp>
        <p:nvSpPr>
          <p:cNvPr id="3" name="Content Placeholder 2"/>
          <p:cNvSpPr>
            <a:spLocks noGrp="1"/>
          </p:cNvSpPr>
          <p:nvPr>
            <p:ph idx="1"/>
          </p:nvPr>
        </p:nvSpPr>
        <p:spPr/>
        <p:txBody>
          <a:bodyPr/>
          <a:lstStyle/>
          <a:p>
            <a:pPr marL="457200" indent="-457200">
              <a:lnSpc>
                <a:spcPct val="90000"/>
              </a:lnSpc>
              <a:spcBef>
                <a:spcPct val="0"/>
              </a:spcBef>
              <a:buSzPct val="95000"/>
              <a:buFont typeface="Tahoma" pitchFamily="34" charset="0"/>
              <a:buAutoNum type="arabicPeriod"/>
            </a:pPr>
            <a:r>
              <a:rPr lang="en-US" dirty="0"/>
              <a:t>Replacement to continue profitable operations</a:t>
            </a:r>
          </a:p>
          <a:p>
            <a:pPr marL="457200" indent="-457200">
              <a:lnSpc>
                <a:spcPct val="90000"/>
              </a:lnSpc>
              <a:spcBef>
                <a:spcPct val="0"/>
              </a:spcBef>
              <a:buSzPct val="95000"/>
              <a:buFont typeface="Tahoma" pitchFamily="34" charset="0"/>
              <a:buAutoNum type="arabicPeriod"/>
            </a:pPr>
            <a:r>
              <a:rPr lang="en-US" dirty="0"/>
              <a:t>Replacement to reduce costs</a:t>
            </a:r>
          </a:p>
          <a:p>
            <a:pPr marL="457200" indent="-457200">
              <a:lnSpc>
                <a:spcPct val="90000"/>
              </a:lnSpc>
              <a:spcBef>
                <a:spcPct val="0"/>
              </a:spcBef>
              <a:buSzPct val="95000"/>
              <a:buFont typeface="Tahoma" pitchFamily="34" charset="0"/>
              <a:buAutoNum type="arabicPeriod"/>
            </a:pPr>
            <a:r>
              <a:rPr lang="en-US" dirty="0"/>
              <a:t>Expansion of existing products or markets</a:t>
            </a:r>
          </a:p>
          <a:p>
            <a:pPr marL="457200" indent="-457200">
              <a:lnSpc>
                <a:spcPct val="90000"/>
              </a:lnSpc>
              <a:spcBef>
                <a:spcPct val="0"/>
              </a:spcBef>
              <a:buSzPct val="95000"/>
              <a:buFont typeface="Tahoma" pitchFamily="34" charset="0"/>
              <a:buAutoNum type="arabicPeriod"/>
            </a:pPr>
            <a:r>
              <a:rPr lang="en-US" dirty="0"/>
              <a:t>Expansion into new products/markets</a:t>
            </a:r>
          </a:p>
          <a:p>
            <a:pPr marL="457200" indent="-457200">
              <a:lnSpc>
                <a:spcPct val="90000"/>
              </a:lnSpc>
              <a:spcBef>
                <a:spcPct val="0"/>
              </a:spcBef>
              <a:buSzPct val="95000"/>
              <a:buFont typeface="Tahoma" pitchFamily="34" charset="0"/>
              <a:buAutoNum type="arabicPeriod"/>
            </a:pPr>
            <a:r>
              <a:rPr lang="en-US" dirty="0"/>
              <a:t>Contraction decisions</a:t>
            </a:r>
          </a:p>
          <a:p>
            <a:pPr marL="457200" indent="-457200">
              <a:lnSpc>
                <a:spcPct val="90000"/>
              </a:lnSpc>
              <a:spcBef>
                <a:spcPct val="0"/>
              </a:spcBef>
              <a:buSzPct val="95000"/>
              <a:buFont typeface="Tahoma" pitchFamily="34" charset="0"/>
              <a:buAutoNum type="arabicPeriod"/>
            </a:pPr>
            <a:r>
              <a:rPr lang="en-US" dirty="0"/>
              <a:t>Safety and/or environmental projects</a:t>
            </a:r>
          </a:p>
          <a:p>
            <a:pPr marL="457200" indent="-457200">
              <a:lnSpc>
                <a:spcPct val="90000"/>
              </a:lnSpc>
              <a:spcBef>
                <a:spcPct val="0"/>
              </a:spcBef>
              <a:buSzPct val="95000"/>
              <a:buFont typeface="Tahoma" pitchFamily="34" charset="0"/>
              <a:buAutoNum type="arabicPeriod"/>
            </a:pPr>
            <a:r>
              <a:rPr lang="en-US" dirty="0"/>
              <a:t>Mergers</a:t>
            </a:r>
          </a:p>
          <a:p>
            <a:pPr marL="457200" indent="-457200">
              <a:lnSpc>
                <a:spcPct val="90000"/>
              </a:lnSpc>
              <a:spcBef>
                <a:spcPct val="0"/>
              </a:spcBef>
              <a:buSzPct val="95000"/>
              <a:buFont typeface="Tahoma" pitchFamily="34" charset="0"/>
              <a:buAutoNum type="arabicPeriod"/>
            </a:pPr>
            <a:r>
              <a:rPr lang="en-US" dirty="0"/>
              <a:t>Other</a:t>
            </a:r>
          </a:p>
        </p:txBody>
      </p:sp>
    </p:spTree>
    <p:extLst>
      <p:ext uri="{BB962C8B-B14F-4D97-AF65-F5344CB8AC3E}">
        <p14:creationId xmlns:p14="http://schemas.microsoft.com/office/powerpoint/2010/main" val="36595555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CFs Under Each Alternative (000s)</a:t>
            </a:r>
          </a:p>
        </p:txBody>
      </p:sp>
      <p:graphicFrame>
        <p:nvGraphicFramePr>
          <p:cNvPr id="7" name="Table 2" descr="A table shows the years 0, 1, 2, 3; No terminations are negative 5, 2.1, 2, 1.75; terminate 2 years – negative 5, 2.1, 4; terminate 1 year – negative 5, 5.2. "/>
          <p:cNvGraphicFramePr>
            <a:graphicFrameLocks noGrp="1"/>
          </p:cNvGraphicFramePr>
          <p:nvPr>
            <p:ph idx="1"/>
            <p:extLst>
              <p:ext uri="{D42A27DB-BD31-4B8C-83A1-F6EECF244321}">
                <p14:modId xmlns:p14="http://schemas.microsoft.com/office/powerpoint/2010/main" val="348565413"/>
              </p:ext>
            </p:extLst>
          </p:nvPr>
        </p:nvGraphicFramePr>
        <p:xfrm>
          <a:off x="2484120" y="2095012"/>
          <a:ext cx="7223760" cy="2165574"/>
        </p:xfrm>
        <a:graphic>
          <a:graphicData uri="http://schemas.openxmlformats.org/drawingml/2006/table">
            <a:tbl>
              <a:tblPr firstRow="1" bandRow="1"/>
              <a:tblGrid>
                <a:gridCol w="347472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18872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0">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Years:  </a:t>
                      </a:r>
                    </a:p>
                  </a:txBody>
                  <a:tcPr marL="112258" marR="112258" marT="56129" marB="56129"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0</a:t>
                      </a:r>
                    </a:p>
                  </a:txBody>
                  <a:tcPr marL="112258" marR="112258" marT="56129" marB="56129"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1</a:t>
                      </a:r>
                    </a:p>
                  </a:txBody>
                  <a:tcPr marL="112258" marR="112258" marT="56129" marB="56129"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2</a:t>
                      </a:r>
                    </a:p>
                  </a:txBody>
                  <a:tcPr marL="112258" marR="112258" marT="56129" marB="56129"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3</a:t>
                      </a:r>
                    </a:p>
                  </a:txBody>
                  <a:tcPr marL="112258" marR="112258" marT="56129" marB="56129"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8640">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1. No termination</a:t>
                      </a:r>
                    </a:p>
                  </a:txBody>
                  <a:tcPr marL="112258" marR="112258" marT="56129" marB="56129"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-5</a:t>
                      </a:r>
                    </a:p>
                  </a:txBody>
                  <a:tcPr marL="112258" marR="112258" marT="56129" marB="56129"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2.1</a:t>
                      </a:r>
                    </a:p>
                  </a:txBody>
                  <a:tcPr marL="112258" marR="112258" marT="56129" marB="56129"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2</a:t>
                      </a:r>
                    </a:p>
                  </a:txBody>
                  <a:tcPr marL="112258" marR="112258" marT="56129" marB="56129"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1.75</a:t>
                      </a:r>
                    </a:p>
                  </a:txBody>
                  <a:tcPr marL="112258" marR="112258" marT="56129" marB="56129"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2. Terminate 2 years</a:t>
                      </a:r>
                    </a:p>
                  </a:txBody>
                  <a:tcPr marL="112258" marR="112258" marT="56129" marB="56129"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-5</a:t>
                      </a:r>
                    </a:p>
                  </a:txBody>
                  <a:tcPr marL="112258" marR="112258" marT="56129" marB="56129"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2.1</a:t>
                      </a:r>
                    </a:p>
                  </a:txBody>
                  <a:tcPr marL="112258" marR="112258" marT="56129" marB="56129"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4</a:t>
                      </a:r>
                    </a:p>
                  </a:txBody>
                  <a:tcPr marL="112258" marR="112258" marT="56129" marB="56129"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txBody>
                  <a:tcPr marL="112258" marR="112258" marT="56129" marB="561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3. Terminate 1 year</a:t>
                      </a:r>
                    </a:p>
                  </a:txBody>
                  <a:tcPr marL="112258" marR="112258" marT="56129" marB="56129"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-5</a:t>
                      </a:r>
                    </a:p>
                  </a:txBody>
                  <a:tcPr marL="112258" marR="112258" marT="56129" marB="56129"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5.2</a:t>
                      </a:r>
                    </a:p>
                  </a:txBody>
                  <a:tcPr marL="112258" marR="112258" marT="56129" marB="56129"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txBody>
                  <a:tcPr marL="112258" marR="112258" marT="56129" marB="56129"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Tahoma"/>
                          <a:ea typeface=""/>
                          <a:cs typeface=""/>
                        </a:defRPr>
                      </a:lvl1pPr>
                      <a:lvl2pPr marL="457200" algn="l" defTabSz="914400" rtl="0" eaLnBrk="1" latinLnBrk="0" hangingPunct="1">
                        <a:defRPr sz="1800" kern="1200">
                          <a:solidFill>
                            <a:schemeClr val="tx1"/>
                          </a:solidFill>
                          <a:latin typeface="Tahoma"/>
                          <a:ea typeface=""/>
                          <a:cs typeface=""/>
                        </a:defRPr>
                      </a:lvl2pPr>
                      <a:lvl3pPr marL="914400" algn="l" defTabSz="914400" rtl="0" eaLnBrk="1" latinLnBrk="0" hangingPunct="1">
                        <a:defRPr sz="1800" kern="1200">
                          <a:solidFill>
                            <a:schemeClr val="tx1"/>
                          </a:solidFill>
                          <a:latin typeface="Tahoma"/>
                          <a:ea typeface=""/>
                          <a:cs typeface=""/>
                        </a:defRPr>
                      </a:lvl3pPr>
                      <a:lvl4pPr marL="1371600" algn="l" defTabSz="914400" rtl="0" eaLnBrk="1" latinLnBrk="0" hangingPunct="1">
                        <a:defRPr sz="1800" kern="1200">
                          <a:solidFill>
                            <a:schemeClr val="tx1"/>
                          </a:solidFill>
                          <a:latin typeface="Tahoma"/>
                          <a:ea typeface=""/>
                          <a:cs typeface=""/>
                        </a:defRPr>
                      </a:lvl4pPr>
                      <a:lvl5pPr marL="1828800" algn="l" defTabSz="914400" rtl="0" eaLnBrk="1" latinLnBrk="0" hangingPunct="1">
                        <a:defRPr sz="1800" kern="1200">
                          <a:solidFill>
                            <a:schemeClr val="tx1"/>
                          </a:solidFill>
                          <a:latin typeface="Tahoma"/>
                          <a:ea typeface=""/>
                          <a:cs typeface=""/>
                        </a:defRPr>
                      </a:lvl5pPr>
                      <a:lvl6pPr marL="2286000" algn="l" defTabSz="914400" rtl="0" eaLnBrk="1" latinLnBrk="0" hangingPunct="1">
                        <a:defRPr sz="1800" kern="1200">
                          <a:solidFill>
                            <a:schemeClr val="tx1"/>
                          </a:solidFill>
                          <a:latin typeface="Tahoma"/>
                          <a:ea typeface=""/>
                          <a:cs typeface=""/>
                        </a:defRPr>
                      </a:lvl6pPr>
                      <a:lvl7pPr marL="2743200" algn="l" defTabSz="914400" rtl="0" eaLnBrk="1" latinLnBrk="0" hangingPunct="1">
                        <a:defRPr sz="1800" kern="1200">
                          <a:solidFill>
                            <a:schemeClr val="tx1"/>
                          </a:solidFill>
                          <a:latin typeface="Tahoma"/>
                          <a:ea typeface=""/>
                          <a:cs typeface=""/>
                        </a:defRPr>
                      </a:lvl7pPr>
                      <a:lvl8pPr marL="3200400" algn="l" defTabSz="914400" rtl="0" eaLnBrk="1" latinLnBrk="0" hangingPunct="1">
                        <a:defRPr sz="1800" kern="1200">
                          <a:solidFill>
                            <a:schemeClr val="tx1"/>
                          </a:solidFill>
                          <a:latin typeface="Tahoma"/>
                          <a:ea typeface=""/>
                          <a:cs typeface=""/>
                        </a:defRPr>
                      </a:lvl8pPr>
                      <a:lvl9pPr marL="3657600" algn="l" defTabSz="914400" rtl="0" eaLnBrk="1" latinLnBrk="0" hangingPunct="1">
                        <a:defRPr sz="1800" kern="1200">
                          <a:solidFill>
                            <a:schemeClr val="tx1"/>
                          </a:solidFill>
                          <a:latin typeface="Tahoma"/>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txBody>
                  <a:tcPr marL="112258" marR="112258" marT="56129" marB="5612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064665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NPVs under Alternative Lives</a:t>
            </a:r>
            <a:br>
              <a:rPr lang="en-US" dirty="0"/>
            </a:br>
            <a:r>
              <a:rPr lang="en-US" dirty="0"/>
              <a:t>(Cost of Capital = 10%)</a:t>
            </a:r>
          </a:p>
        </p:txBody>
      </p:sp>
      <p:sp>
        <p:nvSpPr>
          <p:cNvPr id="3" name="Content Placeholder 2"/>
          <p:cNvSpPr>
            <a:spLocks noGrp="1"/>
          </p:cNvSpPr>
          <p:nvPr>
            <p:ph idx="1"/>
          </p:nvPr>
        </p:nvSpPr>
        <p:spPr/>
        <p:txBody>
          <a:bodyPr/>
          <a:lstStyle/>
          <a:p>
            <a:r>
              <a:rPr lang="en-US" dirty="0"/>
              <a:t>NPV(3 years)	=  -$123.</a:t>
            </a:r>
          </a:p>
          <a:p>
            <a:r>
              <a:rPr lang="en-US" dirty="0"/>
              <a:t>NPV(2 years)	=   $215.</a:t>
            </a:r>
          </a:p>
          <a:p>
            <a:r>
              <a:rPr lang="en-US" dirty="0"/>
              <a:t>NPV(1 year)	=  -$273.</a:t>
            </a:r>
          </a:p>
        </p:txBody>
      </p:sp>
    </p:spTree>
    <p:extLst>
      <p:ext uri="{BB962C8B-B14F-4D97-AF65-F5344CB8AC3E}">
        <p14:creationId xmlns:p14="http://schemas.microsoft.com/office/powerpoint/2010/main" val="36533617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The project is acceptable only if operated for 2 years.</a:t>
            </a:r>
          </a:p>
          <a:p>
            <a:r>
              <a:rPr lang="en-US" dirty="0"/>
              <a:t>A project’s engineering life does not always equal its economic life.</a:t>
            </a:r>
          </a:p>
        </p:txBody>
      </p:sp>
    </p:spTree>
    <p:extLst>
      <p:ext uri="{BB962C8B-B14F-4D97-AF65-F5344CB8AC3E}">
        <p14:creationId xmlns:p14="http://schemas.microsoft.com/office/powerpoint/2010/main" val="375926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versus Mutually Exclusive Projects</a:t>
            </a:r>
          </a:p>
        </p:txBody>
      </p:sp>
      <p:sp>
        <p:nvSpPr>
          <p:cNvPr id="3" name="Content Placeholder 2"/>
          <p:cNvSpPr>
            <a:spLocks noGrp="1"/>
          </p:cNvSpPr>
          <p:nvPr>
            <p:ph idx="1"/>
          </p:nvPr>
        </p:nvSpPr>
        <p:spPr/>
        <p:txBody>
          <a:bodyPr/>
          <a:lstStyle/>
          <a:p>
            <a:pPr>
              <a:lnSpc>
                <a:spcPct val="90000"/>
              </a:lnSpc>
            </a:pPr>
            <a:r>
              <a:rPr lang="en-US" dirty="0"/>
              <a:t>Projects are:</a:t>
            </a:r>
          </a:p>
          <a:p>
            <a:pPr lvl="1">
              <a:lnSpc>
                <a:spcPct val="90000"/>
              </a:lnSpc>
            </a:pPr>
            <a:r>
              <a:rPr lang="en-US" dirty="0"/>
              <a:t>independent, if the cash flows of one are unaffected by the acceptance of the other.</a:t>
            </a:r>
          </a:p>
          <a:p>
            <a:pPr lvl="1">
              <a:lnSpc>
                <a:spcPct val="90000"/>
              </a:lnSpc>
            </a:pPr>
            <a:r>
              <a:rPr lang="en-US" dirty="0"/>
              <a:t>mutually exclusive, if the cash flows of one can be adversely impacted by the acceptance of the other.</a:t>
            </a:r>
          </a:p>
        </p:txBody>
      </p:sp>
    </p:spTree>
    <p:extLst>
      <p:ext uri="{BB962C8B-B14F-4D97-AF65-F5344CB8AC3E}">
        <p14:creationId xmlns:p14="http://schemas.microsoft.com/office/powerpoint/2010/main" val="394895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Flows for Franchises L and S</a:t>
            </a:r>
          </a:p>
        </p:txBody>
      </p:sp>
      <p:pic>
        <p:nvPicPr>
          <p:cNvPr id="1026" name="Picture 2" descr="Two timeline graphs show the cash flows for franchises L and S. &#10;The first timeline shows the L’s C F s as follows: 0 – negative 100.00; 1 – 10; 2 – 60; 3 – 80. &#10;The second timeline shows the S’s C F s as follows: 0 – negative 100.00; 1 – 70; 2 – 50; 3 – 20.&#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8015" y="1201572"/>
            <a:ext cx="9835971" cy="445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18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NPV: Sum of the PVs of All Cash Flows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20896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_PPT_Template_Cengage_MPS.potx" id="{6A341ED2-E63B-4177-9AAF-670EA0822A4A}" vid="{9F6311B6-333D-45C7-A3D7-227D14483E8E}"/>
    </a:ext>
  </a:extLst>
</a:theme>
</file>

<file path=docProps/app.xml><?xml version="1.0" encoding="utf-8"?>
<Properties xmlns="http://schemas.openxmlformats.org/officeDocument/2006/extended-properties" xmlns:vt="http://schemas.openxmlformats.org/officeDocument/2006/docPropsVTypes">
  <Template>Accessible_PPT_Template_Cengage_MPS</Template>
  <TotalTime>2168</TotalTime>
  <Words>1899</Words>
  <Application>Microsoft Office PowerPoint</Application>
  <PresentationFormat>Widescreen</PresentationFormat>
  <Paragraphs>353</Paragraphs>
  <Slides>62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9" baseType="lpstr">
      <vt:lpstr>Arial</vt:lpstr>
      <vt:lpstr>Arial</vt:lpstr>
      <vt:lpstr>Calibri</vt:lpstr>
      <vt:lpstr>Tahoma</vt:lpstr>
      <vt:lpstr>Wingdings</vt:lpstr>
      <vt:lpstr>Office Theme</vt:lpstr>
      <vt:lpstr>Equation</vt:lpstr>
      <vt:lpstr>The Basics of Capital Budgeting:  Evaluating Cash Flows</vt:lpstr>
      <vt:lpstr>Topics</vt:lpstr>
      <vt:lpstr>The Big Picture: The Net Present Value of a Project</vt:lpstr>
      <vt:lpstr>What is capital budgeting?</vt:lpstr>
      <vt:lpstr>Steps in Capital Budgeting</vt:lpstr>
      <vt:lpstr>Capital Budgeting Project Categories</vt:lpstr>
      <vt:lpstr>Independent versus Mutually Exclusive Projects</vt:lpstr>
      <vt:lpstr>Cash Flows for Franchises L and S</vt:lpstr>
      <vt:lpstr>NPV: Sum of the PVs of All Cash Flows</vt:lpstr>
      <vt:lpstr>What’s Franchise L’s NPV?</vt:lpstr>
      <vt:lpstr>Calculator Solution: Enter Values in CFLO Register for L</vt:lpstr>
      <vt:lpstr>Rationale for the NPV Method</vt:lpstr>
      <vt:lpstr>Using the NPV measure, which franchise(s) should be accepted?</vt:lpstr>
      <vt:lpstr>Internal Rate of Return:  IRR</vt:lpstr>
      <vt:lpstr>NPV:  Enter r, solve for NPV.</vt:lpstr>
      <vt:lpstr>IRR:  Enter NPV = 0, Solve for IRR</vt:lpstr>
      <vt:lpstr>What’s Franchise L’s IRR?</vt:lpstr>
      <vt:lpstr>How is the IRR on a project related to the yield to maturity (YTM) on a bond? </vt:lpstr>
      <vt:lpstr>Finding IRR if CFs are Constant (Use the Excel RATE function as though the project were a bond.)</vt:lpstr>
      <vt:lpstr>Rationale for the IRR Method</vt:lpstr>
      <vt:lpstr>Decisions on Franchises S and L per IRR</vt:lpstr>
      <vt:lpstr>Construct NPV Profiles</vt:lpstr>
      <vt:lpstr>NPV Profile</vt:lpstr>
      <vt:lpstr>NPV and IRR: No conflict for independent projects.</vt:lpstr>
      <vt:lpstr>Mutually Exclusive Projects</vt:lpstr>
      <vt:lpstr>To Find the Crossover Rate</vt:lpstr>
      <vt:lpstr>Two Reasons NPV Profiles Cross</vt:lpstr>
      <vt:lpstr>Modified Internal Rate of Return (MIRR)</vt:lpstr>
      <vt:lpstr>MIRR for Franchise L (r = 10%) using the Excel RATE function.</vt:lpstr>
      <vt:lpstr>Alternative Method to Find MIRR for Franchise L: First, find PV and TV (r = 10%).</vt:lpstr>
      <vt:lpstr>Second, find discount rate that equates PV and TV.</vt:lpstr>
      <vt:lpstr>To find MIRR with financial calculator: (1 of 2)</vt:lpstr>
      <vt:lpstr>To find MIRR with financial calculator: (2 of 2)</vt:lpstr>
      <vt:lpstr>Profitability Index</vt:lpstr>
      <vt:lpstr>Franchise L’s PV of Future Cash Flows</vt:lpstr>
      <vt:lpstr>Franchise L’s Profitability Index</vt:lpstr>
      <vt:lpstr>What is the payback period?</vt:lpstr>
      <vt:lpstr>Payback for Franchise L</vt:lpstr>
      <vt:lpstr>Payback for Franchise S</vt:lpstr>
      <vt:lpstr>Strengths  and Weaknesses of Payback</vt:lpstr>
      <vt:lpstr>Discounted Payback: Uses Discounted CFs</vt:lpstr>
      <vt:lpstr>Normal vs. Nonnormal Cash Flows</vt:lpstr>
      <vt:lpstr>Inflow (+) or Outflow (-) in Year</vt:lpstr>
      <vt:lpstr>Pavilion Project: NPV and IRR?</vt:lpstr>
      <vt:lpstr>Nonnormal CFs—Two Sign Changes, Two IRRs</vt:lpstr>
      <vt:lpstr>Logic of Multiple IRRs</vt:lpstr>
      <vt:lpstr>Finding Multiple IRRs with Calculator</vt:lpstr>
      <vt:lpstr>Finding Upper IRR with Calculator</vt:lpstr>
      <vt:lpstr>When there are nonnormal CFs and more than one IRR, use MIRR.</vt:lpstr>
      <vt:lpstr>Accept Project P?</vt:lpstr>
      <vt:lpstr>Projects T (for two years) and F (for four years) are mutually exclusive and will be repeated; r = 10%.</vt:lpstr>
      <vt:lpstr>NPVF &gt; NPVT, but which is better? T can be repeated!</vt:lpstr>
      <vt:lpstr>Equivalent Annual Annuity Approach (EAA)</vt:lpstr>
      <vt:lpstr>Replacement Chain</vt:lpstr>
      <vt:lpstr>Replacement Chain Approach: F with Replication ($ thousands)</vt:lpstr>
      <vt:lpstr>Or, Use NPVs</vt:lpstr>
      <vt:lpstr>Suppose the cost to repeat T in two years rises to $105,000?</vt:lpstr>
      <vt:lpstr>Economic Life versus Physical Life (1 of 2)</vt:lpstr>
      <vt:lpstr>Economic Life versus Physical Life (2 of 2)</vt:lpstr>
      <vt:lpstr>CFs Under Each Alternative (000s)</vt:lpstr>
      <vt:lpstr>NPVs under Alternative Lives (Cost of Capital = 10%)</vt:lpstr>
      <vt:lpstr>Conclusions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Prasanna kumar. Tripathy</dc:creator>
  <cp:lastModifiedBy>Valentine, Chris</cp:lastModifiedBy>
  <cp:revision>787</cp:revision>
  <dcterms:created xsi:type="dcterms:W3CDTF">2018-12-18T04:30:03Z</dcterms:created>
  <dcterms:modified xsi:type="dcterms:W3CDTF">2019-06-25T14:59:33Z</dcterms:modified>
</cp:coreProperties>
</file>