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27"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BB01"/>
    <a:srgbClr val="333399"/>
    <a:srgbClr val="FFF6E7"/>
    <a:srgbClr val="FFEDCB"/>
    <a:srgbClr val="FFCF00"/>
    <a:srgbClr val="FF0000"/>
    <a:srgbClr val="745D00"/>
    <a:srgbClr val="FFF5CC"/>
    <a:srgbClr val="0070C0"/>
    <a:srgbClr val="006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39" autoAdjust="0"/>
    <p:restoredTop sz="94687" autoAdjust="0"/>
  </p:normalViewPr>
  <p:slideViewPr>
    <p:cSldViewPr snapToGrid="0">
      <p:cViewPr varScale="1">
        <p:scale>
          <a:sx n="92" d="100"/>
          <a:sy n="92" d="100"/>
        </p:scale>
        <p:origin x="12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date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dirty="0"/>
              <a:t>Click icon to add picture</a:t>
            </a:r>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Unit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a:t>Add picture here</a:t>
            </a:r>
          </a:p>
        </p:txBody>
      </p:sp>
    </p:spTree>
    <p:extLst>
      <p:ext uri="{BB962C8B-B14F-4D97-AF65-F5344CB8AC3E}">
        <p14:creationId xmlns:p14="http://schemas.microsoft.com/office/powerpoint/2010/main"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Cash Flow Estimation and Risk Analysis</a:t>
            </a:r>
          </a:p>
        </p:txBody>
      </p:sp>
      <p:sp>
        <p:nvSpPr>
          <p:cNvPr id="3" name="Subtitle 2"/>
          <p:cNvSpPr>
            <a:spLocks noGrp="1"/>
          </p:cNvSpPr>
          <p:nvPr>
            <p:ph type="subTitle" idx="1"/>
          </p:nvPr>
        </p:nvSpPr>
        <p:spPr/>
        <p:txBody>
          <a:bodyPr/>
          <a:lstStyle/>
          <a:p>
            <a:r>
              <a:rPr lang="en-US" dirty="0"/>
              <a:t>CHAPTER 11</a:t>
            </a:r>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41038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Externalities</a:t>
            </a:r>
          </a:p>
        </p:txBody>
      </p:sp>
      <p:sp>
        <p:nvSpPr>
          <p:cNvPr id="3" name="Content Placeholder 2"/>
          <p:cNvSpPr>
            <a:spLocks noGrp="1"/>
          </p:cNvSpPr>
          <p:nvPr>
            <p:ph idx="1"/>
          </p:nvPr>
        </p:nvSpPr>
        <p:spPr/>
        <p:txBody>
          <a:bodyPr/>
          <a:lstStyle/>
          <a:p>
            <a:pPr>
              <a:lnSpc>
                <a:spcPct val="90000"/>
              </a:lnSpc>
              <a:spcBef>
                <a:spcPct val="0"/>
              </a:spcBef>
            </a:pPr>
            <a:r>
              <a:rPr lang="en-US" dirty="0"/>
              <a:t>If the new product line would decrease sales of the firm’s other products by $50,000 per year, would this affect the analysis? </a:t>
            </a:r>
          </a:p>
          <a:p>
            <a:pPr>
              <a:lnSpc>
                <a:spcPct val="90000"/>
              </a:lnSpc>
              <a:spcBef>
                <a:spcPct val="0"/>
              </a:spcBef>
            </a:pPr>
            <a:r>
              <a:rPr lang="en-US" dirty="0"/>
              <a:t>Yes. The effects on the other projects’ CFs are “externalities.”</a:t>
            </a:r>
          </a:p>
          <a:p>
            <a:pPr>
              <a:lnSpc>
                <a:spcPct val="90000"/>
              </a:lnSpc>
              <a:spcBef>
                <a:spcPct val="0"/>
              </a:spcBef>
            </a:pPr>
            <a:r>
              <a:rPr lang="en-US" dirty="0"/>
              <a:t>Net CF loss per year on other lines would be a cost to this project.</a:t>
            </a:r>
          </a:p>
          <a:p>
            <a:pPr>
              <a:lnSpc>
                <a:spcPct val="90000"/>
              </a:lnSpc>
              <a:spcBef>
                <a:spcPct val="0"/>
              </a:spcBef>
            </a:pPr>
            <a:r>
              <a:rPr lang="en-US" dirty="0"/>
              <a:t>Externalities will be positive if new projects are complements to existing assets, negative if substitutes.</a:t>
            </a:r>
          </a:p>
        </p:txBody>
      </p:sp>
    </p:spTree>
    <p:extLst>
      <p:ext uri="{BB962C8B-B14F-4D97-AF65-F5344CB8AC3E}">
        <p14:creationId xmlns:p14="http://schemas.microsoft.com/office/powerpoint/2010/main" val="3845102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asset’s depreciable basis?</a:t>
            </a:r>
          </a:p>
        </p:txBody>
      </p:sp>
      <p:graphicFrame>
        <p:nvGraphicFramePr>
          <p:cNvPr id="6" name="Table 2" descr="Basis equals Cost plus Shipping plus Installation (single line) $240,000."/>
          <p:cNvGraphicFramePr>
            <a:graphicFrameLocks noGrp="1"/>
          </p:cNvGraphicFramePr>
          <p:nvPr>
            <p:ph idx="1"/>
            <p:extLst>
              <p:ext uri="{D42A27DB-BD31-4B8C-83A1-F6EECF244321}">
                <p14:modId xmlns:p14="http://schemas.microsoft.com/office/powerpoint/2010/main" val="1847867835"/>
              </p:ext>
            </p:extLst>
          </p:nvPr>
        </p:nvGraphicFramePr>
        <p:xfrm>
          <a:off x="4267200" y="2270125"/>
          <a:ext cx="3840480" cy="2286000"/>
        </p:xfrm>
        <a:graphic>
          <a:graphicData uri="http://schemas.openxmlformats.org/drawingml/2006/table">
            <a:tbl>
              <a:tblPr firstRow="1" bandRow="1">
                <a:tableStyleId>{5C22544A-7EE6-4342-B048-85BDC9FD1C3A}</a:tableStyleId>
              </a:tblPr>
              <a:tblGrid>
                <a:gridCol w="1440180">
                  <a:extLst>
                    <a:ext uri="{9D8B030D-6E8A-4147-A177-3AD203B41FA5}">
                      <a16:colId xmlns:a16="http://schemas.microsoft.com/office/drawing/2014/main" val="20000"/>
                    </a:ext>
                  </a:extLst>
                </a:gridCol>
                <a:gridCol w="480060">
                  <a:extLst>
                    <a:ext uri="{9D8B030D-6E8A-4147-A177-3AD203B41FA5}">
                      <a16:colId xmlns:a16="http://schemas.microsoft.com/office/drawing/2014/main" val="20001"/>
                    </a:ext>
                  </a:extLst>
                </a:gridCol>
                <a:gridCol w="1920240">
                  <a:extLst>
                    <a:ext uri="{9D8B030D-6E8A-4147-A177-3AD203B41FA5}">
                      <a16:colId xmlns:a16="http://schemas.microsoft.com/office/drawing/2014/main" val="20002"/>
                    </a:ext>
                  </a:extLst>
                </a:gridCol>
              </a:tblGrid>
              <a:tr h="640080">
                <a:tc>
                  <a:txBody>
                    <a:bodyPr/>
                    <a:lstStyle/>
                    <a:p>
                      <a:r>
                        <a:rPr lang="en-US" sz="2800" b="0" dirty="0">
                          <a:solidFill>
                            <a:schemeClr val="tx1"/>
                          </a:solidFill>
                          <a:latin typeface="Arial" panose="020B0604020202020204" pitchFamily="34" charset="0"/>
                          <a:cs typeface="Arial" panose="020B0604020202020204" pitchFamily="34" charset="0"/>
                        </a:rPr>
                        <a:t>Basis</a:t>
                      </a:r>
                    </a:p>
                  </a:txBody>
                  <a:tcPr anchor="ctr">
                    <a:noFill/>
                  </a:tcPr>
                </a:tc>
                <a:tc>
                  <a:txBody>
                    <a:bodyPr/>
                    <a:lstStyle/>
                    <a:p>
                      <a:pPr algn="ctr"/>
                      <a:r>
                        <a:rPr lang="en-US" sz="2800" b="0" dirty="0">
                          <a:solidFill>
                            <a:schemeClr val="tx1"/>
                          </a:solidFill>
                          <a:latin typeface="Arial" panose="020B0604020202020204" pitchFamily="34" charset="0"/>
                          <a:cs typeface="Arial" panose="020B0604020202020204" pitchFamily="34" charset="0"/>
                        </a:rPr>
                        <a:t>=</a:t>
                      </a:r>
                    </a:p>
                  </a:txBody>
                  <a:tcPr anchor="ctr">
                    <a:noFill/>
                  </a:tcPr>
                </a:tc>
                <a:tc>
                  <a:txBody>
                    <a:bodyPr/>
                    <a:lstStyle/>
                    <a:p>
                      <a:r>
                        <a:rPr lang="en-US" sz="2800" b="0" dirty="0">
                          <a:solidFill>
                            <a:schemeClr val="tx1"/>
                          </a:solidFill>
                          <a:latin typeface="Arial" panose="020B0604020202020204" pitchFamily="34" charset="0"/>
                          <a:cs typeface="Arial" panose="020B0604020202020204" pitchFamily="34" charset="0"/>
                        </a:rPr>
                        <a:t>Cost</a:t>
                      </a:r>
                    </a:p>
                  </a:txBody>
                  <a:tcPr anchor="ctr">
                    <a:noFill/>
                  </a:tcPr>
                </a:tc>
                <a:extLst>
                  <a:ext uri="{0D108BD9-81ED-4DB2-BD59-A6C34878D82A}">
                    <a16:rowId xmlns:a16="http://schemas.microsoft.com/office/drawing/2014/main" val="10000"/>
                  </a:ext>
                </a:extLst>
              </a:tr>
              <a:tr h="548640">
                <a:tc>
                  <a:txBody>
                    <a:bodyPr/>
                    <a:lstStyle/>
                    <a:p>
                      <a:endParaRPr lang="en-US" sz="2800" b="0" dirty="0">
                        <a:solidFill>
                          <a:schemeClr val="tx1"/>
                        </a:solidFill>
                        <a:latin typeface="Arial" panose="020B0604020202020204" pitchFamily="34" charset="0"/>
                        <a:cs typeface="Arial" panose="020B0604020202020204" pitchFamily="34" charset="0"/>
                      </a:endParaRPr>
                    </a:p>
                  </a:txBody>
                  <a:tcPr anchor="ctr">
                    <a:noFill/>
                  </a:tcPr>
                </a:tc>
                <a:tc>
                  <a:txBody>
                    <a:bodyPr/>
                    <a:lstStyle/>
                    <a:p>
                      <a:pPr algn="ctr"/>
                      <a:r>
                        <a:rPr lang="en-US" sz="2800" b="0" dirty="0">
                          <a:solidFill>
                            <a:schemeClr val="tx1"/>
                          </a:solidFill>
                          <a:latin typeface="Arial" panose="020B0604020202020204" pitchFamily="34" charset="0"/>
                          <a:cs typeface="Arial" panose="020B0604020202020204" pitchFamily="34" charset="0"/>
                        </a:rPr>
                        <a:t>+</a:t>
                      </a:r>
                    </a:p>
                  </a:txBody>
                  <a:tcPr anchor="ctr">
                    <a:noFill/>
                  </a:tcPr>
                </a:tc>
                <a:tc>
                  <a:txBody>
                    <a:bodyPr/>
                    <a:lstStyle/>
                    <a:p>
                      <a:r>
                        <a:rPr lang="en-US" sz="2800" b="0" dirty="0">
                          <a:solidFill>
                            <a:schemeClr val="tx1"/>
                          </a:solidFill>
                          <a:latin typeface="Arial" panose="020B0604020202020204" pitchFamily="34" charset="0"/>
                          <a:cs typeface="Arial" panose="020B0604020202020204" pitchFamily="34" charset="0"/>
                        </a:rPr>
                        <a:t>Shipping</a:t>
                      </a:r>
                    </a:p>
                  </a:txBody>
                  <a:tcPr anchor="ctr">
                    <a:noFill/>
                  </a:tcPr>
                </a:tc>
                <a:extLst>
                  <a:ext uri="{0D108BD9-81ED-4DB2-BD59-A6C34878D82A}">
                    <a16:rowId xmlns:a16="http://schemas.microsoft.com/office/drawing/2014/main" val="10001"/>
                  </a:ext>
                </a:extLst>
              </a:tr>
              <a:tr h="548640">
                <a:tc>
                  <a:txBody>
                    <a:bodyPr/>
                    <a:lstStyle/>
                    <a:p>
                      <a:endParaRPr lang="en-US" sz="2800" b="0" dirty="0">
                        <a:solidFill>
                          <a:schemeClr val="tx1"/>
                        </a:solidFill>
                        <a:latin typeface="Arial" panose="020B0604020202020204" pitchFamily="34" charset="0"/>
                        <a:cs typeface="Arial" panose="020B0604020202020204" pitchFamily="34" charset="0"/>
                      </a:endParaRPr>
                    </a:p>
                  </a:txBody>
                  <a:tcPr anchor="ctr">
                    <a:noFill/>
                  </a:tcPr>
                </a:tc>
                <a:tc>
                  <a:txBody>
                    <a:bodyPr/>
                    <a:lstStyle/>
                    <a:p>
                      <a:pPr algn="ctr"/>
                      <a:r>
                        <a:rPr lang="en-US" sz="2800" b="0" dirty="0">
                          <a:solidFill>
                            <a:schemeClr val="tx1"/>
                          </a:solidFill>
                          <a:latin typeface="Arial" panose="020B0604020202020204" pitchFamily="34" charset="0"/>
                          <a:cs typeface="Arial" panose="020B0604020202020204" pitchFamily="34" charset="0"/>
                        </a:rPr>
                        <a:t>+</a:t>
                      </a:r>
                    </a:p>
                  </a:txBody>
                  <a:tcPr anchor="ctr">
                    <a:lnB w="12700" cap="flat" cmpd="sng" algn="ctr">
                      <a:solidFill>
                        <a:schemeClr val="tx1"/>
                      </a:solidFill>
                      <a:prstDash val="solid"/>
                      <a:round/>
                      <a:headEnd type="none" w="med" len="med"/>
                      <a:tailEnd type="none" w="med" len="med"/>
                    </a:lnB>
                    <a:noFill/>
                  </a:tcPr>
                </a:tc>
                <a:tc>
                  <a:txBody>
                    <a:bodyPr/>
                    <a:lstStyle/>
                    <a:p>
                      <a:r>
                        <a:rPr lang="en-US" sz="2800" b="0" u="none" dirty="0">
                          <a:solidFill>
                            <a:schemeClr val="tx1"/>
                          </a:solidFill>
                          <a:latin typeface="Arial" panose="020B0604020202020204" pitchFamily="34" charset="0"/>
                          <a:cs typeface="Arial" panose="020B0604020202020204" pitchFamily="34" charset="0"/>
                        </a:rPr>
                        <a:t>Installation</a:t>
                      </a: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48640">
                <a:tc>
                  <a:txBody>
                    <a:bodyPr/>
                    <a:lstStyle/>
                    <a:p>
                      <a:endParaRPr lang="en-US" sz="2800" b="0">
                        <a:solidFill>
                          <a:schemeClr val="tx1"/>
                        </a:solidFill>
                        <a:latin typeface="Arial" panose="020B0604020202020204" pitchFamily="34" charset="0"/>
                        <a:cs typeface="Arial" panose="020B0604020202020204" pitchFamily="34" charset="0"/>
                      </a:endParaRPr>
                    </a:p>
                  </a:txBody>
                  <a:tcPr anchor="ctr">
                    <a:noFill/>
                  </a:tcPr>
                </a:tc>
                <a:tc>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noFill/>
                  </a:tcPr>
                </a:tc>
                <a:tc>
                  <a:txBody>
                    <a:bodyPr/>
                    <a:lstStyle/>
                    <a:p>
                      <a:r>
                        <a:rPr lang="en-US" sz="2800" b="0" dirty="0">
                          <a:solidFill>
                            <a:schemeClr val="tx1"/>
                          </a:solidFill>
                          <a:latin typeface="Arial" panose="020B0604020202020204" pitchFamily="34" charset="0"/>
                          <a:cs typeface="Arial" panose="020B0604020202020204" pitchFamily="34" charset="0"/>
                        </a:rPr>
                        <a:t>$240,000</a:t>
                      </a: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24746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Depreciation Expense</a:t>
            </a:r>
          </a:p>
        </p:txBody>
      </p:sp>
      <p:graphicFrame>
        <p:nvGraphicFramePr>
          <p:cNvPr id="5" name="Table 2" descr="A table shows the annual depreciation expense. Basis equals $240, 000, years are year 1, year 2, year 3 and year 4 for depr.rate are 0.333, 0.4445, 0.1481, 0.0741 for depr equals basic rate are $799992, $106680, $35544 and $17784 and for remaining book values are $1600008, $53328, $17784 and $0."/>
          <p:cNvGraphicFramePr>
            <a:graphicFrameLocks noGrp="1"/>
          </p:cNvGraphicFramePr>
          <p:nvPr>
            <p:ph idx="1"/>
            <p:extLst>
              <p:ext uri="{D42A27DB-BD31-4B8C-83A1-F6EECF244321}">
                <p14:modId xmlns:p14="http://schemas.microsoft.com/office/powerpoint/2010/main" val="2597167035"/>
              </p:ext>
            </p:extLst>
          </p:nvPr>
        </p:nvGraphicFramePr>
        <p:xfrm>
          <a:off x="2301240" y="2038350"/>
          <a:ext cx="8046720" cy="353568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56032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Basis =</a:t>
                      </a:r>
                      <a:endParaRPr lang="en-US" sz="28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oFill/>
                  </a:tcPr>
                </a:tc>
                <a:tc>
                  <a:txBody>
                    <a:bodyPr/>
                    <a:lstStyle/>
                    <a:p>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$240,000</a:t>
                      </a:r>
                      <a:endParaRPr lang="en-US" sz="2800" b="0" dirty="0">
                        <a:solidFill>
                          <a:srgbClr val="333399"/>
                        </a:solidFill>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2800" b="0" dirty="0">
                        <a:solidFill>
                          <a:schemeClr val="tx1"/>
                        </a:solidFill>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2800" b="0" dirty="0">
                        <a:solidFill>
                          <a:schemeClr val="tx1"/>
                        </a:solidFill>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75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a:t>
                      </a:r>
                    </a:p>
                  </a:txBody>
                  <a:tcPr anchor="ct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Depr.</a:t>
                      </a:r>
                      <a:b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Rate</a:t>
                      </a:r>
                      <a:endParaRPr lang="en-US" sz="28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Depr. =</a:t>
                      </a:r>
                      <a:b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Basis (Rate)</a:t>
                      </a:r>
                      <a:endParaRPr lang="en-US" sz="2800" b="0" dirty="0">
                        <a:solidFill>
                          <a:schemeClr val="tx1"/>
                        </a:solidFill>
                        <a:latin typeface="Arial" panose="020B0604020202020204" pitchFamily="34"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Remaining</a:t>
                      </a:r>
                      <a:b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book value</a:t>
                      </a:r>
                      <a:endParaRPr lang="en-US" sz="2800" b="0" dirty="0">
                        <a:solidFill>
                          <a:schemeClr val="tx1"/>
                        </a:solidFill>
                        <a:latin typeface="Arial" panose="020B0604020202020204" pitchFamily="34" charset="0"/>
                        <a:cs typeface="Arial" panose="020B060402020202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7598">
                <a:tc>
                  <a:txBody>
                    <a:bodyPr/>
                    <a:lstStyle/>
                    <a:p>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1</a:t>
                      </a:r>
                      <a:endParaRPr lang="en-US" sz="2800" b="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0.3333</a:t>
                      </a:r>
                      <a:endParaRPr lang="en-US" sz="28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$79,992</a:t>
                      </a:r>
                      <a:endParaRPr lang="en-US" sz="2800" b="0" dirty="0">
                        <a:solidFill>
                          <a:srgbClr val="333399"/>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$160,008</a:t>
                      </a:r>
                      <a:endParaRPr lang="en-US" sz="2800" b="0" dirty="0">
                        <a:solidFill>
                          <a:srgbClr val="333399"/>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257598">
                <a:tc>
                  <a:txBody>
                    <a:bodyPr/>
                    <a:lstStyle/>
                    <a:p>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2</a:t>
                      </a:r>
                      <a:endParaRPr lang="en-US" sz="2800" b="0" dirty="0">
                        <a:solidFill>
                          <a:schemeClr val="tx1"/>
                        </a:solidFill>
                        <a:latin typeface="Arial" panose="020B0604020202020204" pitchFamily="34" charset="0"/>
                        <a:cs typeface="Arial" panose="020B0604020202020204" pitchFamily="34" charset="0"/>
                      </a:endParaRPr>
                    </a:p>
                  </a:txBody>
                  <a:tcPr>
                    <a:noFill/>
                  </a:tcPr>
                </a:tc>
                <a:tc>
                  <a:txBody>
                    <a:bodyPr/>
                    <a:lstStyle/>
                    <a:p>
                      <a:pPr algn="r"/>
                      <a:r>
                        <a:rPr lang="en-US" sz="2800" b="0" dirty="0">
                          <a:solidFill>
                            <a:srgbClr val="333399"/>
                          </a:solidFill>
                          <a:latin typeface="Arial" panose="020B0604020202020204" pitchFamily="34" charset="0"/>
                          <a:cs typeface="Arial" panose="020B0604020202020204" pitchFamily="34" charset="0"/>
                        </a:rPr>
                        <a:t>0.4445</a:t>
                      </a:r>
                    </a:p>
                  </a:txBody>
                  <a:tcPr>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$106,680</a:t>
                      </a:r>
                      <a:endParaRPr lang="en-US" sz="2800" b="0" dirty="0">
                        <a:solidFill>
                          <a:srgbClr val="333399"/>
                        </a:solidFill>
                        <a:latin typeface="Arial" panose="020B0604020202020204" pitchFamily="34" charset="0"/>
                        <a:cs typeface="Arial" panose="020B0604020202020204" pitchFamily="34" charset="0"/>
                      </a:endParaRPr>
                    </a:p>
                  </a:txBody>
                  <a:tcPr>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$53,328</a:t>
                      </a:r>
                      <a:endParaRPr lang="en-US" sz="2800" b="0" dirty="0">
                        <a:solidFill>
                          <a:srgbClr val="333399"/>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3"/>
                  </a:ext>
                </a:extLst>
              </a:tr>
              <a:tr h="257598">
                <a:tc>
                  <a:txBody>
                    <a:bodyPr/>
                    <a:lstStyle/>
                    <a:p>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3</a:t>
                      </a:r>
                      <a:endParaRPr lang="en-US" sz="2800" b="0" dirty="0">
                        <a:solidFill>
                          <a:schemeClr val="tx1"/>
                        </a:solidFill>
                        <a:latin typeface="Arial" panose="020B0604020202020204" pitchFamily="34" charset="0"/>
                        <a:cs typeface="Arial" panose="020B0604020202020204" pitchFamily="34" charset="0"/>
                      </a:endParaRPr>
                    </a:p>
                  </a:txBody>
                  <a:tcPr>
                    <a:noFill/>
                  </a:tcPr>
                </a:tc>
                <a:tc>
                  <a:txBody>
                    <a:bodyPr/>
                    <a:lstStyle/>
                    <a:p>
                      <a:pPr algn="r"/>
                      <a:r>
                        <a:rPr lang="en-US" sz="2800" b="0" dirty="0">
                          <a:solidFill>
                            <a:srgbClr val="333399"/>
                          </a:solidFill>
                          <a:latin typeface="Arial" panose="020B0604020202020204" pitchFamily="34" charset="0"/>
                          <a:cs typeface="Arial" panose="020B0604020202020204" pitchFamily="34" charset="0"/>
                        </a:rPr>
                        <a:t>0.1481</a:t>
                      </a:r>
                    </a:p>
                  </a:txBody>
                  <a:tcPr>
                    <a:noFill/>
                  </a:tcPr>
                </a:tc>
                <a:tc>
                  <a:txBody>
                    <a:bodyPr/>
                    <a:lstStyle/>
                    <a:p>
                      <a:pPr algn="r"/>
                      <a:r>
                        <a:rPr lang="en-US" sz="2800" b="0" dirty="0">
                          <a:solidFill>
                            <a:srgbClr val="333399"/>
                          </a:solidFill>
                          <a:latin typeface="Arial" panose="020B0604020202020204" pitchFamily="34" charset="0"/>
                          <a:cs typeface="Arial" panose="020B0604020202020204" pitchFamily="34" charset="0"/>
                        </a:rPr>
                        <a:t>$35,544</a:t>
                      </a:r>
                    </a:p>
                  </a:txBody>
                  <a:tcPr>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$17,784</a:t>
                      </a:r>
                      <a:endParaRPr lang="en-US" sz="2800" b="0" dirty="0">
                        <a:solidFill>
                          <a:srgbClr val="333399"/>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4"/>
                  </a:ext>
                </a:extLst>
              </a:tr>
              <a:tr h="257598">
                <a:tc>
                  <a:txBody>
                    <a:bodyPr/>
                    <a:lstStyle/>
                    <a:p>
                      <a:r>
                        <a:rPr lang="en-US" sz="2800" b="0"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4</a:t>
                      </a:r>
                      <a:endParaRPr lang="en-US" sz="2800" b="0" dirty="0">
                        <a:solidFill>
                          <a:schemeClr val="tx1"/>
                        </a:solidFill>
                        <a:latin typeface="Arial" panose="020B0604020202020204" pitchFamily="34" charset="0"/>
                        <a:cs typeface="Arial" panose="020B0604020202020204" pitchFamily="34" charset="0"/>
                      </a:endParaRPr>
                    </a:p>
                  </a:txBody>
                  <a:tcPr>
                    <a:noFill/>
                  </a:tcPr>
                </a:tc>
                <a:tc>
                  <a:txBody>
                    <a:bodyPr/>
                    <a:lstStyle/>
                    <a:p>
                      <a:pPr algn="r"/>
                      <a:r>
                        <a:rPr lang="en-US" sz="2800" b="0" dirty="0">
                          <a:solidFill>
                            <a:srgbClr val="333399"/>
                          </a:solidFill>
                          <a:latin typeface="Arial" panose="020B0604020202020204" pitchFamily="34" charset="0"/>
                          <a:cs typeface="Arial" panose="020B0604020202020204" pitchFamily="34" charset="0"/>
                        </a:rPr>
                        <a:t>0.0741</a:t>
                      </a:r>
                    </a:p>
                  </a:txBody>
                  <a:tcPr>
                    <a:noFill/>
                  </a:tcPr>
                </a:tc>
                <a:tc>
                  <a:txBody>
                    <a:bodyPr/>
                    <a:lstStyle/>
                    <a:p>
                      <a:pPr algn="r"/>
                      <a:r>
                        <a:rPr lang="en-US" sz="2800" b="0" dirty="0">
                          <a:solidFill>
                            <a:srgbClr val="333399"/>
                          </a:solidFill>
                          <a:latin typeface="Arial" panose="020B0604020202020204" pitchFamily="34" charset="0"/>
                          <a:cs typeface="Arial" panose="020B0604020202020204" pitchFamily="34" charset="0"/>
                        </a:rPr>
                        <a:t>$17,784</a:t>
                      </a:r>
                    </a:p>
                  </a:txBody>
                  <a:tcPr>
                    <a:noFill/>
                  </a:tcPr>
                </a:tc>
                <a:tc>
                  <a:txBody>
                    <a:bodyPr/>
                    <a:lstStyle/>
                    <a:p>
                      <a:pPr algn="r"/>
                      <a:r>
                        <a:rPr lang="en-US" sz="2800" b="0" spc="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$0</a:t>
                      </a:r>
                      <a:endParaRPr lang="en-US" sz="2800" b="0" dirty="0">
                        <a:solidFill>
                          <a:srgbClr val="333399"/>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81988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Sales and Costs</a:t>
            </a:r>
          </a:p>
        </p:txBody>
      </p:sp>
      <p:graphicFrame>
        <p:nvGraphicFramePr>
          <p:cNvPr id="4" name="Table 2" descr="A table shows the annual sales and costs. Units, unit price, unit cost, sales and costs for years 1 are 1000, $200, $100, $200000 and $100000 for year 2 are 1000, $206, $103, $206000 and $103000 for year 3 are 1000, $21218, $10609, $212180 and $106090 and for year 4 are 1000, 218.55, $109.27, $218545 and $109273."/>
          <p:cNvGraphicFramePr>
            <a:graphicFrameLocks noGrp="1"/>
          </p:cNvGraphicFramePr>
          <p:nvPr>
            <p:ph idx="1"/>
            <p:extLst>
              <p:ext uri="{D42A27DB-BD31-4B8C-83A1-F6EECF244321}">
                <p14:modId xmlns:p14="http://schemas.microsoft.com/office/powerpoint/2010/main" val="1588284948"/>
              </p:ext>
            </p:extLst>
          </p:nvPr>
        </p:nvGraphicFramePr>
        <p:xfrm>
          <a:off x="2209800" y="1317625"/>
          <a:ext cx="7772400" cy="3771903"/>
        </p:xfrm>
        <a:graphic>
          <a:graphicData uri="http://schemas.openxmlformats.org/drawingml/2006/table">
            <a:tbl>
              <a:tblPr firstRow="1" bandRow="1"/>
              <a:tblGrid>
                <a:gridCol w="1704975">
                  <a:extLst>
                    <a:ext uri="{9D8B030D-6E8A-4147-A177-3AD203B41FA5}">
                      <a16:colId xmlns:a16="http://schemas.microsoft.com/office/drawing/2014/main" val="20000"/>
                    </a:ext>
                  </a:extLst>
                </a:gridCol>
                <a:gridCol w="1498600">
                  <a:extLst>
                    <a:ext uri="{9D8B030D-6E8A-4147-A177-3AD203B41FA5}">
                      <a16:colId xmlns:a16="http://schemas.microsoft.com/office/drawing/2014/main" val="20001"/>
                    </a:ext>
                  </a:extLst>
                </a:gridCol>
                <a:gridCol w="1584325">
                  <a:extLst>
                    <a:ext uri="{9D8B030D-6E8A-4147-A177-3AD203B41FA5}">
                      <a16:colId xmlns:a16="http://schemas.microsoft.com/office/drawing/2014/main" val="20002"/>
                    </a:ext>
                  </a:extLst>
                </a:gridCol>
                <a:gridCol w="1485900">
                  <a:extLst>
                    <a:ext uri="{9D8B030D-6E8A-4147-A177-3AD203B41FA5}">
                      <a16:colId xmlns:a16="http://schemas.microsoft.com/office/drawing/2014/main" val="20003"/>
                    </a:ext>
                  </a:extLst>
                </a:gridCol>
                <a:gridCol w="1498600">
                  <a:extLst>
                    <a:ext uri="{9D8B030D-6E8A-4147-A177-3AD203B41FA5}">
                      <a16:colId xmlns:a16="http://schemas.microsoft.com/office/drawing/2014/main" val="20004"/>
                    </a:ext>
                  </a:extLst>
                </a:gridCol>
              </a:tblGrid>
              <a:tr h="665163">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 </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cap="flat">
                      <a:noFill/>
                    </a:lnT>
                    <a:lnB>
                      <a:noFill/>
                    </a:lnB>
                    <a:lnTlToBr>
                      <a:noFill/>
                    </a:lnTlToBr>
                    <a:lnBlToTr>
                      <a:noFill/>
                    </a:lnBlToTr>
                    <a:noFill/>
                  </a:tcPr>
                </a:tc>
                <a:tc>
                  <a:txBody>
                    <a:bodyPr/>
                    <a:lstStyle/>
                    <a:p>
                      <a:pPr marL="0" marR="0" algn="ct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Year 1</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Year 2</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Year 3</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Year 4</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3413">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Units</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633413">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Unit price</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$200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$206</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solidFill>
                            <a:srgbClr val="000000"/>
                          </a:solidFill>
                          <a:effectLst/>
                          <a:latin typeface="Arial" panose="020B0604020202020204" pitchFamily="34" charset="0"/>
                          <a:cs typeface="Arial" panose="020B0604020202020204" pitchFamily="34" charset="0"/>
                        </a:rPr>
                        <a:t>$212.18</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400" b="0" i="0" u="none" strike="noStrike">
                          <a:solidFill>
                            <a:srgbClr val="000000"/>
                          </a:solidFill>
                          <a:effectLst/>
                          <a:latin typeface="Arial" panose="020B0604020202020204" pitchFamily="34" charset="0"/>
                          <a:cs typeface="Arial" panose="020B0604020202020204" pitchFamily="34" charset="0"/>
                        </a:rPr>
                        <a:t>$218.55</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98488">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Unit cost</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a:solidFill>
                            <a:schemeClr val="tx1"/>
                          </a:solidFill>
                          <a:effectLst/>
                          <a:latin typeface="Arial" panose="020B0604020202020204" pitchFamily="34" charset="0"/>
                          <a:cs typeface="Arial" panose="020B0604020202020204" pitchFamily="34" charset="0"/>
                        </a:rPr>
                        <a:t>$100</a:t>
                      </a:r>
                      <a:endParaRPr lang="en-US" sz="2400" b="0" spc="-1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$103</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solidFill>
                            <a:srgbClr val="000000"/>
                          </a:solidFill>
                          <a:effectLst/>
                          <a:latin typeface="Arial" panose="020B0604020202020204" pitchFamily="34" charset="0"/>
                          <a:cs typeface="Arial" panose="020B0604020202020204" pitchFamily="34" charset="0"/>
                        </a:rPr>
                        <a:t>$106.09</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400" b="0" i="0" u="none" strike="noStrike" dirty="0">
                          <a:solidFill>
                            <a:srgbClr val="000000"/>
                          </a:solidFill>
                          <a:effectLst/>
                          <a:latin typeface="Arial" panose="020B0604020202020204" pitchFamily="34" charset="0"/>
                          <a:cs typeface="Arial" panose="020B0604020202020204" pitchFamily="34" charset="0"/>
                        </a:rPr>
                        <a:t>$109.27</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620713">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Sales</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a:solidFill>
                            <a:schemeClr val="tx1"/>
                          </a:solidFill>
                          <a:effectLst/>
                          <a:latin typeface="Arial" panose="020B0604020202020204" pitchFamily="34" charset="0"/>
                          <a:cs typeface="Arial" panose="020B0604020202020204" pitchFamily="34" charset="0"/>
                        </a:rPr>
                        <a:t>$200,000</a:t>
                      </a:r>
                      <a:endParaRPr lang="en-US" sz="2400" b="0" spc="-1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a:solidFill>
                            <a:schemeClr val="tx1"/>
                          </a:solidFill>
                          <a:effectLst/>
                          <a:latin typeface="Arial" panose="020B0604020202020204" pitchFamily="34" charset="0"/>
                          <a:cs typeface="Arial" panose="020B0604020202020204" pitchFamily="34" charset="0"/>
                        </a:rPr>
                        <a:t>$206,000</a:t>
                      </a:r>
                      <a:endParaRPr lang="en-US" sz="2400" b="0" spc="-1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$212,180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$218,545</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620713">
                <a:tc>
                  <a:txBody>
                    <a:bodyPr/>
                    <a:lstStyle/>
                    <a:p>
                      <a:pPr marL="0" marR="0">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Costs</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cap="flat">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b="0" spc="0">
                          <a:solidFill>
                            <a:schemeClr val="tx1"/>
                          </a:solidFill>
                          <a:effectLst/>
                          <a:latin typeface="Arial" panose="020B0604020202020204" pitchFamily="34" charset="0"/>
                          <a:cs typeface="Arial" panose="020B0604020202020204" pitchFamily="34" charset="0"/>
                        </a:rPr>
                        <a:t>$100,000</a:t>
                      </a:r>
                      <a:endParaRPr lang="en-US" sz="2400" b="0" spc="-1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b="0" spc="0">
                          <a:solidFill>
                            <a:schemeClr val="tx1"/>
                          </a:solidFill>
                          <a:effectLst/>
                          <a:latin typeface="Arial" panose="020B0604020202020204" pitchFamily="34" charset="0"/>
                          <a:cs typeface="Arial" panose="020B0604020202020204" pitchFamily="34" charset="0"/>
                        </a:rPr>
                        <a:t>$103,000</a:t>
                      </a:r>
                      <a:endParaRPr lang="en-US" sz="2400" b="0" spc="-1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$106,090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b="0" spc="0" dirty="0">
                          <a:solidFill>
                            <a:schemeClr val="tx1"/>
                          </a:solidFill>
                          <a:effectLst/>
                          <a:latin typeface="Arial" panose="020B0604020202020204" pitchFamily="34" charset="0"/>
                          <a:cs typeface="Arial" panose="020B0604020202020204" pitchFamily="34" charset="0"/>
                        </a:rPr>
                        <a:t>$109,273</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8289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it important to include inflation when estimating cash flows?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Nominal r &gt; real r.  The cost of capital, r, includes a premium for inflation.</a:t>
            </a:r>
          </a:p>
          <a:p>
            <a:pPr>
              <a:lnSpc>
                <a:spcPct val="90000"/>
              </a:lnSpc>
              <a:spcBef>
                <a:spcPct val="0"/>
              </a:spcBef>
              <a:spcAft>
                <a:spcPts val="1200"/>
              </a:spcAft>
            </a:pPr>
            <a:r>
              <a:rPr lang="en-US" dirty="0"/>
              <a:t>Nominal CF &gt; real CF.  This is because nominal cash flows incorporate inflation.</a:t>
            </a:r>
          </a:p>
          <a:p>
            <a:pPr>
              <a:lnSpc>
                <a:spcPct val="90000"/>
              </a:lnSpc>
              <a:spcBef>
                <a:spcPct val="0"/>
              </a:spcBef>
              <a:spcAft>
                <a:spcPts val="1200"/>
              </a:spcAft>
            </a:pPr>
            <a:r>
              <a:rPr lang="en-US" dirty="0"/>
              <a:t>If you discount real CF with the higher nominal r, then your NPV estimate is too low.</a:t>
            </a:r>
          </a:p>
        </p:txBody>
      </p:sp>
    </p:spTree>
    <p:extLst>
      <p:ext uri="{BB962C8B-B14F-4D97-AF65-F5344CB8AC3E}">
        <p14:creationId xmlns:p14="http://schemas.microsoft.com/office/powerpoint/2010/main" val="3113301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Inflation (Continued)</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Nominal CF should be discounted with nominal r, and real CF should be discounted with real r.</a:t>
            </a:r>
          </a:p>
          <a:p>
            <a:pPr>
              <a:lnSpc>
                <a:spcPct val="90000"/>
              </a:lnSpc>
              <a:spcBef>
                <a:spcPct val="0"/>
              </a:spcBef>
              <a:spcAft>
                <a:spcPts val="1200"/>
              </a:spcAft>
            </a:pPr>
            <a:r>
              <a:rPr lang="en-US" dirty="0"/>
              <a:t>It is more realistic to find the nominal CF (i.e., increase cash flow estimates with inflation) than it is to reduce the nominal r to a real r.</a:t>
            </a:r>
          </a:p>
        </p:txBody>
      </p:sp>
    </p:spTree>
    <p:extLst>
      <p:ext uri="{BB962C8B-B14F-4D97-AF65-F5344CB8AC3E}">
        <p14:creationId xmlns:p14="http://schemas.microsoft.com/office/powerpoint/2010/main" val="290709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Operating Profit After</a:t>
            </a:r>
            <a:br>
              <a:rPr lang="en-US" dirty="0"/>
            </a:br>
            <a:r>
              <a:rPr lang="en-US" dirty="0"/>
              <a:t>Taxes (NOPAT): Years 1 and 2</a:t>
            </a:r>
          </a:p>
        </p:txBody>
      </p:sp>
      <p:graphicFrame>
        <p:nvGraphicFramePr>
          <p:cNvPr id="4" name="Table 2" descr="A table shows net operating profit after taxes (N O P A T) for year 1 and Year 2. Sales, costs, and depreciation for year 1 are $200000, $100000 and $79992 and for year 2 for $206000, $103000 and $106680. The E B I T and taxes 25 percent for year 1 are $20008 and $5002 for year 2 negative $ 3680 and negative $920.  The N O P A T are year 1 is $15006, and year 2 is negative 2760."/>
          <p:cNvGraphicFramePr>
            <a:graphicFrameLocks noGrp="1"/>
          </p:cNvGraphicFramePr>
          <p:nvPr>
            <p:ph idx="1"/>
            <p:extLst>
              <p:ext uri="{D42A27DB-BD31-4B8C-83A1-F6EECF244321}">
                <p14:modId xmlns:p14="http://schemas.microsoft.com/office/powerpoint/2010/main" val="3905784929"/>
              </p:ext>
            </p:extLst>
          </p:nvPr>
        </p:nvGraphicFramePr>
        <p:xfrm>
          <a:off x="2895600" y="1584325"/>
          <a:ext cx="6400801" cy="4114803"/>
        </p:xfrm>
        <a:graphic>
          <a:graphicData uri="http://schemas.openxmlformats.org/drawingml/2006/table">
            <a:tbl>
              <a:tblPr firstRow="1" bandRow="1"/>
              <a:tblGrid>
                <a:gridCol w="2442942">
                  <a:extLst>
                    <a:ext uri="{9D8B030D-6E8A-4147-A177-3AD203B41FA5}">
                      <a16:colId xmlns:a16="http://schemas.microsoft.com/office/drawing/2014/main" val="20000"/>
                    </a:ext>
                  </a:extLst>
                </a:gridCol>
                <a:gridCol w="1784917">
                  <a:extLst>
                    <a:ext uri="{9D8B030D-6E8A-4147-A177-3AD203B41FA5}">
                      <a16:colId xmlns:a16="http://schemas.microsoft.com/office/drawing/2014/main" val="20001"/>
                    </a:ext>
                  </a:extLst>
                </a:gridCol>
                <a:gridCol w="2172942">
                  <a:extLst>
                    <a:ext uri="{9D8B030D-6E8A-4147-A177-3AD203B41FA5}">
                      <a16:colId xmlns:a16="http://schemas.microsoft.com/office/drawing/2014/main" val="20002"/>
                    </a:ext>
                  </a:extLst>
                </a:gridCol>
              </a:tblGrid>
              <a:tr h="587829">
                <a:tc>
                  <a:txBody>
                    <a:bodyPr/>
                    <a:lstStyle/>
                    <a:p>
                      <a:pPr algn="l" fontAlgn="b"/>
                      <a:r>
                        <a:rPr lang="en-US" sz="3200" b="0" i="0" u="none" strike="noStrike" dirty="0">
                          <a:solidFill>
                            <a:schemeClr val="tx1"/>
                          </a:solidFill>
                          <a:effectLst/>
                          <a:latin typeface="Arial" panose="020B0604020202020204" pitchFamily="34" charset="0"/>
                          <a:cs typeface="Arial" panose="020B0604020202020204" pitchFamily="34" charset="0"/>
                        </a:rPr>
                        <a:t> </a:t>
                      </a:r>
                    </a:p>
                  </a:txBody>
                  <a:tcPr marL="7620" marR="7620" marT="7620" marB="0" anchor="b">
                    <a:lnL cap="flat">
                      <a:noFill/>
                    </a:lnL>
                    <a:lnR>
                      <a:noFill/>
                    </a:lnR>
                    <a:lnT cap="flat">
                      <a:noFill/>
                    </a:lnT>
                    <a:lnB>
                      <a:noFill/>
                    </a:lnB>
                    <a:lnTlToBr>
                      <a:noFill/>
                    </a:lnTlToBr>
                    <a:lnBlToTr>
                      <a:noFill/>
                    </a:lnBlToTr>
                    <a:noFill/>
                  </a:tcPr>
                </a:tc>
                <a:tc>
                  <a:txBody>
                    <a:bodyPr/>
                    <a:lstStyle/>
                    <a:p>
                      <a:pPr algn="ctr" fontAlgn="b"/>
                      <a:r>
                        <a:rPr lang="en-US" sz="3200" b="0" i="0" u="sng" strike="noStrike" dirty="0">
                          <a:solidFill>
                            <a:srgbClr val="333399"/>
                          </a:solidFill>
                          <a:effectLst/>
                          <a:latin typeface="Arial" panose="020B0604020202020204" pitchFamily="34" charset="0"/>
                          <a:cs typeface="Arial" panose="020B0604020202020204" pitchFamily="34" charset="0"/>
                        </a:rPr>
                        <a:t>Year 1</a:t>
                      </a:r>
                    </a:p>
                  </a:txBody>
                  <a:tcPr marL="7620" marR="7620" marT="7620" marB="0" anchor="b">
                    <a:lnL>
                      <a:noFill/>
                    </a:lnL>
                    <a:lnR>
                      <a:noFill/>
                    </a:lnR>
                    <a:lnT cap="flat">
                      <a:noFill/>
                    </a:lnT>
                    <a:lnB>
                      <a:noFill/>
                    </a:lnB>
                    <a:lnTlToBr>
                      <a:noFill/>
                    </a:lnTlToBr>
                    <a:lnBlToTr>
                      <a:noFill/>
                    </a:lnBlToTr>
                    <a:noFill/>
                  </a:tcPr>
                </a:tc>
                <a:tc>
                  <a:txBody>
                    <a:bodyPr/>
                    <a:lstStyle/>
                    <a:p>
                      <a:pPr algn="ctr" fontAlgn="b"/>
                      <a:r>
                        <a:rPr lang="en-US" sz="3200" b="0" i="0" u="sng" strike="noStrike" dirty="0">
                          <a:solidFill>
                            <a:srgbClr val="333399"/>
                          </a:solidFill>
                          <a:effectLst/>
                          <a:latin typeface="Arial" panose="020B0604020202020204" pitchFamily="34" charset="0"/>
                          <a:cs typeface="Arial" panose="020B0604020202020204" pitchFamily="34" charset="0"/>
                        </a:rPr>
                        <a:t>Year 2</a:t>
                      </a: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Sales</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$200,000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$206,000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Costs</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$100,000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$103,000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Depreciation </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sng" strike="noStrike" dirty="0">
                          <a:solidFill>
                            <a:schemeClr val="tx1"/>
                          </a:solidFill>
                          <a:effectLst/>
                          <a:latin typeface="Arial" panose="020B0604020202020204" pitchFamily="34" charset="0"/>
                          <a:cs typeface="Arial" panose="020B0604020202020204" pitchFamily="34" charset="0"/>
                        </a:rPr>
                        <a:t>$79,992</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sng" strike="noStrike" dirty="0">
                          <a:solidFill>
                            <a:schemeClr val="tx1"/>
                          </a:solidFill>
                          <a:effectLst/>
                          <a:latin typeface="Arial" panose="020B0604020202020204" pitchFamily="34" charset="0"/>
                          <a:cs typeface="Arial" panose="020B0604020202020204" pitchFamily="34" charset="0"/>
                        </a:rPr>
                        <a:t>$106,680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EBIT</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$20,008</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-$3,680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Taxes (25%)</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sng" strike="noStrike" dirty="0">
                          <a:solidFill>
                            <a:schemeClr val="tx1"/>
                          </a:solidFill>
                          <a:effectLst/>
                          <a:latin typeface="Arial" panose="020B0604020202020204" pitchFamily="34" charset="0"/>
                          <a:cs typeface="Arial" panose="020B0604020202020204" pitchFamily="34" charset="0"/>
                        </a:rPr>
                        <a:t>$5,002</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sng" strike="noStrike" dirty="0">
                          <a:solidFill>
                            <a:schemeClr val="tx1"/>
                          </a:solidFill>
                          <a:effectLst/>
                          <a:latin typeface="Arial" panose="020B0604020202020204" pitchFamily="34" charset="0"/>
                          <a:cs typeface="Arial" panose="020B0604020202020204" pitchFamily="34" charset="0"/>
                        </a:rPr>
                        <a:t>-$920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587829">
                <a:tc>
                  <a:txBody>
                    <a:bodyPr/>
                    <a:lstStyle/>
                    <a:p>
                      <a:pPr algn="l" fontAlgn="b"/>
                      <a:r>
                        <a:rPr lang="en-US" sz="3200" b="0" i="0" u="none" strike="noStrike" dirty="0">
                          <a:solidFill>
                            <a:srgbClr val="333399"/>
                          </a:solidFill>
                          <a:effectLst/>
                          <a:latin typeface="Arial" panose="020B0604020202020204" pitchFamily="34" charset="0"/>
                          <a:cs typeface="Arial" panose="020B0604020202020204" pitchFamily="34" charset="0"/>
                        </a:rPr>
                        <a:t>NOPAT</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a:solidFill>
                            <a:schemeClr val="tx1"/>
                          </a:solidFill>
                          <a:effectLst/>
                          <a:latin typeface="Arial" panose="020B0604020202020204" pitchFamily="34" charset="0"/>
                          <a:cs typeface="Arial" panose="020B0604020202020204" pitchFamily="34" charset="0"/>
                        </a:rPr>
                        <a:t>$15,006</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-$2,760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92020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dirty="0"/>
              <a:t>Net Operating Profit After</a:t>
            </a:r>
            <a:br>
              <a:rPr lang="en-US" dirty="0"/>
            </a:br>
            <a:r>
              <a:rPr lang="en-US" dirty="0"/>
              <a:t>Taxes (NOPAT): Years 3 and 4</a:t>
            </a:r>
          </a:p>
        </p:txBody>
      </p:sp>
      <p:graphicFrame>
        <p:nvGraphicFramePr>
          <p:cNvPr id="6" name="Table 2" descr="A table shows net operating profit after taxes (N O P A T) for year 1 and year 2. (Sales, minus costs and minus depreciation for year 3 are $212180.0, $106090.0 and for year 4 are $218545.4, $109272.7 and $17784.0. The E B I T and minus taxes 25 percent $70546.0 and 176363.5 and for year 4 are $91488.7 and $22872.2. The N O P A T for year 3 is $ 52909.5 and for year 4 is $68616.5."/>
          <p:cNvGraphicFramePr>
            <a:graphicFrameLocks noGrp="1"/>
          </p:cNvGraphicFramePr>
          <p:nvPr>
            <p:ph idx="1"/>
            <p:extLst>
              <p:ext uri="{D42A27DB-BD31-4B8C-83A1-F6EECF244321}">
                <p14:modId xmlns:p14="http://schemas.microsoft.com/office/powerpoint/2010/main" val="2428160871"/>
              </p:ext>
            </p:extLst>
          </p:nvPr>
        </p:nvGraphicFramePr>
        <p:xfrm>
          <a:off x="2476500" y="1717675"/>
          <a:ext cx="7239000" cy="3840480"/>
        </p:xfrm>
        <a:graphic>
          <a:graphicData uri="http://schemas.openxmlformats.org/drawingml/2006/table">
            <a:tbl>
              <a:tblPr firstRow="1" bandRow="1"/>
              <a:tblGrid>
                <a:gridCol w="2667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48640">
                <a:tc>
                  <a:txBody>
                    <a:bodyPr/>
                    <a:lstStyle/>
                    <a:p>
                      <a:pPr algn="l" fontAlgn="b"/>
                      <a:r>
                        <a:rPr lang="en-US" sz="3200" b="0" i="0" u="none" strike="noStrike" dirty="0">
                          <a:solidFill>
                            <a:srgbClr val="000000"/>
                          </a:solidFill>
                          <a:effectLst/>
                          <a:latin typeface="Tahoma" panose="020B0604030504040204" pitchFamily="34" charset="0"/>
                        </a:rPr>
                        <a:t> </a:t>
                      </a:r>
                    </a:p>
                  </a:txBody>
                  <a:tcPr marL="7620" marR="7620" marT="7620" marB="0" anchor="b">
                    <a:lnL cap="flat">
                      <a:noFill/>
                    </a:lnL>
                    <a:lnR>
                      <a:noFill/>
                    </a:lnR>
                    <a:lnT cap="flat">
                      <a:noFill/>
                    </a:lnT>
                    <a:lnB>
                      <a:noFill/>
                    </a:lnB>
                    <a:lnTlToBr>
                      <a:noFill/>
                    </a:lnTlToBr>
                    <a:lnBlToTr>
                      <a:noFill/>
                    </a:lnBlToTr>
                    <a:noFill/>
                  </a:tcPr>
                </a:tc>
                <a:tc>
                  <a:txBody>
                    <a:bodyPr/>
                    <a:lstStyle/>
                    <a:p>
                      <a:pPr algn="ctr" fontAlgn="b"/>
                      <a:r>
                        <a:rPr lang="en-US" sz="3200" b="0" i="0" u="sng" strike="noStrike" dirty="0">
                          <a:solidFill>
                            <a:srgbClr val="333399"/>
                          </a:solidFill>
                          <a:effectLst/>
                          <a:latin typeface="Tahoma" panose="020B0604030504040204" pitchFamily="34" charset="0"/>
                        </a:rPr>
                        <a:t>Year 3</a:t>
                      </a:r>
                    </a:p>
                  </a:txBody>
                  <a:tcPr marL="7620" marR="7620" marT="7620" marB="0" anchor="b">
                    <a:lnL>
                      <a:noFill/>
                    </a:lnL>
                    <a:lnR>
                      <a:noFill/>
                    </a:lnR>
                    <a:lnT cap="flat">
                      <a:noFill/>
                    </a:lnT>
                    <a:lnB>
                      <a:noFill/>
                    </a:lnB>
                    <a:lnTlToBr>
                      <a:noFill/>
                    </a:lnTlToBr>
                    <a:lnBlToTr>
                      <a:noFill/>
                    </a:lnBlToTr>
                    <a:noFill/>
                  </a:tcPr>
                </a:tc>
                <a:tc>
                  <a:txBody>
                    <a:bodyPr/>
                    <a:lstStyle/>
                    <a:p>
                      <a:pPr algn="ctr" fontAlgn="b"/>
                      <a:r>
                        <a:rPr lang="en-US" sz="3200" b="0" i="0" u="sng" strike="noStrike" dirty="0">
                          <a:solidFill>
                            <a:srgbClr val="333399"/>
                          </a:solidFill>
                          <a:effectLst/>
                          <a:latin typeface="Tahoma" panose="020B0604030504040204" pitchFamily="34" charset="0"/>
                        </a:rPr>
                        <a:t>Year 4</a:t>
                      </a: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48640">
                <a:tc>
                  <a:txBody>
                    <a:bodyPr/>
                    <a:lstStyle/>
                    <a:p>
                      <a:pPr algn="l" fontAlgn="b"/>
                      <a:r>
                        <a:rPr lang="en-US" sz="3200" b="0" i="0" u="none" strike="noStrike" dirty="0">
                          <a:solidFill>
                            <a:srgbClr val="333399"/>
                          </a:solidFill>
                          <a:effectLst/>
                          <a:latin typeface="Tahoma" panose="020B0604030504040204" pitchFamily="34" charset="0"/>
                        </a:rPr>
                        <a:t>Sales</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$212,180.0</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$218,545.4</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48640">
                <a:tc>
                  <a:txBody>
                    <a:bodyPr/>
                    <a:lstStyle/>
                    <a:p>
                      <a:pPr algn="l" fontAlgn="b"/>
                      <a:r>
                        <a:rPr lang="en-US" sz="3200" b="0" i="0" u="none" strike="noStrike" dirty="0">
                          <a:solidFill>
                            <a:srgbClr val="333399"/>
                          </a:solidFill>
                          <a:effectLst/>
                          <a:latin typeface="Times New Roman" panose="02020603050405020304" pitchFamily="18" charset="0"/>
                          <a:cs typeface="Times New Roman" panose="02020603050405020304" pitchFamily="18" charset="0"/>
                        </a:rPr>
                        <a:t> −</a:t>
                      </a:r>
                      <a:r>
                        <a:rPr lang="en-US" sz="3200" b="0" i="0" u="none" strike="noStrike" dirty="0">
                          <a:solidFill>
                            <a:srgbClr val="333399"/>
                          </a:solidFill>
                          <a:effectLst/>
                          <a:latin typeface="Tahoma" panose="020B0604030504040204" pitchFamily="34" charset="0"/>
                        </a:rPr>
                        <a:t>Costs</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$106,090.0</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a:effectLst/>
                          <a:latin typeface="Tahoma" panose="020B0604030504040204" pitchFamily="34" charset="0"/>
                          <a:ea typeface="Tahoma" panose="020B0604030504040204" pitchFamily="34" charset="0"/>
                          <a:cs typeface="Tahoma" panose="020B0604030504040204" pitchFamily="34" charset="0"/>
                        </a:rPr>
                        <a:t>$109,272.7</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48640">
                <a:tc>
                  <a:txBody>
                    <a:bodyPr/>
                    <a:lstStyle/>
                    <a:p>
                      <a:pPr algn="l" fontAlgn="b"/>
                      <a:r>
                        <a:rPr lang="en-US" sz="3200" b="0" i="0" u="none" strike="noStrike" dirty="0">
                          <a:solidFill>
                            <a:srgbClr val="333399"/>
                          </a:solidFill>
                          <a:effectLst/>
                          <a:latin typeface="Times New Roman" panose="02020603050405020304" pitchFamily="18" charset="0"/>
                          <a:cs typeface="Times New Roman" panose="02020603050405020304" pitchFamily="18" charset="0"/>
                        </a:rPr>
                        <a:t> −</a:t>
                      </a:r>
                      <a:r>
                        <a:rPr lang="en-US" sz="3200" b="0" i="0" u="none" strike="noStrike" dirty="0">
                          <a:solidFill>
                            <a:srgbClr val="333399"/>
                          </a:solidFill>
                          <a:effectLst/>
                          <a:latin typeface="Tahoma" panose="020B0604030504040204" pitchFamily="34" charset="0"/>
                        </a:rPr>
                        <a:t>Depreciation </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u="sng" spc="-10" dirty="0">
                          <a:effectLst/>
                          <a:latin typeface="Tahoma" panose="020B0604030504040204" pitchFamily="34" charset="0"/>
                          <a:ea typeface="Tahoma" panose="020B0604030504040204" pitchFamily="34" charset="0"/>
                          <a:cs typeface="Tahoma" panose="020B0604030504040204" pitchFamily="34" charset="0"/>
                        </a:rPr>
                        <a:t>$35,544.0</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u="sng" spc="-10" dirty="0">
                          <a:effectLst/>
                          <a:latin typeface="Tahoma" panose="020B0604030504040204" pitchFamily="34" charset="0"/>
                          <a:ea typeface="Tahoma" panose="020B0604030504040204" pitchFamily="34" charset="0"/>
                          <a:cs typeface="Tahoma" panose="020B0604030504040204" pitchFamily="34" charset="0"/>
                        </a:rPr>
                        <a:t>$17,784.0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48640">
                <a:tc>
                  <a:txBody>
                    <a:bodyPr/>
                    <a:lstStyle/>
                    <a:p>
                      <a:pPr algn="l" fontAlgn="b"/>
                      <a:r>
                        <a:rPr lang="en-US" sz="3200" b="0" i="0" u="none" strike="noStrike" dirty="0">
                          <a:solidFill>
                            <a:srgbClr val="333399"/>
                          </a:solidFill>
                          <a:effectLst/>
                          <a:latin typeface="Tahoma" panose="020B0604030504040204" pitchFamily="34" charset="0"/>
                        </a:rPr>
                        <a:t>EBIT</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$70,546.0</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$91,488.7</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48640">
                <a:tc>
                  <a:txBody>
                    <a:bodyPr/>
                    <a:lstStyle/>
                    <a:p>
                      <a:pPr algn="l" fontAlgn="b"/>
                      <a:r>
                        <a:rPr lang="en-US" sz="3200" b="0" i="0" u="none" strike="noStrike" dirty="0">
                          <a:solidFill>
                            <a:srgbClr val="333399"/>
                          </a:solidFill>
                          <a:effectLst/>
                          <a:latin typeface="Times New Roman" panose="02020603050405020304" pitchFamily="18" charset="0"/>
                          <a:cs typeface="Times New Roman" panose="02020603050405020304" pitchFamily="18" charset="0"/>
                        </a:rPr>
                        <a:t> −</a:t>
                      </a:r>
                      <a:r>
                        <a:rPr lang="en-US" sz="3200" b="0" i="0" u="none" strike="noStrike" dirty="0">
                          <a:solidFill>
                            <a:srgbClr val="333399"/>
                          </a:solidFill>
                          <a:effectLst/>
                          <a:latin typeface="Tahoma" panose="020B0604030504040204" pitchFamily="34" charset="0"/>
                        </a:rPr>
                        <a:t>Taxes (25%)</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u="sng" spc="-10" dirty="0">
                          <a:effectLst/>
                          <a:latin typeface="Tahoma" panose="020B0604030504040204" pitchFamily="34" charset="0"/>
                          <a:ea typeface="Tahoma" panose="020B0604030504040204" pitchFamily="34" charset="0"/>
                          <a:cs typeface="Tahoma" panose="020B0604030504040204" pitchFamily="34" charset="0"/>
                        </a:rPr>
                        <a:t>$17,636.5</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u="sng" spc="-10" dirty="0">
                          <a:effectLst/>
                          <a:latin typeface="Tahoma" panose="020B0604030504040204" pitchFamily="34" charset="0"/>
                          <a:ea typeface="Tahoma" panose="020B0604030504040204" pitchFamily="34" charset="0"/>
                          <a:cs typeface="Tahoma" panose="020B0604030504040204" pitchFamily="34" charset="0"/>
                        </a:rPr>
                        <a:t>$22,872.2</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548640">
                <a:tc>
                  <a:txBody>
                    <a:bodyPr/>
                    <a:lstStyle/>
                    <a:p>
                      <a:pPr algn="l" fontAlgn="b"/>
                      <a:r>
                        <a:rPr lang="en-US" sz="3200" b="0" i="0" u="none" strike="noStrike" dirty="0">
                          <a:solidFill>
                            <a:srgbClr val="333399"/>
                          </a:solidFill>
                          <a:effectLst/>
                          <a:latin typeface="Tahoma" panose="020B0604030504040204" pitchFamily="34" charset="0"/>
                        </a:rPr>
                        <a:t>NOPAT</a:t>
                      </a:r>
                    </a:p>
                  </a:txBody>
                  <a:tcPr marL="7620" marR="7620" marT="7620" marB="0" anchor="b">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a:effectLst/>
                          <a:latin typeface="Tahoma" panose="020B0604030504040204" pitchFamily="34" charset="0"/>
                          <a:ea typeface="Tahoma" panose="020B0604030504040204" pitchFamily="34" charset="0"/>
                          <a:cs typeface="Tahoma" panose="020B0604030504040204" pitchFamily="34" charset="0"/>
                        </a:rPr>
                        <a:t>$52,909.5</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200" spc="-10" dirty="0">
                          <a:effectLst/>
                          <a:latin typeface="Tahoma" panose="020B0604030504040204" pitchFamily="34" charset="0"/>
                          <a:ea typeface="Tahoma" panose="020B0604030504040204" pitchFamily="34" charset="0"/>
                          <a:cs typeface="Tahoma" panose="020B0604030504040204" pitchFamily="34" charset="0"/>
                        </a:rPr>
                        <a:t>$68,616.5</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20115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Cash Flows =</a:t>
            </a:r>
            <a:br>
              <a:rPr lang="en-US" dirty="0"/>
            </a:br>
            <a:r>
              <a:rPr lang="en-US" dirty="0"/>
              <a:t>NOPAT + Depreciation</a:t>
            </a:r>
          </a:p>
        </p:txBody>
      </p:sp>
      <p:graphicFrame>
        <p:nvGraphicFramePr>
          <p:cNvPr id="4" name="Table 2" descr="A table shows net operating profit after taxes (N O P A T) for year 1 and year 2. (Sales, minus costs and minus depreciation for year 3 are $212180.0, $106090.0 and for year 4 are $218545.4, $109272.7 and $17784.0. The E B I T and minus taxes 25 percent $70546.0 and 176363.5 and for year 4 are $91488.7 and $22872.2. The N O P A T for year 3 is $ 52909.5 and for year 4 is $68616.5."/>
          <p:cNvGraphicFramePr>
            <a:graphicFrameLocks noGrp="1"/>
          </p:cNvGraphicFramePr>
          <p:nvPr>
            <p:ph idx="1"/>
            <p:extLst>
              <p:ext uri="{D42A27DB-BD31-4B8C-83A1-F6EECF244321}">
                <p14:modId xmlns:p14="http://schemas.microsoft.com/office/powerpoint/2010/main" val="2289977871"/>
              </p:ext>
            </p:extLst>
          </p:nvPr>
        </p:nvGraphicFramePr>
        <p:xfrm>
          <a:off x="2286000" y="1679575"/>
          <a:ext cx="7620001" cy="3840480"/>
        </p:xfrm>
        <a:graphic>
          <a:graphicData uri="http://schemas.openxmlformats.org/drawingml/2006/table">
            <a:tbl>
              <a:tblPr firstRow="1" bandRow="1"/>
              <a:tblGrid>
                <a:gridCol w="12954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209800">
                  <a:extLst>
                    <a:ext uri="{9D8B030D-6E8A-4147-A177-3AD203B41FA5}">
                      <a16:colId xmlns:a16="http://schemas.microsoft.com/office/drawing/2014/main" val="4002938060"/>
                    </a:ext>
                  </a:extLst>
                </a:gridCol>
                <a:gridCol w="2209801">
                  <a:extLst>
                    <a:ext uri="{9D8B030D-6E8A-4147-A177-3AD203B41FA5}">
                      <a16:colId xmlns:a16="http://schemas.microsoft.com/office/drawing/2014/main" val="1463439336"/>
                    </a:ext>
                  </a:extLst>
                </a:gridCol>
              </a:tblGrid>
              <a:tr h="548640">
                <a:tc>
                  <a:txBody>
                    <a:bodyPr/>
                    <a:lstStyle/>
                    <a:p>
                      <a:pPr algn="l" fontAlgn="b"/>
                      <a:r>
                        <a:rPr lang="en-US" sz="3200" b="0" i="0" u="none" strike="noStrike" dirty="0">
                          <a:solidFill>
                            <a:schemeClr val="tx2"/>
                          </a:solidFill>
                          <a:effectLst/>
                          <a:latin typeface="Tahoma" panose="020B0604030504040204" pitchFamily="34" charset="0"/>
                        </a:rPr>
                        <a:t> </a:t>
                      </a:r>
                    </a:p>
                  </a:txBody>
                  <a:tcPr marL="7620" marR="7620" marT="7620" marB="0" anchor="b">
                    <a:lnL cap="flat">
                      <a:noFill/>
                    </a:lnL>
                    <a:lnR>
                      <a:noFill/>
                    </a:lnR>
                    <a:lnT cap="fla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0" i="0" u="none" strike="noStrike" dirty="0">
                          <a:solidFill>
                            <a:srgbClr val="333399"/>
                          </a:solidFill>
                          <a:effectLst/>
                          <a:latin typeface="Tahoma" panose="020B0604030504040204" pitchFamily="34" charset="0"/>
                        </a:rPr>
                        <a:t>NOPAT</a:t>
                      </a:r>
                    </a:p>
                  </a:txBody>
                  <a:tcPr marL="7620" marR="7620" marT="7620" marB="0" anchor="b">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3200" b="0" i="0" u="none" strike="noStrike" dirty="0">
                          <a:solidFill>
                            <a:srgbClr val="333399"/>
                          </a:solidFill>
                          <a:effectLst/>
                          <a:latin typeface="Tahoma" panose="020B0604030504040204" pitchFamily="34" charset="0"/>
                        </a:rPr>
                        <a:t>+ Depr. =</a:t>
                      </a:r>
                    </a:p>
                  </a:txBody>
                  <a:tcPr marL="7620" marR="7620" marT="7620" marB="0" anchor="b">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0" i="0" u="none" strike="noStrike" dirty="0">
                          <a:solidFill>
                            <a:srgbClr val="333399"/>
                          </a:solidFill>
                          <a:effectLst/>
                          <a:latin typeface="Tahoma" panose="020B0604030504040204" pitchFamily="34" charset="0"/>
                        </a:rPr>
                        <a:t>Op. CF </a:t>
                      </a:r>
                    </a:p>
                  </a:txBody>
                  <a:tcPr marL="7620" marR="7620" marT="7620" marB="0" anchor="b">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22960">
                <a:tc>
                  <a:txBody>
                    <a:bodyPr/>
                    <a:lstStyle/>
                    <a:p>
                      <a:pPr algn="l" fontAlgn="b"/>
                      <a:r>
                        <a:rPr lang="en-US" sz="3200" b="0" i="0" u="none" strike="noStrike" dirty="0">
                          <a:solidFill>
                            <a:srgbClr val="333399"/>
                          </a:solidFill>
                          <a:effectLst/>
                          <a:latin typeface="Tahoma" panose="020B0604030504040204" pitchFamily="34" charset="0"/>
                        </a:rPr>
                        <a:t>Year 1</a:t>
                      </a:r>
                    </a:p>
                  </a:txBody>
                  <a:tcPr marL="7620" marR="7620" marT="7620" marB="0" anchor="b">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$15,006.0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$79,992.0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$94,998.0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4563592"/>
                  </a:ext>
                </a:extLst>
              </a:tr>
              <a:tr h="822960">
                <a:tc>
                  <a:txBody>
                    <a:bodyPr/>
                    <a:lstStyle/>
                    <a:p>
                      <a:pPr algn="l" fontAlgn="b"/>
                      <a:r>
                        <a:rPr lang="en-US" sz="3200" b="0" i="0" u="none" strike="noStrike" dirty="0">
                          <a:solidFill>
                            <a:srgbClr val="333399"/>
                          </a:solidFill>
                          <a:effectLst/>
                          <a:latin typeface="Tahoma" panose="020B0604030504040204" pitchFamily="34" charset="0"/>
                        </a:rPr>
                        <a:t>Year 2</a:t>
                      </a:r>
                    </a:p>
                  </a:txBody>
                  <a:tcPr marL="7620" marR="7620" marT="7620" marB="0" anchor="b">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-$2,760.0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$106,680.0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$103,920.0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2960">
                <a:tc>
                  <a:txBody>
                    <a:bodyPr/>
                    <a:lstStyle/>
                    <a:p>
                      <a:pPr algn="l" fontAlgn="b"/>
                      <a:r>
                        <a:rPr lang="en-US" sz="3200" b="0" i="0" u="none" strike="noStrike" dirty="0">
                          <a:solidFill>
                            <a:srgbClr val="333399"/>
                          </a:solidFill>
                          <a:effectLst/>
                          <a:latin typeface="Tahoma" panose="020B0604030504040204" pitchFamily="34" charset="0"/>
                        </a:rPr>
                        <a:t>Year 3</a:t>
                      </a:r>
                    </a:p>
                  </a:txBody>
                  <a:tcPr marL="7620" marR="7620" marT="7620" marB="0" anchor="b">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$52,909.5</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$35,544.0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$88,453.5</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2960">
                <a:tc>
                  <a:txBody>
                    <a:bodyPr/>
                    <a:lstStyle/>
                    <a:p>
                      <a:pPr algn="l" fontAlgn="b"/>
                      <a:r>
                        <a:rPr lang="en-US" sz="3200" b="0" i="0" u="none" strike="noStrike" dirty="0">
                          <a:solidFill>
                            <a:srgbClr val="333399"/>
                          </a:solidFill>
                          <a:effectLst/>
                          <a:latin typeface="Tahoma" panose="020B0604030504040204" pitchFamily="34" charset="0"/>
                        </a:rPr>
                        <a:t>Year 4</a:t>
                      </a:r>
                    </a:p>
                  </a:txBody>
                  <a:tcPr marL="7620" marR="7620" marT="7620" marB="0" anchor="b">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algn="r" fontAlgn="b"/>
                      <a:r>
                        <a:rPr lang="en-US" sz="3200" b="0" i="0" u="none" strike="noStrike">
                          <a:solidFill>
                            <a:srgbClr val="000000"/>
                          </a:solidFill>
                          <a:effectLst/>
                          <a:latin typeface="Tahoma" panose="020B0604030504040204" pitchFamily="34" charset="0"/>
                        </a:rPr>
                        <a:t>$68,616.5</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$17,784.0</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rPr>
                        <a:t>$86,400.5</a:t>
                      </a:r>
                    </a:p>
                  </a:txBody>
                  <a:tcPr marL="5443" marR="5443" marT="5443"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33006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 Flows Due to Investments in Net</a:t>
            </a:r>
            <a:br>
              <a:rPr lang="en-US" dirty="0"/>
            </a:br>
            <a:r>
              <a:rPr lang="en-US" dirty="0"/>
              <a:t>Working Capital (NWC)</a:t>
            </a:r>
          </a:p>
        </p:txBody>
      </p:sp>
      <p:graphicFrame>
        <p:nvGraphicFramePr>
          <p:cNvPr id="5" name="Table 2" descr="A table shows the cash flows due to investment in net working capital (N W C). Year 0 for N W C within of sales is $24000, and C F due to investment in N W C  is negative $24000. Year 1, year2, year3 and year 4 for sales are $200000, $206000, $212180 and 218545 for $24720, $25462, $26225 and $0 and for C F due to investment in N W C are negative $720, negative $742, negative $763 and $26225."/>
          <p:cNvGraphicFramePr>
            <a:graphicFrameLocks noGrp="1"/>
          </p:cNvGraphicFramePr>
          <p:nvPr>
            <p:ph idx="1"/>
            <p:extLst>
              <p:ext uri="{D42A27DB-BD31-4B8C-83A1-F6EECF244321}">
                <p14:modId xmlns:p14="http://schemas.microsoft.com/office/powerpoint/2010/main" val="2432843720"/>
              </p:ext>
            </p:extLst>
          </p:nvPr>
        </p:nvGraphicFramePr>
        <p:xfrm>
          <a:off x="2324100" y="1622425"/>
          <a:ext cx="7848600" cy="4184841"/>
        </p:xfrm>
        <a:graphic>
          <a:graphicData uri="http://schemas.openxmlformats.org/drawingml/2006/table">
            <a:tbl>
              <a:tblPr firstRow="1" bandRow="1"/>
              <a:tblGrid>
                <a:gridCol w="12954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390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endParaRPr>
                    </a:p>
                  </a:txBody>
                  <a:tcPr anchor="b" horzOverflow="overflow">
                    <a:lnL cap="flat">
                      <a:noFill/>
                    </a:lnL>
                    <a:lnR>
                      <a:noFill/>
                    </a:lnR>
                    <a:lnT cap="flat">
                      <a:noFill/>
                    </a:lnT>
                    <a:lnB>
                      <a:noFill/>
                    </a:lnB>
                    <a:lnTlToBr>
                      <a:noFill/>
                    </a:lnTlToBr>
                    <a:lnBlToTr>
                      <a:noFill/>
                    </a:lnBlToTr>
                    <a:noFill/>
                  </a:tcPr>
                </a:tc>
                <a:tc>
                  <a:txBody>
                    <a:bodyPr/>
                    <a:lstStyle/>
                    <a:p>
                      <a:pPr marL="112713"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tab pos="1716088" algn="l"/>
                        </a:tabLst>
                      </a:pPr>
                      <a:r>
                        <a:rPr kumimoji="0" lang="en-US" sz="28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Sales	</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NWC</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of sales)</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CF Due to</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Investment</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in NWC</a:t>
                      </a: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40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Year 0</a:t>
                      </a:r>
                    </a:p>
                  </a:txBody>
                  <a:tcPr horzOverflow="overflow">
                    <a:lnL cap="flat">
                      <a:noFill/>
                    </a:lnL>
                    <a:lnR>
                      <a:noFill/>
                    </a:lnR>
                    <a:lnT>
                      <a:noFill/>
                    </a:lnT>
                    <a:lnB>
                      <a:noFill/>
                    </a:lnB>
                    <a:lnTlToBr>
                      <a:noFill/>
                    </a:lnTlToBr>
                    <a:lnBlToTr>
                      <a:noFill/>
                    </a:lnBlToTr>
                    <a:noFill/>
                  </a:tcPr>
                </a:tc>
                <a:tc>
                  <a:txBody>
                    <a:bodyPr/>
                    <a:lstStyle/>
                    <a:p>
                      <a:pPr algn="l" fontAlgn="b"/>
                      <a:r>
                        <a:rPr lang="en-US" sz="2800" b="0" i="0" u="none" strike="noStrike" dirty="0">
                          <a:solidFill>
                            <a:srgbClr val="000000"/>
                          </a:solidFill>
                          <a:effectLst/>
                          <a:latin typeface="Arial" panose="020B0604020202020204" pitchFamily="34" charset="0"/>
                          <a:cs typeface="Arial" panose="020B0604020202020204" pitchFamily="34" charset="0"/>
                        </a:rPr>
                        <a:t>  </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$24,000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-$24,000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12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Year 1</a:t>
                      </a:r>
                    </a:p>
                  </a:txBody>
                  <a:tcPr horzOverflow="overflow">
                    <a:lnL cap="flat">
                      <a:noFill/>
                    </a:lnL>
                    <a:lnR>
                      <a:noFill/>
                    </a:lnR>
                    <a:lnT>
                      <a:noFill/>
                    </a:lnT>
                    <a:lnB>
                      <a:noFill/>
                    </a:lnB>
                    <a:lnTlToBr>
                      <a:noFill/>
                    </a:lnTlToBr>
                    <a:lnBlToTr>
                      <a:noFill/>
                    </a:lnBlToTr>
                    <a:noFill/>
                  </a:tcPr>
                </a:tc>
                <a:tc>
                  <a:txBody>
                    <a:bodyPr/>
                    <a:lstStyle/>
                    <a:p>
                      <a:pPr algn="r" fontAlgn="b"/>
                      <a:r>
                        <a:rPr lang="en-US" sz="2800" b="0" i="0" u="none" strike="noStrike" dirty="0">
                          <a:solidFill>
                            <a:srgbClr val="000000"/>
                          </a:solidFill>
                          <a:effectLst/>
                          <a:latin typeface="Arial" panose="020B0604020202020204" pitchFamily="34" charset="0"/>
                          <a:cs typeface="Arial" panose="020B0604020202020204" pitchFamily="34" charset="0"/>
                        </a:rPr>
                        <a:t>$200,000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$24,720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dirty="0">
                          <a:solidFill>
                            <a:srgbClr val="000000"/>
                          </a:solidFill>
                          <a:effectLst/>
                          <a:latin typeface="Arial" panose="020B0604020202020204" pitchFamily="34" charset="0"/>
                          <a:cs typeface="Arial" panose="020B0604020202020204" pitchFamily="34" charset="0"/>
                        </a:rPr>
                        <a:t>-$720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397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Year 2</a:t>
                      </a:r>
                    </a:p>
                  </a:txBody>
                  <a:tcPr horzOverflow="overflow">
                    <a:lnL cap="flat">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$206,000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$25,462</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-$742</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Year 3</a:t>
                      </a:r>
                    </a:p>
                  </a:txBody>
                  <a:tcPr horzOverflow="overflow">
                    <a:lnL cap="flat">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$212,180</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$26,225</a:t>
                      </a:r>
                    </a:p>
                  </a:txBody>
                  <a:tcPr marL="7620" marR="7620" marT="7620" marB="0" anchor="b">
                    <a:lnL>
                      <a:noFill/>
                    </a:lnL>
                    <a:lnR>
                      <a:noFill/>
                    </a:lnR>
                    <a:lnT>
                      <a:noFill/>
                    </a:lnT>
                    <a:lnB>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-$763</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699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Year 4</a:t>
                      </a:r>
                    </a:p>
                  </a:txBody>
                  <a:tcPr horzOverflow="overflow">
                    <a:lnL cap="flat">
                      <a:noFill/>
                    </a:lnL>
                    <a:lnR>
                      <a:noFill/>
                    </a:lnR>
                    <a:lnT>
                      <a:noFill/>
                    </a:lnT>
                    <a:lnB cap="flat">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$218,545</a:t>
                      </a:r>
                    </a:p>
                  </a:txBody>
                  <a:tcPr marL="7620" marR="7620" marT="7620" marB="0" anchor="b">
                    <a:lnL>
                      <a:noFill/>
                    </a:lnL>
                    <a:lnR>
                      <a:noFill/>
                    </a:lnR>
                    <a:lnT>
                      <a:noFill/>
                    </a:lnT>
                    <a:lnB cap="flat">
                      <a:noFill/>
                    </a:lnB>
                    <a:lnTlToBr>
                      <a:noFill/>
                    </a:lnTlToBr>
                    <a:lnBlToTr>
                      <a:noFill/>
                    </a:lnBlToTr>
                    <a:noFill/>
                  </a:tcPr>
                </a:tc>
                <a:tc>
                  <a:txBody>
                    <a:bodyPr/>
                    <a:lstStyle/>
                    <a:p>
                      <a:pPr algn="r" fontAlgn="b"/>
                      <a:r>
                        <a:rPr lang="en-US" sz="28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b">
                    <a:lnL>
                      <a:noFill/>
                    </a:lnL>
                    <a:lnR>
                      <a:noFill/>
                    </a:lnR>
                    <a:lnT>
                      <a:noFill/>
                    </a:lnT>
                    <a:lnB cap="flat">
                      <a:noFill/>
                    </a:lnB>
                    <a:lnTlToBr>
                      <a:noFill/>
                    </a:lnTlToBr>
                    <a:lnBlToTr>
                      <a:noFill/>
                    </a:lnBlToTr>
                    <a:noFill/>
                  </a:tcPr>
                </a:tc>
                <a:tc>
                  <a:txBody>
                    <a:bodyPr/>
                    <a:lstStyle/>
                    <a:p>
                      <a:pPr algn="r" fontAlgn="b"/>
                      <a:r>
                        <a:rPr lang="en-US" sz="2800" b="0" i="0" u="none" strike="noStrike" dirty="0">
                          <a:solidFill>
                            <a:srgbClr val="000000"/>
                          </a:solidFill>
                          <a:effectLst/>
                          <a:latin typeface="Arial" panose="020B0604020202020204" pitchFamily="34" charset="0"/>
                          <a:cs typeface="Arial" panose="020B0604020202020204" pitchFamily="34" charset="0"/>
                        </a:rPr>
                        <a:t>$26,225</a:t>
                      </a:r>
                    </a:p>
                  </a:txBody>
                  <a:tcPr marL="7620" marR="7620" marT="762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37184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a:t>
            </a:r>
          </a:p>
        </p:txBody>
      </p:sp>
      <p:sp>
        <p:nvSpPr>
          <p:cNvPr id="3" name="Content Placeholder 2"/>
          <p:cNvSpPr>
            <a:spLocks noGrp="1"/>
          </p:cNvSpPr>
          <p:nvPr>
            <p:ph idx="1"/>
          </p:nvPr>
        </p:nvSpPr>
        <p:spPr/>
        <p:txBody>
          <a:bodyPr/>
          <a:lstStyle/>
          <a:p>
            <a:pPr>
              <a:lnSpc>
                <a:spcPct val="90000"/>
              </a:lnSpc>
              <a:spcBef>
                <a:spcPct val="0"/>
              </a:spcBef>
            </a:pPr>
            <a:r>
              <a:rPr lang="en-US" dirty="0"/>
              <a:t>Estimating cash flows:</a:t>
            </a:r>
          </a:p>
          <a:p>
            <a:pPr lvl="1">
              <a:lnSpc>
                <a:spcPct val="90000"/>
              </a:lnSpc>
              <a:spcBef>
                <a:spcPct val="0"/>
              </a:spcBef>
            </a:pPr>
            <a:r>
              <a:rPr lang="en-US" dirty="0"/>
              <a:t>Relevant cash flows</a:t>
            </a:r>
          </a:p>
          <a:p>
            <a:pPr lvl="1">
              <a:lnSpc>
                <a:spcPct val="90000"/>
              </a:lnSpc>
              <a:spcBef>
                <a:spcPct val="0"/>
              </a:spcBef>
              <a:spcAft>
                <a:spcPts val="1200"/>
              </a:spcAft>
            </a:pPr>
            <a:r>
              <a:rPr lang="en-US" dirty="0"/>
              <a:t>Working capital treatment</a:t>
            </a:r>
          </a:p>
          <a:p>
            <a:pPr>
              <a:lnSpc>
                <a:spcPct val="90000"/>
              </a:lnSpc>
              <a:spcBef>
                <a:spcPct val="0"/>
              </a:spcBef>
            </a:pPr>
            <a:r>
              <a:rPr lang="en-US" dirty="0"/>
              <a:t>Risk analysis: </a:t>
            </a:r>
          </a:p>
          <a:p>
            <a:pPr lvl="1">
              <a:lnSpc>
                <a:spcPct val="90000"/>
              </a:lnSpc>
              <a:spcBef>
                <a:spcPct val="0"/>
              </a:spcBef>
            </a:pPr>
            <a:r>
              <a:rPr lang="en-US" dirty="0"/>
              <a:t>Sensitivity analysis</a:t>
            </a:r>
          </a:p>
          <a:p>
            <a:pPr lvl="1">
              <a:lnSpc>
                <a:spcPct val="90000"/>
              </a:lnSpc>
              <a:spcBef>
                <a:spcPct val="0"/>
              </a:spcBef>
            </a:pPr>
            <a:r>
              <a:rPr lang="en-US" dirty="0"/>
              <a:t>Scenario analysis</a:t>
            </a:r>
          </a:p>
          <a:p>
            <a:pPr lvl="1">
              <a:lnSpc>
                <a:spcPct val="90000"/>
              </a:lnSpc>
              <a:spcBef>
                <a:spcPct val="0"/>
              </a:spcBef>
              <a:spcAft>
                <a:spcPts val="1200"/>
              </a:spcAft>
            </a:pPr>
            <a:r>
              <a:rPr lang="en-US" dirty="0"/>
              <a:t>Simulation analysis</a:t>
            </a:r>
          </a:p>
          <a:p>
            <a:pPr>
              <a:lnSpc>
                <a:spcPct val="90000"/>
              </a:lnSpc>
              <a:spcBef>
                <a:spcPct val="0"/>
              </a:spcBef>
              <a:spcAft>
                <a:spcPts val="1200"/>
              </a:spcAft>
            </a:pPr>
            <a:r>
              <a:rPr lang="en-US" dirty="0"/>
              <a:t>Real options</a:t>
            </a:r>
          </a:p>
        </p:txBody>
      </p:sp>
    </p:spTree>
    <p:extLst>
      <p:ext uri="{BB962C8B-B14F-4D97-AF65-F5344CB8AC3E}">
        <p14:creationId xmlns:p14="http://schemas.microsoft.com/office/powerpoint/2010/main" val="2100919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dirty="0"/>
              <a:t>After-Tax Salvage Cash Flow at t = 4</a:t>
            </a:r>
          </a:p>
        </p:txBody>
      </p:sp>
      <p:graphicFrame>
        <p:nvGraphicFramePr>
          <p:cNvPr id="6" name="Table 2" descr="(1) Salvage value: $25,000&#10;(2) Book value: $0&#10;(3) Gain or loss: (1) minus (2): $25,000&#10;(4)Tax on gain or loss: $6,250&#10;(5) After-tax salvage CF: (1) minus (4): $18,750"/>
          <p:cNvGraphicFramePr>
            <a:graphicFrameLocks noGrp="1"/>
          </p:cNvGraphicFramePr>
          <p:nvPr>
            <p:ph idx="1"/>
            <p:extLst>
              <p:ext uri="{D42A27DB-BD31-4B8C-83A1-F6EECF244321}">
                <p14:modId xmlns:p14="http://schemas.microsoft.com/office/powerpoint/2010/main" val="1023454429"/>
              </p:ext>
            </p:extLst>
          </p:nvPr>
        </p:nvGraphicFramePr>
        <p:xfrm>
          <a:off x="2400300" y="1812925"/>
          <a:ext cx="7391400" cy="3454304"/>
        </p:xfrm>
        <a:graphic>
          <a:graphicData uri="http://schemas.openxmlformats.org/drawingml/2006/table">
            <a:tbl>
              <a:tblPr firstRow="1" bandRow="1"/>
              <a:tblGrid>
                <a:gridCol w="5257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482605">
                <a:tc>
                  <a:txBody>
                    <a:bodyPr/>
                    <a:lstStyle/>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(1) Salvage value</a:t>
                      </a:r>
                    </a:p>
                  </a:txBody>
                  <a:tcPr marL="7620" marR="7620" marT="7620" marB="0" anchor="b">
                    <a:lnL cap="flat">
                      <a:noFill/>
                    </a:lnL>
                    <a:lnR>
                      <a:noFill/>
                    </a:lnR>
                    <a:lnT cap="flat">
                      <a:noFill/>
                    </a:lnT>
                    <a:lnB>
                      <a:noFill/>
                    </a:lnB>
                    <a:lnTlToBr>
                      <a:noFill/>
                    </a:lnTlToBr>
                    <a:lnBlToTr>
                      <a:noFill/>
                    </a:lnBlToTr>
                    <a:noFill/>
                  </a:tcPr>
                </a:tc>
                <a:tc>
                  <a:txBody>
                    <a:bodyPr/>
                    <a:lstStyle/>
                    <a:p>
                      <a:pPr algn="r" fontAlgn="b"/>
                      <a:r>
                        <a:rPr lang="en-US" sz="3200" b="0" i="0" u="none" strike="noStrike">
                          <a:solidFill>
                            <a:srgbClr val="000000"/>
                          </a:solidFill>
                          <a:effectLst/>
                          <a:latin typeface="Arial" panose="020B0604020202020204" pitchFamily="34" charset="0"/>
                          <a:cs typeface="Arial" panose="020B0604020202020204" pitchFamily="34" charset="0"/>
                        </a:rPr>
                        <a:t>$25,000</a:t>
                      </a: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82605">
                <a:tc>
                  <a:txBody>
                    <a:bodyPr/>
                    <a:lstStyle/>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(2) Book value</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a:solidFill>
                            <a:srgbClr val="000000"/>
                          </a:solidFill>
                          <a:effectLst/>
                          <a:latin typeface="Arial" panose="020B0604020202020204" pitchFamily="34" charset="0"/>
                          <a:cs typeface="Arial" panose="020B0604020202020204" pitchFamily="34" charset="0"/>
                        </a:rPr>
                        <a:t>$0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82605">
                <a:tc>
                  <a:txBody>
                    <a:bodyPr/>
                    <a:lstStyle/>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(3) Gain or loss: (1) − (2)</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a:solidFill>
                            <a:srgbClr val="000000"/>
                          </a:solidFill>
                          <a:effectLst/>
                          <a:latin typeface="Arial" panose="020B0604020202020204" pitchFamily="34" charset="0"/>
                          <a:cs typeface="Arial" panose="020B0604020202020204" pitchFamily="34" charset="0"/>
                        </a:rPr>
                        <a:t>$25,000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97744">
                <a:tc>
                  <a:txBody>
                    <a:bodyPr/>
                    <a:lstStyle/>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(4)Tax on gain or loss</a:t>
                      </a:r>
                    </a:p>
                  </a:txBody>
                  <a:tcPr marL="7620" marR="7620" marT="762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Arial" panose="020B0604020202020204" pitchFamily="34" charset="0"/>
                          <a:cs typeface="Arial" panose="020B0604020202020204" pitchFamily="34" charset="0"/>
                        </a:rPr>
                        <a:t>$6,250</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957785">
                <a:tc>
                  <a:txBody>
                    <a:bodyPr/>
                    <a:lstStyle/>
                    <a:p>
                      <a:pPr algn="l" fontAlgn="b"/>
                      <a:endParaRPr lang="en-US" sz="3200" b="0" i="0" u="none" strike="noStrike" dirty="0">
                        <a:solidFill>
                          <a:srgbClr val="000000"/>
                        </a:solidFill>
                        <a:effectLst/>
                        <a:latin typeface="Arial" panose="020B0604020202020204" pitchFamily="34" charset="0"/>
                        <a:cs typeface="Arial" panose="020B0604020202020204" pitchFamily="34" charset="0"/>
                      </a:endParaRPr>
                    </a:p>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(5) After-tax salvage</a:t>
                      </a:r>
                    </a:p>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           CF: (1) − (4)</a:t>
                      </a:r>
                    </a:p>
                  </a:txBody>
                  <a:tcPr marL="7620" marR="7620" marT="7620" marB="0" anchor="b">
                    <a:lnL cap="flat">
                      <a:noFill/>
                    </a:lnL>
                    <a:lnR>
                      <a:noFill/>
                    </a:lnR>
                    <a:lnT>
                      <a:noFill/>
                    </a:lnT>
                    <a:lnB cap="flat">
                      <a:noFill/>
                    </a:lnB>
                    <a:lnTlToBr>
                      <a:noFill/>
                    </a:lnTlToBr>
                    <a:lnBlToTr>
                      <a:noFill/>
                    </a:lnBlToTr>
                    <a:noFill/>
                  </a:tcPr>
                </a:tc>
                <a:tc>
                  <a:txBody>
                    <a:bodyPr/>
                    <a:lstStyle/>
                    <a:p>
                      <a:pPr algn="r" fontAlgn="b"/>
                      <a:r>
                        <a:rPr lang="en-US" sz="3200" b="0" i="0" u="none" strike="noStrike" dirty="0">
                          <a:solidFill>
                            <a:srgbClr val="333399"/>
                          </a:solidFill>
                          <a:effectLst/>
                          <a:latin typeface="Arial" panose="020B0604020202020204" pitchFamily="34" charset="0"/>
                          <a:cs typeface="Arial" panose="020B0604020202020204" pitchFamily="34" charset="0"/>
                        </a:rPr>
                        <a:t>$18,750</a:t>
                      </a:r>
                    </a:p>
                  </a:txBody>
                  <a:tcPr marL="7620" marR="7620" marT="762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01921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you terminate a project</a:t>
            </a:r>
            <a:br>
              <a:rPr lang="en-US" dirty="0"/>
            </a:br>
            <a:r>
              <a:rPr lang="en-US" dirty="0"/>
              <a:t>before the asset is fully depreciated?</a:t>
            </a:r>
          </a:p>
        </p:txBody>
      </p:sp>
      <p:sp>
        <p:nvSpPr>
          <p:cNvPr id="3" name="Content Placeholder 2"/>
          <p:cNvSpPr>
            <a:spLocks noGrp="1"/>
          </p:cNvSpPr>
          <p:nvPr>
            <p:ph idx="1"/>
          </p:nvPr>
        </p:nvSpPr>
        <p:spPr>
          <a:xfrm>
            <a:off x="838200" y="1317625"/>
            <a:ext cx="10515600" cy="1768475"/>
          </a:xfrm>
        </p:spPr>
        <p:txBody>
          <a:bodyPr/>
          <a:lstStyle/>
          <a:p>
            <a:pPr>
              <a:lnSpc>
                <a:spcPct val="90000"/>
              </a:lnSpc>
              <a:spcBef>
                <a:spcPct val="0"/>
              </a:spcBef>
              <a:spcAft>
                <a:spcPts val="1200"/>
              </a:spcAft>
            </a:pPr>
            <a:r>
              <a:rPr lang="en-US" dirty="0"/>
              <a:t>Basis = Original basis – </a:t>
            </a:r>
            <a:r>
              <a:rPr lang="en-US" dirty="0" err="1"/>
              <a:t>Accum</a:t>
            </a:r>
            <a:r>
              <a:rPr lang="en-US" dirty="0"/>
              <a:t>. </a:t>
            </a:r>
            <a:r>
              <a:rPr lang="en-US" dirty="0" err="1"/>
              <a:t>deprec</a:t>
            </a:r>
            <a:r>
              <a:rPr lang="en-US" dirty="0"/>
              <a:t>.</a:t>
            </a:r>
          </a:p>
          <a:p>
            <a:pPr>
              <a:lnSpc>
                <a:spcPct val="90000"/>
              </a:lnSpc>
              <a:spcBef>
                <a:spcPct val="0"/>
              </a:spcBef>
              <a:spcAft>
                <a:spcPts val="1200"/>
              </a:spcAft>
            </a:pPr>
            <a:r>
              <a:rPr lang="en-US" dirty="0"/>
              <a:t>Taxes are based on difference between sales price and tax basis.</a:t>
            </a:r>
          </a:p>
        </p:txBody>
      </p:sp>
      <p:graphicFrame>
        <p:nvGraphicFramePr>
          <p:cNvPr id="5" name="Table 3" descr="A flowchart shows project’s cash flow (CF subscript t) with red arrow mark pointing inward leads to NPV equals whole bracket CF subscript 1 divides (1 + r) subscript 1 + CF subscript 2 divides (1 + r) subscript 2 + --- + CF subscript N divides (1 + r) superscript N whole bracket negative initial cost with red arrow mark pointing inward. Bottom flow shows market interest rates, market risk aversion, project’s debt/equity capacity, and project’s business risk with red arrow mark pointing inward leads to project’s risk adjusted cost of capital (r). It further leads to NPV values."/>
          <p:cNvGraphicFramePr>
            <a:graphicFrameLocks noGrp="1"/>
          </p:cNvGraphicFramePr>
          <p:nvPr>
            <p:ph idx="10"/>
            <p:extLst>
              <p:ext uri="{D42A27DB-BD31-4B8C-83A1-F6EECF244321}">
                <p14:modId xmlns:p14="http://schemas.microsoft.com/office/powerpoint/2010/main" val="439565799"/>
              </p:ext>
            </p:extLst>
          </p:nvPr>
        </p:nvGraphicFramePr>
        <p:xfrm>
          <a:off x="2484120" y="3749675"/>
          <a:ext cx="7223760" cy="94488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pPr algn="ctr"/>
                      <a:r>
                        <a:rPr lang="en-US" sz="2800" b="0" kern="0" dirty="0">
                          <a:solidFill>
                            <a:schemeClr val="tx1"/>
                          </a:solidFill>
                          <a:latin typeface="Arial" panose="020B0604020202020204" pitchFamily="34" charset="0"/>
                          <a:cs typeface="Arial" panose="020B0604020202020204" pitchFamily="34" charset="0"/>
                        </a:rPr>
                        <a:t>Cash flow</a:t>
                      </a:r>
                      <a:br>
                        <a:rPr lang="en-US" sz="2800" b="0" kern="0" dirty="0">
                          <a:solidFill>
                            <a:schemeClr val="tx1"/>
                          </a:solidFill>
                          <a:latin typeface="Arial" panose="020B0604020202020204" pitchFamily="34" charset="0"/>
                          <a:cs typeface="Arial" panose="020B0604020202020204" pitchFamily="34" charset="0"/>
                        </a:rPr>
                      </a:br>
                      <a:r>
                        <a:rPr lang="en-US" sz="2800" b="0" kern="0" dirty="0">
                          <a:solidFill>
                            <a:schemeClr val="tx1"/>
                          </a:solidFill>
                          <a:latin typeface="Arial" panose="020B0604020202020204" pitchFamily="34" charset="0"/>
                          <a:cs typeface="Arial" panose="020B0604020202020204" pitchFamily="34" charset="0"/>
                        </a:rPr>
                        <a:t>from sale</a:t>
                      </a:r>
                      <a:endParaRPr lang="en-US" sz="2800" b="0" dirty="0">
                        <a:solidFill>
                          <a:schemeClr val="tx1"/>
                        </a:solidFill>
                        <a:latin typeface="Arial" panose="020B0604020202020204" pitchFamily="34" charset="0"/>
                        <a:cs typeface="Arial" panose="020B0604020202020204" pitchFamily="34" charset="0"/>
                      </a:endParaRPr>
                    </a:p>
                  </a:txBody>
                  <a:tcPr anchor="ctr">
                    <a:noFill/>
                  </a:tcPr>
                </a:tc>
                <a:tc>
                  <a:txBody>
                    <a:bodyPr/>
                    <a:lstStyle/>
                    <a:p>
                      <a:pPr algn="ctr"/>
                      <a:r>
                        <a:rPr lang="en-US" sz="2800" b="0" dirty="0">
                          <a:solidFill>
                            <a:schemeClr val="tx1"/>
                          </a:solidFill>
                          <a:latin typeface="Arial" panose="020B0604020202020204" pitchFamily="34" charset="0"/>
                          <a:cs typeface="Arial" panose="020B0604020202020204" pitchFamily="34" charset="0"/>
                        </a:rPr>
                        <a:t>=</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kern="0" dirty="0">
                          <a:solidFill>
                            <a:schemeClr val="tx1"/>
                          </a:solidFill>
                          <a:latin typeface="Arial" panose="020B0604020202020204" pitchFamily="34" charset="0"/>
                          <a:cs typeface="Arial" panose="020B0604020202020204" pitchFamily="34" charset="0"/>
                        </a:rPr>
                        <a:t>Sale</a:t>
                      </a:r>
                      <a:br>
                        <a:rPr lang="en-US" sz="2800" b="0" kern="0" dirty="0">
                          <a:solidFill>
                            <a:schemeClr val="tx1"/>
                          </a:solidFill>
                          <a:latin typeface="Arial" panose="020B0604020202020204" pitchFamily="34" charset="0"/>
                          <a:cs typeface="Arial" panose="020B0604020202020204" pitchFamily="34" charset="0"/>
                        </a:rPr>
                      </a:br>
                      <a:r>
                        <a:rPr lang="en-US" sz="2800" b="0" kern="0" dirty="0">
                          <a:solidFill>
                            <a:schemeClr val="tx1"/>
                          </a:solidFill>
                          <a:latin typeface="Arial" panose="020B0604020202020204" pitchFamily="34" charset="0"/>
                          <a:cs typeface="Arial" panose="020B0604020202020204" pitchFamily="34" charset="0"/>
                        </a:rPr>
                        <a:t>proceeds</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kern="0" dirty="0">
                          <a:solidFill>
                            <a:schemeClr val="tx1"/>
                          </a:solidFill>
                          <a:latin typeface="Arial" panose="020B0604020202020204" pitchFamily="34" charset="0"/>
                          <a:cs typeface="Arial" panose="020B0604020202020204" pitchFamily="34" charset="0"/>
                        </a:rPr>
                        <a:t>–</a:t>
                      </a:r>
                    </a:p>
                  </a:txBody>
                  <a:tcPr anchor="ctr">
                    <a:noFill/>
                  </a:tcPr>
                </a:tc>
                <a:tc>
                  <a:txBody>
                    <a:bodyPr/>
                    <a:lstStyle/>
                    <a:p>
                      <a:pPr algn="ctr"/>
                      <a:r>
                        <a:rPr lang="en-US" sz="2800" b="0" dirty="0">
                          <a:solidFill>
                            <a:schemeClr val="tx1"/>
                          </a:solidFill>
                          <a:latin typeface="Arial" panose="020B0604020202020204" pitchFamily="34" charset="0"/>
                          <a:cs typeface="Arial" panose="020B0604020202020204" pitchFamily="34" charset="0"/>
                        </a:rPr>
                        <a:t>Taxes</a:t>
                      </a:r>
                      <a:br>
                        <a:rPr lang="en-US" sz="2800" b="0" dirty="0">
                          <a:solidFill>
                            <a:schemeClr val="tx1"/>
                          </a:solidFill>
                          <a:latin typeface="Arial" panose="020B0604020202020204" pitchFamily="34" charset="0"/>
                          <a:cs typeface="Arial" panose="020B0604020202020204" pitchFamily="34" charset="0"/>
                        </a:rPr>
                      </a:br>
                      <a:r>
                        <a:rPr lang="en-US" sz="2800" b="0" dirty="0">
                          <a:solidFill>
                            <a:schemeClr val="tx1"/>
                          </a:solidFill>
                          <a:latin typeface="Arial" panose="020B0604020202020204" pitchFamily="34" charset="0"/>
                          <a:cs typeface="Arial" panose="020B0604020202020204" pitchFamily="34" charset="0"/>
                        </a:rPr>
                        <a:t>paid</a:t>
                      </a:r>
                    </a:p>
                  </a:txBody>
                  <a:tcPr anchor="c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40028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If Sold After 3</a:t>
            </a:r>
            <a:br>
              <a:rPr lang="en-US" dirty="0"/>
            </a:br>
            <a:r>
              <a:rPr lang="en-US" dirty="0"/>
              <a:t>Years for $25 ($ thousands)</a:t>
            </a:r>
          </a:p>
        </p:txBody>
      </p:sp>
      <p:sp>
        <p:nvSpPr>
          <p:cNvPr id="4" name="Content Placeholder 3"/>
          <p:cNvSpPr>
            <a:spLocks noGrp="1"/>
          </p:cNvSpPr>
          <p:nvPr>
            <p:ph idx="1"/>
          </p:nvPr>
        </p:nvSpPr>
        <p:spPr/>
        <p:txBody>
          <a:bodyPr/>
          <a:lstStyle/>
          <a:p>
            <a:r>
              <a:rPr lang="en-US" dirty="0"/>
              <a:t>Original basis = $240.</a:t>
            </a:r>
          </a:p>
          <a:p>
            <a:r>
              <a:rPr lang="en-US" dirty="0"/>
              <a:t>After 3 years, basis = $17.8 remaining.</a:t>
            </a:r>
          </a:p>
          <a:p>
            <a:r>
              <a:rPr lang="en-US" dirty="0"/>
              <a:t>Sales price = $25.</a:t>
            </a:r>
          </a:p>
          <a:p>
            <a:r>
              <a:rPr lang="en-US" dirty="0"/>
              <a:t>Gain or loss = $25 – $17.8 = $7.2.</a:t>
            </a:r>
          </a:p>
          <a:p>
            <a:r>
              <a:rPr lang="en-US" dirty="0"/>
              <a:t>Tax on sale = 0.25($7.2) = $1.80.</a:t>
            </a:r>
          </a:p>
          <a:p>
            <a:r>
              <a:rPr lang="en-US" dirty="0"/>
              <a:t>Cash flow = Sales price – taxes</a:t>
            </a:r>
          </a:p>
          <a:p>
            <a:r>
              <a:rPr lang="en-US" dirty="0"/>
              <a:t>Cash flow = $25 – $1.80 = $23.2.</a:t>
            </a:r>
          </a:p>
        </p:txBody>
      </p:sp>
    </p:spTree>
    <p:extLst>
      <p:ext uri="{BB962C8B-B14F-4D97-AF65-F5344CB8AC3E}">
        <p14:creationId xmlns:p14="http://schemas.microsoft.com/office/powerpoint/2010/main" val="3718891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If Sold After 3</a:t>
            </a:r>
            <a:br>
              <a:rPr lang="en-US" dirty="0"/>
            </a:br>
            <a:r>
              <a:rPr lang="en-US" dirty="0"/>
              <a:t>Years for $10 ($ thousands)</a:t>
            </a:r>
          </a:p>
        </p:txBody>
      </p:sp>
      <p:sp>
        <p:nvSpPr>
          <p:cNvPr id="4" name="Content Placeholder 2"/>
          <p:cNvSpPr>
            <a:spLocks noGrp="1"/>
          </p:cNvSpPr>
          <p:nvPr>
            <p:ph idx="1"/>
          </p:nvPr>
        </p:nvSpPr>
        <p:spPr/>
        <p:txBody>
          <a:bodyPr/>
          <a:lstStyle/>
          <a:p>
            <a:pPr>
              <a:spcAft>
                <a:spcPts val="0"/>
              </a:spcAft>
            </a:pPr>
            <a:r>
              <a:rPr lang="en-US" dirty="0"/>
              <a:t>Original basis = $240.</a:t>
            </a:r>
          </a:p>
          <a:p>
            <a:pPr>
              <a:spcAft>
                <a:spcPts val="0"/>
              </a:spcAft>
            </a:pPr>
            <a:r>
              <a:rPr lang="en-US" dirty="0"/>
              <a:t>After 3 years, basis = $17.8 remaining.</a:t>
            </a:r>
          </a:p>
          <a:p>
            <a:pPr>
              <a:spcAft>
                <a:spcPts val="0"/>
              </a:spcAft>
            </a:pPr>
            <a:r>
              <a:rPr lang="en-US" dirty="0"/>
              <a:t>Sales price = $10.</a:t>
            </a:r>
          </a:p>
          <a:p>
            <a:pPr>
              <a:spcAft>
                <a:spcPts val="0"/>
              </a:spcAft>
            </a:pPr>
            <a:r>
              <a:rPr lang="en-US" dirty="0"/>
              <a:t>Gain or loss = $10 – $17.8 = -$7.8.</a:t>
            </a:r>
          </a:p>
          <a:p>
            <a:pPr>
              <a:spcAft>
                <a:spcPts val="0"/>
              </a:spcAft>
            </a:pPr>
            <a:r>
              <a:rPr lang="en-US" dirty="0"/>
              <a:t>Tax on sale = 0.25(-$7.8) = -$1.95.</a:t>
            </a:r>
          </a:p>
          <a:p>
            <a:pPr>
              <a:spcAft>
                <a:spcPts val="0"/>
              </a:spcAft>
            </a:pPr>
            <a:r>
              <a:rPr lang="en-US" dirty="0"/>
              <a:t>Cash flow = sales price – taxes paid on sale</a:t>
            </a:r>
          </a:p>
          <a:p>
            <a:pPr>
              <a:spcAft>
                <a:spcPts val="0"/>
              </a:spcAft>
            </a:pPr>
            <a:r>
              <a:rPr lang="en-US" dirty="0"/>
              <a:t>Cash flow = $10 – (-$1.95) = $11.95.</a:t>
            </a:r>
          </a:p>
          <a:p>
            <a:pPr>
              <a:spcAft>
                <a:spcPts val="0"/>
              </a:spcAft>
            </a:pPr>
            <a:r>
              <a:rPr lang="en-US" dirty="0"/>
              <a:t>Sale at a loss provides a tax credit, so cash flow is larger than sales price!</a:t>
            </a:r>
          </a:p>
        </p:txBody>
      </p:sp>
    </p:spTree>
    <p:extLst>
      <p:ext uri="{BB962C8B-B14F-4D97-AF65-F5344CB8AC3E}">
        <p14:creationId xmlns:p14="http://schemas.microsoft.com/office/powerpoint/2010/main" val="773355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Cash Flows for</a:t>
            </a:r>
            <a:br>
              <a:rPr lang="en-US" dirty="0"/>
            </a:br>
            <a:r>
              <a:rPr lang="en-US" dirty="0"/>
              <a:t>Year 0 through Year 2</a:t>
            </a:r>
          </a:p>
        </p:txBody>
      </p:sp>
      <p:graphicFrame>
        <p:nvGraphicFramePr>
          <p:cNvPr id="5" name="Table 2" descr="A table shows project cash flows for year 0 through year 3. Initial CF for year 0 is negative $240000. Op.C F for year 1 is $94998 for year 2 is $103920. N O W C C F for year 0 is negative $24000 for year 1 is negative $720, and for year 2 is negative $742. Salvage C F. Project C F for year 0 is negative $264000 for Year 1 is $94278 and for year 2 is $103178."/>
          <p:cNvGraphicFramePr>
            <a:graphicFrameLocks noGrp="1"/>
          </p:cNvGraphicFramePr>
          <p:nvPr>
            <p:ph idx="1"/>
            <p:extLst>
              <p:ext uri="{D42A27DB-BD31-4B8C-83A1-F6EECF244321}">
                <p14:modId xmlns:p14="http://schemas.microsoft.com/office/powerpoint/2010/main" val="2836147653"/>
              </p:ext>
            </p:extLst>
          </p:nvPr>
        </p:nvGraphicFramePr>
        <p:xfrm>
          <a:off x="2095500" y="1679575"/>
          <a:ext cx="8001000" cy="3750947"/>
        </p:xfrm>
        <a:graphic>
          <a:graphicData uri="http://schemas.openxmlformats.org/drawingml/2006/table">
            <a:tbl>
              <a:tblPr firstRow="1" bandRow="1"/>
              <a:tblGrid>
                <a:gridCol w="2031300">
                  <a:extLst>
                    <a:ext uri="{9D8B030D-6E8A-4147-A177-3AD203B41FA5}">
                      <a16:colId xmlns:a16="http://schemas.microsoft.com/office/drawing/2014/main" val="20000"/>
                    </a:ext>
                  </a:extLst>
                </a:gridCol>
                <a:gridCol w="23121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58788">
                <a:tc>
                  <a:txBody>
                    <a:bodyPr/>
                    <a:lstStyle/>
                    <a:p>
                      <a:pPr marL="0" marR="0" algn="r">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 </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cap="flat">
                      <a:noFill/>
                    </a:lnT>
                    <a:lnB>
                      <a:noFill/>
                    </a:lnB>
                    <a:lnTlToBr>
                      <a:noFill/>
                    </a:lnTlToBr>
                    <a:lnBlToTr>
                      <a:noFill/>
                    </a:lnBlToTr>
                    <a:noFill/>
                  </a:tcPr>
                </a:tc>
                <a:tc>
                  <a:txBody>
                    <a:bodyPr/>
                    <a:lstStyle/>
                    <a:p>
                      <a:pPr marL="0" marR="0" algn="ctr">
                        <a:spcBef>
                          <a:spcPts val="0"/>
                        </a:spcBef>
                        <a:spcAft>
                          <a:spcPts val="0"/>
                        </a:spcAft>
                      </a:pPr>
                      <a:r>
                        <a:rPr lang="en-US" sz="3200" u="sng" kern="1200" dirty="0">
                          <a:solidFill>
                            <a:srgbClr val="333399"/>
                          </a:solidFill>
                          <a:effectLst/>
                          <a:latin typeface="+mn-lt"/>
                          <a:ea typeface="+mn-ea"/>
                          <a:cs typeface="+mn-cs"/>
                        </a:rPr>
                        <a:t> </a:t>
                      </a:r>
                      <a:r>
                        <a:rPr lang="en-US" sz="3200" u="sng"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Year 0</a:t>
                      </a:r>
                      <a:r>
                        <a:rPr lang="en-US" sz="3200" u="sng" kern="1200" dirty="0">
                          <a:solidFill>
                            <a:srgbClr val="333399"/>
                          </a:solidFill>
                          <a:effectLst/>
                          <a:latin typeface="+mn-lt"/>
                          <a:ea typeface="+mn-ea"/>
                          <a:cs typeface="+mn-cs"/>
                        </a:rPr>
                        <a:t> </a:t>
                      </a:r>
                      <a:endParaRPr lang="en-US" sz="3200" u="sng"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a:noFill/>
                    </a:lnL>
                    <a:lnR>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3200" u="sng" kern="1200" dirty="0">
                          <a:solidFill>
                            <a:srgbClr val="333399"/>
                          </a:solidFill>
                          <a:effectLst/>
                          <a:latin typeface="+mn-lt"/>
                          <a:ea typeface="+mn-ea"/>
                          <a:cs typeface="+mn-cs"/>
                        </a:rPr>
                        <a:t> </a:t>
                      </a:r>
                      <a:r>
                        <a:rPr lang="en-US" sz="3200" u="sng"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Year 1</a:t>
                      </a:r>
                      <a:r>
                        <a:rPr lang="en-US" sz="3200" u="sng" kern="1200" dirty="0">
                          <a:solidFill>
                            <a:srgbClr val="333399"/>
                          </a:solidFill>
                          <a:effectLst/>
                          <a:latin typeface="+mn-lt"/>
                          <a:ea typeface="+mn-ea"/>
                          <a:cs typeface="+mn-cs"/>
                        </a:rPr>
                        <a:t> </a:t>
                      </a:r>
                      <a:endParaRPr lang="en-US" sz="3200" u="sng"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a:noFill/>
                    </a:lnL>
                    <a:lnR>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3200" u="sng" kern="1200" dirty="0">
                          <a:solidFill>
                            <a:srgbClr val="333399"/>
                          </a:solidFill>
                          <a:effectLst/>
                          <a:latin typeface="+mn-lt"/>
                          <a:ea typeface="+mn-ea"/>
                          <a:cs typeface="+mn-cs"/>
                        </a:rPr>
                        <a:t> </a:t>
                      </a:r>
                      <a:r>
                        <a:rPr lang="en-US" sz="3200" u="sng"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Year 2</a:t>
                      </a:r>
                      <a:r>
                        <a:rPr lang="en-US" sz="3200" u="sng" kern="1200" dirty="0">
                          <a:solidFill>
                            <a:srgbClr val="333399"/>
                          </a:solidFill>
                          <a:effectLst/>
                          <a:latin typeface="+mn-lt"/>
                          <a:ea typeface="+mn-ea"/>
                          <a:cs typeface="+mn-cs"/>
                        </a:rPr>
                        <a:t> </a:t>
                      </a:r>
                      <a:endParaRPr lang="en-US" sz="3200" u="sng"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a:noFill/>
                    </a:lnL>
                    <a:lnR cap="flat">
                      <a:noFill/>
                    </a:lnR>
                    <a:lnT cap="fla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Initial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imes New Roman" panose="02020603050405020304" pitchFamily="18" charset="0"/>
                          <a:ea typeface="Tahoma" panose="020B0604030504040204" pitchFamily="34" charset="0"/>
                          <a:cs typeface="Times New Roman" panose="02020603050405020304" pitchFamily="18" charset="0"/>
                        </a:rPr>
                        <a:t>−</a:t>
                      </a:r>
                      <a:r>
                        <a:rPr lang="en-US" sz="3200" spc="0" dirty="0">
                          <a:effectLst/>
                          <a:latin typeface="Tahoma" panose="020B0604030504040204" pitchFamily="34" charset="0"/>
                          <a:ea typeface="Tahoma" panose="020B0604030504040204" pitchFamily="34" charset="0"/>
                          <a:cs typeface="Tahoma" panose="020B0604030504040204" pitchFamily="34" charset="0"/>
                        </a:rPr>
                        <a:t>$240,000</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 </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 </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7200">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Op.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 </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$94,998</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ahoma" panose="020B0604030504040204" pitchFamily="34" charset="0"/>
                          <a:ea typeface="Tahoma" panose="020B0604030504040204" pitchFamily="34" charset="0"/>
                          <a:cs typeface="Tahoma" panose="020B0604030504040204" pitchFamily="34" charset="0"/>
                        </a:rPr>
                        <a:t>$103,920</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96913">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NOWC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imes New Roman" panose="02020603050405020304" pitchFamily="18" charset="0"/>
                          <a:ea typeface="Tahoma" panose="020B0604030504040204" pitchFamily="34" charset="0"/>
                          <a:cs typeface="Times New Roman" panose="02020603050405020304" pitchFamily="18" charset="0"/>
                        </a:rPr>
                        <a:t>−</a:t>
                      </a:r>
                      <a:r>
                        <a:rPr lang="en-US" sz="3200" spc="0" dirty="0">
                          <a:effectLst/>
                          <a:latin typeface="Tahoma" panose="020B0604030504040204" pitchFamily="34" charset="0"/>
                          <a:ea typeface="Tahoma" panose="020B0604030504040204" pitchFamily="34" charset="0"/>
                          <a:cs typeface="Tahoma" panose="020B0604030504040204" pitchFamily="34" charset="0"/>
                        </a:rPr>
                        <a:t>$24,000</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imes New Roman" panose="02020603050405020304" pitchFamily="18" charset="0"/>
                          <a:ea typeface="Tahoma" panose="020B0604030504040204" pitchFamily="34" charset="0"/>
                          <a:cs typeface="Times New Roman" panose="02020603050405020304" pitchFamily="18" charset="0"/>
                        </a:rPr>
                        <a:t>−</a:t>
                      </a:r>
                      <a:r>
                        <a:rPr lang="en-US" sz="3200" spc="0" dirty="0">
                          <a:effectLst/>
                          <a:latin typeface="Tahoma" panose="020B0604030504040204" pitchFamily="34" charset="0"/>
                          <a:ea typeface="Tahoma" panose="020B0604030504040204" pitchFamily="34" charset="0"/>
                          <a:cs typeface="Tahoma" panose="020B0604030504040204" pitchFamily="34" charset="0"/>
                        </a:rPr>
                        <a:t>$720</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imes New Roman" panose="02020603050405020304" pitchFamily="18" charset="0"/>
                          <a:ea typeface="Tahoma" panose="020B0604030504040204" pitchFamily="34" charset="0"/>
                          <a:cs typeface="Times New Roman" panose="02020603050405020304" pitchFamily="18" charset="0"/>
                        </a:rPr>
                        <a:t>−</a:t>
                      </a:r>
                      <a:r>
                        <a:rPr lang="en-US" sz="3200" spc="0" dirty="0">
                          <a:effectLst/>
                          <a:latin typeface="Tahoma" panose="020B0604030504040204" pitchFamily="34" charset="0"/>
                          <a:ea typeface="Tahoma" panose="020B0604030504040204" pitchFamily="34" charset="0"/>
                          <a:cs typeface="Tahoma" panose="020B0604030504040204" pitchFamily="34" charset="0"/>
                        </a:rPr>
                        <a:t>$742</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7200">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Salvage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lnSpc>
                          <a:spcPct val="150000"/>
                        </a:lnSpc>
                        <a:spcBef>
                          <a:spcPts val="0"/>
                        </a:spcBef>
                        <a:spcAft>
                          <a:spcPts val="0"/>
                        </a:spcAft>
                      </a:pPr>
                      <a:r>
                        <a:rPr lang="en-US" sz="3200" u="sng" kern="1200" dirty="0">
                          <a:solidFill>
                            <a:schemeClr val="tx1"/>
                          </a:solidFill>
                          <a:effectLst/>
                          <a:latin typeface="+mn-lt"/>
                          <a:ea typeface="+mn-ea"/>
                          <a:cs typeface="+mn-cs"/>
                        </a:rPr>
                        <a:t>           </a:t>
                      </a:r>
                      <a:r>
                        <a:rPr lang="en-US" sz="3200" u="sng" spc="0" dirty="0">
                          <a:effectLst/>
                          <a:latin typeface="Tahoma" panose="020B0604030504040204" pitchFamily="34" charset="0"/>
                          <a:ea typeface="Tahoma" panose="020B0604030504040204" pitchFamily="34" charset="0"/>
                          <a:cs typeface="Tahoma" panose="020B0604030504040204" pitchFamily="34" charset="0"/>
                        </a:rPr>
                        <a:t> </a:t>
                      </a:r>
                      <a:endParaRPr lang="en-US" sz="3200" u="sng"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lnSpc>
                          <a:spcPct val="150000"/>
                        </a:lnSpc>
                        <a:spcBef>
                          <a:spcPts val="0"/>
                        </a:spcBef>
                        <a:spcAft>
                          <a:spcPts val="0"/>
                        </a:spcAft>
                      </a:pPr>
                      <a:r>
                        <a:rPr lang="en-US" sz="3200" u="sng" kern="1200" dirty="0">
                          <a:solidFill>
                            <a:schemeClr val="tx1"/>
                          </a:solidFill>
                          <a:effectLst/>
                          <a:latin typeface="+mn-lt"/>
                          <a:ea typeface="+mn-ea"/>
                          <a:cs typeface="+mn-cs"/>
                        </a:rPr>
                        <a:t>           </a:t>
                      </a:r>
                      <a:r>
                        <a:rPr lang="en-US" sz="3200" u="sng" spc="0" dirty="0">
                          <a:effectLst/>
                          <a:latin typeface="Tahoma" panose="020B0604030504040204" pitchFamily="34" charset="0"/>
                          <a:ea typeface="Tahoma" panose="020B0604030504040204" pitchFamily="34" charset="0"/>
                          <a:cs typeface="Tahoma" panose="020B0604030504040204" pitchFamily="34" charset="0"/>
                        </a:rPr>
                        <a:t> </a:t>
                      </a:r>
                      <a:endParaRPr lang="en-US" sz="3200" u="sng"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lnSpc>
                          <a:spcPct val="150000"/>
                        </a:lnSpc>
                        <a:spcBef>
                          <a:spcPts val="0"/>
                        </a:spcBef>
                        <a:spcAft>
                          <a:spcPts val="0"/>
                        </a:spcAft>
                      </a:pPr>
                      <a:r>
                        <a:rPr lang="en-US" sz="3200" u="sng" kern="1200" dirty="0">
                          <a:solidFill>
                            <a:schemeClr val="tx1"/>
                          </a:solidFill>
                          <a:effectLst/>
                          <a:latin typeface="+mn-lt"/>
                          <a:ea typeface="+mn-ea"/>
                          <a:cs typeface="+mn-cs"/>
                        </a:rPr>
                        <a:t>           </a:t>
                      </a:r>
                      <a:r>
                        <a:rPr lang="en-US" sz="3200" u="sng" spc="0" dirty="0">
                          <a:effectLst/>
                          <a:latin typeface="Tahoma" panose="020B0604030504040204" pitchFamily="34" charset="0"/>
                          <a:ea typeface="Tahoma" panose="020B0604030504040204" pitchFamily="34" charset="0"/>
                          <a:cs typeface="Tahoma" panose="020B0604030504040204" pitchFamily="34" charset="0"/>
                        </a:rPr>
                        <a:t> </a:t>
                      </a:r>
                      <a:endParaRPr lang="en-US" sz="3200" u="sng"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8963">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Project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effectLst/>
                          <a:latin typeface="Times New Roman" panose="02020603050405020304" pitchFamily="18" charset="0"/>
                          <a:ea typeface="Tahoma" panose="020B0604030504040204" pitchFamily="34" charset="0"/>
                          <a:cs typeface="Times New Roman" panose="02020603050405020304" pitchFamily="18" charset="0"/>
                        </a:rPr>
                        <a:t>−</a:t>
                      </a:r>
                      <a:r>
                        <a:rPr lang="en-US" sz="3200" spc="0" dirty="0">
                          <a:solidFill>
                            <a:srgbClr val="000000"/>
                          </a:solidFill>
                          <a:effectLst/>
                          <a:latin typeface="Tahoma" panose="020B0604030504040204" pitchFamily="34" charset="0"/>
                          <a:ea typeface="Tahoma" panose="020B0604030504040204" pitchFamily="34" charset="0"/>
                          <a:cs typeface="Tahoma" panose="020B0604030504040204" pitchFamily="34" charset="0"/>
                        </a:rPr>
                        <a:t>$264,000</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solidFill>
                            <a:srgbClr val="000000"/>
                          </a:solidFill>
                          <a:effectLst/>
                          <a:latin typeface="Tahoma" panose="020B0604030504040204" pitchFamily="34" charset="0"/>
                          <a:ea typeface="Tahoma" panose="020B0604030504040204" pitchFamily="34" charset="0"/>
                          <a:cs typeface="Tahoma" panose="020B0604030504040204" pitchFamily="34" charset="0"/>
                        </a:rPr>
                        <a:t>$94,278</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algn="r">
                        <a:lnSpc>
                          <a:spcPct val="150000"/>
                        </a:lnSpc>
                        <a:spcBef>
                          <a:spcPts val="0"/>
                        </a:spcBef>
                        <a:spcAft>
                          <a:spcPts val="0"/>
                        </a:spcAft>
                      </a:pPr>
                      <a:r>
                        <a:rPr lang="en-US" sz="3200" spc="0" dirty="0">
                          <a:solidFill>
                            <a:srgbClr val="000000"/>
                          </a:solidFill>
                          <a:effectLst/>
                          <a:latin typeface="Tahoma" panose="020B0604030504040204" pitchFamily="34" charset="0"/>
                          <a:ea typeface="Tahoma" panose="020B0604030504040204" pitchFamily="34" charset="0"/>
                          <a:cs typeface="Tahoma" panose="020B0604030504040204" pitchFamily="34" charset="0"/>
                        </a:rPr>
                        <a:t>$103,178</a:t>
                      </a:r>
                      <a:endParaRPr lang="en-US" sz="3200" spc="-10" dirty="0">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65920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Cash Flows for</a:t>
            </a:r>
            <a:br>
              <a:rPr lang="en-US" dirty="0"/>
            </a:br>
            <a:r>
              <a:rPr lang="en-US" dirty="0"/>
              <a:t>Year 3 and Year 4</a:t>
            </a:r>
          </a:p>
        </p:txBody>
      </p:sp>
      <p:graphicFrame>
        <p:nvGraphicFramePr>
          <p:cNvPr id="6" name="Table 2" descr="A table shows net cash flows for year 3 and year 4. Initial C F. Op. C F and N O W C C F for year 3 are $88453.5 and negative 763.0 for year 4 are $86400.5 and $26225.0. The salvage C F for year 4 is $18750.0. The total project C F for year 3 is $87690.5 and for year 4 is $131375.5."/>
          <p:cNvGraphicFramePr>
            <a:graphicFrameLocks noGrp="1"/>
          </p:cNvGraphicFramePr>
          <p:nvPr>
            <p:ph idx="1"/>
            <p:extLst>
              <p:ext uri="{D42A27DB-BD31-4B8C-83A1-F6EECF244321}">
                <p14:modId xmlns:p14="http://schemas.microsoft.com/office/powerpoint/2010/main" val="3471147405"/>
              </p:ext>
            </p:extLst>
          </p:nvPr>
        </p:nvGraphicFramePr>
        <p:xfrm>
          <a:off x="2552700" y="1603375"/>
          <a:ext cx="7086600" cy="4145280"/>
        </p:xfrm>
        <a:graphic>
          <a:graphicData uri="http://schemas.openxmlformats.org/drawingml/2006/table">
            <a:tbl>
              <a:tblPr firstRow="1" bandRow="1"/>
              <a:tblGrid>
                <a:gridCol w="2394327">
                  <a:extLst>
                    <a:ext uri="{9D8B030D-6E8A-4147-A177-3AD203B41FA5}">
                      <a16:colId xmlns:a16="http://schemas.microsoft.com/office/drawing/2014/main" val="20000"/>
                    </a:ext>
                  </a:extLst>
                </a:gridCol>
                <a:gridCol w="2101473">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tblGrid>
              <a:tr h="458788">
                <a:tc>
                  <a:txBody>
                    <a:bodyPr/>
                    <a:lstStyle/>
                    <a:p>
                      <a:pPr marL="0" marR="0" algn="r">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 </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cap="flat">
                      <a:noFill/>
                    </a:lnT>
                    <a:lnB>
                      <a:noFill/>
                    </a:lnB>
                    <a:lnTlToBr>
                      <a:noFill/>
                    </a:lnTlToBr>
                    <a:lnBlToTr>
                      <a:noFill/>
                    </a:lnBlToTr>
                    <a:noFill/>
                  </a:tcPr>
                </a:tc>
                <a:tc>
                  <a:txBody>
                    <a:bodyPr/>
                    <a:lstStyle/>
                    <a:p>
                      <a:pPr marL="0" marR="0" algn="ctr">
                        <a:spcBef>
                          <a:spcPts val="0"/>
                        </a:spcBef>
                        <a:spcAft>
                          <a:spcPts val="0"/>
                        </a:spcAft>
                      </a:pPr>
                      <a:r>
                        <a:rPr lang="en-US" sz="3200" u="sng" kern="1200" dirty="0">
                          <a:solidFill>
                            <a:schemeClr val="tx1"/>
                          </a:solidFill>
                          <a:effectLst/>
                          <a:latin typeface="+mn-lt"/>
                          <a:ea typeface="+mn-ea"/>
                          <a:cs typeface="+mn-cs"/>
                        </a:rPr>
                        <a:t> </a:t>
                      </a:r>
                      <a:r>
                        <a:rPr lang="en-US" sz="3200" u="sng"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Year 3</a:t>
                      </a:r>
                      <a:r>
                        <a:rPr lang="en-US" sz="3200" u="sng" kern="1200" dirty="0">
                          <a:solidFill>
                            <a:schemeClr val="tx1"/>
                          </a:solidFill>
                          <a:effectLst/>
                          <a:latin typeface="+mn-lt"/>
                          <a:ea typeface="+mn-ea"/>
                          <a:cs typeface="+mn-cs"/>
                        </a:rPr>
                        <a:t> </a:t>
                      </a:r>
                      <a:endParaRPr lang="en-US" sz="3200" u="sng"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a:noFill/>
                    </a:lnL>
                    <a:lnR>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3200" u="sng" kern="1200" dirty="0">
                          <a:solidFill>
                            <a:schemeClr val="tx1"/>
                          </a:solidFill>
                          <a:effectLst/>
                          <a:latin typeface="+mn-lt"/>
                          <a:ea typeface="+mn-ea"/>
                          <a:cs typeface="+mn-cs"/>
                        </a:rPr>
                        <a:t> </a:t>
                      </a:r>
                      <a:r>
                        <a:rPr lang="en-US" sz="3200" u="sng"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Year 4</a:t>
                      </a:r>
                      <a:r>
                        <a:rPr lang="en-US" sz="3200" u="sng" kern="1200" dirty="0">
                          <a:solidFill>
                            <a:schemeClr val="tx1"/>
                          </a:solidFill>
                          <a:effectLst/>
                          <a:latin typeface="+mn-lt"/>
                          <a:ea typeface="+mn-ea"/>
                          <a:cs typeface="+mn-cs"/>
                        </a:rPr>
                        <a:t> </a:t>
                      </a:r>
                      <a:endParaRPr lang="en-US" sz="3200" u="sng"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b">
                    <a:lnL>
                      <a:noFill/>
                    </a:lnL>
                    <a:lnR cap="flat">
                      <a:noFill/>
                    </a:lnR>
                    <a:lnT cap="fla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Initial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marL="5443" marR="5443" marT="5443"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algn="r" fontAlgn="b"/>
                      <a:r>
                        <a:rPr lang="en-US" sz="32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marL="5443" marR="5443" marT="5443" marB="0" anchor="b">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7200">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Op.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$88,453.5</a:t>
                      </a:r>
                    </a:p>
                  </a:txBody>
                  <a:tcPr marL="5443" marR="5443"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$86,400.5</a:t>
                      </a:r>
                    </a:p>
                  </a:txBody>
                  <a:tcPr marL="5443" marR="5443" marT="5443"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96913">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NOWC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a:noFill/>
                    </a:lnB>
                    <a:lnTlToBr>
                      <a:noFill/>
                    </a:lnTlToBr>
                    <a:lnBlToTr>
                      <a:noFill/>
                    </a:lnBlToTr>
                    <a:noFill/>
                  </a:tcPr>
                </a:tc>
                <a:tc>
                  <a:txBody>
                    <a:bodyPr/>
                    <a:lstStyle/>
                    <a:p>
                      <a:pPr algn="r" fontAlgn="b"/>
                      <a:r>
                        <a:rPr lang="en-US" sz="32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-$763.0</a:t>
                      </a:r>
                    </a:p>
                  </a:txBody>
                  <a:tcPr marL="5443" marR="5443"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$26,225.0</a:t>
                      </a:r>
                    </a:p>
                  </a:txBody>
                  <a:tcPr marL="5443" marR="5443" marT="5443"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7200">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Salvage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3200" u="sng" kern="1200" dirty="0">
                          <a:solidFill>
                            <a:schemeClr val="tx1"/>
                          </a:solidFill>
                          <a:effectLst/>
                          <a:latin typeface="+mn-lt"/>
                          <a:ea typeface="+mn-ea"/>
                          <a:cs typeface="+mn-cs"/>
                        </a:rPr>
                        <a:t>           </a:t>
                      </a:r>
                      <a:r>
                        <a:rPr lang="en-US" sz="3200" u="sng" spc="0" dirty="0">
                          <a:effectLst/>
                          <a:latin typeface="Tahoma" panose="020B0604030504040204" pitchFamily="34" charset="0"/>
                          <a:ea typeface="Tahoma" panose="020B0604030504040204" pitchFamily="34" charset="0"/>
                          <a:cs typeface="Tahoma" panose="020B0604030504040204" pitchFamily="34" charset="0"/>
                        </a:rPr>
                        <a:t> </a:t>
                      </a:r>
                      <a:endParaRPr lang="en-US" sz="3200" u="sng" spc="-10" dirty="0">
                        <a:effectLst/>
                        <a:latin typeface="Tahoma" panose="020B0604030504040204" pitchFamily="34" charset="0"/>
                        <a:ea typeface="Tahoma" panose="020B0604030504040204" pitchFamily="34" charset="0"/>
                        <a:cs typeface="Tahoma" panose="020B0604030504040204" pitchFamily="34" charset="0"/>
                      </a:endParaRPr>
                    </a:p>
                  </a:txBody>
                  <a:tcPr marL="5443" marR="5443" marT="5443"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algn="r" fontAlgn="b"/>
                      <a:r>
                        <a:rPr lang="en-US" sz="3200" b="0" i="0" u="sng"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$18,750.0</a:t>
                      </a:r>
                    </a:p>
                  </a:txBody>
                  <a:tcPr marL="5443" marR="5443" marT="5443" marB="0" anchor="b">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8963">
                <a:tc>
                  <a:txBody>
                    <a:bodyPr/>
                    <a:lstStyle/>
                    <a:p>
                      <a:pPr marL="0" marR="0">
                        <a:lnSpc>
                          <a:spcPct val="150000"/>
                        </a:lnSpc>
                        <a:spcBef>
                          <a:spcPts val="0"/>
                        </a:spcBef>
                        <a:spcAft>
                          <a:spcPts val="0"/>
                        </a:spcAft>
                      </a:pPr>
                      <a:r>
                        <a:rPr lang="en-US" sz="3200" spc="0" dirty="0">
                          <a:solidFill>
                            <a:srgbClr val="333399"/>
                          </a:solidFill>
                          <a:effectLst/>
                          <a:latin typeface="Tahoma" panose="020B0604030504040204" pitchFamily="34" charset="0"/>
                          <a:ea typeface="Tahoma" panose="020B0604030504040204" pitchFamily="34" charset="0"/>
                          <a:cs typeface="Tahoma" panose="020B0604030504040204" pitchFamily="34" charset="0"/>
                        </a:rPr>
                        <a:t>Project CF</a:t>
                      </a:r>
                      <a:endParaRPr lang="en-US" sz="3200" spc="-10" dirty="0">
                        <a:solidFill>
                          <a:srgbClr val="333399"/>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lnL cap="flat">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$87,690.5</a:t>
                      </a:r>
                    </a:p>
                  </a:txBody>
                  <a:tcPr marL="5443" marR="5443" marT="5443" marB="0" anchor="b">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algn="r" fontAlgn="b"/>
                      <a:r>
                        <a:rPr lang="en-US" sz="32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$131,375.5</a:t>
                      </a:r>
                    </a:p>
                  </a:txBody>
                  <a:tcPr marL="5443" marR="5443" marT="5443" marB="0" anchor="b">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07417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Net CFs Time Line</a:t>
            </a:r>
          </a:p>
        </p:txBody>
      </p:sp>
      <p:pic>
        <p:nvPicPr>
          <p:cNvPr id="32770" name="Picture 2" descr="A timeline of interval 4 years, 0 denotes negative 264000, 1 denotes $94278, 2 denote $103178, 3 denote $87690.5 and year 4 denotes $131375.5."/>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409" b="51793"/>
          <a:stretch/>
        </p:blipFill>
        <p:spPr bwMode="auto">
          <a:xfrm>
            <a:off x="838200" y="1353590"/>
            <a:ext cx="7955280" cy="163892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3"/>
          <p:cNvSpPr>
            <a:spLocks noGrp="1"/>
          </p:cNvSpPr>
          <p:nvPr>
            <p:ph idx="10"/>
          </p:nvPr>
        </p:nvSpPr>
        <p:spPr>
          <a:xfrm>
            <a:off x="838200" y="3521072"/>
            <a:ext cx="7886700" cy="1889128"/>
          </a:xfrm>
        </p:spPr>
        <p:txBody>
          <a:bodyPr/>
          <a:lstStyle/>
          <a:p>
            <a:pPr marL="0" indent="0">
              <a:lnSpc>
                <a:spcPct val="90000"/>
              </a:lnSpc>
              <a:buNone/>
            </a:pPr>
            <a:r>
              <a:rPr lang="en-US" dirty="0">
                <a:latin typeface="Tahoma" pitchFamily="34" charset="0"/>
              </a:rPr>
              <a:t>Enter CFs in CFLO register and I/YR = 10.</a:t>
            </a:r>
          </a:p>
          <a:p>
            <a:pPr marL="0" indent="0">
              <a:lnSpc>
                <a:spcPct val="90000"/>
              </a:lnSpc>
              <a:buNone/>
            </a:pPr>
            <a:r>
              <a:rPr lang="en-US" dirty="0">
                <a:latin typeface="Tahoma" pitchFamily="34" charset="0"/>
              </a:rPr>
              <a:t>	NPV	= </a:t>
            </a:r>
            <a:r>
              <a:rPr lang="en-US" dirty="0"/>
              <a:t>$62,593.</a:t>
            </a:r>
          </a:p>
          <a:p>
            <a:pPr marL="0" indent="0">
              <a:lnSpc>
                <a:spcPct val="90000"/>
              </a:lnSpc>
              <a:buNone/>
            </a:pPr>
            <a:r>
              <a:rPr lang="en-US" dirty="0">
                <a:latin typeface="Tahoma" pitchFamily="34" charset="0"/>
              </a:rPr>
              <a:t>	IRR	=   20.1%.</a:t>
            </a:r>
          </a:p>
        </p:txBody>
      </p:sp>
    </p:spTree>
    <p:extLst>
      <p:ext uri="{BB962C8B-B14F-4D97-AF65-F5344CB8AC3E}">
        <p14:creationId xmlns:p14="http://schemas.microsoft.com/office/powerpoint/2010/main" val="629530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project’s MIRR? </a:t>
            </a:r>
          </a:p>
        </p:txBody>
      </p:sp>
      <p:pic>
        <p:nvPicPr>
          <p:cNvPr id="33794" name="Picture 2" descr="A timeline of intervals 4 years, year 0 to 1 is 10 percent, year 0 is negative 264000, year 1 is 94278 denotes 125484.0, year 2 is 103178 denotes 124845.4, year 3 is 87690.5 denote 96459.6 and year 4 is 131375.5. The total value is 478164.5 denotes negative 264000 M I R R equals question mar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3633" y="1406047"/>
            <a:ext cx="8344735" cy="4577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409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Calculator Solution</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Enter positive CFs in CFLO. Enter I/YR = 10. Solve for NPV = 326,592.77.</a:t>
            </a:r>
          </a:p>
          <a:p>
            <a:pPr>
              <a:lnSpc>
                <a:spcPct val="90000"/>
              </a:lnSpc>
              <a:spcBef>
                <a:spcPct val="0"/>
              </a:spcBef>
              <a:spcAft>
                <a:spcPts val="1200"/>
              </a:spcAft>
            </a:pPr>
            <a:r>
              <a:rPr lang="en-US" dirty="0"/>
              <a:t>Now use TVM keys:  PV = -326,592.77, </a:t>
            </a:r>
            <a:br>
              <a:rPr lang="en-US" dirty="0"/>
            </a:br>
            <a:r>
              <a:rPr lang="en-US" dirty="0"/>
              <a:t>N = 4, I/YR = 10; PMT = 0; Solve for FV = 478,164.47. (This is TV of inflows)</a:t>
            </a:r>
          </a:p>
          <a:p>
            <a:pPr>
              <a:lnSpc>
                <a:spcPct val="90000"/>
              </a:lnSpc>
              <a:spcBef>
                <a:spcPct val="0"/>
              </a:spcBef>
              <a:spcAft>
                <a:spcPts val="1200"/>
              </a:spcAft>
            </a:pPr>
            <a:r>
              <a:rPr lang="en-US" dirty="0"/>
              <a:t>Use TVM keys:  N = 4; FV = 478,164.47;   </a:t>
            </a:r>
            <a:br>
              <a:rPr lang="en-US" dirty="0"/>
            </a:br>
            <a:r>
              <a:rPr lang="en-US" dirty="0"/>
              <a:t>PV = -264,000; PMT= 0; Solve for I/YR = 16.0%.</a:t>
            </a:r>
          </a:p>
          <a:p>
            <a:pPr>
              <a:lnSpc>
                <a:spcPct val="90000"/>
              </a:lnSpc>
              <a:spcBef>
                <a:spcPct val="0"/>
              </a:spcBef>
              <a:spcAft>
                <a:spcPts val="1200"/>
              </a:spcAft>
            </a:pPr>
            <a:r>
              <a:rPr lang="en-US" dirty="0">
                <a:solidFill>
                  <a:srgbClr val="333399"/>
                </a:solidFill>
              </a:rPr>
              <a:t>MIRR = 16.0%.</a:t>
            </a:r>
          </a:p>
        </p:txBody>
      </p:sp>
    </p:spTree>
    <p:extLst>
      <p:ext uri="{BB962C8B-B14F-4D97-AF65-F5344CB8AC3E}">
        <p14:creationId xmlns:p14="http://schemas.microsoft.com/office/powerpoint/2010/main" val="2899103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Profitability Index (PI)</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PI = PV of future CF / Initial CF</a:t>
            </a:r>
          </a:p>
          <a:p>
            <a:pPr>
              <a:lnSpc>
                <a:spcPct val="90000"/>
              </a:lnSpc>
              <a:spcBef>
                <a:spcPct val="0"/>
              </a:spcBef>
              <a:spcAft>
                <a:spcPts val="1200"/>
              </a:spcAft>
            </a:pPr>
            <a:r>
              <a:rPr lang="en-US" dirty="0"/>
              <a:t>PI = $326,592.77/$264,000</a:t>
            </a:r>
          </a:p>
          <a:p>
            <a:pPr>
              <a:lnSpc>
                <a:spcPct val="90000"/>
              </a:lnSpc>
              <a:spcBef>
                <a:spcPct val="0"/>
              </a:spcBef>
              <a:spcAft>
                <a:spcPts val="1200"/>
              </a:spcAft>
            </a:pPr>
            <a:endParaRPr lang="en-US" dirty="0">
              <a:solidFill>
                <a:srgbClr val="333399"/>
              </a:solidFill>
            </a:endParaRPr>
          </a:p>
          <a:p>
            <a:pPr>
              <a:lnSpc>
                <a:spcPct val="90000"/>
              </a:lnSpc>
              <a:spcBef>
                <a:spcPct val="0"/>
              </a:spcBef>
              <a:spcAft>
                <a:spcPts val="1200"/>
              </a:spcAft>
            </a:pPr>
            <a:r>
              <a:rPr lang="en-US" dirty="0">
                <a:solidFill>
                  <a:srgbClr val="333399"/>
                </a:solidFill>
              </a:rPr>
              <a:t>PI = 1.24.</a:t>
            </a:r>
          </a:p>
        </p:txBody>
      </p:sp>
    </p:spTree>
    <p:extLst>
      <p:ext uri="{BB962C8B-B14F-4D97-AF65-F5344CB8AC3E}">
        <p14:creationId xmlns:p14="http://schemas.microsoft.com/office/powerpoint/2010/main" val="85575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Big Picture:</a:t>
            </a:r>
            <a:br>
              <a:rPr lang="en-US" dirty="0"/>
            </a:br>
            <a:r>
              <a:rPr lang="en-US" dirty="0"/>
              <a:t>Project Risk Analysis</a:t>
            </a:r>
          </a:p>
        </p:txBody>
      </p:sp>
      <p:pic>
        <p:nvPicPr>
          <p:cNvPr id="31746" name="Picture 2" descr="A flowchart shows project’s cash flow (CF subscript t) with red arrow mark pointing inward leads to NPV equals whole bracket CF subscript 1 divides (1 + r) subscript 1 + CF subscript 2 divides (1 + r) subscript 2 + --- + CF subscript N divides (1 + r) superscript N whole bracket negative initial cost with red arrow mark pointing inward. Bottom flow shows market interest rates, market risk aversion, project’s debt/equity capacity, and project’s business risk with red arrow mark pointing inward leads to project’s risk adjusted cost of capital (r). It further leads to NPV valu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7482" y="1317625"/>
            <a:ext cx="7437036" cy="4754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895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project’s payback?</a:t>
            </a:r>
            <a:br>
              <a:rPr lang="en-US" dirty="0"/>
            </a:br>
            <a:r>
              <a:rPr lang="en-US" dirty="0"/>
              <a:t>($ thousands)</a:t>
            </a:r>
          </a:p>
        </p:txBody>
      </p:sp>
      <p:pic>
        <p:nvPicPr>
          <p:cNvPr id="34818" name="Picture 2" descr="A timeline of intervals 4 years, year 0 denotes negative 264, year 1 denotes 94, year 2 denotes 103, year 3 denotes 88 and year 4 denotes 131."/>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3632" r="2361" b="63055"/>
          <a:stretch/>
        </p:blipFill>
        <p:spPr bwMode="auto">
          <a:xfrm>
            <a:off x="1981200" y="1393825"/>
            <a:ext cx="8229600" cy="1643449"/>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3"/>
          <p:cNvSpPr>
            <a:spLocks noGrp="1"/>
          </p:cNvSpPr>
          <p:nvPr>
            <p:ph idx="10"/>
          </p:nvPr>
        </p:nvSpPr>
        <p:spPr/>
        <p:txBody>
          <a:bodyPr/>
          <a:lstStyle/>
          <a:p>
            <a:pPr marL="0" indent="0">
              <a:buNone/>
            </a:pPr>
            <a:r>
              <a:rPr lang="en-US" dirty="0">
                <a:latin typeface="Tahoma" pitchFamily="34" charset="0"/>
              </a:rPr>
              <a:t>Cumulative:</a:t>
            </a:r>
            <a:endParaRPr lang="en-US" dirty="0"/>
          </a:p>
          <a:p>
            <a:pPr marL="0" indent="0">
              <a:buNone/>
            </a:pPr>
            <a:r>
              <a:rPr lang="en-US" dirty="0">
                <a:latin typeface="Tahoma" pitchFamily="34" charset="0"/>
                <a:cs typeface="Times New Roman" panose="02020603050405020304" pitchFamily="18" charset="0"/>
              </a:rPr>
              <a:t>−</a:t>
            </a:r>
            <a:r>
              <a:rPr lang="en-US" dirty="0">
                <a:latin typeface="Tahoma" pitchFamily="34" charset="0"/>
              </a:rPr>
              <a:t>264           </a:t>
            </a:r>
            <a:r>
              <a:rPr lang="en-US" dirty="0">
                <a:latin typeface="Tahoma" pitchFamily="34" charset="0"/>
                <a:cs typeface="Times New Roman" panose="02020603050405020304" pitchFamily="18" charset="0"/>
              </a:rPr>
              <a:t>−170           −67            21         152</a:t>
            </a:r>
          </a:p>
          <a:p>
            <a:pPr marL="0" indent="0">
              <a:buNone/>
            </a:pPr>
            <a:r>
              <a:rPr lang="en-US" dirty="0">
                <a:latin typeface="Tahoma" pitchFamily="34" charset="0"/>
              </a:rPr>
              <a:t>Payback = 2 + $67/$88 = 2.8 years.</a:t>
            </a:r>
          </a:p>
        </p:txBody>
      </p:sp>
    </p:spTree>
    <p:extLst>
      <p:ext uri="{BB962C8B-B14F-4D97-AF65-F5344CB8AC3E}">
        <p14:creationId xmlns:p14="http://schemas.microsoft.com/office/powerpoint/2010/main" val="561075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project’s discounted</a:t>
            </a:r>
            <a:br>
              <a:rPr lang="en-US" dirty="0"/>
            </a:br>
            <a:r>
              <a:rPr lang="en-US" dirty="0"/>
              <a:t>payback?  ($ thousands)</a:t>
            </a:r>
          </a:p>
        </p:txBody>
      </p:sp>
      <p:pic>
        <p:nvPicPr>
          <p:cNvPr id="35842" name="Picture 2" descr="A timeline of intervals 4 years, year 0 denotes negative 264, year 1 denotes 94, year 2 denotes 103, year 3 denotes 88 and year 4 denotes 131.&#10;Discount C F for year 0 is negative is 264, year 1 is 86, year 2 is 85, year 3 is 66 and year 4 is 90.&#10;Cumulative for year 0 is negative is 264, year 1 is negative 178, year 2 is negative 93, year 3 is negative 27 and year 4 is 63."/>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27328"/>
          <a:stretch/>
        </p:blipFill>
        <p:spPr bwMode="auto">
          <a:xfrm>
            <a:off x="838200" y="1365510"/>
            <a:ext cx="8157586" cy="311124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0"/>
          </p:nvPr>
        </p:nvSpPr>
        <p:spPr>
          <a:xfrm>
            <a:off x="838200" y="4876800"/>
            <a:ext cx="10515600" cy="1216022"/>
          </a:xfrm>
        </p:spPr>
        <p:txBody>
          <a:bodyPr/>
          <a:lstStyle/>
          <a:p>
            <a:pPr marL="0" indent="0">
              <a:buNone/>
            </a:pPr>
            <a:r>
              <a:rPr lang="en-US" dirty="0">
                <a:solidFill>
                  <a:srgbClr val="333399"/>
                </a:solidFill>
                <a:latin typeface="Tahoma" pitchFamily="34" charset="0"/>
              </a:rPr>
              <a:t>Payback = 3 + $27/$90 = 3.3 years.</a:t>
            </a:r>
            <a:endParaRPr lang="en-US" dirty="0"/>
          </a:p>
        </p:txBody>
      </p:sp>
    </p:spTree>
    <p:extLst>
      <p:ext uri="{BB962C8B-B14F-4D97-AF65-F5344CB8AC3E}">
        <p14:creationId xmlns:p14="http://schemas.microsoft.com/office/powerpoint/2010/main" val="242472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“risk” mean in </a:t>
            </a:r>
            <a:br>
              <a:rPr lang="en-US" dirty="0"/>
            </a:br>
            <a:r>
              <a:rPr lang="en-US" dirty="0"/>
              <a:t>capital budgeting?</a:t>
            </a:r>
          </a:p>
        </p:txBody>
      </p:sp>
      <p:sp>
        <p:nvSpPr>
          <p:cNvPr id="5" name="Content Placeholder 2"/>
          <p:cNvSpPr>
            <a:spLocks noGrp="1"/>
          </p:cNvSpPr>
          <p:nvPr>
            <p:ph idx="1"/>
          </p:nvPr>
        </p:nvSpPr>
        <p:spPr/>
        <p:txBody>
          <a:bodyPr/>
          <a:lstStyle/>
          <a:p>
            <a:pPr>
              <a:lnSpc>
                <a:spcPct val="90000"/>
              </a:lnSpc>
              <a:spcBef>
                <a:spcPct val="0"/>
              </a:spcBef>
              <a:spcAft>
                <a:spcPts val="1200"/>
              </a:spcAft>
            </a:pPr>
            <a:r>
              <a:rPr lang="en-US" dirty="0"/>
              <a:t>Uncertainty about a project’s future profitability.</a:t>
            </a:r>
          </a:p>
          <a:p>
            <a:pPr>
              <a:lnSpc>
                <a:spcPct val="90000"/>
              </a:lnSpc>
              <a:spcBef>
                <a:spcPct val="0"/>
              </a:spcBef>
              <a:spcAft>
                <a:spcPts val="1200"/>
              </a:spcAft>
            </a:pPr>
            <a:r>
              <a:rPr lang="en-US" dirty="0"/>
              <a:t>Measured by </a:t>
            </a:r>
            <a:r>
              <a:rPr lang="el-GR" dirty="0"/>
              <a:t>σ</a:t>
            </a:r>
            <a:r>
              <a:rPr lang="en-US" baseline="-25000" dirty="0"/>
              <a:t>NPV</a:t>
            </a:r>
            <a:r>
              <a:rPr lang="en-US" dirty="0"/>
              <a:t>, </a:t>
            </a:r>
            <a:r>
              <a:rPr lang="el-GR" dirty="0"/>
              <a:t>σ</a:t>
            </a:r>
            <a:r>
              <a:rPr lang="en-US" baseline="-25000" dirty="0"/>
              <a:t>IRR</a:t>
            </a:r>
            <a:r>
              <a:rPr lang="en-US" dirty="0"/>
              <a:t>, beta.</a:t>
            </a:r>
          </a:p>
          <a:p>
            <a:pPr>
              <a:lnSpc>
                <a:spcPct val="90000"/>
              </a:lnSpc>
              <a:spcBef>
                <a:spcPct val="0"/>
              </a:spcBef>
              <a:spcAft>
                <a:spcPts val="1200"/>
              </a:spcAft>
            </a:pPr>
            <a:r>
              <a:rPr lang="en-US" dirty="0"/>
              <a:t>Will taking on the project increase the firm’s and stockholders’ risk?</a:t>
            </a:r>
          </a:p>
        </p:txBody>
      </p:sp>
    </p:spTree>
    <p:extLst>
      <p:ext uri="{BB962C8B-B14F-4D97-AF65-F5344CB8AC3E}">
        <p14:creationId xmlns:p14="http://schemas.microsoft.com/office/powerpoint/2010/main" val="878462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risk analysis based on historical data or subjective judgment?</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Can sometimes use historical data, but generally cannot.</a:t>
            </a:r>
          </a:p>
          <a:p>
            <a:pPr>
              <a:lnSpc>
                <a:spcPct val="90000"/>
              </a:lnSpc>
              <a:spcBef>
                <a:spcPct val="0"/>
              </a:spcBef>
              <a:spcAft>
                <a:spcPts val="1200"/>
              </a:spcAft>
            </a:pPr>
            <a:r>
              <a:rPr lang="en-US" dirty="0"/>
              <a:t>So risk analysis in capital budgeting is usually based on subjective judgments.</a:t>
            </a:r>
          </a:p>
        </p:txBody>
      </p:sp>
    </p:spTree>
    <p:extLst>
      <p:ext uri="{BB962C8B-B14F-4D97-AF65-F5344CB8AC3E}">
        <p14:creationId xmlns:p14="http://schemas.microsoft.com/office/powerpoint/2010/main" val="26107709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three types of risk are relevant in</a:t>
            </a:r>
            <a:br>
              <a:rPr lang="en-US" dirty="0"/>
            </a:br>
            <a:r>
              <a:rPr lang="en-US" dirty="0"/>
              <a:t>capital budgeting?</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Stand-alone risk</a:t>
            </a:r>
          </a:p>
          <a:p>
            <a:pPr>
              <a:lnSpc>
                <a:spcPct val="90000"/>
              </a:lnSpc>
              <a:spcBef>
                <a:spcPct val="0"/>
              </a:spcBef>
              <a:spcAft>
                <a:spcPts val="1200"/>
              </a:spcAft>
            </a:pPr>
            <a:r>
              <a:rPr lang="en-US" dirty="0"/>
              <a:t>Corporate risk</a:t>
            </a:r>
          </a:p>
          <a:p>
            <a:pPr>
              <a:lnSpc>
                <a:spcPct val="90000"/>
              </a:lnSpc>
              <a:spcBef>
                <a:spcPct val="0"/>
              </a:spcBef>
              <a:spcAft>
                <a:spcPts val="1200"/>
              </a:spcAft>
            </a:pPr>
            <a:r>
              <a:rPr lang="en-US" dirty="0"/>
              <a:t>Market (or beta) risk</a:t>
            </a:r>
          </a:p>
        </p:txBody>
      </p:sp>
    </p:spTree>
    <p:extLst>
      <p:ext uri="{BB962C8B-B14F-4D97-AF65-F5344CB8AC3E}">
        <p14:creationId xmlns:p14="http://schemas.microsoft.com/office/powerpoint/2010/main" val="3564896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Stand-Alone Risk</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The project’s risk if it were the firm’s only asset and there were no shareholders.</a:t>
            </a:r>
          </a:p>
          <a:p>
            <a:pPr>
              <a:lnSpc>
                <a:spcPct val="90000"/>
              </a:lnSpc>
              <a:spcBef>
                <a:spcPct val="0"/>
              </a:spcBef>
              <a:spcAft>
                <a:spcPts val="1200"/>
              </a:spcAft>
            </a:pPr>
            <a:r>
              <a:rPr lang="en-US" dirty="0"/>
              <a:t>Ignores both firm and shareholder diversification. </a:t>
            </a:r>
          </a:p>
          <a:p>
            <a:pPr>
              <a:lnSpc>
                <a:spcPct val="90000"/>
              </a:lnSpc>
              <a:spcBef>
                <a:spcPct val="0"/>
              </a:spcBef>
              <a:spcAft>
                <a:spcPts val="1200"/>
              </a:spcAft>
            </a:pPr>
            <a:r>
              <a:rPr lang="en-US" dirty="0"/>
              <a:t>Measured by the </a:t>
            </a:r>
            <a:r>
              <a:rPr lang="el-GR" dirty="0"/>
              <a:t>σ</a:t>
            </a:r>
            <a:r>
              <a:rPr lang="en-US" dirty="0"/>
              <a:t> or CV of NPV, IRR, or MIRR.</a:t>
            </a:r>
          </a:p>
        </p:txBody>
      </p:sp>
    </p:spTree>
    <p:extLst>
      <p:ext uri="{BB962C8B-B14F-4D97-AF65-F5344CB8AC3E}">
        <p14:creationId xmlns:p14="http://schemas.microsoft.com/office/powerpoint/2010/main" val="119361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Density</a:t>
            </a:r>
          </a:p>
        </p:txBody>
      </p:sp>
      <p:pic>
        <p:nvPicPr>
          <p:cNvPr id="36866" name="Picture 2" descr="A graph shows an X axis labeled as N P V from 0 to N P V and Y axis. The mountain shape from origin to N P V on the X axis and a dashed line from E within parenthesis N P V to the mountain ed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9349" y="1721058"/>
            <a:ext cx="7353302" cy="3947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178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Risk</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Reflects the project’s effect on corporate earnings stability.</a:t>
            </a:r>
          </a:p>
          <a:p>
            <a:pPr>
              <a:lnSpc>
                <a:spcPct val="90000"/>
              </a:lnSpc>
              <a:spcBef>
                <a:spcPct val="0"/>
              </a:spcBef>
              <a:spcAft>
                <a:spcPts val="1200"/>
              </a:spcAft>
            </a:pPr>
            <a:r>
              <a:rPr lang="en-US" dirty="0"/>
              <a:t>Considers firm’s other assets (diversification within firm).</a:t>
            </a:r>
          </a:p>
          <a:p>
            <a:pPr>
              <a:lnSpc>
                <a:spcPct val="90000"/>
              </a:lnSpc>
              <a:spcBef>
                <a:spcPct val="0"/>
              </a:spcBef>
              <a:spcAft>
                <a:spcPts val="1200"/>
              </a:spcAft>
            </a:pPr>
            <a:r>
              <a:rPr lang="en-US" dirty="0"/>
              <a:t>Depends on project’s </a:t>
            </a:r>
            <a:r>
              <a:rPr lang="el-GR" dirty="0"/>
              <a:t>σ</a:t>
            </a:r>
            <a:r>
              <a:rPr lang="en-US" dirty="0"/>
              <a:t>, and its correlation, </a:t>
            </a:r>
            <a:r>
              <a:rPr lang="el-GR" dirty="0"/>
              <a:t>ρ</a:t>
            </a:r>
            <a:r>
              <a:rPr lang="en-US" dirty="0"/>
              <a:t>, with returns on firm’s other assets.</a:t>
            </a:r>
          </a:p>
          <a:p>
            <a:pPr>
              <a:lnSpc>
                <a:spcPct val="90000"/>
              </a:lnSpc>
              <a:spcBef>
                <a:spcPct val="0"/>
              </a:spcBef>
              <a:spcAft>
                <a:spcPts val="1200"/>
              </a:spcAft>
            </a:pPr>
            <a:r>
              <a:rPr lang="en-US" dirty="0"/>
              <a:t>Measured by the project’s corporate beta.</a:t>
            </a:r>
          </a:p>
        </p:txBody>
      </p:sp>
    </p:spTree>
    <p:extLst>
      <p:ext uri="{BB962C8B-B14F-4D97-AF65-F5344CB8AC3E}">
        <p14:creationId xmlns:p14="http://schemas.microsoft.com/office/powerpoint/2010/main" val="33043674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X is negatively correlated to firm’s other assets, so has big diversification benefits </a:t>
            </a:r>
          </a:p>
        </p:txBody>
      </p:sp>
      <p:pic>
        <p:nvPicPr>
          <p:cNvPr id="37890" name="Picture 2" descr="A graph shows an X axis labeled years from 0 and Y axis labeled profitability from 0.  Project X is marked in an erratic manner with two peaks one above X axis and another below the X axis. Rest of firm is also in an erratic manner with both the peaks above X axis. The total firm is a slight zigzag shap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4012" y="1491384"/>
            <a:ext cx="8423976" cy="44070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5183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Risk</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Reflects the project’s effect on a well-diversified stock portfolio.</a:t>
            </a:r>
          </a:p>
          <a:p>
            <a:pPr>
              <a:lnSpc>
                <a:spcPct val="90000"/>
              </a:lnSpc>
              <a:spcBef>
                <a:spcPct val="0"/>
              </a:spcBef>
              <a:spcAft>
                <a:spcPts val="1200"/>
              </a:spcAft>
            </a:pPr>
            <a:r>
              <a:rPr lang="en-US" dirty="0"/>
              <a:t>Takes account of stockholders’ other assets. </a:t>
            </a:r>
          </a:p>
          <a:p>
            <a:pPr>
              <a:lnSpc>
                <a:spcPct val="90000"/>
              </a:lnSpc>
              <a:spcBef>
                <a:spcPct val="0"/>
              </a:spcBef>
              <a:spcAft>
                <a:spcPts val="1200"/>
              </a:spcAft>
            </a:pPr>
            <a:r>
              <a:rPr lang="en-US" dirty="0"/>
              <a:t>Depends on project’s </a:t>
            </a:r>
            <a:r>
              <a:rPr lang="el-GR" dirty="0"/>
              <a:t>σ</a:t>
            </a:r>
            <a:r>
              <a:rPr lang="en-US" dirty="0"/>
              <a:t> and correlation with the stock market.</a:t>
            </a:r>
          </a:p>
          <a:p>
            <a:pPr>
              <a:lnSpc>
                <a:spcPct val="90000"/>
              </a:lnSpc>
              <a:spcBef>
                <a:spcPct val="0"/>
              </a:spcBef>
              <a:spcAft>
                <a:spcPts val="1200"/>
              </a:spcAft>
            </a:pPr>
            <a:r>
              <a:rPr lang="en-US" dirty="0"/>
              <a:t>Measured by the project’s market beta.</a:t>
            </a:r>
          </a:p>
        </p:txBody>
      </p:sp>
    </p:spTree>
    <p:extLst>
      <p:ext uri="{BB962C8B-B14F-4D97-AF65-F5344CB8AC3E}">
        <p14:creationId xmlns:p14="http://schemas.microsoft.com/office/powerpoint/2010/main" val="400393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Project Data (1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$200,000 cost + $10,000 shipping + $30,000 installation.</a:t>
            </a:r>
          </a:p>
          <a:p>
            <a:pPr>
              <a:lnSpc>
                <a:spcPct val="90000"/>
              </a:lnSpc>
              <a:spcBef>
                <a:spcPct val="0"/>
              </a:spcBef>
              <a:spcAft>
                <a:spcPts val="1200"/>
              </a:spcAft>
            </a:pPr>
            <a:r>
              <a:rPr lang="en-US" dirty="0"/>
              <a:t>Economic life = 4 years.</a:t>
            </a:r>
          </a:p>
          <a:p>
            <a:pPr>
              <a:lnSpc>
                <a:spcPct val="90000"/>
              </a:lnSpc>
              <a:spcBef>
                <a:spcPct val="0"/>
              </a:spcBef>
              <a:spcAft>
                <a:spcPts val="1200"/>
              </a:spcAft>
            </a:pPr>
            <a:r>
              <a:rPr lang="en-US" dirty="0"/>
              <a:t>Salvage value = $25,000.</a:t>
            </a:r>
          </a:p>
          <a:p>
            <a:pPr>
              <a:lnSpc>
                <a:spcPct val="90000"/>
              </a:lnSpc>
              <a:spcBef>
                <a:spcPct val="0"/>
              </a:spcBef>
              <a:spcAft>
                <a:spcPts val="1200"/>
              </a:spcAft>
            </a:pPr>
            <a:r>
              <a:rPr lang="en-US" dirty="0"/>
              <a:t>MACRS 3-year class.</a:t>
            </a:r>
          </a:p>
        </p:txBody>
      </p:sp>
    </p:spTree>
    <p:extLst>
      <p:ext uri="{BB962C8B-B14F-4D97-AF65-F5344CB8AC3E}">
        <p14:creationId xmlns:p14="http://schemas.microsoft.com/office/powerpoint/2010/main" val="4129630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each type of risk used?</a:t>
            </a:r>
            <a:br>
              <a:rPr lang="en-US" dirty="0"/>
            </a:br>
            <a:r>
              <a:rPr lang="en-US" dirty="0"/>
              <a:t>(1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Market risk is theoretically best in most situations.</a:t>
            </a:r>
          </a:p>
          <a:p>
            <a:pPr>
              <a:lnSpc>
                <a:spcPct val="90000"/>
              </a:lnSpc>
              <a:spcBef>
                <a:spcPct val="0"/>
              </a:spcBef>
              <a:spcAft>
                <a:spcPts val="1200"/>
              </a:spcAft>
            </a:pPr>
            <a:r>
              <a:rPr lang="en-US" dirty="0"/>
              <a:t>However, creditors, customers, suppliers, and employees are more affected by corporate risk.</a:t>
            </a:r>
          </a:p>
          <a:p>
            <a:pPr>
              <a:lnSpc>
                <a:spcPct val="90000"/>
              </a:lnSpc>
              <a:spcBef>
                <a:spcPct val="0"/>
              </a:spcBef>
              <a:spcAft>
                <a:spcPts val="1200"/>
              </a:spcAft>
            </a:pPr>
            <a:r>
              <a:rPr lang="en-US" dirty="0"/>
              <a:t>Therefore, corporate risk is also relevant.</a:t>
            </a:r>
          </a:p>
        </p:txBody>
      </p:sp>
    </p:spTree>
    <p:extLst>
      <p:ext uri="{BB962C8B-B14F-4D97-AF65-F5344CB8AC3E}">
        <p14:creationId xmlns:p14="http://schemas.microsoft.com/office/powerpoint/2010/main" val="37141076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each type of risk used?</a:t>
            </a:r>
            <a:br>
              <a:rPr lang="en-US" dirty="0"/>
            </a:br>
            <a:r>
              <a:rPr lang="en-US" dirty="0"/>
              <a:t>(2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Stand-alone risk is easiest to measure, more intuitive.</a:t>
            </a:r>
          </a:p>
          <a:p>
            <a:pPr>
              <a:lnSpc>
                <a:spcPct val="90000"/>
              </a:lnSpc>
              <a:spcBef>
                <a:spcPct val="0"/>
              </a:spcBef>
              <a:spcAft>
                <a:spcPts val="1200"/>
              </a:spcAft>
            </a:pPr>
            <a:r>
              <a:rPr lang="en-US" dirty="0"/>
              <a:t>Core projects are highly correlated with other assets, so stand-alone risk generally reflects corporate risk.</a:t>
            </a:r>
          </a:p>
          <a:p>
            <a:pPr>
              <a:lnSpc>
                <a:spcPct val="90000"/>
              </a:lnSpc>
              <a:spcBef>
                <a:spcPct val="0"/>
              </a:spcBef>
              <a:spcAft>
                <a:spcPts val="1200"/>
              </a:spcAft>
            </a:pPr>
            <a:r>
              <a:rPr lang="en-US" dirty="0"/>
              <a:t>If the project is highly correlated with the economy, stand-alone risk also reflects market risk.</a:t>
            </a:r>
          </a:p>
        </p:txBody>
      </p:sp>
    </p:spTree>
    <p:extLst>
      <p:ext uri="{BB962C8B-B14F-4D97-AF65-F5344CB8AC3E}">
        <p14:creationId xmlns:p14="http://schemas.microsoft.com/office/powerpoint/2010/main" val="2627277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sensitivity analysis?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Shows how changes in a variable such as unit sales affect NPV or IRR.</a:t>
            </a:r>
          </a:p>
          <a:p>
            <a:pPr>
              <a:lnSpc>
                <a:spcPct val="90000"/>
              </a:lnSpc>
              <a:spcBef>
                <a:spcPct val="0"/>
              </a:spcBef>
              <a:spcAft>
                <a:spcPts val="1200"/>
              </a:spcAft>
            </a:pPr>
            <a:r>
              <a:rPr lang="en-US" dirty="0"/>
              <a:t>Each variable is fixed except one. Change this one variable to see the effect on NPV or IRR.</a:t>
            </a:r>
          </a:p>
          <a:p>
            <a:pPr>
              <a:lnSpc>
                <a:spcPct val="90000"/>
              </a:lnSpc>
              <a:spcBef>
                <a:spcPct val="0"/>
              </a:spcBef>
              <a:spcAft>
                <a:spcPts val="1200"/>
              </a:spcAft>
            </a:pPr>
            <a:r>
              <a:rPr lang="en-US" dirty="0"/>
              <a:t>Answers “what if” questions, e.g. “What if sales decline by 30%?”</a:t>
            </a:r>
          </a:p>
        </p:txBody>
      </p:sp>
    </p:spTree>
    <p:extLst>
      <p:ext uri="{BB962C8B-B14F-4D97-AF65-F5344CB8AC3E}">
        <p14:creationId xmlns:p14="http://schemas.microsoft.com/office/powerpoint/2010/main" val="38826796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NPV for Input</a:t>
            </a:r>
            <a:br>
              <a:rPr lang="en-US" dirty="0"/>
            </a:br>
            <a:r>
              <a:rPr lang="en-US" dirty="0"/>
              <a:t>Deviations from Base Case</a:t>
            </a:r>
          </a:p>
        </p:txBody>
      </p:sp>
      <p:graphicFrame>
        <p:nvGraphicFramePr>
          <p:cNvPr id="4" name="Table 2" descr="A table shows the sensitivity analysis of N P V for input deviations from the base case. Dev from base values is negative 30 percent, negative 15 percent, 0 percent, 15 percent, and 30 percent. N P V: Unit cost dev values are $136927, $99760, $62593, $25426 and negative $11742. The N P V unit sales Dev values are negative $9363, $26615, $62593, $98571 and $134548. The N P V salvage dev values are $58751, $60672, $62593, $64514 and $66435."/>
          <p:cNvGraphicFramePr>
            <a:graphicFrameLocks noGrp="1"/>
          </p:cNvGraphicFramePr>
          <p:nvPr>
            <p:ph idx="1"/>
            <p:extLst>
              <p:ext uri="{D42A27DB-BD31-4B8C-83A1-F6EECF244321}">
                <p14:modId xmlns:p14="http://schemas.microsoft.com/office/powerpoint/2010/main" val="2605566958"/>
              </p:ext>
            </p:extLst>
          </p:nvPr>
        </p:nvGraphicFramePr>
        <p:xfrm>
          <a:off x="1714500" y="1698625"/>
          <a:ext cx="8763000" cy="3992500"/>
        </p:xfrm>
        <a:graphic>
          <a:graphicData uri="http://schemas.openxmlformats.org/drawingml/2006/table">
            <a:tbl>
              <a:tblPr firstRow="1" bandRow="1"/>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5413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Dev.</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From Base</a:t>
                      </a:r>
                    </a:p>
                  </a:txBody>
                  <a:tcPr anchor="ct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NPV: Unit Cost Dev.  </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NPV: Unit Sales Dev.</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NPV:</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Salvage Dev.</a:t>
                      </a:r>
                    </a:p>
                  </a:txBody>
                  <a:tcPr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a:t>
                      </a:r>
                    </a:p>
                  </a:txBody>
                  <a:tcPr anchor="ct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$136,927</a:t>
                      </a:r>
                    </a:p>
                  </a:txBody>
                  <a:tcPr marL="0" marR="0" marT="0" marB="0" anchor="b">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-$9,363</a:t>
                      </a:r>
                    </a:p>
                  </a:txBody>
                  <a:tcPr marL="0" marR="0" marT="0" marB="0" anchor="b">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algn="r">
                        <a:spcBef>
                          <a:spcPts val="0"/>
                        </a:spcBef>
                        <a:spcAft>
                          <a:spcPts val="0"/>
                        </a:spcAft>
                      </a:pPr>
                      <a:r>
                        <a:rPr lang="en-US" sz="2800" spc="-10">
                          <a:effectLst/>
                          <a:latin typeface="Arial" panose="020B0604020202020204" pitchFamily="34" charset="0"/>
                          <a:ea typeface="Times New Roman" panose="02020603050405020304" pitchFamily="18" charset="0"/>
                          <a:cs typeface="Arial" panose="020B0604020202020204" pitchFamily="34" charset="0"/>
                        </a:rPr>
                        <a:t>$58,751</a:t>
                      </a:r>
                    </a:p>
                  </a:txBody>
                  <a:tcPr marL="0" marR="0" marT="0" marB="0" anchor="b">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5683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a:t>
                      </a:r>
                    </a:p>
                  </a:txBody>
                  <a:tcPr anchor="ct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$99,760</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$26,615</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a:effectLst/>
                          <a:latin typeface="Arial" panose="020B0604020202020204" pitchFamily="34" charset="0"/>
                          <a:ea typeface="Times New Roman" panose="02020603050405020304" pitchFamily="18" charset="0"/>
                          <a:cs typeface="Arial" panose="020B0604020202020204" pitchFamily="34" charset="0"/>
                        </a:rPr>
                        <a:t>$60,672</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794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0%</a:t>
                      </a:r>
                    </a:p>
                  </a:txBody>
                  <a:tcPr anchor="ct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$62,593</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$62,593</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rPr>
                        <a:t>$62,593</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6111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15%</a:t>
                      </a:r>
                    </a:p>
                  </a:txBody>
                  <a:tcPr anchor="ct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a:effectLst/>
                          <a:latin typeface="Arial" panose="020B0604020202020204" pitchFamily="34" charset="0"/>
                          <a:ea typeface="Times New Roman" panose="02020603050405020304" pitchFamily="18" charset="0"/>
                          <a:cs typeface="Arial" panose="020B0604020202020204" pitchFamily="34" charset="0"/>
                        </a:rPr>
                        <a:t>$25,426</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$98,571</a:t>
                      </a:r>
                    </a:p>
                  </a:txBody>
                  <a:tcPr marL="0" marR="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$64,514</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6159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a:t>
                      </a:r>
                    </a:p>
                  </a:txBody>
                  <a:tcPr anchor="ctr" horzOverflow="overflow">
                    <a:lnL cap="flat">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800" spc="-10">
                          <a:effectLst/>
                          <a:latin typeface="Arial" panose="020B0604020202020204" pitchFamily="34" charset="0"/>
                          <a:ea typeface="Times New Roman" panose="02020603050405020304" pitchFamily="18" charset="0"/>
                          <a:cs typeface="Arial" panose="020B0604020202020204" pitchFamily="34" charset="0"/>
                        </a:rPr>
                        <a:t>-$11,742</a:t>
                      </a:r>
                    </a:p>
                  </a:txBody>
                  <a:tcPr marL="0" marR="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800" spc="-10">
                          <a:effectLst/>
                          <a:latin typeface="Arial" panose="020B0604020202020204" pitchFamily="34" charset="0"/>
                          <a:ea typeface="Times New Roman" panose="02020603050405020304" pitchFamily="18" charset="0"/>
                          <a:cs typeface="Arial" panose="020B0604020202020204" pitchFamily="34" charset="0"/>
                        </a:rPr>
                        <a:t>$134,548</a:t>
                      </a:r>
                    </a:p>
                  </a:txBody>
                  <a:tcPr marL="0" marR="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800" spc="-10" dirty="0">
                          <a:effectLst/>
                          <a:latin typeface="Arial" panose="020B0604020202020204" pitchFamily="34" charset="0"/>
                          <a:ea typeface="Times New Roman" panose="02020603050405020304" pitchFamily="18" charset="0"/>
                          <a:cs typeface="Arial" panose="020B0604020202020204" pitchFamily="34" charset="0"/>
                        </a:rPr>
                        <a:t>$66,435</a:t>
                      </a:r>
                    </a:p>
                  </a:txBody>
                  <a:tcPr marL="0" marR="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3967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Graph: NPV for Input</a:t>
            </a:r>
            <a:br>
              <a:rPr lang="en-US" dirty="0"/>
            </a:br>
            <a:r>
              <a:rPr lang="en-US" dirty="0"/>
              <a:t>Deviations from Base Case</a:t>
            </a:r>
          </a:p>
        </p:txBody>
      </p:sp>
      <p:pic>
        <p:nvPicPr>
          <p:cNvPr id="38914" name="Picture 2" descr="A graph shows an X axis labeled deviation of inputs from the base case from negative 30 percent to 30 percent and Y axis labeled N P V from negative 30 to $140000. A line from negative 30 to (30, $140000) denote units sold second straight line from $60000 on the Y axis to 30 percent on X axis denotes salvage, third line from $140000 on the Y axis to 30 percent on X axis denotes cost per uni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5049" y="1402703"/>
            <a:ext cx="7581902" cy="4584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5552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Sensitivity Analysis</a:t>
            </a:r>
          </a:p>
        </p:txBody>
      </p:sp>
      <p:sp>
        <p:nvSpPr>
          <p:cNvPr id="3" name="Content Placeholder 2"/>
          <p:cNvSpPr>
            <a:spLocks noGrp="1"/>
          </p:cNvSpPr>
          <p:nvPr>
            <p:ph idx="1"/>
          </p:nvPr>
        </p:nvSpPr>
        <p:spPr/>
        <p:txBody>
          <a:bodyPr/>
          <a:lstStyle/>
          <a:p>
            <a:r>
              <a:rPr lang="en-US" dirty="0"/>
              <a:t>Steeper sensitivity lines show greater risk.  Small changes result in large declines in NPV.</a:t>
            </a:r>
          </a:p>
          <a:p>
            <a:pPr lvl="1"/>
            <a:r>
              <a:rPr lang="en-US" dirty="0"/>
              <a:t>The cost line per unit line is steepest.</a:t>
            </a:r>
          </a:p>
          <a:p>
            <a:pPr lvl="1"/>
            <a:r>
              <a:rPr lang="en-US" dirty="0"/>
              <a:t>Unit sales line is also steep, but not as steep as the cost per unit line.</a:t>
            </a:r>
          </a:p>
          <a:p>
            <a:pPr lvl="1"/>
            <a:r>
              <a:rPr lang="en-US" dirty="0"/>
              <a:t>Salvage line is flat.</a:t>
            </a:r>
          </a:p>
          <a:p>
            <a:r>
              <a:rPr lang="en-US" dirty="0"/>
              <a:t>Managers should focus on costs and sales demand.</a:t>
            </a:r>
          </a:p>
        </p:txBody>
      </p:sp>
    </p:spTree>
    <p:extLst>
      <p:ext uri="{BB962C8B-B14F-4D97-AF65-F5344CB8AC3E}">
        <p14:creationId xmlns:p14="http://schemas.microsoft.com/office/powerpoint/2010/main" val="24272248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weaknesses of</a:t>
            </a:r>
            <a:br>
              <a:rPr lang="en-US" dirty="0"/>
            </a:br>
            <a:r>
              <a:rPr lang="en-US" dirty="0"/>
              <a:t>sensitivity analysis?</a:t>
            </a:r>
          </a:p>
        </p:txBody>
      </p:sp>
      <p:sp>
        <p:nvSpPr>
          <p:cNvPr id="3" name="Content Placeholder 2"/>
          <p:cNvSpPr>
            <a:spLocks noGrp="1"/>
          </p:cNvSpPr>
          <p:nvPr>
            <p:ph idx="1"/>
          </p:nvPr>
        </p:nvSpPr>
        <p:spPr/>
        <p:txBody>
          <a:bodyPr/>
          <a:lstStyle/>
          <a:p>
            <a:r>
              <a:rPr lang="en-US" dirty="0"/>
              <a:t>Does not reflect diversification.</a:t>
            </a:r>
          </a:p>
          <a:p>
            <a:r>
              <a:rPr lang="en-US" dirty="0"/>
              <a:t>Says nothing about the likelihood of change in a variable, i.e. a steep sales line is not a problem if sales won’t fall.</a:t>
            </a:r>
          </a:p>
          <a:p>
            <a:r>
              <a:rPr lang="en-US" dirty="0"/>
              <a:t>Ignores relationships among variables.</a:t>
            </a:r>
          </a:p>
        </p:txBody>
      </p:sp>
    </p:spTree>
    <p:extLst>
      <p:ext uri="{BB962C8B-B14F-4D97-AF65-F5344CB8AC3E}">
        <p14:creationId xmlns:p14="http://schemas.microsoft.com/office/powerpoint/2010/main" val="22488707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sensitivity analysis useful?</a:t>
            </a:r>
          </a:p>
        </p:txBody>
      </p:sp>
      <p:sp>
        <p:nvSpPr>
          <p:cNvPr id="3" name="Content Placeholder 2"/>
          <p:cNvSpPr>
            <a:spLocks noGrp="1"/>
          </p:cNvSpPr>
          <p:nvPr>
            <p:ph idx="1"/>
          </p:nvPr>
        </p:nvSpPr>
        <p:spPr/>
        <p:txBody>
          <a:bodyPr/>
          <a:lstStyle/>
          <a:p>
            <a:pPr>
              <a:spcBef>
                <a:spcPts val="1200"/>
              </a:spcBef>
              <a:spcAft>
                <a:spcPts val="1200"/>
              </a:spcAft>
            </a:pPr>
            <a:r>
              <a:rPr lang="en-US" dirty="0"/>
              <a:t>Gives some idea of stand-alone risk.</a:t>
            </a:r>
          </a:p>
          <a:p>
            <a:pPr>
              <a:spcBef>
                <a:spcPts val="1200"/>
              </a:spcBef>
              <a:spcAft>
                <a:spcPts val="1200"/>
              </a:spcAft>
            </a:pPr>
            <a:r>
              <a:rPr lang="en-US" dirty="0"/>
              <a:t>Identifies dangerous variables.</a:t>
            </a:r>
          </a:p>
          <a:p>
            <a:pPr>
              <a:spcBef>
                <a:spcPts val="1200"/>
              </a:spcBef>
              <a:spcAft>
                <a:spcPts val="1200"/>
              </a:spcAft>
            </a:pPr>
            <a:r>
              <a:rPr lang="en-US" dirty="0"/>
              <a:t>Gives some breakeven information.</a:t>
            </a:r>
          </a:p>
        </p:txBody>
      </p:sp>
    </p:spTree>
    <p:extLst>
      <p:ext uri="{BB962C8B-B14F-4D97-AF65-F5344CB8AC3E}">
        <p14:creationId xmlns:p14="http://schemas.microsoft.com/office/powerpoint/2010/main" val="33881984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scenario analysis?</a:t>
            </a:r>
          </a:p>
        </p:txBody>
      </p:sp>
      <p:sp>
        <p:nvSpPr>
          <p:cNvPr id="3" name="Content Placeholder 2"/>
          <p:cNvSpPr>
            <a:spLocks noGrp="1"/>
          </p:cNvSpPr>
          <p:nvPr>
            <p:ph idx="1"/>
          </p:nvPr>
        </p:nvSpPr>
        <p:spPr/>
        <p:txBody>
          <a:bodyPr/>
          <a:lstStyle/>
          <a:p>
            <a:pPr>
              <a:spcBef>
                <a:spcPts val="1200"/>
              </a:spcBef>
              <a:spcAft>
                <a:spcPts val="1200"/>
              </a:spcAft>
            </a:pPr>
            <a:r>
              <a:rPr lang="en-US" dirty="0"/>
              <a:t>Examines several possible situations, usually worst case, most likely case, and best case.</a:t>
            </a:r>
          </a:p>
          <a:p>
            <a:pPr>
              <a:spcBef>
                <a:spcPts val="1200"/>
              </a:spcBef>
              <a:spcAft>
                <a:spcPts val="1200"/>
              </a:spcAft>
            </a:pPr>
            <a:r>
              <a:rPr lang="en-US" dirty="0"/>
              <a:t>Provides a range of possible outcomes.</a:t>
            </a:r>
          </a:p>
        </p:txBody>
      </p:sp>
    </p:spTree>
    <p:extLst>
      <p:ext uri="{BB962C8B-B14F-4D97-AF65-F5344CB8AC3E}">
        <p14:creationId xmlns:p14="http://schemas.microsoft.com/office/powerpoint/2010/main" val="2493559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scenario: 1,200 units @ $240</a:t>
            </a:r>
            <a:br>
              <a:rPr lang="en-US" dirty="0"/>
            </a:br>
            <a:r>
              <a:rPr lang="en-US" dirty="0"/>
              <a:t>Worst scenario: 800 units @ $160</a:t>
            </a:r>
          </a:p>
        </p:txBody>
      </p:sp>
      <p:graphicFrame>
        <p:nvGraphicFramePr>
          <p:cNvPr id="4" name="Table 2" descr="A table shows the best scenario of 1200 units @ $240 and worst scenario of 800 units @ $160. Scenarios are the best case, base case and worst case for Prob are 25 percent, 50 percent and 5 percent for unit sales are 1200, 1000 and 800 for the unit price are $240, $200 and $160 for NPV $227595, $62593, negative $63399.">
            <a:extLst>
              <a:ext uri="{FF2B5EF4-FFF2-40B4-BE49-F238E27FC236}">
                <a16:creationId xmlns:a16="http://schemas.microsoft.com/office/drawing/2014/main" id="{AE66D931-5757-4510-A2B6-0298AA6C62F1}"/>
              </a:ext>
            </a:extLst>
          </p:cNvPr>
          <p:cNvGraphicFramePr>
            <a:graphicFrameLocks noGrp="1"/>
          </p:cNvGraphicFramePr>
          <p:nvPr>
            <p:ph idx="1"/>
            <p:extLst>
              <p:ext uri="{D42A27DB-BD31-4B8C-83A1-F6EECF244321}">
                <p14:modId xmlns:p14="http://schemas.microsoft.com/office/powerpoint/2010/main" val="749997980"/>
              </p:ext>
            </p:extLst>
          </p:nvPr>
        </p:nvGraphicFramePr>
        <p:xfrm>
          <a:off x="1619755" y="1489075"/>
          <a:ext cx="8952491" cy="2255520"/>
        </p:xfrm>
        <a:graphic>
          <a:graphicData uri="http://schemas.openxmlformats.org/drawingml/2006/table">
            <a:tbl>
              <a:tblPr firstRow="1" firstCol="1" bandRow="1">
                <a:tableStyleId>{F5AB1C69-6EDB-4FF4-983F-18BD219EF322}</a:tableStyleId>
              </a:tblPr>
              <a:tblGrid>
                <a:gridCol w="2336800">
                  <a:extLst>
                    <a:ext uri="{9D8B030D-6E8A-4147-A177-3AD203B41FA5}">
                      <a16:colId xmlns:a16="http://schemas.microsoft.com/office/drawing/2014/main" val="103360556"/>
                    </a:ext>
                  </a:extLst>
                </a:gridCol>
                <a:gridCol w="1502229">
                  <a:extLst>
                    <a:ext uri="{9D8B030D-6E8A-4147-A177-3AD203B41FA5}">
                      <a16:colId xmlns:a16="http://schemas.microsoft.com/office/drawing/2014/main" val="4121572157"/>
                    </a:ext>
                  </a:extLst>
                </a:gridCol>
                <a:gridCol w="1455862">
                  <a:extLst>
                    <a:ext uri="{9D8B030D-6E8A-4147-A177-3AD203B41FA5}">
                      <a16:colId xmlns:a16="http://schemas.microsoft.com/office/drawing/2014/main" val="634409622"/>
                    </a:ext>
                  </a:extLst>
                </a:gridCol>
                <a:gridCol w="1828800">
                  <a:extLst>
                    <a:ext uri="{9D8B030D-6E8A-4147-A177-3AD203B41FA5}">
                      <a16:colId xmlns:a16="http://schemas.microsoft.com/office/drawing/2014/main" val="3769806598"/>
                    </a:ext>
                  </a:extLst>
                </a:gridCol>
                <a:gridCol w="1828800">
                  <a:extLst>
                    <a:ext uri="{9D8B030D-6E8A-4147-A177-3AD203B41FA5}">
                      <a16:colId xmlns:a16="http://schemas.microsoft.com/office/drawing/2014/main" val="469272371"/>
                    </a:ext>
                  </a:extLst>
                </a:gridCol>
              </a:tblGrid>
              <a:tr h="772160">
                <a:tc>
                  <a:txBody>
                    <a:bodyPr/>
                    <a:lstStyle/>
                    <a:p>
                      <a:pPr marL="0" marR="0" algn="ctr">
                        <a:spcBef>
                          <a:spcPts val="0"/>
                        </a:spcBef>
                        <a:spcAft>
                          <a:spcPts val="0"/>
                        </a:spcAft>
                      </a:pPr>
                      <a:r>
                        <a:rPr lang="en-US" sz="2400" b="0" spc="-10" dirty="0">
                          <a:solidFill>
                            <a:srgbClr val="333399"/>
                          </a:solidFill>
                          <a:effectLst/>
                          <a:latin typeface="Arial" panose="020B0604020202020204" pitchFamily="34" charset="0"/>
                          <a:cs typeface="Arial" panose="020B0604020202020204" pitchFamily="34" charset="0"/>
                        </a:rPr>
                        <a:t>Scenario</a:t>
                      </a:r>
                      <a:endParaRPr lang="en-US" sz="24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rgbClr val="333399"/>
                          </a:solidFill>
                          <a:effectLst/>
                          <a:latin typeface="Arial" panose="020B0604020202020204" pitchFamily="34" charset="0"/>
                          <a:cs typeface="Arial" panose="020B0604020202020204" pitchFamily="34" charset="0"/>
                        </a:rPr>
                        <a:t>Prob.</a:t>
                      </a:r>
                      <a:endParaRPr lang="en-US" sz="24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rgbClr val="333399"/>
                          </a:solidFill>
                          <a:effectLst/>
                          <a:latin typeface="Arial" panose="020B0604020202020204" pitchFamily="34" charset="0"/>
                          <a:cs typeface="Arial" panose="020B0604020202020204" pitchFamily="34" charset="0"/>
                        </a:rPr>
                        <a:t>Unit Sales</a:t>
                      </a:r>
                      <a:endParaRPr lang="en-US" sz="24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rgbClr val="333399"/>
                          </a:solidFill>
                          <a:effectLst/>
                          <a:latin typeface="Arial" panose="020B0604020202020204" pitchFamily="34" charset="0"/>
                          <a:cs typeface="Arial" panose="020B0604020202020204" pitchFamily="34" charset="0"/>
                        </a:rPr>
                        <a:t>Unit Price</a:t>
                      </a:r>
                      <a:endParaRPr lang="en-US" sz="24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rgbClr val="333399"/>
                          </a:solidFill>
                          <a:effectLst/>
                          <a:latin typeface="Arial" panose="020B0604020202020204" pitchFamily="34" charset="0"/>
                          <a:cs typeface="Arial" panose="020B0604020202020204" pitchFamily="34" charset="0"/>
                        </a:rPr>
                        <a:t>NPV</a:t>
                      </a:r>
                      <a:endParaRPr lang="en-US" sz="2400" b="0" spc="-1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8302050"/>
                  </a:ext>
                </a:extLst>
              </a:tr>
              <a:tr h="523240">
                <a:tc>
                  <a:txBody>
                    <a:bodyPr/>
                    <a:lstStyle/>
                    <a:p>
                      <a:pPr marL="0" marR="0" algn="l">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Best Case</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25%</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1,200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$240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$227,595</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7972143"/>
                  </a:ext>
                </a:extLst>
              </a:tr>
              <a:tr h="457200">
                <a:tc>
                  <a:txBody>
                    <a:bodyPr/>
                    <a:lstStyle/>
                    <a:p>
                      <a:pPr marL="0" marR="0" algn="l">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Base Case</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50%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1,000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$200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$62,593</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82260"/>
                  </a:ext>
                </a:extLst>
              </a:tr>
              <a:tr h="502920">
                <a:tc>
                  <a:txBody>
                    <a:bodyPr/>
                    <a:lstStyle/>
                    <a:p>
                      <a:pPr marL="0" marR="0" algn="l">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Worst Case </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25%</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800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$160</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US" sz="2400" b="0" spc="-10" dirty="0">
                          <a:solidFill>
                            <a:schemeClr val="tx1"/>
                          </a:solidFill>
                          <a:effectLst/>
                          <a:latin typeface="Arial" panose="020B0604020202020204" pitchFamily="34" charset="0"/>
                          <a:cs typeface="Arial" panose="020B0604020202020204" pitchFamily="34" charset="0"/>
                        </a:rPr>
                        <a:t>-$63,399</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95596" marR="955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8584985"/>
                  </a:ext>
                </a:extLst>
              </a:tr>
            </a:tbl>
          </a:graphicData>
        </a:graphic>
      </p:graphicFrame>
      <p:graphicFrame>
        <p:nvGraphicFramePr>
          <p:cNvPr id="7" name="Table 3" descr="The expected N P V equals $72343, standard deviation equals 103343 and coefficient of var equals stddev divided by exp N P V equals 1.43."/>
          <p:cNvGraphicFramePr>
            <a:graphicFrameLocks noGrp="1"/>
          </p:cNvGraphicFramePr>
          <p:nvPr>
            <p:ph idx="10"/>
            <p:extLst>
              <p:ext uri="{D42A27DB-BD31-4B8C-83A1-F6EECF244321}">
                <p14:modId xmlns:p14="http://schemas.microsoft.com/office/powerpoint/2010/main" val="3167378192"/>
              </p:ext>
            </p:extLst>
          </p:nvPr>
        </p:nvGraphicFramePr>
        <p:xfrm>
          <a:off x="1620270" y="3748769"/>
          <a:ext cx="8951976" cy="1563624"/>
        </p:xfrm>
        <a:graphic>
          <a:graphicData uri="http://schemas.openxmlformats.org/drawingml/2006/table">
            <a:tbl>
              <a:tblPr firstRow="1" bandRow="1">
                <a:tableStyleId>{5C22544A-7EE6-4342-B048-85BDC9FD1C3A}</a:tableStyleId>
              </a:tblPr>
              <a:tblGrid>
                <a:gridCol w="7123176">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tblGrid>
              <a:tr h="521208">
                <a:tc>
                  <a:txBody>
                    <a:bodyPr/>
                    <a:lstStyle/>
                    <a:p>
                      <a:pPr algn="r"/>
                      <a:r>
                        <a:rPr lang="en-US" sz="2400" b="0" spc="-10" dirty="0">
                          <a:solidFill>
                            <a:schemeClr val="tx1"/>
                          </a:solidFill>
                          <a:effectLst/>
                          <a:latin typeface="Arial" panose="020B0604020202020204" pitchFamily="34" charset="0"/>
                          <a:cs typeface="Arial" panose="020B0604020202020204" pitchFamily="34" charset="0"/>
                        </a:rPr>
                        <a:t>Expected NPV =</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spc="-10" dirty="0">
                          <a:solidFill>
                            <a:schemeClr val="tx1"/>
                          </a:solidFill>
                          <a:effectLst/>
                          <a:latin typeface="Arial" panose="020B0604020202020204" pitchFamily="34" charset="0"/>
                          <a:cs typeface="Arial" panose="020B0604020202020204" pitchFamily="34" charset="0"/>
                        </a:rPr>
                        <a:t>$72,345</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21208">
                <a:tc>
                  <a:txBody>
                    <a:bodyPr/>
                    <a:lstStyle/>
                    <a:p>
                      <a:pPr algn="r"/>
                      <a:r>
                        <a:rPr lang="en-US" sz="2400" b="0" spc="-10" dirty="0">
                          <a:solidFill>
                            <a:schemeClr val="tx1"/>
                          </a:solidFill>
                          <a:effectLst/>
                          <a:latin typeface="Arial" panose="020B0604020202020204" pitchFamily="34" charset="0"/>
                          <a:cs typeface="Arial" panose="020B0604020202020204" pitchFamily="34" charset="0"/>
                        </a:rPr>
                        <a:t>Standard Deviation  =</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2400" b="0" spc="-10" dirty="0">
                          <a:solidFill>
                            <a:schemeClr val="tx1"/>
                          </a:solidFill>
                          <a:effectLst/>
                          <a:latin typeface="Arial" panose="020B0604020202020204" pitchFamily="34" charset="0"/>
                          <a:cs typeface="Arial" panose="020B0604020202020204" pitchFamily="34" charset="0"/>
                        </a:rPr>
                        <a:t>103,343</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1208">
                <a:tc>
                  <a:txBody>
                    <a:bodyPr/>
                    <a:lstStyle/>
                    <a:p>
                      <a:pPr algn="r"/>
                      <a:r>
                        <a:rPr lang="en-US" sz="2400" b="0" spc="-10" dirty="0">
                          <a:solidFill>
                            <a:schemeClr val="tx1"/>
                          </a:solidFill>
                          <a:effectLst/>
                          <a:latin typeface="Arial" panose="020B0604020202020204" pitchFamily="34" charset="0"/>
                          <a:cs typeface="Arial" panose="020B0604020202020204" pitchFamily="34" charset="0"/>
                        </a:rPr>
                        <a:t>Coefficient of Var. = </a:t>
                      </a:r>
                      <a:r>
                        <a:rPr lang="en-US" sz="2400" b="0" spc="-10" dirty="0" err="1">
                          <a:solidFill>
                            <a:schemeClr val="tx1"/>
                          </a:solidFill>
                          <a:effectLst/>
                          <a:latin typeface="Arial" panose="020B0604020202020204" pitchFamily="34" charset="0"/>
                          <a:cs typeface="Arial" panose="020B0604020202020204" pitchFamily="34" charset="0"/>
                        </a:rPr>
                        <a:t>Std</a:t>
                      </a:r>
                      <a:r>
                        <a:rPr lang="en-US" sz="2400" b="0" spc="-10" dirty="0">
                          <a:solidFill>
                            <a:schemeClr val="tx1"/>
                          </a:solidFill>
                          <a:effectLst/>
                          <a:latin typeface="Arial" panose="020B0604020202020204" pitchFamily="34" charset="0"/>
                          <a:cs typeface="Arial" panose="020B0604020202020204" pitchFamily="34" charset="0"/>
                        </a:rPr>
                        <a:t> Dev / Exp. NPV =</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400" b="0" spc="-10" dirty="0">
                          <a:solidFill>
                            <a:schemeClr val="tx1"/>
                          </a:solidFill>
                          <a:effectLst/>
                          <a:latin typeface="Arial" panose="020B0604020202020204" pitchFamily="34" charset="0"/>
                          <a:cs typeface="Arial" panose="020B0604020202020204" pitchFamily="34" charset="0"/>
                        </a:rPr>
                        <a:t>1.43</a:t>
                      </a:r>
                      <a:endParaRPr lang="en-US" sz="2400" b="0" spc="-1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3374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Project Data (2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Annual unit sales = 1,000.</a:t>
            </a:r>
          </a:p>
          <a:p>
            <a:pPr>
              <a:lnSpc>
                <a:spcPct val="90000"/>
              </a:lnSpc>
              <a:spcBef>
                <a:spcPct val="0"/>
              </a:spcBef>
              <a:spcAft>
                <a:spcPts val="1200"/>
              </a:spcAft>
            </a:pPr>
            <a:r>
              <a:rPr lang="en-US" dirty="0"/>
              <a:t>Unit sales price = $200.</a:t>
            </a:r>
          </a:p>
          <a:p>
            <a:pPr>
              <a:lnSpc>
                <a:spcPct val="90000"/>
              </a:lnSpc>
              <a:spcBef>
                <a:spcPct val="0"/>
              </a:spcBef>
              <a:spcAft>
                <a:spcPts val="1200"/>
              </a:spcAft>
            </a:pPr>
            <a:r>
              <a:rPr lang="en-US" dirty="0"/>
              <a:t>Unit costs = $100.</a:t>
            </a:r>
          </a:p>
          <a:p>
            <a:pPr>
              <a:lnSpc>
                <a:spcPct val="90000"/>
              </a:lnSpc>
              <a:spcBef>
                <a:spcPct val="0"/>
              </a:spcBef>
              <a:spcAft>
                <a:spcPts val="1200"/>
              </a:spcAft>
            </a:pPr>
            <a:r>
              <a:rPr lang="en-US" dirty="0"/>
              <a:t>Net working capital:</a:t>
            </a:r>
          </a:p>
          <a:p>
            <a:pPr lvl="1">
              <a:lnSpc>
                <a:spcPct val="90000"/>
              </a:lnSpc>
              <a:spcBef>
                <a:spcPct val="0"/>
              </a:spcBef>
              <a:spcAft>
                <a:spcPts val="1200"/>
              </a:spcAft>
            </a:pPr>
            <a:r>
              <a:rPr lang="en-US" dirty="0" err="1"/>
              <a:t>NWC</a:t>
            </a:r>
            <a:r>
              <a:rPr lang="en-US" baseline="-25000" dirty="0" err="1"/>
              <a:t>t</a:t>
            </a:r>
            <a:r>
              <a:rPr lang="en-US" dirty="0"/>
              <a:t> = 12%(Sales</a:t>
            </a:r>
            <a:r>
              <a:rPr lang="en-US" baseline="-25000" dirty="0"/>
              <a:t>t+1</a:t>
            </a:r>
            <a:r>
              <a:rPr lang="en-US" dirty="0"/>
              <a:t>)</a:t>
            </a:r>
          </a:p>
          <a:p>
            <a:pPr>
              <a:lnSpc>
                <a:spcPct val="90000"/>
              </a:lnSpc>
              <a:spcBef>
                <a:spcPct val="0"/>
              </a:spcBef>
              <a:spcAft>
                <a:spcPts val="1200"/>
              </a:spcAft>
            </a:pPr>
            <a:r>
              <a:rPr lang="en-US" dirty="0"/>
              <a:t>Tax rate = 25%.</a:t>
            </a:r>
          </a:p>
          <a:p>
            <a:pPr>
              <a:lnSpc>
                <a:spcPct val="90000"/>
              </a:lnSpc>
              <a:spcBef>
                <a:spcPct val="0"/>
              </a:spcBef>
              <a:spcAft>
                <a:spcPts val="1200"/>
              </a:spcAft>
            </a:pPr>
            <a:r>
              <a:rPr lang="en-US" dirty="0"/>
              <a:t>Project cost of capital = 10%.</a:t>
            </a:r>
          </a:p>
        </p:txBody>
      </p:sp>
    </p:spTree>
    <p:extLst>
      <p:ext uri="{BB962C8B-B14F-4D97-AF65-F5344CB8AC3E}">
        <p14:creationId xmlns:p14="http://schemas.microsoft.com/office/powerpoint/2010/main" val="23300988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there any problems with </a:t>
            </a:r>
            <a:br>
              <a:rPr lang="en-US" dirty="0"/>
            </a:br>
            <a:r>
              <a:rPr lang="en-US" dirty="0"/>
              <a:t>scenario analysis?</a:t>
            </a:r>
          </a:p>
        </p:txBody>
      </p:sp>
      <p:sp>
        <p:nvSpPr>
          <p:cNvPr id="3" name="Content Placeholder 2"/>
          <p:cNvSpPr>
            <a:spLocks noGrp="1"/>
          </p:cNvSpPr>
          <p:nvPr>
            <p:ph idx="1"/>
          </p:nvPr>
        </p:nvSpPr>
        <p:spPr/>
        <p:txBody>
          <a:bodyPr/>
          <a:lstStyle/>
          <a:p>
            <a:pPr>
              <a:spcBef>
                <a:spcPts val="1200"/>
              </a:spcBef>
              <a:spcAft>
                <a:spcPts val="1200"/>
              </a:spcAft>
            </a:pPr>
            <a:r>
              <a:rPr lang="en-US" dirty="0"/>
              <a:t>Only considers a few possible out-comes.</a:t>
            </a:r>
          </a:p>
          <a:p>
            <a:pPr>
              <a:spcBef>
                <a:spcPts val="1200"/>
              </a:spcBef>
              <a:spcAft>
                <a:spcPts val="1200"/>
              </a:spcAft>
            </a:pPr>
            <a:r>
              <a:rPr lang="en-US" dirty="0"/>
              <a:t>Assumes that inputs are perfectly correlated—all “bad” values occur together and all “good” values occur together.</a:t>
            </a:r>
          </a:p>
          <a:p>
            <a:pPr>
              <a:spcBef>
                <a:spcPts val="1200"/>
              </a:spcBef>
              <a:spcAft>
                <a:spcPts val="1200"/>
              </a:spcAft>
            </a:pPr>
            <a:r>
              <a:rPr lang="en-US" dirty="0"/>
              <a:t>Focuses on stand-alone risk, although subjective adjustments can be made.</a:t>
            </a:r>
          </a:p>
        </p:txBody>
      </p:sp>
    </p:spTree>
    <p:extLst>
      <p:ext uri="{BB962C8B-B14F-4D97-AF65-F5344CB8AC3E}">
        <p14:creationId xmlns:p14="http://schemas.microsoft.com/office/powerpoint/2010/main" val="36330886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simulation analysis?</a:t>
            </a:r>
            <a:br>
              <a:rPr lang="en-US" dirty="0"/>
            </a:br>
            <a:r>
              <a:rPr lang="en-US" dirty="0"/>
              <a:t>(1 of 2)</a:t>
            </a:r>
          </a:p>
        </p:txBody>
      </p:sp>
      <p:sp>
        <p:nvSpPr>
          <p:cNvPr id="3" name="Content Placeholder 2"/>
          <p:cNvSpPr>
            <a:spLocks noGrp="1"/>
          </p:cNvSpPr>
          <p:nvPr>
            <p:ph idx="1"/>
          </p:nvPr>
        </p:nvSpPr>
        <p:spPr/>
        <p:txBody>
          <a:bodyPr/>
          <a:lstStyle/>
          <a:p>
            <a:r>
              <a:rPr lang="en-US" dirty="0"/>
              <a:t>A computerized version of scenario analysis that uses continuous probability distributions.</a:t>
            </a:r>
          </a:p>
          <a:p>
            <a:r>
              <a:rPr lang="en-US" dirty="0"/>
              <a:t>Computer selects values for each variable based on given probability distributions.</a:t>
            </a:r>
            <a:br>
              <a:rPr lang="en-US" dirty="0"/>
            </a:br>
            <a:r>
              <a:rPr lang="en-US" dirty="0"/>
              <a:t>					</a:t>
            </a:r>
          </a:p>
        </p:txBody>
      </p:sp>
    </p:spTree>
    <p:extLst>
      <p:ext uri="{BB962C8B-B14F-4D97-AF65-F5344CB8AC3E}">
        <p14:creationId xmlns:p14="http://schemas.microsoft.com/office/powerpoint/2010/main" val="4999707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simulation analysis?</a:t>
            </a:r>
            <a:br>
              <a:rPr lang="en-US" dirty="0"/>
            </a:br>
            <a:r>
              <a:rPr lang="en-US" dirty="0"/>
              <a:t>(2 of 2)</a:t>
            </a:r>
          </a:p>
        </p:txBody>
      </p:sp>
      <p:sp>
        <p:nvSpPr>
          <p:cNvPr id="3" name="Content Placeholder 2"/>
          <p:cNvSpPr>
            <a:spLocks noGrp="1"/>
          </p:cNvSpPr>
          <p:nvPr>
            <p:ph idx="1"/>
          </p:nvPr>
        </p:nvSpPr>
        <p:spPr/>
        <p:txBody>
          <a:bodyPr/>
          <a:lstStyle/>
          <a:p>
            <a:pPr>
              <a:spcBef>
                <a:spcPts val="1200"/>
              </a:spcBef>
            </a:pPr>
            <a:r>
              <a:rPr lang="en-US" dirty="0"/>
              <a:t>NPV and IRR are calculated.</a:t>
            </a:r>
          </a:p>
          <a:p>
            <a:pPr>
              <a:spcBef>
                <a:spcPts val="1200"/>
              </a:spcBef>
            </a:pPr>
            <a:r>
              <a:rPr lang="en-US" dirty="0"/>
              <a:t>Process is repeated many times (1,000 or more).</a:t>
            </a:r>
          </a:p>
          <a:p>
            <a:pPr>
              <a:spcBef>
                <a:spcPts val="1200"/>
              </a:spcBef>
            </a:pPr>
            <a:r>
              <a:rPr lang="en-US" dirty="0"/>
              <a:t>End result:  Probability distribution of NPV and IRR based on sample of simulated values.</a:t>
            </a:r>
          </a:p>
          <a:p>
            <a:pPr>
              <a:spcBef>
                <a:spcPts val="1200"/>
              </a:spcBef>
            </a:pPr>
            <a:r>
              <a:rPr lang="en-US" dirty="0"/>
              <a:t>Generally shown graphically.</a:t>
            </a:r>
          </a:p>
        </p:txBody>
      </p:sp>
    </p:spTree>
    <p:extLst>
      <p:ext uri="{BB962C8B-B14F-4D97-AF65-F5344CB8AC3E}">
        <p14:creationId xmlns:p14="http://schemas.microsoft.com/office/powerpoint/2010/main" val="6311958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Example Assumptions</a:t>
            </a:r>
          </a:p>
        </p:txBody>
      </p:sp>
      <p:sp>
        <p:nvSpPr>
          <p:cNvPr id="3" name="Content Placeholder 2"/>
          <p:cNvSpPr>
            <a:spLocks noGrp="1"/>
          </p:cNvSpPr>
          <p:nvPr>
            <p:ph idx="1"/>
          </p:nvPr>
        </p:nvSpPr>
        <p:spPr/>
        <p:txBody>
          <a:bodyPr/>
          <a:lstStyle/>
          <a:p>
            <a:pPr>
              <a:spcBef>
                <a:spcPts val="1200"/>
              </a:spcBef>
            </a:pPr>
            <a:r>
              <a:rPr lang="en-US" dirty="0"/>
              <a:t>Normal distribution for unit sales:</a:t>
            </a:r>
          </a:p>
          <a:p>
            <a:pPr lvl="1">
              <a:spcBef>
                <a:spcPts val="1200"/>
              </a:spcBef>
            </a:pPr>
            <a:r>
              <a:rPr lang="en-US" dirty="0"/>
              <a:t>Mean = 1,000</a:t>
            </a:r>
          </a:p>
          <a:p>
            <a:pPr lvl="1">
              <a:spcBef>
                <a:spcPts val="1200"/>
              </a:spcBef>
            </a:pPr>
            <a:r>
              <a:rPr lang="en-US" dirty="0"/>
              <a:t>Standard deviation = 200</a:t>
            </a:r>
          </a:p>
          <a:p>
            <a:pPr>
              <a:spcBef>
                <a:spcPts val="1200"/>
              </a:spcBef>
            </a:pPr>
            <a:r>
              <a:rPr lang="en-US" dirty="0"/>
              <a:t>Normal distribution for unit price:</a:t>
            </a:r>
          </a:p>
          <a:p>
            <a:pPr lvl="1">
              <a:spcBef>
                <a:spcPts val="1200"/>
              </a:spcBef>
            </a:pPr>
            <a:r>
              <a:rPr lang="en-US" dirty="0"/>
              <a:t>Mean = $200</a:t>
            </a:r>
          </a:p>
          <a:p>
            <a:pPr lvl="1">
              <a:spcBef>
                <a:spcPts val="1200"/>
              </a:spcBef>
            </a:pPr>
            <a:r>
              <a:rPr lang="en-US" dirty="0"/>
              <a:t>Standard deviation = $30</a:t>
            </a:r>
          </a:p>
        </p:txBody>
      </p:sp>
    </p:spTree>
    <p:extLst>
      <p:ext uri="{BB962C8B-B14F-4D97-AF65-F5344CB8AC3E}">
        <p14:creationId xmlns:p14="http://schemas.microsoft.com/office/powerpoint/2010/main" val="30907843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Process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Pick a random variable for unit sales and sale price.</a:t>
            </a:r>
          </a:p>
          <a:p>
            <a:pPr>
              <a:lnSpc>
                <a:spcPct val="90000"/>
              </a:lnSpc>
              <a:spcBef>
                <a:spcPct val="0"/>
              </a:spcBef>
              <a:spcAft>
                <a:spcPts val="1200"/>
              </a:spcAft>
            </a:pPr>
            <a:r>
              <a:rPr lang="en-US" dirty="0"/>
              <a:t>Substitute these values in the spreadsheet and calculate NPV.</a:t>
            </a:r>
          </a:p>
          <a:p>
            <a:pPr>
              <a:lnSpc>
                <a:spcPct val="90000"/>
              </a:lnSpc>
              <a:spcBef>
                <a:spcPct val="0"/>
              </a:spcBef>
              <a:spcAft>
                <a:spcPts val="1200"/>
              </a:spcAft>
            </a:pPr>
            <a:r>
              <a:rPr lang="en-US" dirty="0"/>
              <a:t>Repeat the process many times, saving the input variables (units and price) and the output (NPV).</a:t>
            </a:r>
          </a:p>
        </p:txBody>
      </p:sp>
    </p:spTree>
    <p:extLst>
      <p:ext uri="{BB962C8B-B14F-4D97-AF65-F5344CB8AC3E}">
        <p14:creationId xmlns:p14="http://schemas.microsoft.com/office/powerpoint/2010/main" val="1217683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Simulation Results for 2,000 trials.</a:t>
            </a:r>
            <a:br>
              <a:rPr lang="en-US" sz="2800" dirty="0"/>
            </a:br>
            <a:r>
              <a:rPr lang="en-US" sz="2800" dirty="0"/>
              <a:t>(See Ch11 Mini Case.xlsx, worksheet Monte Carlo Simulation for a simulation with 100 iterations.)</a:t>
            </a:r>
          </a:p>
        </p:txBody>
      </p:sp>
      <p:graphicFrame>
        <p:nvGraphicFramePr>
          <p:cNvPr id="4" name="Table 2" descr="A table shows the simulation results for 2000 trials. Mean, std deviation, maximum and minimum for price are $199, 29, $255 and $119 for units are $999, 211, $1486 and $463 and N P V for $60641, $100354, $325070 and negative $142758. The value of the median is $64974, the value of probability of N P V greater than 0 is 3.8 percent, and the value of the coefficient of variation is 1.65."/>
          <p:cNvGraphicFramePr>
            <a:graphicFrameLocks noGrp="1"/>
          </p:cNvGraphicFramePr>
          <p:nvPr>
            <p:ph idx="1"/>
            <p:extLst>
              <p:ext uri="{D42A27DB-BD31-4B8C-83A1-F6EECF244321}">
                <p14:modId xmlns:p14="http://schemas.microsoft.com/office/powerpoint/2010/main" val="143074039"/>
              </p:ext>
            </p:extLst>
          </p:nvPr>
        </p:nvGraphicFramePr>
        <p:xfrm>
          <a:off x="838200" y="1450975"/>
          <a:ext cx="10515600" cy="3348039"/>
        </p:xfrm>
        <a:graphic>
          <a:graphicData uri="http://schemas.openxmlformats.org/drawingml/2006/table">
            <a:tbl>
              <a:tblPr firstRow="1" bandRow="1"/>
              <a:tblGrid>
                <a:gridCol w="3505200">
                  <a:extLst>
                    <a:ext uri="{9D8B030D-6E8A-4147-A177-3AD203B41FA5}">
                      <a16:colId xmlns:a16="http://schemas.microsoft.com/office/drawing/2014/main" val="20000"/>
                    </a:ext>
                  </a:extLst>
                </a:gridCol>
                <a:gridCol w="1995301">
                  <a:extLst>
                    <a:ext uri="{9D8B030D-6E8A-4147-A177-3AD203B41FA5}">
                      <a16:colId xmlns:a16="http://schemas.microsoft.com/office/drawing/2014/main" val="20001"/>
                    </a:ext>
                  </a:extLst>
                </a:gridCol>
                <a:gridCol w="2102690">
                  <a:extLst>
                    <a:ext uri="{9D8B030D-6E8A-4147-A177-3AD203B41FA5}">
                      <a16:colId xmlns:a16="http://schemas.microsoft.com/office/drawing/2014/main" val="20002"/>
                    </a:ext>
                  </a:extLst>
                </a:gridCol>
                <a:gridCol w="2912409">
                  <a:extLst>
                    <a:ext uri="{9D8B030D-6E8A-4147-A177-3AD203B41FA5}">
                      <a16:colId xmlns:a16="http://schemas.microsoft.com/office/drawing/2014/main" val="20003"/>
                    </a:ext>
                  </a:extLst>
                </a:gridCol>
              </a:tblGrid>
              <a:tr h="554038">
                <a:tc>
                  <a:txBody>
                    <a:bodyPr/>
                    <a:lstStyle/>
                    <a:p>
                      <a:pPr algn="l" fontAlgn="b"/>
                      <a:r>
                        <a:rPr lang="en-US" sz="3200" b="0" i="0" u="none" strike="noStrike" dirty="0">
                          <a:solidFill>
                            <a:srgbClr val="000000"/>
                          </a:solidFill>
                          <a:effectLst/>
                          <a:latin typeface="Arial" panose="020B0604020202020204" pitchFamily="34" charset="0"/>
                          <a:cs typeface="Arial" panose="020B0604020202020204" pitchFamily="34" charset="0"/>
                        </a:rPr>
                        <a:t>   </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rgbClr val="000000"/>
                          </a:solidFill>
                          <a:effectLst/>
                          <a:latin typeface="Arial" panose="020B0604020202020204" pitchFamily="34" charset="0"/>
                          <a:cs typeface="Arial" panose="020B0604020202020204" pitchFamily="34" charset="0"/>
                        </a:rPr>
                        <a:t>Price</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a:solidFill>
                            <a:srgbClr val="000000"/>
                          </a:solidFill>
                          <a:effectLst/>
                          <a:latin typeface="Arial" panose="020B0604020202020204" pitchFamily="34" charset="0"/>
                          <a:cs typeface="Arial" panose="020B0604020202020204" pitchFamily="34" charset="0"/>
                        </a:rPr>
                        <a:t>Units</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a:solidFill>
                            <a:srgbClr val="000000"/>
                          </a:solidFill>
                          <a:effectLst/>
                          <a:latin typeface="Arial" panose="020B0604020202020204" pitchFamily="34" charset="0"/>
                          <a:cs typeface="Arial" panose="020B0604020202020204" pitchFamily="34" charset="0"/>
                        </a:rPr>
                        <a:t>NPV</a:t>
                      </a:r>
                    </a:p>
                  </a:txBody>
                  <a:tcPr marL="7364" marR="7364" marT="5443" marB="0" anchor="b">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61975">
                <a:tc>
                  <a:txBody>
                    <a:bodyPr/>
                    <a:lstStyle/>
                    <a:p>
                      <a:pPr algn="l" fontAlgn="b"/>
                      <a:r>
                        <a:rPr lang="en-US" sz="3200" b="0" i="0" u="none" strike="noStrike" dirty="0">
                          <a:solidFill>
                            <a:schemeClr val="tx1"/>
                          </a:solidFill>
                          <a:effectLst/>
                          <a:latin typeface="Arial" panose="020B0604020202020204" pitchFamily="34" charset="0"/>
                          <a:cs typeface="Arial" panose="020B0604020202020204" pitchFamily="34" charset="0"/>
                        </a:rPr>
                        <a:t>Mean</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$199</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$999</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a:solidFill>
                            <a:schemeClr val="tx1"/>
                          </a:solidFill>
                          <a:effectLst/>
                          <a:latin typeface="Arial" panose="020B0604020202020204" pitchFamily="34" charset="0"/>
                          <a:cs typeface="Arial" panose="020B0604020202020204" pitchFamily="34" charset="0"/>
                        </a:rPr>
                        <a:t>$60,641</a:t>
                      </a:r>
                    </a:p>
                  </a:txBody>
                  <a:tcPr marL="0" marR="132549" marT="0" marB="0" anchor="b">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555625">
                <a:tc>
                  <a:txBody>
                    <a:bodyPr/>
                    <a:lstStyle/>
                    <a:p>
                      <a:pPr algn="l" fontAlgn="b"/>
                      <a:r>
                        <a:rPr lang="en-US" sz="3200" b="0" i="0" u="none" strike="noStrike" dirty="0" err="1">
                          <a:solidFill>
                            <a:schemeClr val="tx1"/>
                          </a:solidFill>
                          <a:effectLst/>
                          <a:latin typeface="Arial" panose="020B0604020202020204" pitchFamily="34" charset="0"/>
                          <a:cs typeface="Arial" panose="020B0604020202020204" pitchFamily="34" charset="0"/>
                        </a:rPr>
                        <a:t>Std</a:t>
                      </a:r>
                      <a:r>
                        <a:rPr lang="en-US" sz="3200" b="0" i="0" u="none" strike="noStrike" dirty="0">
                          <a:solidFill>
                            <a:schemeClr val="tx1"/>
                          </a:solidFill>
                          <a:effectLst/>
                          <a:latin typeface="Arial" panose="020B0604020202020204" pitchFamily="34" charset="0"/>
                          <a:cs typeface="Arial" panose="020B0604020202020204" pitchFamily="34" charset="0"/>
                        </a:rPr>
                        <a:t> deviation</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29</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211</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$100,354</a:t>
                      </a:r>
                    </a:p>
                  </a:txBody>
                  <a:tcPr marL="0" marR="132549" marT="0" marB="0" anchor="b">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57213">
                <a:tc>
                  <a:txBody>
                    <a:bodyPr/>
                    <a:lstStyle/>
                    <a:p>
                      <a:pPr algn="l" fontAlgn="b"/>
                      <a:r>
                        <a:rPr lang="en-US" sz="3200" b="0" i="0" u="none" strike="noStrike" dirty="0">
                          <a:solidFill>
                            <a:schemeClr val="tx1"/>
                          </a:solidFill>
                          <a:effectLst/>
                          <a:latin typeface="Arial" panose="020B0604020202020204" pitchFamily="34" charset="0"/>
                          <a:cs typeface="Arial" panose="020B0604020202020204" pitchFamily="34" charset="0"/>
                        </a:rPr>
                        <a:t>Maximum</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$255</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$1,486</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$325,070</a:t>
                      </a:r>
                    </a:p>
                  </a:txBody>
                  <a:tcPr marL="0" marR="132549" marT="0" marB="0" anchor="b">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57213">
                <a:tc>
                  <a:txBody>
                    <a:bodyPr/>
                    <a:lstStyle/>
                    <a:p>
                      <a:pPr algn="l" fontAlgn="b"/>
                      <a:r>
                        <a:rPr lang="en-US" sz="3200" b="0" i="0" u="none" strike="noStrike" dirty="0">
                          <a:solidFill>
                            <a:schemeClr val="tx1"/>
                          </a:solidFill>
                          <a:effectLst/>
                          <a:latin typeface="Arial" panose="020B0604020202020204" pitchFamily="34" charset="0"/>
                          <a:cs typeface="Arial" panose="020B0604020202020204" pitchFamily="34" charset="0"/>
                        </a:rPr>
                        <a:t>Minimum</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a:solidFill>
                            <a:schemeClr val="tx1"/>
                          </a:solidFill>
                          <a:effectLst/>
                          <a:latin typeface="Arial" panose="020B0604020202020204" pitchFamily="34" charset="0"/>
                          <a:cs typeface="Arial" panose="020B0604020202020204" pitchFamily="34" charset="0"/>
                        </a:rPr>
                        <a:t>$119</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$463</a:t>
                      </a:r>
                    </a:p>
                  </a:txBody>
                  <a:tcPr marL="0" marR="132549" marT="0"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-$142,758</a:t>
                      </a:r>
                    </a:p>
                  </a:txBody>
                  <a:tcPr marL="0" marR="132549" marT="0" marB="0" anchor="b">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61975">
                <a:tc>
                  <a:txBody>
                    <a:bodyPr/>
                    <a:lstStyle/>
                    <a:p>
                      <a:pPr algn="l" fontAlgn="b"/>
                      <a:r>
                        <a:rPr lang="en-US" sz="3200" b="0" i="0" u="none" strike="noStrike" dirty="0">
                          <a:solidFill>
                            <a:schemeClr val="tx1"/>
                          </a:solidFill>
                          <a:effectLst/>
                          <a:latin typeface="Arial" panose="020B0604020202020204" pitchFamily="34" charset="0"/>
                          <a:cs typeface="Arial" panose="020B0604020202020204" pitchFamily="34" charset="0"/>
                        </a:rPr>
                        <a:t>Median</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   </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   </a:t>
                      </a:r>
                    </a:p>
                  </a:txBody>
                  <a:tcPr marL="7364" marR="7364" marT="5443" marB="0" anchor="b">
                    <a:lnL>
                      <a:noFill/>
                    </a:lnL>
                    <a:lnR>
                      <a:noFill/>
                    </a:lnR>
                    <a:lnT>
                      <a:noFill/>
                    </a:lnT>
                    <a:lnB>
                      <a:noFill/>
                    </a:lnB>
                    <a:lnTlToBr>
                      <a:noFill/>
                    </a:lnTlToBr>
                    <a:lnBlToTr>
                      <a:noFill/>
                    </a:lnBlToTr>
                    <a:noFill/>
                  </a:tcPr>
                </a:tc>
                <a:tc>
                  <a:txBody>
                    <a:bodyPr/>
                    <a:lstStyle/>
                    <a:p>
                      <a:pPr algn="r" fontAlgn="b"/>
                      <a:r>
                        <a:rPr lang="en-US" sz="3200" b="0" i="0" u="none" strike="noStrike" dirty="0">
                          <a:solidFill>
                            <a:schemeClr val="tx1"/>
                          </a:solidFill>
                          <a:effectLst/>
                          <a:latin typeface="Arial" panose="020B0604020202020204" pitchFamily="34" charset="0"/>
                          <a:cs typeface="Arial" panose="020B0604020202020204" pitchFamily="34" charset="0"/>
                        </a:rPr>
                        <a:t>$64,974</a:t>
                      </a:r>
                    </a:p>
                  </a:txBody>
                  <a:tcPr marL="0" marR="132549" marT="0" marB="0" anchor="b">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 name="Content Placeholder 2"/>
          <p:cNvSpPr>
            <a:spLocks noGrp="1"/>
          </p:cNvSpPr>
          <p:nvPr>
            <p:ph idx="10"/>
          </p:nvPr>
        </p:nvSpPr>
        <p:spPr>
          <a:xfrm>
            <a:off x="742950" y="4857750"/>
            <a:ext cx="10648950" cy="1368422"/>
          </a:xfrm>
        </p:spPr>
        <p:txBody>
          <a:bodyPr/>
          <a:lstStyle/>
          <a:p>
            <a:pPr marL="0" indent="0">
              <a:buNone/>
            </a:pPr>
            <a:r>
              <a:rPr lang="en-US" dirty="0"/>
              <a:t>Probability of NPV &gt; 0						   3.8%</a:t>
            </a:r>
          </a:p>
          <a:p>
            <a:pPr marL="0" indent="0">
              <a:buNone/>
            </a:pPr>
            <a:r>
              <a:rPr lang="en-US" dirty="0"/>
              <a:t>Coefficient of variation						    1.65</a:t>
            </a:r>
          </a:p>
        </p:txBody>
      </p:sp>
    </p:spTree>
    <p:extLst>
      <p:ext uri="{BB962C8B-B14F-4D97-AF65-F5344CB8AC3E}">
        <p14:creationId xmlns:p14="http://schemas.microsoft.com/office/powerpoint/2010/main" val="40646227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Interpreting the Results</a:t>
            </a:r>
          </a:p>
        </p:txBody>
      </p:sp>
      <p:sp>
        <p:nvSpPr>
          <p:cNvPr id="3" name="Content Placeholder 2"/>
          <p:cNvSpPr>
            <a:spLocks noGrp="1"/>
          </p:cNvSpPr>
          <p:nvPr>
            <p:ph idx="1"/>
          </p:nvPr>
        </p:nvSpPr>
        <p:spPr/>
        <p:txBody>
          <a:bodyPr/>
          <a:lstStyle/>
          <a:p>
            <a:pPr>
              <a:spcBef>
                <a:spcPts val="1200"/>
              </a:spcBef>
              <a:spcAft>
                <a:spcPts val="0"/>
              </a:spcAft>
            </a:pPr>
            <a:r>
              <a:rPr lang="en-US" dirty="0"/>
              <a:t>Inputs are consistent with specified distributions.</a:t>
            </a:r>
          </a:p>
          <a:p>
            <a:pPr lvl="1">
              <a:spcBef>
                <a:spcPts val="1200"/>
              </a:spcBef>
              <a:spcAft>
                <a:spcPts val="0"/>
              </a:spcAft>
            </a:pPr>
            <a:r>
              <a:rPr lang="en-US" dirty="0"/>
              <a:t>Units: Mean = 1,252; St. Dev. = 199.</a:t>
            </a:r>
          </a:p>
          <a:p>
            <a:pPr lvl="1">
              <a:spcBef>
                <a:spcPts val="1200"/>
              </a:spcBef>
              <a:spcAft>
                <a:spcPts val="0"/>
              </a:spcAft>
            </a:pPr>
            <a:r>
              <a:rPr lang="en-US" dirty="0"/>
              <a:t>Price: Mean = $200; St. Dev. = $30.</a:t>
            </a:r>
          </a:p>
          <a:p>
            <a:pPr>
              <a:spcBef>
                <a:spcPts val="1200"/>
              </a:spcBef>
              <a:spcAft>
                <a:spcPts val="0"/>
              </a:spcAft>
            </a:pPr>
            <a:r>
              <a:rPr lang="en-US" dirty="0"/>
              <a:t>Mean NPV = $88,808.  Low probability of negative NPV (100% – 87% = 13%).</a:t>
            </a:r>
          </a:p>
        </p:txBody>
      </p:sp>
    </p:spTree>
    <p:extLst>
      <p:ext uri="{BB962C8B-B14F-4D97-AF65-F5344CB8AC3E}">
        <p14:creationId xmlns:p14="http://schemas.microsoft.com/office/powerpoint/2010/main" val="20874642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Histogram of Results</a:t>
            </a:r>
          </a:p>
        </p:txBody>
      </p:sp>
      <p:pic>
        <p:nvPicPr>
          <p:cNvPr id="39938" name="Picture 2" descr="An illustration showing a graph with X axis labeled from minus 177656 dollars to 335312 dollars. Y axis is labeled from 0 percent to 16 percent. The graph is a bar graph with the maximum value of 14 percent at zero dollar and the minimum value of 0.5 percent at 355312 doll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3150" y="1452471"/>
            <a:ext cx="7505700" cy="4484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8164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advantages of simulation analysis?</a:t>
            </a:r>
          </a:p>
        </p:txBody>
      </p:sp>
      <p:sp>
        <p:nvSpPr>
          <p:cNvPr id="3" name="Content Placeholder 2"/>
          <p:cNvSpPr>
            <a:spLocks noGrp="1"/>
          </p:cNvSpPr>
          <p:nvPr>
            <p:ph idx="1"/>
          </p:nvPr>
        </p:nvSpPr>
        <p:spPr/>
        <p:txBody>
          <a:bodyPr/>
          <a:lstStyle/>
          <a:p>
            <a:pPr>
              <a:spcBef>
                <a:spcPts val="1200"/>
              </a:spcBef>
            </a:pPr>
            <a:r>
              <a:rPr lang="en-US" dirty="0"/>
              <a:t>Reflects the probability distributions of each input.</a:t>
            </a:r>
          </a:p>
          <a:p>
            <a:pPr>
              <a:spcBef>
                <a:spcPts val="1200"/>
              </a:spcBef>
            </a:pPr>
            <a:r>
              <a:rPr lang="en-US" dirty="0"/>
              <a:t>Shows range of NPVs, the expected NPV, </a:t>
            </a:r>
            <a:r>
              <a:rPr lang="el-GR" dirty="0"/>
              <a:t>σ</a:t>
            </a:r>
            <a:r>
              <a:rPr lang="en-US" baseline="-25000" dirty="0"/>
              <a:t>NPV</a:t>
            </a:r>
            <a:r>
              <a:rPr lang="en-US" dirty="0"/>
              <a:t>, and CV</a:t>
            </a:r>
            <a:r>
              <a:rPr lang="en-US" baseline="-25000" dirty="0"/>
              <a:t>NPV</a:t>
            </a:r>
            <a:r>
              <a:rPr lang="en-US" dirty="0"/>
              <a:t>.</a:t>
            </a:r>
          </a:p>
          <a:p>
            <a:pPr>
              <a:spcBef>
                <a:spcPts val="1200"/>
              </a:spcBef>
            </a:pPr>
            <a:r>
              <a:rPr lang="en-US" dirty="0"/>
              <a:t>Gives an intuitive graph of the risk situation.</a:t>
            </a:r>
          </a:p>
        </p:txBody>
      </p:sp>
    </p:spTree>
    <p:extLst>
      <p:ext uri="{BB962C8B-B14F-4D97-AF65-F5344CB8AC3E}">
        <p14:creationId xmlns:p14="http://schemas.microsoft.com/office/powerpoint/2010/main" val="19555706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disadvantages of simulation?</a:t>
            </a:r>
            <a:br>
              <a:rPr lang="en-US" dirty="0"/>
            </a:br>
            <a:r>
              <a:rPr lang="en-US" dirty="0"/>
              <a:t>(1 of 2)</a:t>
            </a:r>
          </a:p>
        </p:txBody>
      </p:sp>
      <p:sp>
        <p:nvSpPr>
          <p:cNvPr id="3" name="Content Placeholder 2"/>
          <p:cNvSpPr>
            <a:spLocks noGrp="1"/>
          </p:cNvSpPr>
          <p:nvPr>
            <p:ph idx="1"/>
          </p:nvPr>
        </p:nvSpPr>
        <p:spPr/>
        <p:txBody>
          <a:bodyPr/>
          <a:lstStyle/>
          <a:p>
            <a:pPr>
              <a:spcBef>
                <a:spcPts val="1200"/>
              </a:spcBef>
              <a:spcAft>
                <a:spcPts val="0"/>
              </a:spcAft>
            </a:pPr>
            <a:r>
              <a:rPr lang="en-US" dirty="0"/>
              <a:t>Difficult to specify probability distributions and correlations.</a:t>
            </a:r>
          </a:p>
          <a:p>
            <a:pPr>
              <a:spcBef>
                <a:spcPts val="1200"/>
              </a:spcBef>
              <a:spcAft>
                <a:spcPts val="0"/>
              </a:spcAft>
            </a:pPr>
            <a:r>
              <a:rPr lang="en-US" dirty="0"/>
              <a:t>If inputs are bad, output will be bad:</a:t>
            </a:r>
            <a:br>
              <a:rPr lang="en-US" dirty="0"/>
            </a:br>
            <a:r>
              <a:rPr lang="en-US" dirty="0"/>
              <a:t>“Garbage in, garbage out.”</a:t>
            </a:r>
          </a:p>
        </p:txBody>
      </p:sp>
    </p:spTree>
    <p:extLst>
      <p:ext uri="{BB962C8B-B14F-4D97-AF65-F5344CB8AC3E}">
        <p14:creationId xmlns:p14="http://schemas.microsoft.com/office/powerpoint/2010/main" val="1432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Cash Flow for a Project</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Project’s incremental cash flow is:</a:t>
            </a:r>
          </a:p>
          <a:p>
            <a:pPr lvl="1">
              <a:lnSpc>
                <a:spcPct val="90000"/>
              </a:lnSpc>
              <a:spcBef>
                <a:spcPct val="0"/>
              </a:spcBef>
              <a:spcAft>
                <a:spcPts val="1200"/>
              </a:spcAft>
            </a:pPr>
            <a:endParaRPr lang="en-US" dirty="0"/>
          </a:p>
          <a:p>
            <a:pPr lvl="1">
              <a:lnSpc>
                <a:spcPct val="90000"/>
              </a:lnSpc>
              <a:spcBef>
                <a:spcPct val="0"/>
              </a:spcBef>
              <a:spcAft>
                <a:spcPts val="1200"/>
              </a:spcAft>
              <a:buNone/>
            </a:pPr>
            <a:r>
              <a:rPr lang="en-US" dirty="0"/>
              <a:t>Corporate cash flow with the project</a:t>
            </a:r>
          </a:p>
          <a:p>
            <a:pPr lvl="1">
              <a:lnSpc>
                <a:spcPct val="90000"/>
              </a:lnSpc>
              <a:spcBef>
                <a:spcPct val="0"/>
              </a:spcBef>
              <a:spcAft>
                <a:spcPts val="1200"/>
              </a:spcAft>
              <a:buNone/>
            </a:pPr>
            <a:r>
              <a:rPr lang="en-US" dirty="0"/>
              <a:t>				Minus </a:t>
            </a:r>
          </a:p>
          <a:p>
            <a:pPr lvl="1">
              <a:lnSpc>
                <a:spcPct val="90000"/>
              </a:lnSpc>
              <a:spcBef>
                <a:spcPct val="0"/>
              </a:spcBef>
              <a:spcAft>
                <a:spcPts val="1200"/>
              </a:spcAft>
              <a:buNone/>
            </a:pPr>
            <a:r>
              <a:rPr lang="en-US" dirty="0"/>
              <a:t>Corporate cash flow without the project.</a:t>
            </a:r>
          </a:p>
        </p:txBody>
      </p:sp>
    </p:spTree>
    <p:extLst>
      <p:ext uri="{BB962C8B-B14F-4D97-AF65-F5344CB8AC3E}">
        <p14:creationId xmlns:p14="http://schemas.microsoft.com/office/powerpoint/2010/main" val="38164506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disadvantages of simulation?</a:t>
            </a:r>
            <a:br>
              <a:rPr lang="en-US" dirty="0"/>
            </a:br>
            <a:r>
              <a:rPr lang="en-US" dirty="0"/>
              <a:t>(2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Sensitivity, scenario, and simulation analyses do not provide a decision rule.  They do not indicate whether a project’s expected return is sufficient to compensate for its risk.</a:t>
            </a:r>
          </a:p>
          <a:p>
            <a:pPr>
              <a:lnSpc>
                <a:spcPct val="90000"/>
              </a:lnSpc>
              <a:spcBef>
                <a:spcPct val="0"/>
              </a:spcBef>
              <a:spcAft>
                <a:spcPts val="1200"/>
              </a:spcAft>
            </a:pPr>
            <a:r>
              <a:rPr lang="en-US" dirty="0"/>
              <a:t>Sensitivity, scenario, and simulation analyses all ignore diversification.  Thus they measure only stand-alone risk, which may not be the most relevant risk in capital budgeting.</a:t>
            </a:r>
          </a:p>
        </p:txBody>
      </p:sp>
    </p:spTree>
    <p:extLst>
      <p:ext uri="{BB962C8B-B14F-4D97-AF65-F5344CB8AC3E}">
        <p14:creationId xmlns:p14="http://schemas.microsoft.com/office/powerpoint/2010/main" val="149676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If the firm’s average project has a CV of 0.2 to 0.4, is this a high-risk project?  What type of risk is being measured?</a:t>
            </a:r>
          </a:p>
        </p:txBody>
      </p:sp>
      <p:sp>
        <p:nvSpPr>
          <p:cNvPr id="3" name="Content Placeholder 2"/>
          <p:cNvSpPr>
            <a:spLocks noGrp="1"/>
          </p:cNvSpPr>
          <p:nvPr>
            <p:ph idx="1"/>
          </p:nvPr>
        </p:nvSpPr>
        <p:spPr/>
        <p:txBody>
          <a:bodyPr/>
          <a:lstStyle/>
          <a:p>
            <a:pPr>
              <a:spcBef>
                <a:spcPts val="1200"/>
              </a:spcBef>
              <a:spcAft>
                <a:spcPts val="0"/>
              </a:spcAft>
            </a:pPr>
            <a:r>
              <a:rPr lang="en-US" dirty="0"/>
              <a:t>CV from scenarios = 1.43, CV from simulation = 1.65.  Both are &gt; 0.4, this project has high risk.</a:t>
            </a:r>
          </a:p>
          <a:p>
            <a:pPr>
              <a:spcBef>
                <a:spcPts val="1200"/>
              </a:spcBef>
              <a:spcAft>
                <a:spcPts val="0"/>
              </a:spcAft>
            </a:pPr>
            <a:r>
              <a:rPr lang="en-US" dirty="0"/>
              <a:t>CV measures a project’s stand-alone risk.</a:t>
            </a:r>
          </a:p>
          <a:p>
            <a:pPr>
              <a:spcBef>
                <a:spcPts val="1200"/>
              </a:spcBef>
              <a:spcAft>
                <a:spcPts val="0"/>
              </a:spcAft>
            </a:pPr>
            <a:r>
              <a:rPr lang="en-US" dirty="0"/>
              <a:t>High stand-alone risk usually indicates high corporate and market risks.</a:t>
            </a:r>
          </a:p>
        </p:txBody>
      </p:sp>
    </p:spTree>
    <p:extLst>
      <p:ext uri="{BB962C8B-B14F-4D97-AF65-F5344CB8AC3E}">
        <p14:creationId xmlns:p14="http://schemas.microsoft.com/office/powerpoint/2010/main" val="20798968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With a 3% risk adjustment, should our project be accepted?</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Project r = 10% + 3% = 13%.</a:t>
            </a:r>
          </a:p>
          <a:p>
            <a:pPr>
              <a:lnSpc>
                <a:spcPct val="90000"/>
              </a:lnSpc>
              <a:spcBef>
                <a:spcPct val="0"/>
              </a:spcBef>
              <a:spcAft>
                <a:spcPts val="1200"/>
              </a:spcAft>
            </a:pPr>
            <a:r>
              <a:rPr lang="en-US" dirty="0"/>
              <a:t>That’s 30% above base r.</a:t>
            </a:r>
          </a:p>
          <a:p>
            <a:pPr>
              <a:lnSpc>
                <a:spcPct val="90000"/>
              </a:lnSpc>
              <a:spcBef>
                <a:spcPct val="0"/>
              </a:spcBef>
              <a:spcAft>
                <a:spcPts val="1200"/>
              </a:spcAft>
            </a:pPr>
            <a:r>
              <a:rPr lang="en-US" dirty="0"/>
              <a:t>NPV = $41,584.</a:t>
            </a:r>
          </a:p>
          <a:p>
            <a:pPr>
              <a:lnSpc>
                <a:spcPct val="90000"/>
              </a:lnSpc>
              <a:spcBef>
                <a:spcPct val="0"/>
              </a:spcBef>
              <a:spcAft>
                <a:spcPts val="1200"/>
              </a:spcAft>
            </a:pPr>
            <a:r>
              <a:rPr lang="en-US" dirty="0"/>
              <a:t>Project remains acceptable after accounting for differential (higher) risk.</a:t>
            </a:r>
          </a:p>
        </p:txBody>
      </p:sp>
    </p:spTree>
    <p:extLst>
      <p:ext uri="{BB962C8B-B14F-4D97-AF65-F5344CB8AC3E}">
        <p14:creationId xmlns:p14="http://schemas.microsoft.com/office/powerpoint/2010/main" val="11317543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Should subjective risk factors be considered?</a:t>
            </a:r>
          </a:p>
        </p:txBody>
      </p:sp>
      <p:sp>
        <p:nvSpPr>
          <p:cNvPr id="3" name="Content Placeholder 2"/>
          <p:cNvSpPr>
            <a:spLocks noGrp="1"/>
          </p:cNvSpPr>
          <p:nvPr>
            <p:ph idx="1"/>
          </p:nvPr>
        </p:nvSpPr>
        <p:spPr/>
        <p:txBody>
          <a:bodyPr/>
          <a:lstStyle/>
          <a:p>
            <a:pPr>
              <a:spcBef>
                <a:spcPts val="1200"/>
              </a:spcBef>
              <a:spcAft>
                <a:spcPts val="0"/>
              </a:spcAft>
            </a:pPr>
            <a:r>
              <a:rPr lang="en-US" dirty="0"/>
              <a:t>Yes. A numerical analysis may not capture all of the risk factors inherent in the project.</a:t>
            </a:r>
          </a:p>
          <a:p>
            <a:pPr>
              <a:spcBef>
                <a:spcPts val="1200"/>
              </a:spcBef>
              <a:spcAft>
                <a:spcPts val="0"/>
              </a:spcAft>
            </a:pPr>
            <a:r>
              <a:rPr lang="en-US" dirty="0"/>
              <a:t>For example, if the project has the potential for bringing on harmful lawsuits, then it might be riskier than a standard analysis would indicate.</a:t>
            </a:r>
          </a:p>
        </p:txBody>
      </p:sp>
    </p:spTree>
    <p:extLst>
      <p:ext uri="{BB962C8B-B14F-4D97-AF65-F5344CB8AC3E}">
        <p14:creationId xmlns:p14="http://schemas.microsoft.com/office/powerpoint/2010/main" val="27410572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What is a real option? </a:t>
            </a:r>
          </a:p>
        </p:txBody>
      </p:sp>
      <p:sp>
        <p:nvSpPr>
          <p:cNvPr id="3" name="Content Placeholder 2"/>
          <p:cNvSpPr>
            <a:spLocks noGrp="1"/>
          </p:cNvSpPr>
          <p:nvPr>
            <p:ph idx="1"/>
          </p:nvPr>
        </p:nvSpPr>
        <p:spPr/>
        <p:txBody>
          <a:bodyPr/>
          <a:lstStyle/>
          <a:p>
            <a:pPr>
              <a:spcBef>
                <a:spcPts val="1200"/>
              </a:spcBef>
              <a:spcAft>
                <a:spcPts val="0"/>
              </a:spcAft>
            </a:pPr>
            <a:r>
              <a:rPr lang="en-US" dirty="0"/>
              <a:t>Real options exist when managers can influence the size and risk of a project’s cash flows by taking different actions during the project’s life in response to changing market conditions.</a:t>
            </a:r>
          </a:p>
          <a:p>
            <a:pPr>
              <a:spcBef>
                <a:spcPts val="1200"/>
              </a:spcBef>
              <a:spcAft>
                <a:spcPts val="0"/>
              </a:spcAft>
            </a:pPr>
            <a:r>
              <a:rPr lang="en-US" dirty="0"/>
              <a:t>Alert managers always look for real options in projects.</a:t>
            </a:r>
          </a:p>
          <a:p>
            <a:pPr>
              <a:spcBef>
                <a:spcPts val="1200"/>
              </a:spcBef>
              <a:spcAft>
                <a:spcPts val="0"/>
              </a:spcAft>
            </a:pPr>
            <a:r>
              <a:rPr lang="en-US" dirty="0"/>
              <a:t>Smarter managers try to create real options.</a:t>
            </a:r>
          </a:p>
        </p:txBody>
      </p:sp>
    </p:spTree>
    <p:extLst>
      <p:ext uri="{BB962C8B-B14F-4D97-AF65-F5344CB8AC3E}">
        <p14:creationId xmlns:p14="http://schemas.microsoft.com/office/powerpoint/2010/main" val="2732492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types of real options?</a:t>
            </a:r>
            <a:br>
              <a:rPr lang="en-US" dirty="0"/>
            </a:br>
            <a:r>
              <a:rPr lang="en-US" dirty="0"/>
              <a:t>(1 of 2)</a:t>
            </a:r>
          </a:p>
        </p:txBody>
      </p:sp>
      <p:sp>
        <p:nvSpPr>
          <p:cNvPr id="3" name="Content Placeholder 2"/>
          <p:cNvSpPr>
            <a:spLocks noGrp="1"/>
          </p:cNvSpPr>
          <p:nvPr>
            <p:ph idx="1"/>
          </p:nvPr>
        </p:nvSpPr>
        <p:spPr/>
        <p:txBody>
          <a:bodyPr/>
          <a:lstStyle/>
          <a:p>
            <a:pPr>
              <a:spcBef>
                <a:spcPts val="1200"/>
              </a:spcBef>
              <a:spcAft>
                <a:spcPts val="0"/>
              </a:spcAft>
            </a:pPr>
            <a:r>
              <a:rPr lang="en-US" dirty="0"/>
              <a:t>Investment timing options</a:t>
            </a:r>
          </a:p>
          <a:p>
            <a:pPr>
              <a:spcBef>
                <a:spcPts val="1200"/>
              </a:spcBef>
              <a:spcAft>
                <a:spcPts val="0"/>
              </a:spcAft>
            </a:pPr>
            <a:r>
              <a:rPr lang="en-US" dirty="0"/>
              <a:t>Growth options 		</a:t>
            </a:r>
          </a:p>
          <a:p>
            <a:pPr lvl="1">
              <a:spcBef>
                <a:spcPts val="1200"/>
              </a:spcBef>
              <a:spcAft>
                <a:spcPts val="0"/>
              </a:spcAft>
            </a:pPr>
            <a:r>
              <a:rPr lang="en-US" dirty="0"/>
              <a:t>Expansion of existing product line</a:t>
            </a:r>
          </a:p>
          <a:p>
            <a:pPr lvl="1">
              <a:spcBef>
                <a:spcPts val="1200"/>
              </a:spcBef>
              <a:spcAft>
                <a:spcPts val="0"/>
              </a:spcAft>
            </a:pPr>
            <a:r>
              <a:rPr lang="en-US" dirty="0"/>
              <a:t>New products</a:t>
            </a:r>
          </a:p>
          <a:p>
            <a:pPr lvl="1">
              <a:spcBef>
                <a:spcPts val="1200"/>
              </a:spcBef>
              <a:spcAft>
                <a:spcPts val="0"/>
              </a:spcAft>
            </a:pPr>
            <a:r>
              <a:rPr lang="en-US" dirty="0"/>
              <a:t>New geographic markets</a:t>
            </a:r>
          </a:p>
        </p:txBody>
      </p:sp>
    </p:spTree>
    <p:extLst>
      <p:ext uri="{BB962C8B-B14F-4D97-AF65-F5344CB8AC3E}">
        <p14:creationId xmlns:p14="http://schemas.microsoft.com/office/powerpoint/2010/main" val="39280563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real options (Continued)</a:t>
            </a:r>
            <a:br>
              <a:rPr lang="en-US" dirty="0"/>
            </a:br>
            <a:r>
              <a:rPr lang="en-US" dirty="0"/>
              <a:t>(2 of 2)</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Abandonment options</a:t>
            </a:r>
          </a:p>
          <a:p>
            <a:pPr lvl="1">
              <a:lnSpc>
                <a:spcPct val="90000"/>
              </a:lnSpc>
              <a:spcBef>
                <a:spcPct val="0"/>
              </a:spcBef>
              <a:spcAft>
                <a:spcPts val="1200"/>
              </a:spcAft>
            </a:pPr>
            <a:r>
              <a:rPr lang="en-US" dirty="0"/>
              <a:t>Contraction</a:t>
            </a:r>
          </a:p>
          <a:p>
            <a:pPr lvl="1">
              <a:lnSpc>
                <a:spcPct val="90000"/>
              </a:lnSpc>
              <a:spcBef>
                <a:spcPct val="0"/>
              </a:spcBef>
              <a:spcAft>
                <a:spcPts val="1200"/>
              </a:spcAft>
            </a:pPr>
            <a:r>
              <a:rPr lang="en-US" dirty="0"/>
              <a:t>Temporary suspension</a:t>
            </a:r>
          </a:p>
          <a:p>
            <a:pPr>
              <a:lnSpc>
                <a:spcPct val="90000"/>
              </a:lnSpc>
              <a:spcBef>
                <a:spcPct val="0"/>
              </a:spcBef>
              <a:spcAft>
                <a:spcPts val="1200"/>
              </a:spcAft>
            </a:pPr>
            <a:r>
              <a:rPr lang="en-US" dirty="0"/>
              <a:t>Flexibility options</a:t>
            </a:r>
          </a:p>
        </p:txBody>
      </p:sp>
    </p:spTree>
    <p:extLst>
      <p:ext uri="{BB962C8B-B14F-4D97-AF65-F5344CB8AC3E}">
        <p14:creationId xmlns:p14="http://schemas.microsoft.com/office/powerpoint/2010/main" val="29821185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Depreciation in the 2017</a:t>
            </a:r>
            <a:br>
              <a:rPr lang="en-US" dirty="0"/>
            </a:br>
            <a:r>
              <a:rPr lang="en-US" dirty="0"/>
              <a:t>Tax Cuts and Job Act (TCJA)</a:t>
            </a:r>
          </a:p>
        </p:txBody>
      </p:sp>
      <p:sp>
        <p:nvSpPr>
          <p:cNvPr id="3" name="Content Placeholder 2"/>
          <p:cNvSpPr>
            <a:spLocks noGrp="1"/>
          </p:cNvSpPr>
          <p:nvPr>
            <p:ph idx="1"/>
          </p:nvPr>
        </p:nvSpPr>
        <p:spPr/>
        <p:txBody>
          <a:bodyPr/>
          <a:lstStyle/>
          <a:p>
            <a:pPr>
              <a:spcBef>
                <a:spcPts val="1200"/>
              </a:spcBef>
            </a:pPr>
            <a:r>
              <a:rPr lang="en-US" dirty="0"/>
              <a:t>The TCJA has provisions for bonus depreciation.</a:t>
            </a:r>
          </a:p>
          <a:p>
            <a:pPr>
              <a:spcBef>
                <a:spcPts val="1200"/>
              </a:spcBef>
            </a:pPr>
            <a:r>
              <a:rPr lang="en-US" dirty="0"/>
              <a:t>Allows a company to take additional depreciation in the year that an asset is put in service.</a:t>
            </a:r>
          </a:p>
          <a:p>
            <a:pPr>
              <a:spcBef>
                <a:spcPts val="1200"/>
              </a:spcBef>
            </a:pPr>
            <a:r>
              <a:rPr lang="en-US" dirty="0"/>
              <a:t>Only applies to 2018-2026.</a:t>
            </a:r>
          </a:p>
        </p:txBody>
      </p:sp>
    </p:spTree>
    <p:extLst>
      <p:ext uri="{BB962C8B-B14F-4D97-AF65-F5344CB8AC3E}">
        <p14:creationId xmlns:p14="http://schemas.microsoft.com/office/powerpoint/2010/main" val="18165069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Depreciation Rates for First Year that Assets Are Placed in Service</a:t>
            </a:r>
          </a:p>
        </p:txBody>
      </p:sp>
      <p:graphicFrame>
        <p:nvGraphicFramePr>
          <p:cNvPr id="4" name="Table 2" descr="A table shows the bonus depreciation rates for the first year that assets are placed in service. Years are 2018, 2019, 2020, 2021 and 2022. Rates are 100 percent., Years are 2023, 2024, 2025, 2026 and 2027 for rates are 80 percent, 60 percent, 40 percent, 20 percent, and 0 percent.">
            <a:extLst>
              <a:ext uri="{FF2B5EF4-FFF2-40B4-BE49-F238E27FC236}">
                <a16:creationId xmlns:a16="http://schemas.microsoft.com/office/drawing/2014/main" id="{64253D6C-6AAA-46CE-BB7C-6EF10D10734D}"/>
              </a:ext>
            </a:extLst>
          </p:cNvPr>
          <p:cNvGraphicFramePr>
            <a:graphicFrameLocks noGrp="1"/>
          </p:cNvGraphicFramePr>
          <p:nvPr>
            <p:ph idx="1"/>
            <p:extLst>
              <p:ext uri="{D42A27DB-BD31-4B8C-83A1-F6EECF244321}">
                <p14:modId xmlns:p14="http://schemas.microsoft.com/office/powerpoint/2010/main" val="3578354457"/>
              </p:ext>
            </p:extLst>
          </p:nvPr>
        </p:nvGraphicFramePr>
        <p:xfrm>
          <a:off x="2171700" y="2270125"/>
          <a:ext cx="7848600" cy="2158118"/>
        </p:xfrm>
        <a:graphic>
          <a:graphicData uri="http://schemas.openxmlformats.org/drawingml/2006/table">
            <a:tbl>
              <a:tblPr firstRow="1" bandRow="1">
                <a:tableStyleId>{F5AB1C69-6EDB-4FF4-983F-18BD219EF322}</a:tableStyleId>
              </a:tblPr>
              <a:tblGrid>
                <a:gridCol w="1308100">
                  <a:extLst>
                    <a:ext uri="{9D8B030D-6E8A-4147-A177-3AD203B41FA5}">
                      <a16:colId xmlns:a16="http://schemas.microsoft.com/office/drawing/2014/main" val="1465166995"/>
                    </a:ext>
                  </a:extLst>
                </a:gridCol>
                <a:gridCol w="1308100">
                  <a:extLst>
                    <a:ext uri="{9D8B030D-6E8A-4147-A177-3AD203B41FA5}">
                      <a16:colId xmlns:a16="http://schemas.microsoft.com/office/drawing/2014/main" val="539249711"/>
                    </a:ext>
                  </a:extLst>
                </a:gridCol>
                <a:gridCol w="1308100">
                  <a:extLst>
                    <a:ext uri="{9D8B030D-6E8A-4147-A177-3AD203B41FA5}">
                      <a16:colId xmlns:a16="http://schemas.microsoft.com/office/drawing/2014/main" val="1458773564"/>
                    </a:ext>
                  </a:extLst>
                </a:gridCol>
                <a:gridCol w="1308100">
                  <a:extLst>
                    <a:ext uri="{9D8B030D-6E8A-4147-A177-3AD203B41FA5}">
                      <a16:colId xmlns:a16="http://schemas.microsoft.com/office/drawing/2014/main" val="3776745724"/>
                    </a:ext>
                  </a:extLst>
                </a:gridCol>
                <a:gridCol w="1308100">
                  <a:extLst>
                    <a:ext uri="{9D8B030D-6E8A-4147-A177-3AD203B41FA5}">
                      <a16:colId xmlns:a16="http://schemas.microsoft.com/office/drawing/2014/main" val="1655839661"/>
                    </a:ext>
                  </a:extLst>
                </a:gridCol>
                <a:gridCol w="1308100">
                  <a:extLst>
                    <a:ext uri="{9D8B030D-6E8A-4147-A177-3AD203B41FA5}">
                      <a16:colId xmlns:a16="http://schemas.microsoft.com/office/drawing/2014/main" val="1574016198"/>
                    </a:ext>
                  </a:extLst>
                </a:gridCol>
              </a:tblGrid>
              <a:tr h="311338">
                <a:tc>
                  <a:txBody>
                    <a:bodyPr/>
                    <a:lstStyle/>
                    <a:p>
                      <a:pPr algn="l" fontAlgn="b"/>
                      <a:r>
                        <a:rPr lang="en-US" sz="3200" u="none" strike="noStrike" dirty="0">
                          <a:solidFill>
                            <a:schemeClr val="tx1"/>
                          </a:solidFill>
                          <a:effectLst/>
                          <a:latin typeface="Arial" panose="020B0604020202020204" pitchFamily="34" charset="0"/>
                          <a:cs typeface="Arial" panose="020B0604020202020204" pitchFamily="34" charset="0"/>
                        </a:rPr>
                        <a:t>Year</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ctr" fontAlgn="b"/>
                      <a:r>
                        <a:rPr lang="en-US" sz="3200" u="none" strike="noStrike" dirty="0">
                          <a:solidFill>
                            <a:schemeClr val="tx1"/>
                          </a:solidFill>
                          <a:effectLst/>
                          <a:latin typeface="Arial" panose="020B0604020202020204" pitchFamily="34" charset="0"/>
                          <a:cs typeface="Arial" panose="020B0604020202020204" pitchFamily="34" charset="0"/>
                        </a:rPr>
                        <a:t>2018</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solidFill>
                            <a:schemeClr val="tx1"/>
                          </a:solidFill>
                          <a:effectLst/>
                          <a:latin typeface="Arial" panose="020B0604020202020204" pitchFamily="34" charset="0"/>
                          <a:cs typeface="Arial" panose="020B0604020202020204" pitchFamily="34" charset="0"/>
                        </a:rPr>
                        <a:t>2019</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solidFill>
                            <a:schemeClr val="tx1"/>
                          </a:solidFill>
                          <a:effectLst/>
                          <a:latin typeface="Arial" panose="020B0604020202020204" pitchFamily="34" charset="0"/>
                          <a:cs typeface="Arial" panose="020B0604020202020204" pitchFamily="34" charset="0"/>
                        </a:rPr>
                        <a:t>2020</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solidFill>
                            <a:schemeClr val="tx1"/>
                          </a:solidFill>
                          <a:effectLst/>
                          <a:latin typeface="Arial" panose="020B0604020202020204" pitchFamily="34" charset="0"/>
                          <a:cs typeface="Arial" panose="020B0604020202020204" pitchFamily="34" charset="0"/>
                        </a:rPr>
                        <a:t>2021</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solidFill>
                            <a:schemeClr val="tx1"/>
                          </a:solidFill>
                          <a:effectLst/>
                          <a:latin typeface="Arial" panose="020B0604020202020204" pitchFamily="34" charset="0"/>
                          <a:cs typeface="Arial" panose="020B0604020202020204" pitchFamily="34" charset="0"/>
                        </a:rPr>
                        <a:t>2022</a:t>
                      </a:r>
                      <a:endParaRPr lang="en-US" sz="32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546136"/>
                  </a:ext>
                </a:extLst>
              </a:tr>
              <a:tr h="583759">
                <a:tc>
                  <a:txBody>
                    <a:bodyPr/>
                    <a:lstStyle/>
                    <a:p>
                      <a:pPr algn="l" fontAlgn="b"/>
                      <a:r>
                        <a:rPr lang="en-US" sz="3200" u="none" strike="noStrike" dirty="0">
                          <a:effectLst/>
                          <a:latin typeface="Arial" panose="020B0604020202020204" pitchFamily="34" charset="0"/>
                          <a:cs typeface="Arial" panose="020B0604020202020204" pitchFamily="34" charset="0"/>
                        </a:rPr>
                        <a:t>Rate</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100%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100%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a:effectLst/>
                          <a:latin typeface="Arial" panose="020B0604020202020204" pitchFamily="34" charset="0"/>
                          <a:cs typeface="Arial" panose="020B0604020202020204" pitchFamily="34" charset="0"/>
                        </a:rPr>
                        <a:t>100%</a:t>
                      </a:r>
                      <a:endParaRPr lang="en-US" sz="32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a:effectLst/>
                          <a:latin typeface="Arial" panose="020B0604020202020204" pitchFamily="34" charset="0"/>
                          <a:cs typeface="Arial" panose="020B0604020202020204" pitchFamily="34" charset="0"/>
                        </a:rPr>
                        <a:t>100%</a:t>
                      </a:r>
                      <a:endParaRPr lang="en-US" sz="32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100%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771849400"/>
                  </a:ext>
                </a:extLst>
              </a:tr>
              <a:tr h="311338">
                <a:tc>
                  <a:txBody>
                    <a:bodyPr/>
                    <a:lstStyle/>
                    <a:p>
                      <a:pPr algn="l" fontAlgn="b"/>
                      <a:r>
                        <a:rPr lang="en-US" sz="3200" u="none" strike="noStrike" dirty="0">
                          <a:effectLst/>
                          <a:latin typeface="Arial" panose="020B0604020202020204" pitchFamily="34" charset="0"/>
                          <a:cs typeface="Arial" panose="020B0604020202020204" pitchFamily="34" charset="0"/>
                        </a:rPr>
                        <a:t>Year</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2023</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2024</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2025</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2026</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2027</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4708897"/>
                  </a:ext>
                </a:extLst>
              </a:tr>
              <a:tr h="583759">
                <a:tc>
                  <a:txBody>
                    <a:bodyPr/>
                    <a:lstStyle/>
                    <a:p>
                      <a:pPr algn="l" fontAlgn="b"/>
                      <a:r>
                        <a:rPr lang="en-US" sz="3200" u="none" strike="noStrike" dirty="0">
                          <a:effectLst/>
                          <a:latin typeface="Arial" panose="020B0604020202020204" pitchFamily="34" charset="0"/>
                          <a:cs typeface="Arial" panose="020B0604020202020204" pitchFamily="34" charset="0"/>
                        </a:rPr>
                        <a:t>Rate</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ctr" fontAlgn="b"/>
                      <a:r>
                        <a:rPr lang="en-US" sz="3200" u="none" strike="noStrike">
                          <a:effectLst/>
                          <a:latin typeface="Arial" panose="020B0604020202020204" pitchFamily="34" charset="0"/>
                          <a:cs typeface="Arial" panose="020B0604020202020204" pitchFamily="34" charset="0"/>
                        </a:rPr>
                        <a:t>80%</a:t>
                      </a:r>
                      <a:endParaRPr lang="en-US" sz="32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60%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40%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20%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ctr" fontAlgn="b"/>
                      <a:r>
                        <a:rPr lang="en-US" sz="3200" u="none" strike="noStrike" dirty="0">
                          <a:effectLst/>
                          <a:latin typeface="Arial" panose="020B0604020202020204" pitchFamily="34" charset="0"/>
                          <a:cs typeface="Arial" panose="020B0604020202020204" pitchFamily="34" charset="0"/>
                        </a:rPr>
                        <a:t>0%</a:t>
                      </a:r>
                      <a:endParaRPr lang="en-US" sz="32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865528709"/>
                  </a:ext>
                </a:extLst>
              </a:tr>
            </a:tbl>
          </a:graphicData>
        </a:graphic>
      </p:graphicFrame>
    </p:spTree>
    <p:extLst>
      <p:ext uri="{BB962C8B-B14F-4D97-AF65-F5344CB8AC3E}">
        <p14:creationId xmlns:p14="http://schemas.microsoft.com/office/powerpoint/2010/main" val="25273354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$100,000 asset in the 3-year class</a:t>
            </a:r>
            <a:br>
              <a:rPr lang="en-US" dirty="0"/>
            </a:br>
            <a:r>
              <a:rPr lang="en-US" dirty="0"/>
              <a:t>put in service in 2020</a:t>
            </a:r>
          </a:p>
        </p:txBody>
      </p:sp>
      <p:graphicFrame>
        <p:nvGraphicFramePr>
          <p:cNvPr id="5" name="Table 2" descr="A table shows example 1 of $ 100000 asset in the 3 years class put in service in 2020. Initial basic and bonus percent depr for 2020 are $100000 and 100 percent.  The bonus depr and M A C R S basis for 2020 is $100000 and $0. The value of M A C R S percent depr for 2020 is 33.33 percent for 2021 is 44.45 percent for 2022 is 14.81 percent and for 2023 is 7.41 percent.  The M A C R S depr for 2020, 2021, 2022 and 2023 is $0. The total depr for 2020 is $100000 for 2021, 2022 and 2023 are $0.">
            <a:extLst>
              <a:ext uri="{FF2B5EF4-FFF2-40B4-BE49-F238E27FC236}">
                <a16:creationId xmlns:a16="http://schemas.microsoft.com/office/drawing/2014/main" id="{4596FB2C-5326-4F0D-AB52-A68352C7FE7D}"/>
              </a:ext>
            </a:extLst>
          </p:cNvPr>
          <p:cNvGraphicFramePr>
            <a:graphicFrameLocks noGrp="1"/>
          </p:cNvGraphicFramePr>
          <p:nvPr>
            <p:ph idx="1"/>
            <p:extLst>
              <p:ext uri="{D42A27DB-BD31-4B8C-83A1-F6EECF244321}">
                <p14:modId xmlns:p14="http://schemas.microsoft.com/office/powerpoint/2010/main" val="830990724"/>
              </p:ext>
            </p:extLst>
          </p:nvPr>
        </p:nvGraphicFramePr>
        <p:xfrm>
          <a:off x="2019300" y="1698625"/>
          <a:ext cx="8382000" cy="3733800"/>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3269299422"/>
                    </a:ext>
                  </a:extLst>
                </a:gridCol>
                <a:gridCol w="1600200">
                  <a:extLst>
                    <a:ext uri="{9D8B030D-6E8A-4147-A177-3AD203B41FA5}">
                      <a16:colId xmlns:a16="http://schemas.microsoft.com/office/drawing/2014/main" val="3200359805"/>
                    </a:ext>
                  </a:extLst>
                </a:gridCol>
                <a:gridCol w="1371600">
                  <a:extLst>
                    <a:ext uri="{9D8B030D-6E8A-4147-A177-3AD203B41FA5}">
                      <a16:colId xmlns:a16="http://schemas.microsoft.com/office/drawing/2014/main" val="2828508276"/>
                    </a:ext>
                  </a:extLst>
                </a:gridCol>
                <a:gridCol w="1295400">
                  <a:extLst>
                    <a:ext uri="{9D8B030D-6E8A-4147-A177-3AD203B41FA5}">
                      <a16:colId xmlns:a16="http://schemas.microsoft.com/office/drawing/2014/main" val="841561951"/>
                    </a:ext>
                  </a:extLst>
                </a:gridCol>
                <a:gridCol w="1371600">
                  <a:extLst>
                    <a:ext uri="{9D8B030D-6E8A-4147-A177-3AD203B41FA5}">
                      <a16:colId xmlns:a16="http://schemas.microsoft.com/office/drawing/2014/main" val="3589589589"/>
                    </a:ext>
                  </a:extLst>
                </a:gridCol>
              </a:tblGrid>
              <a:tr h="466725">
                <a:tc>
                  <a:txBody>
                    <a:bodyPr/>
                    <a:lstStyle/>
                    <a:p>
                      <a:pPr algn="l"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2021</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2023</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4835468"/>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Initial basis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$100,000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7290435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Bonus %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784732410"/>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Bonus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$100,000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4174510914"/>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basis: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761610268"/>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33.33%</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44.45%</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14.81%</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7.41%</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86604331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357793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Total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$100,000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917659020"/>
                  </a:ext>
                </a:extLst>
              </a:tr>
            </a:tbl>
          </a:graphicData>
        </a:graphic>
      </p:graphicFrame>
    </p:spTree>
    <p:extLst>
      <p:ext uri="{BB962C8B-B14F-4D97-AF65-F5344CB8AC3E}">
        <p14:creationId xmlns:p14="http://schemas.microsoft.com/office/powerpoint/2010/main" val="273287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of Financing Costs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sz="2800" dirty="0"/>
              <a:t>Should you subtract interest expense or dividends when calculating CF? </a:t>
            </a:r>
          </a:p>
          <a:p>
            <a:pPr>
              <a:lnSpc>
                <a:spcPct val="90000"/>
              </a:lnSpc>
              <a:spcBef>
                <a:spcPct val="0"/>
              </a:spcBef>
              <a:spcAft>
                <a:spcPts val="1200"/>
              </a:spcAft>
            </a:pPr>
            <a:r>
              <a:rPr lang="en-US" sz="2800" dirty="0"/>
              <a:t>NO.</a:t>
            </a:r>
          </a:p>
          <a:p>
            <a:pPr lvl="1">
              <a:lnSpc>
                <a:spcPct val="90000"/>
              </a:lnSpc>
              <a:spcBef>
                <a:spcPct val="0"/>
              </a:spcBef>
              <a:spcAft>
                <a:spcPts val="1200"/>
              </a:spcAft>
            </a:pPr>
            <a:r>
              <a:rPr lang="en-US" sz="2400" dirty="0"/>
              <a:t>We discount project cash flows with a cost of capital that is the rate of return required by all investors (not just </a:t>
            </a:r>
            <a:r>
              <a:rPr lang="en-US" sz="2400" dirty="0" err="1"/>
              <a:t>debtholders</a:t>
            </a:r>
            <a:r>
              <a:rPr lang="en-US" sz="2400" dirty="0"/>
              <a:t> or stockholders), and so we should discount the total amount of cash flow available to all investors.  </a:t>
            </a:r>
          </a:p>
          <a:p>
            <a:pPr lvl="1">
              <a:lnSpc>
                <a:spcPct val="90000"/>
              </a:lnSpc>
              <a:spcBef>
                <a:spcPct val="0"/>
              </a:spcBef>
              <a:spcAft>
                <a:spcPts val="1200"/>
              </a:spcAft>
            </a:pPr>
            <a:r>
              <a:rPr lang="en-US" sz="2400" dirty="0"/>
              <a:t>They are part of the costs of capital.  If we subtracted them from cash flows, we would be double counting capital costs.</a:t>
            </a:r>
          </a:p>
        </p:txBody>
      </p:sp>
    </p:spTree>
    <p:extLst>
      <p:ext uri="{BB962C8B-B14F-4D97-AF65-F5344CB8AC3E}">
        <p14:creationId xmlns:p14="http://schemas.microsoft.com/office/powerpoint/2010/main" val="31287642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$100,000 asset in the 3-year class</a:t>
            </a:r>
            <a:br>
              <a:rPr lang="en-US" dirty="0"/>
            </a:br>
            <a:r>
              <a:rPr lang="en-US" dirty="0"/>
              <a:t>put in service in 2023</a:t>
            </a:r>
          </a:p>
        </p:txBody>
      </p:sp>
      <p:graphicFrame>
        <p:nvGraphicFramePr>
          <p:cNvPr id="5" name="Table 2" descr="A table shows example 2 of $100000 asset in the 3 year class put in service in 2023. Initial basic and bonus percent depr for 2020 are $100000 and 80 percent.  The bonus depr and M A C R S basis for 2020 is $80000 and $20000. The value of M A C R S percent dept for 2020 is 33.33 percent for 2020 is 44.45 percent for 2022 is 14.81 percent and for 2023 is 7.41 percent. The M A C R S depr for 2020 is $6666 for 2021 is $8890 for 2022 is $2962 and $2023 is 1482. The value of total depr for 2020 is $86666 for 2021 is $8890 for 2022 is 2962 and for 2023 is $1482.">
            <a:extLst>
              <a:ext uri="{FF2B5EF4-FFF2-40B4-BE49-F238E27FC236}">
                <a16:creationId xmlns:a16="http://schemas.microsoft.com/office/drawing/2014/main" id="{4596FB2C-5326-4F0D-AB52-A68352C7FE7D}"/>
              </a:ext>
            </a:extLst>
          </p:cNvPr>
          <p:cNvGraphicFramePr>
            <a:graphicFrameLocks noGrp="1"/>
          </p:cNvGraphicFramePr>
          <p:nvPr>
            <p:ph idx="1"/>
            <p:extLst>
              <p:ext uri="{D42A27DB-BD31-4B8C-83A1-F6EECF244321}">
                <p14:modId xmlns:p14="http://schemas.microsoft.com/office/powerpoint/2010/main" val="2279096538"/>
              </p:ext>
            </p:extLst>
          </p:nvPr>
        </p:nvGraphicFramePr>
        <p:xfrm>
          <a:off x="2019300" y="1698625"/>
          <a:ext cx="8382000" cy="3733800"/>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3269299422"/>
                    </a:ext>
                  </a:extLst>
                </a:gridCol>
                <a:gridCol w="1600200">
                  <a:extLst>
                    <a:ext uri="{9D8B030D-6E8A-4147-A177-3AD203B41FA5}">
                      <a16:colId xmlns:a16="http://schemas.microsoft.com/office/drawing/2014/main" val="3200359805"/>
                    </a:ext>
                  </a:extLst>
                </a:gridCol>
                <a:gridCol w="1371600">
                  <a:extLst>
                    <a:ext uri="{9D8B030D-6E8A-4147-A177-3AD203B41FA5}">
                      <a16:colId xmlns:a16="http://schemas.microsoft.com/office/drawing/2014/main" val="2828508276"/>
                    </a:ext>
                  </a:extLst>
                </a:gridCol>
                <a:gridCol w="1295400">
                  <a:extLst>
                    <a:ext uri="{9D8B030D-6E8A-4147-A177-3AD203B41FA5}">
                      <a16:colId xmlns:a16="http://schemas.microsoft.com/office/drawing/2014/main" val="841561951"/>
                    </a:ext>
                  </a:extLst>
                </a:gridCol>
                <a:gridCol w="1371600">
                  <a:extLst>
                    <a:ext uri="{9D8B030D-6E8A-4147-A177-3AD203B41FA5}">
                      <a16:colId xmlns:a16="http://schemas.microsoft.com/office/drawing/2014/main" val="3589589589"/>
                    </a:ext>
                  </a:extLst>
                </a:gridCol>
              </a:tblGrid>
              <a:tr h="466725">
                <a:tc>
                  <a:txBody>
                    <a:bodyPr/>
                    <a:lstStyle/>
                    <a:p>
                      <a:pPr algn="l"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2021</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2023</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4835468"/>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Initial basis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$100,000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7290435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Bonus %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80%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784732410"/>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Bonus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$80,000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4174510914"/>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basis:</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$20,000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761610268"/>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33.33%</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44.45%</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14.81%</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sng" strike="noStrike" dirty="0">
                          <a:effectLst/>
                          <a:latin typeface="Arial" panose="020B0604020202020204" pitchFamily="34" charset="0"/>
                          <a:cs typeface="Arial" panose="020B0604020202020204" pitchFamily="34" charset="0"/>
                        </a:rPr>
                        <a:t>7.41%</a:t>
                      </a:r>
                      <a:endParaRPr lang="en-US" sz="2800" b="0" i="0" u="sng"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extLst>
                  <a:ext uri="{0D108BD9-81ED-4DB2-BD59-A6C34878D82A}">
                    <a16:rowId xmlns:a16="http://schemas.microsoft.com/office/drawing/2014/main" val="186604331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MACRS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$6,666</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$8,890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$2,962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$1,482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3577932"/>
                  </a:ext>
                </a:extLst>
              </a:tr>
              <a:tr h="466725">
                <a:tc>
                  <a:txBody>
                    <a:bodyPr/>
                    <a:lstStyle/>
                    <a:p>
                      <a:pPr algn="l" fontAlgn="b"/>
                      <a:r>
                        <a:rPr lang="en-US" sz="2800" u="none" strike="noStrike" dirty="0">
                          <a:effectLst/>
                          <a:latin typeface="Arial" panose="020B0604020202020204" pitchFamily="34" charset="0"/>
                          <a:cs typeface="Arial" panose="020B0604020202020204" pitchFamily="34" charset="0"/>
                        </a:rPr>
                        <a:t>Total depr.</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$86,666</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$8,890</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$2,962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tc>
                  <a:txBody>
                    <a:bodyPr/>
                    <a:lstStyle/>
                    <a:p>
                      <a:pPr algn="r" fontAlgn="b"/>
                      <a:r>
                        <a:rPr lang="en-US" sz="2800" u="none" strike="noStrike" dirty="0">
                          <a:effectLst/>
                          <a:latin typeface="Arial" panose="020B0604020202020204" pitchFamily="34" charset="0"/>
                          <a:cs typeface="Arial" panose="020B0604020202020204" pitchFamily="34" charset="0"/>
                        </a:rPr>
                        <a:t>$1,482</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917659020"/>
                  </a:ext>
                </a:extLst>
              </a:tr>
            </a:tbl>
          </a:graphicData>
        </a:graphic>
      </p:graphicFrame>
    </p:spTree>
    <p:extLst>
      <p:ext uri="{BB962C8B-B14F-4D97-AF65-F5344CB8AC3E}">
        <p14:creationId xmlns:p14="http://schemas.microsoft.com/office/powerpoint/2010/main" val="14687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Sunk Costs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Suppose $100,000 had been spent last year to improve the production line site.  Should this cost be included in the analysis?</a:t>
            </a:r>
          </a:p>
          <a:p>
            <a:pPr>
              <a:lnSpc>
                <a:spcPct val="90000"/>
              </a:lnSpc>
              <a:spcBef>
                <a:spcPct val="0"/>
              </a:spcBef>
              <a:spcAft>
                <a:spcPts val="1200"/>
              </a:spcAft>
            </a:pPr>
            <a:endParaRPr lang="en-US" dirty="0"/>
          </a:p>
          <a:p>
            <a:pPr>
              <a:lnSpc>
                <a:spcPct val="90000"/>
              </a:lnSpc>
              <a:spcBef>
                <a:spcPct val="0"/>
              </a:spcBef>
              <a:spcAft>
                <a:spcPts val="1200"/>
              </a:spcAft>
            </a:pPr>
            <a:r>
              <a:rPr lang="en-US" dirty="0"/>
              <a:t>NO. This is a sunk cost.  Focus on incremental investment and operating cash flows.</a:t>
            </a:r>
          </a:p>
        </p:txBody>
      </p:sp>
    </p:spTree>
    <p:extLst>
      <p:ext uri="{BB962C8B-B14F-4D97-AF65-F5344CB8AC3E}">
        <p14:creationId xmlns:p14="http://schemas.microsoft.com/office/powerpoint/2010/main" val="190861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Costs</a:t>
            </a:r>
          </a:p>
        </p:txBody>
      </p:sp>
      <p:sp>
        <p:nvSpPr>
          <p:cNvPr id="3" name="Content Placeholder 2"/>
          <p:cNvSpPr>
            <a:spLocks noGrp="1"/>
          </p:cNvSpPr>
          <p:nvPr>
            <p:ph idx="1"/>
          </p:nvPr>
        </p:nvSpPr>
        <p:spPr/>
        <p:txBody>
          <a:bodyPr/>
          <a:lstStyle/>
          <a:p>
            <a:pPr>
              <a:lnSpc>
                <a:spcPct val="90000"/>
              </a:lnSpc>
              <a:spcBef>
                <a:spcPct val="0"/>
              </a:spcBef>
              <a:spcAft>
                <a:spcPts val="1200"/>
              </a:spcAft>
            </a:pPr>
            <a:r>
              <a:rPr lang="en-US" dirty="0"/>
              <a:t>Suppose the plant space could be leased out for $25,000 a year.  Would this affect the analysis?</a:t>
            </a:r>
          </a:p>
          <a:p>
            <a:pPr>
              <a:lnSpc>
                <a:spcPct val="90000"/>
              </a:lnSpc>
              <a:spcBef>
                <a:spcPct val="0"/>
              </a:spcBef>
              <a:spcAft>
                <a:spcPts val="1200"/>
              </a:spcAft>
            </a:pPr>
            <a:r>
              <a:rPr lang="en-US" dirty="0"/>
              <a:t>Yes. Accepting the project means we will not receive the $25,000.  This is an opportunity cost and it should be charged to the project.</a:t>
            </a:r>
          </a:p>
          <a:p>
            <a:pPr>
              <a:lnSpc>
                <a:spcPct val="90000"/>
              </a:lnSpc>
              <a:spcBef>
                <a:spcPct val="0"/>
              </a:spcBef>
              <a:spcAft>
                <a:spcPts val="1200"/>
              </a:spcAft>
            </a:pPr>
            <a:r>
              <a:rPr lang="en-US" dirty="0"/>
              <a:t>A.T. opportunity cost = $25,000 (1 – T) = $15,000 annual cost.</a:t>
            </a:r>
          </a:p>
        </p:txBody>
      </p:sp>
    </p:spTree>
    <p:extLst>
      <p:ext uri="{BB962C8B-B14F-4D97-AF65-F5344CB8AC3E}">
        <p14:creationId xmlns:p14="http://schemas.microsoft.com/office/powerpoint/2010/main" val="968574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2481</TotalTime>
  <Words>2917</Words>
  <Application>Microsoft Office PowerPoint</Application>
  <PresentationFormat>Widescreen</PresentationFormat>
  <Paragraphs>630</Paragraphs>
  <Slides>70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70</vt:i4>
      </vt:variant>
    </vt:vector>
  </HeadingPairs>
  <TitlesOfParts>
    <vt:vector size="76" baseType="lpstr">
      <vt:lpstr>arial</vt:lpstr>
      <vt:lpstr>arial</vt:lpstr>
      <vt:lpstr>Tahoma</vt:lpstr>
      <vt:lpstr>Times New Roman</vt:lpstr>
      <vt:lpstr>Wingdings</vt:lpstr>
      <vt:lpstr>Office Theme</vt:lpstr>
      <vt:lpstr>Cash Flow Estimation and Risk Analysis</vt:lpstr>
      <vt:lpstr>Topics</vt:lpstr>
      <vt:lpstr>The Big Picture: Project Risk Analysis</vt:lpstr>
      <vt:lpstr>Proposed Project Data (1 of 2)</vt:lpstr>
      <vt:lpstr>Proposed Project Data (2 of 2)</vt:lpstr>
      <vt:lpstr>Incremental Cash Flow for a Project</vt:lpstr>
      <vt:lpstr>Treatment of Financing Costs</vt:lpstr>
      <vt:lpstr>Sunk Costs</vt:lpstr>
      <vt:lpstr>Incremental Costs</vt:lpstr>
      <vt:lpstr>Externalities</vt:lpstr>
      <vt:lpstr>What is an asset’s depreciable basis?</vt:lpstr>
      <vt:lpstr>Annual Depreciation Expense</vt:lpstr>
      <vt:lpstr>Annual Sales and Costs</vt:lpstr>
      <vt:lpstr>Why is it important to include inflation when estimating cash flows?</vt:lpstr>
      <vt:lpstr>Inflation (Continued)</vt:lpstr>
      <vt:lpstr>Net Operating Profit After Taxes (NOPAT): Years 1 and 2</vt:lpstr>
      <vt:lpstr>Net Operating Profit After Taxes (NOPAT): Years 3 and 4</vt:lpstr>
      <vt:lpstr>Operating Cash Flows = NOPAT + Depreciation</vt:lpstr>
      <vt:lpstr>Cash Flows Due to Investments in Net Working Capital (NWC)</vt:lpstr>
      <vt:lpstr>After-Tax Salvage Cash Flow at t = 4</vt:lpstr>
      <vt:lpstr>What if you terminate a project before the asset is fully depreciated?</vt:lpstr>
      <vt:lpstr>Example:  If Sold After 3 Years for $25 ($ thousands)</vt:lpstr>
      <vt:lpstr>Example:  If Sold After 3 Years for $10 ($ thousands)</vt:lpstr>
      <vt:lpstr>Project Cash Flows for Year 0 through Year 2</vt:lpstr>
      <vt:lpstr>Net Cash Flows for Year 3 and Year 4</vt:lpstr>
      <vt:lpstr>Project Net CFs Time Line</vt:lpstr>
      <vt:lpstr>What is the project’s MIRR? </vt:lpstr>
      <vt:lpstr>Calculator Solution</vt:lpstr>
      <vt:lpstr>Profitability Index (PI)</vt:lpstr>
      <vt:lpstr>What is the project’s payback? ($ thousands)</vt:lpstr>
      <vt:lpstr>What is the project’s discounted payback?  ($ thousands)</vt:lpstr>
      <vt:lpstr>What does “risk” mean in  capital budgeting?</vt:lpstr>
      <vt:lpstr>Is risk analysis based on historical data or subjective judgment?</vt:lpstr>
      <vt:lpstr>What three types of risk are relevant in capital budgeting?</vt:lpstr>
      <vt:lpstr>Stand-Alone Risk</vt:lpstr>
      <vt:lpstr>Probability Density</vt:lpstr>
      <vt:lpstr>Corporate Risk</vt:lpstr>
      <vt:lpstr>Project X is negatively correlated to firm’s other assets, so has big diversification benefits </vt:lpstr>
      <vt:lpstr>Market Risk</vt:lpstr>
      <vt:lpstr>How is each type of risk used? (1 of 2)</vt:lpstr>
      <vt:lpstr>How is each type of risk used? (2 of 2)</vt:lpstr>
      <vt:lpstr>What is sensitivity analysis?</vt:lpstr>
      <vt:lpstr>Sensitivity Analysis: NPV for Input Deviations from Base Case</vt:lpstr>
      <vt:lpstr>Sensitivity Graph: NPV for Input Deviations from Base Case</vt:lpstr>
      <vt:lpstr>Results of Sensitivity Analysis</vt:lpstr>
      <vt:lpstr>What are the weaknesses of sensitivity analysis?</vt:lpstr>
      <vt:lpstr>Why is sensitivity analysis useful?</vt:lpstr>
      <vt:lpstr>What is scenario analysis?</vt:lpstr>
      <vt:lpstr>Best scenario: 1,200 units @ $240 Worst scenario: 800 units @ $160</vt:lpstr>
      <vt:lpstr>Are there any problems with  scenario analysis?</vt:lpstr>
      <vt:lpstr>What is a simulation analysis? (1 of 2)</vt:lpstr>
      <vt:lpstr>What is a simulation analysis? (2 of 2)</vt:lpstr>
      <vt:lpstr>Simulation Example Assumptions</vt:lpstr>
      <vt:lpstr>Simulation Process</vt:lpstr>
      <vt:lpstr>Simulation Results for 2,000 trials. (See Ch11 Mini Case.xlsx, worksheet Monte Carlo Simulation for a simulation with 100 iterations.)</vt:lpstr>
      <vt:lpstr>Interpreting the Results</vt:lpstr>
      <vt:lpstr>Histogram of Results</vt:lpstr>
      <vt:lpstr>What are the advantages of simulation analysis?</vt:lpstr>
      <vt:lpstr>What are the disadvantages of simulation? (1 of 2)</vt:lpstr>
      <vt:lpstr>What are the disadvantages of simulation? (2 of 2)</vt:lpstr>
      <vt:lpstr>If the firm’s average project has a CV of 0.2 to 0.4, is this a high-risk project?  What type of risk is being measured?</vt:lpstr>
      <vt:lpstr>With a 3% risk adjustment, should our project be accepted?</vt:lpstr>
      <vt:lpstr>Should subjective risk factors be considered?</vt:lpstr>
      <vt:lpstr>What is a real option? </vt:lpstr>
      <vt:lpstr>What are some types of real options? (1 of 2)</vt:lpstr>
      <vt:lpstr>Types of real options (Continued) (2 of 2)</vt:lpstr>
      <vt:lpstr>Bonus Depreciation in the 2017 Tax Cuts and Job Act (TCJA)</vt:lpstr>
      <vt:lpstr>Bonus Depreciation Rates for First Year that Assets Are Placed in Service</vt:lpstr>
      <vt:lpstr>Example 1: $100,000 asset in the 3-year class put in service in 2020</vt:lpstr>
      <vt:lpstr>Example 2: $100,000 asset in the 3-year class put in service in 2023</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Valentine, Chris</cp:lastModifiedBy>
  <cp:revision>1051</cp:revision>
  <dcterms:created xsi:type="dcterms:W3CDTF">2018-12-18T04:30:03Z</dcterms:created>
  <dcterms:modified xsi:type="dcterms:W3CDTF">2019-07-29T14:30:34Z</dcterms:modified>
</cp:coreProperties>
</file>