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FFCF00"/>
    <a:srgbClr val="E7BB01"/>
    <a:srgbClr val="FFF6E7"/>
    <a:srgbClr val="FFEDCB"/>
    <a:srgbClr val="FF0000"/>
    <a:srgbClr val="745D00"/>
    <a:srgbClr val="FFF5CC"/>
    <a:srgbClr val="0070C0"/>
    <a:srgbClr val="0062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07" autoAdjust="0"/>
    <p:restoredTop sz="94687" autoAdjust="0"/>
  </p:normalViewPr>
  <p:slideViewPr>
    <p:cSldViewPr snapToGrid="0">
      <p:cViewPr>
        <p:scale>
          <a:sx n="50" d="100"/>
          <a:sy n="50" d="100"/>
        </p:scale>
        <p:origin x="-156" y="-51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stretch>
            <a:fillRect/>
          </a:stretch>
        </p:blipFill>
        <p:spPr>
          <a:xfrm>
            <a:off x="192" y="16"/>
            <a:ext cx="12191807" cy="6865874"/>
          </a:xfrm>
          <a:prstGeom prst="rect">
            <a:avLst/>
          </a:prstGeom>
        </p:spPr>
      </p:pic>
      <p:sp>
        <p:nvSpPr>
          <p:cNvPr id="2" name="Title 1"/>
          <p:cNvSpPr>
            <a:spLocks noGrp="1"/>
          </p:cNvSpPr>
          <p:nvPr>
            <p:ph type="ctrTitle"/>
          </p:nvPr>
        </p:nvSpPr>
        <p:spPr>
          <a:xfrm>
            <a:off x="838200" y="2125663"/>
            <a:ext cx="10515600" cy="914400"/>
          </a:xfrm>
        </p:spPr>
        <p:txBody>
          <a:bodyPr anchor="ctr">
            <a:noAutofit/>
          </a:bodyPr>
          <a:lstStyle>
            <a:lvl1pPr algn="ctr">
              <a:defRPr sz="3400">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hasCustomPrompt="1"/>
          </p:nvPr>
        </p:nvSpPr>
        <p:spPr>
          <a:xfrm>
            <a:off x="4724400" y="3589338"/>
            <a:ext cx="2743200" cy="731520"/>
          </a:xfrm>
        </p:spPr>
        <p:txBody>
          <a:bodyPr>
            <a:noAutofit/>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date</a:t>
            </a:r>
            <a:endParaRPr lang="en-US" dirty="0"/>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24861" y="6356350"/>
            <a:ext cx="1699425" cy="383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9"/>
          <p:cNvSpPr>
            <a:spLocks noGrp="1"/>
          </p:cNvSpPr>
          <p:nvPr>
            <p:ph type="body" sz="quarter" idx="10" hasCustomPrompt="1"/>
          </p:nvPr>
        </p:nvSpPr>
        <p:spPr>
          <a:xfrm>
            <a:off x="2888443" y="6301527"/>
            <a:ext cx="8805672" cy="457200"/>
          </a:xfrm>
        </p:spPr>
        <p:txBody>
          <a:bodyPr anchor="b">
            <a:noAutofit/>
          </a:bodyPr>
          <a:lstStyle>
            <a:lvl1pPr marL="0" indent="0">
              <a:buNone/>
              <a:defRPr sz="1400">
                <a:solidFill>
                  <a:schemeClr val="bg1"/>
                </a:solidFill>
              </a:defRPr>
            </a:lvl1pPr>
          </a:lstStyle>
          <a:p>
            <a:pPr lvl="0"/>
            <a:r>
              <a:rPr lang="en-US" dirty="0" smtClean="0"/>
              <a:t>[Author Name], [Book Title], [#] Edition. © [Insert Year]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3527062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36525"/>
            <a:ext cx="10515600" cy="914400"/>
          </a:xfrm>
        </p:spPr>
        <p:txBody>
          <a:bodyPr>
            <a:noAutofit/>
          </a:bodyPr>
          <a:lstStyle/>
          <a:p>
            <a:r>
              <a:rPr lang="en-US" smtClean="0"/>
              <a:t>Click to edit Master title style</a:t>
            </a:r>
            <a:endParaRPr lang="en-US" dirty="0"/>
          </a:p>
        </p:txBody>
      </p:sp>
      <p:sp>
        <p:nvSpPr>
          <p:cNvPr id="3" name="Content Placeholder 2"/>
          <p:cNvSpPr>
            <a:spLocks noGrp="1"/>
          </p:cNvSpPr>
          <p:nvPr>
            <p:ph idx="1"/>
          </p:nvPr>
        </p:nvSpPr>
        <p:spPr>
          <a:xfrm>
            <a:off x="838200" y="1317625"/>
            <a:ext cx="5029200" cy="548640"/>
          </a:xfrm>
        </p:spPr>
        <p:txBody>
          <a:bodyPr>
            <a:noAutofit/>
          </a:bodyPr>
          <a:lstStyle>
            <a:lvl1pPr marL="0" indent="0" algn="ctr">
              <a:buNone/>
              <a:defRPr sz="2800" b="1">
                <a:solidFill>
                  <a:srgbClr val="006298"/>
                </a:solidFill>
              </a:defRPr>
            </a:lvl1pPr>
          </a:lstStyle>
          <a:p>
            <a:pPr lvl="0"/>
            <a:r>
              <a:rPr lang="en-US" smtClean="0"/>
              <a:t>Edit Master text styles</a:t>
            </a:r>
          </a:p>
        </p:txBody>
      </p:sp>
      <p:sp>
        <p:nvSpPr>
          <p:cNvPr id="5" name="Content Placeholder 2"/>
          <p:cNvSpPr>
            <a:spLocks noGrp="1"/>
          </p:cNvSpPr>
          <p:nvPr>
            <p:ph idx="10"/>
          </p:nvPr>
        </p:nvSpPr>
        <p:spPr>
          <a:xfrm>
            <a:off x="838200" y="2017486"/>
            <a:ext cx="5029200" cy="4055019"/>
          </a:xfrm>
        </p:spPr>
        <p:txBody>
          <a:bodyPr>
            <a:noAutofit/>
          </a:bodyPr>
          <a:lstStyle>
            <a:lvl1pPr>
              <a:defRPr sz="2800"/>
            </a:lvl1pPr>
            <a:lvl2pPr>
              <a:defRPr sz="2400"/>
            </a:lvl2pPr>
            <a:lvl3pPr>
              <a:defRPr sz="2000"/>
            </a:lvl3pPr>
            <a:lvl4pPr>
              <a:defRPr sz="1800"/>
            </a:lvl4pPr>
            <a:lvl5pPr>
              <a:defRPr sz="18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2"/>
          <p:cNvSpPr>
            <a:spLocks noGrp="1"/>
          </p:cNvSpPr>
          <p:nvPr>
            <p:ph idx="11"/>
          </p:nvPr>
        </p:nvSpPr>
        <p:spPr>
          <a:xfrm>
            <a:off x="6324600" y="1317625"/>
            <a:ext cx="5029200" cy="548640"/>
          </a:xfrm>
        </p:spPr>
        <p:txBody>
          <a:bodyPr>
            <a:noAutofit/>
          </a:bodyPr>
          <a:lstStyle>
            <a:lvl1pPr marL="0" indent="0" algn="ctr">
              <a:buNone/>
              <a:defRPr sz="2800" b="1">
                <a:solidFill>
                  <a:srgbClr val="006298"/>
                </a:solidFill>
              </a:defRPr>
            </a:lvl1pPr>
            <a:lvl2pPr>
              <a:defRPr sz="2400"/>
            </a:lvl2pPr>
            <a:lvl3pPr>
              <a:defRPr sz="2000"/>
            </a:lvl3pPr>
            <a:lvl4pPr>
              <a:defRPr sz="1800"/>
            </a:lvl4pPr>
            <a:lvl5pPr>
              <a:defRPr sz="1800"/>
            </a:lvl5pPr>
          </a:lstStyle>
          <a:p>
            <a:pPr lvl="0"/>
            <a:r>
              <a:rPr lang="en-US" smtClean="0"/>
              <a:t>Edit Master text styles</a:t>
            </a:r>
          </a:p>
        </p:txBody>
      </p:sp>
      <p:sp>
        <p:nvSpPr>
          <p:cNvPr id="7" name="Content Placeholder 2"/>
          <p:cNvSpPr>
            <a:spLocks noGrp="1"/>
          </p:cNvSpPr>
          <p:nvPr>
            <p:ph idx="12"/>
          </p:nvPr>
        </p:nvSpPr>
        <p:spPr>
          <a:xfrm>
            <a:off x="6324600" y="2017486"/>
            <a:ext cx="5029200" cy="4055019"/>
          </a:xfrm>
        </p:spPr>
        <p:txBody>
          <a:bodyPr>
            <a:noAutofit/>
          </a:bodyPr>
          <a:lstStyle>
            <a:lvl1pPr>
              <a:defRPr sz="2800"/>
            </a:lvl1pPr>
            <a:lvl2pPr>
              <a:defRPr sz="2400"/>
            </a:lvl2pPr>
            <a:lvl3pPr>
              <a:defRPr sz="2000"/>
            </a:lvl3pPr>
            <a:lvl4pPr>
              <a:defRPr sz="1800"/>
            </a:lvl4pPr>
            <a:lvl5pPr>
              <a:defRPr sz="18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2098976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36525"/>
            <a:ext cx="10515600" cy="914400"/>
          </a:xfrm>
        </p:spPr>
        <p:txBody>
          <a:bodyPr>
            <a:noAutofit/>
          </a:bodyPr>
          <a:lstStyle/>
          <a:p>
            <a:r>
              <a:rPr lang="en-US" smtClean="0"/>
              <a:t>Click to edit Master title style</a:t>
            </a:r>
            <a:endParaRPr lang="en-US" dirty="0"/>
          </a:p>
        </p:txBody>
      </p:sp>
      <p:sp>
        <p:nvSpPr>
          <p:cNvPr id="3" name="Content Placeholder 2"/>
          <p:cNvSpPr>
            <a:spLocks noGrp="1"/>
          </p:cNvSpPr>
          <p:nvPr>
            <p:ph idx="1" hasCustomPrompt="1"/>
          </p:nvPr>
        </p:nvSpPr>
        <p:spPr>
          <a:xfrm>
            <a:off x="838200" y="1317625"/>
            <a:ext cx="10515600" cy="548640"/>
          </a:xfrm>
        </p:spPr>
        <p:txBody>
          <a:bodyPr>
            <a:noAutofit/>
          </a:bodyPr>
          <a:lstStyle>
            <a:lvl1pPr marL="0" indent="0" algn="l">
              <a:buNone/>
              <a:defRPr sz="2800" b="1">
                <a:solidFill>
                  <a:srgbClr val="006298"/>
                </a:solidFill>
              </a:defRPr>
            </a:lvl1pPr>
          </a:lstStyle>
          <a:p>
            <a:pPr lvl="0"/>
            <a:r>
              <a:rPr lang="en-US" dirty="0" smtClean="0"/>
              <a:t>Section Header</a:t>
            </a:r>
          </a:p>
        </p:txBody>
      </p:sp>
      <p:sp>
        <p:nvSpPr>
          <p:cNvPr id="5" name="Content Placeholder 2"/>
          <p:cNvSpPr>
            <a:spLocks noGrp="1"/>
          </p:cNvSpPr>
          <p:nvPr>
            <p:ph idx="10"/>
          </p:nvPr>
        </p:nvSpPr>
        <p:spPr>
          <a:xfrm>
            <a:off x="838200" y="1988185"/>
            <a:ext cx="10515600" cy="1554480"/>
          </a:xfrm>
        </p:spPr>
        <p:txBody>
          <a:bodyPr>
            <a:noAutofit/>
          </a:bodyPr>
          <a:lstStyle>
            <a:lvl1pPr>
              <a:defRPr sz="2800"/>
            </a:lvl1pPr>
            <a:lvl2pPr>
              <a:defRPr sz="2400"/>
            </a:lvl2pPr>
            <a:lvl3pPr>
              <a:defRPr sz="2000"/>
            </a:lvl3pPr>
            <a:lvl4pPr>
              <a:defRPr sz="1800"/>
            </a:lvl4pPr>
            <a:lvl5pPr>
              <a:defRPr sz="18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2"/>
          <p:cNvSpPr>
            <a:spLocks noGrp="1"/>
          </p:cNvSpPr>
          <p:nvPr>
            <p:ph idx="11" hasCustomPrompt="1"/>
          </p:nvPr>
        </p:nvSpPr>
        <p:spPr>
          <a:xfrm>
            <a:off x="838200" y="3872137"/>
            <a:ext cx="10515600" cy="548640"/>
          </a:xfrm>
        </p:spPr>
        <p:txBody>
          <a:bodyPr>
            <a:noAutofit/>
          </a:bodyPr>
          <a:lstStyle>
            <a:lvl1pPr marL="0" indent="0" algn="l">
              <a:buNone/>
              <a:defRPr sz="2800" b="1">
                <a:solidFill>
                  <a:srgbClr val="006298"/>
                </a:solidFill>
              </a:defRPr>
            </a:lvl1pPr>
            <a:lvl2pPr>
              <a:defRPr sz="2400"/>
            </a:lvl2pPr>
            <a:lvl3pPr>
              <a:defRPr sz="2000"/>
            </a:lvl3pPr>
            <a:lvl4pPr>
              <a:defRPr sz="1800"/>
            </a:lvl4pPr>
            <a:lvl5pPr>
              <a:defRPr sz="1800"/>
            </a:lvl5pPr>
          </a:lstStyle>
          <a:p>
            <a:pPr lvl="0"/>
            <a:r>
              <a:rPr lang="en-US" dirty="0" smtClean="0"/>
              <a:t>Section Header</a:t>
            </a:r>
          </a:p>
        </p:txBody>
      </p:sp>
      <p:sp>
        <p:nvSpPr>
          <p:cNvPr id="7" name="Content Placeholder 2"/>
          <p:cNvSpPr>
            <a:spLocks noGrp="1"/>
          </p:cNvSpPr>
          <p:nvPr>
            <p:ph idx="12"/>
          </p:nvPr>
        </p:nvSpPr>
        <p:spPr>
          <a:xfrm>
            <a:off x="838200" y="4518025"/>
            <a:ext cx="10515600" cy="1554480"/>
          </a:xfrm>
        </p:spPr>
        <p:txBody>
          <a:bodyPr>
            <a:noAutofit/>
          </a:bodyPr>
          <a:lstStyle>
            <a:lvl1pPr>
              <a:defRPr sz="2800"/>
            </a:lvl1pPr>
            <a:lvl2pPr>
              <a:defRPr sz="2400"/>
            </a:lvl2pPr>
            <a:lvl3pPr>
              <a:defRPr sz="2000"/>
            </a:lvl3pPr>
            <a:lvl4pPr>
              <a:defRPr sz="1800"/>
            </a:lvl4pPr>
            <a:lvl5pPr>
              <a:defRPr sz="18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25834361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8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36525"/>
            <a:ext cx="10515600" cy="914400"/>
          </a:xfrm>
        </p:spPr>
        <p:txBody>
          <a:bodyPr>
            <a:noAutofit/>
          </a:bodyPr>
          <a:lstStyle/>
          <a:p>
            <a:r>
              <a:rPr lang="en-US" smtClean="0"/>
              <a:t>Click to edit Master title style</a:t>
            </a:r>
            <a:endParaRPr lang="en-US" dirty="0"/>
          </a:p>
        </p:txBody>
      </p:sp>
      <p:sp>
        <p:nvSpPr>
          <p:cNvPr id="3" name="Content Placeholder 2"/>
          <p:cNvSpPr>
            <a:spLocks noGrp="1"/>
          </p:cNvSpPr>
          <p:nvPr>
            <p:ph idx="1"/>
          </p:nvPr>
        </p:nvSpPr>
        <p:spPr>
          <a:xfrm>
            <a:off x="838200" y="1317625"/>
            <a:ext cx="3300984" cy="548640"/>
          </a:xfrm>
        </p:spPr>
        <p:txBody>
          <a:bodyPr>
            <a:noAutofit/>
          </a:bodyPr>
          <a:lstStyle>
            <a:lvl1pPr marL="0" indent="0" algn="ctr">
              <a:buNone/>
              <a:defRPr sz="2000" b="1">
                <a:solidFill>
                  <a:srgbClr val="006298"/>
                </a:solidFill>
              </a:defRPr>
            </a:lvl1pPr>
          </a:lstStyle>
          <a:p>
            <a:pPr lvl="0"/>
            <a:r>
              <a:rPr lang="en-US" smtClean="0"/>
              <a:t>Edit Master text styles</a:t>
            </a:r>
          </a:p>
        </p:txBody>
      </p:sp>
      <p:sp>
        <p:nvSpPr>
          <p:cNvPr id="5" name="Content Placeholder 2"/>
          <p:cNvSpPr>
            <a:spLocks noGrp="1"/>
          </p:cNvSpPr>
          <p:nvPr>
            <p:ph idx="10"/>
          </p:nvPr>
        </p:nvSpPr>
        <p:spPr>
          <a:xfrm>
            <a:off x="838200" y="2017486"/>
            <a:ext cx="3300984" cy="4055019"/>
          </a:xfrm>
        </p:spPr>
        <p:txBody>
          <a:bodyPr>
            <a:noAutofit/>
          </a:bodyPr>
          <a:lstStyle>
            <a:lvl1pPr>
              <a:defRPr sz="2000"/>
            </a:lvl1pPr>
            <a:lvl2pPr>
              <a:defRPr sz="1800"/>
            </a:lvl2pPr>
            <a:lvl3pPr>
              <a:defRPr sz="1600"/>
            </a:lvl3pPr>
            <a:lvl4pPr>
              <a:defRPr sz="1400"/>
            </a:lvl4pPr>
            <a:lvl5pPr>
              <a:defRPr sz="14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2"/>
          <p:cNvSpPr>
            <a:spLocks noGrp="1"/>
          </p:cNvSpPr>
          <p:nvPr>
            <p:ph idx="11"/>
          </p:nvPr>
        </p:nvSpPr>
        <p:spPr>
          <a:xfrm>
            <a:off x="4445508" y="1317625"/>
            <a:ext cx="3300984" cy="548640"/>
          </a:xfrm>
        </p:spPr>
        <p:txBody>
          <a:bodyPr>
            <a:noAutofit/>
          </a:bodyPr>
          <a:lstStyle>
            <a:lvl1pPr marL="0" indent="0" algn="ctr">
              <a:buNone/>
              <a:defRPr sz="2000" b="1">
                <a:solidFill>
                  <a:srgbClr val="006298"/>
                </a:solidFill>
              </a:defRPr>
            </a:lvl1pPr>
            <a:lvl2pPr>
              <a:defRPr sz="2400"/>
            </a:lvl2pPr>
            <a:lvl3pPr>
              <a:defRPr sz="2000"/>
            </a:lvl3pPr>
            <a:lvl4pPr>
              <a:defRPr sz="1800"/>
            </a:lvl4pPr>
            <a:lvl5pPr>
              <a:defRPr sz="1800"/>
            </a:lvl5pPr>
          </a:lstStyle>
          <a:p>
            <a:pPr lvl="0"/>
            <a:r>
              <a:rPr lang="en-US" smtClean="0"/>
              <a:t>Edit Master text styles</a:t>
            </a:r>
          </a:p>
        </p:txBody>
      </p:sp>
      <p:sp>
        <p:nvSpPr>
          <p:cNvPr id="7" name="Content Placeholder 2"/>
          <p:cNvSpPr>
            <a:spLocks noGrp="1"/>
          </p:cNvSpPr>
          <p:nvPr>
            <p:ph idx="12"/>
          </p:nvPr>
        </p:nvSpPr>
        <p:spPr>
          <a:xfrm>
            <a:off x="4445508" y="2017486"/>
            <a:ext cx="3300984" cy="4055019"/>
          </a:xfrm>
        </p:spPr>
        <p:txBody>
          <a:bodyPr>
            <a:noAutofit/>
          </a:bodyPr>
          <a:lstStyle>
            <a:lvl1pPr>
              <a:defRPr sz="2000"/>
            </a:lvl1pPr>
            <a:lvl2pPr>
              <a:defRPr sz="1800"/>
            </a:lvl2pPr>
            <a:lvl3pPr>
              <a:defRPr sz="1600"/>
            </a:lvl3pPr>
            <a:lvl4pPr>
              <a:defRPr sz="1400"/>
            </a:lvl4pPr>
            <a:lvl5pPr>
              <a:defRPr sz="14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Content Placeholder 2"/>
          <p:cNvSpPr>
            <a:spLocks noGrp="1"/>
          </p:cNvSpPr>
          <p:nvPr>
            <p:ph idx="13"/>
          </p:nvPr>
        </p:nvSpPr>
        <p:spPr>
          <a:xfrm>
            <a:off x="8052816" y="1317625"/>
            <a:ext cx="3300984" cy="548640"/>
          </a:xfrm>
        </p:spPr>
        <p:txBody>
          <a:bodyPr>
            <a:noAutofit/>
          </a:bodyPr>
          <a:lstStyle>
            <a:lvl1pPr marL="0" indent="0" algn="ctr">
              <a:buNone/>
              <a:defRPr sz="2000" b="1">
                <a:solidFill>
                  <a:srgbClr val="006298"/>
                </a:solidFill>
              </a:defRPr>
            </a:lvl1pPr>
            <a:lvl2pPr>
              <a:defRPr sz="1800"/>
            </a:lvl2pPr>
            <a:lvl3pPr>
              <a:defRPr sz="1600"/>
            </a:lvl3pPr>
            <a:lvl4pPr>
              <a:defRPr sz="1400"/>
            </a:lvl4pPr>
            <a:lvl5pPr>
              <a:defRPr sz="1400"/>
            </a:lvl5pPr>
          </a:lstStyle>
          <a:p>
            <a:pPr lvl="0"/>
            <a:r>
              <a:rPr lang="en-US" smtClean="0"/>
              <a:t>Edit Master text styles</a:t>
            </a:r>
          </a:p>
        </p:txBody>
      </p:sp>
      <p:sp>
        <p:nvSpPr>
          <p:cNvPr id="10" name="Content Placeholder 2"/>
          <p:cNvSpPr>
            <a:spLocks noGrp="1"/>
          </p:cNvSpPr>
          <p:nvPr>
            <p:ph idx="14"/>
          </p:nvPr>
        </p:nvSpPr>
        <p:spPr>
          <a:xfrm>
            <a:off x="8052816" y="2017486"/>
            <a:ext cx="3300984" cy="4055019"/>
          </a:xfrm>
        </p:spPr>
        <p:txBody>
          <a:bodyPr>
            <a:noAutofit/>
          </a:bodyPr>
          <a:lstStyle>
            <a:lvl1pPr>
              <a:defRPr sz="2000"/>
            </a:lvl1pPr>
            <a:lvl2pPr>
              <a:defRPr sz="1800"/>
            </a:lvl2pPr>
            <a:lvl3pPr>
              <a:defRPr sz="1600"/>
            </a:lvl3pPr>
            <a:lvl4pPr>
              <a:defRPr sz="1400"/>
            </a:lvl4pPr>
            <a:lvl5pPr>
              <a:defRPr sz="14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31073454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9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mtClean="0"/>
              <a:t>Click to edit Master title style</a:t>
            </a:r>
            <a:endParaRPr lang="en-US" dirty="0"/>
          </a:p>
        </p:txBody>
      </p:sp>
      <p:sp>
        <p:nvSpPr>
          <p:cNvPr id="3" name="Content Placeholder 2"/>
          <p:cNvSpPr>
            <a:spLocks noGrp="1"/>
          </p:cNvSpPr>
          <p:nvPr>
            <p:ph idx="1"/>
          </p:nvPr>
        </p:nvSpPr>
        <p:spPr>
          <a:xfrm>
            <a:off x="838200" y="1317624"/>
            <a:ext cx="10515600" cy="3399519"/>
          </a:xfrm>
        </p:spPr>
        <p:txBody>
          <a:bodyPr>
            <a:noAutofit/>
          </a:bodyPr>
          <a:lstStyle>
            <a:lvl1pPr marL="228600" indent="-228600">
              <a:defRPr lang="en-US" sz="3200" kern="1200" dirty="0" smtClean="0">
                <a:solidFill>
                  <a:schemeClr val="tx1"/>
                </a:solidFill>
                <a:latin typeface="Arial" panose="020B0604020202020204" pitchFamily="34" charset="0"/>
                <a:ea typeface="+mn-ea"/>
                <a:cs typeface="Arial" panose="020B0604020202020204" pitchFamily="34" charset="0"/>
              </a:defRPr>
            </a:lvl1pPr>
          </a:lstStyle>
          <a:p>
            <a:pPr marL="365760" lvl="0"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Edit Master text styles</a:t>
            </a:r>
          </a:p>
          <a:p>
            <a:pPr marL="365760" lvl="1"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Second level</a:t>
            </a:r>
          </a:p>
          <a:p>
            <a:pPr marL="365760" lvl="2"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Third level</a:t>
            </a:r>
          </a:p>
          <a:p>
            <a:pPr marL="365760" lvl="3"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Fourth level</a:t>
            </a:r>
          </a:p>
          <a:p>
            <a:pPr marL="365760" lvl="4"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Fifth level</a:t>
            </a:r>
            <a:endParaRPr lang="en-US" dirty="0"/>
          </a:p>
        </p:txBody>
      </p:sp>
      <p:sp>
        <p:nvSpPr>
          <p:cNvPr id="5" name="Content Placeholder 2"/>
          <p:cNvSpPr>
            <a:spLocks noGrp="1"/>
          </p:cNvSpPr>
          <p:nvPr>
            <p:ph idx="10" hasCustomPrompt="1"/>
          </p:nvPr>
        </p:nvSpPr>
        <p:spPr>
          <a:xfrm>
            <a:off x="838200" y="5138056"/>
            <a:ext cx="10515600" cy="954765"/>
          </a:xfrm>
        </p:spPr>
        <p:txBody>
          <a:bodyPr>
            <a:noAutofit/>
          </a:bodyPr>
          <a:lstStyle>
            <a:lvl1pPr marL="0" indent="0">
              <a:buNone/>
              <a:defRPr sz="2000">
                <a:solidFill>
                  <a:srgbClr val="006298"/>
                </a:solidFill>
              </a:defRPr>
            </a:lvl1pPr>
          </a:lstStyle>
          <a:p>
            <a:pPr lvl="0"/>
            <a:r>
              <a:rPr lang="en-US" dirty="0" smtClean="0"/>
              <a:t>Click to add caption to accompany content. </a:t>
            </a:r>
            <a:endParaRPr lang="en-US" dirty="0"/>
          </a:p>
        </p:txBody>
      </p:sp>
      <p:sp>
        <p:nvSpPr>
          <p:cNvPr id="6"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24470683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0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mtClean="0"/>
              <a:t>Click to edit Master title style</a:t>
            </a:r>
            <a:endParaRPr lang="en-US" dirty="0"/>
          </a:p>
        </p:txBody>
      </p:sp>
      <p:sp>
        <p:nvSpPr>
          <p:cNvPr id="5" name="Content Placeholder 2"/>
          <p:cNvSpPr>
            <a:spLocks noGrp="1"/>
          </p:cNvSpPr>
          <p:nvPr>
            <p:ph idx="10" hasCustomPrompt="1"/>
          </p:nvPr>
        </p:nvSpPr>
        <p:spPr>
          <a:xfrm>
            <a:off x="7358743" y="4484914"/>
            <a:ext cx="3995056" cy="1607907"/>
          </a:xfrm>
        </p:spPr>
        <p:txBody>
          <a:bodyPr>
            <a:noAutofit/>
          </a:bodyPr>
          <a:lstStyle>
            <a:lvl1pPr marL="0" indent="0">
              <a:buNone/>
              <a:defRPr sz="2000">
                <a:solidFill>
                  <a:srgbClr val="006298"/>
                </a:solidFill>
              </a:defRPr>
            </a:lvl1pPr>
          </a:lstStyle>
          <a:p>
            <a:pPr lvl="0"/>
            <a:r>
              <a:rPr lang="en-US" dirty="0" smtClean="0"/>
              <a:t>Click to add caption to accompany content. </a:t>
            </a:r>
            <a:endParaRPr lang="en-US" dirty="0"/>
          </a:p>
        </p:txBody>
      </p:sp>
      <p:sp>
        <p:nvSpPr>
          <p:cNvPr id="6" name="Picture Placeholder 5"/>
          <p:cNvSpPr>
            <a:spLocks noGrp="1"/>
          </p:cNvSpPr>
          <p:nvPr>
            <p:ph type="pic" sz="quarter" idx="11"/>
          </p:nvPr>
        </p:nvSpPr>
        <p:spPr>
          <a:xfrm>
            <a:off x="838199" y="1538514"/>
            <a:ext cx="6201229" cy="4554311"/>
          </a:xfrm>
        </p:spPr>
        <p:txBody>
          <a:bodyPr>
            <a:noAutofit/>
          </a:bodyPr>
          <a:lstStyle>
            <a:lvl1pPr marL="0" indent="0">
              <a:buNone/>
              <a:defRPr/>
            </a:lvl1pPr>
          </a:lstStyle>
          <a:p>
            <a:r>
              <a:rPr lang="en-US" dirty="0" smtClean="0"/>
              <a:t>Click icon to add picture</a:t>
            </a:r>
          </a:p>
        </p:txBody>
      </p:sp>
      <p:sp>
        <p:nvSpPr>
          <p:cNvPr id="7"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4170027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stretch>
            <a:fillRect/>
          </a:stretch>
        </p:blipFill>
        <p:spPr>
          <a:xfrm>
            <a:off x="192" y="16"/>
            <a:ext cx="12191807" cy="6865874"/>
          </a:xfrm>
          <a:prstGeom prst="rect">
            <a:avLst/>
          </a:prstGeom>
        </p:spPr>
      </p:pic>
      <p:sp>
        <p:nvSpPr>
          <p:cNvPr id="2" name="Title 1"/>
          <p:cNvSpPr>
            <a:spLocks noGrp="1"/>
          </p:cNvSpPr>
          <p:nvPr>
            <p:ph type="ctrTitle"/>
          </p:nvPr>
        </p:nvSpPr>
        <p:spPr>
          <a:xfrm>
            <a:off x="838200" y="3310516"/>
            <a:ext cx="10515600" cy="914400"/>
          </a:xfrm>
        </p:spPr>
        <p:txBody>
          <a:bodyPr anchor="ctr">
            <a:noAutofit/>
          </a:bodyPr>
          <a:lstStyle>
            <a:lvl1pPr algn="ctr">
              <a:defRPr sz="3400">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hasCustomPrompt="1"/>
          </p:nvPr>
        </p:nvSpPr>
        <p:spPr>
          <a:xfrm>
            <a:off x="1066800" y="2249929"/>
            <a:ext cx="10058400" cy="731520"/>
          </a:xfrm>
        </p:spPr>
        <p:txBody>
          <a:bodyPr anchor="ctr">
            <a:noAutofit/>
          </a:bodyPr>
          <a:lstStyle>
            <a:lvl1pPr marL="0" indent="0" algn="ctr">
              <a:buNone/>
              <a:defRPr sz="5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Unit 1</a:t>
            </a:r>
            <a:endParaRPr lang="en-US" dirty="0"/>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24861" y="6356350"/>
            <a:ext cx="1699425" cy="383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9"/>
          <p:cNvSpPr>
            <a:spLocks noGrp="1"/>
          </p:cNvSpPr>
          <p:nvPr>
            <p:ph type="body" sz="quarter" idx="10" hasCustomPrompt="1"/>
          </p:nvPr>
        </p:nvSpPr>
        <p:spPr>
          <a:xfrm>
            <a:off x="2888443" y="6301527"/>
            <a:ext cx="8805672" cy="457200"/>
          </a:xfrm>
        </p:spPr>
        <p:txBody>
          <a:bodyPr anchor="b">
            <a:normAutofit/>
          </a:bodyPr>
          <a:lstStyle>
            <a:lvl1pPr marL="0" indent="0">
              <a:buNone/>
              <a:defRPr sz="1400">
                <a:solidFill>
                  <a:schemeClr val="bg1"/>
                </a:solidFill>
              </a:defRPr>
            </a:lvl1pPr>
          </a:lstStyle>
          <a:p>
            <a:pPr lvl="0"/>
            <a:r>
              <a:rPr lang="en-US" dirty="0" smtClean="0"/>
              <a:t>[Author Name], [Book Title], [#] Edition. © [Insert Year]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967583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stretch>
            <a:fillRect/>
          </a:stretch>
        </p:blipFill>
        <p:spPr>
          <a:xfrm>
            <a:off x="192" y="16"/>
            <a:ext cx="12191807" cy="6865874"/>
          </a:xfrm>
          <a:prstGeom prst="rect">
            <a:avLst/>
          </a:prstGeom>
        </p:spPr>
      </p:pic>
      <p:sp>
        <p:nvSpPr>
          <p:cNvPr id="2" name="Title 1"/>
          <p:cNvSpPr>
            <a:spLocks noGrp="1"/>
          </p:cNvSpPr>
          <p:nvPr>
            <p:ph type="ctrTitle"/>
          </p:nvPr>
        </p:nvSpPr>
        <p:spPr>
          <a:xfrm>
            <a:off x="4043966" y="3671128"/>
            <a:ext cx="7309834" cy="914400"/>
          </a:xfrm>
        </p:spPr>
        <p:txBody>
          <a:bodyPr anchor="ctr">
            <a:noAutofit/>
          </a:bodyPr>
          <a:lstStyle>
            <a:lvl1pPr algn="l">
              <a:defRPr sz="3400">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hasCustomPrompt="1"/>
          </p:nvPr>
        </p:nvSpPr>
        <p:spPr>
          <a:xfrm>
            <a:off x="4043966" y="2597660"/>
            <a:ext cx="3515933" cy="731520"/>
          </a:xfrm>
        </p:spPr>
        <p:txBody>
          <a:bodyPr anchor="ctr">
            <a:noAutofit/>
          </a:bodyPr>
          <a:lstStyle>
            <a:lvl1pPr marL="0" indent="0" algn="l">
              <a:buNone/>
              <a:defRPr sz="3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Chapter 1</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24861" y="6356350"/>
            <a:ext cx="1699425" cy="383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9"/>
          <p:cNvSpPr>
            <a:spLocks noGrp="1"/>
          </p:cNvSpPr>
          <p:nvPr>
            <p:ph type="body" sz="quarter" idx="10" hasCustomPrompt="1"/>
          </p:nvPr>
        </p:nvSpPr>
        <p:spPr>
          <a:xfrm>
            <a:off x="2888443" y="6301527"/>
            <a:ext cx="8805672" cy="457200"/>
          </a:xfrm>
        </p:spPr>
        <p:txBody>
          <a:bodyPr anchor="b">
            <a:noAutofit/>
          </a:bodyPr>
          <a:lstStyle>
            <a:lvl1pPr marL="0" indent="0">
              <a:buNone/>
              <a:defRPr sz="1400">
                <a:solidFill>
                  <a:schemeClr val="bg1"/>
                </a:solidFill>
              </a:defRPr>
            </a:lvl1pPr>
          </a:lstStyle>
          <a:p>
            <a:pPr lvl="0"/>
            <a:r>
              <a:rPr lang="en-US" dirty="0" smtClean="0"/>
              <a:t>[Author Name], [Book Title], [#] Edition. © [Insert Year] Cengage. All Rights Reserved. May not be scanned, copied or duplicated, or posted to a publicly accessible website, in whole or in part.</a:t>
            </a:r>
          </a:p>
        </p:txBody>
      </p:sp>
      <p:sp>
        <p:nvSpPr>
          <p:cNvPr id="5" name="Content Placeholder 4"/>
          <p:cNvSpPr>
            <a:spLocks noGrp="1"/>
          </p:cNvSpPr>
          <p:nvPr>
            <p:ph sz="quarter" idx="11" hasCustomPrompt="1"/>
          </p:nvPr>
        </p:nvSpPr>
        <p:spPr>
          <a:xfrm>
            <a:off x="245144" y="231774"/>
            <a:ext cx="3346704" cy="4315968"/>
          </a:xfrm>
        </p:spPr>
        <p:txBody>
          <a:bodyPr>
            <a:noAutofit/>
          </a:bodyPr>
          <a:lstStyle>
            <a:lvl1pPr marL="0" indent="0">
              <a:buNone/>
              <a:defRPr/>
            </a:lvl1pPr>
          </a:lstStyle>
          <a:p>
            <a:pPr lvl="0"/>
            <a:r>
              <a:rPr lang="en-US" dirty="0" smtClean="0"/>
              <a:t>Add picture here</a:t>
            </a:r>
            <a:endParaRPr lang="en-US" dirty="0"/>
          </a:p>
        </p:txBody>
      </p:sp>
    </p:spTree>
    <p:extLst>
      <p:ext uri="{BB962C8B-B14F-4D97-AF65-F5344CB8AC3E}">
        <p14:creationId xmlns:p14="http://schemas.microsoft.com/office/powerpoint/2010/main" val="2657070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mtClean="0"/>
              <a:t>Click to edit Master title style</a:t>
            </a:r>
            <a:endParaRPr lang="en-US" dirty="0"/>
          </a:p>
        </p:txBody>
      </p:sp>
      <p:sp>
        <p:nvSpPr>
          <p:cNvPr id="3" name="Content Placeholder 2"/>
          <p:cNvSpPr>
            <a:spLocks noGrp="1"/>
          </p:cNvSpPr>
          <p:nvPr>
            <p:ph idx="1"/>
          </p:nvPr>
        </p:nvSpPr>
        <p:spPr/>
        <p:txBody>
          <a:bodyPr>
            <a:noAutofit/>
          </a:bodyPr>
          <a:lstStyle>
            <a:lvl1pPr marL="365760" indent="-365760">
              <a:defRPr/>
            </a:lvl1pPr>
            <a:lvl2pPr marL="822960" indent="-320040">
              <a:defRPr/>
            </a:lvl2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1385151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mtClean="0"/>
              <a:t>Click to edit Master title style</a:t>
            </a:r>
            <a:endParaRPr lang="en-US" dirty="0"/>
          </a:p>
        </p:txBody>
      </p:sp>
      <p:sp>
        <p:nvSpPr>
          <p:cNvPr id="3" name="Content Placeholder 2"/>
          <p:cNvSpPr>
            <a:spLocks noGrp="1"/>
          </p:cNvSpPr>
          <p:nvPr>
            <p:ph idx="1"/>
          </p:nvPr>
        </p:nvSpPr>
        <p:spPr>
          <a:xfrm>
            <a:off x="838200" y="1317625"/>
            <a:ext cx="10515600" cy="2286000"/>
          </a:xfrm>
        </p:spPr>
        <p:txBody>
          <a:bodyPr>
            <a:noAutofit/>
          </a:bodyPr>
          <a:lstStyle>
            <a:lvl1pPr marL="365760" indent="-365760">
              <a:defRPr/>
            </a:lvl1pPr>
            <a:lvl2pPr marL="822960" indent="-320040">
              <a:defRPr/>
            </a:lvl2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Content Placeholder 2"/>
          <p:cNvSpPr>
            <a:spLocks noGrp="1"/>
          </p:cNvSpPr>
          <p:nvPr>
            <p:ph idx="10"/>
          </p:nvPr>
        </p:nvSpPr>
        <p:spPr>
          <a:xfrm>
            <a:off x="838200" y="3806822"/>
            <a:ext cx="10515600" cy="2286000"/>
          </a:xfrm>
        </p:spPr>
        <p:txBody>
          <a:bodyPr>
            <a:noAutofit/>
          </a:bodyPr>
          <a:lstStyle>
            <a:lvl1pPr marL="365760" indent="-365760">
              <a:defRPr/>
            </a:lvl1pPr>
            <a:lvl2pPr marL="822960" indent="-320040">
              <a:defRPr/>
            </a:lvl2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2447973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mtClean="0"/>
              <a:t>Click to edit Master title style</a:t>
            </a:r>
            <a:endParaRPr lang="en-US" dirty="0"/>
          </a:p>
        </p:txBody>
      </p:sp>
      <p:sp>
        <p:nvSpPr>
          <p:cNvPr id="3" name="Content Placeholder 2"/>
          <p:cNvSpPr>
            <a:spLocks noGrp="1"/>
          </p:cNvSpPr>
          <p:nvPr>
            <p:ph idx="1"/>
          </p:nvPr>
        </p:nvSpPr>
        <p:spPr>
          <a:xfrm>
            <a:off x="838200" y="1317625"/>
            <a:ext cx="10515600" cy="1097280"/>
          </a:xfrm>
        </p:spPr>
        <p:txBody>
          <a:bodyPr>
            <a:noAutofit/>
          </a:bodyPr>
          <a:lstStyle>
            <a:lvl1pPr marL="365760" indent="-365760">
              <a:defRPr/>
            </a:lvl1pPr>
            <a:lvl2pPr marL="822960" indent="-320040">
              <a:defRPr/>
            </a:lvl2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Content Placeholder 2"/>
          <p:cNvSpPr>
            <a:spLocks noGrp="1"/>
          </p:cNvSpPr>
          <p:nvPr>
            <p:ph idx="10"/>
          </p:nvPr>
        </p:nvSpPr>
        <p:spPr>
          <a:xfrm>
            <a:off x="838200" y="2543597"/>
            <a:ext cx="10515600" cy="1097280"/>
          </a:xfrm>
        </p:spPr>
        <p:txBody>
          <a:bodyPr>
            <a:noAutofit/>
          </a:bodyPr>
          <a:lstStyle>
            <a:lvl1pPr marL="365760" indent="-365760">
              <a:defRPr/>
            </a:lvl1pPr>
            <a:lvl2pPr marL="822960" indent="-320040">
              <a:defRPr/>
            </a:lvl2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2"/>
          <p:cNvSpPr>
            <a:spLocks noGrp="1"/>
          </p:cNvSpPr>
          <p:nvPr>
            <p:ph idx="11"/>
          </p:nvPr>
        </p:nvSpPr>
        <p:spPr>
          <a:xfrm>
            <a:off x="838200" y="3769569"/>
            <a:ext cx="10515600" cy="1097280"/>
          </a:xfrm>
        </p:spPr>
        <p:txBody>
          <a:bodyPr>
            <a:noAutofit/>
          </a:bodyPr>
          <a:lstStyle>
            <a:lvl1pPr marL="365760" indent="-365760">
              <a:defRPr/>
            </a:lvl1pPr>
            <a:lvl2pPr marL="822960" indent="-320040">
              <a:defRPr/>
            </a:lvl2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2"/>
          <p:cNvSpPr>
            <a:spLocks noGrp="1"/>
          </p:cNvSpPr>
          <p:nvPr>
            <p:ph idx="12"/>
          </p:nvPr>
        </p:nvSpPr>
        <p:spPr>
          <a:xfrm>
            <a:off x="838200" y="4995542"/>
            <a:ext cx="10515600" cy="1097280"/>
          </a:xfrm>
        </p:spPr>
        <p:txBody>
          <a:bodyPr>
            <a:noAutofit/>
          </a:bodyPr>
          <a:lstStyle>
            <a:lvl1pPr marL="365760" indent="-365760">
              <a:defRPr/>
            </a:lvl1pPr>
            <a:lvl2pPr marL="822960" indent="-320040">
              <a:defRPr/>
            </a:lvl2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226256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mtClean="0"/>
              <a:t>Click to edit Master title style</a:t>
            </a:r>
            <a:endParaRPr lang="en-US" dirty="0"/>
          </a:p>
        </p:txBody>
      </p:sp>
      <p:sp>
        <p:nvSpPr>
          <p:cNvPr id="3" name="Content Placeholder 2"/>
          <p:cNvSpPr>
            <a:spLocks noGrp="1"/>
          </p:cNvSpPr>
          <p:nvPr>
            <p:ph idx="1"/>
          </p:nvPr>
        </p:nvSpPr>
        <p:spPr>
          <a:xfrm>
            <a:off x="838200" y="1317625"/>
            <a:ext cx="5029200" cy="1097280"/>
          </a:xfrm>
        </p:spPr>
        <p:txBody>
          <a:bodyPr>
            <a:noAutofit/>
          </a:bodyPr>
          <a:lstStyle>
            <a:lvl1pPr marL="365760" indent="-365760">
              <a:defRPr/>
            </a:lvl1pPr>
            <a:lvl2pPr marL="960120" indent="-457200">
              <a:defRPr lang="en-US" sz="2800" kern="1200" dirty="0" smtClean="0">
                <a:solidFill>
                  <a:schemeClr val="tx1"/>
                </a:solidFill>
                <a:latin typeface="Arial" panose="020B0604020202020204" pitchFamily="34" charset="0"/>
                <a:ea typeface="+mn-ea"/>
                <a:cs typeface="Arial" panose="020B0604020202020204" pitchFamily="34" charset="0"/>
              </a:defRPr>
            </a:lvl2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Content Placeholder 2"/>
          <p:cNvSpPr>
            <a:spLocks noGrp="1"/>
          </p:cNvSpPr>
          <p:nvPr>
            <p:ph idx="10"/>
          </p:nvPr>
        </p:nvSpPr>
        <p:spPr>
          <a:xfrm>
            <a:off x="6324600" y="1317625"/>
            <a:ext cx="5029200" cy="1097280"/>
          </a:xfrm>
        </p:spPr>
        <p:txBody>
          <a:bodyPr>
            <a:noAutofit/>
          </a:bodyPr>
          <a:lstStyle>
            <a:lvl2pPr marL="960120" indent="-457200">
              <a:defRPr lang="en-US" sz="2800" kern="1200" dirty="0" smtClean="0">
                <a:solidFill>
                  <a:schemeClr val="tx1"/>
                </a:solidFill>
                <a:latin typeface="Arial" panose="020B0604020202020204" pitchFamily="34" charset="0"/>
                <a:ea typeface="+mn-ea"/>
                <a:cs typeface="Arial" panose="020B0604020202020204" pitchFamily="34" charset="0"/>
              </a:defRPr>
            </a:lvl2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2"/>
          <p:cNvSpPr>
            <a:spLocks noGrp="1"/>
          </p:cNvSpPr>
          <p:nvPr>
            <p:ph idx="11"/>
          </p:nvPr>
        </p:nvSpPr>
        <p:spPr>
          <a:xfrm>
            <a:off x="838200" y="2543597"/>
            <a:ext cx="5029200" cy="1097280"/>
          </a:xfrm>
        </p:spPr>
        <p:txBody>
          <a:bodyPr>
            <a:noAutofit/>
          </a:bodyPr>
          <a:lstStyle>
            <a:lvl2pPr marL="960120" indent="-457200">
              <a:defRPr lang="en-US" sz="2800" kern="1200" dirty="0" smtClean="0">
                <a:solidFill>
                  <a:schemeClr val="tx1"/>
                </a:solidFill>
                <a:latin typeface="Arial" panose="020B0604020202020204" pitchFamily="34" charset="0"/>
                <a:ea typeface="+mn-ea"/>
                <a:cs typeface="Arial" panose="020B0604020202020204" pitchFamily="34" charset="0"/>
              </a:defRPr>
            </a:lvl2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2"/>
          <p:cNvSpPr>
            <a:spLocks noGrp="1"/>
          </p:cNvSpPr>
          <p:nvPr>
            <p:ph idx="12"/>
          </p:nvPr>
        </p:nvSpPr>
        <p:spPr>
          <a:xfrm>
            <a:off x="6324600" y="2543597"/>
            <a:ext cx="5029200" cy="1097280"/>
          </a:xfrm>
        </p:spPr>
        <p:txBody>
          <a:bodyPr>
            <a:noAutofit/>
          </a:bodyPr>
          <a:lstStyle>
            <a:lvl2pPr marL="960120" indent="-457200">
              <a:defRPr lang="en-US" sz="2800" kern="1200" dirty="0" smtClean="0">
                <a:solidFill>
                  <a:schemeClr val="tx1"/>
                </a:solidFill>
                <a:latin typeface="Arial" panose="020B0604020202020204" pitchFamily="34" charset="0"/>
                <a:ea typeface="+mn-ea"/>
                <a:cs typeface="Arial" panose="020B0604020202020204" pitchFamily="34" charset="0"/>
              </a:defRPr>
            </a:lvl2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Content Placeholder 2"/>
          <p:cNvSpPr>
            <a:spLocks noGrp="1"/>
          </p:cNvSpPr>
          <p:nvPr>
            <p:ph idx="13"/>
          </p:nvPr>
        </p:nvSpPr>
        <p:spPr>
          <a:xfrm>
            <a:off x="838200" y="3769569"/>
            <a:ext cx="5029200" cy="1097280"/>
          </a:xfrm>
        </p:spPr>
        <p:txBody>
          <a:bodyPr>
            <a:noAutofit/>
          </a:bodyPr>
          <a:lstStyle>
            <a:lvl2pPr marL="960120" indent="-457200">
              <a:defRPr lang="en-US" sz="2800" kern="1200" dirty="0" smtClean="0">
                <a:solidFill>
                  <a:schemeClr val="tx1"/>
                </a:solidFill>
                <a:latin typeface="Arial" panose="020B0604020202020204" pitchFamily="34" charset="0"/>
                <a:ea typeface="+mn-ea"/>
                <a:cs typeface="Arial" panose="020B0604020202020204" pitchFamily="34" charset="0"/>
              </a:defRPr>
            </a:lvl2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2"/>
          <p:cNvSpPr>
            <a:spLocks noGrp="1"/>
          </p:cNvSpPr>
          <p:nvPr>
            <p:ph idx="14"/>
          </p:nvPr>
        </p:nvSpPr>
        <p:spPr>
          <a:xfrm>
            <a:off x="6324600" y="3769569"/>
            <a:ext cx="5029200" cy="1097280"/>
          </a:xfrm>
        </p:spPr>
        <p:txBody>
          <a:bodyPr>
            <a:noAutofit/>
          </a:bodyPr>
          <a:lstStyle>
            <a:lvl2pPr marL="960120" indent="-457200">
              <a:defRPr lang="en-US" sz="2800" kern="1200" dirty="0" smtClean="0">
                <a:solidFill>
                  <a:schemeClr val="tx1"/>
                </a:solidFill>
                <a:latin typeface="Arial" panose="020B0604020202020204" pitchFamily="34" charset="0"/>
                <a:ea typeface="+mn-ea"/>
                <a:cs typeface="Arial" panose="020B0604020202020204" pitchFamily="34" charset="0"/>
              </a:defRPr>
            </a:lvl2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Content Placeholder 2"/>
          <p:cNvSpPr>
            <a:spLocks noGrp="1"/>
          </p:cNvSpPr>
          <p:nvPr>
            <p:ph idx="15"/>
          </p:nvPr>
        </p:nvSpPr>
        <p:spPr>
          <a:xfrm>
            <a:off x="838200" y="4995542"/>
            <a:ext cx="5029200" cy="1097280"/>
          </a:xfrm>
        </p:spPr>
        <p:txBody>
          <a:bodyPr>
            <a:noAutofit/>
          </a:bodyPr>
          <a:lstStyle>
            <a:lvl2pPr marL="960120" indent="-457200">
              <a:defRPr lang="en-US" sz="2800" kern="1200" dirty="0" smtClean="0">
                <a:solidFill>
                  <a:schemeClr val="tx1"/>
                </a:solidFill>
                <a:latin typeface="Arial" panose="020B0604020202020204" pitchFamily="34" charset="0"/>
                <a:ea typeface="+mn-ea"/>
                <a:cs typeface="Arial" panose="020B0604020202020204" pitchFamily="34" charset="0"/>
              </a:defRPr>
            </a:lvl2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2"/>
          <p:cNvSpPr>
            <a:spLocks noGrp="1"/>
          </p:cNvSpPr>
          <p:nvPr>
            <p:ph idx="16"/>
          </p:nvPr>
        </p:nvSpPr>
        <p:spPr>
          <a:xfrm>
            <a:off x="6324600" y="4995542"/>
            <a:ext cx="5029200" cy="1097280"/>
          </a:xfrm>
        </p:spPr>
        <p:txBody>
          <a:bodyPr>
            <a:noAutofit/>
          </a:bodyPr>
          <a:lstStyle>
            <a:lvl2pPr marL="960120" indent="-457200">
              <a:defRPr lang="en-US" sz="2800" kern="1200" dirty="0" smtClean="0">
                <a:solidFill>
                  <a:schemeClr val="tx1"/>
                </a:solidFill>
                <a:latin typeface="Arial" panose="020B0604020202020204" pitchFamily="34" charset="0"/>
                <a:ea typeface="+mn-ea"/>
                <a:cs typeface="Arial" panose="020B0604020202020204" pitchFamily="34" charset="0"/>
              </a:defRPr>
            </a:lvl2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2809272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mtClean="0"/>
              <a:t>Click to edit Master title style</a:t>
            </a:r>
            <a:endParaRPr lang="en-US" dirty="0"/>
          </a:p>
        </p:txBody>
      </p:sp>
      <p:sp>
        <p:nvSpPr>
          <p:cNvPr id="3" name="Content Placeholder 2"/>
          <p:cNvSpPr>
            <a:spLocks noGrp="1"/>
          </p:cNvSpPr>
          <p:nvPr>
            <p:ph idx="1"/>
          </p:nvPr>
        </p:nvSpPr>
        <p:spPr>
          <a:xfrm>
            <a:off x="838200" y="1317625"/>
            <a:ext cx="10515600" cy="731520"/>
          </a:xfrm>
        </p:spPr>
        <p:txBody>
          <a:bodyPr>
            <a:noAutofit/>
          </a:bodyPr>
          <a:lstStyle>
            <a:lvl1pPr marL="228600" indent="-228600">
              <a:defRPr lang="en-US" sz="3200" kern="1200" dirty="0" smtClean="0">
                <a:solidFill>
                  <a:schemeClr val="tx1"/>
                </a:solidFill>
                <a:latin typeface="Arial" panose="020B0604020202020204" pitchFamily="34" charset="0"/>
                <a:ea typeface="+mn-ea"/>
                <a:cs typeface="Arial" panose="020B0604020202020204" pitchFamily="34" charset="0"/>
              </a:defRPr>
            </a:lvl1pPr>
            <a:lvl2pPr marL="822960" indent="-320040">
              <a:defRPr/>
            </a:lvl2pPr>
          </a:lstStyle>
          <a:p>
            <a:pPr marL="365760" lvl="0"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Edit Master text styles</a:t>
            </a:r>
          </a:p>
          <a:p>
            <a:pPr marL="365760" lvl="1"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Second level</a:t>
            </a:r>
          </a:p>
          <a:p>
            <a:pPr marL="365760" lvl="2"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Third level</a:t>
            </a:r>
          </a:p>
          <a:p>
            <a:pPr marL="365760" lvl="3"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Fourth level</a:t>
            </a:r>
          </a:p>
          <a:p>
            <a:pPr marL="365760" lvl="4"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Fifth level</a:t>
            </a:r>
            <a:endParaRPr lang="en-US" dirty="0"/>
          </a:p>
        </p:txBody>
      </p:sp>
      <p:sp>
        <p:nvSpPr>
          <p:cNvPr id="5" name="Content Placeholder 2"/>
          <p:cNvSpPr>
            <a:spLocks noGrp="1"/>
          </p:cNvSpPr>
          <p:nvPr>
            <p:ph idx="10"/>
          </p:nvPr>
        </p:nvSpPr>
        <p:spPr>
          <a:xfrm>
            <a:off x="838200" y="2126360"/>
            <a:ext cx="10515600" cy="731520"/>
          </a:xfrm>
        </p:spPr>
        <p:txBody>
          <a:bodyPr>
            <a:noAutofit/>
          </a:bodyPr>
          <a:lstStyle>
            <a:lvl1pPr marL="228600" indent="-228600">
              <a:defRPr lang="en-US" sz="2800" kern="1200" dirty="0" smtClean="0">
                <a:solidFill>
                  <a:schemeClr val="tx1"/>
                </a:solidFill>
                <a:latin typeface="Arial" panose="020B0604020202020204" pitchFamily="34" charset="0"/>
                <a:ea typeface="+mn-ea"/>
                <a:cs typeface="Arial" panose="020B0604020202020204" pitchFamily="34" charset="0"/>
              </a:defRPr>
            </a:lvl1pPr>
            <a:lvl2pPr marL="822960" indent="-320040">
              <a:defRPr/>
            </a:lvl2pPr>
          </a:lstStyle>
          <a:p>
            <a:pPr marL="365760" lvl="0"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Edit Master text styles</a:t>
            </a:r>
          </a:p>
          <a:p>
            <a:pPr marL="365760" lvl="1"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Second level</a:t>
            </a:r>
          </a:p>
          <a:p>
            <a:pPr marL="365760" lvl="2"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Third level</a:t>
            </a:r>
          </a:p>
          <a:p>
            <a:pPr marL="365760" lvl="3"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Fourth level</a:t>
            </a:r>
          </a:p>
          <a:p>
            <a:pPr marL="365760" lvl="4"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Fifth level</a:t>
            </a:r>
            <a:endParaRPr lang="en-US" dirty="0"/>
          </a:p>
        </p:txBody>
      </p:sp>
      <p:sp>
        <p:nvSpPr>
          <p:cNvPr id="6" name="Content Placeholder 2"/>
          <p:cNvSpPr>
            <a:spLocks noGrp="1"/>
          </p:cNvSpPr>
          <p:nvPr>
            <p:ph idx="11"/>
          </p:nvPr>
        </p:nvSpPr>
        <p:spPr>
          <a:xfrm>
            <a:off x="838200" y="2935095"/>
            <a:ext cx="10515600" cy="731520"/>
          </a:xfrm>
        </p:spPr>
        <p:txBody>
          <a:bodyPr>
            <a:noAutofit/>
          </a:bodyPr>
          <a:lstStyle>
            <a:lvl1pPr marL="228600" indent="-228600">
              <a:defRPr lang="en-US" sz="3200" kern="1200" dirty="0" smtClean="0">
                <a:solidFill>
                  <a:schemeClr val="tx1"/>
                </a:solidFill>
                <a:latin typeface="Arial" panose="020B0604020202020204" pitchFamily="34" charset="0"/>
                <a:ea typeface="+mn-ea"/>
                <a:cs typeface="Arial" panose="020B0604020202020204" pitchFamily="34" charset="0"/>
              </a:defRPr>
            </a:lvl1pPr>
            <a:lvl2pPr marL="822960" indent="-320040">
              <a:defRPr/>
            </a:lvl2pPr>
          </a:lstStyle>
          <a:p>
            <a:pPr marL="365760" lvl="0"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Edit Master text styles</a:t>
            </a:r>
          </a:p>
          <a:p>
            <a:pPr marL="365760" lvl="1"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Second level</a:t>
            </a:r>
          </a:p>
          <a:p>
            <a:pPr marL="365760" lvl="2"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Third level</a:t>
            </a:r>
          </a:p>
          <a:p>
            <a:pPr marL="365760" lvl="3"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Fourth level</a:t>
            </a:r>
          </a:p>
          <a:p>
            <a:pPr marL="365760" lvl="4"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Fifth level</a:t>
            </a:r>
            <a:endParaRPr lang="en-US" dirty="0"/>
          </a:p>
        </p:txBody>
      </p:sp>
      <p:sp>
        <p:nvSpPr>
          <p:cNvPr id="7" name="Content Placeholder 2"/>
          <p:cNvSpPr>
            <a:spLocks noGrp="1"/>
          </p:cNvSpPr>
          <p:nvPr>
            <p:ph idx="12"/>
          </p:nvPr>
        </p:nvSpPr>
        <p:spPr>
          <a:xfrm>
            <a:off x="838200" y="3743830"/>
            <a:ext cx="10515600" cy="731520"/>
          </a:xfrm>
        </p:spPr>
        <p:txBody>
          <a:bodyPr>
            <a:noAutofit/>
          </a:bodyPr>
          <a:lstStyle>
            <a:lvl1pPr marL="228600" indent="-228600">
              <a:defRPr lang="en-US" sz="3200" kern="1200" dirty="0" smtClean="0">
                <a:solidFill>
                  <a:schemeClr val="tx1"/>
                </a:solidFill>
                <a:latin typeface="Arial" panose="020B0604020202020204" pitchFamily="34" charset="0"/>
                <a:ea typeface="+mn-ea"/>
                <a:cs typeface="Arial" panose="020B0604020202020204" pitchFamily="34" charset="0"/>
              </a:defRPr>
            </a:lvl1pPr>
            <a:lvl2pPr marL="822960" indent="-320040">
              <a:defRPr/>
            </a:lvl2pPr>
          </a:lstStyle>
          <a:p>
            <a:pPr marL="365760" lvl="0"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Edit Master text styles</a:t>
            </a:r>
          </a:p>
          <a:p>
            <a:pPr marL="365760" lvl="1"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Second level</a:t>
            </a:r>
          </a:p>
          <a:p>
            <a:pPr marL="365760" lvl="2"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Third level</a:t>
            </a:r>
          </a:p>
          <a:p>
            <a:pPr marL="365760" lvl="3"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Fourth level</a:t>
            </a:r>
          </a:p>
          <a:p>
            <a:pPr marL="365760" lvl="4"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Fifth level</a:t>
            </a:r>
            <a:endParaRPr lang="en-US" dirty="0"/>
          </a:p>
        </p:txBody>
      </p:sp>
      <p:sp>
        <p:nvSpPr>
          <p:cNvPr id="9" name="Content Placeholder 2"/>
          <p:cNvSpPr>
            <a:spLocks noGrp="1"/>
          </p:cNvSpPr>
          <p:nvPr>
            <p:ph idx="13"/>
          </p:nvPr>
        </p:nvSpPr>
        <p:spPr>
          <a:xfrm>
            <a:off x="838200" y="4552565"/>
            <a:ext cx="10515600" cy="731520"/>
          </a:xfrm>
        </p:spPr>
        <p:txBody>
          <a:bodyPr>
            <a:noAutofit/>
          </a:bodyPr>
          <a:lstStyle>
            <a:lvl1pPr marL="228600" indent="-228600">
              <a:defRPr lang="en-US" sz="3200" kern="1200" dirty="0" smtClean="0">
                <a:solidFill>
                  <a:schemeClr val="tx1"/>
                </a:solidFill>
                <a:latin typeface="Arial" panose="020B0604020202020204" pitchFamily="34" charset="0"/>
                <a:ea typeface="+mn-ea"/>
                <a:cs typeface="Arial" panose="020B0604020202020204" pitchFamily="34" charset="0"/>
              </a:defRPr>
            </a:lvl1pPr>
            <a:lvl2pPr marL="822960" indent="-320040">
              <a:defRPr/>
            </a:lvl2pPr>
          </a:lstStyle>
          <a:p>
            <a:pPr marL="365760" lvl="0"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Edit Master text styles</a:t>
            </a:r>
          </a:p>
          <a:p>
            <a:pPr marL="365760" lvl="1"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Second level</a:t>
            </a:r>
          </a:p>
          <a:p>
            <a:pPr marL="365760" lvl="2"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Third level</a:t>
            </a:r>
          </a:p>
          <a:p>
            <a:pPr marL="365760" lvl="3"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Fourth level</a:t>
            </a:r>
          </a:p>
          <a:p>
            <a:pPr marL="365760" lvl="4"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Fifth level</a:t>
            </a:r>
            <a:endParaRPr lang="en-US" dirty="0"/>
          </a:p>
        </p:txBody>
      </p:sp>
      <p:sp>
        <p:nvSpPr>
          <p:cNvPr id="10" name="Content Placeholder 2"/>
          <p:cNvSpPr>
            <a:spLocks noGrp="1"/>
          </p:cNvSpPr>
          <p:nvPr>
            <p:ph idx="14"/>
          </p:nvPr>
        </p:nvSpPr>
        <p:spPr>
          <a:xfrm>
            <a:off x="838200" y="5361302"/>
            <a:ext cx="10515600" cy="731520"/>
          </a:xfrm>
        </p:spPr>
        <p:txBody>
          <a:bodyPr>
            <a:noAutofit/>
          </a:bodyPr>
          <a:lstStyle>
            <a:lvl1pPr marL="228600" indent="-228600">
              <a:defRPr lang="en-US" sz="3200" kern="1200" dirty="0" smtClean="0">
                <a:solidFill>
                  <a:schemeClr val="tx1"/>
                </a:solidFill>
                <a:latin typeface="Arial" panose="020B0604020202020204" pitchFamily="34" charset="0"/>
                <a:ea typeface="+mn-ea"/>
                <a:cs typeface="Arial" panose="020B0604020202020204" pitchFamily="34" charset="0"/>
              </a:defRPr>
            </a:lvl1pPr>
            <a:lvl2pPr marL="822960" indent="-320040">
              <a:defRPr/>
            </a:lvl2pPr>
          </a:lstStyle>
          <a:p>
            <a:pPr marL="365760" lvl="0"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Edit Master text styles</a:t>
            </a:r>
          </a:p>
          <a:p>
            <a:pPr marL="365760" lvl="1"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Second level</a:t>
            </a:r>
          </a:p>
          <a:p>
            <a:pPr marL="365760" lvl="2"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Third level</a:t>
            </a:r>
          </a:p>
          <a:p>
            <a:pPr marL="365760" lvl="3"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Fourth level</a:t>
            </a:r>
          </a:p>
          <a:p>
            <a:pPr marL="365760" lvl="4"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Fifth level</a:t>
            </a:r>
            <a:endParaRPr lang="en-US" dirty="0"/>
          </a:p>
        </p:txBody>
      </p:sp>
      <p:sp>
        <p:nvSpPr>
          <p:cNvPr id="11"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104190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mtClean="0"/>
              <a:t>Click to edit Master title style</a:t>
            </a:r>
            <a:endParaRPr lang="en-US" dirty="0"/>
          </a:p>
        </p:txBody>
      </p:sp>
      <p:sp>
        <p:nvSpPr>
          <p:cNvPr id="3" name="Content Placeholder 2"/>
          <p:cNvSpPr>
            <a:spLocks noGrp="1"/>
          </p:cNvSpPr>
          <p:nvPr>
            <p:ph idx="1"/>
          </p:nvPr>
        </p:nvSpPr>
        <p:spPr>
          <a:xfrm>
            <a:off x="838200" y="1317625"/>
            <a:ext cx="5029200" cy="4754880"/>
          </a:xfrm>
        </p:spPr>
        <p:txBody>
          <a:bodyPr>
            <a:no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Content Placeholder 2"/>
          <p:cNvSpPr>
            <a:spLocks noGrp="1"/>
          </p:cNvSpPr>
          <p:nvPr>
            <p:ph idx="10"/>
          </p:nvPr>
        </p:nvSpPr>
        <p:spPr>
          <a:xfrm>
            <a:off x="6324600" y="1317625"/>
            <a:ext cx="5029200" cy="4754880"/>
          </a:xfrm>
        </p:spPr>
        <p:txBody>
          <a:bodyPr>
            <a:no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3550736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136525"/>
            <a:ext cx="10515600" cy="9144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317625"/>
            <a:ext cx="10515600" cy="4754880"/>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6"/>
          <p:cNvPicPr>
            <a:picLocks noChangeAspect="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476843" y="6356350"/>
            <a:ext cx="1579562"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0910158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50" r:id="rId4"/>
    <p:sldLayoutId id="2147483662" r:id="rId5"/>
    <p:sldLayoutId id="2147483665" r:id="rId6"/>
    <p:sldLayoutId id="2147483667" r:id="rId7"/>
    <p:sldLayoutId id="2147483666" r:id="rId8"/>
    <p:sldLayoutId id="2147483663" r:id="rId9"/>
    <p:sldLayoutId id="2147483664" r:id="rId10"/>
    <p:sldLayoutId id="2147483668" r:id="rId11"/>
    <p:sldLayoutId id="2147483669" r:id="rId12"/>
    <p:sldLayoutId id="2147483670" r:id="rId13"/>
    <p:sldLayoutId id="2147483671" r:id="rId14"/>
  </p:sldLayoutIdLst>
  <p:txStyles>
    <p:titleStyle>
      <a:lvl1pPr algn="ctr" defTabSz="914400" rtl="0" eaLnBrk="1" latinLnBrk="0" hangingPunct="1">
        <a:lnSpc>
          <a:spcPct val="90000"/>
        </a:lnSpc>
        <a:spcBef>
          <a:spcPct val="0"/>
        </a:spcBef>
        <a:buNone/>
        <a:defRPr sz="3400" b="1" kern="1200">
          <a:solidFill>
            <a:srgbClr val="004A78"/>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00000"/>
        </a:lnSpc>
        <a:spcBef>
          <a:spcPts val="600"/>
        </a:spcBef>
        <a:spcAft>
          <a:spcPts val="600"/>
        </a:spcAft>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0000"/>
        </a:lnSpc>
        <a:spcBef>
          <a:spcPts val="600"/>
        </a:spcBef>
        <a:spcAft>
          <a:spcPts val="60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0000"/>
        </a:lnSpc>
        <a:spcBef>
          <a:spcPts val="600"/>
        </a:spcBef>
        <a:spcAft>
          <a:spcPts val="6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600"/>
        </a:spcBef>
        <a:spcAft>
          <a:spcPts val="60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600"/>
        </a:spcBef>
        <a:spcAft>
          <a:spcPts val="60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xml"/><Relationship Id="rId1" Type="http://schemas.openxmlformats.org/officeDocument/2006/relationships/vmlDrawing" Target="../drawings/vmlDrawing1.vml"/><Relationship Id="rId4" Type="http://schemas.openxmlformats.org/officeDocument/2006/relationships/image" Target="../media/image5.w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Distributions to </a:t>
            </a:r>
            <a:r>
              <a:rPr lang="en-US" dirty="0" smtClean="0"/>
              <a:t>Shareholders:</a:t>
            </a:r>
            <a:br>
              <a:rPr lang="en-US" dirty="0" smtClean="0"/>
            </a:br>
            <a:r>
              <a:rPr lang="en-US" dirty="0" smtClean="0"/>
              <a:t>Dividends </a:t>
            </a:r>
            <a:r>
              <a:rPr lang="en-US" dirty="0"/>
              <a:t>and Repurchases</a:t>
            </a:r>
          </a:p>
        </p:txBody>
      </p:sp>
      <p:sp>
        <p:nvSpPr>
          <p:cNvPr id="3" name="Subtitle 2"/>
          <p:cNvSpPr>
            <a:spLocks noGrp="1"/>
          </p:cNvSpPr>
          <p:nvPr>
            <p:ph type="subTitle" idx="1"/>
          </p:nvPr>
        </p:nvSpPr>
        <p:spPr/>
        <p:txBody>
          <a:bodyPr/>
          <a:lstStyle/>
          <a:p>
            <a:r>
              <a:rPr lang="en-US" dirty="0"/>
              <a:t>CHAPTER </a:t>
            </a:r>
            <a:r>
              <a:rPr lang="en-US" dirty="0" smtClean="0"/>
              <a:t>14</a:t>
            </a:r>
            <a:endParaRPr lang="en-US" dirty="0"/>
          </a:p>
        </p:txBody>
      </p:sp>
      <p:sp>
        <p:nvSpPr>
          <p:cNvPr id="4" name="Text Placeholder 3"/>
          <p:cNvSpPr>
            <a:spLocks noGrp="1"/>
          </p:cNvSpPr>
          <p:nvPr>
            <p:ph type="body" sz="quarter" idx="10"/>
          </p:nvPr>
        </p:nvSpPr>
        <p:spPr/>
        <p:txBody>
          <a:bodyPr>
            <a:normAutofit fontScale="77500" lnSpcReduction="20000"/>
          </a:bodyPr>
          <a:lstStyle/>
          <a:p>
            <a:pPr>
              <a:lnSpc>
                <a:spcPct val="120000"/>
              </a:lnSpc>
            </a:pPr>
            <a:r>
              <a:rPr lang="en-US" dirty="0"/>
              <a:t>© 2020 Cengage Learning. All Rights Reserved. May not be copied, scanned, or duplicated, in whole or in part, except for use as permitted in a license distributed with a certain product or service or otherwise on a password-protected website for classroom use</a:t>
            </a:r>
            <a:r>
              <a:rPr lang="en-US" dirty="0" smtClean="0"/>
              <a:t>.</a:t>
            </a:r>
            <a:endParaRPr lang="en-US" dirty="0"/>
          </a:p>
        </p:txBody>
      </p:sp>
    </p:spTree>
    <p:extLst>
      <p:ext uri="{BB962C8B-B14F-4D97-AF65-F5344CB8AC3E}">
        <p14:creationId xmlns:p14="http://schemas.microsoft.com/office/powerpoint/2010/main" val="34103822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Dividend Preference (Bird-in-the-Hand) Theory</a:t>
            </a:r>
          </a:p>
        </p:txBody>
      </p:sp>
      <p:sp>
        <p:nvSpPr>
          <p:cNvPr id="3" name="Content Placeholder 2"/>
          <p:cNvSpPr>
            <a:spLocks noGrp="1"/>
          </p:cNvSpPr>
          <p:nvPr>
            <p:ph idx="1"/>
          </p:nvPr>
        </p:nvSpPr>
        <p:spPr/>
        <p:txBody>
          <a:bodyPr/>
          <a:lstStyle/>
          <a:p>
            <a:r>
              <a:rPr lang="en-US" dirty="0"/>
              <a:t>Investors might think dividends (i.e., the-bird-in-the-hand) are less risky than potential future capital gains.</a:t>
            </a:r>
          </a:p>
          <a:p>
            <a:r>
              <a:rPr lang="en-US" dirty="0"/>
              <a:t>Also, high payouts help reduce agency costs by depriving managers of cash to waste and causing managers to have more scrutiny by going to the external capital markets more often.</a:t>
            </a:r>
          </a:p>
          <a:p>
            <a:r>
              <a:rPr lang="en-US" dirty="0"/>
              <a:t>Therefore, investors would value high payout firms more highly and would require a lower return to induce them to buy its stock</a:t>
            </a:r>
            <a:r>
              <a:rPr lang="en-US" dirty="0" smtClean="0"/>
              <a:t>.</a:t>
            </a:r>
            <a:endParaRPr lang="en-US" dirty="0"/>
          </a:p>
        </p:txBody>
      </p:sp>
    </p:spTree>
    <p:extLst>
      <p:ext uri="{BB962C8B-B14F-4D97-AF65-F5344CB8AC3E}">
        <p14:creationId xmlns:p14="http://schemas.microsoft.com/office/powerpoint/2010/main" val="18670517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 Effect Theory</a:t>
            </a:r>
          </a:p>
        </p:txBody>
      </p:sp>
      <p:sp>
        <p:nvSpPr>
          <p:cNvPr id="3" name="Content Placeholder 2"/>
          <p:cNvSpPr>
            <a:spLocks noGrp="1"/>
          </p:cNvSpPr>
          <p:nvPr>
            <p:ph idx="1"/>
          </p:nvPr>
        </p:nvSpPr>
        <p:spPr/>
        <p:txBody>
          <a:bodyPr/>
          <a:lstStyle/>
          <a:p>
            <a:r>
              <a:rPr lang="en-US" dirty="0"/>
              <a:t>Low payouts mean higher capital gains. Capital gains taxes are deferred until they are realized, so they are taxed at a lower effective rate than dividends.</a:t>
            </a:r>
          </a:p>
          <a:p>
            <a:r>
              <a:rPr lang="en-US" dirty="0"/>
              <a:t>This could cause investors to require a higher pre-tax return to induce them to buy a high payout stock, which would result in a lower stock price.</a:t>
            </a:r>
          </a:p>
        </p:txBody>
      </p:sp>
    </p:spTree>
    <p:extLst>
      <p:ext uri="{BB962C8B-B14F-4D97-AF65-F5344CB8AC3E}">
        <p14:creationId xmlns:p14="http://schemas.microsoft.com/office/powerpoint/2010/main" val="42601568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Empirical Tests: Dividends and Required Returns</a:t>
            </a:r>
          </a:p>
        </p:txBody>
      </p:sp>
      <p:sp>
        <p:nvSpPr>
          <p:cNvPr id="3" name="Content Placeholder 2"/>
          <p:cNvSpPr>
            <a:spLocks noGrp="1"/>
          </p:cNvSpPr>
          <p:nvPr>
            <p:ph idx="1"/>
          </p:nvPr>
        </p:nvSpPr>
        <p:spPr/>
        <p:txBody>
          <a:bodyPr/>
          <a:lstStyle/>
          <a:p>
            <a:r>
              <a:rPr lang="en-US" dirty="0"/>
              <a:t>Research shows that investors require higher pre-tax returns on stock in high payout companies.</a:t>
            </a:r>
          </a:p>
          <a:p>
            <a:r>
              <a:rPr lang="en-US" dirty="0"/>
              <a:t>But taxes alone can’t explain the difference in required returns between high-payout companies and low-payout companies.</a:t>
            </a:r>
          </a:p>
          <a:p>
            <a:r>
              <a:rPr lang="en-US" dirty="0"/>
              <a:t>These finding support the tax effect hypothesis, but are not conclusive</a:t>
            </a:r>
            <a:r>
              <a:rPr lang="en-US" dirty="0" smtClean="0"/>
              <a:t>.</a:t>
            </a:r>
            <a:endParaRPr lang="en-US" dirty="0"/>
          </a:p>
        </p:txBody>
      </p:sp>
    </p:spTree>
    <p:extLst>
      <p:ext uri="{BB962C8B-B14F-4D97-AF65-F5344CB8AC3E}">
        <p14:creationId xmlns:p14="http://schemas.microsoft.com/office/powerpoint/2010/main" val="6962724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Empirical Tests: International </a:t>
            </a:r>
            <a:r>
              <a:rPr lang="en-US" dirty="0" smtClean="0"/>
              <a:t>Evidence</a:t>
            </a:r>
            <a:br>
              <a:rPr lang="en-US" dirty="0" smtClean="0"/>
            </a:br>
            <a:r>
              <a:rPr lang="en-US" dirty="0" smtClean="0"/>
              <a:t>on Taxes </a:t>
            </a:r>
            <a:r>
              <a:rPr lang="en-US" dirty="0"/>
              <a:t>and Payouts</a:t>
            </a:r>
          </a:p>
        </p:txBody>
      </p:sp>
      <p:sp>
        <p:nvSpPr>
          <p:cNvPr id="3" name="Content Placeholder 2"/>
          <p:cNvSpPr>
            <a:spLocks noGrp="1"/>
          </p:cNvSpPr>
          <p:nvPr>
            <p:ph idx="1"/>
          </p:nvPr>
        </p:nvSpPr>
        <p:spPr/>
        <p:txBody>
          <a:bodyPr/>
          <a:lstStyle/>
          <a:p>
            <a:pPr>
              <a:spcAft>
                <a:spcPts val="0"/>
              </a:spcAft>
            </a:pPr>
            <a:r>
              <a:rPr lang="en-US" sz="2600" dirty="0"/>
              <a:t>Different countries have different tax laws, with some countries taxing dividends more heavily than capital gains.</a:t>
            </a:r>
          </a:p>
          <a:p>
            <a:pPr>
              <a:spcAft>
                <a:spcPts val="0"/>
              </a:spcAft>
            </a:pPr>
            <a:r>
              <a:rPr lang="en-US" sz="2600" dirty="0"/>
              <a:t>This “dividend tax penalty” can be measured for different countries.</a:t>
            </a:r>
          </a:p>
          <a:p>
            <a:pPr>
              <a:spcAft>
                <a:spcPts val="0"/>
              </a:spcAft>
            </a:pPr>
            <a:r>
              <a:rPr lang="en-US" sz="2600" dirty="0"/>
              <a:t>Research shows that in countries with relatively low dividend tax penalties:</a:t>
            </a:r>
          </a:p>
          <a:p>
            <a:pPr lvl="1">
              <a:spcAft>
                <a:spcPts val="0"/>
              </a:spcAft>
            </a:pPr>
            <a:r>
              <a:rPr lang="en-US" sz="2200" dirty="0"/>
              <a:t>More companies pay dividends</a:t>
            </a:r>
          </a:p>
          <a:p>
            <a:pPr lvl="1">
              <a:spcAft>
                <a:spcPts val="0"/>
              </a:spcAft>
            </a:pPr>
            <a:r>
              <a:rPr lang="en-US" sz="2200" dirty="0"/>
              <a:t>Dividend payments are larger</a:t>
            </a:r>
          </a:p>
          <a:p>
            <a:pPr>
              <a:spcAft>
                <a:spcPts val="0"/>
              </a:spcAft>
            </a:pPr>
            <a:r>
              <a:rPr lang="en-US" sz="2600" dirty="0"/>
              <a:t>In countries with relatively high dividend tax penalties:</a:t>
            </a:r>
          </a:p>
          <a:p>
            <a:pPr lvl="1">
              <a:spcAft>
                <a:spcPts val="0"/>
              </a:spcAft>
            </a:pPr>
            <a:r>
              <a:rPr lang="en-US" sz="2200" dirty="0"/>
              <a:t>More companies repurchase stock</a:t>
            </a:r>
          </a:p>
          <a:p>
            <a:pPr>
              <a:spcAft>
                <a:spcPts val="0"/>
              </a:spcAft>
            </a:pPr>
            <a:r>
              <a:rPr lang="en-US" sz="2600" dirty="0"/>
              <a:t>This evidence doesn’t directly support the tax effect hypothesis, but it does show that taxes affect payout policies</a:t>
            </a:r>
            <a:r>
              <a:rPr lang="en-US" sz="2600" dirty="0" smtClean="0"/>
              <a:t>.</a:t>
            </a:r>
            <a:endParaRPr lang="en-US" sz="2600" dirty="0"/>
          </a:p>
        </p:txBody>
      </p:sp>
    </p:spTree>
    <p:extLst>
      <p:ext uri="{BB962C8B-B14F-4D97-AF65-F5344CB8AC3E}">
        <p14:creationId xmlns:p14="http://schemas.microsoft.com/office/powerpoint/2010/main" val="32658374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Empirical Tests: Changes in Tax Codes</a:t>
            </a:r>
          </a:p>
        </p:txBody>
      </p:sp>
      <p:sp>
        <p:nvSpPr>
          <p:cNvPr id="3" name="Content Placeholder 2"/>
          <p:cNvSpPr>
            <a:spLocks noGrp="1"/>
          </p:cNvSpPr>
          <p:nvPr>
            <p:ph idx="1"/>
          </p:nvPr>
        </p:nvSpPr>
        <p:spPr>
          <a:xfrm>
            <a:off x="838200" y="1317625"/>
            <a:ext cx="10808368" cy="4754880"/>
          </a:xfrm>
        </p:spPr>
        <p:txBody>
          <a:bodyPr/>
          <a:lstStyle/>
          <a:p>
            <a:pPr>
              <a:spcAft>
                <a:spcPts val="0"/>
              </a:spcAft>
            </a:pPr>
            <a:r>
              <a:rPr lang="en-US" sz="2800" dirty="0"/>
              <a:t>In 2005, Congress reduced the tax rate on dividends to be equal to the tax rate on capital gains.</a:t>
            </a:r>
          </a:p>
          <a:p>
            <a:pPr lvl="1">
              <a:spcAft>
                <a:spcPts val="0"/>
              </a:spcAft>
            </a:pPr>
            <a:r>
              <a:rPr lang="en-US" sz="2000" dirty="0"/>
              <a:t>But law was temporary and was set to expire at end of 2010</a:t>
            </a:r>
          </a:p>
          <a:p>
            <a:pPr>
              <a:spcAft>
                <a:spcPts val="0"/>
              </a:spcAft>
            </a:pPr>
            <a:r>
              <a:rPr lang="en-US" sz="2800" dirty="0"/>
              <a:t> In mid-December 2010, Congress extended the tax treatment temporarily for two more years.</a:t>
            </a:r>
          </a:p>
          <a:p>
            <a:pPr lvl="1">
              <a:spcAft>
                <a:spcPts val="0"/>
              </a:spcAft>
            </a:pPr>
            <a:r>
              <a:rPr lang="en-US" sz="2000" dirty="0"/>
              <a:t>Set to expire at end of 2012</a:t>
            </a:r>
            <a:r>
              <a:rPr lang="en-US" dirty="0"/>
              <a:t>.</a:t>
            </a:r>
          </a:p>
          <a:p>
            <a:pPr>
              <a:spcAft>
                <a:spcPts val="0"/>
              </a:spcAft>
            </a:pPr>
            <a:r>
              <a:rPr lang="en-US" sz="2800" dirty="0"/>
              <a:t>January 2013, Congress enacted law to “permanently” tax dividends and capital gains at 20% for high-income investors.*</a:t>
            </a:r>
          </a:p>
          <a:p>
            <a:pPr>
              <a:spcAft>
                <a:spcPts val="0"/>
              </a:spcAft>
            </a:pPr>
            <a:r>
              <a:rPr lang="en-US" sz="2800" dirty="0"/>
              <a:t>Lots of uncertainty in late 2010 and 2012, making them excellent periods to study dividend changes. See next slide for more.</a:t>
            </a:r>
          </a:p>
          <a:p>
            <a:pPr>
              <a:spcAft>
                <a:spcPts val="0"/>
              </a:spcAft>
            </a:pPr>
            <a:endParaRPr lang="en-US" dirty="0"/>
          </a:p>
          <a:p>
            <a:pPr marL="0" indent="0">
              <a:spcAft>
                <a:spcPts val="0"/>
              </a:spcAft>
              <a:buNone/>
            </a:pPr>
            <a:r>
              <a:rPr lang="en-US" sz="1800" dirty="0"/>
              <a:t>*This is the essence of the tax law, but the actual tax law is a bit more complicated</a:t>
            </a:r>
            <a:r>
              <a:rPr lang="en-US" sz="1800" dirty="0" smtClean="0"/>
              <a:t>.</a:t>
            </a:r>
            <a:endParaRPr lang="en-US" sz="1800" dirty="0"/>
          </a:p>
        </p:txBody>
      </p:sp>
    </p:spTree>
    <p:extLst>
      <p:ext uri="{BB962C8B-B14F-4D97-AF65-F5344CB8AC3E}">
        <p14:creationId xmlns:p14="http://schemas.microsoft.com/office/powerpoint/2010/main" val="27230297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Empirical Tests: Uncertainty about tax laws leads to changes in dividends.</a:t>
            </a:r>
          </a:p>
        </p:txBody>
      </p:sp>
      <p:sp>
        <p:nvSpPr>
          <p:cNvPr id="3" name="Content Placeholder 2"/>
          <p:cNvSpPr>
            <a:spLocks noGrp="1"/>
          </p:cNvSpPr>
          <p:nvPr>
            <p:ph idx="1"/>
          </p:nvPr>
        </p:nvSpPr>
        <p:spPr/>
        <p:txBody>
          <a:bodyPr/>
          <a:lstStyle/>
          <a:p>
            <a:r>
              <a:rPr lang="en-US" sz="2400" dirty="0"/>
              <a:t>2010 and 2012: Fear of tax increases on dividends.</a:t>
            </a:r>
          </a:p>
          <a:p>
            <a:r>
              <a:rPr lang="en-US" sz="2400" dirty="0"/>
              <a:t>Comparing late 2010 and 2012 (great uncertainty) with late 2009 and 2011:</a:t>
            </a:r>
          </a:p>
          <a:p>
            <a:pPr lvl="1"/>
            <a:r>
              <a:rPr lang="en-US" sz="2000" dirty="0"/>
              <a:t>Additional special dividends of over $7 billion.</a:t>
            </a:r>
          </a:p>
          <a:p>
            <a:pPr lvl="1"/>
            <a:r>
              <a:rPr lang="en-US" sz="2000" dirty="0"/>
              <a:t>176 companies moved up payment dates from beginning of next year to late in 2010 and 2012 before rates changed.</a:t>
            </a:r>
          </a:p>
          <a:p>
            <a:pPr lvl="2"/>
            <a:r>
              <a:rPr lang="en-US" sz="1600" dirty="0"/>
              <a:t>Over $12 billion in sooner-than-normal regular dividend payments.</a:t>
            </a:r>
          </a:p>
          <a:p>
            <a:pPr lvl="1"/>
            <a:r>
              <a:rPr lang="en-US" sz="2000" dirty="0"/>
              <a:t>Companies with higher insider ownership were more likely to pay special dividends or accelerate payment dates.</a:t>
            </a:r>
          </a:p>
          <a:p>
            <a:r>
              <a:rPr lang="en-US" sz="2400" dirty="0"/>
              <a:t>This evidence doesn’t directly support the tax effect hypothesis, but it does show that taxes affect payout policies</a:t>
            </a:r>
            <a:r>
              <a:rPr lang="en-US" sz="2400" dirty="0" smtClean="0"/>
              <a:t>.</a:t>
            </a:r>
            <a:endParaRPr lang="en-US" sz="2400" dirty="0"/>
          </a:p>
        </p:txBody>
      </p:sp>
    </p:spTree>
    <p:extLst>
      <p:ext uri="{BB962C8B-B14F-4D97-AF65-F5344CB8AC3E}">
        <p14:creationId xmlns:p14="http://schemas.microsoft.com/office/powerpoint/2010/main" val="12565142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Empirical Tests: Tax Effects versus Agency Costs</a:t>
            </a:r>
          </a:p>
        </p:txBody>
      </p:sp>
      <p:sp>
        <p:nvSpPr>
          <p:cNvPr id="3" name="Content Placeholder 2"/>
          <p:cNvSpPr>
            <a:spLocks noGrp="1"/>
          </p:cNvSpPr>
          <p:nvPr>
            <p:ph idx="1"/>
          </p:nvPr>
        </p:nvSpPr>
        <p:spPr/>
        <p:txBody>
          <a:bodyPr/>
          <a:lstStyle/>
          <a:p>
            <a:pPr>
              <a:spcBef>
                <a:spcPts val="1200"/>
              </a:spcBef>
            </a:pPr>
            <a:r>
              <a:rPr lang="en-US" sz="2800" dirty="0"/>
              <a:t>Some countries have legal system with poor investor protection.</a:t>
            </a:r>
          </a:p>
          <a:p>
            <a:pPr lvl="1">
              <a:spcBef>
                <a:spcPts val="1200"/>
              </a:spcBef>
            </a:pPr>
            <a:r>
              <a:rPr lang="en-US" sz="2400" dirty="0"/>
              <a:t>Agency costs, such as perquisite consumption and wasteful acquisitions, are harder for investors to </a:t>
            </a:r>
            <a:r>
              <a:rPr lang="en-US" sz="2400" dirty="0" err="1"/>
              <a:t>to</a:t>
            </a:r>
            <a:r>
              <a:rPr lang="en-US" sz="2400" dirty="0"/>
              <a:t> prevent.</a:t>
            </a:r>
          </a:p>
          <a:p>
            <a:pPr lvl="1">
              <a:spcBef>
                <a:spcPts val="1200"/>
              </a:spcBef>
            </a:pPr>
            <a:r>
              <a:rPr lang="en-US" sz="2400" dirty="0"/>
              <a:t>Low dividend payouts make more cash available for these activities. </a:t>
            </a:r>
          </a:p>
          <a:p>
            <a:pPr>
              <a:spcBef>
                <a:spcPts val="1200"/>
              </a:spcBef>
            </a:pPr>
            <a:r>
              <a:rPr lang="en-US" sz="2800" dirty="0"/>
              <a:t>Research shows that in countries with poor investor protection (where agency costs are most severe), high payout companies are valued more highly than low payout </a:t>
            </a:r>
            <a:r>
              <a:rPr lang="en-US" sz="2800" dirty="0" smtClean="0"/>
              <a:t>companies.</a:t>
            </a:r>
          </a:p>
        </p:txBody>
      </p:sp>
    </p:spTree>
    <p:extLst>
      <p:ext uri="{BB962C8B-B14F-4D97-AF65-F5344CB8AC3E}">
        <p14:creationId xmlns:p14="http://schemas.microsoft.com/office/powerpoint/2010/main" val="7289602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of Empirical Tests</a:t>
            </a:r>
          </a:p>
        </p:txBody>
      </p:sp>
      <p:sp>
        <p:nvSpPr>
          <p:cNvPr id="3" name="Content Placeholder 2"/>
          <p:cNvSpPr>
            <a:spLocks noGrp="1"/>
          </p:cNvSpPr>
          <p:nvPr>
            <p:ph idx="1"/>
          </p:nvPr>
        </p:nvSpPr>
        <p:spPr/>
        <p:txBody>
          <a:bodyPr/>
          <a:lstStyle/>
          <a:p>
            <a:pPr>
              <a:spcBef>
                <a:spcPts val="1200"/>
              </a:spcBef>
            </a:pPr>
            <a:r>
              <a:rPr lang="en-US" dirty="0"/>
              <a:t>Taxes certainly affect dividend policies chosen by companies.</a:t>
            </a:r>
          </a:p>
          <a:p>
            <a:pPr>
              <a:spcBef>
                <a:spcPts val="1200"/>
              </a:spcBef>
            </a:pPr>
            <a:r>
              <a:rPr lang="en-US" dirty="0"/>
              <a:t>Evidence that investors prefer to avoid taxation.</a:t>
            </a:r>
          </a:p>
          <a:p>
            <a:pPr>
              <a:spcBef>
                <a:spcPts val="1200"/>
              </a:spcBef>
            </a:pPr>
            <a:r>
              <a:rPr lang="en-US" dirty="0"/>
              <a:t>Some evidence that investors require higher pre-tax returns on stocks with big dividend payouts</a:t>
            </a:r>
            <a:r>
              <a:rPr lang="en-US" dirty="0" smtClean="0"/>
              <a:t>.</a:t>
            </a:r>
            <a:endParaRPr lang="en-US" dirty="0"/>
          </a:p>
        </p:txBody>
      </p:sp>
    </p:spTree>
    <p:extLst>
      <p:ext uri="{BB962C8B-B14F-4D97-AF65-F5344CB8AC3E}">
        <p14:creationId xmlns:p14="http://schemas.microsoft.com/office/powerpoint/2010/main" val="41888622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What’s the “clientele effect”?</a:t>
            </a:r>
          </a:p>
        </p:txBody>
      </p:sp>
      <p:sp>
        <p:nvSpPr>
          <p:cNvPr id="3" name="Content Placeholder 2"/>
          <p:cNvSpPr>
            <a:spLocks noGrp="1"/>
          </p:cNvSpPr>
          <p:nvPr>
            <p:ph idx="1"/>
          </p:nvPr>
        </p:nvSpPr>
        <p:spPr/>
        <p:txBody>
          <a:bodyPr/>
          <a:lstStyle/>
          <a:p>
            <a:pPr>
              <a:spcBef>
                <a:spcPts val="1200"/>
              </a:spcBef>
            </a:pPr>
            <a:r>
              <a:rPr lang="en-US" dirty="0"/>
              <a:t>Different groups of investors, or clienteles, prefer different dividend policies.</a:t>
            </a:r>
          </a:p>
          <a:p>
            <a:pPr>
              <a:spcBef>
                <a:spcPts val="1200"/>
              </a:spcBef>
            </a:pPr>
            <a:r>
              <a:rPr lang="en-US" dirty="0"/>
              <a:t>Firm’s past dividend policy determines its current clientele of investors.</a:t>
            </a:r>
          </a:p>
          <a:p>
            <a:pPr>
              <a:spcBef>
                <a:spcPts val="1200"/>
              </a:spcBef>
            </a:pPr>
            <a:r>
              <a:rPr lang="en-US" dirty="0"/>
              <a:t>Clientele effects impede changing dividend policy.  Taxes &amp; brokerage costs hurt investors who have to switch companies due to a change in payout policy.</a:t>
            </a:r>
          </a:p>
        </p:txBody>
      </p:sp>
    </p:spTree>
    <p:extLst>
      <p:ext uri="{BB962C8B-B14F-4D97-AF65-F5344CB8AC3E}">
        <p14:creationId xmlns:p14="http://schemas.microsoft.com/office/powerpoint/2010/main" val="23799942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Signaling Hypothesis</a:t>
            </a:r>
            <a:br>
              <a:rPr lang="en-US" dirty="0"/>
            </a:br>
            <a:r>
              <a:rPr lang="en-US" dirty="0"/>
              <a:t>(also called the information content hypothesis)</a:t>
            </a:r>
          </a:p>
        </p:txBody>
      </p:sp>
      <p:sp>
        <p:nvSpPr>
          <p:cNvPr id="3" name="Content Placeholder 2"/>
          <p:cNvSpPr>
            <a:spLocks noGrp="1"/>
          </p:cNvSpPr>
          <p:nvPr>
            <p:ph idx="1"/>
          </p:nvPr>
        </p:nvSpPr>
        <p:spPr/>
        <p:txBody>
          <a:bodyPr/>
          <a:lstStyle/>
          <a:p>
            <a:r>
              <a:rPr lang="en-US" dirty="0"/>
              <a:t>Investors view dividend changes as signals of management’s view of the future.  Managers hate to cut dividends, so won’t raise dividends unless they think raise is sustainable.</a:t>
            </a:r>
          </a:p>
          <a:p>
            <a:r>
              <a:rPr lang="en-US" dirty="0"/>
              <a:t>Therefore, a stock price increase at time of a dividend increase could reflect higher expectations for future EPS, not a desire for dividends</a:t>
            </a:r>
            <a:r>
              <a:rPr lang="en-US" dirty="0" smtClean="0"/>
              <a:t>.</a:t>
            </a:r>
            <a:endParaRPr lang="en-US" dirty="0"/>
          </a:p>
        </p:txBody>
      </p:sp>
    </p:spTree>
    <p:extLst>
      <p:ext uri="{BB962C8B-B14F-4D97-AF65-F5344CB8AC3E}">
        <p14:creationId xmlns:p14="http://schemas.microsoft.com/office/powerpoint/2010/main" val="1880001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Topics in Chapter</a:t>
            </a:r>
          </a:p>
        </p:txBody>
      </p:sp>
      <p:sp>
        <p:nvSpPr>
          <p:cNvPr id="3" name="Content Placeholder 2"/>
          <p:cNvSpPr>
            <a:spLocks noGrp="1"/>
          </p:cNvSpPr>
          <p:nvPr>
            <p:ph idx="1"/>
          </p:nvPr>
        </p:nvSpPr>
        <p:spPr/>
        <p:txBody>
          <a:bodyPr/>
          <a:lstStyle/>
          <a:p>
            <a:r>
              <a:rPr lang="en-US" dirty="0"/>
              <a:t>Theories of investor preferences</a:t>
            </a:r>
          </a:p>
          <a:p>
            <a:r>
              <a:rPr lang="en-US" dirty="0"/>
              <a:t>Signaling effects</a:t>
            </a:r>
          </a:p>
          <a:p>
            <a:r>
              <a:rPr lang="en-US" dirty="0"/>
              <a:t>Residual model</a:t>
            </a:r>
          </a:p>
          <a:p>
            <a:r>
              <a:rPr lang="en-US" dirty="0"/>
              <a:t>Stock repurchases</a:t>
            </a:r>
          </a:p>
          <a:p>
            <a:r>
              <a:rPr lang="en-US" dirty="0"/>
              <a:t>Stock dividends and stock splits</a:t>
            </a:r>
          </a:p>
          <a:p>
            <a:r>
              <a:rPr lang="en-US" dirty="0"/>
              <a:t>Dividend reinvestment plans</a:t>
            </a:r>
          </a:p>
        </p:txBody>
      </p:sp>
    </p:spTree>
    <p:extLst>
      <p:ext uri="{BB962C8B-B14F-4D97-AF65-F5344CB8AC3E}">
        <p14:creationId xmlns:p14="http://schemas.microsoft.com/office/powerpoint/2010/main" val="21009198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What’s the “residual distribution model”?</a:t>
            </a:r>
          </a:p>
        </p:txBody>
      </p:sp>
      <p:sp>
        <p:nvSpPr>
          <p:cNvPr id="3" name="Content Placeholder 2"/>
          <p:cNvSpPr>
            <a:spLocks noGrp="1"/>
          </p:cNvSpPr>
          <p:nvPr>
            <p:ph idx="1"/>
          </p:nvPr>
        </p:nvSpPr>
        <p:spPr/>
        <p:txBody>
          <a:bodyPr/>
          <a:lstStyle/>
          <a:p>
            <a:r>
              <a:rPr lang="en-US" dirty="0"/>
              <a:t>Find the reinvested earnings needed for the capital budget.</a:t>
            </a:r>
          </a:p>
          <a:p>
            <a:r>
              <a:rPr lang="en-US" dirty="0"/>
              <a:t>Pay out any leftover earnings (the residual) as either dividends or stock repurchases.</a:t>
            </a:r>
          </a:p>
          <a:p>
            <a:r>
              <a:rPr lang="en-US" dirty="0"/>
              <a:t>This policy minimizes flotation and equity signaling costs, hence minimizes the WACC.</a:t>
            </a:r>
          </a:p>
        </p:txBody>
      </p:sp>
    </p:spTree>
    <p:extLst>
      <p:ext uri="{BB962C8B-B14F-4D97-AF65-F5344CB8AC3E}">
        <p14:creationId xmlns:p14="http://schemas.microsoft.com/office/powerpoint/2010/main" val="5215758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the Residual Model </a:t>
            </a:r>
            <a:r>
              <a:rPr lang="en-US" dirty="0" smtClean="0"/>
              <a:t>to Calculate </a:t>
            </a:r>
            <a:r>
              <a:rPr lang="en-US" dirty="0"/>
              <a:t>Distributions Paid</a:t>
            </a:r>
          </a:p>
        </p:txBody>
      </p:sp>
      <p:graphicFrame>
        <p:nvGraphicFramePr>
          <p:cNvPr id="25" name="Object 2" descr="An equation shows using the residual model to calculate distributions paid.&#10;Distr equals net income minus within parenthesis target equity ratio mupltiple,  within parenthesis total capital budget in the whole parenthesis.&#10;Distr. = Net income minus required equity"/>
          <p:cNvGraphicFramePr>
            <a:graphicFrameLocks noGrp="1" noChangeAspect="1"/>
          </p:cNvGraphicFramePr>
          <p:nvPr>
            <p:ph idx="1"/>
            <p:extLst>
              <p:ext uri="{D42A27DB-BD31-4B8C-83A1-F6EECF244321}">
                <p14:modId xmlns:p14="http://schemas.microsoft.com/office/powerpoint/2010/main" val="2551070998"/>
              </p:ext>
            </p:extLst>
          </p:nvPr>
        </p:nvGraphicFramePr>
        <p:xfrm>
          <a:off x="1411705" y="1883999"/>
          <a:ext cx="9368590" cy="3333056"/>
        </p:xfrm>
        <a:graphic>
          <a:graphicData uri="http://schemas.openxmlformats.org/presentationml/2006/ole">
            <mc:AlternateContent xmlns:mc="http://schemas.openxmlformats.org/markup-compatibility/2006">
              <mc:Choice xmlns:v="urn:schemas-microsoft-com:vml" Requires="v">
                <p:oleObj spid="_x0000_s2141" name="Equation" r:id="rId3" imgW="2641320" imgH="939600" progId="Equation.DSMT4">
                  <p:embed/>
                </p:oleObj>
              </mc:Choice>
              <mc:Fallback>
                <p:oleObj name="Equation" r:id="rId3" imgW="2641320" imgH="939600" progId="Equation.DSMT4">
                  <p:embed/>
                  <p:pic>
                    <p:nvPicPr>
                      <p:cNvPr id="0" name="Object 2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11705" y="1883999"/>
                        <a:ext cx="9368590" cy="3333056"/>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1227915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of the Residual Distribution Approach: Data for IWT</a:t>
            </a:r>
          </a:p>
        </p:txBody>
      </p:sp>
      <p:sp>
        <p:nvSpPr>
          <p:cNvPr id="3" name="Content Placeholder 2"/>
          <p:cNvSpPr>
            <a:spLocks noGrp="1"/>
          </p:cNvSpPr>
          <p:nvPr>
            <p:ph idx="1"/>
          </p:nvPr>
        </p:nvSpPr>
        <p:spPr/>
        <p:txBody>
          <a:bodyPr/>
          <a:lstStyle/>
          <a:p>
            <a:r>
              <a:rPr lang="en-US" dirty="0"/>
              <a:t>Capital budget:  $112.5 million.</a:t>
            </a:r>
          </a:p>
          <a:p>
            <a:r>
              <a:rPr lang="en-US" dirty="0"/>
              <a:t>Target capital structure:  20% debt, 80% equity.  Want to maintain.</a:t>
            </a:r>
          </a:p>
          <a:p>
            <a:r>
              <a:rPr lang="en-US" dirty="0"/>
              <a:t>Forecasted net income:  $140 million.</a:t>
            </a:r>
          </a:p>
          <a:p>
            <a:r>
              <a:rPr lang="en-US" dirty="0"/>
              <a:t>Number of shares: 100 million</a:t>
            </a:r>
            <a:r>
              <a:rPr lang="en-US" dirty="0" smtClean="0"/>
              <a:t>.</a:t>
            </a:r>
            <a:endParaRPr lang="en-US" dirty="0"/>
          </a:p>
        </p:txBody>
      </p:sp>
    </p:spTree>
    <p:extLst>
      <p:ext uri="{BB962C8B-B14F-4D97-AF65-F5344CB8AC3E}">
        <p14:creationId xmlns:p14="http://schemas.microsoft.com/office/powerpoint/2010/main" val="42315963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of the Residual Distribution Approach</a:t>
            </a:r>
          </a:p>
        </p:txBody>
      </p:sp>
      <p:graphicFrame>
        <p:nvGraphicFramePr>
          <p:cNvPr id="8" name="Table 2" descr="A table shows the application of the residual distribution approach. Number of shares for three 100, equity ratio within parenthesis W subscript s for three 80 percent, capital budget for three $112.5, net income are $140.0, $90.0 and $160.0, req. equ.: within parenthesis W subscript s multiplies cap. bgt.) for three $90.0, dist. Paid: within parenthesis NI minus req. equity are $50.0, $0.0 and $70.0, payout ratio within parenthesis dividend divided by N I are 35.7percent, 0.0 percent and 43.8 percent, dividend per share are $0.50, $0.00 and $0.70."/>
          <p:cNvGraphicFramePr>
            <a:graphicFrameLocks noGrp="1"/>
          </p:cNvGraphicFramePr>
          <p:nvPr>
            <p:ph idx="1"/>
            <p:extLst>
              <p:ext uri="{D42A27DB-BD31-4B8C-83A1-F6EECF244321}">
                <p14:modId xmlns:p14="http://schemas.microsoft.com/office/powerpoint/2010/main" val="1620483851"/>
              </p:ext>
            </p:extLst>
          </p:nvPr>
        </p:nvGraphicFramePr>
        <p:xfrm>
          <a:off x="1249680" y="1582320"/>
          <a:ext cx="9692640" cy="4114800"/>
        </p:xfrm>
        <a:graphic>
          <a:graphicData uri="http://schemas.openxmlformats.org/drawingml/2006/table">
            <a:tbl>
              <a:tblPr firstRow="1" firstCol="1" bandRow="1"/>
              <a:tblGrid>
                <a:gridCol w="4754880">
                  <a:extLst>
                    <a:ext uri="{9D8B030D-6E8A-4147-A177-3AD203B41FA5}">
                      <a16:colId xmlns:a16="http://schemas.microsoft.com/office/drawing/2014/main" xmlns="" val="20000"/>
                    </a:ext>
                  </a:extLst>
                </a:gridCol>
                <a:gridCol w="1645920">
                  <a:extLst>
                    <a:ext uri="{9D8B030D-6E8A-4147-A177-3AD203B41FA5}">
                      <a16:colId xmlns:a16="http://schemas.microsoft.com/office/drawing/2014/main" xmlns="" val="20001"/>
                    </a:ext>
                  </a:extLst>
                </a:gridCol>
                <a:gridCol w="1645920">
                  <a:extLst>
                    <a:ext uri="{9D8B030D-6E8A-4147-A177-3AD203B41FA5}">
                      <a16:colId xmlns:a16="http://schemas.microsoft.com/office/drawing/2014/main" xmlns="" val="20002"/>
                    </a:ext>
                  </a:extLst>
                </a:gridCol>
                <a:gridCol w="1645920">
                  <a:extLst>
                    <a:ext uri="{9D8B030D-6E8A-4147-A177-3AD203B41FA5}">
                      <a16:colId xmlns:a16="http://schemas.microsoft.com/office/drawing/2014/main" xmlns="" val="20003"/>
                    </a:ext>
                  </a:extLst>
                </a:gridCol>
              </a:tblGrid>
              <a:tr h="514350">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b="0" u="none" strike="noStrike" cap="none" normalizeH="0" baseline="0" dirty="0">
                          <a:ln>
                            <a:noFill/>
                          </a:ln>
                          <a:solidFill>
                            <a:schemeClr val="tx1"/>
                          </a:solidFill>
                          <a:effectLst/>
                          <a:latin typeface="Arial" panose="020B0604020202020204" pitchFamily="34" charset="0"/>
                          <a:cs typeface="Arial" panose="020B0604020202020204" pitchFamily="34" charset="0"/>
                        </a:rPr>
                        <a:t>Number of shares</a:t>
                      </a:r>
                      <a:endParaRPr kumimoji="0" 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u="none" strike="noStrike" cap="none" normalizeH="0" baseline="0" dirty="0">
                          <a:ln>
                            <a:noFill/>
                          </a:ln>
                          <a:effectLst/>
                          <a:latin typeface="Arial" panose="020B0604020202020204" pitchFamily="34" charset="0"/>
                          <a:cs typeface="Arial" panose="020B0604020202020204" pitchFamily="34" charset="0"/>
                        </a:rPr>
                        <a:t>100</a:t>
                      </a:r>
                      <a:endParaRPr kumimoji="0" 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u="none" strike="noStrike" cap="none" normalizeH="0" baseline="0" dirty="0">
                          <a:ln>
                            <a:noFill/>
                          </a:ln>
                          <a:effectLst/>
                          <a:latin typeface="Arial" panose="020B0604020202020204" pitchFamily="34" charset="0"/>
                          <a:cs typeface="Arial" panose="020B0604020202020204" pitchFamily="34" charset="0"/>
                        </a:rPr>
                        <a:t>100</a:t>
                      </a:r>
                      <a:endParaRPr kumimoji="0" 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u="none" strike="noStrike" cap="none" normalizeH="0" baseline="0" dirty="0">
                          <a:ln>
                            <a:noFill/>
                          </a:ln>
                          <a:effectLst/>
                          <a:latin typeface="Arial" panose="020B0604020202020204" pitchFamily="34" charset="0"/>
                          <a:cs typeface="Arial" panose="020B0604020202020204" pitchFamily="34" charset="0"/>
                        </a:rPr>
                        <a:t>100</a:t>
                      </a:r>
                      <a:endParaRPr kumimoji="0" 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E7BB01">
                        <a:tint val="20000"/>
                      </a:srgbClr>
                    </a:solidFill>
                  </a:tcPr>
                </a:tc>
                <a:extLst>
                  <a:ext uri="{0D108BD9-81ED-4DB2-BD59-A6C34878D82A}">
                    <a16:rowId xmlns:a16="http://schemas.microsoft.com/office/drawing/2014/main" xmlns="" val="10000"/>
                  </a:ext>
                </a:extLst>
              </a:tr>
              <a:tr h="514350">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b="0" u="none" strike="noStrike" cap="none" normalizeH="0" baseline="0" dirty="0">
                          <a:ln>
                            <a:noFill/>
                          </a:ln>
                          <a:solidFill>
                            <a:schemeClr val="tx1"/>
                          </a:solidFill>
                          <a:effectLst/>
                          <a:latin typeface="Arial" panose="020B0604020202020204" pitchFamily="34" charset="0"/>
                          <a:cs typeface="Arial" panose="020B0604020202020204" pitchFamily="34" charset="0"/>
                        </a:rPr>
                        <a:t>Equity ratio (w</a:t>
                      </a:r>
                      <a:r>
                        <a:rPr kumimoji="0" lang="en-US" sz="2600" b="0" u="none" strike="noStrike" cap="none" normalizeH="0" baseline="-25000" dirty="0">
                          <a:ln>
                            <a:noFill/>
                          </a:ln>
                          <a:solidFill>
                            <a:schemeClr val="tx1"/>
                          </a:solidFill>
                          <a:effectLst/>
                          <a:latin typeface="Arial" panose="020B0604020202020204" pitchFamily="34" charset="0"/>
                          <a:cs typeface="Arial" panose="020B0604020202020204" pitchFamily="34" charset="0"/>
                        </a:rPr>
                        <a:t>s</a:t>
                      </a:r>
                      <a:r>
                        <a:rPr kumimoji="0" lang="en-US" sz="2600" b="0" u="none" strike="noStrike" cap="none" normalizeH="0" baseline="0" dirty="0">
                          <a:ln>
                            <a:noFill/>
                          </a:ln>
                          <a:solidFill>
                            <a:schemeClr val="tx1"/>
                          </a:solidFill>
                          <a:effectLst/>
                          <a:latin typeface="Arial" panose="020B0604020202020204" pitchFamily="34" charset="0"/>
                          <a:cs typeface="Arial" panose="020B0604020202020204" pitchFamily="34" charset="0"/>
                        </a:rPr>
                        <a:t>)</a:t>
                      </a:r>
                      <a:endParaRPr kumimoji="0" 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u="none" strike="noStrike" cap="none" normalizeH="0" baseline="0" dirty="0">
                          <a:ln>
                            <a:noFill/>
                          </a:ln>
                          <a:effectLst/>
                          <a:latin typeface="Arial" panose="020B0604020202020204" pitchFamily="34" charset="0"/>
                          <a:cs typeface="Arial" panose="020B0604020202020204" pitchFamily="34" charset="0"/>
                        </a:rPr>
                        <a:t>80%</a:t>
                      </a:r>
                      <a:endParaRPr kumimoji="0" 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u="none" strike="noStrike" cap="none" normalizeH="0" baseline="0" dirty="0">
                          <a:ln>
                            <a:noFill/>
                          </a:ln>
                          <a:effectLst/>
                          <a:latin typeface="Arial" panose="020B0604020202020204" pitchFamily="34" charset="0"/>
                          <a:cs typeface="Arial" panose="020B0604020202020204" pitchFamily="34" charset="0"/>
                        </a:rPr>
                        <a:t>80%</a:t>
                      </a:r>
                      <a:endParaRPr kumimoji="0" 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u="none" strike="noStrike" cap="none" normalizeH="0" baseline="0" dirty="0">
                          <a:ln>
                            <a:noFill/>
                          </a:ln>
                          <a:effectLst/>
                          <a:latin typeface="Arial" panose="020B0604020202020204" pitchFamily="34" charset="0"/>
                          <a:cs typeface="Arial" panose="020B0604020202020204" pitchFamily="34" charset="0"/>
                        </a:rPr>
                        <a:t>80%</a:t>
                      </a:r>
                      <a:endParaRPr kumimoji="0" 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extLst>
                  <a:ext uri="{0D108BD9-81ED-4DB2-BD59-A6C34878D82A}">
                    <a16:rowId xmlns:a16="http://schemas.microsoft.com/office/drawing/2014/main" xmlns="" val="10001"/>
                  </a:ext>
                </a:extLst>
              </a:tr>
              <a:tr h="514350">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b="0" u="none" strike="noStrike" cap="none" normalizeH="0" baseline="0" dirty="0">
                          <a:ln>
                            <a:noFill/>
                          </a:ln>
                          <a:solidFill>
                            <a:schemeClr val="tx1"/>
                          </a:solidFill>
                          <a:effectLst/>
                          <a:latin typeface="Arial" panose="020B0604020202020204" pitchFamily="34" charset="0"/>
                          <a:cs typeface="Arial" panose="020B0604020202020204" pitchFamily="34" charset="0"/>
                        </a:rPr>
                        <a:t>Capital budget</a:t>
                      </a:r>
                      <a:endParaRPr kumimoji="0" 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u="none" strike="noStrike" cap="none" normalizeH="0" baseline="0" dirty="0">
                          <a:ln>
                            <a:noFill/>
                          </a:ln>
                          <a:effectLst/>
                          <a:latin typeface="Arial" panose="020B0604020202020204" pitchFamily="34" charset="0"/>
                          <a:cs typeface="Arial" panose="020B0604020202020204" pitchFamily="34" charset="0"/>
                        </a:rPr>
                        <a:t>$112.5 </a:t>
                      </a:r>
                      <a:endParaRPr kumimoji="0" 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u="none" strike="noStrike" cap="none" normalizeH="0" baseline="0" dirty="0">
                          <a:ln>
                            <a:noFill/>
                          </a:ln>
                          <a:effectLst/>
                          <a:latin typeface="Arial" panose="020B0604020202020204" pitchFamily="34" charset="0"/>
                          <a:cs typeface="Arial" panose="020B0604020202020204" pitchFamily="34" charset="0"/>
                        </a:rPr>
                        <a:t>$112.5 </a:t>
                      </a:r>
                      <a:endParaRPr kumimoji="0" 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u="none" strike="noStrike" cap="none" normalizeH="0" baseline="0" dirty="0">
                          <a:ln>
                            <a:noFill/>
                          </a:ln>
                          <a:effectLst/>
                          <a:latin typeface="Arial" panose="020B0604020202020204" pitchFamily="34" charset="0"/>
                          <a:cs typeface="Arial" panose="020B0604020202020204" pitchFamily="34" charset="0"/>
                        </a:rPr>
                        <a:t>$112.5 </a:t>
                      </a:r>
                      <a:endParaRPr kumimoji="0" 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extLst>
                  <a:ext uri="{0D108BD9-81ED-4DB2-BD59-A6C34878D82A}">
                    <a16:rowId xmlns:a16="http://schemas.microsoft.com/office/drawing/2014/main" xmlns="" val="10002"/>
                  </a:ext>
                </a:extLst>
              </a:tr>
              <a:tr h="514350">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b="0" u="none" strike="noStrike" cap="none" normalizeH="0" baseline="0" dirty="0">
                          <a:ln>
                            <a:noFill/>
                          </a:ln>
                          <a:solidFill>
                            <a:schemeClr val="tx1"/>
                          </a:solidFill>
                          <a:effectLst/>
                          <a:latin typeface="Arial" panose="020B0604020202020204" pitchFamily="34" charset="0"/>
                          <a:cs typeface="Arial" panose="020B0604020202020204" pitchFamily="34" charset="0"/>
                        </a:rPr>
                        <a:t>Net income</a:t>
                      </a:r>
                      <a:endParaRPr kumimoji="0" 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u="none" strike="noStrike" cap="none" normalizeH="0" baseline="0" dirty="0">
                          <a:ln>
                            <a:noFill/>
                          </a:ln>
                          <a:effectLst/>
                          <a:latin typeface="Arial" panose="020B0604020202020204" pitchFamily="34" charset="0"/>
                          <a:cs typeface="Arial" panose="020B0604020202020204" pitchFamily="34" charset="0"/>
                        </a:rPr>
                        <a:t>$140.0 </a:t>
                      </a:r>
                      <a:endParaRPr kumimoji="0" 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u="none" strike="noStrike" cap="none" normalizeH="0" baseline="0" dirty="0">
                          <a:ln>
                            <a:noFill/>
                          </a:ln>
                          <a:effectLst/>
                          <a:latin typeface="Arial" panose="020B0604020202020204" pitchFamily="34" charset="0"/>
                          <a:cs typeface="Arial" panose="020B0604020202020204" pitchFamily="34" charset="0"/>
                        </a:rPr>
                        <a:t>$90.0 </a:t>
                      </a:r>
                      <a:endParaRPr kumimoji="0" 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u="none" strike="noStrike" cap="none" normalizeH="0" baseline="0" dirty="0">
                          <a:ln>
                            <a:noFill/>
                          </a:ln>
                          <a:effectLst/>
                          <a:latin typeface="Arial" panose="020B0604020202020204" pitchFamily="34" charset="0"/>
                          <a:cs typeface="Arial" panose="020B0604020202020204" pitchFamily="34" charset="0"/>
                        </a:rPr>
                        <a:t>$160.0 </a:t>
                      </a:r>
                      <a:endParaRPr kumimoji="0" 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extLst>
                  <a:ext uri="{0D108BD9-81ED-4DB2-BD59-A6C34878D82A}">
                    <a16:rowId xmlns:a16="http://schemas.microsoft.com/office/drawing/2014/main" xmlns="" val="10003"/>
                  </a:ext>
                </a:extLst>
              </a:tr>
              <a:tr h="514350">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b="0" u="none" strike="noStrike" cap="none" normalizeH="0" baseline="0" dirty="0">
                          <a:ln>
                            <a:noFill/>
                          </a:ln>
                          <a:solidFill>
                            <a:schemeClr val="tx1"/>
                          </a:solidFill>
                          <a:effectLst/>
                          <a:latin typeface="Arial" panose="020B0604020202020204" pitchFamily="34" charset="0"/>
                          <a:cs typeface="Arial" panose="020B0604020202020204" pitchFamily="34" charset="0"/>
                        </a:rPr>
                        <a:t>Req. equ.: (w</a:t>
                      </a:r>
                      <a:r>
                        <a:rPr kumimoji="0" lang="en-US" sz="2600" b="0" u="none" strike="noStrike" cap="none" normalizeH="0" baseline="-25000" dirty="0">
                          <a:ln>
                            <a:noFill/>
                          </a:ln>
                          <a:solidFill>
                            <a:schemeClr val="tx1"/>
                          </a:solidFill>
                          <a:effectLst/>
                          <a:latin typeface="Arial" panose="020B0604020202020204" pitchFamily="34" charset="0"/>
                          <a:cs typeface="Arial" panose="020B0604020202020204" pitchFamily="34" charset="0"/>
                        </a:rPr>
                        <a:t>s</a:t>
                      </a:r>
                      <a:r>
                        <a:rPr kumimoji="0" lang="en-US" sz="2600" b="0" u="none" strike="noStrike" cap="none" normalizeH="0" baseline="0" dirty="0">
                          <a:ln>
                            <a:noFill/>
                          </a:ln>
                          <a:solidFill>
                            <a:schemeClr val="tx1"/>
                          </a:solidFill>
                          <a:effectLst/>
                          <a:latin typeface="Arial" panose="020B0604020202020204" pitchFamily="34" charset="0"/>
                          <a:cs typeface="Arial" panose="020B0604020202020204" pitchFamily="34" charset="0"/>
                        </a:rPr>
                        <a:t>  X Cap. Bgt.)</a:t>
                      </a:r>
                      <a:endParaRPr kumimoji="0" 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u="none" strike="noStrike" cap="none" normalizeH="0" baseline="0" dirty="0">
                          <a:ln>
                            <a:noFill/>
                          </a:ln>
                          <a:effectLst/>
                          <a:latin typeface="Arial" panose="020B0604020202020204" pitchFamily="34" charset="0"/>
                          <a:cs typeface="Arial" panose="020B0604020202020204" pitchFamily="34" charset="0"/>
                        </a:rPr>
                        <a:t>$90.0 </a:t>
                      </a:r>
                      <a:endParaRPr kumimoji="0" 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u="none" strike="noStrike" cap="none" normalizeH="0" baseline="0" dirty="0">
                          <a:ln>
                            <a:noFill/>
                          </a:ln>
                          <a:effectLst/>
                          <a:latin typeface="Arial" panose="020B0604020202020204" pitchFamily="34" charset="0"/>
                          <a:cs typeface="Arial" panose="020B0604020202020204" pitchFamily="34" charset="0"/>
                        </a:rPr>
                        <a:t>$90.0 </a:t>
                      </a:r>
                      <a:endParaRPr kumimoji="0" 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u="none" strike="noStrike" cap="none" normalizeH="0" baseline="0" dirty="0">
                          <a:ln>
                            <a:noFill/>
                          </a:ln>
                          <a:effectLst/>
                          <a:latin typeface="Arial" panose="020B0604020202020204" pitchFamily="34" charset="0"/>
                          <a:cs typeface="Arial" panose="020B0604020202020204" pitchFamily="34" charset="0"/>
                        </a:rPr>
                        <a:t>$90.0 </a:t>
                      </a:r>
                      <a:endParaRPr kumimoji="0" 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extLst>
                  <a:ext uri="{0D108BD9-81ED-4DB2-BD59-A6C34878D82A}">
                    <a16:rowId xmlns:a16="http://schemas.microsoft.com/office/drawing/2014/main" xmlns="" val="10004"/>
                  </a:ext>
                </a:extLst>
              </a:tr>
              <a:tr h="514350">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b="0" u="none" strike="noStrike" cap="none" normalizeH="0" baseline="0" dirty="0">
                          <a:ln>
                            <a:noFill/>
                          </a:ln>
                          <a:solidFill>
                            <a:schemeClr val="tx1"/>
                          </a:solidFill>
                          <a:effectLst/>
                          <a:latin typeface="Arial" panose="020B0604020202020204" pitchFamily="34" charset="0"/>
                          <a:cs typeface="Arial" panose="020B0604020202020204" pitchFamily="34" charset="0"/>
                        </a:rPr>
                        <a:t>Dist. paid: (NI – Req. equity)</a:t>
                      </a:r>
                      <a:endParaRPr kumimoji="0" 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u="none" strike="noStrike" cap="none" normalizeH="0" baseline="0" dirty="0">
                          <a:ln>
                            <a:noFill/>
                          </a:ln>
                          <a:effectLst/>
                          <a:latin typeface="Arial" panose="020B0604020202020204" pitchFamily="34" charset="0"/>
                          <a:cs typeface="Arial" panose="020B0604020202020204" pitchFamily="34" charset="0"/>
                        </a:rPr>
                        <a:t>$50.0 </a:t>
                      </a:r>
                      <a:endParaRPr kumimoji="0" 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u="none" strike="noStrike" cap="none" normalizeH="0" baseline="0" dirty="0">
                          <a:ln>
                            <a:noFill/>
                          </a:ln>
                          <a:effectLst/>
                          <a:latin typeface="Arial" panose="020B0604020202020204" pitchFamily="34" charset="0"/>
                          <a:cs typeface="Arial" panose="020B0604020202020204" pitchFamily="34" charset="0"/>
                        </a:rPr>
                        <a:t>$0.0 </a:t>
                      </a:r>
                      <a:endParaRPr kumimoji="0" 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u="none" strike="noStrike" cap="none" normalizeH="0" baseline="0" dirty="0">
                          <a:ln>
                            <a:noFill/>
                          </a:ln>
                          <a:effectLst/>
                          <a:latin typeface="Arial" panose="020B0604020202020204" pitchFamily="34" charset="0"/>
                          <a:cs typeface="Arial" panose="020B0604020202020204" pitchFamily="34" charset="0"/>
                        </a:rPr>
                        <a:t>$70.0 </a:t>
                      </a:r>
                      <a:endParaRPr kumimoji="0" 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extLst>
                  <a:ext uri="{0D108BD9-81ED-4DB2-BD59-A6C34878D82A}">
                    <a16:rowId xmlns:a16="http://schemas.microsoft.com/office/drawing/2014/main" xmlns="" val="10005"/>
                  </a:ext>
                </a:extLst>
              </a:tr>
              <a:tr h="514350">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b="0" u="none" strike="noStrike" cap="none" normalizeH="0" baseline="0" dirty="0">
                          <a:ln>
                            <a:noFill/>
                          </a:ln>
                          <a:solidFill>
                            <a:schemeClr val="tx1"/>
                          </a:solidFill>
                          <a:effectLst/>
                          <a:latin typeface="Arial" panose="020B0604020202020204" pitchFamily="34" charset="0"/>
                          <a:cs typeface="Arial" panose="020B0604020202020204" pitchFamily="34" charset="0"/>
                        </a:rPr>
                        <a:t>Payout ratio (Dividend/NI)</a:t>
                      </a:r>
                      <a:endParaRPr kumimoji="0" 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u="none" strike="noStrike" cap="none" normalizeH="0" baseline="0" dirty="0">
                          <a:ln>
                            <a:noFill/>
                          </a:ln>
                          <a:effectLst/>
                          <a:latin typeface="Arial" panose="020B0604020202020204" pitchFamily="34" charset="0"/>
                          <a:cs typeface="Arial" panose="020B0604020202020204" pitchFamily="34" charset="0"/>
                        </a:rPr>
                        <a:t>35.7%</a:t>
                      </a:r>
                      <a:endParaRPr kumimoji="0" 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u="none" strike="noStrike" cap="none" normalizeH="0" baseline="0" dirty="0">
                          <a:ln>
                            <a:noFill/>
                          </a:ln>
                          <a:effectLst/>
                          <a:latin typeface="Arial" panose="020B0604020202020204" pitchFamily="34" charset="0"/>
                          <a:cs typeface="Arial" panose="020B0604020202020204" pitchFamily="34" charset="0"/>
                        </a:rPr>
                        <a:t>0.0%</a:t>
                      </a:r>
                      <a:endParaRPr kumimoji="0" 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u="none" strike="noStrike" cap="none" normalizeH="0" baseline="0" dirty="0">
                          <a:ln>
                            <a:noFill/>
                          </a:ln>
                          <a:effectLst/>
                          <a:latin typeface="Arial" panose="020B0604020202020204" pitchFamily="34" charset="0"/>
                          <a:cs typeface="Arial" panose="020B0604020202020204" pitchFamily="34" charset="0"/>
                        </a:rPr>
                        <a:t>43.8%</a:t>
                      </a:r>
                      <a:endParaRPr kumimoji="0" 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extLst>
                  <a:ext uri="{0D108BD9-81ED-4DB2-BD59-A6C34878D82A}">
                    <a16:rowId xmlns:a16="http://schemas.microsoft.com/office/drawing/2014/main" xmlns="" val="10006"/>
                  </a:ext>
                </a:extLst>
              </a:tr>
              <a:tr h="514350">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b="0" u="none" strike="noStrike" cap="none" normalizeH="0" baseline="0" dirty="0">
                          <a:ln>
                            <a:noFill/>
                          </a:ln>
                          <a:solidFill>
                            <a:schemeClr val="tx1"/>
                          </a:solidFill>
                          <a:effectLst/>
                          <a:latin typeface="Arial" panose="020B0604020202020204" pitchFamily="34" charset="0"/>
                          <a:cs typeface="Arial" panose="020B0604020202020204" pitchFamily="34" charset="0"/>
                        </a:rPr>
                        <a:t>Dividend per share</a:t>
                      </a:r>
                      <a:endParaRPr kumimoji="0" 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FFFFFF"/>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u="none" strike="noStrike" cap="none" normalizeH="0" baseline="0" dirty="0">
                          <a:ln>
                            <a:noFill/>
                          </a:ln>
                          <a:effectLst/>
                          <a:latin typeface="Arial" panose="020B0604020202020204" pitchFamily="34" charset="0"/>
                          <a:cs typeface="Arial" panose="020B0604020202020204" pitchFamily="34" charset="0"/>
                        </a:rPr>
                        <a:t>$0.50 </a:t>
                      </a:r>
                      <a:endParaRPr kumimoji="0" 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FFFFFF"/>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u="none" strike="noStrike" cap="none" normalizeH="0" baseline="0" dirty="0">
                          <a:ln>
                            <a:noFill/>
                          </a:ln>
                          <a:effectLst/>
                          <a:latin typeface="Arial" panose="020B0604020202020204" pitchFamily="34" charset="0"/>
                          <a:cs typeface="Arial" panose="020B0604020202020204" pitchFamily="34" charset="0"/>
                        </a:rPr>
                        <a:t>$0.00 </a:t>
                      </a:r>
                      <a:endParaRPr kumimoji="0" 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FFFFFF"/>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u="none" strike="noStrike" cap="none" normalizeH="0" baseline="0" dirty="0">
                          <a:ln>
                            <a:noFill/>
                          </a:ln>
                          <a:effectLst/>
                          <a:latin typeface="Arial" panose="020B0604020202020204" pitchFamily="34" charset="0"/>
                          <a:cs typeface="Arial" panose="020B0604020202020204" pitchFamily="34" charset="0"/>
                        </a:rPr>
                        <a:t>$0.70 </a:t>
                      </a:r>
                      <a:endParaRPr kumimoji="0" 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FFFFFF"/>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E7BB01">
                        <a:tint val="20000"/>
                      </a:srgbClr>
                    </a:solidFill>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12894828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Investment Opportunities and Residual Dividends</a:t>
            </a:r>
          </a:p>
        </p:txBody>
      </p:sp>
      <p:sp>
        <p:nvSpPr>
          <p:cNvPr id="3" name="Content Placeholder 2"/>
          <p:cNvSpPr>
            <a:spLocks noGrp="1"/>
          </p:cNvSpPr>
          <p:nvPr>
            <p:ph idx="1"/>
          </p:nvPr>
        </p:nvSpPr>
        <p:spPr/>
        <p:txBody>
          <a:bodyPr/>
          <a:lstStyle/>
          <a:p>
            <a:pPr>
              <a:spcBef>
                <a:spcPts val="1200"/>
              </a:spcBef>
            </a:pPr>
            <a:r>
              <a:rPr lang="en-US" dirty="0"/>
              <a:t>Fewer good investments would lead to smaller capital budget, hence to a higher dividend payout.</a:t>
            </a:r>
          </a:p>
          <a:p>
            <a:pPr>
              <a:spcBef>
                <a:spcPts val="1200"/>
              </a:spcBef>
            </a:pPr>
            <a:r>
              <a:rPr lang="en-US" dirty="0"/>
              <a:t>More good investments would lead to a  lower dividend payout</a:t>
            </a:r>
            <a:r>
              <a:rPr lang="en-US" dirty="0" smtClean="0"/>
              <a:t>.</a:t>
            </a:r>
            <a:endParaRPr lang="en-US" dirty="0"/>
          </a:p>
        </p:txBody>
      </p:sp>
    </p:spTree>
    <p:extLst>
      <p:ext uri="{BB962C8B-B14F-4D97-AF65-F5344CB8AC3E}">
        <p14:creationId xmlns:p14="http://schemas.microsoft.com/office/powerpoint/2010/main" val="3909832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Advantages and Disadvantages of </a:t>
            </a:r>
            <a:r>
              <a:rPr lang="en-US" dirty="0" smtClean="0"/>
              <a:t>the</a:t>
            </a:r>
            <a:br>
              <a:rPr lang="en-US" dirty="0" smtClean="0"/>
            </a:br>
            <a:r>
              <a:rPr lang="en-US" dirty="0" smtClean="0"/>
              <a:t>Residual </a:t>
            </a:r>
            <a:r>
              <a:rPr lang="en-US" dirty="0"/>
              <a:t>Dividend Policy</a:t>
            </a:r>
          </a:p>
        </p:txBody>
      </p:sp>
      <p:sp>
        <p:nvSpPr>
          <p:cNvPr id="3" name="Content Placeholder 2"/>
          <p:cNvSpPr>
            <a:spLocks noGrp="1"/>
          </p:cNvSpPr>
          <p:nvPr>
            <p:ph idx="1"/>
          </p:nvPr>
        </p:nvSpPr>
        <p:spPr/>
        <p:txBody>
          <a:bodyPr/>
          <a:lstStyle/>
          <a:p>
            <a:pPr>
              <a:spcBef>
                <a:spcPts val="1200"/>
              </a:spcBef>
            </a:pPr>
            <a:r>
              <a:rPr lang="en-US" dirty="0"/>
              <a:t>Advantages:  Minimizes new stock issues </a:t>
            </a:r>
            <a:r>
              <a:rPr lang="en-US" dirty="0" smtClean="0"/>
              <a:t>and</a:t>
            </a:r>
            <a:br>
              <a:rPr lang="en-US" dirty="0" smtClean="0"/>
            </a:br>
            <a:r>
              <a:rPr lang="en-US" dirty="0" smtClean="0"/>
              <a:t>flotation </a:t>
            </a:r>
            <a:r>
              <a:rPr lang="en-US" dirty="0"/>
              <a:t>costs.</a:t>
            </a:r>
          </a:p>
          <a:p>
            <a:pPr>
              <a:spcBef>
                <a:spcPts val="1200"/>
              </a:spcBef>
            </a:pPr>
            <a:r>
              <a:rPr lang="en-US" dirty="0"/>
              <a:t>Disadvantages:  Results in variable dividends, sends conflicting signals, increases risk, and doesn’t appeal to any specific clientele.</a:t>
            </a:r>
          </a:p>
          <a:p>
            <a:pPr>
              <a:spcBef>
                <a:spcPts val="1200"/>
              </a:spcBef>
            </a:pPr>
            <a:r>
              <a:rPr lang="en-US" dirty="0"/>
              <a:t>Conclusion:  Consider residual policy when setting target payout, but don’t follow it rigidly.</a:t>
            </a:r>
          </a:p>
        </p:txBody>
      </p:sp>
    </p:spTree>
    <p:extLst>
      <p:ext uri="{BB962C8B-B14F-4D97-AF65-F5344CB8AC3E}">
        <p14:creationId xmlns:p14="http://schemas.microsoft.com/office/powerpoint/2010/main" val="32013426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Procedures of a </a:t>
            </a:r>
            <a:r>
              <a:rPr lang="en-US" dirty="0" smtClean="0"/>
              <a:t>Dividend</a:t>
            </a:r>
            <a:br>
              <a:rPr lang="en-US" dirty="0" smtClean="0"/>
            </a:br>
            <a:r>
              <a:rPr lang="en-US" dirty="0" smtClean="0"/>
              <a:t>Payment</a:t>
            </a:r>
            <a:r>
              <a:rPr lang="en-US" dirty="0"/>
              <a:t>: An Example</a:t>
            </a:r>
          </a:p>
        </p:txBody>
      </p:sp>
      <p:sp>
        <p:nvSpPr>
          <p:cNvPr id="3" name="Content Placeholder 2"/>
          <p:cNvSpPr>
            <a:spLocks noGrp="1"/>
          </p:cNvSpPr>
          <p:nvPr>
            <p:ph idx="1"/>
          </p:nvPr>
        </p:nvSpPr>
        <p:spPr>
          <a:xfrm>
            <a:off x="838200" y="1317625"/>
            <a:ext cx="10515600" cy="1714333"/>
          </a:xfrm>
        </p:spPr>
        <p:txBody>
          <a:bodyPr/>
          <a:lstStyle/>
          <a:p>
            <a:r>
              <a:rPr lang="en-US" dirty="0">
                <a:solidFill>
                  <a:srgbClr val="333399"/>
                </a:solidFill>
              </a:rPr>
              <a:t>November 21:</a:t>
            </a:r>
            <a:r>
              <a:rPr lang="en-US" dirty="0"/>
              <a:t> Board declares a quarterly dividend of $0.50 per share to holders of record as of December 15, payable on January 5</a:t>
            </a:r>
            <a:r>
              <a:rPr lang="en-US" dirty="0" smtClean="0"/>
              <a:t>.</a:t>
            </a:r>
            <a:endParaRPr lang="en-US" dirty="0"/>
          </a:p>
        </p:txBody>
      </p:sp>
      <p:graphicFrame>
        <p:nvGraphicFramePr>
          <p:cNvPr id="6" name="Table 3" descr="A table shows the following data. November 21, 2019:&#10;Declaration date; December 17, 2019: Dividend goes with stock (owner on this day will get dividend); December 18, 2019: Ex-dividend date (purchaser on or after this date doesn't get dividend); December 19, 2019: No data; December 20, 2019: Holder-of-record date; January 10, 2020: Payment date."/>
          <p:cNvGraphicFramePr>
            <a:graphicFrameLocks noGrp="1"/>
          </p:cNvGraphicFramePr>
          <p:nvPr>
            <p:ph idx="10"/>
            <p:extLst>
              <p:ext uri="{D42A27DB-BD31-4B8C-83A1-F6EECF244321}">
                <p14:modId xmlns:p14="http://schemas.microsoft.com/office/powerpoint/2010/main" val="2009035323"/>
              </p:ext>
            </p:extLst>
          </p:nvPr>
        </p:nvGraphicFramePr>
        <p:xfrm>
          <a:off x="1249680" y="3133057"/>
          <a:ext cx="9692640" cy="2857880"/>
        </p:xfrm>
        <a:graphic>
          <a:graphicData uri="http://schemas.openxmlformats.org/drawingml/2006/table">
            <a:tbl>
              <a:tblPr firstRow="1" bandRow="1"/>
              <a:tblGrid>
                <a:gridCol w="3474720">
                  <a:extLst>
                    <a:ext uri="{9D8B030D-6E8A-4147-A177-3AD203B41FA5}">
                      <a16:colId xmlns:a16="http://schemas.microsoft.com/office/drawing/2014/main" xmlns="" val="20000"/>
                    </a:ext>
                  </a:extLst>
                </a:gridCol>
                <a:gridCol w="6217920">
                  <a:extLst>
                    <a:ext uri="{9D8B030D-6E8A-4147-A177-3AD203B41FA5}">
                      <a16:colId xmlns:a16="http://schemas.microsoft.com/office/drawing/2014/main" xmlns="" val="20001"/>
                    </a:ext>
                  </a:extLst>
                </a:gridCol>
              </a:tblGrid>
              <a:tr h="364553">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nSpc>
                          <a:spcPct val="100000"/>
                        </a:lnSpc>
                        <a:spcBef>
                          <a:spcPts val="0"/>
                        </a:spcBef>
                        <a:spcAft>
                          <a:spcPts val="0"/>
                        </a:spcAft>
                      </a:pPr>
                      <a:r>
                        <a:rPr lang="en-US" sz="2200" b="1" dirty="0">
                          <a:effectLst/>
                        </a:rPr>
                        <a:t>November 21, 2019:</a:t>
                      </a:r>
                      <a:endParaRPr lang="en-US" sz="2200" b="1" dirty="0">
                        <a:effectLst/>
                        <a:latin typeface="Times New Roman"/>
                        <a:ea typeface="Times New Roman"/>
                      </a:endParaRPr>
                    </a:p>
                  </a:txBody>
                  <a:tcPr marL="37079" marR="37079" marT="0" marB="0">
                    <a:lnL w="12700" cap="flat" cmpd="sng" algn="ctr">
                      <a:solidFill>
                        <a:srgbClr val="000000"/>
                      </a:solidFill>
                      <a:prstDash val="solid"/>
                      <a:round/>
                      <a:headEnd type="none" w="med" len="med"/>
                      <a:tailEnd type="none" w="med" len="med"/>
                    </a:lnL>
                    <a:lnR w="12700" cmpd="sng">
                      <a:solidFill>
                        <a:srgbClr val="FFFFFF"/>
                      </a:solidFill>
                    </a:lnR>
                    <a:lnT w="12700" cap="flat" cmpd="sng" algn="ctr">
                      <a:solidFill>
                        <a:srgbClr val="000000"/>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FFCF01">
                        <a:tint val="4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nSpc>
                          <a:spcPct val="100000"/>
                        </a:lnSpc>
                        <a:spcBef>
                          <a:spcPts val="0"/>
                        </a:spcBef>
                        <a:spcAft>
                          <a:spcPts val="0"/>
                        </a:spcAft>
                      </a:pPr>
                      <a:r>
                        <a:rPr lang="en-US" sz="2200" b="1" dirty="0">
                          <a:effectLst/>
                        </a:rPr>
                        <a:t>Declaration date</a:t>
                      </a:r>
                      <a:endParaRPr lang="en-US" sz="2200" b="1" dirty="0">
                        <a:effectLst/>
                        <a:latin typeface="Times New Roman"/>
                        <a:ea typeface="Times New Roman"/>
                      </a:endParaRPr>
                    </a:p>
                  </a:txBody>
                  <a:tcPr marL="37079" marR="37079" marT="0" marB="0">
                    <a:lnL w="12700" cmpd="sng">
                      <a:solidFill>
                        <a:srgbClr val="FFFFFF"/>
                      </a:solid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FFCF01">
                        <a:tint val="40000"/>
                      </a:srgbClr>
                    </a:solidFill>
                  </a:tcPr>
                </a:tc>
                <a:extLst>
                  <a:ext uri="{0D108BD9-81ED-4DB2-BD59-A6C34878D82A}">
                    <a16:rowId xmlns:a16="http://schemas.microsoft.com/office/drawing/2014/main" xmlns="" val="10000"/>
                  </a:ext>
                </a:extLst>
              </a:tr>
              <a:tr h="555878">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nSpc>
                          <a:spcPct val="100000"/>
                        </a:lnSpc>
                        <a:spcBef>
                          <a:spcPts val="0"/>
                        </a:spcBef>
                        <a:spcAft>
                          <a:spcPts val="0"/>
                        </a:spcAft>
                      </a:pPr>
                      <a:r>
                        <a:rPr lang="en-US" sz="2200" b="1" dirty="0">
                          <a:effectLst/>
                        </a:rPr>
                        <a:t>December 17, 2019:</a:t>
                      </a:r>
                      <a:endParaRPr lang="en-US" sz="2200" b="1" dirty="0">
                        <a:effectLst/>
                        <a:latin typeface="Times New Roman"/>
                        <a:ea typeface="Times New Roman"/>
                      </a:endParaRPr>
                    </a:p>
                  </a:txBody>
                  <a:tcPr marL="37079" marR="37079" marT="0" marB="0">
                    <a:lnL w="12700" cap="flat" cmpd="sng" algn="ctr">
                      <a:solidFill>
                        <a:srgbClr val="000000"/>
                      </a:solidFill>
                      <a:prstDash val="solid"/>
                      <a:round/>
                      <a:headEnd type="none" w="med" len="med"/>
                      <a:tailEnd type="none" w="med" len="med"/>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CF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nSpc>
                          <a:spcPct val="100000"/>
                        </a:lnSpc>
                        <a:spcBef>
                          <a:spcPts val="0"/>
                        </a:spcBef>
                        <a:spcAft>
                          <a:spcPts val="0"/>
                        </a:spcAft>
                      </a:pPr>
                      <a:r>
                        <a:rPr lang="en-US" sz="2200" b="1" dirty="0">
                          <a:effectLst/>
                        </a:rPr>
                        <a:t>Dividend goes with stock (owner on this day will get dividend)</a:t>
                      </a:r>
                      <a:endParaRPr lang="en-US" sz="2200" b="1" dirty="0">
                        <a:effectLst/>
                        <a:latin typeface="Times New Roman"/>
                        <a:ea typeface="Times New Roman"/>
                      </a:endParaRPr>
                    </a:p>
                  </a:txBody>
                  <a:tcPr marL="37079" marR="37079" marT="0" marB="0">
                    <a:lnL w="12700" cmpd="sng">
                      <a:solidFill>
                        <a:srgbClr val="FFFFFF"/>
                      </a:solidFill>
                    </a:lnL>
                    <a:lnR w="12700" cap="flat" cmpd="sng" algn="ctr">
                      <a:solidFill>
                        <a:srgbClr val="000000"/>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CF01">
                        <a:tint val="20000"/>
                      </a:srgbClr>
                    </a:solidFill>
                  </a:tcPr>
                </a:tc>
                <a:extLst>
                  <a:ext uri="{0D108BD9-81ED-4DB2-BD59-A6C34878D82A}">
                    <a16:rowId xmlns:a16="http://schemas.microsoft.com/office/drawing/2014/main" xmlns="" val="10001"/>
                  </a:ext>
                </a:extLst>
              </a:tr>
              <a:tr h="729108">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nSpc>
                          <a:spcPct val="100000"/>
                        </a:lnSpc>
                        <a:spcBef>
                          <a:spcPts val="0"/>
                        </a:spcBef>
                        <a:spcAft>
                          <a:spcPts val="0"/>
                        </a:spcAft>
                      </a:pPr>
                      <a:r>
                        <a:rPr lang="en-US" sz="2200" b="1" dirty="0">
                          <a:effectLst/>
                        </a:rPr>
                        <a:t>December 18, 2019:</a:t>
                      </a:r>
                      <a:endParaRPr lang="en-US" sz="2200" b="1" dirty="0">
                        <a:effectLst/>
                        <a:latin typeface="Times New Roman"/>
                        <a:ea typeface="Times New Roman"/>
                      </a:endParaRPr>
                    </a:p>
                  </a:txBody>
                  <a:tcPr marL="37079" marR="37079" marT="0" marB="0">
                    <a:lnL w="12700" cap="flat" cmpd="sng" algn="ctr">
                      <a:solidFill>
                        <a:srgbClr val="000000"/>
                      </a:solidFill>
                      <a:prstDash val="solid"/>
                      <a:round/>
                      <a:headEnd type="none" w="med" len="med"/>
                      <a:tailEnd type="none" w="med" len="med"/>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CF01">
                        <a:tint val="4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nSpc>
                          <a:spcPct val="100000"/>
                        </a:lnSpc>
                        <a:spcBef>
                          <a:spcPts val="0"/>
                        </a:spcBef>
                        <a:spcAft>
                          <a:spcPts val="0"/>
                        </a:spcAft>
                      </a:pPr>
                      <a:r>
                        <a:rPr lang="en-US" sz="2200" b="1" dirty="0">
                          <a:effectLst/>
                        </a:rPr>
                        <a:t>Ex-dividend date (purchaser on or after this date doesn't get dividend)</a:t>
                      </a:r>
                      <a:endParaRPr lang="en-US" sz="2200" b="1" dirty="0">
                        <a:effectLst/>
                        <a:latin typeface="Times New Roman"/>
                        <a:ea typeface="Times New Roman"/>
                      </a:endParaRPr>
                    </a:p>
                  </a:txBody>
                  <a:tcPr marL="37079" marR="37079" marT="0" marB="0">
                    <a:lnL w="12700" cmpd="sng">
                      <a:solidFill>
                        <a:srgbClr val="FFFFFF"/>
                      </a:solidFill>
                    </a:lnL>
                    <a:lnR w="12700" cap="flat" cmpd="sng" algn="ctr">
                      <a:solidFill>
                        <a:srgbClr val="000000"/>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CF01">
                        <a:tint val="40000"/>
                      </a:srgbClr>
                    </a:solidFill>
                  </a:tcPr>
                </a:tc>
                <a:extLst>
                  <a:ext uri="{0D108BD9-81ED-4DB2-BD59-A6C34878D82A}">
                    <a16:rowId xmlns:a16="http://schemas.microsoft.com/office/drawing/2014/main" xmlns="" val="10002"/>
                  </a:ext>
                </a:extLst>
              </a:tr>
              <a:tr h="364553">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nSpc>
                          <a:spcPct val="100000"/>
                        </a:lnSpc>
                        <a:spcBef>
                          <a:spcPts val="0"/>
                        </a:spcBef>
                        <a:spcAft>
                          <a:spcPts val="0"/>
                        </a:spcAft>
                      </a:pPr>
                      <a:r>
                        <a:rPr lang="en-US" sz="2200" b="1" dirty="0">
                          <a:effectLst/>
                        </a:rPr>
                        <a:t>December 19, 2019:</a:t>
                      </a:r>
                      <a:endParaRPr lang="en-US" sz="2200" b="1" dirty="0">
                        <a:effectLst/>
                        <a:latin typeface="Times New Roman"/>
                        <a:ea typeface="Times New Roman"/>
                      </a:endParaRPr>
                    </a:p>
                  </a:txBody>
                  <a:tcPr marL="37079" marR="37079" marT="0" marB="0">
                    <a:lnL w="12700" cap="flat" cmpd="sng" algn="ctr">
                      <a:solidFill>
                        <a:srgbClr val="000000"/>
                      </a:solidFill>
                      <a:prstDash val="solid"/>
                      <a:round/>
                      <a:headEnd type="none" w="med" len="med"/>
                      <a:tailEnd type="none" w="med" len="med"/>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CF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a:lnSpc>
                          <a:spcPct val="100000"/>
                        </a:lnSpc>
                      </a:pPr>
                      <a:endParaRPr lang="en-US" sz="2200" b="1" dirty="0">
                        <a:effectLst/>
                        <a:latin typeface="Times New Roman"/>
                      </a:endParaRPr>
                    </a:p>
                  </a:txBody>
                  <a:tcPr marL="37079" marR="37079" marT="0" marB="0">
                    <a:lnL w="12700" cmpd="sng">
                      <a:solidFill>
                        <a:srgbClr val="FFFFFF"/>
                      </a:solidFill>
                    </a:lnL>
                    <a:lnR w="12700" cap="flat" cmpd="sng" algn="ctr">
                      <a:solidFill>
                        <a:srgbClr val="000000"/>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CF01">
                        <a:tint val="20000"/>
                      </a:srgbClr>
                    </a:solidFill>
                  </a:tcPr>
                </a:tc>
                <a:extLst>
                  <a:ext uri="{0D108BD9-81ED-4DB2-BD59-A6C34878D82A}">
                    <a16:rowId xmlns:a16="http://schemas.microsoft.com/office/drawing/2014/main" xmlns="" val="10003"/>
                  </a:ext>
                </a:extLst>
              </a:tr>
              <a:tr h="364553">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nSpc>
                          <a:spcPct val="100000"/>
                        </a:lnSpc>
                        <a:spcBef>
                          <a:spcPts val="0"/>
                        </a:spcBef>
                        <a:spcAft>
                          <a:spcPts val="0"/>
                        </a:spcAft>
                      </a:pPr>
                      <a:r>
                        <a:rPr lang="en-US" sz="2200" b="1" dirty="0">
                          <a:effectLst/>
                        </a:rPr>
                        <a:t>December 20, 2019:</a:t>
                      </a:r>
                      <a:endParaRPr lang="en-US" sz="2200" b="1" dirty="0">
                        <a:effectLst/>
                        <a:latin typeface="Times New Roman"/>
                        <a:ea typeface="Times New Roman"/>
                      </a:endParaRPr>
                    </a:p>
                  </a:txBody>
                  <a:tcPr marL="37079" marR="37079" marT="0" marB="0">
                    <a:lnL w="12700" cap="flat" cmpd="sng" algn="ctr">
                      <a:solidFill>
                        <a:srgbClr val="000000"/>
                      </a:solidFill>
                      <a:prstDash val="solid"/>
                      <a:round/>
                      <a:headEnd type="none" w="med" len="med"/>
                      <a:tailEnd type="none" w="med" len="med"/>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CF01">
                        <a:tint val="4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nSpc>
                          <a:spcPct val="100000"/>
                        </a:lnSpc>
                        <a:spcBef>
                          <a:spcPts val="0"/>
                        </a:spcBef>
                        <a:spcAft>
                          <a:spcPts val="0"/>
                        </a:spcAft>
                      </a:pPr>
                      <a:r>
                        <a:rPr lang="en-US" sz="2200" b="1" dirty="0">
                          <a:effectLst/>
                        </a:rPr>
                        <a:t>Holder-of-record date</a:t>
                      </a:r>
                      <a:endParaRPr lang="en-US" sz="2200" b="1" dirty="0">
                        <a:effectLst/>
                        <a:latin typeface="Times New Roman"/>
                        <a:ea typeface="Times New Roman"/>
                      </a:endParaRPr>
                    </a:p>
                  </a:txBody>
                  <a:tcPr marL="37079" marR="37079" marT="0" marB="0">
                    <a:lnL w="12700" cmpd="sng">
                      <a:solidFill>
                        <a:srgbClr val="FFFFFF"/>
                      </a:solidFill>
                    </a:lnL>
                    <a:lnR w="12700" cap="flat" cmpd="sng" algn="ctr">
                      <a:solidFill>
                        <a:srgbClr val="000000"/>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CF01">
                        <a:tint val="40000"/>
                      </a:srgbClr>
                    </a:solidFill>
                  </a:tcPr>
                </a:tc>
                <a:extLst>
                  <a:ext uri="{0D108BD9-81ED-4DB2-BD59-A6C34878D82A}">
                    <a16:rowId xmlns:a16="http://schemas.microsoft.com/office/drawing/2014/main" xmlns="" val="10004"/>
                  </a:ext>
                </a:extLst>
              </a:tr>
              <a:tr h="364553">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nSpc>
                          <a:spcPct val="100000"/>
                        </a:lnSpc>
                        <a:spcBef>
                          <a:spcPts val="0"/>
                        </a:spcBef>
                        <a:spcAft>
                          <a:spcPts val="0"/>
                        </a:spcAft>
                      </a:pPr>
                      <a:r>
                        <a:rPr lang="en-US" sz="2200" b="1" dirty="0">
                          <a:effectLst/>
                        </a:rPr>
                        <a:t>January 10, 2020:</a:t>
                      </a:r>
                      <a:endParaRPr lang="en-US" sz="2200" b="1" dirty="0">
                        <a:effectLst/>
                        <a:latin typeface="Times New Roman"/>
                        <a:ea typeface="Times New Roman"/>
                      </a:endParaRPr>
                    </a:p>
                  </a:txBody>
                  <a:tcPr marL="37079" marR="37079" marT="0" marB="0">
                    <a:lnL w="12700" cap="flat" cmpd="sng" algn="ctr">
                      <a:solidFill>
                        <a:srgbClr val="000000"/>
                      </a:solidFill>
                      <a:prstDash val="solid"/>
                      <a:round/>
                      <a:headEnd type="none" w="med" len="med"/>
                      <a:tailEnd type="none" w="med" len="med"/>
                    </a:lnL>
                    <a:lnR w="12700" cmpd="sng">
                      <a:solidFill>
                        <a:srgbClr val="FFFFFF"/>
                      </a:solidFill>
                    </a:lnR>
                    <a:lnT w="12700" cmpd="sng">
                      <a:solidFill>
                        <a:srgbClr val="FFFFFF"/>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F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nSpc>
                          <a:spcPct val="100000"/>
                        </a:lnSpc>
                        <a:spcBef>
                          <a:spcPts val="0"/>
                        </a:spcBef>
                        <a:spcAft>
                          <a:spcPts val="0"/>
                        </a:spcAft>
                      </a:pPr>
                      <a:r>
                        <a:rPr lang="en-US" sz="2200" b="1" dirty="0">
                          <a:effectLst/>
                        </a:rPr>
                        <a:t>Payment date</a:t>
                      </a:r>
                      <a:endParaRPr lang="en-US" sz="2200" b="1" dirty="0">
                        <a:effectLst/>
                        <a:latin typeface="Times New Roman"/>
                        <a:ea typeface="Times New Roman"/>
                      </a:endParaRPr>
                    </a:p>
                  </a:txBody>
                  <a:tcPr marL="37079" marR="37079" marT="0" marB="0">
                    <a:lnL w="12700" cmpd="sng">
                      <a:solidFill>
                        <a:srgbClr val="FFFFFF"/>
                      </a:solidFill>
                    </a:lnL>
                    <a:lnR w="12700" cap="flat" cmpd="sng" algn="ctr">
                      <a:solidFill>
                        <a:srgbClr val="000000"/>
                      </a:solidFill>
                      <a:prstDash val="solid"/>
                      <a:round/>
                      <a:headEnd type="none" w="med" len="med"/>
                      <a:tailEnd type="none" w="med" len="med"/>
                    </a:lnR>
                    <a:lnT w="12700" cmpd="sng">
                      <a:solidFill>
                        <a:srgbClr val="FFFFFF"/>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F01">
                        <a:tint val="20000"/>
                      </a:srgbClr>
                    </a:solidFill>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34369950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Stock Repurchases</a:t>
            </a:r>
          </a:p>
        </p:txBody>
      </p:sp>
      <p:sp>
        <p:nvSpPr>
          <p:cNvPr id="3" name="Content Placeholder 2"/>
          <p:cNvSpPr>
            <a:spLocks noGrp="1"/>
          </p:cNvSpPr>
          <p:nvPr>
            <p:ph idx="1"/>
          </p:nvPr>
        </p:nvSpPr>
        <p:spPr>
          <a:xfrm>
            <a:off x="838199" y="1317625"/>
            <a:ext cx="11145253" cy="4754880"/>
          </a:xfrm>
        </p:spPr>
        <p:txBody>
          <a:bodyPr/>
          <a:lstStyle/>
          <a:p>
            <a:r>
              <a:rPr lang="en-US" dirty="0"/>
              <a:t>Repurchases:  Buying own stock back from stockholders.</a:t>
            </a:r>
          </a:p>
          <a:p>
            <a:r>
              <a:rPr lang="en-US" dirty="0"/>
              <a:t>Reasons for repurchases:</a:t>
            </a:r>
          </a:p>
          <a:p>
            <a:pPr lvl="1"/>
            <a:r>
              <a:rPr lang="en-US" dirty="0"/>
              <a:t>As an alternative to distributing cash as dividends.</a:t>
            </a:r>
          </a:p>
          <a:p>
            <a:pPr lvl="1"/>
            <a:r>
              <a:rPr lang="en-US" dirty="0"/>
              <a:t>To dispose of one-time cash from an asset sale.</a:t>
            </a:r>
          </a:p>
          <a:p>
            <a:pPr lvl="1"/>
            <a:r>
              <a:rPr lang="en-US" dirty="0"/>
              <a:t>To make a large capital structure change.</a:t>
            </a:r>
          </a:p>
          <a:p>
            <a:pPr lvl="1"/>
            <a:r>
              <a:rPr lang="en-US" dirty="0"/>
              <a:t>To use when employees exercise stock options.</a:t>
            </a:r>
          </a:p>
        </p:txBody>
      </p:sp>
    </p:spTree>
    <p:extLst>
      <p:ext uri="{BB962C8B-B14F-4D97-AF65-F5344CB8AC3E}">
        <p14:creationId xmlns:p14="http://schemas.microsoft.com/office/powerpoint/2010/main" val="24801265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Procedures of a Repurchase</a:t>
            </a:r>
          </a:p>
        </p:txBody>
      </p:sp>
      <p:sp>
        <p:nvSpPr>
          <p:cNvPr id="3" name="Content Placeholder 2"/>
          <p:cNvSpPr>
            <a:spLocks noGrp="1"/>
          </p:cNvSpPr>
          <p:nvPr>
            <p:ph idx="1"/>
          </p:nvPr>
        </p:nvSpPr>
        <p:spPr>
          <a:xfrm>
            <a:off x="838200" y="1317625"/>
            <a:ext cx="10495548" cy="4754880"/>
          </a:xfrm>
        </p:spPr>
        <p:txBody>
          <a:bodyPr/>
          <a:lstStyle/>
          <a:p>
            <a:pPr>
              <a:spcBef>
                <a:spcPts val="1200"/>
              </a:spcBef>
            </a:pPr>
            <a:r>
              <a:rPr lang="en-US" dirty="0"/>
              <a:t>Firm announces intent to repurchase stock.</a:t>
            </a:r>
          </a:p>
          <a:p>
            <a:pPr>
              <a:spcBef>
                <a:spcPts val="1200"/>
              </a:spcBef>
            </a:pPr>
            <a:r>
              <a:rPr lang="en-US" dirty="0"/>
              <a:t>Three ways to purchase:</a:t>
            </a:r>
          </a:p>
          <a:p>
            <a:pPr lvl="1">
              <a:spcBef>
                <a:spcPts val="1200"/>
              </a:spcBef>
            </a:pPr>
            <a:r>
              <a:rPr lang="en-US" dirty="0"/>
              <a:t>Have broker/trustee purchase on open market over period of time.</a:t>
            </a:r>
          </a:p>
          <a:p>
            <a:pPr lvl="1">
              <a:spcBef>
                <a:spcPts val="1200"/>
              </a:spcBef>
            </a:pPr>
            <a:r>
              <a:rPr lang="en-US" dirty="0"/>
              <a:t>Make a tender offer to shareholders.</a:t>
            </a:r>
          </a:p>
          <a:p>
            <a:pPr lvl="1">
              <a:spcBef>
                <a:spcPts val="1200"/>
              </a:spcBef>
            </a:pPr>
            <a:r>
              <a:rPr lang="en-US" dirty="0"/>
              <a:t>Make a block (targeted) repurchase.</a:t>
            </a:r>
          </a:p>
          <a:p>
            <a:pPr>
              <a:spcBef>
                <a:spcPts val="1200"/>
              </a:spcBef>
            </a:pPr>
            <a:r>
              <a:rPr lang="en-US" dirty="0"/>
              <a:t>Firm doesn’t have to complete its announced intent to repurchase.</a:t>
            </a:r>
          </a:p>
        </p:txBody>
      </p:sp>
    </p:spTree>
    <p:extLst>
      <p:ext uri="{BB962C8B-B14F-4D97-AF65-F5344CB8AC3E}">
        <p14:creationId xmlns:p14="http://schemas.microsoft.com/office/powerpoint/2010/main" val="13825786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IWT Before a Distribution: Inputs (Millions)</a:t>
            </a:r>
          </a:p>
        </p:txBody>
      </p:sp>
      <p:graphicFrame>
        <p:nvGraphicFramePr>
          <p:cNvPr id="4" name="Table 2" descr="A table shows I W T before a distribution inputs millions. Value of operations is $1937.50; Short-term investments are $50.0, Debt is $387.50, Number of shares 100.00"/>
          <p:cNvGraphicFramePr>
            <a:graphicFrameLocks noGrp="1"/>
          </p:cNvGraphicFramePr>
          <p:nvPr>
            <p:ph idx="1"/>
            <p:extLst>
              <p:ext uri="{D42A27DB-BD31-4B8C-83A1-F6EECF244321}">
                <p14:modId xmlns:p14="http://schemas.microsoft.com/office/powerpoint/2010/main" val="1187568170"/>
              </p:ext>
            </p:extLst>
          </p:nvPr>
        </p:nvGraphicFramePr>
        <p:xfrm>
          <a:off x="2438400" y="1943266"/>
          <a:ext cx="7315200" cy="2971800"/>
        </p:xfrm>
        <a:graphic>
          <a:graphicData uri="http://schemas.openxmlformats.org/drawingml/2006/table">
            <a:tbl>
              <a:tblPr firstRow="1" bandRow="1"/>
              <a:tblGrid>
                <a:gridCol w="4572000">
                  <a:extLst>
                    <a:ext uri="{9D8B030D-6E8A-4147-A177-3AD203B41FA5}">
                      <a16:colId xmlns:a16="http://schemas.microsoft.com/office/drawing/2014/main" xmlns="" val="20000"/>
                    </a:ext>
                  </a:extLst>
                </a:gridCol>
                <a:gridCol w="2743200">
                  <a:extLst>
                    <a:ext uri="{9D8B030D-6E8A-4147-A177-3AD203B41FA5}">
                      <a16:colId xmlns:a16="http://schemas.microsoft.com/office/drawing/2014/main" xmlns="" val="20001"/>
                    </a:ext>
                  </a:extLst>
                </a:gridCol>
              </a:tblGrid>
              <a:tr h="742950">
                <a:tc>
                  <a:txBody>
                    <a:bodyPr/>
                    <a:lstStyle/>
                    <a:p>
                      <a:pPr marL="0" marR="0" lvl="0" indent="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3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Value of operations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3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$1,937.50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0"/>
                  </a:ext>
                </a:extLst>
              </a:tr>
              <a:tr h="742950">
                <a:tc>
                  <a:txBody>
                    <a:bodyPr/>
                    <a:lstStyle/>
                    <a:p>
                      <a:pPr marL="0" marR="0" lvl="0" indent="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3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Short-term investments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3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$50.00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1"/>
                  </a:ext>
                </a:extLst>
              </a:tr>
              <a:tr h="742950">
                <a:tc>
                  <a:txBody>
                    <a:bodyPr/>
                    <a:lstStyle/>
                    <a:p>
                      <a:pPr marL="0" marR="0" lvl="0" indent="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3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Debt</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3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$387.50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2"/>
                  </a:ext>
                </a:extLst>
              </a:tr>
              <a:tr h="742950">
                <a:tc>
                  <a:txBody>
                    <a:bodyPr/>
                    <a:lstStyle/>
                    <a:p>
                      <a:pPr marL="0" marR="0" lvl="0" indent="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3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Number of shares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3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100.00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3860622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Free Cash Flow: Distributions to Shareholders</a:t>
            </a:r>
          </a:p>
        </p:txBody>
      </p:sp>
      <p:pic>
        <p:nvPicPr>
          <p:cNvPr id="1026" name="Picture 2" descr="A flowchart shows sales revenue leads to negative operating costs and taxes further leads to negative required investments in operating capital. It further leads to source equals free cash flow (FCF) which further leads to uses. From uses it further leads to interest payments (aft¬er tax), principal repayments, dividends with red arrow pointing inward, stock repurchases with red arrow pointing inward, and purchase of short-term investment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63255" y="1317625"/>
            <a:ext cx="6865489" cy="47545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7304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Intrinsic Value Before Distribution</a:t>
            </a:r>
          </a:p>
        </p:txBody>
      </p:sp>
      <p:graphicFrame>
        <p:nvGraphicFramePr>
          <p:cNvPr id="4" name="Table 2" descr="A table shows the intrinsic value before distribution. V subscript op is $1937.50 plus S T inv. Is 50.00, V subscript total is $1987.50 minus Debt is 387.50, S is $1600.00 divided by n is 100.00, P is $16.00."/>
          <p:cNvGraphicFramePr>
            <a:graphicFrameLocks noGrp="1"/>
          </p:cNvGraphicFramePr>
          <p:nvPr>
            <p:ph idx="1"/>
            <p:extLst>
              <p:ext uri="{D42A27DB-BD31-4B8C-83A1-F6EECF244321}">
                <p14:modId xmlns:p14="http://schemas.microsoft.com/office/powerpoint/2010/main" val="275589424"/>
              </p:ext>
            </p:extLst>
          </p:nvPr>
        </p:nvGraphicFramePr>
        <p:xfrm>
          <a:off x="3676650" y="1219203"/>
          <a:ext cx="4838700" cy="4684628"/>
        </p:xfrm>
        <a:graphic>
          <a:graphicData uri="http://schemas.openxmlformats.org/drawingml/2006/table">
            <a:tbl>
              <a:tblPr firstRow="1" bandRow="1"/>
              <a:tblGrid>
                <a:gridCol w="2311447">
                  <a:extLst>
                    <a:ext uri="{9D8B030D-6E8A-4147-A177-3AD203B41FA5}">
                      <a16:colId xmlns:a16="http://schemas.microsoft.com/office/drawing/2014/main" xmlns="" val="20000"/>
                    </a:ext>
                  </a:extLst>
                </a:gridCol>
                <a:gridCol w="2527253">
                  <a:extLst>
                    <a:ext uri="{9D8B030D-6E8A-4147-A177-3AD203B41FA5}">
                      <a16:colId xmlns:a16="http://schemas.microsoft.com/office/drawing/2014/main" xmlns="" val="20001"/>
                    </a:ext>
                  </a:extLst>
                </a:gridCol>
              </a:tblGrid>
              <a:tr h="668716">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V</a:t>
                      </a:r>
                      <a:r>
                        <a:rPr kumimoji="0" lang="en-US" sz="2800" b="0" i="0" u="none" strike="noStrike" cap="none" normalizeH="0" baseline="-25000" dirty="0">
                          <a:ln>
                            <a:noFill/>
                          </a:ln>
                          <a:solidFill>
                            <a:schemeClr val="tx1"/>
                          </a:solidFill>
                          <a:effectLst/>
                          <a:latin typeface="Arial" panose="020B0604020202020204" pitchFamily="34" charset="0"/>
                          <a:cs typeface="Arial" panose="020B0604020202020204" pitchFamily="34" charset="0"/>
                        </a:rPr>
                        <a:t>op</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$1,937.50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0"/>
                  </a:ext>
                </a:extLst>
              </a:tr>
              <a:tr h="670524">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2800" b="0" i="0" u="sng" strike="noStrike" cap="none" normalizeH="0" baseline="0" dirty="0">
                          <a:ln>
                            <a:noFill/>
                          </a:ln>
                          <a:solidFill>
                            <a:schemeClr val="tx1"/>
                          </a:solidFill>
                          <a:effectLst/>
                          <a:latin typeface="Arial" panose="020B0604020202020204" pitchFamily="34" charset="0"/>
                          <a:cs typeface="Arial" panose="020B0604020202020204" pitchFamily="34" charset="0"/>
                        </a:rPr>
                        <a:t>+ ST Inv.</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sng" strike="noStrike" cap="none" normalizeH="0" baseline="0" dirty="0">
                          <a:ln>
                            <a:noFill/>
                          </a:ln>
                          <a:solidFill>
                            <a:schemeClr val="tx1"/>
                          </a:solidFill>
                          <a:effectLst/>
                          <a:latin typeface="Arial" panose="020B0604020202020204" pitchFamily="34" charset="0"/>
                          <a:cs typeface="Arial" panose="020B0604020202020204" pitchFamily="34" charset="0"/>
                        </a:rPr>
                        <a:t>      50.00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1"/>
                  </a:ext>
                </a:extLst>
              </a:tr>
              <a:tr h="668716">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V</a:t>
                      </a:r>
                      <a:r>
                        <a:rPr kumimoji="0" lang="en-US" sz="2800" b="0" i="0" u="none" strike="noStrike" cap="none" normalizeH="0" baseline="-25000" dirty="0">
                          <a:ln>
                            <a:noFill/>
                          </a:ln>
                          <a:solidFill>
                            <a:schemeClr val="tx1"/>
                          </a:solidFill>
                          <a:effectLst/>
                          <a:latin typeface="Arial" panose="020B0604020202020204" pitchFamily="34" charset="0"/>
                          <a:cs typeface="Arial" panose="020B0604020202020204" pitchFamily="34" charset="0"/>
                        </a:rPr>
                        <a:t>Total</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$1,987.50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2"/>
                  </a:ext>
                </a:extLst>
              </a:tr>
              <a:tr h="668716">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2800" b="0" i="0" u="sng" strike="noStrike" cap="none" normalizeH="0" baseline="0" dirty="0">
                          <a:ln>
                            <a:noFill/>
                          </a:ln>
                          <a:solidFill>
                            <a:schemeClr val="tx1"/>
                          </a:solidFill>
                          <a:effectLst/>
                          <a:latin typeface="Arial" panose="020B0604020202020204" pitchFamily="34" charset="0"/>
                          <a:cs typeface="Arial" panose="020B0604020202020204" pitchFamily="34" charset="0"/>
                        </a:rPr>
                        <a:t>− Debt</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sng" strike="noStrike" cap="none" normalizeH="0" baseline="0" dirty="0">
                          <a:ln>
                            <a:noFill/>
                          </a:ln>
                          <a:solidFill>
                            <a:schemeClr val="tx1"/>
                          </a:solidFill>
                          <a:effectLst/>
                          <a:latin typeface="Arial" panose="020B0604020202020204" pitchFamily="34" charset="0"/>
                          <a:cs typeface="Arial" panose="020B0604020202020204" pitchFamily="34" charset="0"/>
                        </a:rPr>
                        <a:t>    387.50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3"/>
                  </a:ext>
                </a:extLst>
              </a:tr>
              <a:tr h="668716">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$1,600.00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4"/>
                  </a:ext>
                </a:extLst>
              </a:tr>
              <a:tr h="670524">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2800" b="0" i="0" u="sng" strike="noStrike" cap="none" normalizeH="0" baseline="0" dirty="0">
                          <a:ln>
                            <a:noFill/>
                          </a:ln>
                          <a:solidFill>
                            <a:schemeClr val="tx1"/>
                          </a:solidFill>
                          <a:effectLst/>
                          <a:latin typeface="Arial" panose="020B0604020202020204" pitchFamily="34" charset="0"/>
                          <a:cs typeface="Arial" panose="020B0604020202020204" pitchFamily="34" charset="0"/>
                        </a:rPr>
                        <a:t>÷n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sng" strike="noStrike" cap="none" normalizeH="0" baseline="0" dirty="0">
                          <a:ln>
                            <a:noFill/>
                          </a:ln>
                          <a:solidFill>
                            <a:schemeClr val="tx1"/>
                          </a:solidFill>
                          <a:effectLst/>
                          <a:latin typeface="Arial" panose="020B0604020202020204" pitchFamily="34" charset="0"/>
                          <a:cs typeface="Arial" panose="020B0604020202020204" pitchFamily="34" charset="0"/>
                        </a:rPr>
                        <a:t>    100.00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5"/>
                  </a:ext>
                </a:extLst>
              </a:tr>
              <a:tr h="668716">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   P</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$16.00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18544696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Intrinsic Value After a $50 </a:t>
            </a:r>
            <a:r>
              <a:rPr lang="en-US" dirty="0" smtClean="0"/>
              <a:t>Million</a:t>
            </a:r>
            <a:br>
              <a:rPr lang="en-US" dirty="0" smtClean="0"/>
            </a:br>
            <a:r>
              <a:rPr lang="en-US" dirty="0" smtClean="0"/>
              <a:t>Dividend </a:t>
            </a:r>
            <a:r>
              <a:rPr lang="en-US" dirty="0"/>
              <a:t>Distribution</a:t>
            </a:r>
          </a:p>
        </p:txBody>
      </p:sp>
      <p:graphicFrame>
        <p:nvGraphicFramePr>
          <p:cNvPr id="4" name="Table 2" descr="A table shows the intrinsic value after a $501 million dividend distribution. V subscript op plus S T Inv. is before $1937.50, 50.00 After dividend $1937.50, 0.00, V subscript total is before $1987.50 after dividend $1937.50, From V subscript total minus Debt is before 387.50 After dividend 387.50, S is before $1600.00 after dividend is $1550.00, Divided by n is before 100.00 after dividend 100.00, P is before $16.00 after dividend is $15.50, D P S is after dividend is $0.50."/>
          <p:cNvGraphicFramePr>
            <a:graphicFrameLocks noGrp="1"/>
          </p:cNvGraphicFramePr>
          <p:nvPr>
            <p:ph idx="1"/>
            <p:extLst>
              <p:ext uri="{D42A27DB-BD31-4B8C-83A1-F6EECF244321}">
                <p14:modId xmlns:p14="http://schemas.microsoft.com/office/powerpoint/2010/main" val="963510521"/>
              </p:ext>
            </p:extLst>
          </p:nvPr>
        </p:nvGraphicFramePr>
        <p:xfrm>
          <a:off x="2667000" y="1450975"/>
          <a:ext cx="6858000" cy="4495797"/>
        </p:xfrm>
        <a:graphic>
          <a:graphicData uri="http://schemas.openxmlformats.org/drawingml/2006/table">
            <a:tbl>
              <a:tblPr firstRow="1" bandRow="1"/>
              <a:tblGrid>
                <a:gridCol w="2286000">
                  <a:extLst>
                    <a:ext uri="{9D8B030D-6E8A-4147-A177-3AD203B41FA5}">
                      <a16:colId xmlns:a16="http://schemas.microsoft.com/office/drawing/2014/main" xmlns="" val="20000"/>
                    </a:ext>
                  </a:extLst>
                </a:gridCol>
                <a:gridCol w="2286000">
                  <a:extLst>
                    <a:ext uri="{9D8B030D-6E8A-4147-A177-3AD203B41FA5}">
                      <a16:colId xmlns:a16="http://schemas.microsoft.com/office/drawing/2014/main" xmlns="" val="20001"/>
                    </a:ext>
                  </a:extLst>
                </a:gridCol>
                <a:gridCol w="2286000">
                  <a:extLst>
                    <a:ext uri="{9D8B030D-6E8A-4147-A177-3AD203B41FA5}">
                      <a16:colId xmlns:a16="http://schemas.microsoft.com/office/drawing/2014/main" xmlns="" val="20002"/>
                    </a:ext>
                  </a:extLst>
                </a:gridCol>
              </a:tblGrid>
              <a:tr h="499533">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en-US" sz="2600" b="0" i="0" u="none" strike="noStrike" cap="none" normalizeH="0" baseline="-25000" dirty="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Before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After Dividend</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0"/>
                  </a:ext>
                </a:extLst>
              </a:tr>
              <a:tr h="499533">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V</a:t>
                      </a:r>
                      <a:r>
                        <a:rPr kumimoji="0" lang="en-US" sz="2600" b="0" i="0" u="none" strike="noStrike" cap="none" normalizeH="0" baseline="-25000" dirty="0">
                          <a:ln>
                            <a:noFill/>
                          </a:ln>
                          <a:solidFill>
                            <a:schemeClr val="tx1"/>
                          </a:solidFill>
                          <a:effectLst/>
                          <a:latin typeface="Arial" panose="020B0604020202020204" pitchFamily="34" charset="0"/>
                          <a:cs typeface="Arial" panose="020B0604020202020204" pitchFamily="34" charset="0"/>
                        </a:rPr>
                        <a:t>op</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$1,937.50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$1,937.50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1"/>
                  </a:ext>
                </a:extLst>
              </a:tr>
              <a:tr h="499533">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2600" b="0" i="0" u="sng" strike="noStrike" cap="none" normalizeH="0" baseline="0" dirty="0">
                          <a:ln>
                            <a:noFill/>
                          </a:ln>
                          <a:solidFill>
                            <a:schemeClr val="tx1"/>
                          </a:solidFill>
                          <a:effectLst/>
                          <a:latin typeface="Arial" panose="020B0604020202020204" pitchFamily="34" charset="0"/>
                          <a:cs typeface="Arial" panose="020B0604020202020204" pitchFamily="34" charset="0"/>
                        </a:rPr>
                        <a:t>+ ST Inv.</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b="0" i="0" u="sng" strike="noStrike" cap="none" normalizeH="0" baseline="0" dirty="0">
                          <a:ln>
                            <a:noFill/>
                          </a:ln>
                          <a:solidFill>
                            <a:schemeClr val="tx1"/>
                          </a:solidFill>
                          <a:effectLst/>
                          <a:latin typeface="Arial" panose="020B0604020202020204" pitchFamily="34" charset="0"/>
                          <a:cs typeface="Arial" panose="020B0604020202020204" pitchFamily="34" charset="0"/>
                        </a:rPr>
                        <a:t>      50.00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b="0" i="0" u="sng" strike="noStrike" cap="none" normalizeH="0" baseline="0" dirty="0">
                          <a:ln>
                            <a:noFill/>
                          </a:ln>
                          <a:solidFill>
                            <a:srgbClr val="333399"/>
                          </a:solidFill>
                          <a:effectLst/>
                          <a:latin typeface="Arial" panose="020B0604020202020204" pitchFamily="34" charset="0"/>
                          <a:cs typeface="Arial" panose="020B0604020202020204" pitchFamily="34" charset="0"/>
                        </a:rPr>
                        <a:t>        0.00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2"/>
                  </a:ext>
                </a:extLst>
              </a:tr>
              <a:tr h="499533">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V</a:t>
                      </a:r>
                      <a:r>
                        <a:rPr kumimoji="0" lang="en-US" sz="2600" b="0" i="0" u="none" strike="noStrike" cap="none" normalizeH="0" baseline="-25000" dirty="0">
                          <a:ln>
                            <a:noFill/>
                          </a:ln>
                          <a:solidFill>
                            <a:schemeClr val="tx1"/>
                          </a:solidFill>
                          <a:effectLst/>
                          <a:latin typeface="Arial" panose="020B0604020202020204" pitchFamily="34" charset="0"/>
                          <a:cs typeface="Arial" panose="020B0604020202020204" pitchFamily="34" charset="0"/>
                        </a:rPr>
                        <a:t>Total</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$1,987.50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$1,937.50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3"/>
                  </a:ext>
                </a:extLst>
              </a:tr>
              <a:tr h="499533">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2600" b="0" i="0" u="sng" strike="noStrike" cap="none" normalizeH="0" baseline="0" dirty="0">
                          <a:ln>
                            <a:noFill/>
                          </a:ln>
                          <a:solidFill>
                            <a:schemeClr val="tx1"/>
                          </a:solidFill>
                          <a:effectLst/>
                          <a:latin typeface="Arial" panose="020B0604020202020204" pitchFamily="34" charset="0"/>
                          <a:cs typeface="Arial" panose="020B0604020202020204" pitchFamily="34" charset="0"/>
                        </a:rPr>
                        <a:t>− Debt</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b="0" i="0" u="sng" strike="noStrike" cap="none" normalizeH="0" baseline="0" dirty="0">
                          <a:ln>
                            <a:noFill/>
                          </a:ln>
                          <a:solidFill>
                            <a:schemeClr val="tx1"/>
                          </a:solidFill>
                          <a:effectLst/>
                          <a:latin typeface="Arial" panose="020B0604020202020204" pitchFamily="34" charset="0"/>
                          <a:cs typeface="Arial" panose="020B0604020202020204" pitchFamily="34" charset="0"/>
                        </a:rPr>
                        <a:t>    387.50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b="0" i="0" u="sng" strike="noStrike" cap="none" normalizeH="0" baseline="0" dirty="0">
                          <a:ln>
                            <a:noFill/>
                          </a:ln>
                          <a:solidFill>
                            <a:srgbClr val="333399"/>
                          </a:solidFill>
                          <a:effectLst/>
                          <a:latin typeface="Arial" panose="020B0604020202020204" pitchFamily="34" charset="0"/>
                          <a:cs typeface="Arial" panose="020B0604020202020204" pitchFamily="34" charset="0"/>
                        </a:rPr>
                        <a:t>     387.50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4"/>
                  </a:ext>
                </a:extLst>
              </a:tr>
              <a:tr h="499533">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$1,600.00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$1,550.00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5"/>
                  </a:ext>
                </a:extLst>
              </a:tr>
              <a:tr h="499533">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2600" b="0" i="0" u="sng" strike="noStrike" cap="none" normalizeH="0" baseline="0" dirty="0">
                          <a:ln>
                            <a:noFill/>
                          </a:ln>
                          <a:solidFill>
                            <a:schemeClr val="tx1"/>
                          </a:solidFill>
                          <a:effectLst/>
                          <a:latin typeface="Arial" panose="020B0604020202020204" pitchFamily="34" charset="0"/>
                          <a:cs typeface="Arial" panose="020B0604020202020204" pitchFamily="34" charset="0"/>
                        </a:rPr>
                        <a:t>÷n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b="0" i="0" u="sng" strike="noStrike" cap="none" normalizeH="0" baseline="0" dirty="0">
                          <a:ln>
                            <a:noFill/>
                          </a:ln>
                          <a:solidFill>
                            <a:schemeClr val="tx1"/>
                          </a:solidFill>
                          <a:effectLst/>
                          <a:latin typeface="Arial" panose="020B0604020202020204" pitchFamily="34" charset="0"/>
                          <a:cs typeface="Arial" panose="020B0604020202020204" pitchFamily="34" charset="0"/>
                        </a:rPr>
                        <a:t>    100.00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b="0" i="0" u="sng" strike="noStrike" cap="none" normalizeH="0" baseline="0" dirty="0">
                          <a:ln>
                            <a:noFill/>
                          </a:ln>
                          <a:solidFill>
                            <a:srgbClr val="333399"/>
                          </a:solidFill>
                          <a:effectLst/>
                          <a:latin typeface="Arial" panose="020B0604020202020204" pitchFamily="34" charset="0"/>
                          <a:cs typeface="Arial" panose="020B0604020202020204" pitchFamily="34" charset="0"/>
                        </a:rPr>
                        <a:t>    100.00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6"/>
                  </a:ext>
                </a:extLst>
              </a:tr>
              <a:tr h="499533">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26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  </a:t>
                      </a:r>
                      <a:r>
                        <a:rPr kumimoji="0" 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P</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$16.00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$15.50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7"/>
                  </a:ext>
                </a:extLst>
              </a:tr>
              <a:tr h="499533">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DPS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6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$0.50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8"/>
                  </a:ext>
                </a:extLst>
              </a:tr>
            </a:tbl>
          </a:graphicData>
        </a:graphic>
      </p:graphicFrame>
    </p:spTree>
    <p:extLst>
      <p:ext uri="{BB962C8B-B14F-4D97-AF65-F5344CB8AC3E}">
        <p14:creationId xmlns:p14="http://schemas.microsoft.com/office/powerpoint/2010/main" val="7408492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Drop in Price with Dividend Distribution</a:t>
            </a:r>
          </a:p>
        </p:txBody>
      </p:sp>
      <p:sp>
        <p:nvSpPr>
          <p:cNvPr id="3" name="Content Placeholder 2"/>
          <p:cNvSpPr>
            <a:spLocks noGrp="1"/>
          </p:cNvSpPr>
          <p:nvPr>
            <p:ph idx="1"/>
          </p:nvPr>
        </p:nvSpPr>
        <p:spPr>
          <a:xfrm>
            <a:off x="838200" y="1317625"/>
            <a:ext cx="11163300" cy="4754880"/>
          </a:xfrm>
        </p:spPr>
        <p:txBody>
          <a:bodyPr/>
          <a:lstStyle/>
          <a:p>
            <a:pPr>
              <a:spcBef>
                <a:spcPts val="1200"/>
              </a:spcBef>
            </a:pPr>
            <a:r>
              <a:rPr lang="en-US" dirty="0"/>
              <a:t>Note that stock price drops by dividend per share in model.</a:t>
            </a:r>
          </a:p>
          <a:p>
            <a:pPr lvl="1">
              <a:spcBef>
                <a:spcPts val="1200"/>
              </a:spcBef>
            </a:pPr>
            <a:r>
              <a:rPr lang="en-US" dirty="0"/>
              <a:t>If it didn’t there would be arbitrage opportunity (assuming no taxes).</a:t>
            </a:r>
          </a:p>
          <a:p>
            <a:pPr>
              <a:spcBef>
                <a:spcPts val="1200"/>
              </a:spcBef>
            </a:pPr>
            <a:r>
              <a:rPr lang="en-US" dirty="0"/>
              <a:t>In real world, stock price drops on average by about 90% of dividend</a:t>
            </a:r>
            <a:r>
              <a:rPr lang="en-US" dirty="0" smtClean="0"/>
              <a:t>.</a:t>
            </a:r>
            <a:endParaRPr lang="en-US" dirty="0"/>
          </a:p>
        </p:txBody>
      </p:sp>
    </p:spTree>
    <p:extLst>
      <p:ext uri="{BB962C8B-B14F-4D97-AF65-F5344CB8AC3E}">
        <p14:creationId xmlns:p14="http://schemas.microsoft.com/office/powerpoint/2010/main" val="25114882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repurchase has no effect on stock price!</a:t>
            </a:r>
          </a:p>
        </p:txBody>
      </p:sp>
      <p:sp>
        <p:nvSpPr>
          <p:cNvPr id="3" name="Content Placeholder 2"/>
          <p:cNvSpPr>
            <a:spLocks noGrp="1"/>
          </p:cNvSpPr>
          <p:nvPr>
            <p:ph idx="1"/>
          </p:nvPr>
        </p:nvSpPr>
        <p:spPr/>
        <p:txBody>
          <a:bodyPr/>
          <a:lstStyle/>
          <a:p>
            <a:pPr>
              <a:lnSpc>
                <a:spcPct val="90000"/>
              </a:lnSpc>
            </a:pPr>
            <a:r>
              <a:rPr lang="en-US" dirty="0"/>
              <a:t>The announcement of an intended repurchase might send a signal that affects stock price, and the previous events that led to cash available for a distribution affect stock price, but the </a:t>
            </a:r>
            <a:r>
              <a:rPr lang="en-US" i="1" dirty="0"/>
              <a:t>actual</a:t>
            </a:r>
            <a:r>
              <a:rPr lang="en-US" dirty="0"/>
              <a:t> repurchase has no impact on stock price because:</a:t>
            </a:r>
          </a:p>
          <a:p>
            <a:pPr lvl="1">
              <a:lnSpc>
                <a:spcPct val="90000"/>
              </a:lnSpc>
            </a:pPr>
            <a:r>
              <a:rPr lang="en-US" dirty="0"/>
              <a:t>If investors thought that the repurchase would increase the stock price, they would all purchase stock the day before, which would drive up its price. </a:t>
            </a:r>
          </a:p>
          <a:p>
            <a:pPr lvl="1">
              <a:lnSpc>
                <a:spcPct val="90000"/>
              </a:lnSpc>
            </a:pPr>
            <a:r>
              <a:rPr lang="en-US" dirty="0"/>
              <a:t>If investors thought that the repurchase would decrease the stock price, they would all sell short the stock the day before, which would drive down the stock price.</a:t>
            </a:r>
          </a:p>
        </p:txBody>
      </p:sp>
    </p:spTree>
    <p:extLst>
      <p:ext uri="{BB962C8B-B14F-4D97-AF65-F5344CB8AC3E}">
        <p14:creationId xmlns:p14="http://schemas.microsoft.com/office/powerpoint/2010/main" val="8563715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Remaining Number of Shares </a:t>
            </a:r>
            <a:r>
              <a:rPr lang="en-US" dirty="0" smtClean="0"/>
              <a:t>After</a:t>
            </a:r>
            <a:br>
              <a:rPr lang="en-US" dirty="0" smtClean="0"/>
            </a:br>
            <a:r>
              <a:rPr lang="en-US" dirty="0" smtClean="0"/>
              <a:t>Repurchase (1 of 2)</a:t>
            </a:r>
            <a:endParaRPr lang="en-US" dirty="0"/>
          </a:p>
        </p:txBody>
      </p:sp>
      <p:sp>
        <p:nvSpPr>
          <p:cNvPr id="3" name="Content Placeholder 2"/>
          <p:cNvSpPr>
            <a:spLocks noGrp="1"/>
          </p:cNvSpPr>
          <p:nvPr>
            <p:ph idx="1"/>
          </p:nvPr>
        </p:nvSpPr>
        <p:spPr/>
        <p:txBody>
          <a:bodyPr/>
          <a:lstStyle/>
          <a:p>
            <a:r>
              <a:rPr lang="en-US" dirty="0"/>
              <a:t># shares repurchased = </a:t>
            </a:r>
            <a:r>
              <a:rPr lang="en-US" dirty="0" err="1"/>
              <a:t>n</a:t>
            </a:r>
            <a:r>
              <a:rPr lang="en-US" baseline="-25000" dirty="0" err="1"/>
              <a:t>Prior</a:t>
            </a:r>
            <a:r>
              <a:rPr lang="en-US" dirty="0"/>
              <a:t> − </a:t>
            </a:r>
            <a:r>
              <a:rPr lang="en-US" dirty="0" err="1"/>
              <a:t>n</a:t>
            </a:r>
            <a:r>
              <a:rPr lang="en-US" baseline="-25000" dirty="0" err="1"/>
              <a:t>Post</a:t>
            </a:r>
            <a:endParaRPr lang="en-US" baseline="-25000" dirty="0"/>
          </a:p>
          <a:p>
            <a:r>
              <a:rPr lang="en-US" dirty="0"/>
              <a:t># shares repurchased =</a:t>
            </a:r>
            <a:r>
              <a:rPr lang="en-US" dirty="0" err="1"/>
              <a:t>Cash</a:t>
            </a:r>
            <a:r>
              <a:rPr lang="en-US" baseline="-25000" dirty="0" err="1"/>
              <a:t>Rep</a:t>
            </a:r>
            <a:r>
              <a:rPr lang="en-US" dirty="0"/>
              <a:t>/</a:t>
            </a:r>
            <a:r>
              <a:rPr lang="en-US" dirty="0" err="1"/>
              <a:t>P</a:t>
            </a:r>
            <a:r>
              <a:rPr lang="en-US" baseline="-25000" dirty="0" err="1"/>
              <a:t>Prior</a:t>
            </a:r>
            <a:endParaRPr lang="en-US" dirty="0"/>
          </a:p>
          <a:p>
            <a:r>
              <a:rPr lang="en-US" dirty="0" err="1"/>
              <a:t>n</a:t>
            </a:r>
            <a:r>
              <a:rPr lang="en-US" baseline="-25000" dirty="0" err="1"/>
              <a:t>Prior</a:t>
            </a:r>
            <a:r>
              <a:rPr lang="en-US" dirty="0"/>
              <a:t> − </a:t>
            </a:r>
            <a:r>
              <a:rPr lang="en-US" dirty="0" err="1"/>
              <a:t>n</a:t>
            </a:r>
            <a:r>
              <a:rPr lang="en-US" baseline="-25000" dirty="0" err="1"/>
              <a:t>Post</a:t>
            </a:r>
            <a:r>
              <a:rPr lang="en-US" dirty="0"/>
              <a:t> = </a:t>
            </a:r>
            <a:r>
              <a:rPr lang="en-US" dirty="0" err="1"/>
              <a:t>Cash</a:t>
            </a:r>
            <a:r>
              <a:rPr lang="en-US" baseline="-25000" dirty="0" err="1"/>
              <a:t>Rep</a:t>
            </a:r>
            <a:r>
              <a:rPr lang="en-US" dirty="0"/>
              <a:t>/</a:t>
            </a:r>
            <a:r>
              <a:rPr lang="en-US" dirty="0" err="1"/>
              <a:t>P</a:t>
            </a:r>
            <a:r>
              <a:rPr lang="en-US" baseline="-25000" dirty="0" err="1"/>
              <a:t>Prior</a:t>
            </a:r>
            <a:endParaRPr lang="en-US" dirty="0"/>
          </a:p>
          <a:p>
            <a:r>
              <a:rPr lang="en-US" dirty="0" err="1"/>
              <a:t>n</a:t>
            </a:r>
            <a:r>
              <a:rPr lang="en-US" baseline="-25000" dirty="0" err="1"/>
              <a:t>Post</a:t>
            </a:r>
            <a:r>
              <a:rPr lang="en-US" dirty="0"/>
              <a:t> = </a:t>
            </a:r>
            <a:r>
              <a:rPr lang="en-US" dirty="0" err="1"/>
              <a:t>n</a:t>
            </a:r>
            <a:r>
              <a:rPr lang="en-US" baseline="-25000" dirty="0" err="1"/>
              <a:t>Prior</a:t>
            </a:r>
            <a:r>
              <a:rPr lang="en-US" dirty="0"/>
              <a:t> − (</a:t>
            </a:r>
            <a:r>
              <a:rPr lang="en-US" dirty="0" err="1"/>
              <a:t>Cash</a:t>
            </a:r>
            <a:r>
              <a:rPr lang="en-US" baseline="-25000" dirty="0" err="1"/>
              <a:t>Rep</a:t>
            </a:r>
            <a:r>
              <a:rPr lang="en-US" dirty="0"/>
              <a:t>/</a:t>
            </a:r>
            <a:r>
              <a:rPr lang="en-US" dirty="0" err="1"/>
              <a:t>P</a:t>
            </a:r>
            <a:r>
              <a:rPr lang="en-US" baseline="-25000" dirty="0" err="1"/>
              <a:t>Prior</a:t>
            </a:r>
            <a:r>
              <a:rPr lang="en-US" dirty="0" smtClean="0"/>
              <a:t>)</a:t>
            </a:r>
            <a:endParaRPr lang="en-US" dirty="0"/>
          </a:p>
        </p:txBody>
      </p:sp>
    </p:spTree>
    <p:extLst>
      <p:ext uri="{BB962C8B-B14F-4D97-AF65-F5344CB8AC3E}">
        <p14:creationId xmlns:p14="http://schemas.microsoft.com/office/powerpoint/2010/main" val="10502019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Remaining Number of Shares </a:t>
            </a:r>
            <a:r>
              <a:rPr lang="en-US" dirty="0" smtClean="0"/>
              <a:t>After</a:t>
            </a:r>
            <a:br>
              <a:rPr lang="en-US" dirty="0" smtClean="0"/>
            </a:br>
            <a:r>
              <a:rPr lang="en-US" dirty="0" smtClean="0"/>
              <a:t>Repurchase (2 of 2)</a:t>
            </a:r>
            <a:endParaRPr lang="en-US" dirty="0"/>
          </a:p>
        </p:txBody>
      </p:sp>
      <p:sp>
        <p:nvSpPr>
          <p:cNvPr id="3" name="Content Placeholder 2"/>
          <p:cNvSpPr>
            <a:spLocks noGrp="1"/>
          </p:cNvSpPr>
          <p:nvPr>
            <p:ph idx="1"/>
          </p:nvPr>
        </p:nvSpPr>
        <p:spPr/>
        <p:txBody>
          <a:bodyPr/>
          <a:lstStyle/>
          <a:p>
            <a:r>
              <a:rPr lang="en-US" dirty="0" err="1"/>
              <a:t>n</a:t>
            </a:r>
            <a:r>
              <a:rPr lang="en-US" baseline="-25000" dirty="0" err="1"/>
              <a:t>Post</a:t>
            </a:r>
            <a:r>
              <a:rPr lang="en-US" dirty="0"/>
              <a:t> = </a:t>
            </a:r>
            <a:r>
              <a:rPr lang="en-US" dirty="0" err="1"/>
              <a:t>n</a:t>
            </a:r>
            <a:r>
              <a:rPr lang="en-US" baseline="-25000" dirty="0" err="1"/>
              <a:t>Prior</a:t>
            </a:r>
            <a:r>
              <a:rPr lang="en-US" dirty="0"/>
              <a:t> − (</a:t>
            </a:r>
            <a:r>
              <a:rPr lang="en-US" dirty="0" err="1"/>
              <a:t>Cash</a:t>
            </a:r>
            <a:r>
              <a:rPr lang="en-US" baseline="-25000" dirty="0" err="1"/>
              <a:t>Rep</a:t>
            </a:r>
            <a:r>
              <a:rPr lang="en-US" dirty="0"/>
              <a:t>/</a:t>
            </a:r>
            <a:r>
              <a:rPr lang="en-US" dirty="0" err="1"/>
              <a:t>P</a:t>
            </a:r>
            <a:r>
              <a:rPr lang="en-US" baseline="-25000" dirty="0" err="1"/>
              <a:t>Prior</a:t>
            </a:r>
            <a:r>
              <a:rPr lang="en-US" dirty="0"/>
              <a:t>)</a:t>
            </a:r>
          </a:p>
          <a:p>
            <a:r>
              <a:rPr lang="en-US" dirty="0" err="1"/>
              <a:t>n</a:t>
            </a:r>
            <a:r>
              <a:rPr lang="en-US" baseline="-25000" dirty="0" err="1"/>
              <a:t>Post</a:t>
            </a:r>
            <a:r>
              <a:rPr lang="en-US" dirty="0"/>
              <a:t> = 100 − ($50/$16)</a:t>
            </a:r>
          </a:p>
          <a:p>
            <a:r>
              <a:rPr lang="en-US" dirty="0" err="1"/>
              <a:t>n</a:t>
            </a:r>
            <a:r>
              <a:rPr lang="en-US" baseline="-25000" dirty="0" err="1"/>
              <a:t>Post</a:t>
            </a:r>
            <a:r>
              <a:rPr lang="en-US" dirty="0"/>
              <a:t> = 100 − 3.125 = 96.875</a:t>
            </a:r>
          </a:p>
        </p:txBody>
      </p:sp>
    </p:spTree>
    <p:extLst>
      <p:ext uri="{BB962C8B-B14F-4D97-AF65-F5344CB8AC3E}">
        <p14:creationId xmlns:p14="http://schemas.microsoft.com/office/powerpoint/2010/main" val="30065273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Intrinsic Value After a $50 Million Repurchase</a:t>
            </a:r>
          </a:p>
        </p:txBody>
      </p:sp>
      <p:graphicFrame>
        <p:nvGraphicFramePr>
          <p:cNvPr id="4" name="Table 2" descr="A table shows the intrinsic value after a $50 million repurchase. V subscript op plus S T Inv. Before is $1937.50, 50.00 after repurchase $1937.50, 0.00, V subscript total are before is $1987.50 after repurchase is $1937.50, V subscript total minus debt is before 387.50 after repurchase 378.50, S before is $1600.00 after repurchase $1550.00, s divided by n before is 100.00 after repurchase 96.875, P before is $16.00 after repurchase is $16.00, shares rep. After repurchase is 3.125."/>
          <p:cNvGraphicFramePr>
            <a:graphicFrameLocks noGrp="1"/>
          </p:cNvGraphicFramePr>
          <p:nvPr>
            <p:ph idx="1"/>
            <p:extLst>
              <p:ext uri="{D42A27DB-BD31-4B8C-83A1-F6EECF244321}">
                <p14:modId xmlns:p14="http://schemas.microsoft.com/office/powerpoint/2010/main" val="737428789"/>
              </p:ext>
            </p:extLst>
          </p:nvPr>
        </p:nvGraphicFramePr>
        <p:xfrm>
          <a:off x="2438400" y="1317625"/>
          <a:ext cx="7315200" cy="4495797"/>
        </p:xfrm>
        <a:graphic>
          <a:graphicData uri="http://schemas.openxmlformats.org/drawingml/2006/table">
            <a:tbl>
              <a:tblPr firstRow="1" bandRow="1"/>
              <a:tblGrid>
                <a:gridCol w="1828800">
                  <a:extLst>
                    <a:ext uri="{9D8B030D-6E8A-4147-A177-3AD203B41FA5}">
                      <a16:colId xmlns:a16="http://schemas.microsoft.com/office/drawing/2014/main" xmlns="" val="20000"/>
                    </a:ext>
                  </a:extLst>
                </a:gridCol>
                <a:gridCol w="2286000">
                  <a:extLst>
                    <a:ext uri="{9D8B030D-6E8A-4147-A177-3AD203B41FA5}">
                      <a16:colId xmlns:a16="http://schemas.microsoft.com/office/drawing/2014/main" xmlns="" val="20001"/>
                    </a:ext>
                  </a:extLst>
                </a:gridCol>
                <a:gridCol w="3200400">
                  <a:extLst>
                    <a:ext uri="{9D8B030D-6E8A-4147-A177-3AD203B41FA5}">
                      <a16:colId xmlns:a16="http://schemas.microsoft.com/office/drawing/2014/main" xmlns="" val="20002"/>
                    </a:ext>
                  </a:extLst>
                </a:gridCol>
              </a:tblGrid>
              <a:tr h="499533">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25000" dirty="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Before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After Repurchase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0"/>
                  </a:ext>
                </a:extLst>
              </a:tr>
              <a:tr h="499533">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V</a:t>
                      </a:r>
                      <a:r>
                        <a:rPr kumimoji="0" lang="en-US" sz="2400" b="0" i="0" u="none" strike="noStrike" cap="none" normalizeH="0" baseline="-25000" dirty="0">
                          <a:ln>
                            <a:noFill/>
                          </a:ln>
                          <a:solidFill>
                            <a:schemeClr val="tx1"/>
                          </a:solidFill>
                          <a:effectLst/>
                          <a:latin typeface="Arial" panose="020B0604020202020204" pitchFamily="34" charset="0"/>
                          <a:cs typeface="Arial" panose="020B0604020202020204" pitchFamily="34" charset="0"/>
                        </a:rPr>
                        <a:t>op</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$1,937.50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$1,937.50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1"/>
                  </a:ext>
                </a:extLst>
              </a:tr>
              <a:tr h="499533">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2400" b="0" i="0" u="sng" strike="noStrike" cap="none" normalizeH="0" baseline="0" dirty="0">
                          <a:ln>
                            <a:noFill/>
                          </a:ln>
                          <a:solidFill>
                            <a:schemeClr val="tx1"/>
                          </a:solidFill>
                          <a:effectLst/>
                          <a:latin typeface="Arial" panose="020B0604020202020204" pitchFamily="34" charset="0"/>
                          <a:cs typeface="Arial" panose="020B0604020202020204" pitchFamily="34" charset="0"/>
                        </a:rPr>
                        <a:t>+ ST Inv.</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sng" strike="noStrike" cap="none" normalizeH="0" baseline="0" dirty="0">
                          <a:ln>
                            <a:noFill/>
                          </a:ln>
                          <a:solidFill>
                            <a:schemeClr val="tx1"/>
                          </a:solidFill>
                          <a:effectLst/>
                          <a:latin typeface="Arial" panose="020B0604020202020204" pitchFamily="34" charset="0"/>
                          <a:cs typeface="Arial" panose="020B0604020202020204" pitchFamily="34" charset="0"/>
                        </a:rPr>
                        <a:t>      50.00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sng" strike="noStrike" cap="none" normalizeH="0" baseline="0" dirty="0">
                          <a:ln>
                            <a:noFill/>
                          </a:ln>
                          <a:solidFill>
                            <a:srgbClr val="333399"/>
                          </a:solidFill>
                          <a:effectLst/>
                          <a:latin typeface="Arial" panose="020B0604020202020204" pitchFamily="34" charset="0"/>
                          <a:cs typeface="Arial" panose="020B0604020202020204" pitchFamily="34" charset="0"/>
                        </a:rPr>
                        <a:t>        0.00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2"/>
                  </a:ext>
                </a:extLst>
              </a:tr>
              <a:tr h="499533">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V</a:t>
                      </a:r>
                      <a:r>
                        <a:rPr kumimoji="0" lang="en-US" sz="2400" b="0" i="0" u="none" strike="noStrike" cap="none" normalizeH="0" baseline="-25000" dirty="0">
                          <a:ln>
                            <a:noFill/>
                          </a:ln>
                          <a:solidFill>
                            <a:schemeClr val="tx1"/>
                          </a:solidFill>
                          <a:effectLst/>
                          <a:latin typeface="Arial" panose="020B0604020202020204" pitchFamily="34" charset="0"/>
                          <a:cs typeface="Arial" panose="020B0604020202020204" pitchFamily="34" charset="0"/>
                        </a:rPr>
                        <a:t>Total</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$1,987.50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$1,937.50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3"/>
                  </a:ext>
                </a:extLst>
              </a:tr>
              <a:tr h="499533">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2400" b="0" i="0" u="sng" strike="noStrike" cap="none" normalizeH="0" baseline="0" dirty="0">
                          <a:ln>
                            <a:noFill/>
                          </a:ln>
                          <a:solidFill>
                            <a:schemeClr val="tx1"/>
                          </a:solidFill>
                          <a:effectLst/>
                          <a:latin typeface="Arial" panose="020B0604020202020204" pitchFamily="34" charset="0"/>
                          <a:cs typeface="Arial" panose="020B0604020202020204" pitchFamily="34" charset="0"/>
                        </a:rPr>
                        <a:t>− Debt</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sng" strike="noStrike" cap="none" normalizeH="0" baseline="0" dirty="0">
                          <a:ln>
                            <a:noFill/>
                          </a:ln>
                          <a:solidFill>
                            <a:schemeClr val="tx1"/>
                          </a:solidFill>
                          <a:effectLst/>
                          <a:latin typeface="Arial" panose="020B0604020202020204" pitchFamily="34" charset="0"/>
                          <a:cs typeface="Arial" panose="020B0604020202020204" pitchFamily="34" charset="0"/>
                        </a:rPr>
                        <a:t>    387.50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sng" strike="noStrike" cap="none" normalizeH="0" baseline="0" dirty="0">
                          <a:ln>
                            <a:noFill/>
                          </a:ln>
                          <a:solidFill>
                            <a:srgbClr val="333399"/>
                          </a:solidFill>
                          <a:effectLst/>
                          <a:latin typeface="Arial" panose="020B0604020202020204" pitchFamily="34" charset="0"/>
                          <a:cs typeface="Arial" panose="020B0604020202020204" pitchFamily="34" charset="0"/>
                        </a:rPr>
                        <a:t>     387.50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4"/>
                  </a:ext>
                </a:extLst>
              </a:tr>
              <a:tr h="499533">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$1,600.00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$1,550.00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5"/>
                  </a:ext>
                </a:extLst>
              </a:tr>
              <a:tr h="499533">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2400" b="0" i="0" u="sng" strike="noStrike" cap="none" normalizeH="0" baseline="0" dirty="0">
                          <a:ln>
                            <a:noFill/>
                          </a:ln>
                          <a:solidFill>
                            <a:schemeClr val="tx1"/>
                          </a:solidFill>
                          <a:effectLst/>
                          <a:latin typeface="Arial" panose="020B0604020202020204" pitchFamily="34" charset="0"/>
                          <a:cs typeface="Arial" panose="020B0604020202020204" pitchFamily="34" charset="0"/>
                        </a:rPr>
                        <a:t>÷n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sng" strike="noStrike" cap="none" normalizeH="0" baseline="0" dirty="0">
                          <a:ln>
                            <a:noFill/>
                          </a:ln>
                          <a:solidFill>
                            <a:schemeClr val="tx1"/>
                          </a:solidFill>
                          <a:effectLst/>
                          <a:latin typeface="Arial" panose="020B0604020202020204" pitchFamily="34" charset="0"/>
                          <a:cs typeface="Arial" panose="020B0604020202020204" pitchFamily="34" charset="0"/>
                        </a:rPr>
                        <a:t>    100.00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sng" strike="noStrike" cap="none" normalizeH="0" baseline="0" dirty="0">
                          <a:ln>
                            <a:noFill/>
                          </a:ln>
                          <a:solidFill>
                            <a:srgbClr val="333399"/>
                          </a:solidFill>
                          <a:effectLst/>
                          <a:latin typeface="Arial" panose="020B0604020202020204" pitchFamily="34" charset="0"/>
                          <a:cs typeface="Arial" panose="020B0604020202020204" pitchFamily="34" charset="0"/>
                        </a:rPr>
                        <a:t>    96.875</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6"/>
                  </a:ext>
                </a:extLst>
              </a:tr>
              <a:tr h="499533">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  </a:t>
                      </a: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P</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$16.00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$16.00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7"/>
                  </a:ext>
                </a:extLst>
              </a:tr>
              <a:tr h="499533">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Shares rep.</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4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3.125</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8"/>
                  </a:ext>
                </a:extLst>
              </a:tr>
            </a:tbl>
          </a:graphicData>
        </a:graphic>
      </p:graphicFrame>
    </p:spTree>
    <p:extLst>
      <p:ext uri="{BB962C8B-B14F-4D97-AF65-F5344CB8AC3E}">
        <p14:creationId xmlns:p14="http://schemas.microsoft.com/office/powerpoint/2010/main" val="15690086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Points</a:t>
            </a:r>
          </a:p>
        </p:txBody>
      </p:sp>
      <p:sp>
        <p:nvSpPr>
          <p:cNvPr id="3" name="Content Placeholder 2"/>
          <p:cNvSpPr>
            <a:spLocks noGrp="1"/>
          </p:cNvSpPr>
          <p:nvPr>
            <p:ph idx="1"/>
          </p:nvPr>
        </p:nvSpPr>
        <p:spPr/>
        <p:txBody>
          <a:bodyPr/>
          <a:lstStyle/>
          <a:p>
            <a:pPr>
              <a:spcBef>
                <a:spcPts val="1200"/>
              </a:spcBef>
            </a:pPr>
            <a:r>
              <a:rPr lang="en-US" dirty="0"/>
              <a:t>ST investments fall because they are used to repurchase stock.</a:t>
            </a:r>
          </a:p>
          <a:p>
            <a:pPr>
              <a:spcBef>
                <a:spcPts val="1200"/>
              </a:spcBef>
            </a:pPr>
            <a:r>
              <a:rPr lang="en-US" dirty="0"/>
              <a:t>Stock price is unchanged by actual repurchase.</a:t>
            </a:r>
          </a:p>
          <a:p>
            <a:pPr>
              <a:spcBef>
                <a:spcPts val="1200"/>
              </a:spcBef>
            </a:pPr>
            <a:r>
              <a:rPr lang="en-US" dirty="0"/>
              <a:t>Value of equity falls from </a:t>
            </a:r>
            <a:r>
              <a:rPr lang="en-US" dirty="0">
                <a:solidFill>
                  <a:srgbClr val="000000"/>
                </a:solidFill>
                <a:ea typeface="Times New Roman" pitchFamily="18" charset="0"/>
                <a:cs typeface="Arial" charset="0"/>
              </a:rPr>
              <a:t>$1,600</a:t>
            </a:r>
            <a:r>
              <a:rPr lang="en-US" dirty="0">
                <a:cs typeface="Times New Roman" pitchFamily="18" charset="0"/>
              </a:rPr>
              <a:t> to </a:t>
            </a:r>
            <a:r>
              <a:rPr lang="en-US" dirty="0">
                <a:solidFill>
                  <a:srgbClr val="000000"/>
                </a:solidFill>
                <a:cs typeface="Times New Roman" pitchFamily="18" charset="0"/>
              </a:rPr>
              <a:t>$1,550</a:t>
            </a:r>
            <a:r>
              <a:rPr lang="en-US" dirty="0">
                <a:cs typeface="Times New Roman" pitchFamily="18" charset="0"/>
              </a:rPr>
              <a:t> </a:t>
            </a:r>
            <a:r>
              <a:rPr lang="en-US" dirty="0"/>
              <a:t>because firm no longer owns the ST investments.</a:t>
            </a:r>
          </a:p>
          <a:p>
            <a:pPr>
              <a:spcBef>
                <a:spcPts val="1200"/>
              </a:spcBef>
            </a:pPr>
            <a:r>
              <a:rPr lang="en-US" dirty="0"/>
              <a:t>Wealth of shareholders remains at </a:t>
            </a:r>
            <a:r>
              <a:rPr lang="en-US" dirty="0">
                <a:solidFill>
                  <a:srgbClr val="000000"/>
                </a:solidFill>
                <a:cs typeface="Times New Roman" pitchFamily="18" charset="0"/>
              </a:rPr>
              <a:t>$1,600</a:t>
            </a:r>
            <a:r>
              <a:rPr lang="en-US" dirty="0">
                <a:cs typeface="Times New Roman" pitchFamily="18" charset="0"/>
              </a:rPr>
              <a:t> because shareholders now directly own the $50 that was previously held by firm in ST investments</a:t>
            </a:r>
            <a:r>
              <a:rPr lang="en-US" dirty="0" smtClean="0">
                <a:cs typeface="Times New Roman" pitchFamily="18" charset="0"/>
              </a:rPr>
              <a:t>.</a:t>
            </a:r>
            <a:endParaRPr lang="en-US" dirty="0"/>
          </a:p>
        </p:txBody>
      </p:sp>
    </p:spTree>
    <p:extLst>
      <p:ext uri="{BB962C8B-B14F-4D97-AF65-F5344CB8AC3E}">
        <p14:creationId xmlns:p14="http://schemas.microsoft.com/office/powerpoint/2010/main" val="3870330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Repurchase vs. Dividends</a:t>
            </a:r>
          </a:p>
        </p:txBody>
      </p:sp>
      <p:sp>
        <p:nvSpPr>
          <p:cNvPr id="3" name="Content Placeholder 2"/>
          <p:cNvSpPr>
            <a:spLocks noGrp="1"/>
          </p:cNvSpPr>
          <p:nvPr>
            <p:ph idx="1"/>
          </p:nvPr>
        </p:nvSpPr>
        <p:spPr/>
        <p:txBody>
          <a:bodyPr/>
          <a:lstStyle/>
          <a:p>
            <a:pPr>
              <a:spcBef>
                <a:spcPts val="1200"/>
              </a:spcBef>
            </a:pPr>
            <a:r>
              <a:rPr lang="en-US" dirty="0"/>
              <a:t>Repurchase</a:t>
            </a:r>
          </a:p>
          <a:p>
            <a:pPr>
              <a:spcBef>
                <a:spcPts val="1200"/>
              </a:spcBef>
            </a:pPr>
            <a:r>
              <a:rPr lang="en-US" dirty="0"/>
              <a:t>Stock price doesn’t fall at time of repurchase</a:t>
            </a:r>
          </a:p>
          <a:p>
            <a:pPr>
              <a:spcBef>
                <a:spcPts val="1200"/>
              </a:spcBef>
            </a:pPr>
            <a:r>
              <a:rPr lang="en-US" dirty="0"/>
              <a:t>Number of shares falls</a:t>
            </a:r>
          </a:p>
          <a:p>
            <a:pPr>
              <a:spcBef>
                <a:spcPts val="1200"/>
              </a:spcBef>
            </a:pPr>
            <a:r>
              <a:rPr lang="en-US" dirty="0"/>
              <a:t>Dividend distribution</a:t>
            </a:r>
          </a:p>
          <a:p>
            <a:pPr>
              <a:spcBef>
                <a:spcPts val="1200"/>
              </a:spcBef>
            </a:pPr>
            <a:r>
              <a:rPr lang="en-US" dirty="0"/>
              <a:t>Stock price falls by amount of dividend at time of payment</a:t>
            </a:r>
          </a:p>
          <a:p>
            <a:pPr>
              <a:spcBef>
                <a:spcPts val="1200"/>
              </a:spcBef>
            </a:pPr>
            <a:r>
              <a:rPr lang="en-US" dirty="0"/>
              <a:t>Number of shares doesn’t change</a:t>
            </a:r>
          </a:p>
        </p:txBody>
      </p:sp>
    </p:spTree>
    <p:extLst>
      <p:ext uri="{BB962C8B-B14F-4D97-AF65-F5344CB8AC3E}">
        <p14:creationId xmlns:p14="http://schemas.microsoft.com/office/powerpoint/2010/main" val="16922703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Repurchase vs. Dividends Over Time</a:t>
            </a:r>
          </a:p>
        </p:txBody>
      </p:sp>
      <p:pic>
        <p:nvPicPr>
          <p:cNvPr id="3074" name="Picture 2" descr="A graph shows repurchase versus dividends over time. A vertical axis shows the end of month ranges from December 2019 to December 2023 with the increment of one year. The horizontal axis shows stock price ranges from 8 dollars to 28 dollars with the increment of 2 dollars.  A slanting line passes from December 2019, 16 dollars to December 2023, 25 dollars labeled as the price per share (Repurchase).  A line from December 2020, 16 dollars; December 2021, 17 dollars; December 2022, 20 dollars; December 2023, 22 dollar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95549" y="1401071"/>
            <a:ext cx="7200902" cy="45876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1725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“distribution policy”?</a:t>
            </a:r>
          </a:p>
        </p:txBody>
      </p:sp>
      <p:sp>
        <p:nvSpPr>
          <p:cNvPr id="3" name="Content Placeholder 2"/>
          <p:cNvSpPr>
            <a:spLocks noGrp="1"/>
          </p:cNvSpPr>
          <p:nvPr>
            <p:ph idx="1"/>
          </p:nvPr>
        </p:nvSpPr>
        <p:spPr/>
        <p:txBody>
          <a:bodyPr/>
          <a:lstStyle/>
          <a:p>
            <a:r>
              <a:rPr lang="en-US" dirty="0"/>
              <a:t>The distribution policy defines:</a:t>
            </a:r>
          </a:p>
          <a:p>
            <a:pPr lvl="1"/>
            <a:r>
              <a:rPr lang="en-US" dirty="0"/>
              <a:t>The level of cash distributions to shareholders</a:t>
            </a:r>
          </a:p>
          <a:p>
            <a:pPr lvl="1"/>
            <a:r>
              <a:rPr lang="en-US" dirty="0"/>
              <a:t>The form of the distribution (dividend vs. stock repurchase)</a:t>
            </a:r>
          </a:p>
          <a:p>
            <a:pPr lvl="1"/>
            <a:r>
              <a:rPr lang="en-US" dirty="0"/>
              <a:t>The stability of the </a:t>
            </a:r>
            <a:r>
              <a:rPr lang="en-US" dirty="0" smtClean="0"/>
              <a:t>distribution</a:t>
            </a:r>
            <a:endParaRPr lang="en-US" dirty="0"/>
          </a:p>
        </p:txBody>
      </p:sp>
    </p:spTree>
    <p:extLst>
      <p:ext uri="{BB962C8B-B14F-4D97-AF65-F5344CB8AC3E}">
        <p14:creationId xmlns:p14="http://schemas.microsoft.com/office/powerpoint/2010/main" val="240593229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Advantages of Repurchases</a:t>
            </a:r>
          </a:p>
        </p:txBody>
      </p:sp>
      <p:sp>
        <p:nvSpPr>
          <p:cNvPr id="3" name="Content Placeholder 2"/>
          <p:cNvSpPr>
            <a:spLocks noGrp="1"/>
          </p:cNvSpPr>
          <p:nvPr>
            <p:ph idx="1"/>
          </p:nvPr>
        </p:nvSpPr>
        <p:spPr/>
        <p:txBody>
          <a:bodyPr/>
          <a:lstStyle/>
          <a:p>
            <a:pPr>
              <a:spcBef>
                <a:spcPts val="1200"/>
              </a:spcBef>
            </a:pPr>
            <a:r>
              <a:rPr lang="en-US" dirty="0"/>
              <a:t>Stockholders can choose to sell or not.</a:t>
            </a:r>
          </a:p>
          <a:p>
            <a:pPr>
              <a:spcBef>
                <a:spcPts val="1200"/>
              </a:spcBef>
            </a:pPr>
            <a:r>
              <a:rPr lang="en-US" dirty="0"/>
              <a:t>Helps avoid setting a high dividend that cannot be maintained. </a:t>
            </a:r>
          </a:p>
          <a:p>
            <a:pPr>
              <a:spcBef>
                <a:spcPts val="1200"/>
              </a:spcBef>
            </a:pPr>
            <a:r>
              <a:rPr lang="en-US" dirty="0"/>
              <a:t>Income received is capital gains rather than higher-taxed dividends.</a:t>
            </a:r>
          </a:p>
          <a:p>
            <a:pPr>
              <a:spcBef>
                <a:spcPts val="1200"/>
              </a:spcBef>
            </a:pPr>
            <a:r>
              <a:rPr lang="en-US" dirty="0"/>
              <a:t>Stockholders may take as a positive signal--management thinks stock is undervalued</a:t>
            </a:r>
            <a:r>
              <a:rPr lang="en-US" dirty="0" smtClean="0"/>
              <a:t>.</a:t>
            </a:r>
            <a:endParaRPr lang="en-US" dirty="0"/>
          </a:p>
        </p:txBody>
      </p:sp>
    </p:spTree>
    <p:extLst>
      <p:ext uri="{BB962C8B-B14F-4D97-AF65-F5344CB8AC3E}">
        <p14:creationId xmlns:p14="http://schemas.microsoft.com/office/powerpoint/2010/main" val="17530914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Disadvantages of Repurchases</a:t>
            </a:r>
          </a:p>
        </p:txBody>
      </p:sp>
      <p:sp>
        <p:nvSpPr>
          <p:cNvPr id="3" name="Content Placeholder 2"/>
          <p:cNvSpPr>
            <a:spLocks noGrp="1"/>
          </p:cNvSpPr>
          <p:nvPr>
            <p:ph idx="1"/>
          </p:nvPr>
        </p:nvSpPr>
        <p:spPr/>
        <p:txBody>
          <a:bodyPr/>
          <a:lstStyle/>
          <a:p>
            <a:pPr>
              <a:spcBef>
                <a:spcPts val="1200"/>
              </a:spcBef>
            </a:pPr>
            <a:r>
              <a:rPr lang="en-US" dirty="0"/>
              <a:t>May be viewed as a negative signal (firm has poor investment opportunities).</a:t>
            </a:r>
          </a:p>
          <a:p>
            <a:pPr>
              <a:spcBef>
                <a:spcPts val="1200"/>
              </a:spcBef>
            </a:pPr>
            <a:r>
              <a:rPr lang="en-US" dirty="0"/>
              <a:t>IRS could impose penalties if repurchases were primarily to avoid taxes on dividends</a:t>
            </a:r>
            <a:r>
              <a:rPr lang="en-US" dirty="0" smtClean="0"/>
              <a:t>.</a:t>
            </a:r>
            <a:endParaRPr lang="en-US" dirty="0"/>
          </a:p>
        </p:txBody>
      </p:sp>
    </p:spTree>
    <p:extLst>
      <p:ext uri="{BB962C8B-B14F-4D97-AF65-F5344CB8AC3E}">
        <p14:creationId xmlns:p14="http://schemas.microsoft.com/office/powerpoint/2010/main" val="318586886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Setting Dividend Policy</a:t>
            </a:r>
          </a:p>
        </p:txBody>
      </p:sp>
      <p:sp>
        <p:nvSpPr>
          <p:cNvPr id="3" name="Content Placeholder 2"/>
          <p:cNvSpPr>
            <a:spLocks noGrp="1"/>
          </p:cNvSpPr>
          <p:nvPr>
            <p:ph idx="1"/>
          </p:nvPr>
        </p:nvSpPr>
        <p:spPr/>
        <p:txBody>
          <a:bodyPr/>
          <a:lstStyle/>
          <a:p>
            <a:pPr>
              <a:spcBef>
                <a:spcPts val="1200"/>
              </a:spcBef>
            </a:pPr>
            <a:r>
              <a:rPr lang="en-US" dirty="0"/>
              <a:t>Forecast capital needs over a planning horizon, often 5 years.</a:t>
            </a:r>
          </a:p>
          <a:p>
            <a:pPr>
              <a:spcBef>
                <a:spcPts val="1200"/>
              </a:spcBef>
            </a:pPr>
            <a:r>
              <a:rPr lang="en-US" dirty="0"/>
              <a:t>Set a target capital structure.</a:t>
            </a:r>
          </a:p>
          <a:p>
            <a:pPr>
              <a:spcBef>
                <a:spcPts val="1200"/>
              </a:spcBef>
            </a:pPr>
            <a:r>
              <a:rPr lang="en-US" dirty="0"/>
              <a:t>Estimate annual equity needs.</a:t>
            </a:r>
          </a:p>
          <a:p>
            <a:pPr>
              <a:spcBef>
                <a:spcPts val="1200"/>
              </a:spcBef>
            </a:pPr>
            <a:r>
              <a:rPr lang="en-US" dirty="0"/>
              <a:t>Set target payout based on the residual model.</a:t>
            </a:r>
          </a:p>
          <a:p>
            <a:pPr>
              <a:spcBef>
                <a:spcPts val="1200"/>
              </a:spcBef>
            </a:pPr>
            <a:r>
              <a:rPr lang="en-US" dirty="0"/>
              <a:t>Generally, some dividend growth rate emerges.  Maintain target growth rate if possible, varying capital structure somewhat if necessary</a:t>
            </a:r>
            <a:r>
              <a:rPr lang="en-US" dirty="0" smtClean="0"/>
              <a:t>.</a:t>
            </a:r>
            <a:endParaRPr lang="en-US" dirty="0"/>
          </a:p>
        </p:txBody>
      </p:sp>
    </p:spTree>
    <p:extLst>
      <p:ext uri="{BB962C8B-B14F-4D97-AF65-F5344CB8AC3E}">
        <p14:creationId xmlns:p14="http://schemas.microsoft.com/office/powerpoint/2010/main" val="40168889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Stock Dividends vs. </a:t>
            </a:r>
            <a:r>
              <a:rPr lang="en-US" dirty="0" smtClean="0"/>
              <a:t>Stock</a:t>
            </a:r>
            <a:br>
              <a:rPr lang="en-US" dirty="0" smtClean="0"/>
            </a:br>
            <a:r>
              <a:rPr lang="en-US" dirty="0" smtClean="0"/>
              <a:t>Splits (1 of 2)</a:t>
            </a:r>
            <a:endParaRPr lang="en-US" dirty="0"/>
          </a:p>
        </p:txBody>
      </p:sp>
      <p:sp>
        <p:nvSpPr>
          <p:cNvPr id="3" name="Content Placeholder 2"/>
          <p:cNvSpPr>
            <a:spLocks noGrp="1"/>
          </p:cNvSpPr>
          <p:nvPr>
            <p:ph idx="1"/>
          </p:nvPr>
        </p:nvSpPr>
        <p:spPr/>
        <p:txBody>
          <a:bodyPr/>
          <a:lstStyle/>
          <a:p>
            <a:pPr>
              <a:spcBef>
                <a:spcPts val="1200"/>
              </a:spcBef>
            </a:pPr>
            <a:r>
              <a:rPr lang="en-US" dirty="0"/>
              <a:t>Stock dividend:  Firm issues new shares in lieu of paying a cash dividend.  If 10%, get 10 shares for each 100 shares owned.</a:t>
            </a:r>
          </a:p>
          <a:p>
            <a:pPr>
              <a:spcBef>
                <a:spcPts val="1200"/>
              </a:spcBef>
            </a:pPr>
            <a:r>
              <a:rPr lang="en-US" dirty="0"/>
              <a:t>Stock split:  Firm increases the number of shares outstanding, say 2:1.  Sends shareholders more shares</a:t>
            </a:r>
            <a:r>
              <a:rPr lang="en-US" dirty="0" smtClean="0"/>
              <a:t>.</a:t>
            </a:r>
            <a:endParaRPr lang="en-US" dirty="0"/>
          </a:p>
        </p:txBody>
      </p:sp>
    </p:spTree>
    <p:extLst>
      <p:ext uri="{BB962C8B-B14F-4D97-AF65-F5344CB8AC3E}">
        <p14:creationId xmlns:p14="http://schemas.microsoft.com/office/powerpoint/2010/main" val="29754804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Stock Dividends vs. </a:t>
            </a:r>
            <a:r>
              <a:rPr lang="en-US" dirty="0" smtClean="0"/>
              <a:t>Stock</a:t>
            </a:r>
            <a:br>
              <a:rPr lang="en-US" dirty="0" smtClean="0"/>
            </a:br>
            <a:r>
              <a:rPr lang="en-US" dirty="0" smtClean="0"/>
              <a:t>Splits (2 of 2)</a:t>
            </a:r>
            <a:endParaRPr lang="en-US" dirty="0"/>
          </a:p>
        </p:txBody>
      </p:sp>
      <p:sp>
        <p:nvSpPr>
          <p:cNvPr id="3" name="Content Placeholder 2"/>
          <p:cNvSpPr>
            <a:spLocks noGrp="1"/>
          </p:cNvSpPr>
          <p:nvPr>
            <p:ph idx="1"/>
          </p:nvPr>
        </p:nvSpPr>
        <p:spPr/>
        <p:txBody>
          <a:bodyPr/>
          <a:lstStyle/>
          <a:p>
            <a:pPr>
              <a:spcBef>
                <a:spcPts val="1200"/>
              </a:spcBef>
            </a:pPr>
            <a:r>
              <a:rPr lang="en-US" dirty="0"/>
              <a:t>Both stock dividends and stock splits increase the number of shares outstanding, so “the pie is divided into smaller pieces.”</a:t>
            </a:r>
          </a:p>
          <a:p>
            <a:pPr>
              <a:spcBef>
                <a:spcPts val="1200"/>
              </a:spcBef>
            </a:pPr>
            <a:r>
              <a:rPr lang="en-US" dirty="0"/>
              <a:t>Unless the stock dividend or split conveys information, or is accompanied by another event like higher dividends, the stock price falls so as to keep each investor’s wealth unchanged.</a:t>
            </a:r>
          </a:p>
          <a:p>
            <a:pPr>
              <a:spcBef>
                <a:spcPts val="1200"/>
              </a:spcBef>
            </a:pPr>
            <a:r>
              <a:rPr lang="en-US" dirty="0"/>
              <a:t>But splits/stock dividends may get us to an “optimal price range</a:t>
            </a:r>
            <a:r>
              <a:rPr lang="en-US" dirty="0" smtClean="0"/>
              <a:t>.”</a:t>
            </a:r>
            <a:endParaRPr lang="en-US" dirty="0"/>
          </a:p>
        </p:txBody>
      </p:sp>
    </p:spTree>
    <p:extLst>
      <p:ext uri="{BB962C8B-B14F-4D97-AF65-F5344CB8AC3E}">
        <p14:creationId xmlns:p14="http://schemas.microsoft.com/office/powerpoint/2010/main" val="39763975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When should a firm consider splitting its stock?</a:t>
            </a:r>
          </a:p>
        </p:txBody>
      </p:sp>
      <p:sp>
        <p:nvSpPr>
          <p:cNvPr id="3" name="Content Placeholder 2"/>
          <p:cNvSpPr>
            <a:spLocks noGrp="1"/>
          </p:cNvSpPr>
          <p:nvPr>
            <p:ph idx="1"/>
          </p:nvPr>
        </p:nvSpPr>
        <p:spPr/>
        <p:txBody>
          <a:bodyPr/>
          <a:lstStyle/>
          <a:p>
            <a:pPr>
              <a:spcBef>
                <a:spcPts val="1200"/>
              </a:spcBef>
            </a:pPr>
            <a:r>
              <a:rPr lang="en-US" dirty="0"/>
              <a:t>There’s a widespread belief that the optimal price range for stocks is $20 to $80.</a:t>
            </a:r>
          </a:p>
          <a:p>
            <a:pPr>
              <a:spcBef>
                <a:spcPts val="1200"/>
              </a:spcBef>
            </a:pPr>
            <a:r>
              <a:rPr lang="en-US" dirty="0"/>
              <a:t>Stock splits can be used to keep the price in the optimal range.</a:t>
            </a:r>
          </a:p>
          <a:p>
            <a:pPr>
              <a:spcBef>
                <a:spcPts val="1200"/>
              </a:spcBef>
            </a:pPr>
            <a:r>
              <a:rPr lang="en-US" dirty="0"/>
              <a:t>Stock splits generally occur when management is confident, so are interpreted as positive signals</a:t>
            </a:r>
            <a:r>
              <a:rPr lang="en-US" dirty="0" smtClean="0"/>
              <a:t>.</a:t>
            </a:r>
            <a:endParaRPr lang="en-US" dirty="0"/>
          </a:p>
        </p:txBody>
      </p:sp>
    </p:spTree>
    <p:extLst>
      <p:ext uri="{BB962C8B-B14F-4D97-AF65-F5344CB8AC3E}">
        <p14:creationId xmlns:p14="http://schemas.microsoft.com/office/powerpoint/2010/main" val="105323760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What’s a “dividend reinvestment</a:t>
            </a:r>
            <a:br>
              <a:rPr lang="en-US" dirty="0"/>
            </a:br>
            <a:r>
              <a:rPr lang="en-US" dirty="0"/>
              <a:t>plan (DRIP)”?</a:t>
            </a:r>
          </a:p>
        </p:txBody>
      </p:sp>
      <p:sp>
        <p:nvSpPr>
          <p:cNvPr id="3" name="Content Placeholder 2"/>
          <p:cNvSpPr>
            <a:spLocks noGrp="1"/>
          </p:cNvSpPr>
          <p:nvPr>
            <p:ph idx="1"/>
          </p:nvPr>
        </p:nvSpPr>
        <p:spPr/>
        <p:txBody>
          <a:bodyPr/>
          <a:lstStyle/>
          <a:p>
            <a:pPr>
              <a:spcBef>
                <a:spcPts val="1200"/>
              </a:spcBef>
            </a:pPr>
            <a:r>
              <a:rPr lang="en-US" dirty="0"/>
              <a:t>Shareholders can automatically reinvest their dividends in shares of the company’s common stock.  Get more stock than cash.</a:t>
            </a:r>
          </a:p>
          <a:p>
            <a:pPr>
              <a:spcBef>
                <a:spcPts val="1200"/>
              </a:spcBef>
            </a:pPr>
            <a:r>
              <a:rPr lang="en-US" dirty="0"/>
              <a:t>There are two types of plans:</a:t>
            </a:r>
          </a:p>
          <a:p>
            <a:pPr lvl="1">
              <a:spcBef>
                <a:spcPts val="1200"/>
              </a:spcBef>
            </a:pPr>
            <a:r>
              <a:rPr lang="en-US" dirty="0"/>
              <a:t>Open market</a:t>
            </a:r>
          </a:p>
          <a:p>
            <a:pPr lvl="1">
              <a:spcBef>
                <a:spcPts val="1200"/>
              </a:spcBef>
            </a:pPr>
            <a:r>
              <a:rPr lang="en-US" dirty="0"/>
              <a:t>New </a:t>
            </a:r>
            <a:r>
              <a:rPr lang="en-US" dirty="0" smtClean="0"/>
              <a:t>stock</a:t>
            </a:r>
            <a:endParaRPr lang="en-US" dirty="0"/>
          </a:p>
        </p:txBody>
      </p:sp>
    </p:spTree>
    <p:extLst>
      <p:ext uri="{BB962C8B-B14F-4D97-AF65-F5344CB8AC3E}">
        <p14:creationId xmlns:p14="http://schemas.microsoft.com/office/powerpoint/2010/main" val="302689882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Open Market Purchase Plan</a:t>
            </a:r>
          </a:p>
        </p:txBody>
      </p:sp>
      <p:sp>
        <p:nvSpPr>
          <p:cNvPr id="3" name="Content Placeholder 2"/>
          <p:cNvSpPr>
            <a:spLocks noGrp="1"/>
          </p:cNvSpPr>
          <p:nvPr>
            <p:ph idx="1"/>
          </p:nvPr>
        </p:nvSpPr>
        <p:spPr/>
        <p:txBody>
          <a:bodyPr/>
          <a:lstStyle/>
          <a:p>
            <a:pPr>
              <a:spcBef>
                <a:spcPts val="1200"/>
              </a:spcBef>
            </a:pPr>
            <a:r>
              <a:rPr lang="en-US" dirty="0"/>
              <a:t>Dollars to be reinvested are turned over to trustee, who buys shares on the open market.</a:t>
            </a:r>
          </a:p>
          <a:p>
            <a:pPr>
              <a:spcBef>
                <a:spcPts val="1200"/>
              </a:spcBef>
            </a:pPr>
            <a:r>
              <a:rPr lang="en-US" dirty="0"/>
              <a:t>Brokerage costs are reduced by volume purchases.</a:t>
            </a:r>
          </a:p>
          <a:p>
            <a:pPr>
              <a:spcBef>
                <a:spcPts val="1200"/>
              </a:spcBef>
            </a:pPr>
            <a:r>
              <a:rPr lang="en-US" dirty="0"/>
              <a:t>Convenient, easy way to invest, thus useful for investors</a:t>
            </a:r>
            <a:r>
              <a:rPr lang="en-US" dirty="0" smtClean="0"/>
              <a:t>.</a:t>
            </a:r>
            <a:endParaRPr lang="en-US" dirty="0"/>
          </a:p>
        </p:txBody>
      </p:sp>
    </p:spTree>
    <p:extLst>
      <p:ext uri="{BB962C8B-B14F-4D97-AF65-F5344CB8AC3E}">
        <p14:creationId xmlns:p14="http://schemas.microsoft.com/office/powerpoint/2010/main" val="18367463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Stock </a:t>
            </a:r>
            <a:r>
              <a:rPr lang="en-US" dirty="0" smtClean="0"/>
              <a:t>Plan (1 of 2)</a:t>
            </a:r>
            <a:endParaRPr lang="en-US" dirty="0"/>
          </a:p>
        </p:txBody>
      </p:sp>
      <p:sp>
        <p:nvSpPr>
          <p:cNvPr id="3" name="Content Placeholder 2"/>
          <p:cNvSpPr>
            <a:spLocks noGrp="1"/>
          </p:cNvSpPr>
          <p:nvPr>
            <p:ph idx="1"/>
          </p:nvPr>
        </p:nvSpPr>
        <p:spPr/>
        <p:txBody>
          <a:bodyPr/>
          <a:lstStyle/>
          <a:p>
            <a:pPr>
              <a:spcBef>
                <a:spcPts val="1200"/>
              </a:spcBef>
            </a:pPr>
            <a:r>
              <a:rPr lang="en-US" dirty="0"/>
              <a:t>Firm issues new stock to DRIP enrollees, keeps money and uses it to buy assets.</a:t>
            </a:r>
          </a:p>
          <a:p>
            <a:pPr>
              <a:spcBef>
                <a:spcPts val="1200"/>
              </a:spcBef>
            </a:pPr>
            <a:r>
              <a:rPr lang="en-US" dirty="0"/>
              <a:t>No fees are charged, plus sells stock at discount of 5% from market price, which is about equal to flotation costs of underwritten stock offering</a:t>
            </a:r>
            <a:r>
              <a:rPr lang="en-US" dirty="0" smtClean="0"/>
              <a:t>.</a:t>
            </a:r>
            <a:endParaRPr lang="en-US" dirty="0"/>
          </a:p>
        </p:txBody>
      </p:sp>
    </p:spTree>
    <p:extLst>
      <p:ext uri="{BB962C8B-B14F-4D97-AF65-F5344CB8AC3E}">
        <p14:creationId xmlns:p14="http://schemas.microsoft.com/office/powerpoint/2010/main" val="271918572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Stock </a:t>
            </a:r>
            <a:r>
              <a:rPr lang="en-US" dirty="0" smtClean="0"/>
              <a:t>Plan (2 of 2)</a:t>
            </a:r>
            <a:endParaRPr lang="en-US" dirty="0"/>
          </a:p>
        </p:txBody>
      </p:sp>
      <p:sp>
        <p:nvSpPr>
          <p:cNvPr id="3" name="Content Placeholder 2"/>
          <p:cNvSpPr>
            <a:spLocks noGrp="1"/>
          </p:cNvSpPr>
          <p:nvPr>
            <p:ph idx="1"/>
          </p:nvPr>
        </p:nvSpPr>
        <p:spPr/>
        <p:txBody>
          <a:bodyPr/>
          <a:lstStyle/>
          <a:p>
            <a:pPr>
              <a:spcBef>
                <a:spcPts val="1200"/>
              </a:spcBef>
            </a:pPr>
            <a:r>
              <a:rPr lang="en-US" dirty="0"/>
              <a:t>Optional investments sometimes possible, up to $150,000 or so.</a:t>
            </a:r>
          </a:p>
          <a:p>
            <a:pPr>
              <a:spcBef>
                <a:spcPts val="1200"/>
              </a:spcBef>
            </a:pPr>
            <a:r>
              <a:rPr lang="en-US" dirty="0"/>
              <a:t>Firms that need new equity capital use new stock plans.</a:t>
            </a:r>
          </a:p>
          <a:p>
            <a:pPr>
              <a:spcBef>
                <a:spcPts val="1200"/>
              </a:spcBef>
            </a:pPr>
            <a:r>
              <a:rPr lang="en-US" dirty="0"/>
              <a:t>Firms with no need for new equity capital use open market purchase plans.</a:t>
            </a:r>
          </a:p>
          <a:p>
            <a:pPr>
              <a:spcBef>
                <a:spcPts val="1200"/>
              </a:spcBef>
            </a:pPr>
            <a:r>
              <a:rPr lang="en-US" dirty="0"/>
              <a:t>Most NYSE listed companies have a DRIP.  Useful for investors</a:t>
            </a:r>
            <a:r>
              <a:rPr lang="en-US" dirty="0" smtClean="0"/>
              <a:t>.</a:t>
            </a:r>
            <a:endParaRPr lang="en-US" dirty="0"/>
          </a:p>
        </p:txBody>
      </p:sp>
    </p:spTree>
    <p:extLst>
      <p:ext uri="{BB962C8B-B14F-4D97-AF65-F5344CB8AC3E}">
        <p14:creationId xmlns:p14="http://schemas.microsoft.com/office/powerpoint/2010/main" val="986951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Distributions Patterns Over </a:t>
            </a:r>
            <a:r>
              <a:rPr lang="en-US" dirty="0" smtClean="0"/>
              <a:t>Time (1 of 2)</a:t>
            </a:r>
            <a:endParaRPr lang="en-US" dirty="0"/>
          </a:p>
        </p:txBody>
      </p:sp>
      <p:sp>
        <p:nvSpPr>
          <p:cNvPr id="3" name="Content Placeholder 2"/>
          <p:cNvSpPr>
            <a:spLocks noGrp="1"/>
          </p:cNvSpPr>
          <p:nvPr>
            <p:ph idx="1"/>
          </p:nvPr>
        </p:nvSpPr>
        <p:spPr/>
        <p:txBody>
          <a:bodyPr/>
          <a:lstStyle/>
          <a:p>
            <a:r>
              <a:rPr lang="en-US" sz="2800" dirty="0"/>
              <a:t>Percentage of cash distributions relative to net income:</a:t>
            </a:r>
          </a:p>
          <a:p>
            <a:pPr lvl="1"/>
            <a:r>
              <a:rPr lang="en-US" sz="2400" dirty="0"/>
              <a:t>Around 27% until the early 2000’s</a:t>
            </a:r>
          </a:p>
          <a:p>
            <a:pPr lvl="1"/>
            <a:r>
              <a:rPr lang="en-US" sz="2400" dirty="0"/>
              <a:t>Exceeded 90% since 2012</a:t>
            </a:r>
          </a:p>
          <a:p>
            <a:pPr lvl="1"/>
            <a:r>
              <a:rPr lang="en-US" sz="2400" dirty="0"/>
              <a:t>Net income is not cash flow!</a:t>
            </a:r>
          </a:p>
          <a:p>
            <a:r>
              <a:rPr lang="en-US" sz="2800" dirty="0"/>
              <a:t>Since 1998, repurchases have exceeded dividends. In 2017, the average</a:t>
            </a:r>
          </a:p>
          <a:p>
            <a:pPr lvl="1"/>
            <a:r>
              <a:rPr lang="en-US" sz="2400" dirty="0"/>
              <a:t>Dividend yield = 1.84%</a:t>
            </a:r>
          </a:p>
          <a:p>
            <a:pPr lvl="1"/>
            <a:r>
              <a:rPr lang="en-US" sz="2400" dirty="0"/>
              <a:t>Repurchase yield = 2.28%</a:t>
            </a:r>
          </a:p>
          <a:p>
            <a:pPr lvl="1"/>
            <a:r>
              <a:rPr lang="en-US" sz="2400" dirty="0"/>
              <a:t>Total yield = 4.12</a:t>
            </a:r>
            <a:r>
              <a:rPr lang="en-US" sz="2400" dirty="0" smtClean="0"/>
              <a:t>%.</a:t>
            </a:r>
            <a:endParaRPr lang="en-US" sz="1600" dirty="0"/>
          </a:p>
        </p:txBody>
      </p:sp>
    </p:spTree>
    <p:extLst>
      <p:ext uri="{BB962C8B-B14F-4D97-AF65-F5344CB8AC3E}">
        <p14:creationId xmlns:p14="http://schemas.microsoft.com/office/powerpoint/2010/main" val="9606372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Distributions Patterns Over </a:t>
            </a:r>
            <a:r>
              <a:rPr lang="en-US" dirty="0" smtClean="0"/>
              <a:t>Time (2 of 2)</a:t>
            </a:r>
            <a:endParaRPr lang="en-US" dirty="0"/>
          </a:p>
        </p:txBody>
      </p:sp>
      <p:sp>
        <p:nvSpPr>
          <p:cNvPr id="3" name="Content Placeholder 2"/>
          <p:cNvSpPr>
            <a:spLocks noGrp="1"/>
          </p:cNvSpPr>
          <p:nvPr>
            <p:ph idx="1"/>
          </p:nvPr>
        </p:nvSpPr>
        <p:spPr>
          <a:xfrm>
            <a:off x="838199" y="1317625"/>
            <a:ext cx="11145253" cy="4754880"/>
          </a:xfrm>
        </p:spPr>
        <p:txBody>
          <a:bodyPr/>
          <a:lstStyle/>
          <a:p>
            <a:r>
              <a:rPr lang="en-US" sz="2800" dirty="0"/>
              <a:t>Percentage of companies paying a dividend has changed over time. The number of NYSE, AMEX, and NASDAQ firms paying a dividend has changed:</a:t>
            </a:r>
          </a:p>
          <a:p>
            <a:pPr lvl="1"/>
            <a:r>
              <a:rPr lang="en-US" sz="2400" dirty="0"/>
              <a:t>66.5% in 1978</a:t>
            </a:r>
          </a:p>
          <a:p>
            <a:pPr lvl="1"/>
            <a:r>
              <a:rPr lang="en-US" sz="2400" dirty="0"/>
              <a:t>20.8% in 1999 (lots of IPOs that didn’t pay dividends)</a:t>
            </a:r>
          </a:p>
          <a:p>
            <a:pPr lvl="1"/>
            <a:r>
              <a:rPr lang="en-US" sz="2400" dirty="0"/>
              <a:t>46% in 2017</a:t>
            </a:r>
          </a:p>
          <a:p>
            <a:r>
              <a:rPr lang="en-US" sz="2800" dirty="0"/>
              <a:t>There are now fewer, but larger, publicly traded companies due to.</a:t>
            </a:r>
          </a:p>
          <a:p>
            <a:pPr lvl="1"/>
            <a:r>
              <a:rPr lang="en-US" sz="2400" dirty="0"/>
              <a:t>Mergers</a:t>
            </a:r>
          </a:p>
          <a:p>
            <a:pPr lvl="1"/>
            <a:r>
              <a:rPr lang="en-US" sz="2400" dirty="0"/>
              <a:t>Acquisition by private equity funds of small start-up firms that would have had an IPO.</a:t>
            </a:r>
          </a:p>
        </p:txBody>
      </p:sp>
    </p:spTree>
    <p:extLst>
      <p:ext uri="{BB962C8B-B14F-4D97-AF65-F5344CB8AC3E}">
        <p14:creationId xmlns:p14="http://schemas.microsoft.com/office/powerpoint/2010/main" val="34975076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Dividend Yields and Payout Ratios </a:t>
            </a:r>
            <a:r>
              <a:rPr lang="en-US" dirty="0" smtClean="0"/>
              <a:t>for</a:t>
            </a:r>
            <a:br>
              <a:rPr lang="en-US" dirty="0" smtClean="0"/>
            </a:br>
            <a:r>
              <a:rPr lang="en-US" dirty="0" smtClean="0"/>
              <a:t>Selected </a:t>
            </a:r>
            <a:r>
              <a:rPr lang="en-US" dirty="0"/>
              <a:t>Industries</a:t>
            </a:r>
          </a:p>
        </p:txBody>
      </p:sp>
      <p:graphicFrame>
        <p:nvGraphicFramePr>
          <p:cNvPr id="7" name="Table 2" descr="A table shows the dividend yields and payout ratios for selected industries. Industry are electric utilities, computer hardware, oil &amp; gas refining, and marketing, aluminum, banks, wireless telecommunications, A E R O divided by D E F, Drug retailers, healthcare facilities and services and restaurants and bars for dividend yield are 3.01, 2.09, 2.74, 2.49, 2.46, 1.57, 1.27, 1.18, 0.93 and 0.91 and for payout ratio are 25.7, 73.5, 30.1, 23.6, 35.4, 38.3, 20.6, 17.5, 25.3 and 24.9.">
            <a:extLst>
              <a:ext uri="{FF2B5EF4-FFF2-40B4-BE49-F238E27FC236}">
                <a16:creationId xmlns:a16="http://schemas.microsoft.com/office/drawing/2014/main" xmlns="" id="{42D19A54-9655-449F-AEDD-F1799E189486}"/>
              </a:ext>
            </a:extLst>
          </p:cNvPr>
          <p:cNvGraphicFramePr>
            <a:graphicFrameLocks noGrp="1"/>
          </p:cNvGraphicFramePr>
          <p:nvPr>
            <p:ph idx="1"/>
            <p:extLst>
              <p:ext uri="{D42A27DB-BD31-4B8C-83A1-F6EECF244321}">
                <p14:modId xmlns:p14="http://schemas.microsoft.com/office/powerpoint/2010/main" val="3675597277"/>
              </p:ext>
            </p:extLst>
          </p:nvPr>
        </p:nvGraphicFramePr>
        <p:xfrm>
          <a:off x="1983359" y="1638303"/>
          <a:ext cx="8225283" cy="4245347"/>
        </p:xfrm>
        <a:graphic>
          <a:graphicData uri="http://schemas.openxmlformats.org/drawingml/2006/table">
            <a:tbl>
              <a:tblPr firstRow="1"/>
              <a:tblGrid>
                <a:gridCol w="4201923">
                  <a:extLst>
                    <a:ext uri="{9D8B030D-6E8A-4147-A177-3AD203B41FA5}">
                      <a16:colId xmlns:a16="http://schemas.microsoft.com/office/drawing/2014/main" xmlns="" val="1269024282"/>
                    </a:ext>
                  </a:extLst>
                </a:gridCol>
                <a:gridCol w="2011680">
                  <a:extLst>
                    <a:ext uri="{9D8B030D-6E8A-4147-A177-3AD203B41FA5}">
                      <a16:colId xmlns:a16="http://schemas.microsoft.com/office/drawing/2014/main" xmlns="" val="1081112197"/>
                    </a:ext>
                  </a:extLst>
                </a:gridCol>
                <a:gridCol w="2011680">
                  <a:extLst>
                    <a:ext uri="{9D8B030D-6E8A-4147-A177-3AD203B41FA5}">
                      <a16:colId xmlns:a16="http://schemas.microsoft.com/office/drawing/2014/main" xmlns="" val="2532272347"/>
                    </a:ext>
                  </a:extLst>
                </a:gridCol>
              </a:tblGrid>
              <a:tr h="507057">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algn="l" fontAlgn="b"/>
                      <a:r>
                        <a:rPr lang="en-US" sz="2200" b="0" u="none" strike="noStrike" dirty="0">
                          <a:solidFill>
                            <a:sysClr val="windowText" lastClr="000000"/>
                          </a:solidFill>
                          <a:effectLst/>
                          <a:latin typeface="Arial" panose="020B0604020202020204" pitchFamily="34" charset="0"/>
                          <a:cs typeface="Arial" panose="020B0604020202020204" pitchFamily="34" charset="0"/>
                        </a:rPr>
                        <a:t>Industry</a:t>
                      </a:r>
                      <a:endParaRPr lang="en-US" sz="2200" b="0" i="0" u="none" strike="noStrike" dirty="0">
                        <a:solidFill>
                          <a:sysClr val="windowText" lastClr="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solidFill>
                        <a:srgbClr val="FFFFFF"/>
                      </a:solidFill>
                    </a:lnR>
                    <a:lnT w="12700" cap="flat" cmpd="sng" algn="ctr">
                      <a:solidFill>
                        <a:srgbClr val="000000"/>
                      </a:solidFill>
                      <a:prstDash val="solid"/>
                      <a:round/>
                      <a:headEnd type="none" w="med" len="med"/>
                      <a:tailEnd type="none" w="med" len="med"/>
                    </a:lnT>
                    <a:lnB w="38100" cmpd="sng">
                      <a:solidFill>
                        <a:srgbClr val="FFFFFF"/>
                      </a:solidFill>
                    </a:lnB>
                    <a:lnTlToBr w="12700" cmpd="sng">
                      <a:noFill/>
                      <a:prstDash val="solid"/>
                    </a:lnTlToBr>
                    <a:lnBlToTr w="12700" cmpd="sng">
                      <a:noFill/>
                      <a:prstDash val="solid"/>
                    </a:lnBlToTr>
                    <a:solidFill>
                      <a:srgbClr val="FFCF01"/>
                    </a:solidFill>
                  </a:tcPr>
                </a:tc>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algn="ctr" fontAlgn="b"/>
                      <a:r>
                        <a:rPr lang="en-US" sz="2200" b="0" u="none" strike="noStrike" dirty="0">
                          <a:solidFill>
                            <a:sysClr val="windowText" lastClr="000000"/>
                          </a:solidFill>
                          <a:effectLst/>
                          <a:latin typeface="Arial" panose="020B0604020202020204" pitchFamily="34" charset="0"/>
                          <a:cs typeface="Arial" panose="020B0604020202020204" pitchFamily="34" charset="0"/>
                        </a:rPr>
                        <a:t>Dividend Yield</a:t>
                      </a:r>
                      <a:endParaRPr lang="en-US" sz="2200" b="0" i="0" u="none" strike="noStrike" dirty="0">
                        <a:solidFill>
                          <a:sysClr val="windowText" lastClr="000000"/>
                        </a:solidFill>
                        <a:effectLst/>
                        <a:latin typeface="Arial" panose="020B0604020202020204" pitchFamily="34" charset="0"/>
                        <a:cs typeface="Arial" panose="020B0604020202020204" pitchFamily="34" charset="0"/>
                      </a:endParaRPr>
                    </a:p>
                  </a:txBody>
                  <a:tcPr marL="7620" marR="7620" marT="7620" marB="0" anchor="ctr">
                    <a:lnL w="12700" cmpd="sng">
                      <a:solidFill>
                        <a:srgbClr val="FFFFFF"/>
                      </a:solidFill>
                    </a:lnL>
                    <a:lnR w="12700" cmpd="sng">
                      <a:solidFill>
                        <a:srgbClr val="FFFFFF"/>
                      </a:solidFill>
                    </a:lnR>
                    <a:lnT w="12700" cap="flat" cmpd="sng" algn="ctr">
                      <a:solidFill>
                        <a:srgbClr val="000000"/>
                      </a:solidFill>
                      <a:prstDash val="solid"/>
                      <a:round/>
                      <a:headEnd type="none" w="med" len="med"/>
                      <a:tailEnd type="none" w="med" len="med"/>
                    </a:lnT>
                    <a:lnB w="38100" cmpd="sng">
                      <a:solidFill>
                        <a:srgbClr val="FFFFFF"/>
                      </a:solidFill>
                    </a:lnB>
                    <a:lnTlToBr w="12700" cmpd="sng">
                      <a:noFill/>
                      <a:prstDash val="solid"/>
                    </a:lnTlToBr>
                    <a:lnBlToTr w="12700" cmpd="sng">
                      <a:noFill/>
                      <a:prstDash val="solid"/>
                    </a:lnBlToTr>
                    <a:solidFill>
                      <a:srgbClr val="FFCF01"/>
                    </a:solidFill>
                  </a:tcPr>
                </a:tc>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algn="ctr" fontAlgn="b"/>
                      <a:r>
                        <a:rPr lang="en-US" sz="2200" b="0" u="none" strike="noStrike" dirty="0">
                          <a:solidFill>
                            <a:sysClr val="windowText" lastClr="000000"/>
                          </a:solidFill>
                          <a:effectLst/>
                          <a:latin typeface="Arial" panose="020B0604020202020204" pitchFamily="34" charset="0"/>
                          <a:cs typeface="Arial" panose="020B0604020202020204" pitchFamily="34" charset="0"/>
                        </a:rPr>
                        <a:t>Payout ratio</a:t>
                      </a:r>
                      <a:endParaRPr lang="en-US" sz="2200" b="0" i="0" u="none" strike="noStrike" dirty="0">
                        <a:solidFill>
                          <a:sysClr val="windowText" lastClr="000000"/>
                        </a:solidFill>
                        <a:effectLst/>
                        <a:latin typeface="Arial" panose="020B0604020202020204" pitchFamily="34" charset="0"/>
                        <a:cs typeface="Arial" panose="020B0604020202020204" pitchFamily="34" charset="0"/>
                      </a:endParaRPr>
                    </a:p>
                  </a:txBody>
                  <a:tcPr marL="7620" marR="7620" marT="7620" marB="0" anchor="ctr">
                    <a:lnL w="12700" cmpd="sng">
                      <a:solidFill>
                        <a:srgbClr val="FFFFFF"/>
                      </a:solid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mpd="sng">
                      <a:solidFill>
                        <a:srgbClr val="FFFFFF"/>
                      </a:solidFill>
                    </a:lnB>
                    <a:lnTlToBr w="12700" cmpd="sng">
                      <a:noFill/>
                      <a:prstDash val="solid"/>
                    </a:lnTlToBr>
                    <a:lnBlToTr w="12700" cmpd="sng">
                      <a:noFill/>
                      <a:prstDash val="solid"/>
                    </a:lnBlToTr>
                    <a:solidFill>
                      <a:srgbClr val="FFCF01"/>
                    </a:solidFill>
                  </a:tcPr>
                </a:tc>
                <a:extLst>
                  <a:ext uri="{0D108BD9-81ED-4DB2-BD59-A6C34878D82A}">
                    <a16:rowId xmlns:a16="http://schemas.microsoft.com/office/drawing/2014/main" xmlns="" val="2045978023"/>
                  </a:ext>
                </a:extLst>
              </a:tr>
              <a:tr h="373829">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algn="l" fontAlgn="b"/>
                      <a:r>
                        <a:rPr lang="en-US" sz="2200" b="0" u="none" strike="noStrike" dirty="0">
                          <a:solidFill>
                            <a:sysClr val="windowText" lastClr="000000"/>
                          </a:solidFill>
                          <a:effectLst/>
                          <a:latin typeface="Arial" panose="020B0604020202020204" pitchFamily="34" charset="0"/>
                          <a:cs typeface="Arial" panose="020B0604020202020204" pitchFamily="34" charset="0"/>
                        </a:rPr>
                        <a:t>Electric Utilities</a:t>
                      </a:r>
                      <a:endParaRPr lang="en-US" sz="2200" b="0" i="0" u="none" strike="noStrike" dirty="0">
                        <a:solidFill>
                          <a:sysClr val="windowText" lastClr="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rgbClr val="000000"/>
                      </a:solidFill>
                      <a:prstDash val="solid"/>
                      <a:round/>
                      <a:headEnd type="none" w="med" len="med"/>
                      <a:tailEnd type="none" w="med" len="med"/>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FFCF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algn="ctr" fontAlgn="b"/>
                      <a:r>
                        <a:rPr lang="en-US" sz="2200" b="0" u="none" strike="noStrike">
                          <a:solidFill>
                            <a:sysClr val="windowText" lastClr="000000"/>
                          </a:solidFill>
                          <a:effectLst/>
                          <a:latin typeface="Arial" panose="020B0604020202020204" pitchFamily="34" charset="0"/>
                          <a:cs typeface="Arial" panose="020B0604020202020204" pitchFamily="34" charset="0"/>
                        </a:rPr>
                        <a:t>3.01</a:t>
                      </a:r>
                      <a:endParaRPr lang="en-US" sz="2200" b="0" i="0" u="none" strike="noStrike">
                        <a:solidFill>
                          <a:sysClr val="windowText" lastClr="000000"/>
                        </a:solidFill>
                        <a:effectLst/>
                        <a:latin typeface="Arial" panose="020B0604020202020204" pitchFamily="34" charset="0"/>
                        <a:cs typeface="Arial" panose="020B0604020202020204" pitchFamily="34" charset="0"/>
                      </a:endParaRPr>
                    </a:p>
                  </a:txBody>
                  <a:tcPr marL="7620" marR="7620" marT="7620" marB="0" anchor="b">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FFCF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algn="ctr" fontAlgn="b"/>
                      <a:r>
                        <a:rPr lang="en-US" sz="2200" b="0" u="none" strike="noStrike" dirty="0">
                          <a:solidFill>
                            <a:sysClr val="windowText" lastClr="000000"/>
                          </a:solidFill>
                          <a:effectLst/>
                          <a:latin typeface="Arial" panose="020B0604020202020204" pitchFamily="34" charset="0"/>
                          <a:cs typeface="Arial" panose="020B0604020202020204" pitchFamily="34" charset="0"/>
                        </a:rPr>
                        <a:t>25.7</a:t>
                      </a:r>
                      <a:endParaRPr lang="en-US" sz="2200" b="0" i="0" u="none" strike="noStrike" dirty="0">
                        <a:solidFill>
                          <a:sysClr val="windowText" lastClr="000000"/>
                        </a:solidFill>
                        <a:effectLst/>
                        <a:latin typeface="Arial" panose="020B0604020202020204" pitchFamily="34" charset="0"/>
                        <a:cs typeface="Arial" panose="020B0604020202020204" pitchFamily="34" charset="0"/>
                      </a:endParaRPr>
                    </a:p>
                  </a:txBody>
                  <a:tcPr marL="7620" marR="7620" marT="7620" marB="0" anchor="b">
                    <a:lnL w="12700" cmpd="sng">
                      <a:solidFill>
                        <a:srgbClr val="FFFFFF"/>
                      </a:solidFill>
                    </a:lnL>
                    <a:lnR w="12700" cap="flat" cmpd="sng" algn="ctr">
                      <a:solidFill>
                        <a:srgbClr val="000000"/>
                      </a:solidFill>
                      <a:prstDash val="solid"/>
                      <a:round/>
                      <a:headEnd type="none" w="med" len="med"/>
                      <a:tailEnd type="none" w="med" len="med"/>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FFCF01">
                        <a:tint val="20000"/>
                      </a:srgbClr>
                    </a:solidFill>
                  </a:tcPr>
                </a:tc>
                <a:extLst>
                  <a:ext uri="{0D108BD9-81ED-4DB2-BD59-A6C34878D82A}">
                    <a16:rowId xmlns:a16="http://schemas.microsoft.com/office/drawing/2014/main" xmlns="" val="3762380256"/>
                  </a:ext>
                </a:extLst>
              </a:tr>
              <a:tr h="373829">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algn="l" fontAlgn="b"/>
                      <a:r>
                        <a:rPr lang="en-US" sz="2200" b="0" u="none" strike="noStrike" dirty="0">
                          <a:solidFill>
                            <a:sysClr val="windowText" lastClr="000000"/>
                          </a:solidFill>
                          <a:effectLst/>
                          <a:latin typeface="Arial" panose="020B0604020202020204" pitchFamily="34" charset="0"/>
                          <a:cs typeface="Arial" panose="020B0604020202020204" pitchFamily="34" charset="0"/>
                        </a:rPr>
                        <a:t>Computer Hardware</a:t>
                      </a:r>
                      <a:endParaRPr lang="en-US" sz="2200" b="0" i="0" u="none" strike="noStrike" dirty="0">
                        <a:solidFill>
                          <a:sysClr val="windowText" lastClr="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rgbClr val="000000"/>
                      </a:solidFill>
                      <a:prstDash val="solid"/>
                      <a:round/>
                      <a:headEnd type="none" w="med" len="med"/>
                      <a:tailEnd type="none" w="med" len="med"/>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CF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algn="ctr" fontAlgn="b"/>
                      <a:r>
                        <a:rPr lang="en-US" sz="2200" b="0" u="none" strike="noStrike" dirty="0">
                          <a:solidFill>
                            <a:sysClr val="windowText" lastClr="000000"/>
                          </a:solidFill>
                          <a:effectLst/>
                          <a:latin typeface="Arial" panose="020B0604020202020204" pitchFamily="34" charset="0"/>
                          <a:cs typeface="Arial" panose="020B0604020202020204" pitchFamily="34" charset="0"/>
                        </a:rPr>
                        <a:t>2.90</a:t>
                      </a:r>
                      <a:endParaRPr lang="en-US" sz="2200" b="0" i="0" u="none" strike="noStrike" dirty="0">
                        <a:solidFill>
                          <a:sysClr val="windowText" lastClr="000000"/>
                        </a:solidFill>
                        <a:effectLst/>
                        <a:latin typeface="Arial" panose="020B0604020202020204" pitchFamily="34" charset="0"/>
                        <a:cs typeface="Arial" panose="020B0604020202020204" pitchFamily="34" charset="0"/>
                      </a:endParaRPr>
                    </a:p>
                  </a:txBody>
                  <a:tcPr marL="7620" marR="7620" marT="7620" marB="0" anchor="b">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CF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algn="ctr" fontAlgn="b"/>
                      <a:r>
                        <a:rPr lang="en-US" sz="2200" b="0" u="none" strike="noStrike" dirty="0">
                          <a:solidFill>
                            <a:sysClr val="windowText" lastClr="000000"/>
                          </a:solidFill>
                          <a:effectLst/>
                          <a:latin typeface="Arial" panose="020B0604020202020204" pitchFamily="34" charset="0"/>
                          <a:cs typeface="Arial" panose="020B0604020202020204" pitchFamily="34" charset="0"/>
                        </a:rPr>
                        <a:t>73.5</a:t>
                      </a:r>
                      <a:endParaRPr lang="en-US" sz="2200" b="0" i="0" u="none" strike="noStrike" dirty="0">
                        <a:solidFill>
                          <a:sysClr val="windowText" lastClr="000000"/>
                        </a:solidFill>
                        <a:effectLst/>
                        <a:latin typeface="Arial" panose="020B0604020202020204" pitchFamily="34" charset="0"/>
                        <a:cs typeface="Arial" panose="020B0604020202020204" pitchFamily="34" charset="0"/>
                      </a:endParaRPr>
                    </a:p>
                  </a:txBody>
                  <a:tcPr marL="7620" marR="7620" marT="7620" marB="0" anchor="b">
                    <a:lnL w="12700" cmpd="sng">
                      <a:solidFill>
                        <a:srgbClr val="FFFFFF"/>
                      </a:solidFill>
                    </a:lnL>
                    <a:lnR w="12700" cap="flat" cmpd="sng" algn="ctr">
                      <a:solidFill>
                        <a:srgbClr val="000000"/>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CF01">
                        <a:tint val="20000"/>
                      </a:srgbClr>
                    </a:solidFill>
                  </a:tcPr>
                </a:tc>
                <a:extLst>
                  <a:ext uri="{0D108BD9-81ED-4DB2-BD59-A6C34878D82A}">
                    <a16:rowId xmlns:a16="http://schemas.microsoft.com/office/drawing/2014/main" xmlns="" val="3606977005"/>
                  </a:ext>
                </a:extLst>
              </a:tr>
              <a:tr h="373829">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algn="l" fontAlgn="b"/>
                      <a:r>
                        <a:rPr lang="en-US" sz="2200" b="0" u="none" strike="noStrike" dirty="0">
                          <a:solidFill>
                            <a:sysClr val="windowText" lastClr="000000"/>
                          </a:solidFill>
                          <a:effectLst/>
                          <a:latin typeface="Arial" panose="020B0604020202020204" pitchFamily="34" charset="0"/>
                          <a:cs typeface="Arial" panose="020B0604020202020204" pitchFamily="34" charset="0"/>
                        </a:rPr>
                        <a:t>Oil &amp; Gas Refining and Marketing</a:t>
                      </a:r>
                      <a:endParaRPr lang="en-US" sz="2200" b="0" i="0" u="none" strike="noStrike" dirty="0">
                        <a:solidFill>
                          <a:sysClr val="windowText" lastClr="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rgbClr val="000000"/>
                      </a:solidFill>
                      <a:prstDash val="solid"/>
                      <a:round/>
                      <a:headEnd type="none" w="med" len="med"/>
                      <a:tailEnd type="none" w="med" len="med"/>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CF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algn="ctr" fontAlgn="b"/>
                      <a:r>
                        <a:rPr lang="en-US" sz="2200" b="0" u="none" strike="noStrike" dirty="0">
                          <a:solidFill>
                            <a:sysClr val="windowText" lastClr="000000"/>
                          </a:solidFill>
                          <a:effectLst/>
                          <a:latin typeface="Arial" panose="020B0604020202020204" pitchFamily="34" charset="0"/>
                          <a:cs typeface="Arial" panose="020B0604020202020204" pitchFamily="34" charset="0"/>
                        </a:rPr>
                        <a:t>2.74</a:t>
                      </a:r>
                      <a:endParaRPr lang="en-US" sz="2200" b="0" i="0" u="none" strike="noStrike" dirty="0">
                        <a:solidFill>
                          <a:sysClr val="windowText" lastClr="000000"/>
                        </a:solidFill>
                        <a:effectLst/>
                        <a:latin typeface="Arial" panose="020B0604020202020204" pitchFamily="34" charset="0"/>
                        <a:cs typeface="Arial" panose="020B0604020202020204" pitchFamily="34" charset="0"/>
                      </a:endParaRPr>
                    </a:p>
                  </a:txBody>
                  <a:tcPr marL="7620" marR="7620" marT="7620" marB="0" anchor="b">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CF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algn="ctr" fontAlgn="b"/>
                      <a:r>
                        <a:rPr lang="en-US" sz="2200" b="0" u="none" strike="noStrike" dirty="0">
                          <a:solidFill>
                            <a:sysClr val="windowText" lastClr="000000"/>
                          </a:solidFill>
                          <a:effectLst/>
                          <a:latin typeface="Arial" panose="020B0604020202020204" pitchFamily="34" charset="0"/>
                          <a:cs typeface="Arial" panose="020B0604020202020204" pitchFamily="34" charset="0"/>
                        </a:rPr>
                        <a:t>30.1</a:t>
                      </a:r>
                      <a:endParaRPr lang="en-US" sz="2200" b="0" i="0" u="none" strike="noStrike" dirty="0">
                        <a:solidFill>
                          <a:sysClr val="windowText" lastClr="000000"/>
                        </a:solidFill>
                        <a:effectLst/>
                        <a:latin typeface="Arial" panose="020B0604020202020204" pitchFamily="34" charset="0"/>
                        <a:cs typeface="Arial" panose="020B0604020202020204" pitchFamily="34" charset="0"/>
                      </a:endParaRPr>
                    </a:p>
                  </a:txBody>
                  <a:tcPr marL="7620" marR="7620" marT="7620" marB="0" anchor="b">
                    <a:lnL w="12700" cmpd="sng">
                      <a:solidFill>
                        <a:srgbClr val="FFFFFF"/>
                      </a:solidFill>
                    </a:lnL>
                    <a:lnR w="12700" cap="flat" cmpd="sng" algn="ctr">
                      <a:solidFill>
                        <a:srgbClr val="000000"/>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CF01">
                        <a:tint val="20000"/>
                      </a:srgbClr>
                    </a:solidFill>
                  </a:tcPr>
                </a:tc>
                <a:extLst>
                  <a:ext uri="{0D108BD9-81ED-4DB2-BD59-A6C34878D82A}">
                    <a16:rowId xmlns:a16="http://schemas.microsoft.com/office/drawing/2014/main" xmlns="" val="738714398"/>
                  </a:ext>
                </a:extLst>
              </a:tr>
              <a:tr h="373829">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algn="l" fontAlgn="b"/>
                      <a:r>
                        <a:rPr lang="en-US" sz="2200" b="0" u="none" strike="noStrike" dirty="0" err="1">
                          <a:solidFill>
                            <a:sysClr val="windowText" lastClr="000000"/>
                          </a:solidFill>
                          <a:effectLst/>
                          <a:latin typeface="Arial" panose="020B0604020202020204" pitchFamily="34" charset="0"/>
                          <a:cs typeface="Arial" panose="020B0604020202020204" pitchFamily="34" charset="0"/>
                        </a:rPr>
                        <a:t>Aluminium</a:t>
                      </a:r>
                      <a:endParaRPr lang="en-US" sz="2200" b="0" i="0" u="none" strike="noStrike" dirty="0">
                        <a:solidFill>
                          <a:sysClr val="windowText" lastClr="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rgbClr val="000000"/>
                      </a:solidFill>
                      <a:prstDash val="solid"/>
                      <a:round/>
                      <a:headEnd type="none" w="med" len="med"/>
                      <a:tailEnd type="none" w="med" len="med"/>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CF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algn="ctr" fontAlgn="b"/>
                      <a:r>
                        <a:rPr lang="en-US" sz="2200" b="0" u="none" strike="noStrike" dirty="0">
                          <a:solidFill>
                            <a:sysClr val="windowText" lastClr="000000"/>
                          </a:solidFill>
                          <a:effectLst/>
                          <a:latin typeface="Arial" panose="020B0604020202020204" pitchFamily="34" charset="0"/>
                          <a:cs typeface="Arial" panose="020B0604020202020204" pitchFamily="34" charset="0"/>
                        </a:rPr>
                        <a:t>2.49</a:t>
                      </a:r>
                      <a:endParaRPr lang="en-US" sz="2200" b="0" i="0" u="none" strike="noStrike" dirty="0">
                        <a:solidFill>
                          <a:sysClr val="windowText" lastClr="000000"/>
                        </a:solidFill>
                        <a:effectLst/>
                        <a:latin typeface="Arial" panose="020B0604020202020204" pitchFamily="34" charset="0"/>
                        <a:cs typeface="Arial" panose="020B0604020202020204" pitchFamily="34" charset="0"/>
                      </a:endParaRPr>
                    </a:p>
                  </a:txBody>
                  <a:tcPr marL="7620" marR="7620" marT="7620" marB="0" anchor="b">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CF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algn="ctr" fontAlgn="b"/>
                      <a:r>
                        <a:rPr lang="en-US" sz="2200" b="0" u="none" strike="noStrike" dirty="0">
                          <a:solidFill>
                            <a:sysClr val="windowText" lastClr="000000"/>
                          </a:solidFill>
                          <a:effectLst/>
                          <a:latin typeface="Arial" panose="020B0604020202020204" pitchFamily="34" charset="0"/>
                          <a:cs typeface="Arial" panose="020B0604020202020204" pitchFamily="34" charset="0"/>
                        </a:rPr>
                        <a:t>23.6</a:t>
                      </a:r>
                      <a:endParaRPr lang="en-US" sz="2200" b="0" i="0" u="none" strike="noStrike" dirty="0">
                        <a:solidFill>
                          <a:sysClr val="windowText" lastClr="000000"/>
                        </a:solidFill>
                        <a:effectLst/>
                        <a:latin typeface="Arial" panose="020B0604020202020204" pitchFamily="34" charset="0"/>
                        <a:cs typeface="Arial" panose="020B0604020202020204" pitchFamily="34" charset="0"/>
                      </a:endParaRPr>
                    </a:p>
                  </a:txBody>
                  <a:tcPr marL="7620" marR="7620" marT="7620" marB="0" anchor="b">
                    <a:lnL w="12700" cmpd="sng">
                      <a:solidFill>
                        <a:srgbClr val="FFFFFF"/>
                      </a:solidFill>
                    </a:lnL>
                    <a:lnR w="12700" cap="flat" cmpd="sng" algn="ctr">
                      <a:solidFill>
                        <a:srgbClr val="000000"/>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CF01">
                        <a:tint val="20000"/>
                      </a:srgbClr>
                    </a:solidFill>
                  </a:tcPr>
                </a:tc>
                <a:extLst>
                  <a:ext uri="{0D108BD9-81ED-4DB2-BD59-A6C34878D82A}">
                    <a16:rowId xmlns:a16="http://schemas.microsoft.com/office/drawing/2014/main" xmlns="" val="817708455"/>
                  </a:ext>
                </a:extLst>
              </a:tr>
              <a:tr h="373829">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algn="l" fontAlgn="b"/>
                      <a:r>
                        <a:rPr lang="en-US" sz="2200" b="0" u="none" strike="noStrike" dirty="0">
                          <a:solidFill>
                            <a:sysClr val="windowText" lastClr="000000"/>
                          </a:solidFill>
                          <a:effectLst/>
                          <a:latin typeface="Arial" panose="020B0604020202020204" pitchFamily="34" charset="0"/>
                          <a:cs typeface="Arial" panose="020B0604020202020204" pitchFamily="34" charset="0"/>
                        </a:rPr>
                        <a:t>Banks</a:t>
                      </a:r>
                      <a:endParaRPr lang="en-US" sz="2200" b="0" i="0" u="none" strike="noStrike" dirty="0">
                        <a:solidFill>
                          <a:sysClr val="windowText" lastClr="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rgbClr val="000000"/>
                      </a:solidFill>
                      <a:prstDash val="solid"/>
                      <a:round/>
                      <a:headEnd type="none" w="med" len="med"/>
                      <a:tailEnd type="none" w="med" len="med"/>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CF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algn="ctr" fontAlgn="b"/>
                      <a:r>
                        <a:rPr lang="en-US" sz="2200" b="0" u="none" strike="noStrike" dirty="0">
                          <a:solidFill>
                            <a:sysClr val="windowText" lastClr="000000"/>
                          </a:solidFill>
                          <a:effectLst/>
                          <a:latin typeface="Arial" panose="020B0604020202020204" pitchFamily="34" charset="0"/>
                          <a:cs typeface="Arial" panose="020B0604020202020204" pitchFamily="34" charset="0"/>
                        </a:rPr>
                        <a:t>2.46</a:t>
                      </a:r>
                      <a:endParaRPr lang="en-US" sz="2200" b="0" i="0" u="none" strike="noStrike" dirty="0">
                        <a:solidFill>
                          <a:sysClr val="windowText" lastClr="000000"/>
                        </a:solidFill>
                        <a:effectLst/>
                        <a:latin typeface="Arial" panose="020B0604020202020204" pitchFamily="34" charset="0"/>
                        <a:cs typeface="Arial" panose="020B0604020202020204" pitchFamily="34" charset="0"/>
                      </a:endParaRPr>
                    </a:p>
                  </a:txBody>
                  <a:tcPr marL="7620" marR="7620" marT="7620" marB="0" anchor="b">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CF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algn="ctr" fontAlgn="b"/>
                      <a:r>
                        <a:rPr lang="en-US" sz="2200" b="0" u="none" strike="noStrike" dirty="0">
                          <a:solidFill>
                            <a:sysClr val="windowText" lastClr="000000"/>
                          </a:solidFill>
                          <a:effectLst/>
                          <a:latin typeface="Arial" panose="020B0604020202020204" pitchFamily="34" charset="0"/>
                          <a:cs typeface="Arial" panose="020B0604020202020204" pitchFamily="34" charset="0"/>
                        </a:rPr>
                        <a:t>35.4</a:t>
                      </a:r>
                      <a:endParaRPr lang="en-US" sz="2200" b="0" i="0" u="none" strike="noStrike" dirty="0">
                        <a:solidFill>
                          <a:sysClr val="windowText" lastClr="000000"/>
                        </a:solidFill>
                        <a:effectLst/>
                        <a:latin typeface="Arial" panose="020B0604020202020204" pitchFamily="34" charset="0"/>
                        <a:cs typeface="Arial" panose="020B0604020202020204" pitchFamily="34" charset="0"/>
                      </a:endParaRPr>
                    </a:p>
                  </a:txBody>
                  <a:tcPr marL="7620" marR="7620" marT="7620" marB="0" anchor="b">
                    <a:lnL w="12700" cmpd="sng">
                      <a:solidFill>
                        <a:srgbClr val="FFFFFF"/>
                      </a:solidFill>
                    </a:lnL>
                    <a:lnR w="12700" cap="flat" cmpd="sng" algn="ctr">
                      <a:solidFill>
                        <a:srgbClr val="000000"/>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CF01">
                        <a:tint val="20000"/>
                      </a:srgbClr>
                    </a:solidFill>
                  </a:tcPr>
                </a:tc>
                <a:extLst>
                  <a:ext uri="{0D108BD9-81ED-4DB2-BD59-A6C34878D82A}">
                    <a16:rowId xmlns:a16="http://schemas.microsoft.com/office/drawing/2014/main" xmlns="" val="1791253142"/>
                  </a:ext>
                </a:extLst>
              </a:tr>
              <a:tr h="373829">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algn="l" fontAlgn="b"/>
                      <a:r>
                        <a:rPr lang="en-US" sz="2200" b="0" u="none" strike="noStrike" dirty="0">
                          <a:solidFill>
                            <a:sysClr val="windowText" lastClr="000000"/>
                          </a:solidFill>
                          <a:effectLst/>
                          <a:latin typeface="Arial" panose="020B0604020202020204" pitchFamily="34" charset="0"/>
                          <a:cs typeface="Arial" panose="020B0604020202020204" pitchFamily="34" charset="0"/>
                        </a:rPr>
                        <a:t>Wireless Telecommunications</a:t>
                      </a:r>
                      <a:endParaRPr lang="en-US" sz="2200" b="0" i="0" u="none" strike="noStrike" dirty="0">
                        <a:solidFill>
                          <a:sysClr val="windowText" lastClr="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rgbClr val="000000"/>
                      </a:solidFill>
                      <a:prstDash val="solid"/>
                      <a:round/>
                      <a:headEnd type="none" w="med" len="med"/>
                      <a:tailEnd type="none" w="med" len="med"/>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CF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algn="ctr" fontAlgn="b"/>
                      <a:r>
                        <a:rPr lang="en-US" sz="2200" b="0" u="none" strike="noStrike" dirty="0">
                          <a:solidFill>
                            <a:sysClr val="windowText" lastClr="000000"/>
                          </a:solidFill>
                          <a:effectLst/>
                          <a:latin typeface="Arial" panose="020B0604020202020204" pitchFamily="34" charset="0"/>
                          <a:cs typeface="Arial" panose="020B0604020202020204" pitchFamily="34" charset="0"/>
                        </a:rPr>
                        <a:t>1.57</a:t>
                      </a:r>
                      <a:endParaRPr lang="en-US" sz="2200" b="0" i="0" u="none" strike="noStrike" dirty="0">
                        <a:solidFill>
                          <a:sysClr val="windowText" lastClr="000000"/>
                        </a:solidFill>
                        <a:effectLst/>
                        <a:latin typeface="Arial" panose="020B0604020202020204" pitchFamily="34" charset="0"/>
                        <a:cs typeface="Arial" panose="020B0604020202020204" pitchFamily="34" charset="0"/>
                      </a:endParaRPr>
                    </a:p>
                  </a:txBody>
                  <a:tcPr marL="7620" marR="7620" marT="7620" marB="0" anchor="b">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CF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algn="ctr" fontAlgn="b"/>
                      <a:r>
                        <a:rPr lang="en-US" sz="2200" b="0" u="none" strike="noStrike" dirty="0">
                          <a:solidFill>
                            <a:sysClr val="windowText" lastClr="000000"/>
                          </a:solidFill>
                          <a:effectLst/>
                          <a:latin typeface="Arial" panose="020B0604020202020204" pitchFamily="34" charset="0"/>
                          <a:cs typeface="Arial" panose="020B0604020202020204" pitchFamily="34" charset="0"/>
                        </a:rPr>
                        <a:t>38.3</a:t>
                      </a:r>
                      <a:endParaRPr lang="en-US" sz="2200" b="0" i="0" u="none" strike="noStrike" dirty="0">
                        <a:solidFill>
                          <a:sysClr val="windowText" lastClr="000000"/>
                        </a:solidFill>
                        <a:effectLst/>
                        <a:latin typeface="Arial" panose="020B0604020202020204" pitchFamily="34" charset="0"/>
                        <a:cs typeface="Arial" panose="020B0604020202020204" pitchFamily="34" charset="0"/>
                      </a:endParaRPr>
                    </a:p>
                  </a:txBody>
                  <a:tcPr marL="7620" marR="7620" marT="7620" marB="0" anchor="b">
                    <a:lnL w="12700" cmpd="sng">
                      <a:solidFill>
                        <a:srgbClr val="FFFFFF"/>
                      </a:solidFill>
                    </a:lnL>
                    <a:lnR w="12700" cap="flat" cmpd="sng" algn="ctr">
                      <a:solidFill>
                        <a:srgbClr val="000000"/>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CF01">
                        <a:tint val="20000"/>
                      </a:srgbClr>
                    </a:solidFill>
                  </a:tcPr>
                </a:tc>
                <a:extLst>
                  <a:ext uri="{0D108BD9-81ED-4DB2-BD59-A6C34878D82A}">
                    <a16:rowId xmlns:a16="http://schemas.microsoft.com/office/drawing/2014/main" xmlns="" val="2353835037"/>
                  </a:ext>
                </a:extLst>
              </a:tr>
              <a:tr h="373829">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algn="l" fontAlgn="b"/>
                      <a:r>
                        <a:rPr lang="en-US" sz="2200" b="0" u="none" strike="noStrike">
                          <a:solidFill>
                            <a:sysClr val="windowText" lastClr="000000"/>
                          </a:solidFill>
                          <a:effectLst/>
                          <a:latin typeface="Arial" panose="020B0604020202020204" pitchFamily="34" charset="0"/>
                          <a:cs typeface="Arial" panose="020B0604020202020204" pitchFamily="34" charset="0"/>
                        </a:rPr>
                        <a:t>AERO/DEF</a:t>
                      </a:r>
                      <a:endParaRPr lang="en-US" sz="2200" b="0" i="0" u="none" strike="noStrike">
                        <a:solidFill>
                          <a:sysClr val="windowText" lastClr="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rgbClr val="000000"/>
                      </a:solidFill>
                      <a:prstDash val="solid"/>
                      <a:round/>
                      <a:headEnd type="none" w="med" len="med"/>
                      <a:tailEnd type="none" w="med" len="med"/>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CF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algn="ctr" fontAlgn="b"/>
                      <a:r>
                        <a:rPr lang="en-US" sz="2200" b="0" u="none" strike="noStrike" dirty="0">
                          <a:solidFill>
                            <a:sysClr val="windowText" lastClr="000000"/>
                          </a:solidFill>
                          <a:effectLst/>
                          <a:latin typeface="Arial" panose="020B0604020202020204" pitchFamily="34" charset="0"/>
                          <a:cs typeface="Arial" panose="020B0604020202020204" pitchFamily="34" charset="0"/>
                        </a:rPr>
                        <a:t>1.27</a:t>
                      </a:r>
                      <a:endParaRPr lang="en-US" sz="2200" b="0" i="0" u="none" strike="noStrike" dirty="0">
                        <a:solidFill>
                          <a:sysClr val="windowText" lastClr="000000"/>
                        </a:solidFill>
                        <a:effectLst/>
                        <a:latin typeface="Arial" panose="020B0604020202020204" pitchFamily="34" charset="0"/>
                        <a:cs typeface="Arial" panose="020B0604020202020204" pitchFamily="34" charset="0"/>
                      </a:endParaRPr>
                    </a:p>
                  </a:txBody>
                  <a:tcPr marL="7620" marR="7620" marT="7620" marB="0" anchor="b">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CF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algn="ctr" fontAlgn="b"/>
                      <a:r>
                        <a:rPr lang="en-US" sz="2200" b="0" u="none" strike="noStrike" dirty="0">
                          <a:solidFill>
                            <a:sysClr val="windowText" lastClr="000000"/>
                          </a:solidFill>
                          <a:effectLst/>
                          <a:latin typeface="Arial" panose="020B0604020202020204" pitchFamily="34" charset="0"/>
                          <a:cs typeface="Arial" panose="020B0604020202020204" pitchFamily="34" charset="0"/>
                        </a:rPr>
                        <a:t>20.6</a:t>
                      </a:r>
                      <a:endParaRPr lang="en-US" sz="2200" b="0" i="0" u="none" strike="noStrike" dirty="0">
                        <a:solidFill>
                          <a:sysClr val="windowText" lastClr="000000"/>
                        </a:solidFill>
                        <a:effectLst/>
                        <a:latin typeface="Arial" panose="020B0604020202020204" pitchFamily="34" charset="0"/>
                        <a:cs typeface="Arial" panose="020B0604020202020204" pitchFamily="34" charset="0"/>
                      </a:endParaRPr>
                    </a:p>
                  </a:txBody>
                  <a:tcPr marL="7620" marR="7620" marT="7620" marB="0" anchor="b">
                    <a:lnL w="12700" cmpd="sng">
                      <a:solidFill>
                        <a:srgbClr val="FFFFFF"/>
                      </a:solidFill>
                    </a:lnL>
                    <a:lnR w="12700" cap="flat" cmpd="sng" algn="ctr">
                      <a:solidFill>
                        <a:srgbClr val="000000"/>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CF01">
                        <a:tint val="20000"/>
                      </a:srgbClr>
                    </a:solidFill>
                  </a:tcPr>
                </a:tc>
                <a:extLst>
                  <a:ext uri="{0D108BD9-81ED-4DB2-BD59-A6C34878D82A}">
                    <a16:rowId xmlns:a16="http://schemas.microsoft.com/office/drawing/2014/main" xmlns="" val="1529795546"/>
                  </a:ext>
                </a:extLst>
              </a:tr>
              <a:tr h="373829">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algn="l" fontAlgn="b"/>
                      <a:r>
                        <a:rPr lang="en-US" sz="2200" b="0" u="none" strike="noStrike">
                          <a:solidFill>
                            <a:sysClr val="windowText" lastClr="000000"/>
                          </a:solidFill>
                          <a:effectLst/>
                          <a:latin typeface="Arial" panose="020B0604020202020204" pitchFamily="34" charset="0"/>
                          <a:cs typeface="Arial" panose="020B0604020202020204" pitchFamily="34" charset="0"/>
                        </a:rPr>
                        <a:t>Drug Retailers</a:t>
                      </a:r>
                      <a:endParaRPr lang="en-US" sz="2200" b="0" i="0" u="none" strike="noStrike">
                        <a:solidFill>
                          <a:sysClr val="windowText" lastClr="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rgbClr val="000000"/>
                      </a:solidFill>
                      <a:prstDash val="solid"/>
                      <a:round/>
                      <a:headEnd type="none" w="med" len="med"/>
                      <a:tailEnd type="none" w="med" len="med"/>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CF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algn="ctr" fontAlgn="b"/>
                      <a:r>
                        <a:rPr lang="en-US" sz="2200" b="0" u="none" strike="noStrike" dirty="0">
                          <a:solidFill>
                            <a:sysClr val="windowText" lastClr="000000"/>
                          </a:solidFill>
                          <a:effectLst/>
                          <a:latin typeface="Arial" panose="020B0604020202020204" pitchFamily="34" charset="0"/>
                          <a:cs typeface="Arial" panose="020B0604020202020204" pitchFamily="34" charset="0"/>
                        </a:rPr>
                        <a:t>1.18</a:t>
                      </a:r>
                      <a:endParaRPr lang="en-US" sz="2200" b="0" i="0" u="none" strike="noStrike" dirty="0">
                        <a:solidFill>
                          <a:sysClr val="windowText" lastClr="000000"/>
                        </a:solidFill>
                        <a:effectLst/>
                        <a:latin typeface="Arial" panose="020B0604020202020204" pitchFamily="34" charset="0"/>
                        <a:cs typeface="Arial" panose="020B0604020202020204" pitchFamily="34" charset="0"/>
                      </a:endParaRPr>
                    </a:p>
                  </a:txBody>
                  <a:tcPr marL="7620" marR="7620" marT="7620" marB="0" anchor="b">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CF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algn="ctr" fontAlgn="b"/>
                      <a:r>
                        <a:rPr lang="en-US" sz="2200" b="0" u="none" strike="noStrike" dirty="0">
                          <a:solidFill>
                            <a:sysClr val="windowText" lastClr="000000"/>
                          </a:solidFill>
                          <a:effectLst/>
                          <a:latin typeface="Arial" panose="020B0604020202020204" pitchFamily="34" charset="0"/>
                          <a:cs typeface="Arial" panose="020B0604020202020204" pitchFamily="34" charset="0"/>
                        </a:rPr>
                        <a:t>17.5</a:t>
                      </a:r>
                      <a:endParaRPr lang="en-US" sz="2200" b="0" i="0" u="none" strike="noStrike" dirty="0">
                        <a:solidFill>
                          <a:sysClr val="windowText" lastClr="000000"/>
                        </a:solidFill>
                        <a:effectLst/>
                        <a:latin typeface="Arial" panose="020B0604020202020204" pitchFamily="34" charset="0"/>
                        <a:cs typeface="Arial" panose="020B0604020202020204" pitchFamily="34" charset="0"/>
                      </a:endParaRPr>
                    </a:p>
                  </a:txBody>
                  <a:tcPr marL="7620" marR="7620" marT="7620" marB="0" anchor="b">
                    <a:lnL w="12700" cmpd="sng">
                      <a:solidFill>
                        <a:srgbClr val="FFFFFF"/>
                      </a:solidFill>
                    </a:lnL>
                    <a:lnR w="12700" cap="flat" cmpd="sng" algn="ctr">
                      <a:solidFill>
                        <a:srgbClr val="000000"/>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CF01">
                        <a:tint val="20000"/>
                      </a:srgbClr>
                    </a:solidFill>
                  </a:tcPr>
                </a:tc>
                <a:extLst>
                  <a:ext uri="{0D108BD9-81ED-4DB2-BD59-A6C34878D82A}">
                    <a16:rowId xmlns:a16="http://schemas.microsoft.com/office/drawing/2014/main" xmlns="" val="1035894162"/>
                  </a:ext>
                </a:extLst>
              </a:tr>
              <a:tr h="373829">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algn="l" fontAlgn="b"/>
                      <a:r>
                        <a:rPr lang="en-US" sz="2200" b="0" u="none" strike="noStrike">
                          <a:solidFill>
                            <a:sysClr val="windowText" lastClr="000000"/>
                          </a:solidFill>
                          <a:effectLst/>
                          <a:latin typeface="Arial" panose="020B0604020202020204" pitchFamily="34" charset="0"/>
                          <a:cs typeface="Arial" panose="020B0604020202020204" pitchFamily="34" charset="0"/>
                        </a:rPr>
                        <a:t>Healthcare Facilities &amp; Services</a:t>
                      </a:r>
                      <a:endParaRPr lang="en-US" sz="2200" b="0" i="0" u="none" strike="noStrike">
                        <a:solidFill>
                          <a:sysClr val="windowText" lastClr="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rgbClr val="000000"/>
                      </a:solidFill>
                      <a:prstDash val="solid"/>
                      <a:round/>
                      <a:headEnd type="none" w="med" len="med"/>
                      <a:tailEnd type="none" w="med" len="med"/>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CF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algn="ctr" fontAlgn="b"/>
                      <a:r>
                        <a:rPr lang="en-US" sz="2200" b="0" u="none" strike="noStrike" dirty="0">
                          <a:solidFill>
                            <a:sysClr val="windowText" lastClr="000000"/>
                          </a:solidFill>
                          <a:effectLst/>
                          <a:latin typeface="Arial" panose="020B0604020202020204" pitchFamily="34" charset="0"/>
                          <a:cs typeface="Arial" panose="020B0604020202020204" pitchFamily="34" charset="0"/>
                        </a:rPr>
                        <a:t>0.93</a:t>
                      </a:r>
                      <a:endParaRPr lang="en-US" sz="2200" b="0" i="0" u="none" strike="noStrike" dirty="0">
                        <a:solidFill>
                          <a:sysClr val="windowText" lastClr="000000"/>
                        </a:solidFill>
                        <a:effectLst/>
                        <a:latin typeface="Arial" panose="020B0604020202020204" pitchFamily="34" charset="0"/>
                        <a:cs typeface="Arial" panose="020B0604020202020204" pitchFamily="34" charset="0"/>
                      </a:endParaRPr>
                    </a:p>
                  </a:txBody>
                  <a:tcPr marL="7620" marR="7620" marT="7620" marB="0" anchor="b">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CF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algn="ctr" fontAlgn="b"/>
                      <a:r>
                        <a:rPr lang="en-US" sz="2200" b="0" u="none" strike="noStrike" dirty="0">
                          <a:solidFill>
                            <a:sysClr val="windowText" lastClr="000000"/>
                          </a:solidFill>
                          <a:effectLst/>
                          <a:latin typeface="Arial" panose="020B0604020202020204" pitchFamily="34" charset="0"/>
                          <a:cs typeface="Arial" panose="020B0604020202020204" pitchFamily="34" charset="0"/>
                        </a:rPr>
                        <a:t>25.3</a:t>
                      </a:r>
                      <a:endParaRPr lang="en-US" sz="2200" b="0" i="0" u="none" strike="noStrike" dirty="0">
                        <a:solidFill>
                          <a:sysClr val="windowText" lastClr="000000"/>
                        </a:solidFill>
                        <a:effectLst/>
                        <a:latin typeface="Arial" panose="020B0604020202020204" pitchFamily="34" charset="0"/>
                        <a:cs typeface="Arial" panose="020B0604020202020204" pitchFamily="34" charset="0"/>
                      </a:endParaRPr>
                    </a:p>
                  </a:txBody>
                  <a:tcPr marL="7620" marR="7620" marT="7620" marB="0" anchor="b">
                    <a:lnL w="12700" cmpd="sng">
                      <a:solidFill>
                        <a:srgbClr val="FFFFFF"/>
                      </a:solidFill>
                    </a:lnL>
                    <a:lnR w="12700" cap="flat" cmpd="sng" algn="ctr">
                      <a:solidFill>
                        <a:srgbClr val="000000"/>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CF01">
                        <a:tint val="20000"/>
                      </a:srgbClr>
                    </a:solidFill>
                  </a:tcPr>
                </a:tc>
                <a:extLst>
                  <a:ext uri="{0D108BD9-81ED-4DB2-BD59-A6C34878D82A}">
                    <a16:rowId xmlns:a16="http://schemas.microsoft.com/office/drawing/2014/main" xmlns="" val="2570415744"/>
                  </a:ext>
                </a:extLst>
              </a:tr>
              <a:tr h="373829">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algn="l" fontAlgn="b"/>
                      <a:r>
                        <a:rPr lang="en-US" sz="2200" b="0" u="none" strike="noStrike" dirty="0">
                          <a:solidFill>
                            <a:sysClr val="windowText" lastClr="000000"/>
                          </a:solidFill>
                          <a:effectLst/>
                          <a:latin typeface="Arial" panose="020B0604020202020204" pitchFamily="34" charset="0"/>
                          <a:cs typeface="Arial" panose="020B0604020202020204" pitchFamily="34" charset="0"/>
                        </a:rPr>
                        <a:t>Restaurants &amp; Bars</a:t>
                      </a:r>
                      <a:endParaRPr lang="en-US" sz="2200" b="0" i="0" u="none" strike="noStrike" dirty="0">
                        <a:solidFill>
                          <a:sysClr val="windowText" lastClr="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rgbClr val="000000"/>
                      </a:solidFill>
                      <a:prstDash val="solid"/>
                      <a:round/>
                      <a:headEnd type="none" w="med" len="med"/>
                      <a:tailEnd type="none" w="med" len="med"/>
                    </a:lnL>
                    <a:lnR w="12700" cmpd="sng">
                      <a:solidFill>
                        <a:srgbClr val="FFFFFF"/>
                      </a:solidFill>
                    </a:lnR>
                    <a:lnT w="12700" cmpd="sng">
                      <a:solidFill>
                        <a:srgbClr val="FFFFFF"/>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F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algn="ctr" fontAlgn="b"/>
                      <a:r>
                        <a:rPr lang="en-US" sz="2200" b="0" u="none" strike="noStrike" dirty="0">
                          <a:solidFill>
                            <a:sysClr val="windowText" lastClr="000000"/>
                          </a:solidFill>
                          <a:effectLst/>
                          <a:latin typeface="Arial" panose="020B0604020202020204" pitchFamily="34" charset="0"/>
                          <a:cs typeface="Arial" panose="020B0604020202020204" pitchFamily="34" charset="0"/>
                        </a:rPr>
                        <a:t>0.91</a:t>
                      </a:r>
                      <a:endParaRPr lang="en-US" sz="2200" b="0" i="0" u="none" strike="noStrike" dirty="0">
                        <a:solidFill>
                          <a:sysClr val="windowText" lastClr="000000"/>
                        </a:solidFill>
                        <a:effectLst/>
                        <a:latin typeface="Arial" panose="020B0604020202020204" pitchFamily="34" charset="0"/>
                        <a:cs typeface="Arial" panose="020B0604020202020204" pitchFamily="34" charset="0"/>
                      </a:endParaRPr>
                    </a:p>
                  </a:txBody>
                  <a:tcPr marL="7620" marR="7620" marT="7620" marB="0" anchor="b">
                    <a:lnL w="12700" cmpd="sng">
                      <a:solidFill>
                        <a:srgbClr val="FFFFFF"/>
                      </a:solidFill>
                    </a:lnL>
                    <a:lnR w="12700" cmpd="sng">
                      <a:solidFill>
                        <a:srgbClr val="FFFFFF"/>
                      </a:solidFill>
                    </a:lnR>
                    <a:lnT w="12700" cmpd="sng">
                      <a:solidFill>
                        <a:srgbClr val="FFFFFF"/>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F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algn="ctr" fontAlgn="b"/>
                      <a:r>
                        <a:rPr lang="en-US" sz="2200" b="0" u="none" strike="noStrike" dirty="0">
                          <a:solidFill>
                            <a:sysClr val="windowText" lastClr="000000"/>
                          </a:solidFill>
                          <a:effectLst/>
                          <a:latin typeface="Arial" panose="020B0604020202020204" pitchFamily="34" charset="0"/>
                          <a:cs typeface="Arial" panose="020B0604020202020204" pitchFamily="34" charset="0"/>
                        </a:rPr>
                        <a:t>24.9</a:t>
                      </a:r>
                      <a:endParaRPr lang="en-US" sz="2200" b="0" i="0" u="none" strike="noStrike" dirty="0">
                        <a:solidFill>
                          <a:sysClr val="windowText" lastClr="000000"/>
                        </a:solidFill>
                        <a:effectLst/>
                        <a:latin typeface="Arial" panose="020B0604020202020204" pitchFamily="34" charset="0"/>
                        <a:cs typeface="Arial" panose="020B0604020202020204" pitchFamily="34" charset="0"/>
                      </a:endParaRPr>
                    </a:p>
                  </a:txBody>
                  <a:tcPr marL="7620" marR="7620" marT="7620" marB="0" anchor="b">
                    <a:lnL w="12700" cmpd="sng">
                      <a:solidFill>
                        <a:srgbClr val="FFFFFF"/>
                      </a:solidFill>
                    </a:lnL>
                    <a:lnR w="12700" cap="flat" cmpd="sng" algn="ctr">
                      <a:solidFill>
                        <a:srgbClr val="000000"/>
                      </a:solidFill>
                      <a:prstDash val="solid"/>
                      <a:round/>
                      <a:headEnd type="none" w="med" len="med"/>
                      <a:tailEnd type="none" w="med" len="med"/>
                    </a:lnR>
                    <a:lnT w="12700" cmpd="sng">
                      <a:solidFill>
                        <a:srgbClr val="FFFFFF"/>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F01">
                        <a:tint val="20000"/>
                      </a:srgbClr>
                    </a:solidFill>
                  </a:tcPr>
                </a:tc>
                <a:extLst>
                  <a:ext uri="{0D108BD9-81ED-4DB2-BD59-A6C34878D82A}">
                    <a16:rowId xmlns:a16="http://schemas.microsoft.com/office/drawing/2014/main" xmlns="" val="540802202"/>
                  </a:ext>
                </a:extLst>
              </a:tr>
            </a:tbl>
          </a:graphicData>
        </a:graphic>
      </p:graphicFrame>
    </p:spTree>
    <p:extLst>
      <p:ext uri="{BB962C8B-B14F-4D97-AF65-F5344CB8AC3E}">
        <p14:creationId xmlns:p14="http://schemas.microsoft.com/office/powerpoint/2010/main" val="3934428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 investors prefer high or low payouts?</a:t>
            </a:r>
          </a:p>
        </p:txBody>
      </p:sp>
      <p:sp>
        <p:nvSpPr>
          <p:cNvPr id="3" name="Content Placeholder 2"/>
          <p:cNvSpPr>
            <a:spLocks noGrp="1"/>
          </p:cNvSpPr>
          <p:nvPr>
            <p:ph idx="1"/>
          </p:nvPr>
        </p:nvSpPr>
        <p:spPr/>
        <p:txBody>
          <a:bodyPr/>
          <a:lstStyle/>
          <a:p>
            <a:pPr>
              <a:spcBef>
                <a:spcPts val="1200"/>
              </a:spcBef>
            </a:pPr>
            <a:r>
              <a:rPr lang="en-US" dirty="0"/>
              <a:t>There are three dividend theories:</a:t>
            </a:r>
          </a:p>
          <a:p>
            <a:pPr lvl="1">
              <a:spcBef>
                <a:spcPts val="1200"/>
              </a:spcBef>
            </a:pPr>
            <a:r>
              <a:rPr lang="en-US" dirty="0"/>
              <a:t>Dividends are irrelevant: Investors don’t care about payout.</a:t>
            </a:r>
          </a:p>
          <a:p>
            <a:pPr lvl="1">
              <a:spcBef>
                <a:spcPts val="1200"/>
              </a:spcBef>
            </a:pPr>
            <a:r>
              <a:rPr lang="en-US" dirty="0"/>
              <a:t>Dividend preference, or bird-in-the-hand: Investors prefer a high payout.</a:t>
            </a:r>
          </a:p>
          <a:p>
            <a:pPr lvl="1">
              <a:spcBef>
                <a:spcPts val="1200"/>
              </a:spcBef>
            </a:pPr>
            <a:r>
              <a:rPr lang="en-US" dirty="0"/>
              <a:t>Tax effect: Investors prefer a low payout</a:t>
            </a:r>
            <a:r>
              <a:rPr lang="en-US" dirty="0" smtClean="0"/>
              <a:t>.</a:t>
            </a:r>
            <a:endParaRPr lang="en-US" dirty="0"/>
          </a:p>
        </p:txBody>
      </p:sp>
    </p:spTree>
    <p:extLst>
      <p:ext uri="{BB962C8B-B14F-4D97-AF65-F5344CB8AC3E}">
        <p14:creationId xmlns:p14="http://schemas.microsoft.com/office/powerpoint/2010/main" val="8241143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Dividend Irrelevance Theory</a:t>
            </a:r>
          </a:p>
        </p:txBody>
      </p:sp>
      <p:sp>
        <p:nvSpPr>
          <p:cNvPr id="3" name="Content Placeholder 2"/>
          <p:cNvSpPr>
            <a:spLocks noGrp="1"/>
          </p:cNvSpPr>
          <p:nvPr>
            <p:ph idx="1"/>
          </p:nvPr>
        </p:nvSpPr>
        <p:spPr/>
        <p:txBody>
          <a:bodyPr/>
          <a:lstStyle/>
          <a:p>
            <a:r>
              <a:rPr lang="en-US" dirty="0"/>
              <a:t>Investors are indifferent between dividends and retention-generated capital gains.  If they want cash, they can sell stock.  If they don’t want cash, they can use dividends to buy stock.</a:t>
            </a:r>
          </a:p>
          <a:p>
            <a:r>
              <a:rPr lang="en-US" dirty="0"/>
              <a:t>Modigliani-Miller support irrelevance.</a:t>
            </a:r>
          </a:p>
          <a:p>
            <a:r>
              <a:rPr lang="en-US" dirty="0"/>
              <a:t>Implies payout policy has no effect on stock value or the required return on stock.</a:t>
            </a:r>
          </a:p>
          <a:p>
            <a:r>
              <a:rPr lang="en-US" dirty="0"/>
              <a:t>Theory is based on unrealistic assumptions (no taxes or brokerage costs).</a:t>
            </a:r>
          </a:p>
        </p:txBody>
      </p:sp>
    </p:spTree>
    <p:extLst>
      <p:ext uri="{BB962C8B-B14F-4D97-AF65-F5344CB8AC3E}">
        <p14:creationId xmlns:p14="http://schemas.microsoft.com/office/powerpoint/2010/main" val="2461538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Accessible_PPT_Template_Cengage_MPS.potx" id="{6A341ED2-E63B-4177-9AAF-670EA0822A4A}" vid="{9F6311B6-333D-45C7-A3D7-227D14483E8E}"/>
    </a:ext>
  </a:extLst>
</a:theme>
</file>

<file path=docProps/app.xml><?xml version="1.0" encoding="utf-8"?>
<Properties xmlns="http://schemas.openxmlformats.org/officeDocument/2006/extended-properties" xmlns:vt="http://schemas.openxmlformats.org/officeDocument/2006/docPropsVTypes">
  <Template>Accessible_PPT_Template_Cengage_MPS</Template>
  <TotalTime>2652</TotalTime>
  <Words>2637</Words>
  <Application>Microsoft Office PowerPoint</Application>
  <PresentationFormat>Custom</PresentationFormat>
  <Paragraphs>355</Paragraphs>
  <Slides>49</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49</vt:i4>
      </vt:variant>
    </vt:vector>
  </HeadingPairs>
  <TitlesOfParts>
    <vt:vector size="51" baseType="lpstr">
      <vt:lpstr>Office Theme</vt:lpstr>
      <vt:lpstr>Equation</vt:lpstr>
      <vt:lpstr>Distributions to Shareholders: Dividends and Repurchases</vt:lpstr>
      <vt:lpstr>Topics in Chapter</vt:lpstr>
      <vt:lpstr>Free Cash Flow: Distributions to Shareholders</vt:lpstr>
      <vt:lpstr>What is “distribution policy”?</vt:lpstr>
      <vt:lpstr>Distributions Patterns Over Time (1 of 2)</vt:lpstr>
      <vt:lpstr>Distributions Patterns Over Time (2 of 2)</vt:lpstr>
      <vt:lpstr>Dividend Yields and Payout Ratios for Selected Industries</vt:lpstr>
      <vt:lpstr>Do investors prefer high or low payouts?</vt:lpstr>
      <vt:lpstr>Dividend Irrelevance Theory</vt:lpstr>
      <vt:lpstr>Dividend Preference (Bird-in-the-Hand) Theory</vt:lpstr>
      <vt:lpstr>Tax Effect Theory</vt:lpstr>
      <vt:lpstr>Empirical Tests: Dividends and Required Returns</vt:lpstr>
      <vt:lpstr>Empirical Tests: International Evidence on Taxes and Payouts</vt:lpstr>
      <vt:lpstr>Empirical Tests: Changes in Tax Codes</vt:lpstr>
      <vt:lpstr>Empirical Tests: Uncertainty about tax laws leads to changes in dividends.</vt:lpstr>
      <vt:lpstr>Empirical Tests: Tax Effects versus Agency Costs</vt:lpstr>
      <vt:lpstr>Summary of Empirical Tests</vt:lpstr>
      <vt:lpstr>What’s the “clientele effect”?</vt:lpstr>
      <vt:lpstr>The Signaling Hypothesis (also called the information content hypothesis)</vt:lpstr>
      <vt:lpstr>What’s the “residual distribution model”?</vt:lpstr>
      <vt:lpstr>Using the Residual Model to Calculate Distributions Paid</vt:lpstr>
      <vt:lpstr>Application of the Residual Distribution Approach: Data for IWT</vt:lpstr>
      <vt:lpstr>Application of the Residual Distribution Approach</vt:lpstr>
      <vt:lpstr>Investment Opportunities and Residual Dividends</vt:lpstr>
      <vt:lpstr>Advantages and Disadvantages of the Residual Dividend Policy</vt:lpstr>
      <vt:lpstr>The Procedures of a Dividend Payment: An Example</vt:lpstr>
      <vt:lpstr>Stock Repurchases</vt:lpstr>
      <vt:lpstr>The Procedures of a Repurchase</vt:lpstr>
      <vt:lpstr>IWT Before a Distribution: Inputs (Millions)</vt:lpstr>
      <vt:lpstr>Intrinsic Value Before Distribution</vt:lpstr>
      <vt:lpstr>Intrinsic Value After a $50 Million Dividend Distribution</vt:lpstr>
      <vt:lpstr>Drop in Price with Dividend Distribution</vt:lpstr>
      <vt:lpstr>A repurchase has no effect on stock price!</vt:lpstr>
      <vt:lpstr>Remaining Number of Shares After Repurchase (1 of 2)</vt:lpstr>
      <vt:lpstr>Remaining Number of Shares After Repurchase (2 of 2)</vt:lpstr>
      <vt:lpstr>Intrinsic Value After a $50 Million Repurchase</vt:lpstr>
      <vt:lpstr>Key Points</vt:lpstr>
      <vt:lpstr>Repurchase vs. Dividends</vt:lpstr>
      <vt:lpstr>Repurchase vs. Dividends Over Time</vt:lpstr>
      <vt:lpstr>Advantages of Repurchases</vt:lpstr>
      <vt:lpstr>Disadvantages of Repurchases</vt:lpstr>
      <vt:lpstr>Setting Dividend Policy</vt:lpstr>
      <vt:lpstr>Stock Dividends vs. Stock Splits (1 of 2)</vt:lpstr>
      <vt:lpstr>Stock Dividends vs. Stock Splits (2 of 2)</vt:lpstr>
      <vt:lpstr>When should a firm consider splitting its stock?</vt:lpstr>
      <vt:lpstr>What’s a “dividend reinvestment plan (DRIP)”?</vt:lpstr>
      <vt:lpstr>Open Market Purchase Plan</vt:lpstr>
      <vt:lpstr>New Stock Plan (1 of 2)</vt:lpstr>
      <vt:lpstr>New Stock Plan (2 of 2)</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Prasanna kumar. Tripathy</dc:creator>
  <cp:lastModifiedBy>Sandeep Khanduri</cp:lastModifiedBy>
  <cp:revision>1145</cp:revision>
  <dcterms:created xsi:type="dcterms:W3CDTF">2018-12-18T04:30:03Z</dcterms:created>
  <dcterms:modified xsi:type="dcterms:W3CDTF">2019-01-31T06:43:07Z</dcterms:modified>
</cp:coreProperties>
</file>