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74"/>
  </p:notesMasterIdLst>
  <p:sldIdLst>
    <p:sldId id="274" r:id="rId2"/>
    <p:sldId id="275" r:id="rId3"/>
    <p:sldId id="276" r:id="rId4"/>
    <p:sldId id="258" r:id="rId5"/>
    <p:sldId id="298" r:id="rId6"/>
    <p:sldId id="304" r:id="rId7"/>
    <p:sldId id="325" r:id="rId8"/>
    <p:sldId id="292" r:id="rId9"/>
    <p:sldId id="326" r:id="rId10"/>
    <p:sldId id="327" r:id="rId11"/>
    <p:sldId id="328" r:id="rId12"/>
    <p:sldId id="329" r:id="rId13"/>
    <p:sldId id="330" r:id="rId14"/>
    <p:sldId id="331" r:id="rId15"/>
    <p:sldId id="306" r:id="rId16"/>
    <p:sldId id="293" r:id="rId17"/>
    <p:sldId id="305" r:id="rId18"/>
    <p:sldId id="309"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7" r:id="rId34"/>
    <p:sldId id="348" r:id="rId35"/>
    <p:sldId id="349" r:id="rId36"/>
    <p:sldId id="350" r:id="rId37"/>
    <p:sldId id="351" r:id="rId38"/>
    <p:sldId id="352" r:id="rId39"/>
    <p:sldId id="354" r:id="rId40"/>
    <p:sldId id="355" r:id="rId41"/>
    <p:sldId id="356" r:id="rId42"/>
    <p:sldId id="357" r:id="rId43"/>
    <p:sldId id="358" r:id="rId44"/>
    <p:sldId id="359" r:id="rId45"/>
    <p:sldId id="360" r:id="rId46"/>
    <p:sldId id="361" r:id="rId47"/>
    <p:sldId id="362" r:id="rId48"/>
    <p:sldId id="363" r:id="rId49"/>
    <p:sldId id="397" r:id="rId50"/>
    <p:sldId id="392" r:id="rId51"/>
    <p:sldId id="393" r:id="rId52"/>
    <p:sldId id="394" r:id="rId53"/>
    <p:sldId id="395" r:id="rId54"/>
    <p:sldId id="396"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98" r:id="rId68"/>
    <p:sldId id="399" r:id="rId69"/>
    <p:sldId id="400" r:id="rId70"/>
    <p:sldId id="376" r:id="rId71"/>
    <p:sldId id="377" r:id="rId72"/>
    <p:sldId id="378"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8" autoAdjust="0"/>
    <p:restoredTop sz="94660"/>
  </p:normalViewPr>
  <p:slideViewPr>
    <p:cSldViewPr snapToGrid="0">
      <p:cViewPr varScale="1">
        <p:scale>
          <a:sx n="117" d="100"/>
          <a:sy n="117" d="100"/>
        </p:scale>
        <p:origin x="44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9980F-B13D-48DE-B56C-5A73DB563431}" type="datetimeFigureOut">
              <a:rPr lang="en-US" smtClean="0"/>
              <a:t>8/23/18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06503-DCA5-4C5F-BE0F-F2B2DFA7EC59}" type="slidenum">
              <a:rPr lang="en-US" smtClean="0"/>
              <a:t>‹#›</a:t>
            </a:fld>
            <a:endParaRPr lang="en-US"/>
          </a:p>
        </p:txBody>
      </p:sp>
    </p:spTree>
    <p:extLst>
      <p:ext uri="{BB962C8B-B14F-4D97-AF65-F5344CB8AC3E}">
        <p14:creationId xmlns:p14="http://schemas.microsoft.com/office/powerpoint/2010/main" val="416703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a:t>
            </a:fld>
            <a:endParaRPr lang="en-US"/>
          </a:p>
        </p:txBody>
      </p:sp>
    </p:spTree>
    <p:extLst>
      <p:ext uri="{BB962C8B-B14F-4D97-AF65-F5344CB8AC3E}">
        <p14:creationId xmlns:p14="http://schemas.microsoft.com/office/powerpoint/2010/main" val="305728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a:t>
            </a:fld>
            <a:endParaRPr lang="en-US" dirty="0"/>
          </a:p>
        </p:txBody>
      </p:sp>
    </p:spTree>
    <p:extLst>
      <p:ext uri="{BB962C8B-B14F-4D97-AF65-F5344CB8AC3E}">
        <p14:creationId xmlns:p14="http://schemas.microsoft.com/office/powerpoint/2010/main" val="159851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Copyright @ 2019 John Wiley &amp; Sons, Inc. All Rights Reserved</a:t>
            </a:r>
          </a:p>
          <a:p>
            <a:endParaRPr lang="en-US" dirty="0"/>
          </a:p>
        </p:txBody>
      </p:sp>
      <p:sp>
        <p:nvSpPr>
          <p:cNvPr id="6" name="Slide Number Placeholder 5"/>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292241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Copyright @ 2019 John Wiley &amp; Sons, Inc. All Rights Reserved </a:t>
            </a:r>
          </a:p>
        </p:txBody>
      </p:sp>
      <p:sp>
        <p:nvSpPr>
          <p:cNvPr id="6" name="Slide Number Placeholder 5"/>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287240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Copyright @ 2019 John Wiley &amp; Sons, Inc. All Rights Reserved </a:t>
            </a:r>
          </a:p>
        </p:txBody>
      </p:sp>
      <p:sp>
        <p:nvSpPr>
          <p:cNvPr id="6" name="Slide Number Placeholder 5"/>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220759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Wiley_Logo_0112_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0665" y="548032"/>
            <a:ext cx="6067616" cy="959748"/>
          </a:xfrm>
          <a:prstGeom prst="rect">
            <a:avLst/>
          </a:prstGeom>
        </p:spPr>
      </p:pic>
      <p:sp>
        <p:nvSpPr>
          <p:cNvPr id="4" name="Title 3"/>
          <p:cNvSpPr>
            <a:spLocks noGrp="1"/>
          </p:cNvSpPr>
          <p:nvPr>
            <p:ph type="title"/>
          </p:nvPr>
        </p:nvSpPr>
        <p:spPr/>
        <p:txBody>
          <a:bodyPr/>
          <a:lstStyle/>
          <a:p>
            <a:r>
              <a:rPr lang="en-US" dirty="0"/>
              <a:t>Click to edit Master title style</a:t>
            </a:r>
          </a:p>
        </p:txBody>
      </p:sp>
      <p:sp>
        <p:nvSpPr>
          <p:cNvPr id="2" name="Footer Placeholder 1"/>
          <p:cNvSpPr>
            <a:spLocks noGrp="1"/>
          </p:cNvSpPr>
          <p:nvPr>
            <p:ph type="ftr" sz="quarter" idx="10"/>
          </p:nvPr>
        </p:nvSpPr>
        <p:spPr/>
        <p:txBody>
          <a:bodyPr/>
          <a:lstStyle/>
          <a:p>
            <a:r>
              <a:rPr lang="en-US"/>
              <a:t>Copyright @ 2019 John Wiley &amp; Sons, Inc. All Rights Reserved </a:t>
            </a:r>
            <a:endParaRPr lang="en-US" dirty="0"/>
          </a:p>
        </p:txBody>
      </p:sp>
      <p:sp>
        <p:nvSpPr>
          <p:cNvPr id="3" name="Slide Number Placeholder 2"/>
          <p:cNvSpPr>
            <a:spLocks noGrp="1"/>
          </p:cNvSpPr>
          <p:nvPr>
            <p:ph type="sldNum" sz="quarter" idx="11"/>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290153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dirty="0"/>
              <a:t>Copyright @ 2019 John Wiley &amp; Sons, Inc. All Rights Reserved</a:t>
            </a:r>
          </a:p>
          <a:p>
            <a:endParaRPr lang="en-US" dirty="0"/>
          </a:p>
        </p:txBody>
      </p:sp>
      <p:sp>
        <p:nvSpPr>
          <p:cNvPr id="6" name="Slide Number Placeholder 5"/>
          <p:cNvSpPr>
            <a:spLocks noGrp="1"/>
          </p:cNvSpPr>
          <p:nvPr>
            <p:ph type="sldNum" sz="quarter" idx="12"/>
          </p:nvPr>
        </p:nvSpPr>
        <p:spPr/>
        <p:txBody>
          <a:bodyPr/>
          <a:lstStyle/>
          <a:p>
            <a:fld id="{970AC96D-89D8-403C-B391-4642C5ED619A}" type="slidenum">
              <a:rPr lang="en-US" smtClean="0"/>
              <a:t>‹#›</a:t>
            </a:fld>
            <a:endParaRPr lang="en-US"/>
          </a:p>
        </p:txBody>
      </p:sp>
      <p:sp>
        <p:nvSpPr>
          <p:cNvPr id="8" name="Line 7"/>
          <p:cNvSpPr>
            <a:spLocks noChangeShapeType="1"/>
          </p:cNvSpPr>
          <p:nvPr userDrawn="1"/>
        </p:nvSpPr>
        <p:spPr bwMode="auto">
          <a:xfrm>
            <a:off x="838200" y="1690688"/>
            <a:ext cx="10515600" cy="0"/>
          </a:xfrm>
          <a:prstGeom prst="line">
            <a:avLst/>
          </a:prstGeom>
          <a:noFill/>
          <a:ln w="38100">
            <a:solidFill>
              <a:schemeClr val="tx1"/>
            </a:solidFill>
            <a:round/>
            <a:headEnd/>
            <a:tailEnd/>
          </a:ln>
        </p:spPr>
        <p:txBody>
          <a:bodyPr/>
          <a:lstStyle/>
          <a:p>
            <a:endParaRPr lang="en-US" sz="1350">
              <a:latin typeface="Helvetica" pitchFamily="34" charset="0"/>
            </a:endParaRPr>
          </a:p>
        </p:txBody>
      </p:sp>
    </p:spTree>
    <p:extLst>
      <p:ext uri="{BB962C8B-B14F-4D97-AF65-F5344CB8AC3E}">
        <p14:creationId xmlns:p14="http://schemas.microsoft.com/office/powerpoint/2010/main" val="349756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Copyright @ 2019 John Wiley &amp; Sons, Inc. All Rights Reserved </a:t>
            </a:r>
          </a:p>
        </p:txBody>
      </p:sp>
      <p:sp>
        <p:nvSpPr>
          <p:cNvPr id="6" name="Slide Number Placeholder 5"/>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313646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Copyright @ 2019 John Wiley &amp; Sons, Inc. All Rights Reserved </a:t>
            </a:r>
          </a:p>
        </p:txBody>
      </p:sp>
      <p:sp>
        <p:nvSpPr>
          <p:cNvPr id="7" name="Slide Number Placeholder 6"/>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61795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Copyright @ 2019 John Wiley &amp; Sons, Inc. All Rights Reserved </a:t>
            </a:r>
          </a:p>
        </p:txBody>
      </p:sp>
      <p:sp>
        <p:nvSpPr>
          <p:cNvPr id="9" name="Slide Number Placeholder 8"/>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218023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Copyright @ 2019 John Wiley &amp; Sons, Inc. All Rights Reserved </a:t>
            </a:r>
          </a:p>
        </p:txBody>
      </p:sp>
      <p:sp>
        <p:nvSpPr>
          <p:cNvPr id="5" name="Slide Number Placeholder 4"/>
          <p:cNvSpPr>
            <a:spLocks noGrp="1"/>
          </p:cNvSpPr>
          <p:nvPr>
            <p:ph type="sldNum" sz="quarter" idx="12"/>
          </p:nvPr>
        </p:nvSpPr>
        <p:spPr/>
        <p:txBody>
          <a:bodyPr/>
          <a:lstStyle/>
          <a:p>
            <a:fld id="{970AC96D-89D8-403C-B391-4642C5ED619A}" type="slidenum">
              <a:rPr lang="en-US" smtClean="0"/>
              <a:t>‹#›</a:t>
            </a:fld>
            <a:endParaRPr lang="en-US"/>
          </a:p>
        </p:txBody>
      </p:sp>
      <p:pic>
        <p:nvPicPr>
          <p:cNvPr id="6" name="Picture 5" descr="Wiley_Logo_0112_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6644" y="6009283"/>
            <a:ext cx="1627157" cy="257377"/>
          </a:xfrm>
          <a:prstGeom prst="rect">
            <a:avLst/>
          </a:prstGeom>
        </p:spPr>
      </p:pic>
    </p:spTree>
    <p:extLst>
      <p:ext uri="{BB962C8B-B14F-4D97-AF65-F5344CB8AC3E}">
        <p14:creationId xmlns:p14="http://schemas.microsoft.com/office/powerpoint/2010/main" val="275287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a:t>Copyright @ 2019 John Wiley &amp; Sons, Inc. All Rights Reserved </a:t>
            </a:r>
            <a:endParaRPr lang="en-US" dirty="0"/>
          </a:p>
        </p:txBody>
      </p:sp>
      <p:sp>
        <p:nvSpPr>
          <p:cNvPr id="4" name="Slide Number Placeholder 3"/>
          <p:cNvSpPr>
            <a:spLocks noGrp="1"/>
          </p:cNvSpPr>
          <p:nvPr>
            <p:ph type="sldNum" sz="quarter" idx="12"/>
          </p:nvPr>
        </p:nvSpPr>
        <p:spPr/>
        <p:txBody>
          <a:bodyPr/>
          <a:lstStyle/>
          <a:p>
            <a:fld id="{970AC96D-89D8-403C-B391-4642C5ED619A}" type="slidenum">
              <a:rPr lang="en-US" smtClean="0"/>
              <a:t>‹#›</a:t>
            </a:fld>
            <a:endParaRPr lang="en-US"/>
          </a:p>
        </p:txBody>
      </p:sp>
      <p:pic>
        <p:nvPicPr>
          <p:cNvPr id="5" name="Picture 4" descr="Wiley_Logo_0112_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6644" y="6009283"/>
            <a:ext cx="1627157" cy="257377"/>
          </a:xfrm>
          <a:prstGeom prst="rect">
            <a:avLst/>
          </a:prstGeom>
        </p:spPr>
      </p:pic>
    </p:spTree>
    <p:extLst>
      <p:ext uri="{BB962C8B-B14F-4D97-AF65-F5344CB8AC3E}">
        <p14:creationId xmlns:p14="http://schemas.microsoft.com/office/powerpoint/2010/main" val="243938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Copyright @ 2019 John Wiley &amp; Sons, Inc. All Rights Reserved </a:t>
            </a:r>
          </a:p>
        </p:txBody>
      </p:sp>
      <p:sp>
        <p:nvSpPr>
          <p:cNvPr id="7" name="Slide Number Placeholder 6"/>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195774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Copyright @ 2019 John Wiley &amp; Sons, Inc. All Rights Reserved </a:t>
            </a:r>
          </a:p>
        </p:txBody>
      </p:sp>
      <p:sp>
        <p:nvSpPr>
          <p:cNvPr id="7" name="Slide Number Placeholder 6"/>
          <p:cNvSpPr>
            <a:spLocks noGrp="1"/>
          </p:cNvSpPr>
          <p:nvPr>
            <p:ph type="sldNum" sz="quarter" idx="12"/>
          </p:nvPr>
        </p:nvSpPr>
        <p:spPr/>
        <p:txBody>
          <a:bodyPr/>
          <a:lstStyle/>
          <a:p>
            <a:fld id="{970AC96D-89D8-403C-B391-4642C5ED619A}" type="slidenum">
              <a:rPr lang="en-US" smtClean="0"/>
              <a:t>‹#›</a:t>
            </a:fld>
            <a:endParaRPr lang="en-US"/>
          </a:p>
        </p:txBody>
      </p:sp>
    </p:spTree>
    <p:extLst>
      <p:ext uri="{BB962C8B-B14F-4D97-AF65-F5344CB8AC3E}">
        <p14:creationId xmlns:p14="http://schemas.microsoft.com/office/powerpoint/2010/main" val="12233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99104" y="6356350"/>
            <a:ext cx="4654296" cy="365125"/>
          </a:xfrm>
          <a:prstGeom prst="rect">
            <a:avLst/>
          </a:prstGeom>
        </p:spPr>
        <p:txBody>
          <a:bodyPr vert="horz" lIns="91440" tIns="45720" rIns="91440" bIns="45720" rtlCol="0" anchor="ctr"/>
          <a:lstStyle>
            <a:lvl1pPr algn="ctr">
              <a:defRPr sz="1200">
                <a:solidFill>
                  <a:schemeClr val="tx1"/>
                </a:solidFill>
              </a:defRPr>
            </a:lvl1pPr>
          </a:lstStyle>
          <a:p>
            <a:r>
              <a:rPr lang="en-US"/>
              <a:t>Copyright @ 2019 John Wiley &amp; Sons, Inc. All Rights Reserved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AC96D-89D8-403C-B391-4642C5ED619A}" type="slidenum">
              <a:rPr lang="en-US" smtClean="0"/>
              <a:t>‹#›</a:t>
            </a:fld>
            <a:endParaRPr lang="en-US"/>
          </a:p>
        </p:txBody>
      </p:sp>
      <p:pic>
        <p:nvPicPr>
          <p:cNvPr id="8" name="Picture 7" descr="Wiley_Logo_0112_k.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726644" y="6009283"/>
            <a:ext cx="1627157" cy="347067"/>
          </a:xfrm>
          <a:prstGeom prst="rect">
            <a:avLst/>
          </a:prstGeom>
        </p:spPr>
      </p:pic>
    </p:spTree>
    <p:extLst>
      <p:ext uri="{BB962C8B-B14F-4D97-AF65-F5344CB8AC3E}">
        <p14:creationId xmlns:p14="http://schemas.microsoft.com/office/powerpoint/2010/main" val="30323088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4.wmf"/><Relationship Id="rId5" Type="http://schemas.openxmlformats.org/officeDocument/2006/relationships/oleObject" Target="../embeddings/oleObject3.bin"/><Relationship Id="rId4" Type="http://schemas.openxmlformats.org/officeDocument/2006/relationships/image" Target="../media/image53.wmf"/></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7.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6.png"/><Relationship Id="rId5" Type="http://schemas.openxmlformats.org/officeDocument/2006/relationships/image" Target="../media/image74.wmf"/><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4"/>
          <p:cNvSpPr>
            <a:spLocks noGrp="1" noChangeArrowheads="1"/>
          </p:cNvSpPr>
          <p:nvPr/>
        </p:nvSpPr>
        <p:spPr bwMode="auto">
          <a:xfrm>
            <a:off x="4396387" y="2018315"/>
            <a:ext cx="7077118" cy="2747282"/>
          </a:xfrm>
          <a:prstGeom prst="rect">
            <a:avLst/>
          </a:prstGeom>
          <a:noFill/>
          <a:ln w="9525">
            <a:noFill/>
            <a:miter lim="800000"/>
            <a:headEnd/>
            <a:tailEnd/>
          </a:ln>
        </p:spPr>
        <p:txBody>
          <a:bodyPr anchor="ctr"/>
          <a:lstStyle/>
          <a:p>
            <a:pPr algn="ctr"/>
            <a:r>
              <a:rPr lang="en-US" sz="3200" b="1" dirty="0">
                <a:latin typeface="+mj-lt"/>
                <a:ea typeface="ＭＳ Ｐゴシック" charset="-128"/>
                <a:cs typeface="Times New Roman" pitchFamily="18" charset="0"/>
              </a:rPr>
              <a:t>Applied Statistics and Probability for Engineers</a:t>
            </a:r>
          </a:p>
          <a:p>
            <a:pPr algn="ctr"/>
            <a:endParaRPr lang="en-US" sz="2400" b="1" dirty="0">
              <a:latin typeface="+mj-lt"/>
              <a:ea typeface="ＭＳ Ｐゴシック" charset="-128"/>
              <a:cs typeface="Times New Roman" pitchFamily="18" charset="0"/>
            </a:endParaRPr>
          </a:p>
          <a:p>
            <a:pPr algn="ctr"/>
            <a:r>
              <a:rPr lang="en-US" sz="2800" b="1" dirty="0">
                <a:latin typeface="+mj-lt"/>
                <a:ea typeface="ＭＳ Ｐゴシック" charset="-128"/>
                <a:cs typeface="Times New Roman" pitchFamily="18" charset="0"/>
              </a:rPr>
              <a:t>Seventh Edition</a:t>
            </a:r>
          </a:p>
          <a:p>
            <a:pPr algn="ctr">
              <a:lnSpc>
                <a:spcPct val="200000"/>
              </a:lnSpc>
            </a:pPr>
            <a:r>
              <a:rPr lang="en-US" sz="1600" b="1" dirty="0">
                <a:latin typeface="+mj-lt"/>
                <a:ea typeface="ＭＳ Ｐゴシック" charset="-128"/>
                <a:cs typeface="Times New Roman" pitchFamily="18" charset="0"/>
              </a:rPr>
              <a:t>Douglas C. Montgomery    George C. </a:t>
            </a:r>
            <a:r>
              <a:rPr lang="en-US" sz="1600" b="1" dirty="0" err="1">
                <a:latin typeface="+mj-lt"/>
                <a:ea typeface="ＭＳ Ｐゴシック" charset="-128"/>
                <a:cs typeface="Times New Roman" pitchFamily="18" charset="0"/>
              </a:rPr>
              <a:t>Runger</a:t>
            </a:r>
            <a:endParaRPr lang="en-US" sz="1600" b="1" dirty="0">
              <a:latin typeface="+mj-lt"/>
              <a:ea typeface="ＭＳ Ｐゴシック" charset="-128"/>
              <a:cs typeface="Times New Roman" pitchFamily="18" charset="0"/>
            </a:endParaRPr>
          </a:p>
        </p:txBody>
      </p:sp>
      <p:grpSp>
        <p:nvGrpSpPr>
          <p:cNvPr id="2" name="Group 15"/>
          <p:cNvGrpSpPr/>
          <p:nvPr/>
        </p:nvGrpSpPr>
        <p:grpSpPr>
          <a:xfrm>
            <a:off x="1519963" y="1770586"/>
            <a:ext cx="9888841" cy="3209187"/>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a:defRPr/>
              </a:pPr>
              <a:endParaRPr lang="en-US" sz="1600" kern="0">
                <a:solidFill>
                  <a:sysClr val="windowText" lastClr="000000"/>
                </a:solidFill>
                <a:latin typeface="+mj-lt"/>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a:defRPr/>
              </a:pPr>
              <a:endParaRPr lang="en-US" sz="1600" kern="0">
                <a:solidFill>
                  <a:sysClr val="windowText" lastClr="000000"/>
                </a:solidFill>
                <a:latin typeface="+mj-lt"/>
              </a:endParaRPr>
            </a:p>
          </p:txBody>
        </p:sp>
      </p:grpSp>
      <p:sp>
        <p:nvSpPr>
          <p:cNvPr id="6" name="Footer Placeholder 5"/>
          <p:cNvSpPr>
            <a:spLocks noGrp="1"/>
          </p:cNvSpPr>
          <p:nvPr>
            <p:ph type="ftr" sz="quarter" idx="10"/>
          </p:nvPr>
        </p:nvSpPr>
        <p:spPr/>
        <p:txBody>
          <a:bodyPr/>
          <a:lstStyle/>
          <a:p>
            <a:r>
              <a:rPr lang="en-US" dirty="0"/>
              <a:t>Copyright © 2019 John Wiley &amp; Sons, Inc. All Rights Reserved </a:t>
            </a:r>
          </a:p>
        </p:txBody>
      </p:sp>
      <p:sp>
        <p:nvSpPr>
          <p:cNvPr id="7" name="Slide Number Placeholder 6"/>
          <p:cNvSpPr>
            <a:spLocks noGrp="1"/>
          </p:cNvSpPr>
          <p:nvPr>
            <p:ph type="sldNum" sz="quarter" idx="11"/>
          </p:nvPr>
        </p:nvSpPr>
        <p:spPr/>
        <p:txBody>
          <a:bodyPr/>
          <a:lstStyle/>
          <a:p>
            <a:fld id="{970AC96D-89D8-403C-B391-4642C5ED619A}" type="slidenum">
              <a:rPr lang="en-US" smtClean="0"/>
              <a:t>1</a:t>
            </a:fld>
            <a:endParaRPr lang="en-US" dirty="0"/>
          </a:p>
        </p:txBody>
      </p:sp>
      <p:sp>
        <p:nvSpPr>
          <p:cNvPr id="8" name="TextBox 7"/>
          <p:cNvSpPr txBox="1"/>
          <p:nvPr/>
        </p:nvSpPr>
        <p:spPr>
          <a:xfrm>
            <a:off x="9604638" y="5720156"/>
            <a:ext cx="1925052" cy="721895"/>
          </a:xfrm>
          <a:prstGeom prst="rect">
            <a:avLst/>
          </a:prstGeom>
          <a:solidFill>
            <a:schemeClr val="bg1"/>
          </a:solidFill>
        </p:spPr>
        <p:txBody>
          <a:bodyPr wrap="square" rtlCol="0">
            <a:spAutoFit/>
          </a:bodyPr>
          <a:lstStyle/>
          <a:p>
            <a:endParaRPr lang="en-US" dirty="0"/>
          </a:p>
        </p:txBody>
      </p:sp>
      <p:sp>
        <p:nvSpPr>
          <p:cNvPr id="11" name="Footer Placeholder 10"/>
          <p:cNvSpPr txBox="1">
            <a:spLocks/>
          </p:cNvSpPr>
          <p:nvPr/>
        </p:nvSpPr>
        <p:spPr>
          <a:xfrm>
            <a:off x="357467" y="6047610"/>
            <a:ext cx="4419600" cy="457200"/>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Chapter 15 Title Slide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930" y="1822830"/>
            <a:ext cx="2464119" cy="3080149"/>
          </a:xfrm>
          <a:prstGeom prst="rect">
            <a:avLst/>
          </a:prstGeom>
        </p:spPr>
      </p:pic>
      <p:sp>
        <p:nvSpPr>
          <p:cNvPr id="10" name="Rectangle 28"/>
          <p:cNvSpPr>
            <a:spLocks noGrp="1" noChangeArrowheads="1"/>
          </p:cNvSpPr>
          <p:nvPr/>
        </p:nvSpPr>
        <p:spPr bwMode="auto">
          <a:xfrm>
            <a:off x="882731" y="4967755"/>
            <a:ext cx="10590774" cy="945954"/>
          </a:xfrm>
          <a:prstGeom prst="rect">
            <a:avLst/>
          </a:prstGeom>
          <a:noFill/>
          <a:ln w="9525">
            <a:noFill/>
            <a:miter lim="800000"/>
            <a:headEnd/>
            <a:tailEnd/>
          </a:ln>
        </p:spPr>
        <p:txBody>
          <a:bodyPr/>
          <a:lstStyle/>
          <a:p>
            <a:pPr algn="ctr"/>
            <a:r>
              <a:rPr lang="en-US" sz="3200" b="1" dirty="0">
                <a:latin typeface="+mj-lt"/>
                <a:cs typeface="Times New Roman" pitchFamily="18" charset="0"/>
              </a:rPr>
              <a:t>Chapter 15</a:t>
            </a:r>
          </a:p>
          <a:p>
            <a:pPr algn="ctr"/>
            <a:r>
              <a:rPr lang="en-US" sz="3200" dirty="0"/>
              <a:t>Statistical Quality Control</a:t>
            </a:r>
          </a:p>
        </p:txBody>
      </p:sp>
    </p:spTree>
    <p:extLst>
      <p:ext uri="{BB962C8B-B14F-4D97-AF65-F5344CB8AC3E}">
        <p14:creationId xmlns:p14="http://schemas.microsoft.com/office/powerpoint/2010/main" val="389686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Basic Principles of Control Charts</a:t>
            </a:r>
          </a:p>
        </p:txBody>
      </p:sp>
      <p:sp>
        <p:nvSpPr>
          <p:cNvPr id="5" name="Slide Number Placeholder 4"/>
          <p:cNvSpPr>
            <a:spLocks noGrp="1"/>
          </p:cNvSpPr>
          <p:nvPr>
            <p:ph type="sldNum" sz="quarter" idx="12"/>
          </p:nvPr>
        </p:nvSpPr>
        <p:spPr/>
        <p:txBody>
          <a:bodyPr/>
          <a:lstStyle/>
          <a:p>
            <a:fld id="{970AC96D-89D8-403C-B391-4642C5ED619A}" type="slidenum">
              <a:rPr lang="en-US" smtClean="0"/>
              <a:t>10</a:t>
            </a:fld>
            <a:endParaRPr lang="en-US" dirty="0"/>
          </a:p>
        </p:txBody>
      </p:sp>
      <p:pic>
        <p:nvPicPr>
          <p:cNvPr id="7" name="Picture 6"/>
          <p:cNvPicPr>
            <a:picLocks noChangeAspect="1"/>
          </p:cNvPicPr>
          <p:nvPr/>
        </p:nvPicPr>
        <p:blipFill>
          <a:blip r:embed="rId2"/>
          <a:stretch>
            <a:fillRect/>
          </a:stretch>
        </p:blipFill>
        <p:spPr>
          <a:xfrm>
            <a:off x="1604962" y="1862137"/>
            <a:ext cx="8982075" cy="3133725"/>
          </a:xfrm>
          <a:prstGeom prst="rect">
            <a:avLst/>
          </a:prstGeom>
        </p:spPr>
      </p:pic>
      <p:sp>
        <p:nvSpPr>
          <p:cNvPr id="9"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15.2.1 Basic Principles</a:t>
            </a:r>
          </a:p>
        </p:txBody>
      </p:sp>
      <p:sp>
        <p:nvSpPr>
          <p:cNvPr id="8" name="Footer Placeholder 1">
            <a:extLst>
              <a:ext uri="{FF2B5EF4-FFF2-40B4-BE49-F238E27FC236}">
                <a16:creationId xmlns:a16="http://schemas.microsoft.com/office/drawing/2014/main" id="{0CCE1F65-5E10-384D-980E-6976B5CD5916}"/>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66813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Types of Control Charts</a:t>
            </a:r>
          </a:p>
        </p:txBody>
      </p:sp>
      <p:sp>
        <p:nvSpPr>
          <p:cNvPr id="5" name="Slide Number Placeholder 4"/>
          <p:cNvSpPr>
            <a:spLocks noGrp="1"/>
          </p:cNvSpPr>
          <p:nvPr>
            <p:ph type="sldNum" sz="quarter" idx="12"/>
          </p:nvPr>
        </p:nvSpPr>
        <p:spPr/>
        <p:txBody>
          <a:bodyPr/>
          <a:lstStyle/>
          <a:p>
            <a:fld id="{970AC96D-89D8-403C-B391-4642C5ED619A}" type="slidenum">
              <a:rPr lang="en-US" smtClean="0"/>
              <a:t>11</a:t>
            </a:fld>
            <a:endParaRPr lang="en-US" dirty="0"/>
          </a:p>
        </p:txBody>
      </p:sp>
      <p:sp>
        <p:nvSpPr>
          <p:cNvPr id="9" name="Rectangle 7"/>
          <p:cNvSpPr>
            <a:spLocks noChangeArrowheads="1"/>
          </p:cNvSpPr>
          <p:nvPr/>
        </p:nvSpPr>
        <p:spPr bwMode="auto">
          <a:xfrm>
            <a:off x="1003176" y="1752600"/>
            <a:ext cx="10350623" cy="4114800"/>
          </a:xfrm>
          <a:prstGeom prst="rect">
            <a:avLst/>
          </a:prstGeom>
          <a:noFill/>
          <a:ln w="9525">
            <a:noFill/>
            <a:miter lim="800000"/>
            <a:headEnd/>
            <a:tailEnd/>
          </a:ln>
        </p:spPr>
        <p:txBody>
          <a:bodyPr/>
          <a:lstStyle/>
          <a:p>
            <a:pPr marL="533400" indent="-533400">
              <a:spcBef>
                <a:spcPct val="20000"/>
              </a:spcBef>
              <a:buFontTx/>
              <a:buChar char="•"/>
            </a:pPr>
            <a:r>
              <a:rPr lang="en-US" sz="2800" b="1" dirty="0">
                <a:latin typeface="Helvetica"/>
              </a:rPr>
              <a:t>Variables Control Charts</a:t>
            </a:r>
          </a:p>
          <a:p>
            <a:pPr marL="914400" lvl="1" indent="-457200">
              <a:spcBef>
                <a:spcPct val="20000"/>
              </a:spcBef>
              <a:buFontTx/>
              <a:buChar char="–"/>
            </a:pPr>
            <a:r>
              <a:rPr lang="en-US" sz="2400" dirty="0">
                <a:latin typeface="Helvetica"/>
              </a:rPr>
              <a:t>These charts are applied to data that follow a continuous distribution.</a:t>
            </a:r>
          </a:p>
          <a:p>
            <a:pPr marL="533400" indent="-533400">
              <a:spcBef>
                <a:spcPct val="20000"/>
              </a:spcBef>
              <a:buFontTx/>
              <a:buChar char="•"/>
            </a:pPr>
            <a:r>
              <a:rPr lang="en-US" sz="2800" b="1" dirty="0">
                <a:latin typeface="Helvetica"/>
              </a:rPr>
              <a:t>Attributes Control Charts</a:t>
            </a:r>
          </a:p>
          <a:p>
            <a:pPr marL="914400" lvl="1" indent="-457200">
              <a:spcBef>
                <a:spcPct val="20000"/>
              </a:spcBef>
              <a:buFontTx/>
              <a:buChar char="–"/>
            </a:pPr>
            <a:r>
              <a:rPr lang="en-US" sz="2400" dirty="0">
                <a:latin typeface="Helvetica"/>
              </a:rPr>
              <a:t>These charts are applied to data that follow a discrete distribution.</a:t>
            </a:r>
          </a:p>
        </p:txBody>
      </p:sp>
      <p:sp>
        <p:nvSpPr>
          <p:cNvPr id="10"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15.2.1 Basic Principles</a:t>
            </a:r>
          </a:p>
        </p:txBody>
      </p:sp>
      <p:sp>
        <p:nvSpPr>
          <p:cNvPr id="7" name="Footer Placeholder 1">
            <a:extLst>
              <a:ext uri="{FF2B5EF4-FFF2-40B4-BE49-F238E27FC236}">
                <a16:creationId xmlns:a16="http://schemas.microsoft.com/office/drawing/2014/main" id="{4B9F4DAC-18B3-5D43-AD2B-37B4A69AAFD2}"/>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99414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Design of a Control Chart</a:t>
            </a:r>
          </a:p>
        </p:txBody>
      </p:sp>
      <p:sp>
        <p:nvSpPr>
          <p:cNvPr id="5" name="Slide Number Placeholder 4"/>
          <p:cNvSpPr>
            <a:spLocks noGrp="1"/>
          </p:cNvSpPr>
          <p:nvPr>
            <p:ph type="sldNum" sz="quarter" idx="12"/>
          </p:nvPr>
        </p:nvSpPr>
        <p:spPr/>
        <p:txBody>
          <a:bodyPr/>
          <a:lstStyle/>
          <a:p>
            <a:fld id="{970AC96D-89D8-403C-B391-4642C5ED619A}" type="slidenum">
              <a:rPr lang="en-US" smtClean="0"/>
              <a:t>12</a:t>
            </a:fld>
            <a:endParaRPr lang="en-US" dirty="0"/>
          </a:p>
        </p:txBody>
      </p:sp>
      <mc:AlternateContent xmlns:mc="http://schemas.openxmlformats.org/markup-compatibility/2006" xmlns:a14="http://schemas.microsoft.com/office/drawing/2010/main">
        <mc:Choice Requires="a14">
          <p:sp>
            <p:nvSpPr>
              <p:cNvPr id="9" name="Rectangle 7"/>
              <p:cNvSpPr>
                <a:spLocks noChangeArrowheads="1"/>
              </p:cNvSpPr>
              <p:nvPr/>
            </p:nvSpPr>
            <p:spPr bwMode="auto">
              <a:xfrm>
                <a:off x="1003176" y="1752600"/>
                <a:ext cx="10350623" cy="1958266"/>
              </a:xfrm>
              <a:prstGeom prst="rect">
                <a:avLst/>
              </a:prstGeom>
              <a:noFill/>
              <a:ln w="9525">
                <a:noFill/>
                <a:miter lim="800000"/>
                <a:headEnd/>
                <a:tailEnd/>
              </a:ln>
            </p:spPr>
            <p:txBody>
              <a:bodyPr/>
              <a:lstStyle/>
              <a:p>
                <a:pPr marL="533400" indent="-533400">
                  <a:spcBef>
                    <a:spcPct val="20000"/>
                  </a:spcBef>
                  <a:buFontTx/>
                  <a:buChar char="•"/>
                </a:pPr>
                <a:r>
                  <a:rPr lang="en-US" sz="2000" dirty="0">
                    <a:latin typeface="Helvetica"/>
                  </a:rPr>
                  <a:t>Suppose we have a process that we assume the true process mean is </a:t>
                </a:r>
                <a14:m>
                  <m:oMath xmlns:m="http://schemas.openxmlformats.org/officeDocument/2006/math">
                    <m:r>
                      <a:rPr lang="en-US" sz="2000" b="0" i="1" smtClean="0">
                        <a:latin typeface="Cambria Math" panose="02040503050406030204" pitchFamily="18" charset="0"/>
                      </a:rPr>
                      <m:t>𝜇</m:t>
                    </m:r>
                    <m:r>
                      <a:rPr lang="en-US" sz="2000" b="0" i="1" smtClean="0">
                        <a:latin typeface="Cambria Math" panose="02040503050406030204" pitchFamily="18" charset="0"/>
                      </a:rPr>
                      <m:t>=74</m:t>
                    </m:r>
                  </m:oMath>
                </a14:m>
                <a:r>
                  <a:rPr lang="en-US" sz="2000" dirty="0">
                    <a:latin typeface="Helvetica"/>
                  </a:rPr>
                  <a:t> and the process standard deviation is </a:t>
                </a:r>
                <a14:m>
                  <m:oMath xmlns:m="http://schemas.openxmlformats.org/officeDocument/2006/math">
                    <m:r>
                      <a:rPr lang="en-US" sz="2000" b="0" i="1" dirty="0" smtClean="0">
                        <a:latin typeface="Cambria Math" panose="02040503050406030204" pitchFamily="18" charset="0"/>
                        <a:sym typeface="Symbol" pitchFamily="18" charset="2"/>
                      </a:rPr>
                      <m:t>𝜎</m:t>
                    </m:r>
                    <m:r>
                      <a:rPr lang="en-US" sz="2000" b="0" i="1" dirty="0" smtClean="0">
                        <a:latin typeface="Cambria Math" panose="02040503050406030204" pitchFamily="18" charset="0"/>
                        <a:sym typeface="Symbol" pitchFamily="18" charset="2"/>
                      </a:rPr>
                      <m:t>=0.01</m:t>
                    </m:r>
                  </m:oMath>
                </a14:m>
                <a:r>
                  <a:rPr lang="en-US" sz="2000" dirty="0">
                    <a:latin typeface="Helvetica"/>
                  </a:rPr>
                  <a:t>.  Samples of size </a:t>
                </a:r>
                <a14:m>
                  <m:oMath xmlns:m="http://schemas.openxmlformats.org/officeDocument/2006/math">
                    <m:r>
                      <a:rPr lang="en-US" sz="2000" i="1" dirty="0" smtClean="0">
                        <a:latin typeface="Cambria Math" panose="02040503050406030204" pitchFamily="18" charset="0"/>
                      </a:rPr>
                      <m:t>5</m:t>
                    </m:r>
                  </m:oMath>
                </a14:m>
                <a:r>
                  <a:rPr lang="en-US" sz="2000" dirty="0">
                    <a:latin typeface="Helvetica"/>
                  </a:rPr>
                  <a:t> are taken giving a standard deviation of the sample average </a:t>
                </a:r>
              </a:p>
              <a:p>
                <a:pPr marL="533400" indent="-533400">
                  <a:spcBef>
                    <a:spcPct val="20000"/>
                  </a:spcBef>
                  <a:buFontTx/>
                  <a:buChar char="•"/>
                </a:pPr>
                <a:endParaRPr lang="en-US" sz="2000" dirty="0">
                  <a:latin typeface="Helvetica"/>
                </a:endParaRPr>
              </a:p>
              <a:p>
                <a:pPr marL="533400" indent="-533400">
                  <a:spcBef>
                    <a:spcPct val="20000"/>
                  </a:spcBef>
                  <a:buFontTx/>
                  <a:buChar char="•"/>
                </a:pPr>
                <a:endParaRPr lang="en-US" sz="2000" dirty="0">
                  <a:latin typeface="Helvetica"/>
                </a:endParaRPr>
              </a:p>
              <a:p>
                <a:pPr marL="533400" indent="-533400">
                  <a:spcBef>
                    <a:spcPct val="20000"/>
                  </a:spcBef>
                  <a:buFontTx/>
                  <a:buChar char="•"/>
                </a:pPr>
                <a:endParaRPr lang="en-US" sz="2000" dirty="0">
                  <a:latin typeface="Helvetica"/>
                </a:endParaRPr>
              </a:p>
              <a:p>
                <a:pPr marL="342900" indent="-342900">
                  <a:lnSpc>
                    <a:spcPct val="90000"/>
                  </a:lnSpc>
                  <a:spcBef>
                    <a:spcPct val="20000"/>
                  </a:spcBef>
                  <a:buFontTx/>
                  <a:buChar char="•"/>
                </a:pPr>
                <a:r>
                  <a:rPr lang="en-US" sz="2000" dirty="0">
                    <a:latin typeface="Helvetica"/>
                  </a:rPr>
                  <a:t>Control limits can be set at </a:t>
                </a:r>
                <a14:m>
                  <m:oMath xmlns:m="http://schemas.openxmlformats.org/officeDocument/2006/math">
                    <m:r>
                      <a:rPr lang="en-US" sz="2000" i="1" dirty="0" smtClean="0">
                        <a:latin typeface="Cambria Math" panose="02040503050406030204" pitchFamily="18" charset="0"/>
                      </a:rPr>
                      <m:t>3</m:t>
                    </m:r>
                  </m:oMath>
                </a14:m>
                <a:r>
                  <a:rPr lang="en-US" sz="2000" dirty="0">
                    <a:latin typeface="Helvetica"/>
                  </a:rPr>
                  <a:t> standard deviations from the mean in both directions.</a:t>
                </a:r>
              </a:p>
              <a:p>
                <a:pPr marL="342900" indent="-342900">
                  <a:lnSpc>
                    <a:spcPct val="90000"/>
                  </a:lnSpc>
                  <a:spcBef>
                    <a:spcPct val="20000"/>
                  </a:spcBef>
                  <a:buFontTx/>
                  <a:buChar char="•"/>
                </a:pPr>
                <a:r>
                  <a:rPr lang="en-US" sz="2000" dirty="0">
                    <a:latin typeface="Helvetica"/>
                  </a:rPr>
                  <a:t>“</a:t>
                </a:r>
                <a14:m>
                  <m:oMath xmlns:m="http://schemas.openxmlformats.org/officeDocument/2006/math">
                    <m:r>
                      <a:rPr lang="en-US" sz="2000" i="1" dirty="0" smtClean="0">
                        <a:latin typeface="Cambria Math" panose="02040503050406030204" pitchFamily="18" charset="0"/>
                      </a:rPr>
                      <m:t>3</m:t>
                    </m:r>
                  </m:oMath>
                </a14:m>
                <a:r>
                  <a:rPr lang="en-US" sz="2000" dirty="0">
                    <a:latin typeface="Helvetica"/>
                  </a:rPr>
                  <a:t>-Sigma Control Limits” </a:t>
                </a:r>
              </a:p>
              <a:p>
                <a:pPr marL="342900" indent="-342900" algn="ctr">
                  <a:lnSpc>
                    <a:spcPct val="90000"/>
                  </a:lnSpc>
                  <a:spcBef>
                    <a:spcPct val="20000"/>
                  </a:spcBef>
                </a:pPr>
                <a:r>
                  <a:rPr lang="en-US" sz="2000" dirty="0">
                    <a:latin typeface="Helvetica"/>
                  </a:rPr>
                  <a:t>   	  </a:t>
                </a:r>
                <a14:m>
                  <m:oMath xmlns:m="http://schemas.openxmlformats.org/officeDocument/2006/math">
                    <m:r>
                      <a:rPr lang="en-US" sz="2000" i="1" dirty="0" smtClean="0">
                        <a:latin typeface="Cambria Math" panose="02040503050406030204" pitchFamily="18" charset="0"/>
                      </a:rPr>
                      <m:t>𝑈𝐶𝐿</m:t>
                    </m:r>
                    <m:r>
                      <a:rPr lang="en-US" sz="2000" i="1" dirty="0" smtClean="0">
                        <a:latin typeface="Cambria Math" panose="02040503050406030204" pitchFamily="18" charset="0"/>
                      </a:rPr>
                      <m:t> = 74 + 3(0.0045) = 74.0135</m:t>
                    </m:r>
                  </m:oMath>
                </a14:m>
                <a:endParaRPr lang="en-US" sz="2000" dirty="0">
                  <a:latin typeface="Helvetica"/>
                </a:endParaRPr>
              </a:p>
              <a:p>
                <a:pPr marL="342900" indent="-34290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𝐶𝐿</m:t>
                      </m:r>
                      <m:r>
                        <a:rPr lang="en-US" sz="2000" i="1" dirty="0" smtClean="0">
                          <a:latin typeface="Cambria Math" panose="02040503050406030204" pitchFamily="18" charset="0"/>
                        </a:rPr>
                        <m:t>= 74</m:t>
                      </m:r>
                    </m:oMath>
                  </m:oMathPara>
                </a14:m>
                <a:endParaRPr lang="en-US" sz="2000" dirty="0">
                  <a:latin typeface="Helvetica"/>
                </a:endParaRPr>
              </a:p>
              <a:p>
                <a:pPr marL="342900" indent="-34290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𝐿𝐶𝐿</m:t>
                      </m:r>
                      <m:r>
                        <a:rPr lang="en-US" sz="2000" i="1" dirty="0" smtClean="0">
                          <a:latin typeface="Cambria Math" panose="02040503050406030204" pitchFamily="18" charset="0"/>
                        </a:rPr>
                        <m:t> =  74 − 3(0.0045) = 73.9865</m:t>
                      </m:r>
                    </m:oMath>
                  </m:oMathPara>
                </a14:m>
                <a:endParaRPr lang="en-US" sz="2000" dirty="0">
                  <a:latin typeface="Helvetica"/>
                </a:endParaRPr>
              </a:p>
              <a:p>
                <a:pPr marL="533400" indent="-533400">
                  <a:spcBef>
                    <a:spcPct val="20000"/>
                  </a:spcBef>
                  <a:buFontTx/>
                  <a:buChar char="•"/>
                </a:pPr>
                <a:endParaRPr lang="en-US" sz="2000" dirty="0">
                  <a:latin typeface="Helvetica"/>
                </a:endParaRPr>
              </a:p>
            </p:txBody>
          </p:sp>
        </mc:Choice>
        <mc:Fallback xmlns="">
          <p:sp>
            <p:nvSpPr>
              <p:cNvPr id="9" name="Rectangle 7"/>
              <p:cNvSpPr>
                <a:spLocks noRot="1" noChangeAspect="1" noMove="1" noResize="1" noEditPoints="1" noAdjustHandles="1" noChangeArrowheads="1" noChangeShapeType="1" noTextEdit="1"/>
              </p:cNvSpPr>
              <p:nvPr/>
            </p:nvSpPr>
            <p:spPr bwMode="auto">
              <a:xfrm>
                <a:off x="1003176" y="1752600"/>
                <a:ext cx="10350623" cy="1958266"/>
              </a:xfrm>
              <a:prstGeom prst="rect">
                <a:avLst/>
              </a:prstGeom>
              <a:blipFill>
                <a:blip r:embed="rId2"/>
                <a:stretch>
                  <a:fillRect l="-530" t="-1558" r="-1296" b="-90654"/>
                </a:stretch>
              </a:blipFill>
              <a:ln w="9525">
                <a:noFill/>
                <a:miter lim="800000"/>
                <a:headEnd/>
                <a:tailEnd/>
              </a:ln>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519612" y="2789199"/>
            <a:ext cx="3152775" cy="847725"/>
          </a:xfrm>
          <a:prstGeom prst="rect">
            <a:avLst/>
          </a:prstGeom>
        </p:spPr>
      </p:pic>
      <p:sp>
        <p:nvSpPr>
          <p:cNvPr id="10"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15.2.2 Design of a Control Chart</a:t>
            </a:r>
          </a:p>
        </p:txBody>
      </p:sp>
      <p:sp>
        <p:nvSpPr>
          <p:cNvPr id="8" name="Footer Placeholder 1">
            <a:extLst>
              <a:ext uri="{FF2B5EF4-FFF2-40B4-BE49-F238E27FC236}">
                <a16:creationId xmlns:a16="http://schemas.microsoft.com/office/drawing/2014/main" id="{E25651A0-E638-F94A-B06F-11348433A359}"/>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65657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Design of a Control Chart</a:t>
            </a:r>
          </a:p>
        </p:txBody>
      </p:sp>
      <p:sp>
        <p:nvSpPr>
          <p:cNvPr id="5" name="Slide Number Placeholder 4"/>
          <p:cNvSpPr>
            <a:spLocks noGrp="1"/>
          </p:cNvSpPr>
          <p:nvPr>
            <p:ph type="sldNum" sz="quarter" idx="12"/>
          </p:nvPr>
        </p:nvSpPr>
        <p:spPr/>
        <p:txBody>
          <a:bodyPr/>
          <a:lstStyle/>
          <a:p>
            <a:fld id="{970AC96D-89D8-403C-B391-4642C5ED619A}" type="slidenum">
              <a:rPr lang="en-US" smtClean="0"/>
              <a:t>13</a:t>
            </a:fld>
            <a:endParaRPr lang="en-US" dirty="0"/>
          </a:p>
        </p:txBody>
      </p:sp>
      <p:pic>
        <p:nvPicPr>
          <p:cNvPr id="6" name="Picture 5"/>
          <p:cNvPicPr>
            <a:picLocks noChangeAspect="1"/>
          </p:cNvPicPr>
          <p:nvPr/>
        </p:nvPicPr>
        <p:blipFill>
          <a:blip r:embed="rId2"/>
          <a:stretch>
            <a:fillRect/>
          </a:stretch>
        </p:blipFill>
        <p:spPr>
          <a:xfrm>
            <a:off x="1268539" y="2145507"/>
            <a:ext cx="9115425" cy="3648075"/>
          </a:xfrm>
          <a:prstGeom prst="rect">
            <a:avLst/>
          </a:prstGeom>
        </p:spPr>
      </p:pic>
      <p:sp>
        <p:nvSpPr>
          <p:cNvPr id="10"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15.2.2 Design of a Control Chart</a:t>
            </a:r>
          </a:p>
        </p:txBody>
      </p:sp>
      <p:sp>
        <p:nvSpPr>
          <p:cNvPr id="8" name="Footer Placeholder 1">
            <a:extLst>
              <a:ext uri="{FF2B5EF4-FFF2-40B4-BE49-F238E27FC236}">
                <a16:creationId xmlns:a16="http://schemas.microsoft.com/office/drawing/2014/main" id="{8775520C-DF6E-A24F-8456-0C3E7E71772C}"/>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08717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Design of a Control Chart</a:t>
            </a:r>
          </a:p>
        </p:txBody>
      </p:sp>
      <p:sp>
        <p:nvSpPr>
          <p:cNvPr id="5" name="Slide Number Placeholder 4"/>
          <p:cNvSpPr>
            <a:spLocks noGrp="1"/>
          </p:cNvSpPr>
          <p:nvPr>
            <p:ph type="sldNum" sz="quarter" idx="12"/>
          </p:nvPr>
        </p:nvSpPr>
        <p:spPr/>
        <p:txBody>
          <a:bodyPr/>
          <a:lstStyle/>
          <a:p>
            <a:fld id="{970AC96D-89D8-403C-B391-4642C5ED619A}" type="slidenum">
              <a:rPr lang="en-US" smtClean="0"/>
              <a:t>14</a:t>
            </a:fld>
            <a:endParaRPr lang="en-US" dirty="0"/>
          </a:p>
        </p:txBody>
      </p:sp>
      <p:sp>
        <p:nvSpPr>
          <p:cNvPr id="7" name="Rectangle 7"/>
          <p:cNvSpPr>
            <a:spLocks noChangeArrowheads="1"/>
          </p:cNvSpPr>
          <p:nvPr/>
        </p:nvSpPr>
        <p:spPr bwMode="auto">
          <a:xfrm>
            <a:off x="670264" y="1854200"/>
            <a:ext cx="10851472" cy="1004410"/>
          </a:xfrm>
          <a:prstGeom prst="rect">
            <a:avLst/>
          </a:prstGeom>
          <a:noFill/>
          <a:ln w="9525">
            <a:noFill/>
            <a:miter lim="800000"/>
            <a:headEnd/>
            <a:tailEnd/>
          </a:ln>
        </p:spPr>
        <p:txBody>
          <a:bodyPr/>
          <a:lstStyle/>
          <a:p>
            <a:pPr marL="342900" indent="-342900">
              <a:spcBef>
                <a:spcPct val="20000"/>
              </a:spcBef>
            </a:pPr>
            <a:r>
              <a:rPr lang="en-US" sz="2800" dirty="0">
                <a:latin typeface="Helvetica"/>
              </a:rPr>
              <a:t>   Choosing the control limits is equivalent to setting up the critical region for hypothesis testing </a:t>
            </a:r>
            <a:r>
              <a:rPr lang="en-US" sz="2800" u="sng" dirty="0">
                <a:latin typeface="Helvetica"/>
              </a:rPr>
              <a:t> </a:t>
            </a:r>
            <a:endParaRPr lang="en-US" sz="2800" dirty="0">
              <a:latin typeface="Helvetica"/>
            </a:endParaRPr>
          </a:p>
          <a:p>
            <a:pPr marL="342900" indent="-342900">
              <a:spcBef>
                <a:spcPct val="20000"/>
              </a:spcBef>
            </a:pPr>
            <a:r>
              <a:rPr lang="en-US" sz="3200" dirty="0">
                <a:latin typeface="Helvetica"/>
              </a:rPr>
              <a:t>    </a:t>
            </a:r>
          </a:p>
        </p:txBody>
      </p:sp>
      <mc:AlternateContent xmlns:mc="http://schemas.openxmlformats.org/markup-compatibility/2006" xmlns:a14="http://schemas.microsoft.com/office/drawing/2010/main">
        <mc:Choice Requires="a14">
          <p:sp>
            <p:nvSpPr>
              <p:cNvPr id="3" name="Rectangle 2"/>
              <p:cNvSpPr/>
              <p:nvPr/>
            </p:nvSpPr>
            <p:spPr>
              <a:xfrm>
                <a:off x="4371793" y="3022122"/>
                <a:ext cx="2908917" cy="830997"/>
              </a:xfrm>
              <a:prstGeom prst="rect">
                <a:avLst/>
              </a:prstGeom>
              <a:ln>
                <a:solidFill>
                  <a:schemeClr val="bg2">
                    <a:lumMod val="75000"/>
                  </a:schemeClr>
                </a:solidFill>
              </a:ln>
            </p:spPr>
            <p:txBody>
              <a:bodyPr wrap="square">
                <a:spAutoFit/>
              </a:bodyPr>
              <a:lstStyle/>
              <a:p>
                <a:pPr marL="342900" indent="-342900">
                  <a:spcBef>
                    <a:spcPct val="20000"/>
                  </a:spcBef>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i="1" dirty="0">
                          <a:latin typeface="Cambria Math" panose="02040503050406030204" pitchFamily="18" charset="0"/>
                        </a:rPr>
                        <m:t>𝐻</m:t>
                      </m:r>
                      <m:r>
                        <a:rPr lang="en-US" sz="2400" i="1" baseline="-25000" dirty="0">
                          <a:latin typeface="Cambria Math" panose="02040503050406030204" pitchFamily="18" charset="0"/>
                        </a:rPr>
                        <m:t>0</m:t>
                      </m:r>
                      <m:r>
                        <a:rPr lang="en-US" sz="2400" i="1" dirty="0">
                          <a:latin typeface="Cambria Math" panose="02040503050406030204" pitchFamily="18" charset="0"/>
                        </a:rPr>
                        <m:t>: </m:t>
                      </m:r>
                      <m:r>
                        <a:rPr lang="en-US" sz="2400" i="1" dirty="0">
                          <a:latin typeface="Cambria Math" panose="02040503050406030204" pitchFamily="18" charset="0"/>
                          <a:sym typeface="Symbol" pitchFamily="18" charset="2"/>
                        </a:rPr>
                        <m:t>=</m:t>
                      </m:r>
                      <m:r>
                        <a:rPr lang="en-US" sz="2400" i="1" dirty="0">
                          <a:latin typeface="Cambria Math" panose="02040503050406030204" pitchFamily="18" charset="0"/>
                        </a:rPr>
                        <m:t> 74</m:t>
                      </m:r>
                    </m:oMath>
                  </m:oMathPara>
                </a14:m>
                <a:endParaRPr lang="en-US" sz="2400" dirty="0">
                  <a:latin typeface="Helvetica"/>
                </a:endParaRPr>
              </a:p>
              <a:p>
                <a:pPr marL="342900" indent="-342900">
                  <a:spcBef>
                    <a:spcPct val="20000"/>
                  </a:spcBef>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i="1" dirty="0">
                          <a:latin typeface="Cambria Math" panose="02040503050406030204" pitchFamily="18" charset="0"/>
                        </a:rPr>
                        <m:t>𝐻</m:t>
                      </m:r>
                      <m:r>
                        <a:rPr lang="en-US" sz="2400" i="1" baseline="-25000" dirty="0">
                          <a:latin typeface="Cambria Math" panose="02040503050406030204" pitchFamily="18" charset="0"/>
                        </a:rPr>
                        <m:t>1</m:t>
                      </m:r>
                      <m:r>
                        <a:rPr lang="en-US" sz="2400" i="1" dirty="0">
                          <a:latin typeface="Cambria Math" panose="02040503050406030204" pitchFamily="18" charset="0"/>
                        </a:rPr>
                        <m:t>: </m:t>
                      </m:r>
                      <m:r>
                        <a:rPr lang="en-US" sz="2400" i="1" dirty="0">
                          <a:latin typeface="Cambria Math" panose="02040503050406030204" pitchFamily="18" charset="0"/>
                          <a:sym typeface="Symbol" pitchFamily="18" charset="2"/>
                        </a:rPr>
                        <m:t></m:t>
                      </m:r>
                      <m:r>
                        <a:rPr lang="en-US" sz="2400" i="1" dirty="0">
                          <a:latin typeface="Cambria Math" panose="02040503050406030204" pitchFamily="18" charset="0"/>
                        </a:rPr>
                        <m:t>≠</m:t>
                      </m:r>
                      <m:r>
                        <a:rPr lang="en-US" sz="2400" i="1" dirty="0">
                          <a:latin typeface="Cambria Math" panose="02040503050406030204" pitchFamily="18" charset="0"/>
                          <a:sym typeface="Symbol" pitchFamily="18" charset="2"/>
                        </a:rPr>
                        <m:t> 74</m:t>
                      </m:r>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4371793" y="3022122"/>
                <a:ext cx="2908917" cy="830997"/>
              </a:xfrm>
              <a:prstGeom prst="rect">
                <a:avLst/>
              </a:prstGeom>
              <a:blipFill>
                <a:blip r:embed="rId2"/>
                <a:stretch>
                  <a:fillRect b="-2899"/>
                </a:stretch>
              </a:blipFill>
              <a:ln>
                <a:solidFill>
                  <a:schemeClr val="bg2">
                    <a:lumMod val="75000"/>
                  </a:schemeClr>
                </a:solidFill>
              </a:ln>
            </p:spPr>
            <p:txBody>
              <a:bodyPr/>
              <a:lstStyle/>
              <a:p>
                <a:r>
                  <a:rPr lang="en-US">
                    <a:noFill/>
                  </a:rPr>
                  <a:t> </a:t>
                </a:r>
              </a:p>
            </p:txBody>
          </p:sp>
        </mc:Fallback>
      </mc:AlternateContent>
      <p:sp>
        <p:nvSpPr>
          <p:cNvPr id="9"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15.2.2 Design of a Control Chart</a:t>
            </a:r>
          </a:p>
        </p:txBody>
      </p:sp>
      <p:sp>
        <p:nvSpPr>
          <p:cNvPr id="8" name="Footer Placeholder 1">
            <a:extLst>
              <a:ext uri="{FF2B5EF4-FFF2-40B4-BE49-F238E27FC236}">
                <a16:creationId xmlns:a16="http://schemas.microsoft.com/office/drawing/2014/main" id="{0963E70B-F036-534A-9A3D-0EE1D5A4573C}"/>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36224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66755" cy="1325563"/>
          </a:xfrm>
        </p:spPr>
        <p:txBody>
          <a:bodyPr>
            <a:normAutofit/>
          </a:bodyPr>
          <a:lstStyle/>
          <a:p>
            <a:r>
              <a:rPr lang="en-US" sz="4000" b="1" dirty="0"/>
              <a:t>Rational Subgroups</a:t>
            </a:r>
          </a:p>
        </p:txBody>
      </p:sp>
      <p:sp>
        <p:nvSpPr>
          <p:cNvPr id="5" name="Slide Number Placeholder 4"/>
          <p:cNvSpPr>
            <a:spLocks noGrp="1"/>
          </p:cNvSpPr>
          <p:nvPr>
            <p:ph type="sldNum" sz="quarter" idx="12"/>
          </p:nvPr>
        </p:nvSpPr>
        <p:spPr/>
        <p:txBody>
          <a:bodyPr/>
          <a:lstStyle/>
          <a:p>
            <a:fld id="{970AC96D-89D8-403C-B391-4642C5ED619A}" type="slidenum">
              <a:rPr lang="en-US" smtClean="0"/>
              <a:t>15</a:t>
            </a:fld>
            <a:endParaRPr lang="en-US" dirty="0"/>
          </a:p>
        </p:txBody>
      </p:sp>
      <p:sp>
        <p:nvSpPr>
          <p:cNvPr id="9" name="Rectangle 7"/>
          <p:cNvSpPr>
            <a:spLocks noChangeArrowheads="1"/>
          </p:cNvSpPr>
          <p:nvPr/>
        </p:nvSpPr>
        <p:spPr bwMode="auto">
          <a:xfrm>
            <a:off x="838199" y="1828800"/>
            <a:ext cx="10853691" cy="3733800"/>
          </a:xfrm>
          <a:prstGeom prst="rect">
            <a:avLst/>
          </a:prstGeom>
          <a:noFill/>
          <a:ln w="9525">
            <a:noFill/>
            <a:miter lim="800000"/>
            <a:headEnd/>
            <a:tailEnd/>
          </a:ln>
        </p:spPr>
        <p:txBody>
          <a:bodyPr/>
          <a:lstStyle/>
          <a:p>
            <a:pPr marL="533400" indent="-533400">
              <a:spcBef>
                <a:spcPct val="20000"/>
              </a:spcBef>
              <a:buFont typeface="Arial" panose="020B0604020202020204" pitchFamily="34" charset="0"/>
              <a:buChar char="•"/>
            </a:pPr>
            <a:r>
              <a:rPr lang="en-US" sz="2000" dirty="0">
                <a:latin typeface="Helvetica"/>
              </a:rPr>
              <a:t>Subgroups or samples should be selected so that if assignable causes are present, the chance for differences between subgroups will be maximized, while the chance for differences due to these assignable causes within a subgroup will be minimized.</a:t>
            </a:r>
          </a:p>
          <a:p>
            <a:pPr marL="533400" indent="-533400">
              <a:spcBef>
                <a:spcPct val="20000"/>
              </a:spcBef>
              <a:buFont typeface="Arial" panose="020B0604020202020204" pitchFamily="34" charset="0"/>
              <a:buChar char="•"/>
            </a:pPr>
            <a:r>
              <a:rPr lang="en-US" sz="2000" b="1" u="sng" dirty="0">
                <a:latin typeface="Helvetica"/>
              </a:rPr>
              <a:t>Constructing Rational Subgroups</a:t>
            </a:r>
          </a:p>
          <a:p>
            <a:pPr marL="990600" lvl="1" indent="-306388">
              <a:spcBef>
                <a:spcPct val="20000"/>
              </a:spcBef>
              <a:buFont typeface="Wingdings" panose="05000000000000000000" pitchFamily="2" charset="2"/>
              <a:buChar char="§"/>
            </a:pPr>
            <a:r>
              <a:rPr lang="en-US" dirty="0">
                <a:latin typeface="Helvetica"/>
              </a:rPr>
              <a:t>Select consecutive units of production.</a:t>
            </a:r>
          </a:p>
          <a:p>
            <a:pPr marL="1828800" lvl="3" indent="-457200">
              <a:spcBef>
                <a:spcPct val="20000"/>
              </a:spcBef>
              <a:buFontTx/>
              <a:buChar char="–"/>
            </a:pPr>
            <a:r>
              <a:rPr lang="en-US" dirty="0">
                <a:latin typeface="Helvetica"/>
              </a:rPr>
              <a:t>Provides a “snapshot” of the process.</a:t>
            </a:r>
          </a:p>
          <a:p>
            <a:pPr marL="1828800" lvl="3" indent="-457200">
              <a:spcBef>
                <a:spcPct val="20000"/>
              </a:spcBef>
              <a:buFontTx/>
              <a:buChar char="–"/>
            </a:pPr>
            <a:r>
              <a:rPr lang="en-US" dirty="0">
                <a:latin typeface="Helvetica"/>
              </a:rPr>
              <a:t>Good at detecting process shifts</a:t>
            </a:r>
          </a:p>
          <a:p>
            <a:pPr marL="990600" lvl="1" indent="-306388">
              <a:spcBef>
                <a:spcPct val="20000"/>
              </a:spcBef>
              <a:buFont typeface="Wingdings" panose="05000000000000000000" pitchFamily="2" charset="2"/>
              <a:buChar char="§"/>
            </a:pPr>
            <a:r>
              <a:rPr lang="en-US" dirty="0">
                <a:latin typeface="Helvetica"/>
              </a:rPr>
              <a:t>Select a random sample over the entire sampling interval.</a:t>
            </a:r>
          </a:p>
          <a:p>
            <a:pPr marL="1828800" lvl="3" indent="-457200">
              <a:spcBef>
                <a:spcPct val="20000"/>
              </a:spcBef>
              <a:buFontTx/>
              <a:buChar char="–"/>
            </a:pPr>
            <a:r>
              <a:rPr lang="en-US" dirty="0">
                <a:latin typeface="Helvetica"/>
              </a:rPr>
              <a:t>Good at detecting if a mean has shifted out-of-control and then back in-control.</a:t>
            </a:r>
          </a:p>
          <a:p>
            <a:pPr marL="533400" indent="-533400">
              <a:spcBef>
                <a:spcPct val="20000"/>
              </a:spcBef>
              <a:buFont typeface="Arial" panose="020B0604020202020204" pitchFamily="34" charset="0"/>
              <a:buChar char="•"/>
            </a:pPr>
            <a:endParaRPr lang="en-US" sz="2000" dirty="0">
              <a:latin typeface="Helvetica"/>
            </a:endParaRPr>
          </a:p>
        </p:txBody>
      </p:sp>
      <p:sp>
        <p:nvSpPr>
          <p:cNvPr id="10"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15.2.3 Rational Subgroups</a:t>
            </a:r>
          </a:p>
        </p:txBody>
      </p:sp>
      <p:sp>
        <p:nvSpPr>
          <p:cNvPr id="7" name="Footer Placeholder 1">
            <a:extLst>
              <a:ext uri="{FF2B5EF4-FFF2-40B4-BE49-F238E27FC236}">
                <a16:creationId xmlns:a16="http://schemas.microsoft.com/office/drawing/2014/main" id="{02E2F9F8-CCF1-2A41-98E7-F0A1E6D28B7D}"/>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93241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89" y="400635"/>
            <a:ext cx="11155533" cy="1325563"/>
          </a:xfrm>
        </p:spPr>
        <p:txBody>
          <a:bodyPr>
            <a:normAutofit/>
          </a:bodyPr>
          <a:lstStyle/>
          <a:p>
            <a:r>
              <a:rPr lang="en-US" sz="4000" b="1" dirty="0"/>
              <a:t>Analysis of Patterns in a Control Chart</a:t>
            </a:r>
          </a:p>
        </p:txBody>
      </p:sp>
      <p:sp>
        <p:nvSpPr>
          <p:cNvPr id="5" name="Slide Number Placeholder 4"/>
          <p:cNvSpPr>
            <a:spLocks noGrp="1"/>
          </p:cNvSpPr>
          <p:nvPr>
            <p:ph type="sldNum" sz="quarter" idx="12"/>
          </p:nvPr>
        </p:nvSpPr>
        <p:spPr/>
        <p:txBody>
          <a:bodyPr/>
          <a:lstStyle/>
          <a:p>
            <a:fld id="{970AC96D-89D8-403C-B391-4642C5ED619A}" type="slidenum">
              <a:rPr lang="en-US" smtClean="0"/>
              <a:t>16</a:t>
            </a:fld>
            <a:endParaRPr lang="en-US" dirty="0"/>
          </a:p>
        </p:txBody>
      </p:sp>
      <p:sp>
        <p:nvSpPr>
          <p:cNvPr id="7" name="Rectangle 7"/>
          <p:cNvSpPr>
            <a:spLocks noChangeArrowheads="1"/>
          </p:cNvSpPr>
          <p:nvPr/>
        </p:nvSpPr>
        <p:spPr bwMode="auto">
          <a:xfrm>
            <a:off x="838200" y="1752600"/>
            <a:ext cx="10515600" cy="3733800"/>
          </a:xfrm>
          <a:prstGeom prst="rect">
            <a:avLst/>
          </a:prstGeom>
          <a:noFill/>
          <a:ln w="9525">
            <a:noFill/>
            <a:miter lim="800000"/>
            <a:headEnd/>
            <a:tailEnd/>
          </a:ln>
        </p:spPr>
        <p:txBody>
          <a:bodyPr/>
          <a:lstStyle/>
          <a:p>
            <a:pPr marL="533400" indent="-533400">
              <a:spcBef>
                <a:spcPct val="20000"/>
              </a:spcBef>
              <a:buFontTx/>
              <a:buChar char="•"/>
            </a:pPr>
            <a:r>
              <a:rPr lang="en-US" sz="2400" dirty="0">
                <a:latin typeface="Helvetica"/>
              </a:rPr>
              <a:t>Look for “runs” - this is a sequence of observations of the same type (all above the center line, or all below the center line)</a:t>
            </a:r>
          </a:p>
          <a:p>
            <a:pPr marL="533400" indent="-533400">
              <a:spcBef>
                <a:spcPct val="20000"/>
              </a:spcBef>
              <a:buFontTx/>
              <a:buChar char="•"/>
            </a:pPr>
            <a:r>
              <a:rPr lang="en-US" sz="2400" dirty="0">
                <a:latin typeface="Helvetica"/>
              </a:rPr>
              <a:t>Runs of say 8 observations or more could indicate an out-of-control situation.</a:t>
            </a:r>
          </a:p>
          <a:p>
            <a:pPr marL="1371600" lvl="2" indent="-457200">
              <a:spcBef>
                <a:spcPct val="20000"/>
              </a:spcBef>
              <a:buFontTx/>
              <a:buChar char="–"/>
            </a:pPr>
            <a:r>
              <a:rPr lang="en-US" sz="1600" dirty="0">
                <a:latin typeface="Helvetica"/>
              </a:rPr>
              <a:t>Run up: a series of observations are increasing</a:t>
            </a:r>
          </a:p>
          <a:p>
            <a:pPr marL="1371600" lvl="2" indent="-457200">
              <a:spcBef>
                <a:spcPct val="20000"/>
              </a:spcBef>
              <a:buFontTx/>
              <a:buChar char="–"/>
            </a:pPr>
            <a:r>
              <a:rPr lang="en-US" sz="1600" dirty="0">
                <a:latin typeface="Helvetica"/>
              </a:rPr>
              <a:t>Run down: a series of observations are decreasing</a:t>
            </a:r>
            <a:endParaRPr lang="en-US" b="1" u="sng" dirty="0">
              <a:latin typeface="Helvetica"/>
            </a:endParaRPr>
          </a:p>
        </p:txBody>
      </p:sp>
      <p:sp>
        <p:nvSpPr>
          <p:cNvPr id="8"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15.2.4 Analysis of Patterns in a Control Chart</a:t>
            </a:r>
          </a:p>
        </p:txBody>
      </p:sp>
      <p:sp>
        <p:nvSpPr>
          <p:cNvPr id="9" name="Footer Placeholder 1">
            <a:extLst>
              <a:ext uri="{FF2B5EF4-FFF2-40B4-BE49-F238E27FC236}">
                <a16:creationId xmlns:a16="http://schemas.microsoft.com/office/drawing/2014/main" id="{D822EE11-E339-D044-BE9A-29BEB33C6569}"/>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32614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58000" y="4034825"/>
            <a:ext cx="3597377" cy="2321525"/>
          </a:xfrm>
          <a:prstGeom prst="rect">
            <a:avLst/>
          </a:prstGeom>
        </p:spPr>
      </p:pic>
      <p:sp>
        <p:nvSpPr>
          <p:cNvPr id="2" name="Title 1"/>
          <p:cNvSpPr>
            <a:spLocks noGrp="1"/>
          </p:cNvSpPr>
          <p:nvPr>
            <p:ph type="title"/>
          </p:nvPr>
        </p:nvSpPr>
        <p:spPr/>
        <p:txBody>
          <a:bodyPr>
            <a:normAutofit/>
          </a:bodyPr>
          <a:lstStyle/>
          <a:p>
            <a:r>
              <a:rPr lang="en-US" sz="4000" b="1" dirty="0"/>
              <a:t>Analysis of Patterns in a Control Chart</a:t>
            </a:r>
          </a:p>
        </p:txBody>
      </p:sp>
      <p:sp>
        <p:nvSpPr>
          <p:cNvPr id="5" name="Slide Number Placeholder 4"/>
          <p:cNvSpPr>
            <a:spLocks noGrp="1"/>
          </p:cNvSpPr>
          <p:nvPr>
            <p:ph type="sldNum" sz="quarter" idx="12"/>
          </p:nvPr>
        </p:nvSpPr>
        <p:spPr/>
        <p:txBody>
          <a:bodyPr/>
          <a:lstStyle/>
          <a:p>
            <a:fld id="{970AC96D-89D8-403C-B391-4642C5ED619A}" type="slidenum">
              <a:rPr lang="en-US" smtClean="0"/>
              <a:t>17</a:t>
            </a:fld>
            <a:endParaRPr lang="en-US" dirty="0"/>
          </a:p>
        </p:txBody>
      </p:sp>
      <p:pic>
        <p:nvPicPr>
          <p:cNvPr id="6" name="Picture 5"/>
          <p:cNvPicPr>
            <a:picLocks noChangeAspect="1"/>
          </p:cNvPicPr>
          <p:nvPr/>
        </p:nvPicPr>
        <p:blipFill>
          <a:blip r:embed="rId3"/>
          <a:stretch>
            <a:fillRect/>
          </a:stretch>
        </p:blipFill>
        <p:spPr>
          <a:xfrm>
            <a:off x="1953495" y="1855914"/>
            <a:ext cx="3601882" cy="2319537"/>
          </a:xfrm>
          <a:prstGeom prst="rect">
            <a:avLst/>
          </a:prstGeom>
        </p:spPr>
      </p:pic>
      <p:pic>
        <p:nvPicPr>
          <p:cNvPr id="8" name="Picture 7"/>
          <p:cNvPicPr>
            <a:picLocks noChangeAspect="1"/>
          </p:cNvPicPr>
          <p:nvPr/>
        </p:nvPicPr>
        <p:blipFill>
          <a:blip r:embed="rId4"/>
          <a:stretch>
            <a:fillRect/>
          </a:stretch>
        </p:blipFill>
        <p:spPr>
          <a:xfrm>
            <a:off x="6519459" y="2399462"/>
            <a:ext cx="3267881" cy="2893149"/>
          </a:xfrm>
          <a:prstGeom prst="rect">
            <a:avLst/>
          </a:prstGeom>
        </p:spPr>
      </p:pic>
      <p:sp>
        <p:nvSpPr>
          <p:cNvPr id="10" name="Footer Placeholder 3"/>
          <p:cNvSpPr txBox="1">
            <a:spLocks/>
          </p:cNvSpPr>
          <p:nvPr/>
        </p:nvSpPr>
        <p:spPr>
          <a:xfrm>
            <a:off x="475884" y="640318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15.2.4 Analysis of Patterns in a Control Chart</a:t>
            </a:r>
          </a:p>
        </p:txBody>
      </p:sp>
      <p:sp>
        <p:nvSpPr>
          <p:cNvPr id="9" name="Footer Placeholder 1">
            <a:extLst>
              <a:ext uri="{FF2B5EF4-FFF2-40B4-BE49-F238E27FC236}">
                <a16:creationId xmlns:a16="http://schemas.microsoft.com/office/drawing/2014/main" id="{F0CAFE72-5092-0645-9B12-BF1624995A4B}"/>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19619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Western Electric Rules</a:t>
            </a:r>
          </a:p>
        </p:txBody>
      </p:sp>
      <p:sp>
        <p:nvSpPr>
          <p:cNvPr id="5" name="Slide Number Placeholder 4"/>
          <p:cNvSpPr>
            <a:spLocks noGrp="1"/>
          </p:cNvSpPr>
          <p:nvPr>
            <p:ph type="sldNum" sz="quarter" idx="12"/>
          </p:nvPr>
        </p:nvSpPr>
        <p:spPr/>
        <p:txBody>
          <a:bodyPr/>
          <a:lstStyle/>
          <a:p>
            <a:fld id="{970AC96D-89D8-403C-B391-4642C5ED619A}" type="slidenum">
              <a:rPr lang="en-US" smtClean="0"/>
              <a:t>18</a:t>
            </a:fld>
            <a:endParaRPr lang="en-US" dirty="0"/>
          </a:p>
        </p:txBody>
      </p:sp>
      <p:pic>
        <p:nvPicPr>
          <p:cNvPr id="3" name="Picture 2"/>
          <p:cNvPicPr>
            <a:picLocks noChangeAspect="1"/>
          </p:cNvPicPr>
          <p:nvPr/>
        </p:nvPicPr>
        <p:blipFill>
          <a:blip r:embed="rId2"/>
          <a:stretch>
            <a:fillRect/>
          </a:stretch>
        </p:blipFill>
        <p:spPr>
          <a:xfrm>
            <a:off x="838201" y="2216529"/>
            <a:ext cx="6347460" cy="1849910"/>
          </a:xfrm>
          <a:prstGeom prst="rect">
            <a:avLst/>
          </a:prstGeom>
        </p:spPr>
      </p:pic>
      <p:pic>
        <p:nvPicPr>
          <p:cNvPr id="8" name="Picture 7"/>
          <p:cNvPicPr>
            <a:picLocks noChangeAspect="1"/>
          </p:cNvPicPr>
          <p:nvPr/>
        </p:nvPicPr>
        <p:blipFill>
          <a:blip r:embed="rId3"/>
          <a:stretch>
            <a:fillRect/>
          </a:stretch>
        </p:blipFill>
        <p:spPr>
          <a:xfrm>
            <a:off x="7392572" y="1985709"/>
            <a:ext cx="4032261" cy="3411914"/>
          </a:xfrm>
          <a:prstGeom prst="rect">
            <a:avLst/>
          </a:prstGeom>
        </p:spPr>
      </p:pic>
      <p:sp>
        <p:nvSpPr>
          <p:cNvPr id="10"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15.2.4 Analysis of Patterns in a Control Chart</a:t>
            </a:r>
          </a:p>
        </p:txBody>
      </p:sp>
      <p:sp>
        <p:nvSpPr>
          <p:cNvPr id="9" name="Footer Placeholder 1">
            <a:extLst>
              <a:ext uri="{FF2B5EF4-FFF2-40B4-BE49-F238E27FC236}">
                <a16:creationId xmlns:a16="http://schemas.microsoft.com/office/drawing/2014/main" id="{8AE4D481-01DF-7349-A515-CD4A16270CF5}"/>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24572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b="1" dirty="0"/>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𝑿</m:t>
                        </m:r>
                      </m:e>
                    </m:bar>
                    <m:r>
                      <a:rPr lang="en-US" b="1" i="1">
                        <a:latin typeface="Cambria Math" panose="02040503050406030204" pitchFamily="18" charset="0"/>
                      </a:rPr>
                      <m:t> </m:t>
                    </m:r>
                  </m:oMath>
                </a14:m>
                <a:r>
                  <a:rPr lang="en-US" b="1" dirty="0"/>
                  <a:t>and </a:t>
                </a:r>
                <a:r>
                  <a:rPr lang="en-US" b="1" i="1" dirty="0"/>
                  <a:t>R</a:t>
                </a:r>
                <a:r>
                  <a:rPr lang="en-US" b="1" dirty="0"/>
                  <a:t> or </a:t>
                </a:r>
                <a:r>
                  <a:rPr lang="en-US" b="1" i="1" dirty="0"/>
                  <a:t>S</a:t>
                </a:r>
                <a:r>
                  <a:rPr lang="en-US" b="1" dirty="0"/>
                  <a:t> Control Charts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952"/>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a:t>The </a:t>
            </a:r>
            <a:r>
              <a:rPr lang="en-US" b="1" dirty="0"/>
              <a:t>grand mean</a:t>
            </a:r>
            <a:r>
              <a:rPr lang="en-US" dirty="0"/>
              <a:t>:</a:t>
            </a:r>
          </a:p>
          <a:p>
            <a:endParaRPr lang="en-US" dirty="0"/>
          </a:p>
          <a:p>
            <a:endParaRPr lang="en-US" dirty="0"/>
          </a:p>
          <a:p>
            <a:endParaRPr lang="en-US" dirty="0"/>
          </a:p>
          <a:p>
            <a:r>
              <a:rPr lang="en-US" dirty="0"/>
              <a:t>The average range:</a:t>
            </a:r>
          </a:p>
        </p:txBody>
      </p:sp>
      <p:sp>
        <p:nvSpPr>
          <p:cNvPr id="5" name="Slide Number Placeholder 4"/>
          <p:cNvSpPr>
            <a:spLocks noGrp="1"/>
          </p:cNvSpPr>
          <p:nvPr>
            <p:ph type="sldNum" sz="quarter" idx="12"/>
          </p:nvPr>
        </p:nvSpPr>
        <p:spPr/>
        <p:txBody>
          <a:bodyPr/>
          <a:lstStyle/>
          <a:p>
            <a:fld id="{970AC96D-89D8-403C-B391-4642C5ED619A}" type="slidenum">
              <a:rPr lang="en-US" smtClean="0"/>
              <a:t>19</a:t>
            </a:fld>
            <a:endParaRPr lang="en-US"/>
          </a:p>
        </p:txBody>
      </p:sp>
      <p:pic>
        <p:nvPicPr>
          <p:cNvPr id="8" name="Picture 7" descr="Screen Shot 2018-07-30 at 11.57.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180" y="2359268"/>
            <a:ext cx="7848600" cy="1219200"/>
          </a:xfrm>
          <a:prstGeom prst="rect">
            <a:avLst/>
          </a:prstGeom>
        </p:spPr>
      </p:pic>
      <p:sp>
        <p:nvSpPr>
          <p:cNvPr id="9" name="TextBox 8"/>
          <p:cNvSpPr txBox="1"/>
          <p:nvPr/>
        </p:nvSpPr>
        <p:spPr>
          <a:xfrm>
            <a:off x="2076695" y="7001724"/>
            <a:ext cx="184666" cy="369332"/>
          </a:xfrm>
          <a:prstGeom prst="rect">
            <a:avLst/>
          </a:prstGeom>
          <a:noFill/>
        </p:spPr>
        <p:txBody>
          <a:bodyPr wrap="none" rtlCol="0">
            <a:spAutoFit/>
          </a:bodyPr>
          <a:lstStyle/>
          <a:p>
            <a:endParaRPr lang="en-US" dirty="0"/>
          </a:p>
        </p:txBody>
      </p:sp>
      <p:pic>
        <p:nvPicPr>
          <p:cNvPr id="10" name="Picture 9" descr="Screen Shot 2018-07-30 at 12.06.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327" y="4485876"/>
            <a:ext cx="6756400" cy="1016000"/>
          </a:xfrm>
          <a:prstGeom prst="rect">
            <a:avLst/>
          </a:prstGeom>
        </p:spPr>
      </p:pic>
      <mc:AlternateContent xmlns:mc="http://schemas.openxmlformats.org/markup-compatibility/2006" xmlns:a14="http://schemas.microsoft.com/office/drawing/2010/main">
        <mc:Choice Requires="a14">
          <p:sp>
            <p:nvSpPr>
              <p:cNvPr id="11" name="Footer Placeholder 3">
                <a:extLst>
                  <a:ext uri="{FF2B5EF4-FFF2-40B4-BE49-F238E27FC236}">
                    <a16:creationId xmlns:a16="http://schemas.microsoft.com/office/drawing/2014/main" id="{0B7BE219-1506-4E4E-90DB-CB29E89BF288}"/>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1" name="Footer Placeholder 3">
                <a:extLst>
                  <a:ext uri="{FF2B5EF4-FFF2-40B4-BE49-F238E27FC236}">
                    <a16:creationId xmlns:a16="http://schemas.microsoft.com/office/drawing/2014/main" id="{0B7BE219-1506-4E4E-90DB-CB29E89BF288}"/>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5"/>
                <a:stretch>
                  <a:fillRect/>
                </a:stretch>
              </a:blipFill>
            </p:spPr>
            <p:txBody>
              <a:bodyPr/>
              <a:lstStyle/>
              <a:p>
                <a:r>
                  <a:rPr lang="en-US">
                    <a:noFill/>
                  </a:rPr>
                  <a:t> </a:t>
                </a:r>
              </a:p>
            </p:txBody>
          </p:sp>
        </mc:Fallback>
      </mc:AlternateContent>
      <p:sp>
        <p:nvSpPr>
          <p:cNvPr id="12" name="Footer Placeholder 1">
            <a:extLst>
              <a:ext uri="{FF2B5EF4-FFF2-40B4-BE49-F238E27FC236}">
                <a16:creationId xmlns:a16="http://schemas.microsoft.com/office/drawing/2014/main" id="{6E1EC3DA-26BD-7743-AB2C-8FA8D830E0AD}"/>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96348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03893" y="6177565"/>
            <a:ext cx="5097676" cy="361347"/>
          </a:xfrm>
        </p:spPr>
        <p:txBody>
          <a:bodyPr/>
          <a:lstStyle/>
          <a:p>
            <a:pPr algn="l"/>
            <a:r>
              <a:rPr lang="en-US" dirty="0">
                <a:latin typeface="Helvetica" pitchFamily="34" charset="0"/>
              </a:rPr>
              <a:t>Copyright © 2019 John Wiley &amp; Sons, Inc. All Rights Reserved </a:t>
            </a:r>
          </a:p>
        </p:txBody>
      </p:sp>
      <p:sp>
        <p:nvSpPr>
          <p:cNvPr id="3" name="Slide Number Placeholder 2"/>
          <p:cNvSpPr>
            <a:spLocks noGrp="1"/>
          </p:cNvSpPr>
          <p:nvPr>
            <p:ph type="sldNum" sz="quarter" idx="12"/>
          </p:nvPr>
        </p:nvSpPr>
        <p:spPr/>
        <p:txBody>
          <a:bodyPr/>
          <a:lstStyle/>
          <a:p>
            <a:fld id="{BCCD5B6C-1501-406F-8FCF-78C56CDF75BB}" type="slidenum">
              <a:rPr lang="en-US">
                <a:latin typeface="Helvetica" pitchFamily="34" charset="0"/>
              </a:rPr>
              <a:pPr/>
              <a:t>2</a:t>
            </a:fld>
            <a:endParaRPr lang="en-US" dirty="0">
              <a:latin typeface="Helvetica" pitchFamily="34" charset="0"/>
            </a:endParaRPr>
          </a:p>
        </p:txBody>
      </p:sp>
      <p:sp>
        <p:nvSpPr>
          <p:cNvPr id="4" name="TextBox 3"/>
          <p:cNvSpPr txBox="1"/>
          <p:nvPr/>
        </p:nvSpPr>
        <p:spPr>
          <a:xfrm>
            <a:off x="318376" y="-315927"/>
            <a:ext cx="2400300" cy="2389116"/>
          </a:xfrm>
          <a:prstGeom prst="rect">
            <a:avLst/>
          </a:prstGeom>
          <a:noFill/>
        </p:spPr>
        <p:txBody>
          <a:bodyPr wrap="square" rtlCol="0">
            <a:spAutoFit/>
          </a:bodyPr>
          <a:lstStyle/>
          <a:p>
            <a:pPr algn="ctr"/>
            <a:r>
              <a:rPr lang="en-US" sz="14925" b="1" dirty="0">
                <a:solidFill>
                  <a:srgbClr val="1F497D"/>
                </a:solidFill>
                <a:cs typeface="Times New Roman" pitchFamily="18" charset="0"/>
              </a:rPr>
              <a:t>15</a:t>
            </a:r>
          </a:p>
        </p:txBody>
      </p:sp>
      <p:sp>
        <p:nvSpPr>
          <p:cNvPr id="6" name="TextBox 5"/>
          <p:cNvSpPr txBox="1"/>
          <p:nvPr/>
        </p:nvSpPr>
        <p:spPr>
          <a:xfrm>
            <a:off x="2654104" y="548644"/>
            <a:ext cx="8552651" cy="584775"/>
          </a:xfrm>
          <a:prstGeom prst="rect">
            <a:avLst/>
          </a:prstGeom>
          <a:noFill/>
        </p:spPr>
        <p:txBody>
          <a:bodyPr wrap="square" rtlCol="0">
            <a:spAutoFit/>
          </a:bodyPr>
          <a:lstStyle/>
          <a:p>
            <a:r>
              <a:rPr lang="en-US" sz="3200" b="1" dirty="0">
                <a:solidFill>
                  <a:srgbClr val="1F497D"/>
                </a:solidFill>
                <a:cs typeface="Times New Roman" pitchFamily="18" charset="0"/>
              </a:rPr>
              <a:t>Statistical Quality Control</a:t>
            </a:r>
          </a:p>
        </p:txBody>
      </p:sp>
      <p:sp>
        <p:nvSpPr>
          <p:cNvPr id="8" name="TextBox 7"/>
          <p:cNvSpPr txBox="1"/>
          <p:nvPr/>
        </p:nvSpPr>
        <p:spPr>
          <a:xfrm>
            <a:off x="753308" y="1707026"/>
            <a:ext cx="3108543" cy="461665"/>
          </a:xfrm>
          <a:prstGeom prst="rect">
            <a:avLst/>
          </a:prstGeom>
          <a:noFill/>
        </p:spPr>
        <p:txBody>
          <a:bodyPr wrap="none" rtlCol="0">
            <a:spAutoFit/>
          </a:bodyPr>
          <a:lstStyle/>
          <a:p>
            <a:r>
              <a:rPr lang="en-US" sz="2400" b="1" dirty="0">
                <a:latin typeface="+mj-lt"/>
              </a:rPr>
              <a:t>CHAPTER OUTLINE</a:t>
            </a:r>
          </a:p>
        </p:txBody>
      </p:sp>
      <p:sp>
        <p:nvSpPr>
          <p:cNvPr id="11" name="Footer Placeholder 10"/>
          <p:cNvSpPr txBox="1">
            <a:spLocks/>
          </p:cNvSpPr>
          <p:nvPr/>
        </p:nvSpPr>
        <p:spPr>
          <a:xfrm>
            <a:off x="355907" y="6197818"/>
            <a:ext cx="4419600" cy="457200"/>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Chapter 15 Contents</a:t>
            </a:r>
          </a:p>
        </p:txBody>
      </p:sp>
      <mc:AlternateContent xmlns:mc="http://schemas.openxmlformats.org/markup-compatibility/2006" xmlns:a14="http://schemas.microsoft.com/office/drawing/2010/main">
        <mc:Choice Requires="a14">
          <p:sp>
            <p:nvSpPr>
              <p:cNvPr id="10" name="TextBox 9"/>
              <p:cNvSpPr txBox="1"/>
              <p:nvPr/>
            </p:nvSpPr>
            <p:spPr>
              <a:xfrm>
                <a:off x="861133" y="2057400"/>
                <a:ext cx="10795247" cy="3970318"/>
              </a:xfrm>
              <a:prstGeom prst="rect">
                <a:avLst/>
              </a:prstGeom>
              <a:noFill/>
            </p:spPr>
            <p:txBody>
              <a:bodyPr wrap="square" numCol="2" spcCol="91440">
                <a:spAutoFit/>
              </a:bodyPr>
              <a:lstStyle/>
              <a:p>
                <a:pPr fontAlgn="auto">
                  <a:spcBef>
                    <a:spcPts val="0"/>
                  </a:spcBef>
                  <a:spcAft>
                    <a:spcPts val="0"/>
                  </a:spcAft>
                  <a:defRPr/>
                </a:pPr>
                <a:r>
                  <a:rPr lang="en-US" dirty="0">
                    <a:latin typeface="Helvetica" pitchFamily="50" charset="0"/>
                    <a:cs typeface="+mn-cs"/>
                  </a:rPr>
                  <a:t>15.1 Quality Improvement &amp; Statistics</a:t>
                </a:r>
              </a:p>
              <a:p>
                <a:pPr fontAlgn="auto">
                  <a:spcBef>
                    <a:spcPts val="0"/>
                  </a:spcBef>
                  <a:spcAft>
                    <a:spcPts val="0"/>
                  </a:spcAft>
                  <a:defRPr/>
                </a:pPr>
                <a:r>
                  <a:rPr lang="en-US" dirty="0">
                    <a:latin typeface="Helvetica" pitchFamily="50" charset="0"/>
                    <a:cs typeface="+mn-cs"/>
                  </a:rPr>
                  <a:t>   	15.1.1 Statistical Quality Control</a:t>
                </a:r>
              </a:p>
              <a:p>
                <a:pPr fontAlgn="auto">
                  <a:spcBef>
                    <a:spcPts val="0"/>
                  </a:spcBef>
                  <a:spcAft>
                    <a:spcPts val="0"/>
                  </a:spcAft>
                  <a:defRPr/>
                </a:pPr>
                <a:r>
                  <a:rPr lang="en-US" dirty="0">
                    <a:latin typeface="Helvetica" pitchFamily="50" charset="0"/>
                    <a:cs typeface="+mn-cs"/>
                  </a:rPr>
                  <a:t>   	15.1.2 Statistical Process Control</a:t>
                </a:r>
              </a:p>
              <a:p>
                <a:pPr fontAlgn="auto">
                  <a:spcBef>
                    <a:spcPts val="0"/>
                  </a:spcBef>
                  <a:spcAft>
                    <a:spcPts val="0"/>
                  </a:spcAft>
                  <a:defRPr/>
                </a:pPr>
                <a:r>
                  <a:rPr lang="en-US" dirty="0">
                    <a:latin typeface="Helvetica" pitchFamily="50" charset="0"/>
                    <a:cs typeface="+mn-cs"/>
                  </a:rPr>
                  <a:t>15.2 Introduction to Control Charts</a:t>
                </a:r>
              </a:p>
              <a:p>
                <a:pPr fontAlgn="auto">
                  <a:spcBef>
                    <a:spcPts val="0"/>
                  </a:spcBef>
                  <a:spcAft>
                    <a:spcPts val="0"/>
                  </a:spcAft>
                  <a:defRPr/>
                </a:pPr>
                <a:r>
                  <a:rPr lang="en-US" dirty="0">
                    <a:latin typeface="Helvetica" pitchFamily="50" charset="0"/>
                    <a:cs typeface="+mn-cs"/>
                  </a:rPr>
                  <a:t>   	15.2.1 Basic Principles</a:t>
                </a:r>
              </a:p>
              <a:p>
                <a:pPr fontAlgn="auto">
                  <a:spcBef>
                    <a:spcPts val="0"/>
                  </a:spcBef>
                  <a:spcAft>
                    <a:spcPts val="0"/>
                  </a:spcAft>
                  <a:defRPr/>
                </a:pPr>
                <a:r>
                  <a:rPr lang="en-US" dirty="0">
                    <a:latin typeface="Helvetica" pitchFamily="50" charset="0"/>
                    <a:cs typeface="+mn-cs"/>
                  </a:rPr>
                  <a:t>   	15.2.2 Design of a Control Chart</a:t>
                </a:r>
              </a:p>
              <a:p>
                <a:pPr fontAlgn="auto">
                  <a:spcBef>
                    <a:spcPts val="0"/>
                  </a:spcBef>
                  <a:spcAft>
                    <a:spcPts val="0"/>
                  </a:spcAft>
                  <a:defRPr/>
                </a:pPr>
                <a:r>
                  <a:rPr lang="en-US" dirty="0">
                    <a:latin typeface="Helvetica" pitchFamily="50" charset="0"/>
                    <a:cs typeface="+mn-cs"/>
                  </a:rPr>
                  <a:t>   	15.2.3 Rational Subgroups</a:t>
                </a:r>
              </a:p>
              <a:p>
                <a:pPr fontAlgn="auto">
                  <a:spcBef>
                    <a:spcPts val="0"/>
                  </a:spcBef>
                  <a:spcAft>
                    <a:spcPts val="0"/>
                  </a:spcAft>
                  <a:defRPr/>
                </a:pPr>
                <a:r>
                  <a:rPr lang="en-US" dirty="0">
                    <a:latin typeface="Helvetica" pitchFamily="50" charset="0"/>
                    <a:cs typeface="+mn-cs"/>
                  </a:rPr>
                  <a:t>   	15.2.4 Analysis of Patterns on   </a:t>
                </a:r>
              </a:p>
              <a:p>
                <a:pPr fontAlgn="auto">
                  <a:spcBef>
                    <a:spcPts val="0"/>
                  </a:spcBef>
                  <a:spcAft>
                    <a:spcPts val="0"/>
                  </a:spcAft>
                  <a:defRPr/>
                </a:pPr>
                <a:r>
                  <a:rPr lang="en-US" dirty="0">
                    <a:latin typeface="Helvetica" pitchFamily="50" charset="0"/>
                    <a:cs typeface="+mn-cs"/>
                  </a:rPr>
                  <a:t>       		   Control Charts</a:t>
                </a:r>
              </a:p>
              <a:p>
                <a:pPr fontAlgn="auto">
                  <a:spcBef>
                    <a:spcPts val="0"/>
                  </a:spcBef>
                  <a:spcAft>
                    <a:spcPts val="0"/>
                  </a:spcAft>
                  <a:defRPr/>
                </a:pPr>
                <a:r>
                  <a:rPr lang="en-US" dirty="0">
                    <a:latin typeface="Helvetica" pitchFamily="50" charset="0"/>
                    <a:cs typeface="+mn-cs"/>
                  </a:rPr>
                  <a:t>15.3 </a:t>
                </a:r>
                <a14:m>
                  <m:oMath xmlns:m="http://schemas.openxmlformats.org/officeDocument/2006/math">
                    <m:acc>
                      <m:accPr>
                        <m:chr m:val="̅"/>
                        <m:ctrlPr>
                          <a:rPr lang="en-US" b="0" i="1" smtClean="0">
                            <a:latin typeface="Cambria Math" panose="02040503050406030204" pitchFamily="18" charset="0"/>
                            <a:cs typeface="+mn-cs"/>
                          </a:rPr>
                        </m:ctrlPr>
                      </m:accPr>
                      <m:e>
                        <m:r>
                          <a:rPr lang="en-US" b="0" i="1" smtClean="0">
                            <a:latin typeface="Cambria Math" panose="02040503050406030204" pitchFamily="18" charset="0"/>
                            <a:cs typeface="+mn-cs"/>
                          </a:rPr>
                          <m:t>𝑥</m:t>
                        </m:r>
                      </m:e>
                    </m:acc>
                  </m:oMath>
                </a14:m>
                <a:r>
                  <a:rPr lang="en-US" dirty="0">
                    <a:latin typeface="Helvetica" pitchFamily="50" charset="0"/>
                    <a:cs typeface="+mn-cs"/>
                  </a:rPr>
                  <a:t> &amp; </a:t>
                </a:r>
                <a:r>
                  <a:rPr lang="en-US" i="1" dirty="0">
                    <a:latin typeface="Helvetica" pitchFamily="50" charset="0"/>
                    <a:cs typeface="+mn-cs"/>
                  </a:rPr>
                  <a:t>R</a:t>
                </a:r>
                <a:r>
                  <a:rPr lang="en-US" dirty="0">
                    <a:latin typeface="Helvetica" pitchFamily="50" charset="0"/>
                    <a:cs typeface="+mn-cs"/>
                  </a:rPr>
                  <a:t> or </a:t>
                </a:r>
                <a:r>
                  <a:rPr lang="en-US" i="1" dirty="0">
                    <a:latin typeface="Helvetica" pitchFamily="50" charset="0"/>
                    <a:cs typeface="+mn-cs"/>
                  </a:rPr>
                  <a:t>S</a:t>
                </a:r>
                <a:r>
                  <a:rPr lang="en-US" dirty="0">
                    <a:latin typeface="Helvetica" pitchFamily="50" charset="0"/>
                    <a:cs typeface="+mn-cs"/>
                  </a:rPr>
                  <a:t> Control Charts</a:t>
                </a:r>
              </a:p>
              <a:p>
                <a:pPr fontAlgn="auto">
                  <a:spcBef>
                    <a:spcPts val="0"/>
                  </a:spcBef>
                  <a:spcAft>
                    <a:spcPts val="0"/>
                  </a:spcAft>
                  <a:defRPr/>
                </a:pPr>
                <a:r>
                  <a:rPr lang="en-US" dirty="0">
                    <a:latin typeface="Helvetica" pitchFamily="50" charset="0"/>
                    <a:cs typeface="+mn-cs"/>
                  </a:rPr>
                  <a:t>15.4 Control Charts for Individual   </a:t>
                </a:r>
              </a:p>
              <a:p>
                <a:pPr fontAlgn="auto">
                  <a:spcBef>
                    <a:spcPts val="0"/>
                  </a:spcBef>
                  <a:spcAft>
                    <a:spcPts val="0"/>
                  </a:spcAft>
                  <a:defRPr/>
                </a:pPr>
                <a:r>
                  <a:rPr lang="en-US" dirty="0">
                    <a:latin typeface="Helvetica" pitchFamily="50" charset="0"/>
                    <a:cs typeface="+mn-cs"/>
                  </a:rPr>
                  <a:t>        Measurements</a:t>
                </a:r>
              </a:p>
              <a:p>
                <a:pPr fontAlgn="auto">
                  <a:spcBef>
                    <a:spcPts val="0"/>
                  </a:spcBef>
                  <a:spcAft>
                    <a:spcPts val="0"/>
                  </a:spcAft>
                  <a:defRPr/>
                </a:pPr>
                <a:r>
                  <a:rPr lang="en-US" dirty="0">
                    <a:latin typeface="Helvetica" pitchFamily="50" charset="0"/>
                    <a:cs typeface="+mn-cs"/>
                  </a:rPr>
                  <a:t>15.5 Process Capability</a:t>
                </a:r>
              </a:p>
              <a:p>
                <a:pPr fontAlgn="auto">
                  <a:spcBef>
                    <a:spcPts val="0"/>
                  </a:spcBef>
                  <a:spcAft>
                    <a:spcPts val="0"/>
                  </a:spcAft>
                  <a:defRPr/>
                </a:pPr>
                <a:r>
                  <a:rPr lang="en-US" dirty="0">
                    <a:latin typeface="Helvetica" pitchFamily="50" charset="0"/>
                    <a:cs typeface="+mn-cs"/>
                  </a:rPr>
                  <a:t>15.6 Attribute Control Charts</a:t>
                </a:r>
              </a:p>
              <a:p>
                <a:pPr fontAlgn="auto">
                  <a:spcBef>
                    <a:spcPts val="0"/>
                  </a:spcBef>
                  <a:spcAft>
                    <a:spcPts val="0"/>
                  </a:spcAft>
                  <a:defRPr/>
                </a:pPr>
                <a:r>
                  <a:rPr lang="en-US" dirty="0">
                    <a:latin typeface="Helvetica" pitchFamily="50" charset="0"/>
                    <a:cs typeface="+mn-cs"/>
                  </a:rPr>
                  <a:t>   15.6.1 P Chart (Control Chart for Proportions)</a:t>
                </a:r>
              </a:p>
              <a:p>
                <a:pPr fontAlgn="auto">
                  <a:spcBef>
                    <a:spcPts val="0"/>
                  </a:spcBef>
                  <a:spcAft>
                    <a:spcPts val="0"/>
                  </a:spcAft>
                  <a:defRPr/>
                </a:pPr>
                <a:r>
                  <a:rPr lang="en-US" dirty="0">
                    <a:latin typeface="Helvetica" pitchFamily="50" charset="0"/>
                    <a:cs typeface="+mn-cs"/>
                  </a:rPr>
                  <a:t>   15.6.2 U Chart (Control Chart for Defects per 			Unit)</a:t>
                </a:r>
              </a:p>
              <a:p>
                <a:pPr fontAlgn="auto">
                  <a:spcBef>
                    <a:spcPts val="0"/>
                  </a:spcBef>
                  <a:spcAft>
                    <a:spcPts val="0"/>
                  </a:spcAft>
                  <a:defRPr/>
                </a:pPr>
                <a:r>
                  <a:rPr lang="en-US" dirty="0">
                    <a:latin typeface="Helvetica" pitchFamily="50" charset="0"/>
                    <a:cs typeface="+mn-cs"/>
                  </a:rPr>
                  <a:t>15.7 Control Chart Performance</a:t>
                </a:r>
              </a:p>
              <a:p>
                <a:pPr fontAlgn="auto">
                  <a:spcBef>
                    <a:spcPts val="0"/>
                  </a:spcBef>
                  <a:spcAft>
                    <a:spcPts val="0"/>
                  </a:spcAft>
                  <a:defRPr/>
                </a:pPr>
                <a:r>
                  <a:rPr lang="en-US" dirty="0">
                    <a:latin typeface="Helvetica" pitchFamily="50" charset="0"/>
                    <a:cs typeface="+mn-cs"/>
                  </a:rPr>
                  <a:t>15.8 Time-Weighted Charts</a:t>
                </a:r>
              </a:p>
              <a:p>
                <a:pPr fontAlgn="auto">
                  <a:spcBef>
                    <a:spcPts val="0"/>
                  </a:spcBef>
                  <a:spcAft>
                    <a:spcPts val="0"/>
                  </a:spcAft>
                  <a:defRPr/>
                </a:pPr>
                <a:r>
                  <a:rPr lang="en-US" dirty="0">
                    <a:latin typeface="Helvetica" pitchFamily="50" charset="0"/>
                    <a:cs typeface="+mn-cs"/>
                  </a:rPr>
                  <a:t>   	15.8.1 Cumulative Sum Control Chart</a:t>
                </a:r>
              </a:p>
              <a:p>
                <a:pPr fontAlgn="auto">
                  <a:spcBef>
                    <a:spcPts val="0"/>
                  </a:spcBef>
                  <a:spcAft>
                    <a:spcPts val="0"/>
                  </a:spcAft>
                  <a:defRPr/>
                </a:pPr>
                <a:r>
                  <a:rPr lang="en-US" dirty="0">
                    <a:latin typeface="Helvetica" pitchFamily="50" charset="0"/>
                    <a:cs typeface="+mn-cs"/>
                  </a:rPr>
                  <a:t>   	15.8.2 Exponentially Weighted   </a:t>
                </a:r>
              </a:p>
              <a:p>
                <a:pPr fontAlgn="auto">
                  <a:spcBef>
                    <a:spcPts val="0"/>
                  </a:spcBef>
                  <a:spcAft>
                    <a:spcPts val="0"/>
                  </a:spcAft>
                  <a:defRPr/>
                </a:pPr>
                <a:r>
                  <a:rPr lang="en-US" dirty="0">
                    <a:latin typeface="Helvetica" pitchFamily="50" charset="0"/>
                    <a:cs typeface="+mn-cs"/>
                  </a:rPr>
                  <a:t>       		    Moving-Average Control Chart</a:t>
                </a:r>
              </a:p>
              <a:p>
                <a:pPr fontAlgn="auto">
                  <a:spcBef>
                    <a:spcPts val="0"/>
                  </a:spcBef>
                  <a:spcAft>
                    <a:spcPts val="0"/>
                  </a:spcAft>
                  <a:defRPr/>
                </a:pPr>
                <a:r>
                  <a:rPr lang="en-US" dirty="0">
                    <a:latin typeface="Helvetica" pitchFamily="50" charset="0"/>
                    <a:cs typeface="+mn-cs"/>
                  </a:rPr>
                  <a:t>15.9 Other SPC Problem-Solving </a:t>
                </a:r>
              </a:p>
              <a:p>
                <a:pPr fontAlgn="auto">
                  <a:spcBef>
                    <a:spcPts val="0"/>
                  </a:spcBef>
                  <a:spcAft>
                    <a:spcPts val="0"/>
                  </a:spcAft>
                  <a:defRPr/>
                </a:pPr>
                <a:r>
                  <a:rPr lang="en-US" dirty="0">
                    <a:latin typeface="Helvetica" pitchFamily="50" charset="0"/>
                    <a:cs typeface="+mn-cs"/>
                  </a:rPr>
                  <a:t>        Tools</a:t>
                </a:r>
              </a:p>
              <a:p>
                <a:pPr fontAlgn="auto">
                  <a:spcBef>
                    <a:spcPts val="0"/>
                  </a:spcBef>
                  <a:spcAft>
                    <a:spcPts val="0"/>
                  </a:spcAft>
                  <a:defRPr/>
                </a:pPr>
                <a:r>
                  <a:rPr lang="en-US" dirty="0">
                    <a:latin typeface="Helvetica" pitchFamily="50" charset="0"/>
                    <a:cs typeface="+mn-cs"/>
                  </a:rPr>
                  <a:t>15.10 Decision Theory</a:t>
                </a:r>
              </a:p>
              <a:p>
                <a:pPr fontAlgn="auto">
                  <a:spcBef>
                    <a:spcPts val="0"/>
                  </a:spcBef>
                  <a:spcAft>
                    <a:spcPts val="0"/>
                  </a:spcAft>
                  <a:defRPr/>
                </a:pPr>
                <a:r>
                  <a:rPr lang="en-US" dirty="0">
                    <a:latin typeface="Helvetica" pitchFamily="50" charset="0"/>
                  </a:rPr>
                  <a:t>	15.10.1 Decision Models</a:t>
                </a:r>
              </a:p>
              <a:p>
                <a:pPr fontAlgn="auto">
                  <a:spcBef>
                    <a:spcPts val="0"/>
                  </a:spcBef>
                  <a:spcAft>
                    <a:spcPts val="0"/>
                  </a:spcAft>
                  <a:defRPr/>
                </a:pPr>
                <a:r>
                  <a:rPr lang="en-US" dirty="0">
                    <a:latin typeface="Helvetica" pitchFamily="50" charset="0"/>
                    <a:cs typeface="+mn-cs"/>
                  </a:rPr>
                  <a:t>	15.10.2 Decision Criteria</a:t>
                </a:r>
              </a:p>
              <a:p>
                <a:pPr fontAlgn="auto">
                  <a:spcBef>
                    <a:spcPts val="0"/>
                  </a:spcBef>
                  <a:spcAft>
                    <a:spcPts val="0"/>
                  </a:spcAft>
                  <a:defRPr/>
                </a:pPr>
                <a:r>
                  <a:rPr lang="en-US" dirty="0">
                    <a:latin typeface="Helvetica" pitchFamily="50" charset="0"/>
                    <a:cs typeface="+mn-cs"/>
                  </a:rPr>
                  <a:t>15.11 Implementing SPC</a:t>
                </a:r>
              </a:p>
            </p:txBody>
          </p:sp>
        </mc:Choice>
        <mc:Fallback xmlns="">
          <p:sp>
            <p:nvSpPr>
              <p:cNvPr id="10" name="TextBox 9"/>
              <p:cNvSpPr txBox="1">
                <a:spLocks noRot="1" noChangeAspect="1" noMove="1" noResize="1" noEditPoints="1" noAdjustHandles="1" noChangeArrowheads="1" noChangeShapeType="1" noTextEdit="1"/>
              </p:cNvSpPr>
              <p:nvPr/>
            </p:nvSpPr>
            <p:spPr>
              <a:xfrm>
                <a:off x="861133" y="2057400"/>
                <a:ext cx="10795247" cy="3970318"/>
              </a:xfrm>
              <a:prstGeom prst="rect">
                <a:avLst/>
              </a:prstGeom>
              <a:blipFill>
                <a:blip r:embed="rId3"/>
                <a:stretch>
                  <a:fillRect l="-452" t="-922" b="-1382"/>
                </a:stretch>
              </a:blipFill>
            </p:spPr>
            <p:txBody>
              <a:bodyPr/>
              <a:lstStyle/>
              <a:p>
                <a:r>
                  <a:rPr lang="en-US">
                    <a:noFill/>
                  </a:rPr>
                  <a:t> </a:t>
                </a:r>
              </a:p>
            </p:txBody>
          </p:sp>
        </mc:Fallback>
      </mc:AlternateContent>
    </p:spTree>
    <p:extLst>
      <p:ext uri="{BB962C8B-B14F-4D97-AF65-F5344CB8AC3E}">
        <p14:creationId xmlns:p14="http://schemas.microsoft.com/office/powerpoint/2010/main" val="73822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0AC96D-89D8-403C-B391-4642C5ED619A}" type="slidenum">
              <a:rPr lang="en-US" smtClean="0"/>
              <a:t>20</a:t>
            </a:fld>
            <a:endParaRPr lang="en-US"/>
          </a:p>
        </p:txBody>
      </p:sp>
      <p:pic>
        <p:nvPicPr>
          <p:cNvPr id="6" name="Picture 5" descr="Screen Shot 2018-07-30 at 12.07.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625" y="1873546"/>
            <a:ext cx="8804499" cy="1959806"/>
          </a:xfrm>
          <a:prstGeom prst="rect">
            <a:avLst/>
          </a:prstGeom>
        </p:spPr>
      </p:pic>
      <p:pic>
        <p:nvPicPr>
          <p:cNvPr id="7" name="Picture 6" descr="Screen Shot 2018-07-30 at 12.07.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74" y="4021309"/>
            <a:ext cx="8958963" cy="2133086"/>
          </a:xfrm>
          <a:prstGeom prst="rect">
            <a:avLst/>
          </a:prstGeom>
        </p:spPr>
      </p:pic>
      <mc:AlternateContent xmlns:mc="http://schemas.openxmlformats.org/markup-compatibility/2006" xmlns:a14="http://schemas.microsoft.com/office/drawing/2010/main">
        <mc:Choice Requires="a14">
          <p:sp>
            <p:nvSpPr>
              <p:cNvPr id="14" name="Title 1">
                <a:extLst>
                  <a:ext uri="{FF2B5EF4-FFF2-40B4-BE49-F238E27FC236}">
                    <a16:creationId xmlns:a16="http://schemas.microsoft.com/office/drawing/2014/main" id="{D2CAF0DD-7BFE-704F-B870-221F73EEABFA}"/>
                  </a:ext>
                </a:extLst>
              </p:cNvPr>
              <p:cNvSpPr>
                <a:spLocks noGrp="1"/>
              </p:cNvSpPr>
              <p:nvPr>
                <p:ph type="title"/>
              </p:nvPr>
            </p:nvSpPr>
            <p:spPr>
              <a:xfrm>
                <a:off x="838200" y="365125"/>
                <a:ext cx="10515600" cy="1325563"/>
              </a:xfrm>
            </p:spPr>
            <p:txBody>
              <a:bodyPr/>
              <a:lstStyle/>
              <a:p>
                <a:r>
                  <a:rPr lang="en-US" b="1" dirty="0"/>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𝑿</m:t>
                        </m:r>
                      </m:e>
                    </m:bar>
                    <m:r>
                      <a:rPr lang="en-US" b="1" i="1">
                        <a:latin typeface="Cambria Math" panose="02040503050406030204" pitchFamily="18" charset="0"/>
                      </a:rPr>
                      <m:t> </m:t>
                    </m:r>
                  </m:oMath>
                </a14:m>
                <a:r>
                  <a:rPr lang="en-US" b="1" dirty="0"/>
                  <a:t>and </a:t>
                </a:r>
                <a:r>
                  <a:rPr lang="en-US" b="1" i="1" dirty="0"/>
                  <a:t>R</a:t>
                </a:r>
                <a:r>
                  <a:rPr lang="en-US" b="1" dirty="0"/>
                  <a:t> or </a:t>
                </a:r>
                <a:r>
                  <a:rPr lang="en-US" b="1" i="1" dirty="0"/>
                  <a:t>S</a:t>
                </a:r>
                <a:r>
                  <a:rPr lang="en-US" b="1" dirty="0"/>
                  <a:t> Control Charts</a:t>
                </a:r>
              </a:p>
            </p:txBody>
          </p:sp>
        </mc:Choice>
        <mc:Fallback xmlns="">
          <p:sp>
            <p:nvSpPr>
              <p:cNvPr id="14" name="Title 1">
                <a:extLst>
                  <a:ext uri="{FF2B5EF4-FFF2-40B4-BE49-F238E27FC236}">
                    <a16:creationId xmlns:a16="http://schemas.microsoft.com/office/drawing/2014/main" id="{D2CAF0DD-7BFE-704F-B870-221F73EEABFA}"/>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Footer Placeholder 3">
                <a:extLst>
                  <a:ext uri="{FF2B5EF4-FFF2-40B4-BE49-F238E27FC236}">
                    <a16:creationId xmlns:a16="http://schemas.microsoft.com/office/drawing/2014/main" id="{C1F655BC-A414-074F-9CBC-EC57E72CD7A6}"/>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5" name="Footer Placeholder 3">
                <a:extLst>
                  <a:ext uri="{FF2B5EF4-FFF2-40B4-BE49-F238E27FC236}">
                    <a16:creationId xmlns:a16="http://schemas.microsoft.com/office/drawing/2014/main" id="{C1F655BC-A414-074F-9CBC-EC57E72CD7A6}"/>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5"/>
                <a:stretch>
                  <a:fillRect/>
                </a:stretch>
              </a:blipFill>
            </p:spPr>
            <p:txBody>
              <a:bodyPr/>
              <a:lstStyle/>
              <a:p>
                <a:r>
                  <a:rPr lang="en-US">
                    <a:noFill/>
                  </a:rPr>
                  <a:t> </a:t>
                </a:r>
              </a:p>
            </p:txBody>
          </p:sp>
        </mc:Fallback>
      </mc:AlternateContent>
      <p:sp>
        <p:nvSpPr>
          <p:cNvPr id="8" name="Footer Placeholder 1">
            <a:extLst>
              <a:ext uri="{FF2B5EF4-FFF2-40B4-BE49-F238E27FC236}">
                <a16:creationId xmlns:a16="http://schemas.microsoft.com/office/drawing/2014/main" id="{EB1EDE22-618A-F842-B883-6260A67F328F}"/>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33677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0AC96D-89D8-403C-B391-4642C5ED619A}" type="slidenum">
              <a:rPr lang="en-US" smtClean="0"/>
              <a:t>21</a:t>
            </a:fld>
            <a:endParaRPr lang="en-US"/>
          </a:p>
        </p:txBody>
      </p:sp>
      <p:pic>
        <p:nvPicPr>
          <p:cNvPr id="6" name="Picture 5" descr="Screen Shot 2018-07-30 at 12.07.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40" y="1962823"/>
            <a:ext cx="10091706" cy="1074729"/>
          </a:xfrm>
          <a:prstGeom prst="rect">
            <a:avLst/>
          </a:prstGeom>
        </p:spPr>
      </p:pic>
      <p:pic>
        <p:nvPicPr>
          <p:cNvPr id="7" name="Picture 6" descr="Screen Shot 2018-07-30 at 12.07.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22" y="3213862"/>
            <a:ext cx="10846868" cy="2648793"/>
          </a:xfrm>
          <a:prstGeom prst="rect">
            <a:avLst/>
          </a:prstGeom>
        </p:spPr>
      </p:pic>
      <mc:AlternateContent xmlns:mc="http://schemas.openxmlformats.org/markup-compatibility/2006" xmlns:a14="http://schemas.microsoft.com/office/drawing/2010/main">
        <mc:Choice Requires="a14">
          <p:sp>
            <p:nvSpPr>
              <p:cNvPr id="11" name="Title 1">
                <a:extLst>
                  <a:ext uri="{FF2B5EF4-FFF2-40B4-BE49-F238E27FC236}">
                    <a16:creationId xmlns:a16="http://schemas.microsoft.com/office/drawing/2014/main" id="{C5AD507F-67C7-6949-AFE9-52E2086551DE}"/>
                  </a:ext>
                </a:extLst>
              </p:cNvPr>
              <p:cNvSpPr>
                <a:spLocks noGrp="1"/>
              </p:cNvSpPr>
              <p:nvPr>
                <p:ph type="title"/>
              </p:nvPr>
            </p:nvSpPr>
            <p:spPr>
              <a:xfrm>
                <a:off x="838200" y="365125"/>
                <a:ext cx="10515600" cy="1325563"/>
              </a:xfrm>
            </p:spPr>
            <p:txBody>
              <a:bodyPr/>
              <a:lstStyle/>
              <a:p>
                <a:r>
                  <a:rPr lang="en-US" b="1" dirty="0"/>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𝑿</m:t>
                        </m:r>
                      </m:e>
                    </m:bar>
                    <m:r>
                      <a:rPr lang="en-US" b="1" i="1">
                        <a:latin typeface="Cambria Math" panose="02040503050406030204" pitchFamily="18" charset="0"/>
                      </a:rPr>
                      <m:t> </m:t>
                    </m:r>
                  </m:oMath>
                </a14:m>
                <a:r>
                  <a:rPr lang="en-US" b="1" dirty="0"/>
                  <a:t>and </a:t>
                </a:r>
                <a:r>
                  <a:rPr lang="en-US" b="1" i="1" dirty="0"/>
                  <a:t>R</a:t>
                </a:r>
                <a:r>
                  <a:rPr lang="en-US" b="1" dirty="0"/>
                  <a:t> or </a:t>
                </a:r>
                <a:r>
                  <a:rPr lang="en-US" b="1" i="1" dirty="0"/>
                  <a:t>S</a:t>
                </a:r>
                <a:r>
                  <a:rPr lang="en-US" b="1" dirty="0"/>
                  <a:t> Control Charts</a:t>
                </a:r>
              </a:p>
            </p:txBody>
          </p:sp>
        </mc:Choice>
        <mc:Fallback xmlns="">
          <p:sp>
            <p:nvSpPr>
              <p:cNvPr id="11" name="Title 1">
                <a:extLst>
                  <a:ext uri="{FF2B5EF4-FFF2-40B4-BE49-F238E27FC236}">
                    <a16:creationId xmlns:a16="http://schemas.microsoft.com/office/drawing/2014/main" id="{C5AD507F-67C7-6949-AFE9-52E2086551DE}"/>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Footer Placeholder 3">
                <a:extLst>
                  <a:ext uri="{FF2B5EF4-FFF2-40B4-BE49-F238E27FC236}">
                    <a16:creationId xmlns:a16="http://schemas.microsoft.com/office/drawing/2014/main" id="{C709CB2A-7F79-D841-9D35-7742F60CD2C9}"/>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2" name="Footer Placeholder 3">
                <a:extLst>
                  <a:ext uri="{FF2B5EF4-FFF2-40B4-BE49-F238E27FC236}">
                    <a16:creationId xmlns:a16="http://schemas.microsoft.com/office/drawing/2014/main" id="{C709CB2A-7F79-D841-9D35-7742F60CD2C9}"/>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5"/>
                <a:stretch>
                  <a:fillRect/>
                </a:stretch>
              </a:blipFill>
            </p:spPr>
            <p:txBody>
              <a:bodyPr/>
              <a:lstStyle/>
              <a:p>
                <a:r>
                  <a:rPr lang="en-US">
                    <a:noFill/>
                  </a:rPr>
                  <a:t> </a:t>
                </a:r>
              </a:p>
            </p:txBody>
          </p:sp>
        </mc:Fallback>
      </mc:AlternateContent>
      <p:sp>
        <p:nvSpPr>
          <p:cNvPr id="8" name="Footer Placeholder 1">
            <a:extLst>
              <a:ext uri="{FF2B5EF4-FFF2-40B4-BE49-F238E27FC236}">
                <a16:creationId xmlns:a16="http://schemas.microsoft.com/office/drawing/2014/main" id="{53D15CEC-F8C3-404D-92EA-C542C3892D3A}"/>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92691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0AC96D-89D8-403C-B391-4642C5ED619A}" type="slidenum">
              <a:rPr lang="en-US" smtClean="0"/>
              <a:t>22</a:t>
            </a:fld>
            <a:endParaRPr lang="en-US"/>
          </a:p>
        </p:txBody>
      </p:sp>
      <p:pic>
        <p:nvPicPr>
          <p:cNvPr id="6" name="Picture 5" descr="Screen Shot 2018-07-30 at 12.09.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111" y="1784753"/>
            <a:ext cx="7155648" cy="2288895"/>
          </a:xfrm>
          <a:prstGeom prst="rect">
            <a:avLst/>
          </a:prstGeom>
        </p:spPr>
      </p:pic>
      <p:pic>
        <p:nvPicPr>
          <p:cNvPr id="7" name="Picture 6" descr="Screen Shot 2018-07-30 at 12.09.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57" y="4204465"/>
            <a:ext cx="8467468" cy="2121540"/>
          </a:xfrm>
          <a:prstGeom prst="rect">
            <a:avLst/>
          </a:prstGeom>
        </p:spPr>
      </p:pic>
      <mc:AlternateContent xmlns:mc="http://schemas.openxmlformats.org/markup-compatibility/2006" xmlns:a14="http://schemas.microsoft.com/office/drawing/2010/main">
        <mc:Choice Requires="a14">
          <p:sp>
            <p:nvSpPr>
              <p:cNvPr id="11" name="Title 1">
                <a:extLst>
                  <a:ext uri="{FF2B5EF4-FFF2-40B4-BE49-F238E27FC236}">
                    <a16:creationId xmlns:a16="http://schemas.microsoft.com/office/drawing/2014/main" id="{CAB86C5F-F499-4145-8EE5-2DA551AA2795}"/>
                  </a:ext>
                </a:extLst>
              </p:cNvPr>
              <p:cNvSpPr>
                <a:spLocks noGrp="1"/>
              </p:cNvSpPr>
              <p:nvPr>
                <p:ph type="title"/>
              </p:nvPr>
            </p:nvSpPr>
            <p:spPr>
              <a:xfrm>
                <a:off x="838200" y="365125"/>
                <a:ext cx="10515600" cy="1325563"/>
              </a:xfrm>
            </p:spPr>
            <p:txBody>
              <a:bodyPr/>
              <a:lstStyle/>
              <a:p>
                <a:r>
                  <a:rPr lang="en-US" b="1" dirty="0"/>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𝑿</m:t>
                        </m:r>
                      </m:e>
                    </m:bar>
                    <m:r>
                      <a:rPr lang="en-US" b="1" i="1">
                        <a:latin typeface="Cambria Math" panose="02040503050406030204" pitchFamily="18" charset="0"/>
                      </a:rPr>
                      <m:t> </m:t>
                    </m:r>
                  </m:oMath>
                </a14:m>
                <a:r>
                  <a:rPr lang="en-US" b="1" dirty="0"/>
                  <a:t>and </a:t>
                </a:r>
                <a:r>
                  <a:rPr lang="en-US" b="1" i="1" dirty="0"/>
                  <a:t>R</a:t>
                </a:r>
                <a:r>
                  <a:rPr lang="en-US" b="1" dirty="0"/>
                  <a:t> or </a:t>
                </a:r>
                <a:r>
                  <a:rPr lang="en-US" b="1" i="1" dirty="0"/>
                  <a:t>S</a:t>
                </a:r>
                <a:r>
                  <a:rPr lang="en-US" b="1" dirty="0"/>
                  <a:t> Control Charts</a:t>
                </a:r>
              </a:p>
            </p:txBody>
          </p:sp>
        </mc:Choice>
        <mc:Fallback xmlns="">
          <p:sp>
            <p:nvSpPr>
              <p:cNvPr id="11" name="Title 1">
                <a:extLst>
                  <a:ext uri="{FF2B5EF4-FFF2-40B4-BE49-F238E27FC236}">
                    <a16:creationId xmlns:a16="http://schemas.microsoft.com/office/drawing/2014/main" id="{CAB86C5F-F499-4145-8EE5-2DA551AA2795}"/>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Footer Placeholder 3">
                <a:extLst>
                  <a:ext uri="{FF2B5EF4-FFF2-40B4-BE49-F238E27FC236}">
                    <a16:creationId xmlns:a16="http://schemas.microsoft.com/office/drawing/2014/main" id="{3F8B195D-34DA-D141-BAB4-919C20F77B65}"/>
                  </a:ext>
                </a:extLst>
              </p:cNvPr>
              <p:cNvSpPr txBox="1">
                <a:spLocks/>
              </p:cNvSpPr>
              <p:nvPr/>
            </p:nvSpPr>
            <p:spPr>
              <a:xfrm>
                <a:off x="326489" y="6229412"/>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2" name="Footer Placeholder 3">
                <a:extLst>
                  <a:ext uri="{FF2B5EF4-FFF2-40B4-BE49-F238E27FC236}">
                    <a16:creationId xmlns:a16="http://schemas.microsoft.com/office/drawing/2014/main" id="{3F8B195D-34DA-D141-BAB4-919C20F77B65}"/>
                  </a:ext>
                </a:extLst>
              </p:cNvPr>
              <p:cNvSpPr txBox="1">
                <a:spLocks noRot="1" noChangeAspect="1" noMove="1" noResize="1" noEditPoints="1" noAdjustHandles="1" noChangeArrowheads="1" noChangeShapeType="1" noTextEdit="1"/>
              </p:cNvSpPr>
              <p:nvPr/>
            </p:nvSpPr>
            <p:spPr>
              <a:xfrm>
                <a:off x="326489" y="6229412"/>
                <a:ext cx="6816308" cy="454819"/>
              </a:xfrm>
              <a:prstGeom prst="rect">
                <a:avLst/>
              </a:prstGeom>
              <a:blipFill>
                <a:blip r:embed="rId5"/>
                <a:stretch>
                  <a:fillRect/>
                </a:stretch>
              </a:blipFill>
            </p:spPr>
            <p:txBody>
              <a:bodyPr/>
              <a:lstStyle/>
              <a:p>
                <a:r>
                  <a:rPr lang="en-US">
                    <a:noFill/>
                  </a:rPr>
                  <a:t> </a:t>
                </a:r>
              </a:p>
            </p:txBody>
          </p:sp>
        </mc:Fallback>
      </mc:AlternateContent>
      <p:sp>
        <p:nvSpPr>
          <p:cNvPr id="8" name="Footer Placeholder 1">
            <a:extLst>
              <a:ext uri="{FF2B5EF4-FFF2-40B4-BE49-F238E27FC236}">
                <a16:creationId xmlns:a16="http://schemas.microsoft.com/office/drawing/2014/main" id="{18FD8F00-C104-1440-9334-B615E2DC7591}"/>
              </a:ext>
            </a:extLst>
          </p:cNvPr>
          <p:cNvSpPr>
            <a:spLocks noGrp="1"/>
          </p:cNvSpPr>
          <p:nvPr>
            <p:ph type="ftr" sz="quarter" idx="11"/>
          </p:nvPr>
        </p:nvSpPr>
        <p:spPr>
          <a:xfrm>
            <a:off x="3466097" y="635635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03993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0AC96D-89D8-403C-B391-4642C5ED619A}" type="slidenum">
              <a:rPr lang="en-US" smtClean="0"/>
              <a:t>23</a:t>
            </a:fld>
            <a:endParaRPr lang="en-US"/>
          </a:p>
        </p:txBody>
      </p:sp>
      <p:pic>
        <p:nvPicPr>
          <p:cNvPr id="7" name="Picture 6" descr="Screen Shot 2018-07-30 at 12.10.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83" y="3076939"/>
            <a:ext cx="2572303" cy="1505071"/>
          </a:xfrm>
          <a:prstGeom prst="rect">
            <a:avLst/>
          </a:prstGeom>
        </p:spPr>
      </p:pic>
      <p:pic>
        <p:nvPicPr>
          <p:cNvPr id="8" name="Picture 7" descr="Screen Shot 2018-07-30 at 12.10.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758" y="3186057"/>
            <a:ext cx="8705813" cy="2391296"/>
          </a:xfrm>
          <a:prstGeom prst="rect">
            <a:avLst/>
          </a:prstGeom>
        </p:spPr>
      </p:pic>
      <p:pic>
        <p:nvPicPr>
          <p:cNvPr id="9" name="Picture 8" descr="Screen Shot 2018-07-30 at 12.11.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76" y="1852211"/>
            <a:ext cx="10246171" cy="1059547"/>
          </a:xfrm>
          <a:prstGeom prst="rect">
            <a:avLst/>
          </a:prstGeom>
        </p:spPr>
      </p:pic>
      <mc:AlternateContent xmlns:mc="http://schemas.openxmlformats.org/markup-compatibility/2006" xmlns:a14="http://schemas.microsoft.com/office/drawing/2010/main">
        <mc:Choice Requires="a14">
          <p:sp>
            <p:nvSpPr>
              <p:cNvPr id="12" name="Title 1">
                <a:extLst>
                  <a:ext uri="{FF2B5EF4-FFF2-40B4-BE49-F238E27FC236}">
                    <a16:creationId xmlns:a16="http://schemas.microsoft.com/office/drawing/2014/main" id="{10FB1542-3C1B-1C45-92B8-9514B38BBAA5}"/>
                  </a:ext>
                </a:extLst>
              </p:cNvPr>
              <p:cNvSpPr>
                <a:spLocks noGrp="1"/>
              </p:cNvSpPr>
              <p:nvPr>
                <p:ph type="title"/>
              </p:nvPr>
            </p:nvSpPr>
            <p:spPr>
              <a:xfrm>
                <a:off x="838200" y="365125"/>
                <a:ext cx="10515600" cy="1325563"/>
              </a:xfrm>
            </p:spPr>
            <p:txBody>
              <a:bodyPr/>
              <a:lstStyle/>
              <a:p>
                <a:r>
                  <a:rPr lang="en-US" b="1" dirty="0"/>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𝑿</m:t>
                        </m:r>
                      </m:e>
                    </m:bar>
                    <m:r>
                      <a:rPr lang="en-US" b="1" i="1">
                        <a:latin typeface="Cambria Math" panose="02040503050406030204" pitchFamily="18" charset="0"/>
                      </a:rPr>
                      <m:t> </m:t>
                    </m:r>
                  </m:oMath>
                </a14:m>
                <a:r>
                  <a:rPr lang="en-US" b="1" dirty="0"/>
                  <a:t>and </a:t>
                </a:r>
                <a:r>
                  <a:rPr lang="en-US" b="1" i="1" dirty="0"/>
                  <a:t>R</a:t>
                </a:r>
                <a:r>
                  <a:rPr lang="en-US" b="1" dirty="0"/>
                  <a:t> or </a:t>
                </a:r>
                <a:r>
                  <a:rPr lang="en-US" b="1" i="1" dirty="0"/>
                  <a:t>S</a:t>
                </a:r>
                <a:r>
                  <a:rPr lang="en-US" b="1" dirty="0"/>
                  <a:t> Control Charts</a:t>
                </a:r>
              </a:p>
            </p:txBody>
          </p:sp>
        </mc:Choice>
        <mc:Fallback xmlns="">
          <p:sp>
            <p:nvSpPr>
              <p:cNvPr id="12" name="Title 1">
                <a:extLst>
                  <a:ext uri="{FF2B5EF4-FFF2-40B4-BE49-F238E27FC236}">
                    <a16:creationId xmlns:a16="http://schemas.microsoft.com/office/drawing/2014/main" id="{10FB1542-3C1B-1C45-92B8-9514B38BBAA5}"/>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5"/>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Footer Placeholder 3">
                <a:extLst>
                  <a:ext uri="{FF2B5EF4-FFF2-40B4-BE49-F238E27FC236}">
                    <a16:creationId xmlns:a16="http://schemas.microsoft.com/office/drawing/2014/main" id="{70EA0BD6-7228-674F-9313-8E34A276DCD0}"/>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3" name="Footer Placeholder 3">
                <a:extLst>
                  <a:ext uri="{FF2B5EF4-FFF2-40B4-BE49-F238E27FC236}">
                    <a16:creationId xmlns:a16="http://schemas.microsoft.com/office/drawing/2014/main" id="{70EA0BD6-7228-674F-9313-8E34A276DCD0}"/>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6"/>
                <a:stretch>
                  <a:fillRect/>
                </a:stretch>
              </a:blipFill>
            </p:spPr>
            <p:txBody>
              <a:bodyPr/>
              <a:lstStyle/>
              <a:p>
                <a:r>
                  <a:rPr lang="en-US">
                    <a:noFill/>
                  </a:rPr>
                  <a:t> </a:t>
                </a:r>
              </a:p>
            </p:txBody>
          </p:sp>
        </mc:Fallback>
      </mc:AlternateContent>
      <p:sp>
        <p:nvSpPr>
          <p:cNvPr id="10" name="Footer Placeholder 1">
            <a:extLst>
              <a:ext uri="{FF2B5EF4-FFF2-40B4-BE49-F238E27FC236}">
                <a16:creationId xmlns:a16="http://schemas.microsoft.com/office/drawing/2014/main" id="{06A637A8-D89E-C54E-AC02-DF84D16D0549}"/>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82748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70AC96D-89D8-403C-B391-4642C5ED619A}" type="slidenum">
              <a:rPr lang="en-US" smtClean="0"/>
              <a:t>24</a:t>
            </a:fld>
            <a:endParaRPr lang="en-US"/>
          </a:p>
        </p:txBody>
      </p:sp>
      <p:pic>
        <p:nvPicPr>
          <p:cNvPr id="6" name="Picture 5" descr="Screen Shot 2018-07-30 at 12.1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80" y="1930858"/>
            <a:ext cx="9971567" cy="1726059"/>
          </a:xfrm>
          <a:prstGeom prst="rect">
            <a:avLst/>
          </a:prstGeom>
        </p:spPr>
      </p:pic>
      <p:pic>
        <p:nvPicPr>
          <p:cNvPr id="7" name="Picture 6" descr="Screen Shot 2018-07-30 at 12.12.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370" y="3940320"/>
            <a:ext cx="9696963" cy="1411245"/>
          </a:xfrm>
          <a:prstGeom prst="rect">
            <a:avLst/>
          </a:prstGeom>
        </p:spPr>
      </p:pic>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AE827509-03AA-694B-A79A-B2DA8102AEAB}"/>
                  </a:ext>
                </a:extLst>
              </p:cNvPr>
              <p:cNvSpPr>
                <a:spLocks noGrp="1"/>
              </p:cNvSpPr>
              <p:nvPr>
                <p:ph type="title"/>
              </p:nvPr>
            </p:nvSpPr>
            <p:spPr>
              <a:xfrm>
                <a:off x="838200" y="365125"/>
                <a:ext cx="10515600" cy="1325563"/>
              </a:xfrm>
            </p:spPr>
            <p:txBody>
              <a:bodyPr/>
              <a:lstStyle/>
              <a:p>
                <a:r>
                  <a:rPr lang="en-US" b="1" dirty="0"/>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𝑿</m:t>
                        </m:r>
                      </m:e>
                    </m:bar>
                    <m:r>
                      <a:rPr lang="en-US" b="1" i="1">
                        <a:latin typeface="Cambria Math" panose="02040503050406030204" pitchFamily="18" charset="0"/>
                      </a:rPr>
                      <m:t> </m:t>
                    </m:r>
                  </m:oMath>
                </a14:m>
                <a:r>
                  <a:rPr lang="en-US" b="1" dirty="0"/>
                  <a:t>and </a:t>
                </a:r>
                <a:r>
                  <a:rPr lang="en-US" b="1" i="1" dirty="0"/>
                  <a:t>R</a:t>
                </a:r>
                <a:r>
                  <a:rPr lang="en-US" b="1" dirty="0"/>
                  <a:t> or </a:t>
                </a:r>
                <a:r>
                  <a:rPr lang="en-US" b="1" i="1" dirty="0"/>
                  <a:t>S</a:t>
                </a:r>
                <a:r>
                  <a:rPr lang="en-US" b="1" dirty="0"/>
                  <a:t> Control Charts</a:t>
                </a:r>
              </a:p>
            </p:txBody>
          </p:sp>
        </mc:Choice>
        <mc:Fallback xmlns="">
          <p:sp>
            <p:nvSpPr>
              <p:cNvPr id="10" name="Title 1">
                <a:extLst>
                  <a:ext uri="{FF2B5EF4-FFF2-40B4-BE49-F238E27FC236}">
                    <a16:creationId xmlns:a16="http://schemas.microsoft.com/office/drawing/2014/main" id="{AE827509-03AA-694B-A79A-B2DA8102AEAB}"/>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4"/>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Footer Placeholder 3">
                <a:extLst>
                  <a:ext uri="{FF2B5EF4-FFF2-40B4-BE49-F238E27FC236}">
                    <a16:creationId xmlns:a16="http://schemas.microsoft.com/office/drawing/2014/main" id="{BD1C6E13-C9A9-414B-ADA7-5A272C5657BD}"/>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1" name="Footer Placeholder 3">
                <a:extLst>
                  <a:ext uri="{FF2B5EF4-FFF2-40B4-BE49-F238E27FC236}">
                    <a16:creationId xmlns:a16="http://schemas.microsoft.com/office/drawing/2014/main" id="{BD1C6E13-C9A9-414B-ADA7-5A272C5657BD}"/>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5"/>
                <a:stretch>
                  <a:fillRect/>
                </a:stretch>
              </a:blipFill>
            </p:spPr>
            <p:txBody>
              <a:bodyPr/>
              <a:lstStyle/>
              <a:p>
                <a:r>
                  <a:rPr lang="en-US">
                    <a:noFill/>
                  </a:rPr>
                  <a:t> </a:t>
                </a:r>
              </a:p>
            </p:txBody>
          </p:sp>
        </mc:Fallback>
      </mc:AlternateContent>
      <p:sp>
        <p:nvSpPr>
          <p:cNvPr id="8" name="Footer Placeholder 1">
            <a:extLst>
              <a:ext uri="{FF2B5EF4-FFF2-40B4-BE49-F238E27FC236}">
                <a16:creationId xmlns:a16="http://schemas.microsoft.com/office/drawing/2014/main" id="{CA7F7723-1D3F-EE43-9C10-B88C4D41B8EC}"/>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6903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15.1</a:t>
            </a:r>
            <a:r>
              <a:rPr lang="en-US" dirty="0"/>
              <a:t> | Vane Opening</a:t>
            </a:r>
            <a:endParaRPr lang="en-US" b="1" dirty="0"/>
          </a:p>
        </p:txBody>
      </p:sp>
      <p:sp>
        <p:nvSpPr>
          <p:cNvPr id="3" name="Content Placeholder 2"/>
          <p:cNvSpPr>
            <a:spLocks noGrp="1"/>
          </p:cNvSpPr>
          <p:nvPr>
            <p:ph idx="1"/>
          </p:nvPr>
        </p:nvSpPr>
        <p:spPr/>
        <p:txBody>
          <a:bodyPr>
            <a:normAutofit/>
          </a:bodyPr>
          <a:lstStyle/>
          <a:p>
            <a:r>
              <a:rPr lang="en-US" sz="2400" dirty="0">
                <a:latin typeface="Helvetica"/>
              </a:rPr>
              <a:t>A component part for a jet aircraft engine is manufactured by an investment casting process. The values given in the table have been coded by using the last three digits of the dimension; that is, 31.6 indicates 0.50316 inch.</a:t>
            </a:r>
          </a:p>
          <a:p>
            <a:r>
              <a:rPr lang="en-US" sz="2400" dirty="0">
                <a:latin typeface="Helvetica"/>
              </a:rPr>
              <a:t>The value of </a:t>
            </a:r>
            <a:r>
              <a:rPr lang="en-US" sz="2400" i="1" dirty="0">
                <a:latin typeface="Helvetica"/>
              </a:rPr>
              <a:t>A</a:t>
            </a:r>
            <a:r>
              <a:rPr lang="en-US" sz="2400" baseline="-25000" dirty="0">
                <a:latin typeface="Helvetica"/>
              </a:rPr>
              <a:t>2</a:t>
            </a:r>
            <a:r>
              <a:rPr lang="en-US" sz="2400" dirty="0">
                <a:latin typeface="Helvetica"/>
              </a:rPr>
              <a:t> for samples of size 5 is </a:t>
            </a:r>
            <a:r>
              <a:rPr lang="en-US" sz="2400" i="1" dirty="0">
                <a:latin typeface="Helvetica"/>
              </a:rPr>
              <a:t>A</a:t>
            </a:r>
            <a:r>
              <a:rPr lang="en-US" sz="2400" baseline="-25000" dirty="0">
                <a:latin typeface="Helvetica"/>
              </a:rPr>
              <a:t>2</a:t>
            </a:r>
            <a:r>
              <a:rPr lang="en-US" sz="2400" dirty="0">
                <a:latin typeface="Helvetica"/>
              </a:rPr>
              <a:t> = 0.577. Then the trial control limits for the  chart are</a:t>
            </a:r>
          </a:p>
          <a:p>
            <a:endParaRPr lang="en-US" sz="2400" dirty="0">
              <a:latin typeface="Helvetica"/>
            </a:endParaRPr>
          </a:p>
          <a:p>
            <a:pPr marL="0" indent="0">
              <a:buNone/>
            </a:pPr>
            <a:r>
              <a:rPr lang="en-US" sz="2400" dirty="0">
                <a:latin typeface="Helvetica"/>
              </a:rPr>
              <a:t>		</a:t>
            </a:r>
          </a:p>
          <a:p>
            <a:pPr marL="0" indent="0">
              <a:buNone/>
            </a:pPr>
            <a:r>
              <a:rPr lang="en-US" sz="2400" dirty="0">
                <a:latin typeface="Helvetica"/>
              </a:rPr>
              <a:t>		or</a:t>
            </a:r>
          </a:p>
          <a:p>
            <a:pPr marL="0" indent="0">
              <a:buNone/>
            </a:pPr>
            <a:r>
              <a:rPr lang="en-US" sz="2400" i="1" dirty="0">
                <a:latin typeface="Helvetica"/>
              </a:rPr>
              <a:t>                                  UCL</a:t>
            </a:r>
            <a:r>
              <a:rPr lang="en-US" sz="2400" dirty="0">
                <a:latin typeface="Helvetica"/>
              </a:rPr>
              <a:t> = 36.67     </a:t>
            </a:r>
            <a:r>
              <a:rPr lang="en-US" sz="2400" i="1" dirty="0">
                <a:latin typeface="Helvetica"/>
              </a:rPr>
              <a:t>LCL</a:t>
            </a:r>
            <a:r>
              <a:rPr lang="en-US" sz="2400" dirty="0">
                <a:latin typeface="Helvetica"/>
              </a:rPr>
              <a:t> = 29.97</a:t>
            </a:r>
          </a:p>
          <a:p>
            <a:endParaRPr lang="en-US" sz="2400" dirty="0">
              <a:latin typeface="Helvetica"/>
            </a:endParaRPr>
          </a:p>
          <a:p>
            <a:endParaRPr lang="en-US" sz="2400" dirty="0"/>
          </a:p>
        </p:txBody>
      </p:sp>
      <p:sp>
        <p:nvSpPr>
          <p:cNvPr id="5" name="Slide Number Placeholder 4"/>
          <p:cNvSpPr>
            <a:spLocks noGrp="1"/>
          </p:cNvSpPr>
          <p:nvPr>
            <p:ph type="sldNum" sz="quarter" idx="12"/>
          </p:nvPr>
        </p:nvSpPr>
        <p:spPr/>
        <p:txBody>
          <a:bodyPr/>
          <a:lstStyle/>
          <a:p>
            <a:fld id="{970AC96D-89D8-403C-B391-4642C5ED619A}" type="slidenum">
              <a:rPr lang="en-US" smtClean="0"/>
              <a:t>25</a:t>
            </a:fld>
            <a:endParaRPr lang="en-US"/>
          </a:p>
        </p:txBody>
      </p:sp>
      <p:graphicFrame>
        <p:nvGraphicFramePr>
          <p:cNvPr id="6" name="Object 13"/>
          <p:cNvGraphicFramePr>
            <a:graphicFrameLocks noChangeAspect="1"/>
          </p:cNvGraphicFramePr>
          <p:nvPr>
            <p:extLst>
              <p:ext uri="{D42A27DB-BD31-4B8C-83A1-F6EECF244321}">
                <p14:modId xmlns:p14="http://schemas.microsoft.com/office/powerpoint/2010/main" val="2111992440"/>
              </p:ext>
            </p:extLst>
          </p:nvPr>
        </p:nvGraphicFramePr>
        <p:xfrm>
          <a:off x="2649193" y="4204467"/>
          <a:ext cx="7642119" cy="502771"/>
        </p:xfrm>
        <a:graphic>
          <a:graphicData uri="http://schemas.openxmlformats.org/presentationml/2006/ole">
            <mc:AlternateContent xmlns:mc="http://schemas.openxmlformats.org/markup-compatibility/2006">
              <mc:Choice xmlns:v="urn:schemas-microsoft-com:vml" Requires="v">
                <p:oleObj spid="_x0000_s7178" name="Equation" r:id="rId3" imgW="2844800" imgH="215900" progId="Equation.3">
                  <p:embed/>
                </p:oleObj>
              </mc:Choice>
              <mc:Fallback>
                <p:oleObj name="Equation" r:id="rId3" imgW="28448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193" y="4204467"/>
                        <a:ext cx="7642119" cy="502771"/>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7" name="Footer Placeholder 3">
                <a:extLst>
                  <a:ext uri="{FF2B5EF4-FFF2-40B4-BE49-F238E27FC236}">
                    <a16:creationId xmlns:a16="http://schemas.microsoft.com/office/drawing/2014/main" id="{D7925147-D5B1-3444-9304-73543854FBFE}"/>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7" name="Footer Placeholder 3">
                <a:extLst>
                  <a:ext uri="{FF2B5EF4-FFF2-40B4-BE49-F238E27FC236}">
                    <a16:creationId xmlns:a16="http://schemas.microsoft.com/office/drawing/2014/main" id="{D7925147-D5B1-3444-9304-73543854FBFE}"/>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5"/>
                <a:stretch>
                  <a:fillRect/>
                </a:stretch>
              </a:blipFill>
            </p:spPr>
            <p:txBody>
              <a:bodyPr/>
              <a:lstStyle/>
              <a:p>
                <a:r>
                  <a:rPr lang="en-US">
                    <a:noFill/>
                  </a:rPr>
                  <a:t> </a:t>
                </a:r>
              </a:p>
            </p:txBody>
          </p:sp>
        </mc:Fallback>
      </mc:AlternateContent>
      <p:sp>
        <p:nvSpPr>
          <p:cNvPr id="9" name="Footer Placeholder 1">
            <a:extLst>
              <a:ext uri="{FF2B5EF4-FFF2-40B4-BE49-F238E27FC236}">
                <a16:creationId xmlns:a16="http://schemas.microsoft.com/office/drawing/2014/main" id="{6ABDC711-34A4-184D-B9A0-3558C0F0E58A}"/>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98628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15.1b</a:t>
            </a:r>
            <a:r>
              <a:rPr lang="en-US" dirty="0"/>
              <a:t> | Vane Opening</a:t>
            </a:r>
          </a:p>
        </p:txBody>
      </p:sp>
      <p:sp>
        <p:nvSpPr>
          <p:cNvPr id="5" name="Slide Number Placeholder 4"/>
          <p:cNvSpPr>
            <a:spLocks noGrp="1"/>
          </p:cNvSpPr>
          <p:nvPr>
            <p:ph type="sldNum" sz="quarter" idx="12"/>
          </p:nvPr>
        </p:nvSpPr>
        <p:spPr/>
        <p:txBody>
          <a:bodyPr/>
          <a:lstStyle/>
          <a:p>
            <a:fld id="{970AC96D-89D8-403C-B391-4642C5ED619A}" type="slidenum">
              <a:rPr lang="en-US" smtClean="0"/>
              <a:t>26</a:t>
            </a:fld>
            <a:endParaRPr lang="en-US"/>
          </a:p>
        </p:txBody>
      </p:sp>
      <p:pic>
        <p:nvPicPr>
          <p:cNvPr id="6" name="Picture 5" descr="Screen Shot 2018-07-30 at 12.17.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696" y="1819076"/>
            <a:ext cx="4389358" cy="4506930"/>
          </a:xfrm>
          <a:prstGeom prst="rect">
            <a:avLst/>
          </a:prstGeom>
        </p:spPr>
      </p:pic>
      <mc:AlternateContent xmlns:mc="http://schemas.openxmlformats.org/markup-compatibility/2006" xmlns:a14="http://schemas.microsoft.com/office/drawing/2010/main">
        <mc:Choice Requires="a14">
          <p:sp>
            <p:nvSpPr>
              <p:cNvPr id="7" name="Footer Placeholder 3">
                <a:extLst>
                  <a:ext uri="{FF2B5EF4-FFF2-40B4-BE49-F238E27FC236}">
                    <a16:creationId xmlns:a16="http://schemas.microsoft.com/office/drawing/2014/main" id="{CFA9CBCD-8F36-314B-8E5D-9359F6D3C4ED}"/>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7" name="Footer Placeholder 3">
                <a:extLst>
                  <a:ext uri="{FF2B5EF4-FFF2-40B4-BE49-F238E27FC236}">
                    <a16:creationId xmlns:a16="http://schemas.microsoft.com/office/drawing/2014/main" id="{CFA9CBCD-8F36-314B-8E5D-9359F6D3C4ED}"/>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3"/>
                <a:stretch>
                  <a:fillRect/>
                </a:stretch>
              </a:blipFill>
            </p:spPr>
            <p:txBody>
              <a:bodyPr/>
              <a:lstStyle/>
              <a:p>
                <a:r>
                  <a:rPr lang="en-US">
                    <a:noFill/>
                  </a:rPr>
                  <a:t> </a:t>
                </a:r>
              </a:p>
            </p:txBody>
          </p:sp>
        </mc:Fallback>
      </mc:AlternateContent>
      <p:sp>
        <p:nvSpPr>
          <p:cNvPr id="9" name="Footer Placeholder 1">
            <a:extLst>
              <a:ext uri="{FF2B5EF4-FFF2-40B4-BE49-F238E27FC236}">
                <a16:creationId xmlns:a16="http://schemas.microsoft.com/office/drawing/2014/main" id="{E37A6951-7A97-B643-80B6-7FD7E4D638BA}"/>
              </a:ext>
            </a:extLst>
          </p:cNvPr>
          <p:cNvSpPr>
            <a:spLocks noGrp="1"/>
          </p:cNvSpPr>
          <p:nvPr>
            <p:ph type="ftr" sz="quarter" idx="11"/>
          </p:nvPr>
        </p:nvSpPr>
        <p:spPr>
          <a:xfrm>
            <a:off x="3436724" y="6360128"/>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401062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15.1c</a:t>
            </a:r>
            <a:r>
              <a:rPr lang="en-US" dirty="0"/>
              <a:t> | Vane Opening</a:t>
            </a:r>
          </a:p>
        </p:txBody>
      </p:sp>
      <p:sp>
        <p:nvSpPr>
          <p:cNvPr id="5" name="Slide Number Placeholder 4"/>
          <p:cNvSpPr>
            <a:spLocks noGrp="1"/>
          </p:cNvSpPr>
          <p:nvPr>
            <p:ph type="sldNum" sz="quarter" idx="12"/>
          </p:nvPr>
        </p:nvSpPr>
        <p:spPr/>
        <p:txBody>
          <a:bodyPr/>
          <a:lstStyle/>
          <a:p>
            <a:fld id="{970AC96D-89D8-403C-B391-4642C5ED619A}" type="slidenum">
              <a:rPr lang="en-US" smtClean="0"/>
              <a:t>27</a:t>
            </a:fld>
            <a:endParaRPr lang="en-US"/>
          </a:p>
        </p:txBody>
      </p:sp>
      <p:pic>
        <p:nvPicPr>
          <p:cNvPr id="6" name="Picture 5" descr="Screen Shot 2018-07-30 at 12.1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18" y="1836237"/>
            <a:ext cx="5151070" cy="1184154"/>
          </a:xfrm>
          <a:prstGeom prst="rect">
            <a:avLst/>
          </a:prstGeom>
        </p:spPr>
      </p:pic>
      <p:pic>
        <p:nvPicPr>
          <p:cNvPr id="7" name="Picture 6" descr="Screen Shot 2018-07-30 at 12.18.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271" y="1894463"/>
            <a:ext cx="5114504" cy="2123199"/>
          </a:xfrm>
          <a:prstGeom prst="rect">
            <a:avLst/>
          </a:prstGeom>
        </p:spPr>
      </p:pic>
      <p:pic>
        <p:nvPicPr>
          <p:cNvPr id="8" name="Picture 7" descr="Screen Shot 2018-07-30 at 12.18.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974" y="4101501"/>
            <a:ext cx="6101485" cy="1492211"/>
          </a:xfrm>
          <a:prstGeom prst="rect">
            <a:avLst/>
          </a:prstGeom>
        </p:spPr>
      </p:pic>
      <p:pic>
        <p:nvPicPr>
          <p:cNvPr id="9" name="Picture 8" descr="Screen Shot 2018-07-30 at 12.20.0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501" y="4770784"/>
            <a:ext cx="4992174" cy="1217270"/>
          </a:xfrm>
          <a:prstGeom prst="rect">
            <a:avLst/>
          </a:prstGeom>
        </p:spPr>
      </p:pic>
      <mc:AlternateContent xmlns:mc="http://schemas.openxmlformats.org/markup-compatibility/2006" xmlns:a14="http://schemas.microsoft.com/office/drawing/2010/main">
        <mc:Choice Requires="a14">
          <p:sp>
            <p:nvSpPr>
              <p:cNvPr id="10" name="Footer Placeholder 3">
                <a:extLst>
                  <a:ext uri="{FF2B5EF4-FFF2-40B4-BE49-F238E27FC236}">
                    <a16:creationId xmlns:a16="http://schemas.microsoft.com/office/drawing/2014/main" id="{5870E243-C0EE-454D-BF2C-D0477858E53B}"/>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0" name="Footer Placeholder 3">
                <a:extLst>
                  <a:ext uri="{FF2B5EF4-FFF2-40B4-BE49-F238E27FC236}">
                    <a16:creationId xmlns:a16="http://schemas.microsoft.com/office/drawing/2014/main" id="{5870E243-C0EE-454D-BF2C-D0477858E53B}"/>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6"/>
                <a:stretch>
                  <a:fillRect/>
                </a:stretch>
              </a:blipFill>
            </p:spPr>
            <p:txBody>
              <a:bodyPr/>
              <a:lstStyle/>
              <a:p>
                <a:r>
                  <a:rPr lang="en-US">
                    <a:noFill/>
                  </a:rPr>
                  <a:t> </a:t>
                </a:r>
              </a:p>
            </p:txBody>
          </p:sp>
        </mc:Fallback>
      </mc:AlternateContent>
      <p:sp>
        <p:nvSpPr>
          <p:cNvPr id="11" name="Footer Placeholder 1">
            <a:extLst>
              <a:ext uri="{FF2B5EF4-FFF2-40B4-BE49-F238E27FC236}">
                <a16:creationId xmlns:a16="http://schemas.microsoft.com/office/drawing/2014/main" id="{7FDCCBBC-BF45-264D-8898-909339355791}"/>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87313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15.1d</a:t>
            </a:r>
            <a:r>
              <a:rPr lang="en-US" dirty="0"/>
              <a:t> | Vane Opening</a:t>
            </a:r>
          </a:p>
        </p:txBody>
      </p:sp>
      <p:sp>
        <p:nvSpPr>
          <p:cNvPr id="5" name="Slide Number Placeholder 4"/>
          <p:cNvSpPr>
            <a:spLocks noGrp="1"/>
          </p:cNvSpPr>
          <p:nvPr>
            <p:ph type="sldNum" sz="quarter" idx="12"/>
          </p:nvPr>
        </p:nvSpPr>
        <p:spPr/>
        <p:txBody>
          <a:bodyPr/>
          <a:lstStyle/>
          <a:p>
            <a:fld id="{970AC96D-89D8-403C-B391-4642C5ED619A}" type="slidenum">
              <a:rPr lang="en-US" smtClean="0"/>
              <a:t>28</a:t>
            </a:fld>
            <a:endParaRPr lang="en-US"/>
          </a:p>
        </p:txBody>
      </p:sp>
      <p:pic>
        <p:nvPicPr>
          <p:cNvPr id="7" name="Picture 6" descr="Screen Shot 2018-07-30 at 12.21.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03" y="1973525"/>
            <a:ext cx="5771204" cy="2917664"/>
          </a:xfrm>
          <a:prstGeom prst="rect">
            <a:avLst/>
          </a:prstGeom>
        </p:spPr>
      </p:pic>
      <p:pic>
        <p:nvPicPr>
          <p:cNvPr id="8" name="Picture 7" descr="Screen Shot 2018-07-30 at 12.2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688" y="1939203"/>
            <a:ext cx="4945377" cy="3339975"/>
          </a:xfrm>
          <a:prstGeom prst="rect">
            <a:avLst/>
          </a:prstGeom>
        </p:spPr>
      </p:pic>
      <mc:AlternateContent xmlns:mc="http://schemas.openxmlformats.org/markup-compatibility/2006" xmlns:a14="http://schemas.microsoft.com/office/drawing/2010/main">
        <mc:Choice Requires="a14">
          <p:sp>
            <p:nvSpPr>
              <p:cNvPr id="9" name="Footer Placeholder 3">
                <a:extLst>
                  <a:ext uri="{FF2B5EF4-FFF2-40B4-BE49-F238E27FC236}">
                    <a16:creationId xmlns:a16="http://schemas.microsoft.com/office/drawing/2014/main" id="{23FC2E89-793F-1E41-A2A2-5FC46A14E659}"/>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9" name="Footer Placeholder 3">
                <a:extLst>
                  <a:ext uri="{FF2B5EF4-FFF2-40B4-BE49-F238E27FC236}">
                    <a16:creationId xmlns:a16="http://schemas.microsoft.com/office/drawing/2014/main" id="{23FC2E89-793F-1E41-A2A2-5FC46A14E659}"/>
                  </a:ext>
                </a:extLst>
              </p:cNvPr>
              <p:cNvSpPr txBox="1">
                <a:spLocks noRot="1" noChangeAspect="1" noMove="1" noResize="1" noEditPoints="1" noAdjustHandles="1" noChangeArrowheads="1" noChangeShapeType="1" noTextEdit="1"/>
              </p:cNvSpPr>
              <p:nvPr/>
            </p:nvSpPr>
            <p:spPr>
              <a:xfrm>
                <a:off x="369352" y="5901531"/>
                <a:ext cx="6816308" cy="454819"/>
              </a:xfrm>
              <a:prstGeom prst="rect">
                <a:avLst/>
              </a:prstGeom>
              <a:blipFill>
                <a:blip r:embed="rId4"/>
                <a:stretch>
                  <a:fillRect/>
                </a:stretch>
              </a:blipFill>
            </p:spPr>
            <p:txBody>
              <a:bodyPr/>
              <a:lstStyle/>
              <a:p>
                <a:r>
                  <a:rPr lang="en-US">
                    <a:noFill/>
                  </a:rPr>
                  <a:t> </a:t>
                </a:r>
              </a:p>
            </p:txBody>
          </p:sp>
        </mc:Fallback>
      </mc:AlternateContent>
      <p:sp>
        <p:nvSpPr>
          <p:cNvPr id="10" name="Footer Placeholder 1">
            <a:extLst>
              <a:ext uri="{FF2B5EF4-FFF2-40B4-BE49-F238E27FC236}">
                <a16:creationId xmlns:a16="http://schemas.microsoft.com/office/drawing/2014/main" id="{32964107-FF98-914D-97B5-C0266B5ACAC0}"/>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43554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15.1e</a:t>
            </a:r>
            <a:r>
              <a:rPr lang="en-US" dirty="0"/>
              <a:t> | Vane Opening</a:t>
            </a:r>
          </a:p>
        </p:txBody>
      </p:sp>
      <p:sp>
        <p:nvSpPr>
          <p:cNvPr id="5" name="Slide Number Placeholder 4"/>
          <p:cNvSpPr>
            <a:spLocks noGrp="1"/>
          </p:cNvSpPr>
          <p:nvPr>
            <p:ph type="sldNum" sz="quarter" idx="12"/>
          </p:nvPr>
        </p:nvSpPr>
        <p:spPr/>
        <p:txBody>
          <a:bodyPr/>
          <a:lstStyle/>
          <a:p>
            <a:fld id="{970AC96D-89D8-403C-B391-4642C5ED619A}" type="slidenum">
              <a:rPr lang="en-US" smtClean="0"/>
              <a:t>29</a:t>
            </a:fld>
            <a:endParaRPr lang="en-US"/>
          </a:p>
        </p:txBody>
      </p:sp>
      <p:pic>
        <p:nvPicPr>
          <p:cNvPr id="6" name="Picture 5" descr="Screen Shot 2018-07-30 at 12.22.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460" y="1904881"/>
            <a:ext cx="5524317" cy="1388882"/>
          </a:xfrm>
          <a:prstGeom prst="rect">
            <a:avLst/>
          </a:prstGeom>
        </p:spPr>
      </p:pic>
      <p:pic>
        <p:nvPicPr>
          <p:cNvPr id="8" name="Picture 7" descr="Screen Shot 2018-07-30 at 12.22.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109" y="3432218"/>
            <a:ext cx="5861944" cy="2305534"/>
          </a:xfrm>
          <a:prstGeom prst="rect">
            <a:avLst/>
          </a:prstGeom>
        </p:spPr>
      </p:pic>
      <p:pic>
        <p:nvPicPr>
          <p:cNvPr id="9" name="Picture 8" descr="Screen Shot 2018-07-30 at 12.23.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2" y="3265388"/>
            <a:ext cx="5827457" cy="2901503"/>
          </a:xfrm>
          <a:prstGeom prst="rect">
            <a:avLst/>
          </a:prstGeom>
        </p:spPr>
      </p:pic>
      <mc:AlternateContent xmlns:mc="http://schemas.openxmlformats.org/markup-compatibility/2006" xmlns:a14="http://schemas.microsoft.com/office/drawing/2010/main">
        <mc:Choice Requires="a14">
          <p:sp>
            <p:nvSpPr>
              <p:cNvPr id="10" name="Footer Placeholder 3">
                <a:extLst>
                  <a:ext uri="{FF2B5EF4-FFF2-40B4-BE49-F238E27FC236}">
                    <a16:creationId xmlns:a16="http://schemas.microsoft.com/office/drawing/2014/main" id="{56B09A84-4E69-FB48-900C-E3C0FC59098C}"/>
                  </a:ext>
                </a:extLst>
              </p:cNvPr>
              <p:cNvSpPr txBox="1">
                <a:spLocks/>
              </p:cNvSpPr>
              <p:nvPr/>
            </p:nvSpPr>
            <p:spPr>
              <a:xfrm>
                <a:off x="248162"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15.3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𝑋</m:t>
                        </m:r>
                      </m:e>
                    </m:bar>
                    <m:r>
                      <a:rPr lang="en-US" b="0" i="1" smtClean="0">
                        <a:latin typeface="Cambria Math" panose="02040503050406030204" pitchFamily="18" charset="0"/>
                      </a:rPr>
                      <m:t> </m:t>
                    </m:r>
                  </m:oMath>
                </a14:m>
                <a:r>
                  <a:rPr lang="en-US" dirty="0"/>
                  <a:t>and </a:t>
                </a:r>
                <a:r>
                  <a:rPr lang="en-US" i="1" dirty="0"/>
                  <a:t>R</a:t>
                </a:r>
                <a:r>
                  <a:rPr lang="en-US" dirty="0"/>
                  <a:t> or </a:t>
                </a:r>
                <a:r>
                  <a:rPr lang="en-US" i="1" dirty="0"/>
                  <a:t>S</a:t>
                </a:r>
                <a:r>
                  <a:rPr lang="en-US" dirty="0"/>
                  <a:t> Control Charts</a:t>
                </a:r>
              </a:p>
            </p:txBody>
          </p:sp>
        </mc:Choice>
        <mc:Fallback xmlns="">
          <p:sp>
            <p:nvSpPr>
              <p:cNvPr id="10" name="Footer Placeholder 3">
                <a:extLst>
                  <a:ext uri="{FF2B5EF4-FFF2-40B4-BE49-F238E27FC236}">
                    <a16:creationId xmlns:a16="http://schemas.microsoft.com/office/drawing/2014/main" id="{56B09A84-4E69-FB48-900C-E3C0FC59098C}"/>
                  </a:ext>
                </a:extLst>
              </p:cNvPr>
              <p:cNvSpPr txBox="1">
                <a:spLocks noRot="1" noChangeAspect="1" noMove="1" noResize="1" noEditPoints="1" noAdjustHandles="1" noChangeArrowheads="1" noChangeShapeType="1" noTextEdit="1"/>
              </p:cNvSpPr>
              <p:nvPr/>
            </p:nvSpPr>
            <p:spPr>
              <a:xfrm>
                <a:off x="248162" y="6128940"/>
                <a:ext cx="6816308" cy="454819"/>
              </a:xfrm>
              <a:prstGeom prst="rect">
                <a:avLst/>
              </a:prstGeom>
              <a:blipFill>
                <a:blip r:embed="rId5"/>
                <a:stretch>
                  <a:fillRect/>
                </a:stretch>
              </a:blipFill>
            </p:spPr>
            <p:txBody>
              <a:bodyPr/>
              <a:lstStyle/>
              <a:p>
                <a:r>
                  <a:rPr lang="en-US">
                    <a:noFill/>
                  </a:rPr>
                  <a:t> </a:t>
                </a:r>
              </a:p>
            </p:txBody>
          </p:sp>
        </mc:Fallback>
      </mc:AlternateContent>
      <p:sp>
        <p:nvSpPr>
          <p:cNvPr id="11" name="Footer Placeholder 1">
            <a:extLst>
              <a:ext uri="{FF2B5EF4-FFF2-40B4-BE49-F238E27FC236}">
                <a16:creationId xmlns:a16="http://schemas.microsoft.com/office/drawing/2014/main" id="{1538A2E4-96B5-2C45-9409-F66CB4AC5C32}"/>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77639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34" charset="0"/>
              </a:rPr>
              <a:t>Learning Objectives for Chapter 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0016" y="1776412"/>
                <a:ext cx="10515600" cy="4351338"/>
              </a:xfrm>
            </p:spPr>
            <p:txBody>
              <a:bodyPr>
                <a:noAutofit/>
              </a:bodyPr>
              <a:lstStyle/>
              <a:p>
                <a:pPr>
                  <a:buNone/>
                </a:pPr>
                <a:r>
                  <a:rPr lang="en-US" sz="2000" dirty="0">
                    <a:latin typeface="Helvetica" pitchFamily="34" charset="0"/>
                  </a:rPr>
                  <a:t>	After </a:t>
                </a:r>
                <a:r>
                  <a:rPr lang="en-US" sz="2000" b="1" dirty="0">
                    <a:latin typeface="Helvetica" pitchFamily="34" charset="0"/>
                  </a:rPr>
                  <a:t>careful study </a:t>
                </a:r>
                <a:r>
                  <a:rPr lang="en-US" sz="2000" dirty="0">
                    <a:latin typeface="Helvetica" pitchFamily="34" charset="0"/>
                  </a:rPr>
                  <a:t>of this chapter, you should be able to do the following:</a:t>
                </a:r>
                <a:endParaRPr lang="en-US" sz="2400" dirty="0">
                  <a:latin typeface="Helvetica" pitchFamily="34" charset="0"/>
                </a:endParaRPr>
              </a:p>
              <a:p>
                <a:pPr marL="914400" lvl="1" indent="-457200">
                  <a:buFont typeface="+mj-lt"/>
                  <a:buAutoNum type="arabicPeriod"/>
                  <a:defRPr/>
                </a:pPr>
                <a:r>
                  <a:rPr lang="en-US" sz="1800" dirty="0">
                    <a:latin typeface="Helvetica" pitchFamily="50" charset="0"/>
                  </a:rPr>
                  <a:t>Understand the role of statistical tools in quality improvement</a:t>
                </a:r>
              </a:p>
              <a:p>
                <a:pPr marL="914400" lvl="1" indent="-457200">
                  <a:buFont typeface="+mj-lt"/>
                  <a:buAutoNum type="arabicPeriod"/>
                  <a:defRPr/>
                </a:pPr>
                <a:r>
                  <a:rPr lang="en-US" sz="1800" dirty="0">
                    <a:latin typeface="Helvetica" pitchFamily="50" charset="0"/>
                  </a:rPr>
                  <a:t>Understand the different types of variability, rational subgroups, and how a control chart is used to detect assignable causes</a:t>
                </a:r>
              </a:p>
              <a:p>
                <a:pPr marL="914400" lvl="1" indent="-457200">
                  <a:buFont typeface="+mj-lt"/>
                  <a:buAutoNum type="arabicPeriod"/>
                  <a:defRPr/>
                </a:pPr>
                <a:r>
                  <a:rPr lang="en-US" sz="1800" dirty="0">
                    <a:latin typeface="Helvetica" pitchFamily="50" charset="0"/>
                  </a:rPr>
                  <a:t>Understand the general form of a </a:t>
                </a:r>
                <a:r>
                  <a:rPr lang="en-US" sz="1800" dirty="0" err="1">
                    <a:latin typeface="Helvetica" pitchFamily="50" charset="0"/>
                  </a:rPr>
                  <a:t>Shewhart</a:t>
                </a:r>
                <a:r>
                  <a:rPr lang="en-US" sz="1800" dirty="0">
                    <a:latin typeface="Helvetica" pitchFamily="50" charset="0"/>
                  </a:rPr>
                  <a:t> control chart and how to apply zone rules (such as the Western Electric rules) and pattern analysis to detect assignable causes.</a:t>
                </a:r>
              </a:p>
              <a:p>
                <a:pPr marL="914400" lvl="1" indent="-457200">
                  <a:buFont typeface="+mj-lt"/>
                  <a:buAutoNum type="arabicPeriod"/>
                  <a:defRPr/>
                </a:pPr>
                <a:r>
                  <a:rPr lang="en-US" sz="1800" dirty="0">
                    <a:latin typeface="Helvetica" pitchFamily="50" charset="0"/>
                  </a:rPr>
                  <a:t>Construct and interpret control charts for variables such as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latin typeface="Helvetica" pitchFamily="50" charset="0"/>
                  </a:rPr>
                  <a:t> &amp; </a:t>
                </a:r>
                <a:r>
                  <a:rPr lang="en-US" sz="1800" i="1" dirty="0">
                    <a:latin typeface="Helvetica" pitchFamily="50" charset="0"/>
                  </a:rPr>
                  <a:t>R</a:t>
                </a:r>
                <a:r>
                  <a:rPr lang="en-US" sz="1800" dirty="0">
                    <a:latin typeface="Helvetica" pitchFamily="50" charset="0"/>
                  </a:rPr>
                  <a:t> or </a:t>
                </a:r>
                <a:r>
                  <a:rPr lang="en-US" sz="1800" i="1" dirty="0">
                    <a:latin typeface="Helvetica" pitchFamily="50" charset="0"/>
                  </a:rPr>
                  <a:t>S</a:t>
                </a:r>
                <a:r>
                  <a:rPr lang="en-US" sz="1800" dirty="0">
                    <a:latin typeface="Helvetica" pitchFamily="50" charset="0"/>
                  </a:rPr>
                  <a:t> and individuals charts.</a:t>
                </a:r>
              </a:p>
              <a:p>
                <a:pPr marL="914400" lvl="1" indent="-457200">
                  <a:buFont typeface="+mj-lt"/>
                  <a:buAutoNum type="arabicPeriod"/>
                  <a:defRPr/>
                </a:pPr>
                <a:r>
                  <a:rPr lang="en-US" sz="1800" dirty="0">
                    <a:latin typeface="Helvetica" pitchFamily="50" charset="0"/>
                  </a:rPr>
                  <a:t>Construct and interpret control charts for attributes such as </a:t>
                </a:r>
                <a:r>
                  <a:rPr lang="en-US" sz="1800" i="1" dirty="0">
                    <a:latin typeface="Helvetica" pitchFamily="50" charset="0"/>
                  </a:rPr>
                  <a:t>P</a:t>
                </a:r>
                <a:r>
                  <a:rPr lang="en-US" sz="1800" dirty="0">
                    <a:latin typeface="Helvetica" pitchFamily="50" charset="0"/>
                  </a:rPr>
                  <a:t> and </a:t>
                </a:r>
                <a:r>
                  <a:rPr lang="en-US" sz="1800" i="1" dirty="0">
                    <a:latin typeface="Helvetica" pitchFamily="50" charset="0"/>
                  </a:rPr>
                  <a:t>U</a:t>
                </a:r>
                <a:r>
                  <a:rPr lang="en-US" sz="1800" dirty="0">
                    <a:latin typeface="Helvetica" pitchFamily="50" charset="0"/>
                  </a:rPr>
                  <a:t> charts</a:t>
                </a:r>
              </a:p>
              <a:p>
                <a:pPr marL="914400" lvl="1" indent="-457200">
                  <a:buFont typeface="+mj-lt"/>
                  <a:buAutoNum type="arabicPeriod"/>
                  <a:defRPr/>
                </a:pPr>
                <a:r>
                  <a:rPr lang="en-US" sz="1800" dirty="0">
                    <a:latin typeface="Helvetica" pitchFamily="50" charset="0"/>
                  </a:rPr>
                  <a:t>Calculate and interpret process capability ratios</a:t>
                </a:r>
              </a:p>
              <a:p>
                <a:pPr marL="914400" lvl="1" indent="-457200">
                  <a:buFont typeface="+mj-lt"/>
                  <a:buAutoNum type="arabicPeriod"/>
                  <a:defRPr/>
                </a:pPr>
                <a:r>
                  <a:rPr lang="en-US" sz="1800" dirty="0">
                    <a:latin typeface="Helvetica" pitchFamily="50" charset="0"/>
                  </a:rPr>
                  <a:t>Calculate the ARL performance for a </a:t>
                </a:r>
                <a:r>
                  <a:rPr lang="en-US" sz="1800" dirty="0" err="1">
                    <a:latin typeface="Helvetica" pitchFamily="50" charset="0"/>
                  </a:rPr>
                  <a:t>Shewhart</a:t>
                </a:r>
                <a:r>
                  <a:rPr lang="en-US" sz="1800" dirty="0">
                    <a:latin typeface="Helvetica" pitchFamily="50" charset="0"/>
                  </a:rPr>
                  <a:t> control chart</a:t>
                </a:r>
              </a:p>
              <a:p>
                <a:pPr marL="914400" lvl="1" indent="-457200">
                  <a:buFont typeface="+mj-lt"/>
                  <a:buAutoNum type="arabicPeriod"/>
                  <a:defRPr/>
                </a:pPr>
                <a:r>
                  <a:rPr lang="en-US" sz="1800" dirty="0">
                    <a:latin typeface="Helvetica" pitchFamily="50" charset="0"/>
                  </a:rPr>
                  <a:t>Construct and interpret a cumulative sum and exponentially-weighted moving average control chart</a:t>
                </a:r>
              </a:p>
              <a:p>
                <a:pPr marL="914400" lvl="1" indent="-457200">
                  <a:buFont typeface="+mj-lt"/>
                  <a:buAutoNum type="arabicPeriod"/>
                  <a:defRPr/>
                </a:pPr>
                <a:r>
                  <a:rPr lang="en-US" sz="1800" dirty="0">
                    <a:latin typeface="Helvetica" pitchFamily="50" charset="0"/>
                  </a:rPr>
                  <a:t>Use other statistical process control problem-solving tools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0016" y="1776412"/>
                <a:ext cx="10515600" cy="4351338"/>
              </a:xfrm>
              <a:blipFill>
                <a:blip r:embed="rId2"/>
                <a:stretch>
                  <a:fillRect t="-1261" r="-5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70AC96D-89D8-403C-B391-4642C5ED619A}" type="slidenum">
              <a:rPr lang="en-US" smtClean="0"/>
              <a:t>3</a:t>
            </a:fld>
            <a:endParaRPr lang="en-US"/>
          </a:p>
        </p:txBody>
      </p:sp>
      <p:sp>
        <p:nvSpPr>
          <p:cNvPr id="6" name="Footer Placeholder 10"/>
          <p:cNvSpPr txBox="1">
            <a:spLocks/>
          </p:cNvSpPr>
          <p:nvPr/>
        </p:nvSpPr>
        <p:spPr>
          <a:xfrm>
            <a:off x="433743" y="6127750"/>
            <a:ext cx="3702031" cy="457200"/>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Chapter 15 Learning Objectives</a:t>
            </a:r>
          </a:p>
        </p:txBody>
      </p:sp>
      <p:sp>
        <p:nvSpPr>
          <p:cNvPr id="7" name="Footer Placeholder 1">
            <a:extLst>
              <a:ext uri="{FF2B5EF4-FFF2-40B4-BE49-F238E27FC236}">
                <a16:creationId xmlns:a16="http://schemas.microsoft.com/office/drawing/2014/main" id="{F84810E2-40C2-E74D-B316-34F016CF491D}"/>
              </a:ext>
            </a:extLst>
          </p:cNvPr>
          <p:cNvSpPr>
            <a:spLocks noGrp="1"/>
          </p:cNvSpPr>
          <p:nvPr>
            <p:ph type="ftr" sz="quarter" idx="11"/>
          </p:nvPr>
        </p:nvSpPr>
        <p:spPr>
          <a:xfrm>
            <a:off x="4003893"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521049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Charts for Individual Measurements</a:t>
            </a:r>
          </a:p>
        </p:txBody>
      </p:sp>
      <p:sp>
        <p:nvSpPr>
          <p:cNvPr id="3" name="Content Placeholder 2"/>
          <p:cNvSpPr>
            <a:spLocks noGrp="1"/>
          </p:cNvSpPr>
          <p:nvPr>
            <p:ph idx="1"/>
          </p:nvPr>
        </p:nvSpPr>
        <p:spPr/>
        <p:txBody>
          <a:bodyPr>
            <a:normAutofit/>
          </a:bodyPr>
          <a:lstStyle/>
          <a:p>
            <a:pPr marL="342900" indent="-342900">
              <a:spcBef>
                <a:spcPct val="20000"/>
              </a:spcBef>
              <a:buFontTx/>
              <a:buChar char="•"/>
            </a:pPr>
            <a:r>
              <a:rPr lang="en-US" sz="2600" dirty="0">
                <a:latin typeface="Helvetica"/>
              </a:rPr>
              <a:t>In many situations, the sample size used for process control is </a:t>
            </a:r>
            <a:r>
              <a:rPr lang="en-US" sz="2600" i="1" dirty="0">
                <a:latin typeface="Helvetica"/>
              </a:rPr>
              <a:t>n</a:t>
            </a:r>
            <a:r>
              <a:rPr lang="en-US" sz="2600" dirty="0">
                <a:latin typeface="Helvetica"/>
              </a:rPr>
              <a:t> =1; that is, the sample consists of an individual unit. Examples:</a:t>
            </a:r>
          </a:p>
          <a:p>
            <a:pPr lvl="1">
              <a:spcBef>
                <a:spcPct val="20000"/>
              </a:spcBef>
            </a:pPr>
            <a:r>
              <a:rPr lang="en-US" sz="2200" dirty="0">
                <a:latin typeface="Helvetica"/>
              </a:rPr>
              <a:t>Automated inspection and measurement technology is used, and every unit manufactured is analyzed.</a:t>
            </a:r>
          </a:p>
          <a:p>
            <a:pPr lvl="1">
              <a:spcBef>
                <a:spcPct val="20000"/>
              </a:spcBef>
            </a:pPr>
            <a:r>
              <a:rPr lang="en-US" sz="2200" dirty="0">
                <a:latin typeface="Helvetica"/>
              </a:rPr>
              <a:t>The production rate is very slow, and it is inconvenient to allow samples sizes of </a:t>
            </a:r>
            <a:r>
              <a:rPr lang="en-US" sz="2200" i="1" dirty="0">
                <a:latin typeface="Helvetica"/>
              </a:rPr>
              <a:t>n</a:t>
            </a:r>
            <a:r>
              <a:rPr lang="en-US" sz="2200" dirty="0">
                <a:latin typeface="Helvetica"/>
              </a:rPr>
              <a:t> &gt; 1 to accumulate before analysis</a:t>
            </a:r>
          </a:p>
          <a:p>
            <a:pPr lvl="1">
              <a:spcBef>
                <a:spcPct val="20000"/>
              </a:spcBef>
            </a:pPr>
            <a:r>
              <a:rPr lang="en-US" sz="2200" dirty="0">
                <a:latin typeface="Helvetica"/>
              </a:rPr>
              <a:t>Repeat measurements on the process differ only because of laboratory or analysis error, as in many chemical processes.</a:t>
            </a:r>
          </a:p>
          <a:p>
            <a:pPr lvl="1">
              <a:spcBef>
                <a:spcPct val="20000"/>
              </a:spcBef>
            </a:pPr>
            <a:r>
              <a:rPr lang="en-US" sz="2200" dirty="0">
                <a:latin typeface="Helvetica"/>
              </a:rPr>
              <a:t>In process plants, measurements on some parameters such as coating thickness </a:t>
            </a:r>
            <a:r>
              <a:rPr lang="en-US" sz="2200" i="1" dirty="0">
                <a:latin typeface="Helvetica"/>
              </a:rPr>
              <a:t>across</a:t>
            </a:r>
            <a:r>
              <a:rPr lang="en-US" sz="2200" dirty="0">
                <a:latin typeface="Helvetica"/>
              </a:rPr>
              <a:t> the roll differ very little and produce a standard deviation that is much too small if the objective is to control coating thickness </a:t>
            </a:r>
            <a:r>
              <a:rPr lang="en-US" sz="2200" i="1" dirty="0">
                <a:latin typeface="Helvetica"/>
              </a:rPr>
              <a:t>along</a:t>
            </a:r>
            <a:r>
              <a:rPr lang="en-US" sz="2200" dirty="0">
                <a:latin typeface="Helvetica"/>
              </a:rPr>
              <a:t> the roll</a:t>
            </a:r>
          </a:p>
        </p:txBody>
      </p:sp>
      <p:sp>
        <p:nvSpPr>
          <p:cNvPr id="5" name="Slide Number Placeholder 4"/>
          <p:cNvSpPr>
            <a:spLocks noGrp="1"/>
          </p:cNvSpPr>
          <p:nvPr>
            <p:ph type="sldNum" sz="quarter" idx="12"/>
          </p:nvPr>
        </p:nvSpPr>
        <p:spPr/>
        <p:txBody>
          <a:bodyPr/>
          <a:lstStyle/>
          <a:p>
            <a:fld id="{970AC96D-89D8-403C-B391-4642C5ED619A}" type="slidenum">
              <a:rPr lang="en-US" smtClean="0"/>
              <a:t>30</a:t>
            </a:fld>
            <a:endParaRPr lang="en-US"/>
          </a:p>
        </p:txBody>
      </p:sp>
      <p:sp>
        <p:nvSpPr>
          <p:cNvPr id="6" name="Footer Placeholder 3">
            <a:extLst>
              <a:ext uri="{FF2B5EF4-FFF2-40B4-BE49-F238E27FC236}">
                <a16:creationId xmlns:a16="http://schemas.microsoft.com/office/drawing/2014/main" id="{411C8300-B75A-B941-9748-7F10B0D464A0}"/>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15.4 Control Charts for Individual Measures</a:t>
            </a:r>
          </a:p>
        </p:txBody>
      </p:sp>
      <p:sp>
        <p:nvSpPr>
          <p:cNvPr id="7" name="Footer Placeholder 1">
            <a:extLst>
              <a:ext uri="{FF2B5EF4-FFF2-40B4-BE49-F238E27FC236}">
                <a16:creationId xmlns:a16="http://schemas.microsoft.com/office/drawing/2014/main" id="{E440F20F-2348-AE4E-9A19-C8897DA8D711}"/>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454605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Charts for Individual Measurements</a:t>
            </a:r>
            <a:endParaRPr lang="en-US" dirty="0"/>
          </a:p>
        </p:txBody>
      </p:sp>
      <p:sp>
        <p:nvSpPr>
          <p:cNvPr id="3" name="Content Placeholder 2"/>
          <p:cNvSpPr>
            <a:spLocks noGrp="1"/>
          </p:cNvSpPr>
          <p:nvPr>
            <p:ph idx="1"/>
          </p:nvPr>
        </p:nvSpPr>
        <p:spPr/>
        <p:txBody>
          <a:bodyPr/>
          <a:lstStyle/>
          <a:p>
            <a:pPr marL="342900" indent="-342900">
              <a:spcBef>
                <a:spcPct val="20000"/>
              </a:spcBef>
              <a:buFontTx/>
              <a:buChar char="•"/>
            </a:pPr>
            <a:r>
              <a:rPr lang="en-US" dirty="0">
                <a:latin typeface="Helvetica"/>
              </a:rPr>
              <a:t>The </a:t>
            </a:r>
            <a:r>
              <a:rPr lang="en-US" b="1" dirty="0">
                <a:latin typeface="Helvetica"/>
              </a:rPr>
              <a:t>individual control charts (X chart)</a:t>
            </a:r>
            <a:r>
              <a:rPr lang="en-US" dirty="0">
                <a:latin typeface="Helvetica"/>
              </a:rPr>
              <a:t> are useful</a:t>
            </a:r>
          </a:p>
          <a:p>
            <a:pPr marL="342900" indent="-342900">
              <a:spcBef>
                <a:spcPct val="20000"/>
              </a:spcBef>
              <a:buFontTx/>
              <a:buChar char="•"/>
            </a:pPr>
            <a:r>
              <a:rPr lang="en-US" dirty="0">
                <a:latin typeface="Helvetica"/>
              </a:rPr>
              <a:t>The control chart for individuals uses the </a:t>
            </a:r>
            <a:r>
              <a:rPr lang="en-US" b="1" dirty="0">
                <a:latin typeface="Helvetica"/>
              </a:rPr>
              <a:t>moving range</a:t>
            </a:r>
            <a:r>
              <a:rPr lang="en-US" dirty="0">
                <a:latin typeface="Helvetica"/>
              </a:rPr>
              <a:t> of two successive observations to estimate the process variability </a:t>
            </a:r>
            <a:endParaRPr lang="en-US" dirty="0"/>
          </a:p>
          <a:p>
            <a:r>
              <a:rPr lang="en-US" dirty="0"/>
              <a:t>Moving range:</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31</a:t>
            </a:fld>
            <a:endParaRPr lang="en-US"/>
          </a:p>
        </p:txBody>
      </p:sp>
      <p:pic>
        <p:nvPicPr>
          <p:cNvPr id="6" name="Picture 5" descr="Screen Shot 2018-07-30 at 12.29.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138" y="3432217"/>
            <a:ext cx="4126781" cy="1000005"/>
          </a:xfrm>
          <a:prstGeom prst="rect">
            <a:avLst/>
          </a:prstGeom>
        </p:spPr>
      </p:pic>
      <p:pic>
        <p:nvPicPr>
          <p:cNvPr id="7" name="Picture 6" descr="Screen Shot 2018-07-30 at 12.29.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578" y="4753622"/>
            <a:ext cx="10330115" cy="1119450"/>
          </a:xfrm>
          <a:prstGeom prst="rect">
            <a:avLst/>
          </a:prstGeom>
        </p:spPr>
      </p:pic>
      <p:sp>
        <p:nvSpPr>
          <p:cNvPr id="8" name="Footer Placeholder 3">
            <a:extLst>
              <a:ext uri="{FF2B5EF4-FFF2-40B4-BE49-F238E27FC236}">
                <a16:creationId xmlns:a16="http://schemas.microsoft.com/office/drawing/2014/main" id="{2D60A903-F540-FF47-A870-2A637AA26637}"/>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15.4 Control Charts for Individual Measures</a:t>
            </a:r>
          </a:p>
        </p:txBody>
      </p:sp>
      <p:sp>
        <p:nvSpPr>
          <p:cNvPr id="9" name="Footer Placeholder 1">
            <a:extLst>
              <a:ext uri="{FF2B5EF4-FFF2-40B4-BE49-F238E27FC236}">
                <a16:creationId xmlns:a16="http://schemas.microsoft.com/office/drawing/2014/main" id="{0D362422-71DC-874E-8818-443E43F7E0A3}"/>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22736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Individuals Control chart</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32</a:t>
            </a:fld>
            <a:endParaRPr lang="en-US"/>
          </a:p>
        </p:txBody>
      </p:sp>
      <p:pic>
        <p:nvPicPr>
          <p:cNvPr id="6" name="Picture 5" descr="Screen Shot 2018-07-30 at 12.30.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928" y="1802113"/>
            <a:ext cx="8461244" cy="4146347"/>
          </a:xfrm>
          <a:prstGeom prst="rect">
            <a:avLst/>
          </a:prstGeom>
        </p:spPr>
      </p:pic>
      <p:sp>
        <p:nvSpPr>
          <p:cNvPr id="7" name="Footer Placeholder 3">
            <a:extLst>
              <a:ext uri="{FF2B5EF4-FFF2-40B4-BE49-F238E27FC236}">
                <a16:creationId xmlns:a16="http://schemas.microsoft.com/office/drawing/2014/main" id="{C8B6E530-54CD-9546-85E8-A7F265FD60D1}"/>
              </a:ext>
            </a:extLst>
          </p:cNvPr>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15.4 Control Charts for Individual Measures</a:t>
            </a:r>
          </a:p>
        </p:txBody>
      </p:sp>
      <p:sp>
        <p:nvSpPr>
          <p:cNvPr id="8" name="Footer Placeholder 1">
            <a:extLst>
              <a:ext uri="{FF2B5EF4-FFF2-40B4-BE49-F238E27FC236}">
                <a16:creationId xmlns:a16="http://schemas.microsoft.com/office/drawing/2014/main" id="{593D28CD-F909-B548-B40E-6714782341F1}"/>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161770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Capability</a:t>
            </a:r>
          </a:p>
        </p:txBody>
      </p:sp>
      <p:sp>
        <p:nvSpPr>
          <p:cNvPr id="3" name="Content Placeholder 2"/>
          <p:cNvSpPr>
            <a:spLocks noGrp="1"/>
          </p:cNvSpPr>
          <p:nvPr>
            <p:ph idx="1"/>
          </p:nvPr>
        </p:nvSpPr>
        <p:spPr/>
        <p:txBody>
          <a:bodyPr>
            <a:normAutofit/>
          </a:bodyPr>
          <a:lstStyle/>
          <a:p>
            <a:r>
              <a:rPr lang="en-US" sz="2400" b="1" dirty="0"/>
              <a:t>Process capability</a:t>
            </a:r>
            <a:r>
              <a:rPr lang="en-US" sz="2400" dirty="0"/>
              <a:t> is the performance of the process when it is operating in control</a:t>
            </a:r>
          </a:p>
          <a:p>
            <a:r>
              <a:rPr lang="en-US" sz="2400" dirty="0"/>
              <a:t>Two graphical tools, the </a:t>
            </a:r>
            <a:r>
              <a:rPr lang="en-US" sz="2400" b="1" dirty="0"/>
              <a:t>tolerance chart</a:t>
            </a:r>
            <a:r>
              <a:rPr lang="en-US" sz="2400" dirty="0"/>
              <a:t> and the </a:t>
            </a:r>
            <a:r>
              <a:rPr lang="en-US" sz="2400" b="1" dirty="0"/>
              <a:t>histogram</a:t>
            </a:r>
            <a:r>
              <a:rPr lang="en-US" sz="2400" dirty="0"/>
              <a:t>, are helpful in assessing process capability </a:t>
            </a:r>
          </a:p>
        </p:txBody>
      </p:sp>
      <p:sp>
        <p:nvSpPr>
          <p:cNvPr id="5" name="Slide Number Placeholder 4"/>
          <p:cNvSpPr>
            <a:spLocks noGrp="1"/>
          </p:cNvSpPr>
          <p:nvPr>
            <p:ph type="sldNum" sz="quarter" idx="12"/>
          </p:nvPr>
        </p:nvSpPr>
        <p:spPr/>
        <p:txBody>
          <a:bodyPr/>
          <a:lstStyle/>
          <a:p>
            <a:fld id="{970AC96D-89D8-403C-B391-4642C5ED619A}" type="slidenum">
              <a:rPr lang="en-US" smtClean="0"/>
              <a:t>33</a:t>
            </a:fld>
            <a:endParaRPr lang="en-US"/>
          </a:p>
        </p:txBody>
      </p:sp>
      <p:pic>
        <p:nvPicPr>
          <p:cNvPr id="6" name="Picture 5" descr="Screen Shot 2018-07-30 at 12.3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372" y="3439574"/>
            <a:ext cx="7242686" cy="1362631"/>
          </a:xfrm>
          <a:prstGeom prst="rect">
            <a:avLst/>
          </a:prstGeom>
        </p:spPr>
      </p:pic>
      <p:pic>
        <p:nvPicPr>
          <p:cNvPr id="7" name="Picture 6" descr="Screen Shot 2018-07-30 at 12.39.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975" y="4829636"/>
            <a:ext cx="8461244" cy="1165812"/>
          </a:xfrm>
          <a:prstGeom prst="rect">
            <a:avLst/>
          </a:prstGeom>
        </p:spPr>
      </p:pic>
      <p:sp>
        <p:nvSpPr>
          <p:cNvPr id="8" name="Footer Placeholder 3">
            <a:extLst>
              <a:ext uri="{FF2B5EF4-FFF2-40B4-BE49-F238E27FC236}">
                <a16:creationId xmlns:a16="http://schemas.microsoft.com/office/drawing/2014/main" id="{692757FD-C796-364E-8407-24641334C4B3}"/>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15.5 Process Capability</a:t>
            </a:r>
          </a:p>
        </p:txBody>
      </p:sp>
      <p:sp>
        <p:nvSpPr>
          <p:cNvPr id="9" name="Footer Placeholder 1">
            <a:extLst>
              <a:ext uri="{FF2B5EF4-FFF2-40B4-BE49-F238E27FC236}">
                <a16:creationId xmlns:a16="http://schemas.microsoft.com/office/drawing/2014/main" id="{517CBD7B-0421-B444-B582-B5727357CC9D}"/>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94736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Capability</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34</a:t>
            </a:fld>
            <a:endParaRPr lang="en-US"/>
          </a:p>
        </p:txBody>
      </p:sp>
      <p:pic>
        <p:nvPicPr>
          <p:cNvPr id="6" name="Picture 5" descr="Screen Shot 2018-07-30 at 12.38.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68" y="1819075"/>
            <a:ext cx="3124706" cy="4506930"/>
          </a:xfrm>
          <a:prstGeom prst="rect">
            <a:avLst/>
          </a:prstGeom>
        </p:spPr>
      </p:pic>
      <p:pic>
        <p:nvPicPr>
          <p:cNvPr id="7" name="Picture 6" descr="Screen Shot 2018-07-30 at 12.3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358" y="1828433"/>
            <a:ext cx="5923310" cy="4165323"/>
          </a:xfrm>
          <a:prstGeom prst="rect">
            <a:avLst/>
          </a:prstGeom>
        </p:spPr>
      </p:pic>
      <p:sp>
        <p:nvSpPr>
          <p:cNvPr id="8" name="Footer Placeholder 3">
            <a:extLst>
              <a:ext uri="{FF2B5EF4-FFF2-40B4-BE49-F238E27FC236}">
                <a16:creationId xmlns:a16="http://schemas.microsoft.com/office/drawing/2014/main" id="{9040AA80-DE42-5B40-86AA-E7AF68AEB1CA}"/>
              </a:ext>
            </a:extLst>
          </p:cNvPr>
          <p:cNvSpPr txBox="1">
            <a:spLocks/>
          </p:cNvSpPr>
          <p:nvPr/>
        </p:nvSpPr>
        <p:spPr>
          <a:xfrm>
            <a:off x="397927" y="619998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15.5 Process Capability</a:t>
            </a:r>
          </a:p>
        </p:txBody>
      </p:sp>
      <p:sp>
        <p:nvSpPr>
          <p:cNvPr id="9" name="Footer Placeholder 1">
            <a:extLst>
              <a:ext uri="{FF2B5EF4-FFF2-40B4-BE49-F238E27FC236}">
                <a16:creationId xmlns:a16="http://schemas.microsoft.com/office/drawing/2014/main" id="{C1B65B9D-BC83-434F-BA1F-CCB7897E6ABC}"/>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85129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Capability</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35</a:t>
            </a:fld>
            <a:endParaRPr lang="en-US"/>
          </a:p>
        </p:txBody>
      </p:sp>
      <p:pic>
        <p:nvPicPr>
          <p:cNvPr id="6" name="Picture 5" descr="Screen Shot 2018-07-30 at 12.40.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73" y="1887720"/>
            <a:ext cx="11577262" cy="2954198"/>
          </a:xfrm>
          <a:prstGeom prst="rect">
            <a:avLst/>
          </a:prstGeom>
        </p:spPr>
      </p:pic>
      <p:sp>
        <p:nvSpPr>
          <p:cNvPr id="7" name="Footer Placeholder 3">
            <a:extLst>
              <a:ext uri="{FF2B5EF4-FFF2-40B4-BE49-F238E27FC236}">
                <a16:creationId xmlns:a16="http://schemas.microsoft.com/office/drawing/2014/main" id="{C88CF0F7-EF41-7349-90C1-C7DA19F7873D}"/>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15.5 Process Capability</a:t>
            </a:r>
          </a:p>
        </p:txBody>
      </p:sp>
      <p:sp>
        <p:nvSpPr>
          <p:cNvPr id="8" name="Footer Placeholder 1">
            <a:extLst>
              <a:ext uri="{FF2B5EF4-FFF2-40B4-BE49-F238E27FC236}">
                <a16:creationId xmlns:a16="http://schemas.microsoft.com/office/drawing/2014/main" id="{F70182AF-66F4-4446-A314-77BF4FA174EF}"/>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58113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15.3</a:t>
            </a:r>
            <a:r>
              <a:rPr lang="en-US" dirty="0"/>
              <a:t> | Electrical Current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latin typeface="Helvetica"/>
              </a:rPr>
              <a:t>For an electronic manufacturing process a current has specifications of 100 </a:t>
            </a:r>
            <a:r>
              <a:rPr lang="en-US" dirty="0">
                <a:latin typeface="Helvetica"/>
                <a:sym typeface="Symbol" pitchFamily="18" charset="2"/>
              </a:rPr>
              <a:t></a:t>
            </a:r>
            <a:r>
              <a:rPr lang="en-US" dirty="0">
                <a:latin typeface="Helvetica"/>
              </a:rPr>
              <a:t>  10 </a:t>
            </a:r>
            <a:r>
              <a:rPr lang="en-US" dirty="0" err="1">
                <a:latin typeface="Helvetica"/>
              </a:rPr>
              <a:t>milliamperes</a:t>
            </a:r>
            <a:r>
              <a:rPr lang="en-US" dirty="0">
                <a:latin typeface="Helvetica"/>
              </a:rPr>
              <a:t>. The process mean </a:t>
            </a:r>
            <a:r>
              <a:rPr lang="en-US" dirty="0">
                <a:latin typeface="Symbol" pitchFamily="18" charset="2"/>
              </a:rPr>
              <a:t>m </a:t>
            </a:r>
            <a:r>
              <a:rPr lang="en-US" dirty="0">
                <a:latin typeface="Helvetica"/>
              </a:rPr>
              <a:t>and standard deviation </a:t>
            </a:r>
            <a:r>
              <a:rPr lang="en-US" dirty="0">
                <a:latin typeface="Symbol" pitchFamily="18" charset="2"/>
              </a:rPr>
              <a:t>s</a:t>
            </a:r>
            <a:r>
              <a:rPr lang="en-US" dirty="0">
                <a:latin typeface="Helvetica"/>
              </a:rPr>
              <a:t> are 107.0 and 1.5, respectively. The process mean is nearer to the </a:t>
            </a:r>
            <a:r>
              <a:rPr lang="en-US" i="1" dirty="0">
                <a:latin typeface="Helvetica"/>
              </a:rPr>
              <a:t>USL</a:t>
            </a:r>
            <a:r>
              <a:rPr lang="en-US" dirty="0">
                <a:latin typeface="Helvetica"/>
              </a:rPr>
              <a:t>. Consequently,</a:t>
            </a:r>
          </a:p>
          <a:p>
            <a:endParaRPr lang="en-US" dirty="0">
              <a:latin typeface="Helvetica"/>
            </a:endParaRPr>
          </a:p>
          <a:p>
            <a:pPr marL="0" indent="0">
              <a:buNone/>
            </a:pPr>
            <a:r>
              <a:rPr lang="en-US" dirty="0">
                <a:latin typeface="Helvetica"/>
              </a:rPr>
              <a:t>					And</a:t>
            </a:r>
          </a:p>
          <a:p>
            <a:endParaRPr lang="en-US" dirty="0">
              <a:latin typeface="Helvetica"/>
            </a:endParaRPr>
          </a:p>
          <a:p>
            <a:r>
              <a:rPr lang="en-US" dirty="0">
                <a:latin typeface="Helvetica"/>
              </a:rPr>
              <a:t>The small </a:t>
            </a:r>
            <a:r>
              <a:rPr lang="en-US" i="1" dirty="0" err="1">
                <a:latin typeface="Helvetica"/>
              </a:rPr>
              <a:t>PCR</a:t>
            </a:r>
            <a:r>
              <a:rPr lang="en-US" i="1" baseline="-25000" dirty="0" err="1">
                <a:latin typeface="Helvetica"/>
              </a:rPr>
              <a:t>k</a:t>
            </a:r>
            <a:r>
              <a:rPr lang="en-US" dirty="0">
                <a:latin typeface="Helvetica"/>
              </a:rPr>
              <a:t> indicates that the process is likely to produce currents outside of the specification limits. From the normal distribution in Appendix Table II,</a:t>
            </a:r>
          </a:p>
          <a:p>
            <a:pPr marL="0" indent="0">
              <a:buNone/>
            </a:pPr>
            <a:r>
              <a:rPr lang="en-US" dirty="0">
                <a:latin typeface="Helvetica"/>
              </a:rPr>
              <a:t> </a:t>
            </a:r>
          </a:p>
          <a:p>
            <a:pPr marL="0" indent="0">
              <a:buNone/>
            </a:pPr>
            <a:r>
              <a:rPr lang="en-US" i="1" dirty="0">
                <a:latin typeface="Helvetica"/>
              </a:rPr>
              <a:t>                                   P</a:t>
            </a:r>
            <a:r>
              <a:rPr lang="en-US" dirty="0">
                <a:latin typeface="Helvetica"/>
              </a:rPr>
              <a:t>(</a:t>
            </a:r>
            <a:r>
              <a:rPr lang="en-US" i="1" dirty="0">
                <a:latin typeface="Helvetica"/>
              </a:rPr>
              <a:t>X</a:t>
            </a:r>
            <a:r>
              <a:rPr lang="en-US" dirty="0">
                <a:latin typeface="Helvetica"/>
              </a:rPr>
              <a:t> &lt; </a:t>
            </a:r>
            <a:r>
              <a:rPr lang="en-US" i="1" dirty="0">
                <a:latin typeface="Helvetica"/>
              </a:rPr>
              <a:t>LSL</a:t>
            </a:r>
            <a:r>
              <a:rPr lang="en-US" dirty="0">
                <a:latin typeface="Helvetica"/>
              </a:rPr>
              <a:t>) = </a:t>
            </a:r>
            <a:r>
              <a:rPr lang="en-US" i="1" dirty="0">
                <a:latin typeface="Helvetica"/>
              </a:rPr>
              <a:t>P</a:t>
            </a:r>
            <a:r>
              <a:rPr lang="en-US" dirty="0">
                <a:latin typeface="Helvetica"/>
              </a:rPr>
              <a:t>(</a:t>
            </a:r>
            <a:r>
              <a:rPr lang="en-US" i="1" dirty="0">
                <a:latin typeface="Helvetica"/>
              </a:rPr>
              <a:t>Z</a:t>
            </a:r>
            <a:r>
              <a:rPr lang="en-US" dirty="0">
                <a:latin typeface="Helvetica"/>
              </a:rPr>
              <a:t> &lt; (90 - 107)/1.5)</a:t>
            </a:r>
          </a:p>
          <a:p>
            <a:pPr marL="0" indent="0">
              <a:buNone/>
            </a:pPr>
            <a:r>
              <a:rPr lang="en-US" dirty="0">
                <a:latin typeface="Helvetica"/>
              </a:rPr>
              <a:t>                                                      = </a:t>
            </a:r>
            <a:r>
              <a:rPr lang="en-US" i="1" dirty="0">
                <a:latin typeface="Helvetica"/>
              </a:rPr>
              <a:t>P</a:t>
            </a:r>
            <a:r>
              <a:rPr lang="en-US" dirty="0">
                <a:latin typeface="Helvetica"/>
              </a:rPr>
              <a:t>(</a:t>
            </a:r>
            <a:r>
              <a:rPr lang="en-US" i="1" dirty="0">
                <a:latin typeface="Helvetica"/>
              </a:rPr>
              <a:t>Z</a:t>
            </a:r>
            <a:r>
              <a:rPr lang="en-US" dirty="0">
                <a:latin typeface="Helvetica"/>
              </a:rPr>
              <a:t> &lt; -11.33) </a:t>
            </a:r>
            <a:r>
              <a:rPr lang="en-US" dirty="0">
                <a:latin typeface="Helvetica"/>
                <a:sym typeface="Symbol" pitchFamily="18" charset="2"/>
              </a:rPr>
              <a:t></a:t>
            </a:r>
            <a:r>
              <a:rPr lang="en-US" dirty="0">
                <a:latin typeface="Helvetica"/>
              </a:rPr>
              <a:t> 0</a:t>
            </a:r>
          </a:p>
          <a:p>
            <a:pPr marL="0" indent="0">
              <a:buNone/>
            </a:pPr>
            <a:r>
              <a:rPr lang="en-US" i="1" dirty="0">
                <a:latin typeface="Helvetica"/>
              </a:rPr>
              <a:t>                                   P</a:t>
            </a:r>
            <a:r>
              <a:rPr lang="en-US" dirty="0">
                <a:latin typeface="Helvetica"/>
              </a:rPr>
              <a:t>(</a:t>
            </a:r>
            <a:r>
              <a:rPr lang="en-US" i="1" dirty="0">
                <a:latin typeface="Helvetica"/>
              </a:rPr>
              <a:t>X</a:t>
            </a:r>
            <a:r>
              <a:rPr lang="en-US" dirty="0">
                <a:latin typeface="Helvetica"/>
              </a:rPr>
              <a:t> &gt; </a:t>
            </a:r>
            <a:r>
              <a:rPr lang="en-US" i="1" dirty="0">
                <a:latin typeface="Helvetica"/>
              </a:rPr>
              <a:t>USL</a:t>
            </a:r>
            <a:r>
              <a:rPr lang="en-US" dirty="0">
                <a:latin typeface="Helvetica"/>
              </a:rPr>
              <a:t>) = </a:t>
            </a:r>
            <a:r>
              <a:rPr lang="en-US" i="1" dirty="0">
                <a:latin typeface="Helvetica"/>
              </a:rPr>
              <a:t>P</a:t>
            </a:r>
            <a:r>
              <a:rPr lang="en-US" dirty="0">
                <a:latin typeface="Helvetica"/>
              </a:rPr>
              <a:t>(</a:t>
            </a:r>
            <a:r>
              <a:rPr lang="en-US" i="1" dirty="0">
                <a:latin typeface="Helvetica"/>
              </a:rPr>
              <a:t>Z</a:t>
            </a:r>
            <a:r>
              <a:rPr lang="en-US" dirty="0">
                <a:latin typeface="Helvetica"/>
              </a:rPr>
              <a:t> &gt; (110 - 107)/1.5)</a:t>
            </a:r>
          </a:p>
          <a:p>
            <a:pPr marL="0" indent="0">
              <a:buNone/>
            </a:pPr>
            <a:r>
              <a:rPr lang="en-US" dirty="0">
                <a:latin typeface="Helvetica"/>
              </a:rPr>
              <a:t>                                                     = </a:t>
            </a:r>
            <a:r>
              <a:rPr lang="en-US" i="1" dirty="0">
                <a:latin typeface="Helvetica"/>
              </a:rPr>
              <a:t>P</a:t>
            </a:r>
            <a:r>
              <a:rPr lang="en-US" dirty="0">
                <a:latin typeface="Helvetica"/>
              </a:rPr>
              <a:t>(</a:t>
            </a:r>
            <a:r>
              <a:rPr lang="en-US" i="1" dirty="0">
                <a:latin typeface="Helvetica"/>
              </a:rPr>
              <a:t>Z</a:t>
            </a:r>
            <a:r>
              <a:rPr lang="en-US" dirty="0">
                <a:latin typeface="Helvetica"/>
              </a:rPr>
              <a:t> &gt; 2) = 0.023</a:t>
            </a:r>
          </a:p>
          <a:p>
            <a:endParaRPr lang="en-US" dirty="0">
              <a:latin typeface="Helvetica"/>
            </a:endParaRPr>
          </a:p>
        </p:txBody>
      </p:sp>
      <p:sp>
        <p:nvSpPr>
          <p:cNvPr id="5" name="Slide Number Placeholder 4"/>
          <p:cNvSpPr>
            <a:spLocks noGrp="1"/>
          </p:cNvSpPr>
          <p:nvPr>
            <p:ph type="sldNum" sz="quarter" idx="12"/>
          </p:nvPr>
        </p:nvSpPr>
        <p:spPr/>
        <p:txBody>
          <a:bodyPr/>
          <a:lstStyle/>
          <a:p>
            <a:fld id="{970AC96D-89D8-403C-B391-4642C5ED619A}" type="slidenum">
              <a:rPr lang="en-US" smtClean="0"/>
              <a:t>36</a:t>
            </a:fld>
            <a:endParaRPr lang="en-US"/>
          </a:p>
        </p:txBody>
      </p:sp>
      <p:graphicFrame>
        <p:nvGraphicFramePr>
          <p:cNvPr id="6" name="Object 9"/>
          <p:cNvGraphicFramePr>
            <a:graphicFrameLocks noChangeAspect="1"/>
          </p:cNvGraphicFramePr>
          <p:nvPr>
            <p:extLst>
              <p:ext uri="{D42A27DB-BD31-4B8C-83A1-F6EECF244321}">
                <p14:modId xmlns:p14="http://schemas.microsoft.com/office/powerpoint/2010/main" val="2480101416"/>
              </p:ext>
            </p:extLst>
          </p:nvPr>
        </p:nvGraphicFramePr>
        <p:xfrm>
          <a:off x="2472015" y="2728613"/>
          <a:ext cx="2693325" cy="828715"/>
        </p:xfrm>
        <a:graphic>
          <a:graphicData uri="http://schemas.openxmlformats.org/presentationml/2006/ole">
            <mc:AlternateContent xmlns:mc="http://schemas.openxmlformats.org/markup-compatibility/2006">
              <mc:Choice xmlns:v="urn:schemas-microsoft-com:vml" Requires="v">
                <p:oleObj spid="_x0000_s9233" name="Equation" r:id="rId3" imgW="1459866" imgH="431613" progId="Equation.3">
                  <p:embed/>
                </p:oleObj>
              </mc:Choice>
              <mc:Fallback>
                <p:oleObj name="Equation" r:id="rId3" imgW="1459866"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015" y="2728613"/>
                        <a:ext cx="2693325" cy="828715"/>
                      </a:xfrm>
                      <a:prstGeom prst="rect">
                        <a:avLst/>
                      </a:prstGeom>
                      <a:noFill/>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449308749"/>
              </p:ext>
            </p:extLst>
          </p:nvPr>
        </p:nvGraphicFramePr>
        <p:xfrm>
          <a:off x="6293827" y="2762935"/>
          <a:ext cx="3373429" cy="793748"/>
        </p:xfrm>
        <a:graphic>
          <a:graphicData uri="http://schemas.openxmlformats.org/presentationml/2006/ole">
            <mc:AlternateContent xmlns:mc="http://schemas.openxmlformats.org/markup-compatibility/2006">
              <mc:Choice xmlns:v="urn:schemas-microsoft-com:vml" Requires="v">
                <p:oleObj spid="_x0000_s9234" name="Equation" r:id="rId5" imgW="1600200" imgH="431800" progId="Equation.3">
                  <p:embed/>
                </p:oleObj>
              </mc:Choice>
              <mc:Fallback>
                <p:oleObj name="Equation" r:id="rId5" imgW="1600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3827" y="2762935"/>
                        <a:ext cx="3373429" cy="793748"/>
                      </a:xfrm>
                      <a:prstGeom prst="rect">
                        <a:avLst/>
                      </a:prstGeom>
                      <a:noFill/>
                    </p:spPr>
                  </p:pic>
                </p:oleObj>
              </mc:Fallback>
            </mc:AlternateContent>
          </a:graphicData>
        </a:graphic>
      </p:graphicFrame>
      <p:sp>
        <p:nvSpPr>
          <p:cNvPr id="8" name="Footer Placeholder 3">
            <a:extLst>
              <a:ext uri="{FF2B5EF4-FFF2-40B4-BE49-F238E27FC236}">
                <a16:creationId xmlns:a16="http://schemas.microsoft.com/office/drawing/2014/main" id="{BD830FB2-3B37-0747-A47D-6B7ADF8D94AF}"/>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15.5 Process Capability</a:t>
            </a:r>
          </a:p>
        </p:txBody>
      </p:sp>
      <p:sp>
        <p:nvSpPr>
          <p:cNvPr id="10" name="Footer Placeholder 1">
            <a:extLst>
              <a:ext uri="{FF2B5EF4-FFF2-40B4-BE49-F238E27FC236}">
                <a16:creationId xmlns:a16="http://schemas.microsoft.com/office/drawing/2014/main" id="{6D0A0473-3B4A-AF4D-B437-7AEA7294210B}"/>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595417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Capability</a:t>
            </a:r>
          </a:p>
        </p:txBody>
      </p:sp>
      <p:sp>
        <p:nvSpPr>
          <p:cNvPr id="5" name="Slide Number Placeholder 4"/>
          <p:cNvSpPr>
            <a:spLocks noGrp="1"/>
          </p:cNvSpPr>
          <p:nvPr>
            <p:ph type="sldNum" sz="quarter" idx="12"/>
          </p:nvPr>
        </p:nvSpPr>
        <p:spPr/>
        <p:txBody>
          <a:bodyPr/>
          <a:lstStyle/>
          <a:p>
            <a:fld id="{970AC96D-89D8-403C-B391-4642C5ED619A}" type="slidenum">
              <a:rPr lang="en-US" smtClean="0"/>
              <a:t>37</a:t>
            </a:fld>
            <a:endParaRPr lang="en-US"/>
          </a:p>
        </p:txBody>
      </p:sp>
      <p:pic>
        <p:nvPicPr>
          <p:cNvPr id="6" name="Picture 5" descr="Screen Shot 2018-07-30 at 12.4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901" y="2093654"/>
            <a:ext cx="7188400" cy="3433864"/>
          </a:xfrm>
          <a:prstGeom prst="rect">
            <a:avLst/>
          </a:prstGeom>
        </p:spPr>
      </p:pic>
      <p:sp>
        <p:nvSpPr>
          <p:cNvPr id="7" name="Footer Placeholder 3">
            <a:extLst>
              <a:ext uri="{FF2B5EF4-FFF2-40B4-BE49-F238E27FC236}">
                <a16:creationId xmlns:a16="http://schemas.microsoft.com/office/drawing/2014/main" id="{BE2F818E-42B9-E242-887E-9BA300C657A2}"/>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15.5 Process Capability</a:t>
            </a:r>
          </a:p>
        </p:txBody>
      </p:sp>
      <p:sp>
        <p:nvSpPr>
          <p:cNvPr id="8" name="Footer Placeholder 1">
            <a:extLst>
              <a:ext uri="{FF2B5EF4-FFF2-40B4-BE49-F238E27FC236}">
                <a16:creationId xmlns:a16="http://schemas.microsoft.com/office/drawing/2014/main" id="{24D9FB48-0CA0-F049-9251-8F91B0B92F99}"/>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425892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a:t>
            </a:r>
            <a:r>
              <a:rPr lang="en-US" b="1" dirty="0"/>
              <a:t> Chart (Control Chart for Proportions)</a:t>
            </a:r>
            <a:endParaRPr lang="en-US" b="1" i="1" dirty="0"/>
          </a:p>
        </p:txBody>
      </p:sp>
      <p:sp>
        <p:nvSpPr>
          <p:cNvPr id="5" name="Slide Number Placeholder 4"/>
          <p:cNvSpPr>
            <a:spLocks noGrp="1"/>
          </p:cNvSpPr>
          <p:nvPr>
            <p:ph type="sldNum" sz="quarter" idx="12"/>
          </p:nvPr>
        </p:nvSpPr>
        <p:spPr/>
        <p:txBody>
          <a:bodyPr/>
          <a:lstStyle/>
          <a:p>
            <a:fld id="{970AC96D-89D8-403C-B391-4642C5ED619A}" type="slidenum">
              <a:rPr lang="en-US" smtClean="0"/>
              <a:t>38</a:t>
            </a:fld>
            <a:endParaRPr lang="en-US"/>
          </a:p>
        </p:txBody>
      </p:sp>
      <p:pic>
        <p:nvPicPr>
          <p:cNvPr id="15" name="Picture 14" descr="Screen Shot 2018-07-30 at 12.50.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88" y="2127976"/>
            <a:ext cx="10756494" cy="3031077"/>
          </a:xfrm>
          <a:prstGeom prst="rect">
            <a:avLst/>
          </a:prstGeom>
        </p:spPr>
      </p:pic>
      <p:sp>
        <p:nvSpPr>
          <p:cNvPr id="6" name="Footer Placeholder 3">
            <a:extLst>
              <a:ext uri="{FF2B5EF4-FFF2-40B4-BE49-F238E27FC236}">
                <a16:creationId xmlns:a16="http://schemas.microsoft.com/office/drawing/2014/main" id="{EA45ACB7-6D12-DC46-A403-8797AE0239CF}"/>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15.6.1 </a:t>
            </a:r>
            <a:r>
              <a:rPr lang="en-US" i="1" dirty="0"/>
              <a:t>P</a:t>
            </a:r>
            <a:r>
              <a:rPr lang="en-US" dirty="0"/>
              <a:t> Chart (Control Chart for Proportions)</a:t>
            </a:r>
          </a:p>
        </p:txBody>
      </p:sp>
      <p:sp>
        <p:nvSpPr>
          <p:cNvPr id="7" name="Footer Placeholder 1">
            <a:extLst>
              <a:ext uri="{FF2B5EF4-FFF2-40B4-BE49-F238E27FC236}">
                <a16:creationId xmlns:a16="http://schemas.microsoft.com/office/drawing/2014/main" id="{6C509A9F-C6F0-C548-8DE9-11539F2EFB9F}"/>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238188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15.4</a:t>
            </a:r>
            <a:r>
              <a:rPr lang="en-US" dirty="0"/>
              <a:t> | Ceramic Substrate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latin typeface="Helvetica"/>
                  </a:rPr>
                  <a:t>Suppose we wish to construct a fraction-defective control chart for a ceramic substrate production line. We have 20 preliminary samples, each of size 100. Note that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𝑝</m:t>
                        </m:r>
                      </m:e>
                    </m:ba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800</m:t>
                            </m:r>
                          </m:num>
                          <m:den>
                            <m:r>
                              <a:rPr lang="en-US" sz="2400" b="0" i="1" smtClean="0">
                                <a:latin typeface="Cambria Math" panose="02040503050406030204" pitchFamily="18" charset="0"/>
                              </a:rPr>
                              <m:t>2000</m:t>
                            </m:r>
                          </m:den>
                        </m:f>
                      </m:e>
                    </m:d>
                    <m:r>
                      <a:rPr lang="en-US" sz="2400" b="0" i="1" smtClean="0">
                        <a:latin typeface="Cambria Math" panose="02040503050406030204" pitchFamily="18" charset="0"/>
                      </a:rPr>
                      <m:t>=0.40 </m:t>
                    </m:r>
                  </m:oMath>
                </a14:m>
                <a:r>
                  <a:rPr lang="en-US" sz="2400" dirty="0">
                    <a:latin typeface="Helvetica"/>
                  </a:rPr>
                  <a:t>; therefore, the trial parameters for the control chart are</a:t>
                </a:r>
              </a:p>
              <a:p>
                <a:endParaRPr lang="en-US" sz="2400" dirty="0">
                  <a:latin typeface="Helvetica"/>
                </a:endParaRPr>
              </a:p>
              <a:p>
                <a:pPr marL="0" indent="0">
                  <a:buNone/>
                </a:pPr>
                <a:endParaRPr lang="en-US" sz="2400" dirty="0">
                  <a:latin typeface="Helvetica"/>
                </a:endParaRPr>
              </a:p>
              <a:p>
                <a:pPr marL="0" indent="0">
                  <a:buNone/>
                </a:pPr>
                <a:endParaRPr lang="en-US" sz="2400" dirty="0">
                  <a:latin typeface="Helvetica"/>
                </a:endParaRPr>
              </a:p>
              <a:p>
                <a:r>
                  <a:rPr lang="en-US" sz="2400" dirty="0">
                    <a:latin typeface="Helvetica"/>
                  </a:rPr>
                  <a:t>All samples are in control. If they were not, we would search for assignable causes of variation and revise the limits accordingly. This chart can be used for controlling future production.</a:t>
                </a:r>
              </a:p>
              <a:p>
                <a:endParaRPr lang="en-US" sz="2400" dirty="0">
                  <a:latin typeface="Helvetica"/>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4" t="-2339" r="-144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70AC96D-89D8-403C-B391-4642C5ED619A}" type="slidenum">
              <a:rPr lang="en-US" smtClean="0"/>
              <a:t>39</a:t>
            </a:fld>
            <a:endParaRPr lang="en-US"/>
          </a:p>
        </p:txBody>
      </p:sp>
      <p:graphicFrame>
        <p:nvGraphicFramePr>
          <p:cNvPr id="6" name="Object 10"/>
          <p:cNvGraphicFramePr>
            <a:graphicFrameLocks noChangeAspect="1"/>
          </p:cNvGraphicFramePr>
          <p:nvPr>
            <p:extLst>
              <p:ext uri="{D42A27DB-BD31-4B8C-83A1-F6EECF244321}">
                <p14:modId xmlns:p14="http://schemas.microsoft.com/office/powerpoint/2010/main" val="4019521148"/>
              </p:ext>
            </p:extLst>
          </p:nvPr>
        </p:nvGraphicFramePr>
        <p:xfrm>
          <a:off x="3878719" y="3106156"/>
          <a:ext cx="4929402" cy="1357371"/>
        </p:xfrm>
        <a:graphic>
          <a:graphicData uri="http://schemas.openxmlformats.org/presentationml/2006/ole">
            <mc:AlternateContent xmlns:mc="http://schemas.openxmlformats.org/markup-compatibility/2006">
              <mc:Choice xmlns:v="urn:schemas-microsoft-com:vml" Requires="v">
                <p:oleObj spid="_x0000_s11277" name="Equation" r:id="rId4" imgW="3187700" imgH="889000" progId="Equation.3">
                  <p:embed/>
                </p:oleObj>
              </mc:Choice>
              <mc:Fallback>
                <p:oleObj name="Equation" r:id="rId4" imgW="3187700" imgH="889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719" y="3106156"/>
                        <a:ext cx="4929402" cy="1357371"/>
                      </a:xfrm>
                      <a:prstGeom prst="rect">
                        <a:avLst/>
                      </a:prstGeom>
                      <a:noFill/>
                    </p:spPr>
                  </p:pic>
                </p:oleObj>
              </mc:Fallback>
            </mc:AlternateContent>
          </a:graphicData>
        </a:graphic>
      </p:graphicFrame>
      <p:sp>
        <p:nvSpPr>
          <p:cNvPr id="8" name="Footer Placeholder 3">
            <a:extLst>
              <a:ext uri="{FF2B5EF4-FFF2-40B4-BE49-F238E27FC236}">
                <a16:creationId xmlns:a16="http://schemas.microsoft.com/office/drawing/2014/main" id="{99B0B978-6787-F642-A19C-EDCE47916A40}"/>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15.6.1 </a:t>
            </a:r>
            <a:r>
              <a:rPr lang="en-US" i="1" dirty="0"/>
              <a:t>P</a:t>
            </a:r>
            <a:r>
              <a:rPr lang="en-US" dirty="0"/>
              <a:t> Chart (Control Chart for Proportions)</a:t>
            </a:r>
          </a:p>
        </p:txBody>
      </p:sp>
      <p:sp>
        <p:nvSpPr>
          <p:cNvPr id="9" name="Footer Placeholder 1">
            <a:extLst>
              <a:ext uri="{FF2B5EF4-FFF2-40B4-BE49-F238E27FC236}">
                <a16:creationId xmlns:a16="http://schemas.microsoft.com/office/drawing/2014/main" id="{0BC28628-EEF0-2C4B-B737-9EC1D4FB71CB}"/>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74638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Quality Improvement and Statistics</a:t>
            </a:r>
          </a:p>
        </p:txBody>
      </p:sp>
      <p:sp>
        <p:nvSpPr>
          <p:cNvPr id="3" name="Content Placeholder 2"/>
          <p:cNvSpPr>
            <a:spLocks noGrp="1"/>
          </p:cNvSpPr>
          <p:nvPr>
            <p:ph idx="1"/>
          </p:nvPr>
        </p:nvSpPr>
        <p:spPr>
          <a:xfrm>
            <a:off x="838199" y="1862571"/>
            <a:ext cx="10871447" cy="1732885"/>
          </a:xfrm>
        </p:spPr>
        <p:txBody>
          <a:bodyPr>
            <a:noAutofit/>
          </a:bodyPr>
          <a:lstStyle/>
          <a:p>
            <a:pPr marL="0" indent="0">
              <a:spcBef>
                <a:spcPct val="20000"/>
              </a:spcBef>
              <a:buNone/>
            </a:pPr>
            <a:r>
              <a:rPr lang="en-US" sz="2400" b="1" dirty="0">
                <a:latin typeface="Helvetica"/>
              </a:rPr>
              <a:t>Definitions of Quality</a:t>
            </a:r>
          </a:p>
          <a:p>
            <a:pPr marL="0" indent="0">
              <a:lnSpc>
                <a:spcPct val="50000"/>
              </a:lnSpc>
              <a:spcBef>
                <a:spcPct val="20000"/>
              </a:spcBef>
              <a:buNone/>
            </a:pPr>
            <a:r>
              <a:rPr lang="en-US" sz="2400" b="1" dirty="0">
                <a:latin typeface="Helvetica"/>
              </a:rPr>
              <a:t>  </a:t>
            </a:r>
          </a:p>
          <a:p>
            <a:pPr marL="0" indent="0">
              <a:spcBef>
                <a:spcPct val="20000"/>
              </a:spcBef>
              <a:buNone/>
            </a:pPr>
            <a:r>
              <a:rPr lang="en-US" sz="2400" b="1" i="1" dirty="0">
                <a:latin typeface="Helvetica"/>
              </a:rPr>
              <a:t>Quality</a:t>
            </a:r>
            <a:r>
              <a:rPr lang="en-US" sz="2400" dirty="0">
                <a:latin typeface="Helvetica"/>
              </a:rPr>
              <a:t> means fitness for use</a:t>
            </a:r>
          </a:p>
          <a:p>
            <a:pPr marL="800100" lvl="1" indent="-342900">
              <a:spcBef>
                <a:spcPct val="20000"/>
              </a:spcBef>
            </a:pPr>
            <a:r>
              <a:rPr lang="en-US" dirty="0">
                <a:latin typeface="Helvetica"/>
              </a:rPr>
              <a:t>quality of design</a:t>
            </a:r>
          </a:p>
          <a:p>
            <a:pPr marL="800100" lvl="1" indent="-342900">
              <a:spcBef>
                <a:spcPct val="20000"/>
              </a:spcBef>
            </a:pPr>
            <a:r>
              <a:rPr lang="en-US" dirty="0">
                <a:latin typeface="Helvetica"/>
              </a:rPr>
              <a:t>quality of conformance</a:t>
            </a:r>
          </a:p>
          <a:p>
            <a:pPr marL="0" indent="0">
              <a:spcBef>
                <a:spcPct val="20000"/>
              </a:spcBef>
              <a:buNone/>
            </a:pPr>
            <a:endParaRPr lang="en-US" sz="2400" b="1" dirty="0">
              <a:latin typeface="Helvetica"/>
            </a:endParaRPr>
          </a:p>
          <a:p>
            <a:pPr marL="0" indent="0">
              <a:buNone/>
            </a:pPr>
            <a:endParaRPr lang="en-US" sz="2400" dirty="0">
              <a:latin typeface="Helvetica"/>
            </a:endParaRPr>
          </a:p>
          <a:p>
            <a:pPr marL="0" indent="0">
              <a:buNone/>
            </a:pPr>
            <a:endParaRPr lang="en-US" sz="2400" dirty="0">
              <a:latin typeface="Helvetica"/>
            </a:endParaRPr>
          </a:p>
          <a:p>
            <a:pPr marL="0" indent="0">
              <a:spcBef>
                <a:spcPct val="50000"/>
              </a:spcBef>
              <a:buNone/>
            </a:pPr>
            <a:endParaRPr lang="en-US" sz="2400" dirty="0"/>
          </a:p>
          <a:p>
            <a:pPr marL="0" indent="0" algn="ctr">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970AC96D-89D8-403C-B391-4642C5ED619A}" type="slidenum">
              <a:rPr lang="en-US" smtClean="0"/>
              <a:t>4</a:t>
            </a:fld>
            <a:endParaRPr lang="en-US" dirty="0"/>
          </a:p>
        </p:txBody>
      </p:sp>
      <p:sp>
        <p:nvSpPr>
          <p:cNvPr id="9"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 Quality Improvement and Statistics</a:t>
            </a:r>
          </a:p>
        </p:txBody>
      </p:sp>
      <p:sp>
        <p:nvSpPr>
          <p:cNvPr id="6" name="Rectangle 5"/>
          <p:cNvSpPr/>
          <p:nvPr/>
        </p:nvSpPr>
        <p:spPr>
          <a:xfrm>
            <a:off x="2806646" y="4220749"/>
            <a:ext cx="6323782" cy="461665"/>
          </a:xfrm>
          <a:prstGeom prst="rect">
            <a:avLst/>
          </a:prstGeom>
          <a:ln>
            <a:solidFill>
              <a:schemeClr val="bg2">
                <a:lumMod val="75000"/>
              </a:schemeClr>
            </a:solidFill>
          </a:ln>
        </p:spPr>
        <p:txBody>
          <a:bodyPr wrap="none">
            <a:spAutoFit/>
          </a:bodyPr>
          <a:lstStyle/>
          <a:p>
            <a:pPr>
              <a:spcBef>
                <a:spcPct val="20000"/>
              </a:spcBef>
            </a:pPr>
            <a:r>
              <a:rPr lang="en-US" sz="2400" b="1" i="1" dirty="0">
                <a:latin typeface="Helvetica"/>
              </a:rPr>
              <a:t>Quality</a:t>
            </a:r>
            <a:r>
              <a:rPr lang="en-US" sz="2400" dirty="0">
                <a:latin typeface="Helvetica"/>
              </a:rPr>
              <a:t> is inversely proportional to variability.</a:t>
            </a:r>
          </a:p>
        </p:txBody>
      </p:sp>
      <p:sp>
        <p:nvSpPr>
          <p:cNvPr id="8" name="Footer Placeholder 1">
            <a:extLst>
              <a:ext uri="{FF2B5EF4-FFF2-40B4-BE49-F238E27FC236}">
                <a16:creationId xmlns:a16="http://schemas.microsoft.com/office/drawing/2014/main" id="{63496F85-80F1-7740-B84F-7889D57A7383}"/>
              </a:ext>
            </a:extLst>
          </p:cNvPr>
          <p:cNvSpPr>
            <a:spLocks noGrp="1"/>
          </p:cNvSpPr>
          <p:nvPr>
            <p:ph type="ftr" sz="quarter" idx="11"/>
          </p:nvPr>
        </p:nvSpPr>
        <p:spPr>
          <a:xfrm>
            <a:off x="3419699" y="635635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440276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15.4b</a:t>
            </a:r>
            <a:r>
              <a:rPr lang="en-US" dirty="0"/>
              <a:t> | Ceramic Substrate</a:t>
            </a:r>
          </a:p>
        </p:txBody>
      </p:sp>
      <p:sp>
        <p:nvSpPr>
          <p:cNvPr id="5" name="Slide Number Placeholder 4"/>
          <p:cNvSpPr>
            <a:spLocks noGrp="1"/>
          </p:cNvSpPr>
          <p:nvPr>
            <p:ph type="sldNum" sz="quarter" idx="12"/>
          </p:nvPr>
        </p:nvSpPr>
        <p:spPr/>
        <p:txBody>
          <a:bodyPr/>
          <a:lstStyle/>
          <a:p>
            <a:fld id="{970AC96D-89D8-403C-B391-4642C5ED619A}" type="slidenum">
              <a:rPr lang="en-US" smtClean="0"/>
              <a:t>40</a:t>
            </a:fld>
            <a:endParaRPr lang="en-US"/>
          </a:p>
        </p:txBody>
      </p:sp>
      <p:pic>
        <p:nvPicPr>
          <p:cNvPr id="6" name="Picture 5" descr="Screen Shot 2018-07-30 at 12.53.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283" y="1819076"/>
            <a:ext cx="4978345" cy="4472608"/>
          </a:xfrm>
          <a:prstGeom prst="rect">
            <a:avLst/>
          </a:prstGeom>
        </p:spPr>
      </p:pic>
      <p:sp>
        <p:nvSpPr>
          <p:cNvPr id="7" name="Footer Placeholder 3">
            <a:extLst>
              <a:ext uri="{FF2B5EF4-FFF2-40B4-BE49-F238E27FC236}">
                <a16:creationId xmlns:a16="http://schemas.microsoft.com/office/drawing/2014/main" id="{8AA8D606-9324-D84F-9022-132CBBD4F190}"/>
              </a:ext>
            </a:extLst>
          </p:cNvPr>
          <p:cNvSpPr txBox="1">
            <a:spLocks/>
          </p:cNvSpPr>
          <p:nvPr/>
        </p:nvSpPr>
        <p:spPr>
          <a:xfrm>
            <a:off x="90950" y="6266656"/>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15.6.1 </a:t>
            </a:r>
            <a:r>
              <a:rPr lang="en-US" i="1" dirty="0"/>
              <a:t>P</a:t>
            </a:r>
            <a:r>
              <a:rPr lang="en-US" dirty="0"/>
              <a:t> Chart (Control Chart for Proportions)</a:t>
            </a:r>
          </a:p>
        </p:txBody>
      </p:sp>
      <p:sp>
        <p:nvSpPr>
          <p:cNvPr id="8" name="Footer Placeholder 1">
            <a:extLst>
              <a:ext uri="{FF2B5EF4-FFF2-40B4-BE49-F238E27FC236}">
                <a16:creationId xmlns:a16="http://schemas.microsoft.com/office/drawing/2014/main" id="{1BAF89FD-CF94-D542-BB0B-77FDC03281AB}"/>
              </a:ext>
            </a:extLst>
          </p:cNvPr>
          <p:cNvSpPr>
            <a:spLocks noGrp="1"/>
          </p:cNvSpPr>
          <p:nvPr>
            <p:ph type="ftr" sz="quarter" idx="11"/>
          </p:nvPr>
        </p:nvSpPr>
        <p:spPr>
          <a:xfrm>
            <a:off x="3719753" y="6360128"/>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143843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15.4c</a:t>
            </a:r>
            <a:r>
              <a:rPr lang="en-US" dirty="0"/>
              <a:t> | Ceramic Substrate</a:t>
            </a:r>
          </a:p>
        </p:txBody>
      </p:sp>
      <p:sp>
        <p:nvSpPr>
          <p:cNvPr id="5" name="Slide Number Placeholder 4"/>
          <p:cNvSpPr>
            <a:spLocks noGrp="1"/>
          </p:cNvSpPr>
          <p:nvPr>
            <p:ph type="sldNum" sz="quarter" idx="12"/>
          </p:nvPr>
        </p:nvSpPr>
        <p:spPr/>
        <p:txBody>
          <a:bodyPr/>
          <a:lstStyle/>
          <a:p>
            <a:fld id="{970AC96D-89D8-403C-B391-4642C5ED619A}" type="slidenum">
              <a:rPr lang="en-US" smtClean="0"/>
              <a:t>41</a:t>
            </a:fld>
            <a:endParaRPr lang="en-US"/>
          </a:p>
        </p:txBody>
      </p:sp>
      <p:pic>
        <p:nvPicPr>
          <p:cNvPr id="6" name="Picture 5" descr="Screen Shot 2018-07-30 at 12.5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230" y="1870559"/>
            <a:ext cx="7740292" cy="4438285"/>
          </a:xfrm>
          <a:prstGeom prst="rect">
            <a:avLst/>
          </a:prstGeom>
        </p:spPr>
      </p:pic>
      <p:sp>
        <p:nvSpPr>
          <p:cNvPr id="7" name="Footer Placeholder 3">
            <a:extLst>
              <a:ext uri="{FF2B5EF4-FFF2-40B4-BE49-F238E27FC236}">
                <a16:creationId xmlns:a16="http://schemas.microsoft.com/office/drawing/2014/main" id="{60F73117-79D0-CB41-B98C-76CE0D991B9E}"/>
              </a:ext>
            </a:extLst>
          </p:cNvPr>
          <p:cNvSpPr txBox="1">
            <a:spLocks/>
          </p:cNvSpPr>
          <p:nvPr/>
        </p:nvSpPr>
        <p:spPr>
          <a:xfrm>
            <a:off x="9095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15.6.1 </a:t>
            </a:r>
            <a:r>
              <a:rPr lang="en-US" i="1" dirty="0"/>
              <a:t>P</a:t>
            </a:r>
            <a:r>
              <a:rPr lang="en-US" dirty="0"/>
              <a:t> Chart (Control Chart for Proportions)</a:t>
            </a:r>
          </a:p>
        </p:txBody>
      </p:sp>
      <p:sp>
        <p:nvSpPr>
          <p:cNvPr id="8" name="Footer Placeholder 1">
            <a:extLst>
              <a:ext uri="{FF2B5EF4-FFF2-40B4-BE49-F238E27FC236}">
                <a16:creationId xmlns:a16="http://schemas.microsoft.com/office/drawing/2014/main" id="{8008FA75-865B-EB47-BCF2-DA60B092A47E}"/>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571841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15.4d</a:t>
            </a:r>
            <a:r>
              <a:rPr lang="en-US" dirty="0"/>
              <a:t> | Ceramic Substrate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i="1" dirty="0">
                    <a:latin typeface="Helvetica"/>
                  </a:rPr>
                  <a:t>Practical Interpretation: </a:t>
                </a:r>
                <a:r>
                  <a:rPr lang="en-US" sz="2400" dirty="0">
                    <a:latin typeface="Helvetica"/>
                  </a:rPr>
                  <a:t>Although this process exhibits statistical control, its defective rate </a:t>
                </a:r>
                <a14:m>
                  <m:oMath xmlns:m="http://schemas.openxmlformats.org/officeDocument/2006/math">
                    <m:r>
                      <a:rPr lang="en-US" sz="2400" b="0" i="1" smtClean="0">
                        <a:latin typeface="Cambria Math" panose="02040503050406030204" pitchFamily="18" charset="0"/>
                      </a:rPr>
                      <m:t>(</m:t>
                    </m:r>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𝑝</m:t>
                        </m:r>
                      </m:e>
                    </m:bar>
                    <m:r>
                      <a:rPr lang="en-US" sz="2400" b="0" i="1" smtClean="0">
                        <a:latin typeface="Cambria Math" panose="02040503050406030204" pitchFamily="18" charset="0"/>
                      </a:rPr>
                      <m:t>=0.40)</m:t>
                    </m:r>
                  </m:oMath>
                </a14:m>
                <a:r>
                  <a:rPr lang="en-US" sz="2400" dirty="0">
                    <a:latin typeface="Helvetica"/>
                  </a:rPr>
                  <a:t> is very poor. We should take appropriate steps to investigate the process to determine why such a large number of defective units is being produced. Defective units should be analyzed to determine the specific types of defects present. Once the defect types are known, process changes should be investigated to determine their impact on defect levels. Designed experiments may be useful in this regard.</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4" t="-2339" r="-132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70AC96D-89D8-403C-B391-4642C5ED619A}" type="slidenum">
              <a:rPr lang="en-US" smtClean="0"/>
              <a:t>42</a:t>
            </a:fld>
            <a:endParaRPr lang="en-US"/>
          </a:p>
        </p:txBody>
      </p:sp>
      <p:sp>
        <p:nvSpPr>
          <p:cNvPr id="7" name="Footer Placeholder 3">
            <a:extLst>
              <a:ext uri="{FF2B5EF4-FFF2-40B4-BE49-F238E27FC236}">
                <a16:creationId xmlns:a16="http://schemas.microsoft.com/office/drawing/2014/main" id="{0333D4C5-F869-CA40-A3D6-88DF5A324BE2}"/>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15.6.1 </a:t>
            </a:r>
            <a:r>
              <a:rPr lang="en-US" i="1" dirty="0"/>
              <a:t>P</a:t>
            </a:r>
            <a:r>
              <a:rPr lang="en-US" dirty="0"/>
              <a:t> Chart (Control Chart for Proportions)</a:t>
            </a:r>
          </a:p>
        </p:txBody>
      </p:sp>
      <p:sp>
        <p:nvSpPr>
          <p:cNvPr id="8" name="Footer Placeholder 1">
            <a:extLst>
              <a:ext uri="{FF2B5EF4-FFF2-40B4-BE49-F238E27FC236}">
                <a16:creationId xmlns:a16="http://schemas.microsoft.com/office/drawing/2014/main" id="{D83F68E3-6AB2-F54B-BB29-0228753DF667}"/>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466517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U</a:t>
            </a:r>
            <a:r>
              <a:rPr lang="en-US" b="1" dirty="0"/>
              <a:t> chart (Control Chart for Defects per Unit</a:t>
            </a:r>
            <a:endParaRPr lang="en-US" b="1" i="1" dirty="0"/>
          </a:p>
        </p:txBody>
      </p:sp>
      <p:sp>
        <p:nvSpPr>
          <p:cNvPr id="5" name="Slide Number Placeholder 4"/>
          <p:cNvSpPr>
            <a:spLocks noGrp="1"/>
          </p:cNvSpPr>
          <p:nvPr>
            <p:ph type="sldNum" sz="quarter" idx="12"/>
          </p:nvPr>
        </p:nvSpPr>
        <p:spPr/>
        <p:txBody>
          <a:bodyPr/>
          <a:lstStyle/>
          <a:p>
            <a:fld id="{970AC96D-89D8-403C-B391-4642C5ED619A}" type="slidenum">
              <a:rPr lang="en-US" smtClean="0"/>
              <a:t>43</a:t>
            </a:fld>
            <a:endParaRPr lang="en-US"/>
          </a:p>
        </p:txBody>
      </p:sp>
      <p:pic>
        <p:nvPicPr>
          <p:cNvPr id="6" name="Picture 5" descr="Screen Shot 2018-07-30 at 12.56.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517" y="2395622"/>
            <a:ext cx="8123940" cy="2287323"/>
          </a:xfrm>
          <a:prstGeom prst="rect">
            <a:avLst/>
          </a:prstGeom>
        </p:spPr>
      </p:pic>
      <p:sp>
        <p:nvSpPr>
          <p:cNvPr id="7" name="Footer Placeholder 3">
            <a:extLst>
              <a:ext uri="{FF2B5EF4-FFF2-40B4-BE49-F238E27FC236}">
                <a16:creationId xmlns:a16="http://schemas.microsoft.com/office/drawing/2014/main" id="{57312A9C-B2AB-5C44-9E6F-959985661303}"/>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15.6.2 </a:t>
            </a:r>
            <a:r>
              <a:rPr lang="en-US" i="1" dirty="0"/>
              <a:t>U</a:t>
            </a:r>
            <a:r>
              <a:rPr lang="en-US" dirty="0"/>
              <a:t> Chart (Control Chart for Defects per Unit)</a:t>
            </a:r>
          </a:p>
        </p:txBody>
      </p:sp>
      <p:sp>
        <p:nvSpPr>
          <p:cNvPr id="8" name="Footer Placeholder 1">
            <a:extLst>
              <a:ext uri="{FF2B5EF4-FFF2-40B4-BE49-F238E27FC236}">
                <a16:creationId xmlns:a16="http://schemas.microsoft.com/office/drawing/2014/main" id="{451802AC-F926-E846-9086-B5B579E184DC}"/>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550369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15.5</a:t>
            </a:r>
            <a:r>
              <a:rPr lang="en-US" dirty="0"/>
              <a:t> | Printed Circuit Boards</a:t>
            </a:r>
            <a:endParaRPr lang="en-US" b="1" dirty="0"/>
          </a:p>
        </p:txBody>
      </p:sp>
      <p:sp>
        <p:nvSpPr>
          <p:cNvPr id="3" name="Content Placeholder 2"/>
          <p:cNvSpPr>
            <a:spLocks noGrp="1"/>
          </p:cNvSpPr>
          <p:nvPr>
            <p:ph idx="1"/>
          </p:nvPr>
        </p:nvSpPr>
        <p:spPr>
          <a:xfrm>
            <a:off x="1115580" y="1825625"/>
            <a:ext cx="10238220" cy="4351338"/>
          </a:xfrm>
        </p:spPr>
        <p:txBody>
          <a:bodyPr>
            <a:normAutofit/>
          </a:bodyPr>
          <a:lstStyle/>
          <a:p>
            <a:pPr marL="0" indent="0">
              <a:buNone/>
            </a:pPr>
            <a:r>
              <a:rPr lang="en-US" dirty="0">
                <a:latin typeface="Helvetica"/>
              </a:rPr>
              <a:t>Printed circuit boards are assembled by a combination of manual assembly and automation. Every hour, five boards are selected and inspected for process-control purposes. The number of defects in each sample of five boards is noted. </a:t>
            </a:r>
          </a:p>
        </p:txBody>
      </p:sp>
      <p:sp>
        <p:nvSpPr>
          <p:cNvPr id="5" name="Slide Number Placeholder 4"/>
          <p:cNvSpPr>
            <a:spLocks noGrp="1"/>
          </p:cNvSpPr>
          <p:nvPr>
            <p:ph type="sldNum" sz="quarter" idx="12"/>
          </p:nvPr>
        </p:nvSpPr>
        <p:spPr/>
        <p:txBody>
          <a:bodyPr/>
          <a:lstStyle/>
          <a:p>
            <a:fld id="{970AC96D-89D8-403C-B391-4642C5ED619A}" type="slidenum">
              <a:rPr lang="en-US" smtClean="0"/>
              <a:t>44</a:t>
            </a:fld>
            <a:endParaRPr lang="en-US"/>
          </a:p>
        </p:txBody>
      </p:sp>
      <p:pic>
        <p:nvPicPr>
          <p:cNvPr id="7" name="Picture 6" descr="Screen Shot 2018-07-30 at 1.1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24" y="3466541"/>
            <a:ext cx="6108681" cy="2859830"/>
          </a:xfrm>
          <a:prstGeom prst="rect">
            <a:avLst/>
          </a:prstGeom>
        </p:spPr>
      </p:pic>
      <p:sp>
        <p:nvSpPr>
          <p:cNvPr id="8" name="Footer Placeholder 3">
            <a:extLst>
              <a:ext uri="{FF2B5EF4-FFF2-40B4-BE49-F238E27FC236}">
                <a16:creationId xmlns:a16="http://schemas.microsoft.com/office/drawing/2014/main" id="{26578BD0-D680-194C-A4E2-373DD590C167}"/>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15.6.2 </a:t>
            </a:r>
            <a:r>
              <a:rPr lang="en-US" i="1" dirty="0"/>
              <a:t>U</a:t>
            </a:r>
            <a:r>
              <a:rPr lang="en-US" dirty="0"/>
              <a:t> Chart (Control Chart for Defects per Unit)</a:t>
            </a:r>
          </a:p>
        </p:txBody>
      </p:sp>
      <p:sp>
        <p:nvSpPr>
          <p:cNvPr id="9" name="Footer Placeholder 1">
            <a:extLst>
              <a:ext uri="{FF2B5EF4-FFF2-40B4-BE49-F238E27FC236}">
                <a16:creationId xmlns:a16="http://schemas.microsoft.com/office/drawing/2014/main" id="{1EB63002-D527-BF43-872B-1CE04CDD9B20}"/>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492073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15.5b</a:t>
            </a:r>
            <a:r>
              <a:rPr lang="en-US" dirty="0"/>
              <a:t> | Printed Circuit Boards</a:t>
            </a:r>
          </a:p>
        </p:txBody>
      </p:sp>
      <p:sp>
        <p:nvSpPr>
          <p:cNvPr id="5" name="Slide Number Placeholder 4"/>
          <p:cNvSpPr>
            <a:spLocks noGrp="1"/>
          </p:cNvSpPr>
          <p:nvPr>
            <p:ph type="sldNum" sz="quarter" idx="12"/>
          </p:nvPr>
        </p:nvSpPr>
        <p:spPr/>
        <p:txBody>
          <a:bodyPr/>
          <a:lstStyle/>
          <a:p>
            <a:fld id="{970AC96D-89D8-403C-B391-4642C5ED619A}" type="slidenum">
              <a:rPr lang="en-US" smtClean="0"/>
              <a:t>45</a:t>
            </a:fld>
            <a:endParaRPr lang="en-US"/>
          </a:p>
        </p:txBody>
      </p:sp>
      <p:pic>
        <p:nvPicPr>
          <p:cNvPr id="6" name="Picture 5" descr="Screen Shot 2018-07-30 at 1.17.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810" y="1784753"/>
            <a:ext cx="7947831" cy="4189554"/>
          </a:xfrm>
          <a:prstGeom prst="rect">
            <a:avLst/>
          </a:prstGeom>
        </p:spPr>
      </p:pic>
      <p:sp>
        <p:nvSpPr>
          <p:cNvPr id="7" name="Footer Placeholder 3">
            <a:extLst>
              <a:ext uri="{FF2B5EF4-FFF2-40B4-BE49-F238E27FC236}">
                <a16:creationId xmlns:a16="http://schemas.microsoft.com/office/drawing/2014/main" id="{672A7AEE-CFE1-524E-86FF-135E6A86353F}"/>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15.6.2 </a:t>
            </a:r>
            <a:r>
              <a:rPr lang="en-US" i="1" dirty="0"/>
              <a:t>U</a:t>
            </a:r>
            <a:r>
              <a:rPr lang="en-US" dirty="0"/>
              <a:t> Chart (Control Chart for Defects per Unit)</a:t>
            </a:r>
          </a:p>
        </p:txBody>
      </p:sp>
      <p:sp>
        <p:nvSpPr>
          <p:cNvPr id="8" name="Footer Placeholder 1">
            <a:extLst>
              <a:ext uri="{FF2B5EF4-FFF2-40B4-BE49-F238E27FC236}">
                <a16:creationId xmlns:a16="http://schemas.microsoft.com/office/drawing/2014/main" id="{768014A9-87BB-2F4F-91B3-A9F0DE23A646}"/>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4009450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15.5c</a:t>
            </a:r>
            <a:r>
              <a:rPr lang="en-US" dirty="0"/>
              <a:t> | Printed Circuit Boards</a:t>
            </a:r>
          </a:p>
        </p:txBody>
      </p:sp>
      <p:sp>
        <p:nvSpPr>
          <p:cNvPr id="5" name="Slide Number Placeholder 4"/>
          <p:cNvSpPr>
            <a:spLocks noGrp="1"/>
          </p:cNvSpPr>
          <p:nvPr>
            <p:ph type="sldNum" sz="quarter" idx="12"/>
          </p:nvPr>
        </p:nvSpPr>
        <p:spPr/>
        <p:txBody>
          <a:bodyPr/>
          <a:lstStyle/>
          <a:p>
            <a:fld id="{970AC96D-89D8-403C-B391-4642C5ED619A}" type="slidenum">
              <a:rPr lang="en-US" smtClean="0"/>
              <a:t>46</a:t>
            </a:fld>
            <a:endParaRPr lang="en-US"/>
          </a:p>
        </p:txBody>
      </p:sp>
      <p:pic>
        <p:nvPicPr>
          <p:cNvPr id="6" name="Picture 5" descr="Screen Shot 2018-07-30 at 1.18.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76" y="1900291"/>
            <a:ext cx="6315898" cy="4126865"/>
          </a:xfrm>
          <a:prstGeom prst="rect">
            <a:avLst/>
          </a:prstGeom>
        </p:spPr>
      </p:pic>
      <p:sp>
        <p:nvSpPr>
          <p:cNvPr id="7" name="TextBox 6"/>
          <p:cNvSpPr txBox="1"/>
          <p:nvPr/>
        </p:nvSpPr>
        <p:spPr>
          <a:xfrm>
            <a:off x="7826221" y="2265265"/>
            <a:ext cx="3415391" cy="3416320"/>
          </a:xfrm>
          <a:prstGeom prst="rect">
            <a:avLst/>
          </a:prstGeom>
          <a:noFill/>
        </p:spPr>
        <p:txBody>
          <a:bodyPr wrap="square" rtlCol="0">
            <a:spAutoFit/>
          </a:bodyPr>
          <a:lstStyle/>
          <a:p>
            <a:r>
              <a:rPr lang="en-US" i="1" dirty="0">
                <a:latin typeface="Helvetica"/>
              </a:rPr>
              <a:t>Practical Interpretation</a:t>
            </a:r>
            <a:r>
              <a:rPr lang="en-US" b="1" dirty="0">
                <a:latin typeface="Helvetica"/>
              </a:rPr>
              <a:t>: </a:t>
            </a:r>
            <a:r>
              <a:rPr lang="en-US" dirty="0">
                <a:latin typeface="Helvetica"/>
              </a:rPr>
              <a:t>Eight defects per group of five circuit boards are too many (about 8/5 = 1.6 defects/board), and the process needs improvement. An investigation needs to be made of the specific types of defects found on the printed circuit boards. This will usually suggest potential avenues for process improvement.</a:t>
            </a:r>
          </a:p>
          <a:p>
            <a:endParaRPr lang="en-US" dirty="0"/>
          </a:p>
        </p:txBody>
      </p:sp>
      <p:sp>
        <p:nvSpPr>
          <p:cNvPr id="8" name="Footer Placeholder 3">
            <a:extLst>
              <a:ext uri="{FF2B5EF4-FFF2-40B4-BE49-F238E27FC236}">
                <a16:creationId xmlns:a16="http://schemas.microsoft.com/office/drawing/2014/main" id="{218C3F60-75FD-5945-BA49-A96E2D173D8B}"/>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15.6.2 </a:t>
            </a:r>
            <a:r>
              <a:rPr lang="en-US" i="1" dirty="0"/>
              <a:t>U</a:t>
            </a:r>
            <a:r>
              <a:rPr lang="en-US" dirty="0"/>
              <a:t> Chart (Control Chart for Defects per Unit)</a:t>
            </a:r>
          </a:p>
        </p:txBody>
      </p:sp>
      <p:sp>
        <p:nvSpPr>
          <p:cNvPr id="9" name="Footer Placeholder 1">
            <a:extLst>
              <a:ext uri="{FF2B5EF4-FFF2-40B4-BE49-F238E27FC236}">
                <a16:creationId xmlns:a16="http://schemas.microsoft.com/office/drawing/2014/main" id="{905B3881-55F8-BB40-B1BD-F9E37CFF9BB2}"/>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294089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Chart Performance</a:t>
            </a:r>
          </a:p>
        </p:txBody>
      </p:sp>
      <p:sp>
        <p:nvSpPr>
          <p:cNvPr id="3" name="Content Placeholder 2"/>
          <p:cNvSpPr>
            <a:spLocks noGrp="1"/>
          </p:cNvSpPr>
          <p:nvPr>
            <p:ph idx="1"/>
          </p:nvPr>
        </p:nvSpPr>
        <p:spPr/>
        <p:txBody>
          <a:bodyPr/>
          <a:lstStyle/>
          <a:p>
            <a:r>
              <a:rPr lang="en-US" dirty="0"/>
              <a:t>The </a:t>
            </a:r>
            <a:r>
              <a:rPr lang="en-US" b="1" dirty="0"/>
              <a:t>average run length (ARL)</a:t>
            </a:r>
            <a:r>
              <a:rPr lang="en-US" dirty="0"/>
              <a:t> is a way to evaluate decisions regarding sample size and sampling frequency </a:t>
            </a:r>
          </a:p>
        </p:txBody>
      </p:sp>
      <p:sp>
        <p:nvSpPr>
          <p:cNvPr id="5" name="Slide Number Placeholder 4"/>
          <p:cNvSpPr>
            <a:spLocks noGrp="1"/>
          </p:cNvSpPr>
          <p:nvPr>
            <p:ph type="sldNum" sz="quarter" idx="12"/>
          </p:nvPr>
        </p:nvSpPr>
        <p:spPr/>
        <p:txBody>
          <a:bodyPr/>
          <a:lstStyle/>
          <a:p>
            <a:fld id="{970AC96D-89D8-403C-B391-4642C5ED619A}" type="slidenum">
              <a:rPr lang="en-US" smtClean="0"/>
              <a:t>47</a:t>
            </a:fld>
            <a:endParaRPr lang="en-US"/>
          </a:p>
        </p:txBody>
      </p:sp>
      <p:pic>
        <p:nvPicPr>
          <p:cNvPr id="6" name="Picture 5" descr="Screen Shot 2018-07-30 at 1.19.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33" y="2946000"/>
            <a:ext cx="10477500" cy="1384300"/>
          </a:xfrm>
          <a:prstGeom prst="rect">
            <a:avLst/>
          </a:prstGeom>
        </p:spPr>
      </p:pic>
      <p:sp>
        <p:nvSpPr>
          <p:cNvPr id="7" name="Footer Placeholder 3">
            <a:extLst>
              <a:ext uri="{FF2B5EF4-FFF2-40B4-BE49-F238E27FC236}">
                <a16:creationId xmlns:a16="http://schemas.microsoft.com/office/drawing/2014/main" id="{ED107D0F-F580-3845-91DD-596F11D9DCF7}"/>
              </a:ext>
            </a:extLst>
          </p:cNvPr>
          <p:cNvSpPr txBox="1">
            <a:spLocks/>
          </p:cNvSpPr>
          <p:nvPr/>
        </p:nvSpPr>
        <p:spPr>
          <a:xfrm>
            <a:off x="369352" y="5981954"/>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15.7 Control Chart Performance</a:t>
            </a:r>
          </a:p>
        </p:txBody>
      </p:sp>
      <p:sp>
        <p:nvSpPr>
          <p:cNvPr id="8" name="Footer Placeholder 1">
            <a:extLst>
              <a:ext uri="{FF2B5EF4-FFF2-40B4-BE49-F238E27FC236}">
                <a16:creationId xmlns:a16="http://schemas.microsoft.com/office/drawing/2014/main" id="{0B626E20-EF65-AB49-B04B-C1983D1E15E0}"/>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209851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Chart Performance</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48</a:t>
            </a:fld>
            <a:endParaRPr lang="en-US"/>
          </a:p>
        </p:txBody>
      </p:sp>
      <p:pic>
        <p:nvPicPr>
          <p:cNvPr id="7" name="Picture 6" descr="Screen Shot 2018-07-30 at 1.20.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73" y="4300326"/>
            <a:ext cx="8941801" cy="2076805"/>
          </a:xfrm>
          <a:prstGeom prst="rect">
            <a:avLst/>
          </a:prstGeom>
        </p:spPr>
      </p:pic>
      <p:pic>
        <p:nvPicPr>
          <p:cNvPr id="6" name="Picture 5" descr="Screen Shot 2018-07-30 at 1.2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820" y="1892161"/>
            <a:ext cx="5229513" cy="3292373"/>
          </a:xfrm>
          <a:prstGeom prst="rect">
            <a:avLst/>
          </a:prstGeom>
        </p:spPr>
      </p:pic>
      <p:sp>
        <p:nvSpPr>
          <p:cNvPr id="8" name="Footer Placeholder 3">
            <a:extLst>
              <a:ext uri="{FF2B5EF4-FFF2-40B4-BE49-F238E27FC236}">
                <a16:creationId xmlns:a16="http://schemas.microsoft.com/office/drawing/2014/main" id="{46643597-F922-CC46-A4FC-AFA668925574}"/>
              </a:ext>
            </a:extLst>
          </p:cNvPr>
          <p:cNvSpPr txBox="1">
            <a:spLocks/>
          </p:cNvSpPr>
          <p:nvPr/>
        </p:nvSpPr>
        <p:spPr>
          <a:xfrm>
            <a:off x="438433" y="6084093"/>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15.7 Control Chart Performance</a:t>
            </a:r>
          </a:p>
        </p:txBody>
      </p:sp>
      <p:sp>
        <p:nvSpPr>
          <p:cNvPr id="9" name="Footer Placeholder 1">
            <a:extLst>
              <a:ext uri="{FF2B5EF4-FFF2-40B4-BE49-F238E27FC236}">
                <a16:creationId xmlns:a16="http://schemas.microsoft.com/office/drawing/2014/main" id="{E9F75D0E-11DC-7344-A995-A8F49F84CA75}"/>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4182585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6807-DBDE-5E4C-8584-387E8EA00691}"/>
              </a:ext>
            </a:extLst>
          </p:cNvPr>
          <p:cNvSpPr>
            <a:spLocks noGrp="1"/>
          </p:cNvSpPr>
          <p:nvPr>
            <p:ph type="title"/>
          </p:nvPr>
        </p:nvSpPr>
        <p:spPr/>
        <p:txBody>
          <a:bodyPr/>
          <a:lstStyle/>
          <a:p>
            <a:r>
              <a:rPr lang="en-US" b="1" dirty="0"/>
              <a:t>Time-Weighted Charts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0548BF-5EC8-854A-838E-EA2441205976}"/>
                  </a:ext>
                </a:extLst>
              </p:cNvPr>
              <p:cNvSpPr>
                <a:spLocks noGrp="1"/>
              </p:cNvSpPr>
              <p:nvPr>
                <p:ph idx="1"/>
              </p:nvPr>
            </p:nvSpPr>
            <p:spPr/>
            <p:txBody>
              <a:bodyPr>
                <a:normAutofit/>
              </a:bodyPr>
              <a:lstStyle/>
              <a:p>
                <a:r>
                  <a:rPr lang="en-US" sz="2400" dirty="0"/>
                  <a:t>A major disadvantage of any </a:t>
                </a:r>
                <a:r>
                  <a:rPr lang="en-US" sz="2400" dirty="0" err="1"/>
                  <a:t>Shewhart</a:t>
                </a:r>
                <a:r>
                  <a:rPr lang="en-US" sz="2400" dirty="0"/>
                  <a:t> control chart is that it is relatively insensitive to small shifts in the process (</a:t>
                </a:r>
                <a14:m>
                  <m:oMath xmlns:m="http://schemas.openxmlformats.org/officeDocument/2006/math">
                    <m:r>
                      <a:rPr lang="en-US" sz="2400" b="0" i="1" smtClean="0">
                        <a:latin typeface="Cambria Math" panose="02040503050406030204" pitchFamily="18" charset="0"/>
                      </a:rPr>
                      <m:t>1.5</m:t>
                    </m:r>
                    <m:r>
                      <a:rPr lang="en-US" sz="2400" b="0" i="1" smtClean="0">
                        <a:latin typeface="Cambria Math" panose="02040503050406030204" pitchFamily="18" charset="0"/>
                      </a:rPr>
                      <m:t>𝜎</m:t>
                    </m:r>
                  </m:oMath>
                </a14:m>
                <a:r>
                  <a:rPr lang="en-US" sz="2400" dirty="0"/>
                  <a:t> or less)</a:t>
                </a:r>
              </a:p>
              <a:p>
                <a:pPr lvl="1"/>
                <a:r>
                  <a:rPr lang="en-US" sz="2000" dirty="0"/>
                  <a:t>This is because </a:t>
                </a:r>
                <a:r>
                  <a:rPr lang="en-US" sz="2000" dirty="0" err="1"/>
                  <a:t>Shewhart</a:t>
                </a:r>
                <a:r>
                  <a:rPr lang="en-US" sz="2000" dirty="0"/>
                  <a:t> charts ignore information about sequences of (past) points and only uses information about the current point</a:t>
                </a:r>
              </a:p>
              <a:p>
                <a:pPr marL="457200" lvl="1" indent="0">
                  <a:buNone/>
                </a:pPr>
                <a:endParaRPr lang="en-US" sz="2000" dirty="0"/>
              </a:p>
              <a:p>
                <a:r>
                  <a:rPr lang="en-US" sz="2400" dirty="0"/>
                  <a:t>Time-weighted charts are an effective alternative because they integrate data over several time periods, improving the ARL performance to detect small shifts and manage the in-control ARL</a:t>
                </a:r>
              </a:p>
            </p:txBody>
          </p:sp>
        </mc:Choice>
        <mc:Fallback xmlns="">
          <p:sp>
            <p:nvSpPr>
              <p:cNvPr id="3" name="Content Placeholder 2">
                <a:extLst>
                  <a:ext uri="{FF2B5EF4-FFF2-40B4-BE49-F238E27FC236}">
                    <a16:creationId xmlns:a16="http://schemas.microsoft.com/office/drawing/2014/main" id="{E80548BF-5EC8-854A-838E-EA2441205976}"/>
                  </a:ext>
                </a:extLst>
              </p:cNvPr>
              <p:cNvSpPr>
                <a:spLocks noGrp="1" noRot="1" noChangeAspect="1" noMove="1" noResize="1" noEditPoints="1" noAdjustHandles="1" noChangeArrowheads="1" noChangeShapeType="1" noTextEdit="1"/>
              </p:cNvSpPr>
              <p:nvPr>
                <p:ph idx="1"/>
              </p:nvPr>
            </p:nvSpPr>
            <p:spPr>
              <a:blipFill>
                <a:blip r:embed="rId2"/>
                <a:stretch>
                  <a:fillRect l="-812" t="-2101" r="-5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FB21C87-F4A5-E54D-9FCE-B0A786009A3A}"/>
              </a:ext>
            </a:extLst>
          </p:cNvPr>
          <p:cNvSpPr>
            <a:spLocks noGrp="1"/>
          </p:cNvSpPr>
          <p:nvPr>
            <p:ph type="sldNum" sz="quarter" idx="12"/>
          </p:nvPr>
        </p:nvSpPr>
        <p:spPr/>
        <p:txBody>
          <a:bodyPr/>
          <a:lstStyle/>
          <a:p>
            <a:fld id="{970AC96D-89D8-403C-B391-4642C5ED619A}" type="slidenum">
              <a:rPr lang="en-US" smtClean="0"/>
              <a:t>49</a:t>
            </a:fld>
            <a:endParaRPr lang="en-US"/>
          </a:p>
        </p:txBody>
      </p:sp>
      <p:sp>
        <p:nvSpPr>
          <p:cNvPr id="6" name="Footer Placeholder 3">
            <a:extLst>
              <a:ext uri="{FF2B5EF4-FFF2-40B4-BE49-F238E27FC236}">
                <a16:creationId xmlns:a16="http://schemas.microsoft.com/office/drawing/2014/main" id="{C24AB2B1-DDDC-E14D-8DE1-C0422024D4D2}"/>
              </a:ext>
            </a:extLst>
          </p:cNvPr>
          <p:cNvSpPr txBox="1">
            <a:spLocks/>
          </p:cNvSpPr>
          <p:nvPr/>
        </p:nvSpPr>
        <p:spPr>
          <a:xfrm>
            <a:off x="438433" y="6084093"/>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 Time-Weighted Charts </a:t>
            </a:r>
          </a:p>
        </p:txBody>
      </p:sp>
      <p:sp>
        <p:nvSpPr>
          <p:cNvPr id="7" name="Footer Placeholder 1">
            <a:extLst>
              <a:ext uri="{FF2B5EF4-FFF2-40B4-BE49-F238E27FC236}">
                <a16:creationId xmlns:a16="http://schemas.microsoft.com/office/drawing/2014/main" id="{4EC67F60-2053-BD4D-81EE-1F489FE89837}"/>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56929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Quality Improvement and Statistics</a:t>
            </a:r>
          </a:p>
        </p:txBody>
      </p:sp>
      <p:sp>
        <p:nvSpPr>
          <p:cNvPr id="5" name="Slide Number Placeholder 4"/>
          <p:cNvSpPr>
            <a:spLocks noGrp="1"/>
          </p:cNvSpPr>
          <p:nvPr>
            <p:ph type="sldNum" sz="quarter" idx="12"/>
          </p:nvPr>
        </p:nvSpPr>
        <p:spPr/>
        <p:txBody>
          <a:bodyPr/>
          <a:lstStyle/>
          <a:p>
            <a:fld id="{970AC96D-89D8-403C-B391-4642C5ED619A}" type="slidenum">
              <a:rPr lang="en-US" smtClean="0"/>
              <a:t>5</a:t>
            </a:fld>
            <a:endParaRPr lang="en-US" dirty="0"/>
          </a:p>
        </p:txBody>
      </p:sp>
      <p:sp>
        <p:nvSpPr>
          <p:cNvPr id="6" name="Rectangle 5"/>
          <p:cNvSpPr/>
          <p:nvPr/>
        </p:nvSpPr>
        <p:spPr>
          <a:xfrm>
            <a:off x="1343486" y="2383760"/>
            <a:ext cx="9345228" cy="2369880"/>
          </a:xfrm>
          <a:prstGeom prst="rect">
            <a:avLst/>
          </a:prstGeom>
          <a:ln>
            <a:solidFill>
              <a:schemeClr val="bg2">
                <a:lumMod val="75000"/>
              </a:schemeClr>
            </a:solidFill>
          </a:ln>
        </p:spPr>
        <p:txBody>
          <a:bodyPr wrap="square">
            <a:spAutoFit/>
          </a:bodyPr>
          <a:lstStyle/>
          <a:p>
            <a:pPr marL="342900" indent="-342900">
              <a:spcBef>
                <a:spcPct val="20000"/>
              </a:spcBef>
            </a:pPr>
            <a:r>
              <a:rPr lang="en-US" sz="2800" b="1" dirty="0"/>
              <a:t>Quality Improvement</a:t>
            </a:r>
          </a:p>
          <a:p>
            <a:pPr marL="342900" indent="-342900">
              <a:spcBef>
                <a:spcPct val="20000"/>
              </a:spcBef>
            </a:pPr>
            <a:r>
              <a:rPr lang="en-US" sz="2000" b="1" dirty="0"/>
              <a:t>   </a:t>
            </a:r>
          </a:p>
          <a:p>
            <a:pPr marL="342900" indent="-342900">
              <a:spcBef>
                <a:spcPct val="20000"/>
              </a:spcBef>
            </a:pPr>
            <a:r>
              <a:rPr lang="en-US" sz="2000" b="1" dirty="0"/>
              <a:t> </a:t>
            </a:r>
            <a:r>
              <a:rPr lang="en-US" sz="2000" b="1" i="1" dirty="0"/>
              <a:t>Quality improvement</a:t>
            </a:r>
            <a:r>
              <a:rPr lang="en-US" sz="2000" b="1" dirty="0"/>
              <a:t> </a:t>
            </a:r>
            <a:r>
              <a:rPr lang="en-US" sz="2000" dirty="0"/>
              <a:t>is the reduction of variability in processes and products.</a:t>
            </a:r>
          </a:p>
          <a:p>
            <a:pPr marL="342900" indent="-342900">
              <a:spcBef>
                <a:spcPct val="20000"/>
              </a:spcBef>
            </a:pPr>
            <a:r>
              <a:rPr lang="en-US" sz="2000" dirty="0"/>
              <a:t>		</a:t>
            </a:r>
          </a:p>
          <a:p>
            <a:pPr marL="342900" indent="-342900">
              <a:spcBef>
                <a:spcPct val="20000"/>
              </a:spcBef>
            </a:pPr>
            <a:r>
              <a:rPr lang="en-US" sz="2000" dirty="0"/>
              <a:t>  Alternatively, </a:t>
            </a:r>
            <a:r>
              <a:rPr lang="en-US" sz="2000" b="1" i="1" dirty="0"/>
              <a:t>quality improvement</a:t>
            </a:r>
            <a:r>
              <a:rPr lang="en-US" sz="2000" b="1" dirty="0"/>
              <a:t> </a:t>
            </a:r>
            <a:r>
              <a:rPr lang="en-US" sz="2000" dirty="0"/>
              <a:t>is also seen as “waste reduction”.</a:t>
            </a:r>
          </a:p>
          <a:p>
            <a:pPr marL="342900" indent="-342900">
              <a:spcBef>
                <a:spcPct val="20000"/>
              </a:spcBef>
            </a:pPr>
            <a:endParaRPr lang="en-US" sz="2000" b="1" dirty="0"/>
          </a:p>
        </p:txBody>
      </p:sp>
      <p:sp>
        <p:nvSpPr>
          <p:cNvPr id="9"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 Quality Improvement and Statistics</a:t>
            </a:r>
          </a:p>
        </p:txBody>
      </p:sp>
      <p:sp>
        <p:nvSpPr>
          <p:cNvPr id="7" name="Footer Placeholder 1">
            <a:extLst>
              <a:ext uri="{FF2B5EF4-FFF2-40B4-BE49-F238E27FC236}">
                <a16:creationId xmlns:a16="http://schemas.microsoft.com/office/drawing/2014/main" id="{4610A897-D3F5-7C40-BABD-F1D42118FD60}"/>
              </a:ext>
            </a:extLst>
          </p:cNvPr>
          <p:cNvSpPr>
            <a:spLocks noGrp="1"/>
          </p:cNvSpPr>
          <p:nvPr>
            <p:ph type="ftr" sz="quarter" idx="11"/>
          </p:nvPr>
        </p:nvSpPr>
        <p:spPr>
          <a:xfrm>
            <a:off x="4003893"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177125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Exponentially Weighted Moving-Average Control Chart</a:t>
            </a:r>
          </a:p>
        </p:txBody>
      </p:sp>
      <p:sp>
        <p:nvSpPr>
          <p:cNvPr id="3" name="Content Placeholder 2"/>
          <p:cNvSpPr>
            <a:spLocks noGrp="1"/>
          </p:cNvSpPr>
          <p:nvPr>
            <p:ph idx="1"/>
          </p:nvPr>
        </p:nvSpPr>
        <p:spPr/>
        <p:txBody>
          <a:bodyPr>
            <a:normAutofit/>
          </a:bodyPr>
          <a:lstStyle/>
          <a:p>
            <a:r>
              <a:rPr lang="en-US" sz="2400" dirty="0"/>
              <a:t>At time, </a:t>
            </a:r>
            <a:r>
              <a:rPr lang="en-US" sz="2400" i="1" dirty="0"/>
              <a:t>t</a:t>
            </a:r>
            <a:r>
              <a:rPr lang="en-US" sz="2400" dirty="0"/>
              <a:t>, the average of the last four measurements can be written as </a:t>
            </a:r>
          </a:p>
          <a:p>
            <a:endParaRPr lang="en-US" sz="2400" dirty="0"/>
          </a:p>
          <a:p>
            <a:endParaRPr lang="en-US" sz="2400" dirty="0"/>
          </a:p>
          <a:p>
            <a:r>
              <a:rPr lang="en-US" sz="2400" dirty="0"/>
              <a:t>This average places weight on ¼ on each of the most recent observations and zero weight on older observations. It is called a </a:t>
            </a:r>
            <a:r>
              <a:rPr lang="en-US" sz="2400" b="1" dirty="0"/>
              <a:t>moving average</a:t>
            </a:r>
            <a:r>
              <a:rPr lang="en-US" sz="2400" dirty="0"/>
              <a:t> and in this case, a </a:t>
            </a:r>
            <a:r>
              <a:rPr lang="en-US" sz="2400" i="1" dirty="0"/>
              <a:t>window</a:t>
            </a:r>
            <a:r>
              <a:rPr lang="en-US" sz="2400" dirty="0"/>
              <a:t> of size 4 is used.</a:t>
            </a:r>
          </a:p>
          <a:p>
            <a:r>
              <a:rPr lang="en-US" sz="2400" dirty="0"/>
              <a:t>The </a:t>
            </a:r>
            <a:r>
              <a:rPr lang="en-US" sz="2400" b="1" dirty="0"/>
              <a:t>exponentially weighted moving-average (EWMA) </a:t>
            </a:r>
            <a:r>
              <a:rPr lang="en-US" sz="2400" dirty="0"/>
              <a:t>is </a:t>
            </a:r>
          </a:p>
        </p:txBody>
      </p:sp>
      <p:sp>
        <p:nvSpPr>
          <p:cNvPr id="5" name="Slide Number Placeholder 4"/>
          <p:cNvSpPr>
            <a:spLocks noGrp="1"/>
          </p:cNvSpPr>
          <p:nvPr>
            <p:ph type="sldNum" sz="quarter" idx="12"/>
          </p:nvPr>
        </p:nvSpPr>
        <p:spPr/>
        <p:txBody>
          <a:bodyPr/>
          <a:lstStyle/>
          <a:p>
            <a:fld id="{970AC96D-89D8-403C-B391-4642C5ED619A}" type="slidenum">
              <a:rPr lang="en-US" smtClean="0"/>
              <a:t>50</a:t>
            </a:fld>
            <a:endParaRPr lang="en-US"/>
          </a:p>
        </p:txBody>
      </p:sp>
      <p:pic>
        <p:nvPicPr>
          <p:cNvPr id="6" name="Picture 5" descr="Screen Shot 2018-07-30 at 4.49.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505" y="2299586"/>
            <a:ext cx="5233162" cy="956599"/>
          </a:xfrm>
          <a:prstGeom prst="rect">
            <a:avLst/>
          </a:prstGeom>
        </p:spPr>
      </p:pic>
      <p:pic>
        <p:nvPicPr>
          <p:cNvPr id="7" name="Picture 6" descr="Screen Shot 2018-07-30 at 4.51.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812" y="4756552"/>
            <a:ext cx="7551618" cy="1271851"/>
          </a:xfrm>
          <a:prstGeom prst="rect">
            <a:avLst/>
          </a:prstGeom>
        </p:spPr>
      </p:pic>
      <p:sp>
        <p:nvSpPr>
          <p:cNvPr id="9" name="Footer Placeholder 3">
            <a:extLst>
              <a:ext uri="{FF2B5EF4-FFF2-40B4-BE49-F238E27FC236}">
                <a16:creationId xmlns:a16="http://schemas.microsoft.com/office/drawing/2014/main" id="{03C4A0AC-7572-E944-ACF9-599660253577}"/>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15.8.1 Exponentially Weighted Moving-Average Control Charge</a:t>
            </a:r>
          </a:p>
        </p:txBody>
      </p:sp>
      <p:sp>
        <p:nvSpPr>
          <p:cNvPr id="10" name="Footer Placeholder 1">
            <a:extLst>
              <a:ext uri="{FF2B5EF4-FFF2-40B4-BE49-F238E27FC236}">
                <a16:creationId xmlns:a16="http://schemas.microsoft.com/office/drawing/2014/main" id="{0599E02A-548E-6B40-8715-D013B9539B86}"/>
              </a:ext>
            </a:extLst>
          </p:cNvPr>
          <p:cNvSpPr>
            <a:spLocks noGrp="1"/>
          </p:cNvSpPr>
          <p:nvPr>
            <p:ph type="ftr" sz="quarter" idx="11"/>
          </p:nvPr>
        </p:nvSpPr>
        <p:spPr>
          <a:xfrm>
            <a:off x="3512924" y="6232089"/>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592267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15.6</a:t>
            </a:r>
            <a:r>
              <a:rPr lang="en-US" dirty="0"/>
              <a:t> | Chemical Process Concentration EWMA</a:t>
            </a:r>
            <a:endParaRPr lang="en-US" b="1" dirty="0"/>
          </a:p>
        </p:txBody>
      </p:sp>
      <p:sp>
        <p:nvSpPr>
          <p:cNvPr id="5" name="Slide Number Placeholder 4"/>
          <p:cNvSpPr>
            <a:spLocks noGrp="1"/>
          </p:cNvSpPr>
          <p:nvPr>
            <p:ph type="sldNum" sz="quarter" idx="12"/>
          </p:nvPr>
        </p:nvSpPr>
        <p:spPr/>
        <p:txBody>
          <a:bodyPr/>
          <a:lstStyle/>
          <a:p>
            <a:fld id="{970AC96D-89D8-403C-B391-4642C5ED619A}" type="slidenum">
              <a:rPr lang="en-US" smtClean="0"/>
              <a:t>51</a:t>
            </a:fld>
            <a:endParaRPr lang="en-US"/>
          </a:p>
        </p:txBody>
      </p:sp>
      <p:pic>
        <p:nvPicPr>
          <p:cNvPr id="7" name="Picture 6" descr="Screen Shot 2018-07-30 at 4.51.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041" y="1820392"/>
            <a:ext cx="8015013" cy="4194385"/>
          </a:xfrm>
          <a:prstGeom prst="rect">
            <a:avLst/>
          </a:prstGeom>
        </p:spPr>
      </p:pic>
      <p:sp>
        <p:nvSpPr>
          <p:cNvPr id="6" name="Footer Placeholder 3">
            <a:extLst>
              <a:ext uri="{FF2B5EF4-FFF2-40B4-BE49-F238E27FC236}">
                <a16:creationId xmlns:a16="http://schemas.microsoft.com/office/drawing/2014/main" id="{1E00841B-361D-4743-8958-F8D0F4637E6A}"/>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15.8.1 Exponentially Weighted Moving-Average Control Charge</a:t>
            </a:r>
          </a:p>
        </p:txBody>
      </p:sp>
      <p:sp>
        <p:nvSpPr>
          <p:cNvPr id="8" name="Footer Placeholder 1">
            <a:extLst>
              <a:ext uri="{FF2B5EF4-FFF2-40B4-BE49-F238E27FC236}">
                <a16:creationId xmlns:a16="http://schemas.microsoft.com/office/drawing/2014/main" id="{DA3AC02D-4A2B-044C-B6DC-E2722C83C033}"/>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844586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15.6b</a:t>
            </a:r>
            <a:r>
              <a:rPr lang="en-US" dirty="0"/>
              <a:t> | Chemical Process Concentration EWMA</a:t>
            </a:r>
          </a:p>
        </p:txBody>
      </p:sp>
      <p:sp>
        <p:nvSpPr>
          <p:cNvPr id="5" name="Slide Number Placeholder 4"/>
          <p:cNvSpPr>
            <a:spLocks noGrp="1"/>
          </p:cNvSpPr>
          <p:nvPr>
            <p:ph type="sldNum" sz="quarter" idx="12"/>
          </p:nvPr>
        </p:nvSpPr>
        <p:spPr/>
        <p:txBody>
          <a:bodyPr/>
          <a:lstStyle/>
          <a:p>
            <a:fld id="{970AC96D-89D8-403C-B391-4642C5ED619A}" type="slidenum">
              <a:rPr lang="en-US" smtClean="0"/>
              <a:t>52</a:t>
            </a:fld>
            <a:endParaRPr lang="en-US"/>
          </a:p>
        </p:txBody>
      </p:sp>
      <p:pic>
        <p:nvPicPr>
          <p:cNvPr id="6" name="Picture 5" descr="Screen Shot 2018-07-30 at 4.53.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254" y="1986184"/>
            <a:ext cx="10005893" cy="2858827"/>
          </a:xfrm>
          <a:prstGeom prst="rect">
            <a:avLst/>
          </a:prstGeom>
        </p:spPr>
      </p:pic>
      <p:sp>
        <p:nvSpPr>
          <p:cNvPr id="7" name="Footer Placeholder 3">
            <a:extLst>
              <a:ext uri="{FF2B5EF4-FFF2-40B4-BE49-F238E27FC236}">
                <a16:creationId xmlns:a16="http://schemas.microsoft.com/office/drawing/2014/main" id="{8B862781-82B6-C74B-B7EF-3DDD1D958122}"/>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15.8.1 Exponentially Weighted Moving-Average Control Charge</a:t>
            </a:r>
          </a:p>
        </p:txBody>
      </p:sp>
      <p:sp>
        <p:nvSpPr>
          <p:cNvPr id="8" name="Footer Placeholder 1">
            <a:extLst>
              <a:ext uri="{FF2B5EF4-FFF2-40B4-BE49-F238E27FC236}">
                <a16:creationId xmlns:a16="http://schemas.microsoft.com/office/drawing/2014/main" id="{37374A20-7936-8440-9858-E0B4D2D4BB0F}"/>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956542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15.6c</a:t>
            </a:r>
            <a:r>
              <a:rPr lang="en-US" dirty="0"/>
              <a:t> | Chemical Process Concentration EWMA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latin typeface="Helvetica"/>
                  </a:rPr>
                  <a:t>Consider the concentration data shown in Table 15.3. Construct an EWMA control chart with </a:t>
                </a:r>
                <a:r>
                  <a:rPr lang="en-US" sz="2400" dirty="0">
                    <a:latin typeface="Symbol" pitchFamily="18" charset="2"/>
                  </a:rPr>
                  <a:t>l</a:t>
                </a:r>
                <a:r>
                  <a:rPr lang="en-US" sz="2400" dirty="0">
                    <a:latin typeface="Helvetica"/>
                  </a:rPr>
                  <a:t> = 0.2 with </a:t>
                </a:r>
                <a:r>
                  <a:rPr lang="en-US" sz="2400" i="1" dirty="0">
                    <a:latin typeface="Helvetica"/>
                  </a:rPr>
                  <a:t>n</a:t>
                </a:r>
                <a:r>
                  <a:rPr lang="en-US" sz="2400" dirty="0">
                    <a:latin typeface="Helvetica"/>
                  </a:rPr>
                  <a:t> = 1. It was determined that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𝑥</m:t>
                        </m:r>
                      </m:e>
                    </m:bar>
                    <m:r>
                      <a:rPr lang="en-US" sz="2400" b="0" i="1" smtClean="0">
                        <a:latin typeface="Cambria Math" panose="02040503050406030204" pitchFamily="18" charset="0"/>
                      </a:rPr>
                      <m:t>=99.1</m:t>
                    </m:r>
                  </m:oMath>
                </a14:m>
                <a:r>
                  <a:rPr lang="en-US" sz="2400" dirty="0">
                    <a:latin typeface="Helvetica"/>
                  </a:rPr>
                  <a:t>      and </a:t>
                </a:r>
                <a14:m>
                  <m:oMath xmlns:m="http://schemas.openxmlformats.org/officeDocument/2006/math">
                    <m:bar>
                      <m:barPr>
                        <m:pos m:val="top"/>
                        <m:ctrlPr>
                          <a:rPr lang="en-US" sz="2400" b="0" i="1" dirty="0" smtClean="0">
                            <a:latin typeface="Cambria Math" panose="02040503050406030204" pitchFamily="18" charset="0"/>
                          </a:rPr>
                        </m:ctrlPr>
                      </m:barPr>
                      <m:e>
                        <m:r>
                          <a:rPr lang="en-US" sz="2400" b="0" i="1" dirty="0" smtClean="0">
                            <a:latin typeface="Cambria Math" panose="02040503050406030204" pitchFamily="18" charset="0"/>
                          </a:rPr>
                          <m:t>𝑚𝑟</m:t>
                        </m:r>
                      </m:e>
                    </m:bar>
                    <m:r>
                      <a:rPr lang="en-US" sz="2400" b="0" i="1" dirty="0" smtClean="0">
                        <a:latin typeface="Cambria Math" panose="02040503050406030204" pitchFamily="18" charset="0"/>
                      </a:rPr>
                      <m:t>=2.59.</m:t>
                    </m:r>
                  </m:oMath>
                </a14:m>
                <a:r>
                  <a:rPr lang="en-US" sz="2400" dirty="0">
                    <a:latin typeface="Helvetica"/>
                  </a:rPr>
                  <a:t> Therefore, </a:t>
                </a:r>
                <a14:m>
                  <m:oMath xmlns:m="http://schemas.openxmlformats.org/officeDocument/2006/math">
                    <m:sSub>
                      <m:sSubPr>
                        <m:ctrlPr>
                          <a:rPr lang="en-US" sz="2400" i="1" smtClean="0">
                            <a:latin typeface="Cambria Math" panose="02040503050406030204" pitchFamily="18" charset="0"/>
                          </a:rPr>
                        </m:ctrlPr>
                      </m:sSubPr>
                      <m:e>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𝜇</m:t>
                            </m:r>
                          </m:e>
                        </m:bar>
                      </m:e>
                      <m:sub>
                        <m:r>
                          <a:rPr lang="en-US" sz="2400" b="0" i="1" smtClean="0">
                            <a:latin typeface="Cambria Math" panose="02040503050406030204" pitchFamily="18" charset="0"/>
                          </a:rPr>
                          <m:t>0</m:t>
                        </m:r>
                      </m:sub>
                    </m:sSub>
                    <m:r>
                      <a:rPr lang="en-US" sz="2400" b="0" i="1" smtClean="0">
                        <a:latin typeface="Cambria Math" panose="02040503050406030204" pitchFamily="18" charset="0"/>
                      </a:rPr>
                      <m:t>=99.1</m:t>
                    </m:r>
                  </m:oMath>
                </a14:m>
                <a:r>
                  <a:rPr lang="en-US" sz="2400" dirty="0">
                    <a:latin typeface="Helvetica"/>
                  </a:rPr>
                  <a:t> and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𝜎</m:t>
                        </m:r>
                      </m:e>
                    </m:acc>
                    <m:r>
                      <a:rPr lang="en-US" sz="2400" b="0" i="1" dirty="0" smtClean="0">
                        <a:latin typeface="Cambria Math" panose="02040503050406030204" pitchFamily="18" charset="0"/>
                      </a:rPr>
                      <m:t>=</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2.59</m:t>
                        </m:r>
                      </m:num>
                      <m:den>
                        <m:r>
                          <a:rPr lang="en-US" sz="2400" b="0" i="1" dirty="0" smtClean="0">
                            <a:latin typeface="Cambria Math" panose="02040503050406030204" pitchFamily="18" charset="0"/>
                          </a:rPr>
                          <m:t>1.128</m:t>
                        </m:r>
                      </m:den>
                    </m:f>
                    <m:r>
                      <a:rPr lang="en-US" sz="2400" b="0" i="1" dirty="0" smtClean="0">
                        <a:latin typeface="Cambria Math" panose="02040503050406030204" pitchFamily="18" charset="0"/>
                      </a:rPr>
                      <m:t>=2.30</m:t>
                    </m:r>
                  </m:oMath>
                </a14:m>
                <a:r>
                  <a:rPr lang="en-US" sz="2400" dirty="0">
                    <a:latin typeface="Helvetica"/>
                  </a:rPr>
                  <a:t>. The control limits for </a:t>
                </a:r>
                <a:r>
                  <a:rPr lang="en-US" sz="2400" i="1" dirty="0">
                    <a:latin typeface="Helvetica"/>
                  </a:rPr>
                  <a:t>z</a:t>
                </a:r>
                <a:r>
                  <a:rPr lang="en-US" sz="2400" baseline="-25000" dirty="0">
                    <a:latin typeface="Helvetica"/>
                  </a:rPr>
                  <a:t>1</a:t>
                </a:r>
                <a:r>
                  <a:rPr lang="en-US" sz="2400" dirty="0">
                    <a:latin typeface="Helvetica"/>
                  </a:rPr>
                  <a:t> are</a:t>
                </a:r>
              </a:p>
              <a:p>
                <a:pPr marL="0" indent="0">
                  <a:buNone/>
                </a:pPr>
                <a:endParaRPr lang="en-US" sz="2400" dirty="0">
                  <a:latin typeface="Helvetica"/>
                </a:endParaRPr>
              </a:p>
              <a:p>
                <a:pPr marL="0" indent="0">
                  <a:buNone/>
                </a:pPr>
                <a:endParaRPr lang="en-US" sz="2400" dirty="0"/>
              </a:p>
              <a:p>
                <a:r>
                  <a:rPr lang="en-US" sz="2400" dirty="0"/>
                  <a:t>The first few values of </a:t>
                </a:r>
                <a:r>
                  <a:rPr lang="en-US" sz="2400" i="1" dirty="0" err="1"/>
                  <a:t>z</a:t>
                </a:r>
                <a:r>
                  <a:rPr lang="en-US" sz="2400" i="1" baseline="-25000" dirty="0" err="1"/>
                  <a:t>t</a:t>
                </a:r>
                <a:r>
                  <a:rPr lang="en-US" sz="2400" dirty="0"/>
                  <a:t> along with the corresponding control limits are</a:t>
                </a:r>
              </a:p>
              <a:p>
                <a:endParaRPr lang="en-US" sz="2400" dirty="0"/>
              </a:p>
              <a:p>
                <a:pPr marL="0" indent="0">
                  <a:buNone/>
                </a:pPr>
                <a:endParaRPr lang="en-US" sz="2400" dirty="0"/>
              </a:p>
              <a:p>
                <a:endParaRPr lang="en-US" sz="2400" dirty="0"/>
              </a:p>
              <a:p>
                <a:endParaRPr lang="en-US" sz="2400" dirty="0">
                  <a:latin typeface="Helvetica"/>
                </a:endParaRPr>
              </a:p>
              <a:p>
                <a:endParaRPr lang="en-US" sz="2400" dirty="0">
                  <a:latin typeface="Helvetica"/>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12" t="-1821" r="-81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970AC96D-89D8-403C-B391-4642C5ED619A}" type="slidenum">
              <a:rPr lang="en-US" smtClean="0"/>
              <a:t>53</a:t>
            </a:fld>
            <a:endParaRPr lang="en-US" dirty="0"/>
          </a:p>
        </p:txBody>
      </p:sp>
      <p:graphicFrame>
        <p:nvGraphicFramePr>
          <p:cNvPr id="10" name="Object 17"/>
          <p:cNvGraphicFramePr>
            <a:graphicFrameLocks noChangeAspect="1"/>
          </p:cNvGraphicFramePr>
          <p:nvPr>
            <p:extLst>
              <p:ext uri="{D42A27DB-BD31-4B8C-83A1-F6EECF244321}">
                <p14:modId xmlns:p14="http://schemas.microsoft.com/office/powerpoint/2010/main" val="4157206134"/>
              </p:ext>
            </p:extLst>
          </p:nvPr>
        </p:nvGraphicFramePr>
        <p:xfrm>
          <a:off x="3499104" y="3094540"/>
          <a:ext cx="4620453" cy="1139290"/>
        </p:xfrm>
        <a:graphic>
          <a:graphicData uri="http://schemas.openxmlformats.org/presentationml/2006/ole">
            <mc:AlternateContent xmlns:mc="http://schemas.openxmlformats.org/markup-compatibility/2006">
              <mc:Choice xmlns:v="urn:schemas-microsoft-com:vml" Requires="v">
                <p:oleObj spid="_x0000_s14361" name="Equation" r:id="rId4" imgW="3340100" imgH="965200" progId="Equation.3">
                  <p:embed/>
                </p:oleObj>
              </mc:Choice>
              <mc:Fallback>
                <p:oleObj name="Equation" r:id="rId4" imgW="3340100" imgH="965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9104" y="3094540"/>
                        <a:ext cx="4620453" cy="1139290"/>
                      </a:xfrm>
                      <a:prstGeom prst="rect">
                        <a:avLst/>
                      </a:prstGeom>
                      <a:noFill/>
                    </p:spPr>
                  </p:pic>
                </p:oleObj>
              </mc:Fallback>
            </mc:AlternateContent>
          </a:graphicData>
        </a:graphic>
      </p:graphicFrame>
      <p:pic>
        <p:nvPicPr>
          <p:cNvPr id="11" name="Picture 10" descr="Screen Shot 2018-07-30 at 4.58.5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5447" y="4804569"/>
            <a:ext cx="4621610" cy="1551781"/>
          </a:xfrm>
          <a:prstGeom prst="rect">
            <a:avLst/>
          </a:prstGeom>
        </p:spPr>
      </p:pic>
      <p:sp>
        <p:nvSpPr>
          <p:cNvPr id="12" name="Footer Placeholder 3">
            <a:extLst>
              <a:ext uri="{FF2B5EF4-FFF2-40B4-BE49-F238E27FC236}">
                <a16:creationId xmlns:a16="http://schemas.microsoft.com/office/drawing/2014/main" id="{3B87EA26-379D-D34E-A1DC-C899ED2BEE6A}"/>
              </a:ext>
            </a:extLst>
          </p:cNvPr>
          <p:cNvSpPr txBox="1">
            <a:spLocks/>
          </p:cNvSpPr>
          <p:nvPr/>
        </p:nvSpPr>
        <p:spPr>
          <a:xfrm>
            <a:off x="326472" y="6154606"/>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15.8.1 Exponentially Weighted </a:t>
            </a:r>
          </a:p>
          <a:p>
            <a:pPr algn="l"/>
            <a:r>
              <a:rPr lang="en-US" dirty="0"/>
              <a:t>Moving-Average Control Charge</a:t>
            </a:r>
          </a:p>
        </p:txBody>
      </p:sp>
      <p:sp>
        <p:nvSpPr>
          <p:cNvPr id="9" name="Footer Placeholder 1">
            <a:extLst>
              <a:ext uri="{FF2B5EF4-FFF2-40B4-BE49-F238E27FC236}">
                <a16:creationId xmlns:a16="http://schemas.microsoft.com/office/drawing/2014/main" id="{1D4C824B-DFE8-AD47-8AF9-FDE39492CACA}"/>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68333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15.6d</a:t>
            </a:r>
            <a:r>
              <a:rPr lang="en-US" dirty="0"/>
              <a:t> | Chemical Process Concentration EWMA</a:t>
            </a:r>
          </a:p>
        </p:txBody>
      </p:sp>
      <p:sp>
        <p:nvSpPr>
          <p:cNvPr id="5" name="Slide Number Placeholder 4"/>
          <p:cNvSpPr>
            <a:spLocks noGrp="1"/>
          </p:cNvSpPr>
          <p:nvPr>
            <p:ph type="sldNum" sz="quarter" idx="12"/>
          </p:nvPr>
        </p:nvSpPr>
        <p:spPr/>
        <p:txBody>
          <a:bodyPr/>
          <a:lstStyle/>
          <a:p>
            <a:fld id="{970AC96D-89D8-403C-B391-4642C5ED619A}" type="slidenum">
              <a:rPr lang="en-US" smtClean="0"/>
              <a:t>54</a:t>
            </a:fld>
            <a:endParaRPr lang="en-US"/>
          </a:p>
        </p:txBody>
      </p:sp>
      <p:pic>
        <p:nvPicPr>
          <p:cNvPr id="6" name="Picture 5" descr="Screen Shot 2018-07-30 at 5.00.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741" y="1802466"/>
            <a:ext cx="7688919" cy="4473021"/>
          </a:xfrm>
          <a:prstGeom prst="rect">
            <a:avLst/>
          </a:prstGeom>
        </p:spPr>
      </p:pic>
      <p:sp>
        <p:nvSpPr>
          <p:cNvPr id="7" name="Footer Placeholder 3">
            <a:extLst>
              <a:ext uri="{FF2B5EF4-FFF2-40B4-BE49-F238E27FC236}">
                <a16:creationId xmlns:a16="http://schemas.microsoft.com/office/drawing/2014/main" id="{BDFFE33B-2945-E14E-AF22-1137173A7570}"/>
              </a:ext>
            </a:extLst>
          </p:cNvPr>
          <p:cNvSpPr txBox="1">
            <a:spLocks/>
          </p:cNvSpPr>
          <p:nvPr/>
        </p:nvSpPr>
        <p:spPr>
          <a:xfrm>
            <a:off x="252695" y="6206083"/>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15.8.1 Exponentially Weighted </a:t>
            </a:r>
          </a:p>
          <a:p>
            <a:pPr algn="l"/>
            <a:r>
              <a:rPr lang="en-US" dirty="0"/>
              <a:t>Moving-Average Control Charge</a:t>
            </a:r>
          </a:p>
        </p:txBody>
      </p:sp>
      <p:sp>
        <p:nvSpPr>
          <p:cNvPr id="8" name="Footer Placeholder 1">
            <a:extLst>
              <a:ext uri="{FF2B5EF4-FFF2-40B4-BE49-F238E27FC236}">
                <a16:creationId xmlns:a16="http://schemas.microsoft.com/office/drawing/2014/main" id="{6979DA18-7E18-1A4D-ACEB-493F185DA538}"/>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819675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Cumulative Sum Control Chart</a:t>
            </a:r>
          </a:p>
        </p:txBody>
      </p:sp>
      <p:sp>
        <p:nvSpPr>
          <p:cNvPr id="3" name="Content Placeholder 2"/>
          <p:cNvSpPr>
            <a:spLocks noGrp="1"/>
          </p:cNvSpPr>
          <p:nvPr>
            <p:ph idx="1"/>
          </p:nvPr>
        </p:nvSpPr>
        <p:spPr/>
        <p:txBody>
          <a:bodyPr/>
          <a:lstStyle/>
          <a:p>
            <a:r>
              <a:rPr lang="en-US" dirty="0"/>
              <a:t>Another alternative to the </a:t>
            </a:r>
            <a:r>
              <a:rPr lang="en-US" dirty="0" err="1"/>
              <a:t>Shewhart</a:t>
            </a:r>
            <a:r>
              <a:rPr lang="en-US" dirty="0"/>
              <a:t> control chart is the </a:t>
            </a:r>
            <a:r>
              <a:rPr lang="en-US" b="1" dirty="0"/>
              <a:t>cumulative sum control chart (CUSUM)</a:t>
            </a:r>
          </a:p>
          <a:p>
            <a:r>
              <a:rPr lang="en-US" dirty="0">
                <a:latin typeface="Helvetica"/>
                <a:sym typeface="Symbol" pitchFamily="18" charset="2"/>
              </a:rPr>
              <a:t>If </a:t>
            </a:r>
            <a:r>
              <a:rPr lang="en-US" baseline="-25000" dirty="0">
                <a:latin typeface="Helvetica"/>
                <a:sym typeface="Symbol" pitchFamily="18" charset="2"/>
              </a:rPr>
              <a:t>0</a:t>
            </a:r>
            <a:r>
              <a:rPr lang="en-US" dirty="0">
                <a:latin typeface="Helvetica"/>
                <a:sym typeface="Symbol" pitchFamily="18" charset="2"/>
              </a:rPr>
              <a:t> is the target for the process mean, the cumulative sum control chart is formed by plotting the quantity</a:t>
            </a:r>
          </a:p>
          <a:p>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55</a:t>
            </a:fld>
            <a:endParaRPr lang="en-US"/>
          </a:p>
        </p:txBody>
      </p:sp>
      <p:pic>
        <p:nvPicPr>
          <p:cNvPr id="7" name="Picture 6" descr="Screen Shot 2018-07-30 at 1.3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650" y="3618154"/>
            <a:ext cx="8993289" cy="1580852"/>
          </a:xfrm>
          <a:prstGeom prst="rect">
            <a:avLst/>
          </a:prstGeom>
        </p:spPr>
      </p:pic>
      <p:sp>
        <p:nvSpPr>
          <p:cNvPr id="8" name="Footer Placeholder 3">
            <a:extLst>
              <a:ext uri="{FF2B5EF4-FFF2-40B4-BE49-F238E27FC236}">
                <a16:creationId xmlns:a16="http://schemas.microsoft.com/office/drawing/2014/main" id="{7CEEFD08-86E2-AD41-BBFD-83DE293F06AF}"/>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9" name="Footer Placeholder 1">
            <a:extLst>
              <a:ext uri="{FF2B5EF4-FFF2-40B4-BE49-F238E27FC236}">
                <a16:creationId xmlns:a16="http://schemas.microsoft.com/office/drawing/2014/main" id="{3DDBF7FB-C4C7-0547-9F5E-4BC2AFAD5BA3}"/>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153013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Cumulative Sum Control Chart</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56</a:t>
            </a:fld>
            <a:endParaRPr lang="en-US"/>
          </a:p>
        </p:txBody>
      </p:sp>
      <p:pic>
        <p:nvPicPr>
          <p:cNvPr id="6" name="Picture 5" descr="Screen Shot 2018-07-30 at 1.37.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480" y="1735413"/>
            <a:ext cx="3809254" cy="4642075"/>
          </a:xfrm>
          <a:prstGeom prst="rect">
            <a:avLst/>
          </a:prstGeom>
        </p:spPr>
      </p:pic>
      <p:sp>
        <p:nvSpPr>
          <p:cNvPr id="7" name="Footer Placeholder 3">
            <a:extLst>
              <a:ext uri="{FF2B5EF4-FFF2-40B4-BE49-F238E27FC236}">
                <a16:creationId xmlns:a16="http://schemas.microsoft.com/office/drawing/2014/main" id="{C7801D53-15FA-5D40-9709-3455E8DB1A73}"/>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8" name="Footer Placeholder 1">
            <a:extLst>
              <a:ext uri="{FF2B5EF4-FFF2-40B4-BE49-F238E27FC236}">
                <a16:creationId xmlns:a16="http://schemas.microsoft.com/office/drawing/2014/main" id="{22BE1D35-07D3-BB40-BC29-689A4220F78F}"/>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026016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Cumulative Sum Control Chart</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57</a:t>
            </a:fld>
            <a:endParaRPr lang="en-US"/>
          </a:p>
        </p:txBody>
      </p:sp>
      <p:pic>
        <p:nvPicPr>
          <p:cNvPr id="6" name="Picture 5" descr="Screen Shot 2018-07-30 at 1.38.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422" y="1829741"/>
            <a:ext cx="5113194" cy="4496265"/>
          </a:xfrm>
          <a:prstGeom prst="rect">
            <a:avLst/>
          </a:prstGeom>
        </p:spPr>
      </p:pic>
      <p:sp>
        <p:nvSpPr>
          <p:cNvPr id="7" name="Footer Placeholder 3">
            <a:extLst>
              <a:ext uri="{FF2B5EF4-FFF2-40B4-BE49-F238E27FC236}">
                <a16:creationId xmlns:a16="http://schemas.microsoft.com/office/drawing/2014/main" id="{A1D8C7BA-0A9A-D349-8667-CF89834BF21E}"/>
              </a:ext>
            </a:extLst>
          </p:cNvPr>
          <p:cNvSpPr txBox="1">
            <a:spLocks/>
          </p:cNvSpPr>
          <p:nvPr/>
        </p:nvSpPr>
        <p:spPr>
          <a:xfrm>
            <a:off x="266983"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8" name="Footer Placeholder 1">
            <a:extLst>
              <a:ext uri="{FF2B5EF4-FFF2-40B4-BE49-F238E27FC236}">
                <a16:creationId xmlns:a16="http://schemas.microsoft.com/office/drawing/2014/main" id="{2D494B7E-EAF5-6046-A891-9BDE4644159E}"/>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3474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Cumulative Sum Control Chart</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58</a:t>
            </a:fld>
            <a:endParaRPr lang="en-US"/>
          </a:p>
        </p:txBody>
      </p:sp>
      <p:pic>
        <p:nvPicPr>
          <p:cNvPr id="6" name="Picture 5" descr="Screen Shot 2018-07-30 at 1.38.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416" y="1757272"/>
            <a:ext cx="7500129" cy="4551574"/>
          </a:xfrm>
          <a:prstGeom prst="rect">
            <a:avLst/>
          </a:prstGeom>
        </p:spPr>
      </p:pic>
      <p:sp>
        <p:nvSpPr>
          <p:cNvPr id="7" name="Footer Placeholder 3">
            <a:extLst>
              <a:ext uri="{FF2B5EF4-FFF2-40B4-BE49-F238E27FC236}">
                <a16:creationId xmlns:a16="http://schemas.microsoft.com/office/drawing/2014/main" id="{AE13B6DC-B27D-C545-9A9F-2B5FF907CF29}"/>
              </a:ext>
            </a:extLst>
          </p:cNvPr>
          <p:cNvSpPr txBox="1">
            <a:spLocks/>
          </p:cNvSpPr>
          <p:nvPr/>
        </p:nvSpPr>
        <p:spPr>
          <a:xfrm>
            <a:off x="281271" y="6266656"/>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8" name="Footer Placeholder 1">
            <a:extLst>
              <a:ext uri="{FF2B5EF4-FFF2-40B4-BE49-F238E27FC236}">
                <a16:creationId xmlns:a16="http://schemas.microsoft.com/office/drawing/2014/main" id="{1BF4187B-0202-084A-9CF6-2C1898DB3CCC}"/>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711481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Cumulative Sum Control Chart</a:t>
            </a: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59</a:t>
            </a:fld>
            <a:endParaRPr lang="en-US"/>
          </a:p>
        </p:txBody>
      </p:sp>
      <p:pic>
        <p:nvPicPr>
          <p:cNvPr id="6" name="Picture 5" descr="Screen Shot 2018-07-30 at 4.3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4" y="2034676"/>
            <a:ext cx="10098279" cy="2622930"/>
          </a:xfrm>
          <a:prstGeom prst="rect">
            <a:avLst/>
          </a:prstGeom>
        </p:spPr>
      </p:pic>
      <p:sp>
        <p:nvSpPr>
          <p:cNvPr id="7" name="Footer Placeholder 3">
            <a:extLst>
              <a:ext uri="{FF2B5EF4-FFF2-40B4-BE49-F238E27FC236}">
                <a16:creationId xmlns:a16="http://schemas.microsoft.com/office/drawing/2014/main" id="{D1DC87E4-2E45-974C-AA85-0983F7ADC5E8}"/>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8" name="Footer Placeholder 1">
            <a:extLst>
              <a:ext uri="{FF2B5EF4-FFF2-40B4-BE49-F238E27FC236}">
                <a16:creationId xmlns:a16="http://schemas.microsoft.com/office/drawing/2014/main" id="{195A03F6-079B-C640-8251-CE27E5A932CE}"/>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39464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6957" cy="1325563"/>
          </a:xfrm>
        </p:spPr>
        <p:txBody>
          <a:bodyPr>
            <a:normAutofit/>
          </a:bodyPr>
          <a:lstStyle/>
          <a:p>
            <a:r>
              <a:rPr lang="en-US" b="1" dirty="0"/>
              <a:t>Statistical Quality Control</a:t>
            </a:r>
          </a:p>
        </p:txBody>
      </p:sp>
      <p:sp>
        <p:nvSpPr>
          <p:cNvPr id="5" name="Slide Number Placeholder 4"/>
          <p:cNvSpPr>
            <a:spLocks noGrp="1"/>
          </p:cNvSpPr>
          <p:nvPr>
            <p:ph type="sldNum" sz="quarter" idx="12"/>
          </p:nvPr>
        </p:nvSpPr>
        <p:spPr/>
        <p:txBody>
          <a:bodyPr/>
          <a:lstStyle/>
          <a:p>
            <a:fld id="{970AC96D-89D8-403C-B391-4642C5ED619A}" type="slidenum">
              <a:rPr lang="en-US" smtClean="0"/>
              <a:t>6</a:t>
            </a:fld>
            <a:endParaRPr lang="en-US" dirty="0"/>
          </a:p>
        </p:txBody>
      </p:sp>
      <p:sp>
        <p:nvSpPr>
          <p:cNvPr id="3" name="Rectangle 2"/>
          <p:cNvSpPr/>
          <p:nvPr/>
        </p:nvSpPr>
        <p:spPr>
          <a:xfrm>
            <a:off x="838200" y="2145507"/>
            <a:ext cx="10436442" cy="2320635"/>
          </a:xfrm>
          <a:prstGeom prst="rect">
            <a:avLst/>
          </a:prstGeom>
        </p:spPr>
        <p:txBody>
          <a:bodyPr wrap="square">
            <a:spAutoFit/>
          </a:bodyPr>
          <a:lstStyle/>
          <a:p>
            <a:pPr marL="342900" indent="-342900">
              <a:spcBef>
                <a:spcPct val="20000"/>
              </a:spcBef>
              <a:buFontTx/>
              <a:buChar char="•"/>
            </a:pPr>
            <a:r>
              <a:rPr lang="en-US" sz="2400" b="1" dirty="0">
                <a:latin typeface="Helvetica"/>
              </a:rPr>
              <a:t>Statistical quality control </a:t>
            </a:r>
            <a:r>
              <a:rPr lang="en-US" sz="2400" dirty="0">
                <a:latin typeface="Helvetica"/>
              </a:rPr>
              <a:t>is a collection of tools that are essential in quality improvement activities</a:t>
            </a:r>
          </a:p>
          <a:p>
            <a:pPr marL="800100" lvl="1" indent="-342900">
              <a:spcBef>
                <a:spcPct val="20000"/>
              </a:spcBef>
              <a:buFontTx/>
              <a:buChar char="•"/>
            </a:pPr>
            <a:r>
              <a:rPr lang="en-US" sz="2000" dirty="0">
                <a:latin typeface="Helvetica"/>
              </a:rPr>
              <a:t>The use of those statistical and engineering methods in measuring, monitoring, controlling, and improving quality</a:t>
            </a:r>
          </a:p>
          <a:p>
            <a:pPr marL="342900" indent="-342900">
              <a:spcBef>
                <a:spcPct val="20000"/>
              </a:spcBef>
              <a:buFontTx/>
              <a:buChar char="•"/>
            </a:pPr>
            <a:r>
              <a:rPr lang="en-US" sz="2400" dirty="0">
                <a:latin typeface="Helvetica"/>
              </a:rPr>
              <a:t>Much of the interest focuses on </a:t>
            </a:r>
            <a:r>
              <a:rPr lang="en-US" sz="2400" b="1" dirty="0">
                <a:latin typeface="Helvetica"/>
              </a:rPr>
              <a:t>statistical process control </a:t>
            </a:r>
            <a:r>
              <a:rPr lang="en-US" sz="2400" dirty="0">
                <a:latin typeface="Helvetica"/>
              </a:rPr>
              <a:t>and experimental design</a:t>
            </a:r>
          </a:p>
        </p:txBody>
      </p:sp>
      <p:sp>
        <p:nvSpPr>
          <p:cNvPr id="9"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15.1.1 Statistical Quality Control</a:t>
            </a:r>
          </a:p>
        </p:txBody>
      </p:sp>
      <p:sp>
        <p:nvSpPr>
          <p:cNvPr id="7" name="Footer Placeholder 1">
            <a:extLst>
              <a:ext uri="{FF2B5EF4-FFF2-40B4-BE49-F238E27FC236}">
                <a16:creationId xmlns:a16="http://schemas.microsoft.com/office/drawing/2014/main" id="{50E82B43-5084-A94F-A9AD-DC8BDD97CB6E}"/>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0068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15.7</a:t>
            </a:r>
            <a:r>
              <a:rPr lang="en-US" dirty="0"/>
              <a:t> | Chemical Process Concentration Tabular CUSUM</a:t>
            </a:r>
            <a:endParaRPr lang="en-US" b="1" dirty="0"/>
          </a:p>
        </p:txBody>
      </p:sp>
      <p:sp>
        <p:nvSpPr>
          <p:cNvPr id="3" name="Content Placeholder 2"/>
          <p:cNvSpPr>
            <a:spLocks noGrp="1"/>
          </p:cNvSpPr>
          <p:nvPr>
            <p:ph idx="1"/>
          </p:nvPr>
        </p:nvSpPr>
        <p:spPr>
          <a:xfrm>
            <a:off x="1029766" y="1825625"/>
            <a:ext cx="10324034" cy="4351338"/>
          </a:xfrm>
        </p:spPr>
        <p:txBody>
          <a:bodyPr>
            <a:normAutofit fontScale="85000" lnSpcReduction="20000"/>
          </a:bodyPr>
          <a:lstStyle/>
          <a:p>
            <a:r>
              <a:rPr lang="en-US" dirty="0">
                <a:latin typeface="Helvetica"/>
              </a:rPr>
              <a:t>We will illustrate the tabular CUSUM by applying it to the chemical process concentration data in Table 15.9. The process target is </a:t>
            </a:r>
            <a:r>
              <a:rPr lang="en-US" dirty="0">
                <a:latin typeface="Symbol" pitchFamily="18" charset="2"/>
              </a:rPr>
              <a:t>m</a:t>
            </a:r>
            <a:r>
              <a:rPr lang="en-US" baseline="-25000" dirty="0">
                <a:latin typeface="Helvetica"/>
              </a:rPr>
              <a:t>0</a:t>
            </a:r>
            <a:r>
              <a:rPr lang="en-US" dirty="0">
                <a:latin typeface="Helvetica"/>
              </a:rPr>
              <a:t> = 99, and we will use </a:t>
            </a:r>
            <a:r>
              <a:rPr lang="en-US" i="1" dirty="0">
                <a:latin typeface="Helvetica"/>
              </a:rPr>
              <a:t>K</a:t>
            </a:r>
            <a:r>
              <a:rPr lang="en-US" dirty="0">
                <a:latin typeface="Helvetica"/>
              </a:rPr>
              <a:t> = 1 as the reference value and </a:t>
            </a:r>
            <a:r>
              <a:rPr lang="en-US" i="1" dirty="0">
                <a:latin typeface="Helvetica"/>
              </a:rPr>
              <a:t>H </a:t>
            </a:r>
            <a:r>
              <a:rPr lang="en-US" dirty="0">
                <a:latin typeface="Helvetica"/>
              </a:rPr>
              <a:t>= 10 as the decision interval. The reasons for these choices will be explained later.</a:t>
            </a:r>
          </a:p>
          <a:p>
            <a:r>
              <a:rPr lang="en-US" dirty="0">
                <a:latin typeface="Helvetica"/>
              </a:rPr>
              <a:t>Table 15.10 shows the tabular CUSUM scheme for the chemical process concentration data. To illustrate the calculations, note that</a:t>
            </a:r>
          </a:p>
          <a:p>
            <a:pPr marL="0" indent="0">
              <a:buNone/>
            </a:pPr>
            <a:r>
              <a:rPr lang="en-US" i="1" dirty="0" err="1">
                <a:latin typeface="Helvetica"/>
              </a:rPr>
              <a:t>s</a:t>
            </a:r>
            <a:r>
              <a:rPr lang="en-US" i="1" baseline="-25000" dirty="0" err="1">
                <a:latin typeface="Helvetica"/>
              </a:rPr>
              <a:t>H</a:t>
            </a:r>
            <a:r>
              <a:rPr lang="en-US" dirty="0">
                <a:latin typeface="Helvetica"/>
              </a:rPr>
              <a:t>(</a:t>
            </a:r>
            <a:r>
              <a:rPr lang="en-US" i="1" dirty="0" err="1">
                <a:latin typeface="Helvetica"/>
              </a:rPr>
              <a:t>i</a:t>
            </a:r>
            <a:r>
              <a:rPr lang="en-US" dirty="0">
                <a:latin typeface="Helvetica"/>
              </a:rPr>
              <a:t>) = max[0, </a:t>
            </a:r>
            <a:r>
              <a:rPr lang="en-US" i="1" dirty="0">
                <a:latin typeface="Helvetica"/>
              </a:rPr>
              <a:t>x</a:t>
            </a:r>
            <a:r>
              <a:rPr lang="en-US" i="1" baseline="-25000" dirty="0">
                <a:latin typeface="Helvetica"/>
              </a:rPr>
              <a:t>i</a:t>
            </a:r>
            <a:r>
              <a:rPr lang="en-US" dirty="0">
                <a:latin typeface="Helvetica"/>
              </a:rPr>
              <a:t> - (</a:t>
            </a:r>
            <a:r>
              <a:rPr lang="en-US" dirty="0">
                <a:latin typeface="Symbol" pitchFamily="18" charset="2"/>
              </a:rPr>
              <a:t>m</a:t>
            </a:r>
            <a:r>
              <a:rPr lang="en-US" baseline="-25000" dirty="0">
                <a:latin typeface="Helvetica"/>
              </a:rPr>
              <a:t>0</a:t>
            </a:r>
            <a:r>
              <a:rPr lang="en-US" dirty="0">
                <a:latin typeface="Helvetica"/>
              </a:rPr>
              <a:t> + </a:t>
            </a:r>
            <a:r>
              <a:rPr lang="en-US" i="1" dirty="0">
                <a:latin typeface="Helvetica"/>
              </a:rPr>
              <a:t>K</a:t>
            </a:r>
            <a:r>
              <a:rPr lang="en-US" dirty="0">
                <a:latin typeface="Helvetica"/>
              </a:rPr>
              <a:t>) + </a:t>
            </a:r>
            <a:r>
              <a:rPr lang="en-US" i="1" dirty="0" err="1">
                <a:latin typeface="Helvetica"/>
              </a:rPr>
              <a:t>s</a:t>
            </a:r>
            <a:r>
              <a:rPr lang="en-US" i="1" baseline="-25000" dirty="0" err="1">
                <a:latin typeface="Helvetica"/>
              </a:rPr>
              <a:t>H</a:t>
            </a:r>
            <a:r>
              <a:rPr lang="en-US" dirty="0">
                <a:latin typeface="Helvetica"/>
              </a:rPr>
              <a:t>(</a:t>
            </a:r>
            <a:r>
              <a:rPr lang="en-US" i="1" dirty="0" err="1">
                <a:latin typeface="Helvetica"/>
              </a:rPr>
              <a:t>i</a:t>
            </a:r>
            <a:r>
              <a:rPr lang="en-US" dirty="0">
                <a:latin typeface="Helvetica"/>
              </a:rPr>
              <a:t> - 1)]</a:t>
            </a:r>
          </a:p>
          <a:p>
            <a:pPr marL="0" indent="0">
              <a:buNone/>
            </a:pPr>
            <a:r>
              <a:rPr lang="en-US" dirty="0">
                <a:latin typeface="Helvetica"/>
              </a:rPr>
              <a:t>        = max[0, </a:t>
            </a:r>
            <a:r>
              <a:rPr lang="en-US" i="1" dirty="0">
                <a:latin typeface="Helvetica"/>
              </a:rPr>
              <a:t>x</a:t>
            </a:r>
            <a:r>
              <a:rPr lang="en-US" i="1" baseline="-25000" dirty="0">
                <a:latin typeface="Helvetica"/>
              </a:rPr>
              <a:t>i</a:t>
            </a:r>
            <a:r>
              <a:rPr lang="en-US" dirty="0">
                <a:latin typeface="Helvetica"/>
              </a:rPr>
              <a:t> - (99 + 1) + </a:t>
            </a:r>
            <a:r>
              <a:rPr lang="en-US" i="1" dirty="0" err="1">
                <a:latin typeface="Helvetica"/>
              </a:rPr>
              <a:t>s</a:t>
            </a:r>
            <a:r>
              <a:rPr lang="en-US" i="1" baseline="-25000" dirty="0" err="1">
                <a:latin typeface="Helvetica"/>
              </a:rPr>
              <a:t>H</a:t>
            </a:r>
            <a:r>
              <a:rPr lang="en-US" dirty="0">
                <a:latin typeface="Helvetica"/>
              </a:rPr>
              <a:t>(</a:t>
            </a:r>
            <a:r>
              <a:rPr lang="en-US" i="1" dirty="0" err="1">
                <a:latin typeface="Helvetica"/>
              </a:rPr>
              <a:t>i</a:t>
            </a:r>
            <a:r>
              <a:rPr lang="en-US" dirty="0">
                <a:latin typeface="Helvetica"/>
              </a:rPr>
              <a:t> - 1)]</a:t>
            </a:r>
          </a:p>
          <a:p>
            <a:pPr marL="0" indent="0">
              <a:buNone/>
            </a:pPr>
            <a:r>
              <a:rPr lang="en-US" dirty="0">
                <a:latin typeface="Helvetica"/>
              </a:rPr>
              <a:t>        = max[0, </a:t>
            </a:r>
            <a:r>
              <a:rPr lang="en-US" i="1" dirty="0">
                <a:latin typeface="Helvetica"/>
              </a:rPr>
              <a:t>x</a:t>
            </a:r>
            <a:r>
              <a:rPr lang="en-US" i="1" baseline="-25000" dirty="0">
                <a:latin typeface="Helvetica"/>
              </a:rPr>
              <a:t>i</a:t>
            </a:r>
            <a:r>
              <a:rPr lang="en-US" dirty="0">
                <a:latin typeface="Helvetica"/>
              </a:rPr>
              <a:t> - 100 + </a:t>
            </a:r>
            <a:r>
              <a:rPr lang="en-US" i="1" dirty="0" err="1">
                <a:latin typeface="Helvetica"/>
              </a:rPr>
              <a:t>s</a:t>
            </a:r>
            <a:r>
              <a:rPr lang="en-US" i="1" baseline="-25000" dirty="0" err="1">
                <a:latin typeface="Helvetica"/>
              </a:rPr>
              <a:t>H</a:t>
            </a:r>
            <a:r>
              <a:rPr lang="en-US" dirty="0">
                <a:latin typeface="Helvetica"/>
              </a:rPr>
              <a:t>(</a:t>
            </a:r>
            <a:r>
              <a:rPr lang="en-US" i="1" dirty="0" err="1">
                <a:latin typeface="Helvetica"/>
              </a:rPr>
              <a:t>i</a:t>
            </a:r>
            <a:r>
              <a:rPr lang="en-US" dirty="0">
                <a:latin typeface="Helvetica"/>
              </a:rPr>
              <a:t> - 1)]</a:t>
            </a:r>
          </a:p>
          <a:p>
            <a:pPr marL="0" indent="0">
              <a:buNone/>
            </a:pPr>
            <a:r>
              <a:rPr lang="en-US" i="1" dirty="0" err="1">
                <a:latin typeface="Helvetica"/>
              </a:rPr>
              <a:t>s</a:t>
            </a:r>
            <a:r>
              <a:rPr lang="en-US" i="1" baseline="-25000" dirty="0" err="1">
                <a:latin typeface="Helvetica"/>
              </a:rPr>
              <a:t>L</a:t>
            </a:r>
            <a:r>
              <a:rPr lang="en-US" dirty="0">
                <a:latin typeface="Helvetica"/>
              </a:rPr>
              <a:t>(</a:t>
            </a:r>
            <a:r>
              <a:rPr lang="en-US" i="1" dirty="0" err="1">
                <a:latin typeface="Helvetica"/>
              </a:rPr>
              <a:t>i</a:t>
            </a:r>
            <a:r>
              <a:rPr lang="en-US" dirty="0">
                <a:latin typeface="Helvetica"/>
              </a:rPr>
              <a:t>) = max[0, (</a:t>
            </a:r>
            <a:r>
              <a:rPr lang="en-US" dirty="0">
                <a:latin typeface="Symbol" pitchFamily="18" charset="2"/>
              </a:rPr>
              <a:t>m</a:t>
            </a:r>
            <a:r>
              <a:rPr lang="en-US" baseline="-25000" dirty="0">
                <a:latin typeface="Helvetica"/>
              </a:rPr>
              <a:t>0</a:t>
            </a:r>
            <a:r>
              <a:rPr lang="en-US" dirty="0">
                <a:latin typeface="Helvetica"/>
              </a:rPr>
              <a:t> - </a:t>
            </a:r>
            <a:r>
              <a:rPr lang="en-US" i="1" dirty="0">
                <a:latin typeface="Helvetica"/>
              </a:rPr>
              <a:t>K</a:t>
            </a:r>
            <a:r>
              <a:rPr lang="en-US" dirty="0">
                <a:latin typeface="Helvetica"/>
              </a:rPr>
              <a:t>) - </a:t>
            </a:r>
            <a:r>
              <a:rPr lang="en-US" i="1" dirty="0">
                <a:latin typeface="Helvetica"/>
              </a:rPr>
              <a:t>x</a:t>
            </a:r>
            <a:r>
              <a:rPr lang="en-US" i="1" baseline="-25000" dirty="0">
                <a:latin typeface="Helvetica"/>
              </a:rPr>
              <a:t>i</a:t>
            </a:r>
            <a:r>
              <a:rPr lang="en-US" dirty="0">
                <a:latin typeface="Helvetica"/>
              </a:rPr>
              <a:t> + </a:t>
            </a:r>
            <a:r>
              <a:rPr lang="en-US" i="1" dirty="0" err="1">
                <a:latin typeface="Helvetica"/>
              </a:rPr>
              <a:t>s</a:t>
            </a:r>
            <a:r>
              <a:rPr lang="en-US" i="1" baseline="-25000" dirty="0" err="1">
                <a:latin typeface="Helvetica"/>
              </a:rPr>
              <a:t>L</a:t>
            </a:r>
            <a:r>
              <a:rPr lang="en-US" dirty="0">
                <a:latin typeface="Helvetica"/>
              </a:rPr>
              <a:t>(</a:t>
            </a:r>
            <a:r>
              <a:rPr lang="en-US" i="1" dirty="0" err="1">
                <a:latin typeface="Helvetica"/>
              </a:rPr>
              <a:t>i</a:t>
            </a:r>
            <a:r>
              <a:rPr lang="en-US" dirty="0">
                <a:latin typeface="Helvetica"/>
              </a:rPr>
              <a:t> - 1)]</a:t>
            </a:r>
          </a:p>
          <a:p>
            <a:pPr marL="0" indent="0">
              <a:buNone/>
            </a:pPr>
            <a:r>
              <a:rPr lang="en-US" dirty="0">
                <a:latin typeface="Helvetica"/>
              </a:rPr>
              <a:t>       = max[0, (99 - 1) - </a:t>
            </a:r>
            <a:r>
              <a:rPr lang="en-US" i="1" dirty="0">
                <a:latin typeface="Helvetica"/>
              </a:rPr>
              <a:t>x</a:t>
            </a:r>
            <a:r>
              <a:rPr lang="en-US" i="1" baseline="-25000" dirty="0">
                <a:latin typeface="Helvetica"/>
              </a:rPr>
              <a:t>i</a:t>
            </a:r>
            <a:r>
              <a:rPr lang="en-US" dirty="0">
                <a:latin typeface="Helvetica"/>
              </a:rPr>
              <a:t> + </a:t>
            </a:r>
            <a:r>
              <a:rPr lang="en-US" i="1" dirty="0" err="1">
                <a:latin typeface="Helvetica"/>
              </a:rPr>
              <a:t>s</a:t>
            </a:r>
            <a:r>
              <a:rPr lang="en-US" i="1" baseline="-25000" dirty="0" err="1">
                <a:latin typeface="Helvetica"/>
              </a:rPr>
              <a:t>L</a:t>
            </a:r>
            <a:r>
              <a:rPr lang="en-US" dirty="0">
                <a:latin typeface="Helvetica"/>
              </a:rPr>
              <a:t>(</a:t>
            </a:r>
            <a:r>
              <a:rPr lang="en-US" i="1" dirty="0" err="1">
                <a:latin typeface="Helvetica"/>
              </a:rPr>
              <a:t>i</a:t>
            </a:r>
            <a:r>
              <a:rPr lang="en-US" dirty="0">
                <a:latin typeface="Helvetica"/>
              </a:rPr>
              <a:t> - 1)]</a:t>
            </a:r>
          </a:p>
          <a:p>
            <a:pPr marL="0" indent="0">
              <a:buNone/>
            </a:pPr>
            <a:r>
              <a:rPr lang="en-US" dirty="0">
                <a:latin typeface="Helvetica"/>
              </a:rPr>
              <a:t>        = max[0, 98 - </a:t>
            </a:r>
            <a:r>
              <a:rPr lang="en-US" i="1" dirty="0">
                <a:latin typeface="Helvetica"/>
              </a:rPr>
              <a:t>x</a:t>
            </a:r>
            <a:r>
              <a:rPr lang="en-US" i="1" baseline="-25000" dirty="0">
                <a:latin typeface="Helvetica"/>
              </a:rPr>
              <a:t>i</a:t>
            </a:r>
            <a:r>
              <a:rPr lang="en-US" dirty="0">
                <a:latin typeface="Helvetica"/>
              </a:rPr>
              <a:t> + </a:t>
            </a:r>
            <a:r>
              <a:rPr lang="en-US" i="1" dirty="0" err="1">
                <a:latin typeface="Helvetica"/>
              </a:rPr>
              <a:t>s</a:t>
            </a:r>
            <a:r>
              <a:rPr lang="en-US" i="1" baseline="-25000" dirty="0" err="1">
                <a:latin typeface="Helvetica"/>
              </a:rPr>
              <a:t>L</a:t>
            </a:r>
            <a:r>
              <a:rPr lang="en-US" dirty="0">
                <a:latin typeface="Helvetica"/>
              </a:rPr>
              <a:t>(</a:t>
            </a:r>
            <a:r>
              <a:rPr lang="en-US" i="1" dirty="0" err="1">
                <a:latin typeface="Helvetica"/>
              </a:rPr>
              <a:t>i</a:t>
            </a:r>
            <a:r>
              <a:rPr lang="en-US" dirty="0">
                <a:latin typeface="Helvetica"/>
              </a:rPr>
              <a:t> - 1)]</a:t>
            </a:r>
          </a:p>
          <a:p>
            <a:pPr marL="0" indent="0">
              <a:buNone/>
            </a:pPr>
            <a:endParaRPr lang="en-US" dirty="0">
              <a:latin typeface="Helvetica"/>
            </a:endParaRPr>
          </a:p>
          <a:p>
            <a:pPr marL="0" indent="0">
              <a:buNone/>
            </a:pP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60</a:t>
            </a:fld>
            <a:endParaRPr lang="en-US"/>
          </a:p>
        </p:txBody>
      </p:sp>
      <p:sp>
        <p:nvSpPr>
          <p:cNvPr id="6" name="Footer Placeholder 3">
            <a:extLst>
              <a:ext uri="{FF2B5EF4-FFF2-40B4-BE49-F238E27FC236}">
                <a16:creationId xmlns:a16="http://schemas.microsoft.com/office/drawing/2014/main" id="{8F6477A3-A17A-CD4E-9726-2EF165EF66BF}"/>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7" name="Footer Placeholder 1">
            <a:extLst>
              <a:ext uri="{FF2B5EF4-FFF2-40B4-BE49-F238E27FC236}">
                <a16:creationId xmlns:a16="http://schemas.microsoft.com/office/drawing/2014/main" id="{3F3479E1-CEE9-D74D-80E3-63CDE47614E4}"/>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623024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15.7b</a:t>
            </a:r>
            <a:r>
              <a:rPr lang="en-US" dirty="0"/>
              <a:t> | Chemical Process Concentration Tabular CUSUM</a:t>
            </a:r>
          </a:p>
        </p:txBody>
      </p:sp>
      <p:sp>
        <p:nvSpPr>
          <p:cNvPr id="5" name="Slide Number Placeholder 4"/>
          <p:cNvSpPr>
            <a:spLocks noGrp="1"/>
          </p:cNvSpPr>
          <p:nvPr>
            <p:ph type="sldNum" sz="quarter" idx="12"/>
          </p:nvPr>
        </p:nvSpPr>
        <p:spPr/>
        <p:txBody>
          <a:bodyPr/>
          <a:lstStyle/>
          <a:p>
            <a:fld id="{970AC96D-89D8-403C-B391-4642C5ED619A}" type="slidenum">
              <a:rPr lang="en-US" smtClean="0"/>
              <a:t>61</a:t>
            </a:fld>
            <a:endParaRPr lang="en-US"/>
          </a:p>
        </p:txBody>
      </p:sp>
      <p:pic>
        <p:nvPicPr>
          <p:cNvPr id="6" name="Picture 5" descr="Screen Shot 2018-07-30 at 4.37.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439" y="1759505"/>
            <a:ext cx="5200315" cy="4611858"/>
          </a:xfrm>
          <a:prstGeom prst="rect">
            <a:avLst/>
          </a:prstGeom>
        </p:spPr>
      </p:pic>
      <p:sp>
        <p:nvSpPr>
          <p:cNvPr id="7" name="Footer Placeholder 3">
            <a:extLst>
              <a:ext uri="{FF2B5EF4-FFF2-40B4-BE49-F238E27FC236}">
                <a16:creationId xmlns:a16="http://schemas.microsoft.com/office/drawing/2014/main" id="{64362023-CE61-CB47-91E2-FA6EA0FE4512}"/>
              </a:ext>
            </a:extLst>
          </p:cNvPr>
          <p:cNvSpPr txBox="1">
            <a:spLocks/>
          </p:cNvSpPr>
          <p:nvPr/>
        </p:nvSpPr>
        <p:spPr>
          <a:xfrm>
            <a:off x="295558" y="6266656"/>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8" name="Footer Placeholder 1">
            <a:extLst>
              <a:ext uri="{FF2B5EF4-FFF2-40B4-BE49-F238E27FC236}">
                <a16:creationId xmlns:a16="http://schemas.microsoft.com/office/drawing/2014/main" id="{9DB93C4B-4280-C442-BF48-DB476E8A599E}"/>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538559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15.7c</a:t>
            </a:r>
            <a:r>
              <a:rPr lang="en-US" dirty="0"/>
              <a:t> | Chemical Process Concentration Tabular CUSUM</a:t>
            </a:r>
          </a:p>
        </p:txBody>
      </p:sp>
      <p:sp>
        <p:nvSpPr>
          <p:cNvPr id="5" name="Slide Number Placeholder 4"/>
          <p:cNvSpPr>
            <a:spLocks noGrp="1"/>
          </p:cNvSpPr>
          <p:nvPr>
            <p:ph type="sldNum" sz="quarter" idx="12"/>
          </p:nvPr>
        </p:nvSpPr>
        <p:spPr/>
        <p:txBody>
          <a:bodyPr/>
          <a:lstStyle/>
          <a:p>
            <a:fld id="{970AC96D-89D8-403C-B391-4642C5ED619A}" type="slidenum">
              <a:rPr lang="en-US" smtClean="0"/>
              <a:t>62</a:t>
            </a:fld>
            <a:endParaRPr lang="en-US"/>
          </a:p>
        </p:txBody>
      </p:sp>
      <p:pic>
        <p:nvPicPr>
          <p:cNvPr id="6" name="Picture 5" descr="Screen Shot 2018-07-30 at 4.38.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498" y="1890691"/>
            <a:ext cx="6083300" cy="3251200"/>
          </a:xfrm>
          <a:prstGeom prst="rect">
            <a:avLst/>
          </a:prstGeom>
        </p:spPr>
      </p:pic>
      <p:sp>
        <p:nvSpPr>
          <p:cNvPr id="7" name="TextBox 6"/>
          <p:cNvSpPr txBox="1"/>
          <p:nvPr/>
        </p:nvSpPr>
        <p:spPr>
          <a:xfrm>
            <a:off x="8152314" y="3020352"/>
            <a:ext cx="3289510" cy="1477328"/>
          </a:xfrm>
          <a:prstGeom prst="rect">
            <a:avLst/>
          </a:prstGeom>
          <a:noFill/>
        </p:spPr>
        <p:txBody>
          <a:bodyPr wrap="square" rtlCol="0">
            <a:spAutoFit/>
          </a:bodyPr>
          <a:lstStyle/>
          <a:p>
            <a:r>
              <a:rPr lang="en-US" i="1" dirty="0"/>
              <a:t>Next steps:</a:t>
            </a:r>
            <a:r>
              <a:rPr lang="en-US" dirty="0"/>
              <a:t> The limits for the CUSUM charts may be used to continue to operate the chart in order to monitor future productions.</a:t>
            </a:r>
            <a:endParaRPr lang="en-US" i="1" dirty="0"/>
          </a:p>
        </p:txBody>
      </p:sp>
      <p:sp>
        <p:nvSpPr>
          <p:cNvPr id="8" name="Footer Placeholder 3">
            <a:extLst>
              <a:ext uri="{FF2B5EF4-FFF2-40B4-BE49-F238E27FC236}">
                <a16:creationId xmlns:a16="http://schemas.microsoft.com/office/drawing/2014/main" id="{C4453F35-AEE0-4C4A-9D05-24A86FEAFDF7}"/>
              </a:ext>
            </a:extLst>
          </p:cNvPr>
          <p:cNvSpPr txBox="1">
            <a:spLocks/>
          </p:cNvSpPr>
          <p:nvPr/>
        </p:nvSpPr>
        <p:spPr>
          <a:xfrm>
            <a:off x="438433" y="602602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9" name="Footer Placeholder 1">
            <a:extLst>
              <a:ext uri="{FF2B5EF4-FFF2-40B4-BE49-F238E27FC236}">
                <a16:creationId xmlns:a16="http://schemas.microsoft.com/office/drawing/2014/main" id="{9BA5C365-2522-144D-AC8C-C47225750D00}"/>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207180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15.7d</a:t>
            </a:r>
            <a:r>
              <a:rPr lang="en-US" dirty="0"/>
              <a:t> | Chemical Process Concentration Tabular CUSUM</a:t>
            </a:r>
          </a:p>
        </p:txBody>
      </p:sp>
      <p:sp>
        <p:nvSpPr>
          <p:cNvPr id="5" name="Slide Number Placeholder 4"/>
          <p:cNvSpPr>
            <a:spLocks noGrp="1"/>
          </p:cNvSpPr>
          <p:nvPr>
            <p:ph type="sldNum" sz="quarter" idx="12"/>
          </p:nvPr>
        </p:nvSpPr>
        <p:spPr/>
        <p:txBody>
          <a:bodyPr/>
          <a:lstStyle/>
          <a:p>
            <a:fld id="{970AC96D-89D8-403C-B391-4642C5ED619A}" type="slidenum">
              <a:rPr lang="en-US" smtClean="0"/>
              <a:t>63</a:t>
            </a:fld>
            <a:endParaRPr lang="en-US"/>
          </a:p>
        </p:txBody>
      </p:sp>
      <p:pic>
        <p:nvPicPr>
          <p:cNvPr id="6" name="Picture 5" descr="Screen Shot 2018-07-30 at 4.41.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379" y="1784754"/>
            <a:ext cx="5330757" cy="4530202"/>
          </a:xfrm>
          <a:prstGeom prst="rect">
            <a:avLst/>
          </a:prstGeom>
        </p:spPr>
      </p:pic>
      <p:sp>
        <p:nvSpPr>
          <p:cNvPr id="7" name="Footer Placeholder 3">
            <a:extLst>
              <a:ext uri="{FF2B5EF4-FFF2-40B4-BE49-F238E27FC236}">
                <a16:creationId xmlns:a16="http://schemas.microsoft.com/office/drawing/2014/main" id="{CC2FB877-EDFE-C748-ACBD-89A0925006EE}"/>
              </a:ext>
            </a:extLst>
          </p:cNvPr>
          <p:cNvSpPr txBox="1">
            <a:spLocks/>
          </p:cNvSpPr>
          <p:nvPr/>
        </p:nvSpPr>
        <p:spPr>
          <a:xfrm>
            <a:off x="324133" y="6266656"/>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15.8.2 Cumulative Sum Control Chart</a:t>
            </a:r>
          </a:p>
        </p:txBody>
      </p:sp>
      <p:sp>
        <p:nvSpPr>
          <p:cNvPr id="8" name="Footer Placeholder 1">
            <a:extLst>
              <a:ext uri="{FF2B5EF4-FFF2-40B4-BE49-F238E27FC236}">
                <a16:creationId xmlns:a16="http://schemas.microsoft.com/office/drawing/2014/main" id="{AD629324-1AAC-4049-8749-121DAB604652}"/>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8153618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SPC Problem-Solving Tools</a:t>
            </a:r>
          </a:p>
        </p:txBody>
      </p:sp>
      <p:sp>
        <p:nvSpPr>
          <p:cNvPr id="5" name="Slide Number Placeholder 4"/>
          <p:cNvSpPr>
            <a:spLocks noGrp="1"/>
          </p:cNvSpPr>
          <p:nvPr>
            <p:ph type="sldNum" sz="quarter" idx="12"/>
          </p:nvPr>
        </p:nvSpPr>
        <p:spPr/>
        <p:txBody>
          <a:bodyPr/>
          <a:lstStyle/>
          <a:p>
            <a:fld id="{970AC96D-89D8-403C-B391-4642C5ED619A}" type="slidenum">
              <a:rPr lang="en-US" smtClean="0"/>
              <a:t>64</a:t>
            </a:fld>
            <a:endParaRPr lang="en-US"/>
          </a:p>
        </p:txBody>
      </p:sp>
      <p:pic>
        <p:nvPicPr>
          <p:cNvPr id="6" name="Picture 5" descr="Screen Shot 2018-07-30 at 5.03.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345" y="1758025"/>
            <a:ext cx="7293665" cy="4585142"/>
          </a:xfrm>
          <a:prstGeom prst="rect">
            <a:avLst/>
          </a:prstGeom>
        </p:spPr>
      </p:pic>
      <p:sp>
        <p:nvSpPr>
          <p:cNvPr id="7" name="Footer Placeholder 3">
            <a:extLst>
              <a:ext uri="{FF2B5EF4-FFF2-40B4-BE49-F238E27FC236}">
                <a16:creationId xmlns:a16="http://schemas.microsoft.com/office/drawing/2014/main" id="{56DBE8FB-BB27-B841-B39A-436472C56731}"/>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15.9 Other SPC Problem-Solving Tools</a:t>
            </a:r>
          </a:p>
        </p:txBody>
      </p:sp>
      <p:sp>
        <p:nvSpPr>
          <p:cNvPr id="8" name="Footer Placeholder 1">
            <a:extLst>
              <a:ext uri="{FF2B5EF4-FFF2-40B4-BE49-F238E27FC236}">
                <a16:creationId xmlns:a16="http://schemas.microsoft.com/office/drawing/2014/main" id="{D15394FC-0CCC-3A4D-944C-3A67FC1D0555}"/>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779477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Cause-and-Effect Diagram</a:t>
            </a:r>
          </a:p>
        </p:txBody>
      </p:sp>
      <p:sp>
        <p:nvSpPr>
          <p:cNvPr id="5" name="Slide Number Placeholder 4"/>
          <p:cNvSpPr>
            <a:spLocks noGrp="1"/>
          </p:cNvSpPr>
          <p:nvPr>
            <p:ph type="sldNum" sz="quarter" idx="12"/>
          </p:nvPr>
        </p:nvSpPr>
        <p:spPr/>
        <p:txBody>
          <a:bodyPr/>
          <a:lstStyle/>
          <a:p>
            <a:fld id="{970AC96D-89D8-403C-B391-4642C5ED619A}" type="slidenum">
              <a:rPr lang="en-US" smtClean="0"/>
              <a:t>65</a:t>
            </a:fld>
            <a:endParaRPr lang="en-US"/>
          </a:p>
        </p:txBody>
      </p:sp>
      <p:pic>
        <p:nvPicPr>
          <p:cNvPr id="6" name="Picture 5" descr="Screen Shot 2018-07-30 at 5.04.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584" y="1932220"/>
            <a:ext cx="6543498" cy="4290819"/>
          </a:xfrm>
          <a:prstGeom prst="rect">
            <a:avLst/>
          </a:prstGeom>
        </p:spPr>
      </p:pic>
      <p:sp>
        <p:nvSpPr>
          <p:cNvPr id="7" name="Footer Placeholder 3">
            <a:extLst>
              <a:ext uri="{FF2B5EF4-FFF2-40B4-BE49-F238E27FC236}">
                <a16:creationId xmlns:a16="http://schemas.microsoft.com/office/drawing/2014/main" id="{3C0B3164-460C-0A42-843C-A7BB39FC23BF}"/>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15.9 Other SPC Problem-Solving Tools</a:t>
            </a:r>
          </a:p>
        </p:txBody>
      </p:sp>
      <p:sp>
        <p:nvSpPr>
          <p:cNvPr id="8" name="Footer Placeholder 1">
            <a:extLst>
              <a:ext uri="{FF2B5EF4-FFF2-40B4-BE49-F238E27FC236}">
                <a16:creationId xmlns:a16="http://schemas.microsoft.com/office/drawing/2014/main" id="{5225ABEA-D38A-8D47-A027-9623183480E9}"/>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4239171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Defect Concentration Diagram</a:t>
            </a:r>
          </a:p>
        </p:txBody>
      </p:sp>
      <p:sp>
        <p:nvSpPr>
          <p:cNvPr id="5" name="Slide Number Placeholder 4"/>
          <p:cNvSpPr>
            <a:spLocks noGrp="1"/>
          </p:cNvSpPr>
          <p:nvPr>
            <p:ph type="sldNum" sz="quarter" idx="12"/>
          </p:nvPr>
        </p:nvSpPr>
        <p:spPr/>
        <p:txBody>
          <a:bodyPr/>
          <a:lstStyle/>
          <a:p>
            <a:fld id="{970AC96D-89D8-403C-B391-4642C5ED619A}" type="slidenum">
              <a:rPr lang="en-US" smtClean="0"/>
              <a:t>66</a:t>
            </a:fld>
            <a:endParaRPr lang="en-US"/>
          </a:p>
        </p:txBody>
      </p:sp>
      <p:pic>
        <p:nvPicPr>
          <p:cNvPr id="6" name="Picture 5" descr="Screen Shot 2018-07-30 at 5.06.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805" y="2080351"/>
            <a:ext cx="9652000" cy="2806700"/>
          </a:xfrm>
          <a:prstGeom prst="rect">
            <a:avLst/>
          </a:prstGeom>
        </p:spPr>
      </p:pic>
      <p:sp>
        <p:nvSpPr>
          <p:cNvPr id="7" name="Footer Placeholder 3">
            <a:extLst>
              <a:ext uri="{FF2B5EF4-FFF2-40B4-BE49-F238E27FC236}">
                <a16:creationId xmlns:a16="http://schemas.microsoft.com/office/drawing/2014/main" id="{BEC09214-2A6F-8144-B796-A20F76814D44}"/>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15.9 Other SPC Problem-Solving Tools</a:t>
            </a:r>
          </a:p>
        </p:txBody>
      </p:sp>
      <p:sp>
        <p:nvSpPr>
          <p:cNvPr id="8" name="Footer Placeholder 1">
            <a:extLst>
              <a:ext uri="{FF2B5EF4-FFF2-40B4-BE49-F238E27FC236}">
                <a16:creationId xmlns:a16="http://schemas.microsoft.com/office/drawing/2014/main" id="{C4B51C62-1D4D-F944-9F96-94B0A283F057}"/>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510157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B51A-2C53-4448-8E48-961D625E8BEA}"/>
              </a:ext>
            </a:extLst>
          </p:cNvPr>
          <p:cNvSpPr>
            <a:spLocks noGrp="1"/>
          </p:cNvSpPr>
          <p:nvPr>
            <p:ph type="title"/>
          </p:nvPr>
        </p:nvSpPr>
        <p:spPr/>
        <p:txBody>
          <a:bodyPr/>
          <a:lstStyle/>
          <a:p>
            <a:r>
              <a:rPr lang="en-US" b="1" dirty="0"/>
              <a:t>Decision Theory</a:t>
            </a:r>
          </a:p>
        </p:txBody>
      </p:sp>
      <p:sp>
        <p:nvSpPr>
          <p:cNvPr id="3" name="Content Placeholder 2">
            <a:extLst>
              <a:ext uri="{FF2B5EF4-FFF2-40B4-BE49-F238E27FC236}">
                <a16:creationId xmlns:a16="http://schemas.microsoft.com/office/drawing/2014/main" id="{053BDE60-8369-DD42-A515-CF958019E7E2}"/>
              </a:ext>
            </a:extLst>
          </p:cNvPr>
          <p:cNvSpPr>
            <a:spLocks noGrp="1"/>
          </p:cNvSpPr>
          <p:nvPr>
            <p:ph idx="1"/>
          </p:nvPr>
        </p:nvSpPr>
        <p:spPr/>
        <p:txBody>
          <a:bodyPr/>
          <a:lstStyle/>
          <a:p>
            <a:r>
              <a:rPr lang="en-US" dirty="0"/>
              <a:t>Decision theory is the study of mathematical models for decision making</a:t>
            </a:r>
          </a:p>
          <a:p>
            <a:endParaRPr lang="en-US" dirty="0"/>
          </a:p>
          <a:p>
            <a:r>
              <a:rPr lang="en-US" dirty="0"/>
              <a:t>It is a framework to characterize the decision problem in terms of actions, possible states, and associated probabilities to quantitatively compare alternatives</a:t>
            </a:r>
          </a:p>
          <a:p>
            <a:pPr marL="0" indent="0">
              <a:buNone/>
            </a:pPr>
            <a:endParaRPr lang="en-US" dirty="0"/>
          </a:p>
        </p:txBody>
      </p:sp>
      <p:sp>
        <p:nvSpPr>
          <p:cNvPr id="5" name="Slide Number Placeholder 4">
            <a:extLst>
              <a:ext uri="{FF2B5EF4-FFF2-40B4-BE49-F238E27FC236}">
                <a16:creationId xmlns:a16="http://schemas.microsoft.com/office/drawing/2014/main" id="{2DE79C82-1F4B-5F4E-AD84-BD982F4B8FEB}"/>
              </a:ext>
            </a:extLst>
          </p:cNvPr>
          <p:cNvSpPr>
            <a:spLocks noGrp="1"/>
          </p:cNvSpPr>
          <p:nvPr>
            <p:ph type="sldNum" sz="quarter" idx="12"/>
          </p:nvPr>
        </p:nvSpPr>
        <p:spPr/>
        <p:txBody>
          <a:bodyPr/>
          <a:lstStyle/>
          <a:p>
            <a:fld id="{970AC96D-89D8-403C-B391-4642C5ED619A}" type="slidenum">
              <a:rPr lang="en-US" smtClean="0"/>
              <a:t>67</a:t>
            </a:fld>
            <a:endParaRPr lang="en-US"/>
          </a:p>
        </p:txBody>
      </p:sp>
      <p:sp>
        <p:nvSpPr>
          <p:cNvPr id="6" name="Footer Placeholder 3">
            <a:extLst>
              <a:ext uri="{FF2B5EF4-FFF2-40B4-BE49-F238E27FC236}">
                <a16:creationId xmlns:a16="http://schemas.microsoft.com/office/drawing/2014/main" id="{BF227D13-716D-1C48-9F78-4E4505F174F4}"/>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15.10 Decision Theory</a:t>
            </a:r>
          </a:p>
        </p:txBody>
      </p:sp>
      <p:sp>
        <p:nvSpPr>
          <p:cNvPr id="7" name="Footer Placeholder 1">
            <a:extLst>
              <a:ext uri="{FF2B5EF4-FFF2-40B4-BE49-F238E27FC236}">
                <a16:creationId xmlns:a16="http://schemas.microsoft.com/office/drawing/2014/main" id="{8300BBD8-79AE-2542-8693-DB513AB8DC2A}"/>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515682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E9C0-7C93-EC42-A444-009855A9D148}"/>
              </a:ext>
            </a:extLst>
          </p:cNvPr>
          <p:cNvSpPr>
            <a:spLocks noGrp="1"/>
          </p:cNvSpPr>
          <p:nvPr>
            <p:ph type="title"/>
          </p:nvPr>
        </p:nvSpPr>
        <p:spPr/>
        <p:txBody>
          <a:bodyPr/>
          <a:lstStyle/>
          <a:p>
            <a:r>
              <a:rPr lang="en-US" b="1" dirty="0"/>
              <a:t>Decision Models</a:t>
            </a:r>
          </a:p>
        </p:txBody>
      </p:sp>
      <p:sp>
        <p:nvSpPr>
          <p:cNvPr id="5" name="Slide Number Placeholder 4">
            <a:extLst>
              <a:ext uri="{FF2B5EF4-FFF2-40B4-BE49-F238E27FC236}">
                <a16:creationId xmlns:a16="http://schemas.microsoft.com/office/drawing/2014/main" id="{4E1CA6DF-4FA6-884C-BB4C-57041B706B70}"/>
              </a:ext>
            </a:extLst>
          </p:cNvPr>
          <p:cNvSpPr>
            <a:spLocks noGrp="1"/>
          </p:cNvSpPr>
          <p:nvPr>
            <p:ph type="sldNum" sz="quarter" idx="12"/>
          </p:nvPr>
        </p:nvSpPr>
        <p:spPr/>
        <p:txBody>
          <a:bodyPr/>
          <a:lstStyle/>
          <a:p>
            <a:fld id="{970AC96D-89D8-403C-B391-4642C5ED619A}" type="slidenum">
              <a:rPr lang="en-US" smtClean="0"/>
              <a:t>68</a:t>
            </a:fld>
            <a:endParaRPr lang="en-US"/>
          </a:p>
        </p:txBody>
      </p:sp>
      <p:sp>
        <p:nvSpPr>
          <p:cNvPr id="6" name="Footer Placeholder 3">
            <a:extLst>
              <a:ext uri="{FF2B5EF4-FFF2-40B4-BE49-F238E27FC236}">
                <a16:creationId xmlns:a16="http://schemas.microsoft.com/office/drawing/2014/main" id="{F0C69553-8DD8-0A45-8D39-5CDAE007A90A}"/>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15.10.1 Decision Models</a:t>
            </a:r>
          </a:p>
        </p:txBody>
      </p:sp>
      <p:pic>
        <p:nvPicPr>
          <p:cNvPr id="7" name="Picture 6"/>
          <p:cNvPicPr>
            <a:picLocks noChangeAspect="1"/>
          </p:cNvPicPr>
          <p:nvPr/>
        </p:nvPicPr>
        <p:blipFill>
          <a:blip r:embed="rId2"/>
          <a:stretch>
            <a:fillRect/>
          </a:stretch>
        </p:blipFill>
        <p:spPr>
          <a:xfrm>
            <a:off x="2289941" y="1979017"/>
            <a:ext cx="7709830" cy="2172076"/>
          </a:xfrm>
          <a:prstGeom prst="rect">
            <a:avLst/>
          </a:prstGeom>
        </p:spPr>
      </p:pic>
      <p:pic>
        <p:nvPicPr>
          <p:cNvPr id="8" name="Picture 7"/>
          <p:cNvPicPr>
            <a:picLocks noChangeAspect="1"/>
          </p:cNvPicPr>
          <p:nvPr/>
        </p:nvPicPr>
        <p:blipFill>
          <a:blip r:embed="rId3"/>
          <a:stretch>
            <a:fillRect/>
          </a:stretch>
        </p:blipFill>
        <p:spPr>
          <a:xfrm>
            <a:off x="1960672" y="4197749"/>
            <a:ext cx="8021528" cy="1884534"/>
          </a:xfrm>
          <a:prstGeom prst="rect">
            <a:avLst/>
          </a:prstGeom>
        </p:spPr>
      </p:pic>
      <p:sp>
        <p:nvSpPr>
          <p:cNvPr id="9" name="Footer Placeholder 1">
            <a:extLst>
              <a:ext uri="{FF2B5EF4-FFF2-40B4-BE49-F238E27FC236}">
                <a16:creationId xmlns:a16="http://schemas.microsoft.com/office/drawing/2014/main" id="{1E4FE92F-ECEC-2446-BB63-8AFF7A4A8F6B}"/>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756941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AE88-A329-B047-8124-4D6F907F89EC}"/>
              </a:ext>
            </a:extLst>
          </p:cNvPr>
          <p:cNvSpPr>
            <a:spLocks noGrp="1"/>
          </p:cNvSpPr>
          <p:nvPr>
            <p:ph type="title"/>
          </p:nvPr>
        </p:nvSpPr>
        <p:spPr/>
        <p:txBody>
          <a:bodyPr/>
          <a:lstStyle/>
          <a:p>
            <a:r>
              <a:rPr lang="en-US" b="1" dirty="0"/>
              <a:t>Decision Criteria</a:t>
            </a:r>
          </a:p>
        </p:txBody>
      </p:sp>
      <p:sp>
        <p:nvSpPr>
          <p:cNvPr id="5" name="Slide Number Placeholder 4">
            <a:extLst>
              <a:ext uri="{FF2B5EF4-FFF2-40B4-BE49-F238E27FC236}">
                <a16:creationId xmlns:a16="http://schemas.microsoft.com/office/drawing/2014/main" id="{2FE8948B-A213-CF48-9B87-D5720FAF8696}"/>
              </a:ext>
            </a:extLst>
          </p:cNvPr>
          <p:cNvSpPr>
            <a:spLocks noGrp="1"/>
          </p:cNvSpPr>
          <p:nvPr>
            <p:ph type="sldNum" sz="quarter" idx="12"/>
          </p:nvPr>
        </p:nvSpPr>
        <p:spPr/>
        <p:txBody>
          <a:bodyPr/>
          <a:lstStyle/>
          <a:p>
            <a:fld id="{970AC96D-89D8-403C-B391-4642C5ED619A}" type="slidenum">
              <a:rPr lang="en-US" smtClean="0"/>
              <a:t>69</a:t>
            </a:fld>
            <a:endParaRPr lang="en-US"/>
          </a:p>
        </p:txBody>
      </p:sp>
      <p:sp>
        <p:nvSpPr>
          <p:cNvPr id="6" name="Footer Placeholder 3">
            <a:extLst>
              <a:ext uri="{FF2B5EF4-FFF2-40B4-BE49-F238E27FC236}">
                <a16:creationId xmlns:a16="http://schemas.microsoft.com/office/drawing/2014/main" id="{AAC73A55-610C-E946-BED7-FFF8B519F718}"/>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15.10.2 Decision Criteria</a:t>
            </a:r>
          </a:p>
        </p:txBody>
      </p:sp>
      <p:pic>
        <p:nvPicPr>
          <p:cNvPr id="7" name="Picture 6"/>
          <p:cNvPicPr>
            <a:picLocks noChangeAspect="1"/>
          </p:cNvPicPr>
          <p:nvPr/>
        </p:nvPicPr>
        <p:blipFill>
          <a:blip r:embed="rId2"/>
          <a:stretch>
            <a:fillRect/>
          </a:stretch>
        </p:blipFill>
        <p:spPr>
          <a:xfrm>
            <a:off x="3038803" y="1745057"/>
            <a:ext cx="6394395" cy="1459777"/>
          </a:xfrm>
          <a:prstGeom prst="rect">
            <a:avLst/>
          </a:prstGeom>
        </p:spPr>
      </p:pic>
      <p:pic>
        <p:nvPicPr>
          <p:cNvPr id="8" name="Picture 7"/>
          <p:cNvPicPr>
            <a:picLocks noChangeAspect="1"/>
          </p:cNvPicPr>
          <p:nvPr/>
        </p:nvPicPr>
        <p:blipFill>
          <a:blip r:embed="rId3"/>
          <a:stretch>
            <a:fillRect/>
          </a:stretch>
        </p:blipFill>
        <p:spPr>
          <a:xfrm>
            <a:off x="3105806" y="3259203"/>
            <a:ext cx="6264329" cy="1309556"/>
          </a:xfrm>
          <a:prstGeom prst="rect">
            <a:avLst/>
          </a:prstGeom>
        </p:spPr>
      </p:pic>
      <p:pic>
        <p:nvPicPr>
          <p:cNvPr id="9" name="Picture 8"/>
          <p:cNvPicPr>
            <a:picLocks noChangeAspect="1"/>
          </p:cNvPicPr>
          <p:nvPr/>
        </p:nvPicPr>
        <p:blipFill>
          <a:blip r:embed="rId4"/>
          <a:stretch>
            <a:fillRect/>
          </a:stretch>
        </p:blipFill>
        <p:spPr>
          <a:xfrm>
            <a:off x="3038803" y="4645016"/>
            <a:ext cx="6477821" cy="1065086"/>
          </a:xfrm>
          <a:prstGeom prst="rect">
            <a:avLst/>
          </a:prstGeom>
        </p:spPr>
      </p:pic>
      <p:sp>
        <p:nvSpPr>
          <p:cNvPr id="10" name="Footer Placeholder 1">
            <a:extLst>
              <a:ext uri="{FF2B5EF4-FFF2-40B4-BE49-F238E27FC236}">
                <a16:creationId xmlns:a16="http://schemas.microsoft.com/office/drawing/2014/main" id="{73FFBDCD-3162-164C-B38F-5D6058CE78C8}"/>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2326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6957" cy="1325563"/>
          </a:xfrm>
        </p:spPr>
        <p:txBody>
          <a:bodyPr>
            <a:normAutofit/>
          </a:bodyPr>
          <a:lstStyle/>
          <a:p>
            <a:r>
              <a:rPr lang="en-US" b="1" dirty="0"/>
              <a:t>Statistical Process Control (SPC)</a:t>
            </a:r>
          </a:p>
        </p:txBody>
      </p:sp>
      <p:sp>
        <p:nvSpPr>
          <p:cNvPr id="5" name="Slide Number Placeholder 4"/>
          <p:cNvSpPr>
            <a:spLocks noGrp="1"/>
          </p:cNvSpPr>
          <p:nvPr>
            <p:ph type="sldNum" sz="quarter" idx="12"/>
          </p:nvPr>
        </p:nvSpPr>
        <p:spPr/>
        <p:txBody>
          <a:bodyPr/>
          <a:lstStyle/>
          <a:p>
            <a:fld id="{970AC96D-89D8-403C-B391-4642C5ED619A}" type="slidenum">
              <a:rPr lang="en-US" smtClean="0"/>
              <a:t>7</a:t>
            </a:fld>
            <a:endParaRPr lang="en-US" dirty="0"/>
          </a:p>
        </p:txBody>
      </p:sp>
      <p:sp>
        <p:nvSpPr>
          <p:cNvPr id="3" name="Rectangle 2"/>
          <p:cNvSpPr/>
          <p:nvPr/>
        </p:nvSpPr>
        <p:spPr>
          <a:xfrm>
            <a:off x="838200" y="2145507"/>
            <a:ext cx="10436442" cy="3490186"/>
          </a:xfrm>
          <a:prstGeom prst="rect">
            <a:avLst/>
          </a:prstGeom>
        </p:spPr>
        <p:txBody>
          <a:bodyPr wrap="square">
            <a:spAutoFit/>
          </a:bodyPr>
          <a:lstStyle/>
          <a:p>
            <a:pPr marL="342900" indent="-342900">
              <a:spcBef>
                <a:spcPct val="20000"/>
              </a:spcBef>
              <a:buFontTx/>
              <a:buChar char="•"/>
            </a:pPr>
            <a:r>
              <a:rPr lang="en-US" sz="2400" dirty="0">
                <a:latin typeface="Helvetica"/>
              </a:rPr>
              <a:t>A set of problem-solving tools that may be applied to any process</a:t>
            </a:r>
          </a:p>
          <a:p>
            <a:pPr marL="342900" indent="-342900">
              <a:spcBef>
                <a:spcPct val="20000"/>
              </a:spcBef>
              <a:buFontTx/>
              <a:buChar char="•"/>
            </a:pPr>
            <a:r>
              <a:rPr lang="en-US" sz="2400" dirty="0">
                <a:latin typeface="Helvetica"/>
              </a:rPr>
              <a:t>The </a:t>
            </a:r>
            <a:r>
              <a:rPr lang="en-US" sz="2400" b="1" dirty="0">
                <a:latin typeface="Helvetica"/>
              </a:rPr>
              <a:t>7 major tools of SPC </a:t>
            </a:r>
            <a:r>
              <a:rPr lang="en-US" sz="2400" dirty="0">
                <a:latin typeface="Helvetica"/>
              </a:rPr>
              <a:t>are:</a:t>
            </a:r>
          </a:p>
          <a:p>
            <a:pPr marL="914400" lvl="1" indent="-457200">
              <a:spcBef>
                <a:spcPct val="20000"/>
              </a:spcBef>
              <a:buFont typeface="+mj-lt"/>
              <a:buAutoNum type="arabicPeriod"/>
            </a:pPr>
            <a:r>
              <a:rPr lang="en-US" sz="2000" dirty="0">
                <a:latin typeface="Helvetica"/>
              </a:rPr>
              <a:t>Histogram</a:t>
            </a:r>
          </a:p>
          <a:p>
            <a:pPr marL="914400" lvl="1" indent="-457200">
              <a:spcBef>
                <a:spcPct val="20000"/>
              </a:spcBef>
              <a:buFont typeface="+mj-lt"/>
              <a:buAutoNum type="arabicPeriod"/>
            </a:pPr>
            <a:r>
              <a:rPr lang="en-US" sz="2000" dirty="0">
                <a:latin typeface="Helvetica"/>
              </a:rPr>
              <a:t>Pareto chart</a:t>
            </a:r>
          </a:p>
          <a:p>
            <a:pPr marL="914400" lvl="1" indent="-457200">
              <a:spcBef>
                <a:spcPct val="20000"/>
              </a:spcBef>
              <a:buFont typeface="+mj-lt"/>
              <a:buAutoNum type="arabicPeriod"/>
            </a:pPr>
            <a:r>
              <a:rPr lang="en-US" sz="2000" dirty="0">
                <a:latin typeface="Helvetica"/>
              </a:rPr>
              <a:t>Cause-and-effect diagram</a:t>
            </a:r>
          </a:p>
          <a:p>
            <a:pPr marL="914400" lvl="1" indent="-457200">
              <a:spcBef>
                <a:spcPct val="20000"/>
              </a:spcBef>
              <a:buFont typeface="+mj-lt"/>
              <a:buAutoNum type="arabicPeriod"/>
            </a:pPr>
            <a:r>
              <a:rPr lang="en-US" sz="2000" dirty="0">
                <a:latin typeface="Helvetica"/>
              </a:rPr>
              <a:t>Defect concentration diagram</a:t>
            </a:r>
          </a:p>
          <a:p>
            <a:pPr marL="914400" lvl="1" indent="-457200">
              <a:spcBef>
                <a:spcPct val="20000"/>
              </a:spcBef>
              <a:buFont typeface="+mj-lt"/>
              <a:buAutoNum type="arabicPeriod"/>
            </a:pPr>
            <a:r>
              <a:rPr lang="en-US" sz="2000" dirty="0">
                <a:latin typeface="Helvetica"/>
              </a:rPr>
              <a:t>Control chart</a:t>
            </a:r>
          </a:p>
          <a:p>
            <a:pPr marL="914400" lvl="1" indent="-457200">
              <a:spcBef>
                <a:spcPct val="20000"/>
              </a:spcBef>
              <a:buFont typeface="+mj-lt"/>
              <a:buAutoNum type="arabicPeriod"/>
            </a:pPr>
            <a:r>
              <a:rPr lang="en-US" sz="2000" dirty="0">
                <a:latin typeface="Helvetica"/>
              </a:rPr>
              <a:t>Scatter diagram</a:t>
            </a:r>
          </a:p>
          <a:p>
            <a:pPr marL="914400" lvl="1" indent="-457200">
              <a:spcBef>
                <a:spcPct val="20000"/>
              </a:spcBef>
              <a:buFont typeface="+mj-lt"/>
              <a:buAutoNum type="arabicPeriod"/>
            </a:pPr>
            <a:r>
              <a:rPr lang="en-US" sz="2000" dirty="0">
                <a:latin typeface="Helvetica"/>
              </a:rPr>
              <a:t>Check sheet </a:t>
            </a:r>
          </a:p>
        </p:txBody>
      </p:sp>
      <p:sp>
        <p:nvSpPr>
          <p:cNvPr id="7"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15.1.2 Statistical Process Control</a:t>
            </a:r>
          </a:p>
        </p:txBody>
      </p:sp>
      <p:sp>
        <p:nvSpPr>
          <p:cNvPr id="8" name="Footer Placeholder 1">
            <a:extLst>
              <a:ext uri="{FF2B5EF4-FFF2-40B4-BE49-F238E27FC236}">
                <a16:creationId xmlns:a16="http://schemas.microsoft.com/office/drawing/2014/main" id="{792734D8-0959-F143-AE0B-ABA48B42B47D}"/>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620967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Implementing SPC</a:t>
            </a:r>
          </a:p>
        </p:txBody>
      </p:sp>
      <p:sp>
        <p:nvSpPr>
          <p:cNvPr id="3" name="Content Placeholder 2"/>
          <p:cNvSpPr>
            <a:spLocks noGrp="1"/>
          </p:cNvSpPr>
          <p:nvPr>
            <p:ph idx="1"/>
          </p:nvPr>
        </p:nvSpPr>
        <p:spPr/>
        <p:txBody>
          <a:bodyPr>
            <a:normAutofit lnSpcReduction="10000"/>
          </a:bodyPr>
          <a:lstStyle/>
          <a:p>
            <a:pPr marL="0" indent="0">
              <a:buNone/>
            </a:pPr>
            <a:r>
              <a:rPr lang="en-US" b="1" dirty="0"/>
              <a:t>Deming’s 14 points</a:t>
            </a:r>
          </a:p>
          <a:p>
            <a:pPr marL="914400" lvl="1" indent="-457200">
              <a:buFont typeface="+mj-lt"/>
              <a:buAutoNum type="arabicPeriod"/>
            </a:pPr>
            <a:r>
              <a:rPr lang="en-US" dirty="0"/>
              <a:t>Create a constancy of purpose focused on the improvement of products and services</a:t>
            </a:r>
          </a:p>
          <a:p>
            <a:pPr marL="914400" lvl="1" indent="-457200">
              <a:buFont typeface="+mj-lt"/>
              <a:buAutoNum type="arabicPeriod"/>
            </a:pPr>
            <a:r>
              <a:rPr lang="en-US" dirty="0"/>
              <a:t>Adopt a new philosophy of rejecting poor workmanship, defective products, or bad service</a:t>
            </a:r>
          </a:p>
          <a:p>
            <a:pPr marL="914400" lvl="1" indent="-457200">
              <a:buFont typeface="+mj-lt"/>
              <a:buAutoNum type="arabicPeriod"/>
            </a:pPr>
            <a:r>
              <a:rPr lang="en-US" dirty="0"/>
              <a:t>Do not rely on mass inspection to “control quality”</a:t>
            </a:r>
          </a:p>
          <a:p>
            <a:pPr marL="914400" lvl="1" indent="-457200">
              <a:buFont typeface="+mj-lt"/>
              <a:buAutoNum type="arabicPeriod"/>
            </a:pPr>
            <a:r>
              <a:rPr lang="en-US" dirty="0"/>
              <a:t>Do not award business to suppliers on the basis of price alone, but consider quality</a:t>
            </a:r>
          </a:p>
          <a:p>
            <a:pPr marL="914400" lvl="1" indent="-457200">
              <a:buFont typeface="+mj-lt"/>
              <a:buAutoNum type="arabicPeriod"/>
            </a:pPr>
            <a:r>
              <a:rPr lang="en-US" dirty="0"/>
              <a:t>Focus on continuous improvement</a:t>
            </a:r>
          </a:p>
          <a:p>
            <a:pPr marL="914400" lvl="1" indent="-457200">
              <a:buFont typeface="+mj-lt"/>
              <a:buAutoNum type="arabicPeriod"/>
            </a:pPr>
            <a:r>
              <a:rPr lang="en-US" dirty="0"/>
              <a:t>Practice modern training methods and invest in training for all employees</a:t>
            </a:r>
          </a:p>
          <a:p>
            <a:pPr marL="914400" lvl="1" indent="-457200">
              <a:buFont typeface="+mj-lt"/>
              <a:buAutoNum type="arabicPeriod"/>
            </a:pPr>
            <a:r>
              <a:rPr lang="en-US" dirty="0"/>
              <a:t>Practice modern supervision methods</a:t>
            </a:r>
          </a:p>
        </p:txBody>
      </p:sp>
      <p:sp>
        <p:nvSpPr>
          <p:cNvPr id="5" name="Slide Number Placeholder 4"/>
          <p:cNvSpPr>
            <a:spLocks noGrp="1"/>
          </p:cNvSpPr>
          <p:nvPr>
            <p:ph type="sldNum" sz="quarter" idx="12"/>
          </p:nvPr>
        </p:nvSpPr>
        <p:spPr/>
        <p:txBody>
          <a:bodyPr/>
          <a:lstStyle/>
          <a:p>
            <a:fld id="{970AC96D-89D8-403C-B391-4642C5ED619A}" type="slidenum">
              <a:rPr lang="en-US" smtClean="0"/>
              <a:t>70</a:t>
            </a:fld>
            <a:endParaRPr lang="en-US"/>
          </a:p>
        </p:txBody>
      </p:sp>
      <p:sp>
        <p:nvSpPr>
          <p:cNvPr id="8" name="Footer Placeholder 3">
            <a:extLst>
              <a:ext uri="{FF2B5EF4-FFF2-40B4-BE49-F238E27FC236}">
                <a16:creationId xmlns:a16="http://schemas.microsoft.com/office/drawing/2014/main" id="{17594A6D-2242-F74D-B1DB-9388B39EF26C}"/>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15.11 Implementing SPC</a:t>
            </a:r>
          </a:p>
        </p:txBody>
      </p:sp>
      <p:sp>
        <p:nvSpPr>
          <p:cNvPr id="7" name="Footer Placeholder 1">
            <a:extLst>
              <a:ext uri="{FF2B5EF4-FFF2-40B4-BE49-F238E27FC236}">
                <a16:creationId xmlns:a16="http://schemas.microsoft.com/office/drawing/2014/main" id="{702C85A3-250C-C047-A121-85AE4F4290A7}"/>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3272326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Implementing SPC</a:t>
            </a:r>
            <a:endParaRPr lang="en-US" dirty="0"/>
          </a:p>
        </p:txBody>
      </p:sp>
      <p:sp>
        <p:nvSpPr>
          <p:cNvPr id="3" name="Content Placeholder 2"/>
          <p:cNvSpPr>
            <a:spLocks noGrp="1"/>
          </p:cNvSpPr>
          <p:nvPr>
            <p:ph idx="1"/>
          </p:nvPr>
        </p:nvSpPr>
        <p:spPr/>
        <p:txBody>
          <a:bodyPr/>
          <a:lstStyle/>
          <a:p>
            <a:pPr marL="457200" lvl="1" indent="0">
              <a:buNone/>
            </a:pPr>
            <a:r>
              <a:rPr lang="en-US" dirty="0"/>
              <a:t> 8. Drive out fear.</a:t>
            </a:r>
          </a:p>
          <a:p>
            <a:pPr marL="457200" lvl="1" indent="0">
              <a:buNone/>
            </a:pPr>
            <a:r>
              <a:rPr lang="en-US" dirty="0"/>
              <a:t> 9. Break down the barriers between functional areas of the business.</a:t>
            </a:r>
          </a:p>
          <a:p>
            <a:pPr marL="457200" lvl="1" indent="0">
              <a:buNone/>
            </a:pPr>
            <a:r>
              <a:rPr lang="en-US" dirty="0"/>
              <a:t>10. Eliminate targets, slogans, and numerical goals for the workforce.</a:t>
            </a:r>
          </a:p>
          <a:p>
            <a:pPr marL="457200" lvl="1" indent="0">
              <a:buNone/>
            </a:pPr>
            <a:r>
              <a:rPr lang="en-US" dirty="0"/>
              <a:t>11. Eliminate numerical quotas and work standards.</a:t>
            </a:r>
          </a:p>
          <a:p>
            <a:pPr marL="457200" lvl="1" indent="0">
              <a:buNone/>
            </a:pPr>
            <a:r>
              <a:rPr lang="en-US" dirty="0"/>
              <a:t>12. Remove the barriers that discourage employees from doing their 	 	 jobs.</a:t>
            </a:r>
          </a:p>
          <a:p>
            <a:pPr marL="457200" lvl="1" indent="0">
              <a:buNone/>
            </a:pPr>
            <a:r>
              <a:rPr lang="en-US" dirty="0"/>
              <a:t>13. Institute an ongoing program of training and education for all 	 	 employees.</a:t>
            </a:r>
          </a:p>
          <a:p>
            <a:pPr marL="457200" lvl="1" indent="0">
              <a:buNone/>
            </a:pPr>
            <a:r>
              <a:rPr lang="en-US" dirty="0"/>
              <a:t>14. Create a structure in top management that vigorously advocates	 	 first 13 points.</a:t>
            </a:r>
          </a:p>
          <a:p>
            <a:pPr marL="457200" lvl="1" indent="0">
              <a:buNone/>
            </a:pPr>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970AC96D-89D8-403C-B391-4642C5ED619A}" type="slidenum">
              <a:rPr lang="en-US" smtClean="0"/>
              <a:t>71</a:t>
            </a:fld>
            <a:endParaRPr lang="en-US"/>
          </a:p>
        </p:txBody>
      </p:sp>
      <p:sp>
        <p:nvSpPr>
          <p:cNvPr id="6" name="Footer Placeholder 3">
            <a:extLst>
              <a:ext uri="{FF2B5EF4-FFF2-40B4-BE49-F238E27FC236}">
                <a16:creationId xmlns:a16="http://schemas.microsoft.com/office/drawing/2014/main" id="{37C514F6-CC13-1649-BEF8-0EAA8797F4DD}"/>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15.11 Implementing SPC</a:t>
            </a:r>
          </a:p>
        </p:txBody>
      </p:sp>
      <p:sp>
        <p:nvSpPr>
          <p:cNvPr id="7" name="Footer Placeholder 1">
            <a:extLst>
              <a:ext uri="{FF2B5EF4-FFF2-40B4-BE49-F238E27FC236}">
                <a16:creationId xmlns:a16="http://schemas.microsoft.com/office/drawing/2014/main" id="{F491A5DD-FC14-E34F-BF26-7F2DDE4F2CC1}"/>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605680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Important Terms and Concepts</a:t>
            </a:r>
          </a:p>
        </p:txBody>
      </p:sp>
      <p:sp>
        <p:nvSpPr>
          <p:cNvPr id="5" name="Slide Number Placeholder 4"/>
          <p:cNvSpPr>
            <a:spLocks noGrp="1"/>
          </p:cNvSpPr>
          <p:nvPr>
            <p:ph type="sldNum" sz="quarter" idx="12"/>
          </p:nvPr>
        </p:nvSpPr>
        <p:spPr/>
        <p:txBody>
          <a:bodyPr/>
          <a:lstStyle/>
          <a:p>
            <a:fld id="{970AC96D-89D8-403C-B391-4642C5ED619A}" type="slidenum">
              <a:rPr lang="en-US" smtClean="0"/>
              <a:t>72</a:t>
            </a:fld>
            <a:endParaRPr lang="en-US"/>
          </a:p>
        </p:txBody>
      </p:sp>
      <p:pic>
        <p:nvPicPr>
          <p:cNvPr id="6" name="Picture 5" descr="Screen Shot 2018-07-30 at 8.39.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251" y="1708050"/>
            <a:ext cx="10256873" cy="4274736"/>
          </a:xfrm>
          <a:prstGeom prst="rect">
            <a:avLst/>
          </a:prstGeom>
        </p:spPr>
      </p:pic>
      <p:sp>
        <p:nvSpPr>
          <p:cNvPr id="7" name="Footer Placeholder 3">
            <a:extLst>
              <a:ext uri="{FF2B5EF4-FFF2-40B4-BE49-F238E27FC236}">
                <a16:creationId xmlns:a16="http://schemas.microsoft.com/office/drawing/2014/main" id="{229E0399-3078-7249-A8B7-1EF35BF8B2DC}"/>
              </a:ext>
            </a:extLst>
          </p:cNvPr>
          <p:cNvSpPr txBox="1">
            <a:spLocks/>
          </p:cNvSpPr>
          <p:nvPr/>
        </p:nvSpPr>
        <p:spPr>
          <a:xfrm>
            <a:off x="338420" y="6128940"/>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Chapter 15 Important Terms and Concepts</a:t>
            </a:r>
          </a:p>
        </p:txBody>
      </p:sp>
      <p:sp>
        <p:nvSpPr>
          <p:cNvPr id="8" name="Footer Placeholder 1">
            <a:extLst>
              <a:ext uri="{FF2B5EF4-FFF2-40B4-BE49-F238E27FC236}">
                <a16:creationId xmlns:a16="http://schemas.microsoft.com/office/drawing/2014/main" id="{31A0D589-5850-C441-8DFD-8679FC8C0BB2}"/>
              </a:ext>
            </a:extLst>
          </p:cNvPr>
          <p:cNvSpPr>
            <a:spLocks noGrp="1"/>
          </p:cNvSpPr>
          <p:nvPr>
            <p:ph type="ftr" sz="quarter" idx="11"/>
          </p:nvPr>
        </p:nvSpPr>
        <p:spPr>
          <a:xfrm>
            <a:off x="3512924" y="6311410"/>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207951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Basic Principles of Control Charts</a:t>
            </a:r>
          </a:p>
        </p:txBody>
      </p:sp>
      <p:sp>
        <p:nvSpPr>
          <p:cNvPr id="5" name="Slide Number Placeholder 4"/>
          <p:cNvSpPr>
            <a:spLocks noGrp="1"/>
          </p:cNvSpPr>
          <p:nvPr>
            <p:ph type="sldNum" sz="quarter" idx="12"/>
          </p:nvPr>
        </p:nvSpPr>
        <p:spPr/>
        <p:txBody>
          <a:bodyPr/>
          <a:lstStyle/>
          <a:p>
            <a:fld id="{970AC96D-89D8-403C-B391-4642C5ED619A}" type="slidenum">
              <a:rPr lang="en-US" smtClean="0"/>
              <a:t>8</a:t>
            </a:fld>
            <a:endParaRPr lang="en-US" dirty="0"/>
          </a:p>
        </p:txBody>
      </p:sp>
      <p:sp>
        <p:nvSpPr>
          <p:cNvPr id="7" name="Rectangle 6"/>
          <p:cNvSpPr>
            <a:spLocks noChangeArrowheads="1"/>
          </p:cNvSpPr>
          <p:nvPr/>
        </p:nvSpPr>
        <p:spPr bwMode="auto">
          <a:xfrm>
            <a:off x="949910" y="1862931"/>
            <a:ext cx="10403890" cy="4038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dirty="0">
                <a:latin typeface="Helvetica LT Pro" panose="020B0504020202020204" pitchFamily="34" charset="0"/>
              </a:rPr>
              <a:t>A process that is operating with only </a:t>
            </a:r>
            <a:r>
              <a:rPr lang="en-US" sz="2400" b="1" i="1" dirty="0">
                <a:latin typeface="Helvetica LT Pro" panose="020B0504020202020204" pitchFamily="34" charset="0"/>
              </a:rPr>
              <a:t>chance causes of variation</a:t>
            </a:r>
            <a:r>
              <a:rPr lang="en-US" sz="2400" dirty="0">
                <a:latin typeface="Helvetica LT Pro" panose="020B0504020202020204" pitchFamily="34" charset="0"/>
              </a:rPr>
              <a:t> present is said to be in statistical control.</a:t>
            </a:r>
          </a:p>
          <a:p>
            <a:pPr marL="342900" indent="-342900">
              <a:lnSpc>
                <a:spcPct val="90000"/>
              </a:lnSpc>
              <a:spcBef>
                <a:spcPct val="20000"/>
              </a:spcBef>
              <a:buFontTx/>
              <a:buChar char="•"/>
            </a:pPr>
            <a:r>
              <a:rPr lang="en-US" sz="2400" dirty="0">
                <a:latin typeface="Helvetica LT Pro" panose="020B0504020202020204" pitchFamily="34" charset="0"/>
              </a:rPr>
              <a:t>A process that is operating in the presence of </a:t>
            </a:r>
            <a:r>
              <a:rPr lang="en-US" sz="2400" b="1" i="1" dirty="0">
                <a:latin typeface="Helvetica LT Pro" panose="020B0504020202020204" pitchFamily="34" charset="0"/>
              </a:rPr>
              <a:t>assignable causes </a:t>
            </a:r>
            <a:r>
              <a:rPr lang="en-US" sz="2400" dirty="0">
                <a:latin typeface="Helvetica LT Pro" panose="020B0504020202020204" pitchFamily="34" charset="0"/>
              </a:rPr>
              <a:t>is said to be out of control.</a:t>
            </a:r>
          </a:p>
          <a:p>
            <a:pPr marL="342900" indent="-342900">
              <a:lnSpc>
                <a:spcPct val="90000"/>
              </a:lnSpc>
              <a:spcBef>
                <a:spcPct val="20000"/>
              </a:spcBef>
              <a:buFontTx/>
              <a:buChar char="•"/>
            </a:pPr>
            <a:r>
              <a:rPr lang="en-US" sz="2400" dirty="0">
                <a:latin typeface="Helvetica LT Pro" panose="020B0504020202020204" pitchFamily="34" charset="0"/>
              </a:rPr>
              <a:t>The eventual goal of SPC is the </a:t>
            </a:r>
            <a:r>
              <a:rPr lang="en-US" sz="2400" b="1" i="1" dirty="0">
                <a:latin typeface="Helvetica LT Pro" panose="020B0504020202020204" pitchFamily="34" charset="0"/>
              </a:rPr>
              <a:t>elimination of variability</a:t>
            </a:r>
            <a:r>
              <a:rPr lang="en-US" sz="2400" dirty="0">
                <a:latin typeface="Helvetica LT Pro" panose="020B0504020202020204" pitchFamily="34" charset="0"/>
              </a:rPr>
              <a:t> in the process.</a:t>
            </a:r>
            <a:endParaRPr lang="en-US" sz="2000" dirty="0">
              <a:latin typeface="Helvetica LT Pro" panose="020B0504020202020204" pitchFamily="34" charset="0"/>
            </a:endParaRPr>
          </a:p>
        </p:txBody>
      </p:sp>
      <p:sp>
        <p:nvSpPr>
          <p:cNvPr id="10"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15.2.1 Basic Principles</a:t>
            </a:r>
          </a:p>
        </p:txBody>
      </p:sp>
      <p:sp>
        <p:nvSpPr>
          <p:cNvPr id="8" name="Footer Placeholder 1">
            <a:extLst>
              <a:ext uri="{FF2B5EF4-FFF2-40B4-BE49-F238E27FC236}">
                <a16:creationId xmlns:a16="http://schemas.microsoft.com/office/drawing/2014/main" id="{440DE8C1-FB65-1A42-B777-3EAF88E39FFA}"/>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416338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10363" y="3478026"/>
            <a:ext cx="5342738" cy="2755420"/>
          </a:xfrm>
          <a:prstGeom prst="rect">
            <a:avLst/>
          </a:prstGeom>
        </p:spPr>
      </p:pic>
      <p:sp>
        <p:nvSpPr>
          <p:cNvPr id="2" name="Title 1"/>
          <p:cNvSpPr>
            <a:spLocks noGrp="1"/>
          </p:cNvSpPr>
          <p:nvPr>
            <p:ph type="title"/>
          </p:nvPr>
        </p:nvSpPr>
        <p:spPr/>
        <p:txBody>
          <a:bodyPr>
            <a:normAutofit/>
          </a:bodyPr>
          <a:lstStyle/>
          <a:p>
            <a:r>
              <a:rPr lang="en-US" sz="4000" b="1" dirty="0"/>
              <a:t>Basic Principles of Control Charts</a:t>
            </a:r>
          </a:p>
        </p:txBody>
      </p:sp>
      <p:sp>
        <p:nvSpPr>
          <p:cNvPr id="5" name="Slide Number Placeholder 4"/>
          <p:cNvSpPr>
            <a:spLocks noGrp="1"/>
          </p:cNvSpPr>
          <p:nvPr>
            <p:ph type="sldNum" sz="quarter" idx="12"/>
          </p:nvPr>
        </p:nvSpPr>
        <p:spPr/>
        <p:txBody>
          <a:bodyPr/>
          <a:lstStyle/>
          <a:p>
            <a:fld id="{970AC96D-89D8-403C-B391-4642C5ED619A}" type="slidenum">
              <a:rPr lang="en-US" smtClean="0"/>
              <a:t>9</a:t>
            </a:fld>
            <a:endParaRPr lang="en-US" dirty="0"/>
          </a:p>
        </p:txBody>
      </p:sp>
      <p:pic>
        <p:nvPicPr>
          <p:cNvPr id="3" name="Picture 2"/>
          <p:cNvPicPr>
            <a:picLocks noChangeAspect="1"/>
          </p:cNvPicPr>
          <p:nvPr/>
        </p:nvPicPr>
        <p:blipFill>
          <a:blip r:embed="rId3"/>
          <a:stretch>
            <a:fillRect/>
          </a:stretch>
        </p:blipFill>
        <p:spPr>
          <a:xfrm>
            <a:off x="715900" y="1859697"/>
            <a:ext cx="9020175" cy="1495425"/>
          </a:xfrm>
          <a:prstGeom prst="rect">
            <a:avLst/>
          </a:prstGeom>
        </p:spPr>
      </p:pic>
      <p:sp>
        <p:nvSpPr>
          <p:cNvPr id="9" name="Footer Placeholder 3"/>
          <p:cNvSpPr txBox="1">
            <a:spLocks/>
          </p:cNvSpPr>
          <p:nvPr/>
        </p:nvSpPr>
        <p:spPr>
          <a:xfrm>
            <a:off x="369352" y="5901531"/>
            <a:ext cx="6816308" cy="454819"/>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Sec 15.2.1 Basic Principles</a:t>
            </a:r>
          </a:p>
        </p:txBody>
      </p:sp>
      <p:sp>
        <p:nvSpPr>
          <p:cNvPr id="8" name="Footer Placeholder 1">
            <a:extLst>
              <a:ext uri="{FF2B5EF4-FFF2-40B4-BE49-F238E27FC236}">
                <a16:creationId xmlns:a16="http://schemas.microsoft.com/office/drawing/2014/main" id="{939CA455-2169-C44A-8A6E-C18C9AB5E540}"/>
              </a:ext>
            </a:extLst>
          </p:cNvPr>
          <p:cNvSpPr>
            <a:spLocks noGrp="1"/>
          </p:cNvSpPr>
          <p:nvPr>
            <p:ph type="ftr" sz="quarter" idx="11"/>
          </p:nvPr>
        </p:nvSpPr>
        <p:spPr>
          <a:xfrm>
            <a:off x="3512924" y="6177565"/>
            <a:ext cx="5097676" cy="361347"/>
          </a:xfrm>
        </p:spPr>
        <p:txBody>
          <a:bodyPr/>
          <a:lstStyle/>
          <a:p>
            <a:pPr algn="l"/>
            <a:r>
              <a:rPr lang="en-US" dirty="0">
                <a:latin typeface="Helvetica" pitchFamily="34" charset="0"/>
              </a:rPr>
              <a:t>Copyright © 2019 John Wiley &amp; Sons, Inc. All Rights Reserved </a:t>
            </a:r>
          </a:p>
        </p:txBody>
      </p:sp>
    </p:spTree>
    <p:extLst>
      <p:ext uri="{BB962C8B-B14F-4D97-AF65-F5344CB8AC3E}">
        <p14:creationId xmlns:p14="http://schemas.microsoft.com/office/powerpoint/2010/main" val="1190592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Helvetica"/>
        <a:ea typeface=""/>
        <a:cs typeface=""/>
      </a:majorFont>
      <a:minorFont>
        <a:latin typeface="Helvetica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10633</TotalTime>
  <Words>3534</Words>
  <Application>Microsoft Macintosh PowerPoint</Application>
  <PresentationFormat>Widescreen</PresentationFormat>
  <Paragraphs>480</Paragraphs>
  <Slides>72</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3" baseType="lpstr">
      <vt:lpstr>ＭＳ Ｐゴシック</vt:lpstr>
      <vt:lpstr>Arial</vt:lpstr>
      <vt:lpstr>Calibri</vt:lpstr>
      <vt:lpstr>Cambria Math</vt:lpstr>
      <vt:lpstr>Helvetica</vt:lpstr>
      <vt:lpstr>Helvetica LT Pro</vt:lpstr>
      <vt:lpstr>Symbol</vt:lpstr>
      <vt:lpstr>Times New Roman</vt:lpstr>
      <vt:lpstr>Wingdings</vt:lpstr>
      <vt:lpstr>Office Theme</vt:lpstr>
      <vt:lpstr>Equation</vt:lpstr>
      <vt:lpstr>PowerPoint Presentation</vt:lpstr>
      <vt:lpstr>PowerPoint Presentation</vt:lpstr>
      <vt:lpstr>Learning Objectives for Chapter 15</vt:lpstr>
      <vt:lpstr>Quality Improvement and Statistics</vt:lpstr>
      <vt:lpstr>Quality Improvement and Statistics</vt:lpstr>
      <vt:lpstr>Statistical Quality Control</vt:lpstr>
      <vt:lpstr>Statistical Process Control (SPC)</vt:lpstr>
      <vt:lpstr>Basic Principles of Control Charts</vt:lpstr>
      <vt:lpstr>Basic Principles of Control Charts</vt:lpstr>
      <vt:lpstr>Basic Principles of Control Charts</vt:lpstr>
      <vt:lpstr>Types of Control Charts</vt:lpstr>
      <vt:lpstr>Design of a Control Chart</vt:lpstr>
      <vt:lpstr>Design of a Control Chart</vt:lpstr>
      <vt:lpstr>Design of a Control Chart</vt:lpstr>
      <vt:lpstr>Rational Subgroups</vt:lpstr>
      <vt:lpstr>Analysis of Patterns in a Control Chart</vt:lpstr>
      <vt:lpstr>Analysis of Patterns in a Control Chart</vt:lpstr>
      <vt:lpstr>Western Electric Rules</vt:lpstr>
      <vt:lpstr> ¯X  and R or S Control Charts</vt:lpstr>
      <vt:lpstr> ¯X  and R or S Control Charts</vt:lpstr>
      <vt:lpstr> ¯X  and R or S Control Charts</vt:lpstr>
      <vt:lpstr> ¯X  and R or S Control Charts</vt:lpstr>
      <vt:lpstr> ¯X  and R or S Control Charts</vt:lpstr>
      <vt:lpstr> ¯X  and R or S Control Charts</vt:lpstr>
      <vt:lpstr>Example 15.1 | Vane Opening</vt:lpstr>
      <vt:lpstr>Example 15.1b | Vane Opening</vt:lpstr>
      <vt:lpstr>Example 15.1c | Vane Opening</vt:lpstr>
      <vt:lpstr>Example 15.1d | Vane Opening</vt:lpstr>
      <vt:lpstr>Example 15.1e | Vane Opening</vt:lpstr>
      <vt:lpstr>Control Charts for Individual Measurements</vt:lpstr>
      <vt:lpstr>Control Charts for Individual Measurements</vt:lpstr>
      <vt:lpstr>Individuals Control chart</vt:lpstr>
      <vt:lpstr>Process Capability</vt:lpstr>
      <vt:lpstr>Process Capability</vt:lpstr>
      <vt:lpstr>Process Capability</vt:lpstr>
      <vt:lpstr>Example 15.3 | Electrical Current</vt:lpstr>
      <vt:lpstr>Process Capability</vt:lpstr>
      <vt:lpstr>P Chart (Control Chart for Proportions)</vt:lpstr>
      <vt:lpstr>Example 15.4 | Ceramic Substrate</vt:lpstr>
      <vt:lpstr>Example 15.4b | Ceramic Substrate</vt:lpstr>
      <vt:lpstr>Example 15.4c | Ceramic Substrate</vt:lpstr>
      <vt:lpstr>Example 15.4d | Ceramic Substrate</vt:lpstr>
      <vt:lpstr>U chart (Control Chart for Defects per Unit</vt:lpstr>
      <vt:lpstr>Example 15.5 | Printed Circuit Boards</vt:lpstr>
      <vt:lpstr>Example 15.5b | Printed Circuit Boards</vt:lpstr>
      <vt:lpstr>Example 15.5c | Printed Circuit Boards</vt:lpstr>
      <vt:lpstr>Control Chart Performance</vt:lpstr>
      <vt:lpstr>Control Chart Performance</vt:lpstr>
      <vt:lpstr>Time-Weighted Charts</vt:lpstr>
      <vt:lpstr>Exponentially Weighted Moving-Average Control Chart</vt:lpstr>
      <vt:lpstr>Example 15.6 | Chemical Process Concentration EWMA</vt:lpstr>
      <vt:lpstr>Example 15.6b | Chemical Process Concentration EWMA</vt:lpstr>
      <vt:lpstr>Example 15.6c | Chemical Process Concentration EWMA</vt:lpstr>
      <vt:lpstr>Example 15.6d | Chemical Process Concentration EWMA</vt:lpstr>
      <vt:lpstr>Cumulative Sum Control Chart</vt:lpstr>
      <vt:lpstr>Cumulative Sum Control Chart</vt:lpstr>
      <vt:lpstr>Cumulative Sum Control Chart</vt:lpstr>
      <vt:lpstr>Cumulative Sum Control Chart</vt:lpstr>
      <vt:lpstr>Cumulative Sum Control Chart</vt:lpstr>
      <vt:lpstr>Example 15.7 | Chemical Process Concentration Tabular CUSUM</vt:lpstr>
      <vt:lpstr>Example 15.7b | Chemical Process Concentration Tabular CUSUM</vt:lpstr>
      <vt:lpstr>Example 15.7c | Chemical Process Concentration Tabular CUSUM</vt:lpstr>
      <vt:lpstr>Example 15.7d | Chemical Process Concentration Tabular CUSUM</vt:lpstr>
      <vt:lpstr>Other SPC Problem-Solving Tools</vt:lpstr>
      <vt:lpstr>Cause-and-Effect Diagram</vt:lpstr>
      <vt:lpstr>Defect Concentration Diagram</vt:lpstr>
      <vt:lpstr>Decision Theory</vt:lpstr>
      <vt:lpstr>Decision Models</vt:lpstr>
      <vt:lpstr>Decision Criteria</vt:lpstr>
      <vt:lpstr>Implementing SPC</vt:lpstr>
      <vt:lpstr>Implementing SPC</vt:lpstr>
      <vt:lpstr>Important Terms and Concepts</vt:lpstr>
    </vt:vector>
  </TitlesOfParts>
  <Company>Arizona State University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Mancenido</dc:creator>
  <cp:lastModifiedBy>Michelle Mancenido</cp:lastModifiedBy>
  <cp:revision>221</cp:revision>
  <dcterms:created xsi:type="dcterms:W3CDTF">2018-04-17T23:58:03Z</dcterms:created>
  <dcterms:modified xsi:type="dcterms:W3CDTF">2018-08-24T00:15:57Z</dcterms:modified>
</cp:coreProperties>
</file>