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47"/>
  </p:notes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58" r:id="rId20"/>
    <p:sldId id="268" r:id="rId21"/>
    <p:sldId id="269" r:id="rId22"/>
    <p:sldId id="270" r:id="rId23"/>
    <p:sldId id="271" r:id="rId24"/>
    <p:sldId id="272" r:id="rId25"/>
    <p:sldId id="273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4" r:id="rId37"/>
    <p:sldId id="305" r:id="rId38"/>
    <p:sldId id="306" r:id="rId39"/>
    <p:sldId id="307" r:id="rId40"/>
    <p:sldId id="303" r:id="rId41"/>
    <p:sldId id="308" r:id="rId42"/>
    <p:sldId id="309" r:id="rId43"/>
    <p:sldId id="310" r:id="rId44"/>
    <p:sldId id="311" r:id="rId45"/>
    <p:sldId id="31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9980F-B13D-48DE-B56C-5A73DB563431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06503-DCA5-4C5F-BE0F-F2B2DFA7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3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B85C4-AD13-4225-9CDA-A3351BC411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2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64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01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5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31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5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46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8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82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28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23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2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93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8C685-BFCC-4182-9737-4B7146F3A1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9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3DFCD-B2C6-4C80-BE15-090F9F1861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74AE5-30B5-4ED5-AC0C-98B5C5FE85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45813-663C-4EA9-9371-CB717A4FFF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5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6EEFE-3450-4EEE-A9AC-9248533727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AAA9E0-5D23-4DE5-8240-D5B4666104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8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0F37A-A357-4F35-A59C-29780A427C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9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BC89E-04F1-4D14-9CE5-387FF1DB32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@ 2019 John Wiley &amp; Sons, Inc. All Rights Reserved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65" y="548032"/>
            <a:ext cx="6067616" cy="9597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@ 2019 John Wiley &amp; Sons, Inc. All Rights Reserved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838200" y="1690688"/>
            <a:ext cx="1051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6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44" y="6009283"/>
            <a:ext cx="1627157" cy="2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7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44" y="6009283"/>
            <a:ext cx="1627157" cy="2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8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@ 2019 John Wiley &amp; Sons, Inc. All Rights Reserved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9104" y="6356350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@ 2019 John Wiley &amp; Sons, Inc.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C96D-89D8-403C-B391-4642C5ED61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iley_Logo_0112_k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44" y="6009283"/>
            <a:ext cx="1627157" cy="3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4"/>
          <p:cNvSpPr>
            <a:spLocks noGrp="1" noChangeArrowheads="1"/>
          </p:cNvSpPr>
          <p:nvPr/>
        </p:nvSpPr>
        <p:spPr bwMode="auto">
          <a:xfrm>
            <a:off x="4396387" y="2018315"/>
            <a:ext cx="7077118" cy="27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+mj-lt"/>
                <a:ea typeface="ＭＳ Ｐゴシック" charset="-128"/>
                <a:cs typeface="Times New Roman" pitchFamily="18" charset="0"/>
              </a:rPr>
              <a:t>Applied Statistics and Probability for Engineers</a:t>
            </a:r>
          </a:p>
          <a:p>
            <a:pPr algn="ctr"/>
            <a:endParaRPr lang="en-US" sz="2400" b="1" dirty="0"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+mj-lt"/>
                <a:ea typeface="ＭＳ Ｐゴシック" charset="-128"/>
                <a:cs typeface="Times New Roman" pitchFamily="18" charset="0"/>
              </a:rPr>
              <a:t>Seventh Edition</a:t>
            </a:r>
          </a:p>
          <a:p>
            <a:pPr algn="ctr">
              <a:lnSpc>
                <a:spcPct val="200000"/>
              </a:lnSpc>
            </a:pPr>
            <a:r>
              <a:rPr lang="en-US" sz="1600" b="1" dirty="0">
                <a:latin typeface="+mj-lt"/>
                <a:ea typeface="ＭＳ Ｐゴシック" charset="-128"/>
                <a:cs typeface="Times New Roman" pitchFamily="18" charset="0"/>
              </a:rPr>
              <a:t>Douglas C. Montgomery    George C. </a:t>
            </a:r>
            <a:r>
              <a:rPr lang="en-US" sz="1600" b="1" dirty="0" err="1">
                <a:latin typeface="+mj-lt"/>
                <a:ea typeface="ＭＳ Ｐゴシック" charset="-128"/>
                <a:cs typeface="Times New Roman" pitchFamily="18" charset="0"/>
              </a:rPr>
              <a:t>Runger</a:t>
            </a:r>
            <a:endParaRPr lang="en-US" sz="1600" b="1" dirty="0">
              <a:latin typeface="+mj-lt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519963" y="1770586"/>
            <a:ext cx="9888841" cy="3209187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2019 John Wiley &amp; Sons, Inc. All Rights Reserved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04638" y="5720156"/>
            <a:ext cx="1925052" cy="721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10"/>
          <p:cNvSpPr txBox="1">
            <a:spLocks/>
          </p:cNvSpPr>
          <p:nvPr/>
        </p:nvSpPr>
        <p:spPr>
          <a:xfrm>
            <a:off x="357467" y="6047610"/>
            <a:ext cx="44196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Chapter 3 Title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30" y="1822830"/>
            <a:ext cx="2464119" cy="3080149"/>
          </a:xfrm>
          <a:prstGeom prst="rect">
            <a:avLst/>
          </a:prstGeom>
        </p:spPr>
      </p:pic>
      <p:sp>
        <p:nvSpPr>
          <p:cNvPr id="10" name="Rectangle 28"/>
          <p:cNvSpPr>
            <a:spLocks noGrp="1" noChangeArrowheads="1"/>
          </p:cNvSpPr>
          <p:nvPr/>
        </p:nvSpPr>
        <p:spPr bwMode="auto">
          <a:xfrm>
            <a:off x="882731" y="4967755"/>
            <a:ext cx="10590774" cy="94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latin typeface="+mj-lt"/>
                <a:cs typeface="Times New Roman" pitchFamily="18" charset="0"/>
              </a:rPr>
              <a:t>Chapter 3</a:t>
            </a:r>
          </a:p>
          <a:p>
            <a:pPr algn="ctr"/>
            <a:r>
              <a:rPr lang="en-US" sz="3200" dirty="0"/>
              <a:t>Discrete Random Variables &amp;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89686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838200" y="826977"/>
            <a:ext cx="11011930" cy="868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/>
              <a:t>Example 3.6 </a:t>
            </a:r>
            <a:r>
              <a:rPr lang="en-US" sz="4000" dirty="0"/>
              <a:t>| Cumulative Distribution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D552C-5921-4520-904D-73D0D1B8763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810632" y="4106083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 pitchFamily="34" charset="0"/>
              </a:rPr>
              <a:t>Figure 3.3 </a:t>
            </a:r>
            <a:r>
              <a:rPr lang="en-US" sz="1600" dirty="0">
                <a:cs typeface="Times New Roman" pitchFamily="18" charset="0"/>
              </a:rPr>
              <a:t>Cumulative Distribution Function</a:t>
            </a:r>
            <a:endParaRPr lang="en-US" sz="16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27" y="1931936"/>
            <a:ext cx="4456634" cy="20495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90454"/>
                <a:ext cx="5181600" cy="40778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Determine the probability mass function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 from the following cumulative distribution function: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0                   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&lt;−2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0.2      −2≤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&lt;0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0.7           0≤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&lt;2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2≤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=0.2−0=0.2</m:t>
                      </m:r>
                    </m:oMath>
                  </m:oMathPara>
                </a14:m>
                <a:endParaRPr lang="en-US" sz="2200" b="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b="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1.0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90454"/>
                <a:ext cx="5181600" cy="4077860"/>
              </a:xfrm>
              <a:blipFill>
                <a:blip r:embed="rId4"/>
                <a:stretch>
                  <a:fillRect l="-1222" t="-2174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6701" y="4559195"/>
                <a:ext cx="5183661" cy="1200329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Note</a:t>
                </a:r>
              </a:p>
              <a:p>
                <a:r>
                  <a:rPr lang="en-US" dirty="0"/>
                  <a:t>Even if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assume only integer values, the cumulative distribution function is defined at non-integer values.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01" y="4559195"/>
                <a:ext cx="5183661" cy="1200329"/>
              </a:xfrm>
              <a:prstGeom prst="rect">
                <a:avLst/>
              </a:prstGeom>
              <a:blipFill>
                <a:blip r:embed="rId5"/>
                <a:stretch>
                  <a:fillRect l="-939" t="-2010" b="-6533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 txBox="1">
            <a:spLocks/>
          </p:cNvSpPr>
          <p:nvPr/>
        </p:nvSpPr>
        <p:spPr>
          <a:xfrm>
            <a:off x="434898" y="6264276"/>
            <a:ext cx="283208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Sec 3.2 Cumulative Distribution Functions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2E6B0A2-6B3F-E445-B593-A2BE9CF2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46771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40" y="594683"/>
            <a:ext cx="10678693" cy="8683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cs typeface="Times New Roman" pitchFamily="18" charset="0"/>
              </a:rPr>
              <a:t>Cumulative Distribution Function </a:t>
            </a:r>
            <a:br>
              <a:rPr lang="en-US" sz="4000" b="1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and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9367" y="1839424"/>
                <a:ext cx="10433223" cy="43636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defRPr/>
                </a:pPr>
                <a:r>
                  <a:rPr lang="en-US" sz="2200" dirty="0"/>
                  <a:t>The </a:t>
                </a:r>
                <a:r>
                  <a:rPr lang="en-US" sz="2200" b="1" dirty="0"/>
                  <a:t>cumulative distribution function</a:t>
                </a:r>
                <a:r>
                  <a:rPr lang="en-US" sz="2200" dirty="0"/>
                  <a:t>, is the probability that a random variable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 with a given probability distribution, will be found at a value less than or equal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>
                    <a:cs typeface="Arial" pitchFamily="34" charset="0"/>
                  </a:rPr>
                  <a:t>Symbolically, 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>
                  <a:cs typeface="Times New Roman" pitchFamily="18" charset="0"/>
                </a:endParaRPr>
              </a:p>
              <a:p>
                <a:pPr eaLnBrk="1" hangingPunct="1">
                  <a:buFont typeface="Arial" pitchFamily="34" charset="0"/>
                  <a:buNone/>
                </a:pPr>
                <a:endParaRPr lang="en-US" sz="2200" dirty="0">
                  <a:cs typeface="Times New Roman" pitchFamily="18" charset="0"/>
                </a:endParaRPr>
              </a:p>
              <a:p>
                <a:pPr eaLnBrk="1" hangingPunct="1">
                  <a:buFont typeface="Arial" pitchFamily="34" charset="0"/>
                  <a:buNone/>
                </a:pPr>
                <a:r>
                  <a:rPr lang="en-US" sz="2200" dirty="0">
                    <a:cs typeface="Times New Roman" pitchFamily="18" charset="0"/>
                  </a:rPr>
                  <a:t>For a discrete random variable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𝐹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 satisfies the </a:t>
                </a:r>
                <a:r>
                  <a:rPr lang="en-US" sz="2200" b="1" dirty="0">
                    <a:cs typeface="Times New Roman" pitchFamily="18" charset="0"/>
                  </a:rPr>
                  <a:t>following properties</a:t>
                </a:r>
                <a:r>
                  <a:rPr lang="en-US" sz="2200" dirty="0">
                    <a:cs typeface="Times New Roman" pitchFamily="18" charset="0"/>
                  </a:rPr>
                  <a:t>:</a:t>
                </a:r>
              </a:p>
              <a:p>
                <a:pPr eaLnBrk="1" hangingPunct="1">
                  <a:buFont typeface="Arial" pitchFamily="34" charset="0"/>
                  <a:buNone/>
                </a:pP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367" y="1839424"/>
                <a:ext cx="10433223" cy="4363668"/>
              </a:xfrm>
              <a:blipFill>
                <a:blip r:embed="rId3"/>
                <a:stretch>
                  <a:fillRect l="-760" t="-1676" r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850F7-3457-46B5-B12E-42DD4202A29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82130" y="4299686"/>
                <a:ext cx="6096000" cy="19034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sz="2000" dirty="0"/>
                  <a:t>(1)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000" i="1" dirty="0">
                  <a:latin typeface="Helvetica" pitchFamily="50" charset="0"/>
                </a:endParaRPr>
              </a:p>
              <a:p>
                <a:pPr>
                  <a:lnSpc>
                    <a:spcPct val="200000"/>
                  </a:lnSpc>
                  <a:defRPr/>
                </a:pPr>
                <a:r>
                  <a:rPr lang="en-US" sz="2000" dirty="0">
                    <a:latin typeface="Helvetica" pitchFamily="50" charset="0"/>
                  </a:rPr>
                  <a:t>(2)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000" dirty="0">
                  <a:latin typeface="Helvetica" pitchFamily="50" charset="0"/>
                </a:endParaRPr>
              </a:p>
              <a:p>
                <a:pPr>
                  <a:lnSpc>
                    <a:spcPct val="200000"/>
                  </a:lnSpc>
                  <a:defRPr/>
                </a:pPr>
                <a:r>
                  <a:rPr lang="en-US" sz="2000" dirty="0">
                    <a:latin typeface="Helvetica" pitchFamily="50" charset="0"/>
                  </a:rPr>
                  <a:t>(3)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latin typeface="Helvetica" pitchFamily="50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130" y="4299686"/>
                <a:ext cx="6096000" cy="1903406"/>
              </a:xfrm>
              <a:prstGeom prst="rect">
                <a:avLst/>
              </a:prstGeom>
              <a:blipFill>
                <a:blip r:embed="rId4"/>
                <a:stretch>
                  <a:fillRect l="-1100" t="-12460" b="-4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10"/>
          <p:cNvSpPr txBox="1">
            <a:spLocks/>
          </p:cNvSpPr>
          <p:nvPr/>
        </p:nvSpPr>
        <p:spPr>
          <a:xfrm>
            <a:off x="434898" y="6264276"/>
            <a:ext cx="283208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Sec 3.2 Cumulative Distribution Functions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2EFDC41-4ECF-314D-A7C0-2F09DFC6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67321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Mean and Variance of a Discrete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958918" cy="4351338"/>
          </a:xfrm>
        </p:spPr>
        <p:txBody>
          <a:bodyPr>
            <a:normAutofit/>
          </a:bodyPr>
          <a:lstStyle/>
          <a:p>
            <a:r>
              <a:rPr lang="en-US" sz="2000" dirty="0"/>
              <a:t>Used to summarize a probability distribution</a:t>
            </a:r>
          </a:p>
          <a:p>
            <a:r>
              <a:rPr lang="en-US" sz="2000" b="1" dirty="0"/>
              <a:t>Mean: </a:t>
            </a:r>
            <a:r>
              <a:rPr lang="en-US" sz="2000" dirty="0"/>
              <a:t>measure of center or middle of the probability distribution</a:t>
            </a:r>
          </a:p>
          <a:p>
            <a:pPr lvl="1"/>
            <a:r>
              <a:rPr lang="en-US" sz="1600" dirty="0"/>
              <a:t>For a discrete random variable, a weighted average of possible values with weights equal to probabilities</a:t>
            </a:r>
          </a:p>
          <a:p>
            <a:r>
              <a:rPr lang="en-US" sz="2000" b="1" dirty="0"/>
              <a:t>Variance: </a:t>
            </a:r>
            <a:r>
              <a:rPr lang="en-US" sz="2000" dirty="0"/>
              <a:t>measure of the dispersion, or variability in the distribution</a:t>
            </a:r>
          </a:p>
          <a:p>
            <a:pPr lvl="1"/>
            <a:r>
              <a:rPr lang="en-US" sz="1600" dirty="0"/>
              <a:t>For a discrete random variable, a weighted measure of each possible squared deviation with weights equal to probabilities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9829" y="1825625"/>
                <a:ext cx="4958918" cy="116615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 dirty="0"/>
                  <a:t>Mean or expected value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29" y="1825625"/>
                <a:ext cx="4958918" cy="1166150"/>
              </a:xfrm>
              <a:prstGeom prst="rect">
                <a:avLst/>
              </a:prstGeom>
              <a:blipFill>
                <a:blip r:embed="rId2"/>
                <a:stretch>
                  <a:fillRect l="-1472" t="-5155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289829" y="3171162"/>
                <a:ext cx="4958918" cy="1614819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 dirty="0"/>
                  <a:t>Variance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29" y="3171162"/>
                <a:ext cx="4958918" cy="1614819"/>
              </a:xfrm>
              <a:prstGeom prst="rect">
                <a:avLst/>
              </a:prstGeom>
              <a:blipFill>
                <a:blip r:embed="rId3"/>
                <a:stretch>
                  <a:fillRect l="-1472" t="-4120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289829" y="4965369"/>
                <a:ext cx="4958918" cy="849506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 dirty="0"/>
                  <a:t>Standard deviation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29" y="4965369"/>
                <a:ext cx="4958918" cy="849506"/>
              </a:xfrm>
              <a:prstGeom prst="rect">
                <a:avLst/>
              </a:prstGeom>
              <a:blipFill>
                <a:blip r:embed="rId4"/>
                <a:stretch>
                  <a:fillRect l="-1472" t="-7801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3"/>
          <p:cNvSpPr txBox="1">
            <a:spLocks/>
          </p:cNvSpPr>
          <p:nvPr/>
        </p:nvSpPr>
        <p:spPr>
          <a:xfrm>
            <a:off x="447967" y="5692274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3.3 Mean and Variance of a Discrete Random Variable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99E1820-7358-2B4C-8F47-09F4BC76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09350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765"/>
                <a:ext cx="5136472" cy="323713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In </a:t>
                </a:r>
                <a:r>
                  <a:rPr lang="en-US" sz="1800" b="1" dirty="0"/>
                  <a:t>Example 3.3</a:t>
                </a:r>
                <a:r>
                  <a:rPr lang="en-US" sz="1800" dirty="0"/>
                  <a:t>, there is a chance that a bit transmitted through a digital transmission channel is received in error.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is the number of bits received in error of the next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4 </m:t>
                    </m:r>
                  </m:oMath>
                </a14:m>
                <a:r>
                  <a:rPr lang="en-US" sz="1800" dirty="0"/>
                  <a:t>transmitted. </a:t>
                </a:r>
              </a:p>
              <a:p>
                <a:r>
                  <a:rPr lang="en-US" sz="1800" dirty="0"/>
                  <a:t>The probabilities are shown in the table in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 column.</a:t>
                </a:r>
              </a:p>
              <a:p>
                <a:r>
                  <a:rPr lang="en-US" sz="1800" dirty="0"/>
                  <a:t>Use the table to calculate the mean &amp; variance.</a:t>
                </a:r>
              </a:p>
              <a:p>
                <a:pPr eaLnBrk="1" hangingPunct="1"/>
                <a:endParaRPr lang="en-US" sz="1800" dirty="0"/>
              </a:p>
            </p:txBody>
          </p:sp>
        </mc:Choice>
        <mc:Fallback xmlns="">
          <p:sp>
            <p:nvSpPr>
              <p:cNvPr id="71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765"/>
                <a:ext cx="5136472" cy="3237139"/>
              </a:xfrm>
              <a:blipFill>
                <a:blip r:embed="rId3"/>
                <a:stretch>
                  <a:fillRect l="-831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596715"/>
                  </p:ext>
                </p:extLst>
              </p:nvPr>
            </p:nvGraphicFramePr>
            <p:xfrm>
              <a:off x="6385425" y="1949261"/>
              <a:ext cx="496837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9609">
                      <a:extLst>
                        <a:ext uri="{9D8B030D-6E8A-4147-A177-3AD203B41FA5}">
                          <a16:colId xmlns:a16="http://schemas.microsoft.com/office/drawing/2014/main" val="38748414"/>
                        </a:ext>
                      </a:extLst>
                    </a:gridCol>
                    <a:gridCol w="902927">
                      <a:extLst>
                        <a:ext uri="{9D8B030D-6E8A-4147-A177-3AD203B41FA5}">
                          <a16:colId xmlns:a16="http://schemas.microsoft.com/office/drawing/2014/main" val="3024605837"/>
                        </a:ext>
                      </a:extLst>
                    </a:gridCol>
                    <a:gridCol w="1012055">
                      <a:extLst>
                        <a:ext uri="{9D8B030D-6E8A-4147-A177-3AD203B41FA5}">
                          <a16:colId xmlns:a16="http://schemas.microsoft.com/office/drawing/2014/main" val="2595464427"/>
                        </a:ext>
                      </a:extLst>
                    </a:gridCol>
                    <a:gridCol w="988229">
                      <a:extLst>
                        <a:ext uri="{9D8B030D-6E8A-4147-A177-3AD203B41FA5}">
                          <a16:colId xmlns:a16="http://schemas.microsoft.com/office/drawing/2014/main" val="1328926480"/>
                        </a:ext>
                      </a:extLst>
                    </a:gridCol>
                    <a:gridCol w="1585554">
                      <a:extLst>
                        <a:ext uri="{9D8B030D-6E8A-4147-A177-3AD203B41FA5}">
                          <a16:colId xmlns:a16="http://schemas.microsoft.com/office/drawing/2014/main" val="8171578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−0.4)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−0.4)2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−0.4)2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avetica"/>
                          </a:endParaRPr>
                        </a:p>
                      </a:txBody>
                      <a:tcPr marL="7620" marR="7620" marT="7620" marB="0"/>
                    </a:tc>
                    <a:extLst>
                      <a:ext uri="{0D108BD9-81ED-4DB2-BD59-A6C34878D82A}">
                        <a16:rowId xmlns:a16="http://schemas.microsoft.com/office/drawing/2014/main" val="3832721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−0.4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0.160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0.6561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0.1050</m:t>
                                </m:r>
                              </m:oMath>
                            </m:oMathPara>
                          </a14:m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Helavetica"/>
                          </a:endParaRPr>
                        </a:p>
                      </a:txBody>
                      <a:tcPr marL="7620" marR="7620" marT="7620" marB="0"/>
                    </a:tc>
                    <a:extLst>
                      <a:ext uri="{0D108BD9-81ED-4DB2-BD59-A6C34878D82A}">
                        <a16:rowId xmlns:a16="http://schemas.microsoft.com/office/drawing/2014/main" val="3010704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0.360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0.2916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0.1050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avetica"/>
                          </a:endParaRPr>
                        </a:p>
                      </a:txBody>
                      <a:tcPr marL="7620" marR="7620" marT="7620" marB="0"/>
                    </a:tc>
                    <a:extLst>
                      <a:ext uri="{0D108BD9-81ED-4DB2-BD59-A6C34878D82A}">
                        <a16:rowId xmlns:a16="http://schemas.microsoft.com/office/drawing/2014/main" val="3737798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1.6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2.560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0.0486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0.1244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avetica"/>
                          </a:endParaRPr>
                        </a:p>
                      </a:txBody>
                      <a:tcPr marL="7620" marR="7620" marT="7620" marB="0"/>
                    </a:tc>
                    <a:extLst>
                      <a:ext uri="{0D108BD9-81ED-4DB2-BD59-A6C34878D82A}">
                        <a16:rowId xmlns:a16="http://schemas.microsoft.com/office/drawing/2014/main" val="3317525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2.6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6.760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0.0036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0.0243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avetica"/>
                          </a:endParaRPr>
                        </a:p>
                      </a:txBody>
                      <a:tcPr marL="7620" marR="7620" marT="762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7293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3.6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12.960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0.0001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0.0013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Helavetica"/>
                          </a:endParaRPr>
                        </a:p>
                      </a:txBody>
                      <a:tcPr marL="7620" marR="7620" marT="7620" marB="0"/>
                    </a:tc>
                    <a:extLst>
                      <a:ext uri="{0D108BD9-81ED-4DB2-BD59-A6C34878D82A}">
                        <a16:rowId xmlns:a16="http://schemas.microsoft.com/office/drawing/2014/main" val="4151045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596715"/>
                  </p:ext>
                </p:extLst>
              </p:nvPr>
            </p:nvGraphicFramePr>
            <p:xfrm>
              <a:off x="6385425" y="1949261"/>
              <a:ext cx="4968374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9609">
                      <a:extLst>
                        <a:ext uri="{9D8B030D-6E8A-4147-A177-3AD203B41FA5}">
                          <a16:colId xmlns:a16="http://schemas.microsoft.com/office/drawing/2014/main" val="38748414"/>
                        </a:ext>
                      </a:extLst>
                    </a:gridCol>
                    <a:gridCol w="902927">
                      <a:extLst>
                        <a:ext uri="{9D8B030D-6E8A-4147-A177-3AD203B41FA5}">
                          <a16:colId xmlns:a16="http://schemas.microsoft.com/office/drawing/2014/main" val="3024605837"/>
                        </a:ext>
                      </a:extLst>
                    </a:gridCol>
                    <a:gridCol w="1012055">
                      <a:extLst>
                        <a:ext uri="{9D8B030D-6E8A-4147-A177-3AD203B41FA5}">
                          <a16:colId xmlns:a16="http://schemas.microsoft.com/office/drawing/2014/main" val="2595464427"/>
                        </a:ext>
                      </a:extLst>
                    </a:gridCol>
                    <a:gridCol w="988229">
                      <a:extLst>
                        <a:ext uri="{9D8B030D-6E8A-4147-A177-3AD203B41FA5}">
                          <a16:colId xmlns:a16="http://schemas.microsoft.com/office/drawing/2014/main" val="1328926480"/>
                        </a:ext>
                      </a:extLst>
                    </a:gridCol>
                    <a:gridCol w="1585554">
                      <a:extLst>
                        <a:ext uri="{9D8B030D-6E8A-4147-A177-3AD203B41FA5}">
                          <a16:colId xmlns:a16="http://schemas.microsoft.com/office/drawing/2014/main" val="8171578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6" t="-1639" r="-935443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54054" t="-1639" r="-399324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137349" t="-1639" r="-256024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1718" t="-1639" r="-160736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214231" t="-1639" r="-769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2721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6" t="-101639" r="-935443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54054" t="-101639" r="-399324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137349" t="-101639" r="-256024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1718" t="-101639" r="-160736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214231" t="-101639" r="-76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04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6" t="-201639" r="-93544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54054" t="-201639" r="-399324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137349" t="-201639" r="-256024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1718" t="-201639" r="-16073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214231" t="-201639" r="-76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798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6" t="-301639" r="-93544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54054" t="-301639" r="-39932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137349" t="-301639" r="-25602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1718" t="-301639" r="-16073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214231" t="-301639" r="-76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25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6" t="-401639" r="-93544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54054" t="-401639" r="-39932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137349" t="-401639" r="-25602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1718" t="-401639" r="-16073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214231" t="-401639" r="-769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293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6" t="-501639" r="-93544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54054" t="-501639" r="-3993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137349" t="-501639" r="-2560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1718" t="-501639" r="-16073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>
                        <a:blipFill>
                          <a:blip r:embed="rId4"/>
                          <a:stretch>
                            <a:fillRect l="-214231" t="-501639" r="-76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0452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4089"/>
            <a:ext cx="10515600" cy="8925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3.7 </a:t>
            </a:r>
            <a:r>
              <a:rPr lang="en-US" dirty="0"/>
              <a:t>| Digital Channel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926977" y="4503828"/>
                <a:ext cx="4958918" cy="1328801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/>
                  <a:t>Mean 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0.6561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0.2916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0.0486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0.0036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0.0001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sz="1800" b="0" dirty="0"/>
                  <a:t> </a:t>
                </a:r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77" y="4503828"/>
                <a:ext cx="4958918" cy="1328801"/>
              </a:xfrm>
              <a:prstGeom prst="rect">
                <a:avLst/>
              </a:prstGeom>
              <a:blipFill>
                <a:blip r:embed="rId5"/>
                <a:stretch>
                  <a:fillRect l="-858" t="-4091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385425" y="4503827"/>
                <a:ext cx="4958918" cy="1328801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/>
                  <a:t>Variance 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0.4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=0.36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25" y="4503827"/>
                <a:ext cx="4958918" cy="1328801"/>
              </a:xfrm>
              <a:prstGeom prst="rect">
                <a:avLst/>
              </a:prstGeom>
              <a:blipFill>
                <a:blip r:embed="rId6"/>
                <a:stretch>
                  <a:fillRect l="-858" t="-4091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3"/>
          <p:cNvSpPr txBox="1">
            <a:spLocks/>
          </p:cNvSpPr>
          <p:nvPr/>
        </p:nvSpPr>
        <p:spPr>
          <a:xfrm>
            <a:off x="447967" y="5911927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3.3 Mean and Variance of a Discrete Random Variable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23ADD81-280A-4940-BF62-6DAFDA7F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68951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Expected Value of a Function of a Discrete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79721"/>
                <a:ext cx="10587362" cy="327903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Helvetica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Helvetica" pitchFamily="34" charset="0"/>
                  </a:rPr>
                  <a:t>is a discrete random variable with probability mass function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Helvetica" pitchFamily="34" charset="0"/>
                </a:endParaRPr>
              </a:p>
              <a:p>
                <a:endParaRPr lang="en-US" sz="2400" dirty="0">
                  <a:latin typeface="Helvetica" pitchFamily="34" charset="0"/>
                </a:endParaRPr>
              </a:p>
              <a:p>
                <a:endParaRPr lang="en-US" sz="2400" dirty="0">
                  <a:latin typeface="Helvetica" pitchFamily="34" charset="0"/>
                </a:endParaRPr>
              </a:p>
              <a:p>
                <a:endParaRPr lang="en-US" sz="2400" dirty="0">
                  <a:latin typeface="Helvetica" pitchFamily="34" charset="0"/>
                </a:endParaRPr>
              </a:p>
              <a:p>
                <a:r>
                  <a:rPr lang="en-US" sz="2400" dirty="0">
                    <a:latin typeface="Helvetica" pitchFamily="34" charset="0"/>
                  </a:rPr>
                  <a:t>The variance can be considered as an expected value of a specific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namely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Helvetica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79721"/>
                <a:ext cx="10587362" cy="3279035"/>
              </a:xfrm>
              <a:blipFill>
                <a:blip r:embed="rId2"/>
                <a:stretch>
                  <a:fillRect l="-806" t="-2416" r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886940" y="2583402"/>
                <a:ext cx="4958918" cy="905523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40" y="2583402"/>
                <a:ext cx="4958918" cy="905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 txBox="1">
            <a:spLocks/>
          </p:cNvSpPr>
          <p:nvPr/>
        </p:nvSpPr>
        <p:spPr>
          <a:xfrm>
            <a:off x="447967" y="5692274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3.3 Mean and Variance of a Discrete Random Variable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96AF182-FAE6-794A-A639-E3EB23A6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29349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765"/>
                <a:ext cx="10506144" cy="13905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dirty="0"/>
                  <a:t>In </a:t>
                </a:r>
                <a:r>
                  <a:rPr lang="en-US" sz="1800" b="1" dirty="0"/>
                  <a:t>Example 3.7</a:t>
                </a:r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is the number of bits received in error of the next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4 </m:t>
                    </m:r>
                  </m:oMath>
                </a14:m>
                <a:r>
                  <a:rPr lang="en-US" sz="1800" dirty="0"/>
                  <a:t>transmitted. </a:t>
                </a:r>
              </a:p>
              <a:p>
                <a:r>
                  <a:rPr lang="en-US" sz="1800" dirty="0"/>
                  <a:t>The probabilities are shown in the table in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 column.</a:t>
                </a:r>
              </a:p>
              <a:p>
                <a:r>
                  <a:rPr lang="en-US" sz="1800" dirty="0"/>
                  <a:t>What is the expected value of the square of the number of bits in error? 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</a:p>
              <a:p>
                <a:pPr eaLnBrk="1" hangingPunct="1"/>
                <a:endParaRPr lang="en-US" sz="1800" dirty="0"/>
              </a:p>
            </p:txBody>
          </p:sp>
        </mc:Choice>
        <mc:Fallback xmlns="">
          <p:sp>
            <p:nvSpPr>
              <p:cNvPr id="71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765"/>
                <a:ext cx="10506144" cy="1390585"/>
              </a:xfrm>
              <a:blipFill>
                <a:blip r:embed="rId3"/>
                <a:stretch>
                  <a:fillRect l="-406" t="-5677"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4089"/>
            <a:ext cx="10515600" cy="8925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3.9 </a:t>
            </a:r>
            <a:r>
              <a:rPr lang="en-US" dirty="0"/>
              <a:t>| Digital Channel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219" y="3740042"/>
            <a:ext cx="5648325" cy="904875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/>
        </p:nvSpPr>
        <p:spPr>
          <a:xfrm>
            <a:off x="447967" y="5692274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3.3 Mean and Variance of a Discrete Random Variable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3160F2A-0C4A-2846-9511-65318131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83566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Discrete Uniform Distribution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808" y="2031515"/>
            <a:ext cx="7210425" cy="1666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447967" y="5692274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3.4 Discrete Uniform Distribution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2986A07-F0E3-FC4F-A452-1C378EBC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39740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Mean and Variance of Discrete Uniform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22873" cy="15390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a discrete random variable ranging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2,…,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/>
                  <a:t> values in the inclusive interval.</a:t>
                </a:r>
              </a:p>
              <a:p>
                <a:r>
                  <a:rPr lang="en-US" sz="2400" dirty="0"/>
                  <a:t>Therefore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1/(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			    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22873" cy="1539012"/>
              </a:xfrm>
              <a:blipFill>
                <a:blip r:embed="rId2"/>
                <a:stretch>
                  <a:fillRect l="-746" t="-7905" b="-7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97" y="3364637"/>
            <a:ext cx="7153275" cy="2581275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465723" y="5763349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3.4 Discrete Uniform Distribution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3637625-1DD6-364F-9071-BF057F87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56295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765"/>
                <a:ext cx="10506144" cy="139058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1800" dirty="0"/>
                  <a:t>Let the random variable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denote the number of the 48 voice lines that are in use at a particular </a:t>
                </a:r>
              </a:p>
              <a:p>
                <a:pPr>
                  <a:buNone/>
                </a:pPr>
                <a:r>
                  <a:rPr lang="en-US" sz="1800" dirty="0"/>
                  <a:t>time. Assume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is a discrete uniform random variable with a range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pPr>
                  <a:buNone/>
                </a:pPr>
                <a:r>
                  <a:rPr lang="en-US" sz="1800" dirty="0"/>
                  <a:t>Find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&amp; </m:t>
                    </m:r>
                    <m:r>
                      <a:rPr lang="el-GR" sz="1800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eaLnBrk="1" hangingPunct="1"/>
                <a:endParaRPr lang="en-US" sz="1800" dirty="0"/>
              </a:p>
            </p:txBody>
          </p:sp>
        </mc:Choice>
        <mc:Fallback xmlns="">
          <p:sp>
            <p:nvSpPr>
              <p:cNvPr id="71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765"/>
                <a:ext cx="10506144" cy="1390585"/>
              </a:xfrm>
              <a:blipFill>
                <a:blip r:embed="rId3"/>
                <a:stretch>
                  <a:fillRect l="-522" t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4089"/>
            <a:ext cx="10515600" cy="8925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3.11 </a:t>
            </a:r>
            <a:r>
              <a:rPr lang="en-US" dirty="0"/>
              <a:t>| Number of Voice Lines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11" y="3275201"/>
            <a:ext cx="265747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37176"/>
            <a:ext cx="3667125" cy="96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56757" y="3284969"/>
                <a:ext cx="6397043" cy="1200329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Practical Interpretation</a:t>
                </a:r>
              </a:p>
              <a:p>
                <a:r>
                  <a:rPr lang="en-US" dirty="0"/>
                  <a:t>The average number of lines in use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, but the dispersion (as measured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) is large. Therefore, at many times far more or fewer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 lines are used.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757" y="3284969"/>
                <a:ext cx="6397043" cy="1200329"/>
              </a:xfrm>
              <a:prstGeom prst="rect">
                <a:avLst/>
              </a:prstGeom>
              <a:blipFill>
                <a:blip r:embed="rId6"/>
                <a:stretch>
                  <a:fillRect l="-665" t="-2010" b="-7035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/>
          <p:cNvSpPr txBox="1">
            <a:spLocks/>
          </p:cNvSpPr>
          <p:nvPr/>
        </p:nvSpPr>
        <p:spPr>
          <a:xfrm>
            <a:off x="447967" y="5692274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3.4 Discrete Uniform Distribution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57975D8-74FB-C94A-8C59-9789CCCC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98436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equals the number of trials that result in a success is a </a:t>
                </a:r>
                <a:r>
                  <a:rPr lang="en-US" b="1" dirty="0"/>
                  <a:t>binomial random variable </a:t>
                </a:r>
                <a:r>
                  <a:rPr lang="en-US" dirty="0"/>
                  <a:t>with parameters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1, 2, ….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The </a:t>
                </a:r>
                <a:r>
                  <a:rPr lang="en-US" b="1" dirty="0"/>
                  <a:t>probability mass function </a:t>
                </a:r>
                <a:r>
                  <a:rPr lang="en-US" dirty="0"/>
                  <a:t>is: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 1, 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(3.7)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For constants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 </a:t>
                </a:r>
                <a:r>
                  <a:rPr lang="en-US" b="1" dirty="0"/>
                  <a:t>binomial expansion </a:t>
                </a:r>
                <a:r>
                  <a:rPr lang="en-US" dirty="0"/>
                  <a:t>is: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69353" y="5901531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Sec  3.5 Binomial Distribution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2137B8A-4F9C-234D-B62B-8ED02DF5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44027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>
                <a:latin typeface="Helvetica" pitchFamily="34" charset="0"/>
              </a:rPr>
              <a:pPr/>
              <a:t>2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1" y="-301061"/>
            <a:ext cx="2400300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925" b="1" dirty="0">
                <a:solidFill>
                  <a:srgbClr val="1F497D"/>
                </a:solidFill>
                <a:cs typeface="Times New Roman" pitchFamily="18" charset="0"/>
              </a:rPr>
              <a:t>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3108" y="522573"/>
            <a:ext cx="1028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Helvetica" pitchFamily="34" charset="0"/>
                <a:cs typeface="Times New Roman" pitchFamily="18" charset="0"/>
              </a:rPr>
              <a:t>Discrete Random Variables and </a:t>
            </a:r>
          </a:p>
          <a:p>
            <a:r>
              <a:rPr lang="en-US" sz="3200" b="1" dirty="0">
                <a:solidFill>
                  <a:srgbClr val="1F497D"/>
                </a:solidFill>
                <a:latin typeface="Helvetica" pitchFamily="34" charset="0"/>
                <a:cs typeface="Times New Roman" pitchFamily="18" charset="0"/>
              </a:rPr>
              <a:t>Probability Distributions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350" y="2045663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CHAPTER OUTLINE</a:t>
            </a:r>
          </a:p>
        </p:txBody>
      </p:sp>
      <p:sp>
        <p:nvSpPr>
          <p:cNvPr id="11" name="Footer Placeholder 10"/>
          <p:cNvSpPr txBox="1">
            <a:spLocks/>
          </p:cNvSpPr>
          <p:nvPr/>
        </p:nvSpPr>
        <p:spPr>
          <a:xfrm>
            <a:off x="357467" y="6047610"/>
            <a:ext cx="44196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Chapter 3 Contents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350" y="2695309"/>
            <a:ext cx="10731459" cy="255454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3.1  Probability Distributions and    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       Probability Mass Functions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3.2  Cumulative Distribution  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        Functions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3.3  Mean and Variance of a 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       Discrete Random Variable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3.4  Discrete Uniform Distribution 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3.5  Binomial Distribution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3.6  Geometric and Negative 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        Binomial Distributions</a:t>
            </a:r>
            <a:endParaRPr lang="en-US" dirty="0">
              <a:latin typeface="Helvetica" pitchFamily="50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3.7  Hypergeometric Distribution</a:t>
            </a:r>
          </a:p>
          <a:p>
            <a:pPr>
              <a:defRPr/>
            </a:pPr>
            <a:r>
              <a:rPr lang="en-US" sz="2000" dirty="0">
                <a:latin typeface="Helvetica" pitchFamily="50" charset="0"/>
                <a:cs typeface="Times New Roman" pitchFamily="18" charset="0"/>
              </a:rPr>
              <a:t>3.8  Poisson Distribution</a:t>
            </a:r>
          </a:p>
          <a:p>
            <a:pPr>
              <a:defRPr/>
            </a:pPr>
            <a:endParaRPr lang="en-US" dirty="0">
              <a:latin typeface="Helvetica" pitchFamily="50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64CCCC3-8949-5C46-BDE6-608CDE27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0138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3.14: Binomial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Exercises in binomial coefficient calculation: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3!7!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10⋅9⋅8⋅7!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3⋅2⋅1⋅7!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12⋅11⋅10!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5⋅4⋅3⋅2⋅1⋅10!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3,003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⋅96!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3⋅2⋅1⋅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96!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3,921,225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69353" y="5901531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Sec  3.5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80170" y="5062507"/>
                <a:ext cx="2204249" cy="461665"/>
              </a:xfrm>
              <a:prstGeom prst="rect">
                <a:avLst/>
              </a:prstGeom>
              <a:no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/>
                  <a:t>Recal</a:t>
                </a:r>
                <a:r>
                  <a:rPr lang="en-US" sz="2400" dirty="0"/>
                  <a:t>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0!=1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170" y="5062507"/>
                <a:ext cx="2204249" cy="461665"/>
              </a:xfrm>
              <a:prstGeom prst="rect">
                <a:avLst/>
              </a:prstGeom>
              <a:blipFill>
                <a:blip r:embed="rId3"/>
                <a:stretch>
                  <a:fillRect t="-10256" b="-25641"/>
                </a:stretch>
              </a:blip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94D4280-5A85-7944-96D4-03A0B59F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65324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3.15a: Organic Pollution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sz="2000" dirty="0"/>
                  <a:t>Each sample of water has a 10% chance of containing a particular organic pollutant. Assume that the samples are independent with regard to the presence of the pollutant. Find the probability that, in the next 18 samples, exactly 2 contain the pollutant.</a:t>
                </a:r>
              </a:p>
              <a:p>
                <a:pPr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b="1" dirty="0"/>
                  <a:t>Answer: </a:t>
                </a: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denote the number of samples that contain the pollutant in the next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000" dirty="0"/>
                  <a:t> samples analyzed.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is a binomial random variable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0.1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18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=153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=0.2835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dirty="0"/>
                  <a:t>In Microsoft Excel®, use the </a:t>
                </a:r>
                <a:r>
                  <a:rPr lang="en-US" sz="2000" b="1" dirty="0"/>
                  <a:t>BINOMDIST</a:t>
                </a:r>
                <a:r>
                  <a:rPr lang="en-US" sz="2000" dirty="0"/>
                  <a:t> function to calculate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r>
                  <a:rPr lang="en-US" sz="2000" dirty="0"/>
                  <a:t> by: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𝐁𝐈𝐍𝐎𝐌𝐃𝐈𝐒𝐓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𝐅𝐀𝐋𝐒𝐄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69353" y="5901531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Sec  3.5 Binomial Distribution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087BC3D-F01A-F441-BCBA-0D2FD387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20997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3.15b: Organic Pollution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  <a:defRPr/>
                </a:pPr>
                <a:r>
                  <a:rPr lang="en-US" sz="2000" dirty="0"/>
                  <a:t>Determine the probability that at least 4 samples contain the pollutant.</a:t>
                </a:r>
              </a:p>
              <a:p>
                <a:pPr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b="1" dirty="0"/>
                  <a:t>Answer: </a:t>
                </a:r>
                <a:r>
                  <a:rPr lang="en-US" sz="2000" dirty="0"/>
                  <a:t>The problem calls for calculating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≥4</m:t>
                        </m:r>
                      </m:e>
                    </m:d>
                  </m:oMath>
                </a14:m>
                <a:r>
                  <a:rPr lang="en-US" sz="2000" dirty="0"/>
                  <a:t> but is easier to calculate the complementary event,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</m:oMath>
                </a14:m>
                <a:r>
                  <a:rPr lang="en-US" sz="2000" dirty="0"/>
                  <a:t>, so that: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0.9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18−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0.150+0.300+0.284+0.168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=0.098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dirty="0"/>
                  <a:t>In Microsoft Excel®, use the </a:t>
                </a:r>
                <a:r>
                  <a:rPr lang="en-US" sz="2000" b="1" dirty="0"/>
                  <a:t>BINOMDIST</a:t>
                </a:r>
                <a:r>
                  <a:rPr lang="en-US" sz="2000" dirty="0"/>
                  <a:t> function to calculate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≥4</m:t>
                        </m:r>
                      </m:e>
                    </m:d>
                  </m:oMath>
                </a14:m>
                <a:r>
                  <a:rPr lang="en-US" sz="2000" dirty="0"/>
                  <a:t> by: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𝐁𝐈𝐍𝐎𝐌𝐃𝐈𝐒𝐓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𝐓𝐑𝐔𝐄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69353" y="5901531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Sec  3.5 Binomial Distribution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37A4DBB-852F-9141-B9AC-4353D7F1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293098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3.15c: Organic Pollution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  <a:defRPr/>
                </a:pPr>
                <a:r>
                  <a:rPr lang="en-US" sz="2000" dirty="0"/>
                  <a:t>Determine the probability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 ≤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&lt; 7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b="1" dirty="0"/>
                  <a:t>Answer:</a:t>
                </a:r>
                <a:endParaRPr lang="en-US" sz="20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&lt;7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0.9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18−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=0.168+0.070+0.022+0.005=0.265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dirty="0"/>
                  <a:t>In Microsoft Excel®, use the </a:t>
                </a:r>
                <a:r>
                  <a:rPr lang="en-US" sz="2000" b="1" dirty="0"/>
                  <a:t>BINOMDIST</a:t>
                </a:r>
                <a:r>
                  <a:rPr lang="en-US" sz="2000" dirty="0"/>
                  <a:t> function to calculate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&lt;7</m:t>
                        </m:r>
                      </m:e>
                    </m:d>
                  </m:oMath>
                </a14:m>
                <a:r>
                  <a:rPr lang="en-US" sz="2000" dirty="0"/>
                  <a:t> by: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𝐁𝐈𝐍𝐎𝐌𝐃𝐈𝐒𝐓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𝐓𝐑𝐔𝐄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𝐁𝐈𝐍𝐎𝐌𝐃𝐈𝐒𝐓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𝐓𝐑𝐔𝐄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69353" y="5901531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Sec  3.5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2800286" y="5103952"/>
                <a:ext cx="7361060" cy="646331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j-lt"/>
                  </a:rPr>
                  <a:t>Appendix A, Table II (pp. A-5 to A-7) presents cumulative binomial tables (for selected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</a:rPr>
                  <a:t>) that will simplify calculations.</a:t>
                </a:r>
              </a:p>
            </p:txBody>
          </p:sp>
        </mc:Choice>
        <mc:Fallback xmlns="">
          <p:sp>
            <p:nvSpPr>
              <p:cNvPr id="1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0286" y="5103952"/>
                <a:ext cx="7361060" cy="646331"/>
              </a:xfrm>
              <a:prstGeom prst="rect">
                <a:avLst/>
              </a:prstGeom>
              <a:blipFill>
                <a:blip r:embed="rId3"/>
                <a:stretch>
                  <a:fillRect l="-579" t="-3704" b="-12963"/>
                </a:stretch>
              </a:blipFill>
              <a:ln w="9525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51CFDDB7-EF41-3A4E-AF0E-8ECB8766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130845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Binomial Mean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binomial random variable with parameters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The </a:t>
                </a:r>
                <a:r>
                  <a:rPr lang="en-US" sz="2400" b="1" dirty="0"/>
                  <a:t>mean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is:</a:t>
                </a:r>
              </a:p>
              <a:p>
                <a:pPr>
                  <a:buNone/>
                </a:pPr>
                <a:r>
                  <a:rPr lang="en-US" sz="2400" dirty="0"/>
                  <a:t>				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400" dirty="0"/>
                  <a:t>     </a:t>
                </a:r>
              </a:p>
              <a:p>
                <a:pPr>
                  <a:buNone/>
                </a:pPr>
                <a:r>
                  <a:rPr lang="en-US" sz="2400" dirty="0"/>
                  <a:t>				</a:t>
                </a:r>
              </a:p>
              <a:p>
                <a:r>
                  <a:rPr lang="en-US" sz="2400" dirty="0"/>
                  <a:t>The </a:t>
                </a:r>
                <a:r>
                  <a:rPr lang="en-US" sz="2400" b="1" dirty="0"/>
                  <a:t>variance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is:</a:t>
                </a:r>
              </a:p>
              <a:p>
                <a:pPr>
                  <a:buNone/>
                </a:pPr>
                <a:r>
                  <a:rPr lang="en-US" sz="2400" dirty="0"/>
                  <a:t>				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These quantities are derived by summing Bernoulli random variables and using the definitions of the mean and variance of discrete random variables.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69353" y="5901531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Sec  3.5 Binomial Distribution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C001547-055C-B342-BFD6-F812C651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049211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Example 3.16 | </a:t>
            </a:r>
            <a:r>
              <a:rPr lang="en-US" sz="3600" dirty="0"/>
              <a:t>Binomial Mean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1283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the number of transmitted bits received in error in Example 3.13,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0.1</m:t>
                    </m:r>
                  </m:oMath>
                </a14:m>
                <a:r>
                  <a:rPr lang="en-US" sz="2400" dirty="0"/>
                  <a:t>.  Find the mean and variance of the binomial random variable.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Answer:</a:t>
                </a: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4⋅0.1 = 0.4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Helvetica" pitchFamily="34" charset="0"/>
                </a:endParaRPr>
              </a:p>
              <a:p>
                <a:pPr marL="0" indent="0" algn="ctr">
                  <a:buNone/>
                </a:pPr>
                <a:endParaRPr lang="en-US" sz="2400" i="1" dirty="0">
                  <a:solidFill>
                    <a:srgbClr val="1F497D"/>
                  </a:solidFill>
                  <a:latin typeface="Helvetica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4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0.9 = 0.36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Helvetica" pitchFamily="34" charset="0"/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1F497D"/>
                  </a:solidFill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12830" cy="4351338"/>
              </a:xfrm>
              <a:blipFill>
                <a:blip r:embed="rId2"/>
                <a:stretch>
                  <a:fillRect l="-902" t="-2101" r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69353" y="5901531"/>
            <a:ext cx="465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Sec  3.5 Binomial Distribution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9BAF879-9B0B-9D4A-AAED-2F95C344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717415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106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Binomial distribution has</a:t>
            </a:r>
          </a:p>
          <a:p>
            <a:pPr lvl="1">
              <a:defRPr/>
            </a:pPr>
            <a:r>
              <a:rPr lang="en-US" dirty="0"/>
              <a:t> Fixed number of trials</a:t>
            </a:r>
          </a:p>
          <a:p>
            <a:pPr lvl="1">
              <a:defRPr/>
            </a:pPr>
            <a:r>
              <a:rPr lang="en-US" dirty="0"/>
              <a:t> Random number of successes</a:t>
            </a:r>
          </a:p>
          <a:p>
            <a:pPr>
              <a:defRPr/>
            </a:pPr>
            <a:r>
              <a:rPr lang="en-US" dirty="0"/>
              <a:t>Geometric distribution has reversed roles</a:t>
            </a:r>
          </a:p>
          <a:p>
            <a:pPr lvl="1">
              <a:defRPr/>
            </a:pPr>
            <a:r>
              <a:rPr lang="en-US" dirty="0"/>
              <a:t>Random number of trials</a:t>
            </a:r>
          </a:p>
          <a:p>
            <a:pPr lvl="1">
              <a:defRPr/>
            </a:pPr>
            <a:r>
              <a:rPr lang="en-US" dirty="0"/>
              <a:t>Fixed number of successes, in this case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34" y="4216893"/>
            <a:ext cx="6996435" cy="1718079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3.6 Geometric and Negative</a:t>
            </a:r>
          </a:p>
          <a:p>
            <a:pPr algn="l">
              <a:defRPr/>
            </a:pPr>
            <a:r>
              <a:rPr lang="en-US" dirty="0">
                <a:cs typeface="Times New Roman" pitchFamily="18" charset="0"/>
              </a:rPr>
              <a:t>Binomial Distributions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D994D5B-6E2E-B246-B536-FD87BAE7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081841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765"/>
                <a:ext cx="10506144" cy="137282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The probability that a wafer contains a large particle of contamination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r>
                  <a:rPr lang="en-US" sz="1800" dirty="0"/>
                  <a:t>.  Assume that the wafers are independent.  What is the probability that exactly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en-US" sz="1800" dirty="0"/>
                  <a:t> wafers need to be analyzed before a particle is detected?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765"/>
                <a:ext cx="10506144" cy="1372829"/>
              </a:xfrm>
              <a:blipFill>
                <a:blip r:embed="rId3"/>
                <a:stretch>
                  <a:fillRect l="-406" t="-3982" r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4089"/>
            <a:ext cx="10515600" cy="8925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3.18 </a:t>
            </a:r>
            <a:r>
              <a:rPr lang="en-US" dirty="0"/>
              <a:t>| Wafer Contamination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54252" y="2988979"/>
                <a:ext cx="9144000" cy="1200329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Helvetica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Helvetica" pitchFamily="34" charset="0"/>
                  </a:rPr>
                  <a:t> denote the number of samples analyzed until a large particle is detected. 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Helvetica" pitchFamily="34" charset="0"/>
                  </a:rPr>
                  <a:t>is a geometric random variable with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0.01</m:t>
                    </m:r>
                  </m:oMath>
                </a14:m>
                <a:r>
                  <a:rPr lang="en-US" dirty="0">
                    <a:latin typeface="Helvetica" pitchFamily="34" charset="0"/>
                  </a:rPr>
                  <a:t>.</a:t>
                </a:r>
              </a:p>
              <a:p>
                <a:pPr algn="ctr"/>
                <a:endParaRPr lang="en-US" dirty="0">
                  <a:latin typeface="Helvetica" pitchFamily="34" charset="0"/>
                </a:endParaRPr>
              </a:p>
              <a:p>
                <a:pPr algn="ctr"/>
                <a:r>
                  <a:rPr lang="en-US" dirty="0">
                    <a:latin typeface="Helvetic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=125) = (0.99)124(0.01) = 0.00289</m:t>
                    </m:r>
                  </m:oMath>
                </a14:m>
                <a:endParaRPr lang="en-US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52" y="2988979"/>
                <a:ext cx="9144000" cy="1200329"/>
              </a:xfrm>
              <a:prstGeom prst="rect">
                <a:avLst/>
              </a:prstGeom>
              <a:blipFill>
                <a:blip r:embed="rId4"/>
                <a:stretch>
                  <a:fillRect l="-533" t="-2010" b="-3518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3.6 Geometric and Negative</a:t>
            </a:r>
          </a:p>
          <a:p>
            <a:pPr algn="l">
              <a:defRPr/>
            </a:pPr>
            <a:r>
              <a:rPr lang="en-US" dirty="0">
                <a:cs typeface="Times New Roman" pitchFamily="18" charset="0"/>
              </a:rPr>
              <a:t>Binomial Distributions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2B4C2C3-862B-D149-892F-93A2DA3D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6166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Geometric Mean and Variance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452687"/>
            <a:ext cx="10334625" cy="195262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3.6 Geometric and Negative</a:t>
            </a:r>
          </a:p>
          <a:p>
            <a:pPr algn="l">
              <a:defRPr/>
            </a:pPr>
            <a:r>
              <a:rPr lang="en-US" dirty="0">
                <a:cs typeface="Times New Roman" pitchFamily="18" charset="0"/>
              </a:rPr>
              <a:t>Binomial Distributions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F5CA6C9-6EE2-6348-884E-4DA9DC43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14349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765"/>
                <a:ext cx="10506144" cy="2100798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Consider the transmission of bits in </a:t>
                </a:r>
                <a:r>
                  <a:rPr lang="en-US" sz="1800" b="1" dirty="0"/>
                  <a:t>Example 3.17</a:t>
                </a:r>
                <a:r>
                  <a:rPr lang="en-US" sz="1800" dirty="0"/>
                  <a:t>. </a:t>
                </a:r>
              </a:p>
              <a:p>
                <a:r>
                  <a:rPr lang="en-US" sz="1800" dirty="0"/>
                  <a:t>The probability that a bit transmitted through a digital transmission channel is received in error is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r>
                  <a:rPr lang="en-US" sz="1800" dirty="0"/>
                  <a:t>Assume that the transmissions are independent events, and let the random variable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denote the number of bits transmitted until the first error.</a:t>
                </a:r>
                <a:r>
                  <a:rPr lang="en-US" sz="1800" i="1" dirty="0"/>
                  <a:t> </a:t>
                </a:r>
                <a:r>
                  <a:rPr lang="en-US" sz="1800" dirty="0"/>
                  <a:t>Find the mean and standard deviation.</a:t>
                </a:r>
              </a:p>
              <a:p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765"/>
                <a:ext cx="10506144" cy="2100798"/>
              </a:xfrm>
              <a:blipFill>
                <a:blip r:embed="rId3"/>
                <a:stretch>
                  <a:fillRect l="-406" t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089"/>
            <a:ext cx="10747159" cy="8925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3.19 </a:t>
            </a:r>
            <a:r>
              <a:rPr lang="en-US" dirty="0"/>
              <a:t>| Mean and Standard Deviation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37328" y="3841235"/>
                <a:ext cx="6495954" cy="1503425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Helvetica" pitchFamily="34" charset="0"/>
                  </a:rPr>
                  <a:t>Mean: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1 /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 / 0.1 = 10</m:t>
                    </m:r>
                  </m:oMath>
                </a14:m>
                <a:endParaRPr lang="en-US" dirty="0">
                  <a:latin typeface="Helvetica" pitchFamily="34" charset="0"/>
                </a:endParaRPr>
              </a:p>
              <a:p>
                <a:endParaRPr lang="en-US" dirty="0">
                  <a:latin typeface="Helvetica" pitchFamily="34" charset="0"/>
                </a:endParaRPr>
              </a:p>
              <a:p>
                <a:r>
                  <a:rPr lang="en-US" b="1" dirty="0">
                    <a:latin typeface="Helvetica" pitchFamily="34" charset="0"/>
                  </a:rPr>
                  <a:t>Variance:</a:t>
                </a:r>
                <a:r>
                  <a:rPr lang="en-US" dirty="0">
                    <a:latin typeface="Helvetic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(1−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/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0.9 / 0.01 = 90</m:t>
                    </m:r>
                  </m:oMath>
                </a14:m>
                <a:endParaRPr lang="en-US" dirty="0">
                  <a:latin typeface="Helvetica" pitchFamily="34" charset="0"/>
                </a:endParaRPr>
              </a:p>
              <a:p>
                <a:endParaRPr lang="en-US" dirty="0">
                  <a:latin typeface="Helvetica" pitchFamily="34" charset="0"/>
                </a:endParaRPr>
              </a:p>
              <a:p>
                <a:r>
                  <a:rPr lang="en-US" b="1" dirty="0">
                    <a:latin typeface="Helvetica" pitchFamily="34" charset="0"/>
                  </a:rPr>
                  <a:t>Standard deviation: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90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= 9.49</m:t>
                    </m:r>
                  </m:oMath>
                </a14:m>
                <a:endParaRPr lang="en-US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28" y="3841235"/>
                <a:ext cx="6495954" cy="1503425"/>
              </a:xfrm>
              <a:prstGeom prst="rect">
                <a:avLst/>
              </a:prstGeom>
              <a:blipFill>
                <a:blip r:embed="rId4"/>
                <a:stretch>
                  <a:fillRect l="-655" t="-1606" b="-5221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3.6 Geometric and Negative</a:t>
            </a:r>
          </a:p>
          <a:p>
            <a:pPr algn="l">
              <a:defRPr/>
            </a:pPr>
            <a:r>
              <a:rPr lang="en-US" dirty="0">
                <a:cs typeface="Times New Roman" pitchFamily="18" charset="0"/>
              </a:rPr>
              <a:t>Binomial Distributions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5F4385C7-9462-2F49-9C21-BED93943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19116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34" charset="0"/>
              </a:rPr>
              <a:t>Learning Objectives for Chapter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latin typeface="Helvetica" pitchFamily="34" charset="0"/>
              </a:rPr>
              <a:t>After </a:t>
            </a:r>
            <a:r>
              <a:rPr lang="en-US" sz="2400" b="1" dirty="0">
                <a:latin typeface="Helvetica" pitchFamily="34" charset="0"/>
              </a:rPr>
              <a:t>careful study </a:t>
            </a:r>
            <a:r>
              <a:rPr lang="en-US" sz="2400" dirty="0">
                <a:latin typeface="Helvetica" pitchFamily="34" charset="0"/>
              </a:rPr>
              <a:t>of this chapter, you should be able to do the following:</a:t>
            </a:r>
            <a:endParaRPr lang="en-US" dirty="0">
              <a:latin typeface="Helvetica" pitchFamily="34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200" dirty="0">
                <a:cs typeface="Times New Roman" pitchFamily="18" charset="0"/>
              </a:rPr>
              <a:t>Determine probabilities from probability mass functions and the reverse.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IN" sz="2200" dirty="0">
                <a:cs typeface="Times New Roman" pitchFamily="18" charset="0"/>
              </a:rPr>
              <a:t>Determine probabilities and probability mass functions from cumulative distribution functions and the reverse.</a:t>
            </a:r>
            <a:endParaRPr lang="en-US" sz="2200" dirty="0"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200" dirty="0">
                <a:cs typeface="Times New Roman" pitchFamily="18" charset="0"/>
              </a:rPr>
              <a:t>Calculate means and variances for discrete random variables.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IN" sz="2200" dirty="0">
                <a:cs typeface="Times New Roman" pitchFamily="18" charset="0"/>
              </a:rPr>
              <a:t>Understand the assumptions for discrete probability distributions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200" dirty="0">
                <a:cs typeface="Times New Roman" pitchFamily="18" charset="0"/>
              </a:rPr>
              <a:t>Select an appropriate discrete probability distribution to calculate probabilities.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IN" sz="2200" dirty="0">
                <a:cs typeface="Times New Roman" pitchFamily="18" charset="0"/>
              </a:rPr>
              <a:t>Calculate probabilities and determine means and variances for some common discrete probability distributions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395415" y="5899150"/>
            <a:ext cx="3702031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Chapter 3 Learning Objectives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9D121DB-A3E0-BA4F-9138-4A1CEB59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932244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838200" y="1849765"/>
            <a:ext cx="10506144" cy="3920720"/>
          </a:xfrm>
        </p:spPr>
        <p:txBody>
          <a:bodyPr>
            <a:normAutofit/>
          </a:bodyPr>
          <a:lstStyle/>
          <a:p>
            <a:r>
              <a:rPr lang="en-US" sz="2200" dirty="0"/>
              <a:t>For a geometric random variable, the trials are independent</a:t>
            </a:r>
          </a:p>
          <a:p>
            <a:pPr lvl="1"/>
            <a:r>
              <a:rPr lang="en-US" sz="1800" dirty="0"/>
              <a:t>Count of the number of trials until the next success can be started at any trial without changing the probability distribution of the random variable.</a:t>
            </a:r>
          </a:p>
          <a:p>
            <a:r>
              <a:rPr lang="en-US" sz="2200" b="1" dirty="0"/>
              <a:t>Implication</a:t>
            </a:r>
            <a:r>
              <a:rPr lang="en-US" sz="2200" dirty="0"/>
              <a:t>: the system presumably will not wear out. </a:t>
            </a:r>
          </a:p>
          <a:p>
            <a:r>
              <a:rPr lang="en-US" sz="2200" dirty="0"/>
              <a:t>For all transmissions the probability of an error remains constant. </a:t>
            </a:r>
          </a:p>
          <a:p>
            <a:pPr lvl="1"/>
            <a:r>
              <a:rPr lang="en-US" sz="1800" dirty="0"/>
              <a:t>Hence, the geometric distribution is said to lack any memory.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4089"/>
            <a:ext cx="10515600" cy="892567"/>
          </a:xfrm>
        </p:spPr>
        <p:txBody>
          <a:bodyPr>
            <a:normAutofit/>
          </a:bodyPr>
          <a:lstStyle/>
          <a:p>
            <a:r>
              <a:rPr lang="en-US" b="1" dirty="0"/>
              <a:t>Lack of Memory Property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3.6 Geometric and Negative</a:t>
            </a:r>
          </a:p>
          <a:p>
            <a:pPr algn="l">
              <a:defRPr/>
            </a:pPr>
            <a:r>
              <a:rPr lang="en-US" dirty="0">
                <a:cs typeface="Times New Roman" pitchFamily="18" charset="0"/>
              </a:rPr>
              <a:t>Binomial Distributions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C675CAD-BAE0-EF4C-989B-AAAA913F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926033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765"/>
                <a:ext cx="10506144" cy="2100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In </a:t>
                </a:r>
                <a:r>
                  <a:rPr lang="en-US" sz="1800" b="1" dirty="0"/>
                  <a:t>Example 3.17</a:t>
                </a:r>
                <a:r>
                  <a:rPr lang="en-US" sz="1800" dirty="0"/>
                  <a:t>, the probability that a bit is transmitted in error 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800" dirty="0"/>
                  <a:t>.  Suppose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1800" dirty="0"/>
                  <a:t> bits have been transmitted.  What is the mean number of bits transmitted until the next error?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765"/>
                <a:ext cx="10506144" cy="2100798"/>
              </a:xfrm>
              <a:blipFill>
                <a:blip r:embed="rId3"/>
                <a:stretch>
                  <a:fillRect l="-522" t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089"/>
            <a:ext cx="10747159" cy="8925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3.20 </a:t>
            </a:r>
            <a:r>
              <a:rPr lang="en-US" dirty="0"/>
              <a:t>| Lack of Memory Property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601" y="2953378"/>
                <a:ext cx="9443341" cy="646331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Helvetica" pitchFamily="34" charset="0"/>
                  </a:rPr>
                  <a:t>The mean number of bits transmitted until the next error,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dirty="0">
                    <a:latin typeface="Helvetica" pitchFamily="34" charset="0"/>
                  </a:rPr>
                  <a:t> bits have already been transmitted, is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/0.1 = 10</m:t>
                    </m:r>
                  </m:oMath>
                </a14:m>
                <a:r>
                  <a:rPr lang="en-US" dirty="0">
                    <a:latin typeface="Helvetica" pitchFamily="34" charset="0"/>
                  </a:rPr>
                  <a:t>, </a:t>
                </a:r>
                <a:r>
                  <a:rPr lang="en-US" dirty="0"/>
                  <a:t>the same result as the mean number of bits until the first error.</a:t>
                </a:r>
                <a:endParaRPr lang="en-US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601" y="2953378"/>
                <a:ext cx="9443341" cy="646331"/>
              </a:xfrm>
              <a:prstGeom prst="rect">
                <a:avLst/>
              </a:prstGeom>
              <a:blipFill>
                <a:blip r:embed="rId4"/>
                <a:stretch>
                  <a:fillRect l="-516" t="-3670" b="-12844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3.6 Geometric and Negative</a:t>
            </a:r>
          </a:p>
          <a:p>
            <a:pPr algn="l">
              <a:defRPr/>
            </a:pPr>
            <a:r>
              <a:rPr lang="en-US" dirty="0">
                <a:cs typeface="Times New Roman" pitchFamily="18" charset="0"/>
              </a:rPr>
              <a:t>Binomial Distributions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CA1B5A4-DB08-7940-8681-A2DBC30E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82107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Negative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6615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600" dirty="0"/>
                  <a:t>A generalization of a geometric distribution in which the random variable is the number of Bernoulli trials required to obtain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 successes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66150"/>
              </a:xfrm>
              <a:blipFill>
                <a:blip r:embed="rId2"/>
                <a:stretch>
                  <a:fillRect l="-928" t="-833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29" y="3057631"/>
            <a:ext cx="8131947" cy="2378425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3.6 Geometric and Negative</a:t>
            </a:r>
          </a:p>
          <a:p>
            <a:pPr algn="l">
              <a:defRPr/>
            </a:pPr>
            <a:r>
              <a:rPr lang="en-US" dirty="0">
                <a:cs typeface="Times New Roman" pitchFamily="18" charset="0"/>
              </a:rPr>
              <a:t>Binomial Distributions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5CC0D1E-DA40-6143-87BA-8D48BA9F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167281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 &amp; Variance of Negative Binomial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414587"/>
            <a:ext cx="10201275" cy="202882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3.6 Geometric and Negative</a:t>
            </a:r>
          </a:p>
          <a:p>
            <a:pPr algn="l">
              <a:defRPr/>
            </a:pPr>
            <a:r>
              <a:rPr lang="en-US" dirty="0">
                <a:cs typeface="Times New Roman" pitchFamily="18" charset="0"/>
              </a:rPr>
              <a:t>Binomial Distributions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BF398CA-2E66-AB40-BACF-D8C39BAB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444104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9765"/>
                <a:ext cx="10506144" cy="1124254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The probability that a camera passes a particular test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0.8</m:t>
                    </m:r>
                  </m:oMath>
                </a14:m>
                <a:r>
                  <a:rPr lang="en-US" sz="1800" dirty="0"/>
                  <a:t>, and the cameras perform independently. </a:t>
                </a:r>
              </a:p>
              <a:p>
                <a:r>
                  <a:rPr lang="en-US" sz="1800" dirty="0"/>
                  <a:t>What is the probability that the third failure is obtained in five or fewer tests?</a:t>
                </a:r>
              </a:p>
              <a:p>
                <a:pPr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9765"/>
                <a:ext cx="10506144" cy="1124254"/>
              </a:xfrm>
              <a:blipFill>
                <a:blip r:embed="rId3"/>
                <a:stretch>
                  <a:fillRect l="-406" t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089"/>
            <a:ext cx="10747159" cy="8925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3.22 </a:t>
            </a:r>
            <a:r>
              <a:rPr lang="en-US" dirty="0"/>
              <a:t>| Camera Flashes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99608" y="3138173"/>
                <a:ext cx="8653288" cy="2585323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denote the number of cameras tested until three failures have been obtained. The requested probability is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5)</m:t>
                    </m:r>
                  </m:oMath>
                </a14:m>
                <a:r>
                  <a:rPr lang="en-US" i="1" dirty="0"/>
                  <a:t>. </a:t>
                </a:r>
                <a:r>
                  <a:rPr lang="en-US" dirty="0"/>
                  <a:t>Here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has a negative binomial distribution with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0.2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r>
                  <a:rPr lang="en-US" i="1" dirty="0"/>
                  <a:t>. </a:t>
                </a:r>
                <a:r>
                  <a:rPr lang="en-US" dirty="0"/>
                  <a:t>Therefore,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608" y="3138173"/>
                <a:ext cx="8653288" cy="2585323"/>
              </a:xfrm>
              <a:prstGeom prst="rect">
                <a:avLst/>
              </a:prstGeom>
              <a:blipFill>
                <a:blip r:embed="rId4"/>
                <a:stretch>
                  <a:fillRect l="-563" t="-939" r="-352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415" y="4094721"/>
            <a:ext cx="5800725" cy="162877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3.6 Geometric and Negative</a:t>
            </a:r>
          </a:p>
          <a:p>
            <a:pPr algn="l">
              <a:defRPr/>
            </a:pPr>
            <a:r>
              <a:rPr lang="en-US" dirty="0">
                <a:cs typeface="Times New Roman" pitchFamily="18" charset="0"/>
              </a:rPr>
              <a:t>Binomial Distributions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06B8A8E-D2D2-8B4D-9669-656833FC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945402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Hypergeometric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6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/>
              <a:t>Samples are selected from a </a:t>
            </a:r>
            <a:r>
              <a:rPr lang="en-US" sz="2600" i="1" dirty="0"/>
              <a:t>finite </a:t>
            </a:r>
            <a:r>
              <a:rPr lang="en-US" sz="2600" dirty="0"/>
              <a:t>population without replacement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4" y="2473113"/>
            <a:ext cx="7043691" cy="3315065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3.7 Hypergeometric Distribution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AEE2DCE-BBBA-304D-A1B9-83A62053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359848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838200" y="1849764"/>
            <a:ext cx="10506144" cy="1816713"/>
          </a:xfrm>
        </p:spPr>
        <p:txBody>
          <a:bodyPr>
            <a:noAutofit/>
          </a:bodyPr>
          <a:lstStyle/>
          <a:p>
            <a:r>
              <a:rPr lang="en-US" sz="1600" dirty="0"/>
              <a:t>A day’s production of 850 manufactured parts contains 50 parts that do not conform to customer requirements</a:t>
            </a:r>
          </a:p>
          <a:p>
            <a:r>
              <a:rPr lang="en-US" sz="1600" dirty="0"/>
              <a:t>Two parts are selected at random without replacement from the day’s production. </a:t>
            </a:r>
          </a:p>
          <a:p>
            <a:r>
              <a:rPr lang="en-US" sz="1600" dirty="0"/>
              <a:t>Let  A and B denote the events that the first and second parts are nonconforming, respectively. </a:t>
            </a:r>
          </a:p>
          <a:p>
            <a:r>
              <a:rPr lang="en-US" sz="1600" dirty="0"/>
              <a:t>What is the probability that both parts conform, one part does not conform, and both parts do not conform? </a:t>
            </a:r>
          </a:p>
          <a:p>
            <a:pPr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089"/>
            <a:ext cx="10747159" cy="8925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3.23 </a:t>
            </a:r>
            <a:r>
              <a:rPr lang="en-US" dirty="0"/>
              <a:t>| Sampling without replacement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99608" y="3544708"/>
                <a:ext cx="8653288" cy="2308324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denote the number of parts that </a:t>
                </a:r>
              </a:p>
              <a:p>
                <a:pPr>
                  <a:buNone/>
                </a:pPr>
                <a:r>
                  <a:rPr lang="en-US" dirty="0"/>
                  <a:t>do not conform. Therefore, 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608" y="3544708"/>
                <a:ext cx="8653288" cy="2308324"/>
              </a:xfrm>
              <a:prstGeom prst="rect">
                <a:avLst/>
              </a:prstGeom>
              <a:blipFill>
                <a:blip r:embed="rId3"/>
                <a:stretch>
                  <a:fillRect l="-563" t="-787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506" y="4330947"/>
            <a:ext cx="3813746" cy="1182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660" y="3576440"/>
            <a:ext cx="3557177" cy="2153572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3.7 Hypergeometric Distribution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87DA19-08A3-C649-B7E5-10CFA896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132944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838200" y="1849764"/>
            <a:ext cx="10506144" cy="1816713"/>
          </a:xfrm>
        </p:spPr>
        <p:txBody>
          <a:bodyPr>
            <a:noAutofit/>
          </a:bodyPr>
          <a:lstStyle/>
          <a:p>
            <a:r>
              <a:rPr lang="en-US" sz="1800" dirty="0"/>
              <a:t>A batch of parts contains 100 parts from a local supplier of circuit boards and 200 parts from a supplier in the next state.  </a:t>
            </a:r>
          </a:p>
          <a:p>
            <a:r>
              <a:rPr lang="en-US" sz="1800" dirty="0"/>
              <a:t>If 4 parts are selected randomly, without replacement, what is the probability that they are all from the local supplier? </a:t>
            </a:r>
          </a:p>
          <a:p>
            <a:pPr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089"/>
            <a:ext cx="10747159" cy="892567"/>
          </a:xfrm>
        </p:spPr>
        <p:txBody>
          <a:bodyPr>
            <a:normAutofit/>
          </a:bodyPr>
          <a:lstStyle/>
          <a:p>
            <a:r>
              <a:rPr lang="en-US" b="1" dirty="0"/>
              <a:t>Example 3.24a </a:t>
            </a:r>
            <a:r>
              <a:rPr lang="en-US" dirty="0"/>
              <a:t>| Parts from Suppliers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64" y="3594516"/>
            <a:ext cx="3990975" cy="17240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3.7 Hypergeometric Distribution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CD34017-818D-C247-BEC0-2CCCE7B1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006229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847656" y="1832009"/>
            <a:ext cx="10506144" cy="1816713"/>
          </a:xfrm>
        </p:spPr>
        <p:txBody>
          <a:bodyPr>
            <a:noAutofit/>
          </a:bodyPr>
          <a:lstStyle/>
          <a:p>
            <a:r>
              <a:rPr lang="en-US" sz="1800" dirty="0"/>
              <a:t>What is the probability that two or more parts in the sample are from the local supplier?</a:t>
            </a:r>
          </a:p>
          <a:p>
            <a:pPr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089"/>
            <a:ext cx="10747159" cy="892567"/>
          </a:xfrm>
        </p:spPr>
        <p:txBody>
          <a:bodyPr>
            <a:normAutofit/>
          </a:bodyPr>
          <a:lstStyle/>
          <a:p>
            <a:r>
              <a:rPr lang="en-US" b="1" dirty="0"/>
              <a:t>Example 3.24b </a:t>
            </a:r>
            <a:r>
              <a:rPr lang="en-US" dirty="0"/>
              <a:t>| Parts from Suppliers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340" y="2907390"/>
            <a:ext cx="6238875" cy="1895475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3.7 Hypergeometric Distribution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D5EAB73-64E2-A047-925F-C81B4EE8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426848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847656" y="1832009"/>
            <a:ext cx="10506144" cy="1816713"/>
          </a:xfrm>
        </p:spPr>
        <p:txBody>
          <a:bodyPr>
            <a:noAutofit/>
          </a:bodyPr>
          <a:lstStyle/>
          <a:p>
            <a:r>
              <a:rPr lang="en-US" sz="1800" dirty="0"/>
              <a:t>What is the probability that at least one part in the sample is from the local supplier?</a:t>
            </a:r>
          </a:p>
          <a:p>
            <a:pPr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089"/>
            <a:ext cx="10747159" cy="892567"/>
          </a:xfrm>
        </p:spPr>
        <p:txBody>
          <a:bodyPr>
            <a:normAutofit/>
          </a:bodyPr>
          <a:lstStyle/>
          <a:p>
            <a:r>
              <a:rPr lang="en-US" b="1" dirty="0"/>
              <a:t>Example 3.24c </a:t>
            </a:r>
            <a:r>
              <a:rPr lang="en-US" dirty="0"/>
              <a:t>| Parts from Suppliers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65" y="2862725"/>
            <a:ext cx="5915025" cy="1381125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3.7 Hypergeometric Distribution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02447BD-1F43-F144-8662-88293860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5871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814366" y="738787"/>
            <a:ext cx="10679217" cy="868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en-US" b="1" dirty="0"/>
            </a:br>
            <a:r>
              <a:rPr lang="en-US" b="1" dirty="0"/>
              <a:t>Example 3.1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dirty="0"/>
              <a:t>Flash Recharge Time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4366" y="1837942"/>
                <a:ext cx="6751659" cy="4195542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The time to </a:t>
                </a:r>
                <a:r>
                  <a:rPr lang="en-US" sz="1800" dirty="0"/>
                  <a:t>recharge</a:t>
                </a:r>
                <a:r>
                  <a:rPr lang="en-US" sz="2000" dirty="0"/>
                  <a:t> the flash is tested in three cellphone cameras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The probability that a camera passes the test is 0.8 and the cameras perform independently. </a:t>
                </a:r>
              </a:p>
              <a:p>
                <a:r>
                  <a:rPr lang="en-US" sz="2000" b="1" dirty="0"/>
                  <a:t>Table 3.1 </a:t>
                </a:r>
                <a:r>
                  <a:rPr lang="en-US" sz="2000" dirty="0"/>
                  <a:t>shows the sample space for the experiment and associated probabilities.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For example, because the cameras are independent, the probability that the first and second cameras pass the test and the third one fails, denoted 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		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𝑝𝑝𝑓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= (0.8)(0.8)(0.2) = 0.128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The random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denotes the number of cameras that pass the test. The last column shows the values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assigned to each outcome of the experiment.</a:t>
                </a:r>
              </a:p>
            </p:txBody>
          </p:sp>
        </mc:Choice>
        <mc:Fallback xmlns="">
          <p:sp>
            <p:nvSpPr>
              <p:cNvPr id="10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366" y="1837942"/>
                <a:ext cx="6751659" cy="4195542"/>
              </a:xfrm>
              <a:blipFill>
                <a:blip r:embed="rId4"/>
                <a:stretch>
                  <a:fillRect l="-813" t="-1451" r="-271" b="-5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78DBB-1930-43C7-9B00-1653489D916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78805"/>
              </p:ext>
            </p:extLst>
          </p:nvPr>
        </p:nvGraphicFramePr>
        <p:xfrm>
          <a:off x="7615452" y="2289390"/>
          <a:ext cx="4043363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Worksheet" r:id="rId5" imgW="3779520" imgH="2998401" progId="Excel.Sheet.12">
                  <p:embed/>
                </p:oleObj>
              </mc:Choice>
              <mc:Fallback>
                <p:oleObj name="Worksheet" r:id="rId5" imgW="3779520" imgH="2998401" progId="Excel.Sheet.12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5452" y="2289390"/>
                        <a:ext cx="4043363" cy="3157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0"/>
          <p:cNvSpPr txBox="1">
            <a:spLocks/>
          </p:cNvSpPr>
          <p:nvPr/>
        </p:nvSpPr>
        <p:spPr>
          <a:xfrm>
            <a:off x="434898" y="6264276"/>
            <a:ext cx="283208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Sec 3.1 Probability Distributions and Mass Functions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BC8950B-8AA7-F042-8978-C46CB3EE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94412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Hypergeometric Mean &amp; Variance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0060"/>
            <a:ext cx="10620375" cy="271462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3.7 Hypergeometric Distribution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7163C2F-755D-F14C-AB1E-014A0540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056879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Poisson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41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071687"/>
            <a:ext cx="10163175" cy="271462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3.8 Poisson Distribution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738A786-8E31-A847-8E3D-FB396C06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254154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7656" y="1857972"/>
                <a:ext cx="10506144" cy="1816713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Flaws occur at random along the length of a thin copper wire. 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denote the random variable that counts the number of flaws in a length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of wire and suppose that the average number of flaws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2.3 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r>
                  <a:rPr lang="en-US" sz="1800" dirty="0"/>
                  <a:t>Find the probability of exactly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𝑓𝑙𝑎𝑤𝑠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5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of wire. </a:t>
                </a:r>
              </a:p>
              <a:p>
                <a:endParaRPr lang="en-US" sz="1800" dirty="0"/>
              </a:p>
              <a:p>
                <a:pPr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656" y="1857972"/>
                <a:ext cx="10506144" cy="1816713"/>
              </a:xfrm>
              <a:blipFill>
                <a:blip r:embed="rId3"/>
                <a:stretch>
                  <a:fillRect l="-348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089"/>
            <a:ext cx="10747159" cy="892567"/>
          </a:xfrm>
        </p:spPr>
        <p:txBody>
          <a:bodyPr>
            <a:normAutofit/>
          </a:bodyPr>
          <a:lstStyle/>
          <a:p>
            <a:r>
              <a:rPr lang="en-US" b="1" dirty="0"/>
              <a:t>Example 3.27a </a:t>
            </a:r>
            <a:r>
              <a:rPr lang="en-US" dirty="0"/>
              <a:t>| Wire Flaws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99607" y="3544708"/>
                <a:ext cx="9544213" cy="2308324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denote the number of flaws in 5 mm of wire.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the Poisson distribution with 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Therefore,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607" y="3544708"/>
                <a:ext cx="9544213" cy="2308324"/>
              </a:xfrm>
              <a:prstGeom prst="rect">
                <a:avLst/>
              </a:prstGeom>
              <a:blipFill>
                <a:blip r:embed="rId4"/>
                <a:stretch>
                  <a:fillRect l="-510" t="-787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892" y="3941245"/>
            <a:ext cx="4276725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690" y="4783034"/>
            <a:ext cx="4448175" cy="809625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3.8 Poisson Distribution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FDFCEBA-EBE8-5B46-BA60-8C7E408D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341030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79007"/>
                <a:ext cx="10506144" cy="1816713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Find the probability of at least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𝑓𝑙𝑎𝑤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2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of wire. </a:t>
                </a:r>
              </a:p>
              <a:p>
                <a:endParaRPr lang="en-US" sz="1800" dirty="0"/>
              </a:p>
              <a:p>
                <a:pPr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79007"/>
                <a:ext cx="10506144" cy="1816713"/>
              </a:xfrm>
              <a:blipFill>
                <a:blip r:embed="rId3"/>
                <a:stretch>
                  <a:fillRect l="-348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873B3-B129-4A20-8CED-0B1150843AA5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089"/>
            <a:ext cx="10747159" cy="892567"/>
          </a:xfrm>
        </p:spPr>
        <p:txBody>
          <a:bodyPr>
            <a:normAutofit/>
          </a:bodyPr>
          <a:lstStyle/>
          <a:p>
            <a:r>
              <a:rPr lang="en-US" b="1" dirty="0"/>
              <a:t>Example 3.27b </a:t>
            </a:r>
            <a:r>
              <a:rPr lang="en-US" dirty="0"/>
              <a:t>| Wire Flaws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99607" y="3544708"/>
                <a:ext cx="9544213" cy="2308324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denote the number of flaws in 2 mm of wire.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the Poisson distribution with 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Therefore,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607" y="3544708"/>
                <a:ext cx="9544213" cy="2308324"/>
              </a:xfrm>
              <a:prstGeom prst="rect">
                <a:avLst/>
              </a:prstGeom>
              <a:blipFill>
                <a:blip r:embed="rId4"/>
                <a:stretch>
                  <a:fillRect l="-510" t="-787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979" y="3979678"/>
            <a:ext cx="4105275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298" y="4884746"/>
            <a:ext cx="5019675" cy="695325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3.8 Poisson Distribution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9D984EF-4F56-B149-AD8B-EB247AAC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072711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Poisson Mean &amp; Variance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26277"/>
                <a:ext cx="9912658" cy="1606857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n-US" sz="2000" dirty="0"/>
                  <a:t>The mean and variance of the Poisson model are the same.  </a:t>
                </a:r>
              </a:p>
              <a:p>
                <a:r>
                  <a:rPr lang="en-US" sz="2000" dirty="0"/>
                  <a:t>For example, if particle counts follow a Poisson distribution with a mean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000" dirty="0"/>
                  <a:t> particles per square centimeter, the variance is also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000" dirty="0"/>
                  <a:t> and the standard deviation of the counts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per square centimeter.</a:t>
                </a:r>
              </a:p>
              <a:p>
                <a:pPr>
                  <a:defRPr/>
                </a:pPr>
                <a:r>
                  <a:rPr lang="en-US" sz="2000" dirty="0"/>
                  <a:t>If the variance of a data is much greater than the mean, then the Poisson distribution would not be a good model for the distribution of the random variable.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26277"/>
                <a:ext cx="9912658" cy="1606857"/>
              </a:xfrm>
              <a:blipFill>
                <a:blip r:embed="rId2"/>
                <a:stretch>
                  <a:fillRect l="-554" t="-4183" r="-1230" b="-3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32" y="1858011"/>
            <a:ext cx="8485642" cy="159151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518989" y="5934972"/>
            <a:ext cx="23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cs typeface="Times New Roman" pitchFamily="18" charset="0"/>
              </a:rPr>
              <a:t>Sec 3.8 Poisson Distribution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7F8FDC2-E6A6-974D-8B06-B69E65599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319050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Important Terms &amp; Concepts of Chapter 3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C96D-89D8-403C-B391-4642C5ED619A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295684" y="6199188"/>
            <a:ext cx="44196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Chapter 3 Important Terms and Concepts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5" y="1870075"/>
            <a:ext cx="11440596" cy="3076575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9BB4085-08FE-BD4F-804F-B5AAD1CD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03252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91746" y="766120"/>
            <a:ext cx="8229600" cy="868363"/>
          </a:xfrm>
        </p:spPr>
        <p:txBody>
          <a:bodyPr/>
          <a:lstStyle/>
          <a:p>
            <a:pPr eaLnBrk="1" hangingPunct="1"/>
            <a:r>
              <a:rPr lang="en-US" b="1" dirty="0">
                <a:cs typeface="Times New Roman" pitchFamily="18" charset="0"/>
              </a:rPr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1746" y="1890584"/>
                <a:ext cx="10791568" cy="3453713"/>
              </a:xfrm>
            </p:spPr>
            <p:txBody>
              <a:bodyPr rtlCol="0">
                <a:normAutofit lnSpcReduction="10000"/>
              </a:bodyPr>
              <a:lstStyle/>
              <a:p>
                <a:pPr>
                  <a:defRPr/>
                </a:pPr>
                <a:r>
                  <a:rPr lang="en-IN" sz="2400" dirty="0">
                    <a:cs typeface="Times New Roman" pitchFamily="18" charset="0"/>
                  </a:rPr>
                  <a:t>A </a:t>
                </a:r>
                <a:r>
                  <a:rPr lang="en-IN" sz="2400" b="1" dirty="0">
                    <a:cs typeface="Times New Roman" pitchFamily="18" charset="0"/>
                  </a:rPr>
                  <a:t>random variable </a:t>
                </a:r>
                <a:r>
                  <a:rPr lang="en-IN" sz="2400" dirty="0">
                    <a:cs typeface="Times New Roman" pitchFamily="18" charset="0"/>
                  </a:rPr>
                  <a:t>is a function that assigns a real number to each outcome in the sample space of a random experiment.</a:t>
                </a:r>
                <a:endParaRPr lang="en-US" sz="2400" dirty="0">
                  <a:cs typeface="Times New Roman" pitchFamily="18" charset="0"/>
                </a:endParaRPr>
              </a:p>
              <a:p>
                <a:pPr>
                  <a:defRPr/>
                </a:pPr>
                <a:endParaRPr lang="en-US" sz="2400" dirty="0"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2400" dirty="0">
                    <a:cs typeface="Times New Roman" pitchFamily="18" charset="0"/>
                  </a:rPr>
                  <a:t>The </a:t>
                </a:r>
                <a:r>
                  <a:rPr lang="en-US" sz="2400" b="1" dirty="0">
                    <a:cs typeface="Times New Roman" pitchFamily="18" charset="0"/>
                  </a:rPr>
                  <a:t>probability distribution </a:t>
                </a:r>
                <a:r>
                  <a:rPr lang="en-US" sz="2400" dirty="0">
                    <a:cs typeface="Times New Roman" pitchFamily="18" charset="0"/>
                  </a:rPr>
                  <a:t>of a random variable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>
                    <a:cs typeface="Arial" pitchFamily="34" charset="0"/>
                  </a:rPr>
                  <a:t>is a description of the probabilities associated with the possible values of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0" dirty="0">
                  <a:cs typeface="Times New Roman" pitchFamily="18" charset="0"/>
                </a:endParaRPr>
              </a:p>
              <a:p>
                <a:pPr>
                  <a:defRPr/>
                </a:pPr>
                <a:endParaRPr lang="en-US" sz="2400" dirty="0"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2400" dirty="0">
                    <a:cs typeface="Times New Roman" pitchFamily="18" charset="0"/>
                  </a:rPr>
                  <a:t>A </a:t>
                </a:r>
                <a:r>
                  <a:rPr lang="en-US" sz="2400" b="1" dirty="0">
                    <a:cs typeface="Times New Roman" pitchFamily="18" charset="0"/>
                  </a:rPr>
                  <a:t>discrete random variable </a:t>
                </a:r>
                <a:r>
                  <a:rPr lang="en-US" sz="2400" dirty="0">
                    <a:cs typeface="Times New Roman" pitchFamily="18" charset="0"/>
                  </a:rPr>
                  <a:t>has a probability distribution that specifies the list of possible values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 along with the probability of each, or it can be expressed in terms of a function or formula.</a:t>
                </a:r>
              </a:p>
              <a:p>
                <a:pPr>
                  <a:defRPr/>
                </a:pPr>
                <a:endParaRPr lang="en-US" sz="2400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1746" y="1890584"/>
                <a:ext cx="10791568" cy="3453713"/>
              </a:xfrm>
              <a:blipFill>
                <a:blip r:embed="rId3"/>
                <a:stretch>
                  <a:fillRect l="-734" t="-3527" r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03ED0-8EAB-4995-8685-1EAB1F095CF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434898" y="6264276"/>
            <a:ext cx="283208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Sec 3.1 Probability Distributions and Mass Functions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46D6A2F-1EE7-354D-9B54-09D7851A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25721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790832" y="772298"/>
            <a:ext cx="8229600" cy="868363"/>
          </a:xfrm>
        </p:spPr>
        <p:txBody>
          <a:bodyPr/>
          <a:lstStyle/>
          <a:p>
            <a:pPr eaLnBrk="1" hangingPunct="1"/>
            <a:r>
              <a:rPr lang="en-US" b="1" dirty="0">
                <a:cs typeface="Times New Roman" pitchFamily="18" charset="0"/>
              </a:rPr>
              <a:t>Example 3.3 </a:t>
            </a:r>
            <a:r>
              <a:rPr lang="en-US" dirty="0">
                <a:cs typeface="Times New Roman" pitchFamily="18" charset="0"/>
              </a:rPr>
              <a:t>| Digital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0832" y="2119184"/>
                <a:ext cx="5758249" cy="3976816"/>
              </a:xfrm>
            </p:spPr>
            <p:txBody>
              <a:bodyPr rtlCol="0">
                <a:noAutofit/>
              </a:bodyPr>
              <a:lstStyle/>
              <a:p>
                <a:pPr>
                  <a:defRPr/>
                </a:pPr>
                <a:r>
                  <a:rPr lang="en-US" sz="2200" dirty="0">
                    <a:cs typeface="Times New Roman" pitchFamily="18" charset="0"/>
                  </a:rPr>
                  <a:t>There is a chance that a bit transmitted through a digital transmission channel is received in error.</a:t>
                </a:r>
              </a:p>
              <a:p>
                <a:pPr>
                  <a:defRPr/>
                </a:pPr>
                <a:r>
                  <a:rPr lang="en-US" sz="2200" dirty="0"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 equal the number of bits received in error in the next 4 bits transmitted.</a:t>
                </a:r>
              </a:p>
              <a:p>
                <a:pPr>
                  <a:defRPr/>
                </a:pPr>
                <a:r>
                  <a:rPr lang="en-US" sz="2200" dirty="0">
                    <a:cs typeface="Times New Roman" pitchFamily="18" charset="0"/>
                  </a:rPr>
                  <a:t>The associated probability distribution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is shown in the table.</a:t>
                </a:r>
              </a:p>
              <a:p>
                <a:pPr>
                  <a:defRPr/>
                </a:pPr>
                <a:r>
                  <a:rPr lang="en-US" sz="2200" dirty="0">
                    <a:cs typeface="Arial" pitchFamily="34" charset="0"/>
                  </a:rPr>
                  <a:t>The probability distribution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𝑋</m:t>
                    </m:r>
                  </m:oMath>
                </a14:m>
                <a:r>
                  <a:rPr lang="en-US" sz="2200" dirty="0">
                    <a:cs typeface="Arial" pitchFamily="34" charset="0"/>
                  </a:rPr>
                  <a:t> is given by the possible values along with their probabilities.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832" y="2119184"/>
                <a:ext cx="5758249" cy="3976816"/>
              </a:xfrm>
              <a:blipFill>
                <a:blip r:embed="rId4"/>
                <a:stretch>
                  <a:fillRect l="-1271" t="-1840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9EC12-6BF1-4B3E-85DE-8F73A75BFD1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7115432" y="4107592"/>
            <a:ext cx="5020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 pitchFamily="34" charset="0"/>
                <a:cs typeface="Times New Roman" pitchFamily="18" charset="0"/>
              </a:rPr>
              <a:t>Figure 3.1  </a:t>
            </a:r>
            <a:r>
              <a:rPr lang="en-US" sz="1600" dirty="0">
                <a:latin typeface="Helvetica" pitchFamily="34" charset="0"/>
                <a:cs typeface="Times New Roman" pitchFamily="18" charset="0"/>
              </a:rPr>
              <a:t>Probability distribution for bits in error.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64832"/>
              </p:ext>
            </p:extLst>
          </p:nvPr>
        </p:nvGraphicFramePr>
        <p:xfrm>
          <a:off x="7117492" y="4675603"/>
          <a:ext cx="1902940" cy="184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Worksheet" r:id="rId5" imgW="1470504" imgH="1424801" progId="Excel.Sheet.12">
                  <p:embed/>
                </p:oleObj>
              </mc:Choice>
              <mc:Fallback>
                <p:oleObj name="Worksheet" r:id="rId5" imgW="1470504" imgH="1424801" progId="Excel.Sheet.12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492" y="4675603"/>
                        <a:ext cx="1902940" cy="1844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10" descr="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7682" y="1950047"/>
            <a:ext cx="3714922" cy="21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10"/>
          <p:cNvSpPr txBox="1">
            <a:spLocks/>
          </p:cNvSpPr>
          <p:nvPr/>
        </p:nvSpPr>
        <p:spPr>
          <a:xfrm>
            <a:off x="434898" y="6264276"/>
            <a:ext cx="283208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Sec 3.1 Probability Distributions and Mass Functions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3B12149-8B22-8143-9A50-767FB8E2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23361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56735" y="840131"/>
            <a:ext cx="8229600" cy="8683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Probability Mass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0672C-67A9-4E75-BF9C-D43953791DA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927574" y="2022390"/>
                <a:ext cx="10366502" cy="868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2500" dirty="0">
                    <a:latin typeface="Helvetica" pitchFamily="50" charset="0"/>
                    <a:ea typeface="+mj-ea"/>
                    <a:cs typeface="+mj-cs"/>
                  </a:rPr>
                  <a:t>For a discrete random variable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𝑋</m:t>
                    </m:r>
                  </m:oMath>
                </a14:m>
                <a:r>
                  <a:rPr lang="en-US" sz="2500" dirty="0">
                    <a:latin typeface="Helvetica" pitchFamily="50" charset="0"/>
                    <a:ea typeface="+mj-ea"/>
                    <a:cs typeface="+mj-cs"/>
                  </a:rPr>
                  <a:t> with possible values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en-US" sz="2500" i="1" baseline="-25000" dirty="0" smtClean="0"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en-US" sz="2500" i="1" baseline="-25000" dirty="0">
                        <a:latin typeface="Cambria Math" panose="02040503050406030204" pitchFamily="18" charset="0"/>
                        <a:cs typeface="Arial" charset="0"/>
                      </a:rPr>
                      <m:t>2</m:t>
                    </m:r>
                    <m:r>
                      <a:rPr lang="en-US" sz="2500" i="1" dirty="0">
                        <a:latin typeface="Cambria Math" panose="02040503050406030204" pitchFamily="18" charset="0"/>
                        <a:cs typeface="Arial" charset="0"/>
                      </a:rPr>
                      <m:t>, …, </m:t>
                    </m:r>
                    <m:r>
                      <a:rPr lang="en-US" sz="2500" i="1" dirty="0" err="1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en-US" sz="2500" i="1" baseline="-25000" dirty="0" err="1"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</m:oMath>
                </a14:m>
                <a:r>
                  <a:rPr lang="en-US" sz="2500" dirty="0">
                    <a:latin typeface="Helvetica" pitchFamily="50" charset="0"/>
                    <a:cs typeface="Arial" charset="0"/>
                  </a:rPr>
                  <a:t>, a </a:t>
                </a:r>
                <a:r>
                  <a:rPr lang="en-US" sz="2500" b="1" dirty="0">
                    <a:latin typeface="Helvetica" pitchFamily="50" charset="0"/>
                    <a:cs typeface="Arial" charset="0"/>
                  </a:rPr>
                  <a:t>probability mass function </a:t>
                </a:r>
                <a:r>
                  <a:rPr lang="en-US" sz="2500" dirty="0">
                    <a:latin typeface="Helvetica" pitchFamily="50" charset="0"/>
                    <a:cs typeface="Arial" charset="0"/>
                  </a:rPr>
                  <a:t>is a function such that:</a:t>
                </a:r>
                <a:r>
                  <a:rPr lang="en-US" sz="2500" dirty="0">
                    <a:latin typeface="Helvetica" pitchFamily="50" charset="0"/>
                    <a:ea typeface="+mj-ea"/>
                    <a:cs typeface="+mj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574" y="2022390"/>
                <a:ext cx="10366502" cy="868363"/>
              </a:xfrm>
              <a:prstGeom prst="rect">
                <a:avLst/>
              </a:prstGeom>
              <a:blipFill>
                <a:blip r:embed="rId3"/>
                <a:stretch>
                  <a:fillRect l="-941" t="-4930" b="-161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987298" y="3917093"/>
                <a:ext cx="10366502" cy="2125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sz="2500" b="0" dirty="0">
                    <a:ea typeface="+mj-ea"/>
                    <a:cs typeface="+mj-cs"/>
                  </a:rPr>
                  <a:t>(1)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≥0</m:t>
                    </m:r>
                  </m:oMath>
                </a14:m>
                <a:endParaRPr lang="en-US" sz="2500" b="0" i="1" dirty="0">
                  <a:latin typeface="Helvetica" pitchFamily="50" charset="0"/>
                  <a:ea typeface="+mj-ea"/>
                  <a:cs typeface="+mj-cs"/>
                </a:endParaRPr>
              </a:p>
              <a:p>
                <a:pPr>
                  <a:lnSpc>
                    <a:spcPct val="200000"/>
                  </a:lnSpc>
                  <a:defRPr/>
                </a:pPr>
                <a:r>
                  <a:rPr lang="en-US" sz="2500" dirty="0">
                    <a:latin typeface="Helvetica" pitchFamily="50" charset="0"/>
                    <a:ea typeface="+mj-ea"/>
                    <a:cs typeface="+mj-cs"/>
                  </a:rPr>
                  <a:t>(2)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m:rPr>
                            <m:nor/>
                          </m:rPr>
                          <a:rPr lang="en-US" sz="2500" i="1" dirty="0">
                            <a:latin typeface="Helvetica" pitchFamily="50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500" b="0" dirty="0">
                  <a:latin typeface="Helvetica" pitchFamily="50" charset="0"/>
                  <a:ea typeface="+mj-ea"/>
                  <a:cs typeface="+mj-cs"/>
                </a:endParaRPr>
              </a:p>
              <a:p>
                <a:pPr>
                  <a:lnSpc>
                    <a:spcPct val="200000"/>
                  </a:lnSpc>
                  <a:defRPr/>
                </a:pPr>
                <a:r>
                  <a:rPr lang="en-US" sz="2500" dirty="0">
                    <a:latin typeface="Helvetica" pitchFamily="50" charset="0"/>
                    <a:ea typeface="+mj-ea"/>
                    <a:cs typeface="+mj-cs"/>
                  </a:rPr>
                  <a:t>(3) 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500" i="1" dirty="0">
                  <a:latin typeface="Helvetica" pitchFamily="50" charset="0"/>
                </a:endParaRPr>
              </a:p>
              <a:p>
                <a:pPr>
                  <a:lnSpc>
                    <a:spcPct val="200000"/>
                  </a:lnSpc>
                  <a:defRPr/>
                </a:pPr>
                <a:endParaRPr lang="en-US" sz="2500" b="0" dirty="0">
                  <a:latin typeface="Helvetica" pitchFamily="50" charset="0"/>
                  <a:ea typeface="+mj-ea"/>
                  <a:cs typeface="+mj-cs"/>
                </a:endParaRPr>
              </a:p>
              <a:p>
                <a:pPr marL="457200" indent="-457200">
                  <a:lnSpc>
                    <a:spcPct val="200000"/>
                  </a:lnSpc>
                  <a:buAutoNum type="arabicParenBoth"/>
                  <a:defRPr/>
                </a:pPr>
                <a:endParaRPr lang="en-US" sz="2500" dirty="0">
                  <a:latin typeface="Helvetica" pitchFamily="50" charset="0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7298" y="3917093"/>
                <a:ext cx="10366502" cy="2125361"/>
              </a:xfrm>
              <a:prstGeom prst="rect">
                <a:avLst/>
              </a:prstGeom>
              <a:blipFill>
                <a:blip r:embed="rId4"/>
                <a:stretch>
                  <a:fillRect l="-999" t="-316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10"/>
          <p:cNvSpPr txBox="1">
            <a:spLocks/>
          </p:cNvSpPr>
          <p:nvPr/>
        </p:nvSpPr>
        <p:spPr>
          <a:xfrm>
            <a:off x="434898" y="6264276"/>
            <a:ext cx="283208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Sec 3.1 Probability Distributions and Mass Functions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CB3FA42-5BC1-B542-91D9-737DCE58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26353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864972" y="842962"/>
            <a:ext cx="10589741" cy="868363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>
                <a:cs typeface="Times New Roman" pitchFamily="18" charset="0"/>
              </a:rPr>
              <a:t>Example 3.4 </a:t>
            </a:r>
            <a:r>
              <a:rPr lang="en-US" dirty="0">
                <a:cs typeface="Times New Roman" pitchFamily="18" charset="0"/>
              </a:rPr>
              <a:t>| Wafer Contamination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4972" y="1894703"/>
                <a:ext cx="6017741" cy="4095664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sz="2100" dirty="0">
                    <a:cs typeface="Times New Roman" pitchFamily="18" charset="0"/>
                  </a:rPr>
                  <a:t>Let the random variable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100" dirty="0">
                    <a:cs typeface="Times New Roman" pitchFamily="18" charset="0"/>
                  </a:rPr>
                  <a:t> denote the number of wafers that need to be analyzed to detect a large particle of contamination. Assume that the probability that a wafer contains a large particle is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0.01</m:t>
                    </m:r>
                  </m:oMath>
                </a14:m>
                <a:r>
                  <a:rPr lang="en-US" sz="2100" dirty="0">
                    <a:cs typeface="Times New Roman" pitchFamily="18" charset="0"/>
                  </a:rPr>
                  <a:t>, and that the wafers are independent. Determine the probability distribution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100" dirty="0">
                    <a:cs typeface="Times New Roman" pitchFamily="18" charset="0"/>
                  </a:rPr>
                  <a:t>.</a:t>
                </a:r>
              </a:p>
              <a:p>
                <a:pPr>
                  <a:defRPr/>
                </a:pPr>
                <a:r>
                  <a:rPr lang="en-US" sz="2100" dirty="0"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100" dirty="0">
                    <a:cs typeface="Times New Roman" pitchFamily="18" charset="0"/>
                  </a:rPr>
                  <a:t> denote a wafer in which a large particle is present &amp; let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cs typeface="Times New Roman" pitchFamily="18" charset="0"/>
                  </a:rPr>
                  <a:t>denote a wafer in which it is absent.  </a:t>
                </a:r>
              </a:p>
              <a:p>
                <a:pPr>
                  <a:defRPr/>
                </a:pPr>
                <a:r>
                  <a:rPr lang="en-US" sz="2100" dirty="0">
                    <a:cs typeface="Times New Roman" pitchFamily="18" charset="0"/>
                  </a:rPr>
                  <a:t>The sample space is: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{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𝑎𝑝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𝑎𝑎𝑝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𝑎𝑎𝑎𝑝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…}</m:t>
                    </m:r>
                  </m:oMath>
                </a14:m>
                <a:endParaRPr lang="en-US" sz="2100" dirty="0"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2100" dirty="0">
                    <a:cs typeface="Times New Roman" pitchFamily="18" charset="0"/>
                  </a:rPr>
                  <a:t>The range of the values of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100" dirty="0">
                    <a:cs typeface="Times New Roman" pitchFamily="18" charset="0"/>
                  </a:rPr>
                  <a:t> is</a:t>
                </a:r>
                <a:r>
                  <a:rPr lang="en-US" sz="2100" i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1, 2, 3, 4, …</m:t>
                    </m:r>
                  </m:oMath>
                </a14:m>
                <a:endParaRPr lang="en-US" sz="21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972" y="1894703"/>
                <a:ext cx="6017741" cy="4095664"/>
              </a:xfrm>
              <a:blipFill>
                <a:blip r:embed="rId4"/>
                <a:stretch>
                  <a:fillRect l="-1013" t="-1786" r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92615-6CD1-41FC-9D06-ACF1C4B920F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75825"/>
              </p:ext>
            </p:extLst>
          </p:nvPr>
        </p:nvGraphicFramePr>
        <p:xfrm>
          <a:off x="7025460" y="2233011"/>
          <a:ext cx="4787900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Worksheet" r:id="rId5" imgW="4636692" imgH="2034540" progId="Excel.Sheet.12">
                  <p:embed/>
                </p:oleObj>
              </mc:Choice>
              <mc:Fallback>
                <p:oleObj name="Worksheet" r:id="rId5" imgW="4636692" imgH="2034540" progId="Excel.Sheet.12">
                  <p:embed/>
                  <p:pic>
                    <p:nvPicPr>
                      <p:cNvPr id="307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460" y="2233011"/>
                        <a:ext cx="4787900" cy="20923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6730" y="4423861"/>
                <a:ext cx="4114800" cy="91698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General formula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2, 3…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30" y="4423861"/>
                <a:ext cx="4114800" cy="916982"/>
              </a:xfrm>
              <a:prstGeom prst="rect">
                <a:avLst/>
              </a:prstGeom>
              <a:blipFill>
                <a:blip r:embed="rId7"/>
                <a:stretch>
                  <a:fillRect l="-1034" t="-2632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10"/>
          <p:cNvSpPr txBox="1">
            <a:spLocks/>
          </p:cNvSpPr>
          <p:nvPr/>
        </p:nvSpPr>
        <p:spPr>
          <a:xfrm>
            <a:off x="434898" y="6264276"/>
            <a:ext cx="283208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Sec 3.1 Probability Distributions and Mass Functions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E6ACC8E-0FCF-2A42-94FD-7756DFF6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40426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832022" y="768345"/>
            <a:ext cx="8229600" cy="868363"/>
          </a:xfrm>
        </p:spPr>
        <p:txBody>
          <a:bodyPr/>
          <a:lstStyle/>
          <a:p>
            <a:pPr eaLnBrk="1" hangingPunct="1"/>
            <a:r>
              <a:rPr lang="en-US" sz="3700" b="1" dirty="0">
                <a:cs typeface="Times New Roman" pitchFamily="18" charset="0"/>
              </a:rPr>
              <a:t>Cumulative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3211" y="1865870"/>
                <a:ext cx="10861589" cy="5041557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</a:pPr>
                <a:r>
                  <a:rPr lang="en-US" sz="2000" b="1" dirty="0">
                    <a:cs typeface="Times New Roman" pitchFamily="18" charset="0"/>
                  </a:rPr>
                  <a:t>Example 3.5 </a:t>
                </a:r>
                <a:r>
                  <a:rPr lang="en-US" sz="2000" dirty="0">
                    <a:cs typeface="Times New Roman" pitchFamily="18" charset="0"/>
                  </a:rPr>
                  <a:t>| </a:t>
                </a:r>
                <a:r>
                  <a:rPr lang="en-US" sz="2000" dirty="0">
                    <a:cs typeface="Arial" pitchFamily="34" charset="0"/>
                  </a:rPr>
                  <a:t>Consider the probability distribution for the digital channel example. The last column shows the cumulative probabilities of getting an 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or less.</a:t>
                </a:r>
                <a:endParaRPr lang="en-US" sz="2000" dirty="0">
                  <a:cs typeface="Arial" pitchFamily="34" charset="0"/>
                </a:endParaRPr>
              </a:p>
              <a:p>
                <a:pPr eaLnBrk="1" hangingPunct="1"/>
                <a:endParaRPr lang="en-US" sz="2000" dirty="0">
                  <a:cs typeface="Arial" pitchFamily="34" charset="0"/>
                </a:endParaRPr>
              </a:p>
              <a:p>
                <a:pPr eaLnBrk="1" hangingPunct="1"/>
                <a:endParaRPr lang="en-US" sz="2000" dirty="0">
                  <a:cs typeface="Arial" pitchFamily="34" charset="0"/>
                </a:endParaRPr>
              </a:p>
              <a:p>
                <a:pPr marL="0" indent="0" eaLnBrk="1" hangingPunct="1">
                  <a:buNone/>
                </a:pPr>
                <a:endParaRPr lang="en-US" sz="2000" dirty="0">
                  <a:cs typeface="Arial" pitchFamily="34" charset="0"/>
                </a:endParaRPr>
              </a:p>
              <a:p>
                <a:pPr eaLnBrk="1" hangingPunct="1"/>
                <a:endParaRPr lang="en-US" sz="2000" dirty="0">
                  <a:cs typeface="Arial" pitchFamily="34" charset="0"/>
                </a:endParaRPr>
              </a:p>
              <a:p>
                <a:pPr eaLnBrk="1" hangingPunct="1"/>
                <a:endParaRPr lang="en-US" sz="2000" dirty="0">
                  <a:cs typeface="Arial" pitchFamily="34" charset="0"/>
                </a:endParaRPr>
              </a:p>
              <a:p>
                <a:pPr marL="0" indent="0" eaLnBrk="1" hangingPunct="1">
                  <a:buNone/>
                </a:pPr>
                <a:endParaRPr lang="en-US" sz="2000" dirty="0">
                  <a:cs typeface="Arial" pitchFamily="34" charset="0"/>
                </a:endParaRPr>
              </a:p>
              <a:p>
                <a:pPr eaLnBrk="1" hangingPunct="1">
                  <a:buNone/>
                </a:pPr>
                <a:r>
                  <a:rPr lang="en-US" sz="2000" dirty="0">
                    <a:cs typeface="Arial" pitchFamily="34" charset="0"/>
                  </a:rPr>
                  <a:t>Find the probability of three or fewer bits in error.</a:t>
                </a:r>
              </a:p>
              <a:p>
                <a:pPr eaLnBrk="1" hangingPunct="1"/>
                <a:r>
                  <a:rPr lang="en-US" sz="2000" dirty="0">
                    <a:cs typeface="Times New Roman" pitchFamily="18" charset="0"/>
                  </a:rPr>
                  <a:t>The event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≤ 3) 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is the total of the events: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0),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1),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2),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and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3).</m:t>
                    </m:r>
                  </m:oMath>
                </a14:m>
                <a:endParaRPr lang="en-US" sz="2000" dirty="0">
                  <a:cs typeface="Times New Roman" pitchFamily="18" charset="0"/>
                </a:endParaRPr>
              </a:p>
              <a:p>
                <a:pPr eaLnBrk="1" hangingPunct="1"/>
                <a:r>
                  <a:rPr lang="en-US" sz="2000" dirty="0">
                    <a:cs typeface="Times New Roman" pitchFamily="18" charset="0"/>
                  </a:rPr>
                  <a:t>For the probability calculation, see the shaded row in the table.</a:t>
                </a:r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211" y="1865870"/>
                <a:ext cx="10861589" cy="5041557"/>
              </a:xfrm>
              <a:blipFill>
                <a:blip r:embed="rId3"/>
                <a:stretch>
                  <a:fillRect l="-561" t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DA90-E379-466F-BB37-C7FB00C9498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843689"/>
                  </p:ext>
                </p:extLst>
              </p:nvPr>
            </p:nvGraphicFramePr>
            <p:xfrm>
              <a:off x="988542" y="2578962"/>
              <a:ext cx="1002132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4464">
                      <a:extLst>
                        <a:ext uri="{9D8B030D-6E8A-4147-A177-3AD203B41FA5}">
                          <a16:colId xmlns:a16="http://schemas.microsoft.com/office/drawing/2014/main" val="38748414"/>
                        </a:ext>
                      </a:extLst>
                    </a:gridCol>
                    <a:gridCol w="1643449">
                      <a:extLst>
                        <a:ext uri="{9D8B030D-6E8A-4147-A177-3AD203B41FA5}">
                          <a16:colId xmlns:a16="http://schemas.microsoft.com/office/drawing/2014/main" val="1328926480"/>
                        </a:ext>
                      </a:extLst>
                    </a:gridCol>
                    <a:gridCol w="7253415">
                      <a:extLst>
                        <a:ext uri="{9D8B030D-6E8A-4147-A177-3AD203B41FA5}">
                          <a16:colId xmlns:a16="http://schemas.microsoft.com/office/drawing/2014/main" val="8171578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2721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0.6561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≤0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=0.6561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04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0.2916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≤1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=0.6561+0.2916=0.9477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798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0.0486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=0.9477+0.0486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= 0.9963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7525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0.0036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=0.9963+0.0036=0.9999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293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0.0001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=0.9999+0.0001=1.0000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1045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843689"/>
                  </p:ext>
                </p:extLst>
              </p:nvPr>
            </p:nvGraphicFramePr>
            <p:xfrm>
              <a:off x="988542" y="2578962"/>
              <a:ext cx="10021328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4464">
                      <a:extLst>
                        <a:ext uri="{9D8B030D-6E8A-4147-A177-3AD203B41FA5}">
                          <a16:colId xmlns:a16="http://schemas.microsoft.com/office/drawing/2014/main" val="38748414"/>
                        </a:ext>
                      </a:extLst>
                    </a:gridCol>
                    <a:gridCol w="1643449">
                      <a:extLst>
                        <a:ext uri="{9D8B030D-6E8A-4147-A177-3AD203B41FA5}">
                          <a16:colId xmlns:a16="http://schemas.microsoft.com/office/drawing/2014/main" val="1328926480"/>
                        </a:ext>
                      </a:extLst>
                    </a:gridCol>
                    <a:gridCol w="7253415">
                      <a:extLst>
                        <a:ext uri="{9D8B030D-6E8A-4147-A177-3AD203B41FA5}">
                          <a16:colId xmlns:a16="http://schemas.microsoft.com/office/drawing/2014/main" val="8171578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1" t="-1639" r="-79027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145" t="-1639" r="-443494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03" t="-1639" r="-168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2721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1" t="-101639" r="-79027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145" t="-101639" r="-443494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03" t="-101639" r="-168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04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1" t="-201639" r="-79027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145" t="-201639" r="-443494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03" t="-201639" r="-168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798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1" t="-301639" r="-79027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145" t="-301639" r="-443494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03" t="-301639" r="-168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75259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1" t="-401639" r="-79027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145" t="-401639" r="-44349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03" t="-401639" r="-16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293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1" t="-501639" r="-7902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145" t="-501639" r="-44349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03" t="-501639" r="-16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0452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Footer Placeholder 10"/>
          <p:cNvSpPr txBox="1">
            <a:spLocks/>
          </p:cNvSpPr>
          <p:nvPr/>
        </p:nvSpPr>
        <p:spPr>
          <a:xfrm>
            <a:off x="434898" y="6264276"/>
            <a:ext cx="2832085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Sec 3.2 Cumulative Distribution Functions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C9883CF-E788-EF47-8E4C-0835DFA2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2924" y="6311900"/>
            <a:ext cx="5097676" cy="361347"/>
          </a:xfrm>
        </p:spPr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Copyright </a:t>
            </a:r>
            <a:r>
              <a:rPr lang="en-US" dirty="0"/>
              <a:t>©</a:t>
            </a:r>
            <a:r>
              <a:rPr lang="en-US" dirty="0">
                <a:latin typeface="Helvetica" pitchFamily="34" charset="0"/>
              </a:rPr>
              <a:t> 2019 John Wiley &amp; Sons,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05733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Helvetica"/>
        <a:ea typeface=""/>
        <a:cs typeface=""/>
      </a:majorFont>
      <a:minorFont>
        <a:latin typeface="Helvetica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2765</TotalTime>
  <Words>3756</Words>
  <Application>Microsoft Macintosh PowerPoint</Application>
  <PresentationFormat>Widescreen</PresentationFormat>
  <Paragraphs>501</Paragraphs>
  <Slides>45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ＭＳ Ｐゴシック</vt:lpstr>
      <vt:lpstr>Arial</vt:lpstr>
      <vt:lpstr>Calibri</vt:lpstr>
      <vt:lpstr>Cambria Math</vt:lpstr>
      <vt:lpstr>Courier New</vt:lpstr>
      <vt:lpstr>Helavetica</vt:lpstr>
      <vt:lpstr>Helvetica</vt:lpstr>
      <vt:lpstr>Helvetica LT Pro</vt:lpstr>
      <vt:lpstr>Symbol</vt:lpstr>
      <vt:lpstr>Times New Roman</vt:lpstr>
      <vt:lpstr>Office Theme</vt:lpstr>
      <vt:lpstr>Worksheet</vt:lpstr>
      <vt:lpstr>PowerPoint Presentation</vt:lpstr>
      <vt:lpstr>PowerPoint Presentation</vt:lpstr>
      <vt:lpstr>Learning Objectives for Chapter 3</vt:lpstr>
      <vt:lpstr> Example 3.1 | Flash Recharge Time </vt:lpstr>
      <vt:lpstr>Probability Distributions</vt:lpstr>
      <vt:lpstr>Example 3.3 | Digital Channel</vt:lpstr>
      <vt:lpstr>Probability Mass Function</vt:lpstr>
      <vt:lpstr>Example 3.4 | Wafer Contamination</vt:lpstr>
      <vt:lpstr>Cumulative Distribution Functions</vt:lpstr>
      <vt:lpstr>Example 3.6 | Cumulative Distribution Function</vt:lpstr>
      <vt:lpstr>Cumulative Distribution Function  and Properties</vt:lpstr>
      <vt:lpstr>Mean and Variance of a Discrete Random Variable</vt:lpstr>
      <vt:lpstr>Example 3.7 | Digital Channel </vt:lpstr>
      <vt:lpstr>Expected Value of a Function of a Discrete Random Variable</vt:lpstr>
      <vt:lpstr>Example 3.9 | Digital Channel </vt:lpstr>
      <vt:lpstr>Discrete Uniform Distribution</vt:lpstr>
      <vt:lpstr>Mean and Variance of Discrete Uniform Distribution</vt:lpstr>
      <vt:lpstr>Example 3.11 | Number of Voice Lines </vt:lpstr>
      <vt:lpstr>Binomial Distribution</vt:lpstr>
      <vt:lpstr>Example 3.14: Binomial Coefficient</vt:lpstr>
      <vt:lpstr>Example 3.15a: Organic Pollution</vt:lpstr>
      <vt:lpstr>Example 3.15b: Organic Pollution</vt:lpstr>
      <vt:lpstr>Example 3.15c: Organic Pollution</vt:lpstr>
      <vt:lpstr>Binomial Mean and Variance</vt:lpstr>
      <vt:lpstr>Example 3.16 | Binomial Mean and Variance</vt:lpstr>
      <vt:lpstr>Geometric Distribution</vt:lpstr>
      <vt:lpstr>Example 3.18 | Wafer Contamination </vt:lpstr>
      <vt:lpstr>Geometric Mean and Variance</vt:lpstr>
      <vt:lpstr>Example 3.19 | Mean and Standard Deviation </vt:lpstr>
      <vt:lpstr>Lack of Memory Property</vt:lpstr>
      <vt:lpstr>Example 3.20 | Lack of Memory Property </vt:lpstr>
      <vt:lpstr>Negative Binomial Distribution</vt:lpstr>
      <vt:lpstr>Mean &amp; Variance of Negative Binomial</vt:lpstr>
      <vt:lpstr>Example 3.22 | Camera Flashes </vt:lpstr>
      <vt:lpstr>Hypergeometric Distribution</vt:lpstr>
      <vt:lpstr>Example 3.23 | Sampling without replacement </vt:lpstr>
      <vt:lpstr>Example 3.24a | Parts from Suppliers</vt:lpstr>
      <vt:lpstr>Example 3.24b | Parts from Suppliers</vt:lpstr>
      <vt:lpstr>Example 3.24c | Parts from Suppliers</vt:lpstr>
      <vt:lpstr>Hypergeometric Mean &amp; Variance</vt:lpstr>
      <vt:lpstr>Poisson Distribution</vt:lpstr>
      <vt:lpstr>Example 3.27a | Wire Flaws</vt:lpstr>
      <vt:lpstr>Example 3.27b | Wire Flaws</vt:lpstr>
      <vt:lpstr>Poisson Mean &amp; Variance</vt:lpstr>
      <vt:lpstr>Important Terms &amp; Concepts of Chapter 3</vt:lpstr>
    </vt:vector>
  </TitlesOfParts>
  <Company>Arizona State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Mancenido</dc:creator>
  <cp:lastModifiedBy>Michelle Mancenido</cp:lastModifiedBy>
  <cp:revision>151</cp:revision>
  <dcterms:created xsi:type="dcterms:W3CDTF">2018-04-17T23:58:03Z</dcterms:created>
  <dcterms:modified xsi:type="dcterms:W3CDTF">2018-08-23T01:12:48Z</dcterms:modified>
</cp:coreProperties>
</file>