
<file path=[Content_Types].xml><?xml version="1.0" encoding="utf-8"?>
<Types xmlns="http://schemas.openxmlformats.org/package/2006/content-types">
  <Default Extension="bin" ContentType="application/vnd.openxmlformats-officedocument.oleObject"/>
  <Default Extension="png" ContentType="image/png"/>
  <Default Extension="svg" ContentType="image/svg+xml"/>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1096" r:id="rId2"/>
    <p:sldId id="519" r:id="rId3"/>
    <p:sldId id="1040" r:id="rId4"/>
    <p:sldId id="1041" r:id="rId5"/>
    <p:sldId id="1042" r:id="rId6"/>
    <p:sldId id="1043" r:id="rId7"/>
    <p:sldId id="1044" r:id="rId8"/>
    <p:sldId id="1045" r:id="rId9"/>
    <p:sldId id="1046" r:id="rId10"/>
    <p:sldId id="1047" r:id="rId11"/>
    <p:sldId id="1048" r:id="rId12"/>
    <p:sldId id="1049" r:id="rId13"/>
    <p:sldId id="1084" r:id="rId14"/>
    <p:sldId id="1050" r:id="rId15"/>
    <p:sldId id="1085" r:id="rId16"/>
    <p:sldId id="1086" r:id="rId17"/>
    <p:sldId id="1051" r:id="rId18"/>
    <p:sldId id="1052" r:id="rId19"/>
    <p:sldId id="1053" r:id="rId20"/>
    <p:sldId id="1054" r:id="rId21"/>
    <p:sldId id="1055" r:id="rId22"/>
    <p:sldId id="1056" r:id="rId23"/>
    <p:sldId id="1087" r:id="rId24"/>
    <p:sldId id="1057" r:id="rId25"/>
    <p:sldId id="1058" r:id="rId26"/>
    <p:sldId id="1088" r:id="rId27"/>
    <p:sldId id="1059" r:id="rId28"/>
    <p:sldId id="1060" r:id="rId29"/>
    <p:sldId id="1061" r:id="rId30"/>
    <p:sldId id="1062" r:id="rId31"/>
    <p:sldId id="1063" r:id="rId32"/>
    <p:sldId id="1064" r:id="rId33"/>
    <p:sldId id="1089" r:id="rId34"/>
    <p:sldId id="1090" r:id="rId35"/>
    <p:sldId id="1065" r:id="rId36"/>
    <p:sldId id="1091" r:id="rId37"/>
    <p:sldId id="1092" r:id="rId38"/>
    <p:sldId id="1067" r:id="rId39"/>
    <p:sldId id="1097" r:id="rId40"/>
    <p:sldId id="1093" r:id="rId41"/>
    <p:sldId id="1100"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99008C"/>
    <a:srgbClr val="001581"/>
    <a:srgbClr val="82007C"/>
    <a:srgbClr val="96008F"/>
    <a:srgbClr val="595375"/>
    <a:srgbClr val="6B638B"/>
    <a:srgbClr val="000000"/>
    <a:srgbClr val="FDB940"/>
    <a:srgbClr val="D4EA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7" autoAdjust="0"/>
    <p:restoredTop sz="86400" autoAdjust="0"/>
  </p:normalViewPr>
  <p:slideViewPr>
    <p:cSldViewPr>
      <p:cViewPr>
        <p:scale>
          <a:sx n="100" d="100"/>
          <a:sy n="100" d="100"/>
        </p:scale>
        <p:origin x="-888" y="-72"/>
      </p:cViewPr>
      <p:guideLst>
        <p:guide orient="horz" pos="2160"/>
        <p:guide orient="horz" pos="336"/>
        <p:guide orient="horz" pos="816"/>
        <p:guide orient="horz" pos="4032"/>
        <p:guide orient="horz" pos="1248"/>
        <p:guide pos="2880"/>
        <p:guide pos="288"/>
        <p:guide pos="5424"/>
      </p:guideLst>
    </p:cSldViewPr>
  </p:slideViewPr>
  <p:outlineViewPr>
    <p:cViewPr>
      <p:scale>
        <a:sx n="33" d="100"/>
        <a:sy n="33" d="100"/>
      </p:scale>
      <p:origin x="0" y="471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2/1/2019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2/1/2019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333988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1837108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38</a:t>
            </a:fld>
            <a:endParaRPr lang="en-US" dirty="0"/>
          </a:p>
        </p:txBody>
      </p:sp>
    </p:spTree>
    <p:extLst>
      <p:ext uri="{BB962C8B-B14F-4D97-AF65-F5344CB8AC3E}">
        <p14:creationId xmlns:p14="http://schemas.microsoft.com/office/powerpoint/2010/main" val="1416630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39</a:t>
            </a:fld>
            <a:endParaRPr lang="en-US" dirty="0"/>
          </a:p>
        </p:txBody>
      </p:sp>
    </p:spTree>
    <p:extLst>
      <p:ext uri="{BB962C8B-B14F-4D97-AF65-F5344CB8AC3E}">
        <p14:creationId xmlns:p14="http://schemas.microsoft.com/office/powerpoint/2010/main" val="1416630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2" name="Shape 3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
        <p:nvSpPr>
          <p:cNvPr id="383" name="Shape 38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41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Box 8"/>
          <p:cNvSpPr txBox="1"/>
          <p:nvPr userDrawn="1"/>
        </p:nvSpPr>
        <p:spPr>
          <a:xfrm>
            <a:off x="1524000" y="6374626"/>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8798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83790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Click to edit Master title style</a:t>
            </a:r>
            <a:endParaRPr lang="en-US" dirty="0"/>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2/1/2019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0" name="TextBox 9"/>
          <p:cNvSpPr txBox="1"/>
          <p:nvPr userDrawn="1"/>
        </p:nvSpPr>
        <p:spPr>
          <a:xfrm>
            <a:off x="1600200" y="6429345"/>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a:t>
            </a:r>
            <a:r>
              <a:rPr lang="en-US" sz="1200" smtClean="0">
                <a:latin typeface="Verdana" panose="020B0604030504040204" pitchFamily="34" charset="0"/>
                <a:ea typeface="Verdana" panose="020B0604030504040204" pitchFamily="34" charset="0"/>
                <a:cs typeface="Verdana" panose="020B0604030504040204" pitchFamily="34" charset="0"/>
              </a:rPr>
              <a:t>© 2020, </a:t>
            </a:r>
            <a:r>
              <a:rPr lang="en-US" sz="1200" dirty="0" smtClean="0">
                <a:latin typeface="Verdana" panose="020B0604030504040204" pitchFamily="34" charset="0"/>
                <a:ea typeface="Verdana" panose="020B0604030504040204" pitchFamily="34" charset="0"/>
                <a:cs typeface="Verdana" panose="020B0604030504040204" pitchFamily="34" charset="0"/>
              </a:rPr>
              <a:t>2017</a:t>
            </a:r>
            <a:r>
              <a:rPr lang="en-US" sz="1200" smtClean="0">
                <a:latin typeface="Verdana" panose="020B0604030504040204" pitchFamily="34" charset="0"/>
                <a:ea typeface="Verdana" panose="020B0604030504040204" pitchFamily="34" charset="0"/>
                <a:cs typeface="Verdana" panose="020B0604030504040204" pitchFamily="34" charset="0"/>
              </a:rPr>
              <a:t>, 2014 </a:t>
            </a:r>
            <a:r>
              <a:rPr lang="en-US" sz="1200" dirty="0" smtClean="0">
                <a:latin typeface="Verdana" panose="020B0604030504040204" pitchFamily="34" charset="0"/>
                <a:ea typeface="Verdana" panose="020B0604030504040204" pitchFamily="34" charset="0"/>
                <a:cs typeface="Verdana" panose="020B0604030504040204" pitchFamily="34" charset="0"/>
              </a:rPr>
              <a:t>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1113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3" name="Text Placeholder 2"/>
          <p:cNvSpPr>
            <a:spLocks noGrp="1"/>
          </p:cNvSpPr>
          <p:nvPr>
            <p:ph type="body" sz="quarter" idx="16"/>
          </p:nvPr>
        </p:nvSpPr>
        <p:spPr>
          <a:xfrm>
            <a:off x="2362200" y="4038600"/>
            <a:ext cx="6400800" cy="2590801"/>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917194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xmlns="" id="{211BB07C-705F-4113-A2C5-779D6EA64D97}"/>
              </a:ext>
            </a:extLst>
          </p:cNvPr>
          <p:cNvSpPr>
            <a:spLocks noGrp="1"/>
          </p:cNvSpPr>
          <p:nvPr>
            <p:ph sz="quarter" idx="13"/>
          </p:nvPr>
        </p:nvSpPr>
        <p:spPr>
          <a:xfrm>
            <a:off x="457200" y="1556327"/>
            <a:ext cx="8229600" cy="2267528"/>
          </a:xfrm>
        </p:spPr>
        <p:txBody>
          <a:bodyPr/>
          <a:lstStyle/>
          <a:p>
            <a:pPr lvl="0"/>
            <a:r>
              <a:rPr lang="en-US" dirty="0"/>
              <a:t>Edit Master text styles</a:t>
            </a:r>
          </a:p>
        </p:txBody>
      </p:sp>
      <p:sp>
        <p:nvSpPr>
          <p:cNvPr id="7" name="Content Placeholder 6">
            <a:extLst>
              <a:ext uri="{FF2B5EF4-FFF2-40B4-BE49-F238E27FC236}">
                <a16:creationId xmlns:a16="http://schemas.microsoft.com/office/drawing/2014/main" xmlns="" id="{820D01C0-4FD2-4065-9EC3-96A308398288}"/>
              </a:ext>
            </a:extLst>
          </p:cNvPr>
          <p:cNvSpPr>
            <a:spLocks noGrp="1"/>
          </p:cNvSpPr>
          <p:nvPr>
            <p:ph sz="quarter" idx="14"/>
          </p:nvPr>
        </p:nvSpPr>
        <p:spPr>
          <a:xfrm>
            <a:off x="457200" y="3971925"/>
            <a:ext cx="8229600" cy="2105025"/>
          </a:xfrm>
        </p:spPr>
        <p:txBody>
          <a:bodyPr/>
          <a:lstStyle/>
          <a:p>
            <a:pPr lvl="0"/>
            <a:r>
              <a:rPr lang="en-US" dirty="0"/>
              <a:t>Edit Master text styles</a:t>
            </a:r>
          </a:p>
        </p:txBody>
      </p:sp>
    </p:spTree>
    <p:extLst>
      <p:ext uri="{BB962C8B-B14F-4D97-AF65-F5344CB8AC3E}">
        <p14:creationId xmlns:p14="http://schemas.microsoft.com/office/powerpoint/2010/main" val="116454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2/1/2019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20" name="Text Placeholder 17"/>
          <p:cNvSpPr>
            <a:spLocks noGrp="1"/>
          </p:cNvSpPr>
          <p:nvPr>
            <p:ph type="body" sz="quarter" idx="16" hasCustomPrompt="1"/>
          </p:nvPr>
        </p:nvSpPr>
        <p:spPr>
          <a:xfrm>
            <a:off x="2438400" y="6402254"/>
            <a:ext cx="6477000" cy="220283"/>
          </a:xfrm>
        </p:spPr>
        <p:txBody>
          <a:bodyPr/>
          <a:lstStyle>
            <a:lvl1pPr marL="0" indent="0" algn="r">
              <a:buClrTx/>
              <a:buNone/>
              <a:defRPr sz="800" baseline="0"/>
            </a:lvl1p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2019, 2017, 2014, 2011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98106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2/1/2019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2/1/2019</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2/1/2019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4" name="TextBox 13"/>
          <p:cNvSpPr txBox="1"/>
          <p:nvPr userDrawn="1"/>
        </p:nvSpPr>
        <p:spPr>
          <a:xfrm>
            <a:off x="1295400" y="637145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03796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5479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25967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2/1/2019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302139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2/1/2019</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24000" y="6372225"/>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descr="Pearson Logo"/>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3" r:id="rId10"/>
    <p:sldLayoutId id="2147483651" r:id="rId11"/>
    <p:sldLayoutId id="2147483654" r:id="rId12"/>
    <p:sldLayoutId id="2147483655" r:id="rId13"/>
    <p:sldLayoutId id="2147483664" r:id="rId14"/>
    <p:sldLayoutId id="2147483666" r:id="rId15"/>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31.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5.bin"/><Relationship Id="rId4" Type="http://schemas.openxmlformats.org/officeDocument/2006/relationships/image" Target="../media/image7.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9.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9.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0.bin"/><Relationship Id="rId4" Type="http://schemas.openxmlformats.org/officeDocument/2006/relationships/image" Target="../media/image12.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9.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2.bin"/><Relationship Id="rId4" Type="http://schemas.openxmlformats.org/officeDocument/2006/relationships/image" Target="../media/image14.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2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4348"/>
            <a:ext cx="8183544" cy="553998"/>
          </a:xfrm>
        </p:spPr>
        <p:txBody>
          <a:bodyPr wrap="square">
            <a:spAutoFit/>
          </a:bodyPr>
          <a:lstStyle/>
          <a:p>
            <a:r>
              <a:rPr lang="en-US" sz="3600" dirty="0">
                <a:latin typeface="+mj-lt"/>
              </a:rPr>
              <a:t>Foundations of Finance</a:t>
            </a:r>
            <a:endParaRPr lang="en-IN" sz="3600" dirty="0">
              <a:latin typeface="+mj-lt"/>
            </a:endParaRPr>
          </a:p>
        </p:txBody>
      </p:sp>
      <p:sp>
        <p:nvSpPr>
          <p:cNvPr id="3" name="Text Placeholder 2"/>
          <p:cNvSpPr>
            <a:spLocks noGrp="1"/>
          </p:cNvSpPr>
          <p:nvPr>
            <p:ph type="body" sz="quarter" idx="13"/>
          </p:nvPr>
        </p:nvSpPr>
        <p:spPr>
          <a:xfrm>
            <a:off x="447152" y="1233236"/>
            <a:ext cx="8163448" cy="307777"/>
          </a:xfrm>
        </p:spPr>
        <p:txBody>
          <a:bodyPr wrap="square">
            <a:spAutoFit/>
          </a:bodyPr>
          <a:lstStyle/>
          <a:p>
            <a:r>
              <a:rPr lang="en-US" altLang="en-US" dirty="0" smtClean="0"/>
              <a:t>Tenth Edition</a:t>
            </a:r>
            <a:endParaRPr lang="en-IN" dirty="0"/>
          </a:p>
        </p:txBody>
      </p:sp>
      <p:sp>
        <p:nvSpPr>
          <p:cNvPr id="4" name="Text Placeholder 3"/>
          <p:cNvSpPr>
            <a:spLocks noGrp="1"/>
          </p:cNvSpPr>
          <p:nvPr>
            <p:ph type="body" sz="quarter" idx="14"/>
          </p:nvPr>
        </p:nvSpPr>
        <p:spPr>
          <a:xfrm>
            <a:off x="4554729" y="1879262"/>
            <a:ext cx="3657600" cy="492443"/>
          </a:xfrm>
        </p:spPr>
        <p:txBody>
          <a:bodyPr>
            <a:spAutoFit/>
          </a:bodyPr>
          <a:lstStyle/>
          <a:p>
            <a:r>
              <a:rPr lang="en-US" sz="3200" dirty="0">
                <a:latin typeface="+mj-lt"/>
              </a:rPr>
              <a:t>Chapter</a:t>
            </a:r>
            <a:r>
              <a:rPr lang="en-US" sz="3200" dirty="0"/>
              <a:t> </a:t>
            </a:r>
            <a:r>
              <a:rPr lang="en-US" sz="3200" dirty="0" smtClean="0"/>
              <a:t>8</a:t>
            </a:r>
            <a:endParaRPr lang="en-US" sz="3200" dirty="0"/>
          </a:p>
        </p:txBody>
      </p:sp>
      <p:sp>
        <p:nvSpPr>
          <p:cNvPr id="6" name="Text Placeholder 4"/>
          <p:cNvSpPr>
            <a:spLocks noGrp="1"/>
          </p:cNvSpPr>
          <p:nvPr>
            <p:ph type="body" sz="quarter" idx="16"/>
          </p:nvPr>
        </p:nvSpPr>
        <p:spPr>
          <a:xfrm>
            <a:off x="4564024" y="2526547"/>
            <a:ext cx="3657601" cy="615553"/>
          </a:xfrm>
        </p:spPr>
        <p:txBody>
          <a:bodyPr>
            <a:spAutoFit/>
          </a:bodyPr>
          <a:lstStyle/>
          <a:p>
            <a:pPr marL="0" indent="0">
              <a:buNone/>
            </a:pPr>
            <a:r>
              <a:rPr lang="en-US" altLang="en-US" sz="2000" dirty="0">
                <a:latin typeface="Verdana" pitchFamily="34" charset="0"/>
              </a:rPr>
              <a:t>The Valuation and Characteristics of </a:t>
            </a:r>
            <a:r>
              <a:rPr lang="en-US" altLang="en-US" sz="2000" dirty="0" smtClean="0">
                <a:latin typeface="Verdana" pitchFamily="34" charset="0"/>
              </a:rPr>
              <a:t>Stock</a:t>
            </a:r>
            <a:endParaRPr lang="en-US" altLang="en-US" sz="2000" dirty="0">
              <a:latin typeface="Verdana" pitchFamily="34" charset="0"/>
            </a:endParaRPr>
          </a:p>
        </p:txBody>
      </p:sp>
      <p:pic>
        <p:nvPicPr>
          <p:cNvPr id="2050" name="Picture 2" descr="Front Cover: Foundations of Finance, Tenth edition by Keown, Martin and Pet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723" y="1983907"/>
            <a:ext cx="3267688" cy="4188816"/>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5"/>
          <p:cNvSpPr>
            <a:spLocks noGrp="1"/>
          </p:cNvSpPr>
          <p:nvPr>
            <p:ph type="body" sz="quarter" idx="15"/>
          </p:nvPr>
        </p:nvSpPr>
        <p:spPr>
          <a:xfrm>
            <a:off x="1914127" y="6419397"/>
            <a:ext cx="6686947" cy="184666"/>
          </a:xfrm>
        </p:spPr>
        <p:txBody>
          <a:bodyPr>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a:t>
            </a:r>
            <a:r>
              <a:rPr lang="en-US" sz="1200" dirty="0" smtClean="0">
                <a:latin typeface="Verdana" panose="020B0604030504040204" pitchFamily="34" charset="0"/>
                <a:ea typeface="Verdana" panose="020B0604030504040204" pitchFamily="34" charset="0"/>
                <a:cs typeface="Verdana" panose="020B0604030504040204" pitchFamily="34" charset="0"/>
              </a:rPr>
              <a:t>2020, 2017</a:t>
            </a:r>
            <a:r>
              <a:rPr lang="en-US" sz="1200" dirty="0">
                <a:latin typeface="Verdana" panose="020B0604030504040204" pitchFamily="34" charset="0"/>
                <a:ea typeface="Verdana" panose="020B0604030504040204" pitchFamily="34" charset="0"/>
                <a:cs typeface="Verdana" panose="020B0604030504040204" pitchFamily="34" charset="0"/>
              </a:rPr>
              <a:t>, </a:t>
            </a:r>
            <a:r>
              <a:rPr lang="en-US" sz="1200" dirty="0" smtClean="0">
                <a:latin typeface="Verdana" panose="020B0604030504040204" pitchFamily="34" charset="0"/>
                <a:ea typeface="Verdana" panose="020B0604030504040204" pitchFamily="34" charset="0"/>
                <a:cs typeface="Verdana" panose="020B0604030504040204" pitchFamily="34" charset="0"/>
              </a:rPr>
              <a:t>2014 Pearson </a:t>
            </a:r>
            <a:r>
              <a:rPr lang="en-US" sz="1200" dirty="0">
                <a:latin typeface="Verdana" panose="020B0604030504040204" pitchFamily="34" charset="0"/>
                <a:ea typeface="Verdana" panose="020B0604030504040204" pitchFamily="34" charset="0"/>
                <a:cs typeface="Verdana" panose="020B0604030504040204" pitchFamily="34" charset="0"/>
              </a:rPr>
              <a:t>Education, Inc. All Rights </a:t>
            </a:r>
            <a:r>
              <a:rPr lang="en-US" sz="1200" dirty="0" smtClean="0">
                <a:latin typeface="Verdana" panose="020B0604030504040204" pitchFamily="34" charset="0"/>
                <a:ea typeface="Verdana" panose="020B0604030504040204" pitchFamily="34" charset="0"/>
                <a:cs typeface="Verdana" panose="020B0604030504040204" pitchFamily="34" charset="0"/>
              </a:rPr>
              <a:t>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95596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Protective Provisions</a:t>
            </a:r>
            <a:endParaRPr lang="en-US" sz="3600" dirty="0">
              <a:latin typeface="+mj-lt"/>
            </a:endParaRPr>
          </a:p>
        </p:txBody>
      </p:sp>
      <p:sp>
        <p:nvSpPr>
          <p:cNvPr id="3" name="Content Placeholder 2"/>
          <p:cNvSpPr>
            <a:spLocks noGrp="1"/>
          </p:cNvSpPr>
          <p:nvPr>
            <p:ph idx="1"/>
          </p:nvPr>
        </p:nvSpPr>
        <p:spPr>
          <a:xfrm>
            <a:off x="438150" y="1219200"/>
            <a:ext cx="8115300" cy="2408352"/>
          </a:xfrm>
        </p:spPr>
        <p:txBody>
          <a:bodyPr wrap="square">
            <a:spAutoFit/>
          </a:bodyPr>
          <a:lstStyle/>
          <a:p>
            <a:r>
              <a:rPr lang="en-US" altLang="en-US" sz="2400" dirty="0">
                <a:ea typeface="ヒラギノ角ゴ Pro W3" pitchFamily="-80" charset="-128"/>
              </a:rPr>
              <a:t>Protective provisions generally allow for </a:t>
            </a:r>
            <a:r>
              <a:rPr lang="en-US" altLang="en-US" sz="2400" b="1" dirty="0">
                <a:ea typeface="ヒラギノ角ゴ Pro W3" pitchFamily="-80" charset="-128"/>
              </a:rPr>
              <a:t>voting rights</a:t>
            </a:r>
            <a:r>
              <a:rPr lang="en-US" altLang="en-US" sz="2400" dirty="0">
                <a:ea typeface="ヒラギノ角ゴ Pro W3" pitchFamily="-80" charset="-128"/>
              </a:rPr>
              <a:t> in the event of nonpayment of dividends, or they </a:t>
            </a:r>
            <a:r>
              <a:rPr lang="en-US" altLang="en-US" sz="2400" b="1" dirty="0">
                <a:ea typeface="ヒラギノ角ゴ Pro W3" pitchFamily="-80" charset="-128"/>
              </a:rPr>
              <a:t>restrict the payment of common stock dividends</a:t>
            </a:r>
            <a:r>
              <a:rPr lang="en-US" altLang="en-US" sz="2400" dirty="0">
                <a:ea typeface="ヒラギノ角ゴ Pro W3" pitchFamily="-80" charset="-128"/>
              </a:rPr>
              <a:t> if sinking-funds payments are not met or if the firm is in financial difficulty</a:t>
            </a:r>
            <a:r>
              <a:rPr lang="en-US" altLang="en-US" sz="2400" dirty="0" smtClean="0">
                <a:ea typeface="ヒラギノ角ゴ Pro W3" pitchFamily="-80" charset="-128"/>
              </a:rPr>
              <a:t>.</a:t>
            </a:r>
          </a:p>
          <a:p>
            <a:r>
              <a:rPr lang="en-US" altLang="en-US" sz="2400" dirty="0">
                <a:ea typeface="ヒラギノ角ゴ Pro W3" pitchFamily="-80" charset="-128"/>
              </a:rPr>
              <a:t>These protective provisions reduce the risk and consequently, expected return.</a:t>
            </a:r>
            <a:endParaRPr lang="en-US" sz="2400" dirty="0"/>
          </a:p>
        </p:txBody>
      </p:sp>
    </p:spTree>
    <p:extLst>
      <p:ext uri="{BB962C8B-B14F-4D97-AF65-F5344CB8AC3E}">
        <p14:creationId xmlns:p14="http://schemas.microsoft.com/office/powerpoint/2010/main" val="3224978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27077"/>
            <a:ext cx="8181975" cy="553998"/>
          </a:xfrm>
        </p:spPr>
        <p:txBody>
          <a:bodyPr wrap="square">
            <a:spAutoFit/>
          </a:bodyPr>
          <a:lstStyle/>
          <a:p>
            <a:r>
              <a:rPr lang="en-US" altLang="en-US" sz="3600" dirty="0">
                <a:latin typeface="+mj-lt"/>
                <a:ea typeface="ヒラギノ角ゴ Pro W3" pitchFamily="-80" charset="-128"/>
              </a:rPr>
              <a:t>Convertibility</a:t>
            </a:r>
            <a:endParaRPr lang="en-US" sz="3600" dirty="0">
              <a:latin typeface="+mj-lt"/>
            </a:endParaRPr>
          </a:p>
        </p:txBody>
      </p:sp>
      <p:sp>
        <p:nvSpPr>
          <p:cNvPr id="3" name="Content Placeholder 2"/>
          <p:cNvSpPr>
            <a:spLocks noGrp="1"/>
          </p:cNvSpPr>
          <p:nvPr>
            <p:ph idx="1"/>
          </p:nvPr>
        </p:nvSpPr>
        <p:spPr>
          <a:xfrm>
            <a:off x="438150" y="1219200"/>
            <a:ext cx="8172450" cy="2057400"/>
          </a:xfrm>
        </p:spPr>
        <p:txBody>
          <a:bodyPr wrap="square">
            <a:spAutoFit/>
          </a:bodyPr>
          <a:lstStyle/>
          <a:p>
            <a:r>
              <a:rPr lang="en-US" altLang="en-US" sz="2400" dirty="0">
                <a:ea typeface="ヒラギノ角ゴ Pro W3" pitchFamily="-80" charset="-128"/>
              </a:rPr>
              <a:t>Convertible preferred stock can, at the discretion of the holder, be converted into a predetermined number of shares of common stock</a:t>
            </a:r>
            <a:r>
              <a:rPr lang="en-US" altLang="en-US" sz="2400" dirty="0" smtClean="0">
                <a:ea typeface="ヒラギノ角ゴ Pro W3" pitchFamily="-80" charset="-128"/>
              </a:rPr>
              <a:t>.</a:t>
            </a:r>
          </a:p>
          <a:p>
            <a:r>
              <a:rPr lang="en-US" altLang="en-US" sz="2400" dirty="0">
                <a:ea typeface="ヒラギノ角ゴ Pro W3" pitchFamily="-80" charset="-128"/>
              </a:rPr>
              <a:t>Almost one-third of preferred stock issued today is convertible preferred.</a:t>
            </a:r>
            <a:endParaRPr lang="en-US" sz="2400" dirty="0"/>
          </a:p>
        </p:txBody>
      </p:sp>
    </p:spTree>
    <p:extLst>
      <p:ext uri="{BB962C8B-B14F-4D97-AF65-F5344CB8AC3E}">
        <p14:creationId xmlns:p14="http://schemas.microsoft.com/office/powerpoint/2010/main" val="5906344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Retirement Provisions</a:t>
            </a:r>
            <a:endParaRPr lang="en-US" sz="3600" dirty="0">
              <a:latin typeface="+mj-lt"/>
            </a:endParaRPr>
          </a:p>
        </p:txBody>
      </p:sp>
      <p:sp>
        <p:nvSpPr>
          <p:cNvPr id="3" name="Content Placeholder 2"/>
          <p:cNvSpPr>
            <a:spLocks noGrp="1"/>
          </p:cNvSpPr>
          <p:nvPr>
            <p:ph idx="1"/>
          </p:nvPr>
        </p:nvSpPr>
        <p:spPr>
          <a:xfrm>
            <a:off x="438150" y="1219200"/>
            <a:ext cx="8172450" cy="3847207"/>
          </a:xfrm>
        </p:spPr>
        <p:txBody>
          <a:bodyPr wrap="square">
            <a:spAutoFit/>
          </a:bodyPr>
          <a:lstStyle/>
          <a:p>
            <a:r>
              <a:rPr lang="en-US" altLang="en-US" sz="2400" dirty="0">
                <a:ea typeface="ヒラギノ角ゴ Pro W3" pitchFamily="-80" charset="-128"/>
              </a:rPr>
              <a:t>Although preferred stock has no set maturity associated with it, issuing firms generally provide for some method of retiring the </a:t>
            </a:r>
            <a:r>
              <a:rPr lang="en-US" altLang="en-US" sz="2400" dirty="0" smtClean="0">
                <a:ea typeface="ヒラギノ角ゴ Pro W3" pitchFamily="-80" charset="-128"/>
              </a:rPr>
              <a:t>stock, </a:t>
            </a:r>
            <a:r>
              <a:rPr lang="en-US" altLang="en-US" sz="2400" dirty="0">
                <a:ea typeface="ヒラギノ角ゴ Pro W3" pitchFamily="-80" charset="-128"/>
              </a:rPr>
              <a:t>such as a call provision or sinking fund provision</a:t>
            </a:r>
            <a:r>
              <a:rPr lang="en-US" altLang="en-US" sz="2400" dirty="0" smtClean="0">
                <a:ea typeface="ヒラギノ角ゴ Pro W3" pitchFamily="-80" charset="-128"/>
              </a:rPr>
              <a:t>.</a:t>
            </a:r>
          </a:p>
          <a:p>
            <a:pPr lvl="1"/>
            <a:r>
              <a:rPr lang="en-US" altLang="en-US" sz="2400" b="1" dirty="0">
                <a:ea typeface="ヒラギノ角ゴ Pro W3" pitchFamily="-80" charset="-128"/>
              </a:rPr>
              <a:t>Call provision</a:t>
            </a:r>
            <a:r>
              <a:rPr lang="en-US" altLang="en-US" sz="2400" dirty="0">
                <a:ea typeface="ヒラギノ角ゴ Pro W3" pitchFamily="-80" charset="-128"/>
              </a:rPr>
              <a:t> entitles the corporation to repurchase its preferred stock at stated prices over a given time period</a:t>
            </a:r>
            <a:r>
              <a:rPr lang="en-US" altLang="en-US" sz="2400" dirty="0" smtClean="0">
                <a:ea typeface="ヒラギノ角ゴ Pro W3" pitchFamily="-80" charset="-128"/>
              </a:rPr>
              <a:t>.</a:t>
            </a:r>
          </a:p>
          <a:p>
            <a:pPr lvl="1"/>
            <a:r>
              <a:rPr lang="en-US" altLang="en-US" sz="2400" b="1" dirty="0">
                <a:ea typeface="ヒラギノ角ゴ Pro W3" pitchFamily="-80" charset="-128"/>
              </a:rPr>
              <a:t>Sinking fund provision</a:t>
            </a:r>
            <a:r>
              <a:rPr lang="en-US" altLang="en-US" sz="2400" dirty="0">
                <a:ea typeface="ヒラギノ角ゴ Pro W3" pitchFamily="-80" charset="-128"/>
              </a:rPr>
              <a:t> requires the firm to set aside an amount of money for the retirement of its preferred stock.</a:t>
            </a:r>
            <a:endParaRPr lang="en-US" sz="2400" dirty="0"/>
          </a:p>
        </p:txBody>
      </p:sp>
    </p:spTree>
    <p:extLst>
      <p:ext uri="{BB962C8B-B14F-4D97-AF65-F5344CB8AC3E}">
        <p14:creationId xmlns:p14="http://schemas.microsoft.com/office/powerpoint/2010/main" val="3451754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675" y="2979778"/>
            <a:ext cx="7772400" cy="553998"/>
          </a:xfrm>
        </p:spPr>
        <p:txBody>
          <a:bodyPr>
            <a:spAutoFit/>
          </a:bodyPr>
          <a:lstStyle/>
          <a:p>
            <a:r>
              <a:rPr lang="en-US" altLang="en-US" dirty="0">
                <a:latin typeface="+mj-lt"/>
                <a:ea typeface="ヒラギノ角ゴ Pro W3" pitchFamily="-80" charset="-128"/>
              </a:rPr>
              <a:t>Valuing </a:t>
            </a:r>
            <a:r>
              <a:rPr lang="en-US" altLang="en-US" dirty="0" smtClean="0">
                <a:latin typeface="+mj-lt"/>
                <a:ea typeface="ヒラギノ角ゴ Pro W3" pitchFamily="-80" charset="-128"/>
              </a:rPr>
              <a:t>Preferred Stock</a:t>
            </a:r>
            <a:endParaRPr lang="en-US" b="0" dirty="0">
              <a:latin typeface="+mj-lt"/>
            </a:endParaRPr>
          </a:p>
        </p:txBody>
      </p:sp>
    </p:spTree>
    <p:extLst>
      <p:ext uri="{BB962C8B-B14F-4D97-AF65-F5344CB8AC3E}">
        <p14:creationId xmlns:p14="http://schemas.microsoft.com/office/powerpoint/2010/main" val="2072129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09575"/>
            <a:ext cx="8162925" cy="553998"/>
          </a:xfrm>
        </p:spPr>
        <p:txBody>
          <a:bodyPr wrap="square">
            <a:spAutoFit/>
          </a:bodyPr>
          <a:lstStyle/>
          <a:p>
            <a:r>
              <a:rPr lang="en-US" sz="3600" dirty="0">
                <a:latin typeface="+mj-lt"/>
              </a:rPr>
              <a:t>Valuing Preferred </a:t>
            </a:r>
            <a:r>
              <a:rPr lang="en-US" sz="3600" dirty="0" smtClean="0">
                <a:latin typeface="+mj-lt"/>
              </a:rPr>
              <a:t>Stock </a:t>
            </a:r>
            <a:r>
              <a:rPr lang="en-US" sz="2800" dirty="0" smtClean="0">
                <a:latin typeface="+mj-lt"/>
              </a:rPr>
              <a:t>(1 of 2)</a:t>
            </a:r>
            <a:endParaRPr lang="en-US" sz="2000" dirty="0">
              <a:latin typeface="+mj-lt"/>
            </a:endParaRPr>
          </a:p>
        </p:txBody>
      </p:sp>
      <p:sp>
        <p:nvSpPr>
          <p:cNvPr id="3" name="Content Placeholder 2"/>
          <p:cNvSpPr>
            <a:spLocks noGrp="1"/>
          </p:cNvSpPr>
          <p:nvPr>
            <p:ph idx="1"/>
          </p:nvPr>
        </p:nvSpPr>
        <p:spPr>
          <a:xfrm>
            <a:off x="438150" y="1219200"/>
            <a:ext cx="8162925" cy="1300356"/>
          </a:xfrm>
        </p:spPr>
        <p:txBody>
          <a:bodyPr wrap="square">
            <a:spAutoFit/>
          </a:bodyPr>
          <a:lstStyle/>
          <a:p>
            <a:r>
              <a:rPr lang="en-US" altLang="en-US" sz="2400" dirty="0">
                <a:ea typeface="ヒラギノ角ゴ Pro W3" pitchFamily="-80" charset="-128"/>
              </a:rPr>
              <a:t>The economic or intrinsic value of a preferred stock is equal to the present value of all future dividends</a:t>
            </a:r>
            <a:r>
              <a:rPr lang="en-US" altLang="en-US" sz="2400" dirty="0" smtClean="0">
                <a:ea typeface="ヒラギノ角ゴ Pro W3" pitchFamily="-80" charset="-128"/>
              </a:rPr>
              <a:t>.</a:t>
            </a:r>
            <a:endParaRPr lang="en-US" altLang="en-US" sz="2400" dirty="0" smtClean="0"/>
          </a:p>
          <a:p>
            <a:r>
              <a:rPr lang="en-US" altLang="en-US" sz="2400" dirty="0">
                <a:ea typeface="ヒラギノ角ゴ Pro W3" pitchFamily="-80" charset="-128"/>
              </a:rPr>
              <a:t>Value of preferred stock</a:t>
            </a:r>
            <a:r>
              <a:rPr lang="en-US" altLang="en-US" sz="2400" dirty="0" smtClean="0">
                <a:ea typeface="ヒラギノ角ゴ Pro W3" pitchFamily="-80" charset="-128"/>
              </a:rPr>
              <a:t>:</a:t>
            </a:r>
          </a:p>
        </p:txBody>
      </p:sp>
      <p:sp>
        <p:nvSpPr>
          <p:cNvPr id="4" name="Content Placeholder 3"/>
          <p:cNvSpPr>
            <a:spLocks noGrp="1"/>
          </p:cNvSpPr>
          <p:nvPr>
            <p:ph idx="13"/>
          </p:nvPr>
        </p:nvSpPr>
        <p:spPr>
          <a:xfrm>
            <a:off x="828675" y="2638425"/>
            <a:ext cx="7629525" cy="369332"/>
          </a:xfrm>
        </p:spPr>
        <p:txBody>
          <a:bodyPr wrap="square">
            <a:spAutoFit/>
          </a:bodyPr>
          <a:lstStyle/>
          <a:p>
            <a:pPr marL="0" indent="0">
              <a:buNone/>
            </a:pPr>
            <a:r>
              <a:rPr lang="en-US" altLang="en-US" sz="2400" dirty="0">
                <a:ea typeface="ヒラギノ角ゴ Pro W3" pitchFamily="-80" charset="-128"/>
              </a:rPr>
              <a:t>= Annual dividend/required rate of return</a:t>
            </a:r>
            <a:endParaRPr lang="en-IN" sz="2400" dirty="0"/>
          </a:p>
        </p:txBody>
      </p:sp>
    </p:spTree>
    <p:extLst>
      <p:ext uri="{BB962C8B-B14F-4D97-AF65-F5344CB8AC3E}">
        <p14:creationId xmlns:p14="http://schemas.microsoft.com/office/powerpoint/2010/main" val="3691960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17552"/>
            <a:ext cx="8162925" cy="553998"/>
          </a:xfrm>
        </p:spPr>
        <p:txBody>
          <a:bodyPr wrap="square">
            <a:spAutoFit/>
          </a:bodyPr>
          <a:lstStyle/>
          <a:p>
            <a:r>
              <a:rPr lang="en-US" sz="3600" dirty="0">
                <a:latin typeface="+mj-lt"/>
              </a:rPr>
              <a:t>Valuing Preferred </a:t>
            </a:r>
            <a:r>
              <a:rPr lang="en-US" sz="3600" dirty="0" smtClean="0">
                <a:latin typeface="+mj-lt"/>
              </a:rPr>
              <a:t>Stock </a:t>
            </a:r>
            <a:r>
              <a:rPr lang="en-US" sz="2800" dirty="0" smtClean="0">
                <a:latin typeface="+mj-lt"/>
              </a:rPr>
              <a:t>(2 of 2)</a:t>
            </a:r>
            <a:endParaRPr lang="en-US" sz="2800" dirty="0">
              <a:latin typeface="+mj-lt"/>
            </a:endParaRPr>
          </a:p>
        </p:txBody>
      </p:sp>
      <p:graphicFrame>
        <p:nvGraphicFramePr>
          <p:cNvPr id="4" name="Object 3" descr="An image shows an equation as follows: Preferred stock value equals the fraction annual dividend by required rate of return equals the fraction capital D by r sub ps."/>
          <p:cNvGraphicFramePr>
            <a:graphicFrameLocks noChangeAspect="1"/>
          </p:cNvGraphicFramePr>
          <p:nvPr>
            <p:extLst>
              <p:ext uri="{D42A27DB-BD31-4B8C-83A1-F6EECF244321}">
                <p14:modId xmlns:p14="http://schemas.microsoft.com/office/powerpoint/2010/main" val="1824164502"/>
              </p:ext>
            </p:extLst>
          </p:nvPr>
        </p:nvGraphicFramePr>
        <p:xfrm>
          <a:off x="995363" y="1444625"/>
          <a:ext cx="7096125" cy="892175"/>
        </p:xfrm>
        <a:graphic>
          <a:graphicData uri="http://schemas.openxmlformats.org/presentationml/2006/ole">
            <mc:AlternateContent xmlns:mc="http://schemas.openxmlformats.org/markup-compatibility/2006">
              <mc:Choice xmlns:v="urn:schemas-microsoft-com:vml" Requires="v">
                <p:oleObj spid="_x0000_s4722" name="Equation" r:id="rId3" imgW="3200400" imgH="457200" progId="Equation.DSMT4">
                  <p:embed/>
                </p:oleObj>
              </mc:Choice>
              <mc:Fallback>
                <p:oleObj name="Equation" r:id="rId3" imgW="3200400" imgH="457200" progId="Equation.DSMT4">
                  <p:embed/>
                  <p:pic>
                    <p:nvPicPr>
                      <p:cNvPr id="0" name=""/>
                      <p:cNvPicPr/>
                      <p:nvPr/>
                    </p:nvPicPr>
                    <p:blipFill>
                      <a:blip r:embed="rId4"/>
                      <a:stretch>
                        <a:fillRect/>
                      </a:stretch>
                    </p:blipFill>
                    <p:spPr>
                      <a:xfrm>
                        <a:off x="995363" y="1444625"/>
                        <a:ext cx="7096125" cy="892175"/>
                      </a:xfrm>
                      <a:prstGeom prst="rect">
                        <a:avLst/>
                      </a:prstGeom>
                    </p:spPr>
                  </p:pic>
                </p:oleObj>
              </mc:Fallback>
            </mc:AlternateContent>
          </a:graphicData>
        </a:graphic>
      </p:graphicFrame>
      <p:sp>
        <p:nvSpPr>
          <p:cNvPr id="3" name="Content Placeholder 2"/>
          <p:cNvSpPr>
            <a:spLocks noGrp="1"/>
          </p:cNvSpPr>
          <p:nvPr>
            <p:ph idx="1"/>
          </p:nvPr>
        </p:nvSpPr>
        <p:spPr>
          <a:xfrm>
            <a:off x="438150" y="2692479"/>
            <a:ext cx="8172450" cy="1107996"/>
          </a:xfrm>
        </p:spPr>
        <p:txBody>
          <a:bodyPr wrap="square">
            <a:spAutoFit/>
          </a:bodyPr>
          <a:lstStyle/>
          <a:p>
            <a:r>
              <a:rPr lang="en-US" altLang="en-US" sz="2400" b="1" dirty="0">
                <a:ea typeface="ヒラギノ角ゴ Pro W3" pitchFamily="-80" charset="-128"/>
              </a:rPr>
              <a:t>Example:</a:t>
            </a:r>
            <a:r>
              <a:rPr lang="en-US" altLang="en-US" sz="2400" dirty="0">
                <a:ea typeface="ヒラギノ角ゴ Pro W3" pitchFamily="-80" charset="-128"/>
              </a:rPr>
              <a:t> Assume </a:t>
            </a:r>
            <a:r>
              <a:rPr lang="en-US" altLang="en-US" sz="2400" dirty="0" smtClean="0">
                <a:ea typeface="ヒラギノ角ゴ Pro W3" pitchFamily="-80" charset="-128"/>
              </a:rPr>
              <a:t>Morgan Stanley’s </a:t>
            </a:r>
            <a:r>
              <a:rPr lang="en-US" altLang="en-US" sz="2400" dirty="0">
                <a:ea typeface="ヒラギノ角ゴ Pro W3" pitchFamily="-80" charset="-128"/>
              </a:rPr>
              <a:t>preferred stock pays an annual dividend of $</a:t>
            </a:r>
            <a:r>
              <a:rPr lang="en-US" altLang="en-US" sz="2400" dirty="0" smtClean="0">
                <a:ea typeface="ヒラギノ角ゴ Pro W3" pitchFamily="-80" charset="-128"/>
              </a:rPr>
              <a:t>1.72 </a:t>
            </a:r>
            <a:r>
              <a:rPr lang="en-US" altLang="en-US" sz="2400" dirty="0">
                <a:ea typeface="ヒラギノ角ゴ Pro W3" pitchFamily="-80" charset="-128"/>
              </a:rPr>
              <a:t>and the investors required rate of return is </a:t>
            </a:r>
            <a:r>
              <a:rPr lang="en-US" altLang="en-US" sz="2400" dirty="0" smtClean="0">
                <a:ea typeface="ヒラギノ角ゴ Pro W3" pitchFamily="-80" charset="-128"/>
              </a:rPr>
              <a:t>6.2 percent.</a:t>
            </a:r>
          </a:p>
        </p:txBody>
      </p:sp>
      <p:graphicFrame>
        <p:nvGraphicFramePr>
          <p:cNvPr id="5" name="Object 4" descr="An image shows an equation as follows: capital V sub ps equals the fraction capital D by r sub ps equals the fraction U.S. dollars 1.72 by 0.062 equals U.S. dollars 27.74."/>
          <p:cNvGraphicFramePr>
            <a:graphicFrameLocks noChangeAspect="1"/>
          </p:cNvGraphicFramePr>
          <p:nvPr>
            <p:extLst>
              <p:ext uri="{D42A27DB-BD31-4B8C-83A1-F6EECF244321}">
                <p14:modId xmlns:p14="http://schemas.microsoft.com/office/powerpoint/2010/main" val="329860954"/>
              </p:ext>
            </p:extLst>
          </p:nvPr>
        </p:nvGraphicFramePr>
        <p:xfrm>
          <a:off x="2311400" y="4179888"/>
          <a:ext cx="3178175" cy="847725"/>
        </p:xfrm>
        <a:graphic>
          <a:graphicData uri="http://schemas.openxmlformats.org/presentationml/2006/ole">
            <mc:AlternateContent xmlns:mc="http://schemas.openxmlformats.org/markup-compatibility/2006">
              <mc:Choice xmlns:v="urn:schemas-microsoft-com:vml" Requires="v">
                <p:oleObj spid="_x0000_s4723" name="Equation" r:id="rId5" imgW="1663560" imgH="444240" progId="Equation.DSMT4">
                  <p:embed/>
                </p:oleObj>
              </mc:Choice>
              <mc:Fallback>
                <p:oleObj name="Equation" r:id="rId5" imgW="1663560" imgH="444240" progId="Equation.DSMT4">
                  <p:embed/>
                  <p:pic>
                    <p:nvPicPr>
                      <p:cNvPr id="0" name=""/>
                      <p:cNvPicPr/>
                      <p:nvPr/>
                    </p:nvPicPr>
                    <p:blipFill>
                      <a:blip r:embed="rId6"/>
                      <a:stretch>
                        <a:fillRect/>
                      </a:stretch>
                    </p:blipFill>
                    <p:spPr>
                      <a:xfrm>
                        <a:off x="2311400" y="4179888"/>
                        <a:ext cx="3178175" cy="847725"/>
                      </a:xfrm>
                      <a:prstGeom prst="rect">
                        <a:avLst/>
                      </a:prstGeom>
                    </p:spPr>
                  </p:pic>
                </p:oleObj>
              </mc:Fallback>
            </mc:AlternateContent>
          </a:graphicData>
        </a:graphic>
      </p:graphicFrame>
    </p:spTree>
    <p:extLst>
      <p:ext uri="{BB962C8B-B14F-4D97-AF65-F5344CB8AC3E}">
        <p14:creationId xmlns:p14="http://schemas.microsoft.com/office/powerpoint/2010/main" val="2356095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8150" y="2966680"/>
            <a:ext cx="7772400" cy="553998"/>
          </a:xfrm>
        </p:spPr>
        <p:txBody>
          <a:bodyPr>
            <a:spAutoFit/>
          </a:bodyPr>
          <a:lstStyle/>
          <a:p>
            <a:r>
              <a:rPr lang="en-US" altLang="en-US" dirty="0">
                <a:latin typeface="+mj-lt"/>
                <a:ea typeface="ヒラギノ角ゴ Pro W3" pitchFamily="-80" charset="-128"/>
              </a:rPr>
              <a:t>Common </a:t>
            </a:r>
            <a:r>
              <a:rPr lang="en-US" altLang="en-US" dirty="0" smtClean="0">
                <a:latin typeface="+mj-lt"/>
                <a:ea typeface="ヒラギノ角ゴ Pro W3" pitchFamily="-80" charset="-128"/>
              </a:rPr>
              <a:t>Stock</a:t>
            </a:r>
            <a:endParaRPr lang="en-US" b="0" dirty="0">
              <a:latin typeface="+mj-lt"/>
            </a:endParaRPr>
          </a:p>
        </p:txBody>
      </p:sp>
    </p:spTree>
    <p:extLst>
      <p:ext uri="{BB962C8B-B14F-4D97-AF65-F5344CB8AC3E}">
        <p14:creationId xmlns:p14="http://schemas.microsoft.com/office/powerpoint/2010/main" val="2994812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27077"/>
            <a:ext cx="8172450" cy="553998"/>
          </a:xfrm>
        </p:spPr>
        <p:txBody>
          <a:bodyPr wrap="square">
            <a:spAutoFit/>
          </a:bodyPr>
          <a:lstStyle/>
          <a:p>
            <a:r>
              <a:rPr lang="en-US" altLang="en-US" sz="3600" dirty="0">
                <a:latin typeface="+mj-lt"/>
                <a:ea typeface="ヒラギノ角ゴ Pro W3" pitchFamily="-80" charset="-128"/>
              </a:rPr>
              <a:t>Common </a:t>
            </a:r>
            <a:r>
              <a:rPr lang="en-US" altLang="en-US" sz="3600" dirty="0" smtClean="0">
                <a:latin typeface="+mj-lt"/>
                <a:ea typeface="ヒラギノ角ゴ Pro W3" pitchFamily="-80" charset="-128"/>
              </a:rPr>
              <a:t>Stock </a:t>
            </a:r>
            <a:endParaRPr lang="en-US" sz="2000" b="0" dirty="0">
              <a:latin typeface="+mj-lt"/>
            </a:endParaRPr>
          </a:p>
        </p:txBody>
      </p:sp>
      <p:sp>
        <p:nvSpPr>
          <p:cNvPr id="3" name="Content Placeholder 2"/>
          <p:cNvSpPr>
            <a:spLocks noGrp="1"/>
          </p:cNvSpPr>
          <p:nvPr>
            <p:ph idx="1"/>
          </p:nvPr>
        </p:nvSpPr>
        <p:spPr>
          <a:xfrm>
            <a:off x="438150" y="1219200"/>
            <a:ext cx="8172450" cy="2777683"/>
          </a:xfrm>
        </p:spPr>
        <p:txBody>
          <a:bodyPr wrap="square">
            <a:spAutoFit/>
          </a:bodyPr>
          <a:lstStyle/>
          <a:p>
            <a:r>
              <a:rPr lang="en-US" altLang="en-US" sz="2400" dirty="0">
                <a:ea typeface="ヒラギノ角ゴ Pro W3" pitchFamily="-80" charset="-128"/>
              </a:rPr>
              <a:t>Common stock is a certificate that indicates ownership in a corporation. When you buy a share, you buy a “part/share” of the company and attain ownership rights in proportion to your “share” of the company</a:t>
            </a:r>
            <a:r>
              <a:rPr lang="en-US" altLang="en-US" sz="2400" dirty="0" smtClean="0">
                <a:ea typeface="ヒラギノ角ゴ Pro W3" pitchFamily="-80" charset="-128"/>
              </a:rPr>
              <a:t>.</a:t>
            </a:r>
          </a:p>
          <a:p>
            <a:r>
              <a:rPr lang="en-US" altLang="en-US" sz="2400" dirty="0">
                <a:ea typeface="ヒラギノ角ゴ Pro W3" pitchFamily="-80" charset="-128"/>
              </a:rPr>
              <a:t>Common stockholders are the true owners of the firm. Bondholders and preferred </a:t>
            </a:r>
            <a:r>
              <a:rPr lang="en-US" altLang="en-US" sz="2400" dirty="0" smtClean="0">
                <a:ea typeface="ヒラギノ角ゴ Pro W3" pitchFamily="-80" charset="-128"/>
              </a:rPr>
              <a:t>stockholders </a:t>
            </a:r>
            <a:r>
              <a:rPr lang="en-US" altLang="en-US" sz="2400" dirty="0">
                <a:ea typeface="ヒラギノ角ゴ Pro W3" pitchFamily="-80" charset="-128"/>
              </a:rPr>
              <a:t>can be viewed as creditors.</a:t>
            </a:r>
            <a:endParaRPr lang="en-US" sz="2400" dirty="0"/>
          </a:p>
        </p:txBody>
      </p:sp>
    </p:spTree>
    <p:extLst>
      <p:ext uri="{BB962C8B-B14F-4D97-AF65-F5344CB8AC3E}">
        <p14:creationId xmlns:p14="http://schemas.microsoft.com/office/powerpoint/2010/main" val="3099594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9575"/>
            <a:ext cx="8191500" cy="553998"/>
          </a:xfrm>
        </p:spPr>
        <p:txBody>
          <a:bodyPr wrap="square">
            <a:spAutoFit/>
          </a:bodyPr>
          <a:lstStyle/>
          <a:p>
            <a:r>
              <a:rPr lang="en-US" sz="3600" dirty="0">
                <a:latin typeface="+mj-lt"/>
              </a:rPr>
              <a:t>Figure </a:t>
            </a:r>
            <a:r>
              <a:rPr lang="en-US" sz="3600" dirty="0" smtClean="0">
                <a:latin typeface="+mj-lt"/>
              </a:rPr>
              <a:t>8.1 </a:t>
            </a:r>
            <a:r>
              <a:rPr lang="en-US" sz="3600" dirty="0">
                <a:latin typeface="+mj-lt"/>
              </a:rPr>
              <a:t>Sample </a:t>
            </a:r>
            <a:r>
              <a:rPr lang="en-US" sz="3600" dirty="0" smtClean="0">
                <a:latin typeface="+mj-lt"/>
              </a:rPr>
              <a:t>Stock</a:t>
            </a:r>
            <a:endParaRPr lang="en-US" sz="3600" dirty="0">
              <a:latin typeface="+mj-lt"/>
            </a:endParaRPr>
          </a:p>
        </p:txBody>
      </p:sp>
      <p:pic>
        <p:nvPicPr>
          <p:cNvPr id="9218" name="Picture 2" descr="Photo of a sample stock certificate for a hundred sha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433" y="1372615"/>
            <a:ext cx="7360909" cy="4911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6619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19100"/>
            <a:ext cx="8172450" cy="553998"/>
          </a:xfrm>
        </p:spPr>
        <p:txBody>
          <a:bodyPr wrap="square">
            <a:spAutoFit/>
          </a:bodyPr>
          <a:lstStyle/>
          <a:p>
            <a:r>
              <a:rPr lang="en-US" altLang="en-US" sz="3600" dirty="0">
                <a:latin typeface="+mj-lt"/>
                <a:ea typeface="ヒラギノ角ゴ Pro W3" pitchFamily="-80" charset="-128"/>
              </a:rPr>
              <a:t>Claim on Income</a:t>
            </a:r>
            <a:endParaRPr lang="en-US" sz="3600" dirty="0">
              <a:latin typeface="+mj-lt"/>
            </a:endParaRPr>
          </a:p>
        </p:txBody>
      </p:sp>
      <p:sp>
        <p:nvSpPr>
          <p:cNvPr id="3" name="Content Placeholder 2"/>
          <p:cNvSpPr>
            <a:spLocks noGrp="1"/>
          </p:cNvSpPr>
          <p:nvPr>
            <p:ph idx="1"/>
          </p:nvPr>
        </p:nvSpPr>
        <p:spPr>
          <a:xfrm>
            <a:off x="438150" y="1219200"/>
            <a:ext cx="8172450" cy="3733800"/>
          </a:xfrm>
        </p:spPr>
        <p:txBody>
          <a:bodyPr wrap="square">
            <a:spAutoFit/>
          </a:bodyPr>
          <a:lstStyle/>
          <a:p>
            <a:r>
              <a:rPr lang="en-US" altLang="en-US" sz="2400" dirty="0">
                <a:ea typeface="ヒラギノ角ゴ Pro W3" pitchFamily="-80" charset="-128"/>
              </a:rPr>
              <a:t>Common shareholders have the right to </a:t>
            </a:r>
            <a:r>
              <a:rPr lang="en-US" altLang="en-US" sz="2400" b="1" dirty="0">
                <a:ea typeface="ヒラギノ角ゴ Pro W3" pitchFamily="-80" charset="-128"/>
              </a:rPr>
              <a:t>residual income</a:t>
            </a:r>
            <a:r>
              <a:rPr lang="en-US" altLang="en-US" sz="2400" i="1" dirty="0">
                <a:ea typeface="ヒラギノ角ゴ Pro W3" pitchFamily="-80" charset="-128"/>
              </a:rPr>
              <a:t> </a:t>
            </a:r>
            <a:r>
              <a:rPr lang="en-US" altLang="en-US" sz="2400" dirty="0">
                <a:ea typeface="ヒラギノ角ゴ Pro W3" pitchFamily="-80" charset="-128"/>
              </a:rPr>
              <a:t>after bondholders and preferred stockholders have been paid</a:t>
            </a:r>
            <a:r>
              <a:rPr lang="en-US" altLang="en-US" sz="2400" dirty="0" smtClean="0">
                <a:ea typeface="ヒラギノ角ゴ Pro W3" pitchFamily="-80" charset="-128"/>
              </a:rPr>
              <a:t>.</a:t>
            </a:r>
          </a:p>
          <a:p>
            <a:r>
              <a:rPr lang="en-US" altLang="en-US" sz="2400" dirty="0">
                <a:ea typeface="ヒラギノ角ゴ Pro W3" pitchFamily="-80" charset="-128"/>
              </a:rPr>
              <a:t>Residual income can be paid in the form of dividends or retained within the firm and reinvested in the business</a:t>
            </a:r>
            <a:r>
              <a:rPr lang="en-US" altLang="en-US" sz="2400" dirty="0" smtClean="0">
                <a:ea typeface="ヒラギノ角ゴ Pro W3" pitchFamily="-80" charset="-128"/>
              </a:rPr>
              <a:t>.</a:t>
            </a:r>
          </a:p>
          <a:p>
            <a:r>
              <a:rPr lang="en-US" altLang="en-US" sz="2400" dirty="0">
                <a:ea typeface="ヒラギノ角ゴ Pro W3" pitchFamily="-80" charset="-128"/>
              </a:rPr>
              <a:t>Claim on residual income implies there is no upper limit on income, but it also means that, on the downside, shareholders are not guaranteed anything and may have to settle for zero income in some years.</a:t>
            </a:r>
            <a:endParaRPr lang="en-US" sz="2400" dirty="0"/>
          </a:p>
        </p:txBody>
      </p:sp>
    </p:spTree>
    <p:extLst>
      <p:ext uri="{BB962C8B-B14F-4D97-AF65-F5344CB8AC3E}">
        <p14:creationId xmlns:p14="http://schemas.microsoft.com/office/powerpoint/2010/main" val="3864412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smtClean="0">
                <a:latin typeface="+mj-lt"/>
                <a:ea typeface="ＭＳ Ｐゴシック" panose="020B0600070205080204" pitchFamily="34" charset="-128"/>
              </a:rPr>
              <a:t>Learning Objectives</a:t>
            </a:r>
            <a:endParaRPr lang="en-US" sz="2000" b="0" dirty="0">
              <a:latin typeface="+mj-lt"/>
            </a:endParaRPr>
          </a:p>
        </p:txBody>
      </p:sp>
      <p:sp>
        <p:nvSpPr>
          <p:cNvPr id="3" name="Content Placeholder 2"/>
          <p:cNvSpPr>
            <a:spLocks noGrp="1"/>
          </p:cNvSpPr>
          <p:nvPr>
            <p:ph idx="1"/>
          </p:nvPr>
        </p:nvSpPr>
        <p:spPr>
          <a:xfrm>
            <a:off x="447675" y="1219200"/>
            <a:ext cx="8162925" cy="2616101"/>
          </a:xfrm>
        </p:spPr>
        <p:txBody>
          <a:bodyPr wrap="square">
            <a:spAutoFit/>
          </a:bodyPr>
          <a:lstStyle/>
          <a:p>
            <a:pPr marL="540000" indent="-540000">
              <a:buNone/>
              <a:defRPr/>
            </a:pPr>
            <a:r>
              <a:rPr lang="en-US" sz="2400" b="1" dirty="0" smtClean="0">
                <a:solidFill>
                  <a:srgbClr val="007FA3"/>
                </a:solidFill>
              </a:rPr>
              <a:t>8.1</a:t>
            </a:r>
            <a:r>
              <a:rPr lang="en-US" sz="2400" dirty="0" smtClean="0"/>
              <a:t> </a:t>
            </a:r>
            <a:r>
              <a:rPr lang="en-GB" altLang="en-US" sz="2400" dirty="0">
                <a:ea typeface="ヒラギノ角ゴ Pro W3" pitchFamily="-80" charset="-128"/>
              </a:rPr>
              <a:t>Identify the basic characteristics of preferred stock.</a:t>
            </a:r>
            <a:endParaRPr lang="en-US" sz="2400" dirty="0" smtClean="0"/>
          </a:p>
          <a:p>
            <a:pPr marL="0" indent="0">
              <a:spcAft>
                <a:spcPts val="0"/>
              </a:spcAft>
              <a:buNone/>
            </a:pPr>
            <a:r>
              <a:rPr lang="en-US" sz="2400" b="1" dirty="0" smtClean="0">
                <a:solidFill>
                  <a:srgbClr val="007FA3"/>
                </a:solidFill>
              </a:rPr>
              <a:t>8.2</a:t>
            </a:r>
            <a:r>
              <a:rPr lang="en-US" sz="2400" dirty="0" smtClean="0"/>
              <a:t> </a:t>
            </a:r>
            <a:r>
              <a:rPr lang="en-GB" altLang="en-US" sz="2400" dirty="0">
                <a:ea typeface="ヒラギノ角ゴ Pro W3" pitchFamily="-80" charset="-128"/>
              </a:rPr>
              <a:t>Value preferred stock.</a:t>
            </a:r>
            <a:endParaRPr lang="en-US" sz="2400" dirty="0" smtClean="0"/>
          </a:p>
          <a:p>
            <a:pPr marL="540000" indent="-540000">
              <a:buNone/>
            </a:pPr>
            <a:r>
              <a:rPr lang="en-US" sz="2400" b="1" dirty="0" smtClean="0">
                <a:solidFill>
                  <a:srgbClr val="007FA3"/>
                </a:solidFill>
              </a:rPr>
              <a:t>8.3</a:t>
            </a:r>
            <a:r>
              <a:rPr lang="en-US" sz="2400" dirty="0" smtClean="0"/>
              <a:t> </a:t>
            </a:r>
            <a:r>
              <a:rPr lang="en-GB" altLang="en-US" sz="2400" dirty="0">
                <a:ea typeface="ヒラギノ角ゴ Pro W3" pitchFamily="-80" charset="-128"/>
              </a:rPr>
              <a:t>Identify the basic characteristics of common stock.</a:t>
            </a:r>
            <a:endParaRPr lang="en-GB" altLang="en-US" sz="2400" dirty="0" smtClean="0"/>
          </a:p>
          <a:p>
            <a:pPr marL="0" indent="0">
              <a:buNone/>
            </a:pPr>
            <a:r>
              <a:rPr lang="en-GB" altLang="en-US" sz="2400" b="1" dirty="0" smtClean="0">
                <a:solidFill>
                  <a:srgbClr val="007FA3"/>
                </a:solidFill>
                <a:ea typeface="ヒラギノ角ゴ Pro W3" charset="-128"/>
              </a:rPr>
              <a:t>8.4 </a:t>
            </a:r>
            <a:r>
              <a:rPr lang="en-GB" altLang="en-US" sz="2400" dirty="0">
                <a:ea typeface="ヒラギノ角ゴ Pro W3" pitchFamily="-80" charset="-128"/>
              </a:rPr>
              <a:t>Value common stock.</a:t>
            </a:r>
            <a:endParaRPr lang="en-GB" altLang="en-US" sz="2400" dirty="0" smtClean="0"/>
          </a:p>
          <a:p>
            <a:pPr marL="0" indent="0">
              <a:buNone/>
            </a:pPr>
            <a:r>
              <a:rPr lang="en-GB" altLang="en-US" sz="2400" b="1" dirty="0" smtClean="0">
                <a:solidFill>
                  <a:srgbClr val="007FA3"/>
                </a:solidFill>
                <a:ea typeface="ヒラギノ角ゴ Pro W3" charset="-128"/>
              </a:rPr>
              <a:t>8.5 </a:t>
            </a:r>
            <a:r>
              <a:rPr lang="en-GB" altLang="en-US" sz="2400" dirty="0">
                <a:ea typeface="ヒラギノ角ゴ Pro W3" pitchFamily="-80" charset="-128"/>
              </a:rPr>
              <a:t>Calculate a stock’s expected rate of return.</a:t>
            </a:r>
            <a:endParaRPr lang="en-US" altLang="en-US" sz="2400" b="1" dirty="0" smtClean="0">
              <a:solidFill>
                <a:srgbClr val="007FA3"/>
              </a:solidFill>
              <a:ea typeface="ヒラギノ角ゴ Pro W3" charset="-128"/>
            </a:endParaRPr>
          </a:p>
        </p:txBody>
      </p:sp>
    </p:spTree>
    <p:extLst>
      <p:ext uri="{BB962C8B-B14F-4D97-AF65-F5344CB8AC3E}">
        <p14:creationId xmlns:p14="http://schemas.microsoft.com/office/powerpoint/2010/main" val="323811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27077"/>
            <a:ext cx="8172450" cy="553998"/>
          </a:xfrm>
        </p:spPr>
        <p:txBody>
          <a:bodyPr wrap="square">
            <a:spAutoFit/>
          </a:bodyPr>
          <a:lstStyle/>
          <a:p>
            <a:r>
              <a:rPr lang="en-US" altLang="en-US" sz="3600" dirty="0">
                <a:latin typeface="+mj-lt"/>
                <a:ea typeface="ヒラギノ角ゴ Pro W3" pitchFamily="-80" charset="-128"/>
              </a:rPr>
              <a:t>Claim on Assets</a:t>
            </a:r>
            <a:endParaRPr lang="en-US" sz="3600" dirty="0">
              <a:latin typeface="+mj-lt"/>
            </a:endParaRPr>
          </a:p>
        </p:txBody>
      </p:sp>
      <p:sp>
        <p:nvSpPr>
          <p:cNvPr id="3" name="Content Placeholder 2"/>
          <p:cNvSpPr>
            <a:spLocks noGrp="1"/>
          </p:cNvSpPr>
          <p:nvPr>
            <p:ph idx="1"/>
          </p:nvPr>
        </p:nvSpPr>
        <p:spPr>
          <a:xfrm>
            <a:off x="438150" y="1219200"/>
            <a:ext cx="8172450" cy="2895600"/>
          </a:xfrm>
        </p:spPr>
        <p:txBody>
          <a:bodyPr wrap="square">
            <a:spAutoFit/>
          </a:bodyPr>
          <a:lstStyle/>
          <a:p>
            <a:r>
              <a:rPr lang="en-US" altLang="en-US" sz="2400" dirty="0">
                <a:ea typeface="ヒラギノ角ゴ Pro W3" pitchFamily="-80" charset="-128"/>
              </a:rPr>
              <a:t>Common stock has a </a:t>
            </a:r>
            <a:r>
              <a:rPr lang="en-US" altLang="en-US" sz="2400" b="1" dirty="0">
                <a:ea typeface="ヒラギノ角ゴ Pro W3" pitchFamily="-80" charset="-128"/>
              </a:rPr>
              <a:t>residual claim</a:t>
            </a:r>
            <a:r>
              <a:rPr lang="en-US" altLang="en-US" sz="2400" i="1" dirty="0">
                <a:ea typeface="ヒラギノ角ゴ Pro W3" pitchFamily="-80" charset="-128"/>
              </a:rPr>
              <a:t> </a:t>
            </a:r>
            <a:r>
              <a:rPr lang="en-US" altLang="en-US" sz="2400" dirty="0">
                <a:ea typeface="ヒラギノ角ゴ Pro W3" pitchFamily="-80" charset="-128"/>
              </a:rPr>
              <a:t>on assets in the case of liquidation</a:t>
            </a:r>
            <a:r>
              <a:rPr lang="en-US" altLang="en-US" sz="2400" dirty="0" smtClean="0">
                <a:ea typeface="ヒラギノ角ゴ Pro W3" pitchFamily="-80" charset="-128"/>
              </a:rPr>
              <a:t>.</a:t>
            </a:r>
          </a:p>
          <a:p>
            <a:pPr lvl="1"/>
            <a:r>
              <a:rPr lang="en-US" altLang="en-US" sz="2400" dirty="0">
                <a:ea typeface="ヒラギノ角ゴ Pro W3" pitchFamily="-80" charset="-128"/>
              </a:rPr>
              <a:t>Residual claim implies that the claims of </a:t>
            </a:r>
            <a:r>
              <a:rPr lang="en-US" altLang="en-US" sz="2400" dirty="0" smtClean="0">
                <a:ea typeface="ヒラギノ角ゴ Pro W3" pitchFamily="-80" charset="-128"/>
              </a:rPr>
              <a:t>debtholders </a:t>
            </a:r>
            <a:r>
              <a:rPr lang="en-US" altLang="en-US" sz="2400" dirty="0">
                <a:ea typeface="ヒラギノ角ゴ Pro W3" pitchFamily="-80" charset="-128"/>
              </a:rPr>
              <a:t>and preferred stockholders have to be met prior to common stockholders.</a:t>
            </a:r>
            <a:endParaRPr lang="en-US" altLang="en-US" sz="2400" dirty="0" smtClean="0">
              <a:ea typeface="ヒラギノ角ゴ Pro W3" pitchFamily="-80" charset="-128"/>
            </a:endParaRPr>
          </a:p>
          <a:p>
            <a:r>
              <a:rPr lang="en-US" altLang="en-US" sz="2400" dirty="0">
                <a:ea typeface="ヒラギノ角ゴ Pro W3" pitchFamily="-80" charset="-128"/>
              </a:rPr>
              <a:t>Generally, if bankruptcy occurs, claims of the common shareholders are typically not satisfied.</a:t>
            </a:r>
            <a:endParaRPr lang="en-US" sz="2400" dirty="0"/>
          </a:p>
        </p:txBody>
      </p:sp>
    </p:spTree>
    <p:extLst>
      <p:ext uri="{BB962C8B-B14F-4D97-AF65-F5344CB8AC3E}">
        <p14:creationId xmlns:p14="http://schemas.microsoft.com/office/powerpoint/2010/main" val="2720301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Limited Liability</a:t>
            </a:r>
            <a:endParaRPr lang="en-US" sz="3600" dirty="0">
              <a:latin typeface="+mj-lt"/>
            </a:endParaRPr>
          </a:p>
        </p:txBody>
      </p:sp>
      <p:sp>
        <p:nvSpPr>
          <p:cNvPr id="3" name="Content Placeholder 2"/>
          <p:cNvSpPr>
            <a:spLocks noGrp="1"/>
          </p:cNvSpPr>
          <p:nvPr>
            <p:ph idx="1"/>
          </p:nvPr>
        </p:nvSpPr>
        <p:spPr>
          <a:xfrm>
            <a:off x="438150" y="1219200"/>
            <a:ext cx="8172450" cy="1300356"/>
          </a:xfrm>
        </p:spPr>
        <p:txBody>
          <a:bodyPr wrap="square">
            <a:spAutoFit/>
          </a:bodyPr>
          <a:lstStyle/>
          <a:p>
            <a:r>
              <a:rPr lang="en-US" altLang="en-US" sz="2400" dirty="0">
                <a:ea typeface="ヒラギノ角ゴ Pro W3" pitchFamily="-80" charset="-128"/>
              </a:rPr>
              <a:t>The liability of shareholders is limited to the amount of their investment</a:t>
            </a:r>
            <a:r>
              <a:rPr lang="en-US" altLang="en-US" sz="2400" dirty="0" smtClean="0">
                <a:ea typeface="ヒラギノ角ゴ Pro W3" pitchFamily="-80" charset="-128"/>
              </a:rPr>
              <a:t>.</a:t>
            </a:r>
          </a:p>
          <a:p>
            <a:r>
              <a:rPr lang="en-US" altLang="en-US" sz="2400" dirty="0">
                <a:ea typeface="ヒラギノ角ゴ Pro W3" pitchFamily="-80" charset="-128"/>
              </a:rPr>
              <a:t>The limited liability helps the firm in raising funds.</a:t>
            </a:r>
            <a:endParaRPr lang="en-US" sz="2400" dirty="0"/>
          </a:p>
        </p:txBody>
      </p:sp>
    </p:spTree>
    <p:extLst>
      <p:ext uri="{BB962C8B-B14F-4D97-AF65-F5344CB8AC3E}">
        <p14:creationId xmlns:p14="http://schemas.microsoft.com/office/powerpoint/2010/main" val="1705786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17552"/>
            <a:ext cx="8162925" cy="553998"/>
          </a:xfrm>
        </p:spPr>
        <p:txBody>
          <a:bodyPr wrap="square">
            <a:spAutoFit/>
          </a:bodyPr>
          <a:lstStyle/>
          <a:p>
            <a:r>
              <a:rPr lang="en-US" altLang="en-US" sz="3600" dirty="0">
                <a:latin typeface="+mj-lt"/>
                <a:ea typeface="ヒラギノ角ゴ Pro W3" pitchFamily="-80" charset="-128"/>
              </a:rPr>
              <a:t>Voting </a:t>
            </a:r>
            <a:r>
              <a:rPr lang="en-US" altLang="en-US" sz="3600" dirty="0" smtClean="0">
                <a:latin typeface="+mj-lt"/>
                <a:ea typeface="ヒラギノ角ゴ Pro W3" pitchFamily="-80" charset="-128"/>
              </a:rPr>
              <a:t>Rights </a:t>
            </a:r>
            <a:r>
              <a:rPr lang="en-US" altLang="en-US" sz="2800" dirty="0" smtClean="0">
                <a:latin typeface="+mj-lt"/>
                <a:ea typeface="ヒラギノ角ゴ Pro W3" pitchFamily="-80" charset="-128"/>
              </a:rPr>
              <a:t>(1 of 2)</a:t>
            </a:r>
            <a:endParaRPr lang="en-US" sz="2000" dirty="0">
              <a:latin typeface="+mj-lt"/>
            </a:endParaRPr>
          </a:p>
        </p:txBody>
      </p:sp>
      <p:sp>
        <p:nvSpPr>
          <p:cNvPr id="3" name="Content Placeholder 2"/>
          <p:cNvSpPr>
            <a:spLocks noGrp="1"/>
          </p:cNvSpPr>
          <p:nvPr>
            <p:ph idx="1"/>
          </p:nvPr>
        </p:nvSpPr>
        <p:spPr>
          <a:xfrm>
            <a:off x="438150" y="1219200"/>
            <a:ext cx="8172450" cy="3008516"/>
          </a:xfrm>
        </p:spPr>
        <p:txBody>
          <a:bodyPr wrap="square">
            <a:spAutoFit/>
          </a:bodyPr>
          <a:lstStyle/>
          <a:p>
            <a:r>
              <a:rPr lang="en-US" altLang="en-US" sz="2400" dirty="0">
                <a:ea typeface="ヒラギノ角ゴ Pro W3" pitchFamily="-80" charset="-128"/>
              </a:rPr>
              <a:t>Most often, common stockholders are the only security holders with a vote</a:t>
            </a:r>
            <a:r>
              <a:rPr lang="en-US" altLang="en-US" sz="2400" dirty="0" smtClean="0">
                <a:ea typeface="ヒラギノ角ゴ Pro W3" pitchFamily="-80" charset="-128"/>
              </a:rPr>
              <a:t>.</a:t>
            </a:r>
          </a:p>
          <a:p>
            <a:pPr lvl="1"/>
            <a:r>
              <a:rPr lang="en-US" altLang="en-US" sz="2400" dirty="0">
                <a:ea typeface="ヒラギノ角ゴ Pro W3" pitchFamily="-80" charset="-128"/>
              </a:rPr>
              <a:t>Majority of shareholders generally vote by proxy. Proxy fights are battles between rival groups for proxy votes.</a:t>
            </a:r>
            <a:endParaRPr lang="en-US" altLang="en-US" sz="2400" dirty="0" smtClean="0">
              <a:ea typeface="ヒラギノ角ゴ Pro W3" pitchFamily="-80" charset="-128"/>
            </a:endParaRPr>
          </a:p>
          <a:p>
            <a:r>
              <a:rPr lang="en-US" altLang="en-US" sz="2400" dirty="0">
                <a:ea typeface="ヒラギノ角ゴ Pro W3" pitchFamily="-80" charset="-128"/>
              </a:rPr>
              <a:t>Common shareholders are entitled </a:t>
            </a:r>
            <a:r>
              <a:rPr lang="en-US" altLang="en-US" sz="2400" dirty="0" smtClean="0">
                <a:ea typeface="ヒラギノ角ゴ Pro W3" pitchFamily="-80" charset="-128"/>
              </a:rPr>
              <a:t>to</a:t>
            </a:r>
          </a:p>
          <a:p>
            <a:pPr lvl="1"/>
            <a:r>
              <a:rPr lang="en-US" altLang="en-US" sz="2400" dirty="0">
                <a:ea typeface="ヒラギノ角ゴ Pro W3" pitchFamily="-80" charset="-128"/>
              </a:rPr>
              <a:t>E</a:t>
            </a:r>
            <a:r>
              <a:rPr lang="en-US" altLang="en-US" sz="2400" dirty="0" smtClean="0">
                <a:ea typeface="ヒラギノ角ゴ Pro W3" pitchFamily="-80" charset="-128"/>
              </a:rPr>
              <a:t>lect </a:t>
            </a:r>
            <a:r>
              <a:rPr lang="en-US" altLang="en-US" sz="2400" dirty="0">
                <a:ea typeface="ヒラギノ角ゴ Pro W3" pitchFamily="-80" charset="-128"/>
              </a:rPr>
              <a:t>the board of </a:t>
            </a:r>
            <a:r>
              <a:rPr lang="en-US" altLang="en-US" sz="2400" dirty="0" smtClean="0">
                <a:ea typeface="ヒラギノ角ゴ Pro W3" pitchFamily="-80" charset="-128"/>
              </a:rPr>
              <a:t>directors</a:t>
            </a:r>
          </a:p>
          <a:p>
            <a:pPr lvl="1"/>
            <a:r>
              <a:rPr lang="en-US" altLang="en-US" sz="2400" dirty="0">
                <a:ea typeface="ヒラギノ角ゴ Pro W3" pitchFamily="-80" charset="-128"/>
              </a:rPr>
              <a:t>A</a:t>
            </a:r>
            <a:r>
              <a:rPr lang="en-US" altLang="en-US" sz="2400" dirty="0" smtClean="0">
                <a:ea typeface="ヒラギノ角ゴ Pro W3" pitchFamily="-80" charset="-128"/>
              </a:rPr>
              <a:t>pprove </a:t>
            </a:r>
            <a:r>
              <a:rPr lang="en-US" altLang="en-US" sz="2400" dirty="0">
                <a:ea typeface="ヒラギノ角ゴ Pro W3" pitchFamily="-80" charset="-128"/>
              </a:rPr>
              <a:t>any change in the corporate charter</a:t>
            </a:r>
            <a:endParaRPr lang="en-US" sz="2400" dirty="0"/>
          </a:p>
        </p:txBody>
      </p:sp>
    </p:spTree>
    <p:extLst>
      <p:ext uri="{BB962C8B-B14F-4D97-AF65-F5344CB8AC3E}">
        <p14:creationId xmlns:p14="http://schemas.microsoft.com/office/powerpoint/2010/main" val="1849232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09575"/>
            <a:ext cx="8096250" cy="553998"/>
          </a:xfrm>
        </p:spPr>
        <p:txBody>
          <a:bodyPr wrap="square">
            <a:spAutoFit/>
          </a:bodyPr>
          <a:lstStyle/>
          <a:p>
            <a:r>
              <a:rPr lang="en-US" altLang="en-US" sz="3600" dirty="0">
                <a:latin typeface="+mj-lt"/>
                <a:ea typeface="ヒラギノ角ゴ Pro W3" pitchFamily="-80" charset="-128"/>
              </a:rPr>
              <a:t>Voting </a:t>
            </a:r>
            <a:r>
              <a:rPr lang="en-US" altLang="en-US" sz="3600" dirty="0" smtClean="0">
                <a:latin typeface="+mj-lt"/>
                <a:ea typeface="ヒラギノ角ゴ Pro W3" pitchFamily="-80" charset="-128"/>
              </a:rPr>
              <a:t>Rights </a:t>
            </a:r>
            <a:r>
              <a:rPr lang="en-US" altLang="en-US" sz="2800" dirty="0" smtClean="0">
                <a:latin typeface="+mj-lt"/>
                <a:ea typeface="ヒラギノ角ゴ Pro W3" pitchFamily="-80" charset="-128"/>
              </a:rPr>
              <a:t>(2 of 2)</a:t>
            </a:r>
            <a:endParaRPr lang="en-US" sz="2000" dirty="0">
              <a:latin typeface="+mj-lt"/>
            </a:endParaRPr>
          </a:p>
        </p:txBody>
      </p:sp>
      <p:sp>
        <p:nvSpPr>
          <p:cNvPr id="3" name="Content Placeholder 2"/>
          <p:cNvSpPr>
            <a:spLocks noGrp="1"/>
          </p:cNvSpPr>
          <p:nvPr>
            <p:ph idx="1"/>
          </p:nvPr>
        </p:nvSpPr>
        <p:spPr>
          <a:xfrm>
            <a:off x="438150" y="1219200"/>
            <a:ext cx="8172450" cy="3108543"/>
          </a:xfrm>
        </p:spPr>
        <p:txBody>
          <a:bodyPr wrap="square">
            <a:spAutoFit/>
          </a:bodyPr>
          <a:lstStyle/>
          <a:p>
            <a:r>
              <a:rPr lang="en-US" altLang="en-US" sz="2400" dirty="0">
                <a:ea typeface="ヒラギノ角ゴ Pro W3" pitchFamily="-80" charset="-128"/>
              </a:rPr>
              <a:t>Voting for directors and charter changes occur at the corporation’s annual meeting</a:t>
            </a:r>
            <a:r>
              <a:rPr lang="en-US" altLang="en-US" sz="2400" dirty="0" smtClean="0">
                <a:ea typeface="ヒラギノ角ゴ Pro W3" pitchFamily="-80" charset="-128"/>
              </a:rPr>
              <a:t>.</a:t>
            </a:r>
          </a:p>
          <a:p>
            <a:pPr lvl="1"/>
            <a:r>
              <a:rPr lang="en-US" altLang="en-US" sz="2400" b="1" dirty="0">
                <a:ea typeface="ヒラギノ角ゴ Pro W3" pitchFamily="-80" charset="-128"/>
              </a:rPr>
              <a:t>With majority </a:t>
            </a:r>
            <a:r>
              <a:rPr lang="en-US" altLang="en-US" sz="2400" b="1" dirty="0" smtClean="0">
                <a:ea typeface="ヒラギノ角ゴ Pro W3" pitchFamily="-80" charset="-128"/>
              </a:rPr>
              <a:t>voting</a:t>
            </a:r>
            <a:r>
              <a:rPr lang="en-US" altLang="en-US" sz="2400" dirty="0" smtClean="0">
                <a:ea typeface="ヒラギノ角ゴ Pro W3" pitchFamily="-80" charset="-128"/>
              </a:rPr>
              <a:t>—each </a:t>
            </a:r>
            <a:r>
              <a:rPr lang="en-US" altLang="en-US" sz="2400" dirty="0">
                <a:ea typeface="ヒラギノ角ゴ Pro W3" pitchFamily="-80" charset="-128"/>
              </a:rPr>
              <a:t>share of stock allows the shareholder one vote. Each position on the board is voted on separately</a:t>
            </a:r>
            <a:r>
              <a:rPr lang="en-US" altLang="en-US" sz="2400" dirty="0" smtClean="0">
                <a:ea typeface="ヒラギノ角ゴ Pro W3" pitchFamily="-80" charset="-128"/>
              </a:rPr>
              <a:t>.</a:t>
            </a:r>
          </a:p>
          <a:p>
            <a:pPr lvl="1"/>
            <a:r>
              <a:rPr lang="en-US" altLang="en-US" sz="2400" b="1" dirty="0">
                <a:ea typeface="ヒラギノ角ゴ Pro W3" pitchFamily="-80" charset="-128"/>
              </a:rPr>
              <a:t>With cumulative voting</a:t>
            </a:r>
            <a:r>
              <a:rPr lang="en-US" altLang="en-US" sz="2400" dirty="0">
                <a:ea typeface="ヒラギノ角ゴ Pro W3" pitchFamily="-80" charset="-128"/>
              </a:rPr>
              <a:t>—each share of stock allows the stockholder a number of votes equal to the number of directors being elected.</a:t>
            </a:r>
            <a:endParaRPr lang="en-US" sz="2400" dirty="0"/>
          </a:p>
        </p:txBody>
      </p:sp>
    </p:spTree>
    <p:extLst>
      <p:ext uri="{BB962C8B-B14F-4D97-AF65-F5344CB8AC3E}">
        <p14:creationId xmlns:p14="http://schemas.microsoft.com/office/powerpoint/2010/main" val="1208693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17552"/>
            <a:ext cx="8096250" cy="553998"/>
          </a:xfrm>
        </p:spPr>
        <p:txBody>
          <a:bodyPr wrap="square">
            <a:spAutoFit/>
          </a:bodyPr>
          <a:lstStyle/>
          <a:p>
            <a:r>
              <a:rPr lang="en-US" altLang="en-US" sz="3600" dirty="0">
                <a:latin typeface="+mj-lt"/>
                <a:ea typeface="ヒラギノ角ゴ Pro W3" pitchFamily="-80" charset="-128"/>
              </a:rPr>
              <a:t>Voting for Board of Directors</a:t>
            </a:r>
            <a:endParaRPr lang="en-US" sz="3600" dirty="0">
              <a:latin typeface="+mj-lt"/>
            </a:endParaRPr>
          </a:p>
        </p:txBody>
      </p:sp>
      <p:sp>
        <p:nvSpPr>
          <p:cNvPr id="3" name="Content Placeholder 2"/>
          <p:cNvSpPr>
            <a:spLocks noGrp="1"/>
          </p:cNvSpPr>
          <p:nvPr>
            <p:ph idx="1"/>
          </p:nvPr>
        </p:nvSpPr>
        <p:spPr>
          <a:xfrm>
            <a:off x="438150" y="1219200"/>
            <a:ext cx="8172450" cy="2408352"/>
          </a:xfrm>
        </p:spPr>
        <p:txBody>
          <a:bodyPr wrap="square">
            <a:spAutoFit/>
          </a:bodyPr>
          <a:lstStyle/>
          <a:p>
            <a:r>
              <a:rPr lang="en-US" altLang="en-US" sz="2400" dirty="0">
                <a:ea typeface="ヒラギノ角ゴ Pro W3" pitchFamily="-80" charset="-128"/>
              </a:rPr>
              <a:t>In the real world, shareholders do not really pick the </a:t>
            </a:r>
            <a:r>
              <a:rPr lang="en-US" altLang="en-US" sz="2400" dirty="0" smtClean="0">
                <a:ea typeface="ヒラギノ角ゴ Pro W3" pitchFamily="-80" charset="-128"/>
              </a:rPr>
              <a:t>board; rather, </a:t>
            </a:r>
            <a:r>
              <a:rPr lang="en-US" altLang="en-US" sz="2400" dirty="0">
                <a:ea typeface="ヒラギノ角ゴ Pro W3" pitchFamily="-80" charset="-128"/>
              </a:rPr>
              <a:t>they simply select from a list of nominees chosen by the management. </a:t>
            </a:r>
            <a:endParaRPr lang="en-US" altLang="en-US" sz="2400" dirty="0" smtClean="0">
              <a:ea typeface="ヒラギノ角ゴ Pro W3" pitchFamily="-80" charset="-128"/>
            </a:endParaRPr>
          </a:p>
          <a:p>
            <a:r>
              <a:rPr lang="en-US" altLang="en-US" sz="2400" dirty="0">
                <a:ea typeface="ヒラギノ角ゴ Pro W3" pitchFamily="-80" charset="-128"/>
              </a:rPr>
              <a:t>This opens the door for </a:t>
            </a:r>
            <a:r>
              <a:rPr lang="en-US" altLang="en-US" sz="2400" dirty="0" smtClean="0">
                <a:ea typeface="ヒラギノ角ゴ Pro W3" pitchFamily="-80" charset="-128"/>
              </a:rPr>
              <a:t>management-favored </a:t>
            </a:r>
            <a:r>
              <a:rPr lang="en-US" altLang="en-US" sz="2400" dirty="0">
                <a:ea typeface="ヒラギノ角ゴ Pro W3" pitchFamily="-80" charset="-128"/>
              </a:rPr>
              <a:t>boards, which may not always be in the best interest of shareholders.</a:t>
            </a:r>
            <a:endParaRPr lang="en-US" sz="2400" dirty="0"/>
          </a:p>
        </p:txBody>
      </p:sp>
    </p:spTree>
    <p:extLst>
      <p:ext uri="{BB962C8B-B14F-4D97-AF65-F5344CB8AC3E}">
        <p14:creationId xmlns:p14="http://schemas.microsoft.com/office/powerpoint/2010/main" val="79823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53400" cy="553998"/>
          </a:xfrm>
        </p:spPr>
        <p:txBody>
          <a:bodyPr wrap="square">
            <a:spAutoFit/>
          </a:bodyPr>
          <a:lstStyle/>
          <a:p>
            <a:r>
              <a:rPr lang="en-US" altLang="en-US" sz="3600" dirty="0">
                <a:latin typeface="+mj-lt"/>
                <a:ea typeface="ヒラギノ角ゴ Pro W3" pitchFamily="-80" charset="-128"/>
              </a:rPr>
              <a:t>Preemptive Rights</a:t>
            </a:r>
            <a:endParaRPr lang="en-US" sz="3600" dirty="0">
              <a:latin typeface="+mj-lt"/>
            </a:endParaRPr>
          </a:p>
        </p:txBody>
      </p:sp>
      <p:sp>
        <p:nvSpPr>
          <p:cNvPr id="3" name="Content Placeholder 2"/>
          <p:cNvSpPr>
            <a:spLocks noGrp="1"/>
          </p:cNvSpPr>
          <p:nvPr>
            <p:ph idx="1"/>
          </p:nvPr>
        </p:nvSpPr>
        <p:spPr>
          <a:xfrm>
            <a:off x="438150" y="1219200"/>
            <a:ext cx="8115300" cy="3581400"/>
          </a:xfrm>
        </p:spPr>
        <p:txBody>
          <a:bodyPr wrap="square">
            <a:spAutoFit/>
          </a:bodyPr>
          <a:lstStyle/>
          <a:p>
            <a:r>
              <a:rPr lang="en-US" altLang="en-US" sz="2400" dirty="0">
                <a:ea typeface="ヒラギノ角ゴ Pro W3" pitchFamily="-80" charset="-128"/>
              </a:rPr>
              <a:t>Preemptive </a:t>
            </a:r>
            <a:r>
              <a:rPr lang="en-US" altLang="en-US" sz="2400" dirty="0" smtClean="0">
                <a:ea typeface="ヒラギノ角ゴ Pro W3" pitchFamily="-80" charset="-128"/>
              </a:rPr>
              <a:t>rights entitle </a:t>
            </a:r>
            <a:r>
              <a:rPr lang="en-US" altLang="en-US" sz="2400" dirty="0">
                <a:ea typeface="ヒラギノ角ゴ Pro W3" pitchFamily="-80" charset="-128"/>
              </a:rPr>
              <a:t>the common shareholder to maintain a proportionate share of ownership in the firm</a:t>
            </a:r>
            <a:r>
              <a:rPr lang="en-US" altLang="en-US" sz="2400" dirty="0" smtClean="0">
                <a:ea typeface="ヒラギノ角ゴ Pro W3" pitchFamily="-80" charset="-128"/>
              </a:rPr>
              <a:t>.</a:t>
            </a:r>
          </a:p>
          <a:p>
            <a:pPr lvl="1"/>
            <a:r>
              <a:rPr lang="en-US" altLang="en-US" sz="2400" dirty="0">
                <a:ea typeface="ヒラギノ角ゴ Pro W3" pitchFamily="-80" charset="-128"/>
              </a:rPr>
              <a:t>Thus, if a shareholder currently owns </a:t>
            </a:r>
            <a:r>
              <a:rPr lang="en-US" altLang="en-US" sz="2400" dirty="0" smtClean="0">
                <a:ea typeface="ヒラギノ角ゴ Pro W3" pitchFamily="-80" charset="-128"/>
              </a:rPr>
              <a:t>25 percent </a:t>
            </a:r>
            <a:r>
              <a:rPr lang="en-US" altLang="en-US" sz="2400" dirty="0">
                <a:ea typeface="ヒラギノ角ゴ Pro W3" pitchFamily="-80" charset="-128"/>
              </a:rPr>
              <a:t>of the shares, s/he has the right to purchase </a:t>
            </a:r>
            <a:r>
              <a:rPr lang="en-US" altLang="en-US" sz="2400" dirty="0" smtClean="0">
                <a:ea typeface="ヒラギノ角ゴ Pro W3" pitchFamily="-80" charset="-128"/>
              </a:rPr>
              <a:t>25 percent </a:t>
            </a:r>
            <a:r>
              <a:rPr lang="en-US" altLang="en-US" sz="2400" dirty="0">
                <a:ea typeface="ヒラギノ角ゴ Pro W3" pitchFamily="-80" charset="-128"/>
              </a:rPr>
              <a:t>of the shares when new shares are issued.</a:t>
            </a:r>
            <a:endParaRPr lang="en-US" altLang="en-US" sz="2400" dirty="0" smtClean="0">
              <a:ea typeface="ヒラギノ角ゴ Pro W3" pitchFamily="-80" charset="-128"/>
            </a:endParaRPr>
          </a:p>
          <a:p>
            <a:r>
              <a:rPr lang="en-US" altLang="en-US" sz="2400" dirty="0">
                <a:ea typeface="ヒラギノ角ゴ Pro W3" pitchFamily="-80" charset="-128"/>
              </a:rPr>
              <a:t>These rights are issued in the form of certificates that give shareholders the option to buy new shares at a specific price during a 2- to 10- week period. These rights can be exercised, sold in the open market, or allowed to expire.</a:t>
            </a:r>
            <a:endParaRPr lang="en-US" sz="2400" dirty="0"/>
          </a:p>
        </p:txBody>
      </p:sp>
    </p:spTree>
    <p:extLst>
      <p:ext uri="{BB962C8B-B14F-4D97-AF65-F5344CB8AC3E}">
        <p14:creationId xmlns:p14="http://schemas.microsoft.com/office/powerpoint/2010/main" val="717977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675" y="2962275"/>
            <a:ext cx="7772400" cy="553998"/>
          </a:xfrm>
        </p:spPr>
        <p:txBody>
          <a:bodyPr>
            <a:spAutoFit/>
          </a:bodyPr>
          <a:lstStyle/>
          <a:p>
            <a:r>
              <a:rPr lang="en-US" altLang="en-US" dirty="0">
                <a:latin typeface="+mj-lt"/>
                <a:ea typeface="ヒラギノ角ゴ Pro W3" pitchFamily="-80" charset="-128"/>
              </a:rPr>
              <a:t>Valuing Common </a:t>
            </a:r>
            <a:r>
              <a:rPr lang="en-US" altLang="en-US" dirty="0" smtClean="0">
                <a:latin typeface="+mj-lt"/>
                <a:ea typeface="ヒラギノ角ゴ Pro W3" pitchFamily="-80" charset="-128"/>
              </a:rPr>
              <a:t>Stock </a:t>
            </a:r>
            <a:endParaRPr lang="en-US" b="0" dirty="0">
              <a:latin typeface="+mj-lt"/>
            </a:endParaRPr>
          </a:p>
        </p:txBody>
      </p:sp>
    </p:spTree>
    <p:extLst>
      <p:ext uri="{BB962C8B-B14F-4D97-AF65-F5344CB8AC3E}">
        <p14:creationId xmlns:p14="http://schemas.microsoft.com/office/powerpoint/2010/main" val="15139120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417552"/>
            <a:ext cx="8162925" cy="553998"/>
          </a:xfrm>
        </p:spPr>
        <p:txBody>
          <a:bodyPr wrap="square">
            <a:spAutoFit/>
          </a:bodyPr>
          <a:lstStyle/>
          <a:p>
            <a:r>
              <a:rPr lang="en-US" sz="3600" dirty="0">
                <a:latin typeface="+mj-lt"/>
              </a:rPr>
              <a:t>Valuing Common </a:t>
            </a:r>
            <a:r>
              <a:rPr lang="en-US" sz="3600" dirty="0" smtClean="0">
                <a:latin typeface="+mj-lt"/>
              </a:rPr>
              <a:t>Stock</a:t>
            </a:r>
            <a:endParaRPr lang="en-US" sz="2000" b="0" dirty="0">
              <a:latin typeface="+mj-lt"/>
            </a:endParaRPr>
          </a:p>
        </p:txBody>
      </p:sp>
      <p:sp>
        <p:nvSpPr>
          <p:cNvPr id="3" name="Content Placeholder 2"/>
          <p:cNvSpPr>
            <a:spLocks noGrp="1"/>
          </p:cNvSpPr>
          <p:nvPr>
            <p:ph idx="1"/>
          </p:nvPr>
        </p:nvSpPr>
        <p:spPr>
          <a:xfrm>
            <a:off x="438150" y="1219200"/>
            <a:ext cx="8172450" cy="2438400"/>
          </a:xfrm>
        </p:spPr>
        <p:txBody>
          <a:bodyPr wrap="square">
            <a:spAutoFit/>
          </a:bodyPr>
          <a:lstStyle/>
          <a:p>
            <a:r>
              <a:rPr lang="en-US" altLang="en-US" sz="2400" dirty="0">
                <a:ea typeface="ヒラギノ角ゴ Pro W3" pitchFamily="-80" charset="-128"/>
              </a:rPr>
              <a:t>Like bonds and preferred stock, the value of common stock is equal to the present value of all future expected cash flows (i.e., dividends</a:t>
            </a:r>
            <a:r>
              <a:rPr lang="en-US" altLang="en-US" sz="2400" dirty="0" smtClean="0">
                <a:ea typeface="ヒラギノ角ゴ Pro W3" pitchFamily="-80" charset="-128"/>
              </a:rPr>
              <a:t>).</a:t>
            </a:r>
          </a:p>
          <a:p>
            <a:r>
              <a:rPr lang="en-US" altLang="en-US" sz="2400" dirty="0">
                <a:ea typeface="ヒラギノ角ゴ Pro W3" pitchFamily="-80" charset="-128"/>
              </a:rPr>
              <a:t>However, dividends are neither fixed nor guaranteed, which makes it harder to value common stocks compared to bonds and preferred stocks.</a:t>
            </a:r>
            <a:endParaRPr lang="en-US" sz="2400" dirty="0"/>
          </a:p>
        </p:txBody>
      </p:sp>
    </p:spTree>
    <p:extLst>
      <p:ext uri="{BB962C8B-B14F-4D97-AF65-F5344CB8AC3E}">
        <p14:creationId xmlns:p14="http://schemas.microsoft.com/office/powerpoint/2010/main" val="2969262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Dividend Model</a:t>
            </a:r>
            <a:endParaRPr lang="en-US" sz="3600" dirty="0">
              <a:latin typeface="+mj-lt"/>
            </a:endParaRPr>
          </a:p>
        </p:txBody>
      </p:sp>
      <p:sp>
        <p:nvSpPr>
          <p:cNvPr id="3" name="Content Placeholder 2"/>
          <p:cNvSpPr>
            <a:spLocks noGrp="1"/>
          </p:cNvSpPr>
          <p:nvPr>
            <p:ph idx="1"/>
          </p:nvPr>
        </p:nvSpPr>
        <p:spPr>
          <a:xfrm>
            <a:off x="438150" y="1219200"/>
            <a:ext cx="8172450" cy="2039020"/>
          </a:xfrm>
        </p:spPr>
        <p:txBody>
          <a:bodyPr>
            <a:spAutoFit/>
          </a:bodyPr>
          <a:lstStyle/>
          <a:p>
            <a:r>
              <a:rPr lang="en-US" altLang="en-US" sz="2400" dirty="0">
                <a:ea typeface="ヒラギノ角ゴ Pro W3" pitchFamily="-80" charset="-128"/>
              </a:rPr>
              <a:t>Unlike preferred stock, common stock dividend is not fixed</a:t>
            </a:r>
            <a:r>
              <a:rPr lang="en-US" altLang="en-US" sz="2400" dirty="0" smtClean="0">
                <a:ea typeface="ヒラギノ角ゴ Pro W3" pitchFamily="-80" charset="-128"/>
              </a:rPr>
              <a:t>.</a:t>
            </a:r>
          </a:p>
          <a:p>
            <a:r>
              <a:rPr lang="en-US" altLang="en-US" sz="2400" dirty="0">
                <a:ea typeface="ヒラギノ角ゴ Pro W3" pitchFamily="-80" charset="-128"/>
              </a:rPr>
              <a:t>Dividend pattern varies among firms, but dividends generally tend to increase with the growth in corporate earnings.</a:t>
            </a:r>
            <a:endParaRPr lang="en-US" sz="2400" dirty="0"/>
          </a:p>
        </p:txBody>
      </p:sp>
    </p:spTree>
    <p:extLst>
      <p:ext uri="{BB962C8B-B14F-4D97-AF65-F5344CB8AC3E}">
        <p14:creationId xmlns:p14="http://schemas.microsoft.com/office/powerpoint/2010/main" val="1834537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How Can a Company Grow? </a:t>
            </a:r>
            <a:endParaRPr lang="en-US" sz="3600" dirty="0">
              <a:latin typeface="+mj-lt"/>
            </a:endParaRPr>
          </a:p>
        </p:txBody>
      </p:sp>
      <p:sp>
        <p:nvSpPr>
          <p:cNvPr id="3" name="Content Placeholder 2"/>
          <p:cNvSpPr>
            <a:spLocks noGrp="1"/>
          </p:cNvSpPr>
          <p:nvPr>
            <p:ph idx="1"/>
          </p:nvPr>
        </p:nvSpPr>
        <p:spPr>
          <a:xfrm>
            <a:off x="438150" y="1219200"/>
            <a:ext cx="8172450" cy="2971800"/>
          </a:xfrm>
        </p:spPr>
        <p:txBody>
          <a:bodyPr wrap="square">
            <a:spAutoFit/>
          </a:bodyPr>
          <a:lstStyle/>
          <a:p>
            <a:r>
              <a:rPr lang="en-US" altLang="en-US" sz="2400" b="1" dirty="0">
                <a:ea typeface="ヒラギノ角ゴ Pro W3" pitchFamily="-80" charset="-128"/>
              </a:rPr>
              <a:t>Through </a:t>
            </a:r>
            <a:r>
              <a:rPr lang="en-US" altLang="en-US" sz="2400" b="1" dirty="0" smtClean="0">
                <a:ea typeface="ヒラギノ角ゴ Pro W3" pitchFamily="-80" charset="-128"/>
              </a:rPr>
              <a:t>infusion </a:t>
            </a:r>
            <a:r>
              <a:rPr lang="en-US" altLang="en-US" sz="2400" b="1" dirty="0">
                <a:ea typeface="ヒラギノ角ゴ Pro W3" pitchFamily="-80" charset="-128"/>
              </a:rPr>
              <a:t>of capital</a:t>
            </a:r>
            <a:r>
              <a:rPr lang="en-US" altLang="en-US" sz="2400" dirty="0">
                <a:ea typeface="ヒラギノ角ゴ Pro W3" pitchFamily="-80" charset="-128"/>
              </a:rPr>
              <a:t> by borrowing or issuing new common </a:t>
            </a:r>
            <a:r>
              <a:rPr lang="en-US" altLang="en-US" sz="2400" dirty="0" smtClean="0">
                <a:ea typeface="ヒラギノ角ゴ Pro W3" pitchFamily="-80" charset="-128"/>
              </a:rPr>
              <a:t>stock</a:t>
            </a:r>
          </a:p>
          <a:p>
            <a:r>
              <a:rPr lang="en-US" altLang="en-US" sz="2400" b="1" dirty="0">
                <a:ea typeface="ヒラギノ角ゴ Pro W3" pitchFamily="-80" charset="-128"/>
              </a:rPr>
              <a:t>Through </a:t>
            </a:r>
            <a:r>
              <a:rPr lang="en-US" altLang="en-US" sz="2400" b="1" dirty="0" smtClean="0">
                <a:ea typeface="ヒラギノ角ゴ Pro W3" pitchFamily="-80" charset="-128"/>
              </a:rPr>
              <a:t>internal growth</a:t>
            </a:r>
            <a:r>
              <a:rPr lang="en-US" altLang="en-US" sz="2400" dirty="0">
                <a:ea typeface="ヒラギノ角ゴ Pro W3" pitchFamily="-80" charset="-128"/>
              </a:rPr>
              <a:t> </a:t>
            </a:r>
            <a:r>
              <a:rPr lang="en-US" altLang="en-US" sz="2400" dirty="0" smtClean="0">
                <a:ea typeface="ヒラギノ角ゴ Pro W3" pitchFamily="-80" charset="-128"/>
              </a:rPr>
              <a:t>by management retaining </a:t>
            </a:r>
            <a:r>
              <a:rPr lang="en-US" altLang="en-US" sz="2400" dirty="0">
                <a:ea typeface="ヒラギノ角ゴ Pro W3" pitchFamily="-80" charset="-128"/>
              </a:rPr>
              <a:t>some or all of the firm’s profits for reinvestment in the firm, resulting in future earnings growth and value of </a:t>
            </a:r>
            <a:r>
              <a:rPr lang="en-US" altLang="en-US" sz="2400" dirty="0" smtClean="0">
                <a:ea typeface="ヒラギノ角ゴ Pro W3" pitchFamily="-80" charset="-128"/>
              </a:rPr>
              <a:t>stock </a:t>
            </a:r>
          </a:p>
          <a:p>
            <a:r>
              <a:rPr lang="en-US" altLang="en-US" sz="2400" dirty="0">
                <a:ea typeface="ヒラギノ角ゴ Pro W3" pitchFamily="-80" charset="-128"/>
              </a:rPr>
              <a:t>Internal growth directly affects the existing stockholders and is the only growth factor used for valuation purposes.</a:t>
            </a:r>
            <a:endParaRPr lang="en-US" sz="2400" dirty="0"/>
          </a:p>
        </p:txBody>
      </p:sp>
    </p:spTree>
    <p:extLst>
      <p:ext uri="{BB962C8B-B14F-4D97-AF65-F5344CB8AC3E}">
        <p14:creationId xmlns:p14="http://schemas.microsoft.com/office/powerpoint/2010/main" val="429223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2979777"/>
            <a:ext cx="7772400" cy="553998"/>
          </a:xfrm>
        </p:spPr>
        <p:txBody>
          <a:bodyPr>
            <a:spAutoFit/>
          </a:bodyPr>
          <a:lstStyle/>
          <a:p>
            <a:r>
              <a:rPr lang="en-US" altLang="en-US" dirty="0">
                <a:latin typeface="+mj-lt"/>
                <a:ea typeface="ヒラギノ角ゴ Pro W3" pitchFamily="-80" charset="-128"/>
              </a:rPr>
              <a:t>Preferred </a:t>
            </a:r>
            <a:r>
              <a:rPr lang="en-US" altLang="en-US" dirty="0" smtClean="0">
                <a:latin typeface="+mj-lt"/>
                <a:ea typeface="ヒラギノ角ゴ Pro W3" pitchFamily="-80" charset="-128"/>
              </a:rPr>
              <a:t>Stock</a:t>
            </a:r>
            <a:endParaRPr lang="en-US" sz="1800" b="0" dirty="0">
              <a:latin typeface="+mj-lt"/>
            </a:endParaRPr>
          </a:p>
        </p:txBody>
      </p:sp>
    </p:spTree>
    <p:extLst>
      <p:ext uri="{BB962C8B-B14F-4D97-AF65-F5344CB8AC3E}">
        <p14:creationId xmlns:p14="http://schemas.microsoft.com/office/powerpoint/2010/main" val="3421426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417552"/>
            <a:ext cx="8181975" cy="553998"/>
          </a:xfrm>
        </p:spPr>
        <p:txBody>
          <a:bodyPr wrap="square">
            <a:spAutoFit/>
          </a:bodyPr>
          <a:lstStyle/>
          <a:p>
            <a:r>
              <a:rPr lang="en-US" sz="3600" dirty="0">
                <a:latin typeface="+mj-lt"/>
                <a:cs typeface="Verdana"/>
              </a:rPr>
              <a:t>Internal Growth</a:t>
            </a:r>
            <a:endParaRPr lang="en-US" sz="3600" dirty="0">
              <a:latin typeface="+mj-lt"/>
            </a:endParaRPr>
          </a:p>
        </p:txBody>
      </p:sp>
      <p:graphicFrame>
        <p:nvGraphicFramePr>
          <p:cNvPr id="4" name="Object 3" descr="The equation is as follows:&#10;g equals ROE times pr where g is the growth rate of future earnings and the growth in the common stockholders’ investment in the firm; ROE is the return on equity (net income/common book value); and pr is percent of profits retained (profit retention rate)."/>
          <p:cNvGraphicFramePr>
            <a:graphicFrameLocks noChangeAspect="1"/>
          </p:cNvGraphicFramePr>
          <p:nvPr>
            <p:extLst>
              <p:ext uri="{D42A27DB-BD31-4B8C-83A1-F6EECF244321}">
                <p14:modId xmlns:p14="http://schemas.microsoft.com/office/powerpoint/2010/main" val="2390182998"/>
              </p:ext>
            </p:extLst>
          </p:nvPr>
        </p:nvGraphicFramePr>
        <p:xfrm>
          <a:off x="538163" y="1447800"/>
          <a:ext cx="1717675" cy="396875"/>
        </p:xfrm>
        <a:graphic>
          <a:graphicData uri="http://schemas.openxmlformats.org/presentationml/2006/ole">
            <mc:AlternateContent xmlns:mc="http://schemas.openxmlformats.org/markup-compatibility/2006">
              <mc:Choice xmlns:v="urn:schemas-microsoft-com:vml" Requires="v">
                <p:oleObj spid="_x0000_s5587" name="Equation" r:id="rId3" imgW="914400" imgH="203040" progId="Equation.DSMT4">
                  <p:embed/>
                </p:oleObj>
              </mc:Choice>
              <mc:Fallback>
                <p:oleObj name="Equation" r:id="rId3" imgW="914400" imgH="203040" progId="Equation.DSMT4">
                  <p:embed/>
                  <p:pic>
                    <p:nvPicPr>
                      <p:cNvPr id="0" name=""/>
                      <p:cNvPicPr/>
                      <p:nvPr/>
                    </p:nvPicPr>
                    <p:blipFill>
                      <a:blip r:embed="rId4"/>
                      <a:stretch>
                        <a:fillRect/>
                      </a:stretch>
                    </p:blipFill>
                    <p:spPr>
                      <a:xfrm>
                        <a:off x="538163" y="1447800"/>
                        <a:ext cx="1717675" cy="396875"/>
                      </a:xfrm>
                      <a:prstGeom prst="rect">
                        <a:avLst/>
                      </a:prstGeom>
                    </p:spPr>
                  </p:pic>
                </p:oleObj>
              </mc:Fallback>
            </mc:AlternateContent>
          </a:graphicData>
        </a:graphic>
      </p:graphicFrame>
      <p:sp>
        <p:nvSpPr>
          <p:cNvPr id="3" name="Content Placeholder 2"/>
          <p:cNvSpPr>
            <a:spLocks noGrp="1"/>
          </p:cNvSpPr>
          <p:nvPr>
            <p:ph idx="1"/>
          </p:nvPr>
        </p:nvSpPr>
        <p:spPr>
          <a:xfrm>
            <a:off x="438150" y="2186643"/>
            <a:ext cx="8172450" cy="3001964"/>
          </a:xfrm>
        </p:spPr>
        <p:txBody>
          <a:bodyPr wrap="square">
            <a:spAutoFit/>
          </a:bodyPr>
          <a:lstStyle/>
          <a:p>
            <a:r>
              <a:rPr lang="en-US" altLang="en-US" sz="2400" dirty="0">
                <a:ea typeface="ヒラギノ角ゴ Pro W3" pitchFamily="-80" charset="-128"/>
              </a:rPr>
              <a:t>where:</a:t>
            </a:r>
            <a:r>
              <a:rPr lang="en-US" altLang="en-US" sz="2400" i="1" dirty="0">
                <a:ea typeface="ヒラギノ角ゴ Pro W3" pitchFamily="-80" charset="-128"/>
              </a:rPr>
              <a:t> </a:t>
            </a:r>
          </a:p>
          <a:p>
            <a:pPr lvl="1">
              <a:spcAft>
                <a:spcPts val="1800"/>
              </a:spcAft>
            </a:pPr>
            <a:r>
              <a:rPr lang="en-US" altLang="en-US" sz="2400" i="1" dirty="0" smtClean="0">
                <a:ea typeface="ヒラギノ角ゴ Pro W3" pitchFamily="-80" charset="-128"/>
              </a:rPr>
              <a:t>g </a:t>
            </a:r>
            <a:r>
              <a:rPr lang="en-US" altLang="en-US" sz="2400" i="1" dirty="0">
                <a:ea typeface="ヒラギノ角ゴ Pro W3" pitchFamily="-80" charset="-128"/>
              </a:rPr>
              <a:t>= </a:t>
            </a:r>
            <a:r>
              <a:rPr lang="en-US" altLang="en-US" sz="2400" dirty="0">
                <a:ea typeface="ヒラギノ角ゴ Pro W3" pitchFamily="-80" charset="-128"/>
              </a:rPr>
              <a:t>the growth rate of future earnings and the growth in the common stockholders’ investment in the </a:t>
            </a:r>
            <a:r>
              <a:rPr lang="en-US" altLang="en-US" sz="2400" dirty="0" smtClean="0">
                <a:ea typeface="ヒラギノ角ゴ Pro W3" pitchFamily="-80" charset="-128"/>
              </a:rPr>
              <a:t>firm</a:t>
            </a:r>
          </a:p>
          <a:p>
            <a:pPr lvl="1">
              <a:spcAft>
                <a:spcPts val="1800"/>
              </a:spcAft>
            </a:pPr>
            <a:r>
              <a:rPr lang="en-US" sz="2400" i="1" dirty="0"/>
              <a:t>ROE</a:t>
            </a:r>
            <a:r>
              <a:rPr lang="en-US" sz="2400" dirty="0"/>
              <a:t> = the return on equity (net income/common book </a:t>
            </a:r>
            <a:r>
              <a:rPr lang="en-US" sz="2400" dirty="0" smtClean="0"/>
              <a:t>value)</a:t>
            </a:r>
          </a:p>
          <a:p>
            <a:pPr lvl="1"/>
            <a:r>
              <a:rPr lang="en-US" altLang="en-US" sz="2400" i="1" dirty="0">
                <a:ea typeface="ヒラギノ角ゴ Pro W3" pitchFamily="-80" charset="-128"/>
              </a:rPr>
              <a:t>pr</a:t>
            </a:r>
            <a:r>
              <a:rPr lang="en-US" altLang="en-US" sz="2400" dirty="0">
                <a:ea typeface="ヒラギノ角ゴ Pro W3" pitchFamily="-80" charset="-128"/>
              </a:rPr>
              <a:t> =</a:t>
            </a:r>
            <a:r>
              <a:rPr lang="en-US" altLang="en-US" sz="2400" i="1" dirty="0">
                <a:ea typeface="ヒラギノ角ゴ Pro W3" pitchFamily="-80" charset="-128"/>
              </a:rPr>
              <a:t> </a:t>
            </a:r>
            <a:r>
              <a:rPr lang="en-US" altLang="en-US" sz="2400" b="1" dirty="0">
                <a:ea typeface="ヒラギノ角ゴ Pro W3" pitchFamily="-80" charset="-128"/>
              </a:rPr>
              <a:t>%</a:t>
            </a:r>
            <a:r>
              <a:rPr lang="en-US" altLang="en-US" sz="2400" i="1" dirty="0">
                <a:ea typeface="ヒラギノ角ゴ Pro W3" pitchFamily="-80" charset="-128"/>
              </a:rPr>
              <a:t> </a:t>
            </a:r>
            <a:r>
              <a:rPr lang="en-US" altLang="en-US" sz="2400" b="1" dirty="0">
                <a:ea typeface="ヒラギノ角ゴ Pro W3" pitchFamily="-80" charset="-128"/>
              </a:rPr>
              <a:t>of profits retained</a:t>
            </a:r>
            <a:r>
              <a:rPr lang="en-US" altLang="en-US" sz="2400" i="1" dirty="0">
                <a:ea typeface="ヒラギノ角ゴ Pro W3" pitchFamily="-80" charset="-128"/>
              </a:rPr>
              <a:t> </a:t>
            </a:r>
            <a:r>
              <a:rPr lang="en-US" altLang="en-US" sz="2400" dirty="0">
                <a:ea typeface="ヒラギノ角ゴ Pro W3" pitchFamily="-80" charset="-128"/>
              </a:rPr>
              <a:t>(profit retention rate</a:t>
            </a:r>
            <a:r>
              <a:rPr lang="en-US" altLang="en-US" sz="2400" dirty="0" smtClean="0">
                <a:ea typeface="ヒラギノ角ゴ Pro W3" pitchFamily="-80" charset="-128"/>
              </a:rPr>
              <a:t>)</a:t>
            </a:r>
            <a:endParaRPr lang="en-US" sz="2400" dirty="0"/>
          </a:p>
        </p:txBody>
      </p:sp>
    </p:spTree>
    <p:extLst>
      <p:ext uri="{BB962C8B-B14F-4D97-AF65-F5344CB8AC3E}">
        <p14:creationId xmlns:p14="http://schemas.microsoft.com/office/powerpoint/2010/main" val="1694898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sz="3600" dirty="0">
                <a:latin typeface="+mj-lt"/>
                <a:cs typeface="Verdana"/>
              </a:rPr>
              <a:t>Dividend Valuation Model</a:t>
            </a:r>
            <a:endParaRPr lang="en-US" sz="3600" dirty="0">
              <a:latin typeface="+mj-lt"/>
            </a:endParaRPr>
          </a:p>
        </p:txBody>
      </p:sp>
      <p:sp>
        <p:nvSpPr>
          <p:cNvPr id="3" name="Content Placeholder 2"/>
          <p:cNvSpPr>
            <a:spLocks noGrp="1"/>
          </p:cNvSpPr>
          <p:nvPr>
            <p:ph idx="1"/>
          </p:nvPr>
        </p:nvSpPr>
        <p:spPr>
          <a:xfrm>
            <a:off x="438150" y="1219200"/>
            <a:ext cx="8172450" cy="381000"/>
          </a:xfrm>
        </p:spPr>
        <p:txBody>
          <a:bodyPr wrap="square">
            <a:spAutoFit/>
          </a:bodyPr>
          <a:lstStyle/>
          <a:p>
            <a:r>
              <a:rPr lang="en-US" altLang="en-US" sz="2400" dirty="0">
                <a:ea typeface="ヒラギノ角ゴ Pro W3" pitchFamily="-80" charset="-128"/>
              </a:rPr>
              <a:t>Value of common stock = </a:t>
            </a:r>
            <a:r>
              <a:rPr lang="en-US" altLang="en-US" sz="2400" i="1" dirty="0">
                <a:ea typeface="ヒラギノ角ゴ Pro W3" pitchFamily="-80" charset="-128"/>
              </a:rPr>
              <a:t>PV</a:t>
            </a:r>
            <a:r>
              <a:rPr lang="en-US" altLang="en-US" sz="2400" dirty="0">
                <a:ea typeface="ヒラギノ角ゴ Pro W3" pitchFamily="-80" charset="-128"/>
              </a:rPr>
              <a:t> of future dividends</a:t>
            </a:r>
            <a:endParaRPr lang="en-US" sz="2400" dirty="0"/>
          </a:p>
        </p:txBody>
      </p:sp>
      <p:graphicFrame>
        <p:nvGraphicFramePr>
          <p:cNvPr id="4" name="Object 3" descr="An image shows an equation as follows: Common stock value equals the fraction dividend in year 1 by required rate of return minus growth rate."/>
          <p:cNvGraphicFramePr>
            <a:graphicFrameLocks noChangeAspect="1"/>
          </p:cNvGraphicFramePr>
          <p:nvPr>
            <p:extLst>
              <p:ext uri="{D42A27DB-BD31-4B8C-83A1-F6EECF244321}">
                <p14:modId xmlns:p14="http://schemas.microsoft.com/office/powerpoint/2010/main" val="2797464994"/>
              </p:ext>
            </p:extLst>
          </p:nvPr>
        </p:nvGraphicFramePr>
        <p:xfrm>
          <a:off x="1022350" y="1981200"/>
          <a:ext cx="6948488" cy="760413"/>
        </p:xfrm>
        <a:graphic>
          <a:graphicData uri="http://schemas.openxmlformats.org/presentationml/2006/ole">
            <mc:AlternateContent xmlns:mc="http://schemas.openxmlformats.org/markup-compatibility/2006">
              <mc:Choice xmlns:v="urn:schemas-microsoft-com:vml" Requires="v">
                <p:oleObj spid="_x0000_s9583" name="Equation" r:id="rId3" imgW="3682800" imgH="419040" progId="Equation.DSMT4">
                  <p:embed/>
                </p:oleObj>
              </mc:Choice>
              <mc:Fallback>
                <p:oleObj name="Equation" r:id="rId3" imgW="3682800" imgH="419040" progId="Equation.DSMT4">
                  <p:embed/>
                  <p:pic>
                    <p:nvPicPr>
                      <p:cNvPr id="0" name=""/>
                      <p:cNvPicPr/>
                      <p:nvPr/>
                    </p:nvPicPr>
                    <p:blipFill>
                      <a:blip r:embed="rId4"/>
                      <a:stretch>
                        <a:fillRect/>
                      </a:stretch>
                    </p:blipFill>
                    <p:spPr>
                      <a:xfrm>
                        <a:off x="1022350" y="1981200"/>
                        <a:ext cx="6948488" cy="760413"/>
                      </a:xfrm>
                      <a:prstGeom prst="rect">
                        <a:avLst/>
                      </a:prstGeom>
                    </p:spPr>
                  </p:pic>
                </p:oleObj>
              </mc:Fallback>
            </mc:AlternateContent>
          </a:graphicData>
        </a:graphic>
      </p:graphicFrame>
      <p:graphicFrame>
        <p:nvGraphicFramePr>
          <p:cNvPr id="5" name="Object 4" descr="An image shows an equation as follows: Capital V sub cs equals the fraction capital D1 by r sub cs minus g."/>
          <p:cNvGraphicFramePr>
            <a:graphicFrameLocks noChangeAspect="1"/>
          </p:cNvGraphicFramePr>
          <p:nvPr>
            <p:extLst>
              <p:ext uri="{D42A27DB-BD31-4B8C-83A1-F6EECF244321}">
                <p14:modId xmlns:p14="http://schemas.microsoft.com/office/powerpoint/2010/main" val="1986778637"/>
              </p:ext>
            </p:extLst>
          </p:nvPr>
        </p:nvGraphicFramePr>
        <p:xfrm>
          <a:off x="3128963" y="3095625"/>
          <a:ext cx="1323975" cy="790575"/>
        </p:xfrm>
        <a:graphic>
          <a:graphicData uri="http://schemas.openxmlformats.org/presentationml/2006/ole">
            <mc:AlternateContent xmlns:mc="http://schemas.openxmlformats.org/markup-compatibility/2006">
              <mc:Choice xmlns:v="urn:schemas-microsoft-com:vml" Requires="v">
                <p:oleObj spid="_x0000_s9584" name="Equation" r:id="rId5" imgW="774360" imgH="444240" progId="Equation.DSMT4">
                  <p:embed/>
                </p:oleObj>
              </mc:Choice>
              <mc:Fallback>
                <p:oleObj name="Equation" r:id="rId5" imgW="774360" imgH="444240" progId="Equation.DSMT4">
                  <p:embed/>
                  <p:pic>
                    <p:nvPicPr>
                      <p:cNvPr id="0" name=""/>
                      <p:cNvPicPr/>
                      <p:nvPr/>
                    </p:nvPicPr>
                    <p:blipFill>
                      <a:blip r:embed="rId6"/>
                      <a:stretch>
                        <a:fillRect/>
                      </a:stretch>
                    </p:blipFill>
                    <p:spPr>
                      <a:xfrm>
                        <a:off x="3128963" y="3095625"/>
                        <a:ext cx="1323975" cy="790575"/>
                      </a:xfrm>
                      <a:prstGeom prst="rect">
                        <a:avLst/>
                      </a:prstGeom>
                    </p:spPr>
                  </p:pic>
                </p:oleObj>
              </mc:Fallback>
            </mc:AlternateContent>
          </a:graphicData>
        </a:graphic>
      </p:graphicFrame>
      <p:graphicFrame>
        <p:nvGraphicFramePr>
          <p:cNvPr id="6" name="Object 5" descr="An image shows an equation as follows: capital V sub cs common stock value; capital D1 equals dividend in year 1; r sub cs equals required rate of return; and g equals growth rate."/>
          <p:cNvGraphicFramePr>
            <a:graphicFrameLocks noChangeAspect="1"/>
          </p:cNvGraphicFramePr>
          <p:nvPr>
            <p:extLst>
              <p:ext uri="{D42A27DB-BD31-4B8C-83A1-F6EECF244321}">
                <p14:modId xmlns:p14="http://schemas.microsoft.com/office/powerpoint/2010/main" val="967705838"/>
              </p:ext>
            </p:extLst>
          </p:nvPr>
        </p:nvGraphicFramePr>
        <p:xfrm>
          <a:off x="687388" y="4230688"/>
          <a:ext cx="3278187" cy="1789112"/>
        </p:xfrm>
        <a:graphic>
          <a:graphicData uri="http://schemas.openxmlformats.org/presentationml/2006/ole">
            <mc:AlternateContent xmlns:mc="http://schemas.openxmlformats.org/markup-compatibility/2006">
              <mc:Choice xmlns:v="urn:schemas-microsoft-com:vml" Requires="v">
                <p:oleObj spid="_x0000_s9585" name="Equation" r:id="rId7" imgW="1688760" imgH="914400" progId="Equation.DSMT4">
                  <p:embed/>
                </p:oleObj>
              </mc:Choice>
              <mc:Fallback>
                <p:oleObj name="Equation" r:id="rId7" imgW="1688760" imgH="914400" progId="Equation.DSMT4">
                  <p:embed/>
                  <p:pic>
                    <p:nvPicPr>
                      <p:cNvPr id="0" name=""/>
                      <p:cNvPicPr/>
                      <p:nvPr/>
                    </p:nvPicPr>
                    <p:blipFill>
                      <a:blip r:embed="rId8"/>
                      <a:stretch>
                        <a:fillRect/>
                      </a:stretch>
                    </p:blipFill>
                    <p:spPr>
                      <a:xfrm>
                        <a:off x="687388" y="4230688"/>
                        <a:ext cx="3278187" cy="1789112"/>
                      </a:xfrm>
                      <a:prstGeom prst="rect">
                        <a:avLst/>
                      </a:prstGeom>
                    </p:spPr>
                  </p:pic>
                </p:oleObj>
              </mc:Fallback>
            </mc:AlternateContent>
          </a:graphicData>
        </a:graphic>
      </p:graphicFrame>
    </p:spTree>
    <p:extLst>
      <p:ext uri="{BB962C8B-B14F-4D97-AF65-F5344CB8AC3E}">
        <p14:creationId xmlns:p14="http://schemas.microsoft.com/office/powerpoint/2010/main" val="3117398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5765"/>
            <a:ext cx="7886700" cy="984885"/>
          </a:xfrm>
        </p:spPr>
        <p:txBody>
          <a:bodyPr wrap="square">
            <a:spAutoFit/>
          </a:bodyPr>
          <a:lstStyle/>
          <a:p>
            <a:r>
              <a:rPr lang="en-US" sz="3600" dirty="0">
                <a:latin typeface="+mj-lt"/>
              </a:rPr>
              <a:t>Dividend Valuation Model Example </a:t>
            </a:r>
            <a:r>
              <a:rPr lang="en-US" sz="2800" dirty="0" smtClean="0">
                <a:latin typeface="+mj-lt"/>
              </a:rPr>
              <a:t>(1 of 2)</a:t>
            </a:r>
            <a:endParaRPr lang="en-US" sz="2000" dirty="0">
              <a:latin typeface="+mj-lt"/>
            </a:endParaRPr>
          </a:p>
        </p:txBody>
      </p:sp>
      <p:sp>
        <p:nvSpPr>
          <p:cNvPr id="3" name="Content Placeholder 2"/>
          <p:cNvSpPr>
            <a:spLocks noGrp="1"/>
          </p:cNvSpPr>
          <p:nvPr>
            <p:ph idx="1"/>
          </p:nvPr>
        </p:nvSpPr>
        <p:spPr>
          <a:xfrm>
            <a:off x="438150" y="1906191"/>
            <a:ext cx="8172450" cy="1846659"/>
          </a:xfrm>
        </p:spPr>
        <p:txBody>
          <a:bodyPr wrap="square">
            <a:spAutoFit/>
          </a:bodyPr>
          <a:lstStyle/>
          <a:p>
            <a:r>
              <a:rPr lang="en-US" altLang="en-US" sz="2400" dirty="0">
                <a:ea typeface="ヒラギノ角ゴ Pro W3" pitchFamily="-80" charset="-128"/>
              </a:rPr>
              <a:t>Consider the valuation of a common stock that paid </a:t>
            </a:r>
            <a:r>
              <a:rPr lang="en-US" altLang="en-US" sz="2400" dirty="0" smtClean="0">
                <a:ea typeface="ヒラギノ角ゴ Pro W3" pitchFamily="-80" charset="-128"/>
              </a:rPr>
              <a:t>$2 </a:t>
            </a:r>
            <a:r>
              <a:rPr lang="en-US" altLang="en-US" sz="2400" dirty="0">
                <a:ea typeface="ヒラギノ角ゴ Pro W3" pitchFamily="-80" charset="-128"/>
              </a:rPr>
              <a:t>dividend at the end of the last year and is expected to pay a cash dividend in the future. Dividends are expected to grow at </a:t>
            </a:r>
            <a:r>
              <a:rPr lang="en-US" altLang="en-US" sz="2400" dirty="0" smtClean="0">
                <a:ea typeface="ヒラギノ角ゴ Pro W3" pitchFamily="-80" charset="-128"/>
              </a:rPr>
              <a:t>4 percent </a:t>
            </a:r>
            <a:r>
              <a:rPr lang="en-US" altLang="en-US" sz="2400" dirty="0">
                <a:ea typeface="ヒラギノ角ゴ Pro W3" pitchFamily="-80" charset="-128"/>
              </a:rPr>
              <a:t>and the investors required rate of return is </a:t>
            </a:r>
            <a:r>
              <a:rPr lang="en-US" altLang="en-US" sz="2400" dirty="0" smtClean="0">
                <a:ea typeface="ヒラギノ角ゴ Pro W3" pitchFamily="-80" charset="-128"/>
              </a:rPr>
              <a:t>14 percent.</a:t>
            </a:r>
            <a:endParaRPr lang="en-US" sz="2400" dirty="0"/>
          </a:p>
        </p:txBody>
      </p:sp>
    </p:spTree>
    <p:extLst>
      <p:ext uri="{BB962C8B-B14F-4D97-AF65-F5344CB8AC3E}">
        <p14:creationId xmlns:p14="http://schemas.microsoft.com/office/powerpoint/2010/main" val="3874256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5765"/>
            <a:ext cx="7620000" cy="984885"/>
          </a:xfrm>
        </p:spPr>
        <p:txBody>
          <a:bodyPr>
            <a:spAutoFit/>
          </a:bodyPr>
          <a:lstStyle/>
          <a:p>
            <a:r>
              <a:rPr lang="en-US" sz="3600" dirty="0">
                <a:latin typeface="+mj-lt"/>
              </a:rPr>
              <a:t>Dividend Valuation Model Example </a:t>
            </a:r>
            <a:r>
              <a:rPr lang="en-US" sz="2800" dirty="0" smtClean="0">
                <a:latin typeface="+mj-lt"/>
              </a:rPr>
              <a:t>(2 of 2)</a:t>
            </a:r>
            <a:endParaRPr lang="en-US" sz="2000" dirty="0">
              <a:latin typeface="+mj-lt"/>
            </a:endParaRPr>
          </a:p>
        </p:txBody>
      </p:sp>
      <p:sp>
        <p:nvSpPr>
          <p:cNvPr id="4" name="Content Placeholder 3"/>
          <p:cNvSpPr>
            <a:spLocks noGrp="1"/>
          </p:cNvSpPr>
          <p:nvPr>
            <p:ph idx="1"/>
          </p:nvPr>
        </p:nvSpPr>
        <p:spPr>
          <a:xfrm>
            <a:off x="428625" y="1905000"/>
            <a:ext cx="8181975" cy="762000"/>
          </a:xfrm>
        </p:spPr>
        <p:txBody>
          <a:bodyPr>
            <a:spAutoFit/>
          </a:bodyPr>
          <a:lstStyle/>
          <a:p>
            <a:pPr marL="514350" indent="-514350">
              <a:buFont typeface="+mj-lt"/>
              <a:buAutoNum type="arabicPeriod"/>
            </a:pPr>
            <a:r>
              <a:rPr lang="en-US" altLang="en-US" sz="2400" dirty="0">
                <a:ea typeface="ヒラギノ角ゴ Pro W3" pitchFamily="-80" charset="-128"/>
              </a:rPr>
              <a:t>The dividend last year was </a:t>
            </a:r>
            <a:r>
              <a:rPr lang="en-US" altLang="en-US" sz="2400" dirty="0" smtClean="0">
                <a:ea typeface="ヒラギノ角ゴ Pro W3" pitchFamily="-80" charset="-128"/>
              </a:rPr>
              <a:t>$2. </a:t>
            </a:r>
            <a:r>
              <a:rPr lang="en-US" altLang="en-US" sz="2400" dirty="0">
                <a:ea typeface="ヒラギノ角ゴ Pro W3" pitchFamily="-80" charset="-128"/>
              </a:rPr>
              <a:t>Compute the new </a:t>
            </a:r>
            <a:r>
              <a:rPr lang="en-US" altLang="en-US" sz="2400" dirty="0" smtClean="0">
                <a:ea typeface="ヒラギノ角ゴ Pro W3" pitchFamily="-80" charset="-128"/>
              </a:rPr>
              <a:t>dividend (</a:t>
            </a:r>
            <a:r>
              <a:rPr lang="en-US" altLang="en-US" sz="2400" i="1" dirty="0" smtClean="0">
                <a:ea typeface="ヒラギノ角ゴ Pro W3" pitchFamily="-80" charset="-128"/>
              </a:rPr>
              <a:t>D</a:t>
            </a:r>
            <a:r>
              <a:rPr lang="en-US" altLang="en-US" sz="2400" baseline="-25000" dirty="0" smtClean="0">
                <a:ea typeface="ヒラギノ角ゴ Pro W3" pitchFamily="-80" charset="-128"/>
              </a:rPr>
              <a:t>1</a:t>
            </a:r>
            <a:r>
              <a:rPr lang="en-US" altLang="en-US" sz="2400" dirty="0" smtClean="0">
                <a:ea typeface="ヒラギノ角ゴ Pro W3" pitchFamily="-80" charset="-128"/>
              </a:rPr>
              <a:t>) by:</a:t>
            </a:r>
            <a:endParaRPr lang="en-US" sz="2400" dirty="0"/>
          </a:p>
        </p:txBody>
      </p:sp>
      <p:graphicFrame>
        <p:nvGraphicFramePr>
          <p:cNvPr id="7" name="Object 6" descr="The equation is as follows: &#10;• D1 equals D naught open parens 1 plus g close parens.&#10;• Equals U.S. dollars 2 open parens 1 plus 0.04 close parens.&#10;• Equals U.S. dollars 2.08."/>
          <p:cNvGraphicFramePr>
            <a:graphicFrameLocks noChangeAspect="1"/>
          </p:cNvGraphicFramePr>
          <p:nvPr>
            <p:extLst>
              <p:ext uri="{D42A27DB-BD31-4B8C-83A1-F6EECF244321}">
                <p14:modId xmlns:p14="http://schemas.microsoft.com/office/powerpoint/2010/main" val="3602220"/>
              </p:ext>
            </p:extLst>
          </p:nvPr>
        </p:nvGraphicFramePr>
        <p:xfrm>
          <a:off x="981075" y="2903538"/>
          <a:ext cx="2014538" cy="1047750"/>
        </p:xfrm>
        <a:graphic>
          <a:graphicData uri="http://schemas.openxmlformats.org/presentationml/2006/ole">
            <mc:AlternateContent xmlns:mc="http://schemas.openxmlformats.org/markup-compatibility/2006">
              <mc:Choice xmlns:v="urn:schemas-microsoft-com:vml" Requires="v">
                <p:oleObj spid="_x0000_s7878" name="Equation" r:id="rId3" imgW="1295280" imgH="672840" progId="Equation.DSMT4">
                  <p:embed/>
                </p:oleObj>
              </mc:Choice>
              <mc:Fallback>
                <p:oleObj name="Equation" r:id="rId3" imgW="1295280" imgH="672840" progId="Equation.DSMT4">
                  <p:embed/>
                  <p:pic>
                    <p:nvPicPr>
                      <p:cNvPr id="0" name=""/>
                      <p:cNvPicPr/>
                      <p:nvPr/>
                    </p:nvPicPr>
                    <p:blipFill>
                      <a:blip r:embed="rId4"/>
                      <a:stretch>
                        <a:fillRect/>
                      </a:stretch>
                    </p:blipFill>
                    <p:spPr>
                      <a:xfrm>
                        <a:off x="981075" y="2903538"/>
                        <a:ext cx="2014538" cy="1047750"/>
                      </a:xfrm>
                      <a:prstGeom prst="rect">
                        <a:avLst/>
                      </a:prstGeom>
                    </p:spPr>
                  </p:pic>
                </p:oleObj>
              </mc:Fallback>
            </mc:AlternateContent>
          </a:graphicData>
        </a:graphic>
      </p:graphicFrame>
      <p:sp>
        <p:nvSpPr>
          <p:cNvPr id="5" name="Content Placeholder 4"/>
          <p:cNvSpPr>
            <a:spLocks noGrp="1"/>
          </p:cNvSpPr>
          <p:nvPr>
            <p:ph idx="13"/>
          </p:nvPr>
        </p:nvSpPr>
        <p:spPr>
          <a:xfrm>
            <a:off x="447675" y="4343400"/>
            <a:ext cx="381000" cy="369332"/>
          </a:xfrm>
        </p:spPr>
        <p:txBody>
          <a:bodyPr>
            <a:spAutoFit/>
          </a:bodyPr>
          <a:lstStyle/>
          <a:p>
            <a:pPr marL="0" indent="0">
              <a:buNone/>
            </a:pPr>
            <a:r>
              <a:rPr lang="en-US" sz="2400" dirty="0" smtClean="0">
                <a:solidFill>
                  <a:schemeClr val="bg2"/>
                </a:solidFill>
              </a:rPr>
              <a:t>2.</a:t>
            </a:r>
            <a:endParaRPr lang="en-US" sz="2400" dirty="0">
              <a:solidFill>
                <a:schemeClr val="bg2"/>
              </a:solidFill>
            </a:endParaRPr>
          </a:p>
        </p:txBody>
      </p:sp>
      <p:graphicFrame>
        <p:nvGraphicFramePr>
          <p:cNvPr id="8" name="Object 7" descr="The equation is as follows: &#10;• V sub cs equals the fraction D sub 1 by r sub cs minus g.&#10;• Equals the fraction U.S. dollars 2.08 by 0.14 minus 0.04&#10;• Equals U.S. dollars 20.80."/>
          <p:cNvGraphicFramePr>
            <a:graphicFrameLocks noChangeAspect="1"/>
          </p:cNvGraphicFramePr>
          <p:nvPr>
            <p:extLst>
              <p:ext uri="{D42A27DB-BD31-4B8C-83A1-F6EECF244321}">
                <p14:modId xmlns:p14="http://schemas.microsoft.com/office/powerpoint/2010/main" val="2269312394"/>
              </p:ext>
            </p:extLst>
          </p:nvPr>
        </p:nvGraphicFramePr>
        <p:xfrm>
          <a:off x="862013" y="4343400"/>
          <a:ext cx="2217737" cy="1884363"/>
        </p:xfrm>
        <a:graphic>
          <a:graphicData uri="http://schemas.openxmlformats.org/presentationml/2006/ole">
            <mc:AlternateContent xmlns:mc="http://schemas.openxmlformats.org/markup-compatibility/2006">
              <mc:Choice xmlns:v="urn:schemas-microsoft-com:vml" Requires="v">
                <p:oleObj spid="_x0000_s7879" name="Equation" r:id="rId5" imgW="1269720" imgH="1079280" progId="Equation.DSMT4">
                  <p:embed/>
                </p:oleObj>
              </mc:Choice>
              <mc:Fallback>
                <p:oleObj name="Equation" r:id="rId5" imgW="1269720" imgH="1079280" progId="Equation.DSMT4">
                  <p:embed/>
                  <p:pic>
                    <p:nvPicPr>
                      <p:cNvPr id="0" name=""/>
                      <p:cNvPicPr/>
                      <p:nvPr/>
                    </p:nvPicPr>
                    <p:blipFill>
                      <a:blip r:embed="rId6"/>
                      <a:stretch>
                        <a:fillRect/>
                      </a:stretch>
                    </p:blipFill>
                    <p:spPr>
                      <a:xfrm>
                        <a:off x="862013" y="4343400"/>
                        <a:ext cx="2217737" cy="1884363"/>
                      </a:xfrm>
                      <a:prstGeom prst="rect">
                        <a:avLst/>
                      </a:prstGeom>
                    </p:spPr>
                  </p:pic>
                </p:oleObj>
              </mc:Fallback>
            </mc:AlternateContent>
          </a:graphicData>
        </a:graphic>
      </p:graphicFrame>
    </p:spTree>
    <p:extLst>
      <p:ext uri="{BB962C8B-B14F-4D97-AF65-F5344CB8AC3E}">
        <p14:creationId xmlns:p14="http://schemas.microsoft.com/office/powerpoint/2010/main" val="24816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2416254"/>
            <a:ext cx="7772400" cy="1107996"/>
          </a:xfrm>
        </p:spPr>
        <p:txBody>
          <a:bodyPr>
            <a:spAutoFit/>
          </a:bodyPr>
          <a:lstStyle/>
          <a:p>
            <a:r>
              <a:rPr lang="en-US" altLang="en-US" dirty="0">
                <a:latin typeface="+mj-lt"/>
                <a:ea typeface="ヒラギノ角ゴ Pro W3" pitchFamily="-80" charset="-128"/>
              </a:rPr>
              <a:t>The Expected </a:t>
            </a:r>
            <a:r>
              <a:rPr lang="en-US" altLang="en-US" dirty="0" smtClean="0">
                <a:latin typeface="+mj-lt"/>
                <a:ea typeface="ヒラギノ角ゴ Pro W3" pitchFamily="-80" charset="-128"/>
              </a:rPr>
              <a:t>Rate of Return of Stockholders </a:t>
            </a:r>
            <a:endParaRPr lang="en-US" b="0" dirty="0">
              <a:latin typeface="+mj-lt"/>
            </a:endParaRPr>
          </a:p>
        </p:txBody>
      </p:sp>
    </p:spTree>
    <p:extLst>
      <p:ext uri="{BB962C8B-B14F-4D97-AF65-F5344CB8AC3E}">
        <p14:creationId xmlns:p14="http://schemas.microsoft.com/office/powerpoint/2010/main" val="3092982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17195"/>
            <a:ext cx="8172450" cy="1097280"/>
          </a:xfrm>
        </p:spPr>
        <p:txBody>
          <a:bodyPr wrap="square">
            <a:spAutoFit/>
          </a:bodyPr>
          <a:lstStyle/>
          <a:p>
            <a:r>
              <a:rPr lang="en-US" sz="3600" dirty="0">
                <a:latin typeface="+mj-lt"/>
              </a:rPr>
              <a:t>The Expected Rate of Return of Preferred </a:t>
            </a:r>
            <a:r>
              <a:rPr lang="en-US" sz="3600" dirty="0" smtClean="0">
                <a:latin typeface="+mj-lt"/>
              </a:rPr>
              <a:t>Stockholders</a:t>
            </a:r>
            <a:endParaRPr lang="en-US" sz="2000" b="0" dirty="0">
              <a:latin typeface="+mj-lt"/>
            </a:endParaRPr>
          </a:p>
        </p:txBody>
      </p:sp>
      <p:sp>
        <p:nvSpPr>
          <p:cNvPr id="4" name="Content Placeholder 3"/>
          <p:cNvSpPr>
            <a:spLocks noGrp="1"/>
          </p:cNvSpPr>
          <p:nvPr>
            <p:ph idx="1"/>
          </p:nvPr>
        </p:nvSpPr>
        <p:spPr>
          <a:xfrm>
            <a:off x="438150" y="1927622"/>
            <a:ext cx="8172450" cy="615553"/>
          </a:xfrm>
        </p:spPr>
        <p:txBody>
          <a:bodyPr wrap="square">
            <a:spAutoFit/>
          </a:bodyPr>
          <a:lstStyle/>
          <a:p>
            <a:r>
              <a:rPr lang="en-US" altLang="en-US" sz="2000" dirty="0">
                <a:ea typeface="ヒラギノ角ゴ Pro W3" pitchFamily="-80" charset="-128"/>
              </a:rPr>
              <a:t>The expected rate of return on a security is the required rate of return of investors who are willing to pay the market price for the security.</a:t>
            </a:r>
            <a:endParaRPr lang="en-US" sz="2000" dirty="0"/>
          </a:p>
        </p:txBody>
      </p:sp>
      <p:graphicFrame>
        <p:nvGraphicFramePr>
          <p:cNvPr id="6" name="Object 5" descr="An image shows an equation as follows: Expected rate of return (r bar sub ps) equals the fraction annual dividend by preferred stock market price equals the fraction capital D by capital P sub ps."/>
          <p:cNvGraphicFramePr>
            <a:graphicFrameLocks noChangeAspect="1"/>
          </p:cNvGraphicFramePr>
          <p:nvPr>
            <p:extLst>
              <p:ext uri="{D42A27DB-BD31-4B8C-83A1-F6EECF244321}">
                <p14:modId xmlns:p14="http://schemas.microsoft.com/office/powerpoint/2010/main" val="2090133469"/>
              </p:ext>
            </p:extLst>
          </p:nvPr>
        </p:nvGraphicFramePr>
        <p:xfrm>
          <a:off x="923925" y="2876550"/>
          <a:ext cx="7199313" cy="823913"/>
        </p:xfrm>
        <a:graphic>
          <a:graphicData uri="http://schemas.openxmlformats.org/presentationml/2006/ole">
            <mc:AlternateContent xmlns:mc="http://schemas.openxmlformats.org/markup-compatibility/2006">
              <mc:Choice xmlns:v="urn:schemas-microsoft-com:vml" Requires="v">
                <p:oleObj spid="_x0000_s8807" name="Equation" r:id="rId3" imgW="4012920" imgH="457200" progId="Equation.DSMT4">
                  <p:embed/>
                </p:oleObj>
              </mc:Choice>
              <mc:Fallback>
                <p:oleObj name="Equation" r:id="rId3" imgW="4012920" imgH="457200" progId="Equation.DSMT4">
                  <p:embed/>
                  <p:pic>
                    <p:nvPicPr>
                      <p:cNvPr id="0" name=""/>
                      <p:cNvPicPr/>
                      <p:nvPr/>
                    </p:nvPicPr>
                    <p:blipFill>
                      <a:blip r:embed="rId4"/>
                      <a:stretch>
                        <a:fillRect/>
                      </a:stretch>
                    </p:blipFill>
                    <p:spPr>
                      <a:xfrm>
                        <a:off x="923925" y="2876550"/>
                        <a:ext cx="7199313" cy="823913"/>
                      </a:xfrm>
                      <a:prstGeom prst="rect">
                        <a:avLst/>
                      </a:prstGeom>
                    </p:spPr>
                  </p:pic>
                </p:oleObj>
              </mc:Fallback>
            </mc:AlternateContent>
          </a:graphicData>
        </a:graphic>
      </p:graphicFrame>
      <p:sp>
        <p:nvSpPr>
          <p:cNvPr id="5" name="Content Placeholder 4"/>
          <p:cNvSpPr>
            <a:spLocks noGrp="1"/>
          </p:cNvSpPr>
          <p:nvPr>
            <p:ph idx="13"/>
          </p:nvPr>
        </p:nvSpPr>
        <p:spPr>
          <a:xfrm>
            <a:off x="447675" y="3962400"/>
            <a:ext cx="8162925" cy="923330"/>
          </a:xfrm>
        </p:spPr>
        <p:txBody>
          <a:bodyPr wrap="square">
            <a:spAutoFit/>
          </a:bodyPr>
          <a:lstStyle/>
          <a:p>
            <a:pPr>
              <a:lnSpc>
                <a:spcPct val="150000"/>
              </a:lnSpc>
            </a:pPr>
            <a:r>
              <a:rPr lang="en-US" sz="2000" dirty="0"/>
              <a:t>Example: If the current market price of preferred stock is </a:t>
            </a:r>
            <a:r>
              <a:rPr lang="en-US" sz="2000" dirty="0" smtClean="0"/>
              <a:t>$50, </a:t>
            </a:r>
            <a:r>
              <a:rPr lang="en-US" sz="2000" dirty="0"/>
              <a:t>and the stock pays </a:t>
            </a:r>
            <a:r>
              <a:rPr lang="en-US" sz="2000" dirty="0" smtClean="0"/>
              <a:t>$3.64 </a:t>
            </a:r>
            <a:r>
              <a:rPr lang="en-US" sz="2000" dirty="0"/>
              <a:t>dividend, the expected rate of </a:t>
            </a:r>
            <a:r>
              <a:rPr lang="en-US" sz="2000" dirty="0" smtClean="0"/>
              <a:t>return is</a:t>
            </a:r>
            <a:endParaRPr lang="en-US" sz="2000" dirty="0"/>
          </a:p>
        </p:txBody>
      </p:sp>
      <p:graphicFrame>
        <p:nvGraphicFramePr>
          <p:cNvPr id="7" name="Object 6" descr="An image shows an equation as follows: r bar sub ps equals the fraction capital D by capital P sub ps equals the fraction U.S. dollars 3.64 by U.S. dollars 50 equals 7.28 percent."/>
          <p:cNvGraphicFramePr>
            <a:graphicFrameLocks noChangeAspect="1"/>
          </p:cNvGraphicFramePr>
          <p:nvPr>
            <p:extLst>
              <p:ext uri="{D42A27DB-BD31-4B8C-83A1-F6EECF244321}">
                <p14:modId xmlns:p14="http://schemas.microsoft.com/office/powerpoint/2010/main" val="2391932281"/>
              </p:ext>
            </p:extLst>
          </p:nvPr>
        </p:nvGraphicFramePr>
        <p:xfrm>
          <a:off x="2241550" y="5137150"/>
          <a:ext cx="2976563" cy="806450"/>
        </p:xfrm>
        <a:graphic>
          <a:graphicData uri="http://schemas.openxmlformats.org/presentationml/2006/ole">
            <mc:AlternateContent xmlns:mc="http://schemas.openxmlformats.org/markup-compatibility/2006">
              <mc:Choice xmlns:v="urn:schemas-microsoft-com:vml" Requires="v">
                <p:oleObj spid="_x0000_s8808" name="Equation" r:id="rId5" imgW="1638000" imgH="444240" progId="Equation.DSMT4">
                  <p:embed/>
                </p:oleObj>
              </mc:Choice>
              <mc:Fallback>
                <p:oleObj name="Equation" r:id="rId5" imgW="1638000" imgH="444240" progId="Equation.DSMT4">
                  <p:embed/>
                  <p:pic>
                    <p:nvPicPr>
                      <p:cNvPr id="0" name=""/>
                      <p:cNvPicPr/>
                      <p:nvPr/>
                    </p:nvPicPr>
                    <p:blipFill>
                      <a:blip r:embed="rId6"/>
                      <a:stretch>
                        <a:fillRect/>
                      </a:stretch>
                    </p:blipFill>
                    <p:spPr>
                      <a:xfrm>
                        <a:off x="2241550" y="5137150"/>
                        <a:ext cx="2976563" cy="806450"/>
                      </a:xfrm>
                      <a:prstGeom prst="rect">
                        <a:avLst/>
                      </a:prstGeom>
                    </p:spPr>
                  </p:pic>
                </p:oleObj>
              </mc:Fallback>
            </mc:AlternateContent>
          </a:graphicData>
        </a:graphic>
      </p:graphicFrame>
    </p:spTree>
    <p:extLst>
      <p:ext uri="{BB962C8B-B14F-4D97-AF65-F5344CB8AC3E}">
        <p14:creationId xmlns:p14="http://schemas.microsoft.com/office/powerpoint/2010/main" val="747710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195"/>
            <a:ext cx="8191500" cy="1097280"/>
          </a:xfrm>
        </p:spPr>
        <p:txBody>
          <a:bodyPr wrap="square">
            <a:spAutoFit/>
          </a:bodyPr>
          <a:lstStyle/>
          <a:p>
            <a:r>
              <a:rPr lang="en-US" sz="3600" dirty="0" smtClean="0">
                <a:latin typeface="+mj-lt"/>
              </a:rPr>
              <a:t>Expected </a:t>
            </a:r>
            <a:r>
              <a:rPr lang="en-US" sz="3600" dirty="0">
                <a:latin typeface="+mj-lt"/>
              </a:rPr>
              <a:t>Rate of Return of </a:t>
            </a:r>
            <a:r>
              <a:rPr lang="en-US" sz="3600" dirty="0" smtClean="0">
                <a:latin typeface="+mj-lt"/>
              </a:rPr>
              <a:t>Common Stockholders </a:t>
            </a:r>
            <a:r>
              <a:rPr lang="en-US" sz="2800" dirty="0" smtClean="0">
                <a:latin typeface="+mj-lt"/>
              </a:rPr>
              <a:t>(1 of 2)</a:t>
            </a:r>
            <a:endParaRPr lang="en-US" sz="2000" dirty="0">
              <a:latin typeface="+mj-lt"/>
            </a:endParaRPr>
          </a:p>
        </p:txBody>
      </p:sp>
      <p:graphicFrame>
        <p:nvGraphicFramePr>
          <p:cNvPr id="6" name="Object 5" descr="An image shows an equation as follows: r bar sub cs equals the fraction dividend in year 1 by market price plus growth rate equals the fraction capital D 1 by capital P sub cs plus g."/>
          <p:cNvGraphicFramePr>
            <a:graphicFrameLocks noChangeAspect="1"/>
          </p:cNvGraphicFramePr>
          <p:nvPr>
            <p:extLst>
              <p:ext uri="{D42A27DB-BD31-4B8C-83A1-F6EECF244321}">
                <p14:modId xmlns:p14="http://schemas.microsoft.com/office/powerpoint/2010/main" val="3128322854"/>
              </p:ext>
            </p:extLst>
          </p:nvPr>
        </p:nvGraphicFramePr>
        <p:xfrm>
          <a:off x="1235075" y="1981200"/>
          <a:ext cx="6311900" cy="965200"/>
        </p:xfrm>
        <a:graphic>
          <a:graphicData uri="http://schemas.openxmlformats.org/presentationml/2006/ole">
            <mc:AlternateContent xmlns:mc="http://schemas.openxmlformats.org/markup-compatibility/2006">
              <mc:Choice xmlns:v="urn:schemas-microsoft-com:vml" Requires="v">
                <p:oleObj spid="_x0000_s10486" name="Equation" r:id="rId3" imgW="2819160" imgH="431640" progId="Equation.DSMT4">
                  <p:embed/>
                </p:oleObj>
              </mc:Choice>
              <mc:Fallback>
                <p:oleObj name="Equation" r:id="rId3" imgW="2819160" imgH="431640" progId="Equation.DSMT4">
                  <p:embed/>
                  <p:pic>
                    <p:nvPicPr>
                      <p:cNvPr id="0" name=""/>
                      <p:cNvPicPr/>
                      <p:nvPr/>
                    </p:nvPicPr>
                    <p:blipFill>
                      <a:blip r:embed="rId4"/>
                      <a:stretch>
                        <a:fillRect/>
                      </a:stretch>
                    </p:blipFill>
                    <p:spPr>
                      <a:xfrm>
                        <a:off x="1235075" y="1981200"/>
                        <a:ext cx="6311900" cy="965200"/>
                      </a:xfrm>
                      <a:prstGeom prst="rect">
                        <a:avLst/>
                      </a:prstGeom>
                    </p:spPr>
                  </p:pic>
                </p:oleObj>
              </mc:Fallback>
            </mc:AlternateContent>
          </a:graphicData>
        </a:graphic>
      </p:graphicFrame>
      <p:sp>
        <p:nvSpPr>
          <p:cNvPr id="4" name="Content Placeholder 3"/>
          <p:cNvSpPr>
            <a:spLocks noGrp="1"/>
          </p:cNvSpPr>
          <p:nvPr>
            <p:ph idx="1"/>
          </p:nvPr>
        </p:nvSpPr>
        <p:spPr>
          <a:xfrm>
            <a:off x="438150" y="3352800"/>
            <a:ext cx="8077200" cy="1477328"/>
          </a:xfrm>
        </p:spPr>
        <p:txBody>
          <a:bodyPr wrap="square">
            <a:spAutoFit/>
          </a:bodyPr>
          <a:lstStyle/>
          <a:p>
            <a:r>
              <a:rPr lang="en-US" altLang="en-US" sz="2400" b="1" dirty="0">
                <a:ea typeface="ヒラギノ角ゴ Pro W3" pitchFamily="-80" charset="-128"/>
              </a:rPr>
              <a:t>Example: </a:t>
            </a:r>
            <a:r>
              <a:rPr lang="en-US" altLang="en-US" sz="2400" dirty="0">
                <a:ea typeface="ヒラギノ角ゴ Pro W3" pitchFamily="-80" charset="-128"/>
              </a:rPr>
              <a:t>The </a:t>
            </a:r>
            <a:r>
              <a:rPr lang="en-US" altLang="en-US" sz="2400" dirty="0" smtClean="0">
                <a:ea typeface="ヒラギノ角ゴ Pro W3" pitchFamily="-80" charset="-128"/>
              </a:rPr>
              <a:t>current market </a:t>
            </a:r>
            <a:r>
              <a:rPr lang="en-US" altLang="en-US" sz="2400" dirty="0">
                <a:ea typeface="ヒラギノ角ゴ Pro W3" pitchFamily="-80" charset="-128"/>
              </a:rPr>
              <a:t>price of </a:t>
            </a:r>
            <a:r>
              <a:rPr lang="en-US" altLang="en-US" sz="2400" dirty="0" smtClean="0">
                <a:ea typeface="ヒラギノ角ゴ Pro W3" pitchFamily="-80" charset="-128"/>
              </a:rPr>
              <a:t>Pearson, Inc. stock </a:t>
            </a:r>
            <a:r>
              <a:rPr lang="en-US" altLang="en-US" sz="2400" dirty="0">
                <a:ea typeface="ヒラギノ角ゴ Pro W3" pitchFamily="-80" charset="-128"/>
              </a:rPr>
              <a:t>is </a:t>
            </a:r>
            <a:r>
              <a:rPr lang="en-US" altLang="en-US" sz="2400" dirty="0" smtClean="0">
                <a:ea typeface="ヒラギノ角ゴ Pro W3" pitchFamily="-80" charset="-128"/>
              </a:rPr>
              <a:t>$45 </a:t>
            </a:r>
            <a:r>
              <a:rPr lang="en-US" altLang="en-US" sz="2400" dirty="0">
                <a:ea typeface="ヒラギノ角ゴ Pro W3" pitchFamily="-80" charset="-128"/>
              </a:rPr>
              <a:t>and the stock pays dividend of </a:t>
            </a:r>
            <a:r>
              <a:rPr lang="en-US" altLang="en-US" sz="2400" dirty="0" smtClean="0">
                <a:ea typeface="ヒラギノ角ゴ Pro W3" pitchFamily="-80" charset="-128"/>
              </a:rPr>
              <a:t>$2 with </a:t>
            </a:r>
            <a:r>
              <a:rPr lang="en-US" altLang="en-US" sz="2400" dirty="0">
                <a:ea typeface="ヒラギノ角ゴ Pro W3" pitchFamily="-80" charset="-128"/>
              </a:rPr>
              <a:t>a growth rate of </a:t>
            </a:r>
            <a:r>
              <a:rPr lang="en-US" altLang="en-US" sz="2400" dirty="0" smtClean="0">
                <a:ea typeface="ヒラギノ角ゴ Pro W3" pitchFamily="-80" charset="-128"/>
              </a:rPr>
              <a:t>6 percent. If your required rate of return is 12 percent, should you buy the stock?</a:t>
            </a:r>
            <a:endParaRPr lang="en-US" sz="2400" dirty="0"/>
          </a:p>
        </p:txBody>
      </p:sp>
      <p:graphicFrame>
        <p:nvGraphicFramePr>
          <p:cNvPr id="7" name="Object 6" descr="An image shows an equation as follows: r bar sub cs equals the fraction U.S. dollars 2 by U.S. dollars 45 plus 0.06 equals 4.44 percent plus 6 percent equals 10.44 percent."/>
          <p:cNvGraphicFramePr>
            <a:graphicFrameLocks noChangeAspect="1"/>
          </p:cNvGraphicFramePr>
          <p:nvPr>
            <p:extLst>
              <p:ext uri="{D42A27DB-BD31-4B8C-83A1-F6EECF244321}">
                <p14:modId xmlns:p14="http://schemas.microsoft.com/office/powerpoint/2010/main" val="2257992314"/>
              </p:ext>
            </p:extLst>
          </p:nvPr>
        </p:nvGraphicFramePr>
        <p:xfrm>
          <a:off x="1287463" y="5187950"/>
          <a:ext cx="5095875" cy="831850"/>
        </p:xfrm>
        <a:graphic>
          <a:graphicData uri="http://schemas.openxmlformats.org/presentationml/2006/ole">
            <mc:AlternateContent xmlns:mc="http://schemas.openxmlformats.org/markup-compatibility/2006">
              <mc:Choice xmlns:v="urn:schemas-microsoft-com:vml" Requires="v">
                <p:oleObj spid="_x0000_s10487" name="Equation" r:id="rId5" imgW="2489040" imgH="406080" progId="Equation.DSMT4">
                  <p:embed/>
                </p:oleObj>
              </mc:Choice>
              <mc:Fallback>
                <p:oleObj name="Equation" r:id="rId5" imgW="2489040" imgH="406080" progId="Equation.DSMT4">
                  <p:embed/>
                  <p:pic>
                    <p:nvPicPr>
                      <p:cNvPr id="0" name=""/>
                      <p:cNvPicPr/>
                      <p:nvPr/>
                    </p:nvPicPr>
                    <p:blipFill>
                      <a:blip r:embed="rId6"/>
                      <a:stretch>
                        <a:fillRect/>
                      </a:stretch>
                    </p:blipFill>
                    <p:spPr>
                      <a:xfrm>
                        <a:off x="1287463" y="5187950"/>
                        <a:ext cx="5095875" cy="831850"/>
                      </a:xfrm>
                      <a:prstGeom prst="rect">
                        <a:avLst/>
                      </a:prstGeom>
                    </p:spPr>
                  </p:pic>
                </p:oleObj>
              </mc:Fallback>
            </mc:AlternateContent>
          </a:graphicData>
        </a:graphic>
      </p:graphicFrame>
    </p:spTree>
    <p:extLst>
      <p:ext uri="{BB962C8B-B14F-4D97-AF65-F5344CB8AC3E}">
        <p14:creationId xmlns:p14="http://schemas.microsoft.com/office/powerpoint/2010/main" val="2594595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195"/>
            <a:ext cx="8153400" cy="1097280"/>
          </a:xfrm>
        </p:spPr>
        <p:txBody>
          <a:bodyPr wrap="square">
            <a:spAutoFit/>
          </a:bodyPr>
          <a:lstStyle/>
          <a:p>
            <a:r>
              <a:rPr lang="en-US" sz="3600" dirty="0" smtClean="0">
                <a:latin typeface="+mj-lt"/>
              </a:rPr>
              <a:t>Expected </a:t>
            </a:r>
            <a:r>
              <a:rPr lang="en-US" sz="3600" dirty="0">
                <a:latin typeface="+mj-lt"/>
              </a:rPr>
              <a:t>Rate of Return of </a:t>
            </a:r>
            <a:r>
              <a:rPr lang="en-US" sz="3600" dirty="0" smtClean="0">
                <a:latin typeface="+mj-lt"/>
              </a:rPr>
              <a:t>Common Stockholders </a:t>
            </a:r>
            <a:r>
              <a:rPr lang="en-US" sz="2800" dirty="0" smtClean="0">
                <a:latin typeface="+mj-lt"/>
              </a:rPr>
              <a:t>(2 of 2)</a:t>
            </a:r>
            <a:endParaRPr lang="en-US" sz="2000" dirty="0">
              <a:latin typeface="+mj-lt"/>
            </a:endParaRPr>
          </a:p>
        </p:txBody>
      </p:sp>
      <p:sp>
        <p:nvSpPr>
          <p:cNvPr id="3" name="Content Placeholder 2"/>
          <p:cNvSpPr>
            <a:spLocks noGrp="1"/>
          </p:cNvSpPr>
          <p:nvPr>
            <p:ph idx="1"/>
          </p:nvPr>
        </p:nvSpPr>
        <p:spPr>
          <a:xfrm>
            <a:off x="438150" y="1905000"/>
            <a:ext cx="8172450" cy="3708708"/>
          </a:xfrm>
        </p:spPr>
        <p:txBody>
          <a:bodyPr wrap="square">
            <a:spAutoFit/>
          </a:bodyPr>
          <a:lstStyle/>
          <a:p>
            <a:r>
              <a:rPr lang="en-US" sz="2400" dirty="0">
                <a:ea typeface="ヒラギノ角ゴ Pro W3" pitchFamily="-80" charset="-128"/>
              </a:rPr>
              <a:t>You should not buy the stock because the expected rate of return (10.44 percent) is less than your required rate of return (12 percent</a:t>
            </a:r>
            <a:r>
              <a:rPr lang="en-US" sz="2400" dirty="0" smtClean="0">
                <a:ea typeface="ヒラギノ角ゴ Pro W3" pitchFamily="-80" charset="-128"/>
              </a:rPr>
              <a:t>).</a:t>
            </a:r>
            <a:endParaRPr lang="en-US" altLang="en-US" sz="2400" dirty="0" smtClean="0">
              <a:ea typeface="ヒラギノ角ゴ Pro W3" pitchFamily="-80" charset="-128"/>
            </a:endParaRPr>
          </a:p>
          <a:p>
            <a:r>
              <a:rPr lang="en-US" altLang="en-US" sz="2400" dirty="0" smtClean="0">
                <a:ea typeface="ヒラギノ角ゴ Pro W3" pitchFamily="-80" charset="-128"/>
              </a:rPr>
              <a:t>Historically</a:t>
            </a:r>
            <a:r>
              <a:rPr lang="en-US" altLang="en-US" sz="2400" dirty="0">
                <a:ea typeface="ヒラギノ角ゴ Pro W3" pitchFamily="-80" charset="-128"/>
              </a:rPr>
              <a:t>, most of the returns on stocks has come from price appreciation or capital gains</a:t>
            </a:r>
            <a:r>
              <a:rPr lang="en-US" altLang="en-US" sz="2400" dirty="0" smtClean="0">
                <a:ea typeface="ヒラギノ角ゴ Pro W3" pitchFamily="-80" charset="-128"/>
              </a:rPr>
              <a:t>.</a:t>
            </a:r>
          </a:p>
          <a:p>
            <a:r>
              <a:rPr lang="en-US" altLang="en-US" sz="2400" dirty="0">
                <a:ea typeface="ヒラギノ角ゴ Pro W3" pitchFamily="-80" charset="-128"/>
              </a:rPr>
              <a:t>The </a:t>
            </a:r>
            <a:r>
              <a:rPr lang="en-US" altLang="en-US" sz="2400" dirty="0" smtClean="0">
                <a:ea typeface="ヒラギノ角ゴ Pro W3" pitchFamily="-80" charset="-128"/>
              </a:rPr>
              <a:t>S</a:t>
            </a:r>
            <a:r>
              <a:rPr lang="en-US" altLang="en-US" sz="100" dirty="0" smtClean="0">
                <a:ea typeface="ヒラギノ角ゴ Pro W3" pitchFamily="-80" charset="-128"/>
              </a:rPr>
              <a:t> </a:t>
            </a:r>
            <a:r>
              <a:rPr lang="en-US" altLang="en-US" sz="2400" dirty="0" smtClean="0">
                <a:ea typeface="ヒラギノ角ゴ Pro W3" pitchFamily="-80" charset="-128"/>
              </a:rPr>
              <a:t>&amp;</a:t>
            </a:r>
            <a:r>
              <a:rPr lang="en-US" altLang="en-US" sz="100" dirty="0" smtClean="0">
                <a:ea typeface="ヒラギノ角ゴ Pro W3" pitchFamily="-80" charset="-128"/>
              </a:rPr>
              <a:t> </a:t>
            </a:r>
            <a:r>
              <a:rPr lang="en-US" altLang="en-US" sz="2400" dirty="0" smtClean="0">
                <a:ea typeface="ヒラギノ角ゴ Pro W3" pitchFamily="-80" charset="-128"/>
              </a:rPr>
              <a:t>P </a:t>
            </a:r>
            <a:r>
              <a:rPr lang="en-US" altLang="en-US" sz="2400" dirty="0">
                <a:ea typeface="ヒラギノ角ゴ Pro W3" pitchFamily="-80" charset="-128"/>
              </a:rPr>
              <a:t>500 Index has returned an average annual return of </a:t>
            </a:r>
            <a:r>
              <a:rPr lang="en-US" altLang="en-US" sz="2400" dirty="0" smtClean="0">
                <a:ea typeface="ヒラギノ角ゴ Pro W3" pitchFamily="-80" charset="-128"/>
              </a:rPr>
              <a:t>10 percent </a:t>
            </a:r>
            <a:r>
              <a:rPr lang="en-US" altLang="en-US" sz="2400" dirty="0">
                <a:ea typeface="ヒラギノ角ゴ Pro W3" pitchFamily="-80" charset="-128"/>
              </a:rPr>
              <a:t>since 1926, with dividend yield accounting for only about </a:t>
            </a:r>
            <a:r>
              <a:rPr lang="en-US" altLang="en-US" sz="2400" dirty="0" smtClean="0">
                <a:ea typeface="ヒラギノ角ゴ Pro W3" pitchFamily="-80" charset="-128"/>
              </a:rPr>
              <a:t>2 percent to 3 percent </a:t>
            </a:r>
            <a:r>
              <a:rPr lang="en-US" altLang="en-US" sz="2400" dirty="0">
                <a:ea typeface="ヒラギノ角ゴ Pro W3" pitchFamily="-80" charset="-128"/>
              </a:rPr>
              <a:t>of the return.</a:t>
            </a:r>
            <a:endParaRPr lang="en-US" sz="2400" dirty="0"/>
          </a:p>
        </p:txBody>
      </p:sp>
    </p:spTree>
    <p:extLst>
      <p:ext uri="{BB962C8B-B14F-4D97-AF65-F5344CB8AC3E}">
        <p14:creationId xmlns:p14="http://schemas.microsoft.com/office/powerpoint/2010/main" val="846627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sz="3600" dirty="0">
                <a:latin typeface="+mj-lt"/>
                <a:cs typeface="Verdana"/>
              </a:rPr>
              <a:t>Key </a:t>
            </a:r>
            <a:r>
              <a:rPr lang="en-US" sz="3600" dirty="0" smtClean="0">
                <a:latin typeface="+mj-lt"/>
                <a:cs typeface="Verdana"/>
              </a:rPr>
              <a:t>Terms </a:t>
            </a:r>
            <a:r>
              <a:rPr lang="en-US" sz="2800" dirty="0" smtClean="0">
                <a:latin typeface="+mj-lt"/>
                <a:cs typeface="Verdana"/>
              </a:rPr>
              <a:t>(1 of 3)</a:t>
            </a:r>
            <a:endParaRPr lang="en-US" sz="2000" dirty="0">
              <a:latin typeface="+mj-lt"/>
            </a:endParaRPr>
          </a:p>
        </p:txBody>
      </p:sp>
      <p:sp>
        <p:nvSpPr>
          <p:cNvPr id="3" name="Content Placeholder 2"/>
          <p:cNvSpPr>
            <a:spLocks noGrp="1"/>
          </p:cNvSpPr>
          <p:nvPr>
            <p:ph idx="1"/>
          </p:nvPr>
        </p:nvSpPr>
        <p:spPr>
          <a:xfrm>
            <a:off x="438150" y="1219200"/>
            <a:ext cx="4438650" cy="3177793"/>
          </a:xfrm>
        </p:spPr>
        <p:txBody>
          <a:bodyPr wrap="square">
            <a:spAutoFit/>
          </a:bodyPr>
          <a:lstStyle/>
          <a:p>
            <a:r>
              <a:rPr lang="en-US" altLang="en-US" sz="2400" dirty="0" smtClean="0">
                <a:ea typeface="ヒラギノ角ゴ Pro W3" pitchFamily="-80" charset="-128"/>
              </a:rPr>
              <a:t>Call provision</a:t>
            </a:r>
          </a:p>
          <a:p>
            <a:r>
              <a:rPr lang="en-US" altLang="en-US" sz="2400" dirty="0" smtClean="0">
                <a:ea typeface="ヒラギノ角ゴ Pro W3" pitchFamily="-80" charset="-128"/>
              </a:rPr>
              <a:t>Common stock</a:t>
            </a:r>
          </a:p>
          <a:p>
            <a:r>
              <a:rPr lang="en-US" altLang="en-US" sz="2400" dirty="0" smtClean="0">
                <a:ea typeface="ヒラギノ角ゴ Pro W3" pitchFamily="-80" charset="-128"/>
              </a:rPr>
              <a:t>Convertible </a:t>
            </a:r>
            <a:r>
              <a:rPr lang="en-US" altLang="en-US" sz="2400" dirty="0">
                <a:ea typeface="ヒラギノ角ゴ Pro W3" pitchFamily="-80" charset="-128"/>
              </a:rPr>
              <a:t>preferred </a:t>
            </a:r>
            <a:r>
              <a:rPr lang="en-US" altLang="en-US" sz="2400" dirty="0" smtClean="0">
                <a:ea typeface="ヒラギノ角ゴ Pro W3" pitchFamily="-80" charset="-128"/>
              </a:rPr>
              <a:t>stock</a:t>
            </a:r>
          </a:p>
          <a:p>
            <a:r>
              <a:rPr lang="en-US" altLang="en-US" sz="2400" dirty="0" smtClean="0">
                <a:ea typeface="ヒラギノ角ゴ Pro W3" pitchFamily="-80" charset="-128"/>
              </a:rPr>
              <a:t>Cumulative feature</a:t>
            </a:r>
          </a:p>
          <a:p>
            <a:r>
              <a:rPr lang="en-US" altLang="en-US" sz="2400" dirty="0" smtClean="0">
                <a:ea typeface="ヒラギノ角ゴ Pro W3" pitchFamily="-80" charset="-128"/>
              </a:rPr>
              <a:t>Cumulative voting</a:t>
            </a:r>
          </a:p>
          <a:p>
            <a:r>
              <a:rPr lang="en-US" altLang="en-US" sz="2400" dirty="0"/>
              <a:t>Dividend-payout </a:t>
            </a:r>
            <a:r>
              <a:rPr lang="en-US" altLang="en-US" sz="2400" dirty="0" smtClean="0"/>
              <a:t>ratio</a:t>
            </a:r>
            <a:endParaRPr lang="en-US" altLang="en-US" sz="2400" dirty="0"/>
          </a:p>
        </p:txBody>
      </p:sp>
    </p:spTree>
    <p:extLst>
      <p:ext uri="{BB962C8B-B14F-4D97-AF65-F5344CB8AC3E}">
        <p14:creationId xmlns:p14="http://schemas.microsoft.com/office/powerpoint/2010/main" val="2383659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sz="3600" dirty="0">
                <a:latin typeface="+mj-lt"/>
                <a:cs typeface="Verdana"/>
              </a:rPr>
              <a:t>Key </a:t>
            </a:r>
            <a:r>
              <a:rPr lang="en-US" sz="3600" dirty="0" smtClean="0">
                <a:latin typeface="+mj-lt"/>
                <a:cs typeface="Verdana"/>
              </a:rPr>
              <a:t>Terms </a:t>
            </a:r>
            <a:r>
              <a:rPr lang="en-US" sz="2800" dirty="0" smtClean="0">
                <a:latin typeface="+mj-lt"/>
                <a:cs typeface="Verdana"/>
              </a:rPr>
              <a:t>(2 of 3)</a:t>
            </a:r>
            <a:endParaRPr lang="en-US" sz="2000" dirty="0">
              <a:latin typeface="+mj-lt"/>
            </a:endParaRPr>
          </a:p>
        </p:txBody>
      </p:sp>
      <p:sp>
        <p:nvSpPr>
          <p:cNvPr id="5" name="Content Placeholder 4"/>
          <p:cNvSpPr>
            <a:spLocks noGrp="1"/>
          </p:cNvSpPr>
          <p:nvPr>
            <p:ph idx="1"/>
          </p:nvPr>
        </p:nvSpPr>
        <p:spPr>
          <a:xfrm>
            <a:off x="438150" y="1219200"/>
            <a:ext cx="8172450" cy="3113673"/>
          </a:xfrm>
        </p:spPr>
        <p:txBody>
          <a:bodyPr wrap="square">
            <a:spAutoFit/>
          </a:bodyPr>
          <a:lstStyle/>
          <a:p>
            <a:pPr>
              <a:spcBef>
                <a:spcPts val="1400"/>
              </a:spcBef>
            </a:pPr>
            <a:r>
              <a:rPr lang="en-US" altLang="en-US" sz="2400" dirty="0"/>
              <a:t>Expected rate of return</a:t>
            </a:r>
          </a:p>
          <a:p>
            <a:pPr>
              <a:spcBef>
                <a:spcPts val="1400"/>
              </a:spcBef>
            </a:pPr>
            <a:r>
              <a:rPr lang="en-US" altLang="en-US" sz="2400" dirty="0"/>
              <a:t>Internal growth</a:t>
            </a:r>
          </a:p>
          <a:p>
            <a:pPr>
              <a:spcBef>
                <a:spcPts val="1400"/>
              </a:spcBef>
            </a:pPr>
            <a:r>
              <a:rPr lang="en-US" altLang="en-US" sz="2400" dirty="0"/>
              <a:t>Limited liability</a:t>
            </a:r>
          </a:p>
          <a:p>
            <a:pPr>
              <a:spcBef>
                <a:spcPts val="1400"/>
              </a:spcBef>
            </a:pPr>
            <a:r>
              <a:rPr lang="en-US" altLang="en-US" sz="2400" dirty="0"/>
              <a:t>Majority voting</a:t>
            </a:r>
          </a:p>
          <a:p>
            <a:pPr>
              <a:spcBef>
                <a:spcPts val="1400"/>
              </a:spcBef>
            </a:pPr>
            <a:r>
              <a:rPr lang="en-US" altLang="en-US" sz="2400" dirty="0"/>
              <a:t>Preemptive right</a:t>
            </a:r>
          </a:p>
          <a:p>
            <a:pPr>
              <a:spcBef>
                <a:spcPts val="1400"/>
              </a:spcBef>
            </a:pPr>
            <a:r>
              <a:rPr lang="en-US" altLang="en-US" sz="2400" dirty="0">
                <a:ea typeface="ヒラギノ角ゴ Pro W3" pitchFamily="-80" charset="-128"/>
              </a:rPr>
              <a:t>Preferred </a:t>
            </a:r>
            <a:r>
              <a:rPr lang="en-US" altLang="en-US" sz="2400" dirty="0" smtClean="0">
                <a:ea typeface="ヒラギノ角ゴ Pro W3" pitchFamily="-80" charset="-128"/>
              </a:rPr>
              <a:t>stock</a:t>
            </a:r>
            <a:endParaRPr lang="en-US" altLang="en-US" sz="2400" dirty="0">
              <a:ea typeface="ヒラギノ角ゴ Pro W3" pitchFamily="-80" charset="-128"/>
            </a:endParaRPr>
          </a:p>
        </p:txBody>
      </p:sp>
    </p:spTree>
    <p:extLst>
      <p:ext uri="{BB962C8B-B14F-4D97-AF65-F5344CB8AC3E}">
        <p14:creationId xmlns:p14="http://schemas.microsoft.com/office/powerpoint/2010/main" val="17653743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9575"/>
            <a:ext cx="8191500" cy="553998"/>
          </a:xfrm>
        </p:spPr>
        <p:txBody>
          <a:bodyPr wrap="square">
            <a:spAutoFit/>
          </a:bodyPr>
          <a:lstStyle/>
          <a:p>
            <a:r>
              <a:rPr lang="en-US" sz="3600" dirty="0">
                <a:latin typeface="+mj-lt"/>
              </a:rPr>
              <a:t>Preferred </a:t>
            </a:r>
            <a:r>
              <a:rPr lang="en-US" sz="3600" dirty="0" smtClean="0">
                <a:latin typeface="+mj-lt"/>
              </a:rPr>
              <a:t>Stock </a:t>
            </a:r>
            <a:r>
              <a:rPr lang="en-US" sz="2800" dirty="0" smtClean="0">
                <a:latin typeface="+mj-lt"/>
              </a:rPr>
              <a:t>(1 of 1)</a:t>
            </a:r>
            <a:endParaRPr lang="en-US" sz="2000" b="0" dirty="0">
              <a:latin typeface="+mj-lt"/>
            </a:endParaRPr>
          </a:p>
        </p:txBody>
      </p:sp>
      <p:sp>
        <p:nvSpPr>
          <p:cNvPr id="3" name="Content Placeholder 2"/>
          <p:cNvSpPr>
            <a:spLocks noGrp="1"/>
          </p:cNvSpPr>
          <p:nvPr>
            <p:ph idx="1"/>
          </p:nvPr>
        </p:nvSpPr>
        <p:spPr>
          <a:xfrm>
            <a:off x="438150" y="1219200"/>
            <a:ext cx="8172450" cy="1107996"/>
          </a:xfrm>
        </p:spPr>
        <p:txBody>
          <a:bodyPr wrap="square">
            <a:spAutoFit/>
          </a:bodyPr>
          <a:lstStyle/>
          <a:p>
            <a:r>
              <a:rPr lang="en-US" altLang="en-US" sz="2400" dirty="0">
                <a:ea typeface="ヒラギノ角ゴ Pro W3" pitchFamily="-80" charset="-128"/>
              </a:rPr>
              <a:t>Preferred stock is often referred to as a </a:t>
            </a:r>
            <a:r>
              <a:rPr lang="en-US" altLang="en-US" sz="2400" b="1" dirty="0">
                <a:ea typeface="ヒラギノ角ゴ Pro W3" pitchFamily="-80" charset="-128"/>
              </a:rPr>
              <a:t>hybrid security </a:t>
            </a:r>
            <a:r>
              <a:rPr lang="en-US" altLang="en-US" sz="2400" dirty="0">
                <a:ea typeface="ヒラギノ角ゴ Pro W3" pitchFamily="-80" charset="-128"/>
              </a:rPr>
              <a:t>because it has many characteristics of both common stock and bonds.</a:t>
            </a:r>
            <a:endParaRPr lang="en-US" sz="2400" dirty="0"/>
          </a:p>
        </p:txBody>
      </p:sp>
    </p:spTree>
    <p:extLst>
      <p:ext uri="{BB962C8B-B14F-4D97-AF65-F5344CB8AC3E}">
        <p14:creationId xmlns:p14="http://schemas.microsoft.com/office/powerpoint/2010/main" val="1464263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sz="3600" dirty="0">
                <a:latin typeface="+mj-lt"/>
                <a:cs typeface="Verdana"/>
              </a:rPr>
              <a:t>Key </a:t>
            </a:r>
            <a:r>
              <a:rPr lang="en-US" sz="3600" dirty="0" smtClean="0">
                <a:latin typeface="+mj-lt"/>
                <a:cs typeface="Verdana"/>
              </a:rPr>
              <a:t>Terms </a:t>
            </a:r>
            <a:r>
              <a:rPr lang="en-US" sz="2800" dirty="0" smtClean="0">
                <a:latin typeface="+mj-lt"/>
                <a:cs typeface="Verdana"/>
              </a:rPr>
              <a:t>(3 of 3)</a:t>
            </a:r>
            <a:endParaRPr lang="en-US" sz="2000" dirty="0">
              <a:latin typeface="+mj-lt"/>
            </a:endParaRPr>
          </a:p>
        </p:txBody>
      </p:sp>
      <p:sp>
        <p:nvSpPr>
          <p:cNvPr id="3" name="Content Placeholder 2"/>
          <p:cNvSpPr>
            <a:spLocks noGrp="1"/>
          </p:cNvSpPr>
          <p:nvPr>
            <p:ph idx="1"/>
          </p:nvPr>
        </p:nvSpPr>
        <p:spPr>
          <a:xfrm>
            <a:off x="438150" y="1219200"/>
            <a:ext cx="8172450" cy="3177793"/>
          </a:xfrm>
        </p:spPr>
        <p:txBody>
          <a:bodyPr wrap="square">
            <a:spAutoFit/>
          </a:bodyPr>
          <a:lstStyle/>
          <a:p>
            <a:r>
              <a:rPr lang="en-US" altLang="en-US" sz="2400" dirty="0" smtClean="0">
                <a:ea typeface="ヒラギノ角ゴ Pro W3" pitchFamily="-80" charset="-128"/>
              </a:rPr>
              <a:t>Profit-retention rate</a:t>
            </a:r>
          </a:p>
          <a:p>
            <a:r>
              <a:rPr lang="en-US" altLang="en-US" sz="2400" dirty="0" smtClean="0">
                <a:ea typeface="ヒラギノ角ゴ Pro W3" pitchFamily="-80" charset="-128"/>
              </a:rPr>
              <a:t>Protective provisions</a:t>
            </a:r>
          </a:p>
          <a:p>
            <a:r>
              <a:rPr lang="en-US" altLang="en-US" sz="2400" dirty="0" smtClean="0">
                <a:ea typeface="ヒラギノ角ゴ Pro W3" pitchFamily="-80" charset="-128"/>
              </a:rPr>
              <a:t>Proxy</a:t>
            </a:r>
          </a:p>
          <a:p>
            <a:r>
              <a:rPr lang="en-US" altLang="en-US" sz="2400" dirty="0" smtClean="0"/>
              <a:t>Proxy fight</a:t>
            </a:r>
          </a:p>
          <a:p>
            <a:r>
              <a:rPr lang="en-US" altLang="en-US" sz="2400" dirty="0" smtClean="0"/>
              <a:t>Right</a:t>
            </a:r>
          </a:p>
          <a:p>
            <a:r>
              <a:rPr lang="en-US" altLang="en-US" sz="2400" dirty="0" smtClean="0"/>
              <a:t>Sinking </a:t>
            </a:r>
            <a:r>
              <a:rPr lang="en-US" altLang="en-US" sz="2400" dirty="0"/>
              <a:t>fund provision</a:t>
            </a:r>
          </a:p>
        </p:txBody>
      </p:sp>
    </p:spTree>
    <p:extLst>
      <p:ext uri="{BB962C8B-B14F-4D97-AF65-F5344CB8AC3E}">
        <p14:creationId xmlns:p14="http://schemas.microsoft.com/office/powerpoint/2010/main" val="4236359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5" name="Title 4">
            <a:extLst>
              <a:ext uri="{FF2B5EF4-FFF2-40B4-BE49-F238E27FC236}">
                <a16:creationId xmlns="" xmlns:a16="http://schemas.microsoft.com/office/drawing/2014/main" id="{E47FF819-0D5D-491A-BF8F-B42813E7390C}"/>
              </a:ext>
            </a:extLst>
          </p:cNvPr>
          <p:cNvSpPr>
            <a:spLocks noGrp="1"/>
          </p:cNvSpPr>
          <p:nvPr>
            <p:ph type="title"/>
          </p:nvPr>
        </p:nvSpPr>
        <p:spPr>
          <a:xfrm>
            <a:off x="342900" y="518160"/>
            <a:ext cx="8124825" cy="548640"/>
          </a:xfrm>
        </p:spPr>
        <p:txBody>
          <a:bodyPr wrap="square">
            <a:spAutoFit/>
          </a:bodyPr>
          <a:lstStyle/>
          <a:p>
            <a:r>
              <a:rPr lang="en-US" dirty="0"/>
              <a:t>Copyright</a:t>
            </a:r>
          </a:p>
        </p:txBody>
      </p:sp>
      <p:pic>
        <p:nvPicPr>
          <p:cNvPr id="7" name="Graphic 6" descr="Warning">
            <a:extLst>
              <a:ext uri="{FF2B5EF4-FFF2-40B4-BE49-F238E27FC236}">
                <a16:creationId xmlns:a16="http://schemas.microsoft.com/office/drawing/2014/main" xmlns="" id="{C06FB2D2-3F36-42C9-A5A6-B6234DC54C96}"/>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246184" y="2317359"/>
            <a:ext cx="1277815" cy="1434026"/>
          </a:xfrm>
          <a:prstGeom prst="rect">
            <a:avLst/>
          </a:prstGeom>
        </p:spPr>
      </p:pic>
      <p:sp>
        <p:nvSpPr>
          <p:cNvPr id="9" name="Text Placeholder 1">
            <a:extLst>
              <a:ext uri="{FF2B5EF4-FFF2-40B4-BE49-F238E27FC236}">
                <a16:creationId xmlns:a16="http://schemas.microsoft.com/office/drawing/2014/main" xmlns="" id="{AD5FAE7B-F718-4307-B112-AD6256157E8F}"/>
              </a:ext>
            </a:extLst>
          </p:cNvPr>
          <p:cNvSpPr txBox="1">
            <a:spLocks/>
          </p:cNvSpPr>
          <p:nvPr/>
        </p:nvSpPr>
        <p:spPr>
          <a:xfrm>
            <a:off x="1606061" y="1852246"/>
            <a:ext cx="6858001" cy="2854836"/>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Font typeface="Arial" panose="020B0604020202020204" pitchFamily="34" charset="0"/>
              <a:buNone/>
            </a:pPr>
            <a:r>
              <a:rPr lang="en-US" b="1" smtClean="0"/>
              <a:t>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a:t>
            </a:r>
            <a:endParaRPr lang="en-US" b="1" dirty="0"/>
          </a:p>
        </p:txBody>
      </p:sp>
    </p:spTree>
    <p:extLst>
      <p:ext uri="{BB962C8B-B14F-4D97-AF65-F5344CB8AC3E}">
        <p14:creationId xmlns:p14="http://schemas.microsoft.com/office/powerpoint/2010/main" val="1591840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09575"/>
            <a:ext cx="8191500" cy="553998"/>
          </a:xfrm>
        </p:spPr>
        <p:txBody>
          <a:bodyPr wrap="square">
            <a:spAutoFit/>
          </a:bodyPr>
          <a:lstStyle/>
          <a:p>
            <a:r>
              <a:rPr lang="en-US" sz="3600" dirty="0">
                <a:latin typeface="+mj-lt"/>
              </a:rPr>
              <a:t>Hybrid Nature of Preferred Stocks</a:t>
            </a:r>
          </a:p>
        </p:txBody>
      </p:sp>
      <p:sp>
        <p:nvSpPr>
          <p:cNvPr id="3" name="Content Placeholder 2"/>
          <p:cNvSpPr>
            <a:spLocks noGrp="1"/>
          </p:cNvSpPr>
          <p:nvPr>
            <p:ph idx="1"/>
          </p:nvPr>
        </p:nvSpPr>
        <p:spPr>
          <a:xfrm>
            <a:off x="438150" y="1219200"/>
            <a:ext cx="8172450" cy="3124200"/>
          </a:xfrm>
        </p:spPr>
        <p:txBody>
          <a:bodyPr wrap="square">
            <a:spAutoFit/>
          </a:bodyPr>
          <a:lstStyle/>
          <a:p>
            <a:r>
              <a:rPr lang="en-US" altLang="en-US" sz="2400" b="1" dirty="0">
                <a:ea typeface="ヒラギノ角ゴ Pro W3" pitchFamily="-80" charset="-128"/>
              </a:rPr>
              <a:t>Like common stocks</a:t>
            </a:r>
            <a:r>
              <a:rPr lang="en-US" altLang="en-US" sz="2400" dirty="0">
                <a:ea typeface="ヒラギノ角ゴ Pro W3" pitchFamily="-80" charset="-128"/>
              </a:rPr>
              <a:t>, preferred </a:t>
            </a:r>
            <a:r>
              <a:rPr lang="en-US" altLang="en-US" sz="2400" dirty="0" smtClean="0">
                <a:ea typeface="ヒラギノ角ゴ Pro W3" pitchFamily="-80" charset="-128"/>
              </a:rPr>
              <a:t>stocks</a:t>
            </a:r>
          </a:p>
          <a:p>
            <a:pPr lvl="1"/>
            <a:r>
              <a:rPr lang="en-US" altLang="en-US" sz="2400" dirty="0">
                <a:ea typeface="ヒラギノ角ゴ Pro W3" pitchFamily="-80" charset="-128"/>
              </a:rPr>
              <a:t>H</a:t>
            </a:r>
            <a:r>
              <a:rPr lang="en-US" altLang="en-US" sz="2400" dirty="0" smtClean="0">
                <a:ea typeface="ヒラギノ角ゴ Pro W3" pitchFamily="-80" charset="-128"/>
              </a:rPr>
              <a:t>ave </a:t>
            </a:r>
            <a:r>
              <a:rPr lang="en-US" altLang="en-US" sz="2400" dirty="0">
                <a:ea typeface="ヒラギノ角ゴ Pro W3" pitchFamily="-80" charset="-128"/>
              </a:rPr>
              <a:t>no fixed maturity </a:t>
            </a:r>
            <a:r>
              <a:rPr lang="en-US" altLang="en-US" sz="2400" dirty="0" smtClean="0">
                <a:ea typeface="ヒラギノ角ゴ Pro W3" pitchFamily="-80" charset="-128"/>
              </a:rPr>
              <a:t>date</a:t>
            </a:r>
          </a:p>
          <a:p>
            <a:pPr lvl="1"/>
            <a:r>
              <a:rPr lang="en-US" altLang="en-US" sz="2400" dirty="0">
                <a:ea typeface="ヒラギノ角ゴ Pro W3" pitchFamily="-80" charset="-128"/>
              </a:rPr>
              <a:t>F</a:t>
            </a:r>
            <a:r>
              <a:rPr lang="en-US" altLang="en-US" sz="2400" dirty="0" smtClean="0">
                <a:ea typeface="ヒラギノ角ゴ Pro W3" pitchFamily="-80" charset="-128"/>
              </a:rPr>
              <a:t>ailure </a:t>
            </a:r>
            <a:r>
              <a:rPr lang="en-US" altLang="en-US" sz="2400" dirty="0">
                <a:ea typeface="ヒラギノ角ゴ Pro W3" pitchFamily="-80" charset="-128"/>
              </a:rPr>
              <a:t>to pay dividends does not lead to </a:t>
            </a:r>
            <a:r>
              <a:rPr lang="en-US" altLang="en-US" sz="2400" dirty="0" smtClean="0">
                <a:ea typeface="ヒラギノ角ゴ Pro W3" pitchFamily="-80" charset="-128"/>
              </a:rPr>
              <a:t>bankruptcy</a:t>
            </a:r>
          </a:p>
          <a:p>
            <a:pPr lvl="1"/>
            <a:r>
              <a:rPr lang="en-US" altLang="en-US" sz="2400" dirty="0">
                <a:ea typeface="ヒラギノ角ゴ Pro W3" pitchFamily="-80" charset="-128"/>
              </a:rPr>
              <a:t>D</a:t>
            </a:r>
            <a:r>
              <a:rPr lang="en-US" altLang="en-US" sz="2400" dirty="0" smtClean="0">
                <a:ea typeface="ヒラギノ角ゴ Pro W3" pitchFamily="-80" charset="-128"/>
              </a:rPr>
              <a:t>ividends </a:t>
            </a:r>
            <a:r>
              <a:rPr lang="en-US" altLang="en-US" sz="2400" dirty="0">
                <a:ea typeface="ヒラギノ角ゴ Pro W3" pitchFamily="-80" charset="-128"/>
              </a:rPr>
              <a:t>are not a tax-deductible expense</a:t>
            </a:r>
            <a:endParaRPr lang="en-US" altLang="en-US" sz="2400" dirty="0" smtClean="0">
              <a:ea typeface="ヒラギノ角ゴ Pro W3" pitchFamily="-80" charset="-128"/>
            </a:endParaRPr>
          </a:p>
          <a:p>
            <a:r>
              <a:rPr lang="en-US" altLang="en-US" sz="2400" b="1" dirty="0">
                <a:ea typeface="ヒラギノ角ゴ Pro W3" pitchFamily="-80" charset="-128"/>
              </a:rPr>
              <a:t>Like </a:t>
            </a:r>
            <a:r>
              <a:rPr lang="en-US" altLang="en-US" sz="2400" b="1" dirty="0" smtClean="0">
                <a:ea typeface="ヒラギノ角ゴ Pro W3" pitchFamily="-80" charset="-128"/>
              </a:rPr>
              <a:t>Bonds</a:t>
            </a:r>
          </a:p>
          <a:p>
            <a:pPr lvl="1"/>
            <a:r>
              <a:rPr lang="en-US" altLang="en-US" sz="2400" dirty="0">
                <a:ea typeface="ヒラギノ角ゴ Pro W3" pitchFamily="-80" charset="-128"/>
              </a:rPr>
              <a:t>D</a:t>
            </a:r>
            <a:r>
              <a:rPr lang="en-US" altLang="en-US" sz="2400" dirty="0" smtClean="0">
                <a:ea typeface="ヒラギノ角ゴ Pro W3" pitchFamily="-80" charset="-128"/>
              </a:rPr>
              <a:t>ividends </a:t>
            </a:r>
            <a:r>
              <a:rPr lang="en-US" altLang="en-US" sz="2400" dirty="0">
                <a:ea typeface="ヒラギノ角ゴ Pro W3" pitchFamily="-80" charset="-128"/>
              </a:rPr>
              <a:t>are fixed in amount (either as a </a:t>
            </a:r>
            <a:r>
              <a:rPr lang="en-US" altLang="en-US" sz="2400" dirty="0" smtClean="0">
                <a:ea typeface="ヒラギノ角ゴ Pro W3" pitchFamily="-80" charset="-128"/>
              </a:rPr>
              <a:t>dollar </a:t>
            </a:r>
            <a:r>
              <a:rPr lang="en-US" altLang="en-US" sz="2400" dirty="0">
                <a:ea typeface="ヒラギノ角ゴ Pro W3" pitchFamily="-80" charset="-128"/>
              </a:rPr>
              <a:t>amount or as a </a:t>
            </a:r>
            <a:r>
              <a:rPr lang="en-US" altLang="en-US" sz="2400" dirty="0" smtClean="0">
                <a:ea typeface="ヒラギノ角ゴ Pro W3" pitchFamily="-80" charset="-128"/>
              </a:rPr>
              <a:t>percentage </a:t>
            </a:r>
            <a:r>
              <a:rPr lang="en-US" altLang="en-US" sz="2400" dirty="0">
                <a:ea typeface="ヒラギノ角ゴ Pro W3" pitchFamily="-80" charset="-128"/>
              </a:rPr>
              <a:t>of par value)</a:t>
            </a:r>
            <a:endParaRPr lang="en-US" sz="2400" dirty="0"/>
          </a:p>
        </p:txBody>
      </p:sp>
    </p:spTree>
    <p:extLst>
      <p:ext uri="{BB962C8B-B14F-4D97-AF65-F5344CB8AC3E}">
        <p14:creationId xmlns:p14="http://schemas.microsoft.com/office/powerpoint/2010/main" val="3069844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17195"/>
            <a:ext cx="8115300" cy="1097280"/>
          </a:xfrm>
        </p:spPr>
        <p:txBody>
          <a:bodyPr wrap="square">
            <a:spAutoFit/>
          </a:bodyPr>
          <a:lstStyle/>
          <a:p>
            <a:r>
              <a:rPr lang="en-US" sz="3600" dirty="0">
                <a:latin typeface="+mj-lt"/>
              </a:rPr>
              <a:t>The Characteristics of Preferred Stocks</a:t>
            </a:r>
          </a:p>
        </p:txBody>
      </p:sp>
      <p:sp>
        <p:nvSpPr>
          <p:cNvPr id="3" name="Content Placeholder 2"/>
          <p:cNvSpPr>
            <a:spLocks noGrp="1"/>
          </p:cNvSpPr>
          <p:nvPr>
            <p:ph idx="1"/>
          </p:nvPr>
        </p:nvSpPr>
        <p:spPr>
          <a:xfrm>
            <a:off x="438150" y="1908557"/>
            <a:ext cx="8115300" cy="3177793"/>
          </a:xfrm>
        </p:spPr>
        <p:txBody>
          <a:bodyPr wrap="square">
            <a:spAutoFit/>
          </a:bodyPr>
          <a:lstStyle/>
          <a:p>
            <a:r>
              <a:rPr lang="en-US" altLang="en-US" sz="2400" dirty="0">
                <a:ea typeface="ヒラギノ角ゴ Pro W3" pitchFamily="-80" charset="-128"/>
              </a:rPr>
              <a:t>Multiple series of preferred </a:t>
            </a:r>
            <a:r>
              <a:rPr lang="en-US" altLang="en-US" sz="2400" dirty="0" smtClean="0">
                <a:ea typeface="ヒラギノ角ゴ Pro W3" pitchFamily="-80" charset="-128"/>
              </a:rPr>
              <a:t>stock</a:t>
            </a:r>
          </a:p>
          <a:p>
            <a:r>
              <a:rPr lang="en-US" altLang="en-US" sz="2400" dirty="0">
                <a:ea typeface="ヒラギノ角ゴ Pro W3" pitchFamily="-80" charset="-128"/>
              </a:rPr>
              <a:t>Preferred stock’s claim on assets and </a:t>
            </a:r>
            <a:r>
              <a:rPr lang="en-US" altLang="en-US" sz="2400" dirty="0" smtClean="0">
                <a:ea typeface="ヒラギノ角ゴ Pro W3" pitchFamily="-80" charset="-128"/>
              </a:rPr>
              <a:t>income</a:t>
            </a:r>
          </a:p>
          <a:p>
            <a:r>
              <a:rPr lang="en-US" altLang="en-US" sz="2400" dirty="0">
                <a:ea typeface="ヒラギノ角ゴ Pro W3" pitchFamily="-80" charset="-128"/>
              </a:rPr>
              <a:t>Cumulative </a:t>
            </a:r>
            <a:r>
              <a:rPr lang="en-US" altLang="en-US" sz="2400" dirty="0" smtClean="0">
                <a:ea typeface="ヒラギノ角ゴ Pro W3" pitchFamily="-80" charset="-128"/>
              </a:rPr>
              <a:t>dividends</a:t>
            </a:r>
          </a:p>
          <a:p>
            <a:r>
              <a:rPr lang="en-US" altLang="en-US" sz="2400" dirty="0">
                <a:ea typeface="ヒラギノ角ゴ Pro W3" pitchFamily="-80" charset="-128"/>
              </a:rPr>
              <a:t>Protective </a:t>
            </a:r>
            <a:r>
              <a:rPr lang="en-US" altLang="en-US" sz="2400" dirty="0" smtClean="0">
                <a:ea typeface="ヒラギノ角ゴ Pro W3" pitchFamily="-80" charset="-128"/>
              </a:rPr>
              <a:t>provisions</a:t>
            </a:r>
          </a:p>
          <a:p>
            <a:r>
              <a:rPr lang="en-US" altLang="en-US" sz="2400" dirty="0" smtClean="0">
                <a:ea typeface="ヒラギノ角ゴ Pro W3" pitchFamily="-80" charset="-128"/>
              </a:rPr>
              <a:t>Convertibility</a:t>
            </a:r>
          </a:p>
          <a:p>
            <a:r>
              <a:rPr lang="en-US" altLang="en-US" sz="2400" dirty="0">
                <a:ea typeface="ヒラギノ角ゴ Pro W3" pitchFamily="-80" charset="-128"/>
              </a:rPr>
              <a:t>Retirement provisions</a:t>
            </a:r>
            <a:endParaRPr lang="en-US" altLang="en-US" sz="2400" dirty="0" smtClean="0">
              <a:ea typeface="ヒラギノ角ゴ Pro W3" pitchFamily="-80" charset="-128"/>
            </a:endParaRPr>
          </a:p>
        </p:txBody>
      </p:sp>
    </p:spTree>
    <p:extLst>
      <p:ext uri="{BB962C8B-B14F-4D97-AF65-F5344CB8AC3E}">
        <p14:creationId xmlns:p14="http://schemas.microsoft.com/office/powerpoint/2010/main" val="121891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552"/>
            <a:ext cx="8191500" cy="553998"/>
          </a:xfrm>
        </p:spPr>
        <p:txBody>
          <a:bodyPr wrap="square">
            <a:spAutoFit/>
          </a:bodyPr>
          <a:lstStyle/>
          <a:p>
            <a:r>
              <a:rPr lang="en-US" altLang="en-US" sz="3600" dirty="0">
                <a:latin typeface="+mj-lt"/>
                <a:ea typeface="ヒラギノ角ゴ Pro W3" pitchFamily="-80" charset="-128"/>
              </a:rPr>
              <a:t>Multiple Series</a:t>
            </a:r>
            <a:endParaRPr lang="en-US" sz="3600" dirty="0">
              <a:latin typeface="+mj-lt"/>
            </a:endParaRPr>
          </a:p>
        </p:txBody>
      </p:sp>
      <p:sp>
        <p:nvSpPr>
          <p:cNvPr id="3" name="Content Placeholder 2"/>
          <p:cNvSpPr>
            <a:spLocks noGrp="1"/>
          </p:cNvSpPr>
          <p:nvPr>
            <p:ph idx="1"/>
          </p:nvPr>
        </p:nvSpPr>
        <p:spPr>
          <a:xfrm>
            <a:off x="438150" y="1219200"/>
            <a:ext cx="8172450" cy="1477328"/>
          </a:xfrm>
        </p:spPr>
        <p:txBody>
          <a:bodyPr wrap="square">
            <a:spAutoFit/>
          </a:bodyPr>
          <a:lstStyle/>
          <a:p>
            <a:r>
              <a:rPr lang="en-US" altLang="en-US" sz="2400" dirty="0">
                <a:ea typeface="ヒラギノ角ゴ Pro W3" pitchFamily="-80" charset="-128"/>
              </a:rPr>
              <a:t>If a company desires, it can issue more than one series of preferred stock, and each series can have different characteristics (such as different protective provisions and convertibility rights)</a:t>
            </a:r>
            <a:endParaRPr lang="en-US" sz="2400" dirty="0"/>
          </a:p>
        </p:txBody>
      </p:sp>
    </p:spTree>
    <p:extLst>
      <p:ext uri="{BB962C8B-B14F-4D97-AF65-F5344CB8AC3E}">
        <p14:creationId xmlns:p14="http://schemas.microsoft.com/office/powerpoint/2010/main" val="3992232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27077"/>
            <a:ext cx="8172450" cy="553998"/>
          </a:xfrm>
        </p:spPr>
        <p:txBody>
          <a:bodyPr wrap="square">
            <a:spAutoFit/>
          </a:bodyPr>
          <a:lstStyle/>
          <a:p>
            <a:r>
              <a:rPr lang="en-US" altLang="en-US" sz="3600" dirty="0" smtClean="0">
                <a:latin typeface="+mj-lt"/>
                <a:ea typeface="ヒラギノ角ゴ Pro W3" pitchFamily="-80" charset="-128"/>
              </a:rPr>
              <a:t>Claim on Assets and Income</a:t>
            </a:r>
            <a:endParaRPr lang="en-US" sz="3600" dirty="0">
              <a:latin typeface="+mj-lt"/>
            </a:endParaRPr>
          </a:p>
        </p:txBody>
      </p:sp>
      <p:sp>
        <p:nvSpPr>
          <p:cNvPr id="3" name="Content Placeholder 2"/>
          <p:cNvSpPr>
            <a:spLocks noGrp="1"/>
          </p:cNvSpPr>
          <p:nvPr>
            <p:ph idx="1"/>
          </p:nvPr>
        </p:nvSpPr>
        <p:spPr>
          <a:xfrm>
            <a:off x="438150" y="1219200"/>
            <a:ext cx="8172450" cy="3657600"/>
          </a:xfrm>
        </p:spPr>
        <p:txBody>
          <a:bodyPr wrap="square">
            <a:spAutoFit/>
          </a:bodyPr>
          <a:lstStyle/>
          <a:p>
            <a:r>
              <a:rPr lang="en-US" altLang="en-US" sz="2400" b="1" dirty="0">
                <a:ea typeface="ヒラギノ角ゴ Pro W3" pitchFamily="-80" charset="-128"/>
              </a:rPr>
              <a:t>Claim on Assets:</a:t>
            </a:r>
            <a:r>
              <a:rPr lang="en-US" altLang="en-US" sz="2400" dirty="0">
                <a:ea typeface="ヒラギノ角ゴ Pro W3" pitchFamily="-80" charset="-128"/>
              </a:rPr>
              <a:t> Preferred stock has priority over common stock with regard to claim on assets in the case of bankruptcy</a:t>
            </a:r>
            <a:r>
              <a:rPr lang="en-US" altLang="en-US" sz="2400" dirty="0" smtClean="0">
                <a:ea typeface="ヒラギノ角ゴ Pro W3" pitchFamily="-80" charset="-128"/>
              </a:rPr>
              <a:t>.</a:t>
            </a:r>
          </a:p>
          <a:p>
            <a:pPr lvl="1"/>
            <a:r>
              <a:rPr lang="en-US" altLang="en-US" sz="2400" dirty="0">
                <a:ea typeface="ヒラギノ角ゴ Pro W3" pitchFamily="-80" charset="-128"/>
              </a:rPr>
              <a:t>Preferred stockholders claims are honored before common stockholders, but after bonds.</a:t>
            </a:r>
            <a:endParaRPr lang="en-US" altLang="en-US" sz="2400" dirty="0" smtClean="0">
              <a:ea typeface="ヒラギノ角ゴ Pro W3" pitchFamily="-80" charset="-128"/>
            </a:endParaRPr>
          </a:p>
          <a:p>
            <a:r>
              <a:rPr lang="en-US" altLang="en-US" sz="2400" b="1" dirty="0">
                <a:ea typeface="ヒラギノ角ゴ Pro W3" pitchFamily="-80" charset="-128"/>
              </a:rPr>
              <a:t>Claim on Income:</a:t>
            </a:r>
            <a:r>
              <a:rPr lang="en-US" altLang="en-US" sz="2400" dirty="0">
                <a:ea typeface="ヒラギノ角ゴ Pro W3" pitchFamily="-80" charset="-128"/>
              </a:rPr>
              <a:t> Preferred stock also has priority over common stock with regard to dividend payments</a:t>
            </a:r>
            <a:r>
              <a:rPr lang="en-US" altLang="en-US" sz="2400" dirty="0" smtClean="0">
                <a:ea typeface="ヒラギノ角ゴ Pro W3" pitchFamily="-80" charset="-128"/>
              </a:rPr>
              <a:t>.</a:t>
            </a:r>
          </a:p>
          <a:p>
            <a:pPr lvl="1"/>
            <a:r>
              <a:rPr lang="en-US" altLang="en-US" sz="2400" dirty="0">
                <a:ea typeface="ヒラギノ角ゴ Pro W3" pitchFamily="-80" charset="-128"/>
              </a:rPr>
              <a:t>Thus preferred stocks are safer than common </a:t>
            </a:r>
            <a:r>
              <a:rPr lang="en-US" altLang="en-US" sz="2400" dirty="0" smtClean="0">
                <a:ea typeface="ヒラギノ角ゴ Pro W3" pitchFamily="-80" charset="-128"/>
              </a:rPr>
              <a:t>stocks </a:t>
            </a:r>
            <a:r>
              <a:rPr lang="en-US" altLang="en-US" sz="2400" dirty="0">
                <a:ea typeface="ヒラギノ角ゴ Pro W3" pitchFamily="-80" charset="-128"/>
              </a:rPr>
              <a:t>but riskier than bonds.</a:t>
            </a:r>
            <a:endParaRPr lang="en-US" sz="2400" dirty="0"/>
          </a:p>
        </p:txBody>
      </p:sp>
    </p:spTree>
    <p:extLst>
      <p:ext uri="{BB962C8B-B14F-4D97-AF65-F5344CB8AC3E}">
        <p14:creationId xmlns:p14="http://schemas.microsoft.com/office/powerpoint/2010/main" val="2757639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427077"/>
            <a:ext cx="8115300" cy="553998"/>
          </a:xfrm>
        </p:spPr>
        <p:txBody>
          <a:bodyPr wrap="square">
            <a:spAutoFit/>
          </a:bodyPr>
          <a:lstStyle/>
          <a:p>
            <a:r>
              <a:rPr lang="en-US" altLang="en-US" sz="3600" dirty="0">
                <a:latin typeface="+mj-lt"/>
                <a:ea typeface="ヒラギノ角ゴ Pro W3" pitchFamily="-80" charset="-128"/>
              </a:rPr>
              <a:t>Cumulative Dividends</a:t>
            </a:r>
            <a:endParaRPr lang="en-US" sz="3600" dirty="0">
              <a:latin typeface="+mj-lt"/>
            </a:endParaRPr>
          </a:p>
        </p:txBody>
      </p:sp>
      <p:sp>
        <p:nvSpPr>
          <p:cNvPr id="3" name="Content Placeholder 2"/>
          <p:cNvSpPr>
            <a:spLocks noGrp="1"/>
          </p:cNvSpPr>
          <p:nvPr>
            <p:ph idx="1"/>
          </p:nvPr>
        </p:nvSpPr>
        <p:spPr>
          <a:xfrm>
            <a:off x="438150" y="1219200"/>
            <a:ext cx="8172450" cy="1143000"/>
          </a:xfrm>
        </p:spPr>
        <p:txBody>
          <a:bodyPr wrap="square">
            <a:spAutoFit/>
          </a:bodyPr>
          <a:lstStyle/>
          <a:p>
            <a:r>
              <a:rPr lang="en-US" altLang="en-US" sz="2400" dirty="0">
                <a:ea typeface="ヒラギノ角ゴ Pro W3" pitchFamily="-80" charset="-128"/>
              </a:rPr>
              <a:t>Cumulative feature (if it exists) requires that all past, unpaid preferred stock dividends be paid before any common stock dividends are declared.</a:t>
            </a:r>
            <a:endParaRPr lang="en-US" sz="2400" dirty="0"/>
          </a:p>
        </p:txBody>
      </p:sp>
    </p:spTree>
    <p:extLst>
      <p:ext uri="{BB962C8B-B14F-4D97-AF65-F5344CB8AC3E}">
        <p14:creationId xmlns:p14="http://schemas.microsoft.com/office/powerpoint/2010/main" val="2092981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31377</TotalTime>
  <Words>1787</Words>
  <Application>Microsoft Office PowerPoint</Application>
  <PresentationFormat>On-screen Show (4:3)</PresentationFormat>
  <Paragraphs>152</Paragraphs>
  <Slides>41</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508 Lecture</vt:lpstr>
      <vt:lpstr>Equation</vt:lpstr>
      <vt:lpstr>Foundations of Finance</vt:lpstr>
      <vt:lpstr>Learning Objectives</vt:lpstr>
      <vt:lpstr>Preferred Stock</vt:lpstr>
      <vt:lpstr>Preferred Stock (1 of 1)</vt:lpstr>
      <vt:lpstr>Hybrid Nature of Preferred Stocks</vt:lpstr>
      <vt:lpstr>The Characteristics of Preferred Stocks</vt:lpstr>
      <vt:lpstr>Multiple Series</vt:lpstr>
      <vt:lpstr>Claim on Assets and Income</vt:lpstr>
      <vt:lpstr>Cumulative Dividends</vt:lpstr>
      <vt:lpstr>Protective Provisions</vt:lpstr>
      <vt:lpstr>Convertibility</vt:lpstr>
      <vt:lpstr>Retirement Provisions</vt:lpstr>
      <vt:lpstr>Valuing Preferred Stock</vt:lpstr>
      <vt:lpstr>Valuing Preferred Stock (1 of 2)</vt:lpstr>
      <vt:lpstr>Valuing Preferred Stock (2 of 2)</vt:lpstr>
      <vt:lpstr>Common Stock</vt:lpstr>
      <vt:lpstr>Common Stock </vt:lpstr>
      <vt:lpstr>Figure 8.1 Sample Stock</vt:lpstr>
      <vt:lpstr>Claim on Income</vt:lpstr>
      <vt:lpstr>Claim on Assets</vt:lpstr>
      <vt:lpstr>Limited Liability</vt:lpstr>
      <vt:lpstr>Voting Rights (1 of 2)</vt:lpstr>
      <vt:lpstr>Voting Rights (2 of 2)</vt:lpstr>
      <vt:lpstr>Voting for Board of Directors</vt:lpstr>
      <vt:lpstr>Preemptive Rights</vt:lpstr>
      <vt:lpstr>Valuing Common Stock </vt:lpstr>
      <vt:lpstr>Valuing Common Stock</vt:lpstr>
      <vt:lpstr>Dividend Model</vt:lpstr>
      <vt:lpstr>How Can a Company Grow? </vt:lpstr>
      <vt:lpstr>Internal Growth</vt:lpstr>
      <vt:lpstr>Dividend Valuation Model</vt:lpstr>
      <vt:lpstr>Dividend Valuation Model Example (1 of 2)</vt:lpstr>
      <vt:lpstr>Dividend Valuation Model Example (2 of 2)</vt:lpstr>
      <vt:lpstr>The Expected Rate of Return of Stockholders </vt:lpstr>
      <vt:lpstr>The Expected Rate of Return of Preferred Stockholders</vt:lpstr>
      <vt:lpstr>Expected Rate of Return of Common Stockholders (1 of 2)</vt:lpstr>
      <vt:lpstr>Expected Rate of Return of Common Stockholders (2 of 2)</vt:lpstr>
      <vt:lpstr>Key Terms (1 of 3)</vt:lpstr>
      <vt:lpstr>Key Terms (2 of 3)</vt:lpstr>
      <vt:lpstr>Key Terms (3 of 3)</vt:lpstr>
      <vt:lpstr>Copyright</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Finance, Tenth Edition</dc:title>
  <dc:subject>Business</dc:subject>
  <dc:creator>Keown/Martin/Petty</dc:creator>
  <cp:keywords>Foundations of Finance</cp:keywords>
  <cp:lastModifiedBy>Editorial Integra</cp:lastModifiedBy>
  <cp:revision>4307</cp:revision>
  <dcterms:created xsi:type="dcterms:W3CDTF">2014-07-14T20:04:21Z</dcterms:created>
  <dcterms:modified xsi:type="dcterms:W3CDTF">2019-02-01T11:50:56Z</dcterms:modified>
</cp:coreProperties>
</file>