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1074" r:id="rId2"/>
    <p:sldId id="519" r:id="rId3"/>
    <p:sldId id="1040" r:id="rId4"/>
    <p:sldId id="1041" r:id="rId5"/>
    <p:sldId id="1060" r:id="rId6"/>
    <p:sldId id="1043" r:id="rId7"/>
    <p:sldId id="1044" r:id="rId8"/>
    <p:sldId id="1061" r:id="rId9"/>
    <p:sldId id="1045" r:id="rId10"/>
    <p:sldId id="1062" r:id="rId11"/>
    <p:sldId id="1046" r:id="rId12"/>
    <p:sldId id="1047" r:id="rId13"/>
    <p:sldId id="1049" r:id="rId14"/>
    <p:sldId id="1063" r:id="rId15"/>
    <p:sldId id="1050" r:id="rId16"/>
    <p:sldId id="1064" r:id="rId17"/>
    <p:sldId id="1065" r:id="rId18"/>
    <p:sldId id="1066" r:id="rId19"/>
    <p:sldId id="1051" r:id="rId20"/>
    <p:sldId id="1052" r:id="rId21"/>
    <p:sldId id="1053" r:id="rId22"/>
    <p:sldId id="1054" r:id="rId23"/>
    <p:sldId id="1055" r:id="rId24"/>
    <p:sldId id="1056" r:id="rId25"/>
    <p:sldId id="1067" r:id="rId26"/>
    <p:sldId id="1057" r:id="rId27"/>
    <p:sldId id="1068" r:id="rId28"/>
    <p:sldId id="1058" r:id="rId29"/>
    <p:sldId id="1069" r:id="rId30"/>
    <p:sldId id="1070" r:id="rId31"/>
    <p:sldId id="1059" r:id="rId32"/>
    <p:sldId id="1077" r:id="rId33"/>
    <p:sldId id="1071" r:id="rId34"/>
    <p:sldId id="1072" r:id="rId35"/>
    <p:sldId id="108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AE4"/>
    <a:srgbClr val="007FA3"/>
    <a:srgbClr val="99008C"/>
    <a:srgbClr val="001581"/>
    <a:srgbClr val="82007C"/>
    <a:srgbClr val="96008F"/>
    <a:srgbClr val="595375"/>
    <a:srgbClr val="6B638B"/>
    <a:srgbClr val="000000"/>
    <a:srgbClr val="FDB9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8" autoAdjust="0"/>
    <p:restoredTop sz="93846" autoAdjust="0"/>
  </p:normalViewPr>
  <p:slideViewPr>
    <p:cSldViewPr>
      <p:cViewPr>
        <p:scale>
          <a:sx n="100" d="100"/>
          <a:sy n="100" d="100"/>
        </p:scale>
        <p:origin x="-1824" y="-378"/>
      </p:cViewPr>
      <p:guideLst>
        <p:guide orient="horz" pos="2160"/>
        <p:guide orient="horz" pos="336"/>
        <p:guide orient="horz" pos="816"/>
        <p:guide orient="horz" pos="1248"/>
        <p:guide orient="horz" pos="4032"/>
        <p:guide pos="2880"/>
        <p:guide pos="288"/>
        <p:guide pos="5424"/>
      </p:guideLst>
    </p:cSldViewPr>
  </p:slideViewPr>
  <p:outlineViewPr>
    <p:cViewPr>
      <p:scale>
        <a:sx n="33" d="100"/>
        <a:sy n="33" d="100"/>
      </p:scale>
      <p:origin x="48" y="1683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1/18/2019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1/18/2019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Math 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3) NVDA Reader (free versions available)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333988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a:t>
            </a:fld>
            <a:endParaRPr lang="en-US" dirty="0"/>
          </a:p>
        </p:txBody>
      </p:sp>
    </p:spTree>
    <p:extLst>
      <p:ext uri="{BB962C8B-B14F-4D97-AF65-F5344CB8AC3E}">
        <p14:creationId xmlns:p14="http://schemas.microsoft.com/office/powerpoint/2010/main" val="1837108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7</a:t>
            </a:fld>
            <a:endParaRPr lang="en-US" dirty="0"/>
          </a:p>
        </p:txBody>
      </p:sp>
    </p:spTree>
    <p:extLst>
      <p:ext uri="{BB962C8B-B14F-4D97-AF65-F5344CB8AC3E}">
        <p14:creationId xmlns:p14="http://schemas.microsoft.com/office/powerpoint/2010/main" val="668488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8</a:t>
            </a:fld>
            <a:endParaRPr lang="en-US" dirty="0"/>
          </a:p>
        </p:txBody>
      </p:sp>
    </p:spTree>
    <p:extLst>
      <p:ext uri="{BB962C8B-B14F-4D97-AF65-F5344CB8AC3E}">
        <p14:creationId xmlns:p14="http://schemas.microsoft.com/office/powerpoint/2010/main" val="3862777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t>28</a:t>
            </a:fld>
            <a:endParaRPr lang="en-US" dirty="0"/>
          </a:p>
        </p:txBody>
      </p:sp>
    </p:spTree>
    <p:extLst>
      <p:ext uri="{BB962C8B-B14F-4D97-AF65-F5344CB8AC3E}">
        <p14:creationId xmlns:p14="http://schemas.microsoft.com/office/powerpoint/2010/main" val="2165107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TextBox 8"/>
          <p:cNvSpPr txBox="1"/>
          <p:nvPr userDrawn="1"/>
        </p:nvSpPr>
        <p:spPr>
          <a:xfrm>
            <a:off x="1533525" y="6374626"/>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 Pearson Education, Inc. All </a:t>
            </a:r>
            <a:r>
              <a:rPr lang="en-US" sz="1200" smtClean="0">
                <a:latin typeface="Verdana" panose="020B0604030504040204" pitchFamily="34" charset="0"/>
                <a:ea typeface="Verdana" panose="020B0604030504040204" pitchFamily="34" charset="0"/>
                <a:cs typeface="Verdana" panose="020B0604030504040204" pitchFamily="34" charset="0"/>
              </a:rPr>
              <a:t>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88798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3790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Click to edit Master title style</a:t>
            </a:r>
            <a:endParaRPr lang="en-US" dirty="0"/>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1/18/2019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1600200" y="636510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2017, 2014, 2011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3" name="Text Placeholder 2"/>
          <p:cNvSpPr>
            <a:spLocks noGrp="1"/>
          </p:cNvSpPr>
          <p:nvPr>
            <p:ph type="body" sz="quarter" idx="16"/>
          </p:nvPr>
        </p:nvSpPr>
        <p:spPr>
          <a:xfrm>
            <a:off x="2362200" y="4038600"/>
            <a:ext cx="6400800" cy="2590801"/>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1165830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7200" y="1556327"/>
            <a:ext cx="8229600" cy="226752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7200" y="3971925"/>
            <a:ext cx="8229600" cy="2105025"/>
          </a:xfrm>
        </p:spPr>
        <p:txBody>
          <a:bodyPr/>
          <a:lstStyle/>
          <a:p>
            <a:pPr lvl="0"/>
            <a:r>
              <a:rPr lang="en-US" dirty="0"/>
              <a:t>Edit Master text styles</a:t>
            </a:r>
          </a:p>
        </p:txBody>
      </p:sp>
    </p:spTree>
    <p:extLst>
      <p:ext uri="{BB962C8B-B14F-4D97-AF65-F5344CB8AC3E}">
        <p14:creationId xmlns:p14="http://schemas.microsoft.com/office/powerpoint/2010/main" val="3391237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1/18/2019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98106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1/18/2019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1/18/2019</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1/18/2019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600200" y="636510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2019, 2017, 2014, 2011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2037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547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25967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302139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1/18/2019</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532389" y="6378267"/>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a:t>
            </a:r>
            <a:r>
              <a:rPr lang="en-US" sz="1200" baseline="0" dirty="0" smtClean="0">
                <a:latin typeface="Verdana" panose="020B0604030504040204" pitchFamily="34" charset="0"/>
                <a:ea typeface="Verdana" panose="020B0604030504040204" pitchFamily="34" charset="0"/>
                <a:cs typeface="Verdana" panose="020B0604030504040204" pitchFamily="34" charset="0"/>
              </a:rPr>
              <a:t> </a:t>
            </a:r>
            <a:r>
              <a:rPr lang="en-US" sz="1200" dirty="0" smtClean="0">
                <a:latin typeface="Verdana" panose="020B0604030504040204" pitchFamily="34" charset="0"/>
                <a:ea typeface="Verdana" panose="020B0604030504040204" pitchFamily="34" charset="0"/>
                <a:cs typeface="Verdana" panose="020B0604030504040204" pitchFamily="34" charset="0"/>
              </a:rPr>
              <a:t>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descr="Pearson Logo"/>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3" r:id="rId10"/>
    <p:sldLayoutId id="2147483651" r:id="rId11"/>
    <p:sldLayoutId id="2147483654" r:id="rId12"/>
    <p:sldLayoutId id="2147483655" r:id="rId13"/>
    <p:sldLayoutId id="2147483664" r:id="rId14"/>
    <p:sldLayoutId id="2147483665" r:id="rId15"/>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22.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4348"/>
            <a:ext cx="8183544" cy="553998"/>
          </a:xfrm>
        </p:spPr>
        <p:txBody>
          <a:bodyPr wrap="square">
            <a:spAutoFit/>
          </a:bodyPr>
          <a:lstStyle/>
          <a:p>
            <a:r>
              <a:rPr lang="en-US" sz="3600" dirty="0">
                <a:latin typeface="+mj-lt"/>
              </a:rPr>
              <a:t>Foundations of Finance</a:t>
            </a:r>
            <a:endParaRPr lang="en-IN" sz="3600" dirty="0">
              <a:latin typeface="+mj-lt"/>
            </a:endParaRPr>
          </a:p>
        </p:txBody>
      </p:sp>
      <p:sp>
        <p:nvSpPr>
          <p:cNvPr id="3" name="Text Placeholder 2"/>
          <p:cNvSpPr>
            <a:spLocks noGrp="1"/>
          </p:cNvSpPr>
          <p:nvPr>
            <p:ph type="body" sz="quarter" idx="13"/>
          </p:nvPr>
        </p:nvSpPr>
        <p:spPr>
          <a:xfrm>
            <a:off x="447152" y="1238773"/>
            <a:ext cx="8163448" cy="307777"/>
          </a:xfrm>
        </p:spPr>
        <p:txBody>
          <a:bodyPr wrap="square">
            <a:spAutoFit/>
          </a:bodyPr>
          <a:lstStyle/>
          <a:p>
            <a:r>
              <a:rPr lang="en-US" altLang="en-US" dirty="0" smtClean="0"/>
              <a:t>Tenth </a:t>
            </a:r>
            <a:r>
              <a:rPr lang="en-US" altLang="en-US" dirty="0"/>
              <a:t>Edition</a:t>
            </a:r>
            <a:endParaRPr lang="en-IN" dirty="0"/>
          </a:p>
        </p:txBody>
      </p:sp>
      <p:sp>
        <p:nvSpPr>
          <p:cNvPr id="4" name="Text Placeholder 3"/>
          <p:cNvSpPr>
            <a:spLocks noGrp="1"/>
          </p:cNvSpPr>
          <p:nvPr>
            <p:ph type="body" sz="quarter" idx="14"/>
          </p:nvPr>
        </p:nvSpPr>
        <p:spPr>
          <a:xfrm>
            <a:off x="4545204" y="1866900"/>
            <a:ext cx="3657600" cy="492443"/>
          </a:xfrm>
        </p:spPr>
        <p:txBody>
          <a:bodyPr>
            <a:spAutoFit/>
          </a:bodyPr>
          <a:lstStyle/>
          <a:p>
            <a:r>
              <a:rPr lang="en-US" sz="3200" dirty="0"/>
              <a:t>Chapter </a:t>
            </a:r>
            <a:r>
              <a:rPr lang="en-US" sz="3200" dirty="0" smtClean="0"/>
              <a:t>1</a:t>
            </a:r>
            <a:endParaRPr lang="en-US" sz="3200" dirty="0"/>
          </a:p>
        </p:txBody>
      </p:sp>
      <p:sp>
        <p:nvSpPr>
          <p:cNvPr id="6" name="Text Placeholder 4"/>
          <p:cNvSpPr>
            <a:spLocks noGrp="1"/>
          </p:cNvSpPr>
          <p:nvPr>
            <p:ph type="body" sz="quarter" idx="16"/>
          </p:nvPr>
        </p:nvSpPr>
        <p:spPr>
          <a:xfrm>
            <a:off x="4564024" y="2547467"/>
            <a:ext cx="3657601" cy="923330"/>
          </a:xfrm>
        </p:spPr>
        <p:txBody>
          <a:bodyPr>
            <a:spAutoFit/>
          </a:bodyPr>
          <a:lstStyle/>
          <a:p>
            <a:pPr marL="0" indent="0">
              <a:buNone/>
            </a:pPr>
            <a:r>
              <a:rPr lang="en-US" altLang="en-US" sz="2000" dirty="0"/>
              <a:t>An Introduction to the Foundations of Financial Management</a:t>
            </a:r>
          </a:p>
        </p:txBody>
      </p:sp>
      <p:pic>
        <p:nvPicPr>
          <p:cNvPr id="2050" name="Picture 2" descr="Front Cover: Foundations of Finance, Tenth edition by Keown, Martin and Pett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981200"/>
            <a:ext cx="3333369" cy="4273011"/>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5"/>
          <p:cNvSpPr>
            <a:spLocks noGrp="1"/>
          </p:cNvSpPr>
          <p:nvPr>
            <p:ph type="body" sz="quarter" idx="15"/>
          </p:nvPr>
        </p:nvSpPr>
        <p:spPr>
          <a:xfrm>
            <a:off x="1925096" y="6424160"/>
            <a:ext cx="6686947" cy="184666"/>
          </a:xfrm>
        </p:spPr>
        <p:txBody>
          <a:bodyPr>
            <a:spAutoFit/>
          </a:bodyPr>
          <a:lstStyle/>
          <a:p>
            <a:pPr algn="r">
              <a:buClrTx/>
              <a:defRPr/>
            </a:pPr>
            <a:r>
              <a:rPr lang="en-US" sz="1200" dirty="0">
                <a:latin typeface="Verdana" panose="020B0604030504040204" pitchFamily="34" charset="0"/>
                <a:ea typeface="Verdana" panose="020B0604030504040204" pitchFamily="34" charset="0"/>
                <a:cs typeface="Verdana" panose="020B0604030504040204" pitchFamily="34" charset="0"/>
              </a:rPr>
              <a:t>Copyright © </a:t>
            </a:r>
            <a:r>
              <a:rPr lang="en-US" sz="1200" dirty="0" smtClean="0">
                <a:latin typeface="Verdana" panose="020B0604030504040204" pitchFamily="34" charset="0"/>
                <a:ea typeface="Verdana" panose="020B0604030504040204" pitchFamily="34" charset="0"/>
                <a:cs typeface="Verdana" panose="020B0604030504040204" pitchFamily="34" charset="0"/>
              </a:rPr>
              <a:t>2020, 2017</a:t>
            </a:r>
            <a:r>
              <a:rPr lang="en-US" sz="1200" dirty="0">
                <a:latin typeface="Verdana" panose="020B0604030504040204" pitchFamily="34" charset="0"/>
                <a:ea typeface="Verdana" panose="020B0604030504040204" pitchFamily="34" charset="0"/>
                <a:cs typeface="Verdana" panose="020B0604030504040204" pitchFamily="34" charset="0"/>
              </a:rPr>
              <a:t>, </a:t>
            </a:r>
            <a:r>
              <a:rPr lang="en-US" sz="1200" dirty="0" smtClean="0">
                <a:latin typeface="Verdana" panose="020B0604030504040204" pitchFamily="34" charset="0"/>
                <a:ea typeface="Verdana" panose="020B0604030504040204" pitchFamily="34" charset="0"/>
                <a:cs typeface="Verdana" panose="020B0604030504040204" pitchFamily="34" charset="0"/>
              </a:rPr>
              <a:t>2014 Pearson </a:t>
            </a:r>
            <a:r>
              <a:rPr lang="en-US" sz="1200" dirty="0">
                <a:latin typeface="Verdana" panose="020B0604030504040204" pitchFamily="34" charset="0"/>
                <a:ea typeface="Verdana" panose="020B0604030504040204" pitchFamily="34" charset="0"/>
                <a:cs typeface="Verdana" panose="020B0604030504040204" pitchFamily="34" charset="0"/>
              </a:rPr>
              <a:t>Education, Inc. All Rights </a:t>
            </a:r>
            <a:r>
              <a:rPr lang="en-US" sz="1200" dirty="0" smtClean="0">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40375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6506"/>
            <a:ext cx="8153400" cy="553998"/>
          </a:xfrm>
        </p:spPr>
        <p:txBody>
          <a:bodyPr wrap="square">
            <a:spAutoFit/>
          </a:bodyPr>
          <a:lstStyle/>
          <a:p>
            <a:r>
              <a:rPr lang="en-US" sz="3600" dirty="0">
                <a:latin typeface="+mj-lt"/>
              </a:rPr>
              <a:t>Figure </a:t>
            </a:r>
            <a:r>
              <a:rPr lang="en-US" sz="3600" dirty="0" smtClean="0">
                <a:latin typeface="+mj-lt"/>
              </a:rPr>
              <a:t>1.1 The </a:t>
            </a:r>
            <a:r>
              <a:rPr lang="en-US" sz="3600" dirty="0">
                <a:latin typeface="+mj-lt"/>
              </a:rPr>
              <a:t>Risk-Return Trade-off</a:t>
            </a:r>
          </a:p>
        </p:txBody>
      </p:sp>
      <p:pic>
        <p:nvPicPr>
          <p:cNvPr id="2050" name="Picture 2" descr="The horizontal axis of the graph is labeled Risk; the vertical axis is labeled Expected return. One line extends from the vertical axis, parallel to the horizontal axis, representing the minimal expected return investors want for delaying consumption. A second line slopes upward from the same point on the vertical axis, showing that the more risk that is taken, the more additional return investors will expec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153" y="1998700"/>
            <a:ext cx="7931151" cy="3681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7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7195"/>
            <a:ext cx="8183544" cy="1097280"/>
          </a:xfrm>
        </p:spPr>
        <p:txBody>
          <a:bodyPr wrap="square">
            <a:spAutoFit/>
          </a:bodyPr>
          <a:lstStyle/>
          <a:p>
            <a:r>
              <a:rPr lang="en-US" sz="3600" dirty="0">
                <a:latin typeface="+mj-lt"/>
              </a:rPr>
              <a:t>Principle 4: Market Prices Are Generally Right</a:t>
            </a:r>
          </a:p>
        </p:txBody>
      </p:sp>
      <p:sp>
        <p:nvSpPr>
          <p:cNvPr id="3" name="Content Placeholder 2"/>
          <p:cNvSpPr>
            <a:spLocks noGrp="1"/>
          </p:cNvSpPr>
          <p:nvPr>
            <p:ph idx="1"/>
          </p:nvPr>
        </p:nvSpPr>
        <p:spPr>
          <a:xfrm>
            <a:off x="437104" y="1905000"/>
            <a:ext cx="8173496" cy="4078039"/>
          </a:xfrm>
        </p:spPr>
        <p:txBody>
          <a:bodyPr wrap="square">
            <a:spAutoFit/>
          </a:bodyPr>
          <a:lstStyle/>
          <a:p>
            <a:r>
              <a:rPr lang="en-US" altLang="en-US" sz="2400" dirty="0">
                <a:ea typeface="ヒラギノ角ゴ Pro W3" charset="-128"/>
              </a:rPr>
              <a:t>In an </a:t>
            </a:r>
            <a:r>
              <a:rPr lang="en-US" altLang="en-US" sz="2400" b="1" dirty="0">
                <a:ea typeface="ヒラギノ角ゴ Pro W3" charset="-128"/>
              </a:rPr>
              <a:t>efficient market</a:t>
            </a:r>
            <a:r>
              <a:rPr lang="en-US" altLang="en-US" sz="2400" dirty="0">
                <a:ea typeface="ヒラギノ角ゴ Pro W3" charset="-128"/>
              </a:rPr>
              <a:t>, the market prices of all traded assets (such as stocks and bonds) fully reflect all available information at any </a:t>
            </a:r>
            <a:r>
              <a:rPr lang="en-US" altLang="en-US" sz="2400" dirty="0" smtClean="0">
                <a:ea typeface="ヒラギノ角ゴ Pro W3" charset="-128"/>
              </a:rPr>
              <a:t>moment in </a:t>
            </a:r>
            <a:r>
              <a:rPr lang="en-US" altLang="en-US" sz="2400" dirty="0">
                <a:ea typeface="ヒラギノ角ゴ Pro W3" charset="-128"/>
              </a:rPr>
              <a:t>time</a:t>
            </a:r>
            <a:r>
              <a:rPr lang="en-US" altLang="en-US" sz="2400" dirty="0" smtClean="0">
                <a:ea typeface="ヒラギノ角ゴ Pro W3" charset="-128"/>
              </a:rPr>
              <a:t>.</a:t>
            </a:r>
          </a:p>
          <a:p>
            <a:r>
              <a:rPr lang="en-US" altLang="en-US" sz="2400" dirty="0">
                <a:ea typeface="ヒラギノ角ゴ Pro W3" charset="-128"/>
              </a:rPr>
              <a:t>Thus stock prices are a useful indicator of the value of the firm. </a:t>
            </a:r>
            <a:r>
              <a:rPr lang="en-US" altLang="en-US" sz="2400" dirty="0" smtClean="0">
                <a:ea typeface="ヒラギノ角ゴ Pro W3" charset="-128"/>
              </a:rPr>
              <a:t>Price </a:t>
            </a:r>
            <a:r>
              <a:rPr lang="en-US" altLang="en-US" sz="2400" dirty="0">
                <a:ea typeface="ヒラギノ角ゴ Pro W3" charset="-128"/>
              </a:rPr>
              <a:t>changes reflect changes in expected future cash flows. Good decisions will tend to increase in stock price and vice versa</a:t>
            </a:r>
            <a:r>
              <a:rPr lang="en-US" altLang="en-US" sz="2400" dirty="0" smtClean="0">
                <a:ea typeface="ヒラギノ角ゴ Pro W3" charset="-128"/>
              </a:rPr>
              <a:t>.</a:t>
            </a:r>
          </a:p>
          <a:p>
            <a:r>
              <a:rPr lang="en-US" altLang="en-US" sz="2400" dirty="0">
                <a:ea typeface="ヒラギノ角ゴ Pro W3" charset="-128"/>
              </a:rPr>
              <a:t>Note there are inefficiencies in the market that may distort the market prices from value of assets. Such inefficiencies are often caused by behavioral biases.</a:t>
            </a:r>
            <a:endParaRPr lang="en-US" sz="2400" dirty="0"/>
          </a:p>
        </p:txBody>
      </p:sp>
    </p:spTree>
    <p:extLst>
      <p:ext uri="{BB962C8B-B14F-4D97-AF65-F5344CB8AC3E}">
        <p14:creationId xmlns:p14="http://schemas.microsoft.com/office/powerpoint/2010/main" val="1739156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7195"/>
            <a:ext cx="8193069" cy="1097280"/>
          </a:xfrm>
        </p:spPr>
        <p:txBody>
          <a:bodyPr wrap="square">
            <a:spAutoFit/>
          </a:bodyPr>
          <a:lstStyle/>
          <a:p>
            <a:r>
              <a:rPr lang="en-US" sz="3600" dirty="0">
                <a:latin typeface="+mj-lt"/>
              </a:rPr>
              <a:t>Principle 5: Conflicts of Interest Cause Agency Problems</a:t>
            </a:r>
          </a:p>
        </p:txBody>
      </p:sp>
      <p:sp>
        <p:nvSpPr>
          <p:cNvPr id="3" name="Content Placeholder 2"/>
          <p:cNvSpPr>
            <a:spLocks noGrp="1"/>
          </p:cNvSpPr>
          <p:nvPr>
            <p:ph idx="1"/>
          </p:nvPr>
        </p:nvSpPr>
        <p:spPr>
          <a:xfrm>
            <a:off x="437104" y="1905000"/>
            <a:ext cx="7239000" cy="3031599"/>
          </a:xfrm>
        </p:spPr>
        <p:txBody>
          <a:bodyPr>
            <a:spAutoFit/>
          </a:bodyPr>
          <a:lstStyle/>
          <a:p>
            <a:r>
              <a:rPr lang="en-US" altLang="en-US" sz="2400" dirty="0">
                <a:ea typeface="ヒラギノ角ゴ Pro W3" charset="-128"/>
              </a:rPr>
              <a:t>The separation of management and the ownership of the firm creates an </a:t>
            </a:r>
            <a:r>
              <a:rPr lang="en-US" altLang="en-US" sz="2400" b="1" dirty="0">
                <a:ea typeface="ヒラギノ角ゴ Pro W3" charset="-128"/>
              </a:rPr>
              <a:t>agency problem</a:t>
            </a:r>
            <a:r>
              <a:rPr lang="en-US" altLang="en-US" sz="2400" dirty="0">
                <a:ea typeface="ヒラギノ角ゴ Pro W3" charset="-128"/>
              </a:rPr>
              <a:t>. Managers may make decisions that are not consistent with the goal of maximizing shareholder wealth</a:t>
            </a:r>
            <a:r>
              <a:rPr lang="en-US" altLang="en-US" sz="2400" dirty="0" smtClean="0">
                <a:ea typeface="ヒラギノ角ゴ Pro W3" charset="-128"/>
              </a:rPr>
              <a:t>.</a:t>
            </a:r>
          </a:p>
          <a:p>
            <a:pPr lvl="1"/>
            <a:r>
              <a:rPr lang="en-US" sz="2400" dirty="0"/>
              <a:t>Agency conflict is reduced through monitoring (</a:t>
            </a:r>
            <a:r>
              <a:rPr lang="en-US" sz="2400" dirty="0" smtClean="0"/>
              <a:t>e.g., </a:t>
            </a:r>
            <a:r>
              <a:rPr lang="en-US" sz="2400" dirty="0"/>
              <a:t>annual reports), compensation schemes (</a:t>
            </a:r>
            <a:r>
              <a:rPr lang="en-US" sz="2400" dirty="0" smtClean="0"/>
              <a:t>e.g., </a:t>
            </a:r>
            <a:r>
              <a:rPr lang="en-US" sz="2400" dirty="0"/>
              <a:t>stock options), and market mechanisms (</a:t>
            </a:r>
            <a:r>
              <a:rPr lang="en-US" sz="2400" dirty="0" smtClean="0"/>
              <a:t>e.g., </a:t>
            </a:r>
            <a:r>
              <a:rPr lang="en-US" sz="2400" dirty="0"/>
              <a:t>takeovers</a:t>
            </a:r>
            <a:r>
              <a:rPr lang="en-US" sz="2400" dirty="0" smtClean="0"/>
              <a:t>).</a:t>
            </a:r>
            <a:endParaRPr lang="en-US" sz="2400" dirty="0"/>
          </a:p>
        </p:txBody>
      </p:sp>
    </p:spTree>
    <p:extLst>
      <p:ext uri="{BB962C8B-B14F-4D97-AF65-F5344CB8AC3E}">
        <p14:creationId xmlns:p14="http://schemas.microsoft.com/office/powerpoint/2010/main" val="3960373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6506"/>
            <a:ext cx="8183544" cy="553998"/>
          </a:xfrm>
        </p:spPr>
        <p:txBody>
          <a:bodyPr wrap="square">
            <a:spAutoFit/>
          </a:bodyPr>
          <a:lstStyle/>
          <a:p>
            <a:r>
              <a:rPr lang="en-US" sz="3600" dirty="0">
                <a:latin typeface="+mj-lt"/>
              </a:rPr>
              <a:t>Ethics </a:t>
            </a:r>
            <a:r>
              <a:rPr lang="en-US" sz="3600" dirty="0" smtClean="0">
                <a:latin typeface="+mj-lt"/>
              </a:rPr>
              <a:t>and </a:t>
            </a:r>
            <a:r>
              <a:rPr lang="en-US" sz="3600" dirty="0">
                <a:latin typeface="+mj-lt"/>
              </a:rPr>
              <a:t>Trust in Business</a:t>
            </a:r>
          </a:p>
        </p:txBody>
      </p:sp>
      <p:sp>
        <p:nvSpPr>
          <p:cNvPr id="3" name="Content Placeholder 2"/>
          <p:cNvSpPr>
            <a:spLocks noGrp="1"/>
          </p:cNvSpPr>
          <p:nvPr>
            <p:ph idx="1"/>
          </p:nvPr>
        </p:nvSpPr>
        <p:spPr>
          <a:xfrm>
            <a:off x="437104" y="1222576"/>
            <a:ext cx="8173496" cy="3339376"/>
          </a:xfrm>
        </p:spPr>
        <p:txBody>
          <a:bodyPr wrap="square">
            <a:spAutoFit/>
          </a:bodyPr>
          <a:lstStyle/>
          <a:p>
            <a:r>
              <a:rPr lang="en-US" altLang="en-US" sz="2400" dirty="0">
                <a:ea typeface="ヒラギノ角ゴ Pro W3" charset="-128"/>
              </a:rPr>
              <a:t>Ethical behavior is doing the right thing! </a:t>
            </a:r>
            <a:r>
              <a:rPr lang="en-US" altLang="en-US" sz="2400" dirty="0" smtClean="0">
                <a:ea typeface="ヒラギノ角ゴ Pro W3" charset="-128"/>
              </a:rPr>
              <a:t>But </a:t>
            </a:r>
            <a:r>
              <a:rPr lang="en-US" altLang="en-US" sz="2400" dirty="0">
                <a:ea typeface="ヒラギノ角ゴ Pro W3" charset="-128"/>
              </a:rPr>
              <a:t>what is the right thing</a:t>
            </a:r>
            <a:r>
              <a:rPr lang="en-US" altLang="en-US" sz="2400" dirty="0" smtClean="0">
                <a:ea typeface="ヒラギノ角ゴ Pro W3" charset="-128"/>
              </a:rPr>
              <a:t>?</a:t>
            </a:r>
          </a:p>
          <a:p>
            <a:r>
              <a:rPr lang="en-US" altLang="en-US" sz="2400" dirty="0">
                <a:ea typeface="ヒラギノ角ゴ Pro W3" charset="-128"/>
              </a:rPr>
              <a:t>Ethical </a:t>
            </a:r>
            <a:r>
              <a:rPr lang="en-US" altLang="en-US" sz="2400" dirty="0" smtClean="0">
                <a:ea typeface="ヒラギノ角ゴ Pro W3" charset="-128"/>
              </a:rPr>
              <a:t>dilemma—Each person </a:t>
            </a:r>
            <a:r>
              <a:rPr lang="en-US" altLang="en-US" sz="2400" dirty="0">
                <a:ea typeface="ヒラギノ角ゴ Pro W3" charset="-128"/>
              </a:rPr>
              <a:t>has his or her own set of values, which forms the basis for personal judgments about what is the right thing</a:t>
            </a:r>
            <a:r>
              <a:rPr lang="en-US" altLang="en-US" sz="2400" dirty="0" smtClean="0">
                <a:ea typeface="ヒラギノ角ゴ Pro W3" charset="-128"/>
              </a:rPr>
              <a:t>.</a:t>
            </a:r>
          </a:p>
          <a:p>
            <a:r>
              <a:rPr lang="en-US" altLang="en-US" sz="2400" dirty="0">
                <a:ea typeface="ヒラギノ角ゴ Pro W3" charset="-128"/>
              </a:rPr>
              <a:t>Sound ethical standards are important for business and personal success. Unethical decisions can destroy shareholder </a:t>
            </a:r>
            <a:r>
              <a:rPr lang="en-US" altLang="en-US" sz="2400" dirty="0" smtClean="0">
                <a:ea typeface="ヒラギノ角ゴ Pro W3" charset="-128"/>
              </a:rPr>
              <a:t>wealth (e.g., </a:t>
            </a:r>
            <a:r>
              <a:rPr lang="en-US" altLang="en-US" sz="2400" dirty="0">
                <a:ea typeface="ヒラギノ角ゴ Pro W3" charset="-128"/>
              </a:rPr>
              <a:t>Enron scandal).</a:t>
            </a:r>
            <a:endParaRPr lang="en-US" sz="2400" dirty="0"/>
          </a:p>
        </p:txBody>
      </p:sp>
    </p:spTree>
    <p:extLst>
      <p:ext uri="{BB962C8B-B14F-4D97-AF65-F5344CB8AC3E}">
        <p14:creationId xmlns:p14="http://schemas.microsoft.com/office/powerpoint/2010/main" val="1557553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5123" y="2962275"/>
            <a:ext cx="7772400" cy="553998"/>
          </a:xfrm>
        </p:spPr>
        <p:txBody>
          <a:bodyPr>
            <a:spAutoFit/>
          </a:bodyPr>
          <a:lstStyle/>
          <a:p>
            <a:r>
              <a:rPr lang="en-IN" dirty="0">
                <a:latin typeface="+mj-lt"/>
              </a:rPr>
              <a:t>The Role of Finance in Business</a:t>
            </a:r>
            <a:endParaRPr lang="en-US" dirty="0">
              <a:latin typeface="+mj-lt"/>
            </a:endParaRPr>
          </a:p>
        </p:txBody>
      </p:sp>
    </p:spTree>
    <p:extLst>
      <p:ext uri="{BB962C8B-B14F-4D97-AF65-F5344CB8AC3E}">
        <p14:creationId xmlns:p14="http://schemas.microsoft.com/office/powerpoint/2010/main" val="486404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04" y="411144"/>
            <a:ext cx="7182896" cy="984885"/>
          </a:xfrm>
        </p:spPr>
        <p:txBody>
          <a:bodyPr wrap="square">
            <a:spAutoFit/>
          </a:bodyPr>
          <a:lstStyle/>
          <a:p>
            <a:r>
              <a:rPr lang="en-IN" sz="3600" dirty="0">
                <a:latin typeface="+mj-lt"/>
              </a:rPr>
              <a:t>The Role of Finance in </a:t>
            </a:r>
            <a:r>
              <a:rPr lang="en-IN" sz="3600" dirty="0" smtClean="0">
                <a:latin typeface="+mj-lt"/>
              </a:rPr>
              <a:t>Business </a:t>
            </a:r>
            <a:r>
              <a:rPr lang="en-US" sz="2800" dirty="0" smtClean="0">
                <a:latin typeface="+mj-lt"/>
              </a:rPr>
              <a:t>(1 of 2)</a:t>
            </a:r>
            <a:endParaRPr lang="en-US" sz="2800" dirty="0">
              <a:latin typeface="+mj-lt"/>
            </a:endParaRPr>
          </a:p>
        </p:txBody>
      </p:sp>
      <p:sp>
        <p:nvSpPr>
          <p:cNvPr id="3" name="Content Placeholder 2"/>
          <p:cNvSpPr>
            <a:spLocks noGrp="1"/>
          </p:cNvSpPr>
          <p:nvPr>
            <p:ph idx="1"/>
          </p:nvPr>
        </p:nvSpPr>
        <p:spPr>
          <a:xfrm>
            <a:off x="437104" y="1908244"/>
            <a:ext cx="8229600" cy="2816156"/>
          </a:xfrm>
        </p:spPr>
        <p:txBody>
          <a:bodyPr>
            <a:spAutoFit/>
          </a:bodyPr>
          <a:lstStyle/>
          <a:p>
            <a:r>
              <a:rPr lang="en-US" altLang="en-US" sz="2400" dirty="0">
                <a:ea typeface="ヒラギノ角ゴ Pro W3" charset="-128"/>
              </a:rPr>
              <a:t>Three basic issues </a:t>
            </a:r>
            <a:r>
              <a:rPr lang="en-US" altLang="en-US" sz="2400" dirty="0" smtClean="0">
                <a:ea typeface="ヒラギノ角ゴ Pro W3" charset="-128"/>
              </a:rPr>
              <a:t>are addressed </a:t>
            </a:r>
            <a:r>
              <a:rPr lang="en-US" altLang="en-US" sz="2400" dirty="0">
                <a:ea typeface="ヒラギノ角ゴ Pro W3" charset="-128"/>
              </a:rPr>
              <a:t>by the study of finance</a:t>
            </a:r>
            <a:r>
              <a:rPr lang="en-US" altLang="en-US" sz="2400" dirty="0" smtClean="0">
                <a:ea typeface="ヒラギノ角ゴ Pro W3" charset="-128"/>
              </a:rPr>
              <a:t>:</a:t>
            </a:r>
          </a:p>
          <a:p>
            <a:pPr lvl="1"/>
            <a:r>
              <a:rPr lang="en-US" altLang="en-US" sz="2400" dirty="0">
                <a:ea typeface="ヒラギノ角ゴ Pro W3" charset="-128"/>
              </a:rPr>
              <a:t>What long-term investments should the firm undertake? (Capital budgeting decision</a:t>
            </a:r>
            <a:r>
              <a:rPr lang="en-US" altLang="en-US" sz="2400" dirty="0" smtClean="0">
                <a:ea typeface="ヒラギノ角ゴ Pro W3" charset="-128"/>
              </a:rPr>
              <a:t>)</a:t>
            </a:r>
          </a:p>
          <a:p>
            <a:pPr lvl="1"/>
            <a:r>
              <a:rPr lang="en-US" altLang="en-US" sz="2400" dirty="0">
                <a:ea typeface="ヒラギノ角ゴ Pro W3" charset="-128"/>
              </a:rPr>
              <a:t>How should the firm raise money to fund these investments? (Capital structure decision</a:t>
            </a:r>
            <a:r>
              <a:rPr lang="en-US" altLang="en-US" sz="2400" dirty="0" smtClean="0">
                <a:ea typeface="ヒラギノ角ゴ Pro W3" charset="-128"/>
              </a:rPr>
              <a:t>)</a:t>
            </a:r>
          </a:p>
          <a:p>
            <a:pPr lvl="1"/>
            <a:r>
              <a:rPr lang="en-US" altLang="en-US" sz="2400" dirty="0">
                <a:ea typeface="ヒラギノ角ゴ Pro W3" charset="-128"/>
              </a:rPr>
              <a:t>How </a:t>
            </a:r>
            <a:r>
              <a:rPr lang="en-US" altLang="en-US" sz="2400" dirty="0" smtClean="0">
                <a:ea typeface="ヒラギノ角ゴ Pro W3" charset="-128"/>
              </a:rPr>
              <a:t>should cash </a:t>
            </a:r>
            <a:r>
              <a:rPr lang="en-US" altLang="en-US" sz="2400" dirty="0">
                <a:ea typeface="ヒラギノ角ゴ Pro W3" charset="-128"/>
              </a:rPr>
              <a:t>flows arising from day-to-day </a:t>
            </a:r>
            <a:r>
              <a:rPr lang="en-US" altLang="en-US" sz="2400" dirty="0" smtClean="0">
                <a:ea typeface="ヒラギノ角ゴ Pro W3" charset="-128"/>
              </a:rPr>
              <a:t>operations be managed? </a:t>
            </a:r>
            <a:r>
              <a:rPr lang="en-US" altLang="en-US" sz="2400" dirty="0">
                <a:ea typeface="ヒラギノ角ゴ Pro W3" charset="-128"/>
              </a:rPr>
              <a:t>(Working capital decision)</a:t>
            </a:r>
            <a:endParaRPr lang="en-US" sz="2400" dirty="0"/>
          </a:p>
        </p:txBody>
      </p:sp>
    </p:spTree>
    <p:extLst>
      <p:ext uri="{BB962C8B-B14F-4D97-AF65-F5344CB8AC3E}">
        <p14:creationId xmlns:p14="http://schemas.microsoft.com/office/powerpoint/2010/main" val="1055092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04" y="411144"/>
            <a:ext cx="7411496" cy="984885"/>
          </a:xfrm>
        </p:spPr>
        <p:txBody>
          <a:bodyPr wrap="square">
            <a:spAutoFit/>
          </a:bodyPr>
          <a:lstStyle/>
          <a:p>
            <a:r>
              <a:rPr lang="en-IN" sz="3600" dirty="0">
                <a:latin typeface="+mj-lt"/>
              </a:rPr>
              <a:t>The Role of Finance in </a:t>
            </a:r>
            <a:r>
              <a:rPr lang="en-IN" sz="3600" dirty="0" smtClean="0">
                <a:latin typeface="+mj-lt"/>
              </a:rPr>
              <a:t>Business </a:t>
            </a:r>
            <a:r>
              <a:rPr lang="en-US" sz="2800" dirty="0" smtClean="0">
                <a:latin typeface="+mj-lt"/>
              </a:rPr>
              <a:t>(2 of 2)</a:t>
            </a:r>
            <a:endParaRPr lang="en-US" sz="2000" dirty="0">
              <a:latin typeface="+mj-lt"/>
            </a:endParaRPr>
          </a:p>
        </p:txBody>
      </p:sp>
      <p:sp>
        <p:nvSpPr>
          <p:cNvPr id="3" name="Content Placeholder 2"/>
          <p:cNvSpPr>
            <a:spLocks noGrp="1"/>
          </p:cNvSpPr>
          <p:nvPr>
            <p:ph idx="1"/>
          </p:nvPr>
        </p:nvSpPr>
        <p:spPr>
          <a:xfrm>
            <a:off x="437104" y="1905000"/>
            <a:ext cx="8173496" cy="3339376"/>
          </a:xfrm>
        </p:spPr>
        <p:txBody>
          <a:bodyPr wrap="square">
            <a:spAutoFit/>
          </a:bodyPr>
          <a:lstStyle/>
          <a:p>
            <a:r>
              <a:rPr lang="en-US" altLang="en-US" sz="2400" dirty="0">
                <a:ea typeface="ヒラギノ角ゴ Pro W3" charset="-128"/>
              </a:rPr>
              <a:t>Knowledge of financial tools is relevant for decision making in all areas of </a:t>
            </a:r>
            <a:r>
              <a:rPr lang="en-US" altLang="en-US" sz="2400" dirty="0" smtClean="0">
                <a:ea typeface="ヒラギノ角ゴ Pro W3" charset="-128"/>
              </a:rPr>
              <a:t>business (be </a:t>
            </a:r>
            <a:r>
              <a:rPr lang="en-US" altLang="en-US" sz="2400" dirty="0">
                <a:ea typeface="ヒラギノ角ゴ Pro W3" charset="-128"/>
              </a:rPr>
              <a:t>it marketing, </a:t>
            </a:r>
            <a:r>
              <a:rPr lang="en-US" altLang="en-US" sz="2400" dirty="0" smtClean="0">
                <a:ea typeface="ヒラギノ角ゴ Pro W3" charset="-128"/>
              </a:rPr>
              <a:t>production, </a:t>
            </a:r>
            <a:r>
              <a:rPr lang="en-US" altLang="en-US" sz="2400" dirty="0">
                <a:ea typeface="ヒラギノ角ゴ Pro W3" charset="-128"/>
              </a:rPr>
              <a:t>etc</a:t>
            </a:r>
            <a:r>
              <a:rPr lang="en-US" altLang="en-US" sz="2400" dirty="0" smtClean="0">
                <a:ea typeface="ヒラギノ角ゴ Pro W3" charset="-128"/>
              </a:rPr>
              <a:t>.) and </a:t>
            </a:r>
            <a:r>
              <a:rPr lang="en-US" altLang="en-US" sz="2400" dirty="0">
                <a:ea typeface="ヒラギノ角ゴ Pro W3" charset="-128"/>
              </a:rPr>
              <a:t>also in managing personal finances</a:t>
            </a:r>
            <a:r>
              <a:rPr lang="en-US" altLang="en-US" sz="2400" dirty="0" smtClean="0">
                <a:ea typeface="ヒラギノ角ゴ Pro W3" charset="-128"/>
              </a:rPr>
              <a:t>.</a:t>
            </a:r>
          </a:p>
          <a:p>
            <a:r>
              <a:rPr lang="en-US" altLang="en-US" sz="2400" dirty="0">
                <a:ea typeface="ヒラギノ角ゴ Pro W3" charset="-128"/>
              </a:rPr>
              <a:t>Decisions involve an element of time and </a:t>
            </a:r>
            <a:r>
              <a:rPr lang="en-US" altLang="en-US" sz="2400" dirty="0" smtClean="0">
                <a:ea typeface="ヒラギノ角ゴ Pro W3" charset="-128"/>
              </a:rPr>
              <a:t>uncertainty; financial </a:t>
            </a:r>
            <a:r>
              <a:rPr lang="en-US" altLang="en-US" sz="2400" dirty="0">
                <a:ea typeface="ヒラギノ角ゴ Pro W3" charset="-128"/>
              </a:rPr>
              <a:t>tools help adjust for time and risk</a:t>
            </a:r>
            <a:r>
              <a:rPr lang="en-US" altLang="en-US" sz="2400" dirty="0" smtClean="0">
                <a:ea typeface="ヒラギノ角ゴ Pro W3" charset="-128"/>
              </a:rPr>
              <a:t>.</a:t>
            </a:r>
          </a:p>
          <a:p>
            <a:r>
              <a:rPr lang="en-US" altLang="en-US" sz="2400" dirty="0">
                <a:ea typeface="ヒラギノ角ゴ Pro W3" charset="-128"/>
              </a:rPr>
              <a:t>Decisions taken in business should be financially </a:t>
            </a:r>
            <a:r>
              <a:rPr lang="en-US" altLang="en-US" sz="2400" dirty="0" smtClean="0">
                <a:ea typeface="ヒラギノ角ゴ Pro W3" charset="-128"/>
              </a:rPr>
              <a:t>viable; financial </a:t>
            </a:r>
            <a:r>
              <a:rPr lang="en-US" altLang="en-US" sz="2400" dirty="0">
                <a:ea typeface="ヒラギノ角ゴ Pro W3" charset="-128"/>
              </a:rPr>
              <a:t>tools help determine the financial viability of decisions.</a:t>
            </a:r>
            <a:endParaRPr lang="en-US" sz="2400" dirty="0"/>
          </a:p>
        </p:txBody>
      </p:sp>
    </p:spTree>
    <p:extLst>
      <p:ext uri="{BB962C8B-B14F-4D97-AF65-F5344CB8AC3E}">
        <p14:creationId xmlns:p14="http://schemas.microsoft.com/office/powerpoint/2010/main" val="3391343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7195"/>
            <a:ext cx="8183544" cy="1097280"/>
          </a:xfrm>
        </p:spPr>
        <p:txBody>
          <a:bodyPr wrap="square">
            <a:spAutoFit/>
          </a:bodyPr>
          <a:lstStyle/>
          <a:p>
            <a:r>
              <a:rPr lang="en-US" sz="3600" dirty="0">
                <a:latin typeface="+mj-lt"/>
              </a:rPr>
              <a:t>Figure </a:t>
            </a:r>
            <a:r>
              <a:rPr lang="en-US" sz="3600" dirty="0" smtClean="0">
                <a:latin typeface="+mj-lt"/>
              </a:rPr>
              <a:t>1.2 </a:t>
            </a:r>
            <a:r>
              <a:rPr lang="en-IN" sz="3600" dirty="0" smtClean="0">
                <a:latin typeface="+mj-lt"/>
              </a:rPr>
              <a:t>How </a:t>
            </a:r>
            <a:r>
              <a:rPr lang="en-IN" sz="3600" dirty="0">
                <a:latin typeface="+mj-lt"/>
              </a:rPr>
              <a:t>the Finance Area Fits into a Firm</a:t>
            </a:r>
            <a:endParaRPr lang="en-US" sz="3600" dirty="0">
              <a:latin typeface="+mj-lt"/>
            </a:endParaRPr>
          </a:p>
        </p:txBody>
      </p:sp>
      <p:pic>
        <p:nvPicPr>
          <p:cNvPr id="3075" name="Picture 3" descr="The organizational chart shows that the Board of Directors is at the top; the Chief Executive Officer (CEO) reports directly to the Board. Three Vice Presidents (Marketing, Finance, and Production and Operations) report to the CEO. &#10;&#10;The chart notes that the Vice President—Finance is sometimes referred to as the Chief Financial Officer (CFO). Duties of this office are identified as (1) overseeing financial planning, (2) strategic planning, and (3) controlling cash flow.&#10;&#10;A Treasurer and a Controller report directly to the CFO. Duties of the Treasurer are identified as (1) cash management, (2) credit management, (3) capital expenditures, (4) raising capital, (5) financial planning, and (6) management of foreign currencies. Duties of the Controller are identified as (1) taxes, (2) financial statements, (3) cost accounting, and (4) data process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0157" y="1716524"/>
            <a:ext cx="5416922" cy="4626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136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104" y="2406729"/>
            <a:ext cx="7772400" cy="1107996"/>
          </a:xfrm>
        </p:spPr>
        <p:txBody>
          <a:bodyPr>
            <a:spAutoFit/>
          </a:bodyPr>
          <a:lstStyle/>
          <a:p>
            <a:r>
              <a:rPr lang="en-IN" dirty="0">
                <a:latin typeface="+mj-lt"/>
              </a:rPr>
              <a:t>The Legal Forms of Business </a:t>
            </a:r>
            <a:r>
              <a:rPr lang="en-IN" dirty="0" smtClean="0">
                <a:latin typeface="+mj-lt"/>
              </a:rPr>
              <a:t>Organization </a:t>
            </a:r>
            <a:r>
              <a:rPr lang="en-US" sz="2800" dirty="0" smtClean="0">
                <a:latin typeface="+mj-lt"/>
              </a:rPr>
              <a:t>(1 </a:t>
            </a:r>
            <a:r>
              <a:rPr lang="en-US" sz="2800" dirty="0">
                <a:latin typeface="+mj-lt"/>
              </a:rPr>
              <a:t>of 2)</a:t>
            </a:r>
            <a:endParaRPr lang="en-US" sz="2000" dirty="0">
              <a:latin typeface="+mj-lt"/>
            </a:endParaRPr>
          </a:p>
        </p:txBody>
      </p:sp>
    </p:spTree>
    <p:extLst>
      <p:ext uri="{BB962C8B-B14F-4D97-AF65-F5344CB8AC3E}">
        <p14:creationId xmlns:p14="http://schemas.microsoft.com/office/powerpoint/2010/main" val="694920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04" y="417195"/>
            <a:ext cx="8173496" cy="1097280"/>
          </a:xfrm>
        </p:spPr>
        <p:txBody>
          <a:bodyPr wrap="square">
            <a:spAutoFit/>
          </a:bodyPr>
          <a:lstStyle/>
          <a:p>
            <a:r>
              <a:rPr lang="en-IN" sz="3600" dirty="0">
                <a:latin typeface="+mj-lt"/>
              </a:rPr>
              <a:t>The Legal Forms of Business </a:t>
            </a:r>
            <a:r>
              <a:rPr lang="en-IN" sz="3600" dirty="0" smtClean="0">
                <a:latin typeface="+mj-lt"/>
              </a:rPr>
              <a:t>Organization </a:t>
            </a:r>
            <a:r>
              <a:rPr lang="en-US" sz="2800" dirty="0" smtClean="0">
                <a:latin typeface="+mj-lt"/>
              </a:rPr>
              <a:t>(2 </a:t>
            </a:r>
            <a:r>
              <a:rPr lang="en-US" sz="2800" dirty="0">
                <a:latin typeface="+mj-lt"/>
              </a:rPr>
              <a:t>of 2)</a:t>
            </a:r>
          </a:p>
        </p:txBody>
      </p:sp>
      <p:sp>
        <p:nvSpPr>
          <p:cNvPr id="3" name="Content Placeholder 2"/>
          <p:cNvSpPr>
            <a:spLocks noGrp="1"/>
          </p:cNvSpPr>
          <p:nvPr>
            <p:ph idx="1"/>
          </p:nvPr>
        </p:nvSpPr>
        <p:spPr>
          <a:xfrm>
            <a:off x="437104" y="1906012"/>
            <a:ext cx="8173496" cy="3046988"/>
          </a:xfrm>
        </p:spPr>
        <p:txBody>
          <a:bodyPr wrap="square">
            <a:spAutoFit/>
          </a:bodyPr>
          <a:lstStyle/>
          <a:p>
            <a:r>
              <a:rPr lang="en-US" sz="2400" dirty="0"/>
              <a:t>Business </a:t>
            </a:r>
            <a:r>
              <a:rPr lang="en-US" sz="2400" dirty="0" smtClean="0"/>
              <a:t>Forms</a:t>
            </a:r>
          </a:p>
          <a:p>
            <a:pPr lvl="1"/>
            <a:r>
              <a:rPr lang="en-US" sz="2400" dirty="0"/>
              <a:t>Sole </a:t>
            </a:r>
            <a:r>
              <a:rPr lang="en-US" sz="2400" dirty="0" smtClean="0"/>
              <a:t>Proprietorship</a:t>
            </a:r>
          </a:p>
          <a:p>
            <a:pPr lvl="1"/>
            <a:r>
              <a:rPr lang="en-US" sz="2400" dirty="0" smtClean="0"/>
              <a:t>Partnership</a:t>
            </a:r>
          </a:p>
          <a:p>
            <a:pPr lvl="1"/>
            <a:r>
              <a:rPr lang="en-US" sz="2400" dirty="0" smtClean="0"/>
              <a:t>Corporation</a:t>
            </a:r>
          </a:p>
          <a:p>
            <a:pPr lvl="1"/>
            <a:r>
              <a:rPr lang="en-US" sz="2400" dirty="0" smtClean="0"/>
              <a:t>Hybrid</a:t>
            </a:r>
          </a:p>
          <a:p>
            <a:pPr lvl="2"/>
            <a:r>
              <a:rPr lang="en-US" sz="2400" dirty="0" smtClean="0"/>
              <a:t>S-Type</a:t>
            </a:r>
          </a:p>
          <a:p>
            <a:pPr lvl="2"/>
            <a:r>
              <a:rPr lang="en-US" sz="2400" dirty="0"/>
              <a:t>LLC</a:t>
            </a:r>
          </a:p>
        </p:txBody>
      </p:sp>
    </p:spTree>
    <p:extLst>
      <p:ext uri="{BB962C8B-B14F-4D97-AF65-F5344CB8AC3E}">
        <p14:creationId xmlns:p14="http://schemas.microsoft.com/office/powerpoint/2010/main" val="28591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6789"/>
            <a:ext cx="8153400" cy="553998"/>
          </a:xfrm>
        </p:spPr>
        <p:txBody>
          <a:bodyPr wrap="square">
            <a:spAutoFit/>
          </a:bodyPr>
          <a:lstStyle/>
          <a:p>
            <a:r>
              <a:rPr lang="en-US" altLang="en-US" sz="3600" dirty="0" smtClean="0">
                <a:latin typeface="+mj-lt"/>
                <a:ea typeface="ＭＳ Ｐゴシック" panose="020B0600070205080204" pitchFamily="34" charset="-128"/>
              </a:rPr>
              <a:t>Learning Objectives</a:t>
            </a:r>
            <a:endParaRPr lang="en-US" sz="2000" b="0" dirty="0">
              <a:latin typeface="+mj-lt"/>
            </a:endParaRPr>
          </a:p>
        </p:txBody>
      </p:sp>
      <p:sp>
        <p:nvSpPr>
          <p:cNvPr id="3" name="Content Placeholder 2"/>
          <p:cNvSpPr>
            <a:spLocks noGrp="1"/>
          </p:cNvSpPr>
          <p:nvPr>
            <p:ph idx="1"/>
          </p:nvPr>
        </p:nvSpPr>
        <p:spPr>
          <a:xfrm>
            <a:off x="427579" y="1218666"/>
            <a:ext cx="8183544" cy="4655121"/>
          </a:xfrm>
        </p:spPr>
        <p:txBody>
          <a:bodyPr wrap="square">
            <a:spAutoFit/>
          </a:bodyPr>
          <a:lstStyle/>
          <a:p>
            <a:pPr marL="0" indent="0">
              <a:buNone/>
              <a:defRPr/>
            </a:pPr>
            <a:r>
              <a:rPr lang="en-US" sz="2400" b="1" dirty="0" smtClean="0">
                <a:solidFill>
                  <a:srgbClr val="007FA3"/>
                </a:solidFill>
              </a:rPr>
              <a:t>1.1</a:t>
            </a:r>
            <a:r>
              <a:rPr lang="en-US" sz="2400" dirty="0" smtClean="0"/>
              <a:t> </a:t>
            </a:r>
            <a:r>
              <a:rPr lang="en-US" altLang="en-US" sz="2400" dirty="0">
                <a:ea typeface="ヒラギノ角ゴ Pro W3" charset="-128"/>
              </a:rPr>
              <a:t>Identify the goal of the firm.</a:t>
            </a:r>
            <a:endParaRPr lang="en-US" sz="2400" dirty="0" smtClean="0"/>
          </a:p>
          <a:p>
            <a:pPr marL="542925" indent="-542925">
              <a:spcAft>
                <a:spcPts val="0"/>
              </a:spcAft>
              <a:buNone/>
            </a:pPr>
            <a:r>
              <a:rPr lang="en-US" sz="2400" b="1" dirty="0" smtClean="0">
                <a:solidFill>
                  <a:srgbClr val="007FA3"/>
                </a:solidFill>
              </a:rPr>
              <a:t>1.2</a:t>
            </a:r>
            <a:r>
              <a:rPr lang="en-US" sz="2400" dirty="0" smtClean="0"/>
              <a:t> </a:t>
            </a:r>
            <a:r>
              <a:rPr lang="en-US" altLang="en-US" sz="2400" dirty="0">
                <a:ea typeface="ヒラギノ角ゴ Pro W3" charset="-128"/>
              </a:rPr>
              <a:t>Understand the basic principles of finance, their importance, and the importance of ethics and trust.</a:t>
            </a:r>
            <a:endParaRPr lang="en-US" sz="2400" dirty="0" smtClean="0"/>
          </a:p>
          <a:p>
            <a:pPr marL="0" indent="0">
              <a:buNone/>
            </a:pPr>
            <a:r>
              <a:rPr lang="en-US" sz="2400" b="1" dirty="0" smtClean="0">
                <a:solidFill>
                  <a:srgbClr val="007FA3"/>
                </a:solidFill>
              </a:rPr>
              <a:t>1.3</a:t>
            </a:r>
            <a:r>
              <a:rPr lang="en-US" sz="2400" dirty="0" smtClean="0"/>
              <a:t> </a:t>
            </a:r>
            <a:r>
              <a:rPr lang="en-US" altLang="en-US" sz="2400" dirty="0">
                <a:ea typeface="ヒラギノ角ゴ Pro W3" charset="-128"/>
              </a:rPr>
              <a:t>Describe the role of finance in business</a:t>
            </a:r>
            <a:r>
              <a:rPr lang="en-US" altLang="en-US" sz="2400" dirty="0" smtClean="0">
                <a:ea typeface="ヒラギノ角ゴ Pro W3" charset="-128"/>
              </a:rPr>
              <a:t>.</a:t>
            </a:r>
            <a:endParaRPr lang="en-US" sz="2400" dirty="0" smtClean="0"/>
          </a:p>
          <a:p>
            <a:pPr marL="542925" indent="-542925">
              <a:buNone/>
              <a:defRPr/>
            </a:pPr>
            <a:r>
              <a:rPr lang="en-US" sz="2400" b="1" dirty="0" smtClean="0">
                <a:solidFill>
                  <a:srgbClr val="007FA3"/>
                </a:solidFill>
              </a:rPr>
              <a:t>1.4</a:t>
            </a:r>
            <a:r>
              <a:rPr lang="en-US" sz="2400" dirty="0" smtClean="0"/>
              <a:t> </a:t>
            </a:r>
            <a:r>
              <a:rPr lang="en-US" altLang="en-US" sz="2400" dirty="0">
                <a:ea typeface="ヒラギノ角ゴ Pro W3" charset="-128"/>
              </a:rPr>
              <a:t>Distinguish </a:t>
            </a:r>
            <a:r>
              <a:rPr lang="en-US" altLang="en-US" sz="2400" dirty="0" smtClean="0">
                <a:ea typeface="ヒラギノ角ゴ Pro W3" charset="-128"/>
              </a:rPr>
              <a:t>among the </a:t>
            </a:r>
            <a:r>
              <a:rPr lang="en-US" altLang="en-US" sz="2400" dirty="0">
                <a:ea typeface="ヒラギノ角ゴ Pro W3" charset="-128"/>
              </a:rPr>
              <a:t>different legal forms of business organization</a:t>
            </a:r>
            <a:r>
              <a:rPr lang="en-US" altLang="en-US" sz="2400" dirty="0" smtClean="0">
                <a:ea typeface="ヒラギノ角ゴ Pro W3" charset="-128"/>
              </a:rPr>
              <a:t>.</a:t>
            </a:r>
          </a:p>
          <a:p>
            <a:pPr marL="542925" indent="-542925">
              <a:buNone/>
              <a:defRPr/>
            </a:pPr>
            <a:r>
              <a:rPr lang="en-US" sz="2400" b="1" dirty="0" smtClean="0">
                <a:solidFill>
                  <a:srgbClr val="007FA3"/>
                </a:solidFill>
                <a:ea typeface="ヒラギノ角ゴ Pro W3" charset="-128"/>
              </a:rPr>
              <a:t>1.5</a:t>
            </a:r>
            <a:r>
              <a:rPr lang="en-US" sz="2400" dirty="0" smtClean="0">
                <a:ea typeface="ヒラギノ角ゴ Pro W3" charset="-128"/>
              </a:rPr>
              <a:t> </a:t>
            </a:r>
            <a:r>
              <a:rPr lang="en-US" altLang="en-US" sz="2400" dirty="0">
                <a:ea typeface="ヒラギノ角ゴ Pro W3" charset="-128"/>
              </a:rPr>
              <a:t>Explain what has led to the era of the multinational corporation</a:t>
            </a:r>
            <a:r>
              <a:rPr lang="en-US" altLang="en-US" sz="2400" dirty="0" smtClean="0">
                <a:ea typeface="ヒラギノ角ゴ Pro W3" charset="-128"/>
              </a:rPr>
              <a:t>.</a:t>
            </a:r>
          </a:p>
          <a:p>
            <a:pPr marL="542925" indent="-542925">
              <a:buNone/>
              <a:defRPr/>
            </a:pPr>
            <a:r>
              <a:rPr lang="en-US" sz="2400" b="1" dirty="0" smtClean="0">
                <a:solidFill>
                  <a:srgbClr val="007FA3"/>
                </a:solidFill>
                <a:ea typeface="ヒラギノ角ゴ Pro W3" charset="-128"/>
              </a:rPr>
              <a:t>1.6</a:t>
            </a:r>
            <a:r>
              <a:rPr lang="en-US" sz="2400" dirty="0" smtClean="0">
                <a:ea typeface="ヒラギノ角ゴ Pro W3" charset="-128"/>
              </a:rPr>
              <a:t> Describe how this course and the skills you will develop in it will help you in your career and in your life.</a:t>
            </a:r>
            <a:endParaRPr lang="en-US" sz="2400" dirty="0"/>
          </a:p>
        </p:txBody>
      </p:sp>
    </p:spTree>
    <p:extLst>
      <p:ext uri="{BB962C8B-B14F-4D97-AF65-F5344CB8AC3E}">
        <p14:creationId xmlns:p14="http://schemas.microsoft.com/office/powerpoint/2010/main" val="3238115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056" y="426554"/>
            <a:ext cx="8183544" cy="553998"/>
          </a:xfrm>
        </p:spPr>
        <p:txBody>
          <a:bodyPr wrap="square">
            <a:spAutoFit/>
          </a:bodyPr>
          <a:lstStyle/>
          <a:p>
            <a:r>
              <a:rPr lang="en-US" altLang="en-US" sz="3600" dirty="0">
                <a:latin typeface="+mj-lt"/>
                <a:ea typeface="ヒラギノ角ゴ Pro W3" charset="-128"/>
              </a:rPr>
              <a:t>Sole Proprietorship</a:t>
            </a:r>
            <a:endParaRPr lang="en-US" sz="3600" dirty="0">
              <a:latin typeface="+mj-lt"/>
            </a:endParaRPr>
          </a:p>
        </p:txBody>
      </p:sp>
      <p:sp>
        <p:nvSpPr>
          <p:cNvPr id="3" name="Content Placeholder 2"/>
          <p:cNvSpPr>
            <a:spLocks noGrp="1"/>
          </p:cNvSpPr>
          <p:nvPr>
            <p:ph idx="1"/>
          </p:nvPr>
        </p:nvSpPr>
        <p:spPr>
          <a:xfrm>
            <a:off x="437104" y="1229248"/>
            <a:ext cx="8173496" cy="2423740"/>
          </a:xfrm>
        </p:spPr>
        <p:txBody>
          <a:bodyPr wrap="square">
            <a:spAutoFit/>
          </a:bodyPr>
          <a:lstStyle/>
          <a:p>
            <a:r>
              <a:rPr lang="en-US" altLang="en-US" sz="2400" dirty="0">
                <a:ea typeface="ヒラギノ角ゴ Pro W3" charset="-128"/>
              </a:rPr>
              <a:t>Business owned by an </a:t>
            </a:r>
            <a:r>
              <a:rPr lang="en-US" altLang="en-US" sz="2400" dirty="0" smtClean="0">
                <a:ea typeface="ヒラギノ角ゴ Pro W3" charset="-128"/>
              </a:rPr>
              <a:t>individual</a:t>
            </a:r>
          </a:p>
          <a:p>
            <a:r>
              <a:rPr lang="en-US" altLang="en-US" sz="2400" dirty="0">
                <a:ea typeface="ヒラギノ角ゴ Pro W3" charset="-128"/>
              </a:rPr>
              <a:t>Owner maintains title to assets and </a:t>
            </a:r>
            <a:r>
              <a:rPr lang="en-US" altLang="en-US" sz="2400" dirty="0" smtClean="0">
                <a:ea typeface="ヒラギノ角ゴ Pro W3" charset="-128"/>
              </a:rPr>
              <a:t>profits</a:t>
            </a:r>
          </a:p>
          <a:p>
            <a:r>
              <a:rPr lang="en-US" altLang="en-US" sz="2400" dirty="0">
                <a:ea typeface="ヒラギノ角ゴ Pro W3" charset="-128"/>
              </a:rPr>
              <a:t>Unlimited </a:t>
            </a:r>
            <a:r>
              <a:rPr lang="en-US" altLang="en-US" sz="2400" dirty="0" smtClean="0">
                <a:ea typeface="ヒラギノ角ゴ Pro W3" charset="-128"/>
              </a:rPr>
              <a:t>liability</a:t>
            </a:r>
          </a:p>
          <a:p>
            <a:r>
              <a:rPr lang="en-US" altLang="en-US" sz="2400" dirty="0">
                <a:ea typeface="ヒラギノ角ゴ Pro W3" charset="-128"/>
              </a:rPr>
              <a:t>Termination occurs on owner’s death or by the owner’s choice</a:t>
            </a:r>
            <a:endParaRPr lang="en-US" sz="2400" dirty="0"/>
          </a:p>
        </p:txBody>
      </p:sp>
    </p:spTree>
    <p:extLst>
      <p:ext uri="{BB962C8B-B14F-4D97-AF65-F5344CB8AC3E}">
        <p14:creationId xmlns:p14="http://schemas.microsoft.com/office/powerpoint/2010/main" val="356439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6506"/>
            <a:ext cx="8183544" cy="553998"/>
          </a:xfrm>
        </p:spPr>
        <p:txBody>
          <a:bodyPr wrap="square">
            <a:spAutoFit/>
          </a:bodyPr>
          <a:lstStyle/>
          <a:p>
            <a:r>
              <a:rPr lang="en-US" altLang="en-US" sz="3600" dirty="0">
                <a:latin typeface="+mj-lt"/>
                <a:ea typeface="ヒラギノ角ゴ Pro W3" charset="-128"/>
              </a:rPr>
              <a:t>Partnership</a:t>
            </a:r>
            <a:endParaRPr lang="en-US" sz="3600" dirty="0">
              <a:latin typeface="+mj-lt"/>
            </a:endParaRPr>
          </a:p>
        </p:txBody>
      </p:sp>
      <p:sp>
        <p:nvSpPr>
          <p:cNvPr id="3" name="Content Placeholder 2"/>
          <p:cNvSpPr>
            <a:spLocks noGrp="1"/>
          </p:cNvSpPr>
          <p:nvPr>
            <p:ph idx="1"/>
          </p:nvPr>
        </p:nvSpPr>
        <p:spPr>
          <a:xfrm>
            <a:off x="437104" y="1219723"/>
            <a:ext cx="8173496" cy="3708708"/>
          </a:xfrm>
        </p:spPr>
        <p:txBody>
          <a:bodyPr wrap="square">
            <a:spAutoFit/>
          </a:bodyPr>
          <a:lstStyle/>
          <a:p>
            <a:r>
              <a:rPr lang="en-US" altLang="en-US" sz="2400" dirty="0">
                <a:ea typeface="ヒラギノ角ゴ Pro W3" charset="-128"/>
              </a:rPr>
              <a:t>Two or more persons come together as </a:t>
            </a:r>
            <a:r>
              <a:rPr lang="en-US" altLang="en-US" sz="2400" dirty="0" smtClean="0">
                <a:ea typeface="ヒラギノ角ゴ Pro W3" charset="-128"/>
              </a:rPr>
              <a:t>co-owners.</a:t>
            </a:r>
          </a:p>
          <a:p>
            <a:r>
              <a:rPr lang="en-US" altLang="en-US" sz="2400" b="1" dirty="0">
                <a:ea typeface="ヒラギノ角ゴ Pro W3" charset="-128"/>
              </a:rPr>
              <a:t>General Partnership</a:t>
            </a:r>
            <a:r>
              <a:rPr lang="en-US" altLang="en-US" sz="2400" dirty="0">
                <a:ea typeface="ヒラギノ角ゴ Pro W3" charset="-128"/>
              </a:rPr>
              <a:t>: All partners are fully responsible for liabilities  incurred by the partnership</a:t>
            </a:r>
            <a:r>
              <a:rPr lang="en-US" altLang="en-US" sz="2400" dirty="0" smtClean="0">
                <a:ea typeface="ヒラギノ角ゴ Pro W3" charset="-128"/>
              </a:rPr>
              <a:t>.</a:t>
            </a:r>
          </a:p>
          <a:p>
            <a:r>
              <a:rPr lang="en-US" altLang="en-US" sz="2400" b="1" dirty="0">
                <a:ea typeface="ヒラギノ角ゴ Pro W3" charset="-128"/>
              </a:rPr>
              <a:t>Limited Partnerships</a:t>
            </a:r>
            <a:r>
              <a:rPr lang="en-US" altLang="en-US" sz="2400" dirty="0">
                <a:ea typeface="ヒラギノ角ゴ Pro W3" charset="-128"/>
              </a:rPr>
              <a:t>: One or more partners can have limited liability, restricted to the amount of capital invested in the partnership. There must be at least one general partner with unlimited liability. Limited partners cannot participate in the management of the </a:t>
            </a:r>
            <a:r>
              <a:rPr lang="en-US" altLang="en-US" sz="2400" dirty="0" smtClean="0">
                <a:ea typeface="ヒラギノ角ゴ Pro W3" charset="-128"/>
              </a:rPr>
              <a:t>business, </a:t>
            </a:r>
            <a:r>
              <a:rPr lang="en-US" altLang="en-US" sz="2400" dirty="0">
                <a:ea typeface="ヒラギノ角ゴ Pro W3" charset="-128"/>
              </a:rPr>
              <a:t>and their names cannot appear in the name of the firm.</a:t>
            </a:r>
            <a:endParaRPr lang="en-US" sz="2400" dirty="0"/>
          </a:p>
        </p:txBody>
      </p:sp>
    </p:spTree>
    <p:extLst>
      <p:ext uri="{BB962C8B-B14F-4D97-AF65-F5344CB8AC3E}">
        <p14:creationId xmlns:p14="http://schemas.microsoft.com/office/powerpoint/2010/main" val="1010523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04" y="426554"/>
            <a:ext cx="8173496" cy="553998"/>
          </a:xfrm>
        </p:spPr>
        <p:txBody>
          <a:bodyPr wrap="square">
            <a:spAutoFit/>
          </a:bodyPr>
          <a:lstStyle/>
          <a:p>
            <a:r>
              <a:rPr lang="en-US" altLang="en-US" sz="3600" dirty="0">
                <a:latin typeface="+mj-lt"/>
                <a:ea typeface="ヒラギノ角ゴ Pro W3" charset="-128"/>
              </a:rPr>
              <a:t>Corporation</a:t>
            </a:r>
            <a:endParaRPr lang="en-US" sz="3600" dirty="0">
              <a:latin typeface="+mj-lt"/>
            </a:endParaRPr>
          </a:p>
        </p:txBody>
      </p:sp>
      <p:sp>
        <p:nvSpPr>
          <p:cNvPr id="3" name="Content Placeholder 2"/>
          <p:cNvSpPr>
            <a:spLocks noGrp="1"/>
          </p:cNvSpPr>
          <p:nvPr>
            <p:ph idx="1"/>
          </p:nvPr>
        </p:nvSpPr>
        <p:spPr>
          <a:xfrm>
            <a:off x="437104" y="1219723"/>
            <a:ext cx="8153400" cy="4716676"/>
          </a:xfrm>
        </p:spPr>
        <p:txBody>
          <a:bodyPr wrap="square">
            <a:spAutoFit/>
          </a:bodyPr>
          <a:lstStyle/>
          <a:p>
            <a:r>
              <a:rPr lang="en-US" altLang="en-US" sz="2400" dirty="0" smtClean="0">
                <a:ea typeface="ヒラギノ角ゴ Pro W3" charset="-128"/>
              </a:rPr>
              <a:t>Functions legally as a separate entity </a:t>
            </a:r>
            <a:r>
              <a:rPr lang="en-US" altLang="en-US" sz="2400" dirty="0">
                <a:ea typeface="ヒラギノ角ゴ Pro W3" charset="-128"/>
              </a:rPr>
              <a:t>and apart from its </a:t>
            </a:r>
            <a:r>
              <a:rPr lang="en-US" altLang="en-US" sz="2400" dirty="0" smtClean="0">
                <a:ea typeface="ヒラギノ角ゴ Pro W3" charset="-128"/>
              </a:rPr>
              <a:t>owners.</a:t>
            </a:r>
          </a:p>
          <a:p>
            <a:pPr lvl="1"/>
            <a:r>
              <a:rPr lang="en-US" altLang="en-US" sz="2400" dirty="0">
                <a:ea typeface="ヒラギノ角ゴ Pro W3" charset="-128"/>
              </a:rPr>
              <a:t>Corporation can sue, be sued, purchase, sell, and own </a:t>
            </a:r>
            <a:r>
              <a:rPr lang="en-US" altLang="en-US" sz="2400" dirty="0" smtClean="0">
                <a:ea typeface="ヒラギノ角ゴ Pro W3" charset="-128"/>
              </a:rPr>
              <a:t>property.</a:t>
            </a:r>
          </a:p>
          <a:p>
            <a:r>
              <a:rPr lang="en-US" altLang="en-US" sz="2400" dirty="0">
                <a:ea typeface="ヒラギノ角ゴ Pro W3" charset="-128"/>
              </a:rPr>
              <a:t>Owners (shareholders) dictate direction and policies of the corporation, oftentimes through elected board of directors.</a:t>
            </a:r>
          </a:p>
          <a:p>
            <a:r>
              <a:rPr lang="en-US" altLang="en-US" sz="2400" dirty="0">
                <a:ea typeface="ヒラギノ角ゴ Pro W3" charset="-128"/>
              </a:rPr>
              <a:t>Shareholder’s liability is restricted to amount of investment in company.</a:t>
            </a:r>
          </a:p>
          <a:p>
            <a:r>
              <a:rPr lang="en-US" altLang="en-US" sz="2400" dirty="0">
                <a:ea typeface="ヒラギノ角ゴ Pro W3" charset="-128"/>
              </a:rPr>
              <a:t>Life of corporation does not depend on the owners; corporation continues to be run by managers after transfer of ownership through sale or inheritance.</a:t>
            </a:r>
            <a:endParaRPr lang="en-US" altLang="en-US" sz="2400" dirty="0" smtClean="0">
              <a:ea typeface="ヒラギノ角ゴ Pro W3" charset="-128"/>
            </a:endParaRPr>
          </a:p>
        </p:txBody>
      </p:sp>
    </p:spTree>
    <p:extLst>
      <p:ext uri="{BB962C8B-B14F-4D97-AF65-F5344CB8AC3E}">
        <p14:creationId xmlns:p14="http://schemas.microsoft.com/office/powerpoint/2010/main" val="1465172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04" y="415983"/>
            <a:ext cx="8153400" cy="553998"/>
          </a:xfrm>
        </p:spPr>
        <p:txBody>
          <a:bodyPr wrap="square">
            <a:spAutoFit/>
          </a:bodyPr>
          <a:lstStyle/>
          <a:p>
            <a:r>
              <a:rPr lang="en-US" sz="3600" dirty="0" smtClean="0">
                <a:latin typeface="+mj-lt"/>
              </a:rPr>
              <a:t>The Trade-Offs: Corporate Form</a:t>
            </a:r>
            <a:endParaRPr lang="en-US" sz="3600" dirty="0">
              <a:latin typeface="+mj-lt"/>
            </a:endParaRPr>
          </a:p>
        </p:txBody>
      </p:sp>
      <p:sp>
        <p:nvSpPr>
          <p:cNvPr id="3" name="Content Placeholder 2"/>
          <p:cNvSpPr>
            <a:spLocks noGrp="1"/>
          </p:cNvSpPr>
          <p:nvPr>
            <p:ph idx="1"/>
          </p:nvPr>
        </p:nvSpPr>
        <p:spPr>
          <a:xfrm>
            <a:off x="437104" y="1229248"/>
            <a:ext cx="8173496" cy="2408352"/>
          </a:xfrm>
        </p:spPr>
        <p:txBody>
          <a:bodyPr wrap="square">
            <a:spAutoFit/>
          </a:bodyPr>
          <a:lstStyle/>
          <a:p>
            <a:r>
              <a:rPr lang="en-US" altLang="en-US" sz="2400" b="1" dirty="0">
                <a:ea typeface="ヒラギノ角ゴ Pro W3" charset="-128"/>
              </a:rPr>
              <a:t>Benefits:</a:t>
            </a:r>
            <a:r>
              <a:rPr lang="en-US" altLang="en-US" sz="2400" dirty="0">
                <a:ea typeface="ヒラギノ角ゴ Pro W3" charset="-128"/>
              </a:rPr>
              <a:t> </a:t>
            </a:r>
            <a:r>
              <a:rPr lang="en-US" altLang="en-US" sz="2400" dirty="0" smtClean="0">
                <a:ea typeface="ヒラギノ角ゴ Pro W3" charset="-128"/>
              </a:rPr>
              <a:t>Limited </a:t>
            </a:r>
            <a:r>
              <a:rPr lang="en-US" altLang="en-US" sz="2400" dirty="0">
                <a:ea typeface="ヒラギノ角ゴ Pro W3" charset="-128"/>
              </a:rPr>
              <a:t>liability, easy to transfer ownership, easier to raise capital, unlimited life (unless the firm goes through corporate restructuring such as mergers and bankruptcies</a:t>
            </a:r>
            <a:r>
              <a:rPr lang="en-US" altLang="en-US" sz="2400" dirty="0" smtClean="0">
                <a:ea typeface="ヒラギノ角ゴ Pro W3" charset="-128"/>
              </a:rPr>
              <a:t>)</a:t>
            </a:r>
          </a:p>
          <a:p>
            <a:r>
              <a:rPr lang="en-US" altLang="en-US" sz="2400" b="1" dirty="0" smtClean="0">
                <a:ea typeface="ヒラギノ角ゴ Pro W3" charset="-128"/>
              </a:rPr>
              <a:t>Drawbacks:</a:t>
            </a:r>
            <a:r>
              <a:rPr lang="en-US" altLang="en-US" sz="2400" dirty="0" smtClean="0">
                <a:ea typeface="ヒラギノ角ゴ Pro W3" charset="-128"/>
              </a:rPr>
              <a:t> No </a:t>
            </a:r>
            <a:r>
              <a:rPr lang="en-US" altLang="en-US" sz="2400" dirty="0">
                <a:ea typeface="ヒラギノ角ゴ Pro W3" charset="-128"/>
              </a:rPr>
              <a:t>secrecy of information, maybe delays in decision making, greater regulation, double </a:t>
            </a:r>
            <a:r>
              <a:rPr lang="en-US" altLang="en-US" sz="2400" dirty="0" smtClean="0">
                <a:ea typeface="ヒラギノ角ゴ Pro W3" charset="-128"/>
              </a:rPr>
              <a:t>taxation</a:t>
            </a:r>
            <a:endParaRPr lang="en-US" sz="2400" dirty="0"/>
          </a:p>
        </p:txBody>
      </p:sp>
    </p:spTree>
    <p:extLst>
      <p:ext uri="{BB962C8B-B14F-4D97-AF65-F5344CB8AC3E}">
        <p14:creationId xmlns:p14="http://schemas.microsoft.com/office/powerpoint/2010/main" val="1656898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5983"/>
            <a:ext cx="8153400" cy="553998"/>
          </a:xfrm>
        </p:spPr>
        <p:txBody>
          <a:bodyPr wrap="square">
            <a:spAutoFit/>
          </a:bodyPr>
          <a:lstStyle/>
          <a:p>
            <a:r>
              <a:rPr lang="en-US" altLang="en-US" sz="3600" dirty="0">
                <a:latin typeface="+mj-lt"/>
                <a:ea typeface="ヒラギノ角ゴ Pro W3" charset="-128"/>
              </a:rPr>
              <a:t>Double Taxation </a:t>
            </a:r>
            <a:r>
              <a:rPr lang="en-US" altLang="en-US" sz="3600" dirty="0" smtClean="0">
                <a:latin typeface="+mj-lt"/>
                <a:ea typeface="ヒラギノ角ゴ Pro W3" charset="-128"/>
              </a:rPr>
              <a:t>Example </a:t>
            </a:r>
            <a:r>
              <a:rPr lang="en-US" altLang="en-US" sz="2800" dirty="0" smtClean="0">
                <a:latin typeface="+mj-lt"/>
                <a:ea typeface="ヒラギノ角ゴ Pro W3" charset="-128"/>
              </a:rPr>
              <a:t>(1 of 2)</a:t>
            </a:r>
            <a:endParaRPr lang="en-US" sz="2000" dirty="0">
              <a:latin typeface="+mj-lt"/>
            </a:endParaRPr>
          </a:p>
        </p:txBody>
      </p:sp>
      <p:sp>
        <p:nvSpPr>
          <p:cNvPr id="3" name="Content Placeholder 2"/>
          <p:cNvSpPr>
            <a:spLocks noGrp="1"/>
          </p:cNvSpPr>
          <p:nvPr>
            <p:ph idx="1"/>
          </p:nvPr>
        </p:nvSpPr>
        <p:spPr>
          <a:xfrm>
            <a:off x="437104" y="1219723"/>
            <a:ext cx="8173496" cy="2562240"/>
          </a:xfrm>
        </p:spPr>
        <p:txBody>
          <a:bodyPr wrap="square">
            <a:spAutoFit/>
          </a:bodyPr>
          <a:lstStyle/>
          <a:p>
            <a:r>
              <a:rPr lang="en-US" altLang="en-US" sz="2400" dirty="0">
                <a:ea typeface="ヒラギノ角ゴ Pro W3" charset="-128"/>
              </a:rPr>
              <a:t>Assume earnings before tax = $</a:t>
            </a:r>
            <a:r>
              <a:rPr lang="en-US" altLang="en-US" sz="2400" dirty="0" smtClean="0">
                <a:ea typeface="ヒラギノ角ゴ Pro W3" charset="-128"/>
              </a:rPr>
              <a:t>1,000</a:t>
            </a:r>
          </a:p>
          <a:p>
            <a:pPr lvl="1"/>
            <a:r>
              <a:rPr lang="en-US" altLang="en-US" sz="2400" dirty="0">
                <a:ea typeface="ヒラギノ角ゴ Pro W3" charset="-128"/>
              </a:rPr>
              <a:t>Federal </a:t>
            </a:r>
            <a:r>
              <a:rPr lang="en-US" altLang="en-US" sz="2400" dirty="0" smtClean="0">
                <a:ea typeface="ヒラギノ角ゴ Pro W3" charset="-128"/>
              </a:rPr>
              <a:t>tax </a:t>
            </a:r>
            <a:r>
              <a:rPr lang="en-US" altLang="en-US" sz="2400" dirty="0">
                <a:ea typeface="ヒラギノ角ゴ Pro W3" charset="-128"/>
              </a:rPr>
              <a:t>@ 25% = $</a:t>
            </a:r>
            <a:r>
              <a:rPr lang="en-US" altLang="en-US" sz="2400" dirty="0" smtClean="0">
                <a:ea typeface="ヒラギノ角ゴ Pro W3" charset="-128"/>
              </a:rPr>
              <a:t>250</a:t>
            </a:r>
          </a:p>
          <a:p>
            <a:pPr lvl="1"/>
            <a:r>
              <a:rPr lang="en-US" altLang="en-US" sz="2400" dirty="0" smtClean="0">
                <a:ea typeface="ヒラギノ角ゴ Pro W3" charset="-128"/>
              </a:rPr>
              <a:t>After-tax </a:t>
            </a:r>
            <a:r>
              <a:rPr lang="en-US" altLang="en-US" sz="2400" dirty="0">
                <a:ea typeface="ヒラギノ角ゴ Pro W3" charset="-128"/>
              </a:rPr>
              <a:t>income available for distribution to shareholders = $750</a:t>
            </a:r>
            <a:endParaRPr lang="en-US" altLang="en-US" sz="2400" dirty="0" smtClean="0">
              <a:ea typeface="ヒラギノ角ゴ Pro W3" charset="-128"/>
            </a:endParaRPr>
          </a:p>
          <a:p>
            <a:r>
              <a:rPr lang="en-US" altLang="en-US" sz="2400" dirty="0">
                <a:ea typeface="ヒラギノ角ゴ Pro W3" charset="-128"/>
              </a:rPr>
              <a:t>Compute the taxes if the company chooses to distribute the entire after-tax profits to shareholders as dividends</a:t>
            </a:r>
            <a:r>
              <a:rPr lang="en-US" altLang="en-US" sz="2400" dirty="0" smtClean="0">
                <a:ea typeface="ヒラギノ角ゴ Pro W3" charset="-128"/>
              </a:rPr>
              <a:t>.</a:t>
            </a:r>
            <a:endParaRPr lang="en-US" altLang="en-US" sz="2400" dirty="0">
              <a:ea typeface="ヒラギノ角ゴ Pro W3" charset="-128"/>
            </a:endParaRPr>
          </a:p>
        </p:txBody>
      </p:sp>
    </p:spTree>
    <p:extLst>
      <p:ext uri="{BB962C8B-B14F-4D97-AF65-F5344CB8AC3E}">
        <p14:creationId xmlns:p14="http://schemas.microsoft.com/office/powerpoint/2010/main" val="3408090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2197"/>
            <a:ext cx="8229600" cy="553998"/>
          </a:xfrm>
        </p:spPr>
        <p:txBody>
          <a:bodyPr wrap="square">
            <a:spAutoFit/>
          </a:bodyPr>
          <a:lstStyle/>
          <a:p>
            <a:r>
              <a:rPr lang="en-US" altLang="en-US" sz="3600" dirty="0">
                <a:latin typeface="+mj-lt"/>
                <a:ea typeface="ヒラギノ角ゴ Pro W3" charset="-128"/>
              </a:rPr>
              <a:t>Double Taxation </a:t>
            </a:r>
            <a:r>
              <a:rPr lang="en-US" altLang="en-US" sz="3600" dirty="0" smtClean="0">
                <a:latin typeface="+mj-lt"/>
                <a:ea typeface="ヒラギノ角ゴ Pro W3" charset="-128"/>
              </a:rPr>
              <a:t>Example </a:t>
            </a:r>
            <a:r>
              <a:rPr lang="en-US" altLang="en-US" sz="2800" dirty="0" smtClean="0">
                <a:latin typeface="+mj-lt"/>
                <a:ea typeface="ヒラギノ角ゴ Pro W3" charset="-128"/>
              </a:rPr>
              <a:t>(2 of 2)</a:t>
            </a:r>
            <a:endParaRPr lang="en-US" sz="2000" dirty="0">
              <a:latin typeface="+mj-lt"/>
            </a:endParaRPr>
          </a:p>
        </p:txBody>
      </p:sp>
      <p:sp>
        <p:nvSpPr>
          <p:cNvPr id="3" name="Content Placeholder 2"/>
          <p:cNvSpPr>
            <a:spLocks noGrp="1"/>
          </p:cNvSpPr>
          <p:nvPr>
            <p:ph idx="1"/>
          </p:nvPr>
        </p:nvSpPr>
        <p:spPr>
          <a:xfrm>
            <a:off x="438150" y="1219200"/>
            <a:ext cx="8229600" cy="1746632"/>
          </a:xfrm>
        </p:spPr>
        <p:txBody>
          <a:bodyPr wrap="square">
            <a:spAutoFit/>
          </a:bodyPr>
          <a:lstStyle/>
          <a:p>
            <a:r>
              <a:rPr lang="en-US" altLang="en-US" sz="2400" dirty="0">
                <a:ea typeface="ヒラギノ角ゴ Pro W3" charset="-128"/>
                <a:sym typeface="Wingdings" charset="2"/>
              </a:rPr>
              <a:t>If corporation distributes profits as dividends to shareholders, shareholders will be taxed again</a:t>
            </a:r>
            <a:r>
              <a:rPr lang="en-US" altLang="en-US" sz="2400" dirty="0" smtClean="0">
                <a:ea typeface="ヒラギノ角ゴ Pro W3" charset="-128"/>
                <a:sym typeface="Wingdings" charset="2"/>
              </a:rPr>
              <a:t>.</a:t>
            </a:r>
          </a:p>
          <a:p>
            <a:r>
              <a:rPr lang="en-US" altLang="en-US" sz="2400" dirty="0">
                <a:ea typeface="ヒラギノ角ゴ Pro W3" charset="-128"/>
                <a:sym typeface="Wingdings" charset="2"/>
              </a:rPr>
              <a:t>Assuming dividends are taxed @ 15% </a:t>
            </a:r>
            <a:endParaRPr lang="en-US" altLang="en-US" sz="2400" dirty="0" smtClean="0">
              <a:ea typeface="ヒラギノ角ゴ Pro W3" charset="-128"/>
              <a:sym typeface="Wingdings" charset="2"/>
            </a:endParaRPr>
          </a:p>
          <a:p>
            <a:pPr lvl="1"/>
            <a:r>
              <a:rPr lang="en-US" altLang="en-US" sz="2400" dirty="0">
                <a:ea typeface="ヒラギノ角ゴ Pro W3" charset="-128"/>
                <a:sym typeface="Wingdings" charset="2"/>
              </a:rPr>
              <a:t>Dividend tax = 15% of $750 = $112.50</a:t>
            </a:r>
            <a:endParaRPr lang="en-US" altLang="en-US" sz="2400" dirty="0">
              <a:ea typeface="ヒラギノ角ゴ Pro W3" charset="-128"/>
            </a:endParaRPr>
          </a:p>
        </p:txBody>
      </p:sp>
      <p:sp>
        <p:nvSpPr>
          <p:cNvPr id="5" name="Content Placeholder 4"/>
          <p:cNvSpPr>
            <a:spLocks noGrp="1"/>
          </p:cNvSpPr>
          <p:nvPr>
            <p:ph idx="13"/>
          </p:nvPr>
        </p:nvSpPr>
        <p:spPr>
          <a:xfrm>
            <a:off x="933450" y="3143250"/>
            <a:ext cx="609600" cy="369332"/>
          </a:xfrm>
        </p:spPr>
        <p:txBody>
          <a:bodyPr>
            <a:spAutoFit/>
          </a:bodyPr>
          <a:lstStyle/>
          <a:p>
            <a:pPr marL="0" indent="0">
              <a:buNone/>
            </a:pPr>
            <a:r>
              <a:rPr lang="en-US" sz="2400" dirty="0" smtClean="0"/>
              <a:t>==&gt;</a:t>
            </a:r>
            <a:endParaRPr lang="en-US" sz="2400" dirty="0"/>
          </a:p>
        </p:txBody>
      </p:sp>
      <p:graphicFrame>
        <p:nvGraphicFramePr>
          <p:cNvPr id="4" name="Object 3" descr="Total tax equals 250 plus 112.5 equals U.S. dollars 362.5 or 36.25 percent."/>
          <p:cNvGraphicFramePr>
            <a:graphicFrameLocks noChangeAspect="1"/>
          </p:cNvGraphicFramePr>
          <p:nvPr>
            <p:extLst>
              <p:ext uri="{D42A27DB-BD31-4B8C-83A1-F6EECF244321}">
                <p14:modId xmlns:p14="http://schemas.microsoft.com/office/powerpoint/2010/main" val="211107406"/>
              </p:ext>
            </p:extLst>
          </p:nvPr>
        </p:nvGraphicFramePr>
        <p:xfrm>
          <a:off x="1619250" y="3124200"/>
          <a:ext cx="5715000" cy="379413"/>
        </p:xfrm>
        <a:graphic>
          <a:graphicData uri="http://schemas.openxmlformats.org/presentationml/2006/ole">
            <mc:AlternateContent xmlns:mc="http://schemas.openxmlformats.org/markup-compatibility/2006">
              <mc:Choice xmlns:v="urn:schemas-microsoft-com:vml" Requires="v">
                <p:oleObj spid="_x0000_s1580" name="Equation" r:id="rId3" imgW="2666880" imgH="177480" progId="Equation.DSMT4">
                  <p:embed/>
                </p:oleObj>
              </mc:Choice>
              <mc:Fallback>
                <p:oleObj name="Equation" r:id="rId3" imgW="2666880" imgH="177480" progId="Equation.DSMT4">
                  <p:embed/>
                  <p:pic>
                    <p:nvPicPr>
                      <p:cNvPr id="0" name=""/>
                      <p:cNvPicPr/>
                      <p:nvPr/>
                    </p:nvPicPr>
                    <p:blipFill>
                      <a:blip r:embed="rId4"/>
                      <a:stretch>
                        <a:fillRect/>
                      </a:stretch>
                    </p:blipFill>
                    <p:spPr>
                      <a:xfrm>
                        <a:off x="1619250" y="3124200"/>
                        <a:ext cx="5715000" cy="379413"/>
                      </a:xfrm>
                      <a:prstGeom prst="rect">
                        <a:avLst/>
                      </a:prstGeom>
                    </p:spPr>
                  </p:pic>
                </p:oleObj>
              </mc:Fallback>
            </mc:AlternateContent>
          </a:graphicData>
        </a:graphic>
      </p:graphicFrame>
    </p:spTree>
    <p:extLst>
      <p:ext uri="{BB962C8B-B14F-4D97-AF65-F5344CB8AC3E}">
        <p14:creationId xmlns:p14="http://schemas.microsoft.com/office/powerpoint/2010/main" val="386541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056" y="419142"/>
            <a:ext cx="8173496" cy="1107996"/>
          </a:xfrm>
        </p:spPr>
        <p:txBody>
          <a:bodyPr wrap="square">
            <a:spAutoFit/>
          </a:bodyPr>
          <a:lstStyle/>
          <a:p>
            <a:r>
              <a:rPr lang="en-US" sz="3600" dirty="0" smtClean="0">
                <a:latin typeface="+mj-lt"/>
              </a:rPr>
              <a:t>S-Corporations </a:t>
            </a:r>
            <a:r>
              <a:rPr lang="en-US" sz="3600" dirty="0">
                <a:latin typeface="+mj-lt"/>
              </a:rPr>
              <a:t>and Limited Liability Companies (LLCs</a:t>
            </a:r>
            <a:r>
              <a:rPr lang="en-US" sz="3600" dirty="0" smtClean="0">
                <a:latin typeface="+mj-lt"/>
              </a:rPr>
              <a:t>) </a:t>
            </a:r>
            <a:r>
              <a:rPr lang="en-US" sz="2800" dirty="0" smtClean="0">
                <a:latin typeface="+mj-lt"/>
              </a:rPr>
              <a:t>(1 of 2) </a:t>
            </a:r>
            <a:endParaRPr lang="en-US" sz="2800" b="0" dirty="0">
              <a:latin typeface="+mj-lt"/>
            </a:endParaRPr>
          </a:p>
        </p:txBody>
      </p:sp>
      <p:sp>
        <p:nvSpPr>
          <p:cNvPr id="3" name="Content Placeholder 2"/>
          <p:cNvSpPr>
            <a:spLocks noGrp="1"/>
          </p:cNvSpPr>
          <p:nvPr>
            <p:ph idx="1"/>
          </p:nvPr>
        </p:nvSpPr>
        <p:spPr>
          <a:xfrm>
            <a:off x="437104" y="1908376"/>
            <a:ext cx="8173496" cy="3339376"/>
          </a:xfrm>
        </p:spPr>
        <p:txBody>
          <a:bodyPr wrap="square">
            <a:spAutoFit/>
          </a:bodyPr>
          <a:lstStyle/>
          <a:p>
            <a:r>
              <a:rPr lang="en-US" altLang="en-US" sz="2400" b="1" dirty="0">
                <a:ea typeface="ヒラギノ角ゴ Pro W3" charset="-128"/>
              </a:rPr>
              <a:t>S-Type </a:t>
            </a:r>
            <a:r>
              <a:rPr lang="en-US" altLang="en-US" sz="2400" b="1" dirty="0" smtClean="0">
                <a:ea typeface="ヒラギノ角ゴ Pro W3" charset="-128"/>
              </a:rPr>
              <a:t>Corporations</a:t>
            </a:r>
          </a:p>
          <a:p>
            <a:pPr lvl="1"/>
            <a:r>
              <a:rPr lang="en-US" altLang="en-US" sz="2400" dirty="0" smtClean="0">
                <a:ea typeface="ヒラギノ角ゴ Pro W3" charset="-128"/>
              </a:rPr>
              <a:t>Benefits</a:t>
            </a:r>
          </a:p>
          <a:p>
            <a:pPr lvl="2"/>
            <a:r>
              <a:rPr lang="en-US" altLang="en-US" sz="2400" dirty="0">
                <a:ea typeface="ヒラギノ角ゴ Pro W3" charset="-128"/>
              </a:rPr>
              <a:t>Limited </a:t>
            </a:r>
            <a:r>
              <a:rPr lang="en-US" altLang="en-US" sz="2400" dirty="0" smtClean="0">
                <a:ea typeface="ヒラギノ角ゴ Pro W3" charset="-128"/>
              </a:rPr>
              <a:t>liability</a:t>
            </a:r>
          </a:p>
          <a:p>
            <a:pPr lvl="2"/>
            <a:r>
              <a:rPr lang="en-US" altLang="en-US" sz="2400" dirty="0">
                <a:ea typeface="ヒラギノ角ゴ Pro W3" charset="-128"/>
              </a:rPr>
              <a:t>Taxed as partnership (no double taxation like corporations)</a:t>
            </a:r>
            <a:endParaRPr lang="en-US" altLang="en-US" sz="2400" dirty="0" smtClean="0">
              <a:ea typeface="ヒラギノ角ゴ Pro W3" charset="-128"/>
            </a:endParaRPr>
          </a:p>
          <a:p>
            <a:pPr lvl="1"/>
            <a:r>
              <a:rPr lang="en-US" altLang="en-US" sz="2400" dirty="0" smtClean="0">
                <a:ea typeface="ヒラギノ角ゴ Pro W3" charset="-128"/>
              </a:rPr>
              <a:t>Limitations</a:t>
            </a:r>
          </a:p>
          <a:p>
            <a:pPr lvl="2"/>
            <a:r>
              <a:rPr lang="en-US" altLang="en-US" sz="2400" dirty="0">
                <a:ea typeface="ヒラギノ角ゴ Pro W3" charset="-128"/>
              </a:rPr>
              <a:t>Owners must be people so cannot be used for a joint ventures between two corporations</a:t>
            </a:r>
            <a:endParaRPr lang="en-US" sz="2400" dirty="0"/>
          </a:p>
        </p:txBody>
      </p:sp>
    </p:spTree>
    <p:extLst>
      <p:ext uri="{BB962C8B-B14F-4D97-AF65-F5344CB8AC3E}">
        <p14:creationId xmlns:p14="http://schemas.microsoft.com/office/powerpoint/2010/main" val="2927735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056" y="419142"/>
            <a:ext cx="8173496" cy="1107996"/>
          </a:xfrm>
        </p:spPr>
        <p:txBody>
          <a:bodyPr wrap="square">
            <a:spAutoFit/>
          </a:bodyPr>
          <a:lstStyle/>
          <a:p>
            <a:r>
              <a:rPr lang="en-US" sz="3600" dirty="0" smtClean="0">
                <a:latin typeface="+mj-lt"/>
              </a:rPr>
              <a:t>S-Corporations </a:t>
            </a:r>
            <a:r>
              <a:rPr lang="en-US" sz="3600" dirty="0">
                <a:latin typeface="+mj-lt"/>
              </a:rPr>
              <a:t>and Limited Liability Companies (LLCs</a:t>
            </a:r>
            <a:r>
              <a:rPr lang="en-US" sz="3600" dirty="0" smtClean="0">
                <a:latin typeface="+mj-lt"/>
              </a:rPr>
              <a:t>) </a:t>
            </a:r>
            <a:r>
              <a:rPr lang="en-US" sz="2800" dirty="0" smtClean="0">
                <a:latin typeface="+mj-lt"/>
              </a:rPr>
              <a:t>(2 of 2)</a:t>
            </a:r>
            <a:endParaRPr lang="en-US" sz="2800" dirty="0">
              <a:latin typeface="+mj-lt"/>
            </a:endParaRPr>
          </a:p>
        </p:txBody>
      </p:sp>
      <p:sp>
        <p:nvSpPr>
          <p:cNvPr id="3" name="Content Placeholder 2"/>
          <p:cNvSpPr>
            <a:spLocks noGrp="1"/>
          </p:cNvSpPr>
          <p:nvPr>
            <p:ph idx="1"/>
          </p:nvPr>
        </p:nvSpPr>
        <p:spPr>
          <a:xfrm>
            <a:off x="437104" y="1905000"/>
            <a:ext cx="8173496" cy="3416320"/>
          </a:xfrm>
        </p:spPr>
        <p:txBody>
          <a:bodyPr wrap="square">
            <a:spAutoFit/>
          </a:bodyPr>
          <a:lstStyle/>
          <a:p>
            <a:r>
              <a:rPr lang="en-US" altLang="en-US" sz="2400" b="1" dirty="0">
                <a:ea typeface="ヒラギノ角ゴ Pro W3" charset="-128"/>
              </a:rPr>
              <a:t>Limited Liability Companies (LLC)</a:t>
            </a:r>
          </a:p>
          <a:p>
            <a:pPr lvl="1"/>
            <a:r>
              <a:rPr lang="en-US" altLang="en-US" sz="2400" dirty="0" smtClean="0">
                <a:ea typeface="ヒラギノ角ゴ Pro W3" charset="-128"/>
              </a:rPr>
              <a:t>Benefits</a:t>
            </a:r>
          </a:p>
          <a:p>
            <a:pPr lvl="2"/>
            <a:r>
              <a:rPr lang="en-US" altLang="en-US" sz="2400" dirty="0">
                <a:ea typeface="ヒラギノ角ゴ Pro W3" charset="-128"/>
              </a:rPr>
              <a:t>Limited </a:t>
            </a:r>
            <a:r>
              <a:rPr lang="en-US" altLang="en-US" sz="2400" dirty="0" smtClean="0">
                <a:ea typeface="ヒラギノ角ゴ Pro W3" charset="-128"/>
              </a:rPr>
              <a:t>liability</a:t>
            </a:r>
          </a:p>
          <a:p>
            <a:pPr lvl="2"/>
            <a:r>
              <a:rPr lang="en-US" altLang="en-US" sz="2400" dirty="0">
                <a:ea typeface="ヒラギノ角ゴ Pro W3" charset="-128"/>
              </a:rPr>
              <a:t>Taxed like a partnership</a:t>
            </a:r>
            <a:endParaRPr lang="en-US" altLang="en-US" sz="2400" dirty="0" smtClean="0">
              <a:ea typeface="ヒラギノ角ゴ Pro W3" charset="-128"/>
            </a:endParaRPr>
          </a:p>
          <a:p>
            <a:pPr lvl="1"/>
            <a:r>
              <a:rPr lang="en-US" altLang="en-US" sz="2400" dirty="0" smtClean="0">
                <a:ea typeface="ヒラギノ角ゴ Pro W3" charset="-128"/>
              </a:rPr>
              <a:t>Limitations</a:t>
            </a:r>
          </a:p>
          <a:p>
            <a:pPr lvl="2"/>
            <a:r>
              <a:rPr lang="en-US" altLang="en-US" sz="2400" dirty="0">
                <a:ea typeface="ヒラギノ角ゴ Pro W3" charset="-128"/>
              </a:rPr>
              <a:t>Qualifications vary from state to </a:t>
            </a:r>
            <a:r>
              <a:rPr lang="en-US" altLang="en-US" sz="2400" dirty="0" smtClean="0">
                <a:ea typeface="ヒラギノ角ゴ Pro W3" charset="-128"/>
              </a:rPr>
              <a:t>state</a:t>
            </a:r>
          </a:p>
          <a:p>
            <a:pPr lvl="2"/>
            <a:r>
              <a:rPr lang="en-US" altLang="en-US" sz="2400" dirty="0">
                <a:ea typeface="ヒラギノ角ゴ Pro W3" charset="-128"/>
              </a:rPr>
              <a:t>Cannot appear like a corporation otherwise it will be taxed like one</a:t>
            </a:r>
            <a:endParaRPr lang="en-US" sz="2400" b="1" dirty="0"/>
          </a:p>
        </p:txBody>
      </p:sp>
    </p:spTree>
    <p:extLst>
      <p:ext uri="{BB962C8B-B14F-4D97-AF65-F5344CB8AC3E}">
        <p14:creationId xmlns:p14="http://schemas.microsoft.com/office/powerpoint/2010/main" val="975624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04" y="416672"/>
            <a:ext cx="8173496" cy="1097280"/>
          </a:xfrm>
        </p:spPr>
        <p:txBody>
          <a:bodyPr wrap="square">
            <a:spAutoFit/>
          </a:bodyPr>
          <a:lstStyle/>
          <a:p>
            <a:r>
              <a:rPr lang="en-US" sz="3600" dirty="0">
                <a:latin typeface="+mj-lt"/>
              </a:rPr>
              <a:t>Table </a:t>
            </a:r>
            <a:r>
              <a:rPr lang="en-US" sz="3600" dirty="0" smtClean="0">
                <a:latin typeface="+mj-lt"/>
              </a:rPr>
              <a:t>1.1 The </a:t>
            </a:r>
            <a:r>
              <a:rPr lang="en-US" sz="3600" dirty="0">
                <a:latin typeface="+mj-lt"/>
              </a:rPr>
              <a:t>Different Business Organizational </a:t>
            </a:r>
            <a:r>
              <a:rPr lang="en-US" sz="3600" dirty="0" smtClean="0">
                <a:latin typeface="+mj-lt"/>
              </a:rPr>
              <a:t>Forms </a:t>
            </a:r>
            <a:r>
              <a:rPr lang="en-US" sz="2800" dirty="0" smtClean="0">
                <a:latin typeface="+mj-lt"/>
              </a:rPr>
              <a:t>(1 of 2)</a:t>
            </a:r>
            <a:endParaRPr lang="en-US" sz="28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3973989486"/>
              </p:ext>
            </p:extLst>
          </p:nvPr>
        </p:nvGraphicFramePr>
        <p:xfrm>
          <a:off x="523875" y="1881799"/>
          <a:ext cx="7990950" cy="4442801"/>
        </p:xfrm>
        <a:graphic>
          <a:graphicData uri="http://schemas.openxmlformats.org/drawingml/2006/table">
            <a:tbl>
              <a:tblPr firstRow="1" bandRow="1">
                <a:tableStyleId>{3B4B98B0-60AC-42C2-AFA5-B58CD77FA1E5}</a:tableStyleId>
              </a:tblPr>
              <a:tblGrid>
                <a:gridCol w="1598190">
                  <a:extLst>
                    <a:ext uri="{9D8B030D-6E8A-4147-A177-3AD203B41FA5}">
                      <a16:colId xmlns:a16="http://schemas.microsoft.com/office/drawing/2014/main" xmlns="" val="20000"/>
                    </a:ext>
                  </a:extLst>
                </a:gridCol>
                <a:gridCol w="1598190">
                  <a:extLst>
                    <a:ext uri="{9D8B030D-6E8A-4147-A177-3AD203B41FA5}">
                      <a16:colId xmlns:a16="http://schemas.microsoft.com/office/drawing/2014/main" xmlns="" val="20001"/>
                    </a:ext>
                  </a:extLst>
                </a:gridCol>
                <a:gridCol w="1598190">
                  <a:extLst>
                    <a:ext uri="{9D8B030D-6E8A-4147-A177-3AD203B41FA5}">
                      <a16:colId xmlns:a16="http://schemas.microsoft.com/office/drawing/2014/main" xmlns="" val="20002"/>
                    </a:ext>
                  </a:extLst>
                </a:gridCol>
                <a:gridCol w="1598190">
                  <a:extLst>
                    <a:ext uri="{9D8B030D-6E8A-4147-A177-3AD203B41FA5}">
                      <a16:colId xmlns:a16="http://schemas.microsoft.com/office/drawing/2014/main" xmlns="" val="20003"/>
                    </a:ext>
                  </a:extLst>
                </a:gridCol>
                <a:gridCol w="1598190">
                  <a:extLst>
                    <a:ext uri="{9D8B030D-6E8A-4147-A177-3AD203B41FA5}">
                      <a16:colId xmlns:a16="http://schemas.microsoft.com/office/drawing/2014/main" xmlns="" val="20004"/>
                    </a:ext>
                  </a:extLst>
                </a:gridCol>
              </a:tblGrid>
              <a:tr h="1087399">
                <a:tc>
                  <a:txBody>
                    <a:bodyPr/>
                    <a:lstStyle/>
                    <a:p>
                      <a:pPr algn="ctr"/>
                      <a:r>
                        <a:rPr lang="en-US" sz="1600" dirty="0" smtClean="0">
                          <a:solidFill>
                            <a:srgbClr val="007FA3"/>
                          </a:solidFill>
                        </a:rPr>
                        <a:t>Blank</a:t>
                      </a:r>
                      <a:endParaRPr lang="en-US" sz="1600" dirty="0">
                        <a:solidFill>
                          <a:srgbClr val="007FA3"/>
                        </a:solidFill>
                      </a:endParaRPr>
                    </a:p>
                  </a:txBody>
                  <a:tcPr marL="89881" marR="89881" marT="44940" marB="449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US" sz="1600" dirty="0" smtClean="0">
                          <a:solidFill>
                            <a:schemeClr val="bg1"/>
                          </a:solidFill>
                        </a:rPr>
                        <a:t>Number of Owners</a:t>
                      </a:r>
                      <a:endParaRPr lang="en-US" sz="1600" dirty="0">
                        <a:solidFill>
                          <a:schemeClr val="bg1"/>
                        </a:solidFill>
                      </a:endParaRPr>
                    </a:p>
                  </a:txBody>
                  <a:tcPr marL="89881" marR="89881" marT="44940" marB="449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US" sz="1600" dirty="0" smtClean="0">
                          <a:solidFill>
                            <a:schemeClr val="bg1"/>
                          </a:solidFill>
                        </a:rPr>
                        <a:t>Liability for Firm's Debts</a:t>
                      </a:r>
                      <a:endParaRPr lang="en-US" sz="1600" dirty="0">
                        <a:solidFill>
                          <a:schemeClr val="bg1"/>
                        </a:solidFill>
                      </a:endParaRPr>
                    </a:p>
                  </a:txBody>
                  <a:tcPr marL="89881" marR="89881" marT="44940" marB="449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US" sz="1600" dirty="0" smtClean="0">
                          <a:solidFill>
                            <a:schemeClr val="bg1"/>
                          </a:solidFill>
                        </a:rPr>
                        <a:t>Change in Ownership Dissolves the Firm</a:t>
                      </a:r>
                      <a:endParaRPr lang="en-US" sz="1600" dirty="0">
                        <a:solidFill>
                          <a:schemeClr val="bg1"/>
                        </a:solidFill>
                      </a:endParaRPr>
                    </a:p>
                  </a:txBody>
                  <a:tcPr marL="89881" marR="89881" marT="44940" marB="449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US" sz="1600" dirty="0" smtClean="0">
                          <a:solidFill>
                            <a:schemeClr val="bg1"/>
                          </a:solidFill>
                        </a:rPr>
                        <a:t>Taxation</a:t>
                      </a:r>
                      <a:endParaRPr lang="en-US" sz="1600" dirty="0">
                        <a:solidFill>
                          <a:schemeClr val="bg1"/>
                        </a:solidFill>
                      </a:endParaRPr>
                    </a:p>
                  </a:txBody>
                  <a:tcPr marL="89881" marR="89881" marT="44940" marB="449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extLst>
                  <a:ext uri="{0D108BD9-81ED-4DB2-BD59-A6C34878D82A}">
                    <a16:rowId xmlns:a16="http://schemas.microsoft.com/office/drawing/2014/main" xmlns="" val="10000"/>
                  </a:ext>
                </a:extLst>
              </a:tr>
              <a:tr h="590302">
                <a:tc>
                  <a:txBody>
                    <a:bodyPr/>
                    <a:lstStyle/>
                    <a:p>
                      <a:r>
                        <a:rPr lang="en-US" sz="1600" b="1" dirty="0" smtClean="0">
                          <a:solidFill>
                            <a:schemeClr val="tx1"/>
                          </a:solidFill>
                        </a:rPr>
                        <a:t>Sole Proprietorship</a:t>
                      </a:r>
                      <a:endParaRPr lang="en-US" sz="1600" b="1"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dirty="0" smtClean="0">
                          <a:solidFill>
                            <a:schemeClr val="tx1"/>
                          </a:solidFill>
                        </a:rPr>
                        <a:t>One</a:t>
                      </a:r>
                      <a:endParaRPr lang="en-US" sz="1600" b="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dirty="0" smtClean="0">
                          <a:solidFill>
                            <a:schemeClr val="tx1"/>
                          </a:solidFill>
                        </a:rPr>
                        <a:t>Yes</a:t>
                      </a:r>
                      <a:endParaRPr lang="en-US" sz="1600" b="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dirty="0" smtClean="0">
                          <a:solidFill>
                            <a:schemeClr val="tx1"/>
                          </a:solidFill>
                        </a:rPr>
                        <a:t>Yes</a:t>
                      </a:r>
                      <a:endParaRPr lang="en-US" sz="1600" b="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smtClean="0">
                          <a:solidFill>
                            <a:schemeClr val="tx1"/>
                          </a:solidFill>
                        </a:rPr>
                        <a:t>Personal/Pass-Through</a:t>
                      </a:r>
                      <a:endParaRPr lang="en-US" sz="1600" b="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1"/>
                  </a:ext>
                </a:extLst>
              </a:tr>
              <a:tr h="590302">
                <a:tc>
                  <a:txBody>
                    <a:bodyPr/>
                    <a:lstStyle/>
                    <a:p>
                      <a:r>
                        <a:rPr lang="en-US" sz="1600" b="1" dirty="0" smtClean="0">
                          <a:solidFill>
                            <a:schemeClr val="tx1"/>
                          </a:solidFill>
                        </a:rPr>
                        <a:t>Types of Partnerships</a:t>
                      </a:r>
                      <a:endParaRPr lang="en-US" sz="1600" b="1"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1" dirty="0" smtClean="0">
                          <a:solidFill>
                            <a:srgbClr val="D4EAE4"/>
                          </a:solidFill>
                        </a:rPr>
                        <a:t>Blank</a:t>
                      </a:r>
                      <a:endParaRPr lang="en-US" sz="1600" b="1" dirty="0">
                        <a:solidFill>
                          <a:srgbClr val="D4EAE4"/>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1" dirty="0" smtClean="0">
                          <a:solidFill>
                            <a:srgbClr val="D4EAE4"/>
                          </a:solidFill>
                        </a:rPr>
                        <a:t>Blank</a:t>
                      </a:r>
                      <a:endParaRPr lang="en-US" sz="1600" b="1" dirty="0">
                        <a:solidFill>
                          <a:srgbClr val="D4EAE4"/>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1" dirty="0" smtClean="0">
                          <a:solidFill>
                            <a:srgbClr val="D4EAE4"/>
                          </a:solidFill>
                        </a:rPr>
                        <a:t>Blank</a:t>
                      </a:r>
                      <a:endParaRPr lang="en-US" sz="1600" b="1" dirty="0">
                        <a:solidFill>
                          <a:srgbClr val="D4EAE4"/>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1" dirty="0" smtClean="0">
                          <a:solidFill>
                            <a:srgbClr val="D4EAE4"/>
                          </a:solidFill>
                        </a:rPr>
                        <a:t>Blank</a:t>
                      </a:r>
                      <a:endParaRPr lang="en-US" sz="1600" b="1" dirty="0">
                        <a:solidFill>
                          <a:srgbClr val="D4EAE4"/>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2"/>
                  </a:ext>
                </a:extLst>
              </a:tr>
              <a:tr h="838850">
                <a:tc>
                  <a:txBody>
                    <a:bodyPr/>
                    <a:lstStyle/>
                    <a:p>
                      <a:r>
                        <a:rPr lang="en-US" sz="1600" dirty="0" smtClean="0">
                          <a:solidFill>
                            <a:schemeClr val="tx1"/>
                          </a:solidFill>
                        </a:rPr>
                        <a:t>1. General </a:t>
                      </a:r>
                      <a:r>
                        <a:rPr lang="en-US" sz="1600" b="0" dirty="0" smtClean="0">
                          <a:solidFill>
                            <a:schemeClr val="tx1"/>
                          </a:solidFill>
                        </a:rPr>
                        <a:t>Partnerships</a:t>
                      </a:r>
                      <a:endParaRPr lang="en-US" sz="1600" b="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solidFill>
                            <a:schemeClr val="tx1"/>
                          </a:solidFill>
                        </a:rPr>
                        <a:t>No Limit</a:t>
                      </a:r>
                      <a:endParaRPr lang="en-US" sz="160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solidFill>
                            <a:schemeClr val="tx1"/>
                          </a:solidFill>
                        </a:rPr>
                        <a:t>Each partner is liable for the entire amount</a:t>
                      </a:r>
                      <a:endParaRPr lang="en-US" sz="160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dirty="0" smtClean="0">
                          <a:solidFill>
                            <a:schemeClr val="tx1"/>
                          </a:solidFill>
                        </a:rPr>
                        <a:t>Yes</a:t>
                      </a:r>
                      <a:endParaRPr lang="en-US" sz="1600" b="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smtClean="0">
                          <a:solidFill>
                            <a:schemeClr val="tx1"/>
                          </a:solidFill>
                        </a:rPr>
                        <a:t>Personal/Pass-Through</a:t>
                      </a:r>
                      <a:endParaRPr lang="en-US" sz="1600" b="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3"/>
                  </a:ext>
                </a:extLst>
              </a:tr>
              <a:tr h="1335948">
                <a:tc>
                  <a:txBody>
                    <a:bodyPr/>
                    <a:lstStyle/>
                    <a:p>
                      <a:r>
                        <a:rPr lang="en-US" sz="1600" dirty="0" smtClean="0">
                          <a:solidFill>
                            <a:schemeClr val="tx1"/>
                          </a:solidFill>
                        </a:rPr>
                        <a:t>2. Limited </a:t>
                      </a:r>
                      <a:r>
                        <a:rPr lang="en-US" sz="1600" b="0" dirty="0" smtClean="0">
                          <a:solidFill>
                            <a:schemeClr val="tx1"/>
                          </a:solidFill>
                        </a:rPr>
                        <a:t>Partnerships</a:t>
                      </a:r>
                      <a:endParaRPr lang="en-US" sz="160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solidFill>
                            <a:schemeClr val="tx1"/>
                          </a:solidFill>
                        </a:rPr>
                        <a:t>At least one general partner (GP), no limit on limited partners</a:t>
                      </a:r>
                      <a:r>
                        <a:rPr lang="en-US" sz="1600" baseline="0" dirty="0" smtClean="0">
                          <a:solidFill>
                            <a:schemeClr val="tx1"/>
                          </a:solidFill>
                        </a:rPr>
                        <a:t> </a:t>
                      </a:r>
                      <a:r>
                        <a:rPr lang="en-US" sz="1600" dirty="0" smtClean="0">
                          <a:solidFill>
                            <a:schemeClr val="tx1"/>
                          </a:solidFill>
                        </a:rPr>
                        <a:t>(LP)</a:t>
                      </a:r>
                      <a:endParaRPr lang="en-US" sz="160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solidFill>
                            <a:schemeClr val="tx1"/>
                          </a:solidFill>
                        </a:rPr>
                        <a:t>GP - Yes, LP - No</a:t>
                      </a:r>
                      <a:endParaRPr lang="en-US" sz="160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solidFill>
                            <a:schemeClr val="tx1"/>
                          </a:solidFill>
                        </a:rPr>
                        <a:t>GP - Yes, LP - No</a:t>
                      </a:r>
                      <a:endParaRPr lang="en-US" sz="160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dirty="0" smtClean="0">
                          <a:solidFill>
                            <a:schemeClr val="tx1"/>
                          </a:solidFill>
                        </a:rPr>
                        <a:t>Personal/Pass-Through</a:t>
                      </a:r>
                      <a:endParaRPr lang="en-US" sz="1600" b="0" dirty="0">
                        <a:solidFill>
                          <a:schemeClr val="tx1"/>
                        </a:solidFill>
                      </a:endParaRPr>
                    </a:p>
                  </a:txBody>
                  <a:tcPr marL="89881" marR="89881" marT="44940" marB="449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794253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04" y="416672"/>
            <a:ext cx="8173496" cy="1097280"/>
          </a:xfrm>
        </p:spPr>
        <p:txBody>
          <a:bodyPr wrap="square">
            <a:spAutoFit/>
          </a:bodyPr>
          <a:lstStyle/>
          <a:p>
            <a:r>
              <a:rPr lang="en-US" sz="3600" dirty="0">
                <a:latin typeface="+mj-lt"/>
              </a:rPr>
              <a:t>Table </a:t>
            </a:r>
            <a:r>
              <a:rPr lang="en-US" sz="3600" dirty="0" smtClean="0">
                <a:latin typeface="+mj-lt"/>
              </a:rPr>
              <a:t>1.1 </a:t>
            </a:r>
            <a:r>
              <a:rPr lang="en-US" sz="3600" dirty="0">
                <a:latin typeface="+mj-lt"/>
              </a:rPr>
              <a:t>The Different Business Organizational </a:t>
            </a:r>
            <a:r>
              <a:rPr lang="en-US" sz="3600" dirty="0" smtClean="0">
                <a:latin typeface="+mj-lt"/>
              </a:rPr>
              <a:t>Forms </a:t>
            </a:r>
            <a:r>
              <a:rPr lang="en-US" sz="2800" dirty="0" smtClean="0">
                <a:latin typeface="+mj-lt"/>
              </a:rPr>
              <a:t>(2 of 2)</a:t>
            </a:r>
            <a:endParaRPr lang="en-US" sz="2800" dirty="0">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3531114491"/>
              </p:ext>
            </p:extLst>
          </p:nvPr>
        </p:nvGraphicFramePr>
        <p:xfrm>
          <a:off x="518080" y="1905001"/>
          <a:ext cx="8035370" cy="4038599"/>
        </p:xfrm>
        <a:graphic>
          <a:graphicData uri="http://schemas.openxmlformats.org/drawingml/2006/table">
            <a:tbl>
              <a:tblPr firstRow="1" bandRow="1">
                <a:tableStyleId>{3B4B98B0-60AC-42C2-AFA5-B58CD77FA1E5}</a:tableStyleId>
              </a:tblPr>
              <a:tblGrid>
                <a:gridCol w="1799713">
                  <a:extLst>
                    <a:ext uri="{9D8B030D-6E8A-4147-A177-3AD203B41FA5}">
                      <a16:colId xmlns:a16="http://schemas.microsoft.com/office/drawing/2014/main" xmlns="" val="20000"/>
                    </a:ext>
                  </a:extLst>
                </a:gridCol>
                <a:gridCol w="1414435">
                  <a:extLst>
                    <a:ext uri="{9D8B030D-6E8A-4147-A177-3AD203B41FA5}">
                      <a16:colId xmlns:a16="http://schemas.microsoft.com/office/drawing/2014/main" xmlns="" val="20001"/>
                    </a:ext>
                  </a:extLst>
                </a:gridCol>
                <a:gridCol w="1607074">
                  <a:extLst>
                    <a:ext uri="{9D8B030D-6E8A-4147-A177-3AD203B41FA5}">
                      <a16:colId xmlns:a16="http://schemas.microsoft.com/office/drawing/2014/main" xmlns="" val="20002"/>
                    </a:ext>
                  </a:extLst>
                </a:gridCol>
                <a:gridCol w="1607074">
                  <a:extLst>
                    <a:ext uri="{9D8B030D-6E8A-4147-A177-3AD203B41FA5}">
                      <a16:colId xmlns:a16="http://schemas.microsoft.com/office/drawing/2014/main" xmlns="" val="20003"/>
                    </a:ext>
                  </a:extLst>
                </a:gridCol>
                <a:gridCol w="1607074">
                  <a:extLst>
                    <a:ext uri="{9D8B030D-6E8A-4147-A177-3AD203B41FA5}">
                      <a16:colId xmlns:a16="http://schemas.microsoft.com/office/drawing/2014/main" xmlns="" val="20004"/>
                    </a:ext>
                  </a:extLst>
                </a:gridCol>
              </a:tblGrid>
              <a:tr h="1112999">
                <a:tc>
                  <a:txBody>
                    <a:bodyPr/>
                    <a:lstStyle/>
                    <a:p>
                      <a:pPr algn="ctr"/>
                      <a:r>
                        <a:rPr lang="en-US" sz="1600" dirty="0" smtClean="0">
                          <a:solidFill>
                            <a:srgbClr val="007FA3"/>
                          </a:solidFill>
                        </a:rPr>
                        <a:t>Blank</a:t>
                      </a:r>
                      <a:endParaRPr lang="en-US" sz="1600" dirty="0">
                        <a:solidFill>
                          <a:srgbClr val="007FA3"/>
                        </a:solidFill>
                      </a:endParaRPr>
                    </a:p>
                  </a:txBody>
                  <a:tcPr marL="90856" marR="90856"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US" sz="1600" dirty="0" smtClean="0">
                          <a:solidFill>
                            <a:schemeClr val="bg1"/>
                          </a:solidFill>
                        </a:rPr>
                        <a:t>Number of Owners</a:t>
                      </a:r>
                      <a:endParaRPr lang="en-US" sz="1600" dirty="0">
                        <a:solidFill>
                          <a:schemeClr val="bg1"/>
                        </a:solidFill>
                      </a:endParaRPr>
                    </a:p>
                  </a:txBody>
                  <a:tcPr marL="90856" marR="90856"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US" sz="1600" dirty="0" smtClean="0">
                          <a:solidFill>
                            <a:schemeClr val="bg1"/>
                          </a:solidFill>
                        </a:rPr>
                        <a:t>Liability for Firm's Debts</a:t>
                      </a:r>
                      <a:endParaRPr lang="en-US" sz="1600" dirty="0">
                        <a:solidFill>
                          <a:schemeClr val="bg1"/>
                        </a:solidFill>
                      </a:endParaRPr>
                    </a:p>
                  </a:txBody>
                  <a:tcPr marL="90856" marR="90856"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US" sz="1600" dirty="0" smtClean="0">
                          <a:solidFill>
                            <a:schemeClr val="bg1"/>
                          </a:solidFill>
                        </a:rPr>
                        <a:t>Change in Ownership Dissolves the Firm</a:t>
                      </a:r>
                      <a:endParaRPr lang="en-US" sz="1600" dirty="0">
                        <a:solidFill>
                          <a:schemeClr val="bg1"/>
                        </a:solidFill>
                      </a:endParaRPr>
                    </a:p>
                  </a:txBody>
                  <a:tcPr marL="90856" marR="90856"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US" sz="1600" dirty="0" smtClean="0">
                          <a:solidFill>
                            <a:schemeClr val="bg1"/>
                          </a:solidFill>
                        </a:rPr>
                        <a:t>Taxation</a:t>
                      </a:r>
                      <a:endParaRPr lang="en-US" sz="1600" dirty="0">
                        <a:solidFill>
                          <a:schemeClr val="bg1"/>
                        </a:solidFill>
                      </a:endParaRPr>
                    </a:p>
                  </a:txBody>
                  <a:tcPr marL="90856" marR="90856"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extLst>
                  <a:ext uri="{0D108BD9-81ED-4DB2-BD59-A6C34878D82A}">
                    <a16:rowId xmlns:a16="http://schemas.microsoft.com/office/drawing/2014/main" xmlns="" val="10000"/>
                  </a:ext>
                </a:extLst>
              </a:tr>
              <a:tr h="604200">
                <a:tc>
                  <a:txBody>
                    <a:bodyPr/>
                    <a:lstStyle/>
                    <a:p>
                      <a:r>
                        <a:rPr lang="en-US" sz="1600" b="1" dirty="0" smtClean="0"/>
                        <a:t>Types of Corporations</a:t>
                      </a:r>
                      <a:endParaRPr lang="en-US" sz="1600" b="1"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1" dirty="0" smtClean="0">
                          <a:solidFill>
                            <a:srgbClr val="D4EAE4"/>
                          </a:solidFill>
                        </a:rPr>
                        <a:t>Blank</a:t>
                      </a:r>
                      <a:endParaRPr lang="en-US" sz="1600" b="1" dirty="0">
                        <a:solidFill>
                          <a:srgbClr val="D4EAE4"/>
                        </a:solidFill>
                      </a:endParaRPr>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1" dirty="0" smtClean="0">
                          <a:solidFill>
                            <a:srgbClr val="D4EAE4"/>
                          </a:solidFill>
                        </a:rPr>
                        <a:t>Blank</a:t>
                      </a:r>
                      <a:endParaRPr lang="en-US" sz="1600" b="1" dirty="0">
                        <a:solidFill>
                          <a:srgbClr val="D4EAE4"/>
                        </a:solidFill>
                      </a:endParaRPr>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1" dirty="0" smtClean="0">
                          <a:solidFill>
                            <a:srgbClr val="D4EAE4"/>
                          </a:solidFill>
                        </a:rPr>
                        <a:t>Blank</a:t>
                      </a:r>
                      <a:endParaRPr lang="en-US" sz="1600" b="1" dirty="0">
                        <a:solidFill>
                          <a:srgbClr val="D4EAE4"/>
                        </a:solidFill>
                      </a:endParaRPr>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1" dirty="0" smtClean="0">
                          <a:solidFill>
                            <a:srgbClr val="D4EAE4"/>
                          </a:solidFill>
                        </a:rPr>
                        <a:t>Blank</a:t>
                      </a:r>
                      <a:endParaRPr lang="en-US" sz="1600" b="1" dirty="0">
                        <a:solidFill>
                          <a:srgbClr val="D4EAE4"/>
                        </a:solidFill>
                      </a:endParaRPr>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1"/>
                  </a:ext>
                </a:extLst>
              </a:tr>
              <a:tr h="858600">
                <a:tc>
                  <a:txBody>
                    <a:bodyPr/>
                    <a:lstStyle/>
                    <a:p>
                      <a:r>
                        <a:rPr lang="en-US" sz="1600" dirty="0" smtClean="0"/>
                        <a:t>1. Corporation</a:t>
                      </a:r>
                      <a:endParaRPr lang="en-US" sz="1600" b="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t>No Limit</a:t>
                      </a:r>
                      <a:endParaRPr lang="en-US" sz="160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t>No</a:t>
                      </a:r>
                      <a:endParaRPr lang="en-US" sz="160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dirty="0" smtClean="0"/>
                        <a:t>No</a:t>
                      </a:r>
                      <a:endParaRPr lang="en-US" sz="1600" b="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dirty="0" smtClean="0"/>
                        <a:t>Both corporate and personal taxes</a:t>
                      </a:r>
                      <a:endParaRPr lang="en-US" sz="1600" b="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2"/>
                  </a:ext>
                </a:extLst>
              </a:tr>
              <a:tr h="604200">
                <a:tc>
                  <a:txBody>
                    <a:bodyPr/>
                    <a:lstStyle/>
                    <a:p>
                      <a:r>
                        <a:rPr lang="en-US" sz="1600" dirty="0" smtClean="0"/>
                        <a:t>2. S-corporation</a:t>
                      </a:r>
                      <a:endParaRPr lang="en-US" sz="1600" b="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t>Maximum of 100</a:t>
                      </a:r>
                      <a:endParaRPr lang="en-US" sz="160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t>No</a:t>
                      </a:r>
                      <a:endParaRPr lang="en-US" sz="160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t>No</a:t>
                      </a:r>
                      <a:endParaRPr lang="en-US" sz="160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smtClean="0"/>
                        <a:t>Personal</a:t>
                      </a:r>
                      <a:r>
                        <a:rPr lang="en-US" sz="1600" b="0" smtClean="0">
                          <a:solidFill>
                            <a:schemeClr val="tx1"/>
                          </a:solidFill>
                        </a:rPr>
                        <a:t>/Pass-Through</a:t>
                      </a:r>
                      <a:endParaRPr lang="en-US" sz="1600" b="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3"/>
                  </a:ext>
                </a:extLst>
              </a:tr>
              <a:tr h="85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smtClean="0"/>
                        <a:t>3. Limited Liability Company</a:t>
                      </a:r>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t>No Limit</a:t>
                      </a:r>
                      <a:endParaRPr lang="en-US" sz="160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dirty="0" smtClean="0"/>
                        <a:t>No</a:t>
                      </a:r>
                      <a:endParaRPr lang="en-US" sz="160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dirty="0" smtClean="0"/>
                        <a:t>No</a:t>
                      </a:r>
                      <a:endParaRPr lang="en-US" sz="1600" b="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US" sz="1600" b="0" dirty="0" smtClean="0"/>
                        <a:t>Personal</a:t>
                      </a:r>
                      <a:r>
                        <a:rPr lang="en-US" sz="1600" b="0" dirty="0" smtClean="0">
                          <a:solidFill>
                            <a:schemeClr val="tx1"/>
                          </a:solidFill>
                        </a:rPr>
                        <a:t>/Pass-Through</a:t>
                      </a:r>
                      <a:endParaRPr lang="en-US" sz="1600" b="0" dirty="0"/>
                    </a:p>
                  </a:txBody>
                  <a:tcPr marL="90856" marR="90856" marT="45428" marB="454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39203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104" y="2962275"/>
            <a:ext cx="7772400" cy="553998"/>
          </a:xfrm>
        </p:spPr>
        <p:txBody>
          <a:bodyPr>
            <a:spAutoFit/>
          </a:bodyPr>
          <a:lstStyle/>
          <a:p>
            <a:r>
              <a:rPr lang="en-US" dirty="0">
                <a:latin typeface="+mj-lt"/>
              </a:rPr>
              <a:t>The </a:t>
            </a:r>
            <a:r>
              <a:rPr lang="en-US" dirty="0" smtClean="0">
                <a:latin typeface="+mj-lt"/>
              </a:rPr>
              <a:t>Goal of </a:t>
            </a:r>
            <a:r>
              <a:rPr lang="en-US" dirty="0">
                <a:latin typeface="+mj-lt"/>
              </a:rPr>
              <a:t>the </a:t>
            </a:r>
            <a:r>
              <a:rPr lang="en-US" dirty="0" smtClean="0">
                <a:latin typeface="+mj-lt"/>
              </a:rPr>
              <a:t>Firm</a:t>
            </a:r>
            <a:endParaRPr lang="en-US" sz="2000" b="0" dirty="0">
              <a:latin typeface="+mj-lt"/>
            </a:endParaRPr>
          </a:p>
        </p:txBody>
      </p:sp>
    </p:spTree>
    <p:extLst>
      <p:ext uri="{BB962C8B-B14F-4D97-AF65-F5344CB8AC3E}">
        <p14:creationId xmlns:p14="http://schemas.microsoft.com/office/powerpoint/2010/main" val="3421426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6532" y="2400108"/>
            <a:ext cx="8184067" cy="1107996"/>
          </a:xfrm>
        </p:spPr>
        <p:txBody>
          <a:bodyPr wrap="square">
            <a:spAutoFit/>
          </a:bodyPr>
          <a:lstStyle/>
          <a:p>
            <a:r>
              <a:rPr lang="en-IN" dirty="0">
                <a:latin typeface="+mj-lt"/>
              </a:rPr>
              <a:t>Finance and the Multinational Firm: </a:t>
            </a:r>
            <a:r>
              <a:rPr lang="en-IN" dirty="0" smtClean="0">
                <a:latin typeface="+mj-lt"/>
              </a:rPr>
              <a:t>The </a:t>
            </a:r>
            <a:r>
              <a:rPr lang="en-IN" dirty="0">
                <a:latin typeface="+mj-lt"/>
              </a:rPr>
              <a:t>New </a:t>
            </a:r>
            <a:r>
              <a:rPr lang="en-IN" dirty="0" smtClean="0">
                <a:latin typeface="+mj-lt"/>
              </a:rPr>
              <a:t>Role</a:t>
            </a:r>
            <a:endParaRPr lang="en-US" dirty="0">
              <a:latin typeface="+mj-lt"/>
            </a:endParaRPr>
          </a:p>
        </p:txBody>
      </p:sp>
    </p:spTree>
    <p:extLst>
      <p:ext uri="{BB962C8B-B14F-4D97-AF65-F5344CB8AC3E}">
        <p14:creationId xmlns:p14="http://schemas.microsoft.com/office/powerpoint/2010/main" val="451580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6672"/>
            <a:ext cx="8183544" cy="1097280"/>
          </a:xfrm>
        </p:spPr>
        <p:txBody>
          <a:bodyPr wrap="square">
            <a:spAutoFit/>
          </a:bodyPr>
          <a:lstStyle/>
          <a:p>
            <a:r>
              <a:rPr lang="en-IN" altLang="en-US" sz="3600" dirty="0">
                <a:latin typeface="+mj-lt"/>
                <a:ea typeface="ヒラギノ角ゴ Pro W3" charset="-128"/>
              </a:rPr>
              <a:t>Finance and the Multinational Firm: </a:t>
            </a:r>
            <a:r>
              <a:rPr lang="en-IN" altLang="en-US" sz="3600" dirty="0" smtClean="0">
                <a:latin typeface="+mj-lt"/>
                <a:ea typeface="ヒラギノ角ゴ Pro W3" charset="-128"/>
              </a:rPr>
              <a:t>The </a:t>
            </a:r>
            <a:r>
              <a:rPr lang="en-IN" altLang="en-US" sz="3600" dirty="0">
                <a:latin typeface="+mj-lt"/>
                <a:ea typeface="ヒラギノ角ゴ Pro W3" charset="-128"/>
              </a:rPr>
              <a:t>New </a:t>
            </a:r>
            <a:r>
              <a:rPr lang="en-IN" altLang="en-US" sz="3600" dirty="0" smtClean="0">
                <a:latin typeface="+mj-lt"/>
                <a:ea typeface="ヒラギノ角ゴ Pro W3" charset="-128"/>
              </a:rPr>
              <a:t>Role </a:t>
            </a:r>
            <a:endParaRPr lang="en-US" sz="2000" dirty="0">
              <a:latin typeface="+mj-lt"/>
            </a:endParaRPr>
          </a:p>
        </p:txBody>
      </p:sp>
      <p:sp>
        <p:nvSpPr>
          <p:cNvPr id="3" name="Content Placeholder 2"/>
          <p:cNvSpPr>
            <a:spLocks noGrp="1"/>
          </p:cNvSpPr>
          <p:nvPr>
            <p:ph idx="1"/>
          </p:nvPr>
        </p:nvSpPr>
        <p:spPr>
          <a:xfrm>
            <a:off x="437104" y="1905000"/>
            <a:ext cx="8153400" cy="3339376"/>
          </a:xfrm>
        </p:spPr>
        <p:txBody>
          <a:bodyPr>
            <a:spAutoFit/>
          </a:bodyPr>
          <a:lstStyle/>
          <a:p>
            <a:r>
              <a:rPr lang="en-US" altLang="en-US" sz="2400" dirty="0">
                <a:ea typeface="ヒラギノ角ゴ Pro W3" charset="-128"/>
              </a:rPr>
              <a:t>Coca-Cola, among other companies, </a:t>
            </a:r>
            <a:r>
              <a:rPr lang="en-US" altLang="en-US" sz="2400" dirty="0" smtClean="0">
                <a:ea typeface="ヒラギノ角ゴ Pro W3" charset="-128"/>
              </a:rPr>
              <a:t>receives </a:t>
            </a:r>
            <a:r>
              <a:rPr lang="en-US" altLang="en-US" sz="2400" dirty="0">
                <a:ea typeface="ヒラギノ角ゴ Pro W3" charset="-128"/>
              </a:rPr>
              <a:t>significant profits from overseas sales</a:t>
            </a:r>
            <a:r>
              <a:rPr lang="en-US" altLang="en-US" sz="2400" dirty="0" smtClean="0">
                <a:ea typeface="ヒラギノ角ゴ Pro W3" charset="-128"/>
              </a:rPr>
              <a:t>.</a:t>
            </a:r>
          </a:p>
          <a:p>
            <a:r>
              <a:rPr lang="en-US" altLang="en-US" sz="2400" dirty="0">
                <a:ea typeface="ヒラギノ角ゴ Pro W3" charset="-128"/>
              </a:rPr>
              <a:t>U.S. firms are looking to international expansion to discover profits</a:t>
            </a:r>
            <a:r>
              <a:rPr lang="en-US" altLang="en-US" sz="2400" dirty="0" smtClean="0">
                <a:ea typeface="ヒラギノ角ゴ Pro W3" charset="-128"/>
              </a:rPr>
              <a:t>.</a:t>
            </a:r>
          </a:p>
          <a:p>
            <a:r>
              <a:rPr lang="en-US" altLang="en-US" sz="2400" dirty="0">
                <a:ea typeface="ヒラギノ角ゴ Pro W3" charset="-128"/>
              </a:rPr>
              <a:t>In addition to U.S. firms going abroad, we have also witnessed many foreign firms making their mark in the United States. For example, </a:t>
            </a:r>
            <a:r>
              <a:rPr lang="en-US" altLang="en-US" sz="2400" dirty="0" smtClean="0">
                <a:ea typeface="ヒラギノ角ゴ Pro W3" charset="-128"/>
              </a:rPr>
              <a:t>auto </a:t>
            </a:r>
            <a:r>
              <a:rPr lang="en-US" altLang="en-US" sz="2400" dirty="0">
                <a:ea typeface="ヒラギノ角ゴ Pro W3" charset="-128"/>
              </a:rPr>
              <a:t>industry </a:t>
            </a:r>
            <a:r>
              <a:rPr lang="en-US" altLang="en-US" sz="2400" dirty="0" smtClean="0">
                <a:ea typeface="ヒラギノ角ゴ Pro W3" charset="-128"/>
              </a:rPr>
              <a:t>dominated by </a:t>
            </a:r>
            <a:r>
              <a:rPr lang="en-US" altLang="en-US" sz="2400" dirty="0">
                <a:ea typeface="ヒラギノ角ゴ Pro W3" charset="-128"/>
              </a:rPr>
              <a:t>Toyota, Honda, Nissan, and BMW.</a:t>
            </a:r>
            <a:endParaRPr lang="en-US" sz="2400" dirty="0"/>
          </a:p>
        </p:txBody>
      </p:sp>
    </p:spTree>
    <p:extLst>
      <p:ext uri="{BB962C8B-B14F-4D97-AF65-F5344CB8AC3E}">
        <p14:creationId xmlns:p14="http://schemas.microsoft.com/office/powerpoint/2010/main" val="4181812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5983"/>
            <a:ext cx="8183544" cy="553998"/>
          </a:xfrm>
        </p:spPr>
        <p:txBody>
          <a:bodyPr wrap="square">
            <a:spAutoFit/>
          </a:bodyPr>
          <a:lstStyle/>
          <a:p>
            <a:r>
              <a:rPr lang="en-IN" altLang="en-US" sz="3600" dirty="0" smtClean="0">
                <a:latin typeface="+mj-lt"/>
                <a:ea typeface="ヒラギノ角ゴ Pro W3" charset="-128"/>
              </a:rPr>
              <a:t>Developing Skills for Your Career</a:t>
            </a:r>
            <a:endParaRPr lang="en-US" sz="2000" dirty="0">
              <a:latin typeface="+mj-lt"/>
            </a:endParaRPr>
          </a:p>
        </p:txBody>
      </p:sp>
      <p:sp>
        <p:nvSpPr>
          <p:cNvPr id="3" name="Content Placeholder 2"/>
          <p:cNvSpPr>
            <a:spLocks noGrp="1"/>
          </p:cNvSpPr>
          <p:nvPr>
            <p:ph idx="1"/>
          </p:nvPr>
        </p:nvSpPr>
        <p:spPr>
          <a:xfrm>
            <a:off x="437104" y="1222616"/>
            <a:ext cx="8153400" cy="2523768"/>
          </a:xfrm>
        </p:spPr>
        <p:txBody>
          <a:bodyPr>
            <a:spAutoFit/>
          </a:bodyPr>
          <a:lstStyle/>
          <a:p>
            <a:r>
              <a:rPr lang="en-US" altLang="en-US" sz="2400" dirty="0" smtClean="0">
                <a:ea typeface="ヒラギノ角ゴ Pro W3" charset="-128"/>
              </a:rPr>
              <a:t>Finance is a skill needed regardless of career choice. In this class, you will learn:</a:t>
            </a:r>
          </a:p>
          <a:p>
            <a:pPr lvl="1"/>
            <a:r>
              <a:rPr lang="en-US" sz="2400" dirty="0" smtClean="0">
                <a:ea typeface="ヒラギノ角ゴ Pro W3" charset="-128"/>
              </a:rPr>
              <a:t>Critical thinking skills</a:t>
            </a:r>
          </a:p>
          <a:p>
            <a:pPr lvl="1"/>
            <a:r>
              <a:rPr lang="en-US" sz="2400" dirty="0" smtClean="0">
                <a:ea typeface="ヒラギノ角ゴ Pro W3" charset="-128"/>
              </a:rPr>
              <a:t>Excel skills</a:t>
            </a:r>
          </a:p>
          <a:p>
            <a:pPr lvl="1"/>
            <a:r>
              <a:rPr lang="en-US" sz="2400" dirty="0" smtClean="0">
                <a:ea typeface="ヒラギノ角ゴ Pro W3" charset="-128"/>
              </a:rPr>
              <a:t>Data analysis skills</a:t>
            </a:r>
          </a:p>
          <a:p>
            <a:pPr lvl="1"/>
            <a:r>
              <a:rPr lang="en-US" sz="2400" dirty="0" smtClean="0">
                <a:ea typeface="ヒラギノ角ゴ Pro W3" charset="-128"/>
              </a:rPr>
              <a:t>Collaboration and communication skills</a:t>
            </a:r>
            <a:endParaRPr lang="en-US" sz="2400" dirty="0"/>
          </a:p>
        </p:txBody>
      </p:sp>
    </p:spTree>
    <p:extLst>
      <p:ext uri="{BB962C8B-B14F-4D97-AF65-F5344CB8AC3E}">
        <p14:creationId xmlns:p14="http://schemas.microsoft.com/office/powerpoint/2010/main" val="3035280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6506"/>
            <a:ext cx="8193069" cy="553998"/>
          </a:xfrm>
        </p:spPr>
        <p:txBody>
          <a:bodyPr wrap="square">
            <a:spAutoFit/>
          </a:bodyPr>
          <a:lstStyle/>
          <a:p>
            <a:r>
              <a:rPr lang="en-US" altLang="en-US" sz="3600" dirty="0" smtClean="0">
                <a:latin typeface="+mj-lt"/>
                <a:ea typeface="ヒラギノ角ゴ Pro W3" charset="-128"/>
              </a:rPr>
              <a:t>Key Terms </a:t>
            </a:r>
            <a:r>
              <a:rPr lang="en-US" altLang="en-US" sz="2800" dirty="0" smtClean="0">
                <a:latin typeface="+mj-lt"/>
                <a:ea typeface="ヒラギノ角ゴ Pro W3" charset="-128"/>
              </a:rPr>
              <a:t>(1 of 2)</a:t>
            </a:r>
            <a:endParaRPr lang="en-US" sz="2000" dirty="0">
              <a:latin typeface="+mj-lt"/>
            </a:endParaRPr>
          </a:p>
        </p:txBody>
      </p:sp>
      <p:sp>
        <p:nvSpPr>
          <p:cNvPr id="3" name="Content Placeholder 2"/>
          <p:cNvSpPr>
            <a:spLocks noGrp="1"/>
          </p:cNvSpPr>
          <p:nvPr>
            <p:ph idx="1"/>
          </p:nvPr>
        </p:nvSpPr>
        <p:spPr>
          <a:xfrm>
            <a:off x="437104" y="1219723"/>
            <a:ext cx="8173496" cy="4301177"/>
          </a:xfrm>
        </p:spPr>
        <p:txBody>
          <a:bodyPr wrap="square">
            <a:spAutoFit/>
          </a:bodyPr>
          <a:lstStyle/>
          <a:p>
            <a:r>
              <a:rPr lang="en-US" altLang="en-US" sz="2400" dirty="0" smtClean="0">
                <a:ea typeface="ヒラギノ角ゴ Pro W3" charset="-128"/>
              </a:rPr>
              <a:t>Agency problem</a:t>
            </a:r>
          </a:p>
          <a:p>
            <a:r>
              <a:rPr lang="en-US" altLang="en-US" sz="2400" dirty="0" smtClean="0">
                <a:ea typeface="ヒラギノ角ゴ Pro W3" charset="-128"/>
              </a:rPr>
              <a:t>Capital budgeting</a:t>
            </a:r>
          </a:p>
          <a:p>
            <a:r>
              <a:rPr lang="en-US" altLang="en-US" sz="2400" dirty="0" smtClean="0">
                <a:ea typeface="ヒラギノ角ゴ Pro W3" charset="-128"/>
              </a:rPr>
              <a:t>Capital </a:t>
            </a:r>
            <a:r>
              <a:rPr lang="en-US" altLang="en-US" sz="2400" dirty="0">
                <a:ea typeface="ヒラギノ角ゴ Pro W3" charset="-128"/>
              </a:rPr>
              <a:t>structure </a:t>
            </a:r>
            <a:r>
              <a:rPr lang="en-US" altLang="en-US" sz="2400" dirty="0" smtClean="0">
                <a:ea typeface="ヒラギノ角ゴ Pro W3" charset="-128"/>
              </a:rPr>
              <a:t>decisions</a:t>
            </a:r>
          </a:p>
          <a:p>
            <a:r>
              <a:rPr lang="en-US" altLang="en-US" sz="2400" dirty="0" smtClean="0">
                <a:ea typeface="ヒラギノ角ゴ Pro W3" charset="-128"/>
              </a:rPr>
              <a:t>Corporation</a:t>
            </a:r>
          </a:p>
          <a:p>
            <a:r>
              <a:rPr lang="en-US" altLang="en-US" sz="2400" dirty="0" smtClean="0">
                <a:ea typeface="ヒラギノ角ゴ Pro W3" charset="-128"/>
              </a:rPr>
              <a:t>Efficient market</a:t>
            </a:r>
          </a:p>
          <a:p>
            <a:r>
              <a:rPr lang="en-US" altLang="en-US" sz="2400" dirty="0" smtClean="0">
                <a:ea typeface="ヒラギノ角ゴ Pro W3" charset="-128"/>
              </a:rPr>
              <a:t>Financial markets</a:t>
            </a:r>
          </a:p>
          <a:p>
            <a:r>
              <a:rPr lang="en-US" altLang="en-US" sz="2400" dirty="0" smtClean="0">
                <a:ea typeface="ヒラギノ角ゴ Pro W3" charset="-128"/>
              </a:rPr>
              <a:t>General partnership</a:t>
            </a:r>
          </a:p>
          <a:p>
            <a:r>
              <a:rPr lang="en-US" altLang="en-US" sz="2400" dirty="0" smtClean="0">
                <a:ea typeface="ヒラギノ角ゴ Pro W3" charset="-128"/>
              </a:rPr>
              <a:t>Incremental </a:t>
            </a:r>
            <a:r>
              <a:rPr lang="en-US" altLang="en-US" sz="2400" dirty="0">
                <a:ea typeface="ヒラギノ角ゴ Pro W3" charset="-128"/>
              </a:rPr>
              <a:t>cash </a:t>
            </a:r>
            <a:r>
              <a:rPr lang="en-US" altLang="en-US" sz="2400" dirty="0" smtClean="0">
                <a:ea typeface="ヒラギノ角ゴ Pro W3" charset="-128"/>
              </a:rPr>
              <a:t>flow</a:t>
            </a:r>
          </a:p>
        </p:txBody>
      </p:sp>
    </p:spTree>
    <p:extLst>
      <p:ext uri="{BB962C8B-B14F-4D97-AF65-F5344CB8AC3E}">
        <p14:creationId xmlns:p14="http://schemas.microsoft.com/office/powerpoint/2010/main" val="2275412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6506"/>
            <a:ext cx="8183544" cy="553998"/>
          </a:xfrm>
        </p:spPr>
        <p:txBody>
          <a:bodyPr wrap="square">
            <a:spAutoFit/>
          </a:bodyPr>
          <a:lstStyle/>
          <a:p>
            <a:r>
              <a:rPr lang="en-US" altLang="en-US" sz="3600" dirty="0" smtClean="0">
                <a:latin typeface="+mj-lt"/>
                <a:ea typeface="ヒラギノ角ゴ Pro W3" charset="-128"/>
              </a:rPr>
              <a:t>Key Terms </a:t>
            </a:r>
            <a:r>
              <a:rPr lang="en-US" altLang="en-US" sz="2800" dirty="0" smtClean="0">
                <a:latin typeface="+mj-lt"/>
                <a:ea typeface="ヒラギノ角ゴ Pro W3" charset="-128"/>
              </a:rPr>
              <a:t>(2 </a:t>
            </a:r>
            <a:r>
              <a:rPr lang="en-US" altLang="en-US" sz="2800" dirty="0">
                <a:latin typeface="+mj-lt"/>
                <a:ea typeface="ヒラギノ角ゴ Pro W3" charset="-128"/>
              </a:rPr>
              <a:t>of 2)</a:t>
            </a:r>
            <a:endParaRPr lang="en-IN" sz="2000" dirty="0">
              <a:latin typeface="+mj-lt"/>
            </a:endParaRPr>
          </a:p>
        </p:txBody>
      </p:sp>
      <p:sp>
        <p:nvSpPr>
          <p:cNvPr id="3" name="Content Placeholder 2"/>
          <p:cNvSpPr>
            <a:spLocks noGrp="1"/>
          </p:cNvSpPr>
          <p:nvPr>
            <p:ph idx="1"/>
          </p:nvPr>
        </p:nvSpPr>
        <p:spPr>
          <a:xfrm>
            <a:off x="437104" y="1219723"/>
            <a:ext cx="8153400" cy="3739485"/>
          </a:xfrm>
        </p:spPr>
        <p:txBody>
          <a:bodyPr wrap="square">
            <a:spAutoFit/>
          </a:bodyPr>
          <a:lstStyle/>
          <a:p>
            <a:r>
              <a:rPr lang="en-US" altLang="en-US" sz="2400" dirty="0" smtClean="0">
                <a:ea typeface="ヒラギノ角ゴ Pro W3" charset="-128"/>
              </a:rPr>
              <a:t>Limited </a:t>
            </a:r>
            <a:r>
              <a:rPr lang="en-US" altLang="en-US" sz="2400" dirty="0">
                <a:ea typeface="ヒラギノ角ゴ Pro W3" charset="-128"/>
              </a:rPr>
              <a:t>Liability Company (LLC)</a:t>
            </a:r>
          </a:p>
          <a:p>
            <a:r>
              <a:rPr lang="en-US" altLang="en-US" sz="2400" dirty="0">
                <a:ea typeface="ヒラギノ角ゴ Pro W3" charset="-128"/>
              </a:rPr>
              <a:t>Limited partnership</a:t>
            </a:r>
          </a:p>
          <a:p>
            <a:r>
              <a:rPr lang="en-US" altLang="en-US" sz="2400" dirty="0" smtClean="0">
                <a:ea typeface="ヒラギノ角ゴ Pro W3" charset="-128"/>
              </a:rPr>
              <a:t>Partnership</a:t>
            </a:r>
            <a:endParaRPr lang="en-US" altLang="en-US" sz="2400" dirty="0">
              <a:ea typeface="ヒラギノ角ゴ Pro W3" charset="-128"/>
            </a:endParaRPr>
          </a:p>
          <a:p>
            <a:r>
              <a:rPr lang="en-US" altLang="en-US" sz="2400" dirty="0" smtClean="0">
                <a:ea typeface="ヒラギノ角ゴ Pro W3" charset="-128"/>
              </a:rPr>
              <a:t>Opportunity </a:t>
            </a:r>
            <a:r>
              <a:rPr lang="en-US" altLang="en-US" sz="2400" dirty="0">
                <a:ea typeface="ヒラギノ角ゴ Pro W3" charset="-128"/>
              </a:rPr>
              <a:t>cost</a:t>
            </a:r>
          </a:p>
          <a:p>
            <a:r>
              <a:rPr lang="en-US" altLang="en-US" sz="2400" dirty="0">
                <a:ea typeface="ヒラギノ角ゴ Pro W3" charset="-128"/>
              </a:rPr>
              <a:t>S-corporation</a:t>
            </a:r>
          </a:p>
          <a:p>
            <a:r>
              <a:rPr lang="en-US" altLang="en-US" sz="2400" dirty="0" smtClean="0">
                <a:ea typeface="ヒラギノ角ゴ Pro W3" charset="-128"/>
              </a:rPr>
              <a:t>Sole </a:t>
            </a:r>
            <a:r>
              <a:rPr lang="en-US" altLang="en-US" sz="2400" dirty="0">
                <a:ea typeface="ヒラギノ角ゴ Pro W3" charset="-128"/>
              </a:rPr>
              <a:t>proprietorship</a:t>
            </a:r>
          </a:p>
          <a:p>
            <a:r>
              <a:rPr lang="en-US" altLang="en-US" sz="2400" dirty="0" smtClean="0">
                <a:ea typeface="ヒラギノ角ゴ Pro W3" charset="-128"/>
              </a:rPr>
              <a:t>Working </a:t>
            </a:r>
            <a:r>
              <a:rPr lang="en-US" altLang="en-US" sz="2400" dirty="0">
                <a:ea typeface="ヒラギノ角ゴ Pro W3" charset="-128"/>
              </a:rPr>
              <a:t>capital </a:t>
            </a:r>
            <a:r>
              <a:rPr lang="en-US" altLang="en-US" sz="2400" dirty="0" smtClean="0">
                <a:ea typeface="ヒラギノ角ゴ Pro W3" charset="-128"/>
              </a:rPr>
              <a:t>management</a:t>
            </a:r>
            <a:endParaRPr lang="en-US" sz="2400" dirty="0"/>
          </a:p>
        </p:txBody>
      </p:sp>
    </p:spTree>
    <p:extLst>
      <p:ext uri="{BB962C8B-B14F-4D97-AF65-F5344CB8AC3E}">
        <p14:creationId xmlns:p14="http://schemas.microsoft.com/office/powerpoint/2010/main" val="3552933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342900" y="518160"/>
            <a:ext cx="8124825" cy="548640"/>
          </a:xfrm>
        </p:spPr>
        <p:txBody>
          <a:bodyPr wrap="square">
            <a:spAutoFit/>
          </a:bodyPr>
          <a:lstStyle/>
          <a:p>
            <a:r>
              <a:rPr lang="en-US" dirty="0"/>
              <a:t>Copyright</a:t>
            </a:r>
          </a:p>
        </p:txBody>
      </p:sp>
      <p:pic>
        <p:nvPicPr>
          <p:cNvPr id="7" name="Graphic 6" descr="Warning">
            <a:extLst>
              <a:ext uri="{FF2B5EF4-FFF2-40B4-BE49-F238E27FC236}">
                <a16:creationId xmlns:a16="http://schemas.microsoft.com/office/drawing/2014/main" xmlns="" id="{C06FB2D2-3F36-42C9-A5A6-B6234DC54C96}"/>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246184" y="2317359"/>
            <a:ext cx="1277815" cy="1434026"/>
          </a:xfrm>
          <a:prstGeom prst="rect">
            <a:avLst/>
          </a:prstGeom>
        </p:spPr>
      </p:pic>
      <p:sp>
        <p:nvSpPr>
          <p:cNvPr id="9" name="Text Placeholder 1">
            <a:extLst>
              <a:ext uri="{FF2B5EF4-FFF2-40B4-BE49-F238E27FC236}">
                <a16:creationId xmlns:a16="http://schemas.microsoft.com/office/drawing/2014/main" xmlns="" id="{AD5FAE7B-F718-4307-B112-AD6256157E8F}"/>
              </a:ext>
            </a:extLst>
          </p:cNvPr>
          <p:cNvSpPr txBox="1">
            <a:spLocks/>
          </p:cNvSpPr>
          <p:nvPr/>
        </p:nvSpPr>
        <p:spPr>
          <a:xfrm>
            <a:off x="1606061" y="1852246"/>
            <a:ext cx="6858001" cy="2854836"/>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Font typeface="Arial" panose="020B0604020202020204" pitchFamily="34" charset="0"/>
              <a:buNone/>
            </a:pPr>
            <a:r>
              <a:rPr lang="en-US" b="1" smtClean="0"/>
              <a:t>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endParaRPr lang="en-US" b="1" dirty="0"/>
          </a:p>
        </p:txBody>
      </p:sp>
    </p:spTree>
    <p:extLst>
      <p:ext uri="{BB962C8B-B14F-4D97-AF65-F5344CB8AC3E}">
        <p14:creationId xmlns:p14="http://schemas.microsoft.com/office/powerpoint/2010/main" val="2602998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04" y="416506"/>
            <a:ext cx="8153400" cy="553998"/>
          </a:xfrm>
        </p:spPr>
        <p:txBody>
          <a:bodyPr wrap="square">
            <a:spAutoFit/>
          </a:bodyPr>
          <a:lstStyle/>
          <a:p>
            <a:r>
              <a:rPr lang="en-US" altLang="en-US" sz="3600" dirty="0">
                <a:latin typeface="+mj-lt"/>
                <a:ea typeface="ヒラギノ角ゴ Pro W3" charset="-128"/>
              </a:rPr>
              <a:t>The Goal of the </a:t>
            </a:r>
            <a:r>
              <a:rPr lang="en-US" altLang="en-US" sz="3600" dirty="0" smtClean="0">
                <a:latin typeface="+mj-lt"/>
                <a:ea typeface="ヒラギノ角ゴ Pro W3" charset="-128"/>
              </a:rPr>
              <a:t>Firm </a:t>
            </a:r>
            <a:endParaRPr lang="en-US" sz="2000" b="0" dirty="0">
              <a:latin typeface="+mj-lt"/>
            </a:endParaRPr>
          </a:p>
        </p:txBody>
      </p:sp>
      <p:sp>
        <p:nvSpPr>
          <p:cNvPr id="3" name="Content Placeholder 2"/>
          <p:cNvSpPr>
            <a:spLocks noGrp="1"/>
          </p:cNvSpPr>
          <p:nvPr>
            <p:ph idx="1"/>
          </p:nvPr>
        </p:nvSpPr>
        <p:spPr>
          <a:xfrm>
            <a:off x="437104" y="1220725"/>
            <a:ext cx="8153400" cy="2777683"/>
          </a:xfrm>
        </p:spPr>
        <p:txBody>
          <a:bodyPr wrap="square">
            <a:spAutoFit/>
          </a:bodyPr>
          <a:lstStyle/>
          <a:p>
            <a:r>
              <a:rPr lang="en-US" altLang="en-US" sz="2400" dirty="0">
                <a:ea typeface="ヒラギノ角ゴ Pro W3" charset="-128"/>
              </a:rPr>
              <a:t>The goal of the firm is to create value for the firm’s owners (that is, its shareholders). Thus the goal of the firm is to “maximize shareholder wealth” by maximizing the price of the existing common stock</a:t>
            </a:r>
            <a:r>
              <a:rPr lang="en-US" altLang="en-US" sz="2400" dirty="0" smtClean="0">
                <a:ea typeface="ヒラギノ角ゴ Pro W3" charset="-128"/>
              </a:rPr>
              <a:t>.</a:t>
            </a:r>
          </a:p>
          <a:p>
            <a:r>
              <a:rPr lang="en-US" altLang="en-US" sz="2400" dirty="0">
                <a:ea typeface="ヒラギノ角ゴ Pro W3" charset="-128"/>
              </a:rPr>
              <a:t>Good financial decisions will increase stock </a:t>
            </a:r>
            <a:r>
              <a:rPr lang="en-US" altLang="en-US" sz="2400" dirty="0" smtClean="0">
                <a:ea typeface="ヒラギノ角ゴ Pro W3" charset="-128"/>
              </a:rPr>
              <a:t>price, </a:t>
            </a:r>
            <a:r>
              <a:rPr lang="en-US" altLang="en-US" sz="2400" dirty="0">
                <a:ea typeface="ヒラギノ角ゴ Pro W3" charset="-128"/>
              </a:rPr>
              <a:t>and poor financial decisions will lead to a decline in stock price.</a:t>
            </a:r>
            <a:endParaRPr lang="en-US" sz="2400" dirty="0"/>
          </a:p>
        </p:txBody>
      </p:sp>
    </p:spTree>
    <p:extLst>
      <p:ext uri="{BB962C8B-B14F-4D97-AF65-F5344CB8AC3E}">
        <p14:creationId xmlns:p14="http://schemas.microsoft.com/office/powerpoint/2010/main" val="4114425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7531" y="2421965"/>
            <a:ext cx="7772400" cy="1107996"/>
          </a:xfrm>
        </p:spPr>
        <p:txBody>
          <a:bodyPr>
            <a:spAutoFit/>
          </a:bodyPr>
          <a:lstStyle/>
          <a:p>
            <a:r>
              <a:rPr lang="en-US" dirty="0">
                <a:latin typeface="+mj-lt"/>
              </a:rPr>
              <a:t>Five Principles </a:t>
            </a:r>
            <a:r>
              <a:rPr lang="en-US" dirty="0" smtClean="0">
                <a:latin typeface="+mj-lt"/>
              </a:rPr>
              <a:t>That </a:t>
            </a:r>
            <a:r>
              <a:rPr lang="en-US" dirty="0">
                <a:latin typeface="+mj-lt"/>
              </a:rPr>
              <a:t>Form the Foundations of </a:t>
            </a:r>
            <a:r>
              <a:rPr lang="en-US" dirty="0" smtClean="0">
                <a:latin typeface="+mj-lt"/>
              </a:rPr>
              <a:t>Finance</a:t>
            </a:r>
            <a:endParaRPr lang="en-US" b="0" dirty="0">
              <a:latin typeface="+mj-lt"/>
            </a:endParaRPr>
          </a:p>
        </p:txBody>
      </p:sp>
    </p:spTree>
    <p:extLst>
      <p:ext uri="{BB962C8B-B14F-4D97-AF65-F5344CB8AC3E}">
        <p14:creationId xmlns:p14="http://schemas.microsoft.com/office/powerpoint/2010/main" val="2281304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7195"/>
            <a:ext cx="8183544" cy="1097280"/>
          </a:xfrm>
        </p:spPr>
        <p:txBody>
          <a:bodyPr wrap="square">
            <a:spAutoFit/>
          </a:bodyPr>
          <a:lstStyle/>
          <a:p>
            <a:r>
              <a:rPr lang="en-US" sz="3600" dirty="0">
                <a:latin typeface="+mj-lt"/>
              </a:rPr>
              <a:t>Principle 1: Cash Flow Is What Matters</a:t>
            </a:r>
          </a:p>
        </p:txBody>
      </p:sp>
      <p:sp>
        <p:nvSpPr>
          <p:cNvPr id="3" name="Content Placeholder 2"/>
          <p:cNvSpPr>
            <a:spLocks noGrp="1"/>
          </p:cNvSpPr>
          <p:nvPr>
            <p:ph idx="1"/>
          </p:nvPr>
        </p:nvSpPr>
        <p:spPr>
          <a:xfrm>
            <a:off x="437104" y="1902163"/>
            <a:ext cx="8173496" cy="4154984"/>
          </a:xfrm>
        </p:spPr>
        <p:txBody>
          <a:bodyPr wrap="square">
            <a:spAutoFit/>
          </a:bodyPr>
          <a:lstStyle/>
          <a:p>
            <a:r>
              <a:rPr lang="en-US" sz="2400" dirty="0"/>
              <a:t>Accounting profits </a:t>
            </a:r>
            <a:r>
              <a:rPr lang="en-US" sz="2400" b="1" dirty="0"/>
              <a:t>are not</a:t>
            </a:r>
            <a:r>
              <a:rPr lang="en-US" sz="2400" dirty="0"/>
              <a:t> equal to cash flows. It is possible for a firm to generate accounting profits but not have cash or to generate cash flows </a:t>
            </a:r>
            <a:r>
              <a:rPr lang="en-US" sz="2400" dirty="0" smtClean="0"/>
              <a:t>and not </a:t>
            </a:r>
            <a:r>
              <a:rPr lang="en-US" sz="2400" dirty="0"/>
              <a:t>report accounting profits in the books</a:t>
            </a:r>
            <a:r>
              <a:rPr lang="en-US" sz="2400" dirty="0" smtClean="0"/>
              <a:t>.</a:t>
            </a:r>
          </a:p>
          <a:p>
            <a:r>
              <a:rPr lang="en-US" sz="2400" dirty="0"/>
              <a:t>Cash flow, and not profits, drive the value of a business</a:t>
            </a:r>
            <a:r>
              <a:rPr lang="en-US" sz="2400" dirty="0" smtClean="0"/>
              <a:t>.</a:t>
            </a:r>
          </a:p>
          <a:p>
            <a:r>
              <a:rPr lang="en-US" sz="2400" dirty="0"/>
              <a:t>We must determine </a:t>
            </a:r>
            <a:r>
              <a:rPr lang="en-US" sz="2400" b="1" dirty="0"/>
              <a:t>incremental or marginal cash flows</a:t>
            </a:r>
            <a:r>
              <a:rPr lang="en-US" sz="2400" dirty="0"/>
              <a:t> when making financial decisions</a:t>
            </a:r>
            <a:r>
              <a:rPr lang="en-US" sz="2400" dirty="0" smtClean="0"/>
              <a:t>.</a:t>
            </a:r>
          </a:p>
          <a:p>
            <a:pPr lvl="1"/>
            <a:r>
              <a:rPr lang="en-US" sz="2400" dirty="0"/>
              <a:t>Incremental cash flow is the difference between the projected cash flows if the project is </a:t>
            </a:r>
            <a:r>
              <a:rPr lang="en-US" sz="2400" dirty="0" smtClean="0"/>
              <a:t>selected </a:t>
            </a:r>
            <a:r>
              <a:rPr lang="en-US" sz="2400" dirty="0"/>
              <a:t>versus what they will </a:t>
            </a:r>
            <a:r>
              <a:rPr lang="en-US" sz="2400" dirty="0" smtClean="0"/>
              <a:t>be </a:t>
            </a:r>
            <a:r>
              <a:rPr lang="en-US" sz="2400" dirty="0"/>
              <a:t>if the project is not selected.</a:t>
            </a:r>
          </a:p>
        </p:txBody>
      </p:sp>
    </p:spTree>
    <p:extLst>
      <p:ext uri="{BB962C8B-B14F-4D97-AF65-F5344CB8AC3E}">
        <p14:creationId xmlns:p14="http://schemas.microsoft.com/office/powerpoint/2010/main" val="3903968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0" y="409575"/>
            <a:ext cx="8193069" cy="984885"/>
          </a:xfrm>
        </p:spPr>
        <p:txBody>
          <a:bodyPr wrap="square">
            <a:spAutoFit/>
          </a:bodyPr>
          <a:lstStyle/>
          <a:p>
            <a:r>
              <a:rPr lang="en-US" sz="3600" dirty="0">
                <a:latin typeface="+mj-lt"/>
              </a:rPr>
              <a:t>Principle 2: Money Has a Time </a:t>
            </a:r>
            <a:r>
              <a:rPr lang="en-US" sz="3600" dirty="0" smtClean="0">
                <a:latin typeface="+mj-lt"/>
              </a:rPr>
              <a:t>Value </a:t>
            </a:r>
            <a:r>
              <a:rPr lang="en-US" sz="2800" dirty="0" smtClean="0">
                <a:latin typeface="+mj-lt"/>
              </a:rPr>
              <a:t>(1 of 2)</a:t>
            </a:r>
            <a:endParaRPr lang="en-US" sz="2000" dirty="0">
              <a:latin typeface="+mj-lt"/>
            </a:endParaRPr>
          </a:p>
        </p:txBody>
      </p:sp>
      <p:sp>
        <p:nvSpPr>
          <p:cNvPr id="3" name="Content Placeholder 2"/>
          <p:cNvSpPr>
            <a:spLocks noGrp="1"/>
          </p:cNvSpPr>
          <p:nvPr>
            <p:ph idx="1"/>
          </p:nvPr>
        </p:nvSpPr>
        <p:spPr>
          <a:xfrm>
            <a:off x="437104" y="1905000"/>
            <a:ext cx="8173496" cy="1923604"/>
          </a:xfrm>
        </p:spPr>
        <p:txBody>
          <a:bodyPr wrap="square">
            <a:spAutoFit/>
          </a:bodyPr>
          <a:lstStyle/>
          <a:p>
            <a:r>
              <a:rPr lang="en-US" altLang="en-US" sz="2400" dirty="0">
                <a:ea typeface="ヒラギノ角ゴ Pro W3" charset="-128"/>
              </a:rPr>
              <a:t>A dollar received today is worth more than a dollar received in the future</a:t>
            </a:r>
            <a:r>
              <a:rPr lang="en-US" altLang="en-US" sz="2400" dirty="0" smtClean="0">
                <a:ea typeface="ヒラギノ角ゴ Pro W3" charset="-128"/>
              </a:rPr>
              <a:t>.</a:t>
            </a:r>
          </a:p>
          <a:p>
            <a:pPr lvl="1"/>
            <a:r>
              <a:rPr lang="en-US" altLang="en-US" sz="2400" dirty="0" smtClean="0">
                <a:ea typeface="ヒラギノ角ゴ Pro W3" charset="-128"/>
              </a:rPr>
              <a:t>Because we </a:t>
            </a:r>
            <a:r>
              <a:rPr lang="en-US" altLang="en-US" sz="2400" dirty="0">
                <a:ea typeface="ヒラギノ角ゴ Pro W3" charset="-128"/>
              </a:rPr>
              <a:t>can earn interest on money received today, it is better to receive money sooner rather than later.</a:t>
            </a:r>
            <a:endParaRPr lang="en-US" sz="2400" dirty="0"/>
          </a:p>
        </p:txBody>
      </p:sp>
    </p:spTree>
    <p:extLst>
      <p:ext uri="{BB962C8B-B14F-4D97-AF65-F5344CB8AC3E}">
        <p14:creationId xmlns:p14="http://schemas.microsoft.com/office/powerpoint/2010/main" val="2775553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0" y="405765"/>
            <a:ext cx="8193069" cy="984885"/>
          </a:xfrm>
        </p:spPr>
        <p:txBody>
          <a:bodyPr wrap="square">
            <a:spAutoFit/>
          </a:bodyPr>
          <a:lstStyle/>
          <a:p>
            <a:r>
              <a:rPr lang="en-US" sz="3600" dirty="0">
                <a:latin typeface="+mj-lt"/>
              </a:rPr>
              <a:t>Principle 2: Money Has a Time </a:t>
            </a:r>
            <a:r>
              <a:rPr lang="en-US" sz="3600" dirty="0" smtClean="0">
                <a:latin typeface="+mj-lt"/>
              </a:rPr>
              <a:t>Value </a:t>
            </a:r>
            <a:r>
              <a:rPr lang="en-US" sz="2800" dirty="0" smtClean="0">
                <a:latin typeface="+mj-lt"/>
              </a:rPr>
              <a:t>(2 of 2)</a:t>
            </a:r>
            <a:endParaRPr lang="en-US" sz="2000" dirty="0">
              <a:latin typeface="+mj-lt"/>
            </a:endParaRPr>
          </a:p>
        </p:txBody>
      </p:sp>
      <p:sp>
        <p:nvSpPr>
          <p:cNvPr id="3" name="Content Placeholder 2"/>
          <p:cNvSpPr>
            <a:spLocks noGrp="1"/>
          </p:cNvSpPr>
          <p:nvPr>
            <p:ph idx="1"/>
          </p:nvPr>
        </p:nvSpPr>
        <p:spPr>
          <a:xfrm>
            <a:off x="437104" y="1908113"/>
            <a:ext cx="8173496" cy="2292935"/>
          </a:xfrm>
        </p:spPr>
        <p:txBody>
          <a:bodyPr wrap="square">
            <a:spAutoFit/>
          </a:bodyPr>
          <a:lstStyle/>
          <a:p>
            <a:r>
              <a:rPr lang="en-US" altLang="en-US" sz="2400" b="1" dirty="0">
                <a:ea typeface="ヒラギノ角ゴ Pro W3" charset="-128"/>
              </a:rPr>
              <a:t>Opportunity Cost </a:t>
            </a:r>
            <a:r>
              <a:rPr lang="en-US" altLang="en-US" sz="2400" dirty="0">
                <a:ea typeface="ヒラギノ角ゴ Pro W3" charset="-128"/>
              </a:rPr>
              <a:t>– It is the cost of making a choice in terms of next best alternative that must be </a:t>
            </a:r>
            <a:r>
              <a:rPr lang="en-US" altLang="en-US" sz="2400" dirty="0" smtClean="0">
                <a:ea typeface="ヒラギノ角ゴ Pro W3" charset="-128"/>
              </a:rPr>
              <a:t>forgone.</a:t>
            </a:r>
          </a:p>
          <a:p>
            <a:pPr lvl="1"/>
            <a:r>
              <a:rPr lang="en-US" altLang="en-US" sz="2400" b="1" dirty="0">
                <a:ea typeface="ヒラギノ角ゴ Pro W3" charset="-128"/>
              </a:rPr>
              <a:t>Example</a:t>
            </a:r>
            <a:r>
              <a:rPr lang="en-US" altLang="en-US" sz="2400" dirty="0">
                <a:ea typeface="ヒラギノ角ゴ Pro W3" charset="-128"/>
              </a:rPr>
              <a:t>: By lending money to your friend at zero percent interest, there is an opportunity cost of 1% that could potentially be earned by depositing the money in a savings account in a bank.</a:t>
            </a:r>
            <a:endParaRPr lang="en-US" sz="2400" dirty="0"/>
          </a:p>
        </p:txBody>
      </p:sp>
    </p:spTree>
    <p:extLst>
      <p:ext uri="{BB962C8B-B14F-4D97-AF65-F5344CB8AC3E}">
        <p14:creationId xmlns:p14="http://schemas.microsoft.com/office/powerpoint/2010/main" val="1889723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6506"/>
            <a:ext cx="8153400" cy="553998"/>
          </a:xfrm>
        </p:spPr>
        <p:txBody>
          <a:bodyPr wrap="square">
            <a:spAutoFit/>
          </a:bodyPr>
          <a:lstStyle/>
          <a:p>
            <a:r>
              <a:rPr lang="en-US" sz="3600" dirty="0">
                <a:latin typeface="+mj-lt"/>
              </a:rPr>
              <a:t>Principle 3: Risk Requires a Reward</a:t>
            </a:r>
          </a:p>
        </p:txBody>
      </p:sp>
      <p:sp>
        <p:nvSpPr>
          <p:cNvPr id="3" name="Content Placeholder 2"/>
          <p:cNvSpPr>
            <a:spLocks noGrp="1"/>
          </p:cNvSpPr>
          <p:nvPr>
            <p:ph idx="1"/>
          </p:nvPr>
        </p:nvSpPr>
        <p:spPr>
          <a:xfrm>
            <a:off x="437104" y="1229248"/>
            <a:ext cx="8153400" cy="3962623"/>
          </a:xfrm>
        </p:spPr>
        <p:txBody>
          <a:bodyPr wrap="square">
            <a:spAutoFit/>
          </a:bodyPr>
          <a:lstStyle/>
          <a:p>
            <a:r>
              <a:rPr lang="en-US" altLang="en-US" sz="2400" dirty="0">
                <a:ea typeface="ヒラギノ角ゴ Pro W3" charset="-128"/>
              </a:rPr>
              <a:t>Investors will not take on additional risk unless they expect to be compensated with additional reward or return</a:t>
            </a:r>
            <a:r>
              <a:rPr lang="en-US" altLang="en-US" sz="2400" dirty="0" smtClean="0">
                <a:ea typeface="ヒラギノ角ゴ Pro W3" charset="-128"/>
              </a:rPr>
              <a:t>.</a:t>
            </a:r>
          </a:p>
          <a:p>
            <a:r>
              <a:rPr lang="en-US" altLang="en-US" sz="2400" dirty="0">
                <a:ea typeface="ヒラギノ角ゴ Pro W3" charset="-128"/>
              </a:rPr>
              <a:t>Investors expect to be compensated for </a:t>
            </a:r>
            <a:r>
              <a:rPr lang="en-IN" altLang="en-US" sz="2400" dirty="0" smtClean="0">
                <a:ea typeface="ヒラギノ角ゴ Pro W3" charset="-128"/>
              </a:rPr>
              <a:t>“</a:t>
            </a:r>
            <a:r>
              <a:rPr lang="en-US" altLang="en-US" sz="2400" dirty="0" smtClean="0">
                <a:ea typeface="ヒラギノ角ゴ Pro W3" charset="-128"/>
              </a:rPr>
              <a:t>delaying consumption</a:t>
            </a:r>
            <a:r>
              <a:rPr lang="en-IN" altLang="en-US" sz="2400" dirty="0" smtClean="0">
                <a:ea typeface="ヒラギノ角ゴ Pro W3" charset="-128"/>
              </a:rPr>
              <a:t>’’</a:t>
            </a:r>
            <a:r>
              <a:rPr lang="en-US" altLang="en-US" sz="2400" dirty="0" smtClean="0">
                <a:ea typeface="ヒラギノ角ゴ Pro W3" charset="-128"/>
              </a:rPr>
              <a:t> </a:t>
            </a:r>
            <a:r>
              <a:rPr lang="en-US" altLang="en-US" sz="2400" dirty="0">
                <a:ea typeface="ヒラギノ角ゴ Pro W3" charset="-128"/>
              </a:rPr>
              <a:t>and </a:t>
            </a:r>
            <a:r>
              <a:rPr lang="en-US" altLang="en-US" sz="2400" dirty="0" smtClean="0">
                <a:ea typeface="ヒラギノ角ゴ Pro W3" charset="-128"/>
              </a:rPr>
              <a:t>“taking </a:t>
            </a:r>
            <a:r>
              <a:rPr lang="en-US" altLang="en-US" sz="2400" dirty="0">
                <a:ea typeface="ヒラギノ角ゴ Pro W3" charset="-128"/>
              </a:rPr>
              <a:t>on </a:t>
            </a:r>
            <a:r>
              <a:rPr lang="en-US" altLang="en-US" sz="2400" dirty="0" smtClean="0">
                <a:ea typeface="ヒラギノ角ゴ Pro W3" charset="-128"/>
              </a:rPr>
              <a:t>risk.’’</a:t>
            </a:r>
          </a:p>
          <a:p>
            <a:pPr lvl="1"/>
            <a:r>
              <a:rPr lang="en-US" altLang="en-US" sz="2400" dirty="0">
                <a:ea typeface="ヒラギノ角ゴ Pro W3" charset="-128"/>
              </a:rPr>
              <a:t>Thus, investors expect a return when they deposit their savings in a bank (</a:t>
            </a:r>
            <a:r>
              <a:rPr lang="en-US" altLang="en-US" sz="2400" dirty="0" smtClean="0">
                <a:ea typeface="ヒラギノ角ゴ Pro W3" charset="-128"/>
              </a:rPr>
              <a:t>e.g., </a:t>
            </a:r>
            <a:r>
              <a:rPr lang="en-US" altLang="en-US" sz="2400" dirty="0">
                <a:ea typeface="ヒラギノ角ゴ Pro W3" charset="-128"/>
              </a:rPr>
              <a:t>delayed consumption</a:t>
            </a:r>
            <a:r>
              <a:rPr lang="en-US" altLang="en-US" sz="2400" dirty="0" smtClean="0">
                <a:ea typeface="ヒラギノ角ゴ Pro W3" charset="-128"/>
              </a:rPr>
              <a:t>), </a:t>
            </a:r>
            <a:r>
              <a:rPr lang="en-US" altLang="en-US" sz="2400" dirty="0">
                <a:ea typeface="ヒラギノ角ゴ Pro W3" charset="-128"/>
              </a:rPr>
              <a:t>and they expect to earn a relatively higher rate of return on stocks compared to a bank savings account (</a:t>
            </a:r>
            <a:r>
              <a:rPr lang="en-US" altLang="en-US" sz="2400" dirty="0" smtClean="0">
                <a:ea typeface="ヒラギノ角ゴ Pro W3" charset="-128"/>
              </a:rPr>
              <a:t>e.g., </a:t>
            </a:r>
            <a:r>
              <a:rPr lang="en-US" altLang="en-US" sz="2400" dirty="0">
                <a:ea typeface="ヒラギノ角ゴ Pro W3" charset="-128"/>
              </a:rPr>
              <a:t>taking on risk</a:t>
            </a:r>
            <a:r>
              <a:rPr lang="en-US" altLang="en-US" sz="2400" dirty="0" smtClean="0">
                <a:ea typeface="ヒラギノ角ゴ Pro W3" charset="-128"/>
              </a:rPr>
              <a:t>).</a:t>
            </a:r>
            <a:endParaRPr lang="en-US" altLang="en-US" sz="2400" dirty="0">
              <a:ea typeface="ヒラギノ角ゴ Pro W3" charset="-128"/>
            </a:endParaRPr>
          </a:p>
        </p:txBody>
      </p:sp>
    </p:spTree>
    <p:extLst>
      <p:ext uri="{BB962C8B-B14F-4D97-AF65-F5344CB8AC3E}">
        <p14:creationId xmlns:p14="http://schemas.microsoft.com/office/powerpoint/2010/main" val="619839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22024</TotalTime>
  <Words>1857</Words>
  <Application>Microsoft Office PowerPoint</Application>
  <PresentationFormat>On-screen Show (4:3)</PresentationFormat>
  <Paragraphs>199</Paragraphs>
  <Slides>35</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508 Lecture</vt:lpstr>
      <vt:lpstr>Equation</vt:lpstr>
      <vt:lpstr>Foundations of Finance</vt:lpstr>
      <vt:lpstr>Learning Objectives</vt:lpstr>
      <vt:lpstr>The Goal of the Firm</vt:lpstr>
      <vt:lpstr>The Goal of the Firm </vt:lpstr>
      <vt:lpstr>Five Principles That Form the Foundations of Finance</vt:lpstr>
      <vt:lpstr>Principle 1: Cash Flow Is What Matters</vt:lpstr>
      <vt:lpstr>Principle 2: Money Has a Time Value (1 of 2)</vt:lpstr>
      <vt:lpstr>Principle 2: Money Has a Time Value (2 of 2)</vt:lpstr>
      <vt:lpstr>Principle 3: Risk Requires a Reward</vt:lpstr>
      <vt:lpstr>Figure 1.1 The Risk-Return Trade-off</vt:lpstr>
      <vt:lpstr>Principle 4: Market Prices Are Generally Right</vt:lpstr>
      <vt:lpstr>Principle 5: Conflicts of Interest Cause Agency Problems</vt:lpstr>
      <vt:lpstr>Ethics and Trust in Business</vt:lpstr>
      <vt:lpstr>The Role of Finance in Business</vt:lpstr>
      <vt:lpstr>The Role of Finance in Business (1 of 2)</vt:lpstr>
      <vt:lpstr>The Role of Finance in Business (2 of 2)</vt:lpstr>
      <vt:lpstr>Figure 1.2 How the Finance Area Fits into a Firm</vt:lpstr>
      <vt:lpstr>The Legal Forms of Business Organization (1 of 2)</vt:lpstr>
      <vt:lpstr>The Legal Forms of Business Organization (2 of 2)</vt:lpstr>
      <vt:lpstr>Sole Proprietorship</vt:lpstr>
      <vt:lpstr>Partnership</vt:lpstr>
      <vt:lpstr>Corporation</vt:lpstr>
      <vt:lpstr>The Trade-Offs: Corporate Form</vt:lpstr>
      <vt:lpstr>Double Taxation Example (1 of 2)</vt:lpstr>
      <vt:lpstr>Double Taxation Example (2 of 2)</vt:lpstr>
      <vt:lpstr>S-Corporations and Limited Liability Companies (LLCs) (1 of 2) </vt:lpstr>
      <vt:lpstr>S-Corporations and Limited Liability Companies (LLCs) (2 of 2)</vt:lpstr>
      <vt:lpstr>Table 1.1 The Different Business Organizational Forms (1 of 2)</vt:lpstr>
      <vt:lpstr>Table 1.1 The Different Business Organizational Forms (2 of 2)</vt:lpstr>
      <vt:lpstr>Finance and the Multinational Firm: The New Role</vt:lpstr>
      <vt:lpstr>Finance and the Multinational Firm: The New Role </vt:lpstr>
      <vt:lpstr>Developing Skills for Your Career</vt:lpstr>
      <vt:lpstr>Key Terms (1 of 2)</vt:lpstr>
      <vt:lpstr>Key Terms (2 of 2)</vt:lpstr>
      <vt:lpstr>Copyright</vt:lpstr>
    </vt:vector>
  </TitlesOfParts>
  <Company>Pearson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Finance, Tenth Edition</dc:title>
  <dc:subject>Business</dc:subject>
  <dc:creator>Keown/Martin/Petty</dc:creator>
  <cp:keywords>Foundations of Finance</cp:keywords>
  <cp:lastModifiedBy>Pandurangan Hariramakrishnan, Integra-PDY, IN</cp:lastModifiedBy>
  <cp:revision>3892</cp:revision>
  <dcterms:created xsi:type="dcterms:W3CDTF">2014-07-14T20:04:21Z</dcterms:created>
  <dcterms:modified xsi:type="dcterms:W3CDTF">2019-01-18T14:10:50Z</dcterms:modified>
</cp:coreProperties>
</file>