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8"/>
  </p:notesMasterIdLst>
  <p:handoutMasterIdLst>
    <p:handoutMasterId r:id="rId59"/>
  </p:handoutMasterIdLst>
  <p:sldIdLst>
    <p:sldId id="1101" r:id="rId2"/>
    <p:sldId id="519" r:id="rId3"/>
    <p:sldId id="1040" r:id="rId4"/>
    <p:sldId id="1041" r:id="rId5"/>
    <p:sldId id="1060" r:id="rId6"/>
    <p:sldId id="1042" r:id="rId7"/>
    <p:sldId id="1043" r:id="rId8"/>
    <p:sldId id="1044" r:id="rId9"/>
    <p:sldId id="1045" r:id="rId10"/>
    <p:sldId id="1046" r:id="rId11"/>
    <p:sldId id="1047" r:id="rId12"/>
    <p:sldId id="1063" r:id="rId13"/>
    <p:sldId id="1048" r:id="rId14"/>
    <p:sldId id="1049" r:id="rId15"/>
    <p:sldId id="1050" r:id="rId16"/>
    <p:sldId id="1051" r:id="rId17"/>
    <p:sldId id="1052" r:id="rId18"/>
    <p:sldId id="1064" r:id="rId19"/>
    <p:sldId id="1053" r:id="rId20"/>
    <p:sldId id="1054" r:id="rId21"/>
    <p:sldId id="1055" r:id="rId22"/>
    <p:sldId id="1066" r:id="rId23"/>
    <p:sldId id="1067" r:id="rId24"/>
    <p:sldId id="1068" r:id="rId25"/>
    <p:sldId id="1069" r:id="rId26"/>
    <p:sldId id="1056" r:id="rId27"/>
    <p:sldId id="1070" r:id="rId28"/>
    <p:sldId id="1057" r:id="rId29"/>
    <p:sldId id="1058" r:id="rId30"/>
    <p:sldId id="1071" r:id="rId31"/>
    <p:sldId id="1059" r:id="rId32"/>
    <p:sldId id="1084" r:id="rId33"/>
    <p:sldId id="1072" r:id="rId34"/>
    <p:sldId id="1073" r:id="rId35"/>
    <p:sldId id="1085" r:id="rId36"/>
    <p:sldId id="1086" r:id="rId37"/>
    <p:sldId id="1087" r:id="rId38"/>
    <p:sldId id="1102" r:id="rId39"/>
    <p:sldId id="1088" r:id="rId40"/>
    <p:sldId id="1074" r:id="rId41"/>
    <p:sldId id="1089" r:id="rId42"/>
    <p:sldId id="1075" r:id="rId43"/>
    <p:sldId id="1076" r:id="rId44"/>
    <p:sldId id="1077" r:id="rId45"/>
    <p:sldId id="1090" r:id="rId46"/>
    <p:sldId id="1091" r:id="rId47"/>
    <p:sldId id="1092" r:id="rId48"/>
    <p:sldId id="1079" r:id="rId49"/>
    <p:sldId id="1093" r:id="rId50"/>
    <p:sldId id="1094" r:id="rId51"/>
    <p:sldId id="1080" r:id="rId52"/>
    <p:sldId id="1096" r:id="rId53"/>
    <p:sldId id="1095" r:id="rId54"/>
    <p:sldId id="1097" r:id="rId55"/>
    <p:sldId id="1098" r:id="rId56"/>
    <p:sldId id="1105"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600" autoAdjust="0"/>
    <p:restoredTop sz="95652" autoAdjust="0"/>
  </p:normalViewPr>
  <p:slideViewPr>
    <p:cSldViewPr>
      <p:cViewPr>
        <p:scale>
          <a:sx n="100" d="100"/>
          <a:sy n="100" d="100"/>
        </p:scale>
        <p:origin x="-1824" y="-264"/>
      </p:cViewPr>
      <p:guideLst>
        <p:guide orient="horz" pos="2016"/>
        <p:guide orient="horz" pos="336"/>
        <p:guide orient="horz" pos="816"/>
        <p:guide orient="horz" pos="1248"/>
        <p:guide orient="horz" pos="4032"/>
        <p:guide orient="horz" pos="2160"/>
        <p:guide orient="horz" pos="1584"/>
        <p:guide pos="2880"/>
        <p:guide pos="5472"/>
        <p:guide pos="288"/>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1/18/2019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1/18/2019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Math 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333988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a:t>
            </a:fld>
            <a:endParaRPr lang="en-US" dirty="0"/>
          </a:p>
        </p:txBody>
      </p:sp>
    </p:spTree>
    <p:extLst>
      <p:ext uri="{BB962C8B-B14F-4D97-AF65-F5344CB8AC3E}">
        <p14:creationId xmlns:p14="http://schemas.microsoft.com/office/powerpoint/2010/main" val="18371082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13</a:t>
            </a:fld>
            <a:endParaRPr lang="en-US" dirty="0"/>
          </a:p>
        </p:txBody>
      </p:sp>
    </p:spTree>
    <p:extLst>
      <p:ext uri="{BB962C8B-B14F-4D97-AF65-F5344CB8AC3E}">
        <p14:creationId xmlns:p14="http://schemas.microsoft.com/office/powerpoint/2010/main" val="948635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16</a:t>
            </a:fld>
            <a:endParaRPr lang="en-US" dirty="0"/>
          </a:p>
        </p:txBody>
      </p:sp>
    </p:spTree>
    <p:extLst>
      <p:ext uri="{BB962C8B-B14F-4D97-AF65-F5344CB8AC3E}">
        <p14:creationId xmlns:p14="http://schemas.microsoft.com/office/powerpoint/2010/main" val="41685214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56</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pic>
        <p:nvPicPr>
          <p:cNvPr id="14" name="Picture 13"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
        <p:nvSpPr>
          <p:cNvPr id="9" name="TextBox 8"/>
          <p:cNvSpPr txBox="1"/>
          <p:nvPr userDrawn="1"/>
        </p:nvSpPr>
        <p:spPr>
          <a:xfrm>
            <a:off x="1609725" y="6374626"/>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790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Click to edit Master title style</a:t>
            </a:r>
            <a:endParaRPr lang="en-US" dirty="0"/>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1/18/2019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9" name="TextBox 8"/>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a:t>
            </a:r>
            <a:r>
              <a:rPr lang="en-US" sz="1200" baseline="0" dirty="0" smtClean="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Text Placeholder 2"/>
          <p:cNvSpPr>
            <a:spLocks noGrp="1"/>
          </p:cNvSpPr>
          <p:nvPr>
            <p:ph type="body" sz="quarter" idx="16"/>
          </p:nvPr>
        </p:nvSpPr>
        <p:spPr>
          <a:xfrm>
            <a:off x="2362200" y="4038600"/>
            <a:ext cx="6400800" cy="2590801"/>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pic>
        <p:nvPicPr>
          <p:cNvPr id="13" name="Picture 12"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12670912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xmlns="" id="{211BB07C-705F-4113-A2C5-779D6EA64D97}"/>
              </a:ext>
            </a:extLst>
          </p:cNvPr>
          <p:cNvSpPr>
            <a:spLocks noGrp="1"/>
          </p:cNvSpPr>
          <p:nvPr>
            <p:ph sz="quarter" idx="13"/>
          </p:nvPr>
        </p:nvSpPr>
        <p:spPr>
          <a:xfrm>
            <a:off x="457200" y="1556327"/>
            <a:ext cx="8229600" cy="2267528"/>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xmlns="" id="{820D01C0-4FD2-4065-9EC3-96A308398288}"/>
              </a:ext>
            </a:extLst>
          </p:cNvPr>
          <p:cNvSpPr>
            <a:spLocks noGrp="1"/>
          </p:cNvSpPr>
          <p:nvPr>
            <p:ph sz="quarter" idx="14"/>
          </p:nvPr>
        </p:nvSpPr>
        <p:spPr>
          <a:xfrm>
            <a:off x="457200" y="3971925"/>
            <a:ext cx="8229600" cy="2105025"/>
          </a:xfrm>
        </p:spPr>
        <p:txBody>
          <a:bodyPr/>
          <a:lstStyle/>
          <a:p>
            <a:pPr lvl="0"/>
            <a:r>
              <a:rPr lang="en-US" dirty="0"/>
              <a:t>Edit Master text styles</a:t>
            </a:r>
          </a:p>
        </p:txBody>
      </p:sp>
    </p:spTree>
    <p:extLst>
      <p:ext uri="{BB962C8B-B14F-4D97-AF65-F5344CB8AC3E}">
        <p14:creationId xmlns:p14="http://schemas.microsoft.com/office/powerpoint/2010/main" val="1848004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1/18/2019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4" name="Picture 13"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609600" y="6529189"/>
            <a:ext cx="918000" cy="279915"/>
          </a:xfrm>
          <a:prstGeom prst="rect">
            <a:avLst/>
          </a:prstGeom>
        </p:spPr>
      </p:pic>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1/18/2019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1/18/2019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1/18/2019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2" descr="Pearson Logo"/>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5967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1/18/2019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0213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1/18/2019</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609725" y="6374626"/>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17" cstate="screen">
            <a:extLst>
              <a:ext uri="{28A0092B-C50C-407E-A947-70E740481C1C}">
                <a14:useLocalDpi xmlns:a14="http://schemas.microsoft.com/office/drawing/2010/main"/>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3" r:id="rId10"/>
    <p:sldLayoutId id="2147483651" r:id="rId11"/>
    <p:sldLayoutId id="2147483654" r:id="rId12"/>
    <p:sldLayoutId id="2147483655" r:id="rId13"/>
    <p:sldLayoutId id="2147483664" r:id="rId14"/>
    <p:sldLayoutId id="2147483665"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9.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5.xml"/><Relationship Id="rId1" Type="http://schemas.openxmlformats.org/officeDocument/2006/relationships/slideLayout" Target="../slideLayouts/slideLayout15.xml"/><Relationship Id="rId4" Type="http://schemas.openxmlformats.org/officeDocument/2006/relationships/image" Target="../media/image22.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149" y="414348"/>
            <a:ext cx="8183544" cy="553998"/>
          </a:xfrm>
        </p:spPr>
        <p:txBody>
          <a:bodyPr wrap="square">
            <a:spAutoFit/>
          </a:bodyPr>
          <a:lstStyle/>
          <a:p>
            <a:r>
              <a:rPr lang="en-US" sz="3600" dirty="0">
                <a:latin typeface="+mj-lt"/>
              </a:rPr>
              <a:t>Foundations of Finance</a:t>
            </a:r>
            <a:endParaRPr lang="en-IN" sz="3600" dirty="0">
              <a:latin typeface="+mj-lt"/>
            </a:endParaRPr>
          </a:p>
        </p:txBody>
      </p:sp>
      <p:sp>
        <p:nvSpPr>
          <p:cNvPr id="3" name="Text Placeholder 2"/>
          <p:cNvSpPr>
            <a:spLocks noGrp="1"/>
          </p:cNvSpPr>
          <p:nvPr>
            <p:ph type="body" sz="quarter" idx="13"/>
          </p:nvPr>
        </p:nvSpPr>
        <p:spPr>
          <a:xfrm>
            <a:off x="449533" y="1233236"/>
            <a:ext cx="8163448" cy="307777"/>
          </a:xfrm>
        </p:spPr>
        <p:txBody>
          <a:bodyPr wrap="square">
            <a:spAutoFit/>
          </a:bodyPr>
          <a:lstStyle/>
          <a:p>
            <a:r>
              <a:rPr lang="en-US" altLang="en-US" dirty="0" smtClean="0"/>
              <a:t>Tenth </a:t>
            </a:r>
            <a:r>
              <a:rPr lang="en-US" altLang="en-US" dirty="0"/>
              <a:t>Edition</a:t>
            </a:r>
            <a:endParaRPr lang="en-IN" dirty="0"/>
          </a:p>
        </p:txBody>
      </p:sp>
      <p:sp>
        <p:nvSpPr>
          <p:cNvPr id="4" name="Text Placeholder 3"/>
          <p:cNvSpPr>
            <a:spLocks noGrp="1"/>
          </p:cNvSpPr>
          <p:nvPr>
            <p:ph type="body" sz="quarter" idx="14"/>
          </p:nvPr>
        </p:nvSpPr>
        <p:spPr>
          <a:xfrm>
            <a:off x="4554729" y="1879262"/>
            <a:ext cx="3657600" cy="492443"/>
          </a:xfrm>
        </p:spPr>
        <p:txBody>
          <a:bodyPr>
            <a:spAutoFit/>
          </a:bodyPr>
          <a:lstStyle/>
          <a:p>
            <a:r>
              <a:rPr lang="en-US" sz="3200" dirty="0">
                <a:latin typeface="+mj-lt"/>
              </a:rPr>
              <a:t>Chapter</a:t>
            </a:r>
            <a:r>
              <a:rPr lang="en-US" sz="3200" dirty="0"/>
              <a:t> 2</a:t>
            </a:r>
          </a:p>
        </p:txBody>
      </p:sp>
      <p:sp>
        <p:nvSpPr>
          <p:cNvPr id="6" name="Text Placeholder 4"/>
          <p:cNvSpPr>
            <a:spLocks noGrp="1"/>
          </p:cNvSpPr>
          <p:nvPr>
            <p:ph type="body" sz="quarter" idx="16"/>
          </p:nvPr>
        </p:nvSpPr>
        <p:spPr>
          <a:xfrm>
            <a:off x="4564024" y="2584847"/>
            <a:ext cx="3657601" cy="615553"/>
          </a:xfrm>
        </p:spPr>
        <p:txBody>
          <a:bodyPr>
            <a:spAutoFit/>
          </a:bodyPr>
          <a:lstStyle/>
          <a:p>
            <a:pPr marL="0" indent="0">
              <a:buNone/>
            </a:pPr>
            <a:r>
              <a:rPr lang="en-US" altLang="en-US" sz="2000" dirty="0"/>
              <a:t>The Financial Markets and Interest Rates</a:t>
            </a:r>
          </a:p>
        </p:txBody>
      </p:sp>
      <p:pic>
        <p:nvPicPr>
          <p:cNvPr id="2050" name="Picture 2" descr="Front Cover: Foundations of Finance, Tenth edition by Keown, Martin and Pett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248" y="1993432"/>
            <a:ext cx="3267688" cy="4188816"/>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p:cNvSpPr>
            <a:spLocks noGrp="1"/>
          </p:cNvSpPr>
          <p:nvPr>
            <p:ph type="body" sz="quarter" idx="15"/>
          </p:nvPr>
        </p:nvSpPr>
        <p:spPr>
          <a:xfrm>
            <a:off x="1999853" y="6424160"/>
            <a:ext cx="6686947" cy="184666"/>
          </a:xfrm>
        </p:spPr>
        <p:txBody>
          <a:bodyPr>
            <a:spAutoFit/>
          </a:bodyPr>
          <a:lstStyle/>
          <a:p>
            <a:pPr algn="r">
              <a:buClrTx/>
              <a:defRPr/>
            </a:pPr>
            <a:r>
              <a:rPr lang="en-US" sz="1200" dirty="0">
                <a:latin typeface="Verdana" panose="020B0604030504040204" pitchFamily="34" charset="0"/>
                <a:ea typeface="Verdana" panose="020B0604030504040204" pitchFamily="34" charset="0"/>
                <a:cs typeface="Verdana" panose="020B0604030504040204" pitchFamily="34" charset="0"/>
              </a:rPr>
              <a:t>Copyright © </a:t>
            </a:r>
            <a:r>
              <a:rPr lang="en-US" sz="1200" dirty="0" smtClean="0">
                <a:latin typeface="Verdana" panose="020B0604030504040204" pitchFamily="34" charset="0"/>
                <a:ea typeface="Verdana" panose="020B0604030504040204" pitchFamily="34" charset="0"/>
                <a:cs typeface="Verdana" panose="020B0604030504040204" pitchFamily="34" charset="0"/>
              </a:rPr>
              <a:t>2020, 2017</a:t>
            </a:r>
            <a:r>
              <a:rPr lang="en-US" sz="1200" dirty="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2014 Pearson </a:t>
            </a:r>
            <a:r>
              <a:rPr lang="en-US" sz="1200" dirty="0">
                <a:latin typeface="Verdana" panose="020B0604030504040204" pitchFamily="34" charset="0"/>
                <a:ea typeface="Verdana" panose="020B0604030504040204" pitchFamily="34" charset="0"/>
                <a:cs typeface="Verdana" panose="020B0604030504040204" pitchFamily="34" charset="0"/>
              </a:rPr>
              <a:t>Education, Inc. All Rights </a:t>
            </a:r>
            <a:r>
              <a:rPr lang="en-US" sz="1200" dirty="0" smtClean="0">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635339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7195"/>
            <a:ext cx="8229600" cy="1097280"/>
          </a:xfrm>
        </p:spPr>
        <p:txBody>
          <a:bodyPr>
            <a:spAutoFit/>
          </a:bodyPr>
          <a:lstStyle/>
          <a:p>
            <a:r>
              <a:rPr lang="en-US" altLang="en-US" sz="3600" dirty="0">
                <a:latin typeface="+mj-lt"/>
                <a:ea typeface="ヒラギノ角ゴ Pro W3" charset="-128"/>
              </a:rPr>
              <a:t>Public Offerings </a:t>
            </a:r>
            <a:r>
              <a:rPr lang="en-US" altLang="en-US" sz="3600" dirty="0" smtClean="0">
                <a:latin typeface="+mj-lt"/>
                <a:ea typeface="ヒラギノ角ゴ Pro W3" charset="-128"/>
              </a:rPr>
              <a:t>versus Private </a:t>
            </a:r>
            <a:r>
              <a:rPr lang="en-US" altLang="en-US" sz="3600" dirty="0">
                <a:latin typeface="+mj-lt"/>
                <a:ea typeface="ヒラギノ角ゴ Pro W3" charset="-128"/>
              </a:rPr>
              <a:t>Placements</a:t>
            </a:r>
            <a:endParaRPr lang="en-US" sz="3600" dirty="0">
              <a:latin typeface="+mj-lt"/>
            </a:endParaRPr>
          </a:p>
        </p:txBody>
      </p:sp>
      <p:sp>
        <p:nvSpPr>
          <p:cNvPr id="3" name="Content Placeholder 2"/>
          <p:cNvSpPr>
            <a:spLocks noGrp="1"/>
          </p:cNvSpPr>
          <p:nvPr>
            <p:ph idx="1"/>
          </p:nvPr>
        </p:nvSpPr>
        <p:spPr>
          <a:xfrm>
            <a:off x="438150" y="1901889"/>
            <a:ext cx="8229600" cy="3670236"/>
          </a:xfrm>
        </p:spPr>
        <p:txBody>
          <a:bodyPr>
            <a:spAutoFit/>
          </a:bodyPr>
          <a:lstStyle/>
          <a:p>
            <a:r>
              <a:rPr lang="en-US" altLang="en-US" sz="2400" b="1" dirty="0">
                <a:ea typeface="ヒラギノ角ゴ Pro W3" charset="-128"/>
              </a:rPr>
              <a:t>Public Offering</a:t>
            </a:r>
            <a:r>
              <a:rPr lang="en-US" altLang="en-US" sz="2400" dirty="0">
                <a:ea typeface="ヒラギノ角ゴ Pro W3" charset="-128"/>
              </a:rPr>
              <a:t> </a:t>
            </a:r>
            <a:endParaRPr lang="en-US" altLang="en-US" sz="2400" dirty="0" smtClean="0">
              <a:ea typeface="ヒラギノ角ゴ Pro W3" charset="-128"/>
            </a:endParaRPr>
          </a:p>
          <a:p>
            <a:pPr lvl="1"/>
            <a:r>
              <a:rPr lang="en-US" altLang="en-US" sz="2400" dirty="0">
                <a:ea typeface="ヒラギノ角ゴ Pro W3" charset="-128"/>
              </a:rPr>
              <a:t>Both individuals and institutional investors have the opportunity to purchase securities. The securities are initially sold by the managing investment bank firm. The issuing firm never actually meets the ultimate purchaser of securities.</a:t>
            </a:r>
          </a:p>
          <a:p>
            <a:r>
              <a:rPr lang="en-US" altLang="en-US" sz="2400" b="1" dirty="0">
                <a:ea typeface="ヒラギノ角ゴ Pro W3" charset="-128"/>
              </a:rPr>
              <a:t>Private or Direct Placement</a:t>
            </a:r>
            <a:r>
              <a:rPr lang="en-US" altLang="en-US" sz="2400" dirty="0">
                <a:ea typeface="ヒラギノ角ゴ Pro W3" charset="-128"/>
              </a:rPr>
              <a:t> </a:t>
            </a:r>
            <a:endParaRPr lang="en-US" altLang="en-US" sz="2400" dirty="0" smtClean="0">
              <a:ea typeface="ヒラギノ角ゴ Pro W3" charset="-128"/>
            </a:endParaRPr>
          </a:p>
          <a:p>
            <a:pPr lvl="1"/>
            <a:r>
              <a:rPr lang="en-US" altLang="en-US" sz="2400" dirty="0">
                <a:ea typeface="ヒラギノ角ゴ Pro W3" charset="-128"/>
              </a:rPr>
              <a:t>The securities are offered and sold directly to a limited number of investors.</a:t>
            </a:r>
          </a:p>
        </p:txBody>
      </p:sp>
    </p:spTree>
    <p:extLst>
      <p:ext uri="{BB962C8B-B14F-4D97-AF65-F5344CB8AC3E}">
        <p14:creationId xmlns:p14="http://schemas.microsoft.com/office/powerpoint/2010/main" val="3263261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7195"/>
            <a:ext cx="8229600" cy="1097280"/>
          </a:xfrm>
        </p:spPr>
        <p:txBody>
          <a:bodyPr>
            <a:spAutoFit/>
          </a:bodyPr>
          <a:lstStyle/>
          <a:p>
            <a:r>
              <a:rPr lang="en-US" altLang="en-US" sz="3600" dirty="0">
                <a:latin typeface="+mj-lt"/>
                <a:ea typeface="ヒラギノ角ゴ Pro W3" charset="-128"/>
              </a:rPr>
              <a:t>Primary Markets v</a:t>
            </a:r>
            <a:r>
              <a:rPr lang="en-US" altLang="en-US" sz="3600" dirty="0" smtClean="0">
                <a:latin typeface="+mj-lt"/>
                <a:ea typeface="ヒラギノ角ゴ Pro W3" charset="-128"/>
              </a:rPr>
              <a:t>ersus Secondary Markets </a:t>
            </a:r>
            <a:r>
              <a:rPr lang="en-US" altLang="en-US" sz="2800" dirty="0" smtClean="0">
                <a:latin typeface="+mj-lt"/>
                <a:ea typeface="ヒラギノ角ゴ Pro W3" charset="-128"/>
              </a:rPr>
              <a:t>(1 of 2)</a:t>
            </a:r>
            <a:endParaRPr lang="en-US" sz="2000" dirty="0">
              <a:latin typeface="+mj-lt"/>
            </a:endParaRPr>
          </a:p>
        </p:txBody>
      </p:sp>
      <p:sp>
        <p:nvSpPr>
          <p:cNvPr id="3" name="Content Placeholder 2"/>
          <p:cNvSpPr>
            <a:spLocks noGrp="1"/>
          </p:cNvSpPr>
          <p:nvPr>
            <p:ph idx="1"/>
          </p:nvPr>
        </p:nvSpPr>
        <p:spPr>
          <a:xfrm>
            <a:off x="438150" y="1903413"/>
            <a:ext cx="8248650" cy="4039567"/>
          </a:xfrm>
        </p:spPr>
        <p:txBody>
          <a:bodyPr>
            <a:spAutoFit/>
          </a:bodyPr>
          <a:lstStyle/>
          <a:p>
            <a:r>
              <a:rPr lang="en-US" altLang="en-US" sz="2400" b="1" dirty="0">
                <a:ea typeface="ヒラギノ角ゴ Pro W3" charset="-128"/>
              </a:rPr>
              <a:t>Primary Market (initial issue</a:t>
            </a:r>
            <a:r>
              <a:rPr lang="en-US" altLang="en-US" sz="2400" b="1" dirty="0" smtClean="0">
                <a:ea typeface="ヒラギノ角ゴ Pro W3" charset="-128"/>
              </a:rPr>
              <a:t>)</a:t>
            </a:r>
          </a:p>
          <a:p>
            <a:pPr lvl="1"/>
            <a:r>
              <a:rPr lang="en-US" altLang="en-US" sz="2400" dirty="0">
                <a:ea typeface="ヒラギノ角ゴ Pro W3" charset="-128"/>
              </a:rPr>
              <a:t>This is the market in which new issues of a securities are sold to initial buyers. This is the only time the issuing firm ever gets any money for the securities. For example, Google raised $1.76 billion through </a:t>
            </a:r>
            <a:r>
              <a:rPr lang="en-US" altLang="en-US" sz="2400" dirty="0" smtClean="0">
                <a:ea typeface="ヒラギノ角ゴ Pro W3" charset="-128"/>
              </a:rPr>
              <a:t>public sale </a:t>
            </a:r>
            <a:r>
              <a:rPr lang="en-US" altLang="en-US" sz="2400" dirty="0">
                <a:ea typeface="ヒラギノ角ゴ Pro W3" charset="-128"/>
              </a:rPr>
              <a:t>of shares </a:t>
            </a:r>
            <a:r>
              <a:rPr lang="en-US" altLang="en-US" sz="2400" dirty="0" smtClean="0">
                <a:ea typeface="ヒラギノ角ゴ Pro W3" charset="-128"/>
              </a:rPr>
              <a:t>in </a:t>
            </a:r>
            <a:r>
              <a:rPr lang="en-US" altLang="en-US" sz="2400" dirty="0">
                <a:ea typeface="ヒラギノ角ゴ Pro W3" charset="-128"/>
              </a:rPr>
              <a:t>August 2004.</a:t>
            </a:r>
            <a:endParaRPr lang="en-US" altLang="en-US" sz="2400" b="1" dirty="0" smtClean="0">
              <a:ea typeface="ヒラギノ角ゴ Pro W3" charset="-128"/>
            </a:endParaRPr>
          </a:p>
          <a:p>
            <a:r>
              <a:rPr lang="en-US" altLang="en-US" sz="2400" b="1" dirty="0">
                <a:ea typeface="ヒラギノ角ゴ Pro W3" charset="-128"/>
              </a:rPr>
              <a:t>Seasoned Equity Offering (</a:t>
            </a:r>
            <a:r>
              <a:rPr lang="en-US" altLang="en-US" sz="2400" b="1" dirty="0" smtClean="0">
                <a:ea typeface="ヒラギノ角ゴ Pro W3" charset="-128"/>
              </a:rPr>
              <a:t>SEO)</a:t>
            </a:r>
          </a:p>
          <a:p>
            <a:pPr lvl="1"/>
            <a:r>
              <a:rPr lang="en-US" altLang="en-US" sz="2400" dirty="0">
                <a:ea typeface="ヒラギノ角ゴ Pro W3" charset="-128"/>
              </a:rPr>
              <a:t>It refers to sale of additional shares by a company </a:t>
            </a:r>
            <a:r>
              <a:rPr lang="en-US" altLang="en-US" sz="2400" dirty="0" smtClean="0">
                <a:ea typeface="ヒラギノ角ゴ Pro W3" charset="-128"/>
              </a:rPr>
              <a:t>with shares that are </a:t>
            </a:r>
            <a:r>
              <a:rPr lang="en-US" altLang="en-US" sz="2400" dirty="0">
                <a:ea typeface="ヒラギノ角ゴ Pro W3" charset="-128"/>
              </a:rPr>
              <a:t>already publicly traded. For example, Google raised $4.18 billion in September 2005.</a:t>
            </a:r>
            <a:endParaRPr lang="en-US" sz="2400" dirty="0"/>
          </a:p>
        </p:txBody>
      </p:sp>
    </p:spTree>
    <p:extLst>
      <p:ext uri="{BB962C8B-B14F-4D97-AF65-F5344CB8AC3E}">
        <p14:creationId xmlns:p14="http://schemas.microsoft.com/office/powerpoint/2010/main" val="41225855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7195"/>
            <a:ext cx="8229600" cy="1097280"/>
          </a:xfrm>
        </p:spPr>
        <p:txBody>
          <a:bodyPr>
            <a:spAutoFit/>
          </a:bodyPr>
          <a:lstStyle/>
          <a:p>
            <a:r>
              <a:rPr lang="en-US" altLang="en-US" sz="3600" dirty="0">
                <a:latin typeface="+mj-lt"/>
                <a:ea typeface="ヒラギノ角ゴ Pro W3" charset="-128"/>
              </a:rPr>
              <a:t>Primary Markets v</a:t>
            </a:r>
            <a:r>
              <a:rPr lang="en-US" altLang="en-US" sz="3600" dirty="0" smtClean="0">
                <a:latin typeface="+mj-lt"/>
                <a:ea typeface="ヒラギノ角ゴ Pro W3" charset="-128"/>
              </a:rPr>
              <a:t>ersus Secondary Markets </a:t>
            </a:r>
            <a:r>
              <a:rPr lang="en-US" altLang="en-US" sz="2800" dirty="0" smtClean="0">
                <a:latin typeface="+mj-lt"/>
                <a:ea typeface="ヒラギノ角ゴ Pro W3" charset="-128"/>
              </a:rPr>
              <a:t>(2 of 2)</a:t>
            </a:r>
            <a:endParaRPr lang="en-US" sz="2000" dirty="0">
              <a:latin typeface="+mj-lt"/>
            </a:endParaRPr>
          </a:p>
        </p:txBody>
      </p:sp>
      <p:sp>
        <p:nvSpPr>
          <p:cNvPr id="3" name="Content Placeholder 2"/>
          <p:cNvSpPr>
            <a:spLocks noGrp="1"/>
          </p:cNvSpPr>
          <p:nvPr>
            <p:ph idx="1"/>
          </p:nvPr>
        </p:nvSpPr>
        <p:spPr>
          <a:xfrm>
            <a:off x="438150" y="1905000"/>
            <a:ext cx="8229600" cy="4216539"/>
          </a:xfrm>
        </p:spPr>
        <p:txBody>
          <a:bodyPr>
            <a:spAutoFit/>
          </a:bodyPr>
          <a:lstStyle/>
          <a:p>
            <a:r>
              <a:rPr lang="en-US" altLang="en-US" sz="2400" b="1" dirty="0">
                <a:ea typeface="ヒラギノ角ゴ Pro W3" charset="-128"/>
              </a:rPr>
              <a:t>Secondary Market (subsequent trading</a:t>
            </a:r>
            <a:r>
              <a:rPr lang="en-US" altLang="en-US" sz="2400" b="1" dirty="0" smtClean="0">
                <a:ea typeface="ヒラギノ角ゴ Pro W3" charset="-128"/>
              </a:rPr>
              <a:t>)</a:t>
            </a:r>
          </a:p>
          <a:p>
            <a:pPr lvl="1"/>
            <a:r>
              <a:rPr lang="en-US" altLang="en-US" sz="2400" dirty="0">
                <a:ea typeface="ヒラギノ角ゴ Pro W3" charset="-128"/>
              </a:rPr>
              <a:t>This is the market in which previously issued securities are traded. The issuing corporation does not get any money for stocks traded on the secondary </a:t>
            </a:r>
            <a:r>
              <a:rPr lang="en-US" altLang="en-US" sz="2400" dirty="0" smtClean="0">
                <a:ea typeface="ヒラギノ角ゴ Pro W3" charset="-128"/>
              </a:rPr>
              <a:t>market, for </a:t>
            </a:r>
            <a:r>
              <a:rPr lang="en-US" altLang="en-US" sz="2400" dirty="0">
                <a:ea typeface="ヒラギノ角ゴ Pro W3" charset="-128"/>
              </a:rPr>
              <a:t>example, trading among investors today of Google stocks</a:t>
            </a:r>
            <a:r>
              <a:rPr lang="en-US" altLang="en-US" sz="2400" dirty="0" smtClean="0">
                <a:ea typeface="ヒラギノ角ゴ Pro W3" charset="-128"/>
              </a:rPr>
              <a:t>.</a:t>
            </a:r>
          </a:p>
          <a:p>
            <a:pPr lvl="2"/>
            <a:r>
              <a:rPr lang="en-US" altLang="en-US" sz="2400" dirty="0">
                <a:ea typeface="ヒラギノ角ゴ Pro W3" charset="-128"/>
              </a:rPr>
              <a:t>Primary and secondary markets are regulated by </a:t>
            </a:r>
            <a:r>
              <a:rPr lang="en-US" altLang="en-US" sz="2400" dirty="0" smtClean="0">
                <a:ea typeface="ヒラギノ角ゴ Pro W3" charset="-128"/>
              </a:rPr>
              <a:t>the SEC</a:t>
            </a:r>
            <a:r>
              <a:rPr lang="en-US" altLang="en-US" sz="2400" dirty="0">
                <a:ea typeface="ヒラギノ角ゴ Pro W3" charset="-128"/>
              </a:rPr>
              <a:t>. Firms have to get </a:t>
            </a:r>
            <a:r>
              <a:rPr lang="en-US" altLang="en-US" sz="2400" dirty="0" smtClean="0">
                <a:ea typeface="ヒラギノ角ゴ Pro W3" charset="-128"/>
              </a:rPr>
              <a:t>SEC approval before </a:t>
            </a:r>
            <a:r>
              <a:rPr lang="en-US" altLang="en-US" sz="2400" dirty="0">
                <a:ea typeface="ヒラギノ角ゴ Pro W3" charset="-128"/>
              </a:rPr>
              <a:t>the sale of securities in primary market. Firms must report financial information to SEC on a regular basis (ex. financial statements) to protect investors.</a:t>
            </a:r>
            <a:endParaRPr lang="en-US" sz="2400" dirty="0"/>
          </a:p>
        </p:txBody>
      </p:sp>
    </p:spTree>
    <p:extLst>
      <p:ext uri="{BB962C8B-B14F-4D97-AF65-F5344CB8AC3E}">
        <p14:creationId xmlns:p14="http://schemas.microsoft.com/office/powerpoint/2010/main" val="8944737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9" y="417195"/>
            <a:ext cx="8229600" cy="1097280"/>
          </a:xfrm>
        </p:spPr>
        <p:txBody>
          <a:bodyPr>
            <a:spAutoFit/>
          </a:bodyPr>
          <a:lstStyle/>
          <a:p>
            <a:r>
              <a:rPr lang="en-US" altLang="en-US" sz="3600" dirty="0">
                <a:latin typeface="+mj-lt"/>
                <a:ea typeface="ヒラギノ角ゴ Pro W3" charset="-128"/>
              </a:rPr>
              <a:t>The Money Market </a:t>
            </a:r>
            <a:r>
              <a:rPr lang="en-US" altLang="en-US" sz="3600" dirty="0" smtClean="0">
                <a:latin typeface="+mj-lt"/>
                <a:ea typeface="ヒラギノ角ゴ Pro W3" charset="-128"/>
              </a:rPr>
              <a:t>versus </a:t>
            </a:r>
            <a:r>
              <a:rPr lang="en-US" altLang="en-US" sz="3600" dirty="0">
                <a:latin typeface="+mj-lt"/>
                <a:ea typeface="ヒラギノ角ゴ Pro W3" charset="-128"/>
              </a:rPr>
              <a:t>the Capital Market</a:t>
            </a:r>
            <a:endParaRPr lang="en-US" sz="3600" dirty="0">
              <a:latin typeface="+mj-lt"/>
            </a:endParaRPr>
          </a:p>
        </p:txBody>
      </p:sp>
      <p:sp>
        <p:nvSpPr>
          <p:cNvPr id="3" name="Content Placeholder 2"/>
          <p:cNvSpPr>
            <a:spLocks noGrp="1"/>
          </p:cNvSpPr>
          <p:nvPr>
            <p:ph idx="1"/>
          </p:nvPr>
        </p:nvSpPr>
        <p:spPr>
          <a:xfrm>
            <a:off x="447675" y="1927332"/>
            <a:ext cx="8229600" cy="3885679"/>
          </a:xfrm>
        </p:spPr>
        <p:txBody>
          <a:bodyPr>
            <a:spAutoFit/>
          </a:bodyPr>
          <a:lstStyle/>
          <a:p>
            <a:r>
              <a:rPr lang="en-US" altLang="en-US" sz="2000" b="1" dirty="0">
                <a:ea typeface="ヒラギノ角ゴ Pro W3" charset="-128"/>
              </a:rPr>
              <a:t>Money </a:t>
            </a:r>
            <a:r>
              <a:rPr lang="en-US" altLang="en-US" sz="2000" b="1" dirty="0" smtClean="0">
                <a:ea typeface="ヒラギノ角ゴ Pro W3" charset="-128"/>
              </a:rPr>
              <a:t>Market</a:t>
            </a:r>
          </a:p>
          <a:p>
            <a:pPr lvl="1"/>
            <a:r>
              <a:rPr lang="en-US" altLang="en-US" sz="2000" dirty="0">
                <a:ea typeface="ヒラギノ角ゴ Pro W3" charset="-128"/>
              </a:rPr>
              <a:t>This is the market for short-term debt instruments (maturity periods of one year or less). Money market is typically a telephone and computer market (rather than a physical building</a:t>
            </a:r>
            <a:r>
              <a:rPr lang="en-US" altLang="en-US" sz="2000" dirty="0" smtClean="0">
                <a:ea typeface="ヒラギノ角ゴ Pro W3" charset="-128"/>
              </a:rPr>
              <a:t>).</a:t>
            </a:r>
          </a:p>
          <a:p>
            <a:pPr lvl="2"/>
            <a:r>
              <a:rPr lang="en-US" altLang="en-US" sz="2000" b="1" dirty="0">
                <a:ea typeface="ヒラギノ角ゴ Pro W3" charset="-128"/>
              </a:rPr>
              <a:t>Examples:</a:t>
            </a:r>
            <a:r>
              <a:rPr lang="en-US" altLang="en-US" sz="2000" dirty="0">
                <a:ea typeface="ヒラギノ角ゴ Pro W3" charset="-128"/>
              </a:rPr>
              <a:t> Treasury bills (issued by federal government), commercial paper, negotiable CDs, </a:t>
            </a:r>
            <a:r>
              <a:rPr lang="en-US" altLang="en-US" sz="2000" dirty="0" smtClean="0">
                <a:ea typeface="ヒラギノ角ゴ Pro W3" charset="-128"/>
              </a:rPr>
              <a:t>bankers’ acceptances</a:t>
            </a:r>
          </a:p>
          <a:p>
            <a:r>
              <a:rPr lang="en-US" altLang="en-US" sz="2000" b="1" dirty="0">
                <a:ea typeface="ヒラギノ角ゴ Pro W3" charset="-128"/>
              </a:rPr>
              <a:t>Capital Market</a:t>
            </a:r>
          </a:p>
          <a:p>
            <a:pPr lvl="1"/>
            <a:r>
              <a:rPr lang="en-US" altLang="en-US" sz="2000" dirty="0">
                <a:ea typeface="ヒラギノ角ゴ Pro W3" charset="-128"/>
              </a:rPr>
              <a:t>This is the market for long-term financial securities (maturity greater than one year).</a:t>
            </a:r>
          </a:p>
          <a:p>
            <a:pPr lvl="2"/>
            <a:r>
              <a:rPr lang="en-US" altLang="en-US" sz="2000" b="1" dirty="0">
                <a:ea typeface="ヒラギノ角ゴ Pro W3" charset="-128"/>
              </a:rPr>
              <a:t>Examples:</a:t>
            </a:r>
            <a:r>
              <a:rPr lang="en-US" altLang="en-US" sz="2000" dirty="0">
                <a:ea typeface="ヒラギノ角ゴ Pro W3" charset="-128"/>
              </a:rPr>
              <a:t> Corporate bonds, common stocks, Treasury bonds, term loans, and financial </a:t>
            </a:r>
            <a:r>
              <a:rPr lang="en-US" altLang="en-US" sz="2000" dirty="0" smtClean="0">
                <a:ea typeface="ヒラギノ角ゴ Pro W3" charset="-128"/>
              </a:rPr>
              <a:t>leases</a:t>
            </a:r>
            <a:endParaRPr lang="en-US" sz="2000" dirty="0"/>
          </a:p>
        </p:txBody>
      </p:sp>
    </p:spTree>
    <p:extLst>
      <p:ext uri="{BB962C8B-B14F-4D97-AF65-F5344CB8AC3E}">
        <p14:creationId xmlns:p14="http://schemas.microsoft.com/office/powerpoint/2010/main" val="7784110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625" y="424697"/>
            <a:ext cx="8229600" cy="553998"/>
          </a:xfrm>
        </p:spPr>
        <p:txBody>
          <a:bodyPr>
            <a:spAutoFit/>
          </a:bodyPr>
          <a:lstStyle/>
          <a:p>
            <a:r>
              <a:rPr lang="en-US" altLang="en-US" sz="3600" dirty="0">
                <a:latin typeface="+mj-lt"/>
                <a:ea typeface="ヒラギノ角ゴ Pro W3" charset="-128"/>
              </a:rPr>
              <a:t>Spot Markets Versus Futures Markets</a:t>
            </a:r>
            <a:endParaRPr lang="en-US" sz="3600" dirty="0">
              <a:latin typeface="+mj-lt"/>
            </a:endParaRPr>
          </a:p>
        </p:txBody>
      </p:sp>
      <p:sp>
        <p:nvSpPr>
          <p:cNvPr id="3" name="Content Placeholder 2"/>
          <p:cNvSpPr>
            <a:spLocks noGrp="1"/>
          </p:cNvSpPr>
          <p:nvPr>
            <p:ph idx="1"/>
          </p:nvPr>
        </p:nvSpPr>
        <p:spPr>
          <a:xfrm>
            <a:off x="438150" y="1219200"/>
            <a:ext cx="8001000" cy="2562240"/>
          </a:xfrm>
        </p:spPr>
        <p:txBody>
          <a:bodyPr>
            <a:spAutoFit/>
          </a:bodyPr>
          <a:lstStyle/>
          <a:p>
            <a:r>
              <a:rPr lang="en-US" altLang="en-US" sz="2400" b="1" dirty="0">
                <a:ea typeface="ヒラギノ角ゴ Pro W3" charset="-128"/>
              </a:rPr>
              <a:t>Cash </a:t>
            </a:r>
            <a:r>
              <a:rPr lang="en-US" altLang="en-US" sz="2400" b="1" dirty="0" smtClean="0">
                <a:ea typeface="ヒラギノ角ゴ Pro W3" charset="-128"/>
              </a:rPr>
              <a:t>Markets</a:t>
            </a:r>
          </a:p>
          <a:p>
            <a:pPr lvl="1"/>
            <a:r>
              <a:rPr lang="en-US" altLang="en-US" sz="2400" dirty="0">
                <a:ea typeface="ヒラギノ角ゴ Pro W3" charset="-128"/>
              </a:rPr>
              <a:t>This is the market in which something sells immediately.</a:t>
            </a:r>
            <a:endParaRPr lang="en-US" altLang="en-US" sz="2400" b="1" dirty="0" smtClean="0">
              <a:ea typeface="ヒラギノ角ゴ Pro W3" charset="-128"/>
            </a:endParaRPr>
          </a:p>
          <a:p>
            <a:r>
              <a:rPr lang="en-US" altLang="en-US" sz="2400" b="1" dirty="0">
                <a:ea typeface="ヒラギノ角ゴ Pro W3" charset="-128"/>
              </a:rPr>
              <a:t>Futures </a:t>
            </a:r>
            <a:r>
              <a:rPr lang="en-US" altLang="en-US" sz="2400" b="1" dirty="0" smtClean="0">
                <a:ea typeface="ヒラギノ角ゴ Pro W3" charset="-128"/>
              </a:rPr>
              <a:t>Markets</a:t>
            </a:r>
          </a:p>
          <a:p>
            <a:pPr lvl="1"/>
            <a:r>
              <a:rPr lang="en-US" altLang="en-US" sz="2400" dirty="0">
                <a:ea typeface="ヒラギノ角ゴ Pro W3" charset="-128"/>
              </a:rPr>
              <a:t>This is the market for buying and selling at some future date</a:t>
            </a:r>
            <a:r>
              <a:rPr lang="en-US" altLang="en-US" sz="2400" dirty="0" smtClean="0">
                <a:ea typeface="ヒラギノ角ゴ Pro W3" charset="-128"/>
              </a:rPr>
              <a:t>.</a:t>
            </a:r>
            <a:endParaRPr lang="en-US" altLang="en-US" sz="2400" dirty="0">
              <a:ea typeface="ヒラギノ角ゴ Pro W3" charset="-128"/>
            </a:endParaRPr>
          </a:p>
        </p:txBody>
      </p:sp>
    </p:spTree>
    <p:extLst>
      <p:ext uri="{BB962C8B-B14F-4D97-AF65-F5344CB8AC3E}">
        <p14:creationId xmlns:p14="http://schemas.microsoft.com/office/powerpoint/2010/main" val="5884776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4697"/>
            <a:ext cx="8229600" cy="553998"/>
          </a:xfrm>
        </p:spPr>
        <p:txBody>
          <a:bodyPr>
            <a:spAutoFit/>
          </a:bodyPr>
          <a:lstStyle/>
          <a:p>
            <a:r>
              <a:rPr lang="en-US" altLang="en-US" sz="3600" dirty="0">
                <a:latin typeface="+mj-lt"/>
                <a:ea typeface="ヒラギノ角ゴ Pro W3" charset="-128"/>
              </a:rPr>
              <a:t>Organized </a:t>
            </a:r>
            <a:r>
              <a:rPr lang="en-US" altLang="en-US" sz="3600" dirty="0" smtClean="0">
                <a:latin typeface="+mj-lt"/>
                <a:ea typeface="ヒラギノ角ゴ Pro W3" charset="-128"/>
              </a:rPr>
              <a:t>Securities </a:t>
            </a:r>
            <a:r>
              <a:rPr lang="en-US" altLang="en-US" sz="3600" dirty="0">
                <a:latin typeface="+mj-lt"/>
                <a:ea typeface="ヒラギノ角ゴ Pro W3" charset="-128"/>
              </a:rPr>
              <a:t>Exchanges</a:t>
            </a:r>
            <a:endParaRPr lang="en-US" sz="3600" dirty="0">
              <a:latin typeface="+mj-lt"/>
            </a:endParaRPr>
          </a:p>
        </p:txBody>
      </p:sp>
      <p:sp>
        <p:nvSpPr>
          <p:cNvPr id="3" name="Content Placeholder 2"/>
          <p:cNvSpPr>
            <a:spLocks noGrp="1"/>
          </p:cNvSpPr>
          <p:nvPr>
            <p:ph idx="1"/>
          </p:nvPr>
        </p:nvSpPr>
        <p:spPr>
          <a:xfrm>
            <a:off x="438150" y="1219200"/>
            <a:ext cx="8248650" cy="3031599"/>
          </a:xfrm>
        </p:spPr>
        <p:txBody>
          <a:bodyPr wrap="square">
            <a:spAutoFit/>
          </a:bodyPr>
          <a:lstStyle/>
          <a:p>
            <a:r>
              <a:rPr lang="en-US" altLang="en-US" sz="2400" b="1" dirty="0">
                <a:ea typeface="ヒラギノ角ゴ Pro W3" charset="-128"/>
              </a:rPr>
              <a:t>Organized Securities Exchanges </a:t>
            </a:r>
            <a:r>
              <a:rPr lang="en-US" altLang="en-US" sz="2400" dirty="0">
                <a:ea typeface="ヒラギノ角ゴ Pro W3" charset="-128"/>
              </a:rPr>
              <a:t>are tangible entities and financial instruments are traded on its premises. </a:t>
            </a:r>
            <a:endParaRPr lang="en-US" altLang="en-US" sz="2400" dirty="0" smtClean="0">
              <a:ea typeface="ヒラギノ角ゴ Pro W3" charset="-128"/>
            </a:endParaRPr>
          </a:p>
          <a:p>
            <a:pPr lvl="1"/>
            <a:r>
              <a:rPr lang="en-US" altLang="en-US" sz="2400" dirty="0">
                <a:ea typeface="ヒラギノ角ゴ Pro W3" charset="-128"/>
              </a:rPr>
              <a:t>New York Stock Exchange (</a:t>
            </a:r>
            <a:r>
              <a:rPr lang="en-US" altLang="en-US" sz="2400" dirty="0" smtClean="0">
                <a:ea typeface="ヒラギノ角ゴ Pro W3" charset="-128"/>
              </a:rPr>
              <a:t>N</a:t>
            </a:r>
            <a:r>
              <a:rPr lang="en-US" altLang="en-US" sz="100" dirty="0" smtClean="0">
                <a:ea typeface="ヒラギノ角ゴ Pro W3" charset="-128"/>
              </a:rPr>
              <a:t> </a:t>
            </a:r>
            <a:r>
              <a:rPr lang="en-US" altLang="en-US" sz="2400" dirty="0" smtClean="0">
                <a:ea typeface="ヒラギノ角ゴ Pro W3" charset="-128"/>
              </a:rPr>
              <a:t>Y</a:t>
            </a:r>
            <a:r>
              <a:rPr lang="en-US" altLang="en-US" sz="100" dirty="0" smtClean="0">
                <a:ea typeface="ヒラギノ角ゴ Pro W3" charset="-128"/>
              </a:rPr>
              <a:t> </a:t>
            </a:r>
            <a:r>
              <a:rPr lang="en-US" altLang="en-US" sz="2400" dirty="0" smtClean="0">
                <a:ea typeface="ヒラギノ角ゴ Pro W3" charset="-128"/>
              </a:rPr>
              <a:t>S</a:t>
            </a:r>
            <a:r>
              <a:rPr lang="en-US" altLang="en-US" sz="100" dirty="0" smtClean="0">
                <a:ea typeface="ヒラギノ角ゴ Pro W3" charset="-128"/>
              </a:rPr>
              <a:t> </a:t>
            </a:r>
            <a:r>
              <a:rPr lang="en-US" altLang="en-US" sz="2400" dirty="0" smtClean="0">
                <a:ea typeface="ヒラギノ角ゴ Pro W3" charset="-128"/>
              </a:rPr>
              <a:t>E</a:t>
            </a:r>
            <a:r>
              <a:rPr lang="en-US" altLang="en-US" sz="2400" dirty="0">
                <a:ea typeface="ヒラギノ角ゴ Pro W3" charset="-128"/>
              </a:rPr>
              <a:t>, also known as</a:t>
            </a:r>
            <a:r>
              <a:rPr lang="en-US" altLang="en-US" sz="2400" dirty="0">
                <a:ea typeface="HGS明朝E" charset="-128"/>
              </a:rPr>
              <a:t> </a:t>
            </a:r>
            <a:r>
              <a:rPr lang="en-US" altLang="en-US" sz="2400" dirty="0" smtClean="0">
                <a:ea typeface="HGS明朝E" charset="-128"/>
              </a:rPr>
              <a:t>“</a:t>
            </a:r>
            <a:r>
              <a:rPr lang="en-US" altLang="en-US" sz="2400" dirty="0" smtClean="0">
                <a:ea typeface="ヒラギノ角ゴ Pro W3" charset="-128"/>
              </a:rPr>
              <a:t>big board”) </a:t>
            </a:r>
            <a:r>
              <a:rPr lang="en-US" altLang="en-US" sz="2400" dirty="0">
                <a:ea typeface="ヒラギノ角ゴ Pro W3" charset="-128"/>
              </a:rPr>
              <a:t>is the oldest of all the organized </a:t>
            </a:r>
            <a:r>
              <a:rPr lang="en-US" altLang="en-US" sz="2400" dirty="0" smtClean="0">
                <a:ea typeface="ヒラギノ角ゴ Pro W3" charset="-128"/>
              </a:rPr>
              <a:t>exchanges. In 2018, </a:t>
            </a:r>
            <a:r>
              <a:rPr lang="en-US" altLang="en-US" sz="2400" dirty="0">
                <a:ea typeface="ヒラギノ角ゴ Pro W3" charset="-128"/>
              </a:rPr>
              <a:t>the value of the shares of stock listed in the NYSE was </a:t>
            </a:r>
            <a:r>
              <a:rPr lang="en-US" altLang="en-US" sz="2400" dirty="0" smtClean="0">
                <a:ea typeface="ヒラギノ角ゴ Pro W3" charset="-128"/>
              </a:rPr>
              <a:t>more than $22 trillion. </a:t>
            </a:r>
            <a:br>
              <a:rPr lang="en-US" altLang="en-US" sz="2400" dirty="0" smtClean="0">
                <a:ea typeface="ヒラギノ角ゴ Pro W3" charset="-128"/>
              </a:rPr>
            </a:br>
            <a:r>
              <a:rPr lang="en-US" altLang="en-US" sz="2400" dirty="0" smtClean="0">
                <a:ea typeface="ヒラギノ角ゴ Pro W3" charset="-128"/>
              </a:rPr>
              <a:t>The N</a:t>
            </a:r>
            <a:r>
              <a:rPr lang="en-US" altLang="en-US" sz="100" dirty="0" smtClean="0">
                <a:ea typeface="ヒラギノ角ゴ Pro W3" charset="-128"/>
              </a:rPr>
              <a:t> </a:t>
            </a:r>
            <a:r>
              <a:rPr lang="en-US" altLang="en-US" sz="2400" dirty="0" smtClean="0">
                <a:ea typeface="ヒラギノ角ゴ Pro W3" charset="-128"/>
              </a:rPr>
              <a:t>YS</a:t>
            </a:r>
            <a:r>
              <a:rPr lang="en-US" altLang="en-US" sz="100" dirty="0" smtClean="0">
                <a:ea typeface="ヒラギノ角ゴ Pro W3" charset="-128"/>
              </a:rPr>
              <a:t> </a:t>
            </a:r>
            <a:r>
              <a:rPr lang="en-US" altLang="en-US" sz="2400" dirty="0" smtClean="0">
                <a:ea typeface="ヒラギノ角ゴ Pro W3" charset="-128"/>
              </a:rPr>
              <a:t>E </a:t>
            </a:r>
            <a:r>
              <a:rPr lang="en-US" altLang="en-US" sz="2400" dirty="0">
                <a:ea typeface="ヒラギノ角ゴ Pro W3" charset="-128"/>
              </a:rPr>
              <a:t>is a hybrid market allowing face-to-face and electronic trading.</a:t>
            </a:r>
            <a:endParaRPr lang="en-US" sz="2400" dirty="0"/>
          </a:p>
        </p:txBody>
      </p:sp>
    </p:spTree>
    <p:extLst>
      <p:ext uri="{BB962C8B-B14F-4D97-AF65-F5344CB8AC3E}">
        <p14:creationId xmlns:p14="http://schemas.microsoft.com/office/powerpoint/2010/main" val="1159628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26244"/>
            <a:ext cx="8229600" cy="553998"/>
          </a:xfrm>
        </p:spPr>
        <p:txBody>
          <a:bodyPr>
            <a:spAutoFit/>
          </a:bodyPr>
          <a:lstStyle/>
          <a:p>
            <a:r>
              <a:rPr lang="en-US" altLang="en-US" sz="3600" dirty="0">
                <a:latin typeface="+mj-lt"/>
                <a:ea typeface="ヒラギノ角ゴ Pro W3" charset="-128"/>
              </a:rPr>
              <a:t>Over-the-Counter Markets</a:t>
            </a:r>
            <a:endParaRPr lang="en-US" sz="3600" dirty="0">
              <a:latin typeface="+mj-lt"/>
            </a:endParaRPr>
          </a:p>
        </p:txBody>
      </p:sp>
      <p:sp>
        <p:nvSpPr>
          <p:cNvPr id="3" name="Content Placeholder 2"/>
          <p:cNvSpPr>
            <a:spLocks noGrp="1"/>
          </p:cNvSpPr>
          <p:nvPr>
            <p:ph idx="1"/>
          </p:nvPr>
        </p:nvSpPr>
        <p:spPr>
          <a:xfrm>
            <a:off x="438150" y="1228725"/>
            <a:ext cx="8229600" cy="4585871"/>
          </a:xfrm>
        </p:spPr>
        <p:txBody>
          <a:bodyPr>
            <a:spAutoFit/>
          </a:bodyPr>
          <a:lstStyle/>
          <a:p>
            <a:r>
              <a:rPr lang="en-US" altLang="en-US" sz="2100" dirty="0">
                <a:ea typeface="ヒラギノ角ゴ Pro W3" charset="-128"/>
              </a:rPr>
              <a:t>If firms do not meet the listing requirements of the </a:t>
            </a:r>
            <a:r>
              <a:rPr lang="en-US" altLang="en-US" sz="2100" dirty="0" smtClean="0">
                <a:ea typeface="ヒラギノ角ゴ Pro W3" charset="-128"/>
              </a:rPr>
              <a:t>exchange or </a:t>
            </a:r>
            <a:r>
              <a:rPr lang="en-US" altLang="en-US" sz="2100" dirty="0">
                <a:ea typeface="ヒラギノ角ゴ Pro W3" charset="-128"/>
              </a:rPr>
              <a:t>wish to avoid higher reporting requirements and fees of exchanges, they may choose to trade on </a:t>
            </a:r>
            <a:r>
              <a:rPr lang="en-US" altLang="en-US" sz="2100" dirty="0" smtClean="0">
                <a:ea typeface="ヒラギノ角ゴ Pro W3" charset="-128"/>
              </a:rPr>
              <a:t>over-the-counter (OTC) markets.</a:t>
            </a:r>
            <a:endParaRPr lang="en-US" altLang="en-US" sz="2100" dirty="0">
              <a:ea typeface="ヒラギノ角ゴ Pro W3" charset="-128"/>
            </a:endParaRPr>
          </a:p>
          <a:p>
            <a:r>
              <a:rPr lang="en-US" altLang="en-US" sz="2100" dirty="0">
                <a:ea typeface="ヒラギノ角ゴ Pro W3" charset="-128"/>
              </a:rPr>
              <a:t>OTC </a:t>
            </a:r>
            <a:r>
              <a:rPr lang="en-US" altLang="en-US" sz="2100" dirty="0" smtClean="0">
                <a:ea typeface="ヒラギノ角ゴ Pro W3" charset="-128"/>
              </a:rPr>
              <a:t>market </a:t>
            </a:r>
            <a:r>
              <a:rPr lang="en-US" altLang="en-US" sz="2100" dirty="0">
                <a:ea typeface="ヒラギノ角ゴ Pro W3" charset="-128"/>
              </a:rPr>
              <a:t>refers to all securities market except organized exchanges. There is no specific geographic location for OTC market. Most transactions are done through a network of security dealers who are known as broker-dealers and brokers. Their profit depends on the price at which they are willing to buy (bid price) and the price at which they are willing to sell (ask price</a:t>
            </a:r>
            <a:r>
              <a:rPr lang="en-US" altLang="en-US" sz="2100" dirty="0" smtClean="0">
                <a:ea typeface="ヒラギノ角ゴ Pro W3" charset="-128"/>
              </a:rPr>
              <a:t>).</a:t>
            </a:r>
          </a:p>
          <a:p>
            <a:r>
              <a:rPr lang="en-US" altLang="en-US" sz="2100" dirty="0">
                <a:ea typeface="ヒラギノ角ゴ Pro W3" charset="-128"/>
              </a:rPr>
              <a:t>The most prominent OTC market for stocks is NASDAQ. NASDAQ lists </a:t>
            </a:r>
            <a:r>
              <a:rPr lang="en-US" altLang="en-US" sz="2100" dirty="0" smtClean="0">
                <a:ea typeface="ヒラギノ角ゴ Pro W3" charset="-128"/>
              </a:rPr>
              <a:t>more than 5,000 </a:t>
            </a:r>
            <a:r>
              <a:rPr lang="en-US" altLang="en-US" sz="2100" dirty="0">
                <a:ea typeface="ヒラギノ角ゴ Pro W3" charset="-128"/>
              </a:rPr>
              <a:t>securities (including Facebook, Apple, and Amazon). Most corporate bond transactions are also conducted on OTC markets.</a:t>
            </a:r>
            <a:endParaRPr lang="en-US" sz="2100" dirty="0" smtClean="0"/>
          </a:p>
        </p:txBody>
      </p:sp>
    </p:spTree>
    <p:extLst>
      <p:ext uri="{BB962C8B-B14F-4D97-AF65-F5344CB8AC3E}">
        <p14:creationId xmlns:p14="http://schemas.microsoft.com/office/powerpoint/2010/main" val="226162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862" y="422316"/>
            <a:ext cx="8229600" cy="553998"/>
          </a:xfrm>
        </p:spPr>
        <p:txBody>
          <a:bodyPr>
            <a:spAutoFit/>
          </a:bodyPr>
          <a:lstStyle/>
          <a:p>
            <a:r>
              <a:rPr lang="en-US" altLang="en-US" sz="3600" dirty="0">
                <a:latin typeface="+mj-lt"/>
                <a:ea typeface="ヒラギノ角ゴ Pro W3" charset="-128"/>
              </a:rPr>
              <a:t>Stock Exchange Benefits</a:t>
            </a:r>
            <a:endParaRPr lang="en-US" sz="3600" dirty="0">
              <a:latin typeface="+mj-lt"/>
            </a:endParaRPr>
          </a:p>
        </p:txBody>
      </p:sp>
      <p:sp>
        <p:nvSpPr>
          <p:cNvPr id="3" name="Content Placeholder 2"/>
          <p:cNvSpPr>
            <a:spLocks noGrp="1"/>
          </p:cNvSpPr>
          <p:nvPr>
            <p:ph idx="1"/>
          </p:nvPr>
        </p:nvSpPr>
        <p:spPr>
          <a:xfrm>
            <a:off x="438150" y="1219200"/>
            <a:ext cx="8229600" cy="1492716"/>
          </a:xfrm>
        </p:spPr>
        <p:txBody>
          <a:bodyPr>
            <a:spAutoFit/>
          </a:bodyPr>
          <a:lstStyle/>
          <a:p>
            <a:r>
              <a:rPr lang="en-US" altLang="en-US" sz="2400" dirty="0">
                <a:ea typeface="ヒラギノ角ゴ Pro W3" charset="-128"/>
              </a:rPr>
              <a:t>Provides a continuous </a:t>
            </a:r>
            <a:r>
              <a:rPr lang="en-US" altLang="en-US" sz="2400" dirty="0" smtClean="0">
                <a:ea typeface="ヒラギノ角ゴ Pro W3" charset="-128"/>
              </a:rPr>
              <a:t>market</a:t>
            </a:r>
          </a:p>
          <a:p>
            <a:r>
              <a:rPr lang="en-US" altLang="en-US" sz="2400" dirty="0">
                <a:ea typeface="ヒラギノ角ゴ Pro W3" charset="-128"/>
              </a:rPr>
              <a:t>Establishes and publicizes fair security prices</a:t>
            </a:r>
          </a:p>
          <a:p>
            <a:r>
              <a:rPr lang="en-US" altLang="en-US" sz="2400" dirty="0">
                <a:ea typeface="ヒラギノ角ゴ Pro W3" charset="-128"/>
              </a:rPr>
              <a:t>Helps businesses raise new capital</a:t>
            </a:r>
            <a:endParaRPr lang="en-US" sz="2400" dirty="0" smtClean="0"/>
          </a:p>
        </p:txBody>
      </p:sp>
    </p:spTree>
    <p:extLst>
      <p:ext uri="{BB962C8B-B14F-4D97-AF65-F5344CB8AC3E}">
        <p14:creationId xmlns:p14="http://schemas.microsoft.com/office/powerpoint/2010/main" val="10837884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8150" y="2960727"/>
            <a:ext cx="7772400" cy="553998"/>
          </a:xfrm>
        </p:spPr>
        <p:txBody>
          <a:bodyPr>
            <a:spAutoFit/>
          </a:bodyPr>
          <a:lstStyle/>
          <a:p>
            <a:r>
              <a:rPr lang="en-US" dirty="0">
                <a:latin typeface="+mj-lt"/>
              </a:rPr>
              <a:t>Selling Securities to the Public</a:t>
            </a:r>
          </a:p>
        </p:txBody>
      </p:sp>
    </p:spTree>
    <p:extLst>
      <p:ext uri="{BB962C8B-B14F-4D97-AF65-F5344CB8AC3E}">
        <p14:creationId xmlns:p14="http://schemas.microsoft.com/office/powerpoint/2010/main" val="18911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410409"/>
            <a:ext cx="8229600" cy="553998"/>
          </a:xfrm>
        </p:spPr>
        <p:txBody>
          <a:bodyPr>
            <a:spAutoFit/>
          </a:bodyPr>
          <a:lstStyle/>
          <a:p>
            <a:r>
              <a:rPr lang="en-US" altLang="en-US" sz="3600" dirty="0" smtClean="0">
                <a:latin typeface="+mj-lt"/>
                <a:ea typeface="ヒラギノ角ゴ Pro W3" charset="-128"/>
              </a:rPr>
              <a:t>Investment Banking </a:t>
            </a:r>
            <a:r>
              <a:rPr lang="en-US" altLang="en-US" sz="3600" dirty="0">
                <a:latin typeface="+mj-lt"/>
                <a:ea typeface="ヒラギノ角ゴ Pro W3" charset="-128"/>
              </a:rPr>
              <a:t>Function</a:t>
            </a:r>
            <a:endParaRPr lang="en-US" sz="3600" dirty="0">
              <a:latin typeface="+mj-lt"/>
            </a:endParaRPr>
          </a:p>
        </p:txBody>
      </p:sp>
      <p:sp>
        <p:nvSpPr>
          <p:cNvPr id="3" name="Content Placeholder 2"/>
          <p:cNvSpPr>
            <a:spLocks noGrp="1"/>
          </p:cNvSpPr>
          <p:nvPr>
            <p:ph idx="1"/>
          </p:nvPr>
        </p:nvSpPr>
        <p:spPr>
          <a:xfrm>
            <a:off x="438150" y="1219200"/>
            <a:ext cx="8229600" cy="3108543"/>
          </a:xfrm>
        </p:spPr>
        <p:txBody>
          <a:bodyPr>
            <a:spAutoFit/>
          </a:bodyPr>
          <a:lstStyle/>
          <a:p>
            <a:r>
              <a:rPr lang="en-US" altLang="en-US" sz="2400" b="1" dirty="0">
                <a:ea typeface="ヒラギノ角ゴ Pro W3" charset="-128"/>
              </a:rPr>
              <a:t>Investment Banker/Underwriter</a:t>
            </a:r>
          </a:p>
          <a:p>
            <a:pPr lvl="1"/>
            <a:r>
              <a:rPr lang="en-US" altLang="en-US" sz="2400" dirty="0">
                <a:ea typeface="ヒラギノ角ゴ Pro W3" charset="-128"/>
              </a:rPr>
              <a:t>They are financial specialists involved as an </a:t>
            </a:r>
            <a:r>
              <a:rPr lang="en-US" altLang="en-US" sz="2400" b="1" dirty="0">
                <a:ea typeface="ヒラギノ角ゴ Pro W3" charset="-128"/>
              </a:rPr>
              <a:t>intermediary </a:t>
            </a:r>
            <a:r>
              <a:rPr lang="en-US" altLang="en-US" sz="2400" dirty="0">
                <a:ea typeface="ヒラギノ角ゴ Pro W3" charset="-128"/>
              </a:rPr>
              <a:t>in the sale of securities (stocks and bonds). They buy the entire issue of securities from the issuing firm and then resell it to the general public. </a:t>
            </a:r>
            <a:endParaRPr lang="en-US" altLang="en-US" sz="2400" dirty="0" smtClean="0">
              <a:ea typeface="ヒラギノ角ゴ Pro W3" charset="-128"/>
            </a:endParaRPr>
          </a:p>
          <a:p>
            <a:pPr lvl="1"/>
            <a:r>
              <a:rPr lang="en-US" altLang="en-US" sz="2400" dirty="0">
                <a:ea typeface="ヒラギノ角ゴ Pro W3" charset="-128"/>
              </a:rPr>
              <a:t>The difference between the price the corporation gets and the public offering price is called the </a:t>
            </a:r>
            <a:r>
              <a:rPr lang="en-US" altLang="en-US" sz="2400" b="1" dirty="0">
                <a:ea typeface="ヒラギノ角ゴ Pro W3" charset="-128"/>
              </a:rPr>
              <a:t>underwriter’s spread</a:t>
            </a:r>
            <a:r>
              <a:rPr lang="en-US" altLang="en-US" sz="2400" dirty="0" smtClean="0">
                <a:ea typeface="ヒラギノ角ゴ Pro W3" charset="-128"/>
              </a:rPr>
              <a:t>.</a:t>
            </a:r>
            <a:endParaRPr lang="en-US" altLang="en-US" sz="2400" dirty="0">
              <a:ea typeface="ヒラギノ角ゴ Pro W3" charset="-128"/>
            </a:endParaRPr>
          </a:p>
        </p:txBody>
      </p:sp>
    </p:spTree>
    <p:extLst>
      <p:ext uri="{BB962C8B-B14F-4D97-AF65-F5344CB8AC3E}">
        <p14:creationId xmlns:p14="http://schemas.microsoft.com/office/powerpoint/2010/main" val="2145726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05647"/>
            <a:ext cx="8229600" cy="553998"/>
          </a:xfrm>
        </p:spPr>
        <p:txBody>
          <a:bodyPr>
            <a:spAutoFit/>
          </a:bodyPr>
          <a:lstStyle/>
          <a:p>
            <a:r>
              <a:rPr lang="en-US" altLang="en-US" sz="3600" dirty="0" smtClean="0">
                <a:latin typeface="+mj-lt"/>
                <a:ea typeface="ＭＳ Ｐゴシック" panose="020B0600070205080204" pitchFamily="34" charset="-128"/>
              </a:rPr>
              <a:t>Learning Objectives</a:t>
            </a:r>
            <a:endParaRPr lang="en-US" sz="2000" b="0" dirty="0">
              <a:latin typeface="+mj-lt"/>
            </a:endParaRPr>
          </a:p>
        </p:txBody>
      </p:sp>
      <p:sp>
        <p:nvSpPr>
          <p:cNvPr id="3" name="Content Placeholder 2"/>
          <p:cNvSpPr>
            <a:spLocks noGrp="1"/>
          </p:cNvSpPr>
          <p:nvPr>
            <p:ph idx="1"/>
          </p:nvPr>
        </p:nvSpPr>
        <p:spPr>
          <a:xfrm>
            <a:off x="447675" y="1209675"/>
            <a:ext cx="8229600" cy="3162404"/>
          </a:xfrm>
        </p:spPr>
        <p:txBody>
          <a:bodyPr>
            <a:spAutoFit/>
          </a:bodyPr>
          <a:lstStyle/>
          <a:p>
            <a:pPr marL="536575" indent="-536575">
              <a:buNone/>
              <a:defRPr/>
            </a:pPr>
            <a:r>
              <a:rPr lang="en-US" sz="2400" b="1" dirty="0" smtClean="0">
                <a:solidFill>
                  <a:srgbClr val="007FA3"/>
                </a:solidFill>
              </a:rPr>
              <a:t>2.1</a:t>
            </a:r>
            <a:r>
              <a:rPr lang="en-US" sz="2400" dirty="0" smtClean="0"/>
              <a:t> </a:t>
            </a:r>
            <a:r>
              <a:rPr lang="en-US" altLang="en-US" sz="2400" dirty="0" smtClean="0">
                <a:ea typeface="ヒラギノ角ゴ Pro W3" charset="-128"/>
              </a:rPr>
              <a:t>Describe key components of the U.S. financial market system and the financing of business.</a:t>
            </a:r>
            <a:endParaRPr lang="en-US" sz="2400" dirty="0" smtClean="0"/>
          </a:p>
          <a:p>
            <a:pPr marL="0" indent="0">
              <a:spcAft>
                <a:spcPts val="0"/>
              </a:spcAft>
              <a:buNone/>
            </a:pPr>
            <a:r>
              <a:rPr lang="en-US" sz="2400" b="1" dirty="0" smtClean="0">
                <a:solidFill>
                  <a:srgbClr val="007FA3"/>
                </a:solidFill>
              </a:rPr>
              <a:t>2.2</a:t>
            </a:r>
            <a:r>
              <a:rPr lang="en-US" sz="2400" dirty="0" smtClean="0"/>
              <a:t> </a:t>
            </a:r>
            <a:r>
              <a:rPr lang="en-US" altLang="en-US" sz="2400" dirty="0" smtClean="0">
                <a:ea typeface="ヒラギノ角ゴ Pro W3" charset="-128"/>
              </a:rPr>
              <a:t>Understand how funds are raised in the capital markets.</a:t>
            </a:r>
            <a:endParaRPr lang="en-US" sz="2400" dirty="0" smtClean="0"/>
          </a:p>
          <a:p>
            <a:pPr marL="0" indent="0">
              <a:buNone/>
            </a:pPr>
            <a:r>
              <a:rPr lang="en-US" sz="2400" b="1" dirty="0" smtClean="0">
                <a:solidFill>
                  <a:srgbClr val="007FA3"/>
                </a:solidFill>
              </a:rPr>
              <a:t>2.3</a:t>
            </a:r>
            <a:r>
              <a:rPr lang="en-US" sz="2400" dirty="0" smtClean="0"/>
              <a:t> </a:t>
            </a:r>
            <a:r>
              <a:rPr lang="en-US" altLang="en-US" sz="2400" dirty="0" smtClean="0">
                <a:ea typeface="ヒラギノ角ゴ Pro W3" charset="-128"/>
              </a:rPr>
              <a:t>Be acquainted with recent rates of return.</a:t>
            </a:r>
            <a:endParaRPr lang="en-US" sz="2400" dirty="0" smtClean="0"/>
          </a:p>
          <a:p>
            <a:pPr marL="536575" indent="-536575">
              <a:buNone/>
              <a:defRPr/>
            </a:pPr>
            <a:r>
              <a:rPr lang="en-US" sz="2400" b="1" dirty="0" smtClean="0">
                <a:solidFill>
                  <a:srgbClr val="007FA3"/>
                </a:solidFill>
              </a:rPr>
              <a:t>2.4</a:t>
            </a:r>
            <a:r>
              <a:rPr lang="en-US" sz="2400" dirty="0" smtClean="0"/>
              <a:t> </a:t>
            </a:r>
            <a:r>
              <a:rPr lang="en-US" altLang="en-US" sz="2400" dirty="0" smtClean="0">
                <a:ea typeface="ヒラギノ角ゴ Pro W3" charset="-128"/>
              </a:rPr>
              <a:t>Explain the fundamentals of interest rate determination and the popular theories of the term structure of interest rates.</a:t>
            </a:r>
          </a:p>
        </p:txBody>
      </p:sp>
    </p:spTree>
    <p:extLst>
      <p:ext uri="{BB962C8B-B14F-4D97-AF65-F5344CB8AC3E}">
        <p14:creationId xmlns:p14="http://schemas.microsoft.com/office/powerpoint/2010/main" val="323811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356518"/>
            <a:ext cx="8229600" cy="609398"/>
          </a:xfrm>
        </p:spPr>
        <p:txBody>
          <a:bodyPr>
            <a:spAutoFit/>
          </a:bodyPr>
          <a:lstStyle/>
          <a:p>
            <a:r>
              <a:rPr lang="en-US" altLang="en-US" sz="3600" dirty="0">
                <a:latin typeface="+mj-lt"/>
                <a:ea typeface="ヒラギノ角ゴ Pro W3" charset="-128"/>
              </a:rPr>
              <a:t>Functions of an </a:t>
            </a:r>
            <a:r>
              <a:rPr lang="en-US" altLang="en-US" sz="3600" dirty="0" smtClean="0">
                <a:latin typeface="+mj-lt"/>
                <a:ea typeface="ヒラギノ角ゴ Pro W3" charset="-128"/>
              </a:rPr>
              <a:t>Investment </a:t>
            </a:r>
            <a:r>
              <a:rPr lang="en-US" altLang="en-US" sz="3600" dirty="0">
                <a:latin typeface="+mj-lt"/>
                <a:ea typeface="ヒラギノ角ゴ Pro W3" charset="-128"/>
              </a:rPr>
              <a:t>Banker</a:t>
            </a:r>
            <a:endParaRPr lang="en-US" sz="3600" dirty="0">
              <a:latin typeface="+mj-lt"/>
            </a:endParaRPr>
          </a:p>
        </p:txBody>
      </p:sp>
      <p:sp>
        <p:nvSpPr>
          <p:cNvPr id="3" name="Content Placeholder 2"/>
          <p:cNvSpPr>
            <a:spLocks noGrp="1"/>
          </p:cNvSpPr>
          <p:nvPr>
            <p:ph idx="1"/>
          </p:nvPr>
        </p:nvSpPr>
        <p:spPr>
          <a:xfrm>
            <a:off x="438150" y="1219200"/>
            <a:ext cx="8229600" cy="4308872"/>
          </a:xfrm>
        </p:spPr>
        <p:txBody>
          <a:bodyPr>
            <a:spAutoFit/>
          </a:bodyPr>
          <a:lstStyle/>
          <a:p>
            <a:r>
              <a:rPr lang="en-US" altLang="en-US" sz="2400" b="1" dirty="0" smtClean="0">
                <a:ea typeface="ヒラギノ角ゴ Pro W3" charset="-128"/>
              </a:rPr>
              <a:t>Underwriting</a:t>
            </a:r>
          </a:p>
          <a:p>
            <a:pPr lvl="1"/>
            <a:r>
              <a:rPr lang="en-US" altLang="en-US" sz="2400" dirty="0">
                <a:ea typeface="ヒラギノ角ゴ Pro W3" charset="-128"/>
              </a:rPr>
              <a:t>Underwriting means assuming risk. </a:t>
            </a:r>
            <a:r>
              <a:rPr lang="en-US" altLang="en-US" sz="2400" dirty="0" smtClean="0">
                <a:ea typeface="ヒラギノ角ゴ Pro W3" charset="-128"/>
              </a:rPr>
              <a:t>Because money </a:t>
            </a:r>
            <a:r>
              <a:rPr lang="en-US" altLang="en-US" sz="2400" dirty="0">
                <a:ea typeface="ヒラギノ角ゴ Pro W3" charset="-128"/>
              </a:rPr>
              <a:t>for securities is paid to the issuing firm before the securities are sold, there is a risk to the investment bank(s).</a:t>
            </a:r>
            <a:endParaRPr lang="en-US" altLang="en-US" sz="2400" dirty="0" smtClean="0">
              <a:ea typeface="ヒラギノ角ゴ Pro W3" charset="-128"/>
            </a:endParaRPr>
          </a:p>
          <a:p>
            <a:r>
              <a:rPr lang="en-US" altLang="en-US" sz="2400" b="1" dirty="0" smtClean="0">
                <a:ea typeface="ヒラギノ角ゴ Pro W3" charset="-128"/>
              </a:rPr>
              <a:t>Distributing</a:t>
            </a:r>
          </a:p>
          <a:p>
            <a:pPr lvl="1"/>
            <a:r>
              <a:rPr lang="en-US" altLang="en-US" sz="2400" dirty="0">
                <a:ea typeface="ヒラギノ角ゴ Pro W3" charset="-128"/>
              </a:rPr>
              <a:t>Once the securities are purchased from issuing firm, they are distributed to ultimate investors.</a:t>
            </a:r>
            <a:endParaRPr lang="en-US" altLang="en-US" sz="2400" dirty="0" smtClean="0">
              <a:ea typeface="ヒラギノ角ゴ Pro W3" charset="-128"/>
            </a:endParaRPr>
          </a:p>
          <a:p>
            <a:r>
              <a:rPr lang="en-US" altLang="en-US" sz="2400" b="1" dirty="0" smtClean="0">
                <a:ea typeface="ヒラギノ角ゴ Pro W3" charset="-128"/>
              </a:rPr>
              <a:t>Advising</a:t>
            </a:r>
          </a:p>
          <a:p>
            <a:pPr lvl="1"/>
            <a:r>
              <a:rPr lang="en-US" altLang="en-US" sz="2400" dirty="0">
                <a:ea typeface="ヒラギノ角ゴ Pro W3" charset="-128"/>
              </a:rPr>
              <a:t>On timing of sale, type of security, etc.</a:t>
            </a:r>
            <a:endParaRPr lang="en-US" sz="2400" dirty="0"/>
          </a:p>
        </p:txBody>
      </p:sp>
    </p:spTree>
    <p:extLst>
      <p:ext uri="{BB962C8B-B14F-4D97-AF65-F5344CB8AC3E}">
        <p14:creationId xmlns:p14="http://schemas.microsoft.com/office/powerpoint/2010/main" val="1202339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Distribution </a:t>
            </a:r>
            <a:r>
              <a:rPr lang="en-US" altLang="en-US" sz="3600" dirty="0" smtClean="0">
                <a:latin typeface="+mj-lt"/>
                <a:ea typeface="ヒラギノ角ゴ Pro W3" charset="-128"/>
              </a:rPr>
              <a:t>Methods </a:t>
            </a:r>
            <a:r>
              <a:rPr lang="en-US" altLang="en-US" sz="2800" dirty="0" smtClean="0">
                <a:latin typeface="+mj-lt"/>
                <a:ea typeface="ヒラギノ角ゴ Pro W3" charset="-128"/>
              </a:rPr>
              <a:t>(1 of 4)</a:t>
            </a:r>
            <a:endParaRPr lang="en-US" sz="2000" dirty="0">
              <a:latin typeface="+mj-lt"/>
            </a:endParaRPr>
          </a:p>
        </p:txBody>
      </p:sp>
      <p:sp>
        <p:nvSpPr>
          <p:cNvPr id="3" name="Content Placeholder 2"/>
          <p:cNvSpPr>
            <a:spLocks noGrp="1"/>
          </p:cNvSpPr>
          <p:nvPr>
            <p:ph idx="1"/>
          </p:nvPr>
        </p:nvSpPr>
        <p:spPr>
          <a:xfrm>
            <a:off x="438150" y="1219200"/>
            <a:ext cx="8229600" cy="3300904"/>
          </a:xfrm>
        </p:spPr>
        <p:txBody>
          <a:bodyPr>
            <a:spAutoFit/>
          </a:bodyPr>
          <a:lstStyle/>
          <a:p>
            <a:r>
              <a:rPr lang="en-US" altLang="en-US" sz="2400" b="1" dirty="0">
                <a:ea typeface="ヒラギノ角ゴ Pro W3" charset="-128"/>
              </a:rPr>
              <a:t>Negotiated </a:t>
            </a:r>
            <a:r>
              <a:rPr lang="en-US" altLang="en-US" sz="2400" b="1" dirty="0" smtClean="0">
                <a:ea typeface="ヒラギノ角ゴ Pro W3" charset="-128"/>
              </a:rPr>
              <a:t>Purchase</a:t>
            </a:r>
          </a:p>
          <a:p>
            <a:pPr lvl="1"/>
            <a:r>
              <a:rPr lang="en-US" altLang="en-US" sz="2400" dirty="0">
                <a:ea typeface="ヒラギノ角ゴ Pro W3" charset="-128"/>
              </a:rPr>
              <a:t>Issuing firm selects an investment banker to underwrite the issue. The firm and the investment banker negotiate the terms of the offer.</a:t>
            </a:r>
            <a:endParaRPr lang="en-US" altLang="en-US" sz="2400" b="1" dirty="0" smtClean="0">
              <a:ea typeface="ヒラギノ角ゴ Pro W3" charset="-128"/>
            </a:endParaRPr>
          </a:p>
          <a:p>
            <a:r>
              <a:rPr lang="en-US" altLang="en-US" sz="2400" b="1" dirty="0">
                <a:ea typeface="ヒラギノ角ゴ Pro W3" charset="-128"/>
              </a:rPr>
              <a:t>Competitive </a:t>
            </a:r>
            <a:r>
              <a:rPr lang="en-US" altLang="en-US" sz="2400" b="1" dirty="0" smtClean="0">
                <a:ea typeface="ヒラギノ角ゴ Pro W3" charset="-128"/>
              </a:rPr>
              <a:t>Bid Purchase</a:t>
            </a:r>
          </a:p>
          <a:p>
            <a:pPr lvl="1"/>
            <a:r>
              <a:rPr lang="en-US" altLang="en-US" sz="2400" dirty="0">
                <a:ea typeface="ヒラギノ角ゴ Pro W3" charset="-128"/>
              </a:rPr>
              <a:t>Several investment bankers bid for the right to underwrite the firm’s issue. The firm selects the banker offering the highest price.</a:t>
            </a:r>
            <a:endParaRPr lang="en-US" sz="2400" dirty="0"/>
          </a:p>
        </p:txBody>
      </p:sp>
    </p:spTree>
    <p:extLst>
      <p:ext uri="{BB962C8B-B14F-4D97-AF65-F5344CB8AC3E}">
        <p14:creationId xmlns:p14="http://schemas.microsoft.com/office/powerpoint/2010/main" val="414585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Distribution </a:t>
            </a:r>
            <a:r>
              <a:rPr lang="en-US" altLang="en-US" sz="3600" dirty="0" smtClean="0">
                <a:latin typeface="+mj-lt"/>
                <a:ea typeface="ヒラギノ角ゴ Pro W3" charset="-128"/>
              </a:rPr>
              <a:t>Methods </a:t>
            </a:r>
            <a:r>
              <a:rPr lang="en-US" altLang="en-US" sz="2800" dirty="0" smtClean="0">
                <a:latin typeface="+mj-lt"/>
                <a:ea typeface="ヒラギノ角ゴ Pro W3" charset="-128"/>
              </a:rPr>
              <a:t>(2 of 4)</a:t>
            </a:r>
            <a:endParaRPr lang="en-US" sz="2000" dirty="0">
              <a:latin typeface="+mj-lt"/>
            </a:endParaRPr>
          </a:p>
        </p:txBody>
      </p:sp>
      <p:sp>
        <p:nvSpPr>
          <p:cNvPr id="3" name="Content Placeholder 2"/>
          <p:cNvSpPr>
            <a:spLocks noGrp="1"/>
          </p:cNvSpPr>
          <p:nvPr>
            <p:ph idx="1"/>
          </p:nvPr>
        </p:nvSpPr>
        <p:spPr>
          <a:xfrm>
            <a:off x="438150" y="1219200"/>
            <a:ext cx="8229600" cy="3300904"/>
          </a:xfrm>
        </p:spPr>
        <p:txBody>
          <a:bodyPr>
            <a:spAutoFit/>
          </a:bodyPr>
          <a:lstStyle/>
          <a:p>
            <a:r>
              <a:rPr lang="en-US" altLang="en-US" sz="2400" b="1" dirty="0" smtClean="0">
                <a:ea typeface="ヒラギノ角ゴ Pro W3" charset="-128"/>
              </a:rPr>
              <a:t>Commission or Best-Efforts Basis</a:t>
            </a:r>
          </a:p>
          <a:p>
            <a:pPr lvl="1"/>
            <a:r>
              <a:rPr lang="en-US" altLang="en-US" sz="2400" dirty="0">
                <a:ea typeface="ヒラギノ角ゴ Pro W3" charset="-128"/>
              </a:rPr>
              <a:t>Issue is not underwritten, i.e., no money is paid upfront for the stocks. Investment bank, acting as an agent, attempt to sell the stocks in return for a commission.</a:t>
            </a:r>
            <a:endParaRPr lang="en-US" altLang="en-US" sz="2400" b="1" dirty="0" smtClean="0">
              <a:ea typeface="ヒラギノ角ゴ Pro W3" charset="-128"/>
            </a:endParaRPr>
          </a:p>
          <a:p>
            <a:r>
              <a:rPr lang="en-US" altLang="en-US" sz="2400" b="1" dirty="0">
                <a:ea typeface="ヒラギノ角ゴ Pro W3" charset="-128"/>
              </a:rPr>
              <a:t>Privileged </a:t>
            </a:r>
            <a:r>
              <a:rPr lang="en-US" altLang="en-US" sz="2400" b="1" dirty="0" smtClean="0">
                <a:ea typeface="ヒラギノ角ゴ Pro W3" charset="-128"/>
              </a:rPr>
              <a:t>Subscription</a:t>
            </a:r>
            <a:endParaRPr lang="en-US" altLang="en-US" sz="2400" b="1" dirty="0">
              <a:ea typeface="ヒラギノ角ゴ Pro W3" charset="-128"/>
            </a:endParaRPr>
          </a:p>
          <a:p>
            <a:pPr lvl="1"/>
            <a:r>
              <a:rPr lang="en-US" altLang="en-US" sz="2400" dirty="0">
                <a:ea typeface="ヒラギノ角ゴ Pro W3" charset="-128"/>
              </a:rPr>
              <a:t>Investment banker helps market the new issue to a select group of investors such as current stockholders, employees, or customers.</a:t>
            </a:r>
            <a:endParaRPr lang="en-US" sz="2400" dirty="0"/>
          </a:p>
        </p:txBody>
      </p:sp>
    </p:spTree>
    <p:extLst>
      <p:ext uri="{BB962C8B-B14F-4D97-AF65-F5344CB8AC3E}">
        <p14:creationId xmlns:p14="http://schemas.microsoft.com/office/powerpoint/2010/main" val="4218472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Distribution </a:t>
            </a:r>
            <a:r>
              <a:rPr lang="en-US" altLang="en-US" sz="3600" dirty="0" smtClean="0">
                <a:latin typeface="+mj-lt"/>
                <a:ea typeface="ヒラギノ角ゴ Pro W3" charset="-128"/>
              </a:rPr>
              <a:t>Methods </a:t>
            </a:r>
            <a:r>
              <a:rPr lang="en-US" altLang="en-US" sz="2800" dirty="0" smtClean="0">
                <a:latin typeface="+mj-lt"/>
                <a:ea typeface="ヒラギノ角ゴ Pro W3" charset="-128"/>
              </a:rPr>
              <a:t>(3 of 4)</a:t>
            </a:r>
            <a:endParaRPr lang="en-US" sz="2000" dirty="0">
              <a:latin typeface="+mj-lt"/>
            </a:endParaRPr>
          </a:p>
        </p:txBody>
      </p:sp>
      <p:sp>
        <p:nvSpPr>
          <p:cNvPr id="3" name="Content Placeholder 2"/>
          <p:cNvSpPr>
            <a:spLocks noGrp="1"/>
          </p:cNvSpPr>
          <p:nvPr>
            <p:ph idx="1"/>
          </p:nvPr>
        </p:nvSpPr>
        <p:spPr>
          <a:xfrm>
            <a:off x="438150" y="1219200"/>
            <a:ext cx="8229600" cy="2369880"/>
          </a:xfrm>
        </p:spPr>
        <p:txBody>
          <a:bodyPr>
            <a:spAutoFit/>
          </a:bodyPr>
          <a:lstStyle/>
          <a:p>
            <a:r>
              <a:rPr lang="en-US" altLang="en-US" sz="2400" b="1" dirty="0">
                <a:ea typeface="ヒラギノ角ゴ Pro W3" charset="-128"/>
              </a:rPr>
              <a:t>Dutch </a:t>
            </a:r>
            <a:r>
              <a:rPr lang="en-US" altLang="en-US" sz="2400" b="1" dirty="0" smtClean="0">
                <a:ea typeface="ヒラギノ角ゴ Pro W3" charset="-128"/>
              </a:rPr>
              <a:t>Auction</a:t>
            </a:r>
          </a:p>
          <a:p>
            <a:pPr lvl="1"/>
            <a:r>
              <a:rPr lang="en-US" altLang="en-US" sz="2400" dirty="0">
                <a:ea typeface="ヒラギノ角ゴ Pro W3" charset="-128"/>
              </a:rPr>
              <a:t>Investors place bids indicating how many shares they are willing to buy and at what price. The price the stock is then sold for becomes the lowest price at which the issuing company can sell all the available shares</a:t>
            </a:r>
            <a:r>
              <a:rPr lang="en-US" altLang="en-US" sz="2400" dirty="0" smtClean="0">
                <a:ea typeface="ヒラギノ角ゴ Pro W3" charset="-128"/>
              </a:rPr>
              <a:t>.</a:t>
            </a:r>
            <a:endParaRPr lang="en-US" altLang="en-US" sz="2400" dirty="0" smtClean="0"/>
          </a:p>
          <a:p>
            <a:pPr lvl="1"/>
            <a:r>
              <a:rPr lang="en-US" altLang="en-US" sz="2400" dirty="0">
                <a:ea typeface="ヒラギノ角ゴ Pro W3" charset="-128"/>
              </a:rPr>
              <a:t>See Figure </a:t>
            </a:r>
            <a:r>
              <a:rPr lang="en-US" altLang="en-US" sz="2400" dirty="0" smtClean="0">
                <a:ea typeface="ヒラギノ角ゴ Pro W3" charset="-128"/>
              </a:rPr>
              <a:t>2.2</a:t>
            </a:r>
            <a:r>
              <a:rPr lang="en-US" altLang="en-US" sz="2400" dirty="0">
                <a:ea typeface="ヒラギノ角ゴ Pro W3" charset="-128"/>
              </a:rPr>
              <a:t>.</a:t>
            </a:r>
            <a:endParaRPr lang="en-US" altLang="en-US" sz="2400" dirty="0" smtClean="0">
              <a:ea typeface="ヒラギノ角ゴ Pro W3" charset="-128"/>
            </a:endParaRPr>
          </a:p>
        </p:txBody>
      </p:sp>
    </p:spTree>
    <p:extLst>
      <p:ext uri="{BB962C8B-B14F-4D97-AF65-F5344CB8AC3E}">
        <p14:creationId xmlns:p14="http://schemas.microsoft.com/office/powerpoint/2010/main" val="938932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1956"/>
            <a:ext cx="8229600" cy="553998"/>
          </a:xfrm>
        </p:spPr>
        <p:txBody>
          <a:bodyPr>
            <a:spAutoFit/>
          </a:bodyPr>
          <a:lstStyle/>
          <a:p>
            <a:r>
              <a:rPr lang="en-US" sz="3600" dirty="0">
                <a:latin typeface="+mj-lt"/>
              </a:rPr>
              <a:t>Figure </a:t>
            </a:r>
            <a:r>
              <a:rPr lang="en-US" sz="3600" dirty="0" smtClean="0">
                <a:latin typeface="+mj-lt"/>
              </a:rPr>
              <a:t>2.2 A </a:t>
            </a:r>
            <a:r>
              <a:rPr lang="en-US" sz="3600" dirty="0">
                <a:latin typeface="+mj-lt"/>
              </a:rPr>
              <a:t>Dutch Auction Primer</a:t>
            </a:r>
          </a:p>
        </p:txBody>
      </p:sp>
      <p:pic>
        <p:nvPicPr>
          <p:cNvPr id="3" name="Picture 2" descr="In the diagram, a company is planning to use a Dutch auction to set the price of the shares in its initial public offering. The diagram explains how the auction process will find the highest price at which all shares can be sold.&#10;The diagram illustrates that investors bid on the numbers of shares they would like to buy and the price they are willing to pay for them. A graphic shows that the number of desired shares and the price offered by potential investors vary widely.&#10;Adding it up&#10;1. The auctioneer starts by gathering all the bids and sorting them according to price, from lowest to highest.&#10;Setting the price&#10;2. The auctioneer works back from the highest bid until all the shares are sold.&#10;3. The final price that fills the quota of shares to sell becomes the offering price to all successful bidders.&#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2185" y="1276350"/>
            <a:ext cx="5209652" cy="5073632"/>
          </a:xfrm>
          <a:prstGeom prst="rect">
            <a:avLst/>
          </a:prstGeom>
        </p:spPr>
      </p:pic>
    </p:spTree>
    <p:extLst>
      <p:ext uri="{BB962C8B-B14F-4D97-AF65-F5344CB8AC3E}">
        <p14:creationId xmlns:p14="http://schemas.microsoft.com/office/powerpoint/2010/main" val="15243536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Distribution </a:t>
            </a:r>
            <a:r>
              <a:rPr lang="en-US" altLang="en-US" sz="3600" dirty="0" smtClean="0">
                <a:latin typeface="+mj-lt"/>
                <a:ea typeface="ヒラギノ角ゴ Pro W3" charset="-128"/>
              </a:rPr>
              <a:t>Methods </a:t>
            </a:r>
            <a:r>
              <a:rPr lang="en-US" altLang="en-US" sz="2800" dirty="0" smtClean="0">
                <a:latin typeface="+mj-lt"/>
                <a:ea typeface="ヒラギノ角ゴ Pro W3" charset="-128"/>
              </a:rPr>
              <a:t>(4 of 4)</a:t>
            </a:r>
            <a:endParaRPr lang="en-US" sz="2000" dirty="0">
              <a:latin typeface="+mj-lt"/>
            </a:endParaRPr>
          </a:p>
        </p:txBody>
      </p:sp>
      <p:sp>
        <p:nvSpPr>
          <p:cNvPr id="3" name="Content Placeholder 2"/>
          <p:cNvSpPr>
            <a:spLocks noGrp="1"/>
          </p:cNvSpPr>
          <p:nvPr>
            <p:ph idx="1"/>
          </p:nvPr>
        </p:nvSpPr>
        <p:spPr>
          <a:xfrm>
            <a:off x="438150" y="1219200"/>
            <a:ext cx="8229600" cy="1631216"/>
          </a:xfrm>
        </p:spPr>
        <p:txBody>
          <a:bodyPr>
            <a:spAutoFit/>
          </a:bodyPr>
          <a:lstStyle/>
          <a:p>
            <a:r>
              <a:rPr lang="en-US" altLang="en-US" sz="2400" b="1" dirty="0">
                <a:ea typeface="ヒラギノ角ゴ Pro W3" charset="-128"/>
              </a:rPr>
              <a:t>Direct Sale</a:t>
            </a:r>
          </a:p>
          <a:p>
            <a:pPr lvl="1"/>
            <a:r>
              <a:rPr lang="en-US" altLang="en-US" sz="2400" dirty="0">
                <a:ea typeface="ヒラギノ角ゴ Pro W3" charset="-128"/>
              </a:rPr>
              <a:t>Issuing firm sells the securities directly to the investing public.</a:t>
            </a:r>
          </a:p>
          <a:p>
            <a:pPr lvl="1"/>
            <a:r>
              <a:rPr lang="en-US" altLang="en-US" sz="2400" dirty="0">
                <a:ea typeface="ヒラギノ角ゴ Pro W3" charset="-128"/>
              </a:rPr>
              <a:t>No investment banker is involved.</a:t>
            </a:r>
            <a:endParaRPr lang="en-US" altLang="en-US" sz="2400" dirty="0" smtClean="0">
              <a:ea typeface="ヒラギノ角ゴ Pro W3" charset="-128"/>
            </a:endParaRPr>
          </a:p>
        </p:txBody>
      </p:sp>
    </p:spTree>
    <p:extLst>
      <p:ext uri="{BB962C8B-B14F-4D97-AF65-F5344CB8AC3E}">
        <p14:creationId xmlns:p14="http://schemas.microsoft.com/office/powerpoint/2010/main" val="30302260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Private Debt </a:t>
            </a:r>
            <a:r>
              <a:rPr lang="en-US" altLang="en-US" sz="3600" dirty="0" smtClean="0">
                <a:latin typeface="+mj-lt"/>
                <a:ea typeface="ヒラギノ角ゴ Pro W3" charset="-128"/>
              </a:rPr>
              <a:t>Placements </a:t>
            </a:r>
            <a:r>
              <a:rPr lang="en-US" altLang="en-US" sz="2800" dirty="0" smtClean="0">
                <a:latin typeface="+mj-lt"/>
                <a:ea typeface="ヒラギノ角ゴ Pro W3" charset="-128"/>
              </a:rPr>
              <a:t>(1 of 2)</a:t>
            </a:r>
            <a:endParaRPr lang="en-US" sz="2000" dirty="0">
              <a:latin typeface="+mj-lt"/>
            </a:endParaRPr>
          </a:p>
        </p:txBody>
      </p:sp>
      <p:sp>
        <p:nvSpPr>
          <p:cNvPr id="3" name="Content Placeholder 2"/>
          <p:cNvSpPr>
            <a:spLocks noGrp="1"/>
          </p:cNvSpPr>
          <p:nvPr>
            <p:ph idx="1"/>
          </p:nvPr>
        </p:nvSpPr>
        <p:spPr>
          <a:xfrm>
            <a:off x="438150" y="1219200"/>
            <a:ext cx="8229600" cy="1477328"/>
          </a:xfrm>
        </p:spPr>
        <p:txBody>
          <a:bodyPr>
            <a:spAutoFit/>
          </a:bodyPr>
          <a:lstStyle/>
          <a:p>
            <a:r>
              <a:rPr lang="en-US" altLang="en-US" sz="2400" dirty="0">
                <a:ea typeface="ヒラギノ角ゴ Pro W3" charset="-128"/>
              </a:rPr>
              <a:t>Private placements of debt refers to raising money directly from prominent investors such as life insurance companies, pension funds. It can be accomplished with or without the assistance of investment bankers.</a:t>
            </a:r>
            <a:endParaRPr lang="en-US" sz="2400" dirty="0"/>
          </a:p>
        </p:txBody>
      </p:sp>
    </p:spTree>
    <p:extLst>
      <p:ext uri="{BB962C8B-B14F-4D97-AF65-F5344CB8AC3E}">
        <p14:creationId xmlns:p14="http://schemas.microsoft.com/office/powerpoint/2010/main" val="7995565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1956"/>
            <a:ext cx="8229600" cy="553998"/>
          </a:xfrm>
        </p:spPr>
        <p:txBody>
          <a:bodyPr>
            <a:spAutoFit/>
          </a:bodyPr>
          <a:lstStyle/>
          <a:p>
            <a:r>
              <a:rPr lang="en-US" altLang="en-US" sz="3600" dirty="0">
                <a:latin typeface="+mj-lt"/>
                <a:ea typeface="ヒラギノ角ゴ Pro W3" charset="-128"/>
              </a:rPr>
              <a:t>Private Debt </a:t>
            </a:r>
            <a:r>
              <a:rPr lang="en-US" altLang="en-US" sz="3600" dirty="0" smtClean="0">
                <a:latin typeface="+mj-lt"/>
                <a:ea typeface="ヒラギノ角ゴ Pro W3" charset="-128"/>
              </a:rPr>
              <a:t>Placements </a:t>
            </a:r>
            <a:r>
              <a:rPr lang="en-US" altLang="en-US" sz="2800" dirty="0" smtClean="0">
                <a:latin typeface="+mj-lt"/>
                <a:ea typeface="ヒラギノ角ゴ Pro W3" charset="-128"/>
              </a:rPr>
              <a:t>(2 of 2)</a:t>
            </a:r>
            <a:endParaRPr lang="en-US" sz="2000" dirty="0">
              <a:latin typeface="+mj-lt"/>
            </a:endParaRPr>
          </a:p>
        </p:txBody>
      </p:sp>
      <p:sp>
        <p:nvSpPr>
          <p:cNvPr id="3" name="Content Placeholder 2"/>
          <p:cNvSpPr>
            <a:spLocks noGrp="1"/>
          </p:cNvSpPr>
          <p:nvPr>
            <p:ph idx="1"/>
          </p:nvPr>
        </p:nvSpPr>
        <p:spPr>
          <a:xfrm>
            <a:off x="438150" y="1219200"/>
            <a:ext cx="8229600" cy="3608680"/>
          </a:xfrm>
        </p:spPr>
        <p:txBody>
          <a:bodyPr>
            <a:spAutoFit/>
          </a:bodyPr>
          <a:lstStyle/>
          <a:p>
            <a:r>
              <a:rPr lang="en-US" altLang="en-US" sz="2400" b="1" dirty="0" smtClean="0">
                <a:ea typeface="ヒラギノ角ゴ Pro W3" charset="-128"/>
              </a:rPr>
              <a:t>Advantages</a:t>
            </a:r>
          </a:p>
          <a:p>
            <a:pPr lvl="1"/>
            <a:r>
              <a:rPr lang="en-US" altLang="en-US" sz="2400" dirty="0">
                <a:ea typeface="ヒラギノ角ゴ Pro W3" charset="-128"/>
              </a:rPr>
              <a:t>Faster to raise </a:t>
            </a:r>
            <a:r>
              <a:rPr lang="en-US" altLang="en-US" sz="2400" dirty="0" smtClean="0">
                <a:ea typeface="ヒラギノ角ゴ Pro W3" charset="-128"/>
              </a:rPr>
              <a:t>money</a:t>
            </a:r>
          </a:p>
          <a:p>
            <a:pPr lvl="1"/>
            <a:r>
              <a:rPr lang="en-US" altLang="en-US" sz="2400" dirty="0">
                <a:ea typeface="ヒラギノ角ゴ Pro W3" charset="-128"/>
              </a:rPr>
              <a:t>Reduces flotation </a:t>
            </a:r>
            <a:r>
              <a:rPr lang="en-US" altLang="en-US" sz="2400" dirty="0" smtClean="0">
                <a:ea typeface="ヒラギノ角ゴ Pro W3" charset="-128"/>
              </a:rPr>
              <a:t>costs</a:t>
            </a:r>
          </a:p>
          <a:p>
            <a:pPr lvl="1"/>
            <a:r>
              <a:rPr lang="en-US" altLang="en-US" sz="2400" dirty="0">
                <a:ea typeface="ヒラギノ角ゴ Pro W3" charset="-128"/>
              </a:rPr>
              <a:t>Offers financing flexibility</a:t>
            </a:r>
            <a:endParaRPr lang="en-US" altLang="en-US" sz="2400" b="1" dirty="0" smtClean="0">
              <a:ea typeface="ヒラギノ角ゴ Pro W3" charset="-128"/>
            </a:endParaRPr>
          </a:p>
          <a:p>
            <a:r>
              <a:rPr lang="en-US" altLang="en-US" sz="2400" b="1" dirty="0" smtClean="0">
                <a:ea typeface="ヒラギノ角ゴ Pro W3" charset="-128"/>
              </a:rPr>
              <a:t>Disadvantages</a:t>
            </a:r>
          </a:p>
          <a:p>
            <a:pPr lvl="1"/>
            <a:r>
              <a:rPr lang="en-US" altLang="en-US" sz="2400" dirty="0">
                <a:ea typeface="ヒラギノ角ゴ Pro W3" charset="-128"/>
              </a:rPr>
              <a:t>Interest costs are higher than public </a:t>
            </a:r>
            <a:r>
              <a:rPr lang="en-US" altLang="en-US" sz="2400" dirty="0" smtClean="0">
                <a:ea typeface="ヒラギノ角ゴ Pro W3" charset="-128"/>
              </a:rPr>
              <a:t>issues</a:t>
            </a:r>
          </a:p>
          <a:p>
            <a:pPr lvl="1"/>
            <a:r>
              <a:rPr lang="en-US" altLang="en-US" sz="2400" dirty="0">
                <a:ea typeface="ヒラギノ角ゴ Pro W3" charset="-128"/>
              </a:rPr>
              <a:t>Restrictive </a:t>
            </a:r>
            <a:r>
              <a:rPr lang="en-US" altLang="en-US" sz="2400" dirty="0" smtClean="0">
                <a:ea typeface="ヒラギノ角ゴ Pro W3" charset="-128"/>
              </a:rPr>
              <a:t>covenants</a:t>
            </a:r>
          </a:p>
          <a:p>
            <a:pPr lvl="1"/>
            <a:r>
              <a:rPr lang="en-US" altLang="en-US" sz="2400" dirty="0">
                <a:ea typeface="ヒラギノ角ゴ Pro W3" charset="-128"/>
              </a:rPr>
              <a:t>Possible future SEC </a:t>
            </a:r>
            <a:r>
              <a:rPr lang="en-US" altLang="en-US" sz="2400" dirty="0" smtClean="0">
                <a:ea typeface="ヒラギノ角ゴ Pro W3" charset="-128"/>
              </a:rPr>
              <a:t>registration</a:t>
            </a:r>
            <a:endParaRPr lang="en-US" sz="2400" dirty="0"/>
          </a:p>
        </p:txBody>
      </p:sp>
    </p:spTree>
    <p:extLst>
      <p:ext uri="{BB962C8B-B14F-4D97-AF65-F5344CB8AC3E}">
        <p14:creationId xmlns:p14="http://schemas.microsoft.com/office/powerpoint/2010/main" val="405892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Flotation Costs</a:t>
            </a:r>
            <a:endParaRPr lang="en-US" sz="3600" dirty="0">
              <a:latin typeface="+mj-lt"/>
            </a:endParaRPr>
          </a:p>
        </p:txBody>
      </p:sp>
      <p:sp>
        <p:nvSpPr>
          <p:cNvPr id="3" name="Content Placeholder 2"/>
          <p:cNvSpPr>
            <a:spLocks noGrp="1"/>
          </p:cNvSpPr>
          <p:nvPr>
            <p:ph idx="1"/>
          </p:nvPr>
        </p:nvSpPr>
        <p:spPr>
          <a:xfrm>
            <a:off x="438150" y="1219200"/>
            <a:ext cx="8229600" cy="2739211"/>
          </a:xfrm>
        </p:spPr>
        <p:txBody>
          <a:bodyPr>
            <a:spAutoFit/>
          </a:bodyPr>
          <a:lstStyle/>
          <a:p>
            <a:r>
              <a:rPr lang="en-US" altLang="en-US" sz="2400" b="1" dirty="0">
                <a:ea typeface="ヒラギノ角ゴ Pro W3" charset="-128"/>
              </a:rPr>
              <a:t>Flotation </a:t>
            </a:r>
            <a:r>
              <a:rPr lang="en-US" altLang="en-US" sz="2400" b="1" dirty="0" smtClean="0">
                <a:ea typeface="ヒラギノ角ゴ Pro W3" charset="-128"/>
              </a:rPr>
              <a:t>costs </a:t>
            </a:r>
            <a:r>
              <a:rPr lang="en-US" altLang="en-US" sz="2400" dirty="0" smtClean="0">
                <a:ea typeface="ヒラギノ角ゴ Pro W3" charset="-128"/>
              </a:rPr>
              <a:t>are </a:t>
            </a:r>
            <a:r>
              <a:rPr lang="en-US" altLang="en-US" sz="2400" dirty="0">
                <a:ea typeface="ヒラギノ角ゴ Pro W3" charset="-128"/>
              </a:rPr>
              <a:t>transaction costs incurred when a firm raises funds by issuing securities</a:t>
            </a:r>
            <a:r>
              <a:rPr lang="en-US" altLang="en-US" sz="2400" dirty="0" smtClean="0">
                <a:ea typeface="ヒラギノ角ゴ Pro W3" charset="-128"/>
              </a:rPr>
              <a:t>:</a:t>
            </a:r>
          </a:p>
          <a:p>
            <a:pPr lvl="1"/>
            <a:r>
              <a:rPr lang="en-US" altLang="en-US" sz="2400" dirty="0">
                <a:ea typeface="ヒラギノ角ゴ Pro W3" charset="-128"/>
              </a:rPr>
              <a:t>Underwriter’s </a:t>
            </a:r>
            <a:r>
              <a:rPr lang="en-US" altLang="en-US" sz="2400" dirty="0" smtClean="0">
                <a:ea typeface="ヒラギノ角ゴ Pro W3" charset="-128"/>
              </a:rPr>
              <a:t>spread (difference </a:t>
            </a:r>
            <a:r>
              <a:rPr lang="en-US" altLang="en-US" sz="2400" dirty="0">
                <a:ea typeface="ヒラギノ角ゴ Pro W3" charset="-128"/>
              </a:rPr>
              <a:t>between gross and net proceeds</a:t>
            </a:r>
            <a:r>
              <a:rPr lang="en-US" altLang="en-US" sz="2400" dirty="0" smtClean="0">
                <a:ea typeface="ヒラギノ角ゴ Pro W3" charset="-128"/>
              </a:rPr>
              <a:t>)</a:t>
            </a:r>
          </a:p>
          <a:p>
            <a:pPr lvl="1"/>
            <a:r>
              <a:rPr lang="en-US" altLang="en-US" sz="2400" dirty="0">
                <a:ea typeface="ヒラギノ角ゴ Pro W3" charset="-128"/>
              </a:rPr>
              <a:t>Issuing </a:t>
            </a:r>
            <a:r>
              <a:rPr lang="en-US" altLang="en-US" sz="2400" dirty="0" smtClean="0">
                <a:ea typeface="ヒラギノ角ゴ Pro W3" charset="-128"/>
              </a:rPr>
              <a:t>costs (printing </a:t>
            </a:r>
            <a:r>
              <a:rPr lang="en-US" altLang="en-US" sz="2400" dirty="0">
                <a:ea typeface="ヒラギノ角ゴ Pro W3" charset="-128"/>
              </a:rPr>
              <a:t>and engraving of security certificates, legal fees, accounting fees, trustee fees, other miscellaneous expenses</a:t>
            </a:r>
            <a:r>
              <a:rPr lang="en-US" altLang="en-US" sz="2400" dirty="0" smtClean="0">
                <a:ea typeface="ヒラギノ角ゴ Pro W3" charset="-128"/>
              </a:rPr>
              <a:t>)</a:t>
            </a:r>
            <a:endParaRPr lang="en-US" sz="2400" dirty="0"/>
          </a:p>
        </p:txBody>
      </p:sp>
    </p:spTree>
    <p:extLst>
      <p:ext uri="{BB962C8B-B14F-4D97-AF65-F5344CB8AC3E}">
        <p14:creationId xmlns:p14="http://schemas.microsoft.com/office/powerpoint/2010/main" val="7655889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06" y="424697"/>
            <a:ext cx="8229600" cy="553998"/>
          </a:xfrm>
        </p:spPr>
        <p:txBody>
          <a:bodyPr>
            <a:spAutoFit/>
          </a:bodyPr>
          <a:lstStyle/>
          <a:p>
            <a:r>
              <a:rPr lang="en-US" altLang="en-US" sz="3600" dirty="0">
                <a:latin typeface="+mj-lt"/>
                <a:ea typeface="ヒラギノ角ゴ Pro W3" charset="-128"/>
              </a:rPr>
              <a:t>Sarbanes-Oxley Act (SOX)</a:t>
            </a:r>
            <a:endParaRPr lang="en-US" sz="3600" dirty="0">
              <a:latin typeface="+mj-lt"/>
            </a:endParaRPr>
          </a:p>
        </p:txBody>
      </p:sp>
      <p:sp>
        <p:nvSpPr>
          <p:cNvPr id="3" name="Content Placeholder 2"/>
          <p:cNvSpPr>
            <a:spLocks noGrp="1"/>
          </p:cNvSpPr>
          <p:nvPr>
            <p:ph idx="1"/>
          </p:nvPr>
        </p:nvSpPr>
        <p:spPr>
          <a:xfrm>
            <a:off x="438150" y="1219200"/>
            <a:ext cx="8229600" cy="5009064"/>
          </a:xfrm>
        </p:spPr>
        <p:txBody>
          <a:bodyPr>
            <a:spAutoFit/>
          </a:bodyPr>
          <a:lstStyle/>
          <a:p>
            <a:r>
              <a:rPr lang="en-US" altLang="en-US" sz="2400" dirty="0">
                <a:ea typeface="ヒラギノ角ゴ Pro W3" charset="-128"/>
              </a:rPr>
              <a:t>In response to corporate scandals, Congress passed </a:t>
            </a:r>
            <a:r>
              <a:rPr lang="en-US" altLang="en-US" sz="2400" dirty="0" smtClean="0">
                <a:ea typeface="ヒラギノ角ゴ Pro W3" charset="-128"/>
              </a:rPr>
              <a:t>SOX in </a:t>
            </a:r>
            <a:r>
              <a:rPr lang="en-US" altLang="en-US" sz="2400" dirty="0">
                <a:ea typeface="ヒラギノ角ゴ Pro W3" charset="-128"/>
              </a:rPr>
              <a:t>2002</a:t>
            </a:r>
            <a:r>
              <a:rPr lang="en-US" altLang="en-US" sz="2400" dirty="0" smtClean="0">
                <a:ea typeface="ヒラギノ角ゴ Pro W3" charset="-128"/>
              </a:rPr>
              <a:t>.</a:t>
            </a:r>
          </a:p>
          <a:p>
            <a:r>
              <a:rPr lang="en-US" altLang="en-US" sz="2400" dirty="0" smtClean="0">
                <a:ea typeface="ヒラギノ角ゴ Pro W3" charset="-128"/>
              </a:rPr>
              <a:t>SOX holds </a:t>
            </a:r>
            <a:r>
              <a:rPr lang="en-US" altLang="en-US" sz="2400" dirty="0">
                <a:ea typeface="ヒラギノ角ゴ Pro W3" charset="-128"/>
              </a:rPr>
              <a:t>senior corporate advisors (such as accountants, lawyers, board of directors, officers) responsible for any instance of misconduct</a:t>
            </a:r>
            <a:r>
              <a:rPr lang="en-US" altLang="en-US" sz="2400" dirty="0" smtClean="0">
                <a:ea typeface="ヒラギノ角ゴ Pro W3" charset="-128"/>
              </a:rPr>
              <a:t>.</a:t>
            </a:r>
          </a:p>
          <a:p>
            <a:r>
              <a:rPr lang="en-US" altLang="en-US" sz="2400" dirty="0" smtClean="0">
                <a:ea typeface="ヒラギノ角ゴ Pro W3" charset="-128"/>
              </a:rPr>
              <a:t>SOX attempts </a:t>
            </a:r>
            <a:r>
              <a:rPr lang="en-US" altLang="en-US" sz="2400" dirty="0">
                <a:ea typeface="ヒラギノ角ゴ Pro W3" charset="-128"/>
              </a:rPr>
              <a:t>to protect the interest of investors by improving transparency and accuracy of corporate disclosures</a:t>
            </a:r>
            <a:r>
              <a:rPr lang="en-US" altLang="en-US" sz="2400" dirty="0" smtClean="0">
                <a:ea typeface="ヒラギノ角ゴ Pro W3" charset="-128"/>
              </a:rPr>
              <a:t>.</a:t>
            </a:r>
          </a:p>
          <a:p>
            <a:r>
              <a:rPr lang="en-US" altLang="en-US" sz="2400" dirty="0" smtClean="0">
                <a:ea typeface="ヒラギノ角ゴ Pro W3" charset="-128"/>
              </a:rPr>
              <a:t>SOX </a:t>
            </a:r>
            <a:r>
              <a:rPr lang="en-US" altLang="en-US" sz="2400" dirty="0">
                <a:ea typeface="ヒラギノ角ゴ Pro W3" charset="-128"/>
              </a:rPr>
              <a:t>has been criticized for imposing additional compliance costs on the firms. Some firms have responded by delisting from major exchanges or choosing to list on foreign exchanges.</a:t>
            </a:r>
            <a:endParaRPr lang="en-US" sz="2400" dirty="0"/>
          </a:p>
        </p:txBody>
      </p:sp>
    </p:spTree>
    <p:extLst>
      <p:ext uri="{BB962C8B-B14F-4D97-AF65-F5344CB8AC3E}">
        <p14:creationId xmlns:p14="http://schemas.microsoft.com/office/powerpoint/2010/main" val="34014972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1862257"/>
            <a:ext cx="8267700" cy="1661993"/>
          </a:xfrm>
        </p:spPr>
        <p:txBody>
          <a:bodyPr wrap="square">
            <a:spAutoFit/>
          </a:bodyPr>
          <a:lstStyle/>
          <a:p>
            <a:r>
              <a:rPr lang="en-US" dirty="0">
                <a:latin typeface="+mj-lt"/>
              </a:rPr>
              <a:t>Financing of Business: The </a:t>
            </a:r>
            <a:r>
              <a:rPr lang="en-US" dirty="0" smtClean="0">
                <a:latin typeface="+mj-lt"/>
              </a:rPr>
              <a:t>Movement </a:t>
            </a:r>
            <a:r>
              <a:rPr lang="en-US" dirty="0">
                <a:latin typeface="+mj-lt"/>
              </a:rPr>
              <a:t>of Funds T</a:t>
            </a:r>
            <a:r>
              <a:rPr lang="en-US" dirty="0" smtClean="0">
                <a:latin typeface="+mj-lt"/>
              </a:rPr>
              <a:t>hrough </a:t>
            </a:r>
            <a:r>
              <a:rPr lang="en-US" dirty="0">
                <a:latin typeface="+mj-lt"/>
              </a:rPr>
              <a:t>the Economy</a:t>
            </a:r>
            <a:endParaRPr lang="en-US" b="0" dirty="0">
              <a:latin typeface="+mj-lt"/>
            </a:endParaRPr>
          </a:p>
        </p:txBody>
      </p:sp>
    </p:spTree>
    <p:extLst>
      <p:ext uri="{BB962C8B-B14F-4D97-AF65-F5344CB8AC3E}">
        <p14:creationId xmlns:p14="http://schemas.microsoft.com/office/powerpoint/2010/main" val="3421426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9100" y="2397205"/>
            <a:ext cx="7772400" cy="1107996"/>
          </a:xfrm>
        </p:spPr>
        <p:txBody>
          <a:bodyPr>
            <a:spAutoFit/>
          </a:bodyPr>
          <a:lstStyle/>
          <a:p>
            <a:r>
              <a:rPr lang="en-US" dirty="0">
                <a:latin typeface="+mj-lt"/>
              </a:rPr>
              <a:t>Rates of Return in the Financial Markets</a:t>
            </a:r>
          </a:p>
        </p:txBody>
      </p:sp>
    </p:spTree>
    <p:extLst>
      <p:ext uri="{BB962C8B-B14F-4D97-AF65-F5344CB8AC3E}">
        <p14:creationId xmlns:p14="http://schemas.microsoft.com/office/powerpoint/2010/main" val="1506865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6719"/>
            <a:ext cx="8229600" cy="553998"/>
          </a:xfrm>
        </p:spPr>
        <p:txBody>
          <a:bodyPr>
            <a:spAutoFit/>
          </a:bodyPr>
          <a:lstStyle/>
          <a:p>
            <a:r>
              <a:rPr lang="en-US" altLang="en-US" sz="3600" dirty="0" smtClean="0">
                <a:latin typeface="+mj-lt"/>
                <a:ea typeface="ヒラギノ角ゴ Pro W3" charset="-128"/>
              </a:rPr>
              <a:t>Long-Term </a:t>
            </a:r>
            <a:r>
              <a:rPr lang="en-US" altLang="en-US" sz="3600" dirty="0">
                <a:latin typeface="+mj-lt"/>
                <a:ea typeface="ヒラギノ角ゴ Pro W3" charset="-128"/>
              </a:rPr>
              <a:t>Rates of Return</a:t>
            </a:r>
            <a:endParaRPr lang="en-US" sz="3600" dirty="0">
              <a:latin typeface="+mj-lt"/>
            </a:endParaRPr>
          </a:p>
        </p:txBody>
      </p:sp>
      <p:sp>
        <p:nvSpPr>
          <p:cNvPr id="3" name="Content Placeholder 2"/>
          <p:cNvSpPr>
            <a:spLocks noGrp="1"/>
          </p:cNvSpPr>
          <p:nvPr>
            <p:ph idx="1"/>
          </p:nvPr>
        </p:nvSpPr>
        <p:spPr>
          <a:xfrm>
            <a:off x="438150" y="1219200"/>
            <a:ext cx="8248650" cy="1862048"/>
          </a:xfrm>
        </p:spPr>
        <p:txBody>
          <a:bodyPr wrap="square">
            <a:spAutoFit/>
          </a:bodyPr>
          <a:lstStyle/>
          <a:p>
            <a:r>
              <a:rPr lang="en-US" altLang="en-US" sz="2400" dirty="0">
                <a:ea typeface="ヒラギノ角ゴ Pro W3" charset="-128"/>
              </a:rPr>
              <a:t>See Figure </a:t>
            </a:r>
            <a:r>
              <a:rPr lang="en-US" altLang="en-US" sz="2400" dirty="0" smtClean="0">
                <a:ea typeface="ヒラギノ角ゴ Pro W3" charset="-128"/>
              </a:rPr>
              <a:t>2.3.</a:t>
            </a:r>
          </a:p>
          <a:p>
            <a:r>
              <a:rPr lang="en-US" altLang="en-US" sz="2400" dirty="0">
                <a:ea typeface="ヒラギノ角ゴ Pro W3" charset="-128"/>
              </a:rPr>
              <a:t>Higher returns are associated with higher risk</a:t>
            </a:r>
            <a:r>
              <a:rPr lang="en-US" altLang="en-US" sz="2400" dirty="0" smtClean="0">
                <a:ea typeface="ヒラギノ角ゴ Pro W3" charset="-128"/>
              </a:rPr>
              <a:t>.</a:t>
            </a:r>
          </a:p>
          <a:p>
            <a:r>
              <a:rPr lang="en-US" altLang="en-US" sz="2400" dirty="0" smtClean="0">
                <a:ea typeface="ヒラギノ角ゴ Pro W3" charset="-128"/>
              </a:rPr>
              <a:t>Investors </a:t>
            </a:r>
            <a:r>
              <a:rPr lang="en-US" altLang="en-US" sz="2400" dirty="0">
                <a:ea typeface="ヒラギノ角ゴ Pro W3" charset="-128"/>
              </a:rPr>
              <a:t>demand compensation for inflation and other elements of risk (such as default).</a:t>
            </a:r>
            <a:endParaRPr lang="en-US" sz="2400" dirty="0"/>
          </a:p>
        </p:txBody>
      </p:sp>
    </p:spTree>
    <p:extLst>
      <p:ext uri="{BB962C8B-B14F-4D97-AF65-F5344CB8AC3E}">
        <p14:creationId xmlns:p14="http://schemas.microsoft.com/office/powerpoint/2010/main" val="26366627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7195"/>
            <a:ext cx="8229600" cy="1097280"/>
          </a:xfrm>
        </p:spPr>
        <p:txBody>
          <a:bodyPr>
            <a:spAutoFit/>
          </a:bodyPr>
          <a:lstStyle/>
          <a:p>
            <a:r>
              <a:rPr lang="en-US" sz="3600" dirty="0">
                <a:latin typeface="+mj-lt"/>
              </a:rPr>
              <a:t>Figure </a:t>
            </a:r>
            <a:r>
              <a:rPr lang="en-US" sz="3600" dirty="0" smtClean="0">
                <a:latin typeface="+mj-lt"/>
              </a:rPr>
              <a:t>2.3 Rates of </a:t>
            </a:r>
            <a:r>
              <a:rPr lang="en-US" sz="3600" dirty="0">
                <a:latin typeface="+mj-lt"/>
              </a:rPr>
              <a:t>Return and Standard </a:t>
            </a:r>
            <a:r>
              <a:rPr lang="en-US" sz="3600" dirty="0" smtClean="0">
                <a:latin typeface="+mj-lt"/>
              </a:rPr>
              <a:t>Deviations, 1926 </a:t>
            </a:r>
            <a:r>
              <a:rPr lang="en-US" sz="3600" dirty="0">
                <a:latin typeface="+mj-lt"/>
              </a:rPr>
              <a:t>to </a:t>
            </a:r>
            <a:r>
              <a:rPr lang="en-US" sz="3600" dirty="0" smtClean="0">
                <a:latin typeface="+mj-lt"/>
              </a:rPr>
              <a:t>2017</a:t>
            </a:r>
            <a:endParaRPr lang="en-US" sz="3600" dirty="0">
              <a:latin typeface="+mj-lt"/>
            </a:endParaRPr>
          </a:p>
        </p:txBody>
      </p:sp>
      <p:pic>
        <p:nvPicPr>
          <p:cNvPr id="4" name="Picture 3" descr="The horizontal axis of the graph is labeled Standard deviation of returns; it begins at 0% risk and ends at 35% risk. The vertical axis is labeled Percentage returns; it begins at 0% return and ends at 14% return.&#10;&#10;An upward-sloping line begins on the vertical axis at about the 3% return mark and rises to about the 12% return mark. Various types of investments (as well as the inflation rate) are labeled along this line:&#10;Treasury bills: 3% return; 4% risk&#10;Inflation: 2.9% return; 4.3% risk&#10;Long-term corporate bonds: 6.1% return, 9% risk&#10;Long-term government bonds: 5.7% return, 10% risk&#10;Common stocks: 10.1% return, 20% risk.&#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4344" y="1948829"/>
            <a:ext cx="7295313" cy="4413871"/>
          </a:xfrm>
          <a:prstGeom prst="rect">
            <a:avLst/>
          </a:prstGeom>
        </p:spPr>
      </p:pic>
    </p:spTree>
    <p:extLst>
      <p:ext uri="{BB962C8B-B14F-4D97-AF65-F5344CB8AC3E}">
        <p14:creationId xmlns:p14="http://schemas.microsoft.com/office/powerpoint/2010/main" val="3193276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006" y="415172"/>
            <a:ext cx="8229600" cy="553998"/>
          </a:xfrm>
        </p:spPr>
        <p:txBody>
          <a:bodyPr>
            <a:spAutoFit/>
          </a:bodyPr>
          <a:lstStyle/>
          <a:p>
            <a:r>
              <a:rPr lang="en-US" altLang="en-US" sz="3600" dirty="0">
                <a:latin typeface="+mj-lt"/>
                <a:ea typeface="ヒラギノ角ゴ Pro W3" charset="-128"/>
              </a:rPr>
              <a:t>Important Definitions</a:t>
            </a:r>
            <a:endParaRPr lang="en-US" sz="3600" dirty="0">
              <a:latin typeface="+mj-lt"/>
            </a:endParaRPr>
          </a:p>
        </p:txBody>
      </p:sp>
      <p:sp>
        <p:nvSpPr>
          <p:cNvPr id="3" name="Content Placeholder 2"/>
          <p:cNvSpPr>
            <a:spLocks noGrp="1"/>
          </p:cNvSpPr>
          <p:nvPr>
            <p:ph idx="1"/>
          </p:nvPr>
        </p:nvSpPr>
        <p:spPr>
          <a:xfrm>
            <a:off x="438150" y="1221581"/>
            <a:ext cx="8248650" cy="5016758"/>
          </a:xfrm>
        </p:spPr>
        <p:txBody>
          <a:bodyPr wrap="square">
            <a:spAutoFit/>
          </a:bodyPr>
          <a:lstStyle/>
          <a:p>
            <a:r>
              <a:rPr lang="en-US" altLang="en-US" sz="2300" b="1" dirty="0">
                <a:ea typeface="ヒラギノ角ゴ Pro W3" charset="-128"/>
              </a:rPr>
              <a:t>Opportunity c</a:t>
            </a:r>
            <a:r>
              <a:rPr lang="en-US" altLang="en-US" sz="2300" b="1" dirty="0" smtClean="0">
                <a:ea typeface="ヒラギノ角ゴ Pro W3" charset="-128"/>
              </a:rPr>
              <a:t>ost</a:t>
            </a:r>
            <a:r>
              <a:rPr lang="en-US" altLang="en-US" sz="2300" dirty="0" smtClean="0">
                <a:ea typeface="ヒラギノ角ゴ Pro W3" charset="-128"/>
              </a:rPr>
              <a:t>—Rate </a:t>
            </a:r>
            <a:r>
              <a:rPr lang="en-US" altLang="en-US" sz="2300" dirty="0">
                <a:ea typeface="ヒラギノ角ゴ Pro W3" charset="-128"/>
              </a:rPr>
              <a:t>of return on next best investment alternative to the </a:t>
            </a:r>
            <a:r>
              <a:rPr lang="en-US" altLang="en-US" sz="2300" dirty="0" smtClean="0">
                <a:ea typeface="ヒラギノ角ゴ Pro W3" charset="-128"/>
              </a:rPr>
              <a:t>investor</a:t>
            </a:r>
          </a:p>
          <a:p>
            <a:r>
              <a:rPr lang="en-US" altLang="en-US" sz="2300" b="1" dirty="0">
                <a:ea typeface="ヒラギノ角ゴ Pro W3" charset="-128"/>
              </a:rPr>
              <a:t>Standard d</a:t>
            </a:r>
            <a:r>
              <a:rPr lang="en-US" altLang="en-US" sz="2300" b="1" dirty="0" smtClean="0">
                <a:ea typeface="ヒラギノ角ゴ Pro W3" charset="-128"/>
              </a:rPr>
              <a:t>eviation</a:t>
            </a:r>
            <a:r>
              <a:rPr lang="en-US" altLang="en-US" sz="2300" dirty="0" smtClean="0">
                <a:ea typeface="ヒラギノ角ゴ Pro W3" charset="-128"/>
              </a:rPr>
              <a:t>—Dispersion </a:t>
            </a:r>
            <a:r>
              <a:rPr lang="en-US" altLang="en-US" sz="2300" dirty="0">
                <a:ea typeface="ヒラギノ角ゴ Pro W3" charset="-128"/>
              </a:rPr>
              <a:t>or variability around the mean rate of return in the financial </a:t>
            </a:r>
            <a:r>
              <a:rPr lang="en-US" altLang="en-US" sz="2300" dirty="0" smtClean="0">
                <a:ea typeface="ヒラギノ角ゴ Pro W3" charset="-128"/>
              </a:rPr>
              <a:t>markets</a:t>
            </a:r>
          </a:p>
          <a:p>
            <a:r>
              <a:rPr lang="en-US" altLang="en-US" sz="2300" b="1" dirty="0">
                <a:ea typeface="ヒラギノ角ゴ Pro W3" charset="-128"/>
              </a:rPr>
              <a:t>Real r</a:t>
            </a:r>
            <a:r>
              <a:rPr lang="en-US" altLang="en-US" sz="2300" b="1" dirty="0" smtClean="0">
                <a:ea typeface="ヒラギノ角ゴ Pro W3" charset="-128"/>
              </a:rPr>
              <a:t>eturn</a:t>
            </a:r>
            <a:r>
              <a:rPr lang="en-US" altLang="en-US" sz="2300" dirty="0" smtClean="0">
                <a:ea typeface="ヒラギノ角ゴ Pro W3" charset="-128"/>
              </a:rPr>
              <a:t>—Return </a:t>
            </a:r>
            <a:r>
              <a:rPr lang="en-US" altLang="en-US" sz="2300" dirty="0">
                <a:ea typeface="ヒラギノ角ゴ Pro W3" charset="-128"/>
              </a:rPr>
              <a:t>earned above the rate of </a:t>
            </a:r>
            <a:r>
              <a:rPr lang="en-US" altLang="en-US" sz="2300" dirty="0" smtClean="0">
                <a:ea typeface="ヒラギノ角ゴ Pro W3" charset="-128"/>
              </a:rPr>
              <a:t>inflation</a:t>
            </a:r>
          </a:p>
          <a:p>
            <a:r>
              <a:rPr lang="en-US" altLang="en-US" sz="2300" b="1" dirty="0">
                <a:ea typeface="ヒラギノ角ゴ Pro W3" charset="-128"/>
              </a:rPr>
              <a:t>Maturity-risk p</a:t>
            </a:r>
            <a:r>
              <a:rPr lang="en-US" altLang="en-US" sz="2300" b="1" dirty="0" smtClean="0">
                <a:ea typeface="ヒラギノ角ゴ Pro W3" charset="-128"/>
              </a:rPr>
              <a:t>remium</a:t>
            </a:r>
            <a:r>
              <a:rPr lang="en-US" altLang="en-US" sz="2300" dirty="0" smtClean="0">
                <a:ea typeface="ヒラギノ角ゴ Pro W3" charset="-128"/>
              </a:rPr>
              <a:t>—Additional </a:t>
            </a:r>
            <a:r>
              <a:rPr lang="en-US" altLang="en-US" sz="2300" dirty="0">
                <a:ea typeface="ヒラギノ角ゴ Pro W3" charset="-128"/>
              </a:rPr>
              <a:t>return required by investors in long-term securities to compensate for greater risk of price fluctuations on those securities caused by interest rate </a:t>
            </a:r>
            <a:r>
              <a:rPr lang="en-US" altLang="en-US" sz="2300" dirty="0" smtClean="0">
                <a:ea typeface="ヒラギノ角ゴ Pro W3" charset="-128"/>
              </a:rPr>
              <a:t>changes</a:t>
            </a:r>
          </a:p>
          <a:p>
            <a:r>
              <a:rPr lang="en-US" altLang="en-US" sz="2300" b="1" dirty="0">
                <a:ea typeface="ヒラギノ角ゴ Pro W3" charset="-128"/>
              </a:rPr>
              <a:t>Liquidity-risk p</a:t>
            </a:r>
            <a:r>
              <a:rPr lang="en-US" altLang="en-US" sz="2300" b="1" dirty="0" smtClean="0">
                <a:ea typeface="ヒラギノ角ゴ Pro W3" charset="-128"/>
              </a:rPr>
              <a:t>remium</a:t>
            </a:r>
            <a:r>
              <a:rPr lang="en-US" altLang="en-US" sz="2300" dirty="0" smtClean="0">
                <a:ea typeface="ヒラギノ角ゴ Pro W3" charset="-128"/>
              </a:rPr>
              <a:t>—Additional </a:t>
            </a:r>
            <a:r>
              <a:rPr lang="en-US" altLang="en-US" sz="2300" dirty="0">
                <a:ea typeface="ヒラギノ角ゴ Pro W3" charset="-128"/>
              </a:rPr>
              <a:t>return required by investors in securities that cannot be quickly converted into cash at a reasonably predictable price</a:t>
            </a:r>
            <a:endParaRPr lang="en-US" sz="2300" dirty="0"/>
          </a:p>
        </p:txBody>
      </p:sp>
    </p:spTree>
    <p:extLst>
      <p:ext uri="{BB962C8B-B14F-4D97-AF65-F5344CB8AC3E}">
        <p14:creationId xmlns:p14="http://schemas.microsoft.com/office/powerpoint/2010/main" val="3144817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410409"/>
            <a:ext cx="8229600" cy="553998"/>
          </a:xfrm>
        </p:spPr>
        <p:txBody>
          <a:bodyPr>
            <a:spAutoFit/>
          </a:bodyPr>
          <a:lstStyle/>
          <a:p>
            <a:r>
              <a:rPr lang="en-US" altLang="en-US" sz="3600" dirty="0">
                <a:latin typeface="+mj-lt"/>
                <a:ea typeface="ヒラギノ角ゴ Pro W3" charset="-128"/>
              </a:rPr>
              <a:t>Interest Rate Levels</a:t>
            </a:r>
            <a:endParaRPr lang="en-US" sz="3600" dirty="0">
              <a:latin typeface="+mj-lt"/>
            </a:endParaRPr>
          </a:p>
        </p:txBody>
      </p:sp>
      <p:sp>
        <p:nvSpPr>
          <p:cNvPr id="3" name="Content Placeholder 2"/>
          <p:cNvSpPr>
            <a:spLocks noGrp="1"/>
          </p:cNvSpPr>
          <p:nvPr>
            <p:ph idx="1"/>
          </p:nvPr>
        </p:nvSpPr>
        <p:spPr>
          <a:xfrm>
            <a:off x="438150" y="1219200"/>
            <a:ext cx="8229600" cy="2369880"/>
          </a:xfrm>
        </p:spPr>
        <p:txBody>
          <a:bodyPr>
            <a:spAutoFit/>
          </a:bodyPr>
          <a:lstStyle/>
          <a:p>
            <a:r>
              <a:rPr lang="en-US" altLang="en-US" sz="2400" dirty="0">
                <a:ea typeface="ヒラギノ角ゴ Pro W3" charset="-128"/>
              </a:rPr>
              <a:t>Interest rate levels and inflation are displayed in Table </a:t>
            </a:r>
            <a:r>
              <a:rPr lang="en-US" altLang="en-US" sz="2400" dirty="0" smtClean="0">
                <a:ea typeface="ヒラギノ角ゴ Pro W3" charset="-128"/>
              </a:rPr>
              <a:t>2.2 </a:t>
            </a:r>
            <a:r>
              <a:rPr lang="en-US" altLang="en-US" sz="2400" dirty="0">
                <a:ea typeface="ヒラギノ角ゴ Pro W3" charset="-128"/>
              </a:rPr>
              <a:t>and Figure </a:t>
            </a:r>
            <a:r>
              <a:rPr lang="en-US" altLang="en-US" sz="2400" dirty="0" smtClean="0">
                <a:ea typeface="ヒラギノ角ゴ Pro W3" charset="-128"/>
              </a:rPr>
              <a:t>2.4</a:t>
            </a:r>
            <a:r>
              <a:rPr lang="en-US" altLang="en-US" sz="2400" dirty="0">
                <a:ea typeface="ヒラギノ角ゴ Pro W3" charset="-128"/>
              </a:rPr>
              <a:t>. We </a:t>
            </a:r>
            <a:r>
              <a:rPr lang="en-US" altLang="en-US" sz="2400" dirty="0" smtClean="0">
                <a:ea typeface="ヒラギノ角ゴ Pro W3" charset="-128"/>
              </a:rPr>
              <a:t>observe the following:</a:t>
            </a:r>
          </a:p>
          <a:p>
            <a:pPr lvl="1"/>
            <a:r>
              <a:rPr lang="en-US" altLang="en-US" sz="2400" dirty="0" smtClean="0">
                <a:ea typeface="ヒラギノ角ゴ Pro W3" charset="-128"/>
              </a:rPr>
              <a:t>Inflation </a:t>
            </a:r>
            <a:r>
              <a:rPr lang="en-US" altLang="en-US" sz="2400" dirty="0">
                <a:ea typeface="ヒラギノ角ゴ Pro W3" charset="-128"/>
              </a:rPr>
              <a:t>and interest </a:t>
            </a:r>
            <a:r>
              <a:rPr lang="en-US" altLang="en-US" sz="2400" dirty="0" smtClean="0">
                <a:ea typeface="ヒラギノ角ゴ Pro W3" charset="-128"/>
              </a:rPr>
              <a:t>rates have a direct relationship.</a:t>
            </a:r>
          </a:p>
          <a:p>
            <a:pPr lvl="1"/>
            <a:r>
              <a:rPr lang="en-US" altLang="en-US" sz="2400" dirty="0">
                <a:ea typeface="ヒラギノ角ゴ Pro W3" charset="-128"/>
              </a:rPr>
              <a:t>The returns are affected by the degree of inflation, default premium, maturity premium, and liquidity premium.</a:t>
            </a:r>
            <a:endParaRPr lang="en-US" sz="2400" dirty="0"/>
          </a:p>
        </p:txBody>
      </p:sp>
    </p:spTree>
    <p:extLst>
      <p:ext uri="{BB962C8B-B14F-4D97-AF65-F5344CB8AC3E}">
        <p14:creationId xmlns:p14="http://schemas.microsoft.com/office/powerpoint/2010/main" val="1013011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8" y="399455"/>
            <a:ext cx="7791452" cy="1538883"/>
          </a:xfrm>
        </p:spPr>
        <p:txBody>
          <a:bodyPr wrap="square">
            <a:spAutoFit/>
          </a:bodyPr>
          <a:lstStyle/>
          <a:p>
            <a:r>
              <a:rPr lang="en-US" sz="3600" dirty="0">
                <a:latin typeface="+mj-lt"/>
              </a:rPr>
              <a:t>Table </a:t>
            </a:r>
            <a:r>
              <a:rPr lang="en-US" sz="3600" dirty="0" smtClean="0">
                <a:latin typeface="+mj-lt"/>
              </a:rPr>
              <a:t>2.1 Interest </a:t>
            </a:r>
            <a:r>
              <a:rPr lang="en-US" sz="3600" dirty="0">
                <a:latin typeface="+mj-lt"/>
              </a:rPr>
              <a:t>Rate </a:t>
            </a:r>
            <a:r>
              <a:rPr lang="en-US" sz="3600" dirty="0" smtClean="0">
                <a:latin typeface="+mj-lt"/>
              </a:rPr>
              <a:t>Levels and Inflation </a:t>
            </a:r>
            <a:r>
              <a:rPr lang="en-US" sz="3600" dirty="0">
                <a:latin typeface="+mj-lt"/>
              </a:rPr>
              <a:t>Rates, 1990 </a:t>
            </a:r>
            <a:r>
              <a:rPr lang="en-US" sz="3600" dirty="0" smtClean="0">
                <a:latin typeface="+mj-lt"/>
              </a:rPr>
              <a:t>through 2017 </a:t>
            </a:r>
            <a:r>
              <a:rPr lang="en-US" sz="2800" dirty="0" smtClean="0">
                <a:latin typeface="+mj-lt"/>
              </a:rPr>
              <a:t>(1 of 4)</a:t>
            </a:r>
            <a:endParaRPr lang="en-US" sz="20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958503188"/>
              </p:ext>
            </p:extLst>
          </p:nvPr>
        </p:nvGraphicFramePr>
        <p:xfrm>
          <a:off x="523875" y="2524127"/>
          <a:ext cx="7924800" cy="3228000"/>
        </p:xfrm>
        <a:graphic>
          <a:graphicData uri="http://schemas.openxmlformats.org/drawingml/2006/table">
            <a:tbl>
              <a:tblPr firstRow="1" bandRow="1">
                <a:tableStyleId>{3B4B98B0-60AC-42C2-AFA5-B58CD77FA1E5}</a:tableStyleId>
              </a:tblPr>
              <a:tblGrid>
                <a:gridCol w="838200">
                  <a:extLst>
                    <a:ext uri="{9D8B030D-6E8A-4147-A177-3AD203B41FA5}">
                      <a16:colId xmlns:a16="http://schemas.microsoft.com/office/drawing/2014/main" xmlns="" val="20000"/>
                    </a:ext>
                  </a:extLst>
                </a:gridCol>
                <a:gridCol w="1828799">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2133601">
                  <a:extLst>
                    <a:ext uri="{9D8B030D-6E8A-4147-A177-3AD203B41FA5}">
                      <a16:colId xmlns:a16="http://schemas.microsoft.com/office/drawing/2014/main" xmlns="" val="20003"/>
                    </a:ext>
                  </a:extLst>
                </a:gridCol>
                <a:gridCol w="1524000">
                  <a:extLst>
                    <a:ext uri="{9D8B030D-6E8A-4147-A177-3AD203B41FA5}">
                      <a16:colId xmlns:a16="http://schemas.microsoft.com/office/drawing/2014/main" xmlns="" val="20004"/>
                    </a:ext>
                  </a:extLst>
                </a:gridCol>
              </a:tblGrid>
              <a:tr h="646608">
                <a:tc>
                  <a:txBody>
                    <a:bodyPr/>
                    <a:lstStyle/>
                    <a:p>
                      <a:pPr algn="ctr"/>
                      <a:r>
                        <a:rPr lang="en-US" sz="1600" dirty="0" smtClean="0">
                          <a:solidFill>
                            <a:schemeClr val="bg1"/>
                          </a:solidFill>
                        </a:rPr>
                        <a:t>Year</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3-month Treasury Bills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Treasury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Aaa Corporate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Inflation Rate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34465">
                <a:tc>
                  <a:txBody>
                    <a:bodyPr/>
                    <a:lstStyle/>
                    <a:p>
                      <a:pPr algn="ctr"/>
                      <a:r>
                        <a:rPr lang="en-US" sz="1600" b="0" dirty="0" smtClean="0">
                          <a:solidFill>
                            <a:schemeClr val="tx1"/>
                          </a:solidFill>
                        </a:rPr>
                        <a:t>1990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7.50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8.61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9.32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5.4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74352">
                <a:tc>
                  <a:txBody>
                    <a:bodyPr/>
                    <a:lstStyle/>
                    <a:p>
                      <a:pPr algn="ctr"/>
                      <a:r>
                        <a:rPr lang="en-US" sz="1600" b="0" dirty="0" smtClean="0">
                          <a:solidFill>
                            <a:schemeClr val="tx1"/>
                          </a:solidFill>
                        </a:rPr>
                        <a:t>1991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5.38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8.14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8.77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4.2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74352">
                <a:tc>
                  <a:txBody>
                    <a:bodyPr/>
                    <a:lstStyle/>
                    <a:p>
                      <a:pPr algn="ctr"/>
                      <a:r>
                        <a:rPr lang="en-US" sz="1600" b="0" dirty="0" smtClean="0">
                          <a:solidFill>
                            <a:schemeClr val="tx1"/>
                          </a:solidFill>
                        </a:rPr>
                        <a:t>1992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3.43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7.67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8.14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74352">
                <a:tc>
                  <a:txBody>
                    <a:bodyPr/>
                    <a:lstStyle/>
                    <a:p>
                      <a:pPr algn="ctr"/>
                      <a:r>
                        <a:rPr lang="en-US" sz="1600" dirty="0" smtClean="0">
                          <a:solidFill>
                            <a:schemeClr val="tx1"/>
                          </a:solidFill>
                        </a:rPr>
                        <a:t>1993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3.00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6.59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7.22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4"/>
                  </a:ext>
                </a:extLst>
              </a:tr>
              <a:tr h="374352">
                <a:tc>
                  <a:txBody>
                    <a:bodyPr/>
                    <a:lstStyle/>
                    <a:p>
                      <a:pPr algn="ctr"/>
                      <a:r>
                        <a:rPr lang="en-US" sz="1600" dirty="0" smtClean="0">
                          <a:solidFill>
                            <a:schemeClr val="tx1"/>
                          </a:solidFill>
                        </a:rPr>
                        <a:t>1994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4.25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7.37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7.97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5"/>
                  </a:ext>
                </a:extLst>
              </a:tr>
              <a:tr h="374352">
                <a:tc>
                  <a:txBody>
                    <a:bodyPr/>
                    <a:lstStyle/>
                    <a:p>
                      <a:pPr algn="ctr"/>
                      <a:r>
                        <a:rPr lang="en-US" sz="1600" dirty="0" smtClean="0">
                          <a:solidFill>
                            <a:schemeClr val="tx1"/>
                          </a:solidFill>
                        </a:rPr>
                        <a:t>1995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5.49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6.88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7.59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6"/>
                  </a:ext>
                </a:extLst>
              </a:tr>
              <a:tr h="374352">
                <a:tc>
                  <a:txBody>
                    <a:bodyPr/>
                    <a:lstStyle/>
                    <a:p>
                      <a:pPr algn="ctr"/>
                      <a:r>
                        <a:rPr lang="en-US" sz="1600" dirty="0" smtClean="0">
                          <a:solidFill>
                            <a:schemeClr val="tx1"/>
                          </a:solidFill>
                        </a:rPr>
                        <a:t>1996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5.01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6.71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7.37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17681607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8" y="399335"/>
            <a:ext cx="7858127" cy="1538883"/>
          </a:xfrm>
        </p:spPr>
        <p:txBody>
          <a:bodyPr wrap="square">
            <a:spAutoFit/>
          </a:bodyPr>
          <a:lstStyle/>
          <a:p>
            <a:r>
              <a:rPr lang="en-US" sz="3600" dirty="0">
                <a:latin typeface="+mj-lt"/>
              </a:rPr>
              <a:t>Table </a:t>
            </a:r>
            <a:r>
              <a:rPr lang="en-US" sz="3600" dirty="0" smtClean="0">
                <a:latin typeface="+mj-lt"/>
              </a:rPr>
              <a:t>2.1 Interest </a:t>
            </a:r>
            <a:r>
              <a:rPr lang="en-US" sz="3600" dirty="0">
                <a:latin typeface="+mj-lt"/>
              </a:rPr>
              <a:t>Rate </a:t>
            </a:r>
            <a:r>
              <a:rPr lang="en-US" sz="3600" dirty="0" smtClean="0">
                <a:latin typeface="+mj-lt"/>
              </a:rPr>
              <a:t>Levels and Inflation </a:t>
            </a:r>
            <a:r>
              <a:rPr lang="en-US" sz="3600" dirty="0">
                <a:latin typeface="+mj-lt"/>
              </a:rPr>
              <a:t>Rates, 1990 </a:t>
            </a:r>
            <a:r>
              <a:rPr lang="en-US" sz="3600" dirty="0" smtClean="0">
                <a:latin typeface="+mj-lt"/>
              </a:rPr>
              <a:t>through 2017 </a:t>
            </a:r>
            <a:r>
              <a:rPr lang="en-US" sz="2800" dirty="0" smtClean="0">
                <a:latin typeface="+mj-lt"/>
              </a:rPr>
              <a:t>(2 </a:t>
            </a:r>
            <a:r>
              <a:rPr lang="en-US" sz="2800" dirty="0">
                <a:latin typeface="+mj-lt"/>
              </a:rPr>
              <a:t>of </a:t>
            </a:r>
            <a:r>
              <a:rPr lang="en-US" sz="2800" dirty="0" smtClean="0">
                <a:latin typeface="+mj-lt"/>
              </a:rPr>
              <a:t>4)</a:t>
            </a:r>
            <a:endParaRPr lang="en-US" sz="20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3906895754"/>
              </p:ext>
            </p:extLst>
          </p:nvPr>
        </p:nvGraphicFramePr>
        <p:xfrm>
          <a:off x="523875" y="2524127"/>
          <a:ext cx="7943850" cy="3358513"/>
        </p:xfrm>
        <a:graphic>
          <a:graphicData uri="http://schemas.openxmlformats.org/drawingml/2006/table">
            <a:tbl>
              <a:tblPr firstRow="1" bandRow="1">
                <a:tableStyleId>{3B4B98B0-60AC-42C2-AFA5-B58CD77FA1E5}</a:tableStyleId>
              </a:tblPr>
              <a:tblGrid>
                <a:gridCol w="840214">
                  <a:extLst>
                    <a:ext uri="{9D8B030D-6E8A-4147-A177-3AD203B41FA5}">
                      <a16:colId xmlns:a16="http://schemas.microsoft.com/office/drawing/2014/main" xmlns="" val="20000"/>
                    </a:ext>
                  </a:extLst>
                </a:gridCol>
                <a:gridCol w="1833196">
                  <a:extLst>
                    <a:ext uri="{9D8B030D-6E8A-4147-A177-3AD203B41FA5}">
                      <a16:colId xmlns:a16="http://schemas.microsoft.com/office/drawing/2014/main" xmlns="" val="20001"/>
                    </a:ext>
                  </a:extLst>
                </a:gridCol>
                <a:gridCol w="1614862">
                  <a:extLst>
                    <a:ext uri="{9D8B030D-6E8A-4147-A177-3AD203B41FA5}">
                      <a16:colId xmlns:a16="http://schemas.microsoft.com/office/drawing/2014/main" xmlns="" val="20002"/>
                    </a:ext>
                  </a:extLst>
                </a:gridCol>
                <a:gridCol w="2127914">
                  <a:extLst>
                    <a:ext uri="{9D8B030D-6E8A-4147-A177-3AD203B41FA5}">
                      <a16:colId xmlns:a16="http://schemas.microsoft.com/office/drawing/2014/main" xmlns="" val="20003"/>
                    </a:ext>
                  </a:extLst>
                </a:gridCol>
                <a:gridCol w="1527664">
                  <a:extLst>
                    <a:ext uri="{9D8B030D-6E8A-4147-A177-3AD203B41FA5}">
                      <a16:colId xmlns:a16="http://schemas.microsoft.com/office/drawing/2014/main" xmlns="" val="20004"/>
                    </a:ext>
                  </a:extLst>
                </a:gridCol>
              </a:tblGrid>
              <a:tr h="676273">
                <a:tc>
                  <a:txBody>
                    <a:bodyPr/>
                    <a:lstStyle/>
                    <a:p>
                      <a:pPr algn="ctr"/>
                      <a:r>
                        <a:rPr lang="en-US" sz="1600" dirty="0" smtClean="0">
                          <a:solidFill>
                            <a:schemeClr val="bg1"/>
                          </a:solidFill>
                        </a:rPr>
                        <a:t>Year</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3-month Treasury Bills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Treasury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Aaa Corporate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Inflation Rate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33405">
                <a:tc>
                  <a:txBody>
                    <a:bodyPr/>
                    <a:lstStyle/>
                    <a:p>
                      <a:pPr algn="ctr"/>
                      <a:r>
                        <a:rPr lang="en-US" sz="1600" dirty="0" smtClean="0">
                          <a:solidFill>
                            <a:schemeClr val="tx1"/>
                          </a:solidFill>
                        </a:rPr>
                        <a:t>1997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5.06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6.61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7.27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33405">
                <a:tc>
                  <a:txBody>
                    <a:bodyPr/>
                    <a:lstStyle/>
                    <a:p>
                      <a:pPr algn="ctr"/>
                      <a:r>
                        <a:rPr lang="en-US" sz="1600" dirty="0" smtClean="0">
                          <a:solidFill>
                            <a:schemeClr val="tx1"/>
                          </a:solidFill>
                        </a:rPr>
                        <a:t>1998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4.78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5.58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6.53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33405">
                <a:tc>
                  <a:txBody>
                    <a:bodyPr/>
                    <a:lstStyle/>
                    <a:p>
                      <a:pPr algn="ctr"/>
                      <a:r>
                        <a:rPr lang="en-US" sz="1600" dirty="0" smtClean="0">
                          <a:solidFill>
                            <a:schemeClr val="tx1"/>
                          </a:solidFill>
                        </a:rPr>
                        <a:t>1999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4.64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5.87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7.05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33405">
                <a:tc>
                  <a:txBody>
                    <a:bodyPr/>
                    <a:lstStyle/>
                    <a:p>
                      <a:pPr algn="ctr"/>
                      <a:r>
                        <a:rPr lang="en-US" sz="1600" b="0" dirty="0" smtClean="0">
                          <a:solidFill>
                            <a:schemeClr val="tx1"/>
                          </a:solidFill>
                        </a:rPr>
                        <a:t>2000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5.82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5.94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7.62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3.4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33405">
                <a:tc>
                  <a:txBody>
                    <a:bodyPr/>
                    <a:lstStyle/>
                    <a:p>
                      <a:pPr algn="ctr"/>
                      <a:r>
                        <a:rPr lang="en-US" sz="1600" b="0" dirty="0" smtClean="0">
                          <a:solidFill>
                            <a:schemeClr val="tx1"/>
                          </a:solidFill>
                        </a:rPr>
                        <a:t>2001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3.40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5.49</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7.08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2.8</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33405">
                <a:tc>
                  <a:txBody>
                    <a:bodyPr/>
                    <a:lstStyle/>
                    <a:p>
                      <a:pPr algn="ctr"/>
                      <a:r>
                        <a:rPr lang="en-US" sz="1600" b="0" dirty="0" smtClean="0">
                          <a:solidFill>
                            <a:schemeClr val="tx1"/>
                          </a:solidFill>
                        </a:rPr>
                        <a:t>2002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1.61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5.43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6.49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33405">
                <a:tc>
                  <a:txBody>
                    <a:bodyPr/>
                    <a:lstStyle/>
                    <a:p>
                      <a:pPr algn="ctr"/>
                      <a:r>
                        <a:rPr lang="en-US" sz="1600" dirty="0" smtClean="0">
                          <a:solidFill>
                            <a:schemeClr val="tx1"/>
                          </a:solidFill>
                        </a:rPr>
                        <a:t>2003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1.01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4.93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5.66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4"/>
                  </a:ext>
                </a:extLst>
              </a:tr>
              <a:tr h="333405">
                <a:tc>
                  <a:txBody>
                    <a:bodyPr/>
                    <a:lstStyle/>
                    <a:p>
                      <a:pPr algn="ctr"/>
                      <a:r>
                        <a:rPr lang="en-US" sz="1600" dirty="0" smtClean="0">
                          <a:solidFill>
                            <a:schemeClr val="tx1"/>
                          </a:solidFill>
                        </a:rPr>
                        <a:t>2004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1.37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4.86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5.63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707210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8" y="400050"/>
            <a:ext cx="7858127" cy="1538883"/>
          </a:xfrm>
        </p:spPr>
        <p:txBody>
          <a:bodyPr wrap="square">
            <a:spAutoFit/>
          </a:bodyPr>
          <a:lstStyle/>
          <a:p>
            <a:r>
              <a:rPr lang="en-US" sz="3600" dirty="0">
                <a:latin typeface="+mj-lt"/>
              </a:rPr>
              <a:t>Table </a:t>
            </a:r>
            <a:r>
              <a:rPr lang="en-US" sz="3600" dirty="0" smtClean="0">
                <a:latin typeface="+mj-lt"/>
              </a:rPr>
              <a:t>2.1 Interest </a:t>
            </a:r>
            <a:r>
              <a:rPr lang="en-US" sz="3600" dirty="0">
                <a:latin typeface="+mj-lt"/>
              </a:rPr>
              <a:t>Rate </a:t>
            </a:r>
            <a:r>
              <a:rPr lang="en-US" sz="3600" dirty="0" smtClean="0">
                <a:latin typeface="+mj-lt"/>
              </a:rPr>
              <a:t>Levels and </a:t>
            </a:r>
            <a:r>
              <a:rPr lang="en-US" sz="3600" dirty="0">
                <a:latin typeface="+mj-lt"/>
              </a:rPr>
              <a:t>Inflation Rates, 1990 </a:t>
            </a:r>
            <a:r>
              <a:rPr lang="en-US" sz="3600" dirty="0" smtClean="0">
                <a:latin typeface="+mj-lt"/>
              </a:rPr>
              <a:t>through 2017 </a:t>
            </a:r>
            <a:r>
              <a:rPr lang="en-US" sz="2800" dirty="0" smtClean="0">
                <a:latin typeface="+mj-lt"/>
              </a:rPr>
              <a:t>(3 </a:t>
            </a:r>
            <a:r>
              <a:rPr lang="en-US" sz="2800" dirty="0">
                <a:latin typeface="+mj-lt"/>
              </a:rPr>
              <a:t>of </a:t>
            </a:r>
            <a:r>
              <a:rPr lang="en-US" sz="2800" dirty="0" smtClean="0">
                <a:latin typeface="+mj-lt"/>
              </a:rPr>
              <a:t>4)</a:t>
            </a:r>
            <a:endParaRPr lang="en-US" sz="20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2190715208"/>
              </p:ext>
            </p:extLst>
          </p:nvPr>
        </p:nvGraphicFramePr>
        <p:xfrm>
          <a:off x="523875" y="2524127"/>
          <a:ext cx="7943850" cy="3419472"/>
        </p:xfrm>
        <a:graphic>
          <a:graphicData uri="http://schemas.openxmlformats.org/drawingml/2006/table">
            <a:tbl>
              <a:tblPr firstRow="1" bandRow="1">
                <a:tableStyleId>{3B4B98B0-60AC-42C2-AFA5-B58CD77FA1E5}</a:tableStyleId>
              </a:tblPr>
              <a:tblGrid>
                <a:gridCol w="838200">
                  <a:extLst>
                    <a:ext uri="{9D8B030D-6E8A-4147-A177-3AD203B41FA5}">
                      <a16:colId xmlns:a16="http://schemas.microsoft.com/office/drawing/2014/main" xmlns="" val="20000"/>
                    </a:ext>
                  </a:extLst>
                </a:gridCol>
                <a:gridCol w="1828800">
                  <a:extLst>
                    <a:ext uri="{9D8B030D-6E8A-4147-A177-3AD203B41FA5}">
                      <a16:colId xmlns:a16="http://schemas.microsoft.com/office/drawing/2014/main" xmlns="" val="20001"/>
                    </a:ext>
                  </a:extLst>
                </a:gridCol>
                <a:gridCol w="1600200">
                  <a:extLst>
                    <a:ext uri="{9D8B030D-6E8A-4147-A177-3AD203B41FA5}">
                      <a16:colId xmlns:a16="http://schemas.microsoft.com/office/drawing/2014/main" xmlns="" val="20002"/>
                    </a:ext>
                  </a:extLst>
                </a:gridCol>
                <a:gridCol w="2152650">
                  <a:extLst>
                    <a:ext uri="{9D8B030D-6E8A-4147-A177-3AD203B41FA5}">
                      <a16:colId xmlns:a16="http://schemas.microsoft.com/office/drawing/2014/main" xmlns="" val="20003"/>
                    </a:ext>
                  </a:extLst>
                </a:gridCol>
                <a:gridCol w="1524000">
                  <a:extLst>
                    <a:ext uri="{9D8B030D-6E8A-4147-A177-3AD203B41FA5}">
                      <a16:colId xmlns:a16="http://schemas.microsoft.com/office/drawing/2014/main" xmlns="" val="20004"/>
                    </a:ext>
                  </a:extLst>
                </a:gridCol>
              </a:tblGrid>
              <a:tr h="674984">
                <a:tc>
                  <a:txBody>
                    <a:bodyPr/>
                    <a:lstStyle/>
                    <a:p>
                      <a:pPr algn="ctr"/>
                      <a:r>
                        <a:rPr lang="en-US" sz="1600" dirty="0" smtClean="0">
                          <a:solidFill>
                            <a:schemeClr val="bg1"/>
                          </a:solidFill>
                        </a:rPr>
                        <a:t>Year</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3-month Treasury Bills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Treasury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Aaa Corporate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Inflation Rate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43061">
                <a:tc>
                  <a:txBody>
                    <a:bodyPr/>
                    <a:lstStyle/>
                    <a:p>
                      <a:pPr algn="ctr"/>
                      <a:r>
                        <a:rPr lang="en-US" sz="1600" dirty="0" smtClean="0">
                          <a:solidFill>
                            <a:schemeClr val="tx1"/>
                          </a:solidFill>
                        </a:rPr>
                        <a:t>2005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4.51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5.23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43061">
                <a:tc>
                  <a:txBody>
                    <a:bodyPr/>
                    <a:lstStyle/>
                    <a:p>
                      <a:pPr algn="ctr"/>
                      <a:r>
                        <a:rPr lang="en-US" sz="1600" dirty="0" smtClean="0">
                          <a:solidFill>
                            <a:schemeClr val="tx1"/>
                          </a:solidFill>
                        </a:rPr>
                        <a:t>2006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4.73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4.91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5.59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43061">
                <a:tc>
                  <a:txBody>
                    <a:bodyPr/>
                    <a:lstStyle/>
                    <a:p>
                      <a:pPr algn="ctr"/>
                      <a:r>
                        <a:rPr lang="en-US" sz="1600" dirty="0" smtClean="0">
                          <a:solidFill>
                            <a:schemeClr val="tx1"/>
                          </a:solidFill>
                        </a:rPr>
                        <a:t>2007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4.36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4.84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5.56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43061">
                <a:tc>
                  <a:txBody>
                    <a:bodyPr/>
                    <a:lstStyle/>
                    <a:p>
                      <a:pPr algn="ctr"/>
                      <a:r>
                        <a:rPr lang="en-US" sz="1600" dirty="0" smtClean="0">
                          <a:solidFill>
                            <a:schemeClr val="tx1"/>
                          </a:solidFill>
                        </a:rPr>
                        <a:t>2008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1.37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4.28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5.63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43061">
                <a:tc>
                  <a:txBody>
                    <a:bodyPr/>
                    <a:lstStyle/>
                    <a:p>
                      <a:pPr algn="ctr"/>
                      <a:r>
                        <a:rPr lang="en-US" sz="1600" dirty="0" smtClean="0">
                          <a:solidFill>
                            <a:schemeClr val="tx1"/>
                          </a:solidFill>
                        </a:rPr>
                        <a:t>2009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4.08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5.31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43061">
                <a:tc>
                  <a:txBody>
                    <a:bodyPr/>
                    <a:lstStyle/>
                    <a:p>
                      <a:pPr algn="ctr"/>
                      <a:r>
                        <a:rPr lang="en-US" sz="1600" b="0" dirty="0" smtClean="0">
                          <a:solidFill>
                            <a:schemeClr val="tx1"/>
                          </a:solidFill>
                        </a:rPr>
                        <a:t>2010</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0.14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4.25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4.94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1.6</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43061">
                <a:tc>
                  <a:txBody>
                    <a:bodyPr/>
                    <a:lstStyle/>
                    <a:p>
                      <a:pPr algn="ctr"/>
                      <a:r>
                        <a:rPr lang="en-US" sz="1600" b="0" dirty="0" smtClean="0">
                          <a:solidFill>
                            <a:schemeClr val="tx1"/>
                          </a:solidFill>
                        </a:rPr>
                        <a:t>2011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0.05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3.91</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4.64</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b="0" dirty="0" smtClean="0">
                          <a:solidFill>
                            <a:schemeClr val="tx1"/>
                          </a:solidFill>
                        </a:rPr>
                        <a:t>3.2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43061">
                <a:tc>
                  <a:txBody>
                    <a:bodyPr/>
                    <a:lstStyle/>
                    <a:p>
                      <a:pPr algn="ctr"/>
                      <a:r>
                        <a:rPr lang="en-US" sz="1600" b="0" dirty="0" smtClean="0">
                          <a:solidFill>
                            <a:schemeClr val="tx1"/>
                          </a:solidFill>
                        </a:rPr>
                        <a:t>2012</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0.09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2.92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3.67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896757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8" y="399455"/>
            <a:ext cx="7705727" cy="1538883"/>
          </a:xfrm>
        </p:spPr>
        <p:txBody>
          <a:bodyPr wrap="square">
            <a:spAutoFit/>
          </a:bodyPr>
          <a:lstStyle/>
          <a:p>
            <a:r>
              <a:rPr lang="en-US" sz="3600" dirty="0">
                <a:latin typeface="+mj-lt"/>
              </a:rPr>
              <a:t>Table </a:t>
            </a:r>
            <a:r>
              <a:rPr lang="en-US" sz="3600" dirty="0" smtClean="0">
                <a:latin typeface="+mj-lt"/>
              </a:rPr>
              <a:t>2.1 Interest </a:t>
            </a:r>
            <a:r>
              <a:rPr lang="en-US" sz="3600" dirty="0">
                <a:latin typeface="+mj-lt"/>
              </a:rPr>
              <a:t>Rate </a:t>
            </a:r>
            <a:r>
              <a:rPr lang="en-US" sz="3600" dirty="0" smtClean="0">
                <a:latin typeface="+mj-lt"/>
              </a:rPr>
              <a:t>Levels and </a:t>
            </a:r>
            <a:r>
              <a:rPr lang="en-US" sz="3600" dirty="0">
                <a:latin typeface="+mj-lt"/>
              </a:rPr>
              <a:t>Inflation Rates, 1990 </a:t>
            </a:r>
            <a:r>
              <a:rPr lang="en-US" sz="3600" dirty="0" smtClean="0">
                <a:latin typeface="+mj-lt"/>
              </a:rPr>
              <a:t>through 2017 </a:t>
            </a:r>
            <a:r>
              <a:rPr lang="en-US" sz="2800" dirty="0" smtClean="0">
                <a:latin typeface="+mj-lt"/>
              </a:rPr>
              <a:t>(4 </a:t>
            </a:r>
            <a:r>
              <a:rPr lang="en-US" sz="2800" dirty="0">
                <a:latin typeface="+mj-lt"/>
              </a:rPr>
              <a:t>of </a:t>
            </a:r>
            <a:r>
              <a:rPr lang="en-US" sz="2800" dirty="0" smtClean="0">
                <a:latin typeface="+mj-lt"/>
              </a:rPr>
              <a:t>4)</a:t>
            </a:r>
            <a:endParaRPr lang="en-US" sz="20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2329653395"/>
              </p:ext>
            </p:extLst>
          </p:nvPr>
        </p:nvGraphicFramePr>
        <p:xfrm>
          <a:off x="523875" y="2524126"/>
          <a:ext cx="7924800" cy="2907032"/>
        </p:xfrm>
        <a:graphic>
          <a:graphicData uri="http://schemas.openxmlformats.org/drawingml/2006/table">
            <a:tbl>
              <a:tblPr firstRow="1" bandRow="1">
                <a:tableStyleId>{3B4B98B0-60AC-42C2-AFA5-B58CD77FA1E5}</a:tableStyleId>
              </a:tblPr>
              <a:tblGrid>
                <a:gridCol w="836190">
                  <a:extLst>
                    <a:ext uri="{9D8B030D-6E8A-4147-A177-3AD203B41FA5}">
                      <a16:colId xmlns:a16="http://schemas.microsoft.com/office/drawing/2014/main" xmlns="" val="20000"/>
                    </a:ext>
                  </a:extLst>
                </a:gridCol>
                <a:gridCol w="1824415">
                  <a:extLst>
                    <a:ext uri="{9D8B030D-6E8A-4147-A177-3AD203B41FA5}">
                      <a16:colId xmlns:a16="http://schemas.microsoft.com/office/drawing/2014/main" xmlns="" val="20001"/>
                    </a:ext>
                  </a:extLst>
                </a:gridCol>
                <a:gridCol w="1596363">
                  <a:extLst>
                    <a:ext uri="{9D8B030D-6E8A-4147-A177-3AD203B41FA5}">
                      <a16:colId xmlns:a16="http://schemas.microsoft.com/office/drawing/2014/main" xmlns="" val="20002"/>
                    </a:ext>
                  </a:extLst>
                </a:gridCol>
                <a:gridCol w="2128483">
                  <a:extLst>
                    <a:ext uri="{9D8B030D-6E8A-4147-A177-3AD203B41FA5}">
                      <a16:colId xmlns:a16="http://schemas.microsoft.com/office/drawing/2014/main" xmlns="" val="20003"/>
                    </a:ext>
                  </a:extLst>
                </a:gridCol>
                <a:gridCol w="1539349">
                  <a:extLst>
                    <a:ext uri="{9D8B030D-6E8A-4147-A177-3AD203B41FA5}">
                      <a16:colId xmlns:a16="http://schemas.microsoft.com/office/drawing/2014/main" xmlns="" val="20004"/>
                    </a:ext>
                  </a:extLst>
                </a:gridCol>
              </a:tblGrid>
              <a:tr h="676274">
                <a:tc>
                  <a:txBody>
                    <a:bodyPr/>
                    <a:lstStyle/>
                    <a:p>
                      <a:pPr algn="ctr"/>
                      <a:r>
                        <a:rPr lang="en-US" sz="1600" dirty="0" smtClean="0">
                          <a:solidFill>
                            <a:schemeClr val="bg1"/>
                          </a:solidFill>
                        </a:rPr>
                        <a:t>Year</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3-month Treasury Bills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Treasury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30-yr Aaa Corporate Bonds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Inflation Rate %</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71793">
                <a:tc>
                  <a:txBody>
                    <a:bodyPr/>
                    <a:lstStyle/>
                    <a:p>
                      <a:pPr algn="ctr"/>
                      <a:r>
                        <a:rPr lang="en-US" sz="1600" dirty="0" smtClean="0">
                          <a:solidFill>
                            <a:schemeClr val="tx1"/>
                          </a:solidFill>
                        </a:rPr>
                        <a:t>2013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0.06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3.45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4.23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1793">
                <a:tc>
                  <a:txBody>
                    <a:bodyPr/>
                    <a:lstStyle/>
                    <a:p>
                      <a:pPr algn="ctr"/>
                      <a:r>
                        <a:rPr lang="en-US" sz="1600" dirty="0" smtClean="0">
                          <a:solidFill>
                            <a:schemeClr val="tx1"/>
                          </a:solidFill>
                        </a:rPr>
                        <a:t>2014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0.03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3.34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1793">
                <a:tc>
                  <a:txBody>
                    <a:bodyPr/>
                    <a:lstStyle/>
                    <a:p>
                      <a:pPr algn="ctr"/>
                      <a:r>
                        <a:rPr lang="en-US" sz="1600" dirty="0" smtClean="0">
                          <a:solidFill>
                            <a:schemeClr val="tx1"/>
                          </a:solidFill>
                        </a:rPr>
                        <a:t>2015</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0.23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2.97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4.06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1793">
                <a:tc>
                  <a:txBody>
                    <a:bodyPr/>
                    <a:lstStyle/>
                    <a:p>
                      <a:pPr algn="ctr"/>
                      <a:r>
                        <a:rPr lang="en-US" sz="1600" dirty="0" smtClean="0">
                          <a:solidFill>
                            <a:schemeClr val="tx1"/>
                          </a:solidFill>
                        </a:rPr>
                        <a:t>2016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0.51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3.11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4.04</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71793">
                <a:tc>
                  <a:txBody>
                    <a:bodyPr/>
                    <a:lstStyle/>
                    <a:p>
                      <a:pPr algn="ctr"/>
                      <a:r>
                        <a:rPr lang="en-US" sz="1600" dirty="0" smtClean="0">
                          <a:solidFill>
                            <a:schemeClr val="tx1"/>
                          </a:solidFill>
                        </a:rPr>
                        <a:t>2017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1.32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2.77</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3.52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71793">
                <a:tc>
                  <a:txBody>
                    <a:bodyPr/>
                    <a:lstStyle/>
                    <a:p>
                      <a:pPr algn="ctr"/>
                      <a:r>
                        <a:rPr lang="en-US" sz="1600" dirty="0" smtClean="0">
                          <a:solidFill>
                            <a:schemeClr val="tx1"/>
                          </a:solidFill>
                        </a:rPr>
                        <a:t>Mean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2.78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5.22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6.08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  2.48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bl>
          </a:graphicData>
        </a:graphic>
      </p:graphicFrame>
      <p:sp>
        <p:nvSpPr>
          <p:cNvPr id="5" name="Content Placeholder 4"/>
          <p:cNvSpPr>
            <a:spLocks noGrp="1"/>
          </p:cNvSpPr>
          <p:nvPr>
            <p:ph idx="13"/>
          </p:nvPr>
        </p:nvSpPr>
        <p:spPr>
          <a:xfrm>
            <a:off x="438150" y="5701303"/>
            <a:ext cx="8172450" cy="369332"/>
          </a:xfrm>
        </p:spPr>
        <p:txBody>
          <a:bodyPr>
            <a:spAutoFit/>
          </a:bodyPr>
          <a:lstStyle/>
          <a:p>
            <a:pPr marL="0" indent="0">
              <a:buNone/>
            </a:pPr>
            <a:r>
              <a:rPr lang="en-US" sz="1200" b="1" dirty="0"/>
              <a:t>Source: </a:t>
            </a:r>
            <a:r>
              <a:rPr lang="en-US" sz="1200" dirty="0"/>
              <a:t>Federal Reserve System, Release H-15, Selected Interest Rates. Office of Inspector General c/o Board of Governors of the Federal Reserve System. </a:t>
            </a:r>
          </a:p>
        </p:txBody>
      </p:sp>
    </p:spTree>
    <p:extLst>
      <p:ext uri="{BB962C8B-B14F-4D97-AF65-F5344CB8AC3E}">
        <p14:creationId xmlns:p14="http://schemas.microsoft.com/office/powerpoint/2010/main" val="7336204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7195"/>
            <a:ext cx="8229600" cy="1097280"/>
          </a:xfrm>
        </p:spPr>
        <p:txBody>
          <a:bodyPr>
            <a:spAutoFit/>
          </a:bodyPr>
          <a:lstStyle/>
          <a:p>
            <a:r>
              <a:rPr lang="en-US" sz="3600" dirty="0">
                <a:latin typeface="+mj-lt"/>
              </a:rPr>
              <a:t>Figure </a:t>
            </a:r>
            <a:r>
              <a:rPr lang="en-US" sz="3600" dirty="0" smtClean="0">
                <a:latin typeface="+mj-lt"/>
              </a:rPr>
              <a:t>2.4 Interest </a:t>
            </a:r>
            <a:r>
              <a:rPr lang="en-US" sz="3600" dirty="0">
                <a:latin typeface="+mj-lt"/>
              </a:rPr>
              <a:t>Rate Levels and Inflation Rates, 1990 through </a:t>
            </a:r>
            <a:r>
              <a:rPr lang="en-US" sz="3600" dirty="0" smtClean="0">
                <a:latin typeface="+mj-lt"/>
              </a:rPr>
              <a:t>2017</a:t>
            </a:r>
            <a:endParaRPr lang="en-US" sz="3600" dirty="0">
              <a:latin typeface="+mj-lt"/>
            </a:endParaRPr>
          </a:p>
        </p:txBody>
      </p:sp>
      <p:pic>
        <p:nvPicPr>
          <p:cNvPr id="5" name="Picture 4" descr="The horizontal axis of the graph is labeled Year; it begins at 1990 and ends at 2017. The vertical axis is labeled Percent Returns; it begins at 0% and ends at 14%.&#10;&#10;Lines on the graph show the inflation rate for the period 1990 through 2017 as well as rates for 3-month treasury bills, 30-year treasury bonds, and 30-year Aaa corporate bonds. Rates for these elements correspond to the following figures of Year; 3-month Treasury Bills %; 30-yr Treasury Bonds %; 30-yr Aaa Corporate Bonds %; and Inflation Rate %:&#10;1990: 7.5; 8.61; 9.32; 5.4&#10;1991: 5.38; 8.14; 8.77; 4.2&#10;1992: 3.43; 7.67; 8.14; 3&#10;1993: 3; 6.59; 7.22; 3&#10;1994: 4.25; 7.37; 7.97; 2.6&#10;1995: 5.49; 6.88; 7.59; 2.8&#10;1996: 5.01; 6.71; 7.37; 2.9&#10;1997: 5.06; 6.61; 7.27; 2.3&#10;1998: 4.78; 5.58; 6.53; 1.6&#10;1999: 4.64; 5.87; 7.05; 2.2&#10;2000: 5.82; 5.94; 7.62; 3.4&#10;2001: 3.4; 5.49; 7.08; 2.8&#10;2002: 1.61; 5.43; 6.49; 1.6&#10;2003: 1.01; 4.93; 5.66; 2.3&#10;2004: 1.37; 4.86; 5.63; 2.7&#10;2005: 3.15; 4.51; 5.23; 3.4&#10;2006: 4.73; 4.91; 5.59; 3.2&#10;2007: 4.36; 4.84; 5.56; 2.9&#10;2008: 1.37; 4.28; 5.63; 3.8&#10;2009: 0.15; 4.08; 5.31; negative 0.4&#10;2010: 0.14; 4.25; 4.94; 1.6&#10;2011: 0.05; 3.91; 4.64; 3.2&#10;2012: 0.09; 2.92; 3.67; 2.1&#10;2013: 0.06; 3.45; 4.23; 1.5&#10;2014: 0.03; 3.34; 4.16; 1.6&#10;2015: 0.23; 2.97; 4.06; 0.1&#10;2016: 0.51; 3.11; 4.04; 1.3&#10;2017: 1.32; 2.77; 3.52; 2.0.&#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2480" y="1753300"/>
            <a:ext cx="6299040" cy="3979752"/>
          </a:xfrm>
          <a:prstGeom prst="rect">
            <a:avLst/>
          </a:prstGeom>
        </p:spPr>
      </p:pic>
      <p:sp>
        <p:nvSpPr>
          <p:cNvPr id="4" name="Content Placeholder 3"/>
          <p:cNvSpPr>
            <a:spLocks noGrp="1"/>
          </p:cNvSpPr>
          <p:nvPr>
            <p:ph idx="13"/>
          </p:nvPr>
        </p:nvSpPr>
        <p:spPr>
          <a:xfrm>
            <a:off x="438150" y="5879782"/>
            <a:ext cx="8248650" cy="492443"/>
          </a:xfrm>
        </p:spPr>
        <p:txBody>
          <a:bodyPr wrap="square">
            <a:spAutoFit/>
          </a:bodyPr>
          <a:lstStyle/>
          <a:p>
            <a:pPr marL="0" indent="0">
              <a:buNone/>
            </a:pPr>
            <a:r>
              <a:rPr lang="en-US" b="1" dirty="0"/>
              <a:t>Source: </a:t>
            </a:r>
            <a:r>
              <a:rPr lang="en-US" dirty="0"/>
              <a:t>Federal Reserve System, Release H-15, Selected Interest Rates. Office of Inspector General c/o Board of Governors of the Federal Reserve System. </a:t>
            </a:r>
          </a:p>
        </p:txBody>
      </p:sp>
    </p:spTree>
    <p:extLst>
      <p:ext uri="{BB962C8B-B14F-4D97-AF65-F5344CB8AC3E}">
        <p14:creationId xmlns:p14="http://schemas.microsoft.com/office/powerpoint/2010/main" val="34493797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sz="3600" dirty="0">
                <a:latin typeface="+mn-lt"/>
              </a:rPr>
              <a:t>Financial Markets: Transfer of Capital</a:t>
            </a:r>
          </a:p>
        </p:txBody>
      </p:sp>
      <p:sp>
        <p:nvSpPr>
          <p:cNvPr id="3" name="Content Placeholder 2"/>
          <p:cNvSpPr>
            <a:spLocks noGrp="1"/>
          </p:cNvSpPr>
          <p:nvPr>
            <p:ph idx="1"/>
          </p:nvPr>
        </p:nvSpPr>
        <p:spPr>
          <a:xfrm>
            <a:off x="438150" y="1219200"/>
            <a:ext cx="8229600" cy="4116512"/>
          </a:xfrm>
        </p:spPr>
        <p:txBody>
          <a:bodyPr>
            <a:spAutoFit/>
          </a:bodyPr>
          <a:lstStyle/>
          <a:p>
            <a:r>
              <a:rPr lang="en-US" altLang="en-US" sz="2400" dirty="0">
                <a:ea typeface="ヒラギノ角ゴ Pro W3" charset="-128"/>
              </a:rPr>
              <a:t>Financial markets play a critical role in capitalist </a:t>
            </a:r>
            <a:r>
              <a:rPr lang="en-US" altLang="en-US" sz="2400" dirty="0" smtClean="0">
                <a:ea typeface="ヒラギノ角ゴ Pro W3" charset="-128"/>
              </a:rPr>
              <a:t>economies. </a:t>
            </a:r>
            <a:r>
              <a:rPr lang="en-US" altLang="en-US" sz="2400" dirty="0">
                <a:ea typeface="ヒラギノ角ゴ Pro W3" charset="-128"/>
              </a:rPr>
              <a:t>Financial markets help facilitate the transfer of funds from </a:t>
            </a:r>
            <a:r>
              <a:rPr lang="en-IN" altLang="en-US" sz="2400" dirty="0" smtClean="0">
                <a:ea typeface="HGS明朝E" charset="-128"/>
              </a:rPr>
              <a:t>“</a:t>
            </a:r>
            <a:r>
              <a:rPr lang="en-US" altLang="en-US" sz="2400" dirty="0" smtClean="0">
                <a:ea typeface="ヒラギノ角ゴ Pro W3" charset="-128"/>
              </a:rPr>
              <a:t>saving surplus</a:t>
            </a:r>
            <a:r>
              <a:rPr lang="en-IN" altLang="en-US" sz="2400" dirty="0" smtClean="0">
                <a:ea typeface="HGS明朝E" charset="-128"/>
              </a:rPr>
              <a:t>”</a:t>
            </a:r>
            <a:r>
              <a:rPr lang="en-US" altLang="en-US" sz="2400" dirty="0" smtClean="0">
                <a:ea typeface="ヒラギノ角ゴ Pro W3" charset="-128"/>
              </a:rPr>
              <a:t> </a:t>
            </a:r>
            <a:r>
              <a:rPr lang="en-US" altLang="en-US" sz="2400" dirty="0">
                <a:ea typeface="ヒラギノ角ゴ Pro W3" charset="-128"/>
              </a:rPr>
              <a:t>units to </a:t>
            </a:r>
            <a:r>
              <a:rPr lang="en-IN" altLang="en-US" sz="2400" dirty="0" smtClean="0">
                <a:ea typeface="HGS明朝E" charset="-128"/>
              </a:rPr>
              <a:t>“</a:t>
            </a:r>
            <a:r>
              <a:rPr lang="en-US" altLang="en-US" sz="2400" dirty="0" smtClean="0">
                <a:ea typeface="ヒラギノ角ゴ Pro W3" charset="-128"/>
              </a:rPr>
              <a:t>saving deficit</a:t>
            </a:r>
            <a:r>
              <a:rPr lang="en-IN" altLang="en-US" sz="2400" dirty="0" smtClean="0">
                <a:ea typeface="HGS明朝E" charset="-128"/>
              </a:rPr>
              <a:t>”</a:t>
            </a:r>
            <a:r>
              <a:rPr lang="en-US" altLang="en-US" sz="2400" dirty="0" smtClean="0">
                <a:ea typeface="ヒラギノ角ゴ Pro W3" charset="-128"/>
              </a:rPr>
              <a:t> </a:t>
            </a:r>
            <a:r>
              <a:rPr lang="en-US" altLang="en-US" sz="2400" dirty="0">
                <a:ea typeface="ヒラギノ角ゴ Pro W3" charset="-128"/>
              </a:rPr>
              <a:t>units, i.e., transfer money from those who have the money to those who need it</a:t>
            </a:r>
            <a:r>
              <a:rPr lang="en-US" altLang="en-US" sz="2400" dirty="0" smtClean="0">
                <a:ea typeface="ヒラギノ角ゴ Pro W3" charset="-128"/>
              </a:rPr>
              <a:t>.</a:t>
            </a:r>
          </a:p>
          <a:p>
            <a:r>
              <a:rPr lang="en-US" altLang="en-US" sz="2400" dirty="0">
                <a:ea typeface="ヒラギノ角ゴ Pro W3" charset="-128"/>
              </a:rPr>
              <a:t>See Figure </a:t>
            </a:r>
            <a:r>
              <a:rPr lang="en-US" altLang="en-US" sz="2400" dirty="0" smtClean="0">
                <a:ea typeface="ヒラギノ角ゴ Pro W3" charset="-128"/>
              </a:rPr>
              <a:t>2.1 </a:t>
            </a:r>
            <a:r>
              <a:rPr lang="en-US" altLang="en-US" sz="2400" dirty="0">
                <a:ea typeface="ヒラギノ角ゴ Pro W3" charset="-128"/>
              </a:rPr>
              <a:t>for three ways to transfer capital in the economy</a:t>
            </a:r>
            <a:r>
              <a:rPr lang="en-US" altLang="en-US" sz="2400" dirty="0" smtClean="0">
                <a:ea typeface="ヒラギノ角ゴ Pro W3" charset="-128"/>
              </a:rPr>
              <a:t>:</a:t>
            </a:r>
          </a:p>
          <a:p>
            <a:pPr lvl="1"/>
            <a:r>
              <a:rPr lang="en-US" altLang="en-US" sz="2400" dirty="0">
                <a:ea typeface="ヒラギノ角ゴ Pro W3" charset="-128"/>
              </a:rPr>
              <a:t>Direct </a:t>
            </a:r>
            <a:r>
              <a:rPr lang="en-US" altLang="en-US" sz="2400" dirty="0" smtClean="0">
                <a:ea typeface="ヒラギノ角ゴ Pro W3" charset="-128"/>
              </a:rPr>
              <a:t>transfer</a:t>
            </a:r>
          </a:p>
          <a:p>
            <a:pPr lvl="1"/>
            <a:r>
              <a:rPr lang="en-US" altLang="en-US" sz="2400" dirty="0">
                <a:ea typeface="ヒラギノ角ゴ Pro W3" charset="-128"/>
              </a:rPr>
              <a:t>Indirect transfer using the investment </a:t>
            </a:r>
            <a:r>
              <a:rPr lang="en-US" altLang="en-US" sz="2400" dirty="0" smtClean="0">
                <a:ea typeface="ヒラギノ角ゴ Pro W3" charset="-128"/>
              </a:rPr>
              <a:t>banker</a:t>
            </a:r>
          </a:p>
          <a:p>
            <a:pPr lvl="1"/>
            <a:r>
              <a:rPr lang="en-US" altLang="en-US" sz="2400" dirty="0">
                <a:ea typeface="ヒラギノ角ゴ Pro W3" charset="-128"/>
              </a:rPr>
              <a:t>Indirect transfer using the </a:t>
            </a:r>
            <a:r>
              <a:rPr lang="en-US" altLang="en-US" sz="2400" dirty="0" smtClean="0">
                <a:ea typeface="ヒラギノ角ゴ Pro W3" charset="-128"/>
              </a:rPr>
              <a:t>financial </a:t>
            </a:r>
            <a:r>
              <a:rPr lang="en-US" altLang="en-US" sz="2400" dirty="0">
                <a:ea typeface="ヒラギノ角ゴ Pro W3" charset="-128"/>
              </a:rPr>
              <a:t>intermediary</a:t>
            </a:r>
            <a:endParaRPr lang="en-US" sz="2400" dirty="0"/>
          </a:p>
        </p:txBody>
      </p:sp>
    </p:spTree>
    <p:extLst>
      <p:ext uri="{BB962C8B-B14F-4D97-AF65-F5344CB8AC3E}">
        <p14:creationId xmlns:p14="http://schemas.microsoft.com/office/powerpoint/2010/main" val="27082003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31483"/>
            <a:ext cx="8229600" cy="1097280"/>
          </a:xfrm>
        </p:spPr>
        <p:txBody>
          <a:bodyPr>
            <a:spAutoFit/>
          </a:bodyPr>
          <a:lstStyle/>
          <a:p>
            <a:r>
              <a:rPr lang="en-US" sz="3600" dirty="0">
                <a:latin typeface="+mj-lt"/>
              </a:rPr>
              <a:t>Observations </a:t>
            </a:r>
            <a:r>
              <a:rPr lang="en-US" sz="3600" dirty="0" smtClean="0">
                <a:latin typeface="+mj-lt"/>
              </a:rPr>
              <a:t>from </a:t>
            </a:r>
            <a:r>
              <a:rPr lang="en-US" sz="3600" dirty="0">
                <a:latin typeface="+mj-lt"/>
              </a:rPr>
              <a:t>Table </a:t>
            </a:r>
            <a:r>
              <a:rPr lang="en-US" sz="3600" dirty="0" smtClean="0">
                <a:latin typeface="+mj-lt"/>
              </a:rPr>
              <a:t>2.1 </a:t>
            </a:r>
            <a:r>
              <a:rPr lang="en-US" sz="3600" dirty="0">
                <a:latin typeface="+mj-lt"/>
              </a:rPr>
              <a:t>and Figure </a:t>
            </a:r>
            <a:r>
              <a:rPr lang="en-US" sz="3600" dirty="0" smtClean="0">
                <a:latin typeface="+mj-lt"/>
              </a:rPr>
              <a:t>2.4</a:t>
            </a:r>
            <a:endParaRPr lang="en-US" sz="3600" dirty="0">
              <a:latin typeface="+mj-lt"/>
            </a:endParaRPr>
          </a:p>
        </p:txBody>
      </p:sp>
      <p:sp>
        <p:nvSpPr>
          <p:cNvPr id="3" name="Content Placeholder 2"/>
          <p:cNvSpPr>
            <a:spLocks noGrp="1"/>
          </p:cNvSpPr>
          <p:nvPr>
            <p:ph idx="1"/>
          </p:nvPr>
        </p:nvSpPr>
        <p:spPr>
          <a:xfrm>
            <a:off x="438150" y="1905000"/>
            <a:ext cx="8229600" cy="1708160"/>
          </a:xfrm>
        </p:spPr>
        <p:txBody>
          <a:bodyPr>
            <a:spAutoFit/>
          </a:bodyPr>
          <a:lstStyle/>
          <a:p>
            <a:r>
              <a:rPr lang="en-US" altLang="en-US" sz="2400" dirty="0">
                <a:ea typeface="ヒラギノ角ゴ Pro W3" charset="-128"/>
              </a:rPr>
              <a:t>Between 1990 and </a:t>
            </a:r>
            <a:r>
              <a:rPr lang="en-US" altLang="en-US" sz="2400" dirty="0" smtClean="0">
                <a:ea typeface="ヒラギノ角ゴ Pro W3" charset="-128"/>
              </a:rPr>
              <a:t>2017:</a:t>
            </a:r>
          </a:p>
          <a:p>
            <a:pPr lvl="1"/>
            <a:r>
              <a:rPr lang="en-US" altLang="en-US" sz="2400" dirty="0">
                <a:ea typeface="ヒラギノ角ゴ Pro W3" charset="-128"/>
              </a:rPr>
              <a:t>Average inflation premium = </a:t>
            </a:r>
            <a:r>
              <a:rPr lang="en-US" altLang="en-US" sz="2400" dirty="0" smtClean="0">
                <a:ea typeface="ヒラギノ角ゴ Pro W3" charset="-128"/>
              </a:rPr>
              <a:t>2.48%</a:t>
            </a:r>
          </a:p>
          <a:p>
            <a:pPr lvl="1"/>
            <a:r>
              <a:rPr lang="en-US" altLang="en-US" sz="2400" dirty="0">
                <a:ea typeface="ヒラギノ角ゴ Pro W3" charset="-128"/>
              </a:rPr>
              <a:t>Average default risk premium = 0.86</a:t>
            </a:r>
            <a:r>
              <a:rPr lang="en-US" altLang="en-US" sz="2400" dirty="0" smtClean="0">
                <a:ea typeface="ヒラギノ角ゴ Pro W3" charset="-128"/>
              </a:rPr>
              <a:t>%</a:t>
            </a:r>
          </a:p>
          <a:p>
            <a:pPr lvl="1"/>
            <a:r>
              <a:rPr lang="en-US" altLang="en-US" sz="2400" dirty="0">
                <a:ea typeface="ヒラギノ角ゴ Pro W3" charset="-128"/>
              </a:rPr>
              <a:t>Average maturity risk premium = </a:t>
            </a:r>
            <a:r>
              <a:rPr lang="en-US" altLang="en-US" sz="2400" dirty="0" smtClean="0">
                <a:ea typeface="ヒラギノ角ゴ Pro W3" charset="-128"/>
              </a:rPr>
              <a:t>2.44%</a:t>
            </a:r>
            <a:endParaRPr lang="en-US" sz="2400" dirty="0"/>
          </a:p>
        </p:txBody>
      </p:sp>
    </p:spTree>
    <p:extLst>
      <p:ext uri="{BB962C8B-B14F-4D97-AF65-F5344CB8AC3E}">
        <p14:creationId xmlns:p14="http://schemas.microsoft.com/office/powerpoint/2010/main" val="3166672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3862" y="2979777"/>
            <a:ext cx="7772400" cy="553998"/>
          </a:xfrm>
        </p:spPr>
        <p:txBody>
          <a:bodyPr>
            <a:spAutoFit/>
          </a:bodyPr>
          <a:lstStyle/>
          <a:p>
            <a:r>
              <a:rPr lang="en-US" dirty="0">
                <a:latin typeface="+mj-lt"/>
              </a:rPr>
              <a:t>Interest Rate </a:t>
            </a:r>
            <a:r>
              <a:rPr lang="en-US" dirty="0" smtClean="0">
                <a:latin typeface="+mj-lt"/>
              </a:rPr>
              <a:t>Determinants</a:t>
            </a:r>
            <a:endParaRPr lang="en-US" sz="2000" b="0" dirty="0">
              <a:latin typeface="+mj-lt"/>
            </a:endParaRPr>
          </a:p>
        </p:txBody>
      </p:sp>
    </p:spTree>
    <p:extLst>
      <p:ext uri="{BB962C8B-B14F-4D97-AF65-F5344CB8AC3E}">
        <p14:creationId xmlns:p14="http://schemas.microsoft.com/office/powerpoint/2010/main" val="4422698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410409"/>
            <a:ext cx="8229600" cy="553998"/>
          </a:xfrm>
        </p:spPr>
        <p:txBody>
          <a:bodyPr>
            <a:spAutoFit/>
          </a:bodyPr>
          <a:lstStyle/>
          <a:p>
            <a:r>
              <a:rPr lang="en-US" sz="3600" dirty="0">
                <a:latin typeface="+mj-lt"/>
              </a:rPr>
              <a:t>Interest Rate Determinants </a:t>
            </a:r>
            <a:endParaRPr lang="en-US" sz="2000" dirty="0">
              <a:latin typeface="+mj-lt"/>
            </a:endParaRPr>
          </a:p>
        </p:txBody>
      </p:sp>
      <p:sp>
        <p:nvSpPr>
          <p:cNvPr id="4" name="Content Placeholder 3"/>
          <p:cNvSpPr>
            <a:spLocks noGrp="1"/>
          </p:cNvSpPr>
          <p:nvPr>
            <p:ph idx="1"/>
          </p:nvPr>
        </p:nvSpPr>
        <p:spPr>
          <a:xfrm>
            <a:off x="438150" y="1219200"/>
            <a:ext cx="8020050" cy="2769989"/>
          </a:xfrm>
        </p:spPr>
        <p:txBody>
          <a:bodyPr wrap="square">
            <a:spAutoFit/>
          </a:bodyPr>
          <a:lstStyle/>
          <a:p>
            <a:pPr>
              <a:spcBef>
                <a:spcPct val="50000"/>
              </a:spcBef>
            </a:pPr>
            <a:r>
              <a:rPr lang="en-US" altLang="en-US" sz="2400" b="1" dirty="0">
                <a:ea typeface="ヒラギノ角ゴ Pro W3" charset="-128"/>
              </a:rPr>
              <a:t>Nominal interest rate</a:t>
            </a:r>
            <a:r>
              <a:rPr lang="en-US" altLang="en-US" sz="2400" dirty="0">
                <a:ea typeface="ヒラギノ角ゴ Pro W3" charset="-128"/>
              </a:rPr>
              <a:t> = Real risk-free rate </a:t>
            </a:r>
            <a:r>
              <a:rPr lang="en-US" altLang="en-US" sz="2400" dirty="0" smtClean="0">
                <a:ea typeface="ヒラギノ角ゴ Pro W3" charset="-128"/>
              </a:rPr>
              <a:t>+ </a:t>
            </a:r>
            <a:r>
              <a:rPr lang="en-US" altLang="en-US" sz="2400" dirty="0">
                <a:ea typeface="ヒラギノ角ゴ Pro W3" charset="-128"/>
              </a:rPr>
              <a:t>Inflation premium </a:t>
            </a:r>
            <a:r>
              <a:rPr lang="en-US" altLang="en-US" sz="2400" dirty="0" smtClean="0">
                <a:ea typeface="ヒラギノ角ゴ Pro W3" charset="-128"/>
              </a:rPr>
              <a:t>+ </a:t>
            </a:r>
            <a:r>
              <a:rPr lang="en-US" altLang="en-US" sz="2400" dirty="0">
                <a:ea typeface="ヒラギノ角ゴ Pro W3" charset="-128"/>
              </a:rPr>
              <a:t>Default-risk premium </a:t>
            </a:r>
            <a:r>
              <a:rPr lang="en-US" altLang="en-US" sz="2400" dirty="0" smtClean="0">
                <a:ea typeface="ヒラギノ角ゴ Pro W3" charset="-128"/>
              </a:rPr>
              <a:t>+ </a:t>
            </a:r>
            <a:r>
              <a:rPr lang="en-US" altLang="en-US" sz="2400" dirty="0">
                <a:ea typeface="ヒラギノ角ゴ Pro W3" charset="-128"/>
              </a:rPr>
              <a:t>Maturity-risk Premium </a:t>
            </a:r>
            <a:r>
              <a:rPr lang="en-US" altLang="en-US" sz="2400" dirty="0" smtClean="0">
                <a:ea typeface="ヒラギノ角ゴ Pro W3" charset="-128"/>
              </a:rPr>
              <a:t>+ Liquidity-risk </a:t>
            </a:r>
            <a:r>
              <a:rPr lang="en-US" altLang="en-US" sz="2400" dirty="0">
                <a:ea typeface="ヒラギノ角ゴ Pro W3" charset="-128"/>
              </a:rPr>
              <a:t>Premium</a:t>
            </a:r>
          </a:p>
          <a:p>
            <a:pPr>
              <a:spcBef>
                <a:spcPct val="50000"/>
              </a:spcBef>
            </a:pPr>
            <a:r>
              <a:rPr lang="en-US" altLang="en-US" sz="2400" dirty="0">
                <a:ea typeface="ヒラギノ角ゴ Pro W3" charset="-128"/>
              </a:rPr>
              <a:t>Thus the nominal rate or quoted rate for securities is driven by all of </a:t>
            </a:r>
            <a:r>
              <a:rPr lang="en-US" altLang="en-US" sz="2400" dirty="0" smtClean="0">
                <a:ea typeface="ヒラギノ角ゴ Pro W3" charset="-128"/>
              </a:rPr>
              <a:t>these risk </a:t>
            </a:r>
            <a:r>
              <a:rPr lang="en-US" altLang="en-US" sz="2400" dirty="0">
                <a:ea typeface="ヒラギノ角ゴ Pro W3" charset="-128"/>
              </a:rPr>
              <a:t>premium factors. Such knowledge is critical when companies set an interest rate for their issues. </a:t>
            </a:r>
          </a:p>
        </p:txBody>
      </p:sp>
    </p:spTree>
    <p:extLst>
      <p:ext uri="{BB962C8B-B14F-4D97-AF65-F5344CB8AC3E}">
        <p14:creationId xmlns:p14="http://schemas.microsoft.com/office/powerpoint/2010/main" val="3345462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4337" y="412313"/>
            <a:ext cx="8229600" cy="553998"/>
          </a:xfrm>
        </p:spPr>
        <p:txBody>
          <a:bodyPr>
            <a:spAutoFit/>
          </a:bodyPr>
          <a:lstStyle/>
          <a:p>
            <a:r>
              <a:rPr lang="en-US" altLang="en-US" sz="3600" dirty="0">
                <a:latin typeface="+mj-lt"/>
                <a:ea typeface="ヒラギノ角ゴ Pro W3" charset="-128"/>
              </a:rPr>
              <a:t>Real and Nominal Rates</a:t>
            </a:r>
            <a:endParaRPr lang="en-US" sz="3600" dirty="0">
              <a:latin typeface="+mj-lt"/>
            </a:endParaRPr>
          </a:p>
        </p:txBody>
      </p:sp>
      <p:sp>
        <p:nvSpPr>
          <p:cNvPr id="5" name="Content Placeholder 4"/>
          <p:cNvSpPr>
            <a:spLocks noGrp="1"/>
          </p:cNvSpPr>
          <p:nvPr>
            <p:ph idx="1"/>
          </p:nvPr>
        </p:nvSpPr>
        <p:spPr>
          <a:xfrm>
            <a:off x="438150" y="1219200"/>
            <a:ext cx="8001000" cy="2954655"/>
          </a:xfrm>
        </p:spPr>
        <p:txBody>
          <a:bodyPr>
            <a:spAutoFit/>
          </a:bodyPr>
          <a:lstStyle/>
          <a:p>
            <a:pPr marL="255600" indent="-255600"/>
            <a:r>
              <a:rPr lang="en-US" altLang="en-US" sz="2400" dirty="0">
                <a:ea typeface="ヒラギノ角ゴ Pro W3" charset="-128"/>
              </a:rPr>
              <a:t>Real risk-free interest rate = risk-free rate −</a:t>
            </a:r>
            <a:r>
              <a:rPr lang="en-US" altLang="en-US" sz="2400" dirty="0" smtClean="0">
                <a:ea typeface="ヒラギノ角ゴ Pro W3" charset="-128"/>
              </a:rPr>
              <a:t> inflation premium </a:t>
            </a:r>
            <a:endParaRPr lang="en-US" altLang="en-US" sz="2400" dirty="0">
              <a:ea typeface="ヒラギノ角ゴ Pro W3" charset="-128"/>
            </a:endParaRPr>
          </a:p>
          <a:p>
            <a:pPr>
              <a:spcBef>
                <a:spcPct val="50000"/>
              </a:spcBef>
            </a:pPr>
            <a:r>
              <a:rPr lang="en-US" altLang="en-US" sz="2400" dirty="0">
                <a:ea typeface="ヒラギノ角ゴ Pro W3" charset="-128"/>
              </a:rPr>
              <a:t>Nominal interest </a:t>
            </a:r>
            <a:r>
              <a:rPr lang="en-US" altLang="en-US" sz="2400" dirty="0" smtClean="0">
                <a:ea typeface="ヒラギノ角ゴ Pro W3" charset="-128"/>
              </a:rPr>
              <a:t>rate ≈ real </a:t>
            </a:r>
            <a:r>
              <a:rPr lang="en-US" altLang="en-US" sz="2400" dirty="0">
                <a:ea typeface="ヒラギノ角ゴ Pro W3" charset="-128"/>
              </a:rPr>
              <a:t>rate of interest </a:t>
            </a:r>
            <a:r>
              <a:rPr lang="en-US" altLang="en-US" sz="2400" dirty="0" smtClean="0">
                <a:ea typeface="ヒラギノ角ゴ Pro W3" charset="-128"/>
              </a:rPr>
              <a:t>+ </a:t>
            </a:r>
            <a:r>
              <a:rPr lang="en-US" altLang="en-US" sz="2400" dirty="0">
                <a:ea typeface="ヒラギノ角ゴ Pro W3" charset="-128"/>
              </a:rPr>
              <a:t>inflation risk </a:t>
            </a:r>
            <a:r>
              <a:rPr lang="en-US" altLang="en-US" sz="2400" dirty="0" smtClean="0">
                <a:ea typeface="ヒラギノ角ゴ Pro W3" charset="-128"/>
              </a:rPr>
              <a:t>premium</a:t>
            </a:r>
            <a:endParaRPr lang="en-US" altLang="en-US" sz="2400" dirty="0">
              <a:ea typeface="ヒラギノ角ゴ Pro W3" charset="-128"/>
            </a:endParaRPr>
          </a:p>
          <a:p>
            <a:pPr>
              <a:spcBef>
                <a:spcPct val="50000"/>
              </a:spcBef>
            </a:pPr>
            <a:r>
              <a:rPr lang="en-US" altLang="en-US" sz="2400" b="1" dirty="0">
                <a:ea typeface="ヒラギノ角ゴ Pro W3" charset="-128"/>
              </a:rPr>
              <a:t>The real rate of interest </a:t>
            </a:r>
            <a:r>
              <a:rPr lang="en-US" altLang="en-US" sz="2400" dirty="0">
                <a:ea typeface="ヒラギノ角ゴ Pro W3" charset="-128"/>
              </a:rPr>
              <a:t>is the nominal (quoted) rate of interest less any loss in purchasing power of the dollar during the time of the investment. </a:t>
            </a:r>
          </a:p>
        </p:txBody>
      </p:sp>
    </p:spTree>
    <p:extLst>
      <p:ext uri="{BB962C8B-B14F-4D97-AF65-F5344CB8AC3E}">
        <p14:creationId xmlns:p14="http://schemas.microsoft.com/office/powerpoint/2010/main" val="34175709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48" y="409575"/>
            <a:ext cx="8248652" cy="553998"/>
          </a:xfrm>
        </p:spPr>
        <p:txBody>
          <a:bodyPr wrap="square">
            <a:spAutoFit/>
          </a:bodyPr>
          <a:lstStyle/>
          <a:p>
            <a:r>
              <a:rPr lang="en-US" altLang="en-US" sz="3600" dirty="0">
                <a:latin typeface="+mj-lt"/>
                <a:ea typeface="ヒラギノ角ゴ Pro W3" charset="-128"/>
              </a:rPr>
              <a:t>The Term Structure of Interest </a:t>
            </a:r>
            <a:r>
              <a:rPr lang="en-US" altLang="en-US" sz="3600" dirty="0" smtClean="0">
                <a:latin typeface="+mj-lt"/>
                <a:ea typeface="ヒラギノ角ゴ Pro W3" charset="-128"/>
              </a:rPr>
              <a:t>Rates</a:t>
            </a:r>
            <a:endParaRPr lang="en-US" dirty="0">
              <a:latin typeface="+mj-lt"/>
            </a:endParaRPr>
          </a:p>
        </p:txBody>
      </p:sp>
      <p:sp>
        <p:nvSpPr>
          <p:cNvPr id="3" name="Content Placeholder 2"/>
          <p:cNvSpPr>
            <a:spLocks noGrp="1"/>
          </p:cNvSpPr>
          <p:nvPr>
            <p:ph idx="1"/>
          </p:nvPr>
        </p:nvSpPr>
        <p:spPr>
          <a:xfrm>
            <a:off x="438150" y="1219200"/>
            <a:ext cx="8229600" cy="4078039"/>
          </a:xfrm>
        </p:spPr>
        <p:txBody>
          <a:bodyPr>
            <a:spAutoFit/>
          </a:bodyPr>
          <a:lstStyle/>
          <a:p>
            <a:r>
              <a:rPr lang="en-US" altLang="en-US" sz="2400" dirty="0">
                <a:ea typeface="ヒラギノ角ゴ Pro W3" charset="-128"/>
              </a:rPr>
              <a:t>Figure </a:t>
            </a:r>
            <a:r>
              <a:rPr lang="en-US" altLang="en-US" sz="2400" dirty="0" smtClean="0">
                <a:ea typeface="ヒラギノ角ゴ Pro W3" charset="-128"/>
              </a:rPr>
              <a:t>2.5 </a:t>
            </a:r>
            <a:r>
              <a:rPr lang="en-US" altLang="en-US" sz="2400" dirty="0">
                <a:ea typeface="ヒラギノ角ゴ Pro W3" charset="-128"/>
              </a:rPr>
              <a:t>shows the relationship between a debt security’s rate of return and the length of time until the debt matures, where the risk of default is held constant</a:t>
            </a:r>
            <a:r>
              <a:rPr lang="en-US" altLang="en-US" sz="2400" dirty="0" smtClean="0">
                <a:ea typeface="ヒラギノ角ゴ Pro W3" charset="-128"/>
              </a:rPr>
              <a:t>.</a:t>
            </a:r>
          </a:p>
          <a:p>
            <a:r>
              <a:rPr lang="en-US" altLang="en-US" sz="2400" dirty="0">
                <a:ea typeface="ヒラギノ角ゴ Pro W3" charset="-128"/>
              </a:rPr>
              <a:t>The graph could be </a:t>
            </a:r>
            <a:r>
              <a:rPr lang="en-US" altLang="en-US" sz="2400" dirty="0" smtClean="0">
                <a:ea typeface="ヒラギノ角ゴ Pro W3" charset="-128"/>
              </a:rPr>
              <a:t>upward sloping </a:t>
            </a:r>
            <a:r>
              <a:rPr lang="en-US" altLang="en-US" sz="2400" dirty="0">
                <a:ea typeface="ヒラギノ角ゴ Pro W3" charset="-128"/>
              </a:rPr>
              <a:t>(indicating </a:t>
            </a:r>
            <a:r>
              <a:rPr lang="en-US" altLang="en-US" sz="2400" dirty="0" smtClean="0">
                <a:ea typeface="ヒラギノ角ゴ Pro W3" charset="-128"/>
              </a:rPr>
              <a:t>longer term </a:t>
            </a:r>
            <a:r>
              <a:rPr lang="en-US" altLang="en-US" sz="2400" dirty="0">
                <a:ea typeface="ヒラギノ角ゴ Pro W3" charset="-128"/>
              </a:rPr>
              <a:t>securities command higher returns), flat (equal returns for long- and short-term securities), or inverted (longer-term securities command lower returns compared to short-term securities</a:t>
            </a:r>
            <a:r>
              <a:rPr lang="en-US" altLang="en-US" sz="2400" dirty="0" smtClean="0">
                <a:ea typeface="ヒラギノ角ゴ Pro W3" charset="-128"/>
              </a:rPr>
              <a:t>).</a:t>
            </a:r>
          </a:p>
          <a:p>
            <a:r>
              <a:rPr lang="en-US" altLang="en-US" sz="2400" dirty="0">
                <a:ea typeface="ヒラギノ角ゴ Pro W3" charset="-128"/>
              </a:rPr>
              <a:t>The graph changes over time. </a:t>
            </a:r>
            <a:r>
              <a:rPr lang="en-US" altLang="en-US" sz="2400" dirty="0" smtClean="0">
                <a:ea typeface="ヒラギノ角ゴ Pro W3" charset="-128"/>
              </a:rPr>
              <a:t>An upward-sloping </a:t>
            </a:r>
            <a:r>
              <a:rPr lang="en-US" altLang="en-US" sz="2400" dirty="0">
                <a:ea typeface="ヒラギノ角ゴ Pro W3" charset="-128"/>
              </a:rPr>
              <a:t>curve is most commonly observed.</a:t>
            </a:r>
            <a:endParaRPr lang="en-US" sz="2400" dirty="0"/>
          </a:p>
        </p:txBody>
      </p:sp>
    </p:spTree>
    <p:extLst>
      <p:ext uri="{BB962C8B-B14F-4D97-AF65-F5344CB8AC3E}">
        <p14:creationId xmlns:p14="http://schemas.microsoft.com/office/powerpoint/2010/main" val="4128848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6719"/>
            <a:ext cx="7848600" cy="1097280"/>
          </a:xfrm>
        </p:spPr>
        <p:txBody>
          <a:bodyPr>
            <a:spAutoFit/>
          </a:bodyPr>
          <a:lstStyle/>
          <a:p>
            <a:r>
              <a:rPr lang="en-US" sz="3600" dirty="0">
                <a:latin typeface="+mj-lt"/>
              </a:rPr>
              <a:t>Figure </a:t>
            </a:r>
            <a:r>
              <a:rPr lang="en-US" sz="3600" dirty="0" smtClean="0">
                <a:latin typeface="+mj-lt"/>
              </a:rPr>
              <a:t>2.5 </a:t>
            </a:r>
            <a:r>
              <a:rPr lang="en-US" altLang="en-US" sz="3600" dirty="0" smtClean="0">
                <a:latin typeface="+mj-lt"/>
                <a:ea typeface="ヒラギノ角ゴ Pro W3" charset="-128"/>
              </a:rPr>
              <a:t>The Term Structure of Interest Rates</a:t>
            </a:r>
            <a:endParaRPr lang="en-US" sz="2000" b="0" dirty="0">
              <a:latin typeface="+mj-lt"/>
            </a:endParaRPr>
          </a:p>
        </p:txBody>
      </p:sp>
      <p:pic>
        <p:nvPicPr>
          <p:cNvPr id="3" name="Picture 2" descr="The horizontal axis of the graph is labeled Years to maturity; it begins at 0 and ends at 25. The vertical axis is labeled Interest rate; it begins at 0 and ends at 10.&#10;&#10;An upward-sloping line begins on the vertical axis at approximately 5.5%. The line shows that the rate of interest on a 5-year note is 7.5%; the comparable rate on a 20-year bond is 9 percent.&#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675" y="1981200"/>
            <a:ext cx="7768650" cy="4302638"/>
          </a:xfrm>
          <a:prstGeom prst="rect">
            <a:avLst/>
          </a:prstGeom>
        </p:spPr>
      </p:pic>
    </p:spTree>
    <p:extLst>
      <p:ext uri="{BB962C8B-B14F-4D97-AF65-F5344CB8AC3E}">
        <p14:creationId xmlns:p14="http://schemas.microsoft.com/office/powerpoint/2010/main" val="1440971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719" y="403504"/>
            <a:ext cx="8229600" cy="1661993"/>
          </a:xfrm>
        </p:spPr>
        <p:txBody>
          <a:bodyPr>
            <a:spAutoFit/>
          </a:bodyPr>
          <a:lstStyle/>
          <a:p>
            <a:r>
              <a:rPr lang="en-US" sz="3600" dirty="0">
                <a:latin typeface="+mj-lt"/>
              </a:rPr>
              <a:t>Figure </a:t>
            </a:r>
            <a:r>
              <a:rPr lang="en-US" sz="3600" dirty="0" smtClean="0">
                <a:latin typeface="+mj-lt"/>
              </a:rPr>
              <a:t>2.6 Changes </a:t>
            </a:r>
            <a:r>
              <a:rPr lang="en-US" sz="3600" dirty="0">
                <a:latin typeface="+mj-lt"/>
              </a:rPr>
              <a:t>in the Term Structure of Interest Rates </a:t>
            </a:r>
            <a:r>
              <a:rPr lang="en-US" sz="3600" dirty="0" smtClean="0">
                <a:latin typeface="+mj-lt"/>
              </a:rPr>
              <a:t>around </a:t>
            </a:r>
            <a:r>
              <a:rPr lang="en-US" sz="3600" dirty="0">
                <a:latin typeface="+mj-lt"/>
              </a:rPr>
              <a:t>September 11, 2001</a:t>
            </a:r>
          </a:p>
        </p:txBody>
      </p:sp>
      <p:pic>
        <p:nvPicPr>
          <p:cNvPr id="3" name="Picture 2" descr="The horizontal axis of the graph is labeled Years to maturity; it begins at 0 and ends at 30. The vertical axis is labeled Interest rate; it begins at 2.0 and ends at 5.5.&#10;&#10;Two lines appear on the graph, showing the yield curve on 9/10/2001 (one day before the 9/11 terrorist attacks on the United States) and again on 9/24/2001. The yield curves indicate that between 9/10 and 9/24, investors moved their investments to very short-term Treasury securities, which pushed down their yields relative to the yield on long-term securities.&#10;&#10;On 9/10, the yield on a one-year security was about 3.25%; on 9/24, it was 2.5%. Yields on 30-year securities were about 5.3% on 9/10 and 5.5% on 9/24.&#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08106" y="2174162"/>
            <a:ext cx="4727788" cy="3617363"/>
          </a:xfrm>
          <a:prstGeom prst="rect">
            <a:avLst/>
          </a:prstGeom>
        </p:spPr>
      </p:pic>
      <p:sp>
        <p:nvSpPr>
          <p:cNvPr id="4" name="Content Placeholder 3"/>
          <p:cNvSpPr>
            <a:spLocks noGrp="1"/>
          </p:cNvSpPr>
          <p:nvPr>
            <p:ph idx="13"/>
          </p:nvPr>
        </p:nvSpPr>
        <p:spPr>
          <a:xfrm>
            <a:off x="438150" y="5865308"/>
            <a:ext cx="8229600" cy="502341"/>
          </a:xfrm>
        </p:spPr>
        <p:txBody>
          <a:bodyPr>
            <a:spAutoFit/>
          </a:bodyPr>
          <a:lstStyle/>
          <a:p>
            <a:pPr marL="0" indent="0">
              <a:buNone/>
            </a:pPr>
            <a:r>
              <a:rPr lang="en-US" b="1" dirty="0"/>
              <a:t>Source: </a:t>
            </a:r>
            <a:r>
              <a:rPr lang="en-US" dirty="0"/>
              <a:t>Federal Reserve System, Release H-15</a:t>
            </a:r>
            <a:r>
              <a:rPr lang="en-US" dirty="0" smtClean="0"/>
              <a:t>, </a:t>
            </a:r>
            <a:r>
              <a:rPr lang="en-US" dirty="0"/>
              <a:t>Office of Inspector General c/o Board of Governors of the Federal Reserve System. </a:t>
            </a:r>
          </a:p>
        </p:txBody>
      </p:sp>
    </p:spTree>
    <p:extLst>
      <p:ext uri="{BB962C8B-B14F-4D97-AF65-F5344CB8AC3E}">
        <p14:creationId xmlns:p14="http://schemas.microsoft.com/office/powerpoint/2010/main" val="34672776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6719" y="404932"/>
            <a:ext cx="8229600" cy="1661993"/>
          </a:xfrm>
        </p:spPr>
        <p:txBody>
          <a:bodyPr>
            <a:spAutoFit/>
          </a:bodyPr>
          <a:lstStyle/>
          <a:p>
            <a:r>
              <a:rPr lang="en-US" sz="3600" dirty="0" smtClean="0">
                <a:latin typeface="+mj-lt"/>
              </a:rPr>
              <a:t>Figure 2.7 Historical Term Structures of Interest Rates for Government Securities</a:t>
            </a:r>
            <a:endParaRPr lang="en-US" sz="3600" dirty="0">
              <a:latin typeface="+mj-lt"/>
            </a:endParaRPr>
          </a:p>
        </p:txBody>
      </p:sp>
      <p:pic>
        <p:nvPicPr>
          <p:cNvPr id="3" name="Picture 2" descr="The horizontal axis of the graph is labeled Years to maturity; it begins at 0 and ends at 30. The vertical axis is labeled Interest rate; it begins at 0.0 and ends at 6.5.&#10;&#10;The graph shows yield curves for the following dates: 9/7/2000, 12/28/2000, 9/28/2001, and 10/11/2018.&#10;&#10;The yield curve was slightly downward sloping on 9/7/2000. One-year investments had an interest rate of about 6.3%; 30-year investments, about 5.8%.&#10;&#10;The curve was sharply upward sloping on 9/28/2001. In 2001, a 1-year note was paying 2.5% interest and a 30-year note, a bit more than 5.0%. &#10;&#10;The curve was relatively flat on 12/28/2000 and 10/11/2018. In 2000, both 1- and 30-year investments were paying about 5.5% interest. In 2018, a 1-year note was paying 2.5% interest and a 30-year note, about 3.0%.&#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60567" y="2088275"/>
            <a:ext cx="4216578" cy="3721975"/>
          </a:xfrm>
          <a:prstGeom prst="rect">
            <a:avLst/>
          </a:prstGeom>
        </p:spPr>
      </p:pic>
      <p:sp>
        <p:nvSpPr>
          <p:cNvPr id="4" name="Content Placeholder 3"/>
          <p:cNvSpPr>
            <a:spLocks noGrp="1"/>
          </p:cNvSpPr>
          <p:nvPr>
            <p:ph idx="13"/>
          </p:nvPr>
        </p:nvSpPr>
        <p:spPr>
          <a:xfrm>
            <a:off x="438150" y="5867400"/>
            <a:ext cx="8229600" cy="492443"/>
          </a:xfrm>
        </p:spPr>
        <p:txBody>
          <a:bodyPr>
            <a:spAutoFit/>
          </a:bodyPr>
          <a:lstStyle/>
          <a:p>
            <a:pPr marL="0" indent="0">
              <a:buNone/>
            </a:pPr>
            <a:r>
              <a:rPr lang="en-US" b="1" dirty="0"/>
              <a:t>Source: </a:t>
            </a:r>
            <a:r>
              <a:rPr lang="en-US" dirty="0"/>
              <a:t>Federal Reserve System, Release H-15</a:t>
            </a:r>
            <a:r>
              <a:rPr lang="en-US" dirty="0" smtClean="0"/>
              <a:t>, </a:t>
            </a:r>
            <a:r>
              <a:rPr lang="en-US" dirty="0"/>
              <a:t>Office of Inspector General c/o Board of Governors of the Federal Reserve System. </a:t>
            </a:r>
          </a:p>
        </p:txBody>
      </p:sp>
    </p:spTree>
    <p:extLst>
      <p:ext uri="{BB962C8B-B14F-4D97-AF65-F5344CB8AC3E}">
        <p14:creationId xmlns:p14="http://schemas.microsoft.com/office/powerpoint/2010/main" val="36252184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819" y="417195"/>
            <a:ext cx="8229600" cy="1097280"/>
          </a:xfrm>
        </p:spPr>
        <p:txBody>
          <a:bodyPr>
            <a:spAutoFit/>
          </a:bodyPr>
          <a:lstStyle/>
          <a:p>
            <a:r>
              <a:rPr lang="en-US" altLang="en-US" sz="3600" dirty="0">
                <a:latin typeface="+mj-lt"/>
                <a:ea typeface="ヒラギノ角ゴ Pro W3" charset="-128"/>
              </a:rPr>
              <a:t>What Explains the Shape of the Term Structure</a:t>
            </a:r>
            <a:r>
              <a:rPr lang="en-US" altLang="en-US" sz="3600" dirty="0" smtClean="0">
                <a:latin typeface="+mj-lt"/>
                <a:ea typeface="ヒラギノ角ゴ Pro W3" charset="-128"/>
              </a:rPr>
              <a:t>? </a:t>
            </a:r>
            <a:r>
              <a:rPr lang="en-US" altLang="en-US" sz="2800" dirty="0" smtClean="0">
                <a:latin typeface="+mj-lt"/>
                <a:ea typeface="ヒラギノ角ゴ Pro W3" charset="-128"/>
              </a:rPr>
              <a:t>(1 of 3)</a:t>
            </a:r>
            <a:endParaRPr lang="en-US" sz="2000" dirty="0">
              <a:latin typeface="+mj-lt"/>
            </a:endParaRPr>
          </a:p>
        </p:txBody>
      </p:sp>
      <p:sp>
        <p:nvSpPr>
          <p:cNvPr id="3" name="Content Placeholder 2"/>
          <p:cNvSpPr>
            <a:spLocks noGrp="1"/>
          </p:cNvSpPr>
          <p:nvPr>
            <p:ph idx="1"/>
          </p:nvPr>
        </p:nvSpPr>
        <p:spPr>
          <a:xfrm>
            <a:off x="438150" y="1905000"/>
            <a:ext cx="8229600" cy="1184940"/>
          </a:xfrm>
        </p:spPr>
        <p:txBody>
          <a:bodyPr>
            <a:spAutoFit/>
          </a:bodyPr>
          <a:lstStyle/>
          <a:p>
            <a:r>
              <a:rPr lang="en-US" altLang="en-US" sz="2400" b="1" dirty="0">
                <a:ea typeface="ヒラギノ角ゴ Pro W3" charset="-128"/>
              </a:rPr>
              <a:t>The Unbiased Expectations </a:t>
            </a:r>
            <a:r>
              <a:rPr lang="en-US" altLang="en-US" sz="2400" b="1" dirty="0" smtClean="0">
                <a:ea typeface="ヒラギノ角ゴ Pro W3" charset="-128"/>
              </a:rPr>
              <a:t>Theory</a:t>
            </a:r>
          </a:p>
          <a:p>
            <a:pPr lvl="1"/>
            <a:r>
              <a:rPr lang="en-US" altLang="en-US" sz="2400" dirty="0">
                <a:ea typeface="ヒラギノ角ゴ Pro W3" charset="-128"/>
              </a:rPr>
              <a:t>Term structure is determined by an investor’s expectations about future interest rates.</a:t>
            </a:r>
            <a:endParaRPr lang="en-US" sz="2400" dirty="0"/>
          </a:p>
        </p:txBody>
      </p:sp>
    </p:spTree>
    <p:extLst>
      <p:ext uri="{BB962C8B-B14F-4D97-AF65-F5344CB8AC3E}">
        <p14:creationId xmlns:p14="http://schemas.microsoft.com/office/powerpoint/2010/main" val="22145945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819" y="416719"/>
            <a:ext cx="8229600" cy="1097280"/>
          </a:xfrm>
        </p:spPr>
        <p:txBody>
          <a:bodyPr>
            <a:spAutoFit/>
          </a:bodyPr>
          <a:lstStyle/>
          <a:p>
            <a:r>
              <a:rPr lang="en-US" altLang="en-US" sz="3600" dirty="0">
                <a:latin typeface="+mj-lt"/>
                <a:ea typeface="ヒラギノ角ゴ Pro W3" charset="-128"/>
              </a:rPr>
              <a:t>What Explains the Shape of the Term Structure</a:t>
            </a:r>
            <a:r>
              <a:rPr lang="en-US" altLang="en-US" sz="3600" dirty="0" smtClean="0">
                <a:latin typeface="+mj-lt"/>
                <a:ea typeface="ヒラギノ角ゴ Pro W3" charset="-128"/>
              </a:rPr>
              <a:t>? </a:t>
            </a:r>
            <a:r>
              <a:rPr lang="en-US" altLang="en-US" sz="2800" dirty="0" smtClean="0">
                <a:latin typeface="+mj-lt"/>
                <a:ea typeface="ヒラギノ角ゴ Pro W3" charset="-128"/>
              </a:rPr>
              <a:t>(2 of 3)</a:t>
            </a:r>
            <a:endParaRPr lang="en-US" sz="2000" dirty="0">
              <a:latin typeface="+mj-lt"/>
            </a:endParaRPr>
          </a:p>
        </p:txBody>
      </p:sp>
      <p:sp>
        <p:nvSpPr>
          <p:cNvPr id="3" name="Content Placeholder 2"/>
          <p:cNvSpPr>
            <a:spLocks noGrp="1"/>
          </p:cNvSpPr>
          <p:nvPr>
            <p:ph idx="1"/>
          </p:nvPr>
        </p:nvSpPr>
        <p:spPr>
          <a:xfrm>
            <a:off x="438150" y="1905000"/>
            <a:ext cx="8229600" cy="1554272"/>
          </a:xfrm>
        </p:spPr>
        <p:txBody>
          <a:bodyPr>
            <a:spAutoFit/>
          </a:bodyPr>
          <a:lstStyle/>
          <a:p>
            <a:r>
              <a:rPr lang="en-US" altLang="en-US" sz="2400" b="1" dirty="0"/>
              <a:t>The Liquidity Preference Theory </a:t>
            </a:r>
            <a:endParaRPr lang="en-US" altLang="en-US" sz="2400" b="1" dirty="0" smtClean="0"/>
          </a:p>
          <a:p>
            <a:pPr lvl="1"/>
            <a:r>
              <a:rPr lang="en-US" altLang="en-US" sz="2400" dirty="0"/>
              <a:t>Investors require maturity-risk premiums to compensate them for buying securities that expose them to the risks of fluctuating interest rates.</a:t>
            </a:r>
            <a:endParaRPr lang="en-US" sz="2400" dirty="0"/>
          </a:p>
        </p:txBody>
      </p:sp>
    </p:spTree>
    <p:extLst>
      <p:ext uri="{BB962C8B-B14F-4D97-AF65-F5344CB8AC3E}">
        <p14:creationId xmlns:p14="http://schemas.microsoft.com/office/powerpoint/2010/main" val="12154470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7195"/>
            <a:ext cx="8229600" cy="1097280"/>
          </a:xfrm>
        </p:spPr>
        <p:txBody>
          <a:bodyPr>
            <a:spAutoFit/>
          </a:bodyPr>
          <a:lstStyle/>
          <a:p>
            <a:r>
              <a:rPr lang="en-US" sz="3600" dirty="0">
                <a:latin typeface="+mj-lt"/>
              </a:rPr>
              <a:t>Figure </a:t>
            </a:r>
            <a:r>
              <a:rPr lang="en-US" sz="3600" dirty="0" smtClean="0">
                <a:latin typeface="+mj-lt"/>
              </a:rPr>
              <a:t>2.1 Three </a:t>
            </a:r>
            <a:r>
              <a:rPr lang="en-US" sz="3600" dirty="0">
                <a:latin typeface="+mj-lt"/>
              </a:rPr>
              <a:t>Ways to Transfer Capital in the Economy</a:t>
            </a:r>
          </a:p>
        </p:txBody>
      </p:sp>
      <p:pic>
        <p:nvPicPr>
          <p:cNvPr id="3" name="Picture 2" descr="The diagram illustrates the following three ways that savings can be transferred through the financial markets to people who need funds:&#10;1. Direct transfer of funds: A business firm (a savings-deficit unit) issues securities (stocks, bonds) directly to savers (savings-surplus units). The savers in turn invest directly in the business.&#10;2. Indirect transfer using the investment banker: A business firm (a savings-deficit unit) issues securities to an investment-banking firm, who issues the securities to the savers. The savers use the investment-banking firm to invest directly in the business.&#10;3. Indirect transfer using the financial intermediary: A business firm (a savings-deficit unit) issues securities to a financial intermediary, who issues its own securities to the savers. The savers invest in the financial intermediary, who in turn invests directly in the busines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27265" y="1828800"/>
            <a:ext cx="6289470" cy="4431622"/>
          </a:xfrm>
          <a:prstGeom prst="rect">
            <a:avLst/>
          </a:prstGeom>
        </p:spPr>
      </p:pic>
    </p:spTree>
    <p:extLst>
      <p:ext uri="{BB962C8B-B14F-4D97-AF65-F5344CB8AC3E}">
        <p14:creationId xmlns:p14="http://schemas.microsoft.com/office/powerpoint/2010/main" val="3834518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4819" y="417195"/>
            <a:ext cx="8229600" cy="1097280"/>
          </a:xfrm>
        </p:spPr>
        <p:txBody>
          <a:bodyPr>
            <a:spAutoFit/>
          </a:bodyPr>
          <a:lstStyle/>
          <a:p>
            <a:r>
              <a:rPr lang="en-US" altLang="en-US" sz="3600" dirty="0">
                <a:latin typeface="+mj-lt"/>
                <a:ea typeface="ヒラギノ角ゴ Pro W3" charset="-128"/>
              </a:rPr>
              <a:t>What Explains the Shape of the Term Structure</a:t>
            </a:r>
            <a:r>
              <a:rPr lang="en-US" altLang="en-US" sz="3600" dirty="0" smtClean="0">
                <a:latin typeface="+mj-lt"/>
                <a:ea typeface="ヒラギノ角ゴ Pro W3" charset="-128"/>
              </a:rPr>
              <a:t>? </a:t>
            </a:r>
            <a:r>
              <a:rPr lang="en-US" altLang="en-US" sz="2800" dirty="0" smtClean="0">
                <a:latin typeface="+mj-lt"/>
                <a:ea typeface="ヒラギノ角ゴ Pro W3" charset="-128"/>
              </a:rPr>
              <a:t>(3 of 3)</a:t>
            </a:r>
            <a:endParaRPr lang="en-US" sz="2000" dirty="0">
              <a:latin typeface="+mj-lt"/>
            </a:endParaRPr>
          </a:p>
        </p:txBody>
      </p:sp>
      <p:sp>
        <p:nvSpPr>
          <p:cNvPr id="3" name="Content Placeholder 2"/>
          <p:cNvSpPr>
            <a:spLocks noGrp="1"/>
          </p:cNvSpPr>
          <p:nvPr>
            <p:ph idx="1"/>
          </p:nvPr>
        </p:nvSpPr>
        <p:spPr>
          <a:xfrm>
            <a:off x="438150" y="1906845"/>
            <a:ext cx="8229600" cy="2369880"/>
          </a:xfrm>
        </p:spPr>
        <p:txBody>
          <a:bodyPr>
            <a:spAutoFit/>
          </a:bodyPr>
          <a:lstStyle/>
          <a:p>
            <a:r>
              <a:rPr lang="en-US" altLang="en-US" sz="2400" b="1" dirty="0" smtClean="0"/>
              <a:t>The </a:t>
            </a:r>
            <a:r>
              <a:rPr lang="en-US" altLang="en-US" sz="2400" b="1" dirty="0"/>
              <a:t>Market Segmentation </a:t>
            </a:r>
            <a:r>
              <a:rPr lang="en-US" altLang="en-US" sz="2400" b="1" dirty="0" smtClean="0"/>
              <a:t>Theory</a:t>
            </a:r>
          </a:p>
          <a:p>
            <a:pPr lvl="1"/>
            <a:r>
              <a:rPr lang="en-US" sz="2400" dirty="0">
                <a:ea typeface="ヒラギノ角ゴ Pro W3" pitchFamily="-1" charset="-128"/>
                <a:cs typeface="ヒラギノ角ゴ Pro W3" pitchFamily="-1" charset="-128"/>
              </a:rPr>
              <a:t>Legal restrictions and personal preferences limit choices for investors to certain ranges of maturities</a:t>
            </a:r>
            <a:r>
              <a:rPr lang="en-US" sz="2400" dirty="0" smtClean="0">
                <a:ea typeface="ヒラギノ角ゴ Pro W3" pitchFamily="-1" charset="-128"/>
                <a:cs typeface="ヒラギノ角ゴ Pro W3" pitchFamily="-1" charset="-128"/>
              </a:rPr>
              <a:t>.</a:t>
            </a:r>
          </a:p>
          <a:p>
            <a:pPr lvl="1"/>
            <a:r>
              <a:rPr lang="en-US" sz="2400" dirty="0">
                <a:ea typeface="ヒラギノ角ゴ Pro W3" pitchFamily="-1" charset="-128"/>
                <a:cs typeface="ヒラギノ角ゴ Pro W3" pitchFamily="-1" charset="-128"/>
              </a:rPr>
              <a:t>This theory implies that the rate of interest for a particular maturity is determined by demand and supply for a given maturity.</a:t>
            </a:r>
            <a:endParaRPr lang="en-US" sz="2400" dirty="0"/>
          </a:p>
        </p:txBody>
      </p:sp>
    </p:spTree>
    <p:extLst>
      <p:ext uri="{BB962C8B-B14F-4D97-AF65-F5344CB8AC3E}">
        <p14:creationId xmlns:p14="http://schemas.microsoft.com/office/powerpoint/2010/main" val="11292889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Key </a:t>
            </a:r>
            <a:r>
              <a:rPr lang="en-US" altLang="en-US" sz="3600" dirty="0" smtClean="0">
                <a:latin typeface="+mj-lt"/>
                <a:ea typeface="ヒラギノ角ゴ Pro W3" charset="-128"/>
              </a:rPr>
              <a:t>Terms </a:t>
            </a:r>
            <a:r>
              <a:rPr lang="en-US" altLang="en-US" sz="2800" dirty="0" smtClean="0">
                <a:latin typeface="+mj-lt"/>
                <a:ea typeface="ヒラギノ角ゴ Pro W3" charset="-128"/>
              </a:rPr>
              <a:t>(1 of 5)</a:t>
            </a:r>
            <a:endParaRPr lang="en-US" sz="2000" dirty="0">
              <a:latin typeface="+mj-lt"/>
            </a:endParaRPr>
          </a:p>
        </p:txBody>
      </p:sp>
      <p:sp>
        <p:nvSpPr>
          <p:cNvPr id="3" name="Content Placeholder 2"/>
          <p:cNvSpPr>
            <a:spLocks noGrp="1"/>
          </p:cNvSpPr>
          <p:nvPr>
            <p:ph idx="1"/>
          </p:nvPr>
        </p:nvSpPr>
        <p:spPr>
          <a:xfrm>
            <a:off x="438150" y="1219200"/>
            <a:ext cx="8229600" cy="4301177"/>
          </a:xfrm>
        </p:spPr>
        <p:txBody>
          <a:bodyPr>
            <a:spAutoFit/>
          </a:bodyPr>
          <a:lstStyle/>
          <a:p>
            <a:r>
              <a:rPr lang="en-US" altLang="en-US" sz="2400" dirty="0" smtClean="0">
                <a:ea typeface="ヒラギノ角ゴ Pro W3" charset="-128"/>
              </a:rPr>
              <a:t>Angel investor</a:t>
            </a:r>
          </a:p>
          <a:p>
            <a:r>
              <a:rPr lang="en-US" altLang="en-US" sz="2400" dirty="0" smtClean="0">
                <a:ea typeface="ヒラギノ角ゴ Pro W3" charset="-128"/>
              </a:rPr>
              <a:t>Basis point</a:t>
            </a:r>
          </a:p>
          <a:p>
            <a:r>
              <a:rPr lang="en-US" altLang="en-US" sz="2400" dirty="0" smtClean="0">
                <a:ea typeface="ヒラギノ角ゴ Pro W3" charset="-128"/>
              </a:rPr>
              <a:t>Capital markets</a:t>
            </a:r>
          </a:p>
          <a:p>
            <a:r>
              <a:rPr lang="en-US" altLang="en-US" sz="2400" dirty="0" smtClean="0">
                <a:ea typeface="ヒラギノ角ゴ Pro W3" charset="-128"/>
              </a:rPr>
              <a:t>Default-risk premium</a:t>
            </a:r>
          </a:p>
          <a:p>
            <a:r>
              <a:rPr lang="en-US" altLang="en-US" sz="2400" dirty="0" smtClean="0">
                <a:ea typeface="ヒラギノ角ゴ Pro W3" charset="-128"/>
              </a:rPr>
              <a:t>Direct sale</a:t>
            </a:r>
          </a:p>
          <a:p>
            <a:r>
              <a:rPr lang="en-US" altLang="en-US" sz="2400" dirty="0" smtClean="0">
                <a:ea typeface="ヒラギノ角ゴ Pro W3" charset="-128"/>
              </a:rPr>
              <a:t>Dutch auction</a:t>
            </a:r>
          </a:p>
          <a:p>
            <a:r>
              <a:rPr lang="en-US" altLang="en-US" sz="2400" dirty="0" smtClean="0">
                <a:ea typeface="ヒラギノ角ゴ Pro W3" charset="-128"/>
              </a:rPr>
              <a:t>Flotation costs</a:t>
            </a:r>
          </a:p>
          <a:p>
            <a:r>
              <a:rPr lang="en-US" altLang="en-US" sz="2400" dirty="0" smtClean="0">
                <a:ea typeface="ヒラギノ角ゴ Pro W3" charset="-128"/>
              </a:rPr>
              <a:t>Futures market</a:t>
            </a:r>
          </a:p>
        </p:txBody>
      </p:sp>
    </p:spTree>
    <p:extLst>
      <p:ext uri="{BB962C8B-B14F-4D97-AF65-F5344CB8AC3E}">
        <p14:creationId xmlns:p14="http://schemas.microsoft.com/office/powerpoint/2010/main" val="613589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Key Terms </a:t>
            </a:r>
            <a:r>
              <a:rPr lang="en-US" altLang="en-US" sz="2800" dirty="0" smtClean="0">
                <a:latin typeface="+mj-lt"/>
                <a:ea typeface="ヒラギノ角ゴ Pro W3" charset="-128"/>
              </a:rPr>
              <a:t>(2 </a:t>
            </a:r>
            <a:r>
              <a:rPr lang="en-US" altLang="en-US" sz="2800" dirty="0">
                <a:latin typeface="+mj-lt"/>
                <a:ea typeface="ヒラギノ角ゴ Pro W3" charset="-128"/>
              </a:rPr>
              <a:t>of </a:t>
            </a:r>
            <a:r>
              <a:rPr lang="en-US" altLang="en-US" sz="2800" dirty="0" smtClean="0">
                <a:latin typeface="+mj-lt"/>
                <a:ea typeface="ヒラギノ角ゴ Pro W3" charset="-128"/>
              </a:rPr>
              <a:t>5)</a:t>
            </a:r>
            <a:endParaRPr lang="en-IN" sz="2000" dirty="0">
              <a:latin typeface="+mj-lt"/>
            </a:endParaRPr>
          </a:p>
        </p:txBody>
      </p:sp>
      <p:sp>
        <p:nvSpPr>
          <p:cNvPr id="3" name="Content Placeholder 2"/>
          <p:cNvSpPr>
            <a:spLocks noGrp="1"/>
          </p:cNvSpPr>
          <p:nvPr>
            <p:ph idx="1"/>
          </p:nvPr>
        </p:nvSpPr>
        <p:spPr>
          <a:xfrm>
            <a:off x="438150" y="1219200"/>
            <a:ext cx="8229600" cy="4301177"/>
          </a:xfrm>
        </p:spPr>
        <p:txBody>
          <a:bodyPr>
            <a:spAutoFit/>
          </a:bodyPr>
          <a:lstStyle/>
          <a:p>
            <a:r>
              <a:rPr lang="en-US" altLang="en-US" sz="2400" dirty="0" smtClean="0">
                <a:ea typeface="ヒラギノ角ゴ Pro W3" charset="-128"/>
              </a:rPr>
              <a:t>Initial public offering (I</a:t>
            </a:r>
            <a:r>
              <a:rPr lang="en-US" altLang="en-US" sz="100" dirty="0" smtClean="0">
                <a:ea typeface="ヒラギノ角ゴ Pro W3" charset="-128"/>
              </a:rPr>
              <a:t> </a:t>
            </a:r>
            <a:r>
              <a:rPr lang="en-US" altLang="en-US" sz="2400" dirty="0" smtClean="0">
                <a:ea typeface="ヒラギノ角ゴ Pro W3" charset="-128"/>
              </a:rPr>
              <a:t>P</a:t>
            </a:r>
            <a:r>
              <a:rPr lang="en-US" altLang="en-US" sz="100" dirty="0" smtClean="0">
                <a:ea typeface="ヒラギノ角ゴ Pro W3" charset="-128"/>
              </a:rPr>
              <a:t> </a:t>
            </a:r>
            <a:r>
              <a:rPr lang="en-US" altLang="en-US" sz="2400" dirty="0" smtClean="0">
                <a:ea typeface="ヒラギノ角ゴ Pro W3" charset="-128"/>
              </a:rPr>
              <a:t>O)</a:t>
            </a:r>
          </a:p>
          <a:p>
            <a:r>
              <a:rPr lang="en-US" altLang="en-US" sz="2400" dirty="0" smtClean="0">
                <a:ea typeface="ヒラギノ角ゴ Pro W3" charset="-128"/>
              </a:rPr>
              <a:t>Inflation </a:t>
            </a:r>
            <a:r>
              <a:rPr lang="en-US" altLang="en-US" sz="2400" dirty="0">
                <a:ea typeface="ヒラギノ角ゴ Pro W3" charset="-128"/>
              </a:rPr>
              <a:t>premium</a:t>
            </a:r>
          </a:p>
          <a:p>
            <a:r>
              <a:rPr lang="en-US" altLang="en-US" sz="2400" dirty="0" smtClean="0">
                <a:ea typeface="ヒラギノ角ゴ Pro W3" charset="-128"/>
              </a:rPr>
              <a:t>Investment </a:t>
            </a:r>
            <a:r>
              <a:rPr lang="en-US" altLang="en-US" sz="2400" dirty="0">
                <a:ea typeface="ヒラギノ角ゴ Pro W3" charset="-128"/>
              </a:rPr>
              <a:t>banker</a:t>
            </a:r>
          </a:p>
          <a:p>
            <a:r>
              <a:rPr lang="en-US" altLang="en-US" sz="2400" dirty="0" smtClean="0">
                <a:ea typeface="ヒラギノ角ゴ Pro W3" charset="-128"/>
              </a:rPr>
              <a:t>Liquidity </a:t>
            </a:r>
            <a:r>
              <a:rPr lang="en-US" altLang="en-US" sz="2400" dirty="0">
                <a:ea typeface="ヒラギノ角ゴ Pro W3" charset="-128"/>
              </a:rPr>
              <a:t>preference theory</a:t>
            </a:r>
          </a:p>
          <a:p>
            <a:r>
              <a:rPr lang="en-US" altLang="en-US" sz="2400" dirty="0" smtClean="0">
                <a:ea typeface="ヒラギノ角ゴ Pro W3" charset="-128"/>
              </a:rPr>
              <a:t>Liquidity-risk </a:t>
            </a:r>
            <a:r>
              <a:rPr lang="en-US" altLang="en-US" sz="2400" dirty="0">
                <a:ea typeface="ヒラギノ角ゴ Pro W3" charset="-128"/>
              </a:rPr>
              <a:t>premium</a:t>
            </a:r>
          </a:p>
          <a:p>
            <a:r>
              <a:rPr lang="en-US" altLang="en-US" sz="2400" dirty="0" smtClean="0">
                <a:ea typeface="ヒラギノ角ゴ Pro W3" charset="-128"/>
              </a:rPr>
              <a:t>Market </a:t>
            </a:r>
            <a:r>
              <a:rPr lang="en-US" altLang="en-US" sz="2400" dirty="0">
                <a:ea typeface="ヒラギノ角ゴ Pro W3" charset="-128"/>
              </a:rPr>
              <a:t>segmentation theory</a:t>
            </a:r>
          </a:p>
          <a:p>
            <a:r>
              <a:rPr lang="en-US" altLang="en-US" sz="2400" dirty="0" smtClean="0">
                <a:ea typeface="ヒラギノ角ゴ Pro W3" charset="-128"/>
              </a:rPr>
              <a:t>Maturity-risk </a:t>
            </a:r>
            <a:r>
              <a:rPr lang="en-US" altLang="en-US" sz="2400" dirty="0">
                <a:ea typeface="ヒラギノ角ゴ Pro W3" charset="-128"/>
              </a:rPr>
              <a:t>premium</a:t>
            </a:r>
          </a:p>
          <a:p>
            <a:r>
              <a:rPr lang="en-US" altLang="en-US" sz="2400" dirty="0" smtClean="0">
                <a:ea typeface="ヒラギノ角ゴ Pro W3" charset="-128"/>
              </a:rPr>
              <a:t>Money market</a:t>
            </a:r>
            <a:endParaRPr lang="en-US" altLang="en-US" sz="2400" dirty="0">
              <a:ea typeface="ヒラギノ角ゴ Pro W3" charset="-128"/>
            </a:endParaRPr>
          </a:p>
        </p:txBody>
      </p:sp>
    </p:spTree>
    <p:extLst>
      <p:ext uri="{BB962C8B-B14F-4D97-AF65-F5344CB8AC3E}">
        <p14:creationId xmlns:p14="http://schemas.microsoft.com/office/powerpoint/2010/main" val="3372062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Key </a:t>
            </a:r>
            <a:r>
              <a:rPr lang="en-US" altLang="en-US" sz="3600" dirty="0" smtClean="0">
                <a:latin typeface="+mj-lt"/>
                <a:ea typeface="ヒラギノ角ゴ Pro W3" charset="-128"/>
              </a:rPr>
              <a:t>Terms </a:t>
            </a:r>
            <a:r>
              <a:rPr lang="en-US" altLang="en-US" sz="2800" dirty="0" smtClean="0">
                <a:latin typeface="+mj-lt"/>
                <a:ea typeface="ヒラギノ角ゴ Pro W3" charset="-128"/>
              </a:rPr>
              <a:t>(3 of 5)</a:t>
            </a:r>
            <a:endParaRPr lang="en-US" sz="2000" dirty="0">
              <a:latin typeface="+mj-lt"/>
            </a:endParaRPr>
          </a:p>
        </p:txBody>
      </p:sp>
      <p:sp>
        <p:nvSpPr>
          <p:cNvPr id="3" name="Content Placeholder 2"/>
          <p:cNvSpPr>
            <a:spLocks noGrp="1"/>
          </p:cNvSpPr>
          <p:nvPr>
            <p:ph idx="1"/>
          </p:nvPr>
        </p:nvSpPr>
        <p:spPr>
          <a:xfrm>
            <a:off x="438150" y="1219200"/>
            <a:ext cx="8229600" cy="4301177"/>
          </a:xfrm>
        </p:spPr>
        <p:txBody>
          <a:bodyPr>
            <a:spAutoFit/>
          </a:bodyPr>
          <a:lstStyle/>
          <a:p>
            <a:r>
              <a:rPr lang="en-US" altLang="en-US" sz="2400" dirty="0" smtClean="0">
                <a:ea typeface="ヒラギノ角ゴ Pro W3" charset="-128"/>
              </a:rPr>
              <a:t>Nominal </a:t>
            </a:r>
            <a:r>
              <a:rPr lang="en-US" altLang="en-US" sz="2400" dirty="0">
                <a:ea typeface="ヒラギノ角ゴ Pro W3" charset="-128"/>
              </a:rPr>
              <a:t>(or quoted) rate of </a:t>
            </a:r>
            <a:r>
              <a:rPr lang="en-US" altLang="en-US" sz="2400" dirty="0" smtClean="0">
                <a:ea typeface="ヒラギノ角ゴ Pro W3" charset="-128"/>
              </a:rPr>
              <a:t>interest</a:t>
            </a:r>
          </a:p>
          <a:p>
            <a:r>
              <a:rPr lang="en-US" altLang="en-US" sz="2400" dirty="0" smtClean="0">
                <a:ea typeface="ヒラギノ角ゴ Pro W3" charset="-128"/>
              </a:rPr>
              <a:t>Opportunity </a:t>
            </a:r>
            <a:r>
              <a:rPr lang="en-US" altLang="en-US" sz="2400" dirty="0">
                <a:ea typeface="ヒラギノ角ゴ Pro W3" charset="-128"/>
              </a:rPr>
              <a:t>cost of </a:t>
            </a:r>
            <a:r>
              <a:rPr lang="en-US" altLang="en-US" sz="2400" dirty="0" smtClean="0">
                <a:ea typeface="ヒラギノ角ゴ Pro W3" charset="-128"/>
              </a:rPr>
              <a:t>funds</a:t>
            </a:r>
          </a:p>
          <a:p>
            <a:r>
              <a:rPr lang="en-US" altLang="en-US" sz="2400" dirty="0" smtClean="0">
                <a:ea typeface="ヒラギノ角ゴ Pro W3" charset="-128"/>
              </a:rPr>
              <a:t>Organized </a:t>
            </a:r>
            <a:r>
              <a:rPr lang="en-US" altLang="en-US" sz="2400" dirty="0">
                <a:ea typeface="ヒラギノ角ゴ Pro W3" charset="-128"/>
              </a:rPr>
              <a:t>security </a:t>
            </a:r>
            <a:r>
              <a:rPr lang="en-US" altLang="en-US" sz="2400" dirty="0" smtClean="0">
                <a:ea typeface="ヒラギノ角ゴ Pro W3" charset="-128"/>
              </a:rPr>
              <a:t>exchanges</a:t>
            </a:r>
          </a:p>
          <a:p>
            <a:r>
              <a:rPr lang="en-US" altLang="en-US" sz="2400" dirty="0" smtClean="0">
                <a:ea typeface="ヒラギノ角ゴ Pro W3" charset="-128"/>
              </a:rPr>
              <a:t>Over-the-counter markets</a:t>
            </a:r>
          </a:p>
          <a:p>
            <a:r>
              <a:rPr lang="en-US" altLang="en-US" sz="2400" dirty="0" smtClean="0">
                <a:ea typeface="ヒラギノ角ゴ Pro W3" charset="-128"/>
              </a:rPr>
              <a:t>Primary market</a:t>
            </a:r>
          </a:p>
          <a:p>
            <a:r>
              <a:rPr lang="en-US" altLang="en-US" sz="2400" dirty="0" smtClean="0">
                <a:ea typeface="ヒラギノ角ゴ Pro W3" charset="-128"/>
              </a:rPr>
              <a:t>Private placement</a:t>
            </a:r>
          </a:p>
          <a:p>
            <a:r>
              <a:rPr lang="en-US" altLang="en-US" sz="2400" dirty="0" smtClean="0">
                <a:ea typeface="ヒラギノ角ゴ Pro W3" charset="-128"/>
              </a:rPr>
              <a:t>Privileged subscription</a:t>
            </a:r>
          </a:p>
          <a:p>
            <a:r>
              <a:rPr lang="en-US" altLang="en-US" sz="2400" dirty="0" smtClean="0">
                <a:ea typeface="ヒラギノ角ゴ Pro W3" charset="-128"/>
              </a:rPr>
              <a:t>Public offering</a:t>
            </a:r>
          </a:p>
        </p:txBody>
      </p:sp>
    </p:spTree>
    <p:extLst>
      <p:ext uri="{BB962C8B-B14F-4D97-AF65-F5344CB8AC3E}">
        <p14:creationId xmlns:p14="http://schemas.microsoft.com/office/powerpoint/2010/main" val="1330730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Key Terms </a:t>
            </a:r>
            <a:r>
              <a:rPr lang="en-US" altLang="en-US" sz="2800" dirty="0" smtClean="0">
                <a:latin typeface="+mj-lt"/>
                <a:ea typeface="ヒラギノ角ゴ Pro W3" charset="-128"/>
              </a:rPr>
              <a:t>(4 </a:t>
            </a:r>
            <a:r>
              <a:rPr lang="en-US" altLang="en-US" sz="2800" dirty="0">
                <a:latin typeface="+mj-lt"/>
                <a:ea typeface="ヒラギノ角ゴ Pro W3" charset="-128"/>
              </a:rPr>
              <a:t>of </a:t>
            </a:r>
            <a:r>
              <a:rPr lang="en-US" altLang="en-US" sz="2800" dirty="0" smtClean="0">
                <a:latin typeface="+mj-lt"/>
                <a:ea typeface="ヒラギノ角ゴ Pro W3" charset="-128"/>
              </a:rPr>
              <a:t>5)</a:t>
            </a:r>
            <a:endParaRPr lang="en-IN" sz="2000" dirty="0">
              <a:latin typeface="+mj-lt"/>
            </a:endParaRPr>
          </a:p>
        </p:txBody>
      </p:sp>
      <p:sp>
        <p:nvSpPr>
          <p:cNvPr id="3" name="Content Placeholder 2"/>
          <p:cNvSpPr>
            <a:spLocks noGrp="1"/>
          </p:cNvSpPr>
          <p:nvPr>
            <p:ph idx="1"/>
          </p:nvPr>
        </p:nvSpPr>
        <p:spPr>
          <a:xfrm>
            <a:off x="438150" y="1219200"/>
            <a:ext cx="8229600" cy="4301177"/>
          </a:xfrm>
        </p:spPr>
        <p:txBody>
          <a:bodyPr>
            <a:spAutoFit/>
          </a:bodyPr>
          <a:lstStyle/>
          <a:p>
            <a:r>
              <a:rPr lang="en-US" altLang="en-US" sz="2400" dirty="0" smtClean="0">
                <a:ea typeface="ヒラギノ角ゴ Pro W3" charset="-128"/>
              </a:rPr>
              <a:t>Real </a:t>
            </a:r>
            <a:r>
              <a:rPr lang="en-US" altLang="en-US" sz="2400" dirty="0">
                <a:ea typeface="ヒラギノ角ゴ Pro W3" charset="-128"/>
              </a:rPr>
              <a:t>rate of interest</a:t>
            </a:r>
          </a:p>
          <a:p>
            <a:r>
              <a:rPr lang="en-US" altLang="en-US" sz="2400" dirty="0" smtClean="0">
                <a:ea typeface="ヒラギノ角ゴ Pro W3" charset="-128"/>
              </a:rPr>
              <a:t>Real </a:t>
            </a:r>
            <a:r>
              <a:rPr lang="en-US" altLang="en-US" sz="2400" dirty="0">
                <a:ea typeface="ヒラギノ角ゴ Pro W3" charset="-128"/>
              </a:rPr>
              <a:t>risk-free interest rate</a:t>
            </a:r>
          </a:p>
          <a:p>
            <a:r>
              <a:rPr lang="en-US" altLang="en-US" sz="2400" dirty="0" smtClean="0">
                <a:ea typeface="ヒラギノ角ゴ Pro W3" charset="-128"/>
              </a:rPr>
              <a:t>Seasoned </a:t>
            </a:r>
            <a:r>
              <a:rPr lang="en-US" altLang="en-US" sz="2400" dirty="0">
                <a:ea typeface="ヒラギノ角ゴ Pro W3" charset="-128"/>
              </a:rPr>
              <a:t>equity offering (</a:t>
            </a:r>
            <a:r>
              <a:rPr lang="en-US" altLang="en-US" sz="2400" dirty="0" smtClean="0">
                <a:ea typeface="ヒラギノ角ゴ Pro W3" charset="-128"/>
              </a:rPr>
              <a:t>S</a:t>
            </a:r>
            <a:r>
              <a:rPr lang="en-US" altLang="en-US" sz="100" dirty="0" smtClean="0">
                <a:ea typeface="ヒラギノ角ゴ Pro W3" charset="-128"/>
              </a:rPr>
              <a:t> </a:t>
            </a:r>
            <a:r>
              <a:rPr lang="en-US" altLang="en-US" sz="2400" dirty="0" smtClean="0">
                <a:ea typeface="ヒラギノ角ゴ Pro W3" charset="-128"/>
              </a:rPr>
              <a:t>E</a:t>
            </a:r>
            <a:r>
              <a:rPr lang="en-US" altLang="en-US" sz="100" dirty="0" smtClean="0">
                <a:ea typeface="ヒラギノ角ゴ Pro W3" charset="-128"/>
              </a:rPr>
              <a:t> </a:t>
            </a:r>
            <a:r>
              <a:rPr lang="en-US" altLang="en-US" sz="2400" dirty="0" smtClean="0">
                <a:ea typeface="ヒラギノ角ゴ Pro W3" charset="-128"/>
              </a:rPr>
              <a:t>O</a:t>
            </a:r>
            <a:r>
              <a:rPr lang="en-US" altLang="en-US" sz="2400" dirty="0">
                <a:ea typeface="ヒラギノ角ゴ Pro W3" charset="-128"/>
              </a:rPr>
              <a:t>)</a:t>
            </a:r>
          </a:p>
          <a:p>
            <a:r>
              <a:rPr lang="en-US" altLang="en-US" sz="2400" dirty="0" smtClean="0">
                <a:ea typeface="ヒラギノ角ゴ Pro W3" charset="-128"/>
              </a:rPr>
              <a:t>Secondary </a:t>
            </a:r>
            <a:r>
              <a:rPr lang="en-US" altLang="en-US" sz="2400" dirty="0">
                <a:ea typeface="ヒラギノ角ゴ Pro W3" charset="-128"/>
              </a:rPr>
              <a:t>market</a:t>
            </a:r>
          </a:p>
          <a:p>
            <a:r>
              <a:rPr lang="en-US" altLang="en-US" sz="2400" dirty="0" smtClean="0">
                <a:ea typeface="ヒラギノ角ゴ Pro W3" charset="-128"/>
              </a:rPr>
              <a:t>Spot </a:t>
            </a:r>
            <a:r>
              <a:rPr lang="en-US" altLang="en-US" sz="2400" dirty="0">
                <a:ea typeface="ヒラギノ角ゴ Pro W3" charset="-128"/>
              </a:rPr>
              <a:t>market</a:t>
            </a:r>
          </a:p>
          <a:p>
            <a:r>
              <a:rPr lang="en-US" altLang="en-US" sz="2400" dirty="0" smtClean="0">
                <a:ea typeface="ヒラギノ角ゴ Pro W3" charset="-128"/>
              </a:rPr>
              <a:t>Syndicate</a:t>
            </a:r>
            <a:endParaRPr lang="en-US" altLang="en-US" sz="2400" dirty="0">
              <a:ea typeface="ヒラギノ角ゴ Pro W3" charset="-128"/>
            </a:endParaRPr>
          </a:p>
          <a:p>
            <a:r>
              <a:rPr lang="en-US" altLang="en-US" sz="2400" dirty="0" smtClean="0">
                <a:ea typeface="ヒラギノ角ゴ Pro W3" charset="-128"/>
              </a:rPr>
              <a:t>Term </a:t>
            </a:r>
            <a:r>
              <a:rPr lang="en-US" altLang="en-US" sz="2400" dirty="0">
                <a:ea typeface="ヒラギノ角ゴ Pro W3" charset="-128"/>
              </a:rPr>
              <a:t>structure of interest rates</a:t>
            </a:r>
          </a:p>
          <a:p>
            <a:r>
              <a:rPr lang="en-US" altLang="en-US" sz="2400" dirty="0" smtClean="0">
                <a:ea typeface="ヒラギノ角ゴ Pro W3" charset="-128"/>
              </a:rPr>
              <a:t>Unbiased </a:t>
            </a:r>
            <a:r>
              <a:rPr lang="en-US" altLang="en-US" sz="2400" dirty="0">
                <a:ea typeface="ヒラギノ角ゴ Pro W3" charset="-128"/>
              </a:rPr>
              <a:t>expectations </a:t>
            </a:r>
            <a:r>
              <a:rPr lang="en-US" altLang="en-US" sz="2400" dirty="0" smtClean="0">
                <a:ea typeface="ヒラギノ角ゴ Pro W3" charset="-128"/>
              </a:rPr>
              <a:t>theory</a:t>
            </a:r>
            <a:endParaRPr lang="en-US" altLang="en-US" sz="2400" dirty="0">
              <a:ea typeface="ヒラギノ角ゴ Pro W3" charset="-128"/>
            </a:endParaRPr>
          </a:p>
        </p:txBody>
      </p:sp>
    </p:spTree>
    <p:extLst>
      <p:ext uri="{BB962C8B-B14F-4D97-AF65-F5344CB8AC3E}">
        <p14:creationId xmlns:p14="http://schemas.microsoft.com/office/powerpoint/2010/main" val="30557622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Key Terms </a:t>
            </a:r>
            <a:r>
              <a:rPr lang="en-US" altLang="en-US" sz="2800" dirty="0" smtClean="0">
                <a:latin typeface="+mj-lt"/>
                <a:ea typeface="ヒラギノ角ゴ Pro W3" charset="-128"/>
              </a:rPr>
              <a:t>(5 </a:t>
            </a:r>
            <a:r>
              <a:rPr lang="en-US" altLang="en-US" sz="2800" dirty="0">
                <a:latin typeface="+mj-lt"/>
                <a:ea typeface="ヒラギノ角ゴ Pro W3" charset="-128"/>
              </a:rPr>
              <a:t>of </a:t>
            </a:r>
            <a:r>
              <a:rPr lang="en-US" altLang="en-US" sz="2800" dirty="0" smtClean="0">
                <a:latin typeface="+mj-lt"/>
                <a:ea typeface="ヒラギノ角ゴ Pro W3" charset="-128"/>
              </a:rPr>
              <a:t>5)</a:t>
            </a:r>
            <a:endParaRPr lang="en-IN" sz="2000" dirty="0">
              <a:latin typeface="+mj-lt"/>
            </a:endParaRPr>
          </a:p>
        </p:txBody>
      </p:sp>
      <p:sp>
        <p:nvSpPr>
          <p:cNvPr id="3" name="Content Placeholder 2"/>
          <p:cNvSpPr>
            <a:spLocks noGrp="1"/>
          </p:cNvSpPr>
          <p:nvPr>
            <p:ph idx="1"/>
          </p:nvPr>
        </p:nvSpPr>
        <p:spPr>
          <a:xfrm>
            <a:off x="438150" y="1219200"/>
            <a:ext cx="8229600" cy="1492716"/>
          </a:xfrm>
        </p:spPr>
        <p:txBody>
          <a:bodyPr>
            <a:spAutoFit/>
          </a:bodyPr>
          <a:lstStyle/>
          <a:p>
            <a:r>
              <a:rPr lang="en-US" altLang="en-US" sz="2400" dirty="0" smtClean="0">
                <a:ea typeface="ヒラギノ角ゴ Pro W3" charset="-128"/>
              </a:rPr>
              <a:t>Underwriting</a:t>
            </a:r>
            <a:endParaRPr lang="en-US" altLang="en-US" sz="2400" dirty="0">
              <a:ea typeface="ヒラギノ角ゴ Pro W3" charset="-128"/>
            </a:endParaRPr>
          </a:p>
          <a:p>
            <a:r>
              <a:rPr lang="en-US" altLang="en-US" sz="2400" dirty="0" smtClean="0">
                <a:ea typeface="ヒラギノ角ゴ Pro W3" charset="-128"/>
              </a:rPr>
              <a:t>Underwriter’s </a:t>
            </a:r>
            <a:r>
              <a:rPr lang="en-US" altLang="en-US" sz="2400" dirty="0">
                <a:ea typeface="ヒラギノ角ゴ Pro W3" charset="-128"/>
              </a:rPr>
              <a:t>spread</a:t>
            </a:r>
          </a:p>
          <a:p>
            <a:r>
              <a:rPr lang="en-US" altLang="en-US" sz="2400" dirty="0" smtClean="0">
                <a:ea typeface="ヒラギノ角ゴ Pro W3" charset="-128"/>
              </a:rPr>
              <a:t>Venture capitalist</a:t>
            </a:r>
            <a:endParaRPr lang="en-US" altLang="en-US" sz="2400" dirty="0">
              <a:ea typeface="ヒラギノ角ゴ Pro W3" charset="-128"/>
            </a:endParaRPr>
          </a:p>
        </p:txBody>
      </p:sp>
    </p:spTree>
    <p:extLst>
      <p:ext uri="{BB962C8B-B14F-4D97-AF65-F5344CB8AC3E}">
        <p14:creationId xmlns:p14="http://schemas.microsoft.com/office/powerpoint/2010/main" val="352922523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342900" y="518160"/>
            <a:ext cx="8124825" cy="548640"/>
          </a:xfrm>
        </p:spPr>
        <p:txBody>
          <a:bodyPr wrap="square">
            <a:spAutoFit/>
          </a:bodyPr>
          <a:lstStyle/>
          <a:p>
            <a:r>
              <a:rPr lang="en-US" dirty="0"/>
              <a:t>Copyright</a:t>
            </a:r>
          </a:p>
        </p:txBody>
      </p:sp>
      <p:pic>
        <p:nvPicPr>
          <p:cNvPr id="7" name="Graphic 6" descr="Warning">
            <a:extLst>
              <a:ext uri="{FF2B5EF4-FFF2-40B4-BE49-F238E27FC236}">
                <a16:creationId xmlns:a16="http://schemas.microsoft.com/office/drawing/2014/main" xmlns="" id="{C06FB2D2-3F36-42C9-A5A6-B6234DC54C9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46184" y="2317359"/>
            <a:ext cx="1277815" cy="1434026"/>
          </a:xfrm>
          <a:prstGeom prst="rect">
            <a:avLst/>
          </a:prstGeom>
        </p:spPr>
      </p:pic>
      <p:sp>
        <p:nvSpPr>
          <p:cNvPr id="9" name="Text Placeholder 1">
            <a:extLst>
              <a:ext uri="{FF2B5EF4-FFF2-40B4-BE49-F238E27FC236}">
                <a16:creationId xmlns:a16="http://schemas.microsoft.com/office/drawing/2014/main" xmlns="" id="{AD5FAE7B-F718-4307-B112-AD6256157E8F}"/>
              </a:ext>
            </a:extLst>
          </p:cNvPr>
          <p:cNvSpPr txBox="1">
            <a:spLocks/>
          </p:cNvSpPr>
          <p:nvPr/>
        </p:nvSpPr>
        <p:spPr>
          <a:xfrm>
            <a:off x="1606061" y="1852246"/>
            <a:ext cx="6858001" cy="2854836"/>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Font typeface="Arial" panose="020B0604020202020204" pitchFamily="34" charset="0"/>
              <a:buNone/>
            </a:pPr>
            <a:r>
              <a:rPr lang="en-US" b="1" smtClean="0"/>
              <a:t>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endParaRPr lang="en-US" b="1" dirty="0"/>
          </a:p>
        </p:txBody>
      </p:sp>
    </p:spTree>
    <p:extLst>
      <p:ext uri="{BB962C8B-B14F-4D97-AF65-F5344CB8AC3E}">
        <p14:creationId xmlns:p14="http://schemas.microsoft.com/office/powerpoint/2010/main" val="1591840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Direct Transfer</a:t>
            </a:r>
            <a:endParaRPr lang="en-US" sz="3600" dirty="0">
              <a:latin typeface="+mj-lt"/>
            </a:endParaRPr>
          </a:p>
        </p:txBody>
      </p:sp>
      <p:sp>
        <p:nvSpPr>
          <p:cNvPr id="3" name="Content Placeholder 2"/>
          <p:cNvSpPr>
            <a:spLocks noGrp="1"/>
          </p:cNvSpPr>
          <p:nvPr>
            <p:ph idx="1"/>
          </p:nvPr>
        </p:nvSpPr>
        <p:spPr>
          <a:xfrm>
            <a:off x="438150" y="1219200"/>
            <a:ext cx="8229600" cy="2000548"/>
          </a:xfrm>
        </p:spPr>
        <p:txBody>
          <a:bodyPr>
            <a:spAutoFit/>
          </a:bodyPr>
          <a:lstStyle/>
          <a:p>
            <a:r>
              <a:rPr lang="en-US" altLang="en-US" sz="2400" b="1" dirty="0">
                <a:ea typeface="ヒラギノ角ゴ Pro W3" charset="-128"/>
              </a:rPr>
              <a:t>Direct </a:t>
            </a:r>
            <a:r>
              <a:rPr lang="en-US" altLang="en-US" sz="2400" b="1" dirty="0" smtClean="0">
                <a:ea typeface="ヒラギノ角ゴ Pro W3" charset="-128"/>
              </a:rPr>
              <a:t>Transfer</a:t>
            </a:r>
          </a:p>
          <a:p>
            <a:pPr lvl="1"/>
            <a:r>
              <a:rPr lang="en-US" altLang="en-US" sz="2400" dirty="0">
                <a:ea typeface="ヒラギノ角ゴ Pro W3" charset="-128"/>
              </a:rPr>
              <a:t>Firm seeking funds directly approaches a wealthy investor</a:t>
            </a:r>
            <a:r>
              <a:rPr lang="en-US" altLang="en-US" sz="2400" dirty="0" smtClean="0">
                <a:ea typeface="ヒラギノ角ゴ Pro W3" charset="-128"/>
              </a:rPr>
              <a:t>.</a:t>
            </a:r>
          </a:p>
          <a:p>
            <a:pPr lvl="2"/>
            <a:r>
              <a:rPr lang="en-US" altLang="en-US" sz="2400" dirty="0">
                <a:ea typeface="HGS明朝E" charset="-128"/>
              </a:rPr>
              <a:t>For example, a new business venture seeking funding from venture capitalist.</a:t>
            </a:r>
            <a:endParaRPr lang="en-US" sz="2400" dirty="0"/>
          </a:p>
        </p:txBody>
      </p:sp>
    </p:spTree>
    <p:extLst>
      <p:ext uri="{BB962C8B-B14F-4D97-AF65-F5344CB8AC3E}">
        <p14:creationId xmlns:p14="http://schemas.microsoft.com/office/powerpoint/2010/main" val="1718197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337" y="410409"/>
            <a:ext cx="8229600" cy="553998"/>
          </a:xfrm>
        </p:spPr>
        <p:txBody>
          <a:bodyPr>
            <a:spAutoFit/>
          </a:bodyPr>
          <a:lstStyle/>
          <a:p>
            <a:r>
              <a:rPr lang="en-US" altLang="en-US" sz="3600" dirty="0">
                <a:latin typeface="+mj-lt"/>
                <a:ea typeface="ヒラギノ角ゴ Pro W3" charset="-128"/>
              </a:rPr>
              <a:t>Role of Venture Capitalist</a:t>
            </a:r>
            <a:endParaRPr lang="en-US" sz="3600" dirty="0">
              <a:latin typeface="+mj-lt"/>
            </a:endParaRPr>
          </a:p>
        </p:txBody>
      </p:sp>
      <p:sp>
        <p:nvSpPr>
          <p:cNvPr id="3" name="Content Placeholder 2"/>
          <p:cNvSpPr>
            <a:spLocks noGrp="1"/>
          </p:cNvSpPr>
          <p:nvPr>
            <p:ph idx="1"/>
          </p:nvPr>
        </p:nvSpPr>
        <p:spPr>
          <a:xfrm>
            <a:off x="438150" y="1219200"/>
            <a:ext cx="8248650" cy="2777683"/>
          </a:xfrm>
        </p:spPr>
        <p:txBody>
          <a:bodyPr wrap="square">
            <a:spAutoFit/>
          </a:bodyPr>
          <a:lstStyle/>
          <a:p>
            <a:r>
              <a:rPr lang="en-US" altLang="en-US" sz="2400" dirty="0">
                <a:ea typeface="ヒラギノ角ゴ Pro W3" charset="-128"/>
              </a:rPr>
              <a:t>Venture capitalist are the prime source of funding for start-up companies and companies in </a:t>
            </a:r>
            <a:r>
              <a:rPr lang="en-IN" altLang="en-US" sz="2400" dirty="0" smtClean="0">
                <a:ea typeface="ヒラギノ角ゴ Pro W3" charset="-128"/>
              </a:rPr>
              <a:t>“</a:t>
            </a:r>
            <a:r>
              <a:rPr lang="en-US" altLang="en-US" sz="2400" dirty="0" smtClean="0">
                <a:ea typeface="ヒラギノ角ゴ Pro W3" charset="-128"/>
              </a:rPr>
              <a:t>turnaround</a:t>
            </a:r>
            <a:r>
              <a:rPr lang="en-IN" altLang="en-US" sz="2400" dirty="0" smtClean="0">
                <a:ea typeface="ヒラギノ角ゴ Pro W3" charset="-128"/>
              </a:rPr>
              <a:t>”</a:t>
            </a:r>
            <a:r>
              <a:rPr lang="en-US" altLang="en-US" sz="2400" dirty="0" smtClean="0">
                <a:ea typeface="ヒラギノ角ゴ Pro W3" charset="-128"/>
              </a:rPr>
              <a:t> </a:t>
            </a:r>
            <a:r>
              <a:rPr lang="en-US" altLang="en-US" sz="2400" dirty="0">
                <a:ea typeface="ヒラギノ角ゴ Pro W3" charset="-128"/>
              </a:rPr>
              <a:t>situations. Funding </a:t>
            </a:r>
            <a:r>
              <a:rPr lang="en-US" altLang="en-US" sz="2400" dirty="0" smtClean="0">
                <a:ea typeface="ヒラギノ角ゴ Pro W3" charset="-128"/>
              </a:rPr>
              <a:t>such </a:t>
            </a:r>
            <a:r>
              <a:rPr lang="en-US" altLang="en-US" sz="2400" dirty="0">
                <a:ea typeface="ヒラギノ角ゴ Pro W3" charset="-128"/>
              </a:rPr>
              <a:t>ventures </a:t>
            </a:r>
            <a:r>
              <a:rPr lang="en-US" altLang="en-US" sz="2400" dirty="0" smtClean="0">
                <a:ea typeface="ヒラギノ角ゴ Pro W3" charset="-128"/>
              </a:rPr>
              <a:t>is very risky </a:t>
            </a:r>
            <a:r>
              <a:rPr lang="en-US" altLang="en-US" sz="2400" dirty="0">
                <a:ea typeface="ヒラギノ角ゴ Pro W3" charset="-128"/>
              </a:rPr>
              <a:t>but </a:t>
            </a:r>
            <a:r>
              <a:rPr lang="en-US" altLang="en-US" sz="2400" dirty="0" smtClean="0">
                <a:ea typeface="ヒラギノ角ゴ Pro W3" charset="-128"/>
              </a:rPr>
              <a:t>carries </a:t>
            </a:r>
            <a:r>
              <a:rPr lang="en-US" altLang="en-US" sz="2400" dirty="0">
                <a:ea typeface="ヒラギノ角ゴ Pro W3" charset="-128"/>
              </a:rPr>
              <a:t>the potential for high returns</a:t>
            </a:r>
            <a:r>
              <a:rPr lang="en-US" altLang="en-US" sz="2400" dirty="0" smtClean="0">
                <a:ea typeface="ヒラギノ角ゴ Pro W3" charset="-128"/>
              </a:rPr>
              <a:t>.</a:t>
            </a:r>
          </a:p>
          <a:p>
            <a:r>
              <a:rPr lang="en-US" altLang="en-US" sz="2400" dirty="0">
                <a:ea typeface="ヒラギノ角ゴ Pro W3" charset="-128"/>
              </a:rPr>
              <a:t>The borrowing firm may not have the option of pursuing public offering due </a:t>
            </a:r>
            <a:r>
              <a:rPr lang="en-US" altLang="en-US" sz="2400" dirty="0" smtClean="0">
                <a:ea typeface="ヒラギノ角ゴ Pro W3" charset="-128"/>
              </a:rPr>
              <a:t>to </a:t>
            </a:r>
            <a:r>
              <a:rPr lang="en-US" altLang="en-US" sz="2400" dirty="0">
                <a:ea typeface="ヒラギノ角ゴ Pro W3" charset="-128"/>
              </a:rPr>
              <a:t>small size, no record of profits, and uncertain future growth prospects.</a:t>
            </a:r>
            <a:endParaRPr lang="en-US" sz="2400" dirty="0"/>
          </a:p>
        </p:txBody>
      </p:sp>
    </p:spTree>
    <p:extLst>
      <p:ext uri="{BB962C8B-B14F-4D97-AF65-F5344CB8AC3E}">
        <p14:creationId xmlns:p14="http://schemas.microsoft.com/office/powerpoint/2010/main" val="813900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410409"/>
            <a:ext cx="8229600" cy="553998"/>
          </a:xfrm>
        </p:spPr>
        <p:txBody>
          <a:bodyPr>
            <a:spAutoFit/>
          </a:bodyPr>
          <a:lstStyle/>
          <a:p>
            <a:r>
              <a:rPr lang="en-US" altLang="en-US" sz="3600" dirty="0">
                <a:latin typeface="+mj-lt"/>
                <a:ea typeface="ヒラギノ角ゴ Pro W3" charset="-128"/>
              </a:rPr>
              <a:t>Indirect </a:t>
            </a:r>
            <a:r>
              <a:rPr lang="en-US" altLang="en-US" sz="3600" dirty="0" smtClean="0">
                <a:latin typeface="+mj-lt"/>
                <a:ea typeface="ヒラギノ角ゴ Pro W3" charset="-128"/>
              </a:rPr>
              <a:t>Transfer </a:t>
            </a:r>
            <a:r>
              <a:rPr lang="en-US" altLang="en-US" sz="2800" dirty="0" smtClean="0">
                <a:latin typeface="+mj-lt"/>
                <a:ea typeface="ヒラギノ角ゴ Pro W3" charset="-128"/>
              </a:rPr>
              <a:t>(1 of 2)</a:t>
            </a:r>
            <a:endParaRPr lang="en-US" sz="2000" dirty="0">
              <a:latin typeface="+mj-lt"/>
            </a:endParaRPr>
          </a:p>
        </p:txBody>
      </p:sp>
      <p:sp>
        <p:nvSpPr>
          <p:cNvPr id="3" name="Content Placeholder 2"/>
          <p:cNvSpPr>
            <a:spLocks noGrp="1"/>
          </p:cNvSpPr>
          <p:nvPr>
            <p:ph idx="1"/>
          </p:nvPr>
        </p:nvSpPr>
        <p:spPr>
          <a:xfrm>
            <a:off x="438150" y="1219200"/>
            <a:ext cx="8229600" cy="1554272"/>
          </a:xfrm>
        </p:spPr>
        <p:txBody>
          <a:bodyPr>
            <a:spAutoFit/>
          </a:bodyPr>
          <a:lstStyle/>
          <a:p>
            <a:r>
              <a:rPr lang="en-US" altLang="en-US" sz="2400" b="1" dirty="0">
                <a:ea typeface="ヒラギノ角ゴ Pro W3" charset="-128"/>
              </a:rPr>
              <a:t>Indirect Transfer </a:t>
            </a:r>
            <a:r>
              <a:rPr lang="en-US" altLang="en-US" sz="2400" dirty="0">
                <a:ea typeface="ヒラギノ角ゴ Pro W3" charset="-128"/>
              </a:rPr>
              <a:t>(using investment banks</a:t>
            </a:r>
            <a:r>
              <a:rPr lang="en-US" altLang="en-US" sz="2400" dirty="0" smtClean="0">
                <a:ea typeface="ヒラギノ角ゴ Pro W3" charset="-128"/>
              </a:rPr>
              <a:t>)</a:t>
            </a:r>
          </a:p>
          <a:p>
            <a:pPr lvl="1"/>
            <a:r>
              <a:rPr lang="en-US" altLang="en-US" sz="2400" dirty="0">
                <a:ea typeface="ヒラギノ角ゴ Pro W3" charset="-128"/>
              </a:rPr>
              <a:t>Here the investment bank acts as a link between the firm (needing funds) and the investors (with surplus funds)</a:t>
            </a:r>
            <a:endParaRPr lang="en-US" sz="2400" dirty="0"/>
          </a:p>
        </p:txBody>
      </p:sp>
    </p:spTree>
    <p:extLst>
      <p:ext uri="{BB962C8B-B14F-4D97-AF65-F5344CB8AC3E}">
        <p14:creationId xmlns:p14="http://schemas.microsoft.com/office/powerpoint/2010/main" val="2386741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244" y="411956"/>
            <a:ext cx="8229600" cy="553998"/>
          </a:xfrm>
        </p:spPr>
        <p:txBody>
          <a:bodyPr>
            <a:spAutoFit/>
          </a:bodyPr>
          <a:lstStyle/>
          <a:p>
            <a:r>
              <a:rPr lang="en-US" altLang="en-US" sz="3600" dirty="0" smtClean="0">
                <a:latin typeface="+mj-lt"/>
                <a:ea typeface="ヒラギノ角ゴ Pro W3" charset="-128"/>
              </a:rPr>
              <a:t>Indirect Transfer </a:t>
            </a:r>
            <a:r>
              <a:rPr lang="en-US" altLang="en-US" sz="2800" dirty="0" smtClean="0">
                <a:latin typeface="+mj-lt"/>
                <a:ea typeface="ヒラギノ角ゴ Pro W3" charset="-128"/>
              </a:rPr>
              <a:t>(2 of 2)</a:t>
            </a:r>
            <a:endParaRPr lang="en-US" sz="2000" dirty="0">
              <a:latin typeface="+mj-lt"/>
            </a:endParaRPr>
          </a:p>
        </p:txBody>
      </p:sp>
      <p:sp>
        <p:nvSpPr>
          <p:cNvPr id="3" name="Content Placeholder 2"/>
          <p:cNvSpPr>
            <a:spLocks noGrp="1"/>
          </p:cNvSpPr>
          <p:nvPr>
            <p:ph idx="1"/>
          </p:nvPr>
        </p:nvSpPr>
        <p:spPr>
          <a:xfrm>
            <a:off x="438150" y="1219200"/>
            <a:ext cx="8229600" cy="2292935"/>
          </a:xfrm>
        </p:spPr>
        <p:txBody>
          <a:bodyPr>
            <a:spAutoFit/>
          </a:bodyPr>
          <a:lstStyle/>
          <a:p>
            <a:r>
              <a:rPr lang="en-US" altLang="en-US" sz="2400" b="1">
                <a:ea typeface="ヒラギノ角ゴ Pro W3" charset="-128"/>
              </a:rPr>
              <a:t>Indirect </a:t>
            </a:r>
            <a:r>
              <a:rPr lang="en-US" altLang="en-US" sz="2400" b="1" smtClean="0">
                <a:ea typeface="ヒラギノ角ゴ Pro W3" charset="-128"/>
              </a:rPr>
              <a:t>Transfer </a:t>
            </a:r>
            <a:r>
              <a:rPr lang="en-US" altLang="en-US" sz="2400" dirty="0">
                <a:ea typeface="ヒラギノ角ゴ Pro W3" charset="-128"/>
              </a:rPr>
              <a:t>(using financial intermediary</a:t>
            </a:r>
            <a:r>
              <a:rPr lang="en-US" altLang="en-US" sz="2400" dirty="0" smtClean="0">
                <a:ea typeface="ヒラギノ角ゴ Pro W3" charset="-128"/>
              </a:rPr>
              <a:t>)</a:t>
            </a:r>
            <a:endParaRPr lang="en-US" altLang="en-US" sz="2400" i="1" dirty="0">
              <a:ea typeface="ヒラギノ角ゴ Pro W3" charset="-128"/>
            </a:endParaRPr>
          </a:p>
          <a:p>
            <a:pPr lvl="1"/>
            <a:r>
              <a:rPr lang="en-US" altLang="en-US" sz="2400" dirty="0">
                <a:ea typeface="ヒラギノ角ゴ Pro W3" charset="-128"/>
              </a:rPr>
              <a:t>Here the financial intermediary (such as mutual funds) collects funds from savers in exchange </a:t>
            </a:r>
            <a:r>
              <a:rPr lang="en-US" altLang="en-US" sz="2400" dirty="0" smtClean="0">
                <a:ea typeface="ヒラギノ角ゴ Pro W3" charset="-128"/>
              </a:rPr>
              <a:t>for its </a:t>
            </a:r>
            <a:r>
              <a:rPr lang="en-US" altLang="en-US" sz="2400" dirty="0">
                <a:ea typeface="ヒラギノ角ゴ Pro W3" charset="-128"/>
              </a:rPr>
              <a:t>own securities (indirect). The collected funds are then used to acquire securities (such as stocks and bonds) from </a:t>
            </a:r>
            <a:r>
              <a:rPr lang="en-US" altLang="en-US" sz="2400" dirty="0" smtClean="0">
                <a:ea typeface="ヒラギノ角ゴ Pro W3" charset="-128"/>
              </a:rPr>
              <a:t>the firm</a:t>
            </a:r>
            <a:r>
              <a:rPr lang="en-US" altLang="en-US" sz="2400" dirty="0">
                <a:ea typeface="ヒラギノ角ゴ Pro W3" charset="-128"/>
              </a:rPr>
              <a:t>.</a:t>
            </a:r>
            <a:endParaRPr lang="en-US" sz="2400" dirty="0"/>
          </a:p>
        </p:txBody>
      </p:sp>
    </p:spTree>
    <p:extLst>
      <p:ext uri="{BB962C8B-B14F-4D97-AF65-F5344CB8AC3E}">
        <p14:creationId xmlns:p14="http://schemas.microsoft.com/office/powerpoint/2010/main" val="16933697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23645</TotalTime>
  <Words>2819</Words>
  <Application>Microsoft Office PowerPoint</Application>
  <PresentationFormat>On-screen Show (4:3)</PresentationFormat>
  <Paragraphs>390</Paragraphs>
  <Slides>56</Slides>
  <Notes>5</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508 Lecture</vt:lpstr>
      <vt:lpstr>Foundations of Finance</vt:lpstr>
      <vt:lpstr>Learning Objectives</vt:lpstr>
      <vt:lpstr>Financing of Business: The Movement of Funds Through the Economy</vt:lpstr>
      <vt:lpstr>Financial Markets: Transfer of Capital</vt:lpstr>
      <vt:lpstr>Figure 2.1 Three Ways to Transfer Capital in the Economy</vt:lpstr>
      <vt:lpstr>Direct Transfer</vt:lpstr>
      <vt:lpstr>Role of Venture Capitalist</vt:lpstr>
      <vt:lpstr>Indirect Transfer (1 of 2)</vt:lpstr>
      <vt:lpstr>Indirect Transfer (2 of 2)</vt:lpstr>
      <vt:lpstr>Public Offerings versus Private Placements</vt:lpstr>
      <vt:lpstr>Primary Markets versus Secondary Markets (1 of 2)</vt:lpstr>
      <vt:lpstr>Primary Markets versus Secondary Markets (2 of 2)</vt:lpstr>
      <vt:lpstr>The Money Market versus the Capital Market</vt:lpstr>
      <vt:lpstr>Spot Markets Versus Futures Markets</vt:lpstr>
      <vt:lpstr>Organized Securities Exchanges</vt:lpstr>
      <vt:lpstr>Over-the-Counter Markets</vt:lpstr>
      <vt:lpstr>Stock Exchange Benefits</vt:lpstr>
      <vt:lpstr>Selling Securities to the Public</vt:lpstr>
      <vt:lpstr>Investment Banking Function</vt:lpstr>
      <vt:lpstr>Functions of an Investment Banker</vt:lpstr>
      <vt:lpstr>Distribution Methods (1 of 4)</vt:lpstr>
      <vt:lpstr>Distribution Methods (2 of 4)</vt:lpstr>
      <vt:lpstr>Distribution Methods (3 of 4)</vt:lpstr>
      <vt:lpstr>Figure 2.2 A Dutch Auction Primer</vt:lpstr>
      <vt:lpstr>Distribution Methods (4 of 4)</vt:lpstr>
      <vt:lpstr>Private Debt Placements (1 of 2)</vt:lpstr>
      <vt:lpstr>Private Debt Placements (2 of 2)</vt:lpstr>
      <vt:lpstr>Flotation Costs</vt:lpstr>
      <vt:lpstr>Sarbanes-Oxley Act (SOX)</vt:lpstr>
      <vt:lpstr>Rates of Return in the Financial Markets</vt:lpstr>
      <vt:lpstr>Long-Term Rates of Return</vt:lpstr>
      <vt:lpstr>Figure 2.3 Rates of Return and Standard Deviations, 1926 to 2017</vt:lpstr>
      <vt:lpstr>Important Definitions</vt:lpstr>
      <vt:lpstr>Interest Rate Levels</vt:lpstr>
      <vt:lpstr>Table 2.1 Interest Rate Levels and Inflation Rates, 1990 through 2017 (1 of 4)</vt:lpstr>
      <vt:lpstr>Table 2.1 Interest Rate Levels and Inflation Rates, 1990 through 2017 (2 of 4)</vt:lpstr>
      <vt:lpstr>Table 2.1 Interest Rate Levels and Inflation Rates, 1990 through 2017 (3 of 4)</vt:lpstr>
      <vt:lpstr>Table 2.1 Interest Rate Levels and Inflation Rates, 1990 through 2017 (4 of 4)</vt:lpstr>
      <vt:lpstr>Figure 2.4 Interest Rate Levels and Inflation Rates, 1990 through 2017</vt:lpstr>
      <vt:lpstr>Observations from Table 2.1 and Figure 2.4</vt:lpstr>
      <vt:lpstr>Interest Rate Determinants</vt:lpstr>
      <vt:lpstr>Interest Rate Determinants </vt:lpstr>
      <vt:lpstr>Real and Nominal Rates</vt:lpstr>
      <vt:lpstr>The Term Structure of Interest Rates</vt:lpstr>
      <vt:lpstr>Figure 2.5 The Term Structure of Interest Rates</vt:lpstr>
      <vt:lpstr>Figure 2.6 Changes in the Term Structure of Interest Rates around September 11, 2001</vt:lpstr>
      <vt:lpstr>Figure 2.7 Historical Term Structures of Interest Rates for Government Securities</vt:lpstr>
      <vt:lpstr>What Explains the Shape of the Term Structure? (1 of 3)</vt:lpstr>
      <vt:lpstr>What Explains the Shape of the Term Structure? (2 of 3)</vt:lpstr>
      <vt:lpstr>What Explains the Shape of the Term Structure? (3 of 3)</vt:lpstr>
      <vt:lpstr>Key Terms (1 of 5)</vt:lpstr>
      <vt:lpstr>Key Terms (2 of 5)</vt:lpstr>
      <vt:lpstr>Key Terms (3 of 5)</vt:lpstr>
      <vt:lpstr>Key Terms (4 of 5)</vt:lpstr>
      <vt:lpstr>Key Terms (5 of 5)</vt:lpstr>
      <vt:lpstr>Copyright</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Finance, Tenth Edition</dc:title>
  <dc:subject>Business</dc:subject>
  <dc:creator>Keown/Martin/Petty</dc:creator>
  <cp:keywords>Foundations of Finance</cp:keywords>
  <cp:lastModifiedBy>Pandurangan Hariramakrishnan, Integra-PDY, IN</cp:lastModifiedBy>
  <cp:revision>4144</cp:revision>
  <dcterms:created xsi:type="dcterms:W3CDTF">2014-07-14T20:04:21Z</dcterms:created>
  <dcterms:modified xsi:type="dcterms:W3CDTF">2019-01-18T14:11:05Z</dcterms:modified>
</cp:coreProperties>
</file>