
<file path=[Content_Types].xml><?xml version="1.0" encoding="utf-8"?>
<Types xmlns="http://schemas.openxmlformats.org/package/2006/content-types">
  <Default Extension="png" ContentType="image/png"/>
  <Default Extension="svg" ContentType="image/svg+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7"/>
  </p:notesMasterIdLst>
  <p:handoutMasterIdLst>
    <p:handoutMasterId r:id="rId58"/>
  </p:handoutMasterIdLst>
  <p:sldIdLst>
    <p:sldId id="1095" r:id="rId2"/>
    <p:sldId id="519" r:id="rId3"/>
    <p:sldId id="1040" r:id="rId4"/>
    <p:sldId id="1042" r:id="rId5"/>
    <p:sldId id="1043" r:id="rId6"/>
    <p:sldId id="1094" r:id="rId7"/>
    <p:sldId id="1070" r:id="rId8"/>
    <p:sldId id="1044" r:id="rId9"/>
    <p:sldId id="1045" r:id="rId10"/>
    <p:sldId id="1108" r:id="rId11"/>
    <p:sldId id="1104" r:id="rId12"/>
    <p:sldId id="1105" r:id="rId13"/>
    <p:sldId id="1046" r:id="rId14"/>
    <p:sldId id="1072" r:id="rId15"/>
    <p:sldId id="1047" r:id="rId16"/>
    <p:sldId id="1073" r:id="rId17"/>
    <p:sldId id="1048" r:id="rId18"/>
    <p:sldId id="1112" r:id="rId19"/>
    <p:sldId id="1049" r:id="rId20"/>
    <p:sldId id="1075" r:id="rId21"/>
    <p:sldId id="1050" r:id="rId22"/>
    <p:sldId id="1051" r:id="rId23"/>
    <p:sldId id="1076" r:id="rId24"/>
    <p:sldId id="1077" r:id="rId25"/>
    <p:sldId id="1078" r:id="rId26"/>
    <p:sldId id="1103" r:id="rId27"/>
    <p:sldId id="1053" r:id="rId28"/>
    <p:sldId id="1054" r:id="rId29"/>
    <p:sldId id="1079" r:id="rId30"/>
    <p:sldId id="1055" r:id="rId31"/>
    <p:sldId id="1056" r:id="rId32"/>
    <p:sldId id="1057" r:id="rId33"/>
    <p:sldId id="1080" r:id="rId34"/>
    <p:sldId id="1081" r:id="rId35"/>
    <p:sldId id="1082" r:id="rId36"/>
    <p:sldId id="1058" r:id="rId37"/>
    <p:sldId id="1083" r:id="rId38"/>
    <p:sldId id="1059" r:id="rId39"/>
    <p:sldId id="1084" r:id="rId40"/>
    <p:sldId id="1085" r:id="rId41"/>
    <p:sldId id="1061" r:id="rId42"/>
    <p:sldId id="1062" r:id="rId43"/>
    <p:sldId id="1063" r:id="rId44"/>
    <p:sldId id="1086" r:id="rId45"/>
    <p:sldId id="1064" r:id="rId46"/>
    <p:sldId id="1092" r:id="rId47"/>
    <p:sldId id="1067" r:id="rId48"/>
    <p:sldId id="1068" r:id="rId49"/>
    <p:sldId id="1097" r:id="rId50"/>
    <p:sldId id="1098" r:id="rId51"/>
    <p:sldId id="1099" r:id="rId52"/>
    <p:sldId id="1093" r:id="rId53"/>
    <p:sldId id="1100" r:id="rId54"/>
    <p:sldId id="1101" r:id="rId55"/>
    <p:sldId id="1110"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 Mohanapriya" initials="D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a:srgbClr val="D4EAE4"/>
    <a:srgbClr val="99008C"/>
    <a:srgbClr val="001581"/>
    <a:srgbClr val="82007C"/>
    <a:srgbClr val="96008F"/>
    <a:srgbClr val="595375"/>
    <a:srgbClr val="6B638B"/>
    <a:srgbClr val="000000"/>
    <a:srgbClr val="FDB9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95" autoAdjust="0"/>
    <p:restoredTop sz="90354" autoAdjust="0"/>
  </p:normalViewPr>
  <p:slideViewPr>
    <p:cSldViewPr>
      <p:cViewPr>
        <p:scale>
          <a:sx n="150" d="100"/>
          <a:sy n="150" d="100"/>
        </p:scale>
        <p:origin x="696" y="1848"/>
      </p:cViewPr>
      <p:guideLst>
        <p:guide orient="horz" pos="2160"/>
        <p:guide orient="horz" pos="336"/>
        <p:guide orient="horz" pos="816"/>
        <p:guide orient="horz" pos="1248"/>
        <p:guide orient="horz" pos="4032"/>
        <p:guide orient="horz" pos="1008"/>
        <p:guide orient="horz" pos="1776"/>
        <p:guide pos="2880"/>
        <p:guide pos="288"/>
        <p:guide pos="5472"/>
      </p:guideLst>
    </p:cSldViewPr>
  </p:slideViewPr>
  <p:outlineViewPr>
    <p:cViewPr>
      <p:scale>
        <a:sx n="33" d="100"/>
        <a:sy n="33" d="100"/>
      </p:scale>
      <p:origin x="48" y="9432"/>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4" d="100"/>
          <a:sy n="54" d="100"/>
        </p:scale>
        <p:origin x="1794"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t>2/4/2019</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t>2/4/2019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If this PowerPoint presentation contains mathematical equations, you may need to check that your computer has the following installed:</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1) Math Type Plugin</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2) Math Player (free versions available)</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smtClean="0"/>
              <a:t>3) NVDA Reader (free versions available)</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7066147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16</a:t>
            </a:fld>
            <a:endParaRPr lang="en-US" dirty="0"/>
          </a:p>
        </p:txBody>
      </p:sp>
    </p:spTree>
    <p:extLst>
      <p:ext uri="{BB962C8B-B14F-4D97-AF65-F5344CB8AC3E}">
        <p14:creationId xmlns:p14="http://schemas.microsoft.com/office/powerpoint/2010/main" val="5146552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17</a:t>
            </a:fld>
            <a:endParaRPr lang="en-US" dirty="0"/>
          </a:p>
        </p:txBody>
      </p:sp>
    </p:spTree>
    <p:extLst>
      <p:ext uri="{BB962C8B-B14F-4D97-AF65-F5344CB8AC3E}">
        <p14:creationId xmlns:p14="http://schemas.microsoft.com/office/powerpoint/2010/main" val="17477831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18</a:t>
            </a:fld>
            <a:endParaRPr lang="en-US" dirty="0"/>
          </a:p>
        </p:txBody>
      </p:sp>
    </p:spTree>
    <p:extLst>
      <p:ext uri="{BB962C8B-B14F-4D97-AF65-F5344CB8AC3E}">
        <p14:creationId xmlns:p14="http://schemas.microsoft.com/office/powerpoint/2010/main" val="174778319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19</a:t>
            </a:fld>
            <a:endParaRPr lang="en-US" dirty="0"/>
          </a:p>
        </p:txBody>
      </p:sp>
    </p:spTree>
    <p:extLst>
      <p:ext uri="{BB962C8B-B14F-4D97-AF65-F5344CB8AC3E}">
        <p14:creationId xmlns:p14="http://schemas.microsoft.com/office/powerpoint/2010/main" val="23780789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23</a:t>
            </a:fld>
            <a:endParaRPr lang="en-US" dirty="0"/>
          </a:p>
        </p:txBody>
      </p:sp>
    </p:spTree>
    <p:extLst>
      <p:ext uri="{BB962C8B-B14F-4D97-AF65-F5344CB8AC3E}">
        <p14:creationId xmlns:p14="http://schemas.microsoft.com/office/powerpoint/2010/main" val="14687353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24</a:t>
            </a:fld>
            <a:endParaRPr lang="en-US" dirty="0"/>
          </a:p>
        </p:txBody>
      </p:sp>
    </p:spTree>
    <p:extLst>
      <p:ext uri="{BB962C8B-B14F-4D97-AF65-F5344CB8AC3E}">
        <p14:creationId xmlns:p14="http://schemas.microsoft.com/office/powerpoint/2010/main" val="42245793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25</a:t>
            </a:fld>
            <a:endParaRPr lang="en-US" dirty="0"/>
          </a:p>
        </p:txBody>
      </p:sp>
    </p:spTree>
    <p:extLst>
      <p:ext uri="{BB962C8B-B14F-4D97-AF65-F5344CB8AC3E}">
        <p14:creationId xmlns:p14="http://schemas.microsoft.com/office/powerpoint/2010/main" val="1125194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29</a:t>
            </a:fld>
            <a:endParaRPr lang="en-US" dirty="0"/>
          </a:p>
        </p:txBody>
      </p:sp>
    </p:spTree>
    <p:extLst>
      <p:ext uri="{BB962C8B-B14F-4D97-AF65-F5344CB8AC3E}">
        <p14:creationId xmlns:p14="http://schemas.microsoft.com/office/powerpoint/2010/main" val="33259349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33</a:t>
            </a:fld>
            <a:endParaRPr lang="en-US" dirty="0"/>
          </a:p>
        </p:txBody>
      </p:sp>
    </p:spTree>
    <p:extLst>
      <p:ext uri="{BB962C8B-B14F-4D97-AF65-F5344CB8AC3E}">
        <p14:creationId xmlns:p14="http://schemas.microsoft.com/office/powerpoint/2010/main" val="74342457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34</a:t>
            </a:fld>
            <a:endParaRPr lang="en-US" dirty="0"/>
          </a:p>
        </p:txBody>
      </p:sp>
    </p:spTree>
    <p:extLst>
      <p:ext uri="{BB962C8B-B14F-4D97-AF65-F5344CB8AC3E}">
        <p14:creationId xmlns:p14="http://schemas.microsoft.com/office/powerpoint/2010/main" val="18311142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2</a:t>
            </a:fld>
            <a:endParaRPr lang="en-US" dirty="0"/>
          </a:p>
        </p:txBody>
      </p:sp>
    </p:spTree>
    <p:extLst>
      <p:ext uri="{BB962C8B-B14F-4D97-AF65-F5344CB8AC3E}">
        <p14:creationId xmlns:p14="http://schemas.microsoft.com/office/powerpoint/2010/main" val="18371082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35</a:t>
            </a:fld>
            <a:endParaRPr lang="en-US" dirty="0"/>
          </a:p>
        </p:txBody>
      </p:sp>
    </p:spTree>
    <p:extLst>
      <p:ext uri="{BB962C8B-B14F-4D97-AF65-F5344CB8AC3E}">
        <p14:creationId xmlns:p14="http://schemas.microsoft.com/office/powerpoint/2010/main" val="28534273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39</a:t>
            </a:fld>
            <a:endParaRPr lang="en-US" dirty="0"/>
          </a:p>
        </p:txBody>
      </p:sp>
    </p:spTree>
    <p:extLst>
      <p:ext uri="{BB962C8B-B14F-4D97-AF65-F5344CB8AC3E}">
        <p14:creationId xmlns:p14="http://schemas.microsoft.com/office/powerpoint/2010/main" val="32623218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40</a:t>
            </a:fld>
            <a:endParaRPr lang="en-US" dirty="0"/>
          </a:p>
        </p:txBody>
      </p:sp>
    </p:spTree>
    <p:extLst>
      <p:ext uri="{BB962C8B-B14F-4D97-AF65-F5344CB8AC3E}">
        <p14:creationId xmlns:p14="http://schemas.microsoft.com/office/powerpoint/2010/main" val="237182741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44</a:t>
            </a:fld>
            <a:endParaRPr lang="en-US" dirty="0"/>
          </a:p>
        </p:txBody>
      </p:sp>
    </p:spTree>
    <p:extLst>
      <p:ext uri="{BB962C8B-B14F-4D97-AF65-F5344CB8AC3E}">
        <p14:creationId xmlns:p14="http://schemas.microsoft.com/office/powerpoint/2010/main" val="219187400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46</a:t>
            </a:fld>
            <a:endParaRPr lang="en-US" dirty="0"/>
          </a:p>
        </p:txBody>
      </p:sp>
    </p:spTree>
    <p:extLst>
      <p:ext uri="{BB962C8B-B14F-4D97-AF65-F5344CB8AC3E}">
        <p14:creationId xmlns:p14="http://schemas.microsoft.com/office/powerpoint/2010/main" val="350932404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0"/>
        <p:cNvGrpSpPr/>
        <p:nvPr/>
      </p:nvGrpSpPr>
      <p:grpSpPr>
        <a:xfrm>
          <a:off x="0" y="0"/>
          <a:ext cx="0" cy="0"/>
          <a:chOff x="0" y="0"/>
          <a:chExt cx="0" cy="0"/>
        </a:xfrm>
      </p:grpSpPr>
      <p:sp>
        <p:nvSpPr>
          <p:cNvPr id="381" name="Shape 38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82" name="Shape 382"/>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
        <p:nvSpPr>
          <p:cNvPr id="383" name="Shape 383"/>
          <p:cNvSpPr txBox="1">
            <a:spLocks noGrp="1"/>
          </p:cNvSpPr>
          <p:nvPr>
            <p:ph type="sldNum" idx="12"/>
          </p:nvPr>
        </p:nvSpPr>
        <p:spPr>
          <a:xfrm>
            <a:off x="3884612" y="8685213"/>
            <a:ext cx="2971800"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55</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3</a:t>
            </a:fld>
            <a:endParaRPr lang="en-US" dirty="0"/>
          </a:p>
        </p:txBody>
      </p:sp>
    </p:spTree>
    <p:extLst>
      <p:ext uri="{BB962C8B-B14F-4D97-AF65-F5344CB8AC3E}">
        <p14:creationId xmlns:p14="http://schemas.microsoft.com/office/powerpoint/2010/main" val="23990100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5</a:t>
            </a:fld>
            <a:endParaRPr lang="en-US" dirty="0"/>
          </a:p>
        </p:txBody>
      </p:sp>
    </p:spTree>
    <p:extLst>
      <p:ext uri="{BB962C8B-B14F-4D97-AF65-F5344CB8AC3E}">
        <p14:creationId xmlns:p14="http://schemas.microsoft.com/office/powerpoint/2010/main" val="33467455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7</a:t>
            </a:fld>
            <a:endParaRPr lang="en-US" dirty="0"/>
          </a:p>
        </p:txBody>
      </p:sp>
    </p:spTree>
    <p:extLst>
      <p:ext uri="{BB962C8B-B14F-4D97-AF65-F5344CB8AC3E}">
        <p14:creationId xmlns:p14="http://schemas.microsoft.com/office/powerpoint/2010/main" val="27528200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8</a:t>
            </a:fld>
            <a:endParaRPr lang="en-US" dirty="0"/>
          </a:p>
        </p:txBody>
      </p:sp>
    </p:spTree>
    <p:extLst>
      <p:ext uri="{BB962C8B-B14F-4D97-AF65-F5344CB8AC3E}">
        <p14:creationId xmlns:p14="http://schemas.microsoft.com/office/powerpoint/2010/main" val="2258921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9</a:t>
            </a:fld>
            <a:endParaRPr lang="en-US" dirty="0"/>
          </a:p>
        </p:txBody>
      </p:sp>
    </p:spTree>
    <p:extLst>
      <p:ext uri="{BB962C8B-B14F-4D97-AF65-F5344CB8AC3E}">
        <p14:creationId xmlns:p14="http://schemas.microsoft.com/office/powerpoint/2010/main" val="19752110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10</a:t>
            </a:fld>
            <a:endParaRPr lang="en-US" dirty="0"/>
          </a:p>
        </p:txBody>
      </p:sp>
    </p:spTree>
    <p:extLst>
      <p:ext uri="{BB962C8B-B14F-4D97-AF65-F5344CB8AC3E}">
        <p14:creationId xmlns:p14="http://schemas.microsoft.com/office/powerpoint/2010/main" val="19752110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t>14</a:t>
            </a:fld>
            <a:endParaRPr lang="en-US" dirty="0"/>
          </a:p>
        </p:txBody>
      </p:sp>
    </p:spTree>
    <p:extLst>
      <p:ext uri="{BB962C8B-B14F-4D97-AF65-F5344CB8AC3E}">
        <p14:creationId xmlns:p14="http://schemas.microsoft.com/office/powerpoint/2010/main" val="37311115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smtClean="0"/>
              <a:t>Click to edit Master title style</a:t>
            </a:r>
            <a:endParaRPr lang="en-US" dirty="0"/>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2/4/2019</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
        <p:nvSpPr>
          <p:cNvPr id="13" name="TextBox 12"/>
          <p:cNvSpPr txBox="1"/>
          <p:nvPr userDrawn="1"/>
        </p:nvSpPr>
        <p:spPr>
          <a:xfrm>
            <a:off x="1609725" y="6384151"/>
            <a:ext cx="7162800" cy="276999"/>
          </a:xfrm>
          <a:prstGeom prst="rect">
            <a:avLst/>
          </a:prstGeom>
          <a:noFill/>
        </p:spPr>
        <p:txBody>
          <a:bodyPr wrap="square" rtlCol="0">
            <a:spAutoFit/>
          </a:bodyPr>
          <a:lstStyle/>
          <a:p>
            <a:pPr algn="r">
              <a:buClrTx/>
              <a:defRPr/>
            </a:pPr>
            <a:r>
              <a:rPr lang="en-US" sz="1200" dirty="0" smtClean="0">
                <a:latin typeface="Verdana" panose="020B0604030504040204" pitchFamily="34" charset="0"/>
                <a:ea typeface="Verdana" panose="020B0604030504040204" pitchFamily="34" charset="0"/>
                <a:cs typeface="Verdana" panose="020B0604030504040204" pitchFamily="34" charset="0"/>
              </a:rPr>
              <a:t>Copyright © 2020,</a:t>
            </a:r>
            <a:r>
              <a:rPr lang="en-US" sz="1200" baseline="0" dirty="0" smtClean="0">
                <a:latin typeface="Verdana" panose="020B0604030504040204" pitchFamily="34" charset="0"/>
                <a:ea typeface="Verdana" panose="020B0604030504040204" pitchFamily="34" charset="0"/>
                <a:cs typeface="Verdana" panose="020B0604030504040204" pitchFamily="34" charset="0"/>
              </a:rPr>
              <a:t> 2</a:t>
            </a:r>
            <a:r>
              <a:rPr lang="en-US" sz="1200" dirty="0" smtClean="0">
                <a:latin typeface="Verdana" panose="020B0604030504040204" pitchFamily="34" charset="0"/>
                <a:ea typeface="Verdana" panose="020B0604030504040204" pitchFamily="34" charset="0"/>
                <a:cs typeface="Verdana" panose="020B0604030504040204" pitchFamily="34" charset="0"/>
              </a:rPr>
              <a:t>017, 2014 Pearson Education, Inc. All Rights Reserved</a:t>
            </a:r>
            <a:endParaRPr lang="en-US" altLang="en-US" sz="1200" dirty="0">
              <a:latin typeface="Verdana" panose="020B0604030504040204" pitchFamily="34" charset="0"/>
              <a:ea typeface="Verdana" panose="020B0604030504040204" pitchFamily="34" charset="0"/>
              <a:cs typeface="Verdana" panose="020B0604030504040204" pitchFamily="34" charset="0"/>
            </a:endParaRPr>
          </a:p>
        </p:txBody>
      </p:sp>
      <p:pic>
        <p:nvPicPr>
          <p:cNvPr id="14" name="Picture 13"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8879806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2/4/2019</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
        <p:nvSpPr>
          <p:cNvPr id="9" name="Content Placeholder 2"/>
          <p:cNvSpPr>
            <a:spLocks noGrp="1"/>
          </p:cNvSpPr>
          <p:nvPr>
            <p:ph idx="14"/>
          </p:nvPr>
        </p:nvSpPr>
        <p:spPr>
          <a:xfrm>
            <a:off x="609600" y="41148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1837902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16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2/4/2019</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37547041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Click to edit Master title style</a:t>
            </a:r>
            <a:endParaRPr lang="en-US" dirty="0"/>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t>2/4/2019</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18551265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2/4/2019</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9" name="TextBox 8"/>
          <p:cNvSpPr txBox="1"/>
          <p:nvPr userDrawn="1"/>
        </p:nvSpPr>
        <p:spPr>
          <a:xfrm>
            <a:off x="1600200" y="6365101"/>
            <a:ext cx="7162800" cy="276999"/>
          </a:xfrm>
          <a:prstGeom prst="rect">
            <a:avLst/>
          </a:prstGeom>
          <a:noFill/>
        </p:spPr>
        <p:txBody>
          <a:bodyPr wrap="square" rtlCol="0">
            <a:spAutoFit/>
          </a:bodyPr>
          <a:lstStyle/>
          <a:p>
            <a:pPr algn="r">
              <a:buClrTx/>
              <a:defRPr/>
            </a:pPr>
            <a:r>
              <a:rPr lang="en-US" sz="1200" dirty="0" smtClean="0">
                <a:latin typeface="Verdana" panose="020B0604030504040204" pitchFamily="34" charset="0"/>
                <a:ea typeface="Verdana" panose="020B0604030504040204" pitchFamily="34" charset="0"/>
                <a:cs typeface="Verdana" panose="020B0604030504040204" pitchFamily="34" charset="0"/>
              </a:rPr>
              <a:t>Copyright </a:t>
            </a:r>
            <a:r>
              <a:rPr lang="en-US" sz="1200" smtClean="0">
                <a:latin typeface="Verdana" panose="020B0604030504040204" pitchFamily="34" charset="0"/>
                <a:ea typeface="Verdana" panose="020B0604030504040204" pitchFamily="34" charset="0"/>
                <a:cs typeface="Verdana" panose="020B0604030504040204" pitchFamily="34" charset="0"/>
              </a:rPr>
              <a:t>© 2020, </a:t>
            </a:r>
            <a:r>
              <a:rPr lang="en-US" sz="1200" dirty="0" smtClean="0">
                <a:latin typeface="Verdana" panose="020B0604030504040204" pitchFamily="34" charset="0"/>
                <a:ea typeface="Verdana" panose="020B0604030504040204" pitchFamily="34" charset="0"/>
                <a:cs typeface="Verdana" panose="020B0604030504040204" pitchFamily="34" charset="0"/>
              </a:rPr>
              <a:t>2017</a:t>
            </a:r>
            <a:r>
              <a:rPr lang="en-US" sz="1200" smtClean="0">
                <a:latin typeface="Verdana" panose="020B0604030504040204" pitchFamily="34" charset="0"/>
                <a:ea typeface="Verdana" panose="020B0604030504040204" pitchFamily="34" charset="0"/>
                <a:cs typeface="Verdana" panose="020B0604030504040204" pitchFamily="34" charset="0"/>
              </a:rPr>
              <a:t>, 2014 </a:t>
            </a:r>
            <a:r>
              <a:rPr lang="en-US" sz="1200" dirty="0" smtClean="0">
                <a:latin typeface="Verdana" panose="020B0604030504040204" pitchFamily="34" charset="0"/>
                <a:ea typeface="Verdana" panose="020B0604030504040204" pitchFamily="34" charset="0"/>
                <a:cs typeface="Verdana" panose="020B0604030504040204" pitchFamily="34" charset="0"/>
              </a:rPr>
              <a:t>Pearson Education, Inc. All Rights Reserved.</a:t>
            </a:r>
            <a:endParaRPr lang="en-US" altLang="en-US" sz="1200" dirty="0">
              <a:latin typeface="Verdana" panose="020B0604030504040204" pitchFamily="34" charset="0"/>
              <a:ea typeface="Verdana" panose="020B0604030504040204" pitchFamily="34" charset="0"/>
              <a:cs typeface="Verdana" panose="020B0604030504040204" pitchFamily="34" charset="0"/>
            </a:endParaRPr>
          </a:p>
        </p:txBody>
      </p:sp>
      <p:pic>
        <p:nvPicPr>
          <p:cNvPr id="10" name="Picture 9"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37111366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1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3" name="Text Placeholder 2"/>
          <p:cNvSpPr>
            <a:spLocks noGrp="1"/>
          </p:cNvSpPr>
          <p:nvPr>
            <p:ph type="body" sz="quarter" idx="16"/>
          </p:nvPr>
        </p:nvSpPr>
        <p:spPr>
          <a:xfrm>
            <a:off x="2362200" y="4038600"/>
            <a:ext cx="6400800" cy="2590801"/>
          </a:xfrm>
        </p:spPr>
        <p:txBody>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N" dirty="0"/>
          </a:p>
        </p:txBody>
      </p:sp>
      <p:pic>
        <p:nvPicPr>
          <p:cNvPr id="13" name="Picture 12"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1616042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hf sldNum="0" hdr="0" dt="0"/>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Title and Two Content">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457200" y="215371"/>
            <a:ext cx="8229600" cy="1097279"/>
          </a:xfrm>
          <a:prstGeom prst="rect">
            <a:avLst/>
          </a:prstGeom>
          <a:noFill/>
          <a:ln>
            <a:noFill/>
          </a:ln>
        </p:spPr>
        <p:txBody>
          <a:bodyPr lIns="91425" tIns="91425" rIns="91425" bIns="91425" anchor="b" anchorCtr="0"/>
          <a:lstStyle>
            <a:lvl1pPr marL="0" marR="0" lvl="0" indent="0" algn="l" rtl="0">
              <a:lnSpc>
                <a:spcPct val="100000"/>
              </a:lnSpc>
              <a:spcBef>
                <a:spcPts val="0"/>
              </a:spcBef>
              <a:buClr>
                <a:srgbClr val="007FA3"/>
              </a:buClr>
              <a:buFont typeface="Times New Roman"/>
              <a:buNone/>
              <a:defRPr sz="3600" b="1" i="0" u="none" strike="noStrike" cap="none">
                <a:solidFill>
                  <a:srgbClr val="007FA3"/>
                </a:solidFill>
                <a:latin typeface="+mj-lt"/>
                <a:ea typeface="Times New Roman"/>
                <a:cs typeface="Times New Roman"/>
                <a:sym typeface="Times New Roman"/>
              </a:defRPr>
            </a:lvl1pPr>
            <a:lvl2pPr lvl="1" indent="0">
              <a:spcBef>
                <a:spcPts val="0"/>
              </a:spcBef>
              <a:buNone/>
              <a:defRPr sz="1800"/>
            </a:lvl2pPr>
            <a:lvl3pPr lvl="2" indent="0">
              <a:spcBef>
                <a:spcPts val="0"/>
              </a:spcBef>
              <a:buNone/>
              <a:defRPr sz="1800"/>
            </a:lvl3pPr>
            <a:lvl4pPr lvl="3" indent="0">
              <a:spcBef>
                <a:spcPts val="0"/>
              </a:spcBef>
              <a:buNone/>
              <a:defRPr sz="1800"/>
            </a:lvl4pPr>
            <a:lvl5pPr lvl="4" indent="0">
              <a:spcBef>
                <a:spcPts val="0"/>
              </a:spcBef>
              <a:buNone/>
              <a:defRPr sz="1800"/>
            </a:lvl5pPr>
            <a:lvl6pPr lvl="5" indent="0">
              <a:spcBef>
                <a:spcPts val="0"/>
              </a:spcBef>
              <a:buNone/>
              <a:defRPr sz="1800"/>
            </a:lvl6pPr>
            <a:lvl7pPr lvl="6" indent="0">
              <a:spcBef>
                <a:spcPts val="0"/>
              </a:spcBef>
              <a:buNone/>
              <a:defRPr sz="1800"/>
            </a:lvl7pPr>
            <a:lvl8pPr lvl="7" indent="0">
              <a:spcBef>
                <a:spcPts val="0"/>
              </a:spcBef>
              <a:buNone/>
              <a:defRPr sz="1800"/>
            </a:lvl8pPr>
            <a:lvl9pPr lvl="8" indent="0">
              <a:spcBef>
                <a:spcPts val="0"/>
              </a:spcBef>
              <a:buNone/>
              <a:defRPr sz="1800"/>
            </a:lvl9pPr>
          </a:lstStyle>
          <a:p>
            <a:endParaRPr dirty="0"/>
          </a:p>
        </p:txBody>
      </p:sp>
      <p:sp>
        <p:nvSpPr>
          <p:cNvPr id="34" name="Shape 34"/>
          <p:cNvSpPr txBox="1">
            <a:spLocks noGrp="1"/>
          </p:cNvSpPr>
          <p:nvPr>
            <p:ph type="ftr" idx="11"/>
          </p:nvPr>
        </p:nvSpPr>
        <p:spPr>
          <a:xfrm>
            <a:off x="93969" y="6172200"/>
            <a:ext cx="8595359" cy="235462"/>
          </a:xfrm>
          <a:prstGeom prst="rect">
            <a:avLst/>
          </a:prstGeom>
          <a:noFill/>
          <a:ln>
            <a:noFill/>
          </a:ln>
        </p:spPr>
        <p:txBody>
          <a:bodyPr lIns="91425" tIns="91425" rIns="91425" bIns="91425" anchor="b" anchorCtr="0"/>
          <a:lstStyle>
            <a:lvl1pPr marL="0" marR="0" lvl="0" indent="0" algn="l" rtl="0">
              <a:spcBef>
                <a:spcPts val="0"/>
              </a:spcBef>
              <a:buNone/>
              <a:defRPr sz="1100" b="0" i="0" u="none" strike="noStrike" cap="none">
                <a:solidFill>
                  <a:schemeClr val="dk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5" name="Shape 35"/>
          <p:cNvSpPr txBox="1">
            <a:spLocks noGrp="1"/>
          </p:cNvSpPr>
          <p:nvPr>
            <p:ph type="dt" idx="10"/>
          </p:nvPr>
        </p:nvSpPr>
        <p:spPr>
          <a:xfrm>
            <a:off x="6335712" y="113071"/>
            <a:ext cx="2133599" cy="182879"/>
          </a:xfrm>
          <a:prstGeom prst="rect">
            <a:avLst/>
          </a:prstGeom>
          <a:noFill/>
          <a:ln>
            <a:noFill/>
          </a:ln>
        </p:spPr>
        <p:txBody>
          <a:bodyPr lIns="91425" tIns="91425" rIns="91425" bIns="91425" anchor="ctr" anchorCtr="0"/>
          <a:lstStyle>
            <a:lvl1pPr marL="0" marR="0" lvl="0" indent="0" algn="r" rtl="0">
              <a:spcBef>
                <a:spcPts val="0"/>
              </a:spcBef>
              <a:buNone/>
              <a:defRPr sz="900" b="0" i="0" u="none" strike="noStrike" cap="none">
                <a:solidFill>
                  <a:schemeClr val="lt1"/>
                </a:solidFill>
                <a:latin typeface="Arial"/>
                <a:ea typeface="Arial"/>
                <a:cs typeface="Arial"/>
                <a:sym typeface="Arial"/>
              </a:defRPr>
            </a:lvl1pPr>
            <a:lvl2pPr marL="457200" marR="0" lvl="1" indent="0" algn="l" rtl="0">
              <a:spcBef>
                <a:spcPts val="0"/>
              </a:spcBef>
              <a:buNone/>
              <a:defRPr sz="1800" b="0" i="0" u="none" strike="noStrike" cap="none">
                <a:solidFill>
                  <a:schemeClr val="dk1"/>
                </a:solidFill>
                <a:latin typeface="Arial"/>
                <a:ea typeface="Arial"/>
                <a:cs typeface="Arial"/>
                <a:sym typeface="Arial"/>
              </a:defRPr>
            </a:lvl2pPr>
            <a:lvl3pPr marL="914400" marR="0" lvl="2" indent="0" algn="l" rtl="0">
              <a:spcBef>
                <a:spcPts val="0"/>
              </a:spcBef>
              <a:buNone/>
              <a:defRPr sz="1800" b="0" i="0" u="none" strike="noStrike" cap="none">
                <a:solidFill>
                  <a:schemeClr val="dk1"/>
                </a:solidFill>
                <a:latin typeface="Arial"/>
                <a:ea typeface="Arial"/>
                <a:cs typeface="Arial"/>
                <a:sym typeface="Arial"/>
              </a:defRPr>
            </a:lvl3pPr>
            <a:lvl4pPr marL="1371600" marR="0" lvl="3" indent="0" algn="l" rtl="0">
              <a:spcBef>
                <a:spcPts val="0"/>
              </a:spcBef>
              <a:buNone/>
              <a:defRPr sz="1800" b="0" i="0" u="none" strike="noStrike" cap="none">
                <a:solidFill>
                  <a:schemeClr val="dk1"/>
                </a:solidFill>
                <a:latin typeface="Arial"/>
                <a:ea typeface="Arial"/>
                <a:cs typeface="Arial"/>
                <a:sym typeface="Arial"/>
              </a:defRPr>
            </a:lvl4pPr>
            <a:lvl5pPr marL="1828800" marR="0" lvl="4" indent="0" algn="l" rtl="0">
              <a:spcBef>
                <a:spcPts val="0"/>
              </a:spcBef>
              <a:buNone/>
              <a:defRPr sz="1800" b="0" i="0" u="none" strike="noStrike" cap="none">
                <a:solidFill>
                  <a:schemeClr val="dk1"/>
                </a:solidFill>
                <a:latin typeface="Arial"/>
                <a:ea typeface="Arial"/>
                <a:cs typeface="Arial"/>
                <a:sym typeface="Arial"/>
              </a:defRPr>
            </a:lvl5pPr>
            <a:lvl6pPr marL="2286000" marR="0" lvl="5" indent="0" algn="l" rtl="0">
              <a:spcBef>
                <a:spcPts val="0"/>
              </a:spcBef>
              <a:buNone/>
              <a:defRPr sz="1800" b="0" i="0" u="none" strike="noStrike" cap="none">
                <a:solidFill>
                  <a:schemeClr val="dk1"/>
                </a:solidFill>
                <a:latin typeface="Arial"/>
                <a:ea typeface="Arial"/>
                <a:cs typeface="Arial"/>
                <a:sym typeface="Arial"/>
              </a:defRPr>
            </a:lvl6pPr>
            <a:lvl7pPr marL="2743200" marR="0" lvl="6" indent="0" algn="l" rtl="0">
              <a:spcBef>
                <a:spcPts val="0"/>
              </a:spcBef>
              <a:buNone/>
              <a:defRPr sz="1800" b="0" i="0" u="none" strike="noStrike" cap="none">
                <a:solidFill>
                  <a:schemeClr val="dk1"/>
                </a:solidFill>
                <a:latin typeface="Arial"/>
                <a:ea typeface="Arial"/>
                <a:cs typeface="Arial"/>
                <a:sym typeface="Arial"/>
              </a:defRPr>
            </a:lvl7pPr>
            <a:lvl8pPr marL="3200400" marR="0" lvl="7" indent="0" algn="l" rtl="0">
              <a:spcBef>
                <a:spcPts val="0"/>
              </a:spcBef>
              <a:buNone/>
              <a:defRPr sz="1800" b="0" i="0" u="none" strike="noStrike" cap="none">
                <a:solidFill>
                  <a:schemeClr val="dk1"/>
                </a:solidFill>
                <a:latin typeface="Arial"/>
                <a:ea typeface="Arial"/>
                <a:cs typeface="Arial"/>
                <a:sym typeface="Arial"/>
              </a:defRPr>
            </a:lvl8pPr>
            <a:lvl9pPr marL="3657600" marR="0" lvl="8" indent="0" algn="l" rtl="0">
              <a:spcBef>
                <a:spcPts val="0"/>
              </a:spcBef>
              <a:buNone/>
              <a:defRPr sz="1800" b="0" i="0" u="none" strike="noStrike" cap="none">
                <a:solidFill>
                  <a:schemeClr val="dk1"/>
                </a:solidFill>
                <a:latin typeface="Arial"/>
                <a:ea typeface="Arial"/>
                <a:cs typeface="Arial"/>
                <a:sym typeface="Arial"/>
              </a:defRPr>
            </a:lvl9pPr>
          </a:lstStyle>
          <a:p>
            <a:endParaRPr dirty="0"/>
          </a:p>
        </p:txBody>
      </p:sp>
      <p:sp>
        <p:nvSpPr>
          <p:cNvPr id="36" name="Shape 36"/>
          <p:cNvSpPr txBox="1">
            <a:spLocks noGrp="1"/>
          </p:cNvSpPr>
          <p:nvPr>
            <p:ph type="sldNum" idx="12"/>
          </p:nvPr>
        </p:nvSpPr>
        <p:spPr>
          <a:xfrm>
            <a:off x="8469311" y="113071"/>
            <a:ext cx="551783" cy="182879"/>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US" sz="900" b="0" i="0" u="none" strike="noStrike" cap="none">
                <a:solidFill>
                  <a:schemeClr val="lt1"/>
                </a:solidFill>
                <a:latin typeface="Arial"/>
                <a:ea typeface="Arial"/>
                <a:cs typeface="Arial"/>
                <a:sym typeface="Arial"/>
              </a:rPr>
              <a:t>‹#›</a:t>
            </a:fld>
            <a:endParaRPr lang="en-US" sz="900" b="0" i="0" u="none" strike="noStrike" cap="none" dirty="0">
              <a:solidFill>
                <a:schemeClr val="lt1"/>
              </a:solidFill>
              <a:latin typeface="Arial"/>
              <a:ea typeface="Arial"/>
              <a:cs typeface="Arial"/>
              <a:sym typeface="Arial"/>
            </a:endParaRPr>
          </a:p>
        </p:txBody>
      </p:sp>
      <p:sp>
        <p:nvSpPr>
          <p:cNvPr id="4" name="Content Placeholder 3">
            <a:extLst>
              <a:ext uri="{FF2B5EF4-FFF2-40B4-BE49-F238E27FC236}">
                <a16:creationId xmlns:a16="http://schemas.microsoft.com/office/drawing/2014/main" xmlns="" id="{211BB07C-705F-4113-A2C5-779D6EA64D97}"/>
              </a:ext>
            </a:extLst>
          </p:cNvPr>
          <p:cNvSpPr>
            <a:spLocks noGrp="1"/>
          </p:cNvSpPr>
          <p:nvPr>
            <p:ph sz="quarter" idx="13"/>
          </p:nvPr>
        </p:nvSpPr>
        <p:spPr>
          <a:xfrm>
            <a:off x="457200" y="1556327"/>
            <a:ext cx="8229600" cy="2267528"/>
          </a:xfrm>
        </p:spPr>
        <p:txBody>
          <a:bodyPr/>
          <a:lstStyle/>
          <a:p>
            <a:pPr lvl="0"/>
            <a:r>
              <a:rPr lang="en-US" dirty="0"/>
              <a:t>Edit Master text styles</a:t>
            </a:r>
          </a:p>
        </p:txBody>
      </p:sp>
      <p:sp>
        <p:nvSpPr>
          <p:cNvPr id="7" name="Content Placeholder 6">
            <a:extLst>
              <a:ext uri="{FF2B5EF4-FFF2-40B4-BE49-F238E27FC236}">
                <a16:creationId xmlns:a16="http://schemas.microsoft.com/office/drawing/2014/main" xmlns="" id="{820D01C0-4FD2-4065-9EC3-96A308398288}"/>
              </a:ext>
            </a:extLst>
          </p:cNvPr>
          <p:cNvSpPr>
            <a:spLocks noGrp="1"/>
          </p:cNvSpPr>
          <p:nvPr>
            <p:ph sz="quarter" idx="14"/>
          </p:nvPr>
        </p:nvSpPr>
        <p:spPr>
          <a:xfrm>
            <a:off x="457200" y="3971925"/>
            <a:ext cx="8229600" cy="2105025"/>
          </a:xfrm>
        </p:spPr>
        <p:txBody>
          <a:bodyPr/>
          <a:lstStyle/>
          <a:p>
            <a:pPr lvl="0"/>
            <a:r>
              <a:rPr lang="en-US" dirty="0"/>
              <a:t>Edit Master text styles</a:t>
            </a:r>
          </a:p>
        </p:txBody>
      </p:sp>
    </p:spTree>
    <p:extLst>
      <p:ext uri="{BB962C8B-B14F-4D97-AF65-F5344CB8AC3E}">
        <p14:creationId xmlns:p14="http://schemas.microsoft.com/office/powerpoint/2010/main" val="1164549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Add edition here</a:t>
            </a:r>
            <a:endParaRPr lang="en-US" dirty="0"/>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smtClean="0"/>
              <a:t>Chapter ##</a:t>
            </a:r>
            <a:endParaRPr lang="en-US" dirty="0"/>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smtClean="0"/>
              <a:t>Chapter title</a:t>
            </a:r>
            <a:endParaRPr lang="en-US" dirty="0"/>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2/4/2019</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29810628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smtClean="0"/>
              <a:t>Click to edit Master title style</a:t>
            </a:r>
            <a:endParaRPr lang="en-US" dirty="0"/>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smtClean="0"/>
              <a:t>Click to add Learning Objective(s)</a:t>
            </a:r>
            <a:endParaRPr lang="en-US" dirty="0"/>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2/4/2019</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1524630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2/4/2019</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2109093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marL="118872" indent="-118872">
              <a:buClr>
                <a:srgbClr val="007FA3"/>
              </a:buClr>
              <a:buSzPct val="25000"/>
              <a:defRPr sz="1600"/>
            </a:lvl1pPr>
            <a:lvl2pPr marL="569913" indent="-285750">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2/4/2019</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2752008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smtClean="0"/>
              <a:t>Click to add figure number and title</a:t>
            </a:r>
            <a:endParaRPr lang="en-US" dirty="0"/>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smtClean="0"/>
              <a:t>Click to add caption</a:t>
            </a:r>
            <a:endParaRPr lang="en-US" dirty="0"/>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2/4/2019</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2" name="TextBox 11"/>
          <p:cNvSpPr txBox="1"/>
          <p:nvPr userDrawn="1"/>
        </p:nvSpPr>
        <p:spPr>
          <a:xfrm>
            <a:off x="1600200" y="6365101"/>
            <a:ext cx="7162800" cy="276999"/>
          </a:xfrm>
          <a:prstGeom prst="rect">
            <a:avLst/>
          </a:prstGeom>
          <a:noFill/>
        </p:spPr>
        <p:txBody>
          <a:bodyPr wrap="square" rtlCol="0">
            <a:spAutoFit/>
          </a:bodyPr>
          <a:lstStyle/>
          <a:p>
            <a:pPr algn="r">
              <a:buClrTx/>
              <a:defRPr/>
            </a:pPr>
            <a:r>
              <a:rPr lang="en-US" sz="1200" dirty="0" smtClean="0">
                <a:latin typeface="Verdana" panose="020B0604030504040204" pitchFamily="34" charset="0"/>
                <a:ea typeface="Verdana" panose="020B0604030504040204" pitchFamily="34" charset="0"/>
                <a:cs typeface="Verdana" panose="020B0604030504040204" pitchFamily="34" charset="0"/>
              </a:rPr>
              <a:t>Copyright </a:t>
            </a:r>
            <a:r>
              <a:rPr lang="en-US" sz="1200" smtClean="0">
                <a:latin typeface="Verdana" panose="020B0604030504040204" pitchFamily="34" charset="0"/>
                <a:ea typeface="Verdana" panose="020B0604030504040204" pitchFamily="34" charset="0"/>
                <a:cs typeface="Verdana" panose="020B0604030504040204" pitchFamily="34" charset="0"/>
              </a:rPr>
              <a:t>© 2020, </a:t>
            </a:r>
            <a:r>
              <a:rPr lang="en-US" sz="1200" dirty="0" smtClean="0">
                <a:latin typeface="Verdana" panose="020B0604030504040204" pitchFamily="34" charset="0"/>
                <a:ea typeface="Verdana" panose="020B0604030504040204" pitchFamily="34" charset="0"/>
                <a:cs typeface="Verdana" panose="020B0604030504040204" pitchFamily="34" charset="0"/>
              </a:rPr>
              <a:t>2017</a:t>
            </a:r>
            <a:r>
              <a:rPr lang="en-US" sz="1200" smtClean="0">
                <a:latin typeface="Verdana" panose="020B0604030504040204" pitchFamily="34" charset="0"/>
                <a:ea typeface="Verdana" panose="020B0604030504040204" pitchFamily="34" charset="0"/>
                <a:cs typeface="Verdana" panose="020B0604030504040204" pitchFamily="34" charset="0"/>
              </a:rPr>
              <a:t>, 2014 </a:t>
            </a:r>
            <a:r>
              <a:rPr lang="en-US" sz="1200" dirty="0" smtClean="0">
                <a:latin typeface="Verdana" panose="020B0604030504040204" pitchFamily="34" charset="0"/>
                <a:ea typeface="Verdana" panose="020B0604030504040204" pitchFamily="34" charset="0"/>
                <a:cs typeface="Verdana" panose="020B0604030504040204" pitchFamily="34" charset="0"/>
              </a:rPr>
              <a:t>Pearson Education, Inc. All Rights Reserved.</a:t>
            </a:r>
            <a:endParaRPr lang="en-US" altLang="en-US" sz="1200" dirty="0">
              <a:latin typeface="Verdana" panose="020B0604030504040204" pitchFamily="34" charset="0"/>
              <a:ea typeface="Verdana" panose="020B0604030504040204" pitchFamily="34" charset="0"/>
              <a:cs typeface="Verdana" panose="020B0604030504040204" pitchFamily="34" charset="0"/>
            </a:endParaRPr>
          </a:p>
        </p:txBody>
      </p:sp>
      <p:pic>
        <p:nvPicPr>
          <p:cNvPr id="13" name="Picture 12"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22037960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1"/>
            <a:ext cx="82296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2362201"/>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2/4/2019</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
        <p:nvSpPr>
          <p:cNvPr id="9" name="Content Placeholder 2"/>
          <p:cNvSpPr>
            <a:spLocks noGrp="1"/>
          </p:cNvSpPr>
          <p:nvPr>
            <p:ph idx="14"/>
          </p:nvPr>
        </p:nvSpPr>
        <p:spPr>
          <a:xfrm>
            <a:off x="457200" y="3048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
          <p:cNvSpPr>
            <a:spLocks noGrp="1"/>
          </p:cNvSpPr>
          <p:nvPr>
            <p:ph idx="15"/>
          </p:nvPr>
        </p:nvSpPr>
        <p:spPr>
          <a:xfrm>
            <a:off x="457200" y="3810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Content Placeholder 2"/>
          <p:cNvSpPr>
            <a:spLocks noGrp="1"/>
          </p:cNvSpPr>
          <p:nvPr>
            <p:ph idx="16"/>
          </p:nvPr>
        </p:nvSpPr>
        <p:spPr>
          <a:xfrm>
            <a:off x="457200" y="46482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2"/>
          <p:cNvSpPr>
            <a:spLocks noGrp="1"/>
          </p:cNvSpPr>
          <p:nvPr>
            <p:ph idx="17"/>
          </p:nvPr>
        </p:nvSpPr>
        <p:spPr>
          <a:xfrm>
            <a:off x="609600" y="48006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1547999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1"/>
            <a:ext cx="82296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2362201"/>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2/4/2019</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
        <p:nvSpPr>
          <p:cNvPr id="9" name="Content Placeholder 2"/>
          <p:cNvSpPr>
            <a:spLocks noGrp="1"/>
          </p:cNvSpPr>
          <p:nvPr>
            <p:ph idx="14"/>
          </p:nvPr>
        </p:nvSpPr>
        <p:spPr>
          <a:xfrm>
            <a:off x="457200" y="3048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Content Placeholder 2"/>
          <p:cNvSpPr>
            <a:spLocks noGrp="1"/>
          </p:cNvSpPr>
          <p:nvPr>
            <p:ph idx="15"/>
          </p:nvPr>
        </p:nvSpPr>
        <p:spPr>
          <a:xfrm>
            <a:off x="457200" y="3810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Content Placeholder 2"/>
          <p:cNvSpPr>
            <a:spLocks noGrp="1"/>
          </p:cNvSpPr>
          <p:nvPr>
            <p:ph idx="16"/>
          </p:nvPr>
        </p:nvSpPr>
        <p:spPr>
          <a:xfrm>
            <a:off x="457200" y="46482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3" name="Content Placeholder 2"/>
          <p:cNvSpPr>
            <a:spLocks noGrp="1"/>
          </p:cNvSpPr>
          <p:nvPr>
            <p:ph idx="17"/>
          </p:nvPr>
        </p:nvSpPr>
        <p:spPr>
          <a:xfrm>
            <a:off x="609600" y="48006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4" name="Content Placeholder 2"/>
          <p:cNvSpPr>
            <a:spLocks noGrp="1"/>
          </p:cNvSpPr>
          <p:nvPr>
            <p:ph idx="18"/>
          </p:nvPr>
        </p:nvSpPr>
        <p:spPr>
          <a:xfrm>
            <a:off x="762000" y="4953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5" name="Content Placeholder 2"/>
          <p:cNvSpPr>
            <a:spLocks noGrp="1"/>
          </p:cNvSpPr>
          <p:nvPr>
            <p:ph idx="19"/>
          </p:nvPr>
        </p:nvSpPr>
        <p:spPr>
          <a:xfrm>
            <a:off x="914400" y="51054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6" name="Content Placeholder 2"/>
          <p:cNvSpPr>
            <a:spLocks noGrp="1"/>
          </p:cNvSpPr>
          <p:nvPr>
            <p:ph idx="20"/>
          </p:nvPr>
        </p:nvSpPr>
        <p:spPr>
          <a:xfrm>
            <a:off x="1066800" y="52578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7" name="Content Placeholder 2"/>
          <p:cNvSpPr>
            <a:spLocks noGrp="1"/>
          </p:cNvSpPr>
          <p:nvPr>
            <p:ph idx="21"/>
          </p:nvPr>
        </p:nvSpPr>
        <p:spPr>
          <a:xfrm>
            <a:off x="1219200" y="54102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8" name="Content Placeholder 2"/>
          <p:cNvSpPr>
            <a:spLocks noGrp="1"/>
          </p:cNvSpPr>
          <p:nvPr>
            <p:ph idx="22"/>
          </p:nvPr>
        </p:nvSpPr>
        <p:spPr>
          <a:xfrm>
            <a:off x="1371600" y="55626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9" name="Content Placeholder 2"/>
          <p:cNvSpPr>
            <a:spLocks noGrp="1"/>
          </p:cNvSpPr>
          <p:nvPr>
            <p:ph idx="23"/>
          </p:nvPr>
        </p:nvSpPr>
        <p:spPr>
          <a:xfrm>
            <a:off x="1524000" y="5715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2259676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t>2/4/2019</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t>‹#›</a:t>
            </a:fld>
            <a:endParaRPr lang="en-US" dirty="0"/>
          </a:p>
        </p:txBody>
      </p:sp>
    </p:spTree>
    <p:extLst>
      <p:ext uri="{BB962C8B-B14F-4D97-AF65-F5344CB8AC3E}">
        <p14:creationId xmlns:p14="http://schemas.microsoft.com/office/powerpoint/2010/main" val="23021397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smtClean="0"/>
              <a:t>Click to edit </a:t>
            </a:r>
            <a:br>
              <a:rPr lang="en-US" dirty="0" smtClean="0"/>
            </a:br>
            <a:r>
              <a:rPr lang="en-US" dirty="0" smtClean="0"/>
              <a:t>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Sixth</a:t>
            </a:r>
          </a:p>
          <a:p>
            <a:pPr lvl="6"/>
            <a:r>
              <a:rPr lang="en-US" dirty="0" smtClean="0"/>
              <a:t>Seventh</a:t>
            </a:r>
          </a:p>
          <a:p>
            <a:pPr lvl="7"/>
            <a:r>
              <a:rPr lang="en-US" dirty="0" smtClean="0"/>
              <a:t>Eighth</a:t>
            </a:r>
          </a:p>
          <a:p>
            <a:pPr lvl="8"/>
            <a:r>
              <a:rPr lang="en-US" dirty="0" smtClean="0"/>
              <a:t>Ninth</a:t>
            </a:r>
            <a:endParaRPr lang="en-US" dirty="0"/>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2/4/2019</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sp>
        <p:nvSpPr>
          <p:cNvPr id="9" name="TextBox 8"/>
          <p:cNvSpPr txBox="1"/>
          <p:nvPr userDrawn="1"/>
        </p:nvSpPr>
        <p:spPr>
          <a:xfrm>
            <a:off x="1608589" y="6384022"/>
            <a:ext cx="7162800" cy="276999"/>
          </a:xfrm>
          <a:prstGeom prst="rect">
            <a:avLst/>
          </a:prstGeom>
          <a:noFill/>
        </p:spPr>
        <p:txBody>
          <a:bodyPr wrap="square" rtlCol="0">
            <a:spAutoFit/>
          </a:bodyPr>
          <a:lstStyle/>
          <a:p>
            <a:pPr algn="r">
              <a:buClrTx/>
              <a:defRPr/>
            </a:pPr>
            <a:r>
              <a:rPr lang="en-US" sz="1200" dirty="0" smtClean="0">
                <a:latin typeface="Verdana" panose="020B0604030504040204" pitchFamily="34" charset="0"/>
                <a:ea typeface="Verdana" panose="020B0604030504040204" pitchFamily="34" charset="0"/>
                <a:cs typeface="Verdana" panose="020B0604030504040204" pitchFamily="34" charset="0"/>
              </a:rPr>
              <a:t>Copyright © 2020, 2017, 2014 Pearson Education, Inc. All Rights Reserved</a:t>
            </a:r>
            <a:endParaRPr lang="en-US" altLang="en-US" sz="1200" dirty="0">
              <a:latin typeface="Verdana" panose="020B0604030504040204" pitchFamily="34" charset="0"/>
              <a:ea typeface="Verdana" panose="020B0604030504040204" pitchFamily="34" charset="0"/>
              <a:cs typeface="Verdana" panose="020B0604030504040204" pitchFamily="34" charset="0"/>
            </a:endParaRPr>
          </a:p>
        </p:txBody>
      </p:sp>
      <p:pic>
        <p:nvPicPr>
          <p:cNvPr id="10" name="Picture 9" descr="Pearson Logo"/>
          <p:cNvPicPr>
            <a:picLocks noChangeAspect="1"/>
          </p:cNvPicPr>
          <p:nvPr userDrawn="1"/>
        </p:nvPicPr>
        <p:blipFill>
          <a:blip r:embed="rId17" cstate="print">
            <a:extLst>
              <a:ext uri="{28A0092B-C50C-407E-A947-70E740481C1C}">
                <a14:useLocalDpi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62" r:id="rId8"/>
    <p:sldLayoutId id="2147483661" r:id="rId9"/>
    <p:sldLayoutId id="2147483663" r:id="rId10"/>
    <p:sldLayoutId id="2147483651" r:id="rId11"/>
    <p:sldLayoutId id="2147483654" r:id="rId12"/>
    <p:sldLayoutId id="2147483655" r:id="rId13"/>
    <p:sldLayoutId id="2147483664" r:id="rId14"/>
    <p:sldLayoutId id="2147483665" r:id="rId15"/>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5.xml"/><Relationship Id="rId1" Type="http://schemas.openxmlformats.org/officeDocument/2006/relationships/slideLayout" Target="../slideLayouts/slideLayout15.xml"/><Relationship Id="rId4" Type="http://schemas.openxmlformats.org/officeDocument/2006/relationships/image" Target="../media/image22.sv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179" y="414780"/>
            <a:ext cx="8040021" cy="553998"/>
          </a:xfrm>
        </p:spPr>
        <p:txBody>
          <a:bodyPr wrap="square">
            <a:spAutoFit/>
          </a:bodyPr>
          <a:lstStyle/>
          <a:p>
            <a:pPr>
              <a:tabLst>
                <a:tab pos="88900" algn="l"/>
              </a:tabLst>
            </a:pPr>
            <a:r>
              <a:rPr lang="en-US" sz="3600" dirty="0">
                <a:latin typeface="+mj-lt"/>
              </a:rPr>
              <a:t>Foundations of Finance</a:t>
            </a:r>
            <a:endParaRPr lang="en-IN" sz="3600" dirty="0">
              <a:latin typeface="+mj-lt"/>
            </a:endParaRPr>
          </a:p>
        </p:txBody>
      </p:sp>
      <p:sp>
        <p:nvSpPr>
          <p:cNvPr id="3" name="Text Placeholder 2"/>
          <p:cNvSpPr>
            <a:spLocks noGrp="1"/>
          </p:cNvSpPr>
          <p:nvPr>
            <p:ph type="body" sz="quarter" idx="13"/>
          </p:nvPr>
        </p:nvSpPr>
        <p:spPr>
          <a:xfrm>
            <a:off x="457200" y="1238250"/>
            <a:ext cx="8229600" cy="307777"/>
          </a:xfrm>
        </p:spPr>
        <p:txBody>
          <a:bodyPr>
            <a:spAutoFit/>
          </a:bodyPr>
          <a:lstStyle/>
          <a:p>
            <a:r>
              <a:rPr lang="en-US" altLang="en-US" dirty="0" smtClean="0"/>
              <a:t>Tenth </a:t>
            </a:r>
            <a:r>
              <a:rPr lang="en-US" altLang="en-US" dirty="0"/>
              <a:t>Edition</a:t>
            </a:r>
            <a:endParaRPr lang="en-IN" dirty="0"/>
          </a:p>
        </p:txBody>
      </p:sp>
      <p:sp>
        <p:nvSpPr>
          <p:cNvPr id="4" name="Text Placeholder 3"/>
          <p:cNvSpPr>
            <a:spLocks noGrp="1"/>
          </p:cNvSpPr>
          <p:nvPr>
            <p:ph type="body" sz="quarter" idx="14"/>
          </p:nvPr>
        </p:nvSpPr>
        <p:spPr>
          <a:xfrm>
            <a:off x="4552336" y="1883682"/>
            <a:ext cx="3657600" cy="492443"/>
          </a:xfrm>
        </p:spPr>
        <p:txBody>
          <a:bodyPr>
            <a:spAutoFit/>
          </a:bodyPr>
          <a:lstStyle/>
          <a:p>
            <a:r>
              <a:rPr lang="en-US" sz="3200" dirty="0"/>
              <a:t>Chapter 3</a:t>
            </a:r>
          </a:p>
        </p:txBody>
      </p:sp>
      <p:sp>
        <p:nvSpPr>
          <p:cNvPr id="6" name="Text Placeholder 4"/>
          <p:cNvSpPr>
            <a:spLocks noGrp="1"/>
          </p:cNvSpPr>
          <p:nvPr>
            <p:ph type="body" sz="quarter" idx="16"/>
          </p:nvPr>
        </p:nvSpPr>
        <p:spPr>
          <a:xfrm>
            <a:off x="4552335" y="2584847"/>
            <a:ext cx="3657601" cy="615553"/>
          </a:xfrm>
        </p:spPr>
        <p:txBody>
          <a:bodyPr>
            <a:spAutoFit/>
          </a:bodyPr>
          <a:lstStyle/>
          <a:p>
            <a:pPr marL="0" indent="0">
              <a:buNone/>
            </a:pPr>
            <a:r>
              <a:rPr lang="en-US" altLang="en-US" sz="2000" dirty="0"/>
              <a:t>Understanding Financial Statements and Cash Flows</a:t>
            </a:r>
          </a:p>
        </p:txBody>
      </p:sp>
      <p:pic>
        <p:nvPicPr>
          <p:cNvPr id="10" name="Picture 2" descr="Front Cover: Foundations of Finance, Tenth edition by Keown, Martin and Petty"/>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7723" y="1983907"/>
            <a:ext cx="3267688" cy="4188816"/>
          </a:xfrm>
          <a:prstGeom prst="rect">
            <a:avLst/>
          </a:prstGeom>
          <a:noFill/>
          <a:extLst>
            <a:ext uri="{909E8E84-426E-40DD-AFC4-6F175D3DCCD1}">
              <a14:hiddenFill xmlns:a14="http://schemas.microsoft.com/office/drawing/2010/main">
                <a:solidFill>
                  <a:srgbClr val="FFFFFF"/>
                </a:solidFill>
              </a14:hiddenFill>
            </a:ext>
          </a:extLst>
        </p:spPr>
      </p:pic>
      <p:sp>
        <p:nvSpPr>
          <p:cNvPr id="5" name="Text Placeholder 5"/>
          <p:cNvSpPr>
            <a:spLocks noGrp="1"/>
          </p:cNvSpPr>
          <p:nvPr>
            <p:ph type="body" sz="quarter" idx="15"/>
          </p:nvPr>
        </p:nvSpPr>
        <p:spPr>
          <a:xfrm>
            <a:off x="2228146" y="6430851"/>
            <a:ext cx="6458347" cy="218213"/>
          </a:xfrm>
        </p:spPr>
        <p:txBody>
          <a:bodyPr/>
          <a:lstStyle/>
          <a:p>
            <a:pPr algn="r">
              <a:buClrTx/>
              <a:defRPr/>
            </a:pPr>
            <a:r>
              <a:rPr lang="en-US" sz="1200" dirty="0">
                <a:latin typeface="Verdana" panose="020B0604030504040204" pitchFamily="34" charset="0"/>
                <a:ea typeface="Verdana" panose="020B0604030504040204" pitchFamily="34" charset="0"/>
                <a:cs typeface="Verdana" panose="020B0604030504040204" pitchFamily="34" charset="0"/>
              </a:rPr>
              <a:t>Copyright © </a:t>
            </a:r>
            <a:r>
              <a:rPr lang="en-US" sz="1200" dirty="0" smtClean="0">
                <a:latin typeface="Verdana" panose="020B0604030504040204" pitchFamily="34" charset="0"/>
                <a:ea typeface="Verdana" panose="020B0604030504040204" pitchFamily="34" charset="0"/>
                <a:cs typeface="Verdana" panose="020B0604030504040204" pitchFamily="34" charset="0"/>
              </a:rPr>
              <a:t>2020, 2017</a:t>
            </a:r>
            <a:r>
              <a:rPr lang="en-US" sz="1200" dirty="0">
                <a:latin typeface="Verdana" panose="020B0604030504040204" pitchFamily="34" charset="0"/>
                <a:ea typeface="Verdana" panose="020B0604030504040204" pitchFamily="34" charset="0"/>
                <a:cs typeface="Verdana" panose="020B0604030504040204" pitchFamily="34" charset="0"/>
              </a:rPr>
              <a:t>, </a:t>
            </a:r>
            <a:r>
              <a:rPr lang="en-US" sz="1200" dirty="0" smtClean="0">
                <a:latin typeface="Verdana" panose="020B0604030504040204" pitchFamily="34" charset="0"/>
                <a:ea typeface="Verdana" panose="020B0604030504040204" pitchFamily="34" charset="0"/>
                <a:cs typeface="Verdana" panose="020B0604030504040204" pitchFamily="34" charset="0"/>
              </a:rPr>
              <a:t>2014 </a:t>
            </a:r>
            <a:r>
              <a:rPr lang="en-US" sz="1200" dirty="0">
                <a:latin typeface="Verdana" panose="020B0604030504040204" pitchFamily="34" charset="0"/>
                <a:ea typeface="Verdana" panose="020B0604030504040204" pitchFamily="34" charset="0"/>
                <a:cs typeface="Verdana" panose="020B0604030504040204" pitchFamily="34" charset="0"/>
              </a:rPr>
              <a:t>Pearson Education, Inc. All Rights </a:t>
            </a:r>
            <a:r>
              <a:rPr lang="en-US" sz="1200" dirty="0" smtClean="0">
                <a:latin typeface="Verdana" panose="020B0604030504040204" pitchFamily="34" charset="0"/>
                <a:ea typeface="Verdana" panose="020B0604030504040204" pitchFamily="34" charset="0"/>
                <a:cs typeface="Verdana" panose="020B0604030504040204" pitchFamily="34" charset="0"/>
              </a:rPr>
              <a:t>Reserved</a:t>
            </a:r>
            <a:endParaRPr lang="en-US" altLang="en-US" sz="1200" dirty="0">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24238059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8150" y="419100"/>
            <a:ext cx="8087032" cy="1969770"/>
          </a:xfrm>
        </p:spPr>
        <p:txBody>
          <a:bodyPr wrap="square">
            <a:spAutoFit/>
          </a:bodyPr>
          <a:lstStyle/>
          <a:p>
            <a:r>
              <a:rPr lang="en-IN" sz="3200" dirty="0" smtClean="0">
                <a:latin typeface="+mj-lt"/>
              </a:rPr>
              <a:t>Table 3.1 Walmart: </a:t>
            </a:r>
            <a:r>
              <a:rPr lang="en-IN" sz="3200" dirty="0">
                <a:latin typeface="+mj-lt"/>
              </a:rPr>
              <a:t>Income Statement </a:t>
            </a:r>
            <a:r>
              <a:rPr lang="en-IN" sz="3200" dirty="0" smtClean="0">
                <a:latin typeface="+mj-lt"/>
              </a:rPr>
              <a:t>for the year ending January 31, 2018 (expressed </a:t>
            </a:r>
            <a:r>
              <a:rPr lang="en-IN" sz="3200" dirty="0">
                <a:latin typeface="+mj-lt"/>
              </a:rPr>
              <a:t>in millions, except per share </a:t>
            </a:r>
            <a:r>
              <a:rPr lang="en-IN" sz="3200" dirty="0" smtClean="0">
                <a:latin typeface="+mj-lt"/>
              </a:rPr>
              <a:t>data, and </a:t>
            </a:r>
            <a:r>
              <a:rPr lang="en-IN" sz="3200" dirty="0">
                <a:latin typeface="+mj-lt"/>
              </a:rPr>
              <a:t>as a percentage of sales) </a:t>
            </a:r>
            <a:r>
              <a:rPr lang="en-IN" sz="2400" dirty="0" smtClean="0">
                <a:latin typeface="+mj-lt"/>
              </a:rPr>
              <a:t>(2 of 4)</a:t>
            </a:r>
            <a:endParaRPr lang="en-US" sz="3200" dirty="0">
              <a:latin typeface="+mj-lt"/>
            </a:endParaRPr>
          </a:p>
        </p:txBody>
      </p:sp>
      <p:graphicFrame>
        <p:nvGraphicFramePr>
          <p:cNvPr id="5" name="Table 4"/>
          <p:cNvGraphicFramePr>
            <a:graphicFrameLocks noGrp="1"/>
          </p:cNvGraphicFramePr>
          <p:nvPr>
            <p:extLst>
              <p:ext uri="{D42A27DB-BD31-4B8C-83A1-F6EECF244321}">
                <p14:modId xmlns:p14="http://schemas.microsoft.com/office/powerpoint/2010/main" val="3971164568"/>
              </p:ext>
            </p:extLst>
          </p:nvPr>
        </p:nvGraphicFramePr>
        <p:xfrm>
          <a:off x="457507" y="2878455"/>
          <a:ext cx="8077200" cy="3093720"/>
        </p:xfrm>
        <a:graphic>
          <a:graphicData uri="http://schemas.openxmlformats.org/drawingml/2006/table">
            <a:tbl>
              <a:tblPr firstRow="1" bandRow="1">
                <a:tableStyleId>{3B4B98B0-60AC-42C2-AFA5-B58CD77FA1E5}</a:tableStyleId>
              </a:tblPr>
              <a:tblGrid>
                <a:gridCol w="3440289"/>
                <a:gridCol w="1121833"/>
                <a:gridCol w="1495778"/>
                <a:gridCol w="2019300"/>
              </a:tblGrid>
              <a:tr h="370840">
                <a:tc>
                  <a:txBody>
                    <a:bodyPr/>
                    <a:lstStyle/>
                    <a:p>
                      <a:r>
                        <a:rPr lang="en-US" sz="1600" dirty="0" smtClean="0">
                          <a:solidFill>
                            <a:srgbClr val="007FA3"/>
                          </a:solidFill>
                        </a:rPr>
                        <a:t>Blank</a:t>
                      </a:r>
                      <a:endParaRPr lang="en-US" sz="1600" dirty="0">
                        <a:solidFill>
                          <a:srgbClr val="007FA3"/>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r>
                        <a:rPr lang="en-US" sz="1600" dirty="0" smtClean="0">
                          <a:solidFill>
                            <a:schemeClr val="bg1"/>
                          </a:solidFill>
                        </a:rPr>
                        <a:t>Dollars</a:t>
                      </a:r>
                      <a:endParaRPr lang="en-US" sz="16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r>
                        <a:rPr lang="en-US" sz="1600" dirty="0" smtClean="0">
                          <a:solidFill>
                            <a:schemeClr val="bg1"/>
                          </a:solidFill>
                        </a:rPr>
                        <a:t>Percentage of Sales</a:t>
                      </a:r>
                      <a:endParaRPr lang="en-US" sz="16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rgbClr val="007FA3"/>
                          </a:solidFill>
                        </a:rPr>
                        <a:t>Blank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r>
              <a:tr h="370840">
                <a:tc>
                  <a:txBody>
                    <a:bodyPr/>
                    <a:lstStyle/>
                    <a:p>
                      <a:r>
                        <a:rPr lang="en-US" sz="1600" dirty="0" smtClean="0"/>
                        <a:t>Operating expenses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tabLst>
                          <a:tab pos="914400" algn="dec"/>
                        </a:tabLst>
                      </a:pPr>
                      <a:r>
                        <a:rPr lang="en-US" sz="1600" dirty="0" smtClean="0">
                          <a:solidFill>
                            <a:srgbClr val="D4EAE4"/>
                          </a:solidFill>
                        </a:rPr>
                        <a:t>Blank</a:t>
                      </a:r>
                      <a:endParaRPr lang="en-US" sz="1600" dirty="0">
                        <a:solidFill>
                          <a:srgbClr val="D4EAE4"/>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dirty="0" smtClean="0">
                          <a:solidFill>
                            <a:srgbClr val="D4EAE4"/>
                          </a:solidFill>
                        </a:rPr>
                        <a:t>Blank</a:t>
                      </a:r>
                      <a:endParaRPr lang="en-US" sz="1600" dirty="0">
                        <a:solidFill>
                          <a:srgbClr val="D4EAE4"/>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r>
                        <a:rPr lang="en-US" sz="1600" dirty="0" smtClean="0">
                          <a:solidFill>
                            <a:srgbClr val="D4EAE4"/>
                          </a:solidFill>
                        </a:rPr>
                        <a:t>Blank</a:t>
                      </a:r>
                      <a:endParaRPr lang="en-US" sz="1600" dirty="0">
                        <a:solidFill>
                          <a:srgbClr val="D4EAE4"/>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r>
              <a:tr h="370840">
                <a:tc>
                  <a:txBody>
                    <a:bodyPr/>
                    <a:lstStyle/>
                    <a:p>
                      <a:pPr lvl="1"/>
                      <a:r>
                        <a:rPr lang="en-US" sz="1600" dirty="0" smtClean="0"/>
                        <a:t>Selling,</a:t>
                      </a:r>
                      <a:r>
                        <a:rPr lang="en-US" sz="1600" baseline="0" dirty="0" smtClean="0"/>
                        <a:t> and administrative expenses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tabLst>
                          <a:tab pos="914400" algn="dec"/>
                        </a:tabLst>
                      </a:pPr>
                      <a:r>
                        <a:rPr lang="en-US" sz="1600" dirty="0" smtClean="0"/>
                        <a:t>(95,981)</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dirty="0" smtClean="0"/>
                        <a:t>–19.2</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r>
                        <a:rPr lang="en-US" sz="1600" dirty="0" smtClean="0">
                          <a:solidFill>
                            <a:srgbClr val="D4EAE4"/>
                          </a:solidFill>
                        </a:rPr>
                        <a:t>Blank</a:t>
                      </a:r>
                      <a:endParaRPr lang="en-US" sz="1600" dirty="0">
                        <a:solidFill>
                          <a:srgbClr val="D4EAE4"/>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r>
              <a:tr h="370840">
                <a:tc>
                  <a:txBody>
                    <a:bodyPr/>
                    <a:lstStyle/>
                    <a:p>
                      <a:pPr lvl="1"/>
                      <a:r>
                        <a:rPr lang="en-US" sz="1600" dirty="0" smtClean="0"/>
                        <a:t>Depreciation</a:t>
                      </a:r>
                      <a:r>
                        <a:rPr lang="en-US" sz="1600" baseline="0" dirty="0" smtClean="0"/>
                        <a:t> expense</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tabLst>
                          <a:tab pos="914400" algn="dec"/>
                        </a:tabLst>
                      </a:pPr>
                      <a:r>
                        <a:rPr lang="en-US" sz="1600" dirty="0" smtClean="0"/>
                        <a:t>(10,529)</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dirty="0" smtClean="0"/>
                        <a:t>–2.1</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r>
                        <a:rPr lang="en-US" sz="1600" dirty="0" smtClean="0">
                          <a:solidFill>
                            <a:srgbClr val="D4EAE4"/>
                          </a:solidFill>
                        </a:rPr>
                        <a:t>Blank</a:t>
                      </a:r>
                      <a:endParaRPr lang="en-US" sz="1600" dirty="0">
                        <a:solidFill>
                          <a:srgbClr val="D4EAE4"/>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r>
              <a:tr h="370840">
                <a:tc>
                  <a:txBody>
                    <a:bodyPr/>
                    <a:lstStyle/>
                    <a:p>
                      <a:pPr lvl="1"/>
                      <a:r>
                        <a:rPr lang="en-US" sz="1600" dirty="0" smtClean="0"/>
                        <a:t>Total</a:t>
                      </a:r>
                      <a:r>
                        <a:rPr lang="en-US" sz="1600" baseline="0" dirty="0" smtClean="0"/>
                        <a:t> operating expenses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tabLst>
                          <a:tab pos="914400" algn="dec"/>
                        </a:tabLst>
                      </a:pPr>
                      <a:r>
                        <a:rPr lang="en-US" sz="1600" dirty="0" smtClean="0"/>
                        <a:t>(106,510)</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dirty="0" smtClean="0"/>
                        <a:t>–21.3</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rgbClr val="D4EAE4"/>
                          </a:solidFill>
                        </a:rPr>
                        <a:t>Blank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r>
              <a:tr h="370840">
                <a:tc>
                  <a:txBody>
                    <a:bodyPr/>
                    <a:lstStyle/>
                    <a:p>
                      <a:pPr lvl="0"/>
                      <a:r>
                        <a:rPr lang="en-US" sz="1600" dirty="0" smtClean="0"/>
                        <a:t>Operating income</a:t>
                      </a:r>
                      <a:r>
                        <a:rPr lang="en-US" sz="1600" baseline="0" dirty="0" smtClean="0"/>
                        <a:t> (earnings before interest and taxes)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tabLst>
                          <a:tab pos="914400" algn="dec"/>
                        </a:tabLst>
                      </a:pPr>
                      <a:r>
                        <a:rPr lang="en-US" sz="1600" dirty="0" smtClean="0"/>
                        <a:t>20,437</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dirty="0" smtClean="0"/>
                        <a:t>4.1</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Operating profit margin</a:t>
                      </a:r>
                    </a:p>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r>
            </a:tbl>
          </a:graphicData>
        </a:graphic>
      </p:graphicFrame>
    </p:spTree>
    <p:extLst>
      <p:ext uri="{BB962C8B-B14F-4D97-AF65-F5344CB8AC3E}">
        <p14:creationId xmlns:p14="http://schemas.microsoft.com/office/powerpoint/2010/main" val="12697172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843" y="421005"/>
            <a:ext cx="8163232" cy="1969770"/>
          </a:xfrm>
        </p:spPr>
        <p:txBody>
          <a:bodyPr wrap="square">
            <a:spAutoFit/>
          </a:bodyPr>
          <a:lstStyle/>
          <a:p>
            <a:r>
              <a:rPr lang="en-IN" sz="3200" dirty="0" smtClean="0">
                <a:latin typeface="+mj-lt"/>
              </a:rPr>
              <a:t>Table 3.1 Walmart: </a:t>
            </a:r>
            <a:r>
              <a:rPr lang="en-IN" sz="3200" dirty="0">
                <a:latin typeface="+mj-lt"/>
              </a:rPr>
              <a:t>Income </a:t>
            </a:r>
            <a:r>
              <a:rPr lang="en-IN" sz="3200" dirty="0" smtClean="0">
                <a:latin typeface="+mj-lt"/>
              </a:rPr>
              <a:t>Statement </a:t>
            </a:r>
            <a:r>
              <a:rPr lang="en-US" sz="3200" dirty="0">
                <a:latin typeface="+mj-lt"/>
              </a:rPr>
              <a:t>for the year ending January 31, 2018 (expressed in millions, except per share data, and as a percentage of sales) </a:t>
            </a:r>
            <a:r>
              <a:rPr lang="en-IN" sz="2400" dirty="0" smtClean="0">
                <a:latin typeface="+mj-lt"/>
              </a:rPr>
              <a:t>(3 of </a:t>
            </a:r>
            <a:r>
              <a:rPr lang="en-IN" sz="2400" dirty="0">
                <a:latin typeface="+mj-lt"/>
              </a:rPr>
              <a:t>4</a:t>
            </a:r>
            <a:r>
              <a:rPr lang="en-IN" sz="2400" dirty="0" smtClean="0">
                <a:latin typeface="+mj-lt"/>
              </a:rPr>
              <a:t>)</a:t>
            </a:r>
            <a:endParaRPr lang="en-US" sz="2400" dirty="0">
              <a:latin typeface="+mj-lt"/>
            </a:endParaRPr>
          </a:p>
        </p:txBody>
      </p:sp>
      <p:graphicFrame>
        <p:nvGraphicFramePr>
          <p:cNvPr id="5" name="Table 4"/>
          <p:cNvGraphicFramePr>
            <a:graphicFrameLocks noGrp="1"/>
          </p:cNvGraphicFramePr>
          <p:nvPr>
            <p:extLst>
              <p:ext uri="{D42A27DB-BD31-4B8C-83A1-F6EECF244321}">
                <p14:modId xmlns:p14="http://schemas.microsoft.com/office/powerpoint/2010/main" val="3683175319"/>
              </p:ext>
            </p:extLst>
          </p:nvPr>
        </p:nvGraphicFramePr>
        <p:xfrm>
          <a:off x="457200" y="2886075"/>
          <a:ext cx="8153400" cy="2743200"/>
        </p:xfrm>
        <a:graphic>
          <a:graphicData uri="http://schemas.openxmlformats.org/drawingml/2006/table">
            <a:tbl>
              <a:tblPr firstRow="1" bandRow="1">
                <a:tableStyleId>{3B4B98B0-60AC-42C2-AFA5-B58CD77FA1E5}</a:tableStyleId>
              </a:tblPr>
              <a:tblGrid>
                <a:gridCol w="3472744"/>
                <a:gridCol w="1358900"/>
                <a:gridCol w="1378656"/>
                <a:gridCol w="1943100"/>
              </a:tblGrid>
              <a:tr h="561023">
                <a:tc>
                  <a:txBody>
                    <a:bodyPr/>
                    <a:lstStyle/>
                    <a:p>
                      <a:r>
                        <a:rPr lang="en-US" sz="1600" dirty="0" smtClean="0">
                          <a:solidFill>
                            <a:srgbClr val="007FA3"/>
                          </a:solidFill>
                        </a:rPr>
                        <a:t>Blank</a:t>
                      </a:r>
                      <a:endParaRPr lang="en-US" sz="1600" dirty="0">
                        <a:solidFill>
                          <a:srgbClr val="007FA3"/>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r>
                        <a:rPr lang="en-US" sz="1600" dirty="0" smtClean="0">
                          <a:solidFill>
                            <a:schemeClr val="bg1"/>
                          </a:solidFill>
                        </a:rPr>
                        <a:t>Dollars</a:t>
                      </a:r>
                      <a:endParaRPr lang="en-US" sz="16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r>
                        <a:rPr lang="en-US" sz="1600" dirty="0" smtClean="0">
                          <a:solidFill>
                            <a:schemeClr val="bg1"/>
                          </a:solidFill>
                        </a:rPr>
                        <a:t>Percentage of Sales</a:t>
                      </a:r>
                      <a:endParaRPr lang="en-US" sz="16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r>
                        <a:rPr lang="en-US" sz="1600" dirty="0" smtClean="0">
                          <a:solidFill>
                            <a:srgbClr val="007FA3"/>
                          </a:solidFill>
                        </a:rPr>
                        <a:t>Blank</a:t>
                      </a:r>
                      <a:endParaRPr lang="en-US" sz="1600" dirty="0">
                        <a:solidFill>
                          <a:srgbClr val="007FA3"/>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r>
              <a:tr h="324803">
                <a:tc>
                  <a:txBody>
                    <a:bodyPr/>
                    <a:lstStyle/>
                    <a:p>
                      <a:r>
                        <a:rPr lang="en-US" sz="1600" dirty="0" smtClean="0"/>
                        <a:t>Interest</a:t>
                      </a:r>
                      <a:r>
                        <a:rPr lang="en-US" sz="1600" baseline="0" dirty="0" smtClean="0"/>
                        <a:t> expense</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dirty="0" smtClean="0"/>
                        <a:t>(2,178)</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dirty="0" smtClean="0"/>
                        <a:t>–0.4</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r>
                        <a:rPr lang="en-US" sz="1600" dirty="0" smtClean="0">
                          <a:solidFill>
                            <a:srgbClr val="D4EAE4"/>
                          </a:solidFill>
                        </a:rPr>
                        <a:t>Blank</a:t>
                      </a:r>
                      <a:endParaRPr lang="en-US" sz="1600" dirty="0">
                        <a:solidFill>
                          <a:srgbClr val="D4EAE4"/>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r>
              <a:tr h="324803">
                <a:tc>
                  <a:txBody>
                    <a:bodyPr/>
                    <a:lstStyle/>
                    <a:p>
                      <a:r>
                        <a:rPr lang="en-US" sz="1600" dirty="0" smtClean="0"/>
                        <a:t>Non-operating losses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dirty="0" smtClean="0"/>
                        <a:t>(3,136)</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dirty="0" smtClean="0"/>
                        <a:t>–0.6</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r>
                        <a:rPr lang="en-US" sz="1600" dirty="0" smtClean="0">
                          <a:solidFill>
                            <a:srgbClr val="D4EAE4"/>
                          </a:solidFill>
                        </a:rPr>
                        <a:t>Blank</a:t>
                      </a:r>
                      <a:endParaRPr lang="en-US" sz="1600" dirty="0">
                        <a:solidFill>
                          <a:srgbClr val="D4EAE4"/>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r>
              <a:tr h="561023">
                <a:tc>
                  <a:txBody>
                    <a:bodyPr/>
                    <a:lstStyle/>
                    <a:p>
                      <a:r>
                        <a:rPr lang="en-US" sz="1600" dirty="0" smtClean="0"/>
                        <a:t>Earnings</a:t>
                      </a:r>
                      <a:r>
                        <a:rPr lang="en-US" sz="1600" baseline="0" dirty="0" smtClean="0"/>
                        <a:t> before taxes (taxable income)</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dirty="0" smtClean="0"/>
                        <a:t>(15,123)</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dirty="0" smtClean="0"/>
                        <a:t>3.0</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r>
                        <a:rPr lang="en-US" sz="1600" dirty="0" smtClean="0">
                          <a:solidFill>
                            <a:srgbClr val="D4EAE4"/>
                          </a:solidFill>
                        </a:rPr>
                        <a:t>Blank</a:t>
                      </a:r>
                      <a:endParaRPr lang="en-US" sz="1600" dirty="0">
                        <a:solidFill>
                          <a:srgbClr val="D4EAE4"/>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r>
              <a:tr h="324803">
                <a:tc>
                  <a:txBody>
                    <a:bodyPr/>
                    <a:lstStyle/>
                    <a:p>
                      <a:pPr lvl="0"/>
                      <a:r>
                        <a:rPr lang="en-US" sz="1600" dirty="0" smtClean="0"/>
                        <a:t>Income taxes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dirty="0" smtClean="0"/>
                        <a:t>(5,261)</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dirty="0" smtClean="0"/>
                        <a:t>–1.1</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r>
                        <a:rPr lang="en-US" sz="1600" dirty="0" smtClean="0">
                          <a:solidFill>
                            <a:srgbClr val="D4EAE4"/>
                          </a:solidFill>
                        </a:rPr>
                        <a:t>Blank</a:t>
                      </a:r>
                      <a:endParaRPr lang="en-US" sz="1600" dirty="0">
                        <a:solidFill>
                          <a:srgbClr val="D4EAE4"/>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r>
              <a:tr h="561023">
                <a:tc>
                  <a:txBody>
                    <a:bodyPr/>
                    <a:lstStyle/>
                    <a:p>
                      <a:pPr lvl="0"/>
                      <a:r>
                        <a:rPr lang="en-US" sz="1600" b="1" dirty="0" smtClean="0"/>
                        <a:t>Net</a:t>
                      </a:r>
                      <a:r>
                        <a:rPr lang="en-US" sz="1600" b="1" baseline="0" dirty="0" smtClean="0"/>
                        <a:t> income (earnings available to common shareholders)</a:t>
                      </a: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b="1" dirty="0" smtClean="0"/>
                        <a:t>$9,862</a:t>
                      </a:r>
                      <a:endParaRPr lang="en-US" sz="16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dirty="0" smtClean="0"/>
                        <a:t>2.0%</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r>
                        <a:rPr lang="en-US" sz="1600" dirty="0" smtClean="0"/>
                        <a:t>Net</a:t>
                      </a:r>
                      <a:r>
                        <a:rPr lang="en-US" sz="1600" baseline="0" dirty="0" smtClean="0"/>
                        <a:t> profit margin</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r>
            </a:tbl>
          </a:graphicData>
        </a:graphic>
      </p:graphicFrame>
    </p:spTree>
    <p:extLst>
      <p:ext uri="{BB962C8B-B14F-4D97-AF65-F5344CB8AC3E}">
        <p14:creationId xmlns:p14="http://schemas.microsoft.com/office/powerpoint/2010/main" val="6563153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843" y="421005"/>
            <a:ext cx="8163232" cy="1969770"/>
          </a:xfrm>
        </p:spPr>
        <p:txBody>
          <a:bodyPr wrap="square">
            <a:spAutoFit/>
          </a:bodyPr>
          <a:lstStyle/>
          <a:p>
            <a:r>
              <a:rPr lang="en-IN" sz="3200" dirty="0" smtClean="0">
                <a:latin typeface="+mj-lt"/>
              </a:rPr>
              <a:t>Table 3.1 Walmart: </a:t>
            </a:r>
            <a:r>
              <a:rPr lang="en-IN" sz="3200" dirty="0">
                <a:latin typeface="+mj-lt"/>
              </a:rPr>
              <a:t>Income Statement </a:t>
            </a:r>
            <a:r>
              <a:rPr lang="en-US" sz="3200" dirty="0">
                <a:latin typeface="+mj-lt"/>
              </a:rPr>
              <a:t>for the year ending January 31, 2018 (expressed in millions, except per share data, and as a percentage of sales) </a:t>
            </a:r>
            <a:r>
              <a:rPr lang="en-IN" sz="2400" dirty="0" smtClean="0">
                <a:latin typeface="+mj-lt"/>
              </a:rPr>
              <a:t>(4 of </a:t>
            </a:r>
            <a:r>
              <a:rPr lang="en-IN" sz="2400" dirty="0">
                <a:latin typeface="+mj-lt"/>
              </a:rPr>
              <a:t>4</a:t>
            </a:r>
            <a:r>
              <a:rPr lang="en-IN" sz="2400" dirty="0" smtClean="0">
                <a:latin typeface="+mj-lt"/>
              </a:rPr>
              <a:t>)</a:t>
            </a:r>
            <a:endParaRPr lang="en-US" sz="2400" dirty="0">
              <a:latin typeface="+mj-lt"/>
            </a:endParaRPr>
          </a:p>
        </p:txBody>
      </p:sp>
      <p:graphicFrame>
        <p:nvGraphicFramePr>
          <p:cNvPr id="5" name="Table 4"/>
          <p:cNvGraphicFramePr>
            <a:graphicFrameLocks noGrp="1"/>
          </p:cNvGraphicFramePr>
          <p:nvPr>
            <p:extLst>
              <p:ext uri="{D42A27DB-BD31-4B8C-83A1-F6EECF244321}">
                <p14:modId xmlns:p14="http://schemas.microsoft.com/office/powerpoint/2010/main" val="416357163"/>
              </p:ext>
            </p:extLst>
          </p:nvPr>
        </p:nvGraphicFramePr>
        <p:xfrm>
          <a:off x="457200" y="2876550"/>
          <a:ext cx="8115300" cy="1676400"/>
        </p:xfrm>
        <a:graphic>
          <a:graphicData uri="http://schemas.openxmlformats.org/drawingml/2006/table">
            <a:tbl>
              <a:tblPr firstRow="1" bandRow="1">
                <a:tableStyleId>{3B4B98B0-60AC-42C2-AFA5-B58CD77FA1E5}</a:tableStyleId>
              </a:tblPr>
              <a:tblGrid>
                <a:gridCol w="6200454"/>
                <a:gridCol w="1914846"/>
              </a:tblGrid>
              <a:tr h="327660">
                <a:tc>
                  <a:txBody>
                    <a:bodyPr/>
                    <a:lstStyle/>
                    <a:p>
                      <a:r>
                        <a:rPr lang="en-US" sz="1600" dirty="0" smtClean="0">
                          <a:solidFill>
                            <a:schemeClr val="bg1"/>
                          </a:solidFill>
                        </a:rPr>
                        <a:t>Additional information:</a:t>
                      </a:r>
                      <a:endParaRPr lang="en-US" sz="16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rgbClr val="007FA3"/>
                          </a:solidFill>
                        </a:rPr>
                        <a:t>Blank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r>
              <a:tr h="327660">
                <a:tc>
                  <a:txBody>
                    <a:bodyPr/>
                    <a:lstStyle/>
                    <a:p>
                      <a:r>
                        <a:rPr lang="en-US" sz="1600" dirty="0" smtClean="0"/>
                        <a:t>Number of shares outstanding (millions)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dirty="0" smtClean="0"/>
                        <a:t>3,007</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r>
              <a:tr h="327660">
                <a:tc>
                  <a:txBody>
                    <a:bodyPr/>
                    <a:lstStyle/>
                    <a:p>
                      <a:r>
                        <a:rPr lang="en-US" sz="1600" dirty="0" smtClean="0"/>
                        <a:t>Earnings per share (net income/number of</a:t>
                      </a:r>
                      <a:r>
                        <a:rPr lang="en-US" sz="1600" baseline="0" dirty="0" smtClean="0"/>
                        <a:t> shares)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dirty="0" smtClean="0"/>
                        <a:t>$3.28</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r>
              <a:tr h="327660">
                <a:tc>
                  <a:txBody>
                    <a:bodyPr/>
                    <a:lstStyle/>
                    <a:p>
                      <a:r>
                        <a:rPr lang="en-US" sz="1600" dirty="0" smtClean="0"/>
                        <a:t>Dividends paid to shareholders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dirty="0" smtClean="0"/>
                        <a:t>$6,124</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r>
              <a:tr h="327660">
                <a:tc>
                  <a:txBody>
                    <a:bodyPr/>
                    <a:lstStyle/>
                    <a:p>
                      <a:pPr lvl="0"/>
                      <a:r>
                        <a:rPr lang="en-US" sz="1600" dirty="0" smtClean="0"/>
                        <a:t>Dividends</a:t>
                      </a:r>
                      <a:r>
                        <a:rPr lang="en-US" sz="1600" baseline="0" dirty="0" smtClean="0"/>
                        <a:t> per share</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dirty="0" smtClean="0"/>
                        <a:t>$2.04</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r>
            </a:tbl>
          </a:graphicData>
        </a:graphic>
      </p:graphicFrame>
    </p:spTree>
    <p:extLst>
      <p:ext uri="{BB962C8B-B14F-4D97-AF65-F5344CB8AC3E}">
        <p14:creationId xmlns:p14="http://schemas.microsoft.com/office/powerpoint/2010/main" val="24132076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179" y="415046"/>
            <a:ext cx="8182896" cy="1097280"/>
          </a:xfrm>
        </p:spPr>
        <p:txBody>
          <a:bodyPr wrap="square">
            <a:spAutoFit/>
          </a:bodyPr>
          <a:lstStyle/>
          <a:p>
            <a:r>
              <a:rPr lang="en-US" altLang="en-US" sz="3600" dirty="0">
                <a:latin typeface="+mj-lt"/>
                <a:ea typeface="ＭＳ Ｐゴシック" pitchFamily="34" charset="-128"/>
              </a:rPr>
              <a:t>Profit-to-Sales Analysis from Common-Sized Income Statement</a:t>
            </a:r>
            <a:endParaRPr lang="en-US" dirty="0">
              <a:latin typeface="+mj-lt"/>
            </a:endParaRPr>
          </a:p>
        </p:txBody>
      </p:sp>
      <p:sp>
        <p:nvSpPr>
          <p:cNvPr id="3" name="Content Placeholder 2"/>
          <p:cNvSpPr>
            <a:spLocks noGrp="1"/>
          </p:cNvSpPr>
          <p:nvPr>
            <p:ph idx="1"/>
          </p:nvPr>
        </p:nvSpPr>
        <p:spPr>
          <a:xfrm>
            <a:off x="444912" y="1905000"/>
            <a:ext cx="8165688" cy="2816156"/>
          </a:xfrm>
        </p:spPr>
        <p:txBody>
          <a:bodyPr wrap="square">
            <a:spAutoFit/>
          </a:bodyPr>
          <a:lstStyle/>
          <a:p>
            <a:r>
              <a:rPr lang="en-US" altLang="en-US" sz="2400" b="1" dirty="0">
                <a:ea typeface="ＭＳ Ｐゴシック" pitchFamily="34" charset="-128"/>
              </a:rPr>
              <a:t>See Table </a:t>
            </a:r>
            <a:r>
              <a:rPr lang="en-US" altLang="en-US" sz="2400" b="1" dirty="0" smtClean="0">
                <a:ea typeface="ＭＳ Ｐゴシック" pitchFamily="34" charset="-128"/>
              </a:rPr>
              <a:t>3.1</a:t>
            </a:r>
          </a:p>
          <a:p>
            <a:pPr lvl="1"/>
            <a:r>
              <a:rPr lang="en-US" altLang="en-US" sz="2400" b="1" dirty="0">
                <a:ea typeface="ＭＳ Ｐゴシック" pitchFamily="34" charset="-128"/>
              </a:rPr>
              <a:t>Gross profit margin</a:t>
            </a:r>
            <a:r>
              <a:rPr lang="en-US" altLang="en-US" sz="2400" dirty="0">
                <a:ea typeface="ＭＳ Ｐゴシック" pitchFamily="34" charset="-128"/>
              </a:rPr>
              <a:t> (or percentage of sales going </a:t>
            </a:r>
            <a:r>
              <a:rPr lang="en-US" altLang="en-US" sz="2400" dirty="0" smtClean="0">
                <a:ea typeface="ＭＳ Ｐゴシック" pitchFamily="34" charset="-128"/>
              </a:rPr>
              <a:t>toward </a:t>
            </a:r>
            <a:r>
              <a:rPr lang="en-US" altLang="en-US" sz="2400" dirty="0">
                <a:ea typeface="ＭＳ Ｐゴシック" pitchFamily="34" charset="-128"/>
              </a:rPr>
              <a:t>gross profit) is </a:t>
            </a:r>
            <a:r>
              <a:rPr lang="en-US" altLang="en-US" sz="2400" dirty="0" smtClean="0">
                <a:ea typeface="ＭＳ Ｐゴシック" pitchFamily="34" charset="-128"/>
              </a:rPr>
              <a:t>25.4%.</a:t>
            </a:r>
          </a:p>
          <a:p>
            <a:pPr lvl="1"/>
            <a:r>
              <a:rPr lang="en-US" altLang="en-US" sz="2400" b="1" dirty="0">
                <a:ea typeface="ＭＳ Ｐゴシック" pitchFamily="34" charset="-128"/>
              </a:rPr>
              <a:t>Operating profit margin </a:t>
            </a:r>
            <a:r>
              <a:rPr lang="en-US" altLang="en-US" sz="2400" dirty="0">
                <a:ea typeface="ＭＳ Ｐゴシック" pitchFamily="34" charset="-128"/>
              </a:rPr>
              <a:t>(or </a:t>
            </a:r>
            <a:r>
              <a:rPr lang="en-US" altLang="en-US" sz="2400" dirty="0" smtClean="0">
                <a:ea typeface="ＭＳ Ｐゴシック" pitchFamily="34" charset="-128"/>
              </a:rPr>
              <a:t>percentage of </a:t>
            </a:r>
            <a:r>
              <a:rPr lang="en-US" altLang="en-US" sz="2400" dirty="0">
                <a:ea typeface="ＭＳ Ｐゴシック" pitchFamily="34" charset="-128"/>
              </a:rPr>
              <a:t>sales going </a:t>
            </a:r>
            <a:r>
              <a:rPr lang="en-US" altLang="en-US" sz="2400" dirty="0" smtClean="0">
                <a:ea typeface="ＭＳ Ｐゴシック" pitchFamily="34" charset="-128"/>
              </a:rPr>
              <a:t>toward </a:t>
            </a:r>
            <a:r>
              <a:rPr lang="en-US" altLang="en-US" sz="2400" dirty="0">
                <a:ea typeface="ＭＳ Ｐゴシック" pitchFamily="34" charset="-128"/>
              </a:rPr>
              <a:t>operating profit) is </a:t>
            </a:r>
            <a:r>
              <a:rPr lang="en-US" altLang="en-US" sz="2400" dirty="0" smtClean="0">
                <a:ea typeface="ＭＳ Ｐゴシック" pitchFamily="34" charset="-128"/>
              </a:rPr>
              <a:t>4.1%.</a:t>
            </a:r>
          </a:p>
          <a:p>
            <a:pPr lvl="1"/>
            <a:r>
              <a:rPr lang="en-US" altLang="en-US" sz="2400" b="1" dirty="0">
                <a:ea typeface="ＭＳ Ｐゴシック" pitchFamily="34" charset="-128"/>
              </a:rPr>
              <a:t>Net profit margin</a:t>
            </a:r>
            <a:r>
              <a:rPr lang="en-US" altLang="en-US" sz="2400" dirty="0">
                <a:ea typeface="ＭＳ Ｐゴシック" pitchFamily="34" charset="-128"/>
              </a:rPr>
              <a:t> (or percentage of sales going </a:t>
            </a:r>
            <a:r>
              <a:rPr lang="en-US" altLang="en-US" sz="2400" dirty="0" smtClean="0">
                <a:ea typeface="ＭＳ Ｐゴシック" pitchFamily="34" charset="-128"/>
              </a:rPr>
              <a:t>toward </a:t>
            </a:r>
            <a:r>
              <a:rPr lang="en-US" altLang="en-US" sz="2400" dirty="0">
                <a:ea typeface="ＭＳ Ｐゴシック" pitchFamily="34" charset="-128"/>
              </a:rPr>
              <a:t>net profit) is </a:t>
            </a:r>
            <a:r>
              <a:rPr lang="en-US" altLang="en-US" sz="2400" dirty="0" smtClean="0">
                <a:ea typeface="ＭＳ Ｐゴシック" pitchFamily="34" charset="-128"/>
              </a:rPr>
              <a:t>2.0%.</a:t>
            </a:r>
          </a:p>
        </p:txBody>
      </p:sp>
    </p:spTree>
    <p:extLst>
      <p:ext uri="{BB962C8B-B14F-4D97-AF65-F5344CB8AC3E}">
        <p14:creationId xmlns:p14="http://schemas.microsoft.com/office/powerpoint/2010/main" val="37374599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3238" y="2970559"/>
            <a:ext cx="7772400" cy="553998"/>
          </a:xfrm>
        </p:spPr>
        <p:txBody>
          <a:bodyPr>
            <a:spAutoFit/>
          </a:bodyPr>
          <a:lstStyle/>
          <a:p>
            <a:r>
              <a:rPr lang="en-US" dirty="0">
                <a:latin typeface="+mj-lt"/>
              </a:rPr>
              <a:t>The Balance </a:t>
            </a:r>
            <a:r>
              <a:rPr lang="en-US" dirty="0" smtClean="0">
                <a:latin typeface="+mj-lt"/>
              </a:rPr>
              <a:t>Sheet</a:t>
            </a:r>
            <a:endParaRPr lang="en-US" sz="2000" b="0" dirty="0">
              <a:latin typeface="+mj-lt"/>
            </a:endParaRPr>
          </a:p>
        </p:txBody>
      </p:sp>
    </p:spTree>
    <p:extLst>
      <p:ext uri="{BB962C8B-B14F-4D97-AF65-F5344CB8AC3E}">
        <p14:creationId xmlns:p14="http://schemas.microsoft.com/office/powerpoint/2010/main" val="1648465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536" y="414841"/>
            <a:ext cx="8173064" cy="553998"/>
          </a:xfrm>
        </p:spPr>
        <p:txBody>
          <a:bodyPr wrap="square">
            <a:spAutoFit/>
          </a:bodyPr>
          <a:lstStyle/>
          <a:p>
            <a:r>
              <a:rPr lang="en-US" sz="3600" dirty="0">
                <a:latin typeface="+mj-lt"/>
              </a:rPr>
              <a:t>The Balance Sheet </a:t>
            </a:r>
            <a:endParaRPr lang="en-US" sz="2000" dirty="0">
              <a:latin typeface="+mj-lt"/>
            </a:endParaRPr>
          </a:p>
        </p:txBody>
      </p:sp>
      <p:sp>
        <p:nvSpPr>
          <p:cNvPr id="3" name="Content Placeholder 2"/>
          <p:cNvSpPr>
            <a:spLocks noGrp="1"/>
          </p:cNvSpPr>
          <p:nvPr>
            <p:ph idx="1"/>
          </p:nvPr>
        </p:nvSpPr>
        <p:spPr>
          <a:xfrm>
            <a:off x="437536" y="1216752"/>
            <a:ext cx="8173064" cy="2951606"/>
          </a:xfrm>
        </p:spPr>
        <p:txBody>
          <a:bodyPr wrap="square">
            <a:spAutoFit/>
          </a:bodyPr>
          <a:lstStyle/>
          <a:p>
            <a:r>
              <a:rPr lang="en-US" altLang="en-US" sz="2400" dirty="0">
                <a:ea typeface="ＭＳ Ｐゴシック" pitchFamily="34" charset="-128"/>
              </a:rPr>
              <a:t>The balance sheet provides a snapshot of a firm’s financial position </a:t>
            </a:r>
            <a:r>
              <a:rPr lang="en-US" altLang="en-US" sz="2400" b="1" dirty="0">
                <a:ea typeface="ＭＳ Ｐゴシック" pitchFamily="34" charset="-128"/>
              </a:rPr>
              <a:t>at a particular date</a:t>
            </a:r>
            <a:r>
              <a:rPr lang="en-US" altLang="en-US" sz="2400" dirty="0" smtClean="0">
                <a:ea typeface="ＭＳ Ｐゴシック" pitchFamily="34" charset="-128"/>
              </a:rPr>
              <a:t>.</a:t>
            </a:r>
          </a:p>
          <a:p>
            <a:r>
              <a:rPr lang="en-US" altLang="en-US" sz="2400" dirty="0">
                <a:ea typeface="ＭＳ Ｐゴシック" pitchFamily="34" charset="-128"/>
              </a:rPr>
              <a:t>It includes three main items: assets, liabilities, and owner-supplied capital (shareholders’ equity</a:t>
            </a:r>
            <a:r>
              <a:rPr lang="en-US" altLang="en-US" sz="2400" dirty="0" smtClean="0">
                <a:ea typeface="ＭＳ Ｐゴシック" pitchFamily="34" charset="-128"/>
              </a:rPr>
              <a:t>).</a:t>
            </a:r>
          </a:p>
          <a:p>
            <a:pPr lvl="1"/>
            <a:r>
              <a:rPr lang="en-US" altLang="en-US" sz="2400" dirty="0"/>
              <a:t>Assets (</a:t>
            </a:r>
            <a:r>
              <a:rPr lang="en-US" altLang="en-US" sz="2400" b="1" dirty="0"/>
              <a:t>A</a:t>
            </a:r>
            <a:r>
              <a:rPr lang="en-US" altLang="en-US" sz="2400" dirty="0"/>
              <a:t>) are resources owned by the firm</a:t>
            </a:r>
            <a:r>
              <a:rPr lang="en-US" altLang="en-US" sz="2400" dirty="0" smtClean="0"/>
              <a:t>.</a:t>
            </a:r>
          </a:p>
          <a:p>
            <a:pPr lvl="1"/>
            <a:r>
              <a:rPr lang="en-US" altLang="en-US" sz="2400" dirty="0"/>
              <a:t>Liabilities (</a:t>
            </a:r>
            <a:r>
              <a:rPr lang="en-US" altLang="en-US" sz="2400" b="1" dirty="0"/>
              <a:t>L</a:t>
            </a:r>
            <a:r>
              <a:rPr lang="en-US" altLang="en-US" sz="2400" dirty="0"/>
              <a:t>) and owner’s equity (</a:t>
            </a:r>
            <a:r>
              <a:rPr lang="en-US" altLang="en-US" sz="2400" b="1" dirty="0"/>
              <a:t>E</a:t>
            </a:r>
            <a:r>
              <a:rPr lang="en-US" altLang="en-US" sz="2400" dirty="0"/>
              <a:t>) indicate how those resources are financed</a:t>
            </a:r>
            <a:r>
              <a:rPr lang="en-US" altLang="en-US" sz="2400" dirty="0" smtClean="0"/>
              <a:t>:</a:t>
            </a:r>
            <a:endParaRPr lang="en-US" altLang="en-US" sz="2400" dirty="0" smtClean="0">
              <a:ea typeface="ＭＳ Ｐゴシック" pitchFamily="34" charset="-128"/>
            </a:endParaRPr>
          </a:p>
        </p:txBody>
      </p:sp>
      <p:sp>
        <p:nvSpPr>
          <p:cNvPr id="4" name="Content Placeholder 3"/>
          <p:cNvSpPr>
            <a:spLocks noGrp="1"/>
          </p:cNvSpPr>
          <p:nvPr>
            <p:ph idx="13"/>
          </p:nvPr>
        </p:nvSpPr>
        <p:spPr>
          <a:xfrm>
            <a:off x="3572034" y="4514217"/>
            <a:ext cx="1480167" cy="369332"/>
          </a:xfrm>
        </p:spPr>
        <p:txBody>
          <a:bodyPr>
            <a:spAutoFit/>
          </a:bodyPr>
          <a:lstStyle/>
          <a:p>
            <a:pPr marL="0" lvl="2" indent="0">
              <a:spcBef>
                <a:spcPts val="1500"/>
              </a:spcBef>
              <a:buNone/>
            </a:pPr>
            <a:r>
              <a:rPr lang="en-US" altLang="en-US" sz="2400" b="1" dirty="0"/>
              <a:t>A = L + </a:t>
            </a:r>
            <a:r>
              <a:rPr lang="en-US" altLang="en-US" sz="2400" b="1" dirty="0" smtClean="0"/>
              <a:t>E</a:t>
            </a:r>
            <a:endParaRPr lang="en-US" altLang="en-US" sz="2400" b="1" dirty="0"/>
          </a:p>
        </p:txBody>
      </p:sp>
      <p:sp>
        <p:nvSpPr>
          <p:cNvPr id="8" name="Content Placeholder 7"/>
          <p:cNvSpPr>
            <a:spLocks noGrp="1"/>
          </p:cNvSpPr>
          <p:nvPr>
            <p:ph idx="14"/>
          </p:nvPr>
        </p:nvSpPr>
        <p:spPr>
          <a:xfrm>
            <a:off x="447368" y="5191388"/>
            <a:ext cx="8163232" cy="1110352"/>
          </a:xfrm>
        </p:spPr>
        <p:txBody>
          <a:bodyPr wrap="square">
            <a:spAutoFit/>
          </a:bodyPr>
          <a:lstStyle/>
          <a:p>
            <a:r>
              <a:rPr lang="en-US" altLang="en-US" sz="2400" dirty="0">
                <a:ea typeface="ＭＳ Ｐゴシック" pitchFamily="34" charset="-128"/>
              </a:rPr>
              <a:t>The transactions in balance sheet are recorded at cost price, so the book value of a firm may be very different from its current market value</a:t>
            </a:r>
            <a:r>
              <a:rPr lang="en-US" altLang="en-US" sz="2400" dirty="0" smtClean="0">
                <a:ea typeface="ＭＳ Ｐゴシック" pitchFamily="34" charset="-128"/>
              </a:rPr>
              <a:t>.</a:t>
            </a:r>
            <a:endParaRPr lang="en-US" sz="2400" dirty="0"/>
          </a:p>
        </p:txBody>
      </p:sp>
    </p:spTree>
    <p:extLst>
      <p:ext uri="{BB962C8B-B14F-4D97-AF65-F5344CB8AC3E}">
        <p14:creationId xmlns:p14="http://schemas.microsoft.com/office/powerpoint/2010/main" val="18022581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179" y="414739"/>
            <a:ext cx="8182896" cy="1097280"/>
          </a:xfrm>
        </p:spPr>
        <p:txBody>
          <a:bodyPr wrap="square">
            <a:spAutoFit/>
          </a:bodyPr>
          <a:lstStyle/>
          <a:p>
            <a:r>
              <a:rPr lang="en-US" sz="3600" dirty="0">
                <a:latin typeface="+mj-lt"/>
              </a:rPr>
              <a:t>Figure </a:t>
            </a:r>
            <a:r>
              <a:rPr lang="en-US" sz="3600" dirty="0" smtClean="0">
                <a:latin typeface="+mj-lt"/>
              </a:rPr>
              <a:t>3.2 </a:t>
            </a:r>
            <a:r>
              <a:rPr lang="en-US" sz="3600" dirty="0">
                <a:latin typeface="+mj-lt"/>
              </a:rPr>
              <a:t>The Balance Sheet: An Overview</a:t>
            </a:r>
          </a:p>
        </p:txBody>
      </p:sp>
      <p:pic>
        <p:nvPicPr>
          <p:cNvPr id="2050" name="Picture 2" descr="The diagram shows the following elements of the balance sheet and how they are related:&#10;&#10;Total Assets = Total Liabilities (Debt) + Stockholders' Equity&#10;&#10;On the Total Assets side of the balance sheet:&#10; Current assets&#10;Cash&#10; Accounts receivable&#10; Inventories&#10; Other current assets&#10; Long-term (fixed) assets&#10;Fixed assets (net property, plant, and equipment)&#10;Other long-term assets &#10;Goodwill &#10;Patents&#10;Trademarks &#10;&#10;On the Total Liabilities (Debt) + Stockholders' Equity side of the balance sheet:&#10;Short-term debt (Current liabilities) &#10;Accounts payable&#10;Short-term debt (notes payable)&#10;Other current liabilities&#10;Long-term liabilities&#10;Long-term debt (notes payable)&#10;Mortgages&#10;Stockholders' equity&#10;Preferred stock&#10;Common stock&#10;Par value&#10;Paid in capital&#10;Retained earnings&#10;Treasury stock&#10;Net Working Capital = Current Assets – Current Liabilities&#10;Stockholders' Equity = Total Assets – Total Liabiliti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63359" y="1752600"/>
            <a:ext cx="6371816" cy="46049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2555199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004" y="410588"/>
            <a:ext cx="8182896" cy="553998"/>
          </a:xfrm>
        </p:spPr>
        <p:txBody>
          <a:bodyPr wrap="square">
            <a:spAutoFit/>
          </a:bodyPr>
          <a:lstStyle/>
          <a:p>
            <a:r>
              <a:rPr lang="en-US" altLang="en-US" sz="3600" dirty="0">
                <a:latin typeface="+mj-lt"/>
              </a:rPr>
              <a:t>Balance Sheet Terms: </a:t>
            </a:r>
            <a:r>
              <a:rPr lang="en-US" altLang="en-US" sz="3600" dirty="0" smtClean="0">
                <a:latin typeface="+mj-lt"/>
              </a:rPr>
              <a:t>Assets </a:t>
            </a:r>
            <a:r>
              <a:rPr lang="en-US" altLang="en-US" sz="2800" dirty="0" smtClean="0">
                <a:latin typeface="+mj-lt"/>
              </a:rPr>
              <a:t>(1 of 2)</a:t>
            </a:r>
            <a:endParaRPr lang="en-US" sz="2800" dirty="0">
              <a:latin typeface="+mj-lt"/>
            </a:endParaRPr>
          </a:p>
        </p:txBody>
      </p:sp>
      <p:sp>
        <p:nvSpPr>
          <p:cNvPr id="3" name="Content Placeholder 2"/>
          <p:cNvSpPr>
            <a:spLocks noGrp="1"/>
          </p:cNvSpPr>
          <p:nvPr>
            <p:ph idx="1"/>
          </p:nvPr>
        </p:nvSpPr>
        <p:spPr>
          <a:xfrm>
            <a:off x="437536" y="1219200"/>
            <a:ext cx="8173064" cy="4001095"/>
          </a:xfrm>
        </p:spPr>
        <p:txBody>
          <a:bodyPr wrap="square">
            <a:spAutoFit/>
          </a:bodyPr>
          <a:lstStyle/>
          <a:p>
            <a:r>
              <a:rPr lang="en-US" altLang="en-US" sz="2400" b="1" dirty="0">
                <a:ea typeface="ＭＳ Ｐゴシック" pitchFamily="34" charset="-128"/>
              </a:rPr>
              <a:t>Current assets</a:t>
            </a:r>
            <a:r>
              <a:rPr lang="en-US" altLang="en-US" sz="2400" dirty="0">
                <a:ea typeface="ＭＳ Ｐゴシック" pitchFamily="34" charset="-128"/>
              </a:rPr>
              <a:t> comprise assets that are relatively liquid, or expected to be converted into cash within 12 months. Current assets typically include</a:t>
            </a:r>
            <a:r>
              <a:rPr lang="en-US" altLang="en-US" sz="2400" dirty="0" smtClean="0">
                <a:ea typeface="ＭＳ Ｐゴシック" pitchFamily="34" charset="-128"/>
              </a:rPr>
              <a:t>:</a:t>
            </a:r>
          </a:p>
          <a:p>
            <a:pPr lvl="1"/>
            <a:r>
              <a:rPr lang="en-US" altLang="en-US" sz="2400" dirty="0" smtClean="0"/>
              <a:t>Cash</a:t>
            </a:r>
          </a:p>
          <a:p>
            <a:pPr lvl="1"/>
            <a:r>
              <a:rPr lang="en-US" altLang="en-US" sz="2400" dirty="0"/>
              <a:t>Accounts </a:t>
            </a:r>
            <a:r>
              <a:rPr lang="en-US" altLang="en-US" sz="2400" dirty="0" smtClean="0"/>
              <a:t>receivable </a:t>
            </a:r>
            <a:r>
              <a:rPr lang="en-US" altLang="en-US" sz="2400" dirty="0"/>
              <a:t>(payments due from customers who buy on credit</a:t>
            </a:r>
            <a:r>
              <a:rPr lang="en-US" altLang="en-US" sz="2400" dirty="0" smtClean="0"/>
              <a:t>)</a:t>
            </a:r>
          </a:p>
          <a:p>
            <a:pPr lvl="1"/>
            <a:r>
              <a:rPr lang="en-US" altLang="en-US" sz="2400" dirty="0"/>
              <a:t>Inventory (raw materials, work in process, and finished goods held for eventual sale</a:t>
            </a:r>
            <a:r>
              <a:rPr lang="en-US" altLang="en-US" sz="2400" dirty="0" smtClean="0"/>
              <a:t>)</a:t>
            </a:r>
          </a:p>
          <a:p>
            <a:pPr lvl="1"/>
            <a:r>
              <a:rPr lang="en-US" altLang="en-US" sz="2400" dirty="0"/>
              <a:t>Other assets </a:t>
            </a:r>
            <a:r>
              <a:rPr lang="en-US" altLang="en-US" sz="2400" dirty="0" smtClean="0"/>
              <a:t>(e.g., prepaid </a:t>
            </a:r>
            <a:r>
              <a:rPr lang="en-US" altLang="en-US" sz="2400" dirty="0"/>
              <a:t>expenses are items paid for in </a:t>
            </a:r>
            <a:r>
              <a:rPr lang="en-US" altLang="en-US" sz="2400" dirty="0" smtClean="0"/>
              <a:t>advance)</a:t>
            </a:r>
            <a:endParaRPr lang="en-US" sz="2400" dirty="0"/>
          </a:p>
        </p:txBody>
      </p:sp>
    </p:spTree>
    <p:extLst>
      <p:ext uri="{BB962C8B-B14F-4D97-AF65-F5344CB8AC3E}">
        <p14:creationId xmlns:p14="http://schemas.microsoft.com/office/powerpoint/2010/main" val="30913274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9100" y="409575"/>
            <a:ext cx="8229600" cy="553998"/>
          </a:xfrm>
        </p:spPr>
        <p:txBody>
          <a:bodyPr wrap="square">
            <a:spAutoFit/>
          </a:bodyPr>
          <a:lstStyle/>
          <a:p>
            <a:r>
              <a:rPr lang="en-US" altLang="en-US" sz="3600" dirty="0">
                <a:latin typeface="+mj-lt"/>
              </a:rPr>
              <a:t>Balance Sheet Terms: </a:t>
            </a:r>
            <a:r>
              <a:rPr lang="en-US" altLang="en-US" sz="3600" dirty="0" smtClean="0">
                <a:latin typeface="+mj-lt"/>
              </a:rPr>
              <a:t>Assets </a:t>
            </a:r>
            <a:r>
              <a:rPr lang="en-US" altLang="en-US" sz="2800" dirty="0" smtClean="0">
                <a:latin typeface="+mj-lt"/>
              </a:rPr>
              <a:t>(2 of 2)</a:t>
            </a:r>
            <a:endParaRPr lang="en-US" sz="2800" dirty="0">
              <a:latin typeface="+mj-lt"/>
            </a:endParaRPr>
          </a:p>
        </p:txBody>
      </p:sp>
      <p:sp>
        <p:nvSpPr>
          <p:cNvPr id="4" name="Content Placeholder 3"/>
          <p:cNvSpPr>
            <a:spLocks noGrp="1"/>
          </p:cNvSpPr>
          <p:nvPr>
            <p:ph idx="13"/>
          </p:nvPr>
        </p:nvSpPr>
        <p:spPr>
          <a:xfrm>
            <a:off x="438150" y="1219200"/>
            <a:ext cx="8229600" cy="369332"/>
          </a:xfrm>
        </p:spPr>
        <p:txBody>
          <a:bodyPr>
            <a:spAutoFit/>
          </a:bodyPr>
          <a:lstStyle/>
          <a:p>
            <a:pPr marL="0" indent="0">
              <a:buNone/>
            </a:pPr>
            <a:r>
              <a:rPr lang="en-IN" altLang="en-US" sz="2400" b="1" dirty="0">
                <a:ea typeface="ＭＳ Ｐゴシック" pitchFamily="34" charset="-128"/>
              </a:rPr>
              <a:t>Long-Term </a:t>
            </a:r>
            <a:r>
              <a:rPr lang="en-IN" altLang="en-US" sz="2400" b="1" dirty="0" smtClean="0">
                <a:ea typeface="ＭＳ Ｐゴシック" pitchFamily="34" charset="-128"/>
              </a:rPr>
              <a:t>Asset</a:t>
            </a:r>
            <a:endParaRPr lang="en-IN" altLang="en-US" sz="2400" b="1" dirty="0">
              <a:ea typeface="ＭＳ Ｐゴシック" pitchFamily="34" charset="-128"/>
            </a:endParaRPr>
          </a:p>
        </p:txBody>
      </p:sp>
      <p:sp>
        <p:nvSpPr>
          <p:cNvPr id="3" name="Content Placeholder 2"/>
          <p:cNvSpPr>
            <a:spLocks noGrp="1"/>
          </p:cNvSpPr>
          <p:nvPr>
            <p:ph idx="1"/>
          </p:nvPr>
        </p:nvSpPr>
        <p:spPr>
          <a:xfrm>
            <a:off x="438150" y="1905000"/>
            <a:ext cx="8229600" cy="1631216"/>
          </a:xfrm>
        </p:spPr>
        <p:txBody>
          <a:bodyPr wrap="square">
            <a:spAutoFit/>
          </a:bodyPr>
          <a:lstStyle/>
          <a:p>
            <a:r>
              <a:rPr lang="en-IN" altLang="en-US" sz="2400" b="1" dirty="0">
                <a:ea typeface="ＭＳ Ｐゴシック" pitchFamily="34" charset="-128"/>
              </a:rPr>
              <a:t>Fixed Assets</a:t>
            </a:r>
          </a:p>
          <a:p>
            <a:pPr lvl="1"/>
            <a:r>
              <a:rPr lang="en-IN" altLang="en-US" sz="2400" dirty="0">
                <a:ea typeface="ＭＳ Ｐゴシック" pitchFamily="34" charset="-128"/>
              </a:rPr>
              <a:t>Include assets that will be used for more than one year. Fixed assets typically include:</a:t>
            </a:r>
          </a:p>
          <a:p>
            <a:pPr lvl="2"/>
            <a:r>
              <a:rPr lang="en-IN" altLang="en-US" sz="2400" dirty="0">
                <a:ea typeface="ＭＳ Ｐゴシック" pitchFamily="34" charset="-128"/>
              </a:rPr>
              <a:t>Machinery and equipment, buildings, </a:t>
            </a:r>
            <a:r>
              <a:rPr lang="en-IN" altLang="en-US" sz="2400" dirty="0" smtClean="0">
                <a:ea typeface="ＭＳ Ｐゴシック" pitchFamily="34" charset="-128"/>
              </a:rPr>
              <a:t>land</a:t>
            </a:r>
            <a:endParaRPr lang="en-IN" altLang="en-US" sz="2400" dirty="0">
              <a:ea typeface="ＭＳ Ｐゴシック" pitchFamily="34" charset="-128"/>
            </a:endParaRPr>
          </a:p>
        </p:txBody>
      </p:sp>
      <p:sp>
        <p:nvSpPr>
          <p:cNvPr id="8" name="Content Placeholder 7"/>
          <p:cNvSpPr>
            <a:spLocks noGrp="1"/>
          </p:cNvSpPr>
          <p:nvPr>
            <p:ph idx="17"/>
          </p:nvPr>
        </p:nvSpPr>
        <p:spPr>
          <a:xfrm>
            <a:off x="438150" y="3681931"/>
            <a:ext cx="8229600" cy="1554272"/>
          </a:xfrm>
        </p:spPr>
        <p:txBody>
          <a:bodyPr>
            <a:spAutoFit/>
          </a:bodyPr>
          <a:lstStyle/>
          <a:p>
            <a:r>
              <a:rPr lang="en-IN" altLang="en-US" sz="2400" b="1" dirty="0">
                <a:ea typeface="ＭＳ Ｐゴシック" pitchFamily="34" charset="-128"/>
              </a:rPr>
              <a:t>Other Assets</a:t>
            </a:r>
          </a:p>
          <a:p>
            <a:pPr lvl="1"/>
            <a:r>
              <a:rPr lang="en-IN" altLang="en-US" sz="2400" dirty="0">
                <a:ea typeface="ＭＳ Ｐゴシック" pitchFamily="34" charset="-128"/>
              </a:rPr>
              <a:t>Assets that are neither current assets nor fixed assets. They may include long-term investments and intangible assets such as patents, copyrights, and goodwill</a:t>
            </a:r>
            <a:r>
              <a:rPr lang="en-IN" altLang="en-US" sz="2400" dirty="0" smtClean="0">
                <a:ea typeface="ＭＳ Ｐゴシック" pitchFamily="34" charset="-128"/>
              </a:rPr>
              <a:t>.</a:t>
            </a:r>
            <a:endParaRPr lang="en-IN" altLang="en-US" sz="2400" dirty="0">
              <a:ea typeface="ＭＳ Ｐゴシック" pitchFamily="34" charset="-128"/>
            </a:endParaRPr>
          </a:p>
        </p:txBody>
      </p:sp>
    </p:spTree>
    <p:extLst>
      <p:ext uri="{BB962C8B-B14F-4D97-AF65-F5344CB8AC3E}">
        <p14:creationId xmlns:p14="http://schemas.microsoft.com/office/powerpoint/2010/main" val="11957983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004" y="407353"/>
            <a:ext cx="7204996" cy="984885"/>
          </a:xfrm>
        </p:spPr>
        <p:txBody>
          <a:bodyPr wrap="square">
            <a:spAutoFit/>
          </a:bodyPr>
          <a:lstStyle/>
          <a:p>
            <a:r>
              <a:rPr lang="en-US" altLang="en-US" sz="3600" dirty="0">
                <a:latin typeface="+mj-lt"/>
              </a:rPr>
              <a:t>Balance Sheet Terms</a:t>
            </a:r>
            <a:r>
              <a:rPr lang="en-US" altLang="en-US" sz="3600" dirty="0" smtClean="0">
                <a:latin typeface="+mj-lt"/>
              </a:rPr>
              <a:t>: Liabilities </a:t>
            </a:r>
            <a:r>
              <a:rPr lang="en-US" altLang="en-US" sz="2800" dirty="0" smtClean="0">
                <a:latin typeface="+mj-lt"/>
              </a:rPr>
              <a:t>(1 of 2)</a:t>
            </a:r>
            <a:endParaRPr lang="en-US" sz="2800" dirty="0">
              <a:latin typeface="+mj-lt"/>
            </a:endParaRPr>
          </a:p>
        </p:txBody>
      </p:sp>
      <p:sp>
        <p:nvSpPr>
          <p:cNvPr id="3" name="Content Placeholder 2"/>
          <p:cNvSpPr>
            <a:spLocks noGrp="1"/>
          </p:cNvSpPr>
          <p:nvPr>
            <p:ph idx="1"/>
          </p:nvPr>
        </p:nvSpPr>
        <p:spPr>
          <a:xfrm>
            <a:off x="428011" y="1906845"/>
            <a:ext cx="8182589" cy="2369880"/>
          </a:xfrm>
        </p:spPr>
        <p:txBody>
          <a:bodyPr wrap="square">
            <a:spAutoFit/>
          </a:bodyPr>
          <a:lstStyle/>
          <a:p>
            <a:r>
              <a:rPr lang="en-US" altLang="en-US" sz="2400" b="1" dirty="0">
                <a:ea typeface="ＭＳ Ｐゴシック" pitchFamily="34" charset="-128"/>
              </a:rPr>
              <a:t>Debt (Liabilities</a:t>
            </a:r>
            <a:r>
              <a:rPr lang="en-US" altLang="en-US" sz="2400" b="1" dirty="0" smtClean="0">
                <a:ea typeface="ＭＳ Ｐゴシック" pitchFamily="34" charset="-128"/>
              </a:rPr>
              <a:t>)</a:t>
            </a:r>
          </a:p>
          <a:p>
            <a:pPr lvl="1"/>
            <a:r>
              <a:rPr lang="en-US" altLang="en-US" sz="2400" dirty="0"/>
              <a:t>Money that has been borrowed from a creditor and must be repaid at some predetermined date</a:t>
            </a:r>
            <a:r>
              <a:rPr lang="en-US" altLang="en-US" sz="2400" dirty="0" smtClean="0"/>
              <a:t>.</a:t>
            </a:r>
          </a:p>
          <a:p>
            <a:pPr lvl="1"/>
            <a:r>
              <a:rPr lang="en-US" altLang="en-US" sz="2400" dirty="0"/>
              <a:t>Debt could be </a:t>
            </a:r>
            <a:r>
              <a:rPr lang="en-US" altLang="en-US" sz="2400" b="1" dirty="0"/>
              <a:t>current</a:t>
            </a:r>
            <a:r>
              <a:rPr lang="en-US" altLang="en-US" sz="2400" dirty="0"/>
              <a:t> (must be repaid within </a:t>
            </a:r>
            <a:r>
              <a:rPr lang="en-US" altLang="en-US" sz="2400" dirty="0" smtClean="0"/>
              <a:t>12 months</a:t>
            </a:r>
            <a:r>
              <a:rPr lang="en-US" altLang="en-US" sz="2400" dirty="0"/>
              <a:t>) or </a:t>
            </a:r>
            <a:r>
              <a:rPr lang="en-US" altLang="en-US" sz="2400" b="1" dirty="0"/>
              <a:t>long-term</a:t>
            </a:r>
            <a:r>
              <a:rPr lang="en-US" altLang="en-US" sz="2400" dirty="0"/>
              <a:t> (repayment time exceeds one year).</a:t>
            </a:r>
            <a:endParaRPr lang="en-US" sz="2400" dirty="0"/>
          </a:p>
        </p:txBody>
      </p:sp>
    </p:spTree>
    <p:extLst>
      <p:ext uri="{BB962C8B-B14F-4D97-AF65-F5344CB8AC3E}">
        <p14:creationId xmlns:p14="http://schemas.microsoft.com/office/powerpoint/2010/main" val="39360522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179" y="415601"/>
            <a:ext cx="8182896" cy="553998"/>
          </a:xfrm>
        </p:spPr>
        <p:txBody>
          <a:bodyPr wrap="square">
            <a:spAutoFit/>
          </a:bodyPr>
          <a:lstStyle/>
          <a:p>
            <a:r>
              <a:rPr lang="en-US" altLang="en-US" sz="3600" dirty="0" smtClean="0">
                <a:latin typeface="+mj-lt"/>
                <a:ea typeface="ＭＳ Ｐゴシック" panose="020B0600070205080204" pitchFamily="34" charset="-128"/>
              </a:rPr>
              <a:t>Learning Objectives</a:t>
            </a:r>
            <a:endParaRPr lang="en-US" sz="2000" b="0" dirty="0">
              <a:latin typeface="+mj-lt"/>
            </a:endParaRPr>
          </a:p>
        </p:txBody>
      </p:sp>
      <p:sp>
        <p:nvSpPr>
          <p:cNvPr id="3" name="Content Placeholder 2"/>
          <p:cNvSpPr>
            <a:spLocks noGrp="1"/>
          </p:cNvSpPr>
          <p:nvPr>
            <p:ph idx="1"/>
          </p:nvPr>
        </p:nvSpPr>
        <p:spPr>
          <a:xfrm>
            <a:off x="437536" y="1219200"/>
            <a:ext cx="8182896" cy="3724096"/>
          </a:xfrm>
        </p:spPr>
        <p:txBody>
          <a:bodyPr wrap="square">
            <a:spAutoFit/>
          </a:bodyPr>
          <a:lstStyle/>
          <a:p>
            <a:pPr marL="536575" indent="-536575">
              <a:buNone/>
              <a:defRPr/>
            </a:pPr>
            <a:r>
              <a:rPr lang="en-US" sz="2400" b="1" dirty="0" smtClean="0">
                <a:solidFill>
                  <a:srgbClr val="007FA3"/>
                </a:solidFill>
              </a:rPr>
              <a:t>3.1</a:t>
            </a:r>
            <a:r>
              <a:rPr lang="en-US" sz="2400" dirty="0" smtClean="0"/>
              <a:t> </a:t>
            </a:r>
            <a:r>
              <a:rPr lang="en-US" altLang="en-US" sz="2400" dirty="0"/>
              <a:t>Compute a company’s </a:t>
            </a:r>
            <a:r>
              <a:rPr lang="en-US" altLang="en-US" sz="2400" dirty="0" smtClean="0"/>
              <a:t>profits, </a:t>
            </a:r>
            <a:r>
              <a:rPr lang="en-US" altLang="en-US" sz="2400" dirty="0"/>
              <a:t>as reflected by its income statement.</a:t>
            </a:r>
            <a:endParaRPr lang="en-US" sz="2400" dirty="0" smtClean="0"/>
          </a:p>
          <a:p>
            <a:pPr marL="536575" indent="-536575">
              <a:spcAft>
                <a:spcPts val="0"/>
              </a:spcAft>
              <a:buNone/>
            </a:pPr>
            <a:r>
              <a:rPr lang="en-US" sz="2400" b="1" dirty="0" smtClean="0">
                <a:solidFill>
                  <a:srgbClr val="007FA3"/>
                </a:solidFill>
              </a:rPr>
              <a:t>3.2</a:t>
            </a:r>
            <a:r>
              <a:rPr lang="en-US" sz="2400" dirty="0" smtClean="0"/>
              <a:t> </a:t>
            </a:r>
            <a:r>
              <a:rPr lang="en-US" altLang="en-US" sz="2400" dirty="0"/>
              <a:t>Determine a firm’s financial position at a point in time based on its balance sheet.</a:t>
            </a:r>
            <a:endParaRPr lang="en-US" sz="2400" dirty="0" smtClean="0"/>
          </a:p>
          <a:p>
            <a:pPr marL="0" indent="0">
              <a:buNone/>
            </a:pPr>
            <a:r>
              <a:rPr lang="en-US" sz="2400" b="1" dirty="0" smtClean="0">
                <a:solidFill>
                  <a:srgbClr val="007FA3"/>
                </a:solidFill>
              </a:rPr>
              <a:t>3.3</a:t>
            </a:r>
            <a:r>
              <a:rPr lang="en-US" sz="2400" dirty="0" smtClean="0"/>
              <a:t> </a:t>
            </a:r>
            <a:r>
              <a:rPr lang="en-US" altLang="en-US" sz="2400" dirty="0"/>
              <a:t>Measure a company’s cash flows.</a:t>
            </a:r>
            <a:endParaRPr lang="en-US" sz="2400" dirty="0" smtClean="0"/>
          </a:p>
          <a:p>
            <a:pPr marL="0" indent="0">
              <a:buNone/>
              <a:defRPr/>
            </a:pPr>
            <a:r>
              <a:rPr lang="en-US" sz="2400" b="1" dirty="0" smtClean="0">
                <a:solidFill>
                  <a:srgbClr val="007FA3"/>
                </a:solidFill>
              </a:rPr>
              <a:t>3.4</a:t>
            </a:r>
            <a:r>
              <a:rPr lang="en-US" sz="2400" dirty="0" smtClean="0"/>
              <a:t> Describe the limitations of financial statements.</a:t>
            </a:r>
          </a:p>
          <a:p>
            <a:pPr marL="512763" indent="-512763">
              <a:buNone/>
              <a:defRPr/>
            </a:pPr>
            <a:r>
              <a:rPr lang="en-US" sz="2400" b="1" dirty="0">
                <a:solidFill>
                  <a:srgbClr val="007FA3"/>
                </a:solidFill>
              </a:rPr>
              <a:t>3.5 </a:t>
            </a:r>
            <a:r>
              <a:rPr lang="en-US" sz="2400" dirty="0" smtClean="0"/>
              <a:t>Calculate a firm’s free cash flows and financing cash flows.</a:t>
            </a:r>
            <a:endParaRPr lang="en-US" altLang="en-US" sz="2400" dirty="0" smtClean="0">
              <a:ea typeface="ヒラギノ角ゴ Pro W3" charset="-128"/>
            </a:endParaRPr>
          </a:p>
        </p:txBody>
      </p:sp>
    </p:spTree>
    <p:extLst>
      <p:ext uri="{BB962C8B-B14F-4D97-AF65-F5344CB8AC3E}">
        <p14:creationId xmlns:p14="http://schemas.microsoft.com/office/powerpoint/2010/main" val="32381156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311" y="406537"/>
            <a:ext cx="7280889" cy="984885"/>
          </a:xfrm>
        </p:spPr>
        <p:txBody>
          <a:bodyPr wrap="square">
            <a:spAutoFit/>
          </a:bodyPr>
          <a:lstStyle/>
          <a:p>
            <a:r>
              <a:rPr lang="en-US" altLang="en-US" sz="3600" dirty="0">
                <a:latin typeface="+mj-lt"/>
              </a:rPr>
              <a:t>Balance Sheet Terms</a:t>
            </a:r>
            <a:r>
              <a:rPr lang="en-US" altLang="en-US" sz="3600" dirty="0" smtClean="0">
                <a:latin typeface="+mj-lt"/>
              </a:rPr>
              <a:t>: Liabilities </a:t>
            </a:r>
            <a:r>
              <a:rPr lang="en-US" altLang="en-US" sz="2800" dirty="0" smtClean="0">
                <a:latin typeface="+mj-lt"/>
              </a:rPr>
              <a:t>(2 of 2)</a:t>
            </a:r>
            <a:endParaRPr lang="en-US" sz="2000" dirty="0">
              <a:latin typeface="+mj-lt"/>
            </a:endParaRPr>
          </a:p>
        </p:txBody>
      </p:sp>
      <p:sp>
        <p:nvSpPr>
          <p:cNvPr id="3" name="Content Placeholder 2"/>
          <p:cNvSpPr>
            <a:spLocks noGrp="1"/>
          </p:cNvSpPr>
          <p:nvPr>
            <p:ph idx="1"/>
          </p:nvPr>
        </p:nvSpPr>
        <p:spPr>
          <a:xfrm>
            <a:off x="428318" y="1902544"/>
            <a:ext cx="8077200" cy="4193456"/>
          </a:xfrm>
        </p:spPr>
        <p:txBody>
          <a:bodyPr>
            <a:spAutoFit/>
          </a:bodyPr>
          <a:lstStyle/>
          <a:p>
            <a:r>
              <a:rPr lang="en-US" altLang="en-US" sz="2400" b="1" dirty="0">
                <a:ea typeface="ＭＳ Ｐゴシック" pitchFamily="34" charset="-128"/>
              </a:rPr>
              <a:t>Short-Term Debt (Current Liabilities</a:t>
            </a:r>
            <a:r>
              <a:rPr lang="en-US" altLang="en-US" sz="2400" b="1" dirty="0" smtClean="0">
                <a:ea typeface="ＭＳ Ｐゴシック" pitchFamily="34" charset="-128"/>
              </a:rPr>
              <a:t>)</a:t>
            </a:r>
          </a:p>
          <a:p>
            <a:pPr lvl="1"/>
            <a:r>
              <a:rPr lang="en-US" altLang="en-US" sz="2400" dirty="0"/>
              <a:t>Accounts payable (Credit extended by suppliers to a firm when it purchases inventories</a:t>
            </a:r>
            <a:r>
              <a:rPr lang="en-US" altLang="en-US" sz="2400" dirty="0" smtClean="0"/>
              <a:t>)</a:t>
            </a:r>
          </a:p>
          <a:p>
            <a:pPr lvl="1"/>
            <a:r>
              <a:rPr lang="en-US" altLang="en-US" sz="2400" dirty="0"/>
              <a:t>Accrued expenses (Short-term liabilities incurred in the firm’s operations but not yet paid for</a:t>
            </a:r>
            <a:r>
              <a:rPr lang="en-US" altLang="en-US" sz="2400" dirty="0" smtClean="0"/>
              <a:t>)</a:t>
            </a:r>
          </a:p>
          <a:p>
            <a:pPr lvl="1"/>
            <a:r>
              <a:rPr lang="en-US" altLang="en-US" sz="2400" dirty="0"/>
              <a:t>Short-term notes (Borrowings from a bank or lending institution due and payable within 12 months)</a:t>
            </a:r>
            <a:endParaRPr lang="en-US" altLang="en-US" sz="2400" b="1" dirty="0" smtClean="0">
              <a:ea typeface="ＭＳ Ｐゴシック" pitchFamily="34" charset="-128"/>
            </a:endParaRPr>
          </a:p>
          <a:p>
            <a:r>
              <a:rPr lang="en-US" altLang="en-US" sz="2400" b="1" dirty="0">
                <a:ea typeface="ＭＳ Ｐゴシック" pitchFamily="34" charset="-128"/>
              </a:rPr>
              <a:t>Long-Term </a:t>
            </a:r>
            <a:r>
              <a:rPr lang="en-US" altLang="en-US" sz="2400" b="1" dirty="0" smtClean="0">
                <a:ea typeface="ＭＳ Ｐゴシック" pitchFamily="34" charset="-128"/>
              </a:rPr>
              <a:t>Debt</a:t>
            </a:r>
          </a:p>
          <a:p>
            <a:pPr lvl="1"/>
            <a:r>
              <a:rPr lang="en-US" altLang="en-US" sz="2400" dirty="0"/>
              <a:t>Borrowings from banks and other sources for more than one </a:t>
            </a:r>
            <a:r>
              <a:rPr lang="en-US" altLang="en-US" sz="2400" dirty="0" smtClean="0"/>
              <a:t>year</a:t>
            </a:r>
            <a:endParaRPr lang="en-US" sz="2400" dirty="0"/>
          </a:p>
        </p:txBody>
      </p:sp>
    </p:spTree>
    <p:extLst>
      <p:ext uri="{BB962C8B-B14F-4D97-AF65-F5344CB8AC3E}">
        <p14:creationId xmlns:p14="http://schemas.microsoft.com/office/powerpoint/2010/main" val="35541414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004" y="410654"/>
            <a:ext cx="8182896" cy="553998"/>
          </a:xfrm>
        </p:spPr>
        <p:txBody>
          <a:bodyPr wrap="square">
            <a:spAutoFit/>
          </a:bodyPr>
          <a:lstStyle/>
          <a:p>
            <a:r>
              <a:rPr lang="en-US" altLang="en-US" sz="3600" dirty="0">
                <a:latin typeface="+mj-lt"/>
              </a:rPr>
              <a:t>Balance Sheet Terms: Equity</a:t>
            </a:r>
            <a:endParaRPr lang="en-US" sz="3600" dirty="0">
              <a:latin typeface="+mj-lt"/>
            </a:endParaRPr>
          </a:p>
        </p:txBody>
      </p:sp>
      <p:sp>
        <p:nvSpPr>
          <p:cNvPr id="3" name="Content Placeholder 2"/>
          <p:cNvSpPr>
            <a:spLocks noGrp="1"/>
          </p:cNvSpPr>
          <p:nvPr>
            <p:ph idx="1"/>
          </p:nvPr>
        </p:nvSpPr>
        <p:spPr>
          <a:xfrm>
            <a:off x="437536" y="1216752"/>
            <a:ext cx="8173064" cy="4154984"/>
          </a:xfrm>
        </p:spPr>
        <p:txBody>
          <a:bodyPr wrap="square">
            <a:spAutoFit/>
          </a:bodyPr>
          <a:lstStyle/>
          <a:p>
            <a:r>
              <a:rPr lang="en-US" altLang="en-US" sz="2400" b="1" dirty="0">
                <a:ea typeface="ＭＳ Ｐゴシック" pitchFamily="34" charset="-128"/>
              </a:rPr>
              <a:t>Equity: </a:t>
            </a:r>
            <a:r>
              <a:rPr lang="en-US" altLang="en-US" sz="2400" dirty="0">
                <a:ea typeface="ＭＳ Ｐゴシック" pitchFamily="34" charset="-128"/>
              </a:rPr>
              <a:t>Shareholder’s investment in the firm in the form of preferred stock and common stock. Preferred stockholders enjoy preference with regard to payment of dividend and seniority at settlement of bankruptcy claims</a:t>
            </a:r>
            <a:r>
              <a:rPr lang="en-US" altLang="en-US" sz="2400" dirty="0" smtClean="0">
                <a:ea typeface="ＭＳ Ｐゴシック" pitchFamily="34" charset="-128"/>
              </a:rPr>
              <a:t>.</a:t>
            </a:r>
          </a:p>
          <a:p>
            <a:r>
              <a:rPr lang="en-US" altLang="en-US" sz="2400" b="1" dirty="0">
                <a:ea typeface="ＭＳ Ｐゴシック" pitchFamily="34" charset="-128"/>
              </a:rPr>
              <a:t>Treasury Stock: </a:t>
            </a:r>
            <a:r>
              <a:rPr lang="en-US" altLang="en-US" sz="2400" dirty="0">
                <a:ea typeface="ＭＳ Ｐゴシック" pitchFamily="34" charset="-128"/>
              </a:rPr>
              <a:t>Stock that have been repurchased by the </a:t>
            </a:r>
            <a:r>
              <a:rPr lang="en-US" altLang="en-US" sz="2400" dirty="0" smtClean="0">
                <a:ea typeface="ＭＳ Ｐゴシック" pitchFamily="34" charset="-128"/>
              </a:rPr>
              <a:t>company</a:t>
            </a:r>
          </a:p>
          <a:p>
            <a:r>
              <a:rPr lang="en-US" altLang="en-US" sz="2400" b="1" dirty="0">
                <a:ea typeface="ＭＳ Ｐゴシック" pitchFamily="34" charset="-128"/>
              </a:rPr>
              <a:t>Retained Earnings: </a:t>
            </a:r>
            <a:r>
              <a:rPr lang="en-US" altLang="en-US" sz="2400" dirty="0">
                <a:ea typeface="ＭＳ Ｐゴシック" pitchFamily="34" charset="-128"/>
              </a:rPr>
              <a:t>Cumulative total of all the net income over the life of the firm, less common stock dividends that have been paid out over the </a:t>
            </a:r>
            <a:r>
              <a:rPr lang="en-US" altLang="en-US" sz="2400" dirty="0" smtClean="0">
                <a:ea typeface="ＭＳ Ｐゴシック" pitchFamily="34" charset="-128"/>
              </a:rPr>
              <a:t>years</a:t>
            </a:r>
          </a:p>
          <a:p>
            <a:pPr lvl="1"/>
            <a:r>
              <a:rPr lang="en-US" altLang="en-US" sz="2400" dirty="0">
                <a:ea typeface="ＭＳ Ｐゴシック" pitchFamily="34" charset="-128"/>
              </a:rPr>
              <a:t>Note that retained earnings are not equal to hard cash!</a:t>
            </a:r>
            <a:endParaRPr lang="en-US" sz="2400" dirty="0"/>
          </a:p>
        </p:txBody>
      </p:sp>
    </p:spTree>
    <p:extLst>
      <p:ext uri="{BB962C8B-B14F-4D97-AF65-F5344CB8AC3E}">
        <p14:creationId xmlns:p14="http://schemas.microsoft.com/office/powerpoint/2010/main" val="31879069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5004" y="411522"/>
            <a:ext cx="8229600" cy="553998"/>
          </a:xfrm>
        </p:spPr>
        <p:txBody>
          <a:bodyPr>
            <a:spAutoFit/>
          </a:bodyPr>
          <a:lstStyle/>
          <a:p>
            <a:r>
              <a:rPr lang="en-US" altLang="en-US" sz="3600" dirty="0">
                <a:latin typeface="+mj-lt"/>
                <a:ea typeface="ＭＳ Ｐゴシック" pitchFamily="34" charset="-128"/>
              </a:rPr>
              <a:t>Balance Sheet: A = L + E</a:t>
            </a:r>
            <a:endParaRPr lang="en-US" sz="3600" dirty="0">
              <a:latin typeface="+mj-lt"/>
            </a:endParaRPr>
          </a:p>
        </p:txBody>
      </p:sp>
      <p:sp>
        <p:nvSpPr>
          <p:cNvPr id="3" name="Content Placeholder 2"/>
          <p:cNvSpPr>
            <a:spLocks noGrp="1"/>
          </p:cNvSpPr>
          <p:nvPr>
            <p:ph idx="1"/>
          </p:nvPr>
        </p:nvSpPr>
        <p:spPr>
          <a:xfrm>
            <a:off x="437536" y="1216752"/>
            <a:ext cx="3124200" cy="1708160"/>
          </a:xfrm>
        </p:spPr>
        <p:txBody>
          <a:bodyPr>
            <a:spAutoFit/>
          </a:bodyPr>
          <a:lstStyle/>
          <a:p>
            <a:r>
              <a:rPr lang="en-US" sz="2400" dirty="0"/>
              <a:t>Assets (A</a:t>
            </a:r>
            <a:r>
              <a:rPr lang="en-US" sz="2400" dirty="0" smtClean="0"/>
              <a:t>)</a:t>
            </a:r>
          </a:p>
          <a:p>
            <a:pPr lvl="1"/>
            <a:r>
              <a:rPr lang="en-US" sz="2400" dirty="0"/>
              <a:t>Current Assets</a:t>
            </a:r>
          </a:p>
          <a:p>
            <a:pPr lvl="1"/>
            <a:r>
              <a:rPr lang="en-US" sz="2400" dirty="0"/>
              <a:t>Fixed Assets</a:t>
            </a:r>
          </a:p>
          <a:p>
            <a:pPr lvl="2"/>
            <a:r>
              <a:rPr lang="en-US" sz="2400" b="1" dirty="0"/>
              <a:t>Total </a:t>
            </a:r>
            <a:r>
              <a:rPr lang="en-US" sz="2400" b="1" dirty="0" smtClean="0"/>
              <a:t>Assets</a:t>
            </a:r>
          </a:p>
        </p:txBody>
      </p:sp>
      <p:sp>
        <p:nvSpPr>
          <p:cNvPr id="4" name="Content Placeholder 3"/>
          <p:cNvSpPr>
            <a:spLocks noGrp="1"/>
          </p:cNvSpPr>
          <p:nvPr>
            <p:ph idx="13"/>
          </p:nvPr>
        </p:nvSpPr>
        <p:spPr>
          <a:xfrm>
            <a:off x="3809134" y="1219200"/>
            <a:ext cx="4772891" cy="4501232"/>
          </a:xfrm>
        </p:spPr>
        <p:txBody>
          <a:bodyPr wrap="square">
            <a:spAutoFit/>
          </a:bodyPr>
          <a:lstStyle/>
          <a:p>
            <a:r>
              <a:rPr lang="en-US" sz="2400" dirty="0"/>
              <a:t>Liabilities (L)</a:t>
            </a:r>
          </a:p>
          <a:p>
            <a:pPr lvl="1"/>
            <a:r>
              <a:rPr lang="en-US" sz="2400" dirty="0"/>
              <a:t>Current Liabilities</a:t>
            </a:r>
          </a:p>
          <a:p>
            <a:pPr lvl="1"/>
            <a:r>
              <a:rPr lang="en-US" sz="2400" dirty="0"/>
              <a:t>Long-Term Liabilities</a:t>
            </a:r>
          </a:p>
          <a:p>
            <a:pPr lvl="2"/>
            <a:r>
              <a:rPr lang="en-US" sz="2400" b="1" dirty="0"/>
              <a:t>Total Liabilities</a:t>
            </a:r>
          </a:p>
          <a:p>
            <a:r>
              <a:rPr lang="en-US" sz="2400" dirty="0" smtClean="0"/>
              <a:t>Owner’s </a:t>
            </a:r>
            <a:r>
              <a:rPr lang="en-US" sz="2400" dirty="0"/>
              <a:t>Equity (E)</a:t>
            </a:r>
          </a:p>
          <a:p>
            <a:pPr lvl="1"/>
            <a:r>
              <a:rPr lang="en-US" sz="2400" dirty="0"/>
              <a:t>Preferred Stock</a:t>
            </a:r>
          </a:p>
          <a:p>
            <a:pPr lvl="1"/>
            <a:r>
              <a:rPr lang="en-US" sz="2400" dirty="0"/>
              <a:t>Common Stock</a:t>
            </a:r>
          </a:p>
          <a:p>
            <a:pPr lvl="1"/>
            <a:r>
              <a:rPr lang="en-US" sz="2400" dirty="0"/>
              <a:t>Retained Earnings</a:t>
            </a:r>
          </a:p>
          <a:p>
            <a:pPr lvl="2"/>
            <a:r>
              <a:rPr lang="en-US" sz="2400" dirty="0"/>
              <a:t>Total Owner’s Equity</a:t>
            </a:r>
          </a:p>
          <a:p>
            <a:pPr lvl="2"/>
            <a:r>
              <a:rPr lang="en-US" sz="2400" b="1" dirty="0"/>
              <a:t>Total Liabilities </a:t>
            </a:r>
            <a:r>
              <a:rPr lang="en-US" sz="2400" b="1" dirty="0" smtClean="0"/>
              <a:t>+ Equity</a:t>
            </a:r>
            <a:endParaRPr lang="en-IN" sz="2400" b="1" dirty="0"/>
          </a:p>
        </p:txBody>
      </p:sp>
    </p:spTree>
    <p:extLst>
      <p:ext uri="{BB962C8B-B14F-4D97-AF65-F5344CB8AC3E}">
        <p14:creationId xmlns:p14="http://schemas.microsoft.com/office/powerpoint/2010/main" val="28304144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368" y="445732"/>
            <a:ext cx="8163232" cy="1107996"/>
          </a:xfrm>
        </p:spPr>
        <p:txBody>
          <a:bodyPr wrap="square">
            <a:spAutoFit/>
          </a:bodyPr>
          <a:lstStyle/>
          <a:p>
            <a:r>
              <a:rPr lang="en-IN" sz="2400" dirty="0">
                <a:latin typeface="+mj-lt"/>
              </a:rPr>
              <a:t>Table </a:t>
            </a:r>
            <a:r>
              <a:rPr lang="en-IN" sz="2400" dirty="0" smtClean="0">
                <a:latin typeface="+mj-lt"/>
              </a:rPr>
              <a:t>3.2 Walmart Balance Sheet for Years Ending January 31, 2017 </a:t>
            </a:r>
            <a:r>
              <a:rPr lang="en-IN" sz="2400" dirty="0">
                <a:latin typeface="+mj-lt"/>
              </a:rPr>
              <a:t>and </a:t>
            </a:r>
            <a:r>
              <a:rPr lang="en-IN" sz="2400" dirty="0" smtClean="0">
                <a:latin typeface="+mj-lt"/>
              </a:rPr>
              <a:t>January </a:t>
            </a:r>
            <a:r>
              <a:rPr lang="en-IN" sz="2400" dirty="0">
                <a:latin typeface="+mj-lt"/>
              </a:rPr>
              <a:t>31, </a:t>
            </a:r>
            <a:r>
              <a:rPr lang="en-IN" sz="2400" dirty="0" smtClean="0">
                <a:latin typeface="+mj-lt"/>
              </a:rPr>
              <a:t>2018 (expressed </a:t>
            </a:r>
            <a:r>
              <a:rPr lang="en-IN" sz="2400" dirty="0">
                <a:latin typeface="+mj-lt"/>
              </a:rPr>
              <a:t>in </a:t>
            </a:r>
            <a:r>
              <a:rPr lang="en-IN" sz="2400" dirty="0" smtClean="0">
                <a:latin typeface="+mj-lt"/>
              </a:rPr>
              <a:t>millions)</a:t>
            </a:r>
            <a:r>
              <a:rPr lang="en-US" sz="2400" dirty="0" smtClean="0">
                <a:latin typeface="+mj-lt"/>
              </a:rPr>
              <a:t> </a:t>
            </a:r>
            <a:r>
              <a:rPr lang="en-US" sz="1800" dirty="0" smtClean="0">
                <a:latin typeface="+mj-lt"/>
              </a:rPr>
              <a:t>(1 of 4)</a:t>
            </a:r>
            <a:endParaRPr lang="en-US" sz="1800" dirty="0">
              <a:latin typeface="+mj-lt"/>
            </a:endParaRPr>
          </a:p>
        </p:txBody>
      </p:sp>
      <p:graphicFrame>
        <p:nvGraphicFramePr>
          <p:cNvPr id="4" name="Table 3"/>
          <p:cNvGraphicFramePr>
            <a:graphicFrameLocks noGrp="1"/>
          </p:cNvGraphicFramePr>
          <p:nvPr>
            <p:extLst>
              <p:ext uri="{D42A27DB-BD31-4B8C-83A1-F6EECF244321}">
                <p14:modId xmlns:p14="http://schemas.microsoft.com/office/powerpoint/2010/main" val="4133573756"/>
              </p:ext>
            </p:extLst>
          </p:nvPr>
        </p:nvGraphicFramePr>
        <p:xfrm>
          <a:off x="533400" y="1791928"/>
          <a:ext cx="8077200" cy="4236720"/>
        </p:xfrm>
        <a:graphic>
          <a:graphicData uri="http://schemas.openxmlformats.org/drawingml/2006/table">
            <a:tbl>
              <a:tblPr firstRow="1" bandRow="1">
                <a:tableStyleId>{3B4B98B0-60AC-42C2-AFA5-B58CD77FA1E5}</a:tableStyleId>
              </a:tblPr>
              <a:tblGrid>
                <a:gridCol w="2769999">
                  <a:extLst>
                    <a:ext uri="{9D8B030D-6E8A-4147-A177-3AD203B41FA5}">
                      <a16:colId xmlns:a16="http://schemas.microsoft.com/office/drawing/2014/main" xmlns="" val="20000"/>
                    </a:ext>
                  </a:extLst>
                </a:gridCol>
                <a:gridCol w="1357959">
                  <a:extLst>
                    <a:ext uri="{9D8B030D-6E8A-4147-A177-3AD203B41FA5}">
                      <a16:colId xmlns:a16="http://schemas.microsoft.com/office/drawing/2014/main" xmlns="" val="20001"/>
                    </a:ext>
                  </a:extLst>
                </a:gridCol>
                <a:gridCol w="1357959">
                  <a:extLst>
                    <a:ext uri="{9D8B030D-6E8A-4147-A177-3AD203B41FA5}">
                      <a16:colId xmlns:a16="http://schemas.microsoft.com/office/drawing/2014/main" xmlns="" val="20002"/>
                    </a:ext>
                  </a:extLst>
                </a:gridCol>
                <a:gridCol w="1215016">
                  <a:extLst>
                    <a:ext uri="{9D8B030D-6E8A-4147-A177-3AD203B41FA5}">
                      <a16:colId xmlns:a16="http://schemas.microsoft.com/office/drawing/2014/main" xmlns="" val="20003"/>
                    </a:ext>
                  </a:extLst>
                </a:gridCol>
                <a:gridCol w="1376267">
                  <a:extLst>
                    <a:ext uri="{9D8B030D-6E8A-4147-A177-3AD203B41FA5}">
                      <a16:colId xmlns:a16="http://schemas.microsoft.com/office/drawing/2014/main" xmlns="" val="20004"/>
                    </a:ext>
                  </a:extLst>
                </a:gridCol>
              </a:tblGrid>
              <a:tr h="1016914">
                <a:tc>
                  <a:txBody>
                    <a:bodyPr/>
                    <a:lstStyle/>
                    <a:p>
                      <a:pPr algn="ctr"/>
                      <a:r>
                        <a:rPr lang="en-US" sz="1600" dirty="0" smtClean="0">
                          <a:solidFill>
                            <a:schemeClr val="bg1"/>
                          </a:solidFill>
                        </a:rPr>
                        <a:t>Assets</a:t>
                      </a:r>
                      <a:endParaRPr lang="en-US"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algn="ctr"/>
                      <a:r>
                        <a:rPr lang="en-US" sz="1600" dirty="0" smtClean="0">
                          <a:solidFill>
                            <a:schemeClr val="bg1"/>
                          </a:solidFill>
                        </a:rPr>
                        <a:t>Dollars</a:t>
                      </a:r>
                    </a:p>
                    <a:p>
                      <a:pPr algn="ctr"/>
                      <a:r>
                        <a:rPr lang="en-US" sz="1600" dirty="0" smtClean="0">
                          <a:solidFill>
                            <a:schemeClr val="bg1"/>
                          </a:solidFill>
                        </a:rPr>
                        <a:t>January 31, 2017</a:t>
                      </a:r>
                      <a:endParaRPr lang="en-US"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algn="ctr"/>
                      <a:r>
                        <a:rPr lang="en-US" sz="1600" dirty="0" smtClean="0">
                          <a:solidFill>
                            <a:schemeClr val="bg1"/>
                          </a:solidFill>
                        </a:rPr>
                        <a:t>Percentage of Assets January 31, 2017</a:t>
                      </a:r>
                      <a:endParaRPr lang="en-US" sz="1600" dirty="0">
                        <a:solidFill>
                          <a:schemeClr val="bg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algn="ctr"/>
                      <a:r>
                        <a:rPr lang="en-US" sz="1600" dirty="0" smtClean="0">
                          <a:solidFill>
                            <a:schemeClr val="bg1"/>
                          </a:solidFill>
                        </a:rPr>
                        <a:t>Dollars January 31, 2018</a:t>
                      </a:r>
                      <a:endParaRPr lang="en-US" sz="1600" dirty="0">
                        <a:solidFill>
                          <a:schemeClr val="bg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algn="ctr"/>
                      <a:r>
                        <a:rPr lang="en-US" sz="1600" dirty="0" smtClean="0">
                          <a:solidFill>
                            <a:schemeClr val="bg1"/>
                          </a:solidFill>
                        </a:rPr>
                        <a:t>Percentage of Assets January 31, 2018</a:t>
                      </a:r>
                      <a:endParaRPr lang="en-US" sz="1600" dirty="0">
                        <a:solidFill>
                          <a:schemeClr val="bg1"/>
                        </a:solidFill>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extLst>
                  <a:ext uri="{0D108BD9-81ED-4DB2-BD59-A6C34878D82A}">
                    <a16:rowId xmlns:a16="http://schemas.microsoft.com/office/drawing/2014/main" xmlns="" val="10000"/>
                  </a:ext>
                </a:extLst>
              </a:tr>
              <a:tr h="319601">
                <a:tc>
                  <a:txBody>
                    <a:bodyPr/>
                    <a:lstStyle/>
                    <a:p>
                      <a:pPr algn="l"/>
                      <a:r>
                        <a:rPr lang="en-US" sz="1600" b="0" dirty="0" smtClean="0">
                          <a:solidFill>
                            <a:schemeClr val="tx1"/>
                          </a:solidFill>
                        </a:rPr>
                        <a:t>Cash and cash equivalents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b="0" dirty="0" smtClean="0">
                          <a:solidFill>
                            <a:schemeClr val="tx1"/>
                          </a:solidFill>
                        </a:rPr>
                        <a:t>$6,867</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b="0" dirty="0" smtClean="0">
                          <a:solidFill>
                            <a:schemeClr val="tx1"/>
                          </a:solidFill>
                        </a:rPr>
                        <a:t>3.5%</a:t>
                      </a:r>
                      <a:endParaRPr lang="en-US" sz="16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b="0" dirty="0" smtClean="0">
                          <a:solidFill>
                            <a:schemeClr val="tx1"/>
                          </a:solidFill>
                        </a:rPr>
                        <a:t>$6,756</a:t>
                      </a:r>
                      <a:endParaRPr lang="en-US" sz="16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b="0" dirty="0" smtClean="0">
                          <a:solidFill>
                            <a:schemeClr val="tx1"/>
                          </a:solidFill>
                        </a:rPr>
                        <a:t>3.3%</a:t>
                      </a:r>
                      <a:endParaRPr lang="en-US" sz="1600" b="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extLst>
                  <a:ext uri="{0D108BD9-81ED-4DB2-BD59-A6C34878D82A}">
                    <a16:rowId xmlns:a16="http://schemas.microsoft.com/office/drawing/2014/main" xmlns="" val="10001"/>
                  </a:ext>
                </a:extLst>
              </a:tr>
              <a:tr h="319601">
                <a:tc>
                  <a:txBody>
                    <a:bodyPr/>
                    <a:lstStyle/>
                    <a:p>
                      <a:pPr algn="l"/>
                      <a:r>
                        <a:rPr lang="en-US" sz="1600" b="0" dirty="0" smtClean="0">
                          <a:solidFill>
                            <a:schemeClr val="tx1"/>
                          </a:solidFill>
                        </a:rPr>
                        <a:t>Accounts receivable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b="0" dirty="0" smtClean="0">
                          <a:solidFill>
                            <a:schemeClr val="tx1"/>
                          </a:solidFill>
                        </a:rPr>
                        <a:t>5,835</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b="0" dirty="0" smtClean="0">
                          <a:solidFill>
                            <a:schemeClr val="tx1"/>
                          </a:solidFill>
                        </a:rPr>
                        <a:t>2.9%</a:t>
                      </a:r>
                      <a:endParaRPr lang="en-US" sz="16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b="0" dirty="0" smtClean="0">
                          <a:solidFill>
                            <a:schemeClr val="tx1"/>
                          </a:solidFill>
                        </a:rPr>
                        <a:t>5,614</a:t>
                      </a:r>
                      <a:endParaRPr lang="en-US" sz="1600" b="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b="0" dirty="0" smtClean="0">
                          <a:solidFill>
                            <a:schemeClr val="tx1"/>
                          </a:solidFill>
                        </a:rPr>
                        <a:t>2.7%</a:t>
                      </a:r>
                      <a:endParaRPr lang="en-US" sz="1600" b="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extLst>
                  <a:ext uri="{0D108BD9-81ED-4DB2-BD59-A6C34878D82A}">
                    <a16:rowId xmlns:a16="http://schemas.microsoft.com/office/drawing/2014/main" xmlns="" val="10002"/>
                  </a:ext>
                </a:extLst>
              </a:tr>
              <a:tr h="319601">
                <a:tc>
                  <a:txBody>
                    <a:bodyPr/>
                    <a:lstStyle/>
                    <a:p>
                      <a:pPr algn="l"/>
                      <a:r>
                        <a:rPr lang="en-US" sz="1600" b="0" dirty="0" smtClean="0">
                          <a:solidFill>
                            <a:schemeClr val="tx1"/>
                          </a:solidFill>
                        </a:rPr>
                        <a:t>Inventories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dirty="0" smtClean="0">
                          <a:solidFill>
                            <a:schemeClr val="tx1"/>
                          </a:solidFill>
                        </a:rPr>
                        <a:t>43,046</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dirty="0" smtClean="0">
                          <a:solidFill>
                            <a:schemeClr val="tx1"/>
                          </a:solidFill>
                        </a:rPr>
                        <a:t>21.7%</a:t>
                      </a:r>
                      <a:endParaRPr lang="en-US" sz="16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dirty="0" smtClean="0">
                          <a:solidFill>
                            <a:schemeClr val="tx1"/>
                          </a:solidFill>
                        </a:rPr>
                        <a:t>43,783</a:t>
                      </a:r>
                      <a:endParaRPr lang="en-US" sz="16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dirty="0" smtClean="0">
                          <a:solidFill>
                            <a:schemeClr val="tx1"/>
                          </a:solidFill>
                        </a:rPr>
                        <a:t>21.4%</a:t>
                      </a:r>
                      <a:endParaRPr lang="en-US" sz="16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extLst>
                  <a:ext uri="{0D108BD9-81ED-4DB2-BD59-A6C34878D82A}">
                    <a16:rowId xmlns:a16="http://schemas.microsoft.com/office/drawing/2014/main" xmlns="" val="10003"/>
                  </a:ext>
                </a:extLst>
              </a:tr>
              <a:tr h="552039">
                <a:tc>
                  <a:txBody>
                    <a:bodyPr/>
                    <a:lstStyle/>
                    <a:p>
                      <a:pPr algn="l"/>
                      <a:r>
                        <a:rPr lang="en-US" sz="1600" dirty="0" smtClean="0">
                          <a:solidFill>
                            <a:schemeClr val="tx1"/>
                          </a:solidFill>
                        </a:rPr>
                        <a:t>Prepaid expenses and other current assets</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u="none" dirty="0" smtClean="0">
                          <a:solidFill>
                            <a:schemeClr val="tx1"/>
                          </a:solidFill>
                        </a:rPr>
                        <a:t>1,941</a:t>
                      </a:r>
                      <a:endParaRPr lang="en-US" sz="160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u="none" dirty="0" smtClean="0">
                          <a:solidFill>
                            <a:schemeClr val="tx1"/>
                          </a:solidFill>
                        </a:rPr>
                        <a:t>1.0%</a:t>
                      </a:r>
                      <a:endParaRPr lang="en-US" sz="1600" u="none"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u="none" dirty="0" smtClean="0">
                          <a:solidFill>
                            <a:schemeClr val="tx1"/>
                          </a:solidFill>
                        </a:rPr>
                        <a:t>3,511</a:t>
                      </a:r>
                      <a:endParaRPr lang="en-US" sz="1600" u="none"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u="none" dirty="0" smtClean="0">
                          <a:solidFill>
                            <a:schemeClr val="tx1"/>
                          </a:solidFill>
                        </a:rPr>
                        <a:t>1.7%</a:t>
                      </a:r>
                      <a:endParaRPr lang="en-US" sz="1600" u="none"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extLst>
                  <a:ext uri="{0D108BD9-81ED-4DB2-BD59-A6C34878D82A}">
                    <a16:rowId xmlns:a16="http://schemas.microsoft.com/office/drawing/2014/main" xmlns="" val="10004"/>
                  </a:ext>
                </a:extLst>
              </a:tr>
              <a:tr h="319601">
                <a:tc>
                  <a:txBody>
                    <a:bodyPr/>
                    <a:lstStyle/>
                    <a:p>
                      <a:pPr algn="l"/>
                      <a:r>
                        <a:rPr lang="en-US" sz="1600" dirty="0" smtClean="0">
                          <a:solidFill>
                            <a:schemeClr val="tx1"/>
                          </a:solidFill>
                        </a:rPr>
                        <a:t>Total current assets</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dirty="0" smtClean="0">
                          <a:solidFill>
                            <a:schemeClr val="tx1"/>
                          </a:solidFill>
                        </a:rPr>
                        <a:t>$57,689</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dirty="0" smtClean="0">
                          <a:solidFill>
                            <a:schemeClr val="tx1"/>
                          </a:solidFill>
                        </a:rPr>
                        <a:t>29.0%</a:t>
                      </a:r>
                      <a:endParaRPr lang="en-US" sz="16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dirty="0" smtClean="0">
                          <a:solidFill>
                            <a:schemeClr val="tx1"/>
                          </a:solidFill>
                        </a:rPr>
                        <a:t>$59,664</a:t>
                      </a:r>
                      <a:endParaRPr lang="en-US" sz="16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dirty="0" smtClean="0">
                          <a:solidFill>
                            <a:schemeClr val="tx1"/>
                          </a:solidFill>
                        </a:rPr>
                        <a:t>29.2%</a:t>
                      </a:r>
                      <a:endParaRPr lang="en-US" sz="16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extLst>
                  <a:ext uri="{0D108BD9-81ED-4DB2-BD59-A6C34878D82A}">
                    <a16:rowId xmlns:a16="http://schemas.microsoft.com/office/drawing/2014/main" xmlns="" val="10005"/>
                  </a:ext>
                </a:extLst>
              </a:tr>
              <a:tr h="319601">
                <a:tc>
                  <a:txBody>
                    <a:bodyPr/>
                    <a:lstStyle/>
                    <a:p>
                      <a:pPr algn="l"/>
                      <a:r>
                        <a:rPr lang="en-US" sz="1600" dirty="0" smtClean="0">
                          <a:solidFill>
                            <a:schemeClr val="tx1"/>
                          </a:solidFill>
                        </a:rPr>
                        <a:t>Gross plant and equipment</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dirty="0" smtClean="0">
                          <a:solidFill>
                            <a:schemeClr val="tx1"/>
                          </a:solidFill>
                        </a:rPr>
                        <a:t>$191,129</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dirty="0" smtClean="0">
                          <a:solidFill>
                            <a:schemeClr val="tx1"/>
                          </a:solidFill>
                        </a:rPr>
                        <a:t>96.1%</a:t>
                      </a:r>
                      <a:endParaRPr lang="en-US" sz="16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dirty="0" smtClean="0">
                          <a:solidFill>
                            <a:schemeClr val="tx1"/>
                          </a:solidFill>
                        </a:rPr>
                        <a:t>$202,298</a:t>
                      </a:r>
                      <a:endParaRPr lang="en-US" sz="16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dirty="0" smtClean="0">
                          <a:solidFill>
                            <a:schemeClr val="tx1"/>
                          </a:solidFill>
                        </a:rPr>
                        <a:t>98.9%</a:t>
                      </a:r>
                      <a:endParaRPr lang="en-US" sz="16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extLst>
                  <a:ext uri="{0D108BD9-81ED-4DB2-BD59-A6C34878D82A}">
                    <a16:rowId xmlns:a16="http://schemas.microsoft.com/office/drawing/2014/main" xmlns="" val="10006"/>
                  </a:ext>
                </a:extLst>
              </a:tr>
              <a:tr h="552039">
                <a:tc>
                  <a:txBody>
                    <a:bodyPr/>
                    <a:lstStyle/>
                    <a:p>
                      <a:pPr algn="l"/>
                      <a:r>
                        <a:rPr lang="en-US" sz="1600" dirty="0" smtClean="0">
                          <a:solidFill>
                            <a:schemeClr val="tx1"/>
                          </a:solidFill>
                        </a:rPr>
                        <a:t>Less</a:t>
                      </a:r>
                      <a:r>
                        <a:rPr lang="en-US" sz="1600" baseline="0" dirty="0" smtClean="0">
                          <a:solidFill>
                            <a:schemeClr val="tx1"/>
                          </a:solidFill>
                        </a:rPr>
                        <a:t> a</a:t>
                      </a:r>
                      <a:r>
                        <a:rPr lang="en-US" sz="1600" dirty="0" smtClean="0">
                          <a:solidFill>
                            <a:schemeClr val="tx1"/>
                          </a:solidFill>
                        </a:rPr>
                        <a:t>ccumulated depreciation</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u="none" dirty="0" smtClean="0">
                          <a:solidFill>
                            <a:schemeClr val="tx1"/>
                          </a:solidFill>
                        </a:rPr>
                        <a:t>(76,951)</a:t>
                      </a:r>
                      <a:endParaRPr lang="en-US" sz="160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u="none" dirty="0" smtClean="0">
                          <a:solidFill>
                            <a:schemeClr val="tx1"/>
                          </a:solidFill>
                        </a:rPr>
                        <a:t>–38.7%</a:t>
                      </a:r>
                      <a:endParaRPr lang="en-US" sz="1600" u="none"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u="none" dirty="0" smtClean="0">
                          <a:solidFill>
                            <a:schemeClr val="tx1"/>
                          </a:solidFill>
                        </a:rPr>
                        <a:t>(87,480)</a:t>
                      </a:r>
                      <a:endParaRPr lang="en-US" sz="1600" u="none"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u="none" dirty="0" smtClean="0">
                          <a:solidFill>
                            <a:schemeClr val="tx1"/>
                          </a:solidFill>
                        </a:rPr>
                        <a:t>–42.8%</a:t>
                      </a:r>
                      <a:endParaRPr lang="en-US" sz="1600" u="none"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extLst>
                  <a:ext uri="{0D108BD9-81ED-4DB2-BD59-A6C34878D82A}">
                    <a16:rowId xmlns:a16="http://schemas.microsoft.com/office/drawing/2014/main" xmlns="" val="10007"/>
                  </a:ext>
                </a:extLst>
              </a:tr>
              <a:tr h="319601">
                <a:tc>
                  <a:txBody>
                    <a:bodyPr/>
                    <a:lstStyle/>
                    <a:p>
                      <a:pPr algn="l"/>
                      <a:r>
                        <a:rPr lang="en-US" sz="1600" dirty="0" smtClean="0">
                          <a:solidFill>
                            <a:schemeClr val="tx1"/>
                          </a:solidFill>
                        </a:rPr>
                        <a:t>Net plant and equipment</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dirty="0" smtClean="0">
                          <a:solidFill>
                            <a:schemeClr val="tx1"/>
                          </a:solidFill>
                        </a:rPr>
                        <a:t>$114,178</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dirty="0" smtClean="0">
                          <a:solidFill>
                            <a:schemeClr val="tx1"/>
                          </a:solidFill>
                        </a:rPr>
                        <a:t>57.4%</a:t>
                      </a:r>
                      <a:endParaRPr lang="en-US" sz="16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dirty="0" smtClean="0">
                          <a:solidFill>
                            <a:schemeClr val="tx1"/>
                          </a:solidFill>
                        </a:rPr>
                        <a:t>$114,818</a:t>
                      </a:r>
                      <a:endParaRPr lang="en-US" sz="16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dirty="0" smtClean="0">
                          <a:solidFill>
                            <a:schemeClr val="tx1"/>
                          </a:solidFill>
                        </a:rPr>
                        <a:t>56.1%</a:t>
                      </a:r>
                      <a:endParaRPr lang="en-US" sz="16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extLst>
                  <a:ext uri="{0D108BD9-81ED-4DB2-BD59-A6C34878D82A}">
                    <a16:rowId xmlns:a16="http://schemas.microsoft.com/office/drawing/2014/main" xmlns="" val="10008"/>
                  </a:ext>
                </a:extLst>
              </a:tr>
            </a:tbl>
          </a:graphicData>
        </a:graphic>
      </p:graphicFrame>
    </p:spTree>
    <p:extLst>
      <p:ext uri="{BB962C8B-B14F-4D97-AF65-F5344CB8AC3E}">
        <p14:creationId xmlns:p14="http://schemas.microsoft.com/office/powerpoint/2010/main" val="31552176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368" y="445486"/>
            <a:ext cx="8010832" cy="1107996"/>
          </a:xfrm>
        </p:spPr>
        <p:txBody>
          <a:bodyPr wrap="square">
            <a:spAutoFit/>
          </a:bodyPr>
          <a:lstStyle/>
          <a:p>
            <a:r>
              <a:rPr lang="en-IN" sz="2400" dirty="0">
                <a:latin typeface="Arial"/>
              </a:rPr>
              <a:t>Table </a:t>
            </a:r>
            <a:r>
              <a:rPr lang="en-IN" sz="2400" dirty="0" smtClean="0">
                <a:latin typeface="Arial"/>
              </a:rPr>
              <a:t>3.2 </a:t>
            </a:r>
            <a:r>
              <a:rPr lang="en-IN" sz="2400" dirty="0">
                <a:latin typeface="Arial"/>
              </a:rPr>
              <a:t>Walmart Balance Sheet for Years Ending January 31, 2017 and January 31, 2018 (expressed </a:t>
            </a:r>
            <a:r>
              <a:rPr lang="en-IN" sz="2400" dirty="0" smtClean="0">
                <a:latin typeface="Arial"/>
              </a:rPr>
              <a:t>in millions</a:t>
            </a:r>
            <a:r>
              <a:rPr lang="en-IN" sz="2400" dirty="0">
                <a:latin typeface="Arial"/>
              </a:rPr>
              <a:t>)</a:t>
            </a:r>
            <a:r>
              <a:rPr lang="en-US" sz="2400" dirty="0">
                <a:latin typeface="Arial"/>
              </a:rPr>
              <a:t> </a:t>
            </a:r>
            <a:r>
              <a:rPr lang="en-US" sz="1800" dirty="0" smtClean="0">
                <a:latin typeface="Arial"/>
              </a:rPr>
              <a:t>(2 </a:t>
            </a:r>
            <a:r>
              <a:rPr lang="en-US" sz="1800" dirty="0">
                <a:latin typeface="Arial"/>
              </a:rPr>
              <a:t>of 4)</a:t>
            </a:r>
            <a:endParaRPr lang="en-US" sz="1800" dirty="0">
              <a:latin typeface="+mj-lt"/>
            </a:endParaRPr>
          </a:p>
        </p:txBody>
      </p:sp>
      <p:graphicFrame>
        <p:nvGraphicFramePr>
          <p:cNvPr id="4" name="Table 3"/>
          <p:cNvGraphicFramePr>
            <a:graphicFrameLocks noGrp="1"/>
          </p:cNvGraphicFramePr>
          <p:nvPr>
            <p:extLst>
              <p:ext uri="{D42A27DB-BD31-4B8C-83A1-F6EECF244321}">
                <p14:modId xmlns:p14="http://schemas.microsoft.com/office/powerpoint/2010/main" val="4002727630"/>
              </p:ext>
            </p:extLst>
          </p:nvPr>
        </p:nvGraphicFramePr>
        <p:xfrm>
          <a:off x="533400" y="1752600"/>
          <a:ext cx="8077200" cy="3992880"/>
        </p:xfrm>
        <a:graphic>
          <a:graphicData uri="http://schemas.openxmlformats.org/drawingml/2006/table">
            <a:tbl>
              <a:tblPr firstRow="1" bandRow="1">
                <a:tableStyleId>{3B4B98B0-60AC-42C2-AFA5-B58CD77FA1E5}</a:tableStyleId>
              </a:tblPr>
              <a:tblGrid>
                <a:gridCol w="2914650">
                  <a:extLst>
                    <a:ext uri="{9D8B030D-6E8A-4147-A177-3AD203B41FA5}">
                      <a16:colId xmlns:a16="http://schemas.microsoft.com/office/drawing/2014/main" xmlns="" val="20000"/>
                    </a:ext>
                  </a:extLst>
                </a:gridCol>
                <a:gridCol w="1295400">
                  <a:extLst>
                    <a:ext uri="{9D8B030D-6E8A-4147-A177-3AD203B41FA5}">
                      <a16:colId xmlns:a16="http://schemas.microsoft.com/office/drawing/2014/main" xmlns="" val="20001"/>
                    </a:ext>
                  </a:extLst>
                </a:gridCol>
                <a:gridCol w="1371600">
                  <a:extLst>
                    <a:ext uri="{9D8B030D-6E8A-4147-A177-3AD203B41FA5}">
                      <a16:colId xmlns:a16="http://schemas.microsoft.com/office/drawing/2014/main" xmlns="" val="20002"/>
                    </a:ext>
                  </a:extLst>
                </a:gridCol>
                <a:gridCol w="1066800">
                  <a:extLst>
                    <a:ext uri="{9D8B030D-6E8A-4147-A177-3AD203B41FA5}">
                      <a16:colId xmlns:a16="http://schemas.microsoft.com/office/drawing/2014/main" xmlns="" val="20003"/>
                    </a:ext>
                  </a:extLst>
                </a:gridCol>
                <a:gridCol w="1428750">
                  <a:extLst>
                    <a:ext uri="{9D8B030D-6E8A-4147-A177-3AD203B41FA5}">
                      <a16:colId xmlns:a16="http://schemas.microsoft.com/office/drawing/2014/main" xmlns="" val="20004"/>
                    </a:ext>
                  </a:extLst>
                </a:gridCol>
              </a:tblGrid>
              <a:tr h="991375">
                <a:tc>
                  <a:txBody>
                    <a:bodyPr/>
                    <a:lstStyle/>
                    <a:p>
                      <a:pPr algn="l"/>
                      <a:r>
                        <a:rPr lang="en-US" sz="1600" dirty="0" smtClean="0">
                          <a:solidFill>
                            <a:srgbClr val="007FA3"/>
                          </a:solidFill>
                        </a:rPr>
                        <a:t>Blank</a:t>
                      </a:r>
                      <a:endParaRPr lang="en-US" sz="1600" dirty="0">
                        <a:solidFill>
                          <a:srgbClr val="007FA3"/>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algn="ctr"/>
                      <a:r>
                        <a:rPr lang="en-US" sz="1600" dirty="0" smtClean="0">
                          <a:solidFill>
                            <a:schemeClr val="bg1"/>
                          </a:solidFill>
                        </a:rPr>
                        <a:t>Dollars January 31, 2017</a:t>
                      </a:r>
                      <a:endParaRPr lang="en-US"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algn="ctr"/>
                      <a:r>
                        <a:rPr lang="en-US" sz="1600" dirty="0" smtClean="0">
                          <a:solidFill>
                            <a:schemeClr val="bg1"/>
                          </a:solidFill>
                        </a:rPr>
                        <a:t>Percentage of Assets January 31, 2017</a:t>
                      </a:r>
                      <a:endParaRPr lang="en-US" sz="1600" dirty="0">
                        <a:solidFill>
                          <a:schemeClr val="bg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algn="ctr"/>
                      <a:r>
                        <a:rPr lang="en-US" sz="1600" dirty="0" smtClean="0">
                          <a:solidFill>
                            <a:schemeClr val="bg1"/>
                          </a:solidFill>
                        </a:rPr>
                        <a:t>Dollars January 31, 2018</a:t>
                      </a:r>
                      <a:endParaRPr lang="en-US" sz="1600" dirty="0">
                        <a:solidFill>
                          <a:schemeClr val="bg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algn="ctr"/>
                      <a:r>
                        <a:rPr lang="en-US" sz="1600" dirty="0" smtClean="0">
                          <a:solidFill>
                            <a:schemeClr val="bg1"/>
                          </a:solidFill>
                        </a:rPr>
                        <a:t>Percentage of Assets January 31, 2018</a:t>
                      </a:r>
                      <a:endParaRPr lang="en-US" sz="1600" dirty="0">
                        <a:solidFill>
                          <a:schemeClr val="bg1"/>
                        </a:solidFill>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extLst>
                  <a:ext uri="{0D108BD9-81ED-4DB2-BD59-A6C34878D82A}">
                    <a16:rowId xmlns:a16="http://schemas.microsoft.com/office/drawing/2014/main" xmlns="" val="10000"/>
                  </a:ext>
                </a:extLst>
              </a:tr>
              <a:tr h="538175">
                <a:tc>
                  <a:txBody>
                    <a:bodyPr/>
                    <a:lstStyle/>
                    <a:p>
                      <a:pPr algn="l"/>
                      <a:r>
                        <a:rPr lang="en-US" sz="1600" b="0" dirty="0" smtClean="0">
                          <a:solidFill>
                            <a:schemeClr val="tx1"/>
                          </a:solidFill>
                        </a:rPr>
                        <a:t>Goodwill and other intangible assets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b="0" u="none" dirty="0" smtClean="0">
                          <a:solidFill>
                            <a:schemeClr val="tx1"/>
                          </a:solidFill>
                        </a:rPr>
                        <a:t>26,958</a:t>
                      </a:r>
                      <a:endParaRPr lang="en-US" sz="16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b="0" u="none" dirty="0" smtClean="0">
                          <a:solidFill>
                            <a:schemeClr val="tx1"/>
                          </a:solidFill>
                        </a:rPr>
                        <a:t>13.6%</a:t>
                      </a:r>
                      <a:endParaRPr lang="en-US" sz="1600" b="0" u="none"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b="0" u="none" dirty="0" smtClean="0">
                          <a:solidFill>
                            <a:schemeClr val="tx1"/>
                          </a:solidFill>
                        </a:rPr>
                        <a:t>30,040</a:t>
                      </a:r>
                      <a:endParaRPr lang="en-US" sz="1600" b="0" u="none"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b="0" u="none" dirty="0" smtClean="0">
                          <a:solidFill>
                            <a:schemeClr val="tx1"/>
                          </a:solidFill>
                        </a:rPr>
                        <a:t>14.7%</a:t>
                      </a:r>
                      <a:endParaRPr lang="en-US" sz="1600" b="0" u="none"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extLst>
                  <a:ext uri="{0D108BD9-81ED-4DB2-BD59-A6C34878D82A}">
                    <a16:rowId xmlns:a16="http://schemas.microsoft.com/office/drawing/2014/main" xmlns="" val="10001"/>
                  </a:ext>
                </a:extLst>
              </a:tr>
              <a:tr h="311575">
                <a:tc>
                  <a:txBody>
                    <a:bodyPr/>
                    <a:lstStyle/>
                    <a:p>
                      <a:pPr algn="l"/>
                      <a:r>
                        <a:rPr lang="en-US" sz="1600" b="0" dirty="0" smtClean="0">
                          <a:solidFill>
                            <a:schemeClr val="tx1"/>
                          </a:solidFill>
                        </a:rPr>
                        <a:t>Total assets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b="0" u="none" dirty="0" smtClean="0">
                          <a:solidFill>
                            <a:schemeClr val="tx1"/>
                          </a:solidFill>
                        </a:rPr>
                        <a:t>$198,825</a:t>
                      </a:r>
                      <a:endParaRPr lang="en-US" sz="16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b="0" u="none" dirty="0" smtClean="0">
                          <a:solidFill>
                            <a:schemeClr val="tx1"/>
                          </a:solidFill>
                        </a:rPr>
                        <a:t>100.0%</a:t>
                      </a:r>
                      <a:endParaRPr lang="en-US" sz="1600" b="0" u="none"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b="0" u="none" dirty="0" smtClean="0">
                          <a:solidFill>
                            <a:schemeClr val="tx1"/>
                          </a:solidFill>
                        </a:rPr>
                        <a:t>$204,522</a:t>
                      </a:r>
                      <a:endParaRPr lang="en-US" sz="1600" b="0" u="none"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b="0" u="none" dirty="0" smtClean="0">
                          <a:solidFill>
                            <a:schemeClr val="tx1"/>
                          </a:solidFill>
                        </a:rPr>
                        <a:t>100.0%</a:t>
                      </a:r>
                      <a:endParaRPr lang="en-US" sz="1600" b="0" u="none"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extLst>
                  <a:ext uri="{0D108BD9-81ED-4DB2-BD59-A6C34878D82A}">
                    <a16:rowId xmlns:a16="http://schemas.microsoft.com/office/drawing/2014/main" xmlns="" val="10002"/>
                  </a:ext>
                </a:extLst>
              </a:tr>
              <a:tr h="311575">
                <a:tc>
                  <a:txBody>
                    <a:bodyPr/>
                    <a:lstStyle/>
                    <a:p>
                      <a:pPr algn="l"/>
                      <a:r>
                        <a:rPr lang="en-US" sz="1600" b="1" dirty="0" smtClean="0">
                          <a:solidFill>
                            <a:schemeClr val="tx1"/>
                          </a:solidFill>
                        </a:rPr>
                        <a:t>Liabilities and Equity</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dirty="0" smtClean="0">
                          <a:solidFill>
                            <a:srgbClr val="D4EAE4"/>
                          </a:solidFill>
                        </a:rPr>
                        <a:t>Blank</a:t>
                      </a:r>
                      <a:endParaRPr lang="en-US" sz="1600" dirty="0">
                        <a:solidFill>
                          <a:srgbClr val="D4EAE4"/>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dirty="0" smtClean="0">
                          <a:solidFill>
                            <a:srgbClr val="D4EAE4"/>
                          </a:solidFill>
                        </a:rPr>
                        <a:t>Blank</a:t>
                      </a:r>
                      <a:endParaRPr lang="en-US" sz="1600" dirty="0">
                        <a:solidFill>
                          <a:srgbClr val="D4EAE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dirty="0" smtClean="0">
                          <a:solidFill>
                            <a:srgbClr val="D4EAE4"/>
                          </a:solidFill>
                        </a:rPr>
                        <a:t>Blank</a:t>
                      </a:r>
                      <a:endParaRPr lang="en-US" sz="1600" dirty="0">
                        <a:solidFill>
                          <a:srgbClr val="D4EAE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dirty="0" smtClean="0">
                          <a:solidFill>
                            <a:srgbClr val="D4EAE4"/>
                          </a:solidFill>
                        </a:rPr>
                        <a:t>Blank</a:t>
                      </a:r>
                      <a:endParaRPr lang="en-US" sz="1600" dirty="0">
                        <a:solidFill>
                          <a:srgbClr val="D4EAE4"/>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extLst>
                  <a:ext uri="{0D108BD9-81ED-4DB2-BD59-A6C34878D82A}">
                    <a16:rowId xmlns:a16="http://schemas.microsoft.com/office/drawing/2014/main" xmlns="" val="10003"/>
                  </a:ext>
                </a:extLst>
              </a:tr>
              <a:tr h="311575">
                <a:tc>
                  <a:txBody>
                    <a:bodyPr/>
                    <a:lstStyle/>
                    <a:p>
                      <a:pPr algn="l"/>
                      <a:r>
                        <a:rPr lang="en-US" sz="1600" smtClean="0">
                          <a:solidFill>
                            <a:schemeClr val="tx1"/>
                          </a:solidFill>
                        </a:rPr>
                        <a:t>Current liabilities</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dirty="0" smtClean="0">
                          <a:solidFill>
                            <a:srgbClr val="D4EAE4"/>
                          </a:solidFill>
                        </a:rPr>
                        <a:t>Blank</a:t>
                      </a:r>
                      <a:endParaRPr lang="en-US" sz="1600" dirty="0">
                        <a:solidFill>
                          <a:srgbClr val="D4EAE4"/>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dirty="0" smtClean="0">
                          <a:solidFill>
                            <a:srgbClr val="D4EAE4"/>
                          </a:solidFill>
                        </a:rPr>
                        <a:t>Blank</a:t>
                      </a:r>
                      <a:endParaRPr lang="en-US" sz="1600" dirty="0">
                        <a:solidFill>
                          <a:srgbClr val="D4EAE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dirty="0" smtClean="0">
                          <a:solidFill>
                            <a:srgbClr val="D4EAE4"/>
                          </a:solidFill>
                        </a:rPr>
                        <a:t>Blank</a:t>
                      </a:r>
                      <a:endParaRPr lang="en-US" sz="1600" dirty="0">
                        <a:solidFill>
                          <a:srgbClr val="D4EAE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dirty="0" smtClean="0">
                          <a:solidFill>
                            <a:srgbClr val="D4EAE4"/>
                          </a:solidFill>
                        </a:rPr>
                        <a:t>Blank</a:t>
                      </a:r>
                      <a:endParaRPr lang="en-US" sz="1600" dirty="0">
                        <a:solidFill>
                          <a:srgbClr val="D4EAE4"/>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extLst>
                  <a:ext uri="{0D108BD9-81ED-4DB2-BD59-A6C34878D82A}">
                    <a16:rowId xmlns:a16="http://schemas.microsoft.com/office/drawing/2014/main" xmlns="" val="2799644011"/>
                  </a:ext>
                </a:extLst>
              </a:tr>
              <a:tr h="311575">
                <a:tc>
                  <a:txBody>
                    <a:bodyPr/>
                    <a:lstStyle/>
                    <a:p>
                      <a:pPr algn="l"/>
                      <a:r>
                        <a:rPr lang="en-US" sz="1600" dirty="0" smtClean="0">
                          <a:solidFill>
                            <a:schemeClr val="tx1"/>
                          </a:solidFill>
                        </a:rPr>
                        <a:t>Accounts payable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u="none" dirty="0" smtClean="0">
                          <a:solidFill>
                            <a:schemeClr val="tx1"/>
                          </a:solidFill>
                        </a:rPr>
                        <a:t>$41,433</a:t>
                      </a:r>
                      <a:endParaRPr lang="en-US" sz="160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u="none" dirty="0" smtClean="0">
                          <a:solidFill>
                            <a:schemeClr val="tx1"/>
                          </a:solidFill>
                        </a:rPr>
                        <a:t>20.8%</a:t>
                      </a:r>
                      <a:endParaRPr lang="en-US" sz="1600" u="none"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u="none" dirty="0" smtClean="0">
                          <a:solidFill>
                            <a:schemeClr val="tx1"/>
                          </a:solidFill>
                        </a:rPr>
                        <a:t>$46,510</a:t>
                      </a:r>
                      <a:endParaRPr lang="en-US" sz="1600" u="none"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u="none" dirty="0" smtClean="0">
                          <a:solidFill>
                            <a:schemeClr val="tx1"/>
                          </a:solidFill>
                        </a:rPr>
                        <a:t>22.7%</a:t>
                      </a:r>
                      <a:endParaRPr lang="en-US" sz="1600" u="none"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extLst>
                  <a:ext uri="{0D108BD9-81ED-4DB2-BD59-A6C34878D82A}">
                    <a16:rowId xmlns:a16="http://schemas.microsoft.com/office/drawing/2014/main" xmlns="" val="2216149870"/>
                  </a:ext>
                </a:extLst>
              </a:tr>
              <a:tr h="311575">
                <a:tc>
                  <a:txBody>
                    <a:bodyPr/>
                    <a:lstStyle/>
                    <a:p>
                      <a:pPr algn="l"/>
                      <a:r>
                        <a:rPr lang="en-US" sz="1600" dirty="0" smtClean="0">
                          <a:solidFill>
                            <a:schemeClr val="tx1"/>
                          </a:solidFill>
                        </a:rPr>
                        <a:t>Accrued liabilities</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u="none" dirty="0" smtClean="0">
                          <a:solidFill>
                            <a:schemeClr val="tx1"/>
                          </a:solidFill>
                        </a:rPr>
                        <a:t>21,575</a:t>
                      </a:r>
                      <a:endParaRPr lang="en-US" sz="160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u="none" dirty="0" smtClean="0">
                          <a:solidFill>
                            <a:schemeClr val="tx1"/>
                          </a:solidFill>
                        </a:rPr>
                        <a:t>10.9%</a:t>
                      </a:r>
                      <a:endParaRPr lang="en-US" sz="1600" u="none"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u="none" dirty="0" smtClean="0">
                          <a:solidFill>
                            <a:schemeClr val="tx1"/>
                          </a:solidFill>
                        </a:rPr>
                        <a:t>24,031</a:t>
                      </a:r>
                      <a:endParaRPr lang="en-US" sz="1600" u="none"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u="none" dirty="0" smtClean="0">
                          <a:solidFill>
                            <a:schemeClr val="tx1"/>
                          </a:solidFill>
                        </a:rPr>
                        <a:t>11.7%</a:t>
                      </a:r>
                      <a:endParaRPr lang="en-US" sz="1600" u="none"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extLst>
                  <a:ext uri="{0D108BD9-81ED-4DB2-BD59-A6C34878D82A}">
                    <a16:rowId xmlns:a16="http://schemas.microsoft.com/office/drawing/2014/main" xmlns="" val="1599795367"/>
                  </a:ext>
                </a:extLst>
              </a:tr>
              <a:tr h="311575">
                <a:tc>
                  <a:txBody>
                    <a:bodyPr/>
                    <a:lstStyle/>
                    <a:p>
                      <a:pPr algn="l"/>
                      <a:r>
                        <a:rPr lang="en-US" sz="1600" dirty="0" smtClean="0">
                          <a:solidFill>
                            <a:schemeClr val="tx1"/>
                          </a:solidFill>
                        </a:rPr>
                        <a:t>Short-term notes</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u="none" dirty="0" smtClean="0">
                          <a:solidFill>
                            <a:schemeClr val="tx1"/>
                          </a:solidFill>
                        </a:rPr>
                        <a:t>9,320</a:t>
                      </a:r>
                      <a:endParaRPr lang="en-US" sz="160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u="none" dirty="0" smtClean="0">
                          <a:solidFill>
                            <a:schemeClr val="tx1"/>
                          </a:solidFill>
                        </a:rPr>
                        <a:t>4.7%</a:t>
                      </a:r>
                      <a:endParaRPr lang="en-US" sz="1600" u="none"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u="none" dirty="0" smtClean="0">
                          <a:solidFill>
                            <a:schemeClr val="tx1"/>
                          </a:solidFill>
                        </a:rPr>
                        <a:t>9,662</a:t>
                      </a:r>
                      <a:endParaRPr lang="en-US" sz="1600" u="none"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u="none" dirty="0" smtClean="0">
                          <a:solidFill>
                            <a:schemeClr val="tx1"/>
                          </a:solidFill>
                        </a:rPr>
                        <a:t>4.7%</a:t>
                      </a:r>
                      <a:endParaRPr lang="en-US" sz="1600" u="none"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extLst>
                  <a:ext uri="{0D108BD9-81ED-4DB2-BD59-A6C34878D82A}">
                    <a16:rowId xmlns:a16="http://schemas.microsoft.com/office/drawing/2014/main" xmlns="" val="3983923560"/>
                  </a:ext>
                </a:extLst>
              </a:tr>
              <a:tr h="311575">
                <a:tc>
                  <a:txBody>
                    <a:bodyPr/>
                    <a:lstStyle/>
                    <a:p>
                      <a:pPr algn="l"/>
                      <a:r>
                        <a:rPr lang="en-US" sz="1600" dirty="0" smtClean="0">
                          <a:solidFill>
                            <a:schemeClr val="tx1"/>
                          </a:solidFill>
                        </a:rPr>
                        <a:t>Total current liabilities</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dirty="0" smtClean="0">
                          <a:solidFill>
                            <a:schemeClr val="tx1"/>
                          </a:solidFill>
                        </a:rPr>
                        <a:t>$72,328</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dirty="0" smtClean="0">
                          <a:solidFill>
                            <a:schemeClr val="tx1"/>
                          </a:solidFill>
                        </a:rPr>
                        <a:t>36.4%</a:t>
                      </a:r>
                      <a:endParaRPr lang="en-US" sz="16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dirty="0" smtClean="0">
                          <a:solidFill>
                            <a:schemeClr val="tx1"/>
                          </a:solidFill>
                        </a:rPr>
                        <a:t>$80,203</a:t>
                      </a:r>
                      <a:endParaRPr lang="en-US" sz="16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dirty="0" smtClean="0">
                          <a:solidFill>
                            <a:schemeClr val="tx1"/>
                          </a:solidFill>
                        </a:rPr>
                        <a:t>39.2%</a:t>
                      </a:r>
                      <a:endParaRPr lang="en-US" sz="16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extLst>
                  <a:ext uri="{0D108BD9-81ED-4DB2-BD59-A6C34878D82A}">
                    <a16:rowId xmlns:a16="http://schemas.microsoft.com/office/drawing/2014/main" xmlns="" val="3053946914"/>
                  </a:ext>
                </a:extLst>
              </a:tr>
            </a:tbl>
          </a:graphicData>
        </a:graphic>
      </p:graphicFrame>
    </p:spTree>
    <p:extLst>
      <p:ext uri="{BB962C8B-B14F-4D97-AF65-F5344CB8AC3E}">
        <p14:creationId xmlns:p14="http://schemas.microsoft.com/office/powerpoint/2010/main" val="40737903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368" y="445732"/>
            <a:ext cx="8153400" cy="1107996"/>
          </a:xfrm>
        </p:spPr>
        <p:txBody>
          <a:bodyPr wrap="square">
            <a:spAutoFit/>
          </a:bodyPr>
          <a:lstStyle/>
          <a:p>
            <a:r>
              <a:rPr lang="en-IN" sz="2400" dirty="0">
                <a:latin typeface="+mj-lt"/>
              </a:rPr>
              <a:t>Table </a:t>
            </a:r>
            <a:r>
              <a:rPr lang="en-IN" sz="2400" dirty="0" smtClean="0">
                <a:latin typeface="+mj-lt"/>
              </a:rPr>
              <a:t>3.2 </a:t>
            </a:r>
            <a:r>
              <a:rPr lang="en-IN" sz="2400" dirty="0">
                <a:latin typeface="+mj-lt"/>
              </a:rPr>
              <a:t>Walmart Balance Sheet for Years Ending January 31, 2017 and January 31, 2018 (expressed </a:t>
            </a:r>
            <a:r>
              <a:rPr lang="en-IN" sz="2400" dirty="0" smtClean="0">
                <a:latin typeface="+mj-lt"/>
              </a:rPr>
              <a:t>in millions</a:t>
            </a:r>
            <a:r>
              <a:rPr lang="en-IN" sz="2400" dirty="0">
                <a:latin typeface="+mj-lt"/>
              </a:rPr>
              <a:t>)</a:t>
            </a:r>
            <a:r>
              <a:rPr lang="en-US" sz="2400" dirty="0">
                <a:latin typeface="+mj-lt"/>
              </a:rPr>
              <a:t> </a:t>
            </a:r>
            <a:r>
              <a:rPr lang="en-US" sz="1800" dirty="0" smtClean="0">
                <a:latin typeface="+mj-lt"/>
              </a:rPr>
              <a:t>(3 </a:t>
            </a:r>
            <a:r>
              <a:rPr lang="en-US" sz="1800" dirty="0">
                <a:latin typeface="+mj-lt"/>
              </a:rPr>
              <a:t>of 4)</a:t>
            </a:r>
          </a:p>
        </p:txBody>
      </p:sp>
      <p:graphicFrame>
        <p:nvGraphicFramePr>
          <p:cNvPr id="4" name="Table 3"/>
          <p:cNvGraphicFramePr>
            <a:graphicFrameLocks noGrp="1"/>
          </p:cNvGraphicFramePr>
          <p:nvPr>
            <p:extLst>
              <p:ext uri="{D42A27DB-BD31-4B8C-83A1-F6EECF244321}">
                <p14:modId xmlns:p14="http://schemas.microsoft.com/office/powerpoint/2010/main" val="1493957709"/>
              </p:ext>
            </p:extLst>
          </p:nvPr>
        </p:nvGraphicFramePr>
        <p:xfrm>
          <a:off x="533400" y="1828800"/>
          <a:ext cx="8077200" cy="3749040"/>
        </p:xfrm>
        <a:graphic>
          <a:graphicData uri="http://schemas.openxmlformats.org/drawingml/2006/table">
            <a:tbl>
              <a:tblPr firstRow="1" bandRow="1">
                <a:tableStyleId>{3B4B98B0-60AC-42C2-AFA5-B58CD77FA1E5}</a:tableStyleId>
              </a:tblPr>
              <a:tblGrid>
                <a:gridCol w="2813945">
                  <a:extLst>
                    <a:ext uri="{9D8B030D-6E8A-4147-A177-3AD203B41FA5}">
                      <a16:colId xmlns:a16="http://schemas.microsoft.com/office/drawing/2014/main" xmlns="" val="20000"/>
                    </a:ext>
                  </a:extLst>
                </a:gridCol>
                <a:gridCol w="1224655">
                  <a:extLst>
                    <a:ext uri="{9D8B030D-6E8A-4147-A177-3AD203B41FA5}">
                      <a16:colId xmlns:a16="http://schemas.microsoft.com/office/drawing/2014/main" xmlns="" val="20001"/>
                    </a:ext>
                  </a:extLst>
                </a:gridCol>
                <a:gridCol w="1295400">
                  <a:extLst>
                    <a:ext uri="{9D8B030D-6E8A-4147-A177-3AD203B41FA5}">
                      <a16:colId xmlns:a16="http://schemas.microsoft.com/office/drawing/2014/main" xmlns="" val="20002"/>
                    </a:ext>
                  </a:extLst>
                </a:gridCol>
                <a:gridCol w="1295400">
                  <a:extLst>
                    <a:ext uri="{9D8B030D-6E8A-4147-A177-3AD203B41FA5}">
                      <a16:colId xmlns:a16="http://schemas.microsoft.com/office/drawing/2014/main" xmlns="" val="20003"/>
                    </a:ext>
                  </a:extLst>
                </a:gridCol>
                <a:gridCol w="1447800">
                  <a:extLst>
                    <a:ext uri="{9D8B030D-6E8A-4147-A177-3AD203B41FA5}">
                      <a16:colId xmlns:a16="http://schemas.microsoft.com/office/drawing/2014/main" xmlns="" val="20004"/>
                    </a:ext>
                  </a:extLst>
                </a:gridCol>
              </a:tblGrid>
              <a:tr h="980295">
                <a:tc>
                  <a:txBody>
                    <a:bodyPr/>
                    <a:lstStyle/>
                    <a:p>
                      <a:pPr algn="l"/>
                      <a:r>
                        <a:rPr lang="en-US" sz="1600" dirty="0" smtClean="0">
                          <a:solidFill>
                            <a:srgbClr val="007FA3"/>
                          </a:solidFill>
                        </a:rPr>
                        <a:t>Blank</a:t>
                      </a:r>
                      <a:endParaRPr lang="en-US" sz="1600" dirty="0">
                        <a:solidFill>
                          <a:srgbClr val="007FA3"/>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algn="ctr"/>
                      <a:r>
                        <a:rPr lang="en-US" sz="1600" dirty="0" smtClean="0">
                          <a:solidFill>
                            <a:schemeClr val="bg1"/>
                          </a:solidFill>
                        </a:rPr>
                        <a:t>Dollars January 31, 2017</a:t>
                      </a:r>
                      <a:endParaRPr lang="en-US"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algn="ctr"/>
                      <a:r>
                        <a:rPr lang="en-US" sz="1600" dirty="0" smtClean="0">
                          <a:solidFill>
                            <a:schemeClr val="bg1"/>
                          </a:solidFill>
                        </a:rPr>
                        <a:t>Percentage of Assets January 31, 2017</a:t>
                      </a:r>
                      <a:endParaRPr lang="en-US" sz="1600" dirty="0">
                        <a:solidFill>
                          <a:schemeClr val="bg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algn="ctr"/>
                      <a:r>
                        <a:rPr lang="en-US" sz="1600" dirty="0" smtClean="0">
                          <a:solidFill>
                            <a:schemeClr val="bg1"/>
                          </a:solidFill>
                        </a:rPr>
                        <a:t>Dollars January 31, 2018</a:t>
                      </a:r>
                      <a:endParaRPr lang="en-US" sz="1600" dirty="0">
                        <a:solidFill>
                          <a:schemeClr val="bg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algn="ctr"/>
                      <a:r>
                        <a:rPr lang="en-US" sz="1600" dirty="0" smtClean="0">
                          <a:solidFill>
                            <a:schemeClr val="bg1"/>
                          </a:solidFill>
                        </a:rPr>
                        <a:t>Percentage of Assets January 31, 2018</a:t>
                      </a:r>
                      <a:endParaRPr lang="en-US" sz="1600" dirty="0">
                        <a:solidFill>
                          <a:schemeClr val="bg1"/>
                        </a:solidFill>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extLst>
                  <a:ext uri="{0D108BD9-81ED-4DB2-BD59-A6C34878D82A}">
                    <a16:rowId xmlns:a16="http://schemas.microsoft.com/office/drawing/2014/main" xmlns="" val="10000"/>
                  </a:ext>
                </a:extLst>
              </a:tr>
              <a:tr h="308093">
                <a:tc>
                  <a:txBody>
                    <a:bodyPr/>
                    <a:lstStyle/>
                    <a:p>
                      <a:pPr algn="l"/>
                      <a:r>
                        <a:rPr lang="en-US" sz="1600" dirty="0" smtClean="0">
                          <a:solidFill>
                            <a:schemeClr val="tx1"/>
                          </a:solidFill>
                        </a:rPr>
                        <a:t>Long-term debt</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u="none" dirty="0" smtClean="0">
                          <a:solidFill>
                            <a:schemeClr val="tx1"/>
                          </a:solidFill>
                        </a:rPr>
                        <a:t>51,362</a:t>
                      </a:r>
                      <a:endParaRPr lang="en-US" sz="160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u="none" dirty="0" smtClean="0">
                          <a:solidFill>
                            <a:schemeClr val="tx1"/>
                          </a:solidFill>
                        </a:rPr>
                        <a:t>25.8%</a:t>
                      </a:r>
                      <a:endParaRPr lang="en-US" sz="1600" u="none"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u="none" dirty="0" smtClean="0">
                          <a:solidFill>
                            <a:schemeClr val="tx1"/>
                          </a:solidFill>
                        </a:rPr>
                        <a:t>45,179</a:t>
                      </a:r>
                      <a:endParaRPr lang="en-US" sz="1600" u="none"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u="none" dirty="0" smtClean="0">
                          <a:solidFill>
                            <a:schemeClr val="tx1"/>
                          </a:solidFill>
                        </a:rPr>
                        <a:t>22.1%</a:t>
                      </a:r>
                      <a:endParaRPr lang="en-US" sz="1600" u="none"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extLst>
                  <a:ext uri="{0D108BD9-81ED-4DB2-BD59-A6C34878D82A}">
                    <a16:rowId xmlns:a16="http://schemas.microsoft.com/office/drawing/2014/main" xmlns="" val="324063832"/>
                  </a:ext>
                </a:extLst>
              </a:tr>
              <a:tr h="308093">
                <a:tc>
                  <a:txBody>
                    <a:bodyPr/>
                    <a:lstStyle/>
                    <a:p>
                      <a:pPr algn="l"/>
                      <a:r>
                        <a:rPr lang="en-US" sz="1600" dirty="0" smtClean="0">
                          <a:solidFill>
                            <a:schemeClr val="tx1"/>
                          </a:solidFill>
                        </a:rPr>
                        <a:t>Total debt</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dirty="0" smtClean="0">
                          <a:solidFill>
                            <a:schemeClr val="tx1"/>
                          </a:solidFill>
                        </a:rPr>
                        <a:t>$123,690</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dirty="0" smtClean="0">
                          <a:solidFill>
                            <a:schemeClr val="tx1"/>
                          </a:solidFill>
                        </a:rPr>
                        <a:t>62.2%</a:t>
                      </a:r>
                      <a:endParaRPr lang="en-US" sz="16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dirty="0" smtClean="0">
                          <a:solidFill>
                            <a:schemeClr val="tx1"/>
                          </a:solidFill>
                        </a:rPr>
                        <a:t>$125,382</a:t>
                      </a:r>
                      <a:endParaRPr lang="en-US" sz="16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dirty="0" smtClean="0">
                          <a:solidFill>
                            <a:schemeClr val="tx1"/>
                          </a:solidFill>
                        </a:rPr>
                        <a:t>61.3%</a:t>
                      </a:r>
                      <a:endParaRPr lang="en-US" sz="16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extLst>
                  <a:ext uri="{0D108BD9-81ED-4DB2-BD59-A6C34878D82A}">
                    <a16:rowId xmlns:a16="http://schemas.microsoft.com/office/drawing/2014/main" xmlns="" val="1976289708"/>
                  </a:ext>
                </a:extLst>
              </a:tr>
              <a:tr h="308093">
                <a:tc>
                  <a:txBody>
                    <a:bodyPr/>
                    <a:lstStyle/>
                    <a:p>
                      <a:pPr algn="l"/>
                      <a:r>
                        <a:rPr lang="en-US" sz="1600" b="1" dirty="0" smtClean="0">
                          <a:solidFill>
                            <a:schemeClr val="tx1"/>
                          </a:solidFill>
                        </a:rPr>
                        <a:t>Stockholders’ equity:</a:t>
                      </a:r>
                      <a:endParaRPr lang="en-US" sz="1600"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ctr"/>
                      <a:r>
                        <a:rPr kumimoji="0" lang="en-US" sz="1600" b="0" i="0" u="none" strike="noStrike" kern="1200" cap="none" spc="0" normalizeH="0" baseline="0" noProof="0" dirty="0" smtClean="0">
                          <a:ln>
                            <a:noFill/>
                          </a:ln>
                          <a:solidFill>
                            <a:srgbClr val="D4EAE4"/>
                          </a:solidFill>
                          <a:effectLst/>
                          <a:uLnTx/>
                          <a:uFillTx/>
                          <a:latin typeface="Arial"/>
                          <a:ea typeface="+mn-ea"/>
                          <a:cs typeface="+mn-cs"/>
                        </a:rPr>
                        <a:t>Blank</a:t>
                      </a:r>
                      <a:endParaRPr lang="en-US" sz="1600" b="0" u="sng" dirty="0">
                        <a:solidFill>
                          <a:srgbClr val="D4EAE4"/>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ctr"/>
                      <a:r>
                        <a:rPr kumimoji="0" lang="en-US" sz="1600" b="0" i="0" u="none" strike="noStrike" kern="1200" cap="none" spc="0" normalizeH="0" baseline="0" noProof="0" dirty="0" smtClean="0">
                          <a:ln>
                            <a:noFill/>
                          </a:ln>
                          <a:solidFill>
                            <a:srgbClr val="D4EAE4"/>
                          </a:solidFill>
                          <a:effectLst/>
                          <a:uLnTx/>
                          <a:uFillTx/>
                          <a:latin typeface="Arial"/>
                          <a:ea typeface="+mn-ea"/>
                          <a:cs typeface="+mn-cs"/>
                        </a:rPr>
                        <a:t>Blank</a:t>
                      </a:r>
                      <a:endParaRPr lang="en-US" sz="1600" b="0" u="sng" dirty="0">
                        <a:solidFill>
                          <a:srgbClr val="D4EAE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ctr"/>
                      <a:r>
                        <a:rPr kumimoji="0" lang="en-US" sz="1600" b="0" i="0" u="none" strike="noStrike" kern="1200" cap="none" spc="0" normalizeH="0" baseline="0" noProof="0" dirty="0" smtClean="0">
                          <a:ln>
                            <a:noFill/>
                          </a:ln>
                          <a:solidFill>
                            <a:srgbClr val="D4EAE4"/>
                          </a:solidFill>
                          <a:effectLst/>
                          <a:uLnTx/>
                          <a:uFillTx/>
                          <a:latin typeface="Arial"/>
                          <a:ea typeface="+mn-ea"/>
                          <a:cs typeface="+mn-cs"/>
                        </a:rPr>
                        <a:t>Blank</a:t>
                      </a:r>
                      <a:endParaRPr lang="en-US" sz="1600" b="0" u="sng" dirty="0">
                        <a:solidFill>
                          <a:srgbClr val="D4EAE4"/>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ctr"/>
                      <a:r>
                        <a:rPr kumimoji="0" lang="en-US" sz="1600" b="0" i="0" u="none" strike="noStrike" kern="1200" cap="none" spc="0" normalizeH="0" baseline="0" noProof="0" dirty="0" smtClean="0">
                          <a:ln>
                            <a:noFill/>
                          </a:ln>
                          <a:solidFill>
                            <a:srgbClr val="D4EAE4"/>
                          </a:solidFill>
                          <a:effectLst/>
                          <a:uLnTx/>
                          <a:uFillTx/>
                          <a:latin typeface="Arial"/>
                          <a:ea typeface="+mn-ea"/>
                          <a:cs typeface="+mn-cs"/>
                        </a:rPr>
                        <a:t>Blank</a:t>
                      </a:r>
                      <a:endParaRPr lang="en-US" sz="1600" b="0" u="sng" dirty="0">
                        <a:solidFill>
                          <a:srgbClr val="D4EAE4"/>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extLst>
                  <a:ext uri="{0D108BD9-81ED-4DB2-BD59-A6C34878D82A}">
                    <a16:rowId xmlns:a16="http://schemas.microsoft.com/office/drawing/2014/main" xmlns="" val="10001"/>
                  </a:ext>
                </a:extLst>
              </a:tr>
              <a:tr h="308093">
                <a:tc>
                  <a:txBody>
                    <a:bodyPr/>
                    <a:lstStyle/>
                    <a:p>
                      <a:pPr algn="l"/>
                      <a:r>
                        <a:rPr lang="en-US" sz="1600" b="0" dirty="0" smtClean="0">
                          <a:solidFill>
                            <a:schemeClr val="tx1"/>
                          </a:solidFill>
                        </a:rPr>
                        <a:t>Common stock (par value)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ctr"/>
                      <a:r>
                        <a:rPr lang="en-US" sz="1600" b="0" u="none" dirty="0" smtClean="0">
                          <a:solidFill>
                            <a:schemeClr val="tx1"/>
                          </a:solidFill>
                        </a:rPr>
                        <a:t>$305</a:t>
                      </a:r>
                      <a:endParaRPr lang="en-US" sz="16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ctr"/>
                      <a:r>
                        <a:rPr lang="en-US" sz="1600" b="0" u="none" dirty="0" smtClean="0">
                          <a:solidFill>
                            <a:schemeClr val="tx1"/>
                          </a:solidFill>
                        </a:rPr>
                        <a:t>0.2%</a:t>
                      </a:r>
                      <a:endParaRPr lang="en-US" sz="1600" b="0" u="none"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ctr"/>
                      <a:r>
                        <a:rPr lang="en-US" sz="1600" b="0" u="none" dirty="0" smtClean="0">
                          <a:solidFill>
                            <a:schemeClr val="tx1"/>
                          </a:solidFill>
                        </a:rPr>
                        <a:t>$295</a:t>
                      </a:r>
                      <a:endParaRPr lang="en-US" sz="1600" b="0" u="none"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ctr"/>
                      <a:r>
                        <a:rPr lang="en-US" sz="1600" b="0" u="none" dirty="0" smtClean="0">
                          <a:solidFill>
                            <a:schemeClr val="tx1"/>
                          </a:solidFill>
                        </a:rPr>
                        <a:t>0.1%</a:t>
                      </a:r>
                      <a:endParaRPr lang="en-US" sz="1600" b="0" u="none"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extLst>
                  <a:ext uri="{0D108BD9-81ED-4DB2-BD59-A6C34878D82A}">
                    <a16:rowId xmlns:a16="http://schemas.microsoft.com/office/drawing/2014/main" xmlns="" val="10002"/>
                  </a:ext>
                </a:extLst>
              </a:tr>
              <a:tr h="308093">
                <a:tc>
                  <a:txBody>
                    <a:bodyPr/>
                    <a:lstStyle/>
                    <a:p>
                      <a:pPr algn="l"/>
                      <a:r>
                        <a:rPr lang="en-US" sz="1600" b="0" dirty="0" smtClean="0">
                          <a:solidFill>
                            <a:schemeClr val="tx1"/>
                          </a:solidFill>
                        </a:rPr>
                        <a:t>Paid-in capital</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2,371</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1.2%</a:t>
                      </a:r>
                      <a:endParaRPr lang="en-US" sz="16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2,648</a:t>
                      </a:r>
                      <a:endParaRPr lang="en-US" sz="1600"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ctr"/>
                      <a:r>
                        <a:rPr lang="en-US" sz="1600" dirty="0" smtClean="0">
                          <a:solidFill>
                            <a:schemeClr val="tx1"/>
                          </a:solidFill>
                        </a:rPr>
                        <a:t>1.3%</a:t>
                      </a:r>
                      <a:endParaRPr lang="en-US" sz="1600"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extLst>
                  <a:ext uri="{0D108BD9-81ED-4DB2-BD59-A6C34878D82A}">
                    <a16:rowId xmlns:a16="http://schemas.microsoft.com/office/drawing/2014/main" xmlns="" val="10003"/>
                  </a:ext>
                </a:extLst>
              </a:tr>
              <a:tr h="308093">
                <a:tc>
                  <a:txBody>
                    <a:bodyPr/>
                    <a:lstStyle/>
                    <a:p>
                      <a:pPr algn="l"/>
                      <a:r>
                        <a:rPr lang="en-US" sz="1600" dirty="0" smtClean="0">
                          <a:solidFill>
                            <a:schemeClr val="tx1"/>
                          </a:solidFill>
                        </a:rPr>
                        <a:t>Retained earnings</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ctr"/>
                      <a:r>
                        <a:rPr lang="en-US" sz="1600" u="none" dirty="0" smtClean="0">
                          <a:solidFill>
                            <a:schemeClr val="tx1"/>
                          </a:solidFill>
                        </a:rPr>
                        <a:t>72,459</a:t>
                      </a:r>
                      <a:endParaRPr lang="en-US" sz="160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u="none" dirty="0" smtClean="0">
                          <a:solidFill>
                            <a:schemeClr val="tx1"/>
                          </a:solidFill>
                        </a:rPr>
                        <a:t>36.4%</a:t>
                      </a:r>
                      <a:endParaRPr lang="en-US" sz="1600" u="none"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u="none" dirty="0" smtClean="0">
                          <a:solidFill>
                            <a:schemeClr val="tx1"/>
                          </a:solidFill>
                        </a:rPr>
                        <a:t>76,197</a:t>
                      </a:r>
                      <a:endParaRPr lang="en-US" sz="1600" u="none"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u="none" dirty="0" smtClean="0">
                          <a:solidFill>
                            <a:schemeClr val="tx1"/>
                          </a:solidFill>
                        </a:rPr>
                        <a:t>37.3%</a:t>
                      </a:r>
                      <a:endParaRPr lang="en-US" sz="1600" u="none"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extLst>
                  <a:ext uri="{0D108BD9-81ED-4DB2-BD59-A6C34878D82A}">
                    <a16:rowId xmlns:a16="http://schemas.microsoft.com/office/drawing/2014/main" xmlns="" val="10004"/>
                  </a:ext>
                </a:extLst>
              </a:tr>
              <a:tr h="308093">
                <a:tc>
                  <a:txBody>
                    <a:bodyPr/>
                    <a:lstStyle/>
                    <a:p>
                      <a:pPr algn="l"/>
                      <a:r>
                        <a:rPr lang="en-US" sz="1600" dirty="0" smtClean="0">
                          <a:solidFill>
                            <a:schemeClr val="tx1"/>
                          </a:solidFill>
                        </a:rPr>
                        <a:t>Total equity</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ctr"/>
                      <a:r>
                        <a:rPr lang="en-US" sz="1600" u="none" dirty="0" smtClean="0">
                          <a:solidFill>
                            <a:schemeClr val="tx1"/>
                          </a:solidFill>
                        </a:rPr>
                        <a:t>$75,135</a:t>
                      </a:r>
                      <a:endParaRPr lang="en-US" sz="160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u="none" dirty="0" smtClean="0">
                          <a:solidFill>
                            <a:schemeClr val="tx1"/>
                          </a:solidFill>
                        </a:rPr>
                        <a:t>37.8%</a:t>
                      </a:r>
                      <a:endParaRPr lang="en-US" sz="1600" u="none"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u="none" dirty="0" smtClean="0">
                          <a:solidFill>
                            <a:schemeClr val="tx1"/>
                          </a:solidFill>
                        </a:rPr>
                        <a:t>$79,140</a:t>
                      </a:r>
                      <a:endParaRPr lang="en-US" sz="1600" u="none"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u="none" dirty="0" smtClean="0">
                          <a:solidFill>
                            <a:schemeClr val="tx1"/>
                          </a:solidFill>
                        </a:rPr>
                        <a:t>38.7%</a:t>
                      </a:r>
                      <a:endParaRPr lang="en-US" sz="1600" u="none"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extLst>
                  <a:ext uri="{0D108BD9-81ED-4DB2-BD59-A6C34878D82A}">
                    <a16:rowId xmlns:a16="http://schemas.microsoft.com/office/drawing/2014/main" xmlns="" val="10006"/>
                  </a:ext>
                </a:extLst>
              </a:tr>
              <a:tr h="308093">
                <a:tc>
                  <a:txBody>
                    <a:bodyPr/>
                    <a:lstStyle/>
                    <a:p>
                      <a:pPr algn="l"/>
                      <a:r>
                        <a:rPr lang="en-US" sz="1600" dirty="0" smtClean="0">
                          <a:solidFill>
                            <a:schemeClr val="tx1"/>
                          </a:solidFill>
                        </a:rPr>
                        <a:t>Total liabilities and equity</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u="none" dirty="0" smtClean="0">
                          <a:solidFill>
                            <a:schemeClr val="tx1"/>
                          </a:solidFill>
                        </a:rPr>
                        <a:t>$198,825</a:t>
                      </a:r>
                      <a:endParaRPr lang="en-US" sz="160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u="none" dirty="0" smtClean="0">
                          <a:solidFill>
                            <a:schemeClr val="tx1"/>
                          </a:solidFill>
                        </a:rPr>
                        <a:t>100.0%</a:t>
                      </a:r>
                      <a:endParaRPr lang="en-US" sz="1600" u="none"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u="none" dirty="0" smtClean="0">
                          <a:solidFill>
                            <a:schemeClr val="tx1"/>
                          </a:solidFill>
                        </a:rPr>
                        <a:t>$204,522</a:t>
                      </a:r>
                      <a:endParaRPr lang="en-US" sz="1600" u="none" dirty="0">
                        <a:solidFill>
                          <a:schemeClr val="tx1"/>
                        </a:solidFill>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ctr"/>
                      <a:r>
                        <a:rPr lang="en-US" sz="1600" u="none" dirty="0" smtClean="0">
                          <a:solidFill>
                            <a:schemeClr val="tx1"/>
                          </a:solidFill>
                        </a:rPr>
                        <a:t>100.0%</a:t>
                      </a:r>
                      <a:endParaRPr lang="en-US" sz="1600" u="none" dirty="0">
                        <a:solidFill>
                          <a:schemeClr val="tx1"/>
                        </a:solidFill>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32021360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8205" y="446397"/>
            <a:ext cx="8086195" cy="1107996"/>
          </a:xfrm>
        </p:spPr>
        <p:txBody>
          <a:bodyPr wrap="square">
            <a:spAutoFit/>
          </a:bodyPr>
          <a:lstStyle/>
          <a:p>
            <a:r>
              <a:rPr lang="en-IN" sz="2400" dirty="0">
                <a:latin typeface="+mj-lt"/>
              </a:rPr>
              <a:t>Table </a:t>
            </a:r>
            <a:r>
              <a:rPr lang="en-IN" sz="2400" dirty="0" smtClean="0">
                <a:latin typeface="+mj-lt"/>
              </a:rPr>
              <a:t>3.2 </a:t>
            </a:r>
            <a:r>
              <a:rPr lang="en-IN" sz="2400" dirty="0">
                <a:latin typeface="+mj-lt"/>
              </a:rPr>
              <a:t>Walmart Balance Sheet for Years Ending January 31, 2017 and January 31, 2018 (expressed in $ millions)</a:t>
            </a:r>
            <a:r>
              <a:rPr lang="en-US" sz="2400" dirty="0">
                <a:latin typeface="+mj-lt"/>
              </a:rPr>
              <a:t> </a:t>
            </a:r>
            <a:r>
              <a:rPr lang="en-US" sz="1800" dirty="0">
                <a:latin typeface="+mj-lt"/>
              </a:rPr>
              <a:t>(4 of 4)</a:t>
            </a:r>
          </a:p>
        </p:txBody>
      </p:sp>
      <p:sp>
        <p:nvSpPr>
          <p:cNvPr id="3" name="Content Placeholder 2"/>
          <p:cNvSpPr>
            <a:spLocks noGrp="1"/>
          </p:cNvSpPr>
          <p:nvPr>
            <p:ph idx="1"/>
          </p:nvPr>
        </p:nvSpPr>
        <p:spPr>
          <a:xfrm>
            <a:off x="437536" y="1902974"/>
            <a:ext cx="8172227" cy="4093428"/>
          </a:xfrm>
        </p:spPr>
        <p:txBody>
          <a:bodyPr wrap="square">
            <a:spAutoFit/>
          </a:bodyPr>
          <a:lstStyle/>
          <a:p>
            <a:pPr lvl="0"/>
            <a:r>
              <a:rPr lang="en-US" sz="2400" dirty="0" smtClean="0"/>
              <a:t>Total </a:t>
            </a:r>
            <a:r>
              <a:rPr lang="en-US" sz="2400" dirty="0"/>
              <a:t>assets exceeded $200 billion, consisting of about </a:t>
            </a:r>
            <a:r>
              <a:rPr lang="en-US" sz="2400" dirty="0" smtClean="0"/>
              <a:t>one-third </a:t>
            </a:r>
            <a:r>
              <a:rPr lang="en-US" sz="2400" dirty="0"/>
              <a:t>current assets and </a:t>
            </a:r>
            <a:r>
              <a:rPr lang="en-US" sz="2400" dirty="0" smtClean="0"/>
              <a:t>two-thirds </a:t>
            </a:r>
            <a:r>
              <a:rPr lang="en-US" sz="2400" dirty="0"/>
              <a:t>of long-term </a:t>
            </a:r>
            <a:r>
              <a:rPr lang="en-US" sz="2400" dirty="0" smtClean="0"/>
              <a:t>assets</a:t>
            </a:r>
            <a:endParaRPr lang="en-US" sz="2400" dirty="0"/>
          </a:p>
          <a:p>
            <a:pPr lvl="0"/>
            <a:r>
              <a:rPr lang="en-US" sz="2400" dirty="0" smtClean="0"/>
              <a:t>Holding over </a:t>
            </a:r>
            <a:r>
              <a:rPr lang="en-US" sz="2400" dirty="0"/>
              <a:t>$6 billion in cash, or about </a:t>
            </a:r>
            <a:r>
              <a:rPr lang="en-US" sz="2400" dirty="0" smtClean="0"/>
              <a:t>3% of </a:t>
            </a:r>
            <a:r>
              <a:rPr lang="en-US" sz="2400" dirty="0"/>
              <a:t>all the company’s assets.</a:t>
            </a:r>
          </a:p>
          <a:p>
            <a:pPr lvl="0"/>
            <a:r>
              <a:rPr lang="en-US" sz="2400" dirty="0" smtClean="0"/>
              <a:t>Held 21 </a:t>
            </a:r>
            <a:r>
              <a:rPr lang="en-US" sz="2400" dirty="0"/>
              <a:t>percent of its assets as inventory and </a:t>
            </a:r>
            <a:r>
              <a:rPr lang="en-US" sz="2400" dirty="0" smtClean="0"/>
              <a:t>3% as </a:t>
            </a:r>
            <a:r>
              <a:rPr lang="en-US" sz="2400" dirty="0"/>
              <a:t>accounts receivable. </a:t>
            </a:r>
          </a:p>
          <a:p>
            <a:pPr lvl="0"/>
            <a:r>
              <a:rPr lang="en-US" sz="2400" dirty="0" smtClean="0"/>
              <a:t>Property</a:t>
            </a:r>
            <a:r>
              <a:rPr lang="en-US" sz="2400" dirty="0"/>
              <a:t>, plant and equipment accounted for about </a:t>
            </a:r>
            <a:r>
              <a:rPr lang="en-US" sz="2400" dirty="0" smtClean="0"/>
              <a:t>56% of </a:t>
            </a:r>
            <a:r>
              <a:rPr lang="en-US" sz="2400" dirty="0"/>
              <a:t>its assets.</a:t>
            </a:r>
          </a:p>
          <a:p>
            <a:pPr lvl="0"/>
            <a:r>
              <a:rPr lang="en-US" sz="2400" dirty="0" smtClean="0"/>
              <a:t>Intangible assets made up 15% of the assets.</a:t>
            </a:r>
            <a:endParaRPr lang="en-US" sz="2400" dirty="0"/>
          </a:p>
        </p:txBody>
      </p:sp>
    </p:spTree>
    <p:extLst>
      <p:ext uri="{BB962C8B-B14F-4D97-AF65-F5344CB8AC3E}">
        <p14:creationId xmlns:p14="http://schemas.microsoft.com/office/powerpoint/2010/main" val="34478464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0866" y="410729"/>
            <a:ext cx="8173065" cy="553998"/>
          </a:xfrm>
        </p:spPr>
        <p:txBody>
          <a:bodyPr wrap="square">
            <a:spAutoFit/>
          </a:bodyPr>
          <a:lstStyle/>
          <a:p>
            <a:r>
              <a:rPr lang="en-US" altLang="en-US" sz="3600" dirty="0">
                <a:latin typeface="+mj-lt"/>
                <a:ea typeface="ＭＳ Ｐゴシック" pitchFamily="34" charset="-128"/>
              </a:rPr>
              <a:t>Debt Ratio</a:t>
            </a:r>
            <a:endParaRPr lang="en-US" sz="3600" dirty="0">
              <a:latin typeface="+mj-lt"/>
            </a:endParaRPr>
          </a:p>
        </p:txBody>
      </p:sp>
      <p:sp>
        <p:nvSpPr>
          <p:cNvPr id="3" name="Content Placeholder 2"/>
          <p:cNvSpPr>
            <a:spLocks noGrp="1"/>
          </p:cNvSpPr>
          <p:nvPr>
            <p:ph idx="1"/>
          </p:nvPr>
        </p:nvSpPr>
        <p:spPr>
          <a:xfrm>
            <a:off x="437536" y="1220090"/>
            <a:ext cx="8173064" cy="2408352"/>
          </a:xfrm>
        </p:spPr>
        <p:txBody>
          <a:bodyPr wrap="square">
            <a:spAutoFit/>
          </a:bodyPr>
          <a:lstStyle/>
          <a:p>
            <a:r>
              <a:rPr lang="en-US" altLang="en-US" sz="2400" dirty="0"/>
              <a:t>Debt ratio is the percentage of assets that are financed by debt</a:t>
            </a:r>
            <a:r>
              <a:rPr lang="en-US" altLang="en-US" sz="2400" dirty="0" smtClean="0"/>
              <a:t>.</a:t>
            </a:r>
          </a:p>
          <a:p>
            <a:r>
              <a:rPr lang="en-US" altLang="en-US" sz="2400" dirty="0"/>
              <a:t>Debt ratio is an indication of </a:t>
            </a:r>
            <a:r>
              <a:rPr lang="en-IN" altLang="en-US" sz="2400" dirty="0" smtClean="0">
                <a:ea typeface="HGS明朝E" charset="-128"/>
              </a:rPr>
              <a:t>“</a:t>
            </a:r>
            <a:r>
              <a:rPr lang="en-US" altLang="en-US" sz="2400" dirty="0" smtClean="0"/>
              <a:t>financial </a:t>
            </a:r>
            <a:r>
              <a:rPr lang="en-US" altLang="en-US" sz="2400" dirty="0"/>
              <a:t>risk</a:t>
            </a:r>
            <a:r>
              <a:rPr lang="en-US" altLang="en-US" sz="2400" dirty="0" smtClean="0"/>
              <a:t>.</a:t>
            </a:r>
            <a:r>
              <a:rPr lang="en-IN" altLang="en-US" sz="2400" dirty="0" smtClean="0">
                <a:ea typeface="HGS明朝E" charset="-128"/>
              </a:rPr>
              <a:t>”</a:t>
            </a:r>
            <a:r>
              <a:rPr lang="en-US" altLang="en-US" sz="2400" dirty="0" smtClean="0"/>
              <a:t> </a:t>
            </a:r>
            <a:r>
              <a:rPr lang="en-US" altLang="en-US" sz="2400" dirty="0"/>
              <a:t>Generally, the higher the ratio, the more risky the firm is, as firms have to pay interest on debt regardless of the earnings or cash flow situation</a:t>
            </a:r>
            <a:r>
              <a:rPr lang="en-US" altLang="en-US" sz="2400" dirty="0" smtClean="0"/>
              <a:t>.</a:t>
            </a:r>
            <a:endParaRPr lang="en-US" altLang="en-US" sz="2400" dirty="0"/>
          </a:p>
        </p:txBody>
      </p:sp>
    </p:spTree>
    <p:extLst>
      <p:ext uri="{BB962C8B-B14F-4D97-AF65-F5344CB8AC3E}">
        <p14:creationId xmlns:p14="http://schemas.microsoft.com/office/powerpoint/2010/main" val="20065937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486" y="415416"/>
            <a:ext cx="8173064" cy="553998"/>
          </a:xfrm>
        </p:spPr>
        <p:txBody>
          <a:bodyPr wrap="square">
            <a:spAutoFit/>
          </a:bodyPr>
          <a:lstStyle/>
          <a:p>
            <a:r>
              <a:rPr lang="en-US" altLang="en-US" sz="3600" dirty="0">
                <a:latin typeface="+mj-lt"/>
                <a:ea typeface="ＭＳ Ｐゴシック" pitchFamily="34" charset="-128"/>
              </a:rPr>
              <a:t>Net Working Capital</a:t>
            </a:r>
            <a:endParaRPr lang="en-US" sz="3600" dirty="0">
              <a:latin typeface="+mj-lt"/>
            </a:endParaRPr>
          </a:p>
        </p:txBody>
      </p:sp>
      <p:sp>
        <p:nvSpPr>
          <p:cNvPr id="3" name="Content Placeholder 2"/>
          <p:cNvSpPr>
            <a:spLocks noGrp="1"/>
          </p:cNvSpPr>
          <p:nvPr>
            <p:ph idx="1"/>
          </p:nvPr>
        </p:nvSpPr>
        <p:spPr>
          <a:xfrm>
            <a:off x="437536" y="1216752"/>
            <a:ext cx="8173064" cy="3924151"/>
          </a:xfrm>
        </p:spPr>
        <p:txBody>
          <a:bodyPr wrap="square">
            <a:spAutoFit/>
          </a:bodyPr>
          <a:lstStyle/>
          <a:p>
            <a:r>
              <a:rPr lang="en-US" altLang="en-US" sz="2400" b="1" dirty="0">
                <a:ea typeface="ＭＳ Ｐゴシック" pitchFamily="34" charset="-128"/>
              </a:rPr>
              <a:t>Net Working </a:t>
            </a:r>
            <a:r>
              <a:rPr lang="en-US" altLang="en-US" sz="2400" b="1" dirty="0" smtClean="0">
                <a:ea typeface="ＭＳ Ｐゴシック" pitchFamily="34" charset="-128"/>
              </a:rPr>
              <a:t>Capital </a:t>
            </a:r>
            <a:r>
              <a:rPr lang="en-US" altLang="en-US" sz="2400" dirty="0" smtClean="0"/>
              <a:t>= </a:t>
            </a:r>
            <a:r>
              <a:rPr lang="en-US" altLang="en-US" sz="2400" dirty="0"/>
              <a:t>Current </a:t>
            </a:r>
            <a:r>
              <a:rPr lang="en-US" altLang="en-US" sz="2400" dirty="0" smtClean="0"/>
              <a:t>assets − current liabilities</a:t>
            </a:r>
          </a:p>
          <a:p>
            <a:pPr lvl="1"/>
            <a:r>
              <a:rPr lang="en-US" altLang="en-US" sz="2400" dirty="0"/>
              <a:t>The larger the net working capital, the better the firm’s ability to repay its debt</a:t>
            </a:r>
            <a:r>
              <a:rPr lang="en-US" altLang="en-US" sz="2400" dirty="0" smtClean="0"/>
              <a:t>.</a:t>
            </a:r>
          </a:p>
          <a:p>
            <a:pPr lvl="1"/>
            <a:r>
              <a:rPr lang="en-US" altLang="en-US" sz="2400" dirty="0"/>
              <a:t>Net working capital can be positive or zero or negative. It is generally positive</a:t>
            </a:r>
            <a:r>
              <a:rPr lang="en-US" altLang="en-US" sz="2400" dirty="0" smtClean="0"/>
              <a:t>.</a:t>
            </a:r>
          </a:p>
          <a:p>
            <a:pPr lvl="1"/>
            <a:r>
              <a:rPr lang="en-US" altLang="en-US" sz="2400" dirty="0"/>
              <a:t>An increase in net working capital may not always be good news. For example, if the level of inventory goes up, current assets will </a:t>
            </a:r>
            <a:r>
              <a:rPr lang="en-US" altLang="en-US" sz="2400" dirty="0" smtClean="0"/>
              <a:t>increase, </a:t>
            </a:r>
            <a:r>
              <a:rPr lang="en-US" altLang="en-US" sz="2400" dirty="0"/>
              <a:t>and thus net working capital will also increase. However, increasing inventory level may well be a sign of inability to sell.</a:t>
            </a:r>
            <a:endParaRPr lang="en-US" sz="2400" dirty="0"/>
          </a:p>
        </p:txBody>
      </p:sp>
    </p:spTree>
    <p:extLst>
      <p:ext uri="{BB962C8B-B14F-4D97-AF65-F5344CB8AC3E}">
        <p14:creationId xmlns:p14="http://schemas.microsoft.com/office/powerpoint/2010/main" val="22112993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0950" y="2964424"/>
            <a:ext cx="7772400" cy="553998"/>
          </a:xfrm>
        </p:spPr>
        <p:txBody>
          <a:bodyPr>
            <a:spAutoFit/>
          </a:bodyPr>
          <a:lstStyle/>
          <a:p>
            <a:r>
              <a:rPr lang="en-US" dirty="0">
                <a:latin typeface="+mj-lt"/>
              </a:rPr>
              <a:t>Measuring Cash </a:t>
            </a:r>
            <a:r>
              <a:rPr lang="en-US" dirty="0" smtClean="0">
                <a:latin typeface="+mj-lt"/>
              </a:rPr>
              <a:t>Flows </a:t>
            </a:r>
            <a:endParaRPr lang="en-US" sz="2000" b="0" dirty="0">
              <a:latin typeface="+mj-lt"/>
            </a:endParaRPr>
          </a:p>
        </p:txBody>
      </p:sp>
    </p:spTree>
    <p:extLst>
      <p:ext uri="{BB962C8B-B14F-4D97-AF65-F5344CB8AC3E}">
        <p14:creationId xmlns:p14="http://schemas.microsoft.com/office/powerpoint/2010/main" val="13765506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7536" y="2962275"/>
            <a:ext cx="7772400" cy="553998"/>
          </a:xfrm>
        </p:spPr>
        <p:txBody>
          <a:bodyPr>
            <a:spAutoFit/>
          </a:bodyPr>
          <a:lstStyle/>
          <a:p>
            <a:r>
              <a:rPr lang="en-US" dirty="0">
                <a:latin typeface="+mj-lt"/>
              </a:rPr>
              <a:t>The Income </a:t>
            </a:r>
            <a:r>
              <a:rPr lang="en-US" dirty="0" smtClean="0">
                <a:latin typeface="+mj-lt"/>
              </a:rPr>
              <a:t>Statement</a:t>
            </a:r>
            <a:endParaRPr lang="en-US" sz="2000" b="0" dirty="0">
              <a:latin typeface="+mj-lt"/>
            </a:endParaRPr>
          </a:p>
        </p:txBody>
      </p:sp>
    </p:spTree>
    <p:extLst>
      <p:ext uri="{BB962C8B-B14F-4D97-AF65-F5344CB8AC3E}">
        <p14:creationId xmlns:p14="http://schemas.microsoft.com/office/powerpoint/2010/main" val="34214269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179" y="417872"/>
            <a:ext cx="8182896" cy="553998"/>
          </a:xfrm>
        </p:spPr>
        <p:txBody>
          <a:bodyPr wrap="square">
            <a:spAutoFit/>
          </a:bodyPr>
          <a:lstStyle/>
          <a:p>
            <a:r>
              <a:rPr lang="en-US" sz="3600" dirty="0">
                <a:latin typeface="+mj-lt"/>
              </a:rPr>
              <a:t>Measuring Cash </a:t>
            </a:r>
            <a:r>
              <a:rPr lang="en-US" sz="3600" dirty="0" smtClean="0">
                <a:latin typeface="+mj-lt"/>
              </a:rPr>
              <a:t>Flows</a:t>
            </a:r>
            <a:endParaRPr lang="en-US" sz="2000" b="0" dirty="0">
              <a:latin typeface="+mj-lt"/>
            </a:endParaRPr>
          </a:p>
        </p:txBody>
      </p:sp>
      <p:sp>
        <p:nvSpPr>
          <p:cNvPr id="3" name="Content Placeholder 2"/>
          <p:cNvSpPr>
            <a:spLocks noGrp="1"/>
          </p:cNvSpPr>
          <p:nvPr>
            <p:ph idx="1"/>
          </p:nvPr>
        </p:nvSpPr>
        <p:spPr>
          <a:xfrm>
            <a:off x="447368" y="1226584"/>
            <a:ext cx="8163232" cy="1300356"/>
          </a:xfrm>
        </p:spPr>
        <p:txBody>
          <a:bodyPr wrap="square">
            <a:spAutoFit/>
          </a:bodyPr>
          <a:lstStyle/>
          <a:p>
            <a:r>
              <a:rPr lang="en-US" altLang="en-US" sz="2400" dirty="0">
                <a:ea typeface="ＭＳ Ｐゴシック" pitchFamily="34" charset="-128"/>
              </a:rPr>
              <a:t>Profits in the financial statements are calculated on </a:t>
            </a:r>
            <a:r>
              <a:rPr lang="en-IN" altLang="en-US" sz="2400" dirty="0" smtClean="0">
                <a:ea typeface="HGS明朝E" charset="-128"/>
              </a:rPr>
              <a:t>“</a:t>
            </a:r>
            <a:r>
              <a:rPr lang="en-US" altLang="en-US" sz="2400" dirty="0" smtClean="0">
                <a:ea typeface="ＭＳ Ｐゴシック" pitchFamily="34" charset="-128"/>
              </a:rPr>
              <a:t>accrual basis</a:t>
            </a:r>
            <a:r>
              <a:rPr lang="en-IN" altLang="en-US" sz="2400" dirty="0" smtClean="0">
                <a:ea typeface="HGS明朝E" charset="-128"/>
              </a:rPr>
              <a:t>”</a:t>
            </a:r>
            <a:r>
              <a:rPr lang="en-US" altLang="en-US" sz="2400" dirty="0" smtClean="0">
                <a:ea typeface="ＭＳ Ｐゴシック" pitchFamily="34" charset="-128"/>
              </a:rPr>
              <a:t> </a:t>
            </a:r>
            <a:r>
              <a:rPr lang="en-US" altLang="en-US" sz="2400" dirty="0">
                <a:ea typeface="ＭＳ Ｐゴシック" pitchFamily="34" charset="-128"/>
              </a:rPr>
              <a:t>rather than </a:t>
            </a:r>
            <a:r>
              <a:rPr lang="en-IN" altLang="en-US" sz="2400" dirty="0" smtClean="0">
                <a:ea typeface="HGS明朝E" charset="-128"/>
              </a:rPr>
              <a:t>“</a:t>
            </a:r>
            <a:r>
              <a:rPr lang="en-US" altLang="en-US" sz="2400" dirty="0" smtClean="0">
                <a:ea typeface="ＭＳ Ｐゴシック" pitchFamily="34" charset="-128"/>
              </a:rPr>
              <a:t>cash basis.”</a:t>
            </a:r>
          </a:p>
          <a:p>
            <a:r>
              <a:rPr lang="en-US" altLang="en-US" sz="2400" dirty="0">
                <a:ea typeface="ＭＳ Ｐゴシック" pitchFamily="34" charset="-128"/>
              </a:rPr>
              <a:t>Thus, profits are not equal to cash.</a:t>
            </a:r>
            <a:endParaRPr lang="en-US" sz="2400" dirty="0"/>
          </a:p>
        </p:txBody>
      </p:sp>
    </p:spTree>
    <p:extLst>
      <p:ext uri="{BB962C8B-B14F-4D97-AF65-F5344CB8AC3E}">
        <p14:creationId xmlns:p14="http://schemas.microsoft.com/office/powerpoint/2010/main" val="4802553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675" y="416938"/>
            <a:ext cx="7934325" cy="553998"/>
          </a:xfrm>
        </p:spPr>
        <p:txBody>
          <a:bodyPr wrap="square">
            <a:spAutoFit/>
          </a:bodyPr>
          <a:lstStyle/>
          <a:p>
            <a:r>
              <a:rPr lang="en-US" altLang="en-US" sz="3600" dirty="0">
                <a:latin typeface="+mj-lt"/>
                <a:ea typeface="ＭＳ Ｐゴシック" pitchFamily="34" charset="-128"/>
              </a:rPr>
              <a:t>Accrual Basis Accounting</a:t>
            </a:r>
            <a:endParaRPr lang="en-US" sz="3600" dirty="0">
              <a:latin typeface="+mj-lt"/>
            </a:endParaRPr>
          </a:p>
        </p:txBody>
      </p:sp>
      <p:sp>
        <p:nvSpPr>
          <p:cNvPr id="3" name="Content Placeholder 2"/>
          <p:cNvSpPr>
            <a:spLocks noGrp="1"/>
          </p:cNvSpPr>
          <p:nvPr>
            <p:ph idx="1"/>
          </p:nvPr>
        </p:nvSpPr>
        <p:spPr>
          <a:xfrm>
            <a:off x="437536" y="1219200"/>
            <a:ext cx="8153400" cy="4701287"/>
          </a:xfrm>
        </p:spPr>
        <p:txBody>
          <a:bodyPr wrap="square">
            <a:spAutoFit/>
          </a:bodyPr>
          <a:lstStyle/>
          <a:p>
            <a:r>
              <a:rPr lang="en-US" altLang="en-US" sz="2400" dirty="0">
                <a:ea typeface="ＭＳ Ｐゴシック" pitchFamily="34" charset="-128"/>
              </a:rPr>
              <a:t>Accrual basis is the principle of recording revenues when earned and expenses when </a:t>
            </a:r>
            <a:r>
              <a:rPr lang="en-US" altLang="en-US" sz="2400" dirty="0" smtClean="0">
                <a:ea typeface="ＭＳ Ｐゴシック" pitchFamily="34" charset="-128"/>
              </a:rPr>
              <a:t>incurred </a:t>
            </a:r>
            <a:r>
              <a:rPr lang="en-US" altLang="en-US" sz="2400" dirty="0">
                <a:ea typeface="ＭＳ Ｐゴシック" pitchFamily="34" charset="-128"/>
              </a:rPr>
              <a:t>rather than when cash is received or paid</a:t>
            </a:r>
            <a:r>
              <a:rPr lang="en-US" altLang="en-US" sz="2400" dirty="0" smtClean="0">
                <a:ea typeface="ＭＳ Ｐゴシック" pitchFamily="34" charset="-128"/>
              </a:rPr>
              <a:t>.</a:t>
            </a:r>
          </a:p>
          <a:p>
            <a:pPr lvl="1"/>
            <a:r>
              <a:rPr lang="en-US" altLang="en-US" sz="2400" dirty="0"/>
              <a:t>Thus, sales revenue recorded in the income statement includes both cash and credit sales. Similarly, inventory purchases may not be entirely paid for in cash </a:t>
            </a:r>
            <a:r>
              <a:rPr lang="en-US" altLang="en-US" sz="2400" dirty="0" smtClean="0"/>
              <a:t>because suppliers </a:t>
            </a:r>
            <a:r>
              <a:rPr lang="en-US" altLang="en-US" sz="2400" dirty="0"/>
              <a:t>may extend credit for some of the purchases. </a:t>
            </a:r>
            <a:endParaRPr lang="en-US" altLang="en-US" sz="2400" dirty="0" smtClean="0">
              <a:ea typeface="ＭＳ Ｐゴシック" pitchFamily="34" charset="-128"/>
            </a:endParaRPr>
          </a:p>
          <a:p>
            <a:r>
              <a:rPr lang="en-US" altLang="en-US" sz="2400" b="1" dirty="0">
                <a:ea typeface="ＭＳ Ｐゴシック" pitchFamily="34" charset="-128"/>
              </a:rPr>
              <a:t>Treatment of long-term assets</a:t>
            </a:r>
            <a:r>
              <a:rPr lang="en-US" altLang="en-US" sz="2400" dirty="0">
                <a:ea typeface="ＭＳ Ｐゴシック" pitchFamily="34" charset="-128"/>
              </a:rPr>
              <a:t>: Asset acquisitions (that will last more than one year, such as equipment) are not recorded as an expense but are written off every year as depreciation expense.</a:t>
            </a:r>
            <a:endParaRPr lang="en-US" sz="2400" dirty="0"/>
          </a:p>
        </p:txBody>
      </p:sp>
    </p:spTree>
    <p:extLst>
      <p:ext uri="{BB962C8B-B14F-4D97-AF65-F5344CB8AC3E}">
        <p14:creationId xmlns:p14="http://schemas.microsoft.com/office/powerpoint/2010/main" val="20750574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843" y="424815"/>
            <a:ext cx="8163232" cy="984885"/>
          </a:xfrm>
        </p:spPr>
        <p:txBody>
          <a:bodyPr wrap="square">
            <a:spAutoFit/>
          </a:bodyPr>
          <a:lstStyle/>
          <a:p>
            <a:r>
              <a:rPr lang="en-IN" sz="3200" dirty="0">
                <a:latin typeface="+mj-lt"/>
              </a:rPr>
              <a:t>The Beginning Point: </a:t>
            </a:r>
            <a:r>
              <a:rPr lang="en-IN" sz="3200" dirty="0" smtClean="0">
                <a:latin typeface="+mj-lt"/>
              </a:rPr>
              <a:t>Changes </a:t>
            </a:r>
            <a:r>
              <a:rPr lang="en-IN" sz="3200" dirty="0">
                <a:latin typeface="+mj-lt"/>
              </a:rPr>
              <a:t>in the </a:t>
            </a:r>
            <a:r>
              <a:rPr lang="en-IN" sz="3200" dirty="0" smtClean="0">
                <a:latin typeface="+mj-lt"/>
              </a:rPr>
              <a:t>Balance Sheet and Cash Flows</a:t>
            </a:r>
            <a:endParaRPr lang="en-US" sz="3200" dirty="0">
              <a:latin typeface="+mj-lt"/>
            </a:endParaRPr>
          </a:p>
        </p:txBody>
      </p:sp>
      <p:graphicFrame>
        <p:nvGraphicFramePr>
          <p:cNvPr id="6" name="Table 5"/>
          <p:cNvGraphicFramePr>
            <a:graphicFrameLocks noGrp="1"/>
          </p:cNvGraphicFramePr>
          <p:nvPr>
            <p:extLst>
              <p:ext uri="{D42A27DB-BD31-4B8C-83A1-F6EECF244321}">
                <p14:modId xmlns:p14="http://schemas.microsoft.com/office/powerpoint/2010/main" val="726435471"/>
              </p:ext>
            </p:extLst>
          </p:nvPr>
        </p:nvGraphicFramePr>
        <p:xfrm>
          <a:off x="457200" y="1981200"/>
          <a:ext cx="8153400" cy="3043582"/>
        </p:xfrm>
        <a:graphic>
          <a:graphicData uri="http://schemas.openxmlformats.org/drawingml/2006/table">
            <a:tbl>
              <a:tblPr firstRow="1" bandRow="1">
                <a:tableStyleId>{3B4B98B0-60AC-42C2-AFA5-B58CD77FA1E5}</a:tableStyleId>
              </a:tblPr>
              <a:tblGrid>
                <a:gridCol w="4078406">
                  <a:extLst>
                    <a:ext uri="{9D8B030D-6E8A-4147-A177-3AD203B41FA5}">
                      <a16:colId xmlns:a16="http://schemas.microsoft.com/office/drawing/2014/main" xmlns="" val="1541822819"/>
                    </a:ext>
                  </a:extLst>
                </a:gridCol>
                <a:gridCol w="4074994">
                  <a:extLst>
                    <a:ext uri="{9D8B030D-6E8A-4147-A177-3AD203B41FA5}">
                      <a16:colId xmlns:a16="http://schemas.microsoft.com/office/drawing/2014/main" xmlns="" val="389783827"/>
                    </a:ext>
                  </a:extLst>
                </a:gridCol>
              </a:tblGrid>
              <a:tr h="380448">
                <a:tc>
                  <a:txBody>
                    <a:bodyPr/>
                    <a:lstStyle/>
                    <a:p>
                      <a:pPr algn="ctr"/>
                      <a:r>
                        <a:rPr lang="en-IN" sz="1800" b="1" i="0" u="none" strike="noStrike" kern="1200" baseline="0" dirty="0" smtClean="0">
                          <a:solidFill>
                            <a:schemeClr val="bg1"/>
                          </a:solidFill>
                          <a:latin typeface="+mn-lt"/>
                          <a:ea typeface="+mn-ea"/>
                          <a:cs typeface="+mn-cs"/>
                        </a:rPr>
                        <a:t>Sources of Cash</a:t>
                      </a:r>
                      <a:endParaRPr lang="en-IN"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FA3"/>
                    </a:solidFill>
                  </a:tcPr>
                </a:tc>
                <a:tc>
                  <a:txBody>
                    <a:bodyPr/>
                    <a:lstStyle/>
                    <a:p>
                      <a:pPr algn="ctr"/>
                      <a:r>
                        <a:rPr lang="en-IN" sz="1800" b="1" i="0" u="none" strike="noStrike" kern="1200" baseline="0" dirty="0" smtClean="0">
                          <a:solidFill>
                            <a:schemeClr val="bg1"/>
                          </a:solidFill>
                          <a:latin typeface="+mn-lt"/>
                          <a:ea typeface="+mn-ea"/>
                          <a:cs typeface="+mn-cs"/>
                        </a:rPr>
                        <a:t>Use of Cash</a:t>
                      </a:r>
                      <a:endParaRPr lang="en-IN"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FA3"/>
                    </a:solidFill>
                  </a:tcPr>
                </a:tc>
                <a:extLst>
                  <a:ext uri="{0D108BD9-81ED-4DB2-BD59-A6C34878D82A}">
                    <a16:rowId xmlns:a16="http://schemas.microsoft.com/office/drawing/2014/main" xmlns="" val="3222841436"/>
                  </a:ext>
                </a:extLst>
              </a:tr>
              <a:tr h="380448">
                <a:tc>
                  <a:txBody>
                    <a:bodyPr/>
                    <a:lstStyle/>
                    <a:p>
                      <a:r>
                        <a:rPr lang="en-IN" sz="1800" b="1" i="0" u="none" strike="noStrike" kern="1200" baseline="0" dirty="0" smtClean="0">
                          <a:solidFill>
                            <a:schemeClr val="tx1"/>
                          </a:solidFill>
                          <a:latin typeface="+mn-lt"/>
                          <a:ea typeface="+mn-ea"/>
                          <a:cs typeface="+mn-cs"/>
                        </a:rPr>
                        <a:t>Decrease in an Asset</a:t>
                      </a:r>
                      <a:endParaRPr lang="en-IN"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r>
                        <a:rPr lang="en-IN" sz="1800" b="1" i="0" u="none" strike="noStrike" kern="1200" baseline="0" dirty="0" smtClean="0">
                          <a:solidFill>
                            <a:schemeClr val="tx1"/>
                          </a:solidFill>
                          <a:latin typeface="+mn-lt"/>
                          <a:ea typeface="+mn-ea"/>
                          <a:cs typeface="+mn-cs"/>
                        </a:rPr>
                        <a:t>Increase in an Asset</a:t>
                      </a:r>
                      <a:endParaRPr lang="en-IN"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extLst>
                  <a:ext uri="{0D108BD9-81ED-4DB2-BD59-A6C34878D82A}">
                    <a16:rowId xmlns:a16="http://schemas.microsoft.com/office/drawing/2014/main" xmlns="" val="2563234073"/>
                  </a:ext>
                </a:extLst>
              </a:tr>
              <a:tr h="951119">
                <a:tc>
                  <a:txBody>
                    <a:bodyPr/>
                    <a:lstStyle/>
                    <a:p>
                      <a:r>
                        <a:rPr lang="en-IN" sz="1800" b="1" i="0" u="none" strike="noStrike" kern="1200" baseline="0" dirty="0" smtClean="0">
                          <a:solidFill>
                            <a:schemeClr val="tx1"/>
                          </a:solidFill>
                          <a:latin typeface="+mn-lt"/>
                          <a:ea typeface="+mn-ea"/>
                          <a:cs typeface="+mn-cs"/>
                        </a:rPr>
                        <a:t>Example: </a:t>
                      </a:r>
                      <a:r>
                        <a:rPr lang="en-IN" sz="1800" b="0" i="0" u="none" strike="noStrike" kern="1200" baseline="0" dirty="0" smtClean="0">
                          <a:solidFill>
                            <a:schemeClr val="tx1"/>
                          </a:solidFill>
                          <a:latin typeface="+mn-lt"/>
                          <a:ea typeface="+mn-ea"/>
                          <a:cs typeface="+mn-cs"/>
                        </a:rPr>
                        <a:t>Selling inventories or collecting receivables provides cash.</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r>
                        <a:rPr lang="en-IN" sz="1800" b="1" i="0" u="none" strike="noStrike" kern="1200" baseline="0" dirty="0" smtClean="0">
                          <a:solidFill>
                            <a:schemeClr val="tx1"/>
                          </a:solidFill>
                          <a:latin typeface="+mn-lt"/>
                          <a:ea typeface="+mn-ea"/>
                          <a:cs typeface="+mn-cs"/>
                        </a:rPr>
                        <a:t>Example: </a:t>
                      </a:r>
                      <a:r>
                        <a:rPr lang="en-IN" sz="1800" b="0" i="0" u="none" strike="noStrike" kern="1200" baseline="0" dirty="0" smtClean="0">
                          <a:solidFill>
                            <a:schemeClr val="tx1"/>
                          </a:solidFill>
                          <a:latin typeface="+mn-lt"/>
                          <a:ea typeface="+mn-ea"/>
                          <a:cs typeface="+mn-cs"/>
                        </a:rPr>
                        <a:t>Investing in fixed assets or buying more inventories uses cash.</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4EAE4"/>
                    </a:solidFill>
                  </a:tcPr>
                </a:tc>
                <a:extLst>
                  <a:ext uri="{0D108BD9-81ED-4DB2-BD59-A6C34878D82A}">
                    <a16:rowId xmlns:a16="http://schemas.microsoft.com/office/drawing/2014/main" xmlns="" val="314652482"/>
                  </a:ext>
                </a:extLst>
              </a:tr>
              <a:tr h="380448">
                <a:tc>
                  <a:txBody>
                    <a:bodyPr/>
                    <a:lstStyle/>
                    <a:p>
                      <a:r>
                        <a:rPr lang="en-IN" sz="1800" b="1" i="0" u="none" strike="noStrike" kern="1200" baseline="0" dirty="0" smtClean="0">
                          <a:solidFill>
                            <a:schemeClr val="tx1"/>
                          </a:solidFill>
                          <a:latin typeface="+mn-lt"/>
                          <a:ea typeface="+mn-ea"/>
                          <a:cs typeface="+mn-cs"/>
                        </a:rPr>
                        <a:t>Increase in a Liability or Equity</a:t>
                      </a:r>
                      <a:endParaRPr lang="en-IN"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r>
                        <a:rPr lang="en-IN" sz="1800" b="1" i="0" u="none" strike="noStrike" kern="1200" baseline="0" dirty="0" smtClean="0">
                          <a:solidFill>
                            <a:schemeClr val="tx1"/>
                          </a:solidFill>
                          <a:latin typeface="+mn-lt"/>
                          <a:ea typeface="+mn-ea"/>
                          <a:cs typeface="+mn-cs"/>
                        </a:rPr>
                        <a:t>Decrease in a Liability or Equity</a:t>
                      </a:r>
                      <a:endParaRPr lang="en-IN" b="1"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extLst>
                  <a:ext uri="{0D108BD9-81ED-4DB2-BD59-A6C34878D82A}">
                    <a16:rowId xmlns:a16="http://schemas.microsoft.com/office/drawing/2014/main" xmlns="" val="3344471601"/>
                  </a:ext>
                </a:extLst>
              </a:tr>
              <a:tr h="951119">
                <a:tc>
                  <a:txBody>
                    <a:bodyPr/>
                    <a:lstStyle/>
                    <a:p>
                      <a:r>
                        <a:rPr lang="en-IN" sz="1800" b="1" i="0" u="none" strike="noStrike" kern="1200" baseline="0" dirty="0" smtClean="0">
                          <a:solidFill>
                            <a:schemeClr val="tx1"/>
                          </a:solidFill>
                          <a:latin typeface="+mn-lt"/>
                          <a:ea typeface="+mn-ea"/>
                          <a:cs typeface="+mn-cs"/>
                        </a:rPr>
                        <a:t>Example: </a:t>
                      </a:r>
                      <a:r>
                        <a:rPr lang="en-IN" sz="1800" b="0" i="0" u="none" strike="noStrike" kern="1200" baseline="0" dirty="0" smtClean="0">
                          <a:solidFill>
                            <a:schemeClr val="tx1"/>
                          </a:solidFill>
                          <a:latin typeface="+mn-lt"/>
                          <a:ea typeface="+mn-ea"/>
                          <a:cs typeface="+mn-cs"/>
                        </a:rPr>
                        <a:t>Borrowing funds or selling stock provides the firm with cash.</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r>
                        <a:rPr lang="en-IN" sz="1800" b="1" i="0" u="none" strike="noStrike" kern="1200" baseline="0" dirty="0" smtClean="0">
                          <a:solidFill>
                            <a:schemeClr val="tx1"/>
                          </a:solidFill>
                          <a:latin typeface="+mn-lt"/>
                          <a:ea typeface="+mn-ea"/>
                          <a:cs typeface="+mn-cs"/>
                        </a:rPr>
                        <a:t>Example: </a:t>
                      </a:r>
                      <a:r>
                        <a:rPr lang="en-IN" sz="1800" b="0" i="0" u="none" strike="noStrike" kern="1200" baseline="0" dirty="0" smtClean="0">
                          <a:solidFill>
                            <a:schemeClr val="tx1"/>
                          </a:solidFill>
                          <a:latin typeface="+mn-lt"/>
                          <a:ea typeface="+mn-ea"/>
                          <a:cs typeface="+mn-cs"/>
                        </a:rPr>
                        <a:t>Paying off a loan or buying back stock uses cash.</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4EAE4"/>
                    </a:solidFill>
                  </a:tcPr>
                </a:tc>
                <a:extLst>
                  <a:ext uri="{0D108BD9-81ED-4DB2-BD59-A6C34878D82A}">
                    <a16:rowId xmlns:a16="http://schemas.microsoft.com/office/drawing/2014/main" xmlns="" val="622235904"/>
                  </a:ext>
                </a:extLst>
              </a:tr>
            </a:tbl>
          </a:graphicData>
        </a:graphic>
      </p:graphicFrame>
    </p:spTree>
    <p:extLst>
      <p:ext uri="{BB962C8B-B14F-4D97-AF65-F5344CB8AC3E}">
        <p14:creationId xmlns:p14="http://schemas.microsoft.com/office/powerpoint/2010/main" val="11225845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843" y="401479"/>
            <a:ext cx="7629832" cy="2215991"/>
          </a:xfrm>
        </p:spPr>
        <p:txBody>
          <a:bodyPr wrap="square">
            <a:spAutoFit/>
          </a:bodyPr>
          <a:lstStyle/>
          <a:p>
            <a:r>
              <a:rPr lang="en-US" sz="3600" dirty="0" smtClean="0">
                <a:latin typeface="+mj-lt"/>
              </a:rPr>
              <a:t>Table 3.3 Walmart’s </a:t>
            </a:r>
            <a:r>
              <a:rPr lang="en-US" sz="3600" dirty="0">
                <a:latin typeface="+mj-lt"/>
              </a:rPr>
              <a:t>Changes in Balance Sheets Between </a:t>
            </a:r>
            <a:r>
              <a:rPr lang="en-US" sz="3600" dirty="0" smtClean="0">
                <a:latin typeface="+mj-lt"/>
              </a:rPr>
              <a:t>2017 </a:t>
            </a:r>
            <a:r>
              <a:rPr lang="en-US" sz="3600" dirty="0">
                <a:latin typeface="+mj-lt"/>
              </a:rPr>
              <a:t>and </a:t>
            </a:r>
            <a:r>
              <a:rPr lang="en-US" sz="3600" dirty="0" smtClean="0">
                <a:latin typeface="+mj-lt"/>
              </a:rPr>
              <a:t>2018 </a:t>
            </a:r>
            <a:r>
              <a:rPr lang="en-US" sz="3600" dirty="0">
                <a:latin typeface="+mj-lt"/>
              </a:rPr>
              <a:t>Create Sources and Uses of Cash ($ m</a:t>
            </a:r>
            <a:r>
              <a:rPr lang="en-US" sz="3600" dirty="0" smtClean="0">
                <a:latin typeface="+mj-lt"/>
              </a:rPr>
              <a:t>illions</a:t>
            </a:r>
            <a:r>
              <a:rPr lang="en-US" sz="3600" dirty="0">
                <a:latin typeface="+mj-lt"/>
              </a:rPr>
              <a:t>) </a:t>
            </a:r>
            <a:r>
              <a:rPr lang="en-US" sz="2800" dirty="0">
                <a:latin typeface="+mj-lt"/>
              </a:rPr>
              <a:t>(1 of 2)</a:t>
            </a:r>
          </a:p>
        </p:txBody>
      </p:sp>
      <p:graphicFrame>
        <p:nvGraphicFramePr>
          <p:cNvPr id="5" name="Table 4"/>
          <p:cNvGraphicFramePr>
            <a:graphicFrameLocks noGrp="1"/>
          </p:cNvGraphicFramePr>
          <p:nvPr>
            <p:extLst>
              <p:ext uri="{D42A27DB-BD31-4B8C-83A1-F6EECF244321}">
                <p14:modId xmlns:p14="http://schemas.microsoft.com/office/powerpoint/2010/main" val="2648022115"/>
              </p:ext>
            </p:extLst>
          </p:nvPr>
        </p:nvGraphicFramePr>
        <p:xfrm>
          <a:off x="533400" y="2819400"/>
          <a:ext cx="8077200" cy="3388844"/>
        </p:xfrm>
        <a:graphic>
          <a:graphicData uri="http://schemas.openxmlformats.org/drawingml/2006/table">
            <a:tbl>
              <a:tblPr firstRow="1" bandRow="1">
                <a:tableStyleId>{3B4B98B0-60AC-42C2-AFA5-B58CD77FA1E5}</a:tableStyleId>
              </a:tblPr>
              <a:tblGrid>
                <a:gridCol w="2404461">
                  <a:extLst>
                    <a:ext uri="{9D8B030D-6E8A-4147-A177-3AD203B41FA5}">
                      <a16:colId xmlns:a16="http://schemas.microsoft.com/office/drawing/2014/main" xmlns="" val="20000"/>
                    </a:ext>
                  </a:extLst>
                </a:gridCol>
                <a:gridCol w="1272950">
                  <a:extLst>
                    <a:ext uri="{9D8B030D-6E8A-4147-A177-3AD203B41FA5}">
                      <a16:colId xmlns:a16="http://schemas.microsoft.com/office/drawing/2014/main" xmlns="" val="20001"/>
                    </a:ext>
                  </a:extLst>
                </a:gridCol>
                <a:gridCol w="1272950">
                  <a:extLst>
                    <a:ext uri="{9D8B030D-6E8A-4147-A177-3AD203B41FA5}">
                      <a16:colId xmlns:a16="http://schemas.microsoft.com/office/drawing/2014/main" xmlns="" val="20002"/>
                    </a:ext>
                  </a:extLst>
                </a:gridCol>
                <a:gridCol w="1060793">
                  <a:extLst>
                    <a:ext uri="{9D8B030D-6E8A-4147-A177-3AD203B41FA5}">
                      <a16:colId xmlns:a16="http://schemas.microsoft.com/office/drawing/2014/main" xmlns="" val="20003"/>
                    </a:ext>
                  </a:extLst>
                </a:gridCol>
                <a:gridCol w="1060793">
                  <a:extLst>
                    <a:ext uri="{9D8B030D-6E8A-4147-A177-3AD203B41FA5}">
                      <a16:colId xmlns:a16="http://schemas.microsoft.com/office/drawing/2014/main" xmlns="" val="20004"/>
                    </a:ext>
                  </a:extLst>
                </a:gridCol>
                <a:gridCol w="1005253">
                  <a:extLst>
                    <a:ext uri="{9D8B030D-6E8A-4147-A177-3AD203B41FA5}">
                      <a16:colId xmlns:a16="http://schemas.microsoft.com/office/drawing/2014/main" xmlns="" val="20005"/>
                    </a:ext>
                  </a:extLst>
                </a:gridCol>
              </a:tblGrid>
              <a:tr h="980924">
                <a:tc>
                  <a:txBody>
                    <a:bodyPr/>
                    <a:lstStyle/>
                    <a:p>
                      <a:pPr algn="ctr"/>
                      <a:r>
                        <a:rPr lang="en-US" sz="1600" dirty="0" smtClean="0">
                          <a:solidFill>
                            <a:schemeClr val="bg1"/>
                          </a:solidFill>
                        </a:rPr>
                        <a:t>Changes in Assets</a:t>
                      </a:r>
                      <a:endParaRPr lang="en-US"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algn="ctr"/>
                      <a:r>
                        <a:rPr lang="en-US" sz="1600" dirty="0" smtClean="0">
                          <a:solidFill>
                            <a:schemeClr val="bg1"/>
                          </a:solidFill>
                        </a:rPr>
                        <a:t>January 31, 2017</a:t>
                      </a:r>
                      <a:endParaRPr lang="en-US"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algn="ctr"/>
                      <a:r>
                        <a:rPr lang="en-US" sz="1600" dirty="0" smtClean="0">
                          <a:solidFill>
                            <a:schemeClr val="bg1"/>
                          </a:solidFill>
                        </a:rPr>
                        <a:t>January 31, 2018</a:t>
                      </a:r>
                      <a:endParaRPr lang="en-US"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algn="ctr"/>
                      <a:r>
                        <a:rPr lang="en-US" sz="1600" dirty="0" smtClean="0">
                          <a:solidFill>
                            <a:schemeClr val="bg1"/>
                          </a:solidFill>
                        </a:rPr>
                        <a:t>Changes</a:t>
                      </a:r>
                      <a:endParaRPr lang="en-US"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algn="ctr"/>
                      <a:r>
                        <a:rPr lang="en-US" sz="1600" dirty="0" smtClean="0">
                          <a:solidFill>
                            <a:schemeClr val="bg1"/>
                          </a:solidFill>
                        </a:rPr>
                        <a:t>Sources</a:t>
                      </a:r>
                      <a:endParaRPr lang="en-US"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algn="ctr"/>
                      <a:r>
                        <a:rPr lang="en-US" sz="1600" dirty="0" smtClean="0">
                          <a:solidFill>
                            <a:schemeClr val="bg1"/>
                          </a:solidFill>
                        </a:rPr>
                        <a:t>Uses</a:t>
                      </a:r>
                      <a:endParaRPr lang="en-US"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extLst>
                  <a:ext uri="{0D108BD9-81ED-4DB2-BD59-A6C34878D82A}">
                    <a16:rowId xmlns:a16="http://schemas.microsoft.com/office/drawing/2014/main" xmlns="" val="10000"/>
                  </a:ext>
                </a:extLst>
              </a:tr>
              <a:tr h="322304">
                <a:tc>
                  <a:txBody>
                    <a:bodyPr/>
                    <a:lstStyle/>
                    <a:p>
                      <a:pPr algn="l"/>
                      <a:r>
                        <a:rPr lang="en-US" sz="1600" b="0" dirty="0" smtClean="0">
                          <a:solidFill>
                            <a:schemeClr val="tx1"/>
                          </a:solidFill>
                        </a:rPr>
                        <a:t>Accounts receivable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b="0" u="none" dirty="0" smtClean="0">
                          <a:solidFill>
                            <a:schemeClr val="tx1"/>
                          </a:solidFill>
                        </a:rPr>
                        <a:t>$5,835</a:t>
                      </a:r>
                      <a:endParaRPr lang="en-US" sz="16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b="0" u="none" dirty="0" smtClean="0">
                          <a:solidFill>
                            <a:schemeClr val="tx1"/>
                          </a:solidFill>
                        </a:rPr>
                        <a:t>$5,614</a:t>
                      </a:r>
                      <a:endParaRPr lang="en-US" sz="16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b="0" u="none" dirty="0" smtClean="0">
                          <a:solidFill>
                            <a:schemeClr val="tx1"/>
                          </a:solidFill>
                        </a:rPr>
                        <a:t>($221)</a:t>
                      </a:r>
                      <a:endParaRPr lang="en-US" sz="16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b="0" u="none" dirty="0" smtClean="0">
                          <a:solidFill>
                            <a:schemeClr val="tx1"/>
                          </a:solidFill>
                        </a:rPr>
                        <a:t>($221)</a:t>
                      </a:r>
                      <a:endParaRPr lang="en-US" sz="16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b="0" u="none" dirty="0" smtClean="0">
                          <a:solidFill>
                            <a:srgbClr val="D4EAE4"/>
                          </a:solidFill>
                        </a:rPr>
                        <a:t>Blank</a:t>
                      </a:r>
                      <a:endParaRPr lang="en-US" sz="1600" b="0" u="none" dirty="0">
                        <a:solidFill>
                          <a:srgbClr val="D4EAE4"/>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extLst>
                  <a:ext uri="{0D108BD9-81ED-4DB2-BD59-A6C34878D82A}">
                    <a16:rowId xmlns:a16="http://schemas.microsoft.com/office/drawing/2014/main" xmlns="" val="10001"/>
                  </a:ext>
                </a:extLst>
              </a:tr>
              <a:tr h="322304">
                <a:tc>
                  <a:txBody>
                    <a:bodyPr/>
                    <a:lstStyle/>
                    <a:p>
                      <a:pPr algn="l"/>
                      <a:r>
                        <a:rPr lang="en-US" sz="1600" b="0" dirty="0" smtClean="0">
                          <a:solidFill>
                            <a:schemeClr val="tx1"/>
                          </a:solidFill>
                        </a:rPr>
                        <a:t>Inventories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pPr algn="r"/>
                      <a:r>
                        <a:rPr lang="en-US" sz="1600" b="0" u="none" dirty="0" smtClean="0">
                          <a:solidFill>
                            <a:schemeClr val="tx1"/>
                          </a:solidFill>
                        </a:rPr>
                        <a:t>$43,046</a:t>
                      </a:r>
                      <a:endParaRPr lang="en-US" sz="16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pPr algn="r"/>
                      <a:r>
                        <a:rPr lang="en-US" sz="1600" b="0" u="none" dirty="0" smtClean="0">
                          <a:solidFill>
                            <a:schemeClr val="tx1"/>
                          </a:solidFill>
                        </a:rPr>
                        <a:t>$43,783</a:t>
                      </a:r>
                      <a:endParaRPr lang="en-US" sz="16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pPr algn="r"/>
                      <a:r>
                        <a:rPr lang="en-US" sz="1600" b="0" u="none" dirty="0" smtClean="0">
                          <a:solidFill>
                            <a:schemeClr val="tx1"/>
                          </a:solidFill>
                        </a:rPr>
                        <a:t>$737</a:t>
                      </a:r>
                      <a:endParaRPr lang="en-US" sz="16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pPr algn="r"/>
                      <a:r>
                        <a:rPr lang="en-US" sz="1600" b="0" u="none" dirty="0" smtClean="0">
                          <a:solidFill>
                            <a:srgbClr val="D4EAE4"/>
                          </a:solidFill>
                        </a:rPr>
                        <a:t>Blank</a:t>
                      </a:r>
                      <a:endParaRPr lang="en-US" sz="1600" b="0" u="none" dirty="0">
                        <a:solidFill>
                          <a:srgbClr val="D4EAE4"/>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pPr algn="r"/>
                      <a:r>
                        <a:rPr lang="en-US" sz="1600" b="0" u="none" dirty="0" smtClean="0">
                          <a:solidFill>
                            <a:schemeClr val="tx1"/>
                          </a:solidFill>
                        </a:rPr>
                        <a:t>$737</a:t>
                      </a:r>
                      <a:endParaRPr lang="en-US" sz="16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extLst>
                  <a:ext uri="{0D108BD9-81ED-4DB2-BD59-A6C34878D82A}">
                    <a16:rowId xmlns:a16="http://schemas.microsoft.com/office/drawing/2014/main" xmlns="" val="10002"/>
                  </a:ext>
                </a:extLst>
              </a:tr>
              <a:tr h="556707">
                <a:tc>
                  <a:txBody>
                    <a:bodyPr/>
                    <a:lstStyle/>
                    <a:p>
                      <a:pPr algn="l"/>
                      <a:r>
                        <a:rPr lang="en-US" sz="1600" b="0" dirty="0" smtClean="0">
                          <a:solidFill>
                            <a:schemeClr val="tx1"/>
                          </a:solidFill>
                        </a:rPr>
                        <a:t>Prepaid expenses and other current assets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pPr algn="r"/>
                      <a:r>
                        <a:rPr lang="en-US" sz="1600" dirty="0" smtClean="0">
                          <a:solidFill>
                            <a:schemeClr val="tx1"/>
                          </a:solidFill>
                        </a:rPr>
                        <a:t>$1,941</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pPr algn="r"/>
                      <a:r>
                        <a:rPr lang="en-US" sz="1600" dirty="0" smtClean="0">
                          <a:solidFill>
                            <a:schemeClr val="tx1"/>
                          </a:solidFill>
                        </a:rPr>
                        <a:t>$3,511</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pPr algn="r"/>
                      <a:r>
                        <a:rPr lang="en-US" sz="1600" dirty="0" smtClean="0">
                          <a:solidFill>
                            <a:schemeClr val="tx1"/>
                          </a:solidFill>
                        </a:rPr>
                        <a:t>$1,570</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pPr algn="r"/>
                      <a:r>
                        <a:rPr lang="en-US" sz="1600" dirty="0" smtClean="0">
                          <a:solidFill>
                            <a:srgbClr val="D4EAE4"/>
                          </a:solidFill>
                        </a:rPr>
                        <a:t>Blank</a:t>
                      </a:r>
                      <a:endParaRPr lang="en-US" sz="1600" dirty="0">
                        <a:solidFill>
                          <a:srgbClr val="D4EAE4"/>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$1,570</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extLst>
                  <a:ext uri="{0D108BD9-81ED-4DB2-BD59-A6C34878D82A}">
                    <a16:rowId xmlns:a16="http://schemas.microsoft.com/office/drawing/2014/main" xmlns="" val="10003"/>
                  </a:ext>
                </a:extLst>
              </a:tr>
              <a:tr h="556707">
                <a:tc>
                  <a:txBody>
                    <a:bodyPr/>
                    <a:lstStyle/>
                    <a:p>
                      <a:pPr algn="l"/>
                      <a:r>
                        <a:rPr lang="en-US" sz="1600" dirty="0" smtClean="0">
                          <a:solidFill>
                            <a:schemeClr val="tx1"/>
                          </a:solidFill>
                        </a:rPr>
                        <a:t>Gross plant and equipment</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pPr algn="r"/>
                      <a:r>
                        <a:rPr lang="en-US" sz="1600" u="none" dirty="0" smtClean="0">
                          <a:solidFill>
                            <a:schemeClr val="tx1"/>
                          </a:solidFill>
                        </a:rPr>
                        <a:t>$191,129</a:t>
                      </a:r>
                      <a:endParaRPr lang="en-US" sz="160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pPr algn="r"/>
                      <a:r>
                        <a:rPr lang="en-US" sz="1600" u="none" dirty="0" smtClean="0">
                          <a:solidFill>
                            <a:schemeClr val="tx1"/>
                          </a:solidFill>
                        </a:rPr>
                        <a:t>$202,298</a:t>
                      </a:r>
                      <a:endParaRPr lang="en-US" sz="160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pPr algn="r"/>
                      <a:r>
                        <a:rPr lang="en-US" sz="1600" u="none" dirty="0" smtClean="0">
                          <a:solidFill>
                            <a:schemeClr val="tx1"/>
                          </a:solidFill>
                        </a:rPr>
                        <a:t>$11,169</a:t>
                      </a:r>
                      <a:endParaRPr lang="en-US" sz="160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pPr algn="r"/>
                      <a:r>
                        <a:rPr lang="en-US" sz="1600" u="none" dirty="0" smtClean="0">
                          <a:solidFill>
                            <a:srgbClr val="D4EAE4"/>
                          </a:solidFill>
                        </a:rPr>
                        <a:t>Blank</a:t>
                      </a:r>
                      <a:endParaRPr lang="en-US" sz="1600" u="none" dirty="0">
                        <a:solidFill>
                          <a:srgbClr val="D4EAE4"/>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pPr algn="r"/>
                      <a:r>
                        <a:rPr lang="en-US" sz="1600" u="none" dirty="0" smtClean="0">
                          <a:solidFill>
                            <a:schemeClr val="tx1"/>
                          </a:solidFill>
                        </a:rPr>
                        <a:t>$11,169</a:t>
                      </a:r>
                      <a:endParaRPr lang="en-US" sz="160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D4EAE4"/>
                    </a:solidFill>
                  </a:tcPr>
                </a:tc>
                <a:extLst>
                  <a:ext uri="{0D108BD9-81ED-4DB2-BD59-A6C34878D82A}">
                    <a16:rowId xmlns:a16="http://schemas.microsoft.com/office/drawing/2014/main" xmlns="" val="10004"/>
                  </a:ext>
                </a:extLst>
              </a:tr>
              <a:tr h="556707">
                <a:tc>
                  <a:txBody>
                    <a:bodyPr/>
                    <a:lstStyle/>
                    <a:p>
                      <a:pPr algn="l"/>
                      <a:r>
                        <a:rPr lang="en-US" sz="1600" dirty="0" smtClean="0">
                          <a:solidFill>
                            <a:schemeClr val="tx1"/>
                          </a:solidFill>
                        </a:rPr>
                        <a:t>Goodwill and other intangible assets</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u="none" dirty="0" smtClean="0">
                          <a:solidFill>
                            <a:schemeClr val="tx1"/>
                          </a:solidFill>
                        </a:rPr>
                        <a:t>$26,958</a:t>
                      </a:r>
                      <a:endParaRPr lang="en-US" sz="160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u="none" dirty="0" smtClean="0">
                          <a:solidFill>
                            <a:schemeClr val="tx1"/>
                          </a:solidFill>
                        </a:rPr>
                        <a:t>$30,040</a:t>
                      </a:r>
                      <a:endParaRPr lang="en-US" sz="160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u="none" dirty="0" smtClean="0">
                          <a:solidFill>
                            <a:schemeClr val="tx1"/>
                          </a:solidFill>
                        </a:rPr>
                        <a:t>$3,082</a:t>
                      </a:r>
                      <a:endParaRPr lang="en-US" sz="160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u="none" dirty="0" smtClean="0">
                          <a:solidFill>
                            <a:srgbClr val="D4EAE4"/>
                          </a:solidFill>
                        </a:rPr>
                        <a:t>Blank</a:t>
                      </a:r>
                      <a:endParaRPr lang="en-US" sz="1600" u="none" dirty="0">
                        <a:solidFill>
                          <a:srgbClr val="D4EAE4"/>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u="none" dirty="0" smtClean="0">
                          <a:solidFill>
                            <a:schemeClr val="tx1"/>
                          </a:solidFill>
                        </a:rPr>
                        <a:t>$3,082</a:t>
                      </a:r>
                      <a:endParaRPr lang="en-US" sz="160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29052690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843" y="400050"/>
            <a:ext cx="8229600" cy="2215991"/>
          </a:xfrm>
        </p:spPr>
        <p:txBody>
          <a:bodyPr>
            <a:spAutoFit/>
          </a:bodyPr>
          <a:lstStyle/>
          <a:p>
            <a:r>
              <a:rPr lang="en-US" sz="3600" dirty="0">
                <a:latin typeface="Arial"/>
              </a:rPr>
              <a:t>Table </a:t>
            </a:r>
            <a:r>
              <a:rPr lang="en-US" sz="3600" dirty="0" smtClean="0">
                <a:latin typeface="Arial"/>
              </a:rPr>
              <a:t>3.3 </a:t>
            </a:r>
            <a:r>
              <a:rPr lang="en-US" sz="3600" dirty="0">
                <a:latin typeface="Arial"/>
              </a:rPr>
              <a:t>Walmart’s Changes in Balance Sheets Between 2017 and 2018 Create Sources and Uses of </a:t>
            </a:r>
            <a:r>
              <a:rPr lang="en-US" sz="3600" dirty="0" smtClean="0">
                <a:latin typeface="Arial"/>
              </a:rPr>
              <a:t>Cash ($ millions</a:t>
            </a:r>
            <a:r>
              <a:rPr lang="en-US" sz="3600" dirty="0">
                <a:latin typeface="Arial"/>
              </a:rPr>
              <a:t>) </a:t>
            </a:r>
            <a:r>
              <a:rPr lang="en-US" sz="2800" dirty="0" smtClean="0">
                <a:latin typeface="Arial"/>
              </a:rPr>
              <a:t>(2 </a:t>
            </a:r>
            <a:r>
              <a:rPr lang="en-US" sz="2800" dirty="0">
                <a:latin typeface="Arial"/>
              </a:rPr>
              <a:t>of 2)</a:t>
            </a:r>
            <a:endParaRPr lang="en-US" sz="2800" dirty="0">
              <a:latin typeface="+mj-lt"/>
            </a:endParaRPr>
          </a:p>
        </p:txBody>
      </p:sp>
      <p:graphicFrame>
        <p:nvGraphicFramePr>
          <p:cNvPr id="5" name="Table 4"/>
          <p:cNvGraphicFramePr>
            <a:graphicFrameLocks noGrp="1"/>
          </p:cNvGraphicFramePr>
          <p:nvPr>
            <p:extLst>
              <p:ext uri="{D42A27DB-BD31-4B8C-83A1-F6EECF244321}">
                <p14:modId xmlns:p14="http://schemas.microsoft.com/office/powerpoint/2010/main" val="531404337"/>
              </p:ext>
            </p:extLst>
          </p:nvPr>
        </p:nvGraphicFramePr>
        <p:xfrm>
          <a:off x="533401" y="2818704"/>
          <a:ext cx="8096248" cy="2982021"/>
        </p:xfrm>
        <a:graphic>
          <a:graphicData uri="http://schemas.openxmlformats.org/drawingml/2006/table">
            <a:tbl>
              <a:tblPr firstRow="1" bandRow="1">
                <a:tableStyleId>{3B4B98B0-60AC-42C2-AFA5-B58CD77FA1E5}</a:tableStyleId>
              </a:tblPr>
              <a:tblGrid>
                <a:gridCol w="2335737">
                  <a:extLst>
                    <a:ext uri="{9D8B030D-6E8A-4147-A177-3AD203B41FA5}">
                      <a16:colId xmlns:a16="http://schemas.microsoft.com/office/drawing/2014/main" xmlns="" val="20000"/>
                    </a:ext>
                  </a:extLst>
                </a:gridCol>
                <a:gridCol w="1169462">
                  <a:extLst>
                    <a:ext uri="{9D8B030D-6E8A-4147-A177-3AD203B41FA5}">
                      <a16:colId xmlns:a16="http://schemas.microsoft.com/office/drawing/2014/main" xmlns="" val="20001"/>
                    </a:ext>
                  </a:extLst>
                </a:gridCol>
                <a:gridCol w="1219200">
                  <a:extLst>
                    <a:ext uri="{9D8B030D-6E8A-4147-A177-3AD203B41FA5}">
                      <a16:colId xmlns:a16="http://schemas.microsoft.com/office/drawing/2014/main" xmlns="" val="20002"/>
                    </a:ext>
                  </a:extLst>
                </a:gridCol>
                <a:gridCol w="1406910">
                  <a:extLst>
                    <a:ext uri="{9D8B030D-6E8A-4147-A177-3AD203B41FA5}">
                      <a16:colId xmlns:a16="http://schemas.microsoft.com/office/drawing/2014/main" xmlns="" val="20003"/>
                    </a:ext>
                  </a:extLst>
                </a:gridCol>
                <a:gridCol w="1021885">
                  <a:extLst>
                    <a:ext uri="{9D8B030D-6E8A-4147-A177-3AD203B41FA5}">
                      <a16:colId xmlns:a16="http://schemas.microsoft.com/office/drawing/2014/main" xmlns="" val="20004"/>
                    </a:ext>
                  </a:extLst>
                </a:gridCol>
                <a:gridCol w="943054">
                  <a:extLst>
                    <a:ext uri="{9D8B030D-6E8A-4147-A177-3AD203B41FA5}">
                      <a16:colId xmlns:a16="http://schemas.microsoft.com/office/drawing/2014/main" xmlns="" val="20005"/>
                    </a:ext>
                  </a:extLst>
                </a:gridCol>
              </a:tblGrid>
              <a:tr h="970341">
                <a:tc>
                  <a:txBody>
                    <a:bodyPr/>
                    <a:lstStyle/>
                    <a:p>
                      <a:pPr algn="ctr"/>
                      <a:r>
                        <a:rPr lang="en-US" sz="1600" dirty="0" smtClean="0">
                          <a:solidFill>
                            <a:schemeClr val="bg1"/>
                          </a:solidFill>
                        </a:rPr>
                        <a:t>Changes in debt and equity</a:t>
                      </a:r>
                      <a:endParaRPr lang="en-US"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algn="ctr"/>
                      <a:r>
                        <a:rPr lang="en-US" sz="1600" dirty="0" smtClean="0">
                          <a:solidFill>
                            <a:schemeClr val="bg1"/>
                          </a:solidFill>
                        </a:rPr>
                        <a:t>January 31, 2018</a:t>
                      </a:r>
                      <a:endParaRPr lang="en-US"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algn="ctr"/>
                      <a:r>
                        <a:rPr lang="en-US" sz="1600" dirty="0" smtClean="0">
                          <a:solidFill>
                            <a:schemeClr val="bg1"/>
                          </a:solidFill>
                        </a:rPr>
                        <a:t>January 31, 2017</a:t>
                      </a:r>
                      <a:endParaRPr lang="en-US"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algn="ctr"/>
                      <a:r>
                        <a:rPr lang="en-US" sz="1600" dirty="0" smtClean="0">
                          <a:solidFill>
                            <a:schemeClr val="bg1"/>
                          </a:solidFill>
                        </a:rPr>
                        <a:t>Changes</a:t>
                      </a:r>
                      <a:endParaRPr lang="en-US"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algn="ctr"/>
                      <a:r>
                        <a:rPr lang="en-US" sz="1600" dirty="0" smtClean="0">
                          <a:solidFill>
                            <a:schemeClr val="bg1"/>
                          </a:solidFill>
                        </a:rPr>
                        <a:t>Sources</a:t>
                      </a:r>
                      <a:endParaRPr lang="en-US"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algn="ctr"/>
                      <a:r>
                        <a:rPr lang="en-US" sz="1600" dirty="0" smtClean="0">
                          <a:solidFill>
                            <a:schemeClr val="bg1"/>
                          </a:solidFill>
                        </a:rPr>
                        <a:t>Uses</a:t>
                      </a:r>
                      <a:endParaRPr lang="en-US"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extLst>
                  <a:ext uri="{0D108BD9-81ED-4DB2-BD59-A6C34878D82A}">
                    <a16:rowId xmlns:a16="http://schemas.microsoft.com/office/drawing/2014/main" xmlns="" val="10000"/>
                  </a:ext>
                </a:extLst>
              </a:tr>
              <a:tr h="333093">
                <a:tc>
                  <a:txBody>
                    <a:bodyPr/>
                    <a:lstStyle/>
                    <a:p>
                      <a:pPr algn="l"/>
                      <a:r>
                        <a:rPr lang="en-US" sz="1600" b="0" dirty="0" smtClean="0">
                          <a:solidFill>
                            <a:schemeClr val="tx1"/>
                          </a:solidFill>
                        </a:rPr>
                        <a:t>Accounts payable</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b="0" u="none" dirty="0" smtClean="0">
                          <a:solidFill>
                            <a:schemeClr val="tx1"/>
                          </a:solidFill>
                        </a:rPr>
                        <a:t>$41,433</a:t>
                      </a:r>
                      <a:endParaRPr lang="en-US" sz="16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b="0" u="none" dirty="0" smtClean="0">
                          <a:solidFill>
                            <a:schemeClr val="tx1"/>
                          </a:solidFill>
                        </a:rPr>
                        <a:t>$46,510</a:t>
                      </a:r>
                      <a:endParaRPr lang="en-US" sz="16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b="0" u="none" dirty="0" smtClean="0">
                          <a:solidFill>
                            <a:schemeClr val="tx1"/>
                          </a:solidFill>
                        </a:rPr>
                        <a:t>$5,077</a:t>
                      </a:r>
                      <a:endParaRPr lang="en-US" sz="16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b="0" u="none" dirty="0" smtClean="0">
                          <a:solidFill>
                            <a:schemeClr val="tx1"/>
                          </a:solidFill>
                        </a:rPr>
                        <a:t>$5,077</a:t>
                      </a:r>
                      <a:endParaRPr lang="en-US" sz="16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b="0" u="none" dirty="0" smtClean="0">
                          <a:solidFill>
                            <a:srgbClr val="D4EAE4"/>
                          </a:solidFill>
                        </a:rPr>
                        <a:t>Blank</a:t>
                      </a:r>
                      <a:endParaRPr lang="en-US" sz="1600" b="0" u="none" dirty="0">
                        <a:solidFill>
                          <a:srgbClr val="D4EAE4"/>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extLst>
                  <a:ext uri="{0D108BD9-81ED-4DB2-BD59-A6C34878D82A}">
                    <a16:rowId xmlns:a16="http://schemas.microsoft.com/office/drawing/2014/main" xmlns="" val="10001"/>
                  </a:ext>
                </a:extLst>
              </a:tr>
              <a:tr h="333093">
                <a:tc>
                  <a:txBody>
                    <a:bodyPr/>
                    <a:lstStyle/>
                    <a:p>
                      <a:pPr algn="l"/>
                      <a:r>
                        <a:rPr lang="en-US" sz="1600" b="0" dirty="0" smtClean="0">
                          <a:solidFill>
                            <a:schemeClr val="tx1"/>
                          </a:solidFill>
                        </a:rPr>
                        <a:t>Accrued liabilities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b="0" u="none" dirty="0" smtClean="0">
                          <a:solidFill>
                            <a:schemeClr val="tx1"/>
                          </a:solidFill>
                        </a:rPr>
                        <a:t>$21,575</a:t>
                      </a:r>
                      <a:endParaRPr lang="en-US" sz="16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b="0" u="none" dirty="0" smtClean="0">
                          <a:solidFill>
                            <a:schemeClr val="tx1"/>
                          </a:solidFill>
                        </a:rPr>
                        <a:t>$24,031</a:t>
                      </a:r>
                      <a:endParaRPr lang="en-US" sz="16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b="0" u="none" dirty="0" smtClean="0">
                          <a:solidFill>
                            <a:schemeClr val="tx1"/>
                          </a:solidFill>
                        </a:rPr>
                        <a:t>$2,456</a:t>
                      </a:r>
                      <a:endParaRPr lang="en-US" sz="16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b="0" u="none" dirty="0" smtClean="0">
                          <a:solidFill>
                            <a:schemeClr val="tx1"/>
                          </a:solidFill>
                        </a:rPr>
                        <a:t>$2,456</a:t>
                      </a:r>
                      <a:endParaRPr lang="en-US" sz="16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b="0" u="none" dirty="0" smtClean="0">
                          <a:solidFill>
                            <a:srgbClr val="D4EAE4"/>
                          </a:solidFill>
                        </a:rPr>
                        <a:t>Blank</a:t>
                      </a:r>
                      <a:endParaRPr lang="en-US" sz="1600" b="0" u="none" dirty="0">
                        <a:solidFill>
                          <a:srgbClr val="D4EAE4"/>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extLst>
                  <a:ext uri="{0D108BD9-81ED-4DB2-BD59-A6C34878D82A}">
                    <a16:rowId xmlns:a16="http://schemas.microsoft.com/office/drawing/2014/main" xmlns="" val="2915702437"/>
                  </a:ext>
                </a:extLst>
              </a:tr>
              <a:tr h="333093">
                <a:tc>
                  <a:txBody>
                    <a:bodyPr/>
                    <a:lstStyle/>
                    <a:p>
                      <a:pPr algn="l"/>
                      <a:r>
                        <a:rPr lang="en-US" sz="1600" b="0" dirty="0" smtClean="0">
                          <a:solidFill>
                            <a:schemeClr val="tx1"/>
                          </a:solidFill>
                        </a:rPr>
                        <a:t>Short-term notes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b="0" u="none" dirty="0" smtClean="0">
                          <a:solidFill>
                            <a:schemeClr val="tx1"/>
                          </a:solidFill>
                        </a:rPr>
                        <a:t>$9,320</a:t>
                      </a:r>
                      <a:endParaRPr lang="en-US" sz="16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b="0" u="none" dirty="0" smtClean="0">
                          <a:solidFill>
                            <a:schemeClr val="tx1"/>
                          </a:solidFill>
                        </a:rPr>
                        <a:t>$9,662</a:t>
                      </a:r>
                      <a:endParaRPr lang="en-US" sz="16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b="0" u="none" dirty="0" smtClean="0">
                          <a:solidFill>
                            <a:schemeClr val="tx1"/>
                          </a:solidFill>
                        </a:rPr>
                        <a:t>$342</a:t>
                      </a:r>
                      <a:endParaRPr lang="en-US" sz="16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b="0" u="none" dirty="0" smtClean="0">
                          <a:solidFill>
                            <a:schemeClr val="tx1"/>
                          </a:solidFill>
                        </a:rPr>
                        <a:t>$342</a:t>
                      </a:r>
                      <a:endParaRPr lang="en-US" sz="16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b="0" u="none" dirty="0" smtClean="0">
                          <a:solidFill>
                            <a:srgbClr val="D4EAE4"/>
                          </a:solidFill>
                        </a:rPr>
                        <a:t>Blank</a:t>
                      </a:r>
                      <a:endParaRPr lang="en-US" sz="1600" b="0" u="none" dirty="0">
                        <a:solidFill>
                          <a:srgbClr val="D4EAE4"/>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extLst>
                  <a:ext uri="{0D108BD9-81ED-4DB2-BD59-A6C34878D82A}">
                    <a16:rowId xmlns:a16="http://schemas.microsoft.com/office/drawing/2014/main" xmlns="" val="10002"/>
                  </a:ext>
                </a:extLst>
              </a:tr>
              <a:tr h="333093">
                <a:tc>
                  <a:txBody>
                    <a:bodyPr/>
                    <a:lstStyle/>
                    <a:p>
                      <a:pPr algn="l"/>
                      <a:r>
                        <a:rPr lang="en-US" sz="1600" b="0" dirty="0" smtClean="0">
                          <a:solidFill>
                            <a:schemeClr val="tx1"/>
                          </a:solidFill>
                        </a:rPr>
                        <a:t>Long-term debt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dirty="0" smtClean="0">
                          <a:solidFill>
                            <a:schemeClr val="tx1"/>
                          </a:solidFill>
                        </a:rPr>
                        <a:t>$51,362</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dirty="0" smtClean="0">
                          <a:solidFill>
                            <a:schemeClr val="tx1"/>
                          </a:solidFill>
                        </a:rPr>
                        <a:t>$45,179</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dirty="0" smtClean="0">
                          <a:solidFill>
                            <a:schemeClr val="tx1"/>
                          </a:solidFill>
                        </a:rPr>
                        <a:t>($6,183)</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b="0" u="none" dirty="0" smtClean="0">
                          <a:solidFill>
                            <a:srgbClr val="D4EAE4"/>
                          </a:solidFill>
                        </a:rPr>
                        <a:t>Blank</a:t>
                      </a:r>
                      <a:endParaRPr lang="en-US" sz="1600" dirty="0">
                        <a:solidFill>
                          <a:srgbClr val="D4EAE4"/>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b="0" u="none" dirty="0" smtClean="0">
                          <a:solidFill>
                            <a:schemeClr val="tx1"/>
                          </a:solidFill>
                        </a:rPr>
                        <a:t>($6,138)</a:t>
                      </a:r>
                      <a:endParaRPr lang="en-US" sz="16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extLst>
                  <a:ext uri="{0D108BD9-81ED-4DB2-BD59-A6C34878D82A}">
                    <a16:rowId xmlns:a16="http://schemas.microsoft.com/office/drawing/2014/main" xmlns="" val="10003"/>
                  </a:ext>
                </a:extLst>
              </a:tr>
              <a:tr h="333093">
                <a:tc>
                  <a:txBody>
                    <a:bodyPr/>
                    <a:lstStyle/>
                    <a:p>
                      <a:pPr algn="l"/>
                      <a:r>
                        <a:rPr lang="en-US" sz="1600" dirty="0" smtClean="0">
                          <a:solidFill>
                            <a:schemeClr val="tx1"/>
                          </a:solidFill>
                        </a:rPr>
                        <a:t>Par value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u="none" dirty="0" smtClean="0">
                          <a:solidFill>
                            <a:schemeClr val="tx1"/>
                          </a:solidFill>
                        </a:rPr>
                        <a:t>$305</a:t>
                      </a:r>
                      <a:endParaRPr lang="en-US" sz="160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u="none" dirty="0" smtClean="0">
                          <a:solidFill>
                            <a:schemeClr val="tx1"/>
                          </a:solidFill>
                        </a:rPr>
                        <a:t>$295</a:t>
                      </a:r>
                      <a:endParaRPr lang="en-US" sz="160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u="none" dirty="0" smtClean="0">
                          <a:solidFill>
                            <a:schemeClr val="tx1"/>
                          </a:solidFill>
                        </a:rPr>
                        <a:t>($10)</a:t>
                      </a:r>
                      <a:endParaRPr lang="en-US" sz="160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b="0" u="none" dirty="0" smtClean="0">
                          <a:solidFill>
                            <a:srgbClr val="D4EAE4"/>
                          </a:solidFill>
                        </a:rPr>
                        <a:t>Blank</a:t>
                      </a:r>
                      <a:endParaRPr lang="en-US" sz="1600" u="none" dirty="0">
                        <a:solidFill>
                          <a:srgbClr val="D4EAE4"/>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sz="1600" b="0" u="none" dirty="0" smtClean="0">
                          <a:solidFill>
                            <a:schemeClr val="tx1"/>
                          </a:solidFill>
                        </a:rPr>
                        <a:t>($10)</a:t>
                      </a:r>
                      <a:endParaRPr lang="en-US" sz="16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extLst>
                  <a:ext uri="{0D108BD9-81ED-4DB2-BD59-A6C34878D82A}">
                    <a16:rowId xmlns:a16="http://schemas.microsoft.com/office/drawing/2014/main" xmlns="" val="1881140557"/>
                  </a:ext>
                </a:extLst>
              </a:tr>
              <a:tr h="333093">
                <a:tc>
                  <a:txBody>
                    <a:bodyPr/>
                    <a:lstStyle/>
                    <a:p>
                      <a:pPr algn="l"/>
                      <a:r>
                        <a:rPr lang="en-US" sz="1600" dirty="0" smtClean="0">
                          <a:solidFill>
                            <a:schemeClr val="tx1"/>
                          </a:solidFill>
                        </a:rPr>
                        <a:t>Paid-in capital</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u="none" dirty="0" smtClean="0">
                          <a:solidFill>
                            <a:schemeClr val="tx1"/>
                          </a:solidFill>
                        </a:rPr>
                        <a:t>$2,371</a:t>
                      </a:r>
                      <a:endParaRPr lang="en-US" sz="160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u="none" dirty="0" smtClean="0">
                          <a:solidFill>
                            <a:schemeClr val="tx1"/>
                          </a:solidFill>
                        </a:rPr>
                        <a:t>$2,648</a:t>
                      </a:r>
                      <a:endParaRPr lang="en-US" sz="160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u="none" dirty="0" smtClean="0">
                          <a:solidFill>
                            <a:schemeClr val="tx1"/>
                          </a:solidFill>
                        </a:rPr>
                        <a:t>$277</a:t>
                      </a:r>
                      <a:endParaRPr lang="en-US" sz="160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u="none" dirty="0" smtClean="0">
                          <a:solidFill>
                            <a:schemeClr val="tx1"/>
                          </a:solidFill>
                        </a:rPr>
                        <a:t>$277</a:t>
                      </a:r>
                      <a:endParaRPr lang="en-US" sz="160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b="0" u="none" dirty="0" smtClean="0">
                          <a:solidFill>
                            <a:srgbClr val="D4EAE4"/>
                          </a:solidFill>
                        </a:rPr>
                        <a:t>Blank</a:t>
                      </a:r>
                      <a:endParaRPr lang="en-US" sz="1600" b="0" u="none" dirty="0">
                        <a:solidFill>
                          <a:srgbClr val="D4EAE4"/>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extLst>
                  <a:ext uri="{0D108BD9-81ED-4DB2-BD59-A6C34878D82A}">
                    <a16:rowId xmlns:a16="http://schemas.microsoft.com/office/drawing/2014/main" xmlns="" val="10004"/>
                  </a:ext>
                </a:extLst>
              </a:tr>
            </a:tbl>
          </a:graphicData>
        </a:graphic>
      </p:graphicFrame>
    </p:spTree>
    <p:extLst>
      <p:ext uri="{BB962C8B-B14F-4D97-AF65-F5344CB8AC3E}">
        <p14:creationId xmlns:p14="http://schemas.microsoft.com/office/powerpoint/2010/main" val="5331363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486" y="414739"/>
            <a:ext cx="8229600" cy="1097280"/>
          </a:xfrm>
        </p:spPr>
        <p:txBody>
          <a:bodyPr>
            <a:spAutoFit/>
          </a:bodyPr>
          <a:lstStyle/>
          <a:p>
            <a:r>
              <a:rPr lang="en-US" sz="3600" dirty="0" smtClean="0">
                <a:latin typeface="+mj-lt"/>
              </a:rPr>
              <a:t>Figure 3.3 Statement </a:t>
            </a:r>
            <a:r>
              <a:rPr lang="en-US" sz="3600" dirty="0">
                <a:latin typeface="+mj-lt"/>
              </a:rPr>
              <a:t>of Cash Flows: An Overview</a:t>
            </a:r>
          </a:p>
        </p:txBody>
      </p:sp>
      <p:pic>
        <p:nvPicPr>
          <p:cNvPr id="3074" name="Picture 2" descr="The diagram shows the different elements of the statement of cash flows and how they are related:&#10;&#10;Cash flows from operations (Inflows: cash inflows generated from normal operations; Outflows: cash expenditures from normal operations)&#10;[plus/minus]&#10;Cash flows from investment opportunities (Inflows: add sales of plant and equipment and other long-term investments; Outflows: less purchase of plant and equipment and other long-term investments)&#10;[plus/minus]&#10;Cash flows from financing activities (Inflows: increase in debt, issue preferred and common stock; Outflows: less repayment of debt, repurchase preferred and common stock, and cash dividend payments)&#10;[equals]&#10;Net change in cash&#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9728" y="1981200"/>
            <a:ext cx="8151845" cy="41397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995439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536" y="418179"/>
            <a:ext cx="8173064" cy="553998"/>
          </a:xfrm>
        </p:spPr>
        <p:txBody>
          <a:bodyPr wrap="square">
            <a:spAutoFit/>
          </a:bodyPr>
          <a:lstStyle/>
          <a:p>
            <a:r>
              <a:rPr lang="en-US" altLang="en-US" sz="3600" dirty="0">
                <a:latin typeface="+mj-lt"/>
                <a:ea typeface="ＭＳ Ｐゴシック" pitchFamily="34" charset="-128"/>
              </a:rPr>
              <a:t>Three Sources of Cash </a:t>
            </a:r>
            <a:r>
              <a:rPr lang="en-US" altLang="en-US" sz="3600" dirty="0" smtClean="0">
                <a:latin typeface="+mj-lt"/>
                <a:ea typeface="ＭＳ Ｐゴシック" pitchFamily="34" charset="-128"/>
              </a:rPr>
              <a:t>Flows </a:t>
            </a:r>
            <a:r>
              <a:rPr lang="en-US" altLang="en-US" sz="2800" dirty="0" smtClean="0">
                <a:latin typeface="+mj-lt"/>
                <a:ea typeface="ＭＳ Ｐゴシック" pitchFamily="34" charset="-128"/>
              </a:rPr>
              <a:t>(1 of 2)</a:t>
            </a:r>
            <a:endParaRPr lang="en-US" sz="2800" dirty="0">
              <a:latin typeface="+mj-lt"/>
            </a:endParaRPr>
          </a:p>
        </p:txBody>
      </p:sp>
      <p:sp>
        <p:nvSpPr>
          <p:cNvPr id="3" name="Content Placeholder 2"/>
          <p:cNvSpPr>
            <a:spLocks noGrp="1"/>
          </p:cNvSpPr>
          <p:nvPr>
            <p:ph idx="1"/>
          </p:nvPr>
        </p:nvSpPr>
        <p:spPr>
          <a:xfrm>
            <a:off x="437843" y="1219200"/>
            <a:ext cx="8153400" cy="2600712"/>
          </a:xfrm>
        </p:spPr>
        <p:txBody>
          <a:bodyPr>
            <a:spAutoFit/>
          </a:bodyPr>
          <a:lstStyle/>
          <a:p>
            <a:r>
              <a:rPr lang="en-US" sz="2400" dirty="0"/>
              <a:t>Cash flows from </a:t>
            </a:r>
            <a:r>
              <a:rPr lang="en-US" sz="2400" b="1" dirty="0"/>
              <a:t>Operations</a:t>
            </a:r>
            <a:r>
              <a:rPr lang="en-US" sz="2400" dirty="0"/>
              <a:t> </a:t>
            </a:r>
            <a:r>
              <a:rPr lang="en-US" sz="2400" dirty="0" smtClean="0"/>
              <a:t>(e.g., sales revenue</a:t>
            </a:r>
            <a:r>
              <a:rPr lang="en-US" sz="2400" dirty="0"/>
              <a:t>, labor expenses</a:t>
            </a:r>
            <a:r>
              <a:rPr lang="en-US" sz="2400" dirty="0" smtClean="0"/>
              <a:t>)</a:t>
            </a:r>
          </a:p>
          <a:p>
            <a:r>
              <a:rPr lang="en-US" sz="2400" dirty="0"/>
              <a:t>Cash flows from </a:t>
            </a:r>
            <a:r>
              <a:rPr lang="en-US" sz="2400" b="1" dirty="0" smtClean="0"/>
              <a:t>Investments</a:t>
            </a:r>
            <a:r>
              <a:rPr lang="en-US" sz="2400" dirty="0" smtClean="0"/>
              <a:t> </a:t>
            </a:r>
            <a:r>
              <a:rPr lang="en-US" sz="2400" dirty="0"/>
              <a:t>(</a:t>
            </a:r>
            <a:r>
              <a:rPr lang="en-US" sz="2400" dirty="0" smtClean="0"/>
              <a:t>e.g., purchase </a:t>
            </a:r>
            <a:r>
              <a:rPr lang="en-US" sz="2400" dirty="0"/>
              <a:t>of new equipment</a:t>
            </a:r>
            <a:r>
              <a:rPr lang="en-US" sz="2400" dirty="0" smtClean="0"/>
              <a:t>)</a:t>
            </a:r>
          </a:p>
          <a:p>
            <a:r>
              <a:rPr lang="en-US" sz="2400" dirty="0"/>
              <a:t>Cash flows from </a:t>
            </a:r>
            <a:r>
              <a:rPr lang="en-US" sz="2400" b="1" dirty="0"/>
              <a:t>Financing </a:t>
            </a:r>
            <a:r>
              <a:rPr lang="en-US" sz="2400" dirty="0"/>
              <a:t>(</a:t>
            </a:r>
            <a:r>
              <a:rPr lang="en-US" sz="2400" dirty="0" smtClean="0"/>
              <a:t>e.g., borrowing </a:t>
            </a:r>
            <a:r>
              <a:rPr lang="en-US" sz="2400" dirty="0"/>
              <a:t>funds, payment of dividends)</a:t>
            </a:r>
          </a:p>
        </p:txBody>
      </p:sp>
    </p:spTree>
    <p:extLst>
      <p:ext uri="{BB962C8B-B14F-4D97-AF65-F5344CB8AC3E}">
        <p14:creationId xmlns:p14="http://schemas.microsoft.com/office/powerpoint/2010/main" val="18119932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536" y="417872"/>
            <a:ext cx="8173064" cy="553998"/>
          </a:xfrm>
        </p:spPr>
        <p:txBody>
          <a:bodyPr wrap="square">
            <a:spAutoFit/>
          </a:bodyPr>
          <a:lstStyle/>
          <a:p>
            <a:r>
              <a:rPr lang="en-US" altLang="en-US" sz="3600" dirty="0">
                <a:latin typeface="+mj-lt"/>
                <a:ea typeface="ＭＳ Ｐゴシック" pitchFamily="34" charset="-128"/>
              </a:rPr>
              <a:t>Three Sources of Cash </a:t>
            </a:r>
            <a:r>
              <a:rPr lang="en-US" altLang="en-US" sz="3600" dirty="0" smtClean="0">
                <a:latin typeface="+mj-lt"/>
                <a:ea typeface="ＭＳ Ｐゴシック" pitchFamily="34" charset="-128"/>
              </a:rPr>
              <a:t>Flows </a:t>
            </a:r>
            <a:r>
              <a:rPr lang="en-US" altLang="en-US" sz="2800" dirty="0" smtClean="0">
                <a:latin typeface="+mj-lt"/>
                <a:ea typeface="ＭＳ Ｐゴシック" pitchFamily="34" charset="-128"/>
              </a:rPr>
              <a:t>(2 of 2)</a:t>
            </a:r>
            <a:endParaRPr lang="en-US" sz="2800" dirty="0">
              <a:latin typeface="+mj-lt"/>
            </a:endParaRPr>
          </a:p>
        </p:txBody>
      </p:sp>
      <p:sp>
        <p:nvSpPr>
          <p:cNvPr id="3" name="Content Placeholder 2"/>
          <p:cNvSpPr>
            <a:spLocks noGrp="1"/>
          </p:cNvSpPr>
          <p:nvPr>
            <p:ph idx="1"/>
          </p:nvPr>
        </p:nvSpPr>
        <p:spPr>
          <a:xfrm>
            <a:off x="437536" y="1219168"/>
            <a:ext cx="8153400" cy="1477328"/>
          </a:xfrm>
        </p:spPr>
        <p:txBody>
          <a:bodyPr>
            <a:spAutoFit/>
          </a:bodyPr>
          <a:lstStyle/>
          <a:p>
            <a:r>
              <a:rPr lang="en-US" altLang="en-US" sz="2400" dirty="0">
                <a:ea typeface="ＭＳ Ｐゴシック" pitchFamily="34" charset="-128"/>
              </a:rPr>
              <a:t>If we know the cash flows from operations, investments, and financing, we can understand the firm’s cash flow position better, that is, how cash was generated and how it was used.</a:t>
            </a:r>
            <a:endParaRPr lang="en-US" sz="2400" dirty="0"/>
          </a:p>
        </p:txBody>
      </p:sp>
    </p:spTree>
    <p:extLst>
      <p:ext uri="{BB962C8B-B14F-4D97-AF65-F5344CB8AC3E}">
        <p14:creationId xmlns:p14="http://schemas.microsoft.com/office/powerpoint/2010/main" val="7578179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7704" y="417195"/>
            <a:ext cx="8182896" cy="1097280"/>
          </a:xfrm>
        </p:spPr>
        <p:txBody>
          <a:bodyPr wrap="square">
            <a:spAutoFit/>
          </a:bodyPr>
          <a:lstStyle/>
          <a:p>
            <a:r>
              <a:rPr lang="en-US" altLang="en-US" sz="3600" dirty="0">
                <a:latin typeface="+mj-lt"/>
                <a:ea typeface="ＭＳ Ｐゴシック" pitchFamily="34" charset="-128"/>
              </a:rPr>
              <a:t>Income Statement </a:t>
            </a:r>
            <a:r>
              <a:rPr lang="en-US" altLang="en-US" sz="3600" dirty="0" smtClean="0">
                <a:latin typeface="+mj-lt"/>
                <a:ea typeface="ＭＳ Ｐゴシック" pitchFamily="34" charset="-128"/>
              </a:rPr>
              <a:t>Conversion: From </a:t>
            </a:r>
            <a:r>
              <a:rPr lang="en-US" altLang="en-US" sz="3600" dirty="0">
                <a:latin typeface="+mj-lt"/>
                <a:ea typeface="ＭＳ Ｐゴシック" pitchFamily="34" charset="-128"/>
              </a:rPr>
              <a:t>Accrual to Cash Basis</a:t>
            </a:r>
            <a:endParaRPr lang="en-US" sz="3600" dirty="0">
              <a:latin typeface="+mj-lt"/>
            </a:endParaRPr>
          </a:p>
        </p:txBody>
      </p:sp>
      <p:sp>
        <p:nvSpPr>
          <p:cNvPr id="3" name="Content Placeholder 2"/>
          <p:cNvSpPr>
            <a:spLocks noGrp="1"/>
          </p:cNvSpPr>
          <p:nvPr>
            <p:ph idx="1"/>
          </p:nvPr>
        </p:nvSpPr>
        <p:spPr>
          <a:xfrm>
            <a:off x="437536" y="1800285"/>
            <a:ext cx="8249264" cy="4524315"/>
          </a:xfrm>
        </p:spPr>
        <p:txBody>
          <a:bodyPr wrap="square">
            <a:spAutoFit/>
          </a:bodyPr>
          <a:lstStyle/>
          <a:p>
            <a:r>
              <a:rPr lang="en-US" altLang="en-US" sz="2400" b="1" dirty="0">
                <a:ea typeface="ＭＳ Ｐゴシック" pitchFamily="34" charset="-128"/>
              </a:rPr>
              <a:t>Cash Flow from Operations: Five </a:t>
            </a:r>
            <a:r>
              <a:rPr lang="en-US" altLang="en-US" sz="2400" b="1" dirty="0" smtClean="0">
                <a:ea typeface="ＭＳ Ｐゴシック" pitchFamily="34" charset="-128"/>
              </a:rPr>
              <a:t>Steps</a:t>
            </a:r>
          </a:p>
          <a:p>
            <a:pPr marL="800100" lvl="1" indent="-342900">
              <a:buFont typeface="+mj-lt"/>
              <a:buAutoNum type="arabicPeriod"/>
            </a:pPr>
            <a:r>
              <a:rPr lang="en-US" altLang="en-US" sz="2400" dirty="0"/>
              <a:t>Add back depreciation</a:t>
            </a:r>
            <a:r>
              <a:rPr lang="en-US" altLang="en-US" sz="2400" dirty="0" smtClean="0"/>
              <a:t>.</a:t>
            </a:r>
          </a:p>
          <a:p>
            <a:pPr marL="800100" lvl="1" indent="-342900">
              <a:buFont typeface="+mj-lt"/>
              <a:buAutoNum type="arabicPeriod"/>
            </a:pPr>
            <a:r>
              <a:rPr lang="en-US" altLang="en-US" sz="2400" dirty="0"/>
              <a:t>Subtract (add) any increase (decrease) in accounts receivable</a:t>
            </a:r>
            <a:r>
              <a:rPr lang="en-US" altLang="en-US" sz="2400" dirty="0" smtClean="0"/>
              <a:t>.</a:t>
            </a:r>
          </a:p>
          <a:p>
            <a:pPr marL="800100" lvl="1" indent="-342900">
              <a:buFont typeface="+mj-lt"/>
              <a:buAutoNum type="arabicPeriod"/>
            </a:pPr>
            <a:r>
              <a:rPr lang="en-US" altLang="en-US" sz="2400" dirty="0"/>
              <a:t>Subtract (add) any increase (decrease) in inventory</a:t>
            </a:r>
            <a:r>
              <a:rPr lang="en-US" altLang="en-US" sz="2400" dirty="0" smtClean="0"/>
              <a:t>.</a:t>
            </a:r>
          </a:p>
          <a:p>
            <a:pPr marL="800100" lvl="1" indent="-342900">
              <a:buFont typeface="+mj-lt"/>
              <a:buAutoNum type="arabicPeriod"/>
            </a:pPr>
            <a:r>
              <a:rPr lang="en-US" altLang="en-US" sz="2400" dirty="0"/>
              <a:t>Subtract (add) any increase (decrease) in other current assets</a:t>
            </a:r>
            <a:r>
              <a:rPr lang="en-US" altLang="en-US" sz="2400" dirty="0" smtClean="0"/>
              <a:t>.</a:t>
            </a:r>
          </a:p>
          <a:p>
            <a:pPr marL="800100" lvl="1" indent="-342900">
              <a:buFont typeface="+mj-lt"/>
              <a:buAutoNum type="arabicPeriod"/>
            </a:pPr>
            <a:r>
              <a:rPr lang="en-US" altLang="en-US" sz="2400" dirty="0"/>
              <a:t>Add (subtract) any increase (decrease) in accounts payable </a:t>
            </a:r>
            <a:endParaRPr lang="en-US" altLang="en-US" sz="2400" dirty="0" smtClean="0"/>
          </a:p>
          <a:p>
            <a:pPr marL="800100" lvl="1" indent="-342900">
              <a:buFont typeface="+mj-lt"/>
              <a:buAutoNum type="arabicPeriod"/>
            </a:pPr>
            <a:r>
              <a:rPr lang="en-US" altLang="en-US" sz="2400" dirty="0"/>
              <a:t>Add (subtract) any increase (decrease) in other accrued expenses</a:t>
            </a:r>
            <a:r>
              <a:rPr lang="en-US" altLang="en-US" sz="2400" dirty="0" smtClean="0"/>
              <a:t>.</a:t>
            </a:r>
            <a:endParaRPr lang="en-US" altLang="en-US" sz="2400" dirty="0"/>
          </a:p>
        </p:txBody>
      </p:sp>
    </p:spTree>
    <p:extLst>
      <p:ext uri="{BB962C8B-B14F-4D97-AF65-F5344CB8AC3E}">
        <p14:creationId xmlns:p14="http://schemas.microsoft.com/office/powerpoint/2010/main" val="29313230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486" y="408347"/>
            <a:ext cx="8173064" cy="1107996"/>
          </a:xfrm>
        </p:spPr>
        <p:txBody>
          <a:bodyPr wrap="square">
            <a:spAutoFit/>
          </a:bodyPr>
          <a:lstStyle/>
          <a:p>
            <a:r>
              <a:rPr lang="en-IN" sz="3600" dirty="0">
                <a:latin typeface="+mj-lt"/>
              </a:rPr>
              <a:t>Figure </a:t>
            </a:r>
            <a:r>
              <a:rPr lang="en-IN" sz="3600" dirty="0" smtClean="0">
                <a:latin typeface="+mj-lt"/>
              </a:rPr>
              <a:t>3.4 </a:t>
            </a:r>
            <a:r>
              <a:rPr lang="en-IN" sz="3600" dirty="0">
                <a:latin typeface="+mj-lt"/>
              </a:rPr>
              <a:t>Cash Flow </a:t>
            </a:r>
            <a:r>
              <a:rPr lang="en-IN" sz="3600" dirty="0" smtClean="0">
                <a:latin typeface="+mj-lt"/>
              </a:rPr>
              <a:t>from Operations</a:t>
            </a:r>
            <a:endParaRPr lang="en-US" sz="3600" dirty="0">
              <a:latin typeface="+mj-lt"/>
            </a:endParaRPr>
          </a:p>
        </p:txBody>
      </p:sp>
      <p:pic>
        <p:nvPicPr>
          <p:cNvPr id="4098" name="Picture 2" descr="The diagram shows the following elements of the cash flow from operations:&#10;&#10;Net income&#10;[plus]&#10;Depreciation&#10;[minus]&#10;Increase in accounts receivable &#10;OR [plus]&#10;Decrease in accounts receivable&#10;[minus]&#10;Increase in inventory &#10;OR [plus]&#10;Decrease in inventory&#10;[minus]&#10;Increase in other current assets &#10;OR [plus]&#10;Decrease in other current assets&#10;[plus]&#10;Increase in accounts payable &#10;OR [minus]&#10;Decrease in accounts payable&#10;[plus]&#10;Increase in accrued expenses &#10;OR [minus]&#10;Decrease in accrued expenses&#10;[equals]&#10;Cash flow from operations&#10;&#10;These elements of the cash flow from operations indicate changes in current assets (except cash):&#10;&#10;Increase in accounts receivable&#10;Decrease in accounts receivable&#10;Increase in inventory &#10;Decrease in inventory&#10;Increase in other current assets &#10;Decrease in other current asset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35533" y="1600200"/>
            <a:ext cx="1665142" cy="47601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87727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536" y="416406"/>
            <a:ext cx="8020664" cy="553998"/>
          </a:xfrm>
        </p:spPr>
        <p:txBody>
          <a:bodyPr wrap="square">
            <a:spAutoFit/>
          </a:bodyPr>
          <a:lstStyle/>
          <a:p>
            <a:r>
              <a:rPr lang="en-US" sz="3600" dirty="0">
                <a:latin typeface="+mj-lt"/>
              </a:rPr>
              <a:t>The Income </a:t>
            </a:r>
            <a:r>
              <a:rPr lang="en-US" sz="3600" dirty="0" smtClean="0">
                <a:latin typeface="+mj-lt"/>
              </a:rPr>
              <a:t>Statement </a:t>
            </a:r>
            <a:endParaRPr lang="en-US" sz="2000" b="0" dirty="0">
              <a:latin typeface="+mj-lt"/>
            </a:endParaRPr>
          </a:p>
        </p:txBody>
      </p:sp>
      <p:sp>
        <p:nvSpPr>
          <p:cNvPr id="3" name="Content Placeholder 2"/>
          <p:cNvSpPr>
            <a:spLocks noGrp="1"/>
          </p:cNvSpPr>
          <p:nvPr>
            <p:ph idx="1"/>
          </p:nvPr>
        </p:nvSpPr>
        <p:spPr>
          <a:xfrm>
            <a:off x="437536" y="1218624"/>
            <a:ext cx="8096864" cy="2286000"/>
          </a:xfrm>
        </p:spPr>
        <p:txBody>
          <a:bodyPr wrap="square">
            <a:spAutoFit/>
          </a:bodyPr>
          <a:lstStyle/>
          <a:p>
            <a:r>
              <a:rPr lang="en-US" altLang="en-US" sz="2400" dirty="0">
                <a:ea typeface="ＭＳ Ｐゴシック" pitchFamily="34" charset="-128"/>
              </a:rPr>
              <a:t>It is also known as </a:t>
            </a:r>
            <a:r>
              <a:rPr lang="en-US" altLang="en-US" sz="2400" dirty="0" smtClean="0">
                <a:ea typeface="ＭＳ Ｐゴシック" pitchFamily="34" charset="-128"/>
              </a:rPr>
              <a:t>profit/loss statement.</a:t>
            </a:r>
          </a:p>
          <a:p>
            <a:r>
              <a:rPr lang="en-US" altLang="en-US" sz="2400" dirty="0">
                <a:ea typeface="ＭＳ Ｐゴシック" pitchFamily="34" charset="-128"/>
              </a:rPr>
              <a:t>It measures the results of firm’s operation over a specific period</a:t>
            </a:r>
            <a:r>
              <a:rPr lang="en-US" altLang="en-US" sz="2400" dirty="0" smtClean="0">
                <a:ea typeface="ＭＳ Ｐゴシック" pitchFamily="34" charset="-128"/>
              </a:rPr>
              <a:t>.</a:t>
            </a:r>
          </a:p>
          <a:p>
            <a:r>
              <a:rPr lang="en-US" altLang="en-US" sz="2400" dirty="0">
                <a:ea typeface="ＭＳ Ｐゴシック" pitchFamily="34" charset="-128"/>
              </a:rPr>
              <a:t>The bottom line of the income statement shows the firm’s profit or loss for a period</a:t>
            </a:r>
            <a:r>
              <a:rPr lang="en-US" altLang="en-US" sz="2400" dirty="0" smtClean="0">
                <a:ea typeface="ＭＳ Ｐゴシック" pitchFamily="34" charset="-128"/>
              </a:rPr>
              <a:t>.</a:t>
            </a:r>
          </a:p>
        </p:txBody>
      </p:sp>
      <p:sp>
        <p:nvSpPr>
          <p:cNvPr id="5" name="Content Placeholder 4"/>
          <p:cNvSpPr>
            <a:spLocks noGrp="1"/>
          </p:cNvSpPr>
          <p:nvPr>
            <p:ph idx="13"/>
          </p:nvPr>
        </p:nvSpPr>
        <p:spPr>
          <a:xfrm>
            <a:off x="2590792" y="3821668"/>
            <a:ext cx="3962400" cy="369332"/>
          </a:xfrm>
        </p:spPr>
        <p:txBody>
          <a:bodyPr>
            <a:spAutoFit/>
          </a:bodyPr>
          <a:lstStyle/>
          <a:p>
            <a:pPr marL="0" indent="0">
              <a:buNone/>
            </a:pPr>
            <a:r>
              <a:rPr lang="en-US" altLang="en-US" sz="2400" b="1" dirty="0">
                <a:ea typeface="ＭＳ Ｐゴシック" pitchFamily="34" charset="-128"/>
              </a:rPr>
              <a:t>Sales </a:t>
            </a:r>
            <a:r>
              <a:rPr lang="en-US" altLang="en-US" sz="2400" b="1" dirty="0" smtClean="0">
                <a:ea typeface="ＭＳ Ｐゴシック" pitchFamily="34" charset="-128"/>
              </a:rPr>
              <a:t>− </a:t>
            </a:r>
            <a:r>
              <a:rPr lang="en-US" altLang="en-US" sz="2400" b="1" dirty="0">
                <a:ea typeface="ＭＳ Ｐゴシック" pitchFamily="34" charset="-128"/>
              </a:rPr>
              <a:t>Expenses = </a:t>
            </a:r>
            <a:r>
              <a:rPr lang="en-US" altLang="en-US" sz="2400" b="1" dirty="0" smtClean="0">
                <a:ea typeface="ＭＳ Ｐゴシック" pitchFamily="34" charset="-128"/>
              </a:rPr>
              <a:t>Profits</a:t>
            </a:r>
            <a:endParaRPr lang="en-US" altLang="en-US" sz="2400" b="1" dirty="0">
              <a:ea typeface="ＭＳ Ｐゴシック" pitchFamily="34" charset="-128"/>
            </a:endParaRPr>
          </a:p>
        </p:txBody>
      </p:sp>
    </p:spTree>
    <p:extLst>
      <p:ext uri="{BB962C8B-B14F-4D97-AF65-F5344CB8AC3E}">
        <p14:creationId xmlns:p14="http://schemas.microsoft.com/office/powerpoint/2010/main" val="21435872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368" y="404023"/>
            <a:ext cx="8239432" cy="1107996"/>
          </a:xfrm>
        </p:spPr>
        <p:txBody>
          <a:bodyPr wrap="square">
            <a:spAutoFit/>
          </a:bodyPr>
          <a:lstStyle/>
          <a:p>
            <a:r>
              <a:rPr lang="en-IN" altLang="en-US" sz="3600" dirty="0" smtClean="0">
                <a:latin typeface="+mj-lt"/>
                <a:ea typeface="ＭＳ Ｐゴシック" pitchFamily="34" charset="-128"/>
              </a:rPr>
              <a:t>Walmart’s Cash </a:t>
            </a:r>
            <a:r>
              <a:rPr lang="en-IN" altLang="en-US" sz="3600" dirty="0">
                <a:latin typeface="+mj-lt"/>
                <a:ea typeface="ＭＳ Ｐゴシック" pitchFamily="34" charset="-128"/>
              </a:rPr>
              <a:t>Flow </a:t>
            </a:r>
            <a:r>
              <a:rPr lang="en-IN" altLang="en-US" sz="3600" dirty="0" smtClean="0">
                <a:latin typeface="+mj-lt"/>
                <a:ea typeface="ＭＳ Ｐゴシック" pitchFamily="34" charset="-128"/>
              </a:rPr>
              <a:t>from Operations</a:t>
            </a:r>
            <a:endParaRPr lang="en-US" sz="3600" dirty="0">
              <a:latin typeface="+mj-lt"/>
            </a:endParaRPr>
          </a:p>
        </p:txBody>
      </p:sp>
      <p:graphicFrame>
        <p:nvGraphicFramePr>
          <p:cNvPr id="5" name="Table 4"/>
          <p:cNvGraphicFramePr>
            <a:graphicFrameLocks noGrp="1"/>
          </p:cNvGraphicFramePr>
          <p:nvPr>
            <p:extLst>
              <p:ext uri="{D42A27DB-BD31-4B8C-83A1-F6EECF244321}">
                <p14:modId xmlns:p14="http://schemas.microsoft.com/office/powerpoint/2010/main" val="2048385185"/>
              </p:ext>
            </p:extLst>
          </p:nvPr>
        </p:nvGraphicFramePr>
        <p:xfrm>
          <a:off x="476250" y="1962150"/>
          <a:ext cx="8153400" cy="4267203"/>
        </p:xfrm>
        <a:graphic>
          <a:graphicData uri="http://schemas.openxmlformats.org/drawingml/2006/table">
            <a:tbl>
              <a:tblPr firstRow="1" bandRow="1">
                <a:tableStyleId>{3B4B98B0-60AC-42C2-AFA5-B58CD77FA1E5}</a:tableStyleId>
              </a:tblPr>
              <a:tblGrid>
                <a:gridCol w="5737578"/>
                <a:gridCol w="1358900"/>
                <a:gridCol w="1056922"/>
              </a:tblGrid>
              <a:tr h="379307">
                <a:tc>
                  <a:txBody>
                    <a:bodyPr/>
                    <a:lstStyle/>
                    <a:p>
                      <a:r>
                        <a:rPr lang="en-US" dirty="0" smtClean="0">
                          <a:solidFill>
                            <a:schemeClr val="bg1"/>
                          </a:solidFill>
                        </a:rPr>
                        <a:t>Net income</a:t>
                      </a:r>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algn="r"/>
                      <a:r>
                        <a:rPr lang="en-US" sz="1800" b="0" u="none" dirty="0" smtClean="0">
                          <a:solidFill>
                            <a:schemeClr val="bg1"/>
                          </a:solidFill>
                        </a:rPr>
                        <a:t>Blank</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algn="r"/>
                      <a:r>
                        <a:rPr lang="en-US" dirty="0" smtClean="0">
                          <a:solidFill>
                            <a:schemeClr val="bg1"/>
                          </a:solidFill>
                        </a:rPr>
                        <a:t>$9,862</a:t>
                      </a:r>
                      <a:endParaRPr lang="en-US"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r>
              <a:tr h="379307">
                <a:tc>
                  <a:txBody>
                    <a:bodyPr/>
                    <a:lstStyle/>
                    <a:p>
                      <a:r>
                        <a:rPr lang="en-US" dirty="0" smtClean="0"/>
                        <a:t>Depreciation expense</a:t>
                      </a:r>
                      <a:r>
                        <a:rPr lang="en-US" baseline="0" dirty="0" smtClean="0"/>
                        <a:t> (Source of cash)</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dirty="0" smtClean="0"/>
                        <a:t>$10,529</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800" b="0" u="none" dirty="0" smtClean="0">
                          <a:solidFill>
                            <a:srgbClr val="D4EAE4"/>
                          </a:solidFill>
                        </a:rPr>
                        <a:t>Blank</a:t>
                      </a:r>
                      <a:endParaRPr lang="en-US" dirty="0">
                        <a:solidFill>
                          <a:srgbClr val="D4EAE4"/>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r>
              <a:tr h="663787">
                <a:tc>
                  <a:txBody>
                    <a:bodyPr/>
                    <a:lstStyle/>
                    <a:p>
                      <a:pPr lvl="1"/>
                      <a:r>
                        <a:rPr lang="en-US" dirty="0" smtClean="0"/>
                        <a:t>Decrease in accounts receivable</a:t>
                      </a:r>
                      <a:r>
                        <a:rPr lang="en-US" baseline="0" dirty="0" smtClean="0"/>
                        <a:t> (Source of cash)</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dirty="0" smtClean="0"/>
                        <a:t>221</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800" b="0" u="none" dirty="0" smtClean="0">
                          <a:solidFill>
                            <a:srgbClr val="D4EAE4"/>
                          </a:solidFill>
                        </a:rPr>
                        <a:t>Blank</a:t>
                      </a:r>
                      <a:endParaRPr lang="en-US" dirty="0">
                        <a:solidFill>
                          <a:srgbClr val="D4EAE4"/>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r>
              <a:tr h="379307">
                <a:tc>
                  <a:txBody>
                    <a:bodyPr/>
                    <a:lstStyle/>
                    <a:p>
                      <a:pPr lvl="1"/>
                      <a:r>
                        <a:rPr lang="en-US" dirty="0" smtClean="0"/>
                        <a:t>Increase in inventories (Use of cash)</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dirty="0" smtClean="0"/>
                        <a:t>(737)</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800" b="0" u="none" dirty="0" smtClean="0">
                          <a:solidFill>
                            <a:srgbClr val="D4EAE4"/>
                          </a:solidFill>
                        </a:rPr>
                        <a:t>Blank</a:t>
                      </a:r>
                      <a:endParaRPr lang="en-US" dirty="0">
                        <a:solidFill>
                          <a:srgbClr val="D4EAE4"/>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r>
              <a:tr h="379307">
                <a:tc>
                  <a:txBody>
                    <a:bodyPr/>
                    <a:lstStyle/>
                    <a:p>
                      <a:pPr lvl="1"/>
                      <a:r>
                        <a:rPr lang="en-US" dirty="0" smtClean="0"/>
                        <a:t>Increase in other current assets (Use of cash)</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dirty="0" smtClean="0"/>
                        <a:t>(1,570)</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800" b="0" u="none" dirty="0" smtClean="0">
                          <a:solidFill>
                            <a:srgbClr val="D4EAE4"/>
                          </a:solidFill>
                        </a:rPr>
                        <a:t>Blank</a:t>
                      </a:r>
                      <a:endParaRPr lang="en-US" dirty="0">
                        <a:solidFill>
                          <a:srgbClr val="D4EAE4"/>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r>
              <a:tr h="379307">
                <a:tc>
                  <a:txBody>
                    <a:bodyPr/>
                    <a:lstStyle/>
                    <a:p>
                      <a:pPr lvl="1"/>
                      <a:r>
                        <a:rPr lang="en-US" dirty="0" smtClean="0"/>
                        <a:t>Increase in accounts</a:t>
                      </a:r>
                      <a:r>
                        <a:rPr lang="en-US" baseline="0" dirty="0" smtClean="0"/>
                        <a:t> payable (Source of cash)</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dirty="0" smtClean="0"/>
                        <a:t>5,077</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800" b="0" u="none" dirty="0" smtClean="0">
                          <a:solidFill>
                            <a:srgbClr val="D4EAE4"/>
                          </a:solidFill>
                        </a:rPr>
                        <a:t>Blank</a:t>
                      </a:r>
                      <a:endParaRPr lang="en-US" dirty="0">
                        <a:solidFill>
                          <a:srgbClr val="D4EAE4"/>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r>
              <a:tr h="379307">
                <a:tc>
                  <a:txBody>
                    <a:bodyPr/>
                    <a:lstStyle/>
                    <a:p>
                      <a:pPr lvl="1"/>
                      <a:r>
                        <a:rPr lang="en-US" dirty="0" smtClean="0"/>
                        <a:t>Increase in accrued liabilities</a:t>
                      </a:r>
                      <a:r>
                        <a:rPr lang="en-US" baseline="0" dirty="0" smtClean="0"/>
                        <a:t> (Source of cash)</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dirty="0" smtClean="0"/>
                        <a:t>2,456</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800" b="0" u="none" dirty="0" smtClean="0">
                          <a:solidFill>
                            <a:srgbClr val="D4EAE4"/>
                          </a:solidFill>
                        </a:rPr>
                        <a:t>Blank</a:t>
                      </a:r>
                      <a:endParaRPr lang="en-US" dirty="0">
                        <a:solidFill>
                          <a:srgbClr val="D4EAE4"/>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r>
              <a:tr h="663787">
                <a:tc>
                  <a:txBody>
                    <a:bodyPr/>
                    <a:lstStyle/>
                    <a:p>
                      <a:r>
                        <a:rPr lang="en-US" dirty="0" smtClean="0"/>
                        <a:t>Total adjustments to net income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800" b="0" u="none" dirty="0" smtClean="0">
                          <a:solidFill>
                            <a:srgbClr val="D4EAE4"/>
                          </a:solidFill>
                        </a:rPr>
                        <a:t>Blank</a:t>
                      </a:r>
                      <a:endParaRPr lang="en-US" dirty="0">
                        <a:solidFill>
                          <a:srgbClr val="D4EAE4"/>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dirty="0" smtClean="0"/>
                        <a:t>$15,976</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r>
              <a:tr h="663787">
                <a:tc>
                  <a:txBody>
                    <a:bodyPr/>
                    <a:lstStyle/>
                    <a:p>
                      <a:r>
                        <a:rPr lang="en-US" dirty="0" smtClean="0"/>
                        <a:t>Cash flows from operating activities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800" b="0" u="none" dirty="0" smtClean="0">
                          <a:solidFill>
                            <a:srgbClr val="D4EAE4"/>
                          </a:solidFill>
                        </a:rPr>
                        <a:t>Blank</a:t>
                      </a:r>
                      <a:endParaRPr lang="en-US" dirty="0">
                        <a:solidFill>
                          <a:srgbClr val="D4EAE4"/>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dirty="0" smtClean="0"/>
                        <a:t>$25,838</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r>
            </a:tbl>
          </a:graphicData>
        </a:graphic>
      </p:graphicFrame>
    </p:spTree>
    <p:extLst>
      <p:ext uri="{BB962C8B-B14F-4D97-AF65-F5344CB8AC3E}">
        <p14:creationId xmlns:p14="http://schemas.microsoft.com/office/powerpoint/2010/main" val="24064993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536" y="426720"/>
            <a:ext cx="8173064" cy="1097280"/>
          </a:xfrm>
        </p:spPr>
        <p:txBody>
          <a:bodyPr wrap="square">
            <a:spAutoFit/>
          </a:bodyPr>
          <a:lstStyle/>
          <a:p>
            <a:r>
              <a:rPr lang="en-US" altLang="en-US" sz="3600" dirty="0">
                <a:latin typeface="+mj-lt"/>
                <a:ea typeface="ＭＳ Ｐゴシック" pitchFamily="34" charset="-128"/>
              </a:rPr>
              <a:t>Cash Flow from </a:t>
            </a:r>
            <a:r>
              <a:rPr lang="en-US" altLang="en-US" sz="3600" dirty="0" smtClean="0">
                <a:latin typeface="+mj-lt"/>
                <a:ea typeface="ＭＳ Ｐゴシック" pitchFamily="34" charset="-128"/>
              </a:rPr>
              <a:t>Investing in </a:t>
            </a:r>
            <a:br>
              <a:rPr lang="en-US" altLang="en-US" sz="3600" dirty="0" smtClean="0">
                <a:latin typeface="+mj-lt"/>
                <a:ea typeface="ＭＳ Ｐゴシック" pitchFamily="34" charset="-128"/>
              </a:rPr>
            </a:br>
            <a:r>
              <a:rPr lang="en-US" altLang="en-US" sz="3600" dirty="0" smtClean="0">
                <a:latin typeface="+mj-lt"/>
                <a:ea typeface="ＭＳ Ｐゴシック" pitchFamily="34" charset="-128"/>
              </a:rPr>
              <a:t>Long-Term </a:t>
            </a:r>
            <a:r>
              <a:rPr lang="en-US" altLang="en-US" sz="3600" dirty="0">
                <a:latin typeface="+mj-lt"/>
                <a:ea typeface="ＭＳ Ｐゴシック" pitchFamily="34" charset="-128"/>
              </a:rPr>
              <a:t>Assets</a:t>
            </a:r>
            <a:endParaRPr lang="en-US" sz="3600" dirty="0">
              <a:latin typeface="+mj-lt"/>
            </a:endParaRPr>
          </a:p>
        </p:txBody>
      </p:sp>
      <p:sp>
        <p:nvSpPr>
          <p:cNvPr id="3" name="Content Placeholder 2"/>
          <p:cNvSpPr>
            <a:spLocks noGrp="1"/>
          </p:cNvSpPr>
          <p:nvPr>
            <p:ph idx="1"/>
          </p:nvPr>
        </p:nvSpPr>
        <p:spPr>
          <a:xfrm>
            <a:off x="447368" y="1905000"/>
            <a:ext cx="8153400" cy="1676399"/>
          </a:xfrm>
        </p:spPr>
        <p:txBody>
          <a:bodyPr>
            <a:spAutoFit/>
          </a:bodyPr>
          <a:lstStyle/>
          <a:p>
            <a:r>
              <a:rPr lang="en-US" altLang="en-US" sz="2400" dirty="0">
                <a:ea typeface="ＭＳ Ｐゴシック" pitchFamily="34" charset="-128"/>
              </a:rPr>
              <a:t>Long-term assets include fixed assets and other long-term assets. A firm may be engaged in acquisition and sale of such assets leading to cash flows</a:t>
            </a:r>
            <a:r>
              <a:rPr lang="en-US" altLang="en-US" sz="2400" dirty="0" smtClean="0">
                <a:ea typeface="ＭＳ Ｐゴシック" pitchFamily="34" charset="-128"/>
              </a:rPr>
              <a:t>.</a:t>
            </a:r>
          </a:p>
          <a:p>
            <a:r>
              <a:rPr lang="en-US" altLang="en-US" sz="2400" dirty="0" smtClean="0">
                <a:ea typeface="ＭＳ Ｐゴシック" pitchFamily="34" charset="-128"/>
              </a:rPr>
              <a:t>Walmart </a:t>
            </a:r>
            <a:r>
              <a:rPr lang="en-US" altLang="en-US" sz="2400" dirty="0">
                <a:ea typeface="ＭＳ Ｐゴシック" pitchFamily="34" charset="-128"/>
              </a:rPr>
              <a:t>example:</a:t>
            </a:r>
            <a:endParaRPr lang="en-US" sz="2400" dirty="0"/>
          </a:p>
        </p:txBody>
      </p:sp>
      <p:graphicFrame>
        <p:nvGraphicFramePr>
          <p:cNvPr id="5" name="Table 4"/>
          <p:cNvGraphicFramePr>
            <a:graphicFrameLocks noGrp="1"/>
          </p:cNvGraphicFramePr>
          <p:nvPr>
            <p:extLst>
              <p:ext uri="{D42A27DB-BD31-4B8C-83A1-F6EECF244321}">
                <p14:modId xmlns:p14="http://schemas.microsoft.com/office/powerpoint/2010/main" val="1315592659"/>
              </p:ext>
            </p:extLst>
          </p:nvPr>
        </p:nvGraphicFramePr>
        <p:xfrm>
          <a:off x="533401" y="3886200"/>
          <a:ext cx="8077199" cy="2286000"/>
        </p:xfrm>
        <a:graphic>
          <a:graphicData uri="http://schemas.openxmlformats.org/drawingml/2006/table">
            <a:tbl>
              <a:tblPr firstRow="1" bandRow="1">
                <a:tableStyleId>{3B4B98B0-60AC-42C2-AFA5-B58CD77FA1E5}</a:tableStyleId>
              </a:tblPr>
              <a:tblGrid>
                <a:gridCol w="2542822">
                  <a:extLst>
                    <a:ext uri="{9D8B030D-6E8A-4147-A177-3AD203B41FA5}">
                      <a16:colId xmlns:a16="http://schemas.microsoft.com/office/drawing/2014/main" xmlns="" val="20000"/>
                    </a:ext>
                  </a:extLst>
                </a:gridCol>
                <a:gridCol w="1193631">
                  <a:extLst>
                    <a:ext uri="{9D8B030D-6E8A-4147-A177-3AD203B41FA5}">
                      <a16:colId xmlns:a16="http://schemas.microsoft.com/office/drawing/2014/main" xmlns="" val="20001"/>
                    </a:ext>
                  </a:extLst>
                </a:gridCol>
                <a:gridCol w="1196622">
                  <a:extLst>
                    <a:ext uri="{9D8B030D-6E8A-4147-A177-3AD203B41FA5}">
                      <a16:colId xmlns:a16="http://schemas.microsoft.com/office/drawing/2014/main" xmlns="" val="20002"/>
                    </a:ext>
                  </a:extLst>
                </a:gridCol>
                <a:gridCol w="1121833">
                  <a:extLst>
                    <a:ext uri="{9D8B030D-6E8A-4147-A177-3AD203B41FA5}">
                      <a16:colId xmlns:a16="http://schemas.microsoft.com/office/drawing/2014/main" xmlns="" val="20003"/>
                    </a:ext>
                  </a:extLst>
                </a:gridCol>
                <a:gridCol w="900458">
                  <a:extLst>
                    <a:ext uri="{9D8B030D-6E8A-4147-A177-3AD203B41FA5}">
                      <a16:colId xmlns:a16="http://schemas.microsoft.com/office/drawing/2014/main" xmlns="" val="20004"/>
                    </a:ext>
                  </a:extLst>
                </a:gridCol>
                <a:gridCol w="1121833">
                  <a:extLst>
                    <a:ext uri="{9D8B030D-6E8A-4147-A177-3AD203B41FA5}">
                      <a16:colId xmlns:a16="http://schemas.microsoft.com/office/drawing/2014/main" xmlns="" val="20005"/>
                    </a:ext>
                  </a:extLst>
                </a:gridCol>
              </a:tblGrid>
              <a:tr h="1024434">
                <a:tc>
                  <a:txBody>
                    <a:bodyPr/>
                    <a:lstStyle/>
                    <a:p>
                      <a:pPr algn="ctr"/>
                      <a:r>
                        <a:rPr lang="en-US" sz="1600" dirty="0" smtClean="0">
                          <a:solidFill>
                            <a:schemeClr val="bg1"/>
                          </a:solidFill>
                        </a:rPr>
                        <a:t>Changes in Long-Term Assets</a:t>
                      </a:r>
                      <a:endParaRPr lang="en-US"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algn="ctr"/>
                      <a:r>
                        <a:rPr lang="en-US" sz="1600" dirty="0" smtClean="0">
                          <a:solidFill>
                            <a:schemeClr val="bg1"/>
                          </a:solidFill>
                        </a:rPr>
                        <a:t>January 31, 2017</a:t>
                      </a:r>
                      <a:endParaRPr lang="en-US"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algn="ctr"/>
                      <a:r>
                        <a:rPr lang="en-US" sz="1600" dirty="0" smtClean="0">
                          <a:solidFill>
                            <a:schemeClr val="bg1"/>
                          </a:solidFill>
                        </a:rPr>
                        <a:t>January 31, 2018</a:t>
                      </a:r>
                      <a:endParaRPr lang="en-US"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algn="ctr"/>
                      <a:r>
                        <a:rPr lang="en-US" sz="1600" smtClean="0">
                          <a:solidFill>
                            <a:schemeClr val="bg1"/>
                          </a:solidFill>
                        </a:rPr>
                        <a:t>Changes</a:t>
                      </a:r>
                      <a:endParaRPr lang="en-US"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algn="ctr"/>
                      <a:r>
                        <a:rPr lang="en-US" sz="1600" dirty="0" smtClean="0">
                          <a:solidFill>
                            <a:schemeClr val="bg1"/>
                          </a:solidFill>
                        </a:rPr>
                        <a:t>Inflow</a:t>
                      </a:r>
                      <a:endParaRPr lang="en-US"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algn="ctr"/>
                      <a:r>
                        <a:rPr lang="en-US" sz="1600" dirty="0" smtClean="0">
                          <a:solidFill>
                            <a:schemeClr val="bg1"/>
                          </a:solidFill>
                        </a:rPr>
                        <a:t>Outflow</a:t>
                      </a:r>
                      <a:endParaRPr lang="en-US" sz="16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extLst>
                  <a:ext uri="{0D108BD9-81ED-4DB2-BD59-A6C34878D82A}">
                    <a16:rowId xmlns:a16="http://schemas.microsoft.com/office/drawing/2014/main" xmlns="" val="10000"/>
                  </a:ext>
                </a:extLst>
              </a:tr>
              <a:tr h="630783">
                <a:tc>
                  <a:txBody>
                    <a:bodyPr/>
                    <a:lstStyle/>
                    <a:p>
                      <a:pPr algn="l"/>
                      <a:r>
                        <a:rPr lang="en-US" sz="1600" b="0" dirty="0" smtClean="0">
                          <a:solidFill>
                            <a:schemeClr val="tx1"/>
                          </a:solidFill>
                        </a:rPr>
                        <a:t>Gross plant and equipment</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b="0" u="none" dirty="0" smtClean="0">
                          <a:solidFill>
                            <a:schemeClr val="tx1"/>
                          </a:solidFill>
                        </a:rPr>
                        <a:t>$191,129</a:t>
                      </a:r>
                      <a:endParaRPr lang="en-US" sz="16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b="0" u="none" dirty="0" smtClean="0">
                          <a:solidFill>
                            <a:schemeClr val="tx1"/>
                          </a:solidFill>
                        </a:rPr>
                        <a:t>$202,298</a:t>
                      </a:r>
                      <a:endParaRPr lang="en-US" sz="16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b="0" u="none" dirty="0" smtClean="0">
                          <a:solidFill>
                            <a:schemeClr val="tx1"/>
                          </a:solidFill>
                        </a:rPr>
                        <a:t>$11,</a:t>
                      </a:r>
                      <a:r>
                        <a:rPr lang="en-US" sz="1600" b="0" u="none" baseline="0" dirty="0" smtClean="0">
                          <a:solidFill>
                            <a:schemeClr val="tx1"/>
                          </a:solidFill>
                        </a:rPr>
                        <a:t>169</a:t>
                      </a:r>
                      <a:endParaRPr lang="en-US" sz="16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b="0" u="none" dirty="0" smtClean="0">
                          <a:solidFill>
                            <a:srgbClr val="D4EAE4"/>
                          </a:solidFill>
                        </a:rPr>
                        <a:t>Blank</a:t>
                      </a:r>
                      <a:endParaRPr lang="en-US" sz="1600" b="0" u="none" dirty="0">
                        <a:solidFill>
                          <a:srgbClr val="D4EAE4"/>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b="0" u="none" dirty="0" smtClean="0">
                          <a:solidFill>
                            <a:schemeClr val="tx1"/>
                          </a:solidFill>
                        </a:rPr>
                        <a:t>($11,169)</a:t>
                      </a:r>
                      <a:endParaRPr lang="en-US" sz="1600" b="0" u="none"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extLst>
                  <a:ext uri="{0D108BD9-81ED-4DB2-BD59-A6C34878D82A}">
                    <a16:rowId xmlns:a16="http://schemas.microsoft.com/office/drawing/2014/main" xmlns="" val="10001"/>
                  </a:ext>
                </a:extLst>
              </a:tr>
              <a:tr h="630783">
                <a:tc>
                  <a:txBody>
                    <a:bodyPr/>
                    <a:lstStyle/>
                    <a:p>
                      <a:pPr algn="l"/>
                      <a:r>
                        <a:rPr lang="en-US" sz="1600" b="0" dirty="0" smtClean="0">
                          <a:solidFill>
                            <a:schemeClr val="tx1"/>
                          </a:solidFill>
                        </a:rPr>
                        <a:t>Goodwill and other intangible assets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dirty="0" smtClean="0">
                          <a:solidFill>
                            <a:schemeClr val="tx1"/>
                          </a:solidFill>
                        </a:rPr>
                        <a:t>$26,958</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dirty="0" smtClean="0">
                          <a:solidFill>
                            <a:schemeClr val="tx1"/>
                          </a:solidFill>
                        </a:rPr>
                        <a:t>$30,040</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dirty="0" smtClean="0">
                          <a:solidFill>
                            <a:schemeClr val="tx1"/>
                          </a:solidFill>
                        </a:rPr>
                        <a:t>$3,082</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b="0" u="none" dirty="0" smtClean="0">
                          <a:solidFill>
                            <a:srgbClr val="D4EAE4"/>
                          </a:solidFill>
                        </a:rPr>
                        <a:t>Blank</a:t>
                      </a:r>
                      <a:endParaRPr lang="en-US" sz="1600" dirty="0">
                        <a:solidFill>
                          <a:srgbClr val="D4EAE4"/>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600" b="0" u="none" dirty="0" smtClean="0">
                          <a:solidFill>
                            <a:schemeClr val="tx1"/>
                          </a:solidFill>
                        </a:rPr>
                        <a:t>$3,082</a:t>
                      </a:r>
                      <a:endParaRPr lang="en-US" sz="1600" dirty="0" smtClean="0">
                        <a:solidFill>
                          <a:schemeClr val="tx1"/>
                        </a:solidFill>
                      </a:endParaRPr>
                    </a:p>
                    <a:p>
                      <a:pPr algn="r"/>
                      <a:endParaRPr lang="en-US" sz="1600" b="0" u="none"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39000859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536" y="427027"/>
            <a:ext cx="8173064" cy="1097280"/>
          </a:xfrm>
        </p:spPr>
        <p:txBody>
          <a:bodyPr wrap="square">
            <a:spAutoFit/>
          </a:bodyPr>
          <a:lstStyle/>
          <a:p>
            <a:r>
              <a:rPr lang="en-US" altLang="en-US" sz="3600" dirty="0">
                <a:latin typeface="+mj-lt"/>
                <a:ea typeface="ＭＳ Ｐゴシック" pitchFamily="34" charset="-128"/>
              </a:rPr>
              <a:t>Cash Flows </a:t>
            </a:r>
            <a:r>
              <a:rPr lang="en-US" altLang="en-US" sz="3600" dirty="0" smtClean="0">
                <a:latin typeface="+mj-lt"/>
                <a:ea typeface="ＭＳ Ｐゴシック" pitchFamily="34" charset="-128"/>
              </a:rPr>
              <a:t>from Financing </a:t>
            </a:r>
            <a:r>
              <a:rPr lang="en-US" altLang="en-US" sz="3600" dirty="0">
                <a:latin typeface="+mj-lt"/>
                <a:ea typeface="ＭＳ Ｐゴシック" pitchFamily="34" charset="-128"/>
              </a:rPr>
              <a:t>the Business</a:t>
            </a:r>
            <a:endParaRPr lang="en-US" sz="3600" dirty="0">
              <a:latin typeface="+mj-lt"/>
            </a:endParaRPr>
          </a:p>
        </p:txBody>
      </p:sp>
      <p:graphicFrame>
        <p:nvGraphicFramePr>
          <p:cNvPr id="5" name="Table 4"/>
          <p:cNvGraphicFramePr>
            <a:graphicFrameLocks noGrp="1"/>
          </p:cNvGraphicFramePr>
          <p:nvPr>
            <p:extLst>
              <p:ext uri="{D42A27DB-BD31-4B8C-83A1-F6EECF244321}">
                <p14:modId xmlns:p14="http://schemas.microsoft.com/office/powerpoint/2010/main" val="860673469"/>
              </p:ext>
            </p:extLst>
          </p:nvPr>
        </p:nvGraphicFramePr>
        <p:xfrm>
          <a:off x="533400" y="2035280"/>
          <a:ext cx="8077200" cy="2194560"/>
        </p:xfrm>
        <a:graphic>
          <a:graphicData uri="http://schemas.openxmlformats.org/drawingml/2006/table">
            <a:tbl>
              <a:tblPr firstRow="1" bandRow="1">
                <a:tableStyleId>{3B4B98B0-60AC-42C2-AFA5-B58CD77FA1E5}</a:tableStyleId>
              </a:tblPr>
              <a:tblGrid>
                <a:gridCol w="4110471">
                  <a:extLst>
                    <a:ext uri="{9D8B030D-6E8A-4147-A177-3AD203B41FA5}">
                      <a16:colId xmlns:a16="http://schemas.microsoft.com/office/drawing/2014/main" xmlns="" val="2675933599"/>
                    </a:ext>
                  </a:extLst>
                </a:gridCol>
                <a:gridCol w="3966729">
                  <a:extLst>
                    <a:ext uri="{9D8B030D-6E8A-4147-A177-3AD203B41FA5}">
                      <a16:colId xmlns:a16="http://schemas.microsoft.com/office/drawing/2014/main" xmlns="" val="1605639536"/>
                    </a:ext>
                  </a:extLst>
                </a:gridCol>
              </a:tblGrid>
              <a:tr h="346860">
                <a:tc>
                  <a:txBody>
                    <a:bodyPr/>
                    <a:lstStyle/>
                    <a:p>
                      <a:pPr algn="ctr"/>
                      <a:r>
                        <a:rPr lang="en-IN" sz="1800" b="1" i="0" u="none" strike="noStrike" kern="1200" baseline="0" dirty="0" smtClean="0">
                          <a:solidFill>
                            <a:schemeClr val="bg1"/>
                          </a:solidFill>
                          <a:latin typeface="+mn-lt"/>
                          <a:ea typeface="+mn-ea"/>
                          <a:cs typeface="+mn-cs"/>
                        </a:rPr>
                        <a:t>Cash Inflow</a:t>
                      </a:r>
                      <a:endParaRPr lang="en-IN"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FA3"/>
                    </a:solidFill>
                  </a:tcPr>
                </a:tc>
                <a:tc>
                  <a:txBody>
                    <a:bodyPr/>
                    <a:lstStyle/>
                    <a:p>
                      <a:pPr algn="ctr"/>
                      <a:r>
                        <a:rPr lang="en-IN" sz="1800" b="1" i="0" u="none" strike="noStrike" kern="1200" baseline="0" dirty="0" smtClean="0">
                          <a:solidFill>
                            <a:schemeClr val="bg1"/>
                          </a:solidFill>
                          <a:latin typeface="+mn-lt"/>
                          <a:ea typeface="+mn-ea"/>
                          <a:cs typeface="+mn-cs"/>
                        </a:rPr>
                        <a:t>Cash Outflow</a:t>
                      </a:r>
                      <a:endParaRPr lang="en-IN" b="1"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FA3"/>
                    </a:solidFill>
                  </a:tcPr>
                </a:tc>
                <a:extLst>
                  <a:ext uri="{0D108BD9-81ED-4DB2-BD59-A6C34878D82A}">
                    <a16:rowId xmlns:a16="http://schemas.microsoft.com/office/drawing/2014/main" xmlns="" val="2413408355"/>
                  </a:ext>
                </a:extLst>
              </a:tr>
              <a:tr h="855270">
                <a:tc>
                  <a:txBody>
                    <a:bodyPr/>
                    <a:lstStyle/>
                    <a:p>
                      <a:r>
                        <a:rPr lang="en-IN" sz="1800" b="0" i="0" u="none" strike="noStrike" kern="1200" baseline="0" dirty="0" smtClean="0">
                          <a:solidFill>
                            <a:schemeClr val="tx1"/>
                          </a:solidFill>
                          <a:latin typeface="+mn-lt"/>
                          <a:ea typeface="+mn-ea"/>
                          <a:cs typeface="+mn-cs"/>
                        </a:rPr>
                        <a:t>The firm borrows more money (an increase in short-term or long-term debt).</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r>
                        <a:rPr lang="en-IN" sz="1800" b="0" i="0" u="none" strike="noStrike" kern="1200" baseline="0" dirty="0" smtClean="0">
                          <a:solidFill>
                            <a:schemeClr val="tx1"/>
                          </a:solidFill>
                          <a:latin typeface="+mn-lt"/>
                          <a:ea typeface="+mn-ea"/>
                          <a:cs typeface="+mn-cs"/>
                        </a:rPr>
                        <a:t>The firm repays debt (a decrease in</a:t>
                      </a:r>
                    </a:p>
                    <a:p>
                      <a:r>
                        <a:rPr lang="en-IN" sz="1800" b="0" i="0" u="none" strike="noStrike" kern="1200" baseline="0" dirty="0" smtClean="0">
                          <a:solidFill>
                            <a:schemeClr val="tx1"/>
                          </a:solidFill>
                          <a:latin typeface="+mn-lt"/>
                          <a:ea typeface="+mn-ea"/>
                          <a:cs typeface="+mn-cs"/>
                        </a:rPr>
                        <a:t>short-term or long-term debt).</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4EAE4"/>
                    </a:solidFill>
                  </a:tcPr>
                </a:tc>
                <a:extLst>
                  <a:ext uri="{0D108BD9-81ED-4DB2-BD59-A6C34878D82A}">
                    <a16:rowId xmlns:a16="http://schemas.microsoft.com/office/drawing/2014/main" xmlns="" val="1361851640"/>
                  </a:ext>
                </a:extLst>
              </a:tr>
              <a:tr h="855270">
                <a:tc>
                  <a:txBody>
                    <a:bodyPr/>
                    <a:lstStyle/>
                    <a:p>
                      <a:r>
                        <a:rPr lang="en-IN" sz="1800" b="0" i="0" u="none" strike="noStrike" kern="1200" baseline="0" dirty="0" smtClean="0">
                          <a:solidFill>
                            <a:schemeClr val="tx1"/>
                          </a:solidFill>
                          <a:latin typeface="+mn-lt"/>
                          <a:ea typeface="+mn-ea"/>
                          <a:cs typeface="+mn-cs"/>
                        </a:rPr>
                        <a:t>Owner(s) invest in the business (an increase in stockholders’ equity).</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4EAE4"/>
                    </a:solidFill>
                  </a:tcPr>
                </a:tc>
                <a:tc>
                  <a:txBody>
                    <a:bodyPr/>
                    <a:lstStyle/>
                    <a:p>
                      <a:r>
                        <a:rPr lang="en-IN" sz="1800" b="0" i="0" u="none" strike="noStrike" kern="1200" baseline="0" dirty="0" smtClean="0">
                          <a:solidFill>
                            <a:schemeClr val="tx1"/>
                          </a:solidFill>
                          <a:latin typeface="+mn-lt"/>
                          <a:ea typeface="+mn-ea"/>
                          <a:cs typeface="+mn-cs"/>
                        </a:rPr>
                        <a:t>The firm pays dividends to the owner(s) or repurchases the owners’ stocks (a decrease in equity).</a:t>
                      </a:r>
                      <a:endParaRPr lang="en-IN"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4EAE4"/>
                    </a:solidFill>
                  </a:tcPr>
                </a:tc>
                <a:extLst>
                  <a:ext uri="{0D108BD9-81ED-4DB2-BD59-A6C34878D82A}">
                    <a16:rowId xmlns:a16="http://schemas.microsoft.com/office/drawing/2014/main" xmlns="" val="2848287464"/>
                  </a:ext>
                </a:extLst>
              </a:tr>
            </a:tbl>
          </a:graphicData>
        </a:graphic>
      </p:graphicFrame>
    </p:spTree>
    <p:extLst>
      <p:ext uri="{BB962C8B-B14F-4D97-AF65-F5344CB8AC3E}">
        <p14:creationId xmlns:p14="http://schemas.microsoft.com/office/powerpoint/2010/main" val="2146012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179" y="414739"/>
            <a:ext cx="8182896" cy="1097280"/>
          </a:xfrm>
        </p:spPr>
        <p:txBody>
          <a:bodyPr wrap="square">
            <a:spAutoFit/>
          </a:bodyPr>
          <a:lstStyle/>
          <a:p>
            <a:r>
              <a:rPr lang="en-US" altLang="en-US" sz="3600" dirty="0" smtClean="0">
                <a:latin typeface="+mj-lt"/>
                <a:ea typeface="ＭＳ Ｐゴシック" pitchFamily="34" charset="-128"/>
              </a:rPr>
              <a:t>Financing the Business Illustrated: Walmart</a:t>
            </a:r>
            <a:endParaRPr lang="en-US" sz="3600" dirty="0">
              <a:latin typeface="+mj-lt"/>
            </a:endParaRPr>
          </a:p>
        </p:txBody>
      </p:sp>
      <p:graphicFrame>
        <p:nvGraphicFramePr>
          <p:cNvPr id="4" name="Table 3"/>
          <p:cNvGraphicFramePr>
            <a:graphicFrameLocks noGrp="1"/>
          </p:cNvGraphicFramePr>
          <p:nvPr>
            <p:extLst>
              <p:ext uri="{D42A27DB-BD31-4B8C-83A1-F6EECF244321}">
                <p14:modId xmlns:p14="http://schemas.microsoft.com/office/powerpoint/2010/main" val="1151041596"/>
              </p:ext>
            </p:extLst>
          </p:nvPr>
        </p:nvGraphicFramePr>
        <p:xfrm>
          <a:off x="533400" y="2133601"/>
          <a:ext cx="8077200" cy="3428998"/>
        </p:xfrm>
        <a:graphic>
          <a:graphicData uri="http://schemas.openxmlformats.org/drawingml/2006/table">
            <a:tbl>
              <a:tblPr firstRow="1" bandRow="1">
                <a:tableStyleId>{3B4B98B0-60AC-42C2-AFA5-B58CD77FA1E5}</a:tableStyleId>
              </a:tblPr>
              <a:tblGrid>
                <a:gridCol w="6396968">
                  <a:extLst>
                    <a:ext uri="{9D8B030D-6E8A-4147-A177-3AD203B41FA5}">
                      <a16:colId xmlns:a16="http://schemas.microsoft.com/office/drawing/2014/main" xmlns="" val="20000"/>
                    </a:ext>
                  </a:extLst>
                </a:gridCol>
                <a:gridCol w="1680232">
                  <a:extLst>
                    <a:ext uri="{9D8B030D-6E8A-4147-A177-3AD203B41FA5}">
                      <a16:colId xmlns:a16="http://schemas.microsoft.com/office/drawing/2014/main" xmlns="" val="20002"/>
                    </a:ext>
                  </a:extLst>
                </a:gridCol>
              </a:tblGrid>
              <a:tr h="632221">
                <a:tc>
                  <a:txBody>
                    <a:bodyPr/>
                    <a:lstStyle/>
                    <a:p>
                      <a:r>
                        <a:rPr lang="en-US" b="0" dirty="0" smtClean="0"/>
                        <a:t>Dividends paid to shareholders</a:t>
                      </a:r>
                      <a:endParaRPr lang="en-US"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b="0" dirty="0" smtClean="0"/>
                        <a:t>($6,124)</a:t>
                      </a:r>
                      <a:endParaRPr lang="en-US" b="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extLst>
                  <a:ext uri="{0D108BD9-81ED-4DB2-BD59-A6C34878D82A}">
                    <a16:rowId xmlns:a16="http://schemas.microsoft.com/office/drawing/2014/main" xmlns="" val="10000"/>
                  </a:ext>
                </a:extLst>
              </a:tr>
              <a:tr h="632221">
                <a:tc>
                  <a:txBody>
                    <a:bodyPr/>
                    <a:lstStyle/>
                    <a:p>
                      <a:r>
                        <a:rPr lang="en-US" dirty="0" smtClean="0"/>
                        <a:t>Increase in short-term notes payable</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dirty="0" smtClean="0"/>
                        <a:t>342</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extLst>
                  <a:ext uri="{0D108BD9-81ED-4DB2-BD59-A6C34878D82A}">
                    <a16:rowId xmlns:a16="http://schemas.microsoft.com/office/drawing/2014/main" xmlns="" val="10001"/>
                  </a:ext>
                </a:extLst>
              </a:tr>
              <a:tr h="632221">
                <a:tc>
                  <a:txBody>
                    <a:bodyPr/>
                    <a:lstStyle/>
                    <a:p>
                      <a:r>
                        <a:rPr lang="en-US" dirty="0" smtClean="0"/>
                        <a:t>Decrease in long-term debt</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dirty="0" smtClean="0"/>
                        <a:t>($6,183)</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extLst>
                  <a:ext uri="{0D108BD9-81ED-4DB2-BD59-A6C34878D82A}">
                    <a16:rowId xmlns:a16="http://schemas.microsoft.com/office/drawing/2014/main" xmlns="" val="10002"/>
                  </a:ext>
                </a:extLst>
              </a:tr>
              <a:tr h="900114">
                <a:tc>
                  <a:txBody>
                    <a:bodyPr/>
                    <a:lstStyle/>
                    <a:p>
                      <a:r>
                        <a:rPr lang="en-US" dirty="0" smtClean="0"/>
                        <a:t>Issued new common stock (increase in par value and paid-in</a:t>
                      </a:r>
                      <a:r>
                        <a:rPr lang="en-US" baseline="0" dirty="0" smtClean="0"/>
                        <a:t> capital)</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D4EAE4"/>
                    </a:solidFill>
                  </a:tcPr>
                </a:tc>
                <a:tc>
                  <a:txBody>
                    <a:bodyPr/>
                    <a:lstStyle/>
                    <a:p>
                      <a:pPr algn="r"/>
                      <a:r>
                        <a:rPr lang="en-US" b="0" dirty="0" smtClean="0">
                          <a:solidFill>
                            <a:schemeClr val="tx1"/>
                          </a:solidFill>
                        </a:rPr>
                        <a:t>$267</a:t>
                      </a:r>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extLst>
                  <a:ext uri="{0D108BD9-81ED-4DB2-BD59-A6C34878D82A}">
                    <a16:rowId xmlns:a16="http://schemas.microsoft.com/office/drawing/2014/main" xmlns="" val="10003"/>
                  </a:ext>
                </a:extLst>
              </a:tr>
              <a:tr h="632221">
                <a:tc>
                  <a:txBody>
                    <a:bodyPr/>
                    <a:lstStyle/>
                    <a:p>
                      <a:r>
                        <a:rPr lang="en-US" dirty="0" smtClean="0"/>
                        <a:t>Net cash outflows from financing activities</a:t>
                      </a:r>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u="none" dirty="0" smtClean="0"/>
                        <a:t>($11,698)</a:t>
                      </a:r>
                      <a:endParaRPr lang="en-US" u="non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extLst>
                  <a:ext uri="{0D108BD9-81ED-4DB2-BD59-A6C34878D82A}">
                    <a16:rowId xmlns:a16="http://schemas.microsoft.com/office/drawing/2014/main" xmlns="" val="10008"/>
                  </a:ext>
                </a:extLst>
              </a:tr>
            </a:tbl>
          </a:graphicData>
        </a:graphic>
      </p:graphicFrame>
    </p:spTree>
    <p:extLst>
      <p:ext uri="{BB962C8B-B14F-4D97-AF65-F5344CB8AC3E}">
        <p14:creationId xmlns:p14="http://schemas.microsoft.com/office/powerpoint/2010/main" val="9962730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368" y="450733"/>
            <a:ext cx="8163232" cy="738664"/>
          </a:xfrm>
        </p:spPr>
        <p:txBody>
          <a:bodyPr wrap="square">
            <a:spAutoFit/>
          </a:bodyPr>
          <a:lstStyle/>
          <a:p>
            <a:r>
              <a:rPr lang="en-IN" sz="2400" dirty="0">
                <a:latin typeface="+mj-lt"/>
              </a:rPr>
              <a:t>T</a:t>
            </a:r>
            <a:r>
              <a:rPr lang="en-IN" sz="2400" dirty="0" smtClean="0">
                <a:latin typeface="+mj-lt"/>
              </a:rPr>
              <a:t>able 3.4 </a:t>
            </a:r>
            <a:r>
              <a:rPr lang="en-IN" sz="2400" dirty="0">
                <a:latin typeface="+mj-lt"/>
              </a:rPr>
              <a:t>The </a:t>
            </a:r>
            <a:r>
              <a:rPr lang="en-IN" sz="2400" dirty="0" smtClean="0">
                <a:latin typeface="+mj-lt"/>
              </a:rPr>
              <a:t>Walmart Company Statement </a:t>
            </a:r>
            <a:r>
              <a:rPr lang="en-IN" sz="2400" dirty="0">
                <a:latin typeface="+mj-lt"/>
              </a:rPr>
              <a:t>of Cash Flows ($ millions) </a:t>
            </a:r>
            <a:r>
              <a:rPr lang="en-IN" sz="2400" dirty="0" smtClean="0">
                <a:latin typeface="+mj-lt"/>
              </a:rPr>
              <a:t>Year Ended January 31, 2018</a:t>
            </a:r>
            <a:endParaRPr lang="en-US" sz="1800" dirty="0">
              <a:latin typeface="+mj-lt"/>
            </a:endParaRPr>
          </a:p>
        </p:txBody>
      </p:sp>
      <p:pic>
        <p:nvPicPr>
          <p:cNvPr id="1026" name="Picture 2" descr="The details are as follows: &#10;• Operating activities: &#10;• Net income: U.S. dollars 9,862&#10;• Adjustments to net income to compute cash flow from operations: &#10;• Add depreciation expense (Source of cash): 10,529&#10;• Decrease in accounts receivable (Source of cash): 221&#10;• Increase in inventories (Use of cash): (737)&#10;• Increase in other current assets (Use of cash): (1,570)&#10;• Increase in accounts payable (Source of cash): 5,077&#10;• Increase in accrued liabilities: 2,456&#10;• Cash flows from operating expenses: U.S. dollars 25,838&#10;• Investment activities: &#10;• c. increase in gross fixed assets (Use of cash): U.S. dollars (11,169)&#10;• d. increase in other assets (Use of cash): (3,082)&#10;• Cash flows from investing activities: U.S. dollars (14,251)&#10;• Financing activities: &#10;• e. Dividends paid to shareholders (Use of cash): U.S. dollars (6,124)&#10;• f. Increase in short-term notes payable (Source of cash): U.S. dollars 342&#10;• g. Decrease in long-term debt (Use of cash): (6,183)&#10;• h. Issued new common stock (Increase in par value and paid-in capital) (Source of cash): 267&#10;• Cash flows from financing activities: U.S. dollars (11,698)&#10;• Summary: &#10;• Change in cash and cash equivalents: U.S. dollars (111)&#10;• j. Beginning cash (January 31, 2017): 6,867&#10;• k. Ending cash (January 31, 2018): U.S. dollars 6,756&#10;• Legend: &#10;• Operating Activities: &#10;• Walmart had a net income of U.S. dollars 9.862 billion.&#10;• Adjustments to net income to compute cash flows from operations: &#10;• Depreciation: Since depreciation expense is a noncash charge, we add back U.S. dollars 10,529 billion in depreciation to net income when calculating the firm’s cash flow.&#10;• Decrease in accounts receivable. Accounts receivables fell by U.S. dollars 221 million, which is a cash inflow.&#10;• Increase in inventories. Inventories increased by U.S. dollars 737 million, which is a cash outflow.&#10;• Increase in other current assets. Other current assets increased by U.S. dollars 1.57 billion, which represents a cash outflow.&#10;• Increase in accounts payable. Accounts payable increased by U.S. dollars 5.077 billion, which is a cash inflow.&#10;• Increase in accrued liabilities. Accrued liabilities increased by U.S. dollars 2.456 billion, which is a cashflow.&#10;• Cash flows from operating activities add up to U.S. dollars 25.838 billion-a net inflow of cash.&#10;• Investment activities: &#10;• c. Increase in gross fixed assets. Walmart invested U.S. dollars 11.169 billion in fixed assets during 2018, which is a cash outflow.&#10;• d. Increase in other assets. The firm increased its investment in other assets (including intangibles) by U.S. dollars 3.082 billion, which is another cash flow.&#10;• Cash flows from investment activities. The total on this line is the sum of the investments listed above, which equals U.S. dollars 14.251 billion in cash outflows.&#10;• Financing Activities: &#10;• e. Dividends paid to shareholders. Dividends of U.S. dollars 6.124 billion were paid to the shareholders, which is a cash outflow.&#10;• f. Increase in short-term notes payable. Walmart borrowed a net U.S. dollars 342 million in short-term debt from its banks, which represented a cash inflow.&#10;• g. Decrease in long-term debt. The firm paid back a net U.S. dollars 6.183 billion in long-term debt, which is a cash outflow.&#10;• h. Increase in common stock. Walmart issued common stock to stock option holders for U.S. dollars 267 million. This increase is a cash inflow.&#10;• Cash flows from financing activities. The sum of the four financing entries equals a negative U.S. dollars 11.698 billion.&#10;• Summary: &#10;• i. Change in cash. The net sum of the operating activities, investing activities, and financing activities, resulted in a U.S. dollars 111 million decrease in cash during 2018.&#10;• j. Beginning cash. Cash at the beginning of 2017 was U.S. dollars 6.867 billion.&#10;• k. Ending cash. Walmart began 2018 with U.S. dollars 6.756 billion of cash; the U.S. dollars 6.876 billion it started with less the U.S. dollars 111 million decrease in cash during the year.&#1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577513" y="1399558"/>
            <a:ext cx="2291261" cy="48676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94224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011" y="431676"/>
            <a:ext cx="8173064" cy="1097280"/>
          </a:xfrm>
        </p:spPr>
        <p:txBody>
          <a:bodyPr wrap="square">
            <a:spAutoFit/>
          </a:bodyPr>
          <a:lstStyle/>
          <a:p>
            <a:r>
              <a:rPr lang="en-US" altLang="en-US" sz="3600" dirty="0">
                <a:latin typeface="+mj-lt"/>
              </a:rPr>
              <a:t>Suggestions for Computing Cash Flows</a:t>
            </a:r>
            <a:endParaRPr lang="en-US" sz="3600" dirty="0">
              <a:latin typeface="+mj-lt"/>
            </a:endParaRPr>
          </a:p>
        </p:txBody>
      </p:sp>
      <p:sp>
        <p:nvSpPr>
          <p:cNvPr id="3" name="Content Placeholder 2"/>
          <p:cNvSpPr>
            <a:spLocks noGrp="1"/>
          </p:cNvSpPr>
          <p:nvPr>
            <p:ph idx="1"/>
          </p:nvPr>
        </p:nvSpPr>
        <p:spPr>
          <a:xfrm>
            <a:off x="437536" y="1904992"/>
            <a:ext cx="8173064" cy="2600712"/>
          </a:xfrm>
        </p:spPr>
        <p:txBody>
          <a:bodyPr wrap="square">
            <a:spAutoFit/>
          </a:bodyPr>
          <a:lstStyle/>
          <a:p>
            <a:r>
              <a:rPr lang="en-US" altLang="en-US" sz="2400" dirty="0"/>
              <a:t>Consider one section at a time</a:t>
            </a:r>
            <a:r>
              <a:rPr lang="en-US" altLang="en-US" sz="2400" dirty="0" smtClean="0"/>
              <a:t>.</a:t>
            </a:r>
          </a:p>
          <a:p>
            <a:r>
              <a:rPr lang="en-US" altLang="en-US" sz="2400" dirty="0"/>
              <a:t>You need only </a:t>
            </a:r>
            <a:r>
              <a:rPr lang="en-US" altLang="en-US" sz="2400" dirty="0" smtClean="0"/>
              <a:t>two </a:t>
            </a:r>
            <a:r>
              <a:rPr lang="en-US" altLang="en-US" sz="2400" dirty="0"/>
              <a:t>items from the income statement: net income and depreciation expense</a:t>
            </a:r>
            <a:r>
              <a:rPr lang="en-US" altLang="en-US" sz="2400" dirty="0" smtClean="0"/>
              <a:t>.</a:t>
            </a:r>
          </a:p>
          <a:p>
            <a:r>
              <a:rPr lang="en-US" altLang="en-US" sz="2400" dirty="0"/>
              <a:t>Consider change for all items in the balance sheet, </a:t>
            </a:r>
            <a:r>
              <a:rPr lang="en-US" altLang="en-US" sz="2400" dirty="0" smtClean="0"/>
              <a:t>except </a:t>
            </a:r>
            <a:r>
              <a:rPr lang="en-US" altLang="en-US" sz="2400" dirty="0"/>
              <a:t>ignore accumulated depreciation and net fixed assets; ignore change in retained earnings.</a:t>
            </a:r>
            <a:endParaRPr lang="en-US" sz="2400" dirty="0"/>
          </a:p>
        </p:txBody>
      </p:sp>
    </p:spTree>
    <p:extLst>
      <p:ext uri="{BB962C8B-B14F-4D97-AF65-F5344CB8AC3E}">
        <p14:creationId xmlns:p14="http://schemas.microsoft.com/office/powerpoint/2010/main" val="7951846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37842" y="1848771"/>
            <a:ext cx="8248957" cy="1661993"/>
          </a:xfrm>
        </p:spPr>
        <p:txBody>
          <a:bodyPr wrap="square">
            <a:spAutoFit/>
          </a:bodyPr>
          <a:lstStyle/>
          <a:p>
            <a:r>
              <a:rPr lang="en-US" altLang="en-US" dirty="0">
                <a:latin typeface="+mj-lt"/>
                <a:ea typeface="ＭＳ Ｐゴシック" pitchFamily="34" charset="-128"/>
              </a:rPr>
              <a:t>The Limitations of Financial Statements and Accounting Malpractice</a:t>
            </a:r>
            <a:endParaRPr lang="en-US" b="0" dirty="0">
              <a:latin typeface="+mj-lt"/>
            </a:endParaRPr>
          </a:p>
        </p:txBody>
      </p:sp>
    </p:spTree>
    <p:extLst>
      <p:ext uri="{BB962C8B-B14F-4D97-AF65-F5344CB8AC3E}">
        <p14:creationId xmlns:p14="http://schemas.microsoft.com/office/powerpoint/2010/main" val="35637996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6754" y="312601"/>
            <a:ext cx="8182896" cy="1207008"/>
          </a:xfrm>
        </p:spPr>
        <p:txBody>
          <a:bodyPr wrap="square">
            <a:spAutoFit/>
          </a:bodyPr>
          <a:lstStyle/>
          <a:p>
            <a:r>
              <a:rPr lang="en-US" altLang="en-US" sz="3600" dirty="0">
                <a:latin typeface="+mj-lt"/>
              </a:rPr>
              <a:t>Accounting Malpractice and Limitations of Financial Statements</a:t>
            </a:r>
            <a:endParaRPr lang="en-US" dirty="0">
              <a:latin typeface="+mj-lt"/>
            </a:endParaRPr>
          </a:p>
        </p:txBody>
      </p:sp>
      <p:sp>
        <p:nvSpPr>
          <p:cNvPr id="3" name="Content Placeholder 2"/>
          <p:cNvSpPr>
            <a:spLocks noGrp="1"/>
          </p:cNvSpPr>
          <p:nvPr>
            <p:ph idx="1"/>
          </p:nvPr>
        </p:nvSpPr>
        <p:spPr>
          <a:xfrm>
            <a:off x="437536" y="1917288"/>
            <a:ext cx="8173064" cy="3339376"/>
          </a:xfrm>
        </p:spPr>
        <p:txBody>
          <a:bodyPr wrap="square">
            <a:spAutoFit/>
          </a:bodyPr>
          <a:lstStyle/>
          <a:p>
            <a:r>
              <a:rPr lang="en-US" altLang="en-US" sz="2400" dirty="0"/>
              <a:t>Financial statements are prepared following the Financial Accounting Standards Board’s generally accepted accounting principles (GAAP</a:t>
            </a:r>
            <a:r>
              <a:rPr lang="en-US" altLang="en-US" sz="2400" dirty="0" smtClean="0"/>
              <a:t>).</a:t>
            </a:r>
          </a:p>
          <a:p>
            <a:r>
              <a:rPr lang="en-US" altLang="en-US" sz="2400" dirty="0" smtClean="0"/>
              <a:t>Because accounting </a:t>
            </a:r>
            <a:r>
              <a:rPr lang="en-US" altLang="en-US" sz="2400" dirty="0"/>
              <a:t>rules give managers discretionary powers, it is possible that two firms with similar financial performance may report different results</a:t>
            </a:r>
            <a:r>
              <a:rPr lang="en-US" altLang="en-US" sz="2400" dirty="0" smtClean="0"/>
              <a:t>.</a:t>
            </a:r>
          </a:p>
          <a:p>
            <a:r>
              <a:rPr lang="en-US" altLang="en-US" sz="2400" dirty="0"/>
              <a:t>There have been several cases of accounting malpractice where rules have been </a:t>
            </a:r>
            <a:r>
              <a:rPr lang="en-US" altLang="en-US" sz="2400" dirty="0" smtClean="0"/>
              <a:t>broken.</a:t>
            </a:r>
            <a:endParaRPr lang="en-US" sz="2400" dirty="0"/>
          </a:p>
        </p:txBody>
      </p:sp>
    </p:spTree>
    <p:extLst>
      <p:ext uri="{BB962C8B-B14F-4D97-AF65-F5344CB8AC3E}">
        <p14:creationId xmlns:p14="http://schemas.microsoft.com/office/powerpoint/2010/main" val="26705669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486" y="411522"/>
            <a:ext cx="8173064" cy="553998"/>
          </a:xfrm>
        </p:spPr>
        <p:txBody>
          <a:bodyPr wrap="square">
            <a:spAutoFit/>
          </a:bodyPr>
          <a:lstStyle/>
          <a:p>
            <a:r>
              <a:rPr lang="en-US" altLang="en-US" sz="3600" dirty="0">
                <a:latin typeface="+mj-lt"/>
                <a:ea typeface="ＭＳ Ｐゴシック" pitchFamily="34" charset="-128"/>
              </a:rPr>
              <a:t>Key </a:t>
            </a:r>
            <a:r>
              <a:rPr lang="en-US" altLang="en-US" sz="3600" dirty="0" smtClean="0">
                <a:latin typeface="+mj-lt"/>
                <a:ea typeface="ＭＳ Ｐゴシック" pitchFamily="34" charset="-128"/>
              </a:rPr>
              <a:t>Terms </a:t>
            </a:r>
            <a:r>
              <a:rPr lang="en-US" altLang="en-US" sz="2800" dirty="0" smtClean="0">
                <a:latin typeface="+mj-lt"/>
                <a:ea typeface="ＭＳ Ｐゴシック" pitchFamily="34" charset="-128"/>
              </a:rPr>
              <a:t>(1 of 7)</a:t>
            </a:r>
            <a:endParaRPr lang="en-US" sz="2800" dirty="0">
              <a:latin typeface="+mj-lt"/>
            </a:endParaRPr>
          </a:p>
        </p:txBody>
      </p:sp>
      <p:sp>
        <p:nvSpPr>
          <p:cNvPr id="3" name="Content Placeholder 2"/>
          <p:cNvSpPr>
            <a:spLocks noGrp="1"/>
          </p:cNvSpPr>
          <p:nvPr>
            <p:ph idx="1"/>
          </p:nvPr>
        </p:nvSpPr>
        <p:spPr>
          <a:xfrm>
            <a:off x="435387" y="1219200"/>
            <a:ext cx="8153400" cy="4301177"/>
          </a:xfrm>
        </p:spPr>
        <p:txBody>
          <a:bodyPr wrap="square">
            <a:spAutoFit/>
          </a:bodyPr>
          <a:lstStyle/>
          <a:p>
            <a:r>
              <a:rPr lang="en-US" altLang="en-US" sz="2400" dirty="0" smtClean="0">
                <a:ea typeface="ＭＳ Ｐゴシック" pitchFamily="34" charset="-128"/>
              </a:rPr>
              <a:t>Accounts payable (trade credit)</a:t>
            </a:r>
          </a:p>
          <a:p>
            <a:r>
              <a:rPr lang="en-US" altLang="en-US" sz="2400" dirty="0" smtClean="0">
                <a:ea typeface="ＭＳ Ｐゴシック" pitchFamily="34" charset="-128"/>
              </a:rPr>
              <a:t>Accounts receivable </a:t>
            </a:r>
          </a:p>
          <a:p>
            <a:r>
              <a:rPr lang="en-US" altLang="en-US" sz="2400" dirty="0" smtClean="0">
                <a:ea typeface="ＭＳ Ｐゴシック" pitchFamily="34" charset="-128"/>
              </a:rPr>
              <a:t>Accrual </a:t>
            </a:r>
            <a:r>
              <a:rPr lang="en-US" altLang="en-US" sz="2400" dirty="0">
                <a:ea typeface="ＭＳ Ｐゴシック" pitchFamily="34" charset="-128"/>
              </a:rPr>
              <a:t>basis </a:t>
            </a:r>
            <a:r>
              <a:rPr lang="en-US" altLang="en-US" sz="2400" dirty="0" smtClean="0">
                <a:ea typeface="ＭＳ Ｐゴシック" pitchFamily="34" charset="-128"/>
              </a:rPr>
              <a:t>accounting</a:t>
            </a:r>
          </a:p>
          <a:p>
            <a:r>
              <a:rPr lang="en-US" altLang="en-US" sz="2400" dirty="0" smtClean="0">
                <a:ea typeface="ＭＳ Ｐゴシック" pitchFamily="34" charset="-128"/>
              </a:rPr>
              <a:t>Accrued expenses</a:t>
            </a:r>
          </a:p>
          <a:p>
            <a:r>
              <a:rPr lang="en-US" altLang="en-US" sz="2400" dirty="0" smtClean="0">
                <a:ea typeface="ＭＳ Ｐゴシック" pitchFamily="34" charset="-128"/>
              </a:rPr>
              <a:t>Accumulated depreciation</a:t>
            </a:r>
          </a:p>
          <a:p>
            <a:r>
              <a:rPr lang="en-US" altLang="en-US" sz="2400" dirty="0" smtClean="0">
                <a:ea typeface="ＭＳ Ｐゴシック" pitchFamily="34" charset="-128"/>
              </a:rPr>
              <a:t>Balance </a:t>
            </a:r>
            <a:r>
              <a:rPr lang="en-US" altLang="en-US" sz="2400" dirty="0">
                <a:ea typeface="ＭＳ Ｐゴシック" pitchFamily="34" charset="-128"/>
              </a:rPr>
              <a:t>sheet</a:t>
            </a:r>
          </a:p>
          <a:p>
            <a:r>
              <a:rPr lang="en-US" altLang="en-US" sz="2400" dirty="0" smtClean="0">
                <a:ea typeface="ＭＳ Ｐゴシック" pitchFamily="34" charset="-128"/>
              </a:rPr>
              <a:t>Book </a:t>
            </a:r>
            <a:r>
              <a:rPr lang="en-US" altLang="en-US" sz="2400" dirty="0">
                <a:ea typeface="ＭＳ Ｐゴシック" pitchFamily="34" charset="-128"/>
              </a:rPr>
              <a:t>value</a:t>
            </a:r>
          </a:p>
          <a:p>
            <a:r>
              <a:rPr lang="en-US" altLang="en-US" sz="2400" dirty="0" smtClean="0">
                <a:ea typeface="ＭＳ Ｐゴシック" pitchFamily="34" charset="-128"/>
              </a:rPr>
              <a:t>Cash</a:t>
            </a:r>
            <a:endParaRPr lang="en-US" altLang="en-US" sz="2400" dirty="0">
              <a:ea typeface="ＭＳ Ｐゴシック" pitchFamily="34" charset="-128"/>
            </a:endParaRPr>
          </a:p>
        </p:txBody>
      </p:sp>
    </p:spTree>
    <p:extLst>
      <p:ext uri="{BB962C8B-B14F-4D97-AF65-F5344CB8AC3E}">
        <p14:creationId xmlns:p14="http://schemas.microsoft.com/office/powerpoint/2010/main" val="42029169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486" y="411522"/>
            <a:ext cx="8173064" cy="553998"/>
          </a:xfrm>
        </p:spPr>
        <p:txBody>
          <a:bodyPr wrap="square">
            <a:spAutoFit/>
          </a:bodyPr>
          <a:lstStyle/>
          <a:p>
            <a:r>
              <a:rPr lang="en-US" altLang="en-US" sz="3600" dirty="0">
                <a:latin typeface="+mj-lt"/>
                <a:ea typeface="ＭＳ Ｐゴシック" pitchFamily="34" charset="-128"/>
              </a:rPr>
              <a:t>Key Terms </a:t>
            </a:r>
            <a:r>
              <a:rPr lang="en-US" altLang="en-US" sz="2800" dirty="0" smtClean="0">
                <a:latin typeface="+mj-lt"/>
                <a:ea typeface="ＭＳ Ｐゴシック" pitchFamily="34" charset="-128"/>
              </a:rPr>
              <a:t>(2 </a:t>
            </a:r>
            <a:r>
              <a:rPr lang="en-US" altLang="en-US" sz="2800" dirty="0">
                <a:latin typeface="+mj-lt"/>
                <a:ea typeface="ＭＳ Ｐゴシック" pitchFamily="34" charset="-128"/>
              </a:rPr>
              <a:t>of </a:t>
            </a:r>
            <a:r>
              <a:rPr lang="en-US" altLang="en-US" sz="2800" dirty="0" smtClean="0">
                <a:latin typeface="+mj-lt"/>
                <a:ea typeface="ＭＳ Ｐゴシック" pitchFamily="34" charset="-128"/>
              </a:rPr>
              <a:t>7)</a:t>
            </a:r>
            <a:endParaRPr lang="en-IN" sz="2800" dirty="0">
              <a:latin typeface="+mj-lt"/>
            </a:endParaRPr>
          </a:p>
        </p:txBody>
      </p:sp>
      <p:sp>
        <p:nvSpPr>
          <p:cNvPr id="3" name="Content Placeholder 2"/>
          <p:cNvSpPr>
            <a:spLocks noGrp="1"/>
          </p:cNvSpPr>
          <p:nvPr>
            <p:ph idx="1"/>
          </p:nvPr>
        </p:nvSpPr>
        <p:spPr>
          <a:xfrm>
            <a:off x="437536" y="1219208"/>
            <a:ext cx="8173064" cy="4301177"/>
          </a:xfrm>
        </p:spPr>
        <p:txBody>
          <a:bodyPr wrap="square">
            <a:spAutoFit/>
          </a:bodyPr>
          <a:lstStyle/>
          <a:p>
            <a:r>
              <a:rPr lang="en-US" altLang="en-US" sz="2400" dirty="0" smtClean="0">
                <a:ea typeface="ＭＳ Ｐゴシック" pitchFamily="34" charset="-128"/>
              </a:rPr>
              <a:t>Cash </a:t>
            </a:r>
            <a:r>
              <a:rPr lang="en-US" altLang="en-US" sz="2400" dirty="0">
                <a:ea typeface="ＭＳ Ｐゴシック" pitchFamily="34" charset="-128"/>
              </a:rPr>
              <a:t>basis accounting</a:t>
            </a:r>
          </a:p>
          <a:p>
            <a:r>
              <a:rPr lang="en-US" altLang="en-US" sz="2400" dirty="0" smtClean="0">
                <a:ea typeface="ＭＳ Ｐゴシック" pitchFamily="34" charset="-128"/>
              </a:rPr>
              <a:t>Common-size </a:t>
            </a:r>
            <a:r>
              <a:rPr lang="en-US" altLang="en-US" sz="2400" dirty="0">
                <a:ea typeface="ＭＳ Ｐゴシック" pitchFamily="34" charset="-128"/>
              </a:rPr>
              <a:t>balance sheet</a:t>
            </a:r>
          </a:p>
          <a:p>
            <a:r>
              <a:rPr lang="en-US" altLang="en-US" sz="2400" dirty="0" smtClean="0">
                <a:ea typeface="ＭＳ Ｐゴシック" pitchFamily="34" charset="-128"/>
              </a:rPr>
              <a:t>Common-size income statement</a:t>
            </a:r>
          </a:p>
          <a:p>
            <a:r>
              <a:rPr lang="en-US" altLang="en-US" sz="2400" dirty="0" smtClean="0">
                <a:ea typeface="ＭＳ Ｐゴシック" pitchFamily="34" charset="-128"/>
              </a:rPr>
              <a:t>Common </a:t>
            </a:r>
            <a:r>
              <a:rPr lang="en-US" altLang="en-US" sz="2400" dirty="0">
                <a:ea typeface="ＭＳ Ｐゴシック" pitchFamily="34" charset="-128"/>
              </a:rPr>
              <a:t>stock</a:t>
            </a:r>
          </a:p>
          <a:p>
            <a:r>
              <a:rPr lang="en-US" altLang="en-US" sz="2400" dirty="0" smtClean="0">
                <a:ea typeface="ＭＳ Ｐゴシック" pitchFamily="34" charset="-128"/>
              </a:rPr>
              <a:t>Common stockholders</a:t>
            </a:r>
            <a:endParaRPr lang="en-US" altLang="en-US" sz="2400" dirty="0">
              <a:ea typeface="ＭＳ Ｐゴシック" pitchFamily="34" charset="-128"/>
            </a:endParaRPr>
          </a:p>
          <a:p>
            <a:r>
              <a:rPr lang="en-US" altLang="en-US" sz="2400" dirty="0" smtClean="0">
                <a:ea typeface="ＭＳ Ｐゴシック" pitchFamily="34" charset="-128"/>
              </a:rPr>
              <a:t>Cost </a:t>
            </a:r>
            <a:r>
              <a:rPr lang="en-US" altLang="en-US" sz="2400" dirty="0">
                <a:ea typeface="ＭＳ Ｐゴシック" pitchFamily="34" charset="-128"/>
              </a:rPr>
              <a:t>of goods </a:t>
            </a:r>
            <a:r>
              <a:rPr lang="en-US" altLang="en-US" sz="2400" dirty="0" smtClean="0">
                <a:ea typeface="ＭＳ Ｐゴシック" pitchFamily="34" charset="-128"/>
              </a:rPr>
              <a:t>sold</a:t>
            </a:r>
          </a:p>
          <a:p>
            <a:r>
              <a:rPr lang="en-US" altLang="en-US" sz="2400" dirty="0" smtClean="0">
                <a:ea typeface="ＭＳ Ｐゴシック" pitchFamily="34" charset="-128"/>
              </a:rPr>
              <a:t>Current </a:t>
            </a:r>
            <a:r>
              <a:rPr lang="en-US" altLang="en-US" sz="2400" dirty="0">
                <a:ea typeface="ＭＳ Ｐゴシック" pitchFamily="34" charset="-128"/>
              </a:rPr>
              <a:t>assets (gross working capital)</a:t>
            </a:r>
          </a:p>
          <a:p>
            <a:r>
              <a:rPr lang="en-US" altLang="en-US" sz="2400" dirty="0" smtClean="0">
                <a:ea typeface="ＭＳ Ｐゴシック" pitchFamily="34" charset="-128"/>
              </a:rPr>
              <a:t>Debt</a:t>
            </a:r>
            <a:endParaRPr lang="en-US" altLang="en-US" sz="2400" dirty="0">
              <a:ea typeface="ＭＳ Ｐゴシック" pitchFamily="34" charset="-128"/>
            </a:endParaRPr>
          </a:p>
        </p:txBody>
      </p:sp>
    </p:spTree>
    <p:extLst>
      <p:ext uri="{BB962C8B-B14F-4D97-AF65-F5344CB8AC3E}">
        <p14:creationId xmlns:p14="http://schemas.microsoft.com/office/powerpoint/2010/main" val="398008144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7704" y="412489"/>
            <a:ext cx="8030496" cy="553998"/>
          </a:xfrm>
        </p:spPr>
        <p:txBody>
          <a:bodyPr wrap="square">
            <a:spAutoFit/>
          </a:bodyPr>
          <a:lstStyle/>
          <a:p>
            <a:r>
              <a:rPr lang="en-US" altLang="en-US" sz="3600" dirty="0">
                <a:latin typeface="+mj-lt"/>
                <a:ea typeface="ＭＳ Ｐゴシック" pitchFamily="34" charset="-128"/>
              </a:rPr>
              <a:t>Income Statement </a:t>
            </a:r>
            <a:r>
              <a:rPr lang="en-US" altLang="en-US" sz="3600" dirty="0" smtClean="0">
                <a:latin typeface="+mj-lt"/>
                <a:ea typeface="ＭＳ Ｐゴシック" pitchFamily="34" charset="-128"/>
              </a:rPr>
              <a:t>Terms </a:t>
            </a:r>
            <a:r>
              <a:rPr lang="en-US" altLang="en-US" sz="2800" dirty="0" smtClean="0">
                <a:latin typeface="+mj-lt"/>
                <a:ea typeface="ＭＳ Ｐゴシック" pitchFamily="34" charset="-128"/>
              </a:rPr>
              <a:t>(1 of 2)</a:t>
            </a:r>
            <a:endParaRPr lang="en-US" sz="2000" dirty="0">
              <a:latin typeface="+mj-lt"/>
            </a:endParaRPr>
          </a:p>
        </p:txBody>
      </p:sp>
      <p:sp>
        <p:nvSpPr>
          <p:cNvPr id="3" name="Content Placeholder 2"/>
          <p:cNvSpPr>
            <a:spLocks noGrp="1"/>
          </p:cNvSpPr>
          <p:nvPr>
            <p:ph idx="1"/>
          </p:nvPr>
        </p:nvSpPr>
        <p:spPr>
          <a:xfrm>
            <a:off x="440404" y="1219110"/>
            <a:ext cx="8017796" cy="4308872"/>
          </a:xfrm>
        </p:spPr>
        <p:txBody>
          <a:bodyPr wrap="square">
            <a:spAutoFit/>
          </a:bodyPr>
          <a:lstStyle/>
          <a:p>
            <a:r>
              <a:rPr lang="en-US" altLang="en-US" sz="2400" b="1" dirty="0">
                <a:ea typeface="ＭＳ Ｐゴシック" pitchFamily="34" charset="-128"/>
              </a:rPr>
              <a:t>Revenue (Sales</a:t>
            </a:r>
            <a:r>
              <a:rPr lang="en-US" altLang="en-US" sz="2400" b="1" dirty="0" smtClean="0">
                <a:ea typeface="ＭＳ Ｐゴシック" pitchFamily="34" charset="-128"/>
              </a:rPr>
              <a:t>)</a:t>
            </a:r>
          </a:p>
          <a:p>
            <a:pPr lvl="1"/>
            <a:r>
              <a:rPr lang="en-US" altLang="en-US" sz="2400" dirty="0"/>
              <a:t>Money derived from selling the company’s product or service</a:t>
            </a:r>
            <a:endParaRPr lang="en-US" altLang="en-US" sz="2400" dirty="0" smtClean="0"/>
          </a:p>
          <a:p>
            <a:r>
              <a:rPr lang="en-US" altLang="en-US" sz="2400" b="1" dirty="0">
                <a:ea typeface="ＭＳ Ｐゴシック" pitchFamily="34" charset="-128"/>
              </a:rPr>
              <a:t>Cost of Goods Sold (COGS</a:t>
            </a:r>
            <a:r>
              <a:rPr lang="en-US" altLang="en-US" sz="2400" b="1" dirty="0" smtClean="0">
                <a:ea typeface="ＭＳ Ｐゴシック" pitchFamily="34" charset="-128"/>
              </a:rPr>
              <a:t>)</a:t>
            </a:r>
          </a:p>
          <a:p>
            <a:pPr lvl="1"/>
            <a:r>
              <a:rPr lang="en-US" altLang="en-US" sz="2400" dirty="0"/>
              <a:t>The cost of producing or acquiring the goods or services to be sold</a:t>
            </a:r>
            <a:endParaRPr lang="en-US" altLang="en-US" sz="2400" dirty="0" smtClean="0">
              <a:ea typeface="ＭＳ Ｐゴシック" pitchFamily="34" charset="-128"/>
            </a:endParaRPr>
          </a:p>
          <a:p>
            <a:r>
              <a:rPr lang="en-US" altLang="en-US" sz="2400" b="1" dirty="0">
                <a:ea typeface="ＭＳ Ｐゴシック" pitchFamily="34" charset="-128"/>
              </a:rPr>
              <a:t>Operating </a:t>
            </a:r>
            <a:r>
              <a:rPr lang="en-US" altLang="en-US" sz="2400" b="1" dirty="0" smtClean="0">
                <a:ea typeface="ＭＳ Ｐゴシック" pitchFamily="34" charset="-128"/>
              </a:rPr>
              <a:t>Expenses</a:t>
            </a:r>
          </a:p>
          <a:p>
            <a:pPr lvl="1"/>
            <a:r>
              <a:rPr lang="en-US" altLang="en-US" sz="2400" dirty="0"/>
              <a:t>Expenses related to marketing and distributing the product or service, general administrative expenses and depreciation </a:t>
            </a:r>
            <a:r>
              <a:rPr lang="en-US" altLang="en-US" sz="2400" dirty="0" smtClean="0"/>
              <a:t>expense</a:t>
            </a:r>
            <a:endParaRPr lang="en-US" altLang="en-US" sz="2400" b="1" dirty="0" smtClean="0">
              <a:ea typeface="ＭＳ Ｐゴシック" pitchFamily="34" charset="-128"/>
            </a:endParaRPr>
          </a:p>
        </p:txBody>
      </p:sp>
    </p:spTree>
    <p:extLst>
      <p:ext uri="{BB962C8B-B14F-4D97-AF65-F5344CB8AC3E}">
        <p14:creationId xmlns:p14="http://schemas.microsoft.com/office/powerpoint/2010/main" val="42756941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486" y="411522"/>
            <a:ext cx="8153400" cy="553998"/>
          </a:xfrm>
        </p:spPr>
        <p:txBody>
          <a:bodyPr wrap="square">
            <a:spAutoFit/>
          </a:bodyPr>
          <a:lstStyle/>
          <a:p>
            <a:r>
              <a:rPr lang="en-US" altLang="en-US" sz="3600" dirty="0">
                <a:latin typeface="+mj-lt"/>
                <a:ea typeface="ＭＳ Ｐゴシック" pitchFamily="34" charset="-128"/>
              </a:rPr>
              <a:t>Key Terms </a:t>
            </a:r>
            <a:r>
              <a:rPr lang="en-US" altLang="en-US" sz="2800" dirty="0" smtClean="0">
                <a:latin typeface="+mj-lt"/>
                <a:ea typeface="ＭＳ Ｐゴシック" pitchFamily="34" charset="-128"/>
              </a:rPr>
              <a:t>(3 </a:t>
            </a:r>
            <a:r>
              <a:rPr lang="en-US" altLang="en-US" sz="2800" dirty="0">
                <a:latin typeface="+mj-lt"/>
                <a:ea typeface="ＭＳ Ｐゴシック" pitchFamily="34" charset="-128"/>
              </a:rPr>
              <a:t>of </a:t>
            </a:r>
            <a:r>
              <a:rPr lang="en-US" altLang="en-US" sz="2800" dirty="0" smtClean="0">
                <a:latin typeface="+mj-lt"/>
                <a:ea typeface="ＭＳ Ｐゴシック" pitchFamily="34" charset="-128"/>
              </a:rPr>
              <a:t>7)</a:t>
            </a:r>
            <a:endParaRPr lang="en-IN" sz="2800" dirty="0">
              <a:latin typeface="+mj-lt"/>
            </a:endParaRPr>
          </a:p>
        </p:txBody>
      </p:sp>
      <p:sp>
        <p:nvSpPr>
          <p:cNvPr id="3" name="Content Placeholder 2"/>
          <p:cNvSpPr>
            <a:spLocks noGrp="1"/>
          </p:cNvSpPr>
          <p:nvPr>
            <p:ph idx="1"/>
          </p:nvPr>
        </p:nvSpPr>
        <p:spPr>
          <a:xfrm>
            <a:off x="437536" y="1219639"/>
            <a:ext cx="8153400" cy="4301177"/>
          </a:xfrm>
        </p:spPr>
        <p:txBody>
          <a:bodyPr wrap="square">
            <a:spAutoFit/>
          </a:bodyPr>
          <a:lstStyle/>
          <a:p>
            <a:r>
              <a:rPr lang="en-US" altLang="en-US" sz="2400" dirty="0" smtClean="0">
                <a:ea typeface="ＭＳ Ｐゴシック" pitchFamily="34" charset="-128"/>
              </a:rPr>
              <a:t>Debt </a:t>
            </a:r>
            <a:r>
              <a:rPr lang="en-US" altLang="en-US" sz="2400" dirty="0">
                <a:ea typeface="ＭＳ Ｐゴシック" pitchFamily="34" charset="-128"/>
              </a:rPr>
              <a:t>ratio</a:t>
            </a:r>
          </a:p>
          <a:p>
            <a:r>
              <a:rPr lang="en-US" altLang="en-US" sz="2400" dirty="0" smtClean="0">
                <a:ea typeface="ＭＳ Ｐゴシック" pitchFamily="34" charset="-128"/>
              </a:rPr>
              <a:t>Depreciation </a:t>
            </a:r>
            <a:r>
              <a:rPr lang="en-US" altLang="en-US" sz="2400" dirty="0">
                <a:ea typeface="ＭＳ Ｐゴシック" pitchFamily="34" charset="-128"/>
              </a:rPr>
              <a:t>expense</a:t>
            </a:r>
          </a:p>
          <a:p>
            <a:r>
              <a:rPr lang="en-US" altLang="en-US" sz="2400" dirty="0" smtClean="0">
                <a:ea typeface="ＭＳ Ｐゴシック" pitchFamily="34" charset="-128"/>
              </a:rPr>
              <a:t>Dividends </a:t>
            </a:r>
            <a:r>
              <a:rPr lang="en-US" altLang="en-US" sz="2400" dirty="0">
                <a:ea typeface="ＭＳ Ｐゴシック" pitchFamily="34" charset="-128"/>
              </a:rPr>
              <a:t>per share</a:t>
            </a:r>
          </a:p>
          <a:p>
            <a:r>
              <a:rPr lang="en-US" altLang="en-US" sz="2400" dirty="0" smtClean="0">
                <a:ea typeface="ＭＳ Ｐゴシック" pitchFamily="34" charset="-128"/>
              </a:rPr>
              <a:t>Earnings </a:t>
            </a:r>
            <a:r>
              <a:rPr lang="en-US" altLang="en-US" sz="2400" dirty="0">
                <a:ea typeface="ＭＳ Ｐゴシック" pitchFamily="34" charset="-128"/>
              </a:rPr>
              <a:t>before </a:t>
            </a:r>
            <a:r>
              <a:rPr lang="en-US" altLang="en-US" sz="2400" dirty="0" smtClean="0">
                <a:ea typeface="ＭＳ Ｐゴシック" pitchFamily="34" charset="-128"/>
              </a:rPr>
              <a:t>taxes (taxable income)</a:t>
            </a:r>
            <a:endParaRPr lang="en-US" altLang="en-US" sz="2400" dirty="0">
              <a:ea typeface="ＭＳ Ｐゴシック" pitchFamily="34" charset="-128"/>
            </a:endParaRPr>
          </a:p>
          <a:p>
            <a:r>
              <a:rPr lang="en-US" altLang="en-US" sz="2400" dirty="0" smtClean="0">
                <a:ea typeface="ＭＳ Ｐゴシック" pitchFamily="34" charset="-128"/>
              </a:rPr>
              <a:t>Earnings </a:t>
            </a:r>
            <a:r>
              <a:rPr lang="en-US" altLang="en-US" sz="2400" dirty="0">
                <a:ea typeface="ＭＳ Ｐゴシック" pitchFamily="34" charset="-128"/>
              </a:rPr>
              <a:t>per </a:t>
            </a:r>
            <a:r>
              <a:rPr lang="en-US" altLang="en-US" sz="2400" dirty="0" smtClean="0">
                <a:ea typeface="ＭＳ Ｐゴシック" pitchFamily="34" charset="-128"/>
              </a:rPr>
              <a:t>share</a:t>
            </a:r>
          </a:p>
          <a:p>
            <a:r>
              <a:rPr lang="en-US" altLang="en-US" sz="2400" dirty="0" smtClean="0">
                <a:ea typeface="ＭＳ Ｐゴシック" pitchFamily="34" charset="-128"/>
              </a:rPr>
              <a:t>Equity</a:t>
            </a:r>
            <a:endParaRPr lang="en-US" altLang="en-US" sz="2400" dirty="0">
              <a:ea typeface="ＭＳ Ｐゴシック" pitchFamily="34" charset="-128"/>
            </a:endParaRPr>
          </a:p>
          <a:p>
            <a:r>
              <a:rPr lang="en-US" altLang="en-US" sz="2400" dirty="0" smtClean="0">
                <a:ea typeface="ＭＳ Ｐゴシック" pitchFamily="34" charset="-128"/>
              </a:rPr>
              <a:t>Financing </a:t>
            </a:r>
            <a:r>
              <a:rPr lang="en-US" altLang="en-US" sz="2400" dirty="0">
                <a:ea typeface="ＭＳ Ｐゴシック" pitchFamily="34" charset="-128"/>
              </a:rPr>
              <a:t>cash flows</a:t>
            </a:r>
          </a:p>
          <a:p>
            <a:r>
              <a:rPr lang="en-US" altLang="en-US" sz="2400" dirty="0" smtClean="0">
                <a:ea typeface="ＭＳ Ｐゴシック" pitchFamily="34" charset="-128"/>
              </a:rPr>
              <a:t>Fixed assets</a:t>
            </a:r>
            <a:endParaRPr lang="en-US" altLang="en-US" sz="2400" dirty="0">
              <a:ea typeface="ＭＳ Ｐゴシック" pitchFamily="34" charset="-128"/>
            </a:endParaRPr>
          </a:p>
        </p:txBody>
      </p:sp>
    </p:spTree>
    <p:extLst>
      <p:ext uri="{BB962C8B-B14F-4D97-AF65-F5344CB8AC3E}">
        <p14:creationId xmlns:p14="http://schemas.microsoft.com/office/powerpoint/2010/main" val="41736423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486" y="410352"/>
            <a:ext cx="8153400" cy="553998"/>
          </a:xfrm>
        </p:spPr>
        <p:txBody>
          <a:bodyPr wrap="square">
            <a:spAutoFit/>
          </a:bodyPr>
          <a:lstStyle/>
          <a:p>
            <a:r>
              <a:rPr lang="en-US" altLang="en-US" sz="3600" dirty="0">
                <a:latin typeface="+mj-lt"/>
                <a:ea typeface="ＭＳ Ｐゴシック" pitchFamily="34" charset="-128"/>
              </a:rPr>
              <a:t>Key Terms </a:t>
            </a:r>
            <a:r>
              <a:rPr lang="en-US" altLang="en-US" sz="2800" dirty="0" smtClean="0">
                <a:latin typeface="+mj-lt"/>
                <a:ea typeface="ＭＳ Ｐゴシック" pitchFamily="34" charset="-128"/>
              </a:rPr>
              <a:t>(4 </a:t>
            </a:r>
            <a:r>
              <a:rPr lang="en-US" altLang="en-US" sz="2800" dirty="0">
                <a:latin typeface="+mj-lt"/>
                <a:ea typeface="ＭＳ Ｐゴシック" pitchFamily="34" charset="-128"/>
              </a:rPr>
              <a:t>of </a:t>
            </a:r>
            <a:r>
              <a:rPr lang="en-US" altLang="en-US" sz="2800" dirty="0" smtClean="0">
                <a:latin typeface="+mj-lt"/>
                <a:ea typeface="ＭＳ Ｐゴシック" pitchFamily="34" charset="-128"/>
              </a:rPr>
              <a:t>7)</a:t>
            </a:r>
            <a:endParaRPr lang="en-IN" sz="2800" dirty="0">
              <a:latin typeface="+mj-lt"/>
            </a:endParaRPr>
          </a:p>
        </p:txBody>
      </p:sp>
      <p:sp>
        <p:nvSpPr>
          <p:cNvPr id="3" name="Content Placeholder 2"/>
          <p:cNvSpPr>
            <a:spLocks noGrp="1"/>
          </p:cNvSpPr>
          <p:nvPr>
            <p:ph idx="1"/>
          </p:nvPr>
        </p:nvSpPr>
        <p:spPr>
          <a:xfrm>
            <a:off x="437536" y="1218920"/>
            <a:ext cx="8153400" cy="4301177"/>
          </a:xfrm>
        </p:spPr>
        <p:txBody>
          <a:bodyPr wrap="square">
            <a:spAutoFit/>
          </a:bodyPr>
          <a:lstStyle/>
          <a:p>
            <a:r>
              <a:rPr lang="en-US" altLang="en-US" sz="2400" dirty="0" smtClean="0">
                <a:ea typeface="ＭＳ Ｐゴシック" pitchFamily="34" charset="-128"/>
              </a:rPr>
              <a:t>Fixed costs</a:t>
            </a:r>
            <a:endParaRPr lang="en-US" altLang="en-US" sz="2400" dirty="0">
              <a:ea typeface="ＭＳ Ｐゴシック" pitchFamily="34" charset="-128"/>
            </a:endParaRPr>
          </a:p>
          <a:p>
            <a:r>
              <a:rPr lang="en-US" altLang="en-US" sz="2400" dirty="0" smtClean="0">
                <a:ea typeface="ＭＳ Ｐゴシック" pitchFamily="34" charset="-128"/>
              </a:rPr>
              <a:t>Free </a:t>
            </a:r>
            <a:r>
              <a:rPr lang="en-US" altLang="en-US" sz="2400" dirty="0">
                <a:ea typeface="ＭＳ Ｐゴシック" pitchFamily="34" charset="-128"/>
              </a:rPr>
              <a:t>cash flows</a:t>
            </a:r>
          </a:p>
          <a:p>
            <a:r>
              <a:rPr lang="en-US" altLang="en-US" sz="2400" dirty="0" smtClean="0">
                <a:ea typeface="ＭＳ Ｐゴシック" pitchFamily="34" charset="-128"/>
              </a:rPr>
              <a:t>Gross </a:t>
            </a:r>
            <a:r>
              <a:rPr lang="en-US" altLang="en-US" sz="2400" dirty="0">
                <a:ea typeface="ＭＳ Ｐゴシック" pitchFamily="34" charset="-128"/>
              </a:rPr>
              <a:t>fixed </a:t>
            </a:r>
            <a:r>
              <a:rPr lang="en-US" altLang="en-US" sz="2400" dirty="0" smtClean="0">
                <a:ea typeface="ＭＳ Ｐゴシック" pitchFamily="34" charset="-128"/>
              </a:rPr>
              <a:t>assets</a:t>
            </a:r>
          </a:p>
          <a:p>
            <a:r>
              <a:rPr lang="en-US" altLang="en-US" sz="2400" dirty="0" smtClean="0">
                <a:ea typeface="ＭＳ Ｐゴシック" pitchFamily="34" charset="-128"/>
              </a:rPr>
              <a:t>Gross profit</a:t>
            </a:r>
          </a:p>
          <a:p>
            <a:r>
              <a:rPr lang="en-US" altLang="en-US" sz="2400" dirty="0" smtClean="0">
                <a:ea typeface="ＭＳ Ｐゴシック" pitchFamily="34" charset="-128"/>
              </a:rPr>
              <a:t>Gross </a:t>
            </a:r>
            <a:r>
              <a:rPr lang="en-US" altLang="en-US" sz="2400" dirty="0">
                <a:ea typeface="ＭＳ Ｐゴシック" pitchFamily="34" charset="-128"/>
              </a:rPr>
              <a:t>profit margin</a:t>
            </a:r>
          </a:p>
          <a:p>
            <a:r>
              <a:rPr lang="en-US" altLang="en-US" sz="2400" dirty="0" smtClean="0">
                <a:ea typeface="ＭＳ Ｐゴシック" pitchFamily="34" charset="-128"/>
              </a:rPr>
              <a:t>Income </a:t>
            </a:r>
            <a:r>
              <a:rPr lang="en-US" altLang="en-US" sz="2400" dirty="0">
                <a:ea typeface="ＭＳ Ｐゴシック" pitchFamily="34" charset="-128"/>
              </a:rPr>
              <a:t>statement (profit and loss statement)</a:t>
            </a:r>
          </a:p>
          <a:p>
            <a:r>
              <a:rPr lang="en-US" altLang="en-US" sz="2400" dirty="0" smtClean="0">
                <a:ea typeface="ＭＳ Ｐゴシック" pitchFamily="34" charset="-128"/>
              </a:rPr>
              <a:t>Inventories</a:t>
            </a:r>
            <a:endParaRPr lang="en-US" altLang="en-US" sz="2400" dirty="0">
              <a:ea typeface="ＭＳ Ｐゴシック" pitchFamily="34" charset="-128"/>
            </a:endParaRPr>
          </a:p>
          <a:p>
            <a:r>
              <a:rPr lang="en-US" altLang="en-US" sz="2400" dirty="0" smtClean="0">
                <a:ea typeface="ＭＳ Ｐゴシック" pitchFamily="34" charset="-128"/>
              </a:rPr>
              <a:t>Liquidity</a:t>
            </a:r>
            <a:endParaRPr lang="en-US" altLang="en-US" sz="2400" dirty="0">
              <a:ea typeface="ＭＳ Ｐゴシック" pitchFamily="34" charset="-128"/>
            </a:endParaRPr>
          </a:p>
        </p:txBody>
      </p:sp>
    </p:spTree>
    <p:extLst>
      <p:ext uri="{BB962C8B-B14F-4D97-AF65-F5344CB8AC3E}">
        <p14:creationId xmlns:p14="http://schemas.microsoft.com/office/powerpoint/2010/main" val="4005675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7767" y="411522"/>
            <a:ext cx="8153400" cy="553998"/>
          </a:xfrm>
        </p:spPr>
        <p:txBody>
          <a:bodyPr wrap="square">
            <a:spAutoFit/>
          </a:bodyPr>
          <a:lstStyle/>
          <a:p>
            <a:r>
              <a:rPr lang="en-US" altLang="en-US" sz="3600" dirty="0" smtClean="0">
                <a:latin typeface="+mj-lt"/>
                <a:ea typeface="ＭＳ Ｐゴシック" pitchFamily="34" charset="-128"/>
              </a:rPr>
              <a:t>Key Terms </a:t>
            </a:r>
            <a:r>
              <a:rPr lang="en-US" altLang="en-US" sz="2800" dirty="0" smtClean="0">
                <a:latin typeface="+mj-lt"/>
                <a:ea typeface="ＭＳ Ｐゴシック" pitchFamily="34" charset="-128"/>
              </a:rPr>
              <a:t>(5 of 7)</a:t>
            </a:r>
            <a:endParaRPr lang="en-US" sz="2800" dirty="0">
              <a:latin typeface="+mj-lt"/>
            </a:endParaRPr>
          </a:p>
        </p:txBody>
      </p:sp>
      <p:sp>
        <p:nvSpPr>
          <p:cNvPr id="3" name="Content Placeholder 2"/>
          <p:cNvSpPr>
            <a:spLocks noGrp="1"/>
          </p:cNvSpPr>
          <p:nvPr>
            <p:ph idx="1"/>
          </p:nvPr>
        </p:nvSpPr>
        <p:spPr>
          <a:xfrm>
            <a:off x="437536" y="1219200"/>
            <a:ext cx="8153400" cy="4108817"/>
          </a:xfrm>
        </p:spPr>
        <p:txBody>
          <a:bodyPr wrap="square">
            <a:spAutoFit/>
          </a:bodyPr>
          <a:lstStyle/>
          <a:p>
            <a:r>
              <a:rPr lang="en-US" altLang="en-US" sz="2400" dirty="0" smtClean="0">
                <a:ea typeface="ＭＳ Ｐゴシック" pitchFamily="34" charset="-128"/>
              </a:rPr>
              <a:t>Long-term debt</a:t>
            </a:r>
          </a:p>
          <a:p>
            <a:r>
              <a:rPr lang="en-US" altLang="en-US" sz="2400" dirty="0" smtClean="0">
                <a:ea typeface="ＭＳ Ｐゴシック" pitchFamily="34" charset="-128"/>
              </a:rPr>
              <a:t>Mortgage</a:t>
            </a:r>
          </a:p>
          <a:p>
            <a:r>
              <a:rPr lang="en-US" altLang="en-US" sz="2400" dirty="0" smtClean="0">
                <a:ea typeface="ＭＳ Ｐゴシック" pitchFamily="34" charset="-128"/>
              </a:rPr>
              <a:t>Net fixed assets</a:t>
            </a:r>
          </a:p>
          <a:p>
            <a:r>
              <a:rPr lang="en-US" altLang="en-US" sz="2400" dirty="0" smtClean="0">
                <a:ea typeface="ＭＳ Ｐゴシック" pitchFamily="34" charset="-128"/>
              </a:rPr>
              <a:t>Net income (net profit, or earnings available to common stockholders)</a:t>
            </a:r>
          </a:p>
          <a:p>
            <a:r>
              <a:rPr lang="en-US" altLang="en-US" sz="2400" dirty="0" smtClean="0">
                <a:ea typeface="ＭＳ Ｐゴシック" pitchFamily="34" charset="-128"/>
              </a:rPr>
              <a:t>Net profit margin</a:t>
            </a:r>
          </a:p>
          <a:p>
            <a:r>
              <a:rPr lang="en-US" altLang="en-US" sz="2400" dirty="0" smtClean="0">
                <a:ea typeface="ＭＳ Ｐゴシック" pitchFamily="34" charset="-128"/>
              </a:rPr>
              <a:t>Net working capital</a:t>
            </a:r>
          </a:p>
          <a:p>
            <a:r>
              <a:rPr lang="en-US" altLang="en-US" sz="2400" dirty="0" smtClean="0">
                <a:ea typeface="ＭＳ Ｐゴシック" pitchFamily="34" charset="-128"/>
              </a:rPr>
              <a:t>Operating expenses</a:t>
            </a:r>
          </a:p>
        </p:txBody>
      </p:sp>
    </p:spTree>
    <p:extLst>
      <p:ext uri="{BB962C8B-B14F-4D97-AF65-F5344CB8AC3E}">
        <p14:creationId xmlns:p14="http://schemas.microsoft.com/office/powerpoint/2010/main" val="18776122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486" y="411522"/>
            <a:ext cx="8153400" cy="553998"/>
          </a:xfrm>
        </p:spPr>
        <p:txBody>
          <a:bodyPr wrap="square">
            <a:spAutoFit/>
          </a:bodyPr>
          <a:lstStyle/>
          <a:p>
            <a:r>
              <a:rPr lang="en-US" altLang="en-US" sz="3600" dirty="0">
                <a:latin typeface="+mj-lt"/>
                <a:ea typeface="ＭＳ Ｐゴシック" pitchFamily="34" charset="-128"/>
              </a:rPr>
              <a:t>Key Terms </a:t>
            </a:r>
            <a:r>
              <a:rPr lang="en-US" altLang="en-US" sz="2800" dirty="0" smtClean="0">
                <a:latin typeface="+mj-lt"/>
                <a:ea typeface="ＭＳ Ｐゴシック" pitchFamily="34" charset="-128"/>
              </a:rPr>
              <a:t>(6 </a:t>
            </a:r>
            <a:r>
              <a:rPr lang="en-US" altLang="en-US" sz="2800" dirty="0">
                <a:latin typeface="+mj-lt"/>
                <a:ea typeface="ＭＳ Ｐゴシック" pitchFamily="34" charset="-128"/>
              </a:rPr>
              <a:t>of </a:t>
            </a:r>
            <a:r>
              <a:rPr lang="en-US" altLang="en-US" sz="2800" dirty="0" smtClean="0">
                <a:latin typeface="+mj-lt"/>
                <a:ea typeface="ＭＳ Ｐゴシック" pitchFamily="34" charset="-128"/>
              </a:rPr>
              <a:t>7)</a:t>
            </a:r>
            <a:endParaRPr lang="en-IN" sz="2800" dirty="0">
              <a:latin typeface="+mj-lt"/>
            </a:endParaRPr>
          </a:p>
        </p:txBody>
      </p:sp>
      <p:sp>
        <p:nvSpPr>
          <p:cNvPr id="3" name="Content Placeholder 2"/>
          <p:cNvSpPr>
            <a:spLocks noGrp="1"/>
          </p:cNvSpPr>
          <p:nvPr>
            <p:ph idx="1"/>
          </p:nvPr>
        </p:nvSpPr>
        <p:spPr>
          <a:xfrm>
            <a:off x="437536" y="1219200"/>
            <a:ext cx="8153400" cy="4301177"/>
          </a:xfrm>
        </p:spPr>
        <p:txBody>
          <a:bodyPr wrap="square">
            <a:spAutoFit/>
          </a:bodyPr>
          <a:lstStyle/>
          <a:p>
            <a:r>
              <a:rPr lang="en-US" altLang="en-US" sz="2400" dirty="0" smtClean="0">
                <a:ea typeface="ＭＳ Ｐゴシック" pitchFamily="34" charset="-128"/>
              </a:rPr>
              <a:t>Operating </a:t>
            </a:r>
            <a:r>
              <a:rPr lang="en-US" altLang="en-US" sz="2400" dirty="0">
                <a:ea typeface="ＭＳ Ｐゴシック" pitchFamily="34" charset="-128"/>
              </a:rPr>
              <a:t>income (earnings before interest and taxes)</a:t>
            </a:r>
          </a:p>
          <a:p>
            <a:r>
              <a:rPr lang="en-US" altLang="en-US" sz="2400" dirty="0" smtClean="0">
                <a:ea typeface="ＭＳ Ｐゴシック" pitchFamily="34" charset="-128"/>
              </a:rPr>
              <a:t>Operating profit margin</a:t>
            </a:r>
          </a:p>
          <a:p>
            <a:r>
              <a:rPr lang="en-US" altLang="en-US" sz="2400" dirty="0" smtClean="0">
                <a:ea typeface="ＭＳ Ｐゴシック" pitchFamily="34" charset="-128"/>
              </a:rPr>
              <a:t>Other current assets </a:t>
            </a:r>
          </a:p>
          <a:p>
            <a:r>
              <a:rPr lang="en-US" altLang="en-US" sz="2400" dirty="0" smtClean="0">
                <a:ea typeface="ＭＳ Ｐゴシック" pitchFamily="34" charset="-128"/>
              </a:rPr>
              <a:t>Paid-in </a:t>
            </a:r>
            <a:r>
              <a:rPr lang="en-US" altLang="en-US" sz="2400" dirty="0">
                <a:ea typeface="ＭＳ Ｐゴシック" pitchFamily="34" charset="-128"/>
              </a:rPr>
              <a:t>capital</a:t>
            </a:r>
          </a:p>
          <a:p>
            <a:r>
              <a:rPr lang="en-US" altLang="en-US" sz="2400" dirty="0" smtClean="0">
                <a:ea typeface="ＭＳ Ｐゴシック" pitchFamily="34" charset="-128"/>
              </a:rPr>
              <a:t>Par </a:t>
            </a:r>
            <a:r>
              <a:rPr lang="en-US" altLang="en-US" sz="2400" dirty="0">
                <a:ea typeface="ＭＳ Ｐゴシック" pitchFamily="34" charset="-128"/>
              </a:rPr>
              <a:t>value</a:t>
            </a:r>
          </a:p>
          <a:p>
            <a:r>
              <a:rPr lang="en-US" altLang="en-US" sz="2400" dirty="0" smtClean="0">
                <a:ea typeface="ＭＳ Ｐゴシック" pitchFamily="34" charset="-128"/>
              </a:rPr>
              <a:t>Preferred stockholders</a:t>
            </a:r>
          </a:p>
          <a:p>
            <a:r>
              <a:rPr lang="en-US" altLang="en-US" sz="2400" dirty="0" smtClean="0">
                <a:ea typeface="ＭＳ Ｐゴシック" pitchFamily="34" charset="-128"/>
              </a:rPr>
              <a:t>Profit </a:t>
            </a:r>
            <a:r>
              <a:rPr lang="en-US" altLang="en-US" sz="2400" dirty="0">
                <a:ea typeface="ＭＳ Ｐゴシック" pitchFamily="34" charset="-128"/>
              </a:rPr>
              <a:t>margins</a:t>
            </a:r>
          </a:p>
          <a:p>
            <a:r>
              <a:rPr lang="en-US" altLang="en-US" sz="2400" dirty="0" smtClean="0">
                <a:ea typeface="ＭＳ Ｐゴシック" pitchFamily="34" charset="-128"/>
              </a:rPr>
              <a:t>Retained earnings</a:t>
            </a:r>
            <a:endParaRPr lang="en-US" altLang="en-US" sz="2400" dirty="0">
              <a:ea typeface="ＭＳ Ｐゴシック" pitchFamily="34" charset="-128"/>
            </a:endParaRPr>
          </a:p>
        </p:txBody>
      </p:sp>
    </p:spTree>
    <p:extLst>
      <p:ext uri="{BB962C8B-B14F-4D97-AF65-F5344CB8AC3E}">
        <p14:creationId xmlns:p14="http://schemas.microsoft.com/office/powerpoint/2010/main" val="11311073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486" y="410588"/>
            <a:ext cx="8153400" cy="553998"/>
          </a:xfrm>
        </p:spPr>
        <p:txBody>
          <a:bodyPr wrap="square">
            <a:spAutoFit/>
          </a:bodyPr>
          <a:lstStyle/>
          <a:p>
            <a:r>
              <a:rPr lang="en-US" altLang="en-US" sz="3600" dirty="0">
                <a:latin typeface="+mj-lt"/>
                <a:ea typeface="ＭＳ Ｐゴシック" pitchFamily="34" charset="-128"/>
              </a:rPr>
              <a:t>Key Terms </a:t>
            </a:r>
            <a:r>
              <a:rPr lang="en-US" altLang="en-US" sz="2800" dirty="0" smtClean="0">
                <a:latin typeface="+mj-lt"/>
                <a:ea typeface="ＭＳ Ｐゴシック" pitchFamily="34" charset="-128"/>
              </a:rPr>
              <a:t>(7 </a:t>
            </a:r>
            <a:r>
              <a:rPr lang="en-US" altLang="en-US" sz="2800" dirty="0">
                <a:latin typeface="+mj-lt"/>
                <a:ea typeface="ＭＳ Ｐゴシック" pitchFamily="34" charset="-128"/>
              </a:rPr>
              <a:t>of </a:t>
            </a:r>
            <a:r>
              <a:rPr lang="en-US" altLang="en-US" sz="2800" dirty="0" smtClean="0">
                <a:latin typeface="+mj-lt"/>
                <a:ea typeface="ＭＳ Ｐゴシック" pitchFamily="34" charset="-128"/>
              </a:rPr>
              <a:t>7)</a:t>
            </a:r>
            <a:endParaRPr lang="en-IN" sz="2800" dirty="0">
              <a:latin typeface="+mj-lt"/>
            </a:endParaRPr>
          </a:p>
        </p:txBody>
      </p:sp>
      <p:sp>
        <p:nvSpPr>
          <p:cNvPr id="3" name="Content Placeholder 2"/>
          <p:cNvSpPr>
            <a:spLocks noGrp="1"/>
          </p:cNvSpPr>
          <p:nvPr>
            <p:ph idx="1"/>
          </p:nvPr>
        </p:nvSpPr>
        <p:spPr>
          <a:xfrm>
            <a:off x="437536" y="1219200"/>
            <a:ext cx="8153400" cy="3177793"/>
          </a:xfrm>
        </p:spPr>
        <p:txBody>
          <a:bodyPr wrap="square">
            <a:spAutoFit/>
          </a:bodyPr>
          <a:lstStyle/>
          <a:p>
            <a:r>
              <a:rPr lang="en-US" altLang="en-US" sz="2400" dirty="0" smtClean="0">
                <a:ea typeface="ＭＳ Ｐゴシック" pitchFamily="34" charset="-128"/>
              </a:rPr>
              <a:t>Semi-variable </a:t>
            </a:r>
            <a:r>
              <a:rPr lang="en-US" altLang="en-US" sz="2400" dirty="0">
                <a:ea typeface="ＭＳ Ｐゴシック" pitchFamily="34" charset="-128"/>
              </a:rPr>
              <a:t>costs</a:t>
            </a:r>
          </a:p>
          <a:p>
            <a:r>
              <a:rPr lang="en-US" altLang="en-US" sz="2400" dirty="0" smtClean="0">
                <a:ea typeface="ＭＳ Ｐゴシック" pitchFamily="34" charset="-128"/>
              </a:rPr>
              <a:t>Short-term debt (current liabilities)</a:t>
            </a:r>
          </a:p>
          <a:p>
            <a:r>
              <a:rPr lang="en-US" altLang="en-US" sz="2400" dirty="0" smtClean="0">
                <a:ea typeface="ＭＳ Ｐゴシック" pitchFamily="34" charset="-128"/>
              </a:rPr>
              <a:t>Short-term </a:t>
            </a:r>
            <a:r>
              <a:rPr lang="en-US" altLang="en-US" sz="2400" dirty="0">
                <a:ea typeface="ＭＳ Ｐゴシック" pitchFamily="34" charset="-128"/>
              </a:rPr>
              <a:t>notes (debt)</a:t>
            </a:r>
          </a:p>
          <a:p>
            <a:r>
              <a:rPr lang="en-US" altLang="en-US" sz="2400" dirty="0" smtClean="0">
                <a:ea typeface="ＭＳ Ｐゴシック" pitchFamily="34" charset="-128"/>
              </a:rPr>
              <a:t>Statement </a:t>
            </a:r>
            <a:r>
              <a:rPr lang="en-US" altLang="en-US" sz="2400" dirty="0">
                <a:ea typeface="ＭＳ Ｐゴシック" pitchFamily="34" charset="-128"/>
              </a:rPr>
              <a:t>of cash flows</a:t>
            </a:r>
          </a:p>
          <a:p>
            <a:r>
              <a:rPr lang="en-US" altLang="en-US" sz="2400" dirty="0" smtClean="0">
                <a:ea typeface="ＭＳ Ｐゴシック" pitchFamily="34" charset="-128"/>
              </a:rPr>
              <a:t>Treasury </a:t>
            </a:r>
            <a:r>
              <a:rPr lang="en-US" altLang="en-US" sz="2400" dirty="0">
                <a:ea typeface="ＭＳ Ｐゴシック" pitchFamily="34" charset="-128"/>
              </a:rPr>
              <a:t>stock</a:t>
            </a:r>
          </a:p>
          <a:p>
            <a:r>
              <a:rPr lang="en-US" altLang="en-US" sz="2400" dirty="0" smtClean="0">
                <a:ea typeface="ＭＳ Ｐゴシック" pitchFamily="34" charset="-128"/>
              </a:rPr>
              <a:t>Variable costs</a:t>
            </a:r>
            <a:endParaRPr lang="en-US" sz="2400" dirty="0"/>
          </a:p>
        </p:txBody>
      </p:sp>
    </p:spTree>
    <p:extLst>
      <p:ext uri="{BB962C8B-B14F-4D97-AF65-F5344CB8AC3E}">
        <p14:creationId xmlns:p14="http://schemas.microsoft.com/office/powerpoint/2010/main" val="42204625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5" name="Title 4">
            <a:extLst>
              <a:ext uri="{FF2B5EF4-FFF2-40B4-BE49-F238E27FC236}">
                <a16:creationId xmlns="" xmlns:a16="http://schemas.microsoft.com/office/drawing/2014/main" id="{E47FF819-0D5D-491A-BF8F-B42813E7390C}"/>
              </a:ext>
            </a:extLst>
          </p:cNvPr>
          <p:cNvSpPr>
            <a:spLocks noGrp="1"/>
          </p:cNvSpPr>
          <p:nvPr>
            <p:ph type="title"/>
          </p:nvPr>
        </p:nvSpPr>
        <p:spPr>
          <a:xfrm>
            <a:off x="342900" y="518160"/>
            <a:ext cx="8124825" cy="548640"/>
          </a:xfrm>
        </p:spPr>
        <p:txBody>
          <a:bodyPr wrap="square">
            <a:spAutoFit/>
          </a:bodyPr>
          <a:lstStyle/>
          <a:p>
            <a:r>
              <a:rPr lang="en-US" dirty="0"/>
              <a:t>Copyright</a:t>
            </a:r>
          </a:p>
        </p:txBody>
      </p:sp>
      <p:pic>
        <p:nvPicPr>
          <p:cNvPr id="7" name="Graphic 6" descr="Warning">
            <a:extLst>
              <a:ext uri="{FF2B5EF4-FFF2-40B4-BE49-F238E27FC236}">
                <a16:creationId xmlns:a16="http://schemas.microsoft.com/office/drawing/2014/main" xmlns="" id="{C06FB2D2-3F36-42C9-A5A6-B6234DC54C96}"/>
              </a:ext>
            </a:extLst>
          </p:cNvPr>
          <p:cNvPicPr>
            <a:picLocks noChangeAspect="1"/>
          </p:cNvPicPr>
          <p:nvPr/>
        </p:nvPicPr>
        <p:blipFill>
          <a:blip r:embed="rId3">
            <a:extLst>
              <a:ext uri="{96DAC541-7B7A-43D3-8B79-37D633B846F1}">
                <asvg:svgBlip xmlns="" xmlns:asvg="http://schemas.microsoft.com/office/drawing/2016/SVG/main" r:embed="rId4"/>
              </a:ext>
            </a:extLst>
          </a:blip>
          <a:stretch>
            <a:fillRect/>
          </a:stretch>
        </p:blipFill>
        <p:spPr>
          <a:xfrm>
            <a:off x="246184" y="2317359"/>
            <a:ext cx="1277815" cy="1434026"/>
          </a:xfrm>
          <a:prstGeom prst="rect">
            <a:avLst/>
          </a:prstGeom>
        </p:spPr>
      </p:pic>
      <p:sp>
        <p:nvSpPr>
          <p:cNvPr id="9" name="Text Placeholder 1">
            <a:extLst>
              <a:ext uri="{FF2B5EF4-FFF2-40B4-BE49-F238E27FC236}">
                <a16:creationId xmlns:a16="http://schemas.microsoft.com/office/drawing/2014/main" xmlns="" id="{AD5FAE7B-F718-4307-B112-AD6256157E8F}"/>
              </a:ext>
            </a:extLst>
          </p:cNvPr>
          <p:cNvSpPr txBox="1">
            <a:spLocks/>
          </p:cNvSpPr>
          <p:nvPr/>
        </p:nvSpPr>
        <p:spPr>
          <a:xfrm>
            <a:off x="1606061" y="1852246"/>
            <a:ext cx="6858001" cy="2854836"/>
          </a:xfrm>
          <a:prstGeom prst="rect">
            <a:avLst/>
          </a:prstGeom>
        </p:spPr>
        <p:style>
          <a:lnRef idx="2">
            <a:schemeClr val="dk1"/>
          </a:lnRef>
          <a:fillRef idx="1">
            <a:schemeClr val="lt1"/>
          </a:fillRef>
          <a:effectRef idx="0">
            <a:schemeClr val="dk1"/>
          </a:effectRef>
          <a:fontRef idx="minor">
            <a:schemeClr val="dk1"/>
          </a:fontRef>
        </p:style>
        <p:txBody>
          <a:bodyPr vert="horz" lIns="182880" tIns="182880" rIns="182880" bIns="182880" rtlCol="0" anchor="ctr">
            <a:noAutofit/>
          </a:bodyPr>
          <a:lst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dk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dk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dk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dk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dk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dk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dk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dk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dk1"/>
                </a:solidFill>
                <a:latin typeface="+mn-lt"/>
                <a:ea typeface="+mn-ea"/>
                <a:cs typeface="+mn-cs"/>
              </a:defRPr>
            </a:lvl9pPr>
          </a:lstStyle>
          <a:p>
            <a:pPr marL="101600" indent="0">
              <a:buFont typeface="Arial" panose="020B0604020202020204" pitchFamily="34" charset="0"/>
              <a:buNone/>
            </a:pPr>
            <a:r>
              <a:rPr lang="en-US" b="1" smtClean="0"/>
              <a:t>This work is protected by United States copyright laws and is provided solely for the use of instructors in teaching their courses and assessing student learning. Dissemination or sale of any part of this work (including on the World Wide Web) will destroy the integrity of the work and is not permitted. The work and materials from it should never be made available to students except by instructors using the accompanying text in their classes. All recipients of this work are expected to abide by these restrictions and to honor the intended pedagogical purposes and the needs of other instructors who rely on these materials.</a:t>
            </a:r>
            <a:endParaRPr lang="en-US" b="1" dirty="0"/>
          </a:p>
        </p:txBody>
      </p:sp>
    </p:spTree>
    <p:extLst>
      <p:ext uri="{BB962C8B-B14F-4D97-AF65-F5344CB8AC3E}">
        <p14:creationId xmlns:p14="http://schemas.microsoft.com/office/powerpoint/2010/main" val="15918403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7704" y="416575"/>
            <a:ext cx="8106696" cy="553998"/>
          </a:xfrm>
        </p:spPr>
        <p:txBody>
          <a:bodyPr wrap="square">
            <a:spAutoFit/>
          </a:bodyPr>
          <a:lstStyle/>
          <a:p>
            <a:r>
              <a:rPr lang="en-US" altLang="en-US" sz="3600" dirty="0">
                <a:latin typeface="+mj-lt"/>
                <a:ea typeface="ＭＳ Ｐゴシック" pitchFamily="34" charset="-128"/>
              </a:rPr>
              <a:t>Income Statement </a:t>
            </a:r>
            <a:r>
              <a:rPr lang="en-US" altLang="en-US" sz="3600" dirty="0" smtClean="0">
                <a:latin typeface="+mj-lt"/>
                <a:ea typeface="ＭＳ Ｐゴシック" pitchFamily="34" charset="-128"/>
              </a:rPr>
              <a:t>Terms </a:t>
            </a:r>
            <a:r>
              <a:rPr lang="en-US" altLang="en-US" sz="2800" dirty="0" smtClean="0">
                <a:latin typeface="+mj-lt"/>
                <a:ea typeface="ＭＳ Ｐゴシック" pitchFamily="34" charset="-128"/>
              </a:rPr>
              <a:t>(2 </a:t>
            </a:r>
            <a:r>
              <a:rPr lang="en-US" altLang="en-US" sz="2800" dirty="0">
                <a:latin typeface="+mj-lt"/>
                <a:ea typeface="ＭＳ Ｐゴシック" pitchFamily="34" charset="-128"/>
              </a:rPr>
              <a:t>of 2)</a:t>
            </a:r>
            <a:endParaRPr lang="en-IN" sz="2800" dirty="0">
              <a:latin typeface="+mj-lt"/>
            </a:endParaRPr>
          </a:p>
        </p:txBody>
      </p:sp>
      <p:sp>
        <p:nvSpPr>
          <p:cNvPr id="3" name="Content Placeholder 2"/>
          <p:cNvSpPr>
            <a:spLocks noGrp="1"/>
          </p:cNvSpPr>
          <p:nvPr>
            <p:ph idx="1"/>
          </p:nvPr>
        </p:nvSpPr>
        <p:spPr>
          <a:xfrm>
            <a:off x="440404" y="1216846"/>
            <a:ext cx="8017796" cy="1823576"/>
          </a:xfrm>
        </p:spPr>
        <p:txBody>
          <a:bodyPr wrap="square">
            <a:spAutoFit/>
          </a:bodyPr>
          <a:lstStyle/>
          <a:p>
            <a:r>
              <a:rPr lang="en-US" altLang="en-US" sz="2400" b="1" dirty="0">
                <a:ea typeface="ＭＳ Ｐゴシック" pitchFamily="34" charset="-128"/>
              </a:rPr>
              <a:t>Financing Costs</a:t>
            </a:r>
          </a:p>
          <a:p>
            <a:pPr lvl="1"/>
            <a:r>
              <a:rPr lang="en-US" altLang="en-US" sz="2400" dirty="0"/>
              <a:t>The interest paid to creditors</a:t>
            </a:r>
            <a:endParaRPr lang="en-US" altLang="en-US" sz="2400" b="1" dirty="0">
              <a:ea typeface="ＭＳ Ｐゴシック" pitchFamily="34" charset="-128"/>
            </a:endParaRPr>
          </a:p>
          <a:p>
            <a:r>
              <a:rPr lang="en-US" altLang="en-US" sz="2400" b="1" dirty="0">
                <a:ea typeface="ＭＳ Ｐゴシック" pitchFamily="34" charset="-128"/>
              </a:rPr>
              <a:t>Tax Expenses</a:t>
            </a:r>
          </a:p>
          <a:p>
            <a:pPr lvl="1"/>
            <a:r>
              <a:rPr lang="en-US" altLang="en-US" sz="2400" dirty="0"/>
              <a:t>Amount of taxes owed, based upon taxable </a:t>
            </a:r>
            <a:r>
              <a:rPr lang="en-US" altLang="en-US" sz="2400" dirty="0" smtClean="0"/>
              <a:t>income</a:t>
            </a:r>
            <a:endParaRPr lang="en-US" altLang="en-US" sz="2400" dirty="0">
              <a:ea typeface="ＭＳ Ｐゴシック" pitchFamily="34" charset="-128"/>
            </a:endParaRPr>
          </a:p>
        </p:txBody>
      </p:sp>
    </p:spTree>
    <p:extLst>
      <p:ext uri="{BB962C8B-B14F-4D97-AF65-F5344CB8AC3E}">
        <p14:creationId xmlns:p14="http://schemas.microsoft.com/office/powerpoint/2010/main" val="89908757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8179" y="417195"/>
            <a:ext cx="8192421" cy="1097280"/>
          </a:xfrm>
        </p:spPr>
        <p:txBody>
          <a:bodyPr wrap="square">
            <a:spAutoFit/>
          </a:bodyPr>
          <a:lstStyle/>
          <a:p>
            <a:r>
              <a:rPr lang="en-US" sz="3600" dirty="0">
                <a:latin typeface="+mj-lt"/>
              </a:rPr>
              <a:t>Figure </a:t>
            </a:r>
            <a:r>
              <a:rPr lang="en-US" sz="3600" dirty="0" smtClean="0">
                <a:latin typeface="+mj-lt"/>
              </a:rPr>
              <a:t>3.1 </a:t>
            </a:r>
            <a:r>
              <a:rPr lang="en-US" sz="3600" dirty="0">
                <a:latin typeface="+mj-lt"/>
              </a:rPr>
              <a:t>T</a:t>
            </a:r>
            <a:r>
              <a:rPr lang="en-US" sz="3600" dirty="0" smtClean="0">
                <a:latin typeface="+mj-lt"/>
              </a:rPr>
              <a:t>he Income Statement: An Overview</a:t>
            </a:r>
            <a:endParaRPr lang="en-US" sz="2000" b="0" dirty="0">
              <a:latin typeface="+mj-lt"/>
            </a:endParaRPr>
          </a:p>
        </p:txBody>
      </p:sp>
      <p:pic>
        <p:nvPicPr>
          <p:cNvPr id="1026" name="Picture 2" descr="The diagram shows the following elements of the income statement and how they are related.&#10;&#10;Sales (revenue)&#10;[minus]&#10;Cost of goods sold (cost of producing or acquiring product or service to be sold)&#10;[equals]&#10;Gross profit&#10;[minus]&#10;Operating expenses (marketing and selling, general and administrative, and depreciation expenses)&#10;[equals]&#10;Operating income (earnings before interest and taxes)&#10;[minus]&#10;Interest expense (cost of borrowing money)&#10;[equals]&#10;Earnings before taxes&#10;[minus]&#10;Income tax&#10;[equals]&#10;Net income&#10;&#10;The diagram indicates that sales, cost of goods sold, gross profit, operating expenses, and operating income are the result of operating activities.&#10;&#10;Interest expense is the result of borrowing money.&#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23252" y="1576807"/>
            <a:ext cx="2524409" cy="47668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396464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536" y="422442"/>
            <a:ext cx="8173064" cy="553998"/>
          </a:xfrm>
        </p:spPr>
        <p:txBody>
          <a:bodyPr wrap="square">
            <a:spAutoFit/>
          </a:bodyPr>
          <a:lstStyle/>
          <a:p>
            <a:r>
              <a:rPr lang="en-US" sz="3600" dirty="0">
                <a:latin typeface="+mj-lt"/>
              </a:rPr>
              <a:t>Common-Sized Income Statement</a:t>
            </a:r>
          </a:p>
        </p:txBody>
      </p:sp>
      <p:sp>
        <p:nvSpPr>
          <p:cNvPr id="3" name="Content Placeholder 2"/>
          <p:cNvSpPr>
            <a:spLocks noGrp="1"/>
          </p:cNvSpPr>
          <p:nvPr>
            <p:ph idx="1"/>
          </p:nvPr>
        </p:nvSpPr>
        <p:spPr>
          <a:xfrm>
            <a:off x="437536" y="1263988"/>
            <a:ext cx="8173064" cy="2231380"/>
          </a:xfrm>
        </p:spPr>
        <p:txBody>
          <a:bodyPr wrap="square">
            <a:spAutoFit/>
          </a:bodyPr>
          <a:lstStyle/>
          <a:p>
            <a:r>
              <a:rPr lang="en-US" altLang="en-US" sz="2400" dirty="0">
                <a:ea typeface="ＭＳ Ｐゴシック" pitchFamily="34" charset="-128"/>
              </a:rPr>
              <a:t>Common-sized income statement restates the income statement items as a percentage of sales</a:t>
            </a:r>
            <a:r>
              <a:rPr lang="en-US" altLang="en-US" sz="2400" dirty="0" smtClean="0">
                <a:ea typeface="ＭＳ Ｐゴシック" pitchFamily="34" charset="-128"/>
              </a:rPr>
              <a:t>.</a:t>
            </a:r>
          </a:p>
          <a:p>
            <a:r>
              <a:rPr lang="en-US" altLang="en-US" sz="2400" dirty="0">
                <a:ea typeface="ＭＳ Ｐゴシック" pitchFamily="34" charset="-128"/>
              </a:rPr>
              <a:t>Common-sized income statement makes it easier to compare trends over time and across firms in the industry</a:t>
            </a:r>
            <a:r>
              <a:rPr lang="en-US" altLang="en-US" sz="2400" dirty="0" smtClean="0">
                <a:ea typeface="ＭＳ Ｐゴシック" pitchFamily="34" charset="-128"/>
              </a:rPr>
              <a:t>.</a:t>
            </a:r>
          </a:p>
          <a:p>
            <a:r>
              <a:rPr lang="en-US" altLang="en-US" sz="2400" dirty="0">
                <a:ea typeface="ＭＳ Ｐゴシック" pitchFamily="34" charset="-128"/>
              </a:rPr>
              <a:t>See Table </a:t>
            </a:r>
            <a:r>
              <a:rPr lang="en-US" altLang="en-US" sz="2400" dirty="0" smtClean="0">
                <a:ea typeface="ＭＳ Ｐゴシック" pitchFamily="34" charset="-128"/>
              </a:rPr>
              <a:t>3.1.</a:t>
            </a:r>
          </a:p>
        </p:txBody>
      </p:sp>
    </p:spTree>
    <p:extLst>
      <p:ext uri="{BB962C8B-B14F-4D97-AF65-F5344CB8AC3E}">
        <p14:creationId xmlns:p14="http://schemas.microsoft.com/office/powerpoint/2010/main" val="36845254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7843" y="419100"/>
            <a:ext cx="8087032" cy="1969770"/>
          </a:xfrm>
        </p:spPr>
        <p:txBody>
          <a:bodyPr wrap="square">
            <a:spAutoFit/>
          </a:bodyPr>
          <a:lstStyle/>
          <a:p>
            <a:r>
              <a:rPr lang="en-IN" sz="3200" dirty="0" smtClean="0">
                <a:latin typeface="+mj-lt"/>
              </a:rPr>
              <a:t>Table 3.1 Walmart: </a:t>
            </a:r>
            <a:r>
              <a:rPr lang="en-IN" sz="3200" dirty="0">
                <a:latin typeface="+mj-lt"/>
              </a:rPr>
              <a:t>Income Statement </a:t>
            </a:r>
            <a:r>
              <a:rPr lang="en-IN" sz="3200" dirty="0" smtClean="0">
                <a:latin typeface="+mj-lt"/>
              </a:rPr>
              <a:t>for the year ending January 31, 2018 (expressed </a:t>
            </a:r>
            <a:r>
              <a:rPr lang="en-IN" sz="3200" dirty="0">
                <a:latin typeface="+mj-lt"/>
              </a:rPr>
              <a:t>in millions, except per share </a:t>
            </a:r>
            <a:r>
              <a:rPr lang="en-IN" sz="3200" dirty="0" smtClean="0">
                <a:latin typeface="+mj-lt"/>
              </a:rPr>
              <a:t>data, and </a:t>
            </a:r>
            <a:r>
              <a:rPr lang="en-IN" sz="3200" dirty="0">
                <a:latin typeface="+mj-lt"/>
              </a:rPr>
              <a:t>as a percentage of sales) </a:t>
            </a:r>
            <a:r>
              <a:rPr lang="en-IN" sz="2400" dirty="0" smtClean="0">
                <a:latin typeface="+mj-lt"/>
              </a:rPr>
              <a:t>(1 of 4)</a:t>
            </a:r>
            <a:endParaRPr lang="en-US" sz="3200" dirty="0">
              <a:latin typeface="+mj-lt"/>
            </a:endParaRPr>
          </a:p>
        </p:txBody>
      </p:sp>
      <p:graphicFrame>
        <p:nvGraphicFramePr>
          <p:cNvPr id="5" name="Table 4"/>
          <p:cNvGraphicFramePr>
            <a:graphicFrameLocks noGrp="1"/>
          </p:cNvGraphicFramePr>
          <p:nvPr>
            <p:extLst>
              <p:ext uri="{D42A27DB-BD31-4B8C-83A1-F6EECF244321}">
                <p14:modId xmlns:p14="http://schemas.microsoft.com/office/powerpoint/2010/main" val="780765507"/>
              </p:ext>
            </p:extLst>
          </p:nvPr>
        </p:nvGraphicFramePr>
        <p:xfrm>
          <a:off x="457200" y="2880360"/>
          <a:ext cx="8077200" cy="1691640"/>
        </p:xfrm>
        <a:graphic>
          <a:graphicData uri="http://schemas.openxmlformats.org/drawingml/2006/table">
            <a:tbl>
              <a:tblPr firstRow="1" bandRow="1">
                <a:tableStyleId>{3B4B98B0-60AC-42C2-AFA5-B58CD77FA1E5}</a:tableStyleId>
              </a:tblPr>
              <a:tblGrid>
                <a:gridCol w="3440289"/>
                <a:gridCol w="1121833"/>
                <a:gridCol w="1495778"/>
                <a:gridCol w="2019300"/>
              </a:tblGrid>
              <a:tr h="370840">
                <a:tc>
                  <a:txBody>
                    <a:bodyPr/>
                    <a:lstStyle/>
                    <a:p>
                      <a:r>
                        <a:rPr lang="en-US" sz="1600" dirty="0" smtClean="0">
                          <a:solidFill>
                            <a:srgbClr val="007FA3"/>
                          </a:solidFill>
                        </a:rPr>
                        <a:t>Blank</a:t>
                      </a:r>
                      <a:endParaRPr lang="en-US" sz="1600" dirty="0">
                        <a:solidFill>
                          <a:srgbClr val="007FA3"/>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r>
                        <a:rPr lang="en-US" sz="1600" dirty="0" smtClean="0">
                          <a:solidFill>
                            <a:schemeClr val="bg1"/>
                          </a:solidFill>
                        </a:rPr>
                        <a:t>Dollars</a:t>
                      </a:r>
                      <a:endParaRPr lang="en-US" sz="16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r>
                        <a:rPr lang="en-US" sz="1600" dirty="0" smtClean="0">
                          <a:solidFill>
                            <a:schemeClr val="bg1"/>
                          </a:solidFill>
                        </a:rPr>
                        <a:t>Percentage of Sales</a:t>
                      </a:r>
                      <a:endParaRPr lang="en-US" sz="1600"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rgbClr val="007FA3"/>
                          </a:solidFill>
                        </a:rPr>
                        <a:t>Blank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FA3"/>
                    </a:solidFill>
                  </a:tcPr>
                </a:tc>
              </a:tr>
              <a:tr h="370840">
                <a:tc>
                  <a:txBody>
                    <a:bodyPr/>
                    <a:lstStyle/>
                    <a:p>
                      <a:r>
                        <a:rPr lang="en-US" sz="1600" dirty="0" smtClean="0"/>
                        <a:t>Sales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tabLst>
                          <a:tab pos="914400" algn="dec"/>
                        </a:tabLst>
                      </a:pPr>
                      <a:r>
                        <a:rPr lang="en-US" sz="1600" dirty="0" smtClean="0"/>
                        <a:t>$500,343</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dirty="0" smtClean="0"/>
                        <a:t>100%</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rgbClr val="D4EAE4"/>
                          </a:solidFill>
                        </a:rPr>
                        <a:t>Blank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r>
              <a:tr h="370840">
                <a:tc>
                  <a:txBody>
                    <a:bodyPr/>
                    <a:lstStyle/>
                    <a:p>
                      <a:r>
                        <a:rPr lang="en-US" sz="1600" dirty="0" smtClean="0"/>
                        <a:t>Cost of goods</a:t>
                      </a:r>
                      <a:r>
                        <a:rPr lang="en-US" sz="1600" baseline="0" dirty="0" smtClean="0"/>
                        <a:t> sold</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tabLst>
                          <a:tab pos="914400" algn="dec"/>
                        </a:tabLst>
                      </a:pPr>
                      <a:r>
                        <a:rPr lang="en-US" sz="1600" dirty="0" smtClean="0"/>
                        <a:t>(373,396)</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dirty="0" smtClean="0"/>
                        <a:t>–74.6</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r>
                        <a:rPr lang="en-US" sz="1600" dirty="0" smtClean="0">
                          <a:solidFill>
                            <a:srgbClr val="D4EAE4"/>
                          </a:solidFill>
                        </a:rPr>
                        <a:t>Blank</a:t>
                      </a:r>
                      <a:endParaRPr lang="en-US" sz="1600" dirty="0">
                        <a:solidFill>
                          <a:srgbClr val="D4EAE4"/>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r>
              <a:tr h="370840">
                <a:tc>
                  <a:txBody>
                    <a:bodyPr/>
                    <a:lstStyle/>
                    <a:p>
                      <a:r>
                        <a:rPr lang="en-US" sz="1600" dirty="0" smtClean="0"/>
                        <a:t>Gross profits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tabLst>
                          <a:tab pos="914400" algn="dec"/>
                        </a:tabLst>
                      </a:pPr>
                      <a:r>
                        <a:rPr lang="en-US" sz="1600" dirty="0" smtClean="0"/>
                        <a:t>126,947</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pPr algn="r"/>
                      <a:r>
                        <a:rPr lang="en-US" sz="1600" dirty="0" smtClean="0"/>
                        <a:t>25.4</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c>
                  <a:txBody>
                    <a:bodyPr/>
                    <a:lstStyle/>
                    <a:p>
                      <a:r>
                        <a:rPr lang="en-US" sz="1600" dirty="0" smtClean="0"/>
                        <a:t>Gross profit margin</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4EAE4"/>
                    </a:solidFill>
                  </a:tcPr>
                </a:tc>
              </a:tr>
            </a:tbl>
          </a:graphicData>
        </a:graphic>
      </p:graphicFrame>
    </p:spTree>
    <p:extLst>
      <p:ext uri="{BB962C8B-B14F-4D97-AF65-F5344CB8AC3E}">
        <p14:creationId xmlns:p14="http://schemas.microsoft.com/office/powerpoint/2010/main" val="35164278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29037</TotalTime>
  <Words>3276</Words>
  <Application>Microsoft Office PowerPoint</Application>
  <PresentationFormat>On-screen Show (4:3)</PresentationFormat>
  <Paragraphs>607</Paragraphs>
  <Slides>55</Slides>
  <Notes>25</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508 Lecture</vt:lpstr>
      <vt:lpstr>Foundations of Finance</vt:lpstr>
      <vt:lpstr>Learning Objectives</vt:lpstr>
      <vt:lpstr>The Income Statement</vt:lpstr>
      <vt:lpstr>The Income Statement </vt:lpstr>
      <vt:lpstr>Income Statement Terms (1 of 2)</vt:lpstr>
      <vt:lpstr>Income Statement Terms (2 of 2)</vt:lpstr>
      <vt:lpstr>Figure 3.1 The Income Statement: An Overview</vt:lpstr>
      <vt:lpstr>Common-Sized Income Statement</vt:lpstr>
      <vt:lpstr>Table 3.1 Walmart: Income Statement for the year ending January 31, 2018 (expressed in millions, except per share data, and as a percentage of sales) (1 of 4)</vt:lpstr>
      <vt:lpstr>Table 3.1 Walmart: Income Statement for the year ending January 31, 2018 (expressed in millions, except per share data, and as a percentage of sales) (2 of 4)</vt:lpstr>
      <vt:lpstr>Table 3.1 Walmart: Income Statement for the year ending January 31, 2018 (expressed in millions, except per share data, and as a percentage of sales) (3 of 4)</vt:lpstr>
      <vt:lpstr>Table 3.1 Walmart: Income Statement for the year ending January 31, 2018 (expressed in millions, except per share data, and as a percentage of sales) (4 of 4)</vt:lpstr>
      <vt:lpstr>Profit-to-Sales Analysis from Common-Sized Income Statement</vt:lpstr>
      <vt:lpstr>The Balance Sheet</vt:lpstr>
      <vt:lpstr>The Balance Sheet </vt:lpstr>
      <vt:lpstr>Figure 3.2 The Balance Sheet: An Overview</vt:lpstr>
      <vt:lpstr>Balance Sheet Terms: Assets (1 of 2)</vt:lpstr>
      <vt:lpstr>Balance Sheet Terms: Assets (2 of 2)</vt:lpstr>
      <vt:lpstr>Balance Sheet Terms: Liabilities (1 of 2)</vt:lpstr>
      <vt:lpstr>Balance Sheet Terms: Liabilities (2 of 2)</vt:lpstr>
      <vt:lpstr>Balance Sheet Terms: Equity</vt:lpstr>
      <vt:lpstr>Balance Sheet: A = L + E</vt:lpstr>
      <vt:lpstr>Table 3.2 Walmart Balance Sheet for Years Ending January 31, 2017 and January 31, 2018 (expressed in millions) (1 of 4)</vt:lpstr>
      <vt:lpstr>Table 3.2 Walmart Balance Sheet for Years Ending January 31, 2017 and January 31, 2018 (expressed in millions) (2 of 4)</vt:lpstr>
      <vt:lpstr>Table 3.2 Walmart Balance Sheet for Years Ending January 31, 2017 and January 31, 2018 (expressed in millions) (3 of 4)</vt:lpstr>
      <vt:lpstr>Table 3.2 Walmart Balance Sheet for Years Ending January 31, 2017 and January 31, 2018 (expressed in $ millions) (4 of 4)</vt:lpstr>
      <vt:lpstr>Debt Ratio</vt:lpstr>
      <vt:lpstr>Net Working Capital</vt:lpstr>
      <vt:lpstr>Measuring Cash Flows </vt:lpstr>
      <vt:lpstr>Measuring Cash Flows</vt:lpstr>
      <vt:lpstr>Accrual Basis Accounting</vt:lpstr>
      <vt:lpstr>The Beginning Point: Changes in the Balance Sheet and Cash Flows</vt:lpstr>
      <vt:lpstr>Table 3.3 Walmart’s Changes in Balance Sheets Between 2017 and 2018 Create Sources and Uses of Cash ($ millions) (1 of 2)</vt:lpstr>
      <vt:lpstr>Table 3.3 Walmart’s Changes in Balance Sheets Between 2017 and 2018 Create Sources and Uses of Cash ($ millions) (2 of 2)</vt:lpstr>
      <vt:lpstr>Figure 3.3 Statement of Cash Flows: An Overview</vt:lpstr>
      <vt:lpstr>Three Sources of Cash Flows (1 of 2)</vt:lpstr>
      <vt:lpstr>Three Sources of Cash Flows (2 of 2)</vt:lpstr>
      <vt:lpstr>Income Statement Conversion: From Accrual to Cash Basis</vt:lpstr>
      <vt:lpstr>Figure 3.4 Cash Flow from Operations</vt:lpstr>
      <vt:lpstr>Walmart’s Cash Flow from Operations</vt:lpstr>
      <vt:lpstr>Cash Flow from Investing in  Long-Term Assets</vt:lpstr>
      <vt:lpstr>Cash Flows from Financing the Business</vt:lpstr>
      <vt:lpstr>Financing the Business Illustrated: Walmart</vt:lpstr>
      <vt:lpstr>Table 3.4 The Walmart Company Statement of Cash Flows ($ millions) Year Ended January 31, 2018</vt:lpstr>
      <vt:lpstr>Suggestions for Computing Cash Flows</vt:lpstr>
      <vt:lpstr>The Limitations of Financial Statements and Accounting Malpractice</vt:lpstr>
      <vt:lpstr>Accounting Malpractice and Limitations of Financial Statements</vt:lpstr>
      <vt:lpstr>Key Terms (1 of 7)</vt:lpstr>
      <vt:lpstr>Key Terms (2 of 7)</vt:lpstr>
      <vt:lpstr>Key Terms (3 of 7)</vt:lpstr>
      <vt:lpstr>Key Terms (4 of 7)</vt:lpstr>
      <vt:lpstr>Key Terms (5 of 7)</vt:lpstr>
      <vt:lpstr>Key Terms (6 of 7)</vt:lpstr>
      <vt:lpstr>Key Terms (7 of 7)</vt:lpstr>
      <vt:lpstr>Copyright</vt:lpstr>
    </vt:vector>
  </TitlesOfParts>
  <Company>Pearson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Foundations of Finance, Tenth Edition</dc:title>
  <dc:subject>Business</dc:subject>
  <dc:creator>Keown/Martin/Petty</dc:creator>
  <cp:keywords>Foundations of Finance</cp:keywords>
  <cp:lastModifiedBy>Editorial Integra</cp:lastModifiedBy>
  <cp:revision>4370</cp:revision>
  <dcterms:created xsi:type="dcterms:W3CDTF">2014-07-14T20:04:21Z</dcterms:created>
  <dcterms:modified xsi:type="dcterms:W3CDTF">2019-02-04T05:26:45Z</dcterms:modified>
</cp:coreProperties>
</file>