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1110" r:id="rId2"/>
    <p:sldId id="519" r:id="rId3"/>
    <p:sldId id="1040" r:id="rId4"/>
    <p:sldId id="1042" r:id="rId5"/>
    <p:sldId id="1088" r:id="rId6"/>
    <p:sldId id="1043" r:id="rId7"/>
    <p:sldId id="1044" r:id="rId8"/>
    <p:sldId id="1089" r:id="rId9"/>
    <p:sldId id="1045" r:id="rId10"/>
    <p:sldId id="1046" r:id="rId11"/>
    <p:sldId id="1047" r:id="rId12"/>
    <p:sldId id="1113" r:id="rId13"/>
    <p:sldId id="1049" r:id="rId14"/>
    <p:sldId id="1090" r:id="rId15"/>
    <p:sldId id="1091" r:id="rId16"/>
    <p:sldId id="1050" r:id="rId17"/>
    <p:sldId id="1051" r:id="rId18"/>
    <p:sldId id="1052" r:id="rId19"/>
    <p:sldId id="1053" r:id="rId20"/>
    <p:sldId id="1054" r:id="rId21"/>
    <p:sldId id="1055" r:id="rId22"/>
    <p:sldId id="1056" r:id="rId23"/>
    <p:sldId id="1057" r:id="rId24"/>
    <p:sldId id="1058" r:id="rId25"/>
    <p:sldId id="1059" r:id="rId26"/>
    <p:sldId id="1060" r:id="rId27"/>
    <p:sldId id="1092" r:id="rId28"/>
    <p:sldId id="1112" r:id="rId29"/>
    <p:sldId id="1062" r:id="rId30"/>
    <p:sldId id="1093" r:id="rId31"/>
    <p:sldId id="1063" r:id="rId32"/>
    <p:sldId id="1064" r:id="rId33"/>
    <p:sldId id="1094" r:id="rId34"/>
    <p:sldId id="1065" r:id="rId35"/>
    <p:sldId id="1095" r:id="rId36"/>
    <p:sldId id="1066" r:id="rId37"/>
    <p:sldId id="1096" r:id="rId38"/>
    <p:sldId id="1098" r:id="rId39"/>
    <p:sldId id="1067" r:id="rId40"/>
    <p:sldId id="1068" r:id="rId41"/>
    <p:sldId id="1069" r:id="rId42"/>
    <p:sldId id="1099" r:id="rId43"/>
    <p:sldId id="1070" r:id="rId44"/>
    <p:sldId id="1100" r:id="rId45"/>
    <p:sldId id="1071" r:id="rId46"/>
    <p:sldId id="1072" r:id="rId47"/>
    <p:sldId id="1073" r:id="rId48"/>
    <p:sldId id="1101" r:id="rId49"/>
    <p:sldId id="1074" r:id="rId50"/>
    <p:sldId id="1075" r:id="rId51"/>
    <p:sldId id="1102" r:id="rId52"/>
    <p:sldId id="1076" r:id="rId53"/>
    <p:sldId id="1077" r:id="rId54"/>
    <p:sldId id="1103" r:id="rId55"/>
    <p:sldId id="1078" r:id="rId56"/>
    <p:sldId id="1079" r:id="rId57"/>
    <p:sldId id="1080" r:id="rId58"/>
    <p:sldId id="1081" r:id="rId59"/>
    <p:sldId id="1082" r:id="rId60"/>
    <p:sldId id="1083" r:id="rId61"/>
    <p:sldId id="1109" r:id="rId62"/>
    <p:sldId id="1085" r:id="rId63"/>
    <p:sldId id="1086" r:id="rId64"/>
    <p:sldId id="1087" r:id="rId65"/>
    <p:sldId id="1105" r:id="rId66"/>
    <p:sldId id="1104" r:id="rId67"/>
    <p:sldId id="1115" r:id="rId68"/>
    <p:sldId id="1118" r:id="rId69"/>
  </p:sldIdLst>
  <p:sldSz cx="9144000" cy="6858000" type="screen4x3"/>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8" autoAdjust="0"/>
    <p:restoredTop sz="88558" autoAdjust="0"/>
  </p:normalViewPr>
  <p:slideViewPr>
    <p:cSldViewPr>
      <p:cViewPr>
        <p:scale>
          <a:sx n="100" d="100"/>
          <a:sy n="100" d="100"/>
        </p:scale>
        <p:origin x="-72" y="-246"/>
      </p:cViewPr>
      <p:guideLst>
        <p:guide orient="horz" pos="4032"/>
        <p:guide orient="horz" pos="336"/>
        <p:guide orient="horz" pos="1200"/>
        <p:guide orient="horz" pos="816"/>
        <p:guide orient="horz" pos="2160"/>
        <p:guide pos="2880"/>
        <p:guide pos="5520"/>
        <p:guide pos="288"/>
      </p:guideLst>
    </p:cSldViewPr>
  </p:slideViewPr>
  <p:outlineViewPr>
    <p:cViewPr>
      <p:scale>
        <a:sx n="33" d="100"/>
        <a:sy n="33" d="100"/>
      </p:scale>
      <p:origin x="0" y="2707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33398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83710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3" name="TextBox 12"/>
          <p:cNvSpPr txBox="1"/>
          <p:nvPr userDrawn="1"/>
        </p:nvSpPr>
        <p:spPr>
          <a:xfrm>
            <a:off x="1685925"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48867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Text Placeholder 2"/>
          <p:cNvSpPr>
            <a:spLocks noGrp="1"/>
          </p:cNvSpPr>
          <p:nvPr>
            <p:ph type="body" sz="quarter" idx="16"/>
          </p:nvPr>
        </p:nvSpPr>
        <p:spPr>
          <a:xfrm>
            <a:off x="2362200" y="4038600"/>
            <a:ext cx="6400800" cy="25908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46274474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TextBox 12"/>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5" name="TextBox 14"/>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2/4/2019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12" name="TextBox 11"/>
          <p:cNvSpPr txBox="1"/>
          <p:nvPr userDrawn="1"/>
        </p:nvSpPr>
        <p:spPr>
          <a:xfrm>
            <a:off x="1685925"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5" r:id="rId10"/>
    <p:sldLayoutId id="2147483663" r:id="rId11"/>
    <p:sldLayoutId id="2147483651" r:id="rId12"/>
    <p:sldLayoutId id="2147483654" r:id="rId13"/>
    <p:sldLayoutId id="2147483655" r:id="rId14"/>
    <p:sldLayoutId id="2147483664" r:id="rId15"/>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13.bin"/><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9.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28.wmf"/><Relationship Id="rId5" Type="http://schemas.openxmlformats.org/officeDocument/2006/relationships/oleObject" Target="../embeddings/oleObject22.bin"/><Relationship Id="rId4" Type="http://schemas.openxmlformats.org/officeDocument/2006/relationships/image" Target="../media/image27.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30.wmf"/><Relationship Id="rId5" Type="http://schemas.openxmlformats.org/officeDocument/2006/relationships/oleObject" Target="../embeddings/oleObject24.bin"/><Relationship Id="rId4" Type="http://schemas.openxmlformats.org/officeDocument/2006/relationships/image" Target="../media/image29.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34.wmf"/><Relationship Id="rId5" Type="http://schemas.openxmlformats.org/officeDocument/2006/relationships/oleObject" Target="../embeddings/oleObject26.bin"/><Relationship Id="rId4" Type="http://schemas.openxmlformats.org/officeDocument/2006/relationships/image" Target="../media/image33.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image" Target="../media/image35.wmf"/></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image" Target="../media/image38.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image" Target="../media/image39.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9.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6.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66" y="414348"/>
            <a:ext cx="8183544" cy="553998"/>
          </a:xfrm>
        </p:spPr>
        <p:txBody>
          <a:bodyPr wrap="square">
            <a:spAutoFit/>
          </a:bodyPr>
          <a:lstStyle/>
          <a:p>
            <a:r>
              <a:rPr lang="en-US" sz="3600" dirty="0">
                <a:latin typeface="+mj-lt"/>
              </a:rPr>
              <a:t>Foundations of Finance</a:t>
            </a:r>
            <a:endParaRPr lang="en-IN" sz="3600" dirty="0">
              <a:latin typeface="+mj-lt"/>
            </a:endParaRPr>
          </a:p>
        </p:txBody>
      </p:sp>
      <p:sp>
        <p:nvSpPr>
          <p:cNvPr id="3" name="Text Placeholder 2"/>
          <p:cNvSpPr>
            <a:spLocks noGrp="1"/>
          </p:cNvSpPr>
          <p:nvPr>
            <p:ph type="body" sz="quarter" idx="13"/>
          </p:nvPr>
        </p:nvSpPr>
        <p:spPr>
          <a:xfrm>
            <a:off x="447152" y="1238773"/>
            <a:ext cx="8163448" cy="307777"/>
          </a:xfrm>
        </p:spPr>
        <p:txBody>
          <a:bodyPr wrap="square">
            <a:spAutoFit/>
          </a:bodyPr>
          <a:lstStyle/>
          <a:p>
            <a:r>
              <a:rPr lang="en-US" altLang="en-US" dirty="0" smtClean="0"/>
              <a:t>Tenth </a:t>
            </a:r>
            <a:r>
              <a:rPr lang="en-US" altLang="en-US" dirty="0"/>
              <a:t>Edition</a:t>
            </a:r>
            <a:endParaRPr lang="en-IN" dirty="0"/>
          </a:p>
        </p:txBody>
      </p:sp>
      <p:sp>
        <p:nvSpPr>
          <p:cNvPr id="4" name="Text Placeholder 3"/>
          <p:cNvSpPr>
            <a:spLocks noGrp="1"/>
          </p:cNvSpPr>
          <p:nvPr>
            <p:ph type="body" sz="quarter" idx="14"/>
          </p:nvPr>
        </p:nvSpPr>
        <p:spPr>
          <a:xfrm>
            <a:off x="4545204" y="1800225"/>
            <a:ext cx="3657600" cy="492443"/>
          </a:xfrm>
        </p:spPr>
        <p:txBody>
          <a:bodyPr>
            <a:spAutoFit/>
          </a:bodyPr>
          <a:lstStyle/>
          <a:p>
            <a:r>
              <a:rPr lang="en-US" sz="3200" dirty="0"/>
              <a:t>Chapter </a:t>
            </a:r>
            <a:r>
              <a:rPr lang="en-US" sz="3200" dirty="0" smtClean="0"/>
              <a:t>6</a:t>
            </a:r>
            <a:endParaRPr lang="en-US" sz="3200" dirty="0"/>
          </a:p>
        </p:txBody>
      </p:sp>
      <p:sp>
        <p:nvSpPr>
          <p:cNvPr id="6" name="Text Placeholder 4"/>
          <p:cNvSpPr>
            <a:spLocks noGrp="1"/>
          </p:cNvSpPr>
          <p:nvPr>
            <p:ph type="body" sz="quarter" idx="16"/>
          </p:nvPr>
        </p:nvSpPr>
        <p:spPr>
          <a:xfrm>
            <a:off x="4564024" y="2480789"/>
            <a:ext cx="3657601" cy="615553"/>
          </a:xfrm>
        </p:spPr>
        <p:txBody>
          <a:bodyPr>
            <a:spAutoFit/>
          </a:bodyPr>
          <a:lstStyle/>
          <a:p>
            <a:pPr marL="0" indent="0">
              <a:buNone/>
            </a:pPr>
            <a:r>
              <a:rPr lang="en-US" altLang="en-US" sz="2000" dirty="0"/>
              <a:t>The Meaning and Measurement of Risk and </a:t>
            </a:r>
            <a:r>
              <a:rPr lang="en-US" altLang="en-US" sz="2000" dirty="0" smtClean="0"/>
              <a:t>Return</a:t>
            </a:r>
            <a:endParaRPr lang="en-US" altLang="en-US" sz="2000" dirty="0"/>
          </a:p>
        </p:txBody>
      </p:sp>
      <p:pic>
        <p:nvPicPr>
          <p:cNvPr id="2050" name="Picture 2" descr="Front Cover: Foundations of Finance, Tenth edition by Keown, Martin and Pet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723" y="1895474"/>
            <a:ext cx="3267688" cy="418881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5"/>
          <p:cNvSpPr>
            <a:spLocks noGrp="1"/>
          </p:cNvSpPr>
          <p:nvPr>
            <p:ph type="body" sz="quarter" idx="15"/>
          </p:nvPr>
        </p:nvSpPr>
        <p:spPr>
          <a:xfrm>
            <a:off x="2071781" y="6414000"/>
            <a:ext cx="6686947" cy="184666"/>
          </a:xfrm>
        </p:spPr>
        <p:txBody>
          <a:bodyPr>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2020, 2017</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2014 Pearson </a:t>
            </a:r>
            <a:r>
              <a:rPr lang="en-US" sz="1200" dirty="0">
                <a:latin typeface="Verdana" panose="020B0604030504040204" pitchFamily="34" charset="0"/>
                <a:ea typeface="Verdana" panose="020B0604030504040204" pitchFamily="34" charset="0"/>
                <a:cs typeface="Verdana" panose="020B0604030504040204" pitchFamily="34" charset="0"/>
              </a:rPr>
              <a:t>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4791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855" y="410294"/>
            <a:ext cx="8229600" cy="553998"/>
          </a:xfrm>
        </p:spPr>
        <p:txBody>
          <a:bodyPr>
            <a:spAutoFit/>
          </a:bodyPr>
          <a:lstStyle/>
          <a:p>
            <a:r>
              <a:rPr lang="en-US" altLang="en-US" sz="3600" dirty="0">
                <a:latin typeface="+mj-lt"/>
                <a:ea typeface="ヒラギノ角ゴ Pro W3" charset="-128"/>
              </a:rPr>
              <a:t>Expected Cash Flow Equation </a:t>
            </a:r>
            <a:r>
              <a:rPr lang="en-US" altLang="en-US" sz="3600" dirty="0" smtClean="0">
                <a:latin typeface="+mj-lt"/>
                <a:ea typeface="ヒラギノ角ゴ Pro W3" charset="-128"/>
              </a:rPr>
              <a:t>6.3</a:t>
            </a:r>
            <a:endParaRPr lang="en-US" sz="3600" dirty="0">
              <a:latin typeface="+mj-lt"/>
            </a:endParaRPr>
          </a:p>
        </p:txBody>
      </p:sp>
      <p:graphicFrame>
        <p:nvGraphicFramePr>
          <p:cNvPr id="4" name="Object 3" descr="The equation is as follows: Expected cash flow, CF bar equals (cash flow in state 1 (CF1) times probability of state 1 (Pb1)) plus (cash flow in state 2 (CF2) times probability of state 2 (Pb2)) plus ellipsis plus (cash flow in state n (CFn) times probability of state n (Pbn))."/>
          <p:cNvGraphicFramePr>
            <a:graphicFrameLocks noChangeAspect="1"/>
          </p:cNvGraphicFramePr>
          <p:nvPr>
            <p:extLst>
              <p:ext uri="{D42A27DB-BD31-4B8C-83A1-F6EECF244321}">
                <p14:modId xmlns:p14="http://schemas.microsoft.com/office/powerpoint/2010/main" val="1599361654"/>
              </p:ext>
            </p:extLst>
          </p:nvPr>
        </p:nvGraphicFramePr>
        <p:xfrm>
          <a:off x="510124" y="1219200"/>
          <a:ext cx="6656903" cy="2044504"/>
        </p:xfrm>
        <a:graphic>
          <a:graphicData uri="http://schemas.openxmlformats.org/presentationml/2006/ole">
            <mc:AlternateContent xmlns:mc="http://schemas.openxmlformats.org/markup-compatibility/2006">
              <mc:Choice xmlns:v="urn:schemas-microsoft-com:vml" Requires="v">
                <p:oleObj spid="_x0000_s5842" name="Equation" r:id="rId3" imgW="3771720" imgH="1117440" progId="Equation.DSMT4">
                  <p:embed/>
                </p:oleObj>
              </mc:Choice>
              <mc:Fallback>
                <p:oleObj name="Equation" r:id="rId3" imgW="3771720" imgH="1117440" progId="Equation.DSMT4">
                  <p:embed/>
                  <p:pic>
                    <p:nvPicPr>
                      <p:cNvPr id="0" name=""/>
                      <p:cNvPicPr/>
                      <p:nvPr/>
                    </p:nvPicPr>
                    <p:blipFill>
                      <a:blip r:embed="rId4"/>
                      <a:stretch>
                        <a:fillRect/>
                      </a:stretch>
                    </p:blipFill>
                    <p:spPr>
                      <a:xfrm>
                        <a:off x="510124" y="1219200"/>
                        <a:ext cx="6656903" cy="2044504"/>
                      </a:xfrm>
                      <a:prstGeom prst="rect">
                        <a:avLst/>
                      </a:prstGeom>
                    </p:spPr>
                  </p:pic>
                </p:oleObj>
              </mc:Fallback>
            </mc:AlternateContent>
          </a:graphicData>
        </a:graphic>
      </p:graphicFrame>
    </p:spTree>
    <p:extLst>
      <p:ext uri="{BB962C8B-B14F-4D97-AF65-F5344CB8AC3E}">
        <p14:creationId xmlns:p14="http://schemas.microsoft.com/office/powerpoint/2010/main" val="1819098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07" y="416984"/>
            <a:ext cx="8148119" cy="548513"/>
          </a:xfrm>
        </p:spPr>
        <p:txBody>
          <a:bodyPr>
            <a:spAutoFit/>
          </a:bodyPr>
          <a:lstStyle/>
          <a:p>
            <a:r>
              <a:rPr lang="en-US" altLang="en-US" sz="3600" dirty="0">
                <a:latin typeface="+mj-lt"/>
                <a:ea typeface="ヒラギノ角ゴ Pro W3" charset="-128"/>
              </a:rPr>
              <a:t>Expected Cash Flow</a:t>
            </a:r>
            <a:endParaRPr lang="en-US" sz="3600" dirty="0">
              <a:latin typeface="+mj-lt"/>
            </a:endParaRPr>
          </a:p>
        </p:txBody>
      </p:sp>
      <p:graphicFrame>
        <p:nvGraphicFramePr>
          <p:cNvPr id="5" name="Object 4" descr="The equation is as follows: &#10;Expected cash flow equals summation Pb sub i times CF sub 1"/>
          <p:cNvGraphicFramePr>
            <a:graphicFrameLocks noChangeAspect="1"/>
          </p:cNvGraphicFramePr>
          <p:nvPr>
            <p:extLst>
              <p:ext uri="{D42A27DB-BD31-4B8C-83A1-F6EECF244321}">
                <p14:modId xmlns:p14="http://schemas.microsoft.com/office/powerpoint/2010/main" val="2721890050"/>
              </p:ext>
            </p:extLst>
          </p:nvPr>
        </p:nvGraphicFramePr>
        <p:xfrm>
          <a:off x="557213" y="1219200"/>
          <a:ext cx="4246562" cy="482600"/>
        </p:xfrm>
        <a:graphic>
          <a:graphicData uri="http://schemas.openxmlformats.org/presentationml/2006/ole">
            <mc:AlternateContent xmlns:mc="http://schemas.openxmlformats.org/markup-compatibility/2006">
              <mc:Choice xmlns:v="urn:schemas-microsoft-com:vml" Requires="v">
                <p:oleObj spid="_x0000_s41378" name="Equation" r:id="rId3" imgW="2158920" imgH="253800" progId="Equation.DSMT4">
                  <p:embed/>
                </p:oleObj>
              </mc:Choice>
              <mc:Fallback>
                <p:oleObj name="Equation" r:id="rId3" imgW="2158920" imgH="253800" progId="Equation.DSMT4">
                  <p:embed/>
                  <p:pic>
                    <p:nvPicPr>
                      <p:cNvPr id="0" name=""/>
                      <p:cNvPicPr/>
                      <p:nvPr/>
                    </p:nvPicPr>
                    <p:blipFill>
                      <a:blip r:embed="rId4"/>
                      <a:stretch>
                        <a:fillRect/>
                      </a:stretch>
                    </p:blipFill>
                    <p:spPr>
                      <a:xfrm>
                        <a:off x="557213" y="1219200"/>
                        <a:ext cx="4246562" cy="482600"/>
                      </a:xfrm>
                      <a:prstGeom prst="rect">
                        <a:avLst/>
                      </a:prstGeom>
                    </p:spPr>
                  </p:pic>
                </p:oleObj>
              </mc:Fallback>
            </mc:AlternateContent>
          </a:graphicData>
        </a:graphic>
      </p:graphicFrame>
      <p:graphicFrame>
        <p:nvGraphicFramePr>
          <p:cNvPr id="6" name="Object 5" descr="Equals 0.2 times 1000 plus 0.3 times 1200 plus 0.5 times 1400"/>
          <p:cNvGraphicFramePr>
            <a:graphicFrameLocks noChangeAspect="1"/>
          </p:cNvGraphicFramePr>
          <p:nvPr>
            <p:extLst>
              <p:ext uri="{D42A27DB-BD31-4B8C-83A1-F6EECF244321}">
                <p14:modId xmlns:p14="http://schemas.microsoft.com/office/powerpoint/2010/main" val="3991594962"/>
              </p:ext>
            </p:extLst>
          </p:nvPr>
        </p:nvGraphicFramePr>
        <p:xfrm>
          <a:off x="3048000" y="1868488"/>
          <a:ext cx="4581525" cy="347662"/>
        </p:xfrm>
        <a:graphic>
          <a:graphicData uri="http://schemas.openxmlformats.org/presentationml/2006/ole">
            <mc:AlternateContent xmlns:mc="http://schemas.openxmlformats.org/markup-compatibility/2006">
              <mc:Choice xmlns:v="urn:schemas-microsoft-com:vml" Requires="v">
                <p:oleObj spid="_x0000_s41379" name="Equation" r:id="rId5" imgW="2260440" imgH="177480" progId="Equation.DSMT4">
                  <p:embed/>
                </p:oleObj>
              </mc:Choice>
              <mc:Fallback>
                <p:oleObj name="Equation" r:id="rId5" imgW="2260440" imgH="177480" progId="Equation.DSMT4">
                  <p:embed/>
                  <p:pic>
                    <p:nvPicPr>
                      <p:cNvPr id="0" name=""/>
                      <p:cNvPicPr/>
                      <p:nvPr/>
                    </p:nvPicPr>
                    <p:blipFill>
                      <a:blip r:embed="rId6"/>
                      <a:stretch>
                        <a:fillRect/>
                      </a:stretch>
                    </p:blipFill>
                    <p:spPr>
                      <a:xfrm>
                        <a:off x="3048000" y="1868488"/>
                        <a:ext cx="4581525" cy="347662"/>
                      </a:xfrm>
                      <a:prstGeom prst="rect">
                        <a:avLst/>
                      </a:prstGeom>
                    </p:spPr>
                  </p:pic>
                </p:oleObj>
              </mc:Fallback>
            </mc:AlternateContent>
          </a:graphicData>
        </a:graphic>
      </p:graphicFrame>
      <p:sp>
        <p:nvSpPr>
          <p:cNvPr id="4" name="Content Placeholder 3"/>
          <p:cNvSpPr>
            <a:spLocks noGrp="1"/>
          </p:cNvSpPr>
          <p:nvPr>
            <p:ph idx="13"/>
          </p:nvPr>
        </p:nvSpPr>
        <p:spPr>
          <a:xfrm>
            <a:off x="2644562" y="2418364"/>
            <a:ext cx="4727788" cy="411163"/>
          </a:xfrm>
        </p:spPr>
        <p:txBody>
          <a:bodyPr/>
          <a:lstStyle/>
          <a:p>
            <a:pPr marL="457200" lvl="1" indent="0">
              <a:buNone/>
            </a:pPr>
            <a:r>
              <a:rPr lang="en-US" sz="2400" dirty="0"/>
              <a:t>= </a:t>
            </a:r>
            <a:r>
              <a:rPr lang="en-US" altLang="en-US" sz="2400" b="1" dirty="0">
                <a:ea typeface="ヒラギノ角ゴ Pro W3" charset="-128"/>
              </a:rPr>
              <a:t>$1,260</a:t>
            </a:r>
            <a:r>
              <a:rPr lang="en-US" altLang="en-US" sz="2400" dirty="0">
                <a:ea typeface="ヒラギノ角ゴ Pro W3" charset="-128"/>
              </a:rPr>
              <a:t> on $1,000 investment</a:t>
            </a:r>
            <a:endParaRPr lang="en-US" sz="2400" dirty="0"/>
          </a:p>
        </p:txBody>
      </p:sp>
    </p:spTree>
    <p:extLst>
      <p:ext uri="{BB962C8B-B14F-4D97-AF65-F5344CB8AC3E}">
        <p14:creationId xmlns:p14="http://schemas.microsoft.com/office/powerpoint/2010/main" val="4085323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Probability of </a:t>
            </a:r>
            <a:r>
              <a:rPr lang="en-US" altLang="en-US" sz="3600" dirty="0" smtClean="0">
                <a:latin typeface="+mj-lt"/>
                <a:ea typeface="ヒラギノ角ゴ Pro W3" charset="-128"/>
              </a:rPr>
              <a:t>Payoffs </a:t>
            </a:r>
            <a:r>
              <a:rPr lang="en-US" altLang="en-US" sz="2800" dirty="0" smtClean="0">
                <a:latin typeface="+mj-lt"/>
                <a:ea typeface="ヒラギノ角ゴ Pro W3" charset="-128"/>
              </a:rPr>
              <a:t>(1 of 2)</a:t>
            </a:r>
            <a:endParaRPr lang="en-US" sz="3600" dirty="0">
              <a:latin typeface="+mj-lt"/>
            </a:endParaRPr>
          </a:p>
        </p:txBody>
      </p:sp>
      <p:sp>
        <p:nvSpPr>
          <p:cNvPr id="4" name="Content Placeholder 3"/>
          <p:cNvSpPr>
            <a:spLocks noGrp="1"/>
          </p:cNvSpPr>
          <p:nvPr>
            <p:ph idx="1"/>
          </p:nvPr>
        </p:nvSpPr>
        <p:spPr>
          <a:xfrm>
            <a:off x="439782" y="1217640"/>
            <a:ext cx="8018418" cy="1477328"/>
          </a:xfrm>
        </p:spPr>
        <p:txBody>
          <a:bodyPr wrap="square">
            <a:spAutoFit/>
          </a:bodyPr>
          <a:lstStyle/>
          <a:p>
            <a:r>
              <a:rPr lang="en-US" altLang="en-US" sz="2400" dirty="0">
                <a:ea typeface="ヒラギノ角ゴ Pro W3" charset="-128"/>
              </a:rPr>
              <a:t>We can also determine the percent expected return on $1,000 investment. Expected return is the weighted average of all the possible returns, weighted by the probability that each return will occur</a:t>
            </a:r>
            <a:r>
              <a:rPr lang="en-US" altLang="en-US" sz="2400" dirty="0" smtClean="0">
                <a:ea typeface="ヒラギノ角ゴ Pro W3" charset="-128"/>
              </a:rPr>
              <a:t>.</a:t>
            </a:r>
            <a:endParaRPr lang="en-US" sz="2400" dirty="0"/>
          </a:p>
        </p:txBody>
      </p:sp>
      <p:graphicFrame>
        <p:nvGraphicFramePr>
          <p:cNvPr id="3" name="Object 2" descr="An image shows an equation as follows: Expected Return (percent) equals summation Pb sub i times r sub i."/>
          <p:cNvGraphicFramePr>
            <a:graphicFrameLocks noChangeAspect="1"/>
          </p:cNvGraphicFramePr>
          <p:nvPr>
            <p:extLst>
              <p:ext uri="{D42A27DB-BD31-4B8C-83A1-F6EECF244321}">
                <p14:modId xmlns:p14="http://schemas.microsoft.com/office/powerpoint/2010/main" val="2710015991"/>
              </p:ext>
            </p:extLst>
          </p:nvPr>
        </p:nvGraphicFramePr>
        <p:xfrm>
          <a:off x="2128456" y="3063927"/>
          <a:ext cx="4574351" cy="538059"/>
        </p:xfrm>
        <a:graphic>
          <a:graphicData uri="http://schemas.openxmlformats.org/presentationml/2006/ole">
            <mc:AlternateContent xmlns:mc="http://schemas.openxmlformats.org/markup-compatibility/2006">
              <mc:Choice xmlns:v="urn:schemas-microsoft-com:vml" Requires="v">
                <p:oleObj spid="_x0000_s37136" name="Equation" r:id="rId3" imgW="2082600" imgH="253800" progId="Equation.DSMT4">
                  <p:embed/>
                </p:oleObj>
              </mc:Choice>
              <mc:Fallback>
                <p:oleObj name="Equation" r:id="rId3" imgW="2082600" imgH="253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8456" y="3063927"/>
                        <a:ext cx="4574351" cy="53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descr="Where Pb sub i equals probabilities of outcome i; r sub i equals expected percent return in outcome i"/>
          <p:cNvGraphicFramePr>
            <a:graphicFrameLocks noChangeAspect="1"/>
          </p:cNvGraphicFramePr>
          <p:nvPr>
            <p:extLst>
              <p:ext uri="{D42A27DB-BD31-4B8C-83A1-F6EECF244321}">
                <p14:modId xmlns:p14="http://schemas.microsoft.com/office/powerpoint/2010/main" val="1473168285"/>
              </p:ext>
            </p:extLst>
          </p:nvPr>
        </p:nvGraphicFramePr>
        <p:xfrm>
          <a:off x="609600" y="4005943"/>
          <a:ext cx="4572000" cy="870857"/>
        </p:xfrm>
        <a:graphic>
          <a:graphicData uri="http://schemas.openxmlformats.org/presentationml/2006/ole">
            <mc:AlternateContent xmlns:mc="http://schemas.openxmlformats.org/markup-compatibility/2006">
              <mc:Choice xmlns:v="urn:schemas-microsoft-com:vml" Requires="v">
                <p:oleObj spid="_x0000_s37137" name="Equation" r:id="rId5" imgW="2400120" imgH="457200" progId="Equation.DSMT4">
                  <p:embed/>
                </p:oleObj>
              </mc:Choice>
              <mc:Fallback>
                <p:oleObj name="Equation" r:id="rId5" imgW="2400120" imgH="457200" progId="Equation.DSMT4">
                  <p:embed/>
                  <p:pic>
                    <p:nvPicPr>
                      <p:cNvPr id="0" name=""/>
                      <p:cNvPicPr/>
                      <p:nvPr/>
                    </p:nvPicPr>
                    <p:blipFill>
                      <a:blip r:embed="rId6"/>
                      <a:stretch>
                        <a:fillRect/>
                      </a:stretch>
                    </p:blipFill>
                    <p:spPr>
                      <a:xfrm>
                        <a:off x="609600" y="4005943"/>
                        <a:ext cx="4572000" cy="870857"/>
                      </a:xfrm>
                      <a:prstGeom prst="rect">
                        <a:avLst/>
                      </a:prstGeom>
                    </p:spPr>
                  </p:pic>
                </p:oleObj>
              </mc:Fallback>
            </mc:AlternateContent>
          </a:graphicData>
        </a:graphic>
      </p:graphicFrame>
    </p:spTree>
    <p:extLst>
      <p:ext uri="{BB962C8B-B14F-4D97-AF65-F5344CB8AC3E}">
        <p14:creationId xmlns:p14="http://schemas.microsoft.com/office/powerpoint/2010/main" val="2071311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855" y="410294"/>
            <a:ext cx="8229600" cy="553998"/>
          </a:xfrm>
        </p:spPr>
        <p:txBody>
          <a:bodyPr>
            <a:spAutoFit/>
          </a:bodyPr>
          <a:lstStyle/>
          <a:p>
            <a:r>
              <a:rPr lang="en-US" altLang="en-US" sz="3600" dirty="0">
                <a:latin typeface="+mj-lt"/>
                <a:ea typeface="ヒラギノ角ゴ Pro W3" charset="-128"/>
              </a:rPr>
              <a:t>Expected Rate of Return Equation </a:t>
            </a:r>
            <a:r>
              <a:rPr lang="en-US" altLang="en-US" sz="3600" dirty="0" smtClean="0">
                <a:latin typeface="+mj-lt"/>
                <a:ea typeface="ヒラギノ角ゴ Pro W3" charset="-128"/>
              </a:rPr>
              <a:t>6.4</a:t>
            </a:r>
            <a:endParaRPr lang="en-US" sz="3600" dirty="0">
              <a:latin typeface="+mj-lt"/>
            </a:endParaRPr>
          </a:p>
        </p:txBody>
      </p:sp>
      <p:graphicFrame>
        <p:nvGraphicFramePr>
          <p:cNvPr id="5" name="Object 4" descr="The equation is as follows: &#10;• Expected rate of return, r bar&#10;• Equals (rate of return for state 1 (r1) times probability of state 1 (Pb1)) plus (rate of return for state 2 (r2) times probability of state 2 (Pb2)) plus ellipsis plus (rate of return for state n (rn) times probability of state n (Pbn)).&#10;"/>
          <p:cNvGraphicFramePr>
            <a:graphicFrameLocks noChangeAspect="1"/>
          </p:cNvGraphicFramePr>
          <p:nvPr>
            <p:extLst>
              <p:ext uri="{D42A27DB-BD31-4B8C-83A1-F6EECF244321}">
                <p14:modId xmlns:p14="http://schemas.microsoft.com/office/powerpoint/2010/main" val="1003267075"/>
              </p:ext>
            </p:extLst>
          </p:nvPr>
        </p:nvGraphicFramePr>
        <p:xfrm>
          <a:off x="614811" y="1234022"/>
          <a:ext cx="7919589" cy="2194978"/>
        </p:xfrm>
        <a:graphic>
          <a:graphicData uri="http://schemas.openxmlformats.org/presentationml/2006/ole">
            <mc:AlternateContent xmlns:mc="http://schemas.openxmlformats.org/markup-compatibility/2006">
              <mc:Choice xmlns:v="urn:schemas-microsoft-com:vml" Requires="v">
                <p:oleObj spid="_x0000_s8911" name="Equation" r:id="rId3" imgW="3936960" imgH="1091880" progId="Equation.DSMT4">
                  <p:embed/>
                </p:oleObj>
              </mc:Choice>
              <mc:Fallback>
                <p:oleObj name="Equation" r:id="rId3" imgW="3936960" imgH="1091880" progId="Equation.DSMT4">
                  <p:embed/>
                  <p:pic>
                    <p:nvPicPr>
                      <p:cNvPr id="0" name=""/>
                      <p:cNvPicPr/>
                      <p:nvPr/>
                    </p:nvPicPr>
                    <p:blipFill>
                      <a:blip r:embed="rId4"/>
                      <a:stretch>
                        <a:fillRect/>
                      </a:stretch>
                    </p:blipFill>
                    <p:spPr>
                      <a:xfrm>
                        <a:off x="614811" y="1234022"/>
                        <a:ext cx="7919589" cy="2194978"/>
                      </a:xfrm>
                      <a:prstGeom prst="rect">
                        <a:avLst/>
                      </a:prstGeom>
                    </p:spPr>
                  </p:pic>
                </p:oleObj>
              </mc:Fallback>
            </mc:AlternateContent>
          </a:graphicData>
        </a:graphic>
      </p:graphicFrame>
    </p:spTree>
    <p:extLst>
      <p:ext uri="{BB962C8B-B14F-4D97-AF65-F5344CB8AC3E}">
        <p14:creationId xmlns:p14="http://schemas.microsoft.com/office/powerpoint/2010/main" val="1351582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855" y="410294"/>
            <a:ext cx="8229600" cy="553998"/>
          </a:xfrm>
        </p:spPr>
        <p:txBody>
          <a:bodyPr>
            <a:spAutoFit/>
          </a:bodyPr>
          <a:lstStyle/>
          <a:p>
            <a:r>
              <a:rPr lang="en-US" altLang="en-US" sz="3600" dirty="0">
                <a:latin typeface="+mj-lt"/>
                <a:ea typeface="ヒラギノ角ゴ Pro W3" charset="-128"/>
              </a:rPr>
              <a:t>Expected Rate of Return </a:t>
            </a:r>
            <a:r>
              <a:rPr lang="en-US" altLang="en-US" sz="2800" dirty="0">
                <a:latin typeface="+mj-lt"/>
                <a:ea typeface="ヒラギノ角ゴ Pro W3" charset="-128"/>
              </a:rPr>
              <a:t>(2 of 2)</a:t>
            </a:r>
            <a:endParaRPr lang="en-US" sz="2800" dirty="0">
              <a:latin typeface="+mj-lt"/>
            </a:endParaRPr>
          </a:p>
        </p:txBody>
      </p:sp>
      <p:graphicFrame>
        <p:nvGraphicFramePr>
          <p:cNvPr id="4" name="Object 3" descr="The equation is as follows: &#10;Expected return (percent) equals summation Pb sub i times r sub i"/>
          <p:cNvGraphicFramePr>
            <a:graphicFrameLocks noChangeAspect="1"/>
          </p:cNvGraphicFramePr>
          <p:nvPr>
            <p:extLst>
              <p:ext uri="{D42A27DB-BD31-4B8C-83A1-F6EECF244321}">
                <p14:modId xmlns:p14="http://schemas.microsoft.com/office/powerpoint/2010/main" val="2641777409"/>
              </p:ext>
            </p:extLst>
          </p:nvPr>
        </p:nvGraphicFramePr>
        <p:xfrm>
          <a:off x="1784350" y="1219200"/>
          <a:ext cx="4394200" cy="517525"/>
        </p:xfrm>
        <a:graphic>
          <a:graphicData uri="http://schemas.openxmlformats.org/presentationml/2006/ole">
            <mc:AlternateContent xmlns:mc="http://schemas.openxmlformats.org/markup-compatibility/2006">
              <mc:Choice xmlns:v="urn:schemas-microsoft-com:vml" Requires="v">
                <p:oleObj spid="_x0000_s42456" name="Equation" r:id="rId3" imgW="2082600" imgH="253800" progId="Equation.DSMT4">
                  <p:embed/>
                </p:oleObj>
              </mc:Choice>
              <mc:Fallback>
                <p:oleObj name="Equation" r:id="rId3" imgW="2082600" imgH="253800" progId="Equation.DSMT4">
                  <p:embed/>
                  <p:pic>
                    <p:nvPicPr>
                      <p:cNvPr id="0" name=""/>
                      <p:cNvPicPr/>
                      <p:nvPr/>
                    </p:nvPicPr>
                    <p:blipFill>
                      <a:blip r:embed="rId4"/>
                      <a:stretch>
                        <a:fillRect/>
                      </a:stretch>
                    </p:blipFill>
                    <p:spPr>
                      <a:xfrm>
                        <a:off x="1784350" y="1219200"/>
                        <a:ext cx="4394200" cy="517525"/>
                      </a:xfrm>
                      <a:prstGeom prst="rect">
                        <a:avLst/>
                      </a:prstGeom>
                    </p:spPr>
                  </p:pic>
                </p:oleObj>
              </mc:Fallback>
            </mc:AlternateContent>
          </a:graphicData>
        </a:graphic>
      </p:graphicFrame>
      <p:graphicFrame>
        <p:nvGraphicFramePr>
          <p:cNvPr id="5" name="Object 4" descr="where P sub i equals probabilities of outcome i ; k sub i equals expected percent return in outcome I"/>
          <p:cNvGraphicFramePr>
            <a:graphicFrameLocks noChangeAspect="1"/>
          </p:cNvGraphicFramePr>
          <p:nvPr>
            <p:extLst>
              <p:ext uri="{D42A27DB-BD31-4B8C-83A1-F6EECF244321}">
                <p14:modId xmlns:p14="http://schemas.microsoft.com/office/powerpoint/2010/main" val="3676223955"/>
              </p:ext>
            </p:extLst>
          </p:nvPr>
        </p:nvGraphicFramePr>
        <p:xfrm>
          <a:off x="652463" y="1943100"/>
          <a:ext cx="4662487" cy="930275"/>
        </p:xfrm>
        <a:graphic>
          <a:graphicData uri="http://schemas.openxmlformats.org/presentationml/2006/ole">
            <mc:AlternateContent xmlns:mc="http://schemas.openxmlformats.org/markup-compatibility/2006">
              <mc:Choice xmlns:v="urn:schemas-microsoft-com:vml" Requires="v">
                <p:oleObj spid="_x0000_s42457" name="Equation" r:id="rId5" imgW="2273040" imgH="457200" progId="Equation.DSMT4">
                  <p:embed/>
                </p:oleObj>
              </mc:Choice>
              <mc:Fallback>
                <p:oleObj name="Equation" r:id="rId5" imgW="2273040" imgH="457200" progId="Equation.DSMT4">
                  <p:embed/>
                  <p:pic>
                    <p:nvPicPr>
                      <p:cNvPr id="0" name=""/>
                      <p:cNvPicPr/>
                      <p:nvPr/>
                    </p:nvPicPr>
                    <p:blipFill>
                      <a:blip r:embed="rId6"/>
                      <a:stretch>
                        <a:fillRect/>
                      </a:stretch>
                    </p:blipFill>
                    <p:spPr>
                      <a:xfrm>
                        <a:off x="652463" y="1943100"/>
                        <a:ext cx="4662487" cy="930275"/>
                      </a:xfrm>
                      <a:prstGeom prst="rect">
                        <a:avLst/>
                      </a:prstGeom>
                    </p:spPr>
                  </p:pic>
                </p:oleObj>
              </mc:Fallback>
            </mc:AlternateContent>
          </a:graphicData>
        </a:graphic>
      </p:graphicFrame>
      <p:graphicFrame>
        <p:nvGraphicFramePr>
          <p:cNvPr id="7" name="Object 6" descr="The equation is as follows: &#10;equals 0.2 times 10 percent plus 0.3 times 12 percent plus 0.5 times 14 percent equals 12.6 percent."/>
          <p:cNvGraphicFramePr>
            <a:graphicFrameLocks noChangeAspect="1"/>
          </p:cNvGraphicFramePr>
          <p:nvPr>
            <p:extLst>
              <p:ext uri="{D42A27DB-BD31-4B8C-83A1-F6EECF244321}">
                <p14:modId xmlns:p14="http://schemas.microsoft.com/office/powerpoint/2010/main" val="826519757"/>
              </p:ext>
            </p:extLst>
          </p:nvPr>
        </p:nvGraphicFramePr>
        <p:xfrm>
          <a:off x="990600" y="2971800"/>
          <a:ext cx="4390640" cy="857941"/>
        </p:xfrm>
        <a:graphic>
          <a:graphicData uri="http://schemas.openxmlformats.org/presentationml/2006/ole">
            <mc:AlternateContent xmlns:mc="http://schemas.openxmlformats.org/markup-compatibility/2006">
              <mc:Choice xmlns:v="urn:schemas-microsoft-com:vml" Requires="v">
                <p:oleObj spid="_x0000_s42458" name="Equation" r:id="rId7" imgW="2209680" imgH="431640" progId="Equation.DSMT4">
                  <p:embed/>
                </p:oleObj>
              </mc:Choice>
              <mc:Fallback>
                <p:oleObj name="Equation" r:id="rId7" imgW="2209680" imgH="431640" progId="Equation.DSMT4">
                  <p:embed/>
                  <p:pic>
                    <p:nvPicPr>
                      <p:cNvPr id="0" name=""/>
                      <p:cNvPicPr/>
                      <p:nvPr/>
                    </p:nvPicPr>
                    <p:blipFill>
                      <a:blip r:embed="rId8"/>
                      <a:stretch>
                        <a:fillRect/>
                      </a:stretch>
                    </p:blipFill>
                    <p:spPr>
                      <a:xfrm>
                        <a:off x="990600" y="2971800"/>
                        <a:ext cx="4390640" cy="857941"/>
                      </a:xfrm>
                      <a:prstGeom prst="rect">
                        <a:avLst/>
                      </a:prstGeom>
                    </p:spPr>
                  </p:pic>
                </p:oleObj>
              </mc:Fallback>
            </mc:AlternateContent>
          </a:graphicData>
        </a:graphic>
      </p:graphicFrame>
    </p:spTree>
    <p:extLst>
      <p:ext uri="{BB962C8B-B14F-4D97-AF65-F5344CB8AC3E}">
        <p14:creationId xmlns:p14="http://schemas.microsoft.com/office/powerpoint/2010/main" val="3361181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349" y="2970252"/>
            <a:ext cx="7772400" cy="553998"/>
          </a:xfrm>
        </p:spPr>
        <p:txBody>
          <a:bodyPr>
            <a:spAutoFit/>
          </a:bodyPr>
          <a:lstStyle/>
          <a:p>
            <a:r>
              <a:rPr lang="en-US" dirty="0">
                <a:latin typeface="+mj-lt"/>
              </a:rPr>
              <a:t>Risk Defined and Measured</a:t>
            </a:r>
            <a:endParaRPr lang="en-US" b="0" dirty="0">
              <a:latin typeface="+mj-lt"/>
            </a:endParaRPr>
          </a:p>
        </p:txBody>
      </p:sp>
    </p:spTree>
    <p:extLst>
      <p:ext uri="{BB962C8B-B14F-4D97-AF65-F5344CB8AC3E}">
        <p14:creationId xmlns:p14="http://schemas.microsoft.com/office/powerpoint/2010/main" val="3964798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Risk</a:t>
            </a:r>
            <a:endParaRPr lang="en-US" sz="3600" dirty="0">
              <a:latin typeface="+mj-lt"/>
            </a:endParaRPr>
          </a:p>
        </p:txBody>
      </p:sp>
      <p:sp>
        <p:nvSpPr>
          <p:cNvPr id="3" name="Content Placeholder 2"/>
          <p:cNvSpPr>
            <a:spLocks noGrp="1"/>
          </p:cNvSpPr>
          <p:nvPr>
            <p:ph idx="1"/>
          </p:nvPr>
        </p:nvSpPr>
        <p:spPr>
          <a:xfrm>
            <a:off x="431073" y="1217004"/>
            <a:ext cx="8229600" cy="1492716"/>
          </a:xfrm>
        </p:spPr>
        <p:txBody>
          <a:bodyPr>
            <a:spAutoFit/>
          </a:bodyPr>
          <a:lstStyle/>
          <a:p>
            <a:pPr marL="457200" lvl="1" indent="-457200">
              <a:spcBef>
                <a:spcPts val="1500"/>
              </a:spcBef>
              <a:buFont typeface="+mj-lt"/>
              <a:buAutoNum type="arabicPeriod"/>
            </a:pPr>
            <a:r>
              <a:rPr lang="en-US" altLang="en-US" sz="2400" dirty="0">
                <a:ea typeface="ヒラギノ角ゴ Pro W3" charset="-128"/>
              </a:rPr>
              <a:t>What is risk?</a:t>
            </a:r>
          </a:p>
          <a:p>
            <a:pPr marL="457200" lvl="1" indent="-457200">
              <a:spcBef>
                <a:spcPts val="1500"/>
              </a:spcBef>
              <a:buFont typeface="+mj-lt"/>
              <a:buAutoNum type="arabicPeriod"/>
            </a:pPr>
            <a:r>
              <a:rPr lang="en-US" altLang="en-US" sz="2400" dirty="0">
                <a:ea typeface="ヒラギノ角ゴ Pro W3" charset="-128"/>
              </a:rPr>
              <a:t>How do we measure risk?</a:t>
            </a:r>
          </a:p>
          <a:p>
            <a:pPr marL="457200" lvl="1" indent="-457200">
              <a:spcBef>
                <a:spcPts val="1500"/>
              </a:spcBef>
              <a:buFont typeface="+mj-lt"/>
              <a:buAutoNum type="arabicPeriod"/>
            </a:pPr>
            <a:r>
              <a:rPr lang="en-US" altLang="en-US" sz="2400" dirty="0">
                <a:ea typeface="ヒラギノ角ゴ Pro W3" charset="-128"/>
              </a:rPr>
              <a:t>Will diversification reduce the risk of portfolio?</a:t>
            </a:r>
            <a:endParaRPr lang="en-US" sz="2400" dirty="0"/>
          </a:p>
        </p:txBody>
      </p:sp>
    </p:spTree>
    <p:extLst>
      <p:ext uri="{BB962C8B-B14F-4D97-AF65-F5344CB8AC3E}">
        <p14:creationId xmlns:p14="http://schemas.microsoft.com/office/powerpoint/2010/main" val="2846213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Risk Defined</a:t>
            </a:r>
            <a:endParaRPr lang="en-US" sz="3600" dirty="0">
              <a:latin typeface="+mj-lt"/>
            </a:endParaRPr>
          </a:p>
        </p:txBody>
      </p:sp>
      <p:sp>
        <p:nvSpPr>
          <p:cNvPr id="3" name="Content Placeholder 2"/>
          <p:cNvSpPr>
            <a:spLocks noGrp="1"/>
          </p:cNvSpPr>
          <p:nvPr>
            <p:ph idx="1"/>
          </p:nvPr>
        </p:nvSpPr>
        <p:spPr>
          <a:xfrm>
            <a:off x="439782" y="1217639"/>
            <a:ext cx="7942218" cy="2231380"/>
          </a:xfrm>
        </p:spPr>
        <p:txBody>
          <a:bodyPr wrap="square">
            <a:spAutoFit/>
          </a:bodyPr>
          <a:lstStyle/>
          <a:p>
            <a:r>
              <a:rPr lang="en-US" altLang="en-US" sz="2400" dirty="0">
                <a:ea typeface="ヒラギノ角ゴ Pro W3" charset="-128"/>
              </a:rPr>
              <a:t>Risk refers to potential variability in future cash flows.</a:t>
            </a:r>
          </a:p>
          <a:p>
            <a:r>
              <a:rPr lang="en-US" altLang="en-US" sz="2400" dirty="0">
                <a:ea typeface="ヒラギノ角ゴ Pro W3" charset="-128"/>
              </a:rPr>
              <a:t>The wider the range of possible future events that can occur, the greater the risk.</a:t>
            </a:r>
          </a:p>
          <a:p>
            <a:r>
              <a:rPr lang="en-US" altLang="en-US" sz="2400" dirty="0">
                <a:ea typeface="ヒラギノ角ゴ Pro W3" charset="-128"/>
              </a:rPr>
              <a:t>Thus, the returns on common stock are more risky than returns from investing in a savings account in a bank.</a:t>
            </a:r>
            <a:endParaRPr lang="en-US" sz="2400" dirty="0"/>
          </a:p>
        </p:txBody>
      </p:sp>
    </p:spTree>
    <p:extLst>
      <p:ext uri="{BB962C8B-B14F-4D97-AF65-F5344CB8AC3E}">
        <p14:creationId xmlns:p14="http://schemas.microsoft.com/office/powerpoint/2010/main" val="1195936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Risk Measured</a:t>
            </a:r>
            <a:endParaRPr lang="en-US" sz="3600" dirty="0">
              <a:latin typeface="+mj-lt"/>
            </a:endParaRPr>
          </a:p>
        </p:txBody>
      </p:sp>
      <p:sp>
        <p:nvSpPr>
          <p:cNvPr id="3" name="Content Placeholder 2"/>
          <p:cNvSpPr>
            <a:spLocks noGrp="1"/>
          </p:cNvSpPr>
          <p:nvPr>
            <p:ph idx="1"/>
          </p:nvPr>
        </p:nvSpPr>
        <p:spPr>
          <a:xfrm>
            <a:off x="449942" y="1217639"/>
            <a:ext cx="8229600" cy="2600712"/>
          </a:xfrm>
        </p:spPr>
        <p:txBody>
          <a:bodyPr>
            <a:spAutoFit/>
          </a:bodyPr>
          <a:lstStyle/>
          <a:p>
            <a:pPr marL="0" indent="0">
              <a:buNone/>
            </a:pPr>
            <a:r>
              <a:rPr lang="en-US" altLang="en-US" sz="2400" dirty="0">
                <a:ea typeface="ヒラギノ角ゴ Pro W3" charset="-128"/>
              </a:rPr>
              <a:t>Consider two investment options:</a:t>
            </a:r>
          </a:p>
          <a:p>
            <a:pPr marL="457200" lvl="1" indent="-457200">
              <a:spcBef>
                <a:spcPts val="1500"/>
              </a:spcBef>
              <a:buFont typeface="+mj-lt"/>
              <a:buAutoNum type="arabicPeriod"/>
            </a:pPr>
            <a:r>
              <a:rPr lang="en-US" altLang="en-US" sz="2400" dirty="0">
                <a:ea typeface="ヒラギノ角ゴ Pro W3" charset="-128"/>
              </a:rPr>
              <a:t>Invest in Treasury bond that offers a 2 percent annual return.</a:t>
            </a:r>
          </a:p>
          <a:p>
            <a:pPr marL="457200" lvl="1" indent="-457200">
              <a:spcBef>
                <a:spcPts val="1500"/>
              </a:spcBef>
              <a:buFont typeface="+mj-lt"/>
              <a:buAutoNum type="arabicPeriod"/>
            </a:pPr>
            <a:r>
              <a:rPr lang="en-US" altLang="en-US" sz="2400" dirty="0">
                <a:ea typeface="ヒラギノ角ゴ Pro W3" charset="-128"/>
              </a:rPr>
              <a:t>Invest in stock of a local publishing company with an expected return of 14 percent based on the payoffs (given on next slide).</a:t>
            </a:r>
            <a:endParaRPr lang="en-US" sz="2400" dirty="0"/>
          </a:p>
        </p:txBody>
      </p:sp>
    </p:spTree>
    <p:extLst>
      <p:ext uri="{BB962C8B-B14F-4D97-AF65-F5344CB8AC3E}">
        <p14:creationId xmlns:p14="http://schemas.microsoft.com/office/powerpoint/2010/main" val="778985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Probability of </a:t>
            </a:r>
            <a:r>
              <a:rPr lang="en-US" altLang="en-US" sz="3600" dirty="0" smtClean="0">
                <a:latin typeface="+mj-lt"/>
                <a:ea typeface="ヒラギノ角ゴ Pro W3" charset="-128"/>
              </a:rPr>
              <a:t>Payoffs </a:t>
            </a:r>
            <a:r>
              <a:rPr lang="en-US" altLang="en-US" sz="2800" dirty="0" smtClean="0">
                <a:latin typeface="+mj-lt"/>
                <a:ea typeface="ヒラギノ角ゴ Pro W3" charset="-128"/>
              </a:rPr>
              <a:t>(2 of 2)</a:t>
            </a:r>
            <a:endParaRPr lang="en-US" sz="2800" dirty="0">
              <a:latin typeface="+mj-lt"/>
            </a:endParaRPr>
          </a:p>
        </p:txBody>
      </p:sp>
      <p:sp>
        <p:nvSpPr>
          <p:cNvPr id="4" name="Content Placeholder 3"/>
          <p:cNvSpPr>
            <a:spLocks noGrp="1"/>
          </p:cNvSpPr>
          <p:nvPr>
            <p:ph idx="1"/>
          </p:nvPr>
        </p:nvSpPr>
        <p:spPr>
          <a:xfrm>
            <a:off x="439782" y="1217640"/>
            <a:ext cx="1371600" cy="381000"/>
          </a:xfrm>
        </p:spPr>
        <p:txBody>
          <a:bodyPr>
            <a:spAutoFit/>
          </a:bodyPr>
          <a:lstStyle/>
          <a:p>
            <a:r>
              <a:rPr lang="en-US" altLang="en-US" sz="2400" b="1" dirty="0">
                <a:ea typeface="ヒラギノ角ゴ Pro W3" charset="-128"/>
              </a:rPr>
              <a:t>Stock</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2188070536"/>
              </p:ext>
            </p:extLst>
          </p:nvPr>
        </p:nvGraphicFramePr>
        <p:xfrm>
          <a:off x="457200" y="1717857"/>
          <a:ext cx="8229600" cy="2194560"/>
        </p:xfrm>
        <a:graphic>
          <a:graphicData uri="http://schemas.openxmlformats.org/drawingml/2006/table">
            <a:tbl>
              <a:tblPr firstRow="1" bandRow="1">
                <a:tableStyleId>{3B4B98B0-60AC-42C2-AFA5-B58CD77FA1E5}</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228600">
                <a:tc>
                  <a:txBody>
                    <a:bodyPr/>
                    <a:lstStyle/>
                    <a:p>
                      <a:pPr algn="ctr"/>
                      <a:r>
                        <a:rPr lang="en-US" sz="1800" b="1" i="0" u="none" strike="noStrike" kern="1200" baseline="0" dirty="0">
                          <a:solidFill>
                            <a:schemeClr val="bg1"/>
                          </a:solidFill>
                          <a:latin typeface="+mn-lt"/>
                          <a:ea typeface="+mn-ea"/>
                          <a:cs typeface="+mn-cs"/>
                        </a:rPr>
                        <a:t>Chance of Occurrence</a:t>
                      </a:r>
                      <a:endParaRPr lang="en-US"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800" b="1" i="0" u="none" strike="noStrike" kern="1200" baseline="0" dirty="0">
                          <a:solidFill>
                            <a:schemeClr val="bg1"/>
                          </a:solidFill>
                          <a:latin typeface="+mn-lt"/>
                          <a:ea typeface="+mn-ea"/>
                          <a:cs typeface="+mn-cs"/>
                        </a:rPr>
                        <a:t>Rate of Return on Investment</a:t>
                      </a:r>
                      <a:endParaRPr lang="en-US"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250260">
                <a:tc>
                  <a:txBody>
                    <a:bodyPr/>
                    <a:lstStyle/>
                    <a:p>
                      <a:r>
                        <a:rPr lang="en-US" sz="1800" b="0" i="0" u="none" strike="noStrike" kern="1200" baseline="0" dirty="0">
                          <a:solidFill>
                            <a:schemeClr val="tx1"/>
                          </a:solidFill>
                          <a:latin typeface="+mn-lt"/>
                          <a:ea typeface="+mn-ea"/>
                          <a:cs typeface="+mn-cs"/>
                        </a:rPr>
                        <a:t>1 chance in 10 (10% chance)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1"/>
                  </a:ext>
                </a:extLst>
              </a:tr>
              <a:tr h="336285">
                <a:tc>
                  <a:txBody>
                    <a:bodyPr/>
                    <a:lstStyle/>
                    <a:p>
                      <a:r>
                        <a:rPr lang="en-US" sz="1800" b="0" i="0" u="none" strike="noStrike" kern="1200" baseline="0" dirty="0">
                          <a:solidFill>
                            <a:schemeClr val="tx1"/>
                          </a:solidFill>
                          <a:latin typeface="+mn-lt"/>
                          <a:ea typeface="+mn-ea"/>
                          <a:cs typeface="+mn-cs"/>
                        </a:rPr>
                        <a:t>2 chances in 10 (20% chance)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2"/>
                  </a:ext>
                </a:extLst>
              </a:tr>
              <a:tr h="269910">
                <a:tc>
                  <a:txBody>
                    <a:bodyPr/>
                    <a:lstStyle/>
                    <a:p>
                      <a:r>
                        <a:rPr lang="en-US" sz="1800" b="0" i="0" u="none" strike="noStrike" kern="1200" baseline="0" dirty="0">
                          <a:solidFill>
                            <a:schemeClr val="tx1"/>
                          </a:solidFill>
                          <a:latin typeface="+mn-lt"/>
                          <a:ea typeface="+mn-ea"/>
                          <a:cs typeface="+mn-cs"/>
                        </a:rPr>
                        <a:t>4 chances in 10 (40% chance)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3"/>
                  </a:ext>
                </a:extLst>
              </a:tr>
              <a:tr h="355935">
                <a:tc>
                  <a:txBody>
                    <a:bodyPr/>
                    <a:lstStyle/>
                    <a:p>
                      <a:r>
                        <a:rPr lang="en-US" sz="1800" b="0" i="0" u="none" strike="noStrike" kern="1200" baseline="0" dirty="0">
                          <a:solidFill>
                            <a:schemeClr val="tx1"/>
                          </a:solidFill>
                          <a:latin typeface="+mn-lt"/>
                          <a:ea typeface="+mn-ea"/>
                          <a:cs typeface="+mn-cs"/>
                        </a:rPr>
                        <a:t>2 chances in 10 (20% chance)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4"/>
                  </a:ext>
                </a:extLst>
              </a:tr>
              <a:tr h="359340">
                <a:tc>
                  <a:txBody>
                    <a:bodyPr/>
                    <a:lstStyle/>
                    <a:p>
                      <a:r>
                        <a:rPr lang="en-US" sz="1800" b="0" i="0" u="none" strike="noStrike" kern="1200" baseline="0" dirty="0">
                          <a:solidFill>
                            <a:schemeClr val="tx1"/>
                          </a:solidFill>
                          <a:latin typeface="+mn-lt"/>
                          <a:ea typeface="+mn-ea"/>
                          <a:cs typeface="+mn-cs"/>
                        </a:rPr>
                        <a:t>1 chance in 10 (10% chance)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5"/>
                  </a:ext>
                </a:extLst>
              </a:tr>
            </a:tbl>
          </a:graphicData>
        </a:graphic>
      </p:graphicFrame>
      <p:sp>
        <p:nvSpPr>
          <p:cNvPr id="5" name="Content Placeholder 4"/>
          <p:cNvSpPr>
            <a:spLocks noGrp="1"/>
          </p:cNvSpPr>
          <p:nvPr>
            <p:ph idx="13"/>
          </p:nvPr>
        </p:nvSpPr>
        <p:spPr>
          <a:xfrm>
            <a:off x="439782" y="4151787"/>
            <a:ext cx="8229600" cy="815608"/>
          </a:xfrm>
        </p:spPr>
        <p:txBody>
          <a:bodyPr>
            <a:spAutoFit/>
          </a:bodyPr>
          <a:lstStyle/>
          <a:p>
            <a:r>
              <a:rPr lang="en-US" altLang="en-US" sz="2400" b="1" dirty="0">
                <a:ea typeface="ヒラギノ角ゴ Pro W3" charset="-128"/>
              </a:rPr>
              <a:t>Treasury Bond</a:t>
            </a:r>
          </a:p>
          <a:p>
            <a:pPr lvl="1"/>
            <a:r>
              <a:rPr lang="en-US" altLang="en-US" sz="2400" dirty="0">
                <a:ea typeface="ヒラギノ角ゴ Pro W3" charset="-128"/>
              </a:rPr>
              <a:t>100% chance of 2%</a:t>
            </a:r>
            <a:endParaRPr lang="en-US" sz="2400" dirty="0"/>
          </a:p>
        </p:txBody>
      </p:sp>
    </p:spTree>
    <p:extLst>
      <p:ext uri="{BB962C8B-B14F-4D97-AF65-F5344CB8AC3E}">
        <p14:creationId xmlns:p14="http://schemas.microsoft.com/office/powerpoint/2010/main" val="3380874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ＭＳ Ｐゴシック" panose="020B0600070205080204" pitchFamily="34" charset="-128"/>
              </a:rPr>
              <a:t>Learning </a:t>
            </a:r>
            <a:r>
              <a:rPr lang="en-US" altLang="en-US" sz="3600" dirty="0" smtClean="0">
                <a:latin typeface="+mj-lt"/>
                <a:ea typeface="ＭＳ Ｐゴシック" panose="020B0600070205080204" pitchFamily="34" charset="-128"/>
              </a:rPr>
              <a:t>Objectives</a:t>
            </a:r>
            <a:endParaRPr lang="en-US" sz="2800" dirty="0">
              <a:latin typeface="+mj-lt"/>
            </a:endParaRPr>
          </a:p>
        </p:txBody>
      </p:sp>
      <p:sp>
        <p:nvSpPr>
          <p:cNvPr id="3" name="Content Placeholder 2"/>
          <p:cNvSpPr>
            <a:spLocks noGrp="1"/>
          </p:cNvSpPr>
          <p:nvPr>
            <p:ph idx="1"/>
          </p:nvPr>
        </p:nvSpPr>
        <p:spPr>
          <a:xfrm>
            <a:off x="448490" y="1217004"/>
            <a:ext cx="8314509" cy="5201424"/>
          </a:xfrm>
        </p:spPr>
        <p:txBody>
          <a:bodyPr wrap="square">
            <a:spAutoFit/>
          </a:bodyPr>
          <a:lstStyle/>
          <a:p>
            <a:pPr marL="541338" indent="-541338">
              <a:buNone/>
              <a:defRPr/>
            </a:pPr>
            <a:r>
              <a:rPr lang="en-US" sz="2400" b="1" dirty="0">
                <a:solidFill>
                  <a:srgbClr val="007FA3"/>
                </a:solidFill>
              </a:rPr>
              <a:t>6.1</a:t>
            </a:r>
            <a:r>
              <a:rPr lang="en-US" sz="2400" dirty="0"/>
              <a:t> </a:t>
            </a:r>
            <a:r>
              <a:rPr lang="en-GB" altLang="en-US" sz="2400" dirty="0">
                <a:ea typeface="ヒラギノ角ゴ Pro W3" charset="-128"/>
              </a:rPr>
              <a:t>Define and measure the expected rate of return of an individual investment.</a:t>
            </a:r>
            <a:endParaRPr lang="en-US" sz="2400" dirty="0"/>
          </a:p>
          <a:p>
            <a:pPr marL="541338" indent="-541338">
              <a:spcAft>
                <a:spcPts val="0"/>
              </a:spcAft>
              <a:buNone/>
            </a:pPr>
            <a:r>
              <a:rPr lang="en-US" sz="2400" b="1" dirty="0">
                <a:solidFill>
                  <a:srgbClr val="007FA3"/>
                </a:solidFill>
              </a:rPr>
              <a:t>6.2</a:t>
            </a:r>
            <a:r>
              <a:rPr lang="en-US" sz="2400" dirty="0"/>
              <a:t> </a:t>
            </a:r>
            <a:r>
              <a:rPr lang="en-GB" altLang="en-US" sz="2400" dirty="0">
                <a:ea typeface="ヒラギノ角ゴ Pro W3" charset="-128"/>
              </a:rPr>
              <a:t>Define and measure the riskiness of an individual investment.</a:t>
            </a:r>
            <a:endParaRPr lang="en-US" sz="2400" dirty="0"/>
          </a:p>
          <a:p>
            <a:pPr marL="541338" indent="-541338">
              <a:buNone/>
            </a:pPr>
            <a:r>
              <a:rPr lang="en-US" sz="2400" b="1" dirty="0">
                <a:solidFill>
                  <a:srgbClr val="007FA3"/>
                </a:solidFill>
              </a:rPr>
              <a:t>6.3</a:t>
            </a:r>
            <a:r>
              <a:rPr lang="en-US" sz="2400" dirty="0"/>
              <a:t> </a:t>
            </a:r>
            <a:r>
              <a:rPr lang="en-GB" altLang="en-US" sz="2400" dirty="0">
                <a:ea typeface="ヒラギノ角ゴ Pro W3" charset="-128"/>
              </a:rPr>
              <a:t>Compare the historical relationship between risk and rates of return in the capital markets</a:t>
            </a:r>
            <a:r>
              <a:rPr lang="en-GB" altLang="en-US" sz="2400" dirty="0" smtClean="0">
                <a:ea typeface="ヒラギノ角ゴ Pro W3" charset="-128"/>
              </a:rPr>
              <a:t>.</a:t>
            </a:r>
          </a:p>
          <a:p>
            <a:pPr marL="541338" indent="-541338">
              <a:buNone/>
            </a:pPr>
            <a:r>
              <a:rPr lang="en-US" sz="2400" b="1" dirty="0" smtClean="0">
                <a:solidFill>
                  <a:srgbClr val="007FA3"/>
                </a:solidFill>
              </a:rPr>
              <a:t>6.4</a:t>
            </a:r>
            <a:r>
              <a:rPr lang="en-US" sz="2400" dirty="0" smtClean="0"/>
              <a:t> </a:t>
            </a:r>
            <a:r>
              <a:rPr lang="en-IN" altLang="en-US" sz="2400" dirty="0">
                <a:ea typeface="ヒラギノ角ゴ Pro W3" charset="-128"/>
              </a:rPr>
              <a:t>Explain how diversifying investments affects the riskiness and expected rate of return of a portfolio or combination of assets</a:t>
            </a:r>
            <a:r>
              <a:rPr lang="en-IN" altLang="en-US" sz="2400" dirty="0" smtClean="0">
                <a:ea typeface="ヒラギノ角ゴ Pro W3" charset="-128"/>
              </a:rPr>
              <a:t>.</a:t>
            </a:r>
            <a:endParaRPr lang="en-GB" altLang="en-US" sz="2400" dirty="0" smtClean="0">
              <a:ea typeface="ヒラギノ角ゴ Pro W3" charset="-128"/>
            </a:endParaRPr>
          </a:p>
          <a:p>
            <a:pPr marL="541338" indent="-541338">
              <a:buNone/>
            </a:pPr>
            <a:r>
              <a:rPr lang="en-US" sz="2400" b="1" dirty="0" smtClean="0">
                <a:solidFill>
                  <a:srgbClr val="007FA3"/>
                </a:solidFill>
              </a:rPr>
              <a:t>6.5</a:t>
            </a:r>
            <a:r>
              <a:rPr lang="en-US" sz="2400" dirty="0" smtClean="0"/>
              <a:t> </a:t>
            </a:r>
            <a:r>
              <a:rPr lang="en-IN" altLang="en-US" sz="2400" dirty="0">
                <a:ea typeface="ヒラギノ角ゴ Pro W3" charset="-128"/>
              </a:rPr>
              <a:t>Explain the relationship between an investor’s required rate of return on an investment and the riskiness of the investment</a:t>
            </a:r>
            <a:r>
              <a:rPr lang="en-IN" altLang="en-US" sz="2400" dirty="0" smtClean="0">
                <a:ea typeface="ヒラギノ角ゴ Pro W3" charset="-128"/>
              </a:rPr>
              <a:t>.</a:t>
            </a:r>
            <a:endParaRPr lang="en-US" altLang="en-US" sz="2400" dirty="0">
              <a:ea typeface="ヒラギノ角ゴ Pro W3" charset="-128"/>
            </a:endParaRPr>
          </a:p>
        </p:txBody>
      </p:sp>
    </p:spTree>
    <p:extLst>
      <p:ext uri="{BB962C8B-B14F-4D97-AF65-F5344CB8AC3E}">
        <p14:creationId xmlns:p14="http://schemas.microsoft.com/office/powerpoint/2010/main" val="3238115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Expected Rate of Return</a:t>
            </a:r>
            <a:endParaRPr lang="en-US" sz="3600" dirty="0">
              <a:latin typeface="+mj-lt"/>
            </a:endParaRPr>
          </a:p>
        </p:txBody>
      </p:sp>
      <p:sp>
        <p:nvSpPr>
          <p:cNvPr id="3" name="Content Placeholder 2"/>
          <p:cNvSpPr>
            <a:spLocks noGrp="1"/>
          </p:cNvSpPr>
          <p:nvPr>
            <p:ph idx="1"/>
          </p:nvPr>
        </p:nvSpPr>
        <p:spPr>
          <a:xfrm>
            <a:off x="439782" y="1217640"/>
            <a:ext cx="8229600" cy="1746632"/>
          </a:xfrm>
        </p:spPr>
        <p:txBody>
          <a:bodyPr>
            <a:spAutoFit/>
          </a:bodyPr>
          <a:lstStyle/>
          <a:p>
            <a:r>
              <a:rPr lang="en-US" altLang="en-US" sz="2400" dirty="0">
                <a:ea typeface="ヒラギノ角ゴ Pro W3" charset="-128"/>
              </a:rPr>
              <a:t>Treasury bond = 1×2% = 2%</a:t>
            </a:r>
          </a:p>
          <a:p>
            <a:r>
              <a:rPr lang="en-US" altLang="en-US" sz="2400" dirty="0">
                <a:ea typeface="ヒラギノ角ゴ Pro W3" charset="-128"/>
              </a:rPr>
              <a:t>Stock</a:t>
            </a:r>
          </a:p>
          <a:p>
            <a:pPr marL="457200" lvl="1" indent="0">
              <a:buNone/>
            </a:pPr>
            <a:r>
              <a:rPr lang="en-US" sz="2400" dirty="0"/>
              <a:t>= 0.1</a:t>
            </a:r>
            <a:r>
              <a:rPr lang="en-US" altLang="en-US" sz="2400" dirty="0">
                <a:ea typeface="ヒラギノ角ゴ Pro W3" charset="-128"/>
              </a:rPr>
              <a:t>×</a:t>
            </a:r>
            <a:r>
              <a:rPr lang="en-US" sz="2400" dirty="0"/>
              <a:t>(−10) + 0.2</a:t>
            </a:r>
            <a:r>
              <a:rPr lang="en-US" altLang="en-US" sz="2400" dirty="0">
                <a:ea typeface="ヒラギノ角ゴ Pro W3" charset="-128"/>
              </a:rPr>
              <a:t>×</a:t>
            </a:r>
            <a:r>
              <a:rPr lang="en-US" sz="2400" dirty="0"/>
              <a:t>5% + 0.4</a:t>
            </a:r>
            <a:r>
              <a:rPr lang="en-US" altLang="en-US" sz="2400" dirty="0">
                <a:ea typeface="ヒラギノ角ゴ Pro W3" charset="-128"/>
              </a:rPr>
              <a:t>×</a:t>
            </a:r>
            <a:r>
              <a:rPr lang="en-US" sz="2400" dirty="0"/>
              <a:t>15% + 0.2</a:t>
            </a:r>
            <a:r>
              <a:rPr lang="en-US" altLang="en-US" sz="2400" dirty="0">
                <a:ea typeface="ヒラギノ角ゴ Pro W3" charset="-128"/>
              </a:rPr>
              <a:t>×</a:t>
            </a:r>
            <a:r>
              <a:rPr lang="en-US" sz="2400" dirty="0"/>
              <a:t>25% + 0.1</a:t>
            </a:r>
            <a:r>
              <a:rPr lang="en-US" altLang="en-US" sz="2400" dirty="0">
                <a:ea typeface="ヒラギノ角ゴ Pro W3" charset="-128"/>
              </a:rPr>
              <a:t>×</a:t>
            </a:r>
            <a:r>
              <a:rPr lang="en-US" sz="2400" dirty="0"/>
              <a:t>30% = 14%</a:t>
            </a:r>
          </a:p>
        </p:txBody>
      </p:sp>
    </p:spTree>
    <p:extLst>
      <p:ext uri="{BB962C8B-B14F-4D97-AF65-F5344CB8AC3E}">
        <p14:creationId xmlns:p14="http://schemas.microsoft.com/office/powerpoint/2010/main" val="2519001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29" y="404932"/>
            <a:ext cx="8010720" cy="1661993"/>
          </a:xfrm>
        </p:spPr>
        <p:txBody>
          <a:bodyPr wrap="square">
            <a:spAutoFit/>
          </a:bodyPr>
          <a:lstStyle/>
          <a:p>
            <a:r>
              <a:rPr lang="en-US" sz="3600" dirty="0">
                <a:latin typeface="+mj-lt"/>
              </a:rPr>
              <a:t>Figure </a:t>
            </a:r>
            <a:r>
              <a:rPr lang="en-US" sz="3600" dirty="0" smtClean="0">
                <a:latin typeface="+mj-lt"/>
              </a:rPr>
              <a:t>6.1 </a:t>
            </a:r>
            <a:r>
              <a:rPr lang="en-US" sz="3600" dirty="0">
                <a:latin typeface="+mj-lt"/>
              </a:rPr>
              <a:t>The Probability Distribution of the Returns on Two Investments</a:t>
            </a:r>
          </a:p>
        </p:txBody>
      </p:sp>
      <p:pic>
        <p:nvPicPr>
          <p:cNvPr id="24578" name="Picture 2" descr="Two bar graphs show possible returns on investments in a treasury bond and a publishing company. The horizontal axis for both graphs is Possible returns (percent); the vertical axis is Probability of occurrence.&#10;For the treasury bond:&#10;The Possible returns axis goes from 0 to 4; the Probability of occurrence axis extends from 0.0 to 1.0. A single bar shows the possible return as 2 percent and the probability of occurrence as 1.0&#10;For the publishing company:&#10;The possible returns axis goes from minus 10 to 30; the probability of occurrence axis goes from 0.0 to 0.4. Five bars show the following possible return/probability of occurrence combinations:&#10;   Minus 10 percent return, 0.1 probability&#10;     5 percent return, 0.2 probability&#10;   15 percent return, 0.4 probability&#10;   25 percent return, 0.2 probability&#10;   30 percent return, 0.1 proba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62" y="2660561"/>
            <a:ext cx="8145303" cy="3511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859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10294"/>
            <a:ext cx="8229600" cy="553998"/>
          </a:xfrm>
        </p:spPr>
        <p:txBody>
          <a:bodyPr>
            <a:spAutoFit/>
          </a:bodyPr>
          <a:lstStyle/>
          <a:p>
            <a:r>
              <a:rPr lang="en-US" sz="3600" dirty="0">
                <a:latin typeface="+mj-lt"/>
              </a:rPr>
              <a:t>Treasury Bond versus Stock</a:t>
            </a:r>
          </a:p>
        </p:txBody>
      </p:sp>
      <p:sp>
        <p:nvSpPr>
          <p:cNvPr id="3" name="Content Placeholder 2"/>
          <p:cNvSpPr>
            <a:spLocks noGrp="1"/>
          </p:cNvSpPr>
          <p:nvPr>
            <p:ph idx="1"/>
          </p:nvPr>
        </p:nvSpPr>
        <p:spPr>
          <a:xfrm>
            <a:off x="439782" y="1217004"/>
            <a:ext cx="8229600" cy="1107996"/>
          </a:xfrm>
        </p:spPr>
        <p:txBody>
          <a:bodyPr>
            <a:spAutoFit/>
          </a:bodyPr>
          <a:lstStyle/>
          <a:p>
            <a:r>
              <a:rPr lang="en-US" altLang="en-US" sz="2400" dirty="0">
                <a:ea typeface="ヒラギノ角ゴ Pro W3" charset="-128"/>
              </a:rPr>
              <a:t>We observe from Figure </a:t>
            </a:r>
            <a:r>
              <a:rPr lang="en-US" altLang="en-US" sz="2400" dirty="0" smtClean="0">
                <a:ea typeface="ヒラギノ角ゴ Pro W3" charset="-128"/>
              </a:rPr>
              <a:t>6.1 </a:t>
            </a:r>
            <a:r>
              <a:rPr lang="en-US" altLang="en-US" sz="2400" dirty="0">
                <a:ea typeface="ヒラギノ角ゴ Pro W3" charset="-128"/>
              </a:rPr>
              <a:t>that the stock of the publishing company is more risky, but it also offers the potential of a higher payoff.</a:t>
            </a:r>
            <a:endParaRPr lang="en-US" sz="2400" dirty="0"/>
          </a:p>
        </p:txBody>
      </p:sp>
    </p:spTree>
    <p:extLst>
      <p:ext uri="{BB962C8B-B14F-4D97-AF65-F5344CB8AC3E}">
        <p14:creationId xmlns:p14="http://schemas.microsoft.com/office/powerpoint/2010/main" val="2457384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3" y="418368"/>
            <a:ext cx="8229600" cy="553998"/>
          </a:xfrm>
        </p:spPr>
        <p:txBody>
          <a:bodyPr>
            <a:spAutoFit/>
          </a:bodyPr>
          <a:lstStyle/>
          <a:p>
            <a:r>
              <a:rPr lang="en-US" altLang="en-US" sz="3600" dirty="0">
                <a:latin typeface="+mj-lt"/>
                <a:ea typeface="ヒラギノ角ゴ Pro W3" charset="-128"/>
              </a:rPr>
              <a:t>Standard Deviation (S.D.) </a:t>
            </a:r>
            <a:r>
              <a:rPr lang="en-US" altLang="en-US" sz="2800" dirty="0">
                <a:latin typeface="+mj-lt"/>
                <a:ea typeface="ヒラギノ角ゴ Pro W3" charset="-128"/>
              </a:rPr>
              <a:t>(1 of 2)</a:t>
            </a:r>
            <a:endParaRPr lang="en-US" sz="3600" dirty="0">
              <a:latin typeface="+mj-lt"/>
            </a:endParaRPr>
          </a:p>
        </p:txBody>
      </p:sp>
      <p:sp>
        <p:nvSpPr>
          <p:cNvPr id="3" name="Content Placeholder 2"/>
          <p:cNvSpPr>
            <a:spLocks noGrp="1"/>
          </p:cNvSpPr>
          <p:nvPr>
            <p:ph idx="1"/>
          </p:nvPr>
        </p:nvSpPr>
        <p:spPr>
          <a:xfrm>
            <a:off x="439782" y="1217004"/>
            <a:ext cx="8229600" cy="1669688"/>
          </a:xfrm>
        </p:spPr>
        <p:txBody>
          <a:bodyPr>
            <a:spAutoFit/>
          </a:bodyPr>
          <a:lstStyle/>
          <a:p>
            <a:r>
              <a:rPr lang="en-US" altLang="en-US" sz="2400" dirty="0">
                <a:ea typeface="ヒラギノ角ゴ Pro W3" charset="-128"/>
              </a:rPr>
              <a:t>Standard deviation (S.D.) is one way to measure risk. It measures the volatility or riskiness of portfolio returns.</a:t>
            </a:r>
          </a:p>
          <a:p>
            <a:r>
              <a:rPr lang="en-US" altLang="en-US" sz="2400" dirty="0">
                <a:ea typeface="ヒラギノ角ゴ Pro W3" charset="-128"/>
              </a:rPr>
              <a:t>S.D. = square root of the weighted average squared deviation of each possible return from the expected return.</a:t>
            </a:r>
            <a:endParaRPr lang="en-US" sz="2400" dirty="0"/>
          </a:p>
        </p:txBody>
      </p:sp>
    </p:spTree>
    <p:extLst>
      <p:ext uri="{BB962C8B-B14F-4D97-AF65-F5344CB8AC3E}">
        <p14:creationId xmlns:p14="http://schemas.microsoft.com/office/powerpoint/2010/main" val="3913774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31073" y="418368"/>
            <a:ext cx="8229600" cy="553998"/>
          </a:xfrm>
        </p:spPr>
        <p:txBody>
          <a:bodyPr>
            <a:spAutoFit/>
          </a:bodyPr>
          <a:lstStyle/>
          <a:p>
            <a:r>
              <a:rPr lang="en-US" altLang="en-US" sz="3600" dirty="0">
                <a:latin typeface="+mj-lt"/>
                <a:ea typeface="ヒラギノ角ゴ Pro W3" charset="-128"/>
              </a:rPr>
              <a:t>Standard Deviation (S.D.) </a:t>
            </a:r>
            <a:r>
              <a:rPr lang="en-US" altLang="en-US" sz="2800" dirty="0">
                <a:latin typeface="+mj-lt"/>
                <a:ea typeface="ヒラギノ角ゴ Pro W3" charset="-128"/>
              </a:rPr>
              <a:t>(2 of 2)</a:t>
            </a:r>
            <a:endParaRPr lang="en-US" sz="2800" dirty="0">
              <a:latin typeface="+mj-lt"/>
            </a:endParaRPr>
          </a:p>
        </p:txBody>
      </p:sp>
      <p:graphicFrame>
        <p:nvGraphicFramePr>
          <p:cNvPr id="4" name="Object 3" descr="The equation is as follows: &#10;• Sigma equals open square bracket open parens negative 10 percent minus 14 percent close parens power 2 open parens 0.10 close parens plus open parens 5 percent minus 14 percent close parens power 2 open parens 0.20 close parens plus open parens 15 percent minus 14 percent close parens power 2 open parens 0.40 close parens plus open parens 25 percent minus 14 percent close parens power 2 open parens 0.20 close parens plus open parens 30 percent minus 14 percent close parens power 2 open parens 0.10 close parens close square bracket to the power 1 by 2."/>
          <p:cNvGraphicFramePr>
            <a:graphicFrameLocks noChangeAspect="1"/>
          </p:cNvGraphicFramePr>
          <p:nvPr>
            <p:extLst>
              <p:ext uri="{D42A27DB-BD31-4B8C-83A1-F6EECF244321}">
                <p14:modId xmlns:p14="http://schemas.microsoft.com/office/powerpoint/2010/main" val="2466239566"/>
              </p:ext>
            </p:extLst>
          </p:nvPr>
        </p:nvGraphicFramePr>
        <p:xfrm>
          <a:off x="900113" y="1227137"/>
          <a:ext cx="7297737" cy="2125663"/>
        </p:xfrm>
        <a:graphic>
          <a:graphicData uri="http://schemas.openxmlformats.org/presentationml/2006/ole">
            <mc:AlternateContent xmlns:mc="http://schemas.openxmlformats.org/markup-compatibility/2006">
              <mc:Choice xmlns:v="urn:schemas-microsoft-com:vml" Requires="v">
                <p:oleObj spid="_x0000_s43405" name="Equation" r:id="rId3" imgW="3238200" imgH="977760" progId="Equation.DSMT4">
                  <p:embed/>
                </p:oleObj>
              </mc:Choice>
              <mc:Fallback>
                <p:oleObj name="Equation" r:id="rId3" imgW="3238200" imgH="977760" progId="Equation.DSMT4">
                  <p:embed/>
                  <p:pic>
                    <p:nvPicPr>
                      <p:cNvPr id="0" name=""/>
                      <p:cNvPicPr/>
                      <p:nvPr/>
                    </p:nvPicPr>
                    <p:blipFill>
                      <a:blip r:embed="rId4"/>
                      <a:stretch>
                        <a:fillRect/>
                      </a:stretch>
                    </p:blipFill>
                    <p:spPr>
                      <a:xfrm>
                        <a:off x="900113" y="1227137"/>
                        <a:ext cx="7297737" cy="2125663"/>
                      </a:xfrm>
                      <a:prstGeom prst="rect">
                        <a:avLst/>
                      </a:prstGeom>
                    </p:spPr>
                  </p:pic>
                </p:oleObj>
              </mc:Fallback>
            </mc:AlternateContent>
          </a:graphicData>
        </a:graphic>
      </p:graphicFrame>
      <p:graphicFrame>
        <p:nvGraphicFramePr>
          <p:cNvPr id="5" name="Object 4" descr=" Equals the square root of 124 percent equals 11.14 percent."/>
          <p:cNvGraphicFramePr>
            <a:graphicFrameLocks noChangeAspect="1"/>
          </p:cNvGraphicFramePr>
          <p:nvPr>
            <p:extLst>
              <p:ext uri="{D42A27DB-BD31-4B8C-83A1-F6EECF244321}">
                <p14:modId xmlns:p14="http://schemas.microsoft.com/office/powerpoint/2010/main" val="2558433911"/>
              </p:ext>
            </p:extLst>
          </p:nvPr>
        </p:nvGraphicFramePr>
        <p:xfrm>
          <a:off x="1066800" y="3648075"/>
          <a:ext cx="3022600" cy="541338"/>
        </p:xfrm>
        <a:graphic>
          <a:graphicData uri="http://schemas.openxmlformats.org/presentationml/2006/ole">
            <mc:AlternateContent xmlns:mc="http://schemas.openxmlformats.org/markup-compatibility/2006">
              <mc:Choice xmlns:v="urn:schemas-microsoft-com:vml" Requires="v">
                <p:oleObj spid="_x0000_s43406" name="Equation" r:id="rId5" imgW="1231560" imgH="228600" progId="Equation.DSMT4">
                  <p:embed/>
                </p:oleObj>
              </mc:Choice>
              <mc:Fallback>
                <p:oleObj name="Equation" r:id="rId5" imgW="1231560" imgH="228600" progId="Equation.DSMT4">
                  <p:embed/>
                  <p:pic>
                    <p:nvPicPr>
                      <p:cNvPr id="0" name=""/>
                      <p:cNvPicPr/>
                      <p:nvPr/>
                    </p:nvPicPr>
                    <p:blipFill>
                      <a:blip r:embed="rId6"/>
                      <a:stretch>
                        <a:fillRect/>
                      </a:stretch>
                    </p:blipFill>
                    <p:spPr>
                      <a:xfrm>
                        <a:off x="1066800" y="3648075"/>
                        <a:ext cx="3022600" cy="541338"/>
                      </a:xfrm>
                      <a:prstGeom prst="rect">
                        <a:avLst/>
                      </a:prstGeom>
                    </p:spPr>
                  </p:pic>
                </p:oleObj>
              </mc:Fallback>
            </mc:AlternateContent>
          </a:graphicData>
        </a:graphic>
      </p:graphicFrame>
    </p:spTree>
    <p:extLst>
      <p:ext uri="{BB962C8B-B14F-4D97-AF65-F5344CB8AC3E}">
        <p14:creationId xmlns:p14="http://schemas.microsoft.com/office/powerpoint/2010/main" val="1286098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491" y="442985"/>
            <a:ext cx="8305800" cy="861774"/>
          </a:xfrm>
        </p:spPr>
        <p:txBody>
          <a:bodyPr wrap="square">
            <a:spAutoFit/>
          </a:bodyPr>
          <a:lstStyle/>
          <a:p>
            <a:r>
              <a:rPr lang="en-US" sz="2800" dirty="0">
                <a:latin typeface="+mj-lt"/>
              </a:rPr>
              <a:t>Table </a:t>
            </a:r>
            <a:r>
              <a:rPr lang="en-US" sz="2800" dirty="0" smtClean="0">
                <a:latin typeface="+mj-lt"/>
              </a:rPr>
              <a:t>6.2 </a:t>
            </a:r>
            <a:r>
              <a:rPr lang="en-US" sz="2800" dirty="0">
                <a:latin typeface="+mj-lt"/>
              </a:rPr>
              <a:t>Measuring the Variance and Standard Deviation of the Publishing Company Investment</a:t>
            </a:r>
          </a:p>
        </p:txBody>
      </p:sp>
      <p:graphicFrame>
        <p:nvGraphicFramePr>
          <p:cNvPr id="3" name="Table 2"/>
          <p:cNvGraphicFramePr>
            <a:graphicFrameLocks noGrp="1"/>
          </p:cNvGraphicFramePr>
          <p:nvPr>
            <p:extLst>
              <p:ext uri="{D42A27DB-BD31-4B8C-83A1-F6EECF244321}">
                <p14:modId xmlns:p14="http://schemas.microsoft.com/office/powerpoint/2010/main" val="1997894212"/>
              </p:ext>
            </p:extLst>
          </p:nvPr>
        </p:nvGraphicFramePr>
        <p:xfrm>
          <a:off x="483327" y="1658982"/>
          <a:ext cx="8229600" cy="2931160"/>
        </p:xfrm>
        <a:graphic>
          <a:graphicData uri="http://schemas.openxmlformats.org/drawingml/2006/table">
            <a:tbl>
              <a:tblPr firstRow="1" bandRow="1">
                <a:tableStyleId>{3B4B98B0-60AC-42C2-AFA5-B58CD77FA1E5}</a:tableStyleId>
              </a:tblPr>
              <a:tblGrid>
                <a:gridCol w="1371600">
                  <a:extLst>
                    <a:ext uri="{9D8B030D-6E8A-4147-A177-3AD203B41FA5}">
                      <a16:colId xmlns="" xmlns:a16="http://schemas.microsoft.com/office/drawing/2014/main" val="2350483703"/>
                    </a:ext>
                  </a:extLst>
                </a:gridCol>
                <a:gridCol w="1371600">
                  <a:extLst>
                    <a:ext uri="{9D8B030D-6E8A-4147-A177-3AD203B41FA5}">
                      <a16:colId xmlns="" xmlns:a16="http://schemas.microsoft.com/office/drawing/2014/main" val="1432453651"/>
                    </a:ext>
                  </a:extLst>
                </a:gridCol>
                <a:gridCol w="1371600">
                  <a:extLst>
                    <a:ext uri="{9D8B030D-6E8A-4147-A177-3AD203B41FA5}">
                      <a16:colId xmlns="" xmlns:a16="http://schemas.microsoft.com/office/drawing/2014/main" val="114415567"/>
                    </a:ext>
                  </a:extLst>
                </a:gridCol>
                <a:gridCol w="1371600">
                  <a:extLst>
                    <a:ext uri="{9D8B030D-6E8A-4147-A177-3AD203B41FA5}">
                      <a16:colId xmlns="" xmlns:a16="http://schemas.microsoft.com/office/drawing/2014/main" val="814389056"/>
                    </a:ext>
                  </a:extLst>
                </a:gridCol>
                <a:gridCol w="1371600">
                  <a:extLst>
                    <a:ext uri="{9D8B030D-6E8A-4147-A177-3AD203B41FA5}">
                      <a16:colId xmlns="" xmlns:a16="http://schemas.microsoft.com/office/drawing/2014/main" val="3373639891"/>
                    </a:ext>
                  </a:extLst>
                </a:gridCol>
                <a:gridCol w="1371600">
                  <a:extLst>
                    <a:ext uri="{9D8B030D-6E8A-4147-A177-3AD203B41FA5}">
                      <a16:colId xmlns="" xmlns:a16="http://schemas.microsoft.com/office/drawing/2014/main" val="2828536452"/>
                    </a:ext>
                  </a:extLst>
                </a:gridCol>
              </a:tblGrid>
              <a:tr h="370840">
                <a:tc>
                  <a:txBody>
                    <a:bodyPr/>
                    <a:lstStyle/>
                    <a:p>
                      <a:pPr algn="ctr"/>
                      <a:r>
                        <a:rPr lang="en-IN" sz="1600" b="1" i="0" u="none" strike="noStrike" kern="1200" baseline="0" dirty="0">
                          <a:solidFill>
                            <a:schemeClr val="bg1"/>
                          </a:solidFill>
                          <a:latin typeface="+mn-lt"/>
                          <a:ea typeface="+mn-ea"/>
                          <a:cs typeface="+mn-cs"/>
                        </a:rPr>
                        <a:t>State of the</a:t>
                      </a:r>
                    </a:p>
                    <a:p>
                      <a:pPr algn="ctr"/>
                      <a:r>
                        <a:rPr lang="en-IN" sz="1600" b="1" i="0" u="none" strike="noStrike" kern="1200" baseline="0" dirty="0">
                          <a:solidFill>
                            <a:schemeClr val="bg1"/>
                          </a:solidFill>
                          <a:latin typeface="+mn-lt"/>
                          <a:ea typeface="+mn-ea"/>
                          <a:cs typeface="+mn-cs"/>
                        </a:rPr>
                        <a:t>World</a:t>
                      </a:r>
                      <a:endParaRPr lang="en-IN" sz="16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sz="1600" b="1" i="0" u="none" strike="noStrike" kern="1200" baseline="0" dirty="0">
                          <a:solidFill>
                            <a:schemeClr val="bg1"/>
                          </a:solidFill>
                          <a:latin typeface="+mn-lt"/>
                          <a:ea typeface="+mn-ea"/>
                          <a:cs typeface="+mn-cs"/>
                        </a:rPr>
                        <a:t>Rate of Return</a:t>
                      </a:r>
                      <a:endParaRPr lang="en-IN" sz="16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sz="1600" b="1" i="0" u="none" strike="noStrike" kern="1200" baseline="0" dirty="0">
                          <a:solidFill>
                            <a:schemeClr val="bg1"/>
                          </a:solidFill>
                          <a:latin typeface="+mn-lt"/>
                          <a:ea typeface="+mn-ea"/>
                          <a:cs typeface="+mn-cs"/>
                        </a:rPr>
                        <a:t>Chance or</a:t>
                      </a:r>
                    </a:p>
                    <a:p>
                      <a:pPr algn="ctr"/>
                      <a:r>
                        <a:rPr lang="en-IN" sz="1600" b="1" i="0" u="none" strike="noStrike" kern="1200" baseline="0" dirty="0">
                          <a:solidFill>
                            <a:schemeClr val="bg1"/>
                          </a:solidFill>
                          <a:latin typeface="+mn-lt"/>
                          <a:ea typeface="+mn-ea"/>
                          <a:cs typeface="+mn-cs"/>
                        </a:rPr>
                        <a:t>Probability</a:t>
                      </a:r>
                      <a:endParaRPr lang="en-IN" sz="16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sz="1600" b="1" i="0" u="none" strike="noStrike" kern="1200" baseline="0" dirty="0">
                          <a:solidFill>
                            <a:schemeClr val="bg1"/>
                          </a:solidFill>
                          <a:latin typeface="+mn-lt"/>
                          <a:ea typeface="+mn-ea"/>
                          <a:cs typeface="+mn-cs"/>
                        </a:rPr>
                        <a:t>Step 1</a:t>
                      </a:r>
                      <a:endParaRPr lang="en-IN" sz="16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sz="1600" b="1" i="0" u="none" strike="noStrike" kern="1200" baseline="0" dirty="0">
                          <a:solidFill>
                            <a:schemeClr val="bg1"/>
                          </a:solidFill>
                          <a:latin typeface="+mn-lt"/>
                          <a:ea typeface="+mn-ea"/>
                          <a:cs typeface="+mn-cs"/>
                        </a:rPr>
                        <a:t>Step 2</a:t>
                      </a:r>
                      <a:endParaRPr lang="en-IN" sz="16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N" sz="1600" b="1" i="0" u="none" strike="noStrike" kern="1200" baseline="0" dirty="0">
                          <a:solidFill>
                            <a:schemeClr val="bg1"/>
                          </a:solidFill>
                          <a:latin typeface="+mn-lt"/>
                          <a:ea typeface="+mn-ea"/>
                          <a:cs typeface="+mn-cs"/>
                        </a:rPr>
                        <a:t>Step 3</a:t>
                      </a:r>
                      <a:endParaRPr lang="en-IN" sz="16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3666991705"/>
                  </a:ext>
                </a:extLst>
              </a:tr>
              <a:tr h="497840">
                <a:tc>
                  <a:txBody>
                    <a:bodyPr/>
                    <a:lstStyle/>
                    <a:p>
                      <a:pPr algn="ctr"/>
                      <a:r>
                        <a:rPr lang="en-IN" sz="1600" b="0" i="0" u="none" strike="noStrike" kern="1200" baseline="0" dirty="0">
                          <a:solidFill>
                            <a:schemeClr val="tx1"/>
                          </a:solidFill>
                          <a:latin typeface="+mn-lt"/>
                          <a:ea typeface="+mn-ea"/>
                          <a:cs typeface="+mn-cs"/>
                        </a:rPr>
                        <a:t>A</a:t>
                      </a:r>
                      <a:endParaRPr lang="en-IN"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dirty="0"/>
                        <a:t>D = B ×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endParaRPr lang="en-IN" sz="1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dirty="0"/>
                        <a:t>F = E ×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688726158"/>
                  </a:ext>
                </a:extLst>
              </a:tr>
              <a:tr h="370840">
                <a:tc>
                  <a:txBody>
                    <a:bodyPr/>
                    <a:lstStyle/>
                    <a:p>
                      <a:pPr algn="ctr"/>
                      <a:r>
                        <a:rPr lang="en-IN"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b="0" i="0" u="none" strike="noStrike" kern="1200" baseline="0" dirty="0">
                          <a:solidFill>
                            <a:schemeClr val="tx1"/>
                          </a:solidFill>
                          <a:latin typeface="+mn-lt"/>
                          <a:ea typeface="+mn-ea"/>
                          <a:cs typeface="+mn-cs"/>
                        </a:rPr>
                        <a:t>0.10</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b="0" i="0" u="none" strike="noStrike" kern="1200" baseline="0" dirty="0">
                          <a:solidFill>
                            <a:schemeClr val="tx1"/>
                          </a:solidFill>
                          <a:latin typeface="+mn-lt"/>
                          <a:ea typeface="+mn-ea"/>
                          <a:cs typeface="+mn-cs"/>
                        </a:rPr>
                        <a:t>576%</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b="0" i="0" u="none" strike="noStrike" kern="1200" baseline="0" dirty="0">
                          <a:solidFill>
                            <a:schemeClr val="tx1"/>
                          </a:solidFill>
                          <a:latin typeface="+mn-lt"/>
                          <a:ea typeface="+mn-ea"/>
                          <a:cs typeface="+mn-cs"/>
                        </a:rPr>
                        <a:t>57.6%</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678316295"/>
                  </a:ext>
                </a:extLst>
              </a:tr>
              <a:tr h="370840">
                <a:tc>
                  <a:txBody>
                    <a:bodyPr/>
                    <a:lstStyle/>
                    <a:p>
                      <a:pPr algn="ctr"/>
                      <a:r>
                        <a:rPr lang="en-IN"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dirty="0"/>
                        <a:t>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b="0" i="0" u="none" strike="noStrike" kern="1200" baseline="0" dirty="0">
                          <a:solidFill>
                            <a:schemeClr val="tx1"/>
                          </a:solidFill>
                          <a:latin typeface="+mn-lt"/>
                          <a:ea typeface="+mn-ea"/>
                          <a:cs typeface="+mn-cs"/>
                        </a:rPr>
                        <a:t>1%</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b="0" i="0" u="none" strike="noStrike" kern="1200" baseline="0" dirty="0">
                          <a:solidFill>
                            <a:schemeClr val="tx1"/>
                          </a:solidFill>
                          <a:latin typeface="+mn-lt"/>
                          <a:ea typeface="+mn-ea"/>
                          <a:cs typeface="+mn-cs"/>
                        </a:rPr>
                        <a:t>81%</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b="0" i="0" u="none" strike="noStrike" kern="1200" baseline="0" dirty="0">
                          <a:solidFill>
                            <a:schemeClr val="tx1"/>
                          </a:solidFill>
                          <a:latin typeface="+mn-lt"/>
                          <a:ea typeface="+mn-ea"/>
                          <a:cs typeface="+mn-cs"/>
                        </a:rPr>
                        <a:t>16.2%</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2665201495"/>
                  </a:ext>
                </a:extLst>
              </a:tr>
              <a:tr h="370840">
                <a:tc>
                  <a:txBody>
                    <a:bodyPr/>
                    <a:lstStyle/>
                    <a:p>
                      <a:pPr algn="ctr"/>
                      <a:r>
                        <a:rPr lang="en-IN"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dirty="0"/>
                        <a:t>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b="0" i="0" u="none" strike="noStrike" kern="1200" baseline="0" dirty="0">
                          <a:solidFill>
                            <a:schemeClr val="tx1"/>
                          </a:solidFill>
                          <a:latin typeface="+mn-lt"/>
                          <a:ea typeface="+mn-ea"/>
                          <a:cs typeface="+mn-cs"/>
                        </a:rPr>
                        <a:t>6%</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b="0" i="0" u="none" strike="noStrike" kern="1200" baseline="0" dirty="0">
                          <a:solidFill>
                            <a:schemeClr val="tx1"/>
                          </a:solidFill>
                          <a:latin typeface="+mn-lt"/>
                          <a:ea typeface="+mn-ea"/>
                          <a:cs typeface="+mn-cs"/>
                        </a:rPr>
                        <a:t>1%</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b="0" i="0" u="none" strike="noStrike" kern="1200" baseline="0" dirty="0">
                          <a:solidFill>
                            <a:schemeClr val="tx1"/>
                          </a:solidFill>
                          <a:latin typeface="+mn-lt"/>
                          <a:ea typeface="+mn-ea"/>
                          <a:cs typeface="+mn-cs"/>
                        </a:rPr>
                        <a:t>0.40%</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4164575485"/>
                  </a:ext>
                </a:extLst>
              </a:tr>
              <a:tr h="370840">
                <a:tc>
                  <a:txBody>
                    <a:bodyPr/>
                    <a:lstStyle/>
                    <a:p>
                      <a:pPr algn="ctr"/>
                      <a:r>
                        <a:rPr lang="en-IN"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dirty="0"/>
                        <a:t>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b="0" i="0" u="none" strike="noStrike" kern="1200" baseline="0" dirty="0">
                          <a:solidFill>
                            <a:schemeClr val="tx1"/>
                          </a:solidFill>
                          <a:latin typeface="+mn-lt"/>
                          <a:ea typeface="+mn-ea"/>
                          <a:cs typeface="+mn-cs"/>
                        </a:rPr>
                        <a:t>5%</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b="0" i="0" u="none" strike="noStrike" kern="1200" baseline="0" dirty="0">
                          <a:solidFill>
                            <a:schemeClr val="tx1"/>
                          </a:solidFill>
                          <a:latin typeface="+mn-lt"/>
                          <a:ea typeface="+mn-ea"/>
                          <a:cs typeface="+mn-cs"/>
                        </a:rPr>
                        <a:t>121%</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b="0" i="0" u="none" strike="noStrike" kern="1200" baseline="0" dirty="0">
                          <a:solidFill>
                            <a:schemeClr val="tx1"/>
                          </a:solidFill>
                          <a:latin typeface="+mn-lt"/>
                          <a:ea typeface="+mn-ea"/>
                          <a:cs typeface="+mn-cs"/>
                        </a:rPr>
                        <a:t>24.2%</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712531973"/>
                  </a:ext>
                </a:extLst>
              </a:tr>
              <a:tr h="370840">
                <a:tc>
                  <a:txBody>
                    <a:bodyPr/>
                    <a:lstStyle/>
                    <a:p>
                      <a:pPr algn="ctr"/>
                      <a:r>
                        <a:rPr lang="en-IN" sz="16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b="0" i="0" u="none" strike="noStrike" kern="1200" baseline="0" dirty="0">
                          <a:solidFill>
                            <a:schemeClr val="tx1"/>
                          </a:solidFill>
                          <a:latin typeface="+mn-lt"/>
                          <a:ea typeface="+mn-ea"/>
                          <a:cs typeface="+mn-cs"/>
                        </a:rPr>
                        <a:t>30%</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dirty="0"/>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b="0" i="0" u="none" strike="noStrike" kern="1200" baseline="0" dirty="0">
                          <a:solidFill>
                            <a:schemeClr val="tx1"/>
                          </a:solidFill>
                          <a:latin typeface="+mn-lt"/>
                          <a:ea typeface="+mn-ea"/>
                          <a:cs typeface="+mn-cs"/>
                        </a:rPr>
                        <a:t>3%</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b="0" i="0" u="none" strike="noStrike" kern="1200" baseline="0" dirty="0">
                          <a:solidFill>
                            <a:schemeClr val="tx1"/>
                          </a:solidFill>
                          <a:latin typeface="+mn-lt"/>
                          <a:ea typeface="+mn-ea"/>
                          <a:cs typeface="+mn-cs"/>
                        </a:rPr>
                        <a:t>256%</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IN" sz="1600" b="0" i="0" u="none" strike="noStrike" kern="1200" baseline="0" dirty="0">
                          <a:solidFill>
                            <a:schemeClr val="tx1"/>
                          </a:solidFill>
                          <a:latin typeface="+mn-lt"/>
                          <a:ea typeface="+mn-ea"/>
                          <a:cs typeface="+mn-cs"/>
                        </a:rPr>
                        <a:t>25.6%</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3294688643"/>
                  </a:ext>
                </a:extLst>
              </a:tr>
            </a:tbl>
          </a:graphicData>
        </a:graphic>
      </p:graphicFrame>
      <p:graphicFrame>
        <p:nvGraphicFramePr>
          <p:cNvPr id="5" name="Object 4" descr="Step 2: E equals open parens B minus r bar close parens to the power 2"/>
          <p:cNvGraphicFramePr>
            <a:graphicFrameLocks noChangeAspect="1"/>
          </p:cNvGraphicFramePr>
          <p:nvPr>
            <p:extLst>
              <p:ext uri="{D42A27DB-BD31-4B8C-83A1-F6EECF244321}">
                <p14:modId xmlns:p14="http://schemas.microsoft.com/office/powerpoint/2010/main" val="820031027"/>
              </p:ext>
            </p:extLst>
          </p:nvPr>
        </p:nvGraphicFramePr>
        <p:xfrm>
          <a:off x="6210300" y="2311400"/>
          <a:ext cx="838200" cy="376238"/>
        </p:xfrm>
        <a:graphic>
          <a:graphicData uri="http://schemas.openxmlformats.org/presentationml/2006/ole">
            <mc:AlternateContent xmlns:mc="http://schemas.openxmlformats.org/markup-compatibility/2006">
              <mc:Choice xmlns:v="urn:schemas-microsoft-com:vml" Requires="v">
                <p:oleObj spid="_x0000_s38341" name="Equation" r:id="rId3" imgW="761760" imgH="342720" progId="Equation.DSMT4">
                  <p:embed/>
                </p:oleObj>
              </mc:Choice>
              <mc:Fallback>
                <p:oleObj name="Equation" r:id="rId3" imgW="761760" imgH="342720" progId="Equation.DSMT4">
                  <p:embed/>
                  <p:pic>
                    <p:nvPicPr>
                      <p:cNvPr id="0" name=""/>
                      <p:cNvPicPr/>
                      <p:nvPr/>
                    </p:nvPicPr>
                    <p:blipFill>
                      <a:blip r:embed="rId4"/>
                      <a:stretch>
                        <a:fillRect/>
                      </a:stretch>
                    </p:blipFill>
                    <p:spPr>
                      <a:xfrm>
                        <a:off x="6210300" y="2311400"/>
                        <a:ext cx="838200" cy="376238"/>
                      </a:xfrm>
                      <a:prstGeom prst="rect">
                        <a:avLst/>
                      </a:prstGeom>
                    </p:spPr>
                  </p:pic>
                </p:oleObj>
              </mc:Fallback>
            </mc:AlternateContent>
          </a:graphicData>
        </a:graphic>
      </p:graphicFrame>
      <p:sp>
        <p:nvSpPr>
          <p:cNvPr id="6" name="Content Placeholder 5"/>
          <p:cNvSpPr>
            <a:spLocks noGrp="1"/>
          </p:cNvSpPr>
          <p:nvPr>
            <p:ph idx="13"/>
          </p:nvPr>
        </p:nvSpPr>
        <p:spPr>
          <a:xfrm>
            <a:off x="457200" y="4933092"/>
            <a:ext cx="5486400" cy="369332"/>
          </a:xfrm>
        </p:spPr>
        <p:txBody>
          <a:bodyPr wrap="square">
            <a:spAutoFit/>
          </a:bodyPr>
          <a:lstStyle/>
          <a:p>
            <a:pPr marL="0" indent="0">
              <a:buNone/>
            </a:pPr>
            <a:r>
              <a:rPr lang="en-US" sz="2400" b="1" dirty="0"/>
              <a:t>Step 1: </a:t>
            </a:r>
            <a:r>
              <a:rPr lang="en-US" sz="2400" dirty="0"/>
              <a:t>Expected Return (</a:t>
            </a:r>
            <a:r>
              <a:rPr lang="en-US" sz="2400" i="1" dirty="0"/>
              <a:t>r</a:t>
            </a:r>
            <a:r>
              <a:rPr lang="en-US" sz="2400" dirty="0"/>
              <a:t>) </a:t>
            </a:r>
            <a:r>
              <a:rPr lang="en-US" sz="2400" dirty="0" smtClean="0"/>
              <a:t>= </a:t>
            </a:r>
            <a:r>
              <a:rPr lang="en-US" sz="2400" dirty="0" smtClean="0">
                <a:sym typeface="Wingdings"/>
              </a:rPr>
              <a:t> 14%</a:t>
            </a:r>
            <a:endParaRPr lang="en-US" sz="2400" dirty="0"/>
          </a:p>
        </p:txBody>
      </p:sp>
      <p:sp>
        <p:nvSpPr>
          <p:cNvPr id="7" name="Content Placeholder 6"/>
          <p:cNvSpPr>
            <a:spLocks noGrp="1"/>
          </p:cNvSpPr>
          <p:nvPr>
            <p:ph idx="14"/>
          </p:nvPr>
        </p:nvSpPr>
        <p:spPr>
          <a:xfrm>
            <a:off x="457200" y="5357637"/>
            <a:ext cx="4419600" cy="369332"/>
          </a:xfrm>
        </p:spPr>
        <p:txBody>
          <a:bodyPr>
            <a:spAutoFit/>
          </a:bodyPr>
          <a:lstStyle/>
          <a:p>
            <a:pPr marL="0" indent="0">
              <a:buNone/>
            </a:pPr>
            <a:r>
              <a:rPr lang="en-US" sz="2400" b="1" dirty="0"/>
              <a:t>Step 4: </a:t>
            </a:r>
            <a:r>
              <a:rPr lang="en-US" sz="2400" dirty="0"/>
              <a:t>Variance </a:t>
            </a:r>
            <a:r>
              <a:rPr lang="en-US" sz="2400" dirty="0" smtClean="0"/>
              <a:t>=</a:t>
            </a:r>
            <a:r>
              <a:rPr lang="en-US" sz="2400" dirty="0">
                <a:sym typeface="Wingdings"/>
              </a:rPr>
              <a:t>  </a:t>
            </a:r>
            <a:r>
              <a:rPr lang="en-US" sz="2400" dirty="0" smtClean="0">
                <a:sym typeface="Wingdings"/>
              </a:rPr>
              <a:t>124</a:t>
            </a:r>
            <a:r>
              <a:rPr lang="en-US" sz="2400" dirty="0">
                <a:sym typeface="Wingdings"/>
              </a:rPr>
              <a:t>%</a:t>
            </a:r>
            <a:endParaRPr lang="en-US" sz="2400" dirty="0"/>
          </a:p>
        </p:txBody>
      </p:sp>
      <p:sp>
        <p:nvSpPr>
          <p:cNvPr id="8" name="Content Placeholder 7"/>
          <p:cNvSpPr>
            <a:spLocks noGrp="1"/>
          </p:cNvSpPr>
          <p:nvPr>
            <p:ph idx="15"/>
          </p:nvPr>
        </p:nvSpPr>
        <p:spPr>
          <a:xfrm>
            <a:off x="457200" y="5771292"/>
            <a:ext cx="6781800" cy="369332"/>
          </a:xfrm>
        </p:spPr>
        <p:txBody>
          <a:bodyPr wrap="square">
            <a:spAutoFit/>
          </a:bodyPr>
          <a:lstStyle/>
          <a:p>
            <a:pPr marL="0" indent="0">
              <a:buNone/>
            </a:pPr>
            <a:r>
              <a:rPr lang="en-US" sz="2400" b="1" dirty="0"/>
              <a:t>Step 5: </a:t>
            </a:r>
            <a:r>
              <a:rPr lang="en-US" sz="2400" dirty="0"/>
              <a:t>Standard Deviation </a:t>
            </a:r>
            <a:r>
              <a:rPr lang="en-US" sz="2400" dirty="0" smtClean="0"/>
              <a:t>=</a:t>
            </a:r>
            <a:r>
              <a:rPr lang="en-US" sz="2400" dirty="0">
                <a:sym typeface="Wingdings"/>
              </a:rPr>
              <a:t>  </a:t>
            </a:r>
            <a:r>
              <a:rPr lang="en-US" sz="2400" dirty="0" smtClean="0">
                <a:sym typeface="Wingdings"/>
              </a:rPr>
              <a:t>11.14</a:t>
            </a:r>
            <a:r>
              <a:rPr lang="en-US" sz="2400" dirty="0">
                <a:sym typeface="Wingdings"/>
              </a:rPr>
              <a:t>%</a:t>
            </a:r>
            <a:endParaRPr lang="en-US" sz="2400" dirty="0"/>
          </a:p>
        </p:txBody>
      </p:sp>
    </p:spTree>
    <p:extLst>
      <p:ext uri="{BB962C8B-B14F-4D97-AF65-F5344CB8AC3E}">
        <p14:creationId xmlns:p14="http://schemas.microsoft.com/office/powerpoint/2010/main" val="3981607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622" y="413015"/>
            <a:ext cx="8229600" cy="553998"/>
          </a:xfrm>
        </p:spPr>
        <p:txBody>
          <a:bodyPr>
            <a:spAutoFit/>
          </a:bodyPr>
          <a:lstStyle/>
          <a:p>
            <a:r>
              <a:rPr lang="en-US" altLang="en-US" sz="3600" dirty="0">
                <a:latin typeface="+mj-lt"/>
              </a:rPr>
              <a:t>Comments on Standard Deviation</a:t>
            </a:r>
            <a:endParaRPr lang="en-US" sz="3600" dirty="0">
              <a:latin typeface="+mj-lt"/>
            </a:endParaRPr>
          </a:p>
        </p:txBody>
      </p:sp>
      <p:sp>
        <p:nvSpPr>
          <p:cNvPr id="12" name="Content Placeholder 11"/>
          <p:cNvSpPr>
            <a:spLocks noGrp="1"/>
          </p:cNvSpPr>
          <p:nvPr>
            <p:ph idx="1"/>
          </p:nvPr>
        </p:nvSpPr>
        <p:spPr>
          <a:xfrm>
            <a:off x="439782" y="1217639"/>
            <a:ext cx="8229600" cy="4639732"/>
          </a:xfrm>
        </p:spPr>
        <p:txBody>
          <a:bodyPr>
            <a:spAutoFit/>
          </a:bodyPr>
          <a:lstStyle/>
          <a:p>
            <a:r>
              <a:rPr lang="en-US" altLang="en-US" sz="2400" dirty="0">
                <a:latin typeface="+mj-lt"/>
              </a:rPr>
              <a:t>There is a 66.67 percent probability that the actual returns will fall between 2.86 percent and 25.14 percent. So actual returns are far from certain!</a:t>
            </a:r>
          </a:p>
          <a:p>
            <a:r>
              <a:rPr lang="en-US" altLang="en-US" sz="2400" dirty="0">
                <a:latin typeface="+mj-lt"/>
              </a:rPr>
              <a:t>Risk is relative; to judge whether 11.14 percent is high or low risk, we need to compare the standard deviation of this stock to the </a:t>
            </a:r>
            <a:r>
              <a:rPr lang="en-US" altLang="en-US" sz="2400" dirty="0"/>
              <a:t>standard deviation</a:t>
            </a:r>
            <a:r>
              <a:rPr lang="en-US" altLang="en-US" sz="2400" dirty="0">
                <a:latin typeface="+mj-lt"/>
              </a:rPr>
              <a:t> of other investment alternatives.</a:t>
            </a:r>
          </a:p>
          <a:p>
            <a:r>
              <a:rPr lang="en-US" altLang="en-US" sz="2400" dirty="0">
                <a:latin typeface="+mj-lt"/>
              </a:rPr>
              <a:t>To get the full picture, we need to consider not only the </a:t>
            </a:r>
            <a:r>
              <a:rPr lang="en-US" altLang="en-US" sz="2400" dirty="0"/>
              <a:t>standard deviation</a:t>
            </a:r>
            <a:r>
              <a:rPr lang="en-US" altLang="en-US" sz="2400" dirty="0">
                <a:latin typeface="+mj-lt"/>
              </a:rPr>
              <a:t> but also the </a:t>
            </a:r>
            <a:r>
              <a:rPr lang="en-US" altLang="en-US" sz="2400" dirty="0" smtClean="0">
                <a:latin typeface="+mj-lt"/>
              </a:rPr>
              <a:t>expected </a:t>
            </a:r>
            <a:r>
              <a:rPr lang="en-US" altLang="en-US" sz="2400" dirty="0">
                <a:latin typeface="+mj-lt"/>
              </a:rPr>
              <a:t>return. </a:t>
            </a:r>
          </a:p>
          <a:p>
            <a:r>
              <a:rPr lang="en-US" altLang="en-US" sz="2400" dirty="0">
                <a:latin typeface="+mj-lt"/>
              </a:rPr>
              <a:t>The choice of a particular investment depends on the investor</a:t>
            </a:r>
            <a:r>
              <a:rPr lang="ja-JP" altLang="en-US" sz="2400" dirty="0">
                <a:latin typeface="+mj-lt"/>
              </a:rPr>
              <a:t>’</a:t>
            </a:r>
            <a:r>
              <a:rPr lang="en-US" altLang="en-US" sz="2400" dirty="0">
                <a:latin typeface="+mj-lt"/>
              </a:rPr>
              <a:t>s attitude toward risk</a:t>
            </a:r>
            <a:r>
              <a:rPr lang="en-US" altLang="en-US" sz="2400" dirty="0" smtClean="0">
                <a:latin typeface="+mj-lt"/>
              </a:rPr>
              <a:t>.</a:t>
            </a:r>
            <a:endParaRPr lang="en-US" sz="2400" b="1" dirty="0">
              <a:latin typeface="+mj-lt"/>
            </a:endParaRPr>
          </a:p>
        </p:txBody>
      </p:sp>
    </p:spTree>
    <p:extLst>
      <p:ext uri="{BB962C8B-B14F-4D97-AF65-F5344CB8AC3E}">
        <p14:creationId xmlns:p14="http://schemas.microsoft.com/office/powerpoint/2010/main" val="3059069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530" y="2414074"/>
            <a:ext cx="7772400" cy="1107996"/>
          </a:xfrm>
        </p:spPr>
        <p:txBody>
          <a:bodyPr>
            <a:spAutoFit/>
          </a:bodyPr>
          <a:lstStyle/>
          <a:p>
            <a:r>
              <a:rPr lang="en-US" dirty="0">
                <a:latin typeface="+mj-lt"/>
              </a:rPr>
              <a:t>Rates of </a:t>
            </a:r>
            <a:r>
              <a:rPr lang="en-US" dirty="0" smtClean="0">
                <a:latin typeface="+mj-lt"/>
              </a:rPr>
              <a:t>Return</a:t>
            </a:r>
            <a:r>
              <a:rPr lang="en-US" dirty="0">
                <a:latin typeface="+mj-lt"/>
              </a:rPr>
              <a:t>: The Investor's Experience</a:t>
            </a:r>
            <a:endParaRPr lang="en-US" b="0" dirty="0">
              <a:latin typeface="+mj-lt"/>
            </a:endParaRPr>
          </a:p>
        </p:txBody>
      </p:sp>
    </p:spTree>
    <p:extLst>
      <p:ext uri="{BB962C8B-B14F-4D97-AF65-F5344CB8AC3E}">
        <p14:creationId xmlns:p14="http://schemas.microsoft.com/office/powerpoint/2010/main" val="2699211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364" y="410294"/>
            <a:ext cx="8229600" cy="553998"/>
          </a:xfrm>
        </p:spPr>
        <p:txBody>
          <a:bodyPr>
            <a:spAutoFit/>
          </a:bodyPr>
          <a:lstStyle/>
          <a:p>
            <a:r>
              <a:rPr lang="en-US" sz="3600" dirty="0">
                <a:latin typeface="+mj-lt"/>
              </a:rPr>
              <a:t>Figure </a:t>
            </a:r>
            <a:r>
              <a:rPr lang="en-US" sz="3600" dirty="0" smtClean="0">
                <a:latin typeface="+mj-lt"/>
              </a:rPr>
              <a:t>6.2 </a:t>
            </a:r>
            <a:r>
              <a:rPr lang="en-US" sz="3600" dirty="0">
                <a:latin typeface="+mj-lt"/>
              </a:rPr>
              <a:t>Historical Rates of Return</a:t>
            </a:r>
          </a:p>
        </p:txBody>
      </p:sp>
      <p:graphicFrame>
        <p:nvGraphicFramePr>
          <p:cNvPr id="8" name="Table 7"/>
          <p:cNvGraphicFramePr>
            <a:graphicFrameLocks noGrp="1"/>
          </p:cNvGraphicFramePr>
          <p:nvPr>
            <p:extLst>
              <p:ext uri="{D42A27DB-BD31-4B8C-83A1-F6EECF244321}">
                <p14:modId xmlns:p14="http://schemas.microsoft.com/office/powerpoint/2010/main" val="3531132861"/>
              </p:ext>
            </p:extLst>
          </p:nvPr>
        </p:nvGraphicFramePr>
        <p:xfrm>
          <a:off x="555165" y="1352550"/>
          <a:ext cx="8077201" cy="3322320"/>
        </p:xfrm>
        <a:graphic>
          <a:graphicData uri="http://schemas.openxmlformats.org/drawingml/2006/table">
            <a:tbl>
              <a:tblPr firstRow="1" bandRow="1">
                <a:tableStyleId>{3B4B98B0-60AC-42C2-AFA5-B58CD77FA1E5}</a:tableStyleId>
              </a:tblPr>
              <a:tblGrid>
                <a:gridCol w="2235654">
                  <a:extLst>
                    <a:ext uri="{9D8B030D-6E8A-4147-A177-3AD203B41FA5}">
                      <a16:colId xmlns:a16="http://schemas.microsoft.com/office/drawing/2014/main" xmlns="" val="20000"/>
                    </a:ext>
                  </a:extLst>
                </a:gridCol>
                <a:gridCol w="1730829">
                  <a:extLst>
                    <a:ext uri="{9D8B030D-6E8A-4147-A177-3AD203B41FA5}">
                      <a16:colId xmlns:a16="http://schemas.microsoft.com/office/drawing/2014/main" xmlns="" val="20001"/>
                    </a:ext>
                  </a:extLst>
                </a:gridCol>
                <a:gridCol w="1514475">
                  <a:extLst>
                    <a:ext uri="{9D8B030D-6E8A-4147-A177-3AD203B41FA5}">
                      <a16:colId xmlns:a16="http://schemas.microsoft.com/office/drawing/2014/main" xmlns="" val="20002"/>
                    </a:ext>
                  </a:extLst>
                </a:gridCol>
                <a:gridCol w="1442357">
                  <a:extLst>
                    <a:ext uri="{9D8B030D-6E8A-4147-A177-3AD203B41FA5}">
                      <a16:colId xmlns:a16="http://schemas.microsoft.com/office/drawing/2014/main" xmlns="" val="20003"/>
                    </a:ext>
                  </a:extLst>
                </a:gridCol>
                <a:gridCol w="1153886">
                  <a:extLst>
                    <a:ext uri="{9D8B030D-6E8A-4147-A177-3AD203B41FA5}">
                      <a16:colId xmlns:a16="http://schemas.microsoft.com/office/drawing/2014/main" xmlns="" val="20004"/>
                    </a:ext>
                  </a:extLst>
                </a:gridCol>
              </a:tblGrid>
              <a:tr h="845720">
                <a:tc>
                  <a:txBody>
                    <a:bodyPr/>
                    <a:lstStyle/>
                    <a:p>
                      <a:pPr algn="ctr"/>
                      <a:r>
                        <a:rPr lang="en-US" sz="1600" b="1" i="0" u="none" strike="noStrike" kern="1200" baseline="0" dirty="0">
                          <a:solidFill>
                            <a:schemeClr val="bg1"/>
                          </a:solidFill>
                          <a:latin typeface="+mn-lt"/>
                          <a:ea typeface="+mn-ea"/>
                          <a:cs typeface="+mn-cs"/>
                        </a:rPr>
                        <a:t>Securities</a:t>
                      </a:r>
                      <a:endParaRPr 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600" b="1" dirty="0">
                          <a:solidFill>
                            <a:schemeClr val="bg1"/>
                          </a:solidFill>
                        </a:rPr>
                        <a:t>Nominal Average Annual Returns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600" b="1" dirty="0">
                          <a:solidFill>
                            <a:schemeClr val="bg1"/>
                          </a:solidFill>
                        </a:rPr>
                        <a:t>Standard Deviation of Returns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600" b="1" dirty="0">
                          <a:solidFill>
                            <a:schemeClr val="bg1"/>
                          </a:solidFill>
                        </a:rPr>
                        <a:t>Real Average Annual Returns </a:t>
                      </a:r>
                      <a:r>
                        <a:rPr lang="en-US" sz="1600" b="1" baseline="30000" dirty="0">
                          <a:solidFill>
                            <a:schemeClr val="bg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600" b="1" dirty="0">
                          <a:solidFill>
                            <a:schemeClr val="bg1"/>
                          </a:solidFill>
                        </a:rPr>
                        <a:t>Risk Premium </a:t>
                      </a:r>
                      <a:r>
                        <a:rPr lang="en-US" sz="1600" b="1" baseline="30000" dirty="0">
                          <a:solidFill>
                            <a:schemeClr val="bg1"/>
                          </a:solidFill>
                        </a:rPr>
                        <a:t>b</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a16="http://schemas.microsoft.com/office/drawing/2014/main" xmlns="" val="10000"/>
                  </a:ext>
                </a:extLst>
              </a:tr>
              <a:tr h="308570">
                <a:tc>
                  <a:txBody>
                    <a:bodyPr/>
                    <a:lstStyle/>
                    <a:p>
                      <a:r>
                        <a:rPr lang="en-US" sz="1600" dirty="0"/>
                        <a:t>Small company stocks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31.9%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1"/>
                  </a:ext>
                </a:extLst>
              </a:tr>
              <a:tr h="308570">
                <a:tc>
                  <a:txBody>
                    <a:bodyPr/>
                    <a:lstStyle/>
                    <a:p>
                      <a:r>
                        <a:rPr lang="en-US" sz="1600" dirty="0"/>
                        <a:t>Large company stocks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19.9%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2"/>
                  </a:ext>
                </a:extLst>
              </a:tr>
              <a:tr h="532984">
                <a:tc>
                  <a:txBody>
                    <a:bodyPr/>
                    <a:lstStyle/>
                    <a:p>
                      <a:r>
                        <a:rPr lang="en-US" sz="1600" dirty="0"/>
                        <a:t>Intermediate-term </a:t>
                      </a:r>
                      <a:br>
                        <a:rPr lang="en-US" sz="1600" dirty="0"/>
                      </a:br>
                      <a:r>
                        <a:rPr lang="en-US" sz="1600" dirty="0"/>
                        <a:t>government bonds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3"/>
                  </a:ext>
                </a:extLst>
              </a:tr>
              <a:tr h="308570">
                <a:tc>
                  <a:txBody>
                    <a:bodyPr/>
                    <a:lstStyle/>
                    <a:p>
                      <a:r>
                        <a:rPr lang="en-US" sz="1600" dirty="0"/>
                        <a:t>Corporate bonds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4"/>
                  </a:ext>
                </a:extLst>
              </a:tr>
              <a:tr h="308570">
                <a:tc>
                  <a:txBody>
                    <a:bodyPr/>
                    <a:lstStyle/>
                    <a:p>
                      <a:r>
                        <a:rPr lang="en-US" sz="1600" dirty="0"/>
                        <a:t>U.S. Treasury bills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5"/>
                  </a:ext>
                </a:extLst>
              </a:tr>
              <a:tr h="308570">
                <a:tc>
                  <a:txBody>
                    <a:bodyPr/>
                    <a:lstStyle/>
                    <a:p>
                      <a:r>
                        <a:rPr lang="en-US" sz="1600" dirty="0"/>
                        <a:t>Inflation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solidFill>
                            <a:srgbClr val="D4EAE4"/>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solidFill>
                            <a:srgbClr val="D4EAE4"/>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6"/>
                  </a:ext>
                </a:extLst>
              </a:tr>
            </a:tbl>
          </a:graphicData>
        </a:graphic>
      </p:graphicFrame>
      <p:sp>
        <p:nvSpPr>
          <p:cNvPr id="6" name="Content Placeholder 5"/>
          <p:cNvSpPr>
            <a:spLocks noGrp="1"/>
          </p:cNvSpPr>
          <p:nvPr>
            <p:ph idx="13"/>
          </p:nvPr>
        </p:nvSpPr>
        <p:spPr>
          <a:xfrm>
            <a:off x="456602" y="4900136"/>
            <a:ext cx="7830182" cy="738664"/>
          </a:xfrm>
        </p:spPr>
        <p:txBody>
          <a:bodyPr wrap="square">
            <a:spAutoFit/>
          </a:bodyPr>
          <a:lstStyle/>
          <a:p>
            <a:pPr marL="0" indent="0">
              <a:buNone/>
            </a:pPr>
            <a:r>
              <a:rPr lang="en-US" baseline="30000" dirty="0" smtClean="0"/>
              <a:t>a </a:t>
            </a:r>
            <a:r>
              <a:rPr lang="en-US" dirty="0"/>
              <a:t>The real return equals the nominal returns less the inflation rate of 2.9 percent. </a:t>
            </a:r>
          </a:p>
          <a:p>
            <a:pPr marL="444500" indent="-444500">
              <a:spcBef>
                <a:spcPts val="0"/>
              </a:spcBef>
              <a:buNone/>
            </a:pPr>
            <a:r>
              <a:rPr lang="en-US" baseline="30000" dirty="0" smtClean="0"/>
              <a:t>b </a:t>
            </a:r>
            <a:r>
              <a:rPr lang="en-US" dirty="0"/>
              <a:t>The risk premium equals the nominal security return less the average risk-free </a:t>
            </a:r>
            <a:r>
              <a:rPr lang="en-US" dirty="0" smtClean="0"/>
              <a:t>rate (Treasury </a:t>
            </a:r>
            <a:r>
              <a:rPr lang="en-US" dirty="0"/>
              <a:t>bills) of 3.4 percent.</a:t>
            </a:r>
          </a:p>
        </p:txBody>
      </p:sp>
      <p:sp>
        <p:nvSpPr>
          <p:cNvPr id="7" name="Content Placeholder 6"/>
          <p:cNvSpPr>
            <a:spLocks noGrp="1"/>
          </p:cNvSpPr>
          <p:nvPr>
            <p:ph idx="14"/>
          </p:nvPr>
        </p:nvSpPr>
        <p:spPr>
          <a:xfrm>
            <a:off x="448491" y="5844857"/>
            <a:ext cx="8229600" cy="492443"/>
          </a:xfrm>
        </p:spPr>
        <p:txBody>
          <a:bodyPr>
            <a:spAutoFit/>
          </a:bodyPr>
          <a:lstStyle/>
          <a:p>
            <a:pPr marL="0" indent="0">
              <a:buNone/>
            </a:pPr>
            <a:r>
              <a:rPr lang="en-US" dirty="0"/>
              <a:t>Source: Data from Summary Statistics of Annual Total Returns: 1926 to 2016 Yearbook, Ibbotson Associates Inc.</a:t>
            </a:r>
          </a:p>
        </p:txBody>
      </p:sp>
    </p:spTree>
    <p:extLst>
      <p:ext uri="{BB962C8B-B14F-4D97-AF65-F5344CB8AC3E}">
        <p14:creationId xmlns:p14="http://schemas.microsoft.com/office/powerpoint/2010/main" val="2077654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5679"/>
            <a:ext cx="8229600" cy="1097280"/>
          </a:xfrm>
        </p:spPr>
        <p:txBody>
          <a:bodyPr>
            <a:spAutoFit/>
          </a:bodyPr>
          <a:lstStyle/>
          <a:p>
            <a:r>
              <a:rPr lang="en-US" sz="3600" dirty="0">
                <a:latin typeface="+mj-lt"/>
              </a:rPr>
              <a:t>Rates of Return: The Investor’s Experience (1926–2016)</a:t>
            </a:r>
          </a:p>
        </p:txBody>
      </p:sp>
      <p:sp>
        <p:nvSpPr>
          <p:cNvPr id="3" name="Content Placeholder 2"/>
          <p:cNvSpPr>
            <a:spLocks noGrp="1"/>
          </p:cNvSpPr>
          <p:nvPr>
            <p:ph idx="1"/>
          </p:nvPr>
        </p:nvSpPr>
        <p:spPr>
          <a:xfrm>
            <a:off x="431708" y="1827269"/>
            <a:ext cx="8229600" cy="3162404"/>
          </a:xfrm>
        </p:spPr>
        <p:txBody>
          <a:bodyPr>
            <a:spAutoFit/>
          </a:bodyPr>
          <a:lstStyle/>
          <a:p>
            <a:pPr marL="0" indent="0">
              <a:buNone/>
            </a:pPr>
            <a:r>
              <a:rPr lang="en-US" altLang="en-US" sz="2400" dirty="0">
                <a:ea typeface="ヒラギノ角ゴ Pro W3" charset="-128"/>
              </a:rPr>
              <a:t>Figure </a:t>
            </a:r>
            <a:r>
              <a:rPr lang="en-US" altLang="en-US" sz="2400" dirty="0" smtClean="0">
                <a:ea typeface="ヒラギノ角ゴ Pro W3" charset="-128"/>
              </a:rPr>
              <a:t>6.2 </a:t>
            </a:r>
            <a:r>
              <a:rPr lang="en-US" altLang="en-US" sz="2400" dirty="0">
                <a:ea typeface="ヒラギノ角ゴ Pro W3" charset="-128"/>
              </a:rPr>
              <a:t>shows:</a:t>
            </a:r>
          </a:p>
          <a:p>
            <a:pPr marL="457200" lvl="1" indent="-457200">
              <a:spcBef>
                <a:spcPts val="1500"/>
              </a:spcBef>
              <a:buNone/>
            </a:pPr>
            <a:r>
              <a:rPr lang="en-US" altLang="en-US" sz="2400" dirty="0">
                <a:ea typeface="ヒラギノ角ゴ Pro W3" charset="-128"/>
              </a:rPr>
              <a:t>A. The direct relationship between risk and return.</a:t>
            </a:r>
          </a:p>
          <a:p>
            <a:pPr marL="457200" lvl="1" indent="-457200">
              <a:spcBef>
                <a:spcPts val="1500"/>
              </a:spcBef>
              <a:buNone/>
            </a:pPr>
            <a:r>
              <a:rPr lang="en-US" altLang="en-US" sz="2400" dirty="0">
                <a:ea typeface="ヒラギノ角ゴ Pro W3" charset="-128"/>
              </a:rPr>
              <a:t>B. Only common stocks provide a reasonable hedge against inflation.</a:t>
            </a:r>
          </a:p>
          <a:p>
            <a:r>
              <a:rPr lang="en-US" altLang="en-US" sz="2400" dirty="0">
                <a:ea typeface="ヒラギノ角ゴ Pro W3" charset="-128"/>
              </a:rPr>
              <a:t>The study also observed that between 1926 and 2016, large stocks had negative returns in 22 of 91 years, while Treasury bills generated negative returns in only one year.</a:t>
            </a:r>
            <a:endParaRPr lang="en-US" sz="2400" dirty="0"/>
          </a:p>
        </p:txBody>
      </p:sp>
    </p:spTree>
    <p:extLst>
      <p:ext uri="{BB962C8B-B14F-4D97-AF65-F5344CB8AC3E}">
        <p14:creationId xmlns:p14="http://schemas.microsoft.com/office/powerpoint/2010/main" val="3583982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189" y="2416254"/>
            <a:ext cx="7772400" cy="1107996"/>
          </a:xfrm>
        </p:spPr>
        <p:txBody>
          <a:bodyPr>
            <a:spAutoFit/>
          </a:bodyPr>
          <a:lstStyle/>
          <a:p>
            <a:r>
              <a:rPr lang="en-US" dirty="0">
                <a:latin typeface="+mj-lt"/>
              </a:rPr>
              <a:t>Expected Return Defined and Measured</a:t>
            </a:r>
            <a:endParaRPr lang="en-US" b="0" dirty="0">
              <a:latin typeface="+mj-lt"/>
            </a:endParaRPr>
          </a:p>
        </p:txBody>
      </p:sp>
    </p:spTree>
    <p:extLst>
      <p:ext uri="{BB962C8B-B14F-4D97-AF65-F5344CB8AC3E}">
        <p14:creationId xmlns:p14="http://schemas.microsoft.com/office/powerpoint/2010/main" val="3421426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005" y="2970252"/>
            <a:ext cx="7772400" cy="553998"/>
          </a:xfrm>
        </p:spPr>
        <p:txBody>
          <a:bodyPr>
            <a:spAutoFit/>
          </a:bodyPr>
          <a:lstStyle/>
          <a:p>
            <a:r>
              <a:rPr lang="en-US" dirty="0">
                <a:latin typeface="+mj-lt"/>
              </a:rPr>
              <a:t>Risk and Diversification </a:t>
            </a:r>
            <a:endParaRPr lang="en-US" sz="2000" b="0" dirty="0">
              <a:latin typeface="+mj-lt"/>
            </a:endParaRPr>
          </a:p>
        </p:txBody>
      </p:sp>
    </p:spTree>
    <p:extLst>
      <p:ext uri="{BB962C8B-B14F-4D97-AF65-F5344CB8AC3E}">
        <p14:creationId xmlns:p14="http://schemas.microsoft.com/office/powerpoint/2010/main" val="779359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Portfolio</a:t>
            </a:r>
            <a:endParaRPr lang="en-US" sz="3600" dirty="0">
              <a:latin typeface="+mj-lt"/>
            </a:endParaRPr>
          </a:p>
        </p:txBody>
      </p:sp>
      <p:sp>
        <p:nvSpPr>
          <p:cNvPr id="3" name="Content Placeholder 2"/>
          <p:cNvSpPr>
            <a:spLocks noGrp="1"/>
          </p:cNvSpPr>
          <p:nvPr>
            <p:ph idx="1"/>
          </p:nvPr>
        </p:nvSpPr>
        <p:spPr>
          <a:xfrm>
            <a:off x="439782" y="1217639"/>
            <a:ext cx="8229600" cy="2562240"/>
          </a:xfrm>
        </p:spPr>
        <p:txBody>
          <a:bodyPr>
            <a:spAutoFit/>
          </a:bodyPr>
          <a:lstStyle/>
          <a:p>
            <a:r>
              <a:rPr lang="en-US" altLang="en-US" sz="2400" dirty="0">
                <a:ea typeface="ヒラギノ角ゴ Pro W3" charset="-128"/>
              </a:rPr>
              <a:t>Portfolio refers to combining several assets.</a:t>
            </a:r>
          </a:p>
          <a:p>
            <a:r>
              <a:rPr lang="en-US" altLang="en-US" sz="2400" dirty="0">
                <a:ea typeface="ヒラギノ角ゴ Pro W3" charset="-128"/>
              </a:rPr>
              <a:t>Examples of portfolio:</a:t>
            </a:r>
          </a:p>
          <a:p>
            <a:pPr lvl="1"/>
            <a:r>
              <a:rPr lang="en-US" altLang="en-US" sz="2400" dirty="0">
                <a:ea typeface="ヒラギノ角ゴ Pro W3" charset="-128"/>
              </a:rPr>
              <a:t>Investing in multiple financial assets (stocks – $6000, bonds – $3000, T-bills – $1000)</a:t>
            </a:r>
          </a:p>
          <a:p>
            <a:pPr lvl="1"/>
            <a:r>
              <a:rPr lang="en-US" altLang="en-US" sz="2400" dirty="0">
                <a:ea typeface="ヒラギノ角ゴ Pro W3" charset="-128"/>
              </a:rPr>
              <a:t>Investing in multiple items from a single market (example: investing in 30 different stocks)</a:t>
            </a:r>
            <a:endParaRPr lang="en-US" sz="2400" dirty="0"/>
          </a:p>
        </p:txBody>
      </p:sp>
    </p:spTree>
    <p:extLst>
      <p:ext uri="{BB962C8B-B14F-4D97-AF65-F5344CB8AC3E}">
        <p14:creationId xmlns:p14="http://schemas.microsoft.com/office/powerpoint/2010/main" val="1494468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sz="3600" dirty="0">
                <a:latin typeface="+mj-lt"/>
              </a:rPr>
              <a:t>Risk and Diversification</a:t>
            </a:r>
            <a:endParaRPr lang="en-US" sz="2000" dirty="0">
              <a:latin typeface="+mj-lt"/>
            </a:endParaRPr>
          </a:p>
        </p:txBody>
      </p:sp>
      <p:sp>
        <p:nvSpPr>
          <p:cNvPr id="3" name="Content Placeholder 2"/>
          <p:cNvSpPr>
            <a:spLocks noGrp="1"/>
          </p:cNvSpPr>
          <p:nvPr>
            <p:ph idx="1"/>
          </p:nvPr>
        </p:nvSpPr>
        <p:spPr>
          <a:xfrm>
            <a:off x="439782" y="1217640"/>
            <a:ext cx="8229600" cy="3352800"/>
          </a:xfrm>
        </p:spPr>
        <p:txBody>
          <a:bodyPr>
            <a:spAutoFit/>
          </a:bodyPr>
          <a:lstStyle/>
          <a:p>
            <a:r>
              <a:rPr lang="en-US" altLang="en-US" sz="2400" dirty="0">
                <a:ea typeface="ヒラギノ角ゴ Pro W3" charset="-128"/>
              </a:rPr>
              <a:t>Total risk of portfolio is due to two types of risk:</a:t>
            </a:r>
          </a:p>
          <a:p>
            <a:pPr lvl="1"/>
            <a:r>
              <a:rPr lang="en-US" altLang="en-US" sz="2400" b="1" dirty="0">
                <a:ea typeface="ヒラギノ角ゴ Pro W3" charset="-128"/>
              </a:rPr>
              <a:t>Systematic</a:t>
            </a:r>
            <a:r>
              <a:rPr lang="en-US" altLang="en-US" sz="2400" dirty="0">
                <a:ea typeface="ヒラギノ角ゴ Pro W3" charset="-128"/>
              </a:rPr>
              <a:t> (or market risk) is risk that affects all firms (e.g., tax rate changes, war)</a:t>
            </a:r>
          </a:p>
          <a:p>
            <a:pPr lvl="1"/>
            <a:r>
              <a:rPr lang="en-US" altLang="en-US" sz="2400" b="1" dirty="0">
                <a:ea typeface="ヒラギノ角ゴ Pro W3" charset="-128"/>
              </a:rPr>
              <a:t>Unsystematic</a:t>
            </a:r>
            <a:r>
              <a:rPr lang="en-US" altLang="en-US" sz="2400" dirty="0">
                <a:ea typeface="ヒラギノ角ゴ Pro W3" charset="-128"/>
              </a:rPr>
              <a:t> (or company-unique risk) is risk that affects only a specific firm (e.g., labor strikes, CEO change)</a:t>
            </a:r>
          </a:p>
          <a:p>
            <a:r>
              <a:rPr lang="en-US" altLang="en-US" sz="2400" dirty="0">
                <a:ea typeface="ヒラギノ角ゴ Pro W3" charset="-128"/>
              </a:rPr>
              <a:t>Only unsystematic risk can be reduced or eliminated through effective diversification. </a:t>
            </a:r>
            <a:endParaRPr lang="en-US" sz="2400" dirty="0"/>
          </a:p>
        </p:txBody>
      </p:sp>
    </p:spTree>
    <p:extLst>
      <p:ext uri="{BB962C8B-B14F-4D97-AF65-F5344CB8AC3E}">
        <p14:creationId xmlns:p14="http://schemas.microsoft.com/office/powerpoint/2010/main" val="927767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04963"/>
            <a:ext cx="8229600" cy="1107996"/>
          </a:xfrm>
        </p:spPr>
        <p:txBody>
          <a:bodyPr>
            <a:spAutoFit/>
          </a:bodyPr>
          <a:lstStyle/>
          <a:p>
            <a:r>
              <a:rPr lang="en-US" sz="3600" dirty="0">
                <a:latin typeface="+mj-lt"/>
              </a:rPr>
              <a:t>Figure </a:t>
            </a:r>
            <a:r>
              <a:rPr lang="en-US" sz="3600" dirty="0" smtClean="0">
                <a:latin typeface="+mj-lt"/>
              </a:rPr>
              <a:t>6.3 </a:t>
            </a:r>
            <a:r>
              <a:rPr lang="en-US" sz="3600" dirty="0">
                <a:latin typeface="+mj-lt"/>
              </a:rPr>
              <a:t>Variability of Returns Compared with Size of Portfolio</a:t>
            </a:r>
          </a:p>
        </p:txBody>
      </p:sp>
      <p:pic>
        <p:nvPicPr>
          <p:cNvPr id="25602" name="Picture 2" descr="The horizontal axis of the graph denotes Number of stocks in portfolio and ranges from 1 to 25; the vertical axis represents Variability in returns (standard deviation).&#10;The graph is divided into two areas. A line begins about halfway up the vertical axis and extends parallel to the horizontal axis; the yellow-colored area under this line is labeled Systematic or non-diversifiable risk (result of general market influences).&#10;A curve begins at the top of the vertical axis and gently slopes down; the blue-colored area between this line and the horizontal line previously described is labeled Unsystematic, or diversifiable, risk (related to company-specific events).&#10;A vertical line extends upward from the horizontal axis at about the &quot;8 stocks in portfolio&quot; mark and stops at the downward sloping curve previously described. &#10;Callouts indicate that the entirety of the vertical line represents Total risk; the part of the line in the yellow area is Systematic or nondiversifiable risk; the part of the line in the blue area is Unsystematic or diversifiable r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68" y="1753728"/>
            <a:ext cx="7705725" cy="452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483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09575"/>
            <a:ext cx="8229600" cy="553998"/>
          </a:xfrm>
        </p:spPr>
        <p:txBody>
          <a:bodyPr>
            <a:spAutoFit/>
          </a:bodyPr>
          <a:lstStyle/>
          <a:p>
            <a:r>
              <a:rPr lang="en-US" altLang="en-US" sz="3600" dirty="0">
                <a:latin typeface="+mj-lt"/>
                <a:ea typeface="ヒラギノ角ゴ Pro W3" charset="-128"/>
              </a:rPr>
              <a:t>Correlation and Risk </a:t>
            </a:r>
            <a:r>
              <a:rPr lang="en-US" altLang="en-US" sz="3600" dirty="0" smtClean="0">
                <a:latin typeface="+mj-lt"/>
                <a:ea typeface="ヒラギノ角ゴ Pro W3" charset="-128"/>
              </a:rPr>
              <a:t>Reduction </a:t>
            </a:r>
            <a:r>
              <a:rPr lang="en-US" altLang="en-US" sz="2800" dirty="0" smtClean="0">
                <a:latin typeface="+mj-lt"/>
                <a:ea typeface="ヒラギノ角ゴ Pro W3" charset="-128"/>
              </a:rPr>
              <a:t>(1 </a:t>
            </a:r>
            <a:r>
              <a:rPr lang="en-US" altLang="en-US" sz="2800" dirty="0">
                <a:latin typeface="+mj-lt"/>
                <a:ea typeface="ヒラギノ角ゴ Pro W3" charset="-128"/>
              </a:rPr>
              <a:t>of 2)</a:t>
            </a:r>
            <a:endParaRPr lang="en-US" sz="2800" dirty="0">
              <a:latin typeface="+mj-lt"/>
            </a:endParaRPr>
          </a:p>
        </p:txBody>
      </p:sp>
      <p:sp>
        <p:nvSpPr>
          <p:cNvPr id="3" name="Content Placeholder 2"/>
          <p:cNvSpPr>
            <a:spLocks noGrp="1"/>
          </p:cNvSpPr>
          <p:nvPr>
            <p:ph idx="1"/>
          </p:nvPr>
        </p:nvSpPr>
        <p:spPr>
          <a:xfrm>
            <a:off x="441233" y="1827269"/>
            <a:ext cx="8229600" cy="3108543"/>
          </a:xfrm>
        </p:spPr>
        <p:txBody>
          <a:bodyPr>
            <a:spAutoFit/>
          </a:bodyPr>
          <a:lstStyle/>
          <a:p>
            <a:r>
              <a:rPr lang="en-US" altLang="en-US" sz="2400" dirty="0">
                <a:ea typeface="ヒラギノ角ゴ Pro W3" charset="-128"/>
              </a:rPr>
              <a:t>The main motive for holding multiple assets or creating a portfolio of stocks (called diversification) is to reduce the overall risk exposure.</a:t>
            </a:r>
            <a:r>
              <a:rPr lang="en-US" altLang="en-US" sz="2400" b="1" dirty="0">
                <a:ea typeface="ヒラギノ角ゴ Pro W3" charset="-128"/>
              </a:rPr>
              <a:t> </a:t>
            </a:r>
            <a:r>
              <a:rPr lang="en-US" altLang="en-US" sz="2400" dirty="0">
                <a:ea typeface="ヒラギノ角ゴ Pro W3" charset="-128"/>
              </a:rPr>
              <a:t>The degree of reduction depends on the correlation among the assets.</a:t>
            </a:r>
          </a:p>
          <a:p>
            <a:pPr lvl="1"/>
            <a:r>
              <a:rPr lang="en-US" altLang="en-US" sz="2400" dirty="0">
                <a:ea typeface="ヒラギノ角ゴ Pro W3" charset="-128"/>
              </a:rPr>
              <a:t>If two stocks are perfectly positively correlated, diversification has </a:t>
            </a:r>
            <a:r>
              <a:rPr lang="en-US" altLang="en-US" sz="2400" b="1" dirty="0">
                <a:ea typeface="ヒラギノ角ゴ Pro W3" charset="-128"/>
              </a:rPr>
              <a:t>no effect</a:t>
            </a:r>
            <a:r>
              <a:rPr lang="en-US" altLang="en-US" sz="2400" dirty="0">
                <a:ea typeface="ヒラギノ角ゴ Pro W3" charset="-128"/>
              </a:rPr>
              <a:t> on risk.</a:t>
            </a:r>
          </a:p>
          <a:p>
            <a:pPr lvl="1"/>
            <a:r>
              <a:rPr lang="en-US" altLang="en-US" sz="2400" dirty="0">
                <a:ea typeface="ヒラギノ角ゴ Pro W3" charset="-128"/>
              </a:rPr>
              <a:t>If two stocks are perfectly negatively correlated, the portfolio is perfectly diversified.</a:t>
            </a:r>
            <a:endParaRPr lang="en-US" sz="2400" dirty="0"/>
          </a:p>
        </p:txBody>
      </p:sp>
    </p:spTree>
    <p:extLst>
      <p:ext uri="{BB962C8B-B14F-4D97-AF65-F5344CB8AC3E}">
        <p14:creationId xmlns:p14="http://schemas.microsoft.com/office/powerpoint/2010/main" val="2205875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08940"/>
            <a:ext cx="8229600" cy="553998"/>
          </a:xfrm>
        </p:spPr>
        <p:txBody>
          <a:bodyPr>
            <a:spAutoFit/>
          </a:bodyPr>
          <a:lstStyle/>
          <a:p>
            <a:r>
              <a:rPr lang="en-US" altLang="en-US" sz="3600" dirty="0">
                <a:latin typeface="+mj-lt"/>
                <a:ea typeface="ヒラギノ角ゴ Pro W3" charset="-128"/>
              </a:rPr>
              <a:t>Correlation and Risk </a:t>
            </a:r>
            <a:r>
              <a:rPr lang="en-US" altLang="en-US" sz="3600" dirty="0" smtClean="0">
                <a:latin typeface="+mj-lt"/>
                <a:ea typeface="ヒラギノ角ゴ Pro W3" charset="-128"/>
              </a:rPr>
              <a:t>Reduction </a:t>
            </a:r>
            <a:r>
              <a:rPr lang="en-US" altLang="en-US" sz="2800" dirty="0" smtClean="0">
                <a:latin typeface="+mj-lt"/>
                <a:ea typeface="ヒラギノ角ゴ Pro W3" charset="-128"/>
              </a:rPr>
              <a:t>(2 </a:t>
            </a:r>
            <a:r>
              <a:rPr lang="en-US" altLang="en-US" sz="2800" dirty="0">
                <a:latin typeface="+mj-lt"/>
                <a:ea typeface="ヒラギノ角ゴ Pro W3" charset="-128"/>
              </a:rPr>
              <a:t>of 2)</a:t>
            </a:r>
            <a:endParaRPr lang="en-US" sz="2800" dirty="0">
              <a:latin typeface="+mj-lt"/>
            </a:endParaRPr>
          </a:p>
        </p:txBody>
      </p:sp>
      <p:sp>
        <p:nvSpPr>
          <p:cNvPr id="3" name="Content Placeholder 2"/>
          <p:cNvSpPr>
            <a:spLocks noGrp="1"/>
          </p:cNvSpPr>
          <p:nvPr>
            <p:ph idx="1"/>
          </p:nvPr>
        </p:nvSpPr>
        <p:spPr>
          <a:xfrm>
            <a:off x="435654" y="1219835"/>
            <a:ext cx="8229600" cy="1107996"/>
          </a:xfrm>
        </p:spPr>
        <p:txBody>
          <a:bodyPr>
            <a:spAutoFit/>
          </a:bodyPr>
          <a:lstStyle/>
          <a:p>
            <a:r>
              <a:rPr lang="en-US" altLang="en-US" sz="2400" dirty="0">
                <a:ea typeface="ヒラギノ角ゴ Pro W3" charset="-128"/>
              </a:rPr>
              <a:t>Thus, while building a portfolio, we should pick securities/assets that have negative or low-positive correlation to realize diversification benefits.</a:t>
            </a:r>
            <a:endParaRPr lang="en-US" sz="2400" dirty="0"/>
          </a:p>
        </p:txBody>
      </p:sp>
    </p:spTree>
    <p:extLst>
      <p:ext uri="{BB962C8B-B14F-4D97-AF65-F5344CB8AC3E}">
        <p14:creationId xmlns:p14="http://schemas.microsoft.com/office/powerpoint/2010/main" val="1305038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45" y="410294"/>
            <a:ext cx="8229600" cy="553998"/>
          </a:xfrm>
        </p:spPr>
        <p:txBody>
          <a:bodyPr>
            <a:spAutoFit/>
          </a:bodyPr>
          <a:lstStyle/>
          <a:p>
            <a:r>
              <a:rPr lang="en-US" sz="3600" dirty="0">
                <a:latin typeface="+mj-lt"/>
              </a:rPr>
              <a:t>Market Risk or Systematic Risk</a:t>
            </a:r>
          </a:p>
        </p:txBody>
      </p:sp>
      <p:sp>
        <p:nvSpPr>
          <p:cNvPr id="3" name="Content Placeholder 2"/>
          <p:cNvSpPr>
            <a:spLocks noGrp="1"/>
          </p:cNvSpPr>
          <p:nvPr>
            <p:ph idx="1"/>
          </p:nvPr>
        </p:nvSpPr>
        <p:spPr>
          <a:xfrm>
            <a:off x="439782" y="1219090"/>
            <a:ext cx="8229600" cy="1746632"/>
          </a:xfrm>
        </p:spPr>
        <p:txBody>
          <a:bodyPr>
            <a:spAutoFit/>
          </a:bodyPr>
          <a:lstStyle/>
          <a:p>
            <a:r>
              <a:rPr lang="en-US" altLang="en-US" sz="2400" dirty="0">
                <a:ea typeface="ヒラギノ角ゴ Pro W3" charset="-128"/>
              </a:rPr>
              <a:t>Measuring Market Risk:</a:t>
            </a:r>
          </a:p>
          <a:p>
            <a:pPr lvl="1"/>
            <a:r>
              <a:rPr lang="en-US" altLang="en-US" sz="2400" dirty="0">
                <a:ea typeface="ヒラギノ角ゴ Pro W3" charset="-128"/>
              </a:rPr>
              <a:t>eBay vs. S&amp;P 500 Index</a:t>
            </a:r>
          </a:p>
          <a:p>
            <a:r>
              <a:rPr lang="en-US" altLang="en-US" sz="2400" dirty="0">
                <a:ea typeface="ヒラギノ角ゴ Pro W3" charset="-128"/>
              </a:rPr>
              <a:t>Table </a:t>
            </a:r>
            <a:r>
              <a:rPr lang="en-US" altLang="en-US" sz="2400" dirty="0" smtClean="0">
                <a:ea typeface="ヒラギノ角ゴ Pro W3" charset="-128"/>
              </a:rPr>
              <a:t>6.3 </a:t>
            </a:r>
            <a:r>
              <a:rPr lang="en-US" altLang="en-US" sz="2400" dirty="0">
                <a:ea typeface="ヒラギノ角ゴ Pro W3" charset="-128"/>
              </a:rPr>
              <a:t>and Figure </a:t>
            </a:r>
            <a:r>
              <a:rPr lang="en-US" altLang="en-US" sz="2400" dirty="0" smtClean="0">
                <a:ea typeface="ヒラギノ角ゴ Pro W3" charset="-128"/>
              </a:rPr>
              <a:t>6.4 </a:t>
            </a:r>
            <a:r>
              <a:rPr lang="en-US" altLang="en-US" sz="2400" dirty="0">
                <a:ea typeface="ヒラギノ角ゴ Pro W3" charset="-128"/>
              </a:rPr>
              <a:t>display the monthly returns for eBay and the S&amp;P 500 Index.</a:t>
            </a:r>
            <a:endParaRPr lang="en-US" sz="2400" dirty="0"/>
          </a:p>
        </p:txBody>
      </p:sp>
    </p:spTree>
    <p:extLst>
      <p:ext uri="{BB962C8B-B14F-4D97-AF65-F5344CB8AC3E}">
        <p14:creationId xmlns:p14="http://schemas.microsoft.com/office/powerpoint/2010/main" val="2679012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83" y="436823"/>
            <a:ext cx="8247018" cy="1292662"/>
          </a:xfrm>
        </p:spPr>
        <p:txBody>
          <a:bodyPr wrap="square">
            <a:spAutoFit/>
          </a:bodyPr>
          <a:lstStyle/>
          <a:p>
            <a:r>
              <a:rPr lang="en-US" sz="2800" dirty="0">
                <a:latin typeface="+mj-lt"/>
              </a:rPr>
              <a:t>Table </a:t>
            </a:r>
            <a:r>
              <a:rPr lang="en-US" sz="2800" dirty="0" smtClean="0">
                <a:latin typeface="+mj-lt"/>
              </a:rPr>
              <a:t>6.3 </a:t>
            </a:r>
            <a:r>
              <a:rPr lang="en-US" sz="2800" dirty="0">
                <a:latin typeface="+mj-lt"/>
              </a:rPr>
              <a:t>Monthly Holding-Period Returns, eBay versus the S&amp;P 500 Index, February 2017 through January </a:t>
            </a:r>
            <a:r>
              <a:rPr lang="en-US" sz="2800" dirty="0" smtClean="0">
                <a:latin typeface="+mj-lt"/>
              </a:rPr>
              <a:t>2018</a:t>
            </a:r>
            <a:endParaRPr lang="en-US" sz="2600" dirty="0">
              <a:latin typeface="+mj-lt"/>
            </a:endParaRPr>
          </a:p>
        </p:txBody>
      </p:sp>
      <p:pic>
        <p:nvPicPr>
          <p:cNvPr id="34818" name="Picture 2" descr="The details displayed in the table are as follows: &#10;• Month and Year: 2017: January; eBay: Price: U.S. dollars 31.83; Returns (percent): No entry; S and P 500 Index: Price: U.S. dollars 2,279; Returns (percent): No entry&#10;• Month and Year: 2017: February; eBay: Price: 33.90; Returns (percent): 6.50%; S and P 500 Index: Price: 2,364; Returns (percent): 3.72%&#10;• Month and Year: 2017: March; eBay: Price: 33.57; Returns (percent): negative 0.97%; S and P 500 Index: Price: 2,363; Returns (percent): negative 0.04%&#10;• Month and Year: 2017: April; eBay: Price: 33.41; Returns (percent): negative 0.48%; S and P 500 Index: Price: 2,384; Returns (percent): 0.91%&#10;• Month and Year: 2017: May; eBay: Price: 34.30; Returns (percent): 2.66%; S and P 500 Index: Price: 2,412; Returns (percent): 1.16%&#10;• Month and Year: 2017: June; eBay: Price: 34.92; Returns (percent): 1.81%; S and P 500 Index: Price: 2,432; Returns (percent): 0.48%&#10;• Month and Year: 2017: July; eBay: Price: 35.73; Returns (percent): 2.32%; S and P 500 Index: Price: 2,470; Returns (percent): 1.93%&#10;• Month and Year: 2017: August; eBay: Price: 36.13; Returns (percent): 1.12%; S and P 500 Index: Price: 2,472; Returns (percent): 0.05%&#10;• Month and Year: 2017: September; eBay: Price: 38.46; Returns (percent): 6.45%; S and P 500 Index: Price: 2,519; Returns (percent): 1.93%&#10;• Month and Year: 2017: October; eBay: Price: 37.64; Returns (percent): negative 2.13%; S and P 500 Index: Price: 2,575; Returns (percent): 2.22%&#10;• Month and Year: 2017: November; eBay: Price: 34.67; Returns (percent): negative 7.89%; S and P 500 Index: Price: 2,648; Returns (percent): 2.81%&#10;• Month and Year: 2017: December; eBay: Price: 37.74; Returns (percent): 8.85%; S and P 500 Index: Price: 2,674; Returns (percent): 0.98%&#10;• Month and Year: 2018: January; eBay: Price: 40.58; Returns (percent): 7.53%; S and P 500 Index: Price: 2,824; Returns (percent): 5.62%&#10;• Month and Year: 2018: Average Monthly Return; eBay: Price: No entry; Returns (percent): 2.15%; S and P 500 Index: Price: No entry; Returns (percent): 1.81%&#10;• Standard Deviation: eBay: Returns, 4.75%; S and P 500 Index: Returns, 1.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941512"/>
            <a:ext cx="4757738" cy="438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075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3" y="433826"/>
            <a:ext cx="8331927" cy="1292662"/>
          </a:xfrm>
        </p:spPr>
        <p:txBody>
          <a:bodyPr wrap="square">
            <a:spAutoFit/>
          </a:bodyPr>
          <a:lstStyle/>
          <a:p>
            <a:r>
              <a:rPr lang="en-US" sz="2800" dirty="0">
                <a:latin typeface="+mj-lt"/>
              </a:rPr>
              <a:t>Figure </a:t>
            </a:r>
            <a:r>
              <a:rPr lang="en-US" sz="2800" dirty="0" smtClean="0">
                <a:latin typeface="+mj-lt"/>
              </a:rPr>
              <a:t>6.4 </a:t>
            </a:r>
            <a:r>
              <a:rPr lang="en-US" sz="2800" dirty="0">
                <a:latin typeface="+mj-lt"/>
              </a:rPr>
              <a:t>Monthly Holding-Period Returns, eBay versus the S&amp;P 500 Index, February 2017 through January 2018</a:t>
            </a:r>
            <a:endParaRPr lang="en-US" sz="2800" b="0" dirty="0">
              <a:latin typeface="+mj-lt"/>
            </a:endParaRPr>
          </a:p>
        </p:txBody>
      </p:sp>
      <p:pic>
        <p:nvPicPr>
          <p:cNvPr id="27650" name="Picture 2" descr="This bar graph presents monthly holding-period returns for the S&amp;P 500 Index and for eBay, February 2017 through January 2018.&#10;The horizontal axis of the graph is labeled Months; the vertical axis is labeled Percentage Change and ranges from minus 10 percent to 10 percent.&#10;Approximate values for the S&amp;P 500 for this period are as follows:&#10;Feb-17: 3.7 percent &#10;Apr-17: 0.91 percent &#10;Jun-17: 0.48 percent &#10;Aug 17: 0.05 percent &#10;October 17: 1.9 percent &#10;December 17: 0.98 percent &#10;January 18: 5.6 percent &#10;&#10;Approximate values for eBay for this period are as follows:&#10;Feb-17: 6.5 percent &#10;Apr-17: minus 0.5 percent &#10;Jun-17: 1.8 percent &#10;Aug 17: 1 percent &#10;October 17: minus 2 percent &#10;December 17: 8.8 percent &#10;January 18: 7.5 perc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486" y="2049169"/>
            <a:ext cx="6680798" cy="386585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3"/>
          </p:nvPr>
        </p:nvSpPr>
        <p:spPr>
          <a:xfrm>
            <a:off x="439782" y="6109156"/>
            <a:ext cx="8229600" cy="246221"/>
          </a:xfrm>
        </p:spPr>
        <p:txBody>
          <a:bodyPr>
            <a:spAutoFit/>
          </a:bodyPr>
          <a:lstStyle/>
          <a:p>
            <a:pPr marL="0" indent="0">
              <a:buNone/>
            </a:pPr>
            <a:r>
              <a:rPr lang="en-US" dirty="0"/>
              <a:t>Source: Data from Yahoo Finance</a:t>
            </a:r>
          </a:p>
        </p:txBody>
      </p:sp>
    </p:spTree>
    <p:extLst>
      <p:ext uri="{BB962C8B-B14F-4D97-AF65-F5344CB8AC3E}">
        <p14:creationId xmlns:p14="http://schemas.microsoft.com/office/powerpoint/2010/main" val="1602576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45" y="410294"/>
            <a:ext cx="8229600" cy="553998"/>
          </a:xfrm>
        </p:spPr>
        <p:txBody>
          <a:bodyPr>
            <a:spAutoFit/>
          </a:bodyPr>
          <a:lstStyle/>
          <a:p>
            <a:r>
              <a:rPr lang="en-US" sz="3600" dirty="0">
                <a:latin typeface="+mj-lt"/>
              </a:rPr>
              <a:t>Measuring Market Risk Equation </a:t>
            </a:r>
            <a:r>
              <a:rPr lang="en-US" sz="3600" dirty="0" smtClean="0">
                <a:latin typeface="+mj-lt"/>
              </a:rPr>
              <a:t>6.6</a:t>
            </a:r>
            <a:endParaRPr lang="en-US" sz="3600" dirty="0">
              <a:latin typeface="+mj-lt"/>
            </a:endParaRPr>
          </a:p>
        </p:txBody>
      </p:sp>
      <p:graphicFrame>
        <p:nvGraphicFramePr>
          <p:cNvPr id="4" name="Object 3" descr="The equation is as follows: &#10;Monthly holding return equals the fraction price sub end of month minus price sub beginning of month by price sub beginning of month."/>
          <p:cNvGraphicFramePr>
            <a:graphicFrameLocks noChangeAspect="1"/>
          </p:cNvGraphicFramePr>
          <p:nvPr>
            <p:extLst>
              <p:ext uri="{D42A27DB-BD31-4B8C-83A1-F6EECF244321}">
                <p14:modId xmlns:p14="http://schemas.microsoft.com/office/powerpoint/2010/main" val="3728829337"/>
              </p:ext>
            </p:extLst>
          </p:nvPr>
        </p:nvGraphicFramePr>
        <p:xfrm>
          <a:off x="814388" y="1517650"/>
          <a:ext cx="7551737" cy="971550"/>
        </p:xfrm>
        <a:graphic>
          <a:graphicData uri="http://schemas.openxmlformats.org/presentationml/2006/ole">
            <mc:AlternateContent xmlns:mc="http://schemas.openxmlformats.org/markup-compatibility/2006">
              <mc:Choice xmlns:v="urn:schemas-microsoft-com:vml" Requires="v">
                <p:oleObj spid="_x0000_s45406" name="Equation" r:id="rId3" imgW="3644640" imgH="469800" progId="Equation.DSMT4">
                  <p:embed/>
                </p:oleObj>
              </mc:Choice>
              <mc:Fallback>
                <p:oleObj name="Equation" r:id="rId3" imgW="3644640" imgH="469800" progId="Equation.DSMT4">
                  <p:embed/>
                  <p:pic>
                    <p:nvPicPr>
                      <p:cNvPr id="0" name=""/>
                      <p:cNvPicPr/>
                      <p:nvPr/>
                    </p:nvPicPr>
                    <p:blipFill>
                      <a:blip r:embed="rId4"/>
                      <a:stretch>
                        <a:fillRect/>
                      </a:stretch>
                    </p:blipFill>
                    <p:spPr>
                      <a:xfrm>
                        <a:off x="814388" y="1517650"/>
                        <a:ext cx="7551737" cy="971550"/>
                      </a:xfrm>
                      <a:prstGeom prst="rect">
                        <a:avLst/>
                      </a:prstGeom>
                    </p:spPr>
                  </p:pic>
                </p:oleObj>
              </mc:Fallback>
            </mc:AlternateContent>
          </a:graphicData>
        </a:graphic>
      </p:graphicFrame>
      <p:graphicFrame>
        <p:nvGraphicFramePr>
          <p:cNvPr id="5" name="Object 4" descr="The equation is as follows: &#10;Equals the fraction price sub end of month by price sub beginning of month minus 1."/>
          <p:cNvGraphicFramePr>
            <a:graphicFrameLocks noChangeAspect="1"/>
          </p:cNvGraphicFramePr>
          <p:nvPr>
            <p:extLst>
              <p:ext uri="{D42A27DB-BD31-4B8C-83A1-F6EECF244321}">
                <p14:modId xmlns:p14="http://schemas.microsoft.com/office/powerpoint/2010/main" val="3852110953"/>
              </p:ext>
            </p:extLst>
          </p:nvPr>
        </p:nvGraphicFramePr>
        <p:xfrm>
          <a:off x="3910013" y="2881313"/>
          <a:ext cx="3238500" cy="915987"/>
        </p:xfrm>
        <a:graphic>
          <a:graphicData uri="http://schemas.openxmlformats.org/presentationml/2006/ole">
            <mc:AlternateContent xmlns:mc="http://schemas.openxmlformats.org/markup-compatibility/2006">
              <mc:Choice xmlns:v="urn:schemas-microsoft-com:vml" Requires="v">
                <p:oleObj spid="_x0000_s45407" name="Equation" r:id="rId5" imgW="1562040" imgH="444240" progId="Equation.DSMT4">
                  <p:embed/>
                </p:oleObj>
              </mc:Choice>
              <mc:Fallback>
                <p:oleObj name="Equation" r:id="rId5" imgW="1562040" imgH="444240" progId="Equation.DSMT4">
                  <p:embed/>
                  <p:pic>
                    <p:nvPicPr>
                      <p:cNvPr id="0" name=""/>
                      <p:cNvPicPr/>
                      <p:nvPr/>
                    </p:nvPicPr>
                    <p:blipFill>
                      <a:blip r:embed="rId6"/>
                      <a:stretch>
                        <a:fillRect/>
                      </a:stretch>
                    </p:blipFill>
                    <p:spPr>
                      <a:xfrm>
                        <a:off x="3910013" y="2881313"/>
                        <a:ext cx="3238500" cy="915987"/>
                      </a:xfrm>
                      <a:prstGeom prst="rect">
                        <a:avLst/>
                      </a:prstGeom>
                    </p:spPr>
                  </p:pic>
                </p:oleObj>
              </mc:Fallback>
            </mc:AlternateContent>
          </a:graphicData>
        </a:graphic>
      </p:graphicFrame>
    </p:spTree>
    <p:extLst>
      <p:ext uri="{BB962C8B-B14F-4D97-AF65-F5344CB8AC3E}">
        <p14:creationId xmlns:p14="http://schemas.microsoft.com/office/powerpoint/2010/main" val="4081422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Holding-Period Return </a:t>
            </a:r>
            <a:r>
              <a:rPr lang="en-US" altLang="en-US" sz="2800" dirty="0">
                <a:latin typeface="+mj-lt"/>
                <a:ea typeface="ヒラギノ角ゴ Pro W3" charset="-128"/>
              </a:rPr>
              <a:t>(1 of 2)</a:t>
            </a:r>
            <a:endParaRPr lang="en-US" sz="2800" dirty="0">
              <a:latin typeface="+mj-lt"/>
            </a:endParaRPr>
          </a:p>
        </p:txBody>
      </p:sp>
      <p:sp>
        <p:nvSpPr>
          <p:cNvPr id="3" name="Content Placeholder 2"/>
          <p:cNvSpPr>
            <a:spLocks noGrp="1"/>
          </p:cNvSpPr>
          <p:nvPr>
            <p:ph idx="1"/>
          </p:nvPr>
        </p:nvSpPr>
        <p:spPr>
          <a:xfrm>
            <a:off x="437401" y="1217005"/>
            <a:ext cx="8305800" cy="1554272"/>
          </a:xfrm>
        </p:spPr>
        <p:txBody>
          <a:bodyPr>
            <a:spAutoFit/>
          </a:bodyPr>
          <a:lstStyle/>
          <a:p>
            <a:r>
              <a:rPr lang="en-US" altLang="en-US" sz="2400" dirty="0">
                <a:ea typeface="ヒラギノ角ゴ Pro W3" charset="-128"/>
              </a:rPr>
              <a:t>Historical or holding-period or realized rate of return</a:t>
            </a:r>
          </a:p>
          <a:p>
            <a:pPr lvl="1"/>
            <a:r>
              <a:rPr lang="en-US" sz="2400" dirty="0"/>
              <a:t>Holding-period return = payoff during the "holding" period. Holding period could be any unit of time such as one day, a few weeks, or a few years.</a:t>
            </a:r>
          </a:p>
        </p:txBody>
      </p:sp>
      <p:graphicFrame>
        <p:nvGraphicFramePr>
          <p:cNvPr id="4" name="Object 3" descr="An image shows an equation as follows: Holding-period dollar gain, DG equals price sub endofperiod plus cash distribution (dividend) minus price sub beginning of period (6-1)."/>
          <p:cNvGraphicFramePr>
            <a:graphicFrameLocks noChangeAspect="1"/>
          </p:cNvGraphicFramePr>
          <p:nvPr>
            <p:extLst>
              <p:ext uri="{D42A27DB-BD31-4B8C-83A1-F6EECF244321}">
                <p14:modId xmlns:p14="http://schemas.microsoft.com/office/powerpoint/2010/main" val="3913947257"/>
              </p:ext>
            </p:extLst>
          </p:nvPr>
        </p:nvGraphicFramePr>
        <p:xfrm>
          <a:off x="535897" y="3069402"/>
          <a:ext cx="8153165" cy="916046"/>
        </p:xfrm>
        <a:graphic>
          <a:graphicData uri="http://schemas.openxmlformats.org/presentationml/2006/ole">
            <mc:AlternateContent xmlns:mc="http://schemas.openxmlformats.org/markup-compatibility/2006">
              <mc:Choice xmlns:v="urn:schemas-microsoft-com:vml" Requires="v">
                <p:oleObj spid="_x0000_s1751" name="Equation" r:id="rId3" imgW="4305240" imgH="482400" progId="Equation.DSMT4">
                  <p:embed/>
                </p:oleObj>
              </mc:Choice>
              <mc:Fallback>
                <p:oleObj name="Equation" r:id="rId3" imgW="4305240" imgH="482400" progId="Equation.DSMT4">
                  <p:embed/>
                  <p:pic>
                    <p:nvPicPr>
                      <p:cNvPr id="0" name=""/>
                      <p:cNvPicPr/>
                      <p:nvPr/>
                    </p:nvPicPr>
                    <p:blipFill>
                      <a:blip r:embed="rId4"/>
                      <a:stretch>
                        <a:fillRect/>
                      </a:stretch>
                    </p:blipFill>
                    <p:spPr>
                      <a:xfrm>
                        <a:off x="535897" y="3069402"/>
                        <a:ext cx="8153165" cy="916046"/>
                      </a:xfrm>
                      <a:prstGeom prst="rect">
                        <a:avLst/>
                      </a:prstGeom>
                    </p:spPr>
                  </p:pic>
                </p:oleObj>
              </mc:Fallback>
            </mc:AlternateContent>
          </a:graphicData>
        </a:graphic>
      </p:graphicFrame>
    </p:spTree>
    <p:extLst>
      <p:ext uri="{BB962C8B-B14F-4D97-AF65-F5344CB8AC3E}">
        <p14:creationId xmlns:p14="http://schemas.microsoft.com/office/powerpoint/2010/main" val="8359620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Equations </a:t>
            </a:r>
            <a:r>
              <a:rPr lang="en-US" altLang="en-US" sz="3600" dirty="0" smtClean="0">
                <a:latin typeface="+mj-lt"/>
                <a:ea typeface="ヒラギノ角ゴ Pro W3" charset="-128"/>
              </a:rPr>
              <a:t>6.7 </a:t>
            </a:r>
            <a:r>
              <a:rPr lang="en-US" altLang="en-US" sz="3600" dirty="0">
                <a:latin typeface="+mj-lt"/>
                <a:ea typeface="ヒラギノ角ゴ Pro W3" charset="-128"/>
              </a:rPr>
              <a:t>and </a:t>
            </a:r>
            <a:r>
              <a:rPr lang="en-US" altLang="en-US" sz="3600" dirty="0" smtClean="0">
                <a:latin typeface="+mj-lt"/>
                <a:ea typeface="ヒラギノ角ゴ Pro W3" charset="-128"/>
              </a:rPr>
              <a:t>6.8</a:t>
            </a:r>
            <a:endParaRPr lang="en-US" sz="3600" dirty="0">
              <a:latin typeface="+mj-lt"/>
            </a:endParaRPr>
          </a:p>
        </p:txBody>
      </p:sp>
      <p:graphicFrame>
        <p:nvGraphicFramePr>
          <p:cNvPr id="4" name="Object 3" descr="An image shows an equation as follows: r 1 equals the fraction P sub t plus D sub t by P sub t minus 1 minus 1."/>
          <p:cNvGraphicFramePr>
            <a:graphicFrameLocks noChangeAspect="1"/>
          </p:cNvGraphicFramePr>
          <p:nvPr>
            <p:extLst>
              <p:ext uri="{D42A27DB-BD31-4B8C-83A1-F6EECF244321}">
                <p14:modId xmlns:p14="http://schemas.microsoft.com/office/powerpoint/2010/main" val="3149449533"/>
              </p:ext>
            </p:extLst>
          </p:nvPr>
        </p:nvGraphicFramePr>
        <p:xfrm>
          <a:off x="3541713" y="1230313"/>
          <a:ext cx="2281237" cy="765175"/>
        </p:xfrm>
        <a:graphic>
          <a:graphicData uri="http://schemas.openxmlformats.org/presentationml/2006/ole">
            <mc:AlternateContent xmlns:mc="http://schemas.openxmlformats.org/markup-compatibility/2006">
              <mc:Choice xmlns:v="urn:schemas-microsoft-com:vml" Requires="v">
                <p:oleObj spid="_x0000_s44383" name="Equation" r:id="rId3" imgW="1282680" imgH="431640" progId="Equation.DSMT4">
                  <p:embed/>
                </p:oleObj>
              </mc:Choice>
              <mc:Fallback>
                <p:oleObj name="Equation" r:id="rId3" imgW="1282680" imgH="431640" progId="Equation.DSMT4">
                  <p:embed/>
                  <p:pic>
                    <p:nvPicPr>
                      <p:cNvPr id="0" name=""/>
                      <p:cNvPicPr/>
                      <p:nvPr/>
                    </p:nvPicPr>
                    <p:blipFill>
                      <a:blip r:embed="rId4"/>
                      <a:stretch>
                        <a:fillRect/>
                      </a:stretch>
                    </p:blipFill>
                    <p:spPr>
                      <a:xfrm>
                        <a:off x="3541713" y="1230313"/>
                        <a:ext cx="2281237" cy="765175"/>
                      </a:xfrm>
                      <a:prstGeom prst="rect">
                        <a:avLst/>
                      </a:prstGeom>
                    </p:spPr>
                  </p:pic>
                </p:oleObj>
              </mc:Fallback>
            </mc:AlternateContent>
          </a:graphicData>
        </a:graphic>
      </p:graphicFrame>
      <p:graphicFrame>
        <p:nvGraphicFramePr>
          <p:cNvPr id="5" name="Object 4" descr="An image shows an equation as follows: Average holding-period return equals the fraction return in month 1 plus return in month 2 plus ellipsis plus return in last month by number of monthly returns."/>
          <p:cNvGraphicFramePr>
            <a:graphicFrameLocks noChangeAspect="1"/>
          </p:cNvGraphicFramePr>
          <p:nvPr>
            <p:extLst>
              <p:ext uri="{D42A27DB-BD31-4B8C-83A1-F6EECF244321}">
                <p14:modId xmlns:p14="http://schemas.microsoft.com/office/powerpoint/2010/main" val="3020155660"/>
              </p:ext>
            </p:extLst>
          </p:nvPr>
        </p:nvGraphicFramePr>
        <p:xfrm>
          <a:off x="757238" y="2274888"/>
          <a:ext cx="7385050" cy="1154112"/>
        </p:xfrm>
        <a:graphic>
          <a:graphicData uri="http://schemas.openxmlformats.org/presentationml/2006/ole">
            <mc:AlternateContent xmlns:mc="http://schemas.openxmlformats.org/markup-compatibility/2006">
              <mc:Choice xmlns:v="urn:schemas-microsoft-com:vml" Requires="v">
                <p:oleObj spid="_x0000_s44384" name="Equation" r:id="rId5" imgW="4051080" imgH="634680" progId="Equation.DSMT4">
                  <p:embed/>
                </p:oleObj>
              </mc:Choice>
              <mc:Fallback>
                <p:oleObj name="Equation" r:id="rId5" imgW="4051080" imgH="634680" progId="Equation.DSMT4">
                  <p:embed/>
                  <p:pic>
                    <p:nvPicPr>
                      <p:cNvPr id="0" name=""/>
                      <p:cNvPicPr/>
                      <p:nvPr/>
                    </p:nvPicPr>
                    <p:blipFill>
                      <a:blip r:embed="rId6"/>
                      <a:stretch>
                        <a:fillRect/>
                      </a:stretch>
                    </p:blipFill>
                    <p:spPr>
                      <a:xfrm>
                        <a:off x="757238" y="2274888"/>
                        <a:ext cx="7385050" cy="1154112"/>
                      </a:xfrm>
                      <a:prstGeom prst="rect">
                        <a:avLst/>
                      </a:prstGeom>
                    </p:spPr>
                  </p:pic>
                </p:oleObj>
              </mc:Fallback>
            </mc:AlternateContent>
          </a:graphicData>
        </a:graphic>
      </p:graphicFrame>
    </p:spTree>
    <p:extLst>
      <p:ext uri="{BB962C8B-B14F-4D97-AF65-F5344CB8AC3E}">
        <p14:creationId xmlns:p14="http://schemas.microsoft.com/office/powerpoint/2010/main" val="14163138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From Figure </a:t>
            </a:r>
            <a:r>
              <a:rPr lang="en-US" altLang="en-US" sz="3600" dirty="0" smtClean="0">
                <a:latin typeface="+mj-lt"/>
                <a:ea typeface="ヒラギノ角ゴ Pro W3" charset="-128"/>
              </a:rPr>
              <a:t>6.4 </a:t>
            </a:r>
            <a:r>
              <a:rPr lang="en-US" altLang="en-US" sz="3600" dirty="0">
                <a:latin typeface="+mj-lt"/>
                <a:ea typeface="ヒラギノ角ゴ Pro W3" charset="-128"/>
              </a:rPr>
              <a:t>and Table </a:t>
            </a:r>
            <a:r>
              <a:rPr lang="en-US" altLang="en-US" sz="3600" dirty="0" smtClean="0">
                <a:latin typeface="+mj-lt"/>
                <a:ea typeface="ヒラギノ角ゴ Pro W3" charset="-128"/>
              </a:rPr>
              <a:t>6.3</a:t>
            </a:r>
            <a:endParaRPr lang="en-US" sz="3600" dirty="0">
              <a:latin typeface="+mj-lt"/>
            </a:endParaRPr>
          </a:p>
        </p:txBody>
      </p:sp>
      <p:sp>
        <p:nvSpPr>
          <p:cNvPr id="3" name="Content Placeholder 2"/>
          <p:cNvSpPr>
            <a:spLocks noGrp="1"/>
          </p:cNvSpPr>
          <p:nvPr>
            <p:ph idx="1"/>
          </p:nvPr>
        </p:nvSpPr>
        <p:spPr>
          <a:xfrm>
            <a:off x="439782" y="1217004"/>
            <a:ext cx="8229600" cy="3162404"/>
          </a:xfrm>
        </p:spPr>
        <p:txBody>
          <a:bodyPr>
            <a:spAutoFit/>
          </a:bodyPr>
          <a:lstStyle/>
          <a:p>
            <a:r>
              <a:rPr lang="en-US" altLang="en-US" sz="2400" dirty="0">
                <a:ea typeface="ヒラギノ角ゴ Pro W3" charset="-128"/>
              </a:rPr>
              <a:t>Average monthly return: eBay = 2.15% </a:t>
            </a:r>
          </a:p>
          <a:p>
            <a:r>
              <a:rPr lang="en-US" altLang="en-US" sz="2400" dirty="0">
                <a:ea typeface="ヒラギノ角ゴ Pro W3" charset="-128"/>
              </a:rPr>
              <a:t>S&amp;P 500 Index = 1.86%</a:t>
            </a:r>
          </a:p>
          <a:p>
            <a:r>
              <a:rPr lang="en-US" altLang="en-US" sz="2400" dirty="0">
                <a:ea typeface="ヒラギノ角ゴ Pro W3" charset="-128"/>
              </a:rPr>
              <a:t>Risk was higher for eBay with standard deviation of 4.75 percent versus 1.64 percent for S&amp;P 500.</a:t>
            </a:r>
          </a:p>
          <a:p>
            <a:r>
              <a:rPr lang="en-US" altLang="en-US" sz="2400" dirty="0">
                <a:ea typeface="ヒラギノ角ゴ Pro W3" charset="-128"/>
              </a:rPr>
              <a:t>There is a moderate positive relationship in the movement of returns between eBay and S&amp;P 500 (in 9 of the 12 months) (see Figure </a:t>
            </a:r>
            <a:r>
              <a:rPr lang="en-US" altLang="en-US" sz="2400" dirty="0" smtClean="0">
                <a:ea typeface="ヒラギノ角ゴ Pro W3" charset="-128"/>
              </a:rPr>
              <a:t>6.5</a:t>
            </a:r>
            <a:r>
              <a:rPr lang="en-US" altLang="en-US" sz="2400" dirty="0">
                <a:ea typeface="ヒラギノ角ゴ Pro W3" charset="-128"/>
              </a:rPr>
              <a:t>).</a:t>
            </a:r>
            <a:endParaRPr lang="en-US" sz="2400" dirty="0"/>
          </a:p>
        </p:txBody>
      </p:sp>
    </p:spTree>
    <p:extLst>
      <p:ext uri="{BB962C8B-B14F-4D97-AF65-F5344CB8AC3E}">
        <p14:creationId xmlns:p14="http://schemas.microsoft.com/office/powerpoint/2010/main" val="21719430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3" y="438838"/>
            <a:ext cx="7772400" cy="1292662"/>
          </a:xfrm>
        </p:spPr>
        <p:txBody>
          <a:bodyPr>
            <a:spAutoFit/>
          </a:bodyPr>
          <a:lstStyle/>
          <a:p>
            <a:r>
              <a:rPr lang="en-US" sz="2800" dirty="0">
                <a:latin typeface="+mj-lt"/>
              </a:rPr>
              <a:t>Figure </a:t>
            </a:r>
            <a:r>
              <a:rPr lang="en-US" sz="2800" dirty="0" smtClean="0">
                <a:latin typeface="+mj-lt"/>
              </a:rPr>
              <a:t>6.5 </a:t>
            </a:r>
            <a:r>
              <a:rPr lang="en-US" sz="2800" dirty="0">
                <a:latin typeface="+mj-lt"/>
              </a:rPr>
              <a:t>Monthly Holding-Period Returns, eBay versus the S&amp;P 500 Index, February 2017 through January 2018</a:t>
            </a:r>
          </a:p>
        </p:txBody>
      </p:sp>
      <p:pic>
        <p:nvPicPr>
          <p:cNvPr id="28674" name="Picture 2" descr="The horizontal axis of the scatter graph is the percentage of monthly returns for Ebay; the vertical axis is the percentage of monthly returns for S&amp;P 500. The percentages for both axes run from minus 20 to 20. The graph plots the returns for eBay and the S&amp;P 500 from February 2017 through January 2018. &#10;Percentage returns are shown as dots on the graph.&#10;A straight line, labeled Characteristic line, slopes upward from the bottom left quadrant to the top right quadrant, intersecting the 0 percent point on both axes.&#10;Callouts point to the dot for September 2017 returns. &#10;A parenthesis extends from 0 to 10 percent on the horizontal axis and is labeled Run equals 10 percent. &#10;Another parenthesis extends from the 10 percent mark on the horizontal axis up to the 7.48 percent mark on the vertical axis; this is labeled Rise equals 7.48 percent. &#10;Another callout indicates the slope of the Characteristic line as follows: Slope equals Rise divided by Run equals 7.48 percent divided by 10 percent equals .748.&#10;&#10;Calculating beta:&#10;Visual—the slope of a straight line can be estimated visually by drawing a straight line that best “fits” the scatter of eBay’s stock returns and those of the market index. The beta coefficient then is the “rise over the run.” For example, when the S&amp;P 500 Index is 10 percent, shown on the horizontal axis (the run), eBay shown on the vertical axis (the rise) is 7.48 percent. Thus, beta is the rise divided by the run, or 7.48 percent divided by 10 percent.&#10;Financial calculator—financial calculators have built in functions for computing the beta coefficient. However, since the procedure varies from one calculator to another, we do not present it here.&#10;Excel—Excel’s Slope function can be used to calculate the slope, equals slope (return values for eBay, return values for S&amp;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5700" y="1828800"/>
            <a:ext cx="4354801" cy="408160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3"/>
          </p:nvPr>
        </p:nvSpPr>
        <p:spPr>
          <a:xfrm>
            <a:off x="457200" y="6019801"/>
            <a:ext cx="8229600" cy="246221"/>
          </a:xfrm>
        </p:spPr>
        <p:txBody>
          <a:bodyPr>
            <a:spAutoFit/>
          </a:bodyPr>
          <a:lstStyle/>
          <a:p>
            <a:pPr marL="0" indent="0">
              <a:buNone/>
            </a:pPr>
            <a:r>
              <a:rPr lang="en-US" dirty="0"/>
              <a:t>Source: Data from Yahoo Finance</a:t>
            </a:r>
          </a:p>
        </p:txBody>
      </p:sp>
    </p:spTree>
    <p:extLst>
      <p:ext uri="{BB962C8B-B14F-4D97-AF65-F5344CB8AC3E}">
        <p14:creationId xmlns:p14="http://schemas.microsoft.com/office/powerpoint/2010/main" val="6155714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47" y="418368"/>
            <a:ext cx="8229600" cy="553998"/>
          </a:xfrm>
        </p:spPr>
        <p:txBody>
          <a:bodyPr>
            <a:spAutoFit/>
          </a:bodyPr>
          <a:lstStyle/>
          <a:p>
            <a:r>
              <a:rPr lang="en-US" altLang="en-US" sz="3600" dirty="0">
                <a:latin typeface="+mj-lt"/>
                <a:ea typeface="ヒラギノ角ゴ Pro W3" charset="-128"/>
              </a:rPr>
              <a:t>Characteristic Line and Beta</a:t>
            </a:r>
            <a:endParaRPr lang="en-US" sz="3600" dirty="0">
              <a:latin typeface="+mj-lt"/>
            </a:endParaRPr>
          </a:p>
        </p:txBody>
      </p:sp>
      <p:sp>
        <p:nvSpPr>
          <p:cNvPr id="3" name="Content Placeholder 2"/>
          <p:cNvSpPr>
            <a:spLocks noGrp="1"/>
          </p:cNvSpPr>
          <p:nvPr>
            <p:ph idx="1"/>
          </p:nvPr>
        </p:nvSpPr>
        <p:spPr>
          <a:xfrm>
            <a:off x="439782" y="1217639"/>
            <a:ext cx="8247018" cy="4078039"/>
          </a:xfrm>
        </p:spPr>
        <p:txBody>
          <a:bodyPr wrap="square">
            <a:spAutoFit/>
          </a:bodyPr>
          <a:lstStyle/>
          <a:p>
            <a:r>
              <a:rPr lang="en-US" altLang="en-US" sz="2400" dirty="0">
                <a:ea typeface="ヒラギノ角ゴ Pro W3" charset="-128"/>
              </a:rPr>
              <a:t>The relationship between eBay and S&amp;P 500 is captured in Figure </a:t>
            </a:r>
            <a:r>
              <a:rPr lang="en-US" altLang="en-US" sz="2400" dirty="0" smtClean="0">
                <a:ea typeface="ヒラギノ角ゴ Pro W3" charset="-128"/>
              </a:rPr>
              <a:t>6.5</a:t>
            </a:r>
            <a:r>
              <a:rPr lang="en-US" altLang="en-US" sz="2400" dirty="0">
                <a:ea typeface="ヒラギノ角ゴ Pro W3" charset="-128"/>
              </a:rPr>
              <a:t>.</a:t>
            </a:r>
          </a:p>
          <a:p>
            <a:r>
              <a:rPr lang="en-US" altLang="en-US" sz="2400" b="1" dirty="0">
                <a:ea typeface="ヒラギノ角ゴ Pro W3" charset="-128"/>
              </a:rPr>
              <a:t>Characteristic line</a:t>
            </a:r>
            <a:r>
              <a:rPr lang="en-US" altLang="en-US" sz="2400" dirty="0">
                <a:ea typeface="ヒラギノ角ゴ Pro W3" charset="-128"/>
              </a:rPr>
              <a:t> is the “line of best fit</a:t>
            </a:r>
            <a:r>
              <a:rPr lang="en-US" altLang="ja-JP" sz="2400" dirty="0">
                <a:ea typeface="ヒラギノ角ゴ Pro W3" charset="-128"/>
              </a:rPr>
              <a:t>”</a:t>
            </a:r>
            <a:r>
              <a:rPr lang="en-US" altLang="en-US" sz="2400" dirty="0">
                <a:ea typeface="ヒラギノ角ゴ Pro W3" charset="-128"/>
              </a:rPr>
              <a:t> for all the stock returns relative to returns of S&amp;P 500.</a:t>
            </a:r>
          </a:p>
          <a:p>
            <a:r>
              <a:rPr lang="en-US" altLang="en-US" sz="2400" dirty="0">
                <a:ea typeface="ヒラギノ角ゴ Pro W3" charset="-128"/>
              </a:rPr>
              <a:t>The </a:t>
            </a:r>
            <a:r>
              <a:rPr lang="en-US" altLang="en-US" sz="2400" b="1" dirty="0">
                <a:ea typeface="ヒラギノ角ゴ Pro W3" charset="-128"/>
              </a:rPr>
              <a:t>slope of the characteristic line</a:t>
            </a:r>
            <a:r>
              <a:rPr lang="en-US" altLang="en-US" sz="2400" dirty="0">
                <a:ea typeface="ヒラギノ角ゴ Pro W3" charset="-128"/>
              </a:rPr>
              <a:t> (= 0.748) measures the average relationship between a stock’s returns and those of the S&amp;P 500 Index Returns. This slope (called </a:t>
            </a:r>
            <a:r>
              <a:rPr lang="en-US" altLang="en-US" sz="2400" b="1" dirty="0">
                <a:ea typeface="ヒラギノ角ゴ Pro W3" charset="-128"/>
              </a:rPr>
              <a:t>beta</a:t>
            </a:r>
            <a:r>
              <a:rPr lang="en-US" altLang="en-US" sz="2400" dirty="0">
                <a:ea typeface="ヒラギノ角ゴ Pro W3" charset="-128"/>
              </a:rPr>
              <a:t>) is a measure of the firm’s market risk; i.e., eBay’s returns are 0.748 times as volatile on average as those of the overall market.</a:t>
            </a:r>
            <a:endParaRPr lang="en-US" sz="2400" dirty="0"/>
          </a:p>
        </p:txBody>
      </p:sp>
    </p:spTree>
    <p:extLst>
      <p:ext uri="{BB962C8B-B14F-4D97-AF65-F5344CB8AC3E}">
        <p14:creationId xmlns:p14="http://schemas.microsoft.com/office/powerpoint/2010/main" val="848494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3" y="442985"/>
            <a:ext cx="8305800" cy="861774"/>
          </a:xfrm>
        </p:spPr>
        <p:txBody>
          <a:bodyPr wrap="square">
            <a:spAutoFit/>
          </a:bodyPr>
          <a:lstStyle/>
          <a:p>
            <a:r>
              <a:rPr lang="en-US" sz="2800" dirty="0">
                <a:latin typeface="+mj-lt"/>
              </a:rPr>
              <a:t>Figure </a:t>
            </a:r>
            <a:r>
              <a:rPr lang="en-US" sz="2800" dirty="0" smtClean="0">
                <a:latin typeface="+mj-lt"/>
              </a:rPr>
              <a:t>6.6 </a:t>
            </a:r>
            <a:r>
              <a:rPr lang="en-US" sz="2800" dirty="0">
                <a:latin typeface="+mj-lt"/>
              </a:rPr>
              <a:t>Holding-Period Returns for a Hypothetical Portfolio and the S&amp;P 500 Index</a:t>
            </a:r>
          </a:p>
        </p:txBody>
      </p:sp>
      <p:pic>
        <p:nvPicPr>
          <p:cNvPr id="29698" name="Picture 2" descr="The horizontal axis of the scatter graph is the percentage of returns for the S&amp;P 500; the vertical axis is the percentage of returns for a hypothetical company. The percentages for both axes run from minus 30 to 30. The graph plots the returns for a hypothetical portfolio against the S&amp;P 500 for a 24-month period. &#10;A straight line, labeled Characteristic line, slopes upward from the bottom left to the top right, intersecting the 0 percent point on both axes. Percentage returns, shown as dots on the graph, lie close to the slope of the l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4384" y="1498828"/>
            <a:ext cx="5963216" cy="449051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3"/>
          </p:nvPr>
        </p:nvSpPr>
        <p:spPr>
          <a:xfrm>
            <a:off x="447675" y="6142037"/>
            <a:ext cx="8229600" cy="246221"/>
          </a:xfrm>
        </p:spPr>
        <p:txBody>
          <a:bodyPr>
            <a:spAutoFit/>
          </a:bodyPr>
          <a:lstStyle/>
          <a:p>
            <a:pPr marL="0" indent="0">
              <a:buNone/>
            </a:pPr>
            <a:r>
              <a:rPr lang="en-US" dirty="0"/>
              <a:t>Source: Data from Yahoo Finance</a:t>
            </a:r>
          </a:p>
        </p:txBody>
      </p:sp>
    </p:spTree>
    <p:extLst>
      <p:ext uri="{BB962C8B-B14F-4D97-AF65-F5344CB8AC3E}">
        <p14:creationId xmlns:p14="http://schemas.microsoft.com/office/powerpoint/2010/main" val="31283241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254" y="410294"/>
            <a:ext cx="8229600" cy="553998"/>
          </a:xfrm>
        </p:spPr>
        <p:txBody>
          <a:bodyPr>
            <a:spAutoFit/>
          </a:bodyPr>
          <a:lstStyle/>
          <a:p>
            <a:r>
              <a:rPr lang="en-US" altLang="en-US" sz="3600" dirty="0">
                <a:latin typeface="+mj-lt"/>
                <a:ea typeface="ヒラギノ角ゴ Pro W3" charset="-128"/>
              </a:rPr>
              <a:t>Interpreting Beta</a:t>
            </a:r>
            <a:endParaRPr lang="en-US" sz="3600" dirty="0">
              <a:latin typeface="+mj-lt"/>
            </a:endParaRPr>
          </a:p>
        </p:txBody>
      </p:sp>
      <p:sp>
        <p:nvSpPr>
          <p:cNvPr id="3" name="Content Placeholder 2"/>
          <p:cNvSpPr>
            <a:spLocks noGrp="1"/>
          </p:cNvSpPr>
          <p:nvPr>
            <p:ph idx="1"/>
          </p:nvPr>
        </p:nvSpPr>
        <p:spPr>
          <a:xfrm>
            <a:off x="439782" y="1217639"/>
            <a:ext cx="8229600" cy="4116512"/>
          </a:xfrm>
        </p:spPr>
        <p:txBody>
          <a:bodyPr>
            <a:spAutoFit/>
          </a:bodyPr>
          <a:lstStyle/>
          <a:p>
            <a:r>
              <a:rPr lang="en-US" altLang="en-US" sz="2400" dirty="0">
                <a:ea typeface="ヒラギノ角ゴ Pro W3" charset="-128"/>
              </a:rPr>
              <a:t>Beta is the risk that remains for a company even after we have diversified our portfolio.</a:t>
            </a:r>
          </a:p>
          <a:p>
            <a:pPr lvl="1"/>
            <a:r>
              <a:rPr lang="en-US" altLang="en-US" sz="2400" dirty="0">
                <a:ea typeface="ヒラギノ角ゴ Pro W3" charset="-128"/>
              </a:rPr>
              <a:t>A stock with a Beta of 0 has no systematic risk.</a:t>
            </a:r>
          </a:p>
          <a:p>
            <a:pPr lvl="1"/>
            <a:r>
              <a:rPr lang="en-US" altLang="en-US" sz="2400" dirty="0">
                <a:ea typeface="ヒラギノ角ゴ Pro W3" charset="-128"/>
              </a:rPr>
              <a:t>A stock with a Beta of 1 has  systematic risk equal to the “typical” stock in the marketplace.</a:t>
            </a:r>
          </a:p>
          <a:p>
            <a:pPr lvl="1"/>
            <a:r>
              <a:rPr lang="en-US" altLang="en-US" sz="2400" dirty="0">
                <a:ea typeface="ヒラギノ角ゴ Pro W3" charset="-128"/>
              </a:rPr>
              <a:t>A stock with a Beta exceeding 1 has  systematic risk greater than the “typical” stock.</a:t>
            </a:r>
          </a:p>
          <a:p>
            <a:r>
              <a:rPr lang="en-US" altLang="en-US" sz="2400" dirty="0">
                <a:ea typeface="ヒラギノ角ゴ Pro W3" charset="-128"/>
              </a:rPr>
              <a:t>Most stocks have betas between 0.60 and 1.60. Note, the value of beta is highly dependent on the methodology and data used.</a:t>
            </a:r>
            <a:endParaRPr lang="en-US" sz="2400" dirty="0"/>
          </a:p>
        </p:txBody>
      </p:sp>
    </p:spTree>
    <p:extLst>
      <p:ext uri="{BB962C8B-B14F-4D97-AF65-F5344CB8AC3E}">
        <p14:creationId xmlns:p14="http://schemas.microsoft.com/office/powerpoint/2010/main" val="32209304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Portfolio Beta</a:t>
            </a:r>
            <a:endParaRPr lang="en-US" sz="3600" dirty="0">
              <a:latin typeface="+mj-lt"/>
            </a:endParaRPr>
          </a:p>
        </p:txBody>
      </p:sp>
      <p:sp>
        <p:nvSpPr>
          <p:cNvPr id="3" name="Content Placeholder 2"/>
          <p:cNvSpPr>
            <a:spLocks noGrp="1"/>
          </p:cNvSpPr>
          <p:nvPr>
            <p:ph idx="1"/>
          </p:nvPr>
        </p:nvSpPr>
        <p:spPr>
          <a:xfrm>
            <a:off x="439782" y="1217640"/>
            <a:ext cx="8229600" cy="1257299"/>
          </a:xfrm>
        </p:spPr>
        <p:txBody>
          <a:bodyPr>
            <a:spAutoFit/>
          </a:bodyPr>
          <a:lstStyle/>
          <a:p>
            <a:r>
              <a:rPr lang="en-US" altLang="en-US" sz="2400" dirty="0">
                <a:ea typeface="ヒラギノ角ゴ Pro W3" charset="-128"/>
              </a:rPr>
              <a:t>Portfolio beta indicates the percentage change on average of the portfolio for every 1 percent change in the general market.</a:t>
            </a:r>
            <a:endParaRPr lang="en-US" sz="2400" dirty="0"/>
          </a:p>
        </p:txBody>
      </p:sp>
      <p:graphicFrame>
        <p:nvGraphicFramePr>
          <p:cNvPr id="4" name="Object 3" descr="An image shows an equation as follows: Beta sub portfolio equals summation w sub j times beta sub j where w sub j equals percent invested in stock j."/>
          <p:cNvGraphicFramePr>
            <a:graphicFrameLocks noChangeAspect="1"/>
          </p:cNvGraphicFramePr>
          <p:nvPr>
            <p:extLst>
              <p:ext uri="{D42A27DB-BD31-4B8C-83A1-F6EECF244321}">
                <p14:modId xmlns:p14="http://schemas.microsoft.com/office/powerpoint/2010/main" val="1565959758"/>
              </p:ext>
            </p:extLst>
          </p:nvPr>
        </p:nvGraphicFramePr>
        <p:xfrm>
          <a:off x="2018090" y="2642828"/>
          <a:ext cx="4171196" cy="996081"/>
        </p:xfrm>
        <a:graphic>
          <a:graphicData uri="http://schemas.openxmlformats.org/presentationml/2006/ole">
            <mc:AlternateContent xmlns:mc="http://schemas.openxmlformats.org/markup-compatibility/2006">
              <mc:Choice xmlns:v="urn:schemas-microsoft-com:vml" Requires="v">
                <p:oleObj spid="_x0000_s46412" name="Equation" r:id="rId3" imgW="2120760" imgH="507960" progId="Equation.DSMT4">
                  <p:embed/>
                </p:oleObj>
              </mc:Choice>
              <mc:Fallback>
                <p:oleObj name="Equation" r:id="rId3" imgW="2120760" imgH="507960" progId="Equation.DSMT4">
                  <p:embed/>
                  <p:pic>
                    <p:nvPicPr>
                      <p:cNvPr id="0" name=""/>
                      <p:cNvPicPr/>
                      <p:nvPr/>
                    </p:nvPicPr>
                    <p:blipFill>
                      <a:blip r:embed="rId4"/>
                      <a:stretch>
                        <a:fillRect/>
                      </a:stretch>
                    </p:blipFill>
                    <p:spPr>
                      <a:xfrm>
                        <a:off x="2018090" y="2642828"/>
                        <a:ext cx="4171196" cy="996081"/>
                      </a:xfrm>
                      <a:prstGeom prst="rect">
                        <a:avLst/>
                      </a:prstGeom>
                    </p:spPr>
                  </p:pic>
                </p:oleObj>
              </mc:Fallback>
            </mc:AlternateContent>
          </a:graphicData>
        </a:graphic>
      </p:graphicFrame>
      <p:graphicFrame>
        <p:nvGraphicFramePr>
          <p:cNvPr id="5" name="Object 4" descr="An image shows an equation as follows: beta sub i equals beta of stock j."/>
          <p:cNvGraphicFramePr>
            <a:graphicFrameLocks noChangeAspect="1"/>
          </p:cNvGraphicFramePr>
          <p:nvPr>
            <p:extLst>
              <p:ext uri="{D42A27DB-BD31-4B8C-83A1-F6EECF244321}">
                <p14:modId xmlns:p14="http://schemas.microsoft.com/office/powerpoint/2010/main" val="3581897301"/>
              </p:ext>
            </p:extLst>
          </p:nvPr>
        </p:nvGraphicFramePr>
        <p:xfrm>
          <a:off x="2643276" y="3972996"/>
          <a:ext cx="2385924" cy="413782"/>
        </p:xfrm>
        <a:graphic>
          <a:graphicData uri="http://schemas.openxmlformats.org/presentationml/2006/ole">
            <mc:AlternateContent xmlns:mc="http://schemas.openxmlformats.org/markup-compatibility/2006">
              <mc:Choice xmlns:v="urn:schemas-microsoft-com:vml" Requires="v">
                <p:oleObj spid="_x0000_s46413" name="Equation" r:id="rId5" imgW="1307880" imgH="228600" progId="Equation.DSMT4">
                  <p:embed/>
                </p:oleObj>
              </mc:Choice>
              <mc:Fallback>
                <p:oleObj name="Equation" r:id="rId5" imgW="1307880" imgH="228600" progId="Equation.DSMT4">
                  <p:embed/>
                  <p:pic>
                    <p:nvPicPr>
                      <p:cNvPr id="0" name=""/>
                      <p:cNvPicPr/>
                      <p:nvPr/>
                    </p:nvPicPr>
                    <p:blipFill>
                      <a:blip r:embed="rId6"/>
                      <a:stretch>
                        <a:fillRect/>
                      </a:stretch>
                    </p:blipFill>
                    <p:spPr>
                      <a:xfrm>
                        <a:off x="2643276" y="3972996"/>
                        <a:ext cx="2385924" cy="413782"/>
                      </a:xfrm>
                      <a:prstGeom prst="rect">
                        <a:avLst/>
                      </a:prstGeom>
                    </p:spPr>
                  </p:pic>
                </p:oleObj>
              </mc:Fallback>
            </mc:AlternateContent>
          </a:graphicData>
        </a:graphic>
      </p:graphicFrame>
    </p:spTree>
    <p:extLst>
      <p:ext uri="{BB962C8B-B14F-4D97-AF65-F5344CB8AC3E}">
        <p14:creationId xmlns:p14="http://schemas.microsoft.com/office/powerpoint/2010/main" val="515206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Equation </a:t>
            </a:r>
            <a:r>
              <a:rPr lang="en-US" altLang="en-US" sz="3600" dirty="0" smtClean="0">
                <a:latin typeface="+mj-lt"/>
                <a:ea typeface="ヒラギノ角ゴ Pro W3" charset="-128"/>
              </a:rPr>
              <a:t>6.10</a:t>
            </a:r>
            <a:endParaRPr lang="en-US" sz="3600" dirty="0">
              <a:latin typeface="+mj-lt"/>
            </a:endParaRPr>
          </a:p>
        </p:txBody>
      </p:sp>
      <p:graphicFrame>
        <p:nvGraphicFramePr>
          <p:cNvPr id="3" name="Object 2" descr="The equation is as follows: Portfolio beta equals open parens percentage of portfolio invested in asset 1 times beta for asset 1 open parens b1 close parens close parens plus open parens percentage of portfolio invested in asset 2 times beta for asset 2 open parens b2 close parens close parens plus ellipsis plus open parens percentage of portfolio invested in asset n times beta for asset n open parens bn close parens close parens."/>
          <p:cNvGraphicFramePr>
            <a:graphicFrameLocks noChangeAspect="1"/>
          </p:cNvGraphicFramePr>
          <p:nvPr>
            <p:extLst>
              <p:ext uri="{D42A27DB-BD31-4B8C-83A1-F6EECF244321}">
                <p14:modId xmlns:p14="http://schemas.microsoft.com/office/powerpoint/2010/main" val="2271378319"/>
              </p:ext>
            </p:extLst>
          </p:nvPr>
        </p:nvGraphicFramePr>
        <p:xfrm>
          <a:off x="644942" y="1965017"/>
          <a:ext cx="7960422" cy="1768783"/>
        </p:xfrm>
        <a:graphic>
          <a:graphicData uri="http://schemas.openxmlformats.org/presentationml/2006/ole">
            <mc:AlternateContent xmlns:mc="http://schemas.openxmlformats.org/markup-compatibility/2006">
              <mc:Choice xmlns:v="urn:schemas-microsoft-com:vml" Requires="v">
                <p:oleObj spid="_x0000_s36070" name="Equation" r:id="rId3" imgW="4343400" imgH="965160" progId="Equation.DSMT4">
                  <p:embed/>
                </p:oleObj>
              </mc:Choice>
              <mc:Fallback>
                <p:oleObj name="Equation" r:id="rId3" imgW="4343400" imgH="965160" progId="Equation.DSMT4">
                  <p:embed/>
                  <p:pic>
                    <p:nvPicPr>
                      <p:cNvPr id="0" name=""/>
                      <p:cNvPicPr/>
                      <p:nvPr/>
                    </p:nvPicPr>
                    <p:blipFill>
                      <a:blip r:embed="rId4"/>
                      <a:stretch>
                        <a:fillRect/>
                      </a:stretch>
                    </p:blipFill>
                    <p:spPr>
                      <a:xfrm>
                        <a:off x="644942" y="1965017"/>
                        <a:ext cx="7960422" cy="1768783"/>
                      </a:xfrm>
                      <a:prstGeom prst="rect">
                        <a:avLst/>
                      </a:prstGeom>
                    </p:spPr>
                  </p:pic>
                </p:oleObj>
              </mc:Fallback>
            </mc:AlternateContent>
          </a:graphicData>
        </a:graphic>
      </p:graphicFrame>
    </p:spTree>
    <p:extLst>
      <p:ext uri="{BB962C8B-B14F-4D97-AF65-F5344CB8AC3E}">
        <p14:creationId xmlns:p14="http://schemas.microsoft.com/office/powerpoint/2010/main" val="16607633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3" y="442985"/>
            <a:ext cx="8229600" cy="861774"/>
          </a:xfrm>
        </p:spPr>
        <p:txBody>
          <a:bodyPr>
            <a:spAutoFit/>
          </a:bodyPr>
          <a:lstStyle/>
          <a:p>
            <a:pPr marL="0" indent="0"/>
            <a:r>
              <a:rPr lang="en-US" sz="2800" dirty="0">
                <a:latin typeface="+mj-lt"/>
              </a:rPr>
              <a:t>Figure </a:t>
            </a:r>
            <a:r>
              <a:rPr lang="en-US" sz="2800" dirty="0" smtClean="0">
                <a:latin typeface="+mj-lt"/>
              </a:rPr>
              <a:t>6.7 </a:t>
            </a:r>
            <a:r>
              <a:rPr lang="en-US" sz="2800" dirty="0">
                <a:latin typeface="+mj-lt"/>
              </a:rPr>
              <a:t>Holding-Period Returns: High- and Low-Beta Portfolios and the S&amp;P 500 Index</a:t>
            </a:r>
          </a:p>
        </p:txBody>
      </p:sp>
      <p:pic>
        <p:nvPicPr>
          <p:cNvPr id="30722" name="Picture 2" descr="The horizontal axis of the graph is the percentage of returns for the S&amp;P 500; the vertical axis is the percentage of returns for the Portfolio. The percentages for both axes run from minus 15 to 15.  &#10;This graph shows two Characteristic lines: one for a High-beta portfolio (beta equals 1.5) and one for a Low-beta portfolio (beta equals 0.5). Both lines intersect the vertical and horizontal axes at 0. The slope of the high-beta line is much steeper than that of the low-beta line.&#10;Two callouts label the high and low beta lin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3313" y="1592333"/>
            <a:ext cx="6191278" cy="473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8719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29" y="406479"/>
            <a:ext cx="8331111" cy="1107996"/>
          </a:xfrm>
        </p:spPr>
        <p:txBody>
          <a:bodyPr wrap="square">
            <a:spAutoFit/>
          </a:bodyPr>
          <a:lstStyle/>
          <a:p>
            <a:r>
              <a:rPr lang="en-US" sz="3600" dirty="0">
                <a:latin typeface="+mj-lt"/>
              </a:rPr>
              <a:t>Risk and Diversification Demonstrated</a:t>
            </a:r>
          </a:p>
        </p:txBody>
      </p:sp>
      <p:sp>
        <p:nvSpPr>
          <p:cNvPr id="3" name="Content Placeholder 2"/>
          <p:cNvSpPr>
            <a:spLocks noGrp="1"/>
          </p:cNvSpPr>
          <p:nvPr>
            <p:ph idx="1"/>
          </p:nvPr>
        </p:nvSpPr>
        <p:spPr>
          <a:xfrm>
            <a:off x="439782" y="1825987"/>
            <a:ext cx="8229600" cy="1669688"/>
          </a:xfrm>
        </p:spPr>
        <p:txBody>
          <a:bodyPr>
            <a:spAutoFit/>
          </a:bodyPr>
          <a:lstStyle/>
          <a:p>
            <a:r>
              <a:rPr lang="en-US" altLang="en-US" sz="2400" dirty="0">
                <a:ea typeface="ヒラギノ角ゴ Pro W3" charset="-128"/>
              </a:rPr>
              <a:t>The market rewards diversification.</a:t>
            </a:r>
          </a:p>
          <a:p>
            <a:r>
              <a:rPr lang="en-US" altLang="en-US" sz="2400" dirty="0">
                <a:ea typeface="ヒラギノ角ゴ Pro W3" charset="-128"/>
              </a:rPr>
              <a:t>Through effective diversification, we can lower risk without sacrificing expected returns, and we can increase expected returns without having to assume more risk</a:t>
            </a:r>
            <a:endParaRPr lang="en-US" sz="2400" dirty="0"/>
          </a:p>
        </p:txBody>
      </p:sp>
    </p:spTree>
    <p:extLst>
      <p:ext uri="{BB962C8B-B14F-4D97-AF65-F5344CB8AC3E}">
        <p14:creationId xmlns:p14="http://schemas.microsoft.com/office/powerpoint/2010/main" val="352065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Holding-Period Return </a:t>
            </a:r>
            <a:r>
              <a:rPr lang="en-US" altLang="en-US" sz="2800" dirty="0">
                <a:latin typeface="+mj-lt"/>
                <a:ea typeface="ヒラギノ角ゴ Pro W3" charset="-128"/>
              </a:rPr>
              <a:t>(2 of 2)</a:t>
            </a:r>
            <a:endParaRPr lang="en-US" sz="2800" dirty="0">
              <a:latin typeface="+mj-lt"/>
            </a:endParaRPr>
          </a:p>
        </p:txBody>
      </p:sp>
      <p:sp>
        <p:nvSpPr>
          <p:cNvPr id="7" name="Content Placeholder 6"/>
          <p:cNvSpPr>
            <a:spLocks noGrp="1"/>
          </p:cNvSpPr>
          <p:nvPr>
            <p:ph idx="1"/>
          </p:nvPr>
        </p:nvSpPr>
        <p:spPr>
          <a:xfrm>
            <a:off x="435271" y="1217005"/>
            <a:ext cx="8216842" cy="1554272"/>
          </a:xfrm>
        </p:spPr>
        <p:txBody>
          <a:bodyPr>
            <a:spAutoFit/>
          </a:bodyPr>
          <a:lstStyle/>
          <a:p>
            <a:r>
              <a:rPr lang="en-US" altLang="en-US" sz="2400" dirty="0">
                <a:ea typeface="ヒラギノ角ゴ Pro W3" charset="-128"/>
              </a:rPr>
              <a:t>You bought one share of Google for $837.17 on April 17 and sold it one week later for $862.76. Assuming no dividends were paid, your dollar gain was:</a:t>
            </a:r>
          </a:p>
          <a:p>
            <a:pPr marL="457200" lvl="1" indent="0" algn="ctr">
              <a:buNone/>
            </a:pPr>
            <a:r>
              <a:rPr lang="en-US" altLang="en-US" sz="2400" dirty="0">
                <a:ea typeface="ヒラギノ角ゴ Pro W3" charset="-128"/>
              </a:rPr>
              <a:t>862.76 – 837.17 = $25.59</a:t>
            </a:r>
            <a:endParaRPr lang="en-US" sz="2400" dirty="0"/>
          </a:p>
        </p:txBody>
      </p:sp>
    </p:spTree>
    <p:extLst>
      <p:ext uri="{BB962C8B-B14F-4D97-AF65-F5344CB8AC3E}">
        <p14:creationId xmlns:p14="http://schemas.microsoft.com/office/powerpoint/2010/main" val="35646564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91" y="410294"/>
            <a:ext cx="8229600" cy="553998"/>
          </a:xfrm>
        </p:spPr>
        <p:txBody>
          <a:bodyPr>
            <a:spAutoFit/>
          </a:bodyPr>
          <a:lstStyle/>
          <a:p>
            <a:r>
              <a:rPr lang="en-US" altLang="en-US" sz="3600" dirty="0">
                <a:latin typeface="+mj-lt"/>
                <a:ea typeface="ヒラギノ角ゴ Pro W3" charset="-128"/>
              </a:rPr>
              <a:t>Asset Allocation</a:t>
            </a:r>
            <a:endParaRPr lang="en-US" sz="3600" dirty="0">
              <a:latin typeface="+mj-lt"/>
            </a:endParaRPr>
          </a:p>
        </p:txBody>
      </p:sp>
      <p:sp>
        <p:nvSpPr>
          <p:cNvPr id="3" name="Content Placeholder 2"/>
          <p:cNvSpPr>
            <a:spLocks noGrp="1"/>
          </p:cNvSpPr>
          <p:nvPr>
            <p:ph idx="1"/>
          </p:nvPr>
        </p:nvSpPr>
        <p:spPr>
          <a:xfrm>
            <a:off x="439782" y="1217004"/>
            <a:ext cx="8229600" cy="3147015"/>
          </a:xfrm>
        </p:spPr>
        <p:txBody>
          <a:bodyPr>
            <a:spAutoFit/>
          </a:bodyPr>
          <a:lstStyle/>
          <a:p>
            <a:r>
              <a:rPr lang="en-US" altLang="en-US" sz="2400" dirty="0">
                <a:ea typeface="ヒラギノ角ゴ Pro W3" charset="-128"/>
              </a:rPr>
              <a:t>Asset allocation refers to diversifying among different kinds of asset types (such as treasury bills, corporate bonds, common stocks).</a:t>
            </a:r>
          </a:p>
          <a:p>
            <a:r>
              <a:rPr lang="en-US" altLang="en-US" sz="2400" dirty="0">
                <a:ea typeface="ヒラギノ角ゴ Pro W3" charset="-128"/>
              </a:rPr>
              <a:t>Asset allocation decision has to be made </a:t>
            </a:r>
            <a:r>
              <a:rPr lang="en-US" altLang="en-US" sz="2400" b="1" dirty="0">
                <a:ea typeface="ヒラギノ角ゴ Pro W3" charset="-128"/>
              </a:rPr>
              <a:t>today</a:t>
            </a:r>
            <a:r>
              <a:rPr lang="en-US" altLang="en-US" sz="2400" dirty="0">
                <a:ea typeface="ヒラギノ角ゴ Pro W3" charset="-128"/>
              </a:rPr>
              <a:t>—the payoff in the </a:t>
            </a:r>
            <a:r>
              <a:rPr lang="en-US" altLang="en-US" sz="2400" b="1" dirty="0">
                <a:ea typeface="ヒラギノ角ゴ Pro W3" charset="-128"/>
              </a:rPr>
              <a:t>future</a:t>
            </a:r>
            <a:r>
              <a:rPr lang="en-US" altLang="en-US" sz="2400" dirty="0">
                <a:ea typeface="ヒラギノ角ゴ Pro W3" charset="-128"/>
              </a:rPr>
              <a:t> will depend on the mix chosen before, which cannot be changed. Hence asset allocation decision is considered the “most important decision” while managing an investment portfolio.</a:t>
            </a:r>
            <a:endParaRPr lang="en-US" sz="2400" dirty="0"/>
          </a:p>
        </p:txBody>
      </p:sp>
    </p:spTree>
    <p:extLst>
      <p:ext uri="{BB962C8B-B14F-4D97-AF65-F5344CB8AC3E}">
        <p14:creationId xmlns:p14="http://schemas.microsoft.com/office/powerpoint/2010/main" val="30730074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3" y="427672"/>
            <a:ext cx="8229600" cy="1477328"/>
          </a:xfrm>
        </p:spPr>
        <p:txBody>
          <a:bodyPr>
            <a:spAutoFit/>
          </a:bodyPr>
          <a:lstStyle/>
          <a:p>
            <a:r>
              <a:rPr lang="en-US" sz="3200" dirty="0">
                <a:latin typeface="+mj-lt"/>
              </a:rPr>
              <a:t>Figure </a:t>
            </a:r>
            <a:r>
              <a:rPr lang="en-US" sz="3200" dirty="0" smtClean="0">
                <a:latin typeface="+mj-lt"/>
              </a:rPr>
              <a:t>6.8 </a:t>
            </a:r>
            <a:r>
              <a:rPr lang="en-US" sz="3200" dirty="0">
                <a:latin typeface="+mj-lt"/>
              </a:rPr>
              <a:t>The Effect of Diversifying and Investing for Longer Periods of Time on Risk and </a:t>
            </a:r>
            <a:r>
              <a:rPr lang="en-US" sz="3200" dirty="0" smtClean="0">
                <a:latin typeface="+mj-lt"/>
              </a:rPr>
              <a:t>Returns.</a:t>
            </a:r>
            <a:endParaRPr lang="en-US" sz="3200" dirty="0">
              <a:latin typeface="+mj-lt"/>
            </a:endParaRPr>
          </a:p>
        </p:txBody>
      </p:sp>
      <p:pic>
        <p:nvPicPr>
          <p:cNvPr id="31746" name="Picture 2" descr="The horizontal axis of this bar graph is labeled as follows: 100 percent stocks, 75 percent stocks and 25 percent bonds, 50 percent stocks and 50 percent bonds, 25 percent stocks and 75 percent bonds, 100 percent bonds.&#10;The vertical axis begins at minus 100 percent and extends up to 200 percent. A horizontal line begins at the 0 percent point on the vertical axis and runs parallel to the horizontal axis.&#10;Three differently colored bars indicate figures for 12-month, 60-month, and 120-month holding periods for each mixture of investment shown on the graph's horizontal axis. A dashed line indicates compound annual return.&#10;Figures for each mixture of investment are approximately as follows:&#10;&#10;100 percent stocks&#10;12-month holding periods: bar ranges between minus 60 to 160 percent&#10;60-month holding periods: bar ranges between minus 10 to 30 percent&#10;120-month holding periods: bar ranges between minus 2 to 20 percent&#10;Compound annual return: 9.6 percent&#10;&#10;75 percent stocks and 25 percent bonds&#10;12-month holding periods: bar ranges between minus 50 to 110 percent&#10;60-month holding periods: bar ranges between minus 5 to 25 percent&#10;120-month holding periods: bar ranges between 0 to 15 percent&#10;Compound annual return: 8.9 percent&#10;&#10;50 percent stocks and 50 percent bonds&#10;12-month holding periods: bar ranges between minus 40 to 80 percent&#10;60-month holding periods: bar ranges between minus 3 to 18 percent&#10;120-month holding periods: bar ranges between 0 to 15 percent&#10;Compound annual return: 8.0 percent&#10;&#10;25 percent stocks and 75 percent bonds&#10;12-month holding periods: bar ranges between minus 20 to 35 percent&#10;60-month holding periods: bar ranges between 0 to 15 percent&#10;120-month holding periods: bar ranges between 0 to 13 percent&#10;Compound annual return: 6.8 percent&#10;&#10;100 percent bonds&#10;12-month holding periods: bar ranges between minus 5 to 25 percent&#10;60-month holding periods: bar ranges between 0 to 15 percent&#10;120-month holding periods: bar ranges between 0 to 12 percent&#10;Compound annual return: 5.4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35" y="2295525"/>
            <a:ext cx="8145303" cy="320905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3"/>
          </p:nvPr>
        </p:nvSpPr>
        <p:spPr>
          <a:xfrm>
            <a:off x="448491" y="5817513"/>
            <a:ext cx="8229600" cy="492443"/>
          </a:xfrm>
        </p:spPr>
        <p:txBody>
          <a:bodyPr>
            <a:spAutoFit/>
          </a:bodyPr>
          <a:lstStyle/>
          <a:p>
            <a:pPr marL="0" indent="0">
              <a:buNone/>
            </a:pPr>
            <a:r>
              <a:rPr lang="en-US" dirty="0"/>
              <a:t>Source: Data from Summary Statistics of Annual Total Returns: 1926 to 2011 Yearbook, Ibbotson Associates, Inc.</a:t>
            </a:r>
          </a:p>
        </p:txBody>
      </p:sp>
    </p:spTree>
    <p:extLst>
      <p:ext uri="{BB962C8B-B14F-4D97-AF65-F5344CB8AC3E}">
        <p14:creationId xmlns:p14="http://schemas.microsoft.com/office/powerpoint/2010/main" val="15941710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91" y="410294"/>
            <a:ext cx="8229600" cy="553998"/>
          </a:xfrm>
        </p:spPr>
        <p:txBody>
          <a:bodyPr>
            <a:spAutoFit/>
          </a:bodyPr>
          <a:lstStyle/>
          <a:p>
            <a:r>
              <a:rPr lang="en-US" altLang="en-US" sz="3600" dirty="0">
                <a:latin typeface="+mj-lt"/>
                <a:ea typeface="ヒラギノ角ゴ Pro W3" charset="-128"/>
              </a:rPr>
              <a:t>Asset Allocation Matters!</a:t>
            </a:r>
            <a:endParaRPr lang="en-US" sz="3600" dirty="0">
              <a:latin typeface="+mj-lt"/>
            </a:endParaRPr>
          </a:p>
        </p:txBody>
      </p:sp>
      <p:sp>
        <p:nvSpPr>
          <p:cNvPr id="3" name="Content Placeholder 2"/>
          <p:cNvSpPr>
            <a:spLocks noGrp="1"/>
          </p:cNvSpPr>
          <p:nvPr>
            <p:ph idx="1"/>
          </p:nvPr>
        </p:nvSpPr>
        <p:spPr>
          <a:xfrm>
            <a:off x="439782" y="1217004"/>
            <a:ext cx="8229600" cy="2739211"/>
          </a:xfrm>
        </p:spPr>
        <p:txBody>
          <a:bodyPr>
            <a:spAutoFit/>
          </a:bodyPr>
          <a:lstStyle/>
          <a:p>
            <a:r>
              <a:rPr lang="en-US" altLang="en-US" sz="2400" dirty="0">
                <a:ea typeface="ヒラギノ角ゴ Pro W3" charset="-128"/>
              </a:rPr>
              <a:t>We observe the following from Figure </a:t>
            </a:r>
            <a:r>
              <a:rPr lang="en-US" altLang="en-US" sz="2400" dirty="0" smtClean="0">
                <a:ea typeface="ヒラギノ角ゴ Pro W3" charset="-128"/>
              </a:rPr>
              <a:t>6.8</a:t>
            </a:r>
            <a:r>
              <a:rPr lang="en-US" altLang="en-US" sz="2400" dirty="0">
                <a:ea typeface="ヒラギノ角ゴ Pro W3" charset="-128"/>
              </a:rPr>
              <a:t>.</a:t>
            </a:r>
          </a:p>
          <a:p>
            <a:pPr lvl="1"/>
            <a:r>
              <a:rPr lang="en-US" altLang="en-US" sz="2400" dirty="0">
                <a:ea typeface="ヒラギノ角ゴ Pro W3" charset="-128"/>
              </a:rPr>
              <a:t>Direct relationship between risk and return: As we move from an all-stock portfolio to a mix of stocks and bonds to an all-bond portfolio, both risk and return decline.</a:t>
            </a:r>
          </a:p>
          <a:p>
            <a:pPr lvl="1"/>
            <a:r>
              <a:rPr lang="en-US" altLang="en-US" sz="2400" dirty="0">
                <a:ea typeface="ヒラギノ角ゴ Pro W3" charset="-128"/>
              </a:rPr>
              <a:t>Holding period matters: As we increase the holding period, risk declines.</a:t>
            </a:r>
            <a:endParaRPr lang="en-US" sz="2400" dirty="0"/>
          </a:p>
        </p:txBody>
      </p:sp>
    </p:spTree>
    <p:extLst>
      <p:ext uri="{BB962C8B-B14F-4D97-AF65-F5344CB8AC3E}">
        <p14:creationId xmlns:p14="http://schemas.microsoft.com/office/powerpoint/2010/main" val="38549787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91" y="410294"/>
            <a:ext cx="8229600" cy="553998"/>
          </a:xfrm>
        </p:spPr>
        <p:txBody>
          <a:bodyPr>
            <a:spAutoFit/>
          </a:bodyPr>
          <a:lstStyle/>
          <a:p>
            <a:r>
              <a:rPr lang="en-US" sz="3600" dirty="0">
                <a:latin typeface="+mj-lt"/>
              </a:rPr>
              <a:t>Asset Allocation Summary</a:t>
            </a:r>
          </a:p>
        </p:txBody>
      </p:sp>
      <p:sp>
        <p:nvSpPr>
          <p:cNvPr id="3" name="Content Placeholder 2"/>
          <p:cNvSpPr>
            <a:spLocks noGrp="1"/>
          </p:cNvSpPr>
          <p:nvPr>
            <p:ph idx="1"/>
          </p:nvPr>
        </p:nvSpPr>
        <p:spPr>
          <a:xfrm>
            <a:off x="439782" y="1217004"/>
            <a:ext cx="8323218" cy="1554272"/>
          </a:xfrm>
        </p:spPr>
        <p:txBody>
          <a:bodyPr wrap="square">
            <a:spAutoFit/>
          </a:bodyPr>
          <a:lstStyle/>
          <a:p>
            <a:r>
              <a:rPr lang="en-US" altLang="en-US" sz="2400" dirty="0">
                <a:ea typeface="ヒラギノ角ゴ Pro W3" charset="-128"/>
              </a:rPr>
              <a:t>There has </a:t>
            </a:r>
            <a:r>
              <a:rPr lang="en-US" altLang="en-US" sz="2400" b="1" dirty="0">
                <a:ea typeface="ヒラギノ角ゴ Pro W3" charset="-128"/>
              </a:rPr>
              <a:t>never</a:t>
            </a:r>
            <a:r>
              <a:rPr lang="en-US" altLang="en-US" sz="2400" dirty="0">
                <a:ea typeface="ヒラギノ角ゴ Pro W3" charset="-128"/>
              </a:rPr>
              <a:t> been a time when investors lost money if they held an all-stock portfolio—the most risky portfolio—for 10 years.</a:t>
            </a:r>
          </a:p>
          <a:p>
            <a:pPr lvl="1"/>
            <a:r>
              <a:rPr lang="en-US" sz="2400" b="1" dirty="0"/>
              <a:t>The market rewards the patient investor</a:t>
            </a:r>
            <a:r>
              <a:rPr lang="en-US" sz="2400" i="1" dirty="0"/>
              <a:t>.</a:t>
            </a:r>
          </a:p>
        </p:txBody>
      </p:sp>
    </p:spTree>
    <p:extLst>
      <p:ext uri="{BB962C8B-B14F-4D97-AF65-F5344CB8AC3E}">
        <p14:creationId xmlns:p14="http://schemas.microsoft.com/office/powerpoint/2010/main" val="23399069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239" y="2421967"/>
            <a:ext cx="7772400" cy="1107996"/>
          </a:xfrm>
        </p:spPr>
        <p:txBody>
          <a:bodyPr>
            <a:spAutoFit/>
          </a:bodyPr>
          <a:lstStyle/>
          <a:p>
            <a:r>
              <a:rPr lang="en-US" dirty="0">
                <a:latin typeface="+mj-lt"/>
              </a:rPr>
              <a:t>The Investor's Required Rate of Return </a:t>
            </a:r>
            <a:endParaRPr lang="en-US" b="0" dirty="0">
              <a:latin typeface="+mj-lt"/>
            </a:endParaRPr>
          </a:p>
        </p:txBody>
      </p:sp>
    </p:spTree>
    <p:extLst>
      <p:ext uri="{BB962C8B-B14F-4D97-AF65-F5344CB8AC3E}">
        <p14:creationId xmlns:p14="http://schemas.microsoft.com/office/powerpoint/2010/main" val="18023859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15679"/>
            <a:ext cx="8229600" cy="1097280"/>
          </a:xfrm>
        </p:spPr>
        <p:txBody>
          <a:bodyPr>
            <a:spAutoFit/>
          </a:bodyPr>
          <a:lstStyle/>
          <a:p>
            <a:r>
              <a:rPr lang="en-US" sz="3600" dirty="0">
                <a:latin typeface="+mj-lt"/>
              </a:rPr>
              <a:t>The Investor’s Required Rate of Return</a:t>
            </a:r>
            <a:endParaRPr lang="en-US" sz="2000" b="0" dirty="0">
              <a:latin typeface="+mj-lt"/>
            </a:endParaRPr>
          </a:p>
        </p:txBody>
      </p:sp>
      <p:sp>
        <p:nvSpPr>
          <p:cNvPr id="3" name="Content Placeholder 2"/>
          <p:cNvSpPr>
            <a:spLocks noGrp="1"/>
          </p:cNvSpPr>
          <p:nvPr>
            <p:ph idx="1"/>
          </p:nvPr>
        </p:nvSpPr>
        <p:spPr>
          <a:xfrm>
            <a:off x="439782" y="1826634"/>
            <a:ext cx="8229600" cy="2039020"/>
          </a:xfrm>
        </p:spPr>
        <p:txBody>
          <a:bodyPr>
            <a:spAutoFit/>
          </a:bodyPr>
          <a:lstStyle/>
          <a:p>
            <a:r>
              <a:rPr lang="en-US" altLang="en-US" sz="2400" dirty="0">
                <a:ea typeface="ヒラギノ角ゴ Pro W3" charset="-128"/>
              </a:rPr>
              <a:t>Investor’s required rate of return is the minimum rate of return necessary to attract an investor to purchase or hold a security.</a:t>
            </a:r>
          </a:p>
          <a:p>
            <a:r>
              <a:rPr lang="en-US" altLang="en-US" sz="2400" dirty="0">
                <a:ea typeface="ヒラギノ角ゴ Pro W3" charset="-128"/>
              </a:rPr>
              <a:t>This definition considers the opportunity cost of funds, i.e., the forgone return on the next best investment.</a:t>
            </a:r>
            <a:endParaRPr lang="en-US" sz="2400" dirty="0"/>
          </a:p>
        </p:txBody>
      </p:sp>
    </p:spTree>
    <p:extLst>
      <p:ext uri="{BB962C8B-B14F-4D97-AF65-F5344CB8AC3E}">
        <p14:creationId xmlns:p14="http://schemas.microsoft.com/office/powerpoint/2010/main" val="16688951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15679"/>
            <a:ext cx="8229600" cy="1097280"/>
          </a:xfrm>
        </p:spPr>
        <p:txBody>
          <a:bodyPr>
            <a:spAutoFit/>
          </a:bodyPr>
          <a:lstStyle/>
          <a:p>
            <a:r>
              <a:rPr lang="en-US" sz="3600" dirty="0">
                <a:latin typeface="+mj-lt"/>
              </a:rPr>
              <a:t>The Investor’s Required Rate of Return Equation </a:t>
            </a:r>
            <a:r>
              <a:rPr lang="en-US" sz="3600" dirty="0" smtClean="0">
                <a:latin typeface="+mj-lt"/>
              </a:rPr>
              <a:t>6.11</a:t>
            </a:r>
            <a:endParaRPr lang="en-US" sz="3600" dirty="0">
              <a:latin typeface="+mj-lt"/>
            </a:endParaRPr>
          </a:p>
        </p:txBody>
      </p:sp>
      <p:sp>
        <p:nvSpPr>
          <p:cNvPr id="3" name="Content Placeholder 2"/>
          <p:cNvSpPr>
            <a:spLocks noGrp="1"/>
          </p:cNvSpPr>
          <p:nvPr>
            <p:ph idx="1"/>
          </p:nvPr>
        </p:nvSpPr>
        <p:spPr>
          <a:xfrm>
            <a:off x="431708" y="1826634"/>
            <a:ext cx="8229600" cy="738664"/>
          </a:xfrm>
        </p:spPr>
        <p:txBody>
          <a:bodyPr>
            <a:spAutoFit/>
          </a:bodyPr>
          <a:lstStyle/>
          <a:p>
            <a:pPr marL="0" indent="0">
              <a:buNone/>
            </a:pPr>
            <a:r>
              <a:rPr lang="en-IN" sz="2400" dirty="0"/>
              <a:t>Investor’s required rate of return = risk-free rate of return + risk </a:t>
            </a:r>
            <a:r>
              <a:rPr lang="en-IN" sz="2400" dirty="0" smtClean="0"/>
              <a:t>premium</a:t>
            </a:r>
            <a:endParaRPr lang="en-IN" sz="2400" dirty="0"/>
          </a:p>
        </p:txBody>
      </p:sp>
    </p:spTree>
    <p:extLst>
      <p:ext uri="{BB962C8B-B14F-4D97-AF65-F5344CB8AC3E}">
        <p14:creationId xmlns:p14="http://schemas.microsoft.com/office/powerpoint/2010/main" val="26704690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Risk-Free Rate</a:t>
            </a:r>
            <a:endParaRPr lang="en-US" sz="3600" dirty="0">
              <a:latin typeface="+mj-lt"/>
            </a:endParaRPr>
          </a:p>
        </p:txBody>
      </p:sp>
      <p:sp>
        <p:nvSpPr>
          <p:cNvPr id="3" name="Content Placeholder 2"/>
          <p:cNvSpPr>
            <a:spLocks noGrp="1"/>
          </p:cNvSpPr>
          <p:nvPr>
            <p:ph idx="1"/>
          </p:nvPr>
        </p:nvSpPr>
        <p:spPr>
          <a:xfrm>
            <a:off x="439782" y="1217639"/>
            <a:ext cx="8229600" cy="1669688"/>
          </a:xfrm>
        </p:spPr>
        <p:txBody>
          <a:bodyPr>
            <a:spAutoFit/>
          </a:bodyPr>
          <a:lstStyle/>
          <a:p>
            <a:r>
              <a:rPr lang="en-US" altLang="en-US" sz="2400" dirty="0">
                <a:ea typeface="ヒラギノ角ゴ Pro W3" charset="-128"/>
              </a:rPr>
              <a:t>This is the required rate of return or discount rate for risk-free investments.</a:t>
            </a:r>
          </a:p>
          <a:p>
            <a:r>
              <a:rPr lang="en-US" altLang="en-US" sz="2400" dirty="0">
                <a:ea typeface="ヒラギノ角ゴ Pro W3" charset="-128"/>
              </a:rPr>
              <a:t>Risk-free rate is typically measured by the U.S. Treasury bill rate.</a:t>
            </a:r>
            <a:endParaRPr lang="en-US" sz="2400" dirty="0"/>
          </a:p>
        </p:txBody>
      </p:sp>
    </p:spTree>
    <p:extLst>
      <p:ext uri="{BB962C8B-B14F-4D97-AF65-F5344CB8AC3E}">
        <p14:creationId xmlns:p14="http://schemas.microsoft.com/office/powerpoint/2010/main" val="3764081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Risk Premium</a:t>
            </a:r>
            <a:endParaRPr lang="en-US" sz="3600" dirty="0">
              <a:latin typeface="+mj-lt"/>
            </a:endParaRPr>
          </a:p>
        </p:txBody>
      </p:sp>
      <p:sp>
        <p:nvSpPr>
          <p:cNvPr id="3" name="Content Placeholder 2"/>
          <p:cNvSpPr>
            <a:spLocks noGrp="1"/>
          </p:cNvSpPr>
          <p:nvPr>
            <p:ph idx="1"/>
          </p:nvPr>
        </p:nvSpPr>
        <p:spPr>
          <a:xfrm>
            <a:off x="439782" y="1217639"/>
            <a:ext cx="8229600" cy="1669688"/>
          </a:xfrm>
        </p:spPr>
        <p:txBody>
          <a:bodyPr>
            <a:spAutoFit/>
          </a:bodyPr>
          <a:lstStyle/>
          <a:p>
            <a:r>
              <a:rPr lang="en-US" altLang="en-US" sz="2400" dirty="0">
                <a:ea typeface="ヒラギノ角ゴ Pro W3" charset="-128"/>
              </a:rPr>
              <a:t>The risk premium is the additional return we must expect to receive for assuming risk.</a:t>
            </a:r>
          </a:p>
          <a:p>
            <a:r>
              <a:rPr lang="en-US" altLang="en-US" sz="2400" dirty="0">
                <a:ea typeface="ヒラギノ角ゴ Pro W3" charset="-128"/>
              </a:rPr>
              <a:t>As the level of risk increases, we will demand additional expected returns.</a:t>
            </a:r>
            <a:endParaRPr lang="en-US" sz="2400" dirty="0"/>
          </a:p>
        </p:txBody>
      </p:sp>
    </p:spTree>
    <p:extLst>
      <p:ext uri="{BB962C8B-B14F-4D97-AF65-F5344CB8AC3E}">
        <p14:creationId xmlns:p14="http://schemas.microsoft.com/office/powerpoint/2010/main" val="326240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16106"/>
            <a:ext cx="7942218" cy="984885"/>
          </a:xfrm>
        </p:spPr>
        <p:txBody>
          <a:bodyPr wrap="square">
            <a:spAutoFit/>
          </a:bodyPr>
          <a:lstStyle/>
          <a:p>
            <a:r>
              <a:rPr lang="en-US" altLang="en-US" sz="3600" dirty="0">
                <a:latin typeface="+mj-lt"/>
                <a:ea typeface="ヒラギノ角ゴ Pro W3" charset="-128"/>
              </a:rPr>
              <a:t>Capital Asset Pricing Model (CAPM</a:t>
            </a:r>
            <a:r>
              <a:rPr lang="en-US" altLang="en-US" sz="3600" dirty="0" smtClean="0">
                <a:latin typeface="+mj-lt"/>
                <a:ea typeface="ヒラギノ角ゴ Pro W3" charset="-128"/>
              </a:rPr>
              <a:t>) </a:t>
            </a:r>
            <a:r>
              <a:rPr lang="en-US" altLang="en-US" sz="2800" dirty="0" smtClean="0">
                <a:latin typeface="+mj-lt"/>
                <a:ea typeface="ヒラギノ角ゴ Pro W3" charset="-128"/>
              </a:rPr>
              <a:t>(1 of 2)</a:t>
            </a:r>
            <a:endParaRPr lang="en-US" sz="3600" dirty="0">
              <a:latin typeface="+mj-lt"/>
            </a:endParaRPr>
          </a:p>
        </p:txBody>
      </p:sp>
      <p:sp>
        <p:nvSpPr>
          <p:cNvPr id="3" name="Content Placeholder 2"/>
          <p:cNvSpPr>
            <a:spLocks noGrp="1"/>
          </p:cNvSpPr>
          <p:nvPr>
            <p:ph idx="1"/>
          </p:nvPr>
        </p:nvSpPr>
        <p:spPr>
          <a:xfrm>
            <a:off x="439782" y="1598639"/>
            <a:ext cx="8229600" cy="2408352"/>
          </a:xfrm>
        </p:spPr>
        <p:txBody>
          <a:bodyPr>
            <a:spAutoFit/>
          </a:bodyPr>
          <a:lstStyle/>
          <a:p>
            <a:r>
              <a:rPr lang="en-US" altLang="en-US" sz="2400" dirty="0">
                <a:ea typeface="ヒラギノ角ゴ Pro W3" charset="-128"/>
              </a:rPr>
              <a:t>CAPM equation equates the expected rate of return on a stock to the risk-free rate plus a risk premium for the systematic risk.</a:t>
            </a:r>
          </a:p>
          <a:p>
            <a:r>
              <a:rPr lang="en-US" altLang="en-US" sz="2400" dirty="0">
                <a:ea typeface="ヒラギノ角ゴ Pro W3" charset="-128"/>
              </a:rPr>
              <a:t>CAPM provides for an intuitive approach for thinking about the return that an investor should require on an investment, given the asset’s systematic or market risk.</a:t>
            </a:r>
          </a:p>
        </p:txBody>
      </p:sp>
    </p:spTree>
    <p:extLst>
      <p:ext uri="{BB962C8B-B14F-4D97-AF65-F5344CB8AC3E}">
        <p14:creationId xmlns:p14="http://schemas.microsoft.com/office/powerpoint/2010/main" val="3246196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Holding-Period Rate of Return</a:t>
            </a:r>
            <a:endParaRPr lang="en-US" sz="3600" dirty="0">
              <a:latin typeface="+mj-lt"/>
            </a:endParaRPr>
          </a:p>
        </p:txBody>
      </p:sp>
      <p:graphicFrame>
        <p:nvGraphicFramePr>
          <p:cNvPr id="5" name="Object 4" descr="The equation is as follows: Rate of Holding-Period Rate of Return; return, r equals the fraction dollar gain by P sub beginning of period equals the fraction P sub end of period plus Dividend minus P sub beginning of period by P sub beginning of period."/>
          <p:cNvGraphicFramePr>
            <a:graphicFrameLocks noChangeAspect="1"/>
          </p:cNvGraphicFramePr>
          <p:nvPr>
            <p:extLst>
              <p:ext uri="{D42A27DB-BD31-4B8C-83A1-F6EECF244321}">
                <p14:modId xmlns:p14="http://schemas.microsoft.com/office/powerpoint/2010/main" val="3024743056"/>
              </p:ext>
            </p:extLst>
          </p:nvPr>
        </p:nvGraphicFramePr>
        <p:xfrm>
          <a:off x="482600" y="1352550"/>
          <a:ext cx="7821613" cy="1314450"/>
        </p:xfrm>
        <a:graphic>
          <a:graphicData uri="http://schemas.openxmlformats.org/presentationml/2006/ole">
            <mc:AlternateContent xmlns:mc="http://schemas.openxmlformats.org/markup-compatibility/2006">
              <mc:Choice xmlns:v="urn:schemas-microsoft-com:vml" Requires="v">
                <p:oleObj spid="_x0000_s2894" name="Equation" r:id="rId3" imgW="3911400" imgH="685800" progId="Equation.DSMT4">
                  <p:embed/>
                </p:oleObj>
              </mc:Choice>
              <mc:Fallback>
                <p:oleObj name="Equation" r:id="rId3" imgW="3911400" imgH="685800" progId="Equation.DSMT4">
                  <p:embed/>
                  <p:pic>
                    <p:nvPicPr>
                      <p:cNvPr id="0" name=""/>
                      <p:cNvPicPr/>
                      <p:nvPr/>
                    </p:nvPicPr>
                    <p:blipFill>
                      <a:blip r:embed="rId4"/>
                      <a:stretch>
                        <a:fillRect/>
                      </a:stretch>
                    </p:blipFill>
                    <p:spPr>
                      <a:xfrm>
                        <a:off x="482600" y="1352550"/>
                        <a:ext cx="7821613" cy="1314450"/>
                      </a:xfrm>
                      <a:prstGeom prst="rect">
                        <a:avLst/>
                      </a:prstGeom>
                    </p:spPr>
                  </p:pic>
                </p:oleObj>
              </mc:Fallback>
            </mc:AlternateContent>
          </a:graphicData>
        </a:graphic>
      </p:graphicFrame>
      <p:sp>
        <p:nvSpPr>
          <p:cNvPr id="3" name="Content Placeholder 2"/>
          <p:cNvSpPr>
            <a:spLocks noGrp="1"/>
          </p:cNvSpPr>
          <p:nvPr>
            <p:ph idx="1"/>
          </p:nvPr>
        </p:nvSpPr>
        <p:spPr>
          <a:xfrm>
            <a:off x="457200" y="3059668"/>
            <a:ext cx="8229600" cy="369332"/>
          </a:xfrm>
        </p:spPr>
        <p:txBody>
          <a:bodyPr>
            <a:spAutoFit/>
          </a:bodyPr>
          <a:lstStyle/>
          <a:p>
            <a:pPr marL="0" indent="0">
              <a:buNone/>
            </a:pPr>
            <a:r>
              <a:rPr lang="en-US" sz="2400" dirty="0"/>
              <a:t>Google = 25.59/837.17 = 0.0306 = 3.06%</a:t>
            </a:r>
          </a:p>
        </p:txBody>
      </p:sp>
    </p:spTree>
    <p:extLst>
      <p:ext uri="{BB962C8B-B14F-4D97-AF65-F5344CB8AC3E}">
        <p14:creationId xmlns:p14="http://schemas.microsoft.com/office/powerpoint/2010/main" val="7588118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45" y="415679"/>
            <a:ext cx="8229600" cy="1097280"/>
          </a:xfrm>
        </p:spPr>
        <p:txBody>
          <a:bodyPr>
            <a:spAutoFit/>
          </a:bodyPr>
          <a:lstStyle/>
          <a:p>
            <a:r>
              <a:rPr lang="en-US" altLang="en-US" sz="3600" dirty="0">
                <a:latin typeface="+mj-lt"/>
                <a:ea typeface="ヒラギノ角ゴ Pro W3" charset="-128"/>
              </a:rPr>
              <a:t>Measuring the Required Rate of Return Equation </a:t>
            </a:r>
            <a:r>
              <a:rPr lang="en-US" altLang="en-US" sz="3600" dirty="0" smtClean="0">
                <a:latin typeface="+mj-lt"/>
                <a:ea typeface="ヒラギノ角ゴ Pro W3" charset="-128"/>
              </a:rPr>
              <a:t>6.12</a:t>
            </a:r>
            <a:endParaRPr lang="en-US" sz="3600" dirty="0">
              <a:latin typeface="+mj-lt"/>
            </a:endParaRPr>
          </a:p>
        </p:txBody>
      </p:sp>
      <p:graphicFrame>
        <p:nvGraphicFramePr>
          <p:cNvPr id="4" name="Object 3" descr="Risk premium equals investor’s required rate of return, r, minus risk-free rate of return, r sub f."/>
          <p:cNvGraphicFramePr>
            <a:graphicFrameLocks noChangeAspect="1"/>
          </p:cNvGraphicFramePr>
          <p:nvPr>
            <p:extLst>
              <p:ext uri="{D42A27DB-BD31-4B8C-83A1-F6EECF244321}">
                <p14:modId xmlns:p14="http://schemas.microsoft.com/office/powerpoint/2010/main" val="3557668746"/>
              </p:ext>
            </p:extLst>
          </p:nvPr>
        </p:nvGraphicFramePr>
        <p:xfrm>
          <a:off x="640331" y="2240854"/>
          <a:ext cx="7910965" cy="883346"/>
        </p:xfrm>
        <a:graphic>
          <a:graphicData uri="http://schemas.openxmlformats.org/presentationml/2006/ole">
            <mc:AlternateContent xmlns:mc="http://schemas.openxmlformats.org/markup-compatibility/2006">
              <mc:Choice xmlns:v="urn:schemas-microsoft-com:vml" Requires="v">
                <p:oleObj spid="_x0000_s20124" name="Equation" r:id="rId3" imgW="3949560" imgH="457200" progId="Equation.DSMT4">
                  <p:embed/>
                </p:oleObj>
              </mc:Choice>
              <mc:Fallback>
                <p:oleObj name="Equation" r:id="rId3" imgW="3949560" imgH="457200" progId="Equation.DSMT4">
                  <p:embed/>
                  <p:pic>
                    <p:nvPicPr>
                      <p:cNvPr id="0" name=""/>
                      <p:cNvPicPr/>
                      <p:nvPr/>
                    </p:nvPicPr>
                    <p:blipFill>
                      <a:blip r:embed="rId4"/>
                      <a:stretch>
                        <a:fillRect/>
                      </a:stretch>
                    </p:blipFill>
                    <p:spPr>
                      <a:xfrm>
                        <a:off x="640331" y="2240854"/>
                        <a:ext cx="7910965" cy="883346"/>
                      </a:xfrm>
                      <a:prstGeom prst="rect">
                        <a:avLst/>
                      </a:prstGeom>
                    </p:spPr>
                  </p:pic>
                </p:oleObj>
              </mc:Fallback>
            </mc:AlternateContent>
          </a:graphicData>
        </a:graphic>
      </p:graphicFrame>
    </p:spTree>
    <p:extLst>
      <p:ext uri="{BB962C8B-B14F-4D97-AF65-F5344CB8AC3E}">
        <p14:creationId xmlns:p14="http://schemas.microsoft.com/office/powerpoint/2010/main" val="11968000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30" y="416106"/>
            <a:ext cx="7953195" cy="984885"/>
          </a:xfrm>
        </p:spPr>
        <p:txBody>
          <a:bodyPr wrap="square">
            <a:spAutoFit/>
          </a:bodyPr>
          <a:lstStyle/>
          <a:p>
            <a:r>
              <a:rPr lang="en-US" altLang="en-US" sz="3600" dirty="0">
                <a:latin typeface="+mj-lt"/>
                <a:ea typeface="ヒラギノ角ゴ Pro W3" charset="-128"/>
              </a:rPr>
              <a:t>Capital Asset Pricing Model (CAPM) </a:t>
            </a:r>
            <a:r>
              <a:rPr lang="en-US" altLang="en-US" sz="2800" dirty="0" smtClean="0">
                <a:latin typeface="+mj-lt"/>
                <a:ea typeface="ヒラギノ角ゴ Pro W3" charset="-128"/>
              </a:rPr>
              <a:t>(2 </a:t>
            </a:r>
            <a:r>
              <a:rPr lang="en-US" altLang="en-US" sz="2800" dirty="0">
                <a:latin typeface="+mj-lt"/>
                <a:ea typeface="ヒラギノ角ゴ Pro W3" charset="-128"/>
              </a:rPr>
              <a:t>of 2)</a:t>
            </a:r>
            <a:endParaRPr lang="en-US" sz="3600" dirty="0">
              <a:latin typeface="+mj-lt"/>
            </a:endParaRPr>
          </a:p>
        </p:txBody>
      </p:sp>
      <p:sp>
        <p:nvSpPr>
          <p:cNvPr id="7" name="Content Placeholder 6"/>
          <p:cNvSpPr>
            <a:spLocks noGrp="1"/>
          </p:cNvSpPr>
          <p:nvPr>
            <p:ph idx="16"/>
          </p:nvPr>
        </p:nvSpPr>
        <p:spPr>
          <a:xfrm>
            <a:off x="439782" y="1602926"/>
            <a:ext cx="8229600" cy="3339376"/>
          </a:xfrm>
        </p:spPr>
        <p:txBody>
          <a:bodyPr>
            <a:spAutoFit/>
          </a:bodyPr>
          <a:lstStyle/>
          <a:p>
            <a:r>
              <a:rPr lang="en-US" altLang="en-US" sz="2400" dirty="0">
                <a:ea typeface="ヒラギノ角ゴ Pro W3" charset="-128"/>
              </a:rPr>
              <a:t>If the required rate of return for the market portfolio </a:t>
            </a:r>
            <a:r>
              <a:rPr lang="en-US" altLang="en-US" sz="2400" i="1" dirty="0">
                <a:ea typeface="ヒラギノ角ゴ Pro W3" charset="-128"/>
              </a:rPr>
              <a:t>r</a:t>
            </a:r>
            <a:r>
              <a:rPr lang="en-US" altLang="en-US" sz="2400" i="1" baseline="-25000" dirty="0">
                <a:ea typeface="ヒラギノ角ゴ Pro W3" charset="-128"/>
              </a:rPr>
              <a:t>m</a:t>
            </a:r>
            <a:r>
              <a:rPr lang="en-US" altLang="en-US" sz="2400" dirty="0">
                <a:ea typeface="ヒラギノ角ゴ Pro W3" charset="-128"/>
              </a:rPr>
              <a:t> is 12 percent, and the </a:t>
            </a:r>
            <a:r>
              <a:rPr lang="en-US" altLang="en-US" sz="2400" i="1" dirty="0">
                <a:ea typeface="ヒラギノ角ゴ Pro W3" charset="-128"/>
              </a:rPr>
              <a:t>r</a:t>
            </a:r>
            <a:r>
              <a:rPr lang="en-US" altLang="en-US" sz="2400" i="1" baseline="-25000" dirty="0">
                <a:ea typeface="ヒラギノ角ゴ Pro W3" charset="-128"/>
              </a:rPr>
              <a:t>f</a:t>
            </a:r>
            <a:r>
              <a:rPr lang="en-US" altLang="en-US" sz="2400" dirty="0">
                <a:ea typeface="ヒラギノ角ゴ Pro W3" charset="-128"/>
              </a:rPr>
              <a:t> is 3%, the risk premium for the market would be 9 percent.</a:t>
            </a:r>
          </a:p>
          <a:p>
            <a:r>
              <a:rPr lang="en-US" altLang="en-US" sz="2400" dirty="0" smtClean="0">
                <a:ea typeface="ヒラギノ角ゴ Pro W3" charset="-128"/>
              </a:rPr>
              <a:t>This </a:t>
            </a:r>
            <a:r>
              <a:rPr lang="en-US" altLang="en-US" sz="2400" dirty="0">
                <a:ea typeface="ヒラギノ角ゴ Pro W3" charset="-128"/>
              </a:rPr>
              <a:t>9 percent risk premium would apply to any security having systematic (nondiversifiable) risk equivalent to the general market, or beta of 1.</a:t>
            </a:r>
          </a:p>
          <a:p>
            <a:r>
              <a:rPr lang="en-US" altLang="en-US" sz="2400" dirty="0">
                <a:ea typeface="ヒラギノ角ゴ Pro W3" charset="-128"/>
              </a:rPr>
              <a:t>In the same market, a security with beta of 2 would provide a risk premium of 14 percent.</a:t>
            </a:r>
            <a:endParaRPr lang="en-US" sz="2400" dirty="0"/>
          </a:p>
        </p:txBody>
      </p:sp>
    </p:spTree>
    <p:extLst>
      <p:ext uri="{BB962C8B-B14F-4D97-AF65-F5344CB8AC3E}">
        <p14:creationId xmlns:p14="http://schemas.microsoft.com/office/powerpoint/2010/main" val="20597274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622" y="408843"/>
            <a:ext cx="8229600" cy="553998"/>
          </a:xfrm>
        </p:spPr>
        <p:txBody>
          <a:bodyPr>
            <a:spAutoFit/>
          </a:bodyPr>
          <a:lstStyle/>
          <a:p>
            <a:r>
              <a:rPr lang="en-US" sz="3600" dirty="0">
                <a:latin typeface="+mj-lt"/>
              </a:rPr>
              <a:t>CAPM Equation </a:t>
            </a:r>
            <a:r>
              <a:rPr lang="en-US" sz="3600" dirty="0" smtClean="0">
                <a:latin typeface="+mj-lt"/>
              </a:rPr>
              <a:t>6.13</a:t>
            </a:r>
            <a:endParaRPr lang="en-US" sz="3600" dirty="0">
              <a:latin typeface="+mj-lt"/>
            </a:endParaRPr>
          </a:p>
        </p:txBody>
      </p:sp>
      <p:sp>
        <p:nvSpPr>
          <p:cNvPr id="3" name="Content Placeholder 2"/>
          <p:cNvSpPr>
            <a:spLocks noGrp="1"/>
          </p:cNvSpPr>
          <p:nvPr>
            <p:ph idx="1"/>
          </p:nvPr>
        </p:nvSpPr>
        <p:spPr>
          <a:xfrm>
            <a:off x="439782" y="1217640"/>
            <a:ext cx="8323218" cy="738664"/>
          </a:xfrm>
        </p:spPr>
        <p:txBody>
          <a:bodyPr wrap="square">
            <a:spAutoFit/>
          </a:bodyPr>
          <a:lstStyle/>
          <a:p>
            <a:r>
              <a:rPr lang="en-US" altLang="en-US" sz="2400" dirty="0">
                <a:ea typeface="ヒラギノ角ゴ Pro W3" charset="-128"/>
              </a:rPr>
              <a:t>CAPM suggests that beta is a factor in determining the required returns.</a:t>
            </a:r>
            <a:endParaRPr lang="en-US" sz="2400" dirty="0"/>
          </a:p>
        </p:txBody>
      </p:sp>
      <p:graphicFrame>
        <p:nvGraphicFramePr>
          <p:cNvPr id="5" name="Object 4" descr="The equation is as follows: Required return on security, r equals risk free rate of return, r sub f plus open square bracket beta for security, b open parens required return on the market portfolio, r sub m minus risk-free rate of return, r sub f close parens close square bracket."/>
          <p:cNvGraphicFramePr>
            <a:graphicFrameLocks noChangeAspect="1"/>
          </p:cNvGraphicFramePr>
          <p:nvPr>
            <p:extLst>
              <p:ext uri="{D42A27DB-BD31-4B8C-83A1-F6EECF244321}">
                <p14:modId xmlns:p14="http://schemas.microsoft.com/office/powerpoint/2010/main" val="1002846313"/>
              </p:ext>
            </p:extLst>
          </p:nvPr>
        </p:nvGraphicFramePr>
        <p:xfrm>
          <a:off x="1016000" y="2419350"/>
          <a:ext cx="6342063" cy="2533650"/>
        </p:xfrm>
        <a:graphic>
          <a:graphicData uri="http://schemas.openxmlformats.org/presentationml/2006/ole">
            <mc:AlternateContent xmlns:mc="http://schemas.openxmlformats.org/markup-compatibility/2006">
              <mc:Choice xmlns:v="urn:schemas-microsoft-com:vml" Requires="v">
                <p:oleObj spid="_x0000_s22192" name="Equation" r:id="rId3" imgW="2946240" imgH="1218960" progId="Equation.DSMT4">
                  <p:embed/>
                </p:oleObj>
              </mc:Choice>
              <mc:Fallback>
                <p:oleObj name="Equation" r:id="rId3" imgW="2946240" imgH="1218960" progId="Equation.DSMT4">
                  <p:embed/>
                  <p:pic>
                    <p:nvPicPr>
                      <p:cNvPr id="0" name=""/>
                      <p:cNvPicPr/>
                      <p:nvPr/>
                    </p:nvPicPr>
                    <p:blipFill>
                      <a:blip r:embed="rId4"/>
                      <a:stretch>
                        <a:fillRect/>
                      </a:stretch>
                    </p:blipFill>
                    <p:spPr>
                      <a:xfrm>
                        <a:off x="1016000" y="2419350"/>
                        <a:ext cx="6342063" cy="2533650"/>
                      </a:xfrm>
                      <a:prstGeom prst="rect">
                        <a:avLst/>
                      </a:prstGeom>
                    </p:spPr>
                  </p:pic>
                </p:oleObj>
              </mc:Fallback>
            </mc:AlternateContent>
          </a:graphicData>
        </a:graphic>
      </p:graphicFrame>
    </p:spTree>
    <p:extLst>
      <p:ext uri="{BB962C8B-B14F-4D97-AF65-F5344CB8AC3E}">
        <p14:creationId xmlns:p14="http://schemas.microsoft.com/office/powerpoint/2010/main" val="4944884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622" y="408843"/>
            <a:ext cx="8229600" cy="553998"/>
          </a:xfrm>
        </p:spPr>
        <p:txBody>
          <a:bodyPr>
            <a:spAutoFit/>
          </a:bodyPr>
          <a:lstStyle/>
          <a:p>
            <a:r>
              <a:rPr lang="en-US" altLang="en-US" sz="3600" dirty="0">
                <a:latin typeface="+mj-lt"/>
                <a:ea typeface="ヒラギノ角ゴ Pro W3" charset="-128"/>
              </a:rPr>
              <a:t>CAPM Example</a:t>
            </a:r>
            <a:endParaRPr lang="en-US" sz="3600" dirty="0">
              <a:latin typeface="+mj-lt"/>
            </a:endParaRPr>
          </a:p>
        </p:txBody>
      </p:sp>
      <p:sp>
        <p:nvSpPr>
          <p:cNvPr id="3" name="Content Placeholder 2"/>
          <p:cNvSpPr>
            <a:spLocks noGrp="1"/>
          </p:cNvSpPr>
          <p:nvPr>
            <p:ph idx="1"/>
          </p:nvPr>
        </p:nvSpPr>
        <p:spPr>
          <a:xfrm>
            <a:off x="439782" y="1217640"/>
            <a:ext cx="8229600" cy="1523999"/>
          </a:xfrm>
        </p:spPr>
        <p:txBody>
          <a:bodyPr>
            <a:spAutoFit/>
          </a:bodyPr>
          <a:lstStyle/>
          <a:p>
            <a:r>
              <a:rPr lang="en-US" altLang="en-US" sz="2400" dirty="0">
                <a:ea typeface="ヒラギノ角ゴ Pro W3" charset="-128"/>
              </a:rPr>
              <a:t>Market risk = 10%</a:t>
            </a:r>
          </a:p>
          <a:p>
            <a:r>
              <a:rPr lang="en-US" altLang="en-US" sz="2400" dirty="0">
                <a:ea typeface="ヒラギノ角ゴ Pro W3" charset="-128"/>
              </a:rPr>
              <a:t>Risk-free rate = 3%</a:t>
            </a:r>
          </a:p>
          <a:p>
            <a:r>
              <a:rPr lang="en-US" altLang="en-US" sz="2400" dirty="0">
                <a:ea typeface="ヒラギノ角ゴ Pro W3" charset="-128"/>
              </a:rPr>
              <a:t>Required return = 3% + beta×(10% − 3%)</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419877272"/>
              </p:ext>
            </p:extLst>
          </p:nvPr>
        </p:nvGraphicFramePr>
        <p:xfrm>
          <a:off x="553355" y="3047985"/>
          <a:ext cx="8120746" cy="1676416"/>
        </p:xfrm>
        <a:graphic>
          <a:graphicData uri="http://schemas.openxmlformats.org/drawingml/2006/table">
            <a:tbl>
              <a:tblPr firstRow="1" bandRow="1">
                <a:tableStyleId>{3B4B98B0-60AC-42C2-AFA5-B58CD77FA1E5}</a:tableStyleId>
              </a:tblPr>
              <a:tblGrid>
                <a:gridCol w="4060373">
                  <a:extLst>
                    <a:ext uri="{9D8B030D-6E8A-4147-A177-3AD203B41FA5}">
                      <a16:colId xmlns="" xmlns:a16="http://schemas.microsoft.com/office/drawing/2014/main" val="20000"/>
                    </a:ext>
                  </a:extLst>
                </a:gridCol>
                <a:gridCol w="4060373">
                  <a:extLst>
                    <a:ext uri="{9D8B030D-6E8A-4147-A177-3AD203B41FA5}">
                      <a16:colId xmlns="" xmlns:a16="http://schemas.microsoft.com/office/drawing/2014/main" val="20001"/>
                    </a:ext>
                  </a:extLst>
                </a:gridCol>
              </a:tblGrid>
              <a:tr h="401336">
                <a:tc>
                  <a:txBody>
                    <a:bodyPr/>
                    <a:lstStyle/>
                    <a:p>
                      <a:pPr algn="ctr"/>
                      <a:r>
                        <a:rPr lang="en-US" sz="1800" dirty="0">
                          <a:solidFill>
                            <a:schemeClr val="bg1"/>
                          </a:solidFill>
                        </a:rPr>
                        <a:t>Beta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altLang="en-US" sz="1800" dirty="0">
                          <a:solidFill>
                            <a:schemeClr val="bg1"/>
                          </a:solidFill>
                          <a:ea typeface="ヒラギノ角ゴ Pro W3" charset="-128"/>
                        </a:rPr>
                        <a:t>Required Return</a:t>
                      </a:r>
                      <a:endParaRPr lang="en-US" sz="18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438962">
                <a:tc>
                  <a:txBody>
                    <a:bodyPr/>
                    <a:lstStyle/>
                    <a:p>
                      <a:pPr algn="ctr"/>
                      <a:r>
                        <a:rPr lang="en-US" sz="1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1"/>
                  </a:ext>
                </a:extLst>
              </a:tr>
              <a:tr h="418059">
                <a:tc>
                  <a:txBody>
                    <a:bodyPr/>
                    <a:lstStyle/>
                    <a:p>
                      <a:pPr algn="ctr"/>
                      <a:r>
                        <a:rPr lang="en-US" sz="1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2"/>
                  </a:ext>
                </a:extLst>
              </a:tr>
              <a:tr h="418059">
                <a:tc>
                  <a:txBody>
                    <a:bodyPr/>
                    <a:lstStyle/>
                    <a:p>
                      <a:pPr algn="ctr"/>
                      <a:r>
                        <a:rPr lang="en-US" sz="1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9762017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10294"/>
            <a:ext cx="8229600" cy="553998"/>
          </a:xfrm>
        </p:spPr>
        <p:txBody>
          <a:bodyPr>
            <a:spAutoFit/>
          </a:bodyPr>
          <a:lstStyle/>
          <a:p>
            <a:r>
              <a:rPr lang="en-US" altLang="en-US" sz="3600" dirty="0">
                <a:latin typeface="+mj-lt"/>
                <a:ea typeface="ヒラギノ角ゴ Pro W3" charset="-128"/>
              </a:rPr>
              <a:t>The Security Market Line (SML) </a:t>
            </a:r>
            <a:endParaRPr lang="en-US" sz="3600" dirty="0">
              <a:latin typeface="+mj-lt"/>
            </a:endParaRPr>
          </a:p>
        </p:txBody>
      </p:sp>
      <p:sp>
        <p:nvSpPr>
          <p:cNvPr id="3" name="Content Placeholder 2"/>
          <p:cNvSpPr>
            <a:spLocks noGrp="1"/>
          </p:cNvSpPr>
          <p:nvPr>
            <p:ph idx="1"/>
          </p:nvPr>
        </p:nvSpPr>
        <p:spPr>
          <a:xfrm>
            <a:off x="439782" y="1217639"/>
            <a:ext cx="8229600" cy="1107996"/>
          </a:xfrm>
        </p:spPr>
        <p:txBody>
          <a:bodyPr>
            <a:spAutoFit/>
          </a:bodyPr>
          <a:lstStyle/>
          <a:p>
            <a:r>
              <a:rPr lang="en-US" altLang="en-US" sz="2400" dirty="0">
                <a:ea typeface="ヒラギノ角ゴ Pro W3" charset="-128"/>
              </a:rPr>
              <a:t>SML is a graphic representation of the CAPM, where the line shows the appropriate required rate of return for a given stock’s systematic risk.</a:t>
            </a:r>
            <a:endParaRPr lang="en-US" sz="2400" dirty="0"/>
          </a:p>
        </p:txBody>
      </p:sp>
    </p:spTree>
    <p:extLst>
      <p:ext uri="{BB962C8B-B14F-4D97-AF65-F5344CB8AC3E}">
        <p14:creationId xmlns:p14="http://schemas.microsoft.com/office/powerpoint/2010/main" val="3404282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sz="3600" dirty="0">
                <a:latin typeface="+mj-lt"/>
              </a:rPr>
              <a:t>Figure </a:t>
            </a:r>
            <a:r>
              <a:rPr lang="en-US" sz="3600" dirty="0" smtClean="0">
                <a:latin typeface="+mj-lt"/>
              </a:rPr>
              <a:t>6.9 </a:t>
            </a:r>
            <a:r>
              <a:rPr lang="en-US" sz="3600" dirty="0">
                <a:latin typeface="+mj-lt"/>
              </a:rPr>
              <a:t>Security Market Line</a:t>
            </a:r>
          </a:p>
        </p:txBody>
      </p:sp>
      <p:pic>
        <p:nvPicPr>
          <p:cNvPr id="32770" name="Picture 2" descr="The horizontal axis of the line represents Beta and the range is from 0.5 to 2.5. The vertical axis denotes the expected return in percent and ranges from 2 to 20 percent.&#10;A straight line, termed security market line, begins at about 3 on the vertical axis and slopes upwards at an angle. &#10;The beginning of the security market line is labeled Risk-free required return when beta equals 0. &#10;Midway along the security market line, at the junction of 10 percent, is a line labeled Market required rate of return when beta equals 1.&#10;Towards the top of the security market line, at around 17 percent, is a label Required return when beta equals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3324" y="1309406"/>
            <a:ext cx="4833856" cy="485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295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Key </a:t>
            </a:r>
            <a:r>
              <a:rPr lang="en-US" altLang="en-US" sz="3600" dirty="0" smtClean="0">
                <a:latin typeface="+mj-lt"/>
                <a:ea typeface="ヒラギノ角ゴ Pro W3" charset="-128"/>
              </a:rPr>
              <a:t>Terms </a:t>
            </a:r>
            <a:r>
              <a:rPr lang="en-US" altLang="en-US" sz="2800" dirty="0" smtClean="0">
                <a:latin typeface="+mj-lt"/>
                <a:ea typeface="ヒラギノ角ゴ Pro W3" charset="-128"/>
              </a:rPr>
              <a:t>(1 of 2)</a:t>
            </a:r>
            <a:endParaRPr lang="en-US" sz="3600" dirty="0">
              <a:latin typeface="+mj-lt"/>
            </a:endParaRPr>
          </a:p>
        </p:txBody>
      </p:sp>
      <p:sp>
        <p:nvSpPr>
          <p:cNvPr id="3" name="Content Placeholder 2"/>
          <p:cNvSpPr>
            <a:spLocks noGrp="1"/>
          </p:cNvSpPr>
          <p:nvPr>
            <p:ph idx="1"/>
          </p:nvPr>
        </p:nvSpPr>
        <p:spPr>
          <a:xfrm>
            <a:off x="439782" y="1223532"/>
            <a:ext cx="5808618" cy="3739485"/>
          </a:xfrm>
        </p:spPr>
        <p:txBody>
          <a:bodyPr wrap="square">
            <a:spAutoFit/>
          </a:bodyPr>
          <a:lstStyle/>
          <a:p>
            <a:r>
              <a:rPr lang="en-US" altLang="en-US" sz="2400" dirty="0">
                <a:ea typeface="ヒラギノ角ゴ Pro W3" charset="-128"/>
              </a:rPr>
              <a:t>Asset allocation</a:t>
            </a:r>
          </a:p>
          <a:p>
            <a:r>
              <a:rPr lang="en-US" altLang="en-US" sz="2400" dirty="0">
                <a:ea typeface="ヒラギノ角ゴ Pro W3" charset="-128"/>
              </a:rPr>
              <a:t>Beta</a:t>
            </a:r>
          </a:p>
          <a:p>
            <a:r>
              <a:rPr lang="en-US" altLang="en-US" sz="2400" dirty="0">
                <a:ea typeface="ヒラギノ角ゴ Pro W3" charset="-128"/>
              </a:rPr>
              <a:t>Capital asset pricing model (CAPM)</a:t>
            </a:r>
          </a:p>
          <a:p>
            <a:r>
              <a:rPr lang="en-US" altLang="en-US" sz="2400" dirty="0">
                <a:ea typeface="ヒラギノ角ゴ Pro W3" charset="-128"/>
              </a:rPr>
              <a:t>Characteristic line</a:t>
            </a:r>
          </a:p>
          <a:p>
            <a:r>
              <a:rPr lang="en-US" altLang="en-US" sz="2400" dirty="0">
                <a:ea typeface="ヒラギノ角ゴ Pro W3" charset="-128"/>
              </a:rPr>
              <a:t>Expected rate of return</a:t>
            </a:r>
          </a:p>
          <a:p>
            <a:r>
              <a:rPr lang="en-US" altLang="en-US" sz="2400" dirty="0"/>
              <a:t>Holding-period return</a:t>
            </a:r>
          </a:p>
          <a:p>
            <a:r>
              <a:rPr lang="en-US" altLang="en-US" sz="2400" dirty="0"/>
              <a:t>Portfolio </a:t>
            </a:r>
            <a:r>
              <a:rPr lang="en-US" altLang="en-US" sz="2400" dirty="0" smtClean="0"/>
              <a:t>beta</a:t>
            </a:r>
            <a:endParaRPr lang="en-US" altLang="en-US" sz="2400" dirty="0"/>
          </a:p>
        </p:txBody>
      </p:sp>
    </p:spTree>
    <p:extLst>
      <p:ext uri="{BB962C8B-B14F-4D97-AF65-F5344CB8AC3E}">
        <p14:creationId xmlns:p14="http://schemas.microsoft.com/office/powerpoint/2010/main" val="2537707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Key </a:t>
            </a:r>
            <a:r>
              <a:rPr lang="en-US" altLang="en-US" sz="3600" dirty="0" smtClean="0">
                <a:latin typeface="+mj-lt"/>
                <a:ea typeface="ヒラギノ角ゴ Pro W3" charset="-128"/>
              </a:rPr>
              <a:t>Terms </a:t>
            </a:r>
            <a:r>
              <a:rPr lang="en-US" altLang="en-US" sz="2800" dirty="0" smtClean="0">
                <a:latin typeface="+mn-lt"/>
                <a:ea typeface="ヒラギノ角ゴ Pro W3" charset="-128"/>
              </a:rPr>
              <a:t>(2 </a:t>
            </a:r>
            <a:r>
              <a:rPr lang="en-US" altLang="en-US" sz="2800" dirty="0">
                <a:latin typeface="+mn-lt"/>
                <a:ea typeface="ヒラギノ角ゴ Pro W3" charset="-128"/>
              </a:rPr>
              <a:t>of 2)</a:t>
            </a:r>
            <a:endParaRPr lang="en-US" sz="2800" dirty="0">
              <a:latin typeface="+mn-lt"/>
            </a:endParaRPr>
          </a:p>
        </p:txBody>
      </p:sp>
      <p:sp>
        <p:nvSpPr>
          <p:cNvPr id="4" name="Content Placeholder 3"/>
          <p:cNvSpPr>
            <a:spLocks noGrp="1"/>
          </p:cNvSpPr>
          <p:nvPr>
            <p:ph idx="13"/>
          </p:nvPr>
        </p:nvSpPr>
        <p:spPr>
          <a:xfrm>
            <a:off x="438150" y="1223532"/>
            <a:ext cx="4038600" cy="4301177"/>
          </a:xfrm>
        </p:spPr>
        <p:txBody>
          <a:bodyPr wrap="square">
            <a:spAutoFit/>
          </a:bodyPr>
          <a:lstStyle/>
          <a:p>
            <a:r>
              <a:rPr lang="en-US" altLang="en-US" sz="2400" dirty="0"/>
              <a:t>Required rate of return</a:t>
            </a:r>
          </a:p>
          <a:p>
            <a:r>
              <a:rPr lang="en-US" altLang="en-US" sz="2400" dirty="0"/>
              <a:t>Risk</a:t>
            </a:r>
          </a:p>
          <a:p>
            <a:r>
              <a:rPr lang="en-US" altLang="en-US" sz="2400" dirty="0"/>
              <a:t>Risk-free rate of return</a:t>
            </a:r>
          </a:p>
          <a:p>
            <a:r>
              <a:rPr lang="en-US" altLang="en-US" sz="2400" dirty="0"/>
              <a:t>Risk premium</a:t>
            </a:r>
          </a:p>
          <a:p>
            <a:r>
              <a:rPr lang="en-US" altLang="en-US" sz="2400" dirty="0"/>
              <a:t>Security market line</a:t>
            </a:r>
          </a:p>
          <a:p>
            <a:r>
              <a:rPr lang="en-US" altLang="en-US" sz="2400" dirty="0"/>
              <a:t>Standard deviation</a:t>
            </a:r>
          </a:p>
          <a:p>
            <a:r>
              <a:rPr lang="en-US" altLang="en-US" sz="2400" dirty="0"/>
              <a:t>Systematic risk</a:t>
            </a:r>
          </a:p>
          <a:p>
            <a:r>
              <a:rPr lang="en-US" altLang="en-US" sz="2400" dirty="0"/>
              <a:t>Unsystematic risk</a:t>
            </a:r>
            <a:endParaRPr lang="en-IN" sz="2400" dirty="0"/>
          </a:p>
        </p:txBody>
      </p:sp>
    </p:spTree>
    <p:extLst>
      <p:ext uri="{BB962C8B-B14F-4D97-AF65-F5344CB8AC3E}">
        <p14:creationId xmlns:p14="http://schemas.microsoft.com/office/powerpoint/2010/main" val="16580580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438150" y="426422"/>
            <a:ext cx="8124825" cy="553998"/>
          </a:xfrm>
        </p:spPr>
        <p:txBody>
          <a:bodyPr wrap="square">
            <a:spAutoFit/>
          </a:bodyPr>
          <a:lstStyle/>
          <a:p>
            <a:r>
              <a:rPr lang="en-US" sz="3600" dirty="0">
                <a:latin typeface="+mj-lt"/>
              </a:rPr>
              <a:t>Copyright</a:t>
            </a:r>
          </a:p>
        </p:txBody>
      </p:sp>
      <p:pic>
        <p:nvPicPr>
          <p:cNvPr id="7" name="Graphic 6" descr="Warning">
            <a:extLst>
              <a:ext uri="{FF2B5EF4-FFF2-40B4-BE49-F238E27FC236}">
                <a16:creationId xmlns=""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9" name="Text Placeholder 1">
            <a:extLst>
              <a:ext uri="{FF2B5EF4-FFF2-40B4-BE49-F238E27FC236}">
                <a16:creationId xmlns="" xmlns:a16="http://schemas.microsoft.com/office/drawing/2014/main"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smtClean="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b="1" dirty="0"/>
          </a:p>
        </p:txBody>
      </p:sp>
    </p:spTree>
    <p:extLst>
      <p:ext uri="{BB962C8B-B14F-4D97-AF65-F5344CB8AC3E}">
        <p14:creationId xmlns:p14="http://schemas.microsoft.com/office/powerpoint/2010/main" val="1591840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07" y="416984"/>
            <a:ext cx="8148119" cy="548513"/>
          </a:xfrm>
        </p:spPr>
        <p:txBody>
          <a:bodyPr>
            <a:spAutoFit/>
          </a:bodyPr>
          <a:lstStyle/>
          <a:p>
            <a:r>
              <a:rPr lang="en-US" altLang="en-US" sz="3600" dirty="0">
                <a:latin typeface="+mj-lt"/>
              </a:rPr>
              <a:t>Expected Return </a:t>
            </a:r>
            <a:r>
              <a:rPr lang="en-US" altLang="en-US" sz="2800" dirty="0">
                <a:latin typeface="+mj-lt"/>
              </a:rPr>
              <a:t>(1 of 2)</a:t>
            </a:r>
            <a:endParaRPr lang="en-US" sz="2800" dirty="0">
              <a:latin typeface="+mj-lt"/>
            </a:endParaRPr>
          </a:p>
        </p:txBody>
      </p:sp>
      <p:sp>
        <p:nvSpPr>
          <p:cNvPr id="3" name="Content Placeholder 2"/>
          <p:cNvSpPr>
            <a:spLocks noGrp="1"/>
          </p:cNvSpPr>
          <p:nvPr>
            <p:ph idx="1"/>
          </p:nvPr>
        </p:nvSpPr>
        <p:spPr>
          <a:xfrm>
            <a:off x="439782" y="1217640"/>
            <a:ext cx="8229600" cy="2000548"/>
          </a:xfrm>
        </p:spPr>
        <p:txBody>
          <a:bodyPr>
            <a:spAutoFit/>
          </a:bodyPr>
          <a:lstStyle/>
          <a:p>
            <a:r>
              <a:rPr lang="en-US" altLang="en-US" sz="2400" dirty="0"/>
              <a:t>Expected cash flows and expected rate of return</a:t>
            </a:r>
          </a:p>
          <a:p>
            <a:pPr lvl="1"/>
            <a:r>
              <a:rPr lang="en-US" altLang="en-US" sz="2400" dirty="0"/>
              <a:t>The expected benefits or returns an investment generates come in the form of cash flows</a:t>
            </a:r>
          </a:p>
          <a:p>
            <a:pPr lvl="1"/>
            <a:r>
              <a:rPr lang="en-US" altLang="en-US" sz="2400" dirty="0"/>
              <a:t>Cash flows are used to measure returns (not accounting profits).</a:t>
            </a:r>
            <a:endParaRPr lang="en-US" sz="2400" dirty="0"/>
          </a:p>
        </p:txBody>
      </p:sp>
    </p:spTree>
    <p:extLst>
      <p:ext uri="{BB962C8B-B14F-4D97-AF65-F5344CB8AC3E}">
        <p14:creationId xmlns:p14="http://schemas.microsoft.com/office/powerpoint/2010/main" val="2589195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855" y="410294"/>
            <a:ext cx="8229600" cy="553998"/>
          </a:xfrm>
        </p:spPr>
        <p:txBody>
          <a:bodyPr>
            <a:spAutoFit/>
          </a:bodyPr>
          <a:lstStyle/>
          <a:p>
            <a:r>
              <a:rPr lang="en-US" altLang="en-US" sz="3600" dirty="0">
                <a:latin typeface="+mj-lt"/>
              </a:rPr>
              <a:t>Expected Return </a:t>
            </a:r>
            <a:r>
              <a:rPr lang="en-US" altLang="en-US" sz="2800" dirty="0">
                <a:latin typeface="+mj-lt"/>
              </a:rPr>
              <a:t>(2 of 2)</a:t>
            </a:r>
            <a:endParaRPr lang="en-US" sz="2800" dirty="0">
              <a:latin typeface="+mj-lt"/>
            </a:endParaRPr>
          </a:p>
        </p:txBody>
      </p:sp>
      <p:sp>
        <p:nvSpPr>
          <p:cNvPr id="3" name="Content Placeholder 2"/>
          <p:cNvSpPr>
            <a:spLocks noGrp="1"/>
          </p:cNvSpPr>
          <p:nvPr>
            <p:ph idx="1"/>
          </p:nvPr>
        </p:nvSpPr>
        <p:spPr>
          <a:xfrm>
            <a:off x="439782" y="1217640"/>
            <a:ext cx="8229600" cy="1477328"/>
          </a:xfrm>
        </p:spPr>
        <p:txBody>
          <a:bodyPr>
            <a:spAutoFit/>
          </a:bodyPr>
          <a:lstStyle/>
          <a:p>
            <a:r>
              <a:rPr lang="en-US" altLang="en-US" sz="2400" dirty="0">
                <a:ea typeface="ヒラギノ角ゴ Pro W3" charset="-128"/>
              </a:rPr>
              <a:t>The expected cash flow is the weighted average of the </a:t>
            </a:r>
            <a:r>
              <a:rPr lang="en-US" altLang="en-US" sz="2400" b="1" dirty="0">
                <a:ea typeface="ヒラギノ角ゴ Pro W3" charset="-128"/>
              </a:rPr>
              <a:t>possible</a:t>
            </a:r>
            <a:r>
              <a:rPr lang="en-US" altLang="en-US" sz="2400" i="1" dirty="0">
                <a:ea typeface="ヒラギノ角ゴ Pro W3" charset="-128"/>
              </a:rPr>
              <a:t> </a:t>
            </a:r>
            <a:r>
              <a:rPr lang="en-US" altLang="en-US" sz="2400" dirty="0">
                <a:ea typeface="ヒラギノ角ゴ Pro W3" charset="-128"/>
              </a:rPr>
              <a:t>cash flow outcomes such that the weights are the probabilities of the occurrence of the various states of the economy.</a:t>
            </a:r>
          </a:p>
        </p:txBody>
      </p:sp>
      <p:graphicFrame>
        <p:nvGraphicFramePr>
          <p:cNvPr id="4" name="Object 3" descr="An image shows an equation as follows: Expected Cash flow (X) equals summation Pb sub i times C F sub i."/>
          <p:cNvGraphicFramePr>
            <a:graphicFrameLocks noChangeAspect="1"/>
          </p:cNvGraphicFramePr>
          <p:nvPr>
            <p:extLst>
              <p:ext uri="{D42A27DB-BD31-4B8C-83A1-F6EECF244321}">
                <p14:modId xmlns:p14="http://schemas.microsoft.com/office/powerpoint/2010/main" val="1550896141"/>
              </p:ext>
            </p:extLst>
          </p:nvPr>
        </p:nvGraphicFramePr>
        <p:xfrm>
          <a:off x="1990725" y="2960688"/>
          <a:ext cx="4927600" cy="498475"/>
        </p:xfrm>
        <a:graphic>
          <a:graphicData uri="http://schemas.openxmlformats.org/presentationml/2006/ole">
            <mc:AlternateContent xmlns:mc="http://schemas.openxmlformats.org/markup-compatibility/2006">
              <mc:Choice xmlns:v="urn:schemas-microsoft-com:vml" Requires="v">
                <p:oleObj spid="_x0000_s39338" name="Equation" r:id="rId3" imgW="2400120" imgH="253800" progId="Equation.DSMT4">
                  <p:embed/>
                </p:oleObj>
              </mc:Choice>
              <mc:Fallback>
                <p:oleObj name="Equation" r:id="rId3" imgW="2400120" imgH="253800" progId="Equation.DSMT4">
                  <p:embed/>
                  <p:pic>
                    <p:nvPicPr>
                      <p:cNvPr id="0" name=""/>
                      <p:cNvPicPr/>
                      <p:nvPr/>
                    </p:nvPicPr>
                    <p:blipFill>
                      <a:blip r:embed="rId4"/>
                      <a:stretch>
                        <a:fillRect/>
                      </a:stretch>
                    </p:blipFill>
                    <p:spPr>
                      <a:xfrm>
                        <a:off x="1990725" y="2960688"/>
                        <a:ext cx="4927600" cy="498475"/>
                      </a:xfrm>
                      <a:prstGeom prst="rect">
                        <a:avLst/>
                      </a:prstGeom>
                    </p:spPr>
                  </p:pic>
                </p:oleObj>
              </mc:Fallback>
            </mc:AlternateContent>
          </a:graphicData>
        </a:graphic>
      </p:graphicFrame>
      <p:graphicFrame>
        <p:nvGraphicFramePr>
          <p:cNvPr id="5" name="Object 4" descr="An image shows an equation as follows: Where Pb sub i equals probabilities of outcome i; CF sub i equals cash flows in outcome i."/>
          <p:cNvGraphicFramePr>
            <a:graphicFrameLocks noChangeAspect="1"/>
          </p:cNvGraphicFramePr>
          <p:nvPr>
            <p:extLst>
              <p:ext uri="{D42A27DB-BD31-4B8C-83A1-F6EECF244321}">
                <p14:modId xmlns:p14="http://schemas.microsoft.com/office/powerpoint/2010/main" val="2928755104"/>
              </p:ext>
            </p:extLst>
          </p:nvPr>
        </p:nvGraphicFramePr>
        <p:xfrm>
          <a:off x="620713" y="3783012"/>
          <a:ext cx="4495800" cy="865188"/>
        </p:xfrm>
        <a:graphic>
          <a:graphicData uri="http://schemas.openxmlformats.org/presentationml/2006/ole">
            <mc:AlternateContent xmlns:mc="http://schemas.openxmlformats.org/markup-compatibility/2006">
              <mc:Choice xmlns:v="urn:schemas-microsoft-com:vml" Requires="v">
                <p:oleObj spid="_x0000_s39339" name="Equation" r:id="rId5" imgW="2412720" imgH="457200" progId="Equation.DSMT4">
                  <p:embed/>
                </p:oleObj>
              </mc:Choice>
              <mc:Fallback>
                <p:oleObj name="Equation" r:id="rId5" imgW="2412720" imgH="457200" progId="Equation.DSMT4">
                  <p:embed/>
                  <p:pic>
                    <p:nvPicPr>
                      <p:cNvPr id="0" name=""/>
                      <p:cNvPicPr/>
                      <p:nvPr/>
                    </p:nvPicPr>
                    <p:blipFill>
                      <a:blip r:embed="rId6"/>
                      <a:stretch>
                        <a:fillRect/>
                      </a:stretch>
                    </p:blipFill>
                    <p:spPr>
                      <a:xfrm>
                        <a:off x="620713" y="3783012"/>
                        <a:ext cx="4495800" cy="865188"/>
                      </a:xfrm>
                      <a:prstGeom prst="rect">
                        <a:avLst/>
                      </a:prstGeom>
                    </p:spPr>
                  </p:pic>
                </p:oleObj>
              </mc:Fallback>
            </mc:AlternateContent>
          </a:graphicData>
        </a:graphic>
      </p:graphicFrame>
    </p:spTree>
    <p:extLst>
      <p:ext uri="{BB962C8B-B14F-4D97-AF65-F5344CB8AC3E}">
        <p14:creationId xmlns:p14="http://schemas.microsoft.com/office/powerpoint/2010/main" val="1304864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2003" y="415679"/>
            <a:ext cx="8229600" cy="1097280"/>
          </a:xfrm>
        </p:spPr>
        <p:txBody>
          <a:bodyPr>
            <a:spAutoFit/>
          </a:bodyPr>
          <a:lstStyle/>
          <a:p>
            <a:pPr marL="0" indent="0"/>
            <a:r>
              <a:rPr lang="en-US" sz="3600" dirty="0">
                <a:latin typeface="+mj-lt"/>
              </a:rPr>
              <a:t>Table </a:t>
            </a:r>
            <a:r>
              <a:rPr lang="en-US" sz="3600" dirty="0" smtClean="0">
                <a:latin typeface="+mj-lt"/>
              </a:rPr>
              <a:t>6.1 </a:t>
            </a:r>
            <a:r>
              <a:rPr lang="en-US" sz="3600" dirty="0">
                <a:latin typeface="+mj-lt"/>
              </a:rPr>
              <a:t>Measuring the Expected Return of an Investment</a:t>
            </a:r>
          </a:p>
        </p:txBody>
      </p:sp>
      <p:graphicFrame>
        <p:nvGraphicFramePr>
          <p:cNvPr id="7" name="Table 6"/>
          <p:cNvGraphicFramePr>
            <a:graphicFrameLocks noGrp="1"/>
          </p:cNvGraphicFramePr>
          <p:nvPr>
            <p:extLst>
              <p:ext uri="{D42A27DB-BD31-4B8C-83A1-F6EECF244321}">
                <p14:modId xmlns:p14="http://schemas.microsoft.com/office/powerpoint/2010/main" val="1384951530"/>
              </p:ext>
            </p:extLst>
          </p:nvPr>
        </p:nvGraphicFramePr>
        <p:xfrm>
          <a:off x="577454" y="2057400"/>
          <a:ext cx="8002672" cy="3139440"/>
        </p:xfrm>
        <a:graphic>
          <a:graphicData uri="http://schemas.openxmlformats.org/drawingml/2006/table">
            <a:tbl>
              <a:tblPr firstRow="1" bandRow="1">
                <a:tableStyleId>{3B4B98B0-60AC-42C2-AFA5-B58CD77FA1E5}</a:tableStyleId>
              </a:tblPr>
              <a:tblGrid>
                <a:gridCol w="1937146">
                  <a:extLst>
                    <a:ext uri="{9D8B030D-6E8A-4147-A177-3AD203B41FA5}">
                      <a16:colId xmlns="" xmlns:a16="http://schemas.microsoft.com/office/drawing/2014/main" val="20000"/>
                    </a:ext>
                  </a:extLst>
                </a:gridCol>
                <a:gridCol w="1235084">
                  <a:extLst>
                    <a:ext uri="{9D8B030D-6E8A-4147-A177-3AD203B41FA5}">
                      <a16:colId xmlns="" xmlns:a16="http://schemas.microsoft.com/office/drawing/2014/main" val="20001"/>
                    </a:ext>
                  </a:extLst>
                </a:gridCol>
                <a:gridCol w="1325242">
                  <a:extLst>
                    <a:ext uri="{9D8B030D-6E8A-4147-A177-3AD203B41FA5}">
                      <a16:colId xmlns="" xmlns:a16="http://schemas.microsoft.com/office/drawing/2014/main" val="20002"/>
                    </a:ext>
                  </a:extLst>
                </a:gridCol>
                <a:gridCol w="3505200">
                  <a:extLst>
                    <a:ext uri="{9D8B030D-6E8A-4147-A177-3AD203B41FA5}">
                      <a16:colId xmlns="" xmlns:a16="http://schemas.microsoft.com/office/drawing/2014/main" val="20003"/>
                    </a:ext>
                  </a:extLst>
                </a:gridCol>
              </a:tblGrid>
              <a:tr h="769092">
                <a:tc>
                  <a:txBody>
                    <a:bodyPr/>
                    <a:lstStyle/>
                    <a:p>
                      <a:pPr algn="ctr"/>
                      <a:r>
                        <a:rPr lang="en-US" sz="1600" b="1" i="0" u="none" strike="noStrike" kern="1200" baseline="0" dirty="0">
                          <a:solidFill>
                            <a:schemeClr val="bg1"/>
                          </a:solidFill>
                          <a:latin typeface="+mn-lt"/>
                          <a:ea typeface="+mn-ea"/>
                          <a:cs typeface="+mn-cs"/>
                        </a:rPr>
                        <a:t>State of the Economy</a:t>
                      </a:r>
                      <a:endParaRPr lang="en-US" sz="1600"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600" dirty="0">
                          <a:solidFill>
                            <a:schemeClr val="bg1"/>
                          </a:solidFill>
                        </a:rPr>
                        <a:t>Probability of the States </a:t>
                      </a:r>
                      <a:r>
                        <a:rPr lang="en-US" sz="1600" baseline="30000" dirty="0">
                          <a:solidFill>
                            <a:schemeClr val="bg1"/>
                          </a:solidFill>
                        </a:rPr>
                        <a: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600" dirty="0">
                          <a:solidFill>
                            <a:schemeClr val="bg1"/>
                          </a:solidFill>
                        </a:rPr>
                        <a:t>Cash Flows from the Investment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just"/>
                      <a:r>
                        <a:rPr lang="en-US" sz="1600" dirty="0">
                          <a:solidFill>
                            <a:schemeClr val="bg1"/>
                          </a:solidFill>
                        </a:rPr>
                        <a:t>Percentage </a:t>
                      </a:r>
                      <a:r>
                        <a:rPr lang="en-US" sz="1600" dirty="0" smtClean="0">
                          <a:solidFill>
                            <a:schemeClr val="bg1"/>
                          </a:solidFill>
                        </a:rPr>
                        <a:t>Returns</a:t>
                      </a:r>
                      <a:endParaRPr lang="en-US" sz="16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 xmlns:a16="http://schemas.microsoft.com/office/drawing/2014/main" val="10000"/>
                  </a:ext>
                </a:extLst>
              </a:tr>
              <a:tr h="701040">
                <a:tc>
                  <a:txBody>
                    <a:bodyPr/>
                    <a:lstStyle/>
                    <a:p>
                      <a:r>
                        <a:rPr lang="en-US" sz="1800" b="0" i="0" u="none" strike="noStrike" kern="1200" baseline="0" dirty="0">
                          <a:solidFill>
                            <a:schemeClr val="tx1"/>
                          </a:solidFill>
                          <a:latin typeface="+mn-lt"/>
                          <a:ea typeface="+mn-ea"/>
                          <a:cs typeface="+mn-cs"/>
                        </a:rPr>
                        <a:t>Economic recession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dirty="0"/>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342900" indent="0" algn="l"/>
                      <a:r>
                        <a:rPr lang="en-US" dirty="0" smtClean="0"/>
                        <a:t>10%</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1"/>
                  </a:ext>
                </a:extLst>
              </a:tr>
              <a:tr h="746760">
                <a:tc>
                  <a:txBody>
                    <a:bodyPr/>
                    <a:lstStyle/>
                    <a:p>
                      <a:r>
                        <a:rPr lang="en-US" sz="1800" b="0" i="0" u="none" strike="noStrike" kern="1200" baseline="0" dirty="0">
                          <a:solidFill>
                            <a:schemeClr val="tx1"/>
                          </a:solidFill>
                          <a:latin typeface="+mn-lt"/>
                          <a:ea typeface="+mn-ea"/>
                          <a:cs typeface="+mn-cs"/>
                        </a:rPr>
                        <a:t>Moderate economic growth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dirty="0"/>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342900" marR="0" lvl="0" indent="0" algn="l" defTabSz="914400" rtl="0" eaLnBrk="1" fontAlgn="auto" latinLnBrk="0" hangingPunct="1">
                        <a:lnSpc>
                          <a:spcPct val="100000"/>
                        </a:lnSpc>
                        <a:spcBef>
                          <a:spcPts val="0"/>
                        </a:spcBef>
                        <a:spcAft>
                          <a:spcPts val="0"/>
                        </a:spcAft>
                        <a:buClrTx/>
                        <a:buSzTx/>
                        <a:buFontTx/>
                        <a:buNone/>
                        <a:tabLst/>
                        <a:defRPr/>
                      </a:pPr>
                      <a:r>
                        <a:rPr lang="en-US" dirty="0" smtClean="0"/>
                        <a:t>12%</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2"/>
                  </a:ext>
                </a:extLst>
              </a:tr>
              <a:tr h="868680">
                <a:tc>
                  <a:txBody>
                    <a:bodyPr/>
                    <a:lstStyle/>
                    <a:p>
                      <a:r>
                        <a:rPr lang="en-US" sz="1800" b="0" i="0" u="none" strike="noStrike" kern="1200" baseline="0" dirty="0">
                          <a:solidFill>
                            <a:schemeClr val="tx1"/>
                          </a:solidFill>
                          <a:latin typeface="+mn-lt"/>
                          <a:ea typeface="+mn-ea"/>
                          <a:cs typeface="+mn-cs"/>
                        </a:rPr>
                        <a:t>Strong economic growth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dirty="0"/>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342900" marR="0" lvl="0" indent="0" algn="l" defTabSz="914400" rtl="0" eaLnBrk="1" fontAlgn="auto" latinLnBrk="0" hangingPunct="1">
                        <a:lnSpc>
                          <a:spcPct val="100000"/>
                        </a:lnSpc>
                        <a:spcBef>
                          <a:spcPts val="0"/>
                        </a:spcBef>
                        <a:spcAft>
                          <a:spcPts val="0"/>
                        </a:spcAft>
                        <a:buClrTx/>
                        <a:buSzTx/>
                        <a:buFontTx/>
                        <a:buNone/>
                        <a:tabLst/>
                        <a:defRPr/>
                      </a:pPr>
                      <a:r>
                        <a:rPr lang="en-US" dirty="0" smtClean="0"/>
                        <a:t>14%</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 xmlns:a16="http://schemas.microsoft.com/office/drawing/2014/main" val="10003"/>
                  </a:ext>
                </a:extLst>
              </a:tr>
            </a:tbl>
          </a:graphicData>
        </a:graphic>
      </p:graphicFrame>
      <p:graphicFrame>
        <p:nvGraphicFramePr>
          <p:cNvPr id="2" name="Object 1" descr="open parens cash flow divided by investment cost close parens"/>
          <p:cNvGraphicFramePr>
            <a:graphicFrameLocks noChangeAspect="1"/>
          </p:cNvGraphicFramePr>
          <p:nvPr>
            <p:extLst>
              <p:ext uri="{D42A27DB-BD31-4B8C-83A1-F6EECF244321}">
                <p14:modId xmlns:p14="http://schemas.microsoft.com/office/powerpoint/2010/main" val="4289328998"/>
              </p:ext>
            </p:extLst>
          </p:nvPr>
        </p:nvGraphicFramePr>
        <p:xfrm>
          <a:off x="7086600" y="2438400"/>
          <a:ext cx="1334783" cy="449333"/>
        </p:xfrm>
        <a:graphic>
          <a:graphicData uri="http://schemas.openxmlformats.org/presentationml/2006/ole">
            <mc:AlternateContent xmlns:mc="http://schemas.openxmlformats.org/markup-compatibility/2006">
              <mc:Choice xmlns:v="urn:schemas-microsoft-com:vml" Requires="v">
                <p:oleObj spid="_x0000_s47530" name="Equation" r:id="rId3" imgW="1282680" imgH="431640" progId="Equation.DSMT4">
                  <p:embed/>
                </p:oleObj>
              </mc:Choice>
              <mc:Fallback>
                <p:oleObj name="Equation" r:id="rId3" imgW="1282680" imgH="431640" progId="Equation.DSMT4">
                  <p:embed/>
                  <p:pic>
                    <p:nvPicPr>
                      <p:cNvPr id="0" name=""/>
                      <p:cNvPicPr/>
                      <p:nvPr/>
                    </p:nvPicPr>
                    <p:blipFill>
                      <a:blip r:embed="rId4"/>
                      <a:stretch>
                        <a:fillRect/>
                      </a:stretch>
                    </p:blipFill>
                    <p:spPr>
                      <a:xfrm>
                        <a:off x="7086600" y="2438400"/>
                        <a:ext cx="1334783" cy="449333"/>
                      </a:xfrm>
                      <a:prstGeom prst="rect">
                        <a:avLst/>
                      </a:prstGeom>
                    </p:spPr>
                  </p:pic>
                </p:oleObj>
              </mc:Fallback>
            </mc:AlternateContent>
          </a:graphicData>
        </a:graphic>
      </p:graphicFrame>
      <p:graphicFrame>
        <p:nvGraphicFramePr>
          <p:cNvPr id="3" name="Object 2" descr="the fraction U.S. dollars 1,000 by U.S. dollars 10,000."/>
          <p:cNvGraphicFramePr>
            <a:graphicFrameLocks noChangeAspect="1"/>
          </p:cNvGraphicFramePr>
          <p:nvPr>
            <p:extLst>
              <p:ext uri="{D42A27DB-BD31-4B8C-83A1-F6EECF244321}">
                <p14:modId xmlns:p14="http://schemas.microsoft.com/office/powerpoint/2010/main" val="2084200796"/>
              </p:ext>
            </p:extLst>
          </p:nvPr>
        </p:nvGraphicFramePr>
        <p:xfrm>
          <a:off x="5999163" y="2984500"/>
          <a:ext cx="796925" cy="501650"/>
        </p:xfrm>
        <a:graphic>
          <a:graphicData uri="http://schemas.openxmlformats.org/presentationml/2006/ole">
            <mc:AlternateContent xmlns:mc="http://schemas.openxmlformats.org/markup-compatibility/2006">
              <mc:Choice xmlns:v="urn:schemas-microsoft-com:vml" Requires="v">
                <p:oleObj spid="_x0000_s47531" name="Equation" r:id="rId5" imgW="723600" imgH="457200" progId="Equation.DSMT4">
                  <p:embed/>
                </p:oleObj>
              </mc:Choice>
              <mc:Fallback>
                <p:oleObj name="Equation" r:id="rId5" imgW="723600" imgH="457200" progId="Equation.DSMT4">
                  <p:embed/>
                  <p:pic>
                    <p:nvPicPr>
                      <p:cNvPr id="0" name=""/>
                      <p:cNvPicPr/>
                      <p:nvPr/>
                    </p:nvPicPr>
                    <p:blipFill>
                      <a:blip r:embed="rId6"/>
                      <a:stretch>
                        <a:fillRect/>
                      </a:stretch>
                    </p:blipFill>
                    <p:spPr>
                      <a:xfrm>
                        <a:off x="5999163" y="2984500"/>
                        <a:ext cx="796925" cy="501650"/>
                      </a:xfrm>
                      <a:prstGeom prst="rect">
                        <a:avLst/>
                      </a:prstGeom>
                    </p:spPr>
                  </p:pic>
                </p:oleObj>
              </mc:Fallback>
            </mc:AlternateContent>
          </a:graphicData>
        </a:graphic>
      </p:graphicFrame>
      <p:graphicFrame>
        <p:nvGraphicFramePr>
          <p:cNvPr id="8" name="Object 7" descr="the fraction U.S. dollars 1,200 by U.S. dollars 10,000."/>
          <p:cNvGraphicFramePr>
            <a:graphicFrameLocks noChangeAspect="1"/>
          </p:cNvGraphicFramePr>
          <p:nvPr>
            <p:extLst>
              <p:ext uri="{D42A27DB-BD31-4B8C-83A1-F6EECF244321}">
                <p14:modId xmlns:p14="http://schemas.microsoft.com/office/powerpoint/2010/main" val="2060614931"/>
              </p:ext>
            </p:extLst>
          </p:nvPr>
        </p:nvGraphicFramePr>
        <p:xfrm>
          <a:off x="6018213" y="3689350"/>
          <a:ext cx="795337" cy="501650"/>
        </p:xfrm>
        <a:graphic>
          <a:graphicData uri="http://schemas.openxmlformats.org/presentationml/2006/ole">
            <mc:AlternateContent xmlns:mc="http://schemas.openxmlformats.org/markup-compatibility/2006">
              <mc:Choice xmlns:v="urn:schemas-microsoft-com:vml" Requires="v">
                <p:oleObj spid="_x0000_s47532" name="Equation" r:id="rId7" imgW="723600" imgH="457200" progId="Equation.DSMT4">
                  <p:embed/>
                </p:oleObj>
              </mc:Choice>
              <mc:Fallback>
                <p:oleObj name="Equation" r:id="rId7" imgW="723600" imgH="457200" progId="Equation.DSMT4">
                  <p:embed/>
                  <p:pic>
                    <p:nvPicPr>
                      <p:cNvPr id="3" name="Object 2"/>
                      <p:cNvPicPr/>
                      <p:nvPr/>
                    </p:nvPicPr>
                    <p:blipFill>
                      <a:blip r:embed="rId8"/>
                      <a:stretch>
                        <a:fillRect/>
                      </a:stretch>
                    </p:blipFill>
                    <p:spPr>
                      <a:xfrm>
                        <a:off x="6018213" y="3689350"/>
                        <a:ext cx="795337" cy="501650"/>
                      </a:xfrm>
                      <a:prstGeom prst="rect">
                        <a:avLst/>
                      </a:prstGeom>
                    </p:spPr>
                  </p:pic>
                </p:oleObj>
              </mc:Fallback>
            </mc:AlternateContent>
          </a:graphicData>
        </a:graphic>
      </p:graphicFrame>
      <p:graphicFrame>
        <p:nvGraphicFramePr>
          <p:cNvPr id="9" name="Object 8" descr="the fraction U.S. dollars 1,400 by U.S. dollars 10,000."/>
          <p:cNvGraphicFramePr>
            <a:graphicFrameLocks noChangeAspect="1"/>
          </p:cNvGraphicFramePr>
          <p:nvPr>
            <p:extLst>
              <p:ext uri="{D42A27DB-BD31-4B8C-83A1-F6EECF244321}">
                <p14:modId xmlns:p14="http://schemas.microsoft.com/office/powerpoint/2010/main" val="3589731594"/>
              </p:ext>
            </p:extLst>
          </p:nvPr>
        </p:nvGraphicFramePr>
        <p:xfrm>
          <a:off x="6048375" y="4495800"/>
          <a:ext cx="796925" cy="503237"/>
        </p:xfrm>
        <a:graphic>
          <a:graphicData uri="http://schemas.openxmlformats.org/presentationml/2006/ole">
            <mc:AlternateContent xmlns:mc="http://schemas.openxmlformats.org/markup-compatibility/2006">
              <mc:Choice xmlns:v="urn:schemas-microsoft-com:vml" Requires="v">
                <p:oleObj spid="_x0000_s47533" name="Equation" r:id="rId9" imgW="723600" imgH="457200" progId="Equation.DSMT4">
                  <p:embed/>
                </p:oleObj>
              </mc:Choice>
              <mc:Fallback>
                <p:oleObj name="Equation" r:id="rId9" imgW="723600" imgH="457200" progId="Equation.DSMT4">
                  <p:embed/>
                  <p:pic>
                    <p:nvPicPr>
                      <p:cNvPr id="8" name="Object 7"/>
                      <p:cNvPicPr/>
                      <p:nvPr/>
                    </p:nvPicPr>
                    <p:blipFill>
                      <a:blip r:embed="rId10"/>
                      <a:stretch>
                        <a:fillRect/>
                      </a:stretch>
                    </p:blipFill>
                    <p:spPr>
                      <a:xfrm>
                        <a:off x="6048375" y="4495800"/>
                        <a:ext cx="796925" cy="503237"/>
                      </a:xfrm>
                      <a:prstGeom prst="rect">
                        <a:avLst/>
                      </a:prstGeom>
                    </p:spPr>
                  </p:pic>
                </p:oleObj>
              </mc:Fallback>
            </mc:AlternateContent>
          </a:graphicData>
        </a:graphic>
      </p:graphicFrame>
      <p:sp>
        <p:nvSpPr>
          <p:cNvPr id="6" name="Content Placeholder 5"/>
          <p:cNvSpPr>
            <a:spLocks noGrp="1"/>
          </p:cNvSpPr>
          <p:nvPr>
            <p:ph idx="13"/>
          </p:nvPr>
        </p:nvSpPr>
        <p:spPr>
          <a:xfrm>
            <a:off x="471814" y="5595461"/>
            <a:ext cx="8148119" cy="738664"/>
          </a:xfrm>
        </p:spPr>
        <p:txBody>
          <a:bodyPr>
            <a:spAutoFit/>
          </a:bodyPr>
          <a:lstStyle/>
          <a:p>
            <a:pPr marL="0" indent="0">
              <a:buNone/>
            </a:pPr>
            <a:r>
              <a:rPr lang="en-US" baseline="30000" dirty="0"/>
              <a:t>a </a:t>
            </a:r>
            <a:r>
              <a:rPr lang="en-US" dirty="0"/>
              <a:t>The probabilities assigned to the three possible economic conditions have to be determined subjectively, which requires managers to have a thorough understanding of both the investment cash flows and the general economy.</a:t>
            </a:r>
          </a:p>
        </p:txBody>
      </p:sp>
    </p:spTree>
    <p:extLst>
      <p:ext uri="{BB962C8B-B14F-4D97-AF65-F5344CB8AC3E}">
        <p14:creationId xmlns:p14="http://schemas.microsoft.com/office/powerpoint/2010/main" val="35198790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68fa8954fa58e82b91ff6ef46f27b23afc8f92"/>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31233</TotalTime>
  <Words>2742</Words>
  <Application>Microsoft Office PowerPoint</Application>
  <PresentationFormat>On-screen Show (4:3)</PresentationFormat>
  <Paragraphs>316</Paragraphs>
  <Slides>68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508 Lecture</vt:lpstr>
      <vt:lpstr>Equation</vt:lpstr>
      <vt:lpstr>Foundations of Finance</vt:lpstr>
      <vt:lpstr>Learning Objectives</vt:lpstr>
      <vt:lpstr>Expected Return Defined and Measured</vt:lpstr>
      <vt:lpstr>Holding-Period Return (1 of 2)</vt:lpstr>
      <vt:lpstr>Holding-Period Return (2 of 2)</vt:lpstr>
      <vt:lpstr>Holding-Period Rate of Return</vt:lpstr>
      <vt:lpstr>Expected Return (1 of 2)</vt:lpstr>
      <vt:lpstr>Expected Return (2 of 2)</vt:lpstr>
      <vt:lpstr>Table 6.1 Measuring the Expected Return of an Investment</vt:lpstr>
      <vt:lpstr>Expected Cash Flow Equation 6.3</vt:lpstr>
      <vt:lpstr>Expected Cash Flow</vt:lpstr>
      <vt:lpstr>Probability of Payoffs (1 of 2)</vt:lpstr>
      <vt:lpstr>Expected Rate of Return Equation 6.4</vt:lpstr>
      <vt:lpstr>Expected Rate of Return (2 of 2)</vt:lpstr>
      <vt:lpstr>Risk Defined and Measured</vt:lpstr>
      <vt:lpstr>Risk</vt:lpstr>
      <vt:lpstr>Risk Defined</vt:lpstr>
      <vt:lpstr>Risk Measured</vt:lpstr>
      <vt:lpstr>Probability of Payoffs (2 of 2)</vt:lpstr>
      <vt:lpstr>Expected Rate of Return</vt:lpstr>
      <vt:lpstr>Figure 6.1 The Probability Distribution of the Returns on Two Investments</vt:lpstr>
      <vt:lpstr>Treasury Bond versus Stock</vt:lpstr>
      <vt:lpstr>Standard Deviation (S.D.) (1 of 2)</vt:lpstr>
      <vt:lpstr>Standard Deviation (S.D.) (2 of 2)</vt:lpstr>
      <vt:lpstr>Table 6.2 Measuring the Variance and Standard Deviation of the Publishing Company Investment</vt:lpstr>
      <vt:lpstr>Comments on Standard Deviation</vt:lpstr>
      <vt:lpstr>Rates of Return: The Investor's Experience</vt:lpstr>
      <vt:lpstr>Figure 6.2 Historical Rates of Return</vt:lpstr>
      <vt:lpstr>Rates of Return: The Investor’s Experience (1926–2016)</vt:lpstr>
      <vt:lpstr>Risk and Diversification </vt:lpstr>
      <vt:lpstr>Portfolio</vt:lpstr>
      <vt:lpstr>Risk and Diversification</vt:lpstr>
      <vt:lpstr>Figure 6.3 Variability of Returns Compared with Size of Portfolio</vt:lpstr>
      <vt:lpstr>Correlation and Risk Reduction (1 of 2)</vt:lpstr>
      <vt:lpstr>Correlation and Risk Reduction (2 of 2)</vt:lpstr>
      <vt:lpstr>Market Risk or Systematic Risk</vt:lpstr>
      <vt:lpstr>Table 6.3 Monthly Holding-Period Returns, eBay versus the S&amp;P 500 Index, February 2017 through January 2018</vt:lpstr>
      <vt:lpstr>Figure 6.4 Monthly Holding-Period Returns, eBay versus the S&amp;P 500 Index, February 2017 through January 2018</vt:lpstr>
      <vt:lpstr>Measuring Market Risk Equation 6.6</vt:lpstr>
      <vt:lpstr>Equations 6.7 and 6.8</vt:lpstr>
      <vt:lpstr>From Figure 6.4 and Table 6.3</vt:lpstr>
      <vt:lpstr>Figure 6.5 Monthly Holding-Period Returns, eBay versus the S&amp;P 500 Index, February 2017 through January 2018</vt:lpstr>
      <vt:lpstr>Characteristic Line and Beta</vt:lpstr>
      <vt:lpstr>Figure 6.6 Holding-Period Returns for a Hypothetical Portfolio and the S&amp;P 500 Index</vt:lpstr>
      <vt:lpstr>Interpreting Beta</vt:lpstr>
      <vt:lpstr>Portfolio Beta</vt:lpstr>
      <vt:lpstr>Equation 6.10</vt:lpstr>
      <vt:lpstr>Figure 6.7 Holding-Period Returns: High- and Low-Beta Portfolios and the S&amp;P 500 Index</vt:lpstr>
      <vt:lpstr>Risk and Diversification Demonstrated</vt:lpstr>
      <vt:lpstr>Asset Allocation</vt:lpstr>
      <vt:lpstr>Figure 6.8 The Effect of Diversifying and Investing for Longer Periods of Time on Risk and Returns.</vt:lpstr>
      <vt:lpstr>Asset Allocation Matters!</vt:lpstr>
      <vt:lpstr>Asset Allocation Summary</vt:lpstr>
      <vt:lpstr>The Investor's Required Rate of Return </vt:lpstr>
      <vt:lpstr>The Investor’s Required Rate of Return</vt:lpstr>
      <vt:lpstr>The Investor’s Required Rate of Return Equation 6.11</vt:lpstr>
      <vt:lpstr>Risk-Free Rate</vt:lpstr>
      <vt:lpstr>Risk Premium</vt:lpstr>
      <vt:lpstr>Capital Asset Pricing Model (CAPM) (1 of 2)</vt:lpstr>
      <vt:lpstr>Measuring the Required Rate of Return Equation 6.12</vt:lpstr>
      <vt:lpstr>Capital Asset Pricing Model (CAPM) (2 of 2)</vt:lpstr>
      <vt:lpstr>CAPM Equation 6.13</vt:lpstr>
      <vt:lpstr>CAPM Example</vt:lpstr>
      <vt:lpstr>The Security Market Line (SML) </vt:lpstr>
      <vt:lpstr>Figure 6.9 Security Market Line</vt:lpstr>
      <vt:lpstr>Key Terms (1 of 2)</vt:lpstr>
      <vt:lpstr>Key Terms (2 of 2)</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Finance, Tenth Edition</dc:title>
  <dc:subject>Business</dc:subject>
  <dc:creator>Keown/Martin/Petty</dc:creator>
  <cp:keywords>Foundations of Finance</cp:keywords>
  <cp:lastModifiedBy>Kumaraguru Govindasamy</cp:lastModifiedBy>
  <cp:revision>4424</cp:revision>
  <dcterms:created xsi:type="dcterms:W3CDTF">2014-07-14T20:04:21Z</dcterms:created>
  <dcterms:modified xsi:type="dcterms:W3CDTF">2019-02-04T05:56:56Z</dcterms:modified>
</cp:coreProperties>
</file>