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1099" r:id="rId2"/>
    <p:sldId id="1102" r:id="rId3"/>
    <p:sldId id="1040" r:id="rId4"/>
    <p:sldId id="1042" r:id="rId5"/>
    <p:sldId id="1043" r:id="rId6"/>
    <p:sldId id="1044" r:id="rId7"/>
    <p:sldId id="1045" r:id="rId8"/>
    <p:sldId id="1046" r:id="rId9"/>
    <p:sldId id="1047" r:id="rId10"/>
    <p:sldId id="1073" r:id="rId11"/>
    <p:sldId id="1048" r:id="rId12"/>
    <p:sldId id="1049" r:id="rId13"/>
    <p:sldId id="1050" r:id="rId14"/>
    <p:sldId id="1051" r:id="rId15"/>
    <p:sldId id="1052" r:id="rId16"/>
    <p:sldId id="1053" r:id="rId17"/>
    <p:sldId id="1054" r:id="rId18"/>
    <p:sldId id="1055" r:id="rId19"/>
    <p:sldId id="1075" r:id="rId20"/>
    <p:sldId id="1056" r:id="rId21"/>
    <p:sldId id="1095" r:id="rId22"/>
    <p:sldId id="1076" r:id="rId23"/>
    <p:sldId id="1057" r:id="rId24"/>
    <p:sldId id="1058" r:id="rId25"/>
    <p:sldId id="1077" r:id="rId26"/>
    <p:sldId id="1059" r:id="rId27"/>
    <p:sldId id="1078" r:id="rId28"/>
    <p:sldId id="1079" r:id="rId29"/>
    <p:sldId id="1060" r:id="rId30"/>
    <p:sldId id="1061" r:id="rId31"/>
    <p:sldId id="1080" r:id="rId32"/>
    <p:sldId id="1081" r:id="rId33"/>
    <p:sldId id="1062" r:id="rId34"/>
    <p:sldId id="1106" r:id="rId35"/>
    <p:sldId id="1064" r:id="rId36"/>
    <p:sldId id="1065" r:id="rId37"/>
    <p:sldId id="1082" r:id="rId38"/>
    <p:sldId id="1083" r:id="rId39"/>
    <p:sldId id="1084" r:id="rId40"/>
    <p:sldId id="1066" r:id="rId41"/>
    <p:sldId id="1085" r:id="rId42"/>
    <p:sldId id="1067" r:id="rId43"/>
    <p:sldId id="1068" r:id="rId44"/>
    <p:sldId id="1069" r:id="rId45"/>
    <p:sldId id="1086" r:id="rId46"/>
    <p:sldId id="1070" r:id="rId47"/>
    <p:sldId id="1087" r:id="rId48"/>
    <p:sldId id="1071" r:id="rId49"/>
    <p:sldId id="1072" r:id="rId50"/>
    <p:sldId id="1088" r:id="rId51"/>
    <p:sldId id="1089" r:id="rId52"/>
    <p:sldId id="1090" r:id="rId53"/>
    <p:sldId id="1091" r:id="rId54"/>
    <p:sldId id="1092" r:id="rId55"/>
    <p:sldId id="1096" r:id="rId56"/>
    <p:sldId id="1093" r:id="rId57"/>
    <p:sldId id="1097" r:id="rId58"/>
    <p:sldId id="110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171" autoAdjust="0"/>
  </p:normalViewPr>
  <p:slideViewPr>
    <p:cSldViewPr>
      <p:cViewPr>
        <p:scale>
          <a:sx n="100" d="100"/>
          <a:sy n="100" d="100"/>
        </p:scale>
        <p:origin x="-888" y="-72"/>
      </p:cViewPr>
      <p:guideLst>
        <p:guide orient="horz" pos="336"/>
        <p:guide orient="horz" pos="2160"/>
        <p:guide orient="horz" pos="816"/>
        <p:guide orient="horz" pos="1248"/>
        <p:guide pos="2880"/>
        <p:guide pos="5424"/>
        <p:guide pos="288"/>
      </p:guideLst>
    </p:cSldViewPr>
  </p:slideViewPr>
  <p:outlineViewPr>
    <p:cViewPr>
      <p:scale>
        <a:sx n="33" d="100"/>
        <a:sy n="33" d="100"/>
      </p:scale>
      <p:origin x="0" y="14700"/>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7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2/1/2019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2/1/2019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233398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83710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54029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357456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41477" y="6381879"/>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a:t>
            </a:r>
            <a:r>
              <a:rPr 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2/1/2019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2/1/2019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a:t>
            </a:r>
            <a:r>
              <a:rPr lang="en-US" sz="1200">
                <a:latin typeface="Verdana" panose="020B0604030504040204" pitchFamily="34" charset="0"/>
                <a:ea typeface="Verdana" panose="020B0604030504040204" pitchFamily="34" charset="0"/>
                <a:cs typeface="Verdana" panose="020B0604030504040204" pitchFamily="34" charset="0"/>
              </a:rPr>
              <a:t>© 2020, </a:t>
            </a:r>
            <a:r>
              <a:rPr lang="en-US" sz="1200" dirty="0">
                <a:latin typeface="Verdana" panose="020B0604030504040204" pitchFamily="34" charset="0"/>
                <a:ea typeface="Verdana" panose="020B0604030504040204" pitchFamily="34" charset="0"/>
                <a:cs typeface="Verdana" panose="020B0604030504040204" pitchFamily="34" charset="0"/>
              </a:rPr>
              <a:t>2017</a:t>
            </a:r>
            <a:r>
              <a:rPr lang="en-US" sz="1200">
                <a:latin typeface="Verdana" panose="020B0604030504040204" pitchFamily="34" charset="0"/>
                <a:ea typeface="Verdana" panose="020B0604030504040204" pitchFamily="34" charset="0"/>
                <a:cs typeface="Verdana" panose="020B0604030504040204" pitchFamily="34" charset="0"/>
              </a:rPr>
              <a:t>, 2014 </a:t>
            </a:r>
            <a:r>
              <a:rPr lang="en-US"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Text Placeholder 2"/>
          <p:cNvSpPr>
            <a:spLocks noGrp="1"/>
          </p:cNvSpPr>
          <p:nvPr>
            <p:ph type="body" sz="quarter" idx="16"/>
          </p:nvPr>
        </p:nvSpPr>
        <p:spPr>
          <a:xfrm>
            <a:off x="2362200" y="4038600"/>
            <a:ext cx="6400800" cy="259080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1905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Tree>
    <p:extLst>
      <p:ext uri="{BB962C8B-B14F-4D97-AF65-F5344CB8AC3E}">
        <p14:creationId xmlns:p14="http://schemas.microsoft.com/office/powerpoint/2010/main" val="116454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2133600" y="6393937"/>
            <a:ext cx="579120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2/1/2019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1158240" y="6393937"/>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2/1/2019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a:t>
            </a:r>
            <a:r>
              <a:rPr lang="en-US" sz="1200">
                <a:latin typeface="Verdana" panose="020B0604030504040204" pitchFamily="34" charset="0"/>
                <a:ea typeface="Verdana" panose="020B0604030504040204" pitchFamily="34" charset="0"/>
                <a:cs typeface="Verdana" panose="020B0604030504040204" pitchFamily="34" charset="0"/>
              </a:rPr>
              <a:t>© 2020, </a:t>
            </a:r>
            <a:r>
              <a:rPr lang="en-US" sz="1200" dirty="0">
                <a:latin typeface="Verdana" panose="020B0604030504040204" pitchFamily="34" charset="0"/>
                <a:ea typeface="Verdana" panose="020B0604030504040204" pitchFamily="34" charset="0"/>
                <a:cs typeface="Verdana" panose="020B0604030504040204" pitchFamily="34" charset="0"/>
              </a:rPr>
              <a:t>2017</a:t>
            </a:r>
            <a:r>
              <a:rPr lang="en-US" sz="1200">
                <a:latin typeface="Verdana" panose="020B0604030504040204" pitchFamily="34" charset="0"/>
                <a:ea typeface="Verdana" panose="020B0604030504040204" pitchFamily="34" charset="0"/>
                <a:cs typeface="Verdana" panose="020B0604030504040204" pitchFamily="34" charset="0"/>
              </a:rPr>
              <a:t>, 2014 </a:t>
            </a:r>
            <a:r>
              <a:rPr lang="en-US"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2/1/2019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540778" y="6384022"/>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a:t>
            </a:r>
            <a:r>
              <a:rPr lang="en-US" sz="1200">
                <a:latin typeface="Verdana" panose="020B0604030504040204" pitchFamily="34" charset="0"/>
                <a:ea typeface="Verdana" panose="020B0604030504040204" pitchFamily="34" charset="0"/>
                <a:cs typeface="Verdana" panose="020B0604030504040204" pitchFamily="34" charset="0"/>
              </a:rPr>
              <a:t>Rights </a:t>
            </a:r>
            <a:r>
              <a:rPr lang="en-US" sz="120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4" r:id="rId14"/>
    <p:sldLayoutId id="2147483666" r:id="rId15"/>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globalcreditportal.com/ratingsdirect/renderArticle.do?articleId=1331219&amp;SctArtId=257653&amp;from=%20CM&amp;nsl_code=LIME&amp;sourceObjectId=5435305&amp;sourceRevId=7&amp;fee_ind=N&amp;exp_date=20240818-02:07:33" TargetMode="Externa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9.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31" y="414655"/>
            <a:ext cx="8183544" cy="553998"/>
          </a:xfrm>
        </p:spPr>
        <p:txBody>
          <a:bodyPr wrap="square">
            <a:spAutoFit/>
          </a:bodyPr>
          <a:lstStyle/>
          <a:p>
            <a:r>
              <a:rPr lang="en-US" sz="3600" dirty="0">
                <a:latin typeface="+mj-lt"/>
              </a:rPr>
              <a:t>Foundations of Finance</a:t>
            </a:r>
            <a:endParaRPr lang="en-IN" sz="3600" dirty="0">
              <a:latin typeface="+mj-lt"/>
            </a:endParaRPr>
          </a:p>
        </p:txBody>
      </p:sp>
      <p:sp>
        <p:nvSpPr>
          <p:cNvPr id="3" name="Text Placeholder 2"/>
          <p:cNvSpPr>
            <a:spLocks noGrp="1"/>
          </p:cNvSpPr>
          <p:nvPr>
            <p:ph type="body" sz="quarter" idx="13"/>
          </p:nvPr>
        </p:nvSpPr>
        <p:spPr>
          <a:xfrm>
            <a:off x="447152" y="1238773"/>
            <a:ext cx="8163448" cy="307777"/>
          </a:xfrm>
        </p:spPr>
        <p:txBody>
          <a:bodyPr wrap="square">
            <a:spAutoFit/>
          </a:bodyPr>
          <a:lstStyle/>
          <a:p>
            <a:r>
              <a:rPr lang="en-US" altLang="en-US" dirty="0" smtClean="0"/>
              <a:t>Tenth </a:t>
            </a:r>
            <a:r>
              <a:rPr lang="en-US" altLang="en-US" dirty="0"/>
              <a:t>Edition</a:t>
            </a:r>
            <a:endParaRPr lang="en-IN" dirty="0"/>
          </a:p>
        </p:txBody>
      </p:sp>
      <p:sp>
        <p:nvSpPr>
          <p:cNvPr id="4" name="Text Placeholder 3"/>
          <p:cNvSpPr>
            <a:spLocks noGrp="1"/>
          </p:cNvSpPr>
          <p:nvPr>
            <p:ph type="body" sz="quarter" idx="14"/>
          </p:nvPr>
        </p:nvSpPr>
        <p:spPr>
          <a:xfrm>
            <a:off x="4545204" y="1876124"/>
            <a:ext cx="3657600" cy="492443"/>
          </a:xfrm>
        </p:spPr>
        <p:txBody>
          <a:bodyPr>
            <a:spAutoFit/>
          </a:bodyPr>
          <a:lstStyle/>
          <a:p>
            <a:r>
              <a:rPr lang="en-US" sz="3200" dirty="0"/>
              <a:t>Chapter 7</a:t>
            </a:r>
          </a:p>
        </p:txBody>
      </p:sp>
      <p:sp>
        <p:nvSpPr>
          <p:cNvPr id="6" name="Text Placeholder 4"/>
          <p:cNvSpPr>
            <a:spLocks noGrp="1"/>
          </p:cNvSpPr>
          <p:nvPr>
            <p:ph type="body" sz="quarter" idx="16"/>
          </p:nvPr>
        </p:nvSpPr>
        <p:spPr>
          <a:xfrm>
            <a:off x="4564024" y="2556691"/>
            <a:ext cx="3657601" cy="615553"/>
          </a:xfrm>
        </p:spPr>
        <p:txBody>
          <a:bodyPr>
            <a:spAutoFit/>
          </a:bodyPr>
          <a:lstStyle/>
          <a:p>
            <a:pPr marL="0" indent="0">
              <a:buNone/>
            </a:pPr>
            <a:r>
              <a:rPr lang="en-US" altLang="en-US" sz="2000" dirty="0"/>
              <a:t>The Valuation and Characteristics of Bonds</a:t>
            </a:r>
          </a:p>
        </p:txBody>
      </p:sp>
      <p:pic>
        <p:nvPicPr>
          <p:cNvPr id="2050" name="Picture 2" descr="Front Cover: Foundations of Finance, Tenth edition by Keown, Martin and Pet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723" y="1983907"/>
            <a:ext cx="3267688" cy="418881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5"/>
          <p:cNvSpPr>
            <a:spLocks noGrp="1"/>
          </p:cNvSpPr>
          <p:nvPr>
            <p:ph type="body" sz="quarter" idx="15"/>
          </p:nvPr>
        </p:nvSpPr>
        <p:spPr>
          <a:xfrm>
            <a:off x="1925096" y="6433587"/>
            <a:ext cx="6686947" cy="184666"/>
          </a:xfrm>
        </p:spPr>
        <p:txBody>
          <a:bodyPr>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2020, 2017</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2014 Pearson </a:t>
            </a:r>
            <a:r>
              <a:rPr lang="en-US" sz="1200" dirty="0">
                <a:latin typeface="Verdana" panose="020B0604030504040204" pitchFamily="34" charset="0"/>
                <a:ea typeface="Verdana" panose="020B0604030504040204" pitchFamily="34" charset="0"/>
                <a:cs typeface="Verdana" panose="020B0604030504040204" pitchFamily="34" charset="0"/>
              </a:rPr>
              <a:t>Education, Inc. All Rights </a:t>
            </a:r>
            <a:r>
              <a:rPr 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4961460" y="4343399"/>
            <a:ext cx="2971808" cy="575735"/>
          </a:xfrm>
          <a:prstGeom prst="rect">
            <a:avLst/>
          </a:prstGeom>
          <a:noFill/>
        </p:spPr>
        <p:txBody>
          <a:bodyPr wrap="square" rtlCol="0">
            <a:spAutoFit/>
          </a:bodyPr>
          <a:lstStyle/>
          <a:p>
            <a:r>
              <a:rPr lang="en-IN" sz="1000" dirty="0">
                <a:solidFill>
                  <a:schemeClr val="bg1"/>
                </a:solidFill>
              </a:rPr>
              <a:t>Slide in this Presentation Contain Hyperlinks. JAWS users should be able to get a list of </a:t>
            </a:r>
            <a:r>
              <a:rPr lang="en-IN" sz="1000" dirty="0" smtClean="0">
                <a:solidFill>
                  <a:schemeClr val="bg1"/>
                </a:solidFill>
              </a:rPr>
              <a:t>links </a:t>
            </a:r>
            <a:r>
              <a:rPr lang="en-IN" sz="1000" dirty="0">
                <a:solidFill>
                  <a:schemeClr val="bg1"/>
                </a:solidFill>
              </a:rPr>
              <a:t>by using INSERT+F7</a:t>
            </a:r>
            <a:endParaRPr lang="en-IN" sz="1000" dirty="0" smtClean="0">
              <a:solidFill>
                <a:schemeClr val="bg1"/>
              </a:solidFill>
            </a:endParaRPr>
          </a:p>
        </p:txBody>
      </p:sp>
    </p:spTree>
    <p:extLst>
      <p:ext uri="{BB962C8B-B14F-4D97-AF65-F5344CB8AC3E}">
        <p14:creationId xmlns:p14="http://schemas.microsoft.com/office/powerpoint/2010/main" val="693719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346" y="2409335"/>
            <a:ext cx="8172254" cy="1107996"/>
          </a:xfrm>
        </p:spPr>
        <p:txBody>
          <a:bodyPr wrap="square">
            <a:spAutoFit/>
          </a:bodyPr>
          <a:lstStyle/>
          <a:p>
            <a:r>
              <a:rPr lang="en-IN" dirty="0" smtClean="0">
                <a:latin typeface="+mj-lt"/>
              </a:rPr>
              <a:t>Terminologies </a:t>
            </a:r>
            <a:r>
              <a:rPr lang="en-IN" dirty="0">
                <a:latin typeface="+mj-lt"/>
              </a:rPr>
              <a:t>and Characteristics </a:t>
            </a:r>
            <a:r>
              <a:rPr lang="en-IN" dirty="0" smtClean="0">
                <a:latin typeface="+mj-lt"/>
              </a:rPr>
              <a:t>of Bonds</a:t>
            </a:r>
            <a:endParaRPr lang="en-US" b="0" dirty="0">
              <a:latin typeface="+mj-lt"/>
            </a:endParaRPr>
          </a:p>
        </p:txBody>
      </p:sp>
    </p:spTree>
    <p:extLst>
      <p:ext uri="{BB962C8B-B14F-4D97-AF65-F5344CB8AC3E}">
        <p14:creationId xmlns:p14="http://schemas.microsoft.com/office/powerpoint/2010/main" val="1203682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48" y="419701"/>
            <a:ext cx="8162827" cy="553998"/>
          </a:xfrm>
        </p:spPr>
        <p:txBody>
          <a:bodyPr wrap="square">
            <a:spAutoFit/>
          </a:bodyPr>
          <a:lstStyle/>
          <a:p>
            <a:r>
              <a:rPr lang="en-US" altLang="en-US" sz="3600" dirty="0">
                <a:latin typeface="+mj-lt"/>
                <a:ea typeface="ヒラギノ角ゴ Pro W3" pitchFamily="-80" charset="-128"/>
              </a:rPr>
              <a:t>Claims on Assets and Income</a:t>
            </a:r>
            <a:endParaRPr lang="en-US" sz="3600" dirty="0">
              <a:latin typeface="+mj-lt"/>
            </a:endParaRPr>
          </a:p>
        </p:txBody>
      </p:sp>
      <p:sp>
        <p:nvSpPr>
          <p:cNvPr id="3" name="Content Placeholder 2"/>
          <p:cNvSpPr>
            <a:spLocks noGrp="1"/>
          </p:cNvSpPr>
          <p:nvPr>
            <p:ph idx="1"/>
          </p:nvPr>
        </p:nvSpPr>
        <p:spPr>
          <a:xfrm>
            <a:off x="438346" y="1219200"/>
            <a:ext cx="8172254" cy="1554272"/>
          </a:xfrm>
        </p:spPr>
        <p:txBody>
          <a:bodyPr wrap="square">
            <a:spAutoFit/>
          </a:bodyPr>
          <a:lstStyle/>
          <a:p>
            <a:r>
              <a:rPr lang="en-US" altLang="en-US" sz="2400" dirty="0">
                <a:ea typeface="ヒラギノ角ゴ Pro W3" pitchFamily="-80" charset="-128"/>
              </a:rPr>
              <a:t>Seniority in claims</a:t>
            </a:r>
          </a:p>
          <a:p>
            <a:pPr lvl="1"/>
            <a:r>
              <a:rPr lang="en-US" altLang="en-US" sz="2400" dirty="0">
                <a:ea typeface="ヒラギノ角ゴ Pro W3" pitchFamily="-80" charset="-128"/>
              </a:rPr>
              <a:t>In the case of insolvency, claims of debt, including bonds, are generally honored before those of common or preferred stock.</a:t>
            </a:r>
            <a:endParaRPr lang="en-US" sz="2400" dirty="0"/>
          </a:p>
        </p:txBody>
      </p:sp>
    </p:spTree>
    <p:extLst>
      <p:ext uri="{BB962C8B-B14F-4D97-AF65-F5344CB8AC3E}">
        <p14:creationId xmlns:p14="http://schemas.microsoft.com/office/powerpoint/2010/main" val="2373641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92" y="411058"/>
            <a:ext cx="8153400" cy="553998"/>
          </a:xfrm>
        </p:spPr>
        <p:txBody>
          <a:bodyPr wrap="square">
            <a:spAutoFit/>
          </a:bodyPr>
          <a:lstStyle/>
          <a:p>
            <a:r>
              <a:rPr lang="en-US" altLang="en-US" sz="3600" dirty="0">
                <a:latin typeface="+mj-lt"/>
                <a:ea typeface="ヒラギノ角ゴ Pro W3" pitchFamily="-80" charset="-128"/>
              </a:rPr>
              <a:t>Par Value</a:t>
            </a:r>
            <a:endParaRPr lang="en-US" sz="3600" dirty="0">
              <a:latin typeface="+mj-lt"/>
            </a:endParaRPr>
          </a:p>
        </p:txBody>
      </p:sp>
      <p:sp>
        <p:nvSpPr>
          <p:cNvPr id="3" name="Content Placeholder 2"/>
          <p:cNvSpPr>
            <a:spLocks noGrp="1"/>
          </p:cNvSpPr>
          <p:nvPr>
            <p:ph idx="1"/>
          </p:nvPr>
        </p:nvSpPr>
        <p:spPr>
          <a:xfrm>
            <a:off x="438346" y="1219984"/>
            <a:ext cx="8153400" cy="3708708"/>
          </a:xfrm>
        </p:spPr>
        <p:txBody>
          <a:bodyPr wrap="square">
            <a:spAutoFit/>
          </a:bodyPr>
          <a:lstStyle/>
          <a:p>
            <a:r>
              <a:rPr lang="en-US" altLang="en-US" sz="2400" dirty="0">
                <a:ea typeface="ヒラギノ角ゴ Pro W3" pitchFamily="-80" charset="-128"/>
              </a:rPr>
              <a:t>Par value is the face value of the bond, returned to the bondholder at maturity.</a:t>
            </a:r>
          </a:p>
          <a:p>
            <a:r>
              <a:rPr lang="en-US" altLang="en-US" sz="2400" dirty="0">
                <a:ea typeface="ヒラギノ角ゴ Pro W3" pitchFamily="-80" charset="-128"/>
              </a:rPr>
              <a:t>In general, corporate bonds are issued at denominations or par value of $1,000.</a:t>
            </a:r>
          </a:p>
          <a:p>
            <a:r>
              <a:rPr lang="en-US" altLang="en-US" sz="2400" dirty="0">
                <a:ea typeface="ヒラギノ角ゴ Pro W3" pitchFamily="-80" charset="-128"/>
              </a:rPr>
              <a:t>Prices are represented as a percentage of face value. Thus, a bond quoted at 104 can be bought at 104 percent of its par value in the market. Bonds will return the par value at maturity, regardless of the price paid at the time of purchase.</a:t>
            </a:r>
            <a:endParaRPr lang="en-US" sz="2400" dirty="0"/>
          </a:p>
        </p:txBody>
      </p:sp>
    </p:spTree>
    <p:extLst>
      <p:ext uri="{BB962C8B-B14F-4D97-AF65-F5344CB8AC3E}">
        <p14:creationId xmlns:p14="http://schemas.microsoft.com/office/powerpoint/2010/main" val="1181992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46" y="418917"/>
            <a:ext cx="8153400" cy="553998"/>
          </a:xfrm>
        </p:spPr>
        <p:txBody>
          <a:bodyPr wrap="square">
            <a:spAutoFit/>
          </a:bodyPr>
          <a:lstStyle/>
          <a:p>
            <a:r>
              <a:rPr lang="en-US" altLang="en-US" sz="3600" dirty="0">
                <a:latin typeface="+mj-lt"/>
                <a:ea typeface="ヒラギノ角ゴ Pro W3" pitchFamily="-80" charset="-128"/>
              </a:rPr>
              <a:t>Coupon Interest Rate</a:t>
            </a:r>
            <a:endParaRPr lang="en-US" sz="3600" dirty="0">
              <a:latin typeface="+mj-lt"/>
            </a:endParaRPr>
          </a:p>
        </p:txBody>
      </p:sp>
      <p:sp>
        <p:nvSpPr>
          <p:cNvPr id="3" name="Content Placeholder 2"/>
          <p:cNvSpPr>
            <a:spLocks noGrp="1"/>
          </p:cNvSpPr>
          <p:nvPr>
            <p:ph idx="1"/>
          </p:nvPr>
        </p:nvSpPr>
        <p:spPr>
          <a:xfrm>
            <a:off x="438346" y="1219984"/>
            <a:ext cx="8153400" cy="2039020"/>
          </a:xfrm>
        </p:spPr>
        <p:txBody>
          <a:bodyPr wrap="square">
            <a:spAutoFit/>
          </a:bodyPr>
          <a:lstStyle/>
          <a:p>
            <a:r>
              <a:rPr lang="en-US" altLang="en-US" sz="2400" dirty="0">
                <a:ea typeface="ヒラギノ角ゴ Pro W3" pitchFamily="-80" charset="-128"/>
              </a:rPr>
              <a:t>The percentage of the par value of the bond that will be paid periodically in the form of interest.</a:t>
            </a:r>
          </a:p>
          <a:p>
            <a:r>
              <a:rPr lang="en-US" altLang="en-US" sz="2400" b="1" dirty="0">
                <a:ea typeface="ヒラギノ角ゴ Pro W3" pitchFamily="-80" charset="-128"/>
              </a:rPr>
              <a:t>Example:</a:t>
            </a:r>
            <a:r>
              <a:rPr lang="en-US" altLang="en-US" sz="2400" dirty="0">
                <a:ea typeface="ヒラギノ角ゴ Pro W3" pitchFamily="-80" charset="-128"/>
              </a:rPr>
              <a:t> A bond with a $1,000 par </a:t>
            </a:r>
            <a:r>
              <a:rPr lang="en-US" altLang="en-US" sz="2400" dirty="0" smtClean="0">
                <a:ea typeface="ヒラギノ角ゴ Pro W3" pitchFamily="-80" charset="-128"/>
              </a:rPr>
              <a:t>value and </a:t>
            </a:r>
            <a:r>
              <a:rPr lang="en-US" altLang="en-US" sz="2400" dirty="0">
                <a:ea typeface="ヒラギノ角ゴ Pro W3" pitchFamily="-80" charset="-128"/>
              </a:rPr>
              <a:t>5 percent annual coupon rate will pay $50 annually (= 0.05×1,000) or $25 (if interest is paid semiannually).</a:t>
            </a:r>
            <a:endParaRPr lang="en-US" sz="2400" dirty="0"/>
          </a:p>
        </p:txBody>
      </p:sp>
    </p:spTree>
    <p:extLst>
      <p:ext uri="{BB962C8B-B14F-4D97-AF65-F5344CB8AC3E}">
        <p14:creationId xmlns:p14="http://schemas.microsoft.com/office/powerpoint/2010/main" val="492834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48" y="410274"/>
            <a:ext cx="8153400" cy="553998"/>
          </a:xfrm>
        </p:spPr>
        <p:txBody>
          <a:bodyPr wrap="square">
            <a:spAutoFit/>
          </a:bodyPr>
          <a:lstStyle/>
          <a:p>
            <a:r>
              <a:rPr lang="en-US" altLang="en-US" sz="3600" dirty="0">
                <a:latin typeface="+mj-lt"/>
                <a:ea typeface="ヒラギノ角ゴ Pro W3" pitchFamily="-80" charset="-128"/>
              </a:rPr>
              <a:t>Zero Coupon Bonds</a:t>
            </a:r>
            <a:endParaRPr lang="en-US" sz="3600" dirty="0">
              <a:latin typeface="+mj-lt"/>
            </a:endParaRPr>
          </a:p>
        </p:txBody>
      </p:sp>
      <p:sp>
        <p:nvSpPr>
          <p:cNvPr id="3" name="Content Placeholder 2"/>
          <p:cNvSpPr>
            <a:spLocks noGrp="1"/>
          </p:cNvSpPr>
          <p:nvPr>
            <p:ph idx="1"/>
          </p:nvPr>
        </p:nvSpPr>
        <p:spPr>
          <a:xfrm>
            <a:off x="438248" y="1219200"/>
            <a:ext cx="8153400" cy="1107996"/>
          </a:xfrm>
        </p:spPr>
        <p:txBody>
          <a:bodyPr wrap="square">
            <a:spAutoFit/>
          </a:bodyPr>
          <a:lstStyle/>
          <a:p>
            <a:r>
              <a:rPr lang="en-US" altLang="en-US" sz="2400" dirty="0">
                <a:ea typeface="ヒラギノ角ゴ Pro W3" pitchFamily="-80" charset="-128"/>
              </a:rPr>
              <a:t>Zero coupon bonds have zero or very low coupon rate. Instead of paying interest, the bonds are issued at a substantial discount below the par or face value.</a:t>
            </a:r>
          </a:p>
        </p:txBody>
      </p:sp>
    </p:spTree>
    <p:extLst>
      <p:ext uri="{BB962C8B-B14F-4D97-AF65-F5344CB8AC3E}">
        <p14:creationId xmlns:p14="http://schemas.microsoft.com/office/powerpoint/2010/main" val="1323677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296" y="411058"/>
            <a:ext cx="8153400" cy="553998"/>
          </a:xfrm>
        </p:spPr>
        <p:txBody>
          <a:bodyPr wrap="square">
            <a:spAutoFit/>
          </a:bodyPr>
          <a:lstStyle/>
          <a:p>
            <a:r>
              <a:rPr lang="en-US" altLang="en-US" sz="3600" dirty="0">
                <a:latin typeface="+mj-lt"/>
                <a:ea typeface="ヒラギノ角ゴ Pro W3" pitchFamily="-80" charset="-128"/>
              </a:rPr>
              <a:t>Maturity</a:t>
            </a:r>
            <a:endParaRPr lang="en-US" sz="3600" dirty="0">
              <a:latin typeface="+mj-lt"/>
            </a:endParaRPr>
          </a:p>
        </p:txBody>
      </p:sp>
      <p:sp>
        <p:nvSpPr>
          <p:cNvPr id="3" name="Content Placeholder 2"/>
          <p:cNvSpPr>
            <a:spLocks noGrp="1"/>
          </p:cNvSpPr>
          <p:nvPr>
            <p:ph idx="1"/>
          </p:nvPr>
        </p:nvSpPr>
        <p:spPr>
          <a:xfrm>
            <a:off x="438346" y="1215712"/>
            <a:ext cx="8153400" cy="1107996"/>
          </a:xfrm>
        </p:spPr>
        <p:txBody>
          <a:bodyPr wrap="square">
            <a:spAutoFit/>
          </a:bodyPr>
          <a:lstStyle/>
          <a:p>
            <a:r>
              <a:rPr lang="en-US" altLang="en-US" sz="2400" dirty="0">
                <a:ea typeface="ヒラギノ角ゴ Pro W3" pitchFamily="-80" charset="-128"/>
              </a:rPr>
              <a:t>Maturity of bond refers to the length of time until the bond issuer returns the par value to the bondholder and terminates or redeems the bond.</a:t>
            </a:r>
            <a:endParaRPr lang="en-US" sz="2400" dirty="0"/>
          </a:p>
        </p:txBody>
      </p:sp>
    </p:spTree>
    <p:extLst>
      <p:ext uri="{BB962C8B-B14F-4D97-AF65-F5344CB8AC3E}">
        <p14:creationId xmlns:p14="http://schemas.microsoft.com/office/powerpoint/2010/main" val="274343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46" y="419701"/>
            <a:ext cx="8153400" cy="553998"/>
          </a:xfrm>
        </p:spPr>
        <p:txBody>
          <a:bodyPr wrap="square">
            <a:spAutoFit/>
          </a:bodyPr>
          <a:lstStyle/>
          <a:p>
            <a:r>
              <a:rPr lang="en-US" altLang="en-US" sz="3600" dirty="0">
                <a:latin typeface="+mj-lt"/>
                <a:ea typeface="ヒラギノ角ゴ Pro W3" pitchFamily="-80" charset="-128"/>
              </a:rPr>
              <a:t>Call Provision</a:t>
            </a:r>
            <a:endParaRPr lang="en-US" sz="3600" dirty="0">
              <a:latin typeface="+mj-lt"/>
            </a:endParaRPr>
          </a:p>
        </p:txBody>
      </p:sp>
      <p:sp>
        <p:nvSpPr>
          <p:cNvPr id="3" name="Content Placeholder 2"/>
          <p:cNvSpPr>
            <a:spLocks noGrp="1"/>
          </p:cNvSpPr>
          <p:nvPr>
            <p:ph idx="1"/>
          </p:nvPr>
        </p:nvSpPr>
        <p:spPr>
          <a:xfrm>
            <a:off x="438346" y="1219200"/>
            <a:ext cx="8153400" cy="3339376"/>
          </a:xfrm>
        </p:spPr>
        <p:txBody>
          <a:bodyPr wrap="square">
            <a:spAutoFit/>
          </a:bodyPr>
          <a:lstStyle/>
          <a:p>
            <a:r>
              <a:rPr lang="en-US" altLang="en-US" sz="2400" dirty="0">
                <a:ea typeface="ヒラギノ角ゴ Pro W3" pitchFamily="-80" charset="-128"/>
              </a:rPr>
              <a:t>Call provision (if it exists on a bond) gives a corporation the option to redeem the bonds before the maturity date. For example, if the prevailing interest rate declines, the firm may want to pay off the bonds early and reissue at a more favorable interest rate.</a:t>
            </a:r>
          </a:p>
          <a:p>
            <a:r>
              <a:rPr lang="en-US" altLang="en-US" sz="2400" dirty="0">
                <a:ea typeface="ヒラギノ角ゴ Pro W3" pitchFamily="-80" charset="-128"/>
              </a:rPr>
              <a:t>Issuer must pay the bondholders a premium.</a:t>
            </a:r>
          </a:p>
          <a:p>
            <a:r>
              <a:rPr lang="en-US" altLang="en-US" sz="2400" dirty="0">
                <a:ea typeface="ヒラギノ角ゴ Pro W3" pitchFamily="-80" charset="-128"/>
              </a:rPr>
              <a:t>There is also a </a:t>
            </a:r>
            <a:r>
              <a:rPr lang="en-US" altLang="en-US" sz="2400" b="1" dirty="0">
                <a:ea typeface="ヒラギノ角ゴ Pro W3" pitchFamily="-80" charset="-128"/>
              </a:rPr>
              <a:t>call protection period</a:t>
            </a:r>
            <a:r>
              <a:rPr lang="en-US" altLang="en-US" sz="2400" dirty="0">
                <a:ea typeface="ヒラギノ角ゴ Pro W3" pitchFamily="-80" charset="-128"/>
              </a:rPr>
              <a:t> where the firm cannot call the bond for a specified period of time.</a:t>
            </a:r>
            <a:endParaRPr lang="en-US" sz="2400" dirty="0"/>
          </a:p>
        </p:txBody>
      </p:sp>
    </p:spTree>
    <p:extLst>
      <p:ext uri="{BB962C8B-B14F-4D97-AF65-F5344CB8AC3E}">
        <p14:creationId xmlns:p14="http://schemas.microsoft.com/office/powerpoint/2010/main" val="1162874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19" y="409490"/>
            <a:ext cx="8153400" cy="553998"/>
          </a:xfrm>
        </p:spPr>
        <p:txBody>
          <a:bodyPr wrap="square">
            <a:spAutoFit/>
          </a:bodyPr>
          <a:lstStyle/>
          <a:p>
            <a:r>
              <a:rPr lang="en-US" altLang="en-US" sz="3600" dirty="0">
                <a:latin typeface="+mj-lt"/>
                <a:ea typeface="ヒラギノ角ゴ Pro W3" pitchFamily="-80" charset="-128"/>
              </a:rPr>
              <a:t>Indenture</a:t>
            </a:r>
            <a:endParaRPr lang="en-US" sz="3600" dirty="0">
              <a:latin typeface="+mj-lt"/>
            </a:endParaRPr>
          </a:p>
        </p:txBody>
      </p:sp>
      <p:sp>
        <p:nvSpPr>
          <p:cNvPr id="3" name="Content Placeholder 2"/>
          <p:cNvSpPr>
            <a:spLocks noGrp="1"/>
          </p:cNvSpPr>
          <p:nvPr>
            <p:ph idx="1"/>
          </p:nvPr>
        </p:nvSpPr>
        <p:spPr>
          <a:xfrm>
            <a:off x="438346" y="1214554"/>
            <a:ext cx="8153400" cy="3339376"/>
          </a:xfrm>
        </p:spPr>
        <p:txBody>
          <a:bodyPr wrap="square">
            <a:spAutoFit/>
          </a:bodyPr>
          <a:lstStyle/>
          <a:p>
            <a:r>
              <a:rPr lang="en-US" altLang="en-US" sz="2400" dirty="0">
                <a:ea typeface="ヒラギノ角ゴ Pro W3" pitchFamily="-80" charset="-128"/>
              </a:rPr>
              <a:t>An indenture is the legal agreement between the firm issuing the bond and the trustee who represents the bondholders.</a:t>
            </a:r>
          </a:p>
          <a:p>
            <a:r>
              <a:rPr lang="en-US" altLang="en-US" sz="2400" dirty="0">
                <a:ea typeface="ヒラギノ角ゴ Pro W3" pitchFamily="-80" charset="-128"/>
              </a:rPr>
              <a:t>It provides for specific terms of the loan agreement (such as rights of bondholders and issuing firm).</a:t>
            </a:r>
          </a:p>
          <a:p>
            <a:r>
              <a:rPr lang="en-US" altLang="en-US" sz="2400" dirty="0">
                <a:ea typeface="ヒラギノ角ゴ Pro W3" pitchFamily="-80" charset="-128"/>
              </a:rPr>
              <a:t>Many of the terms seek to protect the status of bonds from being weakened by managerial actions or by other security holders.</a:t>
            </a:r>
            <a:endParaRPr lang="en-US" sz="2400" dirty="0"/>
          </a:p>
        </p:txBody>
      </p:sp>
    </p:spTree>
    <p:extLst>
      <p:ext uri="{BB962C8B-B14F-4D97-AF65-F5344CB8AC3E}">
        <p14:creationId xmlns:p14="http://schemas.microsoft.com/office/powerpoint/2010/main" val="491457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394" y="409869"/>
            <a:ext cx="8153400" cy="553998"/>
          </a:xfrm>
        </p:spPr>
        <p:txBody>
          <a:bodyPr wrap="square">
            <a:spAutoFit/>
          </a:bodyPr>
          <a:lstStyle/>
          <a:p>
            <a:r>
              <a:rPr lang="en-US" altLang="en-US" sz="3600" dirty="0">
                <a:latin typeface="+mj-lt"/>
                <a:ea typeface="ヒラギノ角ゴ Pro W3" pitchFamily="-80" charset="-128"/>
              </a:rPr>
              <a:t>Bond Ratings</a:t>
            </a:r>
            <a:endParaRPr lang="en-US" sz="3600" dirty="0">
              <a:latin typeface="+mj-lt"/>
            </a:endParaRPr>
          </a:p>
        </p:txBody>
      </p:sp>
      <p:sp>
        <p:nvSpPr>
          <p:cNvPr id="3" name="Content Placeholder 2"/>
          <p:cNvSpPr>
            <a:spLocks noGrp="1"/>
          </p:cNvSpPr>
          <p:nvPr>
            <p:ph idx="1"/>
          </p:nvPr>
        </p:nvSpPr>
        <p:spPr>
          <a:xfrm>
            <a:off x="438346" y="1219886"/>
            <a:ext cx="8153400" cy="2600712"/>
          </a:xfrm>
        </p:spPr>
        <p:txBody>
          <a:bodyPr wrap="square">
            <a:spAutoFit/>
          </a:bodyPr>
          <a:lstStyle/>
          <a:p>
            <a:r>
              <a:rPr lang="en-US" altLang="en-US" sz="2400" dirty="0">
                <a:ea typeface="ヒラギノ角ゴ Pro W3" pitchFamily="-80" charset="-128"/>
              </a:rPr>
              <a:t>Bond ratings reflect the future risk potential of the bonds.</a:t>
            </a:r>
          </a:p>
          <a:p>
            <a:r>
              <a:rPr lang="en-US" altLang="en-US" sz="2400" dirty="0">
                <a:ea typeface="ヒラギノ角ゴ Pro W3" pitchFamily="-80" charset="-128"/>
              </a:rPr>
              <a:t>Three prominent bond rating agencies are Standard &amp; Poor’s, Moody’s, and Fitch Investor Services. </a:t>
            </a:r>
          </a:p>
          <a:p>
            <a:r>
              <a:rPr lang="en-US" altLang="en-US" sz="2400" dirty="0">
                <a:ea typeface="ヒラギノ角ゴ Pro W3" pitchFamily="-80" charset="-128"/>
              </a:rPr>
              <a:t>A lower bond rating indicates higher probability of default. It also means that the rate of return demanded by the capital markets will be higher on such bonds.</a:t>
            </a:r>
            <a:endParaRPr lang="en-US" sz="2400" dirty="0"/>
          </a:p>
        </p:txBody>
      </p:sp>
    </p:spTree>
    <p:extLst>
      <p:ext uri="{BB962C8B-B14F-4D97-AF65-F5344CB8AC3E}">
        <p14:creationId xmlns:p14="http://schemas.microsoft.com/office/powerpoint/2010/main" val="537497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444" y="409575"/>
            <a:ext cx="8153400" cy="1107996"/>
          </a:xfrm>
        </p:spPr>
        <p:txBody>
          <a:bodyPr wrap="square">
            <a:spAutoFit/>
          </a:bodyPr>
          <a:lstStyle/>
          <a:p>
            <a:r>
              <a:rPr lang="en-US" sz="3600" dirty="0">
                <a:latin typeface="+mj-lt"/>
              </a:rPr>
              <a:t>Table </a:t>
            </a:r>
            <a:r>
              <a:rPr lang="en-US" sz="3600" dirty="0" smtClean="0">
                <a:latin typeface="+mj-lt"/>
              </a:rPr>
              <a:t>7.1 </a:t>
            </a:r>
            <a:r>
              <a:rPr lang="en-US" sz="3600" dirty="0">
                <a:latin typeface="+mj-lt"/>
              </a:rPr>
              <a:t>Standard &amp; Poor’s Corporate Bond </a:t>
            </a:r>
            <a:r>
              <a:rPr lang="en-US" sz="3600" dirty="0" smtClean="0">
                <a:latin typeface="+mj-lt"/>
              </a:rPr>
              <a:t>Ratings</a:t>
            </a:r>
            <a:endParaRPr lang="en-US" sz="3600" dirty="0">
              <a:latin typeface="+mj-lt"/>
            </a:endParaRPr>
          </a:p>
        </p:txBody>
      </p:sp>
      <p:pic>
        <p:nvPicPr>
          <p:cNvPr id="6146" name="Picture 2" descr="The details are as follows: &#10;• AAA: This is the highest rating assigned by Standard &amp; Poor’s for debt obligations and indicates an extremely strong capacity to pay principal and interest.&#10;• AA: Bonds rated AA also qualify as high-quality debt obligations. Their capacity to pay principal and interest is very strong; in the majority of instances, they differ from AAA issues only by a small degree.&#10;• A: Bonds rated A have a strong capacity to pay principal and interest, although they are somewhat more susceptible to the adverse effects of changes in circumstances and economic conditions.&#10;• BBB: Bonds rated BBB are regarded as having an adequate capacity to pay principal and interest. Whereas they normally exhibit adequate protection parameters, adverse economic conditions or changing circumstances are more likely to lead to a weakened capacity to pay principal and interest for bonds in this category than for bonds in the A category.&#10;• BB; B; CCC; CC: Bonds rated BB, B, CCC, and CC are regarded, on balance, as predominantly speculative with respect to the issuer’s capacity to pay interest and repay principal in accordance with the terms of the obligation. BB indicates the lowest degree of speculation and CC the highest. Although such bonds will likely have some quality and protective characteristics, these are outweighed by large uncertainties or major risk exposures to adverse conditions.&#10;• C: The rating C is reserved for income bonds on which no interest is being paid.&#10;• D: Bonds rated D are in default, and payment of principal and/or interest is in arrears.&#10;Plus (+) or Minus (−): To provide more detailed indications of credit quality, the ratings from AA to BB may be modified by the addition of a plus or minus sign to show relative standing within the major rating catego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129" y="1758203"/>
            <a:ext cx="6478228" cy="418539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447675" y="6019800"/>
            <a:ext cx="8153400" cy="246221"/>
          </a:xfrm>
        </p:spPr>
        <p:txBody>
          <a:bodyPr>
            <a:spAutoFit/>
          </a:bodyPr>
          <a:lstStyle/>
          <a:p>
            <a:pPr marL="0" indent="0">
              <a:buNone/>
            </a:pPr>
            <a:r>
              <a:rPr lang="en-US" b="1" dirty="0"/>
              <a:t>Source</a:t>
            </a:r>
            <a:r>
              <a:rPr lang="en-US" dirty="0"/>
              <a:t>: Adapted from </a:t>
            </a:r>
            <a:r>
              <a:rPr lang="en-US" dirty="0">
                <a:hlinkClick r:id="rId3"/>
              </a:rPr>
              <a:t>https://www.globalcreditportal.com</a:t>
            </a:r>
            <a:r>
              <a:rPr lang="en-US" dirty="0"/>
              <a:t>, accessed May 20, 2015.</a:t>
            </a:r>
          </a:p>
        </p:txBody>
      </p:sp>
    </p:spTree>
    <p:extLst>
      <p:ext uri="{BB962C8B-B14F-4D97-AF65-F5344CB8AC3E}">
        <p14:creationId xmlns:p14="http://schemas.microsoft.com/office/powerpoint/2010/main" val="310862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395" y="410274"/>
            <a:ext cx="8038806" cy="553998"/>
          </a:xfrm>
        </p:spPr>
        <p:txBody>
          <a:bodyPr wrap="square">
            <a:spAutoFit/>
          </a:bodyPr>
          <a:lstStyle/>
          <a:p>
            <a:r>
              <a:rPr lang="en-US" altLang="en-US" sz="3600" dirty="0">
                <a:latin typeface="+mj-lt"/>
                <a:ea typeface="ＭＳ Ｐゴシック" panose="020B0600070205080204" pitchFamily="34" charset="-128"/>
              </a:rPr>
              <a:t>Learning </a:t>
            </a:r>
            <a:r>
              <a:rPr lang="en-US" altLang="en-US" sz="3600" dirty="0" smtClean="0">
                <a:latin typeface="+mj-lt"/>
                <a:ea typeface="ＭＳ Ｐゴシック" panose="020B0600070205080204" pitchFamily="34" charset="-128"/>
              </a:rPr>
              <a:t>Objectives</a:t>
            </a:r>
            <a:endParaRPr lang="en-US" sz="2800" dirty="0">
              <a:latin typeface="+mj-lt"/>
            </a:endParaRPr>
          </a:p>
        </p:txBody>
      </p:sp>
      <p:sp>
        <p:nvSpPr>
          <p:cNvPr id="3" name="Content Placeholder 2"/>
          <p:cNvSpPr>
            <a:spLocks noGrp="1"/>
          </p:cNvSpPr>
          <p:nvPr>
            <p:ph idx="1"/>
          </p:nvPr>
        </p:nvSpPr>
        <p:spPr>
          <a:xfrm>
            <a:off x="447773" y="1219200"/>
            <a:ext cx="8153400" cy="4732065"/>
          </a:xfrm>
        </p:spPr>
        <p:txBody>
          <a:bodyPr wrap="square">
            <a:spAutoFit/>
          </a:bodyPr>
          <a:lstStyle/>
          <a:p>
            <a:pPr marL="0" indent="0">
              <a:buNone/>
              <a:defRPr/>
            </a:pPr>
            <a:r>
              <a:rPr lang="en-US" sz="2200" b="1" dirty="0">
                <a:solidFill>
                  <a:srgbClr val="007FA3"/>
                </a:solidFill>
              </a:rPr>
              <a:t>7.1</a:t>
            </a:r>
            <a:r>
              <a:rPr lang="en-US" sz="2200" dirty="0"/>
              <a:t> </a:t>
            </a:r>
            <a:r>
              <a:rPr lang="en-GB" altLang="en-US" sz="2200" dirty="0"/>
              <a:t>Distinguish between different kinds of bonds.</a:t>
            </a:r>
            <a:endParaRPr lang="en-US" sz="2200" dirty="0"/>
          </a:p>
          <a:p>
            <a:pPr marL="0" indent="0">
              <a:spcAft>
                <a:spcPts val="0"/>
              </a:spcAft>
              <a:buNone/>
            </a:pPr>
            <a:r>
              <a:rPr lang="en-US" sz="2200" b="1" dirty="0">
                <a:solidFill>
                  <a:srgbClr val="007FA3"/>
                </a:solidFill>
              </a:rPr>
              <a:t>7.2</a:t>
            </a:r>
            <a:r>
              <a:rPr lang="en-US" sz="2200" dirty="0"/>
              <a:t> </a:t>
            </a:r>
            <a:r>
              <a:rPr lang="en-GB" altLang="en-US" sz="2200" dirty="0"/>
              <a:t>Explain the more popular features of bonds.</a:t>
            </a:r>
            <a:endParaRPr lang="en-US" sz="2200" dirty="0"/>
          </a:p>
          <a:p>
            <a:pPr marL="542925" indent="-542925">
              <a:buNone/>
            </a:pPr>
            <a:r>
              <a:rPr lang="en-US" sz="2200" b="1" dirty="0">
                <a:solidFill>
                  <a:srgbClr val="007FA3"/>
                </a:solidFill>
              </a:rPr>
              <a:t>7.3</a:t>
            </a:r>
            <a:r>
              <a:rPr lang="en-US" sz="2200" dirty="0"/>
              <a:t> </a:t>
            </a:r>
            <a:r>
              <a:rPr lang="en-GB" altLang="en-US" sz="2200" dirty="0"/>
              <a:t>Define the term </a:t>
            </a:r>
            <a:r>
              <a:rPr lang="en-GB" altLang="en-US" sz="2200" i="1" dirty="0"/>
              <a:t>value</a:t>
            </a:r>
            <a:r>
              <a:rPr lang="en-GB" altLang="en-US" sz="2200" dirty="0"/>
              <a:t> as used for several different purposes.</a:t>
            </a:r>
          </a:p>
          <a:p>
            <a:pPr marL="0" indent="0">
              <a:buNone/>
            </a:pPr>
            <a:r>
              <a:rPr lang="en-GB" altLang="en-US" sz="2200" b="1" dirty="0">
                <a:solidFill>
                  <a:srgbClr val="007FA3"/>
                </a:solidFill>
                <a:ea typeface="ヒラギノ角ゴ Pro W3" charset="-128"/>
              </a:rPr>
              <a:t>7.4 </a:t>
            </a:r>
            <a:r>
              <a:rPr lang="en-GB" altLang="en-US" sz="2200" dirty="0"/>
              <a:t>Explain the factors that determine value</a:t>
            </a:r>
            <a:r>
              <a:rPr lang="en-GB" altLang="en-US" sz="2200" dirty="0" smtClean="0"/>
              <a:t>.</a:t>
            </a:r>
          </a:p>
          <a:p>
            <a:pPr marL="0" indent="0">
              <a:buNone/>
              <a:defRPr/>
            </a:pPr>
            <a:r>
              <a:rPr lang="en-US" sz="2200" b="1" dirty="0">
                <a:solidFill>
                  <a:srgbClr val="007FA3"/>
                </a:solidFill>
              </a:rPr>
              <a:t>7.5</a:t>
            </a:r>
            <a:r>
              <a:rPr lang="en-US" sz="2200" dirty="0"/>
              <a:t> </a:t>
            </a:r>
            <a:r>
              <a:rPr lang="en-GB" altLang="en-US" sz="2200" dirty="0"/>
              <a:t>Describe the basic process for valuing assets.</a:t>
            </a:r>
            <a:endParaRPr lang="en-US" sz="2200" dirty="0"/>
          </a:p>
          <a:p>
            <a:pPr marL="0" indent="0">
              <a:spcAft>
                <a:spcPts val="0"/>
              </a:spcAft>
              <a:buNone/>
            </a:pPr>
            <a:r>
              <a:rPr lang="en-US" sz="2200" b="1" dirty="0">
                <a:solidFill>
                  <a:srgbClr val="007FA3"/>
                </a:solidFill>
              </a:rPr>
              <a:t>7.6</a:t>
            </a:r>
            <a:r>
              <a:rPr lang="en-US" sz="2200" dirty="0"/>
              <a:t> </a:t>
            </a:r>
            <a:r>
              <a:rPr lang="en-GB" altLang="en-US" sz="2200" dirty="0"/>
              <a:t>Estimate the value of a bond.</a:t>
            </a:r>
          </a:p>
          <a:p>
            <a:pPr marL="542925" indent="-542925">
              <a:spcAft>
                <a:spcPts val="0"/>
              </a:spcAft>
              <a:buNone/>
            </a:pPr>
            <a:r>
              <a:rPr lang="en-US" sz="2200" b="1" dirty="0">
                <a:solidFill>
                  <a:srgbClr val="007FA3"/>
                </a:solidFill>
              </a:rPr>
              <a:t>7.7</a:t>
            </a:r>
            <a:r>
              <a:rPr lang="en-US" sz="2200" dirty="0"/>
              <a:t> </a:t>
            </a:r>
            <a:r>
              <a:rPr lang="en-GB" altLang="en-US" sz="2200" dirty="0"/>
              <a:t>Compute a bond’s expected rate of return and its current yield.</a:t>
            </a:r>
          </a:p>
          <a:p>
            <a:pPr marL="542925" indent="-542925">
              <a:buNone/>
            </a:pPr>
            <a:r>
              <a:rPr lang="en-GB" altLang="en-US" sz="2200" b="1" dirty="0">
                <a:solidFill>
                  <a:srgbClr val="007FA3"/>
                </a:solidFill>
                <a:ea typeface="ヒラギノ角ゴ Pro W3" charset="-128"/>
              </a:rPr>
              <a:t>7.8 </a:t>
            </a:r>
            <a:r>
              <a:rPr lang="en-GB" altLang="en-US" sz="2200" dirty="0"/>
              <a:t>Explain three important relationships that exist in bond valuation</a:t>
            </a:r>
            <a:r>
              <a:rPr lang="en-GB" altLang="en-US" sz="2200" dirty="0" smtClean="0"/>
              <a:t>.</a:t>
            </a:r>
            <a:endParaRPr lang="en-US" altLang="en-US" sz="2200" b="1" dirty="0">
              <a:solidFill>
                <a:srgbClr val="007FA3"/>
              </a:solidFill>
              <a:ea typeface="ヒラギノ角ゴ Pro W3" charset="-128"/>
            </a:endParaRPr>
          </a:p>
        </p:txBody>
      </p:sp>
    </p:spTree>
    <p:extLst>
      <p:ext uri="{BB962C8B-B14F-4D97-AF65-F5344CB8AC3E}">
        <p14:creationId xmlns:p14="http://schemas.microsoft.com/office/powerpoint/2010/main" val="591129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92" y="417881"/>
            <a:ext cx="8153400" cy="1097280"/>
          </a:xfrm>
        </p:spPr>
        <p:txBody>
          <a:bodyPr wrap="square">
            <a:spAutoFit/>
          </a:bodyPr>
          <a:lstStyle/>
          <a:p>
            <a:r>
              <a:rPr lang="en-US" altLang="en-US" sz="3600" dirty="0">
                <a:latin typeface="+mj-lt"/>
                <a:ea typeface="ヒラギノ角ゴ Pro W3" pitchFamily="-80" charset="-128"/>
              </a:rPr>
              <a:t>Factors Having a Favorable Effect on Bond Rating</a:t>
            </a:r>
            <a:endParaRPr lang="en-US" sz="3600" dirty="0">
              <a:latin typeface="+mj-lt"/>
            </a:endParaRPr>
          </a:p>
        </p:txBody>
      </p:sp>
      <p:sp>
        <p:nvSpPr>
          <p:cNvPr id="3" name="Content Placeholder 2"/>
          <p:cNvSpPr>
            <a:spLocks noGrp="1"/>
          </p:cNvSpPr>
          <p:nvPr>
            <p:ph idx="1"/>
          </p:nvPr>
        </p:nvSpPr>
        <p:spPr>
          <a:xfrm>
            <a:off x="438150" y="1900892"/>
            <a:ext cx="8153400" cy="2985433"/>
          </a:xfrm>
        </p:spPr>
        <p:txBody>
          <a:bodyPr wrap="square">
            <a:spAutoFit/>
          </a:bodyPr>
          <a:lstStyle/>
          <a:p>
            <a:r>
              <a:rPr lang="en-US" altLang="en-US" sz="2400" dirty="0">
                <a:ea typeface="ヒラギノ角ゴ Pro W3" pitchFamily="-80" charset="-128"/>
              </a:rPr>
              <a:t>A greater reliance on equity as opposed to debt in financing the firm</a:t>
            </a:r>
          </a:p>
          <a:p>
            <a:r>
              <a:rPr lang="en-US" altLang="en-US" sz="2400" dirty="0">
                <a:ea typeface="ヒラギノ角ゴ Pro W3" pitchFamily="-80" charset="-128"/>
              </a:rPr>
              <a:t>Profitable operations</a:t>
            </a:r>
          </a:p>
          <a:p>
            <a:r>
              <a:rPr lang="en-US" altLang="en-US" sz="2400" dirty="0">
                <a:ea typeface="ヒラギノ角ゴ Pro W3" pitchFamily="-80" charset="-128"/>
              </a:rPr>
              <a:t>Low variability in past earnings</a:t>
            </a:r>
          </a:p>
          <a:p>
            <a:r>
              <a:rPr lang="en-US" altLang="en-US" sz="2400" dirty="0">
                <a:ea typeface="ヒラギノ角ゴ Pro W3" pitchFamily="-80" charset="-128"/>
              </a:rPr>
              <a:t>Large firm size</a:t>
            </a:r>
          </a:p>
          <a:p>
            <a:r>
              <a:rPr lang="en-US" altLang="en-US" sz="2400" dirty="0">
                <a:ea typeface="ヒラギノ角ゴ Pro W3" pitchFamily="-80" charset="-128"/>
              </a:rPr>
              <a:t>Little use of subordinated debt</a:t>
            </a:r>
            <a:endParaRPr lang="en-US" sz="2400" dirty="0"/>
          </a:p>
        </p:txBody>
      </p:sp>
    </p:spTree>
    <p:extLst>
      <p:ext uri="{BB962C8B-B14F-4D97-AF65-F5344CB8AC3E}">
        <p14:creationId xmlns:p14="http://schemas.microsoft.com/office/powerpoint/2010/main" val="1304590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73" y="417650"/>
            <a:ext cx="8153400" cy="553998"/>
          </a:xfrm>
        </p:spPr>
        <p:txBody>
          <a:bodyPr wrap="square">
            <a:spAutoFit/>
          </a:bodyPr>
          <a:lstStyle/>
          <a:p>
            <a:r>
              <a:rPr lang="en-US" altLang="en-US" sz="3600" dirty="0">
                <a:latin typeface="+mj-lt"/>
                <a:ea typeface="ヒラギノ角ゴ Pro W3" pitchFamily="-80" charset="-128"/>
              </a:rPr>
              <a:t>Junk </a:t>
            </a:r>
            <a:r>
              <a:rPr lang="en-US" altLang="en-US" sz="3600" dirty="0" smtClean="0">
                <a:latin typeface="+mj-lt"/>
                <a:ea typeface="ヒラギノ角ゴ Pro W3" pitchFamily="-80" charset="-128"/>
              </a:rPr>
              <a:t>Bonds</a:t>
            </a:r>
            <a:endParaRPr lang="en-IN" sz="3600" dirty="0">
              <a:latin typeface="+mj-lt"/>
            </a:endParaRPr>
          </a:p>
        </p:txBody>
      </p:sp>
      <p:sp>
        <p:nvSpPr>
          <p:cNvPr id="3" name="Content Placeholder 2"/>
          <p:cNvSpPr>
            <a:spLocks noGrp="1"/>
          </p:cNvSpPr>
          <p:nvPr>
            <p:ph idx="1"/>
          </p:nvPr>
        </p:nvSpPr>
        <p:spPr>
          <a:xfrm>
            <a:off x="438248" y="1219200"/>
            <a:ext cx="8153400" cy="2039020"/>
          </a:xfrm>
        </p:spPr>
        <p:txBody>
          <a:bodyPr wrap="square">
            <a:spAutoFit/>
          </a:bodyPr>
          <a:lstStyle/>
          <a:p>
            <a:r>
              <a:rPr lang="en-US" altLang="en-US" sz="2400" dirty="0">
                <a:ea typeface="ヒラギノ角ゴ Pro W3" pitchFamily="-80" charset="-128"/>
              </a:rPr>
              <a:t>Junk bonds are high-risk bonds with ratings of BB or below by Moody</a:t>
            </a:r>
            <a:r>
              <a:rPr lang="en-IN" altLang="en-US" sz="2400" dirty="0">
                <a:ea typeface="HGS明朝E" charset="-128"/>
              </a:rPr>
              <a:t>’</a:t>
            </a:r>
            <a:r>
              <a:rPr lang="en-US" altLang="en-US" sz="2400" dirty="0">
                <a:ea typeface="ヒラギノ角ゴ Pro W3" pitchFamily="-80" charset="-128"/>
              </a:rPr>
              <a:t>s and Standard &amp; Poor’s. </a:t>
            </a:r>
          </a:p>
          <a:p>
            <a:r>
              <a:rPr lang="en-US" altLang="en-US" sz="2400" dirty="0">
                <a:ea typeface="ヒラギノ角ゴ Pro W3" pitchFamily="-80" charset="-128"/>
              </a:rPr>
              <a:t>Junk bonds are also referred to as </a:t>
            </a:r>
            <a:r>
              <a:rPr lang="en-US" altLang="en-US" sz="2400" b="1" dirty="0">
                <a:ea typeface="ヒラギノ角ゴ Pro W3" pitchFamily="-80" charset="-128"/>
              </a:rPr>
              <a:t>high-yield bonds </a:t>
            </a:r>
            <a:r>
              <a:rPr lang="en-US" altLang="en-US" sz="2400" dirty="0">
                <a:ea typeface="ヒラギノ角ゴ Pro W3" pitchFamily="-80" charset="-128"/>
              </a:rPr>
              <a:t>because they pay a high interest rate, generally 3 percent to 5 percent more than AAA-rated bonds.</a:t>
            </a:r>
            <a:endParaRPr lang="en-US" altLang="en-US" sz="2400" b="1" dirty="0">
              <a:ea typeface="ヒラギノ角ゴ Pro W3" pitchFamily="-80" charset="-128"/>
            </a:endParaRPr>
          </a:p>
        </p:txBody>
      </p:sp>
    </p:spTree>
    <p:extLst>
      <p:ext uri="{BB962C8B-B14F-4D97-AF65-F5344CB8AC3E}">
        <p14:creationId xmlns:p14="http://schemas.microsoft.com/office/powerpoint/2010/main" val="3690830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492" y="2970056"/>
            <a:ext cx="7772400" cy="553998"/>
          </a:xfrm>
        </p:spPr>
        <p:txBody>
          <a:bodyPr>
            <a:spAutoFit/>
          </a:bodyPr>
          <a:lstStyle/>
          <a:p>
            <a:r>
              <a:rPr lang="en-US" dirty="0">
                <a:latin typeface="+mj-lt"/>
              </a:rPr>
              <a:t>Defining Value</a:t>
            </a:r>
            <a:endParaRPr lang="en-US" sz="2000" b="0" dirty="0">
              <a:latin typeface="+mj-lt"/>
            </a:endParaRPr>
          </a:p>
        </p:txBody>
      </p:sp>
    </p:spTree>
    <p:extLst>
      <p:ext uri="{BB962C8B-B14F-4D97-AF65-F5344CB8AC3E}">
        <p14:creationId xmlns:p14="http://schemas.microsoft.com/office/powerpoint/2010/main" val="2348355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92" y="409967"/>
            <a:ext cx="8153400" cy="553998"/>
          </a:xfrm>
        </p:spPr>
        <p:txBody>
          <a:bodyPr wrap="square">
            <a:spAutoFit/>
          </a:bodyPr>
          <a:lstStyle/>
          <a:p>
            <a:r>
              <a:rPr lang="en-US" altLang="en-US" sz="3600" dirty="0">
                <a:latin typeface="+mj-lt"/>
                <a:ea typeface="ヒラギノ角ゴ Pro W3" pitchFamily="-80" charset="-128"/>
              </a:rPr>
              <a:t>Defining Value </a:t>
            </a:r>
            <a:endParaRPr lang="en-US" sz="2000" b="0" dirty="0">
              <a:latin typeface="+mj-lt"/>
            </a:endParaRPr>
          </a:p>
        </p:txBody>
      </p:sp>
      <p:sp>
        <p:nvSpPr>
          <p:cNvPr id="3" name="Content Placeholder 2"/>
          <p:cNvSpPr>
            <a:spLocks noGrp="1"/>
          </p:cNvSpPr>
          <p:nvPr>
            <p:ph idx="1"/>
          </p:nvPr>
        </p:nvSpPr>
        <p:spPr>
          <a:xfrm>
            <a:off x="438444" y="1219984"/>
            <a:ext cx="8153400" cy="4270400"/>
          </a:xfrm>
        </p:spPr>
        <p:txBody>
          <a:bodyPr wrap="square">
            <a:spAutoFit/>
          </a:bodyPr>
          <a:lstStyle/>
          <a:p>
            <a:r>
              <a:rPr lang="en-US" altLang="en-US" sz="2400" b="1" dirty="0">
                <a:ea typeface="ヒラギノ角ゴ Pro W3" pitchFamily="-80" charset="-128"/>
              </a:rPr>
              <a:t>Book value:</a:t>
            </a:r>
            <a:r>
              <a:rPr lang="en-US" altLang="en-US" sz="2400" dirty="0">
                <a:ea typeface="ヒラギノ角ゴ Pro W3" pitchFamily="-80" charset="-128"/>
              </a:rPr>
              <a:t> Value of an asset as shown on a firm’s balance sheet.</a:t>
            </a:r>
          </a:p>
          <a:p>
            <a:r>
              <a:rPr lang="en-US" altLang="en-US" sz="2400" b="1" dirty="0">
                <a:ea typeface="ヒラギノ角ゴ Pro W3" pitchFamily="-80" charset="-128"/>
              </a:rPr>
              <a:t>Liquidation value:</a:t>
            </a:r>
            <a:r>
              <a:rPr lang="en-US" altLang="en-US" sz="2400" dirty="0">
                <a:ea typeface="ヒラギノ角ゴ Pro W3" pitchFamily="-80" charset="-128"/>
              </a:rPr>
              <a:t> The dollar sum that could be realized if an asset were sold individually and not as part of a going concern.</a:t>
            </a:r>
          </a:p>
          <a:p>
            <a:r>
              <a:rPr lang="en-US" altLang="en-US" sz="2400" b="1" dirty="0">
                <a:ea typeface="ヒラギノ角ゴ Pro W3" pitchFamily="-80" charset="-128"/>
              </a:rPr>
              <a:t>Market value:</a:t>
            </a:r>
            <a:r>
              <a:rPr lang="en-US" altLang="en-US" sz="2400" dirty="0">
                <a:ea typeface="ヒラギノ角ゴ Pro W3" pitchFamily="-80" charset="-128"/>
              </a:rPr>
              <a:t> The observed value for the asset in the marketplace.</a:t>
            </a:r>
          </a:p>
          <a:p>
            <a:r>
              <a:rPr lang="en-US" altLang="en-US" sz="2400" b="1" dirty="0">
                <a:ea typeface="ヒラギノ角ゴ Pro W3" pitchFamily="-80" charset="-128"/>
              </a:rPr>
              <a:t>Intrinsic or economic value:</a:t>
            </a:r>
            <a:r>
              <a:rPr lang="en-US" altLang="en-US" sz="2400" dirty="0">
                <a:ea typeface="ヒラギノ角ゴ Pro W3" pitchFamily="-80" charset="-128"/>
              </a:rPr>
              <a:t> Also called fair value—represents the present value of the asset’s expected future cash flows.</a:t>
            </a:r>
            <a:endParaRPr lang="en-US" sz="2400" dirty="0"/>
          </a:p>
        </p:txBody>
      </p:sp>
    </p:spTree>
    <p:extLst>
      <p:ext uri="{BB962C8B-B14F-4D97-AF65-F5344CB8AC3E}">
        <p14:creationId xmlns:p14="http://schemas.microsoft.com/office/powerpoint/2010/main" val="217493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409967"/>
            <a:ext cx="8153400" cy="553998"/>
          </a:xfrm>
        </p:spPr>
        <p:txBody>
          <a:bodyPr wrap="square">
            <a:spAutoFit/>
          </a:bodyPr>
          <a:lstStyle/>
          <a:p>
            <a:r>
              <a:rPr lang="en-US" altLang="en-US" sz="3600" dirty="0">
                <a:latin typeface="+mj-lt"/>
                <a:ea typeface="ヒラギノ角ゴ Pro W3" pitchFamily="-80" charset="-128"/>
              </a:rPr>
              <a:t>Value and Efficient Markets</a:t>
            </a:r>
            <a:endParaRPr lang="en-US" sz="3600" dirty="0">
              <a:latin typeface="+mj-lt"/>
            </a:endParaRPr>
          </a:p>
        </p:txBody>
      </p:sp>
      <p:sp>
        <p:nvSpPr>
          <p:cNvPr id="3" name="Content Placeholder 2"/>
          <p:cNvSpPr>
            <a:spLocks noGrp="1"/>
          </p:cNvSpPr>
          <p:nvPr>
            <p:ph idx="1"/>
          </p:nvPr>
        </p:nvSpPr>
        <p:spPr>
          <a:xfrm>
            <a:off x="438346" y="1219200"/>
            <a:ext cx="8172254" cy="2600712"/>
          </a:xfrm>
        </p:spPr>
        <p:txBody>
          <a:bodyPr wrap="square">
            <a:spAutoFit/>
          </a:bodyPr>
          <a:lstStyle/>
          <a:p>
            <a:r>
              <a:rPr lang="en-US" altLang="en-US" sz="2400" dirty="0">
                <a:ea typeface="ヒラギノ角ゴ Pro W3" pitchFamily="-80" charset="-128"/>
              </a:rPr>
              <a:t>In an efficient market, the values of all securities at any instant fully reflect all available public information.</a:t>
            </a:r>
          </a:p>
          <a:p>
            <a:r>
              <a:rPr lang="en-US" altLang="en-US" sz="2400" dirty="0">
                <a:ea typeface="ヒラギノ角ゴ Pro W3" pitchFamily="-80" charset="-128"/>
              </a:rPr>
              <a:t>If the markets are efficient, the market value and the intrinsic value will be the same.</a:t>
            </a:r>
          </a:p>
          <a:p>
            <a:r>
              <a:rPr lang="en-US" sz="2400" dirty="0">
                <a:ea typeface="ヒラギノ角ゴ Pro W3" pitchFamily="-80" charset="-128"/>
              </a:rPr>
              <a:t>The field of </a:t>
            </a:r>
            <a:r>
              <a:rPr lang="en-US" sz="2400" b="1" dirty="0">
                <a:ea typeface="ヒラギノ角ゴ Pro W3" pitchFamily="-80" charset="-128"/>
              </a:rPr>
              <a:t>behavioral finance </a:t>
            </a:r>
            <a:r>
              <a:rPr lang="en-US" sz="2400" dirty="0">
                <a:ea typeface="ヒラギノ角ゴ Pro W3" pitchFamily="-80" charset="-128"/>
              </a:rPr>
              <a:t>studies the irrationality of investors.</a:t>
            </a:r>
            <a:endParaRPr lang="en-US" sz="2400" dirty="0"/>
          </a:p>
        </p:txBody>
      </p:sp>
    </p:spTree>
    <p:extLst>
      <p:ext uri="{BB962C8B-B14F-4D97-AF65-F5344CB8AC3E}">
        <p14:creationId xmlns:p14="http://schemas.microsoft.com/office/powerpoint/2010/main" val="7952606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984" y="2962275"/>
            <a:ext cx="7772400" cy="553998"/>
          </a:xfrm>
        </p:spPr>
        <p:txBody>
          <a:bodyPr>
            <a:spAutoFit/>
          </a:bodyPr>
          <a:lstStyle/>
          <a:p>
            <a:r>
              <a:rPr lang="en-US" dirty="0">
                <a:latin typeface="+mj-lt"/>
              </a:rPr>
              <a:t>What Determines Value? </a:t>
            </a:r>
            <a:endParaRPr lang="en-US" sz="2000" b="0" dirty="0">
              <a:latin typeface="+mj-lt"/>
            </a:endParaRPr>
          </a:p>
        </p:txBody>
      </p:sp>
    </p:spTree>
    <p:extLst>
      <p:ext uri="{BB962C8B-B14F-4D97-AF65-F5344CB8AC3E}">
        <p14:creationId xmlns:p14="http://schemas.microsoft.com/office/powerpoint/2010/main" val="2195519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9967"/>
            <a:ext cx="8153400" cy="553998"/>
          </a:xfrm>
        </p:spPr>
        <p:txBody>
          <a:bodyPr wrap="square">
            <a:spAutoFit/>
          </a:bodyPr>
          <a:lstStyle/>
          <a:p>
            <a:r>
              <a:rPr lang="en-US" sz="3600" dirty="0">
                <a:latin typeface="+mj-lt"/>
              </a:rPr>
              <a:t>What Determines Value?</a:t>
            </a:r>
            <a:endParaRPr lang="en-US" sz="2000" dirty="0">
              <a:latin typeface="+mj-lt"/>
            </a:endParaRPr>
          </a:p>
        </p:txBody>
      </p:sp>
      <p:sp>
        <p:nvSpPr>
          <p:cNvPr id="3" name="Content Placeholder 2"/>
          <p:cNvSpPr>
            <a:spLocks noGrp="1"/>
          </p:cNvSpPr>
          <p:nvPr>
            <p:ph idx="1"/>
          </p:nvPr>
        </p:nvSpPr>
        <p:spPr>
          <a:xfrm>
            <a:off x="438346" y="1219200"/>
            <a:ext cx="8153400" cy="3747180"/>
          </a:xfrm>
        </p:spPr>
        <p:txBody>
          <a:bodyPr wrap="square">
            <a:spAutoFit/>
          </a:bodyPr>
          <a:lstStyle/>
          <a:p>
            <a:r>
              <a:rPr lang="en-US" altLang="en-US" sz="2400" dirty="0">
                <a:ea typeface="ヒラギノ角ゴ Pro W3" pitchFamily="-80" charset="-128"/>
              </a:rPr>
              <a:t>Value of an asset = present value of its expected future cash flows using the investor’s required rate of return as the discount rate.</a:t>
            </a:r>
          </a:p>
          <a:p>
            <a:r>
              <a:rPr lang="en-US" altLang="en-US" sz="2400" dirty="0">
                <a:ea typeface="ヒラギノ角ゴ Pro W3" pitchFamily="-80" charset="-128"/>
              </a:rPr>
              <a:t>Thus value is affected by three elements:</a:t>
            </a:r>
          </a:p>
          <a:p>
            <a:pPr lvl="1"/>
            <a:r>
              <a:rPr lang="en-US" altLang="en-US" sz="2400" dirty="0">
                <a:ea typeface="ヒラギノ角ゴ Pro W3" pitchFamily="-80" charset="-128"/>
              </a:rPr>
              <a:t>Amount and timing of the asset’s expected future cash flows</a:t>
            </a:r>
          </a:p>
          <a:p>
            <a:pPr lvl="1"/>
            <a:r>
              <a:rPr lang="en-US" altLang="en-US" sz="2400" dirty="0">
                <a:ea typeface="ヒラギノ角ゴ Pro W3" pitchFamily="-80" charset="-128"/>
              </a:rPr>
              <a:t>Riskiness of the cash flows</a:t>
            </a:r>
          </a:p>
          <a:p>
            <a:pPr lvl="1"/>
            <a:r>
              <a:rPr lang="en-US" altLang="en-US" sz="2400" dirty="0">
                <a:ea typeface="ヒラギノ角ゴ Pro W3" pitchFamily="-80" charset="-128"/>
              </a:rPr>
              <a:t>Investor’s required rate of return for undertaking the investment</a:t>
            </a:r>
            <a:endParaRPr lang="en-US" sz="2400" dirty="0"/>
          </a:p>
        </p:txBody>
      </p:sp>
    </p:spTree>
    <p:extLst>
      <p:ext uri="{BB962C8B-B14F-4D97-AF65-F5344CB8AC3E}">
        <p14:creationId xmlns:p14="http://schemas.microsoft.com/office/powerpoint/2010/main" val="1067050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492" y="417979"/>
            <a:ext cx="8181681" cy="1097280"/>
          </a:xfrm>
        </p:spPr>
        <p:txBody>
          <a:bodyPr wrap="square">
            <a:spAutoFit/>
          </a:bodyPr>
          <a:lstStyle/>
          <a:p>
            <a:r>
              <a:rPr lang="en-US" sz="3600" dirty="0">
                <a:latin typeface="+mj-lt"/>
              </a:rPr>
              <a:t>Figure </a:t>
            </a:r>
            <a:r>
              <a:rPr lang="en-US" sz="3600" dirty="0" smtClean="0">
                <a:latin typeface="+mj-lt"/>
              </a:rPr>
              <a:t>7.1 </a:t>
            </a:r>
            <a:r>
              <a:rPr lang="en-US" sz="3600" dirty="0">
                <a:latin typeface="+mj-lt"/>
              </a:rPr>
              <a:t>Basic Factors Determining an Asset’s Value</a:t>
            </a:r>
          </a:p>
        </p:txBody>
      </p:sp>
      <p:pic>
        <p:nvPicPr>
          <p:cNvPr id="4098" name="Picture 2" descr="Finding the value of an asset involves the following:&#10;1. Asset characteristics, which include &#10;a. Amount of expected cash flows &#10;b. Timing of expected cash flows&#10;c. Riskiness of expected cash flows&#10;2. Investor attributes, including&#10;a. Investor's assessment of the riskiness of the asset's cash flows&#10;b. Investor's willingness to bear risk&#10;3. The above factors determine the investor’s required rate of return &#10;• Asset value equals present value of expected cash flows discounted using the investor's required rate of retur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59" y="2087101"/>
            <a:ext cx="8084088" cy="301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489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772" y="2961589"/>
            <a:ext cx="8162827" cy="553998"/>
          </a:xfrm>
        </p:spPr>
        <p:txBody>
          <a:bodyPr wrap="square">
            <a:spAutoFit/>
          </a:bodyPr>
          <a:lstStyle/>
          <a:p>
            <a:r>
              <a:rPr lang="en-US" dirty="0">
                <a:latin typeface="+mj-lt"/>
              </a:rPr>
              <a:t>Valuation: The Basic Process</a:t>
            </a:r>
            <a:endParaRPr lang="en-US" b="0" dirty="0">
              <a:latin typeface="+mj-lt"/>
            </a:endParaRPr>
          </a:p>
        </p:txBody>
      </p:sp>
    </p:spTree>
    <p:extLst>
      <p:ext uri="{BB962C8B-B14F-4D97-AF65-F5344CB8AC3E}">
        <p14:creationId xmlns:p14="http://schemas.microsoft.com/office/powerpoint/2010/main" val="2358657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92" y="410751"/>
            <a:ext cx="8153400" cy="553998"/>
          </a:xfrm>
        </p:spPr>
        <p:txBody>
          <a:bodyPr wrap="square">
            <a:spAutoFit/>
          </a:bodyPr>
          <a:lstStyle/>
          <a:p>
            <a:r>
              <a:rPr lang="en-US" altLang="en-US" sz="3600" dirty="0">
                <a:latin typeface="+mj-lt"/>
                <a:ea typeface="ヒラギノ角ゴ Pro W3" pitchFamily="-80" charset="-128"/>
              </a:rPr>
              <a:t>Bond Valuation </a:t>
            </a:r>
            <a:r>
              <a:rPr lang="en-US" altLang="en-US" sz="2800" dirty="0" smtClean="0">
                <a:latin typeface="+mj-lt"/>
                <a:ea typeface="ヒラギノ角ゴ Pro W3" pitchFamily="-80" charset="-128"/>
              </a:rPr>
              <a:t>(1 of 2)</a:t>
            </a:r>
            <a:endParaRPr lang="en-US" sz="2800" dirty="0">
              <a:latin typeface="+mj-lt"/>
            </a:endParaRPr>
          </a:p>
        </p:txBody>
      </p:sp>
      <p:sp>
        <p:nvSpPr>
          <p:cNvPr id="3" name="Content Placeholder 2"/>
          <p:cNvSpPr>
            <a:spLocks noGrp="1"/>
          </p:cNvSpPr>
          <p:nvPr>
            <p:ph idx="1"/>
          </p:nvPr>
        </p:nvSpPr>
        <p:spPr>
          <a:xfrm>
            <a:off x="438346" y="1219984"/>
            <a:ext cx="8153400" cy="2077492"/>
          </a:xfrm>
        </p:spPr>
        <p:txBody>
          <a:bodyPr wrap="square">
            <a:spAutoFit/>
          </a:bodyPr>
          <a:lstStyle/>
          <a:p>
            <a:r>
              <a:rPr lang="en-US" altLang="en-US" sz="2400" dirty="0" smtClean="0">
                <a:ea typeface="ヒラギノ角ゴ Pro W3" pitchFamily="-80" charset="-128"/>
              </a:rPr>
              <a:t>The value of a bond (</a:t>
            </a:r>
            <a:r>
              <a:rPr lang="en-US" altLang="en-US" sz="2400" i="1" dirty="0" smtClean="0">
                <a:ea typeface="ヒラギノ角ゴ Pro W3" pitchFamily="-80" charset="-128"/>
              </a:rPr>
              <a:t>V</a:t>
            </a:r>
            <a:r>
              <a:rPr lang="en-US" altLang="en-US" sz="2400" dirty="0" smtClean="0">
                <a:ea typeface="ヒラギノ角ゴ Pro W3" pitchFamily="-80" charset="-128"/>
              </a:rPr>
              <a:t>) is a combination of:</a:t>
            </a:r>
          </a:p>
          <a:p>
            <a:pPr lvl="1"/>
            <a:r>
              <a:rPr lang="en-US" altLang="en-US" sz="2400" i="1" dirty="0" smtClean="0">
                <a:ea typeface="ヒラギノ角ゴ Pro W3" pitchFamily="-80" charset="-128"/>
              </a:rPr>
              <a:t>C:</a:t>
            </a:r>
            <a:r>
              <a:rPr lang="en-US" altLang="en-US" sz="2400" dirty="0" smtClean="0">
                <a:ea typeface="ヒラギノ角ゴ Pro W3" pitchFamily="-80" charset="-128"/>
              </a:rPr>
              <a:t> Future expected cash flows in the form of interest and repayment of principal</a:t>
            </a:r>
          </a:p>
          <a:p>
            <a:pPr lvl="1"/>
            <a:r>
              <a:rPr lang="en-US" altLang="en-US" sz="2400" i="1" dirty="0" smtClean="0">
                <a:ea typeface="ヒラギノ角ゴ Pro W3" pitchFamily="-80" charset="-128"/>
              </a:rPr>
              <a:t>n:</a:t>
            </a:r>
            <a:r>
              <a:rPr lang="en-US" altLang="en-US" sz="2400" dirty="0" smtClean="0">
                <a:ea typeface="ヒラギノ角ゴ Pro W3" pitchFamily="-80" charset="-128"/>
              </a:rPr>
              <a:t> The time to maturity of the loan</a:t>
            </a:r>
          </a:p>
          <a:p>
            <a:pPr lvl="1"/>
            <a:r>
              <a:rPr lang="en-US" altLang="en-US" sz="2400" i="1" dirty="0" smtClean="0">
                <a:ea typeface="ヒラギノ角ゴ Pro W3" pitchFamily="-80" charset="-128"/>
              </a:rPr>
              <a:t>r:</a:t>
            </a:r>
            <a:r>
              <a:rPr lang="en-US" altLang="en-US" sz="2400" dirty="0" smtClean="0">
                <a:ea typeface="ヒラギノ角ゴ Pro W3" pitchFamily="-80" charset="-128"/>
              </a:rPr>
              <a:t> The investor’s required rate of return</a:t>
            </a:r>
            <a:endParaRPr lang="en-US" sz="2400" dirty="0"/>
          </a:p>
        </p:txBody>
      </p:sp>
    </p:spTree>
    <p:extLst>
      <p:ext uri="{BB962C8B-B14F-4D97-AF65-F5344CB8AC3E}">
        <p14:creationId xmlns:p14="http://schemas.microsoft.com/office/powerpoint/2010/main" val="2612844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130" y="2961491"/>
            <a:ext cx="7772400" cy="553998"/>
          </a:xfrm>
        </p:spPr>
        <p:txBody>
          <a:bodyPr>
            <a:spAutoFit/>
          </a:bodyPr>
          <a:lstStyle/>
          <a:p>
            <a:r>
              <a:rPr lang="en-US" dirty="0">
                <a:latin typeface="+mj-lt"/>
              </a:rPr>
              <a:t>Types of Bonds</a:t>
            </a:r>
            <a:endParaRPr lang="en-US" b="0" dirty="0">
              <a:latin typeface="+mj-lt"/>
            </a:endParaRPr>
          </a:p>
        </p:txBody>
      </p:sp>
    </p:spTree>
    <p:extLst>
      <p:ext uri="{BB962C8B-B14F-4D97-AF65-F5344CB8AC3E}">
        <p14:creationId xmlns:p14="http://schemas.microsoft.com/office/powerpoint/2010/main" val="3421426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492" y="410751"/>
            <a:ext cx="8153400" cy="553998"/>
          </a:xfrm>
        </p:spPr>
        <p:txBody>
          <a:bodyPr wrap="square">
            <a:spAutoFit/>
          </a:bodyPr>
          <a:lstStyle/>
          <a:p>
            <a:r>
              <a:rPr lang="en-US" altLang="en-US" sz="3600" dirty="0">
                <a:latin typeface="+mj-lt"/>
                <a:ea typeface="ヒラギノ角ゴ Pro W3" pitchFamily="-80" charset="-128"/>
              </a:rPr>
              <a:t>Bond Valuation </a:t>
            </a:r>
            <a:r>
              <a:rPr lang="en-US" altLang="en-US" sz="2800" dirty="0">
                <a:latin typeface="+mj-lt"/>
                <a:ea typeface="ヒラギノ角ゴ Pro W3" pitchFamily="-80" charset="-128"/>
              </a:rPr>
              <a:t>(2 of 2)</a:t>
            </a:r>
            <a:endParaRPr lang="en-IN" sz="2800" dirty="0">
              <a:latin typeface="+mj-lt"/>
            </a:endParaRPr>
          </a:p>
        </p:txBody>
      </p:sp>
      <p:graphicFrame>
        <p:nvGraphicFramePr>
          <p:cNvPr id="5" name="Object 4" descr="The equation is as follows: Asset value equals the fraction cash flow in year 1 by 1 plus required rate of return to the power 1 plus the fraction cash flow in year 2 by 1 plus required rate of return to the power 2 plus ellipsis plus cash flow in year n by 1 plus required rate of return to the power n."/>
          <p:cNvGraphicFramePr>
            <a:graphicFrameLocks noChangeAspect="1"/>
          </p:cNvGraphicFramePr>
          <p:nvPr>
            <p:extLst>
              <p:ext uri="{D42A27DB-BD31-4B8C-83A1-F6EECF244321}">
                <p14:modId xmlns:p14="http://schemas.microsoft.com/office/powerpoint/2010/main" val="72755507"/>
              </p:ext>
            </p:extLst>
          </p:nvPr>
        </p:nvGraphicFramePr>
        <p:xfrm>
          <a:off x="790575" y="1524000"/>
          <a:ext cx="7467600" cy="1649413"/>
        </p:xfrm>
        <a:graphic>
          <a:graphicData uri="http://schemas.openxmlformats.org/presentationml/2006/ole">
            <mc:AlternateContent xmlns:mc="http://schemas.openxmlformats.org/markup-compatibility/2006">
              <mc:Choice xmlns:v="urn:schemas-microsoft-com:vml" Requires="v">
                <p:oleObj spid="_x0000_s4567" name="Equation" r:id="rId3" imgW="4520880" imgH="965160" progId="Equation.DSMT4">
                  <p:embed/>
                </p:oleObj>
              </mc:Choice>
              <mc:Fallback>
                <p:oleObj name="Equation" r:id="rId3" imgW="4520880" imgH="965160" progId="Equation.DSMT4">
                  <p:embed/>
                  <p:pic>
                    <p:nvPicPr>
                      <p:cNvPr id="0" name=""/>
                      <p:cNvPicPr/>
                      <p:nvPr/>
                    </p:nvPicPr>
                    <p:blipFill>
                      <a:blip r:embed="rId4"/>
                      <a:stretch>
                        <a:fillRect/>
                      </a:stretch>
                    </p:blipFill>
                    <p:spPr>
                      <a:xfrm>
                        <a:off x="790575" y="1524000"/>
                        <a:ext cx="7467600" cy="1649413"/>
                      </a:xfrm>
                      <a:prstGeom prst="rect">
                        <a:avLst/>
                      </a:prstGeom>
                    </p:spPr>
                  </p:pic>
                </p:oleObj>
              </mc:Fallback>
            </mc:AlternateContent>
          </a:graphicData>
        </a:graphic>
      </p:graphicFrame>
      <p:sp>
        <p:nvSpPr>
          <p:cNvPr id="3" name="Content Placeholder 2"/>
          <p:cNvSpPr>
            <a:spLocks noGrp="1"/>
          </p:cNvSpPr>
          <p:nvPr>
            <p:ph idx="1"/>
          </p:nvPr>
        </p:nvSpPr>
        <p:spPr>
          <a:xfrm>
            <a:off x="448557" y="3575315"/>
            <a:ext cx="8153400" cy="369332"/>
          </a:xfrm>
        </p:spPr>
        <p:txBody>
          <a:bodyPr wrap="square">
            <a:spAutoFit/>
          </a:bodyPr>
          <a:lstStyle/>
          <a:p>
            <a:pPr marL="0" indent="0">
              <a:buNone/>
            </a:pPr>
            <a:r>
              <a:rPr lang="en-US" sz="2400" dirty="0"/>
              <a:t>Or stated in symbols we have:</a:t>
            </a:r>
          </a:p>
        </p:txBody>
      </p:sp>
      <p:graphicFrame>
        <p:nvGraphicFramePr>
          <p:cNvPr id="6" name="Object 5" descr="The equation is as follows: v equals the fraction C1 by open parens 1 plus r close parens to the power 1 plus the fraction C2 by open parens 1 plus r close parens to the power 2 plus ellipsis plus the fraction Cn by open parens 1 plus r close parens to the power n."/>
          <p:cNvGraphicFramePr>
            <a:graphicFrameLocks noChangeAspect="1"/>
          </p:cNvGraphicFramePr>
          <p:nvPr>
            <p:extLst>
              <p:ext uri="{D42A27DB-BD31-4B8C-83A1-F6EECF244321}">
                <p14:modId xmlns:p14="http://schemas.microsoft.com/office/powerpoint/2010/main" val="1210225105"/>
              </p:ext>
            </p:extLst>
          </p:nvPr>
        </p:nvGraphicFramePr>
        <p:xfrm>
          <a:off x="2039938" y="4319588"/>
          <a:ext cx="4625975" cy="862012"/>
        </p:xfrm>
        <a:graphic>
          <a:graphicData uri="http://schemas.openxmlformats.org/presentationml/2006/ole">
            <mc:AlternateContent xmlns:mc="http://schemas.openxmlformats.org/markup-compatibility/2006">
              <mc:Choice xmlns:v="urn:schemas-microsoft-com:vml" Requires="v">
                <p:oleObj spid="_x0000_s4568" name="Equation" r:id="rId5" imgW="2273040" imgH="482400" progId="Equation.DSMT4">
                  <p:embed/>
                </p:oleObj>
              </mc:Choice>
              <mc:Fallback>
                <p:oleObj name="Equation" r:id="rId5" imgW="2273040" imgH="482400" progId="Equation.DSMT4">
                  <p:embed/>
                  <p:pic>
                    <p:nvPicPr>
                      <p:cNvPr id="0" name=""/>
                      <p:cNvPicPr/>
                      <p:nvPr/>
                    </p:nvPicPr>
                    <p:blipFill>
                      <a:blip r:embed="rId6"/>
                      <a:stretch>
                        <a:fillRect/>
                      </a:stretch>
                    </p:blipFill>
                    <p:spPr>
                      <a:xfrm>
                        <a:off x="2039938" y="4319588"/>
                        <a:ext cx="4625975" cy="862012"/>
                      </a:xfrm>
                      <a:prstGeom prst="rect">
                        <a:avLst/>
                      </a:prstGeom>
                    </p:spPr>
                  </p:pic>
                </p:oleObj>
              </mc:Fallback>
            </mc:AlternateContent>
          </a:graphicData>
        </a:graphic>
      </p:graphicFrame>
    </p:spTree>
    <p:extLst>
      <p:ext uri="{BB962C8B-B14F-4D97-AF65-F5344CB8AC3E}">
        <p14:creationId xmlns:p14="http://schemas.microsoft.com/office/powerpoint/2010/main" val="2819624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773" y="2970154"/>
            <a:ext cx="8153400" cy="553998"/>
          </a:xfrm>
        </p:spPr>
        <p:txBody>
          <a:bodyPr wrap="square">
            <a:spAutoFit/>
          </a:bodyPr>
          <a:lstStyle/>
          <a:p>
            <a:r>
              <a:rPr lang="en-US" dirty="0">
                <a:latin typeface="+mj-lt"/>
              </a:rPr>
              <a:t>Valuing Bonds</a:t>
            </a:r>
            <a:endParaRPr lang="en-US" b="0" dirty="0">
              <a:latin typeface="+mj-lt"/>
            </a:endParaRPr>
          </a:p>
        </p:txBody>
      </p:sp>
    </p:spTree>
    <p:extLst>
      <p:ext uri="{BB962C8B-B14F-4D97-AF65-F5344CB8AC3E}">
        <p14:creationId xmlns:p14="http://schemas.microsoft.com/office/powerpoint/2010/main" val="1899508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492" y="417195"/>
            <a:ext cx="8191108" cy="1097280"/>
          </a:xfrm>
        </p:spPr>
        <p:txBody>
          <a:bodyPr wrap="square">
            <a:spAutoFit/>
          </a:bodyPr>
          <a:lstStyle/>
          <a:p>
            <a:r>
              <a:rPr lang="en-US" sz="3600" dirty="0">
                <a:latin typeface="+mj-lt"/>
              </a:rPr>
              <a:t>Figure </a:t>
            </a:r>
            <a:r>
              <a:rPr lang="en-US" sz="3600" dirty="0" smtClean="0">
                <a:latin typeface="+mj-lt"/>
              </a:rPr>
              <a:t>7.2 </a:t>
            </a:r>
            <a:r>
              <a:rPr lang="en-US" sz="3600" dirty="0">
                <a:latin typeface="+mj-lt"/>
              </a:rPr>
              <a:t>Data Requirements for Bond Valuation</a:t>
            </a:r>
          </a:p>
        </p:txBody>
      </p:sp>
      <p:pic>
        <p:nvPicPr>
          <p:cNvPr id="6146" name="Picture 2" descr="The details depicted in the figure are as follows: &#10;(A) Cash flow information: Periodic interest payments. For example, $65 per year. Principal amount or par value. For example, $1,000.&#10;(B) Term to maturity: For example, 12 years.&#10;(C) Investor's required rate of return: For exampl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008187"/>
            <a:ext cx="7912100" cy="355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811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276" y="410751"/>
            <a:ext cx="8153400" cy="553998"/>
          </a:xfrm>
        </p:spPr>
        <p:txBody>
          <a:bodyPr wrap="square">
            <a:spAutoFit/>
          </a:bodyPr>
          <a:lstStyle/>
          <a:p>
            <a:r>
              <a:rPr lang="en-US" altLang="en-US" sz="3600" dirty="0">
                <a:latin typeface="+mj-lt"/>
                <a:ea typeface="ヒラギノ角ゴ Pro W3" pitchFamily="-80" charset="-128"/>
              </a:rPr>
              <a:t>Example on Bond Valuation</a:t>
            </a:r>
            <a:endParaRPr lang="en-US" sz="3600" dirty="0">
              <a:latin typeface="+mj-lt"/>
            </a:endParaRPr>
          </a:p>
        </p:txBody>
      </p:sp>
      <p:sp>
        <p:nvSpPr>
          <p:cNvPr id="3" name="Content Placeholder 2"/>
          <p:cNvSpPr>
            <a:spLocks noGrp="1"/>
          </p:cNvSpPr>
          <p:nvPr>
            <p:ph idx="1"/>
          </p:nvPr>
        </p:nvSpPr>
        <p:spPr>
          <a:xfrm>
            <a:off x="438346" y="1219984"/>
            <a:ext cx="8153400" cy="1477328"/>
          </a:xfrm>
        </p:spPr>
        <p:txBody>
          <a:bodyPr wrap="square">
            <a:spAutoFit/>
          </a:bodyPr>
          <a:lstStyle/>
          <a:p>
            <a:r>
              <a:rPr lang="en-US" altLang="en-US" sz="2400" dirty="0">
                <a:ea typeface="ヒラギノ角ゴ Pro W3" pitchFamily="-80" charset="-128"/>
              </a:rPr>
              <a:t>Consider a bond issued by Toyota with a maturity date of 2022 and a stated coupon of 3.4 percent. In 2017, with 5 years left to maturity, investors owning the bonds are requiring a 2.7 percent rate of return.</a:t>
            </a:r>
            <a:endParaRPr lang="en-US" sz="2400" dirty="0"/>
          </a:p>
        </p:txBody>
      </p:sp>
    </p:spTree>
    <p:extLst>
      <p:ext uri="{BB962C8B-B14F-4D97-AF65-F5344CB8AC3E}">
        <p14:creationId xmlns:p14="http://schemas.microsoft.com/office/powerpoint/2010/main" val="5434132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150" y="409575"/>
            <a:ext cx="8229600" cy="553998"/>
          </a:xfrm>
        </p:spPr>
        <p:txBody>
          <a:bodyPr wrap="square">
            <a:spAutoFit/>
          </a:bodyPr>
          <a:lstStyle/>
          <a:p>
            <a:r>
              <a:rPr lang="en-US" altLang="en-US" sz="3600" dirty="0">
                <a:latin typeface="+mj-lt"/>
                <a:ea typeface="ヒラギノ角ゴ Pro W3" pitchFamily="-80" charset="-128"/>
              </a:rPr>
              <a:t>Toyota Bond Example</a:t>
            </a:r>
            <a:endParaRPr lang="en-US" sz="3600" dirty="0">
              <a:latin typeface="+mj-lt"/>
            </a:endParaRPr>
          </a:p>
        </p:txBody>
      </p:sp>
      <p:sp>
        <p:nvSpPr>
          <p:cNvPr id="2" name="Content Placeholder 1"/>
          <p:cNvSpPr>
            <a:spLocks noGrp="1"/>
          </p:cNvSpPr>
          <p:nvPr>
            <p:ph idx="1"/>
          </p:nvPr>
        </p:nvSpPr>
        <p:spPr>
          <a:xfrm>
            <a:off x="438150" y="1219200"/>
            <a:ext cx="8229600" cy="1184940"/>
          </a:xfrm>
        </p:spPr>
        <p:txBody>
          <a:bodyPr>
            <a:spAutoFit/>
          </a:bodyPr>
          <a:lstStyle/>
          <a:p>
            <a:r>
              <a:rPr lang="en-US" altLang="en-US" sz="2400" b="1" dirty="0">
                <a:ea typeface="ヒラギノ角ゴ Pro W3" pitchFamily="-80" charset="-128"/>
              </a:rPr>
              <a:t>Step 1 (</a:t>
            </a:r>
            <a:r>
              <a:rPr lang="en-US" altLang="en-US" sz="2400" b="1" i="1" dirty="0">
                <a:ea typeface="ヒラギノ角ゴ Pro W3" pitchFamily="-80" charset="-128"/>
              </a:rPr>
              <a:t>CF</a:t>
            </a:r>
            <a:r>
              <a:rPr lang="en-US" altLang="en-US" sz="2400" b="1" dirty="0">
                <a:ea typeface="ヒラギノ角ゴ Pro W3" pitchFamily="-80" charset="-128"/>
              </a:rPr>
              <a:t>):</a:t>
            </a:r>
            <a:r>
              <a:rPr lang="en-US" altLang="en-US" sz="2400" dirty="0">
                <a:ea typeface="ヒラギノ角ゴ Pro W3" pitchFamily="-80" charset="-128"/>
              </a:rPr>
              <a:t> Estimate amount and timing of the expected future cash flows</a:t>
            </a:r>
            <a:r>
              <a:rPr lang="en-US" altLang="en-US" sz="2400" dirty="0" smtClean="0">
                <a:ea typeface="ヒラギノ角ゴ Pro W3" pitchFamily="-80" charset="-128"/>
              </a:rPr>
              <a:t>:</a:t>
            </a:r>
          </a:p>
          <a:p>
            <a:pPr marL="914400" lvl="1" indent="-457200">
              <a:buFont typeface="+mj-lt"/>
              <a:buAutoNum type="alphaLcPeriod"/>
            </a:pPr>
            <a:r>
              <a:rPr lang="en-US" altLang="en-US" sz="2400" b="1" dirty="0">
                <a:ea typeface="ヒラギノ角ゴ Pro W3" pitchFamily="-80" charset="-128"/>
              </a:rPr>
              <a:t>Annual interest payments</a:t>
            </a:r>
            <a:endParaRPr lang="en-US" altLang="en-US" sz="2400" dirty="0">
              <a:ea typeface="ヒラギノ角ゴ Pro W3" pitchFamily="-80" charset="-128"/>
            </a:endParaRPr>
          </a:p>
        </p:txBody>
      </p:sp>
      <p:sp>
        <p:nvSpPr>
          <p:cNvPr id="6" name="Content Placeholder 5"/>
          <p:cNvSpPr>
            <a:spLocks noGrp="1"/>
          </p:cNvSpPr>
          <p:nvPr>
            <p:ph idx="14"/>
          </p:nvPr>
        </p:nvSpPr>
        <p:spPr>
          <a:xfrm>
            <a:off x="1600200" y="2495550"/>
            <a:ext cx="6629400" cy="369332"/>
          </a:xfrm>
        </p:spPr>
        <p:txBody>
          <a:bodyPr wrap="square">
            <a:spAutoFit/>
          </a:bodyPr>
          <a:lstStyle/>
          <a:p>
            <a:pPr marL="0" lvl="1" indent="0">
              <a:spcBef>
                <a:spcPts val="1500"/>
              </a:spcBef>
              <a:buNone/>
            </a:pPr>
            <a:r>
              <a:rPr lang="en-US" altLang="en-US" sz="2400" dirty="0">
                <a:ea typeface="ヒラギノ角ゴ Pro W3" pitchFamily="-80" charset="-128"/>
              </a:rPr>
              <a:t>0.034 × $1,000 = $34 every year for five </a:t>
            </a:r>
            <a:r>
              <a:rPr lang="en-US" altLang="en-US" sz="2400" dirty="0" smtClean="0">
                <a:ea typeface="ヒラギノ角ゴ Pro W3" pitchFamily="-80" charset="-128"/>
              </a:rPr>
              <a:t>years</a:t>
            </a:r>
            <a:endParaRPr lang="en-US" altLang="en-US" sz="2400" dirty="0">
              <a:ea typeface="ヒラギノ角ゴ Pro W3" pitchFamily="-80" charset="-128"/>
            </a:endParaRPr>
          </a:p>
        </p:txBody>
      </p:sp>
      <p:sp>
        <p:nvSpPr>
          <p:cNvPr id="7" name="Content Placeholder 6"/>
          <p:cNvSpPr>
            <a:spLocks noGrp="1"/>
          </p:cNvSpPr>
          <p:nvPr>
            <p:ph idx="15"/>
          </p:nvPr>
        </p:nvSpPr>
        <p:spPr>
          <a:xfrm>
            <a:off x="457200" y="2933700"/>
            <a:ext cx="8229600" cy="369332"/>
          </a:xfrm>
        </p:spPr>
        <p:txBody>
          <a:bodyPr>
            <a:spAutoFit/>
          </a:bodyPr>
          <a:lstStyle/>
          <a:p>
            <a:pPr marL="914400" lvl="1" indent="-457200">
              <a:buFont typeface="+mj-lt"/>
              <a:buAutoNum type="alphaLcPeriod" startAt="2"/>
            </a:pPr>
            <a:r>
              <a:rPr lang="en-US" sz="2400" b="1" dirty="0"/>
              <a:t>Face value to be received in 2022</a:t>
            </a:r>
            <a:endParaRPr lang="en-IN" sz="2400" dirty="0"/>
          </a:p>
        </p:txBody>
      </p:sp>
      <p:sp>
        <p:nvSpPr>
          <p:cNvPr id="8" name="Content Placeholder 7"/>
          <p:cNvSpPr>
            <a:spLocks noGrp="1"/>
          </p:cNvSpPr>
          <p:nvPr>
            <p:ph idx="16"/>
          </p:nvPr>
        </p:nvSpPr>
        <p:spPr>
          <a:xfrm>
            <a:off x="1600200" y="3390900"/>
            <a:ext cx="4114800" cy="369332"/>
          </a:xfrm>
        </p:spPr>
        <p:txBody>
          <a:bodyPr wrap="square">
            <a:spAutoFit/>
          </a:bodyPr>
          <a:lstStyle/>
          <a:p>
            <a:pPr marL="0" lvl="2" indent="0">
              <a:spcBef>
                <a:spcPts val="1500"/>
              </a:spcBef>
              <a:buNone/>
            </a:pPr>
            <a:r>
              <a:rPr lang="en-US" sz="2400" dirty="0"/>
              <a:t>$</a:t>
            </a:r>
            <a:r>
              <a:rPr lang="en-US" sz="2400" dirty="0" smtClean="0"/>
              <a:t>1,000</a:t>
            </a:r>
            <a:endParaRPr lang="en-US" sz="2400" dirty="0"/>
          </a:p>
        </p:txBody>
      </p:sp>
    </p:spTree>
    <p:extLst>
      <p:ext uri="{BB962C8B-B14F-4D97-AF65-F5344CB8AC3E}">
        <p14:creationId xmlns:p14="http://schemas.microsoft.com/office/powerpoint/2010/main" val="30333178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19" y="427406"/>
            <a:ext cx="8181681" cy="1097280"/>
          </a:xfrm>
        </p:spPr>
        <p:txBody>
          <a:bodyPr wrap="square">
            <a:spAutoFit/>
          </a:bodyPr>
          <a:lstStyle/>
          <a:p>
            <a:r>
              <a:rPr lang="en-US" altLang="en-US" sz="3600" dirty="0">
                <a:latin typeface="+mj-lt"/>
                <a:ea typeface="ヒラギノ角ゴ Pro W3" pitchFamily="-80" charset="-128"/>
              </a:rPr>
              <a:t>Summary of Cash Flows (For One Bond)</a:t>
            </a:r>
            <a:endParaRPr lang="en-US" sz="36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616293830"/>
              </p:ext>
            </p:extLst>
          </p:nvPr>
        </p:nvGraphicFramePr>
        <p:xfrm>
          <a:off x="495692" y="1752600"/>
          <a:ext cx="8077200" cy="2209800"/>
        </p:xfrm>
        <a:graphic>
          <a:graphicData uri="http://schemas.openxmlformats.org/drawingml/2006/table">
            <a:tbl>
              <a:tblPr firstRow="1" bandRow="1">
                <a:tableStyleId>{3B4B98B0-60AC-42C2-AFA5-B58CD77FA1E5}</a:tableStyleId>
              </a:tblPr>
              <a:tblGrid>
                <a:gridCol w="2692400">
                  <a:extLst>
                    <a:ext uri="{9D8B030D-6E8A-4147-A177-3AD203B41FA5}">
                      <a16:colId xmlns:a16="http://schemas.microsoft.com/office/drawing/2014/main" xmlns="" val="20000"/>
                    </a:ext>
                  </a:extLst>
                </a:gridCol>
                <a:gridCol w="2692400">
                  <a:extLst>
                    <a:ext uri="{9D8B030D-6E8A-4147-A177-3AD203B41FA5}">
                      <a16:colId xmlns:a16="http://schemas.microsoft.com/office/drawing/2014/main" xmlns="" val="20001"/>
                    </a:ext>
                  </a:extLst>
                </a:gridCol>
                <a:gridCol w="2692400">
                  <a:extLst>
                    <a:ext uri="{9D8B030D-6E8A-4147-A177-3AD203B41FA5}">
                      <a16:colId xmlns:a16="http://schemas.microsoft.com/office/drawing/2014/main" xmlns="" val="20002"/>
                    </a:ext>
                  </a:extLst>
                </a:gridCol>
              </a:tblGrid>
              <a:tr h="552450">
                <a:tc>
                  <a:txBody>
                    <a:bodyPr/>
                    <a:lstStyle/>
                    <a:p>
                      <a:pPr algn="ctr"/>
                      <a:r>
                        <a:rPr lang="en-US" altLang="en-US" sz="2000" b="1" u="none" dirty="0">
                          <a:solidFill>
                            <a:schemeClr val="bg1"/>
                          </a:solidFill>
                          <a:ea typeface="ヒラギノ角ゴ Pro W3" pitchFamily="-80" charset="-128"/>
                        </a:rPr>
                        <a:t>Time</a:t>
                      </a:r>
                      <a:endParaRPr lang="en-US" sz="2000" u="non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altLang="en-US" sz="2000" b="1" u="none" dirty="0">
                          <a:solidFill>
                            <a:schemeClr val="bg1"/>
                          </a:solidFill>
                          <a:ea typeface="ヒラギノ角ゴ Pro W3" pitchFamily="-80" charset="-128"/>
                        </a:rPr>
                        <a:t>Bondholder</a:t>
                      </a:r>
                      <a:endParaRPr lang="en-US" sz="2000" u="non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altLang="en-US" sz="2000" b="1" u="none" dirty="0">
                          <a:solidFill>
                            <a:schemeClr val="bg1"/>
                          </a:solidFill>
                          <a:ea typeface="ヒラギノ角ゴ Pro W3" pitchFamily="-80" charset="-128"/>
                        </a:rPr>
                        <a:t>Corporation</a:t>
                      </a:r>
                      <a:endParaRPr lang="en-US" sz="2000" u="non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extLst>
                  <a:ext uri="{0D108BD9-81ED-4DB2-BD59-A6C34878D82A}">
                    <a16:rowId xmlns:a16="http://schemas.microsoft.com/office/drawing/2014/main" xmlns="" val="10000"/>
                  </a:ext>
                </a:extLst>
              </a:tr>
              <a:tr h="552450">
                <a:tc>
                  <a:txBody>
                    <a:bodyPr/>
                    <a:lstStyle/>
                    <a:p>
                      <a:pPr algn="ctr"/>
                      <a:r>
                        <a:rPr lang="en-US" sz="2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altLang="en-US" sz="2000" dirty="0">
                          <a:ea typeface="ヒラギノ角ゴ Pro W3" pitchFamily="-80" charset="-128"/>
                        </a:rPr>
                        <a:t>Price =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altLang="en-US" sz="2000" dirty="0">
                          <a:ea typeface="ヒラギノ角ゴ Pro W3" pitchFamily="-80" charset="-128"/>
                        </a:rPr>
                        <a:t>Price =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1"/>
                  </a:ext>
                </a:extLst>
              </a:tr>
              <a:tr h="552450">
                <a:tc>
                  <a:txBody>
                    <a:bodyPr/>
                    <a:lstStyle/>
                    <a:p>
                      <a:pPr algn="ctr"/>
                      <a:r>
                        <a:rPr lang="en-US" sz="2000" dirty="0" smtClean="0"/>
                        <a:t>1–5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altLang="en-US" sz="2000" dirty="0">
                          <a:ea typeface="ヒラギノ角ゴ Pro W3" pitchFamily="-80" charset="-128"/>
                        </a:rPr>
                        <a:t>$34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altLang="en-US" sz="2000" dirty="0">
                          <a:ea typeface="+mn-ea"/>
                        </a:rPr>
                        <a:t>−</a:t>
                      </a:r>
                      <a:r>
                        <a:rPr lang="en-US" altLang="en-US" sz="2000" dirty="0">
                          <a:ea typeface="ヒラギノ角ゴ Pro W3" pitchFamily="-80" charset="-128"/>
                        </a:rPr>
                        <a:t>$34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2"/>
                  </a:ext>
                </a:extLst>
              </a:tr>
              <a:tr h="552450">
                <a:tc>
                  <a:txBody>
                    <a:bodyPr/>
                    <a:lstStyle/>
                    <a:p>
                      <a:pPr algn="ctr"/>
                      <a:r>
                        <a:rPr lang="en-US" sz="20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altLang="en-US" sz="2000" dirty="0">
                          <a:ea typeface="ヒラギノ角ゴ Pro W3" pitchFamily="-80" charset="-128"/>
                        </a:rPr>
                        <a:t>+1,000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altLang="en-US" sz="2000" dirty="0">
                          <a:ea typeface="+mn-ea"/>
                        </a:rPr>
                        <a:t>−</a:t>
                      </a:r>
                      <a:r>
                        <a:rPr lang="en-US" altLang="en-US" sz="2000" dirty="0">
                          <a:ea typeface="ヒラギノ角ゴ Pro W3" pitchFamily="-80" charset="-128"/>
                        </a:rPr>
                        <a:t>1,000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0987184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46" y="409967"/>
            <a:ext cx="8153400" cy="553998"/>
          </a:xfrm>
        </p:spPr>
        <p:txBody>
          <a:bodyPr wrap="square">
            <a:spAutoFit/>
          </a:bodyPr>
          <a:lstStyle/>
          <a:p>
            <a:r>
              <a:rPr lang="en-US" altLang="en-US" sz="3600" dirty="0">
                <a:latin typeface="+mj-lt"/>
                <a:ea typeface="ヒラギノ角ゴ Pro W3" pitchFamily="-80" charset="-128"/>
              </a:rPr>
              <a:t>Toyota Bond Example </a:t>
            </a:r>
            <a:r>
              <a:rPr lang="en-US" altLang="en-US" sz="2800" dirty="0">
                <a:latin typeface="+mj-lt"/>
                <a:ea typeface="ヒラギノ角ゴ Pro W3" pitchFamily="-80" charset="-128"/>
              </a:rPr>
              <a:t>(1 of 3)</a:t>
            </a:r>
            <a:endParaRPr lang="en-US" sz="2800" dirty="0">
              <a:latin typeface="+mj-lt"/>
            </a:endParaRPr>
          </a:p>
        </p:txBody>
      </p:sp>
      <p:sp>
        <p:nvSpPr>
          <p:cNvPr id="3" name="Content Placeholder 2"/>
          <p:cNvSpPr>
            <a:spLocks noGrp="1"/>
          </p:cNvSpPr>
          <p:nvPr>
            <p:ph idx="1"/>
          </p:nvPr>
        </p:nvSpPr>
        <p:spPr>
          <a:xfrm>
            <a:off x="438346" y="1219984"/>
            <a:ext cx="8153400" cy="1846659"/>
          </a:xfrm>
        </p:spPr>
        <p:txBody>
          <a:bodyPr wrap="square">
            <a:spAutoFit/>
          </a:bodyPr>
          <a:lstStyle/>
          <a:p>
            <a:r>
              <a:rPr lang="en-US" altLang="en-US" sz="2400" b="1" dirty="0">
                <a:ea typeface="ヒラギノ角ゴ Pro W3" pitchFamily="-80" charset="-128"/>
              </a:rPr>
              <a:t>Step 2</a:t>
            </a:r>
            <a:r>
              <a:rPr lang="en-US" altLang="en-US" sz="2400" i="1" dirty="0">
                <a:ea typeface="ヒラギノ角ゴ Pro W3" pitchFamily="-80" charset="-128"/>
              </a:rPr>
              <a:t> </a:t>
            </a:r>
            <a:r>
              <a:rPr lang="en-US" altLang="en-US" sz="2400" b="1" dirty="0">
                <a:ea typeface="ヒラギノ角ゴ Pro W3" pitchFamily="-80" charset="-128"/>
              </a:rPr>
              <a:t>(</a:t>
            </a:r>
            <a:r>
              <a:rPr lang="en-US" altLang="en-US" sz="2400" b="1" i="1" dirty="0">
                <a:ea typeface="ヒラギノ角ゴ Pro W3" pitchFamily="-80" charset="-128"/>
              </a:rPr>
              <a:t>r</a:t>
            </a:r>
            <a:r>
              <a:rPr lang="en-US" altLang="en-US" sz="2400" b="1" dirty="0">
                <a:ea typeface="ヒラギノ角ゴ Pro W3" pitchFamily="-80" charset="-128"/>
              </a:rPr>
              <a:t>)</a:t>
            </a:r>
            <a:r>
              <a:rPr lang="en-US" altLang="en-US" sz="2400" dirty="0">
                <a:ea typeface="ヒラギノ角ゴ Pro W3" pitchFamily="-80" charset="-128"/>
              </a:rPr>
              <a:t> Determine the investor</a:t>
            </a:r>
            <a:r>
              <a:rPr lang="en-US" altLang="en-US" sz="2400" dirty="0">
                <a:ea typeface="HGS明朝E" charset="-128"/>
              </a:rPr>
              <a:t>’</a:t>
            </a:r>
            <a:r>
              <a:rPr lang="en-US" altLang="en-US" sz="2400" dirty="0">
                <a:ea typeface="ヒラギノ角ゴ Pro W3" pitchFamily="-80" charset="-128"/>
              </a:rPr>
              <a:t>s required rate of return by evaluating the riskiness of the bond</a:t>
            </a:r>
            <a:r>
              <a:rPr lang="en-US" altLang="en-US" sz="2400" dirty="0">
                <a:ea typeface="HGS明朝E" charset="-128"/>
              </a:rPr>
              <a:t>’</a:t>
            </a:r>
            <a:r>
              <a:rPr lang="en-US" altLang="en-US" sz="2400" dirty="0">
                <a:ea typeface="ヒラギノ角ゴ Pro W3" pitchFamily="-80" charset="-128"/>
              </a:rPr>
              <a:t>s future cash flows. Remember: the investors required rate of return equals the risk-free rate plus a risk premium. Here, the required rate of return </a:t>
            </a:r>
            <a:r>
              <a:rPr lang="en-US" altLang="en-US" sz="2400" b="1" dirty="0">
                <a:ea typeface="ヒラギノ角ゴ Pro W3" pitchFamily="-80" charset="-128"/>
              </a:rPr>
              <a:t>(</a:t>
            </a:r>
            <a:r>
              <a:rPr lang="en-US" altLang="en-US" sz="2400" b="1" i="1" dirty="0">
                <a:ea typeface="ヒラギノ角ゴ Pro W3" pitchFamily="-80" charset="-128"/>
              </a:rPr>
              <a:t>r</a:t>
            </a:r>
            <a:r>
              <a:rPr lang="en-US" altLang="en-US" sz="2400" b="1" dirty="0">
                <a:ea typeface="ヒラギノ角ゴ Pro W3" pitchFamily="-80" charset="-128"/>
              </a:rPr>
              <a:t>)</a:t>
            </a:r>
            <a:r>
              <a:rPr lang="en-US" altLang="en-US" sz="2400" dirty="0">
                <a:ea typeface="ヒラギノ角ゴ Pro W3" pitchFamily="-80" charset="-128"/>
              </a:rPr>
              <a:t> is given as 2.7 percent.</a:t>
            </a:r>
          </a:p>
        </p:txBody>
      </p:sp>
    </p:spTree>
    <p:extLst>
      <p:ext uri="{BB962C8B-B14F-4D97-AF65-F5344CB8AC3E}">
        <p14:creationId xmlns:p14="http://schemas.microsoft.com/office/powerpoint/2010/main" val="34406583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62" y="409967"/>
            <a:ext cx="8153400" cy="553998"/>
          </a:xfrm>
        </p:spPr>
        <p:txBody>
          <a:bodyPr wrap="square">
            <a:spAutoFit/>
          </a:bodyPr>
          <a:lstStyle/>
          <a:p>
            <a:r>
              <a:rPr lang="en-US" altLang="en-US" sz="3600" dirty="0">
                <a:latin typeface="+mj-lt"/>
                <a:ea typeface="ヒラギノ角ゴ Pro W3" pitchFamily="-80" charset="-128"/>
              </a:rPr>
              <a:t>Toyota Bond Example </a:t>
            </a:r>
            <a:r>
              <a:rPr lang="en-US" altLang="en-US" sz="2800" dirty="0">
                <a:latin typeface="+mj-lt"/>
                <a:ea typeface="ヒラギノ角ゴ Pro W3" pitchFamily="-80" charset="-128"/>
              </a:rPr>
              <a:t>(2 of 3)</a:t>
            </a:r>
            <a:endParaRPr lang="en-US" sz="2800" dirty="0">
              <a:latin typeface="+mj-lt"/>
            </a:endParaRPr>
          </a:p>
        </p:txBody>
      </p:sp>
      <p:sp>
        <p:nvSpPr>
          <p:cNvPr id="3" name="Content Placeholder 2"/>
          <p:cNvSpPr>
            <a:spLocks noGrp="1"/>
          </p:cNvSpPr>
          <p:nvPr>
            <p:ph idx="1"/>
          </p:nvPr>
        </p:nvSpPr>
        <p:spPr>
          <a:xfrm>
            <a:off x="438346" y="1215781"/>
            <a:ext cx="8153400" cy="1823576"/>
          </a:xfrm>
        </p:spPr>
        <p:txBody>
          <a:bodyPr wrap="square">
            <a:spAutoFit/>
          </a:bodyPr>
          <a:lstStyle/>
          <a:p>
            <a:r>
              <a:rPr lang="en-US" altLang="en-US" sz="2400" b="1" dirty="0">
                <a:ea typeface="ヒラギノ角ゴ Pro W3" pitchFamily="-80" charset="-128"/>
              </a:rPr>
              <a:t>Step 3</a:t>
            </a:r>
            <a:r>
              <a:rPr lang="en-US" altLang="en-US" sz="2400" dirty="0">
                <a:ea typeface="ヒラギノ角ゴ Pro W3" pitchFamily="-80" charset="-128"/>
              </a:rPr>
              <a:t>: Calculate the intrinsic value of the bond.</a:t>
            </a:r>
          </a:p>
          <a:p>
            <a:r>
              <a:rPr lang="en-US" altLang="en-US" sz="2400" dirty="0">
                <a:ea typeface="ヒラギノ角ゴ Pro W3" pitchFamily="-80" charset="-128"/>
              </a:rPr>
              <a:t>Bond Value</a:t>
            </a:r>
          </a:p>
          <a:p>
            <a:pPr lvl="1"/>
            <a:r>
              <a:rPr lang="en-US" altLang="en-US" sz="2400" dirty="0">
                <a:ea typeface="ヒラギノ角ゴ Pro W3" pitchFamily="-80" charset="-128"/>
              </a:rPr>
              <a:t>= </a:t>
            </a:r>
            <a:r>
              <a:rPr lang="en-US" altLang="en-US" sz="2400" b="1" i="1" dirty="0">
                <a:ea typeface="ヒラギノ角ゴ Pro W3" pitchFamily="-80" charset="-128"/>
              </a:rPr>
              <a:t>PV</a:t>
            </a:r>
            <a:r>
              <a:rPr lang="en-US" altLang="en-US" sz="2400" dirty="0">
                <a:ea typeface="ヒラギノ角ゴ Pro W3" pitchFamily="-80" charset="-128"/>
              </a:rPr>
              <a:t> (Interest, received every year)</a:t>
            </a:r>
          </a:p>
          <a:p>
            <a:pPr lvl="1"/>
            <a:r>
              <a:rPr lang="en-US" altLang="en-US" sz="2400" dirty="0">
                <a:ea typeface="ヒラギノ角ゴ Pro W3" pitchFamily="-80" charset="-128"/>
              </a:rPr>
              <a:t>+ </a:t>
            </a:r>
            <a:r>
              <a:rPr lang="en-US" altLang="en-US" sz="2400" b="1" i="1" dirty="0">
                <a:ea typeface="ヒラギノ角ゴ Pro W3" pitchFamily="-80" charset="-128"/>
              </a:rPr>
              <a:t>PV</a:t>
            </a:r>
            <a:r>
              <a:rPr lang="en-US" altLang="en-US" sz="2400" dirty="0">
                <a:ea typeface="ヒラギノ角ゴ Pro W3" pitchFamily="-80" charset="-128"/>
              </a:rPr>
              <a:t> (Par, received at maturity)</a:t>
            </a:r>
          </a:p>
        </p:txBody>
      </p:sp>
    </p:spTree>
    <p:extLst>
      <p:ext uri="{BB962C8B-B14F-4D97-AF65-F5344CB8AC3E}">
        <p14:creationId xmlns:p14="http://schemas.microsoft.com/office/powerpoint/2010/main" val="1735494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46" y="417748"/>
            <a:ext cx="8153400" cy="553998"/>
          </a:xfrm>
        </p:spPr>
        <p:txBody>
          <a:bodyPr wrap="square">
            <a:spAutoFit/>
          </a:bodyPr>
          <a:lstStyle/>
          <a:p>
            <a:r>
              <a:rPr lang="en-US" altLang="en-US" sz="3600" dirty="0">
                <a:latin typeface="+mj-lt"/>
                <a:ea typeface="ヒラギノ角ゴ Pro W3" pitchFamily="-80" charset="-128"/>
              </a:rPr>
              <a:t>Toyota Bond Example </a:t>
            </a:r>
            <a:r>
              <a:rPr lang="en-US" altLang="en-US" sz="2800" dirty="0">
                <a:latin typeface="+mj-lt"/>
                <a:ea typeface="ヒラギノ角ゴ Pro W3" pitchFamily="-80" charset="-128"/>
              </a:rPr>
              <a:t>(3 of 3)</a:t>
            </a:r>
            <a:endParaRPr lang="en-US" sz="2800" dirty="0">
              <a:latin typeface="+mj-lt"/>
            </a:endParaRPr>
          </a:p>
        </p:txBody>
      </p:sp>
      <p:sp>
        <p:nvSpPr>
          <p:cNvPr id="3" name="Content Placeholder 2"/>
          <p:cNvSpPr>
            <a:spLocks noGrp="1"/>
          </p:cNvSpPr>
          <p:nvPr>
            <p:ph idx="1"/>
          </p:nvPr>
        </p:nvSpPr>
        <p:spPr>
          <a:xfrm>
            <a:off x="438444" y="1219984"/>
            <a:ext cx="8153400" cy="2716128"/>
          </a:xfrm>
        </p:spPr>
        <p:txBody>
          <a:bodyPr wrap="square">
            <a:spAutoFit/>
          </a:bodyPr>
          <a:lstStyle/>
          <a:p>
            <a:r>
              <a:rPr lang="en-US" altLang="en-US" sz="2400" dirty="0">
                <a:ea typeface="ヒラギノ角ゴ Pro W3" pitchFamily="-80" charset="-128"/>
              </a:rPr>
              <a:t>Using calculator:</a:t>
            </a:r>
          </a:p>
          <a:p>
            <a:pPr lvl="1"/>
            <a:r>
              <a:rPr lang="en-US" altLang="en-US" sz="2400" dirty="0" smtClean="0">
                <a:ea typeface="ヒラギノ角ゴ Pro W3" pitchFamily="-80" charset="-128"/>
              </a:rPr>
              <a:t>Annual </a:t>
            </a:r>
            <a:r>
              <a:rPr lang="en-US" altLang="en-US" sz="2400" dirty="0">
                <a:ea typeface="ヒラギノ角ゴ Pro W3" pitchFamily="-80" charset="-128"/>
              </a:rPr>
              <a:t>interest payments (</a:t>
            </a:r>
            <a:r>
              <a:rPr lang="en-US" altLang="en-US" sz="2400" i="1" dirty="0">
                <a:ea typeface="ヒラギノ角ゴ Pro W3" pitchFamily="-80" charset="-128"/>
              </a:rPr>
              <a:t>PMT</a:t>
            </a:r>
            <a:r>
              <a:rPr lang="en-US" altLang="en-US" sz="2400" dirty="0">
                <a:ea typeface="ヒラギノ角ゴ Pro W3" pitchFamily="-80" charset="-128"/>
              </a:rPr>
              <a:t>) = $34</a:t>
            </a:r>
          </a:p>
          <a:p>
            <a:pPr lvl="1"/>
            <a:r>
              <a:rPr lang="en-US" altLang="en-US" sz="2400" dirty="0">
                <a:ea typeface="ヒラギノ角ゴ Pro W3" pitchFamily="-80" charset="-128"/>
              </a:rPr>
              <a:t>Par value (</a:t>
            </a:r>
            <a:r>
              <a:rPr lang="en-US" altLang="en-US" sz="2400" i="1" dirty="0">
                <a:ea typeface="ヒラギノ角ゴ Pro W3" pitchFamily="-80" charset="-128"/>
              </a:rPr>
              <a:t>FV</a:t>
            </a:r>
            <a:r>
              <a:rPr lang="en-US" altLang="en-US" sz="2400" dirty="0">
                <a:ea typeface="ヒラギノ角ゴ Pro W3" pitchFamily="-80" charset="-128"/>
              </a:rPr>
              <a:t>) = $1,000</a:t>
            </a:r>
          </a:p>
          <a:p>
            <a:pPr lvl="1"/>
            <a:r>
              <a:rPr lang="en-US" altLang="en-US" sz="2400" dirty="0">
                <a:ea typeface="ヒラギノ角ゴ Pro W3" pitchFamily="-80" charset="-128"/>
              </a:rPr>
              <a:t>Years until maturity (</a:t>
            </a:r>
            <a:r>
              <a:rPr lang="en-US" altLang="en-US" sz="2400" i="1" dirty="0">
                <a:ea typeface="ヒラギノ角ゴ Pro W3" pitchFamily="-80" charset="-128"/>
              </a:rPr>
              <a:t>N</a:t>
            </a:r>
            <a:r>
              <a:rPr lang="en-US" altLang="en-US" sz="2400" dirty="0">
                <a:ea typeface="ヒラギノ角ゴ Pro W3" pitchFamily="-80" charset="-128"/>
              </a:rPr>
              <a:t>) = 5</a:t>
            </a:r>
          </a:p>
          <a:p>
            <a:pPr lvl="1"/>
            <a:r>
              <a:rPr lang="en-US" altLang="en-US" sz="2400" dirty="0">
                <a:ea typeface="ヒラギノ角ゴ Pro W3" pitchFamily="-80" charset="-128"/>
              </a:rPr>
              <a:t>Required rate of return (</a:t>
            </a:r>
            <a:r>
              <a:rPr lang="en-US" altLang="en-US" sz="2400" i="1" dirty="0">
                <a:ea typeface="ヒラギノ角ゴ Pro W3" pitchFamily="-80" charset="-128"/>
              </a:rPr>
              <a:t>I</a:t>
            </a:r>
            <a:r>
              <a:rPr lang="en-US" altLang="en-US" sz="2400" dirty="0">
                <a:ea typeface="ヒラギノ角ゴ Pro W3" pitchFamily="-80" charset="-128"/>
              </a:rPr>
              <a:t>) = 2.7%</a:t>
            </a:r>
          </a:p>
          <a:p>
            <a:r>
              <a:rPr lang="en-US" altLang="en-US" sz="2400" dirty="0">
                <a:ea typeface="ヒラギノ角ゴ Pro W3" pitchFamily="-80" charset="-128"/>
              </a:rPr>
              <a:t>Solve for </a:t>
            </a:r>
            <a:r>
              <a:rPr lang="en-US" altLang="en-US" sz="2400" i="1" dirty="0">
                <a:ea typeface="ヒラギノ角ゴ Pro W3" pitchFamily="-80" charset="-128"/>
              </a:rPr>
              <a:t>PV</a:t>
            </a:r>
            <a:r>
              <a:rPr lang="en-US" altLang="en-US" sz="2400" dirty="0">
                <a:ea typeface="ヒラギノ角ゴ Pro W3" pitchFamily="-80" charset="-128"/>
              </a:rPr>
              <a:t> = </a:t>
            </a:r>
            <a:r>
              <a:rPr lang="en-US" altLang="en-US" sz="2400" b="1" dirty="0">
                <a:ea typeface="ヒラギノ角ゴ Pro W3" pitchFamily="-80" charset="-128"/>
              </a:rPr>
              <a:t>$1,032.33</a:t>
            </a:r>
            <a:endParaRPr lang="en-US" sz="2400" dirty="0"/>
          </a:p>
        </p:txBody>
      </p:sp>
    </p:spTree>
    <p:extLst>
      <p:ext uri="{BB962C8B-B14F-4D97-AF65-F5344CB8AC3E}">
        <p14:creationId xmlns:p14="http://schemas.microsoft.com/office/powerpoint/2010/main" val="25187663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492" y="2961589"/>
            <a:ext cx="7772400" cy="553998"/>
          </a:xfrm>
        </p:spPr>
        <p:txBody>
          <a:bodyPr>
            <a:spAutoFit/>
          </a:bodyPr>
          <a:lstStyle/>
          <a:p>
            <a:r>
              <a:rPr lang="en-US" dirty="0">
                <a:latin typeface="+mj-lt"/>
              </a:rPr>
              <a:t>Bond Yields </a:t>
            </a:r>
            <a:endParaRPr lang="en-US" sz="2000" b="0" dirty="0">
              <a:latin typeface="+mj-lt"/>
            </a:endParaRPr>
          </a:p>
        </p:txBody>
      </p:sp>
    </p:spTree>
    <p:extLst>
      <p:ext uri="{BB962C8B-B14F-4D97-AF65-F5344CB8AC3E}">
        <p14:creationId xmlns:p14="http://schemas.microsoft.com/office/powerpoint/2010/main" val="3402509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394" y="410653"/>
            <a:ext cx="8181681" cy="553998"/>
          </a:xfrm>
        </p:spPr>
        <p:txBody>
          <a:bodyPr wrap="square">
            <a:spAutoFit/>
          </a:bodyPr>
          <a:lstStyle/>
          <a:p>
            <a:r>
              <a:rPr lang="en-US" altLang="en-US" sz="3600" dirty="0">
                <a:latin typeface="+mj-lt"/>
                <a:ea typeface="ヒラギノ角ゴ Pro W3" pitchFamily="-80" charset="-128"/>
              </a:rPr>
              <a:t>Bonds</a:t>
            </a:r>
            <a:endParaRPr lang="en-US" sz="3600" dirty="0">
              <a:latin typeface="+mj-lt"/>
            </a:endParaRPr>
          </a:p>
        </p:txBody>
      </p:sp>
      <p:sp>
        <p:nvSpPr>
          <p:cNvPr id="3" name="Content Placeholder 2"/>
          <p:cNvSpPr>
            <a:spLocks noGrp="1"/>
          </p:cNvSpPr>
          <p:nvPr>
            <p:ph idx="1"/>
          </p:nvPr>
        </p:nvSpPr>
        <p:spPr>
          <a:xfrm>
            <a:off x="438346" y="1219200"/>
            <a:ext cx="8162827" cy="2408352"/>
          </a:xfrm>
        </p:spPr>
        <p:txBody>
          <a:bodyPr wrap="square">
            <a:spAutoFit/>
          </a:bodyPr>
          <a:lstStyle/>
          <a:p>
            <a:r>
              <a:rPr lang="en-US" altLang="en-US" sz="2400" b="1" dirty="0">
                <a:ea typeface="ヒラギノ角ゴ Pro W3" pitchFamily="-80" charset="-128"/>
              </a:rPr>
              <a:t>Meaning</a:t>
            </a:r>
            <a:r>
              <a:rPr lang="en-US" altLang="en-US" sz="2400" dirty="0">
                <a:ea typeface="ヒラギノ角ゴ Pro W3" pitchFamily="-80" charset="-128"/>
              </a:rPr>
              <a:t>: A bond is a type of debt or long-term promissory note, issued by a borrower, promising to its holder a predetermined and fixed amount of interest per year and repayment of principal at maturity.</a:t>
            </a:r>
          </a:p>
          <a:p>
            <a:r>
              <a:rPr lang="en-US" altLang="en-US" sz="2400" dirty="0">
                <a:ea typeface="ヒラギノ角ゴ Pro W3" pitchFamily="-80" charset="-128"/>
              </a:rPr>
              <a:t>Bonds are issued by corporations, the U.S. government, state governments, and local municipalities.</a:t>
            </a:r>
            <a:endParaRPr lang="en-US" sz="2400" dirty="0"/>
          </a:p>
        </p:txBody>
      </p:sp>
    </p:spTree>
    <p:extLst>
      <p:ext uri="{BB962C8B-B14F-4D97-AF65-F5344CB8AC3E}">
        <p14:creationId xmlns:p14="http://schemas.microsoft.com/office/powerpoint/2010/main" val="8840303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92" y="409967"/>
            <a:ext cx="8153400" cy="553998"/>
          </a:xfrm>
        </p:spPr>
        <p:txBody>
          <a:bodyPr wrap="square">
            <a:spAutoFit/>
          </a:bodyPr>
          <a:lstStyle/>
          <a:p>
            <a:r>
              <a:rPr lang="en-US" sz="3600" dirty="0">
                <a:latin typeface="+mj-lt"/>
              </a:rPr>
              <a:t>Bond Yields </a:t>
            </a:r>
            <a:r>
              <a:rPr lang="en-US" sz="2800" dirty="0">
                <a:latin typeface="+mj-lt"/>
              </a:rPr>
              <a:t>(1 of 2)</a:t>
            </a:r>
          </a:p>
        </p:txBody>
      </p:sp>
      <p:sp>
        <p:nvSpPr>
          <p:cNvPr id="3" name="Content Placeholder 2"/>
          <p:cNvSpPr>
            <a:spLocks noGrp="1"/>
          </p:cNvSpPr>
          <p:nvPr>
            <p:ph idx="1"/>
          </p:nvPr>
        </p:nvSpPr>
        <p:spPr>
          <a:xfrm>
            <a:off x="438346" y="1219984"/>
            <a:ext cx="8153400" cy="2039020"/>
          </a:xfrm>
        </p:spPr>
        <p:txBody>
          <a:bodyPr wrap="square">
            <a:spAutoFit/>
          </a:bodyPr>
          <a:lstStyle/>
          <a:p>
            <a:r>
              <a:rPr lang="en-US" altLang="en-US" sz="2400" b="1" dirty="0">
                <a:ea typeface="ヒラギノ角ゴ Pro W3" pitchFamily="-80" charset="-128"/>
              </a:rPr>
              <a:t>Yield to Maturity </a:t>
            </a:r>
            <a:r>
              <a:rPr lang="en-US" altLang="en-US" sz="2400" dirty="0">
                <a:ea typeface="ヒラギノ角ゴ Pro W3" pitchFamily="-80" charset="-128"/>
              </a:rPr>
              <a:t>(YTM) refers to the rate of return the investor will earn if the bond is held to maturity. YTM is also known as bondholder’s expected rate of return.</a:t>
            </a:r>
          </a:p>
          <a:p>
            <a:r>
              <a:rPr lang="en-US" altLang="en-US" sz="2400" dirty="0">
                <a:ea typeface="ヒラギノ角ゴ Pro W3" pitchFamily="-80" charset="-128"/>
              </a:rPr>
              <a:t>YTM = Discount rate that equates the present value of the future cash flows with the current market price of the bond</a:t>
            </a:r>
            <a:endParaRPr lang="en-US" sz="2400" dirty="0"/>
          </a:p>
        </p:txBody>
      </p:sp>
    </p:spTree>
    <p:extLst>
      <p:ext uri="{BB962C8B-B14F-4D97-AF65-F5344CB8AC3E}">
        <p14:creationId xmlns:p14="http://schemas.microsoft.com/office/powerpoint/2010/main" val="11020582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92" y="409967"/>
            <a:ext cx="8153400" cy="553998"/>
          </a:xfrm>
        </p:spPr>
        <p:txBody>
          <a:bodyPr wrap="square">
            <a:spAutoFit/>
          </a:bodyPr>
          <a:lstStyle/>
          <a:p>
            <a:r>
              <a:rPr lang="en-US" sz="3600" dirty="0">
                <a:latin typeface="+mj-lt"/>
              </a:rPr>
              <a:t>Bond Yields </a:t>
            </a:r>
            <a:r>
              <a:rPr lang="en-US" sz="2800" dirty="0">
                <a:latin typeface="+mj-lt"/>
              </a:rPr>
              <a:t>(2 of 2)</a:t>
            </a:r>
          </a:p>
        </p:txBody>
      </p:sp>
      <p:sp>
        <p:nvSpPr>
          <p:cNvPr id="3" name="Content Placeholder 2"/>
          <p:cNvSpPr>
            <a:spLocks noGrp="1"/>
          </p:cNvSpPr>
          <p:nvPr>
            <p:ph idx="1"/>
          </p:nvPr>
        </p:nvSpPr>
        <p:spPr>
          <a:xfrm>
            <a:off x="447773" y="1219200"/>
            <a:ext cx="8153400" cy="2616101"/>
          </a:xfrm>
        </p:spPr>
        <p:txBody>
          <a:bodyPr wrap="square">
            <a:spAutoFit/>
          </a:bodyPr>
          <a:lstStyle/>
          <a:p>
            <a:pPr marL="0" indent="0">
              <a:buNone/>
            </a:pPr>
            <a:r>
              <a:rPr lang="en-US" altLang="en-US" sz="2400" dirty="0">
                <a:ea typeface="ヒラギノ角ゴ Pro W3" pitchFamily="-80" charset="-128"/>
              </a:rPr>
              <a:t>To find YTM, we need to know:</a:t>
            </a:r>
          </a:p>
          <a:p>
            <a:pPr marL="0" indent="0">
              <a:buClrTx/>
              <a:buNone/>
            </a:pPr>
            <a:r>
              <a:rPr lang="en-US" altLang="en-US" sz="2400" dirty="0">
                <a:ea typeface="ヒラギノ角ゴ Pro W3" pitchFamily="-80" charset="-128"/>
              </a:rPr>
              <a:t>a. current price</a:t>
            </a:r>
          </a:p>
          <a:p>
            <a:pPr marL="0" indent="0">
              <a:buClrTx/>
              <a:buNone/>
            </a:pPr>
            <a:r>
              <a:rPr lang="en-US" altLang="en-US" sz="2400" dirty="0">
                <a:ea typeface="ヒラギノ角ゴ Pro W3" pitchFamily="-80" charset="-128"/>
              </a:rPr>
              <a:t>b. time left to maturity </a:t>
            </a:r>
          </a:p>
          <a:p>
            <a:pPr marL="0" indent="0">
              <a:buClrTx/>
              <a:buNone/>
            </a:pPr>
            <a:r>
              <a:rPr lang="en-US" altLang="en-US" sz="2400" dirty="0">
                <a:ea typeface="ヒラギノ角ゴ Pro W3" pitchFamily="-80" charset="-128"/>
              </a:rPr>
              <a:t>c. par value, and</a:t>
            </a:r>
          </a:p>
          <a:p>
            <a:pPr marL="0" indent="0">
              <a:buClrTx/>
              <a:buNone/>
            </a:pPr>
            <a:r>
              <a:rPr lang="en-US" altLang="en-US" sz="2400" dirty="0">
                <a:ea typeface="ヒラギノ角ゴ Pro W3" pitchFamily="-80" charset="-128"/>
              </a:rPr>
              <a:t>d. annual interest payment</a:t>
            </a:r>
          </a:p>
        </p:txBody>
      </p:sp>
    </p:spTree>
    <p:extLst>
      <p:ext uri="{BB962C8B-B14F-4D97-AF65-F5344CB8AC3E}">
        <p14:creationId xmlns:p14="http://schemas.microsoft.com/office/powerpoint/2010/main" val="11344247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19100"/>
            <a:ext cx="8153400" cy="553998"/>
          </a:xfrm>
        </p:spPr>
        <p:txBody>
          <a:bodyPr wrap="square">
            <a:spAutoFit/>
          </a:bodyPr>
          <a:lstStyle/>
          <a:p>
            <a:r>
              <a:rPr lang="en-US" altLang="en-US" sz="3600" dirty="0">
                <a:latin typeface="+mj-lt"/>
                <a:ea typeface="ヒラギノ角ゴ Pro W3" pitchFamily="-80" charset="-128"/>
              </a:rPr>
              <a:t>Computing YTM </a:t>
            </a:r>
            <a:r>
              <a:rPr lang="en-US" altLang="en-US" sz="2800" dirty="0">
                <a:latin typeface="+mj-lt"/>
                <a:ea typeface="ヒラギノ角ゴ Pro W3" pitchFamily="-80" charset="-128"/>
              </a:rPr>
              <a:t>(1 of 2)</a:t>
            </a:r>
            <a:endParaRPr lang="en-US" sz="2800" dirty="0">
              <a:latin typeface="+mj-lt"/>
            </a:endParaRPr>
          </a:p>
        </p:txBody>
      </p:sp>
      <p:sp>
        <p:nvSpPr>
          <p:cNvPr id="3" name="Content Placeholder 2"/>
          <p:cNvSpPr>
            <a:spLocks noGrp="1"/>
          </p:cNvSpPr>
          <p:nvPr>
            <p:ph idx="1"/>
          </p:nvPr>
        </p:nvSpPr>
        <p:spPr>
          <a:xfrm>
            <a:off x="438150" y="1219200"/>
            <a:ext cx="8153400" cy="1669688"/>
          </a:xfrm>
        </p:spPr>
        <p:txBody>
          <a:bodyPr wrap="square">
            <a:spAutoFit/>
          </a:bodyPr>
          <a:lstStyle/>
          <a:p>
            <a:r>
              <a:rPr lang="en-US" altLang="en-US" sz="2400" dirty="0">
                <a:ea typeface="ヒラギノ角ゴ Pro W3" pitchFamily="-80" charset="-128"/>
              </a:rPr>
              <a:t>What is the yield to maturity (YTM) on a 6 percent bond that is currently trading for $1,100 and matures in 10 years?</a:t>
            </a:r>
          </a:p>
          <a:p>
            <a:r>
              <a:rPr lang="en-US" altLang="en-US" sz="2400" dirty="0">
                <a:ea typeface="ヒラギノ角ゴ Pro W3" pitchFamily="-80" charset="-128"/>
              </a:rPr>
              <a:t>Current price = $</a:t>
            </a:r>
            <a:r>
              <a:rPr lang="en-US" altLang="en-US" sz="2400" dirty="0" smtClean="0">
                <a:ea typeface="ヒラギノ角ゴ Pro W3" pitchFamily="-80" charset="-128"/>
              </a:rPr>
              <a:t>1,100</a:t>
            </a:r>
            <a:endParaRPr lang="en-US" altLang="en-US" sz="2400" dirty="0">
              <a:ea typeface="ヒラギノ角ゴ Pro W3" pitchFamily="-80" charset="-128"/>
            </a:endParaRPr>
          </a:p>
        </p:txBody>
      </p:sp>
      <p:sp>
        <p:nvSpPr>
          <p:cNvPr id="4" name="Content Placeholder 3"/>
          <p:cNvSpPr>
            <a:spLocks noGrp="1"/>
          </p:cNvSpPr>
          <p:nvPr>
            <p:ph idx="13"/>
          </p:nvPr>
        </p:nvSpPr>
        <p:spPr>
          <a:xfrm>
            <a:off x="447675" y="3028949"/>
            <a:ext cx="5562600" cy="1261884"/>
          </a:xfrm>
        </p:spPr>
        <p:txBody>
          <a:bodyPr wrap="square">
            <a:spAutoFit/>
          </a:bodyPr>
          <a:lstStyle/>
          <a:p>
            <a:pPr marL="486918" lvl="1" indent="0">
              <a:buNone/>
            </a:pPr>
            <a:r>
              <a:rPr lang="en-US" altLang="en-US" sz="2400" dirty="0">
                <a:ea typeface="ヒラギノ角ゴ Pro W3" pitchFamily="-80" charset="-128"/>
              </a:rPr>
              <a:t>Coupon = $60</a:t>
            </a:r>
          </a:p>
          <a:p>
            <a:pPr marL="486918" lvl="1" indent="0">
              <a:buNone/>
            </a:pPr>
            <a:r>
              <a:rPr lang="en-US" altLang="en-US" sz="2400" dirty="0">
                <a:ea typeface="ヒラギノ角ゴ Pro W3" pitchFamily="-80" charset="-128"/>
              </a:rPr>
              <a:t>Time = 10 years</a:t>
            </a:r>
          </a:p>
          <a:p>
            <a:pPr marL="486918" lvl="1" indent="0">
              <a:buNone/>
            </a:pPr>
            <a:r>
              <a:rPr lang="en-US" altLang="en-US" sz="2400" dirty="0">
                <a:ea typeface="ヒラギノ角ゴ Pro W3" pitchFamily="-80" charset="-128"/>
              </a:rPr>
              <a:t>Par value = $</a:t>
            </a:r>
            <a:r>
              <a:rPr lang="en-US" altLang="en-US" sz="2400" dirty="0" smtClean="0">
                <a:ea typeface="ヒラギノ角ゴ Pro W3" pitchFamily="-80" charset="-128"/>
              </a:rPr>
              <a:t>1,000</a:t>
            </a:r>
            <a:endParaRPr lang="en-US" sz="2400" dirty="0"/>
          </a:p>
        </p:txBody>
      </p:sp>
    </p:spTree>
    <p:extLst>
      <p:ext uri="{BB962C8B-B14F-4D97-AF65-F5344CB8AC3E}">
        <p14:creationId xmlns:p14="http://schemas.microsoft.com/office/powerpoint/2010/main" val="2280185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46" y="427175"/>
            <a:ext cx="8172254" cy="553998"/>
          </a:xfrm>
        </p:spPr>
        <p:txBody>
          <a:bodyPr wrap="square">
            <a:spAutoFit/>
          </a:bodyPr>
          <a:lstStyle/>
          <a:p>
            <a:r>
              <a:rPr lang="en-US" altLang="en-US" sz="3600" dirty="0">
                <a:latin typeface="+mj-lt"/>
                <a:ea typeface="ヒラギノ角ゴ Pro W3" pitchFamily="-80" charset="-128"/>
              </a:rPr>
              <a:t>Computing YTM </a:t>
            </a:r>
            <a:r>
              <a:rPr lang="en-US" altLang="en-US" sz="2800" dirty="0">
                <a:latin typeface="+mj-lt"/>
                <a:ea typeface="ヒラギノ角ゴ Pro W3" pitchFamily="-80" charset="-128"/>
              </a:rPr>
              <a:t>(2 of 2)</a:t>
            </a:r>
            <a:endParaRPr lang="en-US" sz="2800" dirty="0">
              <a:latin typeface="+mj-lt"/>
            </a:endParaRPr>
          </a:p>
        </p:txBody>
      </p:sp>
      <p:pic>
        <p:nvPicPr>
          <p:cNvPr id="6146" name="Picture 2" descr="The spreadsheet shows the following information:&#10;Cell A1: Years left to maturity : Cell B1: Nper : Cell C1: 10&#10;Cell A2: Annual interest payment : Cell B2: Pmt : Cell C2: 60&#10;Cell A3: Present value : Cell B3: PV : Cell C3: minus 1,100&#10;Cell A4: Future value : Cell B4: FV : Cell C4: 1,000&#10;Cell A5: Required rate of return : Cell B5: Rate : Cell C5: 4.72 percent&#10;A callout points to Cell C5 with this information--Equation: = RATE(Nper,Pmt,PV,FV) = RATE(C1,C2,C3,C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35" y="1556139"/>
            <a:ext cx="8056712" cy="3473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9150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346" y="419394"/>
            <a:ext cx="8153400" cy="553998"/>
          </a:xfrm>
        </p:spPr>
        <p:txBody>
          <a:bodyPr wrap="square">
            <a:spAutoFit/>
          </a:bodyPr>
          <a:lstStyle/>
          <a:p>
            <a:r>
              <a:rPr lang="en-US" altLang="en-US" sz="3600" dirty="0">
                <a:latin typeface="+mj-lt"/>
              </a:rPr>
              <a:t>Current Yield</a:t>
            </a:r>
            <a:endParaRPr lang="en-US" sz="3600" dirty="0">
              <a:latin typeface="+mj-lt"/>
            </a:endParaRPr>
          </a:p>
        </p:txBody>
      </p:sp>
      <p:sp>
        <p:nvSpPr>
          <p:cNvPr id="5" name="Content Placeholder 4"/>
          <p:cNvSpPr>
            <a:spLocks noGrp="1"/>
          </p:cNvSpPr>
          <p:nvPr>
            <p:ph idx="1"/>
          </p:nvPr>
        </p:nvSpPr>
        <p:spPr>
          <a:xfrm>
            <a:off x="438346" y="1219788"/>
            <a:ext cx="8153400" cy="762000"/>
          </a:xfrm>
        </p:spPr>
        <p:txBody>
          <a:bodyPr wrap="square">
            <a:spAutoFit/>
          </a:bodyPr>
          <a:lstStyle/>
          <a:p>
            <a:r>
              <a:rPr lang="en-US" altLang="en-US" sz="2400" dirty="0"/>
              <a:t>Current yield is the ratio of the interest payment to the bond’s current market price.</a:t>
            </a:r>
            <a:endParaRPr lang="en-US" sz="2400" dirty="0"/>
          </a:p>
        </p:txBody>
      </p:sp>
      <p:graphicFrame>
        <p:nvGraphicFramePr>
          <p:cNvPr id="7" name="Object 6" descr="An image shows an equation as follows: current yield equals the fraction annual interest payment by current market price of the bond."/>
          <p:cNvGraphicFramePr>
            <a:graphicFrameLocks noChangeAspect="1"/>
          </p:cNvGraphicFramePr>
          <p:nvPr>
            <p:extLst>
              <p:ext uri="{D42A27DB-BD31-4B8C-83A1-F6EECF244321}">
                <p14:modId xmlns:p14="http://schemas.microsoft.com/office/powerpoint/2010/main" val="3194515181"/>
              </p:ext>
            </p:extLst>
          </p:nvPr>
        </p:nvGraphicFramePr>
        <p:xfrm>
          <a:off x="1360487" y="2269272"/>
          <a:ext cx="6021389" cy="857368"/>
        </p:xfrm>
        <a:graphic>
          <a:graphicData uri="http://schemas.openxmlformats.org/presentationml/2006/ole">
            <mc:AlternateContent xmlns:mc="http://schemas.openxmlformats.org/markup-compatibility/2006">
              <mc:Choice xmlns:v="urn:schemas-microsoft-com:vml" Requires="v">
                <p:oleObj spid="_x0000_s5556" name="Equation" r:id="rId3" imgW="3073320" imgH="419040" progId="Equation.DSMT4">
                  <p:embed/>
                </p:oleObj>
              </mc:Choice>
              <mc:Fallback>
                <p:oleObj name="Equation" r:id="rId3" imgW="3073320" imgH="419040" progId="Equation.DSMT4">
                  <p:embed/>
                  <p:pic>
                    <p:nvPicPr>
                      <p:cNvPr id="0" name=""/>
                      <p:cNvPicPr/>
                      <p:nvPr/>
                    </p:nvPicPr>
                    <p:blipFill>
                      <a:blip r:embed="rId4"/>
                      <a:stretch>
                        <a:fillRect/>
                      </a:stretch>
                    </p:blipFill>
                    <p:spPr>
                      <a:xfrm>
                        <a:off x="1360487" y="2269272"/>
                        <a:ext cx="6021389" cy="857368"/>
                      </a:xfrm>
                      <a:prstGeom prst="rect">
                        <a:avLst/>
                      </a:prstGeom>
                    </p:spPr>
                  </p:pic>
                </p:oleObj>
              </mc:Fallback>
            </mc:AlternateContent>
          </a:graphicData>
        </a:graphic>
      </p:graphicFrame>
      <p:sp>
        <p:nvSpPr>
          <p:cNvPr id="6" name="Content Placeholder 5"/>
          <p:cNvSpPr>
            <a:spLocks noGrp="1"/>
          </p:cNvSpPr>
          <p:nvPr>
            <p:ph idx="13"/>
          </p:nvPr>
        </p:nvSpPr>
        <p:spPr>
          <a:xfrm>
            <a:off x="438346" y="3352800"/>
            <a:ext cx="8153400" cy="738664"/>
          </a:xfrm>
        </p:spPr>
        <p:txBody>
          <a:bodyPr wrap="square">
            <a:spAutoFit/>
          </a:bodyPr>
          <a:lstStyle/>
          <a:p>
            <a:r>
              <a:rPr lang="en-US" altLang="en-US" sz="2400" dirty="0"/>
              <a:t>Example: The current yield on a $1,000 par value bond with 4 percent coupon rate and market price of $920</a:t>
            </a:r>
            <a:endParaRPr lang="en-US" sz="2400" dirty="0"/>
          </a:p>
        </p:txBody>
      </p:sp>
      <p:graphicFrame>
        <p:nvGraphicFramePr>
          <p:cNvPr id="8" name="Object 7" descr="An image shows an equation as follows: current yield equals the fraction 0.04 times U.S. dollars 1,000 by U.S. dollars 920 equals the fraction U.S. dollars 40 by U.S. dollars 920 equals 0.0435 equals 4.35 percent."/>
          <p:cNvGraphicFramePr>
            <a:graphicFrameLocks noChangeAspect="1"/>
          </p:cNvGraphicFramePr>
          <p:nvPr>
            <p:extLst>
              <p:ext uri="{D42A27DB-BD31-4B8C-83A1-F6EECF244321}">
                <p14:modId xmlns:p14="http://schemas.microsoft.com/office/powerpoint/2010/main" val="2027668241"/>
              </p:ext>
            </p:extLst>
          </p:nvPr>
        </p:nvGraphicFramePr>
        <p:xfrm>
          <a:off x="1051533" y="4487775"/>
          <a:ext cx="6705972" cy="814563"/>
        </p:xfrm>
        <a:graphic>
          <a:graphicData uri="http://schemas.openxmlformats.org/presentationml/2006/ole">
            <mc:AlternateContent xmlns:mc="http://schemas.openxmlformats.org/markup-compatibility/2006">
              <mc:Choice xmlns:v="urn:schemas-microsoft-com:vml" Requires="v">
                <p:oleObj spid="_x0000_s5557" name="Equation" r:id="rId5" imgW="3492360" imgH="406080" progId="Equation.DSMT4">
                  <p:embed/>
                </p:oleObj>
              </mc:Choice>
              <mc:Fallback>
                <p:oleObj name="Equation" r:id="rId5" imgW="3492360" imgH="406080" progId="Equation.DSMT4">
                  <p:embed/>
                  <p:pic>
                    <p:nvPicPr>
                      <p:cNvPr id="0" name=""/>
                      <p:cNvPicPr/>
                      <p:nvPr/>
                    </p:nvPicPr>
                    <p:blipFill>
                      <a:blip r:embed="rId6"/>
                      <a:stretch>
                        <a:fillRect/>
                      </a:stretch>
                    </p:blipFill>
                    <p:spPr>
                      <a:xfrm>
                        <a:off x="1051533" y="4487775"/>
                        <a:ext cx="6705972" cy="814563"/>
                      </a:xfrm>
                      <a:prstGeom prst="rect">
                        <a:avLst/>
                      </a:prstGeom>
                    </p:spPr>
                  </p:pic>
                </p:oleObj>
              </mc:Fallback>
            </mc:AlternateContent>
          </a:graphicData>
        </a:graphic>
      </p:graphicFrame>
    </p:spTree>
    <p:extLst>
      <p:ext uri="{BB962C8B-B14F-4D97-AF65-F5344CB8AC3E}">
        <p14:creationId xmlns:p14="http://schemas.microsoft.com/office/powerpoint/2010/main" val="1985696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7728" y="2418860"/>
            <a:ext cx="8173822" cy="1107996"/>
          </a:xfrm>
        </p:spPr>
        <p:txBody>
          <a:bodyPr wrap="square">
            <a:spAutoFit/>
          </a:bodyPr>
          <a:lstStyle/>
          <a:p>
            <a:r>
              <a:rPr lang="en-US" dirty="0">
                <a:latin typeface="+mj-lt"/>
              </a:rPr>
              <a:t>Bond Valuation: </a:t>
            </a:r>
            <a:r>
              <a:rPr lang="en-US" dirty="0" smtClean="0">
                <a:latin typeface="+mj-lt"/>
              </a:rPr>
              <a:t>Three Important Relationships </a:t>
            </a:r>
            <a:endParaRPr lang="en-US" sz="2000" b="0" dirty="0">
              <a:latin typeface="+mj-lt"/>
            </a:endParaRPr>
          </a:p>
        </p:txBody>
      </p:sp>
    </p:spTree>
    <p:extLst>
      <p:ext uri="{BB962C8B-B14F-4D97-AF65-F5344CB8AC3E}">
        <p14:creationId xmlns:p14="http://schemas.microsoft.com/office/powerpoint/2010/main" val="29574587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92" y="417195"/>
            <a:ext cx="8229600" cy="1097280"/>
          </a:xfrm>
        </p:spPr>
        <p:txBody>
          <a:bodyPr>
            <a:spAutoFit/>
          </a:bodyPr>
          <a:lstStyle/>
          <a:p>
            <a:r>
              <a:rPr lang="en-US" altLang="en-US" sz="3600" dirty="0">
                <a:latin typeface="+mj-lt"/>
                <a:ea typeface="ヒラギノ角ゴ Pro W3" pitchFamily="-80" charset="-128"/>
              </a:rPr>
              <a:t>Bond Valuation: Three Important Relationships </a:t>
            </a:r>
            <a:r>
              <a:rPr lang="en-US" altLang="en-US" sz="2800" dirty="0">
                <a:latin typeface="+mj-lt"/>
                <a:ea typeface="ヒラギノ角ゴ Pro W3" pitchFamily="-80" charset="-128"/>
              </a:rPr>
              <a:t>(1 of </a:t>
            </a:r>
            <a:r>
              <a:rPr lang="en-US" altLang="en-US" sz="2800" dirty="0" smtClean="0">
                <a:latin typeface="+mj-lt"/>
                <a:ea typeface="ヒラギノ角ゴ Pro W3" pitchFamily="-80" charset="-128"/>
              </a:rPr>
              <a:t>2)</a:t>
            </a:r>
            <a:endParaRPr lang="en-US" sz="2800" dirty="0">
              <a:latin typeface="+mj-lt"/>
            </a:endParaRPr>
          </a:p>
        </p:txBody>
      </p:sp>
      <p:sp>
        <p:nvSpPr>
          <p:cNvPr id="3" name="Content Placeholder 2"/>
          <p:cNvSpPr>
            <a:spLocks noGrp="1"/>
          </p:cNvSpPr>
          <p:nvPr>
            <p:ph idx="1"/>
          </p:nvPr>
        </p:nvSpPr>
        <p:spPr>
          <a:xfrm>
            <a:off x="438346" y="1905000"/>
            <a:ext cx="8153400" cy="2600712"/>
          </a:xfrm>
        </p:spPr>
        <p:txBody>
          <a:bodyPr wrap="square">
            <a:spAutoFit/>
          </a:bodyPr>
          <a:lstStyle/>
          <a:p>
            <a:pPr marL="0" indent="0">
              <a:buNone/>
            </a:pPr>
            <a:r>
              <a:rPr lang="en-US" altLang="en-US" sz="2400" b="1" dirty="0">
                <a:ea typeface="ヒラギノ角ゴ Pro W3" pitchFamily="-80" charset="-128"/>
              </a:rPr>
              <a:t>Relationship 1</a:t>
            </a:r>
          </a:p>
          <a:p>
            <a:r>
              <a:rPr lang="en-US" altLang="en-US" sz="2400" dirty="0">
                <a:ea typeface="ヒラギノ角ゴ Pro W3" pitchFamily="-80" charset="-128"/>
              </a:rPr>
              <a:t>The value of a bond is inversely related to changes in the investor’s present required rate of return (the current interest rate).</a:t>
            </a:r>
          </a:p>
          <a:p>
            <a:r>
              <a:rPr lang="en-US" altLang="en-US" sz="2400" dirty="0">
                <a:ea typeface="ヒラギノ角ゴ Pro W3" pitchFamily="-80" charset="-128"/>
              </a:rPr>
              <a:t>As interest rates increase (decrease), the value of the bond decreases (increases).</a:t>
            </a:r>
            <a:endParaRPr lang="en-US" sz="2400" dirty="0"/>
          </a:p>
        </p:txBody>
      </p:sp>
    </p:spTree>
    <p:extLst>
      <p:ext uri="{BB962C8B-B14F-4D97-AF65-F5344CB8AC3E}">
        <p14:creationId xmlns:p14="http://schemas.microsoft.com/office/powerpoint/2010/main" val="13032714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92" y="417979"/>
            <a:ext cx="8153400" cy="1097280"/>
          </a:xfrm>
        </p:spPr>
        <p:txBody>
          <a:bodyPr wrap="square">
            <a:spAutoFit/>
          </a:bodyPr>
          <a:lstStyle/>
          <a:p>
            <a:r>
              <a:rPr lang="en-US" altLang="en-US" sz="3600" dirty="0">
                <a:latin typeface="+mj-lt"/>
                <a:ea typeface="ヒラギノ角ゴ Pro W3" pitchFamily="-80" charset="-128"/>
              </a:rPr>
              <a:t>Bond Valuation: Three Important Relationships </a:t>
            </a:r>
            <a:r>
              <a:rPr lang="en-US" altLang="en-US" sz="2800" dirty="0">
                <a:latin typeface="+mj-lt"/>
                <a:ea typeface="ヒラギノ角ゴ Pro W3" pitchFamily="-80" charset="-128"/>
              </a:rPr>
              <a:t>(2 of </a:t>
            </a:r>
            <a:r>
              <a:rPr lang="en-US" altLang="en-US" sz="2800" dirty="0" smtClean="0">
                <a:latin typeface="+mj-lt"/>
                <a:ea typeface="ヒラギノ角ゴ Pro W3" pitchFamily="-80" charset="-128"/>
              </a:rPr>
              <a:t>2)</a:t>
            </a:r>
            <a:endParaRPr lang="en-US" sz="2800" dirty="0">
              <a:latin typeface="+mj-lt"/>
            </a:endParaRPr>
          </a:p>
        </p:txBody>
      </p:sp>
      <p:sp>
        <p:nvSpPr>
          <p:cNvPr id="3" name="Content Placeholder 2"/>
          <p:cNvSpPr>
            <a:spLocks noGrp="1"/>
          </p:cNvSpPr>
          <p:nvPr>
            <p:ph idx="1"/>
          </p:nvPr>
        </p:nvSpPr>
        <p:spPr>
          <a:xfrm>
            <a:off x="438346" y="1905000"/>
            <a:ext cx="8153400" cy="2600712"/>
          </a:xfrm>
        </p:spPr>
        <p:txBody>
          <a:bodyPr wrap="square">
            <a:spAutoFit/>
          </a:bodyPr>
          <a:lstStyle/>
          <a:p>
            <a:pPr marL="0" indent="0">
              <a:buNone/>
            </a:pPr>
            <a:r>
              <a:rPr lang="en-US" altLang="en-US" sz="2400" b="1" dirty="0">
                <a:ea typeface="ヒラギノ角ゴ Pro W3" pitchFamily="-80" charset="-128"/>
              </a:rPr>
              <a:t>Relationship 2</a:t>
            </a:r>
          </a:p>
          <a:p>
            <a:r>
              <a:rPr lang="en-US" altLang="en-US" sz="2400" dirty="0">
                <a:ea typeface="ヒラギノ角ゴ Pro W3" pitchFamily="-80" charset="-128"/>
              </a:rPr>
              <a:t>The market value of a bond will be less than the par value if the investor’s required rate of return is above the coupon interest rate.</a:t>
            </a:r>
          </a:p>
          <a:p>
            <a:r>
              <a:rPr lang="en-US" altLang="en-US" sz="2400" dirty="0">
                <a:ea typeface="ヒラギノ角ゴ Pro W3" pitchFamily="-80" charset="-128"/>
              </a:rPr>
              <a:t>Bond will be valued above par value if the investor’s required rate of return is below the coupon interest rate.</a:t>
            </a:r>
            <a:endParaRPr lang="en-US" sz="2400" dirty="0"/>
          </a:p>
        </p:txBody>
      </p:sp>
    </p:spTree>
    <p:extLst>
      <p:ext uri="{BB962C8B-B14F-4D97-AF65-F5344CB8AC3E}">
        <p14:creationId xmlns:p14="http://schemas.microsoft.com/office/powerpoint/2010/main" val="31016726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610" y="410751"/>
            <a:ext cx="8153400" cy="553998"/>
          </a:xfrm>
        </p:spPr>
        <p:txBody>
          <a:bodyPr wrap="square">
            <a:spAutoFit/>
          </a:bodyPr>
          <a:lstStyle/>
          <a:p>
            <a:r>
              <a:rPr lang="en-US" altLang="en-US" sz="3600" dirty="0">
                <a:latin typeface="+mj-lt"/>
                <a:ea typeface="ヒラギノ角ゴ Pro W3" pitchFamily="-80" charset="-128"/>
              </a:rPr>
              <a:t>Discount Bonds</a:t>
            </a:r>
            <a:endParaRPr lang="en-US" sz="3600" dirty="0">
              <a:latin typeface="+mj-lt"/>
            </a:endParaRPr>
          </a:p>
        </p:txBody>
      </p:sp>
      <p:sp>
        <p:nvSpPr>
          <p:cNvPr id="3" name="Content Placeholder 2"/>
          <p:cNvSpPr>
            <a:spLocks noGrp="1"/>
          </p:cNvSpPr>
          <p:nvPr>
            <p:ph idx="1"/>
          </p:nvPr>
        </p:nvSpPr>
        <p:spPr>
          <a:xfrm>
            <a:off x="447773" y="1221510"/>
            <a:ext cx="8153400" cy="1130267"/>
          </a:xfrm>
        </p:spPr>
        <p:txBody>
          <a:bodyPr wrap="square">
            <a:spAutoFit/>
          </a:bodyPr>
          <a:lstStyle/>
          <a:p>
            <a:r>
              <a:rPr lang="en-US" altLang="en-US" sz="2400" dirty="0">
                <a:ea typeface="ヒラギノ角ゴ Pro W3" pitchFamily="-80" charset="-128"/>
              </a:rPr>
              <a:t>The market value of a bond will be below the par when the investor’s required rate is greater than the coupon interest rate. These bonds are known as </a:t>
            </a:r>
            <a:r>
              <a:rPr lang="en-US" altLang="en-US" sz="2400" b="1" dirty="0">
                <a:ea typeface="ヒラギノ角ゴ Pro W3" pitchFamily="-80" charset="-128"/>
              </a:rPr>
              <a:t>discount bonds</a:t>
            </a:r>
            <a:r>
              <a:rPr lang="en-US" altLang="en-US" sz="2400" dirty="0">
                <a:ea typeface="ヒラギノ角ゴ Pro W3" pitchFamily="-80" charset="-128"/>
              </a:rPr>
              <a:t>.</a:t>
            </a:r>
            <a:endParaRPr lang="en-US" sz="2400" dirty="0"/>
          </a:p>
        </p:txBody>
      </p:sp>
    </p:spTree>
    <p:extLst>
      <p:ext uri="{BB962C8B-B14F-4D97-AF65-F5344CB8AC3E}">
        <p14:creationId xmlns:p14="http://schemas.microsoft.com/office/powerpoint/2010/main" val="26823287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92" y="409967"/>
            <a:ext cx="8153400" cy="553998"/>
          </a:xfrm>
        </p:spPr>
        <p:txBody>
          <a:bodyPr wrap="square">
            <a:spAutoFit/>
          </a:bodyPr>
          <a:lstStyle/>
          <a:p>
            <a:r>
              <a:rPr lang="en-US" altLang="en-US" sz="3600" dirty="0">
                <a:latin typeface="+mj-lt"/>
                <a:ea typeface="ヒラギノ角ゴ Pro W3" pitchFamily="-80" charset="-128"/>
              </a:rPr>
              <a:t>Premium Bonds</a:t>
            </a:r>
            <a:endParaRPr lang="en-US" sz="3600" dirty="0">
              <a:latin typeface="+mj-lt"/>
            </a:endParaRPr>
          </a:p>
        </p:txBody>
      </p:sp>
      <p:sp>
        <p:nvSpPr>
          <p:cNvPr id="3" name="Content Placeholder 2"/>
          <p:cNvSpPr>
            <a:spLocks noGrp="1"/>
          </p:cNvSpPr>
          <p:nvPr>
            <p:ph idx="1"/>
          </p:nvPr>
        </p:nvSpPr>
        <p:spPr>
          <a:xfrm>
            <a:off x="447773" y="1219200"/>
            <a:ext cx="8153400" cy="2408352"/>
          </a:xfrm>
        </p:spPr>
        <p:txBody>
          <a:bodyPr wrap="square">
            <a:spAutoFit/>
          </a:bodyPr>
          <a:lstStyle/>
          <a:p>
            <a:r>
              <a:rPr lang="en-US" altLang="en-US" sz="2400" dirty="0">
                <a:ea typeface="ヒラギノ角ゴ Pro W3" pitchFamily="-80" charset="-128"/>
              </a:rPr>
              <a:t>The market value of a bond will be above the par or face value when the investor’s required rate is lower than the coupon interest rate. These bonds are known as </a:t>
            </a:r>
            <a:r>
              <a:rPr lang="en-US" altLang="en-US" sz="2400" b="1" dirty="0">
                <a:ea typeface="ヒラギノ角ゴ Pro W3" pitchFamily="-80" charset="-128"/>
              </a:rPr>
              <a:t>premium</a:t>
            </a:r>
            <a:r>
              <a:rPr lang="en-US" altLang="en-US" sz="2400" u="sng" dirty="0">
                <a:ea typeface="ヒラギノ角ゴ Pro W3" pitchFamily="-80" charset="-128"/>
              </a:rPr>
              <a:t> </a:t>
            </a:r>
            <a:r>
              <a:rPr lang="en-US" altLang="en-US" sz="2400" b="1" dirty="0">
                <a:ea typeface="ヒラギノ角ゴ Pro W3" pitchFamily="-80" charset="-128"/>
              </a:rPr>
              <a:t>bonds</a:t>
            </a:r>
            <a:r>
              <a:rPr lang="en-US" altLang="en-US" sz="2400" dirty="0">
                <a:ea typeface="ヒラギノ角ゴ Pro W3" pitchFamily="-80" charset="-128"/>
              </a:rPr>
              <a:t>.</a:t>
            </a:r>
          </a:p>
          <a:p>
            <a:r>
              <a:rPr lang="en-US" altLang="en-US" sz="2400" dirty="0">
                <a:ea typeface="ヒラギノ角ゴ Pro W3" pitchFamily="-80" charset="-128"/>
              </a:rPr>
              <a:t>If investor’s required rate of return is equal to the coupon interest rate, the bonds will </a:t>
            </a:r>
            <a:r>
              <a:rPr lang="en-US" altLang="en-US" sz="2400" b="1" dirty="0">
                <a:ea typeface="ヒラギノ角ゴ Pro W3" pitchFamily="-80" charset="-128"/>
              </a:rPr>
              <a:t>trade at par</a:t>
            </a:r>
            <a:r>
              <a:rPr lang="en-US" altLang="en-US" sz="2400" dirty="0">
                <a:ea typeface="ヒラギノ角ゴ Pro W3" pitchFamily="-80" charset="-128"/>
              </a:rPr>
              <a:t>.</a:t>
            </a:r>
            <a:endParaRPr lang="en-US" sz="2400" dirty="0"/>
          </a:p>
        </p:txBody>
      </p:sp>
    </p:spTree>
    <p:extLst>
      <p:ext uri="{BB962C8B-B14F-4D97-AF65-F5344CB8AC3E}">
        <p14:creationId xmlns:p14="http://schemas.microsoft.com/office/powerpoint/2010/main" val="2509910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394" y="410653"/>
            <a:ext cx="8153400" cy="553998"/>
          </a:xfrm>
        </p:spPr>
        <p:txBody>
          <a:bodyPr>
            <a:spAutoFit/>
          </a:bodyPr>
          <a:lstStyle/>
          <a:p>
            <a:r>
              <a:rPr lang="en-US" altLang="en-US" sz="3600" dirty="0">
                <a:latin typeface="+mj-lt"/>
                <a:ea typeface="ヒラギノ角ゴ Pro W3" pitchFamily="-80" charset="-128"/>
              </a:rPr>
              <a:t>Debentures</a:t>
            </a:r>
            <a:endParaRPr lang="en-US" sz="3600" dirty="0">
              <a:latin typeface="+mj-lt"/>
            </a:endParaRPr>
          </a:p>
        </p:txBody>
      </p:sp>
      <p:sp>
        <p:nvSpPr>
          <p:cNvPr id="3" name="Content Placeholder 2"/>
          <p:cNvSpPr>
            <a:spLocks noGrp="1"/>
          </p:cNvSpPr>
          <p:nvPr>
            <p:ph idx="1"/>
          </p:nvPr>
        </p:nvSpPr>
        <p:spPr>
          <a:xfrm>
            <a:off x="438346" y="1219984"/>
            <a:ext cx="8153400" cy="2231380"/>
          </a:xfrm>
        </p:spPr>
        <p:txBody>
          <a:bodyPr>
            <a:spAutoFit/>
          </a:bodyPr>
          <a:lstStyle/>
          <a:p>
            <a:r>
              <a:rPr lang="en-US" altLang="en-US" sz="2400" dirty="0">
                <a:ea typeface="ヒラギノ角ゴ Pro W3" pitchFamily="-80" charset="-128"/>
              </a:rPr>
              <a:t>Debentures are unsecured long-term debt.</a:t>
            </a:r>
          </a:p>
          <a:p>
            <a:r>
              <a:rPr lang="en-US" altLang="en-US" sz="2400" dirty="0">
                <a:ea typeface="ヒラギノ角ゴ Pro W3" pitchFamily="-80" charset="-128"/>
              </a:rPr>
              <a:t>For an issuing firm, debentures provide the benefit of not tying up property as collateral.</a:t>
            </a:r>
          </a:p>
          <a:p>
            <a:r>
              <a:rPr lang="en-US" altLang="en-US" sz="2400" dirty="0">
                <a:ea typeface="ヒラギノ角ゴ Pro W3" pitchFamily="-80" charset="-128"/>
              </a:rPr>
              <a:t>For bondholders, debentures are more risky than secured bonds and provide a higher yield than secured bonds.</a:t>
            </a:r>
            <a:endParaRPr lang="en-US" sz="2400" dirty="0"/>
          </a:p>
        </p:txBody>
      </p:sp>
    </p:spTree>
    <p:extLst>
      <p:ext uri="{BB962C8B-B14F-4D97-AF65-F5344CB8AC3E}">
        <p14:creationId xmlns:p14="http://schemas.microsoft.com/office/powerpoint/2010/main" val="39162296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394" y="404932"/>
            <a:ext cx="8153400" cy="1661993"/>
          </a:xfrm>
        </p:spPr>
        <p:txBody>
          <a:bodyPr wrap="square">
            <a:spAutoFit/>
          </a:bodyPr>
          <a:lstStyle/>
          <a:p>
            <a:r>
              <a:rPr lang="en-US" sz="3600" dirty="0">
                <a:latin typeface="+mj-lt"/>
              </a:rPr>
              <a:t>Figure </a:t>
            </a:r>
            <a:r>
              <a:rPr lang="en-US" sz="3600" dirty="0" smtClean="0">
                <a:latin typeface="+mj-lt"/>
              </a:rPr>
              <a:t>7.3 </a:t>
            </a:r>
            <a:r>
              <a:rPr lang="en-US" sz="3600" dirty="0">
                <a:latin typeface="+mj-lt"/>
              </a:rPr>
              <a:t>Value and Required Rates for a 5-Year Bond at a 5 Percent Coupon Rate</a:t>
            </a:r>
          </a:p>
        </p:txBody>
      </p:sp>
      <p:pic>
        <p:nvPicPr>
          <p:cNvPr id="7170" name="Picture 2" descr="The line graph shows the value and required rates for a 5-year bond at a 5 percent coupon rate.&#10;The horizontal axis is labeled Required rates of return (percent) and ranges from 1 percent to 8 percent; the vertical axis is labeled Market value and shows various figures ranging from dollar800 to dollar1,200.&#10;Three points are plotted on the graph, with a downward-sloping line intersecting them:&#10; (1) the bond has a market value of dollar1,141 if required rate of return is 2 percent; &#10;(2) the bond has a market value of dollar1,000 if required rate of return is 5 percent; &#10; (3) the bond has a market value of dollar880 if required rate of return is 8 percen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57384"/>
            <a:ext cx="5650846" cy="4133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47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92" y="417881"/>
            <a:ext cx="8153400" cy="1097280"/>
          </a:xfrm>
        </p:spPr>
        <p:txBody>
          <a:bodyPr wrap="square">
            <a:spAutoFit/>
          </a:bodyPr>
          <a:lstStyle/>
          <a:p>
            <a:r>
              <a:rPr lang="en-US" altLang="en-US" sz="3600" dirty="0">
                <a:latin typeface="+mj-lt"/>
                <a:ea typeface="ヒラギノ角ゴ Pro W3" pitchFamily="-80" charset="-128"/>
              </a:rPr>
              <a:t>Bond Valuation: Three Important Relationships </a:t>
            </a:r>
            <a:r>
              <a:rPr lang="en-US" altLang="en-US" sz="2800" dirty="0">
                <a:latin typeface="+mj-lt"/>
                <a:ea typeface="ヒラギノ角ゴ Pro W3" pitchFamily="-80" charset="-128"/>
              </a:rPr>
              <a:t>(3 of 3)</a:t>
            </a:r>
            <a:endParaRPr lang="en-US" sz="2800" dirty="0">
              <a:latin typeface="+mj-lt"/>
            </a:endParaRPr>
          </a:p>
        </p:txBody>
      </p:sp>
      <p:sp>
        <p:nvSpPr>
          <p:cNvPr id="3" name="Content Placeholder 2"/>
          <p:cNvSpPr>
            <a:spLocks noGrp="1"/>
          </p:cNvSpPr>
          <p:nvPr>
            <p:ph idx="1"/>
          </p:nvPr>
        </p:nvSpPr>
        <p:spPr>
          <a:xfrm>
            <a:off x="438346" y="1905000"/>
            <a:ext cx="8153400" cy="2231380"/>
          </a:xfrm>
        </p:spPr>
        <p:txBody>
          <a:bodyPr wrap="square">
            <a:spAutoFit/>
          </a:bodyPr>
          <a:lstStyle/>
          <a:p>
            <a:pPr marL="0" indent="0">
              <a:buNone/>
            </a:pPr>
            <a:r>
              <a:rPr lang="en-US" altLang="en-US" sz="2400" b="1" dirty="0">
                <a:ea typeface="ヒラギノ角ゴ Pro W3" pitchFamily="-80" charset="-128"/>
              </a:rPr>
              <a:t>Relationship 3</a:t>
            </a:r>
          </a:p>
          <a:p>
            <a:r>
              <a:rPr lang="en-US" altLang="en-US" sz="2400" dirty="0">
                <a:ea typeface="ヒラギノ角ゴ Pro W3" pitchFamily="-80" charset="-128"/>
              </a:rPr>
              <a:t>Long-term bonds have greater interest rate risk than do short-term bonds.</a:t>
            </a:r>
          </a:p>
          <a:p>
            <a:r>
              <a:rPr lang="en-US" altLang="en-US" sz="2400" dirty="0">
                <a:ea typeface="ヒラギノ角ゴ Pro W3" pitchFamily="-80" charset="-128"/>
              </a:rPr>
              <a:t>In other words, a change in interest rate will have relatively greater impact on long-term bonds.</a:t>
            </a:r>
            <a:endParaRPr lang="en-US" sz="2400" dirty="0"/>
          </a:p>
        </p:txBody>
      </p:sp>
    </p:spTree>
    <p:extLst>
      <p:ext uri="{BB962C8B-B14F-4D97-AF65-F5344CB8AC3E}">
        <p14:creationId xmlns:p14="http://schemas.microsoft.com/office/powerpoint/2010/main" val="26402599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393" y="404932"/>
            <a:ext cx="8181681" cy="1661993"/>
          </a:xfrm>
        </p:spPr>
        <p:txBody>
          <a:bodyPr wrap="square">
            <a:spAutoFit/>
          </a:bodyPr>
          <a:lstStyle/>
          <a:p>
            <a:r>
              <a:rPr lang="en-US" sz="3600" dirty="0">
                <a:latin typeface="+mj-lt"/>
              </a:rPr>
              <a:t>Figure </a:t>
            </a:r>
            <a:r>
              <a:rPr lang="en-US" sz="3600" dirty="0" smtClean="0">
                <a:latin typeface="+mj-lt"/>
              </a:rPr>
              <a:t>7.4 </a:t>
            </a:r>
            <a:r>
              <a:rPr lang="en-US" sz="3600" dirty="0">
                <a:latin typeface="+mj-lt"/>
              </a:rPr>
              <a:t>The Market Values of a 5-Year and a 10-Year Bond at Different Required Rates of Return</a:t>
            </a:r>
          </a:p>
        </p:txBody>
      </p:sp>
      <p:pic>
        <p:nvPicPr>
          <p:cNvPr id="8194" name="Picture 2" descr="The line graph shows the market values of a 5-year and 10-year bond at different required rates of return.&#10;The horizontal axis is labeled Required rates of return in percent and ranges from 1 percent to 9 percent; the vertical axis is labeled Market value and shows various figures ranging from dollar800 to dollar1,200.&#10;&#10;For the 10-year bond, three points are plotted on the graph, with a downward-sloping line intersecting them: &#10;• The bond has a market value of dollar1,269 if required rate of return is 2 percent; &#10;• The bond has a market value of dollar1,000 if required rate of return is 5 percent; &#10;• The bond has a market value of dollar799 if required rate of return is 8 percent.&#10;&#10;For the 5-year bond, three points are plotted on the graph, with a downward-sloping line intersecting them:&#10;• The bond has a market value of dollar1,141 if required rate of return is 2 percent; &#10;• The bond has a market value of dollar1,000 if required rate of return is 5 percent; &#10;• The bond has a market value of dollar880 if required rate of return is 8 percent.&#10;Each line is labeled via a callout that states the following;&#10;For the 10-year bond: Value of 10-year bond as required rates of return change &#10;For the 5-year bond: Value of 5-year bond as required rates of return chang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960" y="2150001"/>
            <a:ext cx="5280278" cy="405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4803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92" y="410751"/>
            <a:ext cx="8153400" cy="553998"/>
          </a:xfrm>
        </p:spPr>
        <p:txBody>
          <a:bodyPr wrap="square">
            <a:spAutoFit/>
          </a:bodyPr>
          <a:lstStyle/>
          <a:p>
            <a:r>
              <a:rPr lang="en-US" altLang="en-US" sz="3600" dirty="0">
                <a:latin typeface="+mj-lt"/>
                <a:ea typeface="ヒラギノ角ゴ Pro W3" pitchFamily="-80" charset="-128"/>
              </a:rPr>
              <a:t>Main Risks for Bondholders</a:t>
            </a:r>
            <a:endParaRPr lang="en-US" sz="3600" dirty="0">
              <a:latin typeface="+mj-lt"/>
            </a:endParaRPr>
          </a:p>
        </p:txBody>
      </p:sp>
      <p:sp>
        <p:nvSpPr>
          <p:cNvPr id="3" name="Content Placeholder 2"/>
          <p:cNvSpPr>
            <a:spLocks noGrp="1"/>
          </p:cNvSpPr>
          <p:nvPr>
            <p:ph idx="1"/>
          </p:nvPr>
        </p:nvSpPr>
        <p:spPr>
          <a:xfrm>
            <a:off x="438346" y="1219200"/>
            <a:ext cx="8153400" cy="3339376"/>
          </a:xfrm>
        </p:spPr>
        <p:txBody>
          <a:bodyPr wrap="square">
            <a:spAutoFit/>
          </a:bodyPr>
          <a:lstStyle/>
          <a:p>
            <a:r>
              <a:rPr lang="en-US" altLang="en-US" sz="2400" b="1" dirty="0">
                <a:ea typeface="ヒラギノ角ゴ Pro W3" pitchFamily="-80" charset="-128"/>
              </a:rPr>
              <a:t>Interest rate risk:</a:t>
            </a:r>
            <a:r>
              <a:rPr lang="en-US" altLang="en-US" sz="2400" dirty="0">
                <a:ea typeface="ヒラギノ角ゴ Pro W3" pitchFamily="-80" charset="-128"/>
              </a:rPr>
              <a:t> if interest rates rise, the market value of bonds will fall</a:t>
            </a:r>
          </a:p>
          <a:p>
            <a:r>
              <a:rPr lang="en-US" altLang="en-US" sz="2400" b="1" dirty="0">
                <a:ea typeface="ヒラギノ角ゴ Pro W3" pitchFamily="-80" charset="-128"/>
              </a:rPr>
              <a:t>Default risk:</a:t>
            </a:r>
            <a:r>
              <a:rPr lang="en-US" altLang="en-US" sz="2400" dirty="0">
                <a:ea typeface="ヒラギノ角ゴ Pro W3" pitchFamily="-80" charset="-128"/>
              </a:rPr>
              <a:t> this may mean no or partial payment on debt as in bankruptcy cases</a:t>
            </a:r>
          </a:p>
          <a:p>
            <a:r>
              <a:rPr lang="en-US" altLang="en-US" sz="2400" b="1" dirty="0">
                <a:ea typeface="ヒラギノ角ゴ Pro W3" pitchFamily="-80" charset="-128"/>
              </a:rPr>
              <a:t>Call risk:</a:t>
            </a:r>
            <a:r>
              <a:rPr lang="en-US" altLang="en-US" sz="2400" dirty="0">
                <a:ea typeface="ヒラギノ角ゴ Pro W3" pitchFamily="-80" charset="-128"/>
              </a:rPr>
              <a:t> if bonds are called before maturity date; bonds are generally called when interest rates decrease. Thus, investors will have to reinvest the money received from the  corporation at a lower rate.</a:t>
            </a:r>
            <a:endParaRPr lang="en-US" sz="2400" dirty="0"/>
          </a:p>
        </p:txBody>
      </p:sp>
    </p:spTree>
    <p:extLst>
      <p:ext uri="{BB962C8B-B14F-4D97-AF65-F5344CB8AC3E}">
        <p14:creationId xmlns:p14="http://schemas.microsoft.com/office/powerpoint/2010/main" val="40666437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92" y="417552"/>
            <a:ext cx="8229600" cy="553998"/>
          </a:xfrm>
        </p:spPr>
        <p:txBody>
          <a:bodyPr>
            <a:spAutoFit/>
          </a:bodyPr>
          <a:lstStyle/>
          <a:p>
            <a:r>
              <a:rPr lang="en-US" altLang="en-US" sz="3600" dirty="0">
                <a:latin typeface="+mj-lt"/>
                <a:ea typeface="ヒラギノ角ゴ Pro W3" pitchFamily="-80" charset="-128"/>
              </a:rPr>
              <a:t>Key Terms </a:t>
            </a:r>
            <a:r>
              <a:rPr lang="en-US" altLang="en-US" sz="2800" dirty="0">
                <a:latin typeface="+mj-lt"/>
                <a:ea typeface="ヒラギノ角ゴ Pro W3" pitchFamily="-80" charset="-128"/>
              </a:rPr>
              <a:t>(1 of 4)</a:t>
            </a:r>
            <a:endParaRPr lang="en-US" sz="2800" dirty="0">
              <a:latin typeface="+mj-lt"/>
            </a:endParaRPr>
          </a:p>
        </p:txBody>
      </p:sp>
      <p:sp>
        <p:nvSpPr>
          <p:cNvPr id="3" name="Content Placeholder 2"/>
          <p:cNvSpPr>
            <a:spLocks noGrp="1"/>
          </p:cNvSpPr>
          <p:nvPr>
            <p:ph idx="1"/>
          </p:nvPr>
        </p:nvSpPr>
        <p:spPr>
          <a:xfrm>
            <a:off x="438346" y="1219200"/>
            <a:ext cx="8229600" cy="4301177"/>
          </a:xfrm>
        </p:spPr>
        <p:txBody>
          <a:bodyPr>
            <a:spAutoFit/>
          </a:bodyPr>
          <a:lstStyle/>
          <a:p>
            <a:r>
              <a:rPr lang="en-US" altLang="en-US" sz="2400" dirty="0">
                <a:ea typeface="ヒラギノ角ゴ Pro W3" pitchFamily="-80" charset="-128"/>
              </a:rPr>
              <a:t>Behavioral finance</a:t>
            </a:r>
          </a:p>
          <a:p>
            <a:r>
              <a:rPr lang="en-US" altLang="en-US" sz="2400" dirty="0">
                <a:ea typeface="ヒラギノ角ゴ Pro W3" pitchFamily="-80" charset="-128"/>
              </a:rPr>
              <a:t>Bond</a:t>
            </a:r>
          </a:p>
          <a:p>
            <a:r>
              <a:rPr lang="en-US" altLang="en-US" sz="2400" dirty="0">
                <a:ea typeface="ヒラギノ角ゴ Pro W3" pitchFamily="-80" charset="-128"/>
              </a:rPr>
              <a:t>Book value</a:t>
            </a:r>
          </a:p>
          <a:p>
            <a:r>
              <a:rPr lang="en-US" altLang="en-US" sz="2400" dirty="0">
                <a:ea typeface="ヒラギノ角ゴ Pro W3" pitchFamily="-80" charset="-128"/>
              </a:rPr>
              <a:t>Callable bond (redeemable bond)</a:t>
            </a:r>
          </a:p>
          <a:p>
            <a:r>
              <a:rPr lang="en-US" altLang="en-US" sz="2400" dirty="0">
                <a:ea typeface="ヒラギノ角ゴ Pro W3" pitchFamily="-80" charset="-128"/>
              </a:rPr>
              <a:t>Call protection period</a:t>
            </a:r>
          </a:p>
          <a:p>
            <a:r>
              <a:rPr lang="en-US" altLang="en-US" sz="2400" dirty="0">
                <a:ea typeface="ヒラギノ角ゴ Pro W3" pitchFamily="-80" charset="-128"/>
              </a:rPr>
              <a:t>Convertible bond</a:t>
            </a:r>
          </a:p>
          <a:p>
            <a:r>
              <a:rPr lang="en-US" altLang="en-US" sz="2400" dirty="0">
                <a:ea typeface="ヒラギノ角ゴ Pro W3" pitchFamily="-80" charset="-128"/>
              </a:rPr>
              <a:t>Coupon interest rate</a:t>
            </a:r>
          </a:p>
          <a:p>
            <a:r>
              <a:rPr lang="en-US" altLang="en-US" sz="2400" dirty="0">
                <a:ea typeface="ヒラギノ角ゴ Pro W3" pitchFamily="-80" charset="-128"/>
              </a:rPr>
              <a:t>Current yield</a:t>
            </a:r>
          </a:p>
        </p:txBody>
      </p:sp>
    </p:spTree>
    <p:extLst>
      <p:ext uri="{BB962C8B-B14F-4D97-AF65-F5344CB8AC3E}">
        <p14:creationId xmlns:p14="http://schemas.microsoft.com/office/powerpoint/2010/main" val="35389160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92" y="410751"/>
            <a:ext cx="8153400" cy="553998"/>
          </a:xfrm>
        </p:spPr>
        <p:txBody>
          <a:bodyPr wrap="square">
            <a:spAutoFit/>
          </a:bodyPr>
          <a:lstStyle/>
          <a:p>
            <a:r>
              <a:rPr lang="en-US" altLang="en-US" sz="3600" dirty="0">
                <a:latin typeface="+mj-lt"/>
                <a:ea typeface="ヒラギノ角ゴ Pro W3" pitchFamily="-80" charset="-128"/>
              </a:rPr>
              <a:t>Key Terms </a:t>
            </a:r>
            <a:r>
              <a:rPr lang="en-US" altLang="en-US" sz="2800" dirty="0">
                <a:latin typeface="+mj-lt"/>
                <a:ea typeface="ヒラギノ角ゴ Pro W3" pitchFamily="-80" charset="-128"/>
              </a:rPr>
              <a:t>(2 of 4)</a:t>
            </a:r>
            <a:endParaRPr lang="en-IN" sz="2800" dirty="0">
              <a:latin typeface="+mj-lt"/>
            </a:endParaRPr>
          </a:p>
        </p:txBody>
      </p:sp>
      <p:sp>
        <p:nvSpPr>
          <p:cNvPr id="3" name="Content Placeholder 2"/>
          <p:cNvSpPr>
            <a:spLocks noGrp="1"/>
          </p:cNvSpPr>
          <p:nvPr>
            <p:ph idx="1"/>
          </p:nvPr>
        </p:nvSpPr>
        <p:spPr>
          <a:xfrm>
            <a:off x="438346" y="1219200"/>
            <a:ext cx="8153400" cy="4301177"/>
          </a:xfrm>
        </p:spPr>
        <p:txBody>
          <a:bodyPr wrap="square">
            <a:spAutoFit/>
          </a:bodyPr>
          <a:lstStyle/>
          <a:p>
            <a:r>
              <a:rPr lang="en-US" altLang="en-US" sz="2400" dirty="0"/>
              <a:t>Debenture</a:t>
            </a:r>
          </a:p>
          <a:p>
            <a:r>
              <a:rPr lang="en-US" altLang="en-US" sz="2400" dirty="0"/>
              <a:t>Discount bond</a:t>
            </a:r>
          </a:p>
          <a:p>
            <a:r>
              <a:rPr lang="en-US" altLang="en-US" sz="2400" dirty="0"/>
              <a:t>Efficient market</a:t>
            </a:r>
          </a:p>
          <a:p>
            <a:r>
              <a:rPr lang="en-US" altLang="en-US" sz="2400" dirty="0"/>
              <a:t>Eurobond	</a:t>
            </a:r>
          </a:p>
          <a:p>
            <a:r>
              <a:rPr lang="en-US" altLang="en-US" sz="2400" dirty="0"/>
              <a:t>Expected rate of return</a:t>
            </a:r>
          </a:p>
          <a:p>
            <a:r>
              <a:rPr lang="en-US" altLang="en-US" sz="2400" dirty="0"/>
              <a:t>Fixed-rate bond</a:t>
            </a:r>
          </a:p>
          <a:p>
            <a:r>
              <a:rPr lang="en-US" altLang="en-US" sz="2400" dirty="0"/>
              <a:t>Fair value</a:t>
            </a:r>
          </a:p>
          <a:p>
            <a:r>
              <a:rPr lang="en-US" altLang="en-US" sz="2400" dirty="0">
                <a:ea typeface="ヒラギノ角ゴ Pro W3" pitchFamily="-80" charset="-128"/>
              </a:rPr>
              <a:t>High-yield bond</a:t>
            </a:r>
          </a:p>
        </p:txBody>
      </p:sp>
    </p:spTree>
    <p:extLst>
      <p:ext uri="{BB962C8B-B14F-4D97-AF65-F5344CB8AC3E}">
        <p14:creationId xmlns:p14="http://schemas.microsoft.com/office/powerpoint/2010/main" val="10727647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92" y="410751"/>
            <a:ext cx="8153400" cy="553998"/>
          </a:xfrm>
        </p:spPr>
        <p:txBody>
          <a:bodyPr wrap="square">
            <a:spAutoFit/>
          </a:bodyPr>
          <a:lstStyle/>
          <a:p>
            <a:r>
              <a:rPr lang="en-US" altLang="en-US" sz="3600" dirty="0">
                <a:latin typeface="+mj-lt"/>
                <a:ea typeface="ヒラギノ角ゴ Pro W3" pitchFamily="-80" charset="-128"/>
              </a:rPr>
              <a:t>Key Terms </a:t>
            </a:r>
            <a:r>
              <a:rPr lang="en-US" altLang="en-US" sz="2800" dirty="0">
                <a:latin typeface="+mj-lt"/>
                <a:ea typeface="ヒラギノ角ゴ Pro W3" pitchFamily="-80" charset="-128"/>
              </a:rPr>
              <a:t>(3 of 4)</a:t>
            </a:r>
            <a:endParaRPr lang="en-US" sz="2800" dirty="0">
              <a:latin typeface="+mj-lt"/>
            </a:endParaRPr>
          </a:p>
        </p:txBody>
      </p:sp>
      <p:sp>
        <p:nvSpPr>
          <p:cNvPr id="3" name="Content Placeholder 2"/>
          <p:cNvSpPr>
            <a:spLocks noGrp="1"/>
          </p:cNvSpPr>
          <p:nvPr>
            <p:ph idx="1"/>
          </p:nvPr>
        </p:nvSpPr>
        <p:spPr>
          <a:xfrm>
            <a:off x="438346" y="1219984"/>
            <a:ext cx="8153400" cy="4301177"/>
          </a:xfrm>
        </p:spPr>
        <p:txBody>
          <a:bodyPr wrap="square">
            <a:spAutoFit/>
          </a:bodyPr>
          <a:lstStyle/>
          <a:p>
            <a:r>
              <a:rPr lang="en-US" altLang="en-US" sz="2400" dirty="0">
                <a:ea typeface="ヒラギノ角ゴ Pro W3" pitchFamily="-80" charset="-128"/>
              </a:rPr>
              <a:t>Indenture</a:t>
            </a:r>
          </a:p>
          <a:p>
            <a:r>
              <a:rPr lang="en-US" altLang="en-US" sz="2400" dirty="0">
                <a:ea typeface="ヒラギノ角ゴ Pro W3" pitchFamily="-80" charset="-128"/>
              </a:rPr>
              <a:t>Interest rate risk</a:t>
            </a:r>
          </a:p>
          <a:p>
            <a:r>
              <a:rPr lang="en-US" altLang="en-US" sz="2400" dirty="0">
                <a:ea typeface="ヒラギノ角ゴ Pro W3" pitchFamily="-80" charset="-128"/>
              </a:rPr>
              <a:t>Intrinsic, or economic (fair) value</a:t>
            </a:r>
          </a:p>
          <a:p>
            <a:r>
              <a:rPr lang="en-US" altLang="en-US" sz="2400" dirty="0">
                <a:ea typeface="ヒラギノ角ゴ Pro W3" pitchFamily="-80" charset="-128"/>
              </a:rPr>
              <a:t>Junk bond (high-yield bond)</a:t>
            </a:r>
          </a:p>
          <a:p>
            <a:r>
              <a:rPr lang="en-US" altLang="en-US" sz="2400" dirty="0">
                <a:ea typeface="ヒラギノ角ゴ Pro W3" pitchFamily="-80" charset="-128"/>
              </a:rPr>
              <a:t>Liquidation value</a:t>
            </a:r>
          </a:p>
          <a:p>
            <a:r>
              <a:rPr lang="en-US" altLang="en-US" sz="2400" dirty="0"/>
              <a:t>Market value</a:t>
            </a:r>
          </a:p>
          <a:p>
            <a:r>
              <a:rPr lang="en-US" altLang="en-US" sz="2400" dirty="0"/>
              <a:t>Maturity</a:t>
            </a:r>
          </a:p>
          <a:p>
            <a:r>
              <a:rPr lang="en-US" altLang="en-US" sz="2400" dirty="0"/>
              <a:t>Mortgage bond</a:t>
            </a:r>
          </a:p>
        </p:txBody>
      </p:sp>
    </p:spTree>
    <p:extLst>
      <p:ext uri="{BB962C8B-B14F-4D97-AF65-F5344CB8AC3E}">
        <p14:creationId xmlns:p14="http://schemas.microsoft.com/office/powerpoint/2010/main" val="14311188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92" y="417552"/>
            <a:ext cx="8153400" cy="553998"/>
          </a:xfrm>
        </p:spPr>
        <p:txBody>
          <a:bodyPr wrap="square">
            <a:spAutoFit/>
          </a:bodyPr>
          <a:lstStyle/>
          <a:p>
            <a:r>
              <a:rPr lang="en-US" altLang="en-US" sz="3600" dirty="0">
                <a:latin typeface="+mj-lt"/>
                <a:ea typeface="ヒラギノ角ゴ Pro W3" pitchFamily="-80" charset="-128"/>
              </a:rPr>
              <a:t>Key Terms </a:t>
            </a:r>
            <a:r>
              <a:rPr lang="en-US" altLang="en-US" sz="2800" dirty="0">
                <a:latin typeface="+mj-lt"/>
                <a:ea typeface="ヒラギノ角ゴ Pro W3" pitchFamily="-80" charset="-128"/>
              </a:rPr>
              <a:t>(4 of 4)</a:t>
            </a:r>
            <a:endParaRPr lang="en-IN" sz="2800" dirty="0">
              <a:latin typeface="+mj-lt"/>
            </a:endParaRPr>
          </a:p>
        </p:txBody>
      </p:sp>
      <p:sp>
        <p:nvSpPr>
          <p:cNvPr id="3" name="Content Placeholder 2"/>
          <p:cNvSpPr>
            <a:spLocks noGrp="1"/>
          </p:cNvSpPr>
          <p:nvPr>
            <p:ph idx="1"/>
          </p:nvPr>
        </p:nvSpPr>
        <p:spPr>
          <a:xfrm>
            <a:off x="438346" y="1222278"/>
            <a:ext cx="8153400" cy="2616101"/>
          </a:xfrm>
        </p:spPr>
        <p:txBody>
          <a:bodyPr wrap="square">
            <a:spAutoFit/>
          </a:bodyPr>
          <a:lstStyle/>
          <a:p>
            <a:r>
              <a:rPr lang="en-US" altLang="en-US" sz="2400" dirty="0"/>
              <a:t>Par value</a:t>
            </a:r>
          </a:p>
          <a:p>
            <a:r>
              <a:rPr lang="en-US" altLang="en-US" sz="2400" dirty="0"/>
              <a:t>Premium bond</a:t>
            </a:r>
          </a:p>
          <a:p>
            <a:r>
              <a:rPr lang="en-US" altLang="en-US" sz="2400" dirty="0"/>
              <a:t>Subordinated debentures</a:t>
            </a:r>
          </a:p>
          <a:p>
            <a:r>
              <a:rPr lang="en-US" altLang="en-US" sz="2400" dirty="0"/>
              <a:t>Yield to maturity</a:t>
            </a:r>
          </a:p>
          <a:p>
            <a:r>
              <a:rPr lang="en-US" altLang="en-US" sz="2400" dirty="0"/>
              <a:t>Zero coupon bond</a:t>
            </a:r>
          </a:p>
        </p:txBody>
      </p:sp>
    </p:spTree>
    <p:extLst>
      <p:ext uri="{BB962C8B-B14F-4D97-AF65-F5344CB8AC3E}">
        <p14:creationId xmlns:p14="http://schemas.microsoft.com/office/powerpoint/2010/main" val="10337739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a:xfrm>
            <a:off x="342900" y="518160"/>
            <a:ext cx="8124825" cy="548640"/>
          </a:xfrm>
        </p:spPr>
        <p:txBody>
          <a:bodyPr wrap="square">
            <a:spAutoFit/>
          </a:bodyPr>
          <a:lstStyle/>
          <a:p>
            <a:r>
              <a:rPr lang="en-US" dirty="0"/>
              <a:t>Copyright</a:t>
            </a:r>
          </a:p>
        </p:txBody>
      </p:sp>
      <p:pic>
        <p:nvPicPr>
          <p:cNvPr id="7" name="Graphic 6" descr="Warning">
            <a:extLst>
              <a:ext uri="{FF2B5EF4-FFF2-40B4-BE49-F238E27FC236}">
                <a16:creationId xmlns=""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9" name="Text Placeholder 1">
            <a:extLst>
              <a:ext uri="{FF2B5EF4-FFF2-40B4-BE49-F238E27FC236}">
                <a16:creationId xmlns="" xmlns:a16="http://schemas.microsoft.com/office/drawing/2014/main" id="{AD5FAE7B-F718-4307-B112-AD6256157E8F}"/>
              </a:ext>
            </a:extLst>
          </p:cNvPr>
          <p:cNvSpPr txBox="1">
            <a:spLocks/>
          </p:cNvSpPr>
          <p:nvPr/>
        </p:nvSpPr>
        <p:spPr>
          <a:xfrm>
            <a:off x="1606061" y="1852246"/>
            <a:ext cx="6858001" cy="2854836"/>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smtClean="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b="1" dirty="0"/>
          </a:p>
        </p:txBody>
      </p:sp>
    </p:spTree>
    <p:extLst>
      <p:ext uri="{BB962C8B-B14F-4D97-AF65-F5344CB8AC3E}">
        <p14:creationId xmlns:p14="http://schemas.microsoft.com/office/powerpoint/2010/main" val="1591840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19" y="419296"/>
            <a:ext cx="8153400" cy="553998"/>
          </a:xfrm>
        </p:spPr>
        <p:txBody>
          <a:bodyPr wrap="square">
            <a:spAutoFit/>
          </a:bodyPr>
          <a:lstStyle/>
          <a:p>
            <a:r>
              <a:rPr lang="en-US" altLang="en-US" sz="3600" dirty="0">
                <a:latin typeface="+mj-lt"/>
                <a:ea typeface="ヒラギノ角ゴ Pro W3" pitchFamily="-80" charset="-128"/>
              </a:rPr>
              <a:t>Subordinated Debentures</a:t>
            </a:r>
            <a:endParaRPr lang="en-US" sz="3600" dirty="0">
              <a:latin typeface="+mj-lt"/>
            </a:endParaRPr>
          </a:p>
        </p:txBody>
      </p:sp>
      <p:sp>
        <p:nvSpPr>
          <p:cNvPr id="3" name="Content Placeholder 2"/>
          <p:cNvSpPr>
            <a:spLocks noGrp="1"/>
          </p:cNvSpPr>
          <p:nvPr>
            <p:ph idx="1"/>
          </p:nvPr>
        </p:nvSpPr>
        <p:spPr>
          <a:xfrm>
            <a:off x="438346" y="1219984"/>
            <a:ext cx="8153400" cy="1669688"/>
          </a:xfrm>
        </p:spPr>
        <p:txBody>
          <a:bodyPr wrap="square">
            <a:spAutoFit/>
          </a:bodyPr>
          <a:lstStyle/>
          <a:p>
            <a:r>
              <a:rPr lang="en-US" altLang="en-US" sz="2400" dirty="0">
                <a:ea typeface="ヒラギノ角ゴ Pro W3" pitchFamily="-80" charset="-128"/>
              </a:rPr>
              <a:t>There is a hierarchy of payout in case of insolvency.</a:t>
            </a:r>
          </a:p>
          <a:p>
            <a:r>
              <a:rPr lang="en-US" altLang="en-US" sz="2400" dirty="0">
                <a:ea typeface="ヒラギノ角ゴ Pro W3" pitchFamily="-80" charset="-128"/>
              </a:rPr>
              <a:t>The claims of subordinated debentures are honored only after the claims of secured debt and unsubordinated debentures have been satisfied.</a:t>
            </a:r>
            <a:endParaRPr lang="en-US" sz="2400" dirty="0"/>
          </a:p>
        </p:txBody>
      </p:sp>
    </p:spTree>
    <p:extLst>
      <p:ext uri="{BB962C8B-B14F-4D97-AF65-F5344CB8AC3E}">
        <p14:creationId xmlns:p14="http://schemas.microsoft.com/office/powerpoint/2010/main" val="3043058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394" y="411842"/>
            <a:ext cx="8153400" cy="553998"/>
          </a:xfrm>
        </p:spPr>
        <p:txBody>
          <a:bodyPr wrap="square">
            <a:spAutoFit/>
          </a:bodyPr>
          <a:lstStyle/>
          <a:p>
            <a:r>
              <a:rPr lang="en-US" altLang="en-US" sz="3600" dirty="0">
                <a:latin typeface="+mj-lt"/>
                <a:ea typeface="ヒラギノ角ゴ Pro W3" pitchFamily="-80" charset="-128"/>
              </a:rPr>
              <a:t>Mortgage Bonds</a:t>
            </a:r>
            <a:endParaRPr lang="en-US" sz="3600" dirty="0">
              <a:latin typeface="+mj-lt"/>
            </a:endParaRPr>
          </a:p>
        </p:txBody>
      </p:sp>
      <p:sp>
        <p:nvSpPr>
          <p:cNvPr id="3" name="Content Placeholder 2"/>
          <p:cNvSpPr>
            <a:spLocks noGrp="1"/>
          </p:cNvSpPr>
          <p:nvPr>
            <p:ph idx="1"/>
          </p:nvPr>
        </p:nvSpPr>
        <p:spPr>
          <a:xfrm>
            <a:off x="438346" y="1218416"/>
            <a:ext cx="8077200" cy="1669688"/>
          </a:xfrm>
        </p:spPr>
        <p:txBody>
          <a:bodyPr>
            <a:spAutoFit/>
          </a:bodyPr>
          <a:lstStyle/>
          <a:p>
            <a:r>
              <a:rPr lang="en-US" altLang="en-US" sz="2400" dirty="0">
                <a:ea typeface="ヒラギノ角ゴ Pro W3" pitchFamily="-80" charset="-128"/>
              </a:rPr>
              <a:t>Mortgage bond is secured by a lien on real property.</a:t>
            </a:r>
          </a:p>
          <a:p>
            <a:r>
              <a:rPr lang="en-US" altLang="en-US" sz="2400" dirty="0">
                <a:ea typeface="ヒラギノ角ゴ Pro W3" pitchFamily="-80" charset="-128"/>
              </a:rPr>
              <a:t>Typically, the value of the real property is greater than that of the bonds issued, providing bondholders a margin of safety.</a:t>
            </a:r>
            <a:endParaRPr lang="en-US" sz="2400" dirty="0"/>
          </a:p>
        </p:txBody>
      </p:sp>
    </p:spTree>
    <p:extLst>
      <p:ext uri="{BB962C8B-B14F-4D97-AF65-F5344CB8AC3E}">
        <p14:creationId xmlns:p14="http://schemas.microsoft.com/office/powerpoint/2010/main" val="126735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394" y="409869"/>
            <a:ext cx="8181681" cy="553998"/>
          </a:xfrm>
        </p:spPr>
        <p:txBody>
          <a:bodyPr wrap="square">
            <a:spAutoFit/>
          </a:bodyPr>
          <a:lstStyle/>
          <a:p>
            <a:r>
              <a:rPr lang="en-US" altLang="en-US" sz="3600" dirty="0">
                <a:latin typeface="+mj-lt"/>
                <a:ea typeface="ヒラギノ角ゴ Pro W3" pitchFamily="-80" charset="-128"/>
              </a:rPr>
              <a:t>Eurobonds</a:t>
            </a:r>
            <a:endParaRPr lang="en-US" sz="3600" dirty="0">
              <a:latin typeface="+mj-lt"/>
            </a:endParaRPr>
          </a:p>
        </p:txBody>
      </p:sp>
      <p:sp>
        <p:nvSpPr>
          <p:cNvPr id="3" name="Content Placeholder 2"/>
          <p:cNvSpPr>
            <a:spLocks noGrp="1"/>
          </p:cNvSpPr>
          <p:nvPr>
            <p:ph idx="1"/>
          </p:nvPr>
        </p:nvSpPr>
        <p:spPr>
          <a:xfrm>
            <a:off x="438346" y="1219984"/>
            <a:ext cx="8172254" cy="1669688"/>
          </a:xfrm>
        </p:spPr>
        <p:txBody>
          <a:bodyPr wrap="square">
            <a:spAutoFit/>
          </a:bodyPr>
          <a:lstStyle/>
          <a:p>
            <a:r>
              <a:rPr lang="en-US" altLang="en-US" sz="2400" dirty="0">
                <a:ea typeface="ヒラギノ角ゴ Pro W3" pitchFamily="-80" charset="-128"/>
              </a:rPr>
              <a:t>Securities (bonds) issued in a country different from the one in whose currency the bond is denominated.</a:t>
            </a:r>
          </a:p>
          <a:p>
            <a:r>
              <a:rPr lang="en-US" altLang="en-US" sz="2400" dirty="0">
                <a:ea typeface="ヒラギノ角ゴ Pro W3" pitchFamily="-80" charset="-128"/>
              </a:rPr>
              <a:t>For example, a bond issued by an American corporation in Japan that pays interest and principal in dollars.</a:t>
            </a:r>
            <a:endParaRPr lang="en-US" sz="2400" dirty="0"/>
          </a:p>
        </p:txBody>
      </p:sp>
    </p:spTree>
    <p:extLst>
      <p:ext uri="{BB962C8B-B14F-4D97-AF65-F5344CB8AC3E}">
        <p14:creationId xmlns:p14="http://schemas.microsoft.com/office/powerpoint/2010/main" val="943206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48" y="419701"/>
            <a:ext cx="8162827" cy="553998"/>
          </a:xfrm>
        </p:spPr>
        <p:txBody>
          <a:bodyPr wrap="square">
            <a:spAutoFit/>
          </a:bodyPr>
          <a:lstStyle/>
          <a:p>
            <a:r>
              <a:rPr lang="en-US" altLang="en-US" sz="3600" dirty="0" smtClean="0">
                <a:latin typeface="+mj-lt"/>
                <a:ea typeface="ヒラギノ角ゴ Pro W3" pitchFamily="-80" charset="-128"/>
              </a:rPr>
              <a:t>Convertible </a:t>
            </a:r>
            <a:r>
              <a:rPr lang="en-US" altLang="en-US" sz="3600" dirty="0">
                <a:latin typeface="+mj-lt"/>
                <a:ea typeface="ヒラギノ角ゴ Pro W3" pitchFamily="-80" charset="-128"/>
              </a:rPr>
              <a:t>Bonds</a:t>
            </a:r>
            <a:endParaRPr lang="en-US" sz="3600" dirty="0">
              <a:latin typeface="+mj-lt"/>
            </a:endParaRPr>
          </a:p>
        </p:txBody>
      </p:sp>
      <p:sp>
        <p:nvSpPr>
          <p:cNvPr id="3" name="Content Placeholder 2"/>
          <p:cNvSpPr>
            <a:spLocks noGrp="1"/>
          </p:cNvSpPr>
          <p:nvPr>
            <p:ph idx="1"/>
          </p:nvPr>
        </p:nvSpPr>
        <p:spPr>
          <a:xfrm>
            <a:off x="438346" y="1219200"/>
            <a:ext cx="8153400" cy="738664"/>
          </a:xfrm>
        </p:spPr>
        <p:txBody>
          <a:bodyPr wrap="square">
            <a:spAutoFit/>
          </a:bodyPr>
          <a:lstStyle/>
          <a:p>
            <a:r>
              <a:rPr lang="en-US" altLang="en-US" sz="2400" dirty="0">
                <a:ea typeface="ヒラギノ角ゴ Pro W3" pitchFamily="-80" charset="-128"/>
              </a:rPr>
              <a:t>Convertible bonds are debt securities that can be converted into a firm’s stock at a prespecified price.</a:t>
            </a:r>
            <a:endParaRPr lang="en-US" sz="2400" dirty="0"/>
          </a:p>
        </p:txBody>
      </p:sp>
    </p:spTree>
    <p:extLst>
      <p:ext uri="{BB962C8B-B14F-4D97-AF65-F5344CB8AC3E}">
        <p14:creationId xmlns:p14="http://schemas.microsoft.com/office/powerpoint/2010/main" val="111799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31185</TotalTime>
  <Words>2299</Words>
  <Application>Microsoft Office PowerPoint</Application>
  <PresentationFormat>On-screen Show (4:3)</PresentationFormat>
  <Paragraphs>223</Paragraphs>
  <Slides>58</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508 Lecture</vt:lpstr>
      <vt:lpstr>Equation</vt:lpstr>
      <vt:lpstr>Foundations of Finance</vt:lpstr>
      <vt:lpstr>Learning Objectives</vt:lpstr>
      <vt:lpstr>Types of Bonds</vt:lpstr>
      <vt:lpstr>Bonds</vt:lpstr>
      <vt:lpstr>Debentures</vt:lpstr>
      <vt:lpstr>Subordinated Debentures</vt:lpstr>
      <vt:lpstr>Mortgage Bonds</vt:lpstr>
      <vt:lpstr>Eurobonds</vt:lpstr>
      <vt:lpstr>Convertible Bonds</vt:lpstr>
      <vt:lpstr>Terminologies and Characteristics of Bonds</vt:lpstr>
      <vt:lpstr>Claims on Assets and Income</vt:lpstr>
      <vt:lpstr>Par Value</vt:lpstr>
      <vt:lpstr>Coupon Interest Rate</vt:lpstr>
      <vt:lpstr>Zero Coupon Bonds</vt:lpstr>
      <vt:lpstr>Maturity</vt:lpstr>
      <vt:lpstr>Call Provision</vt:lpstr>
      <vt:lpstr>Indenture</vt:lpstr>
      <vt:lpstr>Bond Ratings</vt:lpstr>
      <vt:lpstr>Table 7.1 Standard &amp; Poor’s Corporate Bond Ratings</vt:lpstr>
      <vt:lpstr>Factors Having a Favorable Effect on Bond Rating</vt:lpstr>
      <vt:lpstr>Junk Bonds</vt:lpstr>
      <vt:lpstr>Defining Value</vt:lpstr>
      <vt:lpstr>Defining Value </vt:lpstr>
      <vt:lpstr>Value and Efficient Markets</vt:lpstr>
      <vt:lpstr>What Determines Value? </vt:lpstr>
      <vt:lpstr>What Determines Value?</vt:lpstr>
      <vt:lpstr>Figure 7.1 Basic Factors Determining an Asset’s Value</vt:lpstr>
      <vt:lpstr>Valuation: The Basic Process</vt:lpstr>
      <vt:lpstr>Bond Valuation (1 of 2)</vt:lpstr>
      <vt:lpstr>Bond Valuation (2 of 2)</vt:lpstr>
      <vt:lpstr>Valuing Bonds</vt:lpstr>
      <vt:lpstr>Figure 7.2 Data Requirements for Bond Valuation</vt:lpstr>
      <vt:lpstr>Example on Bond Valuation</vt:lpstr>
      <vt:lpstr>Toyota Bond Example</vt:lpstr>
      <vt:lpstr>Summary of Cash Flows (For One Bond)</vt:lpstr>
      <vt:lpstr>Toyota Bond Example (1 of 3)</vt:lpstr>
      <vt:lpstr>Toyota Bond Example (2 of 3)</vt:lpstr>
      <vt:lpstr>Toyota Bond Example (3 of 3)</vt:lpstr>
      <vt:lpstr>Bond Yields </vt:lpstr>
      <vt:lpstr>Bond Yields (1 of 2)</vt:lpstr>
      <vt:lpstr>Bond Yields (2 of 2)</vt:lpstr>
      <vt:lpstr>Computing YTM (1 of 2)</vt:lpstr>
      <vt:lpstr>Computing YTM (2 of 2)</vt:lpstr>
      <vt:lpstr>Current Yield</vt:lpstr>
      <vt:lpstr>Bond Valuation: Three Important Relationships </vt:lpstr>
      <vt:lpstr>Bond Valuation: Three Important Relationships (1 of 2)</vt:lpstr>
      <vt:lpstr>Bond Valuation: Three Important Relationships (2 of 2)</vt:lpstr>
      <vt:lpstr>Discount Bonds</vt:lpstr>
      <vt:lpstr>Premium Bonds</vt:lpstr>
      <vt:lpstr>Figure 7.3 Value and Required Rates for a 5-Year Bond at a 5 Percent Coupon Rate</vt:lpstr>
      <vt:lpstr>Bond Valuation: Three Important Relationships (3 of 3)</vt:lpstr>
      <vt:lpstr>Figure 7.4 The Market Values of a 5-Year and a 10-Year Bond at Different Required Rates of Return</vt:lpstr>
      <vt:lpstr>Main Risks for Bondholders</vt:lpstr>
      <vt:lpstr>Key Terms (1 of 4)</vt:lpstr>
      <vt:lpstr>Key Terms (2 of 4)</vt:lpstr>
      <vt:lpstr>Key Terms (3 of 4)</vt:lpstr>
      <vt:lpstr>Key Terms (4 of 4)</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Finance, Tenth Edition</dc:title>
  <dc:subject>Business</dc:subject>
  <dc:creator>Keown/Martin/Petty</dc:creator>
  <cp:keywords>Foundations of Finance</cp:keywords>
  <cp:lastModifiedBy>Editorial Integra</cp:lastModifiedBy>
  <cp:revision>4419</cp:revision>
  <dcterms:created xsi:type="dcterms:W3CDTF">2014-07-14T20:04:21Z</dcterms:created>
  <dcterms:modified xsi:type="dcterms:W3CDTF">2019-02-01T11:29:51Z</dcterms:modified>
</cp:coreProperties>
</file>