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1093" r:id="rId2"/>
    <p:sldId id="519" r:id="rId3"/>
    <p:sldId id="1040" r:id="rId4"/>
    <p:sldId id="1041" r:id="rId5"/>
    <p:sldId id="1092" r:id="rId6"/>
    <p:sldId id="1042" r:id="rId7"/>
    <p:sldId id="1043" r:id="rId8"/>
    <p:sldId id="1064" r:id="rId9"/>
    <p:sldId id="1044" r:id="rId10"/>
    <p:sldId id="1065" r:id="rId11"/>
    <p:sldId id="1045" r:id="rId12"/>
    <p:sldId id="1067" r:id="rId13"/>
    <p:sldId id="1066" r:id="rId14"/>
    <p:sldId id="1090" r:id="rId15"/>
    <p:sldId id="1068" r:id="rId16"/>
    <p:sldId id="1048" r:id="rId17"/>
    <p:sldId id="1049" r:id="rId18"/>
    <p:sldId id="1050" r:id="rId19"/>
    <p:sldId id="1069" r:id="rId20"/>
    <p:sldId id="1070" r:id="rId21"/>
    <p:sldId id="1051" r:id="rId22"/>
    <p:sldId id="1052" r:id="rId23"/>
    <p:sldId id="1053" r:id="rId24"/>
    <p:sldId id="1054" r:id="rId25"/>
    <p:sldId id="1072" r:id="rId26"/>
    <p:sldId id="1055" r:id="rId27"/>
    <p:sldId id="1056" r:id="rId28"/>
    <p:sldId id="1058" r:id="rId29"/>
    <p:sldId id="1095" r:id="rId30"/>
    <p:sldId id="1075" r:id="rId31"/>
    <p:sldId id="1077" r:id="rId32"/>
    <p:sldId id="1059" r:id="rId33"/>
    <p:sldId id="1060" r:id="rId34"/>
    <p:sldId id="1061" r:id="rId35"/>
    <p:sldId id="1062" r:id="rId36"/>
    <p:sldId id="1078" r:id="rId37"/>
    <p:sldId id="1063" r:id="rId38"/>
    <p:sldId id="1094" r:id="rId39"/>
    <p:sldId id="1084" r:id="rId40"/>
    <p:sldId id="1085" r:id="rId41"/>
    <p:sldId id="1086" r:id="rId42"/>
    <p:sldId id="109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02" autoAdjust="0"/>
    <p:restoredTop sz="86400" autoAdjust="0"/>
  </p:normalViewPr>
  <p:slideViewPr>
    <p:cSldViewPr>
      <p:cViewPr>
        <p:scale>
          <a:sx n="100" d="100"/>
          <a:sy n="100" d="100"/>
        </p:scale>
        <p:origin x="-918" y="-378"/>
      </p:cViewPr>
      <p:guideLst>
        <p:guide orient="horz" pos="2160"/>
        <p:guide orient="horz" pos="336"/>
        <p:guide orient="horz" pos="576"/>
        <p:guide orient="horz" pos="816"/>
        <p:guide orient="horz" pos="4032"/>
        <p:guide pos="2880"/>
        <p:guide pos="5424"/>
        <p:guide pos="288"/>
      </p:guideLst>
    </p:cSldViewPr>
  </p:slideViewPr>
  <p:outlineViewPr>
    <p:cViewPr>
      <p:scale>
        <a:sx n="33" d="100"/>
        <a:sy n="33" d="100"/>
      </p:scale>
      <p:origin x="0" y="1204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3/1/2019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3/1/2019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Math 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 NVDA Reader (free versions available)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2333988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837108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657714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TextBox 8"/>
          <p:cNvSpPr txBox="1"/>
          <p:nvPr userDrawn="1"/>
        </p:nvSpPr>
        <p:spPr>
          <a:xfrm>
            <a:off x="1533525" y="6352401"/>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2020, 2017, 2014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83790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3/1/2019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7" name="TextBox 6"/>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2020, 2017, 2014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Text Placeholder 2"/>
          <p:cNvSpPr>
            <a:spLocks noGrp="1"/>
          </p:cNvSpPr>
          <p:nvPr>
            <p:ph type="body" sz="quarter" idx="16"/>
          </p:nvPr>
        </p:nvSpPr>
        <p:spPr>
          <a:xfrm>
            <a:off x="2362200" y="4038600"/>
            <a:ext cx="6400800" cy="2590801"/>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462126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Tree>
    <p:extLst>
      <p:ext uri="{BB962C8B-B14F-4D97-AF65-F5344CB8AC3E}">
        <p14:creationId xmlns:p14="http://schemas.microsoft.com/office/powerpoint/2010/main" val="1590036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3/1/2019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2020, 2017, 2014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5967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3/1/2019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02139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3/1/2019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533525" y="6355576"/>
            <a:ext cx="7162800" cy="276999"/>
          </a:xfrm>
          <a:prstGeom prst="rect">
            <a:avLst/>
          </a:prstGeom>
          <a:noFill/>
        </p:spPr>
        <p:txBody>
          <a:bodyPr wrap="square" rtlCol="0">
            <a:spAutoFit/>
          </a:bodyPr>
          <a:lstStyle/>
          <a:p>
            <a:pPr algn="r">
              <a:buClrTx/>
              <a:defRPr/>
            </a:pPr>
            <a:r>
              <a:rPr lang="en-US" sz="1200" dirty="0" smtClean="0">
                <a:latin typeface="Verdana" panose="020B0604030504040204" pitchFamily="34" charset="0"/>
                <a:ea typeface="Verdana" panose="020B0604030504040204" pitchFamily="34" charset="0"/>
                <a:cs typeface="Verdana" panose="020B0604030504040204" pitchFamily="34" charset="0"/>
              </a:rPr>
              <a:t>Copyright © 2020, 2017, 2014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descr="Pearson Logo"/>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2" r:id="rId8"/>
    <p:sldLayoutId id="2147483661" r:id="rId9"/>
    <p:sldLayoutId id="2147483663" r:id="rId10"/>
    <p:sldLayoutId id="2147483651" r:id="rId11"/>
    <p:sldLayoutId id="2147483654" r:id="rId12"/>
    <p:sldLayoutId id="2147483655" r:id="rId13"/>
    <p:sldLayoutId id="2147483664" r:id="rId14"/>
    <p:sldLayoutId id="2147483666" r:id="rId1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9.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9.xml"/><Relationship Id="rId1" Type="http://schemas.openxmlformats.org/officeDocument/2006/relationships/vmlDrawing" Target="../drawings/vmlDrawing4.vml"/><Relationship Id="rId4" Type="http://schemas.openxmlformats.org/officeDocument/2006/relationships/image" Target="../media/image7.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9.wmf"/><Relationship Id="rId5" Type="http://schemas.openxmlformats.org/officeDocument/2006/relationships/oleObject" Target="../embeddings/oleObject6.bin"/><Relationship Id="rId4" Type="http://schemas.openxmlformats.org/officeDocument/2006/relationships/image" Target="../media/image8.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0.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1.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0.xml"/><Relationship Id="rId1" Type="http://schemas.openxmlformats.org/officeDocument/2006/relationships/vmlDrawing" Target="../drawings/vmlDrawing8.vml"/><Relationship Id="rId4" Type="http://schemas.openxmlformats.org/officeDocument/2006/relationships/image" Target="../media/image12.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9.vml"/><Relationship Id="rId4" Type="http://schemas.openxmlformats.org/officeDocument/2006/relationships/image" Target="../media/image13.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10.vml"/><Relationship Id="rId4" Type="http://schemas.openxmlformats.org/officeDocument/2006/relationships/image" Target="../media/image14.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22.sv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31" y="414348"/>
            <a:ext cx="8183544" cy="553998"/>
          </a:xfrm>
        </p:spPr>
        <p:txBody>
          <a:bodyPr wrap="square">
            <a:spAutoFit/>
          </a:bodyPr>
          <a:lstStyle/>
          <a:p>
            <a:r>
              <a:rPr lang="en-US" sz="3600" dirty="0">
                <a:latin typeface="+mj-lt"/>
              </a:rPr>
              <a:t>Foundations of Finance</a:t>
            </a:r>
            <a:endParaRPr lang="en-IN" sz="3600" dirty="0">
              <a:latin typeface="+mj-lt"/>
            </a:endParaRPr>
          </a:p>
        </p:txBody>
      </p:sp>
      <p:sp>
        <p:nvSpPr>
          <p:cNvPr id="3" name="Text Placeholder 2"/>
          <p:cNvSpPr>
            <a:spLocks noGrp="1"/>
          </p:cNvSpPr>
          <p:nvPr>
            <p:ph type="body" sz="quarter" idx="13"/>
          </p:nvPr>
        </p:nvSpPr>
        <p:spPr>
          <a:xfrm>
            <a:off x="447152" y="1238773"/>
            <a:ext cx="8163448" cy="307777"/>
          </a:xfrm>
        </p:spPr>
        <p:txBody>
          <a:bodyPr wrap="square">
            <a:spAutoFit/>
          </a:bodyPr>
          <a:lstStyle/>
          <a:p>
            <a:r>
              <a:rPr lang="en-US" altLang="en-US" dirty="0" smtClean="0"/>
              <a:t>Tenth </a:t>
            </a:r>
            <a:r>
              <a:rPr lang="en-US" altLang="en-US" dirty="0"/>
              <a:t>Edition</a:t>
            </a:r>
            <a:endParaRPr lang="en-IN" dirty="0"/>
          </a:p>
        </p:txBody>
      </p:sp>
      <p:sp>
        <p:nvSpPr>
          <p:cNvPr id="4" name="Text Placeholder 3"/>
          <p:cNvSpPr>
            <a:spLocks noGrp="1"/>
          </p:cNvSpPr>
          <p:nvPr>
            <p:ph type="body" sz="quarter" idx="14"/>
          </p:nvPr>
        </p:nvSpPr>
        <p:spPr>
          <a:xfrm>
            <a:off x="4545204" y="1876124"/>
            <a:ext cx="3657600" cy="492443"/>
          </a:xfrm>
        </p:spPr>
        <p:txBody>
          <a:bodyPr>
            <a:spAutoFit/>
          </a:bodyPr>
          <a:lstStyle/>
          <a:p>
            <a:r>
              <a:rPr lang="en-US" sz="3200" dirty="0"/>
              <a:t>Chapter </a:t>
            </a:r>
            <a:r>
              <a:rPr lang="en-US" sz="3200" dirty="0" smtClean="0"/>
              <a:t>9</a:t>
            </a:r>
            <a:endParaRPr lang="en-US" sz="3200" dirty="0"/>
          </a:p>
        </p:txBody>
      </p:sp>
      <p:sp>
        <p:nvSpPr>
          <p:cNvPr id="6" name="Text Placeholder 4"/>
          <p:cNvSpPr>
            <a:spLocks noGrp="1"/>
          </p:cNvSpPr>
          <p:nvPr>
            <p:ph type="body" sz="quarter" idx="16"/>
          </p:nvPr>
        </p:nvSpPr>
        <p:spPr>
          <a:xfrm>
            <a:off x="4564024" y="2556691"/>
            <a:ext cx="3657601" cy="307777"/>
          </a:xfrm>
        </p:spPr>
        <p:txBody>
          <a:bodyPr>
            <a:spAutoFit/>
          </a:bodyPr>
          <a:lstStyle/>
          <a:p>
            <a:pPr marL="0" indent="0">
              <a:buNone/>
            </a:pPr>
            <a:r>
              <a:rPr lang="en-US" altLang="en-US" sz="2000" dirty="0"/>
              <a:t>The Cost of Capital</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248" y="1993432"/>
            <a:ext cx="3267688" cy="4188816"/>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5"/>
          <p:cNvSpPr>
            <a:spLocks noGrp="1"/>
          </p:cNvSpPr>
          <p:nvPr>
            <p:ph type="body" sz="quarter" idx="15"/>
          </p:nvPr>
        </p:nvSpPr>
        <p:spPr>
          <a:xfrm>
            <a:off x="1925096" y="6402312"/>
            <a:ext cx="6686947" cy="190262"/>
          </a:xfrm>
        </p:spPr>
        <p:txBody>
          <a:bodyPr>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a:t>
            </a:r>
            <a:r>
              <a:rPr lang="en-US" sz="1200" dirty="0" smtClean="0">
                <a:latin typeface="Verdana" panose="020B0604030504040204" pitchFamily="34" charset="0"/>
                <a:ea typeface="Verdana" panose="020B0604030504040204" pitchFamily="34" charset="0"/>
                <a:cs typeface="Verdana" panose="020B0604030504040204" pitchFamily="34" charset="0"/>
              </a:rPr>
              <a:t>2020, 2017</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smtClean="0">
                <a:latin typeface="Verdana" panose="020B0604030504040204" pitchFamily="34" charset="0"/>
                <a:ea typeface="Verdana" panose="020B0604030504040204" pitchFamily="34" charset="0"/>
                <a:cs typeface="Verdana" panose="020B0604030504040204" pitchFamily="34" charset="0"/>
              </a:rPr>
              <a:t>2014 Pearson </a:t>
            </a:r>
            <a:r>
              <a:rPr lang="en-US" sz="1200" dirty="0">
                <a:latin typeface="Verdana" panose="020B0604030504040204" pitchFamily="34" charset="0"/>
                <a:ea typeface="Verdana" panose="020B0604030504040204" pitchFamily="34" charset="0"/>
                <a:cs typeface="Verdana" panose="020B0604030504040204" pitchFamily="34" charset="0"/>
              </a:rPr>
              <a:t>Education, Inc. All Rights </a:t>
            </a:r>
            <a:r>
              <a:rPr lang="en-US" sz="1200" dirty="0" smtClean="0">
                <a:latin typeface="Verdana" panose="020B0604030504040204" pitchFamily="34" charset="0"/>
                <a:ea typeface="Verdana" panose="020B0604030504040204" pitchFamily="34" charset="0"/>
                <a:cs typeface="Verdana" panose="020B0604030504040204" pitchFamily="34" charset="0"/>
              </a:rPr>
              <a:t>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52483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625" y="2419350"/>
            <a:ext cx="8077200" cy="1107996"/>
          </a:xfrm>
        </p:spPr>
        <p:txBody>
          <a:bodyPr wrap="square">
            <a:spAutoFit/>
          </a:bodyPr>
          <a:lstStyle/>
          <a:p>
            <a:r>
              <a:rPr lang="en-US" altLang="en-US" dirty="0">
                <a:latin typeface="+mj-lt"/>
                <a:ea typeface="ヒラギノ角ゴ Pro W3" pitchFamily="-80" charset="-128"/>
              </a:rPr>
              <a:t>Determining the Costs of </a:t>
            </a:r>
            <a:r>
              <a:rPr lang="en-US" altLang="en-US" dirty="0" smtClean="0">
                <a:latin typeface="+mj-lt"/>
                <a:ea typeface="ヒラギノ角ゴ Pro W3" pitchFamily="-80" charset="-128"/>
              </a:rPr>
              <a:t>the Individual </a:t>
            </a:r>
            <a:r>
              <a:rPr lang="en-US" altLang="en-US" dirty="0">
                <a:latin typeface="+mj-lt"/>
                <a:ea typeface="ヒラギノ角ゴ Pro W3" pitchFamily="-80" charset="-128"/>
              </a:rPr>
              <a:t>Sources of Capital</a:t>
            </a:r>
            <a:endParaRPr lang="en-US" b="0" dirty="0">
              <a:latin typeface="+mj-lt"/>
            </a:endParaRPr>
          </a:p>
        </p:txBody>
      </p:sp>
    </p:spTree>
    <p:extLst>
      <p:ext uri="{BB962C8B-B14F-4D97-AF65-F5344CB8AC3E}">
        <p14:creationId xmlns:p14="http://schemas.microsoft.com/office/powerpoint/2010/main" val="3589177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409575"/>
            <a:ext cx="8153400" cy="553998"/>
          </a:xfrm>
        </p:spPr>
        <p:txBody>
          <a:bodyPr wrap="square">
            <a:spAutoFit/>
          </a:bodyPr>
          <a:lstStyle/>
          <a:p>
            <a:r>
              <a:rPr lang="en-US" altLang="en-US" sz="3600" dirty="0">
                <a:latin typeface="+mj-lt"/>
                <a:ea typeface="ヒラギノ角ゴ Pro W3" pitchFamily="-80" charset="-128"/>
              </a:rPr>
              <a:t>The Cost of </a:t>
            </a:r>
            <a:r>
              <a:rPr lang="en-US" altLang="en-US" sz="3600" dirty="0" smtClean="0">
                <a:latin typeface="+mj-lt"/>
                <a:ea typeface="ヒラギノ角ゴ Pro W3" pitchFamily="-80" charset="-128"/>
              </a:rPr>
              <a:t>Debt </a:t>
            </a:r>
            <a:r>
              <a:rPr lang="en-US" altLang="en-US" sz="2800" dirty="0" smtClean="0">
                <a:latin typeface="+mj-lt"/>
                <a:ea typeface="ヒラギノ角ゴ Pro W3" pitchFamily="-80" charset="-128"/>
              </a:rPr>
              <a:t>(1 of 3)</a:t>
            </a:r>
            <a:endParaRPr lang="en-US" sz="2800" dirty="0">
              <a:latin typeface="+mj-lt"/>
            </a:endParaRPr>
          </a:p>
        </p:txBody>
      </p:sp>
      <p:sp>
        <p:nvSpPr>
          <p:cNvPr id="3" name="Content Placeholder 2"/>
          <p:cNvSpPr>
            <a:spLocks noGrp="1"/>
          </p:cNvSpPr>
          <p:nvPr>
            <p:ph idx="1"/>
          </p:nvPr>
        </p:nvSpPr>
        <p:spPr>
          <a:xfrm>
            <a:off x="438150" y="1219200"/>
            <a:ext cx="8153400" cy="1107996"/>
          </a:xfrm>
        </p:spPr>
        <p:txBody>
          <a:bodyPr wrap="square">
            <a:spAutoFit/>
          </a:bodyPr>
          <a:lstStyle/>
          <a:p>
            <a:r>
              <a:rPr lang="en-US" altLang="en-US" sz="2400" dirty="0">
                <a:ea typeface="ヒラギノ角ゴ Pro W3" pitchFamily="-80" charset="-128"/>
              </a:rPr>
              <a:t>The bondholder’s required rate of return on debt is the return that bondholders demand. As seen in Chapter 7, this can be estimated using the bond price equation:</a:t>
            </a:r>
            <a:endParaRPr lang="en-US" sz="2400" dirty="0"/>
          </a:p>
        </p:txBody>
      </p:sp>
      <p:graphicFrame>
        <p:nvGraphicFramePr>
          <p:cNvPr id="5" name="Object 4" descr="The equation is as follows: Bond market price equals the fraction interest paid in year 1 by open parens 1 plus bondholder's required rate of return open parens r sub b close parens close parens to the power 1 plus the fraction interest paid in year 2 by open parens 1 plus bondholder's required rate of return open parens r sub b close parens close parens to the power 2 plus the fraction interest paid in year 3 by open parens 1 plus bondholder's required rate of return open parens r sub b close parens close parens to the power 3 plus the fraction principal by open parens 1 plus bondholder's required rate of return open parens r sub b close parens close parens to the power 3."/>
          <p:cNvGraphicFramePr>
            <a:graphicFrameLocks noChangeAspect="1"/>
          </p:cNvGraphicFramePr>
          <p:nvPr>
            <p:extLst>
              <p:ext uri="{D42A27DB-BD31-4B8C-83A1-F6EECF244321}">
                <p14:modId xmlns:p14="http://schemas.microsoft.com/office/powerpoint/2010/main" val="1974113116"/>
              </p:ext>
            </p:extLst>
          </p:nvPr>
        </p:nvGraphicFramePr>
        <p:xfrm>
          <a:off x="597359" y="2760726"/>
          <a:ext cx="7873083" cy="1641349"/>
        </p:xfrm>
        <a:graphic>
          <a:graphicData uri="http://schemas.openxmlformats.org/presentationml/2006/ole">
            <mc:AlternateContent xmlns:mc="http://schemas.openxmlformats.org/markup-compatibility/2006">
              <mc:Choice xmlns:v="urn:schemas-microsoft-com:vml" Requires="v">
                <p:oleObj spid="_x0000_s41596" name="Equation" r:id="rId3" imgW="5867280" imgH="1218960" progId="Equation.DSMT4">
                  <p:embed/>
                </p:oleObj>
              </mc:Choice>
              <mc:Fallback>
                <p:oleObj name="Equation" r:id="rId3" imgW="5867280" imgH="1218960" progId="Equation.DSMT4">
                  <p:embed/>
                  <p:pic>
                    <p:nvPicPr>
                      <p:cNvPr id="0" name=""/>
                      <p:cNvPicPr/>
                      <p:nvPr/>
                    </p:nvPicPr>
                    <p:blipFill>
                      <a:blip r:embed="rId4"/>
                      <a:stretch>
                        <a:fillRect/>
                      </a:stretch>
                    </p:blipFill>
                    <p:spPr>
                      <a:xfrm>
                        <a:off x="597359" y="2760726"/>
                        <a:ext cx="7873083" cy="1641349"/>
                      </a:xfrm>
                      <a:prstGeom prst="rect">
                        <a:avLst/>
                      </a:prstGeom>
                    </p:spPr>
                  </p:pic>
                </p:oleObj>
              </mc:Fallback>
            </mc:AlternateContent>
          </a:graphicData>
        </a:graphic>
      </p:graphicFrame>
    </p:spTree>
    <p:extLst>
      <p:ext uri="{BB962C8B-B14F-4D97-AF65-F5344CB8AC3E}">
        <p14:creationId xmlns:p14="http://schemas.microsoft.com/office/powerpoint/2010/main" val="3341235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409575"/>
            <a:ext cx="8153400" cy="553998"/>
          </a:xfrm>
        </p:spPr>
        <p:txBody>
          <a:bodyPr wrap="square">
            <a:spAutoFit/>
          </a:bodyPr>
          <a:lstStyle/>
          <a:p>
            <a:r>
              <a:rPr lang="en-US" altLang="en-US" sz="3600" dirty="0">
                <a:latin typeface="+mj-lt"/>
                <a:ea typeface="ヒラギノ角ゴ Pro W3" pitchFamily="-80" charset="-128"/>
              </a:rPr>
              <a:t>The Cost of </a:t>
            </a:r>
            <a:r>
              <a:rPr lang="en-US" altLang="en-US" sz="3600" dirty="0" smtClean="0">
                <a:latin typeface="+mj-lt"/>
                <a:ea typeface="ヒラギノ角ゴ Pro W3" pitchFamily="-80" charset="-128"/>
              </a:rPr>
              <a:t>Debt </a:t>
            </a:r>
            <a:r>
              <a:rPr lang="en-US" altLang="en-US" sz="2800" dirty="0" smtClean="0">
                <a:latin typeface="+mj-lt"/>
                <a:ea typeface="ヒラギノ角ゴ Pro W3" pitchFamily="-80" charset="-128"/>
              </a:rPr>
              <a:t>(2 of 3)</a:t>
            </a:r>
            <a:endParaRPr lang="en-US" sz="2800" dirty="0">
              <a:latin typeface="+mj-lt"/>
            </a:endParaRPr>
          </a:p>
        </p:txBody>
      </p:sp>
      <p:sp>
        <p:nvSpPr>
          <p:cNvPr id="3" name="Content Placeholder 2"/>
          <p:cNvSpPr>
            <a:spLocks noGrp="1"/>
          </p:cNvSpPr>
          <p:nvPr>
            <p:ph idx="1"/>
          </p:nvPr>
        </p:nvSpPr>
        <p:spPr>
          <a:xfrm>
            <a:off x="438150" y="1219200"/>
            <a:ext cx="8153400" cy="2215991"/>
          </a:xfrm>
        </p:spPr>
        <p:txBody>
          <a:bodyPr wrap="square">
            <a:spAutoFit/>
          </a:bodyPr>
          <a:lstStyle/>
          <a:p>
            <a:r>
              <a:rPr lang="en-US" altLang="en-US" sz="2400" dirty="0" smtClean="0">
                <a:ea typeface="ヒラギノ角ゴ Pro W3" pitchFamily="-80" charset="-128"/>
              </a:rPr>
              <a:t>Because firms </a:t>
            </a:r>
            <a:r>
              <a:rPr lang="en-US" altLang="en-US" sz="2400" dirty="0">
                <a:ea typeface="ヒラギノ角ゴ Pro W3" pitchFamily="-80" charset="-128"/>
              </a:rPr>
              <a:t>must pay flotation costs when they sell bonds, the net proceeds per bond received by firm is less than the market price of the bond. Hence, the cost of debt </a:t>
            </a:r>
            <a:r>
              <a:rPr lang="en-US" altLang="en-US" sz="2400" dirty="0" smtClean="0">
                <a:ea typeface="ヒラギノ角ゴ Pro W3" pitchFamily="-80" charset="-128"/>
              </a:rPr>
              <a:t>capital (K</a:t>
            </a:r>
            <a:r>
              <a:rPr lang="en-US" altLang="en-US" sz="2400" baseline="-25000" dirty="0" smtClean="0">
                <a:ea typeface="ヒラギノ角ゴ Pro W3" pitchFamily="-80" charset="-128"/>
              </a:rPr>
              <a:t>d</a:t>
            </a:r>
            <a:r>
              <a:rPr lang="en-US" altLang="en-US" sz="2400" dirty="0" smtClean="0">
                <a:ea typeface="ヒラギノ角ゴ Pro W3" pitchFamily="-80" charset="-128"/>
              </a:rPr>
              <a:t>) </a:t>
            </a:r>
            <a:r>
              <a:rPr lang="en-US" altLang="en-US" sz="2400" dirty="0">
                <a:ea typeface="ヒラギノ角ゴ Pro W3" pitchFamily="-80" charset="-128"/>
              </a:rPr>
              <a:t>will be higher than the bondholder’s required rate of return. It can be calculated using the following equation</a:t>
            </a:r>
            <a:r>
              <a:rPr lang="en-US" altLang="en-US" sz="2400" dirty="0" smtClean="0">
                <a:ea typeface="ヒラギノ角ゴ Pro W3" pitchFamily="-80" charset="-128"/>
              </a:rPr>
              <a:t>:</a:t>
            </a:r>
            <a:endParaRPr lang="en-US" sz="2400" dirty="0"/>
          </a:p>
        </p:txBody>
      </p:sp>
      <p:graphicFrame>
        <p:nvGraphicFramePr>
          <p:cNvPr id="6" name="Object 5" descr="The equation is as follows: Net proceeds per bond equals the fraction interest paid in year 1 by open parens 1 plus cost of debt capital or k b close parens to the power 1 plus the fraction interest paid in year 2 by open parens 1 plus cost of debt capital or k b close parens to the power 2 plus the fraction interest paid in year 3 by open parens 1 plus cost of debt capital or k b close parens to the power 3 plus the fraction principal by open parens 1 plus cost of debt capital or k b close parens to the power 3."/>
          <p:cNvGraphicFramePr>
            <a:graphicFrameLocks noChangeAspect="1"/>
          </p:cNvGraphicFramePr>
          <p:nvPr>
            <p:extLst>
              <p:ext uri="{D42A27DB-BD31-4B8C-83A1-F6EECF244321}">
                <p14:modId xmlns:p14="http://schemas.microsoft.com/office/powerpoint/2010/main" val="2243972884"/>
              </p:ext>
            </p:extLst>
          </p:nvPr>
        </p:nvGraphicFramePr>
        <p:xfrm>
          <a:off x="782638" y="3881438"/>
          <a:ext cx="7504112" cy="1300162"/>
        </p:xfrm>
        <a:graphic>
          <a:graphicData uri="http://schemas.openxmlformats.org/presentationml/2006/ole">
            <mc:AlternateContent xmlns:mc="http://schemas.openxmlformats.org/markup-compatibility/2006">
              <mc:Choice xmlns:v="urn:schemas-microsoft-com:vml" Requires="v">
                <p:oleObj spid="_x0000_s48656" name="Equation" r:id="rId3" imgW="5562360" imgH="965160" progId="Equation.DSMT4">
                  <p:embed/>
                </p:oleObj>
              </mc:Choice>
              <mc:Fallback>
                <p:oleObj name="Equation" r:id="rId3" imgW="5562360" imgH="965160" progId="Equation.DSMT4">
                  <p:embed/>
                  <p:pic>
                    <p:nvPicPr>
                      <p:cNvPr id="0" name=""/>
                      <p:cNvPicPr/>
                      <p:nvPr/>
                    </p:nvPicPr>
                    <p:blipFill>
                      <a:blip r:embed="rId4"/>
                      <a:stretch>
                        <a:fillRect/>
                      </a:stretch>
                    </p:blipFill>
                    <p:spPr>
                      <a:xfrm>
                        <a:off x="782638" y="3881438"/>
                        <a:ext cx="7504112" cy="1300162"/>
                      </a:xfrm>
                      <a:prstGeom prst="rect">
                        <a:avLst/>
                      </a:prstGeom>
                    </p:spPr>
                  </p:pic>
                </p:oleObj>
              </mc:Fallback>
            </mc:AlternateContent>
          </a:graphicData>
        </a:graphic>
      </p:graphicFrame>
    </p:spTree>
    <p:extLst>
      <p:ext uri="{BB962C8B-B14F-4D97-AF65-F5344CB8AC3E}">
        <p14:creationId xmlns:p14="http://schemas.microsoft.com/office/powerpoint/2010/main" val="755299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409575"/>
            <a:ext cx="8153400" cy="553998"/>
          </a:xfrm>
        </p:spPr>
        <p:txBody>
          <a:bodyPr wrap="square">
            <a:spAutoFit/>
          </a:bodyPr>
          <a:lstStyle/>
          <a:p>
            <a:r>
              <a:rPr lang="en-US" altLang="en-US" sz="3600" dirty="0">
                <a:latin typeface="+mj-lt"/>
                <a:ea typeface="ヒラギノ角ゴ Pro W3" pitchFamily="-80" charset="-128"/>
              </a:rPr>
              <a:t>The Cost of </a:t>
            </a:r>
            <a:r>
              <a:rPr lang="en-US" altLang="en-US" sz="3600" dirty="0" smtClean="0">
                <a:latin typeface="+mj-lt"/>
                <a:ea typeface="ヒラギノ角ゴ Pro W3" pitchFamily="-80" charset="-128"/>
              </a:rPr>
              <a:t>Debt </a:t>
            </a:r>
            <a:r>
              <a:rPr lang="en-US" altLang="en-US" sz="2800" dirty="0" smtClean="0">
                <a:latin typeface="+mj-lt"/>
                <a:ea typeface="ヒラギノ角ゴ Pro W3" pitchFamily="-80" charset="-128"/>
              </a:rPr>
              <a:t>(3 of 3)</a:t>
            </a:r>
            <a:endParaRPr lang="en-US" sz="2800" dirty="0">
              <a:latin typeface="+mj-lt"/>
            </a:endParaRPr>
          </a:p>
        </p:txBody>
      </p:sp>
      <p:sp>
        <p:nvSpPr>
          <p:cNvPr id="3" name="Content Placeholder 2"/>
          <p:cNvSpPr>
            <a:spLocks noGrp="1"/>
          </p:cNvSpPr>
          <p:nvPr>
            <p:ph idx="1"/>
          </p:nvPr>
        </p:nvSpPr>
        <p:spPr>
          <a:xfrm>
            <a:off x="438150" y="1219200"/>
            <a:ext cx="8153400" cy="1669688"/>
          </a:xfrm>
        </p:spPr>
        <p:txBody>
          <a:bodyPr wrap="square">
            <a:spAutoFit/>
          </a:bodyPr>
          <a:lstStyle/>
          <a:p>
            <a:pPr marL="0" indent="0">
              <a:buNone/>
            </a:pPr>
            <a:r>
              <a:rPr lang="en-US" altLang="en-US" sz="2400" b="1" dirty="0">
                <a:ea typeface="ヒラギノ角ゴ Pro W3" pitchFamily="-80" charset="-128"/>
              </a:rPr>
              <a:t>See Example </a:t>
            </a:r>
            <a:r>
              <a:rPr lang="en-US" altLang="en-US" sz="2400" b="1" dirty="0" smtClean="0">
                <a:ea typeface="ヒラギノ角ゴ Pro W3" pitchFamily="-80" charset="-128"/>
              </a:rPr>
              <a:t>9.1</a:t>
            </a:r>
          </a:p>
          <a:p>
            <a:r>
              <a:rPr lang="en-US" altLang="en-US" sz="2400" dirty="0" smtClean="0">
                <a:ea typeface="ヒラギノ角ゴ Pro W3" pitchFamily="-80" charset="-128"/>
              </a:rPr>
              <a:t>Investor’s </a:t>
            </a:r>
            <a:r>
              <a:rPr lang="en-US" altLang="en-US" sz="2400" dirty="0">
                <a:ea typeface="ヒラギノ角ゴ Pro W3" pitchFamily="-80" charset="-128"/>
              </a:rPr>
              <a:t>required rate of return on a </a:t>
            </a:r>
            <a:r>
              <a:rPr lang="en-US" altLang="en-US" sz="2400" dirty="0" smtClean="0">
                <a:ea typeface="ヒラギノ角ゴ Pro W3" pitchFamily="-80" charset="-128"/>
              </a:rPr>
              <a:t>8 percent </a:t>
            </a:r>
            <a:r>
              <a:rPr lang="en-US" altLang="en-US" sz="2400" dirty="0">
                <a:ea typeface="ヒラギノ角ゴ Pro W3" pitchFamily="-80" charset="-128"/>
              </a:rPr>
              <a:t>20-year bond trading for $</a:t>
            </a:r>
            <a:r>
              <a:rPr lang="en-US" altLang="en-US" sz="2400" dirty="0" smtClean="0">
                <a:ea typeface="ヒラギノ角ゴ Pro W3" pitchFamily="-80" charset="-128"/>
              </a:rPr>
              <a:t>908.32 = 9 percent and 21 percent tax bracket.</a:t>
            </a:r>
          </a:p>
        </p:txBody>
      </p:sp>
      <p:graphicFrame>
        <p:nvGraphicFramePr>
          <p:cNvPr id="4" name="Object 3" descr="The equation is as follows: &#10;• After-tax cost of debt equals bondholder’s required rate of return (kb) times open parens 1 minus tax rate close parens.&#10;• Equals 0.09 times open parens 1 minus 0.21 close parens equals 0.0711 or 7.11 percent."/>
          <p:cNvGraphicFramePr>
            <a:graphicFrameLocks noChangeAspect="1"/>
          </p:cNvGraphicFramePr>
          <p:nvPr>
            <p:extLst>
              <p:ext uri="{D42A27DB-BD31-4B8C-83A1-F6EECF244321}">
                <p14:modId xmlns:p14="http://schemas.microsoft.com/office/powerpoint/2010/main" val="4165336778"/>
              </p:ext>
            </p:extLst>
          </p:nvPr>
        </p:nvGraphicFramePr>
        <p:xfrm>
          <a:off x="539750" y="3200400"/>
          <a:ext cx="7970838" cy="1295400"/>
        </p:xfrm>
        <a:graphic>
          <a:graphicData uri="http://schemas.openxmlformats.org/presentationml/2006/ole">
            <mc:AlternateContent xmlns:mc="http://schemas.openxmlformats.org/markup-compatibility/2006">
              <mc:Choice xmlns:v="urn:schemas-microsoft-com:vml" Requires="v">
                <p:oleObj spid="_x0000_s49432" name="Equation" r:id="rId3" imgW="4216320" imgH="685800" progId="Equation.DSMT4">
                  <p:embed/>
                </p:oleObj>
              </mc:Choice>
              <mc:Fallback>
                <p:oleObj name="Equation" r:id="rId3" imgW="4216320" imgH="685800" progId="Equation.DSMT4">
                  <p:embed/>
                  <p:pic>
                    <p:nvPicPr>
                      <p:cNvPr id="0" name=""/>
                      <p:cNvPicPr/>
                      <p:nvPr/>
                    </p:nvPicPr>
                    <p:blipFill>
                      <a:blip r:embed="rId4"/>
                      <a:stretch>
                        <a:fillRect/>
                      </a:stretch>
                    </p:blipFill>
                    <p:spPr>
                      <a:xfrm>
                        <a:off x="539750" y="3200400"/>
                        <a:ext cx="7970838" cy="1295400"/>
                      </a:xfrm>
                      <a:prstGeom prst="rect">
                        <a:avLst/>
                      </a:prstGeom>
                    </p:spPr>
                  </p:pic>
                </p:oleObj>
              </mc:Fallback>
            </mc:AlternateContent>
          </a:graphicData>
        </a:graphic>
      </p:graphicFrame>
    </p:spTree>
    <p:extLst>
      <p:ext uri="{BB962C8B-B14F-4D97-AF65-F5344CB8AC3E}">
        <p14:creationId xmlns:p14="http://schemas.microsoft.com/office/powerpoint/2010/main" val="419225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409575"/>
            <a:ext cx="8153400" cy="553998"/>
          </a:xfrm>
        </p:spPr>
        <p:txBody>
          <a:bodyPr wrap="square">
            <a:spAutoFit/>
          </a:bodyPr>
          <a:lstStyle/>
          <a:p>
            <a:r>
              <a:rPr lang="en-US" altLang="en-US" sz="3600" dirty="0">
                <a:latin typeface="+mj-lt"/>
                <a:ea typeface="ヒラギノ角ゴ Pro W3" pitchFamily="-80" charset="-128"/>
              </a:rPr>
              <a:t>The Cost of Preferred </a:t>
            </a:r>
            <a:r>
              <a:rPr lang="en-US" altLang="en-US" sz="3600" dirty="0" smtClean="0">
                <a:latin typeface="+mj-lt"/>
                <a:ea typeface="ヒラギノ角ゴ Pro W3" pitchFamily="-80" charset="-128"/>
              </a:rPr>
              <a:t>Stock </a:t>
            </a:r>
            <a:r>
              <a:rPr lang="en-US" altLang="en-US" sz="2800" dirty="0" smtClean="0">
                <a:latin typeface="+mj-lt"/>
                <a:ea typeface="ヒラギノ角ゴ Pro W3" pitchFamily="-80" charset="-128"/>
              </a:rPr>
              <a:t>(1 </a:t>
            </a:r>
            <a:r>
              <a:rPr lang="en-US" altLang="en-US" sz="2800" dirty="0">
                <a:latin typeface="+mj-lt"/>
                <a:ea typeface="ヒラギノ角ゴ Pro W3" pitchFamily="-80" charset="-128"/>
              </a:rPr>
              <a:t>of 2)</a:t>
            </a:r>
            <a:endParaRPr lang="en-IN" sz="2800" dirty="0">
              <a:latin typeface="+mj-lt"/>
            </a:endParaRPr>
          </a:p>
        </p:txBody>
      </p:sp>
      <p:sp>
        <p:nvSpPr>
          <p:cNvPr id="5" name="Content Placeholder 4"/>
          <p:cNvSpPr>
            <a:spLocks noGrp="1"/>
          </p:cNvSpPr>
          <p:nvPr>
            <p:ph idx="1"/>
          </p:nvPr>
        </p:nvSpPr>
        <p:spPr>
          <a:xfrm>
            <a:off x="438150" y="1219200"/>
            <a:ext cx="8229600" cy="2970044"/>
          </a:xfrm>
        </p:spPr>
        <p:txBody>
          <a:bodyPr>
            <a:spAutoFit/>
          </a:bodyPr>
          <a:lstStyle/>
          <a:p>
            <a:r>
              <a:rPr lang="en-US" altLang="en-US" sz="2400" dirty="0">
                <a:ea typeface="ヒラギノ角ゴ Pro W3" pitchFamily="-80" charset="-128"/>
              </a:rPr>
              <a:t>If flotation costs are incurred, preferred stockholder’s required rate of return will be less than the cost of preferred capital to the firm.</a:t>
            </a:r>
          </a:p>
          <a:p>
            <a:r>
              <a:rPr lang="en-US" altLang="en-US" sz="2400" dirty="0">
                <a:ea typeface="ヒラギノ角ゴ Pro W3" pitchFamily="-80" charset="-128"/>
              </a:rPr>
              <a:t>Thus, in order to determine the cost of preferred stock, we adjust the price of preferred stock for flotation cost to give us the net proceeds.</a:t>
            </a:r>
          </a:p>
          <a:p>
            <a:r>
              <a:rPr lang="en-US" altLang="en-US" sz="2400" dirty="0">
                <a:ea typeface="ヒラギノ角ゴ Pro W3" pitchFamily="-80" charset="-128"/>
              </a:rPr>
              <a:t>Net proceeds = issue price </a:t>
            </a:r>
            <a:r>
              <a:rPr lang="en-US" sz="2400" dirty="0"/>
              <a:t>−</a:t>
            </a:r>
            <a:r>
              <a:rPr lang="en-US" altLang="en-US" sz="2400" dirty="0" smtClean="0">
                <a:ea typeface="ヒラギノ角ゴ Pro W3" pitchFamily="-80" charset="-128"/>
              </a:rPr>
              <a:t> </a:t>
            </a:r>
            <a:r>
              <a:rPr lang="en-US" altLang="en-US" sz="2400" dirty="0">
                <a:ea typeface="ヒラギノ角ゴ Pro W3" pitchFamily="-80" charset="-128"/>
              </a:rPr>
              <a:t>flotation </a:t>
            </a:r>
            <a:r>
              <a:rPr lang="en-US" altLang="en-US" sz="2400" dirty="0" smtClean="0">
                <a:ea typeface="ヒラギノ角ゴ Pro W3" pitchFamily="-80" charset="-128"/>
              </a:rPr>
              <a:t>cost</a:t>
            </a:r>
            <a:endParaRPr lang="en-US" altLang="en-US" sz="2400" b="1" dirty="0">
              <a:ea typeface="ヒラギノ角ゴ Pro W3" pitchFamily="-80" charset="-128"/>
            </a:endParaRPr>
          </a:p>
        </p:txBody>
      </p:sp>
    </p:spTree>
    <p:extLst>
      <p:ext uri="{BB962C8B-B14F-4D97-AF65-F5344CB8AC3E}">
        <p14:creationId xmlns:p14="http://schemas.microsoft.com/office/powerpoint/2010/main" val="2375089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8150" y="417552"/>
            <a:ext cx="8153400" cy="553998"/>
          </a:xfrm>
        </p:spPr>
        <p:txBody>
          <a:bodyPr wrap="square">
            <a:spAutoFit/>
          </a:bodyPr>
          <a:lstStyle/>
          <a:p>
            <a:r>
              <a:rPr lang="en-US" altLang="en-US" sz="3600" dirty="0">
                <a:latin typeface="+mj-lt"/>
                <a:ea typeface="ヒラギノ角ゴ Pro W3" pitchFamily="-80" charset="-128"/>
              </a:rPr>
              <a:t>The Cost of Preferred </a:t>
            </a:r>
            <a:r>
              <a:rPr lang="en-US" altLang="en-US" sz="3600" dirty="0" smtClean="0">
                <a:latin typeface="+mj-lt"/>
                <a:ea typeface="ヒラギノ角ゴ Pro W3" pitchFamily="-80" charset="-128"/>
              </a:rPr>
              <a:t>Stock </a:t>
            </a:r>
            <a:r>
              <a:rPr lang="en-US" altLang="en-US" sz="2800" dirty="0" smtClean="0">
                <a:latin typeface="+mj-lt"/>
                <a:ea typeface="ヒラギノ角ゴ Pro W3" pitchFamily="-80" charset="-128"/>
              </a:rPr>
              <a:t>(2 of 2)</a:t>
            </a:r>
            <a:endParaRPr lang="en-US" sz="2800" dirty="0">
              <a:latin typeface="+mj-lt"/>
            </a:endParaRPr>
          </a:p>
        </p:txBody>
      </p:sp>
      <p:sp>
        <p:nvSpPr>
          <p:cNvPr id="5" name="Content Placeholder 4"/>
          <p:cNvSpPr>
            <a:spLocks noGrp="1"/>
          </p:cNvSpPr>
          <p:nvPr>
            <p:ph idx="1"/>
          </p:nvPr>
        </p:nvSpPr>
        <p:spPr>
          <a:xfrm>
            <a:off x="438150" y="1216026"/>
            <a:ext cx="3581400" cy="369332"/>
          </a:xfrm>
        </p:spPr>
        <p:txBody>
          <a:bodyPr>
            <a:spAutoFit/>
          </a:bodyPr>
          <a:lstStyle/>
          <a:p>
            <a:r>
              <a:rPr lang="en-GB" altLang="en-US" sz="2400" dirty="0">
                <a:ea typeface="ヒラギノ角ゴ Pro W3" pitchFamily="-80" charset="-128"/>
              </a:rPr>
              <a:t>Cost of Preferred Stock:</a:t>
            </a:r>
            <a:endParaRPr lang="en-US" sz="2400" dirty="0"/>
          </a:p>
        </p:txBody>
      </p:sp>
      <p:graphicFrame>
        <p:nvGraphicFramePr>
          <p:cNvPr id="8" name="Object 7" descr="The equation is as follows: Cost of preferred stock: r sub ps equals capital D sub p to capital Pn; Pn equals net proceeds (i.e. issue price minus flotation costs); capital D sub p equals preferred stock dividend per share."/>
          <p:cNvGraphicFramePr>
            <a:graphicFrameLocks noChangeAspect="1"/>
          </p:cNvGraphicFramePr>
          <p:nvPr>
            <p:extLst>
              <p:ext uri="{D42A27DB-BD31-4B8C-83A1-F6EECF244321}">
                <p14:modId xmlns:p14="http://schemas.microsoft.com/office/powerpoint/2010/main" val="3542825474"/>
              </p:ext>
            </p:extLst>
          </p:nvPr>
        </p:nvGraphicFramePr>
        <p:xfrm>
          <a:off x="4070350" y="1057275"/>
          <a:ext cx="1050925" cy="773113"/>
        </p:xfrm>
        <a:graphic>
          <a:graphicData uri="http://schemas.openxmlformats.org/presentationml/2006/ole">
            <mc:AlternateContent xmlns:mc="http://schemas.openxmlformats.org/markup-compatibility/2006">
              <mc:Choice xmlns:v="urn:schemas-microsoft-com:vml" Requires="v">
                <p:oleObj spid="_x0000_s51827" name="Equation" r:id="rId3" imgW="571320" imgH="419040" progId="Equation.DSMT4">
                  <p:embed/>
                </p:oleObj>
              </mc:Choice>
              <mc:Fallback>
                <p:oleObj name="Equation" r:id="rId3" imgW="571320" imgH="419040" progId="Equation.DSMT4">
                  <p:embed/>
                  <p:pic>
                    <p:nvPicPr>
                      <p:cNvPr id="0" name=""/>
                      <p:cNvPicPr/>
                      <p:nvPr/>
                    </p:nvPicPr>
                    <p:blipFill>
                      <a:blip r:embed="rId4"/>
                      <a:stretch>
                        <a:fillRect/>
                      </a:stretch>
                    </p:blipFill>
                    <p:spPr>
                      <a:xfrm>
                        <a:off x="4070350" y="1057275"/>
                        <a:ext cx="1050925" cy="773113"/>
                      </a:xfrm>
                      <a:prstGeom prst="rect">
                        <a:avLst/>
                      </a:prstGeom>
                    </p:spPr>
                  </p:pic>
                </p:oleObj>
              </mc:Fallback>
            </mc:AlternateContent>
          </a:graphicData>
        </a:graphic>
      </p:graphicFrame>
      <p:sp>
        <p:nvSpPr>
          <p:cNvPr id="9" name="Content Placeholder 8"/>
          <p:cNvSpPr>
            <a:spLocks noGrp="1"/>
          </p:cNvSpPr>
          <p:nvPr>
            <p:ph idx="13"/>
          </p:nvPr>
        </p:nvSpPr>
        <p:spPr>
          <a:xfrm>
            <a:off x="438150" y="2024525"/>
            <a:ext cx="7543800" cy="369332"/>
          </a:xfrm>
        </p:spPr>
        <p:txBody>
          <a:bodyPr wrap="square">
            <a:spAutoFit/>
          </a:bodyPr>
          <a:lstStyle/>
          <a:p>
            <a:pPr marL="0" indent="0">
              <a:buNone/>
            </a:pPr>
            <a:r>
              <a:rPr lang="en-GB" altLang="en-US" sz="2400" i="1" dirty="0" smtClean="0">
                <a:ea typeface="ヒラギノ角ゴ Pro W3" pitchFamily="-80" charset="-128"/>
              </a:rPr>
              <a:t>Pn = </a:t>
            </a:r>
            <a:r>
              <a:rPr lang="en-GB" altLang="en-US" sz="2400" dirty="0" smtClean="0">
                <a:ea typeface="ヒラギノ角ゴ Pro W3" pitchFamily="-80" charset="-128"/>
              </a:rPr>
              <a:t>net proceeds </a:t>
            </a:r>
            <a:r>
              <a:rPr lang="en-GB" altLang="en-US" sz="2400" dirty="0">
                <a:ea typeface="ヒラギノ角ゴ Pro W3" pitchFamily="-80" charset="-128"/>
              </a:rPr>
              <a:t>(i.e., </a:t>
            </a:r>
            <a:r>
              <a:rPr lang="en-GB" altLang="en-US" sz="2400" dirty="0" smtClean="0">
                <a:ea typeface="ヒラギノ角ゴ Pro W3" pitchFamily="-80" charset="-128"/>
              </a:rPr>
              <a:t>issue </a:t>
            </a:r>
            <a:r>
              <a:rPr lang="en-GB" altLang="en-US" sz="2400" dirty="0">
                <a:ea typeface="ヒラギノ角ゴ Pro W3" pitchFamily="-80" charset="-128"/>
              </a:rPr>
              <a:t>price </a:t>
            </a:r>
            <a:r>
              <a:rPr lang="en-GB" altLang="en-US" sz="2400" dirty="0" smtClean="0">
                <a:ea typeface="ヒラギノ角ゴ Pro W3" pitchFamily="-80" charset="-128"/>
              </a:rPr>
              <a:t>− </a:t>
            </a:r>
            <a:r>
              <a:rPr lang="en-GB" altLang="en-US" sz="2400" dirty="0">
                <a:ea typeface="ヒラギノ角ゴ Pro W3" pitchFamily="-80" charset="-128"/>
              </a:rPr>
              <a:t>flotation costs)</a:t>
            </a:r>
            <a:endParaRPr lang="en-US" sz="2400" dirty="0"/>
          </a:p>
        </p:txBody>
      </p:sp>
      <p:sp>
        <p:nvSpPr>
          <p:cNvPr id="10" name="Content Placeholder 9"/>
          <p:cNvSpPr>
            <a:spLocks noGrp="1"/>
          </p:cNvSpPr>
          <p:nvPr>
            <p:ph idx="14"/>
          </p:nvPr>
        </p:nvSpPr>
        <p:spPr>
          <a:xfrm>
            <a:off x="1143000" y="2608776"/>
            <a:ext cx="5714999" cy="369332"/>
          </a:xfrm>
        </p:spPr>
        <p:txBody>
          <a:bodyPr wrap="square">
            <a:spAutoFit/>
          </a:bodyPr>
          <a:lstStyle/>
          <a:p>
            <a:pPr marL="0" indent="0">
              <a:buNone/>
            </a:pPr>
            <a:r>
              <a:rPr lang="en-GB" altLang="en-US" sz="2400" i="1" dirty="0" smtClean="0">
                <a:ea typeface="ヒラギノ角ゴ Pro W3" pitchFamily="-80" charset="-128"/>
              </a:rPr>
              <a:t>D</a:t>
            </a:r>
            <a:r>
              <a:rPr lang="en-GB" altLang="en-US" sz="2400" i="1" baseline="-25000" dirty="0" smtClean="0">
                <a:ea typeface="ヒラギノ角ゴ Pro W3" pitchFamily="-80" charset="-128"/>
              </a:rPr>
              <a:t>p</a:t>
            </a:r>
            <a:r>
              <a:rPr lang="en-GB" altLang="en-US" sz="2400" dirty="0" smtClean="0">
                <a:ea typeface="ヒラギノ角ゴ Pro W3" pitchFamily="-80" charset="-128"/>
              </a:rPr>
              <a:t> = preferred </a:t>
            </a:r>
            <a:r>
              <a:rPr lang="en-GB" altLang="en-US" sz="2400" dirty="0">
                <a:ea typeface="ヒラギノ角ゴ Pro W3" pitchFamily="-80" charset="-128"/>
              </a:rPr>
              <a:t>stock dividend per share</a:t>
            </a:r>
            <a:endParaRPr lang="en-US" sz="2400" dirty="0"/>
          </a:p>
        </p:txBody>
      </p:sp>
      <p:sp>
        <p:nvSpPr>
          <p:cNvPr id="11" name="Content Placeholder 10"/>
          <p:cNvSpPr>
            <a:spLocks noGrp="1"/>
          </p:cNvSpPr>
          <p:nvPr>
            <p:ph idx="15"/>
          </p:nvPr>
        </p:nvSpPr>
        <p:spPr>
          <a:xfrm>
            <a:off x="438150" y="3308429"/>
            <a:ext cx="8153400" cy="1107996"/>
          </a:xfrm>
        </p:spPr>
        <p:txBody>
          <a:bodyPr wrap="square">
            <a:spAutoFit/>
          </a:bodyPr>
          <a:lstStyle/>
          <a:p>
            <a:r>
              <a:rPr lang="en-US" altLang="en-US" sz="2400" b="1" dirty="0">
                <a:ea typeface="ヒラギノ角ゴ Pro W3" pitchFamily="-80" charset="-128"/>
              </a:rPr>
              <a:t>Example:</a:t>
            </a:r>
            <a:r>
              <a:rPr lang="en-US" altLang="en-US" sz="2400" dirty="0">
                <a:ea typeface="ヒラギノ角ゴ Pro W3" pitchFamily="-80" charset="-128"/>
              </a:rPr>
              <a:t> Determine the cost for a preferred stock that pays annual dividend of $4.25, has current stock price $58.50, and incurs flotation costs of $1.375 per share.</a:t>
            </a:r>
            <a:endParaRPr lang="en-US" sz="2400" dirty="0"/>
          </a:p>
        </p:txBody>
      </p:sp>
      <p:graphicFrame>
        <p:nvGraphicFramePr>
          <p:cNvPr id="2" name="Object 1" descr="The equation is as follows: cost equals the fraction U.S. dollars 4.25 by 58.50 minus 1.375 equals 0.074 or 7.44 percent."/>
          <p:cNvGraphicFramePr>
            <a:graphicFrameLocks noChangeAspect="1"/>
          </p:cNvGraphicFramePr>
          <p:nvPr>
            <p:extLst>
              <p:ext uri="{D42A27DB-BD31-4B8C-83A1-F6EECF244321}">
                <p14:modId xmlns:p14="http://schemas.microsoft.com/office/powerpoint/2010/main" val="2000387362"/>
              </p:ext>
            </p:extLst>
          </p:nvPr>
        </p:nvGraphicFramePr>
        <p:xfrm>
          <a:off x="2127250" y="4733925"/>
          <a:ext cx="4849813" cy="866775"/>
        </p:xfrm>
        <a:graphic>
          <a:graphicData uri="http://schemas.openxmlformats.org/presentationml/2006/ole">
            <mc:AlternateContent xmlns:mc="http://schemas.openxmlformats.org/markup-compatibility/2006">
              <mc:Choice xmlns:v="urn:schemas-microsoft-com:vml" Requires="v">
                <p:oleObj spid="_x0000_s51828" name="Equation" r:id="rId5" imgW="2489040" imgH="444240" progId="Equation.DSMT4">
                  <p:embed/>
                </p:oleObj>
              </mc:Choice>
              <mc:Fallback>
                <p:oleObj name="Equation" r:id="rId5" imgW="2489040" imgH="444240" progId="Equation.DSMT4">
                  <p:embed/>
                  <p:pic>
                    <p:nvPicPr>
                      <p:cNvPr id="0" name=""/>
                      <p:cNvPicPr/>
                      <p:nvPr/>
                    </p:nvPicPr>
                    <p:blipFill>
                      <a:blip r:embed="rId6"/>
                      <a:stretch>
                        <a:fillRect/>
                      </a:stretch>
                    </p:blipFill>
                    <p:spPr>
                      <a:xfrm>
                        <a:off x="2127250" y="4733925"/>
                        <a:ext cx="4849813" cy="866775"/>
                      </a:xfrm>
                      <a:prstGeom prst="rect">
                        <a:avLst/>
                      </a:prstGeom>
                    </p:spPr>
                  </p:pic>
                </p:oleObj>
              </mc:Fallback>
            </mc:AlternateContent>
          </a:graphicData>
        </a:graphic>
      </p:graphicFrame>
    </p:spTree>
    <p:extLst>
      <p:ext uri="{BB962C8B-B14F-4D97-AF65-F5344CB8AC3E}">
        <p14:creationId xmlns:p14="http://schemas.microsoft.com/office/powerpoint/2010/main" val="2027072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409575"/>
            <a:ext cx="8153400" cy="553998"/>
          </a:xfrm>
        </p:spPr>
        <p:txBody>
          <a:bodyPr wrap="square">
            <a:spAutoFit/>
          </a:bodyPr>
          <a:lstStyle/>
          <a:p>
            <a:r>
              <a:rPr lang="en-US" altLang="en-US" sz="3600" dirty="0">
                <a:latin typeface="+mj-lt"/>
                <a:ea typeface="ヒラギノ角ゴ Pro W3" pitchFamily="-80" charset="-128"/>
              </a:rPr>
              <a:t>The Cost of Common </a:t>
            </a:r>
            <a:r>
              <a:rPr lang="en-US" altLang="en-US" sz="3600" dirty="0" smtClean="0">
                <a:latin typeface="+mj-lt"/>
                <a:ea typeface="ヒラギノ角ゴ Pro W3" pitchFamily="-80" charset="-128"/>
              </a:rPr>
              <a:t>Equity </a:t>
            </a:r>
            <a:r>
              <a:rPr lang="en-US" altLang="en-US" sz="2800" dirty="0" smtClean="0">
                <a:latin typeface="+mj-lt"/>
                <a:ea typeface="ヒラギノ角ゴ Pro W3" pitchFamily="-80" charset="-128"/>
              </a:rPr>
              <a:t>(1 of 2)</a:t>
            </a:r>
            <a:endParaRPr lang="en-US" sz="2800" dirty="0">
              <a:latin typeface="+mj-lt"/>
            </a:endParaRPr>
          </a:p>
        </p:txBody>
      </p:sp>
      <p:sp>
        <p:nvSpPr>
          <p:cNvPr id="3" name="Content Placeholder 2"/>
          <p:cNvSpPr>
            <a:spLocks noGrp="1"/>
          </p:cNvSpPr>
          <p:nvPr>
            <p:ph idx="1"/>
          </p:nvPr>
        </p:nvSpPr>
        <p:spPr>
          <a:xfrm>
            <a:off x="438150" y="1219200"/>
            <a:ext cx="8153400" cy="2408352"/>
          </a:xfrm>
        </p:spPr>
        <p:txBody>
          <a:bodyPr wrap="square">
            <a:spAutoFit/>
          </a:bodyPr>
          <a:lstStyle/>
          <a:p>
            <a:r>
              <a:rPr lang="en-US" altLang="en-US" sz="2400" dirty="0">
                <a:ea typeface="ヒラギノ角ゴ Pro W3" pitchFamily="-80" charset="-128"/>
              </a:rPr>
              <a:t>Cost of equity is more challenging to estimate than the cost of debt or the cost of preferred stock because common stockholder’s rate of return is not fixed as there is no stated coupon rate or dividend</a:t>
            </a:r>
            <a:r>
              <a:rPr lang="en-US" altLang="en-US" sz="2400" dirty="0" smtClean="0">
                <a:ea typeface="ヒラギノ角ゴ Pro W3" pitchFamily="-80" charset="-128"/>
              </a:rPr>
              <a:t>.</a:t>
            </a:r>
          </a:p>
          <a:p>
            <a:r>
              <a:rPr lang="en-US" altLang="en-US" sz="2400" dirty="0">
                <a:ea typeface="ヒラギノ角ゴ Pro W3" pitchFamily="-80" charset="-128"/>
              </a:rPr>
              <a:t>Furthermore, the costs will vary for two sources of equity (i.e., retained earnings and new issue). </a:t>
            </a:r>
            <a:endParaRPr lang="en-US" sz="2400" dirty="0"/>
          </a:p>
        </p:txBody>
      </p:sp>
    </p:spTree>
    <p:extLst>
      <p:ext uri="{BB962C8B-B14F-4D97-AF65-F5344CB8AC3E}">
        <p14:creationId xmlns:p14="http://schemas.microsoft.com/office/powerpoint/2010/main" val="4168027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417552"/>
            <a:ext cx="8153400" cy="553998"/>
          </a:xfrm>
        </p:spPr>
        <p:txBody>
          <a:bodyPr wrap="square">
            <a:spAutoFit/>
          </a:bodyPr>
          <a:lstStyle/>
          <a:p>
            <a:r>
              <a:rPr lang="en-US" altLang="en-US" sz="3600" dirty="0">
                <a:latin typeface="+mj-lt"/>
                <a:ea typeface="ヒラギノ角ゴ Pro W3" pitchFamily="-80" charset="-128"/>
              </a:rPr>
              <a:t>The Cost of Common Equity </a:t>
            </a:r>
            <a:r>
              <a:rPr lang="en-US" altLang="en-US" sz="2800" dirty="0" smtClean="0">
                <a:latin typeface="+mj-lt"/>
                <a:ea typeface="ヒラギノ角ゴ Pro W3" pitchFamily="-80" charset="-128"/>
              </a:rPr>
              <a:t>(2 </a:t>
            </a:r>
            <a:r>
              <a:rPr lang="en-US" altLang="en-US" sz="2800" dirty="0">
                <a:latin typeface="+mj-lt"/>
                <a:ea typeface="ヒラギノ角ゴ Pro W3" pitchFamily="-80" charset="-128"/>
              </a:rPr>
              <a:t>of 2)</a:t>
            </a:r>
            <a:endParaRPr lang="en-US" sz="2800" dirty="0">
              <a:latin typeface="+mj-lt"/>
            </a:endParaRPr>
          </a:p>
        </p:txBody>
      </p:sp>
      <p:sp>
        <p:nvSpPr>
          <p:cNvPr id="3" name="Content Placeholder 2"/>
          <p:cNvSpPr>
            <a:spLocks noGrp="1"/>
          </p:cNvSpPr>
          <p:nvPr>
            <p:ph idx="1"/>
          </p:nvPr>
        </p:nvSpPr>
        <p:spPr>
          <a:xfrm>
            <a:off x="438150" y="1219200"/>
            <a:ext cx="8153400" cy="1669688"/>
          </a:xfrm>
        </p:spPr>
        <p:txBody>
          <a:bodyPr wrap="square">
            <a:spAutoFit/>
          </a:bodyPr>
          <a:lstStyle/>
          <a:p>
            <a:r>
              <a:rPr lang="en-US" altLang="en-US" sz="2400" dirty="0">
                <a:ea typeface="ヒラギノ角ゴ Pro W3" pitchFamily="-80" charset="-128"/>
              </a:rPr>
              <a:t>There are no flotation costs on retained </a:t>
            </a:r>
            <a:r>
              <a:rPr lang="en-US" altLang="en-US" sz="2400" dirty="0" smtClean="0">
                <a:ea typeface="ヒラギノ角ゴ Pro W3" pitchFamily="-80" charset="-128"/>
              </a:rPr>
              <a:t>earnings, </a:t>
            </a:r>
            <a:r>
              <a:rPr lang="en-US" altLang="en-US" sz="2400" dirty="0">
                <a:ea typeface="ヒラギノ角ゴ Pro W3" pitchFamily="-80" charset="-128"/>
              </a:rPr>
              <a:t>but the firm incurs costs when it sells new common stock. </a:t>
            </a:r>
            <a:endParaRPr lang="en-US" altLang="en-US" sz="2400" dirty="0" smtClean="0">
              <a:ea typeface="ヒラギノ角ゴ Pro W3" pitchFamily="-80" charset="-128"/>
            </a:endParaRPr>
          </a:p>
          <a:p>
            <a:r>
              <a:rPr lang="en-US" altLang="en-US" sz="2400" dirty="0">
                <a:ea typeface="ヒラギノ角ゴ Pro W3" pitchFamily="-80" charset="-128"/>
              </a:rPr>
              <a:t>Note that retained earnings are not a free source of capital. There is an opportunity cost.</a:t>
            </a:r>
            <a:endParaRPr lang="en-US" sz="2400" dirty="0"/>
          </a:p>
        </p:txBody>
      </p:sp>
    </p:spTree>
    <p:extLst>
      <p:ext uri="{BB962C8B-B14F-4D97-AF65-F5344CB8AC3E}">
        <p14:creationId xmlns:p14="http://schemas.microsoft.com/office/powerpoint/2010/main" val="2337820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427077"/>
            <a:ext cx="8153400" cy="553998"/>
          </a:xfrm>
        </p:spPr>
        <p:txBody>
          <a:bodyPr wrap="square">
            <a:spAutoFit/>
          </a:bodyPr>
          <a:lstStyle/>
          <a:p>
            <a:r>
              <a:rPr lang="en-US" altLang="en-US" sz="3600" dirty="0">
                <a:latin typeface="+mj-lt"/>
                <a:ea typeface="ヒラギノ角ゴ Pro W3" pitchFamily="-80" charset="-128"/>
              </a:rPr>
              <a:t>Cost Estimation Techniques</a:t>
            </a:r>
            <a:endParaRPr lang="en-US" sz="3600" dirty="0">
              <a:latin typeface="+mj-lt"/>
            </a:endParaRPr>
          </a:p>
        </p:txBody>
      </p:sp>
      <p:sp>
        <p:nvSpPr>
          <p:cNvPr id="3" name="Content Placeholder 2"/>
          <p:cNvSpPr>
            <a:spLocks noGrp="1"/>
          </p:cNvSpPr>
          <p:nvPr>
            <p:ph idx="1"/>
          </p:nvPr>
        </p:nvSpPr>
        <p:spPr>
          <a:xfrm>
            <a:off x="438150" y="1219200"/>
            <a:ext cx="8153400" cy="1631216"/>
          </a:xfrm>
        </p:spPr>
        <p:txBody>
          <a:bodyPr wrap="square">
            <a:spAutoFit/>
          </a:bodyPr>
          <a:lstStyle/>
          <a:p>
            <a:r>
              <a:rPr lang="en-US" altLang="en-US" sz="2400" dirty="0">
                <a:ea typeface="ヒラギノ角ゴ Pro W3" pitchFamily="-80" charset="-128"/>
              </a:rPr>
              <a:t>Two commonly used methods for estimating common stockholder’s required rate of return </a:t>
            </a:r>
            <a:r>
              <a:rPr lang="en-US" altLang="en-US" sz="2400" dirty="0" smtClean="0">
                <a:ea typeface="ヒラギノ角ゴ Pro W3" pitchFamily="-80" charset="-128"/>
              </a:rPr>
              <a:t>are</a:t>
            </a:r>
          </a:p>
          <a:p>
            <a:pPr lvl="1"/>
            <a:r>
              <a:rPr lang="en-US" altLang="en-US" sz="2400" dirty="0">
                <a:ea typeface="ヒラギノ角ゴ Pro W3" pitchFamily="-80" charset="-128"/>
              </a:rPr>
              <a:t>The Dividend Growth </a:t>
            </a:r>
            <a:r>
              <a:rPr lang="en-US" altLang="en-US" sz="2400" dirty="0" smtClean="0">
                <a:ea typeface="ヒラギノ角ゴ Pro W3" pitchFamily="-80" charset="-128"/>
              </a:rPr>
              <a:t>Model</a:t>
            </a:r>
          </a:p>
          <a:p>
            <a:pPr lvl="1"/>
            <a:r>
              <a:rPr lang="en-US" altLang="en-US" sz="2400" dirty="0">
                <a:ea typeface="ヒラギノ角ゴ Pro W3" pitchFamily="-80" charset="-128"/>
              </a:rPr>
              <a:t>The Capital Asset Pricing Model</a:t>
            </a:r>
            <a:endParaRPr lang="en-US" altLang="en-US" sz="2400" dirty="0" smtClean="0">
              <a:ea typeface="ヒラギノ角ゴ Pro W3" pitchFamily="-80" charset="-128"/>
            </a:endParaRPr>
          </a:p>
        </p:txBody>
      </p:sp>
    </p:spTree>
    <p:extLst>
      <p:ext uri="{BB962C8B-B14F-4D97-AF65-F5344CB8AC3E}">
        <p14:creationId xmlns:p14="http://schemas.microsoft.com/office/powerpoint/2010/main" val="3892085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8150" y="409575"/>
            <a:ext cx="8153400" cy="553998"/>
          </a:xfrm>
        </p:spPr>
        <p:txBody>
          <a:bodyPr wrap="square">
            <a:spAutoFit/>
          </a:bodyPr>
          <a:lstStyle/>
          <a:p>
            <a:r>
              <a:rPr lang="en-US" altLang="en-US" sz="3600" dirty="0" smtClean="0">
                <a:latin typeface="+mj-lt"/>
                <a:ea typeface="ヒラギノ角ゴ Pro W3" pitchFamily="-80" charset="-128"/>
              </a:rPr>
              <a:t>The Dividend Growth Model </a:t>
            </a:r>
            <a:r>
              <a:rPr lang="en-US" altLang="en-US" sz="2800" dirty="0" smtClean="0">
                <a:latin typeface="+mj-lt"/>
                <a:ea typeface="ヒラギノ角ゴ Pro W3" pitchFamily="-80" charset="-128"/>
              </a:rPr>
              <a:t>(1 of 3)</a:t>
            </a:r>
            <a:endParaRPr lang="en-US" sz="2800" dirty="0">
              <a:latin typeface="+mj-lt"/>
            </a:endParaRPr>
          </a:p>
        </p:txBody>
      </p:sp>
      <p:sp>
        <p:nvSpPr>
          <p:cNvPr id="5" name="Content Placeholder 4"/>
          <p:cNvSpPr>
            <a:spLocks noGrp="1"/>
          </p:cNvSpPr>
          <p:nvPr>
            <p:ph idx="1"/>
          </p:nvPr>
        </p:nvSpPr>
        <p:spPr>
          <a:xfrm>
            <a:off x="438150" y="1219200"/>
            <a:ext cx="8153400" cy="369332"/>
          </a:xfrm>
        </p:spPr>
        <p:txBody>
          <a:bodyPr wrap="square">
            <a:spAutoFit/>
          </a:bodyPr>
          <a:lstStyle/>
          <a:p>
            <a:r>
              <a:rPr lang="en-US" altLang="en-US" sz="2400" dirty="0">
                <a:ea typeface="ヒラギノ角ゴ Pro W3" pitchFamily="-80" charset="-128"/>
              </a:rPr>
              <a:t>Investors’ required rate of </a:t>
            </a:r>
            <a:r>
              <a:rPr lang="en-US" altLang="en-US" sz="2400" dirty="0" smtClean="0">
                <a:ea typeface="ヒラギノ角ゴ Pro W3" pitchFamily="-80" charset="-128"/>
              </a:rPr>
              <a:t>return (</a:t>
            </a:r>
            <a:r>
              <a:rPr lang="en-US" altLang="en-US" sz="2400" dirty="0">
                <a:ea typeface="ヒラギノ角ゴ Pro W3" pitchFamily="-80" charset="-128"/>
              </a:rPr>
              <a:t>f</a:t>
            </a:r>
            <a:r>
              <a:rPr lang="en-US" altLang="en-US" sz="2400" dirty="0" smtClean="0">
                <a:ea typeface="ヒラギノ角ゴ Pro W3" pitchFamily="-80" charset="-128"/>
              </a:rPr>
              <a:t>or</a:t>
            </a:r>
            <a:r>
              <a:rPr lang="en-US" altLang="en-US" sz="2400" b="1" dirty="0" smtClean="0">
                <a:ea typeface="ヒラギノ角ゴ Pro W3" pitchFamily="-80" charset="-128"/>
              </a:rPr>
              <a:t> </a:t>
            </a:r>
            <a:r>
              <a:rPr lang="en-US" altLang="en-US" sz="2400" b="1" dirty="0">
                <a:ea typeface="ヒラギノ角ゴ Pro W3" pitchFamily="-80" charset="-128"/>
              </a:rPr>
              <a:t>Retained Earnings</a:t>
            </a:r>
            <a:r>
              <a:rPr lang="en-US" altLang="en-US" sz="2400" dirty="0">
                <a:ea typeface="ヒラギノ角ゴ Pro W3" pitchFamily="-80" charset="-128"/>
              </a:rPr>
              <a:t>):</a:t>
            </a:r>
            <a:endParaRPr lang="en-US" sz="2400" dirty="0"/>
          </a:p>
        </p:txBody>
      </p:sp>
      <p:graphicFrame>
        <p:nvGraphicFramePr>
          <p:cNvPr id="8" name="Object 7" descr="The equation is as follows: Investors’ required rate of return (for Retained Earnings): k sub cs equals the fraction capital D1 by capital P sub cs plus g; D1: Dividends expected one year hence; P sub cs: Price of common stock; g: growth rate."/>
          <p:cNvGraphicFramePr>
            <a:graphicFrameLocks noChangeAspect="1"/>
          </p:cNvGraphicFramePr>
          <p:nvPr>
            <p:extLst>
              <p:ext uri="{D42A27DB-BD31-4B8C-83A1-F6EECF244321}">
                <p14:modId xmlns:p14="http://schemas.microsoft.com/office/powerpoint/2010/main" val="1592534217"/>
              </p:ext>
            </p:extLst>
          </p:nvPr>
        </p:nvGraphicFramePr>
        <p:xfrm>
          <a:off x="2638425" y="1981200"/>
          <a:ext cx="1619250" cy="900113"/>
        </p:xfrm>
        <a:graphic>
          <a:graphicData uri="http://schemas.openxmlformats.org/presentationml/2006/ole">
            <mc:AlternateContent xmlns:mc="http://schemas.openxmlformats.org/markup-compatibility/2006">
              <mc:Choice xmlns:v="urn:schemas-microsoft-com:vml" Requires="v">
                <p:oleObj spid="_x0000_s48018" name="Equation" r:id="rId3" imgW="799920" imgH="444240" progId="Equation.DSMT4">
                  <p:embed/>
                </p:oleObj>
              </mc:Choice>
              <mc:Fallback>
                <p:oleObj name="Equation" r:id="rId3" imgW="799920" imgH="444240" progId="Equation.DSMT4">
                  <p:embed/>
                  <p:pic>
                    <p:nvPicPr>
                      <p:cNvPr id="0" name=""/>
                      <p:cNvPicPr/>
                      <p:nvPr/>
                    </p:nvPicPr>
                    <p:blipFill>
                      <a:blip r:embed="rId4"/>
                      <a:stretch>
                        <a:fillRect/>
                      </a:stretch>
                    </p:blipFill>
                    <p:spPr>
                      <a:xfrm>
                        <a:off x="2638425" y="1981200"/>
                        <a:ext cx="1619250" cy="900113"/>
                      </a:xfrm>
                      <a:prstGeom prst="rect">
                        <a:avLst/>
                      </a:prstGeom>
                    </p:spPr>
                  </p:pic>
                </p:oleObj>
              </mc:Fallback>
            </mc:AlternateContent>
          </a:graphicData>
        </a:graphic>
      </p:graphicFrame>
      <p:sp>
        <p:nvSpPr>
          <p:cNvPr id="9" name="Content Placeholder 8"/>
          <p:cNvSpPr>
            <a:spLocks noGrp="1"/>
          </p:cNvSpPr>
          <p:nvPr>
            <p:ph idx="13"/>
          </p:nvPr>
        </p:nvSpPr>
        <p:spPr>
          <a:xfrm>
            <a:off x="438150" y="3207022"/>
            <a:ext cx="152400" cy="380999"/>
          </a:xfrm>
        </p:spPr>
        <p:txBody>
          <a:bodyPr>
            <a:spAutoFit/>
          </a:bodyPr>
          <a:lstStyle/>
          <a:p>
            <a:r>
              <a:rPr lang="en-US" sz="2400" dirty="0" smtClean="0"/>
              <a:t> </a:t>
            </a:r>
            <a:endParaRPr lang="en-US" sz="2400" dirty="0"/>
          </a:p>
        </p:txBody>
      </p:sp>
      <p:sp>
        <p:nvSpPr>
          <p:cNvPr id="10" name="Content Placeholder 9"/>
          <p:cNvSpPr>
            <a:spLocks noGrp="1"/>
          </p:cNvSpPr>
          <p:nvPr>
            <p:ph idx="14"/>
          </p:nvPr>
        </p:nvSpPr>
        <p:spPr>
          <a:xfrm>
            <a:off x="771983" y="3226902"/>
            <a:ext cx="6266991" cy="369332"/>
          </a:xfrm>
        </p:spPr>
        <p:txBody>
          <a:bodyPr wrap="square">
            <a:spAutoFit/>
          </a:bodyPr>
          <a:lstStyle/>
          <a:p>
            <a:pPr marL="0" indent="0">
              <a:buNone/>
            </a:pPr>
            <a:r>
              <a:rPr lang="en-US" altLang="en-US" sz="2400" i="1" dirty="0" smtClean="0">
                <a:ea typeface="ヒラギノ角ゴ Pro W3" pitchFamily="-80" charset="-128"/>
              </a:rPr>
              <a:t>D</a:t>
            </a:r>
            <a:r>
              <a:rPr lang="en-US" altLang="en-US" sz="2400" baseline="-25000" dirty="0" smtClean="0">
                <a:ea typeface="ヒラギノ角ゴ Pro W3" pitchFamily="-80" charset="-128"/>
              </a:rPr>
              <a:t>1</a:t>
            </a:r>
            <a:r>
              <a:rPr lang="en-US" altLang="en-US" sz="2400" dirty="0" smtClean="0">
                <a:ea typeface="ヒラギノ角ゴ Pro W3" pitchFamily="-80" charset="-128"/>
              </a:rPr>
              <a:t> = Dividends </a:t>
            </a:r>
            <a:r>
              <a:rPr lang="en-US" altLang="en-US" sz="2400" dirty="0">
                <a:ea typeface="ヒラギノ角ゴ Pro W3" pitchFamily="-80" charset="-128"/>
              </a:rPr>
              <a:t>expected one year </a:t>
            </a:r>
            <a:r>
              <a:rPr lang="en-US" altLang="en-US" sz="2400" dirty="0" smtClean="0">
                <a:ea typeface="ヒラギノ角ゴ Pro W3" pitchFamily="-80" charset="-128"/>
              </a:rPr>
              <a:t>hence</a:t>
            </a:r>
          </a:p>
        </p:txBody>
      </p:sp>
      <p:sp>
        <p:nvSpPr>
          <p:cNvPr id="13" name="Content Placeholder 9"/>
          <p:cNvSpPr>
            <a:spLocks noGrp="1"/>
          </p:cNvSpPr>
          <p:nvPr>
            <p:ph idx="15"/>
          </p:nvPr>
        </p:nvSpPr>
        <p:spPr>
          <a:xfrm>
            <a:off x="438149" y="3909390"/>
            <a:ext cx="152401" cy="369332"/>
          </a:xfrm>
        </p:spPr>
        <p:txBody>
          <a:bodyPr>
            <a:spAutoFit/>
          </a:bodyPr>
          <a:lstStyle/>
          <a:p>
            <a:r>
              <a:rPr lang="en-US" sz="2400" dirty="0" smtClean="0"/>
              <a:t>​</a:t>
            </a:r>
            <a:endParaRPr lang="en-US" sz="2400" dirty="0"/>
          </a:p>
        </p:txBody>
      </p:sp>
      <p:sp>
        <p:nvSpPr>
          <p:cNvPr id="11" name="Content Placeholder 10"/>
          <p:cNvSpPr>
            <a:spLocks noGrp="1"/>
          </p:cNvSpPr>
          <p:nvPr>
            <p:ph idx="16"/>
          </p:nvPr>
        </p:nvSpPr>
        <p:spPr>
          <a:xfrm>
            <a:off x="790575" y="3889417"/>
            <a:ext cx="5638799" cy="369332"/>
          </a:xfrm>
        </p:spPr>
        <p:txBody>
          <a:bodyPr wrap="square">
            <a:spAutoFit/>
          </a:bodyPr>
          <a:lstStyle/>
          <a:p>
            <a:pPr marL="0" indent="0">
              <a:buNone/>
            </a:pPr>
            <a:r>
              <a:rPr lang="en-US" altLang="en-US" sz="2400" i="1" dirty="0" smtClean="0">
                <a:ea typeface="ヒラギノ角ゴ Pro W3" pitchFamily="-80" charset="-128"/>
              </a:rPr>
              <a:t>P</a:t>
            </a:r>
            <a:r>
              <a:rPr lang="en-US" altLang="en-US" sz="2400" i="1" baseline="-25000" dirty="0" smtClean="0">
                <a:ea typeface="ヒラギノ角ゴ Pro W3" pitchFamily="-80" charset="-128"/>
              </a:rPr>
              <a:t>cs</a:t>
            </a:r>
            <a:r>
              <a:rPr lang="en-US" altLang="en-US" sz="2400" dirty="0" smtClean="0">
                <a:ea typeface="ヒラギノ角ゴ Pro W3" pitchFamily="-80" charset="-128"/>
              </a:rPr>
              <a:t> = Price</a:t>
            </a:r>
            <a:r>
              <a:rPr lang="en-US" altLang="en-US" sz="2400" dirty="0" smtClean="0"/>
              <a:t> </a:t>
            </a:r>
            <a:r>
              <a:rPr lang="en-US" altLang="en-US" sz="2400" dirty="0">
                <a:ea typeface="ヒラギノ角ゴ Pro W3" pitchFamily="-80" charset="-128"/>
              </a:rPr>
              <a:t>of common </a:t>
            </a:r>
            <a:r>
              <a:rPr lang="en-US" altLang="en-US" sz="2400" dirty="0" smtClean="0">
                <a:ea typeface="ヒラギノ角ゴ Pro W3" pitchFamily="-80" charset="-128"/>
              </a:rPr>
              <a:t>stock</a:t>
            </a:r>
            <a:endParaRPr lang="en-US" sz="2400" dirty="0"/>
          </a:p>
        </p:txBody>
      </p:sp>
      <p:sp>
        <p:nvSpPr>
          <p:cNvPr id="2" name="Content Placeholder 1"/>
          <p:cNvSpPr>
            <a:spLocks noGrp="1"/>
          </p:cNvSpPr>
          <p:nvPr>
            <p:ph idx="17"/>
          </p:nvPr>
        </p:nvSpPr>
        <p:spPr>
          <a:xfrm>
            <a:off x="447675" y="4513624"/>
            <a:ext cx="2514600" cy="369332"/>
          </a:xfrm>
        </p:spPr>
        <p:txBody>
          <a:bodyPr>
            <a:spAutoFit/>
          </a:bodyPr>
          <a:lstStyle/>
          <a:p>
            <a:r>
              <a:rPr lang="en-US" altLang="en-US" sz="2400" i="1" dirty="0">
                <a:ea typeface="ヒラギノ角ゴ Pro W3" pitchFamily="-80" charset="-128"/>
              </a:rPr>
              <a:t>g </a:t>
            </a:r>
            <a:r>
              <a:rPr lang="en-US" altLang="en-US" sz="2400" i="1" dirty="0" smtClean="0">
                <a:ea typeface="ヒラギノ角ゴ Pro W3" pitchFamily="-80" charset="-128"/>
              </a:rPr>
              <a:t>= </a:t>
            </a:r>
            <a:r>
              <a:rPr lang="en-US" altLang="en-US" sz="2400" dirty="0">
                <a:ea typeface="ヒラギノ角ゴ Pro W3" pitchFamily="-80" charset="-128"/>
              </a:rPr>
              <a:t>growth </a:t>
            </a:r>
            <a:r>
              <a:rPr lang="en-US" altLang="en-US" sz="2400" dirty="0" smtClean="0">
                <a:ea typeface="ヒラギノ角ゴ Pro W3" pitchFamily="-80" charset="-128"/>
              </a:rPr>
              <a:t>rate</a:t>
            </a:r>
            <a:endParaRPr lang="en-US" sz="2400" dirty="0"/>
          </a:p>
        </p:txBody>
      </p:sp>
    </p:spTree>
    <p:extLst>
      <p:ext uri="{BB962C8B-B14F-4D97-AF65-F5344CB8AC3E}">
        <p14:creationId xmlns:p14="http://schemas.microsoft.com/office/powerpoint/2010/main" val="1558264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09575"/>
            <a:ext cx="8153400" cy="553998"/>
          </a:xfrm>
        </p:spPr>
        <p:txBody>
          <a:bodyPr wrap="square">
            <a:spAutoFit/>
          </a:bodyPr>
          <a:lstStyle/>
          <a:p>
            <a:r>
              <a:rPr lang="en-US" altLang="en-US" sz="3600" dirty="0" smtClean="0">
                <a:latin typeface="+mj-lt"/>
                <a:ea typeface="ＭＳ Ｐゴシック" panose="020B0600070205080204" pitchFamily="34" charset="-128"/>
              </a:rPr>
              <a:t>Learning Objectives</a:t>
            </a:r>
            <a:endParaRPr lang="en-US" sz="2000" b="0" dirty="0">
              <a:latin typeface="+mj-lt"/>
            </a:endParaRPr>
          </a:p>
        </p:txBody>
      </p:sp>
      <p:sp>
        <p:nvSpPr>
          <p:cNvPr id="3" name="Content Placeholder 2"/>
          <p:cNvSpPr>
            <a:spLocks noGrp="1"/>
          </p:cNvSpPr>
          <p:nvPr>
            <p:ph idx="1"/>
          </p:nvPr>
        </p:nvSpPr>
        <p:spPr>
          <a:xfrm>
            <a:off x="447675" y="1219200"/>
            <a:ext cx="8153400" cy="2423740"/>
          </a:xfrm>
        </p:spPr>
        <p:txBody>
          <a:bodyPr wrap="square">
            <a:spAutoFit/>
          </a:bodyPr>
          <a:lstStyle/>
          <a:p>
            <a:pPr marL="538163" indent="-538163">
              <a:buNone/>
              <a:defRPr/>
            </a:pPr>
            <a:r>
              <a:rPr lang="en-US" sz="2400" b="1" dirty="0" smtClean="0">
                <a:solidFill>
                  <a:srgbClr val="007FA3"/>
                </a:solidFill>
              </a:rPr>
              <a:t>9.1</a:t>
            </a:r>
            <a:r>
              <a:rPr lang="en-US" sz="2400" dirty="0" smtClean="0"/>
              <a:t> </a:t>
            </a:r>
            <a:r>
              <a:rPr lang="en-GB" altLang="en-US" sz="2400" dirty="0"/>
              <a:t>Understand the concepts underlying the firm’s cost of capital.</a:t>
            </a:r>
            <a:endParaRPr lang="en-US" sz="2400" dirty="0" smtClean="0"/>
          </a:p>
          <a:p>
            <a:pPr marL="0" indent="0">
              <a:spcAft>
                <a:spcPts val="0"/>
              </a:spcAft>
              <a:buNone/>
            </a:pPr>
            <a:r>
              <a:rPr lang="en-US" sz="2400" b="1" dirty="0" smtClean="0">
                <a:solidFill>
                  <a:srgbClr val="007FA3"/>
                </a:solidFill>
              </a:rPr>
              <a:t>9.2</a:t>
            </a:r>
            <a:r>
              <a:rPr lang="en-US" sz="2400" dirty="0" smtClean="0"/>
              <a:t> </a:t>
            </a:r>
            <a:r>
              <a:rPr lang="en-GB" altLang="en-US" sz="2400" dirty="0"/>
              <a:t>Evaluate the costs of the individual sources of capital</a:t>
            </a:r>
            <a:endParaRPr lang="en-US" sz="2400" dirty="0" smtClean="0"/>
          </a:p>
          <a:p>
            <a:pPr marL="0" indent="0">
              <a:buNone/>
            </a:pPr>
            <a:r>
              <a:rPr lang="en-US" sz="2400" b="1" dirty="0" smtClean="0">
                <a:solidFill>
                  <a:srgbClr val="007FA3"/>
                </a:solidFill>
              </a:rPr>
              <a:t>9.3</a:t>
            </a:r>
            <a:r>
              <a:rPr lang="en-US" sz="2400" dirty="0" smtClean="0"/>
              <a:t> </a:t>
            </a:r>
            <a:r>
              <a:rPr lang="en-GB" altLang="en-US" sz="2400" dirty="0"/>
              <a:t>Calculate a firm’s weighted average cost of capital.</a:t>
            </a:r>
            <a:endParaRPr lang="en-GB" altLang="en-US" sz="2400" dirty="0" smtClean="0"/>
          </a:p>
          <a:p>
            <a:pPr marL="0" indent="0">
              <a:buNone/>
            </a:pPr>
            <a:r>
              <a:rPr lang="en-GB" altLang="en-US" sz="2400" b="1" dirty="0" smtClean="0">
                <a:solidFill>
                  <a:srgbClr val="007FA3"/>
                </a:solidFill>
                <a:ea typeface="ヒラギノ角ゴ Pro W3" charset="-128"/>
              </a:rPr>
              <a:t>9.4 </a:t>
            </a:r>
            <a:r>
              <a:rPr lang="en-US" altLang="en-US" sz="2400" dirty="0"/>
              <a:t>Estimate divisional costs of capital</a:t>
            </a:r>
            <a:r>
              <a:rPr lang="en-US" altLang="en-US" sz="2400" dirty="0" smtClean="0"/>
              <a:t>.</a:t>
            </a:r>
            <a:endParaRPr lang="en-GB" altLang="en-US" sz="2400" dirty="0" smtClean="0"/>
          </a:p>
        </p:txBody>
      </p:sp>
    </p:spTree>
    <p:extLst>
      <p:ext uri="{BB962C8B-B14F-4D97-AF65-F5344CB8AC3E}">
        <p14:creationId xmlns:p14="http://schemas.microsoft.com/office/powerpoint/2010/main" val="3238115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8150" y="417552"/>
            <a:ext cx="8153400" cy="553998"/>
          </a:xfrm>
        </p:spPr>
        <p:txBody>
          <a:bodyPr wrap="square">
            <a:spAutoFit/>
          </a:bodyPr>
          <a:lstStyle/>
          <a:p>
            <a:r>
              <a:rPr lang="en-US" altLang="en-US" sz="3600" dirty="0" smtClean="0">
                <a:latin typeface="+mj-lt"/>
                <a:ea typeface="ヒラギノ角ゴ Pro W3" pitchFamily="-80" charset="-128"/>
              </a:rPr>
              <a:t>The Dividend Growth Model </a:t>
            </a:r>
            <a:r>
              <a:rPr lang="en-US" altLang="en-US" sz="2800" dirty="0" smtClean="0">
                <a:latin typeface="+mj-lt"/>
                <a:ea typeface="ヒラギノ角ゴ Pro W3" pitchFamily="-80" charset="-128"/>
              </a:rPr>
              <a:t>(2 of 3)</a:t>
            </a:r>
            <a:endParaRPr lang="en-US" sz="2800" dirty="0">
              <a:latin typeface="+mj-lt"/>
            </a:endParaRPr>
          </a:p>
        </p:txBody>
      </p:sp>
      <p:sp>
        <p:nvSpPr>
          <p:cNvPr id="5" name="Content Placeholder 4"/>
          <p:cNvSpPr>
            <a:spLocks noGrp="1"/>
          </p:cNvSpPr>
          <p:nvPr>
            <p:ph idx="1"/>
          </p:nvPr>
        </p:nvSpPr>
        <p:spPr>
          <a:xfrm>
            <a:off x="438150" y="1219200"/>
            <a:ext cx="8153400" cy="369332"/>
          </a:xfrm>
        </p:spPr>
        <p:txBody>
          <a:bodyPr wrap="square">
            <a:spAutoFit/>
          </a:bodyPr>
          <a:lstStyle/>
          <a:p>
            <a:r>
              <a:rPr lang="en-US" altLang="en-US" sz="2400" dirty="0">
                <a:ea typeface="ヒラギノ角ゴ Pro W3" pitchFamily="-80" charset="-128"/>
              </a:rPr>
              <a:t>Investors’ required rate of </a:t>
            </a:r>
            <a:r>
              <a:rPr lang="en-US" altLang="en-US" sz="2400" dirty="0" smtClean="0">
                <a:ea typeface="ヒラギノ角ゴ Pro W3" pitchFamily="-80" charset="-128"/>
              </a:rPr>
              <a:t>return (</a:t>
            </a:r>
            <a:r>
              <a:rPr lang="en-US" altLang="en-US" sz="2400" b="1" dirty="0" smtClean="0">
                <a:ea typeface="ヒラギノ角ゴ Pro W3" pitchFamily="-80" charset="-128"/>
              </a:rPr>
              <a:t>For </a:t>
            </a:r>
            <a:r>
              <a:rPr lang="en-US" altLang="en-US" sz="2400" b="1" dirty="0">
                <a:ea typeface="ヒラギノ角ゴ Pro W3" pitchFamily="-80" charset="-128"/>
              </a:rPr>
              <a:t>new issues</a:t>
            </a:r>
            <a:r>
              <a:rPr lang="en-US" altLang="en-US" sz="2400" dirty="0">
                <a:ea typeface="ヒラギノ角ゴ Pro W3" pitchFamily="-80" charset="-128"/>
              </a:rPr>
              <a:t>)</a:t>
            </a:r>
            <a:endParaRPr lang="en-US" sz="2400" dirty="0"/>
          </a:p>
        </p:txBody>
      </p:sp>
      <p:graphicFrame>
        <p:nvGraphicFramePr>
          <p:cNvPr id="17" name="Object 16" descr="The equation is as follows: Investors’ required rate of return (for new issues): k sub ncs equals the fraction capital D1 by capital N capital P sub cs plus g; D1: Dividends expected one year hence; P sub cs: Net proceeds per share; g: growth rate."/>
          <p:cNvGraphicFramePr>
            <a:graphicFrameLocks noChangeAspect="1"/>
          </p:cNvGraphicFramePr>
          <p:nvPr>
            <p:extLst>
              <p:ext uri="{D42A27DB-BD31-4B8C-83A1-F6EECF244321}">
                <p14:modId xmlns:p14="http://schemas.microsoft.com/office/powerpoint/2010/main" val="466219084"/>
              </p:ext>
            </p:extLst>
          </p:nvPr>
        </p:nvGraphicFramePr>
        <p:xfrm>
          <a:off x="2555875" y="1849438"/>
          <a:ext cx="1925638" cy="900112"/>
        </p:xfrm>
        <a:graphic>
          <a:graphicData uri="http://schemas.openxmlformats.org/presentationml/2006/ole">
            <mc:AlternateContent xmlns:mc="http://schemas.openxmlformats.org/markup-compatibility/2006">
              <mc:Choice xmlns:v="urn:schemas-microsoft-com:vml" Requires="v">
                <p:oleObj spid="_x0000_s47027" name="Equation" r:id="rId3" imgW="952200" imgH="444240" progId="Equation.DSMT4">
                  <p:embed/>
                </p:oleObj>
              </mc:Choice>
              <mc:Fallback>
                <p:oleObj name="Equation" r:id="rId3" imgW="952200" imgH="444240" progId="Equation.DSMT4">
                  <p:embed/>
                  <p:pic>
                    <p:nvPicPr>
                      <p:cNvPr id="18" name="Object 17"/>
                      <p:cNvPicPr/>
                      <p:nvPr/>
                    </p:nvPicPr>
                    <p:blipFill>
                      <a:blip r:embed="rId4"/>
                      <a:stretch>
                        <a:fillRect/>
                      </a:stretch>
                    </p:blipFill>
                    <p:spPr>
                      <a:xfrm>
                        <a:off x="2555875" y="1849438"/>
                        <a:ext cx="1925638" cy="900112"/>
                      </a:xfrm>
                      <a:prstGeom prst="rect">
                        <a:avLst/>
                      </a:prstGeom>
                    </p:spPr>
                  </p:pic>
                </p:oleObj>
              </mc:Fallback>
            </mc:AlternateContent>
          </a:graphicData>
        </a:graphic>
      </p:graphicFrame>
      <p:sp>
        <p:nvSpPr>
          <p:cNvPr id="9" name="Content Placeholder 8"/>
          <p:cNvSpPr>
            <a:spLocks noGrp="1"/>
          </p:cNvSpPr>
          <p:nvPr>
            <p:ph idx="13"/>
          </p:nvPr>
        </p:nvSpPr>
        <p:spPr>
          <a:xfrm>
            <a:off x="438149" y="2902229"/>
            <a:ext cx="152401" cy="400110"/>
          </a:xfrm>
        </p:spPr>
        <p:txBody>
          <a:bodyPr>
            <a:spAutoFit/>
          </a:bodyPr>
          <a:lstStyle/>
          <a:p>
            <a:r>
              <a:rPr lang="en-US" sz="2600" dirty="0" smtClean="0"/>
              <a:t>​</a:t>
            </a:r>
            <a:endParaRPr lang="en-US" sz="2600" dirty="0"/>
          </a:p>
        </p:txBody>
      </p:sp>
      <p:sp>
        <p:nvSpPr>
          <p:cNvPr id="10" name="Content Placeholder 9"/>
          <p:cNvSpPr>
            <a:spLocks noGrp="1"/>
          </p:cNvSpPr>
          <p:nvPr>
            <p:ph idx="14"/>
          </p:nvPr>
        </p:nvSpPr>
        <p:spPr>
          <a:xfrm>
            <a:off x="838200" y="2922236"/>
            <a:ext cx="5990589" cy="369332"/>
          </a:xfrm>
        </p:spPr>
        <p:txBody>
          <a:bodyPr wrap="square">
            <a:spAutoFit/>
          </a:bodyPr>
          <a:lstStyle/>
          <a:p>
            <a:pPr marL="0" indent="0">
              <a:buNone/>
            </a:pPr>
            <a:r>
              <a:rPr lang="en-US" altLang="en-US" sz="2400" i="1" dirty="0" smtClean="0">
                <a:ea typeface="ヒラギノ角ゴ Pro W3" pitchFamily="-80" charset="-128"/>
              </a:rPr>
              <a:t>D</a:t>
            </a:r>
            <a:r>
              <a:rPr lang="en-US" altLang="en-US" sz="2400" dirty="0" smtClean="0">
                <a:ea typeface="ヒラギノ角ゴ Pro W3" pitchFamily="-80" charset="-128"/>
              </a:rPr>
              <a:t>1 = Dividends expected one year hence</a:t>
            </a:r>
            <a:endParaRPr lang="en-US" altLang="en-US" sz="2400" dirty="0">
              <a:ea typeface="ヒラギノ角ゴ Pro W3" pitchFamily="-80" charset="-128"/>
            </a:endParaRPr>
          </a:p>
        </p:txBody>
      </p:sp>
      <p:sp>
        <p:nvSpPr>
          <p:cNvPr id="13" name="Content Placeholder 9"/>
          <p:cNvSpPr>
            <a:spLocks noGrp="1"/>
          </p:cNvSpPr>
          <p:nvPr>
            <p:ph idx="15"/>
          </p:nvPr>
        </p:nvSpPr>
        <p:spPr>
          <a:xfrm>
            <a:off x="438150" y="3603011"/>
            <a:ext cx="152400" cy="369332"/>
          </a:xfrm>
        </p:spPr>
        <p:txBody>
          <a:bodyPr>
            <a:spAutoFit/>
          </a:bodyPr>
          <a:lstStyle/>
          <a:p>
            <a:r>
              <a:rPr lang="en-US" altLang="en-US" sz="2400" dirty="0" smtClean="0">
                <a:ea typeface="ヒラギノ角ゴ Pro W3" pitchFamily="-80" charset="-128"/>
              </a:rPr>
              <a:t>​</a:t>
            </a:r>
            <a:endParaRPr lang="en-US" altLang="en-US" sz="2400" dirty="0">
              <a:ea typeface="ヒラギノ角ゴ Pro W3" pitchFamily="-80" charset="-128"/>
            </a:endParaRPr>
          </a:p>
        </p:txBody>
      </p:sp>
      <p:sp>
        <p:nvSpPr>
          <p:cNvPr id="11" name="Content Placeholder 10"/>
          <p:cNvSpPr>
            <a:spLocks noGrp="1"/>
          </p:cNvSpPr>
          <p:nvPr>
            <p:ph idx="16"/>
          </p:nvPr>
        </p:nvSpPr>
        <p:spPr>
          <a:xfrm>
            <a:off x="762000" y="3574838"/>
            <a:ext cx="4402139" cy="400751"/>
          </a:xfrm>
        </p:spPr>
        <p:txBody>
          <a:bodyPr/>
          <a:lstStyle/>
          <a:p>
            <a:pPr marL="0" indent="0">
              <a:buNone/>
            </a:pPr>
            <a:r>
              <a:rPr lang="en-US" altLang="en-US" sz="2400" i="1" dirty="0" smtClean="0">
                <a:ea typeface="ヒラギノ角ゴ Pro W3" pitchFamily="-80" charset="-128"/>
              </a:rPr>
              <a:t>P</a:t>
            </a:r>
            <a:r>
              <a:rPr lang="en-US" altLang="en-US" sz="2400" i="1" baseline="-25000" dirty="0" smtClean="0">
                <a:ea typeface="ヒラギノ角ゴ Pro W3" pitchFamily="-80" charset="-128"/>
              </a:rPr>
              <a:t>cs</a:t>
            </a:r>
            <a:r>
              <a:rPr lang="en-US" altLang="en-US" sz="2400" dirty="0" smtClean="0">
                <a:ea typeface="ヒラギノ角ゴ Pro W3" pitchFamily="-80" charset="-128"/>
              </a:rPr>
              <a:t> = Net </a:t>
            </a:r>
            <a:r>
              <a:rPr lang="en-US" altLang="en-US" sz="2400" dirty="0">
                <a:ea typeface="ヒラギノ角ゴ Pro W3" pitchFamily="-80" charset="-128"/>
              </a:rPr>
              <a:t>proceeds per </a:t>
            </a:r>
            <a:r>
              <a:rPr lang="en-US" altLang="en-US" sz="2400" dirty="0" smtClean="0">
                <a:ea typeface="ヒラギノ角ゴ Pro W3" pitchFamily="-80" charset="-128"/>
              </a:rPr>
              <a:t>share</a:t>
            </a:r>
            <a:endParaRPr lang="en-US" sz="2400" dirty="0"/>
          </a:p>
        </p:txBody>
      </p:sp>
      <p:sp>
        <p:nvSpPr>
          <p:cNvPr id="2" name="Content Placeholder 1"/>
          <p:cNvSpPr>
            <a:spLocks noGrp="1"/>
          </p:cNvSpPr>
          <p:nvPr>
            <p:ph idx="17"/>
          </p:nvPr>
        </p:nvSpPr>
        <p:spPr>
          <a:xfrm>
            <a:off x="438149" y="4207173"/>
            <a:ext cx="2514601" cy="369332"/>
          </a:xfrm>
        </p:spPr>
        <p:txBody>
          <a:bodyPr>
            <a:spAutoFit/>
          </a:bodyPr>
          <a:lstStyle/>
          <a:p>
            <a:r>
              <a:rPr lang="en-US" altLang="en-US" sz="2400" i="1" dirty="0">
                <a:ea typeface="ヒラギノ角ゴ Pro W3" pitchFamily="-80" charset="-128"/>
              </a:rPr>
              <a:t>g = </a:t>
            </a:r>
            <a:r>
              <a:rPr lang="en-US" altLang="en-US" sz="2400" dirty="0">
                <a:ea typeface="ヒラギノ角ゴ Pro W3" pitchFamily="-80" charset="-128"/>
              </a:rPr>
              <a:t>growth rate</a:t>
            </a:r>
            <a:endParaRPr lang="en-US" sz="2400" dirty="0"/>
          </a:p>
        </p:txBody>
      </p:sp>
    </p:spTree>
    <p:extLst>
      <p:ext uri="{BB962C8B-B14F-4D97-AF65-F5344CB8AC3E}">
        <p14:creationId xmlns:p14="http://schemas.microsoft.com/office/powerpoint/2010/main" val="241294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417552"/>
            <a:ext cx="8153400" cy="553998"/>
          </a:xfrm>
        </p:spPr>
        <p:txBody>
          <a:bodyPr wrap="square">
            <a:spAutoFit/>
          </a:bodyPr>
          <a:lstStyle/>
          <a:p>
            <a:r>
              <a:rPr lang="en-US" altLang="en-US" sz="3600" dirty="0">
                <a:latin typeface="+mj-lt"/>
                <a:ea typeface="ヒラギノ角ゴ Pro W3" pitchFamily="-80" charset="-128"/>
              </a:rPr>
              <a:t>The Dividend Growth </a:t>
            </a:r>
            <a:r>
              <a:rPr lang="en-US" altLang="en-US" sz="3600" dirty="0" smtClean="0">
                <a:latin typeface="+mj-lt"/>
                <a:ea typeface="ヒラギノ角ゴ Pro W3" pitchFamily="-80" charset="-128"/>
              </a:rPr>
              <a:t>Model </a:t>
            </a:r>
            <a:r>
              <a:rPr lang="en-US" altLang="en-US" sz="2800" dirty="0" smtClean="0">
                <a:latin typeface="+mj-lt"/>
                <a:ea typeface="ヒラギノ角ゴ Pro W3" pitchFamily="-80" charset="-128"/>
              </a:rPr>
              <a:t>(3 of 3)</a:t>
            </a:r>
            <a:endParaRPr lang="en-US" sz="2800" dirty="0">
              <a:latin typeface="+mj-lt"/>
            </a:endParaRPr>
          </a:p>
        </p:txBody>
      </p:sp>
      <p:sp>
        <p:nvSpPr>
          <p:cNvPr id="3" name="Content Placeholder 2"/>
          <p:cNvSpPr>
            <a:spLocks noGrp="1"/>
          </p:cNvSpPr>
          <p:nvPr>
            <p:ph idx="1"/>
          </p:nvPr>
        </p:nvSpPr>
        <p:spPr>
          <a:xfrm>
            <a:off x="428625" y="1219200"/>
            <a:ext cx="8153400" cy="1631216"/>
          </a:xfrm>
        </p:spPr>
        <p:txBody>
          <a:bodyPr wrap="square">
            <a:spAutoFit/>
          </a:bodyPr>
          <a:lstStyle/>
          <a:p>
            <a:r>
              <a:rPr lang="en-US" altLang="en-US" sz="2400" dirty="0">
                <a:ea typeface="ヒラギノ角ゴ Pro W3" pitchFamily="-80" charset="-128"/>
              </a:rPr>
              <a:t>Dividend growth model is simple to use but suffers from the following drawbacks</a:t>
            </a:r>
            <a:r>
              <a:rPr lang="en-US" altLang="en-US" sz="2400" dirty="0" smtClean="0">
                <a:ea typeface="ヒラギノ角ゴ Pro W3" pitchFamily="-80" charset="-128"/>
              </a:rPr>
              <a:t>:</a:t>
            </a:r>
          </a:p>
          <a:p>
            <a:pPr lvl="1"/>
            <a:r>
              <a:rPr lang="en-US" altLang="en-US" sz="2400" dirty="0">
                <a:ea typeface="ヒラギノ角ゴ Pro W3" pitchFamily="-80" charset="-128"/>
              </a:rPr>
              <a:t>It assumes a constant growth </a:t>
            </a:r>
            <a:r>
              <a:rPr lang="en-US" altLang="en-US" sz="2400" dirty="0" smtClean="0">
                <a:ea typeface="ヒラギノ角ゴ Pro W3" pitchFamily="-80" charset="-128"/>
              </a:rPr>
              <a:t>rate.</a:t>
            </a:r>
          </a:p>
          <a:p>
            <a:pPr lvl="1"/>
            <a:r>
              <a:rPr lang="en-US" altLang="en-US" sz="2400" dirty="0">
                <a:ea typeface="ヒラギノ角ゴ Pro W3" pitchFamily="-80" charset="-128"/>
              </a:rPr>
              <a:t>It is not easy to </a:t>
            </a:r>
            <a:r>
              <a:rPr lang="en-US" altLang="en-US" sz="2400" dirty="0" smtClean="0">
                <a:ea typeface="ヒラギノ角ゴ Pro W3" pitchFamily="-80" charset="-128"/>
              </a:rPr>
              <a:t>forecast </a:t>
            </a:r>
            <a:r>
              <a:rPr lang="en-US" altLang="en-US" sz="2400" dirty="0">
                <a:ea typeface="ヒラギノ角ゴ Pro W3" pitchFamily="-80" charset="-128"/>
              </a:rPr>
              <a:t>the growth </a:t>
            </a:r>
            <a:r>
              <a:rPr lang="en-US" altLang="en-US" sz="2400" dirty="0" smtClean="0">
                <a:ea typeface="ヒラギノ角ゴ Pro W3" pitchFamily="-80" charset="-128"/>
              </a:rPr>
              <a:t>rate.</a:t>
            </a:r>
            <a:endParaRPr lang="en-US" sz="2400" dirty="0"/>
          </a:p>
        </p:txBody>
      </p:sp>
    </p:spTree>
    <p:extLst>
      <p:ext uri="{BB962C8B-B14F-4D97-AF65-F5344CB8AC3E}">
        <p14:creationId xmlns:p14="http://schemas.microsoft.com/office/powerpoint/2010/main" val="3566571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409575"/>
            <a:ext cx="8153400" cy="984885"/>
          </a:xfrm>
        </p:spPr>
        <p:txBody>
          <a:bodyPr wrap="square">
            <a:spAutoFit/>
          </a:bodyPr>
          <a:lstStyle/>
          <a:p>
            <a:r>
              <a:rPr lang="en-US" altLang="en-US" sz="3600" dirty="0">
                <a:latin typeface="+mj-lt"/>
                <a:ea typeface="ヒラギノ角ゴ Pro W3" pitchFamily="-80" charset="-128"/>
              </a:rPr>
              <a:t>The Capital Asset Pricing Model</a:t>
            </a:r>
            <a:br>
              <a:rPr lang="en-US" altLang="en-US" sz="3600" dirty="0">
                <a:latin typeface="+mj-lt"/>
                <a:ea typeface="ヒラギノ角ゴ Pro W3" pitchFamily="-80" charset="-128"/>
              </a:rPr>
            </a:br>
            <a:r>
              <a:rPr lang="en-US" altLang="en-US" sz="2800" dirty="0">
                <a:latin typeface="+mj-lt"/>
                <a:ea typeface="ヒラギノ角ゴ Pro W3" pitchFamily="-80" charset="-128"/>
              </a:rPr>
              <a:t>(1 of 2) </a:t>
            </a:r>
            <a:endParaRPr lang="en-US" sz="2800" dirty="0">
              <a:latin typeface="+mj-lt"/>
              <a:ea typeface="ヒラギノ角ゴ Pro W3" pitchFamily="-80" charset="-128"/>
            </a:endParaRPr>
          </a:p>
        </p:txBody>
      </p:sp>
      <p:graphicFrame>
        <p:nvGraphicFramePr>
          <p:cNvPr id="7" name="Object 6" descr="The equation is as follows: &#10;k sub c equals r sub f plus beta open parens rm minus rf close parens where rf is Risk-free rate; rm minus rf equals Market Risk Premium or expected rate of return for “average security” minus the risk-free rate."/>
          <p:cNvGraphicFramePr>
            <a:graphicFrameLocks noChangeAspect="1"/>
          </p:cNvGraphicFramePr>
          <p:nvPr>
            <p:extLst>
              <p:ext uri="{D42A27DB-BD31-4B8C-83A1-F6EECF244321}">
                <p14:modId xmlns:p14="http://schemas.microsoft.com/office/powerpoint/2010/main" val="2266297616"/>
              </p:ext>
            </p:extLst>
          </p:nvPr>
        </p:nvGraphicFramePr>
        <p:xfrm>
          <a:off x="1992313" y="1606550"/>
          <a:ext cx="3322637" cy="755650"/>
        </p:xfrm>
        <a:graphic>
          <a:graphicData uri="http://schemas.openxmlformats.org/presentationml/2006/ole">
            <mc:AlternateContent xmlns:mc="http://schemas.openxmlformats.org/markup-compatibility/2006">
              <mc:Choice xmlns:v="urn:schemas-microsoft-com:vml" Requires="v">
                <p:oleObj spid="_x0000_s52819" name="Equation" r:id="rId3" imgW="1231560" imgH="279360" progId="Equation.DSMT4">
                  <p:embed/>
                </p:oleObj>
              </mc:Choice>
              <mc:Fallback>
                <p:oleObj name="Equation" r:id="rId3" imgW="1231560" imgH="279360" progId="Equation.DSMT4">
                  <p:embed/>
                  <p:pic>
                    <p:nvPicPr>
                      <p:cNvPr id="0" name=""/>
                      <p:cNvPicPr/>
                      <p:nvPr/>
                    </p:nvPicPr>
                    <p:blipFill>
                      <a:blip r:embed="rId4"/>
                      <a:stretch>
                        <a:fillRect/>
                      </a:stretch>
                    </p:blipFill>
                    <p:spPr>
                      <a:xfrm>
                        <a:off x="1992313" y="1606550"/>
                        <a:ext cx="3322637" cy="755650"/>
                      </a:xfrm>
                      <a:prstGeom prst="rect">
                        <a:avLst/>
                      </a:prstGeom>
                    </p:spPr>
                  </p:pic>
                </p:oleObj>
              </mc:Fallback>
            </mc:AlternateContent>
          </a:graphicData>
        </a:graphic>
      </p:graphicFrame>
      <p:sp>
        <p:nvSpPr>
          <p:cNvPr id="4" name="Content Placeholder 3"/>
          <p:cNvSpPr>
            <a:spLocks noGrp="1"/>
          </p:cNvSpPr>
          <p:nvPr>
            <p:ph idx="1"/>
          </p:nvPr>
        </p:nvSpPr>
        <p:spPr>
          <a:xfrm>
            <a:off x="533400" y="2705977"/>
            <a:ext cx="2811567" cy="369332"/>
          </a:xfrm>
        </p:spPr>
        <p:txBody>
          <a:bodyPr wrap="square">
            <a:spAutoFit/>
          </a:bodyPr>
          <a:lstStyle/>
          <a:p>
            <a:pPr marL="0" indent="0">
              <a:buNone/>
            </a:pPr>
            <a:r>
              <a:rPr lang="en-US" altLang="en-US" sz="2400" i="1" dirty="0" smtClean="0">
                <a:ea typeface="ヒラギノ角ゴ Pro W3" pitchFamily="-80" charset="-128"/>
              </a:rPr>
              <a:t>r</a:t>
            </a:r>
            <a:r>
              <a:rPr lang="en-US" altLang="en-US" sz="2400" i="1" baseline="-25000" dirty="0" smtClean="0">
                <a:ea typeface="ヒラギノ角ゴ Pro W3" pitchFamily="-80" charset="-128"/>
              </a:rPr>
              <a:t>f</a:t>
            </a:r>
            <a:r>
              <a:rPr lang="en-US" altLang="en-US" sz="2400" dirty="0" smtClean="0">
                <a:ea typeface="ヒラギノ角ゴ Pro W3" pitchFamily="-80" charset="-128"/>
              </a:rPr>
              <a:t> = Risk-free </a:t>
            </a:r>
            <a:r>
              <a:rPr lang="en-US" altLang="en-US" sz="2400" dirty="0">
                <a:ea typeface="ヒラギノ角ゴ Pro W3" pitchFamily="-80" charset="-128"/>
              </a:rPr>
              <a:t>rate</a:t>
            </a:r>
            <a:endParaRPr lang="en-US" sz="2400" dirty="0"/>
          </a:p>
        </p:txBody>
      </p:sp>
      <p:sp>
        <p:nvSpPr>
          <p:cNvPr id="5" name="Content Placeholder 4"/>
          <p:cNvSpPr>
            <a:spLocks noGrp="1"/>
          </p:cNvSpPr>
          <p:nvPr>
            <p:ph idx="13"/>
          </p:nvPr>
        </p:nvSpPr>
        <p:spPr>
          <a:xfrm>
            <a:off x="533400" y="3353453"/>
            <a:ext cx="1295400" cy="369332"/>
          </a:xfrm>
        </p:spPr>
        <p:txBody>
          <a:bodyPr wrap="square">
            <a:spAutoFit/>
          </a:bodyPr>
          <a:lstStyle/>
          <a:p>
            <a:pPr marL="0" indent="0">
              <a:buNone/>
            </a:pPr>
            <a:r>
              <a:rPr lang="el-GR" altLang="en-US" sz="2400" i="1" dirty="0" smtClean="0">
                <a:ea typeface="ヒラギノ角ゴ Pro W3" pitchFamily="-80" charset="-128"/>
              </a:rPr>
              <a:t>β</a:t>
            </a:r>
            <a:r>
              <a:rPr lang="en-US" altLang="en-US" sz="2400" dirty="0" smtClean="0">
                <a:ea typeface="ヒラギノ角ゴ Pro W3" pitchFamily="-80" charset="-128"/>
              </a:rPr>
              <a:t> = Beta</a:t>
            </a:r>
            <a:endParaRPr lang="en-US" sz="2400" dirty="0"/>
          </a:p>
        </p:txBody>
      </p:sp>
      <p:sp>
        <p:nvSpPr>
          <p:cNvPr id="6" name="Content Placeholder 5"/>
          <p:cNvSpPr>
            <a:spLocks noGrp="1"/>
          </p:cNvSpPr>
          <p:nvPr>
            <p:ph idx="14"/>
          </p:nvPr>
        </p:nvSpPr>
        <p:spPr>
          <a:xfrm>
            <a:off x="533401" y="4019550"/>
            <a:ext cx="8077200" cy="738664"/>
          </a:xfrm>
        </p:spPr>
        <p:txBody>
          <a:bodyPr wrap="square">
            <a:spAutoFit/>
          </a:bodyPr>
          <a:lstStyle/>
          <a:p>
            <a:pPr marL="0" indent="0">
              <a:buNone/>
            </a:pPr>
            <a:r>
              <a:rPr lang="en-US" sz="2400" i="1" dirty="0" smtClean="0"/>
              <a:t>r</a:t>
            </a:r>
            <a:r>
              <a:rPr lang="en-US" sz="2400" i="1" baseline="-25000" dirty="0" smtClean="0"/>
              <a:t>m</a:t>
            </a:r>
            <a:r>
              <a:rPr lang="en-US" sz="2400" dirty="0" smtClean="0"/>
              <a:t> − </a:t>
            </a:r>
            <a:r>
              <a:rPr lang="en-US" sz="2400" i="1" dirty="0" smtClean="0"/>
              <a:t>r</a:t>
            </a:r>
            <a:r>
              <a:rPr lang="en-US" sz="2400" i="1" baseline="-25000" dirty="0" smtClean="0"/>
              <a:t>f</a:t>
            </a:r>
            <a:r>
              <a:rPr lang="en-US" sz="2400" dirty="0" smtClean="0"/>
              <a:t>  = Market </a:t>
            </a:r>
            <a:r>
              <a:rPr lang="en-US" sz="2400" dirty="0"/>
              <a:t>Risk Premium or expected rate of return for “average security” minus the risk-free rate</a:t>
            </a:r>
          </a:p>
        </p:txBody>
      </p:sp>
    </p:spTree>
    <p:extLst>
      <p:ext uri="{BB962C8B-B14F-4D97-AF65-F5344CB8AC3E}">
        <p14:creationId xmlns:p14="http://schemas.microsoft.com/office/powerpoint/2010/main" val="2569163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38150" y="409575"/>
            <a:ext cx="8153400" cy="984885"/>
          </a:xfrm>
        </p:spPr>
        <p:txBody>
          <a:bodyPr wrap="square">
            <a:spAutoFit/>
          </a:bodyPr>
          <a:lstStyle/>
          <a:p>
            <a:r>
              <a:rPr lang="en-US" altLang="en-US" sz="3600" dirty="0">
                <a:latin typeface="+mj-lt"/>
                <a:ea typeface="ヒラギノ角ゴ Pro W3" pitchFamily="-80" charset="-128"/>
              </a:rPr>
              <a:t>The Capital Asset Pricing </a:t>
            </a:r>
            <a:r>
              <a:rPr lang="en-US" altLang="en-US" sz="3600" dirty="0" smtClean="0">
                <a:latin typeface="+mj-lt"/>
                <a:ea typeface="ヒラギノ角ゴ Pro W3" pitchFamily="-80" charset="-128"/>
              </a:rPr>
              <a:t>Model</a:t>
            </a:r>
            <a:br>
              <a:rPr lang="en-US" altLang="en-US" sz="3600" dirty="0" smtClean="0">
                <a:latin typeface="+mj-lt"/>
                <a:ea typeface="ヒラギノ角ゴ Pro W3" pitchFamily="-80" charset="-128"/>
              </a:rPr>
            </a:br>
            <a:r>
              <a:rPr lang="en-US" altLang="en-US" sz="2800" dirty="0" smtClean="0">
                <a:latin typeface="+mj-lt"/>
                <a:ea typeface="ヒラギノ角ゴ Pro W3" pitchFamily="-80" charset="-128"/>
              </a:rPr>
              <a:t>(2 of 2)</a:t>
            </a:r>
            <a:endParaRPr lang="en-US" sz="3600" dirty="0">
              <a:latin typeface="+mj-lt"/>
            </a:endParaRPr>
          </a:p>
        </p:txBody>
      </p:sp>
      <p:sp>
        <p:nvSpPr>
          <p:cNvPr id="3" name="Content Placeholder 2"/>
          <p:cNvSpPr>
            <a:spLocks noGrp="1"/>
          </p:cNvSpPr>
          <p:nvPr>
            <p:ph idx="1"/>
          </p:nvPr>
        </p:nvSpPr>
        <p:spPr>
          <a:xfrm>
            <a:off x="457200" y="1600201"/>
            <a:ext cx="8053879" cy="762000"/>
          </a:xfrm>
        </p:spPr>
        <p:txBody>
          <a:bodyPr wrap="square">
            <a:spAutoFit/>
          </a:bodyPr>
          <a:lstStyle/>
          <a:p>
            <a:pPr marL="0" indent="0">
              <a:buNone/>
            </a:pPr>
            <a:r>
              <a:rPr lang="en-US" altLang="en-US" sz="2400" b="1" dirty="0">
                <a:ea typeface="ヒラギノ角ゴ Pro W3" pitchFamily="-80" charset="-128"/>
              </a:rPr>
              <a:t>Example:</a:t>
            </a:r>
            <a:r>
              <a:rPr lang="en-US" altLang="en-US" sz="2400" dirty="0">
                <a:ea typeface="ヒラギノ角ゴ Pro W3" pitchFamily="-80" charset="-128"/>
              </a:rPr>
              <a:t> If beta is </a:t>
            </a:r>
            <a:r>
              <a:rPr lang="en-US" altLang="en-US" sz="2400" dirty="0" smtClean="0">
                <a:ea typeface="ヒラギノ角ゴ Pro W3" pitchFamily="-80" charset="-128"/>
              </a:rPr>
              <a:t>1.40, </a:t>
            </a:r>
            <a:r>
              <a:rPr lang="en-US" altLang="en-US" sz="2400" dirty="0">
                <a:ea typeface="ヒラギノ角ゴ Pro W3" pitchFamily="-80" charset="-128"/>
              </a:rPr>
              <a:t>risk-free rate is </a:t>
            </a:r>
            <a:r>
              <a:rPr lang="en-US" altLang="en-US" sz="2400" dirty="0" smtClean="0">
                <a:ea typeface="ヒラギノ角ゴ Pro W3" pitchFamily="-80" charset="-128"/>
              </a:rPr>
              <a:t>2.75 percent </a:t>
            </a:r>
            <a:r>
              <a:rPr lang="en-US" altLang="en-US" sz="2400" dirty="0">
                <a:ea typeface="ヒラギノ角ゴ Pro W3" pitchFamily="-80" charset="-128"/>
              </a:rPr>
              <a:t>and expected return on market is </a:t>
            </a:r>
            <a:r>
              <a:rPr lang="en-US" altLang="en-US" sz="2400" dirty="0" smtClean="0">
                <a:ea typeface="ヒラギノ角ゴ Pro W3" pitchFamily="-80" charset="-128"/>
              </a:rPr>
              <a:t>10 percent.</a:t>
            </a:r>
            <a:endParaRPr lang="en-US" sz="2400" dirty="0"/>
          </a:p>
        </p:txBody>
      </p:sp>
      <p:graphicFrame>
        <p:nvGraphicFramePr>
          <p:cNvPr id="4" name="Object 3" descr="The equation is as follows: Cost of common stock (k sub cs) equals rf plus beta open parens rm minus rf close parens equals 0.0275 plus 1.4 open parens 0.10 minus 0.0275 close parens equals 0.129 or 12.9 percent."/>
          <p:cNvGraphicFramePr>
            <a:graphicFrameLocks noChangeAspect="1"/>
          </p:cNvGraphicFramePr>
          <p:nvPr>
            <p:extLst>
              <p:ext uri="{D42A27DB-BD31-4B8C-83A1-F6EECF244321}">
                <p14:modId xmlns:p14="http://schemas.microsoft.com/office/powerpoint/2010/main" val="3101349351"/>
              </p:ext>
            </p:extLst>
          </p:nvPr>
        </p:nvGraphicFramePr>
        <p:xfrm>
          <a:off x="466725" y="2932113"/>
          <a:ext cx="8113713" cy="700087"/>
        </p:xfrm>
        <a:graphic>
          <a:graphicData uri="http://schemas.openxmlformats.org/presentationml/2006/ole">
            <mc:AlternateContent xmlns:mc="http://schemas.openxmlformats.org/markup-compatibility/2006">
              <mc:Choice xmlns:v="urn:schemas-microsoft-com:vml" Requires="v">
                <p:oleObj spid="_x0000_s50453" name="Equation" r:id="rId3" imgW="5270400" imgH="457200" progId="Equation.DSMT4">
                  <p:embed/>
                </p:oleObj>
              </mc:Choice>
              <mc:Fallback>
                <p:oleObj name="Equation" r:id="rId3" imgW="5270400" imgH="457200" progId="Equation.DSMT4">
                  <p:embed/>
                  <p:pic>
                    <p:nvPicPr>
                      <p:cNvPr id="0" name=""/>
                      <p:cNvPicPr/>
                      <p:nvPr/>
                    </p:nvPicPr>
                    <p:blipFill>
                      <a:blip r:embed="rId4"/>
                      <a:stretch>
                        <a:fillRect/>
                      </a:stretch>
                    </p:blipFill>
                    <p:spPr>
                      <a:xfrm>
                        <a:off x="466725" y="2932113"/>
                        <a:ext cx="8113713" cy="700087"/>
                      </a:xfrm>
                      <a:prstGeom prst="rect">
                        <a:avLst/>
                      </a:prstGeom>
                    </p:spPr>
                  </p:pic>
                </p:oleObj>
              </mc:Fallback>
            </mc:AlternateContent>
          </a:graphicData>
        </a:graphic>
      </p:graphicFrame>
    </p:spTree>
    <p:extLst>
      <p:ext uri="{BB962C8B-B14F-4D97-AF65-F5344CB8AC3E}">
        <p14:creationId xmlns:p14="http://schemas.microsoft.com/office/powerpoint/2010/main" val="1315418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426720"/>
            <a:ext cx="8153400" cy="1097280"/>
          </a:xfrm>
        </p:spPr>
        <p:txBody>
          <a:bodyPr wrap="square">
            <a:spAutoFit/>
          </a:bodyPr>
          <a:lstStyle/>
          <a:p>
            <a:r>
              <a:rPr lang="en-US" altLang="en-US" sz="3600" dirty="0">
                <a:latin typeface="+mj-lt"/>
                <a:ea typeface="ヒラギノ角ゴ Pro W3" pitchFamily="-80" charset="-128"/>
              </a:rPr>
              <a:t>Capital Asset Pricing Model Variable Estimates</a:t>
            </a:r>
            <a:endParaRPr lang="en-US" sz="3600" dirty="0">
              <a:latin typeface="+mj-lt"/>
            </a:endParaRPr>
          </a:p>
        </p:txBody>
      </p:sp>
      <p:sp>
        <p:nvSpPr>
          <p:cNvPr id="3" name="Content Placeholder 2"/>
          <p:cNvSpPr>
            <a:spLocks noGrp="1"/>
          </p:cNvSpPr>
          <p:nvPr>
            <p:ph idx="1"/>
          </p:nvPr>
        </p:nvSpPr>
        <p:spPr>
          <a:xfrm>
            <a:off x="438150" y="1685925"/>
            <a:ext cx="8153400" cy="4270400"/>
          </a:xfrm>
        </p:spPr>
        <p:txBody>
          <a:bodyPr wrap="square">
            <a:spAutoFit/>
          </a:bodyPr>
          <a:lstStyle/>
          <a:p>
            <a:r>
              <a:rPr lang="en-US" altLang="en-US" sz="2400" dirty="0">
                <a:ea typeface="ヒラギノ角ゴ Pro W3" pitchFamily="-80" charset="-128"/>
              </a:rPr>
              <a:t>CAPM is easy to apply. Also, the estimates for model variables are generally available from public sources</a:t>
            </a:r>
            <a:r>
              <a:rPr lang="en-US" altLang="en-US" sz="2400" dirty="0" smtClean="0">
                <a:ea typeface="ヒラギノ角ゴ Pro W3" pitchFamily="-80" charset="-128"/>
              </a:rPr>
              <a:t>.</a:t>
            </a:r>
          </a:p>
          <a:p>
            <a:r>
              <a:rPr lang="en-US" altLang="en-US" sz="2400" b="1" dirty="0">
                <a:ea typeface="ヒラギノ角ゴ Pro W3" pitchFamily="-80" charset="-128"/>
              </a:rPr>
              <a:t>Risk-Free Rate:</a:t>
            </a:r>
            <a:r>
              <a:rPr lang="en-US" altLang="en-US" sz="2400" dirty="0">
                <a:ea typeface="ヒラギノ角ゴ Pro W3" pitchFamily="-80" charset="-128"/>
              </a:rPr>
              <a:t> Wide range of U.S. government securities </a:t>
            </a:r>
            <a:r>
              <a:rPr lang="en-US" altLang="en-US" sz="2400" dirty="0" smtClean="0">
                <a:ea typeface="ヒラギノ角ゴ Pro W3" pitchFamily="-80" charset="-128"/>
              </a:rPr>
              <a:t>can be used as base for risk-free rate.</a:t>
            </a:r>
          </a:p>
          <a:p>
            <a:r>
              <a:rPr lang="en-US" altLang="en-US" sz="2400" b="1" dirty="0">
                <a:ea typeface="ヒラギノ角ゴ Pro W3" pitchFamily="-80" charset="-128"/>
              </a:rPr>
              <a:t>Beta:</a:t>
            </a:r>
            <a:r>
              <a:rPr lang="en-US" altLang="en-US" sz="2400" dirty="0">
                <a:ea typeface="ヒラギノ角ゴ Pro W3" pitchFamily="-80" charset="-128"/>
              </a:rPr>
              <a:t> Estimates of beta are available from a wide range of </a:t>
            </a:r>
            <a:r>
              <a:rPr lang="en-US" altLang="en-US" sz="2400" dirty="0" smtClean="0">
                <a:ea typeface="ヒラギノ角ゴ Pro W3" pitchFamily="-80" charset="-128"/>
              </a:rPr>
              <a:t>services </a:t>
            </a:r>
            <a:r>
              <a:rPr lang="en-US" altLang="en-US" sz="2400" dirty="0">
                <a:ea typeface="ヒラギノ角ゴ Pro W3" pitchFamily="-80" charset="-128"/>
              </a:rPr>
              <a:t>or can be estimated using regression analysis of historical data</a:t>
            </a:r>
            <a:r>
              <a:rPr lang="en-US" altLang="en-US" sz="2400" dirty="0" smtClean="0">
                <a:ea typeface="ヒラギノ角ゴ Pro W3" pitchFamily="-80" charset="-128"/>
              </a:rPr>
              <a:t>.</a:t>
            </a:r>
          </a:p>
          <a:p>
            <a:r>
              <a:rPr lang="en-US" altLang="en-US" sz="2400" b="1" dirty="0">
                <a:ea typeface="ヒラギノ角ゴ Pro W3" pitchFamily="-80" charset="-128"/>
              </a:rPr>
              <a:t>Market Risk Premium:</a:t>
            </a:r>
            <a:r>
              <a:rPr lang="en-US" altLang="en-US" sz="2400" dirty="0">
                <a:ea typeface="ヒラギノ角ゴ Pro W3" pitchFamily="-80" charset="-128"/>
              </a:rPr>
              <a:t> It can be estimated by looking at history of stock returns and premium earned over risk-free rate.</a:t>
            </a:r>
            <a:endParaRPr lang="en-US" sz="2400" dirty="0"/>
          </a:p>
        </p:txBody>
      </p:sp>
    </p:spTree>
    <p:extLst>
      <p:ext uri="{BB962C8B-B14F-4D97-AF65-F5344CB8AC3E}">
        <p14:creationId xmlns:p14="http://schemas.microsoft.com/office/powerpoint/2010/main" val="3072713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150" y="2409825"/>
            <a:ext cx="8153400" cy="1107996"/>
          </a:xfrm>
        </p:spPr>
        <p:txBody>
          <a:bodyPr wrap="square">
            <a:spAutoFit/>
          </a:bodyPr>
          <a:lstStyle/>
          <a:p>
            <a:r>
              <a:rPr lang="en-US" altLang="en-US" dirty="0">
                <a:latin typeface="+mj-lt"/>
                <a:ea typeface="ヒラギノ角ゴ Pro W3" pitchFamily="-80" charset="-128"/>
              </a:rPr>
              <a:t>The </a:t>
            </a:r>
            <a:r>
              <a:rPr lang="en-US" altLang="en-US" dirty="0" smtClean="0">
                <a:latin typeface="+mj-lt"/>
                <a:ea typeface="ヒラギノ角ゴ Pro W3" pitchFamily="-80" charset="-128"/>
              </a:rPr>
              <a:t>Weighted Average Cost </a:t>
            </a:r>
            <a:r>
              <a:rPr lang="en-US" altLang="en-US" dirty="0">
                <a:latin typeface="+mj-lt"/>
                <a:ea typeface="ヒラギノ角ゴ Pro W3" pitchFamily="-80" charset="-128"/>
              </a:rPr>
              <a:t>of </a:t>
            </a:r>
            <a:r>
              <a:rPr lang="en-US" altLang="en-US" dirty="0" smtClean="0">
                <a:latin typeface="+mj-lt"/>
                <a:ea typeface="ヒラギノ角ゴ Pro W3" pitchFamily="-80" charset="-128"/>
              </a:rPr>
              <a:t>Capital</a:t>
            </a:r>
            <a:endParaRPr lang="en-US" sz="2000" b="0" dirty="0">
              <a:latin typeface="+mj-lt"/>
            </a:endParaRPr>
          </a:p>
        </p:txBody>
      </p:sp>
    </p:spTree>
    <p:extLst>
      <p:ext uri="{BB962C8B-B14F-4D97-AF65-F5344CB8AC3E}">
        <p14:creationId xmlns:p14="http://schemas.microsoft.com/office/powerpoint/2010/main" val="3541475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419100"/>
            <a:ext cx="8153400" cy="1097280"/>
          </a:xfrm>
        </p:spPr>
        <p:txBody>
          <a:bodyPr wrap="square">
            <a:spAutoFit/>
          </a:bodyPr>
          <a:lstStyle/>
          <a:p>
            <a:r>
              <a:rPr lang="en-US" sz="3600" dirty="0">
                <a:latin typeface="+mj-lt"/>
              </a:rPr>
              <a:t>The Weighted Average Cost of </a:t>
            </a:r>
            <a:r>
              <a:rPr lang="en-US" sz="3600" dirty="0" smtClean="0">
                <a:latin typeface="+mj-lt"/>
              </a:rPr>
              <a:t>Capital (WACC) </a:t>
            </a:r>
            <a:endParaRPr lang="en-US" sz="2000" b="0" dirty="0">
              <a:latin typeface="+mj-lt"/>
            </a:endParaRPr>
          </a:p>
        </p:txBody>
      </p:sp>
      <p:sp>
        <p:nvSpPr>
          <p:cNvPr id="3" name="Content Placeholder 2"/>
          <p:cNvSpPr>
            <a:spLocks noGrp="1"/>
          </p:cNvSpPr>
          <p:nvPr>
            <p:ph idx="1"/>
          </p:nvPr>
        </p:nvSpPr>
        <p:spPr>
          <a:xfrm>
            <a:off x="438150" y="1752600"/>
            <a:ext cx="8153400" cy="1862048"/>
          </a:xfrm>
        </p:spPr>
        <p:txBody>
          <a:bodyPr wrap="square">
            <a:spAutoFit/>
          </a:bodyPr>
          <a:lstStyle/>
          <a:p>
            <a:pPr marL="0" indent="0">
              <a:buNone/>
            </a:pPr>
            <a:r>
              <a:rPr lang="en-US" altLang="en-US" sz="2400" b="1" dirty="0">
                <a:ea typeface="ヒラギノ角ゴ Pro W3" pitchFamily="-80" charset="-128"/>
              </a:rPr>
              <a:t>Bringing it all together: </a:t>
            </a:r>
            <a:r>
              <a:rPr lang="en-US" altLang="en-US" sz="2400" b="1" dirty="0" smtClean="0">
                <a:ea typeface="ヒラギノ角ゴ Pro W3" pitchFamily="-80" charset="-128"/>
              </a:rPr>
              <a:t>WACC</a:t>
            </a:r>
          </a:p>
          <a:p>
            <a:r>
              <a:rPr lang="en-US" altLang="en-US" sz="2400" dirty="0" smtClean="0">
                <a:ea typeface="ヒラギノ角ゴ Pro W3" pitchFamily="-80" charset="-128"/>
              </a:rPr>
              <a:t>To </a:t>
            </a:r>
            <a:r>
              <a:rPr lang="en-US" altLang="en-US" sz="2400" dirty="0">
                <a:ea typeface="ヒラギノ角ゴ Pro W3" pitchFamily="-80" charset="-128"/>
              </a:rPr>
              <a:t>estimate WACC, we need to know the capital structure mix and the cost of each of the sources of </a:t>
            </a:r>
            <a:r>
              <a:rPr lang="en-US" altLang="en-US" sz="2400" dirty="0" smtClean="0">
                <a:ea typeface="ヒラギノ角ゴ Pro W3" pitchFamily="-80" charset="-128"/>
              </a:rPr>
              <a:t>capital.</a:t>
            </a:r>
          </a:p>
          <a:p>
            <a:r>
              <a:rPr lang="en-US" altLang="en-US" sz="2400" dirty="0" smtClean="0">
                <a:ea typeface="ヒラギノ角ゴ Pro W3" pitchFamily="-80" charset="-128"/>
              </a:rPr>
              <a:t>For </a:t>
            </a:r>
            <a:r>
              <a:rPr lang="en-US" altLang="en-US" sz="2400" dirty="0">
                <a:ea typeface="ヒラギノ角ゴ Pro W3" pitchFamily="-80" charset="-128"/>
              </a:rPr>
              <a:t>a firm with only two sources: debt and common equity</a:t>
            </a:r>
            <a:r>
              <a:rPr lang="en-US" altLang="en-US" sz="2400" dirty="0" smtClean="0">
                <a:ea typeface="ヒラギノ角ゴ Pro W3" pitchFamily="-80" charset="-128"/>
              </a:rPr>
              <a:t>,</a:t>
            </a:r>
            <a:endParaRPr lang="en-US" sz="2400" dirty="0"/>
          </a:p>
        </p:txBody>
      </p:sp>
      <p:graphicFrame>
        <p:nvGraphicFramePr>
          <p:cNvPr id="4" name="Object 3" descr="The details are as follows: Bringing it all together: WACC: &#10;• To estimate WACC, we need to know the capital structure mix and the cost of each of the sources of capital.&#10;• For a firm with only two sources: debt and common equity, weighted average cost of capital equals after-tax cost of debt times proportion of debt financing plus cost of equity times proportion of equity financing."/>
          <p:cNvGraphicFramePr>
            <a:graphicFrameLocks noChangeAspect="1"/>
          </p:cNvGraphicFramePr>
          <p:nvPr>
            <p:extLst>
              <p:ext uri="{D42A27DB-BD31-4B8C-83A1-F6EECF244321}">
                <p14:modId xmlns:p14="http://schemas.microsoft.com/office/powerpoint/2010/main" val="3835857646"/>
              </p:ext>
            </p:extLst>
          </p:nvPr>
        </p:nvGraphicFramePr>
        <p:xfrm>
          <a:off x="1185863" y="3983038"/>
          <a:ext cx="6831012" cy="1427162"/>
        </p:xfrm>
        <a:graphic>
          <a:graphicData uri="http://schemas.openxmlformats.org/presentationml/2006/ole">
            <mc:AlternateContent xmlns:mc="http://schemas.openxmlformats.org/markup-compatibility/2006">
              <mc:Choice xmlns:v="urn:schemas-microsoft-com:vml" Requires="v">
                <p:oleObj spid="_x0000_s13296" name="Equation" r:id="rId3" imgW="3479760" imgH="723600" progId="Equation.DSMT4">
                  <p:embed/>
                </p:oleObj>
              </mc:Choice>
              <mc:Fallback>
                <p:oleObj name="Equation" r:id="rId3" imgW="3479760" imgH="723600" progId="Equation.DSMT4">
                  <p:embed/>
                  <p:pic>
                    <p:nvPicPr>
                      <p:cNvPr id="0" name=""/>
                      <p:cNvPicPr/>
                      <p:nvPr/>
                    </p:nvPicPr>
                    <p:blipFill>
                      <a:blip r:embed="rId4"/>
                      <a:stretch>
                        <a:fillRect/>
                      </a:stretch>
                    </p:blipFill>
                    <p:spPr>
                      <a:xfrm>
                        <a:off x="1185863" y="3983038"/>
                        <a:ext cx="6831012" cy="1427162"/>
                      </a:xfrm>
                      <a:prstGeom prst="rect">
                        <a:avLst/>
                      </a:prstGeom>
                    </p:spPr>
                  </p:pic>
                </p:oleObj>
              </mc:Fallback>
            </mc:AlternateContent>
          </a:graphicData>
        </a:graphic>
      </p:graphicFrame>
    </p:spTree>
    <p:extLst>
      <p:ext uri="{BB962C8B-B14F-4D97-AF65-F5344CB8AC3E}">
        <p14:creationId xmlns:p14="http://schemas.microsoft.com/office/powerpoint/2010/main" val="161505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9575"/>
            <a:ext cx="8077200" cy="553998"/>
          </a:xfrm>
        </p:spPr>
        <p:txBody>
          <a:bodyPr wrap="square">
            <a:spAutoFit/>
          </a:bodyPr>
          <a:lstStyle/>
          <a:p>
            <a:r>
              <a:rPr lang="en-US" altLang="en-US" sz="3600" dirty="0" smtClean="0">
                <a:latin typeface="+mj-lt"/>
                <a:ea typeface="ヒラギノ角ゴ Pro W3" pitchFamily="-80" charset="-128"/>
              </a:rPr>
              <a:t>WACC Example</a:t>
            </a:r>
            <a:endParaRPr lang="en-US" sz="3600" dirty="0">
              <a:latin typeface="+mj-lt"/>
            </a:endParaRPr>
          </a:p>
        </p:txBody>
      </p:sp>
      <p:sp>
        <p:nvSpPr>
          <p:cNvPr id="3" name="Content Placeholder 2"/>
          <p:cNvSpPr>
            <a:spLocks noGrp="1"/>
          </p:cNvSpPr>
          <p:nvPr>
            <p:ph idx="1"/>
          </p:nvPr>
        </p:nvSpPr>
        <p:spPr>
          <a:xfrm>
            <a:off x="457200" y="1251122"/>
            <a:ext cx="8153400" cy="2039020"/>
          </a:xfrm>
        </p:spPr>
        <p:txBody>
          <a:bodyPr wrap="square">
            <a:spAutoFit/>
          </a:bodyPr>
          <a:lstStyle/>
          <a:p>
            <a:r>
              <a:rPr lang="en-US" altLang="en-US" sz="2400" dirty="0" smtClean="0">
                <a:ea typeface="ヒラギノ角ゴ Pro W3" pitchFamily="-80" charset="-128"/>
              </a:rPr>
              <a:t>A firm borrows money at 6 percent interest after taxes and pays 10 percent for equity. The company raises capital in equal proportions, i.e., 50 percent debt and 50 percent equity.</a:t>
            </a:r>
            <a:endParaRPr lang="en-US" altLang="en-US" sz="2400" dirty="0" smtClean="0"/>
          </a:p>
          <a:p>
            <a:r>
              <a:rPr lang="en-US" altLang="en-US" sz="2400" dirty="0" smtClean="0">
                <a:ea typeface="ヒラギノ角ゴ Pro W3" pitchFamily="-80" charset="-128"/>
              </a:rPr>
              <a:t>WACC = (0.06 × 0.5) + (0.10 × 0.5)</a:t>
            </a:r>
          </a:p>
        </p:txBody>
      </p:sp>
      <p:sp>
        <p:nvSpPr>
          <p:cNvPr id="4" name="Content Placeholder 3"/>
          <p:cNvSpPr>
            <a:spLocks noGrp="1"/>
          </p:cNvSpPr>
          <p:nvPr>
            <p:ph idx="13"/>
          </p:nvPr>
        </p:nvSpPr>
        <p:spPr>
          <a:xfrm>
            <a:off x="1725168" y="3384721"/>
            <a:ext cx="5818632" cy="369332"/>
          </a:xfrm>
        </p:spPr>
        <p:txBody>
          <a:bodyPr>
            <a:spAutoFit/>
          </a:bodyPr>
          <a:lstStyle/>
          <a:p>
            <a:pPr marL="0" indent="0">
              <a:buNone/>
            </a:pPr>
            <a:r>
              <a:rPr lang="en-US" altLang="en-US" sz="2400" dirty="0">
                <a:ea typeface="ヒラギノ角ゴ Pro W3" pitchFamily="-80" charset="-128"/>
              </a:rPr>
              <a:t>= 0.08 or </a:t>
            </a:r>
            <a:r>
              <a:rPr lang="en-US" altLang="en-US" sz="2400" b="1" dirty="0">
                <a:ea typeface="ヒラギノ角ゴ Pro W3" pitchFamily="-80" charset="-128"/>
              </a:rPr>
              <a:t>8.0</a:t>
            </a:r>
            <a:r>
              <a:rPr lang="en-US" altLang="en-US" sz="2400" b="1" dirty="0" smtClean="0">
                <a:ea typeface="ヒラギノ角ゴ Pro W3" pitchFamily="-80" charset="-128"/>
              </a:rPr>
              <a:t>%</a:t>
            </a:r>
            <a:endParaRPr lang="en-US" altLang="en-US" sz="2400" b="1" dirty="0">
              <a:ea typeface="ヒラギノ角ゴ Pro W3" pitchFamily="-80" charset="-128"/>
            </a:endParaRPr>
          </a:p>
        </p:txBody>
      </p:sp>
    </p:spTree>
    <p:extLst>
      <p:ext uri="{BB962C8B-B14F-4D97-AF65-F5344CB8AC3E}">
        <p14:creationId xmlns:p14="http://schemas.microsoft.com/office/powerpoint/2010/main" val="2849317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417195"/>
            <a:ext cx="8153400" cy="1097280"/>
          </a:xfrm>
        </p:spPr>
        <p:txBody>
          <a:bodyPr wrap="square">
            <a:spAutoFit/>
          </a:bodyPr>
          <a:lstStyle/>
          <a:p>
            <a:r>
              <a:rPr lang="en-US" sz="3600" dirty="0">
                <a:latin typeface="+mj-lt"/>
              </a:rPr>
              <a:t>Table </a:t>
            </a:r>
            <a:r>
              <a:rPr lang="en-US" sz="3600" dirty="0" smtClean="0">
                <a:latin typeface="+mj-lt"/>
              </a:rPr>
              <a:t>9.1 </a:t>
            </a:r>
            <a:r>
              <a:rPr lang="en-US" sz="3600" dirty="0">
                <a:latin typeface="+mj-lt"/>
              </a:rPr>
              <a:t>Calculating the Weighted Average Cost of </a:t>
            </a:r>
            <a:r>
              <a:rPr lang="en-US" sz="3600" dirty="0" smtClean="0">
                <a:latin typeface="+mj-lt"/>
              </a:rPr>
              <a:t>Capital</a:t>
            </a:r>
            <a:endParaRPr lang="en-US" sz="2800" dirty="0">
              <a:latin typeface="+mj-lt"/>
            </a:endParaRPr>
          </a:p>
        </p:txBody>
      </p:sp>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738" y="1605641"/>
            <a:ext cx="6939412" cy="4747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029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406479"/>
            <a:ext cx="8153400" cy="1107996"/>
          </a:xfrm>
        </p:spPr>
        <p:txBody>
          <a:bodyPr wrap="square">
            <a:spAutoFit/>
          </a:bodyPr>
          <a:lstStyle/>
          <a:p>
            <a:r>
              <a:rPr lang="en-US" sz="3600" dirty="0">
                <a:latin typeface="+mj-lt"/>
              </a:rPr>
              <a:t>Table </a:t>
            </a:r>
            <a:r>
              <a:rPr lang="en-US" sz="3600" dirty="0" smtClean="0">
                <a:latin typeface="+mj-lt"/>
              </a:rPr>
              <a:t>9.2 </a:t>
            </a:r>
            <a:r>
              <a:rPr lang="en-US" sz="3600" dirty="0">
                <a:latin typeface="+mj-lt"/>
              </a:rPr>
              <a:t>Capital Structure and Capital Costs for Ash </a:t>
            </a:r>
            <a:r>
              <a:rPr lang="en-US" sz="3600" dirty="0" smtClean="0">
                <a:latin typeface="+mj-lt"/>
              </a:rPr>
              <a:t>Inc</a:t>
            </a:r>
            <a:endParaRPr lang="en-US" sz="2800" dirty="0">
              <a:latin typeface="+mj-lt"/>
            </a:endParaRPr>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833" y="1905000"/>
            <a:ext cx="8088478" cy="229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0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150" y="2409825"/>
            <a:ext cx="8172450" cy="1107996"/>
          </a:xfrm>
        </p:spPr>
        <p:txBody>
          <a:bodyPr wrap="square">
            <a:spAutoFit/>
          </a:bodyPr>
          <a:lstStyle/>
          <a:p>
            <a:r>
              <a:rPr lang="en-US" altLang="en-US" dirty="0">
                <a:latin typeface="+mj-lt"/>
                <a:ea typeface="ヒラギノ角ゴ Pro W3" pitchFamily="-80" charset="-128"/>
              </a:rPr>
              <a:t>The Cost of </a:t>
            </a:r>
            <a:r>
              <a:rPr lang="en-US" altLang="en-US" dirty="0" smtClean="0">
                <a:latin typeface="+mj-lt"/>
                <a:ea typeface="ヒラギノ角ゴ Pro W3" pitchFamily="-80" charset="-128"/>
              </a:rPr>
              <a:t>Capital</a:t>
            </a:r>
            <a:r>
              <a:rPr lang="en-US" altLang="en-US" dirty="0">
                <a:latin typeface="+mj-lt"/>
                <a:ea typeface="ヒラギノ角ゴ Pro W3" pitchFamily="-80" charset="-128"/>
              </a:rPr>
              <a:t>: Key Definitions and Concepts</a:t>
            </a:r>
            <a:endParaRPr lang="en-US" b="0" dirty="0">
              <a:latin typeface="+mj-lt"/>
            </a:endParaRPr>
          </a:p>
        </p:txBody>
      </p:sp>
    </p:spTree>
    <p:extLst>
      <p:ext uri="{BB962C8B-B14F-4D97-AF65-F5344CB8AC3E}">
        <p14:creationId xmlns:p14="http://schemas.microsoft.com/office/powerpoint/2010/main" val="3421426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417195"/>
            <a:ext cx="8153400" cy="1097280"/>
          </a:xfrm>
        </p:spPr>
        <p:txBody>
          <a:bodyPr wrap="square">
            <a:spAutoFit/>
          </a:bodyPr>
          <a:lstStyle/>
          <a:p>
            <a:r>
              <a:rPr lang="en-US" sz="3600" dirty="0">
                <a:latin typeface="+mj-lt"/>
              </a:rPr>
              <a:t>Table </a:t>
            </a:r>
            <a:r>
              <a:rPr lang="en-US" sz="3600" dirty="0" smtClean="0">
                <a:latin typeface="+mj-lt"/>
              </a:rPr>
              <a:t>9.3 </a:t>
            </a:r>
            <a:r>
              <a:rPr lang="en-US" sz="3600" dirty="0">
                <a:latin typeface="+mj-lt"/>
              </a:rPr>
              <a:t>The Weighted Average Cost of Capital for Ash </a:t>
            </a:r>
            <a:r>
              <a:rPr lang="en-US" sz="3600" dirty="0" smtClean="0">
                <a:latin typeface="+mj-lt"/>
              </a:rPr>
              <a:t>Inc</a:t>
            </a:r>
            <a:endParaRPr lang="en-US" sz="2800" dirty="0">
              <a:latin typeface="+mj-lt"/>
            </a:endParaRPr>
          </a:p>
        </p:txBody>
      </p:sp>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78" y="1635454"/>
            <a:ext cx="7742082" cy="4694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174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7675" y="2416254"/>
            <a:ext cx="8153400" cy="1107996"/>
          </a:xfrm>
        </p:spPr>
        <p:txBody>
          <a:bodyPr wrap="square">
            <a:spAutoFit/>
          </a:bodyPr>
          <a:lstStyle/>
          <a:p>
            <a:r>
              <a:rPr lang="en-US" altLang="en-US" dirty="0">
                <a:latin typeface="+mj-lt"/>
                <a:ea typeface="ヒラギノ角ゴ Pro W3" pitchFamily="-80" charset="-128"/>
              </a:rPr>
              <a:t>Calculating </a:t>
            </a:r>
            <a:r>
              <a:rPr lang="en-US" altLang="en-US" dirty="0" smtClean="0">
                <a:latin typeface="+mj-lt"/>
                <a:ea typeface="ヒラギノ角ゴ Pro W3" pitchFamily="-80" charset="-128"/>
              </a:rPr>
              <a:t>Divisional Costs </a:t>
            </a:r>
            <a:r>
              <a:rPr lang="en-US" altLang="en-US" dirty="0">
                <a:latin typeface="+mj-lt"/>
                <a:ea typeface="ヒラギノ角ゴ Pro W3" pitchFamily="-80" charset="-128"/>
              </a:rPr>
              <a:t>of Capital</a:t>
            </a:r>
            <a:endParaRPr lang="en-US" b="0" dirty="0">
              <a:latin typeface="+mj-lt"/>
            </a:endParaRPr>
          </a:p>
        </p:txBody>
      </p:sp>
    </p:spTree>
    <p:extLst>
      <p:ext uri="{BB962C8B-B14F-4D97-AF65-F5344CB8AC3E}">
        <p14:creationId xmlns:p14="http://schemas.microsoft.com/office/powerpoint/2010/main" val="3159544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09575"/>
            <a:ext cx="8153400" cy="553998"/>
          </a:xfrm>
        </p:spPr>
        <p:txBody>
          <a:bodyPr wrap="square">
            <a:spAutoFit/>
          </a:bodyPr>
          <a:lstStyle/>
          <a:p>
            <a:r>
              <a:rPr lang="en-US" altLang="en-US" sz="3600" dirty="0">
                <a:latin typeface="+mj-lt"/>
                <a:ea typeface="ヒラギノ角ゴ Pro W3" pitchFamily="-80" charset="-128"/>
              </a:rPr>
              <a:t>Divisional Costs of Capital</a:t>
            </a:r>
            <a:endParaRPr lang="en-US" sz="3600" dirty="0">
              <a:latin typeface="+mj-lt"/>
            </a:endParaRPr>
          </a:p>
        </p:txBody>
      </p:sp>
      <p:sp>
        <p:nvSpPr>
          <p:cNvPr id="3" name="Content Placeholder 2"/>
          <p:cNvSpPr>
            <a:spLocks noGrp="1"/>
          </p:cNvSpPr>
          <p:nvPr>
            <p:ph idx="1"/>
          </p:nvPr>
        </p:nvSpPr>
        <p:spPr>
          <a:xfrm>
            <a:off x="438150" y="1219200"/>
            <a:ext cx="8153400" cy="1669688"/>
          </a:xfrm>
        </p:spPr>
        <p:txBody>
          <a:bodyPr wrap="square">
            <a:spAutoFit/>
          </a:bodyPr>
          <a:lstStyle/>
          <a:p>
            <a:r>
              <a:rPr lang="en-US" altLang="en-US" sz="2400" dirty="0">
                <a:ea typeface="ヒラギノ角ゴ Pro W3" pitchFamily="-80" charset="-128"/>
              </a:rPr>
              <a:t>Firms with multiple operating divisions often have unique risks and different costs of capital for each division</a:t>
            </a:r>
            <a:r>
              <a:rPr lang="en-US" altLang="en-US" sz="2400" dirty="0" smtClean="0">
                <a:ea typeface="ヒラギノ角ゴ Pro W3" pitchFamily="-80" charset="-128"/>
              </a:rPr>
              <a:t>.</a:t>
            </a:r>
          </a:p>
          <a:p>
            <a:r>
              <a:rPr lang="en-US" altLang="en-US" sz="2400" dirty="0">
                <a:ea typeface="ヒラギノ角ゴ Pro W3" pitchFamily="-80" charset="-128"/>
              </a:rPr>
              <a:t>Consequently, the WACC used in each division is potentially unique for each division.</a:t>
            </a:r>
            <a:endParaRPr lang="en-US" sz="2400" dirty="0"/>
          </a:p>
        </p:txBody>
      </p:sp>
    </p:spTree>
    <p:extLst>
      <p:ext uri="{BB962C8B-B14F-4D97-AF65-F5344CB8AC3E}">
        <p14:creationId xmlns:p14="http://schemas.microsoft.com/office/powerpoint/2010/main" val="479668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7552"/>
            <a:ext cx="8153400" cy="553998"/>
          </a:xfrm>
        </p:spPr>
        <p:txBody>
          <a:bodyPr wrap="square">
            <a:spAutoFit/>
          </a:bodyPr>
          <a:lstStyle/>
          <a:p>
            <a:r>
              <a:rPr lang="en-US" sz="3600" dirty="0">
                <a:latin typeface="+mj-lt"/>
              </a:rPr>
              <a:t>Advantages of Divisional WACC</a:t>
            </a:r>
          </a:p>
        </p:txBody>
      </p:sp>
      <p:sp>
        <p:nvSpPr>
          <p:cNvPr id="3" name="Content Placeholder 2"/>
          <p:cNvSpPr>
            <a:spLocks noGrp="1"/>
          </p:cNvSpPr>
          <p:nvPr>
            <p:ph idx="1"/>
          </p:nvPr>
        </p:nvSpPr>
        <p:spPr>
          <a:xfrm>
            <a:off x="438150" y="1219200"/>
            <a:ext cx="8153400" cy="2970044"/>
          </a:xfrm>
        </p:spPr>
        <p:txBody>
          <a:bodyPr wrap="square">
            <a:spAutoFit/>
          </a:bodyPr>
          <a:lstStyle/>
          <a:p>
            <a:r>
              <a:rPr lang="en-US" altLang="en-US" sz="2400" dirty="0">
                <a:ea typeface="ヒラギノ角ゴ Pro W3" pitchFamily="-80" charset="-128"/>
              </a:rPr>
              <a:t>Different discount rates reflect differences in the systematic risk of the projects evaluated by different divisions</a:t>
            </a:r>
            <a:r>
              <a:rPr lang="en-US" altLang="en-US" sz="2400" dirty="0" smtClean="0">
                <a:ea typeface="ヒラギノ角ゴ Pro W3" pitchFamily="-80" charset="-128"/>
              </a:rPr>
              <a:t>.</a:t>
            </a:r>
          </a:p>
          <a:p>
            <a:r>
              <a:rPr lang="en-US" altLang="en-US" sz="2400" dirty="0">
                <a:ea typeface="ヒラギノ角ゴ Pro W3" pitchFamily="-80" charset="-128"/>
              </a:rPr>
              <a:t>It entails calculating one cost of capital for each division (rather than each project</a:t>
            </a:r>
            <a:r>
              <a:rPr lang="en-US" altLang="en-US" sz="2400" dirty="0" smtClean="0">
                <a:ea typeface="ヒラギノ角ゴ Pro W3" pitchFamily="-80" charset="-128"/>
              </a:rPr>
              <a:t>).</a:t>
            </a:r>
          </a:p>
          <a:p>
            <a:r>
              <a:rPr lang="en-US" altLang="en-US" sz="2400" dirty="0">
                <a:ea typeface="ヒラギノ角ゴ Pro W3" pitchFamily="-80" charset="-128"/>
              </a:rPr>
              <a:t>Divisional cost of capital limits managerial latitude and the attendant influence costs.</a:t>
            </a:r>
            <a:endParaRPr lang="en-US" sz="2400" dirty="0"/>
          </a:p>
        </p:txBody>
      </p:sp>
    </p:spTree>
    <p:extLst>
      <p:ext uri="{BB962C8B-B14F-4D97-AF65-F5344CB8AC3E}">
        <p14:creationId xmlns:p14="http://schemas.microsoft.com/office/powerpoint/2010/main" val="1583004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17195"/>
            <a:ext cx="8229600" cy="1097280"/>
          </a:xfrm>
        </p:spPr>
        <p:txBody>
          <a:bodyPr/>
          <a:lstStyle/>
          <a:p>
            <a:r>
              <a:rPr lang="en-US" sz="3600" dirty="0">
                <a:latin typeface="+mj-lt"/>
              </a:rPr>
              <a:t>Using Pure Play Firms to Estimate Divisional WACCs</a:t>
            </a:r>
          </a:p>
        </p:txBody>
      </p:sp>
      <p:sp>
        <p:nvSpPr>
          <p:cNvPr id="3" name="Content Placeholder 2"/>
          <p:cNvSpPr>
            <a:spLocks noGrp="1"/>
          </p:cNvSpPr>
          <p:nvPr>
            <p:ph idx="1"/>
          </p:nvPr>
        </p:nvSpPr>
        <p:spPr>
          <a:xfrm>
            <a:off x="438150" y="1870517"/>
            <a:ext cx="8162925" cy="2777683"/>
          </a:xfrm>
        </p:spPr>
        <p:txBody>
          <a:bodyPr wrap="square">
            <a:spAutoFit/>
          </a:bodyPr>
          <a:lstStyle/>
          <a:p>
            <a:r>
              <a:rPr lang="en-US" altLang="en-US" sz="2400" dirty="0">
                <a:ea typeface="ヒラギノ角ゴ Pro W3" pitchFamily="-80" charset="-128"/>
              </a:rPr>
              <a:t>Divisional cost of capital can be estimated by identifying “pure play” comparison firms that operate in only one of the individual business areas</a:t>
            </a:r>
            <a:r>
              <a:rPr lang="en-US" altLang="en-US" sz="2400" dirty="0" smtClean="0">
                <a:ea typeface="ヒラギノ角ゴ Pro W3" pitchFamily="-80" charset="-128"/>
              </a:rPr>
              <a:t>.</a:t>
            </a:r>
          </a:p>
          <a:p>
            <a:r>
              <a:rPr lang="en-US" altLang="en-US" sz="2400" dirty="0">
                <a:ea typeface="ヒラギノ角ゴ Pro W3" pitchFamily="-80" charset="-128"/>
              </a:rPr>
              <a:t>For example, Valero Energy Corp. may use the WACC estimate of firms that operate in the refinery industry to estimate the WACC of its division engaged in refining crude oil.</a:t>
            </a:r>
            <a:endParaRPr lang="en-US" sz="2400" dirty="0"/>
          </a:p>
        </p:txBody>
      </p:sp>
    </p:spTree>
    <p:extLst>
      <p:ext uri="{BB962C8B-B14F-4D97-AF65-F5344CB8AC3E}">
        <p14:creationId xmlns:p14="http://schemas.microsoft.com/office/powerpoint/2010/main" val="3041174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09575"/>
            <a:ext cx="8153400" cy="553998"/>
          </a:xfrm>
        </p:spPr>
        <p:txBody>
          <a:bodyPr wrap="square">
            <a:spAutoFit/>
          </a:bodyPr>
          <a:lstStyle/>
          <a:p>
            <a:r>
              <a:rPr lang="en-US" altLang="en-US" sz="3600" dirty="0">
                <a:latin typeface="+mj-lt"/>
                <a:ea typeface="ヒラギノ角ゴ Pro W3" pitchFamily="-80" charset="-128"/>
              </a:rPr>
              <a:t>Divisional WACC Example</a:t>
            </a:r>
            <a:endParaRPr lang="en-US" sz="3600" dirty="0">
              <a:latin typeface="+mj-lt"/>
            </a:endParaRPr>
          </a:p>
        </p:txBody>
      </p:sp>
      <p:sp>
        <p:nvSpPr>
          <p:cNvPr id="3" name="Content Placeholder 2"/>
          <p:cNvSpPr>
            <a:spLocks noGrp="1"/>
          </p:cNvSpPr>
          <p:nvPr>
            <p:ph idx="1"/>
          </p:nvPr>
        </p:nvSpPr>
        <p:spPr>
          <a:xfrm>
            <a:off x="438150" y="1219200"/>
            <a:ext cx="8153400" cy="2793072"/>
          </a:xfrm>
        </p:spPr>
        <p:txBody>
          <a:bodyPr wrap="square">
            <a:spAutoFit/>
          </a:bodyPr>
          <a:lstStyle/>
          <a:p>
            <a:r>
              <a:rPr lang="en-US" altLang="en-US" sz="2400" dirty="0">
                <a:ea typeface="ヒラギノ角ゴ Pro W3" pitchFamily="-80" charset="-128"/>
              </a:rPr>
              <a:t>Table </a:t>
            </a:r>
            <a:r>
              <a:rPr lang="en-US" altLang="en-US" sz="2400" dirty="0" smtClean="0">
                <a:ea typeface="ヒラギノ角ゴ Pro W3" pitchFamily="-80" charset="-128"/>
              </a:rPr>
              <a:t>9.4 </a:t>
            </a:r>
            <a:r>
              <a:rPr lang="en-US" altLang="en-US" sz="2400" dirty="0">
                <a:ea typeface="ヒラギノ角ゴ Pro W3" pitchFamily="-80" charset="-128"/>
              </a:rPr>
              <a:t>contains hypothetical estimates of the divisional WACC for the refining and retail (convenience store) industries</a:t>
            </a:r>
            <a:r>
              <a:rPr lang="en-US" altLang="en-US" sz="2400" dirty="0" smtClean="0">
                <a:ea typeface="ヒラギノ角ゴ Pro W3" pitchFamily="-80" charset="-128"/>
              </a:rPr>
              <a:t>.</a:t>
            </a:r>
          </a:p>
          <a:p>
            <a:r>
              <a:rPr lang="en-US" altLang="en-US" sz="2400" dirty="0">
                <a:ea typeface="ヒラギノ角ゴ Pro W3" pitchFamily="-80" charset="-128"/>
              </a:rPr>
              <a:t>Panel A: Cost of debt (</a:t>
            </a:r>
            <a:r>
              <a:rPr lang="en-US" altLang="en-US" sz="2400" dirty="0" smtClean="0">
                <a:ea typeface="ヒラギノ角ゴ Pro W3" pitchFamily="-80" charset="-128"/>
              </a:rPr>
              <a:t>tax = 38%)</a:t>
            </a:r>
          </a:p>
          <a:p>
            <a:r>
              <a:rPr lang="en-US" altLang="en-US" sz="2400" dirty="0">
                <a:ea typeface="ヒラギノ角ゴ Pro W3" pitchFamily="-80" charset="-128"/>
              </a:rPr>
              <a:t>Panel B: Cost of equity (betas differ</a:t>
            </a:r>
            <a:r>
              <a:rPr lang="en-US" altLang="en-US" sz="2400" dirty="0" smtClean="0">
                <a:ea typeface="ヒラギノ角ゴ Pro W3" pitchFamily="-80" charset="-128"/>
              </a:rPr>
              <a:t>)</a:t>
            </a:r>
          </a:p>
          <a:p>
            <a:r>
              <a:rPr lang="en-US" altLang="en-US" sz="2400" dirty="0">
                <a:ea typeface="ヒラギノ角ゴ Pro W3" pitchFamily="-80" charset="-128"/>
              </a:rPr>
              <a:t>Panels D &amp; E: Divisional WACCs</a:t>
            </a:r>
            <a:endParaRPr lang="en-US" sz="2400" dirty="0"/>
          </a:p>
        </p:txBody>
      </p:sp>
    </p:spTree>
    <p:extLst>
      <p:ext uri="{BB962C8B-B14F-4D97-AF65-F5344CB8AC3E}">
        <p14:creationId xmlns:p14="http://schemas.microsoft.com/office/powerpoint/2010/main" val="323610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417195"/>
            <a:ext cx="8153400" cy="1097280"/>
          </a:xfrm>
        </p:spPr>
        <p:txBody>
          <a:bodyPr wrap="square">
            <a:spAutoFit/>
          </a:bodyPr>
          <a:lstStyle/>
          <a:p>
            <a:r>
              <a:rPr lang="en-US" sz="3600" dirty="0">
                <a:latin typeface="+mj-lt"/>
              </a:rPr>
              <a:t>Table </a:t>
            </a:r>
            <a:r>
              <a:rPr lang="en-US" sz="3600" dirty="0" smtClean="0">
                <a:latin typeface="+mj-lt"/>
              </a:rPr>
              <a:t>9.4 </a:t>
            </a:r>
            <a:r>
              <a:rPr lang="en-US" sz="3600" dirty="0">
                <a:latin typeface="+mj-lt"/>
              </a:rPr>
              <a:t>Divisional WACC </a:t>
            </a:r>
            <a:r>
              <a:rPr lang="en-US" sz="3600" dirty="0" smtClean="0">
                <a:latin typeface="+mj-lt"/>
              </a:rPr>
              <a:t>Computations</a:t>
            </a:r>
            <a:endParaRPr lang="en-US" sz="2800" dirty="0">
              <a:latin typeface="+mj-lt"/>
            </a:endParaRPr>
          </a:p>
        </p:txBody>
      </p:sp>
      <p:pic>
        <p:nvPicPr>
          <p:cNvPr id="583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2802" y="1622035"/>
            <a:ext cx="4347285" cy="4740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352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17195"/>
            <a:ext cx="8153400" cy="1097280"/>
          </a:xfrm>
        </p:spPr>
        <p:txBody>
          <a:bodyPr wrap="square">
            <a:spAutoFit/>
          </a:bodyPr>
          <a:lstStyle/>
          <a:p>
            <a:r>
              <a:rPr lang="en-US" sz="3600" dirty="0">
                <a:latin typeface="+mj-lt"/>
              </a:rPr>
              <a:t>Divisional </a:t>
            </a:r>
            <a:r>
              <a:rPr lang="en-US" sz="3600" dirty="0" smtClean="0">
                <a:latin typeface="+mj-lt"/>
              </a:rPr>
              <a:t>WACC—Estimation </a:t>
            </a:r>
            <a:r>
              <a:rPr lang="en-US" sz="3600" dirty="0">
                <a:latin typeface="+mj-lt"/>
              </a:rPr>
              <a:t>Issues and Limitations</a:t>
            </a:r>
          </a:p>
        </p:txBody>
      </p:sp>
      <p:sp>
        <p:nvSpPr>
          <p:cNvPr id="3" name="Content Placeholder 2"/>
          <p:cNvSpPr>
            <a:spLocks noGrp="1"/>
          </p:cNvSpPr>
          <p:nvPr>
            <p:ph idx="1"/>
          </p:nvPr>
        </p:nvSpPr>
        <p:spPr>
          <a:xfrm>
            <a:off x="438150" y="1999580"/>
            <a:ext cx="8153400" cy="2039020"/>
          </a:xfrm>
        </p:spPr>
        <p:txBody>
          <a:bodyPr wrap="square">
            <a:spAutoFit/>
          </a:bodyPr>
          <a:lstStyle/>
          <a:p>
            <a:r>
              <a:rPr lang="en-US" altLang="en-US" sz="2400" dirty="0">
                <a:ea typeface="ヒラギノ角ゴ Pro W3" pitchFamily="-80" charset="-128"/>
              </a:rPr>
              <a:t>Sample chosen may not be a good match for the firm or one of its divisions due to differences in capital </a:t>
            </a:r>
            <a:r>
              <a:rPr lang="en-US" altLang="en-US" sz="2400" dirty="0" smtClean="0">
                <a:ea typeface="ヒラギノ角ゴ Pro W3" pitchFamily="-80" charset="-128"/>
              </a:rPr>
              <a:t>structure or </a:t>
            </a:r>
            <a:r>
              <a:rPr lang="en-US" altLang="en-US" sz="2400" dirty="0">
                <a:ea typeface="ヒラギノ角ゴ Pro W3" pitchFamily="-80" charset="-128"/>
              </a:rPr>
              <a:t>project risk</a:t>
            </a:r>
            <a:r>
              <a:rPr lang="en-US" altLang="en-US" sz="2400" dirty="0" smtClean="0">
                <a:ea typeface="ヒラギノ角ゴ Pro W3" pitchFamily="-80" charset="-128"/>
              </a:rPr>
              <a:t>.</a:t>
            </a:r>
          </a:p>
          <a:p>
            <a:r>
              <a:rPr lang="en-US" altLang="en-US" sz="2400" dirty="0">
                <a:ea typeface="ヒラギノ角ゴ Pro W3" pitchFamily="-80" charset="-128"/>
              </a:rPr>
              <a:t>Good comparison firms for a particular division may be difficult to find.</a:t>
            </a:r>
            <a:endParaRPr lang="en-US" sz="2400" dirty="0"/>
          </a:p>
        </p:txBody>
      </p:sp>
    </p:spTree>
    <p:extLst>
      <p:ext uri="{BB962C8B-B14F-4D97-AF65-F5344CB8AC3E}">
        <p14:creationId xmlns:p14="http://schemas.microsoft.com/office/powerpoint/2010/main" val="1540170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8150" y="424815"/>
            <a:ext cx="8172450" cy="984885"/>
          </a:xfrm>
        </p:spPr>
        <p:txBody>
          <a:bodyPr wrap="square">
            <a:spAutoFit/>
          </a:bodyPr>
          <a:lstStyle/>
          <a:p>
            <a:r>
              <a:rPr lang="en-US" sz="3200" dirty="0">
                <a:latin typeface="+mj-lt"/>
              </a:rPr>
              <a:t>Table </a:t>
            </a:r>
            <a:r>
              <a:rPr lang="en-US" sz="3200" dirty="0" smtClean="0">
                <a:latin typeface="+mj-lt"/>
              </a:rPr>
              <a:t>9.5 </a:t>
            </a:r>
            <a:r>
              <a:rPr lang="en-US" sz="3200" dirty="0">
                <a:latin typeface="+mj-lt"/>
              </a:rPr>
              <a:t>Choosing the Right </a:t>
            </a:r>
            <a:r>
              <a:rPr lang="en-US" sz="3200" dirty="0" smtClean="0">
                <a:latin typeface="+mj-lt"/>
              </a:rPr>
              <a:t>WACC-Discount </a:t>
            </a:r>
            <a:r>
              <a:rPr lang="en-US" sz="3200" dirty="0">
                <a:latin typeface="+mj-lt"/>
              </a:rPr>
              <a:t>Rates and Project </a:t>
            </a:r>
            <a:r>
              <a:rPr lang="en-US" sz="3200" dirty="0" smtClean="0">
                <a:latin typeface="+mj-lt"/>
              </a:rPr>
              <a:t>Risk</a:t>
            </a:r>
            <a:endParaRPr lang="en-US" sz="3200" dirty="0">
              <a:latin typeface="+mj-lt"/>
            </a:endParaRPr>
          </a:p>
        </p:txBody>
      </p:sp>
      <p:pic>
        <p:nvPicPr>
          <p:cNvPr id="593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555" y="1510126"/>
            <a:ext cx="7886953" cy="482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241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426720"/>
            <a:ext cx="8153400" cy="1097280"/>
          </a:xfrm>
        </p:spPr>
        <p:txBody>
          <a:bodyPr wrap="square">
            <a:spAutoFit/>
          </a:bodyPr>
          <a:lstStyle/>
          <a:p>
            <a:r>
              <a:rPr lang="en-US" altLang="en-US" sz="3600" dirty="0">
                <a:latin typeface="+mj-lt"/>
                <a:ea typeface="ヒラギノ角ゴ Pro W3" pitchFamily="-80" charset="-128"/>
              </a:rPr>
              <a:t>Cost of Capital to </a:t>
            </a:r>
            <a:r>
              <a:rPr lang="en-US" altLang="en-US" sz="3600" dirty="0" smtClean="0">
                <a:latin typeface="+mj-lt"/>
                <a:ea typeface="ヒラギノ角ゴ Pro W3" pitchFamily="-80" charset="-128"/>
              </a:rPr>
              <a:t>Evaluate New </a:t>
            </a:r>
            <a:r>
              <a:rPr lang="en-US" altLang="en-US" sz="3600" dirty="0">
                <a:latin typeface="+mj-lt"/>
                <a:ea typeface="ヒラギノ角ゴ Pro W3" pitchFamily="-80" charset="-128"/>
              </a:rPr>
              <a:t>Capital </a:t>
            </a:r>
            <a:r>
              <a:rPr lang="en-US" altLang="en-US" sz="3600" dirty="0" smtClean="0">
                <a:latin typeface="+mj-lt"/>
                <a:ea typeface="ヒラギノ角ゴ Pro W3" pitchFamily="-80" charset="-128"/>
              </a:rPr>
              <a:t>Investments</a:t>
            </a:r>
            <a:endParaRPr lang="en-US" sz="3600" dirty="0">
              <a:latin typeface="+mj-lt"/>
            </a:endParaRPr>
          </a:p>
        </p:txBody>
      </p:sp>
      <p:sp>
        <p:nvSpPr>
          <p:cNvPr id="3" name="Content Placeholder 2"/>
          <p:cNvSpPr>
            <a:spLocks noGrp="1"/>
          </p:cNvSpPr>
          <p:nvPr>
            <p:ph idx="1"/>
          </p:nvPr>
        </p:nvSpPr>
        <p:spPr>
          <a:xfrm>
            <a:off x="438150" y="1935048"/>
            <a:ext cx="8153400" cy="2408352"/>
          </a:xfrm>
        </p:spPr>
        <p:txBody>
          <a:bodyPr wrap="square">
            <a:spAutoFit/>
          </a:bodyPr>
          <a:lstStyle/>
          <a:p>
            <a:r>
              <a:rPr lang="en-US" altLang="en-US" sz="2400" dirty="0">
                <a:ea typeface="ヒラギノ角ゴ Pro W3" pitchFamily="-80" charset="-128"/>
              </a:rPr>
              <a:t>Cost of capital can serve as the discount rate in evaluating </a:t>
            </a:r>
            <a:r>
              <a:rPr lang="en-US" altLang="en-US" sz="2400" dirty="0" smtClean="0">
                <a:ea typeface="ヒラギノ角ゴ Pro W3" pitchFamily="-80" charset="-128"/>
              </a:rPr>
              <a:t>new investments </a:t>
            </a:r>
            <a:r>
              <a:rPr lang="en-US" altLang="en-US" sz="2400" dirty="0">
                <a:ea typeface="ヒラギノ角ゴ Pro W3" pitchFamily="-80" charset="-128"/>
              </a:rPr>
              <a:t>when the projects offer the same risk as the firm as a whole</a:t>
            </a:r>
            <a:r>
              <a:rPr lang="en-US" altLang="en-US" sz="2400" dirty="0" smtClean="0">
                <a:ea typeface="ヒラギノ角ゴ Pro W3" pitchFamily="-80" charset="-128"/>
              </a:rPr>
              <a:t>.</a:t>
            </a:r>
          </a:p>
          <a:p>
            <a:r>
              <a:rPr lang="en-US" altLang="en-US" sz="2400" dirty="0">
                <a:ea typeface="ヒラギノ角ゴ Pro W3" pitchFamily="-80" charset="-128"/>
              </a:rPr>
              <a:t>If risk differs, it is better to calculate a different cost of capital for each division. Figure </a:t>
            </a:r>
            <a:r>
              <a:rPr lang="en-US" altLang="en-US" sz="2400" dirty="0" smtClean="0">
                <a:ea typeface="ヒラギノ角ゴ Pro W3" pitchFamily="-80" charset="-128"/>
              </a:rPr>
              <a:t>9.2 </a:t>
            </a:r>
            <a:r>
              <a:rPr lang="en-US" altLang="en-US" sz="2400" dirty="0">
                <a:ea typeface="ヒラギノ角ゴ Pro W3" pitchFamily="-80" charset="-128"/>
              </a:rPr>
              <a:t>illustrates the danger of not doing so.</a:t>
            </a:r>
            <a:endParaRPr lang="en-US" sz="2400" dirty="0"/>
          </a:p>
        </p:txBody>
      </p:sp>
    </p:spTree>
    <p:extLst>
      <p:ext uri="{BB962C8B-B14F-4D97-AF65-F5344CB8AC3E}">
        <p14:creationId xmlns:p14="http://schemas.microsoft.com/office/powerpoint/2010/main" val="2352364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409575"/>
            <a:ext cx="8153400" cy="553998"/>
          </a:xfrm>
        </p:spPr>
        <p:txBody>
          <a:bodyPr wrap="square">
            <a:spAutoFit/>
          </a:bodyPr>
          <a:lstStyle/>
          <a:p>
            <a:r>
              <a:rPr lang="en-US" altLang="en-US" sz="3600" dirty="0" smtClean="0">
                <a:latin typeface="+mj-lt"/>
                <a:ea typeface="ヒラギノ角ゴ Pro W3" pitchFamily="-80" charset="-128"/>
              </a:rPr>
              <a:t>Capital Structure </a:t>
            </a:r>
            <a:endParaRPr lang="en-US" sz="3600" dirty="0">
              <a:latin typeface="+mj-lt"/>
            </a:endParaRPr>
          </a:p>
        </p:txBody>
      </p:sp>
      <p:sp>
        <p:nvSpPr>
          <p:cNvPr id="3" name="Content Placeholder 2"/>
          <p:cNvSpPr>
            <a:spLocks noGrp="1"/>
          </p:cNvSpPr>
          <p:nvPr>
            <p:ph idx="1"/>
          </p:nvPr>
        </p:nvSpPr>
        <p:spPr>
          <a:xfrm>
            <a:off x="438150" y="1219200"/>
            <a:ext cx="8153400" cy="3901068"/>
          </a:xfrm>
        </p:spPr>
        <p:txBody>
          <a:bodyPr wrap="square">
            <a:spAutoFit/>
          </a:bodyPr>
          <a:lstStyle/>
          <a:p>
            <a:pPr marL="0" indent="0">
              <a:buNone/>
            </a:pPr>
            <a:r>
              <a:rPr lang="en-GB" altLang="en-US" sz="2400" b="1" dirty="0" smtClean="0">
                <a:ea typeface="ヒラギノ角ゴ Pro W3" pitchFamily="-80" charset="-128"/>
              </a:rPr>
              <a:t>Capital</a:t>
            </a:r>
            <a:endParaRPr lang="en-GB" altLang="en-US" sz="2400" dirty="0">
              <a:ea typeface="ヒラギノ角ゴ Pro W3" pitchFamily="-80" charset="-128"/>
            </a:endParaRPr>
          </a:p>
          <a:p>
            <a:r>
              <a:rPr lang="en-GB" altLang="en-US" sz="2400" dirty="0" smtClean="0">
                <a:ea typeface="ヒラギノ角ゴ Pro W3" pitchFamily="-80" charset="-128"/>
              </a:rPr>
              <a:t>Capital represents </a:t>
            </a:r>
            <a:r>
              <a:rPr lang="en-GB" altLang="en-US" sz="2400" dirty="0">
                <a:ea typeface="ヒラギノ角ゴ Pro W3" pitchFamily="-80" charset="-128"/>
              </a:rPr>
              <a:t>the funds used to finance a </a:t>
            </a:r>
            <a:r>
              <a:rPr lang="en-GB" altLang="en-US" sz="2400" dirty="0" smtClean="0">
                <a:ea typeface="ヒラギノ角ゴ Pro W3" pitchFamily="-80" charset="-128"/>
              </a:rPr>
              <a:t>firm’s </a:t>
            </a:r>
            <a:r>
              <a:rPr lang="en-GB" altLang="en-US" sz="2400" dirty="0">
                <a:ea typeface="ヒラギノ角ゴ Pro W3" pitchFamily="-80" charset="-128"/>
              </a:rPr>
              <a:t>assets and operations. Capital constitutes all items on the right hand side of balance sheet, i.e., liabilities and common </a:t>
            </a:r>
            <a:r>
              <a:rPr lang="en-GB" altLang="en-US" sz="2400" dirty="0" smtClean="0">
                <a:ea typeface="ヒラギノ角ゴ Pro W3" pitchFamily="-80" charset="-128"/>
              </a:rPr>
              <a:t>equity.</a:t>
            </a:r>
          </a:p>
          <a:p>
            <a:r>
              <a:rPr lang="en-GB" altLang="en-US" sz="2400" b="1" dirty="0" smtClean="0">
                <a:ea typeface="ヒラギノ角ゴ Pro W3" pitchFamily="-80" charset="-128"/>
              </a:rPr>
              <a:t>Main </a:t>
            </a:r>
            <a:r>
              <a:rPr lang="en-GB" altLang="en-US" sz="2400" b="1" dirty="0">
                <a:ea typeface="ヒラギノ角ゴ Pro W3" pitchFamily="-80" charset="-128"/>
              </a:rPr>
              <a:t>sources:</a:t>
            </a:r>
            <a:r>
              <a:rPr lang="en-GB" altLang="en-US" sz="2400" dirty="0">
                <a:ea typeface="ヒラギノ角ゴ Pro W3" pitchFamily="-80" charset="-128"/>
              </a:rPr>
              <a:t> Debt, </a:t>
            </a:r>
            <a:r>
              <a:rPr lang="en-GB" altLang="en-US" sz="2400" dirty="0" smtClean="0">
                <a:ea typeface="ヒラギノ角ゴ Pro W3" pitchFamily="-80" charset="-128"/>
              </a:rPr>
              <a:t>preferred </a:t>
            </a:r>
            <a:r>
              <a:rPr lang="en-GB" altLang="en-US" sz="2400" dirty="0">
                <a:ea typeface="ヒラギノ角ゴ Pro W3" pitchFamily="-80" charset="-128"/>
              </a:rPr>
              <a:t>stock, </a:t>
            </a:r>
            <a:r>
              <a:rPr lang="en-GB" altLang="en-US" sz="2400" dirty="0" smtClean="0">
                <a:ea typeface="ヒラギノ角ゴ Pro W3" pitchFamily="-80" charset="-128"/>
              </a:rPr>
              <a:t>retained earnings, </a:t>
            </a:r>
            <a:r>
              <a:rPr lang="en-GB" altLang="en-US" sz="2400" dirty="0">
                <a:ea typeface="ヒラギノ角ゴ Pro W3" pitchFamily="-80" charset="-128"/>
              </a:rPr>
              <a:t>and </a:t>
            </a:r>
            <a:r>
              <a:rPr lang="en-GB" altLang="en-US" sz="2400" dirty="0" smtClean="0">
                <a:ea typeface="ヒラギノ角ゴ Pro W3" pitchFamily="-80" charset="-128"/>
              </a:rPr>
              <a:t>common </a:t>
            </a:r>
            <a:r>
              <a:rPr lang="en-GB" altLang="en-US" sz="2400" dirty="0">
                <a:ea typeface="ヒラギノ角ゴ Pro W3" pitchFamily="-80" charset="-128"/>
              </a:rPr>
              <a:t>s</a:t>
            </a:r>
            <a:r>
              <a:rPr lang="en-GB" altLang="en-US" sz="2400" dirty="0" smtClean="0">
                <a:ea typeface="ヒラギノ角ゴ Pro W3" pitchFamily="-80" charset="-128"/>
              </a:rPr>
              <a:t>tock</a:t>
            </a:r>
          </a:p>
          <a:p>
            <a:r>
              <a:rPr lang="en-GB" sz="2400" dirty="0" smtClean="0">
                <a:ea typeface="ヒラギノ角ゴ Pro W3" pitchFamily="-80" charset="-128"/>
              </a:rPr>
              <a:t>Figure 9.1 illustrates two firms with very different types of capital structures.</a:t>
            </a:r>
            <a:endParaRPr lang="en-US" sz="2400" dirty="0"/>
          </a:p>
        </p:txBody>
      </p:sp>
    </p:spTree>
    <p:extLst>
      <p:ext uri="{BB962C8B-B14F-4D97-AF65-F5344CB8AC3E}">
        <p14:creationId xmlns:p14="http://schemas.microsoft.com/office/powerpoint/2010/main" val="2625248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17195"/>
            <a:ext cx="8153400" cy="1097280"/>
          </a:xfrm>
        </p:spPr>
        <p:txBody>
          <a:bodyPr wrap="square">
            <a:spAutoFit/>
          </a:bodyPr>
          <a:lstStyle/>
          <a:p>
            <a:r>
              <a:rPr lang="en-US" sz="3600" dirty="0">
                <a:latin typeface="+mj-lt"/>
              </a:rPr>
              <a:t>Figure </a:t>
            </a:r>
            <a:r>
              <a:rPr lang="en-US" sz="3600" dirty="0" smtClean="0">
                <a:latin typeface="+mj-lt"/>
              </a:rPr>
              <a:t>9.2 Global </a:t>
            </a:r>
            <a:r>
              <a:rPr lang="en-US" sz="3600" dirty="0">
                <a:latin typeface="+mj-lt"/>
              </a:rPr>
              <a:t>Energy Divisional Costs of </a:t>
            </a:r>
            <a:r>
              <a:rPr lang="en-US" sz="3600" dirty="0" smtClean="0">
                <a:latin typeface="+mj-lt"/>
              </a:rPr>
              <a:t>Capital</a:t>
            </a:r>
            <a:endParaRPr lang="en-US" sz="3600" dirty="0">
              <a:latin typeface="+mj-lt"/>
            </a:endParaRPr>
          </a:p>
        </p:txBody>
      </p:sp>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380" y="1706138"/>
            <a:ext cx="7982002" cy="458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325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09575"/>
            <a:ext cx="8153400" cy="553998"/>
          </a:xfrm>
        </p:spPr>
        <p:txBody>
          <a:bodyPr wrap="square">
            <a:spAutoFit/>
          </a:bodyPr>
          <a:lstStyle/>
          <a:p>
            <a:r>
              <a:rPr lang="en-US" altLang="en-US" sz="3600" dirty="0">
                <a:latin typeface="+mj-lt"/>
                <a:ea typeface="ヒラギノ角ゴ Pro W3" pitchFamily="-80" charset="-128"/>
              </a:rPr>
              <a:t>Key Terms</a:t>
            </a:r>
            <a:endParaRPr lang="en-US" sz="3600" dirty="0">
              <a:latin typeface="+mj-lt"/>
            </a:endParaRPr>
          </a:p>
        </p:txBody>
      </p:sp>
      <p:sp>
        <p:nvSpPr>
          <p:cNvPr id="3" name="Content Placeholder 2"/>
          <p:cNvSpPr>
            <a:spLocks noGrp="1"/>
          </p:cNvSpPr>
          <p:nvPr>
            <p:ph idx="1"/>
          </p:nvPr>
        </p:nvSpPr>
        <p:spPr>
          <a:xfrm>
            <a:off x="438150" y="1219200"/>
            <a:ext cx="8172450" cy="4572000"/>
          </a:xfrm>
        </p:spPr>
        <p:txBody>
          <a:bodyPr wrap="square">
            <a:spAutoFit/>
          </a:bodyPr>
          <a:lstStyle/>
          <a:p>
            <a:r>
              <a:rPr lang="en-US" altLang="en-US" sz="2200" dirty="0" smtClean="0">
                <a:ea typeface="ヒラギノ角ゴ Pro W3" pitchFamily="-80" charset="-128"/>
              </a:rPr>
              <a:t>Capital structure</a:t>
            </a:r>
          </a:p>
          <a:p>
            <a:r>
              <a:rPr lang="en-US" altLang="en-US" sz="2200" dirty="0" smtClean="0">
                <a:ea typeface="ヒラギノ角ゴ Pro W3" pitchFamily="-80" charset="-128"/>
              </a:rPr>
              <a:t>Cost </a:t>
            </a:r>
            <a:r>
              <a:rPr lang="en-US" altLang="en-US" sz="2200" dirty="0">
                <a:ea typeface="ヒラギノ角ゴ Pro W3" pitchFamily="-80" charset="-128"/>
              </a:rPr>
              <a:t>of </a:t>
            </a:r>
            <a:r>
              <a:rPr lang="en-US" altLang="en-US" sz="2200" dirty="0" smtClean="0">
                <a:ea typeface="ヒラギノ角ゴ Pro W3" pitchFamily="-80" charset="-128"/>
              </a:rPr>
              <a:t>debt</a:t>
            </a:r>
          </a:p>
          <a:p>
            <a:r>
              <a:rPr lang="en-US" altLang="en-US" sz="2200" dirty="0" smtClean="0">
                <a:ea typeface="ヒラギノ角ゴ Pro W3" pitchFamily="-80" charset="-128"/>
              </a:rPr>
              <a:t>Cost </a:t>
            </a:r>
            <a:r>
              <a:rPr lang="en-US" altLang="en-US" sz="2200" dirty="0">
                <a:ea typeface="ヒラギノ角ゴ Pro W3" pitchFamily="-80" charset="-128"/>
              </a:rPr>
              <a:t>of common </a:t>
            </a:r>
            <a:r>
              <a:rPr lang="en-US" altLang="en-US" sz="2200" dirty="0" smtClean="0">
                <a:ea typeface="ヒラギノ角ゴ Pro W3" pitchFamily="-80" charset="-128"/>
              </a:rPr>
              <a:t>equity</a:t>
            </a:r>
          </a:p>
          <a:p>
            <a:r>
              <a:rPr lang="en-US" altLang="en-US" sz="2200" dirty="0" smtClean="0">
                <a:ea typeface="ヒラギノ角ゴ Pro W3" pitchFamily="-80" charset="-128"/>
              </a:rPr>
              <a:t>Cost </a:t>
            </a:r>
            <a:r>
              <a:rPr lang="en-US" altLang="en-US" sz="2200" dirty="0">
                <a:ea typeface="ヒラギノ角ゴ Pro W3" pitchFamily="-80" charset="-128"/>
              </a:rPr>
              <a:t>of preferred </a:t>
            </a:r>
            <a:r>
              <a:rPr lang="en-US" altLang="en-US" sz="2200" dirty="0" smtClean="0">
                <a:ea typeface="ヒラギノ角ゴ Pro W3" pitchFamily="-80" charset="-128"/>
              </a:rPr>
              <a:t>equity</a:t>
            </a:r>
          </a:p>
          <a:p>
            <a:r>
              <a:rPr lang="en-US" altLang="en-US" sz="2200" dirty="0" smtClean="0">
                <a:ea typeface="ヒラギノ角ゴ Pro W3" pitchFamily="-80" charset="-128"/>
              </a:rPr>
              <a:t>Divisional WACC</a:t>
            </a:r>
          </a:p>
          <a:p>
            <a:r>
              <a:rPr lang="en-US" altLang="en-US" sz="2200" dirty="0" smtClean="0">
                <a:ea typeface="ヒラギノ角ゴ Pro W3" pitchFamily="-80" charset="-128"/>
              </a:rPr>
              <a:t>Financial policy</a:t>
            </a:r>
          </a:p>
          <a:p>
            <a:r>
              <a:rPr lang="en-US" altLang="en-US" sz="2200" dirty="0" smtClean="0">
                <a:ea typeface="ヒラギノ角ゴ Pro W3" pitchFamily="-80" charset="-128"/>
              </a:rPr>
              <a:t>Flotation costs</a:t>
            </a:r>
          </a:p>
          <a:p>
            <a:r>
              <a:rPr lang="en-US" altLang="en-US" sz="2200" dirty="0" smtClean="0">
                <a:ea typeface="ヒラギノ角ゴ Pro W3" pitchFamily="-80" charset="-128"/>
              </a:rPr>
              <a:t>Opportunity cost</a:t>
            </a:r>
          </a:p>
          <a:p>
            <a:r>
              <a:rPr lang="en-US" sz="2200" dirty="0" smtClean="0"/>
              <a:t>Weighted </a:t>
            </a:r>
            <a:r>
              <a:rPr lang="en-US" sz="2200" dirty="0"/>
              <a:t>average cost of capital (WACC)</a:t>
            </a:r>
          </a:p>
        </p:txBody>
      </p:sp>
    </p:spTree>
    <p:extLst>
      <p:ext uri="{BB962C8B-B14F-4D97-AF65-F5344CB8AC3E}">
        <p14:creationId xmlns:p14="http://schemas.microsoft.com/office/powerpoint/2010/main" val="842556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 xmlns:a16="http://schemas.microsoft.com/office/drawing/2014/main" id="{E47FF819-0D5D-491A-BF8F-B42813E7390C}"/>
              </a:ext>
            </a:extLst>
          </p:cNvPr>
          <p:cNvSpPr>
            <a:spLocks noGrp="1"/>
          </p:cNvSpPr>
          <p:nvPr>
            <p:ph type="title"/>
          </p:nvPr>
        </p:nvSpPr>
        <p:spPr>
          <a:xfrm>
            <a:off x="342900" y="518160"/>
            <a:ext cx="8124825" cy="548640"/>
          </a:xfrm>
        </p:spPr>
        <p:txBody>
          <a:bodyPr wrap="square">
            <a:spAutoFit/>
          </a:bodyPr>
          <a:lstStyle/>
          <a:p>
            <a:r>
              <a:rPr lang="en-US" dirty="0"/>
              <a:t>Copyright</a:t>
            </a:r>
          </a:p>
        </p:txBody>
      </p:sp>
      <p:pic>
        <p:nvPicPr>
          <p:cNvPr id="7" name="Graphic 6">
            <a:extLst>
              <a:ext uri="{FF2B5EF4-FFF2-40B4-BE49-F238E27FC236}">
                <a16:creationId xmlns:a16="http://schemas.microsoft.com/office/drawing/2014/main" xmlns="" id="{C06FB2D2-3F36-42C9-A5A6-B6234DC54C9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46184" y="2317359"/>
            <a:ext cx="1277815" cy="1434026"/>
          </a:xfrm>
          <a:prstGeom prst="rect">
            <a:avLst/>
          </a:prstGeom>
        </p:spPr>
      </p:pic>
      <p:sp>
        <p:nvSpPr>
          <p:cNvPr id="9" name="Text Placeholder 1">
            <a:extLst>
              <a:ext uri="{FF2B5EF4-FFF2-40B4-BE49-F238E27FC236}">
                <a16:creationId xmlns:a16="http://schemas.microsoft.com/office/drawing/2014/main" xmlns="" id="{AD5FAE7B-F718-4307-B112-AD6256157E8F}"/>
              </a:ext>
            </a:extLst>
          </p:cNvPr>
          <p:cNvSpPr txBox="1">
            <a:spLocks/>
          </p:cNvSpPr>
          <p:nvPr/>
        </p:nvSpPr>
        <p:spPr>
          <a:xfrm>
            <a:off x="1606061" y="1852246"/>
            <a:ext cx="6858001" cy="2854836"/>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a:buFont typeface="Arial" panose="020B0604020202020204" pitchFamily="34" charset="0"/>
              <a:buNone/>
            </a:pPr>
            <a:r>
              <a:rPr lang="en-US" b="1" smtClean="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endParaRPr lang="en-US" b="1" dirty="0"/>
          </a:p>
        </p:txBody>
      </p:sp>
    </p:spTree>
    <p:extLst>
      <p:ext uri="{BB962C8B-B14F-4D97-AF65-F5344CB8AC3E}">
        <p14:creationId xmlns:p14="http://schemas.microsoft.com/office/powerpoint/2010/main" val="1591840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04932"/>
            <a:ext cx="8153400" cy="1661993"/>
          </a:xfrm>
        </p:spPr>
        <p:txBody>
          <a:bodyPr wrap="square">
            <a:spAutoFit/>
          </a:bodyPr>
          <a:lstStyle/>
          <a:p>
            <a:r>
              <a:rPr lang="en-US" sz="3600" dirty="0" smtClean="0">
                <a:latin typeface="+mj-lt"/>
              </a:rPr>
              <a:t>Figure 9.1 Example Capital Structures for a Retail Chain and Oil and Gas Producer</a:t>
            </a:r>
            <a:endParaRPr lang="en-US" sz="3600" dirty="0">
              <a:latin typeface="+mj-lt"/>
            </a:endParaRPr>
          </a:p>
        </p:txBody>
      </p:sp>
      <p:pic>
        <p:nvPicPr>
          <p:cNvPr id="542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533" y="2428961"/>
            <a:ext cx="7965823" cy="2941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269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427077"/>
            <a:ext cx="8153400" cy="553998"/>
          </a:xfrm>
        </p:spPr>
        <p:txBody>
          <a:bodyPr wrap="square">
            <a:spAutoFit/>
          </a:bodyPr>
          <a:lstStyle/>
          <a:p>
            <a:r>
              <a:rPr lang="en-US" altLang="en-US" sz="3600" dirty="0" smtClean="0">
                <a:latin typeface="+mj-lt"/>
                <a:ea typeface="ヒラギノ角ゴ Pro W3" pitchFamily="-80" charset="-128"/>
              </a:rPr>
              <a:t>Opportunity Cost of Capital</a:t>
            </a:r>
            <a:endParaRPr lang="en-US" sz="3600" dirty="0">
              <a:latin typeface="+mj-lt"/>
            </a:endParaRPr>
          </a:p>
        </p:txBody>
      </p:sp>
      <p:sp>
        <p:nvSpPr>
          <p:cNvPr id="3" name="Content Placeholder 2"/>
          <p:cNvSpPr>
            <a:spLocks noGrp="1"/>
          </p:cNvSpPr>
          <p:nvPr>
            <p:ph idx="1"/>
          </p:nvPr>
        </p:nvSpPr>
        <p:spPr>
          <a:xfrm>
            <a:off x="428625" y="1219200"/>
            <a:ext cx="8153400" cy="1184940"/>
          </a:xfrm>
        </p:spPr>
        <p:txBody>
          <a:bodyPr wrap="square">
            <a:spAutoFit/>
          </a:bodyPr>
          <a:lstStyle/>
          <a:p>
            <a:r>
              <a:rPr lang="en-GB" altLang="en-US" sz="2400" b="1" dirty="0" smtClean="0">
                <a:ea typeface="ヒラギノ角ゴ Pro W3" pitchFamily="-80" charset="-128"/>
              </a:rPr>
              <a:t>Cost of Capital</a:t>
            </a:r>
          </a:p>
          <a:p>
            <a:pPr lvl="1"/>
            <a:r>
              <a:rPr lang="en-GB" altLang="en-US" sz="2400" dirty="0" smtClean="0">
                <a:ea typeface="ヒラギノ角ゴ Pro W3" pitchFamily="-80" charset="-128"/>
              </a:rPr>
              <a:t>The firm’s cost of capital is also referred to as the firm’s </a:t>
            </a:r>
            <a:r>
              <a:rPr lang="en-GB" altLang="en-US" sz="2400" b="1" dirty="0" smtClean="0">
                <a:ea typeface="ヒラギノ角ゴ Pro W3" pitchFamily="-80" charset="-128"/>
              </a:rPr>
              <a:t>opportunity cost</a:t>
            </a:r>
            <a:r>
              <a:rPr lang="en-GB" altLang="en-US" sz="2400" dirty="0" smtClean="0">
                <a:ea typeface="ヒラギノ角ゴ Pro W3" pitchFamily="-80" charset="-128"/>
              </a:rPr>
              <a:t> of capital.</a:t>
            </a:r>
            <a:endParaRPr lang="en-US" sz="2400" dirty="0"/>
          </a:p>
        </p:txBody>
      </p:sp>
    </p:spTree>
    <p:extLst>
      <p:ext uri="{BB962C8B-B14F-4D97-AF65-F5344CB8AC3E}">
        <p14:creationId xmlns:p14="http://schemas.microsoft.com/office/powerpoint/2010/main" val="1709836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405765"/>
            <a:ext cx="8153400" cy="984885"/>
          </a:xfrm>
        </p:spPr>
        <p:txBody>
          <a:bodyPr wrap="square">
            <a:spAutoFit/>
          </a:bodyPr>
          <a:lstStyle/>
          <a:p>
            <a:r>
              <a:rPr lang="en-US" sz="3600" dirty="0">
                <a:latin typeface="+mj-lt"/>
              </a:rPr>
              <a:t>Investor’s Required Rate of </a:t>
            </a:r>
            <a:r>
              <a:rPr lang="en-US" sz="3600" dirty="0" smtClean="0">
                <a:latin typeface="+mj-lt"/>
              </a:rPr>
              <a:t>Return </a:t>
            </a:r>
            <a:br>
              <a:rPr lang="en-US" sz="3600" dirty="0" smtClean="0">
                <a:latin typeface="+mj-lt"/>
              </a:rPr>
            </a:br>
            <a:r>
              <a:rPr lang="en-US" sz="2800" dirty="0" smtClean="0">
                <a:latin typeface="+mj-lt"/>
              </a:rPr>
              <a:t>(1 of 2)</a:t>
            </a:r>
            <a:endParaRPr lang="en-US" sz="2800" dirty="0">
              <a:latin typeface="+mj-lt"/>
            </a:endParaRPr>
          </a:p>
        </p:txBody>
      </p:sp>
      <p:sp>
        <p:nvSpPr>
          <p:cNvPr id="3" name="Content Placeholder 2"/>
          <p:cNvSpPr>
            <a:spLocks noGrp="1"/>
          </p:cNvSpPr>
          <p:nvPr>
            <p:ph idx="1"/>
          </p:nvPr>
        </p:nvSpPr>
        <p:spPr>
          <a:xfrm>
            <a:off x="438150" y="1724025"/>
            <a:ext cx="8153400" cy="3593291"/>
          </a:xfrm>
        </p:spPr>
        <p:txBody>
          <a:bodyPr wrap="square">
            <a:spAutoFit/>
          </a:bodyPr>
          <a:lstStyle/>
          <a:p>
            <a:r>
              <a:rPr lang="en-US" altLang="en-US" sz="2400" b="1" dirty="0">
                <a:ea typeface="ヒラギノ角ゴ Pro W3" pitchFamily="-80" charset="-128"/>
              </a:rPr>
              <a:t>Investor’s Required Rate of </a:t>
            </a:r>
            <a:r>
              <a:rPr lang="en-US" altLang="en-US" sz="2400" b="1" dirty="0" smtClean="0">
                <a:ea typeface="ヒラギノ角ゴ Pro W3" pitchFamily="-80" charset="-128"/>
              </a:rPr>
              <a:t>Return</a:t>
            </a:r>
            <a:r>
              <a:rPr lang="en-US" altLang="en-US" sz="2400" dirty="0" smtClean="0">
                <a:ea typeface="ヒラギノ角ゴ Pro W3" pitchFamily="-80" charset="-128"/>
              </a:rPr>
              <a:t>—the </a:t>
            </a:r>
            <a:r>
              <a:rPr lang="en-US" altLang="en-US" sz="2400" dirty="0">
                <a:ea typeface="ヒラギノ角ゴ Pro W3" pitchFamily="-80" charset="-128"/>
              </a:rPr>
              <a:t>minimum rate of return necessary to attract an investor to purchase or hold a </a:t>
            </a:r>
            <a:r>
              <a:rPr lang="en-US" altLang="en-US" sz="2400" dirty="0" smtClean="0">
                <a:ea typeface="ヒラギノ角ゴ Pro W3" pitchFamily="-80" charset="-128"/>
              </a:rPr>
              <a:t>security</a:t>
            </a:r>
          </a:p>
          <a:p>
            <a:r>
              <a:rPr lang="en-US" altLang="en-US" sz="2400" dirty="0">
                <a:ea typeface="ヒラギノ角ゴ Pro W3" pitchFamily="-80" charset="-128"/>
              </a:rPr>
              <a:t>Investor’s required rate of return is not the same as cost of capital due to </a:t>
            </a:r>
            <a:r>
              <a:rPr lang="en-US" altLang="en-US" sz="2400" b="1" dirty="0">
                <a:ea typeface="ヒラギノ角ゴ Pro W3" pitchFamily="-80" charset="-128"/>
              </a:rPr>
              <a:t>taxes</a:t>
            </a:r>
            <a:r>
              <a:rPr lang="en-US" altLang="en-US" sz="2400" dirty="0">
                <a:ea typeface="ヒラギノ角ゴ Pro W3" pitchFamily="-80" charset="-128"/>
              </a:rPr>
              <a:t> and </a:t>
            </a:r>
            <a:r>
              <a:rPr lang="en-US" altLang="en-US" sz="2400" b="1" dirty="0">
                <a:ea typeface="ヒラギノ角ゴ Pro W3" pitchFamily="-80" charset="-128"/>
              </a:rPr>
              <a:t>transaction costs</a:t>
            </a:r>
            <a:r>
              <a:rPr lang="en-US" altLang="en-US" sz="2400" dirty="0" smtClean="0">
                <a:ea typeface="ヒラギノ角ゴ Pro W3" pitchFamily="-80" charset="-128"/>
              </a:rPr>
              <a:t>.</a:t>
            </a:r>
          </a:p>
          <a:p>
            <a:pPr lvl="1"/>
            <a:r>
              <a:rPr lang="en-US" altLang="en-US" sz="2400" b="1" dirty="0">
                <a:ea typeface="ヒラギノ角ゴ Pro W3" pitchFamily="-80" charset="-128"/>
              </a:rPr>
              <a:t>Impact of taxes:</a:t>
            </a:r>
            <a:r>
              <a:rPr lang="en-US" altLang="en-US" sz="2400" dirty="0">
                <a:ea typeface="ヒラギノ角ゴ Pro W3" pitchFamily="-80" charset="-128"/>
              </a:rPr>
              <a:t> For example, a firm may pay </a:t>
            </a:r>
            <a:r>
              <a:rPr lang="en-US" altLang="en-US" sz="2400" dirty="0" smtClean="0">
                <a:ea typeface="ヒラギノ角ゴ Pro W3" pitchFamily="-80" charset="-128"/>
              </a:rPr>
              <a:t>8 percent </a:t>
            </a:r>
            <a:r>
              <a:rPr lang="en-US" altLang="en-US" sz="2400" dirty="0">
                <a:ea typeface="ヒラギノ角ゴ Pro W3" pitchFamily="-80" charset="-128"/>
              </a:rPr>
              <a:t>interest on debt but due to tax benefit on interest expense, the net cost to the firm will be lower than </a:t>
            </a:r>
            <a:r>
              <a:rPr lang="en-US" altLang="en-US" sz="2400" dirty="0" smtClean="0">
                <a:ea typeface="ヒラギノ角ゴ Pro W3" pitchFamily="-80" charset="-128"/>
              </a:rPr>
              <a:t>8 percent.</a:t>
            </a:r>
            <a:endParaRPr lang="en-US" sz="2400" dirty="0"/>
          </a:p>
        </p:txBody>
      </p:sp>
    </p:spTree>
    <p:extLst>
      <p:ext uri="{BB962C8B-B14F-4D97-AF65-F5344CB8AC3E}">
        <p14:creationId xmlns:p14="http://schemas.microsoft.com/office/powerpoint/2010/main" val="1603180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4" y="409575"/>
            <a:ext cx="8181975" cy="984885"/>
          </a:xfrm>
        </p:spPr>
        <p:txBody>
          <a:bodyPr wrap="square">
            <a:spAutoFit/>
          </a:bodyPr>
          <a:lstStyle/>
          <a:p>
            <a:r>
              <a:rPr lang="en-US" sz="3600" dirty="0">
                <a:latin typeface="+mj-lt"/>
              </a:rPr>
              <a:t>Investor’s Required Rate of </a:t>
            </a:r>
            <a:r>
              <a:rPr lang="en-US" sz="3600" dirty="0" smtClean="0">
                <a:latin typeface="+mj-lt"/>
              </a:rPr>
              <a:t>Return </a:t>
            </a:r>
            <a:br>
              <a:rPr lang="en-US" sz="3600" dirty="0" smtClean="0">
                <a:latin typeface="+mj-lt"/>
              </a:rPr>
            </a:br>
            <a:r>
              <a:rPr lang="en-US" sz="2800" dirty="0" smtClean="0">
                <a:latin typeface="+mj-lt"/>
              </a:rPr>
              <a:t>(2 of 2)</a:t>
            </a:r>
            <a:endParaRPr lang="en-US" sz="2800" dirty="0">
              <a:latin typeface="+mj-lt"/>
            </a:endParaRPr>
          </a:p>
        </p:txBody>
      </p:sp>
      <p:sp>
        <p:nvSpPr>
          <p:cNvPr id="3" name="Content Placeholder 2"/>
          <p:cNvSpPr>
            <a:spLocks noGrp="1"/>
          </p:cNvSpPr>
          <p:nvPr>
            <p:ph idx="1"/>
          </p:nvPr>
        </p:nvSpPr>
        <p:spPr>
          <a:xfrm>
            <a:off x="438150" y="1724025"/>
            <a:ext cx="8229600" cy="2408352"/>
          </a:xfrm>
        </p:spPr>
        <p:txBody>
          <a:bodyPr>
            <a:spAutoFit/>
          </a:bodyPr>
          <a:lstStyle/>
          <a:p>
            <a:r>
              <a:rPr lang="en-US" altLang="en-US" sz="2400" b="1" dirty="0">
                <a:ea typeface="ヒラギノ角ゴ Pro W3" pitchFamily="-80" charset="-128"/>
              </a:rPr>
              <a:t>Impact of transaction costs on cost of capital:</a:t>
            </a:r>
            <a:r>
              <a:rPr lang="en-US" altLang="en-US" sz="2400" dirty="0">
                <a:ea typeface="ヒラギノ角ゴ Pro W3" pitchFamily="-80" charset="-128"/>
              </a:rPr>
              <a:t> For example, </a:t>
            </a:r>
            <a:r>
              <a:rPr lang="en-US" altLang="en-US" sz="2400" dirty="0" smtClean="0">
                <a:ea typeface="ヒラギノ角ゴ Pro W3" pitchFamily="-80" charset="-128"/>
              </a:rPr>
              <a:t>if </a:t>
            </a:r>
            <a:r>
              <a:rPr lang="en-US" altLang="en-US" sz="2400" dirty="0">
                <a:ea typeface="ヒラギノ角ゴ Pro W3" pitchFamily="-80" charset="-128"/>
              </a:rPr>
              <a:t>a firm sells new stock for $</a:t>
            </a:r>
            <a:r>
              <a:rPr lang="en-US" altLang="en-US" sz="2400" dirty="0" smtClean="0">
                <a:ea typeface="ヒラギノ角ゴ Pro W3" pitchFamily="-80" charset="-128"/>
              </a:rPr>
              <a:t>50 </a:t>
            </a:r>
            <a:r>
              <a:rPr lang="en-US" altLang="en-US" sz="2400" dirty="0">
                <a:ea typeface="ヒラギノ角ゴ Pro W3" pitchFamily="-80" charset="-128"/>
              </a:rPr>
              <a:t>a share and incurs $5 in flotation costs, and the investors have a required rate of return of </a:t>
            </a:r>
            <a:r>
              <a:rPr lang="en-US" altLang="en-US" sz="2400" dirty="0" smtClean="0">
                <a:ea typeface="ヒラギノ角ゴ Pro W3" pitchFamily="-80" charset="-128"/>
              </a:rPr>
              <a:t>15 percent, </a:t>
            </a:r>
            <a:r>
              <a:rPr lang="en-US" altLang="en-US" sz="2400" dirty="0">
                <a:ea typeface="ヒラギノ角ゴ Pro W3" pitchFamily="-80" charset="-128"/>
              </a:rPr>
              <a:t>what is the cost of capital</a:t>
            </a:r>
            <a:r>
              <a:rPr lang="en-US" altLang="en-US" sz="2400" dirty="0" smtClean="0">
                <a:ea typeface="ヒラギノ角ゴ Pro W3" pitchFamily="-80" charset="-128"/>
              </a:rPr>
              <a:t>?</a:t>
            </a:r>
          </a:p>
          <a:p>
            <a:r>
              <a:rPr lang="en-US" altLang="en-US" sz="2400" dirty="0">
                <a:ea typeface="ヒラギノ角ゴ Pro W3" pitchFamily="-80" charset="-128"/>
              </a:rPr>
              <a:t>The firm has only $</a:t>
            </a:r>
            <a:r>
              <a:rPr lang="en-US" altLang="en-US" sz="2400" dirty="0" smtClean="0">
                <a:ea typeface="ヒラギノ角ゴ Pro W3" pitchFamily="-80" charset="-128"/>
              </a:rPr>
              <a:t>45 </a:t>
            </a:r>
            <a:r>
              <a:rPr lang="en-US" altLang="en-US" sz="2400" dirty="0">
                <a:ea typeface="ヒラギノ角ゴ Pro W3" pitchFamily="-80" charset="-128"/>
              </a:rPr>
              <a:t>to invest after transaction cost.</a:t>
            </a:r>
            <a:endParaRPr lang="en-US" sz="2400" dirty="0"/>
          </a:p>
        </p:txBody>
      </p:sp>
      <p:graphicFrame>
        <p:nvGraphicFramePr>
          <p:cNvPr id="4" name="Object 3" descr="The equation is as follows: &#10;• 0.15 times U.S. dollars 50.00 equals U.S. dollars 7.5.&#10;• k equals the fraction U.S. dollars 7.5 by U.S. dollars 45.00 equals 0.1667 or 16.67 percent (rather than 15 percent)."/>
          <p:cNvGraphicFramePr>
            <a:graphicFrameLocks noChangeAspect="1"/>
          </p:cNvGraphicFramePr>
          <p:nvPr>
            <p:extLst>
              <p:ext uri="{D42A27DB-BD31-4B8C-83A1-F6EECF244321}">
                <p14:modId xmlns:p14="http://schemas.microsoft.com/office/powerpoint/2010/main" val="1545720466"/>
              </p:ext>
            </p:extLst>
          </p:nvPr>
        </p:nvGraphicFramePr>
        <p:xfrm>
          <a:off x="1268413" y="4343400"/>
          <a:ext cx="6753225" cy="1471613"/>
        </p:xfrm>
        <a:graphic>
          <a:graphicData uri="http://schemas.openxmlformats.org/presentationml/2006/ole">
            <mc:AlternateContent xmlns:mc="http://schemas.openxmlformats.org/markup-compatibility/2006">
              <mc:Choice xmlns:v="urn:schemas-microsoft-com:vml" Requires="v">
                <p:oleObj spid="_x0000_s53258" name="Equation" r:id="rId3" imgW="3149280" imgH="685800" progId="Equation.DSMT4">
                  <p:embed/>
                </p:oleObj>
              </mc:Choice>
              <mc:Fallback>
                <p:oleObj name="Equation" r:id="rId3" imgW="3149280" imgH="685800" progId="Equation.DSMT4">
                  <p:embed/>
                  <p:pic>
                    <p:nvPicPr>
                      <p:cNvPr id="0" name=""/>
                      <p:cNvPicPr/>
                      <p:nvPr/>
                    </p:nvPicPr>
                    <p:blipFill>
                      <a:blip r:embed="rId4"/>
                      <a:stretch>
                        <a:fillRect/>
                      </a:stretch>
                    </p:blipFill>
                    <p:spPr>
                      <a:xfrm>
                        <a:off x="1268413" y="4343400"/>
                        <a:ext cx="6753225" cy="1471613"/>
                      </a:xfrm>
                      <a:prstGeom prst="rect">
                        <a:avLst/>
                      </a:prstGeom>
                    </p:spPr>
                  </p:pic>
                </p:oleObj>
              </mc:Fallback>
            </mc:AlternateContent>
          </a:graphicData>
        </a:graphic>
      </p:graphicFrame>
    </p:spTree>
    <p:extLst>
      <p:ext uri="{BB962C8B-B14F-4D97-AF65-F5344CB8AC3E}">
        <p14:creationId xmlns:p14="http://schemas.microsoft.com/office/powerpoint/2010/main" val="1175415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09575"/>
            <a:ext cx="8153400" cy="553998"/>
          </a:xfrm>
        </p:spPr>
        <p:txBody>
          <a:bodyPr wrap="square">
            <a:spAutoFit/>
          </a:bodyPr>
          <a:lstStyle/>
          <a:p>
            <a:r>
              <a:rPr lang="en-US" altLang="en-US" sz="3600" dirty="0">
                <a:latin typeface="+mj-lt"/>
                <a:ea typeface="ヒラギノ角ゴ Pro W3" pitchFamily="-80" charset="-128"/>
              </a:rPr>
              <a:t>Financial Policy</a:t>
            </a:r>
            <a:endParaRPr lang="en-US" sz="3600" dirty="0">
              <a:latin typeface="+mj-lt"/>
            </a:endParaRPr>
          </a:p>
        </p:txBody>
      </p:sp>
      <p:sp>
        <p:nvSpPr>
          <p:cNvPr id="3" name="Content Placeholder 2"/>
          <p:cNvSpPr>
            <a:spLocks noGrp="1"/>
          </p:cNvSpPr>
          <p:nvPr>
            <p:ph idx="1"/>
          </p:nvPr>
        </p:nvSpPr>
        <p:spPr>
          <a:xfrm>
            <a:off x="438150" y="1219200"/>
            <a:ext cx="8153400" cy="2408352"/>
          </a:xfrm>
        </p:spPr>
        <p:txBody>
          <a:bodyPr wrap="square">
            <a:spAutoFit/>
          </a:bodyPr>
          <a:lstStyle/>
          <a:p>
            <a:r>
              <a:rPr lang="en-US" altLang="en-US" sz="2400" dirty="0">
                <a:ea typeface="ヒラギノ角ゴ Pro W3" pitchFamily="-80" charset="-128"/>
              </a:rPr>
              <a:t>A firm’s financial policy indicates the desired sources of financing and the particular mix in which it will be used</a:t>
            </a:r>
            <a:r>
              <a:rPr lang="en-US" altLang="en-US" sz="2400" dirty="0" smtClean="0">
                <a:ea typeface="ヒラギノ角ゴ Pro W3" pitchFamily="-80" charset="-128"/>
              </a:rPr>
              <a:t>.</a:t>
            </a:r>
          </a:p>
          <a:p>
            <a:r>
              <a:rPr lang="en-US" altLang="en-US" sz="2400" dirty="0">
                <a:ea typeface="ヒラギノ角ゴ Pro W3" pitchFamily="-80" charset="-128"/>
              </a:rPr>
              <a:t>For example, a firm may choose to raise capital by issuing stocks and bonds in the ratio of 6:4 (</a:t>
            </a:r>
            <a:r>
              <a:rPr lang="en-US" altLang="en-US" sz="2400" dirty="0" smtClean="0">
                <a:ea typeface="ヒラギノ角ゴ Pro W3" pitchFamily="-80" charset="-128"/>
              </a:rPr>
              <a:t>60 percent </a:t>
            </a:r>
            <a:r>
              <a:rPr lang="en-US" altLang="en-US" sz="2400" dirty="0">
                <a:ea typeface="ヒラギノ角ゴ Pro W3" pitchFamily="-80" charset="-128"/>
              </a:rPr>
              <a:t>stocks and </a:t>
            </a:r>
            <a:r>
              <a:rPr lang="en-US" altLang="en-US" sz="2400" dirty="0" smtClean="0">
                <a:ea typeface="ヒラギノ角ゴ Pro W3" pitchFamily="-80" charset="-128"/>
              </a:rPr>
              <a:t>40 percent </a:t>
            </a:r>
            <a:r>
              <a:rPr lang="en-US" altLang="en-US" sz="2400" dirty="0">
                <a:ea typeface="ヒラギノ角ゴ Pro W3" pitchFamily="-80" charset="-128"/>
              </a:rPr>
              <a:t>bonds). The choice of mix will impact the cost of capital.</a:t>
            </a:r>
            <a:endParaRPr lang="en-US" sz="2400" dirty="0"/>
          </a:p>
        </p:txBody>
      </p:sp>
    </p:spTree>
    <p:extLst>
      <p:ext uri="{BB962C8B-B14F-4D97-AF65-F5344CB8AC3E}">
        <p14:creationId xmlns:p14="http://schemas.microsoft.com/office/powerpoint/2010/main" val="3226776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29648</TotalTime>
  <Words>1767</Words>
  <Application>Microsoft Office PowerPoint</Application>
  <PresentationFormat>On-screen Show (4:3)</PresentationFormat>
  <Paragraphs>143</Paragraphs>
  <Slides>42</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508 Lecture</vt:lpstr>
      <vt:lpstr>Equation</vt:lpstr>
      <vt:lpstr>Foundations of Finance</vt:lpstr>
      <vt:lpstr>Learning Objectives</vt:lpstr>
      <vt:lpstr>The Cost of Capital: Key Definitions and Concepts</vt:lpstr>
      <vt:lpstr>Capital Structure </vt:lpstr>
      <vt:lpstr>Figure 9.1 Example Capital Structures for a Retail Chain and Oil and Gas Producer</vt:lpstr>
      <vt:lpstr>Opportunity Cost of Capital</vt:lpstr>
      <vt:lpstr>Investor’s Required Rate of Return  (1 of 2)</vt:lpstr>
      <vt:lpstr>Investor’s Required Rate of Return  (2 of 2)</vt:lpstr>
      <vt:lpstr>Financial Policy</vt:lpstr>
      <vt:lpstr>Determining the Costs of the Individual Sources of Capital</vt:lpstr>
      <vt:lpstr>The Cost of Debt (1 of 3)</vt:lpstr>
      <vt:lpstr>The Cost of Debt (2 of 3)</vt:lpstr>
      <vt:lpstr>The Cost of Debt (3 of 3)</vt:lpstr>
      <vt:lpstr>The Cost of Preferred Stock (1 of 2)</vt:lpstr>
      <vt:lpstr>The Cost of Preferred Stock (2 of 2)</vt:lpstr>
      <vt:lpstr>The Cost of Common Equity (1 of 2)</vt:lpstr>
      <vt:lpstr>The Cost of Common Equity (2 of 2)</vt:lpstr>
      <vt:lpstr>Cost Estimation Techniques</vt:lpstr>
      <vt:lpstr>The Dividend Growth Model (1 of 3)</vt:lpstr>
      <vt:lpstr>The Dividend Growth Model (2 of 3)</vt:lpstr>
      <vt:lpstr>The Dividend Growth Model (3 of 3)</vt:lpstr>
      <vt:lpstr>The Capital Asset Pricing Model (1 of 2) </vt:lpstr>
      <vt:lpstr>The Capital Asset Pricing Model (2 of 2)</vt:lpstr>
      <vt:lpstr>Capital Asset Pricing Model Variable Estimates</vt:lpstr>
      <vt:lpstr>The Weighted Average Cost of Capital</vt:lpstr>
      <vt:lpstr>The Weighted Average Cost of Capital (WACC) </vt:lpstr>
      <vt:lpstr>WACC Example</vt:lpstr>
      <vt:lpstr>Table 9.1 Calculating the Weighted Average Cost of Capital</vt:lpstr>
      <vt:lpstr>Table 9.2 Capital Structure and Capital Costs for Ash Inc</vt:lpstr>
      <vt:lpstr>Table 9.3 The Weighted Average Cost of Capital for Ash Inc</vt:lpstr>
      <vt:lpstr>Calculating Divisional Costs of Capital</vt:lpstr>
      <vt:lpstr>Divisional Costs of Capital</vt:lpstr>
      <vt:lpstr>Advantages of Divisional WACC</vt:lpstr>
      <vt:lpstr>Using Pure Play Firms to Estimate Divisional WACCs</vt:lpstr>
      <vt:lpstr>Divisional WACC Example</vt:lpstr>
      <vt:lpstr>Table 9.4 Divisional WACC Computations</vt:lpstr>
      <vt:lpstr>Divisional WACC—Estimation Issues and Limitations</vt:lpstr>
      <vt:lpstr>Table 9.5 Choosing the Right WACC-Discount Rates and Project Risk</vt:lpstr>
      <vt:lpstr>Cost of Capital to Evaluate New Capital Investments</vt:lpstr>
      <vt:lpstr>Figure 9.2 Global Energy Divisional Costs of Capital</vt:lpstr>
      <vt:lpstr>Key Terms</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of Finance, Tenth Edition</dc:title>
  <dc:subject>Business</dc:subject>
  <dc:creator>Keown/Martin/Petty</dc:creator>
  <cp:keywords>Foundations of Finance</cp:keywords>
  <cp:lastModifiedBy>Pandurangan Hariramakrishnan, Integra-PDY, IN</cp:lastModifiedBy>
  <cp:revision>4740</cp:revision>
  <dcterms:created xsi:type="dcterms:W3CDTF">2014-07-14T20:04:21Z</dcterms:created>
  <dcterms:modified xsi:type="dcterms:W3CDTF">2019-03-01T16:32:05Z</dcterms:modified>
</cp:coreProperties>
</file>