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1095" r:id="rId2"/>
    <p:sldId id="519" r:id="rId3"/>
    <p:sldId id="1040" r:id="rId4"/>
    <p:sldId id="1042" r:id="rId5"/>
    <p:sldId id="1043" r:id="rId6"/>
    <p:sldId id="1094" r:id="rId7"/>
    <p:sldId id="1070" r:id="rId8"/>
    <p:sldId id="1044" r:id="rId9"/>
    <p:sldId id="1045" r:id="rId10"/>
    <p:sldId id="1108" r:id="rId11"/>
    <p:sldId id="1104" r:id="rId12"/>
    <p:sldId id="1105" r:id="rId13"/>
    <p:sldId id="1046" r:id="rId14"/>
    <p:sldId id="1072" r:id="rId15"/>
    <p:sldId id="1047" r:id="rId16"/>
    <p:sldId id="1073" r:id="rId17"/>
    <p:sldId id="1048" r:id="rId18"/>
    <p:sldId id="1112" r:id="rId19"/>
    <p:sldId id="1049" r:id="rId20"/>
    <p:sldId id="1075" r:id="rId21"/>
    <p:sldId id="1050" r:id="rId22"/>
    <p:sldId id="1051" r:id="rId23"/>
    <p:sldId id="1076" r:id="rId24"/>
    <p:sldId id="1077" r:id="rId25"/>
    <p:sldId id="1078" r:id="rId26"/>
    <p:sldId id="1103" r:id="rId27"/>
    <p:sldId id="1053" r:id="rId28"/>
    <p:sldId id="1054" r:id="rId29"/>
    <p:sldId id="1079" r:id="rId30"/>
    <p:sldId id="1055" r:id="rId31"/>
    <p:sldId id="1056" r:id="rId32"/>
    <p:sldId id="1057" r:id="rId33"/>
    <p:sldId id="1080" r:id="rId34"/>
    <p:sldId id="1081" r:id="rId35"/>
    <p:sldId id="1082" r:id="rId36"/>
    <p:sldId id="1058" r:id="rId37"/>
    <p:sldId id="1083" r:id="rId38"/>
    <p:sldId id="1059" r:id="rId39"/>
    <p:sldId id="1084" r:id="rId40"/>
    <p:sldId id="1085" r:id="rId41"/>
    <p:sldId id="1061" r:id="rId42"/>
    <p:sldId id="1062" r:id="rId43"/>
    <p:sldId id="1063" r:id="rId44"/>
    <p:sldId id="1086" r:id="rId45"/>
    <p:sldId id="1064" r:id="rId46"/>
    <p:sldId id="1092" r:id="rId47"/>
    <p:sldId id="1067" r:id="rId48"/>
    <p:sldId id="1068" r:id="rId49"/>
    <p:sldId id="1097" r:id="rId50"/>
    <p:sldId id="1098" r:id="rId51"/>
    <p:sldId id="1099" r:id="rId52"/>
    <p:sldId id="1093" r:id="rId53"/>
    <p:sldId id="1100" r:id="rId54"/>
    <p:sldId id="1101" r:id="rId55"/>
    <p:sldId id="1110"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99008C"/>
    <a:srgbClr val="001581"/>
    <a:srgbClr val="82007C"/>
    <a:srgbClr val="96008F"/>
    <a:srgbClr val="595375"/>
    <a:srgbClr val="6B638B"/>
    <a:srgbClr val="000000"/>
    <a:srgbClr val="FDB9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5" autoAdjust="0"/>
    <p:restoredTop sz="90354" autoAdjust="0"/>
  </p:normalViewPr>
  <p:slideViewPr>
    <p:cSldViewPr>
      <p:cViewPr>
        <p:scale>
          <a:sx n="150" d="100"/>
          <a:sy n="150" d="100"/>
        </p:scale>
        <p:origin x="696" y="1848"/>
      </p:cViewPr>
      <p:guideLst>
        <p:guide orient="horz" pos="2160"/>
        <p:guide orient="horz" pos="336"/>
        <p:guide orient="horz" pos="816"/>
        <p:guide orient="horz" pos="1248"/>
        <p:guide orient="horz" pos="4032"/>
        <p:guide orient="horz" pos="1008"/>
        <p:guide orient="horz" pos="1776"/>
        <p:guide pos="2880"/>
        <p:guide pos="288"/>
        <p:guide pos="5472"/>
      </p:guideLst>
    </p:cSldViewPr>
  </p:slideViewPr>
  <p:outlineViewPr>
    <p:cViewPr>
      <p:scale>
        <a:sx n="33" d="100"/>
        <a:sy n="33" d="100"/>
      </p:scale>
      <p:origin x="48" y="943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2/4/2019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2/4/2019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706614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16</a:t>
            </a:fld>
            <a:endParaRPr lang="en-US" dirty="0"/>
          </a:p>
        </p:txBody>
      </p:sp>
    </p:spTree>
    <p:extLst>
      <p:ext uri="{BB962C8B-B14F-4D97-AF65-F5344CB8AC3E}">
        <p14:creationId xmlns:p14="http://schemas.microsoft.com/office/powerpoint/2010/main" val="514655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17</a:t>
            </a:fld>
            <a:endParaRPr lang="en-US" dirty="0"/>
          </a:p>
        </p:txBody>
      </p:sp>
    </p:spTree>
    <p:extLst>
      <p:ext uri="{BB962C8B-B14F-4D97-AF65-F5344CB8AC3E}">
        <p14:creationId xmlns:p14="http://schemas.microsoft.com/office/powerpoint/2010/main" val="1747783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18</a:t>
            </a:fld>
            <a:endParaRPr lang="en-US" dirty="0"/>
          </a:p>
        </p:txBody>
      </p:sp>
    </p:spTree>
    <p:extLst>
      <p:ext uri="{BB962C8B-B14F-4D97-AF65-F5344CB8AC3E}">
        <p14:creationId xmlns:p14="http://schemas.microsoft.com/office/powerpoint/2010/main" val="17477831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19</a:t>
            </a:fld>
            <a:endParaRPr lang="en-US" dirty="0"/>
          </a:p>
        </p:txBody>
      </p:sp>
    </p:spTree>
    <p:extLst>
      <p:ext uri="{BB962C8B-B14F-4D97-AF65-F5344CB8AC3E}">
        <p14:creationId xmlns:p14="http://schemas.microsoft.com/office/powerpoint/2010/main" val="2378078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23</a:t>
            </a:fld>
            <a:endParaRPr lang="en-US" dirty="0"/>
          </a:p>
        </p:txBody>
      </p:sp>
    </p:spTree>
    <p:extLst>
      <p:ext uri="{BB962C8B-B14F-4D97-AF65-F5344CB8AC3E}">
        <p14:creationId xmlns:p14="http://schemas.microsoft.com/office/powerpoint/2010/main" val="1468735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24</a:t>
            </a:fld>
            <a:endParaRPr lang="en-US" dirty="0"/>
          </a:p>
        </p:txBody>
      </p:sp>
    </p:spTree>
    <p:extLst>
      <p:ext uri="{BB962C8B-B14F-4D97-AF65-F5344CB8AC3E}">
        <p14:creationId xmlns:p14="http://schemas.microsoft.com/office/powerpoint/2010/main" val="4224579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25</a:t>
            </a:fld>
            <a:endParaRPr lang="en-US" dirty="0"/>
          </a:p>
        </p:txBody>
      </p:sp>
    </p:spTree>
    <p:extLst>
      <p:ext uri="{BB962C8B-B14F-4D97-AF65-F5344CB8AC3E}">
        <p14:creationId xmlns:p14="http://schemas.microsoft.com/office/powerpoint/2010/main" val="112519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29</a:t>
            </a:fld>
            <a:endParaRPr lang="en-US" dirty="0"/>
          </a:p>
        </p:txBody>
      </p:sp>
    </p:spTree>
    <p:extLst>
      <p:ext uri="{BB962C8B-B14F-4D97-AF65-F5344CB8AC3E}">
        <p14:creationId xmlns:p14="http://schemas.microsoft.com/office/powerpoint/2010/main" val="33259349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33</a:t>
            </a:fld>
            <a:endParaRPr lang="en-US" dirty="0"/>
          </a:p>
        </p:txBody>
      </p:sp>
    </p:spTree>
    <p:extLst>
      <p:ext uri="{BB962C8B-B14F-4D97-AF65-F5344CB8AC3E}">
        <p14:creationId xmlns:p14="http://schemas.microsoft.com/office/powerpoint/2010/main" val="7434245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34</a:t>
            </a:fld>
            <a:endParaRPr lang="en-US" dirty="0"/>
          </a:p>
        </p:txBody>
      </p:sp>
    </p:spTree>
    <p:extLst>
      <p:ext uri="{BB962C8B-B14F-4D97-AF65-F5344CB8AC3E}">
        <p14:creationId xmlns:p14="http://schemas.microsoft.com/office/powerpoint/2010/main" val="183111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18371082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35</a:t>
            </a:fld>
            <a:endParaRPr lang="en-US" dirty="0"/>
          </a:p>
        </p:txBody>
      </p:sp>
    </p:spTree>
    <p:extLst>
      <p:ext uri="{BB962C8B-B14F-4D97-AF65-F5344CB8AC3E}">
        <p14:creationId xmlns:p14="http://schemas.microsoft.com/office/powerpoint/2010/main" val="28534273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39</a:t>
            </a:fld>
            <a:endParaRPr lang="en-US" dirty="0"/>
          </a:p>
        </p:txBody>
      </p:sp>
    </p:spTree>
    <p:extLst>
      <p:ext uri="{BB962C8B-B14F-4D97-AF65-F5344CB8AC3E}">
        <p14:creationId xmlns:p14="http://schemas.microsoft.com/office/powerpoint/2010/main" val="32623218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40</a:t>
            </a:fld>
            <a:endParaRPr lang="en-US" dirty="0"/>
          </a:p>
        </p:txBody>
      </p:sp>
    </p:spTree>
    <p:extLst>
      <p:ext uri="{BB962C8B-B14F-4D97-AF65-F5344CB8AC3E}">
        <p14:creationId xmlns:p14="http://schemas.microsoft.com/office/powerpoint/2010/main" val="23718274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44</a:t>
            </a:fld>
            <a:endParaRPr lang="en-US" dirty="0"/>
          </a:p>
        </p:txBody>
      </p:sp>
    </p:spTree>
    <p:extLst>
      <p:ext uri="{BB962C8B-B14F-4D97-AF65-F5344CB8AC3E}">
        <p14:creationId xmlns:p14="http://schemas.microsoft.com/office/powerpoint/2010/main" val="21918740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46</a:t>
            </a:fld>
            <a:endParaRPr lang="en-US" dirty="0"/>
          </a:p>
        </p:txBody>
      </p:sp>
    </p:spTree>
    <p:extLst>
      <p:ext uri="{BB962C8B-B14F-4D97-AF65-F5344CB8AC3E}">
        <p14:creationId xmlns:p14="http://schemas.microsoft.com/office/powerpoint/2010/main" val="35093240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2" name="Shape 3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
        <p:nvSpPr>
          <p:cNvPr id="383" name="Shape 38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55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a:t>
            </a:fld>
            <a:endParaRPr lang="en-US" dirty="0"/>
          </a:p>
        </p:txBody>
      </p:sp>
    </p:spTree>
    <p:extLst>
      <p:ext uri="{BB962C8B-B14F-4D97-AF65-F5344CB8AC3E}">
        <p14:creationId xmlns:p14="http://schemas.microsoft.com/office/powerpoint/2010/main" val="2399010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5</a:t>
            </a:fld>
            <a:endParaRPr lang="en-US" dirty="0"/>
          </a:p>
        </p:txBody>
      </p:sp>
    </p:spTree>
    <p:extLst>
      <p:ext uri="{BB962C8B-B14F-4D97-AF65-F5344CB8AC3E}">
        <p14:creationId xmlns:p14="http://schemas.microsoft.com/office/powerpoint/2010/main" val="3346745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7</a:t>
            </a:fld>
            <a:endParaRPr lang="en-US" dirty="0"/>
          </a:p>
        </p:txBody>
      </p:sp>
    </p:spTree>
    <p:extLst>
      <p:ext uri="{BB962C8B-B14F-4D97-AF65-F5344CB8AC3E}">
        <p14:creationId xmlns:p14="http://schemas.microsoft.com/office/powerpoint/2010/main" val="2752820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8</a:t>
            </a:fld>
            <a:endParaRPr lang="en-US" dirty="0"/>
          </a:p>
        </p:txBody>
      </p:sp>
    </p:spTree>
    <p:extLst>
      <p:ext uri="{BB962C8B-B14F-4D97-AF65-F5344CB8AC3E}">
        <p14:creationId xmlns:p14="http://schemas.microsoft.com/office/powerpoint/2010/main" val="225892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9</a:t>
            </a:fld>
            <a:endParaRPr lang="en-US" dirty="0"/>
          </a:p>
        </p:txBody>
      </p:sp>
    </p:spTree>
    <p:extLst>
      <p:ext uri="{BB962C8B-B14F-4D97-AF65-F5344CB8AC3E}">
        <p14:creationId xmlns:p14="http://schemas.microsoft.com/office/powerpoint/2010/main" val="1975211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10</a:t>
            </a:fld>
            <a:endParaRPr lang="en-US" dirty="0"/>
          </a:p>
        </p:txBody>
      </p:sp>
    </p:spTree>
    <p:extLst>
      <p:ext uri="{BB962C8B-B14F-4D97-AF65-F5344CB8AC3E}">
        <p14:creationId xmlns:p14="http://schemas.microsoft.com/office/powerpoint/2010/main" val="1975211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14</a:t>
            </a:fld>
            <a:endParaRPr lang="en-US" dirty="0"/>
          </a:p>
        </p:txBody>
      </p:sp>
    </p:spTree>
    <p:extLst>
      <p:ext uri="{BB962C8B-B14F-4D97-AF65-F5344CB8AC3E}">
        <p14:creationId xmlns:p14="http://schemas.microsoft.com/office/powerpoint/2010/main" val="37311115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smtClean="0"/>
              <a:t>Click to edit Master title style</a:t>
            </a:r>
            <a:endParaRPr lang="en-US" dirty="0"/>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13" name="TextBox 12"/>
          <p:cNvSpPr txBox="1"/>
          <p:nvPr userDrawn="1"/>
        </p:nvSpPr>
        <p:spPr>
          <a:xfrm>
            <a:off x="1609725" y="638415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a:t>
            </a:r>
            <a:r>
              <a:rPr lang="en-US" sz="1200" baseline="0" dirty="0" smtClean="0">
                <a:latin typeface="Verdana" panose="020B0604030504040204" pitchFamily="34" charset="0"/>
                <a:ea typeface="Verdana" panose="020B0604030504040204" pitchFamily="34" charset="0"/>
                <a:cs typeface="Verdana" panose="020B0604030504040204" pitchFamily="34" charset="0"/>
              </a:rPr>
              <a:t> 2</a:t>
            </a:r>
            <a:r>
              <a:rPr lang="en-US" sz="1200" dirty="0" smtClean="0">
                <a:latin typeface="Verdana" panose="020B0604030504040204" pitchFamily="34" charset="0"/>
                <a:ea typeface="Verdana" panose="020B0604030504040204" pitchFamily="34" charset="0"/>
                <a:cs typeface="Verdana" panose="020B0604030504040204" pitchFamily="34" charset="0"/>
              </a:rPr>
              <a:t>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88798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83790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Click to edit Master title style</a:t>
            </a:r>
            <a:endParaRPr lang="en-US" dirty="0"/>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2/4/2019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9" name="TextBox 8"/>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a:t>
            </a:r>
            <a:r>
              <a:rPr lang="en-US" sz="1200" smtClean="0">
                <a:latin typeface="Verdana" panose="020B0604030504040204" pitchFamily="34" charset="0"/>
                <a:ea typeface="Verdana" panose="020B0604030504040204" pitchFamily="34" charset="0"/>
                <a:cs typeface="Verdana" panose="020B0604030504040204" pitchFamily="34" charset="0"/>
              </a:rPr>
              <a:t>© 2020, </a:t>
            </a:r>
            <a:r>
              <a:rPr lang="en-US" sz="1200" dirty="0" smtClean="0">
                <a:latin typeface="Verdana" panose="020B0604030504040204" pitchFamily="34" charset="0"/>
                <a:ea typeface="Verdana" panose="020B0604030504040204" pitchFamily="34" charset="0"/>
                <a:cs typeface="Verdana" panose="020B0604030504040204" pitchFamily="34" charset="0"/>
              </a:rPr>
              <a:t>2017</a:t>
            </a:r>
            <a:r>
              <a:rPr lang="en-US" sz="1200" smtClean="0">
                <a:latin typeface="Verdana" panose="020B0604030504040204" pitchFamily="34" charset="0"/>
                <a:ea typeface="Verdana" panose="020B0604030504040204" pitchFamily="34" charset="0"/>
                <a:cs typeface="Verdana" panose="020B0604030504040204" pitchFamily="34" charset="0"/>
              </a:rPr>
              <a:t>, 2014 </a:t>
            </a:r>
            <a:r>
              <a:rPr lang="en-US" sz="1200" dirty="0" smtClean="0">
                <a:latin typeface="Verdana" panose="020B0604030504040204" pitchFamily="34" charset="0"/>
                <a:ea typeface="Verdana" panose="020B0604030504040204" pitchFamily="34" charset="0"/>
                <a:cs typeface="Verdana" panose="020B0604030504040204" pitchFamily="34" charset="0"/>
              </a:rPr>
              <a:t>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3" name="Text Placeholder 2"/>
          <p:cNvSpPr>
            <a:spLocks noGrp="1"/>
          </p:cNvSpPr>
          <p:nvPr>
            <p:ph type="body" sz="quarter" idx="16"/>
          </p:nvPr>
        </p:nvSpPr>
        <p:spPr>
          <a:xfrm>
            <a:off x="2362200" y="4038600"/>
            <a:ext cx="6400800" cy="2590801"/>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1616042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xmlns="" id="{211BB07C-705F-4113-A2C5-779D6EA64D97}"/>
              </a:ext>
            </a:extLst>
          </p:cNvPr>
          <p:cNvSpPr>
            <a:spLocks noGrp="1"/>
          </p:cNvSpPr>
          <p:nvPr>
            <p:ph sz="quarter" idx="13"/>
          </p:nvPr>
        </p:nvSpPr>
        <p:spPr>
          <a:xfrm>
            <a:off x="457200" y="1556327"/>
            <a:ext cx="8229600" cy="2267528"/>
          </a:xfrm>
        </p:spPr>
        <p:txBody>
          <a:bodyPr/>
          <a:lstStyle/>
          <a:p>
            <a:pPr lvl="0"/>
            <a:r>
              <a:rPr lang="en-US" dirty="0"/>
              <a:t>Edit Master text styles</a:t>
            </a:r>
          </a:p>
        </p:txBody>
      </p:sp>
      <p:sp>
        <p:nvSpPr>
          <p:cNvPr id="7" name="Content Placeholder 6">
            <a:extLst>
              <a:ext uri="{FF2B5EF4-FFF2-40B4-BE49-F238E27FC236}">
                <a16:creationId xmlns:a16="http://schemas.microsoft.com/office/drawing/2014/main" xmlns="" id="{820D01C0-4FD2-4065-9EC3-96A308398288}"/>
              </a:ext>
            </a:extLst>
          </p:cNvPr>
          <p:cNvSpPr>
            <a:spLocks noGrp="1"/>
          </p:cNvSpPr>
          <p:nvPr>
            <p:ph sz="quarter" idx="14"/>
          </p:nvPr>
        </p:nvSpPr>
        <p:spPr>
          <a:xfrm>
            <a:off x="457200" y="3971925"/>
            <a:ext cx="8229600" cy="2105025"/>
          </a:xfrm>
        </p:spPr>
        <p:txBody>
          <a:bodyPr/>
          <a:lstStyle/>
          <a:p>
            <a:pPr lvl="0"/>
            <a:r>
              <a:rPr lang="en-US" dirty="0"/>
              <a:t>Edit Master text styles</a:t>
            </a:r>
          </a:p>
        </p:txBody>
      </p:sp>
    </p:spTree>
    <p:extLst>
      <p:ext uri="{BB962C8B-B14F-4D97-AF65-F5344CB8AC3E}">
        <p14:creationId xmlns:p14="http://schemas.microsoft.com/office/powerpoint/2010/main" val="116454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2/4/2019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98106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2/4/2019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2/4/2019</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2/4/2019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a:t>
            </a:r>
            <a:r>
              <a:rPr lang="en-US" sz="1200" smtClean="0">
                <a:latin typeface="Verdana" panose="020B0604030504040204" pitchFamily="34" charset="0"/>
                <a:ea typeface="Verdana" panose="020B0604030504040204" pitchFamily="34" charset="0"/>
                <a:cs typeface="Verdana" panose="020B0604030504040204" pitchFamily="34" charset="0"/>
              </a:rPr>
              <a:t>© 2020, </a:t>
            </a:r>
            <a:r>
              <a:rPr lang="en-US" sz="1200" dirty="0" smtClean="0">
                <a:latin typeface="Verdana" panose="020B0604030504040204" pitchFamily="34" charset="0"/>
                <a:ea typeface="Verdana" panose="020B0604030504040204" pitchFamily="34" charset="0"/>
                <a:cs typeface="Verdana" panose="020B0604030504040204" pitchFamily="34" charset="0"/>
              </a:rPr>
              <a:t>2017</a:t>
            </a:r>
            <a:r>
              <a:rPr lang="en-US" sz="1200" smtClean="0">
                <a:latin typeface="Verdana" panose="020B0604030504040204" pitchFamily="34" charset="0"/>
                <a:ea typeface="Verdana" panose="020B0604030504040204" pitchFamily="34" charset="0"/>
                <a:cs typeface="Verdana" panose="020B0604030504040204" pitchFamily="34" charset="0"/>
              </a:rPr>
              <a:t>, 2014 </a:t>
            </a:r>
            <a:r>
              <a:rPr lang="en-US" sz="1200" dirty="0" smtClean="0">
                <a:latin typeface="Verdana" panose="020B0604030504040204" pitchFamily="34" charset="0"/>
                <a:ea typeface="Verdana" panose="020B0604030504040204" pitchFamily="34" charset="0"/>
                <a:cs typeface="Verdana" panose="020B0604030504040204" pitchFamily="34" charset="0"/>
              </a:rPr>
              <a:t>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203796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5479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25967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2/4/2019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302139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2/4/2019</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608589" y="6384022"/>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descr="Pearson Logo"/>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3" r:id="rId10"/>
    <p:sldLayoutId id="2147483651" r:id="rId11"/>
    <p:sldLayoutId id="2147483654" r:id="rId12"/>
    <p:sldLayoutId id="2147483655" r:id="rId13"/>
    <p:sldLayoutId id="2147483664" r:id="rId14"/>
    <p:sldLayoutId id="2147483665" r:id="rId15"/>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5.xml"/><Relationship Id="rId4" Type="http://schemas.openxmlformats.org/officeDocument/2006/relationships/image" Target="../media/image22.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780"/>
            <a:ext cx="8040021" cy="553998"/>
          </a:xfrm>
        </p:spPr>
        <p:txBody>
          <a:bodyPr wrap="square">
            <a:spAutoFit/>
          </a:bodyPr>
          <a:lstStyle/>
          <a:p>
            <a:pPr>
              <a:tabLst>
                <a:tab pos="88900" algn="l"/>
              </a:tabLst>
            </a:pPr>
            <a:r>
              <a:rPr lang="en-US" sz="3600" dirty="0">
                <a:latin typeface="+mj-lt"/>
              </a:rPr>
              <a:t>Foundations of Finance</a:t>
            </a:r>
            <a:endParaRPr lang="en-IN" sz="3600" dirty="0">
              <a:latin typeface="+mj-lt"/>
            </a:endParaRPr>
          </a:p>
        </p:txBody>
      </p:sp>
      <p:sp>
        <p:nvSpPr>
          <p:cNvPr id="3" name="Text Placeholder 2"/>
          <p:cNvSpPr>
            <a:spLocks noGrp="1"/>
          </p:cNvSpPr>
          <p:nvPr>
            <p:ph type="body" sz="quarter" idx="13"/>
          </p:nvPr>
        </p:nvSpPr>
        <p:spPr>
          <a:xfrm>
            <a:off x="457200" y="1238250"/>
            <a:ext cx="8229600" cy="307777"/>
          </a:xfrm>
        </p:spPr>
        <p:txBody>
          <a:bodyPr>
            <a:spAutoFit/>
          </a:bodyPr>
          <a:lstStyle/>
          <a:p>
            <a:r>
              <a:rPr lang="en-US" altLang="en-US" dirty="0" smtClean="0"/>
              <a:t>Tenth </a:t>
            </a:r>
            <a:r>
              <a:rPr lang="en-US" altLang="en-US" dirty="0"/>
              <a:t>Edition</a:t>
            </a:r>
            <a:endParaRPr lang="en-IN" dirty="0"/>
          </a:p>
        </p:txBody>
      </p:sp>
      <p:sp>
        <p:nvSpPr>
          <p:cNvPr id="4" name="Text Placeholder 3"/>
          <p:cNvSpPr>
            <a:spLocks noGrp="1"/>
          </p:cNvSpPr>
          <p:nvPr>
            <p:ph type="body" sz="quarter" idx="14"/>
          </p:nvPr>
        </p:nvSpPr>
        <p:spPr>
          <a:xfrm>
            <a:off x="4552336" y="1883682"/>
            <a:ext cx="3657600" cy="492443"/>
          </a:xfrm>
        </p:spPr>
        <p:txBody>
          <a:bodyPr>
            <a:spAutoFit/>
          </a:bodyPr>
          <a:lstStyle/>
          <a:p>
            <a:r>
              <a:rPr lang="en-US" sz="3200" dirty="0"/>
              <a:t>Chapter 3</a:t>
            </a:r>
          </a:p>
        </p:txBody>
      </p:sp>
      <p:sp>
        <p:nvSpPr>
          <p:cNvPr id="6" name="Text Placeholder 4"/>
          <p:cNvSpPr>
            <a:spLocks noGrp="1"/>
          </p:cNvSpPr>
          <p:nvPr>
            <p:ph type="body" sz="quarter" idx="16"/>
          </p:nvPr>
        </p:nvSpPr>
        <p:spPr>
          <a:xfrm>
            <a:off x="4552335" y="2584847"/>
            <a:ext cx="3657601" cy="615553"/>
          </a:xfrm>
        </p:spPr>
        <p:txBody>
          <a:bodyPr>
            <a:spAutoFit/>
          </a:bodyPr>
          <a:lstStyle/>
          <a:p>
            <a:pPr marL="0" indent="0">
              <a:buNone/>
            </a:pPr>
            <a:r>
              <a:rPr lang="en-US" altLang="en-US" sz="2000" dirty="0"/>
              <a:t>Understanding Financial Statements and Cash Flows</a:t>
            </a:r>
          </a:p>
        </p:txBody>
      </p:sp>
      <p:pic>
        <p:nvPicPr>
          <p:cNvPr id="10" name="Picture 2" descr="Front Cover: Foundations of Finance, Tenth edition by Keown, Martin and Pet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723" y="1983907"/>
            <a:ext cx="3267688" cy="4188816"/>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5"/>
          <p:cNvSpPr>
            <a:spLocks noGrp="1"/>
          </p:cNvSpPr>
          <p:nvPr>
            <p:ph type="body" sz="quarter" idx="15"/>
          </p:nvPr>
        </p:nvSpPr>
        <p:spPr>
          <a:xfrm>
            <a:off x="2228146" y="6430851"/>
            <a:ext cx="6458347" cy="218213"/>
          </a:xfrm>
        </p:spPr>
        <p:txBody>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a:t>
            </a:r>
            <a:r>
              <a:rPr lang="en-US" sz="1200" dirty="0" smtClean="0">
                <a:latin typeface="Verdana" panose="020B0604030504040204" pitchFamily="34" charset="0"/>
                <a:ea typeface="Verdana" panose="020B0604030504040204" pitchFamily="34" charset="0"/>
                <a:cs typeface="Verdana" panose="020B0604030504040204" pitchFamily="34" charset="0"/>
              </a:rPr>
              <a:t>2020, 2017</a:t>
            </a:r>
            <a:r>
              <a:rPr lang="en-US" sz="1200" dirty="0">
                <a:latin typeface="Verdana" panose="020B0604030504040204" pitchFamily="34" charset="0"/>
                <a:ea typeface="Verdana" panose="020B0604030504040204" pitchFamily="34" charset="0"/>
                <a:cs typeface="Verdana" panose="020B0604030504040204" pitchFamily="34" charset="0"/>
              </a:rPr>
              <a:t>, </a:t>
            </a:r>
            <a:r>
              <a:rPr lang="en-US" sz="1200" dirty="0" smtClean="0">
                <a:latin typeface="Verdana" panose="020B0604030504040204" pitchFamily="34" charset="0"/>
                <a:ea typeface="Verdana" panose="020B0604030504040204" pitchFamily="34" charset="0"/>
                <a:cs typeface="Verdana" panose="020B0604030504040204" pitchFamily="34" charset="0"/>
              </a:rPr>
              <a:t>2014 </a:t>
            </a:r>
            <a:r>
              <a:rPr lang="en-US" sz="1200" dirty="0">
                <a:latin typeface="Verdana" panose="020B0604030504040204" pitchFamily="34" charset="0"/>
                <a:ea typeface="Verdana" panose="020B0604030504040204" pitchFamily="34" charset="0"/>
                <a:cs typeface="Verdana" panose="020B0604030504040204" pitchFamily="34" charset="0"/>
              </a:rPr>
              <a:t>Pearson Education, Inc. All Rights </a:t>
            </a:r>
            <a:r>
              <a:rPr lang="en-US" sz="1200" dirty="0" smtClean="0">
                <a:latin typeface="Verdana" panose="020B0604030504040204" pitchFamily="34" charset="0"/>
                <a:ea typeface="Verdana" panose="020B0604030504040204" pitchFamily="34" charset="0"/>
                <a:cs typeface="Verdana" panose="020B0604030504040204" pitchFamily="34" charset="0"/>
              </a:rPr>
              <a:t>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23805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19100"/>
            <a:ext cx="8087032" cy="1969770"/>
          </a:xfrm>
        </p:spPr>
        <p:txBody>
          <a:bodyPr wrap="square">
            <a:spAutoFit/>
          </a:bodyPr>
          <a:lstStyle/>
          <a:p>
            <a:r>
              <a:rPr lang="en-IN" sz="3200" dirty="0" smtClean="0">
                <a:latin typeface="+mj-lt"/>
              </a:rPr>
              <a:t>Table 3.1 Walmart: </a:t>
            </a:r>
            <a:r>
              <a:rPr lang="en-IN" sz="3200" dirty="0">
                <a:latin typeface="+mj-lt"/>
              </a:rPr>
              <a:t>Income Statement </a:t>
            </a:r>
            <a:r>
              <a:rPr lang="en-IN" sz="3200" dirty="0" smtClean="0">
                <a:latin typeface="+mj-lt"/>
              </a:rPr>
              <a:t>for the year ending January 31, 2018 (expressed </a:t>
            </a:r>
            <a:r>
              <a:rPr lang="en-IN" sz="3200" dirty="0">
                <a:latin typeface="+mj-lt"/>
              </a:rPr>
              <a:t>in millions, except per share </a:t>
            </a:r>
            <a:r>
              <a:rPr lang="en-IN" sz="3200" dirty="0" smtClean="0">
                <a:latin typeface="+mj-lt"/>
              </a:rPr>
              <a:t>data, and </a:t>
            </a:r>
            <a:r>
              <a:rPr lang="en-IN" sz="3200" dirty="0">
                <a:latin typeface="+mj-lt"/>
              </a:rPr>
              <a:t>as a percentage of sales) </a:t>
            </a:r>
            <a:r>
              <a:rPr lang="en-IN" sz="2400" dirty="0" smtClean="0">
                <a:latin typeface="+mj-lt"/>
              </a:rPr>
              <a:t>(2 of 4)</a:t>
            </a:r>
            <a:endParaRPr lang="en-US" sz="32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3971164568"/>
              </p:ext>
            </p:extLst>
          </p:nvPr>
        </p:nvGraphicFramePr>
        <p:xfrm>
          <a:off x="457507" y="2878455"/>
          <a:ext cx="8077200" cy="3093720"/>
        </p:xfrm>
        <a:graphic>
          <a:graphicData uri="http://schemas.openxmlformats.org/drawingml/2006/table">
            <a:tbl>
              <a:tblPr firstRow="1" bandRow="1">
                <a:tableStyleId>{3B4B98B0-60AC-42C2-AFA5-B58CD77FA1E5}</a:tableStyleId>
              </a:tblPr>
              <a:tblGrid>
                <a:gridCol w="3440289"/>
                <a:gridCol w="1121833"/>
                <a:gridCol w="1495778"/>
                <a:gridCol w="2019300"/>
              </a:tblGrid>
              <a:tr h="370840">
                <a:tc>
                  <a:txBody>
                    <a:bodyPr/>
                    <a:lstStyle/>
                    <a:p>
                      <a:r>
                        <a:rPr lang="en-US" sz="1600" dirty="0" smtClean="0">
                          <a:solidFill>
                            <a:srgbClr val="007FA3"/>
                          </a:solidFill>
                        </a:rPr>
                        <a:t>Blank</a:t>
                      </a:r>
                      <a:endParaRPr lang="en-US" sz="1600" dirty="0">
                        <a:solidFill>
                          <a:srgbClr val="007FA3"/>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Dollars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Percentage of Sales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7FA3"/>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r>
              <a:tr h="370840">
                <a:tc>
                  <a:txBody>
                    <a:bodyPr/>
                    <a:lstStyle/>
                    <a:p>
                      <a:r>
                        <a:rPr lang="en-US" sz="1600" dirty="0" smtClean="0"/>
                        <a:t>Operating expenses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pPr lvl="1"/>
                      <a:r>
                        <a:rPr lang="en-US" sz="1600" dirty="0" smtClean="0"/>
                        <a:t>Selling,</a:t>
                      </a:r>
                      <a:r>
                        <a:rPr lang="en-US" sz="1600" baseline="0" dirty="0" smtClean="0"/>
                        <a:t> and administrative expenses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(95,981)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–19.2</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pPr lvl="1"/>
                      <a:r>
                        <a:rPr lang="en-US" sz="1600" dirty="0" smtClean="0"/>
                        <a:t>Depreciation</a:t>
                      </a:r>
                      <a:r>
                        <a:rPr lang="en-US" sz="1600" baseline="0" dirty="0" smtClean="0"/>
                        <a:t> expense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(10,529)</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pPr lvl="1"/>
                      <a:r>
                        <a:rPr lang="en-US" sz="1600" dirty="0" smtClean="0"/>
                        <a:t>Total</a:t>
                      </a:r>
                      <a:r>
                        <a:rPr lang="en-US" sz="1600" baseline="0" dirty="0" smtClean="0"/>
                        <a:t> operating expenses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(106,510)</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–21.3</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D4EAE4"/>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pPr lvl="0"/>
                      <a:r>
                        <a:rPr lang="en-US" sz="1600" dirty="0" smtClean="0"/>
                        <a:t>Operating income</a:t>
                      </a:r>
                      <a:r>
                        <a:rPr lang="en-US" sz="1600" baseline="0" dirty="0" smtClean="0"/>
                        <a:t> (earnings before interest and taxes)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20,437</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4.1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Operating profit margin</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bl>
          </a:graphicData>
        </a:graphic>
      </p:graphicFrame>
    </p:spTree>
    <p:extLst>
      <p:ext uri="{BB962C8B-B14F-4D97-AF65-F5344CB8AC3E}">
        <p14:creationId xmlns:p14="http://schemas.microsoft.com/office/powerpoint/2010/main" val="126971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21005"/>
            <a:ext cx="8163232" cy="1969770"/>
          </a:xfrm>
        </p:spPr>
        <p:txBody>
          <a:bodyPr wrap="square">
            <a:spAutoFit/>
          </a:bodyPr>
          <a:lstStyle/>
          <a:p>
            <a:r>
              <a:rPr lang="en-IN" sz="3200" dirty="0" smtClean="0">
                <a:latin typeface="+mj-lt"/>
              </a:rPr>
              <a:t>Table 3.1 Walmart: </a:t>
            </a:r>
            <a:r>
              <a:rPr lang="en-IN" sz="3200" dirty="0">
                <a:latin typeface="+mj-lt"/>
              </a:rPr>
              <a:t>Income </a:t>
            </a:r>
            <a:r>
              <a:rPr lang="en-IN" sz="3200" dirty="0" smtClean="0">
                <a:latin typeface="+mj-lt"/>
              </a:rPr>
              <a:t>Statement </a:t>
            </a:r>
            <a:r>
              <a:rPr lang="en-US" sz="3200" dirty="0">
                <a:latin typeface="+mj-lt"/>
              </a:rPr>
              <a:t>for the year ending January 31, 2018 (expressed in millions, except per share data, and as a percentage of sales) </a:t>
            </a:r>
            <a:r>
              <a:rPr lang="en-IN" sz="2400" dirty="0" smtClean="0">
                <a:latin typeface="+mj-lt"/>
              </a:rPr>
              <a:t>(3 of </a:t>
            </a:r>
            <a:r>
              <a:rPr lang="en-IN" sz="2400" dirty="0">
                <a:latin typeface="+mj-lt"/>
              </a:rPr>
              <a:t>4</a:t>
            </a:r>
            <a:r>
              <a:rPr lang="en-IN" sz="2400" dirty="0" smtClean="0">
                <a:latin typeface="+mj-lt"/>
              </a:rPr>
              <a:t>)</a:t>
            </a:r>
            <a:endParaRPr lang="en-US" sz="24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3683175319"/>
              </p:ext>
            </p:extLst>
          </p:nvPr>
        </p:nvGraphicFramePr>
        <p:xfrm>
          <a:off x="457200" y="2886075"/>
          <a:ext cx="8153400" cy="2743200"/>
        </p:xfrm>
        <a:graphic>
          <a:graphicData uri="http://schemas.openxmlformats.org/drawingml/2006/table">
            <a:tbl>
              <a:tblPr firstRow="1" bandRow="1">
                <a:tableStyleId>{3B4B98B0-60AC-42C2-AFA5-B58CD77FA1E5}</a:tableStyleId>
              </a:tblPr>
              <a:tblGrid>
                <a:gridCol w="3472744"/>
                <a:gridCol w="1358900"/>
                <a:gridCol w="1378656"/>
                <a:gridCol w="1943100"/>
              </a:tblGrid>
              <a:tr h="561023">
                <a:tc>
                  <a:txBody>
                    <a:bodyPr/>
                    <a:lstStyle/>
                    <a:p>
                      <a:r>
                        <a:rPr lang="en-US" sz="1600" dirty="0" smtClean="0">
                          <a:solidFill>
                            <a:srgbClr val="007FA3"/>
                          </a:solidFill>
                        </a:rPr>
                        <a:t>Blank</a:t>
                      </a:r>
                      <a:endParaRPr lang="en-US" sz="1600" dirty="0">
                        <a:solidFill>
                          <a:srgbClr val="007FA3"/>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Dollars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Percentage of Sales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rgbClr val="007FA3"/>
                          </a:solidFill>
                        </a:rPr>
                        <a:t>Blank</a:t>
                      </a:r>
                      <a:endParaRPr lang="en-US" sz="1600" dirty="0">
                        <a:solidFill>
                          <a:srgbClr val="007FA3"/>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r>
              <a:tr h="324803">
                <a:tc>
                  <a:txBody>
                    <a:bodyPr/>
                    <a:lstStyle/>
                    <a:p>
                      <a:r>
                        <a:rPr lang="en-US" sz="1600" dirty="0" smtClean="0"/>
                        <a:t>Interest</a:t>
                      </a:r>
                      <a:r>
                        <a:rPr lang="en-US" sz="1600" baseline="0" dirty="0" smtClean="0"/>
                        <a:t> expense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(2,178)</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–0.4</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24803">
                <a:tc>
                  <a:txBody>
                    <a:bodyPr/>
                    <a:lstStyle/>
                    <a:p>
                      <a:r>
                        <a:rPr lang="en-US" sz="1600" dirty="0" smtClean="0"/>
                        <a:t>Non-operating losses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(3,136)</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–0.6</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561023">
                <a:tc>
                  <a:txBody>
                    <a:bodyPr/>
                    <a:lstStyle/>
                    <a:p>
                      <a:r>
                        <a:rPr lang="en-US" sz="1600" dirty="0" smtClean="0"/>
                        <a:t>Earnings</a:t>
                      </a:r>
                      <a:r>
                        <a:rPr lang="en-US" sz="1600" baseline="0" dirty="0" smtClean="0"/>
                        <a:t> before taxes (taxable income)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(15,123)</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3.0</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24803">
                <a:tc>
                  <a:txBody>
                    <a:bodyPr/>
                    <a:lstStyle/>
                    <a:p>
                      <a:pPr lvl="0"/>
                      <a:r>
                        <a:rPr lang="en-US" sz="1600" dirty="0" smtClean="0"/>
                        <a:t>Income taxes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(5,261)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–1.1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561023">
                <a:tc>
                  <a:txBody>
                    <a:bodyPr/>
                    <a:lstStyle/>
                    <a:p>
                      <a:pPr lvl="0"/>
                      <a:r>
                        <a:rPr lang="en-US" sz="1600" b="1" dirty="0" smtClean="0"/>
                        <a:t>Net</a:t>
                      </a:r>
                      <a:r>
                        <a:rPr lang="en-US" sz="1600" b="1" baseline="0" dirty="0" smtClean="0"/>
                        <a:t> income (earnings available to common shareholders)</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1" dirty="0" smtClean="0"/>
                        <a:t>$9,862</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2.0%</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t>Net</a:t>
                      </a:r>
                      <a:r>
                        <a:rPr lang="en-US" sz="1600" baseline="0" dirty="0" smtClean="0"/>
                        <a:t> profit margin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bl>
          </a:graphicData>
        </a:graphic>
      </p:graphicFrame>
    </p:spTree>
    <p:extLst>
      <p:ext uri="{BB962C8B-B14F-4D97-AF65-F5344CB8AC3E}">
        <p14:creationId xmlns:p14="http://schemas.microsoft.com/office/powerpoint/2010/main" val="656315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21005"/>
            <a:ext cx="8163232" cy="1969770"/>
          </a:xfrm>
        </p:spPr>
        <p:txBody>
          <a:bodyPr wrap="square">
            <a:spAutoFit/>
          </a:bodyPr>
          <a:lstStyle/>
          <a:p>
            <a:r>
              <a:rPr lang="en-IN" sz="3200" dirty="0" smtClean="0">
                <a:latin typeface="+mj-lt"/>
              </a:rPr>
              <a:t>Table 3.1 Walmart: </a:t>
            </a:r>
            <a:r>
              <a:rPr lang="en-IN" sz="3200" dirty="0">
                <a:latin typeface="+mj-lt"/>
              </a:rPr>
              <a:t>Income Statement </a:t>
            </a:r>
            <a:r>
              <a:rPr lang="en-US" sz="3200" dirty="0">
                <a:latin typeface="+mj-lt"/>
              </a:rPr>
              <a:t>for the year ending January 31, 2018 (expressed in millions, except per share data, and as a percentage of sales) </a:t>
            </a:r>
            <a:r>
              <a:rPr lang="en-IN" sz="2400" dirty="0" smtClean="0">
                <a:latin typeface="+mj-lt"/>
              </a:rPr>
              <a:t>(4 of </a:t>
            </a:r>
            <a:r>
              <a:rPr lang="en-IN" sz="2400" dirty="0">
                <a:latin typeface="+mj-lt"/>
              </a:rPr>
              <a:t>4</a:t>
            </a:r>
            <a:r>
              <a:rPr lang="en-IN" sz="2400" dirty="0" smtClean="0">
                <a:latin typeface="+mj-lt"/>
              </a:rPr>
              <a:t>)</a:t>
            </a:r>
            <a:endParaRPr lang="en-US" sz="24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416357163"/>
              </p:ext>
            </p:extLst>
          </p:nvPr>
        </p:nvGraphicFramePr>
        <p:xfrm>
          <a:off x="457200" y="2876550"/>
          <a:ext cx="8115300" cy="1676400"/>
        </p:xfrm>
        <a:graphic>
          <a:graphicData uri="http://schemas.openxmlformats.org/drawingml/2006/table">
            <a:tbl>
              <a:tblPr firstRow="1" bandRow="1">
                <a:tableStyleId>{3B4B98B0-60AC-42C2-AFA5-B58CD77FA1E5}</a:tableStyleId>
              </a:tblPr>
              <a:tblGrid>
                <a:gridCol w="6200454"/>
                <a:gridCol w="1914846"/>
              </a:tblGrid>
              <a:tr h="327660">
                <a:tc>
                  <a:txBody>
                    <a:bodyPr/>
                    <a:lstStyle/>
                    <a:p>
                      <a:r>
                        <a:rPr lang="en-US" sz="1600" dirty="0" smtClean="0">
                          <a:solidFill>
                            <a:schemeClr val="bg1"/>
                          </a:solidFill>
                        </a:rPr>
                        <a:t>Additional information:</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7FA3"/>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r>
              <a:tr h="327660">
                <a:tc>
                  <a:txBody>
                    <a:bodyPr/>
                    <a:lstStyle/>
                    <a:p>
                      <a:r>
                        <a:rPr lang="en-US" sz="1600" dirty="0" smtClean="0"/>
                        <a:t>Number of shares outstanding (millions)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3,007</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27660">
                <a:tc>
                  <a:txBody>
                    <a:bodyPr/>
                    <a:lstStyle/>
                    <a:p>
                      <a:r>
                        <a:rPr lang="en-US" sz="1600" dirty="0" smtClean="0"/>
                        <a:t>Earnings per share (net income/number of</a:t>
                      </a:r>
                      <a:r>
                        <a:rPr lang="en-US" sz="1600" baseline="0" dirty="0" smtClean="0"/>
                        <a:t> shares)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$3.28</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27660">
                <a:tc>
                  <a:txBody>
                    <a:bodyPr/>
                    <a:lstStyle/>
                    <a:p>
                      <a:r>
                        <a:rPr lang="en-US" sz="1600" dirty="0" smtClean="0"/>
                        <a:t>Dividends paid to shareholders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$6,124</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27660">
                <a:tc>
                  <a:txBody>
                    <a:bodyPr/>
                    <a:lstStyle/>
                    <a:p>
                      <a:pPr lvl="0"/>
                      <a:r>
                        <a:rPr lang="en-US" sz="1600" dirty="0" smtClean="0"/>
                        <a:t>Dividends</a:t>
                      </a:r>
                      <a:r>
                        <a:rPr lang="en-US" sz="1600" baseline="0" dirty="0" smtClean="0"/>
                        <a:t> per share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$2.04</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bl>
          </a:graphicData>
        </a:graphic>
      </p:graphicFrame>
    </p:spTree>
    <p:extLst>
      <p:ext uri="{BB962C8B-B14F-4D97-AF65-F5344CB8AC3E}">
        <p14:creationId xmlns:p14="http://schemas.microsoft.com/office/powerpoint/2010/main" val="2413207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5046"/>
            <a:ext cx="8182896" cy="1097280"/>
          </a:xfrm>
        </p:spPr>
        <p:txBody>
          <a:bodyPr wrap="square">
            <a:spAutoFit/>
          </a:bodyPr>
          <a:lstStyle/>
          <a:p>
            <a:r>
              <a:rPr lang="en-US" altLang="en-US" sz="3600" dirty="0">
                <a:latin typeface="+mj-lt"/>
                <a:ea typeface="ＭＳ Ｐゴシック" pitchFamily="34" charset="-128"/>
              </a:rPr>
              <a:t>Profit-to-Sales Analysis from Common-Sized Income Statement</a:t>
            </a:r>
            <a:endParaRPr lang="en-US" dirty="0">
              <a:latin typeface="+mj-lt"/>
            </a:endParaRPr>
          </a:p>
        </p:txBody>
      </p:sp>
      <p:sp>
        <p:nvSpPr>
          <p:cNvPr id="3" name="Content Placeholder 2"/>
          <p:cNvSpPr>
            <a:spLocks noGrp="1"/>
          </p:cNvSpPr>
          <p:nvPr>
            <p:ph idx="1"/>
          </p:nvPr>
        </p:nvSpPr>
        <p:spPr>
          <a:xfrm>
            <a:off x="444912" y="1905000"/>
            <a:ext cx="8165688" cy="2816156"/>
          </a:xfrm>
        </p:spPr>
        <p:txBody>
          <a:bodyPr wrap="square">
            <a:spAutoFit/>
          </a:bodyPr>
          <a:lstStyle/>
          <a:p>
            <a:r>
              <a:rPr lang="en-US" altLang="en-US" sz="2400" b="1" dirty="0">
                <a:ea typeface="ＭＳ Ｐゴシック" pitchFamily="34" charset="-128"/>
              </a:rPr>
              <a:t>See Table </a:t>
            </a:r>
            <a:r>
              <a:rPr lang="en-US" altLang="en-US" sz="2400" b="1" dirty="0" smtClean="0">
                <a:ea typeface="ＭＳ Ｐゴシック" pitchFamily="34" charset="-128"/>
              </a:rPr>
              <a:t>3.1</a:t>
            </a:r>
          </a:p>
          <a:p>
            <a:pPr lvl="1"/>
            <a:r>
              <a:rPr lang="en-US" altLang="en-US" sz="2400" b="1" dirty="0">
                <a:ea typeface="ＭＳ Ｐゴシック" pitchFamily="34" charset="-128"/>
              </a:rPr>
              <a:t>Gross profit margin</a:t>
            </a:r>
            <a:r>
              <a:rPr lang="en-US" altLang="en-US" sz="2400" dirty="0">
                <a:ea typeface="ＭＳ Ｐゴシック" pitchFamily="34" charset="-128"/>
              </a:rPr>
              <a:t> (or percentage of sales going </a:t>
            </a:r>
            <a:r>
              <a:rPr lang="en-US" altLang="en-US" sz="2400" dirty="0" smtClean="0">
                <a:ea typeface="ＭＳ Ｐゴシック" pitchFamily="34" charset="-128"/>
              </a:rPr>
              <a:t>toward </a:t>
            </a:r>
            <a:r>
              <a:rPr lang="en-US" altLang="en-US" sz="2400" dirty="0">
                <a:ea typeface="ＭＳ Ｐゴシック" pitchFamily="34" charset="-128"/>
              </a:rPr>
              <a:t>gross profit) is </a:t>
            </a:r>
            <a:r>
              <a:rPr lang="en-US" altLang="en-US" sz="2400" dirty="0" smtClean="0">
                <a:ea typeface="ＭＳ Ｐゴシック" pitchFamily="34" charset="-128"/>
              </a:rPr>
              <a:t>25.4%.</a:t>
            </a:r>
          </a:p>
          <a:p>
            <a:pPr lvl="1"/>
            <a:r>
              <a:rPr lang="en-US" altLang="en-US" sz="2400" b="1" dirty="0">
                <a:ea typeface="ＭＳ Ｐゴシック" pitchFamily="34" charset="-128"/>
              </a:rPr>
              <a:t>Operating profit margin </a:t>
            </a:r>
            <a:r>
              <a:rPr lang="en-US" altLang="en-US" sz="2400" dirty="0">
                <a:ea typeface="ＭＳ Ｐゴシック" pitchFamily="34" charset="-128"/>
              </a:rPr>
              <a:t>(or </a:t>
            </a:r>
            <a:r>
              <a:rPr lang="en-US" altLang="en-US" sz="2400" dirty="0" smtClean="0">
                <a:ea typeface="ＭＳ Ｐゴシック" pitchFamily="34" charset="-128"/>
              </a:rPr>
              <a:t>percentage of </a:t>
            </a:r>
            <a:r>
              <a:rPr lang="en-US" altLang="en-US" sz="2400" dirty="0">
                <a:ea typeface="ＭＳ Ｐゴシック" pitchFamily="34" charset="-128"/>
              </a:rPr>
              <a:t>sales going </a:t>
            </a:r>
            <a:r>
              <a:rPr lang="en-US" altLang="en-US" sz="2400" dirty="0" smtClean="0">
                <a:ea typeface="ＭＳ Ｐゴシック" pitchFamily="34" charset="-128"/>
              </a:rPr>
              <a:t>toward </a:t>
            </a:r>
            <a:r>
              <a:rPr lang="en-US" altLang="en-US" sz="2400" dirty="0">
                <a:ea typeface="ＭＳ Ｐゴシック" pitchFamily="34" charset="-128"/>
              </a:rPr>
              <a:t>operating profit) is </a:t>
            </a:r>
            <a:r>
              <a:rPr lang="en-US" altLang="en-US" sz="2400" dirty="0" smtClean="0">
                <a:ea typeface="ＭＳ Ｐゴシック" pitchFamily="34" charset="-128"/>
              </a:rPr>
              <a:t>4.1%.</a:t>
            </a:r>
          </a:p>
          <a:p>
            <a:pPr lvl="1"/>
            <a:r>
              <a:rPr lang="en-US" altLang="en-US" sz="2400" b="1" dirty="0">
                <a:ea typeface="ＭＳ Ｐゴシック" pitchFamily="34" charset="-128"/>
              </a:rPr>
              <a:t>Net profit margin</a:t>
            </a:r>
            <a:r>
              <a:rPr lang="en-US" altLang="en-US" sz="2400" dirty="0">
                <a:ea typeface="ＭＳ Ｐゴシック" pitchFamily="34" charset="-128"/>
              </a:rPr>
              <a:t> (or percentage of sales going </a:t>
            </a:r>
            <a:r>
              <a:rPr lang="en-US" altLang="en-US" sz="2400" dirty="0" smtClean="0">
                <a:ea typeface="ＭＳ Ｐゴシック" pitchFamily="34" charset="-128"/>
              </a:rPr>
              <a:t>toward </a:t>
            </a:r>
            <a:r>
              <a:rPr lang="en-US" altLang="en-US" sz="2400" dirty="0">
                <a:ea typeface="ＭＳ Ｐゴシック" pitchFamily="34" charset="-128"/>
              </a:rPr>
              <a:t>net profit) is </a:t>
            </a:r>
            <a:r>
              <a:rPr lang="en-US" altLang="en-US" sz="2400" dirty="0" smtClean="0">
                <a:ea typeface="ＭＳ Ｐゴシック" pitchFamily="34" charset="-128"/>
              </a:rPr>
              <a:t>2.0%.</a:t>
            </a:r>
          </a:p>
        </p:txBody>
      </p:sp>
    </p:spTree>
    <p:extLst>
      <p:ext uri="{BB962C8B-B14F-4D97-AF65-F5344CB8AC3E}">
        <p14:creationId xmlns:p14="http://schemas.microsoft.com/office/powerpoint/2010/main" val="3737459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3238" y="2970559"/>
            <a:ext cx="7772400" cy="553998"/>
          </a:xfrm>
        </p:spPr>
        <p:txBody>
          <a:bodyPr>
            <a:spAutoFit/>
          </a:bodyPr>
          <a:lstStyle/>
          <a:p>
            <a:r>
              <a:rPr lang="en-US" dirty="0">
                <a:latin typeface="+mj-lt"/>
              </a:rPr>
              <a:t>The Balance </a:t>
            </a:r>
            <a:r>
              <a:rPr lang="en-US" dirty="0" smtClean="0">
                <a:latin typeface="+mj-lt"/>
              </a:rPr>
              <a:t>Sheet</a:t>
            </a:r>
            <a:endParaRPr lang="en-US" sz="2000" b="0" dirty="0">
              <a:latin typeface="+mj-lt"/>
            </a:endParaRPr>
          </a:p>
        </p:txBody>
      </p:sp>
    </p:spTree>
    <p:extLst>
      <p:ext uri="{BB962C8B-B14F-4D97-AF65-F5344CB8AC3E}">
        <p14:creationId xmlns:p14="http://schemas.microsoft.com/office/powerpoint/2010/main" val="164846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14841"/>
            <a:ext cx="8173064" cy="553998"/>
          </a:xfrm>
        </p:spPr>
        <p:txBody>
          <a:bodyPr wrap="square">
            <a:spAutoFit/>
          </a:bodyPr>
          <a:lstStyle/>
          <a:p>
            <a:r>
              <a:rPr lang="en-US" sz="3600" dirty="0">
                <a:latin typeface="+mj-lt"/>
              </a:rPr>
              <a:t>The Balance Sheet </a:t>
            </a:r>
            <a:endParaRPr lang="en-US" sz="2000" dirty="0">
              <a:latin typeface="+mj-lt"/>
            </a:endParaRPr>
          </a:p>
        </p:txBody>
      </p:sp>
      <p:sp>
        <p:nvSpPr>
          <p:cNvPr id="3" name="Content Placeholder 2"/>
          <p:cNvSpPr>
            <a:spLocks noGrp="1"/>
          </p:cNvSpPr>
          <p:nvPr>
            <p:ph idx="1"/>
          </p:nvPr>
        </p:nvSpPr>
        <p:spPr>
          <a:xfrm>
            <a:off x="437536" y="1216752"/>
            <a:ext cx="8173064" cy="2951606"/>
          </a:xfrm>
        </p:spPr>
        <p:txBody>
          <a:bodyPr wrap="square">
            <a:spAutoFit/>
          </a:bodyPr>
          <a:lstStyle/>
          <a:p>
            <a:r>
              <a:rPr lang="en-US" altLang="en-US" sz="2400" dirty="0">
                <a:ea typeface="ＭＳ Ｐゴシック" pitchFamily="34" charset="-128"/>
              </a:rPr>
              <a:t>The balance sheet provides a snapshot of a firm’s financial position </a:t>
            </a:r>
            <a:r>
              <a:rPr lang="en-US" altLang="en-US" sz="2400" b="1" dirty="0">
                <a:ea typeface="ＭＳ Ｐゴシック" pitchFamily="34" charset="-128"/>
              </a:rPr>
              <a:t>at a particular date</a:t>
            </a:r>
            <a:r>
              <a:rPr lang="en-US" altLang="en-US" sz="2400" dirty="0" smtClean="0">
                <a:ea typeface="ＭＳ Ｐゴシック" pitchFamily="34" charset="-128"/>
              </a:rPr>
              <a:t>.</a:t>
            </a:r>
          </a:p>
          <a:p>
            <a:r>
              <a:rPr lang="en-US" altLang="en-US" sz="2400" dirty="0">
                <a:ea typeface="ＭＳ Ｐゴシック" pitchFamily="34" charset="-128"/>
              </a:rPr>
              <a:t>It includes three main items: assets, liabilities, and owner-supplied capital (shareholders’ equity</a:t>
            </a:r>
            <a:r>
              <a:rPr lang="en-US" altLang="en-US" sz="2400" dirty="0" smtClean="0">
                <a:ea typeface="ＭＳ Ｐゴシック" pitchFamily="34" charset="-128"/>
              </a:rPr>
              <a:t>).</a:t>
            </a:r>
          </a:p>
          <a:p>
            <a:pPr lvl="1"/>
            <a:r>
              <a:rPr lang="en-US" altLang="en-US" sz="2400" dirty="0"/>
              <a:t>Assets (</a:t>
            </a:r>
            <a:r>
              <a:rPr lang="en-US" altLang="en-US" sz="2400" b="1" dirty="0"/>
              <a:t>A</a:t>
            </a:r>
            <a:r>
              <a:rPr lang="en-US" altLang="en-US" sz="2400" dirty="0"/>
              <a:t>) are resources owned by the firm</a:t>
            </a:r>
            <a:r>
              <a:rPr lang="en-US" altLang="en-US" sz="2400" dirty="0" smtClean="0"/>
              <a:t>.</a:t>
            </a:r>
          </a:p>
          <a:p>
            <a:pPr lvl="1"/>
            <a:r>
              <a:rPr lang="en-US" altLang="en-US" sz="2400" dirty="0"/>
              <a:t>Liabilities (</a:t>
            </a:r>
            <a:r>
              <a:rPr lang="en-US" altLang="en-US" sz="2400" b="1" dirty="0"/>
              <a:t>L</a:t>
            </a:r>
            <a:r>
              <a:rPr lang="en-US" altLang="en-US" sz="2400" dirty="0"/>
              <a:t>) and owner’s equity (</a:t>
            </a:r>
            <a:r>
              <a:rPr lang="en-US" altLang="en-US" sz="2400" b="1" dirty="0"/>
              <a:t>E</a:t>
            </a:r>
            <a:r>
              <a:rPr lang="en-US" altLang="en-US" sz="2400" dirty="0"/>
              <a:t>) indicate how those resources are financed</a:t>
            </a:r>
            <a:r>
              <a:rPr lang="en-US" altLang="en-US" sz="2400" dirty="0" smtClean="0"/>
              <a:t>:</a:t>
            </a:r>
            <a:endParaRPr lang="en-US" altLang="en-US" sz="2400" dirty="0" smtClean="0">
              <a:ea typeface="ＭＳ Ｐゴシック" pitchFamily="34" charset="-128"/>
            </a:endParaRPr>
          </a:p>
        </p:txBody>
      </p:sp>
      <p:sp>
        <p:nvSpPr>
          <p:cNvPr id="4" name="Content Placeholder 3"/>
          <p:cNvSpPr>
            <a:spLocks noGrp="1"/>
          </p:cNvSpPr>
          <p:nvPr>
            <p:ph idx="13"/>
          </p:nvPr>
        </p:nvSpPr>
        <p:spPr>
          <a:xfrm>
            <a:off x="3572034" y="4514217"/>
            <a:ext cx="1480167" cy="369332"/>
          </a:xfrm>
        </p:spPr>
        <p:txBody>
          <a:bodyPr>
            <a:spAutoFit/>
          </a:bodyPr>
          <a:lstStyle/>
          <a:p>
            <a:pPr marL="0" lvl="2" indent="0">
              <a:spcBef>
                <a:spcPts val="1500"/>
              </a:spcBef>
              <a:buNone/>
            </a:pPr>
            <a:r>
              <a:rPr lang="en-US" altLang="en-US" sz="2400" b="1" dirty="0"/>
              <a:t>A = L + </a:t>
            </a:r>
            <a:r>
              <a:rPr lang="en-US" altLang="en-US" sz="2400" b="1" dirty="0" smtClean="0"/>
              <a:t>E</a:t>
            </a:r>
            <a:endParaRPr lang="en-US" altLang="en-US" sz="2400" b="1" dirty="0"/>
          </a:p>
        </p:txBody>
      </p:sp>
      <p:sp>
        <p:nvSpPr>
          <p:cNvPr id="8" name="Content Placeholder 7"/>
          <p:cNvSpPr>
            <a:spLocks noGrp="1"/>
          </p:cNvSpPr>
          <p:nvPr>
            <p:ph idx="14"/>
          </p:nvPr>
        </p:nvSpPr>
        <p:spPr>
          <a:xfrm>
            <a:off x="447368" y="5191388"/>
            <a:ext cx="8163232" cy="1110352"/>
          </a:xfrm>
        </p:spPr>
        <p:txBody>
          <a:bodyPr wrap="square">
            <a:spAutoFit/>
          </a:bodyPr>
          <a:lstStyle/>
          <a:p>
            <a:r>
              <a:rPr lang="en-US" altLang="en-US" sz="2400" dirty="0">
                <a:ea typeface="ＭＳ Ｐゴシック" pitchFamily="34" charset="-128"/>
              </a:rPr>
              <a:t>The transactions in balance sheet are recorded at cost price, so the book value of a firm may be very different from its current market value</a:t>
            </a:r>
            <a:r>
              <a:rPr lang="en-US" altLang="en-US" sz="2400" dirty="0" smtClean="0">
                <a:ea typeface="ＭＳ Ｐゴシック" pitchFamily="34" charset="-128"/>
              </a:rPr>
              <a:t>.</a:t>
            </a:r>
            <a:endParaRPr lang="en-US" sz="2400" dirty="0"/>
          </a:p>
        </p:txBody>
      </p:sp>
    </p:spTree>
    <p:extLst>
      <p:ext uri="{BB962C8B-B14F-4D97-AF65-F5344CB8AC3E}">
        <p14:creationId xmlns:p14="http://schemas.microsoft.com/office/powerpoint/2010/main" val="1802258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739"/>
            <a:ext cx="8182896" cy="1097280"/>
          </a:xfrm>
        </p:spPr>
        <p:txBody>
          <a:bodyPr wrap="square">
            <a:spAutoFit/>
          </a:bodyPr>
          <a:lstStyle/>
          <a:p>
            <a:r>
              <a:rPr lang="en-US" sz="3600" dirty="0">
                <a:latin typeface="+mj-lt"/>
              </a:rPr>
              <a:t>Figure </a:t>
            </a:r>
            <a:r>
              <a:rPr lang="en-US" sz="3600" dirty="0" smtClean="0">
                <a:latin typeface="+mj-lt"/>
              </a:rPr>
              <a:t>3.2 </a:t>
            </a:r>
            <a:r>
              <a:rPr lang="en-US" sz="3600" dirty="0">
                <a:latin typeface="+mj-lt"/>
              </a:rPr>
              <a:t>The Balance Sheet: An Overview</a:t>
            </a:r>
          </a:p>
        </p:txBody>
      </p:sp>
      <p:pic>
        <p:nvPicPr>
          <p:cNvPr id="2050" name="Picture 2" descr="The diagram shows the following elements of the balance sheet and how they are related:&#10;&#10;Total Assets = Total Liabilities (Debt) + Stockholders' Equity&#10;&#10;On the Total Assets side of the balance sheet:&#10; Current assets&#10;Cash&#10; Accounts receivable&#10; Inventories&#10; Other current assets&#10; Long-term (fixed) assets&#10;Fixed assets (net property, plant, and equipment)&#10;Other long-term assets &#10;Goodwill &#10;Patents&#10;Trademarks &#10;&#10;On the Total Liabilities (Debt) + Stockholders' Equity side of the balance sheet:&#10;Short-term debt (Current liabilities) &#10;Accounts payable&#10;Short-term debt (notes payable)&#10;Other current liabilities&#10;Long-term liabilities&#10;Long-term debt (notes payable)&#10;Mortgages&#10;Stockholders' equity&#10;Preferred stock&#10;Common stock&#10;Par value&#10;Paid in capital&#10;Retained earnings&#10;Treasury stock&#10;Net Working Capital = Current Assets – Current Liabilities&#10;Stockholders' Equity = Total Assets – Total Liabiliti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3359" y="1752600"/>
            <a:ext cx="6371816" cy="4604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5551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004" y="410588"/>
            <a:ext cx="8182896" cy="553998"/>
          </a:xfrm>
        </p:spPr>
        <p:txBody>
          <a:bodyPr wrap="square">
            <a:spAutoFit/>
          </a:bodyPr>
          <a:lstStyle/>
          <a:p>
            <a:r>
              <a:rPr lang="en-US" altLang="en-US" sz="3600" dirty="0">
                <a:latin typeface="+mj-lt"/>
              </a:rPr>
              <a:t>Balance Sheet Terms: </a:t>
            </a:r>
            <a:r>
              <a:rPr lang="en-US" altLang="en-US" sz="3600" dirty="0" smtClean="0">
                <a:latin typeface="+mj-lt"/>
              </a:rPr>
              <a:t>Assets </a:t>
            </a:r>
            <a:r>
              <a:rPr lang="en-US" altLang="en-US" sz="2800" dirty="0" smtClean="0">
                <a:latin typeface="+mj-lt"/>
              </a:rPr>
              <a:t>(1 of 2)</a:t>
            </a:r>
            <a:endParaRPr lang="en-US" sz="2800" dirty="0">
              <a:latin typeface="+mj-lt"/>
            </a:endParaRPr>
          </a:p>
        </p:txBody>
      </p:sp>
      <p:sp>
        <p:nvSpPr>
          <p:cNvPr id="3" name="Content Placeholder 2"/>
          <p:cNvSpPr>
            <a:spLocks noGrp="1"/>
          </p:cNvSpPr>
          <p:nvPr>
            <p:ph idx="1"/>
          </p:nvPr>
        </p:nvSpPr>
        <p:spPr>
          <a:xfrm>
            <a:off x="437536" y="1219200"/>
            <a:ext cx="8173064" cy="4001095"/>
          </a:xfrm>
        </p:spPr>
        <p:txBody>
          <a:bodyPr wrap="square">
            <a:spAutoFit/>
          </a:bodyPr>
          <a:lstStyle/>
          <a:p>
            <a:r>
              <a:rPr lang="en-US" altLang="en-US" sz="2400" b="1" dirty="0">
                <a:ea typeface="ＭＳ Ｐゴシック" pitchFamily="34" charset="-128"/>
              </a:rPr>
              <a:t>Current assets</a:t>
            </a:r>
            <a:r>
              <a:rPr lang="en-US" altLang="en-US" sz="2400" dirty="0">
                <a:ea typeface="ＭＳ Ｐゴシック" pitchFamily="34" charset="-128"/>
              </a:rPr>
              <a:t> comprise assets that are relatively liquid, or expected to be converted into cash within 12 months. Current assets typically include</a:t>
            </a:r>
            <a:r>
              <a:rPr lang="en-US" altLang="en-US" sz="2400" dirty="0" smtClean="0">
                <a:ea typeface="ＭＳ Ｐゴシック" pitchFamily="34" charset="-128"/>
              </a:rPr>
              <a:t>:</a:t>
            </a:r>
          </a:p>
          <a:p>
            <a:pPr lvl="1"/>
            <a:r>
              <a:rPr lang="en-US" altLang="en-US" sz="2400" dirty="0" smtClean="0"/>
              <a:t>Cash</a:t>
            </a:r>
          </a:p>
          <a:p>
            <a:pPr lvl="1"/>
            <a:r>
              <a:rPr lang="en-US" altLang="en-US" sz="2400" dirty="0"/>
              <a:t>Accounts </a:t>
            </a:r>
            <a:r>
              <a:rPr lang="en-US" altLang="en-US" sz="2400" dirty="0" smtClean="0"/>
              <a:t>receivable </a:t>
            </a:r>
            <a:r>
              <a:rPr lang="en-US" altLang="en-US" sz="2400" dirty="0"/>
              <a:t>(payments due from customers who buy on credit</a:t>
            </a:r>
            <a:r>
              <a:rPr lang="en-US" altLang="en-US" sz="2400" dirty="0" smtClean="0"/>
              <a:t>)</a:t>
            </a:r>
          </a:p>
          <a:p>
            <a:pPr lvl="1"/>
            <a:r>
              <a:rPr lang="en-US" altLang="en-US" sz="2400" dirty="0"/>
              <a:t>Inventory (raw materials, work in process, and finished goods held for eventual sale</a:t>
            </a:r>
            <a:r>
              <a:rPr lang="en-US" altLang="en-US" sz="2400" dirty="0" smtClean="0"/>
              <a:t>)</a:t>
            </a:r>
          </a:p>
          <a:p>
            <a:pPr lvl="1"/>
            <a:r>
              <a:rPr lang="en-US" altLang="en-US" sz="2400" dirty="0"/>
              <a:t>Other assets </a:t>
            </a:r>
            <a:r>
              <a:rPr lang="en-US" altLang="en-US" sz="2400" dirty="0" smtClean="0"/>
              <a:t>(e.g., prepaid </a:t>
            </a:r>
            <a:r>
              <a:rPr lang="en-US" altLang="en-US" sz="2400" dirty="0"/>
              <a:t>expenses are items paid for in </a:t>
            </a:r>
            <a:r>
              <a:rPr lang="en-US" altLang="en-US" sz="2400" dirty="0" smtClean="0"/>
              <a:t>advance)</a:t>
            </a:r>
            <a:endParaRPr lang="en-US" sz="2400" dirty="0"/>
          </a:p>
        </p:txBody>
      </p:sp>
    </p:spTree>
    <p:extLst>
      <p:ext uri="{BB962C8B-B14F-4D97-AF65-F5344CB8AC3E}">
        <p14:creationId xmlns:p14="http://schemas.microsoft.com/office/powerpoint/2010/main" val="3091327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9575"/>
            <a:ext cx="8229600" cy="553998"/>
          </a:xfrm>
        </p:spPr>
        <p:txBody>
          <a:bodyPr wrap="square">
            <a:spAutoFit/>
          </a:bodyPr>
          <a:lstStyle/>
          <a:p>
            <a:r>
              <a:rPr lang="en-US" altLang="en-US" sz="3600" dirty="0">
                <a:latin typeface="+mj-lt"/>
              </a:rPr>
              <a:t>Balance Sheet Terms: </a:t>
            </a:r>
            <a:r>
              <a:rPr lang="en-US" altLang="en-US" sz="3600" dirty="0" smtClean="0">
                <a:latin typeface="+mj-lt"/>
              </a:rPr>
              <a:t>Assets </a:t>
            </a:r>
            <a:r>
              <a:rPr lang="en-US" altLang="en-US" sz="2800" dirty="0" smtClean="0">
                <a:latin typeface="+mj-lt"/>
              </a:rPr>
              <a:t>(2 of 2)</a:t>
            </a:r>
            <a:endParaRPr lang="en-US" sz="2800" dirty="0">
              <a:latin typeface="+mj-lt"/>
            </a:endParaRPr>
          </a:p>
        </p:txBody>
      </p:sp>
      <p:sp>
        <p:nvSpPr>
          <p:cNvPr id="4" name="Content Placeholder 3"/>
          <p:cNvSpPr>
            <a:spLocks noGrp="1"/>
          </p:cNvSpPr>
          <p:nvPr>
            <p:ph idx="13"/>
          </p:nvPr>
        </p:nvSpPr>
        <p:spPr>
          <a:xfrm>
            <a:off x="438150" y="1219200"/>
            <a:ext cx="8229600" cy="369332"/>
          </a:xfrm>
        </p:spPr>
        <p:txBody>
          <a:bodyPr>
            <a:spAutoFit/>
          </a:bodyPr>
          <a:lstStyle/>
          <a:p>
            <a:pPr marL="0" indent="0">
              <a:buNone/>
            </a:pPr>
            <a:r>
              <a:rPr lang="en-IN" altLang="en-US" sz="2400" b="1" dirty="0">
                <a:ea typeface="ＭＳ Ｐゴシック" pitchFamily="34" charset="-128"/>
              </a:rPr>
              <a:t>Long-Term </a:t>
            </a:r>
            <a:r>
              <a:rPr lang="en-IN" altLang="en-US" sz="2400" b="1" dirty="0" smtClean="0">
                <a:ea typeface="ＭＳ Ｐゴシック" pitchFamily="34" charset="-128"/>
              </a:rPr>
              <a:t>Asset</a:t>
            </a:r>
            <a:endParaRPr lang="en-IN" altLang="en-US" sz="2400" b="1" dirty="0">
              <a:ea typeface="ＭＳ Ｐゴシック" pitchFamily="34" charset="-128"/>
            </a:endParaRPr>
          </a:p>
        </p:txBody>
      </p:sp>
      <p:sp>
        <p:nvSpPr>
          <p:cNvPr id="3" name="Content Placeholder 2"/>
          <p:cNvSpPr>
            <a:spLocks noGrp="1"/>
          </p:cNvSpPr>
          <p:nvPr>
            <p:ph idx="1"/>
          </p:nvPr>
        </p:nvSpPr>
        <p:spPr>
          <a:xfrm>
            <a:off x="438150" y="1905000"/>
            <a:ext cx="8229600" cy="1631216"/>
          </a:xfrm>
        </p:spPr>
        <p:txBody>
          <a:bodyPr wrap="square">
            <a:spAutoFit/>
          </a:bodyPr>
          <a:lstStyle/>
          <a:p>
            <a:r>
              <a:rPr lang="en-IN" altLang="en-US" sz="2400" b="1" dirty="0">
                <a:ea typeface="ＭＳ Ｐゴシック" pitchFamily="34" charset="-128"/>
              </a:rPr>
              <a:t>Fixed Assets</a:t>
            </a:r>
          </a:p>
          <a:p>
            <a:pPr lvl="1"/>
            <a:r>
              <a:rPr lang="en-IN" altLang="en-US" sz="2400" dirty="0">
                <a:ea typeface="ＭＳ Ｐゴシック" pitchFamily="34" charset="-128"/>
              </a:rPr>
              <a:t>Include assets that will be used for more than one year. Fixed assets typically include:</a:t>
            </a:r>
          </a:p>
          <a:p>
            <a:pPr lvl="2"/>
            <a:r>
              <a:rPr lang="en-IN" altLang="en-US" sz="2400" dirty="0">
                <a:ea typeface="ＭＳ Ｐゴシック" pitchFamily="34" charset="-128"/>
              </a:rPr>
              <a:t>Machinery and equipment, buildings, </a:t>
            </a:r>
            <a:r>
              <a:rPr lang="en-IN" altLang="en-US" sz="2400" dirty="0" smtClean="0">
                <a:ea typeface="ＭＳ Ｐゴシック" pitchFamily="34" charset="-128"/>
              </a:rPr>
              <a:t>land</a:t>
            </a:r>
            <a:endParaRPr lang="en-IN" altLang="en-US" sz="2400" dirty="0">
              <a:ea typeface="ＭＳ Ｐゴシック" pitchFamily="34" charset="-128"/>
            </a:endParaRPr>
          </a:p>
        </p:txBody>
      </p:sp>
      <p:sp>
        <p:nvSpPr>
          <p:cNvPr id="8" name="Content Placeholder 7"/>
          <p:cNvSpPr>
            <a:spLocks noGrp="1"/>
          </p:cNvSpPr>
          <p:nvPr>
            <p:ph idx="17"/>
          </p:nvPr>
        </p:nvSpPr>
        <p:spPr>
          <a:xfrm>
            <a:off x="438150" y="3681931"/>
            <a:ext cx="8229600" cy="1554272"/>
          </a:xfrm>
        </p:spPr>
        <p:txBody>
          <a:bodyPr>
            <a:spAutoFit/>
          </a:bodyPr>
          <a:lstStyle/>
          <a:p>
            <a:r>
              <a:rPr lang="en-IN" altLang="en-US" sz="2400" b="1" dirty="0">
                <a:ea typeface="ＭＳ Ｐゴシック" pitchFamily="34" charset="-128"/>
              </a:rPr>
              <a:t>Other Assets</a:t>
            </a:r>
          </a:p>
          <a:p>
            <a:pPr lvl="1"/>
            <a:r>
              <a:rPr lang="en-IN" altLang="en-US" sz="2400" dirty="0">
                <a:ea typeface="ＭＳ Ｐゴシック" pitchFamily="34" charset="-128"/>
              </a:rPr>
              <a:t>Assets that are neither current assets nor fixed assets. They may include long-term investments and intangible assets such as patents, copyrights, and goodwill</a:t>
            </a:r>
            <a:r>
              <a:rPr lang="en-IN" altLang="en-US" sz="2400" dirty="0" smtClean="0">
                <a:ea typeface="ＭＳ Ｐゴシック" pitchFamily="34" charset="-128"/>
              </a:rPr>
              <a:t>.</a:t>
            </a:r>
            <a:endParaRPr lang="en-IN" altLang="en-US" sz="2400" dirty="0">
              <a:ea typeface="ＭＳ Ｐゴシック" pitchFamily="34" charset="-128"/>
            </a:endParaRPr>
          </a:p>
        </p:txBody>
      </p:sp>
    </p:spTree>
    <p:extLst>
      <p:ext uri="{BB962C8B-B14F-4D97-AF65-F5344CB8AC3E}">
        <p14:creationId xmlns:p14="http://schemas.microsoft.com/office/powerpoint/2010/main" val="1195798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004" y="407353"/>
            <a:ext cx="7204996" cy="984885"/>
          </a:xfrm>
        </p:spPr>
        <p:txBody>
          <a:bodyPr wrap="square">
            <a:spAutoFit/>
          </a:bodyPr>
          <a:lstStyle/>
          <a:p>
            <a:r>
              <a:rPr lang="en-US" altLang="en-US" sz="3600" dirty="0">
                <a:latin typeface="+mj-lt"/>
              </a:rPr>
              <a:t>Balance Sheet Terms</a:t>
            </a:r>
            <a:r>
              <a:rPr lang="en-US" altLang="en-US" sz="3600" dirty="0" smtClean="0">
                <a:latin typeface="+mj-lt"/>
              </a:rPr>
              <a:t>: Liabilities </a:t>
            </a:r>
            <a:r>
              <a:rPr lang="en-US" altLang="en-US" sz="2800" dirty="0" smtClean="0">
                <a:latin typeface="+mj-lt"/>
              </a:rPr>
              <a:t>(1 of 2)</a:t>
            </a:r>
            <a:endParaRPr lang="en-US" sz="2800" dirty="0">
              <a:latin typeface="+mj-lt"/>
            </a:endParaRPr>
          </a:p>
        </p:txBody>
      </p:sp>
      <p:sp>
        <p:nvSpPr>
          <p:cNvPr id="3" name="Content Placeholder 2"/>
          <p:cNvSpPr>
            <a:spLocks noGrp="1"/>
          </p:cNvSpPr>
          <p:nvPr>
            <p:ph idx="1"/>
          </p:nvPr>
        </p:nvSpPr>
        <p:spPr>
          <a:xfrm>
            <a:off x="428011" y="1906845"/>
            <a:ext cx="8182589" cy="2369880"/>
          </a:xfrm>
        </p:spPr>
        <p:txBody>
          <a:bodyPr wrap="square">
            <a:spAutoFit/>
          </a:bodyPr>
          <a:lstStyle/>
          <a:p>
            <a:r>
              <a:rPr lang="en-US" altLang="en-US" sz="2400" b="1" dirty="0">
                <a:ea typeface="ＭＳ Ｐゴシック" pitchFamily="34" charset="-128"/>
              </a:rPr>
              <a:t>Debt (Liabilities</a:t>
            </a:r>
            <a:r>
              <a:rPr lang="en-US" altLang="en-US" sz="2400" b="1" dirty="0" smtClean="0">
                <a:ea typeface="ＭＳ Ｐゴシック" pitchFamily="34" charset="-128"/>
              </a:rPr>
              <a:t>)</a:t>
            </a:r>
          </a:p>
          <a:p>
            <a:pPr lvl="1"/>
            <a:r>
              <a:rPr lang="en-US" altLang="en-US" sz="2400" dirty="0"/>
              <a:t>Money that has been borrowed from a creditor and must be repaid at some predetermined date</a:t>
            </a:r>
            <a:r>
              <a:rPr lang="en-US" altLang="en-US" sz="2400" dirty="0" smtClean="0"/>
              <a:t>.</a:t>
            </a:r>
          </a:p>
          <a:p>
            <a:pPr lvl="1"/>
            <a:r>
              <a:rPr lang="en-US" altLang="en-US" sz="2400" dirty="0"/>
              <a:t>Debt could be </a:t>
            </a:r>
            <a:r>
              <a:rPr lang="en-US" altLang="en-US" sz="2400" b="1" dirty="0"/>
              <a:t>current</a:t>
            </a:r>
            <a:r>
              <a:rPr lang="en-US" altLang="en-US" sz="2400" dirty="0"/>
              <a:t> (must be repaid within </a:t>
            </a:r>
            <a:r>
              <a:rPr lang="en-US" altLang="en-US" sz="2400" dirty="0" smtClean="0"/>
              <a:t>12 months</a:t>
            </a:r>
            <a:r>
              <a:rPr lang="en-US" altLang="en-US" sz="2400" dirty="0"/>
              <a:t>) or </a:t>
            </a:r>
            <a:r>
              <a:rPr lang="en-US" altLang="en-US" sz="2400" b="1" dirty="0"/>
              <a:t>long-term</a:t>
            </a:r>
            <a:r>
              <a:rPr lang="en-US" altLang="en-US" sz="2400" dirty="0"/>
              <a:t> (repayment time exceeds one year).</a:t>
            </a:r>
            <a:endParaRPr lang="en-US" sz="2400" dirty="0"/>
          </a:p>
        </p:txBody>
      </p:sp>
    </p:spTree>
    <p:extLst>
      <p:ext uri="{BB962C8B-B14F-4D97-AF65-F5344CB8AC3E}">
        <p14:creationId xmlns:p14="http://schemas.microsoft.com/office/powerpoint/2010/main" val="3936052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5601"/>
            <a:ext cx="8182896" cy="553998"/>
          </a:xfrm>
        </p:spPr>
        <p:txBody>
          <a:bodyPr wrap="square">
            <a:spAutoFit/>
          </a:bodyPr>
          <a:lstStyle/>
          <a:p>
            <a:r>
              <a:rPr lang="en-US" altLang="en-US" sz="3600" dirty="0" smtClean="0">
                <a:latin typeface="+mj-lt"/>
                <a:ea typeface="ＭＳ Ｐゴシック" panose="020B0600070205080204" pitchFamily="34" charset="-128"/>
              </a:rPr>
              <a:t>Learning Objectives</a:t>
            </a:r>
            <a:endParaRPr lang="en-US" sz="2000" b="0" dirty="0">
              <a:latin typeface="+mj-lt"/>
            </a:endParaRPr>
          </a:p>
        </p:txBody>
      </p:sp>
      <p:sp>
        <p:nvSpPr>
          <p:cNvPr id="3" name="Content Placeholder 2"/>
          <p:cNvSpPr>
            <a:spLocks noGrp="1"/>
          </p:cNvSpPr>
          <p:nvPr>
            <p:ph idx="1"/>
          </p:nvPr>
        </p:nvSpPr>
        <p:spPr>
          <a:xfrm>
            <a:off x="437536" y="1219200"/>
            <a:ext cx="8182896" cy="3724096"/>
          </a:xfrm>
        </p:spPr>
        <p:txBody>
          <a:bodyPr wrap="square">
            <a:spAutoFit/>
          </a:bodyPr>
          <a:lstStyle/>
          <a:p>
            <a:pPr marL="536575" indent="-536575">
              <a:buNone/>
              <a:defRPr/>
            </a:pPr>
            <a:r>
              <a:rPr lang="en-US" sz="2400" b="1" dirty="0" smtClean="0">
                <a:solidFill>
                  <a:srgbClr val="007FA3"/>
                </a:solidFill>
              </a:rPr>
              <a:t>3.1</a:t>
            </a:r>
            <a:r>
              <a:rPr lang="en-US" sz="2400" dirty="0" smtClean="0"/>
              <a:t> </a:t>
            </a:r>
            <a:r>
              <a:rPr lang="en-US" altLang="en-US" sz="2400" dirty="0"/>
              <a:t>Compute a company’s </a:t>
            </a:r>
            <a:r>
              <a:rPr lang="en-US" altLang="en-US" sz="2400" dirty="0" smtClean="0"/>
              <a:t>profits, </a:t>
            </a:r>
            <a:r>
              <a:rPr lang="en-US" altLang="en-US" sz="2400" dirty="0"/>
              <a:t>as reflected by its income statement.</a:t>
            </a:r>
            <a:endParaRPr lang="en-US" sz="2400" dirty="0" smtClean="0"/>
          </a:p>
          <a:p>
            <a:pPr marL="536575" indent="-536575">
              <a:spcAft>
                <a:spcPts val="0"/>
              </a:spcAft>
              <a:buNone/>
            </a:pPr>
            <a:r>
              <a:rPr lang="en-US" sz="2400" b="1" dirty="0" smtClean="0">
                <a:solidFill>
                  <a:srgbClr val="007FA3"/>
                </a:solidFill>
              </a:rPr>
              <a:t>3.2</a:t>
            </a:r>
            <a:r>
              <a:rPr lang="en-US" sz="2400" dirty="0" smtClean="0"/>
              <a:t> </a:t>
            </a:r>
            <a:r>
              <a:rPr lang="en-US" altLang="en-US" sz="2400" dirty="0"/>
              <a:t>Determine a firm’s financial position at a point in time based on its balance sheet.</a:t>
            </a:r>
            <a:endParaRPr lang="en-US" sz="2400" dirty="0" smtClean="0"/>
          </a:p>
          <a:p>
            <a:pPr marL="0" indent="0">
              <a:buNone/>
            </a:pPr>
            <a:r>
              <a:rPr lang="en-US" sz="2400" b="1" dirty="0" smtClean="0">
                <a:solidFill>
                  <a:srgbClr val="007FA3"/>
                </a:solidFill>
              </a:rPr>
              <a:t>3.3</a:t>
            </a:r>
            <a:r>
              <a:rPr lang="en-US" sz="2400" dirty="0" smtClean="0"/>
              <a:t> </a:t>
            </a:r>
            <a:r>
              <a:rPr lang="en-US" altLang="en-US" sz="2400" dirty="0"/>
              <a:t>Measure a company’s cash flows.</a:t>
            </a:r>
            <a:endParaRPr lang="en-US" sz="2400" dirty="0" smtClean="0"/>
          </a:p>
          <a:p>
            <a:pPr marL="0" indent="0">
              <a:buNone/>
              <a:defRPr/>
            </a:pPr>
            <a:r>
              <a:rPr lang="en-US" sz="2400" b="1" dirty="0" smtClean="0">
                <a:solidFill>
                  <a:srgbClr val="007FA3"/>
                </a:solidFill>
              </a:rPr>
              <a:t>3.4</a:t>
            </a:r>
            <a:r>
              <a:rPr lang="en-US" sz="2400" dirty="0" smtClean="0"/>
              <a:t> Describe the limitations of financial statements.</a:t>
            </a:r>
          </a:p>
          <a:p>
            <a:pPr marL="512763" indent="-512763">
              <a:buNone/>
              <a:defRPr/>
            </a:pPr>
            <a:r>
              <a:rPr lang="en-US" sz="2400" b="1" dirty="0">
                <a:solidFill>
                  <a:srgbClr val="007FA3"/>
                </a:solidFill>
              </a:rPr>
              <a:t>3.5 </a:t>
            </a:r>
            <a:r>
              <a:rPr lang="en-US" sz="2400" dirty="0" smtClean="0"/>
              <a:t>Calculate a firm’s free cash flows and financing cash flows.</a:t>
            </a:r>
            <a:endParaRPr lang="en-US" altLang="en-US" sz="2400" dirty="0" smtClean="0">
              <a:ea typeface="ヒラギノ角ゴ Pro W3" charset="-128"/>
            </a:endParaRPr>
          </a:p>
        </p:txBody>
      </p:sp>
    </p:spTree>
    <p:extLst>
      <p:ext uri="{BB962C8B-B14F-4D97-AF65-F5344CB8AC3E}">
        <p14:creationId xmlns:p14="http://schemas.microsoft.com/office/powerpoint/2010/main" val="323811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311" y="406537"/>
            <a:ext cx="7280889" cy="984885"/>
          </a:xfrm>
        </p:spPr>
        <p:txBody>
          <a:bodyPr wrap="square">
            <a:spAutoFit/>
          </a:bodyPr>
          <a:lstStyle/>
          <a:p>
            <a:r>
              <a:rPr lang="en-US" altLang="en-US" sz="3600" dirty="0">
                <a:latin typeface="+mj-lt"/>
              </a:rPr>
              <a:t>Balance Sheet Terms</a:t>
            </a:r>
            <a:r>
              <a:rPr lang="en-US" altLang="en-US" sz="3600" dirty="0" smtClean="0">
                <a:latin typeface="+mj-lt"/>
              </a:rPr>
              <a:t>: Liabilities </a:t>
            </a:r>
            <a:r>
              <a:rPr lang="en-US" altLang="en-US" sz="2800" dirty="0" smtClean="0">
                <a:latin typeface="+mj-lt"/>
              </a:rPr>
              <a:t>(2 of 2)</a:t>
            </a:r>
            <a:endParaRPr lang="en-US" sz="2000" dirty="0">
              <a:latin typeface="+mj-lt"/>
            </a:endParaRPr>
          </a:p>
        </p:txBody>
      </p:sp>
      <p:sp>
        <p:nvSpPr>
          <p:cNvPr id="3" name="Content Placeholder 2"/>
          <p:cNvSpPr>
            <a:spLocks noGrp="1"/>
          </p:cNvSpPr>
          <p:nvPr>
            <p:ph idx="1"/>
          </p:nvPr>
        </p:nvSpPr>
        <p:spPr>
          <a:xfrm>
            <a:off x="428318" y="1902544"/>
            <a:ext cx="8077200" cy="4193456"/>
          </a:xfrm>
        </p:spPr>
        <p:txBody>
          <a:bodyPr>
            <a:spAutoFit/>
          </a:bodyPr>
          <a:lstStyle/>
          <a:p>
            <a:r>
              <a:rPr lang="en-US" altLang="en-US" sz="2400" b="1" dirty="0">
                <a:ea typeface="ＭＳ Ｐゴシック" pitchFamily="34" charset="-128"/>
              </a:rPr>
              <a:t>Short-Term Debt (Current Liabilities</a:t>
            </a:r>
            <a:r>
              <a:rPr lang="en-US" altLang="en-US" sz="2400" b="1" dirty="0" smtClean="0">
                <a:ea typeface="ＭＳ Ｐゴシック" pitchFamily="34" charset="-128"/>
              </a:rPr>
              <a:t>)</a:t>
            </a:r>
          </a:p>
          <a:p>
            <a:pPr lvl="1"/>
            <a:r>
              <a:rPr lang="en-US" altLang="en-US" sz="2400" dirty="0"/>
              <a:t>Accounts payable (Credit extended by suppliers to a firm when it purchases inventories</a:t>
            </a:r>
            <a:r>
              <a:rPr lang="en-US" altLang="en-US" sz="2400" dirty="0" smtClean="0"/>
              <a:t>)</a:t>
            </a:r>
          </a:p>
          <a:p>
            <a:pPr lvl="1"/>
            <a:r>
              <a:rPr lang="en-US" altLang="en-US" sz="2400" dirty="0"/>
              <a:t>Accrued expenses (Short-term liabilities incurred in the firm’s operations but not yet paid for</a:t>
            </a:r>
            <a:r>
              <a:rPr lang="en-US" altLang="en-US" sz="2400" dirty="0" smtClean="0"/>
              <a:t>)</a:t>
            </a:r>
          </a:p>
          <a:p>
            <a:pPr lvl="1"/>
            <a:r>
              <a:rPr lang="en-US" altLang="en-US" sz="2400" dirty="0"/>
              <a:t>Short-term notes (Borrowings from a bank or lending institution due and payable within 12 months)</a:t>
            </a:r>
            <a:endParaRPr lang="en-US" altLang="en-US" sz="2400" b="1" dirty="0" smtClean="0">
              <a:ea typeface="ＭＳ Ｐゴシック" pitchFamily="34" charset="-128"/>
            </a:endParaRPr>
          </a:p>
          <a:p>
            <a:r>
              <a:rPr lang="en-US" altLang="en-US" sz="2400" b="1" dirty="0">
                <a:ea typeface="ＭＳ Ｐゴシック" pitchFamily="34" charset="-128"/>
              </a:rPr>
              <a:t>Long-Term </a:t>
            </a:r>
            <a:r>
              <a:rPr lang="en-US" altLang="en-US" sz="2400" b="1" dirty="0" smtClean="0">
                <a:ea typeface="ＭＳ Ｐゴシック" pitchFamily="34" charset="-128"/>
              </a:rPr>
              <a:t>Debt</a:t>
            </a:r>
          </a:p>
          <a:p>
            <a:pPr lvl="1"/>
            <a:r>
              <a:rPr lang="en-US" altLang="en-US" sz="2400" dirty="0"/>
              <a:t>Borrowings from banks and other sources for more than one </a:t>
            </a:r>
            <a:r>
              <a:rPr lang="en-US" altLang="en-US" sz="2400" dirty="0" smtClean="0"/>
              <a:t>year</a:t>
            </a:r>
            <a:endParaRPr lang="en-US" sz="2400" dirty="0"/>
          </a:p>
        </p:txBody>
      </p:sp>
    </p:spTree>
    <p:extLst>
      <p:ext uri="{BB962C8B-B14F-4D97-AF65-F5344CB8AC3E}">
        <p14:creationId xmlns:p14="http://schemas.microsoft.com/office/powerpoint/2010/main" val="3554141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004" y="410654"/>
            <a:ext cx="8182896" cy="553998"/>
          </a:xfrm>
        </p:spPr>
        <p:txBody>
          <a:bodyPr wrap="square">
            <a:spAutoFit/>
          </a:bodyPr>
          <a:lstStyle/>
          <a:p>
            <a:r>
              <a:rPr lang="en-US" altLang="en-US" sz="3600" dirty="0">
                <a:latin typeface="+mj-lt"/>
              </a:rPr>
              <a:t>Balance Sheet Terms: Equity</a:t>
            </a:r>
            <a:endParaRPr lang="en-US" sz="3600" dirty="0">
              <a:latin typeface="+mj-lt"/>
            </a:endParaRPr>
          </a:p>
        </p:txBody>
      </p:sp>
      <p:sp>
        <p:nvSpPr>
          <p:cNvPr id="3" name="Content Placeholder 2"/>
          <p:cNvSpPr>
            <a:spLocks noGrp="1"/>
          </p:cNvSpPr>
          <p:nvPr>
            <p:ph idx="1"/>
          </p:nvPr>
        </p:nvSpPr>
        <p:spPr>
          <a:xfrm>
            <a:off x="437536" y="1216752"/>
            <a:ext cx="8173064" cy="4154984"/>
          </a:xfrm>
        </p:spPr>
        <p:txBody>
          <a:bodyPr wrap="square">
            <a:spAutoFit/>
          </a:bodyPr>
          <a:lstStyle/>
          <a:p>
            <a:r>
              <a:rPr lang="en-US" altLang="en-US" sz="2400" b="1" dirty="0">
                <a:ea typeface="ＭＳ Ｐゴシック" pitchFamily="34" charset="-128"/>
              </a:rPr>
              <a:t>Equity: </a:t>
            </a:r>
            <a:r>
              <a:rPr lang="en-US" altLang="en-US" sz="2400" dirty="0">
                <a:ea typeface="ＭＳ Ｐゴシック" pitchFamily="34" charset="-128"/>
              </a:rPr>
              <a:t>Shareholder’s investment in the firm in the form of preferred stock and common stock. Preferred stockholders enjoy preference with regard to payment of dividend and seniority at settlement of bankruptcy claims</a:t>
            </a:r>
            <a:r>
              <a:rPr lang="en-US" altLang="en-US" sz="2400" dirty="0" smtClean="0">
                <a:ea typeface="ＭＳ Ｐゴシック" pitchFamily="34" charset="-128"/>
              </a:rPr>
              <a:t>.</a:t>
            </a:r>
          </a:p>
          <a:p>
            <a:r>
              <a:rPr lang="en-US" altLang="en-US" sz="2400" b="1" dirty="0">
                <a:ea typeface="ＭＳ Ｐゴシック" pitchFamily="34" charset="-128"/>
              </a:rPr>
              <a:t>Treasury Stock: </a:t>
            </a:r>
            <a:r>
              <a:rPr lang="en-US" altLang="en-US" sz="2400" dirty="0">
                <a:ea typeface="ＭＳ Ｐゴシック" pitchFamily="34" charset="-128"/>
              </a:rPr>
              <a:t>Stock that have been repurchased by the </a:t>
            </a:r>
            <a:r>
              <a:rPr lang="en-US" altLang="en-US" sz="2400" dirty="0" smtClean="0">
                <a:ea typeface="ＭＳ Ｐゴシック" pitchFamily="34" charset="-128"/>
              </a:rPr>
              <a:t>company</a:t>
            </a:r>
          </a:p>
          <a:p>
            <a:r>
              <a:rPr lang="en-US" altLang="en-US" sz="2400" b="1" dirty="0">
                <a:ea typeface="ＭＳ Ｐゴシック" pitchFamily="34" charset="-128"/>
              </a:rPr>
              <a:t>Retained Earnings: </a:t>
            </a:r>
            <a:r>
              <a:rPr lang="en-US" altLang="en-US" sz="2400" dirty="0">
                <a:ea typeface="ＭＳ Ｐゴシック" pitchFamily="34" charset="-128"/>
              </a:rPr>
              <a:t>Cumulative total of all the net income over the life of the firm, less common stock dividends that have been paid out over the </a:t>
            </a:r>
            <a:r>
              <a:rPr lang="en-US" altLang="en-US" sz="2400" dirty="0" smtClean="0">
                <a:ea typeface="ＭＳ Ｐゴシック" pitchFamily="34" charset="-128"/>
              </a:rPr>
              <a:t>years</a:t>
            </a:r>
          </a:p>
          <a:p>
            <a:pPr lvl="1"/>
            <a:r>
              <a:rPr lang="en-US" altLang="en-US" sz="2400" dirty="0">
                <a:ea typeface="ＭＳ Ｐゴシック" pitchFamily="34" charset="-128"/>
              </a:rPr>
              <a:t>Note that retained earnings are not equal to hard cash!</a:t>
            </a:r>
            <a:endParaRPr lang="en-US" sz="2400" dirty="0"/>
          </a:p>
        </p:txBody>
      </p:sp>
    </p:spTree>
    <p:extLst>
      <p:ext uri="{BB962C8B-B14F-4D97-AF65-F5344CB8AC3E}">
        <p14:creationId xmlns:p14="http://schemas.microsoft.com/office/powerpoint/2010/main" val="31879069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004" y="411522"/>
            <a:ext cx="8229600" cy="553998"/>
          </a:xfrm>
        </p:spPr>
        <p:txBody>
          <a:bodyPr>
            <a:spAutoFit/>
          </a:bodyPr>
          <a:lstStyle/>
          <a:p>
            <a:r>
              <a:rPr lang="en-US" altLang="en-US" sz="3600" dirty="0">
                <a:latin typeface="+mj-lt"/>
                <a:ea typeface="ＭＳ Ｐゴシック" pitchFamily="34" charset="-128"/>
              </a:rPr>
              <a:t>Balance Sheet: A = L + E</a:t>
            </a:r>
            <a:endParaRPr lang="en-US" sz="3600" dirty="0">
              <a:latin typeface="+mj-lt"/>
            </a:endParaRPr>
          </a:p>
        </p:txBody>
      </p:sp>
      <p:sp>
        <p:nvSpPr>
          <p:cNvPr id="3" name="Content Placeholder 2"/>
          <p:cNvSpPr>
            <a:spLocks noGrp="1"/>
          </p:cNvSpPr>
          <p:nvPr>
            <p:ph idx="1"/>
          </p:nvPr>
        </p:nvSpPr>
        <p:spPr>
          <a:xfrm>
            <a:off x="437536" y="1216752"/>
            <a:ext cx="3124200" cy="1708160"/>
          </a:xfrm>
        </p:spPr>
        <p:txBody>
          <a:bodyPr>
            <a:spAutoFit/>
          </a:bodyPr>
          <a:lstStyle/>
          <a:p>
            <a:r>
              <a:rPr lang="en-US" sz="2400" dirty="0"/>
              <a:t>Assets (A</a:t>
            </a:r>
            <a:r>
              <a:rPr lang="en-US" sz="2400" dirty="0" smtClean="0"/>
              <a:t>)</a:t>
            </a:r>
          </a:p>
          <a:p>
            <a:pPr lvl="1"/>
            <a:r>
              <a:rPr lang="en-US" sz="2400" dirty="0"/>
              <a:t>Current Assets</a:t>
            </a:r>
          </a:p>
          <a:p>
            <a:pPr lvl="1"/>
            <a:r>
              <a:rPr lang="en-US" sz="2400" dirty="0"/>
              <a:t>Fixed Assets</a:t>
            </a:r>
          </a:p>
          <a:p>
            <a:pPr lvl="2"/>
            <a:r>
              <a:rPr lang="en-US" sz="2400" b="1" dirty="0"/>
              <a:t>Total </a:t>
            </a:r>
            <a:r>
              <a:rPr lang="en-US" sz="2400" b="1" dirty="0" smtClean="0"/>
              <a:t>Assets</a:t>
            </a:r>
          </a:p>
        </p:txBody>
      </p:sp>
      <p:sp>
        <p:nvSpPr>
          <p:cNvPr id="4" name="Content Placeholder 3"/>
          <p:cNvSpPr>
            <a:spLocks noGrp="1"/>
          </p:cNvSpPr>
          <p:nvPr>
            <p:ph idx="13"/>
          </p:nvPr>
        </p:nvSpPr>
        <p:spPr>
          <a:xfrm>
            <a:off x="3809134" y="1219200"/>
            <a:ext cx="4772891" cy="4501232"/>
          </a:xfrm>
        </p:spPr>
        <p:txBody>
          <a:bodyPr wrap="square">
            <a:spAutoFit/>
          </a:bodyPr>
          <a:lstStyle/>
          <a:p>
            <a:r>
              <a:rPr lang="en-US" sz="2400" dirty="0"/>
              <a:t>Liabilities (L)</a:t>
            </a:r>
          </a:p>
          <a:p>
            <a:pPr lvl="1"/>
            <a:r>
              <a:rPr lang="en-US" sz="2400" dirty="0"/>
              <a:t>Current Liabilities</a:t>
            </a:r>
          </a:p>
          <a:p>
            <a:pPr lvl="1"/>
            <a:r>
              <a:rPr lang="en-US" sz="2400" dirty="0"/>
              <a:t>Long-Term Liabilities</a:t>
            </a:r>
          </a:p>
          <a:p>
            <a:pPr lvl="2"/>
            <a:r>
              <a:rPr lang="en-US" sz="2400" b="1" dirty="0"/>
              <a:t>Total Liabilities</a:t>
            </a:r>
          </a:p>
          <a:p>
            <a:r>
              <a:rPr lang="en-US" sz="2400" dirty="0" smtClean="0"/>
              <a:t>Owner’s </a:t>
            </a:r>
            <a:r>
              <a:rPr lang="en-US" sz="2400" dirty="0"/>
              <a:t>Equity (E)</a:t>
            </a:r>
          </a:p>
          <a:p>
            <a:pPr lvl="1"/>
            <a:r>
              <a:rPr lang="en-US" sz="2400" dirty="0"/>
              <a:t>Preferred Stock</a:t>
            </a:r>
          </a:p>
          <a:p>
            <a:pPr lvl="1"/>
            <a:r>
              <a:rPr lang="en-US" sz="2400" dirty="0"/>
              <a:t>Common Stock</a:t>
            </a:r>
          </a:p>
          <a:p>
            <a:pPr lvl="1"/>
            <a:r>
              <a:rPr lang="en-US" sz="2400" dirty="0"/>
              <a:t>Retained Earnings</a:t>
            </a:r>
          </a:p>
          <a:p>
            <a:pPr lvl="2"/>
            <a:r>
              <a:rPr lang="en-US" sz="2400" dirty="0"/>
              <a:t>Total Owner’s Equity</a:t>
            </a:r>
          </a:p>
          <a:p>
            <a:pPr lvl="2"/>
            <a:r>
              <a:rPr lang="en-US" sz="2400" b="1" dirty="0"/>
              <a:t>Total Liabilities </a:t>
            </a:r>
            <a:r>
              <a:rPr lang="en-US" sz="2400" b="1" dirty="0" smtClean="0"/>
              <a:t>+ Equity</a:t>
            </a:r>
            <a:endParaRPr lang="en-IN" sz="2400" b="1" dirty="0"/>
          </a:p>
        </p:txBody>
      </p:sp>
    </p:spTree>
    <p:extLst>
      <p:ext uri="{BB962C8B-B14F-4D97-AF65-F5344CB8AC3E}">
        <p14:creationId xmlns:p14="http://schemas.microsoft.com/office/powerpoint/2010/main" val="2830414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45732"/>
            <a:ext cx="8163232" cy="1107996"/>
          </a:xfrm>
        </p:spPr>
        <p:txBody>
          <a:bodyPr wrap="square">
            <a:spAutoFit/>
          </a:bodyPr>
          <a:lstStyle/>
          <a:p>
            <a:r>
              <a:rPr lang="en-IN" sz="2400" dirty="0">
                <a:latin typeface="+mj-lt"/>
              </a:rPr>
              <a:t>Table </a:t>
            </a:r>
            <a:r>
              <a:rPr lang="en-IN" sz="2400" dirty="0" smtClean="0">
                <a:latin typeface="+mj-lt"/>
              </a:rPr>
              <a:t>3.2 Walmart Balance Sheet for Years Ending January 31, 2017 </a:t>
            </a:r>
            <a:r>
              <a:rPr lang="en-IN" sz="2400" dirty="0">
                <a:latin typeface="+mj-lt"/>
              </a:rPr>
              <a:t>and </a:t>
            </a:r>
            <a:r>
              <a:rPr lang="en-IN" sz="2400" dirty="0" smtClean="0">
                <a:latin typeface="+mj-lt"/>
              </a:rPr>
              <a:t>January </a:t>
            </a:r>
            <a:r>
              <a:rPr lang="en-IN" sz="2400" dirty="0">
                <a:latin typeface="+mj-lt"/>
              </a:rPr>
              <a:t>31, </a:t>
            </a:r>
            <a:r>
              <a:rPr lang="en-IN" sz="2400" dirty="0" smtClean="0">
                <a:latin typeface="+mj-lt"/>
              </a:rPr>
              <a:t>2018 (expressed </a:t>
            </a:r>
            <a:r>
              <a:rPr lang="en-IN" sz="2400" dirty="0">
                <a:latin typeface="+mj-lt"/>
              </a:rPr>
              <a:t>in </a:t>
            </a:r>
            <a:r>
              <a:rPr lang="en-IN" sz="2400" dirty="0" smtClean="0">
                <a:latin typeface="+mj-lt"/>
              </a:rPr>
              <a:t>millions)</a:t>
            </a:r>
            <a:r>
              <a:rPr lang="en-US" sz="2400" dirty="0" smtClean="0">
                <a:latin typeface="+mj-lt"/>
              </a:rPr>
              <a:t> </a:t>
            </a:r>
            <a:r>
              <a:rPr lang="en-US" sz="1800" dirty="0" smtClean="0">
                <a:latin typeface="+mj-lt"/>
              </a:rPr>
              <a:t>(1 of 4)</a:t>
            </a:r>
            <a:endParaRPr lang="en-US" sz="1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4133573756"/>
              </p:ext>
            </p:extLst>
          </p:nvPr>
        </p:nvGraphicFramePr>
        <p:xfrm>
          <a:off x="533400" y="1791928"/>
          <a:ext cx="8077200" cy="4236720"/>
        </p:xfrm>
        <a:graphic>
          <a:graphicData uri="http://schemas.openxmlformats.org/drawingml/2006/table">
            <a:tbl>
              <a:tblPr firstRow="1" bandRow="1">
                <a:tableStyleId>{3B4B98B0-60AC-42C2-AFA5-B58CD77FA1E5}</a:tableStyleId>
              </a:tblPr>
              <a:tblGrid>
                <a:gridCol w="2769999">
                  <a:extLst>
                    <a:ext uri="{9D8B030D-6E8A-4147-A177-3AD203B41FA5}">
                      <a16:colId xmlns:a16="http://schemas.microsoft.com/office/drawing/2014/main" xmlns="" val="20000"/>
                    </a:ext>
                  </a:extLst>
                </a:gridCol>
                <a:gridCol w="1357959">
                  <a:extLst>
                    <a:ext uri="{9D8B030D-6E8A-4147-A177-3AD203B41FA5}">
                      <a16:colId xmlns:a16="http://schemas.microsoft.com/office/drawing/2014/main" xmlns="" val="20001"/>
                    </a:ext>
                  </a:extLst>
                </a:gridCol>
                <a:gridCol w="1357959">
                  <a:extLst>
                    <a:ext uri="{9D8B030D-6E8A-4147-A177-3AD203B41FA5}">
                      <a16:colId xmlns:a16="http://schemas.microsoft.com/office/drawing/2014/main" xmlns="" val="20002"/>
                    </a:ext>
                  </a:extLst>
                </a:gridCol>
                <a:gridCol w="1215016">
                  <a:extLst>
                    <a:ext uri="{9D8B030D-6E8A-4147-A177-3AD203B41FA5}">
                      <a16:colId xmlns:a16="http://schemas.microsoft.com/office/drawing/2014/main" xmlns="" val="20003"/>
                    </a:ext>
                  </a:extLst>
                </a:gridCol>
                <a:gridCol w="1376267">
                  <a:extLst>
                    <a:ext uri="{9D8B030D-6E8A-4147-A177-3AD203B41FA5}">
                      <a16:colId xmlns:a16="http://schemas.microsoft.com/office/drawing/2014/main" xmlns="" val="20004"/>
                    </a:ext>
                  </a:extLst>
                </a:gridCol>
              </a:tblGrid>
              <a:tr h="1016914">
                <a:tc>
                  <a:txBody>
                    <a:bodyPr/>
                    <a:lstStyle/>
                    <a:p>
                      <a:pPr algn="ctr"/>
                      <a:r>
                        <a:rPr lang="en-US" sz="1600" dirty="0" smtClean="0">
                          <a:solidFill>
                            <a:schemeClr val="bg1"/>
                          </a:solidFill>
                        </a:rPr>
                        <a:t>Assets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a:t>
                      </a:r>
                    </a:p>
                    <a:p>
                      <a:pPr algn="ctr"/>
                      <a:r>
                        <a:rPr lang="en-US" sz="1600" dirty="0" smtClean="0">
                          <a:solidFill>
                            <a:schemeClr val="bg1"/>
                          </a:solidFill>
                        </a:rPr>
                        <a:t>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2017</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319601">
                <a:tc>
                  <a:txBody>
                    <a:bodyPr/>
                    <a:lstStyle/>
                    <a:p>
                      <a:pPr algn="l"/>
                      <a:r>
                        <a:rPr lang="en-US" sz="1600" b="0" dirty="0" smtClean="0">
                          <a:solidFill>
                            <a:schemeClr val="tx1"/>
                          </a:solidFill>
                        </a:rPr>
                        <a:t>Cash and cash equivalents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$6,867</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3.5%</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$6,756</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3.3%</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319601">
                <a:tc>
                  <a:txBody>
                    <a:bodyPr/>
                    <a:lstStyle/>
                    <a:p>
                      <a:pPr algn="l"/>
                      <a:r>
                        <a:rPr lang="en-US" sz="1600" b="0" dirty="0" smtClean="0">
                          <a:solidFill>
                            <a:schemeClr val="tx1"/>
                          </a:solidFill>
                        </a:rPr>
                        <a:t>Accounts receivable</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5,835</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2.9%</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5,614</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dirty="0" smtClean="0">
                          <a:solidFill>
                            <a:schemeClr val="tx1"/>
                          </a:solidFill>
                        </a:rPr>
                        <a:t>2.7%</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2"/>
                  </a:ext>
                </a:extLst>
              </a:tr>
              <a:tr h="319601">
                <a:tc>
                  <a:txBody>
                    <a:bodyPr/>
                    <a:lstStyle/>
                    <a:p>
                      <a:pPr algn="l"/>
                      <a:r>
                        <a:rPr lang="en-US" sz="1600" b="0" dirty="0" smtClean="0">
                          <a:solidFill>
                            <a:schemeClr val="tx1"/>
                          </a:solidFill>
                        </a:rPr>
                        <a:t>Inventories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43,046</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21.7%</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43,783</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21.4%</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r h="552039">
                <a:tc>
                  <a:txBody>
                    <a:bodyPr/>
                    <a:lstStyle/>
                    <a:p>
                      <a:pPr algn="l"/>
                      <a:r>
                        <a:rPr lang="en-US" sz="1600" dirty="0" smtClean="0">
                          <a:solidFill>
                            <a:schemeClr val="tx1"/>
                          </a:solidFill>
                        </a:rPr>
                        <a:t>Prepaid expenses and other current assets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1,941</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3,511</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4"/>
                  </a:ext>
                </a:extLst>
              </a:tr>
              <a:tr h="319601">
                <a:tc>
                  <a:txBody>
                    <a:bodyPr/>
                    <a:lstStyle/>
                    <a:p>
                      <a:pPr algn="l"/>
                      <a:r>
                        <a:rPr lang="en-US" sz="1600" dirty="0" smtClean="0">
                          <a:solidFill>
                            <a:schemeClr val="tx1"/>
                          </a:solidFill>
                        </a:rPr>
                        <a:t>Total current assets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$57,689</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29.0%</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$59,664</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29.2%</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5"/>
                  </a:ext>
                </a:extLst>
              </a:tr>
              <a:tr h="319601">
                <a:tc>
                  <a:txBody>
                    <a:bodyPr/>
                    <a:lstStyle/>
                    <a:p>
                      <a:pPr algn="l"/>
                      <a:r>
                        <a:rPr lang="en-US" sz="1600" dirty="0" smtClean="0">
                          <a:solidFill>
                            <a:schemeClr val="tx1"/>
                          </a:solidFill>
                        </a:rPr>
                        <a:t>Gross plant and equipment</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$191,129</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96.1%</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$202,298</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98.9%</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6"/>
                  </a:ext>
                </a:extLst>
              </a:tr>
              <a:tr h="552039">
                <a:tc>
                  <a:txBody>
                    <a:bodyPr/>
                    <a:lstStyle/>
                    <a:p>
                      <a:pPr algn="l"/>
                      <a:r>
                        <a:rPr lang="en-US" sz="1600" dirty="0" smtClean="0">
                          <a:solidFill>
                            <a:schemeClr val="tx1"/>
                          </a:solidFill>
                        </a:rPr>
                        <a:t>Less</a:t>
                      </a:r>
                      <a:r>
                        <a:rPr lang="en-US" sz="1600" baseline="0" dirty="0" smtClean="0">
                          <a:solidFill>
                            <a:schemeClr val="tx1"/>
                          </a:solidFill>
                        </a:rPr>
                        <a:t> a</a:t>
                      </a:r>
                      <a:r>
                        <a:rPr lang="en-US" sz="1600" dirty="0" smtClean="0">
                          <a:solidFill>
                            <a:schemeClr val="tx1"/>
                          </a:solidFill>
                        </a:rPr>
                        <a:t>ccumulated depreciation</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(76,951)</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–38.7%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(87,480)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–42.8%</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7"/>
                  </a:ext>
                </a:extLst>
              </a:tr>
              <a:tr h="319601">
                <a:tc>
                  <a:txBody>
                    <a:bodyPr/>
                    <a:lstStyle/>
                    <a:p>
                      <a:pPr algn="l"/>
                      <a:r>
                        <a:rPr lang="en-US" sz="1600" dirty="0" smtClean="0">
                          <a:solidFill>
                            <a:schemeClr val="tx1"/>
                          </a:solidFill>
                        </a:rPr>
                        <a:t>Net plant and equipment</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$114,178</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57.4%</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$114,818</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56.1%</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3155217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45486"/>
            <a:ext cx="8010832" cy="1107996"/>
          </a:xfrm>
        </p:spPr>
        <p:txBody>
          <a:bodyPr wrap="square">
            <a:spAutoFit/>
          </a:bodyPr>
          <a:lstStyle/>
          <a:p>
            <a:r>
              <a:rPr lang="en-IN" sz="2400" dirty="0">
                <a:latin typeface="Arial"/>
              </a:rPr>
              <a:t>Table </a:t>
            </a:r>
            <a:r>
              <a:rPr lang="en-IN" sz="2400" dirty="0" smtClean="0">
                <a:latin typeface="Arial"/>
              </a:rPr>
              <a:t>3.2 </a:t>
            </a:r>
            <a:r>
              <a:rPr lang="en-IN" sz="2400" dirty="0">
                <a:latin typeface="Arial"/>
              </a:rPr>
              <a:t>Walmart Balance Sheet for Years Ending January 31, 2017 and January 31, 2018 (expressed </a:t>
            </a:r>
            <a:r>
              <a:rPr lang="en-IN" sz="2400" dirty="0" smtClean="0">
                <a:latin typeface="Arial"/>
              </a:rPr>
              <a:t>in millions</a:t>
            </a:r>
            <a:r>
              <a:rPr lang="en-IN" sz="2400" dirty="0">
                <a:latin typeface="Arial"/>
              </a:rPr>
              <a:t>)</a:t>
            </a:r>
            <a:r>
              <a:rPr lang="en-US" sz="2400" dirty="0">
                <a:latin typeface="Arial"/>
              </a:rPr>
              <a:t> </a:t>
            </a:r>
            <a:r>
              <a:rPr lang="en-US" sz="1800" dirty="0" smtClean="0">
                <a:latin typeface="Arial"/>
              </a:rPr>
              <a:t>(2 </a:t>
            </a:r>
            <a:r>
              <a:rPr lang="en-US" sz="1800" dirty="0">
                <a:latin typeface="Arial"/>
              </a:rPr>
              <a:t>of 4)</a:t>
            </a:r>
            <a:endParaRPr lang="en-US" sz="1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4002727630"/>
              </p:ext>
            </p:extLst>
          </p:nvPr>
        </p:nvGraphicFramePr>
        <p:xfrm>
          <a:off x="533400" y="1752600"/>
          <a:ext cx="8077200" cy="3992880"/>
        </p:xfrm>
        <a:graphic>
          <a:graphicData uri="http://schemas.openxmlformats.org/drawingml/2006/table">
            <a:tbl>
              <a:tblPr firstRow="1" bandRow="1">
                <a:tableStyleId>{3B4B98B0-60AC-42C2-AFA5-B58CD77FA1E5}</a:tableStyleId>
              </a:tblPr>
              <a:tblGrid>
                <a:gridCol w="291465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066800">
                  <a:extLst>
                    <a:ext uri="{9D8B030D-6E8A-4147-A177-3AD203B41FA5}">
                      <a16:colId xmlns:a16="http://schemas.microsoft.com/office/drawing/2014/main" xmlns="" val="20003"/>
                    </a:ext>
                  </a:extLst>
                </a:gridCol>
                <a:gridCol w="1428750">
                  <a:extLst>
                    <a:ext uri="{9D8B030D-6E8A-4147-A177-3AD203B41FA5}">
                      <a16:colId xmlns:a16="http://schemas.microsoft.com/office/drawing/2014/main" xmlns="" val="20004"/>
                    </a:ext>
                  </a:extLst>
                </a:gridCol>
              </a:tblGrid>
              <a:tr h="991375">
                <a:tc>
                  <a:txBody>
                    <a:bodyPr/>
                    <a:lstStyle/>
                    <a:p>
                      <a:pPr algn="l"/>
                      <a:r>
                        <a:rPr lang="en-US" sz="1600" dirty="0" smtClean="0">
                          <a:solidFill>
                            <a:srgbClr val="007FA3"/>
                          </a:solidFill>
                        </a:rPr>
                        <a:t>Blank</a:t>
                      </a:r>
                      <a:endParaRPr lang="en-US" sz="1600" dirty="0">
                        <a:solidFill>
                          <a:srgbClr val="007FA3"/>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 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2017</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538175">
                <a:tc>
                  <a:txBody>
                    <a:bodyPr/>
                    <a:lstStyle/>
                    <a:p>
                      <a:pPr algn="l"/>
                      <a:r>
                        <a:rPr lang="en-US" sz="1600" b="0" dirty="0" smtClean="0">
                          <a:solidFill>
                            <a:schemeClr val="tx1"/>
                          </a:solidFill>
                        </a:rPr>
                        <a:t>Goodwill and other intangible assets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26,958</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13.6%</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30,040</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14.7%</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311575">
                <a:tc>
                  <a:txBody>
                    <a:bodyPr/>
                    <a:lstStyle/>
                    <a:p>
                      <a:pPr algn="l"/>
                      <a:r>
                        <a:rPr lang="en-US" sz="1600" b="0" dirty="0" smtClean="0">
                          <a:solidFill>
                            <a:schemeClr val="tx1"/>
                          </a:solidFill>
                        </a:rPr>
                        <a:t>Total assets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$198,825</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100.0%</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$204,522</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100.0%</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2"/>
                  </a:ext>
                </a:extLst>
              </a:tr>
              <a:tr h="311575">
                <a:tc>
                  <a:txBody>
                    <a:bodyPr/>
                    <a:lstStyle/>
                    <a:p>
                      <a:pPr algn="l"/>
                      <a:r>
                        <a:rPr lang="en-US" sz="1600" b="1" dirty="0" smtClean="0">
                          <a:solidFill>
                            <a:schemeClr val="tx1"/>
                          </a:solidFill>
                        </a:rPr>
                        <a:t>Liabilities and Equity</a:t>
                      </a:r>
                      <a:endParaRPr lang="en-US"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r h="311575">
                <a:tc>
                  <a:txBody>
                    <a:bodyPr/>
                    <a:lstStyle/>
                    <a:p>
                      <a:pPr algn="l"/>
                      <a:r>
                        <a:rPr lang="en-US" sz="1600" smtClean="0">
                          <a:solidFill>
                            <a:schemeClr val="tx1"/>
                          </a:solidFill>
                        </a:rPr>
                        <a:t>Current liabilities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2799644011"/>
                  </a:ext>
                </a:extLst>
              </a:tr>
              <a:tr h="311575">
                <a:tc>
                  <a:txBody>
                    <a:bodyPr/>
                    <a:lstStyle/>
                    <a:p>
                      <a:pPr algn="l"/>
                      <a:r>
                        <a:rPr lang="en-US" sz="1600" dirty="0" smtClean="0">
                          <a:solidFill>
                            <a:schemeClr val="tx1"/>
                          </a:solidFill>
                        </a:rPr>
                        <a:t>Accounts payable</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$41,433</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20.8%</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$46,510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22.7%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2216149870"/>
                  </a:ext>
                </a:extLst>
              </a:tr>
              <a:tr h="311575">
                <a:tc>
                  <a:txBody>
                    <a:bodyPr/>
                    <a:lstStyle/>
                    <a:p>
                      <a:pPr algn="l"/>
                      <a:r>
                        <a:rPr lang="en-US" sz="1600" dirty="0" smtClean="0">
                          <a:solidFill>
                            <a:schemeClr val="tx1"/>
                          </a:solidFill>
                        </a:rPr>
                        <a:t>Accrued liabilities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21,575</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10.9%</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24,031</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11.7%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599795367"/>
                  </a:ext>
                </a:extLst>
              </a:tr>
              <a:tr h="311575">
                <a:tc>
                  <a:txBody>
                    <a:bodyPr/>
                    <a:lstStyle/>
                    <a:p>
                      <a:pPr algn="l"/>
                      <a:r>
                        <a:rPr lang="en-US" sz="1600" dirty="0" smtClean="0">
                          <a:solidFill>
                            <a:schemeClr val="tx1"/>
                          </a:solidFill>
                        </a:rPr>
                        <a:t>Short-term notes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9,320</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9,662</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3983923560"/>
                  </a:ext>
                </a:extLst>
              </a:tr>
              <a:tr h="311575">
                <a:tc>
                  <a:txBody>
                    <a:bodyPr/>
                    <a:lstStyle/>
                    <a:p>
                      <a:pPr algn="l"/>
                      <a:r>
                        <a:rPr lang="en-US" sz="1600" dirty="0" smtClean="0">
                          <a:solidFill>
                            <a:schemeClr val="tx1"/>
                          </a:solidFill>
                        </a:rPr>
                        <a:t>Total current liabilities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$72,328</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36.4%</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$80,203</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39.2%</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3053946914"/>
                  </a:ext>
                </a:extLst>
              </a:tr>
            </a:tbl>
          </a:graphicData>
        </a:graphic>
      </p:graphicFrame>
    </p:spTree>
    <p:extLst>
      <p:ext uri="{BB962C8B-B14F-4D97-AF65-F5344CB8AC3E}">
        <p14:creationId xmlns:p14="http://schemas.microsoft.com/office/powerpoint/2010/main" val="4073790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45732"/>
            <a:ext cx="8153400" cy="1107996"/>
          </a:xfrm>
        </p:spPr>
        <p:txBody>
          <a:bodyPr wrap="square">
            <a:spAutoFit/>
          </a:bodyPr>
          <a:lstStyle/>
          <a:p>
            <a:r>
              <a:rPr lang="en-IN" sz="2400" dirty="0">
                <a:latin typeface="+mj-lt"/>
              </a:rPr>
              <a:t>Table </a:t>
            </a:r>
            <a:r>
              <a:rPr lang="en-IN" sz="2400" dirty="0" smtClean="0">
                <a:latin typeface="+mj-lt"/>
              </a:rPr>
              <a:t>3.2 </a:t>
            </a:r>
            <a:r>
              <a:rPr lang="en-IN" sz="2400" dirty="0">
                <a:latin typeface="+mj-lt"/>
              </a:rPr>
              <a:t>Walmart Balance Sheet for Years Ending January 31, 2017 and January 31, 2018 (expressed </a:t>
            </a:r>
            <a:r>
              <a:rPr lang="en-IN" sz="2400" dirty="0" smtClean="0">
                <a:latin typeface="+mj-lt"/>
              </a:rPr>
              <a:t>in millions</a:t>
            </a:r>
            <a:r>
              <a:rPr lang="en-IN" sz="2400" dirty="0">
                <a:latin typeface="+mj-lt"/>
              </a:rPr>
              <a:t>)</a:t>
            </a:r>
            <a:r>
              <a:rPr lang="en-US" sz="2400" dirty="0">
                <a:latin typeface="+mj-lt"/>
              </a:rPr>
              <a:t> </a:t>
            </a:r>
            <a:r>
              <a:rPr lang="en-US" sz="1800" dirty="0" smtClean="0">
                <a:latin typeface="+mj-lt"/>
              </a:rPr>
              <a:t>(3 </a:t>
            </a:r>
            <a:r>
              <a:rPr lang="en-US" sz="1800" dirty="0">
                <a:latin typeface="+mj-lt"/>
              </a:rPr>
              <a:t>of 4)</a:t>
            </a:r>
          </a:p>
        </p:txBody>
      </p:sp>
      <p:graphicFrame>
        <p:nvGraphicFramePr>
          <p:cNvPr id="4" name="Table 3"/>
          <p:cNvGraphicFramePr>
            <a:graphicFrameLocks noGrp="1"/>
          </p:cNvGraphicFramePr>
          <p:nvPr>
            <p:extLst>
              <p:ext uri="{D42A27DB-BD31-4B8C-83A1-F6EECF244321}">
                <p14:modId xmlns:p14="http://schemas.microsoft.com/office/powerpoint/2010/main" val="1493957709"/>
              </p:ext>
            </p:extLst>
          </p:nvPr>
        </p:nvGraphicFramePr>
        <p:xfrm>
          <a:off x="533400" y="1828800"/>
          <a:ext cx="8077200" cy="3749040"/>
        </p:xfrm>
        <a:graphic>
          <a:graphicData uri="http://schemas.openxmlformats.org/drawingml/2006/table">
            <a:tbl>
              <a:tblPr firstRow="1" bandRow="1">
                <a:tableStyleId>{3B4B98B0-60AC-42C2-AFA5-B58CD77FA1E5}</a:tableStyleId>
              </a:tblPr>
              <a:tblGrid>
                <a:gridCol w="2813945">
                  <a:extLst>
                    <a:ext uri="{9D8B030D-6E8A-4147-A177-3AD203B41FA5}">
                      <a16:colId xmlns:a16="http://schemas.microsoft.com/office/drawing/2014/main" xmlns="" val="20000"/>
                    </a:ext>
                  </a:extLst>
                </a:gridCol>
                <a:gridCol w="1224655">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1447800">
                  <a:extLst>
                    <a:ext uri="{9D8B030D-6E8A-4147-A177-3AD203B41FA5}">
                      <a16:colId xmlns:a16="http://schemas.microsoft.com/office/drawing/2014/main" xmlns="" val="20004"/>
                    </a:ext>
                  </a:extLst>
                </a:gridCol>
              </a:tblGrid>
              <a:tr h="980295">
                <a:tc>
                  <a:txBody>
                    <a:bodyPr/>
                    <a:lstStyle/>
                    <a:p>
                      <a:pPr algn="l"/>
                      <a:r>
                        <a:rPr lang="en-US" sz="1600" dirty="0" smtClean="0">
                          <a:solidFill>
                            <a:srgbClr val="007FA3"/>
                          </a:solidFill>
                        </a:rPr>
                        <a:t>Blank</a:t>
                      </a:r>
                      <a:endParaRPr lang="en-US" sz="1600" dirty="0">
                        <a:solidFill>
                          <a:srgbClr val="007FA3"/>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 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2017</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Dollars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Percentage of Assets January 31, 2018</a:t>
                      </a:r>
                      <a:endParaRPr lang="en-US" sz="1600"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308093">
                <a:tc>
                  <a:txBody>
                    <a:bodyPr/>
                    <a:lstStyle/>
                    <a:p>
                      <a:pPr algn="l"/>
                      <a:r>
                        <a:rPr lang="en-US" sz="1600" dirty="0" smtClean="0">
                          <a:solidFill>
                            <a:schemeClr val="tx1"/>
                          </a:solidFill>
                        </a:rPr>
                        <a:t>Long-term debt</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51,362</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25.8%</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45,179</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22.1%</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324063832"/>
                  </a:ext>
                </a:extLst>
              </a:tr>
              <a:tr h="308093">
                <a:tc>
                  <a:txBody>
                    <a:bodyPr/>
                    <a:lstStyle/>
                    <a:p>
                      <a:pPr algn="l"/>
                      <a:r>
                        <a:rPr lang="en-US" sz="1600" dirty="0" smtClean="0">
                          <a:solidFill>
                            <a:schemeClr val="tx1"/>
                          </a:solidFill>
                        </a:rPr>
                        <a:t>Total debt</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$123,690</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62.2%</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$125,382</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61.3%</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976289708"/>
                  </a:ext>
                </a:extLst>
              </a:tr>
              <a:tr h="308093">
                <a:tc>
                  <a:txBody>
                    <a:bodyPr/>
                    <a:lstStyle/>
                    <a:p>
                      <a:pPr algn="l"/>
                      <a:r>
                        <a:rPr lang="en-US" sz="1600" b="1" dirty="0" smtClean="0">
                          <a:solidFill>
                            <a:schemeClr val="tx1"/>
                          </a:solidFill>
                        </a:rPr>
                        <a:t>Stockholders’ equity:</a:t>
                      </a:r>
                      <a:endParaRPr lang="en-US"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kumimoji="0" lang="en-US" sz="1600" b="0" i="0" u="none" strike="noStrike" kern="1200" cap="none" spc="0" normalizeH="0" baseline="0" noProof="0" dirty="0" smtClean="0">
                          <a:ln>
                            <a:noFill/>
                          </a:ln>
                          <a:solidFill>
                            <a:srgbClr val="D4EAE4"/>
                          </a:solidFill>
                          <a:effectLst/>
                          <a:uLnTx/>
                          <a:uFillTx/>
                          <a:latin typeface="Arial"/>
                          <a:ea typeface="+mn-ea"/>
                          <a:cs typeface="+mn-cs"/>
                        </a:rPr>
                        <a:t>Blank</a:t>
                      </a:r>
                      <a:endParaRPr lang="en-US" sz="1600" b="0" u="sng"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kumimoji="0" lang="en-US" sz="1600" b="0" i="0" u="none" strike="noStrike" kern="1200" cap="none" spc="0" normalizeH="0" baseline="0" noProof="0" dirty="0" smtClean="0">
                          <a:ln>
                            <a:noFill/>
                          </a:ln>
                          <a:solidFill>
                            <a:srgbClr val="D4EAE4"/>
                          </a:solidFill>
                          <a:effectLst/>
                          <a:uLnTx/>
                          <a:uFillTx/>
                          <a:latin typeface="Arial"/>
                          <a:ea typeface="+mn-ea"/>
                          <a:cs typeface="+mn-cs"/>
                        </a:rPr>
                        <a:t>Blank</a:t>
                      </a:r>
                      <a:endParaRPr lang="en-US" sz="1600" b="0" u="sng"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kumimoji="0" lang="en-US" sz="1600" b="0" i="0" u="none" strike="noStrike" kern="1200" cap="none" spc="0" normalizeH="0" baseline="0" noProof="0" dirty="0" smtClean="0">
                          <a:ln>
                            <a:noFill/>
                          </a:ln>
                          <a:solidFill>
                            <a:srgbClr val="D4EAE4"/>
                          </a:solidFill>
                          <a:effectLst/>
                          <a:uLnTx/>
                          <a:uFillTx/>
                          <a:latin typeface="Arial"/>
                          <a:ea typeface="+mn-ea"/>
                          <a:cs typeface="+mn-cs"/>
                        </a:rPr>
                        <a:t>Blank</a:t>
                      </a:r>
                      <a:endParaRPr lang="en-US" sz="1600" b="0" u="sng" dirty="0">
                        <a:solidFill>
                          <a:srgbClr val="D4EAE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kumimoji="0" lang="en-US" sz="1600" b="0" i="0" u="none" strike="noStrike" kern="1200" cap="none" spc="0" normalizeH="0" baseline="0" noProof="0" dirty="0" smtClean="0">
                          <a:ln>
                            <a:noFill/>
                          </a:ln>
                          <a:solidFill>
                            <a:srgbClr val="D4EAE4"/>
                          </a:solidFill>
                          <a:effectLst/>
                          <a:uLnTx/>
                          <a:uFillTx/>
                          <a:latin typeface="Arial"/>
                          <a:ea typeface="+mn-ea"/>
                          <a:cs typeface="+mn-cs"/>
                        </a:rPr>
                        <a:t>Blank</a:t>
                      </a:r>
                      <a:endParaRPr lang="en-US" sz="1600" b="0" u="sng" dirty="0">
                        <a:solidFill>
                          <a:srgbClr val="D4EAE4"/>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308093">
                <a:tc>
                  <a:txBody>
                    <a:bodyPr/>
                    <a:lstStyle/>
                    <a:p>
                      <a:pPr algn="l"/>
                      <a:r>
                        <a:rPr lang="en-US" sz="1600" b="0" dirty="0" smtClean="0">
                          <a:solidFill>
                            <a:schemeClr val="tx1"/>
                          </a:solidFill>
                        </a:rPr>
                        <a:t>Common stock (par value)</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b="0" u="none" dirty="0" smtClean="0">
                          <a:solidFill>
                            <a:schemeClr val="tx1"/>
                          </a:solidFill>
                        </a:rPr>
                        <a:t>$305</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b="0" u="none" dirty="0" smtClean="0">
                          <a:solidFill>
                            <a:schemeClr val="tx1"/>
                          </a:solidFill>
                        </a:rPr>
                        <a:t>0.2%</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b="0" u="none" dirty="0" smtClean="0">
                          <a:solidFill>
                            <a:schemeClr val="tx1"/>
                          </a:solidFill>
                        </a:rPr>
                        <a:t>$295</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b="0" u="none" dirty="0" smtClean="0">
                          <a:solidFill>
                            <a:schemeClr val="tx1"/>
                          </a:solidFill>
                        </a:rPr>
                        <a:t>0.1%</a:t>
                      </a:r>
                      <a:endParaRPr lang="en-US" sz="1600" b="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2"/>
                  </a:ext>
                </a:extLst>
              </a:tr>
              <a:tr h="308093">
                <a:tc>
                  <a:txBody>
                    <a:bodyPr/>
                    <a:lstStyle/>
                    <a:p>
                      <a:pPr algn="l"/>
                      <a:r>
                        <a:rPr lang="en-US" sz="1600" b="0" dirty="0" smtClean="0">
                          <a:solidFill>
                            <a:schemeClr val="tx1"/>
                          </a:solidFill>
                        </a:rPr>
                        <a:t>Paid-in capital</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dirty="0" smtClean="0">
                          <a:solidFill>
                            <a:schemeClr val="tx1"/>
                          </a:solidFill>
                        </a:rPr>
                        <a:t>2,371</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dirty="0" smtClean="0">
                          <a:solidFill>
                            <a:schemeClr val="tx1"/>
                          </a:solidFill>
                        </a:rPr>
                        <a:t>1.2%</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dirty="0" smtClean="0">
                          <a:solidFill>
                            <a:schemeClr val="tx1"/>
                          </a:solidFill>
                        </a:rPr>
                        <a:t>2,648</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dirty="0" smtClean="0">
                          <a:solidFill>
                            <a:schemeClr val="tx1"/>
                          </a:solidFill>
                        </a:rPr>
                        <a:t>1.3%</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r h="308093">
                <a:tc>
                  <a:txBody>
                    <a:bodyPr/>
                    <a:lstStyle/>
                    <a:p>
                      <a:pPr algn="l"/>
                      <a:r>
                        <a:rPr lang="en-US" sz="1600" dirty="0" smtClean="0">
                          <a:solidFill>
                            <a:schemeClr val="tx1"/>
                          </a:solidFill>
                        </a:rPr>
                        <a:t>Retained earnings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72,459</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36.4%</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76,197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37.3%</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4"/>
                  </a:ext>
                </a:extLst>
              </a:tr>
              <a:tr h="308093">
                <a:tc>
                  <a:txBody>
                    <a:bodyPr/>
                    <a:lstStyle/>
                    <a:p>
                      <a:pPr algn="l"/>
                      <a:r>
                        <a:rPr lang="en-US" sz="1600" dirty="0" smtClean="0">
                          <a:solidFill>
                            <a:schemeClr val="tx1"/>
                          </a:solidFill>
                        </a:rPr>
                        <a:t>Total equity</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$75,135</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37.8%</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$79,140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38.7%</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6"/>
                  </a:ext>
                </a:extLst>
              </a:tr>
              <a:tr h="308093">
                <a:tc>
                  <a:txBody>
                    <a:bodyPr/>
                    <a:lstStyle/>
                    <a:p>
                      <a:pPr algn="l"/>
                      <a:r>
                        <a:rPr lang="en-US" sz="1600" dirty="0" smtClean="0">
                          <a:solidFill>
                            <a:schemeClr val="tx1"/>
                          </a:solidFill>
                        </a:rPr>
                        <a:t>Total liabilities and equity</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$198,825</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100.0%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$204,522</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u="none" dirty="0" smtClean="0">
                          <a:solidFill>
                            <a:schemeClr val="tx1"/>
                          </a:solidFill>
                        </a:rPr>
                        <a:t>100.0%</a:t>
                      </a:r>
                      <a:endParaRPr lang="en-US" sz="1600" u="none"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202136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205" y="446397"/>
            <a:ext cx="8086195" cy="1107996"/>
          </a:xfrm>
        </p:spPr>
        <p:txBody>
          <a:bodyPr wrap="square">
            <a:spAutoFit/>
          </a:bodyPr>
          <a:lstStyle/>
          <a:p>
            <a:r>
              <a:rPr lang="en-IN" sz="2400" dirty="0">
                <a:latin typeface="+mj-lt"/>
              </a:rPr>
              <a:t>Table </a:t>
            </a:r>
            <a:r>
              <a:rPr lang="en-IN" sz="2400" dirty="0" smtClean="0">
                <a:latin typeface="+mj-lt"/>
              </a:rPr>
              <a:t>3.2 </a:t>
            </a:r>
            <a:r>
              <a:rPr lang="en-IN" sz="2400" dirty="0">
                <a:latin typeface="+mj-lt"/>
              </a:rPr>
              <a:t>Walmart Balance Sheet for Years Ending January 31, 2017 and January 31, 2018 (expressed in $ millions)</a:t>
            </a:r>
            <a:r>
              <a:rPr lang="en-US" sz="2400" dirty="0">
                <a:latin typeface="+mj-lt"/>
              </a:rPr>
              <a:t> </a:t>
            </a:r>
            <a:r>
              <a:rPr lang="en-US" sz="1800" dirty="0">
                <a:latin typeface="+mj-lt"/>
              </a:rPr>
              <a:t>(4 of 4)</a:t>
            </a:r>
          </a:p>
        </p:txBody>
      </p:sp>
      <p:sp>
        <p:nvSpPr>
          <p:cNvPr id="3" name="Content Placeholder 2"/>
          <p:cNvSpPr>
            <a:spLocks noGrp="1"/>
          </p:cNvSpPr>
          <p:nvPr>
            <p:ph idx="1"/>
          </p:nvPr>
        </p:nvSpPr>
        <p:spPr>
          <a:xfrm>
            <a:off x="437536" y="1902974"/>
            <a:ext cx="8172227" cy="4093428"/>
          </a:xfrm>
        </p:spPr>
        <p:txBody>
          <a:bodyPr wrap="square">
            <a:spAutoFit/>
          </a:bodyPr>
          <a:lstStyle/>
          <a:p>
            <a:pPr lvl="0"/>
            <a:r>
              <a:rPr lang="en-US" sz="2400" dirty="0" smtClean="0"/>
              <a:t>Total </a:t>
            </a:r>
            <a:r>
              <a:rPr lang="en-US" sz="2400" dirty="0"/>
              <a:t>assets exceeded $200 billion, consisting of about </a:t>
            </a:r>
            <a:r>
              <a:rPr lang="en-US" sz="2400" dirty="0" smtClean="0"/>
              <a:t>one-third </a:t>
            </a:r>
            <a:r>
              <a:rPr lang="en-US" sz="2400" dirty="0"/>
              <a:t>current assets and </a:t>
            </a:r>
            <a:r>
              <a:rPr lang="en-US" sz="2400" dirty="0" smtClean="0"/>
              <a:t>two-thirds </a:t>
            </a:r>
            <a:r>
              <a:rPr lang="en-US" sz="2400" dirty="0"/>
              <a:t>of long-term </a:t>
            </a:r>
            <a:r>
              <a:rPr lang="en-US" sz="2400" dirty="0" smtClean="0"/>
              <a:t>assets</a:t>
            </a:r>
            <a:endParaRPr lang="en-US" sz="2400" dirty="0"/>
          </a:p>
          <a:p>
            <a:pPr lvl="0"/>
            <a:r>
              <a:rPr lang="en-US" sz="2400" dirty="0" smtClean="0"/>
              <a:t>Holding over </a:t>
            </a:r>
            <a:r>
              <a:rPr lang="en-US" sz="2400" dirty="0"/>
              <a:t>$6 billion in cash, or about </a:t>
            </a:r>
            <a:r>
              <a:rPr lang="en-US" sz="2400" dirty="0" smtClean="0"/>
              <a:t>3% of </a:t>
            </a:r>
            <a:r>
              <a:rPr lang="en-US" sz="2400" dirty="0"/>
              <a:t>all the company’s assets.</a:t>
            </a:r>
          </a:p>
          <a:p>
            <a:pPr lvl="0"/>
            <a:r>
              <a:rPr lang="en-US" sz="2400" dirty="0" smtClean="0"/>
              <a:t>Held 21 </a:t>
            </a:r>
            <a:r>
              <a:rPr lang="en-US" sz="2400" dirty="0"/>
              <a:t>percent of its assets as inventory and </a:t>
            </a:r>
            <a:r>
              <a:rPr lang="en-US" sz="2400" dirty="0" smtClean="0"/>
              <a:t>3% as </a:t>
            </a:r>
            <a:r>
              <a:rPr lang="en-US" sz="2400" dirty="0"/>
              <a:t>accounts receivable. </a:t>
            </a:r>
          </a:p>
          <a:p>
            <a:pPr lvl="0"/>
            <a:r>
              <a:rPr lang="en-US" sz="2400" dirty="0" smtClean="0"/>
              <a:t>Property</a:t>
            </a:r>
            <a:r>
              <a:rPr lang="en-US" sz="2400" dirty="0"/>
              <a:t>, plant and equipment accounted for about </a:t>
            </a:r>
            <a:r>
              <a:rPr lang="en-US" sz="2400" dirty="0" smtClean="0"/>
              <a:t>56% of </a:t>
            </a:r>
            <a:r>
              <a:rPr lang="en-US" sz="2400" dirty="0"/>
              <a:t>its assets.</a:t>
            </a:r>
          </a:p>
          <a:p>
            <a:pPr lvl="0"/>
            <a:r>
              <a:rPr lang="en-US" sz="2400" dirty="0" smtClean="0"/>
              <a:t>Intangible assets made up 15% of the assets.</a:t>
            </a:r>
            <a:endParaRPr lang="en-US" sz="2400" dirty="0"/>
          </a:p>
        </p:txBody>
      </p:sp>
    </p:spTree>
    <p:extLst>
      <p:ext uri="{BB962C8B-B14F-4D97-AF65-F5344CB8AC3E}">
        <p14:creationId xmlns:p14="http://schemas.microsoft.com/office/powerpoint/2010/main" val="34478464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866" y="410729"/>
            <a:ext cx="8173065" cy="553998"/>
          </a:xfrm>
        </p:spPr>
        <p:txBody>
          <a:bodyPr wrap="square">
            <a:spAutoFit/>
          </a:bodyPr>
          <a:lstStyle/>
          <a:p>
            <a:r>
              <a:rPr lang="en-US" altLang="en-US" sz="3600" dirty="0">
                <a:latin typeface="+mj-lt"/>
                <a:ea typeface="ＭＳ Ｐゴシック" pitchFamily="34" charset="-128"/>
              </a:rPr>
              <a:t>Debt Ratio</a:t>
            </a:r>
            <a:endParaRPr lang="en-US" sz="3600" dirty="0">
              <a:latin typeface="+mj-lt"/>
            </a:endParaRPr>
          </a:p>
        </p:txBody>
      </p:sp>
      <p:sp>
        <p:nvSpPr>
          <p:cNvPr id="3" name="Content Placeholder 2"/>
          <p:cNvSpPr>
            <a:spLocks noGrp="1"/>
          </p:cNvSpPr>
          <p:nvPr>
            <p:ph idx="1"/>
          </p:nvPr>
        </p:nvSpPr>
        <p:spPr>
          <a:xfrm>
            <a:off x="437536" y="1220090"/>
            <a:ext cx="8173064" cy="2408352"/>
          </a:xfrm>
        </p:spPr>
        <p:txBody>
          <a:bodyPr wrap="square">
            <a:spAutoFit/>
          </a:bodyPr>
          <a:lstStyle/>
          <a:p>
            <a:r>
              <a:rPr lang="en-US" altLang="en-US" sz="2400" dirty="0"/>
              <a:t>Debt ratio is the percentage of assets that are financed by debt</a:t>
            </a:r>
            <a:r>
              <a:rPr lang="en-US" altLang="en-US" sz="2400" dirty="0" smtClean="0"/>
              <a:t>.</a:t>
            </a:r>
          </a:p>
          <a:p>
            <a:r>
              <a:rPr lang="en-US" altLang="en-US" sz="2400" dirty="0"/>
              <a:t>Debt ratio is an indication of </a:t>
            </a:r>
            <a:r>
              <a:rPr lang="en-IN" altLang="en-US" sz="2400" dirty="0" smtClean="0">
                <a:ea typeface="HGS明朝E" charset="-128"/>
              </a:rPr>
              <a:t>“</a:t>
            </a:r>
            <a:r>
              <a:rPr lang="en-US" altLang="en-US" sz="2400" dirty="0" smtClean="0"/>
              <a:t>financial </a:t>
            </a:r>
            <a:r>
              <a:rPr lang="en-US" altLang="en-US" sz="2400" dirty="0"/>
              <a:t>risk</a:t>
            </a:r>
            <a:r>
              <a:rPr lang="en-US" altLang="en-US" sz="2400" dirty="0" smtClean="0"/>
              <a:t>.</a:t>
            </a:r>
            <a:r>
              <a:rPr lang="en-IN" altLang="en-US" sz="2400" dirty="0" smtClean="0">
                <a:ea typeface="HGS明朝E" charset="-128"/>
              </a:rPr>
              <a:t>”</a:t>
            </a:r>
            <a:r>
              <a:rPr lang="en-US" altLang="en-US" sz="2400" dirty="0" smtClean="0"/>
              <a:t> </a:t>
            </a:r>
            <a:r>
              <a:rPr lang="en-US" altLang="en-US" sz="2400" dirty="0"/>
              <a:t>Generally, the higher the ratio, the more risky the firm is, as firms have to pay interest on debt regardless of the earnings or cash flow situation</a:t>
            </a:r>
            <a:r>
              <a:rPr lang="en-US" altLang="en-US" sz="2400" dirty="0" smtClean="0"/>
              <a:t>.</a:t>
            </a:r>
            <a:endParaRPr lang="en-US" altLang="en-US" sz="2400" dirty="0"/>
          </a:p>
        </p:txBody>
      </p:sp>
    </p:spTree>
    <p:extLst>
      <p:ext uri="{BB962C8B-B14F-4D97-AF65-F5344CB8AC3E}">
        <p14:creationId xmlns:p14="http://schemas.microsoft.com/office/powerpoint/2010/main" val="2006593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5416"/>
            <a:ext cx="8173064" cy="553998"/>
          </a:xfrm>
        </p:spPr>
        <p:txBody>
          <a:bodyPr wrap="square">
            <a:spAutoFit/>
          </a:bodyPr>
          <a:lstStyle/>
          <a:p>
            <a:r>
              <a:rPr lang="en-US" altLang="en-US" sz="3600" dirty="0">
                <a:latin typeface="+mj-lt"/>
                <a:ea typeface="ＭＳ Ｐゴシック" pitchFamily="34" charset="-128"/>
              </a:rPr>
              <a:t>Net Working Capital</a:t>
            </a:r>
            <a:endParaRPr lang="en-US" sz="3600" dirty="0">
              <a:latin typeface="+mj-lt"/>
            </a:endParaRPr>
          </a:p>
        </p:txBody>
      </p:sp>
      <p:sp>
        <p:nvSpPr>
          <p:cNvPr id="3" name="Content Placeholder 2"/>
          <p:cNvSpPr>
            <a:spLocks noGrp="1"/>
          </p:cNvSpPr>
          <p:nvPr>
            <p:ph idx="1"/>
          </p:nvPr>
        </p:nvSpPr>
        <p:spPr>
          <a:xfrm>
            <a:off x="437536" y="1216752"/>
            <a:ext cx="8173064" cy="3924151"/>
          </a:xfrm>
        </p:spPr>
        <p:txBody>
          <a:bodyPr wrap="square">
            <a:spAutoFit/>
          </a:bodyPr>
          <a:lstStyle/>
          <a:p>
            <a:r>
              <a:rPr lang="en-US" altLang="en-US" sz="2400" b="1" dirty="0">
                <a:ea typeface="ＭＳ Ｐゴシック" pitchFamily="34" charset="-128"/>
              </a:rPr>
              <a:t>Net Working </a:t>
            </a:r>
            <a:r>
              <a:rPr lang="en-US" altLang="en-US" sz="2400" b="1" dirty="0" smtClean="0">
                <a:ea typeface="ＭＳ Ｐゴシック" pitchFamily="34" charset="-128"/>
              </a:rPr>
              <a:t>Capital </a:t>
            </a:r>
            <a:r>
              <a:rPr lang="en-US" altLang="en-US" sz="2400" dirty="0" smtClean="0"/>
              <a:t>= </a:t>
            </a:r>
            <a:r>
              <a:rPr lang="en-US" altLang="en-US" sz="2400" dirty="0"/>
              <a:t>Current </a:t>
            </a:r>
            <a:r>
              <a:rPr lang="en-US" altLang="en-US" sz="2400" dirty="0" smtClean="0"/>
              <a:t>assets − current liabilities</a:t>
            </a:r>
          </a:p>
          <a:p>
            <a:pPr lvl="1"/>
            <a:r>
              <a:rPr lang="en-US" altLang="en-US" sz="2400" dirty="0"/>
              <a:t>The larger the net working capital, the better the firm’s ability to repay its debt</a:t>
            </a:r>
            <a:r>
              <a:rPr lang="en-US" altLang="en-US" sz="2400" dirty="0" smtClean="0"/>
              <a:t>.</a:t>
            </a:r>
          </a:p>
          <a:p>
            <a:pPr lvl="1"/>
            <a:r>
              <a:rPr lang="en-US" altLang="en-US" sz="2400" dirty="0"/>
              <a:t>Net working capital can be positive or zero or negative. It is generally positive</a:t>
            </a:r>
            <a:r>
              <a:rPr lang="en-US" altLang="en-US" sz="2400" dirty="0" smtClean="0"/>
              <a:t>.</a:t>
            </a:r>
          </a:p>
          <a:p>
            <a:pPr lvl="1"/>
            <a:r>
              <a:rPr lang="en-US" altLang="en-US" sz="2400" dirty="0"/>
              <a:t>An increase in net working capital may not always be good news. For example, if the level of inventory goes up, current assets will </a:t>
            </a:r>
            <a:r>
              <a:rPr lang="en-US" altLang="en-US" sz="2400" dirty="0" smtClean="0"/>
              <a:t>increase, </a:t>
            </a:r>
            <a:r>
              <a:rPr lang="en-US" altLang="en-US" sz="2400" dirty="0"/>
              <a:t>and thus net working capital will also increase. However, increasing inventory level may well be a sign of inability to sell.</a:t>
            </a:r>
            <a:endParaRPr lang="en-US" sz="2400" dirty="0"/>
          </a:p>
        </p:txBody>
      </p:sp>
    </p:spTree>
    <p:extLst>
      <p:ext uri="{BB962C8B-B14F-4D97-AF65-F5344CB8AC3E}">
        <p14:creationId xmlns:p14="http://schemas.microsoft.com/office/powerpoint/2010/main" val="22112993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0950" y="2964424"/>
            <a:ext cx="7772400" cy="553998"/>
          </a:xfrm>
        </p:spPr>
        <p:txBody>
          <a:bodyPr>
            <a:spAutoFit/>
          </a:bodyPr>
          <a:lstStyle/>
          <a:p>
            <a:r>
              <a:rPr lang="en-US" dirty="0">
                <a:latin typeface="+mj-lt"/>
              </a:rPr>
              <a:t>Measuring Cash </a:t>
            </a:r>
            <a:r>
              <a:rPr lang="en-US" dirty="0" smtClean="0">
                <a:latin typeface="+mj-lt"/>
              </a:rPr>
              <a:t>Flows </a:t>
            </a:r>
            <a:endParaRPr lang="en-US" sz="2000" b="0" dirty="0">
              <a:latin typeface="+mj-lt"/>
            </a:endParaRPr>
          </a:p>
        </p:txBody>
      </p:sp>
    </p:spTree>
    <p:extLst>
      <p:ext uri="{BB962C8B-B14F-4D97-AF65-F5344CB8AC3E}">
        <p14:creationId xmlns:p14="http://schemas.microsoft.com/office/powerpoint/2010/main" val="1376550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536" y="2962275"/>
            <a:ext cx="7772400" cy="553998"/>
          </a:xfrm>
        </p:spPr>
        <p:txBody>
          <a:bodyPr>
            <a:spAutoFit/>
          </a:bodyPr>
          <a:lstStyle/>
          <a:p>
            <a:r>
              <a:rPr lang="en-US" dirty="0">
                <a:latin typeface="+mj-lt"/>
              </a:rPr>
              <a:t>The Income </a:t>
            </a:r>
            <a:r>
              <a:rPr lang="en-US" dirty="0" smtClean="0">
                <a:latin typeface="+mj-lt"/>
              </a:rPr>
              <a:t>Statement</a:t>
            </a:r>
            <a:endParaRPr lang="en-US" sz="2000" b="0" dirty="0">
              <a:latin typeface="+mj-lt"/>
            </a:endParaRPr>
          </a:p>
        </p:txBody>
      </p:sp>
    </p:spTree>
    <p:extLst>
      <p:ext uri="{BB962C8B-B14F-4D97-AF65-F5344CB8AC3E}">
        <p14:creationId xmlns:p14="http://schemas.microsoft.com/office/powerpoint/2010/main" val="3421426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7872"/>
            <a:ext cx="8182896" cy="553998"/>
          </a:xfrm>
        </p:spPr>
        <p:txBody>
          <a:bodyPr wrap="square">
            <a:spAutoFit/>
          </a:bodyPr>
          <a:lstStyle/>
          <a:p>
            <a:r>
              <a:rPr lang="en-US" sz="3600" dirty="0">
                <a:latin typeface="+mj-lt"/>
              </a:rPr>
              <a:t>Measuring Cash </a:t>
            </a:r>
            <a:r>
              <a:rPr lang="en-US" sz="3600" dirty="0" smtClean="0">
                <a:latin typeface="+mj-lt"/>
              </a:rPr>
              <a:t>Flows</a:t>
            </a:r>
            <a:endParaRPr lang="en-US" sz="2000" b="0" dirty="0">
              <a:latin typeface="+mj-lt"/>
            </a:endParaRPr>
          </a:p>
        </p:txBody>
      </p:sp>
      <p:sp>
        <p:nvSpPr>
          <p:cNvPr id="3" name="Content Placeholder 2"/>
          <p:cNvSpPr>
            <a:spLocks noGrp="1"/>
          </p:cNvSpPr>
          <p:nvPr>
            <p:ph idx="1"/>
          </p:nvPr>
        </p:nvSpPr>
        <p:spPr>
          <a:xfrm>
            <a:off x="447368" y="1226584"/>
            <a:ext cx="8163232" cy="1300356"/>
          </a:xfrm>
        </p:spPr>
        <p:txBody>
          <a:bodyPr wrap="square">
            <a:spAutoFit/>
          </a:bodyPr>
          <a:lstStyle/>
          <a:p>
            <a:r>
              <a:rPr lang="en-US" altLang="en-US" sz="2400" dirty="0">
                <a:ea typeface="ＭＳ Ｐゴシック" pitchFamily="34" charset="-128"/>
              </a:rPr>
              <a:t>Profits in the financial statements are calculated on </a:t>
            </a:r>
            <a:r>
              <a:rPr lang="en-IN" altLang="en-US" sz="2400" dirty="0" smtClean="0">
                <a:ea typeface="HGS明朝E" charset="-128"/>
              </a:rPr>
              <a:t>“</a:t>
            </a:r>
            <a:r>
              <a:rPr lang="en-US" altLang="en-US" sz="2400" dirty="0" smtClean="0">
                <a:ea typeface="ＭＳ Ｐゴシック" pitchFamily="34" charset="-128"/>
              </a:rPr>
              <a:t>accrual basis</a:t>
            </a:r>
            <a:r>
              <a:rPr lang="en-IN" altLang="en-US" sz="2400" dirty="0" smtClean="0">
                <a:ea typeface="HGS明朝E" charset="-128"/>
              </a:rPr>
              <a:t>”</a:t>
            </a:r>
            <a:r>
              <a:rPr lang="en-US" altLang="en-US" sz="2400" dirty="0" smtClean="0">
                <a:ea typeface="ＭＳ Ｐゴシック" pitchFamily="34" charset="-128"/>
              </a:rPr>
              <a:t> </a:t>
            </a:r>
            <a:r>
              <a:rPr lang="en-US" altLang="en-US" sz="2400" dirty="0">
                <a:ea typeface="ＭＳ Ｐゴシック" pitchFamily="34" charset="-128"/>
              </a:rPr>
              <a:t>rather than </a:t>
            </a:r>
            <a:r>
              <a:rPr lang="en-IN" altLang="en-US" sz="2400" dirty="0" smtClean="0">
                <a:ea typeface="HGS明朝E" charset="-128"/>
              </a:rPr>
              <a:t>“</a:t>
            </a:r>
            <a:r>
              <a:rPr lang="en-US" altLang="en-US" sz="2400" dirty="0" smtClean="0">
                <a:ea typeface="ＭＳ Ｐゴシック" pitchFamily="34" charset="-128"/>
              </a:rPr>
              <a:t>cash basis.”</a:t>
            </a:r>
          </a:p>
          <a:p>
            <a:r>
              <a:rPr lang="en-US" altLang="en-US" sz="2400" dirty="0">
                <a:ea typeface="ＭＳ Ｐゴシック" pitchFamily="34" charset="-128"/>
              </a:rPr>
              <a:t>Thus, profits are not equal to cash.</a:t>
            </a:r>
            <a:endParaRPr lang="en-US" sz="2400" dirty="0"/>
          </a:p>
        </p:txBody>
      </p:sp>
    </p:spTree>
    <p:extLst>
      <p:ext uri="{BB962C8B-B14F-4D97-AF65-F5344CB8AC3E}">
        <p14:creationId xmlns:p14="http://schemas.microsoft.com/office/powerpoint/2010/main" val="480255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16938"/>
            <a:ext cx="7934325" cy="553998"/>
          </a:xfrm>
        </p:spPr>
        <p:txBody>
          <a:bodyPr wrap="square">
            <a:spAutoFit/>
          </a:bodyPr>
          <a:lstStyle/>
          <a:p>
            <a:r>
              <a:rPr lang="en-US" altLang="en-US" sz="3600" dirty="0">
                <a:latin typeface="+mj-lt"/>
                <a:ea typeface="ＭＳ Ｐゴシック" pitchFamily="34" charset="-128"/>
              </a:rPr>
              <a:t>Accrual Basis Accounting</a:t>
            </a:r>
            <a:endParaRPr lang="en-US" sz="3600" dirty="0">
              <a:latin typeface="+mj-lt"/>
            </a:endParaRPr>
          </a:p>
        </p:txBody>
      </p:sp>
      <p:sp>
        <p:nvSpPr>
          <p:cNvPr id="3" name="Content Placeholder 2"/>
          <p:cNvSpPr>
            <a:spLocks noGrp="1"/>
          </p:cNvSpPr>
          <p:nvPr>
            <p:ph idx="1"/>
          </p:nvPr>
        </p:nvSpPr>
        <p:spPr>
          <a:xfrm>
            <a:off x="437536" y="1219200"/>
            <a:ext cx="8153400" cy="4701287"/>
          </a:xfrm>
        </p:spPr>
        <p:txBody>
          <a:bodyPr wrap="square">
            <a:spAutoFit/>
          </a:bodyPr>
          <a:lstStyle/>
          <a:p>
            <a:r>
              <a:rPr lang="en-US" altLang="en-US" sz="2400" dirty="0">
                <a:ea typeface="ＭＳ Ｐゴシック" pitchFamily="34" charset="-128"/>
              </a:rPr>
              <a:t>Accrual basis is the principle of recording revenues when earned and expenses when </a:t>
            </a:r>
            <a:r>
              <a:rPr lang="en-US" altLang="en-US" sz="2400" dirty="0" smtClean="0">
                <a:ea typeface="ＭＳ Ｐゴシック" pitchFamily="34" charset="-128"/>
              </a:rPr>
              <a:t>incurred </a:t>
            </a:r>
            <a:r>
              <a:rPr lang="en-US" altLang="en-US" sz="2400" dirty="0">
                <a:ea typeface="ＭＳ Ｐゴシック" pitchFamily="34" charset="-128"/>
              </a:rPr>
              <a:t>rather than when cash is received or paid</a:t>
            </a:r>
            <a:r>
              <a:rPr lang="en-US" altLang="en-US" sz="2400" dirty="0" smtClean="0">
                <a:ea typeface="ＭＳ Ｐゴシック" pitchFamily="34" charset="-128"/>
              </a:rPr>
              <a:t>.</a:t>
            </a:r>
          </a:p>
          <a:p>
            <a:pPr lvl="1"/>
            <a:r>
              <a:rPr lang="en-US" altLang="en-US" sz="2400" dirty="0"/>
              <a:t>Thus, sales revenue recorded in the income statement includes both cash and credit sales. Similarly, inventory purchases may not be entirely paid for in cash </a:t>
            </a:r>
            <a:r>
              <a:rPr lang="en-US" altLang="en-US" sz="2400" dirty="0" smtClean="0"/>
              <a:t>because suppliers </a:t>
            </a:r>
            <a:r>
              <a:rPr lang="en-US" altLang="en-US" sz="2400" dirty="0"/>
              <a:t>may extend credit for some of the purchases. </a:t>
            </a:r>
            <a:endParaRPr lang="en-US" altLang="en-US" sz="2400" dirty="0" smtClean="0">
              <a:ea typeface="ＭＳ Ｐゴシック" pitchFamily="34" charset="-128"/>
            </a:endParaRPr>
          </a:p>
          <a:p>
            <a:r>
              <a:rPr lang="en-US" altLang="en-US" sz="2400" b="1" dirty="0">
                <a:ea typeface="ＭＳ Ｐゴシック" pitchFamily="34" charset="-128"/>
              </a:rPr>
              <a:t>Treatment of long-term assets</a:t>
            </a:r>
            <a:r>
              <a:rPr lang="en-US" altLang="en-US" sz="2400" dirty="0">
                <a:ea typeface="ＭＳ Ｐゴシック" pitchFamily="34" charset="-128"/>
              </a:rPr>
              <a:t>: Asset acquisitions (that will last more than one year, such as equipment) are not recorded as an expense but are written off every year as depreciation expense.</a:t>
            </a:r>
            <a:endParaRPr lang="en-US" sz="2400" dirty="0"/>
          </a:p>
        </p:txBody>
      </p:sp>
    </p:spTree>
    <p:extLst>
      <p:ext uri="{BB962C8B-B14F-4D97-AF65-F5344CB8AC3E}">
        <p14:creationId xmlns:p14="http://schemas.microsoft.com/office/powerpoint/2010/main" val="20750574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24815"/>
            <a:ext cx="8163232" cy="984885"/>
          </a:xfrm>
        </p:spPr>
        <p:txBody>
          <a:bodyPr wrap="square">
            <a:spAutoFit/>
          </a:bodyPr>
          <a:lstStyle/>
          <a:p>
            <a:r>
              <a:rPr lang="en-IN" sz="3200" dirty="0">
                <a:latin typeface="+mj-lt"/>
              </a:rPr>
              <a:t>The Beginning Point: </a:t>
            </a:r>
            <a:r>
              <a:rPr lang="en-IN" sz="3200" dirty="0" smtClean="0">
                <a:latin typeface="+mj-lt"/>
              </a:rPr>
              <a:t>Changes </a:t>
            </a:r>
            <a:r>
              <a:rPr lang="en-IN" sz="3200" dirty="0">
                <a:latin typeface="+mj-lt"/>
              </a:rPr>
              <a:t>in the </a:t>
            </a:r>
            <a:r>
              <a:rPr lang="en-IN" sz="3200" dirty="0" smtClean="0">
                <a:latin typeface="+mj-lt"/>
              </a:rPr>
              <a:t>Balance Sheet and Cash Flows</a:t>
            </a:r>
            <a:endParaRPr lang="en-US" sz="3200" dirty="0">
              <a:latin typeface="+mj-lt"/>
            </a:endParaRPr>
          </a:p>
        </p:txBody>
      </p:sp>
      <p:graphicFrame>
        <p:nvGraphicFramePr>
          <p:cNvPr id="6" name="Table 5"/>
          <p:cNvGraphicFramePr>
            <a:graphicFrameLocks noGrp="1"/>
          </p:cNvGraphicFramePr>
          <p:nvPr>
            <p:extLst>
              <p:ext uri="{D42A27DB-BD31-4B8C-83A1-F6EECF244321}">
                <p14:modId xmlns:p14="http://schemas.microsoft.com/office/powerpoint/2010/main" val="726435471"/>
              </p:ext>
            </p:extLst>
          </p:nvPr>
        </p:nvGraphicFramePr>
        <p:xfrm>
          <a:off x="457200" y="1981200"/>
          <a:ext cx="8153400" cy="3043582"/>
        </p:xfrm>
        <a:graphic>
          <a:graphicData uri="http://schemas.openxmlformats.org/drawingml/2006/table">
            <a:tbl>
              <a:tblPr firstRow="1" bandRow="1">
                <a:tableStyleId>{3B4B98B0-60AC-42C2-AFA5-B58CD77FA1E5}</a:tableStyleId>
              </a:tblPr>
              <a:tblGrid>
                <a:gridCol w="4078406">
                  <a:extLst>
                    <a:ext uri="{9D8B030D-6E8A-4147-A177-3AD203B41FA5}">
                      <a16:colId xmlns:a16="http://schemas.microsoft.com/office/drawing/2014/main" xmlns="" val="1541822819"/>
                    </a:ext>
                  </a:extLst>
                </a:gridCol>
                <a:gridCol w="4074994">
                  <a:extLst>
                    <a:ext uri="{9D8B030D-6E8A-4147-A177-3AD203B41FA5}">
                      <a16:colId xmlns:a16="http://schemas.microsoft.com/office/drawing/2014/main" xmlns="" val="389783827"/>
                    </a:ext>
                  </a:extLst>
                </a:gridCol>
              </a:tblGrid>
              <a:tr h="380448">
                <a:tc>
                  <a:txBody>
                    <a:bodyPr/>
                    <a:lstStyle/>
                    <a:p>
                      <a:pPr algn="ctr"/>
                      <a:r>
                        <a:rPr lang="en-IN" sz="1800" b="1" i="0" u="none" strike="noStrike" kern="1200" baseline="0" dirty="0" smtClean="0">
                          <a:solidFill>
                            <a:schemeClr val="bg1"/>
                          </a:solidFill>
                          <a:latin typeface="+mn-lt"/>
                          <a:ea typeface="+mn-ea"/>
                          <a:cs typeface="+mn-cs"/>
                        </a:rPr>
                        <a:t>Sources of Cash</a:t>
                      </a:r>
                      <a:endParaRPr lang="en-IN"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smtClean="0">
                          <a:solidFill>
                            <a:schemeClr val="bg1"/>
                          </a:solidFill>
                          <a:latin typeface="+mn-lt"/>
                          <a:ea typeface="+mn-ea"/>
                          <a:cs typeface="+mn-cs"/>
                        </a:rPr>
                        <a:t>Use of Cash</a:t>
                      </a:r>
                      <a:endParaRPr lang="en-IN"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xmlns="" val="3222841436"/>
                  </a:ext>
                </a:extLst>
              </a:tr>
              <a:tr h="380448">
                <a:tc>
                  <a:txBody>
                    <a:bodyPr/>
                    <a:lstStyle/>
                    <a:p>
                      <a:r>
                        <a:rPr lang="en-IN" sz="1800" b="1" i="0" u="none" strike="noStrike" kern="1200" baseline="0" dirty="0" smtClean="0">
                          <a:solidFill>
                            <a:schemeClr val="tx1"/>
                          </a:solidFill>
                          <a:latin typeface="+mn-lt"/>
                          <a:ea typeface="+mn-ea"/>
                          <a:cs typeface="+mn-cs"/>
                        </a:rPr>
                        <a:t>Decrease in an Asset</a:t>
                      </a:r>
                      <a:endParaRPr lang="en-IN"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smtClean="0">
                          <a:solidFill>
                            <a:schemeClr val="tx1"/>
                          </a:solidFill>
                          <a:latin typeface="+mn-lt"/>
                          <a:ea typeface="+mn-ea"/>
                          <a:cs typeface="+mn-cs"/>
                        </a:rPr>
                        <a:t>Increase in an Asset</a:t>
                      </a:r>
                      <a:endParaRPr lang="en-IN"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2563234073"/>
                  </a:ext>
                </a:extLst>
              </a:tr>
              <a:tr h="951119">
                <a:tc>
                  <a:txBody>
                    <a:bodyPr/>
                    <a:lstStyle/>
                    <a:p>
                      <a:r>
                        <a:rPr lang="en-IN" sz="1800" b="1" i="0" u="none" strike="noStrike" kern="1200" baseline="0" dirty="0" smtClean="0">
                          <a:solidFill>
                            <a:schemeClr val="tx1"/>
                          </a:solidFill>
                          <a:latin typeface="+mn-lt"/>
                          <a:ea typeface="+mn-ea"/>
                          <a:cs typeface="+mn-cs"/>
                        </a:rPr>
                        <a:t>Example: </a:t>
                      </a:r>
                      <a:r>
                        <a:rPr lang="en-IN" sz="1800" b="0" i="0" u="none" strike="noStrike" kern="1200" baseline="0" dirty="0" smtClean="0">
                          <a:solidFill>
                            <a:schemeClr val="tx1"/>
                          </a:solidFill>
                          <a:latin typeface="+mn-lt"/>
                          <a:ea typeface="+mn-ea"/>
                          <a:cs typeface="+mn-cs"/>
                        </a:rPr>
                        <a:t>Selling inventories or collecting receivables provides cash.</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smtClean="0">
                          <a:solidFill>
                            <a:schemeClr val="tx1"/>
                          </a:solidFill>
                          <a:latin typeface="+mn-lt"/>
                          <a:ea typeface="+mn-ea"/>
                          <a:cs typeface="+mn-cs"/>
                        </a:rPr>
                        <a:t>Example: </a:t>
                      </a:r>
                      <a:r>
                        <a:rPr lang="en-IN" sz="1800" b="0" i="0" u="none" strike="noStrike" kern="1200" baseline="0" dirty="0" smtClean="0">
                          <a:solidFill>
                            <a:schemeClr val="tx1"/>
                          </a:solidFill>
                          <a:latin typeface="+mn-lt"/>
                          <a:ea typeface="+mn-ea"/>
                          <a:cs typeface="+mn-cs"/>
                        </a:rPr>
                        <a:t>Investing in fixed assets or buying more inventories uses cash.</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314652482"/>
                  </a:ext>
                </a:extLst>
              </a:tr>
              <a:tr h="380448">
                <a:tc>
                  <a:txBody>
                    <a:bodyPr/>
                    <a:lstStyle/>
                    <a:p>
                      <a:r>
                        <a:rPr lang="en-IN" sz="1800" b="1" i="0" u="none" strike="noStrike" kern="1200" baseline="0" dirty="0" smtClean="0">
                          <a:solidFill>
                            <a:schemeClr val="tx1"/>
                          </a:solidFill>
                          <a:latin typeface="+mn-lt"/>
                          <a:ea typeface="+mn-ea"/>
                          <a:cs typeface="+mn-cs"/>
                        </a:rPr>
                        <a:t>Increase in a Liability or Equity</a:t>
                      </a:r>
                      <a:endParaRPr lang="en-IN"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smtClean="0">
                          <a:solidFill>
                            <a:schemeClr val="tx1"/>
                          </a:solidFill>
                          <a:latin typeface="+mn-lt"/>
                          <a:ea typeface="+mn-ea"/>
                          <a:cs typeface="+mn-cs"/>
                        </a:rPr>
                        <a:t>Decrease in a Liability or Equity</a:t>
                      </a:r>
                      <a:endParaRPr lang="en-IN"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3344471601"/>
                  </a:ext>
                </a:extLst>
              </a:tr>
              <a:tr h="951119">
                <a:tc>
                  <a:txBody>
                    <a:bodyPr/>
                    <a:lstStyle/>
                    <a:p>
                      <a:r>
                        <a:rPr lang="en-IN" sz="1800" b="1" i="0" u="none" strike="noStrike" kern="1200" baseline="0" dirty="0" smtClean="0">
                          <a:solidFill>
                            <a:schemeClr val="tx1"/>
                          </a:solidFill>
                          <a:latin typeface="+mn-lt"/>
                          <a:ea typeface="+mn-ea"/>
                          <a:cs typeface="+mn-cs"/>
                        </a:rPr>
                        <a:t>Example: </a:t>
                      </a:r>
                      <a:r>
                        <a:rPr lang="en-IN" sz="1800" b="0" i="0" u="none" strike="noStrike" kern="1200" baseline="0" dirty="0" smtClean="0">
                          <a:solidFill>
                            <a:schemeClr val="tx1"/>
                          </a:solidFill>
                          <a:latin typeface="+mn-lt"/>
                          <a:ea typeface="+mn-ea"/>
                          <a:cs typeface="+mn-cs"/>
                        </a:rPr>
                        <a:t>Borrowing funds or selling stock provides the firm with cash.</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smtClean="0">
                          <a:solidFill>
                            <a:schemeClr val="tx1"/>
                          </a:solidFill>
                          <a:latin typeface="+mn-lt"/>
                          <a:ea typeface="+mn-ea"/>
                          <a:cs typeface="+mn-cs"/>
                        </a:rPr>
                        <a:t>Example: </a:t>
                      </a:r>
                      <a:r>
                        <a:rPr lang="en-IN" sz="1800" b="0" i="0" u="none" strike="noStrike" kern="1200" baseline="0" dirty="0" smtClean="0">
                          <a:solidFill>
                            <a:schemeClr val="tx1"/>
                          </a:solidFill>
                          <a:latin typeface="+mn-lt"/>
                          <a:ea typeface="+mn-ea"/>
                          <a:cs typeface="+mn-cs"/>
                        </a:rPr>
                        <a:t>Paying off a loan or buying back stock uses cash.</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622235904"/>
                  </a:ext>
                </a:extLst>
              </a:tr>
            </a:tbl>
          </a:graphicData>
        </a:graphic>
      </p:graphicFrame>
    </p:spTree>
    <p:extLst>
      <p:ext uri="{BB962C8B-B14F-4D97-AF65-F5344CB8AC3E}">
        <p14:creationId xmlns:p14="http://schemas.microsoft.com/office/powerpoint/2010/main" val="1122584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01479"/>
            <a:ext cx="7629832" cy="2215991"/>
          </a:xfrm>
        </p:spPr>
        <p:txBody>
          <a:bodyPr wrap="square">
            <a:spAutoFit/>
          </a:bodyPr>
          <a:lstStyle/>
          <a:p>
            <a:r>
              <a:rPr lang="en-US" sz="3600" dirty="0" smtClean="0">
                <a:latin typeface="+mj-lt"/>
              </a:rPr>
              <a:t>Table 3.3 Walmart’s </a:t>
            </a:r>
            <a:r>
              <a:rPr lang="en-US" sz="3600" dirty="0">
                <a:latin typeface="+mj-lt"/>
              </a:rPr>
              <a:t>Changes in Balance Sheets Between </a:t>
            </a:r>
            <a:r>
              <a:rPr lang="en-US" sz="3600" dirty="0" smtClean="0">
                <a:latin typeface="+mj-lt"/>
              </a:rPr>
              <a:t>2017 </a:t>
            </a:r>
            <a:r>
              <a:rPr lang="en-US" sz="3600" dirty="0">
                <a:latin typeface="+mj-lt"/>
              </a:rPr>
              <a:t>and </a:t>
            </a:r>
            <a:r>
              <a:rPr lang="en-US" sz="3600" dirty="0" smtClean="0">
                <a:latin typeface="+mj-lt"/>
              </a:rPr>
              <a:t>2018 </a:t>
            </a:r>
            <a:r>
              <a:rPr lang="en-US" sz="3600" dirty="0">
                <a:latin typeface="+mj-lt"/>
              </a:rPr>
              <a:t>Create Sources and Uses of Cash ($ m</a:t>
            </a:r>
            <a:r>
              <a:rPr lang="en-US" sz="3600" dirty="0" smtClean="0">
                <a:latin typeface="+mj-lt"/>
              </a:rPr>
              <a:t>illions</a:t>
            </a:r>
            <a:r>
              <a:rPr lang="en-US" sz="3600" dirty="0">
                <a:latin typeface="+mj-lt"/>
              </a:rPr>
              <a:t>) </a:t>
            </a:r>
            <a:r>
              <a:rPr lang="en-US" sz="2800" dirty="0">
                <a:latin typeface="+mj-lt"/>
              </a:rPr>
              <a:t>(1 of 2)</a:t>
            </a:r>
          </a:p>
        </p:txBody>
      </p:sp>
      <p:graphicFrame>
        <p:nvGraphicFramePr>
          <p:cNvPr id="5" name="Table 4"/>
          <p:cNvGraphicFramePr>
            <a:graphicFrameLocks noGrp="1"/>
          </p:cNvGraphicFramePr>
          <p:nvPr>
            <p:extLst>
              <p:ext uri="{D42A27DB-BD31-4B8C-83A1-F6EECF244321}">
                <p14:modId xmlns:p14="http://schemas.microsoft.com/office/powerpoint/2010/main" val="2648022115"/>
              </p:ext>
            </p:extLst>
          </p:nvPr>
        </p:nvGraphicFramePr>
        <p:xfrm>
          <a:off x="533400" y="2819400"/>
          <a:ext cx="8077200" cy="3388844"/>
        </p:xfrm>
        <a:graphic>
          <a:graphicData uri="http://schemas.openxmlformats.org/drawingml/2006/table">
            <a:tbl>
              <a:tblPr firstRow="1" bandRow="1">
                <a:tableStyleId>{3B4B98B0-60AC-42C2-AFA5-B58CD77FA1E5}</a:tableStyleId>
              </a:tblPr>
              <a:tblGrid>
                <a:gridCol w="2404461">
                  <a:extLst>
                    <a:ext uri="{9D8B030D-6E8A-4147-A177-3AD203B41FA5}">
                      <a16:colId xmlns:a16="http://schemas.microsoft.com/office/drawing/2014/main" xmlns="" val="20000"/>
                    </a:ext>
                  </a:extLst>
                </a:gridCol>
                <a:gridCol w="1272950">
                  <a:extLst>
                    <a:ext uri="{9D8B030D-6E8A-4147-A177-3AD203B41FA5}">
                      <a16:colId xmlns:a16="http://schemas.microsoft.com/office/drawing/2014/main" xmlns="" val="20001"/>
                    </a:ext>
                  </a:extLst>
                </a:gridCol>
                <a:gridCol w="1272950">
                  <a:extLst>
                    <a:ext uri="{9D8B030D-6E8A-4147-A177-3AD203B41FA5}">
                      <a16:colId xmlns:a16="http://schemas.microsoft.com/office/drawing/2014/main" xmlns="" val="20002"/>
                    </a:ext>
                  </a:extLst>
                </a:gridCol>
                <a:gridCol w="1060793">
                  <a:extLst>
                    <a:ext uri="{9D8B030D-6E8A-4147-A177-3AD203B41FA5}">
                      <a16:colId xmlns:a16="http://schemas.microsoft.com/office/drawing/2014/main" xmlns="" val="20003"/>
                    </a:ext>
                  </a:extLst>
                </a:gridCol>
                <a:gridCol w="1060793">
                  <a:extLst>
                    <a:ext uri="{9D8B030D-6E8A-4147-A177-3AD203B41FA5}">
                      <a16:colId xmlns:a16="http://schemas.microsoft.com/office/drawing/2014/main" xmlns="" val="20004"/>
                    </a:ext>
                  </a:extLst>
                </a:gridCol>
                <a:gridCol w="1005253">
                  <a:extLst>
                    <a:ext uri="{9D8B030D-6E8A-4147-A177-3AD203B41FA5}">
                      <a16:colId xmlns:a16="http://schemas.microsoft.com/office/drawing/2014/main" xmlns="" val="20005"/>
                    </a:ext>
                  </a:extLst>
                </a:gridCol>
              </a:tblGrid>
              <a:tr h="980924">
                <a:tc>
                  <a:txBody>
                    <a:bodyPr/>
                    <a:lstStyle/>
                    <a:p>
                      <a:pPr algn="ctr"/>
                      <a:r>
                        <a:rPr lang="en-US" sz="1600" dirty="0" smtClean="0">
                          <a:solidFill>
                            <a:schemeClr val="bg1"/>
                          </a:solidFill>
                        </a:rPr>
                        <a:t>Changes in Assets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2018</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Changes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Sources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Uses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322304">
                <a:tc>
                  <a:txBody>
                    <a:bodyPr/>
                    <a:lstStyle/>
                    <a:p>
                      <a:pPr algn="l"/>
                      <a:r>
                        <a:rPr lang="en-US" sz="1600" b="0" dirty="0" smtClean="0">
                          <a:solidFill>
                            <a:schemeClr val="tx1"/>
                          </a:solidFill>
                        </a:rPr>
                        <a:t>Accounts receivable</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$5,835</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$5,614</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($221)</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($221)</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322304">
                <a:tc>
                  <a:txBody>
                    <a:bodyPr/>
                    <a:lstStyle/>
                    <a:p>
                      <a:pPr algn="l"/>
                      <a:r>
                        <a:rPr lang="en-US" sz="1600" b="0" dirty="0" smtClean="0">
                          <a:solidFill>
                            <a:schemeClr val="tx1"/>
                          </a:solidFill>
                        </a:rPr>
                        <a:t>Inventories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b="0" u="none" dirty="0" smtClean="0">
                          <a:solidFill>
                            <a:schemeClr val="tx1"/>
                          </a:solidFill>
                        </a:rPr>
                        <a:t>$43,046</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b="0" u="none" dirty="0" smtClean="0">
                          <a:solidFill>
                            <a:schemeClr val="tx1"/>
                          </a:solidFill>
                        </a:rPr>
                        <a:t>$43,783</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b="0" u="none" dirty="0" smtClean="0">
                          <a:solidFill>
                            <a:schemeClr val="tx1"/>
                          </a:solidFill>
                        </a:rPr>
                        <a:t>$737</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b="0" u="none" dirty="0" smtClean="0">
                          <a:solidFill>
                            <a:schemeClr val="tx1"/>
                          </a:solidFill>
                        </a:rPr>
                        <a:t>$737</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2"/>
                  </a:ext>
                </a:extLst>
              </a:tr>
              <a:tr h="556707">
                <a:tc>
                  <a:txBody>
                    <a:bodyPr/>
                    <a:lstStyle/>
                    <a:p>
                      <a:pPr algn="l"/>
                      <a:r>
                        <a:rPr lang="en-US" sz="1600" b="0" dirty="0" smtClean="0">
                          <a:solidFill>
                            <a:schemeClr val="tx1"/>
                          </a:solidFill>
                        </a:rPr>
                        <a:t>Prepaid expenses and other current assets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dirty="0" smtClean="0">
                          <a:solidFill>
                            <a:schemeClr val="tx1"/>
                          </a:solidFill>
                        </a:rPr>
                        <a:t>$1,941</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dirty="0" smtClean="0">
                          <a:solidFill>
                            <a:schemeClr val="tx1"/>
                          </a:solidFill>
                        </a:rPr>
                        <a:t>$3,511</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dirty="0" smtClean="0">
                          <a:solidFill>
                            <a:schemeClr val="tx1"/>
                          </a:solidFill>
                        </a:rPr>
                        <a:t>$1,570</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tx1"/>
                          </a:solidFill>
                        </a:rPr>
                        <a:t>$1,570</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3"/>
                  </a:ext>
                </a:extLst>
              </a:tr>
              <a:tr h="556707">
                <a:tc>
                  <a:txBody>
                    <a:bodyPr/>
                    <a:lstStyle/>
                    <a:p>
                      <a:pPr algn="l"/>
                      <a:r>
                        <a:rPr lang="en-US" sz="1600" dirty="0" smtClean="0">
                          <a:solidFill>
                            <a:schemeClr val="tx1"/>
                          </a:solidFill>
                        </a:rPr>
                        <a:t>Gross plant and equipment</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u="none" dirty="0" smtClean="0">
                          <a:solidFill>
                            <a:schemeClr val="tx1"/>
                          </a:solidFill>
                        </a:rPr>
                        <a:t>$191,129</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u="none" dirty="0" smtClean="0">
                          <a:solidFill>
                            <a:schemeClr val="tx1"/>
                          </a:solidFill>
                        </a:rPr>
                        <a:t>$202,298</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u="none" dirty="0" smtClean="0">
                          <a:solidFill>
                            <a:schemeClr val="tx1"/>
                          </a:solidFill>
                        </a:rPr>
                        <a:t>$11,169</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u="none" dirty="0" smtClean="0">
                          <a:solidFill>
                            <a:srgbClr val="D4EAE4"/>
                          </a:solidFill>
                        </a:rPr>
                        <a:t>Blank</a:t>
                      </a:r>
                      <a:endParaRPr lang="en-US" sz="160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a:r>
                        <a:rPr lang="en-US" sz="1600" u="none" dirty="0" smtClean="0">
                          <a:solidFill>
                            <a:schemeClr val="tx1"/>
                          </a:solidFill>
                        </a:rPr>
                        <a:t>$11,169</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4"/>
                  </a:ext>
                </a:extLst>
              </a:tr>
              <a:tr h="556707">
                <a:tc>
                  <a:txBody>
                    <a:bodyPr/>
                    <a:lstStyle/>
                    <a:p>
                      <a:pPr algn="l"/>
                      <a:r>
                        <a:rPr lang="en-US" sz="1600" dirty="0" smtClean="0">
                          <a:solidFill>
                            <a:schemeClr val="tx1"/>
                          </a:solidFill>
                        </a:rPr>
                        <a:t>Goodwill and other intangible assets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$26,958</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$30,040</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$3,082</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rgbClr val="D4EAE4"/>
                          </a:solidFill>
                        </a:rPr>
                        <a:t>Blank</a:t>
                      </a:r>
                      <a:endParaRPr lang="en-US" sz="160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$3,082</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905269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00050"/>
            <a:ext cx="8229600" cy="2215991"/>
          </a:xfrm>
        </p:spPr>
        <p:txBody>
          <a:bodyPr>
            <a:spAutoFit/>
          </a:bodyPr>
          <a:lstStyle/>
          <a:p>
            <a:r>
              <a:rPr lang="en-US" sz="3600" dirty="0">
                <a:latin typeface="Arial"/>
              </a:rPr>
              <a:t>Table </a:t>
            </a:r>
            <a:r>
              <a:rPr lang="en-US" sz="3600" dirty="0" smtClean="0">
                <a:latin typeface="Arial"/>
              </a:rPr>
              <a:t>3.3 </a:t>
            </a:r>
            <a:r>
              <a:rPr lang="en-US" sz="3600" dirty="0">
                <a:latin typeface="Arial"/>
              </a:rPr>
              <a:t>Walmart’s Changes in Balance Sheets Between 2017 and 2018 Create Sources and Uses of </a:t>
            </a:r>
            <a:r>
              <a:rPr lang="en-US" sz="3600" dirty="0" smtClean="0">
                <a:latin typeface="Arial"/>
              </a:rPr>
              <a:t>Cash ($ millions</a:t>
            </a:r>
            <a:r>
              <a:rPr lang="en-US" sz="3600" dirty="0">
                <a:latin typeface="Arial"/>
              </a:rPr>
              <a:t>) </a:t>
            </a:r>
            <a:r>
              <a:rPr lang="en-US" sz="2800" dirty="0" smtClean="0">
                <a:latin typeface="Arial"/>
              </a:rPr>
              <a:t>(2 </a:t>
            </a:r>
            <a:r>
              <a:rPr lang="en-US" sz="2800" dirty="0">
                <a:latin typeface="Arial"/>
              </a:rPr>
              <a:t>of 2)</a:t>
            </a:r>
            <a:endParaRPr lang="en-US" sz="28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531404337"/>
              </p:ext>
            </p:extLst>
          </p:nvPr>
        </p:nvGraphicFramePr>
        <p:xfrm>
          <a:off x="533401" y="2818704"/>
          <a:ext cx="8096248" cy="2982021"/>
        </p:xfrm>
        <a:graphic>
          <a:graphicData uri="http://schemas.openxmlformats.org/drawingml/2006/table">
            <a:tbl>
              <a:tblPr firstRow="1" bandRow="1">
                <a:tableStyleId>{3B4B98B0-60AC-42C2-AFA5-B58CD77FA1E5}</a:tableStyleId>
              </a:tblPr>
              <a:tblGrid>
                <a:gridCol w="2335737">
                  <a:extLst>
                    <a:ext uri="{9D8B030D-6E8A-4147-A177-3AD203B41FA5}">
                      <a16:colId xmlns:a16="http://schemas.microsoft.com/office/drawing/2014/main" xmlns="" val="20000"/>
                    </a:ext>
                  </a:extLst>
                </a:gridCol>
                <a:gridCol w="1169462">
                  <a:extLst>
                    <a:ext uri="{9D8B030D-6E8A-4147-A177-3AD203B41FA5}">
                      <a16:colId xmlns:a16="http://schemas.microsoft.com/office/drawing/2014/main" xmlns="" val="20001"/>
                    </a:ext>
                  </a:extLst>
                </a:gridCol>
                <a:gridCol w="1219200">
                  <a:extLst>
                    <a:ext uri="{9D8B030D-6E8A-4147-A177-3AD203B41FA5}">
                      <a16:colId xmlns:a16="http://schemas.microsoft.com/office/drawing/2014/main" xmlns="" val="20002"/>
                    </a:ext>
                  </a:extLst>
                </a:gridCol>
                <a:gridCol w="1406910">
                  <a:extLst>
                    <a:ext uri="{9D8B030D-6E8A-4147-A177-3AD203B41FA5}">
                      <a16:colId xmlns:a16="http://schemas.microsoft.com/office/drawing/2014/main" xmlns="" val="20003"/>
                    </a:ext>
                  </a:extLst>
                </a:gridCol>
                <a:gridCol w="1021885">
                  <a:extLst>
                    <a:ext uri="{9D8B030D-6E8A-4147-A177-3AD203B41FA5}">
                      <a16:colId xmlns:a16="http://schemas.microsoft.com/office/drawing/2014/main" xmlns="" val="20004"/>
                    </a:ext>
                  </a:extLst>
                </a:gridCol>
                <a:gridCol w="943054">
                  <a:extLst>
                    <a:ext uri="{9D8B030D-6E8A-4147-A177-3AD203B41FA5}">
                      <a16:colId xmlns:a16="http://schemas.microsoft.com/office/drawing/2014/main" xmlns="" val="20005"/>
                    </a:ext>
                  </a:extLst>
                </a:gridCol>
              </a:tblGrid>
              <a:tr h="970341">
                <a:tc>
                  <a:txBody>
                    <a:bodyPr/>
                    <a:lstStyle/>
                    <a:p>
                      <a:pPr algn="ctr"/>
                      <a:r>
                        <a:rPr lang="en-US" sz="1600" dirty="0" smtClean="0">
                          <a:solidFill>
                            <a:schemeClr val="bg1"/>
                          </a:solidFill>
                        </a:rPr>
                        <a:t>Changes in debt and equity</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2018</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Changes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Sources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Uses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333093">
                <a:tc>
                  <a:txBody>
                    <a:bodyPr/>
                    <a:lstStyle/>
                    <a:p>
                      <a:pPr algn="l"/>
                      <a:r>
                        <a:rPr lang="en-US" sz="1600" b="0" dirty="0" smtClean="0">
                          <a:solidFill>
                            <a:schemeClr val="tx1"/>
                          </a:solidFill>
                        </a:rPr>
                        <a:t>Accounts payable</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$41,433</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$46,510</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$5,077</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$5,077</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333093">
                <a:tc>
                  <a:txBody>
                    <a:bodyPr/>
                    <a:lstStyle/>
                    <a:p>
                      <a:pPr algn="l"/>
                      <a:r>
                        <a:rPr lang="en-US" sz="1600" b="0" dirty="0" smtClean="0">
                          <a:solidFill>
                            <a:schemeClr val="tx1"/>
                          </a:solidFill>
                        </a:rPr>
                        <a:t>Accrued liabilities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$21,575</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$24,031</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$2,456</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$2,456</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2915702437"/>
                  </a:ext>
                </a:extLst>
              </a:tr>
              <a:tr h="333093">
                <a:tc>
                  <a:txBody>
                    <a:bodyPr/>
                    <a:lstStyle/>
                    <a:p>
                      <a:pPr algn="l"/>
                      <a:r>
                        <a:rPr lang="en-US" sz="1600" b="0" dirty="0" smtClean="0">
                          <a:solidFill>
                            <a:schemeClr val="tx1"/>
                          </a:solidFill>
                        </a:rPr>
                        <a:t>Short-term notes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$9,320</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$9,662</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$342</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$342</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2"/>
                  </a:ext>
                </a:extLst>
              </a:tr>
              <a:tr h="333093">
                <a:tc>
                  <a:txBody>
                    <a:bodyPr/>
                    <a:lstStyle/>
                    <a:p>
                      <a:pPr algn="l"/>
                      <a:r>
                        <a:rPr lang="en-US" sz="1600" b="0" dirty="0" smtClean="0">
                          <a:solidFill>
                            <a:schemeClr val="tx1"/>
                          </a:solidFill>
                        </a:rPr>
                        <a:t>Long-term debt</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$51,362</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$45,179</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dirty="0" smtClean="0">
                          <a:solidFill>
                            <a:schemeClr val="tx1"/>
                          </a:solidFill>
                        </a:rPr>
                        <a:t>($6,183)</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($6,138)</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r h="333093">
                <a:tc>
                  <a:txBody>
                    <a:bodyPr/>
                    <a:lstStyle/>
                    <a:p>
                      <a:pPr algn="l"/>
                      <a:r>
                        <a:rPr lang="en-US" sz="1600" dirty="0" smtClean="0">
                          <a:solidFill>
                            <a:schemeClr val="tx1"/>
                          </a:solidFill>
                        </a:rPr>
                        <a:t>Par value</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$305</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$295</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($10)</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($10)</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881140557"/>
                  </a:ext>
                </a:extLst>
              </a:tr>
              <a:tr h="333093">
                <a:tc>
                  <a:txBody>
                    <a:bodyPr/>
                    <a:lstStyle/>
                    <a:p>
                      <a:pPr algn="l"/>
                      <a:r>
                        <a:rPr lang="en-US" sz="1600" dirty="0" smtClean="0">
                          <a:solidFill>
                            <a:schemeClr val="tx1"/>
                          </a:solidFill>
                        </a:rPr>
                        <a:t>Paid-in capital</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$2,371</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$2,648</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$277</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u="none" dirty="0" smtClean="0">
                          <a:solidFill>
                            <a:schemeClr val="tx1"/>
                          </a:solidFill>
                        </a:rPr>
                        <a:t>$277</a:t>
                      </a:r>
                      <a:endParaRPr lang="en-US" sz="160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5331363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4739"/>
            <a:ext cx="8229600" cy="1097280"/>
          </a:xfrm>
        </p:spPr>
        <p:txBody>
          <a:bodyPr>
            <a:spAutoFit/>
          </a:bodyPr>
          <a:lstStyle/>
          <a:p>
            <a:r>
              <a:rPr lang="en-US" sz="3600" dirty="0" smtClean="0">
                <a:latin typeface="+mj-lt"/>
              </a:rPr>
              <a:t>Figure 3.3 Statement </a:t>
            </a:r>
            <a:r>
              <a:rPr lang="en-US" sz="3600" dirty="0">
                <a:latin typeface="+mj-lt"/>
              </a:rPr>
              <a:t>of Cash Flows: An Overview</a:t>
            </a:r>
          </a:p>
        </p:txBody>
      </p:sp>
      <p:pic>
        <p:nvPicPr>
          <p:cNvPr id="3074" name="Picture 2" descr="The diagram shows the different elements of the statement of cash flows and how they are related:&#10;&#10;Cash flows from operations (Inflows: cash inflows generated from normal operations; Outflows: cash expenditures from normal operations)&#10;[plus/minus]&#10;Cash flows from investment opportunities (Inflows: add sales of plant and equipment and other long-term investments; Outflows: less purchase of plant and equipment and other long-term investments)&#10;[plus/minus]&#10;Cash flows from financing activities (Inflows: increase in debt, issue preferred and common stock; Outflows: less repayment of debt, repurchase preferred and common stock, and cash dividend payments)&#10;[equals]&#10;Net change in cash&#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728" y="1981200"/>
            <a:ext cx="8151845" cy="4139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9543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18179"/>
            <a:ext cx="8173064" cy="553998"/>
          </a:xfrm>
        </p:spPr>
        <p:txBody>
          <a:bodyPr wrap="square">
            <a:spAutoFit/>
          </a:bodyPr>
          <a:lstStyle/>
          <a:p>
            <a:r>
              <a:rPr lang="en-US" altLang="en-US" sz="3600" dirty="0">
                <a:latin typeface="+mj-lt"/>
                <a:ea typeface="ＭＳ Ｐゴシック" pitchFamily="34" charset="-128"/>
              </a:rPr>
              <a:t>Three Sources of Cash </a:t>
            </a:r>
            <a:r>
              <a:rPr lang="en-US" altLang="en-US" sz="3600" dirty="0" smtClean="0">
                <a:latin typeface="+mj-lt"/>
                <a:ea typeface="ＭＳ Ｐゴシック" pitchFamily="34" charset="-128"/>
              </a:rPr>
              <a:t>Flows </a:t>
            </a:r>
            <a:r>
              <a:rPr lang="en-US" altLang="en-US" sz="2800" dirty="0" smtClean="0">
                <a:latin typeface="+mj-lt"/>
                <a:ea typeface="ＭＳ Ｐゴシック" pitchFamily="34" charset="-128"/>
              </a:rPr>
              <a:t>(1 of 2)</a:t>
            </a:r>
            <a:endParaRPr lang="en-US" sz="2800" dirty="0">
              <a:latin typeface="+mj-lt"/>
            </a:endParaRPr>
          </a:p>
        </p:txBody>
      </p:sp>
      <p:sp>
        <p:nvSpPr>
          <p:cNvPr id="3" name="Content Placeholder 2"/>
          <p:cNvSpPr>
            <a:spLocks noGrp="1"/>
          </p:cNvSpPr>
          <p:nvPr>
            <p:ph idx="1"/>
          </p:nvPr>
        </p:nvSpPr>
        <p:spPr>
          <a:xfrm>
            <a:off x="437843" y="1219200"/>
            <a:ext cx="8153400" cy="2600712"/>
          </a:xfrm>
        </p:spPr>
        <p:txBody>
          <a:bodyPr>
            <a:spAutoFit/>
          </a:bodyPr>
          <a:lstStyle/>
          <a:p>
            <a:r>
              <a:rPr lang="en-US" sz="2400" dirty="0"/>
              <a:t>Cash flows from </a:t>
            </a:r>
            <a:r>
              <a:rPr lang="en-US" sz="2400" b="1" dirty="0"/>
              <a:t>Operations</a:t>
            </a:r>
            <a:r>
              <a:rPr lang="en-US" sz="2400" dirty="0"/>
              <a:t> </a:t>
            </a:r>
            <a:r>
              <a:rPr lang="en-US" sz="2400" dirty="0" smtClean="0"/>
              <a:t>(e.g., sales revenue</a:t>
            </a:r>
            <a:r>
              <a:rPr lang="en-US" sz="2400" dirty="0"/>
              <a:t>, labor expenses</a:t>
            </a:r>
            <a:r>
              <a:rPr lang="en-US" sz="2400" dirty="0" smtClean="0"/>
              <a:t>)</a:t>
            </a:r>
          </a:p>
          <a:p>
            <a:r>
              <a:rPr lang="en-US" sz="2400" dirty="0"/>
              <a:t>Cash flows from </a:t>
            </a:r>
            <a:r>
              <a:rPr lang="en-US" sz="2400" b="1" dirty="0" smtClean="0"/>
              <a:t>Investments</a:t>
            </a:r>
            <a:r>
              <a:rPr lang="en-US" sz="2400" dirty="0" smtClean="0"/>
              <a:t> </a:t>
            </a:r>
            <a:r>
              <a:rPr lang="en-US" sz="2400" dirty="0"/>
              <a:t>(</a:t>
            </a:r>
            <a:r>
              <a:rPr lang="en-US" sz="2400" dirty="0" smtClean="0"/>
              <a:t>e.g., purchase </a:t>
            </a:r>
            <a:r>
              <a:rPr lang="en-US" sz="2400" dirty="0"/>
              <a:t>of new equipment</a:t>
            </a:r>
            <a:r>
              <a:rPr lang="en-US" sz="2400" dirty="0" smtClean="0"/>
              <a:t>)</a:t>
            </a:r>
          </a:p>
          <a:p>
            <a:r>
              <a:rPr lang="en-US" sz="2400" dirty="0"/>
              <a:t>Cash flows from </a:t>
            </a:r>
            <a:r>
              <a:rPr lang="en-US" sz="2400" b="1" dirty="0"/>
              <a:t>Financing </a:t>
            </a:r>
            <a:r>
              <a:rPr lang="en-US" sz="2400" dirty="0"/>
              <a:t>(</a:t>
            </a:r>
            <a:r>
              <a:rPr lang="en-US" sz="2400" dirty="0" smtClean="0"/>
              <a:t>e.g., borrowing </a:t>
            </a:r>
            <a:r>
              <a:rPr lang="en-US" sz="2400" dirty="0"/>
              <a:t>funds, payment of dividends)</a:t>
            </a:r>
          </a:p>
        </p:txBody>
      </p:sp>
    </p:spTree>
    <p:extLst>
      <p:ext uri="{BB962C8B-B14F-4D97-AF65-F5344CB8AC3E}">
        <p14:creationId xmlns:p14="http://schemas.microsoft.com/office/powerpoint/2010/main" val="1811993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17872"/>
            <a:ext cx="8173064" cy="553998"/>
          </a:xfrm>
        </p:spPr>
        <p:txBody>
          <a:bodyPr wrap="square">
            <a:spAutoFit/>
          </a:bodyPr>
          <a:lstStyle/>
          <a:p>
            <a:r>
              <a:rPr lang="en-US" altLang="en-US" sz="3600" dirty="0">
                <a:latin typeface="+mj-lt"/>
                <a:ea typeface="ＭＳ Ｐゴシック" pitchFamily="34" charset="-128"/>
              </a:rPr>
              <a:t>Three Sources of Cash </a:t>
            </a:r>
            <a:r>
              <a:rPr lang="en-US" altLang="en-US" sz="3600" dirty="0" smtClean="0">
                <a:latin typeface="+mj-lt"/>
                <a:ea typeface="ＭＳ Ｐゴシック" pitchFamily="34" charset="-128"/>
              </a:rPr>
              <a:t>Flows </a:t>
            </a:r>
            <a:r>
              <a:rPr lang="en-US" altLang="en-US" sz="2800" dirty="0" smtClean="0">
                <a:latin typeface="+mj-lt"/>
                <a:ea typeface="ＭＳ Ｐゴシック" pitchFamily="34" charset="-128"/>
              </a:rPr>
              <a:t>(2 of 2)</a:t>
            </a:r>
            <a:endParaRPr lang="en-US" sz="2800" dirty="0">
              <a:latin typeface="+mj-lt"/>
            </a:endParaRPr>
          </a:p>
        </p:txBody>
      </p:sp>
      <p:sp>
        <p:nvSpPr>
          <p:cNvPr id="3" name="Content Placeholder 2"/>
          <p:cNvSpPr>
            <a:spLocks noGrp="1"/>
          </p:cNvSpPr>
          <p:nvPr>
            <p:ph idx="1"/>
          </p:nvPr>
        </p:nvSpPr>
        <p:spPr>
          <a:xfrm>
            <a:off x="437536" y="1219168"/>
            <a:ext cx="8153400" cy="1477328"/>
          </a:xfrm>
        </p:spPr>
        <p:txBody>
          <a:bodyPr>
            <a:spAutoFit/>
          </a:bodyPr>
          <a:lstStyle/>
          <a:p>
            <a:r>
              <a:rPr lang="en-US" altLang="en-US" sz="2400" dirty="0">
                <a:ea typeface="ＭＳ Ｐゴシック" pitchFamily="34" charset="-128"/>
              </a:rPr>
              <a:t>If we know the cash flows from operations, investments, and financing, we can understand the firm’s cash flow position better, that is, how cash was generated and how it was used.</a:t>
            </a:r>
            <a:endParaRPr lang="en-US" sz="2400" dirty="0"/>
          </a:p>
        </p:txBody>
      </p:sp>
    </p:spTree>
    <p:extLst>
      <p:ext uri="{BB962C8B-B14F-4D97-AF65-F5344CB8AC3E}">
        <p14:creationId xmlns:p14="http://schemas.microsoft.com/office/powerpoint/2010/main" val="757817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704" y="417195"/>
            <a:ext cx="8182896" cy="1097280"/>
          </a:xfrm>
        </p:spPr>
        <p:txBody>
          <a:bodyPr wrap="square">
            <a:spAutoFit/>
          </a:bodyPr>
          <a:lstStyle/>
          <a:p>
            <a:r>
              <a:rPr lang="en-US" altLang="en-US" sz="3600" dirty="0">
                <a:latin typeface="+mj-lt"/>
                <a:ea typeface="ＭＳ Ｐゴシック" pitchFamily="34" charset="-128"/>
              </a:rPr>
              <a:t>Income Statement </a:t>
            </a:r>
            <a:r>
              <a:rPr lang="en-US" altLang="en-US" sz="3600" dirty="0" smtClean="0">
                <a:latin typeface="+mj-lt"/>
                <a:ea typeface="ＭＳ Ｐゴシック" pitchFamily="34" charset="-128"/>
              </a:rPr>
              <a:t>Conversion: From </a:t>
            </a:r>
            <a:r>
              <a:rPr lang="en-US" altLang="en-US" sz="3600" dirty="0">
                <a:latin typeface="+mj-lt"/>
                <a:ea typeface="ＭＳ Ｐゴシック" pitchFamily="34" charset="-128"/>
              </a:rPr>
              <a:t>Accrual to Cash Basis</a:t>
            </a:r>
            <a:endParaRPr lang="en-US" sz="3600" dirty="0">
              <a:latin typeface="+mj-lt"/>
            </a:endParaRPr>
          </a:p>
        </p:txBody>
      </p:sp>
      <p:sp>
        <p:nvSpPr>
          <p:cNvPr id="3" name="Content Placeholder 2"/>
          <p:cNvSpPr>
            <a:spLocks noGrp="1"/>
          </p:cNvSpPr>
          <p:nvPr>
            <p:ph idx="1"/>
          </p:nvPr>
        </p:nvSpPr>
        <p:spPr>
          <a:xfrm>
            <a:off x="437536" y="1800285"/>
            <a:ext cx="8249264" cy="4524315"/>
          </a:xfrm>
        </p:spPr>
        <p:txBody>
          <a:bodyPr wrap="square">
            <a:spAutoFit/>
          </a:bodyPr>
          <a:lstStyle/>
          <a:p>
            <a:r>
              <a:rPr lang="en-US" altLang="en-US" sz="2400" b="1" dirty="0">
                <a:ea typeface="ＭＳ Ｐゴシック" pitchFamily="34" charset="-128"/>
              </a:rPr>
              <a:t>Cash Flow from Operations: Five </a:t>
            </a:r>
            <a:r>
              <a:rPr lang="en-US" altLang="en-US" sz="2400" b="1" dirty="0" smtClean="0">
                <a:ea typeface="ＭＳ Ｐゴシック" pitchFamily="34" charset="-128"/>
              </a:rPr>
              <a:t>Steps</a:t>
            </a:r>
          </a:p>
          <a:p>
            <a:pPr marL="800100" lvl="1" indent="-342900">
              <a:buFont typeface="+mj-lt"/>
              <a:buAutoNum type="arabicPeriod"/>
            </a:pPr>
            <a:r>
              <a:rPr lang="en-US" altLang="en-US" sz="2400" dirty="0"/>
              <a:t>Add back depreciation</a:t>
            </a:r>
            <a:r>
              <a:rPr lang="en-US" altLang="en-US" sz="2400" dirty="0" smtClean="0"/>
              <a:t>.</a:t>
            </a:r>
          </a:p>
          <a:p>
            <a:pPr marL="800100" lvl="1" indent="-342900">
              <a:buFont typeface="+mj-lt"/>
              <a:buAutoNum type="arabicPeriod"/>
            </a:pPr>
            <a:r>
              <a:rPr lang="en-US" altLang="en-US" sz="2400" dirty="0"/>
              <a:t>Subtract (add) any increase (decrease) in accounts receivable</a:t>
            </a:r>
            <a:r>
              <a:rPr lang="en-US" altLang="en-US" sz="2400" dirty="0" smtClean="0"/>
              <a:t>.</a:t>
            </a:r>
          </a:p>
          <a:p>
            <a:pPr marL="800100" lvl="1" indent="-342900">
              <a:buFont typeface="+mj-lt"/>
              <a:buAutoNum type="arabicPeriod"/>
            </a:pPr>
            <a:r>
              <a:rPr lang="en-US" altLang="en-US" sz="2400" dirty="0"/>
              <a:t>Subtract (add) any increase (decrease) in inventory</a:t>
            </a:r>
            <a:r>
              <a:rPr lang="en-US" altLang="en-US" sz="2400" dirty="0" smtClean="0"/>
              <a:t>.</a:t>
            </a:r>
          </a:p>
          <a:p>
            <a:pPr marL="800100" lvl="1" indent="-342900">
              <a:buFont typeface="+mj-lt"/>
              <a:buAutoNum type="arabicPeriod"/>
            </a:pPr>
            <a:r>
              <a:rPr lang="en-US" altLang="en-US" sz="2400" dirty="0"/>
              <a:t>Subtract (add) any increase (decrease) in other current assets</a:t>
            </a:r>
            <a:r>
              <a:rPr lang="en-US" altLang="en-US" sz="2400" dirty="0" smtClean="0"/>
              <a:t>.</a:t>
            </a:r>
          </a:p>
          <a:p>
            <a:pPr marL="800100" lvl="1" indent="-342900">
              <a:buFont typeface="+mj-lt"/>
              <a:buAutoNum type="arabicPeriod"/>
            </a:pPr>
            <a:r>
              <a:rPr lang="en-US" altLang="en-US" sz="2400" dirty="0"/>
              <a:t>Add (subtract) any increase (decrease) in accounts payable </a:t>
            </a:r>
            <a:endParaRPr lang="en-US" altLang="en-US" sz="2400" dirty="0" smtClean="0"/>
          </a:p>
          <a:p>
            <a:pPr marL="800100" lvl="1" indent="-342900">
              <a:buFont typeface="+mj-lt"/>
              <a:buAutoNum type="arabicPeriod"/>
            </a:pPr>
            <a:r>
              <a:rPr lang="en-US" altLang="en-US" sz="2400" dirty="0"/>
              <a:t>Add (subtract) any increase (decrease) in other accrued expenses</a:t>
            </a:r>
            <a:r>
              <a:rPr lang="en-US" altLang="en-US" sz="2400" dirty="0" smtClean="0"/>
              <a:t>.</a:t>
            </a:r>
            <a:endParaRPr lang="en-US" altLang="en-US" sz="2400" dirty="0"/>
          </a:p>
        </p:txBody>
      </p:sp>
    </p:spTree>
    <p:extLst>
      <p:ext uri="{BB962C8B-B14F-4D97-AF65-F5344CB8AC3E}">
        <p14:creationId xmlns:p14="http://schemas.microsoft.com/office/powerpoint/2010/main" val="2931323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08347"/>
            <a:ext cx="8173064" cy="1107996"/>
          </a:xfrm>
        </p:spPr>
        <p:txBody>
          <a:bodyPr wrap="square">
            <a:spAutoFit/>
          </a:bodyPr>
          <a:lstStyle/>
          <a:p>
            <a:r>
              <a:rPr lang="en-IN" sz="3600" dirty="0">
                <a:latin typeface="+mj-lt"/>
              </a:rPr>
              <a:t>Figure </a:t>
            </a:r>
            <a:r>
              <a:rPr lang="en-IN" sz="3600" dirty="0" smtClean="0">
                <a:latin typeface="+mj-lt"/>
              </a:rPr>
              <a:t>3.4 </a:t>
            </a:r>
            <a:r>
              <a:rPr lang="en-IN" sz="3600" dirty="0">
                <a:latin typeface="+mj-lt"/>
              </a:rPr>
              <a:t>Cash Flow </a:t>
            </a:r>
            <a:r>
              <a:rPr lang="en-IN" sz="3600" dirty="0" smtClean="0">
                <a:latin typeface="+mj-lt"/>
              </a:rPr>
              <a:t>from Operations</a:t>
            </a:r>
            <a:endParaRPr lang="en-US" sz="3600" dirty="0">
              <a:latin typeface="+mj-lt"/>
            </a:endParaRPr>
          </a:p>
        </p:txBody>
      </p:sp>
      <p:pic>
        <p:nvPicPr>
          <p:cNvPr id="4098" name="Picture 2" descr="The diagram shows the following elements of the cash flow from operations:&#10;&#10;Net income&#10;[plus]&#10;Depreciation&#10;[minus]&#10;Increase in accounts receivable &#10;OR [plus]&#10;Decrease in accounts receivable&#10;[minus]&#10;Increase in inventory &#10;OR [plus]&#10;Decrease in inventory&#10;[minus]&#10;Increase in other current assets &#10;OR [plus]&#10;Decrease in other current assets&#10;[plus]&#10;Increase in accounts payable &#10;OR [minus]&#10;Decrease in accounts payable&#10;[plus]&#10;Increase in accrued expenses &#10;OR [minus]&#10;Decrease in accrued expenses&#10;[equals]&#10;Cash flow from operations&#10;&#10;These elements of the cash flow from operations indicate changes in current assets (except cash):&#10;&#10;Increase in accounts receivable&#10;Decrease in accounts receivable&#10;Increase in inventory &#10;Decrease in inventory&#10;Increase in other current assets &#10;Decrease in other current asse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5533" y="1600200"/>
            <a:ext cx="1665142" cy="4760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772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16406"/>
            <a:ext cx="8020664" cy="553998"/>
          </a:xfrm>
        </p:spPr>
        <p:txBody>
          <a:bodyPr wrap="square">
            <a:spAutoFit/>
          </a:bodyPr>
          <a:lstStyle/>
          <a:p>
            <a:r>
              <a:rPr lang="en-US" sz="3600" dirty="0">
                <a:latin typeface="+mj-lt"/>
              </a:rPr>
              <a:t>The Income </a:t>
            </a:r>
            <a:r>
              <a:rPr lang="en-US" sz="3600" dirty="0" smtClean="0">
                <a:latin typeface="+mj-lt"/>
              </a:rPr>
              <a:t>Statement </a:t>
            </a:r>
            <a:endParaRPr lang="en-US" sz="2000" b="0" dirty="0">
              <a:latin typeface="+mj-lt"/>
            </a:endParaRPr>
          </a:p>
        </p:txBody>
      </p:sp>
      <p:sp>
        <p:nvSpPr>
          <p:cNvPr id="3" name="Content Placeholder 2"/>
          <p:cNvSpPr>
            <a:spLocks noGrp="1"/>
          </p:cNvSpPr>
          <p:nvPr>
            <p:ph idx="1"/>
          </p:nvPr>
        </p:nvSpPr>
        <p:spPr>
          <a:xfrm>
            <a:off x="437536" y="1218624"/>
            <a:ext cx="8096864" cy="2286000"/>
          </a:xfrm>
        </p:spPr>
        <p:txBody>
          <a:bodyPr wrap="square">
            <a:spAutoFit/>
          </a:bodyPr>
          <a:lstStyle/>
          <a:p>
            <a:r>
              <a:rPr lang="en-US" altLang="en-US" sz="2400" dirty="0">
                <a:ea typeface="ＭＳ Ｐゴシック" pitchFamily="34" charset="-128"/>
              </a:rPr>
              <a:t>It is also known as </a:t>
            </a:r>
            <a:r>
              <a:rPr lang="en-US" altLang="en-US" sz="2400" dirty="0" smtClean="0">
                <a:ea typeface="ＭＳ Ｐゴシック" pitchFamily="34" charset="-128"/>
              </a:rPr>
              <a:t>profit/loss statement.</a:t>
            </a:r>
          </a:p>
          <a:p>
            <a:r>
              <a:rPr lang="en-US" altLang="en-US" sz="2400" dirty="0">
                <a:ea typeface="ＭＳ Ｐゴシック" pitchFamily="34" charset="-128"/>
              </a:rPr>
              <a:t>It measures the results of firm’s operation over a specific period</a:t>
            </a:r>
            <a:r>
              <a:rPr lang="en-US" altLang="en-US" sz="2400" dirty="0" smtClean="0">
                <a:ea typeface="ＭＳ Ｐゴシック" pitchFamily="34" charset="-128"/>
              </a:rPr>
              <a:t>.</a:t>
            </a:r>
          </a:p>
          <a:p>
            <a:r>
              <a:rPr lang="en-US" altLang="en-US" sz="2400" dirty="0">
                <a:ea typeface="ＭＳ Ｐゴシック" pitchFamily="34" charset="-128"/>
              </a:rPr>
              <a:t>The bottom line of the income statement shows the firm’s profit or loss for a period</a:t>
            </a:r>
            <a:r>
              <a:rPr lang="en-US" altLang="en-US" sz="2400" dirty="0" smtClean="0">
                <a:ea typeface="ＭＳ Ｐゴシック" pitchFamily="34" charset="-128"/>
              </a:rPr>
              <a:t>.</a:t>
            </a:r>
          </a:p>
        </p:txBody>
      </p:sp>
      <p:sp>
        <p:nvSpPr>
          <p:cNvPr id="5" name="Content Placeholder 4"/>
          <p:cNvSpPr>
            <a:spLocks noGrp="1"/>
          </p:cNvSpPr>
          <p:nvPr>
            <p:ph idx="13"/>
          </p:nvPr>
        </p:nvSpPr>
        <p:spPr>
          <a:xfrm>
            <a:off x="2590792" y="3821668"/>
            <a:ext cx="3962400" cy="369332"/>
          </a:xfrm>
        </p:spPr>
        <p:txBody>
          <a:bodyPr>
            <a:spAutoFit/>
          </a:bodyPr>
          <a:lstStyle/>
          <a:p>
            <a:pPr marL="0" indent="0">
              <a:buNone/>
            </a:pPr>
            <a:r>
              <a:rPr lang="en-US" altLang="en-US" sz="2400" b="1" dirty="0">
                <a:ea typeface="ＭＳ Ｐゴシック" pitchFamily="34" charset="-128"/>
              </a:rPr>
              <a:t>Sales </a:t>
            </a:r>
            <a:r>
              <a:rPr lang="en-US" altLang="en-US" sz="2400" b="1" dirty="0" smtClean="0">
                <a:ea typeface="ＭＳ Ｐゴシック" pitchFamily="34" charset="-128"/>
              </a:rPr>
              <a:t>− </a:t>
            </a:r>
            <a:r>
              <a:rPr lang="en-US" altLang="en-US" sz="2400" b="1" dirty="0">
                <a:ea typeface="ＭＳ Ｐゴシック" pitchFamily="34" charset="-128"/>
              </a:rPr>
              <a:t>Expenses = </a:t>
            </a:r>
            <a:r>
              <a:rPr lang="en-US" altLang="en-US" sz="2400" b="1" dirty="0" smtClean="0">
                <a:ea typeface="ＭＳ Ｐゴシック" pitchFamily="34" charset="-128"/>
              </a:rPr>
              <a:t>Profits</a:t>
            </a:r>
            <a:endParaRPr lang="en-US" altLang="en-US" sz="2400" b="1" dirty="0">
              <a:ea typeface="ＭＳ Ｐゴシック" pitchFamily="34" charset="-128"/>
            </a:endParaRPr>
          </a:p>
        </p:txBody>
      </p:sp>
    </p:spTree>
    <p:extLst>
      <p:ext uri="{BB962C8B-B14F-4D97-AF65-F5344CB8AC3E}">
        <p14:creationId xmlns:p14="http://schemas.microsoft.com/office/powerpoint/2010/main" val="2143587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04023"/>
            <a:ext cx="8239432" cy="1107996"/>
          </a:xfrm>
        </p:spPr>
        <p:txBody>
          <a:bodyPr wrap="square">
            <a:spAutoFit/>
          </a:bodyPr>
          <a:lstStyle/>
          <a:p>
            <a:r>
              <a:rPr lang="en-IN" altLang="en-US" sz="3600" dirty="0" smtClean="0">
                <a:latin typeface="+mj-lt"/>
                <a:ea typeface="ＭＳ Ｐゴシック" pitchFamily="34" charset="-128"/>
              </a:rPr>
              <a:t>Walmart’s Cash </a:t>
            </a:r>
            <a:r>
              <a:rPr lang="en-IN" altLang="en-US" sz="3600" dirty="0">
                <a:latin typeface="+mj-lt"/>
                <a:ea typeface="ＭＳ Ｐゴシック" pitchFamily="34" charset="-128"/>
              </a:rPr>
              <a:t>Flow </a:t>
            </a:r>
            <a:r>
              <a:rPr lang="en-IN" altLang="en-US" sz="3600" dirty="0" smtClean="0">
                <a:latin typeface="+mj-lt"/>
                <a:ea typeface="ＭＳ Ｐゴシック" pitchFamily="34" charset="-128"/>
              </a:rPr>
              <a:t>from Operations</a:t>
            </a:r>
            <a:endParaRPr lang="en-US" sz="36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048385185"/>
              </p:ext>
            </p:extLst>
          </p:nvPr>
        </p:nvGraphicFramePr>
        <p:xfrm>
          <a:off x="476250" y="1962150"/>
          <a:ext cx="8153400" cy="4267203"/>
        </p:xfrm>
        <a:graphic>
          <a:graphicData uri="http://schemas.openxmlformats.org/drawingml/2006/table">
            <a:tbl>
              <a:tblPr firstRow="1" bandRow="1">
                <a:tableStyleId>{3B4B98B0-60AC-42C2-AFA5-B58CD77FA1E5}</a:tableStyleId>
              </a:tblPr>
              <a:tblGrid>
                <a:gridCol w="5737578"/>
                <a:gridCol w="1358900"/>
                <a:gridCol w="1056922"/>
              </a:tblGrid>
              <a:tr h="379307">
                <a:tc>
                  <a:txBody>
                    <a:bodyPr/>
                    <a:lstStyle/>
                    <a:p>
                      <a:r>
                        <a:rPr lang="en-US" dirty="0" smtClean="0">
                          <a:solidFill>
                            <a:schemeClr val="bg1"/>
                          </a:solidFill>
                        </a:rPr>
                        <a:t>Net income</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r"/>
                      <a:r>
                        <a:rPr lang="en-US" sz="1800" b="0" u="none" dirty="0" smtClean="0">
                          <a:solidFill>
                            <a:schemeClr val="bg1"/>
                          </a:solidFill>
                        </a:rPr>
                        <a:t>Blank</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r"/>
                      <a:r>
                        <a:rPr lang="en-US" dirty="0" smtClean="0">
                          <a:solidFill>
                            <a:schemeClr val="bg1"/>
                          </a:solidFill>
                        </a:rPr>
                        <a:t>$9,862</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r>
              <a:tr h="379307">
                <a:tc>
                  <a:txBody>
                    <a:bodyPr/>
                    <a:lstStyle/>
                    <a:p>
                      <a:r>
                        <a:rPr lang="en-US" dirty="0" smtClean="0"/>
                        <a:t>Depreciation expense</a:t>
                      </a:r>
                      <a:r>
                        <a:rPr lang="en-US" baseline="0" dirty="0" smtClean="0"/>
                        <a:t> (Source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$10,529</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663787">
                <a:tc>
                  <a:txBody>
                    <a:bodyPr/>
                    <a:lstStyle/>
                    <a:p>
                      <a:pPr lvl="1"/>
                      <a:r>
                        <a:rPr lang="en-US" dirty="0" smtClean="0"/>
                        <a:t>Decrease in accounts receivable</a:t>
                      </a:r>
                      <a:r>
                        <a:rPr lang="en-US" baseline="0" dirty="0" smtClean="0"/>
                        <a:t> (Source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221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9307">
                <a:tc>
                  <a:txBody>
                    <a:bodyPr/>
                    <a:lstStyle/>
                    <a:p>
                      <a:pPr lvl="1"/>
                      <a:r>
                        <a:rPr lang="en-US" dirty="0" smtClean="0"/>
                        <a:t>Increase in inventories (Use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(737)</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9307">
                <a:tc>
                  <a:txBody>
                    <a:bodyPr/>
                    <a:lstStyle/>
                    <a:p>
                      <a:pPr lvl="1"/>
                      <a:r>
                        <a:rPr lang="en-US" dirty="0" smtClean="0"/>
                        <a:t>Increase in other current assets (Use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(1,570)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9307">
                <a:tc>
                  <a:txBody>
                    <a:bodyPr/>
                    <a:lstStyle/>
                    <a:p>
                      <a:pPr lvl="1"/>
                      <a:r>
                        <a:rPr lang="en-US" dirty="0" smtClean="0"/>
                        <a:t>Increase in accounts</a:t>
                      </a:r>
                      <a:r>
                        <a:rPr lang="en-US" baseline="0" dirty="0" smtClean="0"/>
                        <a:t> payable (Source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5,077</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9307">
                <a:tc>
                  <a:txBody>
                    <a:bodyPr/>
                    <a:lstStyle/>
                    <a:p>
                      <a:pPr lvl="1"/>
                      <a:r>
                        <a:rPr lang="en-US" dirty="0" smtClean="0"/>
                        <a:t>Increase in accrued liabilities</a:t>
                      </a:r>
                      <a:r>
                        <a:rPr lang="en-US" baseline="0" dirty="0" smtClean="0"/>
                        <a:t> (Source of cash)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2,456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663787">
                <a:tc>
                  <a:txBody>
                    <a:bodyPr/>
                    <a:lstStyle/>
                    <a:p>
                      <a:r>
                        <a:rPr lang="en-US" dirty="0" smtClean="0"/>
                        <a:t>Total adjustments to net income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$15,976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663787">
                <a:tc>
                  <a:txBody>
                    <a:bodyPr/>
                    <a:lstStyle/>
                    <a:p>
                      <a:r>
                        <a:rPr lang="en-US" dirty="0" smtClean="0"/>
                        <a:t>Cash flows from operating activities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800" b="0" u="none" dirty="0" smtClean="0">
                          <a:solidFill>
                            <a:srgbClr val="D4EAE4"/>
                          </a:solidFill>
                        </a:rPr>
                        <a:t>Blank</a:t>
                      </a:r>
                      <a:endParaRPr lang="en-US"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dirty="0" smtClean="0"/>
                        <a:t>$25,838</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bl>
          </a:graphicData>
        </a:graphic>
      </p:graphicFrame>
    </p:spTree>
    <p:extLst>
      <p:ext uri="{BB962C8B-B14F-4D97-AF65-F5344CB8AC3E}">
        <p14:creationId xmlns:p14="http://schemas.microsoft.com/office/powerpoint/2010/main" val="2406499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6720"/>
            <a:ext cx="8173064" cy="1097280"/>
          </a:xfrm>
        </p:spPr>
        <p:txBody>
          <a:bodyPr wrap="square">
            <a:spAutoFit/>
          </a:bodyPr>
          <a:lstStyle/>
          <a:p>
            <a:r>
              <a:rPr lang="en-US" altLang="en-US" sz="3600" dirty="0">
                <a:latin typeface="+mj-lt"/>
                <a:ea typeface="ＭＳ Ｐゴシック" pitchFamily="34" charset="-128"/>
              </a:rPr>
              <a:t>Cash Flow from </a:t>
            </a:r>
            <a:r>
              <a:rPr lang="en-US" altLang="en-US" sz="3600" dirty="0" smtClean="0">
                <a:latin typeface="+mj-lt"/>
                <a:ea typeface="ＭＳ Ｐゴシック" pitchFamily="34" charset="-128"/>
              </a:rPr>
              <a:t>Investing in </a:t>
            </a:r>
            <a:br>
              <a:rPr lang="en-US" altLang="en-US" sz="3600" dirty="0" smtClean="0">
                <a:latin typeface="+mj-lt"/>
                <a:ea typeface="ＭＳ Ｐゴシック" pitchFamily="34" charset="-128"/>
              </a:rPr>
            </a:br>
            <a:r>
              <a:rPr lang="en-US" altLang="en-US" sz="3600" dirty="0" smtClean="0">
                <a:latin typeface="+mj-lt"/>
                <a:ea typeface="ＭＳ Ｐゴシック" pitchFamily="34" charset="-128"/>
              </a:rPr>
              <a:t>Long-Term </a:t>
            </a:r>
            <a:r>
              <a:rPr lang="en-US" altLang="en-US" sz="3600" dirty="0">
                <a:latin typeface="+mj-lt"/>
                <a:ea typeface="ＭＳ Ｐゴシック" pitchFamily="34" charset="-128"/>
              </a:rPr>
              <a:t>Assets</a:t>
            </a:r>
            <a:endParaRPr lang="en-US" sz="3600" dirty="0">
              <a:latin typeface="+mj-lt"/>
            </a:endParaRPr>
          </a:p>
        </p:txBody>
      </p:sp>
      <p:sp>
        <p:nvSpPr>
          <p:cNvPr id="3" name="Content Placeholder 2"/>
          <p:cNvSpPr>
            <a:spLocks noGrp="1"/>
          </p:cNvSpPr>
          <p:nvPr>
            <p:ph idx="1"/>
          </p:nvPr>
        </p:nvSpPr>
        <p:spPr>
          <a:xfrm>
            <a:off x="447368" y="1905000"/>
            <a:ext cx="8153400" cy="1676399"/>
          </a:xfrm>
        </p:spPr>
        <p:txBody>
          <a:bodyPr>
            <a:spAutoFit/>
          </a:bodyPr>
          <a:lstStyle/>
          <a:p>
            <a:r>
              <a:rPr lang="en-US" altLang="en-US" sz="2400" dirty="0">
                <a:ea typeface="ＭＳ Ｐゴシック" pitchFamily="34" charset="-128"/>
              </a:rPr>
              <a:t>Long-term assets include fixed assets and other long-term assets. A firm may be engaged in acquisition and sale of such assets leading to cash flows</a:t>
            </a:r>
            <a:r>
              <a:rPr lang="en-US" altLang="en-US" sz="2400" dirty="0" smtClean="0">
                <a:ea typeface="ＭＳ Ｐゴシック" pitchFamily="34" charset="-128"/>
              </a:rPr>
              <a:t>.</a:t>
            </a:r>
          </a:p>
          <a:p>
            <a:r>
              <a:rPr lang="en-US" altLang="en-US" sz="2400" dirty="0" smtClean="0">
                <a:ea typeface="ＭＳ Ｐゴシック" pitchFamily="34" charset="-128"/>
              </a:rPr>
              <a:t>Walmart </a:t>
            </a:r>
            <a:r>
              <a:rPr lang="en-US" altLang="en-US" sz="2400" dirty="0">
                <a:ea typeface="ＭＳ Ｐゴシック" pitchFamily="34" charset="-128"/>
              </a:rPr>
              <a:t>example:</a:t>
            </a:r>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1315592659"/>
              </p:ext>
            </p:extLst>
          </p:nvPr>
        </p:nvGraphicFramePr>
        <p:xfrm>
          <a:off x="533401" y="3886200"/>
          <a:ext cx="8077199" cy="2286000"/>
        </p:xfrm>
        <a:graphic>
          <a:graphicData uri="http://schemas.openxmlformats.org/drawingml/2006/table">
            <a:tbl>
              <a:tblPr firstRow="1" bandRow="1">
                <a:tableStyleId>{3B4B98B0-60AC-42C2-AFA5-B58CD77FA1E5}</a:tableStyleId>
              </a:tblPr>
              <a:tblGrid>
                <a:gridCol w="2542822">
                  <a:extLst>
                    <a:ext uri="{9D8B030D-6E8A-4147-A177-3AD203B41FA5}">
                      <a16:colId xmlns:a16="http://schemas.microsoft.com/office/drawing/2014/main" xmlns="" val="20000"/>
                    </a:ext>
                  </a:extLst>
                </a:gridCol>
                <a:gridCol w="1193631">
                  <a:extLst>
                    <a:ext uri="{9D8B030D-6E8A-4147-A177-3AD203B41FA5}">
                      <a16:colId xmlns:a16="http://schemas.microsoft.com/office/drawing/2014/main" xmlns="" val="20001"/>
                    </a:ext>
                  </a:extLst>
                </a:gridCol>
                <a:gridCol w="1196622">
                  <a:extLst>
                    <a:ext uri="{9D8B030D-6E8A-4147-A177-3AD203B41FA5}">
                      <a16:colId xmlns:a16="http://schemas.microsoft.com/office/drawing/2014/main" xmlns="" val="20002"/>
                    </a:ext>
                  </a:extLst>
                </a:gridCol>
                <a:gridCol w="1121833">
                  <a:extLst>
                    <a:ext uri="{9D8B030D-6E8A-4147-A177-3AD203B41FA5}">
                      <a16:colId xmlns:a16="http://schemas.microsoft.com/office/drawing/2014/main" xmlns="" val="20003"/>
                    </a:ext>
                  </a:extLst>
                </a:gridCol>
                <a:gridCol w="900458">
                  <a:extLst>
                    <a:ext uri="{9D8B030D-6E8A-4147-A177-3AD203B41FA5}">
                      <a16:colId xmlns:a16="http://schemas.microsoft.com/office/drawing/2014/main" xmlns="" val="20004"/>
                    </a:ext>
                  </a:extLst>
                </a:gridCol>
                <a:gridCol w="1121833">
                  <a:extLst>
                    <a:ext uri="{9D8B030D-6E8A-4147-A177-3AD203B41FA5}">
                      <a16:colId xmlns:a16="http://schemas.microsoft.com/office/drawing/2014/main" xmlns="" val="20005"/>
                    </a:ext>
                  </a:extLst>
                </a:gridCol>
              </a:tblGrid>
              <a:tr h="1024434">
                <a:tc>
                  <a:txBody>
                    <a:bodyPr/>
                    <a:lstStyle/>
                    <a:p>
                      <a:pPr algn="ctr"/>
                      <a:r>
                        <a:rPr lang="en-US" sz="1600" dirty="0" smtClean="0">
                          <a:solidFill>
                            <a:schemeClr val="bg1"/>
                          </a:solidFill>
                        </a:rPr>
                        <a:t>Changes in Long-Term Assets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2017</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January 31, 2018</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smtClean="0">
                          <a:solidFill>
                            <a:schemeClr val="bg1"/>
                          </a:solidFill>
                        </a:rPr>
                        <a:t>Changes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Inflow</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600" dirty="0" smtClean="0">
                          <a:solidFill>
                            <a:schemeClr val="bg1"/>
                          </a:solidFill>
                        </a:rPr>
                        <a:t>Outflow</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xmlns="" val="10000"/>
                  </a:ext>
                </a:extLst>
              </a:tr>
              <a:tr h="630783">
                <a:tc>
                  <a:txBody>
                    <a:bodyPr/>
                    <a:lstStyle/>
                    <a:p>
                      <a:pPr algn="l"/>
                      <a:r>
                        <a:rPr lang="en-US" sz="1600" b="0" dirty="0" smtClean="0">
                          <a:solidFill>
                            <a:schemeClr val="tx1"/>
                          </a:solidFill>
                        </a:rPr>
                        <a:t>Gross plant and equipment</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$191,129</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$202,298</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$11,</a:t>
                      </a:r>
                      <a:r>
                        <a:rPr lang="en-US" sz="1600" b="0" u="none" baseline="0" dirty="0" smtClean="0">
                          <a:solidFill>
                            <a:schemeClr val="tx1"/>
                          </a:solidFill>
                        </a:rPr>
                        <a:t>169</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rgbClr val="D4EAE4"/>
                          </a:solidFill>
                        </a:rPr>
                        <a:t>Blank</a:t>
                      </a:r>
                      <a:endParaRPr lang="en-US" sz="1600" b="0" u="none"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b="0" u="none" dirty="0" smtClean="0">
                          <a:solidFill>
                            <a:schemeClr val="tx1"/>
                          </a:solidFill>
                        </a:rPr>
                        <a:t>($11,169)</a:t>
                      </a:r>
                      <a:endParaRPr lang="en-US"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630783">
                <a:tc>
                  <a:txBody>
                    <a:bodyPr/>
                    <a:lstStyle/>
                    <a:p>
                      <a:pPr algn="l"/>
                      <a:r>
                        <a:rPr lang="en-US" sz="1600" b="0" dirty="0" smtClean="0">
                          <a:solidFill>
                            <a:schemeClr val="tx1"/>
                          </a:solidFill>
                        </a:rPr>
                        <a:t>Goodwill and other intangible assets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$26,958</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$30,040</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solidFill>
                            <a:schemeClr val="tx1"/>
                          </a:solidFill>
                        </a:rPr>
                        <a:t>$3,082</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u="none"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u="none" dirty="0" smtClean="0">
                          <a:solidFill>
                            <a:schemeClr val="tx1"/>
                          </a:solidFill>
                        </a:rPr>
                        <a:t>$3,082</a:t>
                      </a:r>
                      <a:endParaRPr lang="en-US" sz="1600" dirty="0" smtClean="0">
                        <a:solidFill>
                          <a:schemeClr val="tx1"/>
                        </a:solidFill>
                      </a:endParaRPr>
                    </a:p>
                    <a:p>
                      <a:pPr algn="r"/>
                      <a:endParaRPr lang="en-US" sz="1600" b="0" u="none"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900085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7027"/>
            <a:ext cx="8173064" cy="1097280"/>
          </a:xfrm>
        </p:spPr>
        <p:txBody>
          <a:bodyPr wrap="square">
            <a:spAutoFit/>
          </a:bodyPr>
          <a:lstStyle/>
          <a:p>
            <a:r>
              <a:rPr lang="en-US" altLang="en-US" sz="3600" dirty="0">
                <a:latin typeface="+mj-lt"/>
                <a:ea typeface="ＭＳ Ｐゴシック" pitchFamily="34" charset="-128"/>
              </a:rPr>
              <a:t>Cash Flows </a:t>
            </a:r>
            <a:r>
              <a:rPr lang="en-US" altLang="en-US" sz="3600" dirty="0" smtClean="0">
                <a:latin typeface="+mj-lt"/>
                <a:ea typeface="ＭＳ Ｐゴシック" pitchFamily="34" charset="-128"/>
              </a:rPr>
              <a:t>from Financing </a:t>
            </a:r>
            <a:r>
              <a:rPr lang="en-US" altLang="en-US" sz="3600" dirty="0">
                <a:latin typeface="+mj-lt"/>
                <a:ea typeface="ＭＳ Ｐゴシック" pitchFamily="34" charset="-128"/>
              </a:rPr>
              <a:t>the Business</a:t>
            </a:r>
            <a:endParaRPr lang="en-US" sz="36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860673469"/>
              </p:ext>
            </p:extLst>
          </p:nvPr>
        </p:nvGraphicFramePr>
        <p:xfrm>
          <a:off x="533400" y="2035280"/>
          <a:ext cx="8077200" cy="2194560"/>
        </p:xfrm>
        <a:graphic>
          <a:graphicData uri="http://schemas.openxmlformats.org/drawingml/2006/table">
            <a:tbl>
              <a:tblPr firstRow="1" bandRow="1">
                <a:tableStyleId>{3B4B98B0-60AC-42C2-AFA5-B58CD77FA1E5}</a:tableStyleId>
              </a:tblPr>
              <a:tblGrid>
                <a:gridCol w="4110471">
                  <a:extLst>
                    <a:ext uri="{9D8B030D-6E8A-4147-A177-3AD203B41FA5}">
                      <a16:colId xmlns:a16="http://schemas.microsoft.com/office/drawing/2014/main" xmlns="" val="2675933599"/>
                    </a:ext>
                  </a:extLst>
                </a:gridCol>
                <a:gridCol w="3966729">
                  <a:extLst>
                    <a:ext uri="{9D8B030D-6E8A-4147-A177-3AD203B41FA5}">
                      <a16:colId xmlns:a16="http://schemas.microsoft.com/office/drawing/2014/main" xmlns="" val="1605639536"/>
                    </a:ext>
                  </a:extLst>
                </a:gridCol>
              </a:tblGrid>
              <a:tr h="346860">
                <a:tc>
                  <a:txBody>
                    <a:bodyPr/>
                    <a:lstStyle/>
                    <a:p>
                      <a:pPr algn="ctr"/>
                      <a:r>
                        <a:rPr lang="en-IN" sz="1800" b="1" i="0" u="none" strike="noStrike" kern="1200" baseline="0" dirty="0" smtClean="0">
                          <a:solidFill>
                            <a:schemeClr val="bg1"/>
                          </a:solidFill>
                          <a:latin typeface="+mn-lt"/>
                          <a:ea typeface="+mn-ea"/>
                          <a:cs typeface="+mn-cs"/>
                        </a:rPr>
                        <a:t>Cash Inflow</a:t>
                      </a:r>
                      <a:endParaRPr lang="en-IN"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smtClean="0">
                          <a:solidFill>
                            <a:schemeClr val="bg1"/>
                          </a:solidFill>
                          <a:latin typeface="+mn-lt"/>
                          <a:ea typeface="+mn-ea"/>
                          <a:cs typeface="+mn-cs"/>
                        </a:rPr>
                        <a:t>Cash Outflow</a:t>
                      </a:r>
                      <a:endParaRPr lang="en-IN"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xmlns="" val="2413408355"/>
                  </a:ext>
                </a:extLst>
              </a:tr>
              <a:tr h="855270">
                <a:tc>
                  <a:txBody>
                    <a:bodyPr/>
                    <a:lstStyle/>
                    <a:p>
                      <a:r>
                        <a:rPr lang="en-IN" sz="1800" b="0" i="0" u="none" strike="noStrike" kern="1200" baseline="0" dirty="0" smtClean="0">
                          <a:solidFill>
                            <a:schemeClr val="tx1"/>
                          </a:solidFill>
                          <a:latin typeface="+mn-lt"/>
                          <a:ea typeface="+mn-ea"/>
                          <a:cs typeface="+mn-cs"/>
                        </a:rPr>
                        <a:t>The firm borrows more money (an increase in short-term or long-term debt).</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smtClean="0">
                          <a:solidFill>
                            <a:schemeClr val="tx1"/>
                          </a:solidFill>
                          <a:latin typeface="+mn-lt"/>
                          <a:ea typeface="+mn-ea"/>
                          <a:cs typeface="+mn-cs"/>
                        </a:rPr>
                        <a:t>The firm repays debt (a decrease in</a:t>
                      </a:r>
                    </a:p>
                    <a:p>
                      <a:r>
                        <a:rPr lang="en-IN" sz="1800" b="0" i="0" u="none" strike="noStrike" kern="1200" baseline="0" dirty="0" smtClean="0">
                          <a:solidFill>
                            <a:schemeClr val="tx1"/>
                          </a:solidFill>
                          <a:latin typeface="+mn-lt"/>
                          <a:ea typeface="+mn-ea"/>
                          <a:cs typeface="+mn-cs"/>
                        </a:rPr>
                        <a:t>short-term or long-term debt).</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361851640"/>
                  </a:ext>
                </a:extLst>
              </a:tr>
              <a:tr h="855270">
                <a:tc>
                  <a:txBody>
                    <a:bodyPr/>
                    <a:lstStyle/>
                    <a:p>
                      <a:r>
                        <a:rPr lang="en-IN" sz="1800" b="0" i="0" u="none" strike="noStrike" kern="1200" baseline="0" dirty="0" smtClean="0">
                          <a:solidFill>
                            <a:schemeClr val="tx1"/>
                          </a:solidFill>
                          <a:latin typeface="+mn-lt"/>
                          <a:ea typeface="+mn-ea"/>
                          <a:cs typeface="+mn-cs"/>
                        </a:rPr>
                        <a:t>Owner(s) invest in the business (an increase in stockholders’ equity).</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smtClean="0">
                          <a:solidFill>
                            <a:schemeClr val="tx1"/>
                          </a:solidFill>
                          <a:latin typeface="+mn-lt"/>
                          <a:ea typeface="+mn-ea"/>
                          <a:cs typeface="+mn-cs"/>
                        </a:rPr>
                        <a:t>The firm pays dividends to the owner(s) or repurchases the owners’ stocks (a decrease in equity).</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2848287464"/>
                  </a:ext>
                </a:extLst>
              </a:tr>
            </a:tbl>
          </a:graphicData>
        </a:graphic>
      </p:graphicFrame>
    </p:spTree>
    <p:extLst>
      <p:ext uri="{BB962C8B-B14F-4D97-AF65-F5344CB8AC3E}">
        <p14:creationId xmlns:p14="http://schemas.microsoft.com/office/powerpoint/2010/main" val="214601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739"/>
            <a:ext cx="8182896" cy="1097280"/>
          </a:xfrm>
        </p:spPr>
        <p:txBody>
          <a:bodyPr wrap="square">
            <a:spAutoFit/>
          </a:bodyPr>
          <a:lstStyle/>
          <a:p>
            <a:r>
              <a:rPr lang="en-US" altLang="en-US" sz="3600" dirty="0" smtClean="0">
                <a:latin typeface="+mj-lt"/>
                <a:ea typeface="ＭＳ Ｐゴシック" pitchFamily="34" charset="-128"/>
              </a:rPr>
              <a:t>Financing the Business Illustrated: Walmart</a:t>
            </a:r>
            <a:endParaRPr lang="en-US" sz="36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1151041596"/>
              </p:ext>
            </p:extLst>
          </p:nvPr>
        </p:nvGraphicFramePr>
        <p:xfrm>
          <a:off x="533400" y="2133601"/>
          <a:ext cx="8077200" cy="3428998"/>
        </p:xfrm>
        <a:graphic>
          <a:graphicData uri="http://schemas.openxmlformats.org/drawingml/2006/table">
            <a:tbl>
              <a:tblPr firstRow="1" bandRow="1">
                <a:tableStyleId>{3B4B98B0-60AC-42C2-AFA5-B58CD77FA1E5}</a:tableStyleId>
              </a:tblPr>
              <a:tblGrid>
                <a:gridCol w="6396968">
                  <a:extLst>
                    <a:ext uri="{9D8B030D-6E8A-4147-A177-3AD203B41FA5}">
                      <a16:colId xmlns:a16="http://schemas.microsoft.com/office/drawing/2014/main" xmlns="" val="20000"/>
                    </a:ext>
                  </a:extLst>
                </a:gridCol>
                <a:gridCol w="1680232">
                  <a:extLst>
                    <a:ext uri="{9D8B030D-6E8A-4147-A177-3AD203B41FA5}">
                      <a16:colId xmlns:a16="http://schemas.microsoft.com/office/drawing/2014/main" xmlns="" val="20002"/>
                    </a:ext>
                  </a:extLst>
                </a:gridCol>
              </a:tblGrid>
              <a:tr h="632221">
                <a:tc>
                  <a:txBody>
                    <a:bodyPr/>
                    <a:lstStyle/>
                    <a:p>
                      <a:r>
                        <a:rPr lang="en-US" b="0" dirty="0" smtClean="0"/>
                        <a:t>Dividends paid to shareholders</a:t>
                      </a:r>
                      <a:endParaRPr 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b="0" dirty="0" smtClean="0"/>
                        <a:t>($6,124)</a:t>
                      </a:r>
                      <a:endParaRPr 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0"/>
                  </a:ext>
                </a:extLst>
              </a:tr>
              <a:tr h="632221">
                <a:tc>
                  <a:txBody>
                    <a:bodyPr/>
                    <a:lstStyle/>
                    <a:p>
                      <a:r>
                        <a:rPr lang="en-US" dirty="0" smtClean="0"/>
                        <a:t>Increase in short-term notes payable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dirty="0" smtClean="0"/>
                        <a:t>342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1"/>
                  </a:ext>
                </a:extLst>
              </a:tr>
              <a:tr h="632221">
                <a:tc>
                  <a:txBody>
                    <a:bodyPr/>
                    <a:lstStyle/>
                    <a:p>
                      <a:r>
                        <a:rPr lang="en-US" dirty="0" smtClean="0"/>
                        <a:t>Decrease in long-term debt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dirty="0" smtClean="0"/>
                        <a:t>($6,183)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extLst>
                  <a:ext uri="{0D108BD9-81ED-4DB2-BD59-A6C34878D82A}">
                    <a16:rowId xmlns:a16="http://schemas.microsoft.com/office/drawing/2014/main" xmlns="" val="10002"/>
                  </a:ext>
                </a:extLst>
              </a:tr>
              <a:tr h="900114">
                <a:tc>
                  <a:txBody>
                    <a:bodyPr/>
                    <a:lstStyle/>
                    <a:p>
                      <a:r>
                        <a:rPr lang="en-US" dirty="0" smtClean="0"/>
                        <a:t>Issued new common stock (increase in par value and paid-in</a:t>
                      </a:r>
                      <a:r>
                        <a:rPr lang="en-US" baseline="0" dirty="0" smtClean="0"/>
                        <a:t> capital)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4EAE4"/>
                    </a:solidFill>
                  </a:tcPr>
                </a:tc>
                <a:tc>
                  <a:txBody>
                    <a:bodyPr/>
                    <a:lstStyle/>
                    <a:p>
                      <a:pPr algn="r"/>
                      <a:r>
                        <a:rPr lang="en-US" b="0" dirty="0" smtClean="0">
                          <a:solidFill>
                            <a:schemeClr val="tx1"/>
                          </a:solidFill>
                        </a:rPr>
                        <a:t>$267</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3"/>
                  </a:ext>
                </a:extLst>
              </a:tr>
              <a:tr h="632221">
                <a:tc>
                  <a:txBody>
                    <a:bodyPr/>
                    <a:lstStyle/>
                    <a:p>
                      <a:r>
                        <a:rPr lang="en-US" dirty="0" smtClean="0"/>
                        <a:t>Net cash outflows from financing activities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u="none" dirty="0" smtClean="0"/>
                        <a:t>($11,698)</a:t>
                      </a:r>
                      <a:endParaRPr lang="en-US"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996273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50733"/>
            <a:ext cx="8163232" cy="738664"/>
          </a:xfrm>
        </p:spPr>
        <p:txBody>
          <a:bodyPr wrap="square">
            <a:spAutoFit/>
          </a:bodyPr>
          <a:lstStyle/>
          <a:p>
            <a:r>
              <a:rPr lang="en-IN" sz="2400" dirty="0">
                <a:latin typeface="+mj-lt"/>
              </a:rPr>
              <a:t>T</a:t>
            </a:r>
            <a:r>
              <a:rPr lang="en-IN" sz="2400" dirty="0" smtClean="0">
                <a:latin typeface="+mj-lt"/>
              </a:rPr>
              <a:t>able 3.4 </a:t>
            </a:r>
            <a:r>
              <a:rPr lang="en-IN" sz="2400" dirty="0">
                <a:latin typeface="+mj-lt"/>
              </a:rPr>
              <a:t>The </a:t>
            </a:r>
            <a:r>
              <a:rPr lang="en-IN" sz="2400" dirty="0" smtClean="0">
                <a:latin typeface="+mj-lt"/>
              </a:rPr>
              <a:t>Walmart Company Statement </a:t>
            </a:r>
            <a:r>
              <a:rPr lang="en-IN" sz="2400" dirty="0">
                <a:latin typeface="+mj-lt"/>
              </a:rPr>
              <a:t>of Cash Flows ($ millions) </a:t>
            </a:r>
            <a:r>
              <a:rPr lang="en-IN" sz="2400" dirty="0" smtClean="0">
                <a:latin typeface="+mj-lt"/>
              </a:rPr>
              <a:t>Year Ended January 31, 2018</a:t>
            </a:r>
            <a:endParaRPr lang="en-US" sz="1800" dirty="0">
              <a:latin typeface="+mj-lt"/>
            </a:endParaRPr>
          </a:p>
        </p:txBody>
      </p:sp>
      <p:pic>
        <p:nvPicPr>
          <p:cNvPr id="1026" name="Picture 2" descr="The details are as follows: &#10;• Operating activities: &#10;• Net income: U.S. dollars 9,862&#10;• Adjustments to net income to compute cash flow from operations: &#10;• Add depreciation expense (Source of cash): 10,529&#10;• Decrease in accounts receivable (Source of cash): 221&#10;• Increase in inventories (Use of cash): (737)&#10;• Increase in other current assets (Use of cash): (1,570)&#10;• Increase in accounts payable (Source of cash): 5,077&#10;• Increase in accrued liabilities: 2,456&#10;• Cash flows from operating expenses: U.S. dollars 25,838&#10;• Investment activities: &#10;• c. increase in gross fixed assets (Use of cash): U.S. dollars (11,169)&#10;• d. increase in other assets (Use of cash): (3,082)&#10;• Cash flows from investing activities: U.S. dollars (14,251)&#10;• Financing activities: &#10;• e. Dividends paid to shareholders (Use of cash): U.S. dollars (6,124)&#10;• f. Increase in short-term notes payable (Source of cash): U.S. dollars 342&#10;• g. Decrease in long-term debt (Use of cash): (6,183)&#10;• h. Issued new common stock (Increase in par value and paid-in capital) (Source of cash): 267&#10;• Cash flows from financing activities: U.S. dollars (11,698)&#10;• Summary: &#10;• Change in cash and cash equivalents: U.S. dollars (111)&#10;• j. Beginning cash (January 31, 2017): 6,867&#10;• k. Ending cash (January 31, 2018): U.S. dollars 6,756&#10;• Legend: &#10;• Operating Activities: &#10;• Walmart had a net income of U.S. dollars 9.862 billion.&#10;• Adjustments to net income to compute cash flows from operations: &#10;• Depreciation: Since depreciation expense is a noncash charge, we add back U.S. dollars 10,529 billion in depreciation to net income when calculating the firm’s cash flow.&#10;• Decrease in accounts receivable. Accounts receivables fell by U.S. dollars 221 million, which is a cash inflow.&#10;• Increase in inventories. Inventories increased by U.S. dollars 737 million, which is a cash outflow.&#10;• Increase in other current assets. Other current assets increased by U.S. dollars 1.57 billion, which represents a cash outflow.&#10;• Increase in accounts payable. Accounts payable increased by U.S. dollars 5.077 billion, which is a cash inflow.&#10;• Increase in accrued liabilities. Accrued liabilities increased by U.S. dollars 2.456 billion, which is a cashflow.&#10;• Cash flows from operating activities add up to U.S. dollars 25.838 billion-a net inflow of cash.&#10;• Investment activities: &#10;• c. Increase in gross fixed assets. Walmart invested U.S. dollars 11.169 billion in fixed assets during 2018, which is a cash outflow.&#10;• d. Increase in other assets. The firm increased its investment in other assets (including intangibles) by U.S. dollars 3.082 billion, which is another cash flow.&#10;• Cash flows from investment activities. The total on this line is the sum of the investments listed above, which equals U.S. dollars 14.251 billion in cash outflows.&#10;• Financing Activities: &#10;• e. Dividends paid to shareholders. Dividends of U.S. dollars 6.124 billion were paid to the shareholders, which is a cash outflow.&#10;• f. Increase in short-term notes payable. Walmart borrowed a net U.S. dollars 342 million in short-term debt from its banks, which represented a cash inflow.&#10;• g. Decrease in long-term debt. The firm paid back a net U.S. dollars 6.183 billion in long-term debt, which is a cash outflow.&#10;• h. Increase in common stock. Walmart issued common stock to stock option holders for U.S. dollars 267 million. This increase is a cash inflow.&#10;• Cash flows from financing activities. The sum of the four financing entries equals a negative U.S. dollars 11.698 billion.&#10;• Summary: &#10;• i. Change in cash. The net sum of the operating activities, investing activities, and financing activities, resulted in a U.S. dollars 111 million decrease in cash during 2018.&#10;• j. Beginning cash. Cash at the beginning of 2017 was U.S. dollars 6.867 billion.&#10;• k. Ending cash. Walmart began 2018 with U.S. dollars 6.756 billion of cash; the U.S. dollars 6.876 billion it started with less the U.S. dollars 111 million decrease in cash during the year.&#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7513" y="1399558"/>
            <a:ext cx="2291261" cy="4867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4224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011" y="431676"/>
            <a:ext cx="8173064" cy="1097280"/>
          </a:xfrm>
        </p:spPr>
        <p:txBody>
          <a:bodyPr wrap="square">
            <a:spAutoFit/>
          </a:bodyPr>
          <a:lstStyle/>
          <a:p>
            <a:r>
              <a:rPr lang="en-US" altLang="en-US" sz="3600" dirty="0">
                <a:latin typeface="+mj-lt"/>
              </a:rPr>
              <a:t>Suggestions for Computing Cash Flows</a:t>
            </a:r>
            <a:endParaRPr lang="en-US" sz="3600" dirty="0">
              <a:latin typeface="+mj-lt"/>
            </a:endParaRPr>
          </a:p>
        </p:txBody>
      </p:sp>
      <p:sp>
        <p:nvSpPr>
          <p:cNvPr id="3" name="Content Placeholder 2"/>
          <p:cNvSpPr>
            <a:spLocks noGrp="1"/>
          </p:cNvSpPr>
          <p:nvPr>
            <p:ph idx="1"/>
          </p:nvPr>
        </p:nvSpPr>
        <p:spPr>
          <a:xfrm>
            <a:off x="437536" y="1904992"/>
            <a:ext cx="8173064" cy="2600712"/>
          </a:xfrm>
        </p:spPr>
        <p:txBody>
          <a:bodyPr wrap="square">
            <a:spAutoFit/>
          </a:bodyPr>
          <a:lstStyle/>
          <a:p>
            <a:r>
              <a:rPr lang="en-US" altLang="en-US" sz="2400" dirty="0"/>
              <a:t>Consider one section at a time</a:t>
            </a:r>
            <a:r>
              <a:rPr lang="en-US" altLang="en-US" sz="2400" dirty="0" smtClean="0"/>
              <a:t>.</a:t>
            </a:r>
          </a:p>
          <a:p>
            <a:r>
              <a:rPr lang="en-US" altLang="en-US" sz="2400" dirty="0"/>
              <a:t>You need only </a:t>
            </a:r>
            <a:r>
              <a:rPr lang="en-US" altLang="en-US" sz="2400" dirty="0" smtClean="0"/>
              <a:t>two </a:t>
            </a:r>
            <a:r>
              <a:rPr lang="en-US" altLang="en-US" sz="2400" dirty="0"/>
              <a:t>items from the income statement: net income and depreciation expense</a:t>
            </a:r>
            <a:r>
              <a:rPr lang="en-US" altLang="en-US" sz="2400" dirty="0" smtClean="0"/>
              <a:t>.</a:t>
            </a:r>
          </a:p>
          <a:p>
            <a:r>
              <a:rPr lang="en-US" altLang="en-US" sz="2400" dirty="0"/>
              <a:t>Consider change for all items in the balance sheet, </a:t>
            </a:r>
            <a:r>
              <a:rPr lang="en-US" altLang="en-US" sz="2400" dirty="0" smtClean="0"/>
              <a:t>except </a:t>
            </a:r>
            <a:r>
              <a:rPr lang="en-US" altLang="en-US" sz="2400" dirty="0"/>
              <a:t>ignore accumulated depreciation and net fixed assets; ignore change in retained earnings.</a:t>
            </a:r>
            <a:endParaRPr lang="en-US" sz="2400" dirty="0"/>
          </a:p>
        </p:txBody>
      </p:sp>
    </p:spTree>
    <p:extLst>
      <p:ext uri="{BB962C8B-B14F-4D97-AF65-F5344CB8AC3E}">
        <p14:creationId xmlns:p14="http://schemas.microsoft.com/office/powerpoint/2010/main" val="79518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842" y="1848771"/>
            <a:ext cx="8248957" cy="1661993"/>
          </a:xfrm>
        </p:spPr>
        <p:txBody>
          <a:bodyPr wrap="square">
            <a:spAutoFit/>
          </a:bodyPr>
          <a:lstStyle/>
          <a:p>
            <a:r>
              <a:rPr lang="en-US" altLang="en-US" dirty="0">
                <a:latin typeface="+mj-lt"/>
                <a:ea typeface="ＭＳ Ｐゴシック" pitchFamily="34" charset="-128"/>
              </a:rPr>
              <a:t>The Limitations of Financial Statements and Accounting Malpractice</a:t>
            </a:r>
            <a:endParaRPr lang="en-US" b="0" dirty="0">
              <a:latin typeface="+mj-lt"/>
            </a:endParaRPr>
          </a:p>
        </p:txBody>
      </p:sp>
    </p:spTree>
    <p:extLst>
      <p:ext uri="{BB962C8B-B14F-4D97-AF65-F5344CB8AC3E}">
        <p14:creationId xmlns:p14="http://schemas.microsoft.com/office/powerpoint/2010/main" val="3563799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54" y="312601"/>
            <a:ext cx="8182896" cy="1207008"/>
          </a:xfrm>
        </p:spPr>
        <p:txBody>
          <a:bodyPr wrap="square">
            <a:spAutoFit/>
          </a:bodyPr>
          <a:lstStyle/>
          <a:p>
            <a:r>
              <a:rPr lang="en-US" altLang="en-US" sz="3600" dirty="0">
                <a:latin typeface="+mj-lt"/>
              </a:rPr>
              <a:t>Accounting Malpractice and Limitations of Financial Statements</a:t>
            </a:r>
            <a:endParaRPr lang="en-US" dirty="0">
              <a:latin typeface="+mj-lt"/>
            </a:endParaRPr>
          </a:p>
        </p:txBody>
      </p:sp>
      <p:sp>
        <p:nvSpPr>
          <p:cNvPr id="3" name="Content Placeholder 2"/>
          <p:cNvSpPr>
            <a:spLocks noGrp="1"/>
          </p:cNvSpPr>
          <p:nvPr>
            <p:ph idx="1"/>
          </p:nvPr>
        </p:nvSpPr>
        <p:spPr>
          <a:xfrm>
            <a:off x="437536" y="1917288"/>
            <a:ext cx="8173064" cy="3339376"/>
          </a:xfrm>
        </p:spPr>
        <p:txBody>
          <a:bodyPr wrap="square">
            <a:spAutoFit/>
          </a:bodyPr>
          <a:lstStyle/>
          <a:p>
            <a:r>
              <a:rPr lang="en-US" altLang="en-US" sz="2400" dirty="0"/>
              <a:t>Financial statements are prepared following the Financial Accounting Standards Board’s generally accepted accounting principles (GAAP</a:t>
            </a:r>
            <a:r>
              <a:rPr lang="en-US" altLang="en-US" sz="2400" dirty="0" smtClean="0"/>
              <a:t>).</a:t>
            </a:r>
          </a:p>
          <a:p>
            <a:r>
              <a:rPr lang="en-US" altLang="en-US" sz="2400" dirty="0" smtClean="0"/>
              <a:t>Because accounting </a:t>
            </a:r>
            <a:r>
              <a:rPr lang="en-US" altLang="en-US" sz="2400" dirty="0"/>
              <a:t>rules give managers discretionary powers, it is possible that two firms with similar financial performance may report different results</a:t>
            </a:r>
            <a:r>
              <a:rPr lang="en-US" altLang="en-US" sz="2400" dirty="0" smtClean="0"/>
              <a:t>.</a:t>
            </a:r>
          </a:p>
          <a:p>
            <a:r>
              <a:rPr lang="en-US" altLang="en-US" sz="2400" dirty="0"/>
              <a:t>There have been several cases of accounting malpractice where rules have been </a:t>
            </a:r>
            <a:r>
              <a:rPr lang="en-US" altLang="en-US" sz="2400" dirty="0" smtClean="0"/>
              <a:t>broken.</a:t>
            </a:r>
            <a:endParaRPr lang="en-US" sz="2400" dirty="0"/>
          </a:p>
        </p:txBody>
      </p:sp>
    </p:spTree>
    <p:extLst>
      <p:ext uri="{BB962C8B-B14F-4D97-AF65-F5344CB8AC3E}">
        <p14:creationId xmlns:p14="http://schemas.microsoft.com/office/powerpoint/2010/main" val="2670566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1522"/>
            <a:ext cx="8173064" cy="553998"/>
          </a:xfrm>
        </p:spPr>
        <p:txBody>
          <a:bodyPr wrap="square">
            <a:spAutoFit/>
          </a:bodyPr>
          <a:lstStyle/>
          <a:p>
            <a:r>
              <a:rPr lang="en-US" altLang="en-US" sz="3600" dirty="0">
                <a:latin typeface="+mj-lt"/>
                <a:ea typeface="ＭＳ Ｐゴシック" pitchFamily="34" charset="-128"/>
              </a:rPr>
              <a:t>Key </a:t>
            </a:r>
            <a:r>
              <a:rPr lang="en-US" altLang="en-US" sz="3600" dirty="0" smtClean="0">
                <a:latin typeface="+mj-lt"/>
                <a:ea typeface="ＭＳ Ｐゴシック" pitchFamily="34" charset="-128"/>
              </a:rPr>
              <a:t>Terms </a:t>
            </a:r>
            <a:r>
              <a:rPr lang="en-US" altLang="en-US" sz="2800" dirty="0" smtClean="0">
                <a:latin typeface="+mj-lt"/>
                <a:ea typeface="ＭＳ Ｐゴシック" pitchFamily="34" charset="-128"/>
              </a:rPr>
              <a:t>(1 of 7)</a:t>
            </a:r>
            <a:endParaRPr lang="en-US" sz="2800" dirty="0">
              <a:latin typeface="+mj-lt"/>
            </a:endParaRPr>
          </a:p>
        </p:txBody>
      </p:sp>
      <p:sp>
        <p:nvSpPr>
          <p:cNvPr id="3" name="Content Placeholder 2"/>
          <p:cNvSpPr>
            <a:spLocks noGrp="1"/>
          </p:cNvSpPr>
          <p:nvPr>
            <p:ph idx="1"/>
          </p:nvPr>
        </p:nvSpPr>
        <p:spPr>
          <a:xfrm>
            <a:off x="435387" y="1219200"/>
            <a:ext cx="8153400" cy="4301177"/>
          </a:xfrm>
        </p:spPr>
        <p:txBody>
          <a:bodyPr wrap="square">
            <a:spAutoFit/>
          </a:bodyPr>
          <a:lstStyle/>
          <a:p>
            <a:r>
              <a:rPr lang="en-US" altLang="en-US" sz="2400" dirty="0" smtClean="0">
                <a:ea typeface="ＭＳ Ｐゴシック" pitchFamily="34" charset="-128"/>
              </a:rPr>
              <a:t>Accounts payable (trade credit)</a:t>
            </a:r>
          </a:p>
          <a:p>
            <a:r>
              <a:rPr lang="en-US" altLang="en-US" sz="2400" dirty="0" smtClean="0">
                <a:ea typeface="ＭＳ Ｐゴシック" pitchFamily="34" charset="-128"/>
              </a:rPr>
              <a:t>Accounts receivable </a:t>
            </a:r>
          </a:p>
          <a:p>
            <a:r>
              <a:rPr lang="en-US" altLang="en-US" sz="2400" dirty="0" smtClean="0">
                <a:ea typeface="ＭＳ Ｐゴシック" pitchFamily="34" charset="-128"/>
              </a:rPr>
              <a:t>Accrual </a:t>
            </a:r>
            <a:r>
              <a:rPr lang="en-US" altLang="en-US" sz="2400" dirty="0">
                <a:ea typeface="ＭＳ Ｐゴシック" pitchFamily="34" charset="-128"/>
              </a:rPr>
              <a:t>basis </a:t>
            </a:r>
            <a:r>
              <a:rPr lang="en-US" altLang="en-US" sz="2400" dirty="0" smtClean="0">
                <a:ea typeface="ＭＳ Ｐゴシック" pitchFamily="34" charset="-128"/>
              </a:rPr>
              <a:t>accounting</a:t>
            </a:r>
          </a:p>
          <a:p>
            <a:r>
              <a:rPr lang="en-US" altLang="en-US" sz="2400" dirty="0" smtClean="0">
                <a:ea typeface="ＭＳ Ｐゴシック" pitchFamily="34" charset="-128"/>
              </a:rPr>
              <a:t>Accrued expenses</a:t>
            </a:r>
          </a:p>
          <a:p>
            <a:r>
              <a:rPr lang="en-US" altLang="en-US" sz="2400" dirty="0" smtClean="0">
                <a:ea typeface="ＭＳ Ｐゴシック" pitchFamily="34" charset="-128"/>
              </a:rPr>
              <a:t>Accumulated depreciation</a:t>
            </a:r>
          </a:p>
          <a:p>
            <a:r>
              <a:rPr lang="en-US" altLang="en-US" sz="2400" dirty="0" smtClean="0">
                <a:ea typeface="ＭＳ Ｐゴシック" pitchFamily="34" charset="-128"/>
              </a:rPr>
              <a:t>Balance </a:t>
            </a:r>
            <a:r>
              <a:rPr lang="en-US" altLang="en-US" sz="2400" dirty="0">
                <a:ea typeface="ＭＳ Ｐゴシック" pitchFamily="34" charset="-128"/>
              </a:rPr>
              <a:t>sheet</a:t>
            </a:r>
          </a:p>
          <a:p>
            <a:r>
              <a:rPr lang="en-US" altLang="en-US" sz="2400" dirty="0" smtClean="0">
                <a:ea typeface="ＭＳ Ｐゴシック" pitchFamily="34" charset="-128"/>
              </a:rPr>
              <a:t>Book </a:t>
            </a:r>
            <a:r>
              <a:rPr lang="en-US" altLang="en-US" sz="2400" dirty="0">
                <a:ea typeface="ＭＳ Ｐゴシック" pitchFamily="34" charset="-128"/>
              </a:rPr>
              <a:t>value</a:t>
            </a:r>
          </a:p>
          <a:p>
            <a:r>
              <a:rPr lang="en-US" altLang="en-US" sz="2400" dirty="0" smtClean="0">
                <a:ea typeface="ＭＳ Ｐゴシック" pitchFamily="34" charset="-128"/>
              </a:rPr>
              <a:t>Cash</a:t>
            </a:r>
            <a:endParaRPr lang="en-US" altLang="en-US" sz="2400" dirty="0">
              <a:ea typeface="ＭＳ Ｐゴシック" pitchFamily="34" charset="-128"/>
            </a:endParaRPr>
          </a:p>
        </p:txBody>
      </p:sp>
    </p:spTree>
    <p:extLst>
      <p:ext uri="{BB962C8B-B14F-4D97-AF65-F5344CB8AC3E}">
        <p14:creationId xmlns:p14="http://schemas.microsoft.com/office/powerpoint/2010/main" val="4202916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1522"/>
            <a:ext cx="8173064" cy="553998"/>
          </a:xfrm>
        </p:spPr>
        <p:txBody>
          <a:bodyPr wrap="square">
            <a:spAutoFit/>
          </a:bodyPr>
          <a:lstStyle/>
          <a:p>
            <a:r>
              <a:rPr lang="en-US" altLang="en-US" sz="3600" dirty="0">
                <a:latin typeface="+mj-lt"/>
                <a:ea typeface="ＭＳ Ｐゴシック" pitchFamily="34" charset="-128"/>
              </a:rPr>
              <a:t>Key Terms </a:t>
            </a:r>
            <a:r>
              <a:rPr lang="en-US" altLang="en-US" sz="2800" dirty="0" smtClean="0">
                <a:latin typeface="+mj-lt"/>
                <a:ea typeface="ＭＳ Ｐゴシック" pitchFamily="34" charset="-128"/>
              </a:rPr>
              <a:t>(2 </a:t>
            </a:r>
            <a:r>
              <a:rPr lang="en-US" altLang="en-US" sz="2800" dirty="0">
                <a:latin typeface="+mj-lt"/>
                <a:ea typeface="ＭＳ Ｐゴシック" pitchFamily="34" charset="-128"/>
              </a:rPr>
              <a:t>of </a:t>
            </a:r>
            <a:r>
              <a:rPr lang="en-US" altLang="en-US" sz="2800" dirty="0" smtClean="0">
                <a:latin typeface="+mj-lt"/>
                <a:ea typeface="ＭＳ Ｐゴシック" pitchFamily="34" charset="-128"/>
              </a:rPr>
              <a:t>7)</a:t>
            </a:r>
            <a:endParaRPr lang="en-IN" sz="2800" dirty="0">
              <a:latin typeface="+mj-lt"/>
            </a:endParaRPr>
          </a:p>
        </p:txBody>
      </p:sp>
      <p:sp>
        <p:nvSpPr>
          <p:cNvPr id="3" name="Content Placeholder 2"/>
          <p:cNvSpPr>
            <a:spLocks noGrp="1"/>
          </p:cNvSpPr>
          <p:nvPr>
            <p:ph idx="1"/>
          </p:nvPr>
        </p:nvSpPr>
        <p:spPr>
          <a:xfrm>
            <a:off x="437536" y="1219208"/>
            <a:ext cx="8173064" cy="4301177"/>
          </a:xfrm>
        </p:spPr>
        <p:txBody>
          <a:bodyPr wrap="square">
            <a:spAutoFit/>
          </a:bodyPr>
          <a:lstStyle/>
          <a:p>
            <a:r>
              <a:rPr lang="en-US" altLang="en-US" sz="2400" dirty="0" smtClean="0">
                <a:ea typeface="ＭＳ Ｐゴシック" pitchFamily="34" charset="-128"/>
              </a:rPr>
              <a:t>Cash </a:t>
            </a:r>
            <a:r>
              <a:rPr lang="en-US" altLang="en-US" sz="2400" dirty="0">
                <a:ea typeface="ＭＳ Ｐゴシック" pitchFamily="34" charset="-128"/>
              </a:rPr>
              <a:t>basis accounting</a:t>
            </a:r>
          </a:p>
          <a:p>
            <a:r>
              <a:rPr lang="en-US" altLang="en-US" sz="2400" dirty="0" smtClean="0">
                <a:ea typeface="ＭＳ Ｐゴシック" pitchFamily="34" charset="-128"/>
              </a:rPr>
              <a:t>Common-size </a:t>
            </a:r>
            <a:r>
              <a:rPr lang="en-US" altLang="en-US" sz="2400" dirty="0">
                <a:ea typeface="ＭＳ Ｐゴシック" pitchFamily="34" charset="-128"/>
              </a:rPr>
              <a:t>balance sheet</a:t>
            </a:r>
          </a:p>
          <a:p>
            <a:r>
              <a:rPr lang="en-US" altLang="en-US" sz="2400" dirty="0" smtClean="0">
                <a:ea typeface="ＭＳ Ｐゴシック" pitchFamily="34" charset="-128"/>
              </a:rPr>
              <a:t>Common-size income statement</a:t>
            </a:r>
          </a:p>
          <a:p>
            <a:r>
              <a:rPr lang="en-US" altLang="en-US" sz="2400" dirty="0" smtClean="0">
                <a:ea typeface="ＭＳ Ｐゴシック" pitchFamily="34" charset="-128"/>
              </a:rPr>
              <a:t>Common </a:t>
            </a:r>
            <a:r>
              <a:rPr lang="en-US" altLang="en-US" sz="2400" dirty="0">
                <a:ea typeface="ＭＳ Ｐゴシック" pitchFamily="34" charset="-128"/>
              </a:rPr>
              <a:t>stock</a:t>
            </a:r>
          </a:p>
          <a:p>
            <a:r>
              <a:rPr lang="en-US" altLang="en-US" sz="2400" dirty="0" smtClean="0">
                <a:ea typeface="ＭＳ Ｐゴシック" pitchFamily="34" charset="-128"/>
              </a:rPr>
              <a:t>Common stockholders</a:t>
            </a:r>
            <a:endParaRPr lang="en-US" altLang="en-US" sz="2400" dirty="0">
              <a:ea typeface="ＭＳ Ｐゴシック" pitchFamily="34" charset="-128"/>
            </a:endParaRPr>
          </a:p>
          <a:p>
            <a:r>
              <a:rPr lang="en-US" altLang="en-US" sz="2400" dirty="0" smtClean="0">
                <a:ea typeface="ＭＳ Ｐゴシック" pitchFamily="34" charset="-128"/>
              </a:rPr>
              <a:t>Cost </a:t>
            </a:r>
            <a:r>
              <a:rPr lang="en-US" altLang="en-US" sz="2400" dirty="0">
                <a:ea typeface="ＭＳ Ｐゴシック" pitchFamily="34" charset="-128"/>
              </a:rPr>
              <a:t>of goods </a:t>
            </a:r>
            <a:r>
              <a:rPr lang="en-US" altLang="en-US" sz="2400" dirty="0" smtClean="0">
                <a:ea typeface="ＭＳ Ｐゴシック" pitchFamily="34" charset="-128"/>
              </a:rPr>
              <a:t>sold</a:t>
            </a:r>
          </a:p>
          <a:p>
            <a:r>
              <a:rPr lang="en-US" altLang="en-US" sz="2400" dirty="0" smtClean="0">
                <a:ea typeface="ＭＳ Ｐゴシック" pitchFamily="34" charset="-128"/>
              </a:rPr>
              <a:t>Current </a:t>
            </a:r>
            <a:r>
              <a:rPr lang="en-US" altLang="en-US" sz="2400" dirty="0">
                <a:ea typeface="ＭＳ Ｐゴシック" pitchFamily="34" charset="-128"/>
              </a:rPr>
              <a:t>assets (gross working capital)</a:t>
            </a:r>
          </a:p>
          <a:p>
            <a:r>
              <a:rPr lang="en-US" altLang="en-US" sz="2400" dirty="0" smtClean="0">
                <a:ea typeface="ＭＳ Ｐゴシック" pitchFamily="34" charset="-128"/>
              </a:rPr>
              <a:t>Debt</a:t>
            </a:r>
            <a:endParaRPr lang="en-US" altLang="en-US" sz="2400" dirty="0">
              <a:ea typeface="ＭＳ Ｐゴシック" pitchFamily="34" charset="-128"/>
            </a:endParaRPr>
          </a:p>
        </p:txBody>
      </p:sp>
    </p:spTree>
    <p:extLst>
      <p:ext uri="{BB962C8B-B14F-4D97-AF65-F5344CB8AC3E}">
        <p14:creationId xmlns:p14="http://schemas.microsoft.com/office/powerpoint/2010/main" val="3980081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704" y="412489"/>
            <a:ext cx="8030496" cy="553998"/>
          </a:xfrm>
        </p:spPr>
        <p:txBody>
          <a:bodyPr wrap="square">
            <a:spAutoFit/>
          </a:bodyPr>
          <a:lstStyle/>
          <a:p>
            <a:r>
              <a:rPr lang="en-US" altLang="en-US" sz="3600" dirty="0">
                <a:latin typeface="+mj-lt"/>
                <a:ea typeface="ＭＳ Ｐゴシック" pitchFamily="34" charset="-128"/>
              </a:rPr>
              <a:t>Income Statement </a:t>
            </a:r>
            <a:r>
              <a:rPr lang="en-US" altLang="en-US" sz="3600" dirty="0" smtClean="0">
                <a:latin typeface="+mj-lt"/>
                <a:ea typeface="ＭＳ Ｐゴシック" pitchFamily="34" charset="-128"/>
              </a:rPr>
              <a:t>Terms </a:t>
            </a:r>
            <a:r>
              <a:rPr lang="en-US" altLang="en-US" sz="2800" dirty="0" smtClean="0">
                <a:latin typeface="+mj-lt"/>
                <a:ea typeface="ＭＳ Ｐゴシック" pitchFamily="34" charset="-128"/>
              </a:rPr>
              <a:t>(1 of 2)</a:t>
            </a:r>
            <a:endParaRPr lang="en-US" sz="2000" dirty="0">
              <a:latin typeface="+mj-lt"/>
            </a:endParaRPr>
          </a:p>
        </p:txBody>
      </p:sp>
      <p:sp>
        <p:nvSpPr>
          <p:cNvPr id="3" name="Content Placeholder 2"/>
          <p:cNvSpPr>
            <a:spLocks noGrp="1"/>
          </p:cNvSpPr>
          <p:nvPr>
            <p:ph idx="1"/>
          </p:nvPr>
        </p:nvSpPr>
        <p:spPr>
          <a:xfrm>
            <a:off x="440404" y="1219110"/>
            <a:ext cx="8017796" cy="4308872"/>
          </a:xfrm>
        </p:spPr>
        <p:txBody>
          <a:bodyPr wrap="square">
            <a:spAutoFit/>
          </a:bodyPr>
          <a:lstStyle/>
          <a:p>
            <a:r>
              <a:rPr lang="en-US" altLang="en-US" sz="2400" b="1" dirty="0">
                <a:ea typeface="ＭＳ Ｐゴシック" pitchFamily="34" charset="-128"/>
              </a:rPr>
              <a:t>Revenue (Sales</a:t>
            </a:r>
            <a:r>
              <a:rPr lang="en-US" altLang="en-US" sz="2400" b="1" dirty="0" smtClean="0">
                <a:ea typeface="ＭＳ Ｐゴシック" pitchFamily="34" charset="-128"/>
              </a:rPr>
              <a:t>)</a:t>
            </a:r>
          </a:p>
          <a:p>
            <a:pPr lvl="1"/>
            <a:r>
              <a:rPr lang="en-US" altLang="en-US" sz="2400" dirty="0"/>
              <a:t>Money derived from selling the company’s product or service</a:t>
            </a:r>
            <a:endParaRPr lang="en-US" altLang="en-US" sz="2400" dirty="0" smtClean="0"/>
          </a:p>
          <a:p>
            <a:r>
              <a:rPr lang="en-US" altLang="en-US" sz="2400" b="1" dirty="0">
                <a:ea typeface="ＭＳ Ｐゴシック" pitchFamily="34" charset="-128"/>
              </a:rPr>
              <a:t>Cost of Goods Sold (COGS</a:t>
            </a:r>
            <a:r>
              <a:rPr lang="en-US" altLang="en-US" sz="2400" b="1" dirty="0" smtClean="0">
                <a:ea typeface="ＭＳ Ｐゴシック" pitchFamily="34" charset="-128"/>
              </a:rPr>
              <a:t>)</a:t>
            </a:r>
          </a:p>
          <a:p>
            <a:pPr lvl="1"/>
            <a:r>
              <a:rPr lang="en-US" altLang="en-US" sz="2400" dirty="0"/>
              <a:t>The cost of producing or acquiring the goods or services to be sold</a:t>
            </a:r>
            <a:endParaRPr lang="en-US" altLang="en-US" sz="2400" dirty="0" smtClean="0">
              <a:ea typeface="ＭＳ Ｐゴシック" pitchFamily="34" charset="-128"/>
            </a:endParaRPr>
          </a:p>
          <a:p>
            <a:r>
              <a:rPr lang="en-US" altLang="en-US" sz="2400" b="1" dirty="0">
                <a:ea typeface="ＭＳ Ｐゴシック" pitchFamily="34" charset="-128"/>
              </a:rPr>
              <a:t>Operating </a:t>
            </a:r>
            <a:r>
              <a:rPr lang="en-US" altLang="en-US" sz="2400" b="1" dirty="0" smtClean="0">
                <a:ea typeface="ＭＳ Ｐゴシック" pitchFamily="34" charset="-128"/>
              </a:rPr>
              <a:t>Expenses</a:t>
            </a:r>
          </a:p>
          <a:p>
            <a:pPr lvl="1"/>
            <a:r>
              <a:rPr lang="en-US" altLang="en-US" sz="2400" dirty="0"/>
              <a:t>Expenses related to marketing and distributing the product or service, general administrative expenses and depreciation </a:t>
            </a:r>
            <a:r>
              <a:rPr lang="en-US" altLang="en-US" sz="2400" dirty="0" smtClean="0"/>
              <a:t>expense</a:t>
            </a:r>
            <a:endParaRPr lang="en-US" altLang="en-US" sz="2400" b="1" dirty="0" smtClean="0">
              <a:ea typeface="ＭＳ Ｐゴシック" pitchFamily="34" charset="-128"/>
            </a:endParaRPr>
          </a:p>
        </p:txBody>
      </p:sp>
    </p:spTree>
    <p:extLst>
      <p:ext uri="{BB962C8B-B14F-4D97-AF65-F5344CB8AC3E}">
        <p14:creationId xmlns:p14="http://schemas.microsoft.com/office/powerpoint/2010/main" val="4275694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1522"/>
            <a:ext cx="8153400" cy="553998"/>
          </a:xfrm>
        </p:spPr>
        <p:txBody>
          <a:bodyPr wrap="square">
            <a:spAutoFit/>
          </a:bodyPr>
          <a:lstStyle/>
          <a:p>
            <a:r>
              <a:rPr lang="en-US" altLang="en-US" sz="3600" dirty="0">
                <a:latin typeface="+mj-lt"/>
                <a:ea typeface="ＭＳ Ｐゴシック" pitchFamily="34" charset="-128"/>
              </a:rPr>
              <a:t>Key Terms </a:t>
            </a:r>
            <a:r>
              <a:rPr lang="en-US" altLang="en-US" sz="2800" dirty="0" smtClean="0">
                <a:latin typeface="+mj-lt"/>
                <a:ea typeface="ＭＳ Ｐゴシック" pitchFamily="34" charset="-128"/>
              </a:rPr>
              <a:t>(3 </a:t>
            </a:r>
            <a:r>
              <a:rPr lang="en-US" altLang="en-US" sz="2800" dirty="0">
                <a:latin typeface="+mj-lt"/>
                <a:ea typeface="ＭＳ Ｐゴシック" pitchFamily="34" charset="-128"/>
              </a:rPr>
              <a:t>of </a:t>
            </a:r>
            <a:r>
              <a:rPr lang="en-US" altLang="en-US" sz="2800" dirty="0" smtClean="0">
                <a:latin typeface="+mj-lt"/>
                <a:ea typeface="ＭＳ Ｐゴシック" pitchFamily="34" charset="-128"/>
              </a:rPr>
              <a:t>7)</a:t>
            </a:r>
            <a:endParaRPr lang="en-IN" sz="2800" dirty="0">
              <a:latin typeface="+mj-lt"/>
            </a:endParaRPr>
          </a:p>
        </p:txBody>
      </p:sp>
      <p:sp>
        <p:nvSpPr>
          <p:cNvPr id="3" name="Content Placeholder 2"/>
          <p:cNvSpPr>
            <a:spLocks noGrp="1"/>
          </p:cNvSpPr>
          <p:nvPr>
            <p:ph idx="1"/>
          </p:nvPr>
        </p:nvSpPr>
        <p:spPr>
          <a:xfrm>
            <a:off x="437536" y="1219639"/>
            <a:ext cx="8153400" cy="4301177"/>
          </a:xfrm>
        </p:spPr>
        <p:txBody>
          <a:bodyPr wrap="square">
            <a:spAutoFit/>
          </a:bodyPr>
          <a:lstStyle/>
          <a:p>
            <a:r>
              <a:rPr lang="en-US" altLang="en-US" sz="2400" dirty="0" smtClean="0">
                <a:ea typeface="ＭＳ Ｐゴシック" pitchFamily="34" charset="-128"/>
              </a:rPr>
              <a:t>Debt </a:t>
            </a:r>
            <a:r>
              <a:rPr lang="en-US" altLang="en-US" sz="2400" dirty="0">
                <a:ea typeface="ＭＳ Ｐゴシック" pitchFamily="34" charset="-128"/>
              </a:rPr>
              <a:t>ratio</a:t>
            </a:r>
          </a:p>
          <a:p>
            <a:r>
              <a:rPr lang="en-US" altLang="en-US" sz="2400" dirty="0" smtClean="0">
                <a:ea typeface="ＭＳ Ｐゴシック" pitchFamily="34" charset="-128"/>
              </a:rPr>
              <a:t>Depreciation </a:t>
            </a:r>
            <a:r>
              <a:rPr lang="en-US" altLang="en-US" sz="2400" dirty="0">
                <a:ea typeface="ＭＳ Ｐゴシック" pitchFamily="34" charset="-128"/>
              </a:rPr>
              <a:t>expense</a:t>
            </a:r>
          </a:p>
          <a:p>
            <a:r>
              <a:rPr lang="en-US" altLang="en-US" sz="2400" dirty="0" smtClean="0">
                <a:ea typeface="ＭＳ Ｐゴシック" pitchFamily="34" charset="-128"/>
              </a:rPr>
              <a:t>Dividends </a:t>
            </a:r>
            <a:r>
              <a:rPr lang="en-US" altLang="en-US" sz="2400" dirty="0">
                <a:ea typeface="ＭＳ Ｐゴシック" pitchFamily="34" charset="-128"/>
              </a:rPr>
              <a:t>per share</a:t>
            </a:r>
          </a:p>
          <a:p>
            <a:r>
              <a:rPr lang="en-US" altLang="en-US" sz="2400" dirty="0" smtClean="0">
                <a:ea typeface="ＭＳ Ｐゴシック" pitchFamily="34" charset="-128"/>
              </a:rPr>
              <a:t>Earnings </a:t>
            </a:r>
            <a:r>
              <a:rPr lang="en-US" altLang="en-US" sz="2400" dirty="0">
                <a:ea typeface="ＭＳ Ｐゴシック" pitchFamily="34" charset="-128"/>
              </a:rPr>
              <a:t>before </a:t>
            </a:r>
            <a:r>
              <a:rPr lang="en-US" altLang="en-US" sz="2400" dirty="0" smtClean="0">
                <a:ea typeface="ＭＳ Ｐゴシック" pitchFamily="34" charset="-128"/>
              </a:rPr>
              <a:t>taxes (taxable income)</a:t>
            </a:r>
            <a:endParaRPr lang="en-US" altLang="en-US" sz="2400" dirty="0">
              <a:ea typeface="ＭＳ Ｐゴシック" pitchFamily="34" charset="-128"/>
            </a:endParaRPr>
          </a:p>
          <a:p>
            <a:r>
              <a:rPr lang="en-US" altLang="en-US" sz="2400" dirty="0" smtClean="0">
                <a:ea typeface="ＭＳ Ｐゴシック" pitchFamily="34" charset="-128"/>
              </a:rPr>
              <a:t>Earnings </a:t>
            </a:r>
            <a:r>
              <a:rPr lang="en-US" altLang="en-US" sz="2400" dirty="0">
                <a:ea typeface="ＭＳ Ｐゴシック" pitchFamily="34" charset="-128"/>
              </a:rPr>
              <a:t>per </a:t>
            </a:r>
            <a:r>
              <a:rPr lang="en-US" altLang="en-US" sz="2400" dirty="0" smtClean="0">
                <a:ea typeface="ＭＳ Ｐゴシック" pitchFamily="34" charset="-128"/>
              </a:rPr>
              <a:t>share</a:t>
            </a:r>
          </a:p>
          <a:p>
            <a:r>
              <a:rPr lang="en-US" altLang="en-US" sz="2400" dirty="0" smtClean="0">
                <a:ea typeface="ＭＳ Ｐゴシック" pitchFamily="34" charset="-128"/>
              </a:rPr>
              <a:t>Equity</a:t>
            </a:r>
            <a:endParaRPr lang="en-US" altLang="en-US" sz="2400" dirty="0">
              <a:ea typeface="ＭＳ Ｐゴシック" pitchFamily="34" charset="-128"/>
            </a:endParaRPr>
          </a:p>
          <a:p>
            <a:r>
              <a:rPr lang="en-US" altLang="en-US" sz="2400" dirty="0" smtClean="0">
                <a:ea typeface="ＭＳ Ｐゴシック" pitchFamily="34" charset="-128"/>
              </a:rPr>
              <a:t>Financing </a:t>
            </a:r>
            <a:r>
              <a:rPr lang="en-US" altLang="en-US" sz="2400" dirty="0">
                <a:ea typeface="ＭＳ Ｐゴシック" pitchFamily="34" charset="-128"/>
              </a:rPr>
              <a:t>cash flows</a:t>
            </a:r>
          </a:p>
          <a:p>
            <a:r>
              <a:rPr lang="en-US" altLang="en-US" sz="2400" dirty="0" smtClean="0">
                <a:ea typeface="ＭＳ Ｐゴシック" pitchFamily="34" charset="-128"/>
              </a:rPr>
              <a:t>Fixed assets</a:t>
            </a:r>
            <a:endParaRPr lang="en-US" altLang="en-US" sz="2400" dirty="0">
              <a:ea typeface="ＭＳ Ｐゴシック" pitchFamily="34" charset="-128"/>
            </a:endParaRPr>
          </a:p>
        </p:txBody>
      </p:sp>
    </p:spTree>
    <p:extLst>
      <p:ext uri="{BB962C8B-B14F-4D97-AF65-F5344CB8AC3E}">
        <p14:creationId xmlns:p14="http://schemas.microsoft.com/office/powerpoint/2010/main" val="4173642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0352"/>
            <a:ext cx="8153400" cy="553998"/>
          </a:xfrm>
        </p:spPr>
        <p:txBody>
          <a:bodyPr wrap="square">
            <a:spAutoFit/>
          </a:bodyPr>
          <a:lstStyle/>
          <a:p>
            <a:r>
              <a:rPr lang="en-US" altLang="en-US" sz="3600" dirty="0">
                <a:latin typeface="+mj-lt"/>
                <a:ea typeface="ＭＳ Ｐゴシック" pitchFamily="34" charset="-128"/>
              </a:rPr>
              <a:t>Key Terms </a:t>
            </a:r>
            <a:r>
              <a:rPr lang="en-US" altLang="en-US" sz="2800" dirty="0" smtClean="0">
                <a:latin typeface="+mj-lt"/>
                <a:ea typeface="ＭＳ Ｐゴシック" pitchFamily="34" charset="-128"/>
              </a:rPr>
              <a:t>(4 </a:t>
            </a:r>
            <a:r>
              <a:rPr lang="en-US" altLang="en-US" sz="2800" dirty="0">
                <a:latin typeface="+mj-lt"/>
                <a:ea typeface="ＭＳ Ｐゴシック" pitchFamily="34" charset="-128"/>
              </a:rPr>
              <a:t>of </a:t>
            </a:r>
            <a:r>
              <a:rPr lang="en-US" altLang="en-US" sz="2800" dirty="0" smtClean="0">
                <a:latin typeface="+mj-lt"/>
                <a:ea typeface="ＭＳ Ｐゴシック" pitchFamily="34" charset="-128"/>
              </a:rPr>
              <a:t>7)</a:t>
            </a:r>
            <a:endParaRPr lang="en-IN" sz="2800" dirty="0">
              <a:latin typeface="+mj-lt"/>
            </a:endParaRPr>
          </a:p>
        </p:txBody>
      </p:sp>
      <p:sp>
        <p:nvSpPr>
          <p:cNvPr id="3" name="Content Placeholder 2"/>
          <p:cNvSpPr>
            <a:spLocks noGrp="1"/>
          </p:cNvSpPr>
          <p:nvPr>
            <p:ph idx="1"/>
          </p:nvPr>
        </p:nvSpPr>
        <p:spPr>
          <a:xfrm>
            <a:off x="437536" y="1218920"/>
            <a:ext cx="8153400" cy="4301177"/>
          </a:xfrm>
        </p:spPr>
        <p:txBody>
          <a:bodyPr wrap="square">
            <a:spAutoFit/>
          </a:bodyPr>
          <a:lstStyle/>
          <a:p>
            <a:r>
              <a:rPr lang="en-US" altLang="en-US" sz="2400" dirty="0" smtClean="0">
                <a:ea typeface="ＭＳ Ｐゴシック" pitchFamily="34" charset="-128"/>
              </a:rPr>
              <a:t>Fixed costs</a:t>
            </a:r>
            <a:endParaRPr lang="en-US" altLang="en-US" sz="2400" dirty="0">
              <a:ea typeface="ＭＳ Ｐゴシック" pitchFamily="34" charset="-128"/>
            </a:endParaRPr>
          </a:p>
          <a:p>
            <a:r>
              <a:rPr lang="en-US" altLang="en-US" sz="2400" dirty="0" smtClean="0">
                <a:ea typeface="ＭＳ Ｐゴシック" pitchFamily="34" charset="-128"/>
              </a:rPr>
              <a:t>Free </a:t>
            </a:r>
            <a:r>
              <a:rPr lang="en-US" altLang="en-US" sz="2400" dirty="0">
                <a:ea typeface="ＭＳ Ｐゴシック" pitchFamily="34" charset="-128"/>
              </a:rPr>
              <a:t>cash flows</a:t>
            </a:r>
          </a:p>
          <a:p>
            <a:r>
              <a:rPr lang="en-US" altLang="en-US" sz="2400" dirty="0" smtClean="0">
                <a:ea typeface="ＭＳ Ｐゴシック" pitchFamily="34" charset="-128"/>
              </a:rPr>
              <a:t>Gross </a:t>
            </a:r>
            <a:r>
              <a:rPr lang="en-US" altLang="en-US" sz="2400" dirty="0">
                <a:ea typeface="ＭＳ Ｐゴシック" pitchFamily="34" charset="-128"/>
              </a:rPr>
              <a:t>fixed </a:t>
            </a:r>
            <a:r>
              <a:rPr lang="en-US" altLang="en-US" sz="2400" dirty="0" smtClean="0">
                <a:ea typeface="ＭＳ Ｐゴシック" pitchFamily="34" charset="-128"/>
              </a:rPr>
              <a:t>assets</a:t>
            </a:r>
          </a:p>
          <a:p>
            <a:r>
              <a:rPr lang="en-US" altLang="en-US" sz="2400" dirty="0" smtClean="0">
                <a:ea typeface="ＭＳ Ｐゴシック" pitchFamily="34" charset="-128"/>
              </a:rPr>
              <a:t>Gross profit</a:t>
            </a:r>
          </a:p>
          <a:p>
            <a:r>
              <a:rPr lang="en-US" altLang="en-US" sz="2400" dirty="0" smtClean="0">
                <a:ea typeface="ＭＳ Ｐゴシック" pitchFamily="34" charset="-128"/>
              </a:rPr>
              <a:t>Gross </a:t>
            </a:r>
            <a:r>
              <a:rPr lang="en-US" altLang="en-US" sz="2400" dirty="0">
                <a:ea typeface="ＭＳ Ｐゴシック" pitchFamily="34" charset="-128"/>
              </a:rPr>
              <a:t>profit margin</a:t>
            </a:r>
          </a:p>
          <a:p>
            <a:r>
              <a:rPr lang="en-US" altLang="en-US" sz="2400" dirty="0" smtClean="0">
                <a:ea typeface="ＭＳ Ｐゴシック" pitchFamily="34" charset="-128"/>
              </a:rPr>
              <a:t>Income </a:t>
            </a:r>
            <a:r>
              <a:rPr lang="en-US" altLang="en-US" sz="2400" dirty="0">
                <a:ea typeface="ＭＳ Ｐゴシック" pitchFamily="34" charset="-128"/>
              </a:rPr>
              <a:t>statement (profit and loss statement)</a:t>
            </a:r>
          </a:p>
          <a:p>
            <a:r>
              <a:rPr lang="en-US" altLang="en-US" sz="2400" dirty="0" smtClean="0">
                <a:ea typeface="ＭＳ Ｐゴシック" pitchFamily="34" charset="-128"/>
              </a:rPr>
              <a:t>Inventories</a:t>
            </a:r>
            <a:endParaRPr lang="en-US" altLang="en-US" sz="2400" dirty="0">
              <a:ea typeface="ＭＳ Ｐゴシック" pitchFamily="34" charset="-128"/>
            </a:endParaRPr>
          </a:p>
          <a:p>
            <a:r>
              <a:rPr lang="en-US" altLang="en-US" sz="2400" dirty="0" smtClean="0">
                <a:ea typeface="ＭＳ Ｐゴシック" pitchFamily="34" charset="-128"/>
              </a:rPr>
              <a:t>Liquidity</a:t>
            </a:r>
            <a:endParaRPr lang="en-US" altLang="en-US" sz="2400" dirty="0">
              <a:ea typeface="ＭＳ Ｐゴシック" pitchFamily="34" charset="-128"/>
            </a:endParaRPr>
          </a:p>
        </p:txBody>
      </p:sp>
    </p:spTree>
    <p:extLst>
      <p:ext uri="{BB962C8B-B14F-4D97-AF65-F5344CB8AC3E}">
        <p14:creationId xmlns:p14="http://schemas.microsoft.com/office/powerpoint/2010/main" val="400567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767" y="411522"/>
            <a:ext cx="8153400" cy="553998"/>
          </a:xfrm>
        </p:spPr>
        <p:txBody>
          <a:bodyPr wrap="square">
            <a:spAutoFit/>
          </a:bodyPr>
          <a:lstStyle/>
          <a:p>
            <a:r>
              <a:rPr lang="en-US" altLang="en-US" sz="3600" dirty="0" smtClean="0">
                <a:latin typeface="+mj-lt"/>
                <a:ea typeface="ＭＳ Ｐゴシック" pitchFamily="34" charset="-128"/>
              </a:rPr>
              <a:t>Key Terms </a:t>
            </a:r>
            <a:r>
              <a:rPr lang="en-US" altLang="en-US" sz="2800" dirty="0" smtClean="0">
                <a:latin typeface="+mj-lt"/>
                <a:ea typeface="ＭＳ Ｐゴシック" pitchFamily="34" charset="-128"/>
              </a:rPr>
              <a:t>(5 of 7)</a:t>
            </a:r>
            <a:endParaRPr lang="en-US" sz="2800" dirty="0">
              <a:latin typeface="+mj-lt"/>
            </a:endParaRPr>
          </a:p>
        </p:txBody>
      </p:sp>
      <p:sp>
        <p:nvSpPr>
          <p:cNvPr id="3" name="Content Placeholder 2"/>
          <p:cNvSpPr>
            <a:spLocks noGrp="1"/>
          </p:cNvSpPr>
          <p:nvPr>
            <p:ph idx="1"/>
          </p:nvPr>
        </p:nvSpPr>
        <p:spPr>
          <a:xfrm>
            <a:off x="437536" y="1219200"/>
            <a:ext cx="8153400" cy="4108817"/>
          </a:xfrm>
        </p:spPr>
        <p:txBody>
          <a:bodyPr wrap="square">
            <a:spAutoFit/>
          </a:bodyPr>
          <a:lstStyle/>
          <a:p>
            <a:r>
              <a:rPr lang="en-US" altLang="en-US" sz="2400" dirty="0" smtClean="0">
                <a:ea typeface="ＭＳ Ｐゴシック" pitchFamily="34" charset="-128"/>
              </a:rPr>
              <a:t>Long-term debt</a:t>
            </a:r>
          </a:p>
          <a:p>
            <a:r>
              <a:rPr lang="en-US" altLang="en-US" sz="2400" dirty="0" smtClean="0">
                <a:ea typeface="ＭＳ Ｐゴシック" pitchFamily="34" charset="-128"/>
              </a:rPr>
              <a:t>Mortgage</a:t>
            </a:r>
          </a:p>
          <a:p>
            <a:r>
              <a:rPr lang="en-US" altLang="en-US" sz="2400" dirty="0" smtClean="0">
                <a:ea typeface="ＭＳ Ｐゴシック" pitchFamily="34" charset="-128"/>
              </a:rPr>
              <a:t>Net fixed assets</a:t>
            </a:r>
          </a:p>
          <a:p>
            <a:r>
              <a:rPr lang="en-US" altLang="en-US" sz="2400" dirty="0" smtClean="0">
                <a:ea typeface="ＭＳ Ｐゴシック" pitchFamily="34" charset="-128"/>
              </a:rPr>
              <a:t>Net income (net profit, or earnings available to common stockholders)</a:t>
            </a:r>
          </a:p>
          <a:p>
            <a:r>
              <a:rPr lang="en-US" altLang="en-US" sz="2400" dirty="0" smtClean="0">
                <a:ea typeface="ＭＳ Ｐゴシック" pitchFamily="34" charset="-128"/>
              </a:rPr>
              <a:t>Net profit margin</a:t>
            </a:r>
          </a:p>
          <a:p>
            <a:r>
              <a:rPr lang="en-US" altLang="en-US" sz="2400" dirty="0" smtClean="0">
                <a:ea typeface="ＭＳ Ｐゴシック" pitchFamily="34" charset="-128"/>
              </a:rPr>
              <a:t>Net working capital</a:t>
            </a:r>
          </a:p>
          <a:p>
            <a:r>
              <a:rPr lang="en-US" altLang="en-US" sz="2400" dirty="0" smtClean="0">
                <a:ea typeface="ＭＳ Ｐゴシック" pitchFamily="34" charset="-128"/>
              </a:rPr>
              <a:t>Operating expenses</a:t>
            </a:r>
          </a:p>
        </p:txBody>
      </p:sp>
    </p:spTree>
    <p:extLst>
      <p:ext uri="{BB962C8B-B14F-4D97-AF65-F5344CB8AC3E}">
        <p14:creationId xmlns:p14="http://schemas.microsoft.com/office/powerpoint/2010/main" val="1877612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1522"/>
            <a:ext cx="8153400" cy="553998"/>
          </a:xfrm>
        </p:spPr>
        <p:txBody>
          <a:bodyPr wrap="square">
            <a:spAutoFit/>
          </a:bodyPr>
          <a:lstStyle/>
          <a:p>
            <a:r>
              <a:rPr lang="en-US" altLang="en-US" sz="3600" dirty="0">
                <a:latin typeface="+mj-lt"/>
                <a:ea typeface="ＭＳ Ｐゴシック" pitchFamily="34" charset="-128"/>
              </a:rPr>
              <a:t>Key Terms </a:t>
            </a:r>
            <a:r>
              <a:rPr lang="en-US" altLang="en-US" sz="2800" dirty="0" smtClean="0">
                <a:latin typeface="+mj-lt"/>
                <a:ea typeface="ＭＳ Ｐゴシック" pitchFamily="34" charset="-128"/>
              </a:rPr>
              <a:t>(6 </a:t>
            </a:r>
            <a:r>
              <a:rPr lang="en-US" altLang="en-US" sz="2800" dirty="0">
                <a:latin typeface="+mj-lt"/>
                <a:ea typeface="ＭＳ Ｐゴシック" pitchFamily="34" charset="-128"/>
              </a:rPr>
              <a:t>of </a:t>
            </a:r>
            <a:r>
              <a:rPr lang="en-US" altLang="en-US" sz="2800" dirty="0" smtClean="0">
                <a:latin typeface="+mj-lt"/>
                <a:ea typeface="ＭＳ Ｐゴシック" pitchFamily="34" charset="-128"/>
              </a:rPr>
              <a:t>7)</a:t>
            </a:r>
            <a:endParaRPr lang="en-IN" sz="2800" dirty="0">
              <a:latin typeface="+mj-lt"/>
            </a:endParaRPr>
          </a:p>
        </p:txBody>
      </p:sp>
      <p:sp>
        <p:nvSpPr>
          <p:cNvPr id="3" name="Content Placeholder 2"/>
          <p:cNvSpPr>
            <a:spLocks noGrp="1"/>
          </p:cNvSpPr>
          <p:nvPr>
            <p:ph idx="1"/>
          </p:nvPr>
        </p:nvSpPr>
        <p:spPr>
          <a:xfrm>
            <a:off x="437536" y="1219200"/>
            <a:ext cx="8153400" cy="4301177"/>
          </a:xfrm>
        </p:spPr>
        <p:txBody>
          <a:bodyPr wrap="square">
            <a:spAutoFit/>
          </a:bodyPr>
          <a:lstStyle/>
          <a:p>
            <a:r>
              <a:rPr lang="en-US" altLang="en-US" sz="2400" dirty="0" smtClean="0">
                <a:ea typeface="ＭＳ Ｐゴシック" pitchFamily="34" charset="-128"/>
              </a:rPr>
              <a:t>Operating </a:t>
            </a:r>
            <a:r>
              <a:rPr lang="en-US" altLang="en-US" sz="2400" dirty="0">
                <a:ea typeface="ＭＳ Ｐゴシック" pitchFamily="34" charset="-128"/>
              </a:rPr>
              <a:t>income (earnings before interest and taxes)</a:t>
            </a:r>
          </a:p>
          <a:p>
            <a:r>
              <a:rPr lang="en-US" altLang="en-US" sz="2400" dirty="0" smtClean="0">
                <a:ea typeface="ＭＳ Ｐゴシック" pitchFamily="34" charset="-128"/>
              </a:rPr>
              <a:t>Operating profit margin</a:t>
            </a:r>
          </a:p>
          <a:p>
            <a:r>
              <a:rPr lang="en-US" altLang="en-US" sz="2400" dirty="0" smtClean="0">
                <a:ea typeface="ＭＳ Ｐゴシック" pitchFamily="34" charset="-128"/>
              </a:rPr>
              <a:t>Other current assets </a:t>
            </a:r>
          </a:p>
          <a:p>
            <a:r>
              <a:rPr lang="en-US" altLang="en-US" sz="2400" dirty="0" smtClean="0">
                <a:ea typeface="ＭＳ Ｐゴシック" pitchFamily="34" charset="-128"/>
              </a:rPr>
              <a:t>Paid-in </a:t>
            </a:r>
            <a:r>
              <a:rPr lang="en-US" altLang="en-US" sz="2400" dirty="0">
                <a:ea typeface="ＭＳ Ｐゴシック" pitchFamily="34" charset="-128"/>
              </a:rPr>
              <a:t>capital</a:t>
            </a:r>
          </a:p>
          <a:p>
            <a:r>
              <a:rPr lang="en-US" altLang="en-US" sz="2400" dirty="0" smtClean="0">
                <a:ea typeface="ＭＳ Ｐゴシック" pitchFamily="34" charset="-128"/>
              </a:rPr>
              <a:t>Par </a:t>
            </a:r>
            <a:r>
              <a:rPr lang="en-US" altLang="en-US" sz="2400" dirty="0">
                <a:ea typeface="ＭＳ Ｐゴシック" pitchFamily="34" charset="-128"/>
              </a:rPr>
              <a:t>value</a:t>
            </a:r>
          </a:p>
          <a:p>
            <a:r>
              <a:rPr lang="en-US" altLang="en-US" sz="2400" dirty="0" smtClean="0">
                <a:ea typeface="ＭＳ Ｐゴシック" pitchFamily="34" charset="-128"/>
              </a:rPr>
              <a:t>Preferred stockholders</a:t>
            </a:r>
          </a:p>
          <a:p>
            <a:r>
              <a:rPr lang="en-US" altLang="en-US" sz="2400" dirty="0" smtClean="0">
                <a:ea typeface="ＭＳ Ｐゴシック" pitchFamily="34" charset="-128"/>
              </a:rPr>
              <a:t>Profit </a:t>
            </a:r>
            <a:r>
              <a:rPr lang="en-US" altLang="en-US" sz="2400" dirty="0">
                <a:ea typeface="ＭＳ Ｐゴシック" pitchFamily="34" charset="-128"/>
              </a:rPr>
              <a:t>margins</a:t>
            </a:r>
          </a:p>
          <a:p>
            <a:r>
              <a:rPr lang="en-US" altLang="en-US" sz="2400" dirty="0" smtClean="0">
                <a:ea typeface="ＭＳ Ｐゴシック" pitchFamily="34" charset="-128"/>
              </a:rPr>
              <a:t>Retained earnings</a:t>
            </a:r>
            <a:endParaRPr lang="en-US" altLang="en-US" sz="2400" dirty="0">
              <a:ea typeface="ＭＳ Ｐゴシック" pitchFamily="34" charset="-128"/>
            </a:endParaRPr>
          </a:p>
        </p:txBody>
      </p:sp>
    </p:spTree>
    <p:extLst>
      <p:ext uri="{BB962C8B-B14F-4D97-AF65-F5344CB8AC3E}">
        <p14:creationId xmlns:p14="http://schemas.microsoft.com/office/powerpoint/2010/main" val="1131107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486" y="410588"/>
            <a:ext cx="8153400" cy="553998"/>
          </a:xfrm>
        </p:spPr>
        <p:txBody>
          <a:bodyPr wrap="square">
            <a:spAutoFit/>
          </a:bodyPr>
          <a:lstStyle/>
          <a:p>
            <a:r>
              <a:rPr lang="en-US" altLang="en-US" sz="3600" dirty="0">
                <a:latin typeface="+mj-lt"/>
                <a:ea typeface="ＭＳ Ｐゴシック" pitchFamily="34" charset="-128"/>
              </a:rPr>
              <a:t>Key Terms </a:t>
            </a:r>
            <a:r>
              <a:rPr lang="en-US" altLang="en-US" sz="2800" dirty="0" smtClean="0">
                <a:latin typeface="+mj-lt"/>
                <a:ea typeface="ＭＳ Ｐゴシック" pitchFamily="34" charset="-128"/>
              </a:rPr>
              <a:t>(7 </a:t>
            </a:r>
            <a:r>
              <a:rPr lang="en-US" altLang="en-US" sz="2800" dirty="0">
                <a:latin typeface="+mj-lt"/>
                <a:ea typeface="ＭＳ Ｐゴシック" pitchFamily="34" charset="-128"/>
              </a:rPr>
              <a:t>of </a:t>
            </a:r>
            <a:r>
              <a:rPr lang="en-US" altLang="en-US" sz="2800" dirty="0" smtClean="0">
                <a:latin typeface="+mj-lt"/>
                <a:ea typeface="ＭＳ Ｐゴシック" pitchFamily="34" charset="-128"/>
              </a:rPr>
              <a:t>7)</a:t>
            </a:r>
            <a:endParaRPr lang="en-IN" sz="2800" dirty="0">
              <a:latin typeface="+mj-lt"/>
            </a:endParaRPr>
          </a:p>
        </p:txBody>
      </p:sp>
      <p:sp>
        <p:nvSpPr>
          <p:cNvPr id="3" name="Content Placeholder 2"/>
          <p:cNvSpPr>
            <a:spLocks noGrp="1"/>
          </p:cNvSpPr>
          <p:nvPr>
            <p:ph idx="1"/>
          </p:nvPr>
        </p:nvSpPr>
        <p:spPr>
          <a:xfrm>
            <a:off x="437536" y="1219200"/>
            <a:ext cx="8153400" cy="3177793"/>
          </a:xfrm>
        </p:spPr>
        <p:txBody>
          <a:bodyPr wrap="square">
            <a:spAutoFit/>
          </a:bodyPr>
          <a:lstStyle/>
          <a:p>
            <a:r>
              <a:rPr lang="en-US" altLang="en-US" sz="2400" dirty="0" smtClean="0">
                <a:ea typeface="ＭＳ Ｐゴシック" pitchFamily="34" charset="-128"/>
              </a:rPr>
              <a:t>Semi-variable </a:t>
            </a:r>
            <a:r>
              <a:rPr lang="en-US" altLang="en-US" sz="2400" dirty="0">
                <a:ea typeface="ＭＳ Ｐゴシック" pitchFamily="34" charset="-128"/>
              </a:rPr>
              <a:t>costs</a:t>
            </a:r>
          </a:p>
          <a:p>
            <a:r>
              <a:rPr lang="en-US" altLang="en-US" sz="2400" dirty="0" smtClean="0">
                <a:ea typeface="ＭＳ Ｐゴシック" pitchFamily="34" charset="-128"/>
              </a:rPr>
              <a:t>Short-term debt (current liabilities)</a:t>
            </a:r>
          </a:p>
          <a:p>
            <a:r>
              <a:rPr lang="en-US" altLang="en-US" sz="2400" dirty="0" smtClean="0">
                <a:ea typeface="ＭＳ Ｐゴシック" pitchFamily="34" charset="-128"/>
              </a:rPr>
              <a:t>Short-term </a:t>
            </a:r>
            <a:r>
              <a:rPr lang="en-US" altLang="en-US" sz="2400" dirty="0">
                <a:ea typeface="ＭＳ Ｐゴシック" pitchFamily="34" charset="-128"/>
              </a:rPr>
              <a:t>notes (debt)</a:t>
            </a:r>
          </a:p>
          <a:p>
            <a:r>
              <a:rPr lang="en-US" altLang="en-US" sz="2400" dirty="0" smtClean="0">
                <a:ea typeface="ＭＳ Ｐゴシック" pitchFamily="34" charset="-128"/>
              </a:rPr>
              <a:t>Statement </a:t>
            </a:r>
            <a:r>
              <a:rPr lang="en-US" altLang="en-US" sz="2400" dirty="0">
                <a:ea typeface="ＭＳ Ｐゴシック" pitchFamily="34" charset="-128"/>
              </a:rPr>
              <a:t>of cash flows</a:t>
            </a:r>
          </a:p>
          <a:p>
            <a:r>
              <a:rPr lang="en-US" altLang="en-US" sz="2400" dirty="0" smtClean="0">
                <a:ea typeface="ＭＳ Ｐゴシック" pitchFamily="34" charset="-128"/>
              </a:rPr>
              <a:t>Treasury </a:t>
            </a:r>
            <a:r>
              <a:rPr lang="en-US" altLang="en-US" sz="2400" dirty="0">
                <a:ea typeface="ＭＳ Ｐゴシック" pitchFamily="34" charset="-128"/>
              </a:rPr>
              <a:t>stock</a:t>
            </a:r>
          </a:p>
          <a:p>
            <a:r>
              <a:rPr lang="en-US" altLang="en-US" sz="2400" dirty="0" smtClean="0">
                <a:ea typeface="ＭＳ Ｐゴシック" pitchFamily="34" charset="-128"/>
              </a:rPr>
              <a:t>Variable costs</a:t>
            </a:r>
            <a:endParaRPr lang="en-US" sz="2400" dirty="0"/>
          </a:p>
        </p:txBody>
      </p:sp>
    </p:spTree>
    <p:extLst>
      <p:ext uri="{BB962C8B-B14F-4D97-AF65-F5344CB8AC3E}">
        <p14:creationId xmlns:p14="http://schemas.microsoft.com/office/powerpoint/2010/main" val="4220462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5" name="Title 4">
            <a:extLst>
              <a:ext uri="{FF2B5EF4-FFF2-40B4-BE49-F238E27FC236}">
                <a16:creationId xmlns="" xmlns:a16="http://schemas.microsoft.com/office/drawing/2014/main" id="{E47FF819-0D5D-491A-BF8F-B42813E7390C}"/>
              </a:ext>
            </a:extLst>
          </p:cNvPr>
          <p:cNvSpPr>
            <a:spLocks noGrp="1"/>
          </p:cNvSpPr>
          <p:nvPr>
            <p:ph type="title"/>
          </p:nvPr>
        </p:nvSpPr>
        <p:spPr>
          <a:xfrm>
            <a:off x="342900" y="518160"/>
            <a:ext cx="8124825" cy="548640"/>
          </a:xfrm>
        </p:spPr>
        <p:txBody>
          <a:bodyPr wrap="square">
            <a:spAutoFit/>
          </a:bodyPr>
          <a:lstStyle/>
          <a:p>
            <a:r>
              <a:rPr lang="en-US" dirty="0"/>
              <a:t>Copyright</a:t>
            </a:r>
          </a:p>
        </p:txBody>
      </p:sp>
      <p:pic>
        <p:nvPicPr>
          <p:cNvPr id="7" name="Graphic 6" descr="Warning">
            <a:extLst>
              <a:ext uri="{FF2B5EF4-FFF2-40B4-BE49-F238E27FC236}">
                <a16:creationId xmlns:a16="http://schemas.microsoft.com/office/drawing/2014/main" xmlns="" id="{C06FB2D2-3F36-42C9-A5A6-B6234DC54C96}"/>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246184" y="2317359"/>
            <a:ext cx="1277815" cy="1434026"/>
          </a:xfrm>
          <a:prstGeom prst="rect">
            <a:avLst/>
          </a:prstGeom>
        </p:spPr>
      </p:pic>
      <p:sp>
        <p:nvSpPr>
          <p:cNvPr id="9" name="Text Placeholder 1">
            <a:extLst>
              <a:ext uri="{FF2B5EF4-FFF2-40B4-BE49-F238E27FC236}">
                <a16:creationId xmlns:a16="http://schemas.microsoft.com/office/drawing/2014/main" xmlns="" id="{AD5FAE7B-F718-4307-B112-AD6256157E8F}"/>
              </a:ext>
            </a:extLst>
          </p:cNvPr>
          <p:cNvSpPr txBox="1">
            <a:spLocks/>
          </p:cNvSpPr>
          <p:nvPr/>
        </p:nvSpPr>
        <p:spPr>
          <a:xfrm>
            <a:off x="1606061" y="1852246"/>
            <a:ext cx="6858001" cy="2854836"/>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Font typeface="Arial" panose="020B0604020202020204" pitchFamily="34" charset="0"/>
              <a:buNone/>
            </a:pPr>
            <a:r>
              <a:rPr lang="en-US" b="1" smtClean="0"/>
              <a:t>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a:t>
            </a:r>
            <a:endParaRPr lang="en-US" b="1" dirty="0"/>
          </a:p>
        </p:txBody>
      </p:sp>
    </p:spTree>
    <p:extLst>
      <p:ext uri="{BB962C8B-B14F-4D97-AF65-F5344CB8AC3E}">
        <p14:creationId xmlns:p14="http://schemas.microsoft.com/office/powerpoint/2010/main" val="1591840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704" y="416575"/>
            <a:ext cx="8106696" cy="553998"/>
          </a:xfrm>
        </p:spPr>
        <p:txBody>
          <a:bodyPr wrap="square">
            <a:spAutoFit/>
          </a:bodyPr>
          <a:lstStyle/>
          <a:p>
            <a:r>
              <a:rPr lang="en-US" altLang="en-US" sz="3600" dirty="0">
                <a:latin typeface="+mj-lt"/>
                <a:ea typeface="ＭＳ Ｐゴシック" pitchFamily="34" charset="-128"/>
              </a:rPr>
              <a:t>Income Statement </a:t>
            </a:r>
            <a:r>
              <a:rPr lang="en-US" altLang="en-US" sz="3600" dirty="0" smtClean="0">
                <a:latin typeface="+mj-lt"/>
                <a:ea typeface="ＭＳ Ｐゴシック" pitchFamily="34" charset="-128"/>
              </a:rPr>
              <a:t>Terms </a:t>
            </a:r>
            <a:r>
              <a:rPr lang="en-US" altLang="en-US" sz="2800" dirty="0" smtClean="0">
                <a:latin typeface="+mj-lt"/>
                <a:ea typeface="ＭＳ Ｐゴシック" pitchFamily="34" charset="-128"/>
              </a:rPr>
              <a:t>(2 </a:t>
            </a:r>
            <a:r>
              <a:rPr lang="en-US" altLang="en-US" sz="2800" dirty="0">
                <a:latin typeface="+mj-lt"/>
                <a:ea typeface="ＭＳ Ｐゴシック" pitchFamily="34" charset="-128"/>
              </a:rPr>
              <a:t>of 2)</a:t>
            </a:r>
            <a:endParaRPr lang="en-IN" sz="2800" dirty="0">
              <a:latin typeface="+mj-lt"/>
            </a:endParaRPr>
          </a:p>
        </p:txBody>
      </p:sp>
      <p:sp>
        <p:nvSpPr>
          <p:cNvPr id="3" name="Content Placeholder 2"/>
          <p:cNvSpPr>
            <a:spLocks noGrp="1"/>
          </p:cNvSpPr>
          <p:nvPr>
            <p:ph idx="1"/>
          </p:nvPr>
        </p:nvSpPr>
        <p:spPr>
          <a:xfrm>
            <a:off x="440404" y="1216846"/>
            <a:ext cx="8017796" cy="1823576"/>
          </a:xfrm>
        </p:spPr>
        <p:txBody>
          <a:bodyPr wrap="square">
            <a:spAutoFit/>
          </a:bodyPr>
          <a:lstStyle/>
          <a:p>
            <a:r>
              <a:rPr lang="en-US" altLang="en-US" sz="2400" b="1" dirty="0">
                <a:ea typeface="ＭＳ Ｐゴシック" pitchFamily="34" charset="-128"/>
              </a:rPr>
              <a:t>Financing Costs</a:t>
            </a:r>
          </a:p>
          <a:p>
            <a:pPr lvl="1"/>
            <a:r>
              <a:rPr lang="en-US" altLang="en-US" sz="2400" dirty="0"/>
              <a:t>The interest paid to creditors</a:t>
            </a:r>
            <a:endParaRPr lang="en-US" altLang="en-US" sz="2400" b="1" dirty="0">
              <a:ea typeface="ＭＳ Ｐゴシック" pitchFamily="34" charset="-128"/>
            </a:endParaRPr>
          </a:p>
          <a:p>
            <a:r>
              <a:rPr lang="en-US" altLang="en-US" sz="2400" b="1" dirty="0">
                <a:ea typeface="ＭＳ Ｐゴシック" pitchFamily="34" charset="-128"/>
              </a:rPr>
              <a:t>Tax Expenses</a:t>
            </a:r>
          </a:p>
          <a:p>
            <a:pPr lvl="1"/>
            <a:r>
              <a:rPr lang="en-US" altLang="en-US" sz="2400" dirty="0"/>
              <a:t>Amount of taxes owed, based upon taxable </a:t>
            </a:r>
            <a:r>
              <a:rPr lang="en-US" altLang="en-US" sz="2400" dirty="0" smtClean="0"/>
              <a:t>income</a:t>
            </a:r>
            <a:endParaRPr lang="en-US" altLang="en-US" sz="2400" dirty="0">
              <a:ea typeface="ＭＳ Ｐゴシック" pitchFamily="34" charset="-128"/>
            </a:endParaRPr>
          </a:p>
        </p:txBody>
      </p:sp>
    </p:spTree>
    <p:extLst>
      <p:ext uri="{BB962C8B-B14F-4D97-AF65-F5344CB8AC3E}">
        <p14:creationId xmlns:p14="http://schemas.microsoft.com/office/powerpoint/2010/main" val="899087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7195"/>
            <a:ext cx="8192421" cy="1097280"/>
          </a:xfrm>
        </p:spPr>
        <p:txBody>
          <a:bodyPr wrap="square">
            <a:spAutoFit/>
          </a:bodyPr>
          <a:lstStyle/>
          <a:p>
            <a:r>
              <a:rPr lang="en-US" sz="3600" dirty="0">
                <a:latin typeface="+mj-lt"/>
              </a:rPr>
              <a:t>Figure </a:t>
            </a:r>
            <a:r>
              <a:rPr lang="en-US" sz="3600" dirty="0" smtClean="0">
                <a:latin typeface="+mj-lt"/>
              </a:rPr>
              <a:t>3.1 </a:t>
            </a:r>
            <a:r>
              <a:rPr lang="en-US" sz="3600" dirty="0">
                <a:latin typeface="+mj-lt"/>
              </a:rPr>
              <a:t>T</a:t>
            </a:r>
            <a:r>
              <a:rPr lang="en-US" sz="3600" dirty="0" smtClean="0">
                <a:latin typeface="+mj-lt"/>
              </a:rPr>
              <a:t>he Income Statement: An Overview</a:t>
            </a:r>
            <a:endParaRPr lang="en-US" sz="2000" b="0" dirty="0">
              <a:latin typeface="+mj-lt"/>
            </a:endParaRPr>
          </a:p>
        </p:txBody>
      </p:sp>
      <p:pic>
        <p:nvPicPr>
          <p:cNvPr id="1026" name="Picture 2" descr="The diagram shows the following elements of the income statement and how they are related.&#10;&#10;Sales (revenue)&#10;[minus]&#10;Cost of goods sold (cost of producing or acquiring product or service to be sold)&#10;[equals]&#10;Gross profit&#10;[minus]&#10;Operating expenses (marketing and selling, general and administrative, and depreciation expenses)&#10;[equals]&#10;Operating income (earnings before interest and taxes)&#10;[minus]&#10;Interest expense (cost of borrowing money)&#10;[equals]&#10;Earnings before taxes&#10;[minus]&#10;Income tax&#10;[equals]&#10;Net income&#10;&#10;The diagram indicates that sales, cost of goods sold, gross profit, operating expenses, and operating income are the result of operating activities.&#10;&#10;Interest expense is the result of borrowing money.&#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3252" y="1576807"/>
            <a:ext cx="2524409" cy="4766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9646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2442"/>
            <a:ext cx="8173064" cy="553998"/>
          </a:xfrm>
        </p:spPr>
        <p:txBody>
          <a:bodyPr wrap="square">
            <a:spAutoFit/>
          </a:bodyPr>
          <a:lstStyle/>
          <a:p>
            <a:r>
              <a:rPr lang="en-US" sz="3600" dirty="0">
                <a:latin typeface="+mj-lt"/>
              </a:rPr>
              <a:t>Common-Sized Income Statement</a:t>
            </a:r>
          </a:p>
        </p:txBody>
      </p:sp>
      <p:sp>
        <p:nvSpPr>
          <p:cNvPr id="3" name="Content Placeholder 2"/>
          <p:cNvSpPr>
            <a:spLocks noGrp="1"/>
          </p:cNvSpPr>
          <p:nvPr>
            <p:ph idx="1"/>
          </p:nvPr>
        </p:nvSpPr>
        <p:spPr>
          <a:xfrm>
            <a:off x="437536" y="1263988"/>
            <a:ext cx="8173064" cy="2231380"/>
          </a:xfrm>
        </p:spPr>
        <p:txBody>
          <a:bodyPr wrap="square">
            <a:spAutoFit/>
          </a:bodyPr>
          <a:lstStyle/>
          <a:p>
            <a:r>
              <a:rPr lang="en-US" altLang="en-US" sz="2400" dirty="0">
                <a:ea typeface="ＭＳ Ｐゴシック" pitchFamily="34" charset="-128"/>
              </a:rPr>
              <a:t>Common-sized income statement restates the income statement items as a percentage of sales</a:t>
            </a:r>
            <a:r>
              <a:rPr lang="en-US" altLang="en-US" sz="2400" dirty="0" smtClean="0">
                <a:ea typeface="ＭＳ Ｐゴシック" pitchFamily="34" charset="-128"/>
              </a:rPr>
              <a:t>.</a:t>
            </a:r>
          </a:p>
          <a:p>
            <a:r>
              <a:rPr lang="en-US" altLang="en-US" sz="2400" dirty="0">
                <a:ea typeface="ＭＳ Ｐゴシック" pitchFamily="34" charset="-128"/>
              </a:rPr>
              <a:t>Common-sized income statement makes it easier to compare trends over time and across firms in the industry</a:t>
            </a:r>
            <a:r>
              <a:rPr lang="en-US" altLang="en-US" sz="2400" dirty="0" smtClean="0">
                <a:ea typeface="ＭＳ Ｐゴシック" pitchFamily="34" charset="-128"/>
              </a:rPr>
              <a:t>.</a:t>
            </a:r>
          </a:p>
          <a:p>
            <a:r>
              <a:rPr lang="en-US" altLang="en-US" sz="2400" dirty="0">
                <a:ea typeface="ＭＳ Ｐゴシック" pitchFamily="34" charset="-128"/>
              </a:rPr>
              <a:t>See Table </a:t>
            </a:r>
            <a:r>
              <a:rPr lang="en-US" altLang="en-US" sz="2400" dirty="0" smtClean="0">
                <a:ea typeface="ＭＳ Ｐゴシック" pitchFamily="34" charset="-128"/>
              </a:rPr>
              <a:t>3.1.</a:t>
            </a:r>
          </a:p>
        </p:txBody>
      </p:sp>
    </p:spTree>
    <p:extLst>
      <p:ext uri="{BB962C8B-B14F-4D97-AF65-F5344CB8AC3E}">
        <p14:creationId xmlns:p14="http://schemas.microsoft.com/office/powerpoint/2010/main" val="3684525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43" y="419100"/>
            <a:ext cx="8087032" cy="1969770"/>
          </a:xfrm>
        </p:spPr>
        <p:txBody>
          <a:bodyPr wrap="square">
            <a:spAutoFit/>
          </a:bodyPr>
          <a:lstStyle/>
          <a:p>
            <a:r>
              <a:rPr lang="en-IN" sz="3200" dirty="0" smtClean="0">
                <a:latin typeface="+mj-lt"/>
              </a:rPr>
              <a:t>Table 3.1 Walmart: </a:t>
            </a:r>
            <a:r>
              <a:rPr lang="en-IN" sz="3200" dirty="0">
                <a:latin typeface="+mj-lt"/>
              </a:rPr>
              <a:t>Income Statement </a:t>
            </a:r>
            <a:r>
              <a:rPr lang="en-IN" sz="3200" dirty="0" smtClean="0">
                <a:latin typeface="+mj-lt"/>
              </a:rPr>
              <a:t>for the year ending January 31, 2018 (expressed </a:t>
            </a:r>
            <a:r>
              <a:rPr lang="en-IN" sz="3200" dirty="0">
                <a:latin typeface="+mj-lt"/>
              </a:rPr>
              <a:t>in millions, except per share </a:t>
            </a:r>
            <a:r>
              <a:rPr lang="en-IN" sz="3200" dirty="0" smtClean="0">
                <a:latin typeface="+mj-lt"/>
              </a:rPr>
              <a:t>data, and </a:t>
            </a:r>
            <a:r>
              <a:rPr lang="en-IN" sz="3200" dirty="0">
                <a:latin typeface="+mj-lt"/>
              </a:rPr>
              <a:t>as a percentage of sales) </a:t>
            </a:r>
            <a:r>
              <a:rPr lang="en-IN" sz="2400" dirty="0" smtClean="0">
                <a:latin typeface="+mj-lt"/>
              </a:rPr>
              <a:t>(1 of 4)</a:t>
            </a:r>
            <a:endParaRPr lang="en-US" sz="32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780765507"/>
              </p:ext>
            </p:extLst>
          </p:nvPr>
        </p:nvGraphicFramePr>
        <p:xfrm>
          <a:off x="457200" y="2880360"/>
          <a:ext cx="8077200" cy="1691640"/>
        </p:xfrm>
        <a:graphic>
          <a:graphicData uri="http://schemas.openxmlformats.org/drawingml/2006/table">
            <a:tbl>
              <a:tblPr firstRow="1" bandRow="1">
                <a:tableStyleId>{3B4B98B0-60AC-42C2-AFA5-B58CD77FA1E5}</a:tableStyleId>
              </a:tblPr>
              <a:tblGrid>
                <a:gridCol w="3440289"/>
                <a:gridCol w="1121833"/>
                <a:gridCol w="1495778"/>
                <a:gridCol w="2019300"/>
              </a:tblGrid>
              <a:tr h="370840">
                <a:tc>
                  <a:txBody>
                    <a:bodyPr/>
                    <a:lstStyle/>
                    <a:p>
                      <a:r>
                        <a:rPr lang="en-US" sz="1600" dirty="0" smtClean="0">
                          <a:solidFill>
                            <a:srgbClr val="007FA3"/>
                          </a:solidFill>
                        </a:rPr>
                        <a:t>Blank</a:t>
                      </a:r>
                      <a:endParaRPr lang="en-US" sz="1600" dirty="0">
                        <a:solidFill>
                          <a:srgbClr val="007FA3"/>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Dollars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r>
                        <a:rPr lang="en-US" sz="1600" dirty="0" smtClean="0">
                          <a:solidFill>
                            <a:schemeClr val="bg1"/>
                          </a:solidFill>
                        </a:rPr>
                        <a:t>Percentage of Sales</a:t>
                      </a:r>
                      <a:endParaRPr 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7FA3"/>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r>
              <a:tr h="370840">
                <a:tc>
                  <a:txBody>
                    <a:bodyPr/>
                    <a:lstStyle/>
                    <a:p>
                      <a:r>
                        <a:rPr lang="en-US" sz="1600" dirty="0" smtClean="0"/>
                        <a:t>Sales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$500,343</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100%</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D4EAE4"/>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r>
                        <a:rPr lang="en-US" sz="1600" dirty="0" smtClean="0"/>
                        <a:t>Cost of goods</a:t>
                      </a:r>
                      <a:r>
                        <a:rPr lang="en-US" sz="1600" baseline="0" dirty="0" smtClean="0"/>
                        <a:t> sold</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(373,396)</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–74.6</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solidFill>
                            <a:srgbClr val="D4EAE4"/>
                          </a:solidFill>
                        </a:rPr>
                        <a:t>Blank</a:t>
                      </a:r>
                      <a:endParaRPr lang="en-US" sz="1600"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r h="370840">
                <a:tc>
                  <a:txBody>
                    <a:bodyPr/>
                    <a:lstStyle/>
                    <a:p>
                      <a:r>
                        <a:rPr lang="en-US" sz="1600" dirty="0" smtClean="0"/>
                        <a:t>Gross profits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tabLst>
                          <a:tab pos="914400" algn="dec"/>
                        </a:tabLst>
                      </a:pPr>
                      <a:r>
                        <a:rPr lang="en-US" sz="1600" dirty="0" smtClean="0"/>
                        <a:t>126,947</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r"/>
                      <a:r>
                        <a:rPr lang="en-US" sz="1600" dirty="0" smtClean="0"/>
                        <a:t>25.4</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r>
                        <a:rPr lang="en-US" sz="1600" dirty="0" smtClean="0"/>
                        <a:t>Gross profit margin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r>
            </a:tbl>
          </a:graphicData>
        </a:graphic>
      </p:graphicFrame>
    </p:spTree>
    <p:extLst>
      <p:ext uri="{BB962C8B-B14F-4D97-AF65-F5344CB8AC3E}">
        <p14:creationId xmlns:p14="http://schemas.microsoft.com/office/powerpoint/2010/main" val="3516427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29037</TotalTime>
  <Words>3276</Words>
  <Application>Microsoft Office PowerPoint</Application>
  <PresentationFormat>On-screen Show (4:3)</PresentationFormat>
  <Paragraphs>607</Paragraphs>
  <Slides>55</Slides>
  <Notes>25</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508 Lecture</vt:lpstr>
      <vt:lpstr>Foundations of Finance</vt:lpstr>
      <vt:lpstr>Learning Objectives</vt:lpstr>
      <vt:lpstr>The Income Statement</vt:lpstr>
      <vt:lpstr>The Income Statement </vt:lpstr>
      <vt:lpstr>Income Statement Terms (1 of 2)</vt:lpstr>
      <vt:lpstr>Income Statement Terms (2 of 2)</vt:lpstr>
      <vt:lpstr>Figure 3.1 The Income Statement: An Overview</vt:lpstr>
      <vt:lpstr>Common-Sized Income Statement</vt:lpstr>
      <vt:lpstr>Table 3.1 Walmart: Income Statement for the year ending January 31, 2018 (expressed in millions, except per share data, and as a percentage of sales) (1 of 4)</vt:lpstr>
      <vt:lpstr>Table 3.1 Walmart: Income Statement for the year ending January 31, 2018 (expressed in millions, except per share data, and as a percentage of sales) (2 of 4)</vt:lpstr>
      <vt:lpstr>Table 3.1 Walmart: Income Statement for the year ending January 31, 2018 (expressed in millions, except per share data, and as a percentage of sales) (3 of 4)</vt:lpstr>
      <vt:lpstr>Table 3.1 Walmart: Income Statement for the year ending January 31, 2018 (expressed in millions, except per share data, and as a percentage of sales) (4 of 4)</vt:lpstr>
      <vt:lpstr>Profit-to-Sales Analysis from Common-Sized Income Statement</vt:lpstr>
      <vt:lpstr>The Balance Sheet</vt:lpstr>
      <vt:lpstr>The Balance Sheet </vt:lpstr>
      <vt:lpstr>Figure 3.2 The Balance Sheet: An Overview</vt:lpstr>
      <vt:lpstr>Balance Sheet Terms: Assets (1 of 2)</vt:lpstr>
      <vt:lpstr>Balance Sheet Terms: Assets (2 of 2)</vt:lpstr>
      <vt:lpstr>Balance Sheet Terms: Liabilities (1 of 2)</vt:lpstr>
      <vt:lpstr>Balance Sheet Terms: Liabilities (2 of 2)</vt:lpstr>
      <vt:lpstr>Balance Sheet Terms: Equity</vt:lpstr>
      <vt:lpstr>Balance Sheet: A = L + E</vt:lpstr>
      <vt:lpstr>Table 3.2 Walmart Balance Sheet for Years Ending January 31, 2017 and January 31, 2018 (expressed in millions) (1 of 4)</vt:lpstr>
      <vt:lpstr>Table 3.2 Walmart Balance Sheet for Years Ending January 31, 2017 and January 31, 2018 (expressed in millions) (2 of 4)</vt:lpstr>
      <vt:lpstr>Table 3.2 Walmart Balance Sheet for Years Ending January 31, 2017 and January 31, 2018 (expressed in millions) (3 of 4)</vt:lpstr>
      <vt:lpstr>Table 3.2 Walmart Balance Sheet for Years Ending January 31, 2017 and January 31, 2018 (expressed in $ millions) (4 of 4)</vt:lpstr>
      <vt:lpstr>Debt Ratio</vt:lpstr>
      <vt:lpstr>Net Working Capital</vt:lpstr>
      <vt:lpstr>Measuring Cash Flows </vt:lpstr>
      <vt:lpstr>Measuring Cash Flows</vt:lpstr>
      <vt:lpstr>Accrual Basis Accounting</vt:lpstr>
      <vt:lpstr>The Beginning Point: Changes in the Balance Sheet and Cash Flows</vt:lpstr>
      <vt:lpstr>Table 3.3 Walmart’s Changes in Balance Sheets Between 2017 and 2018 Create Sources and Uses of Cash ($ millions) (1 of 2)</vt:lpstr>
      <vt:lpstr>Table 3.3 Walmart’s Changes in Balance Sheets Between 2017 and 2018 Create Sources and Uses of Cash ($ millions) (2 of 2)</vt:lpstr>
      <vt:lpstr>Figure 3.3 Statement of Cash Flows: An Overview</vt:lpstr>
      <vt:lpstr>Three Sources of Cash Flows (1 of 2)</vt:lpstr>
      <vt:lpstr>Three Sources of Cash Flows (2 of 2)</vt:lpstr>
      <vt:lpstr>Income Statement Conversion: From Accrual to Cash Basis</vt:lpstr>
      <vt:lpstr>Figure 3.4 Cash Flow from Operations</vt:lpstr>
      <vt:lpstr>Walmart’s Cash Flow from Operations</vt:lpstr>
      <vt:lpstr>Cash Flow from Investing in  Long-Term Assets</vt:lpstr>
      <vt:lpstr>Cash Flows from Financing the Business</vt:lpstr>
      <vt:lpstr>Financing the Business Illustrated: Walmart</vt:lpstr>
      <vt:lpstr>Table 3.4 The Walmart Company Statement of Cash Flows ($ millions) Year Ended January 31, 2018</vt:lpstr>
      <vt:lpstr>Suggestions for Computing Cash Flows</vt:lpstr>
      <vt:lpstr>The Limitations of Financial Statements and Accounting Malpractice</vt:lpstr>
      <vt:lpstr>Accounting Malpractice and Limitations of Financial Statements</vt:lpstr>
      <vt:lpstr>Key Terms (1 of 7)</vt:lpstr>
      <vt:lpstr>Key Terms (2 of 7)</vt:lpstr>
      <vt:lpstr>Key Terms (3 of 7)</vt:lpstr>
      <vt:lpstr>Key Terms (4 of 7)</vt:lpstr>
      <vt:lpstr>Key Terms (5 of 7)</vt:lpstr>
      <vt:lpstr>Key Terms (6 of 7)</vt:lpstr>
      <vt:lpstr>Key Terms (7 of 7)</vt:lpstr>
      <vt:lpstr>Copyright</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Finance, Tenth Edition</dc:title>
  <dc:subject>Business</dc:subject>
  <dc:creator>Keown/Martin/Petty</dc:creator>
  <cp:keywords>Foundations of Finance</cp:keywords>
  <cp:lastModifiedBy>Editorial Integra</cp:lastModifiedBy>
  <cp:revision>4370</cp:revision>
  <dcterms:created xsi:type="dcterms:W3CDTF">2014-07-14T20:04:21Z</dcterms:created>
  <dcterms:modified xsi:type="dcterms:W3CDTF">2019-02-04T05:26:45Z</dcterms:modified>
</cp:coreProperties>
</file>