
<file path=[Content_Types].xml><?xml version="1.0" encoding="utf-8"?>
<Types xmlns="http://schemas.openxmlformats.org/package/2006/content-types">
  <Default Extension="bin" ContentType="application/vnd.openxmlformats-officedocument.oleObject"/>
  <Default Extension="png" ContentType="image/png"/>
  <Default Extension="svg" ContentType="image/svg+xml"/>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1105" r:id="rId2"/>
    <p:sldId id="519" r:id="rId3"/>
    <p:sldId id="1040" r:id="rId4"/>
    <p:sldId id="1110" r:id="rId5"/>
    <p:sldId id="1101" r:id="rId6"/>
    <p:sldId id="1042" r:id="rId7"/>
    <p:sldId id="1068" r:id="rId8"/>
    <p:sldId id="1069" r:id="rId9"/>
    <p:sldId id="1070" r:id="rId10"/>
    <p:sldId id="1043" r:id="rId11"/>
    <p:sldId id="1044" r:id="rId12"/>
    <p:sldId id="1045" r:id="rId13"/>
    <p:sldId id="1046" r:id="rId14"/>
    <p:sldId id="1071" r:id="rId15"/>
    <p:sldId id="1073" r:id="rId16"/>
    <p:sldId id="1074" r:id="rId17"/>
    <p:sldId id="1047" r:id="rId18"/>
    <p:sldId id="1075" r:id="rId19"/>
    <p:sldId id="1048" r:id="rId20"/>
    <p:sldId id="1076" r:id="rId21"/>
    <p:sldId id="1077" r:id="rId22"/>
    <p:sldId id="1078" r:id="rId23"/>
    <p:sldId id="1079" r:id="rId24"/>
    <p:sldId id="1049" r:id="rId25"/>
    <p:sldId id="1050" r:id="rId26"/>
    <p:sldId id="1080" r:id="rId27"/>
    <p:sldId id="1081" r:id="rId28"/>
    <p:sldId id="1082" r:id="rId29"/>
    <p:sldId id="1083" r:id="rId30"/>
    <p:sldId id="1084" r:id="rId31"/>
    <p:sldId id="1085" r:id="rId32"/>
    <p:sldId id="1051" r:id="rId33"/>
    <p:sldId id="1086" r:id="rId34"/>
    <p:sldId id="1087" r:id="rId35"/>
    <p:sldId id="1088" r:id="rId36"/>
    <p:sldId id="1089" r:id="rId37"/>
    <p:sldId id="1090" r:id="rId38"/>
    <p:sldId id="1091" r:id="rId39"/>
    <p:sldId id="1052" r:id="rId40"/>
    <p:sldId id="1092" r:id="rId41"/>
    <p:sldId id="1093" r:id="rId42"/>
    <p:sldId id="1096" r:id="rId43"/>
    <p:sldId id="1053" r:id="rId44"/>
    <p:sldId id="1097" r:id="rId45"/>
    <p:sldId id="1056" r:id="rId46"/>
    <p:sldId id="1057" r:id="rId47"/>
    <p:sldId id="1107" r:id="rId48"/>
    <p:sldId id="1109"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AE4"/>
    <a:srgbClr val="007FA3"/>
    <a:srgbClr val="99008C"/>
    <a:srgbClr val="001581"/>
    <a:srgbClr val="82007C"/>
    <a:srgbClr val="96008F"/>
    <a:srgbClr val="595375"/>
    <a:srgbClr val="6B638B"/>
    <a:srgbClr val="000000"/>
    <a:srgbClr val="FDB9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4" autoAdjust="0"/>
    <p:restoredTop sz="89588" autoAdjust="0"/>
  </p:normalViewPr>
  <p:slideViewPr>
    <p:cSldViewPr>
      <p:cViewPr varScale="1">
        <p:scale>
          <a:sx n="113" d="100"/>
          <a:sy n="113" d="100"/>
        </p:scale>
        <p:origin x="-474" y="-108"/>
      </p:cViewPr>
      <p:guideLst>
        <p:guide orient="horz" pos="2160"/>
        <p:guide orient="horz" pos="336"/>
        <p:guide orient="horz" pos="816"/>
        <p:guide orient="horz" pos="4032"/>
        <p:guide orient="horz" pos="1200"/>
        <p:guide orient="horz" pos="1872"/>
        <p:guide orient="horz" pos="2592"/>
        <p:guide orient="horz" pos="3264"/>
        <p:guide pos="2880"/>
        <p:guide pos="288"/>
        <p:guide pos="547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2/8/2019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2/8/2019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If this PowerPoint presentation contains mathematical equations, you may need to check that your computer has the following installed:</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1) Math Type Plugin</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2) Math Player (free versions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3) NVDA Reader (free versions available)</a:t>
            </a:r>
          </a:p>
        </p:txBody>
      </p:sp>
      <p:sp>
        <p:nvSpPr>
          <p:cNvPr id="4" name="Slide Number Placeholder 3"/>
          <p:cNvSpPr>
            <a:spLocks noGrp="1"/>
          </p:cNvSpPr>
          <p:nvPr>
            <p:ph type="sldNum" sz="quarter" idx="10"/>
          </p:nvPr>
        </p:nvSpPr>
        <p:spPr/>
        <p:txBody>
          <a:bodyPr/>
          <a:lstStyle/>
          <a:p>
            <a:fld id="{A73D6722-9B4D-4E29-B226-C325925A8118}" type="slidenum">
              <a:rPr lang="en-US" smtClean="0"/>
              <a:pPr/>
              <a:t>1</a:t>
            </a:fld>
            <a:endParaRPr lang="en-US" dirty="0"/>
          </a:p>
        </p:txBody>
      </p:sp>
    </p:spTree>
    <p:extLst>
      <p:ext uri="{BB962C8B-B14F-4D97-AF65-F5344CB8AC3E}">
        <p14:creationId xmlns:p14="http://schemas.microsoft.com/office/powerpoint/2010/main" val="2333988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35927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471754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11234904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7067899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635553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27625027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35</a:t>
            </a:fld>
            <a:endParaRPr lang="en-US" dirty="0"/>
          </a:p>
        </p:txBody>
      </p:sp>
    </p:spTree>
    <p:extLst>
      <p:ext uri="{BB962C8B-B14F-4D97-AF65-F5344CB8AC3E}">
        <p14:creationId xmlns:p14="http://schemas.microsoft.com/office/powerpoint/2010/main" val="852230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30700519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2986464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40</a:t>
            </a:fld>
            <a:endParaRPr lang="en-US" dirty="0"/>
          </a:p>
        </p:txBody>
      </p:sp>
    </p:spTree>
    <p:extLst>
      <p:ext uri="{BB962C8B-B14F-4D97-AF65-F5344CB8AC3E}">
        <p14:creationId xmlns:p14="http://schemas.microsoft.com/office/powerpoint/2010/main" val="32745794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a:t>
            </a:fld>
            <a:endParaRPr lang="en-US" dirty="0"/>
          </a:p>
        </p:txBody>
      </p:sp>
    </p:spTree>
    <p:extLst>
      <p:ext uri="{BB962C8B-B14F-4D97-AF65-F5344CB8AC3E}">
        <p14:creationId xmlns:p14="http://schemas.microsoft.com/office/powerpoint/2010/main" val="18371082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41</a:t>
            </a:fld>
            <a:endParaRPr lang="en-US" dirty="0"/>
          </a:p>
        </p:txBody>
      </p:sp>
    </p:spTree>
    <p:extLst>
      <p:ext uri="{BB962C8B-B14F-4D97-AF65-F5344CB8AC3E}">
        <p14:creationId xmlns:p14="http://schemas.microsoft.com/office/powerpoint/2010/main" val="3415274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48</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3486643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4153410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1257631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2017994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280691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93779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2495865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11" name="TextBox 10"/>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3" name="Picture 12"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idx="18"/>
          </p:nvPr>
        </p:nvSpPr>
        <p:spPr>
          <a:xfrm>
            <a:off x="762000" y="4953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9"/>
          </p:nvPr>
        </p:nvSpPr>
        <p:spPr>
          <a:xfrm>
            <a:off x="914400" y="51054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0"/>
          </p:nvPr>
        </p:nvSpPr>
        <p:spPr>
          <a:xfrm>
            <a:off x="1066800" y="52578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1"/>
          </p:nvPr>
        </p:nvSpPr>
        <p:spPr>
          <a:xfrm>
            <a:off x="1219200" y="5410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p:cNvSpPr>
            <a:spLocks noGrp="1"/>
          </p:cNvSpPr>
          <p:nvPr>
            <p:ph idx="22"/>
          </p:nvPr>
        </p:nvSpPr>
        <p:spPr>
          <a:xfrm>
            <a:off x="1371600" y="5562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2"/>
          <p:cNvSpPr>
            <a:spLocks noGrp="1"/>
          </p:cNvSpPr>
          <p:nvPr>
            <p:ph idx="23"/>
          </p:nvPr>
        </p:nvSpPr>
        <p:spPr>
          <a:xfrm>
            <a:off x="1524000" y="5715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25967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302139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609600" y="41148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37902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0" name="TextBox 9"/>
          <p:cNvSpPr txBox="1"/>
          <p:nvPr userDrawn="1"/>
        </p:nvSpPr>
        <p:spPr>
          <a:xfrm>
            <a:off x="1600200" y="6429345"/>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a:t>
            </a:r>
            <a:r>
              <a:rPr lang="en-US" sz="1200">
                <a:latin typeface="Verdana" panose="020B0604030504040204" pitchFamily="34" charset="0"/>
                <a:ea typeface="Verdana" panose="020B0604030504040204" pitchFamily="34" charset="0"/>
                <a:cs typeface="Verdana" panose="020B0604030504040204" pitchFamily="34" charset="0"/>
              </a:rPr>
              <a:t>© 2020, </a:t>
            </a:r>
            <a:r>
              <a:rPr lang="en-US" sz="1200" dirty="0">
                <a:latin typeface="Verdana" panose="020B0604030504040204" pitchFamily="34" charset="0"/>
                <a:ea typeface="Verdana" panose="020B0604030504040204" pitchFamily="34" charset="0"/>
                <a:cs typeface="Verdana" panose="020B0604030504040204" pitchFamily="34" charset="0"/>
              </a:rPr>
              <a:t>2017</a:t>
            </a:r>
            <a:r>
              <a:rPr lang="en-US" sz="1200">
                <a:latin typeface="Verdana" panose="020B0604030504040204" pitchFamily="34" charset="0"/>
                <a:ea typeface="Verdana" panose="020B0604030504040204" pitchFamily="34" charset="0"/>
                <a:cs typeface="Verdana" panose="020B0604030504040204" pitchFamily="34" charset="0"/>
              </a:rPr>
              <a:t>, 2014 </a:t>
            </a:r>
            <a:r>
              <a:rPr 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3" name="Text Placeholder 2"/>
          <p:cNvSpPr>
            <a:spLocks noGrp="1"/>
          </p:cNvSpPr>
          <p:nvPr>
            <p:ph type="body" sz="quarter" idx="16"/>
          </p:nvPr>
        </p:nvSpPr>
        <p:spPr>
          <a:xfrm>
            <a:off x="2362200" y="4038600"/>
            <a:ext cx="6400800" cy="259080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pic>
        <p:nvPicPr>
          <p:cNvPr id="17" name="Picture 1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16946933"/>
      </p:ext>
    </p:extLst>
  </p:cSld>
  <p:clrMapOvr>
    <a:masterClrMapping/>
  </p:clrMapOvr>
  <p:timing>
    <p:tnLst>
      <p:par>
        <p:cTn id="1" dur="indefinite" restart="never" nodeType="tmRoot"/>
      </p:par>
    </p:tnLst>
  </p:timing>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 name="Content Placeholder 3">
            <a:extLst>
              <a:ext uri="{FF2B5EF4-FFF2-40B4-BE49-F238E27FC236}">
                <a16:creationId xmlns="" xmlns:a16="http://schemas.microsoft.com/office/drawing/2014/main" id="{211BB07C-705F-4113-A2C5-779D6EA64D97}"/>
              </a:ext>
            </a:extLst>
          </p:cNvPr>
          <p:cNvSpPr>
            <a:spLocks noGrp="1"/>
          </p:cNvSpPr>
          <p:nvPr>
            <p:ph sz="quarter" idx="13"/>
          </p:nvPr>
        </p:nvSpPr>
        <p:spPr>
          <a:xfrm>
            <a:off x="457200" y="1556327"/>
            <a:ext cx="8229600" cy="2267528"/>
          </a:xfrm>
        </p:spPr>
        <p:txBody>
          <a:bodyPr/>
          <a:lstStyle/>
          <a:p>
            <a:pPr lvl="0"/>
            <a:r>
              <a:rPr lang="en-US" dirty="0"/>
              <a:t>Edit Master text styles</a:t>
            </a:r>
          </a:p>
        </p:txBody>
      </p:sp>
      <p:sp>
        <p:nvSpPr>
          <p:cNvPr id="7" name="Content Placeholder 6">
            <a:extLst>
              <a:ext uri="{FF2B5EF4-FFF2-40B4-BE49-F238E27FC236}">
                <a16:creationId xmlns="" xmlns:a16="http://schemas.microsoft.com/office/drawing/2014/main" id="{820D01C0-4FD2-4065-9EC3-96A308398288}"/>
              </a:ext>
            </a:extLst>
          </p:cNvPr>
          <p:cNvSpPr>
            <a:spLocks noGrp="1"/>
          </p:cNvSpPr>
          <p:nvPr>
            <p:ph sz="quarter" idx="14"/>
          </p:nvPr>
        </p:nvSpPr>
        <p:spPr>
          <a:xfrm>
            <a:off x="457200" y="3971925"/>
            <a:ext cx="8229600" cy="2105025"/>
          </a:xfrm>
        </p:spPr>
        <p:txBody>
          <a:bodyPr/>
          <a:lstStyle/>
          <a:p>
            <a:pPr lvl="0"/>
            <a:r>
              <a:rPr lang="en-US" dirty="0"/>
              <a:t>Edit Master text styles</a:t>
            </a:r>
          </a:p>
        </p:txBody>
      </p:sp>
    </p:spTree>
    <p:extLst>
      <p:ext uri="{BB962C8B-B14F-4D97-AF65-F5344CB8AC3E}">
        <p14:creationId xmlns:p14="http://schemas.microsoft.com/office/powerpoint/2010/main" val="116454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20" name="Text Placeholder 17"/>
          <p:cNvSpPr>
            <a:spLocks noGrp="1"/>
          </p:cNvSpPr>
          <p:nvPr>
            <p:ph type="body" sz="quarter" idx="16" hasCustomPrompt="1"/>
          </p:nvPr>
        </p:nvSpPr>
        <p:spPr>
          <a:xfrm>
            <a:off x="2819400" y="6402254"/>
            <a:ext cx="6096000" cy="178331"/>
          </a:xfrm>
        </p:spPr>
        <p:txBody>
          <a:bodyPr/>
          <a:lstStyle>
            <a:lvl1pPr marL="0" indent="0" algn="r">
              <a:buClrTx/>
              <a:buNone/>
              <a:defRPr sz="800" baseline="0"/>
            </a:lvl1p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2019, 2017, 2014, 2011 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789432"/>
            <a:ext cx="8229600" cy="523220"/>
          </a:xfrm>
        </p:spPr>
        <p:txBody>
          <a:bodyPr>
            <a:spAutoFit/>
          </a:bodyPr>
          <a:lstStyle/>
          <a:p>
            <a:r>
              <a:rPr lang="en-US" dirty="0" smtClean="0"/>
              <a:t>Click to edit Master title style</a:t>
            </a:r>
            <a:endParaRPr lang="en-IN"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2/8/2019</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7" name="Content Placeholder 6"/>
          <p:cNvSpPr>
            <a:spLocks noGrp="1"/>
          </p:cNvSpPr>
          <p:nvPr>
            <p:ph sz="quarter" idx="13"/>
          </p:nvPr>
        </p:nvSpPr>
        <p:spPr>
          <a:xfrm>
            <a:off x="457200" y="1676400"/>
            <a:ext cx="7772400" cy="76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4"/>
          </p:nvPr>
        </p:nvSpPr>
        <p:spPr>
          <a:xfrm>
            <a:off x="609600" y="3352800"/>
            <a:ext cx="7696200" cy="1066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5"/>
          </p:nvPr>
        </p:nvSpPr>
        <p:spPr>
          <a:xfrm>
            <a:off x="609600" y="4800600"/>
            <a:ext cx="7848600"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Tree>
    <p:extLst>
      <p:ext uri="{BB962C8B-B14F-4D97-AF65-F5344CB8AC3E}">
        <p14:creationId xmlns:p14="http://schemas.microsoft.com/office/powerpoint/2010/main" val="3519932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2677656"/>
          </a:xfrm>
        </p:spPr>
        <p:txBody>
          <a:bodyPr>
            <a:spAutoFit/>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2/8/2019</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
        <p:nvSpPr>
          <p:cNvPr id="4" name="Content Placeholder 3"/>
          <p:cNvSpPr>
            <a:spLocks noGrp="1"/>
          </p:cNvSpPr>
          <p:nvPr>
            <p:ph sz="quarter" idx="13"/>
          </p:nvPr>
        </p:nvSpPr>
        <p:spPr>
          <a:xfrm>
            <a:off x="457200" y="4343400"/>
            <a:ext cx="6248400" cy="114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7804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2/8/2019</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4" name="TextBox 13"/>
          <p:cNvSpPr txBox="1"/>
          <p:nvPr userDrawn="1"/>
        </p:nvSpPr>
        <p:spPr>
          <a:xfrm>
            <a:off x="1600200" y="6429345"/>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a:t>
            </a:r>
            <a:r>
              <a:rPr lang="en-US" sz="1200">
                <a:latin typeface="Verdana" panose="020B0604030504040204" pitchFamily="34" charset="0"/>
                <a:ea typeface="Verdana" panose="020B0604030504040204" pitchFamily="34" charset="0"/>
                <a:cs typeface="Verdana" panose="020B0604030504040204" pitchFamily="34" charset="0"/>
              </a:rPr>
              <a:t>© 2020, </a:t>
            </a:r>
            <a:r>
              <a:rPr lang="en-US" sz="1200" dirty="0">
                <a:latin typeface="Verdana" panose="020B0604030504040204" pitchFamily="34" charset="0"/>
                <a:ea typeface="Verdana" panose="020B0604030504040204" pitchFamily="34" charset="0"/>
                <a:cs typeface="Verdana" panose="020B0604030504040204" pitchFamily="34" charset="0"/>
              </a:rPr>
              <a:t>2017</a:t>
            </a:r>
            <a:r>
              <a:rPr lang="en-US" sz="1200">
                <a:latin typeface="Verdana" panose="020B0604030504040204" pitchFamily="34" charset="0"/>
                <a:ea typeface="Verdana" panose="020B0604030504040204" pitchFamily="34" charset="0"/>
                <a:cs typeface="Verdana" panose="020B0604030504040204" pitchFamily="34" charset="0"/>
              </a:rPr>
              <a:t>, 2014 </a:t>
            </a:r>
            <a:r>
              <a:rPr lang="en-US" sz="1200" dirty="0">
                <a:latin typeface="Verdana" panose="020B0604030504040204" pitchFamily="34" charset="0"/>
                <a:ea typeface="Verdana" panose="020B0604030504040204" pitchFamily="34" charset="0"/>
                <a:cs typeface="Verdana" panose="020B0604030504040204" pitchFamily="34" charset="0"/>
              </a:rPr>
              <a:t>Pearson Education, Inc. All Rights 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1"/>
            <a:ext cx="8229600" cy="6096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2362201"/>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2/8/2019</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
        <p:nvSpPr>
          <p:cNvPr id="9" name="Content Placeholder 2"/>
          <p:cNvSpPr>
            <a:spLocks noGrp="1"/>
          </p:cNvSpPr>
          <p:nvPr>
            <p:ph idx="14"/>
          </p:nvPr>
        </p:nvSpPr>
        <p:spPr>
          <a:xfrm>
            <a:off x="457200" y="3048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5"/>
          </p:nvPr>
        </p:nvSpPr>
        <p:spPr>
          <a:xfrm>
            <a:off x="457200" y="38100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idx="16"/>
          </p:nvPr>
        </p:nvSpPr>
        <p:spPr>
          <a:xfrm>
            <a:off x="457200" y="46482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2"/>
          <p:cNvSpPr>
            <a:spLocks noGrp="1"/>
          </p:cNvSpPr>
          <p:nvPr>
            <p:ph idx="17"/>
          </p:nvPr>
        </p:nvSpPr>
        <p:spPr>
          <a:xfrm>
            <a:off x="609600" y="4800600"/>
            <a:ext cx="8229600" cy="533400"/>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4799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2/8/2019</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TextBox 8"/>
          <p:cNvSpPr txBox="1"/>
          <p:nvPr userDrawn="1"/>
        </p:nvSpPr>
        <p:spPr>
          <a:xfrm>
            <a:off x="1600200" y="6365101"/>
            <a:ext cx="7162800" cy="276999"/>
          </a:xfrm>
          <a:prstGeom prst="rect">
            <a:avLst/>
          </a:prstGeom>
          <a:noFill/>
        </p:spPr>
        <p:txBody>
          <a:bodyPr wrap="square" rtlCol="0">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2020, 2017, 2014 Pearson 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descr="Pearson Logo"/>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8" r:id="rId5"/>
    <p:sldLayoutId id="2147483666" r:id="rId6"/>
    <p:sldLayoutId id="2147483659" r:id="rId7"/>
    <p:sldLayoutId id="2147483658" r:id="rId8"/>
    <p:sldLayoutId id="2147483660" r:id="rId9"/>
    <p:sldLayoutId id="2147483662" r:id="rId10"/>
    <p:sldLayoutId id="2147483661" r:id="rId11"/>
    <p:sldLayoutId id="2147483663" r:id="rId12"/>
    <p:sldLayoutId id="2147483651" r:id="rId13"/>
    <p:sldLayoutId id="2147483654" r:id="rId14"/>
    <p:sldLayoutId id="2147483655" r:id="rId15"/>
    <p:sldLayoutId id="2147483664" r:id="rId16"/>
    <p:sldLayoutId id="2147483667" r:id="rId17"/>
  </p:sldLayoutIdLs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w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7.wmf"/><Relationship Id="rId4" Type="http://schemas.openxmlformats.org/officeDocument/2006/relationships/oleObject" Target="../embeddings/oleObject4.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9.wmf"/><Relationship Id="rId4" Type="http://schemas.openxmlformats.org/officeDocument/2006/relationships/oleObject" Target="../embeddings/oleObject6.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6.vml"/><Relationship Id="rId6" Type="http://schemas.openxmlformats.org/officeDocument/2006/relationships/oleObject" Target="../embeddings/oleObject9.bin"/><Relationship Id="rId5" Type="http://schemas.openxmlformats.org/officeDocument/2006/relationships/image" Target="../media/image11.wmf"/><Relationship Id="rId4"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7.wmf"/><Relationship Id="rId2" Type="http://schemas.openxmlformats.org/officeDocument/2006/relationships/slideLayout" Target="../slideLayouts/slideLayout12.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6.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9.wmf"/><Relationship Id="rId2" Type="http://schemas.openxmlformats.org/officeDocument/2006/relationships/slideLayout" Target="../slideLayouts/slideLayout12.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18.wmf"/><Relationship Id="rId4" Type="http://schemas.openxmlformats.org/officeDocument/2006/relationships/oleObject" Target="../embeddings/oleObject14.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mlDrawing" Target="../drawings/vmlDrawing10.vml"/><Relationship Id="rId5" Type="http://schemas.openxmlformats.org/officeDocument/2006/relationships/image" Target="../media/image20.wmf"/><Relationship Id="rId4" Type="http://schemas.openxmlformats.org/officeDocument/2006/relationships/oleObject" Target="../embeddings/oleObject16.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mlDrawing" Target="../drawings/vmlDrawing11.vml"/><Relationship Id="rId5" Type="http://schemas.openxmlformats.org/officeDocument/2006/relationships/image" Target="../media/image21.wmf"/><Relationship Id="rId4" Type="http://schemas.openxmlformats.org/officeDocument/2006/relationships/oleObject" Target="../embeddings/oleObject17.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22.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vmlDrawing" Target="../drawings/vmlDrawing13.vml"/><Relationship Id="rId5" Type="http://schemas.openxmlformats.org/officeDocument/2006/relationships/image" Target="../media/image24.wmf"/><Relationship Id="rId4" Type="http://schemas.openxmlformats.org/officeDocument/2006/relationships/oleObject" Target="../embeddings/oleObject1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14.vml"/><Relationship Id="rId5" Type="http://schemas.openxmlformats.org/officeDocument/2006/relationships/image" Target="../media/image25.wmf"/><Relationship Id="rId4" Type="http://schemas.openxmlformats.org/officeDocument/2006/relationships/oleObject" Target="../embeddings/oleObject20.bin"/></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vmlDrawing" Target="../drawings/vmlDrawing15.vml"/><Relationship Id="rId5" Type="http://schemas.openxmlformats.org/officeDocument/2006/relationships/image" Target="../media/image26.wmf"/><Relationship Id="rId4" Type="http://schemas.openxmlformats.org/officeDocument/2006/relationships/oleObject" Target="../embeddings/oleObject21.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vmlDrawing" Target="../drawings/vmlDrawing16.vml"/><Relationship Id="rId5" Type="http://schemas.openxmlformats.org/officeDocument/2006/relationships/image" Target="../media/image27.wmf"/><Relationship Id="rId4" Type="http://schemas.openxmlformats.org/officeDocument/2006/relationships/oleObject" Target="../embeddings/oleObject22.bin"/></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mlDrawing" Target="../drawings/vmlDrawing17.vml"/><Relationship Id="rId5" Type="http://schemas.openxmlformats.org/officeDocument/2006/relationships/image" Target="../media/image29.wmf"/><Relationship Id="rId4" Type="http://schemas.openxmlformats.org/officeDocument/2006/relationships/oleObject" Target="../embeddings/oleObject23.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18.vml"/><Relationship Id="rId5" Type="http://schemas.openxmlformats.org/officeDocument/2006/relationships/image" Target="../media/image30.wmf"/><Relationship Id="rId4" Type="http://schemas.openxmlformats.org/officeDocument/2006/relationships/oleObject" Target="../embeddings/oleObject24.bin"/></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531" y="414348"/>
            <a:ext cx="8183544" cy="553998"/>
          </a:xfrm>
        </p:spPr>
        <p:txBody>
          <a:bodyPr wrap="square">
            <a:spAutoFit/>
          </a:bodyPr>
          <a:lstStyle/>
          <a:p>
            <a:r>
              <a:rPr lang="en-US" sz="3600" dirty="0">
                <a:latin typeface="+mj-lt"/>
              </a:rPr>
              <a:t>Foundations of Finance</a:t>
            </a:r>
            <a:endParaRPr lang="en-IN" sz="3600" dirty="0">
              <a:latin typeface="+mj-lt"/>
            </a:endParaRPr>
          </a:p>
        </p:txBody>
      </p:sp>
      <p:sp>
        <p:nvSpPr>
          <p:cNvPr id="3" name="Text Placeholder 2"/>
          <p:cNvSpPr>
            <a:spLocks noGrp="1"/>
          </p:cNvSpPr>
          <p:nvPr>
            <p:ph type="body" sz="quarter" idx="13"/>
          </p:nvPr>
        </p:nvSpPr>
        <p:spPr>
          <a:xfrm>
            <a:off x="447152" y="1238773"/>
            <a:ext cx="8163448" cy="307777"/>
          </a:xfrm>
        </p:spPr>
        <p:txBody>
          <a:bodyPr wrap="square">
            <a:spAutoFit/>
          </a:bodyPr>
          <a:lstStyle/>
          <a:p>
            <a:r>
              <a:rPr lang="en-US" altLang="en-US" dirty="0" smtClean="0"/>
              <a:t>Tenth </a:t>
            </a:r>
            <a:r>
              <a:rPr lang="en-US" altLang="en-US" dirty="0"/>
              <a:t>Edition</a:t>
            </a:r>
            <a:endParaRPr lang="en-IN" dirty="0"/>
          </a:p>
        </p:txBody>
      </p:sp>
      <p:sp>
        <p:nvSpPr>
          <p:cNvPr id="4" name="Text Placeholder 3"/>
          <p:cNvSpPr>
            <a:spLocks noGrp="1"/>
          </p:cNvSpPr>
          <p:nvPr>
            <p:ph type="body" sz="quarter" idx="14"/>
          </p:nvPr>
        </p:nvSpPr>
        <p:spPr>
          <a:xfrm>
            <a:off x="4545204" y="1809031"/>
            <a:ext cx="3657600" cy="492443"/>
          </a:xfrm>
        </p:spPr>
        <p:txBody>
          <a:bodyPr>
            <a:spAutoFit/>
          </a:bodyPr>
          <a:lstStyle/>
          <a:p>
            <a:r>
              <a:rPr lang="en-US" sz="3200" dirty="0"/>
              <a:t>Chapter </a:t>
            </a:r>
            <a:r>
              <a:rPr lang="en-US" sz="3200" dirty="0" smtClean="0"/>
              <a:t>4</a:t>
            </a:r>
            <a:endParaRPr lang="en-US" sz="3200" dirty="0"/>
          </a:p>
        </p:txBody>
      </p:sp>
      <p:sp>
        <p:nvSpPr>
          <p:cNvPr id="6" name="Text Placeholder 4"/>
          <p:cNvSpPr>
            <a:spLocks noGrp="1"/>
          </p:cNvSpPr>
          <p:nvPr>
            <p:ph type="body" sz="quarter" idx="16"/>
          </p:nvPr>
        </p:nvSpPr>
        <p:spPr>
          <a:xfrm>
            <a:off x="4564024" y="2489597"/>
            <a:ext cx="3657601" cy="615553"/>
          </a:xfrm>
        </p:spPr>
        <p:txBody>
          <a:bodyPr>
            <a:spAutoFit/>
          </a:bodyPr>
          <a:lstStyle/>
          <a:p>
            <a:pPr marL="0" indent="0">
              <a:buNone/>
            </a:pPr>
            <a:r>
              <a:rPr lang="en-US" altLang="en-US" sz="2000" dirty="0"/>
              <a:t>Evaluating a Firm’s Financial </a:t>
            </a:r>
            <a:r>
              <a:rPr lang="en-US" altLang="en-US" sz="2000" dirty="0" smtClean="0"/>
              <a:t>Performance</a:t>
            </a:r>
            <a:endParaRPr lang="en-US" altLang="en-US" sz="2000" dirty="0"/>
          </a:p>
        </p:txBody>
      </p:sp>
      <p:pic>
        <p:nvPicPr>
          <p:cNvPr id="2050" name="Picture 2" descr="Front Cover: Foundations of Finance, Tenth edition by Keown, Martin and Pett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723" y="1907707"/>
            <a:ext cx="3267688" cy="418881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5"/>
          <p:cNvSpPr>
            <a:spLocks noGrp="1"/>
          </p:cNvSpPr>
          <p:nvPr>
            <p:ph type="body" sz="quarter" idx="15"/>
          </p:nvPr>
        </p:nvSpPr>
        <p:spPr>
          <a:xfrm>
            <a:off x="1990328" y="6410325"/>
            <a:ext cx="6686947" cy="184666"/>
          </a:xfrm>
        </p:spPr>
        <p:txBody>
          <a:bodyPr>
            <a:spAutoFit/>
          </a:bodyPr>
          <a:lstStyle/>
          <a:p>
            <a:pPr algn="r">
              <a:buClrTx/>
              <a:defRPr/>
            </a:pPr>
            <a:r>
              <a:rPr lang="en-US" sz="1200" dirty="0">
                <a:latin typeface="Verdana" panose="020B0604030504040204" pitchFamily="34" charset="0"/>
                <a:ea typeface="Verdana" panose="020B0604030504040204" pitchFamily="34" charset="0"/>
                <a:cs typeface="Verdana" panose="020B0604030504040204" pitchFamily="34" charset="0"/>
              </a:rPr>
              <a:t>Copyright © </a:t>
            </a:r>
            <a:r>
              <a:rPr lang="en-US" sz="1200" dirty="0" smtClean="0">
                <a:latin typeface="Verdana" panose="020B0604030504040204" pitchFamily="34" charset="0"/>
                <a:ea typeface="Verdana" panose="020B0604030504040204" pitchFamily="34" charset="0"/>
                <a:cs typeface="Verdana" panose="020B0604030504040204" pitchFamily="34" charset="0"/>
              </a:rPr>
              <a:t>2020, 2017</a:t>
            </a:r>
            <a:r>
              <a:rPr lang="en-US" sz="1200" dirty="0">
                <a:latin typeface="Verdana" panose="020B0604030504040204" pitchFamily="34" charset="0"/>
                <a:ea typeface="Verdana" panose="020B0604030504040204" pitchFamily="34" charset="0"/>
                <a:cs typeface="Verdana" panose="020B0604030504040204" pitchFamily="34" charset="0"/>
              </a:rPr>
              <a:t>, </a:t>
            </a:r>
            <a:r>
              <a:rPr lang="en-US" sz="1200" dirty="0" smtClean="0">
                <a:latin typeface="Verdana" panose="020B0604030504040204" pitchFamily="34" charset="0"/>
                <a:ea typeface="Verdana" panose="020B0604030504040204" pitchFamily="34" charset="0"/>
                <a:cs typeface="Verdana" panose="020B0604030504040204" pitchFamily="34" charset="0"/>
              </a:rPr>
              <a:t>2014 Pearson </a:t>
            </a:r>
            <a:r>
              <a:rPr lang="en-US" sz="1200" dirty="0">
                <a:latin typeface="Verdana" panose="020B0604030504040204" pitchFamily="34" charset="0"/>
                <a:ea typeface="Verdana" panose="020B0604030504040204" pitchFamily="34" charset="0"/>
                <a:cs typeface="Verdana" panose="020B0604030504040204" pitchFamily="34" charset="0"/>
              </a:rPr>
              <a:t>Education, Inc. All Rights </a:t>
            </a:r>
            <a:r>
              <a:rPr lang="en-US" sz="1200" dirty="0" smtClean="0">
                <a:latin typeface="Verdana" panose="020B0604030504040204" pitchFamily="34" charset="0"/>
                <a:ea typeface="Verdana" panose="020B0604030504040204" pitchFamily="34" charset="0"/>
                <a:cs typeface="Verdana" panose="020B0604030504040204" pitchFamily="34" charset="0"/>
              </a:rPr>
              <a:t>Reserved</a:t>
            </a:r>
            <a:endParaRPr lang="en-US" altLang="en-US"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1776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24388"/>
            <a:ext cx="8229600" cy="1097280"/>
          </a:xfrm>
        </p:spPr>
        <p:txBody>
          <a:bodyPr>
            <a:spAutoFit/>
          </a:bodyPr>
          <a:lstStyle/>
          <a:p>
            <a:r>
              <a:rPr lang="en-US" sz="3600" dirty="0">
                <a:latin typeface="+mj-lt"/>
              </a:rPr>
              <a:t>Question 1: How Liquid Is the Firm? Can It Pay Its Bills?</a:t>
            </a:r>
          </a:p>
        </p:txBody>
      </p:sp>
      <p:sp>
        <p:nvSpPr>
          <p:cNvPr id="3" name="Content Placeholder 2"/>
          <p:cNvSpPr>
            <a:spLocks noGrp="1"/>
          </p:cNvSpPr>
          <p:nvPr>
            <p:ph idx="1"/>
          </p:nvPr>
        </p:nvSpPr>
        <p:spPr>
          <a:xfrm>
            <a:off x="439782" y="1870995"/>
            <a:ext cx="8229600" cy="1846659"/>
          </a:xfrm>
        </p:spPr>
        <p:txBody>
          <a:bodyPr>
            <a:spAutoFit/>
          </a:bodyPr>
          <a:lstStyle/>
          <a:p>
            <a:pPr>
              <a:lnSpc>
                <a:spcPct val="90000"/>
              </a:lnSpc>
            </a:pPr>
            <a:r>
              <a:rPr lang="en-US" altLang="en-US" sz="2400" dirty="0">
                <a:ea typeface="ヒラギノ角ゴ Pro W3" charset="-128"/>
              </a:rPr>
              <a:t>A liquid asset is one that can be converted quickly and routinely into cash at the current market price.</a:t>
            </a:r>
          </a:p>
          <a:p>
            <a:pPr>
              <a:lnSpc>
                <a:spcPct val="90000"/>
              </a:lnSpc>
              <a:spcBef>
                <a:spcPct val="50000"/>
              </a:spcBef>
            </a:pPr>
            <a:r>
              <a:rPr lang="en-US" altLang="en-US" sz="2400" dirty="0">
                <a:ea typeface="ヒラギノ角ゴ Pro W3" charset="-128"/>
              </a:rPr>
              <a:t>Liquidity measures the firm’</a:t>
            </a:r>
            <a:r>
              <a:rPr lang="en-US" altLang="ja-JP" sz="2400" dirty="0">
                <a:ea typeface="ヒラギノ角ゴ Pro W3" charset="-128"/>
              </a:rPr>
              <a:t>s ability to pay its bills on time. It indicates the ease with which noncash assets can be converted to cash to meet the financial obligations.</a:t>
            </a:r>
            <a:endParaRPr lang="en-US" sz="2400" dirty="0"/>
          </a:p>
        </p:txBody>
      </p:sp>
    </p:spTree>
    <p:extLst>
      <p:ext uri="{BB962C8B-B14F-4D97-AF65-F5344CB8AC3E}">
        <p14:creationId xmlns:p14="http://schemas.microsoft.com/office/powerpoint/2010/main" val="4427912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How Liquid Is the Firm?</a:t>
            </a:r>
            <a:endParaRPr lang="en-US" sz="3600" dirty="0">
              <a:latin typeface="+mj-lt"/>
            </a:endParaRPr>
          </a:p>
        </p:txBody>
      </p:sp>
      <p:sp>
        <p:nvSpPr>
          <p:cNvPr id="3" name="Content Placeholder 2"/>
          <p:cNvSpPr>
            <a:spLocks noGrp="1"/>
          </p:cNvSpPr>
          <p:nvPr>
            <p:ph idx="1"/>
          </p:nvPr>
        </p:nvSpPr>
        <p:spPr>
          <a:xfrm>
            <a:off x="439782" y="1217004"/>
            <a:ext cx="8229600" cy="2000548"/>
          </a:xfrm>
        </p:spPr>
        <p:txBody>
          <a:bodyPr>
            <a:spAutoFit/>
          </a:bodyPr>
          <a:lstStyle/>
          <a:p>
            <a:r>
              <a:rPr lang="en-US" altLang="en-US" sz="2400" dirty="0">
                <a:ea typeface="ヒラギノ角ゴ Pro W3" charset="-128"/>
              </a:rPr>
              <a:t>Liquidity is measured by two approaches:</a:t>
            </a:r>
          </a:p>
          <a:p>
            <a:pPr lvl="1"/>
            <a:r>
              <a:rPr lang="en-US" altLang="en-US" sz="2400" dirty="0">
                <a:ea typeface="ヒラギノ角ゴ Pro W3" charset="-128"/>
              </a:rPr>
              <a:t>Comparing the firm’</a:t>
            </a:r>
            <a:r>
              <a:rPr lang="en-US" altLang="ja-JP" sz="2400" dirty="0">
                <a:ea typeface="ヒラギノ角ゴ Pro W3" charset="-128"/>
              </a:rPr>
              <a:t>s current assets and current liabilities</a:t>
            </a:r>
          </a:p>
          <a:p>
            <a:pPr lvl="1"/>
            <a:r>
              <a:rPr lang="en-US" altLang="en-US" sz="2400" dirty="0">
                <a:ea typeface="ヒラギノ角ゴ Pro W3" charset="-128"/>
              </a:rPr>
              <a:t>Examining the firm’</a:t>
            </a:r>
            <a:r>
              <a:rPr lang="en-US" altLang="ja-JP" sz="2400" dirty="0">
                <a:ea typeface="ヒラギノ角ゴ Pro W3" charset="-128"/>
              </a:rPr>
              <a:t>s ability to convert accounts receivables and inventory into cash on a timely basis</a:t>
            </a:r>
            <a:endParaRPr lang="en-US" sz="2400" dirty="0"/>
          </a:p>
        </p:txBody>
      </p:sp>
    </p:spTree>
    <p:extLst>
      <p:ext uri="{BB962C8B-B14F-4D97-AF65-F5344CB8AC3E}">
        <p14:creationId xmlns:p14="http://schemas.microsoft.com/office/powerpoint/2010/main" val="14830377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80" y="410294"/>
            <a:ext cx="8229600" cy="553998"/>
          </a:xfrm>
        </p:spPr>
        <p:txBody>
          <a:bodyPr>
            <a:spAutoFit/>
          </a:bodyPr>
          <a:lstStyle/>
          <a:p>
            <a:r>
              <a:rPr lang="en-US" sz="3600" dirty="0">
                <a:latin typeface="+mj-lt"/>
              </a:rPr>
              <a:t>Measuring Liquidity: Perspective 1</a:t>
            </a:r>
          </a:p>
        </p:txBody>
      </p:sp>
      <p:sp>
        <p:nvSpPr>
          <p:cNvPr id="3" name="Content Placeholder 2"/>
          <p:cNvSpPr>
            <a:spLocks noGrp="1"/>
          </p:cNvSpPr>
          <p:nvPr>
            <p:ph idx="1"/>
          </p:nvPr>
        </p:nvSpPr>
        <p:spPr>
          <a:xfrm>
            <a:off x="439782" y="1217004"/>
            <a:ext cx="8229600" cy="1631216"/>
          </a:xfrm>
        </p:spPr>
        <p:txBody>
          <a:bodyPr>
            <a:spAutoFit/>
          </a:bodyPr>
          <a:lstStyle/>
          <a:p>
            <a:r>
              <a:rPr lang="en-US" altLang="en-US" sz="2400" dirty="0">
                <a:ea typeface="ヒラギノ角ゴ Pro W3" charset="-128"/>
              </a:rPr>
              <a:t>Compare a firm’</a:t>
            </a:r>
            <a:r>
              <a:rPr lang="en-US" altLang="ja-JP" sz="2400" dirty="0">
                <a:ea typeface="ヒラギノ角ゴ Pro W3" charset="-128"/>
              </a:rPr>
              <a:t>s current assets with current liabilities using:</a:t>
            </a:r>
          </a:p>
          <a:p>
            <a:pPr lvl="1"/>
            <a:r>
              <a:rPr lang="en-US" altLang="en-US" sz="2400" dirty="0">
                <a:ea typeface="ヒラギノ角ゴ Pro W3" charset="-128"/>
              </a:rPr>
              <a:t>Current Ratio</a:t>
            </a:r>
          </a:p>
          <a:p>
            <a:pPr lvl="1"/>
            <a:r>
              <a:rPr lang="en-US" altLang="en-US" sz="2400" dirty="0">
                <a:ea typeface="ヒラギノ角ゴ Pro W3" charset="-128"/>
              </a:rPr>
              <a:t>Acid Test or Quick Ratio</a:t>
            </a:r>
            <a:endParaRPr lang="en-US" sz="2400" dirty="0"/>
          </a:p>
        </p:txBody>
      </p:sp>
    </p:spTree>
    <p:extLst>
      <p:ext uri="{BB962C8B-B14F-4D97-AF65-F5344CB8AC3E}">
        <p14:creationId xmlns:p14="http://schemas.microsoft.com/office/powerpoint/2010/main" val="1882657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38837"/>
            <a:ext cx="8085909" cy="1292662"/>
          </a:xfrm>
        </p:spPr>
        <p:txBody>
          <a:bodyPr wrap="square">
            <a:spAutoFit/>
          </a:bodyPr>
          <a:lstStyle/>
          <a:p>
            <a:r>
              <a:rPr lang="en-IN" sz="2800" dirty="0">
                <a:latin typeface="+mj-lt"/>
              </a:rPr>
              <a:t>Table </a:t>
            </a:r>
            <a:r>
              <a:rPr lang="en-IN" sz="2800" dirty="0" smtClean="0">
                <a:latin typeface="+mj-lt"/>
              </a:rPr>
              <a:t>4.1 </a:t>
            </a:r>
            <a:r>
              <a:rPr lang="en-IN" sz="2800" dirty="0">
                <a:latin typeface="+mj-lt"/>
              </a:rPr>
              <a:t>Walmart Income Statement for the Year Ending January 31, 2018 (expressed in millions, except per share data)</a:t>
            </a:r>
            <a:r>
              <a:rPr lang="en-US" sz="2800" dirty="0">
                <a:latin typeface="+mj-lt"/>
              </a:rPr>
              <a:t> </a:t>
            </a:r>
            <a:r>
              <a:rPr lang="en-US" sz="2000" dirty="0">
                <a:latin typeface="+mj-lt"/>
              </a:rPr>
              <a:t>(1 of 2)</a:t>
            </a:r>
          </a:p>
        </p:txBody>
      </p:sp>
      <p:graphicFrame>
        <p:nvGraphicFramePr>
          <p:cNvPr id="4" name="Table 3"/>
          <p:cNvGraphicFramePr>
            <a:graphicFrameLocks noGrp="1"/>
          </p:cNvGraphicFramePr>
          <p:nvPr>
            <p:extLst>
              <p:ext uri="{D42A27DB-BD31-4B8C-83A1-F6EECF244321}">
                <p14:modId xmlns:p14="http://schemas.microsoft.com/office/powerpoint/2010/main" val="1103589880"/>
              </p:ext>
            </p:extLst>
          </p:nvPr>
        </p:nvGraphicFramePr>
        <p:xfrm>
          <a:off x="457200" y="1913709"/>
          <a:ext cx="8229600" cy="4347642"/>
        </p:xfrm>
        <a:graphic>
          <a:graphicData uri="http://schemas.openxmlformats.org/drawingml/2006/table">
            <a:tbl>
              <a:tblPr firstRow="1" bandRow="1">
                <a:tableStyleId>{3B4B98B0-60AC-42C2-AFA5-B58CD77FA1E5}</a:tableStyleId>
              </a:tblPr>
              <a:tblGrid>
                <a:gridCol w="6266039">
                  <a:extLst>
                    <a:ext uri="{9D8B030D-6E8A-4147-A177-3AD203B41FA5}">
                      <a16:colId xmlns:a16="http://schemas.microsoft.com/office/drawing/2014/main" xmlns="" val="20000"/>
                    </a:ext>
                  </a:extLst>
                </a:gridCol>
                <a:gridCol w="1963561">
                  <a:extLst>
                    <a:ext uri="{9D8B030D-6E8A-4147-A177-3AD203B41FA5}">
                      <a16:colId xmlns:a16="http://schemas.microsoft.com/office/drawing/2014/main" xmlns="" val="20001"/>
                    </a:ext>
                  </a:extLst>
                </a:gridCol>
              </a:tblGrid>
              <a:tr h="332176">
                <a:tc>
                  <a:txBody>
                    <a:bodyPr/>
                    <a:lstStyle/>
                    <a:p>
                      <a:r>
                        <a:rPr lang="en-US" sz="1600" dirty="0"/>
                        <a:t>Sales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0" dirty="0"/>
                        <a:t>$ 500,343</a:t>
                      </a:r>
                      <a:r>
                        <a:rPr lang="en-US" sz="1600" dirty="0"/>
                        <a:t> </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0"/>
                  </a:ext>
                </a:extLst>
              </a:tr>
              <a:tr h="332176">
                <a:tc>
                  <a:txBody>
                    <a:bodyPr/>
                    <a:lstStyle/>
                    <a:p>
                      <a:r>
                        <a:rPr lang="en-US" sz="1600" dirty="0"/>
                        <a:t>Cost of goods sold</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(373,396)</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1"/>
                  </a:ext>
                </a:extLst>
              </a:tr>
              <a:tr h="332176">
                <a:tc>
                  <a:txBody>
                    <a:bodyPr/>
                    <a:lstStyle/>
                    <a:p>
                      <a:r>
                        <a:rPr lang="en-US" sz="1600" b="1" dirty="0"/>
                        <a:t>Gross profit</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1" dirty="0"/>
                        <a:t>$ 126,947</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2"/>
                  </a:ext>
                </a:extLst>
              </a:tr>
              <a:tr h="332176">
                <a:tc>
                  <a:txBody>
                    <a:bodyPr/>
                    <a:lstStyle/>
                    <a:p>
                      <a:r>
                        <a:rPr lang="en-US" sz="1600" dirty="0"/>
                        <a:t>Operating expenses: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dirty="0" smtClean="0">
                          <a:solidFill>
                            <a:srgbClr val="D4EAE4"/>
                          </a:solidFill>
                        </a:rPr>
                        <a:t>Blank</a:t>
                      </a:r>
                      <a:endParaRPr lang="en-US" sz="1600" dirty="0">
                        <a:solidFill>
                          <a:srgbClr val="D4EAE4"/>
                        </a:solidFill>
                      </a:endParaRP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3"/>
                  </a:ext>
                </a:extLst>
              </a:tr>
              <a:tr h="332176">
                <a:tc>
                  <a:txBody>
                    <a:bodyPr/>
                    <a:lstStyle/>
                    <a:p>
                      <a:r>
                        <a:rPr lang="en-US" sz="1600" dirty="0"/>
                        <a:t>Selling, general and administrative expenses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dirty="0"/>
                        <a:t>$ (95,981)</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4"/>
                  </a:ext>
                </a:extLst>
              </a:tr>
              <a:tr h="332176">
                <a:tc>
                  <a:txBody>
                    <a:bodyPr/>
                    <a:lstStyle/>
                    <a:p>
                      <a:r>
                        <a:rPr lang="en-US" sz="1600" dirty="0"/>
                        <a:t>Depreciation expenses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(10,529)</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5"/>
                  </a:ext>
                </a:extLst>
              </a:tr>
              <a:tr h="332176">
                <a:tc>
                  <a:txBody>
                    <a:bodyPr/>
                    <a:lstStyle/>
                    <a:p>
                      <a:r>
                        <a:rPr lang="en-US" sz="1600" dirty="0"/>
                        <a:t>Total operating expenses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$(106,510)</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6"/>
                  </a:ext>
                </a:extLst>
              </a:tr>
              <a:tr h="332176">
                <a:tc>
                  <a:txBody>
                    <a:bodyPr/>
                    <a:lstStyle/>
                    <a:p>
                      <a:r>
                        <a:rPr lang="en-US" sz="1600" b="1" dirty="0"/>
                        <a:t>Operating income (earning before interest and taxes)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1" dirty="0"/>
                        <a:t>  $ 20,437</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7"/>
                  </a:ext>
                </a:extLst>
              </a:tr>
              <a:tr h="332176">
                <a:tc>
                  <a:txBody>
                    <a:bodyPr/>
                    <a:lstStyle/>
                    <a:p>
                      <a:r>
                        <a:rPr lang="en-US" sz="1600" dirty="0"/>
                        <a:t>Interest expense</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(2,178)</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8"/>
                  </a:ext>
                </a:extLst>
              </a:tr>
              <a:tr h="332176">
                <a:tc>
                  <a:txBody>
                    <a:bodyPr/>
                    <a:lstStyle/>
                    <a:p>
                      <a:r>
                        <a:rPr lang="en-US" sz="1600" dirty="0"/>
                        <a:t>Non-operating losses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(3,136)</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3666544935"/>
                  </a:ext>
                </a:extLst>
              </a:tr>
              <a:tr h="332176">
                <a:tc>
                  <a:txBody>
                    <a:bodyPr/>
                    <a:lstStyle/>
                    <a:p>
                      <a:r>
                        <a:rPr lang="en-US" sz="1600" dirty="0"/>
                        <a:t>Earnings before taxes (taxable income)</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dirty="0"/>
                        <a:t>  $ 15,123</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9"/>
                  </a:ext>
                </a:extLst>
              </a:tr>
              <a:tr h="332176">
                <a:tc>
                  <a:txBody>
                    <a:bodyPr/>
                    <a:lstStyle/>
                    <a:p>
                      <a:r>
                        <a:rPr lang="en-US" sz="1600" dirty="0"/>
                        <a:t>Income taxes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(5,261)</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10"/>
                  </a:ext>
                </a:extLst>
              </a:tr>
              <a:tr h="332176">
                <a:tc>
                  <a:txBody>
                    <a:bodyPr/>
                    <a:lstStyle/>
                    <a:p>
                      <a:r>
                        <a:rPr lang="en-US" sz="1600" b="1" dirty="0"/>
                        <a:t>Net income (earnings available to common shareholders)</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1" u="none" dirty="0"/>
                        <a:t> $  9,862</a:t>
                      </a:r>
                    </a:p>
                  </a:txBody>
                  <a:tcPr marL="90593" marR="90593" marT="45297" marB="452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0598266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1" y="438837"/>
            <a:ext cx="8170818" cy="1292662"/>
          </a:xfrm>
        </p:spPr>
        <p:txBody>
          <a:bodyPr wrap="square">
            <a:spAutoFit/>
          </a:bodyPr>
          <a:lstStyle/>
          <a:p>
            <a:r>
              <a:rPr lang="en-IN" sz="2800" dirty="0">
                <a:latin typeface="+mj-lt"/>
              </a:rPr>
              <a:t>Table </a:t>
            </a:r>
            <a:r>
              <a:rPr lang="en-IN" sz="2800" dirty="0" smtClean="0">
                <a:latin typeface="+mj-lt"/>
              </a:rPr>
              <a:t>4.1 </a:t>
            </a:r>
            <a:r>
              <a:rPr lang="en-IN" sz="2800" dirty="0">
                <a:latin typeface="+mj-lt"/>
              </a:rPr>
              <a:t>Walmart Income Statement for the Year Ending January 31, 2018 (expressed in millions, except per share data)</a:t>
            </a:r>
            <a:r>
              <a:rPr lang="en-US" sz="2800" dirty="0">
                <a:latin typeface="+mj-lt"/>
              </a:rPr>
              <a:t> </a:t>
            </a:r>
            <a:r>
              <a:rPr lang="en-US" sz="2000" dirty="0">
                <a:latin typeface="+mj-lt"/>
              </a:rPr>
              <a:t>(2 of 2)</a:t>
            </a:r>
          </a:p>
        </p:txBody>
      </p:sp>
      <p:graphicFrame>
        <p:nvGraphicFramePr>
          <p:cNvPr id="4" name="Table 3"/>
          <p:cNvGraphicFramePr>
            <a:graphicFrameLocks noGrp="1"/>
          </p:cNvGraphicFramePr>
          <p:nvPr>
            <p:extLst>
              <p:ext uri="{D42A27DB-BD31-4B8C-83A1-F6EECF244321}">
                <p14:modId xmlns:p14="http://schemas.microsoft.com/office/powerpoint/2010/main" val="145218508"/>
              </p:ext>
            </p:extLst>
          </p:nvPr>
        </p:nvGraphicFramePr>
        <p:xfrm>
          <a:off x="457200" y="1914525"/>
          <a:ext cx="8229600" cy="2446819"/>
        </p:xfrm>
        <a:graphic>
          <a:graphicData uri="http://schemas.openxmlformats.org/drawingml/2006/table">
            <a:tbl>
              <a:tblPr firstRow="1" bandRow="1">
                <a:tableStyleId>{3B4B98B0-60AC-42C2-AFA5-B58CD77FA1E5}</a:tableStyleId>
              </a:tblPr>
              <a:tblGrid>
                <a:gridCol w="63246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tblGrid>
              <a:tr h="336779">
                <a:tc>
                  <a:txBody>
                    <a:bodyPr/>
                    <a:lstStyle/>
                    <a:p>
                      <a:r>
                        <a:rPr lang="en-US" sz="1600" dirty="0"/>
                        <a:t>Additional information: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ctr"/>
                      <a:r>
                        <a:rPr lang="en-US" sz="1600"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0"/>
                  </a:ext>
                </a:extLst>
              </a:tr>
              <a:tr h="336779">
                <a:tc>
                  <a:txBody>
                    <a:bodyPr/>
                    <a:lstStyle/>
                    <a:p>
                      <a:r>
                        <a:rPr lang="en-US" sz="1600" dirty="0"/>
                        <a:t>Number of shares outstanding (millions)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600" dirty="0"/>
                        <a:t>3,007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1"/>
                  </a:ext>
                </a:extLst>
              </a:tr>
              <a:tr h="1099703">
                <a:tc>
                  <a:txBody>
                    <a:bodyPr/>
                    <a:lstStyle/>
                    <a:p>
                      <a:r>
                        <a:rPr lang="en-US" sz="1600" b="0" dirty="0" smtClean="0"/>
                        <a:t>Earnings per share</a:t>
                      </a:r>
                      <a:endParaRPr lang="en-US" sz="16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600" u="none" dirty="0"/>
                        <a:t>$</a:t>
                      </a:r>
                      <a:r>
                        <a:rPr lang="en-US" sz="1600" u="none" baseline="0" dirty="0"/>
                        <a:t> 3.28</a:t>
                      </a:r>
                      <a:endParaRPr lang="en-US" sz="1600" u="none"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2"/>
                  </a:ext>
                </a:extLst>
              </a:tr>
              <a:tr h="336779">
                <a:tc>
                  <a:txBody>
                    <a:bodyPr/>
                    <a:lstStyle/>
                    <a:p>
                      <a:r>
                        <a:rPr lang="en-US" sz="1600" dirty="0"/>
                        <a:t>Dividends paid to stockholders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600" dirty="0">
                          <a:solidFill>
                            <a:schemeClr val="tx1"/>
                          </a:solidFill>
                        </a:rPr>
                        <a:t>$</a:t>
                      </a:r>
                      <a:r>
                        <a:rPr lang="en-US" sz="1600" baseline="0" dirty="0">
                          <a:solidFill>
                            <a:schemeClr val="tx1"/>
                          </a:solidFill>
                        </a:rPr>
                        <a:t> 6,124</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3"/>
                  </a:ext>
                </a:extLst>
              </a:tr>
              <a:tr h="336779">
                <a:tc>
                  <a:txBody>
                    <a:bodyPr/>
                    <a:lstStyle/>
                    <a:p>
                      <a:r>
                        <a:rPr lang="en-US" sz="1600" dirty="0"/>
                        <a:t>Dividends per share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tc>
                  <a:txBody>
                    <a:bodyPr/>
                    <a:lstStyle/>
                    <a:p>
                      <a:pPr algn="r"/>
                      <a:r>
                        <a:rPr lang="en-US" sz="1600" dirty="0"/>
                        <a:t>$  2.04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AE4"/>
                    </a:solidFill>
                  </a:tcPr>
                </a:tc>
                <a:extLst>
                  <a:ext uri="{0D108BD9-81ED-4DB2-BD59-A6C34878D82A}">
                    <a16:rowId xmlns:a16="http://schemas.microsoft.com/office/drawing/2014/main" xmlns="" val="10004"/>
                  </a:ext>
                </a:extLst>
              </a:tr>
            </a:tbl>
          </a:graphicData>
        </a:graphic>
      </p:graphicFrame>
      <p:graphicFrame>
        <p:nvGraphicFramePr>
          <p:cNvPr id="5" name="Object 4" descr="Earnings per share times the fraction net income by number of share equals"/>
          <p:cNvGraphicFramePr>
            <a:graphicFrameLocks noChangeAspect="1"/>
          </p:cNvGraphicFramePr>
          <p:nvPr>
            <p:extLst>
              <p:ext uri="{D42A27DB-BD31-4B8C-83A1-F6EECF244321}">
                <p14:modId xmlns:p14="http://schemas.microsoft.com/office/powerpoint/2010/main" val="3255979846"/>
              </p:ext>
            </p:extLst>
          </p:nvPr>
        </p:nvGraphicFramePr>
        <p:xfrm>
          <a:off x="2362200" y="2863909"/>
          <a:ext cx="1876311" cy="574726"/>
        </p:xfrm>
        <a:graphic>
          <a:graphicData uri="http://schemas.openxmlformats.org/presentationml/2006/ole">
            <mc:AlternateContent xmlns:mc="http://schemas.openxmlformats.org/markup-compatibility/2006">
              <mc:Choice xmlns:v="urn:schemas-microsoft-com:vml" Requires="v">
                <p:oleObj spid="_x0000_s22138" name="Equation" r:id="rId3" imgW="1409400" imgH="431640" progId="Equation.3">
                  <p:embed/>
                </p:oleObj>
              </mc:Choice>
              <mc:Fallback>
                <p:oleObj name="Equation" r:id="rId3" imgW="1409400" imgH="431640" progId="Equation.3">
                  <p:embed/>
                  <p:pic>
                    <p:nvPicPr>
                      <p:cNvPr id="5" name="Object 4"/>
                      <p:cNvPicPr/>
                      <p:nvPr/>
                    </p:nvPicPr>
                    <p:blipFill>
                      <a:blip r:embed="rId4"/>
                      <a:stretch>
                        <a:fillRect/>
                      </a:stretch>
                    </p:blipFill>
                    <p:spPr>
                      <a:xfrm>
                        <a:off x="2362200" y="2863909"/>
                        <a:ext cx="1876311" cy="574726"/>
                      </a:xfrm>
                      <a:prstGeom prst="rect">
                        <a:avLst/>
                      </a:prstGeom>
                    </p:spPr>
                  </p:pic>
                </p:oleObj>
              </mc:Fallback>
            </mc:AlternateContent>
          </a:graphicData>
        </a:graphic>
      </p:graphicFrame>
    </p:spTree>
    <p:extLst>
      <p:ext uri="{BB962C8B-B14F-4D97-AF65-F5344CB8AC3E}">
        <p14:creationId xmlns:p14="http://schemas.microsoft.com/office/powerpoint/2010/main" val="3157336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0" y="438123"/>
            <a:ext cx="8238309" cy="1169551"/>
          </a:xfrm>
        </p:spPr>
        <p:txBody>
          <a:bodyPr wrap="square">
            <a:spAutoFit/>
          </a:bodyPr>
          <a:lstStyle/>
          <a:p>
            <a:r>
              <a:rPr lang="en-US" sz="2800" dirty="0">
                <a:latin typeface="+mj-lt"/>
              </a:rPr>
              <a:t>Table </a:t>
            </a:r>
            <a:r>
              <a:rPr lang="en-US" sz="2800" dirty="0" smtClean="0">
                <a:latin typeface="+mj-lt"/>
              </a:rPr>
              <a:t>4.2 </a:t>
            </a:r>
            <a:r>
              <a:rPr lang="en-US" sz="2800" dirty="0">
                <a:latin typeface="+mj-lt"/>
              </a:rPr>
              <a:t>Walmart’s Balance Sheet for the Year Ending January 31, 2018 (expressed in millions) </a:t>
            </a:r>
            <a:r>
              <a:rPr lang="en-US" sz="2000" dirty="0">
                <a:latin typeface="+mj-lt"/>
              </a:rPr>
              <a:t>(1 of 2)</a:t>
            </a:r>
          </a:p>
        </p:txBody>
      </p:sp>
      <p:graphicFrame>
        <p:nvGraphicFramePr>
          <p:cNvPr id="4" name="Table 3"/>
          <p:cNvGraphicFramePr>
            <a:graphicFrameLocks noGrp="1"/>
          </p:cNvGraphicFramePr>
          <p:nvPr>
            <p:extLst>
              <p:ext uri="{D42A27DB-BD31-4B8C-83A1-F6EECF244321}">
                <p14:modId xmlns:p14="http://schemas.microsoft.com/office/powerpoint/2010/main" val="2228170982"/>
              </p:ext>
            </p:extLst>
          </p:nvPr>
        </p:nvGraphicFramePr>
        <p:xfrm>
          <a:off x="457200" y="1915890"/>
          <a:ext cx="8229600" cy="3352800"/>
        </p:xfrm>
        <a:graphic>
          <a:graphicData uri="http://schemas.openxmlformats.org/drawingml/2006/table">
            <a:tbl>
              <a:tblPr firstRow="1" bandRow="1">
                <a:tableStyleId>{3B4B98B0-60AC-42C2-AFA5-B58CD77FA1E5}</a:tableStyleId>
              </a:tblPr>
              <a:tblGrid>
                <a:gridCol w="63246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tblGrid>
              <a:tr h="311644">
                <a:tc>
                  <a:txBody>
                    <a:bodyPr/>
                    <a:lstStyle/>
                    <a:p>
                      <a:r>
                        <a:rPr lang="en-US" sz="1600" b="0" dirty="0"/>
                        <a:t>Cash and cash equivalents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0" dirty="0"/>
                        <a:t>$ 6,756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0"/>
                  </a:ext>
                </a:extLst>
              </a:tr>
              <a:tr h="311644">
                <a:tc>
                  <a:txBody>
                    <a:bodyPr/>
                    <a:lstStyle/>
                    <a:p>
                      <a:r>
                        <a:rPr lang="en-US" sz="1600" dirty="0"/>
                        <a:t>Accounts receivable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5,614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1"/>
                  </a:ext>
                </a:extLst>
              </a:tr>
              <a:tr h="311644">
                <a:tc>
                  <a:txBody>
                    <a:bodyPr/>
                    <a:lstStyle/>
                    <a:p>
                      <a:r>
                        <a:rPr lang="en-US" sz="1600" b="0" dirty="0"/>
                        <a:t>Inventories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0" dirty="0"/>
                        <a:t>43,783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2"/>
                  </a:ext>
                </a:extLst>
              </a:tr>
              <a:tr h="311644">
                <a:tc>
                  <a:txBody>
                    <a:bodyPr/>
                    <a:lstStyle/>
                    <a:p>
                      <a:r>
                        <a:rPr lang="en-US" sz="1600" dirty="0">
                          <a:solidFill>
                            <a:schemeClr val="tx1"/>
                          </a:solidFill>
                        </a:rPr>
                        <a:t>Prepaid expenses and other current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solidFill>
                            <a:schemeClr val="tx1"/>
                          </a:solidFill>
                        </a:rPr>
                        <a:t>3,511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3"/>
                  </a:ext>
                </a:extLst>
              </a:tr>
              <a:tr h="311644">
                <a:tc>
                  <a:txBody>
                    <a:bodyPr/>
                    <a:lstStyle/>
                    <a:p>
                      <a:r>
                        <a:rPr lang="en-US" sz="1600" dirty="0"/>
                        <a:t>Total current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dirty="0"/>
                        <a:t>$ 59,664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4"/>
                  </a:ext>
                </a:extLst>
              </a:tr>
              <a:tr h="311644">
                <a:tc>
                  <a:txBody>
                    <a:bodyPr/>
                    <a:lstStyle/>
                    <a:p>
                      <a:r>
                        <a:rPr lang="en-US" sz="1600" dirty="0"/>
                        <a:t>Gross plant and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$202,298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5"/>
                  </a:ext>
                </a:extLst>
              </a:tr>
              <a:tr h="311644">
                <a:tc>
                  <a:txBody>
                    <a:bodyPr/>
                    <a:lstStyle/>
                    <a:p>
                      <a:r>
                        <a:rPr lang="en-US" sz="1600" dirty="0"/>
                        <a:t>Less accumulated depreciation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(87,480)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6"/>
                  </a:ext>
                </a:extLst>
              </a:tr>
              <a:tr h="311644">
                <a:tc>
                  <a:txBody>
                    <a:bodyPr/>
                    <a:lstStyle/>
                    <a:p>
                      <a:r>
                        <a:rPr lang="en-US" sz="1600" b="0" dirty="0"/>
                        <a:t>Net plant and equipment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0" dirty="0"/>
                        <a:t>$114,818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7"/>
                  </a:ext>
                </a:extLst>
              </a:tr>
              <a:tr h="311644">
                <a:tc>
                  <a:txBody>
                    <a:bodyPr/>
                    <a:lstStyle/>
                    <a:p>
                      <a:r>
                        <a:rPr lang="en-US" sz="1600" dirty="0"/>
                        <a:t>Goodwill and other intangible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30,040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8"/>
                  </a:ext>
                </a:extLst>
              </a:tr>
              <a:tr h="311644">
                <a:tc>
                  <a:txBody>
                    <a:bodyPr/>
                    <a:lstStyle/>
                    <a:p>
                      <a:r>
                        <a:rPr lang="en-US" sz="1600" dirty="0"/>
                        <a:t>Total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$ 204,522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10"/>
                  </a:ext>
                </a:extLst>
              </a:tr>
            </a:tbl>
          </a:graphicData>
        </a:graphic>
      </p:graphicFrame>
    </p:spTree>
    <p:extLst>
      <p:ext uri="{BB962C8B-B14F-4D97-AF65-F5344CB8AC3E}">
        <p14:creationId xmlns:p14="http://schemas.microsoft.com/office/powerpoint/2010/main" val="41818405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490" y="438123"/>
            <a:ext cx="8238309" cy="1169551"/>
          </a:xfrm>
        </p:spPr>
        <p:txBody>
          <a:bodyPr wrap="square">
            <a:spAutoFit/>
          </a:bodyPr>
          <a:lstStyle/>
          <a:p>
            <a:r>
              <a:rPr lang="en-US" sz="2800" dirty="0">
                <a:latin typeface="+mj-lt"/>
              </a:rPr>
              <a:t>Table </a:t>
            </a:r>
            <a:r>
              <a:rPr lang="en-US" sz="2800" dirty="0" smtClean="0">
                <a:latin typeface="+mj-lt"/>
              </a:rPr>
              <a:t>4.2 </a:t>
            </a:r>
            <a:r>
              <a:rPr lang="en-US" sz="2800" dirty="0">
                <a:latin typeface="+mj-lt"/>
              </a:rPr>
              <a:t>Walmart’s Balance Sheet for the Year Ending January 31, 2018 (expressed in millions) </a:t>
            </a:r>
            <a:r>
              <a:rPr lang="en-US" sz="2000" dirty="0">
                <a:latin typeface="+mj-lt"/>
              </a:rPr>
              <a:t>(2 of 2)</a:t>
            </a:r>
          </a:p>
        </p:txBody>
      </p:sp>
      <p:graphicFrame>
        <p:nvGraphicFramePr>
          <p:cNvPr id="4" name="Table 3"/>
          <p:cNvGraphicFramePr>
            <a:graphicFrameLocks noGrp="1"/>
          </p:cNvGraphicFramePr>
          <p:nvPr>
            <p:extLst>
              <p:ext uri="{D42A27DB-BD31-4B8C-83A1-F6EECF244321}">
                <p14:modId xmlns:p14="http://schemas.microsoft.com/office/powerpoint/2010/main" val="841631769"/>
              </p:ext>
            </p:extLst>
          </p:nvPr>
        </p:nvGraphicFramePr>
        <p:xfrm>
          <a:off x="457200" y="1913404"/>
          <a:ext cx="8229600" cy="4358640"/>
        </p:xfrm>
        <a:graphic>
          <a:graphicData uri="http://schemas.openxmlformats.org/drawingml/2006/table">
            <a:tbl>
              <a:tblPr firstRow="1" bandRow="1">
                <a:tableStyleId>{3B4B98B0-60AC-42C2-AFA5-B58CD77FA1E5}</a:tableStyleId>
              </a:tblPr>
              <a:tblGrid>
                <a:gridCol w="6324600">
                  <a:extLst>
                    <a:ext uri="{9D8B030D-6E8A-4147-A177-3AD203B41FA5}">
                      <a16:colId xmlns:a16="http://schemas.microsoft.com/office/drawing/2014/main" xmlns="" val="20000"/>
                    </a:ext>
                  </a:extLst>
                </a:gridCol>
                <a:gridCol w="1905000">
                  <a:extLst>
                    <a:ext uri="{9D8B030D-6E8A-4147-A177-3AD203B41FA5}">
                      <a16:colId xmlns:a16="http://schemas.microsoft.com/office/drawing/2014/main" xmlns="" val="20001"/>
                    </a:ext>
                  </a:extLst>
                </a:gridCol>
              </a:tblGrid>
              <a:tr h="311644">
                <a:tc>
                  <a:txBody>
                    <a:bodyPr/>
                    <a:lstStyle/>
                    <a:p>
                      <a:r>
                        <a:rPr lang="en-US" sz="1600" b="1" dirty="0"/>
                        <a:t>Liabilities and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ctr"/>
                      <a:r>
                        <a:rPr lang="en-US" sz="1600" b="0"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0"/>
                  </a:ext>
                </a:extLst>
              </a:tr>
              <a:tr h="311644">
                <a:tc>
                  <a:txBody>
                    <a:bodyPr/>
                    <a:lstStyle/>
                    <a:p>
                      <a:r>
                        <a:rPr lang="en-US" sz="1600" dirty="0"/>
                        <a:t>Accounts payable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$ 46,510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1"/>
                  </a:ext>
                </a:extLst>
              </a:tr>
              <a:tr h="311644">
                <a:tc>
                  <a:txBody>
                    <a:bodyPr/>
                    <a:lstStyle/>
                    <a:p>
                      <a:r>
                        <a:rPr lang="en-US" sz="1600" smtClean="0"/>
                        <a:t>Accrued </a:t>
                      </a:r>
                      <a:r>
                        <a:rPr lang="en-US" sz="1600" dirty="0"/>
                        <a:t>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24,031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258423749"/>
                  </a:ext>
                </a:extLst>
              </a:tr>
              <a:tr h="311644">
                <a:tc>
                  <a:txBody>
                    <a:bodyPr/>
                    <a:lstStyle/>
                    <a:p>
                      <a:r>
                        <a:rPr lang="en-US" sz="1600" b="0" dirty="0"/>
                        <a:t>Short-term notes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0" u="none" dirty="0"/>
                        <a:t>     9,662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2"/>
                  </a:ext>
                </a:extLst>
              </a:tr>
              <a:tr h="311644">
                <a:tc>
                  <a:txBody>
                    <a:bodyPr/>
                    <a:lstStyle/>
                    <a:p>
                      <a:r>
                        <a:rPr lang="en-US" sz="1600" dirty="0"/>
                        <a:t>Total current liabilities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dirty="0">
                          <a:solidFill>
                            <a:schemeClr val="tx1"/>
                          </a:solidFill>
                        </a:rPr>
                        <a:t>$ 80,203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3"/>
                  </a:ext>
                </a:extLst>
              </a:tr>
              <a:tr h="311644">
                <a:tc>
                  <a:txBody>
                    <a:bodyPr/>
                    <a:lstStyle/>
                    <a:p>
                      <a:r>
                        <a:rPr lang="en-US" sz="1600" dirty="0"/>
                        <a:t>Long-term 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45,179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4"/>
                  </a:ext>
                </a:extLst>
              </a:tr>
              <a:tr h="311644">
                <a:tc>
                  <a:txBody>
                    <a:bodyPr/>
                    <a:lstStyle/>
                    <a:p>
                      <a:r>
                        <a:rPr lang="en-US" sz="1600" dirty="0"/>
                        <a:t>Total debt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$125,382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5"/>
                  </a:ext>
                </a:extLst>
              </a:tr>
              <a:tr h="311644">
                <a:tc>
                  <a:txBody>
                    <a:bodyPr/>
                    <a:lstStyle/>
                    <a:p>
                      <a:r>
                        <a:rPr lang="en-US" sz="1600" dirty="0"/>
                        <a:t>Stockholders'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solidFill>
                            <a:srgbClr val="D4EAE4"/>
                          </a:solidFill>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6"/>
                  </a:ext>
                </a:extLst>
              </a:tr>
              <a:tr h="311644">
                <a:tc>
                  <a:txBody>
                    <a:bodyPr/>
                    <a:lstStyle/>
                    <a:p>
                      <a:r>
                        <a:rPr lang="en-US" sz="1600" b="0" dirty="0"/>
                        <a:t>Common stock (par value)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b="0" dirty="0"/>
                        <a:t> $   295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7"/>
                  </a:ext>
                </a:extLst>
              </a:tr>
              <a:tr h="311644">
                <a:tc>
                  <a:txBody>
                    <a:bodyPr/>
                    <a:lstStyle/>
                    <a:p>
                      <a:r>
                        <a:rPr lang="en-US" sz="1600" dirty="0"/>
                        <a:t>Paid-in capital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2,648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8"/>
                  </a:ext>
                </a:extLst>
              </a:tr>
              <a:tr h="311644">
                <a:tc>
                  <a:txBody>
                    <a:bodyPr/>
                    <a:lstStyle/>
                    <a:p>
                      <a:r>
                        <a:rPr lang="en-US" sz="1600" dirty="0"/>
                        <a:t>Retained earnings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dirty="0"/>
                        <a:t>  76,197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09"/>
                  </a:ext>
                </a:extLst>
              </a:tr>
              <a:tr h="311644">
                <a:tc>
                  <a:txBody>
                    <a:bodyPr/>
                    <a:lstStyle/>
                    <a:p>
                      <a:r>
                        <a:rPr lang="en-US" sz="1600" dirty="0"/>
                        <a:t>Total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$ 79,140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11"/>
                  </a:ext>
                </a:extLst>
              </a:tr>
              <a:tr h="311644">
                <a:tc>
                  <a:txBody>
                    <a:bodyPr/>
                    <a:lstStyle/>
                    <a:p>
                      <a:r>
                        <a:rPr lang="en-US" sz="1600" dirty="0"/>
                        <a:t>Total liabilities and equity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tc>
                  <a:txBody>
                    <a:bodyPr/>
                    <a:lstStyle/>
                    <a:p>
                      <a:pPr algn="r"/>
                      <a:r>
                        <a:rPr lang="en-US" sz="1600" u="none" dirty="0"/>
                        <a:t>$ 204,522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D4EAE4"/>
                    </a:solidFill>
                  </a:tcPr>
                </a:tc>
                <a:extLst>
                  <a:ext uri="{0D108BD9-81ED-4DB2-BD59-A6C34878D82A}">
                    <a16:rowId xmlns:a16="http://schemas.microsoft.com/office/drawing/2014/main" xmlns="" val="10012"/>
                  </a:ext>
                </a:extLst>
              </a:tr>
            </a:tbl>
          </a:graphicData>
        </a:graphic>
      </p:graphicFrame>
    </p:spTree>
    <p:extLst>
      <p:ext uri="{BB962C8B-B14F-4D97-AF65-F5344CB8AC3E}">
        <p14:creationId xmlns:p14="http://schemas.microsoft.com/office/powerpoint/2010/main" val="27418372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82" y="419003"/>
            <a:ext cx="8229600" cy="553998"/>
          </a:xfrm>
        </p:spPr>
        <p:txBody>
          <a:bodyPr>
            <a:spAutoFit/>
          </a:bodyPr>
          <a:lstStyle/>
          <a:p>
            <a:r>
              <a:rPr lang="en-US" altLang="en-US" sz="3600" dirty="0">
                <a:latin typeface="+mj-lt"/>
                <a:ea typeface="ヒラギノ角ゴ Pro W3" charset="-128"/>
              </a:rPr>
              <a:t>Current Ratio</a:t>
            </a:r>
            <a:endParaRPr lang="en-US" sz="3600" dirty="0">
              <a:latin typeface="+mj-lt"/>
            </a:endParaRPr>
          </a:p>
        </p:txBody>
      </p:sp>
      <p:sp>
        <p:nvSpPr>
          <p:cNvPr id="5" name="Content Placeholder 4"/>
          <p:cNvSpPr>
            <a:spLocks noGrp="1"/>
          </p:cNvSpPr>
          <p:nvPr>
            <p:ph idx="1"/>
          </p:nvPr>
        </p:nvSpPr>
        <p:spPr>
          <a:xfrm>
            <a:off x="439782" y="1217005"/>
            <a:ext cx="8229600" cy="738664"/>
          </a:xfrm>
        </p:spPr>
        <p:txBody>
          <a:bodyPr>
            <a:spAutoFit/>
          </a:bodyPr>
          <a:lstStyle/>
          <a:p>
            <a:r>
              <a:rPr lang="en-US" altLang="en-US" sz="2400" dirty="0">
                <a:ea typeface="ヒラギノ角ゴ Pro W3" charset="-128"/>
              </a:rPr>
              <a:t>Current ratio compares a firm’</a:t>
            </a:r>
            <a:r>
              <a:rPr lang="en-US" altLang="ja-JP" sz="2400" dirty="0">
                <a:ea typeface="ヒラギノ角ゴ Pro W3" charset="-128"/>
              </a:rPr>
              <a:t>s current assets to its current liabilities.</a:t>
            </a:r>
            <a:endParaRPr lang="en-US" sz="2400" dirty="0"/>
          </a:p>
        </p:txBody>
      </p:sp>
      <p:graphicFrame>
        <p:nvGraphicFramePr>
          <p:cNvPr id="8" name="Object 7" descr="An image shows the following equation: Current ratio equals the fraction current assets by current liabilities equals 59,664 M by 80,203 M equals .74"/>
          <p:cNvGraphicFramePr>
            <a:graphicFrameLocks noChangeAspect="1"/>
          </p:cNvGraphicFramePr>
          <p:nvPr>
            <p:extLst>
              <p:ext uri="{D42A27DB-BD31-4B8C-83A1-F6EECF244321}">
                <p14:modId xmlns:p14="http://schemas.microsoft.com/office/powerpoint/2010/main" val="2335435841"/>
              </p:ext>
            </p:extLst>
          </p:nvPr>
        </p:nvGraphicFramePr>
        <p:xfrm>
          <a:off x="814388" y="2405063"/>
          <a:ext cx="7188200" cy="947737"/>
        </p:xfrm>
        <a:graphic>
          <a:graphicData uri="http://schemas.openxmlformats.org/presentationml/2006/ole">
            <mc:AlternateContent xmlns:mc="http://schemas.openxmlformats.org/markup-compatibility/2006">
              <mc:Choice xmlns:v="urn:schemas-microsoft-com:vml" Requires="v">
                <p:oleObj spid="_x0000_s2875" name="Equation" r:id="rId4" imgW="3174840" imgH="419040" progId="Equation.DSMT4">
                  <p:embed/>
                </p:oleObj>
              </mc:Choice>
              <mc:Fallback>
                <p:oleObj name="Equation" r:id="rId4" imgW="3174840" imgH="419040" progId="Equation.DSMT4">
                  <p:embed/>
                  <p:pic>
                    <p:nvPicPr>
                      <p:cNvPr id="0" name=""/>
                      <p:cNvPicPr/>
                      <p:nvPr/>
                    </p:nvPicPr>
                    <p:blipFill>
                      <a:blip r:embed="rId5"/>
                      <a:stretch>
                        <a:fillRect/>
                      </a:stretch>
                    </p:blipFill>
                    <p:spPr>
                      <a:xfrm>
                        <a:off x="814388" y="2405063"/>
                        <a:ext cx="7188200" cy="947737"/>
                      </a:xfrm>
                      <a:prstGeom prst="rect">
                        <a:avLst/>
                      </a:prstGeom>
                    </p:spPr>
                  </p:pic>
                </p:oleObj>
              </mc:Fallback>
            </mc:AlternateContent>
          </a:graphicData>
        </a:graphic>
      </p:graphicFrame>
      <p:sp>
        <p:nvSpPr>
          <p:cNvPr id="7" name="Content Placeholder 6"/>
          <p:cNvSpPr>
            <a:spLocks noGrp="1"/>
          </p:cNvSpPr>
          <p:nvPr>
            <p:ph idx="14"/>
          </p:nvPr>
        </p:nvSpPr>
        <p:spPr>
          <a:xfrm>
            <a:off x="457200" y="3886200"/>
            <a:ext cx="8229600" cy="1145719"/>
          </a:xfrm>
        </p:spPr>
        <p:txBody>
          <a:bodyPr>
            <a:spAutoFit/>
          </a:bodyPr>
          <a:lstStyle/>
          <a:p>
            <a:r>
              <a:rPr lang="en-US" altLang="en-US" sz="2400" dirty="0">
                <a:ea typeface="ヒラギノ角ゴ Pro W3" charset="-128"/>
              </a:rPr>
              <a:t>Walmart has $0.74 in current assets for every $1 in current liabilities. Walmart’s liquidity is slightly less than that of Target</a:t>
            </a:r>
            <a:r>
              <a:rPr lang="en-US" altLang="ja-JP" sz="2400" dirty="0">
                <a:ea typeface="ヒラギノ角ゴ Pro W3" charset="-128"/>
              </a:rPr>
              <a:t>, which has a current ratio of 0.95.</a:t>
            </a:r>
            <a:endParaRPr lang="en-US" sz="2400" dirty="0"/>
          </a:p>
        </p:txBody>
      </p:sp>
    </p:spTree>
    <p:extLst>
      <p:ext uri="{BB962C8B-B14F-4D97-AF65-F5344CB8AC3E}">
        <p14:creationId xmlns:p14="http://schemas.microsoft.com/office/powerpoint/2010/main" val="66304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491" y="410294"/>
            <a:ext cx="8153400" cy="553998"/>
          </a:xfrm>
        </p:spPr>
        <p:txBody>
          <a:bodyPr wrap="square">
            <a:spAutoFit/>
          </a:bodyPr>
          <a:lstStyle/>
          <a:p>
            <a:r>
              <a:rPr lang="en-US" altLang="en-US" sz="3600" dirty="0">
                <a:latin typeface="+mj-lt"/>
                <a:ea typeface="ヒラギノ角ゴ Pro W3" charset="-128"/>
              </a:rPr>
              <a:t>Acid Test or Quick Ratio</a:t>
            </a:r>
            <a:endParaRPr lang="en-US" sz="3600" dirty="0">
              <a:latin typeface="+mj-lt"/>
            </a:endParaRPr>
          </a:p>
        </p:txBody>
      </p:sp>
      <p:sp>
        <p:nvSpPr>
          <p:cNvPr id="5" name="Content Placeholder 4"/>
          <p:cNvSpPr>
            <a:spLocks noGrp="1"/>
          </p:cNvSpPr>
          <p:nvPr>
            <p:ph idx="1"/>
          </p:nvPr>
        </p:nvSpPr>
        <p:spPr>
          <a:xfrm>
            <a:off x="439782" y="1217005"/>
            <a:ext cx="8229600" cy="1142999"/>
          </a:xfrm>
        </p:spPr>
        <p:txBody>
          <a:bodyPr>
            <a:spAutoFit/>
          </a:bodyPr>
          <a:lstStyle/>
          <a:p>
            <a:r>
              <a:rPr lang="en-US" altLang="en-US" sz="2400" dirty="0">
                <a:ea typeface="ヒラギノ角ゴ Pro W3" charset="-128"/>
              </a:rPr>
              <a:t>Quick ratio compares cash and current assets (minus inventory) that can be converted into cash during the year with the liabilities that should be paid within the year.</a:t>
            </a:r>
            <a:endParaRPr lang="en-US" sz="2400" dirty="0"/>
          </a:p>
        </p:txBody>
      </p:sp>
      <p:graphicFrame>
        <p:nvGraphicFramePr>
          <p:cNvPr id="8" name="Object 7" descr="An image shows the following equation: Acid-test ratio equals the fraction cash plus accounts receivable by current liabilities equals the fraction 12,370 M by 80,203 M equals 0.15."/>
          <p:cNvGraphicFramePr>
            <a:graphicFrameLocks noChangeAspect="1"/>
          </p:cNvGraphicFramePr>
          <p:nvPr>
            <p:extLst>
              <p:ext uri="{D42A27DB-BD31-4B8C-83A1-F6EECF244321}">
                <p14:modId xmlns:p14="http://schemas.microsoft.com/office/powerpoint/2010/main" val="2435187463"/>
              </p:ext>
            </p:extLst>
          </p:nvPr>
        </p:nvGraphicFramePr>
        <p:xfrm>
          <a:off x="618596" y="2833437"/>
          <a:ext cx="7827434" cy="824163"/>
        </p:xfrm>
        <a:graphic>
          <a:graphicData uri="http://schemas.openxmlformats.org/presentationml/2006/ole">
            <mc:AlternateContent xmlns:mc="http://schemas.openxmlformats.org/markup-compatibility/2006">
              <mc:Choice xmlns:v="urn:schemas-microsoft-com:vml" Requires="v">
                <p:oleObj spid="_x0000_s3884" name="Equation" r:id="rId4" imgW="3974760" imgH="419040" progId="Equation.DSMT4">
                  <p:embed/>
                </p:oleObj>
              </mc:Choice>
              <mc:Fallback>
                <p:oleObj name="Equation" r:id="rId4" imgW="3974760" imgH="419040" progId="Equation.DSMT4">
                  <p:embed/>
                  <p:pic>
                    <p:nvPicPr>
                      <p:cNvPr id="0" name=""/>
                      <p:cNvPicPr/>
                      <p:nvPr/>
                    </p:nvPicPr>
                    <p:blipFill>
                      <a:blip r:embed="rId5"/>
                      <a:stretch>
                        <a:fillRect/>
                      </a:stretch>
                    </p:blipFill>
                    <p:spPr>
                      <a:xfrm>
                        <a:off x="618596" y="2833437"/>
                        <a:ext cx="7827434" cy="824163"/>
                      </a:xfrm>
                      <a:prstGeom prst="rect">
                        <a:avLst/>
                      </a:prstGeom>
                    </p:spPr>
                  </p:pic>
                </p:oleObj>
              </mc:Fallback>
            </mc:AlternateContent>
          </a:graphicData>
        </a:graphic>
      </p:graphicFrame>
      <p:sp>
        <p:nvSpPr>
          <p:cNvPr id="7" name="Content Placeholder 6"/>
          <p:cNvSpPr>
            <a:spLocks noGrp="1"/>
          </p:cNvSpPr>
          <p:nvPr>
            <p:ph idx="14"/>
          </p:nvPr>
        </p:nvSpPr>
        <p:spPr>
          <a:xfrm>
            <a:off x="446310" y="4191000"/>
            <a:ext cx="8229600" cy="1107996"/>
          </a:xfrm>
        </p:spPr>
        <p:txBody>
          <a:bodyPr>
            <a:spAutoFit/>
          </a:bodyPr>
          <a:lstStyle/>
          <a:p>
            <a:r>
              <a:rPr lang="en-US" altLang="en-US" sz="2400" dirty="0">
                <a:ea typeface="ヒラギノ角ゴ Pro W3" charset="-128"/>
              </a:rPr>
              <a:t>Walmart has 15 cents in quick assets for every $1 in current debt. Walmart is slightly less liquid than Target, which has 20 cents for every $1 in current debt.</a:t>
            </a:r>
            <a:endParaRPr lang="en-US" sz="2400" dirty="0"/>
          </a:p>
        </p:txBody>
      </p:sp>
    </p:spTree>
    <p:extLst>
      <p:ext uri="{BB962C8B-B14F-4D97-AF65-F5344CB8AC3E}">
        <p14:creationId xmlns:p14="http://schemas.microsoft.com/office/powerpoint/2010/main" val="29536161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180" y="410294"/>
            <a:ext cx="8229600" cy="553998"/>
          </a:xfrm>
        </p:spPr>
        <p:txBody>
          <a:bodyPr>
            <a:spAutoFit/>
          </a:bodyPr>
          <a:lstStyle/>
          <a:p>
            <a:r>
              <a:rPr lang="en-US" sz="3600" dirty="0">
                <a:latin typeface="+mj-lt"/>
              </a:rPr>
              <a:t>Measuring Liquidity: Perspective 2</a:t>
            </a:r>
          </a:p>
        </p:txBody>
      </p:sp>
      <p:sp>
        <p:nvSpPr>
          <p:cNvPr id="3" name="Content Placeholder 2"/>
          <p:cNvSpPr>
            <a:spLocks noGrp="1"/>
          </p:cNvSpPr>
          <p:nvPr>
            <p:ph idx="1"/>
          </p:nvPr>
        </p:nvSpPr>
        <p:spPr>
          <a:xfrm>
            <a:off x="439782" y="1217005"/>
            <a:ext cx="8229600" cy="1631216"/>
          </a:xfrm>
        </p:spPr>
        <p:txBody>
          <a:bodyPr>
            <a:spAutoFit/>
          </a:bodyPr>
          <a:lstStyle/>
          <a:p>
            <a:r>
              <a:rPr lang="en-US" altLang="en-US" sz="2400" dirty="0">
                <a:ea typeface="ヒラギノ角ゴ Pro W3" charset="-128"/>
              </a:rPr>
              <a:t>Measures a firm’</a:t>
            </a:r>
            <a:r>
              <a:rPr lang="en-US" altLang="ja-JP" sz="2400" dirty="0">
                <a:ea typeface="ヒラギノ角ゴ Pro W3" charset="-128"/>
              </a:rPr>
              <a:t>s ability to convert accounts receivable and inventory into cash:</a:t>
            </a:r>
          </a:p>
          <a:p>
            <a:pPr lvl="1"/>
            <a:r>
              <a:rPr lang="en-US" altLang="en-US" sz="2400" dirty="0">
                <a:ea typeface="ヒラギノ角ゴ Pro W3" charset="-128"/>
              </a:rPr>
              <a:t>Days in Receivables or Average Collection Period</a:t>
            </a:r>
          </a:p>
          <a:p>
            <a:pPr lvl="1">
              <a:spcAft>
                <a:spcPts val="1200"/>
              </a:spcAft>
            </a:pPr>
            <a:r>
              <a:rPr lang="en-US" altLang="en-US" sz="2400" dirty="0">
                <a:ea typeface="ヒラギノ角ゴ Pro W3" charset="-128"/>
              </a:rPr>
              <a:t>Inventory Turnover</a:t>
            </a:r>
            <a:endParaRPr lang="en-US" sz="2400" dirty="0"/>
          </a:p>
        </p:txBody>
      </p:sp>
    </p:spTree>
    <p:extLst>
      <p:ext uri="{BB962C8B-B14F-4D97-AF65-F5344CB8AC3E}">
        <p14:creationId xmlns:p14="http://schemas.microsoft.com/office/powerpoint/2010/main" val="27570532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ＭＳ Ｐゴシック" panose="020B0600070205080204" pitchFamily="34" charset="-128"/>
              </a:rPr>
              <a:t>Learning Objectives</a:t>
            </a:r>
            <a:endParaRPr lang="en-US" sz="2000" b="0" dirty="0">
              <a:latin typeface="+mj-lt"/>
            </a:endParaRPr>
          </a:p>
        </p:txBody>
      </p:sp>
      <p:sp>
        <p:nvSpPr>
          <p:cNvPr id="3" name="Content Placeholder 2"/>
          <p:cNvSpPr>
            <a:spLocks noGrp="1"/>
          </p:cNvSpPr>
          <p:nvPr>
            <p:ph idx="1"/>
          </p:nvPr>
        </p:nvSpPr>
        <p:spPr>
          <a:xfrm>
            <a:off x="457200" y="1217005"/>
            <a:ext cx="8229600" cy="1904999"/>
          </a:xfrm>
        </p:spPr>
        <p:txBody>
          <a:bodyPr>
            <a:spAutoFit/>
          </a:bodyPr>
          <a:lstStyle/>
          <a:p>
            <a:pPr marL="548640" indent="-548640">
              <a:buNone/>
              <a:defRPr/>
            </a:pPr>
            <a:r>
              <a:rPr lang="en-US" sz="2400" b="1" dirty="0">
                <a:solidFill>
                  <a:srgbClr val="007FA3"/>
                </a:solidFill>
              </a:rPr>
              <a:t>4.1</a:t>
            </a:r>
            <a:r>
              <a:rPr lang="en-US" sz="2400" dirty="0"/>
              <a:t> </a:t>
            </a:r>
            <a:r>
              <a:rPr lang="en-GB" altLang="en-US" sz="2400" dirty="0"/>
              <a:t>Explain the purpose and importance of financial analysis.</a:t>
            </a:r>
            <a:endParaRPr lang="en-US" sz="2400" dirty="0"/>
          </a:p>
          <a:p>
            <a:pPr marL="548640" indent="-548640">
              <a:spcAft>
                <a:spcPts val="0"/>
              </a:spcAft>
              <a:buNone/>
            </a:pPr>
            <a:r>
              <a:rPr lang="en-US" sz="2400" b="1" dirty="0">
                <a:solidFill>
                  <a:srgbClr val="007FA3"/>
                </a:solidFill>
              </a:rPr>
              <a:t>4.2</a:t>
            </a:r>
            <a:r>
              <a:rPr lang="en-US" sz="2400" dirty="0"/>
              <a:t> </a:t>
            </a:r>
            <a:r>
              <a:rPr lang="en-GB" altLang="en-US" sz="2400" dirty="0"/>
              <a:t>Calculate and use a comprehensive set of measurements to evaluate a company’s performance.</a:t>
            </a:r>
            <a:endParaRPr lang="en-US" sz="2400" dirty="0"/>
          </a:p>
          <a:p>
            <a:pPr marL="548640" indent="-548640">
              <a:buNone/>
            </a:pPr>
            <a:r>
              <a:rPr lang="en-US" sz="2400" b="1" dirty="0">
                <a:solidFill>
                  <a:srgbClr val="007FA3"/>
                </a:solidFill>
              </a:rPr>
              <a:t>4.3</a:t>
            </a:r>
            <a:r>
              <a:rPr lang="en-US" sz="2400" dirty="0"/>
              <a:t> </a:t>
            </a:r>
            <a:r>
              <a:rPr lang="en-GB" altLang="en-US" sz="2400" dirty="0"/>
              <a:t>Describe the limitations of financial ratio analysis.</a:t>
            </a:r>
            <a:endParaRPr lang="en-US" altLang="en-US" sz="2400" dirty="0">
              <a:ea typeface="ヒラギノ角ゴ Pro W3" charset="-128"/>
            </a:endParaRPr>
          </a:p>
        </p:txBody>
      </p:sp>
    </p:spTree>
    <p:extLst>
      <p:ext uri="{BB962C8B-B14F-4D97-AF65-F5344CB8AC3E}">
        <p14:creationId xmlns:p14="http://schemas.microsoft.com/office/powerpoint/2010/main" val="3238115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364" y="415679"/>
            <a:ext cx="8229600" cy="1097280"/>
          </a:xfrm>
        </p:spPr>
        <p:txBody>
          <a:bodyPr>
            <a:spAutoFit/>
          </a:bodyPr>
          <a:lstStyle/>
          <a:p>
            <a:r>
              <a:rPr lang="en-US" altLang="en-US" sz="3600" dirty="0">
                <a:latin typeface="+mj-lt"/>
                <a:ea typeface="ヒラギノ角ゴ Pro W3" charset="-128"/>
              </a:rPr>
              <a:t>Days in Receivables (Average Collection Period)</a:t>
            </a:r>
            <a:endParaRPr lang="en-US" sz="3600" dirty="0">
              <a:latin typeface="+mj-lt"/>
            </a:endParaRPr>
          </a:p>
        </p:txBody>
      </p:sp>
      <p:sp>
        <p:nvSpPr>
          <p:cNvPr id="5" name="Content Placeholder 4"/>
          <p:cNvSpPr>
            <a:spLocks noGrp="1"/>
          </p:cNvSpPr>
          <p:nvPr>
            <p:ph idx="1"/>
          </p:nvPr>
        </p:nvSpPr>
        <p:spPr>
          <a:xfrm>
            <a:off x="439782" y="1826635"/>
            <a:ext cx="8229600" cy="380999"/>
          </a:xfrm>
        </p:spPr>
        <p:txBody>
          <a:bodyPr>
            <a:spAutoFit/>
          </a:bodyPr>
          <a:lstStyle/>
          <a:p>
            <a:r>
              <a:rPr lang="en-US" altLang="en-US" sz="2400" dirty="0">
                <a:ea typeface="ヒラギノ角ゴ Pro W3" charset="-128"/>
              </a:rPr>
              <a:t>How long does it take to collect the firm’</a:t>
            </a:r>
            <a:r>
              <a:rPr lang="en-US" altLang="ja-JP" sz="2400" dirty="0">
                <a:ea typeface="ヒラギノ角ゴ Pro W3" charset="-128"/>
              </a:rPr>
              <a:t>s receivables?</a:t>
            </a:r>
            <a:endParaRPr lang="en-US" sz="2400" dirty="0"/>
          </a:p>
        </p:txBody>
      </p:sp>
      <p:graphicFrame>
        <p:nvGraphicFramePr>
          <p:cNvPr id="3" name="Object 2" descr="The equation is as follows: &#10;• Days in receivables equals the fraction accounts receivable by daily credit sales equals the fraction accounts receivable by annual credit sales divided by 365."/>
          <p:cNvGraphicFramePr>
            <a:graphicFrameLocks noChangeAspect="1"/>
          </p:cNvGraphicFramePr>
          <p:nvPr>
            <p:extLst>
              <p:ext uri="{D42A27DB-BD31-4B8C-83A1-F6EECF244321}">
                <p14:modId xmlns:p14="http://schemas.microsoft.com/office/powerpoint/2010/main" val="4186921398"/>
              </p:ext>
            </p:extLst>
          </p:nvPr>
        </p:nvGraphicFramePr>
        <p:xfrm>
          <a:off x="857486" y="2439551"/>
          <a:ext cx="7427441" cy="1141849"/>
        </p:xfrm>
        <a:graphic>
          <a:graphicData uri="http://schemas.openxmlformats.org/presentationml/2006/ole">
            <mc:AlternateContent xmlns:mc="http://schemas.openxmlformats.org/markup-compatibility/2006">
              <mc:Choice xmlns:v="urn:schemas-microsoft-com:vml" Requires="v">
                <p:oleObj spid="_x0000_s4992" name="Equation" r:id="rId4" imgW="4051080" imgH="622080" progId="Equation.DSMT4">
                  <p:embed/>
                </p:oleObj>
              </mc:Choice>
              <mc:Fallback>
                <p:oleObj name="Equation" r:id="rId4" imgW="4051080" imgH="622080" progId="Equation.DSMT4">
                  <p:embed/>
                  <p:pic>
                    <p:nvPicPr>
                      <p:cNvPr id="0" name=""/>
                      <p:cNvPicPr/>
                      <p:nvPr/>
                    </p:nvPicPr>
                    <p:blipFill>
                      <a:blip r:embed="rId5"/>
                      <a:stretch>
                        <a:fillRect/>
                      </a:stretch>
                    </p:blipFill>
                    <p:spPr>
                      <a:xfrm>
                        <a:off x="857486" y="2439551"/>
                        <a:ext cx="7427441" cy="1141849"/>
                      </a:xfrm>
                      <a:prstGeom prst="rect">
                        <a:avLst/>
                      </a:prstGeom>
                    </p:spPr>
                  </p:pic>
                </p:oleObj>
              </mc:Fallback>
            </mc:AlternateContent>
          </a:graphicData>
        </a:graphic>
      </p:graphicFrame>
      <p:graphicFrame>
        <p:nvGraphicFramePr>
          <p:cNvPr id="6" name="Object 5" descr="The equation is as follows: &#10;• Days in receivables equals the fraction accounts receivable by annual credit sales divided by 365.&#10;• Equals the fraction 5,614 M by 500,343 M times .40 divided by 360 equals the fraction 5,614 M by 548 M equals 10.24 days."/>
          <p:cNvGraphicFramePr>
            <a:graphicFrameLocks noChangeAspect="1"/>
          </p:cNvGraphicFramePr>
          <p:nvPr>
            <p:extLst>
              <p:ext uri="{D42A27DB-BD31-4B8C-83A1-F6EECF244321}">
                <p14:modId xmlns:p14="http://schemas.microsoft.com/office/powerpoint/2010/main" val="1843900304"/>
              </p:ext>
            </p:extLst>
          </p:nvPr>
        </p:nvGraphicFramePr>
        <p:xfrm>
          <a:off x="3048000" y="3890962"/>
          <a:ext cx="4821237" cy="1062038"/>
        </p:xfrm>
        <a:graphic>
          <a:graphicData uri="http://schemas.openxmlformats.org/presentationml/2006/ole">
            <mc:AlternateContent xmlns:mc="http://schemas.openxmlformats.org/markup-compatibility/2006">
              <mc:Choice xmlns:v="urn:schemas-microsoft-com:vml" Requires="v">
                <p:oleObj spid="_x0000_s4993" name="Equation" r:id="rId6" imgW="2654280" imgH="583920" progId="Equation.DSMT4">
                  <p:embed/>
                </p:oleObj>
              </mc:Choice>
              <mc:Fallback>
                <p:oleObj name="Equation" r:id="rId6" imgW="2654280" imgH="583920" progId="Equation.DSMT4">
                  <p:embed/>
                  <p:pic>
                    <p:nvPicPr>
                      <p:cNvPr id="0" name=""/>
                      <p:cNvPicPr/>
                      <p:nvPr/>
                    </p:nvPicPr>
                    <p:blipFill>
                      <a:blip r:embed="rId7"/>
                      <a:stretch>
                        <a:fillRect/>
                      </a:stretch>
                    </p:blipFill>
                    <p:spPr>
                      <a:xfrm>
                        <a:off x="3048000" y="3890962"/>
                        <a:ext cx="4821237" cy="1062038"/>
                      </a:xfrm>
                      <a:prstGeom prst="rect">
                        <a:avLst/>
                      </a:prstGeom>
                    </p:spPr>
                  </p:pic>
                </p:oleObj>
              </mc:Fallback>
            </mc:AlternateContent>
          </a:graphicData>
        </a:graphic>
      </p:graphicFrame>
      <p:sp>
        <p:nvSpPr>
          <p:cNvPr id="7" name="Content Placeholder 6"/>
          <p:cNvSpPr>
            <a:spLocks noGrp="1"/>
          </p:cNvSpPr>
          <p:nvPr>
            <p:ph idx="14"/>
          </p:nvPr>
        </p:nvSpPr>
        <p:spPr>
          <a:xfrm>
            <a:off x="436785" y="5307937"/>
            <a:ext cx="8229600" cy="738664"/>
          </a:xfrm>
        </p:spPr>
        <p:txBody>
          <a:bodyPr>
            <a:spAutoFit/>
          </a:bodyPr>
          <a:lstStyle/>
          <a:p>
            <a:r>
              <a:rPr lang="en-US" altLang="en-US" sz="2400" dirty="0">
                <a:ea typeface="ヒラギノ角ゴ Pro W3" charset="-128"/>
              </a:rPr>
              <a:t>Walmart (at 10.24 days) is slightly slower than Target (at 9.56 days) in collecting accounts receivable.</a:t>
            </a:r>
            <a:endParaRPr lang="en-US" sz="2400" dirty="0"/>
          </a:p>
        </p:txBody>
      </p:sp>
    </p:spTree>
    <p:extLst>
      <p:ext uri="{BB962C8B-B14F-4D97-AF65-F5344CB8AC3E}">
        <p14:creationId xmlns:p14="http://schemas.microsoft.com/office/powerpoint/2010/main" val="77498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8491" y="410294"/>
            <a:ext cx="8229600" cy="553998"/>
          </a:xfrm>
        </p:spPr>
        <p:txBody>
          <a:bodyPr>
            <a:spAutoFit/>
          </a:bodyPr>
          <a:lstStyle/>
          <a:p>
            <a:r>
              <a:rPr lang="en-US" sz="3600" dirty="0">
                <a:latin typeface="+mj-lt"/>
              </a:rPr>
              <a:t>Accounts Receivable Turnover</a:t>
            </a:r>
          </a:p>
        </p:txBody>
      </p:sp>
      <p:sp>
        <p:nvSpPr>
          <p:cNvPr id="5" name="Content Placeholder 4"/>
          <p:cNvSpPr>
            <a:spLocks noGrp="1"/>
          </p:cNvSpPr>
          <p:nvPr>
            <p:ph idx="1"/>
          </p:nvPr>
        </p:nvSpPr>
        <p:spPr>
          <a:xfrm>
            <a:off x="439782" y="1217006"/>
            <a:ext cx="7848600" cy="761999"/>
          </a:xfrm>
        </p:spPr>
        <p:txBody>
          <a:bodyPr>
            <a:spAutoFit/>
          </a:bodyPr>
          <a:lstStyle/>
          <a:p>
            <a:r>
              <a:rPr lang="en-US" altLang="en-US" sz="2400" dirty="0">
                <a:ea typeface="ヒラギノ角ゴ Pro W3" charset="-128"/>
              </a:rPr>
              <a:t>How many times are the accounts receivable “rolled-over” each year?</a:t>
            </a:r>
            <a:endParaRPr lang="en-US" altLang="ja-JP" sz="2400" u="sng" dirty="0">
              <a:ea typeface="ヒラギノ角ゴ Pro W3" charset="-128"/>
            </a:endParaRPr>
          </a:p>
        </p:txBody>
      </p:sp>
      <p:graphicFrame>
        <p:nvGraphicFramePr>
          <p:cNvPr id="2" name="Object 1" descr="The equation is as follows: &#10;Accounts receivable turnover equals the fraction annual credit sales by accounts receivable.&#10;"/>
          <p:cNvGraphicFramePr>
            <a:graphicFrameLocks noChangeAspect="1"/>
          </p:cNvGraphicFramePr>
          <p:nvPr>
            <p:extLst>
              <p:ext uri="{D42A27DB-BD31-4B8C-83A1-F6EECF244321}">
                <p14:modId xmlns:p14="http://schemas.microsoft.com/office/powerpoint/2010/main" val="40572572"/>
              </p:ext>
            </p:extLst>
          </p:nvPr>
        </p:nvGraphicFramePr>
        <p:xfrm>
          <a:off x="1241215" y="2209800"/>
          <a:ext cx="6659983" cy="822074"/>
        </p:xfrm>
        <a:graphic>
          <a:graphicData uri="http://schemas.openxmlformats.org/presentationml/2006/ole">
            <mc:AlternateContent xmlns:mc="http://schemas.openxmlformats.org/markup-compatibility/2006">
              <mc:Choice xmlns:v="urn:schemas-microsoft-com:vml" Requires="v">
                <p:oleObj spid="_x0000_s6010" name="Equation" r:id="rId4" imgW="3187440" imgH="393480" progId="Equation.DSMT4">
                  <p:embed/>
                </p:oleObj>
              </mc:Choice>
              <mc:Fallback>
                <p:oleObj name="Equation" r:id="rId4" imgW="3187440" imgH="393480" progId="Equation.DSMT4">
                  <p:embed/>
                  <p:pic>
                    <p:nvPicPr>
                      <p:cNvPr id="0" name=""/>
                      <p:cNvPicPr/>
                      <p:nvPr/>
                    </p:nvPicPr>
                    <p:blipFill>
                      <a:blip r:embed="rId5"/>
                      <a:stretch>
                        <a:fillRect/>
                      </a:stretch>
                    </p:blipFill>
                    <p:spPr>
                      <a:xfrm>
                        <a:off x="1241215" y="2209800"/>
                        <a:ext cx="6659983" cy="822074"/>
                      </a:xfrm>
                      <a:prstGeom prst="rect">
                        <a:avLst/>
                      </a:prstGeom>
                    </p:spPr>
                  </p:pic>
                </p:oleObj>
              </mc:Fallback>
            </mc:AlternateContent>
          </a:graphicData>
        </a:graphic>
      </p:graphicFrame>
      <p:graphicFrame>
        <p:nvGraphicFramePr>
          <p:cNvPr id="3" name="Object 2" descr="The equation is as follows: &#10;Accounts receivable turnover equals the fraction annual credit sales by accounts receivable equals the fraction U.S. dollars 500,343M times .40 by U.S. dollars 5,614M equals 35.65 X."/>
          <p:cNvGraphicFramePr>
            <a:graphicFrameLocks noChangeAspect="1"/>
          </p:cNvGraphicFramePr>
          <p:nvPr>
            <p:extLst>
              <p:ext uri="{D42A27DB-BD31-4B8C-83A1-F6EECF244321}">
                <p14:modId xmlns:p14="http://schemas.microsoft.com/office/powerpoint/2010/main" val="1117649948"/>
              </p:ext>
            </p:extLst>
          </p:nvPr>
        </p:nvGraphicFramePr>
        <p:xfrm>
          <a:off x="5046780" y="3310586"/>
          <a:ext cx="3516100" cy="800216"/>
        </p:xfrm>
        <a:graphic>
          <a:graphicData uri="http://schemas.openxmlformats.org/presentationml/2006/ole">
            <mc:AlternateContent xmlns:mc="http://schemas.openxmlformats.org/markup-compatibility/2006">
              <mc:Choice xmlns:v="urn:schemas-microsoft-com:vml" Requires="v">
                <p:oleObj spid="_x0000_s6011" name="Equation" r:id="rId6" imgW="1841400" imgH="419040" progId="Equation.DSMT4">
                  <p:embed/>
                </p:oleObj>
              </mc:Choice>
              <mc:Fallback>
                <p:oleObj name="Equation" r:id="rId6" imgW="1841400" imgH="419040" progId="Equation.DSMT4">
                  <p:embed/>
                  <p:pic>
                    <p:nvPicPr>
                      <p:cNvPr id="0" name=""/>
                      <p:cNvPicPr/>
                      <p:nvPr/>
                    </p:nvPicPr>
                    <p:blipFill>
                      <a:blip r:embed="rId7"/>
                      <a:stretch>
                        <a:fillRect/>
                      </a:stretch>
                    </p:blipFill>
                    <p:spPr>
                      <a:xfrm>
                        <a:off x="5046780" y="3310586"/>
                        <a:ext cx="3516100" cy="800216"/>
                      </a:xfrm>
                      <a:prstGeom prst="rect">
                        <a:avLst/>
                      </a:prstGeom>
                    </p:spPr>
                  </p:pic>
                </p:oleObj>
              </mc:Fallback>
            </mc:AlternateContent>
          </a:graphicData>
        </a:graphic>
      </p:graphicFrame>
      <p:sp>
        <p:nvSpPr>
          <p:cNvPr id="7" name="Content Placeholder 6"/>
          <p:cNvSpPr>
            <a:spLocks noGrp="1"/>
          </p:cNvSpPr>
          <p:nvPr>
            <p:ph idx="14"/>
          </p:nvPr>
        </p:nvSpPr>
        <p:spPr>
          <a:xfrm>
            <a:off x="437601" y="4726615"/>
            <a:ext cx="8229600" cy="664797"/>
          </a:xfrm>
        </p:spPr>
        <p:txBody>
          <a:bodyPr>
            <a:spAutoFit/>
          </a:bodyPr>
          <a:lstStyle/>
          <a:p>
            <a:pPr>
              <a:lnSpc>
                <a:spcPct val="90000"/>
              </a:lnSpc>
              <a:spcBef>
                <a:spcPct val="50000"/>
              </a:spcBef>
              <a:buClr>
                <a:schemeClr val="bg2"/>
              </a:buClr>
            </a:pPr>
            <a:r>
              <a:rPr lang="en-US" altLang="en-US" sz="2400" dirty="0">
                <a:ea typeface="ヒラギノ角ゴ Pro W3" charset="-128"/>
              </a:rPr>
              <a:t>The conclusion is the same — Walmart (35.65X) is slightly slower than Target (38X) in collecting accounts receivable.</a:t>
            </a:r>
          </a:p>
        </p:txBody>
      </p:sp>
    </p:spTree>
    <p:extLst>
      <p:ext uri="{BB962C8B-B14F-4D97-AF65-F5344CB8AC3E}">
        <p14:creationId xmlns:p14="http://schemas.microsoft.com/office/powerpoint/2010/main" val="1780139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Days in Inventory</a:t>
            </a:r>
            <a:endParaRPr lang="en-US" sz="3600" dirty="0">
              <a:latin typeface="+mj-lt"/>
            </a:endParaRPr>
          </a:p>
        </p:txBody>
      </p:sp>
      <p:sp>
        <p:nvSpPr>
          <p:cNvPr id="5" name="Content Placeholder 4"/>
          <p:cNvSpPr>
            <a:spLocks noGrp="1"/>
          </p:cNvSpPr>
          <p:nvPr>
            <p:ph idx="1"/>
          </p:nvPr>
        </p:nvSpPr>
        <p:spPr>
          <a:xfrm>
            <a:off x="439782" y="1251841"/>
            <a:ext cx="8229600" cy="332399"/>
          </a:xfrm>
        </p:spPr>
        <p:txBody>
          <a:bodyPr>
            <a:spAutoFit/>
          </a:bodyPr>
          <a:lstStyle/>
          <a:p>
            <a:pPr>
              <a:lnSpc>
                <a:spcPct val="90000"/>
              </a:lnSpc>
              <a:spcBef>
                <a:spcPct val="50000"/>
              </a:spcBef>
            </a:pPr>
            <a:r>
              <a:rPr lang="en-US" altLang="en-US" sz="2400" dirty="0">
                <a:ea typeface="ヒラギノ角ゴ Pro W3" charset="-128"/>
              </a:rPr>
              <a:t>How long is the inventory held before being sold? </a:t>
            </a:r>
          </a:p>
        </p:txBody>
      </p:sp>
      <p:graphicFrame>
        <p:nvGraphicFramePr>
          <p:cNvPr id="2" name="Object 1" descr="The equation is as follows: &#10;• Days in inventory equals the fraction inventory by daily cost of goods sold.&#10;• Days in inventory equals the fraction inventory by annual cost of goods sold divided by 365."/>
          <p:cNvGraphicFramePr>
            <a:graphicFrameLocks noChangeAspect="1"/>
          </p:cNvGraphicFramePr>
          <p:nvPr>
            <p:extLst>
              <p:ext uri="{D42A27DB-BD31-4B8C-83A1-F6EECF244321}">
                <p14:modId xmlns:p14="http://schemas.microsoft.com/office/powerpoint/2010/main" val="3586833562"/>
              </p:ext>
            </p:extLst>
          </p:nvPr>
        </p:nvGraphicFramePr>
        <p:xfrm>
          <a:off x="981075" y="2157413"/>
          <a:ext cx="4981575" cy="1017587"/>
        </p:xfrm>
        <a:graphic>
          <a:graphicData uri="http://schemas.openxmlformats.org/presentationml/2006/ole">
            <mc:AlternateContent xmlns:mc="http://schemas.openxmlformats.org/markup-compatibility/2006">
              <mc:Choice xmlns:v="urn:schemas-microsoft-com:vml" Requires="v">
                <p:oleObj spid="_x0000_s26025" name="Equation" r:id="rId4" imgW="2857320" imgH="583920" progId="Equation.DSMT4">
                  <p:embed/>
                </p:oleObj>
              </mc:Choice>
              <mc:Fallback>
                <p:oleObj name="Equation" r:id="rId4" imgW="2857320" imgH="583920" progId="Equation.DSMT4">
                  <p:embed/>
                  <p:pic>
                    <p:nvPicPr>
                      <p:cNvPr id="0" name=""/>
                      <p:cNvPicPr/>
                      <p:nvPr/>
                    </p:nvPicPr>
                    <p:blipFill>
                      <a:blip r:embed="rId5"/>
                      <a:stretch>
                        <a:fillRect/>
                      </a:stretch>
                    </p:blipFill>
                    <p:spPr>
                      <a:xfrm>
                        <a:off x="981075" y="2157413"/>
                        <a:ext cx="4981575" cy="1017587"/>
                      </a:xfrm>
                      <a:prstGeom prst="rect">
                        <a:avLst/>
                      </a:prstGeom>
                    </p:spPr>
                  </p:pic>
                </p:oleObj>
              </mc:Fallback>
            </mc:AlternateContent>
          </a:graphicData>
        </a:graphic>
      </p:graphicFrame>
      <p:graphicFrame>
        <p:nvGraphicFramePr>
          <p:cNvPr id="6" name="Object 5" descr="The equation is as follows: &#10;• Days in inventory equals the fraction inventory by annual cost of goods sold divided by 365.&#10;• Equals the fraction U.S. dollars 43,783M by U.S. dollars 373,396M divided by 365 equals the fraction U.S. dollars 43,783M by U.S. dollars 1,023M equals 42.8 days."/>
          <p:cNvGraphicFramePr>
            <a:graphicFrameLocks noChangeAspect="1"/>
          </p:cNvGraphicFramePr>
          <p:nvPr>
            <p:extLst>
              <p:ext uri="{D42A27DB-BD31-4B8C-83A1-F6EECF244321}">
                <p14:modId xmlns:p14="http://schemas.microsoft.com/office/powerpoint/2010/main" val="2382607680"/>
              </p:ext>
            </p:extLst>
          </p:nvPr>
        </p:nvGraphicFramePr>
        <p:xfrm>
          <a:off x="2873375" y="3289300"/>
          <a:ext cx="4478338" cy="1050925"/>
        </p:xfrm>
        <a:graphic>
          <a:graphicData uri="http://schemas.openxmlformats.org/presentationml/2006/ole">
            <mc:AlternateContent xmlns:mc="http://schemas.openxmlformats.org/markup-compatibility/2006">
              <mc:Choice xmlns:v="urn:schemas-microsoft-com:vml" Requires="v">
                <p:oleObj spid="_x0000_s26026" name="Equation" r:id="rId6" imgW="2489040" imgH="583920" progId="Equation.DSMT4">
                  <p:embed/>
                </p:oleObj>
              </mc:Choice>
              <mc:Fallback>
                <p:oleObj name="Equation" r:id="rId6" imgW="2489040" imgH="583920" progId="Equation.DSMT4">
                  <p:embed/>
                  <p:pic>
                    <p:nvPicPr>
                      <p:cNvPr id="0" name=""/>
                      <p:cNvPicPr/>
                      <p:nvPr/>
                    </p:nvPicPr>
                    <p:blipFill>
                      <a:blip r:embed="rId7"/>
                      <a:stretch>
                        <a:fillRect/>
                      </a:stretch>
                    </p:blipFill>
                    <p:spPr>
                      <a:xfrm>
                        <a:off x="2873375" y="3289300"/>
                        <a:ext cx="4478338" cy="1050925"/>
                      </a:xfrm>
                      <a:prstGeom prst="rect">
                        <a:avLst/>
                      </a:prstGeom>
                    </p:spPr>
                  </p:pic>
                </p:oleObj>
              </mc:Fallback>
            </mc:AlternateContent>
          </a:graphicData>
        </a:graphic>
      </p:graphicFrame>
      <p:sp>
        <p:nvSpPr>
          <p:cNvPr id="7" name="Content Placeholder 6"/>
          <p:cNvSpPr>
            <a:spLocks noGrp="1"/>
          </p:cNvSpPr>
          <p:nvPr>
            <p:ph idx="14"/>
          </p:nvPr>
        </p:nvSpPr>
        <p:spPr>
          <a:xfrm>
            <a:off x="436785" y="5153371"/>
            <a:ext cx="8229600" cy="664797"/>
          </a:xfrm>
        </p:spPr>
        <p:txBody>
          <a:bodyPr>
            <a:spAutoFit/>
          </a:bodyPr>
          <a:lstStyle/>
          <a:p>
            <a:pPr>
              <a:lnSpc>
                <a:spcPct val="90000"/>
              </a:lnSpc>
              <a:spcBef>
                <a:spcPct val="50000"/>
              </a:spcBef>
              <a:buClr>
                <a:schemeClr val="bg2"/>
              </a:buClr>
            </a:pPr>
            <a:r>
              <a:rPr lang="en-US" altLang="en-US" sz="2400" dirty="0">
                <a:ea typeface="ヒラギノ角ゴ Pro W3" charset="-128"/>
              </a:rPr>
              <a:t>Walmart carries inventory for a shorter time (42.80 days) than Target (61.81 days). </a:t>
            </a:r>
          </a:p>
        </p:txBody>
      </p:sp>
    </p:spTree>
    <p:extLst>
      <p:ext uri="{BB962C8B-B14F-4D97-AF65-F5344CB8AC3E}">
        <p14:creationId xmlns:p14="http://schemas.microsoft.com/office/powerpoint/2010/main" val="40133531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1889" y="410294"/>
            <a:ext cx="8229600" cy="553998"/>
          </a:xfrm>
        </p:spPr>
        <p:txBody>
          <a:bodyPr>
            <a:spAutoFit/>
          </a:bodyPr>
          <a:lstStyle/>
          <a:p>
            <a:r>
              <a:rPr lang="en-US" sz="3600" dirty="0">
                <a:latin typeface="+mj-lt"/>
              </a:rPr>
              <a:t>Inventory Turnover</a:t>
            </a:r>
          </a:p>
        </p:txBody>
      </p:sp>
      <p:sp>
        <p:nvSpPr>
          <p:cNvPr id="5" name="Content Placeholder 4"/>
          <p:cNvSpPr>
            <a:spLocks noGrp="1"/>
          </p:cNvSpPr>
          <p:nvPr>
            <p:ph idx="1"/>
          </p:nvPr>
        </p:nvSpPr>
        <p:spPr>
          <a:xfrm>
            <a:off x="439782" y="1251840"/>
            <a:ext cx="8229600" cy="685799"/>
          </a:xfrm>
        </p:spPr>
        <p:txBody>
          <a:bodyPr>
            <a:spAutoFit/>
          </a:bodyPr>
          <a:lstStyle/>
          <a:p>
            <a:pPr>
              <a:lnSpc>
                <a:spcPct val="90000"/>
              </a:lnSpc>
              <a:spcBef>
                <a:spcPct val="50000"/>
              </a:spcBef>
            </a:pPr>
            <a:r>
              <a:rPr lang="en-US" altLang="en-US" sz="2400" dirty="0">
                <a:ea typeface="ヒラギノ角ゴ Pro W3" charset="-128"/>
              </a:rPr>
              <a:t>How many times are the firm’s inventories sold and replaced during the year?</a:t>
            </a:r>
          </a:p>
        </p:txBody>
      </p:sp>
      <p:graphicFrame>
        <p:nvGraphicFramePr>
          <p:cNvPr id="6" name="Object 5" descr="An image shows the following equation: Inventory turnover equals the fraction cost of goods sold by inventory."/>
          <p:cNvGraphicFramePr>
            <a:graphicFrameLocks noChangeAspect="1"/>
          </p:cNvGraphicFramePr>
          <p:nvPr>
            <p:extLst>
              <p:ext uri="{D42A27DB-BD31-4B8C-83A1-F6EECF244321}">
                <p14:modId xmlns:p14="http://schemas.microsoft.com/office/powerpoint/2010/main" val="2787905329"/>
              </p:ext>
            </p:extLst>
          </p:nvPr>
        </p:nvGraphicFramePr>
        <p:xfrm>
          <a:off x="1925962" y="2235285"/>
          <a:ext cx="4893615" cy="828887"/>
        </p:xfrm>
        <a:graphic>
          <a:graphicData uri="http://schemas.openxmlformats.org/presentationml/2006/ole">
            <mc:AlternateContent xmlns:mc="http://schemas.openxmlformats.org/markup-compatibility/2006">
              <mc:Choice xmlns:v="urn:schemas-microsoft-com:vml" Requires="v">
                <p:oleObj spid="_x0000_s23000" name="Equation" r:id="rId4" imgW="2476440" imgH="419040" progId="Equation.DSMT4">
                  <p:embed/>
                </p:oleObj>
              </mc:Choice>
              <mc:Fallback>
                <p:oleObj name="Equation" r:id="rId4" imgW="2476440" imgH="419040" progId="Equation.DSMT4">
                  <p:embed/>
                  <p:pic>
                    <p:nvPicPr>
                      <p:cNvPr id="0" name="Object 7"/>
                      <p:cNvPicPr>
                        <a:picLocks noChangeAspect="1" noChangeArrowheads="1"/>
                      </p:cNvPicPr>
                      <p:nvPr/>
                    </p:nvPicPr>
                    <p:blipFill>
                      <a:blip r:embed="rId5"/>
                      <a:srcRect/>
                      <a:stretch>
                        <a:fillRect/>
                      </a:stretch>
                    </p:blipFill>
                    <p:spPr bwMode="auto">
                      <a:xfrm>
                        <a:off x="1925962" y="2235285"/>
                        <a:ext cx="4893615" cy="8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 name="Object 1" descr="the following equation: Inventory turnover equals the fraction 373,396 M by 43,783 M equals 8.53 X."/>
          <p:cNvGraphicFramePr>
            <a:graphicFrameLocks noChangeAspect="1"/>
          </p:cNvGraphicFramePr>
          <p:nvPr>
            <p:extLst>
              <p:ext uri="{D42A27DB-BD31-4B8C-83A1-F6EECF244321}">
                <p14:modId xmlns:p14="http://schemas.microsoft.com/office/powerpoint/2010/main" val="3922008761"/>
              </p:ext>
            </p:extLst>
          </p:nvPr>
        </p:nvGraphicFramePr>
        <p:xfrm>
          <a:off x="1907040" y="3434492"/>
          <a:ext cx="5122410" cy="832708"/>
        </p:xfrm>
        <a:graphic>
          <a:graphicData uri="http://schemas.openxmlformats.org/presentationml/2006/ole">
            <mc:AlternateContent xmlns:mc="http://schemas.openxmlformats.org/markup-compatibility/2006">
              <mc:Choice xmlns:v="urn:schemas-microsoft-com:vml" Requires="v">
                <p:oleObj spid="_x0000_s23001" name="Equation" r:id="rId6" imgW="2577960" imgH="419040" progId="Equation.DSMT4">
                  <p:embed/>
                </p:oleObj>
              </mc:Choice>
              <mc:Fallback>
                <p:oleObj name="Equation" r:id="rId6" imgW="2577960" imgH="419040" progId="Equation.DSMT4">
                  <p:embed/>
                  <p:pic>
                    <p:nvPicPr>
                      <p:cNvPr id="0" name=""/>
                      <p:cNvPicPr/>
                      <p:nvPr/>
                    </p:nvPicPr>
                    <p:blipFill>
                      <a:blip r:embed="rId7"/>
                      <a:stretch>
                        <a:fillRect/>
                      </a:stretch>
                    </p:blipFill>
                    <p:spPr>
                      <a:xfrm>
                        <a:off x="1907040" y="3434492"/>
                        <a:ext cx="5122410" cy="832708"/>
                      </a:xfrm>
                      <a:prstGeom prst="rect">
                        <a:avLst/>
                      </a:prstGeom>
                    </p:spPr>
                  </p:pic>
                </p:oleObj>
              </mc:Fallback>
            </mc:AlternateContent>
          </a:graphicData>
        </a:graphic>
      </p:graphicFrame>
      <p:sp>
        <p:nvSpPr>
          <p:cNvPr id="7" name="Content Placeholder 6"/>
          <p:cNvSpPr>
            <a:spLocks noGrp="1"/>
          </p:cNvSpPr>
          <p:nvPr>
            <p:ph idx="14"/>
          </p:nvPr>
        </p:nvSpPr>
        <p:spPr>
          <a:xfrm>
            <a:off x="436785" y="4593003"/>
            <a:ext cx="8229600" cy="664797"/>
          </a:xfrm>
        </p:spPr>
        <p:txBody>
          <a:bodyPr>
            <a:spAutoFit/>
          </a:bodyPr>
          <a:lstStyle/>
          <a:p>
            <a:pPr>
              <a:lnSpc>
                <a:spcPct val="90000"/>
              </a:lnSpc>
              <a:spcBef>
                <a:spcPct val="50000"/>
              </a:spcBef>
              <a:buClr>
                <a:schemeClr val="bg2"/>
              </a:buClr>
            </a:pPr>
            <a:r>
              <a:rPr lang="en-US" altLang="en-US" sz="2400" dirty="0">
                <a:ea typeface="ヒラギノ角ゴ Pro W3" charset="-128"/>
              </a:rPr>
              <a:t>The conclusion is the same—Walmart moves inventory much quicker (8.53X) than Target (5.91X). </a:t>
            </a:r>
          </a:p>
        </p:txBody>
      </p:sp>
    </p:spTree>
    <p:extLst>
      <p:ext uri="{BB962C8B-B14F-4D97-AF65-F5344CB8AC3E}">
        <p14:creationId xmlns:p14="http://schemas.microsoft.com/office/powerpoint/2010/main" val="3527806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2855"/>
            <a:ext cx="8077200" cy="1661993"/>
          </a:xfrm>
        </p:spPr>
        <p:txBody>
          <a:bodyPr>
            <a:spAutoFit/>
          </a:bodyPr>
          <a:lstStyle/>
          <a:p>
            <a:r>
              <a:rPr lang="en-US" sz="3600" dirty="0">
                <a:latin typeface="+mj-lt"/>
              </a:rPr>
              <a:t>Question 2: Are the Firm’s Managers Generating Adequate Operating Profits from the Company’s Assets?</a:t>
            </a:r>
          </a:p>
        </p:txBody>
      </p:sp>
      <p:sp>
        <p:nvSpPr>
          <p:cNvPr id="3" name="Content Placeholder 2"/>
          <p:cNvSpPr>
            <a:spLocks noGrp="1"/>
          </p:cNvSpPr>
          <p:nvPr>
            <p:ph idx="1"/>
          </p:nvPr>
        </p:nvSpPr>
        <p:spPr>
          <a:xfrm>
            <a:off x="439782" y="2520863"/>
            <a:ext cx="8229600" cy="2893100"/>
          </a:xfrm>
        </p:spPr>
        <p:txBody>
          <a:bodyPr>
            <a:spAutoFit/>
          </a:bodyPr>
          <a:lstStyle/>
          <a:p>
            <a:r>
              <a:rPr lang="en-US" altLang="en-US" sz="2400" dirty="0">
                <a:ea typeface="ヒラギノ角ゴ Pro W3" charset="-128"/>
              </a:rPr>
              <a:t>This question focuses on the profitability of the assets in which the firm has invested. We consider the following ratios to answer the question:</a:t>
            </a:r>
          </a:p>
          <a:p>
            <a:pPr lvl="1"/>
            <a:r>
              <a:rPr lang="en-US" altLang="en-US" sz="2400" dirty="0">
                <a:ea typeface="ヒラギノ角ゴ Pro W3" charset="-128"/>
              </a:rPr>
              <a:t>Operating Return on Assets</a:t>
            </a:r>
          </a:p>
          <a:p>
            <a:pPr lvl="1"/>
            <a:r>
              <a:rPr lang="en-US" altLang="en-US" sz="2400" dirty="0">
                <a:ea typeface="ヒラギノ角ゴ Pro W3" charset="-128"/>
              </a:rPr>
              <a:t>Operating Profit Margin</a:t>
            </a:r>
          </a:p>
          <a:p>
            <a:pPr lvl="1"/>
            <a:r>
              <a:rPr lang="en-US" altLang="en-US" sz="2400" dirty="0">
                <a:ea typeface="ヒラギノ角ゴ Pro W3" charset="-128"/>
              </a:rPr>
              <a:t>Total Asset Turnover</a:t>
            </a:r>
          </a:p>
          <a:p>
            <a:pPr lvl="1"/>
            <a:r>
              <a:rPr lang="en-US" altLang="en-US" sz="2400" dirty="0">
                <a:ea typeface="ヒラギノ角ゴ Pro W3" charset="-128"/>
              </a:rPr>
              <a:t>Fixed Assets Turnover</a:t>
            </a:r>
            <a:endParaRPr lang="en-US" sz="2400" dirty="0"/>
          </a:p>
        </p:txBody>
      </p:sp>
    </p:spTree>
    <p:extLst>
      <p:ext uri="{BB962C8B-B14F-4D97-AF65-F5344CB8AC3E}">
        <p14:creationId xmlns:p14="http://schemas.microsoft.com/office/powerpoint/2010/main" val="14274008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09859"/>
            <a:ext cx="8229600" cy="1107996"/>
          </a:xfrm>
        </p:spPr>
        <p:txBody>
          <a:bodyPr>
            <a:spAutoFit/>
          </a:bodyPr>
          <a:lstStyle/>
          <a:p>
            <a:r>
              <a:rPr lang="en-IN" sz="3600" dirty="0">
                <a:latin typeface="+mj-lt"/>
              </a:rPr>
              <a:t>Figure </a:t>
            </a:r>
            <a:r>
              <a:rPr lang="en-IN" sz="3600" dirty="0" smtClean="0">
                <a:latin typeface="+mj-lt"/>
              </a:rPr>
              <a:t>4.2 </a:t>
            </a:r>
            <a:r>
              <a:rPr lang="en-IN" sz="3600" dirty="0">
                <a:latin typeface="+mj-lt"/>
              </a:rPr>
              <a:t>Walmart Operating Profits Resulting from Asset Investments</a:t>
            </a:r>
            <a:endParaRPr lang="en-US" sz="3600" dirty="0">
              <a:latin typeface="+mj-lt"/>
            </a:endParaRPr>
          </a:p>
        </p:txBody>
      </p:sp>
      <p:pic>
        <p:nvPicPr>
          <p:cNvPr id="4" name="Picture 3" descr="The illustration conveys the following information about Coca-Cola operating profits resulting from asset investments:&#10;Common equity: $ 125.382 billion &#10;Debt: $ 80.203 billion &#10;The debt and equity were together used to finance: Total assets of $204.522 billion&#10;Total assets produced: $20.437 billion in operating profits. &#10;Operating profits exclude interest expense, the cost of financing the busines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328" y="1974739"/>
            <a:ext cx="8127245" cy="2292461"/>
          </a:xfrm>
          <a:prstGeom prst="rect">
            <a:avLst/>
          </a:prstGeom>
        </p:spPr>
      </p:pic>
    </p:spTree>
    <p:extLst>
      <p:ext uri="{BB962C8B-B14F-4D97-AF65-F5344CB8AC3E}">
        <p14:creationId xmlns:p14="http://schemas.microsoft.com/office/powerpoint/2010/main" val="18646038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9782" y="419003"/>
            <a:ext cx="8229600" cy="553998"/>
          </a:xfrm>
        </p:spPr>
        <p:txBody>
          <a:bodyPr>
            <a:spAutoFit/>
          </a:bodyPr>
          <a:lstStyle/>
          <a:p>
            <a:r>
              <a:rPr lang="en-US" altLang="en-US" sz="3600" dirty="0">
                <a:latin typeface="+mj-lt"/>
                <a:ea typeface="ヒラギノ角ゴ Pro W3" charset="-128"/>
              </a:rPr>
              <a:t>Operating Return on Assets (ORA)</a:t>
            </a:r>
            <a:endParaRPr lang="en-US" sz="3600" dirty="0">
              <a:latin typeface="+mj-lt"/>
            </a:endParaRPr>
          </a:p>
        </p:txBody>
      </p:sp>
      <p:sp>
        <p:nvSpPr>
          <p:cNvPr id="5" name="Content Placeholder 4"/>
          <p:cNvSpPr>
            <a:spLocks noGrp="1"/>
          </p:cNvSpPr>
          <p:nvPr>
            <p:ph idx="1"/>
          </p:nvPr>
        </p:nvSpPr>
        <p:spPr>
          <a:xfrm>
            <a:off x="439782" y="1261366"/>
            <a:ext cx="8229600" cy="685799"/>
          </a:xfrm>
        </p:spPr>
        <p:txBody>
          <a:bodyPr>
            <a:spAutoFit/>
          </a:bodyPr>
          <a:lstStyle/>
          <a:p>
            <a:pPr>
              <a:lnSpc>
                <a:spcPct val="90000"/>
              </a:lnSpc>
              <a:spcBef>
                <a:spcPct val="50000"/>
              </a:spcBef>
            </a:pPr>
            <a:r>
              <a:rPr lang="en-US" altLang="en-US" sz="2400" dirty="0">
                <a:ea typeface="ヒラギノ角ゴ Pro W3" charset="-128"/>
              </a:rPr>
              <a:t>O</a:t>
            </a:r>
            <a:r>
              <a:rPr lang="en-US" altLang="en-US" sz="100" dirty="0">
                <a:ea typeface="ヒラギノ角ゴ Pro W3" charset="-128"/>
              </a:rPr>
              <a:t> </a:t>
            </a:r>
            <a:r>
              <a:rPr lang="en-US" altLang="en-US" sz="2400" dirty="0">
                <a:ea typeface="ヒラギノ角ゴ Pro W3" charset="-128"/>
              </a:rPr>
              <a:t>R</a:t>
            </a:r>
            <a:r>
              <a:rPr lang="en-US" altLang="en-US" sz="100" dirty="0">
                <a:ea typeface="ヒラギノ角ゴ Pro W3" charset="-128"/>
              </a:rPr>
              <a:t> </a:t>
            </a:r>
            <a:r>
              <a:rPr lang="en-US" altLang="en-US" sz="2400" dirty="0">
                <a:ea typeface="ヒラギノ角ゴ Pro W3" charset="-128"/>
              </a:rPr>
              <a:t>A indicates the level of operating profits relative to the firm’</a:t>
            </a:r>
            <a:r>
              <a:rPr lang="en-US" altLang="ja-JP" sz="2400" dirty="0">
                <a:ea typeface="ヒラギノ角ゴ Pro W3" charset="-128"/>
              </a:rPr>
              <a:t>s total assets.</a:t>
            </a:r>
            <a:endParaRPr lang="en-US" altLang="en-US" sz="2400" dirty="0">
              <a:ea typeface="ヒラギノ角ゴ Pro W3" charset="-128"/>
            </a:endParaRPr>
          </a:p>
        </p:txBody>
      </p:sp>
      <p:graphicFrame>
        <p:nvGraphicFramePr>
          <p:cNvPr id="2" name="Object 1" descr="An image shows the following equation: Operating return on assets equals the fraction operating profits by total assets. "/>
          <p:cNvGraphicFramePr>
            <a:graphicFrameLocks noChangeAspect="1"/>
          </p:cNvGraphicFramePr>
          <p:nvPr>
            <p:extLst>
              <p:ext uri="{D42A27DB-BD31-4B8C-83A1-F6EECF244321}">
                <p14:modId xmlns:p14="http://schemas.microsoft.com/office/powerpoint/2010/main" val="3138454577"/>
              </p:ext>
            </p:extLst>
          </p:nvPr>
        </p:nvGraphicFramePr>
        <p:xfrm>
          <a:off x="1417217" y="2165658"/>
          <a:ext cx="5717429" cy="797897"/>
        </p:xfrm>
        <a:graphic>
          <a:graphicData uri="http://schemas.openxmlformats.org/presentationml/2006/ole">
            <mc:AlternateContent xmlns:mc="http://schemas.openxmlformats.org/markup-compatibility/2006">
              <mc:Choice xmlns:v="urn:schemas-microsoft-com:vml" Requires="v">
                <p:oleObj spid="_x0000_s9057" name="Equation" r:id="rId4" imgW="2819160" imgH="393480" progId="Equation.DSMT4">
                  <p:embed/>
                </p:oleObj>
              </mc:Choice>
              <mc:Fallback>
                <p:oleObj name="Equation" r:id="rId4" imgW="2819160" imgH="393480" progId="Equation.DSMT4">
                  <p:embed/>
                  <p:pic>
                    <p:nvPicPr>
                      <p:cNvPr id="0" name=""/>
                      <p:cNvPicPr/>
                      <p:nvPr/>
                    </p:nvPicPr>
                    <p:blipFill>
                      <a:blip r:embed="rId5"/>
                      <a:stretch>
                        <a:fillRect/>
                      </a:stretch>
                    </p:blipFill>
                    <p:spPr>
                      <a:xfrm>
                        <a:off x="1417217" y="2165658"/>
                        <a:ext cx="5717429" cy="797897"/>
                      </a:xfrm>
                      <a:prstGeom prst="rect">
                        <a:avLst/>
                      </a:prstGeom>
                    </p:spPr>
                  </p:pic>
                </p:oleObj>
              </mc:Fallback>
            </mc:AlternateContent>
          </a:graphicData>
        </a:graphic>
      </p:graphicFrame>
      <p:graphicFrame>
        <p:nvGraphicFramePr>
          <p:cNvPr id="6" name="Object 5" descr="the following equation: equals the fraction 20,437M by 204,522M equals 0.10 equals 10 percent."/>
          <p:cNvGraphicFramePr>
            <a:graphicFrameLocks noChangeAspect="1"/>
          </p:cNvGraphicFramePr>
          <p:nvPr>
            <p:extLst>
              <p:ext uri="{D42A27DB-BD31-4B8C-83A1-F6EECF244321}">
                <p14:modId xmlns:p14="http://schemas.microsoft.com/office/powerpoint/2010/main" val="3825772784"/>
              </p:ext>
            </p:extLst>
          </p:nvPr>
        </p:nvGraphicFramePr>
        <p:xfrm>
          <a:off x="4724400" y="3193408"/>
          <a:ext cx="3099268" cy="768992"/>
        </p:xfrm>
        <a:graphic>
          <a:graphicData uri="http://schemas.openxmlformats.org/presentationml/2006/ole">
            <mc:AlternateContent xmlns:mc="http://schemas.openxmlformats.org/markup-compatibility/2006">
              <mc:Choice xmlns:v="urn:schemas-microsoft-com:vml" Requires="v">
                <p:oleObj spid="_x0000_s9058" name="Equation" r:id="rId6" imgW="1688760" imgH="419040" progId="Equation.DSMT4">
                  <p:embed/>
                </p:oleObj>
              </mc:Choice>
              <mc:Fallback>
                <p:oleObj name="Equation" r:id="rId6" imgW="1688760" imgH="419040" progId="Equation.DSMT4">
                  <p:embed/>
                  <p:pic>
                    <p:nvPicPr>
                      <p:cNvPr id="0" name=""/>
                      <p:cNvPicPr/>
                      <p:nvPr/>
                    </p:nvPicPr>
                    <p:blipFill>
                      <a:blip r:embed="rId7"/>
                      <a:stretch>
                        <a:fillRect/>
                      </a:stretch>
                    </p:blipFill>
                    <p:spPr>
                      <a:xfrm>
                        <a:off x="4724400" y="3193408"/>
                        <a:ext cx="3099268" cy="768992"/>
                      </a:xfrm>
                      <a:prstGeom prst="rect">
                        <a:avLst/>
                      </a:prstGeom>
                    </p:spPr>
                  </p:pic>
                </p:oleObj>
              </mc:Fallback>
            </mc:AlternateContent>
          </a:graphicData>
        </a:graphic>
      </p:graphicFrame>
      <p:sp>
        <p:nvSpPr>
          <p:cNvPr id="7" name="Content Placeholder 6"/>
          <p:cNvSpPr>
            <a:spLocks noGrp="1"/>
          </p:cNvSpPr>
          <p:nvPr>
            <p:ph idx="14"/>
          </p:nvPr>
        </p:nvSpPr>
        <p:spPr>
          <a:xfrm>
            <a:off x="446310" y="4281685"/>
            <a:ext cx="8229600" cy="997196"/>
          </a:xfrm>
        </p:spPr>
        <p:txBody>
          <a:bodyPr>
            <a:spAutoFit/>
          </a:bodyPr>
          <a:lstStyle/>
          <a:p>
            <a:pPr>
              <a:lnSpc>
                <a:spcPct val="90000"/>
              </a:lnSpc>
              <a:spcBef>
                <a:spcPct val="50000"/>
              </a:spcBef>
              <a:buClr>
                <a:schemeClr val="bg2"/>
              </a:buClr>
            </a:pPr>
            <a:r>
              <a:rPr lang="en-US" altLang="en-US" sz="2400" dirty="0">
                <a:ea typeface="ヒラギノ角ゴ Pro W3" charset="-128"/>
              </a:rPr>
              <a:t>Thus Walmart managers are generating 10 cents of </a:t>
            </a:r>
            <a:br>
              <a:rPr lang="en-US" altLang="en-US" sz="2400" dirty="0">
                <a:ea typeface="ヒラギノ角ゴ Pro W3" charset="-128"/>
              </a:rPr>
            </a:br>
            <a:r>
              <a:rPr lang="en-US" altLang="en-US" sz="2400" dirty="0">
                <a:ea typeface="ヒラギノ角ゴ Pro W3" charset="-128"/>
              </a:rPr>
              <a:t>operating profit for every $1 of assets, which is less than Target (11.1%).</a:t>
            </a:r>
          </a:p>
        </p:txBody>
      </p:sp>
    </p:spTree>
    <p:extLst>
      <p:ext uri="{BB962C8B-B14F-4D97-AF65-F5344CB8AC3E}">
        <p14:creationId xmlns:p14="http://schemas.microsoft.com/office/powerpoint/2010/main" val="23583738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364" y="415679"/>
            <a:ext cx="8229600" cy="1097280"/>
          </a:xfrm>
        </p:spPr>
        <p:txBody>
          <a:bodyPr>
            <a:spAutoFit/>
          </a:bodyPr>
          <a:lstStyle/>
          <a:p>
            <a:r>
              <a:rPr lang="en-US" altLang="en-US" sz="3600" dirty="0">
                <a:latin typeface="+mj-lt"/>
                <a:ea typeface="ヒラギノ角ゴ Pro W3" charset="-128"/>
              </a:rPr>
              <a:t>Disaggregation of Operating Return on Assets</a:t>
            </a:r>
            <a:endParaRPr lang="en-US" sz="3600" dirty="0">
              <a:latin typeface="+mj-lt"/>
            </a:endParaRPr>
          </a:p>
        </p:txBody>
      </p:sp>
      <p:graphicFrame>
        <p:nvGraphicFramePr>
          <p:cNvPr id="2" name="Object 1" descr="Operating return on assets equals operating profit margin times total asset turnover."/>
          <p:cNvGraphicFramePr>
            <a:graphicFrameLocks noChangeAspect="1"/>
          </p:cNvGraphicFramePr>
          <p:nvPr>
            <p:extLst>
              <p:ext uri="{D42A27DB-BD31-4B8C-83A1-F6EECF244321}">
                <p14:modId xmlns:p14="http://schemas.microsoft.com/office/powerpoint/2010/main" val="922555713"/>
              </p:ext>
            </p:extLst>
          </p:nvPr>
        </p:nvGraphicFramePr>
        <p:xfrm>
          <a:off x="470575" y="1865855"/>
          <a:ext cx="8201844" cy="327256"/>
        </p:xfrm>
        <a:graphic>
          <a:graphicData uri="http://schemas.openxmlformats.org/presentationml/2006/ole">
            <mc:AlternateContent xmlns:mc="http://schemas.openxmlformats.org/markup-compatibility/2006">
              <mc:Choice xmlns:v="urn:schemas-microsoft-com:vml" Requires="v">
                <p:oleObj spid="_x0000_s25095" name="Equation" r:id="rId4" imgW="5092560" imgH="203040" progId="Equation.DSMT4">
                  <p:embed/>
                </p:oleObj>
              </mc:Choice>
              <mc:Fallback>
                <p:oleObj name="Equation" r:id="rId4" imgW="5092560" imgH="203040" progId="Equation.DSMT4">
                  <p:embed/>
                  <p:pic>
                    <p:nvPicPr>
                      <p:cNvPr id="0" name=""/>
                      <p:cNvPicPr/>
                      <p:nvPr/>
                    </p:nvPicPr>
                    <p:blipFill>
                      <a:blip r:embed="rId5"/>
                      <a:stretch>
                        <a:fillRect/>
                      </a:stretch>
                    </p:blipFill>
                    <p:spPr>
                      <a:xfrm>
                        <a:off x="470575" y="1865855"/>
                        <a:ext cx="8201844" cy="327256"/>
                      </a:xfrm>
                      <a:prstGeom prst="rect">
                        <a:avLst/>
                      </a:prstGeom>
                    </p:spPr>
                  </p:pic>
                </p:oleObj>
              </mc:Fallback>
            </mc:AlternateContent>
          </a:graphicData>
        </a:graphic>
      </p:graphicFrame>
      <p:sp>
        <p:nvSpPr>
          <p:cNvPr id="5" name="Content Placeholder 4"/>
          <p:cNvSpPr>
            <a:spLocks noGrp="1"/>
          </p:cNvSpPr>
          <p:nvPr>
            <p:ph idx="1"/>
          </p:nvPr>
        </p:nvSpPr>
        <p:spPr>
          <a:xfrm>
            <a:off x="448491" y="2487391"/>
            <a:ext cx="3048000" cy="332399"/>
          </a:xfrm>
        </p:spPr>
        <p:txBody>
          <a:bodyPr>
            <a:spAutoFit/>
          </a:bodyPr>
          <a:lstStyle/>
          <a:p>
            <a:pPr marL="0" indent="0">
              <a:lnSpc>
                <a:spcPct val="90000"/>
              </a:lnSpc>
              <a:spcBef>
                <a:spcPct val="50000"/>
              </a:spcBef>
              <a:buNone/>
            </a:pPr>
            <a:r>
              <a:rPr lang="en-US" altLang="en-US" sz="2400" dirty="0">
                <a:ea typeface="ヒラギノ角ゴ Pro W3" charset="-128"/>
              </a:rPr>
              <a:t>Calculated as follows:</a:t>
            </a:r>
          </a:p>
        </p:txBody>
      </p:sp>
      <p:graphicFrame>
        <p:nvGraphicFramePr>
          <p:cNvPr id="3" name="Object 2" descr="An image shows the following equation: Operating return on assets equals the fraction operating profits by sales times the fraction sales by total assets. "/>
          <p:cNvGraphicFramePr>
            <a:graphicFrameLocks noChangeAspect="1"/>
          </p:cNvGraphicFramePr>
          <p:nvPr>
            <p:extLst>
              <p:ext uri="{D42A27DB-BD31-4B8C-83A1-F6EECF244321}">
                <p14:modId xmlns:p14="http://schemas.microsoft.com/office/powerpoint/2010/main" val="433344056"/>
              </p:ext>
            </p:extLst>
          </p:nvPr>
        </p:nvGraphicFramePr>
        <p:xfrm>
          <a:off x="596256" y="3087855"/>
          <a:ext cx="6724351" cy="729917"/>
        </p:xfrm>
        <a:graphic>
          <a:graphicData uri="http://schemas.openxmlformats.org/presentationml/2006/ole">
            <mc:AlternateContent xmlns:mc="http://schemas.openxmlformats.org/markup-compatibility/2006">
              <mc:Choice xmlns:v="urn:schemas-microsoft-com:vml" Requires="v">
                <p:oleObj spid="_x0000_s25096" name="Equation" r:id="rId6" imgW="3632040" imgH="393480" progId="Equation.DSMT4">
                  <p:embed/>
                </p:oleObj>
              </mc:Choice>
              <mc:Fallback>
                <p:oleObj name="Equation" r:id="rId6" imgW="3632040" imgH="393480" progId="Equation.DSMT4">
                  <p:embed/>
                  <p:pic>
                    <p:nvPicPr>
                      <p:cNvPr id="0" name=""/>
                      <p:cNvPicPr/>
                      <p:nvPr/>
                    </p:nvPicPr>
                    <p:blipFill>
                      <a:blip r:embed="rId7"/>
                      <a:stretch>
                        <a:fillRect/>
                      </a:stretch>
                    </p:blipFill>
                    <p:spPr>
                      <a:xfrm>
                        <a:off x="596256" y="3087855"/>
                        <a:ext cx="6724351" cy="729917"/>
                      </a:xfrm>
                      <a:prstGeom prst="rect">
                        <a:avLst/>
                      </a:prstGeom>
                    </p:spPr>
                  </p:pic>
                </p:oleObj>
              </mc:Fallback>
            </mc:AlternateContent>
          </a:graphicData>
        </a:graphic>
      </p:graphicFrame>
    </p:spTree>
    <p:extLst>
      <p:ext uri="{BB962C8B-B14F-4D97-AF65-F5344CB8AC3E}">
        <p14:creationId xmlns:p14="http://schemas.microsoft.com/office/powerpoint/2010/main" val="627924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397"/>
            <a:ext cx="8229600" cy="1097280"/>
          </a:xfrm>
        </p:spPr>
        <p:txBody>
          <a:bodyPr>
            <a:spAutoFit/>
          </a:bodyPr>
          <a:lstStyle/>
          <a:p>
            <a:r>
              <a:rPr lang="en-US" altLang="en-US" sz="3600" dirty="0">
                <a:latin typeface="+mj-lt"/>
                <a:ea typeface="ヒラギノ角ゴ Pro W3" charset="-128"/>
              </a:rPr>
              <a:t>Managing Operations: Operating Profit Margin (O</a:t>
            </a:r>
            <a:r>
              <a:rPr lang="en-US" altLang="en-US" sz="100" dirty="0">
                <a:latin typeface="+mj-lt"/>
                <a:ea typeface="ヒラギノ角ゴ Pro W3" charset="-128"/>
              </a:rPr>
              <a:t> </a:t>
            </a:r>
            <a:r>
              <a:rPr lang="en-US" altLang="en-US" sz="3600" dirty="0">
                <a:latin typeface="+mj-lt"/>
                <a:ea typeface="ヒラギノ角ゴ Pro W3" charset="-128"/>
              </a:rPr>
              <a:t>P</a:t>
            </a:r>
            <a:r>
              <a:rPr lang="en-US" altLang="en-US" sz="100" dirty="0">
                <a:latin typeface="+mj-lt"/>
                <a:ea typeface="ヒラギノ角ゴ Pro W3" charset="-128"/>
              </a:rPr>
              <a:t> </a:t>
            </a:r>
            <a:r>
              <a:rPr lang="en-US" altLang="en-US" sz="3600" dirty="0">
                <a:latin typeface="+mj-lt"/>
                <a:ea typeface="ヒラギノ角ゴ Pro W3" charset="-128"/>
              </a:rPr>
              <a:t>M)</a:t>
            </a:r>
            <a:endParaRPr lang="en-US" sz="3600" dirty="0">
              <a:latin typeface="+mj-lt"/>
            </a:endParaRPr>
          </a:p>
        </p:txBody>
      </p:sp>
      <p:sp>
        <p:nvSpPr>
          <p:cNvPr id="5" name="Content Placeholder 4"/>
          <p:cNvSpPr>
            <a:spLocks noGrp="1"/>
          </p:cNvSpPr>
          <p:nvPr>
            <p:ph idx="1"/>
          </p:nvPr>
        </p:nvSpPr>
        <p:spPr>
          <a:xfrm>
            <a:off x="439782" y="1645645"/>
            <a:ext cx="8229600" cy="990599"/>
          </a:xfrm>
        </p:spPr>
        <p:txBody>
          <a:bodyPr>
            <a:spAutoFit/>
          </a:bodyPr>
          <a:lstStyle/>
          <a:p>
            <a:pPr>
              <a:lnSpc>
                <a:spcPct val="90000"/>
              </a:lnSpc>
              <a:spcBef>
                <a:spcPct val="50000"/>
              </a:spcBef>
            </a:pPr>
            <a:r>
              <a:rPr lang="en-US" altLang="en-US" sz="2400" dirty="0">
                <a:ea typeface="ヒラギノ角ゴ Pro W3" charset="-128"/>
              </a:rPr>
              <a:t>O</a:t>
            </a:r>
            <a:r>
              <a:rPr lang="en-US" altLang="en-US" sz="100" dirty="0">
                <a:ea typeface="ヒラギノ角ゴ Pro W3" charset="-128"/>
              </a:rPr>
              <a:t> </a:t>
            </a:r>
            <a:r>
              <a:rPr lang="en-US" altLang="en-US" sz="2400" dirty="0">
                <a:ea typeface="ヒラギノ角ゴ Pro W3" charset="-128"/>
              </a:rPr>
              <a:t>P</a:t>
            </a:r>
            <a:r>
              <a:rPr lang="en-US" altLang="en-US" sz="100" dirty="0">
                <a:ea typeface="ヒラギノ角ゴ Pro W3" charset="-128"/>
              </a:rPr>
              <a:t> </a:t>
            </a:r>
            <a:r>
              <a:rPr lang="en-US" altLang="en-US" sz="2400" dirty="0">
                <a:ea typeface="ヒラギノ角ゴ Pro W3" charset="-128"/>
              </a:rPr>
              <a:t>M examines how effective the company is in managing its cost of goods sold and operating expenses that determine the operating profit.</a:t>
            </a:r>
          </a:p>
        </p:txBody>
      </p:sp>
      <p:graphicFrame>
        <p:nvGraphicFramePr>
          <p:cNvPr id="2" name="Object 1" descr="An image shows the following equation: &#10;• Operating profit margin equals the fraction operating profits by sales.&#10;• Equals the fraction U.S. dollars 20,437M by 500,343M equals 0.04 equals 4.1 percent."/>
          <p:cNvGraphicFramePr>
            <a:graphicFrameLocks noChangeAspect="1"/>
          </p:cNvGraphicFramePr>
          <p:nvPr>
            <p:extLst>
              <p:ext uri="{D42A27DB-BD31-4B8C-83A1-F6EECF244321}">
                <p14:modId xmlns:p14="http://schemas.microsoft.com/office/powerpoint/2010/main" val="4251855370"/>
              </p:ext>
            </p:extLst>
          </p:nvPr>
        </p:nvGraphicFramePr>
        <p:xfrm>
          <a:off x="563563" y="3067050"/>
          <a:ext cx="8008937" cy="742950"/>
        </p:xfrm>
        <a:graphic>
          <a:graphicData uri="http://schemas.openxmlformats.org/presentationml/2006/ole">
            <mc:AlternateContent xmlns:mc="http://schemas.openxmlformats.org/markup-compatibility/2006">
              <mc:Choice xmlns:v="urn:schemas-microsoft-com:vml" Requires="v">
                <p:oleObj spid="_x0000_s11022" name="Equation" r:id="rId4" imgW="4520880" imgH="419040" progId="Equation.DSMT4">
                  <p:embed/>
                </p:oleObj>
              </mc:Choice>
              <mc:Fallback>
                <p:oleObj name="Equation" r:id="rId4" imgW="4520880" imgH="419040" progId="Equation.DSMT4">
                  <p:embed/>
                  <p:pic>
                    <p:nvPicPr>
                      <p:cNvPr id="0" name=""/>
                      <p:cNvPicPr/>
                      <p:nvPr/>
                    </p:nvPicPr>
                    <p:blipFill>
                      <a:blip r:embed="rId5"/>
                      <a:stretch>
                        <a:fillRect/>
                      </a:stretch>
                    </p:blipFill>
                    <p:spPr>
                      <a:xfrm>
                        <a:off x="563563" y="3067050"/>
                        <a:ext cx="8008937" cy="742950"/>
                      </a:xfrm>
                      <a:prstGeom prst="rect">
                        <a:avLst/>
                      </a:prstGeom>
                    </p:spPr>
                  </p:pic>
                </p:oleObj>
              </mc:Fallback>
            </mc:AlternateContent>
          </a:graphicData>
        </a:graphic>
      </p:graphicFrame>
      <p:sp>
        <p:nvSpPr>
          <p:cNvPr id="7" name="Content Placeholder 6"/>
          <p:cNvSpPr>
            <a:spLocks noGrp="1"/>
          </p:cNvSpPr>
          <p:nvPr>
            <p:ph idx="14"/>
          </p:nvPr>
        </p:nvSpPr>
        <p:spPr>
          <a:xfrm>
            <a:off x="436785" y="4191000"/>
            <a:ext cx="8229600" cy="1329595"/>
          </a:xfrm>
        </p:spPr>
        <p:txBody>
          <a:bodyPr>
            <a:spAutoFit/>
          </a:bodyPr>
          <a:lstStyle/>
          <a:p>
            <a:pPr>
              <a:lnSpc>
                <a:spcPct val="90000"/>
              </a:lnSpc>
              <a:spcBef>
                <a:spcPct val="50000"/>
              </a:spcBef>
              <a:buClr>
                <a:schemeClr val="bg2"/>
              </a:buClr>
            </a:pPr>
            <a:r>
              <a:rPr lang="en-US" altLang="en-US" sz="2400" dirty="0">
                <a:ea typeface="ヒラギノ角ゴ Pro W3" charset="-128"/>
              </a:rPr>
              <a:t>Target managers are better than Walmart in managing the cost of goods sold and operating expenses, as the Operating Profit Margin for Target is 6.0% compared to Walmart at 4.1%.</a:t>
            </a:r>
          </a:p>
        </p:txBody>
      </p:sp>
    </p:spTree>
    <p:extLst>
      <p:ext uri="{BB962C8B-B14F-4D97-AF65-F5344CB8AC3E}">
        <p14:creationId xmlns:p14="http://schemas.microsoft.com/office/powerpoint/2010/main" val="2923068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7360" y="421500"/>
            <a:ext cx="7658782" cy="1097280"/>
          </a:xfrm>
        </p:spPr>
        <p:txBody>
          <a:bodyPr wrap="square">
            <a:spAutoFit/>
          </a:bodyPr>
          <a:lstStyle/>
          <a:p>
            <a:r>
              <a:rPr lang="en-US" altLang="en-US" sz="3600" dirty="0">
                <a:latin typeface="+mj-lt"/>
                <a:ea typeface="ヒラギノ角ゴ Pro W3" charset="-128"/>
              </a:rPr>
              <a:t>Managing Assets: Total </a:t>
            </a:r>
            <a:r>
              <a:rPr lang="en-US" altLang="en-US" sz="3600" dirty="0" smtClean="0">
                <a:latin typeface="+mj-lt"/>
                <a:ea typeface="ヒラギノ角ゴ Pro W3" charset="-128"/>
              </a:rPr>
              <a:t>Asset Turnover</a:t>
            </a:r>
            <a:endParaRPr lang="en-US" sz="2000" b="0" dirty="0">
              <a:latin typeface="+mj-lt"/>
            </a:endParaRPr>
          </a:p>
        </p:txBody>
      </p:sp>
      <p:sp>
        <p:nvSpPr>
          <p:cNvPr id="5" name="Content Placeholder 4"/>
          <p:cNvSpPr>
            <a:spLocks noGrp="1"/>
          </p:cNvSpPr>
          <p:nvPr>
            <p:ph idx="1"/>
          </p:nvPr>
        </p:nvSpPr>
        <p:spPr>
          <a:xfrm>
            <a:off x="439782" y="1861471"/>
            <a:ext cx="8229600" cy="664797"/>
          </a:xfrm>
        </p:spPr>
        <p:txBody>
          <a:bodyPr>
            <a:spAutoFit/>
          </a:bodyPr>
          <a:lstStyle/>
          <a:p>
            <a:pPr>
              <a:lnSpc>
                <a:spcPct val="90000"/>
              </a:lnSpc>
              <a:spcBef>
                <a:spcPct val="50000"/>
              </a:spcBef>
            </a:pPr>
            <a:r>
              <a:rPr lang="en-US" altLang="en-US" sz="2400" dirty="0">
                <a:ea typeface="ヒラギノ角ゴ Pro W3" charset="-128"/>
              </a:rPr>
              <a:t>This ratio measures how efficiently a firm is using its assets in generating sales.</a:t>
            </a:r>
          </a:p>
        </p:txBody>
      </p:sp>
      <p:graphicFrame>
        <p:nvGraphicFramePr>
          <p:cNvPr id="2" name="Object 1" descr="An image shows the following equation: Total asset turnover equals the fraction sales by total assets equals the fraction U.S. dollars 500,343M by 204,522M equals 2.45 X."/>
          <p:cNvGraphicFramePr>
            <a:graphicFrameLocks noChangeAspect="1"/>
          </p:cNvGraphicFramePr>
          <p:nvPr>
            <p:extLst>
              <p:ext uri="{D42A27DB-BD31-4B8C-83A1-F6EECF244321}">
                <p14:modId xmlns:p14="http://schemas.microsoft.com/office/powerpoint/2010/main" val="1322299530"/>
              </p:ext>
            </p:extLst>
          </p:nvPr>
        </p:nvGraphicFramePr>
        <p:xfrm>
          <a:off x="835025" y="3035300"/>
          <a:ext cx="7237413" cy="850900"/>
        </p:xfrm>
        <a:graphic>
          <a:graphicData uri="http://schemas.openxmlformats.org/presentationml/2006/ole">
            <mc:AlternateContent xmlns:mc="http://schemas.openxmlformats.org/markup-compatibility/2006">
              <mc:Choice xmlns:v="urn:schemas-microsoft-com:vml" Requires="v">
                <p:oleObj spid="_x0000_s12045" name="Equation" r:id="rId4" imgW="3568680" imgH="419040" progId="Equation.DSMT4">
                  <p:embed/>
                </p:oleObj>
              </mc:Choice>
              <mc:Fallback>
                <p:oleObj name="Equation" r:id="rId4" imgW="3568680" imgH="419040" progId="Equation.DSMT4">
                  <p:embed/>
                  <p:pic>
                    <p:nvPicPr>
                      <p:cNvPr id="0" name=""/>
                      <p:cNvPicPr/>
                      <p:nvPr/>
                    </p:nvPicPr>
                    <p:blipFill>
                      <a:blip r:embed="rId5"/>
                      <a:stretch>
                        <a:fillRect/>
                      </a:stretch>
                    </p:blipFill>
                    <p:spPr>
                      <a:xfrm>
                        <a:off x="835025" y="3035300"/>
                        <a:ext cx="7237413" cy="850900"/>
                      </a:xfrm>
                      <a:prstGeom prst="rect">
                        <a:avLst/>
                      </a:prstGeom>
                    </p:spPr>
                  </p:pic>
                </p:oleObj>
              </mc:Fallback>
            </mc:AlternateContent>
          </a:graphicData>
        </a:graphic>
      </p:graphicFrame>
      <p:sp>
        <p:nvSpPr>
          <p:cNvPr id="7" name="Content Placeholder 6"/>
          <p:cNvSpPr>
            <a:spLocks noGrp="1"/>
          </p:cNvSpPr>
          <p:nvPr>
            <p:ph idx="14"/>
          </p:nvPr>
        </p:nvSpPr>
        <p:spPr>
          <a:xfrm>
            <a:off x="439782" y="4419600"/>
            <a:ext cx="7924800" cy="664797"/>
          </a:xfrm>
        </p:spPr>
        <p:txBody>
          <a:bodyPr>
            <a:spAutoFit/>
          </a:bodyPr>
          <a:lstStyle/>
          <a:p>
            <a:pPr>
              <a:lnSpc>
                <a:spcPct val="90000"/>
              </a:lnSpc>
              <a:spcBef>
                <a:spcPct val="50000"/>
              </a:spcBef>
              <a:buClr>
                <a:schemeClr val="bg2"/>
              </a:buClr>
            </a:pPr>
            <a:r>
              <a:rPr lang="en-US" altLang="en-US" sz="2400" dirty="0">
                <a:ea typeface="ヒラギノ角ゴ Pro W3" charset="-128"/>
              </a:rPr>
              <a:t>Walmart is generating $2.45 cents in sales for every $1 invested in assets, which is higher than Target (1.84X).</a:t>
            </a:r>
          </a:p>
        </p:txBody>
      </p:sp>
    </p:spTree>
    <p:extLst>
      <p:ext uri="{BB962C8B-B14F-4D97-AF65-F5344CB8AC3E}">
        <p14:creationId xmlns:p14="http://schemas.microsoft.com/office/powerpoint/2010/main" val="29144039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48" y="2513052"/>
            <a:ext cx="7696200" cy="553998"/>
          </a:xfrm>
        </p:spPr>
        <p:txBody>
          <a:bodyPr>
            <a:spAutoFit/>
          </a:bodyPr>
          <a:lstStyle/>
          <a:p>
            <a:r>
              <a:rPr lang="en-US" dirty="0">
                <a:latin typeface="+mj-lt"/>
              </a:rPr>
              <a:t>The Purpose of Financial Analysis</a:t>
            </a:r>
            <a:endParaRPr lang="en-US" sz="2000" b="0" dirty="0">
              <a:latin typeface="+mj-lt"/>
            </a:endParaRPr>
          </a:p>
        </p:txBody>
      </p:sp>
    </p:spTree>
    <p:extLst>
      <p:ext uri="{BB962C8B-B14F-4D97-AF65-F5344CB8AC3E}">
        <p14:creationId xmlns:p14="http://schemas.microsoft.com/office/powerpoint/2010/main" val="34214269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noChangeAspect="1"/>
          </p:cNvSpPr>
          <p:nvPr>
            <p:ph type="title"/>
          </p:nvPr>
        </p:nvSpPr>
        <p:spPr>
          <a:xfrm>
            <a:off x="419101" y="421218"/>
            <a:ext cx="7658099" cy="1097280"/>
          </a:xfrm>
        </p:spPr>
        <p:txBody>
          <a:bodyPr wrap="square">
            <a:spAutoFit/>
          </a:bodyPr>
          <a:lstStyle/>
          <a:p>
            <a:r>
              <a:rPr lang="en-US" altLang="en-US" sz="3600" dirty="0">
                <a:latin typeface="+mj-lt"/>
                <a:ea typeface="ヒラギノ角ゴ Pro W3" charset="-128"/>
              </a:rPr>
              <a:t>Managing Assets: Fixed Asset Turnover</a:t>
            </a:r>
            <a:endParaRPr lang="en-US" sz="2000" b="0" dirty="0">
              <a:latin typeface="+mj-lt"/>
            </a:endParaRPr>
          </a:p>
        </p:txBody>
      </p:sp>
      <p:sp>
        <p:nvSpPr>
          <p:cNvPr id="5" name="Content Placeholder 4"/>
          <p:cNvSpPr>
            <a:spLocks noGrp="1"/>
          </p:cNvSpPr>
          <p:nvPr>
            <p:ph idx="1"/>
          </p:nvPr>
        </p:nvSpPr>
        <p:spPr>
          <a:xfrm>
            <a:off x="438150" y="1862138"/>
            <a:ext cx="8229600" cy="664797"/>
          </a:xfrm>
        </p:spPr>
        <p:txBody>
          <a:bodyPr>
            <a:spAutoFit/>
          </a:bodyPr>
          <a:lstStyle/>
          <a:p>
            <a:pPr>
              <a:lnSpc>
                <a:spcPct val="90000"/>
              </a:lnSpc>
              <a:spcBef>
                <a:spcPct val="50000"/>
              </a:spcBef>
            </a:pPr>
            <a:r>
              <a:rPr lang="en-US" altLang="en-US" sz="2400" dirty="0">
                <a:ea typeface="ヒラギノ角ゴ Pro W3" charset="-128"/>
              </a:rPr>
              <a:t>Examines efficiency in generating sales from investment in “</a:t>
            </a:r>
            <a:r>
              <a:rPr lang="en-US" altLang="ja-JP" sz="2400" dirty="0">
                <a:ea typeface="ヒラギノ角ゴ Pro W3" charset="-128"/>
              </a:rPr>
              <a:t>fixed assets.”</a:t>
            </a:r>
            <a:endParaRPr lang="en-US" altLang="en-US" sz="2400" dirty="0">
              <a:ea typeface="ヒラギノ角ゴ Pro W3" charset="-128"/>
            </a:endParaRPr>
          </a:p>
        </p:txBody>
      </p:sp>
      <p:graphicFrame>
        <p:nvGraphicFramePr>
          <p:cNvPr id="2" name="Object 1" descr="An image shows the following equation: Fixed asset turnover equals the fraction sales by net fixed assets equals the fraction U.S. dollars 500,343 M by 114,818 M equals 4.36 X."/>
          <p:cNvGraphicFramePr>
            <a:graphicFrameLocks noChangeAspect="1"/>
          </p:cNvGraphicFramePr>
          <p:nvPr>
            <p:extLst>
              <p:ext uri="{D42A27DB-BD31-4B8C-83A1-F6EECF244321}">
                <p14:modId xmlns:p14="http://schemas.microsoft.com/office/powerpoint/2010/main" val="2204105180"/>
              </p:ext>
            </p:extLst>
          </p:nvPr>
        </p:nvGraphicFramePr>
        <p:xfrm>
          <a:off x="433388" y="2846388"/>
          <a:ext cx="8124825" cy="869950"/>
        </p:xfrm>
        <a:graphic>
          <a:graphicData uri="http://schemas.openxmlformats.org/presentationml/2006/ole">
            <mc:AlternateContent xmlns:mc="http://schemas.openxmlformats.org/markup-compatibility/2006">
              <mc:Choice xmlns:v="urn:schemas-microsoft-com:vml" Requires="v">
                <p:oleObj spid="_x0000_s13063" name="Equation" r:id="rId4" imgW="3911400" imgH="419040" progId="Equation.DSMT4">
                  <p:embed/>
                </p:oleObj>
              </mc:Choice>
              <mc:Fallback>
                <p:oleObj name="Equation" r:id="rId4" imgW="3911400" imgH="419040" progId="Equation.DSMT4">
                  <p:embed/>
                  <p:pic>
                    <p:nvPicPr>
                      <p:cNvPr id="0" name=""/>
                      <p:cNvPicPr/>
                      <p:nvPr/>
                    </p:nvPicPr>
                    <p:blipFill>
                      <a:blip r:embed="rId5"/>
                      <a:stretch>
                        <a:fillRect/>
                      </a:stretch>
                    </p:blipFill>
                    <p:spPr>
                      <a:xfrm>
                        <a:off x="433388" y="2846388"/>
                        <a:ext cx="8124825" cy="869950"/>
                      </a:xfrm>
                      <a:prstGeom prst="rect">
                        <a:avLst/>
                      </a:prstGeom>
                    </p:spPr>
                  </p:pic>
                </p:oleObj>
              </mc:Fallback>
            </mc:AlternateContent>
          </a:graphicData>
        </a:graphic>
      </p:graphicFrame>
      <p:sp>
        <p:nvSpPr>
          <p:cNvPr id="7" name="Content Placeholder 6"/>
          <p:cNvSpPr>
            <a:spLocks noGrp="1"/>
          </p:cNvSpPr>
          <p:nvPr>
            <p:ph idx="14"/>
          </p:nvPr>
        </p:nvSpPr>
        <p:spPr>
          <a:xfrm>
            <a:off x="438150" y="4038600"/>
            <a:ext cx="7924800" cy="997196"/>
          </a:xfrm>
        </p:spPr>
        <p:txBody>
          <a:bodyPr>
            <a:spAutoFit/>
          </a:bodyPr>
          <a:lstStyle/>
          <a:p>
            <a:pPr>
              <a:lnSpc>
                <a:spcPct val="90000"/>
              </a:lnSpc>
              <a:spcBef>
                <a:spcPct val="50000"/>
              </a:spcBef>
              <a:buClr>
                <a:schemeClr val="bg2"/>
              </a:buClr>
            </a:pPr>
            <a:r>
              <a:rPr lang="en-US" altLang="en-US" sz="2400" dirty="0">
                <a:ea typeface="ヒラギノ角ゴ Pro W3" charset="-128"/>
              </a:rPr>
              <a:t>Walmart generates $4.36 in sales for every $1 invested in fixed assets, which is much higher than Target (2.87X).</a:t>
            </a:r>
          </a:p>
        </p:txBody>
      </p:sp>
    </p:spTree>
    <p:extLst>
      <p:ext uri="{BB962C8B-B14F-4D97-AF65-F5344CB8AC3E}">
        <p14:creationId xmlns:p14="http://schemas.microsoft.com/office/powerpoint/2010/main" val="33376844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19100"/>
            <a:ext cx="8229600" cy="1097280"/>
          </a:xfrm>
        </p:spPr>
        <p:txBody>
          <a:bodyPr>
            <a:spAutoFit/>
          </a:bodyPr>
          <a:lstStyle/>
          <a:p>
            <a:r>
              <a:rPr lang="en-US" sz="3600" dirty="0">
                <a:latin typeface="+mj-lt"/>
              </a:rPr>
              <a:t>Figure </a:t>
            </a:r>
            <a:r>
              <a:rPr lang="en-US" sz="3600" dirty="0" smtClean="0">
                <a:latin typeface="+mj-lt"/>
              </a:rPr>
              <a:t>4.3 </a:t>
            </a:r>
            <a:r>
              <a:rPr lang="en-US" sz="3600" dirty="0">
                <a:latin typeface="+mj-lt"/>
              </a:rPr>
              <a:t>Analysis of Walmart’s Operating Return on Assets</a:t>
            </a:r>
          </a:p>
        </p:txBody>
      </p:sp>
      <p:pic>
        <p:nvPicPr>
          <p:cNvPr id="3" name="Picture 2" descr="The illustration analyzes Walmart’s operating return on assets, compared to Target.&#10;Operating return on assets = Operating profits divided by Total assets&#10;(For comparison, figures are given for Walmart [10 percent] and Target [11.1 percent])&#10;&#10;Operating return on assets = Operating profit margin multiplied by Total asset turnover&#10;(For Walmart, operating profit margin is 4.1 percent; for Target, 6 percent. For Walmart, total asset turnover is 2.45X; for Target, 1.84X)&#10;&#10;Total asset turnover is further broken down as follows:&#10;Accounts receivable turnover: Walmart, 35.65X; Target, 38.00X&#10;Inventory turnover: Walmart, 8.53X; Target, 5.91X&#10;Fixed asset turnover: Walmart, 4.36X; Target, 2.87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952" y="1870856"/>
            <a:ext cx="7410097" cy="4487889"/>
          </a:xfrm>
          <a:prstGeom prst="rect">
            <a:avLst/>
          </a:prstGeom>
        </p:spPr>
      </p:pic>
    </p:spTree>
    <p:extLst>
      <p:ext uri="{BB962C8B-B14F-4D97-AF65-F5344CB8AC3E}">
        <p14:creationId xmlns:p14="http://schemas.microsoft.com/office/powerpoint/2010/main" val="39683653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24388"/>
            <a:ext cx="7713618" cy="1097280"/>
          </a:xfrm>
        </p:spPr>
        <p:txBody>
          <a:bodyPr wrap="square">
            <a:spAutoFit/>
          </a:bodyPr>
          <a:lstStyle/>
          <a:p>
            <a:r>
              <a:rPr lang="en-US" altLang="en-US" sz="3600" dirty="0">
                <a:latin typeface="+mj-lt"/>
                <a:ea typeface="ヒラギノ角ゴ Pro W3" charset="-128"/>
              </a:rPr>
              <a:t>Question 3: How Is the Firm Financing Its Assets?</a:t>
            </a:r>
            <a:endParaRPr lang="en-US" sz="3600" dirty="0">
              <a:latin typeface="+mj-lt"/>
            </a:endParaRPr>
          </a:p>
        </p:txBody>
      </p:sp>
      <p:sp>
        <p:nvSpPr>
          <p:cNvPr id="3" name="Content Placeholder 2"/>
          <p:cNvSpPr>
            <a:spLocks noGrp="1"/>
          </p:cNvSpPr>
          <p:nvPr>
            <p:ph idx="1"/>
          </p:nvPr>
        </p:nvSpPr>
        <p:spPr>
          <a:xfrm>
            <a:off x="439782" y="1826634"/>
            <a:ext cx="8229600" cy="2000548"/>
          </a:xfrm>
        </p:spPr>
        <p:txBody>
          <a:bodyPr>
            <a:spAutoFit/>
          </a:bodyPr>
          <a:lstStyle/>
          <a:p>
            <a:r>
              <a:rPr lang="en-US" altLang="en-US" sz="2400" dirty="0">
                <a:ea typeface="ヒラギノ角ゴ Pro W3" charset="-128"/>
              </a:rPr>
              <a:t>Here we examine the question: Does the firm finance its assets by debt or equity or both? We use the following two ratios to answer the question:</a:t>
            </a:r>
          </a:p>
          <a:p>
            <a:pPr lvl="1"/>
            <a:r>
              <a:rPr lang="en-US" altLang="en-US" sz="2400" dirty="0">
                <a:ea typeface="ヒラギノ角ゴ Pro W3" charset="-128"/>
              </a:rPr>
              <a:t>Debt Ratio</a:t>
            </a:r>
          </a:p>
          <a:p>
            <a:pPr lvl="1"/>
            <a:r>
              <a:rPr lang="en-US" altLang="en-US" sz="2400" dirty="0">
                <a:ea typeface="ヒラギノ角ゴ Pro W3" charset="-128"/>
              </a:rPr>
              <a:t>Times Interest Earned</a:t>
            </a:r>
            <a:endParaRPr lang="en-US" sz="2400" dirty="0"/>
          </a:p>
        </p:txBody>
      </p:sp>
    </p:spTree>
    <p:extLst>
      <p:ext uri="{BB962C8B-B14F-4D97-AF65-F5344CB8AC3E}">
        <p14:creationId xmlns:p14="http://schemas.microsoft.com/office/powerpoint/2010/main" val="14146354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4338" y="415754"/>
            <a:ext cx="8229600" cy="553998"/>
          </a:xfrm>
        </p:spPr>
        <p:txBody>
          <a:bodyPr>
            <a:spAutoFit/>
          </a:bodyPr>
          <a:lstStyle/>
          <a:p>
            <a:r>
              <a:rPr lang="en-US" altLang="en-US" sz="3600" dirty="0" smtClean="0">
                <a:latin typeface="+mj-lt"/>
                <a:ea typeface="ヒラギノ角ゴ Pro W3" charset="-128"/>
              </a:rPr>
              <a:t>Debt </a:t>
            </a:r>
            <a:r>
              <a:rPr lang="en-US" altLang="en-US" sz="3600" dirty="0">
                <a:latin typeface="+mj-lt"/>
                <a:ea typeface="ヒラギノ角ゴ Pro W3" charset="-128"/>
              </a:rPr>
              <a:t>Ratio</a:t>
            </a:r>
            <a:endParaRPr lang="en-US" sz="2000" b="0" dirty="0">
              <a:latin typeface="+mj-lt"/>
            </a:endParaRPr>
          </a:p>
        </p:txBody>
      </p:sp>
      <p:sp>
        <p:nvSpPr>
          <p:cNvPr id="5" name="Content Placeholder 4"/>
          <p:cNvSpPr>
            <a:spLocks noGrp="1"/>
          </p:cNvSpPr>
          <p:nvPr>
            <p:ph idx="1"/>
          </p:nvPr>
        </p:nvSpPr>
        <p:spPr>
          <a:xfrm>
            <a:off x="438150" y="1252538"/>
            <a:ext cx="8229600" cy="997196"/>
          </a:xfrm>
        </p:spPr>
        <p:txBody>
          <a:bodyPr>
            <a:spAutoFit/>
          </a:bodyPr>
          <a:lstStyle/>
          <a:p>
            <a:pPr>
              <a:lnSpc>
                <a:spcPct val="90000"/>
              </a:lnSpc>
              <a:spcBef>
                <a:spcPct val="50000"/>
              </a:spcBef>
            </a:pPr>
            <a:r>
              <a:rPr lang="en-US" altLang="en-US" sz="2400" dirty="0">
                <a:ea typeface="ヒラギノ角ゴ Pro W3" charset="-128"/>
              </a:rPr>
              <a:t>This ratio indicates the percentage of the firm’</a:t>
            </a:r>
            <a:r>
              <a:rPr lang="en-US" altLang="ja-JP" sz="2400" dirty="0">
                <a:ea typeface="ヒラギノ角ゴ Pro W3" charset="-128"/>
              </a:rPr>
              <a:t>s assets that are financed by debt (implying that the balance is financed by equity).</a:t>
            </a:r>
            <a:endParaRPr lang="en-US" altLang="en-US" sz="2400" dirty="0">
              <a:ea typeface="ヒラギノ角ゴ Pro W3" charset="-128"/>
            </a:endParaRPr>
          </a:p>
        </p:txBody>
      </p:sp>
      <p:graphicFrame>
        <p:nvGraphicFramePr>
          <p:cNvPr id="2" name="Object 1" descr="An image shows the following equation: debt ratio equals the fraction total debt by total assets equals the fraction U.S. dollars 125,382 M by 204,522 M equals 0.61 equals 61 percent."/>
          <p:cNvGraphicFramePr>
            <a:graphicFrameLocks noChangeAspect="1"/>
          </p:cNvGraphicFramePr>
          <p:nvPr>
            <p:extLst>
              <p:ext uri="{D42A27DB-BD31-4B8C-83A1-F6EECF244321}">
                <p14:modId xmlns:p14="http://schemas.microsoft.com/office/powerpoint/2010/main" val="1341469122"/>
              </p:ext>
            </p:extLst>
          </p:nvPr>
        </p:nvGraphicFramePr>
        <p:xfrm>
          <a:off x="1193800" y="2676525"/>
          <a:ext cx="6502400" cy="828675"/>
        </p:xfrm>
        <a:graphic>
          <a:graphicData uri="http://schemas.openxmlformats.org/presentationml/2006/ole">
            <mc:AlternateContent xmlns:mc="http://schemas.openxmlformats.org/markup-compatibility/2006">
              <mc:Choice xmlns:v="urn:schemas-microsoft-com:vml" Requires="v">
                <p:oleObj spid="_x0000_s14082" name="Equation" r:id="rId4" imgW="3288960" imgH="419040" progId="Equation.DSMT4">
                  <p:embed/>
                </p:oleObj>
              </mc:Choice>
              <mc:Fallback>
                <p:oleObj name="Equation" r:id="rId4" imgW="3288960" imgH="419040" progId="Equation.DSMT4">
                  <p:embed/>
                  <p:pic>
                    <p:nvPicPr>
                      <p:cNvPr id="0" name=""/>
                      <p:cNvPicPr/>
                      <p:nvPr/>
                    </p:nvPicPr>
                    <p:blipFill>
                      <a:blip r:embed="rId5"/>
                      <a:stretch>
                        <a:fillRect/>
                      </a:stretch>
                    </p:blipFill>
                    <p:spPr>
                      <a:xfrm>
                        <a:off x="1193800" y="2676525"/>
                        <a:ext cx="6502400" cy="828675"/>
                      </a:xfrm>
                      <a:prstGeom prst="rect">
                        <a:avLst/>
                      </a:prstGeom>
                    </p:spPr>
                  </p:pic>
                </p:oleObj>
              </mc:Fallback>
            </mc:AlternateContent>
          </a:graphicData>
        </a:graphic>
      </p:graphicFrame>
      <p:sp>
        <p:nvSpPr>
          <p:cNvPr id="7" name="Content Placeholder 6"/>
          <p:cNvSpPr>
            <a:spLocks noGrp="1"/>
          </p:cNvSpPr>
          <p:nvPr>
            <p:ph idx="14"/>
          </p:nvPr>
        </p:nvSpPr>
        <p:spPr>
          <a:xfrm>
            <a:off x="438150" y="3962400"/>
            <a:ext cx="8153400" cy="997196"/>
          </a:xfrm>
        </p:spPr>
        <p:txBody>
          <a:bodyPr>
            <a:spAutoFit/>
          </a:bodyPr>
          <a:lstStyle/>
          <a:p>
            <a:pPr>
              <a:lnSpc>
                <a:spcPct val="90000"/>
              </a:lnSpc>
              <a:spcBef>
                <a:spcPct val="50000"/>
              </a:spcBef>
              <a:buClr>
                <a:schemeClr val="bg2"/>
              </a:buClr>
            </a:pPr>
            <a:r>
              <a:rPr lang="en-US" altLang="en-US" sz="2400" dirty="0">
                <a:ea typeface="ヒラギノ角ゴ Pro W3" charset="-128"/>
              </a:rPr>
              <a:t>Walmart finances 61% of its</a:t>
            </a:r>
            <a:r>
              <a:rPr lang="en-US" altLang="ja-JP" sz="2400" dirty="0">
                <a:ea typeface="ヒラギノ角ゴ Pro W3" charset="-128"/>
              </a:rPr>
              <a:t> assets by debt and 39% by equity compared to Target financing 70% of its assets by debt.</a:t>
            </a:r>
            <a:endParaRPr lang="en-US" altLang="en-US" sz="2400" dirty="0">
              <a:ea typeface="ヒラギノ角ゴ Pro W3" charset="-128"/>
            </a:endParaRPr>
          </a:p>
        </p:txBody>
      </p:sp>
    </p:spTree>
    <p:extLst>
      <p:ext uri="{BB962C8B-B14F-4D97-AF65-F5344CB8AC3E}">
        <p14:creationId xmlns:p14="http://schemas.microsoft.com/office/powerpoint/2010/main" val="3713153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15754"/>
            <a:ext cx="8229600" cy="553998"/>
          </a:xfrm>
        </p:spPr>
        <p:txBody>
          <a:bodyPr>
            <a:spAutoFit/>
          </a:bodyPr>
          <a:lstStyle/>
          <a:p>
            <a:r>
              <a:rPr lang="en-US" altLang="en-US" sz="3600" dirty="0">
                <a:latin typeface="+mj-lt"/>
                <a:ea typeface="ヒラギノ角ゴ Pro W3" charset="-128"/>
              </a:rPr>
              <a:t>Times Interest Earned </a:t>
            </a:r>
            <a:r>
              <a:rPr lang="en-US" altLang="en-US" sz="2800" dirty="0">
                <a:latin typeface="+mj-lt"/>
                <a:ea typeface="ヒラギノ角ゴ Pro W3" charset="-128"/>
              </a:rPr>
              <a:t>(1 of 2)</a:t>
            </a:r>
            <a:endParaRPr lang="en-US" sz="2800" dirty="0">
              <a:latin typeface="+mj-lt"/>
            </a:endParaRPr>
          </a:p>
        </p:txBody>
      </p:sp>
      <p:sp>
        <p:nvSpPr>
          <p:cNvPr id="5" name="Content Placeholder 4"/>
          <p:cNvSpPr>
            <a:spLocks noGrp="1"/>
          </p:cNvSpPr>
          <p:nvPr>
            <p:ph idx="1"/>
          </p:nvPr>
        </p:nvSpPr>
        <p:spPr>
          <a:xfrm>
            <a:off x="438151" y="1252539"/>
            <a:ext cx="8229600" cy="685798"/>
          </a:xfrm>
        </p:spPr>
        <p:txBody>
          <a:bodyPr>
            <a:spAutoFit/>
          </a:bodyPr>
          <a:lstStyle/>
          <a:p>
            <a:pPr>
              <a:lnSpc>
                <a:spcPct val="90000"/>
              </a:lnSpc>
              <a:spcBef>
                <a:spcPct val="50000"/>
              </a:spcBef>
            </a:pPr>
            <a:r>
              <a:rPr lang="en-US" altLang="en-US" sz="2400" dirty="0">
                <a:ea typeface="ヒラギノ角ゴ Pro W3" charset="-128"/>
              </a:rPr>
              <a:t>This ratio indicates the amount of operating income available to service interest payments.</a:t>
            </a:r>
          </a:p>
        </p:txBody>
      </p:sp>
      <p:graphicFrame>
        <p:nvGraphicFramePr>
          <p:cNvPr id="8" name="Object 7" descr="An image shows the following equation: Times interest earned equals the fraction operating profits by interest expense equals the fraction U.S. dollars 20,437 by 2,178 M equals 9.38 X."/>
          <p:cNvGraphicFramePr>
            <a:graphicFrameLocks noChangeAspect="1"/>
          </p:cNvGraphicFramePr>
          <p:nvPr>
            <p:extLst>
              <p:ext uri="{D42A27DB-BD31-4B8C-83A1-F6EECF244321}">
                <p14:modId xmlns:p14="http://schemas.microsoft.com/office/powerpoint/2010/main" val="3401510385"/>
              </p:ext>
            </p:extLst>
          </p:nvPr>
        </p:nvGraphicFramePr>
        <p:xfrm>
          <a:off x="604838" y="2432050"/>
          <a:ext cx="7599362" cy="857250"/>
        </p:xfrm>
        <a:graphic>
          <a:graphicData uri="http://schemas.openxmlformats.org/presentationml/2006/ole">
            <mc:AlternateContent xmlns:mc="http://schemas.openxmlformats.org/markup-compatibility/2006">
              <mc:Choice xmlns:v="urn:schemas-microsoft-com:vml" Requires="v">
                <p:oleObj spid="_x0000_s15100" name="Equation" r:id="rId4" imgW="3860640" imgH="419040" progId="Equation.DSMT4">
                  <p:embed/>
                </p:oleObj>
              </mc:Choice>
              <mc:Fallback>
                <p:oleObj name="Equation" r:id="rId4" imgW="3860640" imgH="419040" progId="Equation.DSMT4">
                  <p:embed/>
                  <p:pic>
                    <p:nvPicPr>
                      <p:cNvPr id="0" name=""/>
                      <p:cNvPicPr/>
                      <p:nvPr/>
                    </p:nvPicPr>
                    <p:blipFill>
                      <a:blip r:embed="rId5"/>
                      <a:stretch>
                        <a:fillRect/>
                      </a:stretch>
                    </p:blipFill>
                    <p:spPr>
                      <a:xfrm>
                        <a:off x="604838" y="2432050"/>
                        <a:ext cx="7599362" cy="857250"/>
                      </a:xfrm>
                      <a:prstGeom prst="rect">
                        <a:avLst/>
                      </a:prstGeom>
                    </p:spPr>
                  </p:pic>
                </p:oleObj>
              </mc:Fallback>
            </mc:AlternateContent>
          </a:graphicData>
        </a:graphic>
      </p:graphicFrame>
      <p:sp>
        <p:nvSpPr>
          <p:cNvPr id="7" name="Content Placeholder 6"/>
          <p:cNvSpPr>
            <a:spLocks noGrp="1"/>
          </p:cNvSpPr>
          <p:nvPr>
            <p:ph idx="14"/>
          </p:nvPr>
        </p:nvSpPr>
        <p:spPr>
          <a:xfrm>
            <a:off x="438150" y="3879604"/>
            <a:ext cx="8153400" cy="997196"/>
          </a:xfrm>
        </p:spPr>
        <p:txBody>
          <a:bodyPr>
            <a:spAutoFit/>
          </a:bodyPr>
          <a:lstStyle/>
          <a:p>
            <a:pPr>
              <a:lnSpc>
                <a:spcPct val="90000"/>
              </a:lnSpc>
              <a:spcBef>
                <a:spcPct val="50000"/>
              </a:spcBef>
              <a:buClr>
                <a:schemeClr val="bg2"/>
              </a:buClr>
            </a:pPr>
            <a:r>
              <a:rPr lang="en-US" altLang="en-US" sz="2400" dirty="0">
                <a:ea typeface="ヒラギノ角ゴ Pro W3" charset="-128"/>
              </a:rPr>
              <a:t>Walmart’s operating income is 9 times the annual interest expense and higher than Target (6.47X) due to its relatively higher operating profits.</a:t>
            </a:r>
          </a:p>
        </p:txBody>
      </p:sp>
    </p:spTree>
    <p:extLst>
      <p:ext uri="{BB962C8B-B14F-4D97-AF65-F5344CB8AC3E}">
        <p14:creationId xmlns:p14="http://schemas.microsoft.com/office/powerpoint/2010/main" val="797117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8150" y="415754"/>
            <a:ext cx="8229600" cy="553998"/>
          </a:xfrm>
        </p:spPr>
        <p:txBody>
          <a:bodyPr>
            <a:spAutoFit/>
          </a:bodyPr>
          <a:lstStyle/>
          <a:p>
            <a:r>
              <a:rPr lang="en-US" altLang="en-US" sz="3600" dirty="0">
                <a:latin typeface="+mj-lt"/>
                <a:ea typeface="ヒラギノ角ゴ Pro W3" charset="-128"/>
              </a:rPr>
              <a:t>Times Interest Earned </a:t>
            </a:r>
            <a:r>
              <a:rPr lang="en-US" altLang="en-US" sz="2800" dirty="0">
                <a:latin typeface="+mj-lt"/>
                <a:ea typeface="ヒラギノ角ゴ Pro W3" charset="-128"/>
              </a:rPr>
              <a:t>(2 of 2)</a:t>
            </a:r>
            <a:endParaRPr lang="en-US" sz="2800" dirty="0">
              <a:latin typeface="+mj-lt"/>
            </a:endParaRPr>
          </a:p>
        </p:txBody>
      </p:sp>
      <p:sp>
        <p:nvSpPr>
          <p:cNvPr id="5" name="Content Placeholder 4"/>
          <p:cNvSpPr>
            <a:spLocks noGrp="1"/>
          </p:cNvSpPr>
          <p:nvPr>
            <p:ph idx="1"/>
          </p:nvPr>
        </p:nvSpPr>
        <p:spPr>
          <a:xfrm>
            <a:off x="438150" y="1252539"/>
            <a:ext cx="8229600" cy="2548390"/>
          </a:xfrm>
        </p:spPr>
        <p:txBody>
          <a:bodyPr>
            <a:spAutoFit/>
          </a:bodyPr>
          <a:lstStyle/>
          <a:p>
            <a:pPr>
              <a:lnSpc>
                <a:spcPct val="90000"/>
              </a:lnSpc>
              <a:spcBef>
                <a:spcPct val="50000"/>
              </a:spcBef>
            </a:pPr>
            <a:r>
              <a:rPr lang="en-US" altLang="en-US" sz="2400" b="1" dirty="0">
                <a:ea typeface="ヒラギノ角ゴ Pro W3" charset="-128"/>
              </a:rPr>
              <a:t>Note</a:t>
            </a:r>
          </a:p>
          <a:p>
            <a:pPr lvl="1">
              <a:lnSpc>
                <a:spcPct val="90000"/>
              </a:lnSpc>
              <a:spcBef>
                <a:spcPct val="50000"/>
              </a:spcBef>
            </a:pPr>
            <a:r>
              <a:rPr lang="en-US" altLang="en-US" sz="2400" dirty="0">
                <a:ea typeface="ヒラギノ角ゴ Pro W3" charset="-128"/>
              </a:rPr>
              <a:t>Interest is not paid with income but with cash.</a:t>
            </a:r>
          </a:p>
          <a:p>
            <a:pPr lvl="1">
              <a:lnSpc>
                <a:spcPct val="90000"/>
              </a:lnSpc>
              <a:spcBef>
                <a:spcPct val="50000"/>
              </a:spcBef>
            </a:pPr>
            <a:r>
              <a:rPr lang="en-US" altLang="en-US" sz="2400" dirty="0">
                <a:ea typeface="ヒラギノ角ゴ Pro W3" charset="-128"/>
              </a:rPr>
              <a:t>Oftentimes, firms are required to repay part of the principal annually.</a:t>
            </a:r>
          </a:p>
          <a:p>
            <a:pPr lvl="1">
              <a:lnSpc>
                <a:spcPct val="90000"/>
              </a:lnSpc>
              <a:spcBef>
                <a:spcPct val="50000"/>
              </a:spcBef>
            </a:pPr>
            <a:r>
              <a:rPr lang="en-US" altLang="en-US" sz="2400" dirty="0">
                <a:ea typeface="ヒラギノ角ゴ Pro W3" charset="-128"/>
              </a:rPr>
              <a:t>Thus, times interest earned is only a crude measure of the firm’</a:t>
            </a:r>
            <a:r>
              <a:rPr lang="en-US" altLang="ja-JP" sz="2400" dirty="0">
                <a:ea typeface="ヒラギノ角ゴ Pro W3" charset="-128"/>
              </a:rPr>
              <a:t>s capacity to service its debt.</a:t>
            </a:r>
            <a:endParaRPr lang="en-US" altLang="en-US" sz="2400" dirty="0">
              <a:ea typeface="ヒラギノ角ゴ Pro W3" charset="-128"/>
            </a:endParaRPr>
          </a:p>
        </p:txBody>
      </p:sp>
    </p:spTree>
    <p:extLst>
      <p:ext uri="{BB962C8B-B14F-4D97-AF65-F5344CB8AC3E}">
        <p14:creationId xmlns:p14="http://schemas.microsoft.com/office/powerpoint/2010/main" val="24078093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33388" y="403384"/>
            <a:ext cx="8229600" cy="2215991"/>
          </a:xfrm>
        </p:spPr>
        <p:txBody>
          <a:bodyPr>
            <a:spAutoFit/>
          </a:bodyPr>
          <a:lstStyle/>
          <a:p>
            <a:r>
              <a:rPr lang="en-US" altLang="en-US" sz="3600" dirty="0">
                <a:latin typeface="+mj-lt"/>
                <a:ea typeface="ヒラギノ角ゴ Pro W3" charset="-128"/>
              </a:rPr>
              <a:t>Question 4: Are the Firm’s Managers Providing a Good Return on the Capital Provided by the Company’s Shareholders?</a:t>
            </a:r>
            <a:endParaRPr lang="en-US" sz="3600" b="0" dirty="0">
              <a:latin typeface="+mj-lt"/>
            </a:endParaRPr>
          </a:p>
        </p:txBody>
      </p:sp>
      <p:sp>
        <p:nvSpPr>
          <p:cNvPr id="5" name="Content Placeholder 4"/>
          <p:cNvSpPr>
            <a:spLocks noGrp="1"/>
          </p:cNvSpPr>
          <p:nvPr>
            <p:ph idx="1"/>
          </p:nvPr>
        </p:nvSpPr>
        <p:spPr>
          <a:xfrm>
            <a:off x="438150" y="2933700"/>
            <a:ext cx="8229600" cy="997196"/>
          </a:xfrm>
        </p:spPr>
        <p:txBody>
          <a:bodyPr>
            <a:spAutoFit/>
          </a:bodyPr>
          <a:lstStyle/>
          <a:p>
            <a:pPr>
              <a:lnSpc>
                <a:spcPct val="90000"/>
              </a:lnSpc>
              <a:spcBef>
                <a:spcPct val="50000"/>
              </a:spcBef>
            </a:pPr>
            <a:r>
              <a:rPr lang="en-US" altLang="en-US" sz="2400" dirty="0">
                <a:ea typeface="ヒラギノ角ゴ Pro W3" charset="-128"/>
              </a:rPr>
              <a:t>This is analyzed by computing the firm’</a:t>
            </a:r>
            <a:r>
              <a:rPr lang="en-US" altLang="ja-JP" sz="2400" dirty="0">
                <a:ea typeface="ヒラギノ角ゴ Pro W3" charset="-128"/>
              </a:rPr>
              <a:t>s accounting return on common stockholder’s investment or return on equity (R</a:t>
            </a:r>
            <a:r>
              <a:rPr lang="en-US" altLang="ja-JP" sz="100" dirty="0">
                <a:ea typeface="ヒラギノ角ゴ Pro W3" charset="-128"/>
              </a:rPr>
              <a:t> </a:t>
            </a:r>
            <a:r>
              <a:rPr lang="en-US" altLang="ja-JP" sz="2400" dirty="0">
                <a:ea typeface="ヒラギノ角ゴ Pro W3" charset="-128"/>
              </a:rPr>
              <a:t>O</a:t>
            </a:r>
            <a:r>
              <a:rPr lang="en-US" altLang="ja-JP" sz="100" dirty="0">
                <a:ea typeface="ヒラギノ角ゴ Pro W3" charset="-128"/>
              </a:rPr>
              <a:t> </a:t>
            </a:r>
            <a:r>
              <a:rPr lang="en-US" altLang="ja-JP" sz="2400" dirty="0">
                <a:ea typeface="ヒラギノ角ゴ Pro W3" charset="-128"/>
              </a:rPr>
              <a:t>E).</a:t>
            </a:r>
            <a:endParaRPr lang="en-US" altLang="en-US" sz="2400" dirty="0">
              <a:ea typeface="ヒラギノ角ゴ Pro W3" charset="-128"/>
            </a:endParaRPr>
          </a:p>
        </p:txBody>
      </p:sp>
      <p:graphicFrame>
        <p:nvGraphicFramePr>
          <p:cNvPr id="8" name="Object 7" descr="An image shows the following equation: Return on equity equals the fraction net income by total common equity"/>
          <p:cNvGraphicFramePr>
            <a:graphicFrameLocks noChangeAspect="1"/>
          </p:cNvGraphicFramePr>
          <p:nvPr>
            <p:extLst>
              <p:ext uri="{D42A27DB-BD31-4B8C-83A1-F6EECF244321}">
                <p14:modId xmlns:p14="http://schemas.microsoft.com/office/powerpoint/2010/main" val="181968650"/>
              </p:ext>
            </p:extLst>
          </p:nvPr>
        </p:nvGraphicFramePr>
        <p:xfrm>
          <a:off x="1983912" y="4167955"/>
          <a:ext cx="4860264" cy="889049"/>
        </p:xfrm>
        <a:graphic>
          <a:graphicData uri="http://schemas.openxmlformats.org/presentationml/2006/ole">
            <mc:AlternateContent xmlns:mc="http://schemas.openxmlformats.org/markup-compatibility/2006">
              <mc:Choice xmlns:v="urn:schemas-microsoft-com:vml" Requires="v">
                <p:oleObj spid="_x0000_s16048" name="Equation" r:id="rId4" imgW="2501640" imgH="419040" progId="Equation.DSMT4">
                  <p:embed/>
                </p:oleObj>
              </mc:Choice>
              <mc:Fallback>
                <p:oleObj name="Equation" r:id="rId4" imgW="2501640" imgH="419040" progId="Equation.DSMT4">
                  <p:embed/>
                  <p:pic>
                    <p:nvPicPr>
                      <p:cNvPr id="0" name=""/>
                      <p:cNvPicPr/>
                      <p:nvPr/>
                    </p:nvPicPr>
                    <p:blipFill>
                      <a:blip r:embed="rId5"/>
                      <a:stretch>
                        <a:fillRect/>
                      </a:stretch>
                    </p:blipFill>
                    <p:spPr>
                      <a:xfrm>
                        <a:off x="1983912" y="4167955"/>
                        <a:ext cx="4860264" cy="889049"/>
                      </a:xfrm>
                      <a:prstGeom prst="rect">
                        <a:avLst/>
                      </a:prstGeom>
                    </p:spPr>
                  </p:pic>
                </p:oleObj>
              </mc:Fallback>
            </mc:AlternateContent>
          </a:graphicData>
        </a:graphic>
      </p:graphicFrame>
      <p:sp>
        <p:nvSpPr>
          <p:cNvPr id="3" name="Content Placeholder 2"/>
          <p:cNvSpPr>
            <a:spLocks noGrp="1"/>
          </p:cNvSpPr>
          <p:nvPr>
            <p:ph idx="13"/>
          </p:nvPr>
        </p:nvSpPr>
        <p:spPr>
          <a:xfrm>
            <a:off x="438150" y="5324473"/>
            <a:ext cx="8229600" cy="738664"/>
          </a:xfrm>
        </p:spPr>
        <p:txBody>
          <a:bodyPr>
            <a:spAutoFit/>
          </a:bodyPr>
          <a:lstStyle/>
          <a:p>
            <a:r>
              <a:rPr lang="en-US" altLang="en-US" sz="2400" dirty="0">
                <a:ea typeface="ヒラギノ角ゴ Pro W3" charset="-128"/>
              </a:rPr>
              <a:t>Note: Common equity includes both common stock and retained earnings.</a:t>
            </a:r>
            <a:endParaRPr lang="en-US" sz="2400" dirty="0"/>
          </a:p>
        </p:txBody>
      </p:sp>
    </p:spTree>
    <p:extLst>
      <p:ext uri="{BB962C8B-B14F-4D97-AF65-F5344CB8AC3E}">
        <p14:creationId xmlns:p14="http://schemas.microsoft.com/office/powerpoint/2010/main" val="23853236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754"/>
            <a:ext cx="8229600" cy="553998"/>
          </a:xfrm>
        </p:spPr>
        <p:txBody>
          <a:bodyPr>
            <a:spAutoFit/>
          </a:bodyPr>
          <a:lstStyle/>
          <a:p>
            <a:r>
              <a:rPr lang="en-US" altLang="en-US" sz="3600" dirty="0">
                <a:latin typeface="+mj-lt"/>
                <a:ea typeface="ヒラギノ角ゴ Pro W3" charset="-128"/>
              </a:rPr>
              <a:t>Return On Equity (ROE)</a:t>
            </a:r>
            <a:endParaRPr lang="en-US" sz="3600" b="0" dirty="0">
              <a:latin typeface="+mj-lt"/>
            </a:endParaRPr>
          </a:p>
        </p:txBody>
      </p:sp>
      <p:graphicFrame>
        <p:nvGraphicFramePr>
          <p:cNvPr id="2" name="Object 1" descr="An image shows the following equation: Return on equity equals the fraction net income by total common equity equals the fraction U.S. dollars 9,862 M by 79,140 M equals 0.125 equals 12.5 percent."/>
          <p:cNvGraphicFramePr>
            <a:graphicFrameLocks noChangeAspect="1"/>
          </p:cNvGraphicFramePr>
          <p:nvPr>
            <p:extLst>
              <p:ext uri="{D42A27DB-BD31-4B8C-83A1-F6EECF244321}">
                <p14:modId xmlns:p14="http://schemas.microsoft.com/office/powerpoint/2010/main" val="2674706002"/>
              </p:ext>
            </p:extLst>
          </p:nvPr>
        </p:nvGraphicFramePr>
        <p:xfrm>
          <a:off x="685800" y="1349124"/>
          <a:ext cx="7735165" cy="746376"/>
        </p:xfrm>
        <a:graphic>
          <a:graphicData uri="http://schemas.openxmlformats.org/presentationml/2006/ole">
            <mc:AlternateContent xmlns:mc="http://schemas.openxmlformats.org/markup-compatibility/2006">
              <mc:Choice xmlns:v="urn:schemas-microsoft-com:vml" Requires="v">
                <p:oleObj spid="_x0000_s26718" name="Equation" r:id="rId4" imgW="4343400" imgH="419040" progId="Equation.DSMT4">
                  <p:embed/>
                </p:oleObj>
              </mc:Choice>
              <mc:Fallback>
                <p:oleObj name="Equation" r:id="rId4" imgW="4343400" imgH="419040" progId="Equation.DSMT4">
                  <p:embed/>
                  <p:pic>
                    <p:nvPicPr>
                      <p:cNvPr id="0" name=""/>
                      <p:cNvPicPr/>
                      <p:nvPr/>
                    </p:nvPicPr>
                    <p:blipFill>
                      <a:blip r:embed="rId5"/>
                      <a:stretch>
                        <a:fillRect/>
                      </a:stretch>
                    </p:blipFill>
                    <p:spPr>
                      <a:xfrm>
                        <a:off x="685800" y="1349124"/>
                        <a:ext cx="7735165" cy="746376"/>
                      </a:xfrm>
                      <a:prstGeom prst="rect">
                        <a:avLst/>
                      </a:prstGeom>
                    </p:spPr>
                  </p:pic>
                </p:oleObj>
              </mc:Fallback>
            </mc:AlternateContent>
          </a:graphicData>
        </a:graphic>
      </p:graphicFrame>
      <p:sp>
        <p:nvSpPr>
          <p:cNvPr id="3" name="Content Placeholder 2"/>
          <p:cNvSpPr>
            <a:spLocks noGrp="1"/>
          </p:cNvSpPr>
          <p:nvPr>
            <p:ph idx="13"/>
          </p:nvPr>
        </p:nvSpPr>
        <p:spPr>
          <a:xfrm>
            <a:off x="435264" y="2400449"/>
            <a:ext cx="8251536" cy="3924151"/>
          </a:xfrm>
        </p:spPr>
        <p:txBody>
          <a:bodyPr wrap="square">
            <a:spAutoFit/>
          </a:bodyPr>
          <a:lstStyle/>
          <a:p>
            <a:r>
              <a:rPr lang="en-US" altLang="en-US" sz="2200" dirty="0">
                <a:ea typeface="ヒラギノ角ゴ Pro W3" charset="-128"/>
              </a:rPr>
              <a:t>Owners of Walmart are receiving a 12.5% return compared to Target’s 25%.</a:t>
            </a:r>
          </a:p>
          <a:p>
            <a:r>
              <a:rPr lang="en-US" altLang="en-US" sz="2200" dirty="0">
                <a:ea typeface="ヒラギノ角ゴ Pro W3" charset="-128"/>
              </a:rPr>
              <a:t>One of the reasons for lower </a:t>
            </a:r>
            <a:r>
              <a:rPr lang="en-US" altLang="ja-JP" sz="2200" dirty="0" smtClean="0">
                <a:ea typeface="ヒラギノ角ゴ Pro W3" charset="-128"/>
              </a:rPr>
              <a:t>ROE</a:t>
            </a:r>
            <a:r>
              <a:rPr lang="en-US" altLang="en-US" sz="2200" dirty="0" smtClean="0">
                <a:ea typeface="ヒラギノ角ゴ Pro W3" charset="-128"/>
              </a:rPr>
              <a:t> </a:t>
            </a:r>
            <a:r>
              <a:rPr lang="en-US" altLang="en-US" sz="2200" dirty="0">
                <a:ea typeface="ヒラギノ角ゴ Pro W3" charset="-128"/>
              </a:rPr>
              <a:t>is the lower operating return on assets (10.0% for Walmart v. 11.1% for Target).</a:t>
            </a:r>
          </a:p>
          <a:p>
            <a:pPr lvl="1"/>
            <a:r>
              <a:rPr lang="en-US" altLang="en-US" sz="2200" dirty="0">
                <a:ea typeface="ヒラギノ角ゴ Pro W3" charset="-128"/>
              </a:rPr>
              <a:t>A lower return on the firm’s assets will always result in a lower return on equity and vice versa.</a:t>
            </a:r>
          </a:p>
          <a:p>
            <a:r>
              <a:rPr lang="en-US" altLang="en-US" sz="2200" dirty="0">
                <a:ea typeface="ヒラギノ角ゴ Pro W3" charset="-128"/>
              </a:rPr>
              <a:t>Also, Walmart uses less debt (61% for Walmart v. 70% for Target). </a:t>
            </a:r>
          </a:p>
          <a:p>
            <a:pPr lvl="1"/>
            <a:r>
              <a:rPr lang="en-US" altLang="en-US" sz="2200" dirty="0">
                <a:ea typeface="ヒラギノ角ゴ Pro W3" charset="-128"/>
              </a:rPr>
              <a:t>Higher debt translates to higher </a:t>
            </a:r>
            <a:r>
              <a:rPr lang="en-US" altLang="ja-JP" sz="2200" dirty="0" smtClean="0">
                <a:ea typeface="ヒラギノ角ゴ Pro W3" charset="-128"/>
              </a:rPr>
              <a:t>ROE</a:t>
            </a:r>
            <a:r>
              <a:rPr lang="en-US" altLang="en-US" sz="2200" dirty="0" smtClean="0">
                <a:ea typeface="ヒラギノ角ゴ Pro W3" charset="-128"/>
              </a:rPr>
              <a:t> </a:t>
            </a:r>
            <a:r>
              <a:rPr lang="en-US" altLang="en-US" sz="2200" dirty="0">
                <a:ea typeface="ヒラギノ角ゴ Pro W3" charset="-128"/>
              </a:rPr>
              <a:t>under favorable business conditions.</a:t>
            </a:r>
            <a:endParaRPr lang="en-US" sz="2200" dirty="0"/>
          </a:p>
        </p:txBody>
      </p:sp>
    </p:spTree>
    <p:extLst>
      <p:ext uri="{BB962C8B-B14F-4D97-AF65-F5344CB8AC3E}">
        <p14:creationId xmlns:p14="http://schemas.microsoft.com/office/powerpoint/2010/main" val="22178223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403134"/>
            <a:ext cx="8267700" cy="1661993"/>
          </a:xfrm>
        </p:spPr>
        <p:txBody>
          <a:bodyPr wrap="square">
            <a:spAutoFit/>
          </a:bodyPr>
          <a:lstStyle/>
          <a:p>
            <a:r>
              <a:rPr lang="en-US" sz="3600" dirty="0">
                <a:latin typeface="+mj-lt"/>
              </a:rPr>
              <a:t>Figure </a:t>
            </a:r>
            <a:r>
              <a:rPr lang="en-US" sz="3600" dirty="0" smtClean="0">
                <a:latin typeface="+mj-lt"/>
              </a:rPr>
              <a:t>4.4 </a:t>
            </a:r>
            <a:r>
              <a:rPr lang="en-US" sz="3600" dirty="0">
                <a:latin typeface="+mj-lt"/>
              </a:rPr>
              <a:t>Return on Equity Relationships for the Walmart Company</a:t>
            </a:r>
          </a:p>
        </p:txBody>
      </p:sp>
      <p:pic>
        <p:nvPicPr>
          <p:cNvPr id="4" name="Picture 3" descr="The diagram shows the Return on equity (ROE) is 12.5 percent. &#10;&#10;The following figures all point to the ROE figure: &#10;  Operating return on assets (OROA) 10 percent &#10;   [less] Interest rate (i) not known&#10;   Use of debt financing (61%)&#10;&#10;The following figures all point to the OROA figure:&#10;  Operations management: Operating profit margin 4.1%&#10;  Total asset turnover 2.54X"/>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3139" y="2164359"/>
            <a:ext cx="4137722" cy="4160241"/>
          </a:xfrm>
          <a:prstGeom prst="rect">
            <a:avLst/>
          </a:prstGeom>
        </p:spPr>
      </p:pic>
    </p:spTree>
    <p:extLst>
      <p:ext uri="{BB962C8B-B14F-4D97-AF65-F5344CB8AC3E}">
        <p14:creationId xmlns:p14="http://schemas.microsoft.com/office/powerpoint/2010/main" val="41787721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24922"/>
            <a:ext cx="8229600" cy="1097280"/>
          </a:xfrm>
        </p:spPr>
        <p:txBody>
          <a:bodyPr>
            <a:spAutoFit/>
          </a:bodyPr>
          <a:lstStyle/>
          <a:p>
            <a:r>
              <a:rPr lang="en-US" altLang="en-US" sz="3600" dirty="0">
                <a:latin typeface="+mj-lt"/>
                <a:ea typeface="ヒラギノ角ゴ Pro W3" charset="-128"/>
                <a:cs typeface="Sakkal Majalla" panose="02000000000000000000" pitchFamily="2" charset="-78"/>
              </a:rPr>
              <a:t>Question 5: Are the Firm’s Managers Creating Shareholder Value?</a:t>
            </a:r>
            <a:endParaRPr lang="en-US" dirty="0">
              <a:latin typeface="+mj-lt"/>
              <a:cs typeface="Sakkal Majalla" panose="02000000000000000000" pitchFamily="2" charset="-78"/>
            </a:endParaRPr>
          </a:p>
        </p:txBody>
      </p:sp>
      <p:sp>
        <p:nvSpPr>
          <p:cNvPr id="3" name="Content Placeholder 2"/>
          <p:cNvSpPr>
            <a:spLocks noGrp="1"/>
          </p:cNvSpPr>
          <p:nvPr>
            <p:ph idx="1"/>
          </p:nvPr>
        </p:nvSpPr>
        <p:spPr>
          <a:xfrm>
            <a:off x="438150" y="1828800"/>
            <a:ext cx="8229600" cy="2192908"/>
          </a:xfrm>
        </p:spPr>
        <p:txBody>
          <a:bodyPr>
            <a:spAutoFit/>
          </a:bodyPr>
          <a:lstStyle/>
          <a:p>
            <a:r>
              <a:rPr lang="en-US" altLang="en-US" sz="2400" dirty="0">
                <a:ea typeface="ヒラギノ角ゴ Pro W3" charset="-128"/>
              </a:rPr>
              <a:t>We can use two approaches to answer this question:</a:t>
            </a:r>
          </a:p>
          <a:p>
            <a:pPr lvl="1"/>
            <a:r>
              <a:rPr lang="en-US" altLang="en-US" sz="2400" dirty="0">
                <a:ea typeface="ヒラギノ角ゴ Pro W3" charset="-128"/>
              </a:rPr>
              <a:t>Market value ratios (P/E)</a:t>
            </a:r>
          </a:p>
          <a:p>
            <a:pPr lvl="1"/>
            <a:r>
              <a:rPr lang="en-US" altLang="en-US" sz="2400" dirty="0">
                <a:ea typeface="ヒラギノ角ゴ Pro W3" charset="-128"/>
              </a:rPr>
              <a:t>Economic Value Added (E</a:t>
            </a:r>
            <a:r>
              <a:rPr lang="en-US" altLang="en-US" sz="100" dirty="0">
                <a:ea typeface="ヒラギノ角ゴ Pro W3" charset="-128"/>
              </a:rPr>
              <a:t> </a:t>
            </a:r>
            <a:r>
              <a:rPr lang="en-US" altLang="en-US" sz="2400" dirty="0">
                <a:ea typeface="ヒラギノ角ゴ Pro W3" charset="-128"/>
              </a:rPr>
              <a:t>V</a:t>
            </a:r>
            <a:r>
              <a:rPr lang="en-US" altLang="en-US" sz="100" dirty="0">
                <a:ea typeface="ヒラギノ角ゴ Pro W3" charset="-128"/>
              </a:rPr>
              <a:t> </a:t>
            </a:r>
            <a:r>
              <a:rPr lang="en-US" altLang="en-US" sz="2400" dirty="0">
                <a:ea typeface="ヒラギノ角ゴ Pro W3" charset="-128"/>
              </a:rPr>
              <a:t>A)</a:t>
            </a:r>
          </a:p>
          <a:p>
            <a:r>
              <a:rPr lang="en-US" altLang="en-US" sz="2400" dirty="0">
                <a:ea typeface="ヒラギノ角ゴ Pro W3" charset="-128"/>
              </a:rPr>
              <a:t>These ratios indicate what investors think of management’</a:t>
            </a:r>
            <a:r>
              <a:rPr lang="en-US" altLang="ja-JP" sz="2400" dirty="0">
                <a:ea typeface="ヒラギノ角ゴ Pro W3" charset="-128"/>
              </a:rPr>
              <a:t>s past performance and future prospects.</a:t>
            </a:r>
            <a:endParaRPr lang="en-US" sz="2400" dirty="0"/>
          </a:p>
        </p:txBody>
      </p:sp>
    </p:spTree>
    <p:extLst>
      <p:ext uri="{BB962C8B-B14F-4D97-AF65-F5344CB8AC3E}">
        <p14:creationId xmlns:p14="http://schemas.microsoft.com/office/powerpoint/2010/main" val="28085009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09932"/>
            <a:ext cx="8229600" cy="553998"/>
          </a:xfrm>
        </p:spPr>
        <p:txBody>
          <a:bodyPr wrap="square">
            <a:spAutoFit/>
          </a:bodyPr>
          <a:lstStyle/>
          <a:p>
            <a:r>
              <a:rPr lang="en-US" sz="3600" dirty="0">
                <a:latin typeface="+mj-lt"/>
              </a:rPr>
              <a:t>The Purpose of Financial Analysis </a:t>
            </a:r>
            <a:endParaRPr lang="en-US" sz="2000" b="0" dirty="0">
              <a:latin typeface="+mj-lt"/>
            </a:endParaRPr>
          </a:p>
        </p:txBody>
      </p:sp>
      <p:sp>
        <p:nvSpPr>
          <p:cNvPr id="3" name="Content Placeholder 2"/>
          <p:cNvSpPr>
            <a:spLocks noGrp="1"/>
          </p:cNvSpPr>
          <p:nvPr>
            <p:ph idx="1"/>
          </p:nvPr>
        </p:nvSpPr>
        <p:spPr>
          <a:xfrm>
            <a:off x="438150" y="1219200"/>
            <a:ext cx="8229600" cy="4308872"/>
          </a:xfrm>
        </p:spPr>
        <p:txBody>
          <a:bodyPr>
            <a:spAutoFit/>
          </a:bodyPr>
          <a:lstStyle/>
          <a:p>
            <a:r>
              <a:rPr lang="en-US" altLang="en-US" sz="2400" b="1" dirty="0">
                <a:ea typeface="ヒラギノ角ゴ Pro W3" charset="-128"/>
              </a:rPr>
              <a:t>Financial analysis using ratios</a:t>
            </a:r>
          </a:p>
          <a:p>
            <a:pPr lvl="1"/>
            <a:r>
              <a:rPr lang="en-US" altLang="en-US" sz="2400" dirty="0">
                <a:ea typeface="ヒラギノ角ゴ Pro W3" charset="-128"/>
              </a:rPr>
              <a:t>A popular way to analyze the financial statements is by computing ratios. A ratio is a relationship between two numbers, e.g., a given ratio of </a:t>
            </a:r>
            <a:r>
              <a:rPr lang="en-US" altLang="en-US" sz="2400" b="1" dirty="0">
                <a:ea typeface="ヒラギノ角ゴ Pro W3" charset="-128"/>
              </a:rPr>
              <a:t>A:B</a:t>
            </a:r>
            <a:r>
              <a:rPr lang="en-US" altLang="en-US" sz="2400" dirty="0">
                <a:ea typeface="ヒラギノ角ゴ Pro W3" charset="-128"/>
              </a:rPr>
              <a:t> = 30:10 means </a:t>
            </a:r>
            <a:r>
              <a:rPr lang="en-US" altLang="en-US" sz="2400" b="1" dirty="0">
                <a:ea typeface="ヒラギノ角ゴ Pro W3" charset="-128"/>
              </a:rPr>
              <a:t>A</a:t>
            </a:r>
            <a:r>
              <a:rPr lang="en-US" altLang="en-US" sz="2400" dirty="0">
                <a:ea typeface="ヒラギノ角ゴ Pro W3" charset="-128"/>
              </a:rPr>
              <a:t> is 3 times </a:t>
            </a:r>
            <a:r>
              <a:rPr lang="en-US" altLang="en-US" sz="2400" b="1" dirty="0">
                <a:ea typeface="ヒラギノ角ゴ Pro W3" charset="-128"/>
              </a:rPr>
              <a:t>B</a:t>
            </a:r>
            <a:r>
              <a:rPr lang="en-US" altLang="en-US" sz="2400" dirty="0" smtClean="0">
                <a:ea typeface="ヒラギノ角ゴ Pro W3" charset="-128"/>
              </a:rPr>
              <a:t>.</a:t>
            </a:r>
          </a:p>
          <a:p>
            <a:r>
              <a:rPr lang="en-IN" altLang="en-US" sz="2400" dirty="0">
                <a:ea typeface="ヒラギノ角ゴ Pro W3" charset="-128"/>
              </a:rPr>
              <a:t>A ratio by itself may have no meaning. Hence, a given ratio is compared to</a:t>
            </a:r>
          </a:p>
          <a:p>
            <a:pPr lvl="1"/>
            <a:r>
              <a:rPr lang="en-IN" altLang="en-US" sz="2400" dirty="0">
                <a:ea typeface="ヒラギノ角ゴ Pro W3" charset="-128"/>
              </a:rPr>
              <a:t>ratios from previous years</a:t>
            </a:r>
          </a:p>
          <a:p>
            <a:pPr lvl="1"/>
            <a:r>
              <a:rPr lang="en-IN" altLang="en-US" sz="2400" dirty="0">
                <a:ea typeface="ヒラギノ角ゴ Pro W3" charset="-128"/>
              </a:rPr>
              <a:t>ratios of other firms or leaders in the same </a:t>
            </a:r>
            <a:r>
              <a:rPr lang="en-IN" altLang="en-US" sz="2400" dirty="0" smtClean="0">
                <a:ea typeface="ヒラギノ角ゴ Pro W3" charset="-128"/>
              </a:rPr>
              <a:t>industry</a:t>
            </a:r>
          </a:p>
          <a:p>
            <a:r>
              <a:rPr lang="en-US" sz="2400" dirty="0">
                <a:ea typeface="ヒラギノ角ゴ Pro W3" charset="-128"/>
              </a:rPr>
              <a:t>See Figure 4.1 for a financial analysis example</a:t>
            </a:r>
            <a:r>
              <a:rPr lang="en-US" sz="2400" dirty="0" smtClean="0">
                <a:ea typeface="ヒラギノ角ゴ Pro W3" charset="-128"/>
              </a:rPr>
              <a:t>.</a:t>
            </a:r>
            <a:endParaRPr lang="en-US" sz="2400" dirty="0"/>
          </a:p>
        </p:txBody>
      </p:sp>
    </p:spTree>
    <p:extLst>
      <p:ext uri="{BB962C8B-B14F-4D97-AF65-F5344CB8AC3E}">
        <p14:creationId xmlns:p14="http://schemas.microsoft.com/office/powerpoint/2010/main" val="2327015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754"/>
            <a:ext cx="8229600" cy="553998"/>
          </a:xfrm>
        </p:spPr>
        <p:txBody>
          <a:bodyPr>
            <a:spAutoFit/>
          </a:bodyPr>
          <a:lstStyle/>
          <a:p>
            <a:r>
              <a:rPr lang="en-US" altLang="en-US" sz="3600" dirty="0">
                <a:latin typeface="+mj-lt"/>
                <a:ea typeface="ヒラギノ角ゴ Pro W3" charset="-128"/>
              </a:rPr>
              <a:t>Price/Earnings Ratio</a:t>
            </a:r>
            <a:endParaRPr lang="en-US" sz="2000" b="0" dirty="0">
              <a:latin typeface="+mj-lt"/>
            </a:endParaRPr>
          </a:p>
        </p:txBody>
      </p:sp>
      <p:sp>
        <p:nvSpPr>
          <p:cNvPr id="5" name="Content Placeholder 4"/>
          <p:cNvSpPr>
            <a:spLocks noGrp="1"/>
          </p:cNvSpPr>
          <p:nvPr>
            <p:ph idx="1"/>
          </p:nvPr>
        </p:nvSpPr>
        <p:spPr>
          <a:xfrm>
            <a:off x="438150" y="1257302"/>
            <a:ext cx="8229600" cy="664797"/>
          </a:xfrm>
        </p:spPr>
        <p:txBody>
          <a:bodyPr>
            <a:spAutoFit/>
          </a:bodyPr>
          <a:lstStyle/>
          <a:p>
            <a:pPr>
              <a:lnSpc>
                <a:spcPct val="90000"/>
              </a:lnSpc>
              <a:spcBef>
                <a:spcPct val="50000"/>
              </a:spcBef>
            </a:pPr>
            <a:r>
              <a:rPr lang="en-US" altLang="en-US" sz="2400" dirty="0">
                <a:ea typeface="ヒラギノ角ゴ Pro W3" charset="-128"/>
              </a:rPr>
              <a:t>Measures how much investors are willing to pay for $1 of reported earnings.</a:t>
            </a:r>
          </a:p>
        </p:txBody>
      </p:sp>
      <p:graphicFrame>
        <p:nvGraphicFramePr>
          <p:cNvPr id="8" name="Object 7" descr="An image shows the following equation: Price/earnings ratio equals the fraction market price per share by earnings per share equals the fraction U.S. dollars 86.00 by 3.28 equals 26.22 X."/>
          <p:cNvGraphicFramePr>
            <a:graphicFrameLocks noChangeAspect="1"/>
          </p:cNvGraphicFramePr>
          <p:nvPr>
            <p:extLst>
              <p:ext uri="{D42A27DB-BD31-4B8C-83A1-F6EECF244321}">
                <p14:modId xmlns:p14="http://schemas.microsoft.com/office/powerpoint/2010/main" val="3265927409"/>
              </p:ext>
            </p:extLst>
          </p:nvPr>
        </p:nvGraphicFramePr>
        <p:xfrm>
          <a:off x="584200" y="2344737"/>
          <a:ext cx="7950200" cy="855663"/>
        </p:xfrm>
        <a:graphic>
          <a:graphicData uri="http://schemas.openxmlformats.org/presentationml/2006/ole">
            <mc:AlternateContent xmlns:mc="http://schemas.openxmlformats.org/markup-compatibility/2006">
              <mc:Choice xmlns:v="urn:schemas-microsoft-com:vml" Requires="v">
                <p:oleObj spid="_x0000_s18163" name="Equation" r:id="rId4" imgW="4038480" imgH="419040" progId="Equation.DSMT4">
                  <p:embed/>
                </p:oleObj>
              </mc:Choice>
              <mc:Fallback>
                <p:oleObj name="Equation" r:id="rId4" imgW="4038480" imgH="419040" progId="Equation.DSMT4">
                  <p:embed/>
                  <p:pic>
                    <p:nvPicPr>
                      <p:cNvPr id="0" name=""/>
                      <p:cNvPicPr/>
                      <p:nvPr/>
                    </p:nvPicPr>
                    <p:blipFill>
                      <a:blip r:embed="rId5"/>
                      <a:stretch>
                        <a:fillRect/>
                      </a:stretch>
                    </p:blipFill>
                    <p:spPr>
                      <a:xfrm>
                        <a:off x="584200" y="2344737"/>
                        <a:ext cx="7950200" cy="855663"/>
                      </a:xfrm>
                      <a:prstGeom prst="rect">
                        <a:avLst/>
                      </a:prstGeom>
                    </p:spPr>
                  </p:pic>
                </p:oleObj>
              </mc:Fallback>
            </mc:AlternateContent>
          </a:graphicData>
        </a:graphic>
      </p:graphicFrame>
      <p:sp>
        <p:nvSpPr>
          <p:cNvPr id="7" name="Content Placeholder 6"/>
          <p:cNvSpPr>
            <a:spLocks noGrp="1"/>
          </p:cNvSpPr>
          <p:nvPr>
            <p:ph idx="14"/>
          </p:nvPr>
        </p:nvSpPr>
        <p:spPr>
          <a:xfrm>
            <a:off x="428625" y="3733800"/>
            <a:ext cx="8153400" cy="997196"/>
          </a:xfrm>
        </p:spPr>
        <p:txBody>
          <a:bodyPr>
            <a:spAutoFit/>
          </a:bodyPr>
          <a:lstStyle/>
          <a:p>
            <a:pPr>
              <a:lnSpc>
                <a:spcPct val="90000"/>
              </a:lnSpc>
              <a:spcBef>
                <a:spcPct val="50000"/>
              </a:spcBef>
              <a:buClr>
                <a:schemeClr val="bg2"/>
              </a:buClr>
            </a:pPr>
            <a:r>
              <a:rPr lang="en-US" altLang="en-US" sz="2400" dirty="0">
                <a:ea typeface="ヒラギノ角ゴ Pro W3" charset="-128"/>
              </a:rPr>
              <a:t>Investors are willing pay more for Walmart for every dollar of earnings per share compared to Target ($26.22 for Walmart versus $14.07 for Target).</a:t>
            </a:r>
          </a:p>
        </p:txBody>
      </p:sp>
    </p:spTree>
    <p:extLst>
      <p:ext uri="{BB962C8B-B14F-4D97-AF65-F5344CB8AC3E}">
        <p14:creationId xmlns:p14="http://schemas.microsoft.com/office/powerpoint/2010/main" val="40127303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415754"/>
            <a:ext cx="8229600" cy="553998"/>
          </a:xfrm>
        </p:spPr>
        <p:txBody>
          <a:bodyPr>
            <a:spAutoFit/>
          </a:bodyPr>
          <a:lstStyle/>
          <a:p>
            <a:r>
              <a:rPr lang="en-US" altLang="en-US" sz="3600" dirty="0">
                <a:latin typeface="+mj-lt"/>
                <a:ea typeface="ヒラギノ角ゴ Pro W3" charset="-128"/>
              </a:rPr>
              <a:t>Price/Book Ratio</a:t>
            </a:r>
            <a:endParaRPr lang="en-US" sz="2000" b="0" dirty="0">
              <a:latin typeface="+mj-lt"/>
            </a:endParaRPr>
          </a:p>
        </p:txBody>
      </p:sp>
      <p:sp>
        <p:nvSpPr>
          <p:cNvPr id="5" name="Content Placeholder 4"/>
          <p:cNvSpPr>
            <a:spLocks noGrp="1"/>
          </p:cNvSpPr>
          <p:nvPr>
            <p:ph idx="1"/>
          </p:nvPr>
        </p:nvSpPr>
        <p:spPr>
          <a:xfrm>
            <a:off x="438150" y="1257302"/>
            <a:ext cx="8229600" cy="990598"/>
          </a:xfrm>
        </p:spPr>
        <p:txBody>
          <a:bodyPr>
            <a:spAutoFit/>
          </a:bodyPr>
          <a:lstStyle/>
          <a:p>
            <a:pPr>
              <a:lnSpc>
                <a:spcPct val="90000"/>
              </a:lnSpc>
              <a:spcBef>
                <a:spcPct val="50000"/>
              </a:spcBef>
            </a:pPr>
            <a:r>
              <a:rPr lang="en-US" altLang="en-US" sz="2400" dirty="0">
                <a:ea typeface="ヒラギノ角ゴ Pro W3" charset="-128"/>
              </a:rPr>
              <a:t>Compares the market value of a share of stock to the book value per share of the reported equity on the balance sheet.</a:t>
            </a:r>
          </a:p>
        </p:txBody>
      </p:sp>
      <p:graphicFrame>
        <p:nvGraphicFramePr>
          <p:cNvPr id="8" name="Object 7" descr="An image shows the following equation: Price/book ratio equals the fraction market price per share by equity book value per share equals the fraction 86 by 26.3 equals 3.27 X."/>
          <p:cNvGraphicFramePr>
            <a:graphicFrameLocks noChangeAspect="1"/>
          </p:cNvGraphicFramePr>
          <p:nvPr>
            <p:extLst>
              <p:ext uri="{D42A27DB-BD31-4B8C-83A1-F6EECF244321}">
                <p14:modId xmlns:p14="http://schemas.microsoft.com/office/powerpoint/2010/main" val="4183069011"/>
              </p:ext>
            </p:extLst>
          </p:nvPr>
        </p:nvGraphicFramePr>
        <p:xfrm>
          <a:off x="817654" y="2674443"/>
          <a:ext cx="7488146" cy="830757"/>
        </p:xfrm>
        <a:graphic>
          <a:graphicData uri="http://schemas.openxmlformats.org/presentationml/2006/ole">
            <mc:AlternateContent xmlns:mc="http://schemas.openxmlformats.org/markup-compatibility/2006">
              <mc:Choice xmlns:v="urn:schemas-microsoft-com:vml" Requires="v">
                <p:oleObj spid="_x0000_s19185" name="Equation" r:id="rId4" imgW="3924000" imgH="419040" progId="Equation.DSMT4">
                  <p:embed/>
                </p:oleObj>
              </mc:Choice>
              <mc:Fallback>
                <p:oleObj name="Equation" r:id="rId4" imgW="3924000" imgH="419040" progId="Equation.DSMT4">
                  <p:embed/>
                  <p:pic>
                    <p:nvPicPr>
                      <p:cNvPr id="0" name=""/>
                      <p:cNvPicPr/>
                      <p:nvPr/>
                    </p:nvPicPr>
                    <p:blipFill>
                      <a:blip r:embed="rId5"/>
                      <a:stretch>
                        <a:fillRect/>
                      </a:stretch>
                    </p:blipFill>
                    <p:spPr>
                      <a:xfrm>
                        <a:off x="817654" y="2674443"/>
                        <a:ext cx="7488146" cy="830757"/>
                      </a:xfrm>
                      <a:prstGeom prst="rect">
                        <a:avLst/>
                      </a:prstGeom>
                    </p:spPr>
                  </p:pic>
                </p:oleObj>
              </mc:Fallback>
            </mc:AlternateContent>
          </a:graphicData>
        </a:graphic>
      </p:graphicFrame>
      <p:sp>
        <p:nvSpPr>
          <p:cNvPr id="7" name="Content Placeholder 6"/>
          <p:cNvSpPr>
            <a:spLocks noGrp="1"/>
          </p:cNvSpPr>
          <p:nvPr>
            <p:ph idx="14"/>
          </p:nvPr>
        </p:nvSpPr>
        <p:spPr>
          <a:xfrm>
            <a:off x="438150" y="3962400"/>
            <a:ext cx="8153400" cy="1705684"/>
          </a:xfrm>
        </p:spPr>
        <p:txBody>
          <a:bodyPr>
            <a:spAutoFit/>
          </a:bodyPr>
          <a:lstStyle/>
          <a:p>
            <a:pPr>
              <a:lnSpc>
                <a:spcPct val="90000"/>
              </a:lnSpc>
              <a:spcBef>
                <a:spcPct val="50000"/>
              </a:spcBef>
              <a:buClr>
                <a:schemeClr val="bg2"/>
              </a:buClr>
            </a:pPr>
            <a:r>
              <a:rPr lang="en-US" altLang="en-US" sz="2400" dirty="0">
                <a:ea typeface="ヒラギノ角ゴ Pro W3" charset="-128"/>
              </a:rPr>
              <a:t>A ratio greater than 1 indicates that the shares are more valuable than what the shareholders originally paid. The Walmart ratio of 3.27X is lower than Target ratio of 3.53X, suggesting that Target is perceived as having better growth prospects relative to its risk.</a:t>
            </a:r>
          </a:p>
        </p:txBody>
      </p:sp>
    </p:spTree>
    <p:extLst>
      <p:ext uri="{BB962C8B-B14F-4D97-AF65-F5344CB8AC3E}">
        <p14:creationId xmlns:p14="http://schemas.microsoft.com/office/powerpoint/2010/main" val="269217492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4530" y="2503527"/>
            <a:ext cx="7772400" cy="553998"/>
          </a:xfrm>
        </p:spPr>
        <p:txBody>
          <a:bodyPr>
            <a:spAutoFit/>
          </a:bodyPr>
          <a:lstStyle/>
          <a:p>
            <a:r>
              <a:rPr lang="en-US" dirty="0">
                <a:latin typeface="+mj-lt"/>
              </a:rPr>
              <a:t>Summary of Ratios</a:t>
            </a:r>
            <a:endParaRPr lang="en-US" b="0" dirty="0">
              <a:latin typeface="+mj-lt"/>
            </a:endParaRPr>
          </a:p>
        </p:txBody>
      </p:sp>
    </p:spTree>
    <p:extLst>
      <p:ext uri="{BB962C8B-B14F-4D97-AF65-F5344CB8AC3E}">
        <p14:creationId xmlns:p14="http://schemas.microsoft.com/office/powerpoint/2010/main" val="27708600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3311" y="420199"/>
            <a:ext cx="7415289" cy="1097280"/>
          </a:xfrm>
        </p:spPr>
        <p:txBody>
          <a:bodyPr wrap="square">
            <a:spAutoFit/>
          </a:bodyPr>
          <a:lstStyle/>
          <a:p>
            <a:r>
              <a:rPr lang="en-US" sz="3600" dirty="0">
                <a:latin typeface="+mj-lt"/>
              </a:rPr>
              <a:t>Table </a:t>
            </a:r>
            <a:r>
              <a:rPr lang="en-US" sz="3600" dirty="0" smtClean="0">
                <a:latin typeface="+mj-lt"/>
              </a:rPr>
              <a:t>4.3 </a:t>
            </a:r>
            <a:r>
              <a:rPr lang="en-US" sz="3600" dirty="0">
                <a:latin typeface="+mj-lt"/>
              </a:rPr>
              <a:t>Walmart and Target: Financial Ratio </a:t>
            </a:r>
            <a:r>
              <a:rPr lang="en-US" sz="3600" dirty="0" smtClean="0">
                <a:latin typeface="+mj-lt"/>
              </a:rPr>
              <a:t>Analysis</a:t>
            </a:r>
            <a:endParaRPr lang="en-US" sz="2800" dirty="0">
              <a:latin typeface="+mj-lt"/>
            </a:endParaRPr>
          </a:p>
        </p:txBody>
      </p:sp>
      <p:pic>
        <p:nvPicPr>
          <p:cNvPr id="23554" name="Picture 2" descr="The details are as follows: &#10;• Financial ratios: &#10;• Firm Liquidity: current ratio equals the fraction current assets by current liabilities; Walmart: the fraction U.S. dollars 59,664 M by 80,203 M equals .74; Target: 0.95&#10;• Firm Liquidity: acid-test ratio equals the fraction cash plus accounts receivable by current liabilities; Walmart: the fraction U.S. dollars 12,370 M by 80,203 M equals .15; Target: 0.20&#10;• Firm Liquidity: days in receivables equals the fraction accounts receivable by dailycredit sales; Walmart: the fraction U.S. dollars 5,614 M by 548 M equals 10.24 days; Target: 9.56 days&#10;• Firm Liquidity: accounts receivable equals the fraction credit sales by accounts receivable; Walmart: the fraction U.S. dollars 200,137 M by 5,164 M equals 35.65 X; Target: 38X&#10;• Firm Liquidity: days in inventory equals the fraction inventory by daily cost of goods soId; Walmart: the fraction U.S. dollars 43,783 M by 1,023 M equals 42.80 days; Target: 61.81 days&#10;• Firm Liquidity: inventory turnover equals the fraction cost of goods sold by inventory; Walmart: the fraction U.S. dollars 373,396 M by 43,783 M equals 8.53 X; Target: 5.91 X&#10;• 2. &#10;• Operating profitability: Operating return on assets equals the fraction operating income by total assets; Walmart: the fraction U.S. dollars 20,437 M by 204,522 M equals 10 percent; Target: 11.1 percent&#10;• Operating profitability: Operating profit margin equals the fraction operating income by sales; Walmart: the fraction U.S. dollars 20,437 M by 500,343 M equals 4.1 percent; Target: 6.0 percent&#10;• Operating profitability: Total asset turnover equals the fraction sales by total assets; Walmart: the fraction U.S. dollars 500,343 M by 204,522 M equals 2.45 x; Target: 1.84X&#10;• Operating profitability: Accounts receivable turnover equals the fraction credit sales by Accounts receivables; Walmart: the fraction U.S. dollars 500,343 M by 5,614 M equals 35.65 x; Target: 38X&#10;• 2.&#10;• Operating profitability: Inventory turnover equals the fraction cost of goods sold by inventory sales; Walmart: the fraction U.S. dollars 373,396 M by 43,783 M equals 8.53 x; Target: 5.91X&#10;• Operating profitability: fixed asset turnover equals the fraction sales by net fixed assets; Walmart: the fraction U.S. dollars 500,343 M by 114,818 M equals 4.36 x; Target: 2.87&#10;• 3. &#10;• Financing Decisions: debt ratio equals the fraction total debt by total assets; Walmart: the fraction U.S. dollars 125,382 M by 204,522 M equals 61 percent; Target: 70 percent&#10;• Financing Decisions: times interest earned equals the fraction operating income by interest; Walmart: the fraction U.S. dollars 20,437 M by 2,178 M equals 9.38 x; Target: 6.47X&#10;• 4. &#10;• Return On Equity: return on equity equals the fraction net income by total common equity; Walmart: the fraction U.S. dollars 9,862 M by 79,140 M equals 12.5 percent; Target: 25 percent&#10;• 5. &#10;• Creating Shareholder Value: Price/earnings ratio equals the fraction market price per share by earnings per share; Walmart: the fraction U.S. dollars 86.00 by 3.28 equals 26.22x; Target: 14.07X&#10;• Creating Shareholder Value: Price/book ratio equals the fraction market price per share by equity book value per share; Walmart: the fraction U.S. dollars 86 by 26.3 equals 3.27 x; Target: 3.53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7290" y="1647941"/>
            <a:ext cx="3856418" cy="470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02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48" y="2507692"/>
            <a:ext cx="7772400" cy="1107996"/>
          </a:xfrm>
        </p:spPr>
        <p:txBody>
          <a:bodyPr>
            <a:spAutoFit/>
          </a:bodyPr>
          <a:lstStyle/>
          <a:p>
            <a:r>
              <a:rPr lang="en-US" dirty="0">
                <a:latin typeface="+mj-lt"/>
              </a:rPr>
              <a:t>The Limitations of Financial Ratio Analysis </a:t>
            </a:r>
            <a:endParaRPr lang="en-US" b="0" dirty="0">
              <a:latin typeface="+mj-lt"/>
            </a:endParaRPr>
          </a:p>
        </p:txBody>
      </p:sp>
    </p:spTree>
    <p:extLst>
      <p:ext uri="{BB962C8B-B14F-4D97-AF65-F5344CB8AC3E}">
        <p14:creationId xmlns:p14="http://schemas.microsoft.com/office/powerpoint/2010/main" val="43550188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782" y="415679"/>
            <a:ext cx="8229600" cy="1097280"/>
          </a:xfrm>
        </p:spPr>
        <p:txBody>
          <a:bodyPr>
            <a:spAutoFit/>
          </a:bodyPr>
          <a:lstStyle/>
          <a:p>
            <a:r>
              <a:rPr lang="en-US" sz="3600" dirty="0">
                <a:latin typeface="+mj-lt"/>
              </a:rPr>
              <a:t>The Limitations of Financial Ratio Analysis</a:t>
            </a:r>
            <a:endParaRPr lang="en-US" sz="2000" dirty="0">
              <a:latin typeface="+mj-lt"/>
            </a:endParaRPr>
          </a:p>
        </p:txBody>
      </p:sp>
      <p:sp>
        <p:nvSpPr>
          <p:cNvPr id="3" name="Content Placeholder 2"/>
          <p:cNvSpPr>
            <a:spLocks noGrp="1"/>
          </p:cNvSpPr>
          <p:nvPr>
            <p:ph idx="1"/>
          </p:nvPr>
        </p:nvSpPr>
        <p:spPr>
          <a:xfrm>
            <a:off x="431073" y="1695183"/>
            <a:ext cx="8229600" cy="4655121"/>
          </a:xfrm>
        </p:spPr>
        <p:txBody>
          <a:bodyPr>
            <a:spAutoFit/>
          </a:bodyPr>
          <a:lstStyle/>
          <a:p>
            <a:pPr marL="342900" indent="-342900">
              <a:buFont typeface="+mj-lt"/>
              <a:buAutoNum type="arabicPeriod"/>
            </a:pPr>
            <a:r>
              <a:rPr lang="en-US" altLang="en-US" sz="2400" dirty="0">
                <a:ea typeface="ヒラギノ角ゴ Pro W3" charset="-128"/>
              </a:rPr>
              <a:t>It is sometimes difficult to identify industry categories or comparable peers.</a:t>
            </a:r>
          </a:p>
          <a:p>
            <a:pPr marL="342900" indent="-342900">
              <a:buFont typeface="+mj-lt"/>
              <a:buAutoNum type="arabicPeriod"/>
            </a:pPr>
            <a:r>
              <a:rPr lang="en-US" altLang="en-US" sz="2400" dirty="0">
                <a:ea typeface="ヒラギノ角ゴ Pro W3" charset="-128"/>
              </a:rPr>
              <a:t>The published peer group or industry averages are only approximations.</a:t>
            </a:r>
          </a:p>
          <a:p>
            <a:pPr marL="342900" indent="-342900">
              <a:buFont typeface="+mj-lt"/>
              <a:buAutoNum type="arabicPeriod"/>
            </a:pPr>
            <a:r>
              <a:rPr lang="en-US" altLang="en-US" sz="2400" dirty="0">
                <a:ea typeface="ヒラギノ角ゴ Pro W3" charset="-128"/>
              </a:rPr>
              <a:t>Industry averages may not provide a desirable target ratio.</a:t>
            </a:r>
          </a:p>
          <a:p>
            <a:pPr marL="342900" indent="-342900">
              <a:buFont typeface="+mj-lt"/>
              <a:buAutoNum type="arabicPeriod"/>
            </a:pPr>
            <a:r>
              <a:rPr lang="en-US" altLang="en-US" sz="2400" dirty="0">
                <a:ea typeface="ヒラギノ角ゴ Pro W3" charset="-128"/>
              </a:rPr>
              <a:t>Accounting practices differ widely among firms.</a:t>
            </a:r>
          </a:p>
          <a:p>
            <a:pPr marL="342900" indent="-342900">
              <a:buFont typeface="+mj-lt"/>
              <a:buAutoNum type="arabicPeriod"/>
            </a:pPr>
            <a:r>
              <a:rPr lang="en-US" altLang="en-US" sz="2400" dirty="0">
                <a:ea typeface="ヒラギノ角ゴ Pro W3" charset="-128"/>
              </a:rPr>
              <a:t>A high or low ratio does not automatically lead to a specific conclusion.</a:t>
            </a:r>
          </a:p>
          <a:p>
            <a:pPr marL="342900" indent="-342900">
              <a:buFont typeface="+mj-lt"/>
              <a:buAutoNum type="arabicPeriod"/>
            </a:pPr>
            <a:r>
              <a:rPr lang="en-US" altLang="en-US" sz="2400" dirty="0">
                <a:ea typeface="ヒラギノ角ゴ Pro W3" charset="-128"/>
              </a:rPr>
              <a:t>Seasons may bias the numbers in the financial statements.</a:t>
            </a:r>
            <a:endParaRPr lang="en-US" sz="2400" dirty="0"/>
          </a:p>
        </p:txBody>
      </p:sp>
    </p:spTree>
    <p:extLst>
      <p:ext uri="{BB962C8B-B14F-4D97-AF65-F5344CB8AC3E}">
        <p14:creationId xmlns:p14="http://schemas.microsoft.com/office/powerpoint/2010/main" val="36419699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Key </a:t>
            </a:r>
            <a:r>
              <a:rPr lang="en-US" altLang="en-US" sz="3600" dirty="0" smtClean="0">
                <a:latin typeface="+mj-lt"/>
                <a:ea typeface="ヒラギノ角ゴ Pro W3" charset="-128"/>
              </a:rPr>
              <a:t>Terms </a:t>
            </a:r>
            <a:r>
              <a:rPr lang="en-US" altLang="en-US" sz="2800" dirty="0" smtClean="0">
                <a:latin typeface="+mj-lt"/>
                <a:ea typeface="ヒラギノ角ゴ Pro W3" charset="-128"/>
              </a:rPr>
              <a:t>(1 of 2)</a:t>
            </a:r>
            <a:endParaRPr lang="en-US" sz="3600" dirty="0">
              <a:latin typeface="+mj-lt"/>
            </a:endParaRPr>
          </a:p>
        </p:txBody>
      </p:sp>
      <p:sp>
        <p:nvSpPr>
          <p:cNvPr id="3" name="Content Placeholder 2"/>
          <p:cNvSpPr>
            <a:spLocks noGrp="1"/>
          </p:cNvSpPr>
          <p:nvPr>
            <p:ph idx="1"/>
          </p:nvPr>
        </p:nvSpPr>
        <p:spPr>
          <a:xfrm>
            <a:off x="448491" y="1233606"/>
            <a:ext cx="5342709" cy="5116785"/>
          </a:xfrm>
        </p:spPr>
        <p:txBody>
          <a:bodyPr wrap="square">
            <a:spAutoFit/>
          </a:bodyPr>
          <a:lstStyle/>
          <a:p>
            <a:r>
              <a:rPr lang="en-US" altLang="en-US" sz="2000" dirty="0">
                <a:ea typeface="ヒラギノ角ゴ Pro W3" charset="-128"/>
              </a:rPr>
              <a:t>Accounts receivable turnover ratio</a:t>
            </a:r>
          </a:p>
          <a:p>
            <a:r>
              <a:rPr lang="en-US" altLang="en-US" sz="2000" dirty="0">
                <a:ea typeface="ヒラギノ角ゴ Pro W3" charset="-128"/>
              </a:rPr>
              <a:t>Acid-test (quick) ratio</a:t>
            </a:r>
          </a:p>
          <a:p>
            <a:r>
              <a:rPr lang="en-US" altLang="en-US" sz="2000" dirty="0">
                <a:ea typeface="ヒラギノ角ゴ Pro W3" charset="-128"/>
              </a:rPr>
              <a:t>Asset management</a:t>
            </a:r>
          </a:p>
          <a:p>
            <a:r>
              <a:rPr lang="en-US" altLang="en-US" sz="2000" dirty="0">
                <a:ea typeface="ヒラギノ角ゴ Pro W3" charset="-128"/>
              </a:rPr>
              <a:t>Current ratio</a:t>
            </a:r>
          </a:p>
          <a:p>
            <a:r>
              <a:rPr lang="en-US" altLang="en-US" sz="2000" dirty="0">
                <a:ea typeface="ヒラギノ角ゴ Pro W3" charset="-128"/>
              </a:rPr>
              <a:t>Days in inventory</a:t>
            </a:r>
          </a:p>
          <a:p>
            <a:r>
              <a:rPr lang="en-US" altLang="en-US" sz="2000" dirty="0">
                <a:ea typeface="ヒラギノ角ゴ Pro W3" charset="-128"/>
              </a:rPr>
              <a:t>Days in receivables (average collection period)</a:t>
            </a:r>
          </a:p>
          <a:p>
            <a:r>
              <a:rPr lang="en-US" altLang="en-US" sz="2000" dirty="0">
                <a:ea typeface="ヒラギノ角ゴ Pro W3" charset="-128"/>
              </a:rPr>
              <a:t>Debt ratio</a:t>
            </a:r>
          </a:p>
          <a:p>
            <a:r>
              <a:rPr lang="en-US" altLang="en-US" sz="2000" dirty="0">
                <a:ea typeface="ヒラギノ角ゴ Pro W3" charset="-128"/>
              </a:rPr>
              <a:t>Financial ratios</a:t>
            </a:r>
          </a:p>
          <a:p>
            <a:r>
              <a:rPr lang="en-US" altLang="en-US" sz="2000" dirty="0">
                <a:ea typeface="ヒラギノ角ゴ Pro W3" charset="-128"/>
              </a:rPr>
              <a:t>Fixed asset turnover</a:t>
            </a:r>
          </a:p>
          <a:p>
            <a:r>
              <a:rPr lang="en-US" altLang="en-US" sz="2000" dirty="0">
                <a:ea typeface="ヒラギノ角ゴ Pro W3" charset="-128"/>
              </a:rPr>
              <a:t>Inventory </a:t>
            </a:r>
            <a:r>
              <a:rPr lang="en-US" altLang="en-US" sz="2000" dirty="0" smtClean="0">
                <a:ea typeface="ヒラギノ角ゴ Pro W3" charset="-128"/>
              </a:rPr>
              <a:t>turnover</a:t>
            </a:r>
            <a:endParaRPr lang="en-US" altLang="en-US" sz="2000" dirty="0">
              <a:ea typeface="ヒラギノ角ゴ Pro W3" charset="-128"/>
            </a:endParaRPr>
          </a:p>
        </p:txBody>
      </p:sp>
    </p:spTree>
    <p:extLst>
      <p:ext uri="{BB962C8B-B14F-4D97-AF65-F5344CB8AC3E}">
        <p14:creationId xmlns:p14="http://schemas.microsoft.com/office/powerpoint/2010/main" val="31756397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0294"/>
            <a:ext cx="8229600" cy="553998"/>
          </a:xfrm>
        </p:spPr>
        <p:txBody>
          <a:bodyPr>
            <a:spAutoFit/>
          </a:bodyPr>
          <a:lstStyle/>
          <a:p>
            <a:r>
              <a:rPr lang="en-US" altLang="en-US" sz="3600" dirty="0">
                <a:latin typeface="+mj-lt"/>
                <a:ea typeface="ヒラギノ角ゴ Pro W3" charset="-128"/>
              </a:rPr>
              <a:t>Key </a:t>
            </a:r>
            <a:r>
              <a:rPr lang="en-US" altLang="en-US" sz="3600" smtClean="0">
                <a:latin typeface="+mj-lt"/>
                <a:ea typeface="ヒラギノ角ゴ Pro W3" charset="-128"/>
              </a:rPr>
              <a:t>Terms </a:t>
            </a:r>
            <a:r>
              <a:rPr lang="en-US" altLang="en-US" sz="2800" smtClean="0">
                <a:latin typeface="+mj-lt"/>
                <a:ea typeface="ヒラギノ角ゴ Pro W3" charset="-128"/>
              </a:rPr>
              <a:t>(2 </a:t>
            </a:r>
            <a:r>
              <a:rPr lang="en-US" altLang="en-US" sz="2800" dirty="0" smtClean="0">
                <a:latin typeface="+mj-lt"/>
                <a:ea typeface="ヒラギノ角ゴ Pro W3" charset="-128"/>
              </a:rPr>
              <a:t>of 2)</a:t>
            </a:r>
            <a:endParaRPr lang="en-US" sz="3600" dirty="0">
              <a:latin typeface="+mj-lt"/>
            </a:endParaRPr>
          </a:p>
        </p:txBody>
      </p:sp>
      <p:sp>
        <p:nvSpPr>
          <p:cNvPr id="4" name="Content Placeholder 3"/>
          <p:cNvSpPr>
            <a:spLocks noGrp="1"/>
          </p:cNvSpPr>
          <p:nvPr>
            <p:ph idx="13"/>
          </p:nvPr>
        </p:nvSpPr>
        <p:spPr>
          <a:xfrm>
            <a:off x="447674" y="1234839"/>
            <a:ext cx="5800726" cy="4809009"/>
          </a:xfrm>
        </p:spPr>
        <p:txBody>
          <a:bodyPr wrap="square">
            <a:spAutoFit/>
          </a:bodyPr>
          <a:lstStyle/>
          <a:p>
            <a:r>
              <a:rPr lang="en-US" altLang="en-US" sz="2000" dirty="0">
                <a:ea typeface="ヒラギノ角ゴ Pro W3" charset="-128"/>
              </a:rPr>
              <a:t>Liquidity</a:t>
            </a:r>
          </a:p>
          <a:p>
            <a:r>
              <a:rPr lang="en-US" altLang="en-US" sz="2000" dirty="0">
                <a:ea typeface="ヒラギノ角ゴ Pro W3" charset="-128"/>
              </a:rPr>
              <a:t>Operating profit margin</a:t>
            </a:r>
          </a:p>
          <a:p>
            <a:r>
              <a:rPr lang="en-US" altLang="en-US" sz="2000" dirty="0">
                <a:ea typeface="ヒラギノ角ゴ Pro W3" charset="-128"/>
              </a:rPr>
              <a:t>Operating return on assets (OROA)</a:t>
            </a:r>
          </a:p>
          <a:p>
            <a:r>
              <a:rPr lang="en-US" altLang="en-US" sz="2000" dirty="0">
                <a:ea typeface="ヒラギノ角ゴ Pro W3" charset="-128"/>
              </a:rPr>
              <a:t>Operations management</a:t>
            </a:r>
          </a:p>
          <a:p>
            <a:r>
              <a:rPr lang="en-US" altLang="en-US" sz="2000" dirty="0">
                <a:ea typeface="ヒラギノ角ゴ Pro W3" charset="-128"/>
              </a:rPr>
              <a:t>Price/book ratio</a:t>
            </a:r>
          </a:p>
          <a:p>
            <a:r>
              <a:rPr lang="en-US" altLang="en-US" sz="2000" dirty="0">
                <a:ea typeface="ヒラギノ角ゴ Pro W3" charset="-128"/>
              </a:rPr>
              <a:t>Price/earnings ratio</a:t>
            </a:r>
          </a:p>
          <a:p>
            <a:r>
              <a:rPr lang="en-US" altLang="en-US" sz="2000" dirty="0">
                <a:ea typeface="ヒラギノ角ゴ Pro W3" charset="-128"/>
              </a:rPr>
              <a:t>Return on equity</a:t>
            </a:r>
          </a:p>
          <a:p>
            <a:r>
              <a:rPr lang="en-US" altLang="en-US" sz="2000" dirty="0">
                <a:ea typeface="ヒラギノ角ゴ Pro W3" charset="-128"/>
              </a:rPr>
              <a:t>Times interest earned</a:t>
            </a:r>
          </a:p>
          <a:p>
            <a:r>
              <a:rPr lang="en-US" altLang="en-US" sz="2000" dirty="0">
                <a:ea typeface="ヒラギノ角ゴ Pro W3" charset="-128"/>
              </a:rPr>
              <a:t>Total asset turnover</a:t>
            </a:r>
          </a:p>
          <a:p>
            <a:r>
              <a:rPr lang="en-US" sz="2000" dirty="0">
                <a:ea typeface="ヒラギノ角ゴ Pro W3" charset="-128"/>
              </a:rPr>
              <a:t>Total common equity (total stockholder equity)</a:t>
            </a:r>
            <a:endParaRPr lang="en-US" sz="2000" dirty="0"/>
          </a:p>
        </p:txBody>
      </p:sp>
    </p:spTree>
    <p:extLst>
      <p:ext uri="{BB962C8B-B14F-4D97-AF65-F5344CB8AC3E}">
        <p14:creationId xmlns:p14="http://schemas.microsoft.com/office/powerpoint/2010/main" val="7867797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a:xfrm>
            <a:off x="342900" y="518160"/>
            <a:ext cx="8124825" cy="548640"/>
          </a:xfrm>
        </p:spPr>
        <p:txBody>
          <a:bodyPr wrap="square">
            <a:spAutoFit/>
          </a:bodyPr>
          <a:lstStyle/>
          <a:p>
            <a:r>
              <a:rPr lang="en-US" dirty="0"/>
              <a:t>Copyright</a:t>
            </a:r>
          </a:p>
        </p:txBody>
      </p:sp>
      <p:pic>
        <p:nvPicPr>
          <p:cNvPr id="7" name="Graphic 6" descr="Warning">
            <a:extLst>
              <a:ext uri="{FF2B5EF4-FFF2-40B4-BE49-F238E27FC236}">
                <a16:creationId xmlns="" xmlns:a16="http://schemas.microsoft.com/office/drawing/2014/main" id="{C06FB2D2-3F36-42C9-A5A6-B6234DC54C96}"/>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246184" y="2317359"/>
            <a:ext cx="1277815" cy="1434026"/>
          </a:xfrm>
          <a:prstGeom prst="rect">
            <a:avLst/>
          </a:prstGeom>
        </p:spPr>
      </p:pic>
      <p:sp>
        <p:nvSpPr>
          <p:cNvPr id="9" name="Text Placeholder 1">
            <a:extLst>
              <a:ext uri="{FF2B5EF4-FFF2-40B4-BE49-F238E27FC236}">
                <a16:creationId xmlns="" xmlns:a16="http://schemas.microsoft.com/office/drawing/2014/main" id="{AD5FAE7B-F718-4307-B112-AD6256157E8F}"/>
              </a:ext>
            </a:extLst>
          </p:cNvPr>
          <p:cNvSpPr txBox="1">
            <a:spLocks/>
          </p:cNvSpPr>
          <p:nvPr/>
        </p:nvSpPr>
        <p:spPr>
          <a:xfrm>
            <a:off x="1606061" y="1852246"/>
            <a:ext cx="6858001" cy="2854836"/>
          </a:xfrm>
          <a:prstGeom prst="rect">
            <a:avLst/>
          </a:prstGeom>
        </p:spPr>
        <p:style>
          <a:lnRef idx="2">
            <a:schemeClr val="dk1"/>
          </a:lnRef>
          <a:fillRef idx="1">
            <a:schemeClr val="lt1"/>
          </a:fillRef>
          <a:effectRef idx="0">
            <a:schemeClr val="dk1"/>
          </a:effectRef>
          <a:fontRef idx="minor">
            <a:schemeClr val="dk1"/>
          </a:fontRef>
        </p:style>
        <p:txBody>
          <a:bodyPr vert="horz" lIns="182880" tIns="182880" rIns="182880" bIns="182880" rtlCol="0" anchor="ctr">
            <a:noAutofit/>
          </a:bodyPr>
          <a:lst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dk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dk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dk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dk1"/>
                </a:solidFill>
                <a:latin typeface="+mn-lt"/>
                <a:ea typeface="+mn-ea"/>
                <a:cs typeface="+mn-cs"/>
              </a:defRPr>
            </a:lvl9pPr>
          </a:lstStyle>
          <a:p>
            <a:pPr marL="101600" indent="0">
              <a:buFont typeface="Arial" panose="020B0604020202020204" pitchFamily="34" charset="0"/>
              <a:buNone/>
            </a:pPr>
            <a:r>
              <a:rPr lang="en-US" b="1" smtClean="0"/>
              <a:t>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endParaRPr lang="en-US" b="1" dirty="0"/>
          </a:p>
        </p:txBody>
      </p:sp>
    </p:spTree>
    <p:extLst>
      <p:ext uri="{BB962C8B-B14F-4D97-AF65-F5344CB8AC3E}">
        <p14:creationId xmlns:p14="http://schemas.microsoft.com/office/powerpoint/2010/main" val="1591840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2364" y="399633"/>
            <a:ext cx="8229600" cy="1661993"/>
          </a:xfrm>
        </p:spPr>
        <p:txBody>
          <a:bodyPr>
            <a:spAutoFit/>
          </a:bodyPr>
          <a:lstStyle/>
          <a:p>
            <a:r>
              <a:rPr lang="en-US" sz="3600" dirty="0">
                <a:latin typeface="+mn-lt"/>
              </a:rPr>
              <a:t>Figure </a:t>
            </a:r>
            <a:r>
              <a:rPr lang="en-US" sz="3600" dirty="0" smtClean="0">
                <a:latin typeface="+mn-lt"/>
              </a:rPr>
              <a:t>4.1 </a:t>
            </a:r>
            <a:r>
              <a:rPr lang="en-US" sz="3600" dirty="0">
                <a:latin typeface="+mn-lt"/>
              </a:rPr>
              <a:t>Financial Statement Data by Industry Norms for Software Publishers</a:t>
            </a:r>
          </a:p>
        </p:txBody>
      </p:sp>
      <p:pic>
        <p:nvPicPr>
          <p:cNvPr id="2" name="Picture 1" descr="The figure displays some financial data for Software Publishers. &#10;The table illustrates both the balance sheet and income statement components. Select ratios have also been showcased.&#10;The data is sorted based on assets on the left side and sorted based on sales on the right side. All information is provided in percentages. &#10;There are two categories: 50 to 100 million and 100 to 250 million based on asset values and 10 to 25 million and 25 million and over for data sorted by sales. &#10;The details are mentioned in the following order; asset, data sorted by assets (50 to 100 million and 100 to 250 million), data sorted by sales (10 to 25 million and 25 million and over) &#10;Assets&#10;Cash and Equivalents: 29.7, 21.8, 28.2, 25.2&#10;Trade Receivables (net): 11.2, 16, 0.5, 1.9&#10;Inventory: 0.9, 0.4, 0.5, 1.9&#10;All Other Current:7.2, 4.1, 6.8, 5.8&#10;Total Current: 49, 42.3, 62.1, 55.3&#10;Fixed Assets (net): 13.1, 6.1, 12.9, 8.7&#10;Intangibles (net): 30.8, 46.6, 13.2, 29.3&#10;All Other Non-current: 7.2, 5, 11.9, 6.7&#10;Total: 100, 100, 100, 100&#10;&#10;Liabilities&#10;Notes Payable Short Term: 0.4, 0.4, 6.7, 1.8&#10;Cur. Mat.-L by T by D: 1.8, 1.4, 4.4, 2.1&#10;Trade Payables: 2.9, 5, 5.1, 7.4&#10;Income Taxes Payable: 0.2, 1.2, 0.2, 0.8&#10;All Other Current: 30.4, 22.9, 32, 32.2&#10;Total Current: 35.6, 30.9, 48.4, 44.2&#10;Long Term Debt: 19.2, 29.7, 11.4, 26.2&#10;Deferred Taxes: 1, 2.2, 0.6, 1.2&#10;All Other Non-current: 14.3, 9.2, 9.7, 11.1&#10;Net Worth: 29.9, 28.1, 29.8, 17.3&#10;Total Liabilities and Net Worth: 100, 100, 100, 100&#10;&#10;INCOME DATA&#10;Net Sales: 100, 100, 100, 100&#10;Gross Profit: &#10;Operating Expenses: 94.3, 92.3, 93.4, 93.7&#10;Operating Profit: 5.7, 7.7, 6.6, 6.3&#10;All Other Expenses (net): 3.4, 6.4, 1.9, 4&#10;Profit Before Taxes: 2.3, 1.3, 4.8, 2.2&#10;Ratios&#10;Current: &#10;2.8, 2.3, 2.6, 2.3&#10;1.2, 12, 1.4, 1.2&#10;0.8, 0.8, 0.8, 0.8&#10;Quick:&#10;2.4, 1.9, 2.1, 1.9&#10;1, 1, 1.1, 0.9&#10;0.6, 0.6, 0.7, 0.6&#10;Sales by receivables&#10;20, 18.2, 50, 7.3; 32, 11.5, 40, 9.1 &#10;47, 7.7, 65, 5.6; 57, 6.4, 61, 6&#10;62, 5.9, 85, 4.3; 79, 4.6, 81, 4.5&#10;Sales by Working Capital&#10;4.0, 3.3, 3.5, 4&#10;9.4, 16.0, 8, 27.2&#10;Minus 21.1, minus 8.5, minus 18.5, minus 11.4&#10;EBIT by Interest&#10;12.4, 8.8, 34.1, 14.3&#10;(19), 0.9, (45), 1.7, (48), 8.4, (104) 2&#10;Minus 5.3, 0.1, Minus 1.6, Minus 0.2&#10; Net Profit 1 Depr., Dep., Amort. by Cur. Mat. L by T by D &#10; null, null, null, 12.4&#10;: null, null, null, (28), 3.3&#10;: null, null, null, Minus 5.6&#10;Fixed by Worth&#10;0.3, 0.4, 0, 0.2&#10;2.5, minus 0.2, 0.3, minus 23.5&#10;Minus 0.1, 0, 1.8, minus 0.1&#10;Debt by Worth&#10;2, 1.3, 0.8, 1.8&#10;9.7, minus 2.7, 1.7, minus 24.9&#10;Minus 2.1, minus 1.5, minus 5.6, minus 1.9&#10;% Profit Before Taxes by Tangible Net Worth&#10;104.4, 25.1, 65, 86.7&#10;Minus 14, 24.6, minus 21, 11.4, minus 50, 29.7, minus 64, 19.3&#10;Minus 0.7, minus 10, 13.1, minus 8.5&#10;% Profit Before Taxes by Total Assets &#10;14.8, 6.2, 23, 12.8&#10;4.5, 2.1, 8.6, 3.4&#10;Minus 11.3, minus 4.7, minus2.8, minus 5.6&#10;Sales by Net Fixed Assets&#10;35.4, 34.7, 87.3, 41.8&#10;12.2, 20.2, 22.5, 22.9&#10;5.2, 8.2, 8, 9.3&#10;Sales by Net Fixed Assets&#10;1.2, 0.9, 2.2, 1.8&#10;1, 0.6, 1.5, 1.1&#10;0.7, 0.5, 1.1, 0.6&#10;% Depr., Dep.,Amort. bySales&#10;3.1, 2.9, 0.9, 1.1&#10;Minus 14, 5.3, minus 22, 4.9, minus 38, 2.3, minus 75, 2.5&#10;7.4, 6.9, 5.5, 5&#10;Net Sales ($)&#10;1676876 thousand, 6912132 thousand, 1129256 thousand, 11301056 thousand&#10;Total Assets ($)&#10;1745074 thousand, 9440373 thousand, 930237 thousand, 12415127 thousan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867" y="2104950"/>
            <a:ext cx="4304188" cy="4275758"/>
          </a:xfrm>
          <a:prstGeom prst="rect">
            <a:avLst/>
          </a:prstGeom>
        </p:spPr>
      </p:pic>
    </p:spTree>
    <p:extLst>
      <p:ext uri="{BB962C8B-B14F-4D97-AF65-F5344CB8AC3E}">
        <p14:creationId xmlns:p14="http://schemas.microsoft.com/office/powerpoint/2010/main" val="19996940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5679"/>
            <a:ext cx="8229600" cy="1097280"/>
          </a:xfrm>
        </p:spPr>
        <p:txBody>
          <a:bodyPr>
            <a:spAutoFit/>
          </a:bodyPr>
          <a:lstStyle/>
          <a:p>
            <a:r>
              <a:rPr lang="en-US" sz="3600" dirty="0">
                <a:latin typeface="+mj-lt"/>
              </a:rPr>
              <a:t>Uses of Financial Ratios: Within the Firm </a:t>
            </a:r>
            <a:r>
              <a:rPr lang="en-US" sz="2800" dirty="0">
                <a:latin typeface="+mj-lt"/>
              </a:rPr>
              <a:t>(1 of 3)</a:t>
            </a:r>
          </a:p>
        </p:txBody>
      </p:sp>
      <p:sp>
        <p:nvSpPr>
          <p:cNvPr id="3" name="Content Placeholder 2"/>
          <p:cNvSpPr>
            <a:spLocks noGrp="1"/>
          </p:cNvSpPr>
          <p:nvPr>
            <p:ph idx="1"/>
          </p:nvPr>
        </p:nvSpPr>
        <p:spPr>
          <a:xfrm>
            <a:off x="439782" y="1826634"/>
            <a:ext cx="8229600" cy="2600712"/>
          </a:xfrm>
        </p:spPr>
        <p:txBody>
          <a:bodyPr>
            <a:spAutoFit/>
          </a:bodyPr>
          <a:lstStyle/>
          <a:p>
            <a:r>
              <a:rPr lang="en-US" altLang="en-US" sz="2400" dirty="0">
                <a:ea typeface="ヒラギノ角ゴ Pro W3" charset="-128"/>
              </a:rPr>
              <a:t>Identify deficiencies in a firm’</a:t>
            </a:r>
            <a:r>
              <a:rPr lang="en-US" altLang="ja-JP" sz="2400" dirty="0">
                <a:ea typeface="ヒラギノ角ゴ Pro W3" charset="-128"/>
              </a:rPr>
              <a:t>s performance and take corrective action.</a:t>
            </a:r>
          </a:p>
          <a:p>
            <a:r>
              <a:rPr lang="en-US" altLang="en-US" sz="2400" dirty="0">
                <a:ea typeface="ヒラギノ角ゴ Pro W3" charset="-128"/>
              </a:rPr>
              <a:t>Evaluate employee performance and determine incentive compensation.</a:t>
            </a:r>
          </a:p>
          <a:p>
            <a:r>
              <a:rPr lang="en-US" altLang="en-US" sz="2400" dirty="0">
                <a:ea typeface="ヒラギノ角ゴ Pro W3" charset="-128"/>
              </a:rPr>
              <a:t>Compare the financial performance of the firm’s different divisions.</a:t>
            </a:r>
            <a:endParaRPr lang="en-US" sz="2400" dirty="0"/>
          </a:p>
        </p:txBody>
      </p:sp>
    </p:spTree>
    <p:extLst>
      <p:ext uri="{BB962C8B-B14F-4D97-AF65-F5344CB8AC3E}">
        <p14:creationId xmlns:p14="http://schemas.microsoft.com/office/powerpoint/2010/main" val="3122388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5679"/>
            <a:ext cx="8229600" cy="1097280"/>
          </a:xfrm>
        </p:spPr>
        <p:txBody>
          <a:bodyPr>
            <a:spAutoFit/>
          </a:bodyPr>
          <a:lstStyle/>
          <a:p>
            <a:r>
              <a:rPr lang="en-US" sz="3600" dirty="0">
                <a:latin typeface="+mj-lt"/>
              </a:rPr>
              <a:t>Uses of Financial Ratios: Within the Firm </a:t>
            </a:r>
            <a:r>
              <a:rPr lang="en-US" sz="2800" dirty="0">
                <a:latin typeface="+mj-lt"/>
              </a:rPr>
              <a:t>(2 of 3)</a:t>
            </a:r>
          </a:p>
        </p:txBody>
      </p:sp>
      <p:sp>
        <p:nvSpPr>
          <p:cNvPr id="3" name="Content Placeholder 2"/>
          <p:cNvSpPr>
            <a:spLocks noGrp="1"/>
          </p:cNvSpPr>
          <p:nvPr>
            <p:ph idx="1"/>
          </p:nvPr>
        </p:nvSpPr>
        <p:spPr>
          <a:xfrm>
            <a:off x="439782" y="1826634"/>
            <a:ext cx="8229600" cy="2231380"/>
          </a:xfrm>
        </p:spPr>
        <p:txBody>
          <a:bodyPr>
            <a:spAutoFit/>
          </a:bodyPr>
          <a:lstStyle/>
          <a:p>
            <a:r>
              <a:rPr lang="en-US" altLang="en-US" sz="2400" dirty="0">
                <a:ea typeface="ヒラギノ角ゴ Pro W3" charset="-128"/>
              </a:rPr>
              <a:t>Prepare, at both firm and division levels, financial projections.</a:t>
            </a:r>
          </a:p>
          <a:p>
            <a:r>
              <a:rPr lang="en-US" altLang="en-US" sz="2400" dirty="0">
                <a:ea typeface="ヒラギノ角ゴ Pro W3" charset="-128"/>
              </a:rPr>
              <a:t>Understand the financial performance of the firm’</a:t>
            </a:r>
            <a:r>
              <a:rPr lang="en-US" altLang="ja-JP" sz="2400" dirty="0">
                <a:ea typeface="ヒラギノ角ゴ Pro W3" charset="-128"/>
              </a:rPr>
              <a:t>s competitors.</a:t>
            </a:r>
          </a:p>
          <a:p>
            <a:r>
              <a:rPr lang="en-US" altLang="en-US" sz="2400" dirty="0">
                <a:ea typeface="ヒラギノ角ゴ Pro W3" charset="-128"/>
              </a:rPr>
              <a:t>Evaluate the financial condition of a major supplier.</a:t>
            </a:r>
            <a:endParaRPr lang="en-US" sz="2400" dirty="0"/>
          </a:p>
        </p:txBody>
      </p:sp>
    </p:spTree>
    <p:extLst>
      <p:ext uri="{BB962C8B-B14F-4D97-AF65-F5344CB8AC3E}">
        <p14:creationId xmlns:p14="http://schemas.microsoft.com/office/powerpoint/2010/main" val="15768904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364" y="415679"/>
            <a:ext cx="8229600" cy="1097280"/>
          </a:xfrm>
        </p:spPr>
        <p:txBody>
          <a:bodyPr>
            <a:spAutoFit/>
          </a:bodyPr>
          <a:lstStyle/>
          <a:p>
            <a:r>
              <a:rPr lang="en-US" sz="3600" dirty="0">
                <a:latin typeface="+mj-lt"/>
              </a:rPr>
              <a:t>Uses of Financial Ratios: Within the Firm </a:t>
            </a:r>
            <a:r>
              <a:rPr lang="en-US" sz="2800" dirty="0" smtClean="0">
                <a:latin typeface="+mj-lt"/>
              </a:rPr>
              <a:t>(3 of 3)</a:t>
            </a:r>
            <a:endParaRPr lang="en-US" sz="2800" dirty="0">
              <a:latin typeface="+mj-lt"/>
            </a:endParaRPr>
          </a:p>
        </p:txBody>
      </p:sp>
      <p:sp>
        <p:nvSpPr>
          <p:cNvPr id="3" name="Content Placeholder 2"/>
          <p:cNvSpPr>
            <a:spLocks noGrp="1"/>
          </p:cNvSpPr>
          <p:nvPr>
            <p:ph idx="1"/>
          </p:nvPr>
        </p:nvSpPr>
        <p:spPr>
          <a:xfrm>
            <a:off x="440597" y="1826634"/>
            <a:ext cx="8229600" cy="4062651"/>
          </a:xfrm>
        </p:spPr>
        <p:txBody>
          <a:bodyPr>
            <a:spAutoFit/>
          </a:bodyPr>
          <a:lstStyle/>
          <a:p>
            <a:pPr marL="0" indent="0">
              <a:spcBef>
                <a:spcPct val="50000"/>
              </a:spcBef>
              <a:buNone/>
            </a:pPr>
            <a:r>
              <a:rPr lang="en-US" altLang="en-US" sz="2400" b="1" dirty="0">
                <a:ea typeface="ヒラギノ角ゴ Pro W3" charset="-128"/>
              </a:rPr>
              <a:t>Financial ratios are used by</a:t>
            </a:r>
            <a:endParaRPr lang="en-US" altLang="en-US" sz="2400" u="sng" dirty="0">
              <a:ea typeface="ヒラギノ角ゴ Pro W3" charset="-128"/>
            </a:endParaRPr>
          </a:p>
          <a:p>
            <a:pPr>
              <a:spcBef>
                <a:spcPct val="50000"/>
              </a:spcBef>
            </a:pPr>
            <a:r>
              <a:rPr lang="en-US" altLang="en-US" sz="2400" b="1" dirty="0">
                <a:ea typeface="ヒラギノ角ゴ Pro W3" charset="-128"/>
              </a:rPr>
              <a:t>Lenders</a:t>
            </a:r>
            <a:r>
              <a:rPr lang="en-US" altLang="en-US" sz="2400" dirty="0">
                <a:ea typeface="ヒラギノ角ゴ Pro W3" charset="-128"/>
              </a:rPr>
              <a:t> in deciding whether or not to lend to a company.</a:t>
            </a:r>
          </a:p>
          <a:p>
            <a:pPr>
              <a:spcBef>
                <a:spcPct val="50000"/>
              </a:spcBef>
            </a:pPr>
            <a:r>
              <a:rPr lang="en-US" altLang="en-US" sz="2400" b="1" dirty="0">
                <a:ea typeface="ヒラギノ角ゴ Pro W3" charset="-128"/>
              </a:rPr>
              <a:t>Credit-rating agencies</a:t>
            </a:r>
            <a:r>
              <a:rPr lang="en-US" altLang="en-US" sz="2400" dirty="0">
                <a:ea typeface="ヒラギノ角ゴ Pro W3" charset="-128"/>
              </a:rPr>
              <a:t> in determining a firm’</a:t>
            </a:r>
            <a:r>
              <a:rPr lang="en-US" altLang="ja-JP" sz="2400" dirty="0">
                <a:ea typeface="ヒラギノ角ゴ Pro W3" charset="-128"/>
              </a:rPr>
              <a:t>s credit worthiness.</a:t>
            </a:r>
          </a:p>
          <a:p>
            <a:pPr>
              <a:spcBef>
                <a:spcPct val="50000"/>
              </a:spcBef>
            </a:pPr>
            <a:r>
              <a:rPr lang="en-US" altLang="en-US" sz="2400" b="1" dirty="0">
                <a:ea typeface="ヒラギノ角ゴ Pro W3" charset="-128"/>
              </a:rPr>
              <a:t>Investors</a:t>
            </a:r>
            <a:r>
              <a:rPr lang="en-US" altLang="en-US" sz="2400" dirty="0">
                <a:ea typeface="ヒラギノ角ゴ Pro W3" charset="-128"/>
              </a:rPr>
              <a:t> (shareholders and bondholders) in deciding whether or not to invest in a company.</a:t>
            </a:r>
          </a:p>
          <a:p>
            <a:pPr>
              <a:spcBef>
                <a:spcPct val="50000"/>
              </a:spcBef>
            </a:pPr>
            <a:r>
              <a:rPr lang="en-US" altLang="en-US" sz="2400" dirty="0">
                <a:ea typeface="ヒラギノ角ゴ Pro W3" charset="-128"/>
              </a:rPr>
              <a:t>Major </a:t>
            </a:r>
            <a:r>
              <a:rPr lang="en-US" altLang="en-US" sz="2400" b="1" dirty="0">
                <a:ea typeface="ヒラギノ角ゴ Pro W3" charset="-128"/>
              </a:rPr>
              <a:t>suppliers</a:t>
            </a:r>
            <a:r>
              <a:rPr lang="en-US" altLang="en-US" sz="2400" dirty="0">
                <a:ea typeface="ヒラギノ角ゴ Pro W3" charset="-128"/>
              </a:rPr>
              <a:t> in deciding to whether or not to  extend credit to a company or in designing the specific credit terms.</a:t>
            </a:r>
            <a:endParaRPr lang="en-US" sz="2400" dirty="0"/>
          </a:p>
        </p:txBody>
      </p:sp>
    </p:spTree>
    <p:extLst>
      <p:ext uri="{BB962C8B-B14F-4D97-AF65-F5344CB8AC3E}">
        <p14:creationId xmlns:p14="http://schemas.microsoft.com/office/powerpoint/2010/main" val="3328029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769" y="2507692"/>
            <a:ext cx="7772400" cy="1107996"/>
          </a:xfrm>
        </p:spPr>
        <p:txBody>
          <a:bodyPr>
            <a:spAutoFit/>
          </a:bodyPr>
          <a:lstStyle/>
          <a:p>
            <a:r>
              <a:rPr lang="en-US" dirty="0">
                <a:latin typeface="+mj-lt"/>
              </a:rPr>
              <a:t>Measuring Key Financial Relationships</a:t>
            </a:r>
            <a:endParaRPr lang="en-US" b="0" dirty="0">
              <a:latin typeface="+mj-lt"/>
            </a:endParaRPr>
          </a:p>
        </p:txBody>
      </p:sp>
    </p:spTree>
    <p:extLst>
      <p:ext uri="{BB962C8B-B14F-4D97-AF65-F5344CB8AC3E}">
        <p14:creationId xmlns:p14="http://schemas.microsoft.com/office/powerpoint/2010/main" val="401505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spAutoFit/>
      </a:bodyPr>
      <a:lstStyle>
        <a:defPPr>
          <a:defRPr>
            <a:latin typeface="Cambria Math" panose="02040503050406030204" pitchFamily="18" charset="0"/>
          </a:defRPr>
        </a:defPPr>
      </a:lst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28292</TotalTime>
  <Words>2219</Words>
  <Application>Microsoft Office PowerPoint</Application>
  <PresentationFormat>On-screen Show (4:3)</PresentationFormat>
  <Paragraphs>269</Paragraphs>
  <Slides>48</Slides>
  <Notes>21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508 Lecture</vt:lpstr>
      <vt:lpstr>Equation</vt:lpstr>
      <vt:lpstr>Foundations of Finance</vt:lpstr>
      <vt:lpstr>Learning Objectives</vt:lpstr>
      <vt:lpstr>The Purpose of Financial Analysis</vt:lpstr>
      <vt:lpstr>The Purpose of Financial Analysis </vt:lpstr>
      <vt:lpstr>Figure 4.1 Financial Statement Data by Industry Norms for Software Publishers</vt:lpstr>
      <vt:lpstr>Uses of Financial Ratios: Within the Firm (1 of 3)</vt:lpstr>
      <vt:lpstr>Uses of Financial Ratios: Within the Firm (2 of 3)</vt:lpstr>
      <vt:lpstr>Uses of Financial Ratios: Within the Firm (3 of 3)</vt:lpstr>
      <vt:lpstr>Measuring Key Financial Relationships</vt:lpstr>
      <vt:lpstr>Question 1: How Liquid Is the Firm? Can It Pay Its Bills?</vt:lpstr>
      <vt:lpstr>How Liquid Is the Firm?</vt:lpstr>
      <vt:lpstr>Measuring Liquidity: Perspective 1</vt:lpstr>
      <vt:lpstr>Table 4.1 Walmart Income Statement for the Year Ending January 31, 2018 (expressed in millions, except per share data) (1 of 2)</vt:lpstr>
      <vt:lpstr>Table 4.1 Walmart Income Statement for the Year Ending January 31, 2018 (expressed in millions, except per share data) (2 of 2)</vt:lpstr>
      <vt:lpstr>Table 4.2 Walmart’s Balance Sheet for the Year Ending January 31, 2018 (expressed in millions) (1 of 2)</vt:lpstr>
      <vt:lpstr>Table 4.2 Walmart’s Balance Sheet for the Year Ending January 31, 2018 (expressed in millions) (2 of 2)</vt:lpstr>
      <vt:lpstr>Current Ratio</vt:lpstr>
      <vt:lpstr>Acid Test or Quick Ratio</vt:lpstr>
      <vt:lpstr>Measuring Liquidity: Perspective 2</vt:lpstr>
      <vt:lpstr>Days in Receivables (Average Collection Period)</vt:lpstr>
      <vt:lpstr>Accounts Receivable Turnover</vt:lpstr>
      <vt:lpstr>Days in Inventory</vt:lpstr>
      <vt:lpstr>Inventory Turnover</vt:lpstr>
      <vt:lpstr>Question 2: Are the Firm’s Managers Generating Adequate Operating Profits from the Company’s Assets?</vt:lpstr>
      <vt:lpstr>Figure 4.2 Walmart Operating Profits Resulting from Asset Investments</vt:lpstr>
      <vt:lpstr>Operating Return on Assets (ORA)</vt:lpstr>
      <vt:lpstr>Disaggregation of Operating Return on Assets</vt:lpstr>
      <vt:lpstr>Managing Operations: Operating Profit Margin (O P M)</vt:lpstr>
      <vt:lpstr>Managing Assets: Total Asset Turnover</vt:lpstr>
      <vt:lpstr>Managing Assets: Fixed Asset Turnover</vt:lpstr>
      <vt:lpstr>Figure 4.3 Analysis of Walmart’s Operating Return on Assets</vt:lpstr>
      <vt:lpstr>Question 3: How Is the Firm Financing Its Assets?</vt:lpstr>
      <vt:lpstr>Debt Ratio</vt:lpstr>
      <vt:lpstr>Times Interest Earned (1 of 2)</vt:lpstr>
      <vt:lpstr>Times Interest Earned (2 of 2)</vt:lpstr>
      <vt:lpstr>Question 4: Are the Firm’s Managers Providing a Good Return on the Capital Provided by the Company’s Shareholders?</vt:lpstr>
      <vt:lpstr>Return On Equity (ROE)</vt:lpstr>
      <vt:lpstr>Figure 4.4 Return on Equity Relationships for the Walmart Company</vt:lpstr>
      <vt:lpstr>Question 5: Are the Firm’s Managers Creating Shareholder Value?</vt:lpstr>
      <vt:lpstr>Price/Earnings Ratio</vt:lpstr>
      <vt:lpstr>Price/Book Ratio</vt:lpstr>
      <vt:lpstr>Summary of Ratios</vt:lpstr>
      <vt:lpstr>Table 4.3 Walmart and Target: Financial Ratio Analysis</vt:lpstr>
      <vt:lpstr>The Limitations of Financial Ratio Analysis </vt:lpstr>
      <vt:lpstr>The Limitations of Financial Ratio Analysis</vt:lpstr>
      <vt:lpstr>Key Terms (1 of 2)</vt:lpstr>
      <vt:lpstr>Key Terms (2 of 2)</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Foundations of Finance, Tenth Edition</dc:title>
  <dc:subject>Business</dc:subject>
  <dc:creator>Keown/Martin/Petty</dc:creator>
  <cp:keywords>Foundations of Finance</cp:keywords>
  <cp:lastModifiedBy>Tamilmani Sandirasegaran</cp:lastModifiedBy>
  <cp:revision>4261</cp:revision>
  <dcterms:created xsi:type="dcterms:W3CDTF">2014-07-14T20:04:21Z</dcterms:created>
  <dcterms:modified xsi:type="dcterms:W3CDTF">2019-02-08T07:02:09Z</dcterms:modified>
</cp:coreProperties>
</file>