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1132" r:id="rId2"/>
    <p:sldId id="519" r:id="rId3"/>
    <p:sldId id="1040" r:id="rId4"/>
    <p:sldId id="1076" r:id="rId5"/>
    <p:sldId id="1078" r:id="rId6"/>
    <p:sldId id="1103" r:id="rId7"/>
    <p:sldId id="1079" r:id="rId8"/>
    <p:sldId id="1080" r:id="rId9"/>
    <p:sldId id="1081" r:id="rId10"/>
    <p:sldId id="1082" r:id="rId11"/>
    <p:sldId id="1083" r:id="rId12"/>
    <p:sldId id="1104" r:id="rId13"/>
    <p:sldId id="1084" r:id="rId14"/>
    <p:sldId id="1085" r:id="rId15"/>
    <p:sldId id="1086" r:id="rId16"/>
    <p:sldId id="1105" r:id="rId17"/>
    <p:sldId id="1087" r:id="rId18"/>
    <p:sldId id="1106" r:id="rId19"/>
    <p:sldId id="1088" r:id="rId20"/>
    <p:sldId id="1089" r:id="rId21"/>
    <p:sldId id="1107" r:id="rId22"/>
    <p:sldId id="1090" r:id="rId23"/>
    <p:sldId id="1091" r:id="rId24"/>
    <p:sldId id="1092" r:id="rId25"/>
    <p:sldId id="1093" r:id="rId26"/>
    <p:sldId id="1094" r:id="rId27"/>
    <p:sldId id="1108" r:id="rId28"/>
    <p:sldId id="1137" r:id="rId29"/>
    <p:sldId id="1109" r:id="rId30"/>
    <p:sldId id="1096" r:id="rId31"/>
    <p:sldId id="1097" r:id="rId32"/>
    <p:sldId id="1098" r:id="rId33"/>
    <p:sldId id="1099" r:id="rId34"/>
    <p:sldId id="1110" r:id="rId35"/>
    <p:sldId id="1100" r:id="rId36"/>
    <p:sldId id="1111" r:id="rId37"/>
    <p:sldId id="1112" r:id="rId38"/>
    <p:sldId id="1101" r:id="rId39"/>
    <p:sldId id="1102" r:id="rId40"/>
    <p:sldId id="1113" r:id="rId41"/>
    <p:sldId id="1114" r:id="rId42"/>
    <p:sldId id="1115" r:id="rId43"/>
    <p:sldId id="1117" r:id="rId44"/>
    <p:sldId id="1116" r:id="rId45"/>
    <p:sldId id="1118" r:id="rId46"/>
    <p:sldId id="1127" r:id="rId47"/>
    <p:sldId id="1119" r:id="rId48"/>
    <p:sldId id="1128" r:id="rId49"/>
    <p:sldId id="1120" r:id="rId50"/>
    <p:sldId id="1121" r:id="rId51"/>
    <p:sldId id="1122" r:id="rId52"/>
    <p:sldId id="1123" r:id="rId53"/>
    <p:sldId id="1129" r:id="rId54"/>
    <p:sldId id="1124" r:id="rId55"/>
    <p:sldId id="1125" r:id="rId56"/>
    <p:sldId id="1134" r:id="rId57"/>
    <p:sldId id="1136"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0000"/>
    <a:srgbClr val="007FA3"/>
    <a:srgbClr val="99008C"/>
    <a:srgbClr val="001581"/>
    <a:srgbClr val="82007C"/>
    <a:srgbClr val="96008F"/>
    <a:srgbClr val="595375"/>
    <a:srgbClr val="6B638B"/>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2923" autoAdjust="0"/>
    <p:restoredTop sz="94279" autoAdjust="0"/>
  </p:normalViewPr>
  <p:slideViewPr>
    <p:cSldViewPr>
      <p:cViewPr>
        <p:scale>
          <a:sx n="100" d="100"/>
          <a:sy n="100" d="100"/>
        </p:scale>
        <p:origin x="-888" y="-72"/>
      </p:cViewPr>
      <p:guideLst>
        <p:guide orient="horz" pos="2160"/>
        <p:guide orient="horz" pos="336"/>
        <p:guide orient="horz" pos="816"/>
        <p:guide orient="horz" pos="4032"/>
        <p:guide orient="horz" pos="1776"/>
        <p:guide orient="horz" pos="1488"/>
        <p:guide orient="horz" pos="1248"/>
        <p:guide pos="2880"/>
        <p:guide pos="288"/>
        <p:guide pos="5472"/>
      </p:guideLst>
    </p:cSldViewPr>
  </p:slideViewPr>
  <p:outlineViewPr>
    <p:cViewPr>
      <p:scale>
        <a:sx n="33" d="100"/>
        <a:sy n="33" d="100"/>
      </p:scale>
      <p:origin x="0" y="927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2/1/2019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2/1/2019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Math 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2333988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83710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2628241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2376751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dirty="0"/>
          </a:p>
        </p:txBody>
      </p:sp>
    </p:spTree>
    <p:extLst>
      <p:ext uri="{BB962C8B-B14F-4D97-AF65-F5344CB8AC3E}">
        <p14:creationId xmlns:p14="http://schemas.microsoft.com/office/powerpoint/2010/main" val="2816854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51</a:t>
            </a:fld>
            <a:endParaRPr lang="en-US" dirty="0"/>
          </a:p>
        </p:txBody>
      </p:sp>
    </p:spTree>
    <p:extLst>
      <p:ext uri="{BB962C8B-B14F-4D97-AF65-F5344CB8AC3E}">
        <p14:creationId xmlns:p14="http://schemas.microsoft.com/office/powerpoint/2010/main" val="489014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1" name="TextBox 10"/>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379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2/1/2019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2/1/2019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Text Placeholder 2"/>
          <p:cNvSpPr>
            <a:spLocks noGrp="1"/>
          </p:cNvSpPr>
          <p:nvPr>
            <p:ph type="body" sz="quarter" idx="16"/>
          </p:nvPr>
        </p:nvSpPr>
        <p:spPr>
          <a:xfrm>
            <a:off x="2362200" y="4038600"/>
            <a:ext cx="6400800" cy="2590801"/>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1033887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Tree>
    <p:extLst>
      <p:ext uri="{BB962C8B-B14F-4D97-AF65-F5344CB8AC3E}">
        <p14:creationId xmlns:p14="http://schemas.microsoft.com/office/powerpoint/2010/main" val="379142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2/1/2019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2/1/2019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2/1/2019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2/1/2019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5967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2/1/2019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3" r:id="rId10"/>
    <p:sldLayoutId id="2147483651" r:id="rId11"/>
    <p:sldLayoutId id="2147483654" r:id="rId12"/>
    <p:sldLayoutId id="2147483655" r:id="rId13"/>
    <p:sldLayoutId id="2147483664" r:id="rId14"/>
    <p:sldLayoutId id="2147483665" r:id="rId1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12.wmf"/><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9.xml"/><Relationship Id="rId1" Type="http://schemas.openxmlformats.org/officeDocument/2006/relationships/vmlDrawing" Target="../drawings/vmlDrawing6.vml"/><Relationship Id="rId4" Type="http://schemas.openxmlformats.org/officeDocument/2006/relationships/image" Target="../media/image14.wmf"/></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9.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9.xml"/><Relationship Id="rId1" Type="http://schemas.openxmlformats.org/officeDocument/2006/relationships/vmlDrawing" Target="../drawings/vmlDrawing8.vml"/><Relationship Id="rId4" Type="http://schemas.openxmlformats.org/officeDocument/2006/relationships/image" Target="../media/image17.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image" Target="../media/image19.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0.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9.xml"/><Relationship Id="rId1" Type="http://schemas.openxmlformats.org/officeDocument/2006/relationships/vmlDrawing" Target="../drawings/vmlDrawing11.vml"/><Relationship Id="rId4" Type="http://schemas.openxmlformats.org/officeDocument/2006/relationships/image" Target="../media/image22.wmf"/></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9.xml"/><Relationship Id="rId1" Type="http://schemas.openxmlformats.org/officeDocument/2006/relationships/vmlDrawing" Target="../drawings/vmlDrawing12.vml"/><Relationship Id="rId6" Type="http://schemas.openxmlformats.org/officeDocument/2006/relationships/image" Target="../media/image24.wmf"/><Relationship Id="rId5" Type="http://schemas.openxmlformats.org/officeDocument/2006/relationships/oleObject" Target="../embeddings/oleObject15.bin"/><Relationship Id="rId4" Type="http://schemas.openxmlformats.org/officeDocument/2006/relationships/image" Target="../media/image23.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vmlDrawing" Target="../drawings/vmlDrawing13.vml"/><Relationship Id="rId4" Type="http://schemas.openxmlformats.org/officeDocument/2006/relationships/image" Target="../media/image25.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vmlDrawing" Target="../drawings/vmlDrawing14.vml"/><Relationship Id="rId4" Type="http://schemas.openxmlformats.org/officeDocument/2006/relationships/image" Target="../media/image26.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9.xml"/><Relationship Id="rId1" Type="http://schemas.openxmlformats.org/officeDocument/2006/relationships/vmlDrawing" Target="../drawings/vmlDrawing15.vml"/><Relationship Id="rId4" Type="http://schemas.openxmlformats.org/officeDocument/2006/relationships/image" Target="../media/image28.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9.xml"/><Relationship Id="rId1" Type="http://schemas.openxmlformats.org/officeDocument/2006/relationships/vmlDrawing" Target="../drawings/vmlDrawing16.vml"/><Relationship Id="rId4" Type="http://schemas.openxmlformats.org/officeDocument/2006/relationships/image" Target="../media/image29.wmf"/></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73" y="414348"/>
            <a:ext cx="8183544" cy="553998"/>
          </a:xfrm>
        </p:spPr>
        <p:txBody>
          <a:bodyPr wrap="square">
            <a:spAutoFit/>
          </a:bodyPr>
          <a:lstStyle/>
          <a:p>
            <a:r>
              <a:rPr lang="en-US" sz="3600" dirty="0">
                <a:latin typeface="+mj-lt"/>
              </a:rPr>
              <a:t>Foundations of Finance</a:t>
            </a:r>
            <a:endParaRPr lang="en-IN" sz="3600" dirty="0">
              <a:latin typeface="+mj-lt"/>
            </a:endParaRPr>
          </a:p>
        </p:txBody>
      </p:sp>
      <p:sp>
        <p:nvSpPr>
          <p:cNvPr id="3" name="Text Placeholder 2"/>
          <p:cNvSpPr>
            <a:spLocks noGrp="1"/>
          </p:cNvSpPr>
          <p:nvPr>
            <p:ph type="body" sz="quarter" idx="13"/>
          </p:nvPr>
        </p:nvSpPr>
        <p:spPr>
          <a:xfrm>
            <a:off x="447152" y="1238773"/>
            <a:ext cx="8163448" cy="307777"/>
          </a:xfrm>
        </p:spPr>
        <p:txBody>
          <a:bodyPr wrap="square">
            <a:spAutoFit/>
          </a:bodyPr>
          <a:lstStyle/>
          <a:p>
            <a:r>
              <a:rPr lang="en-US" altLang="en-US" dirty="0" smtClean="0"/>
              <a:t>Tenth </a:t>
            </a:r>
            <a:r>
              <a:rPr lang="en-US" altLang="en-US" dirty="0"/>
              <a:t>Edition</a:t>
            </a:r>
            <a:endParaRPr lang="en-IN" dirty="0"/>
          </a:p>
        </p:txBody>
      </p:sp>
      <p:sp>
        <p:nvSpPr>
          <p:cNvPr id="4" name="Text Placeholder 3"/>
          <p:cNvSpPr>
            <a:spLocks noGrp="1"/>
          </p:cNvSpPr>
          <p:nvPr>
            <p:ph type="body" sz="quarter" idx="14"/>
          </p:nvPr>
        </p:nvSpPr>
        <p:spPr>
          <a:xfrm>
            <a:off x="4553671" y="1884593"/>
            <a:ext cx="3657600" cy="492443"/>
          </a:xfrm>
        </p:spPr>
        <p:txBody>
          <a:bodyPr>
            <a:spAutoFit/>
          </a:bodyPr>
          <a:lstStyle/>
          <a:p>
            <a:r>
              <a:rPr lang="en-US" sz="3200" dirty="0"/>
              <a:t>Chapter </a:t>
            </a:r>
            <a:r>
              <a:rPr lang="en-US" sz="3200" dirty="0" smtClean="0"/>
              <a:t>5</a:t>
            </a:r>
            <a:endParaRPr lang="en-US" sz="3200" dirty="0"/>
          </a:p>
        </p:txBody>
      </p:sp>
      <p:sp>
        <p:nvSpPr>
          <p:cNvPr id="6" name="Text Placeholder 4"/>
          <p:cNvSpPr>
            <a:spLocks noGrp="1"/>
          </p:cNvSpPr>
          <p:nvPr>
            <p:ph type="body" sz="quarter" idx="16"/>
          </p:nvPr>
        </p:nvSpPr>
        <p:spPr>
          <a:xfrm>
            <a:off x="4572491" y="2565158"/>
            <a:ext cx="3657601" cy="307777"/>
          </a:xfrm>
        </p:spPr>
        <p:txBody>
          <a:bodyPr>
            <a:spAutoFit/>
          </a:bodyPr>
          <a:lstStyle/>
          <a:p>
            <a:pPr marL="0" indent="0">
              <a:buNone/>
            </a:pPr>
            <a:r>
              <a:rPr lang="en-US" altLang="en-US" sz="2000" dirty="0"/>
              <a:t>The Time Value of </a:t>
            </a:r>
            <a:r>
              <a:rPr lang="en-US" altLang="en-US" sz="2000" dirty="0" smtClean="0"/>
              <a:t>Money</a:t>
            </a:r>
            <a:endParaRPr lang="en-US" altLang="en-US" sz="2000" dirty="0"/>
          </a:p>
        </p:txBody>
      </p:sp>
      <p:pic>
        <p:nvPicPr>
          <p:cNvPr id="2050" name="Picture 2" descr="Front Cover: Foundations of Finance, Tenth edition by Keown, Martin and Pet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781" y="1984965"/>
            <a:ext cx="3267688" cy="41888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5"/>
          <p:cNvSpPr>
            <a:spLocks noGrp="1"/>
          </p:cNvSpPr>
          <p:nvPr>
            <p:ph type="body" sz="quarter" idx="15"/>
          </p:nvPr>
        </p:nvSpPr>
        <p:spPr>
          <a:xfrm>
            <a:off x="1990328" y="6410325"/>
            <a:ext cx="6686947" cy="184666"/>
          </a:xfrm>
        </p:spPr>
        <p:txBody>
          <a:bodyPr>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a:t>
            </a:r>
            <a:r>
              <a:rPr lang="en-US" sz="1200" dirty="0" smtClean="0">
                <a:latin typeface="Verdana" panose="020B0604030504040204" pitchFamily="34" charset="0"/>
                <a:ea typeface="Verdana" panose="020B0604030504040204" pitchFamily="34" charset="0"/>
                <a:cs typeface="Verdana" panose="020B0604030504040204" pitchFamily="34" charset="0"/>
              </a:rPr>
              <a:t>2020, 2017</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smtClean="0">
                <a:latin typeface="Verdana" panose="020B0604030504040204" pitchFamily="34" charset="0"/>
                <a:ea typeface="Verdana" panose="020B0604030504040204" pitchFamily="34" charset="0"/>
                <a:cs typeface="Verdana" panose="020B0604030504040204" pitchFamily="34" charset="0"/>
              </a:rPr>
              <a:t>2014 Pearson </a:t>
            </a:r>
            <a:r>
              <a:rPr lang="en-US" sz="1200" dirty="0">
                <a:latin typeface="Verdana" panose="020B0604030504040204" pitchFamily="34" charset="0"/>
                <a:ea typeface="Verdana" panose="020B0604030504040204" pitchFamily="34" charset="0"/>
                <a:cs typeface="Verdana" panose="020B0604030504040204" pitchFamily="34" charset="0"/>
              </a:rPr>
              <a:t>Education, Inc. All Rights </a:t>
            </a:r>
            <a:r>
              <a:rPr lang="en-US" sz="1200" dirty="0" smtClean="0">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83911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6" y="418016"/>
            <a:ext cx="8229600" cy="553998"/>
          </a:xfrm>
        </p:spPr>
        <p:txBody>
          <a:bodyPr>
            <a:spAutoFit/>
          </a:bodyPr>
          <a:lstStyle/>
          <a:p>
            <a:r>
              <a:rPr lang="en-US" altLang="en-US" sz="3600" dirty="0">
                <a:latin typeface="+mj-lt"/>
                <a:ea typeface="ヒラギノ角ゴ Pro W3" charset="-128"/>
              </a:rPr>
              <a:t>Changing R, N, and PV</a:t>
            </a:r>
            <a:endParaRPr lang="en-US" sz="3600" dirty="0">
              <a:latin typeface="+mj-lt"/>
            </a:endParaRPr>
          </a:p>
        </p:txBody>
      </p:sp>
      <p:sp>
        <p:nvSpPr>
          <p:cNvPr id="4" name="Content Placeholder 3"/>
          <p:cNvSpPr>
            <a:spLocks noGrp="1"/>
          </p:cNvSpPr>
          <p:nvPr>
            <p:ph idx="1"/>
          </p:nvPr>
        </p:nvSpPr>
        <p:spPr>
          <a:xfrm>
            <a:off x="437536" y="1216753"/>
            <a:ext cx="8229600" cy="738664"/>
          </a:xfrm>
        </p:spPr>
        <p:txBody>
          <a:bodyPr>
            <a:spAutoFit/>
          </a:bodyPr>
          <a:lstStyle/>
          <a:p>
            <a:pPr marL="0" indent="0">
              <a:buNone/>
            </a:pPr>
            <a:r>
              <a:rPr lang="en-US" altLang="en-US" sz="2400" dirty="0" smtClean="0">
                <a:ea typeface="ヒラギノ角ゴ Pro W3" charset="-128"/>
              </a:rPr>
              <a:t>a. You </a:t>
            </a:r>
            <a:r>
              <a:rPr lang="en-US" altLang="en-US" sz="2400" dirty="0">
                <a:ea typeface="ヒラギノ角ゴ Pro W3" charset="-128"/>
              </a:rPr>
              <a:t>deposit $500 in bank for 2 years. What is the </a:t>
            </a:r>
            <a:r>
              <a:rPr lang="en-US" altLang="en-US" sz="2400" i="1" dirty="0">
                <a:ea typeface="ヒラギノ角ゴ Pro W3" charset="-128"/>
              </a:rPr>
              <a:t>FV</a:t>
            </a:r>
            <a:r>
              <a:rPr lang="en-US" altLang="en-US" sz="2400" dirty="0">
                <a:ea typeface="ヒラギノ角ゴ Pro W3" charset="-128"/>
              </a:rPr>
              <a:t> at 2%? What is the </a:t>
            </a:r>
            <a:r>
              <a:rPr lang="en-US" altLang="en-US" sz="2400" i="1" dirty="0">
                <a:ea typeface="ヒラギノ角ゴ Pro W3" charset="-128"/>
              </a:rPr>
              <a:t>FV</a:t>
            </a:r>
            <a:r>
              <a:rPr lang="en-US" altLang="en-US" sz="2400" dirty="0">
                <a:ea typeface="ヒラギノ角ゴ Pro W3" charset="-128"/>
              </a:rPr>
              <a:t> if you </a:t>
            </a:r>
            <a:r>
              <a:rPr lang="en-US" altLang="en-US" sz="2400" b="1" dirty="0">
                <a:ea typeface="ヒラギノ角ゴ Pro W3" charset="-128"/>
              </a:rPr>
              <a:t>change interest rate</a:t>
            </a:r>
            <a:r>
              <a:rPr lang="en-US" altLang="en-US" sz="2400" dirty="0">
                <a:ea typeface="ヒラギノ角ゴ Pro W3" charset="-128"/>
              </a:rPr>
              <a:t> to 6%?</a:t>
            </a:r>
            <a:endParaRPr lang="en-US" sz="2400" dirty="0"/>
          </a:p>
        </p:txBody>
      </p:sp>
      <p:graphicFrame>
        <p:nvGraphicFramePr>
          <p:cNvPr id="8" name="Object 7" descr="An image shows an equation as follows: FV at 2% equals equals 500 times 1.02 square equals U.S. dollars 520.20.&#10;An image shows an equation as follows: FV at 6% equals equals 500 times 1.06 square equals U.S. dollars 561.80."/>
          <p:cNvGraphicFramePr>
            <a:graphicFrameLocks noChangeAspect="1"/>
          </p:cNvGraphicFramePr>
          <p:nvPr>
            <p:extLst>
              <p:ext uri="{D42A27DB-BD31-4B8C-83A1-F6EECF244321}">
                <p14:modId xmlns:p14="http://schemas.microsoft.com/office/powerpoint/2010/main" val="3960438677"/>
              </p:ext>
            </p:extLst>
          </p:nvPr>
        </p:nvGraphicFramePr>
        <p:xfrm>
          <a:off x="2750413" y="2128040"/>
          <a:ext cx="3805098" cy="958859"/>
        </p:xfrm>
        <a:graphic>
          <a:graphicData uri="http://schemas.openxmlformats.org/presentationml/2006/ole">
            <mc:AlternateContent xmlns:mc="http://schemas.openxmlformats.org/markup-compatibility/2006">
              <mc:Choice xmlns:v="urn:schemas-microsoft-com:vml" Requires="v">
                <p:oleObj spid="_x0000_s28682" name="Equation" r:id="rId3" imgW="2222280" imgH="558720" progId="Equation.DSMT4">
                  <p:embed/>
                </p:oleObj>
              </mc:Choice>
              <mc:Fallback>
                <p:oleObj name="Equation" r:id="rId3" imgW="2222280" imgH="558720" progId="Equation.DSMT4">
                  <p:embed/>
                  <p:pic>
                    <p:nvPicPr>
                      <p:cNvPr id="0" name=""/>
                      <p:cNvPicPr/>
                      <p:nvPr/>
                    </p:nvPicPr>
                    <p:blipFill>
                      <a:blip r:embed="rId4"/>
                      <a:stretch>
                        <a:fillRect/>
                      </a:stretch>
                    </p:blipFill>
                    <p:spPr>
                      <a:xfrm>
                        <a:off x="2750413" y="2128040"/>
                        <a:ext cx="3805098" cy="958859"/>
                      </a:xfrm>
                      <a:prstGeom prst="rect">
                        <a:avLst/>
                      </a:prstGeom>
                    </p:spPr>
                  </p:pic>
                </p:oleObj>
              </mc:Fallback>
            </mc:AlternateContent>
          </a:graphicData>
        </a:graphic>
      </p:graphicFrame>
      <p:sp>
        <p:nvSpPr>
          <p:cNvPr id="5" name="Content Placeholder 4"/>
          <p:cNvSpPr>
            <a:spLocks noGrp="1"/>
          </p:cNvSpPr>
          <p:nvPr>
            <p:ph idx="13"/>
          </p:nvPr>
        </p:nvSpPr>
        <p:spPr>
          <a:xfrm>
            <a:off x="437536" y="3301184"/>
            <a:ext cx="8229600" cy="738664"/>
          </a:xfrm>
        </p:spPr>
        <p:txBody>
          <a:bodyPr>
            <a:spAutoFit/>
          </a:bodyPr>
          <a:lstStyle/>
          <a:p>
            <a:pPr marL="0" indent="0">
              <a:buNone/>
            </a:pPr>
            <a:r>
              <a:rPr lang="en-US" altLang="en-US" sz="2400" dirty="0" smtClean="0">
                <a:ea typeface="ヒラギノ角ゴ Pro W3" charset="-128"/>
              </a:rPr>
              <a:t>b. Continue </a:t>
            </a:r>
            <a:r>
              <a:rPr lang="en-US" altLang="en-US" sz="2400" dirty="0">
                <a:ea typeface="ヒラギノ角ゴ Pro W3" charset="-128"/>
              </a:rPr>
              <a:t>the same example but </a:t>
            </a:r>
            <a:r>
              <a:rPr lang="en-US" altLang="en-US" sz="2400" b="1" dirty="0">
                <a:ea typeface="ヒラギノ角ゴ Pro W3" charset="-128"/>
              </a:rPr>
              <a:t>change time</a:t>
            </a:r>
            <a:r>
              <a:rPr lang="en-US" altLang="en-US" sz="2400" dirty="0">
                <a:ea typeface="ヒラギノ角ゴ Pro W3" charset="-128"/>
              </a:rPr>
              <a:t> to 10 </a:t>
            </a:r>
            <a:r>
              <a:rPr lang="en-US" altLang="en-US" sz="2400" dirty="0" smtClean="0">
                <a:ea typeface="ヒラギノ角ゴ Pro W3" charset="-128"/>
              </a:rPr>
              <a:t>years. What </a:t>
            </a:r>
            <a:r>
              <a:rPr lang="en-US" altLang="en-US" sz="2400" dirty="0">
                <a:ea typeface="ヒラギノ角ゴ Pro W3" charset="-128"/>
              </a:rPr>
              <a:t>is the </a:t>
            </a:r>
            <a:r>
              <a:rPr lang="en-US" altLang="en-US" sz="2400" i="1" dirty="0">
                <a:ea typeface="ヒラギノ角ゴ Pro W3" charset="-128"/>
              </a:rPr>
              <a:t>FV</a:t>
            </a:r>
            <a:r>
              <a:rPr lang="en-US" altLang="en-US" sz="2400" dirty="0">
                <a:ea typeface="ヒラギノ角ゴ Pro W3" charset="-128"/>
              </a:rPr>
              <a:t> now?</a:t>
            </a:r>
            <a:endParaRPr lang="en-US" sz="2400" dirty="0"/>
          </a:p>
        </p:txBody>
      </p:sp>
      <p:graphicFrame>
        <p:nvGraphicFramePr>
          <p:cNvPr id="9" name="Object 8" descr="An image shows an equation as follows: FV equals equals 500 times 1.06 to the power 10 equals U.S. dollars 895.42."/>
          <p:cNvGraphicFramePr>
            <a:graphicFrameLocks noChangeAspect="1"/>
          </p:cNvGraphicFramePr>
          <p:nvPr>
            <p:extLst>
              <p:ext uri="{D42A27DB-BD31-4B8C-83A1-F6EECF244321}">
                <p14:modId xmlns:p14="http://schemas.microsoft.com/office/powerpoint/2010/main" val="1031549526"/>
              </p:ext>
            </p:extLst>
          </p:nvPr>
        </p:nvGraphicFramePr>
        <p:xfrm>
          <a:off x="3069507" y="4242140"/>
          <a:ext cx="3128810" cy="470808"/>
        </p:xfrm>
        <a:graphic>
          <a:graphicData uri="http://schemas.openxmlformats.org/presentationml/2006/ole">
            <mc:AlternateContent xmlns:mc="http://schemas.openxmlformats.org/markup-compatibility/2006">
              <mc:Choice xmlns:v="urn:schemas-microsoft-com:vml" Requires="v">
                <p:oleObj spid="_x0000_s28683" name="Equation" r:id="rId5" imgW="1866600" imgH="279360" progId="Equation.DSMT4">
                  <p:embed/>
                </p:oleObj>
              </mc:Choice>
              <mc:Fallback>
                <p:oleObj name="Equation" r:id="rId5" imgW="1866600" imgH="279360" progId="Equation.DSMT4">
                  <p:embed/>
                  <p:pic>
                    <p:nvPicPr>
                      <p:cNvPr id="0" name=""/>
                      <p:cNvPicPr/>
                      <p:nvPr/>
                    </p:nvPicPr>
                    <p:blipFill>
                      <a:blip r:embed="rId6"/>
                      <a:stretch>
                        <a:fillRect/>
                      </a:stretch>
                    </p:blipFill>
                    <p:spPr>
                      <a:xfrm>
                        <a:off x="3069507" y="4242140"/>
                        <a:ext cx="3128810" cy="470808"/>
                      </a:xfrm>
                      <a:prstGeom prst="rect">
                        <a:avLst/>
                      </a:prstGeom>
                    </p:spPr>
                  </p:pic>
                </p:oleObj>
              </mc:Fallback>
            </mc:AlternateContent>
          </a:graphicData>
        </a:graphic>
      </p:graphicFrame>
      <p:sp>
        <p:nvSpPr>
          <p:cNvPr id="6" name="Content Placeholder 5"/>
          <p:cNvSpPr>
            <a:spLocks noGrp="1"/>
          </p:cNvSpPr>
          <p:nvPr>
            <p:ph idx="14"/>
          </p:nvPr>
        </p:nvSpPr>
        <p:spPr>
          <a:xfrm>
            <a:off x="447368" y="4935792"/>
            <a:ext cx="8229600" cy="738664"/>
          </a:xfrm>
        </p:spPr>
        <p:txBody>
          <a:bodyPr>
            <a:spAutoFit/>
          </a:bodyPr>
          <a:lstStyle/>
          <a:p>
            <a:pPr marL="0" indent="0">
              <a:buNone/>
            </a:pPr>
            <a:r>
              <a:rPr lang="en-US" altLang="en-US" sz="2400" dirty="0" smtClean="0">
                <a:ea typeface="ヒラギノ角ゴ Pro W3" charset="-128"/>
              </a:rPr>
              <a:t>c. Continue </a:t>
            </a:r>
            <a:r>
              <a:rPr lang="en-US" altLang="en-US" sz="2400" dirty="0">
                <a:ea typeface="ヒラギノ角ゴ Pro W3" charset="-128"/>
              </a:rPr>
              <a:t>the same example but </a:t>
            </a:r>
            <a:r>
              <a:rPr lang="en-US" altLang="en-US" sz="2400" b="1" dirty="0">
                <a:ea typeface="ヒラギノ角ゴ Pro W3" charset="-128"/>
              </a:rPr>
              <a:t>change contribution </a:t>
            </a:r>
            <a:r>
              <a:rPr lang="en-US" altLang="en-US" sz="2400" dirty="0">
                <a:ea typeface="ヒラギノ角ゴ Pro W3" charset="-128"/>
              </a:rPr>
              <a:t>to $1,500. What is the </a:t>
            </a:r>
            <a:r>
              <a:rPr lang="en-US" altLang="en-US" sz="2400" i="1" dirty="0">
                <a:ea typeface="ヒラギノ角ゴ Pro W3" charset="-128"/>
              </a:rPr>
              <a:t>FV</a:t>
            </a:r>
            <a:r>
              <a:rPr lang="en-US" altLang="en-US" sz="2400" dirty="0">
                <a:ea typeface="ヒラギノ角ゴ Pro W3" charset="-128"/>
              </a:rPr>
              <a:t> now?</a:t>
            </a:r>
            <a:endParaRPr lang="en-US" sz="2400" dirty="0"/>
          </a:p>
        </p:txBody>
      </p:sp>
      <p:graphicFrame>
        <p:nvGraphicFramePr>
          <p:cNvPr id="10" name="Object 9" descr="An image shows an equation as follows: FV equals equals 1,500 times 1.06 to the power 10 equals U.S. dollars 2,686.27."/>
          <p:cNvGraphicFramePr>
            <a:graphicFrameLocks noChangeAspect="1"/>
          </p:cNvGraphicFramePr>
          <p:nvPr>
            <p:extLst>
              <p:ext uri="{D42A27DB-BD31-4B8C-83A1-F6EECF244321}">
                <p14:modId xmlns:p14="http://schemas.microsoft.com/office/powerpoint/2010/main" val="2419956005"/>
              </p:ext>
            </p:extLst>
          </p:nvPr>
        </p:nvGraphicFramePr>
        <p:xfrm>
          <a:off x="2920711" y="5843928"/>
          <a:ext cx="3513716" cy="470807"/>
        </p:xfrm>
        <a:graphic>
          <a:graphicData uri="http://schemas.openxmlformats.org/presentationml/2006/ole">
            <mc:AlternateContent xmlns:mc="http://schemas.openxmlformats.org/markup-compatibility/2006">
              <mc:Choice xmlns:v="urn:schemas-microsoft-com:vml" Requires="v">
                <p:oleObj spid="_x0000_s28684" name="Equation" r:id="rId7" imgW="2095200" imgH="279360" progId="Equation.DSMT4">
                  <p:embed/>
                </p:oleObj>
              </mc:Choice>
              <mc:Fallback>
                <p:oleObj name="Equation" r:id="rId7" imgW="2095200" imgH="279360" progId="Equation.DSMT4">
                  <p:embed/>
                  <p:pic>
                    <p:nvPicPr>
                      <p:cNvPr id="0" name=""/>
                      <p:cNvPicPr/>
                      <p:nvPr/>
                    </p:nvPicPr>
                    <p:blipFill>
                      <a:blip r:embed="rId8"/>
                      <a:stretch>
                        <a:fillRect/>
                      </a:stretch>
                    </p:blipFill>
                    <p:spPr>
                      <a:xfrm>
                        <a:off x="2920711" y="5843928"/>
                        <a:ext cx="3513716" cy="470807"/>
                      </a:xfrm>
                      <a:prstGeom prst="rect">
                        <a:avLst/>
                      </a:prstGeom>
                    </p:spPr>
                  </p:pic>
                </p:oleObj>
              </mc:Fallback>
            </mc:AlternateContent>
          </a:graphicData>
        </a:graphic>
      </p:graphicFrame>
    </p:spTree>
    <p:extLst>
      <p:ext uri="{BB962C8B-B14F-4D97-AF65-F5344CB8AC3E}">
        <p14:creationId xmlns:p14="http://schemas.microsoft.com/office/powerpoint/2010/main" val="2915940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79" y="421844"/>
            <a:ext cx="8229600" cy="1097280"/>
          </a:xfrm>
        </p:spPr>
        <p:txBody>
          <a:bodyPr>
            <a:spAutoFit/>
          </a:bodyPr>
          <a:lstStyle/>
          <a:p>
            <a:pPr marL="0" indent="0"/>
            <a:r>
              <a:rPr lang="en-US" sz="3600" dirty="0">
                <a:latin typeface="+mj-lt"/>
              </a:rPr>
              <a:t>Figure </a:t>
            </a:r>
            <a:r>
              <a:rPr lang="en-US" sz="3600" dirty="0" smtClean="0">
                <a:latin typeface="+mj-lt"/>
              </a:rPr>
              <a:t>5.1 </a:t>
            </a:r>
            <a:r>
              <a:rPr lang="en-US" sz="3600" dirty="0">
                <a:latin typeface="+mj-lt"/>
              </a:rPr>
              <a:t>$100 Compounded at 6 </a:t>
            </a:r>
            <a:r>
              <a:rPr lang="en-US" sz="3600" dirty="0" smtClean="0">
                <a:latin typeface="+mj-lt"/>
              </a:rPr>
              <a:t>Percent </a:t>
            </a:r>
            <a:r>
              <a:rPr lang="en-US" sz="3600" dirty="0">
                <a:latin typeface="+mj-lt"/>
              </a:rPr>
              <a:t>o</a:t>
            </a:r>
            <a:r>
              <a:rPr lang="en-US" sz="3600" dirty="0" smtClean="0">
                <a:latin typeface="+mj-lt"/>
              </a:rPr>
              <a:t>ver </a:t>
            </a:r>
            <a:r>
              <a:rPr lang="en-US" sz="3600" dirty="0">
                <a:latin typeface="+mj-lt"/>
              </a:rPr>
              <a:t>20 </a:t>
            </a:r>
            <a:r>
              <a:rPr lang="en-US" sz="3600" dirty="0" smtClean="0">
                <a:latin typeface="+mj-lt"/>
              </a:rPr>
              <a:t>Years</a:t>
            </a:r>
            <a:endParaRPr lang="en-US" sz="3600" dirty="0">
              <a:latin typeface="+mj-lt"/>
            </a:endParaRPr>
          </a:p>
        </p:txBody>
      </p:sp>
      <p:pic>
        <p:nvPicPr>
          <p:cNvPr id="3" name="Picture 2" descr="The horizontal axis of the graph represents Number of years, from 1 through 20; the vertical axis is Future value of dollar 100, from dollar 0 to dollar 350.&#10;For each year, the bars on the graph give three pieces of information:&#10;  Initial investment of dollar 100 (this stays constant at dollar 100 for each year)&#10;  Interest earned on the initial investment of dollar 100 (this increases every year)&#10;  Interest earned on interest (this increases every year)&#10;In year 5, the future value of the initial dollar 100 is about dollar 125.&#10;By year 10, the future value of the initial dollar 100 is close to dollar 175. &#10;In year 15, the future value of the initial dollar 100 is about dollar 225.&#10;By year 20, the future value of the initial dollar 100 is about dollar 30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171" y="1793812"/>
            <a:ext cx="7731659" cy="4508626"/>
          </a:xfrm>
          <a:prstGeom prst="rect">
            <a:avLst/>
          </a:prstGeom>
        </p:spPr>
      </p:pic>
    </p:spTree>
    <p:extLst>
      <p:ext uri="{BB962C8B-B14F-4D97-AF65-F5344CB8AC3E}">
        <p14:creationId xmlns:p14="http://schemas.microsoft.com/office/powerpoint/2010/main" val="3677408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79" y="404548"/>
            <a:ext cx="8268621" cy="1661993"/>
          </a:xfrm>
        </p:spPr>
        <p:txBody>
          <a:bodyPr wrap="square">
            <a:spAutoFit/>
          </a:bodyPr>
          <a:lstStyle/>
          <a:p>
            <a:r>
              <a:rPr lang="en-US" sz="3600" dirty="0">
                <a:latin typeface="+mj-lt"/>
              </a:rPr>
              <a:t>Figure </a:t>
            </a:r>
            <a:r>
              <a:rPr lang="en-US" sz="3600" dirty="0" smtClean="0">
                <a:latin typeface="+mj-lt"/>
              </a:rPr>
              <a:t>5.2 </a:t>
            </a:r>
            <a:r>
              <a:rPr lang="en-US" sz="3600" dirty="0">
                <a:latin typeface="+mj-lt"/>
              </a:rPr>
              <a:t>The Future of $100 Initially Deposited and Compounded at 0</a:t>
            </a:r>
            <a:r>
              <a:rPr lang="en-US" sz="3600" dirty="0" smtClean="0">
                <a:latin typeface="+mj-lt"/>
              </a:rPr>
              <a:t>, 5, 10</a:t>
            </a:r>
            <a:r>
              <a:rPr lang="en-US" sz="3600" dirty="0">
                <a:latin typeface="+mj-lt"/>
              </a:rPr>
              <a:t>, and 15 </a:t>
            </a:r>
            <a:r>
              <a:rPr lang="en-US" sz="3600" dirty="0" smtClean="0">
                <a:latin typeface="+mj-lt"/>
              </a:rPr>
              <a:t>Percent </a:t>
            </a:r>
            <a:r>
              <a:rPr lang="en-US" sz="2800" dirty="0" smtClean="0">
                <a:latin typeface="+mj-lt"/>
              </a:rPr>
              <a:t>(1 of 2)</a:t>
            </a:r>
            <a:endParaRPr lang="en-US" sz="2800" dirty="0">
              <a:latin typeface="+mj-lt"/>
            </a:endParaRPr>
          </a:p>
        </p:txBody>
      </p:sp>
      <p:pic>
        <p:nvPicPr>
          <p:cNvPr id="3" name="Picture 2" descr="The horizontal axis of the graph denotes Number of years, from 0 through 20; the vertical axis is Future value (dollar s), from 0 to 2,000.&#10;There are four lines in the graph, each representing different interest rates (0 percent, 5 percent, 10 percent, and 15 percent), all begin at dollar 100 on the vertical axis, at year 0 on the horizontal axis.&#10;At 0 percent interest, the line remains parallel to the horizontal axis, remaining at dollar 100 through all 20 years. &#10;The other interest rates slope upward according to the amount of interest; After 20 years, the 5 percent line is at dollar 200, the 10 percent line is at dollar 600, and the 15 percent line rises to dollar 1,60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744" y="2288340"/>
            <a:ext cx="6952512" cy="3995820"/>
          </a:xfrm>
          <a:prstGeom prst="rect">
            <a:avLst/>
          </a:prstGeom>
        </p:spPr>
      </p:pic>
    </p:spTree>
    <p:extLst>
      <p:ext uri="{BB962C8B-B14F-4D97-AF65-F5344CB8AC3E}">
        <p14:creationId xmlns:p14="http://schemas.microsoft.com/office/powerpoint/2010/main" val="4184821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18179" y="404548"/>
            <a:ext cx="8268621" cy="1661993"/>
          </a:xfrm>
        </p:spPr>
        <p:txBody>
          <a:bodyPr wrap="square">
            <a:spAutoFit/>
          </a:bodyPr>
          <a:lstStyle/>
          <a:p>
            <a:r>
              <a:rPr lang="en-US" sz="3600" dirty="0">
                <a:latin typeface="+mj-lt"/>
              </a:rPr>
              <a:t>Figure </a:t>
            </a:r>
            <a:r>
              <a:rPr lang="en-US" sz="3600" dirty="0" smtClean="0">
                <a:latin typeface="+mj-lt"/>
              </a:rPr>
              <a:t>5.2 </a:t>
            </a:r>
            <a:r>
              <a:rPr lang="en-US" sz="3600" dirty="0">
                <a:latin typeface="+mj-lt"/>
              </a:rPr>
              <a:t>The Future of $100 Initially Deposited and Compounded at 0</a:t>
            </a:r>
            <a:r>
              <a:rPr lang="en-US" sz="3600" dirty="0" smtClean="0">
                <a:latin typeface="+mj-lt"/>
              </a:rPr>
              <a:t>, 5, 10</a:t>
            </a:r>
            <a:r>
              <a:rPr lang="en-US" sz="3600" dirty="0">
                <a:latin typeface="+mj-lt"/>
              </a:rPr>
              <a:t>, and 15 </a:t>
            </a:r>
            <a:r>
              <a:rPr lang="en-US" sz="3600" dirty="0" smtClean="0">
                <a:latin typeface="+mj-lt"/>
              </a:rPr>
              <a:t>Percent </a:t>
            </a:r>
            <a:r>
              <a:rPr lang="en-US" sz="2800" dirty="0" smtClean="0">
                <a:latin typeface="+mj-lt"/>
              </a:rPr>
              <a:t>(2 of 2)</a:t>
            </a:r>
            <a:endParaRPr lang="en-US" sz="2800" dirty="0">
              <a:latin typeface="+mj-lt"/>
            </a:endParaRPr>
          </a:p>
        </p:txBody>
      </p:sp>
      <p:sp>
        <p:nvSpPr>
          <p:cNvPr id="3" name="Content Placeholder 2"/>
          <p:cNvSpPr>
            <a:spLocks noGrp="1"/>
          </p:cNvSpPr>
          <p:nvPr>
            <p:ph idx="1"/>
          </p:nvPr>
        </p:nvSpPr>
        <p:spPr>
          <a:xfrm>
            <a:off x="437536" y="2288133"/>
            <a:ext cx="8229600" cy="1631216"/>
          </a:xfrm>
        </p:spPr>
        <p:txBody>
          <a:bodyPr>
            <a:spAutoFit/>
          </a:bodyPr>
          <a:lstStyle/>
          <a:p>
            <a:r>
              <a:rPr lang="en-US" altLang="en-US" sz="2400" dirty="0">
                <a:ea typeface="ヒラギノ角ゴ Pro W3" charset="-128"/>
              </a:rPr>
              <a:t>Figure </a:t>
            </a:r>
            <a:r>
              <a:rPr lang="en-US" altLang="en-US" sz="2400" dirty="0" smtClean="0">
                <a:ea typeface="ヒラギノ角ゴ Pro W3" charset="-128"/>
              </a:rPr>
              <a:t>5.2 </a:t>
            </a:r>
            <a:r>
              <a:rPr lang="en-US" altLang="en-US" sz="2400" dirty="0">
                <a:ea typeface="ヒラギノ角ゴ Pro W3" charset="-128"/>
              </a:rPr>
              <a:t>illustrates that we can increase the </a:t>
            </a:r>
            <a:r>
              <a:rPr lang="en-US" altLang="en-US" sz="2400" i="1" dirty="0">
                <a:ea typeface="ヒラギノ角ゴ Pro W3" charset="-128"/>
              </a:rPr>
              <a:t>FV</a:t>
            </a:r>
            <a:r>
              <a:rPr lang="en-US" altLang="en-US" sz="2400" dirty="0">
                <a:ea typeface="ヒラギノ角ゴ Pro W3" charset="-128"/>
              </a:rPr>
              <a:t> </a:t>
            </a:r>
            <a:r>
              <a:rPr lang="en-US" altLang="en-US" sz="2400" dirty="0" smtClean="0">
                <a:ea typeface="ヒラギノ角ゴ Pro W3" charset="-128"/>
              </a:rPr>
              <a:t>by</a:t>
            </a:r>
          </a:p>
          <a:p>
            <a:pPr lvl="1"/>
            <a:r>
              <a:rPr lang="en-US" altLang="en-US" sz="2400" dirty="0">
                <a:ea typeface="ヒラギノ角ゴ Pro W3" charset="-128"/>
              </a:rPr>
              <a:t>Increasing the number of years for which money is </a:t>
            </a:r>
            <a:r>
              <a:rPr lang="en-US" altLang="en-US" sz="2400" dirty="0" smtClean="0">
                <a:ea typeface="ヒラギノ角ゴ Pro W3" charset="-128"/>
              </a:rPr>
              <a:t>invested</a:t>
            </a:r>
          </a:p>
          <a:p>
            <a:pPr lvl="1"/>
            <a:r>
              <a:rPr lang="en-US" altLang="en-US" sz="2400" dirty="0">
                <a:ea typeface="ヒラギノ角ゴ Pro W3" charset="-128"/>
              </a:rPr>
              <a:t>Investing at a higher interest </a:t>
            </a:r>
            <a:r>
              <a:rPr lang="en-US" altLang="en-US" sz="2400" dirty="0" smtClean="0">
                <a:ea typeface="ヒラギノ角ゴ Pro W3" charset="-128"/>
              </a:rPr>
              <a:t>rate</a:t>
            </a:r>
            <a:endParaRPr lang="en-US" sz="2400" dirty="0"/>
          </a:p>
        </p:txBody>
      </p:sp>
    </p:spTree>
    <p:extLst>
      <p:ext uri="{BB962C8B-B14F-4D97-AF65-F5344CB8AC3E}">
        <p14:creationId xmlns:p14="http://schemas.microsoft.com/office/powerpoint/2010/main" val="772520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6" y="425326"/>
            <a:ext cx="8229600" cy="1097280"/>
          </a:xfrm>
        </p:spPr>
        <p:txBody>
          <a:bodyPr>
            <a:spAutoFit/>
          </a:bodyPr>
          <a:lstStyle/>
          <a:p>
            <a:r>
              <a:rPr lang="en-US" altLang="en-US" sz="3600" dirty="0">
                <a:latin typeface="+mj-lt"/>
                <a:ea typeface="ヒラギノ角ゴ Pro W3" charset="-128"/>
              </a:rPr>
              <a:t>Computing Future Values </a:t>
            </a:r>
            <a:r>
              <a:rPr lang="en-US" altLang="en-US" sz="3600" dirty="0" smtClean="0">
                <a:latin typeface="+mj-lt"/>
                <a:ea typeface="ヒラギノ角ゴ Pro W3" charset="-128"/>
              </a:rPr>
              <a:t>Using </a:t>
            </a:r>
            <a:r>
              <a:rPr lang="en-US" altLang="en-US" sz="3600" dirty="0">
                <a:latin typeface="+mj-lt"/>
                <a:ea typeface="ヒラギノ角ゴ Pro W3" charset="-128"/>
              </a:rPr>
              <a:t>Calculator or Excel</a:t>
            </a:r>
            <a:endParaRPr lang="en-US" sz="3600" dirty="0">
              <a:latin typeface="+mj-lt"/>
            </a:endParaRPr>
          </a:p>
        </p:txBody>
      </p:sp>
      <p:sp>
        <p:nvSpPr>
          <p:cNvPr id="3" name="Content Placeholder 2"/>
          <p:cNvSpPr>
            <a:spLocks noGrp="1"/>
          </p:cNvSpPr>
          <p:nvPr>
            <p:ph idx="1"/>
          </p:nvPr>
        </p:nvSpPr>
        <p:spPr>
          <a:xfrm>
            <a:off x="437536" y="1902536"/>
            <a:ext cx="8229600" cy="931024"/>
          </a:xfrm>
        </p:spPr>
        <p:txBody>
          <a:bodyPr>
            <a:spAutoFit/>
          </a:bodyPr>
          <a:lstStyle/>
          <a:p>
            <a:r>
              <a:rPr lang="en-US" altLang="en-US" sz="2400" dirty="0">
                <a:ea typeface="ヒラギノ角ゴ Pro W3" charset="-128"/>
              </a:rPr>
              <a:t>Review discussion in the </a:t>
            </a:r>
            <a:r>
              <a:rPr lang="en-US" altLang="en-US" sz="2400" dirty="0" smtClean="0">
                <a:ea typeface="ヒラギノ角ゴ Pro W3" charset="-128"/>
              </a:rPr>
              <a:t>textbook.</a:t>
            </a:r>
          </a:p>
          <a:p>
            <a:r>
              <a:rPr lang="en-US" altLang="en-US" sz="2400" dirty="0">
                <a:ea typeface="ヒラギノ角ゴ Pro W3" charset="-128"/>
              </a:rPr>
              <a:t>Excel Function for </a:t>
            </a:r>
            <a:r>
              <a:rPr lang="en-US" altLang="en-US" sz="2400" i="1" dirty="0">
                <a:ea typeface="ヒラギノ角ゴ Pro W3" charset="-128"/>
              </a:rPr>
              <a:t>FV</a:t>
            </a:r>
            <a:r>
              <a:rPr lang="en-US" altLang="en-US" sz="2400" dirty="0" smtClean="0">
                <a:ea typeface="ヒラギノ角ゴ Pro W3" charset="-128"/>
              </a:rPr>
              <a:t>: </a:t>
            </a:r>
            <a:r>
              <a:rPr lang="en-US" sz="2400" dirty="0" smtClean="0">
                <a:ea typeface="ヒラギノ角ゴ Pro W3" charset="-128"/>
              </a:rPr>
              <a:t>= </a:t>
            </a:r>
            <a:r>
              <a:rPr lang="en-US" altLang="en-US" sz="2400" i="1" dirty="0" smtClean="0">
                <a:ea typeface="ヒラギノ角ゴ Pro W3" charset="-128"/>
              </a:rPr>
              <a:t>FV</a:t>
            </a:r>
            <a:r>
              <a:rPr lang="en-US" altLang="en-US" sz="2400" dirty="0" smtClean="0">
                <a:ea typeface="ヒラギノ角ゴ Pro W3" charset="-128"/>
              </a:rPr>
              <a:t>(rate, nper, pmt, pv</a:t>
            </a:r>
            <a:r>
              <a:rPr lang="en-US" altLang="en-US" sz="2400" dirty="0">
                <a:ea typeface="ヒラギノ角ゴ Pro W3" charset="-128"/>
              </a:rPr>
              <a:t>)</a:t>
            </a:r>
            <a:endParaRPr lang="en-US" sz="2400" dirty="0"/>
          </a:p>
        </p:txBody>
      </p:sp>
    </p:spTree>
    <p:extLst>
      <p:ext uri="{BB962C8B-B14F-4D97-AF65-F5344CB8AC3E}">
        <p14:creationId xmlns:p14="http://schemas.microsoft.com/office/powerpoint/2010/main" val="1892786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79" y="414534"/>
            <a:ext cx="8229600" cy="553998"/>
          </a:xfrm>
        </p:spPr>
        <p:txBody>
          <a:bodyPr>
            <a:spAutoFit/>
          </a:bodyPr>
          <a:lstStyle/>
          <a:p>
            <a:r>
              <a:rPr lang="en-US" altLang="en-US" sz="3600" dirty="0">
                <a:latin typeface="+mj-lt"/>
                <a:ea typeface="ヒラギノ角ゴ Pro W3" charset="-128"/>
              </a:rPr>
              <a:t>Present </a:t>
            </a:r>
            <a:r>
              <a:rPr lang="en-US" altLang="en-US" sz="3600" dirty="0" smtClean="0">
                <a:latin typeface="+mj-lt"/>
                <a:ea typeface="ヒラギノ角ゴ Pro W3" charset="-128"/>
              </a:rPr>
              <a:t>Value </a:t>
            </a:r>
            <a:r>
              <a:rPr lang="en-US" altLang="en-US" sz="2800" dirty="0" smtClean="0">
                <a:latin typeface="+mj-lt"/>
                <a:ea typeface="ヒラギノ角ゴ Pro W3" charset="-128"/>
              </a:rPr>
              <a:t>(1 of 2)</a:t>
            </a:r>
            <a:endParaRPr lang="en-US" sz="2800" dirty="0">
              <a:latin typeface="+mj-lt"/>
            </a:endParaRPr>
          </a:p>
        </p:txBody>
      </p:sp>
      <p:sp>
        <p:nvSpPr>
          <p:cNvPr id="3" name="Content Placeholder 2"/>
          <p:cNvSpPr>
            <a:spLocks noGrp="1"/>
          </p:cNvSpPr>
          <p:nvPr>
            <p:ph idx="1"/>
          </p:nvPr>
        </p:nvSpPr>
        <p:spPr>
          <a:xfrm>
            <a:off x="437536" y="1216752"/>
            <a:ext cx="8229600" cy="738664"/>
          </a:xfrm>
        </p:spPr>
        <p:txBody>
          <a:bodyPr>
            <a:spAutoFit/>
          </a:bodyPr>
          <a:lstStyle/>
          <a:p>
            <a:r>
              <a:rPr lang="en-US" altLang="en-US" sz="2400" dirty="0">
                <a:ea typeface="ヒラギノ角ゴ Pro W3" charset="-128"/>
              </a:rPr>
              <a:t>Present value reflects the current value of a future payment or receipt</a:t>
            </a:r>
            <a:r>
              <a:rPr lang="en-US" altLang="en-US" sz="2400" dirty="0" smtClean="0">
                <a:ea typeface="ヒラギノ角ゴ Pro W3" charset="-128"/>
              </a:rPr>
              <a:t>.</a:t>
            </a:r>
            <a:endParaRPr lang="en-US" altLang="en-US" sz="2400" dirty="0">
              <a:ea typeface="ヒラギノ角ゴ Pro W3" charset="-128"/>
            </a:endParaRPr>
          </a:p>
        </p:txBody>
      </p:sp>
    </p:spTree>
    <p:extLst>
      <p:ext uri="{BB962C8B-B14F-4D97-AF65-F5344CB8AC3E}">
        <p14:creationId xmlns:p14="http://schemas.microsoft.com/office/powerpoint/2010/main" val="581046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79" y="414534"/>
            <a:ext cx="8229600" cy="553998"/>
          </a:xfrm>
        </p:spPr>
        <p:txBody>
          <a:bodyPr>
            <a:spAutoFit/>
          </a:bodyPr>
          <a:lstStyle/>
          <a:p>
            <a:r>
              <a:rPr lang="en-US" altLang="en-US" sz="3600" dirty="0">
                <a:latin typeface="+mj-lt"/>
                <a:ea typeface="ヒラギノ角ゴ Pro W3" charset="-128"/>
              </a:rPr>
              <a:t>Present </a:t>
            </a:r>
            <a:r>
              <a:rPr lang="en-US" altLang="en-US" sz="3600" dirty="0" smtClean="0">
                <a:latin typeface="+mj-lt"/>
                <a:ea typeface="ヒラギノ角ゴ Pro W3" charset="-128"/>
              </a:rPr>
              <a:t>Value </a:t>
            </a:r>
            <a:r>
              <a:rPr lang="en-US" altLang="en-US" sz="2800" dirty="0" smtClean="0">
                <a:latin typeface="+mj-lt"/>
                <a:ea typeface="ヒラギノ角ゴ Pro W3" charset="-128"/>
              </a:rPr>
              <a:t>(2 of 2)</a:t>
            </a:r>
            <a:endParaRPr lang="en-US" sz="2800" dirty="0">
              <a:latin typeface="+mj-lt"/>
            </a:endParaRPr>
          </a:p>
        </p:txBody>
      </p:sp>
      <p:graphicFrame>
        <p:nvGraphicFramePr>
          <p:cNvPr id="4" name="Object 3" descr="An image shows an equation as follows: PV equals FVn open bracket the fraction 1 by 1 plus r to the power n close bracket."/>
          <p:cNvGraphicFramePr>
            <a:graphicFrameLocks noChangeAspect="1"/>
          </p:cNvGraphicFramePr>
          <p:nvPr>
            <p:extLst>
              <p:ext uri="{D42A27DB-BD31-4B8C-83A1-F6EECF244321}">
                <p14:modId xmlns:p14="http://schemas.microsoft.com/office/powerpoint/2010/main" val="1811542903"/>
              </p:ext>
            </p:extLst>
          </p:nvPr>
        </p:nvGraphicFramePr>
        <p:xfrm>
          <a:off x="2938463" y="1241425"/>
          <a:ext cx="2746375" cy="1114425"/>
        </p:xfrm>
        <a:graphic>
          <a:graphicData uri="http://schemas.openxmlformats.org/presentationml/2006/ole">
            <mc:AlternateContent xmlns:mc="http://schemas.openxmlformats.org/markup-compatibility/2006">
              <mc:Choice xmlns:v="urn:schemas-microsoft-com:vml" Requires="v">
                <p:oleObj spid="_x0000_s7849" name="Equation" r:id="rId3" imgW="1320480" imgH="533160" progId="Equation.DSMT4">
                  <p:embed/>
                </p:oleObj>
              </mc:Choice>
              <mc:Fallback>
                <p:oleObj name="Equation" r:id="rId3" imgW="1320480" imgH="533160" progId="Equation.DSMT4">
                  <p:embed/>
                  <p:pic>
                    <p:nvPicPr>
                      <p:cNvPr id="0" name=""/>
                      <p:cNvPicPr/>
                      <p:nvPr/>
                    </p:nvPicPr>
                    <p:blipFill>
                      <a:blip r:embed="rId4"/>
                      <a:stretch>
                        <a:fillRect/>
                      </a:stretch>
                    </p:blipFill>
                    <p:spPr>
                      <a:xfrm>
                        <a:off x="2938463" y="1241425"/>
                        <a:ext cx="2746375" cy="1114425"/>
                      </a:xfrm>
                      <a:prstGeom prst="rect">
                        <a:avLst/>
                      </a:prstGeom>
                    </p:spPr>
                  </p:pic>
                </p:oleObj>
              </mc:Fallback>
            </mc:AlternateContent>
          </a:graphicData>
        </a:graphic>
      </p:graphicFrame>
      <p:sp>
        <p:nvSpPr>
          <p:cNvPr id="3" name="Content Placeholder 2"/>
          <p:cNvSpPr>
            <a:spLocks noGrp="1"/>
          </p:cNvSpPr>
          <p:nvPr>
            <p:ph idx="1"/>
          </p:nvPr>
        </p:nvSpPr>
        <p:spPr>
          <a:xfrm>
            <a:off x="447368" y="2605370"/>
            <a:ext cx="8229600" cy="2423740"/>
          </a:xfrm>
        </p:spPr>
        <p:txBody>
          <a:bodyPr>
            <a:spAutoFit/>
          </a:bodyPr>
          <a:lstStyle/>
          <a:p>
            <a:pPr marL="0" indent="0">
              <a:buNone/>
            </a:pPr>
            <a:r>
              <a:rPr lang="en-US" altLang="en-US" sz="2400" i="1" dirty="0">
                <a:ea typeface="ヒラギノ角ゴ Pro W3" charset="-128"/>
              </a:rPr>
              <a:t>FVn = </a:t>
            </a:r>
            <a:r>
              <a:rPr lang="en-US" altLang="en-US" sz="2400" dirty="0">
                <a:ea typeface="ヒラギノ角ゴ Pro W3" charset="-128"/>
              </a:rPr>
              <a:t>the future value of the investment at the end of n </a:t>
            </a:r>
            <a:r>
              <a:rPr lang="en-US" altLang="en-US" sz="2400" dirty="0" smtClean="0">
                <a:ea typeface="ヒラギノ角ゴ Pro W3" charset="-128"/>
              </a:rPr>
              <a:t>years</a:t>
            </a:r>
          </a:p>
          <a:p>
            <a:pPr marL="0" indent="0">
              <a:buNone/>
            </a:pPr>
            <a:r>
              <a:rPr lang="en-US" altLang="en-US" sz="2400" i="1" dirty="0">
                <a:ea typeface="ヒラギノ角ゴ Pro W3" charset="-128"/>
              </a:rPr>
              <a:t>n = </a:t>
            </a:r>
            <a:r>
              <a:rPr lang="en-US" altLang="en-US" sz="2400" dirty="0">
                <a:ea typeface="ヒラギノ角ゴ Pro W3" charset="-128"/>
              </a:rPr>
              <a:t>number of years until payment is  </a:t>
            </a:r>
            <a:r>
              <a:rPr lang="en-US" altLang="en-US" sz="2400" dirty="0" smtClean="0">
                <a:ea typeface="ヒラギノ角ゴ Pro W3" charset="-128"/>
              </a:rPr>
              <a:t>received</a:t>
            </a:r>
          </a:p>
          <a:p>
            <a:pPr marL="0" indent="0">
              <a:buNone/>
            </a:pPr>
            <a:r>
              <a:rPr lang="en-US" altLang="en-US" sz="2400" i="1" dirty="0">
                <a:ea typeface="ヒラギノ角ゴ Pro W3" charset="-128"/>
              </a:rPr>
              <a:t>r</a:t>
            </a:r>
            <a:r>
              <a:rPr lang="en-US" altLang="en-US" sz="2400" dirty="0">
                <a:ea typeface="ヒラギノ角ゴ Pro W3" charset="-128"/>
              </a:rPr>
              <a:t> </a:t>
            </a:r>
            <a:r>
              <a:rPr lang="en-US" altLang="en-US" sz="2400" i="1" dirty="0">
                <a:ea typeface="ヒラギノ角ゴ Pro W3" charset="-128"/>
              </a:rPr>
              <a:t>= </a:t>
            </a:r>
            <a:r>
              <a:rPr lang="en-US" altLang="en-US" sz="2400" dirty="0">
                <a:ea typeface="ヒラギノ角ゴ Pro W3" charset="-128"/>
              </a:rPr>
              <a:t>the </a:t>
            </a:r>
            <a:r>
              <a:rPr lang="en-US" altLang="en-US" sz="2400" dirty="0" smtClean="0">
                <a:ea typeface="ヒラギノ角ゴ Pro W3" charset="-128"/>
              </a:rPr>
              <a:t>interest rate</a:t>
            </a:r>
          </a:p>
          <a:p>
            <a:pPr marL="0" indent="0">
              <a:buNone/>
            </a:pPr>
            <a:r>
              <a:rPr lang="en-US" altLang="en-US" sz="2400" i="1" dirty="0">
                <a:ea typeface="ヒラギノ角ゴ Pro W3" charset="-128"/>
              </a:rPr>
              <a:t>PV = </a:t>
            </a:r>
            <a:r>
              <a:rPr lang="en-US" altLang="en-US" sz="2400" dirty="0">
                <a:ea typeface="ヒラギノ角ゴ Pro W3" charset="-128"/>
              </a:rPr>
              <a:t>the present value of the future sum of money</a:t>
            </a:r>
          </a:p>
        </p:txBody>
      </p:sp>
    </p:spTree>
    <p:extLst>
      <p:ext uri="{BB962C8B-B14F-4D97-AF65-F5344CB8AC3E}">
        <p14:creationId xmlns:p14="http://schemas.microsoft.com/office/powerpoint/2010/main" val="317585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79" y="414534"/>
            <a:ext cx="8229600" cy="553998"/>
          </a:xfrm>
        </p:spPr>
        <p:txBody>
          <a:bodyPr>
            <a:spAutoFit/>
          </a:bodyPr>
          <a:lstStyle/>
          <a:p>
            <a:r>
              <a:rPr lang="en-IN" sz="3600" dirty="0">
                <a:latin typeface="+mj-lt"/>
              </a:rPr>
              <a:t>Present Value Example</a:t>
            </a:r>
            <a:endParaRPr lang="en-US" sz="3600" dirty="0">
              <a:latin typeface="+mj-lt"/>
            </a:endParaRPr>
          </a:p>
        </p:txBody>
      </p:sp>
      <p:sp>
        <p:nvSpPr>
          <p:cNvPr id="3" name="Content Placeholder 2"/>
          <p:cNvSpPr>
            <a:spLocks noGrp="1"/>
          </p:cNvSpPr>
          <p:nvPr>
            <p:ph idx="1"/>
          </p:nvPr>
        </p:nvSpPr>
        <p:spPr>
          <a:xfrm>
            <a:off x="437536" y="1216753"/>
            <a:ext cx="8229600" cy="738664"/>
          </a:xfrm>
        </p:spPr>
        <p:txBody>
          <a:bodyPr>
            <a:spAutoFit/>
          </a:bodyPr>
          <a:lstStyle/>
          <a:p>
            <a:r>
              <a:rPr lang="en-US" altLang="en-US" sz="2400" dirty="0">
                <a:ea typeface="ヒラギノ角ゴ Pro W3" charset="-128"/>
              </a:rPr>
              <a:t>What will be the present value of $500 to be received 10 years from today if the discount rate is 6</a:t>
            </a:r>
            <a:r>
              <a:rPr lang="en-US" altLang="en-US" sz="2400" dirty="0" smtClean="0">
                <a:ea typeface="ヒラギノ角ゴ Pro W3" charset="-128"/>
              </a:rPr>
              <a:t>%?</a:t>
            </a:r>
          </a:p>
        </p:txBody>
      </p:sp>
      <p:graphicFrame>
        <p:nvGraphicFramePr>
          <p:cNvPr id="4" name="Object 3" descr="The equation is as follows: &#10;• PV equals U.S. dollars 500 open bracket the fraction 1 by 1 plus 0.06 to the power 10 close bracket.&#10;• Equals U.S. dollars 500 open bracket the fraction 1 by 1.791 close bracket.&#10;• Equals U.S. dollars 500 times 0.558&#10;• Equals U.S. dollars 279.00."/>
          <p:cNvGraphicFramePr>
            <a:graphicFrameLocks noChangeAspect="1"/>
          </p:cNvGraphicFramePr>
          <p:nvPr>
            <p:extLst>
              <p:ext uri="{D42A27DB-BD31-4B8C-83A1-F6EECF244321}">
                <p14:modId xmlns:p14="http://schemas.microsoft.com/office/powerpoint/2010/main" val="658884232"/>
              </p:ext>
            </p:extLst>
          </p:nvPr>
        </p:nvGraphicFramePr>
        <p:xfrm>
          <a:off x="2955925" y="2322513"/>
          <a:ext cx="3482975" cy="3113087"/>
        </p:xfrm>
        <a:graphic>
          <a:graphicData uri="http://schemas.openxmlformats.org/presentationml/2006/ole">
            <mc:AlternateContent xmlns:mc="http://schemas.openxmlformats.org/markup-compatibility/2006">
              <mc:Choice xmlns:v="urn:schemas-microsoft-com:vml" Requires="v">
                <p:oleObj spid="_x0000_s8872" name="Equation" r:id="rId4" imgW="1625400" imgH="1447560" progId="Equation.DSMT4">
                  <p:embed/>
                </p:oleObj>
              </mc:Choice>
              <mc:Fallback>
                <p:oleObj name="Equation" r:id="rId4" imgW="1625400" imgH="1447560" progId="Equation.DSMT4">
                  <p:embed/>
                  <p:pic>
                    <p:nvPicPr>
                      <p:cNvPr id="0" name=""/>
                      <p:cNvPicPr/>
                      <p:nvPr/>
                    </p:nvPicPr>
                    <p:blipFill>
                      <a:blip r:embed="rId5"/>
                      <a:stretch>
                        <a:fillRect/>
                      </a:stretch>
                    </p:blipFill>
                    <p:spPr>
                      <a:xfrm>
                        <a:off x="2955925" y="2322513"/>
                        <a:ext cx="3482975" cy="3113087"/>
                      </a:xfrm>
                      <a:prstGeom prst="rect">
                        <a:avLst/>
                      </a:prstGeom>
                    </p:spPr>
                  </p:pic>
                </p:oleObj>
              </mc:Fallback>
            </mc:AlternateContent>
          </a:graphicData>
        </a:graphic>
      </p:graphicFrame>
    </p:spTree>
    <p:extLst>
      <p:ext uri="{BB962C8B-B14F-4D97-AF65-F5344CB8AC3E}">
        <p14:creationId xmlns:p14="http://schemas.microsoft.com/office/powerpoint/2010/main" val="4022971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29" y="418890"/>
            <a:ext cx="8229600" cy="2123658"/>
          </a:xfrm>
        </p:spPr>
        <p:txBody>
          <a:bodyPr>
            <a:spAutoFit/>
          </a:bodyPr>
          <a:lstStyle/>
          <a:p>
            <a:r>
              <a:rPr lang="en-US" dirty="0">
                <a:latin typeface="+mj-lt"/>
              </a:rPr>
              <a:t>Figure </a:t>
            </a:r>
            <a:r>
              <a:rPr lang="en-US" dirty="0" smtClean="0">
                <a:latin typeface="+mj-lt"/>
              </a:rPr>
              <a:t>5.3 </a:t>
            </a:r>
            <a:r>
              <a:rPr lang="en-US" dirty="0">
                <a:latin typeface="+mj-lt"/>
              </a:rPr>
              <a:t>The Present Value of $100 to </a:t>
            </a:r>
            <a:r>
              <a:rPr lang="en-US">
                <a:latin typeface="+mj-lt"/>
              </a:rPr>
              <a:t>Be </a:t>
            </a:r>
            <a:r>
              <a:rPr lang="en-US" smtClean="0">
                <a:latin typeface="+mj-lt"/>
              </a:rPr>
              <a:t>Received </a:t>
            </a:r>
            <a:r>
              <a:rPr lang="en-US" dirty="0">
                <a:latin typeface="+mj-lt"/>
              </a:rPr>
              <a:t>at a Future Date and Discounted Back to the Present at 0</a:t>
            </a:r>
            <a:r>
              <a:rPr lang="en-US" dirty="0" smtClean="0">
                <a:latin typeface="+mj-lt"/>
              </a:rPr>
              <a:t>, 5, 10</a:t>
            </a:r>
            <a:r>
              <a:rPr lang="en-US" dirty="0">
                <a:latin typeface="+mj-lt"/>
              </a:rPr>
              <a:t>, and 15 </a:t>
            </a:r>
            <a:r>
              <a:rPr lang="en-US" dirty="0" smtClean="0">
                <a:latin typeface="+mj-lt"/>
              </a:rPr>
              <a:t>Percent </a:t>
            </a:r>
            <a:r>
              <a:rPr lang="en-US" sz="2600" dirty="0" smtClean="0">
                <a:latin typeface="+mj-lt"/>
              </a:rPr>
              <a:t>(1 of 2)</a:t>
            </a:r>
            <a:endParaRPr lang="en-US" sz="2600" dirty="0">
              <a:latin typeface="+mj-lt"/>
            </a:endParaRPr>
          </a:p>
        </p:txBody>
      </p:sp>
      <p:pic>
        <p:nvPicPr>
          <p:cNvPr id="22530" name="Picture 2" descr="The horizontal axis of the graph denotes Number of years, from 0 through 20; the vertical axis represents Present value (dollar s), from 0 to 100.&#10;Four lines in the graph, each representing different interest rates (0 percent, 5 percent, 10 percent, and 15 percent), all begin at dollar 100 on the vertical axis, at year 0 on the horizontal axis.&#10;At 0 percent interest, the line remains parallel to the horizontal axis, remaining at dollar 100 through all 20 years. The other interest rates slope downward according to the amount of interest. &#10;The 5 percent line is at about dollar 40 after 20 years.&#10;The 10 percent line is at about dollar 20. &#10;The 15 percent line is at about dollar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525" y="2744607"/>
            <a:ext cx="6356550" cy="354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196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24529" y="398137"/>
            <a:ext cx="8229600" cy="2092881"/>
          </a:xfrm>
        </p:spPr>
        <p:txBody>
          <a:bodyPr>
            <a:spAutoFit/>
          </a:bodyPr>
          <a:lstStyle/>
          <a:p>
            <a:r>
              <a:rPr lang="en-US" dirty="0">
                <a:latin typeface="+mj-lt"/>
              </a:rPr>
              <a:t>Figure </a:t>
            </a:r>
            <a:r>
              <a:rPr lang="en-US" dirty="0" smtClean="0">
                <a:latin typeface="+mj-lt"/>
              </a:rPr>
              <a:t>5.3 </a:t>
            </a:r>
            <a:r>
              <a:rPr lang="en-US" dirty="0">
                <a:latin typeface="+mj-lt"/>
              </a:rPr>
              <a:t>The Present Value of $100 to Be </a:t>
            </a:r>
            <a:r>
              <a:rPr lang="en-US" dirty="0" smtClean="0">
                <a:latin typeface="+mj-lt"/>
              </a:rPr>
              <a:t>Received </a:t>
            </a:r>
            <a:r>
              <a:rPr lang="en-US" dirty="0">
                <a:latin typeface="+mj-lt"/>
              </a:rPr>
              <a:t>at a Future Date and Discounted Back to the Present at 0</a:t>
            </a:r>
            <a:r>
              <a:rPr lang="en-US" dirty="0" smtClean="0">
                <a:latin typeface="+mj-lt"/>
              </a:rPr>
              <a:t>, 5, 10</a:t>
            </a:r>
            <a:r>
              <a:rPr lang="en-US" dirty="0">
                <a:latin typeface="+mj-lt"/>
              </a:rPr>
              <a:t>, and 15 </a:t>
            </a:r>
            <a:r>
              <a:rPr lang="en-US" dirty="0" smtClean="0">
                <a:latin typeface="+mj-lt"/>
              </a:rPr>
              <a:t>Percent </a:t>
            </a:r>
            <a:r>
              <a:rPr lang="en-US" sz="2600" dirty="0" smtClean="0">
                <a:latin typeface="+mj-lt"/>
              </a:rPr>
              <a:t>(2 of 2)</a:t>
            </a:r>
            <a:endParaRPr lang="en-US" sz="2600" dirty="0">
              <a:latin typeface="+mj-lt"/>
            </a:endParaRPr>
          </a:p>
        </p:txBody>
      </p:sp>
      <p:sp>
        <p:nvSpPr>
          <p:cNvPr id="3" name="Content Placeholder 2"/>
          <p:cNvSpPr>
            <a:spLocks noGrp="1"/>
          </p:cNvSpPr>
          <p:nvPr>
            <p:ph idx="1"/>
          </p:nvPr>
        </p:nvSpPr>
        <p:spPr>
          <a:xfrm>
            <a:off x="437536" y="2743790"/>
            <a:ext cx="8229600" cy="1261884"/>
          </a:xfrm>
        </p:spPr>
        <p:txBody>
          <a:bodyPr>
            <a:spAutoFit/>
          </a:bodyPr>
          <a:lstStyle/>
          <a:p>
            <a:r>
              <a:rPr lang="en-US" altLang="en-US" sz="2400" dirty="0">
                <a:ea typeface="ヒラギノ角ゴ Pro W3" charset="-128"/>
              </a:rPr>
              <a:t>Figure </a:t>
            </a:r>
            <a:r>
              <a:rPr lang="en-US" altLang="en-US" sz="2400" dirty="0" smtClean="0">
                <a:ea typeface="ヒラギノ角ゴ Pro W3" charset="-128"/>
              </a:rPr>
              <a:t>5.3 </a:t>
            </a:r>
            <a:r>
              <a:rPr lang="en-US" altLang="en-US" sz="2400" dirty="0">
                <a:ea typeface="ヒラギノ角ゴ Pro W3" charset="-128"/>
              </a:rPr>
              <a:t>illustrates that </a:t>
            </a:r>
            <a:r>
              <a:rPr lang="en-US" altLang="en-US" sz="2400" i="1" dirty="0">
                <a:ea typeface="ヒラギノ角ゴ Pro W3" charset="-128"/>
              </a:rPr>
              <a:t>PV</a:t>
            </a:r>
            <a:r>
              <a:rPr lang="en-US" altLang="en-US" sz="2400" dirty="0">
                <a:ea typeface="ヒラギノ角ゴ Pro W3" charset="-128"/>
              </a:rPr>
              <a:t> is lower </a:t>
            </a:r>
            <a:r>
              <a:rPr lang="en-US" altLang="en-US" sz="2400" dirty="0" smtClean="0">
                <a:ea typeface="ヒラギノ角ゴ Pro W3" charset="-128"/>
              </a:rPr>
              <a:t>if</a:t>
            </a:r>
            <a:endParaRPr lang="en-US" altLang="en-US" sz="2400" dirty="0">
              <a:ea typeface="ヒラギノ角ゴ Pro W3" charset="-128"/>
            </a:endParaRPr>
          </a:p>
          <a:p>
            <a:pPr lvl="1"/>
            <a:r>
              <a:rPr lang="en-US" altLang="en-US" sz="2400" dirty="0">
                <a:ea typeface="ヒラギノ角ゴ Pro W3" charset="-128"/>
              </a:rPr>
              <a:t>Time period is </a:t>
            </a:r>
            <a:r>
              <a:rPr lang="en-US" altLang="en-US" sz="2400" dirty="0" smtClean="0">
                <a:ea typeface="ヒラギノ角ゴ Pro W3" charset="-128"/>
              </a:rPr>
              <a:t>longer, or</a:t>
            </a:r>
          </a:p>
          <a:p>
            <a:pPr lvl="1"/>
            <a:r>
              <a:rPr lang="en-US" altLang="en-US" sz="2400" dirty="0">
                <a:ea typeface="ヒラギノ角ゴ Pro W3" charset="-128"/>
              </a:rPr>
              <a:t>Interest rate is higher.</a:t>
            </a:r>
            <a:endParaRPr lang="en-US" sz="2400" dirty="0"/>
          </a:p>
        </p:txBody>
      </p:sp>
    </p:spTree>
    <p:extLst>
      <p:ext uri="{BB962C8B-B14F-4D97-AF65-F5344CB8AC3E}">
        <p14:creationId xmlns:p14="http://schemas.microsoft.com/office/powerpoint/2010/main" val="183796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79" y="414534"/>
            <a:ext cx="8229600" cy="553998"/>
          </a:xfrm>
        </p:spPr>
        <p:txBody>
          <a:bodyPr>
            <a:spAutoFit/>
          </a:bodyPr>
          <a:lstStyle/>
          <a:p>
            <a:r>
              <a:rPr lang="en-US" altLang="en-US" sz="3600" dirty="0" smtClean="0">
                <a:latin typeface="+mj-lt"/>
                <a:ea typeface="ＭＳ Ｐゴシック" panose="020B0600070205080204" pitchFamily="34" charset="-128"/>
              </a:rPr>
              <a:t>Learning Objectives</a:t>
            </a:r>
            <a:endParaRPr lang="en-US" sz="2000" b="0" dirty="0">
              <a:latin typeface="+mj-lt"/>
            </a:endParaRPr>
          </a:p>
        </p:txBody>
      </p:sp>
      <p:sp>
        <p:nvSpPr>
          <p:cNvPr id="3" name="Content Placeholder 2"/>
          <p:cNvSpPr>
            <a:spLocks noGrp="1"/>
          </p:cNvSpPr>
          <p:nvPr>
            <p:ph idx="1"/>
          </p:nvPr>
        </p:nvSpPr>
        <p:spPr>
          <a:xfrm>
            <a:off x="437536" y="1216752"/>
            <a:ext cx="8249264" cy="3162404"/>
          </a:xfrm>
        </p:spPr>
        <p:txBody>
          <a:bodyPr wrap="square">
            <a:spAutoFit/>
          </a:bodyPr>
          <a:lstStyle/>
          <a:p>
            <a:pPr marL="568325" indent="-568325">
              <a:buNone/>
              <a:defRPr/>
            </a:pPr>
            <a:r>
              <a:rPr lang="en-US" sz="2400" b="1" dirty="0" smtClean="0">
                <a:solidFill>
                  <a:srgbClr val="007FA3"/>
                </a:solidFill>
              </a:rPr>
              <a:t>5.1</a:t>
            </a:r>
            <a:r>
              <a:rPr lang="en-US" sz="2400" dirty="0" smtClean="0"/>
              <a:t> </a:t>
            </a:r>
            <a:r>
              <a:rPr lang="en-GB" altLang="en-US" sz="2400" dirty="0" smtClean="0">
                <a:ea typeface="ヒラギノ角ゴ Pro W3" charset="-128"/>
              </a:rPr>
              <a:t>Explain </a:t>
            </a:r>
            <a:r>
              <a:rPr lang="en-GB" altLang="en-US" sz="2400" dirty="0">
                <a:ea typeface="ヒラギノ角ゴ Pro W3" charset="-128"/>
              </a:rPr>
              <a:t>the mechanics of compounding, and bringing the value of money back to the present.</a:t>
            </a:r>
            <a:endParaRPr lang="en-US" sz="2400" dirty="0" smtClean="0"/>
          </a:p>
          <a:p>
            <a:pPr marL="0" indent="0">
              <a:spcAft>
                <a:spcPts val="0"/>
              </a:spcAft>
              <a:buNone/>
            </a:pPr>
            <a:r>
              <a:rPr lang="en-US" sz="2400" b="1" dirty="0" smtClean="0">
                <a:solidFill>
                  <a:srgbClr val="007FA3"/>
                </a:solidFill>
              </a:rPr>
              <a:t>5.2</a:t>
            </a:r>
            <a:r>
              <a:rPr lang="en-US" sz="2400" dirty="0" smtClean="0"/>
              <a:t> </a:t>
            </a:r>
            <a:r>
              <a:rPr lang="en-GB" altLang="en-US" sz="2400" dirty="0">
                <a:ea typeface="ヒラギノ角ゴ Pro W3" charset="-128"/>
              </a:rPr>
              <a:t>Understand annuities.</a:t>
            </a:r>
            <a:endParaRPr lang="en-US" sz="2400" dirty="0" smtClean="0"/>
          </a:p>
          <a:p>
            <a:pPr marL="555625" indent="-555625">
              <a:buNone/>
            </a:pPr>
            <a:r>
              <a:rPr lang="en-US" sz="2400" b="1" dirty="0" smtClean="0">
                <a:solidFill>
                  <a:srgbClr val="007FA3"/>
                </a:solidFill>
              </a:rPr>
              <a:t>5.3</a:t>
            </a:r>
            <a:r>
              <a:rPr lang="en-US" sz="2400" dirty="0" smtClean="0"/>
              <a:t> </a:t>
            </a:r>
            <a:r>
              <a:rPr lang="en-GB" altLang="en-US" sz="2400" dirty="0">
                <a:ea typeface="ヒラギノ角ゴ Pro W3" charset="-128"/>
              </a:rPr>
              <a:t>Determine the future or present value of a sum when there are nonannual compounding periods.</a:t>
            </a:r>
            <a:endParaRPr lang="en-GB" altLang="en-US" sz="2400" dirty="0" smtClean="0"/>
          </a:p>
          <a:p>
            <a:pPr marL="555625" indent="-555625">
              <a:buNone/>
            </a:pPr>
            <a:r>
              <a:rPr lang="en-GB" altLang="en-US" sz="2400" b="1" dirty="0" smtClean="0">
                <a:solidFill>
                  <a:srgbClr val="007FA3"/>
                </a:solidFill>
                <a:ea typeface="ヒラギノ角ゴ Pro W3" charset="-128"/>
              </a:rPr>
              <a:t>5.4</a:t>
            </a:r>
            <a:r>
              <a:rPr lang="en-GB" altLang="en-US" sz="2400" dirty="0" smtClean="0">
                <a:ea typeface="ヒラギノ角ゴ Pro W3" charset="-128"/>
              </a:rPr>
              <a:t> </a:t>
            </a:r>
            <a:r>
              <a:rPr lang="en-GB" altLang="en-US" sz="2400" dirty="0">
                <a:ea typeface="ヒラギノ角ゴ Pro W3" charset="-128"/>
              </a:rPr>
              <a:t>Determine the present value of an uneven stream of payments and understand </a:t>
            </a:r>
            <a:r>
              <a:rPr lang="en-GB" altLang="en-US" sz="2400" dirty="0" smtClean="0">
                <a:ea typeface="ヒラギノ角ゴ Pro W3" charset="-128"/>
              </a:rPr>
              <a:t>perpetuities.</a:t>
            </a:r>
            <a:endParaRPr lang="en-US" altLang="en-US" sz="2400" dirty="0" smtClean="0">
              <a:ea typeface="ヒラギノ角ゴ Pro W3" charset="-128"/>
            </a:endParaRPr>
          </a:p>
        </p:txBody>
      </p:sp>
    </p:spTree>
    <p:extLst>
      <p:ext uri="{BB962C8B-B14F-4D97-AF65-F5344CB8AC3E}">
        <p14:creationId xmlns:p14="http://schemas.microsoft.com/office/powerpoint/2010/main" val="3238115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79" y="414534"/>
            <a:ext cx="8229600" cy="553998"/>
          </a:xfrm>
        </p:spPr>
        <p:txBody>
          <a:bodyPr>
            <a:spAutoFit/>
          </a:bodyPr>
          <a:lstStyle/>
          <a:p>
            <a:r>
              <a:rPr lang="en-US" altLang="en-US" sz="3600" dirty="0">
                <a:latin typeface="+mj-lt"/>
                <a:ea typeface="ヒラギノ角ゴ Pro W3" charset="-128"/>
              </a:rPr>
              <a:t>Using Excel</a:t>
            </a:r>
            <a:endParaRPr lang="en-US" sz="3600" dirty="0">
              <a:latin typeface="+mj-lt"/>
            </a:endParaRPr>
          </a:p>
        </p:txBody>
      </p:sp>
      <p:sp>
        <p:nvSpPr>
          <p:cNvPr id="3" name="Content Placeholder 2"/>
          <p:cNvSpPr>
            <a:spLocks noGrp="1"/>
          </p:cNvSpPr>
          <p:nvPr>
            <p:ph idx="1"/>
          </p:nvPr>
        </p:nvSpPr>
        <p:spPr>
          <a:xfrm>
            <a:off x="427704" y="1216752"/>
            <a:ext cx="8229600" cy="369332"/>
          </a:xfrm>
        </p:spPr>
        <p:txBody>
          <a:bodyPr>
            <a:spAutoFit/>
          </a:bodyPr>
          <a:lstStyle/>
          <a:p>
            <a:r>
              <a:rPr lang="en-US" altLang="en-US" sz="2400" dirty="0">
                <a:ea typeface="ヒラギノ角ゴ Pro W3" charset="-128"/>
              </a:rPr>
              <a:t>Excel Function for </a:t>
            </a:r>
            <a:r>
              <a:rPr lang="en-US" altLang="en-US" sz="2400" i="1" dirty="0">
                <a:ea typeface="ヒラギノ角ゴ Pro W3" charset="-128"/>
              </a:rPr>
              <a:t>PV</a:t>
            </a:r>
            <a:r>
              <a:rPr lang="en-US" altLang="en-US" sz="2400" dirty="0" smtClean="0">
                <a:ea typeface="ヒラギノ角ゴ Pro W3" charset="-128"/>
              </a:rPr>
              <a:t>: = </a:t>
            </a:r>
            <a:r>
              <a:rPr lang="en-US" altLang="en-US" sz="2400" i="1" dirty="0">
                <a:ea typeface="ヒラギノ角ゴ Pro W3" charset="-128"/>
              </a:rPr>
              <a:t>PV</a:t>
            </a:r>
            <a:r>
              <a:rPr lang="en-US" altLang="en-US" sz="2400" dirty="0">
                <a:ea typeface="ヒラギノ角ゴ Pro W3" charset="-128"/>
              </a:rPr>
              <a:t>(rate,nper,pmt,fv)</a:t>
            </a:r>
            <a:endParaRPr lang="en-US" sz="2400" dirty="0"/>
          </a:p>
        </p:txBody>
      </p:sp>
    </p:spTree>
    <p:extLst>
      <p:ext uri="{BB962C8B-B14F-4D97-AF65-F5344CB8AC3E}">
        <p14:creationId xmlns:p14="http://schemas.microsoft.com/office/powerpoint/2010/main" val="3979087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9664" y="2356371"/>
            <a:ext cx="7772400" cy="553998"/>
          </a:xfrm>
        </p:spPr>
        <p:txBody>
          <a:bodyPr>
            <a:spAutoFit/>
          </a:bodyPr>
          <a:lstStyle/>
          <a:p>
            <a:r>
              <a:rPr lang="en-US" dirty="0" smtClean="0">
                <a:latin typeface="+mj-lt"/>
              </a:rPr>
              <a:t>Annuities</a:t>
            </a:r>
            <a:endParaRPr lang="en-US" b="0" dirty="0">
              <a:latin typeface="+mj-lt"/>
            </a:endParaRPr>
          </a:p>
        </p:txBody>
      </p:sp>
    </p:spTree>
    <p:extLst>
      <p:ext uri="{BB962C8B-B14F-4D97-AF65-F5344CB8AC3E}">
        <p14:creationId xmlns:p14="http://schemas.microsoft.com/office/powerpoint/2010/main" val="1742478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68" y="414534"/>
            <a:ext cx="8229600" cy="553998"/>
          </a:xfrm>
        </p:spPr>
        <p:txBody>
          <a:bodyPr>
            <a:spAutoFit/>
          </a:bodyPr>
          <a:lstStyle/>
          <a:p>
            <a:r>
              <a:rPr lang="en-US" sz="3600" dirty="0" smtClean="0">
                <a:latin typeface="+mj-lt"/>
              </a:rPr>
              <a:t>Annuities </a:t>
            </a:r>
            <a:endParaRPr lang="en-US" sz="2000" b="0" dirty="0">
              <a:latin typeface="+mj-lt"/>
            </a:endParaRPr>
          </a:p>
        </p:txBody>
      </p:sp>
      <p:sp>
        <p:nvSpPr>
          <p:cNvPr id="3" name="Content Placeholder 2"/>
          <p:cNvSpPr>
            <a:spLocks noGrp="1"/>
          </p:cNvSpPr>
          <p:nvPr>
            <p:ph idx="1"/>
          </p:nvPr>
        </p:nvSpPr>
        <p:spPr>
          <a:xfrm>
            <a:off x="437536" y="1216752"/>
            <a:ext cx="8229600" cy="1669688"/>
          </a:xfrm>
        </p:spPr>
        <p:txBody>
          <a:bodyPr>
            <a:spAutoFit/>
          </a:bodyPr>
          <a:lstStyle/>
          <a:p>
            <a:r>
              <a:rPr lang="en-US" altLang="en-US" sz="2400" dirty="0">
                <a:ea typeface="ヒラギノ角ゴ Pro W3" charset="-128"/>
              </a:rPr>
              <a:t>An annuity is a series of equal dollar payments for a specified number of years</a:t>
            </a:r>
            <a:r>
              <a:rPr lang="en-US" altLang="en-US" sz="2400" dirty="0" smtClean="0">
                <a:ea typeface="ヒラギノ角ゴ Pro W3" charset="-128"/>
              </a:rPr>
              <a:t>.</a:t>
            </a:r>
          </a:p>
          <a:p>
            <a:r>
              <a:rPr lang="en-US" altLang="en-US" sz="2400" b="1" dirty="0">
                <a:ea typeface="ヒラギノ角ゴ Pro W3" charset="-128"/>
              </a:rPr>
              <a:t>Ordinary annuity</a:t>
            </a:r>
            <a:r>
              <a:rPr lang="en-US" altLang="en-US" sz="2400" dirty="0">
                <a:ea typeface="ヒラギノ角ゴ Pro W3" charset="-128"/>
              </a:rPr>
              <a:t> payments occur at the end of each period.</a:t>
            </a:r>
            <a:endParaRPr lang="en-US" sz="2400" dirty="0"/>
          </a:p>
        </p:txBody>
      </p:sp>
    </p:spTree>
    <p:extLst>
      <p:ext uri="{BB962C8B-B14F-4D97-AF65-F5344CB8AC3E}">
        <p14:creationId xmlns:p14="http://schemas.microsoft.com/office/powerpoint/2010/main" val="2209998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79" y="414534"/>
            <a:ext cx="8229600" cy="553998"/>
          </a:xfrm>
        </p:spPr>
        <p:txBody>
          <a:bodyPr>
            <a:spAutoFit/>
          </a:bodyPr>
          <a:lstStyle/>
          <a:p>
            <a:r>
              <a:rPr lang="en-US" altLang="en-US" sz="3600" dirty="0">
                <a:latin typeface="+mj-lt"/>
                <a:ea typeface="ヒラギノ角ゴ Pro W3" charset="-128"/>
              </a:rPr>
              <a:t>FV of Annuity</a:t>
            </a:r>
            <a:endParaRPr lang="en-US" sz="3600" dirty="0">
              <a:latin typeface="+mj-lt"/>
            </a:endParaRPr>
          </a:p>
        </p:txBody>
      </p:sp>
      <p:sp>
        <p:nvSpPr>
          <p:cNvPr id="3" name="Content Placeholder 2"/>
          <p:cNvSpPr>
            <a:spLocks noGrp="1"/>
          </p:cNvSpPr>
          <p:nvPr>
            <p:ph idx="1"/>
          </p:nvPr>
        </p:nvSpPr>
        <p:spPr>
          <a:xfrm>
            <a:off x="447368" y="1216752"/>
            <a:ext cx="8229600" cy="1669688"/>
          </a:xfrm>
        </p:spPr>
        <p:txBody>
          <a:bodyPr>
            <a:spAutoFit/>
          </a:bodyPr>
          <a:lstStyle/>
          <a:p>
            <a:pPr marL="0" indent="0">
              <a:buNone/>
            </a:pPr>
            <a:r>
              <a:rPr lang="en-US" altLang="en-US" sz="2400" b="0" dirty="0">
                <a:ea typeface="ヒラギノ角ゴ Pro W3" charset="-128"/>
              </a:rPr>
              <a:t>Compound </a:t>
            </a:r>
            <a:r>
              <a:rPr lang="en-US" altLang="en-US" sz="2400" b="0" dirty="0" smtClean="0">
                <a:ea typeface="ヒラギノ角ゴ Pro W3" charset="-128"/>
              </a:rPr>
              <a:t>Annuity</a:t>
            </a:r>
            <a:endParaRPr lang="en-US" altLang="en-US" sz="2400" b="0" dirty="0"/>
          </a:p>
          <a:p>
            <a:r>
              <a:rPr lang="en-US" altLang="en-US" sz="2400" dirty="0" smtClean="0">
                <a:ea typeface="ヒラギノ角ゴ Pro W3" charset="-128"/>
              </a:rPr>
              <a:t>Depositing </a:t>
            </a:r>
            <a:r>
              <a:rPr lang="en-US" altLang="en-US" sz="2400" dirty="0">
                <a:ea typeface="ヒラギノ角ゴ Pro W3" charset="-128"/>
              </a:rPr>
              <a:t>or investing an equal sum of money at the end of each year for a certain number of years and allowing it to </a:t>
            </a:r>
            <a:r>
              <a:rPr lang="en-US" altLang="en-US" sz="2400" dirty="0" smtClean="0">
                <a:ea typeface="ヒラギノ角ゴ Pro W3" charset="-128"/>
              </a:rPr>
              <a:t>grow</a:t>
            </a:r>
            <a:endParaRPr lang="en-US" altLang="en-US" sz="2400" b="1" dirty="0">
              <a:ea typeface="ヒラギノ角ゴ Pro W3" charset="-128"/>
            </a:endParaRPr>
          </a:p>
        </p:txBody>
      </p:sp>
    </p:spTree>
    <p:extLst>
      <p:ext uri="{BB962C8B-B14F-4D97-AF65-F5344CB8AC3E}">
        <p14:creationId xmlns:p14="http://schemas.microsoft.com/office/powerpoint/2010/main" val="976394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79" y="414534"/>
            <a:ext cx="8229600" cy="553998"/>
          </a:xfrm>
        </p:spPr>
        <p:txBody>
          <a:bodyPr>
            <a:spAutoFit/>
          </a:bodyPr>
          <a:lstStyle/>
          <a:p>
            <a:r>
              <a:rPr lang="en-US" altLang="en-US" sz="3600" dirty="0">
                <a:latin typeface="+mj-lt"/>
                <a:ea typeface="ヒラギノ角ゴ Pro W3" charset="-128"/>
              </a:rPr>
              <a:t>FV Annuity </a:t>
            </a:r>
            <a:r>
              <a:rPr lang="en-US" altLang="en-US" sz="3600" dirty="0" smtClean="0">
                <a:latin typeface="+mj-lt"/>
                <a:ea typeface="ヒラギノ角ゴ Pro W3" charset="-128"/>
              </a:rPr>
              <a:t>Example</a:t>
            </a:r>
            <a:endParaRPr lang="en-US" sz="3600" dirty="0">
              <a:latin typeface="+mj-lt"/>
            </a:endParaRPr>
          </a:p>
        </p:txBody>
      </p:sp>
      <p:sp>
        <p:nvSpPr>
          <p:cNvPr id="3" name="Content Placeholder 2"/>
          <p:cNvSpPr>
            <a:spLocks noGrp="1"/>
          </p:cNvSpPr>
          <p:nvPr>
            <p:ph idx="1"/>
          </p:nvPr>
        </p:nvSpPr>
        <p:spPr>
          <a:xfrm>
            <a:off x="457200" y="1206921"/>
            <a:ext cx="8229600" cy="738664"/>
          </a:xfrm>
        </p:spPr>
        <p:txBody>
          <a:bodyPr>
            <a:spAutoFit/>
          </a:bodyPr>
          <a:lstStyle/>
          <a:p>
            <a:pPr marL="0" indent="0">
              <a:buNone/>
            </a:pPr>
            <a:r>
              <a:rPr lang="en-US" altLang="en-US" sz="2400" dirty="0">
                <a:ea typeface="ヒラギノ角ゴ Pro W3" charset="-128"/>
              </a:rPr>
              <a:t>What will be the </a:t>
            </a:r>
            <a:r>
              <a:rPr lang="en-US" altLang="en-US" sz="2400" b="1" dirty="0">
                <a:ea typeface="ヒラギノ角ゴ Pro W3" charset="-128"/>
              </a:rPr>
              <a:t>FV</a:t>
            </a:r>
            <a:r>
              <a:rPr lang="en-US" altLang="en-US" sz="2400" dirty="0">
                <a:ea typeface="ヒラギノ角ゴ Pro W3" charset="-128"/>
              </a:rPr>
              <a:t> of a 5-year, $500 annuity compounded at 6</a:t>
            </a:r>
            <a:r>
              <a:rPr lang="en-US" altLang="en-US" sz="2400" dirty="0" smtClean="0">
                <a:ea typeface="ヒラギノ角ゴ Pro W3" charset="-128"/>
              </a:rPr>
              <a:t>%?</a:t>
            </a:r>
            <a:endParaRPr lang="en-US" sz="2400" dirty="0"/>
          </a:p>
        </p:txBody>
      </p:sp>
      <p:graphicFrame>
        <p:nvGraphicFramePr>
          <p:cNvPr id="4" name="Object 3" descr="The equation is as follows: &#10;PV equals U.S. dollars 500 open parens 1 plus 0.06 close parens to the power 4 plus U.S. dollars 500 open parens 1 plus 0.06 close parens to the power 3 plus U.S. dollars 500 open parens 1 plus 0.06 close parens to the power 2 plus U.S. dollars 500 open parens 1.262 close parens plus U.S. dollars 500 open parens 1.191 close parens plus U.S. dollars 500 open parens 1.124 close parens plus U.S. dollars 500 open parens 1.090 close parens plus U.S. dollars 500 equals U.S. dollars 631.00 plus U.S. dollars 595.5 plus U.S. dollars 562.00 plus U.S. dollars 530 plus U.S. dollars 500 equals U.S. dollars 2,818.50."/>
          <p:cNvGraphicFramePr>
            <a:graphicFrameLocks noChangeAspect="1"/>
          </p:cNvGraphicFramePr>
          <p:nvPr>
            <p:extLst>
              <p:ext uri="{D42A27DB-BD31-4B8C-83A1-F6EECF244321}">
                <p14:modId xmlns:p14="http://schemas.microsoft.com/office/powerpoint/2010/main" val="2440225223"/>
              </p:ext>
            </p:extLst>
          </p:nvPr>
        </p:nvGraphicFramePr>
        <p:xfrm>
          <a:off x="617538" y="2178050"/>
          <a:ext cx="8026400" cy="1858963"/>
        </p:xfrm>
        <a:graphic>
          <a:graphicData uri="http://schemas.openxmlformats.org/presentationml/2006/ole">
            <mc:AlternateContent xmlns:mc="http://schemas.openxmlformats.org/markup-compatibility/2006">
              <mc:Choice xmlns:v="urn:schemas-microsoft-com:vml" Requires="v">
                <p:oleObj spid="_x0000_s9893" name="Equation" r:id="rId3" imgW="4178160" imgH="965160" progId="Equation.DSMT4">
                  <p:embed/>
                </p:oleObj>
              </mc:Choice>
              <mc:Fallback>
                <p:oleObj name="Equation" r:id="rId3" imgW="4178160" imgH="965160" progId="Equation.DSMT4">
                  <p:embed/>
                  <p:pic>
                    <p:nvPicPr>
                      <p:cNvPr id="0" name=""/>
                      <p:cNvPicPr/>
                      <p:nvPr/>
                    </p:nvPicPr>
                    <p:blipFill>
                      <a:blip r:embed="rId4"/>
                      <a:stretch>
                        <a:fillRect/>
                      </a:stretch>
                    </p:blipFill>
                    <p:spPr>
                      <a:xfrm>
                        <a:off x="617538" y="2178050"/>
                        <a:ext cx="8026400" cy="1858963"/>
                      </a:xfrm>
                      <a:prstGeom prst="rect">
                        <a:avLst/>
                      </a:prstGeom>
                    </p:spPr>
                  </p:pic>
                </p:oleObj>
              </mc:Fallback>
            </mc:AlternateContent>
          </a:graphicData>
        </a:graphic>
      </p:graphicFrame>
    </p:spTree>
    <p:extLst>
      <p:ext uri="{BB962C8B-B14F-4D97-AF65-F5344CB8AC3E}">
        <p14:creationId xmlns:p14="http://schemas.microsoft.com/office/powerpoint/2010/main" val="1484846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6" y="421844"/>
            <a:ext cx="8229600" cy="1097280"/>
          </a:xfrm>
        </p:spPr>
        <p:txBody>
          <a:bodyPr>
            <a:spAutoFit/>
          </a:bodyPr>
          <a:lstStyle/>
          <a:p>
            <a:r>
              <a:rPr lang="en-US" sz="3600" dirty="0" smtClean="0">
                <a:latin typeface="+mj-lt"/>
              </a:rPr>
              <a:t>Table 5.1 Growth of a 5-Year, $500 Annuity Compounded at 6 Percent</a:t>
            </a:r>
            <a:endParaRPr lang="en-US" sz="3600" dirty="0">
              <a:latin typeface="+mj-lt"/>
            </a:endParaRPr>
          </a:p>
        </p:txBody>
      </p:sp>
      <p:pic>
        <p:nvPicPr>
          <p:cNvPr id="23554" name="Picture 2" descr="The table contains a timeline that shows the following dollar deposits for years 0 to 5:&#10;r equals 6 percent&#10;Year 0: &#10;Year 1: dollar 500 (grows to dollar 631.00 over life of the annuity)&#10;Year 2: dollar 500 (grows to dollar 595.50 over life of the annuity)&#10;Year 3: dollar 500 (grows to dollar 562.00 over life of the annuity)&#10;Year 4: dollar 500 (grows to dollar 530.00 over life of the annuity) &#10;Year 5: dollar 500&#10;Future value of the annuity at year 5 (sum of all the deposits plus accumulated interest): dollar 2,818.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089" y="1973122"/>
            <a:ext cx="8127311" cy="2217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108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150" y="416855"/>
            <a:ext cx="8229600" cy="1097280"/>
          </a:xfrm>
        </p:spPr>
        <p:txBody>
          <a:bodyPr>
            <a:spAutoFit/>
          </a:bodyPr>
          <a:lstStyle/>
          <a:p>
            <a:r>
              <a:rPr lang="en-US" sz="3600" dirty="0">
                <a:latin typeface="+mj-lt"/>
              </a:rPr>
              <a:t>FV of an Annuity – Using the Mathematical </a:t>
            </a:r>
            <a:r>
              <a:rPr lang="en-US" sz="3600" dirty="0" smtClean="0">
                <a:latin typeface="+mj-lt"/>
              </a:rPr>
              <a:t>Formulas </a:t>
            </a:r>
            <a:r>
              <a:rPr lang="en-US" sz="2800" dirty="0" smtClean="0">
                <a:latin typeface="+mj-lt"/>
              </a:rPr>
              <a:t>(1 of 2)</a:t>
            </a:r>
            <a:endParaRPr lang="en-US" sz="2800" dirty="0">
              <a:latin typeface="+mj-lt"/>
            </a:endParaRPr>
          </a:p>
        </p:txBody>
      </p:sp>
      <p:graphicFrame>
        <p:nvGraphicFramePr>
          <p:cNvPr id="7" name="Object 6" descr="An image shows an equation as follows: FV sub n equals PMT open bracket open parens 1 plus r close parens power n minus the fraction 1 by r close bracket."/>
          <p:cNvGraphicFramePr>
            <a:graphicFrameLocks noChangeAspect="1"/>
          </p:cNvGraphicFramePr>
          <p:nvPr>
            <p:extLst>
              <p:ext uri="{D42A27DB-BD31-4B8C-83A1-F6EECF244321}">
                <p14:modId xmlns:p14="http://schemas.microsoft.com/office/powerpoint/2010/main" val="4001500948"/>
              </p:ext>
            </p:extLst>
          </p:nvPr>
        </p:nvGraphicFramePr>
        <p:xfrm>
          <a:off x="3076575" y="1708150"/>
          <a:ext cx="3579813" cy="962025"/>
        </p:xfrm>
        <a:graphic>
          <a:graphicData uri="http://schemas.openxmlformats.org/presentationml/2006/ole">
            <mc:AlternateContent xmlns:mc="http://schemas.openxmlformats.org/markup-compatibility/2006">
              <mc:Choice xmlns:v="urn:schemas-microsoft-com:vml" Requires="v">
                <p:oleObj spid="_x0000_s24806" name="Equation" r:id="rId3" imgW="1612800" imgH="431640" progId="Equation.DSMT4">
                  <p:embed/>
                </p:oleObj>
              </mc:Choice>
              <mc:Fallback>
                <p:oleObj name="Equation" r:id="rId3" imgW="1612800" imgH="431640" progId="Equation.DSMT4">
                  <p:embed/>
                  <p:pic>
                    <p:nvPicPr>
                      <p:cNvPr id="0" name=""/>
                      <p:cNvPicPr/>
                      <p:nvPr/>
                    </p:nvPicPr>
                    <p:blipFill>
                      <a:blip r:embed="rId4"/>
                      <a:stretch>
                        <a:fillRect/>
                      </a:stretch>
                    </p:blipFill>
                    <p:spPr>
                      <a:xfrm>
                        <a:off x="3076575" y="1708150"/>
                        <a:ext cx="3579813" cy="962025"/>
                      </a:xfrm>
                      <a:prstGeom prst="rect">
                        <a:avLst/>
                      </a:prstGeom>
                    </p:spPr>
                  </p:pic>
                </p:oleObj>
              </mc:Fallback>
            </mc:AlternateContent>
          </a:graphicData>
        </a:graphic>
      </p:graphicFrame>
      <p:sp>
        <p:nvSpPr>
          <p:cNvPr id="4" name="Content Placeholder 3"/>
          <p:cNvSpPr>
            <a:spLocks noGrp="1"/>
          </p:cNvSpPr>
          <p:nvPr>
            <p:ph idx="13"/>
          </p:nvPr>
        </p:nvSpPr>
        <p:spPr>
          <a:xfrm>
            <a:off x="449496" y="2819400"/>
            <a:ext cx="8229600" cy="2454518"/>
          </a:xfrm>
        </p:spPr>
        <p:txBody>
          <a:bodyPr>
            <a:spAutoFit/>
          </a:bodyPr>
          <a:lstStyle/>
          <a:p>
            <a:pPr marL="0" indent="0">
              <a:buNone/>
            </a:pPr>
            <a:r>
              <a:rPr lang="en-US" altLang="en-US" sz="2400" i="1" dirty="0" smtClean="0">
                <a:ea typeface="ヒラギノ角ゴ Pro W3" charset="-128"/>
              </a:rPr>
              <a:t>FV</a:t>
            </a:r>
            <a:r>
              <a:rPr lang="en-US" altLang="en-US" sz="2400" i="1" baseline="-25000" dirty="0" smtClean="0">
                <a:ea typeface="ヒラギノ角ゴ Pro W3" charset="-128"/>
              </a:rPr>
              <a:t>n</a:t>
            </a:r>
            <a:r>
              <a:rPr lang="en-US" altLang="en-US" sz="2400" i="1" dirty="0">
                <a:ea typeface="ヒラギノ角ゴ Pro W3" charset="-128"/>
              </a:rPr>
              <a:t> =</a:t>
            </a:r>
            <a:r>
              <a:rPr lang="en-US" altLang="en-US" sz="2400" baseline="-25000" dirty="0" smtClean="0">
                <a:ea typeface="ヒラギノ角ゴ Pro W3" charset="-128"/>
              </a:rPr>
              <a:t> </a:t>
            </a:r>
            <a:r>
              <a:rPr lang="en-US" altLang="en-US" sz="2400" dirty="0" smtClean="0">
                <a:ea typeface="ヒラギノ角ゴ Pro W3" charset="-128"/>
              </a:rPr>
              <a:t>the </a:t>
            </a:r>
            <a:r>
              <a:rPr lang="en-US" altLang="en-US" sz="2400" dirty="0">
                <a:ea typeface="ヒラギノ角ゴ Pro W3" charset="-128"/>
              </a:rPr>
              <a:t>future of an annuity at the end of the </a:t>
            </a:r>
            <a:r>
              <a:rPr lang="en-US" altLang="en-US" sz="2400" i="1" dirty="0">
                <a:ea typeface="ヒラギノ角ゴ Pro W3" charset="-128"/>
              </a:rPr>
              <a:t>n</a:t>
            </a:r>
            <a:r>
              <a:rPr lang="en-US" altLang="en-US" sz="2400" dirty="0">
                <a:ea typeface="ヒラギノ角ゴ Pro W3" charset="-128"/>
              </a:rPr>
              <a:t>th year</a:t>
            </a:r>
            <a:endParaRPr lang="en-US" altLang="en-US" sz="2400" i="1" dirty="0" smtClean="0">
              <a:ea typeface="ヒラギノ角ゴ Pro W3" charset="-128"/>
            </a:endParaRPr>
          </a:p>
          <a:p>
            <a:pPr marL="0" indent="0">
              <a:buNone/>
            </a:pPr>
            <a:r>
              <a:rPr lang="en-US" altLang="en-US" sz="2400" i="1" dirty="0" smtClean="0">
                <a:ea typeface="ヒラギノ角ゴ Pro W3" charset="-128"/>
              </a:rPr>
              <a:t>PMT = </a:t>
            </a:r>
            <a:r>
              <a:rPr lang="en-US" altLang="en-US" sz="2400" dirty="0" smtClean="0">
                <a:ea typeface="ヒラギノ角ゴ Pro W3" charset="-128"/>
              </a:rPr>
              <a:t>the </a:t>
            </a:r>
            <a:r>
              <a:rPr lang="en-US" altLang="en-US" sz="2400" dirty="0">
                <a:ea typeface="ヒラギノ角ゴ Pro W3" charset="-128"/>
              </a:rPr>
              <a:t>annuity payment deposited or received at the end of each year</a:t>
            </a:r>
          </a:p>
          <a:p>
            <a:pPr marL="0" indent="0">
              <a:buNone/>
            </a:pPr>
            <a:r>
              <a:rPr lang="en-US" altLang="en-US" sz="2400" i="1" dirty="0">
                <a:ea typeface="ヒラギノ角ゴ Pro W3" charset="-128"/>
              </a:rPr>
              <a:t>r</a:t>
            </a:r>
            <a:r>
              <a:rPr lang="en-US" altLang="en-US" sz="2400" dirty="0">
                <a:ea typeface="ヒラギノ角ゴ Pro W3" charset="-128"/>
              </a:rPr>
              <a:t> </a:t>
            </a:r>
            <a:r>
              <a:rPr lang="en-US" altLang="en-US" sz="2400" i="1" dirty="0">
                <a:ea typeface="ヒラギノ角ゴ Pro W3" charset="-128"/>
              </a:rPr>
              <a:t>= </a:t>
            </a:r>
            <a:r>
              <a:rPr lang="en-US" altLang="en-US" sz="2400" dirty="0">
                <a:ea typeface="ヒラギノ角ゴ Pro W3" charset="-128"/>
              </a:rPr>
              <a:t>the annual interest (or discount) rate</a:t>
            </a:r>
          </a:p>
          <a:p>
            <a:pPr marL="0" indent="0">
              <a:buNone/>
            </a:pPr>
            <a:r>
              <a:rPr lang="en-US" altLang="en-US" sz="2400" i="1" dirty="0">
                <a:ea typeface="ヒラギノ角ゴ Pro W3" charset="-128"/>
              </a:rPr>
              <a:t>n = </a:t>
            </a:r>
            <a:r>
              <a:rPr lang="en-US" altLang="en-US" sz="2400" dirty="0">
                <a:ea typeface="ヒラギノ角ゴ Pro W3" charset="-128"/>
              </a:rPr>
              <a:t>the number of years</a:t>
            </a:r>
            <a:endParaRPr lang="en-IN" sz="2400" dirty="0"/>
          </a:p>
        </p:txBody>
      </p:sp>
    </p:spTree>
    <p:extLst>
      <p:ext uri="{BB962C8B-B14F-4D97-AF65-F5344CB8AC3E}">
        <p14:creationId xmlns:p14="http://schemas.microsoft.com/office/powerpoint/2010/main" val="2649142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42" y="417082"/>
            <a:ext cx="8229600" cy="1097280"/>
          </a:xfrm>
        </p:spPr>
        <p:txBody>
          <a:bodyPr>
            <a:spAutoFit/>
          </a:bodyPr>
          <a:lstStyle/>
          <a:p>
            <a:r>
              <a:rPr lang="en-US" sz="3600" dirty="0">
                <a:latin typeface="+mj-lt"/>
              </a:rPr>
              <a:t>FV of an Annuity – Using the Mathematical </a:t>
            </a:r>
            <a:r>
              <a:rPr lang="en-US" sz="3600" dirty="0" smtClean="0">
                <a:latin typeface="+mj-lt"/>
              </a:rPr>
              <a:t>Formulas </a:t>
            </a:r>
            <a:r>
              <a:rPr lang="en-US" sz="2800" dirty="0" smtClean="0">
                <a:latin typeface="+mj-lt"/>
              </a:rPr>
              <a:t>(2 of 2)</a:t>
            </a:r>
            <a:endParaRPr lang="en-US" sz="2800" dirty="0">
              <a:latin typeface="+mj-lt"/>
            </a:endParaRPr>
          </a:p>
        </p:txBody>
      </p:sp>
      <p:sp>
        <p:nvSpPr>
          <p:cNvPr id="3" name="Content Placeholder 2"/>
          <p:cNvSpPr>
            <a:spLocks noGrp="1"/>
          </p:cNvSpPr>
          <p:nvPr>
            <p:ph idx="1"/>
          </p:nvPr>
        </p:nvSpPr>
        <p:spPr>
          <a:xfrm>
            <a:off x="437536" y="1902537"/>
            <a:ext cx="8229600" cy="738664"/>
          </a:xfrm>
        </p:spPr>
        <p:txBody>
          <a:bodyPr>
            <a:spAutoFit/>
          </a:bodyPr>
          <a:lstStyle/>
          <a:p>
            <a:r>
              <a:rPr lang="en-US" altLang="en-US" sz="2400" dirty="0">
                <a:ea typeface="ヒラギノ角ゴ Pro W3" charset="-128"/>
              </a:rPr>
              <a:t>What will $500 deposited in the bank every year for 5 years at 6% be worth</a:t>
            </a:r>
            <a:r>
              <a:rPr lang="en-US" altLang="en-US" sz="2400" dirty="0" smtClean="0">
                <a:ea typeface="ヒラギノ角ゴ Pro W3" charset="-128"/>
              </a:rPr>
              <a:t>?</a:t>
            </a:r>
            <a:endParaRPr lang="en-US" sz="2400" dirty="0"/>
          </a:p>
        </p:txBody>
      </p:sp>
      <p:sp>
        <p:nvSpPr>
          <p:cNvPr id="4" name="Content Placeholder 3"/>
          <p:cNvSpPr>
            <a:spLocks noGrp="1"/>
          </p:cNvSpPr>
          <p:nvPr>
            <p:ph idx="13"/>
          </p:nvPr>
        </p:nvSpPr>
        <p:spPr>
          <a:xfrm>
            <a:off x="437536" y="3276600"/>
            <a:ext cx="172064" cy="369332"/>
          </a:xfrm>
        </p:spPr>
        <p:txBody>
          <a:bodyPr wrap="square">
            <a:spAutoFit/>
          </a:bodyPr>
          <a:lstStyle/>
          <a:p>
            <a:r>
              <a:rPr lang="en-IN" sz="2400" dirty="0"/>
              <a:t>​</a:t>
            </a:r>
          </a:p>
        </p:txBody>
      </p:sp>
      <p:graphicFrame>
        <p:nvGraphicFramePr>
          <p:cNvPr id="7" name="Object 6" descr="The equation is as follows: &#10;• FV sub n equals PMT open bracket the fraction 1 plus r power n minus 1 by r close bracket.&#10;• Equals U.S. dollars 500 times 5.637.&#10;• Equals U.S. dollars 2,818.50."/>
          <p:cNvGraphicFramePr>
            <a:graphicFrameLocks noChangeAspect="1"/>
          </p:cNvGraphicFramePr>
          <p:nvPr>
            <p:extLst>
              <p:ext uri="{D42A27DB-BD31-4B8C-83A1-F6EECF244321}">
                <p14:modId xmlns:p14="http://schemas.microsoft.com/office/powerpoint/2010/main" val="4270333404"/>
              </p:ext>
            </p:extLst>
          </p:nvPr>
        </p:nvGraphicFramePr>
        <p:xfrm>
          <a:off x="741363" y="2932113"/>
          <a:ext cx="3257550" cy="2214562"/>
        </p:xfrm>
        <a:graphic>
          <a:graphicData uri="http://schemas.openxmlformats.org/presentationml/2006/ole">
            <mc:AlternateContent xmlns:mc="http://schemas.openxmlformats.org/markup-compatibility/2006">
              <mc:Choice xmlns:v="urn:schemas-microsoft-com:vml" Requires="v">
                <p:oleObj spid="_x0000_s25825" name="Equation" r:id="rId3" imgW="1688760" imgH="1143000" progId="Equation.DSMT4">
                  <p:embed/>
                </p:oleObj>
              </mc:Choice>
              <mc:Fallback>
                <p:oleObj name="Equation" r:id="rId3" imgW="1688760" imgH="1143000" progId="Equation.DSMT4">
                  <p:embed/>
                  <p:pic>
                    <p:nvPicPr>
                      <p:cNvPr id="0" name=""/>
                      <p:cNvPicPr/>
                      <p:nvPr/>
                    </p:nvPicPr>
                    <p:blipFill>
                      <a:blip r:embed="rId4"/>
                      <a:stretch>
                        <a:fillRect/>
                      </a:stretch>
                    </p:blipFill>
                    <p:spPr>
                      <a:xfrm>
                        <a:off x="741363" y="2932113"/>
                        <a:ext cx="3257550" cy="2214562"/>
                      </a:xfrm>
                      <a:prstGeom prst="rect">
                        <a:avLst/>
                      </a:prstGeom>
                    </p:spPr>
                  </p:pic>
                </p:oleObj>
              </mc:Fallback>
            </mc:AlternateContent>
          </a:graphicData>
        </a:graphic>
      </p:graphicFrame>
    </p:spTree>
    <p:extLst>
      <p:ext uri="{BB962C8B-B14F-4D97-AF65-F5344CB8AC3E}">
        <p14:creationId xmlns:p14="http://schemas.microsoft.com/office/powerpoint/2010/main" val="790665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17195"/>
            <a:ext cx="8229600" cy="1097280"/>
          </a:xfrm>
        </p:spPr>
        <p:txBody>
          <a:bodyPr wrap="square">
            <a:spAutoFit/>
          </a:bodyPr>
          <a:lstStyle/>
          <a:p>
            <a:r>
              <a:rPr lang="en-US" altLang="en-US" sz="3600" dirty="0">
                <a:latin typeface="+mj-lt"/>
                <a:ea typeface="ヒラギノ角ゴ Pro W3" charset="-128"/>
              </a:rPr>
              <a:t>FV of Annuity: Changing PMT, N, and </a:t>
            </a:r>
            <a:r>
              <a:rPr lang="en-US" altLang="en-US" sz="3600" dirty="0" smtClean="0">
                <a:latin typeface="+mj-lt"/>
                <a:ea typeface="ヒラギノ角ゴ Pro W3" charset="-128"/>
              </a:rPr>
              <a:t>r </a:t>
            </a:r>
            <a:r>
              <a:rPr lang="en-US" altLang="en-US" sz="2800" dirty="0" smtClean="0">
                <a:latin typeface="+mj-lt"/>
                <a:ea typeface="ヒラギノ角ゴ Pro W3" charset="-128"/>
              </a:rPr>
              <a:t>(1 of 2)</a:t>
            </a:r>
            <a:endParaRPr lang="en-US" sz="2800" dirty="0">
              <a:latin typeface="+mj-lt"/>
            </a:endParaRPr>
          </a:p>
        </p:txBody>
      </p:sp>
      <p:sp>
        <p:nvSpPr>
          <p:cNvPr id="4" name="Content Placeholder 3"/>
          <p:cNvSpPr>
            <a:spLocks noGrp="1"/>
          </p:cNvSpPr>
          <p:nvPr>
            <p:ph idx="1"/>
          </p:nvPr>
        </p:nvSpPr>
        <p:spPr>
          <a:xfrm>
            <a:off x="428625" y="1905001"/>
            <a:ext cx="8229600" cy="738664"/>
          </a:xfrm>
        </p:spPr>
        <p:txBody>
          <a:bodyPr>
            <a:spAutoFit/>
          </a:bodyPr>
          <a:lstStyle/>
          <a:p>
            <a:pPr marL="342900" indent="-342900">
              <a:buFont typeface="+mj-lt"/>
              <a:buAutoNum type="arabicPeriod"/>
            </a:pPr>
            <a:r>
              <a:rPr lang="en-US" altLang="en-US" sz="2400" dirty="0" smtClean="0">
                <a:ea typeface="ヒラギノ角ゴ Pro W3" charset="-128"/>
              </a:rPr>
              <a:t>What </a:t>
            </a:r>
            <a:r>
              <a:rPr lang="en-US" altLang="en-US" sz="2400" dirty="0">
                <a:ea typeface="ヒラギノ角ゴ Pro W3" charset="-128"/>
              </a:rPr>
              <a:t>will $5,000 deposited annually for 50 years be worth at 7%?</a:t>
            </a:r>
            <a:endParaRPr lang="en-IN" sz="2400" dirty="0"/>
          </a:p>
        </p:txBody>
      </p:sp>
      <p:sp>
        <p:nvSpPr>
          <p:cNvPr id="5" name="Content Placeholder 4"/>
          <p:cNvSpPr>
            <a:spLocks noGrp="1"/>
          </p:cNvSpPr>
          <p:nvPr>
            <p:ph idx="13"/>
          </p:nvPr>
        </p:nvSpPr>
        <p:spPr>
          <a:xfrm>
            <a:off x="428625" y="2714625"/>
            <a:ext cx="8229600" cy="815608"/>
          </a:xfrm>
        </p:spPr>
        <p:txBody>
          <a:bodyPr>
            <a:spAutoFit/>
          </a:bodyPr>
          <a:lstStyle/>
          <a:p>
            <a:pPr marL="741600" lvl="1" indent="-284400">
              <a:buFont typeface="Arial" panose="020B0604020202020204" pitchFamily="34" charset="0"/>
              <a:buChar char="−"/>
            </a:pPr>
            <a:r>
              <a:rPr lang="en-US" altLang="en-US" sz="2400" i="1" dirty="0">
                <a:ea typeface="ヒラギノ角ゴ Pro W3" charset="-128"/>
              </a:rPr>
              <a:t>FV =</a:t>
            </a:r>
            <a:r>
              <a:rPr lang="en-US" altLang="en-US" sz="2400" dirty="0">
                <a:ea typeface="ヒラギノ角ゴ Pro W3" charset="-128"/>
              </a:rPr>
              <a:t> $2,032,644 </a:t>
            </a:r>
          </a:p>
          <a:p>
            <a:pPr marL="741600" lvl="1" indent="-284400">
              <a:buFont typeface="Arial" panose="020B0604020202020204" pitchFamily="34" charset="0"/>
              <a:buChar char="−"/>
            </a:pPr>
            <a:r>
              <a:rPr lang="en-US" altLang="en-US" sz="2400" dirty="0">
                <a:ea typeface="ヒラギノ角ゴ Pro W3" charset="-128"/>
              </a:rPr>
              <a:t>Contribution = $250,000 (= 5000×50)</a:t>
            </a:r>
            <a:endParaRPr lang="en-IN" sz="2400" dirty="0"/>
          </a:p>
        </p:txBody>
      </p:sp>
      <p:sp>
        <p:nvSpPr>
          <p:cNvPr id="6" name="Content Placeholder 5"/>
          <p:cNvSpPr>
            <a:spLocks noGrp="1"/>
          </p:cNvSpPr>
          <p:nvPr>
            <p:ph idx="14"/>
          </p:nvPr>
        </p:nvSpPr>
        <p:spPr>
          <a:xfrm>
            <a:off x="428625" y="3708767"/>
            <a:ext cx="8229600" cy="369332"/>
          </a:xfrm>
        </p:spPr>
        <p:txBody>
          <a:bodyPr>
            <a:spAutoFit/>
          </a:bodyPr>
          <a:lstStyle/>
          <a:p>
            <a:pPr marL="342900" indent="-342900">
              <a:buFont typeface="+mj-lt"/>
              <a:buAutoNum type="arabicPeriod" startAt="2"/>
            </a:pPr>
            <a:r>
              <a:rPr lang="en-US" altLang="en-US" sz="2400" b="1" i="1" dirty="0">
                <a:ea typeface="ヒラギノ角ゴ Pro W3" charset="-128"/>
              </a:rPr>
              <a:t>Change PMT</a:t>
            </a:r>
            <a:r>
              <a:rPr lang="en-US" altLang="en-US" sz="2400" dirty="0">
                <a:ea typeface="ヒラギノ角ゴ Pro W3" charset="-128"/>
              </a:rPr>
              <a:t> = $6,000 for 50 years at 7</a:t>
            </a:r>
            <a:r>
              <a:rPr lang="en-US" altLang="en-US" sz="2400" dirty="0" smtClean="0">
                <a:ea typeface="ヒラギノ角ゴ Pro W3" charset="-128"/>
              </a:rPr>
              <a:t>%</a:t>
            </a:r>
            <a:endParaRPr lang="en-US" altLang="en-US" sz="2400" dirty="0">
              <a:ea typeface="ヒラギノ角ゴ Pro W3" charset="-128"/>
            </a:endParaRPr>
          </a:p>
        </p:txBody>
      </p:sp>
      <p:sp>
        <p:nvSpPr>
          <p:cNvPr id="7" name="Content Placeholder 6"/>
          <p:cNvSpPr>
            <a:spLocks noGrp="1"/>
          </p:cNvSpPr>
          <p:nvPr>
            <p:ph idx="15"/>
          </p:nvPr>
        </p:nvSpPr>
        <p:spPr>
          <a:xfrm>
            <a:off x="428625" y="4162425"/>
            <a:ext cx="8229600" cy="815608"/>
          </a:xfrm>
        </p:spPr>
        <p:txBody>
          <a:bodyPr>
            <a:spAutoFit/>
          </a:bodyPr>
          <a:lstStyle/>
          <a:p>
            <a:pPr marL="741600" lvl="1" indent="-284400">
              <a:buFont typeface="Arial" panose="020B0604020202020204" pitchFamily="34" charset="0"/>
              <a:buChar char="−"/>
            </a:pPr>
            <a:r>
              <a:rPr lang="en-US" altLang="en-US" sz="2400" i="1" dirty="0">
                <a:ea typeface="ヒラギノ角ゴ Pro W3" charset="-128"/>
              </a:rPr>
              <a:t>FV</a:t>
            </a:r>
            <a:r>
              <a:rPr lang="en-US" altLang="en-US" sz="2400" dirty="0">
                <a:ea typeface="ヒラギノ角ゴ Pro W3" charset="-128"/>
              </a:rPr>
              <a:t> = $2,439,173</a:t>
            </a:r>
          </a:p>
          <a:p>
            <a:pPr marL="741600" lvl="1" indent="-284400">
              <a:buFont typeface="Arial" panose="020B0604020202020204" pitchFamily="34" charset="0"/>
              <a:buChar char="−"/>
            </a:pPr>
            <a:r>
              <a:rPr lang="en-US" altLang="en-US" sz="2400" dirty="0">
                <a:ea typeface="ヒラギノ角ゴ Pro W3" charset="-128"/>
              </a:rPr>
              <a:t>Contribution = $300,000 (= 6000×50)</a:t>
            </a:r>
            <a:endParaRPr lang="en-IN" sz="2400" dirty="0"/>
          </a:p>
        </p:txBody>
      </p:sp>
    </p:spTree>
    <p:extLst>
      <p:ext uri="{BB962C8B-B14F-4D97-AF65-F5344CB8AC3E}">
        <p14:creationId xmlns:p14="http://schemas.microsoft.com/office/powerpoint/2010/main" val="3091530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15397"/>
            <a:ext cx="8229600" cy="1097280"/>
          </a:xfrm>
        </p:spPr>
        <p:txBody>
          <a:bodyPr wrap="square">
            <a:spAutoFit/>
          </a:bodyPr>
          <a:lstStyle/>
          <a:p>
            <a:r>
              <a:rPr lang="en-US" altLang="en-US" sz="3600" dirty="0">
                <a:latin typeface="+mj-lt"/>
                <a:ea typeface="ヒラギノ角ゴ Pro W3" charset="-128"/>
              </a:rPr>
              <a:t>FV of Annuity: Changing PMT, N, and </a:t>
            </a:r>
            <a:r>
              <a:rPr lang="en-US" altLang="en-US" sz="3600" dirty="0" smtClean="0">
                <a:latin typeface="+mj-lt"/>
                <a:ea typeface="ヒラギノ角ゴ Pro W3" charset="-128"/>
              </a:rPr>
              <a:t>r </a:t>
            </a:r>
            <a:r>
              <a:rPr lang="en-US" altLang="en-US" sz="2800" dirty="0" smtClean="0">
                <a:latin typeface="+mj-lt"/>
                <a:ea typeface="ヒラギノ角ゴ Pro W3" charset="-128"/>
              </a:rPr>
              <a:t>(2 of 2)</a:t>
            </a:r>
            <a:endParaRPr lang="en-US" sz="2800" dirty="0">
              <a:latin typeface="+mj-lt"/>
            </a:endParaRPr>
          </a:p>
        </p:txBody>
      </p:sp>
      <p:sp>
        <p:nvSpPr>
          <p:cNvPr id="3" name="Content Placeholder 2"/>
          <p:cNvSpPr>
            <a:spLocks noGrp="1"/>
          </p:cNvSpPr>
          <p:nvPr>
            <p:ph idx="1"/>
          </p:nvPr>
        </p:nvSpPr>
        <p:spPr>
          <a:xfrm>
            <a:off x="447675" y="1900416"/>
            <a:ext cx="8229600" cy="1261884"/>
          </a:xfrm>
        </p:spPr>
        <p:txBody>
          <a:bodyPr>
            <a:spAutoFit/>
          </a:bodyPr>
          <a:lstStyle/>
          <a:p>
            <a:pPr marL="0" indent="0">
              <a:buNone/>
            </a:pPr>
            <a:r>
              <a:rPr lang="en-US" altLang="en-US" sz="2400" dirty="0" smtClean="0">
                <a:solidFill>
                  <a:srgbClr val="007FA3"/>
                </a:solidFill>
                <a:ea typeface="ヒラギノ角ゴ Pro W3" charset="-128"/>
              </a:rPr>
              <a:t>3. </a:t>
            </a:r>
            <a:r>
              <a:rPr lang="en-US" altLang="en-US" sz="2400" b="1" dirty="0" smtClean="0">
                <a:ea typeface="ヒラギノ角ゴ Pro W3" charset="-128"/>
              </a:rPr>
              <a:t>Change </a:t>
            </a:r>
            <a:r>
              <a:rPr lang="en-US" altLang="en-US" sz="2400" b="1" dirty="0">
                <a:ea typeface="ヒラギノ角ゴ Pro W3" charset="-128"/>
              </a:rPr>
              <a:t>time</a:t>
            </a:r>
            <a:r>
              <a:rPr lang="en-US" altLang="en-US" sz="2400" dirty="0">
                <a:ea typeface="ヒラギノ角ゴ Pro W3" charset="-128"/>
              </a:rPr>
              <a:t> = 60 years, $6,000 at 7</a:t>
            </a:r>
            <a:r>
              <a:rPr lang="en-US" altLang="en-US" sz="2400" dirty="0" smtClean="0">
                <a:ea typeface="ヒラギノ角ゴ Pro W3" charset="-128"/>
              </a:rPr>
              <a:t>%</a:t>
            </a:r>
          </a:p>
          <a:p>
            <a:pPr marL="741600" lvl="1" indent="-284400">
              <a:buFont typeface="Arial" panose="020B0604020202020204" pitchFamily="34" charset="0"/>
              <a:buChar char="−"/>
            </a:pPr>
            <a:r>
              <a:rPr lang="en-US" altLang="en-US" sz="2400" i="1" dirty="0">
                <a:ea typeface="ヒラギノ角ゴ Pro W3" charset="-128"/>
              </a:rPr>
              <a:t>FV</a:t>
            </a:r>
            <a:r>
              <a:rPr lang="en-US" altLang="en-US" sz="2400" dirty="0">
                <a:ea typeface="ヒラギノ角ゴ Pro W3" charset="-128"/>
              </a:rPr>
              <a:t> = $4,881,122 </a:t>
            </a:r>
            <a:endParaRPr lang="en-US" altLang="en-US" sz="2400" dirty="0" smtClean="0">
              <a:ea typeface="ヒラギノ角ゴ Pro W3" charset="-128"/>
            </a:endParaRPr>
          </a:p>
          <a:p>
            <a:pPr marL="741600" lvl="1" indent="-284400">
              <a:buFont typeface="Arial" panose="020B0604020202020204" pitchFamily="34" charset="0"/>
              <a:buChar char="−"/>
            </a:pPr>
            <a:r>
              <a:rPr lang="en-US" altLang="en-US" sz="2400" dirty="0">
                <a:ea typeface="ヒラギノ角ゴ Pro W3" charset="-128"/>
              </a:rPr>
              <a:t>Contribution = $360,000 (= 6000×60</a:t>
            </a:r>
            <a:r>
              <a:rPr lang="en-US" altLang="en-US" sz="2400" dirty="0" smtClean="0">
                <a:ea typeface="ヒラギノ角ゴ Pro W3" charset="-128"/>
              </a:rPr>
              <a:t>)</a:t>
            </a:r>
          </a:p>
        </p:txBody>
      </p:sp>
      <p:sp>
        <p:nvSpPr>
          <p:cNvPr id="4" name="Content Placeholder 3"/>
          <p:cNvSpPr>
            <a:spLocks noGrp="1"/>
          </p:cNvSpPr>
          <p:nvPr>
            <p:ph idx="13"/>
          </p:nvPr>
        </p:nvSpPr>
        <p:spPr>
          <a:xfrm>
            <a:off x="447675" y="3348216"/>
            <a:ext cx="8229600" cy="1261884"/>
          </a:xfrm>
        </p:spPr>
        <p:txBody>
          <a:bodyPr>
            <a:spAutoFit/>
          </a:bodyPr>
          <a:lstStyle/>
          <a:p>
            <a:pPr marL="0" indent="0">
              <a:buNone/>
            </a:pPr>
            <a:r>
              <a:rPr lang="en-US" altLang="en-US" sz="2400" dirty="0">
                <a:solidFill>
                  <a:srgbClr val="007FA3"/>
                </a:solidFill>
                <a:ea typeface="ヒラギノ角ゴ Pro W3" charset="-128"/>
              </a:rPr>
              <a:t>4. </a:t>
            </a:r>
            <a:r>
              <a:rPr lang="en-US" sz="2400" b="1" dirty="0" smtClean="0"/>
              <a:t>Change </a:t>
            </a:r>
            <a:r>
              <a:rPr lang="en-US" sz="2400" b="1" i="1" dirty="0"/>
              <a:t>r</a:t>
            </a:r>
            <a:r>
              <a:rPr lang="en-US" sz="2400" dirty="0"/>
              <a:t> = 9%, 60 years, $6,000</a:t>
            </a:r>
          </a:p>
          <a:p>
            <a:pPr lvl="1"/>
            <a:r>
              <a:rPr lang="en-US" sz="2400" i="1" dirty="0"/>
              <a:t>FV</a:t>
            </a:r>
            <a:r>
              <a:rPr lang="en-US" sz="2400" dirty="0"/>
              <a:t> = $11,668,753 </a:t>
            </a:r>
          </a:p>
          <a:p>
            <a:pPr lvl="1"/>
            <a:r>
              <a:rPr lang="en-US" sz="2400" dirty="0"/>
              <a:t>Contribution = $360,000 (= 6000×60)</a:t>
            </a:r>
          </a:p>
        </p:txBody>
      </p:sp>
    </p:spTree>
    <p:extLst>
      <p:ext uri="{BB962C8B-B14F-4D97-AF65-F5344CB8AC3E}">
        <p14:creationId xmlns:p14="http://schemas.microsoft.com/office/powerpoint/2010/main" val="393839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000" y="2413799"/>
            <a:ext cx="7772400" cy="1107996"/>
          </a:xfrm>
        </p:spPr>
        <p:txBody>
          <a:bodyPr>
            <a:spAutoFit/>
          </a:bodyPr>
          <a:lstStyle/>
          <a:p>
            <a:r>
              <a:rPr lang="en-US" dirty="0">
                <a:latin typeface="+mj-lt"/>
              </a:rPr>
              <a:t>Compound Interest, Future, and Present Value</a:t>
            </a:r>
            <a:endParaRPr lang="en-US" b="0" dirty="0">
              <a:latin typeface="+mj-lt"/>
            </a:endParaRPr>
          </a:p>
        </p:txBody>
      </p:sp>
    </p:spTree>
    <p:extLst>
      <p:ext uri="{BB962C8B-B14F-4D97-AF65-F5344CB8AC3E}">
        <p14:creationId xmlns:p14="http://schemas.microsoft.com/office/powerpoint/2010/main" val="3421426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237" y="415592"/>
            <a:ext cx="8229600" cy="553998"/>
          </a:xfrm>
        </p:spPr>
        <p:txBody>
          <a:bodyPr>
            <a:spAutoFit/>
          </a:bodyPr>
          <a:lstStyle/>
          <a:p>
            <a:r>
              <a:rPr lang="en-US" altLang="en-US" sz="3600" dirty="0">
                <a:latin typeface="+mj-lt"/>
                <a:ea typeface="ヒラギノ角ゴ Pro W3" charset="-128"/>
              </a:rPr>
              <a:t>Present Value of an Annuity</a:t>
            </a:r>
            <a:endParaRPr lang="en-US" sz="3600" dirty="0">
              <a:latin typeface="+mj-lt"/>
            </a:endParaRPr>
          </a:p>
        </p:txBody>
      </p:sp>
      <p:sp>
        <p:nvSpPr>
          <p:cNvPr id="3" name="Content Placeholder 2"/>
          <p:cNvSpPr>
            <a:spLocks noGrp="1"/>
          </p:cNvSpPr>
          <p:nvPr>
            <p:ph idx="1"/>
          </p:nvPr>
        </p:nvSpPr>
        <p:spPr>
          <a:xfrm>
            <a:off x="437536" y="1216752"/>
            <a:ext cx="8229600" cy="1477328"/>
          </a:xfrm>
        </p:spPr>
        <p:txBody>
          <a:bodyPr>
            <a:spAutoFit/>
          </a:bodyPr>
          <a:lstStyle/>
          <a:p>
            <a:r>
              <a:rPr lang="en-US" altLang="en-US" sz="2400" dirty="0">
                <a:ea typeface="ヒラギノ角ゴ Pro W3" charset="-128"/>
              </a:rPr>
              <a:t>Pensions, insurance obligations, and interest owed on bonds are all annuities. To compare these three types of investments we need to know the present value (</a:t>
            </a:r>
            <a:r>
              <a:rPr lang="en-US" altLang="en-US" sz="2400" b="1" dirty="0">
                <a:ea typeface="ヒラギノ角ゴ Pro W3" charset="-128"/>
              </a:rPr>
              <a:t>PV</a:t>
            </a:r>
            <a:r>
              <a:rPr lang="en-US" altLang="en-US" sz="2400" dirty="0">
                <a:ea typeface="ヒラギノ角ゴ Pro W3" charset="-128"/>
              </a:rPr>
              <a:t>) of each.</a:t>
            </a:r>
            <a:endParaRPr lang="en-US" sz="2400" dirty="0"/>
          </a:p>
        </p:txBody>
      </p:sp>
    </p:spTree>
    <p:extLst>
      <p:ext uri="{BB962C8B-B14F-4D97-AF65-F5344CB8AC3E}">
        <p14:creationId xmlns:p14="http://schemas.microsoft.com/office/powerpoint/2010/main" val="1322233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61" y="403785"/>
            <a:ext cx="8229600" cy="1661993"/>
          </a:xfrm>
        </p:spPr>
        <p:txBody>
          <a:bodyPr>
            <a:spAutoFit/>
          </a:bodyPr>
          <a:lstStyle/>
          <a:p>
            <a:r>
              <a:rPr lang="en-US" sz="3600" dirty="0" smtClean="0">
                <a:latin typeface="+mj-lt"/>
              </a:rPr>
              <a:t>Table 5.2 Illustration of a 5-Year, $500 Annuity Discounted to the Present at 6 Percent</a:t>
            </a:r>
            <a:endParaRPr lang="en-US" sz="3600" dirty="0">
              <a:latin typeface="+mj-lt"/>
            </a:endParaRPr>
          </a:p>
        </p:txBody>
      </p:sp>
      <p:pic>
        <p:nvPicPr>
          <p:cNvPr id="24578" name="Picture 2" descr="The table contains a timeline that shows the following dollar deposits for years 0 to 5:&#10;r equals 6 percent&#10;Year 0: &#10;Year 1: dollar 500 (present value is dollar 471.50)&#10;Year 2: dollar 500 (present value to dollar 445.00)&#10;Year 3: dollar 500 (present value to dollar 420.00)&#10;Year 4: dollar 500 (present value to dollar 396.00) &#10;Year 5: dollar 500 (present value to dollar 373.50)&#10;Present value of the annuity at year 0 (sum of all the figures in parentheses above): dollar 2,10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431" y="2372747"/>
            <a:ext cx="8084088" cy="2152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553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79" y="421844"/>
            <a:ext cx="8229600" cy="1097280"/>
          </a:xfrm>
        </p:spPr>
        <p:txBody>
          <a:bodyPr>
            <a:spAutoFit/>
          </a:bodyPr>
          <a:lstStyle/>
          <a:p>
            <a:r>
              <a:rPr lang="en-US" sz="3600" dirty="0">
                <a:latin typeface="+mj-lt"/>
              </a:rPr>
              <a:t>PV of Annuity – Using the Mathematical Formulas</a:t>
            </a:r>
          </a:p>
        </p:txBody>
      </p:sp>
      <p:graphicFrame>
        <p:nvGraphicFramePr>
          <p:cNvPr id="4" name="Object 3" descr="The equation is as follows: &#10;• PV of annuity equals PMT times the fraction open bracket open square bracket 1 minus open parens 1 plus r close parens power negative 1 close square bracket close bracket by r.&#10;• Equals 500 times 4.212.&#10;• Equals U.S. dollars 2,106.&#10;"/>
          <p:cNvGraphicFramePr>
            <a:graphicFrameLocks noChangeAspect="1"/>
          </p:cNvGraphicFramePr>
          <p:nvPr>
            <p:extLst>
              <p:ext uri="{D42A27DB-BD31-4B8C-83A1-F6EECF244321}">
                <p14:modId xmlns:p14="http://schemas.microsoft.com/office/powerpoint/2010/main" val="1524959807"/>
              </p:ext>
            </p:extLst>
          </p:nvPr>
        </p:nvGraphicFramePr>
        <p:xfrm>
          <a:off x="1577975" y="2044700"/>
          <a:ext cx="5632450" cy="2374900"/>
        </p:xfrm>
        <a:graphic>
          <a:graphicData uri="http://schemas.openxmlformats.org/presentationml/2006/ole">
            <mc:AlternateContent xmlns:mc="http://schemas.openxmlformats.org/markup-compatibility/2006">
              <mc:Choice xmlns:v="urn:schemas-microsoft-com:vml" Requires="v">
                <p:oleObj spid="_x0000_s12961" name="Equation" r:id="rId3" imgW="2387520" imgH="1002960" progId="Equation.DSMT4">
                  <p:embed/>
                </p:oleObj>
              </mc:Choice>
              <mc:Fallback>
                <p:oleObj name="Equation" r:id="rId3" imgW="2387520" imgH="1002960" progId="Equation.DSMT4">
                  <p:embed/>
                  <p:pic>
                    <p:nvPicPr>
                      <p:cNvPr id="0" name=""/>
                      <p:cNvPicPr/>
                      <p:nvPr/>
                    </p:nvPicPr>
                    <p:blipFill>
                      <a:blip r:embed="rId4"/>
                      <a:stretch>
                        <a:fillRect/>
                      </a:stretch>
                    </p:blipFill>
                    <p:spPr>
                      <a:xfrm>
                        <a:off x="1577975" y="2044700"/>
                        <a:ext cx="5632450" cy="2374900"/>
                      </a:xfrm>
                      <a:prstGeom prst="rect">
                        <a:avLst/>
                      </a:prstGeom>
                    </p:spPr>
                  </p:pic>
                </p:oleObj>
              </mc:Fallback>
            </mc:AlternateContent>
          </a:graphicData>
        </a:graphic>
      </p:graphicFrame>
    </p:spTree>
    <p:extLst>
      <p:ext uri="{BB962C8B-B14F-4D97-AF65-F5344CB8AC3E}">
        <p14:creationId xmlns:p14="http://schemas.microsoft.com/office/powerpoint/2010/main" val="3156551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68" y="414534"/>
            <a:ext cx="8229600" cy="553998"/>
          </a:xfrm>
        </p:spPr>
        <p:txBody>
          <a:bodyPr>
            <a:spAutoFit/>
          </a:bodyPr>
          <a:lstStyle/>
          <a:p>
            <a:r>
              <a:rPr lang="en-US" altLang="en-US" sz="3600" dirty="0">
                <a:latin typeface="+mj-lt"/>
                <a:ea typeface="ヒラギノ角ゴ Pro W3" charset="-128"/>
              </a:rPr>
              <a:t>Annuities </a:t>
            </a:r>
            <a:r>
              <a:rPr lang="en-US" altLang="en-US" sz="3600" dirty="0" smtClean="0">
                <a:latin typeface="+mj-lt"/>
                <a:ea typeface="ヒラギノ角ゴ Pro W3" charset="-128"/>
              </a:rPr>
              <a:t>Due </a:t>
            </a:r>
            <a:r>
              <a:rPr lang="en-US" altLang="en-US" sz="2800" dirty="0" smtClean="0">
                <a:latin typeface="+mj-lt"/>
                <a:ea typeface="ヒラギノ角ゴ Pro W3" charset="-128"/>
              </a:rPr>
              <a:t>(1 of 2)</a:t>
            </a:r>
            <a:endParaRPr lang="en-US" sz="2800" dirty="0">
              <a:latin typeface="+mj-lt"/>
            </a:endParaRPr>
          </a:p>
        </p:txBody>
      </p:sp>
      <p:sp>
        <p:nvSpPr>
          <p:cNvPr id="3" name="Content Placeholder 2"/>
          <p:cNvSpPr>
            <a:spLocks noGrp="1"/>
          </p:cNvSpPr>
          <p:nvPr>
            <p:ph idx="1"/>
          </p:nvPr>
        </p:nvSpPr>
        <p:spPr>
          <a:xfrm>
            <a:off x="437536" y="1216752"/>
            <a:ext cx="8229600" cy="1477328"/>
          </a:xfrm>
        </p:spPr>
        <p:txBody>
          <a:bodyPr>
            <a:spAutoFit/>
          </a:bodyPr>
          <a:lstStyle/>
          <a:p>
            <a:r>
              <a:rPr lang="en-US" altLang="en-US" sz="2400" dirty="0">
                <a:ea typeface="ヒラギノ角ゴ Pro W3" charset="-128"/>
              </a:rPr>
              <a:t>Annuities due are ordinary annuities in which all payments have been shifted forward by one time period. Thus, with annuity due, each annuity payment occurs at the beginning of the period rather than at the end of the </a:t>
            </a:r>
            <a:r>
              <a:rPr lang="en-US" altLang="en-US" sz="2400" dirty="0" smtClean="0">
                <a:ea typeface="ヒラギノ角ゴ Pro W3" charset="-128"/>
              </a:rPr>
              <a:t>period.</a:t>
            </a:r>
            <a:endParaRPr lang="en-US" sz="2400" dirty="0"/>
          </a:p>
        </p:txBody>
      </p:sp>
    </p:spTree>
    <p:extLst>
      <p:ext uri="{BB962C8B-B14F-4D97-AF65-F5344CB8AC3E}">
        <p14:creationId xmlns:p14="http://schemas.microsoft.com/office/powerpoint/2010/main" val="3220909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68" y="414534"/>
            <a:ext cx="8229600" cy="553998"/>
          </a:xfrm>
        </p:spPr>
        <p:txBody>
          <a:bodyPr>
            <a:spAutoFit/>
          </a:bodyPr>
          <a:lstStyle/>
          <a:p>
            <a:r>
              <a:rPr lang="en-US" altLang="en-US" sz="3600" dirty="0">
                <a:latin typeface="+mj-lt"/>
                <a:ea typeface="ヒラギノ角ゴ Pro W3" charset="-128"/>
              </a:rPr>
              <a:t>Annuities </a:t>
            </a:r>
            <a:r>
              <a:rPr lang="en-US" altLang="en-US" sz="3600" dirty="0" smtClean="0">
                <a:latin typeface="+mj-lt"/>
                <a:ea typeface="ヒラギノ角ゴ Pro W3" charset="-128"/>
              </a:rPr>
              <a:t>Due </a:t>
            </a:r>
            <a:r>
              <a:rPr lang="en-US" altLang="en-US" sz="2800" dirty="0" smtClean="0">
                <a:latin typeface="+mj-lt"/>
                <a:ea typeface="ヒラギノ角ゴ Pro W3" charset="-128"/>
              </a:rPr>
              <a:t>(2 of 2)</a:t>
            </a:r>
            <a:endParaRPr lang="en-US" sz="2800" dirty="0">
              <a:latin typeface="+mj-lt"/>
            </a:endParaRPr>
          </a:p>
        </p:txBody>
      </p:sp>
      <p:sp>
        <p:nvSpPr>
          <p:cNvPr id="3" name="Content Placeholder 2"/>
          <p:cNvSpPr>
            <a:spLocks noGrp="1"/>
          </p:cNvSpPr>
          <p:nvPr>
            <p:ph idx="1"/>
          </p:nvPr>
        </p:nvSpPr>
        <p:spPr>
          <a:xfrm>
            <a:off x="437536" y="1216752"/>
            <a:ext cx="8229600" cy="1523999"/>
          </a:xfrm>
        </p:spPr>
        <p:txBody>
          <a:bodyPr>
            <a:spAutoFit/>
          </a:bodyPr>
          <a:lstStyle/>
          <a:p>
            <a:r>
              <a:rPr lang="en-US" altLang="en-US" sz="2400" dirty="0">
                <a:ea typeface="ヒラギノ角ゴ Pro W3" charset="-128"/>
              </a:rPr>
              <a:t>Continuing the same example: If we assume that $500 invested every year for 5 years at 6% to be annuity due, the future value will increase due to </a:t>
            </a:r>
            <a:r>
              <a:rPr lang="en-US" altLang="en-US" sz="2400" dirty="0" smtClean="0">
                <a:ea typeface="ヒラギノ角ゴ Pro W3" charset="-128"/>
              </a:rPr>
              <a:t>compounding </a:t>
            </a:r>
            <a:r>
              <a:rPr lang="en-US" altLang="en-US" sz="2400" dirty="0">
                <a:ea typeface="ヒラギノ角ゴ Pro W3" charset="-128"/>
              </a:rPr>
              <a:t>for one additional year</a:t>
            </a:r>
            <a:r>
              <a:rPr lang="en-US" altLang="en-US" sz="2400" dirty="0" smtClean="0">
                <a:ea typeface="ヒラギノ角ゴ Pro W3" charset="-128"/>
              </a:rPr>
              <a:t>.</a:t>
            </a:r>
            <a:endParaRPr lang="en-US" sz="2400" dirty="0"/>
          </a:p>
        </p:txBody>
      </p:sp>
      <p:sp>
        <p:nvSpPr>
          <p:cNvPr id="7" name="Content Placeholder 6"/>
          <p:cNvSpPr>
            <a:spLocks noGrp="1"/>
          </p:cNvSpPr>
          <p:nvPr>
            <p:ph idx="14"/>
          </p:nvPr>
        </p:nvSpPr>
        <p:spPr>
          <a:xfrm>
            <a:off x="437536" y="3333731"/>
            <a:ext cx="152400" cy="369332"/>
          </a:xfrm>
        </p:spPr>
        <p:txBody>
          <a:bodyPr>
            <a:spAutoFit/>
          </a:bodyPr>
          <a:lstStyle/>
          <a:p>
            <a:r>
              <a:rPr lang="en-IN" sz="2400" dirty="0" smtClean="0"/>
              <a:t>​</a:t>
            </a:r>
            <a:endParaRPr lang="en-IN" sz="2400" dirty="0"/>
          </a:p>
        </p:txBody>
      </p:sp>
      <p:graphicFrame>
        <p:nvGraphicFramePr>
          <p:cNvPr id="5" name="Object 4" descr="The equation is as follows: &#10;• FV sub 5 (annuity due) equals PMT open braces open square bracket 1 plus r close parens power n minus 1 close bracket by r close braces.&#10;• Equals U.S. dollars 500 multiplied by 5.637 times 1.06.&#10;• Equals U.S. dollars 2,987.61."/>
          <p:cNvGraphicFramePr>
            <a:graphicFrameLocks noChangeAspect="1"/>
          </p:cNvGraphicFramePr>
          <p:nvPr>
            <p:extLst>
              <p:ext uri="{D42A27DB-BD31-4B8C-83A1-F6EECF244321}">
                <p14:modId xmlns:p14="http://schemas.microsoft.com/office/powerpoint/2010/main" val="596336381"/>
              </p:ext>
            </p:extLst>
          </p:nvPr>
        </p:nvGraphicFramePr>
        <p:xfrm>
          <a:off x="631825" y="2928938"/>
          <a:ext cx="4849813" cy="2157412"/>
        </p:xfrm>
        <a:graphic>
          <a:graphicData uri="http://schemas.openxmlformats.org/presentationml/2006/ole">
            <mc:AlternateContent xmlns:mc="http://schemas.openxmlformats.org/markup-compatibility/2006">
              <mc:Choice xmlns:v="urn:schemas-microsoft-com:vml" Requires="v">
                <p:oleObj spid="_x0000_s26838" name="Equation" r:id="rId3" imgW="2577960" imgH="1143000" progId="Equation.DSMT4">
                  <p:embed/>
                </p:oleObj>
              </mc:Choice>
              <mc:Fallback>
                <p:oleObj name="Equation" r:id="rId3" imgW="2577960" imgH="1143000" progId="Equation.DSMT4">
                  <p:embed/>
                  <p:pic>
                    <p:nvPicPr>
                      <p:cNvPr id="0" name=""/>
                      <p:cNvPicPr/>
                      <p:nvPr/>
                    </p:nvPicPr>
                    <p:blipFill>
                      <a:blip r:embed="rId4"/>
                      <a:stretch>
                        <a:fillRect/>
                      </a:stretch>
                    </p:blipFill>
                    <p:spPr>
                      <a:xfrm>
                        <a:off x="631825" y="2928938"/>
                        <a:ext cx="4849813" cy="2157412"/>
                      </a:xfrm>
                      <a:prstGeom prst="rect">
                        <a:avLst/>
                      </a:prstGeom>
                    </p:spPr>
                  </p:pic>
                </p:oleObj>
              </mc:Fallback>
            </mc:AlternateContent>
          </a:graphicData>
        </a:graphic>
      </p:graphicFrame>
      <p:sp>
        <p:nvSpPr>
          <p:cNvPr id="8" name="Content Placeholder 7"/>
          <p:cNvSpPr>
            <a:spLocks noGrp="1"/>
          </p:cNvSpPr>
          <p:nvPr>
            <p:ph idx="15"/>
          </p:nvPr>
        </p:nvSpPr>
        <p:spPr>
          <a:xfrm>
            <a:off x="654909" y="5529650"/>
            <a:ext cx="6705600" cy="369332"/>
          </a:xfrm>
        </p:spPr>
        <p:txBody>
          <a:bodyPr>
            <a:spAutoFit/>
          </a:bodyPr>
          <a:lstStyle/>
          <a:p>
            <a:pPr marL="0" indent="0">
              <a:buNone/>
            </a:pPr>
            <a:r>
              <a:rPr lang="en-US" altLang="en-US" sz="2400" dirty="0">
                <a:ea typeface="ヒラギノ角ゴ Pro W3" charset="-128"/>
              </a:rPr>
              <a:t>(versus $2,818.80 for ordinary annuity</a:t>
            </a:r>
            <a:r>
              <a:rPr lang="en-US" altLang="en-US" sz="2400" dirty="0" smtClean="0">
                <a:ea typeface="ヒラギノ角ゴ Pro W3" charset="-128"/>
              </a:rPr>
              <a:t>)</a:t>
            </a:r>
            <a:endParaRPr lang="en-US" sz="2400" dirty="0"/>
          </a:p>
        </p:txBody>
      </p:sp>
    </p:spTree>
    <p:extLst>
      <p:ext uri="{BB962C8B-B14F-4D97-AF65-F5344CB8AC3E}">
        <p14:creationId xmlns:p14="http://schemas.microsoft.com/office/powerpoint/2010/main" val="2693046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68" y="414534"/>
            <a:ext cx="8229600" cy="553998"/>
          </a:xfrm>
        </p:spPr>
        <p:txBody>
          <a:bodyPr>
            <a:spAutoFit/>
          </a:bodyPr>
          <a:lstStyle/>
          <a:p>
            <a:r>
              <a:rPr lang="en-US" altLang="en-US" sz="3600" dirty="0">
                <a:latin typeface="+mj-lt"/>
                <a:ea typeface="ヒラギノ角ゴ Pro W3" charset="-128"/>
              </a:rPr>
              <a:t>Amortized </a:t>
            </a:r>
            <a:r>
              <a:rPr lang="en-US" altLang="en-US" sz="3600" dirty="0" smtClean="0">
                <a:latin typeface="+mj-lt"/>
                <a:ea typeface="ヒラギノ角ゴ Pro W3" charset="-128"/>
              </a:rPr>
              <a:t>Loans </a:t>
            </a:r>
            <a:r>
              <a:rPr lang="en-US" altLang="en-US" sz="2800" dirty="0" smtClean="0">
                <a:latin typeface="+mj-lt"/>
                <a:ea typeface="ヒラギノ角ゴ Pro W3" charset="-128"/>
              </a:rPr>
              <a:t>(1 of 2)</a:t>
            </a:r>
            <a:endParaRPr lang="en-US" sz="2800" dirty="0">
              <a:latin typeface="+mj-lt"/>
            </a:endParaRPr>
          </a:p>
        </p:txBody>
      </p:sp>
      <p:sp>
        <p:nvSpPr>
          <p:cNvPr id="3" name="Content Placeholder 2"/>
          <p:cNvSpPr>
            <a:spLocks noGrp="1"/>
          </p:cNvSpPr>
          <p:nvPr>
            <p:ph idx="1"/>
          </p:nvPr>
        </p:nvSpPr>
        <p:spPr>
          <a:xfrm>
            <a:off x="437536" y="1216752"/>
            <a:ext cx="8229600" cy="2039020"/>
          </a:xfrm>
        </p:spPr>
        <p:txBody>
          <a:bodyPr>
            <a:spAutoFit/>
          </a:bodyPr>
          <a:lstStyle/>
          <a:p>
            <a:r>
              <a:rPr lang="en-US" altLang="en-US" sz="2400" dirty="0">
                <a:ea typeface="ヒラギノ角ゴ Pro W3" charset="-128"/>
              </a:rPr>
              <a:t>Loans paid off in equal installments over time are called amortized loans. </a:t>
            </a:r>
            <a:br>
              <a:rPr lang="en-US" altLang="en-US" sz="2400" dirty="0">
                <a:ea typeface="ヒラギノ角ゴ Pro W3" charset="-128"/>
              </a:rPr>
            </a:br>
            <a:r>
              <a:rPr lang="en-US" altLang="en-US" sz="2400" b="1" dirty="0" smtClean="0">
                <a:ea typeface="ヒラギノ角ゴ Pro W3" charset="-128"/>
              </a:rPr>
              <a:t>Examples</a:t>
            </a:r>
            <a:r>
              <a:rPr lang="en-US" altLang="en-US" sz="2400" dirty="0" smtClean="0">
                <a:ea typeface="ヒラギノ角ゴ Pro W3" charset="-128"/>
              </a:rPr>
              <a:t>: </a:t>
            </a:r>
            <a:r>
              <a:rPr lang="en-US" altLang="en-US" sz="2400" dirty="0">
                <a:ea typeface="ヒラギノ角ゴ Pro W3" charset="-128"/>
              </a:rPr>
              <a:t>Home mortgages, auto </a:t>
            </a:r>
            <a:r>
              <a:rPr lang="en-US" altLang="en-US" sz="2400" dirty="0" smtClean="0">
                <a:ea typeface="ヒラギノ角ゴ Pro W3" charset="-128"/>
              </a:rPr>
              <a:t>loans</a:t>
            </a:r>
          </a:p>
          <a:p>
            <a:r>
              <a:rPr lang="en-US" altLang="en-US" sz="2400" dirty="0">
                <a:ea typeface="ヒラギノ角ゴ Pro W3" charset="-128"/>
              </a:rPr>
              <a:t>Reducing the balance of a loan via annuity payments is called amortizing.</a:t>
            </a:r>
            <a:endParaRPr lang="en-US" sz="2400" dirty="0"/>
          </a:p>
        </p:txBody>
      </p:sp>
    </p:spTree>
    <p:extLst>
      <p:ext uri="{BB962C8B-B14F-4D97-AF65-F5344CB8AC3E}">
        <p14:creationId xmlns:p14="http://schemas.microsoft.com/office/powerpoint/2010/main" val="1842697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68" y="414534"/>
            <a:ext cx="8229600" cy="553998"/>
          </a:xfrm>
        </p:spPr>
        <p:txBody>
          <a:bodyPr>
            <a:spAutoFit/>
          </a:bodyPr>
          <a:lstStyle/>
          <a:p>
            <a:r>
              <a:rPr lang="en-US" altLang="en-US" sz="3600" dirty="0">
                <a:latin typeface="+mj-lt"/>
                <a:ea typeface="ヒラギノ角ゴ Pro W3" charset="-128"/>
              </a:rPr>
              <a:t>Amortized </a:t>
            </a:r>
            <a:r>
              <a:rPr lang="en-US" altLang="en-US" sz="3600" dirty="0" smtClean="0">
                <a:latin typeface="+mj-lt"/>
                <a:ea typeface="ヒラギノ角ゴ Pro W3" charset="-128"/>
              </a:rPr>
              <a:t>Loans </a:t>
            </a:r>
            <a:r>
              <a:rPr lang="en-US" altLang="en-US" sz="2800" dirty="0" smtClean="0">
                <a:latin typeface="+mj-lt"/>
                <a:ea typeface="ヒラギノ角ゴ Pro W3" charset="-128"/>
              </a:rPr>
              <a:t>(2 of 2)</a:t>
            </a:r>
            <a:endParaRPr lang="en-US" sz="2800" dirty="0">
              <a:latin typeface="+mj-lt"/>
            </a:endParaRPr>
          </a:p>
        </p:txBody>
      </p:sp>
      <p:sp>
        <p:nvSpPr>
          <p:cNvPr id="3" name="Content Placeholder 2"/>
          <p:cNvSpPr>
            <a:spLocks noGrp="1"/>
          </p:cNvSpPr>
          <p:nvPr>
            <p:ph idx="1"/>
          </p:nvPr>
        </p:nvSpPr>
        <p:spPr>
          <a:xfrm>
            <a:off x="437536" y="1216752"/>
            <a:ext cx="8173064" cy="1846659"/>
          </a:xfrm>
        </p:spPr>
        <p:txBody>
          <a:bodyPr wrap="square">
            <a:spAutoFit/>
          </a:bodyPr>
          <a:lstStyle/>
          <a:p>
            <a:r>
              <a:rPr lang="en-US" altLang="en-US" sz="2400" dirty="0">
                <a:ea typeface="ヒラギノ角ゴ Pro W3" charset="-128"/>
              </a:rPr>
              <a:t>The periodic payment is fixed. However, different amounts of each payment are applied toward the principal and interest. With each payment, you owe less toward principal. As a result, the amount that goes toward interest declines with every payment (as seen in Figure </a:t>
            </a:r>
            <a:r>
              <a:rPr lang="en-US" altLang="en-US" sz="2400" dirty="0" smtClean="0">
                <a:ea typeface="ヒラギノ角ゴ Pro W3" charset="-128"/>
              </a:rPr>
              <a:t>5.4).</a:t>
            </a:r>
            <a:endParaRPr lang="en-US" altLang="en-US" sz="2400" dirty="0">
              <a:ea typeface="ヒラギノ角ゴ Pro W3" charset="-128"/>
            </a:endParaRPr>
          </a:p>
        </p:txBody>
      </p:sp>
    </p:spTree>
    <p:extLst>
      <p:ext uri="{BB962C8B-B14F-4D97-AF65-F5344CB8AC3E}">
        <p14:creationId xmlns:p14="http://schemas.microsoft.com/office/powerpoint/2010/main" val="1022351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79" y="414534"/>
            <a:ext cx="8229600" cy="553998"/>
          </a:xfrm>
        </p:spPr>
        <p:txBody>
          <a:bodyPr>
            <a:spAutoFit/>
          </a:bodyPr>
          <a:lstStyle/>
          <a:p>
            <a:pPr marL="0" indent="0"/>
            <a:r>
              <a:rPr lang="en-US" sz="3600" dirty="0">
                <a:latin typeface="+mj-lt"/>
              </a:rPr>
              <a:t>Figure </a:t>
            </a:r>
            <a:r>
              <a:rPr lang="en-US" sz="3600" dirty="0" smtClean="0">
                <a:latin typeface="+mj-lt"/>
              </a:rPr>
              <a:t>5.4 </a:t>
            </a:r>
            <a:r>
              <a:rPr lang="en-US" sz="3600" dirty="0">
                <a:latin typeface="+mj-lt"/>
              </a:rPr>
              <a:t>The Amortization Process</a:t>
            </a:r>
          </a:p>
        </p:txBody>
      </p:sp>
      <p:pic>
        <p:nvPicPr>
          <p:cNvPr id="25602" name="Picture 2" descr="A line graph illustrates the amortization process. The horizontal axis of the graph shows Number of payments and is numbered 1, 2, 3, ... n. A curved line representing Fixed Payment begins at the top left corner of the graph and slopes downward toward the bottom right corner. &#10;The space in the graph to the left of the curved line represents the part of each payment related to interest; the space to the right of the line represents the part of each payment related to principal.&#10;In earlier years, a larger proportion of each payment goes toward interest. This amount declines over time. &#10;In later years, a greater proportion of each payment goes toward repayment of the principal. This amount grows over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64" y="1295400"/>
            <a:ext cx="8171473" cy="3209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404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68" y="414534"/>
            <a:ext cx="8229600" cy="553998"/>
          </a:xfrm>
        </p:spPr>
        <p:txBody>
          <a:bodyPr>
            <a:spAutoFit/>
          </a:bodyPr>
          <a:lstStyle/>
          <a:p>
            <a:r>
              <a:rPr lang="en-US" altLang="en-US" sz="3600" dirty="0">
                <a:latin typeface="+mj-lt"/>
                <a:ea typeface="ヒラギノ角ゴ Pro W3" charset="-128"/>
              </a:rPr>
              <a:t>Amortization Example</a:t>
            </a:r>
            <a:endParaRPr lang="en-US" sz="3600" dirty="0">
              <a:latin typeface="+mj-lt"/>
            </a:endParaRPr>
          </a:p>
        </p:txBody>
      </p:sp>
      <p:sp>
        <p:nvSpPr>
          <p:cNvPr id="3" name="Content Placeholder 2"/>
          <p:cNvSpPr>
            <a:spLocks noGrp="1"/>
          </p:cNvSpPr>
          <p:nvPr>
            <p:ph idx="1"/>
          </p:nvPr>
        </p:nvSpPr>
        <p:spPr>
          <a:xfrm>
            <a:off x="437536" y="1216752"/>
            <a:ext cx="8229600" cy="1107996"/>
          </a:xfrm>
        </p:spPr>
        <p:txBody>
          <a:bodyPr>
            <a:spAutoFit/>
          </a:bodyPr>
          <a:lstStyle/>
          <a:p>
            <a:r>
              <a:rPr lang="en-US" altLang="en-US" sz="2400" b="1" dirty="0">
                <a:ea typeface="ヒラギノ角ゴ Pro W3" charset="-128"/>
              </a:rPr>
              <a:t>Example</a:t>
            </a:r>
            <a:r>
              <a:rPr lang="en-US" altLang="en-US" sz="2400" dirty="0">
                <a:ea typeface="ヒラギノ角ゴ Pro W3" charset="-128"/>
              </a:rPr>
              <a:t>: If you want to finance a new machinery with a purchase price of $6,000 at an interest rate of 15% over 4 years, what will your annual payments be?</a:t>
            </a:r>
            <a:endParaRPr lang="en-US" sz="2400" dirty="0"/>
          </a:p>
        </p:txBody>
      </p:sp>
    </p:spTree>
    <p:extLst>
      <p:ext uri="{BB962C8B-B14F-4D97-AF65-F5344CB8AC3E}">
        <p14:creationId xmlns:p14="http://schemas.microsoft.com/office/powerpoint/2010/main" val="860053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79" y="421844"/>
            <a:ext cx="8229600" cy="1097280"/>
          </a:xfrm>
        </p:spPr>
        <p:txBody>
          <a:bodyPr>
            <a:spAutoFit/>
          </a:bodyPr>
          <a:lstStyle/>
          <a:p>
            <a:r>
              <a:rPr lang="en-US" sz="3600" dirty="0">
                <a:latin typeface="+mj-lt"/>
              </a:rPr>
              <a:t>Finding PMT – Using the Mathematical Formulas</a:t>
            </a:r>
          </a:p>
        </p:txBody>
      </p:sp>
      <p:sp>
        <p:nvSpPr>
          <p:cNvPr id="3" name="Content Placeholder 2"/>
          <p:cNvSpPr>
            <a:spLocks noGrp="1"/>
          </p:cNvSpPr>
          <p:nvPr>
            <p:ph idx="1"/>
          </p:nvPr>
        </p:nvSpPr>
        <p:spPr>
          <a:xfrm>
            <a:off x="437536" y="1718185"/>
            <a:ext cx="8229600" cy="738664"/>
          </a:xfrm>
        </p:spPr>
        <p:txBody>
          <a:bodyPr>
            <a:spAutoFit/>
          </a:bodyPr>
          <a:lstStyle/>
          <a:p>
            <a:r>
              <a:rPr lang="en-US" altLang="en-US" sz="2400" b="1" dirty="0">
                <a:ea typeface="ヒラギノ角ゴ Pro W3" charset="-128"/>
              </a:rPr>
              <a:t>Finding Payment</a:t>
            </a:r>
            <a:r>
              <a:rPr lang="en-US" altLang="en-US" sz="2400" dirty="0">
                <a:ea typeface="ヒラギノ角ゴ Pro W3" charset="-128"/>
              </a:rPr>
              <a:t>: Payment amount can be found by solving for </a:t>
            </a:r>
            <a:r>
              <a:rPr lang="en-US" altLang="en-US" sz="2400" i="1" dirty="0">
                <a:ea typeface="ヒラギノ角ゴ Pro W3" charset="-128"/>
              </a:rPr>
              <a:t>PMT</a:t>
            </a:r>
            <a:r>
              <a:rPr lang="en-US" altLang="en-US" sz="2400" dirty="0">
                <a:ea typeface="ヒラギノ角ゴ Pro W3" charset="-128"/>
              </a:rPr>
              <a:t> using </a:t>
            </a:r>
            <a:r>
              <a:rPr lang="en-US" altLang="en-US" sz="2400" i="1" dirty="0">
                <a:ea typeface="ヒラギノ角ゴ Pro W3" charset="-128"/>
              </a:rPr>
              <a:t>PV</a:t>
            </a:r>
            <a:r>
              <a:rPr lang="en-US" altLang="en-US" sz="2400" dirty="0">
                <a:ea typeface="ヒラギノ角ゴ Pro W3" charset="-128"/>
              </a:rPr>
              <a:t> of annuity formula</a:t>
            </a:r>
            <a:r>
              <a:rPr lang="en-US" altLang="en-US" sz="2400" dirty="0" smtClean="0">
                <a:ea typeface="ヒラギノ角ゴ Pro W3" charset="-128"/>
              </a:rPr>
              <a:t>.</a:t>
            </a:r>
          </a:p>
        </p:txBody>
      </p:sp>
      <p:graphicFrame>
        <p:nvGraphicFramePr>
          <p:cNvPr id="4" name="Object 3" descr="The equation is as follows: &#10;• PV of annuity equals PMT times the fraction open braces 1 minus open parens 1 plus r close parens power negative 4 close braces by r.&#10;• 6,000 equals PMT times the fraction open braces 1 minus open parens 1 plus 0.15 close parens power negative 4 close braces by 0.15.&#10;• 6,000 equals PMT times 2.855&#10;• PMT equals the fraction 6,000 by 2.855&#10;• Equals U.S. dollars 2,101.59"/>
          <p:cNvGraphicFramePr>
            <a:graphicFrameLocks noChangeAspect="1"/>
          </p:cNvGraphicFramePr>
          <p:nvPr>
            <p:extLst>
              <p:ext uri="{D42A27DB-BD31-4B8C-83A1-F6EECF244321}">
                <p14:modId xmlns:p14="http://schemas.microsoft.com/office/powerpoint/2010/main" val="1990910460"/>
              </p:ext>
            </p:extLst>
          </p:nvPr>
        </p:nvGraphicFramePr>
        <p:xfrm>
          <a:off x="1000125" y="2798763"/>
          <a:ext cx="4297363" cy="3373437"/>
        </p:xfrm>
        <a:graphic>
          <a:graphicData uri="http://schemas.openxmlformats.org/presentationml/2006/ole">
            <mc:AlternateContent xmlns:mc="http://schemas.openxmlformats.org/markup-compatibility/2006">
              <mc:Choice xmlns:v="urn:schemas-microsoft-com:vml" Requires="v">
                <p:oleObj spid="_x0000_s27851" name="Equation" r:id="rId3" imgW="2450880" imgH="1917360" progId="Equation.DSMT4">
                  <p:embed/>
                </p:oleObj>
              </mc:Choice>
              <mc:Fallback>
                <p:oleObj name="Equation" r:id="rId3" imgW="2450880" imgH="1917360" progId="Equation.DSMT4">
                  <p:embed/>
                  <p:pic>
                    <p:nvPicPr>
                      <p:cNvPr id="0" name=""/>
                      <p:cNvPicPr/>
                      <p:nvPr/>
                    </p:nvPicPr>
                    <p:blipFill>
                      <a:blip r:embed="rId4"/>
                      <a:stretch>
                        <a:fillRect/>
                      </a:stretch>
                    </p:blipFill>
                    <p:spPr>
                      <a:xfrm>
                        <a:off x="1000125" y="2798763"/>
                        <a:ext cx="4297363" cy="3373437"/>
                      </a:xfrm>
                      <a:prstGeom prst="rect">
                        <a:avLst/>
                      </a:prstGeom>
                    </p:spPr>
                  </p:pic>
                </p:oleObj>
              </mc:Fallback>
            </mc:AlternateContent>
          </a:graphicData>
        </a:graphic>
      </p:graphicFrame>
    </p:spTree>
    <p:extLst>
      <p:ext uri="{BB962C8B-B14F-4D97-AF65-F5344CB8AC3E}">
        <p14:creationId xmlns:p14="http://schemas.microsoft.com/office/powerpoint/2010/main" val="1557998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79" y="421844"/>
            <a:ext cx="8229600" cy="1097280"/>
          </a:xfrm>
        </p:spPr>
        <p:txBody>
          <a:bodyPr>
            <a:spAutoFit/>
          </a:bodyPr>
          <a:lstStyle/>
          <a:p>
            <a:r>
              <a:rPr lang="en-US" sz="3600" dirty="0" smtClean="0">
                <a:latin typeface="+mj-lt"/>
              </a:rPr>
              <a:t>Using Timelines to Visualize Cash Flows</a:t>
            </a:r>
            <a:endParaRPr lang="en-US" sz="3600" dirty="0">
              <a:latin typeface="+mj-lt"/>
            </a:endParaRPr>
          </a:p>
        </p:txBody>
      </p:sp>
      <p:sp>
        <p:nvSpPr>
          <p:cNvPr id="3" name="Content Placeholder 2"/>
          <p:cNvSpPr>
            <a:spLocks noGrp="1"/>
          </p:cNvSpPr>
          <p:nvPr>
            <p:ph idx="1"/>
          </p:nvPr>
        </p:nvSpPr>
        <p:spPr>
          <a:xfrm>
            <a:off x="447368" y="1826336"/>
            <a:ext cx="8229600" cy="369332"/>
          </a:xfrm>
        </p:spPr>
        <p:txBody>
          <a:bodyPr>
            <a:spAutoFit/>
          </a:bodyPr>
          <a:lstStyle/>
          <a:p>
            <a:pPr marL="0" indent="0">
              <a:buNone/>
            </a:pPr>
            <a:r>
              <a:rPr lang="en-US" altLang="en-US" sz="2400" dirty="0">
                <a:ea typeface="ヒラギノ角ゴ Pro W3" charset="-128"/>
              </a:rPr>
              <a:t>Timeline of cash </a:t>
            </a:r>
            <a:r>
              <a:rPr lang="en-US" altLang="en-US" sz="2400" dirty="0" smtClean="0">
                <a:ea typeface="ヒラギノ角ゴ Pro W3" charset="-128"/>
              </a:rPr>
              <a:t>flows</a:t>
            </a:r>
            <a:endParaRPr lang="en-US" altLang="en-US" sz="2400" dirty="0">
              <a:ea typeface="ヒラギノ角ゴ Pro W3" charset="-128"/>
            </a:endParaRPr>
          </a:p>
        </p:txBody>
      </p:sp>
      <p:pic>
        <p:nvPicPr>
          <p:cNvPr id="5" name="Picture 4" descr="The timeline shows the following cash flows for years 0 to 4:&#10;r equals 10 percent&#10;Year 0:  minus 100 (Today &amp; beginning of period 1)&#10;Year 1: 30&#10;Year 2: 20 (End of Period 2 &amp; beginning of Period 3)&#10;Year 3:  minus 10&#10;Year 4: 50 (End of Period 4 &amp; beginning of Period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47" y="2604697"/>
            <a:ext cx="8090307" cy="1915307"/>
          </a:xfrm>
          <a:prstGeom prst="rect">
            <a:avLst/>
          </a:prstGeom>
        </p:spPr>
      </p:pic>
    </p:spTree>
    <p:extLst>
      <p:ext uri="{BB962C8B-B14F-4D97-AF65-F5344CB8AC3E}">
        <p14:creationId xmlns:p14="http://schemas.microsoft.com/office/powerpoint/2010/main" val="3652395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7536" y="425919"/>
            <a:ext cx="8229600" cy="1477328"/>
          </a:xfrm>
        </p:spPr>
        <p:txBody>
          <a:bodyPr>
            <a:spAutoFit/>
          </a:bodyPr>
          <a:lstStyle/>
          <a:p>
            <a:pPr marL="0" indent="0"/>
            <a:r>
              <a:rPr lang="en-US" sz="3200" dirty="0">
                <a:latin typeface="+mj-lt"/>
              </a:rPr>
              <a:t>Table </a:t>
            </a:r>
            <a:r>
              <a:rPr lang="en-US" sz="3200" dirty="0" smtClean="0">
                <a:latin typeface="+mj-lt"/>
              </a:rPr>
              <a:t>5.3 </a:t>
            </a:r>
            <a:r>
              <a:rPr lang="en-US" sz="3200" dirty="0">
                <a:latin typeface="+mj-lt"/>
              </a:rPr>
              <a:t>Loan Amortization Schedule Involving a $6,000 Loan at 15 Percent t</a:t>
            </a:r>
            <a:r>
              <a:rPr lang="en-US" sz="3200" dirty="0" smtClean="0">
                <a:latin typeface="+mj-lt"/>
              </a:rPr>
              <a:t>o </a:t>
            </a:r>
            <a:r>
              <a:rPr lang="en-US" sz="3200" dirty="0">
                <a:latin typeface="+mj-lt"/>
              </a:rPr>
              <a:t>B</a:t>
            </a:r>
            <a:r>
              <a:rPr lang="en-US" sz="3200" dirty="0" smtClean="0">
                <a:latin typeface="+mj-lt"/>
              </a:rPr>
              <a:t>e </a:t>
            </a:r>
            <a:r>
              <a:rPr lang="en-US" sz="3200" dirty="0">
                <a:latin typeface="+mj-lt"/>
              </a:rPr>
              <a:t>Repaid in 4 Years</a:t>
            </a:r>
          </a:p>
        </p:txBody>
      </p:sp>
      <p:graphicFrame>
        <p:nvGraphicFramePr>
          <p:cNvPr id="8" name="Table 7"/>
          <p:cNvGraphicFramePr>
            <a:graphicFrameLocks noGrp="1"/>
          </p:cNvGraphicFramePr>
          <p:nvPr>
            <p:extLst>
              <p:ext uri="{D42A27DB-BD31-4B8C-83A1-F6EECF244321}">
                <p14:modId xmlns:p14="http://schemas.microsoft.com/office/powerpoint/2010/main" val="1330559183"/>
              </p:ext>
            </p:extLst>
          </p:nvPr>
        </p:nvGraphicFramePr>
        <p:xfrm>
          <a:off x="540893" y="2022419"/>
          <a:ext cx="8068482" cy="2743200"/>
        </p:xfrm>
        <a:graphic>
          <a:graphicData uri="http://schemas.openxmlformats.org/drawingml/2006/table">
            <a:tbl>
              <a:tblPr firstRow="1" bandRow="1">
                <a:tableStyleId>{3B4B98B0-60AC-42C2-AFA5-B58CD77FA1E5}</a:tableStyleId>
              </a:tblPr>
              <a:tblGrid>
                <a:gridCol w="681603">
                  <a:extLst>
                    <a:ext uri="{9D8B030D-6E8A-4147-A177-3AD203B41FA5}">
                      <a16:colId xmlns="" xmlns:a16="http://schemas.microsoft.com/office/drawing/2014/main" val="20000"/>
                    </a:ext>
                  </a:extLst>
                </a:gridCol>
                <a:gridCol w="1139704">
                  <a:extLst>
                    <a:ext uri="{9D8B030D-6E8A-4147-A177-3AD203B41FA5}">
                      <a16:colId xmlns="" xmlns:a16="http://schemas.microsoft.com/office/drawing/2014/main" val="20001"/>
                    </a:ext>
                  </a:extLst>
                </a:gridCol>
                <a:gridCol w="1365190">
                  <a:extLst>
                    <a:ext uri="{9D8B030D-6E8A-4147-A177-3AD203B41FA5}">
                      <a16:colId xmlns="" xmlns:a16="http://schemas.microsoft.com/office/drawing/2014/main" val="20002"/>
                    </a:ext>
                  </a:extLst>
                </a:gridCol>
                <a:gridCol w="2274852">
                  <a:extLst>
                    <a:ext uri="{9D8B030D-6E8A-4147-A177-3AD203B41FA5}">
                      <a16:colId xmlns="" xmlns:a16="http://schemas.microsoft.com/office/drawing/2014/main" val="20003"/>
                    </a:ext>
                  </a:extLst>
                </a:gridCol>
                <a:gridCol w="2607133">
                  <a:extLst>
                    <a:ext uri="{9D8B030D-6E8A-4147-A177-3AD203B41FA5}">
                      <a16:colId xmlns="" xmlns:a16="http://schemas.microsoft.com/office/drawing/2014/main" val="20004"/>
                    </a:ext>
                  </a:extLst>
                </a:gridCol>
              </a:tblGrid>
              <a:tr h="819251">
                <a:tc>
                  <a:txBody>
                    <a:bodyPr/>
                    <a:lstStyle/>
                    <a:p>
                      <a:pPr algn="ctr"/>
                      <a:r>
                        <a:rPr lang="en-US" sz="1600" dirty="0" smtClean="0">
                          <a:solidFill>
                            <a:schemeClr val="bg1"/>
                          </a:solidFill>
                        </a:rPr>
                        <a:t>Year</a:t>
                      </a:r>
                      <a:endParaRPr lang="en-US" sz="1600"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US" sz="1600" dirty="0" smtClean="0">
                          <a:solidFill>
                            <a:schemeClr val="bg1"/>
                          </a:solidFill>
                        </a:rPr>
                        <a:t>Annuity</a:t>
                      </a:r>
                      <a:endParaRPr lang="en-US" sz="1600"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US" sz="1600" dirty="0" smtClean="0">
                          <a:solidFill>
                            <a:schemeClr val="bg1"/>
                          </a:solidFill>
                        </a:rPr>
                        <a:t>Interest portion of the Annuity</a:t>
                      </a:r>
                      <a:r>
                        <a:rPr lang="en-US" sz="1600" baseline="30000" dirty="0" smtClean="0">
                          <a:solidFill>
                            <a:schemeClr val="bg1"/>
                          </a:solidFill>
                        </a:rPr>
                        <a:t>a</a:t>
                      </a:r>
                      <a:endParaRPr lang="en-US" sz="1600" baseline="30000"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US" sz="1600" dirty="0" smtClean="0">
                          <a:solidFill>
                            <a:schemeClr val="bg1"/>
                          </a:solidFill>
                        </a:rPr>
                        <a:t>Repayment of the principal portion of the Annuity</a:t>
                      </a:r>
                      <a:r>
                        <a:rPr lang="en-US" sz="1600" baseline="30000" dirty="0" smtClean="0">
                          <a:solidFill>
                            <a:schemeClr val="bg1"/>
                          </a:solidFill>
                        </a:rPr>
                        <a:t>b</a:t>
                      </a:r>
                      <a:endParaRPr lang="en-US" sz="1600" baseline="30000"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US" sz="1600" dirty="0" smtClean="0">
                          <a:solidFill>
                            <a:schemeClr val="bg1"/>
                          </a:solidFill>
                        </a:rPr>
                        <a:t>Outstanding loan Balance After the Annuity Payment</a:t>
                      </a:r>
                      <a:endParaRPr lang="en-US" sz="1600"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extLst>
                  <a:ext uri="{0D108BD9-81ED-4DB2-BD59-A6C34878D82A}">
                    <a16:rowId xmlns="" xmlns:a16="http://schemas.microsoft.com/office/drawing/2014/main" val="10000"/>
                  </a:ext>
                </a:extLst>
              </a:tr>
              <a:tr h="280189">
                <a:tc>
                  <a:txBody>
                    <a:bodyPr/>
                    <a:lstStyle/>
                    <a:p>
                      <a:pPr algn="ctr"/>
                      <a:r>
                        <a:rPr lang="en-US"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$6,000.00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0001"/>
                  </a:ext>
                </a:extLst>
              </a:tr>
              <a:tr h="280189">
                <a:tc>
                  <a:txBody>
                    <a:bodyPr/>
                    <a:lstStyle/>
                    <a:p>
                      <a:pPr algn="ctr"/>
                      <a:r>
                        <a:rPr lang="en-US"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$2,101.59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$900.00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$1,201.59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4,798.41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0002"/>
                  </a:ext>
                </a:extLst>
              </a:tr>
              <a:tr h="280189">
                <a:tc>
                  <a:txBody>
                    <a:bodyPr/>
                    <a:lstStyle/>
                    <a:p>
                      <a:pPr algn="ctr"/>
                      <a:r>
                        <a:rPr lang="en-US" sz="1600" dirty="0" smtClean="0"/>
                        <a:t>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2,101.59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719.76</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1,381.83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3,416.58</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0003"/>
                  </a:ext>
                </a:extLst>
              </a:tr>
              <a:tr h="280189">
                <a:tc>
                  <a:txBody>
                    <a:bodyPr/>
                    <a:lstStyle/>
                    <a:p>
                      <a:pPr algn="ctr"/>
                      <a:r>
                        <a:rPr lang="en-US" sz="1600" dirty="0" smtClean="0"/>
                        <a:t>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2,101.59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512.49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1,589.10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1,827.48</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0004"/>
                  </a:ext>
                </a:extLst>
              </a:tr>
              <a:tr h="280189">
                <a:tc>
                  <a:txBody>
                    <a:bodyPr/>
                    <a:lstStyle/>
                    <a:p>
                      <a:pPr algn="ctr"/>
                      <a:r>
                        <a:rPr lang="en-US" sz="1600" dirty="0" smtClean="0"/>
                        <a:t>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2,101.59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274.12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1,827.48</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solidFill>
                            <a:srgbClr val="D4EAE4"/>
                          </a:solidFill>
                        </a:rPr>
                        <a:t>Blank</a:t>
                      </a:r>
                      <a:endParaRPr lang="en-US" sz="1600" dirty="0">
                        <a:solidFill>
                          <a:srgbClr val="D4EAE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0005"/>
                  </a:ext>
                </a:extLst>
              </a:tr>
            </a:tbl>
          </a:graphicData>
        </a:graphic>
      </p:graphicFrame>
      <p:sp>
        <p:nvSpPr>
          <p:cNvPr id="9" name="Content Placeholder 8"/>
          <p:cNvSpPr>
            <a:spLocks noGrp="1"/>
          </p:cNvSpPr>
          <p:nvPr>
            <p:ph idx="13"/>
          </p:nvPr>
        </p:nvSpPr>
        <p:spPr>
          <a:xfrm>
            <a:off x="449522" y="5012479"/>
            <a:ext cx="8237278" cy="1269578"/>
          </a:xfrm>
        </p:spPr>
        <p:txBody>
          <a:bodyPr wrap="square">
            <a:spAutoFit/>
          </a:bodyPr>
          <a:lstStyle/>
          <a:p>
            <a:pPr marL="0" indent="0">
              <a:buNone/>
            </a:pPr>
            <a:r>
              <a:rPr lang="en-US" sz="1400" baseline="30000" dirty="0" smtClean="0"/>
              <a:t>a</a:t>
            </a:r>
            <a:r>
              <a:rPr lang="en-US" sz="1400" dirty="0" smtClean="0"/>
              <a:t>The </a:t>
            </a:r>
            <a:r>
              <a:rPr lang="en-US" sz="1400" dirty="0"/>
              <a:t>interest portion of the annuity is calculated by multiplying the outstanding loan balance at the </a:t>
            </a:r>
            <a:r>
              <a:rPr lang="en-US" sz="1400" dirty="0" smtClean="0"/>
              <a:t>beginning </a:t>
            </a:r>
            <a:r>
              <a:rPr lang="en-US" sz="1400" dirty="0"/>
              <a:t>of the year by the interest rate of </a:t>
            </a:r>
            <a:r>
              <a:rPr lang="en-US" sz="1400" dirty="0" smtClean="0"/>
              <a:t>15%. </a:t>
            </a:r>
            <a:r>
              <a:rPr lang="en-US" sz="1400" dirty="0"/>
              <a:t>Thus, for year 1 it was $6,000 </a:t>
            </a:r>
            <a:r>
              <a:rPr lang="en-US" sz="1400" dirty="0" smtClean="0"/>
              <a:t>× </a:t>
            </a:r>
            <a:r>
              <a:rPr lang="en-US" sz="1400" dirty="0"/>
              <a:t>0.15 = $</a:t>
            </a:r>
            <a:r>
              <a:rPr lang="en-US" sz="1400" dirty="0" smtClean="0"/>
              <a:t>900.00; </a:t>
            </a:r>
            <a:r>
              <a:rPr lang="en-US" sz="1400" dirty="0"/>
              <a:t>for year 2 it was $4,798.41 × 0.15 = $</a:t>
            </a:r>
            <a:r>
              <a:rPr lang="en-US" sz="1400" dirty="0" smtClean="0"/>
              <a:t>719.76; </a:t>
            </a:r>
            <a:r>
              <a:rPr lang="en-US" sz="1400" dirty="0"/>
              <a:t>and so on</a:t>
            </a:r>
            <a:r>
              <a:rPr lang="en-US" sz="1400" dirty="0" smtClean="0"/>
              <a:t>.</a:t>
            </a:r>
          </a:p>
          <a:p>
            <a:pPr marL="0" indent="0">
              <a:buNone/>
            </a:pPr>
            <a:r>
              <a:rPr lang="en-US" sz="1400" baseline="30000" dirty="0" smtClean="0"/>
              <a:t>b</a:t>
            </a:r>
            <a:r>
              <a:rPr lang="en-US" sz="1400" dirty="0" smtClean="0"/>
              <a:t>Repayment </a:t>
            </a:r>
            <a:r>
              <a:rPr lang="en-US" sz="1400" dirty="0"/>
              <a:t>of the principal portion of the annuity was calculated by subtracting the interest portion of the annuity (column 2) from the annuity (column 1).</a:t>
            </a:r>
          </a:p>
        </p:txBody>
      </p:sp>
    </p:spTree>
    <p:extLst>
      <p:ext uri="{BB962C8B-B14F-4D97-AF65-F5344CB8AC3E}">
        <p14:creationId xmlns:p14="http://schemas.microsoft.com/office/powerpoint/2010/main" val="1754509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600" y="2353810"/>
            <a:ext cx="7924800" cy="553998"/>
          </a:xfrm>
        </p:spPr>
        <p:txBody>
          <a:bodyPr>
            <a:spAutoFit/>
          </a:bodyPr>
          <a:lstStyle/>
          <a:p>
            <a:r>
              <a:rPr lang="en-US" dirty="0">
                <a:latin typeface="+mj-lt"/>
              </a:rPr>
              <a:t>Making Interest Rates </a:t>
            </a:r>
            <a:r>
              <a:rPr lang="en-US" dirty="0" smtClean="0">
                <a:latin typeface="+mj-lt"/>
              </a:rPr>
              <a:t>Comparable</a:t>
            </a:r>
            <a:endParaRPr lang="en-US" sz="2000" b="0" dirty="0">
              <a:latin typeface="+mj-lt"/>
            </a:endParaRPr>
          </a:p>
        </p:txBody>
      </p:sp>
    </p:spTree>
    <p:extLst>
      <p:ext uri="{BB962C8B-B14F-4D97-AF65-F5344CB8AC3E}">
        <p14:creationId xmlns:p14="http://schemas.microsoft.com/office/powerpoint/2010/main" val="2552702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79" y="414534"/>
            <a:ext cx="8268621" cy="553998"/>
          </a:xfrm>
        </p:spPr>
        <p:txBody>
          <a:bodyPr wrap="square">
            <a:spAutoFit/>
          </a:bodyPr>
          <a:lstStyle/>
          <a:p>
            <a:r>
              <a:rPr lang="en-US" sz="3600" dirty="0">
                <a:latin typeface="+mj-lt"/>
              </a:rPr>
              <a:t>Making Interest Rates </a:t>
            </a:r>
            <a:r>
              <a:rPr lang="en-US" sz="3600" dirty="0" smtClean="0">
                <a:latin typeface="+mj-lt"/>
              </a:rPr>
              <a:t>Comparable </a:t>
            </a:r>
            <a:endParaRPr lang="en-US" sz="2000" b="0" dirty="0">
              <a:latin typeface="+mj-lt"/>
            </a:endParaRPr>
          </a:p>
        </p:txBody>
      </p:sp>
      <p:sp>
        <p:nvSpPr>
          <p:cNvPr id="3" name="Content Placeholder 2"/>
          <p:cNvSpPr>
            <a:spLocks noGrp="1"/>
          </p:cNvSpPr>
          <p:nvPr>
            <p:ph idx="1"/>
          </p:nvPr>
        </p:nvSpPr>
        <p:spPr>
          <a:xfrm>
            <a:off x="437536" y="1207227"/>
            <a:ext cx="8229600" cy="2593018"/>
          </a:xfrm>
        </p:spPr>
        <p:txBody>
          <a:bodyPr>
            <a:spAutoFit/>
          </a:bodyPr>
          <a:lstStyle/>
          <a:p>
            <a:r>
              <a:rPr lang="en-US" altLang="en-US" sz="2600" dirty="0">
                <a:ea typeface="ヒラギノ角ゴ Pro W3" charset="-128"/>
              </a:rPr>
              <a:t>We cannot compare rates with different compounding periods. For example, 5% compounded annually is not the same as 5% percent compounded quarterly</a:t>
            </a:r>
            <a:r>
              <a:rPr lang="en-US" altLang="en-US" sz="2600" dirty="0" smtClean="0">
                <a:ea typeface="ヒラギノ角ゴ Pro W3" charset="-128"/>
              </a:rPr>
              <a:t>.</a:t>
            </a:r>
          </a:p>
          <a:p>
            <a:r>
              <a:rPr lang="en-US" altLang="en-US" sz="2600" dirty="0">
                <a:ea typeface="ヒラギノ角ゴ Pro W3" charset="-128"/>
              </a:rPr>
              <a:t>To make the rates comparable, we compute the annual percentage </a:t>
            </a:r>
            <a:r>
              <a:rPr lang="en-US" altLang="en-US" sz="2600" dirty="0" smtClean="0">
                <a:ea typeface="ヒラギノ角ゴ Pro W3" charset="-128"/>
              </a:rPr>
              <a:t>rate (APR) and the effective annual rate (EAR).</a:t>
            </a:r>
            <a:endParaRPr lang="en-US" sz="2600" dirty="0"/>
          </a:p>
        </p:txBody>
      </p:sp>
    </p:spTree>
    <p:extLst>
      <p:ext uri="{BB962C8B-B14F-4D97-AF65-F5344CB8AC3E}">
        <p14:creationId xmlns:p14="http://schemas.microsoft.com/office/powerpoint/2010/main" val="2431610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7" y="422912"/>
            <a:ext cx="7868264" cy="984885"/>
          </a:xfrm>
        </p:spPr>
        <p:txBody>
          <a:bodyPr wrap="square">
            <a:spAutoFit/>
          </a:bodyPr>
          <a:lstStyle/>
          <a:p>
            <a:r>
              <a:rPr lang="en-US" sz="3600" dirty="0">
                <a:latin typeface="+mj-lt"/>
              </a:rPr>
              <a:t>Quoted Rate versus Effective </a:t>
            </a:r>
            <a:r>
              <a:rPr lang="en-US" sz="3600" dirty="0" smtClean="0">
                <a:latin typeface="+mj-lt"/>
              </a:rPr>
              <a:t>Rate </a:t>
            </a:r>
            <a:r>
              <a:rPr lang="en-US" sz="2800" dirty="0" smtClean="0">
                <a:latin typeface="+mj-lt"/>
              </a:rPr>
              <a:t>(1 of 2)</a:t>
            </a:r>
            <a:endParaRPr lang="en-US" sz="2800" dirty="0">
              <a:latin typeface="+mj-lt"/>
            </a:endParaRPr>
          </a:p>
        </p:txBody>
      </p:sp>
      <p:graphicFrame>
        <p:nvGraphicFramePr>
          <p:cNvPr id="5" name="Object 4" descr="An image shows an equation as follows: Annual Percentage Rate (APR) equals interest rate per period (for example, per month or week) times compounding periods per year (m)."/>
          <p:cNvGraphicFramePr>
            <a:graphicFrameLocks noChangeAspect="1"/>
          </p:cNvGraphicFramePr>
          <p:nvPr>
            <p:extLst>
              <p:ext uri="{D42A27DB-BD31-4B8C-83A1-F6EECF244321}">
                <p14:modId xmlns:p14="http://schemas.microsoft.com/office/powerpoint/2010/main" val="687296693"/>
              </p:ext>
            </p:extLst>
          </p:nvPr>
        </p:nvGraphicFramePr>
        <p:xfrm>
          <a:off x="1023938" y="1947863"/>
          <a:ext cx="6961187" cy="1174750"/>
        </p:xfrm>
        <a:graphic>
          <a:graphicData uri="http://schemas.openxmlformats.org/presentationml/2006/ole">
            <mc:AlternateContent xmlns:mc="http://schemas.openxmlformats.org/markup-compatibility/2006">
              <mc:Choice xmlns:v="urn:schemas-microsoft-com:vml" Requires="v">
                <p:oleObj spid="_x0000_s23049" name="Equation" r:id="rId3" imgW="3987720" imgH="672840" progId="Equation.DSMT4">
                  <p:embed/>
                </p:oleObj>
              </mc:Choice>
              <mc:Fallback>
                <p:oleObj name="Equation" r:id="rId3" imgW="3987720" imgH="672840" progId="Equation.DSMT4">
                  <p:embed/>
                  <p:pic>
                    <p:nvPicPr>
                      <p:cNvPr id="0" name=""/>
                      <p:cNvPicPr/>
                      <p:nvPr/>
                    </p:nvPicPr>
                    <p:blipFill>
                      <a:blip r:embed="rId4"/>
                      <a:stretch>
                        <a:fillRect/>
                      </a:stretch>
                    </p:blipFill>
                    <p:spPr>
                      <a:xfrm>
                        <a:off x="1023938" y="1947863"/>
                        <a:ext cx="6961187" cy="1174750"/>
                      </a:xfrm>
                      <a:prstGeom prst="rect">
                        <a:avLst/>
                      </a:prstGeom>
                    </p:spPr>
                  </p:pic>
                </p:oleObj>
              </mc:Fallback>
            </mc:AlternateContent>
          </a:graphicData>
        </a:graphic>
      </p:graphicFrame>
      <p:graphicFrame>
        <p:nvGraphicFramePr>
          <p:cNvPr id="6" name="Object 5" descr="An image shows an equation as follows: Effective Annual Rate (EAR) equals open parens 1 plus the fraction APR or quoted annual rate by compounding periods per year (m) close parens to the power m minus 1."/>
          <p:cNvGraphicFramePr>
            <a:graphicFrameLocks noChangeAspect="1"/>
          </p:cNvGraphicFramePr>
          <p:nvPr>
            <p:extLst>
              <p:ext uri="{D42A27DB-BD31-4B8C-83A1-F6EECF244321}">
                <p14:modId xmlns:p14="http://schemas.microsoft.com/office/powerpoint/2010/main" val="2679116743"/>
              </p:ext>
            </p:extLst>
          </p:nvPr>
        </p:nvGraphicFramePr>
        <p:xfrm>
          <a:off x="1087438" y="3590925"/>
          <a:ext cx="6761162" cy="1666875"/>
        </p:xfrm>
        <a:graphic>
          <a:graphicData uri="http://schemas.openxmlformats.org/presentationml/2006/ole">
            <mc:AlternateContent xmlns:mc="http://schemas.openxmlformats.org/markup-compatibility/2006">
              <mc:Choice xmlns:v="urn:schemas-microsoft-com:vml" Requires="v">
                <p:oleObj spid="_x0000_s23050" name="Equation" r:id="rId5" imgW="3911400" imgH="965160" progId="Equation.DSMT4">
                  <p:embed/>
                </p:oleObj>
              </mc:Choice>
              <mc:Fallback>
                <p:oleObj name="Equation" r:id="rId5" imgW="3911400" imgH="965160" progId="Equation.DSMT4">
                  <p:embed/>
                  <p:pic>
                    <p:nvPicPr>
                      <p:cNvPr id="0" name=""/>
                      <p:cNvPicPr/>
                      <p:nvPr/>
                    </p:nvPicPr>
                    <p:blipFill>
                      <a:blip r:embed="rId6"/>
                      <a:stretch>
                        <a:fillRect/>
                      </a:stretch>
                    </p:blipFill>
                    <p:spPr>
                      <a:xfrm>
                        <a:off x="1087438" y="3590925"/>
                        <a:ext cx="6761162" cy="1666875"/>
                      </a:xfrm>
                      <a:prstGeom prst="rect">
                        <a:avLst/>
                      </a:prstGeom>
                    </p:spPr>
                  </p:pic>
                </p:oleObj>
              </mc:Fallback>
            </mc:AlternateContent>
          </a:graphicData>
        </a:graphic>
      </p:graphicFrame>
    </p:spTree>
    <p:extLst>
      <p:ext uri="{BB962C8B-B14F-4D97-AF65-F5344CB8AC3E}">
        <p14:creationId xmlns:p14="http://schemas.microsoft.com/office/powerpoint/2010/main" val="2614015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6" y="422912"/>
            <a:ext cx="7792064" cy="984885"/>
          </a:xfrm>
        </p:spPr>
        <p:txBody>
          <a:bodyPr wrap="square">
            <a:spAutoFit/>
          </a:bodyPr>
          <a:lstStyle/>
          <a:p>
            <a:r>
              <a:rPr lang="en-US" sz="3600" dirty="0" smtClean="0">
                <a:latin typeface="+mj-lt"/>
              </a:rPr>
              <a:t>Quoted Rate versus Effective Rate </a:t>
            </a:r>
            <a:r>
              <a:rPr lang="en-US" sz="2800" dirty="0" smtClean="0">
                <a:latin typeface="+mj-lt"/>
              </a:rPr>
              <a:t>(2 of 2)</a:t>
            </a:r>
            <a:endParaRPr lang="en-US" sz="2800" dirty="0">
              <a:latin typeface="+mj-lt"/>
            </a:endParaRPr>
          </a:p>
        </p:txBody>
      </p:sp>
      <p:sp>
        <p:nvSpPr>
          <p:cNvPr id="3" name="Content Placeholder 2"/>
          <p:cNvSpPr>
            <a:spLocks noGrp="1"/>
          </p:cNvSpPr>
          <p:nvPr>
            <p:ph idx="1"/>
          </p:nvPr>
        </p:nvSpPr>
        <p:spPr>
          <a:xfrm>
            <a:off x="437536" y="1826336"/>
            <a:ext cx="8229600" cy="1669688"/>
          </a:xfrm>
        </p:spPr>
        <p:txBody>
          <a:bodyPr>
            <a:spAutoFit/>
          </a:bodyPr>
          <a:lstStyle/>
          <a:p>
            <a:r>
              <a:rPr lang="en-US" altLang="en-US" sz="2400" dirty="0" smtClean="0"/>
              <a:t>Quoted rate could be very different from the effective rate if compounding is not done annually.</a:t>
            </a:r>
          </a:p>
          <a:p>
            <a:r>
              <a:rPr lang="en-US" altLang="en-US" sz="2400" dirty="0" smtClean="0"/>
              <a:t>If the APR of a quoted loan is 7.85%, but it is compounded quarterly, the EAR is actually 8.084%.</a:t>
            </a:r>
            <a:endParaRPr lang="en-US" sz="2400" dirty="0"/>
          </a:p>
        </p:txBody>
      </p:sp>
      <p:graphicFrame>
        <p:nvGraphicFramePr>
          <p:cNvPr id="4" name="Object 3" descr="An image shows an equation as follows: EAR equals open parens 1 plus the fraction 0.0785 by 4 close parens to the power 4 minus 1 equals 0.08084 or 8.084 percent."/>
          <p:cNvGraphicFramePr>
            <a:graphicFrameLocks noChangeAspect="1"/>
          </p:cNvGraphicFramePr>
          <p:nvPr>
            <p:extLst>
              <p:ext uri="{D42A27DB-BD31-4B8C-83A1-F6EECF244321}">
                <p14:modId xmlns:p14="http://schemas.microsoft.com/office/powerpoint/2010/main" val="3908844648"/>
              </p:ext>
            </p:extLst>
          </p:nvPr>
        </p:nvGraphicFramePr>
        <p:xfrm>
          <a:off x="1392238" y="3962400"/>
          <a:ext cx="6318250" cy="1062038"/>
        </p:xfrm>
        <a:graphic>
          <a:graphicData uri="http://schemas.openxmlformats.org/presentationml/2006/ole">
            <mc:AlternateContent xmlns:mc="http://schemas.openxmlformats.org/markup-compatibility/2006">
              <mc:Choice xmlns:v="urn:schemas-microsoft-com:vml" Requires="v">
                <p:oleObj spid="_x0000_s23809" name="Equation" r:id="rId3" imgW="2793960" imgH="469800" progId="Equation.DSMT4">
                  <p:embed/>
                </p:oleObj>
              </mc:Choice>
              <mc:Fallback>
                <p:oleObj name="Equation" r:id="rId3" imgW="2793960" imgH="469800" progId="Equation.DSMT4">
                  <p:embed/>
                  <p:pic>
                    <p:nvPicPr>
                      <p:cNvPr id="0" name=""/>
                      <p:cNvPicPr/>
                      <p:nvPr/>
                    </p:nvPicPr>
                    <p:blipFill>
                      <a:blip r:embed="rId4"/>
                      <a:stretch>
                        <a:fillRect/>
                      </a:stretch>
                    </p:blipFill>
                    <p:spPr>
                      <a:xfrm>
                        <a:off x="1392238" y="3962400"/>
                        <a:ext cx="6318250" cy="1062038"/>
                      </a:xfrm>
                      <a:prstGeom prst="rect">
                        <a:avLst/>
                      </a:prstGeom>
                    </p:spPr>
                  </p:pic>
                </p:oleObj>
              </mc:Fallback>
            </mc:AlternateContent>
          </a:graphicData>
        </a:graphic>
      </p:graphicFrame>
    </p:spTree>
    <p:extLst>
      <p:ext uri="{BB962C8B-B14F-4D97-AF65-F5344CB8AC3E}">
        <p14:creationId xmlns:p14="http://schemas.microsoft.com/office/powerpoint/2010/main" val="868652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6" y="403017"/>
            <a:ext cx="8229600" cy="1538883"/>
          </a:xfrm>
        </p:spPr>
        <p:txBody>
          <a:bodyPr>
            <a:spAutoFit/>
          </a:bodyPr>
          <a:lstStyle/>
          <a:p>
            <a:pPr marL="0" indent="0"/>
            <a:r>
              <a:rPr lang="en-US" sz="3600" dirty="0">
                <a:latin typeface="+mj-lt"/>
              </a:rPr>
              <a:t>Table </a:t>
            </a:r>
            <a:r>
              <a:rPr lang="en-US" sz="3600" dirty="0" smtClean="0">
                <a:latin typeface="+mj-lt"/>
              </a:rPr>
              <a:t>5.4 </a:t>
            </a:r>
            <a:r>
              <a:rPr lang="en-US" sz="3600" dirty="0">
                <a:latin typeface="+mj-lt"/>
              </a:rPr>
              <a:t>The Value of $100 Compounded at Various </a:t>
            </a:r>
            <a:r>
              <a:rPr lang="en-US" sz="3600" dirty="0" smtClean="0">
                <a:latin typeface="+mj-lt"/>
              </a:rPr>
              <a:t>Intervals </a:t>
            </a:r>
            <a:br>
              <a:rPr lang="en-US" sz="3600" dirty="0" smtClean="0">
                <a:latin typeface="+mj-lt"/>
              </a:rPr>
            </a:br>
            <a:r>
              <a:rPr lang="en-US" sz="2800" dirty="0" smtClean="0">
                <a:latin typeface="+mj-lt"/>
              </a:rPr>
              <a:t>(1 of 2)</a:t>
            </a:r>
            <a:endParaRPr lang="en-US" sz="2800" dirty="0">
              <a:latin typeface="+mj-lt"/>
            </a:endParaRPr>
          </a:p>
        </p:txBody>
      </p:sp>
      <p:sp>
        <p:nvSpPr>
          <p:cNvPr id="3" name="Content Placeholder 2"/>
          <p:cNvSpPr>
            <a:spLocks noGrp="1"/>
          </p:cNvSpPr>
          <p:nvPr>
            <p:ph idx="1"/>
          </p:nvPr>
        </p:nvSpPr>
        <p:spPr>
          <a:xfrm>
            <a:off x="434697" y="2063817"/>
            <a:ext cx="3592789" cy="369332"/>
          </a:xfrm>
        </p:spPr>
        <p:txBody>
          <a:bodyPr wrap="square">
            <a:spAutoFit/>
          </a:bodyPr>
          <a:lstStyle/>
          <a:p>
            <a:pPr marL="0" indent="0">
              <a:buNone/>
            </a:pPr>
            <a:r>
              <a:rPr lang="en-IN" sz="2400" b="1" dirty="0" smtClean="0"/>
              <a:t>For 1 Year at </a:t>
            </a:r>
            <a:r>
              <a:rPr lang="en-IN" sz="2400" b="1" i="1" dirty="0" smtClean="0"/>
              <a:t>r</a:t>
            </a:r>
            <a:r>
              <a:rPr lang="en-IN" sz="2400" b="1" dirty="0" smtClean="0"/>
              <a:t> Percent</a:t>
            </a:r>
            <a:endParaRPr lang="en-IN" sz="2400" b="1" dirty="0"/>
          </a:p>
        </p:txBody>
      </p:sp>
      <p:graphicFrame>
        <p:nvGraphicFramePr>
          <p:cNvPr id="4" name="Table 3"/>
          <p:cNvGraphicFramePr>
            <a:graphicFrameLocks noGrp="1"/>
          </p:cNvGraphicFramePr>
          <p:nvPr>
            <p:extLst>
              <p:ext uri="{D42A27DB-BD31-4B8C-83A1-F6EECF244321}">
                <p14:modId xmlns:p14="http://schemas.microsoft.com/office/powerpoint/2010/main" val="2754937546"/>
              </p:ext>
            </p:extLst>
          </p:nvPr>
        </p:nvGraphicFramePr>
        <p:xfrm>
          <a:off x="457200" y="2601070"/>
          <a:ext cx="8229600" cy="3529330"/>
        </p:xfrm>
        <a:graphic>
          <a:graphicData uri="http://schemas.openxmlformats.org/drawingml/2006/table">
            <a:tbl>
              <a:tblPr firstRow="1" bandRow="1">
                <a:effectLst/>
                <a:tableStyleId>{3B4B98B0-60AC-42C2-AFA5-B58CD77FA1E5}</a:tableStyleId>
              </a:tblPr>
              <a:tblGrid>
                <a:gridCol w="2971800">
                  <a:extLst>
                    <a:ext uri="{9D8B030D-6E8A-4147-A177-3AD203B41FA5}">
                      <a16:colId xmlns="" xmlns:a16="http://schemas.microsoft.com/office/drawing/2014/main" val="20000"/>
                    </a:ext>
                  </a:extLst>
                </a:gridCol>
                <a:gridCol w="1219200">
                  <a:extLst>
                    <a:ext uri="{9D8B030D-6E8A-4147-A177-3AD203B41FA5}">
                      <a16:colId xmlns="" xmlns:a16="http://schemas.microsoft.com/office/drawing/2014/main" val="20001"/>
                    </a:ext>
                  </a:extLst>
                </a:gridCol>
                <a:gridCol w="1676400">
                  <a:extLst>
                    <a:ext uri="{9D8B030D-6E8A-4147-A177-3AD203B41FA5}">
                      <a16:colId xmlns="" xmlns:a16="http://schemas.microsoft.com/office/drawing/2014/main" val="20002"/>
                    </a:ext>
                  </a:extLst>
                </a:gridCol>
                <a:gridCol w="1143000">
                  <a:extLst>
                    <a:ext uri="{9D8B030D-6E8A-4147-A177-3AD203B41FA5}">
                      <a16:colId xmlns="" xmlns:a16="http://schemas.microsoft.com/office/drawing/2014/main" val="20003"/>
                    </a:ext>
                  </a:extLst>
                </a:gridCol>
                <a:gridCol w="1219200">
                  <a:extLst>
                    <a:ext uri="{9D8B030D-6E8A-4147-A177-3AD203B41FA5}">
                      <a16:colId xmlns="" xmlns:a16="http://schemas.microsoft.com/office/drawing/2014/main" val="20004"/>
                    </a:ext>
                  </a:extLst>
                </a:gridCol>
              </a:tblGrid>
              <a:tr h="504190">
                <a:tc>
                  <a:txBody>
                    <a:bodyPr/>
                    <a:lstStyle/>
                    <a:p>
                      <a:pPr algn="ctr"/>
                      <a:r>
                        <a:rPr lang="en-US" sz="1800" b="1" i="1" dirty="0" smtClean="0">
                          <a:solidFill>
                            <a:schemeClr val="bg1"/>
                          </a:solidFill>
                        </a:rPr>
                        <a:t>r</a:t>
                      </a:r>
                      <a:r>
                        <a:rPr lang="en-US" sz="1800" b="1" dirty="0" smtClean="0">
                          <a:solidFill>
                            <a:schemeClr val="bg1"/>
                          </a:solidFill>
                        </a:rPr>
                        <a:t> =</a:t>
                      </a:r>
                      <a:endParaRPr lang="en-US" sz="18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US" sz="1800" b="1" dirty="0" smtClean="0">
                          <a:solidFill>
                            <a:schemeClr val="bg1"/>
                          </a:solidFill>
                        </a:rPr>
                        <a:t>2%</a:t>
                      </a:r>
                      <a:endParaRPr lang="en-US" sz="18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US" sz="1800" b="1" dirty="0" smtClean="0">
                          <a:solidFill>
                            <a:schemeClr val="bg1"/>
                          </a:solidFill>
                        </a:rPr>
                        <a:t>5%</a:t>
                      </a:r>
                      <a:endParaRPr lang="en-US" sz="18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US" sz="1800" b="1" dirty="0" smtClean="0">
                          <a:solidFill>
                            <a:schemeClr val="bg1"/>
                          </a:solidFill>
                        </a:rPr>
                        <a:t>10%</a:t>
                      </a:r>
                      <a:endParaRPr lang="en-US" sz="18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US" sz="1800" b="1" dirty="0" smtClean="0">
                          <a:solidFill>
                            <a:schemeClr val="bg1"/>
                          </a:solidFill>
                        </a:rPr>
                        <a:t>15%</a:t>
                      </a:r>
                      <a:endParaRPr lang="en-US" sz="18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extLst>
                  <a:ext uri="{0D108BD9-81ED-4DB2-BD59-A6C34878D82A}">
                    <a16:rowId xmlns="" xmlns:a16="http://schemas.microsoft.com/office/drawing/2014/main" val="10001"/>
                  </a:ext>
                </a:extLst>
              </a:tr>
              <a:tr h="504190">
                <a:tc>
                  <a:txBody>
                    <a:bodyPr/>
                    <a:lstStyle/>
                    <a:p>
                      <a:r>
                        <a:rPr lang="en-US" sz="1600" dirty="0" smtClean="0"/>
                        <a:t>Compounded annually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$102.00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$105.00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$110.00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$115.00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0002"/>
                  </a:ext>
                </a:extLst>
              </a:tr>
              <a:tr h="504190">
                <a:tc>
                  <a:txBody>
                    <a:bodyPr/>
                    <a:lstStyle/>
                    <a:p>
                      <a:r>
                        <a:rPr lang="en-US" sz="1600" dirty="0" smtClean="0"/>
                        <a:t>Compounded semiannually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102.01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105.06</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110.25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115.56</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0003"/>
                  </a:ext>
                </a:extLst>
              </a:tr>
              <a:tr h="504190">
                <a:tc>
                  <a:txBody>
                    <a:bodyPr/>
                    <a:lstStyle/>
                    <a:p>
                      <a:r>
                        <a:rPr lang="en-US" sz="1600" dirty="0" smtClean="0"/>
                        <a:t>Compounded quarterly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102.02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105.09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110.38</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115.87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0004"/>
                  </a:ext>
                </a:extLst>
              </a:tr>
              <a:tr h="504190">
                <a:tc>
                  <a:txBody>
                    <a:bodyPr/>
                    <a:lstStyle/>
                    <a:p>
                      <a:r>
                        <a:rPr lang="en-US" sz="1600" dirty="0" smtClean="0"/>
                        <a:t>Compounded</a:t>
                      </a:r>
                      <a:r>
                        <a:rPr lang="en-US" sz="1600" baseline="0" dirty="0" smtClean="0"/>
                        <a:t> monthly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102.02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105.12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110.47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116.08</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0005"/>
                  </a:ext>
                </a:extLst>
              </a:tr>
              <a:tr h="504190">
                <a:tc>
                  <a:txBody>
                    <a:bodyPr/>
                    <a:lstStyle/>
                    <a:p>
                      <a:r>
                        <a:rPr lang="en-US" sz="1600" dirty="0" smtClean="0"/>
                        <a:t>Compounded weekly </a:t>
                      </a:r>
                      <a:r>
                        <a:rPr lang="en-US" sz="1600" baseline="0" dirty="0" smtClean="0"/>
                        <a:t>(52)</a:t>
                      </a:r>
                      <a:r>
                        <a:rPr lang="en-US" sz="1600" dirty="0" smtClean="0"/>
                        <a:t>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102.02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105.12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110.51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116.16</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0006"/>
                  </a:ext>
                </a:extLst>
              </a:tr>
              <a:tr h="504190">
                <a:tc>
                  <a:txBody>
                    <a:bodyPr/>
                    <a:lstStyle/>
                    <a:p>
                      <a:r>
                        <a:rPr lang="en-US" sz="1600" dirty="0" smtClean="0"/>
                        <a:t>Compounded daily (365)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102.02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105.13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110.52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116.18</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75876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6" y="403017"/>
            <a:ext cx="8229600" cy="1538883"/>
          </a:xfrm>
        </p:spPr>
        <p:txBody>
          <a:bodyPr>
            <a:spAutoFit/>
          </a:bodyPr>
          <a:lstStyle/>
          <a:p>
            <a:r>
              <a:rPr lang="en-US" sz="3600" dirty="0">
                <a:latin typeface="+mj-lt"/>
              </a:rPr>
              <a:t>Table </a:t>
            </a:r>
            <a:r>
              <a:rPr lang="en-US" sz="3600" dirty="0" smtClean="0">
                <a:latin typeface="+mj-lt"/>
              </a:rPr>
              <a:t>5.4 </a:t>
            </a:r>
            <a:r>
              <a:rPr lang="en-US" sz="3600" dirty="0">
                <a:latin typeface="+mj-lt"/>
              </a:rPr>
              <a:t>The Value of $100 Compounded at Various Intervals </a:t>
            </a:r>
            <a:r>
              <a:rPr lang="en-US" sz="3600" dirty="0" smtClean="0">
                <a:latin typeface="+mj-lt"/>
              </a:rPr>
              <a:t/>
            </a:r>
            <a:br>
              <a:rPr lang="en-US" sz="3600" dirty="0" smtClean="0">
                <a:latin typeface="+mj-lt"/>
              </a:rPr>
            </a:br>
            <a:r>
              <a:rPr lang="en-US" sz="2800" dirty="0" smtClean="0">
                <a:latin typeface="+mj-lt"/>
              </a:rPr>
              <a:t>(2 </a:t>
            </a:r>
            <a:r>
              <a:rPr lang="en-US" sz="2800" dirty="0">
                <a:latin typeface="+mj-lt"/>
              </a:rPr>
              <a:t>of 2)</a:t>
            </a:r>
          </a:p>
        </p:txBody>
      </p:sp>
      <p:sp>
        <p:nvSpPr>
          <p:cNvPr id="3" name="Content Placeholder 2"/>
          <p:cNvSpPr>
            <a:spLocks noGrp="1"/>
          </p:cNvSpPr>
          <p:nvPr>
            <p:ph idx="1"/>
          </p:nvPr>
        </p:nvSpPr>
        <p:spPr>
          <a:xfrm>
            <a:off x="436742" y="2065487"/>
            <a:ext cx="3829664" cy="381000"/>
          </a:xfrm>
        </p:spPr>
        <p:txBody>
          <a:bodyPr>
            <a:spAutoFit/>
          </a:bodyPr>
          <a:lstStyle/>
          <a:p>
            <a:pPr marL="0" indent="0">
              <a:buNone/>
            </a:pPr>
            <a:r>
              <a:rPr lang="en-US" sz="2400" b="1" dirty="0"/>
              <a:t>For 10 </a:t>
            </a:r>
            <a:r>
              <a:rPr lang="en-US" sz="2400" b="1" dirty="0" smtClean="0"/>
              <a:t>Years </a:t>
            </a:r>
            <a:r>
              <a:rPr lang="en-US" sz="2400" b="1" dirty="0"/>
              <a:t>at </a:t>
            </a:r>
            <a:r>
              <a:rPr lang="en-US" sz="2400" b="1" i="1" dirty="0"/>
              <a:t>r</a:t>
            </a:r>
            <a:r>
              <a:rPr lang="en-US" sz="2400" b="1" dirty="0"/>
              <a:t> P</a:t>
            </a:r>
            <a:r>
              <a:rPr lang="en-US" sz="2400" b="1" dirty="0" smtClean="0"/>
              <a:t>ercent</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3890808334"/>
              </p:ext>
            </p:extLst>
          </p:nvPr>
        </p:nvGraphicFramePr>
        <p:xfrm>
          <a:off x="457200" y="2601070"/>
          <a:ext cx="8229600" cy="3529330"/>
        </p:xfrm>
        <a:graphic>
          <a:graphicData uri="http://schemas.openxmlformats.org/drawingml/2006/table">
            <a:tbl>
              <a:tblPr firstRow="1" bandRow="1">
                <a:tableStyleId>{3B4B98B0-60AC-42C2-AFA5-B58CD77FA1E5}</a:tableStyleId>
              </a:tblPr>
              <a:tblGrid>
                <a:gridCol w="2971800">
                  <a:extLst>
                    <a:ext uri="{9D8B030D-6E8A-4147-A177-3AD203B41FA5}">
                      <a16:colId xmlns="" xmlns:a16="http://schemas.microsoft.com/office/drawing/2014/main" val="20000"/>
                    </a:ext>
                  </a:extLst>
                </a:gridCol>
                <a:gridCol w="1219200">
                  <a:extLst>
                    <a:ext uri="{9D8B030D-6E8A-4147-A177-3AD203B41FA5}">
                      <a16:colId xmlns="" xmlns:a16="http://schemas.microsoft.com/office/drawing/2014/main" val="20001"/>
                    </a:ext>
                  </a:extLst>
                </a:gridCol>
                <a:gridCol w="1676400">
                  <a:extLst>
                    <a:ext uri="{9D8B030D-6E8A-4147-A177-3AD203B41FA5}">
                      <a16:colId xmlns="" xmlns:a16="http://schemas.microsoft.com/office/drawing/2014/main" val="20002"/>
                    </a:ext>
                  </a:extLst>
                </a:gridCol>
                <a:gridCol w="1143000">
                  <a:extLst>
                    <a:ext uri="{9D8B030D-6E8A-4147-A177-3AD203B41FA5}">
                      <a16:colId xmlns="" xmlns:a16="http://schemas.microsoft.com/office/drawing/2014/main" val="20003"/>
                    </a:ext>
                  </a:extLst>
                </a:gridCol>
                <a:gridCol w="1219200">
                  <a:extLst>
                    <a:ext uri="{9D8B030D-6E8A-4147-A177-3AD203B41FA5}">
                      <a16:colId xmlns="" xmlns:a16="http://schemas.microsoft.com/office/drawing/2014/main" val="20004"/>
                    </a:ext>
                  </a:extLst>
                </a:gridCol>
              </a:tblGrid>
              <a:tr h="504190">
                <a:tc>
                  <a:txBody>
                    <a:bodyPr/>
                    <a:lstStyle/>
                    <a:p>
                      <a:pPr algn="ctr"/>
                      <a:r>
                        <a:rPr lang="en-US" sz="1800" b="1" i="1" dirty="0" smtClean="0">
                          <a:solidFill>
                            <a:schemeClr val="bg1"/>
                          </a:solidFill>
                        </a:rPr>
                        <a:t>r</a:t>
                      </a:r>
                      <a:r>
                        <a:rPr lang="en-US" sz="1800" b="1" dirty="0" smtClean="0">
                          <a:solidFill>
                            <a:schemeClr val="bg1"/>
                          </a:solidFill>
                        </a:rPr>
                        <a:t> =</a:t>
                      </a:r>
                      <a:endParaRPr lang="en-US" sz="18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US" sz="1800" b="1" dirty="0" smtClean="0">
                          <a:solidFill>
                            <a:schemeClr val="bg1"/>
                          </a:solidFill>
                        </a:rPr>
                        <a:t>2%</a:t>
                      </a:r>
                      <a:endParaRPr lang="en-US" sz="18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US" sz="1800" b="1" dirty="0" smtClean="0">
                          <a:solidFill>
                            <a:schemeClr val="bg1"/>
                          </a:solidFill>
                        </a:rPr>
                        <a:t>5%</a:t>
                      </a:r>
                      <a:endParaRPr lang="en-US" sz="18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US" sz="1800" b="1" dirty="0" smtClean="0">
                          <a:solidFill>
                            <a:schemeClr val="bg1"/>
                          </a:solidFill>
                        </a:rPr>
                        <a:t>10%</a:t>
                      </a:r>
                      <a:endParaRPr lang="en-US" sz="18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US" sz="1800" b="1" dirty="0" smtClean="0">
                          <a:solidFill>
                            <a:schemeClr val="bg1"/>
                          </a:solidFill>
                        </a:rPr>
                        <a:t>15%</a:t>
                      </a:r>
                      <a:endParaRPr lang="en-US" sz="18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extLst>
                  <a:ext uri="{0D108BD9-81ED-4DB2-BD59-A6C34878D82A}">
                    <a16:rowId xmlns="" xmlns:a16="http://schemas.microsoft.com/office/drawing/2014/main" val="10001"/>
                  </a:ext>
                </a:extLst>
              </a:tr>
              <a:tr h="504190">
                <a:tc>
                  <a:txBody>
                    <a:bodyPr/>
                    <a:lstStyle/>
                    <a:p>
                      <a:r>
                        <a:rPr lang="en-US" sz="1600" dirty="0" smtClean="0"/>
                        <a:t>Compounded annually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$121.90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$162.89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$259.37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$404.56</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0002"/>
                  </a:ext>
                </a:extLst>
              </a:tr>
              <a:tr h="504190">
                <a:tc>
                  <a:txBody>
                    <a:bodyPr/>
                    <a:lstStyle/>
                    <a:p>
                      <a:r>
                        <a:rPr lang="en-US" sz="1600" dirty="0" smtClean="0"/>
                        <a:t>Compounded semiannually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122.02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163.86</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265.33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424.79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0003"/>
                  </a:ext>
                </a:extLst>
              </a:tr>
              <a:tr h="504190">
                <a:tc>
                  <a:txBody>
                    <a:bodyPr/>
                    <a:lstStyle/>
                    <a:p>
                      <a:r>
                        <a:rPr lang="en-US" sz="1600" dirty="0" smtClean="0"/>
                        <a:t>Compounded quarterly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122.08</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164.36</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268.51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436.04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0004"/>
                  </a:ext>
                </a:extLst>
              </a:tr>
              <a:tr h="504190">
                <a:tc>
                  <a:txBody>
                    <a:bodyPr/>
                    <a:lstStyle/>
                    <a:p>
                      <a:r>
                        <a:rPr lang="en-US" sz="1600" dirty="0" smtClean="0"/>
                        <a:t>Compounded</a:t>
                      </a:r>
                      <a:r>
                        <a:rPr lang="en-US" sz="1600" baseline="0" dirty="0" smtClean="0"/>
                        <a:t> monthly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122.10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164.70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270.70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444.02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0005"/>
                  </a:ext>
                </a:extLst>
              </a:tr>
              <a:tr h="504190">
                <a:tc>
                  <a:txBody>
                    <a:bodyPr/>
                    <a:lstStyle/>
                    <a:p>
                      <a:r>
                        <a:rPr lang="en-US" sz="1600" dirty="0" smtClean="0"/>
                        <a:t>Compounded weekly </a:t>
                      </a:r>
                      <a:r>
                        <a:rPr lang="en-US" sz="1600" baseline="0" dirty="0" smtClean="0"/>
                        <a:t>(52)</a:t>
                      </a:r>
                      <a:r>
                        <a:rPr lang="en-US" sz="1600" dirty="0" smtClean="0"/>
                        <a:t>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122.14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164.83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271.57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447.20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0006"/>
                  </a:ext>
                </a:extLst>
              </a:tr>
              <a:tr h="504190">
                <a:tc>
                  <a:txBody>
                    <a:bodyPr/>
                    <a:lstStyle/>
                    <a:p>
                      <a:r>
                        <a:rPr lang="en-US" sz="1600" dirty="0" smtClean="0"/>
                        <a:t>Compounded daily (365)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122.14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164.87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271.79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smtClean="0"/>
                        <a:t>448.03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529081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79" y="418669"/>
            <a:ext cx="8229600" cy="1097280"/>
          </a:xfrm>
        </p:spPr>
        <p:txBody>
          <a:bodyPr>
            <a:spAutoFit/>
          </a:bodyPr>
          <a:lstStyle/>
          <a:p>
            <a:r>
              <a:rPr lang="en-US" altLang="en-US" sz="3600" dirty="0">
                <a:latin typeface="+mj-lt"/>
                <a:ea typeface="ヒラギノ角ゴ Pro W3" charset="-128"/>
              </a:rPr>
              <a:t>Finding PV and FV </a:t>
            </a:r>
            <a:r>
              <a:rPr lang="en-US" altLang="en-US" sz="3600" dirty="0" smtClean="0">
                <a:latin typeface="+mj-lt"/>
                <a:ea typeface="ヒラギノ角ゴ Pro W3" charset="-128"/>
              </a:rPr>
              <a:t>with Nonannual </a:t>
            </a:r>
            <a:r>
              <a:rPr lang="en-US" altLang="en-US" sz="3600" dirty="0">
                <a:latin typeface="+mj-lt"/>
                <a:ea typeface="ヒラギノ角ゴ Pro W3" charset="-128"/>
              </a:rPr>
              <a:t>Periods</a:t>
            </a:r>
            <a:endParaRPr lang="en-US" sz="3600" dirty="0">
              <a:latin typeface="+mj-lt"/>
            </a:endParaRPr>
          </a:p>
        </p:txBody>
      </p:sp>
      <p:sp>
        <p:nvSpPr>
          <p:cNvPr id="3" name="Content Placeholder 2"/>
          <p:cNvSpPr>
            <a:spLocks noGrp="1"/>
          </p:cNvSpPr>
          <p:nvPr>
            <p:ph idx="1"/>
          </p:nvPr>
        </p:nvSpPr>
        <p:spPr>
          <a:xfrm>
            <a:off x="437536" y="1619865"/>
            <a:ext cx="8229600" cy="3276599"/>
          </a:xfrm>
        </p:spPr>
        <p:txBody>
          <a:bodyPr>
            <a:spAutoFit/>
          </a:bodyPr>
          <a:lstStyle/>
          <a:p>
            <a:r>
              <a:rPr lang="en-US" altLang="en-US" sz="2400" dirty="0">
                <a:ea typeface="ヒラギノ角ゴ Pro W3" charset="-128"/>
              </a:rPr>
              <a:t>If interest is not paid annually, we need to change the interest rate and time period to reflect the nonannual periods </a:t>
            </a:r>
            <a:r>
              <a:rPr lang="en-US" altLang="en-US" sz="2400" dirty="0" smtClean="0">
                <a:ea typeface="ヒラギノ角ゴ Pro W3" charset="-128"/>
              </a:rPr>
              <a:t>when computing </a:t>
            </a:r>
            <a:r>
              <a:rPr lang="en-US" altLang="en-US" sz="2400" i="1" dirty="0">
                <a:ea typeface="ヒラギノ角ゴ Pro W3" charset="-128"/>
              </a:rPr>
              <a:t>PV</a:t>
            </a:r>
            <a:r>
              <a:rPr lang="en-US" altLang="en-US" sz="2400" dirty="0">
                <a:ea typeface="ヒラギノ角ゴ Pro W3" charset="-128"/>
              </a:rPr>
              <a:t> and </a:t>
            </a:r>
            <a:r>
              <a:rPr lang="en-US" altLang="en-US" sz="2400" i="1" dirty="0">
                <a:ea typeface="ヒラギノ角ゴ Pro W3" charset="-128"/>
              </a:rPr>
              <a:t>FV</a:t>
            </a:r>
            <a:r>
              <a:rPr lang="en-US" altLang="en-US" sz="2400" dirty="0" smtClean="0">
                <a:ea typeface="ヒラギノ角ゴ Pro W3" charset="-128"/>
              </a:rPr>
              <a:t>.</a:t>
            </a:r>
          </a:p>
          <a:p>
            <a:pPr lvl="1"/>
            <a:r>
              <a:rPr lang="en-US" altLang="en-US" sz="2400" i="1" dirty="0">
                <a:ea typeface="ヒラギノ角ゴ Pro W3" charset="-128"/>
              </a:rPr>
              <a:t>r</a:t>
            </a:r>
            <a:r>
              <a:rPr lang="en-US" altLang="en-US" sz="2400" dirty="0">
                <a:ea typeface="ヒラギノ角ゴ Pro W3" charset="-128"/>
              </a:rPr>
              <a:t> = stated rate/# of compounding </a:t>
            </a:r>
            <a:r>
              <a:rPr lang="en-US" altLang="en-US" sz="2400" dirty="0" smtClean="0">
                <a:ea typeface="ヒラギノ角ゴ Pro W3" charset="-128"/>
              </a:rPr>
              <a:t>periods</a:t>
            </a:r>
          </a:p>
          <a:p>
            <a:pPr lvl="1"/>
            <a:r>
              <a:rPr lang="en-US" altLang="en-US" sz="2400" i="1" dirty="0">
                <a:ea typeface="ヒラギノ角ゴ Pro W3" charset="-128"/>
              </a:rPr>
              <a:t>N</a:t>
            </a:r>
            <a:r>
              <a:rPr lang="en-US" altLang="en-US" sz="2400" dirty="0">
                <a:ea typeface="ヒラギノ角ゴ Pro W3" charset="-128"/>
              </a:rPr>
              <a:t> = # of </a:t>
            </a:r>
            <a:r>
              <a:rPr lang="en-US" altLang="en-US" sz="2400" dirty="0" smtClean="0">
                <a:ea typeface="ヒラギノ角ゴ Pro W3" charset="-128"/>
              </a:rPr>
              <a:t>years×# </a:t>
            </a:r>
            <a:r>
              <a:rPr lang="en-US" altLang="en-US" sz="2400" dirty="0">
                <a:ea typeface="ヒラギノ角ゴ Pro W3" charset="-128"/>
              </a:rPr>
              <a:t>of compounding periods in a year</a:t>
            </a:r>
            <a:endParaRPr lang="en-US" altLang="en-US" sz="2400" dirty="0" smtClean="0">
              <a:ea typeface="ヒラギノ角ゴ Pro W3" charset="-128"/>
            </a:endParaRPr>
          </a:p>
          <a:p>
            <a:r>
              <a:rPr lang="en-US" altLang="en-US" sz="2400" b="1" dirty="0">
                <a:ea typeface="ヒラギノ角ゴ Pro W3" charset="-128"/>
              </a:rPr>
              <a:t>Example</a:t>
            </a:r>
            <a:r>
              <a:rPr lang="en-US" altLang="en-US" sz="2400" dirty="0">
                <a:ea typeface="ヒラギノ角ゴ Pro W3" charset="-128"/>
              </a:rPr>
              <a:t>: If your investment earns 10% a year, with quarterly compounding for 10 years, what should we use for </a:t>
            </a:r>
            <a:r>
              <a:rPr lang="en-US" altLang="en-US" sz="2400" dirty="0" smtClean="0">
                <a:ea typeface="ヒラギノ角ゴ Pro W3" charset="-128"/>
              </a:rPr>
              <a:t>“</a:t>
            </a:r>
            <a:r>
              <a:rPr lang="en-US" altLang="en-US" sz="2400" i="1" dirty="0" smtClean="0">
                <a:ea typeface="ヒラギノ角ゴ Pro W3" charset="-128"/>
              </a:rPr>
              <a:t>r”</a:t>
            </a:r>
            <a:r>
              <a:rPr lang="en-US" altLang="en-US" sz="2400" dirty="0" smtClean="0">
                <a:ea typeface="ヒラギノ角ゴ Pro W3" charset="-128"/>
              </a:rPr>
              <a:t> </a:t>
            </a:r>
            <a:r>
              <a:rPr lang="en-US" altLang="en-US" sz="2400" dirty="0">
                <a:ea typeface="ヒラギノ角ゴ Pro W3" charset="-128"/>
              </a:rPr>
              <a:t>and </a:t>
            </a:r>
            <a:r>
              <a:rPr lang="en-US" altLang="en-US" sz="2400" dirty="0" smtClean="0">
                <a:ea typeface="ヒラギノ角ゴ Pro W3" charset="-128"/>
              </a:rPr>
              <a:t>“</a:t>
            </a:r>
            <a:r>
              <a:rPr lang="en-US" altLang="en-US" sz="2400" i="1" dirty="0" smtClean="0">
                <a:ea typeface="ヒラギノ角ゴ Pro W3" charset="-128"/>
              </a:rPr>
              <a:t>N”</a:t>
            </a:r>
            <a:r>
              <a:rPr lang="en-US" altLang="en-US" sz="2400" dirty="0" smtClean="0">
                <a:ea typeface="ヒラギノ角ゴ Pro W3" charset="-128"/>
              </a:rPr>
              <a:t>?</a:t>
            </a:r>
            <a:endParaRPr lang="en-US" sz="2400" dirty="0"/>
          </a:p>
        </p:txBody>
      </p:sp>
      <p:graphicFrame>
        <p:nvGraphicFramePr>
          <p:cNvPr id="5" name="Object 4" descr="The equation is as follows: &#10;• r equals the fraction 0.10 by 4 equals 0.025 or 2.5 percent.&#10;• Capital N equals 10 times 4 equals 40 periods."/>
          <p:cNvGraphicFramePr>
            <a:graphicFrameLocks noChangeAspect="1"/>
          </p:cNvGraphicFramePr>
          <p:nvPr>
            <p:extLst>
              <p:ext uri="{D42A27DB-BD31-4B8C-83A1-F6EECF244321}">
                <p14:modId xmlns:p14="http://schemas.microsoft.com/office/powerpoint/2010/main" val="1809343340"/>
              </p:ext>
            </p:extLst>
          </p:nvPr>
        </p:nvGraphicFramePr>
        <p:xfrm>
          <a:off x="3049588" y="5078413"/>
          <a:ext cx="3044825" cy="1187450"/>
        </p:xfrm>
        <a:graphic>
          <a:graphicData uri="http://schemas.openxmlformats.org/presentationml/2006/ole">
            <mc:AlternateContent xmlns:mc="http://schemas.openxmlformats.org/markup-compatibility/2006">
              <mc:Choice xmlns:v="urn:schemas-microsoft-com:vml" Requires="v">
                <p:oleObj spid="_x0000_s19083" name="Equation" r:id="rId3" imgW="1562040" imgH="609480" progId="Equation.DSMT4">
                  <p:embed/>
                </p:oleObj>
              </mc:Choice>
              <mc:Fallback>
                <p:oleObj name="Equation" r:id="rId3" imgW="1562040" imgH="609480" progId="Equation.DSMT4">
                  <p:embed/>
                  <p:pic>
                    <p:nvPicPr>
                      <p:cNvPr id="0" name=""/>
                      <p:cNvPicPr/>
                      <p:nvPr/>
                    </p:nvPicPr>
                    <p:blipFill>
                      <a:blip r:embed="rId4"/>
                      <a:stretch>
                        <a:fillRect/>
                      </a:stretch>
                    </p:blipFill>
                    <p:spPr>
                      <a:xfrm>
                        <a:off x="3049588" y="5078413"/>
                        <a:ext cx="3044825" cy="1187450"/>
                      </a:xfrm>
                      <a:prstGeom prst="rect">
                        <a:avLst/>
                      </a:prstGeom>
                    </p:spPr>
                  </p:pic>
                </p:oleObj>
              </mc:Fallback>
            </mc:AlternateContent>
          </a:graphicData>
        </a:graphic>
      </p:graphicFrame>
    </p:spTree>
    <p:extLst>
      <p:ext uri="{BB962C8B-B14F-4D97-AF65-F5344CB8AC3E}">
        <p14:creationId xmlns:p14="http://schemas.microsoft.com/office/powerpoint/2010/main" val="2394550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6825" y="2352675"/>
            <a:ext cx="7772400" cy="1107996"/>
          </a:xfrm>
        </p:spPr>
        <p:txBody>
          <a:bodyPr>
            <a:spAutoFit/>
          </a:bodyPr>
          <a:lstStyle/>
          <a:p>
            <a:r>
              <a:rPr lang="en-US" dirty="0">
                <a:latin typeface="+mj-lt"/>
              </a:rPr>
              <a:t>The Present Value of an Uneven Stream and Perpetuities</a:t>
            </a:r>
            <a:endParaRPr lang="en-US" b="0" dirty="0">
              <a:latin typeface="+mj-lt"/>
            </a:endParaRPr>
          </a:p>
        </p:txBody>
      </p:sp>
    </p:spTree>
    <p:extLst>
      <p:ext uri="{BB962C8B-B14F-4D97-AF65-F5344CB8AC3E}">
        <p14:creationId xmlns:p14="http://schemas.microsoft.com/office/powerpoint/2010/main" val="1435788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5" y="417082"/>
            <a:ext cx="8229600" cy="1097280"/>
          </a:xfrm>
        </p:spPr>
        <p:txBody>
          <a:bodyPr>
            <a:spAutoFit/>
          </a:bodyPr>
          <a:lstStyle/>
          <a:p>
            <a:r>
              <a:rPr lang="en-US" sz="3600" dirty="0">
                <a:latin typeface="+mj-lt"/>
              </a:rPr>
              <a:t>The Present Value of an Uneven </a:t>
            </a:r>
            <a:r>
              <a:rPr lang="en-US" sz="3600" dirty="0" smtClean="0">
                <a:latin typeface="+mj-lt"/>
              </a:rPr>
              <a:t>Stream</a:t>
            </a:r>
            <a:endParaRPr lang="en-US" sz="3600" dirty="0">
              <a:latin typeface="+mj-lt"/>
            </a:endParaRPr>
          </a:p>
        </p:txBody>
      </p:sp>
      <p:sp>
        <p:nvSpPr>
          <p:cNvPr id="3" name="Content Placeholder 2"/>
          <p:cNvSpPr>
            <a:spLocks noGrp="1"/>
          </p:cNvSpPr>
          <p:nvPr>
            <p:ph idx="1"/>
          </p:nvPr>
        </p:nvSpPr>
        <p:spPr>
          <a:xfrm>
            <a:off x="437536" y="1902536"/>
            <a:ext cx="8249264" cy="1846659"/>
          </a:xfrm>
        </p:spPr>
        <p:txBody>
          <a:bodyPr wrap="square">
            <a:spAutoFit/>
          </a:bodyPr>
          <a:lstStyle/>
          <a:p>
            <a:r>
              <a:rPr lang="en-US" altLang="en-US" sz="2400" dirty="0">
                <a:ea typeface="ヒラギノ角ゴ Pro W3" charset="-128"/>
              </a:rPr>
              <a:t>Some cash flow stream may not follow a conventional pattern. For example, the cash flows may be erratic (with some positive cash flows and some negative cash flows) or cash flows may be a combination of single cash flows and annuity (as illustrated in Table </a:t>
            </a:r>
            <a:r>
              <a:rPr lang="en-US" altLang="en-US" sz="2400" dirty="0" smtClean="0">
                <a:ea typeface="ヒラギノ角ゴ Pro W3" charset="-128"/>
              </a:rPr>
              <a:t>5.5</a:t>
            </a:r>
            <a:r>
              <a:rPr lang="en-US" altLang="en-US" sz="2400" dirty="0">
                <a:ea typeface="ヒラギノ角ゴ Pro W3" charset="-128"/>
              </a:rPr>
              <a:t>).</a:t>
            </a:r>
            <a:endParaRPr lang="en-US" sz="2400" dirty="0"/>
          </a:p>
        </p:txBody>
      </p:sp>
    </p:spTree>
    <p:extLst>
      <p:ext uri="{BB962C8B-B14F-4D97-AF65-F5344CB8AC3E}">
        <p14:creationId xmlns:p14="http://schemas.microsoft.com/office/powerpoint/2010/main" val="2857426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6" y="427541"/>
            <a:ext cx="8229600" cy="553998"/>
          </a:xfrm>
        </p:spPr>
        <p:txBody>
          <a:bodyPr>
            <a:spAutoFit/>
          </a:bodyPr>
          <a:lstStyle/>
          <a:p>
            <a:r>
              <a:rPr lang="en-US" altLang="en-US" sz="3600" dirty="0">
                <a:latin typeface="+mj-lt"/>
                <a:ea typeface="ヒラギノ角ゴ Pro W3" charset="-128"/>
              </a:rPr>
              <a:t>Compound </a:t>
            </a:r>
            <a:r>
              <a:rPr lang="en-US" altLang="en-US" sz="3600" dirty="0" smtClean="0">
                <a:latin typeface="+mj-lt"/>
                <a:ea typeface="ヒラギノ角ゴ Pro W3" charset="-128"/>
              </a:rPr>
              <a:t>Interest </a:t>
            </a:r>
            <a:r>
              <a:rPr lang="en-US" altLang="en-US" sz="2800" dirty="0" smtClean="0">
                <a:latin typeface="+mj-lt"/>
                <a:ea typeface="ヒラギノ角ゴ Pro W3" charset="-128"/>
              </a:rPr>
              <a:t>(1 of 2)</a:t>
            </a:r>
            <a:endParaRPr lang="en-US" sz="2800" dirty="0">
              <a:latin typeface="+mj-lt"/>
            </a:endParaRPr>
          </a:p>
        </p:txBody>
      </p:sp>
      <p:sp>
        <p:nvSpPr>
          <p:cNvPr id="3" name="Content Placeholder 2"/>
          <p:cNvSpPr>
            <a:spLocks noGrp="1"/>
          </p:cNvSpPr>
          <p:nvPr>
            <p:ph idx="1"/>
          </p:nvPr>
        </p:nvSpPr>
        <p:spPr>
          <a:xfrm>
            <a:off x="437536" y="1216752"/>
            <a:ext cx="8229600" cy="1477328"/>
          </a:xfrm>
        </p:spPr>
        <p:txBody>
          <a:bodyPr>
            <a:spAutoFit/>
          </a:bodyPr>
          <a:lstStyle/>
          <a:p>
            <a:r>
              <a:rPr lang="en-US" altLang="en-US" sz="2400" dirty="0">
                <a:ea typeface="ヒラギノ角ゴ Pro W3" charset="-128"/>
              </a:rPr>
              <a:t>Compounding is when interest paid on an investment during the first period is added to the principal; then, during the second period, interest is earned on the new sum (that includes the principal </a:t>
            </a:r>
            <a:r>
              <a:rPr lang="en-US" altLang="en-US" sz="2400" b="1" dirty="0">
                <a:ea typeface="ヒラギノ角ゴ Pro W3" charset="-128"/>
              </a:rPr>
              <a:t>and</a:t>
            </a:r>
            <a:r>
              <a:rPr lang="en-US" altLang="en-US" sz="2400" dirty="0">
                <a:ea typeface="ヒラギノ角ゴ Pro W3" charset="-128"/>
              </a:rPr>
              <a:t> interest earned so far</a:t>
            </a:r>
            <a:r>
              <a:rPr lang="en-US" altLang="en-US" sz="2400" dirty="0" smtClean="0">
                <a:ea typeface="ヒラギノ角ゴ Pro W3" charset="-128"/>
              </a:rPr>
              <a:t>).</a:t>
            </a:r>
            <a:endParaRPr lang="en-US" altLang="en-US" sz="2400" dirty="0">
              <a:ea typeface="ヒラギノ角ゴ Pro W3" charset="-128"/>
            </a:endParaRPr>
          </a:p>
        </p:txBody>
      </p:sp>
    </p:spTree>
    <p:extLst>
      <p:ext uri="{BB962C8B-B14F-4D97-AF65-F5344CB8AC3E}">
        <p14:creationId xmlns:p14="http://schemas.microsoft.com/office/powerpoint/2010/main" val="1498551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23" y="394599"/>
            <a:ext cx="8229600" cy="2215991"/>
          </a:xfrm>
        </p:spPr>
        <p:txBody>
          <a:bodyPr>
            <a:spAutoFit/>
          </a:bodyPr>
          <a:lstStyle/>
          <a:p>
            <a:r>
              <a:rPr lang="en-US" sz="3600" dirty="0" smtClean="0">
                <a:latin typeface="+mj-lt"/>
              </a:rPr>
              <a:t>Table 5.5 The Present Value of an Uneven Stream Involving One Annuity Discounted to the Percent at 6 Percent: An Example</a:t>
            </a:r>
            <a:endParaRPr lang="en-US" sz="3600" dirty="0">
              <a:latin typeface="+mj-lt"/>
            </a:endParaRPr>
          </a:p>
        </p:txBody>
      </p:sp>
      <p:pic>
        <p:nvPicPr>
          <p:cNvPr id="26626" name="Picture 2" descr="The table contains a timeline that shows the following dollar deposits at the end of years 0 to 10:&#10;r equals 6 percent&#10;Year 0: &#10;Year 1: dollar 0 &#10;Year 2: dollar 200 (present value is dollar 178.00)&#10;Year 3: –dollar 400 (present value is minus dollar 335.85)&#10;Year 4: dollar 500 (year 4 through 10 deposits discounted back to the beginning of period 4 equals dollar 2791.19, and the present value of this figure is dollar 2,343.54)&#10;Year 5: dollar 500 &#10;Year 6: dollar 500   &#10;Year 7: dollar 500       &#10;Year 8: dollar 500       &#10;Year 9: dollar 500 &#10;Year 10: dollar 500 &#10;Total present value of the annuity is dollar 2,185.69, calculated as shown:&#10;   dollar 178.00 &#10;   –335.85&#10;  2,343.54&#10;dollar 2,185.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42" y="2940593"/>
            <a:ext cx="8090567" cy="2200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05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23" y="395467"/>
            <a:ext cx="8229600" cy="2215991"/>
          </a:xfrm>
        </p:spPr>
        <p:txBody>
          <a:bodyPr>
            <a:spAutoFit/>
          </a:bodyPr>
          <a:lstStyle/>
          <a:p>
            <a:r>
              <a:rPr lang="en-US" sz="3600" dirty="0" smtClean="0">
                <a:latin typeface="+mj-lt"/>
              </a:rPr>
              <a:t>Table 5.6 Determining the Present Value of an Uneven Stream Involving One Annuity Discounted to the Present at 6 Percent: An Example</a:t>
            </a:r>
            <a:endParaRPr lang="en-US" sz="3600" dirty="0">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3589792872"/>
              </p:ext>
            </p:extLst>
          </p:nvPr>
        </p:nvGraphicFramePr>
        <p:xfrm>
          <a:off x="457200" y="3124200"/>
          <a:ext cx="8229600" cy="2030730"/>
        </p:xfrm>
        <a:graphic>
          <a:graphicData uri="http://schemas.openxmlformats.org/drawingml/2006/table">
            <a:tbl>
              <a:tblPr firstRow="1" bandRow="1">
                <a:effectLst/>
                <a:tableStyleId>{3B4B98B0-60AC-42C2-AFA5-B58CD77FA1E5}</a:tableStyleId>
              </a:tblPr>
              <a:tblGrid>
                <a:gridCol w="6989109">
                  <a:extLst>
                    <a:ext uri="{9D8B030D-6E8A-4147-A177-3AD203B41FA5}">
                      <a16:colId xmlns="" xmlns:a16="http://schemas.microsoft.com/office/drawing/2014/main" val="20000"/>
                    </a:ext>
                  </a:extLst>
                </a:gridCol>
                <a:gridCol w="1240491">
                  <a:extLst>
                    <a:ext uri="{9D8B030D-6E8A-4147-A177-3AD203B41FA5}">
                      <a16:colId xmlns="" xmlns:a16="http://schemas.microsoft.com/office/drawing/2014/main" val="20001"/>
                    </a:ext>
                  </a:extLst>
                </a:gridCol>
              </a:tblGrid>
              <a:tr h="504190">
                <a:tc>
                  <a:txBody>
                    <a:bodyPr/>
                    <a:lstStyle/>
                    <a:p>
                      <a:r>
                        <a:rPr lang="en-US" sz="1400" b="0" i="0" u="none" strike="noStrike" kern="1200" baseline="0" dirty="0" smtClean="0">
                          <a:solidFill>
                            <a:schemeClr val="tx1"/>
                          </a:solidFill>
                          <a:latin typeface="+mn-lt"/>
                          <a:ea typeface="+mn-ea"/>
                          <a:cs typeface="+mn-cs"/>
                        </a:rPr>
                        <a:t>1. Present value of $200 received at the end of 2 years at 6%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US" sz="1400" b="0" i="0" u="none" strike="noStrike" kern="1200" baseline="0" dirty="0" smtClean="0">
                          <a:solidFill>
                            <a:schemeClr val="tx1"/>
                          </a:solidFill>
                          <a:latin typeface="+mn-lt"/>
                          <a:ea typeface="+mn-ea"/>
                          <a:cs typeface="+mn-cs"/>
                        </a:rPr>
                        <a:t>$ 178.00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0007"/>
                  </a:ext>
                </a:extLst>
              </a:tr>
              <a:tr h="504190">
                <a:tc>
                  <a:txBody>
                    <a:bodyPr/>
                    <a:lstStyle/>
                    <a:p>
                      <a:r>
                        <a:rPr lang="en-US" sz="1400" b="0" i="0" u="none" strike="noStrike" kern="1200" baseline="0" dirty="0" smtClean="0">
                          <a:solidFill>
                            <a:schemeClr val="tx1"/>
                          </a:solidFill>
                          <a:latin typeface="+mn-lt"/>
                          <a:ea typeface="+mn-ea"/>
                          <a:cs typeface="+mn-cs"/>
                        </a:rPr>
                        <a:t>2. Present value of a $400 outflow at the end of 3 years at 6%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US" sz="1400" b="0" i="0" u="none" strike="noStrike" kern="1200" baseline="0" dirty="0" smtClean="0">
                          <a:solidFill>
                            <a:schemeClr val="tx1"/>
                          </a:solidFill>
                          <a:latin typeface="+mn-lt"/>
                          <a:ea typeface="+mn-ea"/>
                          <a:cs typeface="+mn-cs"/>
                        </a:rPr>
                        <a:t>−335.85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r>
              <a:tr h="504190">
                <a:tc>
                  <a:txBody>
                    <a:bodyPr/>
                    <a:lstStyle/>
                    <a:p>
                      <a:pPr marL="228600" indent="-228600"/>
                      <a:r>
                        <a:rPr lang="en-US" sz="1400" b="0" i="0" u="none" strike="noStrike" kern="1200" baseline="0" dirty="0" smtClean="0">
                          <a:solidFill>
                            <a:schemeClr val="tx1"/>
                          </a:solidFill>
                          <a:latin typeface="+mn-lt"/>
                          <a:ea typeface="+mn-ea"/>
                          <a:cs typeface="+mn-cs"/>
                        </a:rPr>
                        <a:t>3. (a) Value at end of year 3 of a $500 annuity, years 4–10 at 6% = $  2,791.19</a:t>
                      </a:r>
                    </a:p>
                    <a:p>
                      <a:pPr marL="228600" indent="0"/>
                      <a:r>
                        <a:rPr lang="en-US" sz="1400" b="0" i="0" u="none" strike="noStrike" kern="1200" baseline="0" dirty="0" smtClean="0">
                          <a:solidFill>
                            <a:schemeClr val="tx1"/>
                          </a:solidFill>
                          <a:latin typeface="+mn-lt"/>
                          <a:ea typeface="+mn-ea"/>
                          <a:cs typeface="+mn-cs"/>
                        </a:rPr>
                        <a:t>(b) Present value of $2,791.19 received at the end of year 3 at 6%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US" sz="1400" b="0" i="0" u="sng" strike="noStrike" kern="1200" baseline="0" dirty="0" smtClean="0">
                          <a:solidFill>
                            <a:schemeClr val="tx1"/>
                          </a:solidFill>
                          <a:latin typeface="+mn-lt"/>
                          <a:ea typeface="+mn-ea"/>
                          <a:cs typeface="+mn-cs"/>
                        </a:rPr>
                        <a:t>2,343.54</a:t>
                      </a:r>
                      <a:endParaRPr lang="en-US" sz="1400" u="sng"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r>
              <a:tr h="504190">
                <a:tc>
                  <a:txBody>
                    <a:bodyPr/>
                    <a:lstStyle/>
                    <a:p>
                      <a:r>
                        <a:rPr lang="en-US" sz="1400" b="0" i="0" u="none" strike="noStrike" kern="1200" baseline="0" dirty="0" smtClean="0">
                          <a:solidFill>
                            <a:schemeClr val="tx1"/>
                          </a:solidFill>
                          <a:latin typeface="+mn-lt"/>
                          <a:ea typeface="+mn-ea"/>
                          <a:cs typeface="+mn-cs"/>
                        </a:rPr>
                        <a:t>4. Total present value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US" sz="1400" b="0" i="0" u="none" strike="noStrike" kern="1200" baseline="0" dirty="0" smtClean="0">
                          <a:solidFill>
                            <a:schemeClr val="tx1"/>
                          </a:solidFill>
                          <a:latin typeface="+mn-lt"/>
                          <a:ea typeface="+mn-ea"/>
                          <a:cs typeface="+mn-cs"/>
                        </a:rPr>
                        <a:t>$2,185.69</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r>
            </a:tbl>
          </a:graphicData>
        </a:graphic>
      </p:graphicFrame>
    </p:spTree>
    <p:extLst>
      <p:ext uri="{BB962C8B-B14F-4D97-AF65-F5344CB8AC3E}">
        <p14:creationId xmlns:p14="http://schemas.microsoft.com/office/powerpoint/2010/main" val="761334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79" y="414534"/>
            <a:ext cx="8229600" cy="553998"/>
          </a:xfrm>
        </p:spPr>
        <p:txBody>
          <a:bodyPr>
            <a:spAutoFit/>
          </a:bodyPr>
          <a:lstStyle/>
          <a:p>
            <a:r>
              <a:rPr lang="en-US" altLang="en-US" sz="3600" dirty="0" smtClean="0">
                <a:latin typeface="+mj-lt"/>
                <a:ea typeface="ヒラギノ角ゴ Pro W3" charset="-128"/>
              </a:rPr>
              <a:t>Perpetuity </a:t>
            </a:r>
            <a:r>
              <a:rPr lang="en-US" altLang="en-US" sz="2800" dirty="0" smtClean="0">
                <a:latin typeface="+mj-lt"/>
                <a:ea typeface="ヒラギノ角ゴ Pro W3" charset="-128"/>
              </a:rPr>
              <a:t>(1 of 2)</a:t>
            </a:r>
            <a:endParaRPr lang="en-US" sz="2800" dirty="0">
              <a:latin typeface="+mj-lt"/>
            </a:endParaRPr>
          </a:p>
        </p:txBody>
      </p:sp>
      <p:sp>
        <p:nvSpPr>
          <p:cNvPr id="3" name="Content Placeholder 2"/>
          <p:cNvSpPr>
            <a:spLocks noGrp="1"/>
          </p:cNvSpPr>
          <p:nvPr>
            <p:ph idx="1"/>
          </p:nvPr>
        </p:nvSpPr>
        <p:spPr>
          <a:xfrm>
            <a:off x="437536" y="1216753"/>
            <a:ext cx="8229600" cy="931024"/>
          </a:xfrm>
        </p:spPr>
        <p:txBody>
          <a:bodyPr>
            <a:spAutoFit/>
          </a:bodyPr>
          <a:lstStyle/>
          <a:p>
            <a:r>
              <a:rPr lang="en-US" altLang="en-US" sz="2400" dirty="0">
                <a:ea typeface="ヒラギノ角ゴ Pro W3" charset="-128"/>
              </a:rPr>
              <a:t>A perpetuity is an annuity that continues forever</a:t>
            </a:r>
            <a:r>
              <a:rPr lang="en-US" altLang="en-US" sz="2400" dirty="0" smtClean="0">
                <a:ea typeface="ヒラギノ角ゴ Pro W3" charset="-128"/>
              </a:rPr>
              <a:t>.</a:t>
            </a:r>
          </a:p>
          <a:p>
            <a:r>
              <a:rPr lang="en-US" altLang="en-US" sz="2400" dirty="0">
                <a:ea typeface="ヒラギノ角ゴ Pro W3" charset="-128"/>
              </a:rPr>
              <a:t>The present value of a perpetuity is given by</a:t>
            </a:r>
            <a:endParaRPr lang="en-US" sz="2400" dirty="0"/>
          </a:p>
        </p:txBody>
      </p:sp>
      <p:graphicFrame>
        <p:nvGraphicFramePr>
          <p:cNvPr id="6" name="Object 5" descr="An image shows an equation as follows: PV equals the fraction PP by r."/>
          <p:cNvGraphicFramePr>
            <a:graphicFrameLocks noChangeAspect="1"/>
          </p:cNvGraphicFramePr>
          <p:nvPr>
            <p:extLst>
              <p:ext uri="{D42A27DB-BD31-4B8C-83A1-F6EECF244321}">
                <p14:modId xmlns:p14="http://schemas.microsoft.com/office/powerpoint/2010/main" val="1386802375"/>
              </p:ext>
            </p:extLst>
          </p:nvPr>
        </p:nvGraphicFramePr>
        <p:xfrm>
          <a:off x="3716338" y="2435225"/>
          <a:ext cx="1687512" cy="844550"/>
        </p:xfrm>
        <a:graphic>
          <a:graphicData uri="http://schemas.openxmlformats.org/presentationml/2006/ole">
            <mc:AlternateContent xmlns:mc="http://schemas.openxmlformats.org/markup-compatibility/2006">
              <mc:Choice xmlns:v="urn:schemas-microsoft-com:vml" Requires="v">
                <p:oleObj spid="_x0000_s20103" name="Equation" r:id="rId3" imgW="634680" imgH="393480" progId="Equation.DSMT4">
                  <p:embed/>
                </p:oleObj>
              </mc:Choice>
              <mc:Fallback>
                <p:oleObj name="Equation" r:id="rId3" imgW="634680" imgH="393480" progId="Equation.DSMT4">
                  <p:embed/>
                  <p:pic>
                    <p:nvPicPr>
                      <p:cNvPr id="0" name=""/>
                      <p:cNvPicPr/>
                      <p:nvPr/>
                    </p:nvPicPr>
                    <p:blipFill>
                      <a:blip r:embed="rId4"/>
                      <a:stretch>
                        <a:fillRect/>
                      </a:stretch>
                    </p:blipFill>
                    <p:spPr>
                      <a:xfrm>
                        <a:off x="3716338" y="2435225"/>
                        <a:ext cx="1687512" cy="844550"/>
                      </a:xfrm>
                      <a:prstGeom prst="rect">
                        <a:avLst/>
                      </a:prstGeom>
                    </p:spPr>
                  </p:pic>
                </p:oleObj>
              </mc:Fallback>
            </mc:AlternateContent>
          </a:graphicData>
        </a:graphic>
      </p:graphicFrame>
      <p:sp>
        <p:nvSpPr>
          <p:cNvPr id="4" name="Content Placeholder 3"/>
          <p:cNvSpPr>
            <a:spLocks noGrp="1"/>
          </p:cNvSpPr>
          <p:nvPr>
            <p:ph idx="13"/>
          </p:nvPr>
        </p:nvSpPr>
        <p:spPr>
          <a:xfrm>
            <a:off x="437536" y="3544528"/>
            <a:ext cx="8229600" cy="1492716"/>
          </a:xfrm>
        </p:spPr>
        <p:txBody>
          <a:bodyPr>
            <a:spAutoFit/>
          </a:bodyPr>
          <a:lstStyle/>
          <a:p>
            <a:r>
              <a:rPr lang="en-US" altLang="en-US" sz="2400" i="1" dirty="0" smtClean="0">
                <a:ea typeface="ヒラギノ角ゴ Pro W3" charset="-128"/>
              </a:rPr>
              <a:t>PV</a:t>
            </a:r>
            <a:r>
              <a:rPr lang="en-US" altLang="en-US" sz="2400" dirty="0" smtClean="0">
                <a:ea typeface="ヒラギノ角ゴ Pro W3" charset="-128"/>
              </a:rPr>
              <a:t> </a:t>
            </a:r>
            <a:r>
              <a:rPr lang="en-US" altLang="en-US" sz="2400" dirty="0">
                <a:ea typeface="ヒラギノ角ゴ Pro W3" charset="-128"/>
              </a:rPr>
              <a:t>= present value of the </a:t>
            </a:r>
            <a:r>
              <a:rPr lang="en-US" altLang="en-US" sz="2400" dirty="0" smtClean="0">
                <a:ea typeface="ヒラギノ角ゴ Pro W3" charset="-128"/>
              </a:rPr>
              <a:t>perpetuity</a:t>
            </a:r>
          </a:p>
          <a:p>
            <a:r>
              <a:rPr lang="en-US" altLang="en-US" sz="2400" i="1" dirty="0">
                <a:ea typeface="ヒラギノ角ゴ Pro W3" charset="-128"/>
              </a:rPr>
              <a:t>PP</a:t>
            </a:r>
            <a:r>
              <a:rPr lang="en-US" altLang="en-US" sz="2400" dirty="0">
                <a:ea typeface="ヒラギノ角ゴ Pro W3" charset="-128"/>
              </a:rPr>
              <a:t> = constant dollar amount provided by the </a:t>
            </a:r>
            <a:r>
              <a:rPr lang="en-US" altLang="en-US" sz="2400" dirty="0" smtClean="0">
                <a:ea typeface="ヒラギノ角ゴ Pro W3" charset="-128"/>
              </a:rPr>
              <a:t>perpetuity</a:t>
            </a:r>
          </a:p>
          <a:p>
            <a:r>
              <a:rPr lang="en-US" altLang="en-US" sz="2400" i="1" dirty="0">
                <a:ea typeface="ヒラギノ角ゴ Pro W3" charset="-128"/>
              </a:rPr>
              <a:t>r</a:t>
            </a:r>
            <a:r>
              <a:rPr lang="en-US" altLang="en-US" sz="2400" dirty="0">
                <a:ea typeface="ヒラギノ角ゴ Pro W3" charset="-128"/>
              </a:rPr>
              <a:t> = annual interest (or discount) rate</a:t>
            </a:r>
            <a:endParaRPr lang="en-US" sz="2400" dirty="0"/>
          </a:p>
        </p:txBody>
      </p:sp>
    </p:spTree>
    <p:extLst>
      <p:ext uri="{BB962C8B-B14F-4D97-AF65-F5344CB8AC3E}">
        <p14:creationId xmlns:p14="http://schemas.microsoft.com/office/powerpoint/2010/main" val="2038612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79" y="414534"/>
            <a:ext cx="8229600" cy="553998"/>
          </a:xfrm>
        </p:spPr>
        <p:txBody>
          <a:bodyPr>
            <a:spAutoFit/>
          </a:bodyPr>
          <a:lstStyle/>
          <a:p>
            <a:r>
              <a:rPr lang="en-US" altLang="en-US" sz="3600" dirty="0" smtClean="0">
                <a:latin typeface="+mj-lt"/>
                <a:ea typeface="ヒラギノ角ゴ Pro W3" charset="-128"/>
              </a:rPr>
              <a:t>Perpetuity </a:t>
            </a:r>
            <a:r>
              <a:rPr lang="en-US" altLang="en-US" sz="2800" dirty="0" smtClean="0">
                <a:latin typeface="+mj-lt"/>
                <a:ea typeface="ヒラギノ角ゴ Pro W3" charset="-128"/>
              </a:rPr>
              <a:t>(2 of 2)</a:t>
            </a:r>
            <a:endParaRPr lang="en-US" sz="2800" dirty="0">
              <a:latin typeface="+mj-lt"/>
            </a:endParaRPr>
          </a:p>
        </p:txBody>
      </p:sp>
      <p:sp>
        <p:nvSpPr>
          <p:cNvPr id="3" name="Content Placeholder 2"/>
          <p:cNvSpPr>
            <a:spLocks noGrp="1"/>
          </p:cNvSpPr>
          <p:nvPr>
            <p:ph idx="1"/>
          </p:nvPr>
        </p:nvSpPr>
        <p:spPr>
          <a:xfrm>
            <a:off x="438949" y="1216753"/>
            <a:ext cx="8148119" cy="738664"/>
          </a:xfrm>
        </p:spPr>
        <p:txBody>
          <a:bodyPr>
            <a:spAutoFit/>
          </a:bodyPr>
          <a:lstStyle/>
          <a:p>
            <a:r>
              <a:rPr lang="en-US" altLang="en-US" sz="2400" b="1" dirty="0">
                <a:ea typeface="ヒラギノ角ゴ Pro W3" charset="-128"/>
              </a:rPr>
              <a:t>Example</a:t>
            </a:r>
            <a:r>
              <a:rPr lang="en-US" altLang="en-US" sz="2400" dirty="0">
                <a:ea typeface="ヒラギノ角ゴ Pro W3" charset="-128"/>
              </a:rPr>
              <a:t>: What is the present value of $2,000 perpetuity discounted back to the present at 10% interest rate?</a:t>
            </a:r>
            <a:endParaRPr lang="en-US" sz="2400" dirty="0"/>
          </a:p>
        </p:txBody>
      </p:sp>
      <p:graphicFrame>
        <p:nvGraphicFramePr>
          <p:cNvPr id="6" name="Object 5" descr="An image shows an equation as follows: &#10;• Equals the fraction 2000 by 0.10&#10;• Equals U.S. dollars 20,000."/>
          <p:cNvGraphicFramePr>
            <a:graphicFrameLocks noChangeAspect="1"/>
          </p:cNvGraphicFramePr>
          <p:nvPr>
            <p:extLst>
              <p:ext uri="{D42A27DB-BD31-4B8C-83A1-F6EECF244321}">
                <p14:modId xmlns:p14="http://schemas.microsoft.com/office/powerpoint/2010/main" val="116588096"/>
              </p:ext>
            </p:extLst>
          </p:nvPr>
        </p:nvGraphicFramePr>
        <p:xfrm>
          <a:off x="857250" y="2278063"/>
          <a:ext cx="1739900" cy="1379537"/>
        </p:xfrm>
        <a:graphic>
          <a:graphicData uri="http://schemas.openxmlformats.org/presentationml/2006/ole">
            <mc:AlternateContent xmlns:mc="http://schemas.openxmlformats.org/markup-compatibility/2006">
              <mc:Choice xmlns:v="urn:schemas-microsoft-com:vml" Requires="v">
                <p:oleObj spid="_x0000_s21125" name="Equation" r:id="rId3" imgW="672840" imgH="609480" progId="Equation.DSMT4">
                  <p:embed/>
                </p:oleObj>
              </mc:Choice>
              <mc:Fallback>
                <p:oleObj name="Equation" r:id="rId3" imgW="672840" imgH="609480" progId="Equation.DSMT4">
                  <p:embed/>
                  <p:pic>
                    <p:nvPicPr>
                      <p:cNvPr id="0" name=""/>
                      <p:cNvPicPr/>
                      <p:nvPr/>
                    </p:nvPicPr>
                    <p:blipFill>
                      <a:blip r:embed="rId4"/>
                      <a:stretch>
                        <a:fillRect/>
                      </a:stretch>
                    </p:blipFill>
                    <p:spPr>
                      <a:xfrm>
                        <a:off x="857250" y="2278063"/>
                        <a:ext cx="1739900" cy="1379537"/>
                      </a:xfrm>
                      <a:prstGeom prst="rect">
                        <a:avLst/>
                      </a:prstGeom>
                    </p:spPr>
                  </p:pic>
                </p:oleObj>
              </mc:Fallback>
            </mc:AlternateContent>
          </a:graphicData>
        </a:graphic>
      </p:graphicFrame>
    </p:spTree>
    <p:extLst>
      <p:ext uri="{BB962C8B-B14F-4D97-AF65-F5344CB8AC3E}">
        <p14:creationId xmlns:p14="http://schemas.microsoft.com/office/powerpoint/2010/main" val="617607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6" y="421844"/>
            <a:ext cx="8229600" cy="1097280"/>
          </a:xfrm>
        </p:spPr>
        <p:txBody>
          <a:bodyPr>
            <a:spAutoFit/>
          </a:bodyPr>
          <a:lstStyle/>
          <a:p>
            <a:r>
              <a:rPr lang="en-IN" sz="3600" dirty="0">
                <a:latin typeface="+mj-lt"/>
              </a:rPr>
              <a:t>Table </a:t>
            </a:r>
            <a:r>
              <a:rPr lang="en-IN" sz="3600" dirty="0" smtClean="0">
                <a:latin typeface="+mj-lt"/>
              </a:rPr>
              <a:t>5.7 </a:t>
            </a:r>
            <a:r>
              <a:rPr lang="en-IN" sz="3600" dirty="0">
                <a:latin typeface="+mj-lt"/>
              </a:rPr>
              <a:t>Summary of Time Value of Money Equation</a:t>
            </a:r>
            <a:endParaRPr lang="en-US" sz="3600" dirty="0">
              <a:latin typeface="+mj-lt"/>
            </a:endParaRPr>
          </a:p>
        </p:txBody>
      </p:sp>
      <p:pic>
        <p:nvPicPr>
          <p:cNvPr id="22530" name="Picture 2" descr="The details are as follows: &#10;• Calculation: Future value of a single payment; Equation: FV sub n equals PV open parens 1 plus r close parens to the power n.&#10;• Calculation: Present value of a single payment; Equation: PV equals FV sub n open bracket the fraction 1 by 1 plus r to the power n close bracket.&#10;• Calculation: Future value of an annuity; Equation: FV of an annuity equals PMT times the fraction open parens 1 plus r close parens to the power n minus 1 by r.&#10;• Calculation: Present value of an annuity; Equation: PV of annuity equals PMT times the fraction open bracket 1 minus open parens 1 plus r close parens to the power negative n by r close bracket.&#10;• Calculation: Future value of an annuity due; Equation: FV sub n (annuity due) equals future value of an annuity times 1 plus r.&#10;• Calculation: Present value of an annuity due; Equation: PV (annuity due) equals present value of an annuity times 1 plus r.&#10;• Calculation: Effective annual rate (EAR); Equation: EAR equals open parens 1 plus the fraction APR or quoted annual rate by compounding periods per year (m) close parens to the power m minus 1&#10;• Calculation: Future value of a single payment with non annual compounding; Equation: FV sub n equals PV open bracket 1 plus the fraction APR by m close bracket to the power m minus n&#10;• Calculation: Present value of a perpetuity; Equation: PV equals the fraction PP by r&#10;Notations: FV sub n = the future value of the investment at the end of n years; n = the number of years until payment will be received or during which compounding occurs; r = the annual interest or discount rate; PV = the present value of the future sum of money; m = the number of times compounding occurs during the year; PMT = the annuity payment deposited or received at the end of each year; PP = the constant dollar amount provided by the perpetuity.&#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4682" y="1586667"/>
            <a:ext cx="4805315" cy="4657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536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250" y="414534"/>
            <a:ext cx="7908484" cy="553998"/>
          </a:xfrm>
        </p:spPr>
        <p:txBody>
          <a:bodyPr>
            <a:spAutoFit/>
          </a:bodyPr>
          <a:lstStyle/>
          <a:p>
            <a:r>
              <a:rPr lang="en-US" altLang="en-US" sz="3600" dirty="0">
                <a:latin typeface="+mj-lt"/>
                <a:ea typeface="ヒラギノ角ゴ Pro W3" charset="-128"/>
              </a:rPr>
              <a:t>Key </a:t>
            </a:r>
            <a:r>
              <a:rPr lang="en-US" altLang="en-US" sz="3600" dirty="0" smtClean="0">
                <a:latin typeface="+mj-lt"/>
                <a:ea typeface="ヒラギノ角ゴ Pro W3" charset="-128"/>
              </a:rPr>
              <a:t>Terms </a:t>
            </a:r>
            <a:r>
              <a:rPr lang="en-US" altLang="en-US" sz="2800" dirty="0" smtClean="0">
                <a:latin typeface="+mj-lt"/>
                <a:ea typeface="ヒラギノ角ゴ Pro W3" charset="-128"/>
              </a:rPr>
              <a:t>(1 of 2)</a:t>
            </a:r>
            <a:endParaRPr lang="en-US" sz="3600" dirty="0">
              <a:latin typeface="+mj-lt"/>
            </a:endParaRPr>
          </a:p>
        </p:txBody>
      </p:sp>
      <p:sp>
        <p:nvSpPr>
          <p:cNvPr id="3" name="Content Placeholder 2"/>
          <p:cNvSpPr>
            <a:spLocks noGrp="1"/>
          </p:cNvSpPr>
          <p:nvPr>
            <p:ph idx="1"/>
          </p:nvPr>
        </p:nvSpPr>
        <p:spPr>
          <a:xfrm>
            <a:off x="447368" y="1236416"/>
            <a:ext cx="5191432" cy="4054956"/>
          </a:xfrm>
        </p:spPr>
        <p:txBody>
          <a:bodyPr wrap="square">
            <a:spAutoFit/>
          </a:bodyPr>
          <a:lstStyle/>
          <a:p>
            <a:r>
              <a:rPr lang="en-US" altLang="en-US" sz="2200" dirty="0" smtClean="0">
                <a:ea typeface="ヒラギノ角ゴ Pro W3" charset="-128"/>
              </a:rPr>
              <a:t>Amortized loan</a:t>
            </a:r>
          </a:p>
          <a:p>
            <a:r>
              <a:rPr lang="en-US" altLang="en-US" sz="2200" dirty="0" smtClean="0">
                <a:ea typeface="ヒラギノ角ゴ Pro W3" charset="-128"/>
              </a:rPr>
              <a:t>Annual percentage rate (APR) </a:t>
            </a:r>
          </a:p>
          <a:p>
            <a:r>
              <a:rPr lang="en-US" altLang="en-US" sz="2200" dirty="0" smtClean="0">
                <a:ea typeface="ヒラギノ角ゴ Pro W3" charset="-128"/>
              </a:rPr>
              <a:t>Annuity</a:t>
            </a:r>
          </a:p>
          <a:p>
            <a:r>
              <a:rPr lang="en-US" altLang="en-US" sz="2200" dirty="0" smtClean="0">
                <a:ea typeface="ヒラギノ角ゴ Pro W3" charset="-128"/>
              </a:rPr>
              <a:t>Annuity due</a:t>
            </a:r>
          </a:p>
          <a:p>
            <a:r>
              <a:rPr lang="en-US" altLang="en-US" sz="2200" dirty="0" smtClean="0">
                <a:ea typeface="ヒラギノ角ゴ Pro W3" charset="-128"/>
              </a:rPr>
              <a:t>Annuity </a:t>
            </a:r>
            <a:r>
              <a:rPr lang="en-US" altLang="en-US" sz="2200" dirty="0">
                <a:ea typeface="ヒラギノ角ゴ Pro W3" charset="-128"/>
              </a:rPr>
              <a:t>future value </a:t>
            </a:r>
            <a:r>
              <a:rPr lang="en-US" altLang="en-US" sz="2200" dirty="0" smtClean="0">
                <a:ea typeface="ヒラギノ角ゴ Pro W3" charset="-128"/>
              </a:rPr>
              <a:t>factor</a:t>
            </a:r>
          </a:p>
          <a:p>
            <a:r>
              <a:rPr lang="en-US" altLang="en-US" sz="2200" dirty="0" smtClean="0">
                <a:ea typeface="ヒラギノ角ゴ Pro W3" charset="-128"/>
              </a:rPr>
              <a:t>Annuity </a:t>
            </a:r>
            <a:r>
              <a:rPr lang="en-US" altLang="en-US" sz="2200" dirty="0">
                <a:ea typeface="ヒラギノ角ゴ Pro W3" charset="-128"/>
              </a:rPr>
              <a:t>present value </a:t>
            </a:r>
            <a:r>
              <a:rPr lang="en-US" altLang="en-US" sz="2200" dirty="0" smtClean="0">
                <a:ea typeface="ヒラギノ角ゴ Pro W3" charset="-128"/>
              </a:rPr>
              <a:t>factor</a:t>
            </a:r>
          </a:p>
          <a:p>
            <a:r>
              <a:rPr lang="en-US" altLang="en-US" sz="2200" dirty="0" smtClean="0">
                <a:ea typeface="ヒラギノ角ゴ Pro W3" charset="-128"/>
              </a:rPr>
              <a:t>Compound annuity</a:t>
            </a:r>
          </a:p>
          <a:p>
            <a:r>
              <a:rPr lang="en-US" altLang="en-US" sz="2200" dirty="0" smtClean="0">
                <a:ea typeface="ヒラギノ角ゴ Pro W3" charset="-128"/>
              </a:rPr>
              <a:t>Compound interest</a:t>
            </a:r>
          </a:p>
        </p:txBody>
      </p:sp>
    </p:spTree>
    <p:extLst>
      <p:ext uri="{BB962C8B-B14F-4D97-AF65-F5344CB8AC3E}">
        <p14:creationId xmlns:p14="http://schemas.microsoft.com/office/powerpoint/2010/main" val="1694332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250" y="414534"/>
            <a:ext cx="7908484" cy="553998"/>
          </a:xfrm>
        </p:spPr>
        <p:txBody>
          <a:bodyPr>
            <a:spAutoFit/>
          </a:bodyPr>
          <a:lstStyle/>
          <a:p>
            <a:r>
              <a:rPr lang="en-US" altLang="en-US" sz="3600" dirty="0">
                <a:latin typeface="+mj-lt"/>
                <a:ea typeface="ヒラギノ角ゴ Pro W3" charset="-128"/>
              </a:rPr>
              <a:t>Key </a:t>
            </a:r>
            <a:r>
              <a:rPr lang="en-US" altLang="en-US" sz="3600" dirty="0" smtClean="0">
                <a:latin typeface="+mj-lt"/>
                <a:ea typeface="ヒラギノ角ゴ Pro W3" charset="-128"/>
              </a:rPr>
              <a:t>Terms </a:t>
            </a:r>
            <a:r>
              <a:rPr lang="en-US" altLang="en-US" sz="2800" dirty="0" smtClean="0">
                <a:latin typeface="+mj-lt"/>
                <a:ea typeface="ヒラギノ角ゴ Pro W3" charset="-128"/>
              </a:rPr>
              <a:t>(2 of 2)</a:t>
            </a:r>
            <a:endParaRPr lang="en-US" sz="3600" dirty="0">
              <a:latin typeface="+mj-lt"/>
            </a:endParaRPr>
          </a:p>
        </p:txBody>
      </p:sp>
      <p:sp>
        <p:nvSpPr>
          <p:cNvPr id="4" name="Content Placeholder 3"/>
          <p:cNvSpPr>
            <a:spLocks noGrp="1"/>
          </p:cNvSpPr>
          <p:nvPr>
            <p:ph idx="13"/>
          </p:nvPr>
        </p:nvSpPr>
        <p:spPr>
          <a:xfrm>
            <a:off x="438150" y="1217365"/>
            <a:ext cx="4136920" cy="4585871"/>
          </a:xfrm>
        </p:spPr>
        <p:txBody>
          <a:bodyPr wrap="square">
            <a:spAutoFit/>
          </a:bodyPr>
          <a:lstStyle/>
          <a:p>
            <a:r>
              <a:rPr lang="en-US" sz="2200" dirty="0" smtClean="0">
                <a:ea typeface="ヒラギノ角ゴ Pro W3" charset="0"/>
                <a:cs typeface="ヒラギノ角ゴ Pro W3" charset="0"/>
              </a:rPr>
              <a:t>Effective </a:t>
            </a:r>
            <a:r>
              <a:rPr lang="en-US" sz="2200" dirty="0">
                <a:ea typeface="ヒラギノ角ゴ Pro W3" charset="0"/>
                <a:cs typeface="ヒラギノ角ゴ Pro W3" charset="0"/>
              </a:rPr>
              <a:t>annual rate (EAR)</a:t>
            </a:r>
          </a:p>
          <a:p>
            <a:r>
              <a:rPr lang="en-US" sz="2200" dirty="0" smtClean="0">
                <a:ea typeface="ヒラギノ角ゴ Pro W3" charset="0"/>
                <a:cs typeface="ヒラギノ角ゴ Pro W3" charset="0"/>
              </a:rPr>
              <a:t>Future </a:t>
            </a:r>
            <a:r>
              <a:rPr lang="en-US" sz="2200" dirty="0">
                <a:ea typeface="ヒラギノ角ゴ Pro W3" charset="0"/>
                <a:cs typeface="ヒラギノ角ゴ Pro W3" charset="0"/>
              </a:rPr>
              <a:t>value</a:t>
            </a:r>
          </a:p>
          <a:p>
            <a:r>
              <a:rPr lang="en-US" sz="2200" dirty="0" smtClean="0">
                <a:ea typeface="ヒラギノ角ゴ Pro W3" charset="0"/>
                <a:cs typeface="ヒラギノ角ゴ Pro W3" charset="0"/>
              </a:rPr>
              <a:t>Future </a:t>
            </a:r>
            <a:r>
              <a:rPr lang="en-US" sz="2200" dirty="0">
                <a:ea typeface="ヒラギノ角ゴ Pro W3" charset="0"/>
                <a:cs typeface="ヒラギノ角ゴ Pro W3" charset="0"/>
              </a:rPr>
              <a:t>value factor</a:t>
            </a:r>
          </a:p>
          <a:p>
            <a:r>
              <a:rPr lang="en-US" sz="2200" dirty="0" smtClean="0">
                <a:ea typeface="ヒラギノ角ゴ Pro W3" charset="0"/>
                <a:cs typeface="ヒラギノ角ゴ Pro W3" charset="0"/>
              </a:rPr>
              <a:t>Ordinary </a:t>
            </a:r>
            <a:r>
              <a:rPr lang="en-US" sz="2200" dirty="0">
                <a:ea typeface="ヒラギノ角ゴ Pro W3" charset="0"/>
                <a:cs typeface="ヒラギノ角ゴ Pro W3" charset="0"/>
              </a:rPr>
              <a:t>annuity</a:t>
            </a:r>
          </a:p>
          <a:p>
            <a:r>
              <a:rPr lang="en-US" sz="2200" dirty="0" smtClean="0">
                <a:ea typeface="ヒラギノ角ゴ Pro W3" charset="0"/>
                <a:cs typeface="ヒラギノ角ゴ Pro W3" charset="0"/>
              </a:rPr>
              <a:t>Nominal or stated interest rate</a:t>
            </a:r>
          </a:p>
          <a:p>
            <a:r>
              <a:rPr lang="en-US" sz="2200" dirty="0" smtClean="0">
                <a:ea typeface="ヒラギノ角ゴ Pro W3" charset="0"/>
                <a:cs typeface="ヒラギノ角ゴ Pro W3" charset="0"/>
              </a:rPr>
              <a:t>Present </a:t>
            </a:r>
            <a:r>
              <a:rPr lang="en-US" sz="2200" dirty="0">
                <a:ea typeface="ヒラギノ角ゴ Pro W3" charset="0"/>
                <a:cs typeface="ヒラギノ角ゴ Pro W3" charset="0"/>
              </a:rPr>
              <a:t>value</a:t>
            </a:r>
          </a:p>
          <a:p>
            <a:r>
              <a:rPr lang="en-US" sz="2200" dirty="0" smtClean="0">
                <a:ea typeface="ヒラギノ角ゴ Pro W3" charset="0"/>
                <a:cs typeface="ヒラギノ角ゴ Pro W3" charset="0"/>
              </a:rPr>
              <a:t>Present value factor</a:t>
            </a:r>
          </a:p>
          <a:p>
            <a:r>
              <a:rPr lang="en-US" sz="2200" dirty="0" smtClean="0">
                <a:ea typeface="ヒラギノ角ゴ Pro W3" charset="0"/>
                <a:cs typeface="ヒラギノ角ゴ Pro W3" charset="0"/>
              </a:rPr>
              <a:t>Perpetuity</a:t>
            </a:r>
            <a:endParaRPr lang="en-US" sz="2200" dirty="0">
              <a:ea typeface="ヒラギノ角ゴ Pro W3" charset="0"/>
              <a:cs typeface="ヒラギノ角ゴ Pro W3" charset="0"/>
            </a:endParaRPr>
          </a:p>
          <a:p>
            <a:r>
              <a:rPr lang="en-US" sz="2200" dirty="0" smtClean="0">
                <a:ea typeface="ヒラギノ角ゴ Pro W3" charset="0"/>
                <a:cs typeface="ヒラギノ角ゴ Pro W3" charset="0"/>
              </a:rPr>
              <a:t>Simple interest</a:t>
            </a:r>
            <a:endParaRPr lang="en-US" sz="2200" dirty="0"/>
          </a:p>
        </p:txBody>
      </p:sp>
    </p:spTree>
    <p:extLst>
      <p:ext uri="{BB962C8B-B14F-4D97-AF65-F5344CB8AC3E}">
        <p14:creationId xmlns:p14="http://schemas.microsoft.com/office/powerpoint/2010/main" val="1421544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a:xfrm>
            <a:off x="342900" y="518160"/>
            <a:ext cx="8124825" cy="548640"/>
          </a:xfrm>
        </p:spPr>
        <p:txBody>
          <a:bodyPr wrap="square">
            <a:spAutoFit/>
          </a:bodyPr>
          <a:lstStyle/>
          <a:p>
            <a:r>
              <a:rPr lang="en-US" dirty="0"/>
              <a:t>Copyright</a:t>
            </a:r>
          </a:p>
        </p:txBody>
      </p:sp>
      <p:pic>
        <p:nvPicPr>
          <p:cNvPr id="7" name="Graphic 6" descr="Warning">
            <a:extLst>
              <a:ext uri="{FF2B5EF4-FFF2-40B4-BE49-F238E27FC236}">
                <a16:creationId xmlns:a16="http://schemas.microsoft.com/office/drawing/2014/main" xmlns="" id="{C06FB2D2-3F36-42C9-A5A6-B6234DC54C9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46184" y="2317359"/>
            <a:ext cx="1277815" cy="1434026"/>
          </a:xfrm>
          <a:prstGeom prst="rect">
            <a:avLst/>
          </a:prstGeom>
        </p:spPr>
      </p:pic>
      <p:sp>
        <p:nvSpPr>
          <p:cNvPr id="9" name="Text Placeholder 1">
            <a:extLst>
              <a:ext uri="{FF2B5EF4-FFF2-40B4-BE49-F238E27FC236}">
                <a16:creationId xmlns:a16="http://schemas.microsoft.com/office/drawing/2014/main" xmlns="" id="{AD5FAE7B-F718-4307-B112-AD6256157E8F}"/>
              </a:ext>
            </a:extLst>
          </p:cNvPr>
          <p:cNvSpPr txBox="1">
            <a:spLocks/>
          </p:cNvSpPr>
          <p:nvPr/>
        </p:nvSpPr>
        <p:spPr>
          <a:xfrm>
            <a:off x="1606061" y="1852246"/>
            <a:ext cx="6858001" cy="2854836"/>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smtClean="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b="1" dirty="0"/>
          </a:p>
        </p:txBody>
      </p:sp>
    </p:spTree>
    <p:extLst>
      <p:ext uri="{BB962C8B-B14F-4D97-AF65-F5344CB8AC3E}">
        <p14:creationId xmlns:p14="http://schemas.microsoft.com/office/powerpoint/2010/main" val="1591840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6" y="427541"/>
            <a:ext cx="8229600" cy="553998"/>
          </a:xfrm>
        </p:spPr>
        <p:txBody>
          <a:bodyPr>
            <a:spAutoFit/>
          </a:bodyPr>
          <a:lstStyle/>
          <a:p>
            <a:r>
              <a:rPr lang="en-US" altLang="en-US" sz="3600" dirty="0">
                <a:latin typeface="+mj-lt"/>
                <a:ea typeface="ヒラギノ角ゴ Pro W3" charset="-128"/>
              </a:rPr>
              <a:t>Compound </a:t>
            </a:r>
            <a:r>
              <a:rPr lang="en-US" altLang="en-US" sz="3600" dirty="0" smtClean="0">
                <a:latin typeface="+mj-lt"/>
                <a:ea typeface="ヒラギノ角ゴ Pro W3" charset="-128"/>
              </a:rPr>
              <a:t>Interest </a:t>
            </a:r>
            <a:r>
              <a:rPr lang="en-US" altLang="en-US" sz="2800" dirty="0" smtClean="0">
                <a:latin typeface="+mj-lt"/>
                <a:ea typeface="ヒラギノ角ゴ Pro W3" charset="-128"/>
              </a:rPr>
              <a:t>(2 of 2)</a:t>
            </a:r>
            <a:endParaRPr lang="en-US" sz="2800" dirty="0">
              <a:latin typeface="+mj-lt"/>
            </a:endParaRPr>
          </a:p>
        </p:txBody>
      </p:sp>
      <p:sp>
        <p:nvSpPr>
          <p:cNvPr id="3" name="Content Placeholder 2"/>
          <p:cNvSpPr>
            <a:spLocks noGrp="1"/>
          </p:cNvSpPr>
          <p:nvPr>
            <p:ph idx="1"/>
          </p:nvPr>
        </p:nvSpPr>
        <p:spPr>
          <a:xfrm>
            <a:off x="437536" y="1216752"/>
            <a:ext cx="8229600" cy="2523768"/>
          </a:xfrm>
        </p:spPr>
        <p:txBody>
          <a:bodyPr>
            <a:spAutoFit/>
          </a:bodyPr>
          <a:lstStyle/>
          <a:p>
            <a:r>
              <a:rPr lang="en-US" altLang="en-US" sz="2400" b="1" dirty="0">
                <a:ea typeface="ヒラギノ角ゴ Pro W3" charset="-128"/>
              </a:rPr>
              <a:t>Example:</a:t>
            </a:r>
            <a:r>
              <a:rPr lang="en-US" altLang="en-US" sz="2400" dirty="0">
                <a:ea typeface="ヒラギノ角ゴ Pro W3" charset="-128"/>
              </a:rPr>
              <a:t> Compute compound interest on $100 invested at 6% for three years with annual compounding</a:t>
            </a:r>
            <a:r>
              <a:rPr lang="en-US" altLang="en-US" sz="2400" dirty="0" smtClean="0">
                <a:ea typeface="ヒラギノ角ゴ Pro W3" charset="-128"/>
              </a:rPr>
              <a:t>.</a:t>
            </a:r>
          </a:p>
          <a:p>
            <a:pPr lvl="1"/>
            <a:r>
              <a:rPr lang="en-US" altLang="en-US" sz="2400" dirty="0" smtClean="0">
                <a:ea typeface="ヒラギノ角ゴ Pro W3" charset="-128"/>
              </a:rPr>
              <a:t>First </a:t>
            </a:r>
            <a:r>
              <a:rPr lang="en-US" altLang="en-US" sz="2400" dirty="0">
                <a:ea typeface="ヒラギノ角ゴ Pro W3" charset="-128"/>
              </a:rPr>
              <a:t>year interest is $</a:t>
            </a:r>
            <a:r>
              <a:rPr lang="en-US" altLang="en-US" sz="2400" dirty="0" smtClean="0">
                <a:ea typeface="ヒラギノ角ゴ Pro W3" charset="-128"/>
              </a:rPr>
              <a:t>6.00; </a:t>
            </a:r>
            <a:r>
              <a:rPr lang="en-US" altLang="en-US" sz="2400" dirty="0">
                <a:ea typeface="ヒラギノ角ゴ Pro W3" charset="-128"/>
              </a:rPr>
              <a:t>p</a:t>
            </a:r>
            <a:r>
              <a:rPr lang="en-US" altLang="en-US" sz="2400" dirty="0" smtClean="0">
                <a:ea typeface="ヒラギノ角ゴ Pro W3" charset="-128"/>
              </a:rPr>
              <a:t>rincipal </a:t>
            </a:r>
            <a:r>
              <a:rPr lang="en-US" altLang="en-US" sz="2400" dirty="0">
                <a:ea typeface="ヒラギノ角ゴ Pro W3" charset="-128"/>
              </a:rPr>
              <a:t>now is $</a:t>
            </a:r>
            <a:r>
              <a:rPr lang="en-US" altLang="en-US" sz="2400" dirty="0" smtClean="0">
                <a:ea typeface="ヒラギノ角ゴ Pro W3" charset="-128"/>
              </a:rPr>
              <a:t>106.00.</a:t>
            </a:r>
          </a:p>
          <a:p>
            <a:pPr lvl="1"/>
            <a:r>
              <a:rPr lang="en-US" altLang="en-US" sz="2400" dirty="0" smtClean="0">
                <a:ea typeface="ヒラギノ角ゴ Pro W3" charset="-128"/>
              </a:rPr>
              <a:t>Second </a:t>
            </a:r>
            <a:r>
              <a:rPr lang="en-US" altLang="en-US" sz="2400" dirty="0">
                <a:ea typeface="ヒラギノ角ゴ Pro W3" charset="-128"/>
              </a:rPr>
              <a:t>year interest is $</a:t>
            </a:r>
            <a:r>
              <a:rPr lang="en-US" altLang="en-US" sz="2400" dirty="0" smtClean="0">
                <a:ea typeface="ヒラギノ角ゴ Pro W3" charset="-128"/>
              </a:rPr>
              <a:t>6.36; </a:t>
            </a:r>
            <a:r>
              <a:rPr lang="en-US" altLang="en-US" sz="2400" dirty="0">
                <a:ea typeface="ヒラギノ角ゴ Pro W3" charset="-128"/>
              </a:rPr>
              <a:t>p</a:t>
            </a:r>
            <a:r>
              <a:rPr lang="en-US" altLang="en-US" sz="2400" dirty="0" smtClean="0">
                <a:ea typeface="ヒラギノ角ゴ Pro W3" charset="-128"/>
              </a:rPr>
              <a:t>rincipal </a:t>
            </a:r>
            <a:r>
              <a:rPr lang="en-US" altLang="en-US" sz="2400" dirty="0">
                <a:ea typeface="ヒラギノ角ゴ Pro W3" charset="-128"/>
              </a:rPr>
              <a:t>now is $</a:t>
            </a:r>
            <a:r>
              <a:rPr lang="en-US" altLang="en-US" sz="2400" dirty="0" smtClean="0">
                <a:ea typeface="ヒラギノ角ゴ Pro W3" charset="-128"/>
              </a:rPr>
              <a:t>112.36.</a:t>
            </a:r>
          </a:p>
          <a:p>
            <a:pPr lvl="1"/>
            <a:r>
              <a:rPr lang="en-US" altLang="en-US" sz="2400" dirty="0" smtClean="0">
                <a:ea typeface="ヒラギノ角ゴ Pro W3" charset="-128"/>
              </a:rPr>
              <a:t>Third </a:t>
            </a:r>
            <a:r>
              <a:rPr lang="en-US" altLang="en-US" sz="2400" dirty="0">
                <a:ea typeface="ヒラギノ角ゴ Pro W3" charset="-128"/>
              </a:rPr>
              <a:t>year interest is $</a:t>
            </a:r>
            <a:r>
              <a:rPr lang="en-US" altLang="en-US" sz="2400" dirty="0" smtClean="0">
                <a:ea typeface="ヒラギノ角ゴ Pro W3" charset="-128"/>
              </a:rPr>
              <a:t>6.74; </a:t>
            </a:r>
            <a:r>
              <a:rPr lang="en-US" altLang="en-US" sz="2400" dirty="0">
                <a:ea typeface="ヒラギノ角ゴ Pro W3" charset="-128"/>
              </a:rPr>
              <a:t>p</a:t>
            </a:r>
            <a:r>
              <a:rPr lang="en-US" altLang="en-US" sz="2400" dirty="0" smtClean="0">
                <a:ea typeface="ヒラギノ角ゴ Pro W3" charset="-128"/>
              </a:rPr>
              <a:t>rincipal </a:t>
            </a:r>
            <a:r>
              <a:rPr lang="en-US" altLang="en-US" sz="2400" dirty="0">
                <a:ea typeface="ヒラギノ角ゴ Pro W3" charset="-128"/>
              </a:rPr>
              <a:t>now is $</a:t>
            </a:r>
            <a:r>
              <a:rPr lang="en-US" altLang="en-US" sz="2400" dirty="0" smtClean="0">
                <a:ea typeface="ヒラギノ角ゴ Pro W3" charset="-128"/>
              </a:rPr>
              <a:t>119.10.</a:t>
            </a:r>
          </a:p>
          <a:p>
            <a:pPr lvl="1"/>
            <a:r>
              <a:rPr lang="en-US" altLang="en-US" sz="2400" dirty="0">
                <a:ea typeface="ヒラギノ角ゴ Pro W3" charset="-128"/>
              </a:rPr>
              <a:t>Total interest earned: </a:t>
            </a:r>
            <a:r>
              <a:rPr lang="en-US" altLang="en-US" sz="2400" b="1" dirty="0">
                <a:ea typeface="ヒラギノ角ゴ Pro W3" charset="-128"/>
              </a:rPr>
              <a:t>$19.10</a:t>
            </a:r>
            <a:endParaRPr lang="en-US" altLang="en-US" sz="2400" dirty="0">
              <a:ea typeface="ヒラギノ角ゴ Pro W3" charset="-128"/>
            </a:endParaRPr>
          </a:p>
        </p:txBody>
      </p:sp>
    </p:spTree>
    <p:extLst>
      <p:ext uri="{BB962C8B-B14F-4D97-AF65-F5344CB8AC3E}">
        <p14:creationId xmlns:p14="http://schemas.microsoft.com/office/powerpoint/2010/main" val="2307460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8179" y="414534"/>
            <a:ext cx="8229600" cy="553998"/>
          </a:xfrm>
        </p:spPr>
        <p:txBody>
          <a:bodyPr>
            <a:spAutoFit/>
          </a:bodyPr>
          <a:lstStyle/>
          <a:p>
            <a:r>
              <a:rPr lang="en-US" altLang="en-US" sz="3600" dirty="0">
                <a:latin typeface="+mj-lt"/>
                <a:ea typeface="ヒラギノ角ゴ Pro W3" charset="-128"/>
              </a:rPr>
              <a:t>Future Value</a:t>
            </a:r>
            <a:endParaRPr lang="en-US" sz="3600" dirty="0">
              <a:latin typeface="+mj-lt"/>
            </a:endParaRPr>
          </a:p>
        </p:txBody>
      </p:sp>
      <p:sp>
        <p:nvSpPr>
          <p:cNvPr id="5" name="Content Placeholder 4"/>
          <p:cNvSpPr>
            <a:spLocks noGrp="1"/>
          </p:cNvSpPr>
          <p:nvPr>
            <p:ph idx="1"/>
          </p:nvPr>
        </p:nvSpPr>
        <p:spPr>
          <a:xfrm>
            <a:off x="437536" y="1216753"/>
            <a:ext cx="8229600" cy="738664"/>
          </a:xfrm>
        </p:spPr>
        <p:txBody>
          <a:bodyPr>
            <a:spAutoFit/>
          </a:bodyPr>
          <a:lstStyle/>
          <a:p>
            <a:r>
              <a:rPr lang="en-US" altLang="en-US" sz="2400" dirty="0">
                <a:ea typeface="ヒラギノ角ゴ Pro W3" charset="-128"/>
              </a:rPr>
              <a:t>Future </a:t>
            </a:r>
            <a:r>
              <a:rPr lang="en-US" altLang="en-US" sz="2400" dirty="0" smtClean="0">
                <a:ea typeface="ヒラギノ角ゴ Pro W3" charset="-128"/>
              </a:rPr>
              <a:t>value </a:t>
            </a:r>
            <a:r>
              <a:rPr lang="en-US" altLang="en-US" sz="2400" dirty="0">
                <a:ea typeface="ヒラギノ角ゴ Pro W3" charset="-128"/>
              </a:rPr>
              <a:t>is the amount a sum will grow to in a certain number of years when compounded at a specific rate.</a:t>
            </a:r>
            <a:endParaRPr lang="en-US" sz="2400" dirty="0"/>
          </a:p>
        </p:txBody>
      </p:sp>
      <p:graphicFrame>
        <p:nvGraphicFramePr>
          <p:cNvPr id="7" name="Object 6" descr="An equation shows the following: FVN equals PV open parens 1 plus r close parens superscript n."/>
          <p:cNvGraphicFramePr>
            <a:graphicFrameLocks noChangeAspect="1"/>
          </p:cNvGraphicFramePr>
          <p:nvPr>
            <p:extLst>
              <p:ext uri="{D42A27DB-BD31-4B8C-83A1-F6EECF244321}">
                <p14:modId xmlns:p14="http://schemas.microsoft.com/office/powerpoint/2010/main" val="2800209610"/>
              </p:ext>
            </p:extLst>
          </p:nvPr>
        </p:nvGraphicFramePr>
        <p:xfrm>
          <a:off x="3122781" y="2197862"/>
          <a:ext cx="2404727" cy="576326"/>
        </p:xfrm>
        <a:graphic>
          <a:graphicData uri="http://schemas.openxmlformats.org/presentationml/2006/ole">
            <mc:AlternateContent xmlns:mc="http://schemas.openxmlformats.org/markup-compatibility/2006">
              <mc:Choice xmlns:v="urn:schemas-microsoft-com:vml" Requires="v">
                <p:oleObj spid="_x0000_s4786" name="Equation" r:id="rId3" imgW="1168200" imgH="279360" progId="Equation.DSMT4">
                  <p:embed/>
                </p:oleObj>
              </mc:Choice>
              <mc:Fallback>
                <p:oleObj name="Equation" r:id="rId3" imgW="1168200" imgH="279360" progId="Equation.DSMT4">
                  <p:embed/>
                  <p:pic>
                    <p:nvPicPr>
                      <p:cNvPr id="0" name=""/>
                      <p:cNvPicPr/>
                      <p:nvPr/>
                    </p:nvPicPr>
                    <p:blipFill>
                      <a:blip r:embed="rId4"/>
                      <a:stretch>
                        <a:fillRect/>
                      </a:stretch>
                    </p:blipFill>
                    <p:spPr>
                      <a:xfrm>
                        <a:off x="3122781" y="2197862"/>
                        <a:ext cx="2404727" cy="576326"/>
                      </a:xfrm>
                      <a:prstGeom prst="rect">
                        <a:avLst/>
                      </a:prstGeom>
                    </p:spPr>
                  </p:pic>
                </p:oleObj>
              </mc:Fallback>
            </mc:AlternateContent>
          </a:graphicData>
        </a:graphic>
      </p:graphicFrame>
      <p:sp>
        <p:nvSpPr>
          <p:cNvPr id="8" name="Content Placeholder 7"/>
          <p:cNvSpPr>
            <a:spLocks noGrp="1"/>
          </p:cNvSpPr>
          <p:nvPr>
            <p:ph idx="13"/>
          </p:nvPr>
        </p:nvSpPr>
        <p:spPr>
          <a:xfrm>
            <a:off x="437536" y="2986560"/>
            <a:ext cx="8229600" cy="2438400"/>
          </a:xfrm>
        </p:spPr>
        <p:txBody>
          <a:bodyPr>
            <a:spAutoFit/>
          </a:bodyPr>
          <a:lstStyle/>
          <a:p>
            <a:r>
              <a:rPr lang="en-US" altLang="en-US" sz="2400" i="1" dirty="0">
                <a:ea typeface="ヒラギノ角ゴ Pro W3" charset="-128"/>
              </a:rPr>
              <a:t>FVN</a:t>
            </a:r>
            <a:r>
              <a:rPr lang="en-US" altLang="en-US" sz="2400" dirty="0">
                <a:ea typeface="ヒラギノ角ゴ Pro W3" charset="-128"/>
              </a:rPr>
              <a:t> = the future of the investment at the end of </a:t>
            </a:r>
            <a:r>
              <a:rPr lang="en-US" altLang="en-US" sz="2400" dirty="0" smtClean="0">
                <a:ea typeface="ヒラギノ角ゴ Pro W3" charset="-128"/>
              </a:rPr>
              <a:t>“</a:t>
            </a:r>
            <a:r>
              <a:rPr lang="en-US" altLang="en-US" sz="2400" i="1" dirty="0" smtClean="0">
                <a:ea typeface="ヒラギノ角ゴ Pro W3" charset="-128"/>
              </a:rPr>
              <a:t>n</a:t>
            </a:r>
            <a:r>
              <a:rPr lang="en-US" altLang="en-US" sz="2400" dirty="0" smtClean="0">
                <a:ea typeface="ヒラギノ角ゴ Pro W3" charset="-128"/>
              </a:rPr>
              <a:t>” years</a:t>
            </a:r>
          </a:p>
          <a:p>
            <a:r>
              <a:rPr lang="en-US" altLang="en-US" sz="2400" i="1" dirty="0">
                <a:ea typeface="ヒラギノ角ゴ Pro W3" charset="-128"/>
              </a:rPr>
              <a:t>r</a:t>
            </a:r>
            <a:r>
              <a:rPr lang="en-US" altLang="en-US" sz="2400" dirty="0">
                <a:ea typeface="ヒラギノ角ゴ Pro W3" charset="-128"/>
              </a:rPr>
              <a:t> = the annual interest (or discount) rate </a:t>
            </a:r>
            <a:endParaRPr lang="en-US" altLang="en-US" sz="2400" dirty="0" smtClean="0">
              <a:ea typeface="ヒラギノ角ゴ Pro W3" charset="-128"/>
            </a:endParaRPr>
          </a:p>
          <a:p>
            <a:r>
              <a:rPr lang="en-US" altLang="en-US" sz="2400" i="1" dirty="0">
                <a:ea typeface="ヒラギノ角ゴ Pro W3" charset="-128"/>
              </a:rPr>
              <a:t>n</a:t>
            </a:r>
            <a:r>
              <a:rPr lang="en-US" altLang="en-US" sz="2400" dirty="0">
                <a:ea typeface="ヒラギノ角ゴ Pro W3" charset="-128"/>
              </a:rPr>
              <a:t> = number of </a:t>
            </a:r>
            <a:r>
              <a:rPr lang="en-US" altLang="en-US" sz="2400" dirty="0" smtClean="0">
                <a:ea typeface="ヒラギノ角ゴ Pro W3" charset="-128"/>
              </a:rPr>
              <a:t>years</a:t>
            </a:r>
          </a:p>
          <a:p>
            <a:r>
              <a:rPr lang="en-US" altLang="en-US" sz="2400" i="1" dirty="0" smtClean="0">
                <a:ea typeface="ヒラギノ角ゴ Pro W3" charset="-128"/>
              </a:rPr>
              <a:t>PV</a:t>
            </a:r>
            <a:r>
              <a:rPr lang="en-US" altLang="en-US" sz="2400" dirty="0" smtClean="0">
                <a:ea typeface="ヒラギノ角ゴ Pro W3" charset="-128"/>
              </a:rPr>
              <a:t> = </a:t>
            </a:r>
            <a:r>
              <a:rPr lang="en-US" altLang="en-US" sz="2400" dirty="0">
                <a:ea typeface="ヒラギノ角ゴ Pro W3" charset="-128"/>
              </a:rPr>
              <a:t>the present value, or original amount invested at the beginning of the first year</a:t>
            </a:r>
            <a:endParaRPr lang="en-US" sz="2400" dirty="0"/>
          </a:p>
        </p:txBody>
      </p:sp>
    </p:spTree>
    <p:extLst>
      <p:ext uri="{BB962C8B-B14F-4D97-AF65-F5344CB8AC3E}">
        <p14:creationId xmlns:p14="http://schemas.microsoft.com/office/powerpoint/2010/main" val="445008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79" y="414534"/>
            <a:ext cx="8229600" cy="553998"/>
          </a:xfrm>
        </p:spPr>
        <p:txBody>
          <a:bodyPr>
            <a:spAutoFit/>
          </a:bodyPr>
          <a:lstStyle/>
          <a:p>
            <a:r>
              <a:rPr lang="en-US" altLang="en-US" sz="3600" dirty="0">
                <a:latin typeface="+mj-lt"/>
                <a:ea typeface="ヒラギノ角ゴ Pro W3" charset="-128"/>
              </a:rPr>
              <a:t>Future Value Example</a:t>
            </a:r>
            <a:endParaRPr lang="en-US" sz="3600" dirty="0">
              <a:latin typeface="+mj-lt"/>
            </a:endParaRPr>
          </a:p>
        </p:txBody>
      </p:sp>
      <p:sp>
        <p:nvSpPr>
          <p:cNvPr id="3" name="Content Placeholder 2"/>
          <p:cNvSpPr>
            <a:spLocks noGrp="1"/>
          </p:cNvSpPr>
          <p:nvPr>
            <p:ph idx="1"/>
          </p:nvPr>
        </p:nvSpPr>
        <p:spPr>
          <a:xfrm>
            <a:off x="437229" y="1216753"/>
            <a:ext cx="8229600" cy="738664"/>
          </a:xfrm>
        </p:spPr>
        <p:txBody>
          <a:bodyPr>
            <a:spAutoFit/>
          </a:bodyPr>
          <a:lstStyle/>
          <a:p>
            <a:r>
              <a:rPr lang="en-US" altLang="en-US" sz="2400" b="1" dirty="0">
                <a:ea typeface="ヒラギノ角ゴ Pro W3" charset="-128"/>
              </a:rPr>
              <a:t>Example:</a:t>
            </a:r>
            <a:r>
              <a:rPr lang="en-US" altLang="en-US" sz="2400" dirty="0">
                <a:ea typeface="ヒラギノ角ゴ Pro W3" charset="-128"/>
              </a:rPr>
              <a:t> What will be the </a:t>
            </a:r>
            <a:r>
              <a:rPr lang="en-US" altLang="en-US" sz="2400" i="1" dirty="0">
                <a:ea typeface="ヒラギノ角ゴ Pro W3" charset="-128"/>
              </a:rPr>
              <a:t>FV</a:t>
            </a:r>
            <a:r>
              <a:rPr lang="en-US" altLang="en-US" sz="2400" dirty="0">
                <a:ea typeface="ヒラギノ角ゴ Pro W3" charset="-128"/>
              </a:rPr>
              <a:t> of $100 in 2 years at interest rate of 6%?</a:t>
            </a:r>
            <a:endParaRPr lang="en-US" sz="2400" dirty="0"/>
          </a:p>
        </p:txBody>
      </p:sp>
      <p:graphicFrame>
        <p:nvGraphicFramePr>
          <p:cNvPr id="4" name="Object 3" descr="The equation is as follows: &#10;• FV sub 2 equals PV open parens 1 plus r close parens superscript 2 equals U.S. dollars 100 open parens 1 plus 0.06 close parens square&#10;• Equals U.S. dollars 100 times 1.06 square&#10;• Equals U.S. dollars 112.36&#10;"/>
          <p:cNvGraphicFramePr>
            <a:graphicFrameLocks noChangeAspect="1"/>
          </p:cNvGraphicFramePr>
          <p:nvPr>
            <p:extLst>
              <p:ext uri="{D42A27DB-BD31-4B8C-83A1-F6EECF244321}">
                <p14:modId xmlns:p14="http://schemas.microsoft.com/office/powerpoint/2010/main" val="2097827031"/>
              </p:ext>
            </p:extLst>
          </p:nvPr>
        </p:nvGraphicFramePr>
        <p:xfrm>
          <a:off x="2190008" y="2189212"/>
          <a:ext cx="4584596" cy="1615976"/>
        </p:xfrm>
        <a:graphic>
          <a:graphicData uri="http://schemas.openxmlformats.org/presentationml/2006/ole">
            <mc:AlternateContent xmlns:mc="http://schemas.openxmlformats.org/markup-compatibility/2006">
              <mc:Choice xmlns:v="urn:schemas-microsoft-com:vml" Requires="v">
                <p:oleObj spid="_x0000_s5809" name="Equation" r:id="rId3" imgW="2197080" imgH="774360" progId="Equation.DSMT4">
                  <p:embed/>
                </p:oleObj>
              </mc:Choice>
              <mc:Fallback>
                <p:oleObj name="Equation" r:id="rId3" imgW="2197080" imgH="774360" progId="Equation.DSMT4">
                  <p:embed/>
                  <p:pic>
                    <p:nvPicPr>
                      <p:cNvPr id="0" name=""/>
                      <p:cNvPicPr/>
                      <p:nvPr/>
                    </p:nvPicPr>
                    <p:blipFill>
                      <a:blip r:embed="rId4"/>
                      <a:stretch>
                        <a:fillRect/>
                      </a:stretch>
                    </p:blipFill>
                    <p:spPr>
                      <a:xfrm>
                        <a:off x="2190008" y="2189212"/>
                        <a:ext cx="4584596" cy="1615976"/>
                      </a:xfrm>
                      <a:prstGeom prst="rect">
                        <a:avLst/>
                      </a:prstGeom>
                    </p:spPr>
                  </p:pic>
                </p:oleObj>
              </mc:Fallback>
            </mc:AlternateContent>
          </a:graphicData>
        </a:graphic>
      </p:graphicFrame>
    </p:spTree>
    <p:extLst>
      <p:ext uri="{BB962C8B-B14F-4D97-AF65-F5344CB8AC3E}">
        <p14:creationId xmlns:p14="http://schemas.microsoft.com/office/powerpoint/2010/main" val="2298236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79" y="414534"/>
            <a:ext cx="8229600" cy="553998"/>
          </a:xfrm>
        </p:spPr>
        <p:txBody>
          <a:bodyPr>
            <a:spAutoFit/>
          </a:bodyPr>
          <a:lstStyle/>
          <a:p>
            <a:r>
              <a:rPr lang="en-US" sz="3600" dirty="0">
                <a:latin typeface="+mj-lt"/>
              </a:rPr>
              <a:t>How to Increase the Future Value?</a:t>
            </a:r>
          </a:p>
        </p:txBody>
      </p:sp>
      <p:sp>
        <p:nvSpPr>
          <p:cNvPr id="3" name="Content Placeholder 2"/>
          <p:cNvSpPr>
            <a:spLocks noGrp="1"/>
          </p:cNvSpPr>
          <p:nvPr>
            <p:ph idx="1"/>
          </p:nvPr>
        </p:nvSpPr>
        <p:spPr>
          <a:xfrm>
            <a:off x="437536" y="1216752"/>
            <a:ext cx="8229600" cy="2269852"/>
          </a:xfrm>
        </p:spPr>
        <p:txBody>
          <a:bodyPr>
            <a:spAutoFit/>
          </a:bodyPr>
          <a:lstStyle/>
          <a:p>
            <a:r>
              <a:rPr lang="en-US" altLang="en-US" sz="2400" dirty="0">
                <a:ea typeface="ヒラギノ角ゴ Pro W3" charset="-128"/>
              </a:rPr>
              <a:t>Future </a:t>
            </a:r>
            <a:r>
              <a:rPr lang="en-US" altLang="en-US" sz="2400" dirty="0" smtClean="0">
                <a:ea typeface="ヒラギノ角ゴ Pro W3" charset="-128"/>
              </a:rPr>
              <a:t>value </a:t>
            </a:r>
            <a:r>
              <a:rPr lang="en-US" altLang="en-US" sz="2400" dirty="0">
                <a:ea typeface="ヒラギノ角ゴ Pro W3" charset="-128"/>
              </a:rPr>
              <a:t>can be increased </a:t>
            </a:r>
            <a:r>
              <a:rPr lang="en-US" altLang="en-US" sz="2400" dirty="0" smtClean="0">
                <a:ea typeface="ヒラギノ角ゴ Pro W3" charset="-128"/>
              </a:rPr>
              <a:t>by</a:t>
            </a:r>
          </a:p>
          <a:p>
            <a:pPr lvl="1"/>
            <a:r>
              <a:rPr lang="en-US" altLang="en-US" sz="2400" dirty="0">
                <a:ea typeface="ヒラギノ角ゴ Pro W3" charset="-128"/>
              </a:rPr>
              <a:t>Increasing number of years of compounding (</a:t>
            </a:r>
            <a:r>
              <a:rPr lang="en-US" altLang="en-US" sz="2400" i="1" dirty="0">
                <a:ea typeface="ヒラギノ角ゴ Pro W3" charset="-128"/>
              </a:rPr>
              <a:t>N</a:t>
            </a:r>
            <a:r>
              <a:rPr lang="en-US" altLang="en-US" sz="2400" dirty="0">
                <a:ea typeface="ヒラギノ角ゴ Pro W3" charset="-128"/>
              </a:rPr>
              <a:t>)</a:t>
            </a:r>
          </a:p>
          <a:p>
            <a:pPr lvl="1"/>
            <a:r>
              <a:rPr lang="en-US" altLang="en-US" sz="2400" dirty="0">
                <a:ea typeface="ヒラギノ角ゴ Pro W3" charset="-128"/>
              </a:rPr>
              <a:t>Increasing the interest or discount rate (</a:t>
            </a:r>
            <a:r>
              <a:rPr lang="en-US" altLang="en-US" sz="2400" i="1" dirty="0">
                <a:ea typeface="ヒラギノ角ゴ Pro W3" charset="-128"/>
              </a:rPr>
              <a:t>r</a:t>
            </a:r>
            <a:r>
              <a:rPr lang="en-US" altLang="en-US" sz="2400" dirty="0">
                <a:ea typeface="ヒラギノ角ゴ Pro W3" charset="-128"/>
              </a:rPr>
              <a:t>) </a:t>
            </a:r>
          </a:p>
          <a:p>
            <a:pPr lvl="1"/>
            <a:r>
              <a:rPr lang="en-US" altLang="en-US" sz="2400" dirty="0">
                <a:ea typeface="ヒラギノ角ゴ Pro W3" charset="-128"/>
              </a:rPr>
              <a:t>Increasing the original investment (</a:t>
            </a:r>
            <a:r>
              <a:rPr lang="en-US" altLang="en-US" sz="2400" i="1" dirty="0">
                <a:ea typeface="ヒラギノ角ゴ Pro W3" charset="-128"/>
              </a:rPr>
              <a:t>PV</a:t>
            </a:r>
            <a:r>
              <a:rPr lang="en-US" altLang="en-US" sz="2400" dirty="0" smtClean="0">
                <a:ea typeface="ヒラギノ角ゴ Pro W3" charset="-128"/>
              </a:rPr>
              <a:t>)</a:t>
            </a:r>
          </a:p>
          <a:p>
            <a:r>
              <a:rPr lang="en-US" altLang="en-US" sz="2400" dirty="0">
                <a:ea typeface="ヒラギノ角ゴ Pro W3" charset="-128"/>
              </a:rPr>
              <a:t>See example on next </a:t>
            </a:r>
            <a:r>
              <a:rPr lang="en-US" altLang="en-US" sz="2400" dirty="0" smtClean="0">
                <a:ea typeface="ヒラギノ角ゴ Pro W3" charset="-128"/>
              </a:rPr>
              <a:t>slide.</a:t>
            </a:r>
            <a:endParaRPr lang="en-US" sz="2400" dirty="0"/>
          </a:p>
        </p:txBody>
      </p:sp>
    </p:spTree>
    <p:extLst>
      <p:ext uri="{BB962C8B-B14F-4D97-AF65-F5344CB8AC3E}">
        <p14:creationId xmlns:p14="http://schemas.microsoft.com/office/powerpoint/2010/main" val="3051005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29491</TotalTime>
  <Words>2394</Words>
  <Application>Microsoft Office PowerPoint</Application>
  <PresentationFormat>On-screen Show (4:3)</PresentationFormat>
  <Paragraphs>291</Paragraphs>
  <Slides>57</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508 Lecture</vt:lpstr>
      <vt:lpstr>Equation</vt:lpstr>
      <vt:lpstr>Foundations of Finance</vt:lpstr>
      <vt:lpstr>Learning Objectives</vt:lpstr>
      <vt:lpstr>Compound Interest, Future, and Present Value</vt:lpstr>
      <vt:lpstr>Using Timelines to Visualize Cash Flows</vt:lpstr>
      <vt:lpstr>Compound Interest (1 of 2)</vt:lpstr>
      <vt:lpstr>Compound Interest (2 of 2)</vt:lpstr>
      <vt:lpstr>Future Value</vt:lpstr>
      <vt:lpstr>Future Value Example</vt:lpstr>
      <vt:lpstr>How to Increase the Future Value?</vt:lpstr>
      <vt:lpstr>Changing R, N, and PV</vt:lpstr>
      <vt:lpstr>Figure 5.1 $100 Compounded at 6 Percent over 20 Years</vt:lpstr>
      <vt:lpstr>Figure 5.2 The Future of $100 Initially Deposited and Compounded at 0, 5, 10, and 15 Percent (1 of 2)</vt:lpstr>
      <vt:lpstr>Figure 5.2 The Future of $100 Initially Deposited and Compounded at 0, 5, 10, and 15 Percent (2 of 2)</vt:lpstr>
      <vt:lpstr>Computing Future Values Using Calculator or Excel</vt:lpstr>
      <vt:lpstr>Present Value (1 of 2)</vt:lpstr>
      <vt:lpstr>Present Value (2 of 2)</vt:lpstr>
      <vt:lpstr>Present Value Example</vt:lpstr>
      <vt:lpstr>Figure 5.3 The Present Value of $100 to Be Received at a Future Date and Discounted Back to the Present at 0, 5, 10, and 15 Percent (1 of 2)</vt:lpstr>
      <vt:lpstr>Figure 5.3 The Present Value of $100 to Be Received at a Future Date and Discounted Back to the Present at 0, 5, 10, and 15 Percent (2 of 2)</vt:lpstr>
      <vt:lpstr>Using Excel</vt:lpstr>
      <vt:lpstr>Annuities</vt:lpstr>
      <vt:lpstr>Annuities </vt:lpstr>
      <vt:lpstr>FV of Annuity</vt:lpstr>
      <vt:lpstr>FV Annuity Example</vt:lpstr>
      <vt:lpstr>Table 5.1 Growth of a 5-Year, $500 Annuity Compounded at 6 Percent</vt:lpstr>
      <vt:lpstr>FV of an Annuity – Using the Mathematical Formulas (1 of 2)</vt:lpstr>
      <vt:lpstr>FV of an Annuity – Using the Mathematical Formulas (2 of 2)</vt:lpstr>
      <vt:lpstr>FV of Annuity: Changing PMT, N, and r (1 of 2)</vt:lpstr>
      <vt:lpstr>FV of Annuity: Changing PMT, N, and r (2 of 2)</vt:lpstr>
      <vt:lpstr>Present Value of an Annuity</vt:lpstr>
      <vt:lpstr>Table 5.2 Illustration of a 5-Year, $500 Annuity Discounted to the Present at 6 Percent</vt:lpstr>
      <vt:lpstr>PV of Annuity – Using the Mathematical Formulas</vt:lpstr>
      <vt:lpstr>Annuities Due (1 of 2)</vt:lpstr>
      <vt:lpstr>Annuities Due (2 of 2)</vt:lpstr>
      <vt:lpstr>Amortized Loans (1 of 2)</vt:lpstr>
      <vt:lpstr>Amortized Loans (2 of 2)</vt:lpstr>
      <vt:lpstr>Figure 5.4 The Amortization Process</vt:lpstr>
      <vt:lpstr>Amortization Example</vt:lpstr>
      <vt:lpstr>Finding PMT – Using the Mathematical Formulas</vt:lpstr>
      <vt:lpstr>Table 5.3 Loan Amortization Schedule Involving a $6,000 Loan at 15 Percent to Be Repaid in 4 Years</vt:lpstr>
      <vt:lpstr>Making Interest Rates Comparable</vt:lpstr>
      <vt:lpstr>Making Interest Rates Comparable </vt:lpstr>
      <vt:lpstr>Quoted Rate versus Effective Rate (1 of 2)</vt:lpstr>
      <vt:lpstr>Quoted Rate versus Effective Rate (2 of 2)</vt:lpstr>
      <vt:lpstr>Table 5.4 The Value of $100 Compounded at Various Intervals  (1 of 2)</vt:lpstr>
      <vt:lpstr>Table 5.4 The Value of $100 Compounded at Various Intervals  (2 of 2)</vt:lpstr>
      <vt:lpstr>Finding PV and FV with Nonannual Periods</vt:lpstr>
      <vt:lpstr>The Present Value of an Uneven Stream and Perpetuities</vt:lpstr>
      <vt:lpstr>The Present Value of an Uneven Stream</vt:lpstr>
      <vt:lpstr>Table 5.5 The Present Value of an Uneven Stream Involving One Annuity Discounted to the Percent at 6 Percent: An Example</vt:lpstr>
      <vt:lpstr>Table 5.6 Determining the Present Value of an Uneven Stream Involving One Annuity Discounted to the Present at 6 Percent: An Example</vt:lpstr>
      <vt:lpstr>Perpetuity (1 of 2)</vt:lpstr>
      <vt:lpstr>Perpetuity (2 of 2)</vt:lpstr>
      <vt:lpstr>Table 5.7 Summary of Time Value of Money Equation</vt:lpstr>
      <vt:lpstr>Key Terms (1 of 2)</vt:lpstr>
      <vt:lpstr>Key Terms (2 of 2)</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Finance, Tenth Edition</dc:title>
  <dc:subject>Business</dc:subject>
  <dc:creator>Keown/Martin/Petty</dc:creator>
  <cp:keywords>Foundations of Finance</cp:keywords>
  <cp:lastModifiedBy>Editorial Integra</cp:lastModifiedBy>
  <cp:revision>4281</cp:revision>
  <dcterms:created xsi:type="dcterms:W3CDTF">2014-07-14T20:04:21Z</dcterms:created>
  <dcterms:modified xsi:type="dcterms:W3CDTF">2019-02-01T11:53:18Z</dcterms:modified>
</cp:coreProperties>
</file>