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1119" r:id="rId2"/>
    <p:sldId id="519" r:id="rId3"/>
    <p:sldId id="1040" r:id="rId4"/>
    <p:sldId id="1042" r:id="rId5"/>
    <p:sldId id="1043" r:id="rId6"/>
    <p:sldId id="1081" r:id="rId7"/>
    <p:sldId id="1044" r:id="rId8"/>
    <p:sldId id="1045" r:id="rId9"/>
    <p:sldId id="1046" r:id="rId10"/>
    <p:sldId id="1048" r:id="rId11"/>
    <p:sldId id="1049" r:id="rId12"/>
    <p:sldId id="1082" r:id="rId13"/>
    <p:sldId id="1050" r:id="rId14"/>
    <p:sldId id="1051" r:id="rId15"/>
    <p:sldId id="1052" r:id="rId16"/>
    <p:sldId id="1053" r:id="rId17"/>
    <p:sldId id="1084" r:id="rId18"/>
    <p:sldId id="1054" r:id="rId19"/>
    <p:sldId id="1085" r:id="rId20"/>
    <p:sldId id="1055" r:id="rId21"/>
    <p:sldId id="1056" r:id="rId22"/>
    <p:sldId id="1057" r:id="rId23"/>
    <p:sldId id="1058" r:id="rId24"/>
    <p:sldId id="1087" r:id="rId25"/>
    <p:sldId id="1059" r:id="rId26"/>
    <p:sldId id="1060" r:id="rId27"/>
    <p:sldId id="1061" r:id="rId28"/>
    <p:sldId id="1062" r:id="rId29"/>
    <p:sldId id="1063" r:id="rId30"/>
    <p:sldId id="1066" r:id="rId31"/>
    <p:sldId id="1089" r:id="rId32"/>
    <p:sldId id="1067" r:id="rId33"/>
    <p:sldId id="1068" r:id="rId34"/>
    <p:sldId id="1069" r:id="rId35"/>
    <p:sldId id="1090" r:id="rId36"/>
    <p:sldId id="1070" r:id="rId37"/>
    <p:sldId id="1091" r:id="rId38"/>
    <p:sldId id="1092" r:id="rId39"/>
    <p:sldId id="1071" r:id="rId40"/>
    <p:sldId id="1093" r:id="rId41"/>
    <p:sldId id="1094" r:id="rId42"/>
    <p:sldId id="1095" r:id="rId43"/>
    <p:sldId id="1096" r:id="rId44"/>
    <p:sldId id="1072" r:id="rId45"/>
    <p:sldId id="1073" r:id="rId46"/>
    <p:sldId id="1097" r:id="rId47"/>
    <p:sldId id="1074" r:id="rId48"/>
    <p:sldId id="1075" r:id="rId49"/>
    <p:sldId id="1077" r:id="rId50"/>
    <p:sldId id="1103" r:id="rId51"/>
    <p:sldId id="1120" r:id="rId52"/>
    <p:sldId id="1106" r:id="rId53"/>
    <p:sldId id="1078" r:id="rId54"/>
    <p:sldId id="1079" r:id="rId55"/>
    <p:sldId id="1122"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1834" autoAdjust="0"/>
  </p:normalViewPr>
  <p:slideViewPr>
    <p:cSldViewPr>
      <p:cViewPr>
        <p:scale>
          <a:sx n="100" d="100"/>
          <a:sy n="100" d="100"/>
        </p:scale>
        <p:origin x="-900" y="216"/>
      </p:cViewPr>
      <p:guideLst>
        <p:guide orient="horz" pos="2160"/>
        <p:guide orient="horz" pos="336"/>
        <p:guide orient="horz" pos="4032"/>
        <p:guide orient="horz" pos="816"/>
        <p:guide orient="horz" pos="1248"/>
        <p:guide pos="2880"/>
        <p:guide pos="5520"/>
        <p:guide pos="288"/>
      </p:guideLst>
    </p:cSldViewPr>
  </p:slideViewPr>
  <p:outlineViewPr>
    <p:cViewPr>
      <p:scale>
        <a:sx n="33" d="100"/>
        <a:sy n="33" d="100"/>
      </p:scale>
      <p:origin x="0" y="1345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2/4/2019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2/4/2019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Math 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2333988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837108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9" name="TextBox 8"/>
          <p:cNvSpPr txBox="1"/>
          <p:nvPr userDrawn="1"/>
        </p:nvSpPr>
        <p:spPr>
          <a:xfrm>
            <a:off x="1685925" y="6374626"/>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2020, 2017, 2014 Pearson Education, Inc. All Rights </a:t>
            </a:r>
            <a:r>
              <a:rPr lang="en-US" sz="1200" dirty="0" smtClean="0">
                <a:latin typeface="Verdana" panose="020B0604030504040204" pitchFamily="34" charset="0"/>
                <a:ea typeface="Verdana" panose="020B0604030504040204" pitchFamily="34" charset="0"/>
                <a:cs typeface="Verdana" panose="020B0604030504040204" pitchFamily="34" charset="0"/>
              </a:rPr>
              <a:t>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3790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2/4/2019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2/4/2019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2020, 2017, 2014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1136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Text Placeholder 2"/>
          <p:cNvSpPr>
            <a:spLocks noGrp="1"/>
          </p:cNvSpPr>
          <p:nvPr>
            <p:ph type="body" sz="quarter" idx="16"/>
          </p:nvPr>
        </p:nvSpPr>
        <p:spPr>
          <a:xfrm>
            <a:off x="2362200" y="4038600"/>
            <a:ext cx="6400800" cy="2590801"/>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1724650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xmlns=""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xmlns=""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Tree>
    <p:extLst>
      <p:ext uri="{BB962C8B-B14F-4D97-AF65-F5344CB8AC3E}">
        <p14:creationId xmlns:p14="http://schemas.microsoft.com/office/powerpoint/2010/main" val="1590036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2/4/2019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2819400" y="6402254"/>
            <a:ext cx="6096000" cy="178331"/>
          </a:xfrm>
        </p:spPr>
        <p:txBody>
          <a:bodyPr/>
          <a:lstStyle>
            <a:lvl1pPr marL="0" indent="0" algn="r">
              <a:buClrTx/>
              <a:buNone/>
              <a:defRPr sz="800" baseline="0"/>
            </a:lvl1p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2019,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2/4/2019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2/4/2019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2/4/2019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2020,</a:t>
            </a:r>
            <a:r>
              <a:rPr lang="en-US" sz="1200" baseline="0" dirty="0">
                <a:latin typeface="Verdana" panose="020B0604030504040204" pitchFamily="34" charset="0"/>
                <a:ea typeface="Verdana" panose="020B0604030504040204" pitchFamily="34" charset="0"/>
                <a:cs typeface="Verdana" panose="020B0604030504040204" pitchFamily="34" charset="0"/>
              </a:rPr>
              <a:t> </a:t>
            </a:r>
            <a:r>
              <a:rPr lang="en-US" sz="1200" dirty="0">
                <a:latin typeface="Verdana" panose="020B0604030504040204" pitchFamily="34" charset="0"/>
                <a:ea typeface="Verdana" panose="020B0604030504040204" pitchFamily="34" charset="0"/>
                <a:cs typeface="Verdana" panose="020B0604030504040204" pitchFamily="34" charset="0"/>
              </a:rPr>
              <a:t>2017, 2014</a:t>
            </a:r>
            <a:r>
              <a:rPr lang="en-US" sz="1200" baseline="0" dirty="0">
                <a:latin typeface="Verdana" panose="020B0604030504040204" pitchFamily="34" charset="0"/>
                <a:ea typeface="Verdana" panose="020B0604030504040204" pitchFamily="34" charset="0"/>
                <a:cs typeface="Verdana" panose="020B0604030504040204" pitchFamily="34" charset="0"/>
              </a:rPr>
              <a:t> </a:t>
            </a:r>
            <a:r>
              <a:rPr lang="en-US" sz="1200"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596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02139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2/4/2019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85925" y="6374626"/>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2020, 2017, 2014 Pearson Education, Inc. All Rights </a:t>
            </a:r>
            <a:r>
              <a:rPr lang="en-US" sz="1200" dirty="0" smtClean="0">
                <a:latin typeface="Verdana" panose="020B0604030504040204" pitchFamily="34" charset="0"/>
                <a:ea typeface="Verdana" panose="020B0604030504040204" pitchFamily="34" charset="0"/>
                <a:cs typeface="Verdana" panose="020B0604030504040204" pitchFamily="34" charset="0"/>
              </a:rPr>
              <a:t>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descr="Pearson Logo"/>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2" r:id="rId8"/>
    <p:sldLayoutId id="2147483661" r:id="rId9"/>
    <p:sldLayoutId id="2147483663" r:id="rId10"/>
    <p:sldLayoutId id="2147483651" r:id="rId11"/>
    <p:sldLayoutId id="2147483654" r:id="rId12"/>
    <p:sldLayoutId id="2147483655" r:id="rId13"/>
    <p:sldLayoutId id="2147483664" r:id="rId14"/>
    <p:sldLayoutId id="2147483666" r:id="rId15"/>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9.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11.wmf"/><Relationship Id="rId5" Type="http://schemas.openxmlformats.org/officeDocument/2006/relationships/oleObject" Target="../embeddings/oleObject6.bin"/><Relationship Id="rId4" Type="http://schemas.openxmlformats.org/officeDocument/2006/relationships/image" Target="../media/image10.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9.xml"/><Relationship Id="rId1" Type="http://schemas.openxmlformats.org/officeDocument/2006/relationships/vmlDrawing" Target="../drawings/vmlDrawing6.vml"/><Relationship Id="rId4" Type="http://schemas.openxmlformats.org/officeDocument/2006/relationships/image" Target="../media/image13.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image" Target="../media/image16.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31" y="417552"/>
            <a:ext cx="8183544" cy="553998"/>
          </a:xfrm>
        </p:spPr>
        <p:txBody>
          <a:bodyPr wrap="square">
            <a:spAutoFit/>
          </a:bodyPr>
          <a:lstStyle/>
          <a:p>
            <a:r>
              <a:rPr lang="en-US" sz="3600" dirty="0">
                <a:latin typeface="+mj-lt"/>
              </a:rPr>
              <a:t>Foundations of Finance</a:t>
            </a:r>
            <a:endParaRPr lang="en-IN" sz="3600" dirty="0">
              <a:latin typeface="+mj-lt"/>
            </a:endParaRPr>
          </a:p>
        </p:txBody>
      </p:sp>
      <p:sp>
        <p:nvSpPr>
          <p:cNvPr id="3" name="Text Placeholder 2"/>
          <p:cNvSpPr>
            <a:spLocks noGrp="1"/>
          </p:cNvSpPr>
          <p:nvPr>
            <p:ph type="body" sz="quarter" idx="13"/>
          </p:nvPr>
        </p:nvSpPr>
        <p:spPr>
          <a:xfrm>
            <a:off x="447152" y="1233236"/>
            <a:ext cx="8163448" cy="307777"/>
          </a:xfrm>
        </p:spPr>
        <p:txBody>
          <a:bodyPr wrap="square">
            <a:spAutoFit/>
          </a:bodyPr>
          <a:lstStyle/>
          <a:p>
            <a:r>
              <a:rPr lang="en-US" altLang="en-US" dirty="0" smtClean="0"/>
              <a:t>Tenth Edition</a:t>
            </a:r>
            <a:endParaRPr lang="en-IN" dirty="0"/>
          </a:p>
        </p:txBody>
      </p:sp>
      <p:sp>
        <p:nvSpPr>
          <p:cNvPr id="4" name="Text Placeholder 3"/>
          <p:cNvSpPr>
            <a:spLocks noGrp="1"/>
          </p:cNvSpPr>
          <p:nvPr>
            <p:ph type="body" sz="quarter" idx="14"/>
          </p:nvPr>
        </p:nvSpPr>
        <p:spPr>
          <a:xfrm>
            <a:off x="4554729" y="1879262"/>
            <a:ext cx="3657600" cy="492443"/>
          </a:xfrm>
        </p:spPr>
        <p:txBody>
          <a:bodyPr>
            <a:spAutoFit/>
          </a:bodyPr>
          <a:lstStyle/>
          <a:p>
            <a:r>
              <a:rPr lang="en-US" sz="3200" dirty="0">
                <a:latin typeface="+mj-lt"/>
              </a:rPr>
              <a:t>Chapter</a:t>
            </a:r>
            <a:r>
              <a:rPr lang="en-US" sz="3200" dirty="0"/>
              <a:t> </a:t>
            </a:r>
            <a:r>
              <a:rPr lang="en-US" sz="3200" dirty="0" smtClean="0"/>
              <a:t>10</a:t>
            </a:r>
            <a:endParaRPr lang="en-US" sz="3200" dirty="0"/>
          </a:p>
        </p:txBody>
      </p:sp>
      <p:sp>
        <p:nvSpPr>
          <p:cNvPr id="6" name="Text Placeholder 4"/>
          <p:cNvSpPr>
            <a:spLocks noGrp="1"/>
          </p:cNvSpPr>
          <p:nvPr>
            <p:ph type="body" sz="quarter" idx="16"/>
          </p:nvPr>
        </p:nvSpPr>
        <p:spPr>
          <a:xfrm>
            <a:off x="4564024" y="2526547"/>
            <a:ext cx="3657601" cy="615553"/>
          </a:xfrm>
        </p:spPr>
        <p:txBody>
          <a:bodyPr>
            <a:spAutoFit/>
          </a:bodyPr>
          <a:lstStyle/>
          <a:p>
            <a:pPr marL="0" indent="0">
              <a:buNone/>
            </a:pPr>
            <a:r>
              <a:rPr lang="en-US" altLang="en-US" sz="2000" dirty="0"/>
              <a:t>Capital-Budgeting Techniques and Practice</a:t>
            </a:r>
          </a:p>
        </p:txBody>
      </p:sp>
      <p:pic>
        <p:nvPicPr>
          <p:cNvPr id="2050" name="Picture 2" descr="Front Cover: Foundations of Finance, Tenth edition by Keown, Martin and Pet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723" y="1983907"/>
            <a:ext cx="3267688" cy="4188816"/>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5"/>
          <p:cNvSpPr>
            <a:spLocks noGrp="1"/>
          </p:cNvSpPr>
          <p:nvPr>
            <p:ph type="body" sz="quarter" idx="15"/>
          </p:nvPr>
        </p:nvSpPr>
        <p:spPr>
          <a:xfrm>
            <a:off x="2076053" y="6424160"/>
            <a:ext cx="6686947" cy="184666"/>
          </a:xfrm>
        </p:spPr>
        <p:txBody>
          <a:bodyPr>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a:t>
            </a:r>
            <a:r>
              <a:rPr lang="en-US" sz="1200" dirty="0" smtClean="0">
                <a:latin typeface="Verdana" panose="020B0604030504040204" pitchFamily="34" charset="0"/>
                <a:ea typeface="Verdana" panose="020B0604030504040204" pitchFamily="34" charset="0"/>
                <a:cs typeface="Verdana" panose="020B0604030504040204" pitchFamily="34" charset="0"/>
              </a:rPr>
              <a:t>2020, 2017</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smtClean="0">
                <a:latin typeface="Verdana" panose="020B0604030504040204" pitchFamily="34" charset="0"/>
                <a:ea typeface="Verdana" panose="020B0604030504040204" pitchFamily="34" charset="0"/>
                <a:cs typeface="Verdana" panose="020B0604030504040204" pitchFamily="34" charset="0"/>
              </a:rPr>
              <a:t>2014 Pearson </a:t>
            </a:r>
            <a:r>
              <a:rPr lang="en-US" sz="1200" dirty="0">
                <a:latin typeface="Verdana" panose="020B0604030504040204" pitchFamily="34" charset="0"/>
                <a:ea typeface="Verdana" panose="020B0604030504040204" pitchFamily="34" charset="0"/>
                <a:cs typeface="Verdana" panose="020B0604030504040204" pitchFamily="34" charset="0"/>
              </a:rPr>
              <a:t>Education, Inc. All Rights </a:t>
            </a:r>
            <a:r>
              <a:rPr lang="en-US" sz="1200" dirty="0" smtClean="0">
                <a:latin typeface="Verdana" panose="020B0604030504040204" pitchFamily="34" charset="0"/>
                <a:ea typeface="Verdana" panose="020B0604030504040204" pitchFamily="34" charset="0"/>
                <a:cs typeface="Verdana" panose="020B0604030504040204" pitchFamily="34" charset="0"/>
              </a:rPr>
              <a:t>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070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09575"/>
            <a:ext cx="8229600" cy="553998"/>
          </a:xfrm>
        </p:spPr>
        <p:txBody>
          <a:bodyPr>
            <a:spAutoFit/>
          </a:bodyPr>
          <a:lstStyle/>
          <a:p>
            <a:r>
              <a:rPr lang="en-US" altLang="en-US" sz="3600" dirty="0">
                <a:latin typeface="+mj-lt"/>
                <a:ea typeface="ヒラギノ角ゴ Pro W3" charset="-128"/>
              </a:rPr>
              <a:t>Trade-Offs</a:t>
            </a:r>
            <a:endParaRPr lang="en-US" sz="3600" dirty="0">
              <a:latin typeface="+mj-lt"/>
            </a:endParaRPr>
          </a:p>
        </p:txBody>
      </p:sp>
      <p:sp>
        <p:nvSpPr>
          <p:cNvPr id="3" name="Content Placeholder 2"/>
          <p:cNvSpPr>
            <a:spLocks noGrp="1"/>
          </p:cNvSpPr>
          <p:nvPr>
            <p:ph idx="1"/>
          </p:nvPr>
        </p:nvSpPr>
        <p:spPr>
          <a:xfrm>
            <a:off x="438150" y="1219200"/>
            <a:ext cx="8229600" cy="3581400"/>
          </a:xfrm>
        </p:spPr>
        <p:txBody>
          <a:bodyPr>
            <a:spAutoFit/>
          </a:bodyPr>
          <a:lstStyle/>
          <a:p>
            <a:r>
              <a:rPr lang="en-US" altLang="en-US" sz="2400" b="1" dirty="0">
                <a:ea typeface="ヒラギノ角ゴ Pro W3" charset="-128"/>
              </a:rPr>
              <a:t>Benefits</a:t>
            </a:r>
          </a:p>
          <a:p>
            <a:pPr lvl="1"/>
            <a:r>
              <a:rPr lang="en-US" altLang="en-US" sz="2400" dirty="0">
                <a:ea typeface="ヒラギノ角ゴ Pro W3" charset="-128"/>
              </a:rPr>
              <a:t>Uses cash flows rather than accounting profits</a:t>
            </a:r>
          </a:p>
          <a:p>
            <a:pPr lvl="1"/>
            <a:r>
              <a:rPr lang="en-US" altLang="en-US" sz="2400" dirty="0">
                <a:ea typeface="ヒラギノ角ゴ Pro W3" charset="-128"/>
              </a:rPr>
              <a:t>Easy to compute and understand</a:t>
            </a:r>
          </a:p>
          <a:p>
            <a:pPr lvl="1"/>
            <a:r>
              <a:rPr lang="en-US" altLang="en-US" sz="2400" dirty="0">
                <a:ea typeface="ヒラギノ角ゴ Pro W3" charset="-128"/>
              </a:rPr>
              <a:t>Useful for firms that have capital constraints</a:t>
            </a:r>
          </a:p>
          <a:p>
            <a:r>
              <a:rPr lang="en-US" altLang="en-US" sz="2400" b="1" dirty="0">
                <a:ea typeface="ヒラギノ角ゴ Pro W3" charset="-128"/>
              </a:rPr>
              <a:t>Drawbacks</a:t>
            </a:r>
          </a:p>
          <a:p>
            <a:pPr lvl="1"/>
            <a:r>
              <a:rPr lang="en-US" altLang="en-US" sz="2400" dirty="0">
                <a:ea typeface="ヒラギノ角ゴ Pro W3" charset="-128"/>
              </a:rPr>
              <a:t>Ignores the time value of money</a:t>
            </a:r>
          </a:p>
          <a:p>
            <a:pPr lvl="1"/>
            <a:r>
              <a:rPr lang="en-US" altLang="en-US" sz="2400" dirty="0">
                <a:ea typeface="ヒラギノ角ゴ Pro W3" charset="-128"/>
              </a:rPr>
              <a:t>Does not consider cash flows beyond the payback period</a:t>
            </a:r>
            <a:endParaRPr lang="en-US" sz="2400" dirty="0"/>
          </a:p>
        </p:txBody>
      </p:sp>
    </p:spTree>
    <p:extLst>
      <p:ext uri="{BB962C8B-B14F-4D97-AF65-F5344CB8AC3E}">
        <p14:creationId xmlns:p14="http://schemas.microsoft.com/office/powerpoint/2010/main" val="1412860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09575"/>
            <a:ext cx="8229600" cy="553998"/>
          </a:xfrm>
        </p:spPr>
        <p:txBody>
          <a:bodyPr>
            <a:spAutoFit/>
          </a:bodyPr>
          <a:lstStyle/>
          <a:p>
            <a:r>
              <a:rPr lang="en-US" altLang="en-US" sz="3600" dirty="0">
                <a:latin typeface="+mj-lt"/>
                <a:ea typeface="ヒラギノ角ゴ Pro W3" charset="-128"/>
              </a:rPr>
              <a:t>Discounted Payback Period </a:t>
            </a:r>
            <a:r>
              <a:rPr lang="en-US" altLang="en-US" sz="2800" dirty="0">
                <a:latin typeface="+mj-lt"/>
                <a:ea typeface="ヒラギノ角ゴ Pro W3" charset="-128"/>
              </a:rPr>
              <a:t>(1 of 2)</a:t>
            </a:r>
            <a:endParaRPr lang="en-US" sz="2000" dirty="0">
              <a:latin typeface="+mj-lt"/>
            </a:endParaRPr>
          </a:p>
        </p:txBody>
      </p:sp>
      <p:sp>
        <p:nvSpPr>
          <p:cNvPr id="3" name="Content Placeholder 2"/>
          <p:cNvSpPr>
            <a:spLocks noGrp="1"/>
          </p:cNvSpPr>
          <p:nvPr>
            <p:ph idx="1"/>
          </p:nvPr>
        </p:nvSpPr>
        <p:spPr>
          <a:xfrm>
            <a:off x="438150" y="1219200"/>
            <a:ext cx="8229600" cy="2438399"/>
          </a:xfrm>
        </p:spPr>
        <p:txBody>
          <a:bodyPr>
            <a:spAutoFit/>
          </a:bodyPr>
          <a:lstStyle/>
          <a:p>
            <a:r>
              <a:rPr lang="en-US" altLang="en-US" sz="2400" dirty="0">
                <a:ea typeface="ヒラギノ角ゴ Pro W3" charset="-128"/>
              </a:rPr>
              <a:t>The discounted payback period is similar to the traditional payback period except that it uses </a:t>
            </a:r>
            <a:r>
              <a:rPr lang="en-US" altLang="en-US" sz="2400" b="1" dirty="0">
                <a:ea typeface="ヒラギノ角ゴ Pro W3" charset="-128"/>
              </a:rPr>
              <a:t>discounted free cash flows</a:t>
            </a:r>
            <a:r>
              <a:rPr lang="en-US" altLang="en-US" sz="2400" i="1" dirty="0">
                <a:ea typeface="ヒラギノ角ゴ Pro W3" charset="-128"/>
              </a:rPr>
              <a:t> </a:t>
            </a:r>
            <a:r>
              <a:rPr lang="en-US" altLang="en-US" sz="2400" dirty="0">
                <a:ea typeface="ヒラギノ角ゴ Pro W3" charset="-128"/>
              </a:rPr>
              <a:t>rather than actual undiscounted cash flows.</a:t>
            </a:r>
          </a:p>
          <a:p>
            <a:r>
              <a:rPr lang="en-US" altLang="en-US" sz="2400" dirty="0">
                <a:ea typeface="ヒラギノ角ゴ Pro W3" charset="-128"/>
              </a:rPr>
              <a:t>The discounted payback period is defined as the number of years needed to recover the initial cash outlay from the discounted free cash flows.</a:t>
            </a:r>
            <a:endParaRPr lang="en-US" sz="2400" dirty="0"/>
          </a:p>
        </p:txBody>
      </p:sp>
    </p:spTree>
    <p:extLst>
      <p:ext uri="{BB962C8B-B14F-4D97-AF65-F5344CB8AC3E}">
        <p14:creationId xmlns:p14="http://schemas.microsoft.com/office/powerpoint/2010/main" val="3906963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09575"/>
            <a:ext cx="8229600" cy="553998"/>
          </a:xfrm>
        </p:spPr>
        <p:txBody>
          <a:bodyPr>
            <a:spAutoFit/>
          </a:bodyPr>
          <a:lstStyle/>
          <a:p>
            <a:r>
              <a:rPr lang="en-US" altLang="en-US" sz="3600" dirty="0">
                <a:latin typeface="+mj-lt"/>
                <a:ea typeface="ヒラギノ角ゴ Pro W3" charset="-128"/>
              </a:rPr>
              <a:t>Discounted Payback Period </a:t>
            </a:r>
            <a:r>
              <a:rPr lang="en-US" altLang="en-US" sz="2800" dirty="0">
                <a:latin typeface="+mj-lt"/>
                <a:ea typeface="ヒラギノ角ゴ Pro W3" charset="-128"/>
              </a:rPr>
              <a:t>(2 of 2)</a:t>
            </a:r>
            <a:endParaRPr lang="en-US" sz="2000" dirty="0">
              <a:latin typeface="+mj-lt"/>
            </a:endParaRPr>
          </a:p>
        </p:txBody>
      </p:sp>
      <p:graphicFrame>
        <p:nvGraphicFramePr>
          <p:cNvPr id="4" name="Object 3" descr="The formula is as follows:&#10;Discounted payback period is equal to number of years just prior to complete recovery of the initial outlay using discounted cash flows plus unrecovered amount at the beginning of the year payback is completed divided by discounted free cash flow in year payback is completed."/>
          <p:cNvGraphicFramePr>
            <a:graphicFrameLocks noChangeAspect="1"/>
          </p:cNvGraphicFramePr>
          <p:nvPr>
            <p:extLst>
              <p:ext uri="{D42A27DB-BD31-4B8C-83A1-F6EECF244321}">
                <p14:modId xmlns:p14="http://schemas.microsoft.com/office/powerpoint/2010/main" val="353144521"/>
              </p:ext>
            </p:extLst>
          </p:nvPr>
        </p:nvGraphicFramePr>
        <p:xfrm>
          <a:off x="793633" y="1524000"/>
          <a:ext cx="7593246" cy="2484364"/>
        </p:xfrm>
        <a:graphic>
          <a:graphicData uri="http://schemas.openxmlformats.org/presentationml/2006/ole">
            <mc:AlternateContent xmlns:mc="http://schemas.openxmlformats.org/markup-compatibility/2006">
              <mc:Choice xmlns:v="urn:schemas-microsoft-com:vml" Requires="v">
                <p:oleObj spid="_x0000_s1678" name="Equation" r:id="rId3" imgW="4063680" imgH="1320480" progId="Equation.DSMT4">
                  <p:embed/>
                </p:oleObj>
              </mc:Choice>
              <mc:Fallback>
                <p:oleObj name="Equation" r:id="rId3" imgW="4063680" imgH="1320480" progId="Equation.DSMT4">
                  <p:embed/>
                  <p:pic>
                    <p:nvPicPr>
                      <p:cNvPr id="0" name=""/>
                      <p:cNvPicPr/>
                      <p:nvPr/>
                    </p:nvPicPr>
                    <p:blipFill>
                      <a:blip r:embed="rId4"/>
                      <a:stretch>
                        <a:fillRect/>
                      </a:stretch>
                    </p:blipFill>
                    <p:spPr>
                      <a:xfrm>
                        <a:off x="793633" y="1524000"/>
                        <a:ext cx="7593246" cy="2484364"/>
                      </a:xfrm>
                      <a:prstGeom prst="rect">
                        <a:avLst/>
                      </a:prstGeom>
                    </p:spPr>
                  </p:pic>
                </p:oleObj>
              </mc:Fallback>
            </mc:AlternateContent>
          </a:graphicData>
        </a:graphic>
      </p:graphicFrame>
    </p:spTree>
    <p:extLst>
      <p:ext uri="{BB962C8B-B14F-4D97-AF65-F5344CB8AC3E}">
        <p14:creationId xmlns:p14="http://schemas.microsoft.com/office/powerpoint/2010/main" val="3255901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00050"/>
            <a:ext cx="8001000" cy="1661993"/>
          </a:xfrm>
        </p:spPr>
        <p:txBody>
          <a:bodyPr>
            <a:spAutoFit/>
          </a:bodyPr>
          <a:lstStyle/>
          <a:p>
            <a:r>
              <a:rPr lang="en-US" sz="3600" dirty="0">
                <a:solidFill>
                  <a:schemeClr val="bg2"/>
                </a:solidFill>
                <a:latin typeface="+mj-lt"/>
              </a:rPr>
              <a:t>Table </a:t>
            </a:r>
            <a:r>
              <a:rPr lang="en-US" sz="3600" dirty="0" smtClean="0">
                <a:solidFill>
                  <a:schemeClr val="bg2"/>
                </a:solidFill>
                <a:latin typeface="+mj-lt"/>
              </a:rPr>
              <a:t>10.2 </a:t>
            </a:r>
            <a:r>
              <a:rPr lang="en-US" sz="3600" dirty="0">
                <a:solidFill>
                  <a:schemeClr val="bg2"/>
                </a:solidFill>
                <a:latin typeface="+mj-lt"/>
              </a:rPr>
              <a:t>Discounted Payback Period Example Using a 17 Percent Required Rate of </a:t>
            </a:r>
            <a:r>
              <a:rPr lang="en-US" sz="3600" dirty="0" smtClean="0">
                <a:solidFill>
                  <a:schemeClr val="bg2"/>
                </a:solidFill>
                <a:latin typeface="+mj-lt"/>
              </a:rPr>
              <a:t>Return</a:t>
            </a:r>
            <a:endParaRPr lang="en-US" sz="3600" dirty="0">
              <a:solidFill>
                <a:schemeClr val="bg2"/>
              </a:solidFill>
              <a:latin typeface="+mj-lt"/>
            </a:endParaRPr>
          </a:p>
        </p:txBody>
      </p:sp>
      <p:pic>
        <p:nvPicPr>
          <p:cNvPr id="14338" name="Picture 2" descr="The details are as follows: &#10;Project A: &#10;• Year: 0; Undiscounted Free Cash Flows: negative U.S. dollars 10,000; Discounted Free Cash Flows at 17%: negative U.S. dollars 10,000; Cumulative Discounted Free Cash Flows: negative U.S. dollars 10,000&#10;• Year: 1; Undiscounted Free Cash Flows: 6,000; Discounted Free Cash Flows at 17%: 5,128; Cumulative Discounted Free Cash Flows: negative 4,872&#10;• Year: 2; Undiscounted Free Cash Flows: 4,000; Discounted Free Cash Flows at 17%: 2,922; Cumulative Discounted Free Cash Flows: negative 1,950&#10;• Year: 3; Undiscounted Free Cash Flows: 3,000; Discounted Free Cash Flows at 17%: 1,873; &#10;• Cumulative Discounted Free Cash Flows: negative 77&#10;• Year: 4; Undiscounted Free Cash Flows: 2,000; Discounted Free Cash Flows at 17%: 1,067; Cumulative Discounted Free Cash Flows: 991&#10;• Year: 5; Undiscounted Free Cash Flows: 1,000; Discounted Free Cash Flows at 17%: 456; Cumulative Discounted Free Cash Flows: 1,447&#10;The details are as follows: &#10;Project B: &#10;• Year: 0; Undiscounted Free Cash Flows: negative U.S. dollars 10,000; Discounted Free Cash Flows at 17%: negative U.S. dollars 10,000; Cumulative Discounted Free Cash Flows: negative U.S. dollars 10,000&#10;• Year: 1; Undiscounted Free Cash Flows: 5,000; Discounted Free Cash Flows at 17%: 4,274; Cumulative Discounted Free Cash Flows: negative 5,726&#10;• Year: 2; Undiscounted Free Cash Flows: 5,000; Discounted Free Cash Flows at 17%: 3,653; Cumulative Discounted Free Cash Flows: negative 2,074&#10;• Year: 3; Undiscounted Free Cash Flows: 0; Discounted Free Cash Flows at 17%: 0; Cumulative Discounted Free Cash Flows: negative 2,074&#10;• Year: 4; Undiscounted Free Cash Flows: 0; Discounted Free Cash Flows at 17%: 0; Cumulative Discounted Free Cash Flows: negative 2,074&#10;• Year: 5; Undiscounted Free Cash Flows: 0; Discounted Free Cash Flows at 17%: 0; Cumulative Discounted Free Cash Flows: negative 2,074&#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4378" y="2119158"/>
            <a:ext cx="6246503" cy="4249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246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17552"/>
            <a:ext cx="8229600" cy="553998"/>
          </a:xfrm>
        </p:spPr>
        <p:txBody>
          <a:bodyPr>
            <a:spAutoFit/>
          </a:bodyPr>
          <a:lstStyle/>
          <a:p>
            <a:r>
              <a:rPr lang="en-US" altLang="en-US" sz="3600" dirty="0">
                <a:latin typeface="+mj-lt"/>
                <a:ea typeface="ヒラギノ角ゴ Pro W3" charset="-128"/>
              </a:rPr>
              <a:t>Payback Period Example 2 </a:t>
            </a:r>
            <a:endParaRPr lang="en-US" sz="2000" b="0" dirty="0">
              <a:latin typeface="+mj-lt"/>
            </a:endParaRPr>
          </a:p>
        </p:txBody>
      </p:sp>
      <p:sp>
        <p:nvSpPr>
          <p:cNvPr id="3" name="Content Placeholder 2"/>
          <p:cNvSpPr>
            <a:spLocks noGrp="1"/>
          </p:cNvSpPr>
          <p:nvPr>
            <p:ph idx="1"/>
          </p:nvPr>
        </p:nvSpPr>
        <p:spPr>
          <a:xfrm>
            <a:off x="438150" y="1219200"/>
            <a:ext cx="8229600" cy="2039020"/>
          </a:xfrm>
        </p:spPr>
        <p:txBody>
          <a:bodyPr>
            <a:spAutoFit/>
          </a:bodyPr>
          <a:lstStyle/>
          <a:p>
            <a:r>
              <a:rPr lang="en-US" altLang="en-US" sz="2400" dirty="0">
                <a:ea typeface="ヒラギノ角ゴ Pro W3" charset="-128"/>
              </a:rPr>
              <a:t>Table </a:t>
            </a:r>
            <a:r>
              <a:rPr lang="en-US" altLang="en-US" sz="2400" dirty="0" smtClean="0">
                <a:ea typeface="ヒラギノ角ゴ Pro W3" charset="-128"/>
              </a:rPr>
              <a:t>10.2 </a:t>
            </a:r>
            <a:r>
              <a:rPr lang="en-US" altLang="en-US" sz="2400" dirty="0">
                <a:ea typeface="ヒラギノ角ゴ Pro W3" charset="-128"/>
              </a:rPr>
              <a:t>shows the difference between traditional payback and discounted payback methods.</a:t>
            </a:r>
          </a:p>
          <a:p>
            <a:r>
              <a:rPr lang="en-US" altLang="en-US" sz="2400" dirty="0">
                <a:ea typeface="ヒラギノ角ゴ Pro W3" charset="-128"/>
              </a:rPr>
              <a:t>With undiscounted free cash flows, the payback period is only 2 years, while with discounted free cash flows (at 17 percent), the discounted payback period is 3.07 years.</a:t>
            </a:r>
            <a:endParaRPr lang="en-US" sz="2400" dirty="0"/>
          </a:p>
        </p:txBody>
      </p:sp>
      <p:graphicFrame>
        <p:nvGraphicFramePr>
          <p:cNvPr id="4" name="Object 3" descr="The formula is as follows:&#10;discounted payback period sub A is equal to three years plus seventy-four dollars divided by thousand sixty-eight dollars is equal to the payback period of three years seven months."/>
          <p:cNvGraphicFramePr>
            <a:graphicFrameLocks noChangeAspect="1"/>
          </p:cNvGraphicFramePr>
          <p:nvPr>
            <p:extLst>
              <p:ext uri="{D42A27DB-BD31-4B8C-83A1-F6EECF244321}">
                <p14:modId xmlns:p14="http://schemas.microsoft.com/office/powerpoint/2010/main" val="1371316110"/>
              </p:ext>
            </p:extLst>
          </p:nvPr>
        </p:nvGraphicFramePr>
        <p:xfrm>
          <a:off x="914400" y="3581400"/>
          <a:ext cx="6902450" cy="814387"/>
        </p:xfrm>
        <a:graphic>
          <a:graphicData uri="http://schemas.openxmlformats.org/presentationml/2006/ole">
            <mc:AlternateContent xmlns:mc="http://schemas.openxmlformats.org/markup-compatibility/2006">
              <mc:Choice xmlns:v="urn:schemas-microsoft-com:vml" Requires="v">
                <p:oleObj spid="_x0000_s2700" name="Equation" r:id="rId3" imgW="3517560" imgH="419040" progId="Equation.DSMT4">
                  <p:embed/>
                </p:oleObj>
              </mc:Choice>
              <mc:Fallback>
                <p:oleObj name="Equation" r:id="rId3" imgW="3517560" imgH="419040" progId="Equation.DSMT4">
                  <p:embed/>
                  <p:pic>
                    <p:nvPicPr>
                      <p:cNvPr id="0" name=""/>
                      <p:cNvPicPr/>
                      <p:nvPr/>
                    </p:nvPicPr>
                    <p:blipFill>
                      <a:blip r:embed="rId4"/>
                      <a:stretch>
                        <a:fillRect/>
                      </a:stretch>
                    </p:blipFill>
                    <p:spPr>
                      <a:xfrm>
                        <a:off x="914400" y="3581400"/>
                        <a:ext cx="6902450" cy="814387"/>
                      </a:xfrm>
                      <a:prstGeom prst="rect">
                        <a:avLst/>
                      </a:prstGeom>
                    </p:spPr>
                  </p:pic>
                </p:oleObj>
              </mc:Fallback>
            </mc:AlternateContent>
          </a:graphicData>
        </a:graphic>
      </p:graphicFrame>
    </p:spTree>
    <p:extLst>
      <p:ext uri="{BB962C8B-B14F-4D97-AF65-F5344CB8AC3E}">
        <p14:creationId xmlns:p14="http://schemas.microsoft.com/office/powerpoint/2010/main" val="337776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17552"/>
            <a:ext cx="8229600" cy="553998"/>
          </a:xfrm>
        </p:spPr>
        <p:txBody>
          <a:bodyPr>
            <a:spAutoFit/>
          </a:bodyPr>
          <a:lstStyle/>
          <a:p>
            <a:r>
              <a:rPr lang="en-US" altLang="en-US" sz="3600" dirty="0">
                <a:latin typeface="+mj-lt"/>
                <a:ea typeface="ヒラギノ角ゴ Pro W3" charset="-128"/>
              </a:rPr>
              <a:t>Net Present Value (N</a:t>
            </a:r>
            <a:r>
              <a:rPr lang="en-US" altLang="en-US" sz="100" dirty="0">
                <a:latin typeface="+mj-lt"/>
                <a:ea typeface="ヒラギノ角ゴ Pro W3" charset="-128"/>
              </a:rPr>
              <a:t> </a:t>
            </a:r>
            <a:r>
              <a:rPr lang="en-US" altLang="en-US" sz="3600" dirty="0">
                <a:latin typeface="+mj-lt"/>
                <a:ea typeface="ヒラギノ角ゴ Pro W3" charset="-128"/>
              </a:rPr>
              <a:t>P</a:t>
            </a:r>
            <a:r>
              <a:rPr lang="en-US" altLang="en-US" sz="100" dirty="0">
                <a:latin typeface="+mj-lt"/>
                <a:ea typeface="ヒラギノ角ゴ Pro W3" charset="-128"/>
              </a:rPr>
              <a:t> </a:t>
            </a:r>
            <a:r>
              <a:rPr lang="en-US" altLang="en-US" sz="3600" dirty="0">
                <a:latin typeface="+mj-lt"/>
                <a:ea typeface="ヒラギノ角ゴ Pro W3" charset="-128"/>
              </a:rPr>
              <a:t>V)</a:t>
            </a:r>
            <a:endParaRPr lang="en-US" sz="3600" dirty="0">
              <a:latin typeface="+mj-lt"/>
            </a:endParaRPr>
          </a:p>
        </p:txBody>
      </p:sp>
      <p:sp>
        <p:nvSpPr>
          <p:cNvPr id="3" name="Content Placeholder 2"/>
          <p:cNvSpPr>
            <a:spLocks noGrp="1"/>
          </p:cNvSpPr>
          <p:nvPr>
            <p:ph idx="1"/>
          </p:nvPr>
        </p:nvSpPr>
        <p:spPr>
          <a:xfrm>
            <a:off x="438150" y="1219200"/>
            <a:ext cx="8229600" cy="1142999"/>
          </a:xfrm>
        </p:spPr>
        <p:txBody>
          <a:bodyPr>
            <a:spAutoFit/>
          </a:bodyPr>
          <a:lstStyle/>
          <a:p>
            <a:r>
              <a:rPr lang="en-US" altLang="en-US" sz="2400" i="1" dirty="0">
                <a:ea typeface="ヒラギノ角ゴ Pro W3" charset="-128"/>
              </a:rPr>
              <a:t>N</a:t>
            </a:r>
            <a:r>
              <a:rPr lang="en-US" altLang="en-US" sz="100" i="1" dirty="0">
                <a:ea typeface="ヒラギノ角ゴ Pro W3" charset="-128"/>
              </a:rPr>
              <a:t> </a:t>
            </a:r>
            <a:r>
              <a:rPr lang="en-US" altLang="en-US" sz="2400" i="1" dirty="0">
                <a:ea typeface="ヒラギノ角ゴ Pro W3" charset="-128"/>
              </a:rPr>
              <a:t>P</a:t>
            </a:r>
            <a:r>
              <a:rPr lang="en-US" altLang="en-US" sz="100" i="1" dirty="0">
                <a:ea typeface="ヒラギノ角ゴ Pro W3" charset="-128"/>
              </a:rPr>
              <a:t> </a:t>
            </a:r>
            <a:r>
              <a:rPr lang="en-US" altLang="en-US" sz="2400" i="1" dirty="0">
                <a:ea typeface="ヒラギノ角ゴ Pro W3" charset="-128"/>
              </a:rPr>
              <a:t>V</a:t>
            </a:r>
            <a:r>
              <a:rPr lang="en-US" altLang="en-US" sz="2400" dirty="0">
                <a:ea typeface="ヒラギノ角ゴ Pro W3" charset="-128"/>
              </a:rPr>
              <a:t> is equal to the present value of all future free cash flows less the investment’s initial outlay. It measures the </a:t>
            </a:r>
            <a:r>
              <a:rPr lang="en-US" altLang="en-US" sz="2400" b="1" dirty="0">
                <a:ea typeface="ヒラギノ角ゴ Pro W3" charset="-128"/>
              </a:rPr>
              <a:t>net value</a:t>
            </a:r>
            <a:r>
              <a:rPr lang="en-US" altLang="en-US" sz="2400" dirty="0">
                <a:ea typeface="ヒラギノ角ゴ Pro W3" charset="-128"/>
              </a:rPr>
              <a:t> of a project in today’s dollars.</a:t>
            </a:r>
            <a:endParaRPr lang="en-US" sz="2400" dirty="0"/>
          </a:p>
        </p:txBody>
      </p:sp>
      <p:graphicFrame>
        <p:nvGraphicFramePr>
          <p:cNvPr id="4" name="Object 3" descr="The net present value is as follows:&#10;Net present value is equal to present value of all the future annual cash free flows minus the initial cash outlay.&#10;&#10;Net present value is equal to the annual free cash flow in time period 1, divided by open bracket, one plus required rate of return close bracket to the power of one &#10;plus, the annual free cash flow in time period 2, divided by open bracket, one plus required rate of return close bracket to the power of two, plus, the annual free cash flow in time period n, divided by open bracket, one plus required rate of return close bracket to the power n minus 10."/>
          <p:cNvGraphicFramePr>
            <a:graphicFrameLocks noChangeAspect="1"/>
          </p:cNvGraphicFramePr>
          <p:nvPr>
            <p:extLst>
              <p:ext uri="{D42A27DB-BD31-4B8C-83A1-F6EECF244321}">
                <p14:modId xmlns:p14="http://schemas.microsoft.com/office/powerpoint/2010/main" val="924688754"/>
              </p:ext>
            </p:extLst>
          </p:nvPr>
        </p:nvGraphicFramePr>
        <p:xfrm>
          <a:off x="554038" y="2701925"/>
          <a:ext cx="8093075" cy="1112838"/>
        </p:xfrm>
        <a:graphic>
          <a:graphicData uri="http://schemas.openxmlformats.org/presentationml/2006/ole">
            <mc:AlternateContent xmlns:mc="http://schemas.openxmlformats.org/markup-compatibility/2006">
              <mc:Choice xmlns:v="urn:schemas-microsoft-com:vml" Requires="v">
                <p:oleObj spid="_x0000_s3724" name="Equation" r:id="rId3" imgW="5308560" imgH="736560" progId="Equation.DSMT4">
                  <p:embed/>
                </p:oleObj>
              </mc:Choice>
              <mc:Fallback>
                <p:oleObj name="Equation" r:id="rId3" imgW="5308560" imgH="736560" progId="Equation.DSMT4">
                  <p:embed/>
                  <p:pic>
                    <p:nvPicPr>
                      <p:cNvPr id="0" name=""/>
                      <p:cNvPicPr/>
                      <p:nvPr/>
                    </p:nvPicPr>
                    <p:blipFill>
                      <a:blip r:embed="rId4"/>
                      <a:stretch>
                        <a:fillRect/>
                      </a:stretch>
                    </p:blipFill>
                    <p:spPr>
                      <a:xfrm>
                        <a:off x="554038" y="2701925"/>
                        <a:ext cx="8093075" cy="1112838"/>
                      </a:xfrm>
                      <a:prstGeom prst="rect">
                        <a:avLst/>
                      </a:prstGeom>
                    </p:spPr>
                  </p:pic>
                </p:oleObj>
              </mc:Fallback>
            </mc:AlternateContent>
          </a:graphicData>
        </a:graphic>
      </p:graphicFrame>
    </p:spTree>
    <p:extLst>
      <p:ext uri="{BB962C8B-B14F-4D97-AF65-F5344CB8AC3E}">
        <p14:creationId xmlns:p14="http://schemas.microsoft.com/office/powerpoint/2010/main" val="2235807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09575"/>
            <a:ext cx="8229600" cy="553998"/>
          </a:xfrm>
        </p:spPr>
        <p:txBody>
          <a:bodyPr>
            <a:spAutoFit/>
          </a:bodyPr>
          <a:lstStyle/>
          <a:p>
            <a:r>
              <a:rPr lang="en-US" altLang="en-US" sz="3600" dirty="0" smtClean="0">
                <a:latin typeface="+mj-lt"/>
                <a:ea typeface="ヒラギノ角ゴ Pro W3" charset="-128"/>
              </a:rPr>
              <a:t>NPV </a:t>
            </a:r>
            <a:r>
              <a:rPr lang="en-US" altLang="en-US" sz="3600" dirty="0">
                <a:latin typeface="+mj-lt"/>
                <a:ea typeface="ヒラギノ角ゴ Pro W3" charset="-128"/>
              </a:rPr>
              <a:t>Example </a:t>
            </a:r>
            <a:r>
              <a:rPr lang="en-US" altLang="en-US" sz="2800" dirty="0">
                <a:latin typeface="+mj-lt"/>
                <a:ea typeface="ヒラギノ角ゴ Pro W3" charset="-128"/>
              </a:rPr>
              <a:t>(1 of 2)</a:t>
            </a:r>
            <a:endParaRPr lang="en-US" sz="2000" dirty="0">
              <a:latin typeface="+mj-lt"/>
            </a:endParaRPr>
          </a:p>
        </p:txBody>
      </p:sp>
      <p:sp>
        <p:nvSpPr>
          <p:cNvPr id="3" name="Content Placeholder 2"/>
          <p:cNvSpPr>
            <a:spLocks noGrp="1"/>
          </p:cNvSpPr>
          <p:nvPr>
            <p:ph idx="1"/>
          </p:nvPr>
        </p:nvSpPr>
        <p:spPr>
          <a:xfrm>
            <a:off x="438150" y="1219200"/>
            <a:ext cx="8229600" cy="1107996"/>
          </a:xfrm>
        </p:spPr>
        <p:txBody>
          <a:bodyPr>
            <a:spAutoFit/>
          </a:bodyPr>
          <a:lstStyle/>
          <a:p>
            <a:r>
              <a:rPr lang="en-US" altLang="en-US" sz="2400" b="1" dirty="0">
                <a:ea typeface="ヒラギノ角ゴ Pro W3" charset="-128"/>
              </a:rPr>
              <a:t>Example:</a:t>
            </a:r>
            <a:r>
              <a:rPr lang="en-US" altLang="en-US" sz="2400" dirty="0">
                <a:ea typeface="ヒラギノ角ゴ Pro W3" charset="-128"/>
              </a:rPr>
              <a:t> Project with an initial cash outlay of $40,000 with following free cash flows for 5 years and a required rate of return of 12 percent.</a:t>
            </a:r>
            <a:endParaRPr lang="en-US" sz="2400" dirty="0"/>
          </a:p>
        </p:txBody>
      </p:sp>
      <p:sp>
        <p:nvSpPr>
          <p:cNvPr id="4" name="Content Placeholder 3"/>
          <p:cNvSpPr>
            <a:spLocks noGrp="1"/>
          </p:cNvSpPr>
          <p:nvPr>
            <p:ph idx="13"/>
          </p:nvPr>
        </p:nvSpPr>
        <p:spPr>
          <a:xfrm>
            <a:off x="438150" y="2667000"/>
            <a:ext cx="8229600" cy="626850"/>
          </a:xfrm>
        </p:spPr>
        <p:txBody>
          <a:bodyPr>
            <a:spAutoFit/>
          </a:bodyPr>
          <a:lstStyle/>
          <a:p>
            <a:pPr marL="0" indent="0">
              <a:buNone/>
            </a:pPr>
            <a:r>
              <a:rPr lang="en-US" sz="2000" b="1" dirty="0"/>
              <a:t>Table </a:t>
            </a:r>
            <a:r>
              <a:rPr lang="en-US" sz="2000" b="1" dirty="0" smtClean="0"/>
              <a:t>10.3 </a:t>
            </a:r>
            <a:r>
              <a:rPr lang="en-US" sz="2000" dirty="0"/>
              <a:t>Ski-Doo’s Investment in New Machinery and Its Associated Free Cash Flows</a:t>
            </a:r>
          </a:p>
        </p:txBody>
      </p:sp>
      <p:graphicFrame>
        <p:nvGraphicFramePr>
          <p:cNvPr id="5" name="Table 4"/>
          <p:cNvGraphicFramePr>
            <a:graphicFrameLocks noGrp="1"/>
          </p:cNvGraphicFramePr>
          <p:nvPr>
            <p:extLst>
              <p:ext uri="{D42A27DB-BD31-4B8C-83A1-F6EECF244321}">
                <p14:modId xmlns:p14="http://schemas.microsoft.com/office/powerpoint/2010/main" val="2970175439"/>
              </p:ext>
            </p:extLst>
          </p:nvPr>
        </p:nvGraphicFramePr>
        <p:xfrm>
          <a:off x="1676400" y="3688080"/>
          <a:ext cx="5105400" cy="2560320"/>
        </p:xfrm>
        <a:graphic>
          <a:graphicData uri="http://schemas.openxmlformats.org/drawingml/2006/table">
            <a:tbl>
              <a:tblPr firstRow="1" bandRow="1">
                <a:tableStyleId>{3B4B98B0-60AC-42C2-AFA5-B58CD77FA1E5}</a:tableStyleId>
              </a:tblPr>
              <a:tblGrid>
                <a:gridCol w="2133600">
                  <a:extLst>
                    <a:ext uri="{9D8B030D-6E8A-4147-A177-3AD203B41FA5}">
                      <a16:colId xmlns:a16="http://schemas.microsoft.com/office/drawing/2014/main" xmlns="" val="20000"/>
                    </a:ext>
                  </a:extLst>
                </a:gridCol>
                <a:gridCol w="2971800">
                  <a:extLst>
                    <a:ext uri="{9D8B030D-6E8A-4147-A177-3AD203B41FA5}">
                      <a16:colId xmlns:a16="http://schemas.microsoft.com/office/drawing/2014/main" xmlns="" val="20001"/>
                    </a:ext>
                  </a:extLst>
                </a:gridCol>
              </a:tblGrid>
              <a:tr h="165624">
                <a:tc>
                  <a:txBody>
                    <a:bodyPr/>
                    <a:lstStyle/>
                    <a:p>
                      <a:pPr algn="ctr"/>
                      <a:r>
                        <a:rPr lang="en-US" b="1" dirty="0">
                          <a:solidFill>
                            <a:srgbClr val="007FA3"/>
                          </a:solidFill>
                        </a:rPr>
                        <a:t>Blank</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US" sz="1800" b="1" i="0" u="none" strike="noStrike" kern="1200" baseline="0" dirty="0">
                          <a:solidFill>
                            <a:schemeClr val="bg1"/>
                          </a:solidFill>
                          <a:latin typeface="+mn-lt"/>
                          <a:ea typeface="+mn-ea"/>
                          <a:cs typeface="+mn-cs"/>
                        </a:rPr>
                        <a:t>Free Cash Flow</a:t>
                      </a:r>
                      <a:endParaRPr lang="en-US" b="1" dirty="0">
                        <a:solidFill>
                          <a:schemeClr val="bg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extLst>
                  <a:ext uri="{0D108BD9-81ED-4DB2-BD59-A6C34878D82A}">
                    <a16:rowId xmlns:a16="http://schemas.microsoft.com/office/drawing/2014/main" xmlns="" val="10000"/>
                  </a:ext>
                </a:extLst>
              </a:tr>
              <a:tr h="165624">
                <a:tc>
                  <a:txBody>
                    <a:bodyPr/>
                    <a:lstStyle/>
                    <a:p>
                      <a:r>
                        <a:rPr lang="en-US" sz="1800" b="0" i="0" u="none" strike="noStrike" kern="1200" baseline="0" dirty="0">
                          <a:solidFill>
                            <a:schemeClr val="tx1"/>
                          </a:solidFill>
                          <a:latin typeface="+mn-lt"/>
                          <a:ea typeface="+mn-ea"/>
                          <a:cs typeface="+mn-cs"/>
                        </a:rPr>
                        <a:t>Initial outlay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b="0" i="0" u="none" strike="noStrike" kern="1200" baseline="0" dirty="0">
                          <a:solidFill>
                            <a:schemeClr val="tx1"/>
                          </a:solidFill>
                          <a:latin typeface="+mn-lt"/>
                          <a:ea typeface="+mn-ea"/>
                          <a:cs typeface="+mn-cs"/>
                        </a:rPr>
                        <a:t>−$40,000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1"/>
                  </a:ext>
                </a:extLst>
              </a:tr>
              <a:tr h="165624">
                <a:tc>
                  <a:txBody>
                    <a:bodyPr/>
                    <a:lstStyle/>
                    <a:p>
                      <a:r>
                        <a:rPr lang="en-US" sz="1800" b="0" i="0" u="none" strike="noStrike" kern="1200" baseline="0" dirty="0">
                          <a:solidFill>
                            <a:schemeClr val="tx1"/>
                          </a:solidFill>
                          <a:latin typeface="+mn-lt"/>
                          <a:ea typeface="+mn-ea"/>
                          <a:cs typeface="+mn-cs"/>
                        </a:rPr>
                        <a:t>Inflow year 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b="0" i="0" u="none" strike="noStrike" kern="1200" baseline="0" dirty="0">
                          <a:solidFill>
                            <a:schemeClr val="tx1"/>
                          </a:solidFill>
                          <a:latin typeface="+mn-lt"/>
                          <a:ea typeface="+mn-ea"/>
                          <a:cs typeface="+mn-cs"/>
                        </a:rPr>
                        <a:t>    15,000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2"/>
                  </a:ext>
                </a:extLst>
              </a:tr>
              <a:tr h="165624">
                <a:tc>
                  <a:txBody>
                    <a:bodyPr/>
                    <a:lstStyle/>
                    <a:p>
                      <a:r>
                        <a:rPr lang="en-US" sz="1800" b="0" i="0" u="none" strike="noStrike" kern="1200" baseline="0" dirty="0">
                          <a:solidFill>
                            <a:schemeClr val="tx1"/>
                          </a:solidFill>
                          <a:latin typeface="+mn-lt"/>
                          <a:ea typeface="+mn-ea"/>
                          <a:cs typeface="+mn-cs"/>
                        </a:rPr>
                        <a:t>Inflow year 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b="0" i="0" u="none" strike="noStrike" kern="1200" baseline="0" dirty="0">
                          <a:solidFill>
                            <a:schemeClr val="tx1"/>
                          </a:solidFill>
                          <a:latin typeface="+mn-lt"/>
                          <a:ea typeface="+mn-ea"/>
                          <a:cs typeface="+mn-cs"/>
                        </a:rPr>
                        <a:t>   14,000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3"/>
                  </a:ext>
                </a:extLst>
              </a:tr>
              <a:tr h="225457">
                <a:tc>
                  <a:txBody>
                    <a:bodyPr/>
                    <a:lstStyle/>
                    <a:p>
                      <a:r>
                        <a:rPr lang="en-US" sz="1800" b="0" i="0" u="none" strike="noStrike" kern="1200" baseline="0" dirty="0">
                          <a:solidFill>
                            <a:schemeClr val="tx1"/>
                          </a:solidFill>
                          <a:latin typeface="+mn-lt"/>
                          <a:ea typeface="+mn-ea"/>
                          <a:cs typeface="+mn-cs"/>
                        </a:rPr>
                        <a:t>Inflow year 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b="0" i="0" u="none" strike="noStrike" kern="1200" baseline="0" dirty="0">
                          <a:solidFill>
                            <a:schemeClr val="tx1"/>
                          </a:solidFill>
                          <a:latin typeface="+mn-lt"/>
                          <a:ea typeface="+mn-ea"/>
                          <a:cs typeface="+mn-cs"/>
                        </a:rPr>
                        <a:t>   13,000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4"/>
                  </a:ext>
                </a:extLst>
              </a:tr>
              <a:tr h="165624">
                <a:tc>
                  <a:txBody>
                    <a:bodyPr/>
                    <a:lstStyle/>
                    <a:p>
                      <a:r>
                        <a:rPr lang="en-US" sz="1800" b="0" i="0" u="none" strike="noStrike" kern="1200" baseline="0" dirty="0">
                          <a:solidFill>
                            <a:schemeClr val="tx1"/>
                          </a:solidFill>
                          <a:latin typeface="+mn-lt"/>
                          <a:ea typeface="+mn-ea"/>
                          <a:cs typeface="+mn-cs"/>
                        </a:rPr>
                        <a:t>Inflow year 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b="0" i="0" u="none" strike="noStrike" kern="1200" baseline="0" dirty="0">
                          <a:solidFill>
                            <a:schemeClr val="tx1"/>
                          </a:solidFill>
                          <a:latin typeface="+mn-lt"/>
                          <a:ea typeface="+mn-ea"/>
                          <a:cs typeface="+mn-cs"/>
                        </a:rPr>
                        <a:t>   12,000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5"/>
                  </a:ext>
                </a:extLst>
              </a:tr>
              <a:tr h="165624">
                <a:tc>
                  <a:txBody>
                    <a:bodyPr/>
                    <a:lstStyle/>
                    <a:p>
                      <a:r>
                        <a:rPr lang="en-US" sz="1800" b="0" i="0" u="none" strike="noStrike" kern="1200" baseline="0" dirty="0">
                          <a:solidFill>
                            <a:schemeClr val="tx1"/>
                          </a:solidFill>
                          <a:latin typeface="+mn-lt"/>
                          <a:ea typeface="+mn-ea"/>
                          <a:cs typeface="+mn-cs"/>
                        </a:rPr>
                        <a:t>Inflow year 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b="0" i="0" u="none" strike="noStrike" kern="1200" baseline="0" dirty="0">
                          <a:solidFill>
                            <a:schemeClr val="tx1"/>
                          </a:solidFill>
                          <a:latin typeface="+mn-lt"/>
                          <a:ea typeface="+mn-ea"/>
                          <a:cs typeface="+mn-cs"/>
                        </a:rPr>
                        <a:t>   11,000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916598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09575"/>
            <a:ext cx="8229600" cy="553998"/>
          </a:xfrm>
        </p:spPr>
        <p:txBody>
          <a:bodyPr>
            <a:spAutoFit/>
          </a:bodyPr>
          <a:lstStyle/>
          <a:p>
            <a:r>
              <a:rPr lang="en-US" altLang="en-US" sz="3600" dirty="0" smtClean="0">
                <a:latin typeface="+mj-lt"/>
                <a:ea typeface="ヒラギノ角ゴ Pro W3" charset="-128"/>
              </a:rPr>
              <a:t>NPV </a:t>
            </a:r>
            <a:r>
              <a:rPr lang="en-US" altLang="en-US" sz="3600" dirty="0">
                <a:latin typeface="+mj-lt"/>
                <a:ea typeface="ヒラギノ角ゴ Pro W3" charset="-128"/>
              </a:rPr>
              <a:t>Example </a:t>
            </a:r>
            <a:r>
              <a:rPr lang="en-US" altLang="en-US" sz="2800" dirty="0">
                <a:latin typeface="+mj-lt"/>
                <a:ea typeface="ヒラギノ角ゴ Pro W3" charset="-128"/>
              </a:rPr>
              <a:t>(2 of 2)</a:t>
            </a:r>
            <a:endParaRPr lang="en-US" sz="2000" dirty="0">
              <a:latin typeface="+mj-lt"/>
            </a:endParaRPr>
          </a:p>
        </p:txBody>
      </p:sp>
      <p:graphicFrame>
        <p:nvGraphicFramePr>
          <p:cNvPr id="9" name="Object 8" descr="The net present value is as follows:&#10;Net present value is equal to present value of all the future annual cash free flows minus the initial cash outlay.&#10;&#10;Net present value is equal to the annual free cash flow in time period 1, divided by open bracket, one plus required rate of return close bracket to the power of one &#10;plus, the annual free cash flow in time period 2, divided by open bracket, one plus required rate of return close bracket to the power of two, plus, the annual free cash flow in time period n, divided by open bracket, one plus required rate of return close bracket to the power n minus initial outlay."/>
          <p:cNvGraphicFramePr>
            <a:graphicFrameLocks noChangeAspect="1"/>
          </p:cNvGraphicFramePr>
          <p:nvPr>
            <p:extLst>
              <p:ext uri="{D42A27DB-BD31-4B8C-83A1-F6EECF244321}">
                <p14:modId xmlns:p14="http://schemas.microsoft.com/office/powerpoint/2010/main" val="4010607777"/>
              </p:ext>
            </p:extLst>
          </p:nvPr>
        </p:nvGraphicFramePr>
        <p:xfrm>
          <a:off x="517525" y="1585913"/>
          <a:ext cx="8153400" cy="1146175"/>
        </p:xfrm>
        <a:graphic>
          <a:graphicData uri="http://schemas.openxmlformats.org/presentationml/2006/ole">
            <mc:AlternateContent xmlns:mc="http://schemas.openxmlformats.org/markup-compatibility/2006">
              <mc:Choice xmlns:v="urn:schemas-microsoft-com:vml" Requires="v">
                <p:oleObj spid="_x0000_s4744" name="Equation" r:id="rId3" imgW="5308560" imgH="736560" progId="Equation.DSMT4">
                  <p:embed/>
                </p:oleObj>
              </mc:Choice>
              <mc:Fallback>
                <p:oleObj name="Equation" r:id="rId3" imgW="5308560" imgH="736560" progId="Equation.DSMT4">
                  <p:embed/>
                  <p:pic>
                    <p:nvPicPr>
                      <p:cNvPr id="0" name=""/>
                      <p:cNvPicPr/>
                      <p:nvPr/>
                    </p:nvPicPr>
                    <p:blipFill>
                      <a:blip r:embed="rId4"/>
                      <a:stretch>
                        <a:fillRect/>
                      </a:stretch>
                    </p:blipFill>
                    <p:spPr>
                      <a:xfrm>
                        <a:off x="517525" y="1585913"/>
                        <a:ext cx="8153400" cy="1146175"/>
                      </a:xfrm>
                      <a:prstGeom prst="rect">
                        <a:avLst/>
                      </a:prstGeom>
                    </p:spPr>
                  </p:pic>
                </p:oleObj>
              </mc:Fallback>
            </mc:AlternateContent>
          </a:graphicData>
        </a:graphic>
      </p:graphicFrame>
      <p:sp>
        <p:nvSpPr>
          <p:cNvPr id="7" name="Content Placeholder 6"/>
          <p:cNvSpPr>
            <a:spLocks noGrp="1"/>
          </p:cNvSpPr>
          <p:nvPr>
            <p:ph idx="1"/>
          </p:nvPr>
        </p:nvSpPr>
        <p:spPr>
          <a:xfrm>
            <a:off x="438150" y="3351212"/>
            <a:ext cx="7924800" cy="1862048"/>
          </a:xfrm>
        </p:spPr>
        <p:txBody>
          <a:bodyPr>
            <a:spAutoFit/>
          </a:bodyPr>
          <a:lstStyle/>
          <a:p>
            <a:r>
              <a:rPr lang="en-US" altLang="en-US" sz="2400" i="1" dirty="0">
                <a:ea typeface="ヒラギノ角ゴ Pro W3" charset="-128"/>
              </a:rPr>
              <a:t>PV</a:t>
            </a:r>
            <a:r>
              <a:rPr lang="en-US" altLang="en-US" sz="2400" b="1" dirty="0">
                <a:ea typeface="ヒラギノ角ゴ Pro W3" charset="-128"/>
              </a:rPr>
              <a:t> </a:t>
            </a:r>
            <a:r>
              <a:rPr lang="en-US" altLang="en-US" sz="2400" dirty="0">
                <a:ea typeface="ヒラギノ角ゴ Pro W3" charset="-128"/>
              </a:rPr>
              <a:t>of</a:t>
            </a:r>
            <a:r>
              <a:rPr lang="en-US" altLang="en-US" sz="2400" b="1" dirty="0">
                <a:ea typeface="ヒラギノ角ゴ Pro W3" charset="-128"/>
              </a:rPr>
              <a:t> </a:t>
            </a:r>
            <a:r>
              <a:rPr lang="en-US" altLang="en-US" sz="2400" i="1" dirty="0">
                <a:ea typeface="ヒラギノ角ゴ Pro W3" charset="-128"/>
              </a:rPr>
              <a:t>FCF</a:t>
            </a:r>
            <a:r>
              <a:rPr lang="en-US" altLang="en-US" sz="2400" dirty="0">
                <a:ea typeface="ヒラギノ角ゴ Pro W3" charset="-128"/>
              </a:rPr>
              <a:t> = $47,675</a:t>
            </a:r>
          </a:p>
          <a:p>
            <a:r>
              <a:rPr lang="en-US" altLang="en-US" sz="2400" dirty="0">
                <a:ea typeface="ヒラギノ角ゴ Pro W3" charset="-128"/>
              </a:rPr>
              <a:t>Subtracting the initial cash outlay of $40,000 leaves an </a:t>
            </a:r>
            <a:r>
              <a:rPr lang="en-US" altLang="en-US" sz="2400" i="1" dirty="0">
                <a:ea typeface="ヒラギノ角ゴ Pro W3" charset="-128"/>
              </a:rPr>
              <a:t>N</a:t>
            </a:r>
            <a:r>
              <a:rPr lang="en-US" altLang="en-US" sz="100" i="1" dirty="0">
                <a:ea typeface="ヒラギノ角ゴ Pro W3" charset="-128"/>
              </a:rPr>
              <a:t> </a:t>
            </a:r>
            <a:r>
              <a:rPr lang="en-US" altLang="en-US" sz="2400" i="1" dirty="0">
                <a:ea typeface="ヒラギノ角ゴ Pro W3" charset="-128"/>
              </a:rPr>
              <a:t>P</a:t>
            </a:r>
            <a:r>
              <a:rPr lang="en-US" altLang="en-US" sz="100" i="1" dirty="0">
                <a:ea typeface="ヒラギノ角ゴ Pro W3" charset="-128"/>
              </a:rPr>
              <a:t> </a:t>
            </a:r>
            <a:r>
              <a:rPr lang="en-US" altLang="en-US" sz="2400" i="1" dirty="0">
                <a:ea typeface="ヒラギノ角ゴ Pro W3" charset="-128"/>
              </a:rPr>
              <a:t>V</a:t>
            </a:r>
            <a:r>
              <a:rPr lang="en-US" altLang="en-US" sz="2400" dirty="0">
                <a:ea typeface="ヒラギノ角ゴ Pro W3" charset="-128"/>
              </a:rPr>
              <a:t> of </a:t>
            </a:r>
            <a:r>
              <a:rPr lang="en-US" altLang="en-US" sz="2400" b="1" dirty="0">
                <a:ea typeface="ヒラギノ角ゴ Pro W3" charset="-128"/>
              </a:rPr>
              <a:t>$7,675</a:t>
            </a:r>
            <a:r>
              <a:rPr lang="en-US" altLang="en-US" sz="2400" dirty="0">
                <a:ea typeface="ヒラギノ角ゴ Pro W3" charset="-128"/>
              </a:rPr>
              <a:t>.</a:t>
            </a:r>
          </a:p>
          <a:p>
            <a:r>
              <a:rPr lang="en-US" altLang="en-US" sz="2400" dirty="0">
                <a:ea typeface="ヒラギノ角ゴ Pro W3" charset="-128"/>
              </a:rPr>
              <a:t>Because </a:t>
            </a:r>
            <a:r>
              <a:rPr lang="en-US" altLang="en-US" sz="2400" i="1" dirty="0">
                <a:ea typeface="ヒラギノ角ゴ Pro W3" charset="-128"/>
              </a:rPr>
              <a:t>N</a:t>
            </a:r>
            <a:r>
              <a:rPr lang="en-US" altLang="en-US" sz="100" i="1" dirty="0">
                <a:ea typeface="ヒラギノ角ゴ Pro W3" charset="-128"/>
              </a:rPr>
              <a:t> </a:t>
            </a:r>
            <a:r>
              <a:rPr lang="en-US" altLang="en-US" sz="2400" i="1" dirty="0">
                <a:ea typeface="ヒラギノ角ゴ Pro W3" charset="-128"/>
              </a:rPr>
              <a:t>P</a:t>
            </a:r>
            <a:r>
              <a:rPr lang="en-US" altLang="en-US" sz="100" i="1" dirty="0">
                <a:ea typeface="ヒラギノ角ゴ Pro W3" charset="-128"/>
              </a:rPr>
              <a:t> </a:t>
            </a:r>
            <a:r>
              <a:rPr lang="en-US" altLang="en-US" sz="2400" i="1" dirty="0">
                <a:ea typeface="ヒラギノ角ゴ Pro W3" charset="-128"/>
              </a:rPr>
              <a:t>V</a:t>
            </a:r>
            <a:r>
              <a:rPr lang="en-US" altLang="en-US" sz="2400" dirty="0">
                <a:ea typeface="ヒラギノ角ゴ Pro W3" charset="-128"/>
              </a:rPr>
              <a:t> &gt; 0, project is feasible.</a:t>
            </a:r>
            <a:endParaRPr lang="en-US" sz="2400" dirty="0"/>
          </a:p>
        </p:txBody>
      </p:sp>
    </p:spTree>
    <p:extLst>
      <p:ext uri="{BB962C8B-B14F-4D97-AF65-F5344CB8AC3E}">
        <p14:creationId xmlns:p14="http://schemas.microsoft.com/office/powerpoint/2010/main" val="2391555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17195"/>
            <a:ext cx="8229600" cy="1097280"/>
          </a:xfrm>
        </p:spPr>
        <p:txBody>
          <a:bodyPr>
            <a:spAutoFit/>
          </a:bodyPr>
          <a:lstStyle/>
          <a:p>
            <a:r>
              <a:rPr lang="en-US" sz="3600" dirty="0">
                <a:latin typeface="+mj-lt"/>
              </a:rPr>
              <a:t>Table </a:t>
            </a:r>
            <a:r>
              <a:rPr lang="en-US" sz="3600" dirty="0" smtClean="0">
                <a:latin typeface="+mj-lt"/>
              </a:rPr>
              <a:t>10.4 </a:t>
            </a:r>
            <a:r>
              <a:rPr lang="en-US" sz="3600" dirty="0">
                <a:latin typeface="+mj-lt"/>
              </a:rPr>
              <a:t>Calculating the N</a:t>
            </a:r>
            <a:r>
              <a:rPr lang="en-US" sz="100" dirty="0">
                <a:latin typeface="+mj-lt"/>
              </a:rPr>
              <a:t> </a:t>
            </a:r>
            <a:r>
              <a:rPr lang="en-US" sz="3600" dirty="0">
                <a:latin typeface="+mj-lt"/>
              </a:rPr>
              <a:t>P</a:t>
            </a:r>
            <a:r>
              <a:rPr lang="en-US" sz="100" dirty="0">
                <a:latin typeface="+mj-lt"/>
              </a:rPr>
              <a:t> </a:t>
            </a:r>
            <a:r>
              <a:rPr lang="en-US" sz="3600" dirty="0">
                <a:latin typeface="+mj-lt"/>
              </a:rPr>
              <a:t>V of Ski-Doo’s Investment in New Machinery</a:t>
            </a:r>
          </a:p>
        </p:txBody>
      </p:sp>
      <p:pic>
        <p:nvPicPr>
          <p:cNvPr id="13314" name="Picture 2" descr="The details are as follows: &#10;• Inflow Year 1: &#10;• Free Cash Flow: U.S. dollars 15,000; Multiplied by: multiplication symbol; Present Value: Factor at 12 percent: the fraction 1 by 1 plus 0.12 the whole power 1; Equals: equal to symbol; Present Value: U.S. dollars 13,393&#10;• Inflow Year 2: &#10;• Free Cash Flow: 14,000; Multiplied by: multiplication symbol; Present Value: Factor at 12 percent: the fraction 1 by 1 plus 0.12 the whole power 2; Equals: equal to symbol; Present Value: 11,161&#10;• Inflow Year 3: &#10;• Free Cash Flow: 13,000; Multiplied by: multiplication symbol; Present Value: Factor at 12 percent: the fraction 1 by 1 plus 0.12 the whole power 3; Equals: equal to symbol; Present Value: 9,253&#10;• Inflow Year 4: &#10;• Free Cash Flow: 12,000; Multiplied by: multiplication symbol; Present Value: Factor at 12 percent: the fraction 1 by 1 plus 0.12 the whole power 4; Equals: equal to symbol; Present Value: 7,626&#10;• Inflow Year 5: &#10;• Free Cash Flow: 11,000; Multiplied by: multiplication symbol; Present Value: Factor at 12 percent: the fraction 1 by 1 plus 0.12 the whole power 5; Equals: equal to symbol; Present Value: 6,242&#10;• Present value of free cash flows: &#10;• Free Cash Flow: No entry; Multiplied by: multiplication symbol; Present Value: Factor at 12 percent: No entry; Equals: equal to symbol; Present Value: U.S. dollars 47,675&#10;• Initial Outlay: &#10;• Free Cash Flow: No entry; Multiplied by: multiplication symbol; Present Value: Factor at 12 percent: No entry; Equals: equal to symbol; Present Value: negative 40,000&#10;• Net Present Value: &#10;• Free Cash Flow: No entry; Multiplied by: multiplication symbol; Present Value: Factor at 12 percent: No entry; Equals: equal to symbol; Present Value: U.S. dollars 7,6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806" y="1731493"/>
            <a:ext cx="6919795" cy="459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697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8150" y="416004"/>
            <a:ext cx="8229600" cy="1107996"/>
          </a:xfrm>
        </p:spPr>
        <p:txBody>
          <a:bodyPr>
            <a:spAutoFit/>
          </a:bodyPr>
          <a:lstStyle/>
          <a:p>
            <a:r>
              <a:rPr lang="en-US" sz="3600" dirty="0">
                <a:latin typeface="+mj-lt"/>
              </a:rPr>
              <a:t>Calculator Solution (Using a Texas Instruments BA II Plus)</a:t>
            </a:r>
          </a:p>
        </p:txBody>
      </p:sp>
      <p:pic>
        <p:nvPicPr>
          <p:cNvPr id="5" name="Picture 4" descr="A table shows a calculator solution using a Texas Instruments B Ay 2 Plus. It has two columns. The first column, data and key input, shows a series of calculator keys and corresponding values. The second column, display, shows that data and key input as it appears on the calculator screen. By row, the information is as follows. Row 1. Input: C F key; negative 40,000; Enter key. Display: C F o = negative 40,000. Row 2. Input: down-arrow key; 15,000; Enter key. Display: C 0 1 = 15,000. Row 3. Input: down-arrow key; 1; Enter key. Display: F 0 1 = 1.00. Row 4. Input: down-arrow key; 14,000; Enter key. Display: C 0 2 = 14,000. Row 5. Input: down-arrow key; 1; Enter key. Display: F 0 2 = 1.00. Row 6. Input: down-arrow key; 13,000; Enter key. Display: C 0 3 = 13,000. Row 7. Input: down-arrow key; 1; Enter key. Display: F 0 3 = 1.00. Row 8. Input: down-arrow key; 12,000; Enter key. Display: C 0 4 = 12,000. Row 9. Input: down-arrow key; 1; Enter key. Display: F 0 4 = 1.00. Row 10. Input: down-arrow key; 11,000; Enter key. Display: C 0 5 = 11,000. Row 11. Input: down-arrow key; 1; Enter key. Display: F 0 5 = 1.00. Row 12. Input: N P V key. Display: I = 0.00. Row 13. Input: 12; Enter key. Display: I = 1200. Row 14. Input: down-arrow key; C P T key. Display: N P V = 7,6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9275" y="1854159"/>
            <a:ext cx="3265450" cy="4470441"/>
          </a:xfrm>
          <a:prstGeom prst="rect">
            <a:avLst/>
          </a:prstGeom>
        </p:spPr>
      </p:pic>
    </p:spTree>
    <p:extLst>
      <p:ext uri="{BB962C8B-B14F-4D97-AF65-F5344CB8AC3E}">
        <p14:creationId xmlns:p14="http://schemas.microsoft.com/office/powerpoint/2010/main" val="410586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17552"/>
            <a:ext cx="8229600" cy="553998"/>
          </a:xfrm>
        </p:spPr>
        <p:txBody>
          <a:bodyPr>
            <a:spAutoFit/>
          </a:bodyPr>
          <a:lstStyle/>
          <a:p>
            <a:r>
              <a:rPr lang="en-US" altLang="en-US" sz="3600" dirty="0">
                <a:latin typeface="+mj-lt"/>
                <a:ea typeface="ＭＳ Ｐゴシック" panose="020B0600070205080204" pitchFamily="34" charset="-128"/>
              </a:rPr>
              <a:t>Learning Objectives</a:t>
            </a:r>
            <a:endParaRPr lang="en-US" sz="2000" b="0" dirty="0">
              <a:latin typeface="+mj-lt"/>
            </a:endParaRPr>
          </a:p>
        </p:txBody>
      </p:sp>
      <p:sp>
        <p:nvSpPr>
          <p:cNvPr id="3" name="Content Placeholder 2"/>
          <p:cNvSpPr>
            <a:spLocks noGrp="1"/>
          </p:cNvSpPr>
          <p:nvPr>
            <p:ph idx="1"/>
          </p:nvPr>
        </p:nvSpPr>
        <p:spPr>
          <a:xfrm>
            <a:off x="428625" y="1219200"/>
            <a:ext cx="8229600" cy="4639732"/>
          </a:xfrm>
        </p:spPr>
        <p:txBody>
          <a:bodyPr>
            <a:spAutoFit/>
          </a:bodyPr>
          <a:lstStyle/>
          <a:p>
            <a:pPr marL="685800" indent="-685800">
              <a:buNone/>
              <a:defRPr/>
            </a:pPr>
            <a:r>
              <a:rPr lang="en-US" sz="2400" b="1" dirty="0">
                <a:solidFill>
                  <a:srgbClr val="007FA3"/>
                </a:solidFill>
              </a:rPr>
              <a:t>10.1</a:t>
            </a:r>
            <a:r>
              <a:rPr lang="en-US" sz="2400" dirty="0"/>
              <a:t> </a:t>
            </a:r>
            <a:r>
              <a:rPr lang="en-GB" altLang="en-US" sz="2400" dirty="0"/>
              <a:t>Discuss the difficulty encountered in finding profitable projects in competitive markets and the importance of the search.</a:t>
            </a:r>
            <a:endParaRPr lang="en-US" sz="2400" dirty="0"/>
          </a:p>
          <a:p>
            <a:pPr marL="685800" indent="-685800">
              <a:spcAft>
                <a:spcPts val="0"/>
              </a:spcAft>
              <a:buNone/>
            </a:pPr>
            <a:r>
              <a:rPr lang="en-US" sz="2400" b="1" dirty="0">
                <a:solidFill>
                  <a:srgbClr val="007FA3"/>
                </a:solidFill>
              </a:rPr>
              <a:t>10.2</a:t>
            </a:r>
            <a:r>
              <a:rPr lang="en-US" sz="2400" dirty="0"/>
              <a:t> </a:t>
            </a:r>
            <a:r>
              <a:rPr lang="en-GB" altLang="en-US" sz="2400" dirty="0"/>
              <a:t>Determine whether a new project should be accepted or rejected using the payback period, net present value, the profitability index, and the internal rate of return. </a:t>
            </a:r>
          </a:p>
          <a:p>
            <a:pPr marL="685800" indent="-685800">
              <a:buNone/>
              <a:defRPr/>
            </a:pPr>
            <a:r>
              <a:rPr lang="en-US" sz="2400" b="1" dirty="0">
                <a:solidFill>
                  <a:srgbClr val="007FA3"/>
                </a:solidFill>
              </a:rPr>
              <a:t>10.3</a:t>
            </a:r>
            <a:r>
              <a:rPr lang="en-US" sz="2400" dirty="0"/>
              <a:t> </a:t>
            </a:r>
            <a:r>
              <a:rPr lang="en-US" altLang="en-US" sz="2400" dirty="0"/>
              <a:t>Explain how the capital-budgeting decision process changes when a dollar limit is placed on the capital budget.</a:t>
            </a:r>
            <a:endParaRPr lang="en-US" sz="2400" dirty="0"/>
          </a:p>
          <a:p>
            <a:pPr marL="685800" indent="-685800">
              <a:spcAft>
                <a:spcPts val="0"/>
              </a:spcAft>
              <a:buNone/>
            </a:pPr>
            <a:r>
              <a:rPr lang="en-US" sz="2400" b="1" dirty="0">
                <a:solidFill>
                  <a:srgbClr val="007FA3"/>
                </a:solidFill>
              </a:rPr>
              <a:t>10.4</a:t>
            </a:r>
            <a:r>
              <a:rPr lang="en-US" sz="2400" dirty="0"/>
              <a:t> </a:t>
            </a:r>
            <a:r>
              <a:rPr lang="en-US" altLang="en-US" sz="2400" dirty="0"/>
              <a:t>Discuss the problems encountered when deciding among mutually exclusive projects.</a:t>
            </a:r>
            <a:endParaRPr lang="en-GB" altLang="en-US" sz="2400" dirty="0"/>
          </a:p>
        </p:txBody>
      </p:sp>
    </p:spTree>
    <p:extLst>
      <p:ext uri="{BB962C8B-B14F-4D97-AF65-F5344CB8AC3E}">
        <p14:creationId xmlns:p14="http://schemas.microsoft.com/office/powerpoint/2010/main" val="3238115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09575"/>
            <a:ext cx="8229600" cy="553998"/>
          </a:xfrm>
        </p:spPr>
        <p:txBody>
          <a:bodyPr>
            <a:spAutoFit/>
          </a:bodyPr>
          <a:lstStyle/>
          <a:p>
            <a:r>
              <a:rPr lang="en-US" sz="3600" dirty="0">
                <a:latin typeface="+mj-lt"/>
              </a:rPr>
              <a:t>N</a:t>
            </a:r>
            <a:r>
              <a:rPr lang="en-US" sz="100" dirty="0">
                <a:latin typeface="+mj-lt"/>
              </a:rPr>
              <a:t> </a:t>
            </a:r>
            <a:r>
              <a:rPr lang="en-US" sz="3600" dirty="0">
                <a:latin typeface="+mj-lt"/>
              </a:rPr>
              <a:t>P</a:t>
            </a:r>
            <a:r>
              <a:rPr lang="en-US" sz="100" dirty="0">
                <a:latin typeface="+mj-lt"/>
              </a:rPr>
              <a:t> </a:t>
            </a:r>
            <a:r>
              <a:rPr lang="en-US" sz="3600" dirty="0">
                <a:latin typeface="+mj-lt"/>
              </a:rPr>
              <a:t>V</a:t>
            </a:r>
            <a:r>
              <a:rPr lang="en-US" altLang="en-US" sz="3600" i="1" dirty="0">
                <a:latin typeface="+mj-lt"/>
                <a:ea typeface="ヒラギノ角ゴ Pro W3" charset="-128"/>
              </a:rPr>
              <a:t> </a:t>
            </a:r>
            <a:r>
              <a:rPr lang="en-US" altLang="en-US" sz="3600" dirty="0">
                <a:latin typeface="+mj-lt"/>
                <a:ea typeface="ヒラギノ角ゴ Pro W3" charset="-128"/>
              </a:rPr>
              <a:t>Trade-Offs</a:t>
            </a:r>
            <a:endParaRPr lang="en-US" sz="3600" dirty="0">
              <a:latin typeface="+mj-lt"/>
            </a:endParaRPr>
          </a:p>
        </p:txBody>
      </p:sp>
      <p:sp>
        <p:nvSpPr>
          <p:cNvPr id="3" name="Content Placeholder 2"/>
          <p:cNvSpPr>
            <a:spLocks noGrp="1"/>
          </p:cNvSpPr>
          <p:nvPr>
            <p:ph idx="1"/>
          </p:nvPr>
        </p:nvSpPr>
        <p:spPr>
          <a:xfrm>
            <a:off x="438150" y="1219200"/>
            <a:ext cx="8229600" cy="3200876"/>
          </a:xfrm>
        </p:spPr>
        <p:txBody>
          <a:bodyPr>
            <a:spAutoFit/>
          </a:bodyPr>
          <a:lstStyle/>
          <a:p>
            <a:r>
              <a:rPr lang="en-US" altLang="en-US" sz="2400" b="1" dirty="0">
                <a:ea typeface="ヒラギノ角ゴ Pro W3" charset="-128"/>
              </a:rPr>
              <a:t>Benefits</a:t>
            </a:r>
          </a:p>
          <a:p>
            <a:pPr lvl="1"/>
            <a:r>
              <a:rPr lang="en-US" altLang="en-US" sz="2400" dirty="0">
                <a:ea typeface="ヒラギノ角ゴ Pro W3" charset="-128"/>
              </a:rPr>
              <a:t>Considers all cash flows</a:t>
            </a:r>
          </a:p>
          <a:p>
            <a:pPr lvl="1"/>
            <a:r>
              <a:rPr lang="en-US" altLang="en-US" sz="2400" dirty="0">
                <a:ea typeface="ヒラギノ角ゴ Pro W3" charset="-128"/>
              </a:rPr>
              <a:t>Recognizes time value of money</a:t>
            </a:r>
            <a:endParaRPr lang="en-US" altLang="en-US" sz="2400" u="sng" dirty="0">
              <a:ea typeface="ヒラギノ角ゴ Pro W3" charset="-128"/>
            </a:endParaRPr>
          </a:p>
          <a:p>
            <a:r>
              <a:rPr lang="en-US" altLang="en-US" sz="2400" b="1" dirty="0">
                <a:ea typeface="ヒラギノ角ゴ Pro W3" charset="-128"/>
              </a:rPr>
              <a:t>Drawbacks</a:t>
            </a:r>
          </a:p>
          <a:p>
            <a:pPr lvl="1"/>
            <a:r>
              <a:rPr lang="en-US" altLang="en-US" sz="2400" dirty="0">
                <a:ea typeface="ヒラギノ角ゴ Pro W3" charset="-128"/>
              </a:rPr>
              <a:t>Requires detailed long-term forecast of cash flows</a:t>
            </a:r>
            <a:endParaRPr lang="en-US" altLang="en-US" sz="2400" u="sng" dirty="0">
              <a:ea typeface="ヒラギノ角ゴ Pro W3" charset="-128"/>
            </a:endParaRPr>
          </a:p>
          <a:p>
            <a:r>
              <a:rPr lang="en-US" sz="2400" i="1" dirty="0"/>
              <a:t>N</a:t>
            </a:r>
            <a:r>
              <a:rPr lang="en-US" sz="100" i="1" dirty="0"/>
              <a:t> </a:t>
            </a:r>
            <a:r>
              <a:rPr lang="en-US" sz="2400" i="1" dirty="0"/>
              <a:t>P</a:t>
            </a:r>
            <a:r>
              <a:rPr lang="en-US" sz="100" i="1" dirty="0"/>
              <a:t> </a:t>
            </a:r>
            <a:r>
              <a:rPr lang="en-US" sz="2400" i="1" dirty="0"/>
              <a:t>V</a:t>
            </a:r>
            <a:r>
              <a:rPr lang="en-US" altLang="en-US" sz="2400" dirty="0">
                <a:ea typeface="ヒラギノ角ゴ Pro W3" charset="-128"/>
              </a:rPr>
              <a:t> is generally considered to be the most theoretically correct criterion for evaluating capital budgeting projects.</a:t>
            </a:r>
            <a:endParaRPr lang="en-US" sz="2400" dirty="0"/>
          </a:p>
        </p:txBody>
      </p:sp>
    </p:spTree>
    <p:extLst>
      <p:ext uri="{BB962C8B-B14F-4D97-AF65-F5344CB8AC3E}">
        <p14:creationId xmlns:p14="http://schemas.microsoft.com/office/powerpoint/2010/main" val="1473581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19100"/>
            <a:ext cx="7239000" cy="1097280"/>
          </a:xfrm>
        </p:spPr>
        <p:txBody>
          <a:bodyPr>
            <a:spAutoFit/>
          </a:bodyPr>
          <a:lstStyle/>
          <a:p>
            <a:r>
              <a:rPr lang="en-US" sz="3600" dirty="0">
                <a:latin typeface="+mj-lt"/>
              </a:rPr>
              <a:t>The Profitability Index (P</a:t>
            </a:r>
            <a:r>
              <a:rPr lang="en-US" sz="100" dirty="0">
                <a:latin typeface="+mj-lt"/>
              </a:rPr>
              <a:t> </a:t>
            </a:r>
            <a:r>
              <a:rPr lang="en-US" sz="3600" dirty="0">
                <a:latin typeface="+mj-lt"/>
              </a:rPr>
              <a:t>I) (Benefit-Cost Ratio) </a:t>
            </a:r>
          </a:p>
        </p:txBody>
      </p:sp>
      <p:sp>
        <p:nvSpPr>
          <p:cNvPr id="3" name="Content Placeholder 2"/>
          <p:cNvSpPr>
            <a:spLocks noGrp="1"/>
          </p:cNvSpPr>
          <p:nvPr>
            <p:ph idx="1"/>
          </p:nvPr>
        </p:nvSpPr>
        <p:spPr>
          <a:xfrm>
            <a:off x="438150" y="1900044"/>
            <a:ext cx="8229600" cy="1300356"/>
          </a:xfrm>
        </p:spPr>
        <p:txBody>
          <a:bodyPr>
            <a:spAutoFit/>
          </a:bodyPr>
          <a:lstStyle/>
          <a:p>
            <a:r>
              <a:rPr lang="en-US" altLang="en-US" sz="2400" dirty="0">
                <a:ea typeface="ヒラギノ角ゴ Pro W3" charset="-128"/>
              </a:rPr>
              <a:t>The profitability index (</a:t>
            </a:r>
            <a:r>
              <a:rPr lang="en-US" altLang="en-US" sz="2400" i="1" dirty="0">
                <a:ea typeface="ヒラギノ角ゴ Pro W3" charset="-128"/>
              </a:rPr>
              <a:t>P</a:t>
            </a:r>
            <a:r>
              <a:rPr lang="en-US" altLang="en-US" sz="100" i="1" dirty="0">
                <a:ea typeface="ヒラギノ角ゴ Pro W3" charset="-128"/>
              </a:rPr>
              <a:t> </a:t>
            </a:r>
            <a:r>
              <a:rPr lang="en-US" altLang="en-US" sz="2400" i="1" dirty="0">
                <a:ea typeface="ヒラギノ角ゴ Pro W3" charset="-128"/>
              </a:rPr>
              <a:t>I</a:t>
            </a:r>
            <a:r>
              <a:rPr lang="en-US" altLang="en-US" sz="2400" dirty="0">
                <a:ea typeface="ヒラギノ角ゴ Pro W3" charset="-128"/>
              </a:rPr>
              <a:t>) is the ratio of the present value of the future free cash flows (</a:t>
            </a:r>
            <a:r>
              <a:rPr lang="en-US" altLang="en-US" sz="2400" i="1" dirty="0">
                <a:ea typeface="ヒラギノ角ゴ Pro W3" charset="-128"/>
              </a:rPr>
              <a:t>F</a:t>
            </a:r>
            <a:r>
              <a:rPr lang="en-US" altLang="en-US" sz="100" i="1" dirty="0">
                <a:ea typeface="ヒラギノ角ゴ Pro W3" charset="-128"/>
              </a:rPr>
              <a:t> </a:t>
            </a:r>
            <a:r>
              <a:rPr lang="en-US" altLang="en-US" sz="2400" i="1" dirty="0">
                <a:ea typeface="ヒラギノ角ゴ Pro W3" charset="-128"/>
              </a:rPr>
              <a:t>C</a:t>
            </a:r>
            <a:r>
              <a:rPr lang="en-US" altLang="en-US" sz="100" i="1" dirty="0">
                <a:ea typeface="ヒラギノ角ゴ Pro W3" charset="-128"/>
              </a:rPr>
              <a:t> </a:t>
            </a:r>
            <a:r>
              <a:rPr lang="en-US" altLang="en-US" sz="2400" i="1" dirty="0">
                <a:ea typeface="ヒラギノ角ゴ Pro W3" charset="-128"/>
              </a:rPr>
              <a:t>F</a:t>
            </a:r>
            <a:r>
              <a:rPr lang="en-US" altLang="en-US" sz="2400" dirty="0">
                <a:ea typeface="ヒラギノ角ゴ Pro W3" charset="-128"/>
              </a:rPr>
              <a:t>) to the initial outlay.</a:t>
            </a:r>
          </a:p>
          <a:p>
            <a:r>
              <a:rPr lang="en-US" altLang="en-US" sz="2400" dirty="0">
                <a:ea typeface="ヒラギノ角ゴ Pro W3" charset="-128"/>
              </a:rPr>
              <a:t>It yields the same accept/reject decision as </a:t>
            </a:r>
            <a:r>
              <a:rPr lang="en-US" altLang="en-US" sz="2400" i="1" dirty="0">
                <a:ea typeface="ヒラギノ角ゴ Pro W3" charset="-128"/>
              </a:rPr>
              <a:t>N</a:t>
            </a:r>
            <a:r>
              <a:rPr lang="en-US" altLang="en-US" sz="100" i="1" dirty="0">
                <a:ea typeface="ヒラギノ角ゴ Pro W3" charset="-128"/>
              </a:rPr>
              <a:t> </a:t>
            </a:r>
            <a:r>
              <a:rPr lang="en-US" altLang="en-US" sz="2400" i="1" dirty="0">
                <a:ea typeface="ヒラギノ角ゴ Pro W3" charset="-128"/>
              </a:rPr>
              <a:t>P</a:t>
            </a:r>
            <a:r>
              <a:rPr lang="en-US" altLang="en-US" sz="100" i="1" dirty="0">
                <a:ea typeface="ヒラギノ角ゴ Pro W3" charset="-128"/>
              </a:rPr>
              <a:t> </a:t>
            </a:r>
            <a:r>
              <a:rPr lang="en-US" altLang="en-US" sz="2400" i="1" dirty="0">
                <a:ea typeface="ヒラギノ角ゴ Pro W3" charset="-128"/>
              </a:rPr>
              <a:t>V</a:t>
            </a:r>
            <a:r>
              <a:rPr lang="en-US" altLang="en-US" sz="2400" dirty="0">
                <a:ea typeface="ヒラギノ角ゴ Pro W3" charset="-128"/>
              </a:rPr>
              <a:t>.</a:t>
            </a:r>
            <a:endParaRPr lang="en-US" sz="2400" dirty="0"/>
          </a:p>
        </p:txBody>
      </p:sp>
    </p:spTree>
    <p:extLst>
      <p:ext uri="{BB962C8B-B14F-4D97-AF65-F5344CB8AC3E}">
        <p14:creationId xmlns:p14="http://schemas.microsoft.com/office/powerpoint/2010/main" val="2042788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09575"/>
            <a:ext cx="8229600" cy="553998"/>
          </a:xfrm>
        </p:spPr>
        <p:txBody>
          <a:bodyPr>
            <a:spAutoFit/>
          </a:bodyPr>
          <a:lstStyle/>
          <a:p>
            <a:r>
              <a:rPr lang="en-US" altLang="en-US" sz="3600" dirty="0">
                <a:latin typeface="+mj-lt"/>
                <a:ea typeface="ヒラギノ角ゴ Pro W3" charset="-128"/>
              </a:rPr>
              <a:t>Profitability Index</a:t>
            </a:r>
            <a:endParaRPr lang="en-US" sz="3600" dirty="0">
              <a:latin typeface="+mj-lt"/>
            </a:endParaRPr>
          </a:p>
        </p:txBody>
      </p:sp>
      <p:graphicFrame>
        <p:nvGraphicFramePr>
          <p:cNvPr id="4" name="Object 3" descr="The formula for profitability index is as follows:&#10;present value of all the future annual cash free flows divided by initial cash outlay.&#10;&#10;PI equals free cash flow in time period 1, divided by open bracket, one plus required rate of return close bracket to the power of one plus, the annual free cash flow in time period 2, divided by open bracket, one plus required rate of return close bracket to the power of two, plus, the annual free cash flow in time period n, divided by open bracket, one plus required rate of return close bracket to the power n divided by initial outlay."/>
          <p:cNvGraphicFramePr>
            <a:graphicFrameLocks noChangeAspect="1"/>
          </p:cNvGraphicFramePr>
          <p:nvPr>
            <p:extLst>
              <p:ext uri="{D42A27DB-BD31-4B8C-83A1-F6EECF244321}">
                <p14:modId xmlns:p14="http://schemas.microsoft.com/office/powerpoint/2010/main" val="529353976"/>
              </p:ext>
            </p:extLst>
          </p:nvPr>
        </p:nvGraphicFramePr>
        <p:xfrm>
          <a:off x="1157288" y="1647825"/>
          <a:ext cx="6878637" cy="2124075"/>
        </p:xfrm>
        <a:graphic>
          <a:graphicData uri="http://schemas.openxmlformats.org/presentationml/2006/ole">
            <mc:AlternateContent xmlns:mc="http://schemas.openxmlformats.org/markup-compatibility/2006">
              <mc:Choice xmlns:v="urn:schemas-microsoft-com:vml" Requires="v">
                <p:oleObj spid="_x0000_s13566" name="Equation" r:id="rId3" imgW="3530520" imgH="1091880" progId="Equation.DSMT4">
                  <p:embed/>
                </p:oleObj>
              </mc:Choice>
              <mc:Fallback>
                <p:oleObj name="Equation" r:id="rId3" imgW="3530520" imgH="1091880" progId="Equation.DSMT4">
                  <p:embed/>
                  <p:pic>
                    <p:nvPicPr>
                      <p:cNvPr id="0" name=""/>
                      <p:cNvPicPr/>
                      <p:nvPr/>
                    </p:nvPicPr>
                    <p:blipFill>
                      <a:blip r:embed="rId4"/>
                      <a:stretch>
                        <a:fillRect/>
                      </a:stretch>
                    </p:blipFill>
                    <p:spPr>
                      <a:xfrm>
                        <a:off x="1157288" y="1647825"/>
                        <a:ext cx="6878637" cy="2124075"/>
                      </a:xfrm>
                      <a:prstGeom prst="rect">
                        <a:avLst/>
                      </a:prstGeom>
                    </p:spPr>
                  </p:pic>
                </p:oleObj>
              </mc:Fallback>
            </mc:AlternateContent>
          </a:graphicData>
        </a:graphic>
      </p:graphicFrame>
      <p:sp>
        <p:nvSpPr>
          <p:cNvPr id="3" name="Content Placeholder 2"/>
          <p:cNvSpPr>
            <a:spLocks noGrp="1"/>
          </p:cNvSpPr>
          <p:nvPr>
            <p:ph idx="1"/>
          </p:nvPr>
        </p:nvSpPr>
        <p:spPr>
          <a:xfrm>
            <a:off x="438150" y="4038600"/>
            <a:ext cx="2590800" cy="369332"/>
          </a:xfrm>
        </p:spPr>
        <p:txBody>
          <a:bodyPr>
            <a:spAutoFit/>
          </a:bodyPr>
          <a:lstStyle/>
          <a:p>
            <a:r>
              <a:rPr lang="en-US" altLang="en-US" sz="2400" b="1" dirty="0">
                <a:ea typeface="ヒラギノ角ゴ Pro W3" charset="-128"/>
              </a:rPr>
              <a:t>Decision Rule</a:t>
            </a:r>
            <a:endParaRPr lang="en-US" sz="2400" b="1" dirty="0"/>
          </a:p>
        </p:txBody>
      </p:sp>
      <p:graphicFrame>
        <p:nvGraphicFramePr>
          <p:cNvPr id="5" name="Object 4" descr="The decision rule for profitability index is as follows:&#10;accept if P I is greater than or equal to 1&#10;reject if P I is lesser than 1"/>
          <p:cNvGraphicFramePr>
            <a:graphicFrameLocks noChangeAspect="1"/>
          </p:cNvGraphicFramePr>
          <p:nvPr>
            <p:extLst>
              <p:ext uri="{D42A27DB-BD31-4B8C-83A1-F6EECF244321}">
                <p14:modId xmlns:p14="http://schemas.microsoft.com/office/powerpoint/2010/main" val="2471181959"/>
              </p:ext>
            </p:extLst>
          </p:nvPr>
        </p:nvGraphicFramePr>
        <p:xfrm>
          <a:off x="3117850" y="4648200"/>
          <a:ext cx="2193925" cy="1016000"/>
        </p:xfrm>
        <a:graphic>
          <a:graphicData uri="http://schemas.openxmlformats.org/presentationml/2006/ole">
            <mc:AlternateContent xmlns:mc="http://schemas.openxmlformats.org/markup-compatibility/2006">
              <mc:Choice xmlns:v="urn:schemas-microsoft-com:vml" Requires="v">
                <p:oleObj spid="_x0000_s13567" name="Equation" r:id="rId5" imgW="990360" imgH="431640" progId="Equation.DSMT4">
                  <p:embed/>
                </p:oleObj>
              </mc:Choice>
              <mc:Fallback>
                <p:oleObj name="Equation" r:id="rId5" imgW="990360" imgH="431640" progId="Equation.DSMT4">
                  <p:embed/>
                  <p:pic>
                    <p:nvPicPr>
                      <p:cNvPr id="0" name=""/>
                      <p:cNvPicPr/>
                      <p:nvPr/>
                    </p:nvPicPr>
                    <p:blipFill>
                      <a:blip r:embed="rId6"/>
                      <a:stretch>
                        <a:fillRect/>
                      </a:stretch>
                    </p:blipFill>
                    <p:spPr>
                      <a:xfrm>
                        <a:off x="3117850" y="4648200"/>
                        <a:ext cx="2193925" cy="1016000"/>
                      </a:xfrm>
                      <a:prstGeom prst="rect">
                        <a:avLst/>
                      </a:prstGeom>
                    </p:spPr>
                  </p:pic>
                </p:oleObj>
              </mc:Fallback>
            </mc:AlternateContent>
          </a:graphicData>
        </a:graphic>
      </p:graphicFrame>
    </p:spTree>
    <p:extLst>
      <p:ext uri="{BB962C8B-B14F-4D97-AF65-F5344CB8AC3E}">
        <p14:creationId xmlns:p14="http://schemas.microsoft.com/office/powerpoint/2010/main" val="1572044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17552"/>
            <a:ext cx="8229600" cy="553998"/>
          </a:xfrm>
        </p:spPr>
        <p:txBody>
          <a:bodyPr>
            <a:spAutoFit/>
          </a:bodyPr>
          <a:lstStyle/>
          <a:p>
            <a:r>
              <a:rPr lang="en-US" altLang="en-US" sz="3600" dirty="0">
                <a:latin typeface="+mj-lt"/>
                <a:ea typeface="ヒラギノ角ゴ Pro W3" charset="-128"/>
              </a:rPr>
              <a:t>Profitability Index Example</a:t>
            </a:r>
            <a:endParaRPr lang="en-US" sz="2000" b="0" dirty="0">
              <a:latin typeface="+mj-lt"/>
            </a:endParaRPr>
          </a:p>
        </p:txBody>
      </p:sp>
      <p:sp>
        <p:nvSpPr>
          <p:cNvPr id="3" name="Content Placeholder 2"/>
          <p:cNvSpPr>
            <a:spLocks noGrp="1"/>
          </p:cNvSpPr>
          <p:nvPr>
            <p:ph idx="1"/>
          </p:nvPr>
        </p:nvSpPr>
        <p:spPr>
          <a:xfrm>
            <a:off x="438150" y="1238250"/>
            <a:ext cx="8229600" cy="923330"/>
          </a:xfrm>
        </p:spPr>
        <p:txBody>
          <a:bodyPr>
            <a:spAutoFit/>
          </a:bodyPr>
          <a:lstStyle/>
          <a:p>
            <a:r>
              <a:rPr lang="en-US" altLang="en-US" sz="2000" dirty="0">
                <a:ea typeface="ヒラギノ角ゴ Pro W3" charset="-128"/>
              </a:rPr>
              <a:t>A firm with a 10 percent required rate of return is considering investing in a new machine with an expected life of 6 years. The initial cash outlay is $50,000.</a:t>
            </a:r>
            <a:endParaRPr lang="en-US" sz="2000" dirty="0"/>
          </a:p>
        </p:txBody>
      </p:sp>
      <p:sp>
        <p:nvSpPr>
          <p:cNvPr id="6" name="Content Placeholder 5"/>
          <p:cNvSpPr>
            <a:spLocks noGrp="1"/>
          </p:cNvSpPr>
          <p:nvPr>
            <p:ph idx="13"/>
          </p:nvPr>
        </p:nvSpPr>
        <p:spPr>
          <a:xfrm>
            <a:off x="447675" y="2432447"/>
            <a:ext cx="8229600" cy="615553"/>
          </a:xfrm>
        </p:spPr>
        <p:txBody>
          <a:bodyPr>
            <a:spAutoFit/>
          </a:bodyPr>
          <a:lstStyle/>
          <a:p>
            <a:pPr marL="0" indent="0">
              <a:buNone/>
            </a:pPr>
            <a:r>
              <a:rPr lang="en-US" sz="2000" b="1" dirty="0"/>
              <a:t>Table </a:t>
            </a:r>
            <a:r>
              <a:rPr lang="en-US" sz="2000" b="1" dirty="0" smtClean="0"/>
              <a:t>10.5 </a:t>
            </a:r>
            <a:r>
              <a:rPr lang="en-US" sz="2000" dirty="0"/>
              <a:t>The Cash Flows Associated with an Investment in New Machinery</a:t>
            </a:r>
          </a:p>
        </p:txBody>
      </p:sp>
      <p:graphicFrame>
        <p:nvGraphicFramePr>
          <p:cNvPr id="7" name="Table 6"/>
          <p:cNvGraphicFramePr>
            <a:graphicFrameLocks noGrp="1"/>
          </p:cNvGraphicFramePr>
          <p:nvPr>
            <p:extLst>
              <p:ext uri="{D42A27DB-BD31-4B8C-83A1-F6EECF244321}">
                <p14:modId xmlns:p14="http://schemas.microsoft.com/office/powerpoint/2010/main" val="2744212942"/>
              </p:ext>
            </p:extLst>
          </p:nvPr>
        </p:nvGraphicFramePr>
        <p:xfrm>
          <a:off x="1524000" y="3369945"/>
          <a:ext cx="6629400" cy="2926080"/>
        </p:xfrm>
        <a:graphic>
          <a:graphicData uri="http://schemas.openxmlformats.org/drawingml/2006/table">
            <a:tbl>
              <a:tblPr firstRow="1" bandRow="1">
                <a:tableStyleId>{3B4B98B0-60AC-42C2-AFA5-B58CD77FA1E5}</a:tableStyleId>
              </a:tblPr>
              <a:tblGrid>
                <a:gridCol w="2971800">
                  <a:extLst>
                    <a:ext uri="{9D8B030D-6E8A-4147-A177-3AD203B41FA5}">
                      <a16:colId xmlns:a16="http://schemas.microsoft.com/office/drawing/2014/main" xmlns="" val="20000"/>
                    </a:ext>
                  </a:extLst>
                </a:gridCol>
                <a:gridCol w="3657600">
                  <a:extLst>
                    <a:ext uri="{9D8B030D-6E8A-4147-A177-3AD203B41FA5}">
                      <a16:colId xmlns:a16="http://schemas.microsoft.com/office/drawing/2014/main" xmlns="" val="20001"/>
                    </a:ext>
                  </a:extLst>
                </a:gridCol>
              </a:tblGrid>
              <a:tr h="352425">
                <a:tc>
                  <a:txBody>
                    <a:bodyPr/>
                    <a:lstStyle/>
                    <a:p>
                      <a:r>
                        <a:rPr lang="en-US" sz="1800" dirty="0">
                          <a:solidFill>
                            <a:srgbClr val="007FA3"/>
                          </a:solidFill>
                        </a:rPr>
                        <a:t>Blank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US" sz="1800" b="1" i="0" u="none" strike="noStrike" kern="1200" baseline="0" dirty="0">
                          <a:solidFill>
                            <a:schemeClr val="bg1"/>
                          </a:solidFill>
                          <a:latin typeface="+mn-lt"/>
                          <a:ea typeface="+mn-ea"/>
                          <a:cs typeface="+mn-cs"/>
                        </a:rPr>
                        <a:t>Free Cash Flow</a:t>
                      </a:r>
                      <a:endParaRPr lang="en-US" sz="18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extLst>
                  <a:ext uri="{0D108BD9-81ED-4DB2-BD59-A6C34878D82A}">
                    <a16:rowId xmlns:a16="http://schemas.microsoft.com/office/drawing/2014/main" xmlns="" val="10000"/>
                  </a:ext>
                </a:extLst>
              </a:tr>
              <a:tr h="352425">
                <a:tc>
                  <a:txBody>
                    <a:bodyPr/>
                    <a:lstStyle/>
                    <a:p>
                      <a:r>
                        <a:rPr lang="en-US" sz="1800" b="0" i="0" u="none" strike="noStrike" kern="1200" baseline="0" dirty="0">
                          <a:solidFill>
                            <a:schemeClr val="tx1"/>
                          </a:solidFill>
                          <a:latin typeface="+mn-lt"/>
                          <a:ea typeface="+mn-ea"/>
                          <a:cs typeface="+mn-cs"/>
                        </a:rPr>
                        <a:t>Initial outlay</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b="0" i="0" u="none" strike="noStrike" kern="1200" baseline="0" dirty="0">
                          <a:solidFill>
                            <a:schemeClr val="tx1"/>
                          </a:solidFill>
                          <a:latin typeface="+mn-lt"/>
                          <a:ea typeface="+mn-ea"/>
                          <a:cs typeface="+mn-cs"/>
                        </a:rPr>
                        <a:t>−$50,000</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1"/>
                  </a:ext>
                </a:extLst>
              </a:tr>
              <a:tr h="352425">
                <a:tc>
                  <a:txBody>
                    <a:bodyPr/>
                    <a:lstStyle/>
                    <a:p>
                      <a:r>
                        <a:rPr lang="en-US" sz="1800" b="0" i="0" u="none" strike="noStrike" kern="1200" baseline="0" dirty="0">
                          <a:solidFill>
                            <a:schemeClr val="tx1"/>
                          </a:solidFill>
                          <a:latin typeface="+mn-lt"/>
                          <a:ea typeface="+mn-ea"/>
                          <a:cs typeface="+mn-cs"/>
                        </a:rPr>
                        <a:t>Inflow year 1</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b="0" i="0" u="none" strike="noStrike" kern="1200" baseline="0" dirty="0">
                          <a:solidFill>
                            <a:schemeClr val="tx1"/>
                          </a:solidFill>
                          <a:latin typeface="+mn-lt"/>
                          <a:ea typeface="+mn-ea"/>
                          <a:cs typeface="+mn-cs"/>
                        </a:rPr>
                        <a:t>    15,000</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2"/>
                  </a:ext>
                </a:extLst>
              </a:tr>
              <a:tr h="352425">
                <a:tc>
                  <a:txBody>
                    <a:bodyPr/>
                    <a:lstStyle/>
                    <a:p>
                      <a:r>
                        <a:rPr lang="en-US" sz="1800" b="0" i="0" u="none" strike="noStrike" kern="1200" baseline="0" dirty="0">
                          <a:solidFill>
                            <a:schemeClr val="tx1"/>
                          </a:solidFill>
                          <a:latin typeface="+mn-lt"/>
                          <a:ea typeface="+mn-ea"/>
                          <a:cs typeface="+mn-cs"/>
                        </a:rPr>
                        <a:t>Inflow year 2</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b="0" i="0" u="none" strike="noStrike" kern="1200" baseline="0" dirty="0">
                          <a:solidFill>
                            <a:schemeClr val="tx1"/>
                          </a:solidFill>
                          <a:latin typeface="+mn-lt"/>
                          <a:ea typeface="+mn-ea"/>
                          <a:cs typeface="+mn-cs"/>
                        </a:rPr>
                        <a:t>     8,000</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3"/>
                  </a:ext>
                </a:extLst>
              </a:tr>
              <a:tr h="352425">
                <a:tc>
                  <a:txBody>
                    <a:bodyPr/>
                    <a:lstStyle/>
                    <a:p>
                      <a:r>
                        <a:rPr lang="en-US" sz="1800" b="0" i="0" u="none" strike="noStrike" kern="1200" baseline="0" dirty="0">
                          <a:solidFill>
                            <a:schemeClr val="tx1"/>
                          </a:solidFill>
                          <a:latin typeface="+mn-lt"/>
                          <a:ea typeface="+mn-ea"/>
                          <a:cs typeface="+mn-cs"/>
                        </a:rPr>
                        <a:t>Inflow year 3</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b="0" i="0" u="none" strike="noStrike" kern="1200" baseline="0" dirty="0">
                          <a:solidFill>
                            <a:schemeClr val="tx1"/>
                          </a:solidFill>
                          <a:latin typeface="+mn-lt"/>
                          <a:ea typeface="+mn-ea"/>
                          <a:cs typeface="+mn-cs"/>
                        </a:rPr>
                        <a:t>   10,000</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4"/>
                  </a:ext>
                </a:extLst>
              </a:tr>
              <a:tr h="352425">
                <a:tc>
                  <a:txBody>
                    <a:bodyPr/>
                    <a:lstStyle/>
                    <a:p>
                      <a:r>
                        <a:rPr lang="en-US" sz="1800" b="0" i="0" u="none" strike="noStrike" kern="1200" baseline="0" dirty="0">
                          <a:solidFill>
                            <a:schemeClr val="tx1"/>
                          </a:solidFill>
                          <a:latin typeface="+mn-lt"/>
                          <a:ea typeface="+mn-ea"/>
                          <a:cs typeface="+mn-cs"/>
                        </a:rPr>
                        <a:t>Inflow year 4</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b="0" i="0" u="none" strike="noStrike" kern="1200" baseline="0" dirty="0">
                          <a:solidFill>
                            <a:schemeClr val="tx1"/>
                          </a:solidFill>
                          <a:latin typeface="+mn-lt"/>
                          <a:ea typeface="+mn-ea"/>
                          <a:cs typeface="+mn-cs"/>
                        </a:rPr>
                        <a:t>   12,000</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5"/>
                  </a:ext>
                </a:extLst>
              </a:tr>
              <a:tr h="352425">
                <a:tc>
                  <a:txBody>
                    <a:bodyPr/>
                    <a:lstStyle/>
                    <a:p>
                      <a:r>
                        <a:rPr lang="en-US" sz="1800" b="0" i="0" u="none" strike="noStrike" kern="1200" baseline="0" dirty="0">
                          <a:solidFill>
                            <a:schemeClr val="tx1"/>
                          </a:solidFill>
                          <a:latin typeface="+mn-lt"/>
                          <a:ea typeface="+mn-ea"/>
                          <a:cs typeface="+mn-cs"/>
                        </a:rPr>
                        <a:t>Inflow year 5</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dirty="0"/>
                        <a:t>   14,000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2927266162"/>
                  </a:ext>
                </a:extLst>
              </a:tr>
              <a:tr h="352425">
                <a:tc>
                  <a:txBody>
                    <a:bodyPr/>
                    <a:lstStyle/>
                    <a:p>
                      <a:r>
                        <a:rPr lang="en-US" sz="1800" b="0" i="0" u="none" strike="noStrike" kern="1200" baseline="0" dirty="0">
                          <a:solidFill>
                            <a:schemeClr val="tx1"/>
                          </a:solidFill>
                          <a:latin typeface="+mn-lt"/>
                          <a:ea typeface="+mn-ea"/>
                          <a:cs typeface="+mn-cs"/>
                        </a:rPr>
                        <a:t>Inflow year 6</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b="0" i="0" u="none" strike="noStrike" kern="1200" baseline="0" dirty="0">
                          <a:solidFill>
                            <a:schemeClr val="tx1"/>
                          </a:solidFill>
                          <a:latin typeface="+mn-lt"/>
                          <a:ea typeface="+mn-ea"/>
                          <a:cs typeface="+mn-cs"/>
                        </a:rPr>
                        <a:t>   16,000</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763877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17195"/>
            <a:ext cx="8229600" cy="1097280"/>
          </a:xfrm>
        </p:spPr>
        <p:txBody>
          <a:bodyPr>
            <a:spAutoFit/>
          </a:bodyPr>
          <a:lstStyle/>
          <a:p>
            <a:r>
              <a:rPr lang="en-US" sz="3600" dirty="0">
                <a:latin typeface="+mj-lt"/>
              </a:rPr>
              <a:t>Table </a:t>
            </a:r>
            <a:r>
              <a:rPr lang="en-US" sz="3600" dirty="0" smtClean="0">
                <a:latin typeface="+mj-lt"/>
              </a:rPr>
              <a:t>10.6 </a:t>
            </a:r>
            <a:r>
              <a:rPr lang="en-US" sz="3600" dirty="0">
                <a:latin typeface="+mj-lt"/>
              </a:rPr>
              <a:t>Calculating the P</a:t>
            </a:r>
            <a:r>
              <a:rPr lang="en-US" sz="100" dirty="0">
                <a:latin typeface="+mj-lt"/>
              </a:rPr>
              <a:t> </a:t>
            </a:r>
            <a:r>
              <a:rPr lang="en-US" sz="3600" dirty="0">
                <a:latin typeface="+mj-lt"/>
              </a:rPr>
              <a:t>I of an Investment in New </a:t>
            </a:r>
            <a:r>
              <a:rPr lang="en-US" sz="3600" dirty="0" smtClean="0">
                <a:latin typeface="+mj-lt"/>
              </a:rPr>
              <a:t>Machinery</a:t>
            </a:r>
            <a:endParaRPr lang="en-US" sz="2000" dirty="0">
              <a:latin typeface="+mj-lt"/>
            </a:endParaRPr>
          </a:p>
        </p:txBody>
      </p:sp>
      <p:pic>
        <p:nvPicPr>
          <p:cNvPr id="14338" name="Picture 2" descr="The details are as follows: &#10;• Inflow Year 1: &#10;• Free Cash Flow: U.S. dollars 15,000; Multiplied by: multiplication symbol; Present Value Factor at 12 percent: the fraction 1 by 1 plus 0.10 the whole power 1; Equals: equal to symbol; Present Value: U.S. dollars 13,636&#10;• Inflow Year 2: &#10;• Free Cash Flow: 8,000; Multiplied by: multiplication symbol; Present Value Factor at 12 percent: the fraction 1 by 1 plus 0.10 the whole power 2; Equals: equal to symbol; Present Value: 6,612&#10;• Inflow Year 3: &#10;• Free Cash Flow: 10,000; Multiplied by: multiplication symbol; Present Value Factor at 12 percent: the fraction 1 by 1 plus 0.10 the whole power 3; Equals: equal to symbol; Present Value: 7,513&#10;• Inflow Year 4: &#10;• Free Cash Flow: 12,000; Multiplied by: multiplication symbol; Present Value Factor at 12 percent: the fraction 1 by 1 plus 0.10 the whole power 4; Equals: equal to symbol; Present Value: 8,196&#10;• Inflow Year 5: &#10;• Free Cash Flow: 14,000; Multiplied by: multiplication symbol; Present Value Factor at 12 percent: the fraction 1 by 1 plus 0.10 the whole power 5; Equals: equal to symbol; Present Value: 8,693&#10;• Inflow Year 6: &#10;• Free Cash Flow: 16,000; Multiplied by: multiplication symbol; Present Value Factor at 12 percent: the fraction 1 by 1 plus 0.10 the whole power 6; Equals: equal to symbol; Present Value: 9,032&#10;• PI equals the fraction: numerator: the fraction FCF1 by open parens 1 plus k close parens to the power 1 plus the fraction FCF2 by open parens 1 plus k close parens to the power 2 plus ellipsis plus the fraction FCFn by open parens 1 plus k close parens to the power n; denominator: IO&#10;• Equals the fraction U.S. dollars 13,636 plus U.S. dollars 6,612 plus U.S. dollars 7,513 plus U.S. dollars 8,196 plus U.S. dollars 8,693 plus U.S. dollars 9,032 by U.S. dollars 50,000.&#10;• Equals the fraction U.S. dollars 53,682 by U.S. dollars 50,000&#10;• Equals 1.0736&#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5842" y="1752605"/>
            <a:ext cx="5634608" cy="461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473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409575"/>
            <a:ext cx="8229600" cy="553998"/>
          </a:xfrm>
        </p:spPr>
        <p:txBody>
          <a:bodyPr>
            <a:spAutoFit/>
          </a:bodyPr>
          <a:lstStyle/>
          <a:p>
            <a:r>
              <a:rPr lang="en-US" sz="3600" dirty="0">
                <a:latin typeface="+mj-lt"/>
              </a:rPr>
              <a:t>N</a:t>
            </a:r>
            <a:r>
              <a:rPr lang="en-US" sz="100" dirty="0">
                <a:latin typeface="+mj-lt"/>
              </a:rPr>
              <a:t> </a:t>
            </a:r>
            <a:r>
              <a:rPr lang="en-US" sz="3600" dirty="0">
                <a:latin typeface="+mj-lt"/>
              </a:rPr>
              <a:t>P</a:t>
            </a:r>
            <a:r>
              <a:rPr lang="en-US" sz="100" dirty="0">
                <a:latin typeface="+mj-lt"/>
              </a:rPr>
              <a:t> </a:t>
            </a:r>
            <a:r>
              <a:rPr lang="en-US" sz="3600" dirty="0">
                <a:latin typeface="+mj-lt"/>
              </a:rPr>
              <a:t>V</a:t>
            </a:r>
            <a:r>
              <a:rPr lang="en-US" altLang="en-US" sz="3600" dirty="0">
                <a:latin typeface="+mj-lt"/>
                <a:ea typeface="ヒラギノ角ゴ Pro W3" charset="-128"/>
              </a:rPr>
              <a:t> and </a:t>
            </a:r>
            <a:r>
              <a:rPr lang="en-US" sz="3600" dirty="0">
                <a:latin typeface="+mj-lt"/>
              </a:rPr>
              <a:t>P</a:t>
            </a:r>
            <a:r>
              <a:rPr lang="en-US" sz="100" dirty="0">
                <a:latin typeface="+mj-lt"/>
              </a:rPr>
              <a:t> </a:t>
            </a:r>
            <a:r>
              <a:rPr lang="en-US" sz="3600" dirty="0">
                <a:latin typeface="+mj-lt"/>
              </a:rPr>
              <a:t>I</a:t>
            </a:r>
          </a:p>
        </p:txBody>
      </p:sp>
      <p:sp>
        <p:nvSpPr>
          <p:cNvPr id="3" name="Content Placeholder 2"/>
          <p:cNvSpPr>
            <a:spLocks noGrp="1"/>
          </p:cNvSpPr>
          <p:nvPr>
            <p:ph idx="1"/>
          </p:nvPr>
        </p:nvSpPr>
        <p:spPr>
          <a:xfrm>
            <a:off x="438150" y="1219200"/>
            <a:ext cx="8229600" cy="1669688"/>
          </a:xfrm>
        </p:spPr>
        <p:txBody>
          <a:bodyPr>
            <a:spAutoFit/>
          </a:bodyPr>
          <a:lstStyle/>
          <a:p>
            <a:r>
              <a:rPr lang="en-US" altLang="en-US" sz="2400" dirty="0">
                <a:ea typeface="ヒラギノ角ゴ Pro W3" charset="-128"/>
              </a:rPr>
              <a:t>When the present value of a project’s free cash inflows are greater than the initial cash outlay, the project </a:t>
            </a:r>
            <a:r>
              <a:rPr lang="en-US" altLang="en-US" sz="2400" i="1" dirty="0">
                <a:ea typeface="ヒラギノ角ゴ Pro W3" charset="-128"/>
              </a:rPr>
              <a:t>N</a:t>
            </a:r>
            <a:r>
              <a:rPr lang="en-US" altLang="en-US" sz="100" i="1" dirty="0">
                <a:ea typeface="ヒラギノ角ゴ Pro W3" charset="-128"/>
              </a:rPr>
              <a:t> </a:t>
            </a:r>
            <a:r>
              <a:rPr lang="en-US" altLang="en-US" sz="2400" i="1" dirty="0">
                <a:ea typeface="ヒラギノ角ゴ Pro W3" charset="-128"/>
              </a:rPr>
              <a:t>P</a:t>
            </a:r>
            <a:r>
              <a:rPr lang="en-US" altLang="en-US" sz="100" i="1" dirty="0">
                <a:ea typeface="ヒラギノ角ゴ Pro W3" charset="-128"/>
              </a:rPr>
              <a:t> </a:t>
            </a:r>
            <a:r>
              <a:rPr lang="en-US" altLang="en-US" sz="2400" i="1" dirty="0">
                <a:ea typeface="ヒラギノ角ゴ Pro W3" charset="-128"/>
              </a:rPr>
              <a:t>V</a:t>
            </a:r>
            <a:r>
              <a:rPr lang="en-US" altLang="en-US" sz="2400" dirty="0">
                <a:ea typeface="ヒラギノ角ゴ Pro W3" charset="-128"/>
              </a:rPr>
              <a:t> will be positive. </a:t>
            </a:r>
            <a:r>
              <a:rPr lang="en-US" altLang="en-US" sz="2400" i="1" dirty="0">
                <a:ea typeface="ヒラギノ角ゴ Pro W3" charset="-128"/>
              </a:rPr>
              <a:t>P</a:t>
            </a:r>
            <a:r>
              <a:rPr lang="en-US" altLang="en-US" sz="100" i="1" dirty="0">
                <a:ea typeface="ヒラギノ角ゴ Pro W3" charset="-128"/>
              </a:rPr>
              <a:t> </a:t>
            </a:r>
            <a:r>
              <a:rPr lang="en-US" altLang="en-US" sz="2400" i="1" dirty="0">
                <a:ea typeface="ヒラギノ角ゴ Pro W3" charset="-128"/>
              </a:rPr>
              <a:t>I</a:t>
            </a:r>
            <a:r>
              <a:rPr lang="en-US" altLang="en-US" sz="2400" dirty="0">
                <a:ea typeface="ヒラギノ角ゴ Pro W3" charset="-128"/>
              </a:rPr>
              <a:t> will also be greater than 1.</a:t>
            </a:r>
          </a:p>
          <a:p>
            <a:r>
              <a:rPr lang="en-US" altLang="en-US" sz="2400" i="1" dirty="0">
                <a:ea typeface="ヒラギノ角ゴ Pro W3" charset="-128"/>
              </a:rPr>
              <a:t>N</a:t>
            </a:r>
            <a:r>
              <a:rPr lang="en-US" altLang="en-US" sz="100" i="1" dirty="0">
                <a:ea typeface="ヒラギノ角ゴ Pro W3" charset="-128"/>
              </a:rPr>
              <a:t> </a:t>
            </a:r>
            <a:r>
              <a:rPr lang="en-US" altLang="en-US" sz="2400" i="1" dirty="0">
                <a:ea typeface="ヒラギノ角ゴ Pro W3" charset="-128"/>
              </a:rPr>
              <a:t>P</a:t>
            </a:r>
            <a:r>
              <a:rPr lang="en-US" altLang="en-US" sz="100" i="1" dirty="0">
                <a:ea typeface="ヒラギノ角ゴ Pro W3" charset="-128"/>
              </a:rPr>
              <a:t> </a:t>
            </a:r>
            <a:r>
              <a:rPr lang="en-US" altLang="en-US" sz="2400" i="1" dirty="0">
                <a:ea typeface="ヒラギノ角ゴ Pro W3" charset="-128"/>
              </a:rPr>
              <a:t>V</a:t>
            </a:r>
            <a:r>
              <a:rPr lang="en-US" altLang="en-US" sz="2400" dirty="0">
                <a:ea typeface="ヒラギノ角ゴ Pro W3" charset="-128"/>
              </a:rPr>
              <a:t> and </a:t>
            </a:r>
            <a:r>
              <a:rPr lang="en-US" altLang="en-US" sz="2400" i="1" dirty="0">
                <a:ea typeface="ヒラギノ角ゴ Pro W3" charset="-128"/>
              </a:rPr>
              <a:t>P</a:t>
            </a:r>
            <a:r>
              <a:rPr lang="en-US" altLang="en-US" sz="100" i="1" dirty="0">
                <a:ea typeface="ヒラギノ角ゴ Pro W3" charset="-128"/>
              </a:rPr>
              <a:t> </a:t>
            </a:r>
            <a:r>
              <a:rPr lang="en-US" altLang="en-US" sz="2400" i="1" dirty="0">
                <a:ea typeface="ヒラギノ角ゴ Pro W3" charset="-128"/>
              </a:rPr>
              <a:t>I</a:t>
            </a:r>
            <a:r>
              <a:rPr lang="en-US" altLang="en-US" sz="2400" dirty="0">
                <a:ea typeface="ヒラギノ角ゴ Pro W3" charset="-128"/>
              </a:rPr>
              <a:t> will always yield the same decision.</a:t>
            </a:r>
            <a:endParaRPr lang="en-US" sz="2400" dirty="0"/>
          </a:p>
        </p:txBody>
      </p:sp>
    </p:spTree>
    <p:extLst>
      <p:ext uri="{BB962C8B-B14F-4D97-AF65-F5344CB8AC3E}">
        <p14:creationId xmlns:p14="http://schemas.microsoft.com/office/powerpoint/2010/main" val="2540362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409575"/>
            <a:ext cx="8229600" cy="553998"/>
          </a:xfrm>
        </p:spPr>
        <p:txBody>
          <a:bodyPr>
            <a:spAutoFit/>
          </a:bodyPr>
          <a:lstStyle/>
          <a:p>
            <a:r>
              <a:rPr lang="en-US" altLang="en-US" sz="3600" dirty="0">
                <a:latin typeface="+mj-lt"/>
                <a:ea typeface="ヒラギノ角ゴ Pro W3" charset="-128"/>
              </a:rPr>
              <a:t>Internal Rate of Return (I</a:t>
            </a:r>
            <a:r>
              <a:rPr lang="en-US" altLang="en-US" sz="100" dirty="0">
                <a:latin typeface="+mj-lt"/>
                <a:ea typeface="ヒラギノ角ゴ Pro W3" charset="-128"/>
              </a:rPr>
              <a:t> </a:t>
            </a:r>
            <a:r>
              <a:rPr lang="en-US" altLang="en-US" sz="3600" dirty="0">
                <a:latin typeface="+mj-lt"/>
                <a:ea typeface="ヒラギノ角ゴ Pro W3" charset="-128"/>
              </a:rPr>
              <a:t>R</a:t>
            </a:r>
            <a:r>
              <a:rPr lang="en-US" altLang="en-US" sz="100" dirty="0">
                <a:latin typeface="+mj-lt"/>
                <a:ea typeface="ヒラギノ角ゴ Pro W3" charset="-128"/>
              </a:rPr>
              <a:t> </a:t>
            </a:r>
            <a:r>
              <a:rPr lang="en-US" altLang="en-US" sz="3600" dirty="0">
                <a:latin typeface="+mj-lt"/>
                <a:ea typeface="ヒラギノ角ゴ Pro W3" charset="-128"/>
              </a:rPr>
              <a:t>R)</a:t>
            </a:r>
            <a:endParaRPr lang="en-US" sz="3600" dirty="0">
              <a:latin typeface="+mj-lt"/>
            </a:endParaRPr>
          </a:p>
        </p:txBody>
      </p:sp>
      <p:sp>
        <p:nvSpPr>
          <p:cNvPr id="3" name="Content Placeholder 2"/>
          <p:cNvSpPr>
            <a:spLocks noGrp="1"/>
          </p:cNvSpPr>
          <p:nvPr>
            <p:ph idx="1"/>
          </p:nvPr>
        </p:nvSpPr>
        <p:spPr>
          <a:xfrm>
            <a:off x="438150" y="1219200"/>
            <a:ext cx="8229600" cy="1107996"/>
          </a:xfrm>
        </p:spPr>
        <p:txBody>
          <a:bodyPr>
            <a:spAutoFit/>
          </a:bodyPr>
          <a:lstStyle/>
          <a:p>
            <a:r>
              <a:rPr lang="en-US" altLang="en-US" sz="2400" i="1" dirty="0">
                <a:ea typeface="ヒラギノ角ゴ Pro W3" charset="-128"/>
              </a:rPr>
              <a:t>I</a:t>
            </a:r>
            <a:r>
              <a:rPr lang="en-US" altLang="en-US" sz="100" i="1" dirty="0">
                <a:ea typeface="ヒラギノ角ゴ Pro W3" charset="-128"/>
              </a:rPr>
              <a:t> </a:t>
            </a:r>
            <a:r>
              <a:rPr lang="en-US" altLang="en-US" sz="2400" i="1" dirty="0">
                <a:ea typeface="ヒラギノ角ゴ Pro W3" charset="-128"/>
              </a:rPr>
              <a:t>R</a:t>
            </a:r>
            <a:r>
              <a:rPr lang="en-US" altLang="en-US" sz="100" i="1" dirty="0">
                <a:ea typeface="ヒラギノ角ゴ Pro W3" charset="-128"/>
              </a:rPr>
              <a:t> </a:t>
            </a:r>
            <a:r>
              <a:rPr lang="en-US" altLang="en-US" sz="2400" i="1" dirty="0">
                <a:ea typeface="ヒラギノ角ゴ Pro W3" charset="-128"/>
              </a:rPr>
              <a:t>R</a:t>
            </a:r>
            <a:r>
              <a:rPr lang="en-US" altLang="en-US" sz="2400" dirty="0">
                <a:ea typeface="ヒラギノ角ゴ Pro W3" charset="-128"/>
              </a:rPr>
              <a:t> is the discount rate that equates the present value of a project’s future net cash flows with the project’s initial cash outlay (</a:t>
            </a:r>
            <a:r>
              <a:rPr lang="en-US" altLang="en-US" sz="2400" i="1" dirty="0">
                <a:ea typeface="ヒラギノ角ゴ Pro W3" charset="-128"/>
              </a:rPr>
              <a:t>I</a:t>
            </a:r>
            <a:r>
              <a:rPr lang="en-US" altLang="en-US" sz="100" i="1" dirty="0">
                <a:ea typeface="ヒラギノ角ゴ Pro W3" charset="-128"/>
              </a:rPr>
              <a:t> </a:t>
            </a:r>
            <a:r>
              <a:rPr lang="en-US" altLang="en-US" sz="2400" i="1" dirty="0">
                <a:ea typeface="ヒラギノ角ゴ Pro W3" charset="-128"/>
              </a:rPr>
              <a:t>O</a:t>
            </a:r>
            <a:r>
              <a:rPr lang="en-US" altLang="en-US" sz="2400" dirty="0">
                <a:ea typeface="ヒラギノ角ゴ Pro W3" charset="-128"/>
              </a:rPr>
              <a:t>). </a:t>
            </a:r>
          </a:p>
        </p:txBody>
      </p:sp>
      <p:sp>
        <p:nvSpPr>
          <p:cNvPr id="5" name="Content Placeholder 4"/>
          <p:cNvSpPr>
            <a:spLocks noGrp="1"/>
          </p:cNvSpPr>
          <p:nvPr>
            <p:ph idx="13"/>
          </p:nvPr>
        </p:nvSpPr>
        <p:spPr>
          <a:xfrm>
            <a:off x="438150" y="3124200"/>
            <a:ext cx="5734050" cy="369332"/>
          </a:xfrm>
        </p:spPr>
        <p:txBody>
          <a:bodyPr wrap="square">
            <a:spAutoFit/>
          </a:bodyPr>
          <a:lstStyle/>
          <a:p>
            <a:r>
              <a:rPr lang="en-US" sz="2400" dirty="0"/>
              <a:t>​</a:t>
            </a:r>
          </a:p>
        </p:txBody>
      </p:sp>
      <p:graphicFrame>
        <p:nvGraphicFramePr>
          <p:cNvPr id="7" name="Object 6" descr="The formula for initial outlay is as follows:&#10;&#10;IO equals start fraction free cash flow in time period 1 given by FCF sub 1, divided by open bracket, one plus IRR close bracket to the power of one end fraction plus, start fraction the annual free cash flow in time period 2 given by FCF sub 2, divided by open bracket, one plus IRR close bracket to the power of two end fractiton, plus, start fraction the annual free cash flow in time period n iven by FCF sub n divided by open bracket, one plus IRR close bracket to the power of n end fraction."/>
          <p:cNvGraphicFramePr>
            <a:graphicFrameLocks noChangeAspect="1"/>
          </p:cNvGraphicFramePr>
          <p:nvPr>
            <p:extLst>
              <p:ext uri="{D42A27DB-BD31-4B8C-83A1-F6EECF244321}">
                <p14:modId xmlns:p14="http://schemas.microsoft.com/office/powerpoint/2010/main" val="4164253455"/>
              </p:ext>
            </p:extLst>
          </p:nvPr>
        </p:nvGraphicFramePr>
        <p:xfrm>
          <a:off x="685800" y="2952750"/>
          <a:ext cx="4781550" cy="815975"/>
        </p:xfrm>
        <a:graphic>
          <a:graphicData uri="http://schemas.openxmlformats.org/presentationml/2006/ole">
            <mc:AlternateContent xmlns:mc="http://schemas.openxmlformats.org/markup-compatibility/2006">
              <mc:Choice xmlns:v="urn:schemas-microsoft-com:vml" Requires="v">
                <p:oleObj spid="_x0000_s10876" name="Equation" r:id="rId3" imgW="2755900" imgH="469900" progId="Equation.DSMT4">
                  <p:embed/>
                </p:oleObj>
              </mc:Choice>
              <mc:Fallback>
                <p:oleObj name="Equation" r:id="rId3" imgW="2755900" imgH="469900" progId="Equation.DSMT4">
                  <p:embed/>
                  <p:pic>
                    <p:nvPicPr>
                      <p:cNvPr id="0" name="Object 5" descr="The formula for initial outlay is as follows:&#10;&#10;IO equals free cash flow in time period 1, divided by open bracket, one plus IRR close bracket to the power of one plus, the annual free cash flow in time period 2, divided by open bracket, one plus IRR close bracket to the power of two, plus, the annual free cash flow in time period 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952750"/>
                        <a:ext cx="478155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71137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409575"/>
            <a:ext cx="8229600" cy="553998"/>
          </a:xfrm>
        </p:spPr>
        <p:txBody>
          <a:bodyPr>
            <a:spAutoFit/>
          </a:bodyPr>
          <a:lstStyle/>
          <a:p>
            <a:r>
              <a:rPr lang="en-US" altLang="en-US" sz="3600" dirty="0">
                <a:latin typeface="+mj-lt"/>
                <a:ea typeface="ヒラギノ角ゴ Pro W3" charset="-128"/>
              </a:rPr>
              <a:t>Internal Rate of Return</a:t>
            </a:r>
            <a:endParaRPr lang="en-US" sz="3600" dirty="0">
              <a:latin typeface="+mj-lt"/>
            </a:endParaRPr>
          </a:p>
        </p:txBody>
      </p:sp>
      <p:sp>
        <p:nvSpPr>
          <p:cNvPr id="3" name="Content Placeholder 2"/>
          <p:cNvSpPr>
            <a:spLocks noGrp="1"/>
          </p:cNvSpPr>
          <p:nvPr>
            <p:ph idx="1"/>
          </p:nvPr>
        </p:nvSpPr>
        <p:spPr>
          <a:xfrm>
            <a:off x="438150" y="1219200"/>
            <a:ext cx="8229600" cy="1261884"/>
          </a:xfrm>
        </p:spPr>
        <p:txBody>
          <a:bodyPr>
            <a:spAutoFit/>
          </a:bodyPr>
          <a:lstStyle/>
          <a:p>
            <a:r>
              <a:rPr lang="en-US" altLang="en-US" sz="2400" b="1" dirty="0">
                <a:ea typeface="ヒラギノ角ゴ Pro W3" charset="-128"/>
              </a:rPr>
              <a:t>Decision </a:t>
            </a:r>
            <a:r>
              <a:rPr lang="en-US" altLang="en-US" sz="2400" b="1" dirty="0" smtClean="0">
                <a:ea typeface="ヒラギノ角ゴ Pro W3" charset="-128"/>
              </a:rPr>
              <a:t>Rule</a:t>
            </a:r>
          </a:p>
          <a:p>
            <a:pPr lvl="1"/>
            <a:r>
              <a:rPr lang="en-US" altLang="en-US" sz="2400" dirty="0">
                <a:ea typeface="ヒラギノ角ゴ Pro W3" charset="-128"/>
              </a:rPr>
              <a:t>If </a:t>
            </a:r>
            <a:r>
              <a:rPr lang="en-US" altLang="en-US" sz="2400" i="1" dirty="0" smtClean="0">
                <a:ea typeface="ヒラギノ角ゴ Pro W3" charset="-128"/>
              </a:rPr>
              <a:t>IRR </a:t>
            </a:r>
            <a:r>
              <a:rPr lang="en-US" altLang="en-US" sz="2400" dirty="0" smtClean="0">
                <a:ea typeface="ヒラギノ角ゴ Pro W3" charset="-128"/>
              </a:rPr>
              <a:t>≤ Required </a:t>
            </a:r>
            <a:r>
              <a:rPr lang="en-US" altLang="en-US" sz="2400" dirty="0">
                <a:ea typeface="ヒラギノ角ゴ Pro W3" charset="-128"/>
              </a:rPr>
              <a:t>Rate of Return, </a:t>
            </a:r>
            <a:r>
              <a:rPr lang="en-US" altLang="en-US" sz="2400" dirty="0" smtClean="0">
                <a:ea typeface="ヒラギノ角ゴ Pro W3" charset="-128"/>
              </a:rPr>
              <a:t>accept</a:t>
            </a:r>
          </a:p>
          <a:p>
            <a:pPr lvl="1"/>
            <a:r>
              <a:rPr lang="en-US" altLang="en-US" sz="2400" dirty="0">
                <a:ea typeface="ヒラギノ角ゴ Pro W3" charset="-128"/>
              </a:rPr>
              <a:t>If </a:t>
            </a:r>
            <a:r>
              <a:rPr lang="en-US" altLang="en-US" sz="2400" i="1" dirty="0">
                <a:ea typeface="ヒラギノ角ゴ Pro W3" charset="-128"/>
              </a:rPr>
              <a:t>IRR</a:t>
            </a:r>
            <a:r>
              <a:rPr lang="en-US" altLang="en-US" sz="2400" b="1" dirty="0">
                <a:ea typeface="ヒラギノ角ゴ Pro W3" charset="-128"/>
              </a:rPr>
              <a:t> </a:t>
            </a:r>
            <a:r>
              <a:rPr lang="en-US" altLang="en-US" sz="2400" dirty="0">
                <a:ea typeface="ヒラギノ角ゴ Pro W3" charset="-128"/>
              </a:rPr>
              <a:t>&lt;</a:t>
            </a:r>
            <a:r>
              <a:rPr lang="en-US" altLang="en-US" sz="2400" b="1" dirty="0">
                <a:ea typeface="ヒラギノ角ゴ Pro W3" charset="-128"/>
              </a:rPr>
              <a:t> </a:t>
            </a:r>
            <a:r>
              <a:rPr lang="en-US" altLang="en-US" sz="2400" dirty="0">
                <a:ea typeface="ヒラギノ角ゴ Pro W3" charset="-128"/>
              </a:rPr>
              <a:t>Required Rate of Return, </a:t>
            </a:r>
            <a:r>
              <a:rPr lang="en-US" altLang="en-US" sz="2400" dirty="0" smtClean="0">
                <a:ea typeface="ヒラギノ角ゴ Pro W3" charset="-128"/>
              </a:rPr>
              <a:t>reject</a:t>
            </a:r>
            <a:endParaRPr lang="en-US" sz="2400" dirty="0"/>
          </a:p>
        </p:txBody>
      </p:sp>
    </p:spTree>
    <p:extLst>
      <p:ext uri="{BB962C8B-B14F-4D97-AF65-F5344CB8AC3E}">
        <p14:creationId xmlns:p14="http://schemas.microsoft.com/office/powerpoint/2010/main" val="2638672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17195"/>
            <a:ext cx="8229600" cy="1097280"/>
          </a:xfrm>
        </p:spPr>
        <p:txBody>
          <a:bodyPr>
            <a:spAutoFit/>
          </a:bodyPr>
          <a:lstStyle/>
          <a:p>
            <a:r>
              <a:rPr lang="en-US" sz="3600" dirty="0">
                <a:latin typeface="+mj-lt"/>
              </a:rPr>
              <a:t>Figure </a:t>
            </a:r>
            <a:r>
              <a:rPr lang="en-US" sz="3600" dirty="0" smtClean="0">
                <a:latin typeface="+mj-lt"/>
              </a:rPr>
              <a:t>10.1 </a:t>
            </a:r>
            <a:r>
              <a:rPr lang="en-US" sz="3600" dirty="0">
                <a:latin typeface="+mj-lt"/>
              </a:rPr>
              <a:t>An Example of the Net Present Value Profile of a Project</a:t>
            </a:r>
          </a:p>
        </p:txBody>
      </p:sp>
      <p:pic>
        <p:nvPicPr>
          <p:cNvPr id="3" name="Picture 2" descr="The graph’s horizontal axis denotes Discount rate in percentage and ranges from 0 to 25 percent. The vertical axis represents Net present value in thousands of dollars and ranges from minus 40 to 50.&#10;A slightly sloped curve begins at around 45 on the vertical axis and slopes downwards cutting the horizontal axis at around 13 percent. It then proceeds to go below the horizontal axis to end at a point which is the junction of 25 percent discount rate and net present value of minus 25. &#10;A callout directs attention towards where the curve cuts the horizontal axis and states IRR equals 13 percent. &#10;The part of the curve that lies above the horizontal axis has NPV greater than 0 and when it goes below the horizontal axis, NPV is less than 0.&#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75" y="1956273"/>
            <a:ext cx="7768650" cy="4236902"/>
          </a:xfrm>
          <a:prstGeom prst="rect">
            <a:avLst/>
          </a:prstGeom>
        </p:spPr>
      </p:pic>
    </p:spTree>
    <p:extLst>
      <p:ext uri="{BB962C8B-B14F-4D97-AF65-F5344CB8AC3E}">
        <p14:creationId xmlns:p14="http://schemas.microsoft.com/office/powerpoint/2010/main" val="2363263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409575"/>
            <a:ext cx="8229600" cy="553998"/>
          </a:xfrm>
        </p:spPr>
        <p:txBody>
          <a:bodyPr>
            <a:spAutoFit/>
          </a:bodyPr>
          <a:lstStyle/>
          <a:p>
            <a:r>
              <a:rPr lang="en-US" altLang="en-US" sz="3600" dirty="0">
                <a:latin typeface="+mj-lt"/>
                <a:ea typeface="ヒラギノ角ゴ Pro W3" charset="-128"/>
              </a:rPr>
              <a:t>I</a:t>
            </a:r>
            <a:r>
              <a:rPr lang="en-US" altLang="en-US" sz="100" dirty="0">
                <a:latin typeface="+mj-lt"/>
                <a:ea typeface="ヒラギノ角ゴ Pro W3" charset="-128"/>
              </a:rPr>
              <a:t> </a:t>
            </a:r>
            <a:r>
              <a:rPr lang="en-US" altLang="en-US" sz="3600" dirty="0">
                <a:latin typeface="+mj-lt"/>
                <a:ea typeface="ヒラギノ角ゴ Pro W3" charset="-128"/>
              </a:rPr>
              <a:t>R</a:t>
            </a:r>
            <a:r>
              <a:rPr lang="en-US" altLang="en-US" sz="100" dirty="0">
                <a:latin typeface="+mj-lt"/>
                <a:ea typeface="ヒラギノ角ゴ Pro W3" charset="-128"/>
              </a:rPr>
              <a:t> </a:t>
            </a:r>
            <a:r>
              <a:rPr lang="en-US" altLang="en-US" sz="3600" dirty="0">
                <a:latin typeface="+mj-lt"/>
                <a:ea typeface="ヒラギノ角ゴ Pro W3" charset="-128"/>
              </a:rPr>
              <a:t>R and N</a:t>
            </a:r>
            <a:r>
              <a:rPr lang="en-US" altLang="en-US" sz="100" dirty="0">
                <a:latin typeface="+mj-lt"/>
                <a:ea typeface="ヒラギノ角ゴ Pro W3" charset="-128"/>
              </a:rPr>
              <a:t> </a:t>
            </a:r>
            <a:r>
              <a:rPr lang="en-US" altLang="en-US" sz="3600" dirty="0">
                <a:latin typeface="+mj-lt"/>
                <a:ea typeface="ヒラギノ角ゴ Pro W3" charset="-128"/>
              </a:rPr>
              <a:t>P</a:t>
            </a:r>
            <a:r>
              <a:rPr lang="en-US" altLang="en-US" sz="100" dirty="0">
                <a:latin typeface="+mj-lt"/>
                <a:ea typeface="ヒラギノ角ゴ Pro W3" charset="-128"/>
              </a:rPr>
              <a:t> </a:t>
            </a:r>
            <a:r>
              <a:rPr lang="en-US" altLang="en-US" sz="3600" dirty="0">
                <a:latin typeface="+mj-lt"/>
                <a:ea typeface="ヒラギノ角ゴ Pro W3" charset="-128"/>
              </a:rPr>
              <a:t>V</a:t>
            </a:r>
            <a:endParaRPr lang="en-US" sz="3600" dirty="0">
              <a:latin typeface="+mj-lt"/>
            </a:endParaRPr>
          </a:p>
        </p:txBody>
      </p:sp>
      <p:sp>
        <p:nvSpPr>
          <p:cNvPr id="3" name="Content Placeholder 2"/>
          <p:cNvSpPr>
            <a:spLocks noGrp="1"/>
          </p:cNvSpPr>
          <p:nvPr>
            <p:ph idx="1"/>
          </p:nvPr>
        </p:nvSpPr>
        <p:spPr>
          <a:xfrm>
            <a:off x="438150" y="1219200"/>
            <a:ext cx="8229600" cy="2286000"/>
          </a:xfrm>
        </p:spPr>
        <p:txBody>
          <a:bodyPr>
            <a:spAutoFit/>
          </a:bodyPr>
          <a:lstStyle/>
          <a:p>
            <a:r>
              <a:rPr lang="en-US" altLang="en-US" sz="2400" dirty="0">
                <a:ea typeface="ヒラギノ角ゴ Pro W3" charset="-128"/>
              </a:rPr>
              <a:t>If N</a:t>
            </a:r>
            <a:r>
              <a:rPr lang="en-US" altLang="en-US" sz="100" dirty="0">
                <a:ea typeface="ヒラギノ角ゴ Pro W3" charset="-128"/>
              </a:rPr>
              <a:t> </a:t>
            </a:r>
            <a:r>
              <a:rPr lang="en-US" altLang="en-US" sz="2400" dirty="0">
                <a:ea typeface="ヒラギノ角ゴ Pro W3" charset="-128"/>
              </a:rPr>
              <a:t>P</a:t>
            </a:r>
            <a:r>
              <a:rPr lang="en-US" altLang="en-US" sz="100" dirty="0">
                <a:ea typeface="ヒラギノ角ゴ Pro W3" charset="-128"/>
              </a:rPr>
              <a:t> </a:t>
            </a:r>
            <a:r>
              <a:rPr lang="en-US" altLang="en-US" sz="2400" dirty="0">
                <a:ea typeface="ヒラギノ角ゴ Pro W3" charset="-128"/>
              </a:rPr>
              <a:t>V is positive, I</a:t>
            </a:r>
            <a:r>
              <a:rPr lang="en-US" altLang="en-US" sz="100" dirty="0">
                <a:ea typeface="ヒラギノ角ゴ Pro W3" charset="-128"/>
              </a:rPr>
              <a:t> </a:t>
            </a:r>
            <a:r>
              <a:rPr lang="en-US" altLang="en-US" sz="2400" dirty="0">
                <a:ea typeface="ヒラギノ角ゴ Pro W3" charset="-128"/>
              </a:rPr>
              <a:t>R</a:t>
            </a:r>
            <a:r>
              <a:rPr lang="en-US" altLang="en-US" sz="100" dirty="0">
                <a:ea typeface="ヒラギノ角ゴ Pro W3" charset="-128"/>
              </a:rPr>
              <a:t> </a:t>
            </a:r>
            <a:r>
              <a:rPr lang="en-US" altLang="en-US" sz="2400" dirty="0">
                <a:ea typeface="ヒラギノ角ゴ Pro W3" charset="-128"/>
              </a:rPr>
              <a:t>R will be greater than the required rate of return</a:t>
            </a:r>
          </a:p>
          <a:p>
            <a:r>
              <a:rPr lang="en-US" altLang="en-US" sz="2400" dirty="0">
                <a:ea typeface="ヒラギノ角ゴ Pro W3" charset="-128"/>
              </a:rPr>
              <a:t>If N</a:t>
            </a:r>
            <a:r>
              <a:rPr lang="en-US" altLang="en-US" sz="100" dirty="0">
                <a:ea typeface="ヒラギノ角ゴ Pro W3" charset="-128"/>
              </a:rPr>
              <a:t> </a:t>
            </a:r>
            <a:r>
              <a:rPr lang="en-US" altLang="en-US" sz="2400" dirty="0">
                <a:ea typeface="ヒラギノ角ゴ Pro W3" charset="-128"/>
              </a:rPr>
              <a:t>P</a:t>
            </a:r>
            <a:r>
              <a:rPr lang="en-US" altLang="en-US" sz="100" dirty="0">
                <a:ea typeface="ヒラギノ角ゴ Pro W3" charset="-128"/>
              </a:rPr>
              <a:t> </a:t>
            </a:r>
            <a:r>
              <a:rPr lang="en-US" altLang="en-US" sz="2400" dirty="0">
                <a:ea typeface="ヒラギノ角ゴ Pro W3" charset="-128"/>
              </a:rPr>
              <a:t>V is negative, I</a:t>
            </a:r>
            <a:r>
              <a:rPr lang="en-US" altLang="en-US" sz="100" dirty="0">
                <a:ea typeface="ヒラギノ角ゴ Pro W3" charset="-128"/>
              </a:rPr>
              <a:t> </a:t>
            </a:r>
            <a:r>
              <a:rPr lang="en-US" altLang="en-US" sz="2400" dirty="0">
                <a:ea typeface="ヒラギノ角ゴ Pro W3" charset="-128"/>
              </a:rPr>
              <a:t>R</a:t>
            </a:r>
            <a:r>
              <a:rPr lang="en-US" altLang="en-US" sz="100" dirty="0">
                <a:ea typeface="ヒラギノ角ゴ Pro W3" charset="-128"/>
              </a:rPr>
              <a:t> </a:t>
            </a:r>
            <a:r>
              <a:rPr lang="en-US" altLang="en-US" sz="2400" dirty="0">
                <a:ea typeface="ヒラギノ角ゴ Pro W3" charset="-128"/>
              </a:rPr>
              <a:t>R will be less than required rate of return</a:t>
            </a:r>
          </a:p>
          <a:p>
            <a:r>
              <a:rPr lang="en-US" altLang="en-US" sz="2400" dirty="0">
                <a:ea typeface="ヒラギノ角ゴ Pro W3" charset="-128"/>
              </a:rPr>
              <a:t>If N</a:t>
            </a:r>
            <a:r>
              <a:rPr lang="en-US" altLang="en-US" sz="100" dirty="0">
                <a:ea typeface="ヒラギノ角ゴ Pro W3" charset="-128"/>
              </a:rPr>
              <a:t> </a:t>
            </a:r>
            <a:r>
              <a:rPr lang="en-US" altLang="en-US" sz="2400" dirty="0">
                <a:ea typeface="ヒラギノ角ゴ Pro W3" charset="-128"/>
              </a:rPr>
              <a:t>P</a:t>
            </a:r>
            <a:r>
              <a:rPr lang="en-US" altLang="en-US" sz="100" dirty="0">
                <a:ea typeface="ヒラギノ角ゴ Pro W3" charset="-128"/>
              </a:rPr>
              <a:t> </a:t>
            </a:r>
            <a:r>
              <a:rPr lang="en-US" altLang="en-US" sz="2400" dirty="0">
                <a:ea typeface="ヒラギノ角ゴ Pro W3" charset="-128"/>
              </a:rPr>
              <a:t>V = 0, I</a:t>
            </a:r>
            <a:r>
              <a:rPr lang="en-US" altLang="en-US" sz="100" dirty="0">
                <a:ea typeface="ヒラギノ角ゴ Pro W3" charset="-128"/>
              </a:rPr>
              <a:t> </a:t>
            </a:r>
            <a:r>
              <a:rPr lang="en-US" altLang="en-US" sz="2400" dirty="0">
                <a:ea typeface="ヒラギノ角ゴ Pro W3" charset="-128"/>
              </a:rPr>
              <a:t>R</a:t>
            </a:r>
            <a:r>
              <a:rPr lang="en-US" altLang="en-US" sz="100" dirty="0">
                <a:ea typeface="ヒラギノ角ゴ Pro W3" charset="-128"/>
              </a:rPr>
              <a:t> </a:t>
            </a:r>
            <a:r>
              <a:rPr lang="en-US" altLang="en-US" sz="2400" dirty="0">
                <a:ea typeface="ヒラギノ角ゴ Pro W3" charset="-128"/>
              </a:rPr>
              <a:t>R is the required rate of return.</a:t>
            </a:r>
            <a:endParaRPr lang="en-US" sz="2400" dirty="0"/>
          </a:p>
        </p:txBody>
      </p:sp>
    </p:spTree>
    <p:extLst>
      <p:ext uri="{BB962C8B-B14F-4D97-AF65-F5344CB8AC3E}">
        <p14:creationId xmlns:p14="http://schemas.microsoft.com/office/powerpoint/2010/main" val="321696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 y="2914650"/>
            <a:ext cx="7772400" cy="615553"/>
          </a:xfrm>
        </p:spPr>
        <p:txBody>
          <a:bodyPr>
            <a:spAutoFit/>
          </a:bodyPr>
          <a:lstStyle/>
          <a:p>
            <a:r>
              <a:rPr lang="en-US" altLang="en-US" sz="4000" dirty="0">
                <a:latin typeface="+mj-lt"/>
                <a:ea typeface="ヒラギノ角ゴ Pro W3" pitchFamily="-80" charset="-128"/>
              </a:rPr>
              <a:t>Finding Profitable Projects</a:t>
            </a:r>
          </a:p>
        </p:txBody>
      </p:sp>
    </p:spTree>
    <p:extLst>
      <p:ext uri="{BB962C8B-B14F-4D97-AF65-F5344CB8AC3E}">
        <p14:creationId xmlns:p14="http://schemas.microsoft.com/office/powerpoint/2010/main" val="3421426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17552"/>
            <a:ext cx="8229600" cy="553998"/>
          </a:xfrm>
        </p:spPr>
        <p:txBody>
          <a:bodyPr>
            <a:spAutoFit/>
          </a:bodyPr>
          <a:lstStyle/>
          <a:p>
            <a:r>
              <a:rPr lang="en-US" altLang="en-US" sz="3600" dirty="0">
                <a:latin typeface="+mj-lt"/>
                <a:ea typeface="ヒラギノ角ゴ Pro W3" charset="-128"/>
              </a:rPr>
              <a:t>Multiple I</a:t>
            </a:r>
            <a:r>
              <a:rPr lang="en-US" altLang="en-US" sz="100" dirty="0">
                <a:latin typeface="+mj-lt"/>
                <a:ea typeface="ヒラギノ角ゴ Pro W3" charset="-128"/>
              </a:rPr>
              <a:t> </a:t>
            </a:r>
            <a:r>
              <a:rPr lang="en-US" altLang="en-US" sz="3600" dirty="0">
                <a:latin typeface="+mj-lt"/>
                <a:ea typeface="ヒラギノ角ゴ Pro W3" charset="-128"/>
              </a:rPr>
              <a:t>R</a:t>
            </a:r>
            <a:r>
              <a:rPr lang="en-US" altLang="en-US" sz="100" dirty="0">
                <a:latin typeface="+mj-lt"/>
                <a:ea typeface="ヒラギノ角ゴ Pro W3" charset="-128"/>
              </a:rPr>
              <a:t> </a:t>
            </a:r>
            <a:r>
              <a:rPr lang="en-US" altLang="en-US" sz="3600" dirty="0">
                <a:latin typeface="+mj-lt"/>
                <a:ea typeface="ヒラギノ角ゴ Pro W3" charset="-128"/>
              </a:rPr>
              <a:t>R</a:t>
            </a:r>
            <a:r>
              <a:rPr lang="en-US" altLang="en-US" sz="100" dirty="0">
                <a:latin typeface="+mj-lt"/>
                <a:ea typeface="ヒラギノ角ゴ Pro W3" charset="-128"/>
              </a:rPr>
              <a:t> </a:t>
            </a:r>
            <a:r>
              <a:rPr lang="en-US" altLang="en-US" sz="3600" dirty="0">
                <a:latin typeface="+mj-lt"/>
                <a:ea typeface="ヒラギノ角ゴ Pro W3" charset="-128"/>
              </a:rPr>
              <a:t>s</a:t>
            </a:r>
            <a:endParaRPr lang="en-US" sz="3600" dirty="0">
              <a:latin typeface="+mj-lt"/>
            </a:endParaRPr>
          </a:p>
        </p:txBody>
      </p:sp>
      <p:sp>
        <p:nvSpPr>
          <p:cNvPr id="3" name="Content Placeholder 2"/>
          <p:cNvSpPr>
            <a:spLocks noGrp="1"/>
          </p:cNvSpPr>
          <p:nvPr>
            <p:ph idx="1"/>
          </p:nvPr>
        </p:nvSpPr>
        <p:spPr>
          <a:xfrm>
            <a:off x="438150" y="1219200"/>
            <a:ext cx="7848600" cy="2600712"/>
          </a:xfrm>
        </p:spPr>
        <p:txBody>
          <a:bodyPr>
            <a:spAutoFit/>
          </a:bodyPr>
          <a:lstStyle/>
          <a:p>
            <a:r>
              <a:rPr lang="en-US" altLang="en-US" sz="2400" dirty="0">
                <a:ea typeface="ヒラギノ角ゴ Pro W3" charset="-128"/>
              </a:rPr>
              <a:t>A normal cash flow pattern for project is negative initial outlay followed by positive cash flows (−, +, +, + …)</a:t>
            </a:r>
          </a:p>
          <a:p>
            <a:r>
              <a:rPr lang="en-US" altLang="en-US" sz="2400" dirty="0">
                <a:ea typeface="ヒラギノ角ゴ Pro W3" charset="-128"/>
              </a:rPr>
              <a:t>However, if the cash flow pattern is not normal (such as −, +, −), there can be more than one I</a:t>
            </a:r>
            <a:r>
              <a:rPr lang="en-US" altLang="en-US" sz="100" dirty="0">
                <a:ea typeface="ヒラギノ角ゴ Pro W3" charset="-128"/>
              </a:rPr>
              <a:t> </a:t>
            </a:r>
            <a:r>
              <a:rPr lang="en-US" altLang="en-US" sz="2400" dirty="0">
                <a:ea typeface="ヒラギノ角ゴ Pro W3" charset="-128"/>
              </a:rPr>
              <a:t>R</a:t>
            </a:r>
            <a:r>
              <a:rPr lang="en-US" altLang="en-US" sz="100" dirty="0">
                <a:ea typeface="ヒラギノ角ゴ Pro W3" charset="-128"/>
              </a:rPr>
              <a:t> </a:t>
            </a:r>
            <a:r>
              <a:rPr lang="en-US" altLang="en-US" sz="2400" dirty="0">
                <a:ea typeface="ヒラギノ角ゴ Pro W3" charset="-128"/>
              </a:rPr>
              <a:t>R.</a:t>
            </a:r>
          </a:p>
          <a:p>
            <a:r>
              <a:rPr lang="en-US" altLang="en-US" sz="2400" dirty="0">
                <a:ea typeface="ヒラギノ角ゴ Pro W3" charset="-128"/>
              </a:rPr>
              <a:t>Figure </a:t>
            </a:r>
            <a:r>
              <a:rPr lang="en-US" altLang="en-US" sz="2400" dirty="0" smtClean="0">
                <a:ea typeface="ヒラギノ角ゴ Pro W3" charset="-128"/>
              </a:rPr>
              <a:t>10.2 </a:t>
            </a:r>
            <a:r>
              <a:rPr lang="en-US" altLang="en-US" sz="2400" dirty="0">
                <a:ea typeface="ヒラギノ角ゴ Pro W3" charset="-128"/>
              </a:rPr>
              <a:t>is based on cash flows of −1,600, +10,000, −10,000 in years 0, 1, 2.</a:t>
            </a:r>
            <a:endParaRPr lang="en-US" sz="2400" dirty="0"/>
          </a:p>
        </p:txBody>
      </p:sp>
    </p:spTree>
    <p:extLst>
      <p:ext uri="{BB962C8B-B14F-4D97-AF65-F5344CB8AC3E}">
        <p14:creationId xmlns:p14="http://schemas.microsoft.com/office/powerpoint/2010/main" val="830083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17552"/>
            <a:ext cx="8229600" cy="553998"/>
          </a:xfrm>
        </p:spPr>
        <p:txBody>
          <a:bodyPr>
            <a:spAutoFit/>
          </a:bodyPr>
          <a:lstStyle/>
          <a:p>
            <a:r>
              <a:rPr lang="en-US" sz="3600" dirty="0">
                <a:latin typeface="+mj-lt"/>
              </a:rPr>
              <a:t>Figure </a:t>
            </a:r>
            <a:r>
              <a:rPr lang="en-US" sz="3600" dirty="0" smtClean="0">
                <a:latin typeface="+mj-lt"/>
              </a:rPr>
              <a:t>10.2 </a:t>
            </a:r>
            <a:r>
              <a:rPr lang="en-US" sz="3600" dirty="0">
                <a:latin typeface="+mj-lt"/>
              </a:rPr>
              <a:t>Multiple I</a:t>
            </a:r>
            <a:r>
              <a:rPr lang="en-US" sz="100" dirty="0">
                <a:latin typeface="+mj-lt"/>
              </a:rPr>
              <a:t> </a:t>
            </a:r>
            <a:r>
              <a:rPr lang="en-US" sz="3600" dirty="0">
                <a:latin typeface="+mj-lt"/>
              </a:rPr>
              <a:t>R</a:t>
            </a:r>
            <a:r>
              <a:rPr lang="en-US" sz="100" dirty="0">
                <a:latin typeface="+mj-lt"/>
              </a:rPr>
              <a:t> </a:t>
            </a:r>
            <a:r>
              <a:rPr lang="en-US" sz="3600" dirty="0">
                <a:latin typeface="+mj-lt"/>
              </a:rPr>
              <a:t>R</a:t>
            </a:r>
            <a:r>
              <a:rPr lang="en-US" sz="100" dirty="0">
                <a:latin typeface="+mj-lt"/>
              </a:rPr>
              <a:t> </a:t>
            </a:r>
            <a:r>
              <a:rPr lang="en-US" sz="3600" dirty="0">
                <a:latin typeface="+mj-lt"/>
              </a:rPr>
              <a:t>s</a:t>
            </a:r>
            <a:endParaRPr lang="en-US" dirty="0">
              <a:latin typeface="+mj-lt"/>
            </a:endParaRPr>
          </a:p>
        </p:txBody>
      </p:sp>
      <p:pic>
        <p:nvPicPr>
          <p:cNvPr id="4" name="Picture 3" descr="The graph’s horizontal axis denotes Discount rate in percentage and ranges from 0 to 500 percent. The vertical axis represents Net present value and ranges from minus 1500 to 1500.&#10;A curve begins at the minus 1500 point on the vertical axis and rises sharply before crossing the horizontal axis at 25 percent. It continues to rise for a period of time before falling. Once again it crosses the horizontal axis, but this time at 400 percent.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 y="1990344"/>
            <a:ext cx="7863840" cy="2877312"/>
          </a:xfrm>
          <a:prstGeom prst="rect">
            <a:avLst/>
          </a:prstGeom>
        </p:spPr>
      </p:pic>
    </p:spTree>
    <p:extLst>
      <p:ext uri="{BB962C8B-B14F-4D97-AF65-F5344CB8AC3E}">
        <p14:creationId xmlns:p14="http://schemas.microsoft.com/office/powerpoint/2010/main" val="2932942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17552"/>
            <a:ext cx="8229600" cy="553998"/>
          </a:xfrm>
        </p:spPr>
        <p:txBody>
          <a:bodyPr>
            <a:spAutoFit/>
          </a:bodyPr>
          <a:lstStyle/>
          <a:p>
            <a:r>
              <a:rPr lang="en-US" altLang="en-US" sz="3600" dirty="0">
                <a:latin typeface="+mj-lt"/>
                <a:ea typeface="ヒラギノ角ゴ Pro W3" charset="-128"/>
              </a:rPr>
              <a:t>Modified I</a:t>
            </a:r>
            <a:r>
              <a:rPr lang="en-US" altLang="en-US" sz="100" dirty="0">
                <a:latin typeface="+mj-lt"/>
                <a:ea typeface="ヒラギノ角ゴ Pro W3" charset="-128"/>
              </a:rPr>
              <a:t> </a:t>
            </a:r>
            <a:r>
              <a:rPr lang="en-US" altLang="en-US" sz="3600" dirty="0">
                <a:latin typeface="+mj-lt"/>
                <a:ea typeface="ヒラギノ角ゴ Pro W3" charset="-128"/>
              </a:rPr>
              <a:t>R</a:t>
            </a:r>
            <a:r>
              <a:rPr lang="en-US" altLang="en-US" sz="100" dirty="0">
                <a:latin typeface="+mj-lt"/>
                <a:ea typeface="ヒラギノ角ゴ Pro W3" charset="-128"/>
              </a:rPr>
              <a:t> </a:t>
            </a:r>
            <a:r>
              <a:rPr lang="en-US" altLang="en-US" sz="3600" dirty="0">
                <a:latin typeface="+mj-lt"/>
                <a:ea typeface="ヒラギノ角ゴ Pro W3" charset="-128"/>
              </a:rPr>
              <a:t>R (M</a:t>
            </a:r>
            <a:r>
              <a:rPr lang="en-US" altLang="en-US" sz="100" dirty="0">
                <a:latin typeface="+mj-lt"/>
                <a:ea typeface="ヒラギノ角ゴ Pro W3" charset="-128"/>
              </a:rPr>
              <a:t> </a:t>
            </a:r>
            <a:r>
              <a:rPr lang="en-US" altLang="en-US" sz="3600" dirty="0">
                <a:latin typeface="+mj-lt"/>
                <a:ea typeface="ヒラギノ角ゴ Pro W3" charset="-128"/>
              </a:rPr>
              <a:t>I</a:t>
            </a:r>
            <a:r>
              <a:rPr lang="en-US" altLang="en-US" sz="100" dirty="0">
                <a:latin typeface="+mj-lt"/>
                <a:ea typeface="ヒラギノ角ゴ Pro W3" charset="-128"/>
              </a:rPr>
              <a:t> </a:t>
            </a:r>
            <a:r>
              <a:rPr lang="en-US" altLang="en-US" sz="3600" dirty="0">
                <a:latin typeface="+mj-lt"/>
                <a:ea typeface="ヒラギノ角ゴ Pro W3" charset="-128"/>
              </a:rPr>
              <a:t>R</a:t>
            </a:r>
            <a:r>
              <a:rPr lang="en-US" altLang="en-US" sz="100" dirty="0">
                <a:latin typeface="+mj-lt"/>
                <a:ea typeface="ヒラギノ角ゴ Pro W3" charset="-128"/>
              </a:rPr>
              <a:t> </a:t>
            </a:r>
            <a:r>
              <a:rPr lang="en-US" altLang="en-US" sz="3600" dirty="0">
                <a:latin typeface="+mj-lt"/>
                <a:ea typeface="ヒラギノ角ゴ Pro W3" charset="-128"/>
              </a:rPr>
              <a:t>R)</a:t>
            </a:r>
            <a:endParaRPr lang="en-US" sz="3600" dirty="0">
              <a:latin typeface="+mj-lt"/>
            </a:endParaRPr>
          </a:p>
        </p:txBody>
      </p:sp>
      <p:sp>
        <p:nvSpPr>
          <p:cNvPr id="3" name="Content Placeholder 2"/>
          <p:cNvSpPr>
            <a:spLocks noGrp="1"/>
          </p:cNvSpPr>
          <p:nvPr>
            <p:ph idx="1"/>
          </p:nvPr>
        </p:nvSpPr>
        <p:spPr>
          <a:xfrm>
            <a:off x="438150" y="1219200"/>
            <a:ext cx="8229600" cy="1477328"/>
          </a:xfrm>
        </p:spPr>
        <p:txBody>
          <a:bodyPr>
            <a:spAutoFit/>
          </a:bodyPr>
          <a:lstStyle/>
          <a:p>
            <a:r>
              <a:rPr lang="en-US" altLang="en-US" sz="2400" dirty="0">
                <a:ea typeface="ヒラギノ角ゴ Pro W3" charset="-128"/>
              </a:rPr>
              <a:t>Primary drawback of the </a:t>
            </a:r>
            <a:r>
              <a:rPr lang="en-US" altLang="en-US" sz="2400" i="1" dirty="0">
                <a:ea typeface="ヒラギノ角ゴ Pro W3" charset="-128"/>
              </a:rPr>
              <a:t>I</a:t>
            </a:r>
            <a:r>
              <a:rPr lang="en-US" altLang="en-US" sz="100" i="1" dirty="0">
                <a:ea typeface="ヒラギノ角ゴ Pro W3" charset="-128"/>
              </a:rPr>
              <a:t> </a:t>
            </a:r>
            <a:r>
              <a:rPr lang="en-US" altLang="en-US" sz="2400" i="1" dirty="0">
                <a:ea typeface="ヒラギノ角ゴ Pro W3" charset="-128"/>
              </a:rPr>
              <a:t>R</a:t>
            </a:r>
            <a:r>
              <a:rPr lang="en-US" altLang="en-US" sz="100" i="1" dirty="0">
                <a:ea typeface="ヒラギノ角ゴ Pro W3" charset="-128"/>
              </a:rPr>
              <a:t> </a:t>
            </a:r>
            <a:r>
              <a:rPr lang="en-US" altLang="en-US" sz="2400" i="1" dirty="0">
                <a:ea typeface="ヒラギノ角ゴ Pro W3" charset="-128"/>
              </a:rPr>
              <a:t>R </a:t>
            </a:r>
            <a:r>
              <a:rPr lang="en-US" altLang="en-US" sz="2400" dirty="0">
                <a:ea typeface="ヒラギノ角ゴ Pro W3" charset="-128"/>
              </a:rPr>
              <a:t>relative to the net present value is the reinvestment rate assumption made by the internal rate of return. Modified </a:t>
            </a:r>
            <a:r>
              <a:rPr lang="en-US" altLang="en-US" sz="2400" i="1" dirty="0">
                <a:ea typeface="ヒラギノ角ゴ Pro W3" charset="-128"/>
              </a:rPr>
              <a:t>I</a:t>
            </a:r>
            <a:r>
              <a:rPr lang="en-US" altLang="en-US" sz="100" i="1" dirty="0">
                <a:ea typeface="ヒラギノ角ゴ Pro W3" charset="-128"/>
              </a:rPr>
              <a:t> </a:t>
            </a:r>
            <a:r>
              <a:rPr lang="en-US" altLang="en-US" sz="2400" i="1" dirty="0">
                <a:ea typeface="ヒラギノ角ゴ Pro W3" charset="-128"/>
              </a:rPr>
              <a:t>R</a:t>
            </a:r>
            <a:r>
              <a:rPr lang="en-US" altLang="en-US" sz="100" i="1" dirty="0">
                <a:ea typeface="ヒラギノ角ゴ Pro W3" charset="-128"/>
              </a:rPr>
              <a:t> </a:t>
            </a:r>
            <a:r>
              <a:rPr lang="en-US" altLang="en-US" sz="2400" i="1" dirty="0">
                <a:ea typeface="ヒラギノ角ゴ Pro W3" charset="-128"/>
              </a:rPr>
              <a:t>R </a:t>
            </a:r>
            <a:r>
              <a:rPr lang="en-US" altLang="en-US" sz="2400" dirty="0">
                <a:ea typeface="ヒラギノ角ゴ Pro W3" charset="-128"/>
              </a:rPr>
              <a:t>allows the decision maker to directly specify the appropriate reinvestment rate.</a:t>
            </a:r>
          </a:p>
        </p:txBody>
      </p:sp>
      <p:graphicFrame>
        <p:nvGraphicFramePr>
          <p:cNvPr id="4" name="Object 3" descr="The formula is as follows:&#10;PV sub outflows equals TV sub inflows divided by open parens 1 plus MIRR close parens to the power of n"/>
          <p:cNvGraphicFramePr>
            <a:graphicFrameLocks noChangeAspect="1"/>
          </p:cNvGraphicFramePr>
          <p:nvPr>
            <p:extLst>
              <p:ext uri="{D42A27DB-BD31-4B8C-83A1-F6EECF244321}">
                <p14:modId xmlns:p14="http://schemas.microsoft.com/office/powerpoint/2010/main" val="3498275250"/>
              </p:ext>
            </p:extLst>
          </p:nvPr>
        </p:nvGraphicFramePr>
        <p:xfrm>
          <a:off x="2438400" y="3048000"/>
          <a:ext cx="3171825" cy="1012825"/>
        </p:xfrm>
        <a:graphic>
          <a:graphicData uri="http://schemas.openxmlformats.org/presentationml/2006/ole">
            <mc:AlternateContent xmlns:mc="http://schemas.openxmlformats.org/markup-compatibility/2006">
              <mc:Choice xmlns:v="urn:schemas-microsoft-com:vml" Requires="v">
                <p:oleObj spid="_x0000_s12911" name="Equation" r:id="rId3" imgW="1473120" imgH="469800" progId="Equation.DSMT4">
                  <p:embed/>
                </p:oleObj>
              </mc:Choice>
              <mc:Fallback>
                <p:oleObj name="Equation" r:id="rId3" imgW="1473120" imgH="469800" progId="Equation.DSMT4">
                  <p:embed/>
                  <p:pic>
                    <p:nvPicPr>
                      <p:cNvPr id="0" name=""/>
                      <p:cNvPicPr/>
                      <p:nvPr/>
                    </p:nvPicPr>
                    <p:blipFill>
                      <a:blip r:embed="rId4"/>
                      <a:stretch>
                        <a:fillRect/>
                      </a:stretch>
                    </p:blipFill>
                    <p:spPr>
                      <a:xfrm>
                        <a:off x="2438400" y="3048000"/>
                        <a:ext cx="3171825" cy="1012825"/>
                      </a:xfrm>
                      <a:prstGeom prst="rect">
                        <a:avLst/>
                      </a:prstGeom>
                    </p:spPr>
                  </p:pic>
                </p:oleObj>
              </mc:Fallback>
            </mc:AlternateContent>
          </a:graphicData>
        </a:graphic>
      </p:graphicFrame>
    </p:spTree>
    <p:extLst>
      <p:ext uri="{BB962C8B-B14F-4D97-AF65-F5344CB8AC3E}">
        <p14:creationId xmlns:p14="http://schemas.microsoft.com/office/powerpoint/2010/main" val="650612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09575"/>
            <a:ext cx="8229600" cy="553998"/>
          </a:xfrm>
        </p:spPr>
        <p:txBody>
          <a:bodyPr>
            <a:spAutoFit/>
          </a:bodyPr>
          <a:lstStyle/>
          <a:p>
            <a:r>
              <a:rPr lang="en-US" altLang="en-US" sz="3600" dirty="0">
                <a:latin typeface="+mj-lt"/>
                <a:ea typeface="ヒラギノ角ゴ Pro W3" charset="-128"/>
              </a:rPr>
              <a:t>Modified I</a:t>
            </a:r>
            <a:r>
              <a:rPr lang="en-US" altLang="en-US" sz="100" dirty="0">
                <a:latin typeface="+mj-lt"/>
                <a:ea typeface="ヒラギノ角ゴ Pro W3" charset="-128"/>
              </a:rPr>
              <a:t> </a:t>
            </a:r>
            <a:r>
              <a:rPr lang="en-US" altLang="en-US" sz="3600" dirty="0">
                <a:latin typeface="+mj-lt"/>
                <a:ea typeface="ヒラギノ角ゴ Pro W3" charset="-128"/>
              </a:rPr>
              <a:t>R</a:t>
            </a:r>
            <a:r>
              <a:rPr lang="en-US" altLang="en-US" sz="100" dirty="0">
                <a:latin typeface="+mj-lt"/>
                <a:ea typeface="ヒラギノ角ゴ Pro W3" charset="-128"/>
              </a:rPr>
              <a:t> </a:t>
            </a:r>
            <a:r>
              <a:rPr lang="en-US" altLang="en-US" sz="3600" dirty="0">
                <a:latin typeface="+mj-lt"/>
                <a:ea typeface="ヒラギノ角ゴ Pro W3" charset="-128"/>
              </a:rPr>
              <a:t>R</a:t>
            </a:r>
            <a:endParaRPr lang="en-US" sz="3600" dirty="0">
              <a:latin typeface="+mj-lt"/>
            </a:endParaRPr>
          </a:p>
        </p:txBody>
      </p:sp>
      <p:sp>
        <p:nvSpPr>
          <p:cNvPr id="3" name="Content Placeholder 2"/>
          <p:cNvSpPr>
            <a:spLocks noGrp="1"/>
          </p:cNvSpPr>
          <p:nvPr>
            <p:ph idx="15"/>
          </p:nvPr>
        </p:nvSpPr>
        <p:spPr>
          <a:xfrm>
            <a:off x="438150" y="1219200"/>
            <a:ext cx="7467600" cy="931024"/>
          </a:xfrm>
        </p:spPr>
        <p:txBody>
          <a:bodyPr>
            <a:spAutoFit/>
          </a:bodyPr>
          <a:lstStyle/>
          <a:p>
            <a:r>
              <a:rPr lang="en-US" sz="2400" dirty="0"/>
              <a:t>Accept if </a:t>
            </a:r>
            <a:r>
              <a:rPr lang="en-US" sz="2400" dirty="0" smtClean="0"/>
              <a:t>MIRR</a:t>
            </a:r>
            <a:r>
              <a:rPr lang="en-US" sz="2400" i="1" dirty="0" smtClean="0"/>
              <a:t> </a:t>
            </a:r>
            <a:r>
              <a:rPr lang="en-US" altLang="en-US" sz="2400" dirty="0">
                <a:ea typeface="ヒラギノ角ゴ Pro W3" charset="-128"/>
              </a:rPr>
              <a:t>≥</a:t>
            </a:r>
            <a:r>
              <a:rPr lang="en-US" sz="2400" i="1" dirty="0" smtClean="0"/>
              <a:t> </a:t>
            </a:r>
            <a:r>
              <a:rPr lang="en-US" sz="2400" dirty="0" smtClean="0"/>
              <a:t>required </a:t>
            </a:r>
            <a:r>
              <a:rPr lang="en-US" sz="2400" dirty="0"/>
              <a:t>rate of return</a:t>
            </a:r>
            <a:endParaRPr lang="en-US" altLang="en-US" sz="2400" dirty="0" smtClean="0">
              <a:ea typeface="ヒラギノ角ゴ Pro W3" charset="-128"/>
            </a:endParaRPr>
          </a:p>
          <a:p>
            <a:r>
              <a:rPr lang="en-US" altLang="en-US" sz="2400" dirty="0" smtClean="0">
                <a:ea typeface="ヒラギノ角ゴ Pro W3" charset="-128"/>
              </a:rPr>
              <a:t>Reject </a:t>
            </a:r>
            <a:r>
              <a:rPr lang="en-US" altLang="en-US" sz="2400" dirty="0">
                <a:ea typeface="ヒラギノ角ゴ Pro W3" charset="-128"/>
              </a:rPr>
              <a:t>if </a:t>
            </a:r>
            <a:r>
              <a:rPr lang="en-US" sz="2400" dirty="0"/>
              <a:t>MIRR</a:t>
            </a:r>
            <a:r>
              <a:rPr lang="en-US" altLang="en-US" sz="2400" dirty="0" smtClean="0">
                <a:ea typeface="ヒラギノ角ゴ Pro W3" charset="-128"/>
              </a:rPr>
              <a:t> &lt; </a:t>
            </a:r>
            <a:r>
              <a:rPr lang="en-US" altLang="en-US" sz="2400" dirty="0">
                <a:ea typeface="ヒラギノ角ゴ Pro W3" charset="-128"/>
              </a:rPr>
              <a:t>required rate of return</a:t>
            </a:r>
            <a:endParaRPr lang="en-US" sz="2400" dirty="0"/>
          </a:p>
        </p:txBody>
      </p:sp>
    </p:spTree>
    <p:extLst>
      <p:ext uri="{BB962C8B-B14F-4D97-AF65-F5344CB8AC3E}">
        <p14:creationId xmlns:p14="http://schemas.microsoft.com/office/powerpoint/2010/main" val="3061275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17552"/>
            <a:ext cx="8229600" cy="553998"/>
          </a:xfrm>
        </p:spPr>
        <p:txBody>
          <a:bodyPr>
            <a:spAutoFit/>
          </a:bodyPr>
          <a:lstStyle/>
          <a:p>
            <a:r>
              <a:rPr lang="en-US" altLang="en-US" sz="3600" dirty="0">
                <a:latin typeface="+mj-lt"/>
                <a:ea typeface="ヒラギノ角ゴ Pro W3" charset="-128"/>
              </a:rPr>
              <a:t>M</a:t>
            </a:r>
            <a:r>
              <a:rPr lang="en-US" altLang="en-US" sz="100" dirty="0">
                <a:latin typeface="+mj-lt"/>
                <a:ea typeface="ヒラギノ角ゴ Pro W3" charset="-128"/>
              </a:rPr>
              <a:t> </a:t>
            </a:r>
            <a:r>
              <a:rPr lang="en-US" altLang="en-US" sz="3600" dirty="0">
                <a:latin typeface="+mj-lt"/>
                <a:ea typeface="ヒラギノ角ゴ Pro W3" charset="-128"/>
              </a:rPr>
              <a:t>I</a:t>
            </a:r>
            <a:r>
              <a:rPr lang="en-US" altLang="en-US" sz="100" dirty="0">
                <a:latin typeface="+mj-lt"/>
                <a:ea typeface="ヒラギノ角ゴ Pro W3" charset="-128"/>
              </a:rPr>
              <a:t> </a:t>
            </a:r>
            <a:r>
              <a:rPr lang="en-US" altLang="en-US" sz="3600" dirty="0">
                <a:latin typeface="+mj-lt"/>
                <a:ea typeface="ヒラギノ角ゴ Pro W3" charset="-128"/>
              </a:rPr>
              <a:t>R</a:t>
            </a:r>
            <a:r>
              <a:rPr lang="en-US" altLang="en-US" sz="100" dirty="0">
                <a:latin typeface="+mj-lt"/>
                <a:ea typeface="ヒラギノ角ゴ Pro W3" charset="-128"/>
              </a:rPr>
              <a:t> </a:t>
            </a:r>
            <a:r>
              <a:rPr lang="en-US" altLang="en-US" sz="3600" dirty="0">
                <a:latin typeface="+mj-lt"/>
                <a:ea typeface="ヒラギノ角ゴ Pro W3" charset="-128"/>
              </a:rPr>
              <a:t>R Example </a:t>
            </a:r>
            <a:r>
              <a:rPr lang="en-US" altLang="en-US" sz="2800" dirty="0">
                <a:latin typeface="+mj-lt"/>
                <a:ea typeface="ヒラギノ角ゴ Pro W3" charset="-128"/>
              </a:rPr>
              <a:t>(1 of 3)</a:t>
            </a:r>
            <a:endParaRPr lang="en-US" sz="2000" dirty="0">
              <a:latin typeface="+mj-lt"/>
            </a:endParaRPr>
          </a:p>
        </p:txBody>
      </p:sp>
      <p:sp>
        <p:nvSpPr>
          <p:cNvPr id="3" name="Content Placeholder 2"/>
          <p:cNvSpPr>
            <a:spLocks noGrp="1"/>
          </p:cNvSpPr>
          <p:nvPr>
            <p:ph idx="1"/>
          </p:nvPr>
        </p:nvSpPr>
        <p:spPr>
          <a:xfrm>
            <a:off x="438150" y="1219200"/>
            <a:ext cx="8229600" cy="738664"/>
          </a:xfrm>
        </p:spPr>
        <p:txBody>
          <a:bodyPr>
            <a:spAutoFit/>
          </a:bodyPr>
          <a:lstStyle/>
          <a:p>
            <a:r>
              <a:rPr lang="en-US" altLang="en-US" sz="2400" dirty="0">
                <a:ea typeface="ヒラギノ角ゴ Pro W3" charset="-128"/>
              </a:rPr>
              <a:t>Project having a 3-year life and a required rate of return of 10 percent with the following free cash flows:</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2933009642"/>
              </p:ext>
            </p:extLst>
          </p:nvPr>
        </p:nvGraphicFramePr>
        <p:xfrm>
          <a:off x="1981200" y="2581275"/>
          <a:ext cx="5181600" cy="2286000"/>
        </p:xfrm>
        <a:graphic>
          <a:graphicData uri="http://schemas.openxmlformats.org/drawingml/2006/table">
            <a:tbl>
              <a:tblPr firstRow="1" bandRow="1">
                <a:tableStyleId>{3B4B98B0-60AC-42C2-AFA5-B58CD77FA1E5}</a:tableStyleId>
              </a:tblPr>
              <a:tblGrid>
                <a:gridCol w="2362200">
                  <a:extLst>
                    <a:ext uri="{9D8B030D-6E8A-4147-A177-3AD203B41FA5}">
                      <a16:colId xmlns:a16="http://schemas.microsoft.com/office/drawing/2014/main" xmlns="" val="20000"/>
                    </a:ext>
                  </a:extLst>
                </a:gridCol>
                <a:gridCol w="2819400">
                  <a:extLst>
                    <a:ext uri="{9D8B030D-6E8A-4147-A177-3AD203B41FA5}">
                      <a16:colId xmlns:a16="http://schemas.microsoft.com/office/drawing/2014/main" xmlns="" val="20001"/>
                    </a:ext>
                  </a:extLst>
                </a:gridCol>
              </a:tblGrid>
              <a:tr h="273714">
                <a:tc>
                  <a:txBody>
                    <a:bodyPr/>
                    <a:lstStyle/>
                    <a:p>
                      <a:pPr algn="ctr"/>
                      <a:r>
                        <a:rPr lang="en-US" sz="2400" dirty="0">
                          <a:solidFill>
                            <a:srgbClr val="007FA3"/>
                          </a:solidFill>
                        </a:rPr>
                        <a:t>Blank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US" sz="2400" b="1" i="0" u="none" strike="noStrike" kern="1200" baseline="0" dirty="0">
                          <a:solidFill>
                            <a:schemeClr val="bg1"/>
                          </a:solidFill>
                          <a:latin typeface="+mn-lt"/>
                          <a:ea typeface="+mn-ea"/>
                          <a:cs typeface="+mn-cs"/>
                        </a:rPr>
                        <a:t>Free Cash Flows</a:t>
                      </a:r>
                      <a:endParaRPr lang="en-US" sz="2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extLst>
                  <a:ext uri="{0D108BD9-81ED-4DB2-BD59-A6C34878D82A}">
                    <a16:rowId xmlns:a16="http://schemas.microsoft.com/office/drawing/2014/main" xmlns="" val="10000"/>
                  </a:ext>
                </a:extLst>
              </a:tr>
              <a:tr h="365154">
                <a:tc>
                  <a:txBody>
                    <a:bodyPr/>
                    <a:lstStyle/>
                    <a:p>
                      <a:r>
                        <a:rPr lang="en-US" sz="2400" b="0" i="0" u="none" strike="noStrike" kern="1200" baseline="0" dirty="0">
                          <a:solidFill>
                            <a:schemeClr val="tx1"/>
                          </a:solidFill>
                          <a:latin typeface="+mn-lt"/>
                          <a:ea typeface="+mn-ea"/>
                          <a:cs typeface="+mn-cs"/>
                        </a:rPr>
                        <a:t>Initial outlay</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2400" b="0" i="0" u="none" strike="noStrike" kern="1200" baseline="0" dirty="0">
                          <a:solidFill>
                            <a:schemeClr val="tx1"/>
                          </a:solidFill>
                          <a:latin typeface="+mn-lt"/>
                          <a:ea typeface="+mn-ea"/>
                          <a:cs typeface="+mn-cs"/>
                        </a:rPr>
                        <a:t>−$6,000</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1"/>
                  </a:ext>
                </a:extLst>
              </a:tr>
              <a:tr h="304194">
                <a:tc>
                  <a:txBody>
                    <a:bodyPr/>
                    <a:lstStyle/>
                    <a:p>
                      <a:r>
                        <a:rPr lang="en-US" sz="2400" b="0" i="0" u="none" strike="noStrike" kern="1200" baseline="0" dirty="0">
                          <a:solidFill>
                            <a:schemeClr val="tx1"/>
                          </a:solidFill>
                          <a:latin typeface="+mn-lt"/>
                          <a:ea typeface="+mn-ea"/>
                          <a:cs typeface="+mn-cs"/>
                        </a:rPr>
                        <a:t>Year 1</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2400" b="0" i="0" u="none" strike="noStrike" kern="1200" baseline="0" dirty="0">
                          <a:solidFill>
                            <a:schemeClr val="tx1"/>
                          </a:solidFill>
                          <a:latin typeface="+mn-lt"/>
                          <a:ea typeface="+mn-ea"/>
                          <a:cs typeface="+mn-cs"/>
                        </a:rPr>
                        <a:t>   2,000</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2"/>
                  </a:ext>
                </a:extLst>
              </a:tr>
              <a:tr h="167034">
                <a:tc>
                  <a:txBody>
                    <a:bodyPr/>
                    <a:lstStyle/>
                    <a:p>
                      <a:r>
                        <a:rPr lang="en-US" sz="2400" b="0" i="0" u="none" strike="noStrike" kern="1200" baseline="0" dirty="0">
                          <a:solidFill>
                            <a:schemeClr val="tx1"/>
                          </a:solidFill>
                          <a:latin typeface="+mn-lt"/>
                          <a:ea typeface="+mn-ea"/>
                          <a:cs typeface="+mn-cs"/>
                        </a:rPr>
                        <a:t>Year 2</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2400" b="0" i="0" u="none" strike="noStrike" kern="1200" baseline="0" dirty="0">
                          <a:solidFill>
                            <a:schemeClr val="tx1"/>
                          </a:solidFill>
                          <a:latin typeface="+mn-lt"/>
                          <a:ea typeface="+mn-ea"/>
                          <a:cs typeface="+mn-cs"/>
                        </a:rPr>
                        <a:t>   3,000</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3"/>
                  </a:ext>
                </a:extLst>
              </a:tr>
              <a:tr h="334674">
                <a:tc>
                  <a:txBody>
                    <a:bodyPr/>
                    <a:lstStyle/>
                    <a:p>
                      <a:r>
                        <a:rPr lang="en-US" sz="2400" b="0" i="0" u="none" strike="noStrike" kern="1200" baseline="0" dirty="0">
                          <a:solidFill>
                            <a:schemeClr val="tx1"/>
                          </a:solidFill>
                          <a:latin typeface="+mn-lt"/>
                          <a:ea typeface="+mn-ea"/>
                          <a:cs typeface="+mn-cs"/>
                        </a:rPr>
                        <a:t>Year 3</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2400" b="0" i="0" u="none" strike="noStrike" kern="1200" baseline="0" dirty="0">
                          <a:solidFill>
                            <a:schemeClr val="tx1"/>
                          </a:solidFill>
                          <a:latin typeface="+mn-lt"/>
                          <a:ea typeface="+mn-ea"/>
                          <a:cs typeface="+mn-cs"/>
                        </a:rPr>
                        <a:t>   4,000</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607606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09575"/>
            <a:ext cx="8229600" cy="553998"/>
          </a:xfrm>
        </p:spPr>
        <p:txBody>
          <a:bodyPr>
            <a:spAutoFit/>
          </a:bodyPr>
          <a:lstStyle/>
          <a:p>
            <a:r>
              <a:rPr lang="en-US" altLang="en-US" sz="3600" dirty="0">
                <a:latin typeface="+mj-lt"/>
                <a:ea typeface="ヒラギノ角ゴ Pro W3" charset="-128"/>
              </a:rPr>
              <a:t>M</a:t>
            </a:r>
            <a:r>
              <a:rPr lang="en-US" altLang="en-US" sz="100" dirty="0">
                <a:latin typeface="+mj-lt"/>
                <a:ea typeface="ヒラギノ角ゴ Pro W3" charset="-128"/>
              </a:rPr>
              <a:t> </a:t>
            </a:r>
            <a:r>
              <a:rPr lang="en-US" altLang="en-US" sz="3600" dirty="0">
                <a:latin typeface="+mj-lt"/>
                <a:ea typeface="ヒラギノ角ゴ Pro W3" charset="-128"/>
              </a:rPr>
              <a:t>I</a:t>
            </a:r>
            <a:r>
              <a:rPr lang="en-US" altLang="en-US" sz="100" dirty="0">
                <a:latin typeface="+mj-lt"/>
                <a:ea typeface="ヒラギノ角ゴ Pro W3" charset="-128"/>
              </a:rPr>
              <a:t> </a:t>
            </a:r>
            <a:r>
              <a:rPr lang="en-US" altLang="en-US" sz="3600" dirty="0">
                <a:latin typeface="+mj-lt"/>
                <a:ea typeface="ヒラギノ角ゴ Pro W3" charset="-128"/>
              </a:rPr>
              <a:t>R</a:t>
            </a:r>
            <a:r>
              <a:rPr lang="en-US" altLang="en-US" sz="100" dirty="0">
                <a:latin typeface="+mj-lt"/>
                <a:ea typeface="ヒラギノ角ゴ Pro W3" charset="-128"/>
              </a:rPr>
              <a:t> </a:t>
            </a:r>
            <a:r>
              <a:rPr lang="en-US" altLang="en-US" sz="3600" dirty="0">
                <a:latin typeface="+mj-lt"/>
                <a:ea typeface="ヒラギノ角ゴ Pro W3" charset="-128"/>
              </a:rPr>
              <a:t>R Example </a:t>
            </a:r>
            <a:r>
              <a:rPr lang="en-US" altLang="en-US" sz="2800" dirty="0">
                <a:latin typeface="+mj-lt"/>
                <a:ea typeface="ヒラギノ角ゴ Pro W3" charset="-128"/>
              </a:rPr>
              <a:t>(2 of 3)</a:t>
            </a:r>
            <a:endParaRPr lang="en-US" sz="2000" dirty="0">
              <a:latin typeface="+mj-lt"/>
            </a:endParaRPr>
          </a:p>
        </p:txBody>
      </p:sp>
      <p:sp>
        <p:nvSpPr>
          <p:cNvPr id="3" name="Content Placeholder 2"/>
          <p:cNvSpPr>
            <a:spLocks noGrp="1"/>
          </p:cNvSpPr>
          <p:nvPr>
            <p:ph idx="1"/>
          </p:nvPr>
        </p:nvSpPr>
        <p:spPr>
          <a:xfrm>
            <a:off x="438150" y="1257300"/>
            <a:ext cx="8229600" cy="2519151"/>
          </a:xfrm>
        </p:spPr>
        <p:txBody>
          <a:bodyPr>
            <a:spAutoFit/>
          </a:bodyPr>
          <a:lstStyle/>
          <a:p>
            <a:pPr>
              <a:lnSpc>
                <a:spcPct val="90000"/>
              </a:lnSpc>
            </a:pPr>
            <a:r>
              <a:rPr lang="en-US" altLang="en-US" sz="2400" b="1" dirty="0">
                <a:ea typeface="ヒラギノ角ゴ Pro W3" charset="-128"/>
              </a:rPr>
              <a:t>Step 1</a:t>
            </a:r>
            <a:r>
              <a:rPr lang="en-US" altLang="en-US" sz="2400" dirty="0">
                <a:ea typeface="ヒラギノ角ゴ Pro W3" charset="-128"/>
              </a:rPr>
              <a:t>: Determine the </a:t>
            </a:r>
            <a:r>
              <a:rPr lang="en-US" altLang="en-US" sz="2400" i="1" dirty="0">
                <a:ea typeface="ヒラギノ角ゴ Pro W3" charset="-128"/>
              </a:rPr>
              <a:t>P</a:t>
            </a:r>
            <a:r>
              <a:rPr lang="en-US" altLang="en-US" sz="100" i="1" dirty="0">
                <a:ea typeface="ヒラギノ角ゴ Pro W3" charset="-128"/>
              </a:rPr>
              <a:t> </a:t>
            </a:r>
            <a:r>
              <a:rPr lang="en-US" altLang="en-US" sz="2400" i="1" dirty="0">
                <a:ea typeface="ヒラギノ角ゴ Pro W3" charset="-128"/>
              </a:rPr>
              <a:t>V</a:t>
            </a:r>
            <a:r>
              <a:rPr lang="en-US" altLang="en-US" sz="2400" dirty="0">
                <a:ea typeface="ヒラギノ角ゴ Pro W3" charset="-128"/>
              </a:rPr>
              <a:t> of the project’s free cash outflows; $6,000 is already at the present.</a:t>
            </a:r>
          </a:p>
          <a:p>
            <a:pPr>
              <a:lnSpc>
                <a:spcPct val="90000"/>
              </a:lnSpc>
            </a:pPr>
            <a:r>
              <a:rPr lang="en-US" altLang="en-US" sz="2400" b="1" dirty="0">
                <a:ea typeface="ヒラギノ角ゴ Pro W3" charset="-128"/>
              </a:rPr>
              <a:t>Step 2</a:t>
            </a:r>
            <a:r>
              <a:rPr lang="en-US" altLang="en-US" sz="2400" dirty="0">
                <a:ea typeface="ヒラギノ角ゴ Pro W3" charset="-128"/>
              </a:rPr>
              <a:t>: Determine the terminal value of the project’s free cash inflows. To do this, use the project’s required rate of return to calculate the </a:t>
            </a:r>
            <a:r>
              <a:rPr lang="en-US" altLang="en-US" sz="2400" i="1" dirty="0">
                <a:ea typeface="ヒラギノ角ゴ Pro W3" charset="-128"/>
              </a:rPr>
              <a:t>F</a:t>
            </a:r>
            <a:r>
              <a:rPr lang="en-US" altLang="en-US" sz="100" i="1" dirty="0">
                <a:ea typeface="ヒラギノ角ゴ Pro W3" charset="-128"/>
              </a:rPr>
              <a:t> </a:t>
            </a:r>
            <a:r>
              <a:rPr lang="en-US" altLang="en-US" sz="2400" i="1" dirty="0">
                <a:ea typeface="ヒラギノ角ゴ Pro W3" charset="-128"/>
              </a:rPr>
              <a:t>V</a:t>
            </a:r>
            <a:r>
              <a:rPr lang="en-US" altLang="en-US" sz="2400" dirty="0">
                <a:ea typeface="ヒラギノ角ゴ Pro W3" charset="-128"/>
              </a:rPr>
              <a:t> of the project’s three cash inflows. They turn out to be $2,420 + $3,300 + $4,000 = $9,720 for the terminal value.</a:t>
            </a:r>
            <a:endParaRPr lang="en-US" altLang="en-US" sz="2400" i="1" u="sng" dirty="0">
              <a:ea typeface="ヒラギノ角ゴ Pro W3" charset="-128"/>
            </a:endParaRPr>
          </a:p>
        </p:txBody>
      </p:sp>
    </p:spTree>
    <p:extLst>
      <p:ext uri="{BB962C8B-B14F-4D97-AF65-F5344CB8AC3E}">
        <p14:creationId xmlns:p14="http://schemas.microsoft.com/office/powerpoint/2010/main" val="3831140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17552"/>
            <a:ext cx="8229600" cy="553998"/>
          </a:xfrm>
        </p:spPr>
        <p:txBody>
          <a:bodyPr>
            <a:spAutoFit/>
          </a:bodyPr>
          <a:lstStyle/>
          <a:p>
            <a:r>
              <a:rPr lang="en-US" sz="3600" dirty="0">
                <a:latin typeface="+mj-lt"/>
              </a:rPr>
              <a:t>Figure </a:t>
            </a:r>
            <a:r>
              <a:rPr lang="en-US" sz="3600" dirty="0" smtClean="0">
                <a:latin typeface="+mj-lt"/>
              </a:rPr>
              <a:t>10.3 </a:t>
            </a:r>
            <a:r>
              <a:rPr lang="en-US" sz="3600" dirty="0">
                <a:latin typeface="+mj-lt"/>
              </a:rPr>
              <a:t>Calculating the </a:t>
            </a:r>
            <a:r>
              <a:rPr lang="en-US" altLang="en-US" sz="3600" dirty="0">
                <a:latin typeface="+mj-lt"/>
                <a:ea typeface="ヒラギノ角ゴ Pro W3" charset="-128"/>
              </a:rPr>
              <a:t>M</a:t>
            </a:r>
            <a:r>
              <a:rPr lang="en-US" altLang="en-US" sz="100" dirty="0">
                <a:latin typeface="+mj-lt"/>
                <a:ea typeface="ヒラギノ角ゴ Pro W3" charset="-128"/>
              </a:rPr>
              <a:t> </a:t>
            </a:r>
            <a:r>
              <a:rPr lang="en-US" altLang="en-US" sz="3600" dirty="0">
                <a:latin typeface="+mj-lt"/>
                <a:ea typeface="ヒラギノ角ゴ Pro W3" charset="-128"/>
              </a:rPr>
              <a:t>I</a:t>
            </a:r>
            <a:r>
              <a:rPr lang="en-US" altLang="en-US" sz="100" dirty="0">
                <a:latin typeface="+mj-lt"/>
                <a:ea typeface="ヒラギノ角ゴ Pro W3" charset="-128"/>
              </a:rPr>
              <a:t> </a:t>
            </a:r>
            <a:r>
              <a:rPr lang="en-US" altLang="en-US" sz="3600" dirty="0">
                <a:latin typeface="+mj-lt"/>
                <a:ea typeface="ヒラギノ角ゴ Pro W3" charset="-128"/>
              </a:rPr>
              <a:t>R</a:t>
            </a:r>
            <a:r>
              <a:rPr lang="en-US" altLang="en-US" sz="100" dirty="0">
                <a:latin typeface="+mj-lt"/>
                <a:ea typeface="ヒラギノ角ゴ Pro W3" charset="-128"/>
              </a:rPr>
              <a:t> </a:t>
            </a:r>
            <a:r>
              <a:rPr lang="en-US" altLang="en-US" sz="3600" dirty="0">
                <a:latin typeface="+mj-lt"/>
                <a:ea typeface="ヒラギノ角ゴ Pro W3" charset="-128"/>
              </a:rPr>
              <a:t>R</a:t>
            </a:r>
            <a:endParaRPr lang="en-US" dirty="0">
              <a:latin typeface="+mj-lt"/>
            </a:endParaRPr>
          </a:p>
        </p:txBody>
      </p:sp>
      <p:pic>
        <p:nvPicPr>
          <p:cNvPr id="3" name="Picture 2" descr="The figure shows the calculation of MIRR at k equals 10 percent. Cash flow for these years is shown as follows:&#10;Year 0:  minus 6,000&#10;Year 1: 2,000 (future value: 2,420)&#10;Year 2: 3,000 (future value: 3,300)&#10;Year 3: 4,000 (future value: 4,000)&#10;Adding the three future values gives a terminal value of dollar 9,720.&#10;A downward arrow from the Year 0 figure in the timeline reads: PV subscript outflows equals dollar 6,000. &#10;An arrow labeled MIRR equals 17.446 percent also points to the PV subscript outflows equals dollar 6,000 figure from the terminal value figure of dollar 9,7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127" y="1984629"/>
            <a:ext cx="7930896" cy="2907792"/>
          </a:xfrm>
          <a:prstGeom prst="rect">
            <a:avLst/>
          </a:prstGeom>
        </p:spPr>
      </p:pic>
    </p:spTree>
    <p:extLst>
      <p:ext uri="{BB962C8B-B14F-4D97-AF65-F5344CB8AC3E}">
        <p14:creationId xmlns:p14="http://schemas.microsoft.com/office/powerpoint/2010/main" val="13172912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17552"/>
            <a:ext cx="8229600" cy="553998"/>
          </a:xfrm>
        </p:spPr>
        <p:txBody>
          <a:bodyPr>
            <a:spAutoFit/>
          </a:bodyPr>
          <a:lstStyle/>
          <a:p>
            <a:r>
              <a:rPr lang="en-US" altLang="en-US" sz="3600" dirty="0">
                <a:latin typeface="+mj-lt"/>
                <a:ea typeface="ヒラギノ角ゴ Pro W3" charset="-128"/>
              </a:rPr>
              <a:t>M</a:t>
            </a:r>
            <a:r>
              <a:rPr lang="en-US" altLang="en-US" sz="100" dirty="0">
                <a:latin typeface="+mj-lt"/>
                <a:ea typeface="ヒラギノ角ゴ Pro W3" charset="-128"/>
              </a:rPr>
              <a:t> </a:t>
            </a:r>
            <a:r>
              <a:rPr lang="en-US" altLang="en-US" sz="3600" dirty="0">
                <a:latin typeface="+mj-lt"/>
                <a:ea typeface="ヒラギノ角ゴ Pro W3" charset="-128"/>
              </a:rPr>
              <a:t>I</a:t>
            </a:r>
            <a:r>
              <a:rPr lang="en-US" altLang="en-US" sz="100" dirty="0">
                <a:latin typeface="+mj-lt"/>
                <a:ea typeface="ヒラギノ角ゴ Pro W3" charset="-128"/>
              </a:rPr>
              <a:t> </a:t>
            </a:r>
            <a:r>
              <a:rPr lang="en-US" altLang="en-US" sz="3600" dirty="0">
                <a:latin typeface="+mj-lt"/>
                <a:ea typeface="ヒラギノ角ゴ Pro W3" charset="-128"/>
              </a:rPr>
              <a:t>R</a:t>
            </a:r>
            <a:r>
              <a:rPr lang="en-US" altLang="en-US" sz="100" dirty="0">
                <a:latin typeface="+mj-lt"/>
                <a:ea typeface="ヒラギノ角ゴ Pro W3" charset="-128"/>
              </a:rPr>
              <a:t> </a:t>
            </a:r>
            <a:r>
              <a:rPr lang="en-US" altLang="en-US" sz="3600" dirty="0">
                <a:latin typeface="+mj-lt"/>
                <a:ea typeface="ヒラギノ角ゴ Pro W3" charset="-128"/>
              </a:rPr>
              <a:t>R Example </a:t>
            </a:r>
            <a:r>
              <a:rPr lang="en-US" altLang="en-US" sz="2800" dirty="0">
                <a:latin typeface="+mj-lt"/>
                <a:ea typeface="ヒラギノ角ゴ Pro W3" charset="-128"/>
              </a:rPr>
              <a:t>(3 of 3)</a:t>
            </a:r>
            <a:endParaRPr lang="en-US" sz="2000" dirty="0">
              <a:latin typeface="+mj-lt"/>
            </a:endParaRPr>
          </a:p>
        </p:txBody>
      </p:sp>
      <p:sp>
        <p:nvSpPr>
          <p:cNvPr id="3" name="Content Placeholder 2"/>
          <p:cNvSpPr>
            <a:spLocks noGrp="1"/>
          </p:cNvSpPr>
          <p:nvPr>
            <p:ph idx="1"/>
          </p:nvPr>
        </p:nvSpPr>
        <p:spPr>
          <a:xfrm>
            <a:off x="438150" y="1257300"/>
            <a:ext cx="8229600" cy="1854354"/>
          </a:xfrm>
        </p:spPr>
        <p:txBody>
          <a:bodyPr>
            <a:spAutoFit/>
          </a:bodyPr>
          <a:lstStyle/>
          <a:p>
            <a:pPr>
              <a:lnSpc>
                <a:spcPct val="90000"/>
              </a:lnSpc>
            </a:pPr>
            <a:r>
              <a:rPr lang="en-US" altLang="en-US" sz="2400" b="1" dirty="0">
                <a:ea typeface="ヒラギノ角ゴ Pro W3" charset="-128"/>
              </a:rPr>
              <a:t>Step 3</a:t>
            </a:r>
            <a:r>
              <a:rPr lang="en-US" altLang="en-US" sz="2400" dirty="0">
                <a:ea typeface="ヒラギノ角ゴ Pro W3" charset="-128"/>
              </a:rPr>
              <a:t>: Determine the discount rate that equates the </a:t>
            </a:r>
            <a:r>
              <a:rPr lang="en-US" altLang="en-US" sz="2400" i="1" dirty="0">
                <a:ea typeface="ヒラギノ角ゴ Pro W3" charset="-128"/>
              </a:rPr>
              <a:t>P</a:t>
            </a:r>
            <a:r>
              <a:rPr lang="en-US" altLang="en-US" sz="100" i="1" dirty="0">
                <a:ea typeface="ヒラギノ角ゴ Pro W3" charset="-128"/>
              </a:rPr>
              <a:t> </a:t>
            </a:r>
            <a:r>
              <a:rPr lang="en-US" altLang="en-US" sz="2400" i="1" dirty="0">
                <a:ea typeface="ヒラギノ角ゴ Pro W3" charset="-128"/>
              </a:rPr>
              <a:t>V</a:t>
            </a:r>
            <a:r>
              <a:rPr lang="en-US" altLang="en-US" sz="2400" dirty="0">
                <a:ea typeface="ヒラギノ角ゴ Pro W3" charset="-128"/>
              </a:rPr>
              <a:t> of the terminal value and the </a:t>
            </a:r>
            <a:r>
              <a:rPr lang="en-US" altLang="en-US" sz="2400" i="1" dirty="0">
                <a:ea typeface="ヒラギノ角ゴ Pro W3" charset="-128"/>
              </a:rPr>
              <a:t>P</a:t>
            </a:r>
            <a:r>
              <a:rPr lang="en-US" altLang="en-US" sz="100" i="1" dirty="0">
                <a:ea typeface="ヒラギノ角ゴ Pro W3" charset="-128"/>
              </a:rPr>
              <a:t> </a:t>
            </a:r>
            <a:r>
              <a:rPr lang="en-US" altLang="en-US" sz="2400" i="1" dirty="0">
                <a:ea typeface="ヒラギノ角ゴ Pro W3" charset="-128"/>
              </a:rPr>
              <a:t>V</a:t>
            </a:r>
            <a:r>
              <a:rPr lang="en-US" altLang="en-US" sz="2400" dirty="0">
                <a:ea typeface="ヒラギノ角ゴ Pro W3" charset="-128"/>
              </a:rPr>
              <a:t> of the project’s cash outflows. </a:t>
            </a:r>
            <a:r>
              <a:rPr lang="en-US" altLang="en-US" sz="2400" b="1" dirty="0">
                <a:ea typeface="ヒラギノ角ゴ Pro W3" charset="-128"/>
              </a:rPr>
              <a:t>M</a:t>
            </a:r>
            <a:r>
              <a:rPr lang="en-US" altLang="en-US" sz="100" b="1" dirty="0">
                <a:ea typeface="ヒラギノ角ゴ Pro W3" charset="-128"/>
              </a:rPr>
              <a:t> </a:t>
            </a:r>
            <a:r>
              <a:rPr lang="en-US" altLang="en-US" sz="2400" b="1" dirty="0">
                <a:ea typeface="ヒラギノ角ゴ Pro W3" charset="-128"/>
              </a:rPr>
              <a:t>I</a:t>
            </a:r>
            <a:r>
              <a:rPr lang="en-US" altLang="en-US" sz="100" b="1" dirty="0">
                <a:ea typeface="ヒラギノ角ゴ Pro W3" charset="-128"/>
              </a:rPr>
              <a:t> </a:t>
            </a:r>
            <a:r>
              <a:rPr lang="en-US" altLang="en-US" sz="2400" b="1" dirty="0">
                <a:ea typeface="ヒラギノ角ゴ Pro W3" charset="-128"/>
              </a:rPr>
              <a:t>R</a:t>
            </a:r>
            <a:r>
              <a:rPr lang="en-US" altLang="en-US" sz="100" b="1" dirty="0">
                <a:ea typeface="ヒラギノ角ゴ Pro W3" charset="-128"/>
              </a:rPr>
              <a:t> </a:t>
            </a:r>
            <a:r>
              <a:rPr lang="en-US" altLang="en-US" sz="2400" b="1" dirty="0">
                <a:ea typeface="ヒラギノ角ゴ Pro W3" charset="-128"/>
              </a:rPr>
              <a:t>R</a:t>
            </a:r>
            <a:r>
              <a:rPr lang="en-US" altLang="en-US" sz="2400" dirty="0">
                <a:ea typeface="ヒラギノ角ゴ Pro W3" charset="-128"/>
              </a:rPr>
              <a:t> = </a:t>
            </a:r>
            <a:r>
              <a:rPr lang="en-US" altLang="en-US" sz="2400" b="1" dirty="0">
                <a:ea typeface="ヒラギノ角ゴ Pro W3" charset="-128"/>
              </a:rPr>
              <a:t>17.446%</a:t>
            </a:r>
          </a:p>
          <a:p>
            <a:pPr>
              <a:lnSpc>
                <a:spcPct val="90000"/>
              </a:lnSpc>
            </a:pPr>
            <a:r>
              <a:rPr lang="en-US" altLang="en-US" sz="2400" dirty="0">
                <a:ea typeface="ヒラギノ角ゴ Pro W3" charset="-128"/>
              </a:rPr>
              <a:t>Decision: M</a:t>
            </a:r>
            <a:r>
              <a:rPr lang="en-US" altLang="en-US" sz="100" dirty="0">
                <a:ea typeface="ヒラギノ角ゴ Pro W3" charset="-128"/>
              </a:rPr>
              <a:t> </a:t>
            </a:r>
            <a:r>
              <a:rPr lang="en-US" altLang="en-US" sz="2400" dirty="0">
                <a:ea typeface="ヒラギノ角ゴ Pro W3" charset="-128"/>
              </a:rPr>
              <a:t>I</a:t>
            </a:r>
            <a:r>
              <a:rPr lang="en-US" altLang="en-US" sz="100" dirty="0">
                <a:ea typeface="ヒラギノ角ゴ Pro W3" charset="-128"/>
              </a:rPr>
              <a:t> </a:t>
            </a:r>
            <a:r>
              <a:rPr lang="en-US" altLang="en-US" sz="2400" dirty="0">
                <a:ea typeface="ヒラギノ角ゴ Pro W3" charset="-128"/>
              </a:rPr>
              <a:t>R</a:t>
            </a:r>
            <a:r>
              <a:rPr lang="en-US" altLang="en-US" sz="100" dirty="0">
                <a:ea typeface="ヒラギノ角ゴ Pro W3" charset="-128"/>
              </a:rPr>
              <a:t> </a:t>
            </a:r>
            <a:r>
              <a:rPr lang="en-US" altLang="en-US" sz="2400" dirty="0">
                <a:ea typeface="ヒラギノ角ゴ Pro W3" charset="-128"/>
              </a:rPr>
              <a:t>R is greater than required rate of return, so accept.</a:t>
            </a:r>
            <a:endParaRPr lang="en-US" altLang="en-US" sz="2400" i="1" u="sng" dirty="0">
              <a:ea typeface="ヒラギノ角ゴ Pro W3" charset="-128"/>
            </a:endParaRPr>
          </a:p>
        </p:txBody>
      </p:sp>
    </p:spTree>
    <p:extLst>
      <p:ext uri="{BB962C8B-B14F-4D97-AF65-F5344CB8AC3E}">
        <p14:creationId xmlns:p14="http://schemas.microsoft.com/office/powerpoint/2010/main" val="2013151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150" y="2966680"/>
            <a:ext cx="7772400" cy="553998"/>
          </a:xfrm>
        </p:spPr>
        <p:txBody>
          <a:bodyPr>
            <a:spAutoFit/>
          </a:bodyPr>
          <a:lstStyle/>
          <a:p>
            <a:r>
              <a:rPr lang="en-US" altLang="en-US" dirty="0">
                <a:latin typeface="+mj-lt"/>
                <a:ea typeface="ヒラギノ角ゴ Pro W3" pitchFamily="-80" charset="-128"/>
              </a:rPr>
              <a:t>Capital </a:t>
            </a:r>
            <a:r>
              <a:rPr lang="en-US" altLang="en-US" dirty="0" smtClean="0">
                <a:latin typeface="+mj-lt"/>
                <a:ea typeface="ヒラギノ角ゴ Pro W3" pitchFamily="-80" charset="-128"/>
              </a:rPr>
              <a:t>Rationing</a:t>
            </a:r>
            <a:endParaRPr lang="en-US" altLang="en-US" sz="1800" b="0" dirty="0">
              <a:latin typeface="+mj-lt"/>
              <a:ea typeface="ヒラギノ角ゴ Pro W3" pitchFamily="-80" charset="-128"/>
            </a:endParaRPr>
          </a:p>
        </p:txBody>
      </p:sp>
    </p:spTree>
    <p:extLst>
      <p:ext uri="{BB962C8B-B14F-4D97-AF65-F5344CB8AC3E}">
        <p14:creationId xmlns:p14="http://schemas.microsoft.com/office/powerpoint/2010/main" val="25684413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27077"/>
            <a:ext cx="8229600" cy="553998"/>
          </a:xfrm>
        </p:spPr>
        <p:txBody>
          <a:bodyPr>
            <a:spAutoFit/>
          </a:bodyPr>
          <a:lstStyle/>
          <a:p>
            <a:r>
              <a:rPr lang="en-US" sz="3600" dirty="0">
                <a:latin typeface="+mj-lt"/>
              </a:rPr>
              <a:t>Capital Rationing </a:t>
            </a:r>
            <a:r>
              <a:rPr lang="en-US" sz="2800" dirty="0">
                <a:latin typeface="+mj-lt"/>
              </a:rPr>
              <a:t>(1 of 2)</a:t>
            </a:r>
            <a:endParaRPr lang="en-US" sz="2000" dirty="0">
              <a:latin typeface="+mj-lt"/>
            </a:endParaRPr>
          </a:p>
        </p:txBody>
      </p:sp>
      <p:sp>
        <p:nvSpPr>
          <p:cNvPr id="3" name="Content Placeholder 2"/>
          <p:cNvSpPr>
            <a:spLocks noGrp="1"/>
          </p:cNvSpPr>
          <p:nvPr>
            <p:ph idx="1"/>
          </p:nvPr>
        </p:nvSpPr>
        <p:spPr>
          <a:xfrm>
            <a:off x="438150" y="1222444"/>
            <a:ext cx="8229600" cy="2816156"/>
          </a:xfrm>
        </p:spPr>
        <p:txBody>
          <a:bodyPr>
            <a:spAutoFit/>
          </a:bodyPr>
          <a:lstStyle/>
          <a:p>
            <a:r>
              <a:rPr lang="en-US" altLang="en-US" sz="2400" dirty="0">
                <a:ea typeface="ヒラギノ角ゴ Pro W3" charset="-128"/>
              </a:rPr>
              <a:t>Capital rationing refers to situation where there is a limit on the dollar size of the capital budget. This may be due to the following:</a:t>
            </a:r>
          </a:p>
          <a:p>
            <a:pPr lvl="1"/>
            <a:r>
              <a:rPr lang="en-US" altLang="en-US" sz="2400" dirty="0">
                <a:ea typeface="ヒラギノ角ゴ Pro W3" charset="-128"/>
              </a:rPr>
              <a:t>Temporary adverse conditions in the market</a:t>
            </a:r>
          </a:p>
          <a:p>
            <a:pPr lvl="1"/>
            <a:r>
              <a:rPr lang="en-US" altLang="en-US" sz="2400" dirty="0">
                <a:ea typeface="ヒラギノ角ゴ Pro W3" charset="-128"/>
              </a:rPr>
              <a:t>Shortage of qualified personnel to direct new projects</a:t>
            </a:r>
          </a:p>
          <a:p>
            <a:pPr lvl="1"/>
            <a:r>
              <a:rPr lang="en-US" altLang="en-US" sz="2400" dirty="0">
                <a:ea typeface="ヒラギノ角ゴ Pro W3" charset="-128"/>
              </a:rPr>
              <a:t>Other factors, such as not being willing to take on excess debt to finance new projects</a:t>
            </a:r>
            <a:endParaRPr lang="en-US" sz="2400" dirty="0"/>
          </a:p>
        </p:txBody>
      </p:sp>
    </p:spTree>
    <p:extLst>
      <p:ext uri="{BB962C8B-B14F-4D97-AF65-F5344CB8AC3E}">
        <p14:creationId xmlns:p14="http://schemas.microsoft.com/office/powerpoint/2010/main" val="2972164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27077"/>
            <a:ext cx="8229600" cy="553998"/>
          </a:xfrm>
        </p:spPr>
        <p:txBody>
          <a:bodyPr>
            <a:spAutoFit/>
          </a:bodyPr>
          <a:lstStyle/>
          <a:p>
            <a:r>
              <a:rPr lang="en-US" altLang="en-US" sz="3600" dirty="0" smtClean="0">
                <a:latin typeface="+mj-lt"/>
                <a:ea typeface="ヒラギノ角ゴ Pro W3" charset="-128"/>
              </a:rPr>
              <a:t>Capital </a:t>
            </a:r>
            <a:r>
              <a:rPr lang="en-US" altLang="en-US" sz="3600" dirty="0">
                <a:latin typeface="+mj-lt"/>
                <a:ea typeface="ヒラギノ角ゴ Pro W3" charset="-128"/>
              </a:rPr>
              <a:t>Budgeting</a:t>
            </a:r>
            <a:endParaRPr lang="en-US" sz="3600" dirty="0">
              <a:latin typeface="+mj-lt"/>
            </a:endParaRPr>
          </a:p>
        </p:txBody>
      </p:sp>
      <p:sp>
        <p:nvSpPr>
          <p:cNvPr id="3" name="Content Placeholder 2"/>
          <p:cNvSpPr>
            <a:spLocks noGrp="1"/>
          </p:cNvSpPr>
          <p:nvPr>
            <p:ph idx="1"/>
          </p:nvPr>
        </p:nvSpPr>
        <p:spPr>
          <a:xfrm>
            <a:off x="438150" y="1219200"/>
            <a:ext cx="8229600" cy="2039020"/>
          </a:xfrm>
        </p:spPr>
        <p:txBody>
          <a:bodyPr>
            <a:spAutoFit/>
          </a:bodyPr>
          <a:lstStyle/>
          <a:p>
            <a:r>
              <a:rPr lang="en-US" altLang="en-US" sz="2400" b="1" dirty="0">
                <a:ea typeface="ヒラギノ角ゴ Pro W3" charset="-128"/>
              </a:rPr>
              <a:t>Meaning:</a:t>
            </a:r>
            <a:r>
              <a:rPr lang="en-US" altLang="en-US" sz="2400" dirty="0">
                <a:ea typeface="ヒラギノ角ゴ Pro W3" charset="-128"/>
              </a:rPr>
              <a:t> The process of decision making with respect to investments in fixed assets—that is, whether a proposed project should be accepted or rejected.</a:t>
            </a:r>
          </a:p>
          <a:p>
            <a:r>
              <a:rPr lang="en-US" altLang="en-US" sz="2400" dirty="0">
                <a:ea typeface="ヒラギノ角ゴ Pro W3" charset="-128"/>
              </a:rPr>
              <a:t>It is easier to “evaluate” profitable projects than to “find them.”</a:t>
            </a:r>
            <a:endParaRPr lang="en-US" sz="2400" dirty="0"/>
          </a:p>
        </p:txBody>
      </p:sp>
    </p:spTree>
    <p:extLst>
      <p:ext uri="{BB962C8B-B14F-4D97-AF65-F5344CB8AC3E}">
        <p14:creationId xmlns:p14="http://schemas.microsoft.com/office/powerpoint/2010/main" val="28452101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19100"/>
            <a:ext cx="8229600" cy="553998"/>
          </a:xfrm>
        </p:spPr>
        <p:txBody>
          <a:bodyPr>
            <a:spAutoFit/>
          </a:bodyPr>
          <a:lstStyle/>
          <a:p>
            <a:r>
              <a:rPr lang="en-US" sz="3600" dirty="0">
                <a:latin typeface="+mj-lt"/>
              </a:rPr>
              <a:t>Capital Rationing </a:t>
            </a:r>
            <a:r>
              <a:rPr lang="en-US" sz="2800" dirty="0">
                <a:latin typeface="+mj-lt"/>
              </a:rPr>
              <a:t>(2 of 2)</a:t>
            </a:r>
            <a:endParaRPr lang="en-US" sz="2000" dirty="0">
              <a:latin typeface="+mj-lt"/>
            </a:endParaRPr>
          </a:p>
        </p:txBody>
      </p:sp>
      <p:sp>
        <p:nvSpPr>
          <p:cNvPr id="3" name="Content Placeholder 2"/>
          <p:cNvSpPr>
            <a:spLocks noGrp="1"/>
          </p:cNvSpPr>
          <p:nvPr>
            <p:ph idx="1"/>
          </p:nvPr>
        </p:nvSpPr>
        <p:spPr>
          <a:xfrm>
            <a:off x="438150" y="1219200"/>
            <a:ext cx="7696200" cy="1669688"/>
          </a:xfrm>
        </p:spPr>
        <p:txBody>
          <a:bodyPr>
            <a:spAutoFit/>
          </a:bodyPr>
          <a:lstStyle/>
          <a:p>
            <a:r>
              <a:rPr lang="en-US" altLang="en-US" sz="2400" b="1" dirty="0">
                <a:ea typeface="ヒラギノ角ゴ Pro W3" charset="-128"/>
              </a:rPr>
              <a:t>How to select?</a:t>
            </a:r>
            <a:r>
              <a:rPr lang="en-US" altLang="en-US" sz="2400" dirty="0">
                <a:ea typeface="ヒラギノ角ゴ Pro W3" charset="-128"/>
              </a:rPr>
              <a:t> Select a set of projects with the highest N</a:t>
            </a:r>
            <a:r>
              <a:rPr lang="en-US" altLang="en-US" sz="100" dirty="0">
                <a:ea typeface="ヒラギノ角ゴ Pro W3" charset="-128"/>
              </a:rPr>
              <a:t> </a:t>
            </a:r>
            <a:r>
              <a:rPr lang="en-US" altLang="en-US" sz="2400" dirty="0">
                <a:ea typeface="ヒラギノ角ゴ Pro W3" charset="-128"/>
              </a:rPr>
              <a:t>P</a:t>
            </a:r>
            <a:r>
              <a:rPr lang="en-US" altLang="en-US" sz="100" dirty="0">
                <a:ea typeface="ヒラギノ角ゴ Pro W3" charset="-128"/>
              </a:rPr>
              <a:t> </a:t>
            </a:r>
            <a:r>
              <a:rPr lang="en-US" altLang="en-US" sz="2400" dirty="0">
                <a:ea typeface="ヒラギノ角ゴ Pro W3" charset="-128"/>
              </a:rPr>
              <a:t>V—subject to the capital constraint.</a:t>
            </a:r>
          </a:p>
          <a:p>
            <a:r>
              <a:rPr lang="en-US" altLang="en-US" sz="2400" dirty="0">
                <a:ea typeface="ヒラギノ角ゴ Pro W3" charset="-128"/>
              </a:rPr>
              <a:t>Note, using N</a:t>
            </a:r>
            <a:r>
              <a:rPr lang="en-US" altLang="en-US" sz="100" dirty="0">
                <a:ea typeface="ヒラギノ角ゴ Pro W3" charset="-128"/>
              </a:rPr>
              <a:t> </a:t>
            </a:r>
            <a:r>
              <a:rPr lang="en-US" altLang="en-US" sz="2400" dirty="0">
                <a:ea typeface="ヒラギノ角ゴ Pro W3" charset="-128"/>
              </a:rPr>
              <a:t>P</a:t>
            </a:r>
            <a:r>
              <a:rPr lang="en-US" altLang="en-US" sz="100" dirty="0">
                <a:ea typeface="ヒラギノ角ゴ Pro W3" charset="-128"/>
              </a:rPr>
              <a:t> </a:t>
            </a:r>
            <a:r>
              <a:rPr lang="en-US" altLang="en-US" sz="2400" dirty="0">
                <a:ea typeface="ヒラギノ角ゴ Pro W3" charset="-128"/>
              </a:rPr>
              <a:t>V may preclude accepting the highest ranked project in terms of </a:t>
            </a:r>
            <a:r>
              <a:rPr lang="en-US" altLang="en-US" sz="2400" i="1" dirty="0">
                <a:ea typeface="ヒラギノ角ゴ Pro W3" charset="-128"/>
              </a:rPr>
              <a:t>P</a:t>
            </a:r>
            <a:r>
              <a:rPr lang="en-US" altLang="en-US" sz="100" i="1" dirty="0">
                <a:ea typeface="ヒラギノ角ゴ Pro W3" charset="-128"/>
              </a:rPr>
              <a:t> </a:t>
            </a:r>
            <a:r>
              <a:rPr lang="en-US" altLang="en-US" sz="2400" i="1" dirty="0">
                <a:ea typeface="ヒラギノ角ゴ Pro W3" charset="-128"/>
              </a:rPr>
              <a:t>I </a:t>
            </a:r>
            <a:r>
              <a:rPr lang="en-US" altLang="en-US" sz="2400" dirty="0">
                <a:ea typeface="ヒラギノ角ゴ Pro W3" charset="-128"/>
              </a:rPr>
              <a:t>or </a:t>
            </a:r>
            <a:r>
              <a:rPr lang="en-US" altLang="en-US" sz="2400" i="1" dirty="0">
                <a:ea typeface="ヒラギノ角ゴ Pro W3" charset="-128"/>
              </a:rPr>
              <a:t>I</a:t>
            </a:r>
            <a:r>
              <a:rPr lang="en-US" altLang="en-US" sz="100" i="1" dirty="0">
                <a:ea typeface="ヒラギノ角ゴ Pro W3" charset="-128"/>
              </a:rPr>
              <a:t> </a:t>
            </a:r>
            <a:r>
              <a:rPr lang="en-US" altLang="en-US" sz="2400" i="1" dirty="0">
                <a:ea typeface="ヒラギノ角ゴ Pro W3" charset="-128"/>
              </a:rPr>
              <a:t>R</a:t>
            </a:r>
            <a:r>
              <a:rPr lang="en-US" altLang="en-US" sz="100" i="1" dirty="0">
                <a:ea typeface="ヒラギノ角ゴ Pro W3" charset="-128"/>
              </a:rPr>
              <a:t> </a:t>
            </a:r>
            <a:r>
              <a:rPr lang="en-US" altLang="en-US" sz="2400" i="1" dirty="0">
                <a:ea typeface="ヒラギノ角ゴ Pro W3" charset="-128"/>
              </a:rPr>
              <a:t>R</a:t>
            </a:r>
            <a:r>
              <a:rPr lang="en-US" altLang="en-US" sz="2400" dirty="0">
                <a:ea typeface="ヒラギノ角ゴ Pro W3" charset="-128"/>
              </a:rPr>
              <a:t>.</a:t>
            </a:r>
            <a:endParaRPr lang="en-US" sz="2400" dirty="0"/>
          </a:p>
        </p:txBody>
      </p:sp>
    </p:spTree>
    <p:extLst>
      <p:ext uri="{BB962C8B-B14F-4D97-AF65-F5344CB8AC3E}">
        <p14:creationId xmlns:p14="http://schemas.microsoft.com/office/powerpoint/2010/main" val="2078752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1" y="417195"/>
            <a:ext cx="7810499" cy="1097280"/>
          </a:xfrm>
        </p:spPr>
        <p:txBody>
          <a:bodyPr wrap="square">
            <a:spAutoFit/>
          </a:bodyPr>
          <a:lstStyle/>
          <a:p>
            <a:r>
              <a:rPr lang="en-US" sz="3600" dirty="0">
                <a:latin typeface="+mj-lt"/>
              </a:rPr>
              <a:t>Figure </a:t>
            </a:r>
            <a:r>
              <a:rPr lang="en-US" sz="3600" dirty="0" smtClean="0">
                <a:latin typeface="+mj-lt"/>
              </a:rPr>
              <a:t>10.4 </a:t>
            </a:r>
            <a:r>
              <a:rPr lang="en-US" sz="3600" dirty="0">
                <a:latin typeface="+mj-lt"/>
              </a:rPr>
              <a:t>Projects </a:t>
            </a:r>
            <a:r>
              <a:rPr lang="en-US" sz="3600" dirty="0" smtClean="0">
                <a:latin typeface="+mj-lt"/>
              </a:rPr>
              <a:t>Ranked by </a:t>
            </a:r>
            <a:r>
              <a:rPr lang="en-US" sz="3600" dirty="0">
                <a:latin typeface="+mj-lt"/>
              </a:rPr>
              <a:t>the I</a:t>
            </a:r>
            <a:r>
              <a:rPr lang="en-US" sz="100" dirty="0">
                <a:latin typeface="+mj-lt"/>
              </a:rPr>
              <a:t> </a:t>
            </a:r>
            <a:r>
              <a:rPr lang="en-US" sz="3600" dirty="0">
                <a:latin typeface="+mj-lt"/>
              </a:rPr>
              <a:t>R</a:t>
            </a:r>
            <a:r>
              <a:rPr lang="en-US" sz="100" dirty="0">
                <a:latin typeface="+mj-lt"/>
              </a:rPr>
              <a:t> </a:t>
            </a:r>
            <a:r>
              <a:rPr lang="en-US" sz="3600" dirty="0">
                <a:latin typeface="+mj-lt"/>
              </a:rPr>
              <a:t>R</a:t>
            </a:r>
          </a:p>
        </p:txBody>
      </p:sp>
      <p:pic>
        <p:nvPicPr>
          <p:cNvPr id="3" name="Picture 2" descr="The graph ranks projects A through J by the IRR. The horizontal axis is Dollars; the vertical axis is IRR in percentage. &#10;The IRR percentage is highest for project A and progressively less through project J. &#10;Two dashed lines intersect in the middle of project D. The horizontal line is the required rate of return (cutoff criterion without capital rationing) while the vertical line, at point dollar X on the horizontal axis, is the dollar budget constraint (cutoff criterion under capital rationing).&#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236" y="1981200"/>
            <a:ext cx="8246578" cy="2854584"/>
          </a:xfrm>
          <a:prstGeom prst="rect">
            <a:avLst/>
          </a:prstGeom>
        </p:spPr>
      </p:pic>
    </p:spTree>
    <p:extLst>
      <p:ext uri="{BB962C8B-B14F-4D97-AF65-F5344CB8AC3E}">
        <p14:creationId xmlns:p14="http://schemas.microsoft.com/office/powerpoint/2010/main" val="162391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395407"/>
            <a:ext cx="8324850" cy="1661993"/>
          </a:xfrm>
        </p:spPr>
        <p:txBody>
          <a:bodyPr wrap="square">
            <a:spAutoFit/>
          </a:bodyPr>
          <a:lstStyle/>
          <a:p>
            <a:r>
              <a:rPr lang="en-US" sz="3600" dirty="0">
                <a:latin typeface="+mj-lt"/>
              </a:rPr>
              <a:t>Table </a:t>
            </a:r>
            <a:r>
              <a:rPr lang="en-US" sz="3600" dirty="0" smtClean="0">
                <a:latin typeface="+mj-lt"/>
              </a:rPr>
              <a:t>10.7 </a:t>
            </a:r>
            <a:r>
              <a:rPr lang="en-US" sz="3600" dirty="0">
                <a:latin typeface="+mj-lt"/>
              </a:rPr>
              <a:t>Capital Rationing: Choosing Among Five Indivisible Projects</a:t>
            </a:r>
          </a:p>
        </p:txBody>
      </p:sp>
      <p:graphicFrame>
        <p:nvGraphicFramePr>
          <p:cNvPr id="4" name="Table 3"/>
          <p:cNvGraphicFramePr>
            <a:graphicFrameLocks noGrp="1"/>
          </p:cNvGraphicFramePr>
          <p:nvPr>
            <p:extLst>
              <p:ext uri="{D42A27DB-BD31-4B8C-83A1-F6EECF244321}">
                <p14:modId xmlns:p14="http://schemas.microsoft.com/office/powerpoint/2010/main" val="2796160497"/>
              </p:ext>
            </p:extLst>
          </p:nvPr>
        </p:nvGraphicFramePr>
        <p:xfrm>
          <a:off x="609598" y="2514600"/>
          <a:ext cx="8001004" cy="3184328"/>
        </p:xfrm>
        <a:graphic>
          <a:graphicData uri="http://schemas.openxmlformats.org/drawingml/2006/table">
            <a:tbl>
              <a:tblPr firstRow="1" bandRow="1">
                <a:tableStyleId>{3B4B98B0-60AC-42C2-AFA5-B58CD77FA1E5}</a:tableStyleId>
              </a:tblPr>
              <a:tblGrid>
                <a:gridCol w="2000251">
                  <a:extLst>
                    <a:ext uri="{9D8B030D-6E8A-4147-A177-3AD203B41FA5}">
                      <a16:colId xmlns:a16="http://schemas.microsoft.com/office/drawing/2014/main" xmlns="" val="20000"/>
                    </a:ext>
                  </a:extLst>
                </a:gridCol>
                <a:gridCol w="2000251">
                  <a:extLst>
                    <a:ext uri="{9D8B030D-6E8A-4147-A177-3AD203B41FA5}">
                      <a16:colId xmlns:a16="http://schemas.microsoft.com/office/drawing/2014/main" xmlns="" val="20001"/>
                    </a:ext>
                  </a:extLst>
                </a:gridCol>
                <a:gridCol w="2000251">
                  <a:extLst>
                    <a:ext uri="{9D8B030D-6E8A-4147-A177-3AD203B41FA5}">
                      <a16:colId xmlns:a16="http://schemas.microsoft.com/office/drawing/2014/main" xmlns="" val="20002"/>
                    </a:ext>
                  </a:extLst>
                </a:gridCol>
                <a:gridCol w="2000251">
                  <a:extLst>
                    <a:ext uri="{9D8B030D-6E8A-4147-A177-3AD203B41FA5}">
                      <a16:colId xmlns:a16="http://schemas.microsoft.com/office/drawing/2014/main" xmlns="" val="20003"/>
                    </a:ext>
                  </a:extLst>
                </a:gridCol>
              </a:tblGrid>
              <a:tr h="553785">
                <a:tc>
                  <a:txBody>
                    <a:bodyPr/>
                    <a:lstStyle/>
                    <a:p>
                      <a:pPr algn="ctr"/>
                      <a:r>
                        <a:rPr lang="en-US" sz="2400" b="1" i="0" u="none" strike="noStrike" kern="1200" baseline="0" dirty="0">
                          <a:solidFill>
                            <a:schemeClr val="bg1"/>
                          </a:solidFill>
                          <a:latin typeface="+mn-lt"/>
                          <a:ea typeface="+mn-ea"/>
                          <a:cs typeface="+mn-cs"/>
                        </a:rPr>
                        <a:t>Project</a:t>
                      </a:r>
                      <a:endParaRPr lang="en-US" sz="2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400" b="1" i="0" u="none" strike="noStrike" kern="1200" baseline="0" dirty="0">
                          <a:solidFill>
                            <a:schemeClr val="bg1"/>
                          </a:solidFill>
                          <a:latin typeface="+mn-lt"/>
                          <a:ea typeface="+mn-ea"/>
                          <a:cs typeface="+mn-cs"/>
                        </a:rPr>
                        <a:t>Initial Outlay</a:t>
                      </a:r>
                      <a:endParaRPr lang="en-US" sz="2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400" b="1" i="0" u="none" strike="noStrike" kern="1200" baseline="0" dirty="0">
                          <a:solidFill>
                            <a:schemeClr val="bg1"/>
                          </a:solidFill>
                          <a:latin typeface="+mn-lt"/>
                          <a:ea typeface="+mn-ea"/>
                          <a:cs typeface="+mn-cs"/>
                        </a:rPr>
                        <a:t>Profitability Index</a:t>
                      </a:r>
                      <a:endParaRPr lang="en-US" sz="2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400" b="1" i="0" u="none" strike="noStrike" kern="1200" baseline="0" dirty="0">
                          <a:solidFill>
                            <a:schemeClr val="bg1"/>
                          </a:solidFill>
                          <a:latin typeface="+mn-lt"/>
                          <a:ea typeface="+mn-ea"/>
                          <a:cs typeface="+mn-cs"/>
                        </a:rPr>
                        <a:t>Net Present Value</a:t>
                      </a:r>
                      <a:endParaRPr lang="en-US" sz="2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0"/>
                  </a:ext>
                </a:extLst>
              </a:tr>
              <a:tr h="476042">
                <a:tc>
                  <a:txBody>
                    <a:bodyPr/>
                    <a:lstStyle/>
                    <a:p>
                      <a:pPr algn="ctr"/>
                      <a:r>
                        <a:rPr lang="en-US" sz="2400"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2400" b="0" i="0" u="none" strike="noStrike" kern="1200" baseline="0" dirty="0">
                          <a:solidFill>
                            <a:schemeClr val="tx1"/>
                          </a:solidFill>
                          <a:latin typeface="+mn-lt"/>
                          <a:ea typeface="+mn-ea"/>
                          <a:cs typeface="+mn-cs"/>
                        </a:rPr>
                        <a:t>$200,000</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2400" b="0" i="0" u="none" strike="noStrike" kern="1200" baseline="0" dirty="0">
                          <a:solidFill>
                            <a:schemeClr val="tx1"/>
                          </a:solidFill>
                          <a:latin typeface="+mn-lt"/>
                          <a:ea typeface="+mn-ea"/>
                          <a:cs typeface="+mn-cs"/>
                        </a:rPr>
                        <a:t>2.4</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2400" b="0" i="0" u="none" strike="noStrike" kern="1200" baseline="0" dirty="0">
                          <a:solidFill>
                            <a:schemeClr val="tx1"/>
                          </a:solidFill>
                          <a:latin typeface="+mn-lt"/>
                          <a:ea typeface="+mn-ea"/>
                          <a:cs typeface="+mn-cs"/>
                        </a:rPr>
                        <a:t>$280,000</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1"/>
                  </a:ext>
                </a:extLst>
              </a:tr>
              <a:tr h="456368">
                <a:tc>
                  <a:txBody>
                    <a:bodyPr/>
                    <a:lstStyle/>
                    <a:p>
                      <a:pPr algn="ctr"/>
                      <a:r>
                        <a:rPr lang="en-US" sz="2400" dirty="0"/>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2400" b="0" i="0" u="none" strike="noStrike" kern="1200" baseline="0" dirty="0">
                          <a:solidFill>
                            <a:schemeClr val="tx1"/>
                          </a:solidFill>
                          <a:latin typeface="+mn-lt"/>
                          <a:ea typeface="+mn-ea"/>
                          <a:cs typeface="+mn-cs"/>
                        </a:rPr>
                        <a:t>  200,000</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2400" b="0" i="0" u="none" strike="noStrike" kern="1200" baseline="0" dirty="0">
                          <a:solidFill>
                            <a:schemeClr val="tx1"/>
                          </a:solidFill>
                          <a:latin typeface="+mn-lt"/>
                          <a:ea typeface="+mn-ea"/>
                          <a:cs typeface="+mn-cs"/>
                        </a:rPr>
                        <a:t>2.3</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2400" b="0" i="0" u="none" strike="noStrike" kern="1200" baseline="0" dirty="0">
                          <a:solidFill>
                            <a:schemeClr val="tx1"/>
                          </a:solidFill>
                          <a:latin typeface="+mn-lt"/>
                          <a:ea typeface="+mn-ea"/>
                          <a:cs typeface="+mn-cs"/>
                        </a:rPr>
                        <a:t>  260,000</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2"/>
                  </a:ext>
                </a:extLst>
              </a:tr>
              <a:tr h="476042">
                <a:tc>
                  <a:txBody>
                    <a:bodyPr/>
                    <a:lstStyle/>
                    <a:p>
                      <a:pPr algn="ctr"/>
                      <a:r>
                        <a:rPr lang="en-US" sz="2400" dirty="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2400" b="0" i="0" u="none" strike="noStrike" kern="1200" baseline="0" dirty="0">
                          <a:solidFill>
                            <a:schemeClr val="tx1"/>
                          </a:solidFill>
                          <a:latin typeface="+mn-lt"/>
                          <a:ea typeface="+mn-ea"/>
                          <a:cs typeface="+mn-cs"/>
                        </a:rPr>
                        <a:t>  800,000</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2400" b="0" i="0" u="none" strike="noStrike" kern="1200" baseline="0" dirty="0">
                          <a:solidFill>
                            <a:schemeClr val="tx1"/>
                          </a:solidFill>
                          <a:latin typeface="+mn-lt"/>
                          <a:ea typeface="+mn-ea"/>
                          <a:cs typeface="+mn-cs"/>
                        </a:rPr>
                        <a:t>1.7</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2400" b="0" i="0" u="none" strike="noStrike" kern="1200" baseline="0" dirty="0">
                          <a:solidFill>
                            <a:schemeClr val="tx1"/>
                          </a:solidFill>
                          <a:latin typeface="+mn-lt"/>
                          <a:ea typeface="+mn-ea"/>
                          <a:cs typeface="+mn-cs"/>
                        </a:rPr>
                        <a:t>  560,000</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3"/>
                  </a:ext>
                </a:extLst>
              </a:tr>
              <a:tr h="476042">
                <a:tc>
                  <a:txBody>
                    <a:bodyPr/>
                    <a:lstStyle/>
                    <a:p>
                      <a:pPr algn="ctr"/>
                      <a:r>
                        <a:rPr lang="en-US" sz="2400" dirty="0"/>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2400" b="0" i="0" u="none" strike="noStrike" kern="1200" baseline="0" dirty="0">
                          <a:solidFill>
                            <a:schemeClr val="tx1"/>
                          </a:solidFill>
                          <a:latin typeface="+mn-lt"/>
                          <a:ea typeface="+mn-ea"/>
                          <a:cs typeface="+mn-cs"/>
                        </a:rPr>
                        <a:t>  300,000</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2400" b="0" i="0" u="none" strike="noStrike" kern="1200" baseline="0" dirty="0">
                          <a:solidFill>
                            <a:schemeClr val="tx1"/>
                          </a:solidFill>
                          <a:latin typeface="+mn-lt"/>
                          <a:ea typeface="+mn-ea"/>
                          <a:cs typeface="+mn-cs"/>
                        </a:rPr>
                        <a:t>1.3</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2400" b="0" i="0" u="none" strike="noStrike" kern="1200" baseline="0" dirty="0">
                          <a:solidFill>
                            <a:schemeClr val="tx1"/>
                          </a:solidFill>
                          <a:latin typeface="+mn-lt"/>
                          <a:ea typeface="+mn-ea"/>
                          <a:cs typeface="+mn-cs"/>
                        </a:rPr>
                        <a:t>    90,000</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4"/>
                  </a:ext>
                </a:extLst>
              </a:tr>
              <a:tr h="476042">
                <a:tc>
                  <a:txBody>
                    <a:bodyPr/>
                    <a:lstStyle/>
                    <a:p>
                      <a:pPr algn="ctr"/>
                      <a:r>
                        <a:rPr lang="en-US" sz="2400" dirty="0"/>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2400" b="0" i="0" u="none" strike="noStrike" kern="1200" baseline="0" dirty="0">
                          <a:solidFill>
                            <a:schemeClr val="tx1"/>
                          </a:solidFill>
                          <a:latin typeface="+mn-lt"/>
                          <a:ea typeface="+mn-ea"/>
                          <a:cs typeface="+mn-cs"/>
                        </a:rPr>
                        <a:t>  300,000</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2400" b="0" i="0" u="none" strike="noStrike" kern="1200" baseline="0" dirty="0">
                          <a:solidFill>
                            <a:schemeClr val="tx1"/>
                          </a:solidFill>
                          <a:latin typeface="+mn-lt"/>
                          <a:ea typeface="+mn-ea"/>
                          <a:cs typeface="+mn-cs"/>
                        </a:rPr>
                        <a:t>1.2</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2400" b="0" i="0" u="none" strike="noStrike" kern="1200" baseline="0" dirty="0">
                          <a:solidFill>
                            <a:schemeClr val="tx1"/>
                          </a:solidFill>
                          <a:latin typeface="+mn-lt"/>
                          <a:ea typeface="+mn-ea"/>
                          <a:cs typeface="+mn-cs"/>
                        </a:rPr>
                        <a:t>    60,000</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7697126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 y="2920603"/>
            <a:ext cx="8343900" cy="615553"/>
          </a:xfrm>
        </p:spPr>
        <p:txBody>
          <a:bodyPr wrap="square">
            <a:spAutoFit/>
          </a:bodyPr>
          <a:lstStyle/>
          <a:p>
            <a:r>
              <a:rPr lang="en-US" altLang="en-US" dirty="0" smtClean="0">
                <a:latin typeface="+mj-lt"/>
                <a:ea typeface="ヒラギノ角ゴ Pro W3" pitchFamily="-80" charset="-128"/>
              </a:rPr>
              <a:t>Ranking Mutually Exclusive Projects</a:t>
            </a:r>
            <a:r>
              <a:rPr lang="en-US" altLang="en-US" sz="4000" dirty="0" smtClean="0">
                <a:latin typeface="+mj-lt"/>
                <a:ea typeface="ヒラギノ角ゴ Pro W3" pitchFamily="-80" charset="-128"/>
              </a:rPr>
              <a:t> </a:t>
            </a:r>
            <a:endParaRPr lang="en-US" altLang="en-US" sz="2000" b="0" dirty="0">
              <a:latin typeface="+mj-lt"/>
              <a:ea typeface="ヒラギノ角ゴ Pro W3" pitchFamily="-80" charset="-128"/>
            </a:endParaRPr>
          </a:p>
        </p:txBody>
      </p:sp>
    </p:spTree>
    <p:extLst>
      <p:ext uri="{BB962C8B-B14F-4D97-AF65-F5344CB8AC3E}">
        <p14:creationId xmlns:p14="http://schemas.microsoft.com/office/powerpoint/2010/main" val="2097407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17195"/>
            <a:ext cx="7696200" cy="1097280"/>
          </a:xfrm>
        </p:spPr>
        <p:txBody>
          <a:bodyPr>
            <a:spAutoFit/>
          </a:bodyPr>
          <a:lstStyle/>
          <a:p>
            <a:r>
              <a:rPr lang="en-US" sz="3600" dirty="0">
                <a:latin typeface="+mj-lt"/>
              </a:rPr>
              <a:t>Ranking Mutually Exclusive Projects</a:t>
            </a:r>
            <a:endParaRPr lang="en-US" sz="2000" b="0" dirty="0">
              <a:latin typeface="+mj-lt"/>
            </a:endParaRPr>
          </a:p>
        </p:txBody>
      </p:sp>
      <p:sp>
        <p:nvSpPr>
          <p:cNvPr id="3" name="Content Placeholder 2"/>
          <p:cNvSpPr>
            <a:spLocks noGrp="1"/>
          </p:cNvSpPr>
          <p:nvPr>
            <p:ph idx="1"/>
          </p:nvPr>
        </p:nvSpPr>
        <p:spPr>
          <a:xfrm>
            <a:off x="438150" y="1907709"/>
            <a:ext cx="8229600" cy="1492716"/>
          </a:xfrm>
        </p:spPr>
        <p:txBody>
          <a:bodyPr>
            <a:spAutoFit/>
          </a:bodyPr>
          <a:lstStyle/>
          <a:p>
            <a:r>
              <a:rPr lang="en-US" altLang="en-US" sz="2400" dirty="0">
                <a:ea typeface="ヒラギノ角ゴ Pro W3" charset="-128"/>
              </a:rPr>
              <a:t>Size disparity</a:t>
            </a:r>
          </a:p>
          <a:p>
            <a:r>
              <a:rPr lang="en-US" altLang="en-US" sz="2400" dirty="0">
                <a:ea typeface="ヒラギノ角ゴ Pro W3" charset="-128"/>
              </a:rPr>
              <a:t>Time disparity</a:t>
            </a:r>
          </a:p>
          <a:p>
            <a:r>
              <a:rPr lang="en-US" altLang="en-US" sz="2400" dirty="0">
                <a:ea typeface="ヒラギノ角ゴ Pro W3" charset="-128"/>
              </a:rPr>
              <a:t>Unequal life</a:t>
            </a:r>
            <a:endParaRPr lang="en-US" sz="2400" dirty="0"/>
          </a:p>
        </p:txBody>
      </p:sp>
    </p:spTree>
    <p:extLst>
      <p:ext uri="{BB962C8B-B14F-4D97-AF65-F5344CB8AC3E}">
        <p14:creationId xmlns:p14="http://schemas.microsoft.com/office/powerpoint/2010/main" val="1762744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427077"/>
            <a:ext cx="8229600" cy="553998"/>
          </a:xfrm>
        </p:spPr>
        <p:txBody>
          <a:bodyPr>
            <a:spAutoFit/>
          </a:bodyPr>
          <a:lstStyle/>
          <a:p>
            <a:r>
              <a:rPr lang="en-US" altLang="en-US" sz="3600" dirty="0">
                <a:latin typeface="+mj-lt"/>
                <a:ea typeface="ヒラギノ角ゴ Pro W3" charset="-128"/>
              </a:rPr>
              <a:t>Size Disparity</a:t>
            </a:r>
            <a:endParaRPr lang="en-US" sz="3600" dirty="0">
              <a:latin typeface="+mj-lt"/>
            </a:endParaRPr>
          </a:p>
        </p:txBody>
      </p:sp>
      <p:sp>
        <p:nvSpPr>
          <p:cNvPr id="4" name="Content Placeholder 3"/>
          <p:cNvSpPr>
            <a:spLocks noGrp="1"/>
          </p:cNvSpPr>
          <p:nvPr>
            <p:ph idx="1"/>
          </p:nvPr>
        </p:nvSpPr>
        <p:spPr>
          <a:xfrm>
            <a:off x="438150" y="1219200"/>
            <a:ext cx="8229600" cy="2931572"/>
          </a:xfrm>
        </p:spPr>
        <p:txBody>
          <a:bodyPr>
            <a:spAutoFit/>
          </a:bodyPr>
          <a:lstStyle/>
          <a:p>
            <a:r>
              <a:rPr lang="en-US" altLang="en-US" sz="2400" dirty="0">
                <a:ea typeface="ヒラギノ角ゴ Pro W3" charset="-128"/>
              </a:rPr>
              <a:t>This occurs when we examine mutually exclusive projects of unequal size.</a:t>
            </a:r>
          </a:p>
          <a:p>
            <a:r>
              <a:rPr lang="en-US" altLang="en-US" sz="2400" b="1" dirty="0">
                <a:ea typeface="ヒラギノ角ゴ Pro W3" charset="-128"/>
              </a:rPr>
              <a:t>Example:</a:t>
            </a:r>
            <a:r>
              <a:rPr lang="en-US" altLang="en-US" sz="2400" dirty="0">
                <a:ea typeface="ヒラギノ角ゴ Pro W3" charset="-128"/>
              </a:rPr>
              <a:t> Consider the following cash flows for </a:t>
            </a:r>
            <a:r>
              <a:rPr lang="en-US" altLang="en-US" sz="2400" dirty="0" smtClean="0">
                <a:ea typeface="ヒラギノ角ゴ Pro W3" charset="-128"/>
              </a:rPr>
              <a:t>two 1-year </a:t>
            </a:r>
            <a:r>
              <a:rPr lang="en-US" altLang="en-US" sz="2400" dirty="0">
                <a:ea typeface="ヒラギノ角ゴ Pro W3" charset="-128"/>
              </a:rPr>
              <a:t>projects, A and B, with required rates of return </a:t>
            </a:r>
            <a:r>
              <a:rPr lang="en-US" altLang="en-US" sz="2400" dirty="0" smtClean="0">
                <a:ea typeface="ヒラギノ角ゴ Pro W3" charset="-128"/>
              </a:rPr>
              <a:t>of 10 percent</a:t>
            </a:r>
            <a:r>
              <a:rPr lang="en-US" altLang="en-US" sz="2400" dirty="0">
                <a:ea typeface="ヒラギノ角ゴ Pro W3" charset="-128"/>
              </a:rPr>
              <a:t>.</a:t>
            </a:r>
          </a:p>
          <a:p>
            <a:pPr lvl="1"/>
            <a:r>
              <a:rPr lang="en-US" altLang="en-US" sz="2400" dirty="0">
                <a:ea typeface="ヒラギノ角ゴ Pro W3" charset="-128"/>
              </a:rPr>
              <a:t>Initial Outlay: A = $200; B = $1,500</a:t>
            </a:r>
          </a:p>
          <a:p>
            <a:pPr lvl="1"/>
            <a:r>
              <a:rPr lang="en-US" altLang="en-US" sz="2400" dirty="0">
                <a:ea typeface="ヒラギノ角ゴ Pro W3" charset="-128"/>
              </a:rPr>
              <a:t>Inflow:</a:t>
            </a:r>
            <a:r>
              <a:rPr lang="en-US" altLang="en-US" sz="2400" dirty="0"/>
              <a:t> </a:t>
            </a:r>
            <a:r>
              <a:rPr lang="en-US" altLang="en-US" sz="2400" dirty="0">
                <a:ea typeface="ヒラギノ角ゴ Pro W3" charset="-128"/>
              </a:rPr>
              <a:t>A = $300; B = $1,900</a:t>
            </a:r>
          </a:p>
        </p:txBody>
      </p:sp>
    </p:spTree>
    <p:extLst>
      <p:ext uri="{BB962C8B-B14F-4D97-AF65-F5344CB8AC3E}">
        <p14:creationId xmlns:p14="http://schemas.microsoft.com/office/powerpoint/2010/main" val="19846885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17195"/>
            <a:ext cx="8229600" cy="1097280"/>
          </a:xfrm>
        </p:spPr>
        <p:txBody>
          <a:bodyPr>
            <a:spAutoFit/>
          </a:bodyPr>
          <a:lstStyle/>
          <a:p>
            <a:r>
              <a:rPr lang="en-US" sz="3600" dirty="0">
                <a:latin typeface="+mj-lt"/>
              </a:rPr>
              <a:t>Table </a:t>
            </a:r>
            <a:r>
              <a:rPr lang="en-US" sz="3600" dirty="0" smtClean="0">
                <a:latin typeface="+mj-lt"/>
              </a:rPr>
              <a:t>10.8 </a:t>
            </a:r>
            <a:r>
              <a:rPr lang="en-US" sz="3600" dirty="0">
                <a:latin typeface="+mj-lt"/>
              </a:rPr>
              <a:t>The Size-Disparity Ranking </a:t>
            </a:r>
            <a:r>
              <a:rPr lang="en-US" sz="3600" dirty="0" smtClean="0">
                <a:latin typeface="+mj-lt"/>
              </a:rPr>
              <a:t>Problem</a:t>
            </a:r>
            <a:endParaRPr lang="en-US" sz="2000" dirty="0">
              <a:latin typeface="+mj-lt"/>
            </a:endParaRPr>
          </a:p>
        </p:txBody>
      </p:sp>
      <p:pic>
        <p:nvPicPr>
          <p:cNvPr id="14338" name="Picture 2" descr="The details are as follows: &#10;• Project A:&#10;• Years: Cash Flow: NPV equals U.S. dollars 72.73; PI equals 1.36; IRR equals 50 percent&#10;• k equals 10 percent: 0: negative 200; 1: 300&#10;The details are as follows: &#10;• Project B:&#10;• Years: Cash Flow: NPV equals U.S. dollars 227.28; PI equals 1.15; IRR equals 27 percent&#10;• k equals 10 percent: 0: negative 1,500; 1: 1,9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76" y="1674945"/>
            <a:ext cx="8253447" cy="415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3920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419100"/>
            <a:ext cx="8229600" cy="553998"/>
          </a:xfrm>
        </p:spPr>
        <p:txBody>
          <a:bodyPr>
            <a:spAutoFit/>
          </a:bodyPr>
          <a:lstStyle/>
          <a:p>
            <a:r>
              <a:rPr lang="en-US" altLang="en-US" sz="3600" dirty="0">
                <a:latin typeface="+mj-lt"/>
                <a:ea typeface="ヒラギノ角ゴ Pro W3" charset="-128"/>
              </a:rPr>
              <a:t>Size-Disparity Ranking Problem </a:t>
            </a:r>
            <a:r>
              <a:rPr lang="en-US" altLang="en-US" sz="2800" dirty="0">
                <a:latin typeface="+mj-lt"/>
                <a:ea typeface="ヒラギノ角ゴ Pro W3" charset="-128"/>
              </a:rPr>
              <a:t>(1 of 2)</a:t>
            </a:r>
            <a:endParaRPr lang="en-US" sz="2000" dirty="0">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21111494"/>
              </p:ext>
            </p:extLst>
          </p:nvPr>
        </p:nvGraphicFramePr>
        <p:xfrm>
          <a:off x="1295400" y="1666875"/>
          <a:ext cx="6629400" cy="2286000"/>
        </p:xfrm>
        <a:graphic>
          <a:graphicData uri="http://schemas.openxmlformats.org/drawingml/2006/table">
            <a:tbl>
              <a:tblPr firstRow="1" bandRow="1">
                <a:tableStyleId>{3B4B98B0-60AC-42C2-AFA5-B58CD77FA1E5}</a:tableStyleId>
              </a:tblPr>
              <a:tblGrid>
                <a:gridCol w="2209800">
                  <a:extLst>
                    <a:ext uri="{9D8B030D-6E8A-4147-A177-3AD203B41FA5}">
                      <a16:colId xmlns:a16="http://schemas.microsoft.com/office/drawing/2014/main" xmlns="" val="20000"/>
                    </a:ext>
                  </a:extLst>
                </a:gridCol>
                <a:gridCol w="2209800">
                  <a:extLst>
                    <a:ext uri="{9D8B030D-6E8A-4147-A177-3AD203B41FA5}">
                      <a16:colId xmlns:a16="http://schemas.microsoft.com/office/drawing/2014/main" xmlns="" val="20001"/>
                    </a:ext>
                  </a:extLst>
                </a:gridCol>
                <a:gridCol w="2209800">
                  <a:extLst>
                    <a:ext uri="{9D8B030D-6E8A-4147-A177-3AD203B41FA5}">
                      <a16:colId xmlns:a16="http://schemas.microsoft.com/office/drawing/2014/main" xmlns="" val="20002"/>
                    </a:ext>
                  </a:extLst>
                </a:gridCol>
              </a:tblGrid>
              <a:tr h="571500">
                <a:tc>
                  <a:txBody>
                    <a:bodyPr/>
                    <a:lstStyle/>
                    <a:p>
                      <a:pPr algn="ctr"/>
                      <a:r>
                        <a:rPr lang="en-US" sz="2400" dirty="0">
                          <a:solidFill>
                            <a:srgbClr val="007FA3"/>
                          </a:solidFill>
                        </a:rPr>
                        <a:t>Blank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400" dirty="0">
                          <a:solidFill>
                            <a:schemeClr val="bg1"/>
                          </a:solidFill>
                        </a:rPr>
                        <a:t>Project 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2400" dirty="0">
                          <a:solidFill>
                            <a:schemeClr val="bg1"/>
                          </a:solidFill>
                        </a:rPr>
                        <a:t>Project 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0000"/>
                  </a:ext>
                </a:extLst>
              </a:tr>
              <a:tr h="571500">
                <a:tc>
                  <a:txBody>
                    <a:bodyPr/>
                    <a:lstStyle/>
                    <a:p>
                      <a:r>
                        <a:rPr lang="en-US" sz="2400" i="1" dirty="0" smtClean="0"/>
                        <a:t>N P V</a:t>
                      </a:r>
                      <a:endParaRPr lang="en-US" sz="24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2400" dirty="0"/>
                        <a:t>$72.73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2400" b="1" dirty="0"/>
                        <a:t>$227.28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1"/>
                  </a:ext>
                </a:extLst>
              </a:tr>
              <a:tr h="571500">
                <a:tc>
                  <a:txBody>
                    <a:bodyPr/>
                    <a:lstStyle/>
                    <a:p>
                      <a:r>
                        <a:rPr lang="en-US" sz="2400" i="1" dirty="0" smtClean="0"/>
                        <a:t>P I</a:t>
                      </a:r>
                      <a:endParaRPr lang="en-US" sz="24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2400" b="1" dirty="0"/>
                        <a:t>1.36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2400" dirty="0"/>
                        <a:t>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2"/>
                  </a:ext>
                </a:extLst>
              </a:tr>
              <a:tr h="571500">
                <a:tc>
                  <a:txBody>
                    <a:bodyPr/>
                    <a:lstStyle/>
                    <a:p>
                      <a:r>
                        <a:rPr lang="en-US" sz="2400" i="1" dirty="0" smtClean="0"/>
                        <a:t>I R R</a:t>
                      </a:r>
                      <a:endParaRPr lang="en-US" sz="24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2400" b="1" dirty="0"/>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2400" dirty="0"/>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3"/>
                  </a:ext>
                </a:extLst>
              </a:tr>
            </a:tbl>
          </a:graphicData>
        </a:graphic>
      </p:graphicFrame>
      <p:sp>
        <p:nvSpPr>
          <p:cNvPr id="3" name="Content Placeholder 2"/>
          <p:cNvSpPr>
            <a:spLocks noGrp="1"/>
          </p:cNvSpPr>
          <p:nvPr>
            <p:ph idx="1"/>
          </p:nvPr>
        </p:nvSpPr>
        <p:spPr>
          <a:xfrm>
            <a:off x="438150" y="4419600"/>
            <a:ext cx="8229600" cy="1261884"/>
          </a:xfrm>
        </p:spPr>
        <p:txBody>
          <a:bodyPr>
            <a:spAutoFit/>
          </a:bodyPr>
          <a:lstStyle/>
          <a:p>
            <a:r>
              <a:rPr lang="en-US" altLang="en-US" sz="2400" b="1" dirty="0">
                <a:ea typeface="ヒラギノ角ゴ Pro W3" charset="-128"/>
              </a:rPr>
              <a:t>Ranking Conflict</a:t>
            </a:r>
          </a:p>
          <a:p>
            <a:pPr lvl="1"/>
            <a:r>
              <a:rPr lang="en-US" altLang="en-US" sz="2400" dirty="0">
                <a:ea typeface="ヒラギノ角ゴ Pro W3" charset="-128"/>
              </a:rPr>
              <a:t>Using </a:t>
            </a:r>
            <a:r>
              <a:rPr lang="en-US" altLang="en-US" sz="2400" i="1" dirty="0">
                <a:ea typeface="ヒラギノ角ゴ Pro W3" charset="-128"/>
              </a:rPr>
              <a:t>N</a:t>
            </a:r>
            <a:r>
              <a:rPr lang="en-US" altLang="en-US" sz="100" i="1" dirty="0">
                <a:ea typeface="ヒラギノ角ゴ Pro W3" charset="-128"/>
              </a:rPr>
              <a:t> </a:t>
            </a:r>
            <a:r>
              <a:rPr lang="en-US" altLang="en-US" sz="2400" i="1" dirty="0">
                <a:ea typeface="ヒラギノ角ゴ Pro W3" charset="-128"/>
              </a:rPr>
              <a:t>P</a:t>
            </a:r>
            <a:r>
              <a:rPr lang="en-US" altLang="en-US" sz="100" i="1" dirty="0">
                <a:ea typeface="ヒラギノ角ゴ Pro W3" charset="-128"/>
              </a:rPr>
              <a:t> </a:t>
            </a:r>
            <a:r>
              <a:rPr lang="en-US" altLang="en-US" sz="2400" i="1" dirty="0">
                <a:ea typeface="ヒラギノ角ゴ Pro W3" charset="-128"/>
              </a:rPr>
              <a:t>V</a:t>
            </a:r>
            <a:r>
              <a:rPr lang="en-US" altLang="en-US" sz="2400" dirty="0">
                <a:ea typeface="ヒラギノ角ゴ Pro W3" charset="-128"/>
              </a:rPr>
              <a:t>, Project B is better.</a:t>
            </a:r>
          </a:p>
          <a:p>
            <a:pPr lvl="1"/>
            <a:r>
              <a:rPr lang="en-US" altLang="en-US" sz="2400" dirty="0">
                <a:ea typeface="ヒラギノ角ゴ Pro W3" charset="-128"/>
              </a:rPr>
              <a:t>Using </a:t>
            </a:r>
            <a:r>
              <a:rPr lang="en-US" altLang="en-US" sz="2400" i="1" dirty="0">
                <a:ea typeface="ヒラギノ角ゴ Pro W3" charset="-128"/>
              </a:rPr>
              <a:t>P</a:t>
            </a:r>
            <a:r>
              <a:rPr lang="en-US" altLang="en-US" sz="100" i="1" dirty="0">
                <a:ea typeface="ヒラギノ角ゴ Pro W3" charset="-128"/>
              </a:rPr>
              <a:t> </a:t>
            </a:r>
            <a:r>
              <a:rPr lang="en-US" altLang="en-US" sz="2400" i="1" dirty="0">
                <a:ea typeface="ヒラギノ角ゴ Pro W3" charset="-128"/>
              </a:rPr>
              <a:t>I</a:t>
            </a:r>
            <a:r>
              <a:rPr lang="en-US" altLang="en-US" sz="2400" dirty="0">
                <a:ea typeface="ヒラギノ角ゴ Pro W3" charset="-128"/>
              </a:rPr>
              <a:t> and </a:t>
            </a:r>
            <a:r>
              <a:rPr lang="en-US" altLang="en-US" sz="2400" i="1" dirty="0">
                <a:ea typeface="ヒラギノ角ゴ Pro W3" charset="-128"/>
              </a:rPr>
              <a:t>I</a:t>
            </a:r>
            <a:r>
              <a:rPr lang="en-US" altLang="en-US" sz="100" i="1" dirty="0">
                <a:ea typeface="ヒラギノ角ゴ Pro W3" charset="-128"/>
              </a:rPr>
              <a:t> </a:t>
            </a:r>
            <a:r>
              <a:rPr lang="en-US" altLang="en-US" sz="2400" i="1" dirty="0">
                <a:ea typeface="ヒラギノ角ゴ Pro W3" charset="-128"/>
              </a:rPr>
              <a:t>R</a:t>
            </a:r>
            <a:r>
              <a:rPr lang="en-US" altLang="en-US" sz="100" i="1" dirty="0">
                <a:ea typeface="ヒラギノ角ゴ Pro W3" charset="-128"/>
              </a:rPr>
              <a:t> </a:t>
            </a:r>
            <a:r>
              <a:rPr lang="en-US" altLang="en-US" sz="2400" i="1" dirty="0">
                <a:ea typeface="ヒラギノ角ゴ Pro W3" charset="-128"/>
              </a:rPr>
              <a:t>R</a:t>
            </a:r>
            <a:r>
              <a:rPr lang="en-US" altLang="en-US" sz="2400" dirty="0">
                <a:ea typeface="ヒラギノ角ゴ Pro W3" charset="-128"/>
              </a:rPr>
              <a:t>, Project A is better.</a:t>
            </a:r>
          </a:p>
        </p:txBody>
      </p:sp>
    </p:spTree>
    <p:extLst>
      <p:ext uri="{BB962C8B-B14F-4D97-AF65-F5344CB8AC3E}">
        <p14:creationId xmlns:p14="http://schemas.microsoft.com/office/powerpoint/2010/main" val="13936892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419100"/>
            <a:ext cx="8229600" cy="553998"/>
          </a:xfrm>
        </p:spPr>
        <p:txBody>
          <a:bodyPr>
            <a:spAutoFit/>
          </a:bodyPr>
          <a:lstStyle/>
          <a:p>
            <a:r>
              <a:rPr lang="en-US" altLang="en-US" sz="3600" dirty="0">
                <a:latin typeface="+mj-lt"/>
                <a:ea typeface="ヒラギノ角ゴ Pro W3" charset="-128"/>
              </a:rPr>
              <a:t>Size-Disparity Ranking Problem </a:t>
            </a:r>
            <a:r>
              <a:rPr lang="en-US" altLang="en-US" sz="2800" dirty="0">
                <a:latin typeface="+mj-lt"/>
                <a:ea typeface="ヒラギノ角ゴ Pro W3" charset="-128"/>
              </a:rPr>
              <a:t>(2 of 2)</a:t>
            </a:r>
            <a:endParaRPr lang="en-US" sz="2000" dirty="0">
              <a:latin typeface="+mj-lt"/>
            </a:endParaRPr>
          </a:p>
        </p:txBody>
      </p:sp>
      <p:sp>
        <p:nvSpPr>
          <p:cNvPr id="3" name="Content Placeholder 2"/>
          <p:cNvSpPr>
            <a:spLocks noGrp="1"/>
          </p:cNvSpPr>
          <p:nvPr>
            <p:ph idx="1"/>
          </p:nvPr>
        </p:nvSpPr>
        <p:spPr>
          <a:xfrm>
            <a:off x="438150" y="1219200"/>
            <a:ext cx="8229600" cy="2057399"/>
          </a:xfrm>
        </p:spPr>
        <p:txBody>
          <a:bodyPr>
            <a:spAutoFit/>
          </a:bodyPr>
          <a:lstStyle/>
          <a:p>
            <a:r>
              <a:rPr lang="en-US" altLang="en-US" sz="2400" dirty="0">
                <a:ea typeface="ヒラギノ角ゴ Pro W3" charset="-128"/>
              </a:rPr>
              <a:t>Which technique to use to select the project?</a:t>
            </a:r>
          </a:p>
          <a:p>
            <a:r>
              <a:rPr lang="en-US" altLang="en-US" sz="2400" dirty="0">
                <a:ea typeface="ヒラギノ角ゴ Pro W3" charset="-128"/>
              </a:rPr>
              <a:t>Use </a:t>
            </a:r>
            <a:r>
              <a:rPr lang="en-US" altLang="en-US" sz="2400" i="1" dirty="0">
                <a:ea typeface="ヒラギノ角ゴ Pro W3" charset="-128"/>
              </a:rPr>
              <a:t>N</a:t>
            </a:r>
            <a:r>
              <a:rPr lang="en-US" altLang="en-US" sz="100" i="1" dirty="0">
                <a:ea typeface="ヒラギノ角ゴ Pro W3" charset="-128"/>
              </a:rPr>
              <a:t> </a:t>
            </a:r>
            <a:r>
              <a:rPr lang="en-US" altLang="en-US" sz="2400" i="1" dirty="0">
                <a:ea typeface="ヒラギノ角ゴ Pro W3" charset="-128"/>
              </a:rPr>
              <a:t>P</a:t>
            </a:r>
            <a:r>
              <a:rPr lang="en-US" altLang="en-US" sz="100" i="1" dirty="0">
                <a:ea typeface="ヒラギノ角ゴ Pro W3" charset="-128"/>
              </a:rPr>
              <a:t> </a:t>
            </a:r>
            <a:r>
              <a:rPr lang="en-US" altLang="en-US" sz="2400" i="1" dirty="0">
                <a:ea typeface="ヒラギノ角ゴ Pro W3" charset="-128"/>
              </a:rPr>
              <a:t>V</a:t>
            </a:r>
            <a:r>
              <a:rPr lang="en-US" altLang="en-US" sz="2400" dirty="0">
                <a:ea typeface="ヒラギノ角ゴ Pro W3" charset="-128"/>
              </a:rPr>
              <a:t> whenever there is size disparity. If there is no capital rationing, project with the largest </a:t>
            </a:r>
            <a:r>
              <a:rPr lang="en-US" altLang="en-US" sz="2400" i="1" dirty="0">
                <a:ea typeface="ヒラギノ角ゴ Pro W3" charset="-128"/>
              </a:rPr>
              <a:t>N</a:t>
            </a:r>
            <a:r>
              <a:rPr lang="en-US" altLang="en-US" sz="100" i="1" dirty="0">
                <a:ea typeface="ヒラギノ角ゴ Pro W3" charset="-128"/>
              </a:rPr>
              <a:t> </a:t>
            </a:r>
            <a:r>
              <a:rPr lang="en-US" altLang="en-US" sz="2400" i="1" dirty="0">
                <a:ea typeface="ヒラギノ角ゴ Pro W3" charset="-128"/>
              </a:rPr>
              <a:t>P</a:t>
            </a:r>
            <a:r>
              <a:rPr lang="en-US" altLang="en-US" sz="100" i="1" dirty="0">
                <a:ea typeface="ヒラギノ角ゴ Pro W3" charset="-128"/>
              </a:rPr>
              <a:t> </a:t>
            </a:r>
            <a:r>
              <a:rPr lang="en-US" altLang="en-US" sz="2400" i="1" dirty="0">
                <a:ea typeface="ヒラギノ角ゴ Pro W3" charset="-128"/>
              </a:rPr>
              <a:t>V</a:t>
            </a:r>
            <a:r>
              <a:rPr lang="en-US" altLang="en-US" sz="2400" dirty="0">
                <a:ea typeface="ヒラギノ角ゴ Pro W3" charset="-128"/>
              </a:rPr>
              <a:t> will be selected. When capital rationing exists, rank and select set of projects based on </a:t>
            </a:r>
            <a:r>
              <a:rPr lang="en-US" altLang="en-US" sz="2400" i="1" dirty="0">
                <a:ea typeface="ヒラギノ角ゴ Pro W3" charset="-128"/>
              </a:rPr>
              <a:t>N</a:t>
            </a:r>
            <a:r>
              <a:rPr lang="en-US" altLang="en-US" sz="100" i="1" dirty="0">
                <a:ea typeface="ヒラギノ角ゴ Pro W3" charset="-128"/>
              </a:rPr>
              <a:t> </a:t>
            </a:r>
            <a:r>
              <a:rPr lang="en-US" altLang="en-US" sz="2400" i="1" dirty="0">
                <a:ea typeface="ヒラギノ角ゴ Pro W3" charset="-128"/>
              </a:rPr>
              <a:t>P</a:t>
            </a:r>
            <a:r>
              <a:rPr lang="en-US" altLang="en-US" sz="100" i="1" dirty="0">
                <a:ea typeface="ヒラギノ角ゴ Pro W3" charset="-128"/>
              </a:rPr>
              <a:t> </a:t>
            </a:r>
            <a:r>
              <a:rPr lang="en-US" altLang="en-US" sz="2400" i="1" dirty="0">
                <a:ea typeface="ヒラギノ角ゴ Pro W3" charset="-128"/>
              </a:rPr>
              <a:t>V</a:t>
            </a:r>
            <a:r>
              <a:rPr lang="en-US" altLang="en-US" sz="2400" dirty="0">
                <a:ea typeface="ヒラギノ角ゴ Pro W3" charset="-128"/>
              </a:rPr>
              <a:t>.</a:t>
            </a:r>
            <a:endParaRPr lang="en-US" sz="2400" dirty="0"/>
          </a:p>
        </p:txBody>
      </p:sp>
    </p:spTree>
    <p:extLst>
      <p:ext uri="{BB962C8B-B14F-4D97-AF65-F5344CB8AC3E}">
        <p14:creationId xmlns:p14="http://schemas.microsoft.com/office/powerpoint/2010/main" val="24108481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09575"/>
            <a:ext cx="8229600" cy="553998"/>
          </a:xfrm>
        </p:spPr>
        <p:txBody>
          <a:bodyPr>
            <a:spAutoFit/>
          </a:bodyPr>
          <a:lstStyle/>
          <a:p>
            <a:r>
              <a:rPr lang="en-US" altLang="en-US" sz="3600" dirty="0">
                <a:latin typeface="+mj-lt"/>
                <a:ea typeface="ヒラギノ角ゴ Pro W3" charset="-128"/>
              </a:rPr>
              <a:t>Unequal-Lives Problem </a:t>
            </a:r>
            <a:r>
              <a:rPr lang="en-US" altLang="en-US" sz="2800" dirty="0">
                <a:latin typeface="+mj-lt"/>
                <a:ea typeface="ヒラギノ角ゴ Pro W3" charset="-128"/>
              </a:rPr>
              <a:t>(1 of 2)</a:t>
            </a:r>
            <a:endParaRPr lang="en-US" sz="2000" dirty="0">
              <a:latin typeface="+mj-lt"/>
            </a:endParaRPr>
          </a:p>
        </p:txBody>
      </p:sp>
      <p:sp>
        <p:nvSpPr>
          <p:cNvPr id="3" name="Content Placeholder 2"/>
          <p:cNvSpPr>
            <a:spLocks noGrp="1"/>
          </p:cNvSpPr>
          <p:nvPr>
            <p:ph idx="1"/>
          </p:nvPr>
        </p:nvSpPr>
        <p:spPr>
          <a:xfrm>
            <a:off x="438150" y="1219200"/>
            <a:ext cx="8229600" cy="1669688"/>
          </a:xfrm>
        </p:spPr>
        <p:txBody>
          <a:bodyPr>
            <a:spAutoFit/>
          </a:bodyPr>
          <a:lstStyle/>
          <a:p>
            <a:r>
              <a:rPr lang="en-US" altLang="en-US" sz="2400" dirty="0">
                <a:ea typeface="ヒラギノ角ゴ Pro W3" charset="-128"/>
              </a:rPr>
              <a:t>This occurs when we are comparing two mutually exclusive projects with different life spans.</a:t>
            </a:r>
          </a:p>
          <a:p>
            <a:r>
              <a:rPr lang="en-US" altLang="en-US" sz="2400" dirty="0">
                <a:ea typeface="ヒラギノ角ゴ Pro W3" charset="-128"/>
              </a:rPr>
              <a:t>To compare projects, we compute the equivalent annual annuity (</a:t>
            </a:r>
            <a:r>
              <a:rPr lang="en-US" altLang="en-US" sz="2400" i="1" dirty="0">
                <a:ea typeface="ヒラギノ角ゴ Pro W3" charset="-128"/>
              </a:rPr>
              <a:t>E</a:t>
            </a:r>
            <a:r>
              <a:rPr lang="en-US" altLang="en-US" sz="100" i="1" dirty="0">
                <a:ea typeface="ヒラギノ角ゴ Pro W3" charset="-128"/>
              </a:rPr>
              <a:t> </a:t>
            </a:r>
            <a:r>
              <a:rPr lang="en-US" altLang="en-US" sz="2400" i="1" dirty="0">
                <a:ea typeface="ヒラギノ角ゴ Pro W3" charset="-128"/>
              </a:rPr>
              <a:t>A</a:t>
            </a:r>
            <a:r>
              <a:rPr lang="en-US" altLang="en-US" sz="100" i="1" dirty="0">
                <a:ea typeface="ヒラギノ角ゴ Pro W3" charset="-128"/>
              </a:rPr>
              <a:t> </a:t>
            </a:r>
            <a:r>
              <a:rPr lang="en-US" altLang="en-US" sz="2400" i="1" dirty="0">
                <a:ea typeface="ヒラギノ角ゴ Pro W3" charset="-128"/>
              </a:rPr>
              <a:t>A</a:t>
            </a:r>
            <a:r>
              <a:rPr lang="en-US" altLang="en-US" sz="2400" dirty="0">
                <a:ea typeface="ヒラギノ角ゴ Pro W3" charset="-128"/>
              </a:rPr>
              <a:t>).</a:t>
            </a:r>
            <a:endParaRPr lang="en-US" sz="2400" dirty="0"/>
          </a:p>
        </p:txBody>
      </p:sp>
    </p:spTree>
    <p:extLst>
      <p:ext uri="{BB962C8B-B14F-4D97-AF65-F5344CB8AC3E}">
        <p14:creationId xmlns:p14="http://schemas.microsoft.com/office/powerpoint/2010/main" val="2275230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427077"/>
            <a:ext cx="8229600" cy="553998"/>
          </a:xfrm>
        </p:spPr>
        <p:txBody>
          <a:bodyPr>
            <a:spAutoFit/>
          </a:bodyPr>
          <a:lstStyle/>
          <a:p>
            <a:r>
              <a:rPr lang="en-US" altLang="en-US" sz="3600" dirty="0">
                <a:latin typeface="+mj-lt"/>
                <a:ea typeface="ヒラギノ角ゴ Pro W3" charset="-128"/>
              </a:rPr>
              <a:t>Source of Ideas for Projects</a:t>
            </a:r>
            <a:endParaRPr lang="en-US" sz="3600" dirty="0">
              <a:latin typeface="+mj-lt"/>
            </a:endParaRPr>
          </a:p>
        </p:txBody>
      </p:sp>
      <p:sp>
        <p:nvSpPr>
          <p:cNvPr id="3" name="Content Placeholder 2"/>
          <p:cNvSpPr>
            <a:spLocks noGrp="1"/>
          </p:cNvSpPr>
          <p:nvPr>
            <p:ph idx="1"/>
          </p:nvPr>
        </p:nvSpPr>
        <p:spPr>
          <a:xfrm>
            <a:off x="438150" y="1219200"/>
            <a:ext cx="7772400" cy="2039020"/>
          </a:xfrm>
        </p:spPr>
        <p:txBody>
          <a:bodyPr>
            <a:spAutoFit/>
          </a:bodyPr>
          <a:lstStyle/>
          <a:p>
            <a:r>
              <a:rPr lang="en-US" altLang="en-US" sz="2400" b="1" dirty="0">
                <a:ea typeface="ヒラギノ角ゴ Pro W3" charset="-128"/>
              </a:rPr>
              <a:t>R</a:t>
            </a:r>
            <a:r>
              <a:rPr lang="en-US" altLang="en-US" sz="100" b="1" dirty="0">
                <a:ea typeface="ヒラギノ角ゴ Pro W3" charset="-128"/>
              </a:rPr>
              <a:t> </a:t>
            </a:r>
            <a:r>
              <a:rPr lang="en-US" altLang="en-US" sz="2400" b="1" dirty="0">
                <a:ea typeface="ヒラギノ角ゴ Pro W3" charset="-128"/>
              </a:rPr>
              <a:t>&amp;</a:t>
            </a:r>
            <a:r>
              <a:rPr lang="en-US" altLang="en-US" sz="100" b="1" dirty="0">
                <a:ea typeface="ヒラギノ角ゴ Pro W3" charset="-128"/>
              </a:rPr>
              <a:t> </a:t>
            </a:r>
            <a:r>
              <a:rPr lang="en-US" altLang="en-US" sz="2400" b="1" dirty="0">
                <a:ea typeface="ヒラギノ角ゴ Pro W3" charset="-128"/>
              </a:rPr>
              <a:t>D: </a:t>
            </a:r>
            <a:r>
              <a:rPr lang="en-US" altLang="en-US" sz="2400" dirty="0">
                <a:ea typeface="ヒラギノ角ゴ Pro W3" charset="-128"/>
              </a:rPr>
              <a:t>Typically, a firm has a research and development (R</a:t>
            </a:r>
            <a:r>
              <a:rPr lang="en-US" altLang="en-US" sz="100" dirty="0">
                <a:ea typeface="ヒラギノ角ゴ Pro W3" charset="-128"/>
              </a:rPr>
              <a:t> </a:t>
            </a:r>
            <a:r>
              <a:rPr lang="en-US" altLang="en-US" sz="2400" dirty="0">
                <a:ea typeface="ヒラギノ角ゴ Pro W3" charset="-128"/>
              </a:rPr>
              <a:t>&amp;</a:t>
            </a:r>
            <a:r>
              <a:rPr lang="en-US" altLang="en-US" sz="100" dirty="0">
                <a:ea typeface="ヒラギノ角ゴ Pro W3" charset="-128"/>
              </a:rPr>
              <a:t> </a:t>
            </a:r>
            <a:r>
              <a:rPr lang="en-US" altLang="en-US" sz="2400" dirty="0">
                <a:ea typeface="ヒラギノ角ゴ Pro W3" charset="-128"/>
              </a:rPr>
              <a:t>D) department that searches for ways of improving existing products or finding new projects.</a:t>
            </a:r>
          </a:p>
          <a:p>
            <a:r>
              <a:rPr lang="en-US" altLang="en-US" sz="2400" b="1" dirty="0">
                <a:ea typeface="ヒラギノ角ゴ Pro W3" charset="-128"/>
              </a:rPr>
              <a:t>Other sources:</a:t>
            </a:r>
            <a:r>
              <a:rPr lang="en-US" altLang="en-US" sz="2400" dirty="0">
                <a:ea typeface="ヒラギノ角ゴ Pro W3" charset="-128"/>
              </a:rPr>
              <a:t> Employees, competition, suppliers, customers</a:t>
            </a:r>
            <a:endParaRPr lang="en-US" sz="2400" dirty="0"/>
          </a:p>
        </p:txBody>
      </p:sp>
    </p:spTree>
    <p:extLst>
      <p:ext uri="{BB962C8B-B14F-4D97-AF65-F5344CB8AC3E}">
        <p14:creationId xmlns:p14="http://schemas.microsoft.com/office/powerpoint/2010/main" val="39724719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17552"/>
            <a:ext cx="8229600" cy="553998"/>
          </a:xfrm>
        </p:spPr>
        <p:txBody>
          <a:bodyPr>
            <a:spAutoFit/>
          </a:bodyPr>
          <a:lstStyle/>
          <a:p>
            <a:r>
              <a:rPr lang="en-US" altLang="en-US" sz="3600" dirty="0">
                <a:latin typeface="+mj-lt"/>
                <a:ea typeface="ヒラギノ角ゴ Pro W3" charset="-128"/>
              </a:rPr>
              <a:t>Unequal-Lives Problem </a:t>
            </a:r>
            <a:r>
              <a:rPr lang="en-US" altLang="en-US" sz="2800" dirty="0">
                <a:latin typeface="+mj-lt"/>
                <a:ea typeface="ヒラギノ角ゴ Pro W3" charset="-128"/>
              </a:rPr>
              <a:t>(2 of 2)</a:t>
            </a:r>
            <a:endParaRPr lang="en-US" sz="2000" dirty="0">
              <a:latin typeface="+mj-lt"/>
            </a:endParaRPr>
          </a:p>
        </p:txBody>
      </p:sp>
      <p:sp>
        <p:nvSpPr>
          <p:cNvPr id="3" name="Content Placeholder 2"/>
          <p:cNvSpPr>
            <a:spLocks noGrp="1"/>
          </p:cNvSpPr>
          <p:nvPr>
            <p:ph idx="1"/>
          </p:nvPr>
        </p:nvSpPr>
        <p:spPr>
          <a:xfrm>
            <a:off x="438150" y="1219200"/>
            <a:ext cx="8229600" cy="2369880"/>
          </a:xfrm>
        </p:spPr>
        <p:txBody>
          <a:bodyPr>
            <a:spAutoFit/>
          </a:bodyPr>
          <a:lstStyle/>
          <a:p>
            <a:r>
              <a:rPr lang="en-US" altLang="en-US" sz="2400" b="1" dirty="0">
                <a:ea typeface="ヒラギノ角ゴ Pro W3" charset="-128"/>
              </a:rPr>
              <a:t>Example</a:t>
            </a:r>
            <a:r>
              <a:rPr lang="en-US" sz="2400" b="1" dirty="0"/>
              <a:t>:</a:t>
            </a:r>
            <a:r>
              <a:rPr lang="en-US" sz="2400" dirty="0"/>
              <a:t> If you have two projects, A and B, with equal investment of $1,000, required rate of return of 10 percent, and following cash flows in years 1–3 (for project A) and 1–6 (for project B)</a:t>
            </a:r>
          </a:p>
          <a:p>
            <a:pPr lvl="1"/>
            <a:r>
              <a:rPr lang="en-US" altLang="en-US" sz="2400" dirty="0">
                <a:ea typeface="ヒラギノ角ゴ Pro W3" charset="-128"/>
              </a:rPr>
              <a:t>Project A = $500 each in years 1–3</a:t>
            </a:r>
          </a:p>
          <a:p>
            <a:pPr lvl="1"/>
            <a:r>
              <a:rPr lang="en-US" altLang="en-US" sz="2400" dirty="0">
                <a:ea typeface="ヒラギノ角ゴ Pro W3" charset="-128"/>
              </a:rPr>
              <a:t>Project B = $300 each in years 1–6</a:t>
            </a:r>
            <a:endParaRPr lang="en-US" sz="2400" dirty="0"/>
          </a:p>
        </p:txBody>
      </p:sp>
    </p:spTree>
    <p:extLst>
      <p:ext uri="{BB962C8B-B14F-4D97-AF65-F5344CB8AC3E}">
        <p14:creationId xmlns:p14="http://schemas.microsoft.com/office/powerpoint/2010/main" val="42576196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17195"/>
            <a:ext cx="8229600" cy="1097280"/>
          </a:xfrm>
        </p:spPr>
        <p:txBody>
          <a:bodyPr>
            <a:spAutoFit/>
          </a:bodyPr>
          <a:lstStyle/>
          <a:p>
            <a:r>
              <a:rPr lang="en-US" sz="3600" dirty="0">
                <a:latin typeface="+mj-lt"/>
              </a:rPr>
              <a:t>Figure </a:t>
            </a:r>
            <a:r>
              <a:rPr lang="en-US" sz="3600" dirty="0" smtClean="0">
                <a:latin typeface="+mj-lt"/>
              </a:rPr>
              <a:t>10.5 </a:t>
            </a:r>
            <a:r>
              <a:rPr lang="en-US" sz="3600" dirty="0">
                <a:latin typeface="+mj-lt"/>
              </a:rPr>
              <a:t>Unequal Lives Ranking </a:t>
            </a:r>
            <a:r>
              <a:rPr lang="en-US" sz="3600" dirty="0" smtClean="0">
                <a:latin typeface="+mj-lt"/>
              </a:rPr>
              <a:t>Problem</a:t>
            </a:r>
            <a:endParaRPr lang="en-US" sz="3600" dirty="0">
              <a:latin typeface="+mj-lt"/>
            </a:endParaRPr>
          </a:p>
        </p:txBody>
      </p:sp>
      <p:pic>
        <p:nvPicPr>
          <p:cNvPr id="14338" name="Picture 2" descr="The details are as follows: &#10;Project A: k equals 10 percent&#10;Cash Flows: NPV = U.S. dollars 243.43; PI = 1.243; IRR = 23.4 percent&#10;Years: &#10;0: negative 1,000&#10;1: 500&#10;2: 500&#10;3: 500&#10;The details are as follows: &#10;Project B: k equals 10 percent&#10;Cash Flows: NPV = U.S. dollars 306.58; PI = 1.307; IRR = 19.9 percent&#10;Years: &#10;0: negative 1,000&#10;1: 300&#10;2: 300&#10;3: 300&#10;4: 300&#10;5: 300&#10;6: 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789112"/>
            <a:ext cx="7931150" cy="438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9340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9100" y="404932"/>
            <a:ext cx="8181975" cy="1661993"/>
          </a:xfrm>
        </p:spPr>
        <p:txBody>
          <a:bodyPr wrap="square">
            <a:spAutoFit/>
          </a:bodyPr>
          <a:lstStyle/>
          <a:p>
            <a:r>
              <a:rPr lang="en-US" sz="3600" dirty="0">
                <a:latin typeface="+mj-lt"/>
              </a:rPr>
              <a:t>Figure </a:t>
            </a:r>
            <a:r>
              <a:rPr lang="en-US" sz="3600" dirty="0" smtClean="0">
                <a:latin typeface="+mj-lt"/>
              </a:rPr>
              <a:t>10.6 </a:t>
            </a:r>
            <a:r>
              <a:rPr lang="en-US" sz="3600" dirty="0">
                <a:latin typeface="+mj-lt"/>
              </a:rPr>
              <a:t>Replacement Chain Illustration: Two Project A’s Back to Back</a:t>
            </a:r>
          </a:p>
        </p:txBody>
      </p:sp>
      <p:pic>
        <p:nvPicPr>
          <p:cNvPr id="15362" name="Picture 2" descr="The details are as follows: &#10;k equals 10 percent&#10;Cash Flows: NPV equals U.S. dollars 426.32&#10;Years: &#10;• 0: negative 1,000&#10;• 1: 500&#10;• 2: 500&#10;• 3: negative 500&#10;• 4: 500&#10;• 5: 500&#10;• 6: 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27" y="3048000"/>
            <a:ext cx="8171473" cy="1156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8556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19100"/>
            <a:ext cx="8229600" cy="553998"/>
          </a:xfrm>
        </p:spPr>
        <p:txBody>
          <a:bodyPr>
            <a:spAutoFit/>
          </a:bodyPr>
          <a:lstStyle/>
          <a:p>
            <a:r>
              <a:rPr lang="en-US" altLang="en-US" sz="3600" dirty="0">
                <a:latin typeface="+mj-lt"/>
                <a:ea typeface="ヒラギノ角ゴ Pro W3" charset="-128"/>
              </a:rPr>
              <a:t>Computing E</a:t>
            </a:r>
            <a:r>
              <a:rPr lang="en-US" altLang="en-US" sz="100" dirty="0">
                <a:latin typeface="+mj-lt"/>
                <a:ea typeface="ヒラギノ角ゴ Pro W3" charset="-128"/>
              </a:rPr>
              <a:t> </a:t>
            </a:r>
            <a:r>
              <a:rPr lang="en-US" altLang="en-US" sz="3600" dirty="0">
                <a:latin typeface="+mj-lt"/>
                <a:ea typeface="ヒラギノ角ゴ Pro W3" charset="-128"/>
              </a:rPr>
              <a:t>A</a:t>
            </a:r>
            <a:r>
              <a:rPr lang="en-US" altLang="en-US" sz="100" dirty="0">
                <a:latin typeface="+mj-lt"/>
                <a:ea typeface="ヒラギノ角ゴ Pro W3" charset="-128"/>
              </a:rPr>
              <a:t> </a:t>
            </a:r>
            <a:r>
              <a:rPr lang="en-US" altLang="en-US" sz="3600" dirty="0">
                <a:latin typeface="+mj-lt"/>
                <a:ea typeface="ヒラギノ角ゴ Pro W3" charset="-128"/>
              </a:rPr>
              <a:t>A</a:t>
            </a:r>
            <a:endParaRPr lang="en-US" sz="3600" dirty="0">
              <a:latin typeface="+mj-lt"/>
            </a:endParaRPr>
          </a:p>
        </p:txBody>
      </p:sp>
      <p:sp>
        <p:nvSpPr>
          <p:cNvPr id="3" name="Content Placeholder 2"/>
          <p:cNvSpPr>
            <a:spLocks noGrp="1"/>
          </p:cNvSpPr>
          <p:nvPr>
            <p:ph idx="1"/>
          </p:nvPr>
        </p:nvSpPr>
        <p:spPr>
          <a:xfrm>
            <a:off x="438150" y="1219200"/>
            <a:ext cx="8229600" cy="2831544"/>
          </a:xfrm>
        </p:spPr>
        <p:txBody>
          <a:bodyPr>
            <a:spAutoFit/>
          </a:bodyPr>
          <a:lstStyle/>
          <a:p>
            <a:r>
              <a:rPr lang="en-US" altLang="en-US" sz="2400" dirty="0">
                <a:ea typeface="ヒラギノ角ゴ Pro W3" charset="-128"/>
              </a:rPr>
              <a:t>Calculate the project’s </a:t>
            </a:r>
            <a:r>
              <a:rPr lang="en-US" altLang="en-US" sz="2400" i="1" dirty="0">
                <a:ea typeface="ヒラギノ角ゴ Pro W3" charset="-128"/>
              </a:rPr>
              <a:t>N</a:t>
            </a:r>
            <a:r>
              <a:rPr lang="en-US" altLang="en-US" sz="100" i="1" dirty="0">
                <a:ea typeface="ヒラギノ角ゴ Pro W3" charset="-128"/>
              </a:rPr>
              <a:t> </a:t>
            </a:r>
            <a:r>
              <a:rPr lang="en-US" altLang="en-US" sz="2400" i="1" dirty="0">
                <a:ea typeface="ヒラギノ角ゴ Pro W3" charset="-128"/>
              </a:rPr>
              <a:t>P</a:t>
            </a:r>
            <a:r>
              <a:rPr lang="en-US" altLang="en-US" sz="100" i="1" dirty="0">
                <a:ea typeface="ヒラギノ角ゴ Pro W3" charset="-128"/>
              </a:rPr>
              <a:t> </a:t>
            </a:r>
            <a:r>
              <a:rPr lang="en-US" altLang="en-US" sz="2400" i="1" dirty="0">
                <a:ea typeface="ヒラギノ角ゴ Pro W3" charset="-128"/>
              </a:rPr>
              <a:t>V</a:t>
            </a:r>
            <a:r>
              <a:rPr lang="en-US" altLang="en-US" sz="2400" dirty="0">
                <a:ea typeface="ヒラギノ角ゴ Pro W3" charset="-128"/>
              </a:rPr>
              <a:t>:</a:t>
            </a:r>
          </a:p>
          <a:p>
            <a:pPr lvl="1"/>
            <a:r>
              <a:rPr lang="en-US" altLang="en-US" sz="2400" dirty="0">
                <a:ea typeface="ヒラギノ角ゴ Pro W3" charset="-128"/>
              </a:rPr>
              <a:t>A = $243.43 and B = $306.58</a:t>
            </a:r>
          </a:p>
          <a:p>
            <a:r>
              <a:rPr lang="en-US" altLang="en-US" sz="2400" dirty="0">
                <a:ea typeface="ヒラギノ角ゴ Pro W3" charset="-128"/>
              </a:rPr>
              <a:t>Calculate </a:t>
            </a:r>
            <a:r>
              <a:rPr lang="en-US" altLang="en-US" sz="2400" i="1" dirty="0">
                <a:ea typeface="ヒラギノ角ゴ Pro W3" charset="-128"/>
              </a:rPr>
              <a:t>E</a:t>
            </a:r>
            <a:r>
              <a:rPr lang="en-US" altLang="en-US" sz="100" i="1" dirty="0">
                <a:ea typeface="ヒラギノ角ゴ Pro W3" charset="-128"/>
              </a:rPr>
              <a:t> </a:t>
            </a:r>
            <a:r>
              <a:rPr lang="en-US" altLang="en-US" sz="2400" i="1" dirty="0">
                <a:ea typeface="ヒラギノ角ゴ Pro W3" charset="-128"/>
              </a:rPr>
              <a:t>A</a:t>
            </a:r>
            <a:r>
              <a:rPr lang="en-US" altLang="en-US" sz="100" i="1" dirty="0">
                <a:ea typeface="ヒラギノ角ゴ Pro W3" charset="-128"/>
              </a:rPr>
              <a:t> </a:t>
            </a:r>
            <a:r>
              <a:rPr lang="en-US" altLang="en-US" sz="2400" i="1" dirty="0">
                <a:ea typeface="ヒラギノ角ゴ Pro W3" charset="-128"/>
              </a:rPr>
              <a:t>A</a:t>
            </a:r>
            <a:r>
              <a:rPr lang="en-US" altLang="en-US" sz="2400" dirty="0">
                <a:ea typeface="ヒラギノ角ゴ Pro W3" charset="-128"/>
              </a:rPr>
              <a:t> = </a:t>
            </a:r>
            <a:r>
              <a:rPr lang="en-US" altLang="en-US" sz="2400" i="1" dirty="0">
                <a:ea typeface="ヒラギノ角ゴ Pro W3" charset="-128"/>
              </a:rPr>
              <a:t>N</a:t>
            </a:r>
            <a:r>
              <a:rPr lang="en-US" altLang="en-US" sz="100" i="1" dirty="0">
                <a:ea typeface="ヒラギノ角ゴ Pro W3" charset="-128"/>
              </a:rPr>
              <a:t> </a:t>
            </a:r>
            <a:r>
              <a:rPr lang="en-US" altLang="en-US" sz="2400" i="1" dirty="0">
                <a:ea typeface="ヒラギノ角ゴ Pro W3" charset="-128"/>
              </a:rPr>
              <a:t>P</a:t>
            </a:r>
            <a:r>
              <a:rPr lang="en-US" altLang="en-US" sz="100" i="1" dirty="0">
                <a:ea typeface="ヒラギノ角ゴ Pro W3" charset="-128"/>
              </a:rPr>
              <a:t> </a:t>
            </a:r>
            <a:r>
              <a:rPr lang="en-US" altLang="en-US" sz="2400" i="1" dirty="0">
                <a:ea typeface="ヒラギノ角ゴ Pro W3" charset="-128"/>
              </a:rPr>
              <a:t>V</a:t>
            </a:r>
            <a:r>
              <a:rPr lang="en-US" altLang="en-US" sz="2400" dirty="0">
                <a:ea typeface="ヒラギノ角ゴ Pro W3" charset="-128"/>
              </a:rPr>
              <a:t>/annual annuity factor</a:t>
            </a:r>
          </a:p>
          <a:p>
            <a:pPr lvl="1"/>
            <a:r>
              <a:rPr lang="en-US" altLang="en-US" sz="2400" dirty="0">
                <a:ea typeface="ヒラギノ角ゴ Pro W3" charset="-128"/>
              </a:rPr>
              <a:t>A = $97.89</a:t>
            </a:r>
          </a:p>
          <a:p>
            <a:pPr lvl="1"/>
            <a:r>
              <a:rPr lang="en-US" altLang="en-US" sz="2400" dirty="0">
                <a:ea typeface="ヒラギノ角ゴ Pro W3" charset="-128"/>
              </a:rPr>
              <a:t>B = $70.39</a:t>
            </a:r>
          </a:p>
          <a:p>
            <a:r>
              <a:rPr lang="en-US" altLang="en-US" sz="2400" dirty="0">
                <a:ea typeface="ヒラギノ角ゴ Pro W3" charset="-128"/>
              </a:rPr>
              <a:t>Project A is better.</a:t>
            </a:r>
            <a:endParaRPr lang="en-US" sz="2400" dirty="0"/>
          </a:p>
        </p:txBody>
      </p:sp>
    </p:spTree>
    <p:extLst>
      <p:ext uri="{BB962C8B-B14F-4D97-AF65-F5344CB8AC3E}">
        <p14:creationId xmlns:p14="http://schemas.microsoft.com/office/powerpoint/2010/main" val="22911960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17552"/>
            <a:ext cx="8229600" cy="553998"/>
          </a:xfrm>
        </p:spPr>
        <p:txBody>
          <a:bodyPr>
            <a:spAutoFit/>
          </a:bodyPr>
          <a:lstStyle/>
          <a:p>
            <a:r>
              <a:rPr lang="en-US" altLang="en-US" sz="3600" dirty="0" smtClean="0">
                <a:latin typeface="+mj-lt"/>
                <a:ea typeface="ヒラギノ角ゴ Pro W3" charset="-128"/>
              </a:rPr>
              <a:t>Key Terms</a:t>
            </a:r>
            <a:endParaRPr lang="en-US" sz="3600" dirty="0">
              <a:latin typeface="+mj-lt"/>
            </a:endParaRPr>
          </a:p>
        </p:txBody>
      </p:sp>
      <p:sp>
        <p:nvSpPr>
          <p:cNvPr id="3" name="Content Placeholder 2"/>
          <p:cNvSpPr>
            <a:spLocks noGrp="1"/>
          </p:cNvSpPr>
          <p:nvPr>
            <p:ph idx="1"/>
          </p:nvPr>
        </p:nvSpPr>
        <p:spPr>
          <a:xfrm>
            <a:off x="447675" y="1238250"/>
            <a:ext cx="8229600" cy="4667945"/>
          </a:xfrm>
        </p:spPr>
        <p:txBody>
          <a:bodyPr>
            <a:spAutoFit/>
          </a:bodyPr>
          <a:lstStyle/>
          <a:p>
            <a:pPr>
              <a:spcBef>
                <a:spcPts val="1000"/>
              </a:spcBef>
            </a:pPr>
            <a:r>
              <a:rPr lang="en-US" altLang="en-US" sz="2000" dirty="0" smtClean="0">
                <a:ea typeface="ヒラギノ角ゴ Pro W3" charset="-128"/>
              </a:rPr>
              <a:t>Capital budgeting</a:t>
            </a:r>
          </a:p>
          <a:p>
            <a:pPr>
              <a:spcBef>
                <a:spcPts val="1000"/>
              </a:spcBef>
            </a:pPr>
            <a:r>
              <a:rPr lang="en-US" altLang="en-US" sz="2000" dirty="0" smtClean="0">
                <a:ea typeface="ヒラギノ角ゴ Pro W3" charset="-128"/>
              </a:rPr>
              <a:t>Capital rationing</a:t>
            </a:r>
          </a:p>
          <a:p>
            <a:pPr>
              <a:spcBef>
                <a:spcPts val="1000"/>
              </a:spcBef>
            </a:pPr>
            <a:r>
              <a:rPr lang="en-US" altLang="en-US" sz="2000" dirty="0" smtClean="0">
                <a:ea typeface="ヒラギノ角ゴ Pro W3" charset="-128"/>
              </a:rPr>
              <a:t>Discounted payback period</a:t>
            </a:r>
          </a:p>
          <a:p>
            <a:pPr>
              <a:spcBef>
                <a:spcPts val="1000"/>
              </a:spcBef>
            </a:pPr>
            <a:r>
              <a:rPr lang="en-US" altLang="en-US" sz="2000" dirty="0" smtClean="0">
                <a:ea typeface="ヒラギノ角ゴ Pro W3" charset="-128"/>
              </a:rPr>
              <a:t>Equivalent annual annuity (E A A)</a:t>
            </a:r>
          </a:p>
          <a:p>
            <a:pPr>
              <a:spcBef>
                <a:spcPts val="1000"/>
              </a:spcBef>
            </a:pPr>
            <a:r>
              <a:rPr lang="en-US" altLang="en-US" sz="2000" dirty="0" smtClean="0">
                <a:ea typeface="ヒラギノ角ゴ Pro W3" charset="-128"/>
              </a:rPr>
              <a:t>Internal rate of return (</a:t>
            </a:r>
            <a:r>
              <a:rPr lang="en-US" altLang="en-US" sz="2000" i="1" dirty="0" smtClean="0">
                <a:ea typeface="ヒラギノ角ゴ Pro W3" charset="-128"/>
              </a:rPr>
              <a:t>I R R</a:t>
            </a:r>
            <a:r>
              <a:rPr lang="en-US" altLang="en-US" sz="2000" dirty="0" smtClean="0">
                <a:ea typeface="ヒラギノ角ゴ Pro W3" charset="-128"/>
              </a:rPr>
              <a:t>)</a:t>
            </a:r>
          </a:p>
          <a:p>
            <a:pPr>
              <a:spcBef>
                <a:spcPts val="1000"/>
              </a:spcBef>
            </a:pPr>
            <a:r>
              <a:rPr lang="en-US" altLang="en-US" sz="2000" dirty="0" smtClean="0">
                <a:ea typeface="ヒラギノ角ゴ Pro W3" charset="-128"/>
              </a:rPr>
              <a:t>Modified internal rate of return (</a:t>
            </a:r>
            <a:r>
              <a:rPr lang="en-US" altLang="en-US" sz="2000" i="1" dirty="0" smtClean="0">
                <a:ea typeface="ヒラギノ角ゴ Pro W3" charset="-128"/>
              </a:rPr>
              <a:t>M I R R</a:t>
            </a:r>
            <a:r>
              <a:rPr lang="en-US" altLang="en-US" sz="2000" dirty="0" smtClean="0">
                <a:ea typeface="ヒラギノ角ゴ Pro W3" charset="-128"/>
              </a:rPr>
              <a:t>)</a:t>
            </a:r>
          </a:p>
          <a:p>
            <a:pPr>
              <a:spcBef>
                <a:spcPts val="1000"/>
              </a:spcBef>
            </a:pPr>
            <a:r>
              <a:rPr lang="en-US" altLang="en-US" sz="2000" dirty="0" smtClean="0">
                <a:ea typeface="ヒラギノ角ゴ Pro W3" charset="-128"/>
              </a:rPr>
              <a:t>Mutually exclusive projects</a:t>
            </a:r>
          </a:p>
          <a:p>
            <a:pPr>
              <a:spcBef>
                <a:spcPts val="1000"/>
              </a:spcBef>
            </a:pPr>
            <a:r>
              <a:rPr lang="en-US" altLang="en-US" sz="2000" dirty="0" smtClean="0">
                <a:ea typeface="ヒラギノ角ゴ Pro W3" charset="-128"/>
              </a:rPr>
              <a:t>Net present value (N P V)</a:t>
            </a:r>
          </a:p>
          <a:p>
            <a:pPr>
              <a:spcBef>
                <a:spcPts val="1000"/>
              </a:spcBef>
            </a:pPr>
            <a:r>
              <a:rPr lang="en-US" altLang="en-US" sz="2000" dirty="0" smtClean="0">
                <a:ea typeface="ヒラギノ角ゴ Pro W3" charset="-128"/>
              </a:rPr>
              <a:t>Net present value profile</a:t>
            </a:r>
          </a:p>
          <a:p>
            <a:pPr>
              <a:spcBef>
                <a:spcPts val="1000"/>
              </a:spcBef>
            </a:pPr>
            <a:r>
              <a:rPr lang="en-US" altLang="en-US" sz="2000" dirty="0" smtClean="0">
                <a:ea typeface="ヒラギノ角ゴ Pro W3" charset="-128"/>
              </a:rPr>
              <a:t>Payback period</a:t>
            </a:r>
          </a:p>
          <a:p>
            <a:pPr>
              <a:spcBef>
                <a:spcPts val="1000"/>
              </a:spcBef>
            </a:pPr>
            <a:r>
              <a:rPr lang="en-US" altLang="en-US" sz="2000" dirty="0" smtClean="0">
                <a:ea typeface="ヒラギノ角ゴ Pro W3" charset="-128"/>
              </a:rPr>
              <a:t>Profitability index (P I) or benefit-cost ratio</a:t>
            </a:r>
            <a:endParaRPr lang="en-US" sz="2000" dirty="0"/>
          </a:p>
        </p:txBody>
      </p:sp>
    </p:spTree>
    <p:extLst>
      <p:ext uri="{BB962C8B-B14F-4D97-AF65-F5344CB8AC3E}">
        <p14:creationId xmlns:p14="http://schemas.microsoft.com/office/powerpoint/2010/main" val="14824274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xmlns="" id="{E47FF819-0D5D-491A-BF8F-B42813E7390C}"/>
              </a:ext>
            </a:extLst>
          </p:cNvPr>
          <p:cNvSpPr>
            <a:spLocks noGrp="1"/>
          </p:cNvSpPr>
          <p:nvPr>
            <p:ph type="title"/>
          </p:nvPr>
        </p:nvSpPr>
        <p:spPr>
          <a:xfrm>
            <a:off x="342900" y="518160"/>
            <a:ext cx="8124825" cy="548640"/>
          </a:xfrm>
        </p:spPr>
        <p:txBody>
          <a:bodyPr wrap="square">
            <a:spAutoFit/>
          </a:bodyPr>
          <a:lstStyle/>
          <a:p>
            <a:r>
              <a:rPr lang="en-US" dirty="0"/>
              <a:t>Copyright</a:t>
            </a:r>
          </a:p>
        </p:txBody>
      </p:sp>
      <p:pic>
        <p:nvPicPr>
          <p:cNvPr id="7" name="Graphic 6" descr="Warning">
            <a:extLst>
              <a:ext uri="{FF2B5EF4-FFF2-40B4-BE49-F238E27FC236}">
                <a16:creationId xmlns=""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46184" y="2317359"/>
            <a:ext cx="1277815" cy="1434026"/>
          </a:xfrm>
          <a:prstGeom prst="rect">
            <a:avLst/>
          </a:prstGeom>
        </p:spPr>
      </p:pic>
      <p:sp>
        <p:nvSpPr>
          <p:cNvPr id="9" name="Text Placeholder 1">
            <a:extLst>
              <a:ext uri="{FF2B5EF4-FFF2-40B4-BE49-F238E27FC236}">
                <a16:creationId xmlns="" xmlns:a16="http://schemas.microsoft.com/office/drawing/2014/main" id="{AD5FAE7B-F718-4307-B112-AD6256157E8F}"/>
              </a:ext>
            </a:extLst>
          </p:cNvPr>
          <p:cNvSpPr txBox="1">
            <a:spLocks/>
          </p:cNvSpPr>
          <p:nvPr/>
        </p:nvSpPr>
        <p:spPr>
          <a:xfrm>
            <a:off x="1606061" y="1852246"/>
            <a:ext cx="6858001" cy="2854836"/>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smtClean="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US" b="1" dirty="0"/>
          </a:p>
        </p:txBody>
      </p:sp>
    </p:spTree>
    <p:extLst>
      <p:ext uri="{BB962C8B-B14F-4D97-AF65-F5344CB8AC3E}">
        <p14:creationId xmlns:p14="http://schemas.microsoft.com/office/powerpoint/2010/main" val="1591840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625" y="2963108"/>
            <a:ext cx="7772400" cy="553998"/>
          </a:xfrm>
        </p:spPr>
        <p:txBody>
          <a:bodyPr>
            <a:spAutoFit/>
          </a:bodyPr>
          <a:lstStyle/>
          <a:p>
            <a:r>
              <a:rPr lang="en-US" altLang="en-US" dirty="0" smtClean="0">
                <a:latin typeface="+mj-lt"/>
                <a:ea typeface="ヒラギノ角ゴ Pro W3" pitchFamily="-80" charset="-128"/>
              </a:rPr>
              <a:t>Capital-Budgeting Decision </a:t>
            </a:r>
            <a:r>
              <a:rPr lang="en-US" altLang="en-US" dirty="0">
                <a:latin typeface="+mj-lt"/>
                <a:ea typeface="ヒラギノ角ゴ Pro W3" pitchFamily="-80" charset="-128"/>
              </a:rPr>
              <a:t>Criteria</a:t>
            </a:r>
            <a:endParaRPr lang="en-US" altLang="en-US" sz="1800" b="0" dirty="0">
              <a:latin typeface="+mj-lt"/>
              <a:ea typeface="ヒラギノ角ゴ Pro W3" pitchFamily="-80" charset="-128"/>
            </a:endParaRPr>
          </a:p>
        </p:txBody>
      </p:sp>
    </p:spTree>
    <p:extLst>
      <p:ext uri="{BB962C8B-B14F-4D97-AF65-F5344CB8AC3E}">
        <p14:creationId xmlns:p14="http://schemas.microsoft.com/office/powerpoint/2010/main" val="1342864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19100"/>
            <a:ext cx="8229600" cy="553998"/>
          </a:xfrm>
        </p:spPr>
        <p:txBody>
          <a:bodyPr>
            <a:spAutoFit/>
          </a:bodyPr>
          <a:lstStyle/>
          <a:p>
            <a:r>
              <a:rPr lang="en-US" sz="3600" dirty="0">
                <a:latin typeface="+mj-lt"/>
              </a:rPr>
              <a:t>Capital-Budgeting Decision Criteria </a:t>
            </a:r>
            <a:endParaRPr lang="en-US" sz="2000" b="0" dirty="0">
              <a:latin typeface="+mj-lt"/>
            </a:endParaRPr>
          </a:p>
        </p:txBody>
      </p:sp>
      <p:sp>
        <p:nvSpPr>
          <p:cNvPr id="3" name="Content Placeholder 2"/>
          <p:cNvSpPr>
            <a:spLocks noGrp="1"/>
          </p:cNvSpPr>
          <p:nvPr>
            <p:ph idx="1"/>
          </p:nvPr>
        </p:nvSpPr>
        <p:spPr>
          <a:xfrm>
            <a:off x="438150" y="1219200"/>
            <a:ext cx="8229600" cy="2054409"/>
          </a:xfrm>
        </p:spPr>
        <p:txBody>
          <a:bodyPr>
            <a:spAutoFit/>
          </a:bodyPr>
          <a:lstStyle/>
          <a:p>
            <a:r>
              <a:rPr lang="en-US" altLang="en-US" sz="2400" dirty="0">
                <a:ea typeface="ヒラギノ角ゴ Pro W3" charset="-128"/>
              </a:rPr>
              <a:t>The Payback Period</a:t>
            </a:r>
          </a:p>
          <a:p>
            <a:r>
              <a:rPr lang="en-US" altLang="en-US" sz="2400" dirty="0">
                <a:ea typeface="ヒラギノ角ゴ Pro W3" charset="-128"/>
              </a:rPr>
              <a:t>Net Present Value</a:t>
            </a:r>
          </a:p>
          <a:p>
            <a:r>
              <a:rPr lang="en-US" altLang="en-US" sz="2400" dirty="0">
                <a:ea typeface="ヒラギノ角ゴ Pro W3" charset="-128"/>
              </a:rPr>
              <a:t>Profitability Index</a:t>
            </a:r>
          </a:p>
          <a:p>
            <a:r>
              <a:rPr lang="en-US" altLang="en-US" sz="2400" dirty="0">
                <a:ea typeface="ヒラギノ角ゴ Pro W3" charset="-128"/>
              </a:rPr>
              <a:t>Internal Rate of Return</a:t>
            </a:r>
            <a:endParaRPr lang="en-US" sz="2400" dirty="0"/>
          </a:p>
        </p:txBody>
      </p:sp>
    </p:spTree>
    <p:extLst>
      <p:ext uri="{BB962C8B-B14F-4D97-AF65-F5344CB8AC3E}">
        <p14:creationId xmlns:p14="http://schemas.microsoft.com/office/powerpoint/2010/main" val="797278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09575"/>
            <a:ext cx="8229600" cy="553998"/>
          </a:xfrm>
        </p:spPr>
        <p:txBody>
          <a:bodyPr>
            <a:spAutoFit/>
          </a:bodyPr>
          <a:lstStyle/>
          <a:p>
            <a:r>
              <a:rPr lang="en-US" altLang="en-US" sz="3600" dirty="0">
                <a:latin typeface="+mj-lt"/>
                <a:ea typeface="ヒラギノ角ゴ Pro W3" charset="-128"/>
              </a:rPr>
              <a:t>The Payback Period</a:t>
            </a:r>
            <a:endParaRPr lang="en-US" sz="3600" dirty="0">
              <a:latin typeface="+mj-lt"/>
            </a:endParaRPr>
          </a:p>
        </p:txBody>
      </p:sp>
      <p:sp>
        <p:nvSpPr>
          <p:cNvPr id="3" name="Content Placeholder 2"/>
          <p:cNvSpPr>
            <a:spLocks noGrp="1"/>
          </p:cNvSpPr>
          <p:nvPr>
            <p:ph idx="1"/>
          </p:nvPr>
        </p:nvSpPr>
        <p:spPr>
          <a:xfrm>
            <a:off x="438150" y="1219200"/>
            <a:ext cx="8229600" cy="2438400"/>
          </a:xfrm>
        </p:spPr>
        <p:txBody>
          <a:bodyPr>
            <a:spAutoFit/>
          </a:bodyPr>
          <a:lstStyle/>
          <a:p>
            <a:r>
              <a:rPr lang="en-US" altLang="en-US" sz="2400" b="1" dirty="0">
                <a:ea typeface="ヒラギノ角ゴ Pro W3" charset="-128"/>
              </a:rPr>
              <a:t>Meaning:</a:t>
            </a:r>
            <a:r>
              <a:rPr lang="en-US" altLang="en-US" sz="2400" dirty="0">
                <a:ea typeface="ヒラギノ角ゴ Pro W3" charset="-128"/>
              </a:rPr>
              <a:t> Number of years needed to recover the initial cash outlay related to an investment</a:t>
            </a:r>
          </a:p>
          <a:p>
            <a:r>
              <a:rPr lang="en-US" altLang="en-US" sz="2400" b="1" dirty="0">
                <a:ea typeface="ヒラギノ角ゴ Pro W3" charset="-128"/>
              </a:rPr>
              <a:t>Decision Rule:</a:t>
            </a:r>
            <a:r>
              <a:rPr lang="en-US" altLang="en-US" sz="2400" dirty="0">
                <a:ea typeface="ヒラギノ角ゴ Pro W3" charset="-128"/>
              </a:rPr>
              <a:t> Project is considered feasible or desirable if the payback period is less than or equal to the firm’s maximum desired payback period. In general, shorter payback period is preferred when comparing two projects.</a:t>
            </a:r>
            <a:endParaRPr lang="en-US" sz="2400" dirty="0"/>
          </a:p>
        </p:txBody>
      </p:sp>
    </p:spTree>
    <p:extLst>
      <p:ext uri="{BB962C8B-B14F-4D97-AF65-F5344CB8AC3E}">
        <p14:creationId xmlns:p14="http://schemas.microsoft.com/office/powerpoint/2010/main" val="2334293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09575"/>
            <a:ext cx="8229600" cy="553998"/>
          </a:xfrm>
        </p:spPr>
        <p:txBody>
          <a:bodyPr>
            <a:spAutoFit/>
          </a:bodyPr>
          <a:lstStyle/>
          <a:p>
            <a:r>
              <a:rPr lang="en-US" altLang="en-US" sz="3600" dirty="0">
                <a:latin typeface="+mj-lt"/>
                <a:ea typeface="ヒラギノ角ゴ Pro W3" charset="-128"/>
              </a:rPr>
              <a:t>Payback Period Example 1</a:t>
            </a:r>
            <a:endParaRPr lang="en-US" sz="2000" b="0" dirty="0">
              <a:latin typeface="+mj-lt"/>
            </a:endParaRPr>
          </a:p>
        </p:txBody>
      </p:sp>
      <p:sp>
        <p:nvSpPr>
          <p:cNvPr id="4" name="Content Placeholder 3"/>
          <p:cNvSpPr>
            <a:spLocks noGrp="1"/>
          </p:cNvSpPr>
          <p:nvPr>
            <p:ph idx="1"/>
          </p:nvPr>
        </p:nvSpPr>
        <p:spPr>
          <a:xfrm>
            <a:off x="438150" y="1223486"/>
            <a:ext cx="8229600" cy="738664"/>
          </a:xfrm>
        </p:spPr>
        <p:txBody>
          <a:bodyPr>
            <a:spAutoFit/>
          </a:bodyPr>
          <a:lstStyle/>
          <a:p>
            <a:r>
              <a:rPr lang="en-US" altLang="en-US" sz="2400" b="1" dirty="0">
                <a:ea typeface="ヒラギノ角ゴ Pro W3" charset="-128"/>
              </a:rPr>
              <a:t>Example:</a:t>
            </a:r>
            <a:r>
              <a:rPr lang="en-US" altLang="en-US" sz="2400" dirty="0">
                <a:ea typeface="ヒラギノ角ゴ Pro W3" charset="-128"/>
              </a:rPr>
              <a:t> Project with an initial cash outlay of $10,000 with following free cash flows for 5 years.</a:t>
            </a:r>
            <a:endParaRPr lang="en-US" sz="2400" dirty="0"/>
          </a:p>
        </p:txBody>
      </p:sp>
      <p:sp>
        <p:nvSpPr>
          <p:cNvPr id="6" name="Content Placeholder 5"/>
          <p:cNvSpPr>
            <a:spLocks noGrp="1"/>
          </p:cNvSpPr>
          <p:nvPr>
            <p:ph idx="13"/>
          </p:nvPr>
        </p:nvSpPr>
        <p:spPr>
          <a:xfrm>
            <a:off x="447675" y="2221468"/>
            <a:ext cx="8229600" cy="369332"/>
          </a:xfrm>
        </p:spPr>
        <p:txBody>
          <a:bodyPr>
            <a:spAutoFit/>
          </a:bodyPr>
          <a:lstStyle/>
          <a:p>
            <a:pPr marL="0" indent="0">
              <a:buNone/>
            </a:pPr>
            <a:r>
              <a:rPr lang="en-US" sz="2400" b="1" dirty="0"/>
              <a:t>Table </a:t>
            </a:r>
            <a:r>
              <a:rPr lang="en-US" sz="2400" b="1" dirty="0" smtClean="0"/>
              <a:t>10.1</a:t>
            </a:r>
            <a:r>
              <a:rPr lang="en-US" sz="2400" dirty="0" smtClean="0"/>
              <a:t> </a:t>
            </a:r>
            <a:r>
              <a:rPr lang="en-US" sz="2400" dirty="0"/>
              <a:t>Payback Period Example</a:t>
            </a:r>
          </a:p>
        </p:txBody>
      </p:sp>
      <p:graphicFrame>
        <p:nvGraphicFramePr>
          <p:cNvPr id="10" name="Table 9"/>
          <p:cNvGraphicFramePr>
            <a:graphicFrameLocks noGrp="1"/>
          </p:cNvGraphicFramePr>
          <p:nvPr>
            <p:extLst>
              <p:ext uri="{D42A27DB-BD31-4B8C-83A1-F6EECF244321}">
                <p14:modId xmlns:p14="http://schemas.microsoft.com/office/powerpoint/2010/main" val="3488763159"/>
              </p:ext>
            </p:extLst>
          </p:nvPr>
        </p:nvGraphicFramePr>
        <p:xfrm>
          <a:off x="609600" y="2895600"/>
          <a:ext cx="8001000" cy="2712720"/>
        </p:xfrm>
        <a:graphic>
          <a:graphicData uri="http://schemas.openxmlformats.org/drawingml/2006/table">
            <a:tbl>
              <a:tblPr firstRow="1" bandRow="1">
                <a:tableStyleId>{3B4B98B0-60AC-42C2-AFA5-B58CD77FA1E5}</a:tableStyleId>
              </a:tblPr>
              <a:tblGrid>
                <a:gridCol w="2667000">
                  <a:extLst>
                    <a:ext uri="{9D8B030D-6E8A-4147-A177-3AD203B41FA5}">
                      <a16:colId xmlns:a16="http://schemas.microsoft.com/office/drawing/2014/main" xmlns="" val="20000"/>
                    </a:ext>
                  </a:extLst>
                </a:gridCol>
                <a:gridCol w="2667000">
                  <a:extLst>
                    <a:ext uri="{9D8B030D-6E8A-4147-A177-3AD203B41FA5}">
                      <a16:colId xmlns:a16="http://schemas.microsoft.com/office/drawing/2014/main" xmlns="" val="20001"/>
                    </a:ext>
                  </a:extLst>
                </a:gridCol>
                <a:gridCol w="2667000">
                  <a:extLst>
                    <a:ext uri="{9D8B030D-6E8A-4147-A177-3AD203B41FA5}">
                      <a16:colId xmlns:a16="http://schemas.microsoft.com/office/drawing/2014/main" xmlns="" val="20002"/>
                    </a:ext>
                  </a:extLst>
                </a:gridCol>
              </a:tblGrid>
              <a:tr h="349321">
                <a:tc>
                  <a:txBody>
                    <a:bodyPr/>
                    <a:lstStyle/>
                    <a:p>
                      <a:pPr algn="ctr"/>
                      <a:r>
                        <a:rPr lang="en-US" b="1" dirty="0">
                          <a:solidFill>
                            <a:srgbClr val="007FA3"/>
                          </a:solidFill>
                        </a:rPr>
                        <a:t>Blank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US" sz="1800" b="1" i="0" u="none" strike="noStrike" kern="1200" baseline="0" dirty="0">
                          <a:solidFill>
                            <a:schemeClr val="bg1"/>
                          </a:solidFill>
                          <a:latin typeface="+mn-lt"/>
                          <a:ea typeface="+mn-ea"/>
                          <a:cs typeface="+mn-cs"/>
                        </a:rPr>
                        <a:t>Project A</a:t>
                      </a:r>
                      <a:endParaRPr lang="en-US"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US" sz="1800" b="1" i="0" u="none" strike="noStrike" kern="1200" baseline="0" dirty="0">
                          <a:solidFill>
                            <a:schemeClr val="bg1"/>
                          </a:solidFill>
                          <a:latin typeface="+mn-lt"/>
                          <a:ea typeface="+mn-ea"/>
                          <a:cs typeface="+mn-cs"/>
                        </a:rPr>
                        <a:t>Project B</a:t>
                      </a:r>
                      <a:endParaRPr lang="en-US"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extLst>
                  <a:ext uri="{0D108BD9-81ED-4DB2-BD59-A6C34878D82A}">
                    <a16:rowId xmlns:a16="http://schemas.microsoft.com/office/drawing/2014/main" xmlns="" val="10000"/>
                  </a:ext>
                </a:extLst>
              </a:tr>
              <a:tr h="320211">
                <a:tc>
                  <a:txBody>
                    <a:bodyPr/>
                    <a:lstStyle/>
                    <a:p>
                      <a:pPr algn="l"/>
                      <a:r>
                        <a:rPr lang="en-US" sz="1600" b="0" i="0" u="none" strike="noStrike" kern="1200" baseline="0" dirty="0">
                          <a:solidFill>
                            <a:schemeClr val="tx1"/>
                          </a:solidFill>
                          <a:latin typeface="+mn-lt"/>
                          <a:ea typeface="+mn-ea"/>
                          <a:cs typeface="+mn-cs"/>
                        </a:rPr>
                        <a:t>Initial cash outlay</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b="0" i="0" u="none" strike="noStrike" kern="1200" baseline="0" dirty="0">
                          <a:solidFill>
                            <a:schemeClr val="tx1"/>
                          </a:solidFill>
                          <a:latin typeface="+mn-lt"/>
                          <a:ea typeface="+mn-ea"/>
                          <a:cs typeface="+mn-cs"/>
                        </a:rPr>
                        <a:t>−$ 10,000</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b="0" i="0" u="none" strike="noStrike" kern="1200" baseline="0" dirty="0">
                          <a:solidFill>
                            <a:schemeClr val="tx1"/>
                          </a:solidFill>
                          <a:latin typeface="+mn-lt"/>
                          <a:ea typeface="+mn-ea"/>
                          <a:cs typeface="+mn-cs"/>
                        </a:rPr>
                        <a:t>−$ 10,000</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1"/>
                  </a:ext>
                </a:extLst>
              </a:tr>
              <a:tr h="320211">
                <a:tc>
                  <a:txBody>
                    <a:bodyPr/>
                    <a:lstStyle/>
                    <a:p>
                      <a:pPr algn="l"/>
                      <a:r>
                        <a:rPr lang="en-US" sz="1600" b="0" i="0" u="none" strike="noStrike" kern="1200" baseline="0" dirty="0">
                          <a:solidFill>
                            <a:schemeClr val="tx1"/>
                          </a:solidFill>
                          <a:latin typeface="+mn-lt"/>
                          <a:ea typeface="+mn-ea"/>
                          <a:cs typeface="+mn-cs"/>
                        </a:rPr>
                        <a:t>Annual free cash inflows</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solidFill>
                            <a:srgbClr val="D4EAE4"/>
                          </a:solidFill>
                        </a:rPr>
                        <a:t>Blank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solidFill>
                            <a:srgbClr val="D4EAE4"/>
                          </a:solidFill>
                        </a:rPr>
                        <a:t>Blank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2"/>
                  </a:ext>
                </a:extLst>
              </a:tr>
              <a:tr h="320211">
                <a:tc>
                  <a:txBody>
                    <a:bodyPr/>
                    <a:lstStyle/>
                    <a:p>
                      <a:pPr algn="l"/>
                      <a:r>
                        <a:rPr lang="en-US" sz="1600" b="0" i="0" u="none" strike="noStrike" kern="1200" baseline="0" dirty="0">
                          <a:solidFill>
                            <a:schemeClr val="tx1"/>
                          </a:solidFill>
                          <a:latin typeface="+mn-lt"/>
                          <a:ea typeface="+mn-ea"/>
                          <a:cs typeface="+mn-cs"/>
                        </a:rPr>
                        <a:t>Year 1</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l"/>
                      <a:r>
                        <a:rPr lang="en-US" sz="1600" b="0" i="0" u="none" strike="noStrike" kern="1200" baseline="0" dirty="0">
                          <a:solidFill>
                            <a:schemeClr val="tx1"/>
                          </a:solidFill>
                          <a:latin typeface="+mn-lt"/>
                          <a:ea typeface="+mn-ea"/>
                          <a:cs typeface="+mn-cs"/>
                        </a:rPr>
                        <a:t>                   $ 6,000</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l"/>
                      <a:r>
                        <a:rPr lang="en-US" sz="1600" b="0" i="0" u="none" strike="noStrike" kern="1200" baseline="0" dirty="0">
                          <a:solidFill>
                            <a:schemeClr val="tx1"/>
                          </a:solidFill>
                          <a:latin typeface="+mn-lt"/>
                          <a:ea typeface="+mn-ea"/>
                          <a:cs typeface="+mn-cs"/>
                        </a:rPr>
                        <a:t>                   $ 5,000</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3"/>
                  </a:ext>
                </a:extLst>
              </a:tr>
              <a:tr h="320211">
                <a:tc>
                  <a:txBody>
                    <a:bodyPr/>
                    <a:lstStyle/>
                    <a:p>
                      <a:pPr algn="l"/>
                      <a:r>
                        <a:rPr lang="en-US" sz="1600" b="0" i="0" u="none" strike="noStrike" kern="1200" baseline="0" dirty="0">
                          <a:solidFill>
                            <a:schemeClr val="tx1"/>
                          </a:solidFill>
                          <a:latin typeface="+mn-lt"/>
                          <a:ea typeface="+mn-ea"/>
                          <a:cs typeface="+mn-cs"/>
                        </a:rPr>
                        <a:t>        2</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l"/>
                      <a:r>
                        <a:rPr lang="en-US" sz="1600" b="0" i="0" u="none" strike="noStrike" kern="1200" baseline="0" dirty="0">
                          <a:solidFill>
                            <a:schemeClr val="tx1"/>
                          </a:solidFill>
                          <a:latin typeface="+mn-lt"/>
                          <a:ea typeface="+mn-ea"/>
                          <a:cs typeface="+mn-cs"/>
                        </a:rPr>
                        <a:t>                      4,000</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l"/>
                      <a:r>
                        <a:rPr lang="en-US" sz="1600" b="0" i="0" u="none" strike="noStrike" kern="1200" baseline="0" dirty="0">
                          <a:solidFill>
                            <a:schemeClr val="tx1"/>
                          </a:solidFill>
                          <a:latin typeface="+mn-lt"/>
                          <a:ea typeface="+mn-ea"/>
                          <a:cs typeface="+mn-cs"/>
                        </a:rPr>
                        <a:t>                      5,000</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4"/>
                  </a:ext>
                </a:extLst>
              </a:tr>
              <a:tr h="320211">
                <a:tc>
                  <a:txBody>
                    <a:bodyPr/>
                    <a:lstStyle/>
                    <a:p>
                      <a:pPr algn="l"/>
                      <a:r>
                        <a:rPr lang="en-US" sz="1600" b="0" i="0" u="none" strike="noStrike" kern="1200" baseline="0" dirty="0">
                          <a:solidFill>
                            <a:schemeClr val="tx1"/>
                          </a:solidFill>
                          <a:latin typeface="+mn-lt"/>
                          <a:ea typeface="+mn-ea"/>
                          <a:cs typeface="+mn-cs"/>
                        </a:rPr>
                        <a:t>        3</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l"/>
                      <a:r>
                        <a:rPr lang="en-US" sz="1600" b="0" i="0" u="none" strike="noStrike" kern="1200" baseline="0" dirty="0">
                          <a:solidFill>
                            <a:schemeClr val="tx1"/>
                          </a:solidFill>
                          <a:latin typeface="+mn-lt"/>
                          <a:ea typeface="+mn-ea"/>
                          <a:cs typeface="+mn-cs"/>
                        </a:rPr>
                        <a:t>                      3,000</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l"/>
                      <a:r>
                        <a:rPr lang="en-US" sz="1600" dirty="0"/>
                        <a:t>                             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5"/>
                  </a:ext>
                </a:extLst>
              </a:tr>
              <a:tr h="320211">
                <a:tc>
                  <a:txBody>
                    <a:bodyPr/>
                    <a:lstStyle/>
                    <a:p>
                      <a:pPr algn="l"/>
                      <a:r>
                        <a:rPr lang="en-US" sz="1600" b="0" i="0" u="none" strike="noStrike" kern="1200" baseline="0" dirty="0">
                          <a:solidFill>
                            <a:schemeClr val="tx1"/>
                          </a:solidFill>
                          <a:latin typeface="+mn-lt"/>
                          <a:ea typeface="+mn-ea"/>
                          <a:cs typeface="+mn-cs"/>
                        </a:rPr>
                        <a:t>        4</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l"/>
                      <a:r>
                        <a:rPr lang="en-US" sz="1600" b="0" i="0" u="none" strike="noStrike" kern="1200" baseline="0" dirty="0">
                          <a:solidFill>
                            <a:schemeClr val="tx1"/>
                          </a:solidFill>
                          <a:latin typeface="+mn-lt"/>
                          <a:ea typeface="+mn-ea"/>
                          <a:cs typeface="+mn-cs"/>
                        </a:rPr>
                        <a:t>                      2,000</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l"/>
                      <a:r>
                        <a:rPr lang="en-US" sz="1600" dirty="0"/>
                        <a:t>                             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6"/>
                  </a:ext>
                </a:extLst>
              </a:tr>
              <a:tr h="320211">
                <a:tc>
                  <a:txBody>
                    <a:bodyPr/>
                    <a:lstStyle/>
                    <a:p>
                      <a:pPr algn="l"/>
                      <a:r>
                        <a:rPr lang="en-US" sz="1600" b="0" i="0" u="none" strike="noStrike" kern="1200" baseline="0" dirty="0">
                          <a:solidFill>
                            <a:schemeClr val="tx1"/>
                          </a:solidFill>
                          <a:latin typeface="+mn-lt"/>
                          <a:ea typeface="+mn-ea"/>
                          <a:cs typeface="+mn-cs"/>
                        </a:rPr>
                        <a:t>        5</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l"/>
                      <a:r>
                        <a:rPr lang="en-US" sz="1600" b="0" i="0" u="none" strike="noStrike" kern="1200" baseline="0" dirty="0">
                          <a:solidFill>
                            <a:schemeClr val="tx1"/>
                          </a:solidFill>
                          <a:latin typeface="+mn-lt"/>
                          <a:ea typeface="+mn-ea"/>
                          <a:cs typeface="+mn-cs"/>
                        </a:rPr>
                        <a:t>                      1,000</a:t>
                      </a:r>
                      <a:endParaRPr lang="en-US"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l"/>
                      <a:r>
                        <a:rPr lang="en-US" sz="1600" dirty="0"/>
                        <a:t>                             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7"/>
                  </a:ext>
                </a:extLst>
              </a:tr>
            </a:tbl>
          </a:graphicData>
        </a:graphic>
      </p:graphicFrame>
      <p:sp>
        <p:nvSpPr>
          <p:cNvPr id="9" name="Content Placeholder 8"/>
          <p:cNvSpPr>
            <a:spLocks noGrp="1"/>
          </p:cNvSpPr>
          <p:nvPr>
            <p:ph idx="14"/>
          </p:nvPr>
        </p:nvSpPr>
        <p:spPr>
          <a:xfrm>
            <a:off x="428625" y="5865496"/>
            <a:ext cx="8229600" cy="369332"/>
          </a:xfrm>
        </p:spPr>
        <p:txBody>
          <a:bodyPr>
            <a:spAutoFit/>
          </a:bodyPr>
          <a:lstStyle/>
          <a:p>
            <a:pPr marL="0" indent="0">
              <a:buNone/>
            </a:pPr>
            <a:r>
              <a:rPr lang="en-US" altLang="en-US" sz="2400" dirty="0">
                <a:ea typeface="ヒラギノ角ゴ Pro W3" charset="-128"/>
              </a:rPr>
              <a:t>Payback is 2 years.</a:t>
            </a:r>
          </a:p>
        </p:txBody>
      </p:sp>
    </p:spTree>
    <p:extLst>
      <p:ext uri="{BB962C8B-B14F-4D97-AF65-F5344CB8AC3E}">
        <p14:creationId xmlns:p14="http://schemas.microsoft.com/office/powerpoint/2010/main" val="4021191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31276</TotalTime>
  <Words>2243</Words>
  <Application>Microsoft Office PowerPoint</Application>
  <PresentationFormat>On-screen Show (4:3)</PresentationFormat>
  <Paragraphs>273</Paragraphs>
  <Slides>55</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508 Lecture</vt:lpstr>
      <vt:lpstr>Equation</vt:lpstr>
      <vt:lpstr>Foundations of Finance</vt:lpstr>
      <vt:lpstr>Learning Objectives</vt:lpstr>
      <vt:lpstr>Finding Profitable Projects</vt:lpstr>
      <vt:lpstr>Capital Budgeting</vt:lpstr>
      <vt:lpstr>Source of Ideas for Projects</vt:lpstr>
      <vt:lpstr>Capital-Budgeting Decision Criteria</vt:lpstr>
      <vt:lpstr>Capital-Budgeting Decision Criteria </vt:lpstr>
      <vt:lpstr>The Payback Period</vt:lpstr>
      <vt:lpstr>Payback Period Example 1</vt:lpstr>
      <vt:lpstr>Trade-Offs</vt:lpstr>
      <vt:lpstr>Discounted Payback Period (1 of 2)</vt:lpstr>
      <vt:lpstr>Discounted Payback Period (2 of 2)</vt:lpstr>
      <vt:lpstr>Table 10.2 Discounted Payback Period Example Using a 17 Percent Required Rate of Return</vt:lpstr>
      <vt:lpstr>Payback Period Example 2 </vt:lpstr>
      <vt:lpstr>Net Present Value (N P V)</vt:lpstr>
      <vt:lpstr>NPV Example (1 of 2)</vt:lpstr>
      <vt:lpstr>NPV Example (2 of 2)</vt:lpstr>
      <vt:lpstr>Table 10.4 Calculating the N P V of Ski-Doo’s Investment in New Machinery</vt:lpstr>
      <vt:lpstr>Calculator Solution (Using a Texas Instruments BA II Plus)</vt:lpstr>
      <vt:lpstr>N P V Trade-Offs</vt:lpstr>
      <vt:lpstr>The Profitability Index (P I) (Benefit-Cost Ratio) </vt:lpstr>
      <vt:lpstr>Profitability Index</vt:lpstr>
      <vt:lpstr>Profitability Index Example</vt:lpstr>
      <vt:lpstr>Table 10.6 Calculating the P I of an Investment in New Machinery</vt:lpstr>
      <vt:lpstr>N P V and P I</vt:lpstr>
      <vt:lpstr>Internal Rate of Return (I R R)</vt:lpstr>
      <vt:lpstr>Internal Rate of Return</vt:lpstr>
      <vt:lpstr>Figure 10.1 An Example of the Net Present Value Profile of a Project</vt:lpstr>
      <vt:lpstr>I R R and N P V</vt:lpstr>
      <vt:lpstr>Multiple I R R s</vt:lpstr>
      <vt:lpstr>Figure 10.2 Multiple I R R s</vt:lpstr>
      <vt:lpstr>Modified I R R (M I R R)</vt:lpstr>
      <vt:lpstr>Modified I R R</vt:lpstr>
      <vt:lpstr>M I R R Example (1 of 3)</vt:lpstr>
      <vt:lpstr>M I R R Example (2 of 3)</vt:lpstr>
      <vt:lpstr>Figure 10.3 Calculating the M I R R</vt:lpstr>
      <vt:lpstr>M I R R Example (3 of 3)</vt:lpstr>
      <vt:lpstr>Capital Rationing</vt:lpstr>
      <vt:lpstr>Capital Rationing (1 of 2)</vt:lpstr>
      <vt:lpstr>Capital Rationing (2 of 2)</vt:lpstr>
      <vt:lpstr>Figure 10.4 Projects Ranked by the I R R</vt:lpstr>
      <vt:lpstr>Table 10.7 Capital Rationing: Choosing Among Five Indivisible Projects</vt:lpstr>
      <vt:lpstr>Ranking Mutually Exclusive Projects </vt:lpstr>
      <vt:lpstr>Ranking Mutually Exclusive Projects</vt:lpstr>
      <vt:lpstr>Size Disparity</vt:lpstr>
      <vt:lpstr>Table 10.8 The Size-Disparity Ranking Problem</vt:lpstr>
      <vt:lpstr>Size-Disparity Ranking Problem (1 of 2)</vt:lpstr>
      <vt:lpstr>Size-Disparity Ranking Problem (2 of 2)</vt:lpstr>
      <vt:lpstr>Unequal-Lives Problem (1 of 2)</vt:lpstr>
      <vt:lpstr>Unequal-Lives Problem (2 of 2)</vt:lpstr>
      <vt:lpstr>Figure 10.5 Unequal Lives Ranking Problem</vt:lpstr>
      <vt:lpstr>Figure 10.6 Replacement Chain Illustration: Two Project A’s Back to Back</vt:lpstr>
      <vt:lpstr>Computing E A A</vt:lpstr>
      <vt:lpstr>Key Terms</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of Finance, Tenth Edition</dc:title>
  <dc:subject>Business</dc:subject>
  <dc:creator>Keown/Martin/Petty</dc:creator>
  <cp:keywords>Foundations of Finance</cp:keywords>
  <cp:lastModifiedBy>Editorial Integra</cp:lastModifiedBy>
  <cp:revision>4566</cp:revision>
  <dcterms:created xsi:type="dcterms:W3CDTF">2014-07-14T20:04:21Z</dcterms:created>
  <dcterms:modified xsi:type="dcterms:W3CDTF">2019-02-04T08:13:18Z</dcterms:modified>
</cp:coreProperties>
</file>