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69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378C8-B643-4585-B7E0-7B17C3EA89F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A188A-BC93-4A92-BB04-703859FE07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45573-DF35-4BAF-9537-4B4E73234418}" type="slidenum">
              <a:rPr lang="en-US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9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19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A3934-9DD5-46E0-9381-54750D6E4AF0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D1DD-9475-4DE1-AF0E-00C11ACBB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000" b="1" dirty="0" smtClean="0"/>
              <a:t>Chapter 11 and Chapter 12 </a:t>
            </a:r>
            <a:br>
              <a:rPr lang="en-US" sz="5000" b="1" dirty="0" smtClean="0"/>
            </a:br>
            <a:r>
              <a:rPr lang="en-US" sz="5000" b="1" dirty="0" smtClean="0"/>
              <a:t>Part I </a:t>
            </a:r>
            <a:br>
              <a:rPr lang="en-US" sz="5000" b="1" dirty="0" smtClean="0"/>
            </a:br>
            <a:r>
              <a:rPr lang="en-US" sz="5000" b="1" dirty="0" smtClean="0"/>
              <a:t>-</a:t>
            </a:r>
            <a:br>
              <a:rPr lang="en-US" sz="5000" b="1" dirty="0" smtClean="0"/>
            </a:br>
            <a:r>
              <a:rPr lang="en-US" sz="5000" b="1" dirty="0" smtClean="0"/>
              <a:t>Introduction of </a:t>
            </a:r>
            <a:br>
              <a:rPr lang="en-US" sz="5000" b="1" dirty="0" smtClean="0"/>
            </a:br>
            <a:r>
              <a:rPr lang="en-US" sz="5000" b="1" dirty="0" smtClean="0"/>
              <a:t>Banks</a:t>
            </a:r>
            <a:endParaRPr lang="en-US" sz="5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bank?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Moral Hazard problem</a:t>
            </a:r>
          </a:p>
          <a:p>
            <a:pPr lvl="1"/>
            <a:r>
              <a:rPr lang="en-US" dirty="0" smtClean="0"/>
              <a:t>Borrowers can make wild investment with depositor’s money.</a:t>
            </a:r>
          </a:p>
          <a:p>
            <a:pPr lvl="1"/>
            <a:r>
              <a:rPr lang="en-US" dirty="0" smtClean="0"/>
              <a:t>With bank as monitors and experts</a:t>
            </a:r>
          </a:p>
          <a:p>
            <a:pPr lvl="2"/>
            <a:r>
              <a:rPr lang="en-US" dirty="0" smtClean="0"/>
              <a:t>Business ties force borrowers to obey rules</a:t>
            </a:r>
          </a:p>
          <a:p>
            <a:pPr lvl="2"/>
            <a:r>
              <a:rPr lang="en-US" dirty="0" smtClean="0"/>
              <a:t>Banks lend out on short term, so borrowers are disciplined.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How to avoid bank run?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Need deposit insurance</a:t>
            </a:r>
          </a:p>
          <a:p>
            <a:r>
              <a:rPr lang="en-US" dirty="0" smtClean="0"/>
              <a:t>Started in 16</a:t>
            </a:r>
            <a:r>
              <a:rPr lang="en-US" baseline="30000" dirty="0" smtClean="0"/>
              <a:t>th</a:t>
            </a:r>
            <a:r>
              <a:rPr lang="en-US" dirty="0" smtClean="0"/>
              <a:t> century in Italy. </a:t>
            </a:r>
          </a:p>
          <a:p>
            <a:r>
              <a:rPr lang="en-US" dirty="0" smtClean="0"/>
              <a:t>Deposit insurance scheme backed up by governments failed many times in history</a:t>
            </a:r>
          </a:p>
          <a:p>
            <a:pPr lvl="1"/>
            <a:r>
              <a:rPr lang="en-US" dirty="0" smtClean="0"/>
              <a:t>FDIC, Federal Deposit Insurance Corporation</a:t>
            </a:r>
          </a:p>
          <a:p>
            <a:pPr lvl="1"/>
            <a:r>
              <a:rPr lang="en-US" dirty="0" smtClean="0"/>
              <a:t>Started in 1933 initiated by President Franklin Roseville</a:t>
            </a:r>
          </a:p>
          <a:p>
            <a:pPr lvl="1"/>
            <a:r>
              <a:rPr lang="en-US" dirty="0" smtClean="0"/>
              <a:t>Never failed, because people believe in it.  </a:t>
            </a:r>
          </a:p>
          <a:p>
            <a:r>
              <a:rPr lang="en-US" dirty="0" smtClean="0"/>
              <a:t>FSLIC – saving bank insurance – failed</a:t>
            </a:r>
          </a:p>
          <a:p>
            <a:pPr lvl="1"/>
            <a:r>
              <a:rPr lang="en-US" dirty="0" smtClean="0"/>
              <a:t>S&amp;L crisis in 1980s and US </a:t>
            </a:r>
            <a:r>
              <a:rPr lang="en-US" dirty="0" err="1" smtClean="0"/>
              <a:t>gov</a:t>
            </a:r>
            <a:r>
              <a:rPr lang="en-US" dirty="0" smtClean="0"/>
              <a:t> bailed it out for $150 billion but FSLIC was gone.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Bankers also have moral hazard</a:t>
            </a:r>
          </a:p>
          <a:p>
            <a:r>
              <a:rPr lang="en-US" dirty="0" smtClean="0"/>
              <a:t>Basel I, 1988; Basel ii, 2000; Basel iii, 2010</a:t>
            </a:r>
          </a:p>
          <a:p>
            <a:r>
              <a:rPr lang="en-US" dirty="0" smtClean="0"/>
              <a:t>Basel is located in Switzerland</a:t>
            </a:r>
          </a:p>
          <a:p>
            <a:r>
              <a:rPr lang="en-US" dirty="0" smtClean="0"/>
              <a:t>Basel committee has no authority but it makes worldwide recommendations of bank regulation.</a:t>
            </a:r>
          </a:p>
          <a:p>
            <a:pPr lvl="1"/>
            <a:r>
              <a:rPr lang="en-US" dirty="0" smtClean="0"/>
              <a:t>Banks are now interlinked</a:t>
            </a:r>
          </a:p>
          <a:p>
            <a:pPr lvl="1"/>
            <a:r>
              <a:rPr lang="en-US" dirty="0" smtClean="0"/>
              <a:t>Most recommendations are adopted worldwide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Regulation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Basel II, 2000</a:t>
            </a:r>
          </a:p>
          <a:p>
            <a:pPr lvl="1"/>
            <a:r>
              <a:rPr lang="en-US" dirty="0" smtClean="0"/>
              <a:t>Basel II was incurred because of more and more complicated financial markets, such as derivatives. </a:t>
            </a:r>
          </a:p>
          <a:p>
            <a:pPr lvl="1"/>
            <a:r>
              <a:rPr lang="en-US" dirty="0" smtClean="0"/>
              <a:t>But Basel II failed and resulted in financial crisis</a:t>
            </a:r>
          </a:p>
          <a:p>
            <a:r>
              <a:rPr lang="en-US" dirty="0" smtClean="0"/>
              <a:t>Basel iii, 2010</a:t>
            </a:r>
          </a:p>
          <a:p>
            <a:pPr lvl="1"/>
            <a:r>
              <a:rPr lang="en-US" dirty="0" smtClean="0"/>
              <a:t>Will be phased out in full in 2019. </a:t>
            </a:r>
          </a:p>
          <a:p>
            <a:pPr lvl="1"/>
            <a:r>
              <a:rPr lang="en-US" dirty="0" smtClean="0"/>
              <a:t>Medium-term impact of Basel III implementation on GDP growth is in the range of −0.05% to −0.15% per year.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Aren’t Banks Lending to Small Business?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Basel I and also in Basel II and III</a:t>
            </a:r>
          </a:p>
          <a:p>
            <a:pPr lvl="1"/>
            <a:r>
              <a:rPr lang="en-US" dirty="0" smtClean="0"/>
              <a:t>Capital requirement  of assets is based on risk level of assets</a:t>
            </a:r>
          </a:p>
          <a:p>
            <a:pPr lvl="1"/>
            <a:r>
              <a:rPr lang="en-US" dirty="0" smtClean="0"/>
              <a:t>Risk level 	Example</a:t>
            </a:r>
          </a:p>
          <a:p>
            <a:pPr lvl="2">
              <a:buNone/>
            </a:pPr>
            <a:r>
              <a:rPr lang="en-US" dirty="0" smtClean="0"/>
              <a:t>0%	OCEP </a:t>
            </a:r>
            <a:r>
              <a:rPr lang="en-US" dirty="0" err="1" smtClean="0"/>
              <a:t>gov</a:t>
            </a:r>
            <a:r>
              <a:rPr lang="en-US" dirty="0" smtClean="0"/>
              <a:t> bond, US </a:t>
            </a:r>
            <a:r>
              <a:rPr lang="en-US" dirty="0" err="1" smtClean="0"/>
              <a:t>gov</a:t>
            </a:r>
            <a:r>
              <a:rPr lang="en-US" dirty="0" smtClean="0"/>
              <a:t> bond</a:t>
            </a:r>
          </a:p>
          <a:p>
            <a:pPr lvl="2">
              <a:buNone/>
            </a:pPr>
            <a:r>
              <a:rPr lang="en-US" dirty="0" smtClean="0"/>
              <a:t>20%	Muni issued by city, state, and Fannie and Freddie</a:t>
            </a:r>
          </a:p>
          <a:p>
            <a:pPr lvl="2">
              <a:buNone/>
            </a:pPr>
            <a:r>
              <a:rPr lang="en-US" dirty="0" smtClean="0"/>
              <a:t>50%	Mortgage</a:t>
            </a:r>
          </a:p>
          <a:p>
            <a:pPr lvl="2">
              <a:buNone/>
            </a:pPr>
            <a:r>
              <a:rPr lang="en-US" dirty="0" smtClean="0"/>
              <a:t>100% 	Anything else such as loans to business</a:t>
            </a:r>
          </a:p>
          <a:p>
            <a:pPr lvl="1"/>
            <a:r>
              <a:rPr lang="en-US" dirty="0" smtClean="0"/>
              <a:t>Fannie and Freddie issue sub-prime loans</a:t>
            </a:r>
          </a:p>
          <a:p>
            <a:pPr lvl="1"/>
            <a:r>
              <a:rPr lang="en-US" dirty="0" smtClean="0"/>
              <a:t>Even though not stated anywhere, people believe Fannie and Freddie are backed up by US </a:t>
            </a:r>
            <a:r>
              <a:rPr lang="en-US" dirty="0" err="1" smtClean="0"/>
              <a:t>gov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They are still rated with 20% of capital requirement. </a:t>
            </a:r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Aren’t Banks Lending to Small Business?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Imagine a bank with $400 million assets in balance sheets</a:t>
            </a:r>
          </a:p>
          <a:p>
            <a:pPr lvl="1">
              <a:buNone/>
            </a:pPr>
            <a:r>
              <a:rPr lang="en-US" dirty="0" smtClean="0"/>
              <a:t>100 million </a:t>
            </a:r>
            <a:r>
              <a:rPr lang="en-US" dirty="0" err="1" smtClean="0"/>
              <a:t>gov</a:t>
            </a:r>
            <a:r>
              <a:rPr lang="en-US" dirty="0" smtClean="0"/>
              <a:t> bond		0% capital requirement</a:t>
            </a:r>
          </a:p>
          <a:p>
            <a:pPr lvl="1">
              <a:buNone/>
            </a:pPr>
            <a:r>
              <a:rPr lang="en-US" dirty="0" smtClean="0"/>
              <a:t>100 million Fannie	        20% capital requirement</a:t>
            </a:r>
          </a:p>
          <a:p>
            <a:pPr lvl="1">
              <a:buNone/>
            </a:pPr>
            <a:r>
              <a:rPr lang="en-US" dirty="0" smtClean="0"/>
              <a:t>100 million mortgage	        50% capital requirement</a:t>
            </a:r>
          </a:p>
          <a:p>
            <a:pPr lvl="1">
              <a:buNone/>
            </a:pPr>
            <a:r>
              <a:rPr lang="en-US" dirty="0" smtClean="0"/>
              <a:t>100 m loan to small business  </a:t>
            </a:r>
            <a:r>
              <a:rPr lang="en-US" sz="2400" dirty="0" smtClean="0"/>
              <a:t>100% capital requirement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How much is the total risk weighted assets?</a:t>
            </a:r>
          </a:p>
          <a:p>
            <a:pPr lvl="1">
              <a:buNone/>
            </a:pPr>
            <a:r>
              <a:rPr lang="en-US" sz="2400" dirty="0" smtClean="0"/>
              <a:t>(170 million)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Aren’t Banks Lending to Small Business?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much is the total </a:t>
            </a:r>
          </a:p>
          <a:p>
            <a:r>
              <a:rPr lang="en-US" dirty="0" smtClean="0"/>
              <a:t>Basel III requires</a:t>
            </a:r>
          </a:p>
          <a:p>
            <a:pPr lvl="1"/>
            <a:r>
              <a:rPr lang="en-US" dirty="0" smtClean="0"/>
              <a:t>Common equity must be 4.5% of Risk weighted assets (RWA)</a:t>
            </a:r>
          </a:p>
          <a:p>
            <a:pPr lvl="1"/>
            <a:r>
              <a:rPr lang="en-US" dirty="0" smtClean="0"/>
              <a:t>Plus 2.5% of capital conservation buffer</a:t>
            </a:r>
          </a:p>
          <a:p>
            <a:pPr lvl="1"/>
            <a:r>
              <a:rPr lang="en-US" dirty="0" smtClean="0"/>
              <a:t>So total 7% of capital requirements</a:t>
            </a:r>
          </a:p>
          <a:p>
            <a:pPr lvl="1"/>
            <a:r>
              <a:rPr lang="en-US" dirty="0" smtClean="0"/>
              <a:t>How much is the bank’s capital requirement with $170m RWA?</a:t>
            </a:r>
          </a:p>
          <a:p>
            <a:pPr lvl="2"/>
            <a:r>
              <a:rPr lang="en-US" dirty="0" smtClean="0"/>
              <a:t>($11.9million)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 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Aren’t Banks Lending to Small Business? (IV)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much is the total Basel III requires</a:t>
            </a:r>
          </a:p>
          <a:p>
            <a:pPr lvl="1"/>
            <a:r>
              <a:rPr lang="en-US" dirty="0" smtClean="0"/>
              <a:t>Common equity must be 4.5% of Risk weighted assets (RWA)</a:t>
            </a:r>
          </a:p>
          <a:p>
            <a:pPr lvl="1"/>
            <a:r>
              <a:rPr lang="en-US" dirty="0" smtClean="0"/>
              <a:t>Plus 2.5% of capital conservation buffer</a:t>
            </a:r>
          </a:p>
          <a:p>
            <a:pPr lvl="1"/>
            <a:r>
              <a:rPr lang="en-US" dirty="0" smtClean="0"/>
              <a:t>So total 7% of capital requirements</a:t>
            </a:r>
          </a:p>
          <a:p>
            <a:pPr lvl="1"/>
            <a:r>
              <a:rPr lang="en-US" dirty="0" smtClean="0"/>
              <a:t>How much is the bank’s capital requirement with $170m RWA?</a:t>
            </a:r>
          </a:p>
          <a:p>
            <a:pPr lvl="2"/>
            <a:r>
              <a:rPr lang="en-US" dirty="0" smtClean="0"/>
              <a:t>($11.9million)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 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Aren’t Banks Lending to Small Business? (V)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This $11.9 million should be lower than the common equity component in balance sheet</a:t>
            </a:r>
          </a:p>
          <a:p>
            <a:r>
              <a:rPr lang="en-US" dirty="0" smtClean="0"/>
              <a:t>Assume this bank common equity is $12.9million</a:t>
            </a:r>
          </a:p>
          <a:p>
            <a:pPr lvl="1"/>
            <a:r>
              <a:rPr lang="en-US" dirty="0" smtClean="0"/>
              <a:t>It has one extra million that can lend out</a:t>
            </a:r>
          </a:p>
          <a:p>
            <a:pPr lvl="1"/>
            <a:r>
              <a:rPr lang="en-US" dirty="0" smtClean="0"/>
              <a:t>How?</a:t>
            </a:r>
          </a:p>
          <a:p>
            <a:pPr lvl="2"/>
            <a:r>
              <a:rPr lang="en-US" dirty="0" smtClean="0"/>
              <a:t>Can buy $70m worth of Fannie (1million / (20%*7%))</a:t>
            </a:r>
          </a:p>
          <a:p>
            <a:pPr lvl="2"/>
            <a:r>
              <a:rPr lang="en-US" dirty="0" smtClean="0"/>
              <a:t>Can lend out only $14m to small business (1million / (100%*7%))</a:t>
            </a:r>
          </a:p>
          <a:p>
            <a:pPr lvl="2"/>
            <a:r>
              <a:rPr lang="en-US" dirty="0" smtClean="0"/>
              <a:t>Of course, board of bank will choose to buy Fannie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Critiques of Basel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Encourage banks to buy sub-prime loan instead of lending to small business</a:t>
            </a:r>
          </a:p>
          <a:p>
            <a:r>
              <a:rPr lang="en-US" dirty="0" smtClean="0"/>
              <a:t>Basel committee’s defense</a:t>
            </a:r>
          </a:p>
          <a:p>
            <a:pPr lvl="1"/>
            <a:r>
              <a:rPr lang="en-US" dirty="0" smtClean="0"/>
              <a:t>Basel is to regulate banking industry to avoid bank run.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bank?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Bank originally means: counter or table cloth</a:t>
            </a:r>
          </a:p>
          <a:p>
            <a:pPr lvl="1"/>
            <a:r>
              <a:rPr lang="en-US" dirty="0" smtClean="0"/>
              <a:t>In 15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r>
              <a:rPr lang="en-US" dirty="0" smtClean="0"/>
              <a:t>Bank’s characteristics:</a:t>
            </a:r>
          </a:p>
          <a:p>
            <a:pPr lvl="1"/>
            <a:r>
              <a:rPr lang="en-US" dirty="0" smtClean="0"/>
              <a:t>Spread income margin – core business</a:t>
            </a:r>
          </a:p>
          <a:p>
            <a:pPr lvl="2"/>
            <a:r>
              <a:rPr lang="en-US" dirty="0" smtClean="0"/>
              <a:t>Borrow @ low interest rate from depositor</a:t>
            </a:r>
          </a:p>
          <a:p>
            <a:pPr lvl="2"/>
            <a:r>
              <a:rPr lang="en-US" dirty="0" smtClean="0"/>
              <a:t>Lend @ high interest rate as loan</a:t>
            </a:r>
          </a:p>
          <a:p>
            <a:pPr lvl="1"/>
            <a:r>
              <a:rPr lang="en-US" dirty="0" smtClean="0"/>
              <a:t>Liquidity inventor</a:t>
            </a:r>
          </a:p>
          <a:p>
            <a:pPr lvl="2"/>
            <a:r>
              <a:rPr lang="en-US" dirty="0" smtClean="0"/>
              <a:t>Bank borrow for short term and lend out for long term</a:t>
            </a:r>
          </a:p>
          <a:p>
            <a:pPr lvl="2"/>
            <a:r>
              <a:rPr lang="en-US" dirty="0" smtClean="0"/>
              <a:t>Long term is locked up but short term is cashable at anytime</a:t>
            </a:r>
          </a:p>
          <a:p>
            <a:pPr lvl="3"/>
            <a:r>
              <a:rPr lang="en-US" dirty="0" smtClean="0"/>
              <a:t>Bank run is inevitable</a:t>
            </a:r>
          </a:p>
          <a:p>
            <a:pPr lvl="1"/>
            <a:r>
              <a:rPr lang="en-US" dirty="0" smtClean="0"/>
              <a:t>Notes issuer in the past</a:t>
            </a:r>
          </a:p>
          <a:p>
            <a:pPr lvl="2"/>
            <a:r>
              <a:rPr lang="en-US" dirty="0" smtClean="0"/>
              <a:t>This role was replace by government bank</a:t>
            </a:r>
          </a:p>
          <a:p>
            <a:pPr lvl="2"/>
            <a:r>
              <a:rPr lang="en-US" dirty="0" smtClean="0"/>
              <a:t>Two areas still allow private banks to issue notes  </a:t>
            </a:r>
          </a:p>
          <a:p>
            <a:pPr lvl="3"/>
            <a:r>
              <a:rPr lang="en-US" dirty="0" smtClean="0"/>
              <a:t>HK and UK</a:t>
            </a:r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Banking Industry Crisis Worldwide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Mexico crisis in 1994 and 1995</a:t>
            </a:r>
          </a:p>
          <a:p>
            <a:pPr lvl="1"/>
            <a:r>
              <a:rPr lang="en-US" dirty="0" smtClean="0"/>
              <a:t>Lending boom, </a:t>
            </a:r>
          </a:p>
          <a:p>
            <a:pPr lvl="2"/>
            <a:r>
              <a:rPr lang="en-US" dirty="0" smtClean="0"/>
              <a:t>10% of GDP is lending in 1988</a:t>
            </a:r>
          </a:p>
          <a:p>
            <a:pPr lvl="2"/>
            <a:r>
              <a:rPr lang="en-US" dirty="0" smtClean="0"/>
              <a:t>40% in 1994</a:t>
            </a:r>
          </a:p>
          <a:p>
            <a:pPr lvl="1"/>
            <a:r>
              <a:rPr lang="en-US" dirty="0" smtClean="0"/>
              <a:t>Bubble and boom without regulation</a:t>
            </a:r>
          </a:p>
          <a:p>
            <a:pPr lvl="1"/>
            <a:r>
              <a:rPr lang="en-US" dirty="0" smtClean="0"/>
              <a:t>Government cannot bail out every bank</a:t>
            </a:r>
          </a:p>
          <a:p>
            <a:pPr lvl="1"/>
            <a:r>
              <a:rPr lang="en-US" dirty="0" smtClean="0"/>
              <a:t>Mexican banks were destroyed and taken over by foreign banks.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Banking Industry Crisis Worldwide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Asian Crisis in 1997 and 1998</a:t>
            </a:r>
          </a:p>
          <a:p>
            <a:pPr lvl="1"/>
            <a:r>
              <a:rPr lang="en-US" dirty="0" smtClean="0"/>
              <a:t>Before the crisis, international banks heavily lend out to Asian governments</a:t>
            </a:r>
          </a:p>
          <a:p>
            <a:pPr lvl="1"/>
            <a:r>
              <a:rPr lang="en-US" dirty="0" smtClean="0"/>
              <a:t>International banks pulled out capital, causing bank runs in those countries</a:t>
            </a:r>
          </a:p>
          <a:p>
            <a:pPr lvl="1"/>
            <a:r>
              <a:rPr lang="en-US" dirty="0" smtClean="0"/>
              <a:t>Hit Thailand, Korean, Indonesia, Russia and Brazil.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Banks provide liquidity so that individual and business both function well. </a:t>
            </a:r>
          </a:p>
          <a:p>
            <a:r>
              <a:rPr lang="en-US" dirty="0" smtClean="0"/>
              <a:t>Banks solve adverse selection and moral hazard. </a:t>
            </a:r>
          </a:p>
          <a:p>
            <a:r>
              <a:rPr lang="en-US" dirty="0" smtClean="0"/>
              <a:t>Banks should be regulated. </a:t>
            </a:r>
          </a:p>
          <a:p>
            <a:r>
              <a:rPr lang="en-US" dirty="0" smtClean="0"/>
              <a:t>With financial market getting more and more complicated, who should be regulated.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558F65E-04AE-40B3-BA0A-E641CD794EF4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3700" y="188913"/>
            <a:ext cx="6364288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Banking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Interest rate appeared in 2000BC in Sumerian.</a:t>
            </a:r>
          </a:p>
          <a:p>
            <a:pPr lvl="1"/>
            <a:r>
              <a:rPr lang="en-US" dirty="0" smtClean="0"/>
              <a:t>Guess what did interest rate mean at that time? </a:t>
            </a:r>
          </a:p>
          <a:p>
            <a:r>
              <a:rPr lang="en-US" dirty="0" smtClean="0"/>
              <a:t>First record of interest rate was in Song Dynasty in year 940 in China. </a:t>
            </a:r>
          </a:p>
          <a:p>
            <a:r>
              <a:rPr lang="en-US" dirty="0" smtClean="0"/>
              <a:t>Modern bank appeared in Italy in year 1472,</a:t>
            </a:r>
          </a:p>
          <a:p>
            <a:pPr lvl="1"/>
            <a:r>
              <a:rPr lang="en-US" dirty="0" err="1" smtClean="0"/>
              <a:t>Banke</a:t>
            </a:r>
            <a:r>
              <a:rPr lang="en-US" dirty="0" smtClean="0"/>
              <a:t> Monte Dei </a:t>
            </a:r>
            <a:r>
              <a:rPr lang="en-US" dirty="0" err="1" smtClean="0"/>
              <a:t>Praci</a:t>
            </a:r>
            <a:r>
              <a:rPr lang="en-US" dirty="0" smtClean="0"/>
              <a:t> de Siena in Siena, still operating</a:t>
            </a:r>
          </a:p>
          <a:p>
            <a:pPr lvl="1"/>
            <a:r>
              <a:rPr lang="en-US" dirty="0" smtClean="0"/>
              <a:t>Deposit insurance appeared in this bank, insured by a Duke for all deposits.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Banking Industry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UK, in 16</a:t>
            </a:r>
            <a:r>
              <a:rPr lang="en-US" baseline="30000" dirty="0" smtClean="0"/>
              <a:t>th</a:t>
            </a:r>
            <a:r>
              <a:rPr lang="en-US" dirty="0" smtClean="0"/>
              <a:t> century, gold smith banker</a:t>
            </a:r>
          </a:p>
          <a:p>
            <a:pPr lvl="1"/>
            <a:r>
              <a:rPr lang="en-US" dirty="0" smtClean="0"/>
              <a:t>Took gold from depositors and issued notes </a:t>
            </a:r>
          </a:p>
          <a:p>
            <a:pPr lvl="1"/>
            <a:r>
              <a:rPr lang="en-US" dirty="0" smtClean="0"/>
              <a:t>Notes were used to buy merchandise with endorsement</a:t>
            </a:r>
          </a:p>
          <a:p>
            <a:pPr lvl="1"/>
            <a:r>
              <a:rPr lang="en-US" dirty="0" smtClean="0"/>
              <a:t>So one note passed around with many endorsement</a:t>
            </a:r>
          </a:p>
          <a:p>
            <a:pPr lvl="1"/>
            <a:r>
              <a:rPr lang="en-US" dirty="0" smtClean="0"/>
              <a:t>Eventually, only “bearer's name appeared in the note</a:t>
            </a:r>
          </a:p>
          <a:p>
            <a:pPr lvl="1"/>
            <a:r>
              <a:rPr lang="en-US" dirty="0" smtClean="0"/>
              <a:t>Banking started from here in UK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Banking Industry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 run</a:t>
            </a:r>
          </a:p>
          <a:p>
            <a:r>
              <a:rPr lang="en-US" dirty="0" smtClean="0"/>
              <a:t>Moral hazard of banks</a:t>
            </a:r>
          </a:p>
          <a:p>
            <a:r>
              <a:rPr lang="en-US" dirty="0" smtClean="0"/>
              <a:t>How to avoid banking industry crisis?</a:t>
            </a:r>
          </a:p>
          <a:p>
            <a:pPr lvl="1"/>
            <a:r>
              <a:rPr lang="en-US" dirty="0" smtClean="0"/>
              <a:t>Government regulation</a:t>
            </a:r>
          </a:p>
          <a:p>
            <a:pPr lvl="1"/>
            <a:r>
              <a:rPr lang="en-US" dirty="0" smtClean="0"/>
              <a:t>Deposit insurance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Bank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Commercial Banks</a:t>
            </a:r>
          </a:p>
          <a:p>
            <a:pPr lvl="1"/>
            <a:r>
              <a:rPr lang="en-US" dirty="0" smtClean="0"/>
              <a:t>Take deposits and make out loans</a:t>
            </a:r>
          </a:p>
          <a:p>
            <a:pPr lvl="1"/>
            <a:r>
              <a:rPr lang="en-US" dirty="0" smtClean="0"/>
              <a:t>In 2010, $104 trillion assets for all US located banks</a:t>
            </a:r>
          </a:p>
          <a:p>
            <a:pPr lvl="2"/>
            <a:r>
              <a:rPr lang="en-US" dirty="0" smtClean="0"/>
              <a:t>Only $10.1 trillion for US chartered banks</a:t>
            </a:r>
          </a:p>
          <a:p>
            <a:r>
              <a:rPr lang="en-US" dirty="0" smtClean="0"/>
              <a:t>Saving banks</a:t>
            </a:r>
          </a:p>
          <a:p>
            <a:pPr lvl="1"/>
            <a:r>
              <a:rPr lang="en-US" dirty="0" smtClean="0"/>
              <a:t>In 2010, total assets are $1.2 trillion</a:t>
            </a:r>
          </a:p>
          <a:p>
            <a:pPr lvl="1"/>
            <a:r>
              <a:rPr lang="en-US" dirty="0" smtClean="0"/>
              <a:t>Old style institution but grows very slow</a:t>
            </a:r>
          </a:p>
          <a:p>
            <a:r>
              <a:rPr lang="en-US" dirty="0" smtClean="0"/>
              <a:t>Credit unions</a:t>
            </a:r>
          </a:p>
          <a:p>
            <a:pPr lvl="1"/>
            <a:r>
              <a:rPr lang="en-US" dirty="0" smtClean="0"/>
              <a:t>$0.9 trillion in 2010. </a:t>
            </a:r>
          </a:p>
          <a:p>
            <a:pPr lvl="1"/>
            <a:r>
              <a:rPr lang="en-US" dirty="0" smtClean="0"/>
              <a:t>Like clubs 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Banks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Diamond and </a:t>
            </a:r>
            <a:r>
              <a:rPr lang="en-US" dirty="0" err="1" smtClean="0"/>
              <a:t>Dybvig</a:t>
            </a:r>
            <a:r>
              <a:rPr lang="en-US" dirty="0" smtClean="0"/>
              <a:t> model, JPE, 1988.</a:t>
            </a:r>
          </a:p>
          <a:p>
            <a:pPr lvl="1"/>
            <a:r>
              <a:rPr lang="en-US" dirty="0" smtClean="0"/>
              <a:t>Banks are liquidity provider</a:t>
            </a:r>
          </a:p>
          <a:p>
            <a:pPr lvl="1"/>
            <a:r>
              <a:rPr lang="en-US" dirty="0" smtClean="0"/>
              <a:t>Banks’ product is liquidity</a:t>
            </a:r>
          </a:p>
          <a:p>
            <a:pPr lvl="1"/>
            <a:r>
              <a:rPr lang="en-US" dirty="0" smtClean="0"/>
              <a:t>Under normal and bad economy, depositors expect different from banks	</a:t>
            </a:r>
          </a:p>
          <a:p>
            <a:pPr lvl="2"/>
            <a:r>
              <a:rPr lang="en-US" dirty="0" smtClean="0"/>
              <a:t>Multi-equilibrium exist</a:t>
            </a:r>
          </a:p>
          <a:p>
            <a:pPr lvl="1"/>
            <a:r>
              <a:rPr lang="en-US" dirty="0" smtClean="0"/>
              <a:t>Their model explains bank run as one state of equilibrium. </a:t>
            </a:r>
          </a:p>
          <a:p>
            <a:r>
              <a:rPr lang="en-US" dirty="0" smtClean="0"/>
              <a:t>Recent crisis was due to real estate bubble, causing failure of banking system</a:t>
            </a:r>
          </a:p>
          <a:p>
            <a:pPr lvl="1"/>
            <a:r>
              <a:rPr lang="en-US" dirty="0" smtClean="0"/>
              <a:t>So hard to keep banks under control and Diamond’s model has its limits.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bank?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Adverse selection problem</a:t>
            </a:r>
          </a:p>
          <a:p>
            <a:pPr lvl="1"/>
            <a:r>
              <a:rPr lang="en-US" dirty="0" smtClean="0"/>
              <a:t>How can depositors identify borrower?</a:t>
            </a:r>
          </a:p>
          <a:p>
            <a:pPr lvl="1"/>
            <a:r>
              <a:rPr lang="en-US" dirty="0" smtClean="0"/>
              <a:t>Bankers are financial intermediary</a:t>
            </a:r>
          </a:p>
          <a:p>
            <a:pPr lvl="2"/>
            <a:r>
              <a:rPr lang="en-US" dirty="0" smtClean="0"/>
              <a:t>Familiar with community</a:t>
            </a:r>
          </a:p>
          <a:p>
            <a:pPr lvl="2"/>
            <a:r>
              <a:rPr lang="en-US" dirty="0" smtClean="0"/>
              <a:t>Supervise borrower</a:t>
            </a:r>
          </a:p>
          <a:p>
            <a:pPr lvl="2"/>
            <a:r>
              <a:rPr lang="en-US" dirty="0" smtClean="0"/>
              <a:t>Expert as loan officer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1042</Words>
  <Application>Microsoft Office PowerPoint</Application>
  <PresentationFormat>On-screen Show (4:3)</PresentationFormat>
  <Paragraphs>174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Chapter 11 and Chapter 12  Part I  - Introduction of  Banks</vt:lpstr>
      <vt:lpstr>What is bank?</vt:lpstr>
      <vt:lpstr>Slide 3</vt:lpstr>
      <vt:lpstr>History of Banking Industry</vt:lpstr>
      <vt:lpstr>History of Banking Industry (II)</vt:lpstr>
      <vt:lpstr>Banking Industry Crisis</vt:lpstr>
      <vt:lpstr>Major Bank Types</vt:lpstr>
      <vt:lpstr>Theory of Banks </vt:lpstr>
      <vt:lpstr>Why do we need bank?</vt:lpstr>
      <vt:lpstr>Why do we need bank? (II)</vt:lpstr>
      <vt:lpstr>How to avoid bank run?</vt:lpstr>
      <vt:lpstr>Bank Regulation</vt:lpstr>
      <vt:lpstr>Bank Regulation (II)</vt:lpstr>
      <vt:lpstr>Why Aren’t Banks Lending to Small Business?</vt:lpstr>
      <vt:lpstr>Why Aren’t Banks Lending to Small Business? (II)</vt:lpstr>
      <vt:lpstr>Why Aren’t Banks Lending to Small Business? (III)</vt:lpstr>
      <vt:lpstr>Why Aren’t Banks Lending to Small Business? (IV)</vt:lpstr>
      <vt:lpstr>Why Aren’t Banks Lending to Small Business? (V)</vt:lpstr>
      <vt:lpstr>Critiques of Basel</vt:lpstr>
      <vt:lpstr>Banking Industry Crisis Worldwide</vt:lpstr>
      <vt:lpstr>Banking Industry Crisis Worldwide (II)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 Behavior Finance</dc:title>
  <dc:creator>Owner</dc:creator>
  <cp:lastModifiedBy>maggie foley</cp:lastModifiedBy>
  <cp:revision>15</cp:revision>
  <dcterms:created xsi:type="dcterms:W3CDTF">2009-10-02T18:15:33Z</dcterms:created>
  <dcterms:modified xsi:type="dcterms:W3CDTF">2013-04-09T21:05:24Z</dcterms:modified>
</cp:coreProperties>
</file>