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4" r:id="rId1"/>
  </p:sldMasterIdLst>
  <p:notesMasterIdLst>
    <p:notesMasterId r:id="rId31"/>
  </p:notesMasterIdLst>
  <p:handoutMasterIdLst>
    <p:handoutMasterId r:id="rId32"/>
  </p:handoutMasterIdLst>
  <p:sldIdLst>
    <p:sldId id="350" r:id="rId2"/>
    <p:sldId id="379" r:id="rId3"/>
    <p:sldId id="375" r:id="rId4"/>
    <p:sldId id="377" r:id="rId5"/>
    <p:sldId id="378" r:id="rId6"/>
    <p:sldId id="376" r:id="rId7"/>
    <p:sldId id="284" r:id="rId8"/>
    <p:sldId id="263" r:id="rId9"/>
    <p:sldId id="285" r:id="rId10"/>
    <p:sldId id="288" r:id="rId11"/>
    <p:sldId id="287" r:id="rId12"/>
    <p:sldId id="316" r:id="rId13"/>
    <p:sldId id="317" r:id="rId14"/>
    <p:sldId id="260" r:id="rId15"/>
    <p:sldId id="289" r:id="rId16"/>
    <p:sldId id="290" r:id="rId17"/>
    <p:sldId id="291" r:id="rId18"/>
    <p:sldId id="321" r:id="rId19"/>
    <p:sldId id="322" r:id="rId20"/>
    <p:sldId id="323" r:id="rId21"/>
    <p:sldId id="266" r:id="rId22"/>
    <p:sldId id="380" r:id="rId23"/>
    <p:sldId id="331" r:id="rId24"/>
    <p:sldId id="372" r:id="rId25"/>
    <p:sldId id="373" r:id="rId26"/>
    <p:sldId id="327" r:id="rId27"/>
    <p:sldId id="328" r:id="rId28"/>
    <p:sldId id="383" r:id="rId29"/>
    <p:sldId id="381" r:id="rId30"/>
  </p:sldIdLst>
  <p:sldSz cx="9144000" cy="6858000" type="screen4x3"/>
  <p:notesSz cx="6858000" cy="9144000"/>
  <p:custDataLst>
    <p:tags r:id="rId3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3C74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1029" autoAdjust="0"/>
    <p:restoredTop sz="94718" autoAdjust="0"/>
  </p:normalViewPr>
  <p:slideViewPr>
    <p:cSldViewPr>
      <p:cViewPr>
        <p:scale>
          <a:sx n="70" d="100"/>
          <a:sy n="70" d="100"/>
        </p:scale>
        <p:origin x="-157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56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127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127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127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127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EE6162EC-325E-40BE-A524-6DDA217E42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127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127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80" name="Placeholder 4"/>
          <p:cNvSpPr>
            <a:spLocks noGrp="1"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127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127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E19E7CB4-710C-4E17-AC30-DFB58EF8C5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127" charset="0"/>
        <a:ea typeface="ＭＳ Ｐゴシック" pitchFamily="-72" charset="-128"/>
        <a:cs typeface="ＭＳ Ｐゴシック" pitchFamily="-7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127" charset="0"/>
        <a:ea typeface="ＭＳ Ｐゴシック" pitchFamily="127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127" charset="0"/>
        <a:ea typeface="ＭＳ Ｐゴシック" pitchFamily="127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127" charset="0"/>
        <a:ea typeface="ＭＳ Ｐゴシック" pitchFamily="127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127" charset="0"/>
        <a:ea typeface="ＭＳ Ｐゴシック" pitchFamily="127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645573-DF35-4BAF-9537-4B4E73234418}" type="slidenum">
              <a:rPr lang="en-US" smtClean="0">
                <a:latin typeface="Arial" charset="0"/>
                <a:ea typeface="ＭＳ Ｐゴシック" pitchFamily="34" charset="-128"/>
              </a:rPr>
              <a:pPr/>
              <a:t>7</a:t>
            </a:fld>
            <a:endParaRPr lang="en-US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81923" name="Placeholder 2"/>
          <p:cNvSpPr>
            <a:spLocks noGrp="1"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81924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B1E408-C2C3-41DA-B512-1443D117776B}" type="slidenum">
              <a:rPr lang="en-US" smtClean="0">
                <a:latin typeface="Arial" charset="0"/>
                <a:ea typeface="ＭＳ Ｐゴシック" pitchFamily="34" charset="-128"/>
              </a:rPr>
              <a:pPr/>
              <a:t>21</a:t>
            </a:fld>
            <a:endParaRPr lang="en-US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91139" name="Placeholder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F7B3B1-7CF7-4BA1-9664-D8344E17F3F3}" type="slidenum">
              <a:rPr lang="en-US" smtClean="0">
                <a:latin typeface="Arial" charset="0"/>
                <a:ea typeface="ＭＳ Ｐゴシック" pitchFamily="34" charset="-128"/>
              </a:rPr>
              <a:pPr/>
              <a:t>22</a:t>
            </a:fld>
            <a:endParaRPr lang="en-US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92163" name="Placeholder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4ED194-A71B-4B4B-B925-16C7DB450EAE}" type="slidenum">
              <a:rPr lang="en-US" smtClean="0">
                <a:latin typeface="Arial" pitchFamily="34" charset="0"/>
              </a:rPr>
              <a:pPr/>
              <a:t>28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31747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76511E-2822-4DF0-8227-10BEB0D4216D}" type="slidenum">
              <a:rPr lang="en-US" smtClean="0">
                <a:latin typeface="Arial" charset="0"/>
                <a:ea typeface="ＭＳ Ｐゴシック" pitchFamily="34" charset="-128"/>
              </a:rPr>
              <a:pPr/>
              <a:t>8</a:t>
            </a:fld>
            <a:endParaRPr lang="en-US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82947" name="Placeholder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501CE1-941F-4373-830E-4A04264D66E4}" type="slidenum">
              <a:rPr lang="en-US" smtClean="0">
                <a:latin typeface="Arial" charset="0"/>
                <a:ea typeface="ＭＳ Ｐゴシック" pitchFamily="34" charset="-128"/>
              </a:rPr>
              <a:pPr/>
              <a:t>9</a:t>
            </a:fld>
            <a:endParaRPr lang="en-US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83971" name="Placeholder 2"/>
          <p:cNvSpPr>
            <a:spLocks noGrp="1"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83972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39D388-70F2-43AC-AD83-DFCD1F1E3A32}" type="slidenum">
              <a:rPr lang="en-US" smtClean="0">
                <a:latin typeface="Arial" charset="0"/>
                <a:ea typeface="ＭＳ Ｐゴシック" pitchFamily="34" charset="-128"/>
              </a:rPr>
              <a:pPr/>
              <a:t>10</a:t>
            </a:fld>
            <a:endParaRPr lang="en-US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84995" name="Placeholder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395314-C501-4773-90A2-B5FDC9303E04}" type="slidenum">
              <a:rPr lang="en-US" smtClean="0">
                <a:latin typeface="Arial" charset="0"/>
                <a:ea typeface="ＭＳ Ｐゴシック" pitchFamily="34" charset="-128"/>
              </a:rPr>
              <a:pPr/>
              <a:t>11</a:t>
            </a:fld>
            <a:endParaRPr lang="en-US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86019" name="Placeholder 2"/>
          <p:cNvSpPr>
            <a:spLocks noGrp="1"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86020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7E525F-10A9-4B36-B7EF-F6357F135C8C}" type="slidenum">
              <a:rPr lang="en-US" smtClean="0">
                <a:latin typeface="Arial" charset="0"/>
                <a:ea typeface="ＭＳ Ｐゴシック" pitchFamily="34" charset="-128"/>
              </a:rPr>
              <a:pPr/>
              <a:t>14</a:t>
            </a:fld>
            <a:endParaRPr lang="en-US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87043" name="Placeholder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9126CC-6F6B-4F8C-A4A9-58D583D07D41}" type="slidenum">
              <a:rPr lang="en-US" smtClean="0">
                <a:latin typeface="Arial" charset="0"/>
                <a:ea typeface="ＭＳ Ｐゴシック" pitchFamily="34" charset="-128"/>
              </a:rPr>
              <a:pPr/>
              <a:t>15</a:t>
            </a:fld>
            <a:endParaRPr lang="en-US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88067" name="Placeholder 2"/>
          <p:cNvSpPr>
            <a:spLocks noGrp="1"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88068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1C7AEC-704C-4ED2-A413-E68B9775C8F2}" type="slidenum">
              <a:rPr lang="en-US" smtClean="0">
                <a:latin typeface="Arial" charset="0"/>
                <a:ea typeface="ＭＳ Ｐゴシック" pitchFamily="34" charset="-128"/>
              </a:rPr>
              <a:pPr/>
              <a:t>16</a:t>
            </a:fld>
            <a:endParaRPr lang="en-US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89091" name="Placeholder 2"/>
          <p:cNvSpPr>
            <a:spLocks noGrp="1"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89092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23F7370-4251-4971-BEF9-68DEE968F493}" type="slidenum">
              <a:rPr lang="en-US" smtClean="0">
                <a:latin typeface="Arial" charset="0"/>
                <a:ea typeface="ＭＳ Ｐゴシック" pitchFamily="34" charset="-128"/>
              </a:rPr>
              <a:pPr/>
              <a:t>17</a:t>
            </a:fld>
            <a:endParaRPr lang="en-US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90115" name="Placeholder 2"/>
          <p:cNvSpPr>
            <a:spLocks noGrp="1"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90116" name="Placeholder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00E14-0DCD-409F-AA53-412BE390286A}" type="datetimeFigureOut">
              <a:rPr lang="en-US" smtClean="0"/>
              <a:t>11/29/2009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12-</a:t>
            </a:r>
            <a:fld id="{151D9101-824C-4DB3-B455-BB34F17FA4F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00E14-0DCD-409F-AA53-412BE390286A}" type="datetimeFigureOut">
              <a:rPr lang="en-US" smtClean="0"/>
              <a:t>11/29/2009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12-</a:t>
            </a:r>
            <a:fld id="{C05EE8DD-5B62-4A0C-BF2D-55B74AE1416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00E14-0DCD-409F-AA53-412BE390286A}" type="datetimeFigureOut">
              <a:rPr lang="en-US" smtClean="0"/>
              <a:t>11/29/2009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12-</a:t>
            </a:r>
            <a:fld id="{75E8A67F-154D-4E3F-B015-D71DB0E8DC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762000" y="152400"/>
            <a:ext cx="8229600" cy="5135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12-</a:t>
            </a:r>
            <a:fld id="{F6F60057-E76D-45AE-B289-E5A250B43C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00E14-0DCD-409F-AA53-412BE390286A}" type="datetimeFigureOut">
              <a:rPr lang="en-US" smtClean="0"/>
              <a:t>11/29/2009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12-</a:t>
            </a:r>
            <a:fld id="{DD47076F-8F1B-4041-872D-93C7FB502F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00E14-0DCD-409F-AA53-412BE390286A}" type="datetimeFigureOut">
              <a:rPr lang="en-US" smtClean="0"/>
              <a:t>11/29/2009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12-</a:t>
            </a:r>
            <a:fld id="{E22E0B61-8540-4597-BF27-67295EDF860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00E14-0DCD-409F-AA53-412BE390286A}" type="datetimeFigureOut">
              <a:rPr lang="en-US" smtClean="0"/>
              <a:t>11/29/2009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12-</a:t>
            </a:r>
            <a:fld id="{E441136D-EFBF-4E78-8140-9138E516F12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00E14-0DCD-409F-AA53-412BE390286A}" type="datetimeFigureOut">
              <a:rPr lang="en-US" smtClean="0"/>
              <a:t>11/29/2009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12-</a:t>
            </a:r>
            <a:fld id="{B24A0F36-E553-4271-9270-5E5C9EAA8D0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00E14-0DCD-409F-AA53-412BE390286A}" type="datetimeFigureOut">
              <a:rPr lang="en-US" smtClean="0"/>
              <a:t>11/29/2009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12-</a:t>
            </a:r>
            <a:fld id="{5EABC89A-06CC-4122-BFE0-A8E3489C187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00E14-0DCD-409F-AA53-412BE390286A}" type="datetimeFigureOut">
              <a:rPr lang="en-US" smtClean="0"/>
              <a:t>11/29/2009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12-</a:t>
            </a:r>
            <a:fld id="{AB7D1C96-5315-4B5F-928A-5A34A8CB7A2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00E14-0DCD-409F-AA53-412BE390286A}" type="datetimeFigureOut">
              <a:rPr lang="en-US" smtClean="0"/>
              <a:t>11/29/2009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12-</a:t>
            </a:r>
            <a:fld id="{EDF8B4BA-4481-43F0-AD4C-BCFFBD5495A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00E14-0DCD-409F-AA53-412BE390286A}" type="datetimeFigureOut">
              <a:rPr lang="en-US" smtClean="0"/>
              <a:t>11/29/2009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12-</a:t>
            </a:r>
            <a:fld id="{6E5E8366-ACD3-410B-894B-F40D6C54527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C00E14-0DCD-409F-AA53-412BE390286A}" type="datetimeFigureOut">
              <a:rPr lang="en-US" smtClean="0"/>
              <a:t>11/29/2009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12-</a:t>
            </a:r>
            <a:fld id="{151D9101-824C-4DB3-B455-BB34F17FA4F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5000" b="1" dirty="0" smtClean="0"/>
              <a:t>Chapter 11 and Chapter 12 </a:t>
            </a:r>
            <a:br>
              <a:rPr lang="en-US" sz="5000" b="1" dirty="0" smtClean="0"/>
            </a:br>
            <a:r>
              <a:rPr lang="en-US" sz="5000" b="1" dirty="0" smtClean="0"/>
              <a:t>Part </a:t>
            </a:r>
            <a:r>
              <a:rPr lang="en-US" sz="5000" b="1" dirty="0" smtClean="0"/>
              <a:t>II </a:t>
            </a:r>
            <a:r>
              <a:rPr lang="en-US" sz="5000" b="1" dirty="0" smtClean="0"/>
              <a:t/>
            </a:r>
            <a:br>
              <a:rPr lang="en-US" sz="5000" b="1" dirty="0" smtClean="0"/>
            </a:br>
            <a:r>
              <a:rPr lang="en-US" sz="5000" b="1" dirty="0" smtClean="0"/>
              <a:t>-</a:t>
            </a:r>
            <a:br>
              <a:rPr lang="en-US" sz="5000" b="1" dirty="0" smtClean="0"/>
            </a:br>
            <a:r>
              <a:rPr lang="en-US" sz="5000" b="1" dirty="0" smtClean="0"/>
              <a:t>Understanding Bank’s Balance Sheet</a:t>
            </a:r>
            <a:endParaRPr lang="en-US" sz="50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Cash Items</a:t>
            </a:r>
          </a:p>
        </p:txBody>
      </p:sp>
      <p:sp>
        <p:nvSpPr>
          <p:cNvPr id="12292" name="Rectangle 5"/>
          <p:cNvSpPr>
            <a:spLocks noGrp="1" noChangeArrowheads="1"/>
          </p:cNvSpPr>
          <p:nvPr>
            <p:ph idx="1"/>
          </p:nvPr>
        </p:nvSpPr>
        <p:spPr>
          <a:xfrm>
            <a:off x="1219200" y="1447800"/>
            <a:ext cx="7315200" cy="4648200"/>
          </a:xfrm>
        </p:spPr>
        <p:txBody>
          <a:bodyPr>
            <a:normAutofit fontScale="92500" lnSpcReduction="10000"/>
          </a:bodyPr>
          <a:lstStyle/>
          <a:p>
            <a:pPr marL="533400" indent="-533400" eaLnBrk="1" hangingPunct="1">
              <a:buFontTx/>
              <a:buAutoNum type="arabicPeriod" startAt="3"/>
            </a:pPr>
            <a:r>
              <a:rPr lang="en-US" smtClean="0">
                <a:ea typeface="ＭＳ Ｐゴシック" pitchFamily="34" charset="-128"/>
              </a:rPr>
              <a:t>Balances of the accounts that banks hold at other banks.</a:t>
            </a:r>
          </a:p>
          <a:p>
            <a:pPr marL="914400" lvl="1" indent="-457200" eaLnBrk="1" hangingPunct="1"/>
            <a:r>
              <a:rPr lang="en-US" smtClean="0">
                <a:ea typeface="ＭＳ Ｐゴシック" pitchFamily="34" charset="-128"/>
              </a:rPr>
              <a:t>Small banks have accounts at large banks - </a:t>
            </a:r>
            <a:r>
              <a:rPr lang="en-US" i="1" smtClean="0">
                <a:ea typeface="ＭＳ Ｐゴシック" pitchFamily="34" charset="-128"/>
              </a:rPr>
              <a:t>correspondent bank</a:t>
            </a:r>
            <a:r>
              <a:rPr lang="en-US" smtClean="0">
                <a:ea typeface="ＭＳ Ｐゴシック" pitchFamily="34" charset="-128"/>
              </a:rPr>
              <a:t> deposits.</a:t>
            </a:r>
          </a:p>
          <a:p>
            <a:pPr marL="533400" indent="-533400" eaLnBrk="1" hangingPunct="1"/>
            <a:r>
              <a:rPr lang="en-US" smtClean="0">
                <a:ea typeface="ＭＳ Ｐゴシック" pitchFamily="34" charset="-128"/>
              </a:rPr>
              <a:t>In January 2010, banks held more than 10% of their assets in cash.</a:t>
            </a:r>
          </a:p>
          <a:p>
            <a:pPr marL="533400" indent="-533400" eaLnBrk="1" hangingPunct="1"/>
            <a:r>
              <a:rPr lang="en-US" smtClean="0">
                <a:ea typeface="ＭＳ Ｐゴシック" pitchFamily="34" charset="-128"/>
              </a:rPr>
              <a:t>Up until the financial crisis of 2007-2009, banks held about 3%.</a:t>
            </a:r>
          </a:p>
          <a:p>
            <a:pPr marL="533400" indent="-533400" eaLnBrk="1" hangingPunct="1"/>
            <a:r>
              <a:rPr lang="en-US" smtClean="0">
                <a:ea typeface="ＭＳ Ｐゴシック" pitchFamily="34" charset="-128"/>
              </a:rPr>
              <a:t>Banks want to minimize cash holdings because they earn less on cash.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43C8984E-DDF5-4F0A-8E2A-21B8FD745E33}" type="slidenum">
              <a:rPr lang="en-US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Securities</a:t>
            </a:r>
          </a:p>
        </p:txBody>
      </p:sp>
      <p:sp>
        <p:nvSpPr>
          <p:cNvPr id="13316" name="Rectangle 5"/>
          <p:cNvSpPr>
            <a:spLocks noGrp="1" noChangeArrowheads="1"/>
          </p:cNvSpPr>
          <p:nvPr>
            <p:ph idx="1"/>
          </p:nvPr>
        </p:nvSpPr>
        <p:spPr>
          <a:xfrm>
            <a:off x="1219200" y="1447800"/>
            <a:ext cx="7315200" cy="396240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Securities are the second largest component of bank assets.</a:t>
            </a:r>
          </a:p>
          <a:p>
            <a:pPr eaLnBrk="1" hangingPunct="1"/>
            <a:r>
              <a:rPr lang="en-US" smtClean="0">
                <a:ea typeface="ＭＳ Ｐゴシック" pitchFamily="34" charset="-128"/>
              </a:rPr>
              <a:t>Banks cannot hold stocks, so these are only bonds.</a:t>
            </a:r>
          </a:p>
          <a:p>
            <a:pPr eaLnBrk="1" hangingPunct="1"/>
            <a:r>
              <a:rPr lang="en-US" smtClean="0">
                <a:ea typeface="ＭＳ Ｐゴシック" pitchFamily="34" charset="-128"/>
              </a:rPr>
              <a:t>They are split between:</a:t>
            </a:r>
          </a:p>
          <a:p>
            <a:pPr lvl="1" eaLnBrk="1" hangingPunct="1"/>
            <a:r>
              <a:rPr lang="en-US" smtClean="0">
                <a:ea typeface="ＭＳ Ｐゴシック" pitchFamily="34" charset="-128"/>
              </a:rPr>
              <a:t> U.S. government and agency securities (12.1% of assets), and </a:t>
            </a:r>
          </a:p>
          <a:p>
            <a:pPr lvl="1" eaLnBrk="1" hangingPunct="1"/>
            <a:r>
              <a:rPr lang="en-US" smtClean="0">
                <a:ea typeface="ＭＳ Ｐゴシック" pitchFamily="34" charset="-128"/>
              </a:rPr>
              <a:t>Other securities (state and local government bonds) (7.8% of assets).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76D1DA54-68CA-40CA-A1A6-6E80349CCBEE}" type="slidenum">
              <a:rPr lang="en-US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Securities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About half of all securities are mortgage-backed.</a:t>
            </a:r>
          </a:p>
          <a:p>
            <a:pPr eaLnBrk="1" hangingPunct="1"/>
            <a:r>
              <a:rPr lang="en-US" smtClean="0">
                <a:ea typeface="ＭＳ Ｐゴシック" pitchFamily="34" charset="-128"/>
              </a:rPr>
              <a:t>A sizeable portion are very liquid - can be sold quickly if the bank needs cash.</a:t>
            </a:r>
          </a:p>
          <a:p>
            <a:pPr lvl="1" eaLnBrk="1" hangingPunct="1"/>
            <a:r>
              <a:rPr lang="en-US" smtClean="0">
                <a:ea typeface="ＭＳ Ｐゴシック" pitchFamily="34" charset="-128"/>
              </a:rPr>
              <a:t>Securities are therefore sometimes referred to as </a:t>
            </a:r>
            <a:r>
              <a:rPr lang="en-US" i="1" smtClean="0">
                <a:ea typeface="ＭＳ Ｐゴシック" pitchFamily="34" charset="-128"/>
              </a:rPr>
              <a:t>secondary reserves</a:t>
            </a:r>
            <a:r>
              <a:rPr lang="en-US" smtClean="0">
                <a:ea typeface="ＭＳ Ｐゴシック" pitchFamily="34" charset="-128"/>
              </a:rPr>
              <a:t>.</a:t>
            </a:r>
          </a:p>
          <a:p>
            <a:pPr eaLnBrk="1" hangingPunct="1"/>
            <a:r>
              <a:rPr lang="en-US" smtClean="0">
                <a:ea typeface="ＭＳ Ｐゴシック" pitchFamily="34" charset="-128"/>
              </a:rPr>
              <a:t>The share of securities in banks assets has varied around 20% from 1973 to 2010.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96E14ECA-627E-43F5-A4E0-DF1A845C96F4}" type="slidenum">
              <a:rPr lang="en-US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Loans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idx="1"/>
          </p:nvPr>
        </p:nvSpPr>
        <p:spPr>
          <a:xfrm>
            <a:off x="1219200" y="1447800"/>
            <a:ext cx="7315200" cy="4648200"/>
          </a:xfrm>
        </p:spPr>
        <p:txBody>
          <a:bodyPr>
            <a:normAutofit fontScale="92500" lnSpcReduction="20000"/>
          </a:bodyPr>
          <a:lstStyle/>
          <a:p>
            <a:pPr marL="533400" indent="-533400" eaLnBrk="1" hangingPunct="1">
              <a:lnSpc>
                <a:spcPct val="90000"/>
              </a:lnSpc>
            </a:pPr>
            <a:r>
              <a:rPr lang="en-US" smtClean="0">
                <a:ea typeface="ＭＳ Ｐゴシック" pitchFamily="34" charset="-128"/>
              </a:rPr>
              <a:t>Loans are the primary assets of modern commercial banks, accounting for well over one-half of assets.</a:t>
            </a:r>
          </a:p>
          <a:p>
            <a:pPr marL="533400" indent="-533400" eaLnBrk="1" hangingPunct="1">
              <a:lnSpc>
                <a:spcPct val="90000"/>
              </a:lnSpc>
            </a:pPr>
            <a:r>
              <a:rPr lang="en-US" smtClean="0">
                <a:ea typeface="ＭＳ Ｐゴシック" pitchFamily="34" charset="-128"/>
              </a:rPr>
              <a:t>Loans can be divided into five categories: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en-US" smtClean="0">
                <a:ea typeface="ＭＳ Ｐゴシック" pitchFamily="34" charset="-128"/>
              </a:rPr>
              <a:t>Business loans called commercial and industrial (C&amp;I) loans;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en-US" smtClean="0">
                <a:ea typeface="ＭＳ Ｐゴシック" pitchFamily="34" charset="-128"/>
              </a:rPr>
              <a:t>Real estate loans, including both home and commercial mortgages and home equity loans;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en-US" smtClean="0">
                <a:ea typeface="ＭＳ Ｐゴシック" pitchFamily="34" charset="-128"/>
              </a:rPr>
              <a:t>Consumer loans, like auto and credit card loans;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en-US" smtClean="0">
                <a:ea typeface="ＭＳ Ｐゴシック" pitchFamily="34" charset="-128"/>
              </a:rPr>
              <a:t>Interbank loans; and</a:t>
            </a:r>
          </a:p>
          <a:p>
            <a:pPr marL="914400" lvl="1" indent="-457200" eaLnBrk="1" hangingPunct="1">
              <a:lnSpc>
                <a:spcPct val="90000"/>
              </a:lnSpc>
              <a:buFontTx/>
              <a:buAutoNum type="arabicPeriod"/>
            </a:pPr>
            <a:r>
              <a:rPr lang="en-US" smtClean="0">
                <a:ea typeface="ＭＳ Ｐゴシック" pitchFamily="34" charset="-128"/>
              </a:rPr>
              <a:t>Other types, including loans for the purchase of other securities.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765730F6-1831-4982-91FF-5004F9EDC1AF}" type="slidenum">
              <a:rPr lang="en-US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3600" smtClean="0">
                <a:ea typeface="ＭＳ Ｐゴシック" pitchFamily="34" charset="-128"/>
              </a:rPr>
              <a:t>Balance Sheet of Commercial Banks:</a:t>
            </a:r>
            <a:br>
              <a:rPr lang="en-US" sz="3600" smtClean="0">
                <a:ea typeface="ＭＳ Ｐゴシック" pitchFamily="34" charset="-128"/>
              </a:rPr>
            </a:br>
            <a:r>
              <a:rPr lang="en-US" sz="3600" smtClean="0">
                <a:ea typeface="ＭＳ Ｐゴシック" pitchFamily="34" charset="-128"/>
              </a:rPr>
              <a:t>Changes in Assets Over Time 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BEAA0875-41FB-441F-953D-ED10857F014C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18436" name="Rectangle 6"/>
          <p:cNvSpPr>
            <a:spLocks noChangeArrowheads="1"/>
          </p:cNvSpPr>
          <p:nvPr/>
        </p:nvSpPr>
        <p:spPr bwMode="auto">
          <a:xfrm>
            <a:off x="1143000" y="2276475"/>
            <a:ext cx="457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en-US" sz="1800"/>
          </a:p>
        </p:txBody>
      </p:sp>
      <p:pic>
        <p:nvPicPr>
          <p:cNvPr id="18437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71550" y="1700213"/>
            <a:ext cx="7705725" cy="433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Liabilities: Sources of Funds</a:t>
            </a:r>
          </a:p>
        </p:txBody>
      </p:sp>
      <p:sp>
        <p:nvSpPr>
          <p:cNvPr id="19460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Banks get funds from savers and from borrowing in the financial markets.</a:t>
            </a:r>
          </a:p>
          <a:p>
            <a:pPr lvl="1" eaLnBrk="1" hangingPunct="1"/>
            <a:r>
              <a:rPr lang="en-US" smtClean="0">
                <a:ea typeface="ＭＳ Ｐゴシック" pitchFamily="34" charset="-128"/>
              </a:rPr>
              <a:t>To entice individuals to put funds into their bank, institutions offer a wide range of services that we discussed in chapter 11.</a:t>
            </a:r>
          </a:p>
          <a:p>
            <a:pPr eaLnBrk="1" hangingPunct="1"/>
            <a:r>
              <a:rPr lang="en-US" smtClean="0">
                <a:ea typeface="ＭＳ Ｐゴシック" pitchFamily="34" charset="-128"/>
              </a:rPr>
              <a:t>There are two types of deposit accounts:</a:t>
            </a:r>
          </a:p>
          <a:p>
            <a:pPr lvl="1" eaLnBrk="1" hangingPunct="1"/>
            <a:r>
              <a:rPr lang="en-US" smtClean="0">
                <a:ea typeface="ＭＳ Ｐゴシック" pitchFamily="34" charset="-128"/>
              </a:rPr>
              <a:t>Transaction accounts - checkable deposits, and</a:t>
            </a:r>
          </a:p>
          <a:p>
            <a:pPr lvl="1" eaLnBrk="1" hangingPunct="1"/>
            <a:r>
              <a:rPr lang="en-US" smtClean="0">
                <a:ea typeface="ＭＳ Ｐゴシック" pitchFamily="34" charset="-128"/>
              </a:rPr>
              <a:t>Nontransaction accounts.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AA7DA5F0-07F6-4B3E-A00A-354A2942BBBE}" type="slidenum">
              <a:rPr lang="en-US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Checkable Deposits</a:t>
            </a:r>
          </a:p>
        </p:txBody>
      </p:sp>
      <p:sp>
        <p:nvSpPr>
          <p:cNvPr id="20484" name="Rectangle 5"/>
          <p:cNvSpPr>
            <a:spLocks noGrp="1" noChangeArrowheads="1"/>
          </p:cNvSpPr>
          <p:nvPr>
            <p:ph idx="1"/>
          </p:nvPr>
        </p:nvSpPr>
        <p:spPr>
          <a:xfrm>
            <a:off x="1219200" y="1447800"/>
            <a:ext cx="7315200" cy="457200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Checking accounts can include NOW, super-NOW, and insured market rate accounts.</a:t>
            </a:r>
          </a:p>
          <a:p>
            <a:pPr eaLnBrk="1" hangingPunct="1"/>
            <a:r>
              <a:rPr lang="en-US" smtClean="0">
                <a:ea typeface="ＭＳ Ｐゴシック" pitchFamily="34" charset="-128"/>
              </a:rPr>
              <a:t>Financial innovation has reduced the importance of checkable deposits in the day-to-day business of banking.</a:t>
            </a:r>
          </a:p>
          <a:p>
            <a:pPr lvl="1" eaLnBrk="1" hangingPunct="1"/>
            <a:r>
              <a:rPr lang="en-US" smtClean="0">
                <a:ea typeface="ＭＳ Ｐゴシック" pitchFamily="34" charset="-128"/>
              </a:rPr>
              <a:t>Checkable deposits plummeted from 40% of total liabilities in the 1970s to less than 10% in 2009.</a:t>
            </a:r>
          </a:p>
          <a:p>
            <a:pPr lvl="1" eaLnBrk="1" hangingPunct="1"/>
            <a:r>
              <a:rPr lang="en-US" smtClean="0">
                <a:ea typeface="ＭＳ Ｐゴシック" pitchFamily="34" charset="-128"/>
              </a:rPr>
              <a:t>Innovative accounts whose balances are easily transferred to checking accounts change the amount held in traditional deposit accounts.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E2692215-AE13-4239-BED8-608E9FD5D39C}" type="slidenum">
              <a:rPr lang="en-US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Nontransaction Deposits</a:t>
            </a:r>
          </a:p>
        </p:txBody>
      </p:sp>
      <p:sp>
        <p:nvSpPr>
          <p:cNvPr id="22532" name="Rectangle 5"/>
          <p:cNvSpPr>
            <a:spLocks noGrp="1" noChangeArrowheads="1"/>
          </p:cNvSpPr>
          <p:nvPr>
            <p:ph idx="1"/>
          </p:nvPr>
        </p:nvSpPr>
        <p:spPr>
          <a:xfrm>
            <a:off x="1219200" y="1447800"/>
            <a:ext cx="7315200" cy="45720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mtClean="0">
                <a:ea typeface="ＭＳ Ｐゴシック" pitchFamily="34" charset="-128"/>
              </a:rPr>
              <a:t>In 2009 nontransaction deposits accounted for more than half of fall commercial bank liabilities.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ea typeface="ＭＳ Ｐゴシック" pitchFamily="34" charset="-128"/>
              </a:rPr>
              <a:t>Savings deposits, knows as </a:t>
            </a:r>
            <a:r>
              <a:rPr lang="en-US" i="1" smtClean="0">
                <a:ea typeface="ＭＳ Ｐゴシック" pitchFamily="34" charset="-128"/>
              </a:rPr>
              <a:t>passbook savings</a:t>
            </a:r>
            <a:r>
              <a:rPr lang="en-US" smtClean="0">
                <a:ea typeface="ＭＳ Ｐゴシック" pitchFamily="34" charset="-128"/>
              </a:rPr>
              <a:t> accounts, were popular for may decades, but less so today.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ea typeface="ＭＳ Ｐゴシック" pitchFamily="34" charset="-128"/>
              </a:rPr>
              <a:t>Time deposits are certificates of deposit (CDs) with a fixed maturity.</a:t>
            </a:r>
          </a:p>
          <a:p>
            <a:pPr lvl="2" eaLnBrk="1" hangingPunct="1">
              <a:lnSpc>
                <a:spcPct val="90000"/>
              </a:lnSpc>
            </a:pPr>
            <a:r>
              <a:rPr lang="en-US" i="1" smtClean="0">
                <a:ea typeface="ＭＳ Ｐゴシック" pitchFamily="34" charset="-128"/>
              </a:rPr>
              <a:t>Large CDs</a:t>
            </a:r>
            <a:r>
              <a:rPr lang="en-US" smtClean="0">
                <a:ea typeface="ＭＳ Ｐゴシック" pitchFamily="34" charset="-128"/>
              </a:rPr>
              <a:t> are greater than $100,000 in face value and are negotiable - they can be bought and sold in financial markets.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>
                <a:ea typeface="ＭＳ Ｐゴシック" pitchFamily="34" charset="-128"/>
              </a:rPr>
              <a:t>Large CDs have an important role in bank financing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F48583B4-BE33-4EB7-8C1D-EBBE77C619CA}" type="slidenum">
              <a:rPr lang="en-US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Borrowings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Borrowing is the second most important source of bank funds.</a:t>
            </a:r>
          </a:p>
          <a:p>
            <a:pPr lvl="1" eaLnBrk="1" hangingPunct="1"/>
            <a:r>
              <a:rPr lang="en-US" smtClean="0">
                <a:ea typeface="ＭＳ Ｐゴシック" pitchFamily="34" charset="-128"/>
              </a:rPr>
              <a:t>Accounts for somewhat less than 20% of bank liabilities.</a:t>
            </a:r>
          </a:p>
          <a:p>
            <a:pPr eaLnBrk="1" hangingPunct="1"/>
            <a:r>
              <a:rPr lang="en-US" smtClean="0">
                <a:ea typeface="ＭＳ Ｐゴシック" pitchFamily="34" charset="-128"/>
              </a:rPr>
              <a:t>Banks can borrow by:</a:t>
            </a:r>
          </a:p>
          <a:p>
            <a:pPr lvl="1" eaLnBrk="1" hangingPunct="1"/>
            <a:r>
              <a:rPr lang="en-US" smtClean="0">
                <a:ea typeface="ＭＳ Ｐゴシック" pitchFamily="34" charset="-128"/>
              </a:rPr>
              <a:t>Borrowing from the Federal Reserve, which is rare, or</a:t>
            </a:r>
          </a:p>
          <a:p>
            <a:pPr lvl="1" eaLnBrk="1" hangingPunct="1"/>
            <a:r>
              <a:rPr lang="en-US" smtClean="0">
                <a:ea typeface="ＭＳ Ｐゴシック" pitchFamily="34" charset="-128"/>
              </a:rPr>
              <a:t>Borrowing from other banks.</a:t>
            </a:r>
          </a:p>
          <a:p>
            <a:pPr lvl="1" eaLnBrk="1" hangingPunct="1"/>
            <a:endParaRPr lang="en-US" smtClean="0"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0C2CFCDB-5BFD-4B77-A464-31AC89F48E23}" type="slidenum">
              <a:rPr lang="en-US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Borrowings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Banks with excess reserves will lend their surplus funds to banks that need them though an interbank market called the </a:t>
            </a:r>
            <a:r>
              <a:rPr lang="en-US" smtClean="0">
                <a:solidFill>
                  <a:srgbClr val="FF0000"/>
                </a:solidFill>
                <a:ea typeface="ＭＳ Ｐゴシック" pitchFamily="34" charset="-128"/>
              </a:rPr>
              <a:t>federal funds market.</a:t>
            </a:r>
          </a:p>
          <a:p>
            <a:pPr lvl="1" eaLnBrk="1" hangingPunct="1"/>
            <a:r>
              <a:rPr lang="en-US" smtClean="0">
                <a:ea typeface="ＭＳ Ｐゴシック" pitchFamily="34" charset="-128"/>
              </a:rPr>
              <a:t>The lending bank must trust the borrowing bank as these loans are unsecured.</a:t>
            </a:r>
          </a:p>
          <a:p>
            <a:pPr eaLnBrk="1" hangingPunct="1"/>
            <a:r>
              <a:rPr lang="en-US" smtClean="0">
                <a:ea typeface="ＭＳ Ｐゴシック" pitchFamily="34" charset="-128"/>
              </a:rPr>
              <a:t>Commercial banks will also borrow from foreign banks.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A070B80A-DA83-40D7-A3A9-0776950010E8}" type="slidenum">
              <a:rPr lang="en-US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14338"/>
            <a:ext cx="8229600" cy="1143000"/>
          </a:xfrm>
        </p:spPr>
        <p:txBody>
          <a:bodyPr/>
          <a:lstStyle/>
          <a:p>
            <a:r>
              <a:rPr lang="en-US" dirty="0" smtClean="0"/>
              <a:t>Review of Bank’s Balance Sheet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71504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Assets are loans that the bank makes (and a little cash and other assets).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Liabilities is the money the bank borrows from depositors or other sources. </a:t>
            </a:r>
            <a:endParaRPr lang="en-US" dirty="0" smtClean="0"/>
          </a:p>
          <a:p>
            <a:r>
              <a:rPr lang="en-US" dirty="0" smtClean="0"/>
              <a:t>Capital is the amount of money investors put into the bank plus any retained earnings.</a:t>
            </a:r>
          </a:p>
          <a:p>
            <a:pPr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u="sng" dirty="0" smtClean="0"/>
              <a:t>Assets </a:t>
            </a:r>
            <a:r>
              <a:rPr lang="en-US" u="sng" dirty="0"/>
              <a:t>= Capital + Liabilities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Example: Banks </a:t>
            </a:r>
            <a:r>
              <a:rPr lang="en-US" dirty="0"/>
              <a:t>borrowed at 3%, loaned the money at 6%, for a spread of 3%. The difference between 6% and 3% is called the "net interest </a:t>
            </a:r>
            <a:r>
              <a:rPr lang="en-US" dirty="0" smtClean="0"/>
              <a:t>margin".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12-</a:t>
            </a:r>
            <a:fld id="{DD47076F-8F1B-4041-872D-93C7FB502F0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Borrowings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Banks finally can borrow using an instrument called a </a:t>
            </a:r>
            <a:r>
              <a:rPr lang="en-US" smtClean="0">
                <a:solidFill>
                  <a:srgbClr val="FF0000"/>
                </a:solidFill>
                <a:ea typeface="ＭＳ Ｐゴシック" pitchFamily="34" charset="-128"/>
              </a:rPr>
              <a:t>repurchase agreement</a:t>
            </a:r>
            <a:r>
              <a:rPr lang="en-US" smtClean="0">
                <a:ea typeface="ＭＳ Ｐゴシック" pitchFamily="34" charset="-128"/>
              </a:rPr>
              <a:t>, or </a:t>
            </a:r>
            <a:r>
              <a:rPr lang="en-US" smtClean="0">
                <a:solidFill>
                  <a:srgbClr val="FF0000"/>
                </a:solidFill>
                <a:ea typeface="ＭＳ Ｐゴシック" pitchFamily="34" charset="-128"/>
              </a:rPr>
              <a:t>repo</a:t>
            </a:r>
            <a:r>
              <a:rPr lang="en-US" smtClean="0">
                <a:ea typeface="ＭＳ Ｐゴシック" pitchFamily="34" charset="-128"/>
              </a:rPr>
              <a:t>.</a:t>
            </a:r>
          </a:p>
          <a:p>
            <a:pPr lvl="1" eaLnBrk="1" hangingPunct="1"/>
            <a:r>
              <a:rPr lang="en-US" smtClean="0">
                <a:ea typeface="ＭＳ Ｐゴシック" pitchFamily="34" charset="-128"/>
              </a:rPr>
              <a:t>A short-term collateralized loan in which a security is exchanged for cash.</a:t>
            </a:r>
          </a:p>
          <a:p>
            <a:pPr lvl="1" eaLnBrk="1" hangingPunct="1"/>
            <a:r>
              <a:rPr lang="en-US" smtClean="0">
                <a:ea typeface="ＭＳ Ｐゴシック" pitchFamily="34" charset="-128"/>
              </a:rPr>
              <a:t>The parties agree to reverse the transaction on a specific future date.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CC6B4C7C-6AD2-4F91-B956-88F334C21AE0}" type="slidenum">
              <a:rPr lang="en-US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4DAD410B-EAEC-4793-8DFA-55BD70E491EC}" type="slidenum">
              <a:rPr lang="en-US"/>
              <a:pPr>
                <a:defRPr/>
              </a:pPr>
              <a:t>21</a:t>
            </a:fld>
            <a:endParaRPr lang="en-US"/>
          </a:p>
        </p:txBody>
      </p:sp>
      <p:pic>
        <p:nvPicPr>
          <p:cNvPr id="26627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31913" y="549275"/>
            <a:ext cx="6985000" cy="559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Bank Capital and Profitability</a:t>
            </a:r>
          </a:p>
        </p:txBody>
      </p:sp>
      <p:sp>
        <p:nvSpPr>
          <p:cNvPr id="27653" name="Rectangle 28"/>
          <p:cNvSpPr>
            <a:spLocks noGrp="1" noChangeArrowheads="1"/>
          </p:cNvSpPr>
          <p:nvPr>
            <p:ph idx="1"/>
          </p:nvPr>
        </p:nvSpPr>
        <p:spPr>
          <a:xfrm>
            <a:off x="1219200" y="1447800"/>
            <a:ext cx="7315200" cy="519591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ea typeface="ＭＳ Ｐゴシック" pitchFamily="34" charset="-128"/>
              </a:rPr>
              <a:t>The difference between a bank’s assets and liabilities is the bank’s capital, or </a:t>
            </a:r>
            <a:r>
              <a:rPr lang="en-US" dirty="0" smtClean="0">
                <a:solidFill>
                  <a:srgbClr val="FF0000"/>
                </a:solidFill>
                <a:ea typeface="ＭＳ Ｐゴシック" pitchFamily="34" charset="-128"/>
              </a:rPr>
              <a:t>net worth</a:t>
            </a:r>
            <a:r>
              <a:rPr lang="en-US" dirty="0" smtClean="0">
                <a:ea typeface="ＭＳ Ｐゴシック" pitchFamily="34" charset="-128"/>
              </a:rPr>
              <a:t>.</a:t>
            </a:r>
          </a:p>
          <a:p>
            <a:pPr lvl="1"/>
            <a:r>
              <a:rPr lang="en-US" dirty="0" smtClean="0">
                <a:ea typeface="ＭＳ Ｐゴシック" pitchFamily="34" charset="-128"/>
              </a:rPr>
              <a:t>Net worth is the value of the bank to its owners.</a:t>
            </a:r>
          </a:p>
          <a:p>
            <a:pPr eaLnBrk="1" hangingPunct="1"/>
            <a:r>
              <a:rPr lang="en-US" dirty="0" smtClean="0">
                <a:ea typeface="ＭＳ Ｐゴシック" pitchFamily="34" charset="-128"/>
              </a:rPr>
              <a:t>Net </a:t>
            </a:r>
            <a:r>
              <a:rPr lang="en-US" dirty="0" smtClean="0">
                <a:ea typeface="ＭＳ Ｐゴシック" pitchFamily="34" charset="-128"/>
              </a:rPr>
              <a:t>worth is referred to as </a:t>
            </a:r>
            <a:r>
              <a:rPr lang="en-US" dirty="0" smtClean="0">
                <a:solidFill>
                  <a:srgbClr val="FF0000"/>
                </a:solidFill>
                <a:ea typeface="ＭＳ Ｐゴシック" pitchFamily="34" charset="-128"/>
              </a:rPr>
              <a:t>bank capital</a:t>
            </a:r>
            <a:r>
              <a:rPr lang="en-US" dirty="0" smtClean="0">
                <a:ea typeface="ＭＳ Ｐゴシック" pitchFamily="34" charset="-128"/>
              </a:rPr>
              <a:t>, or </a:t>
            </a:r>
            <a:r>
              <a:rPr lang="en-US" i="1" dirty="0" smtClean="0">
                <a:ea typeface="ＭＳ Ｐゴシック" pitchFamily="34" charset="-128"/>
              </a:rPr>
              <a:t>equity capital</a:t>
            </a:r>
            <a:r>
              <a:rPr lang="en-US" dirty="0" smtClean="0">
                <a:ea typeface="ＭＳ Ｐゴシック" pitchFamily="34" charset="-128"/>
              </a:rPr>
              <a:t>.</a:t>
            </a:r>
          </a:p>
          <a:p>
            <a:pPr eaLnBrk="1" hangingPunct="1"/>
            <a:r>
              <a:rPr lang="en-US" dirty="0" smtClean="0">
                <a:ea typeface="ＭＳ Ｐゴシック" pitchFamily="34" charset="-128"/>
              </a:rPr>
              <a:t>We can think of capital as the owners’ stake in the bank.</a:t>
            </a:r>
          </a:p>
          <a:p>
            <a:pPr eaLnBrk="1" hangingPunct="1"/>
            <a:r>
              <a:rPr lang="en-US" dirty="0" smtClean="0">
                <a:ea typeface="ＭＳ Ｐゴシック" pitchFamily="34" charset="-128"/>
              </a:rPr>
              <a:t>Capital is the cushion banks have against a sudden drop in the value of their assets or an unexpected withdrawal of liabilities.</a:t>
            </a:r>
          </a:p>
          <a:p>
            <a:pPr lvl="1" eaLnBrk="1" hangingPunct="1"/>
            <a:r>
              <a:rPr lang="en-US" dirty="0" smtClean="0">
                <a:ea typeface="ＭＳ Ｐゴシック" pitchFamily="34" charset="-128"/>
              </a:rPr>
              <a:t>It provides some insurance against insolvency.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9D3C6D8A-EA4E-460A-834F-449FD73AB2FE}" type="slidenum">
              <a:rPr lang="en-US"/>
              <a:pPr>
                <a:defRPr/>
              </a:pPr>
              <a:t>22</a:t>
            </a:fld>
            <a:endParaRPr lang="en-US"/>
          </a:p>
        </p:txBody>
      </p:sp>
      <p:sp>
        <p:nvSpPr>
          <p:cNvPr id="27651" name="Rectangle 6"/>
          <p:cNvSpPr>
            <a:spLocks noChangeArrowheads="1"/>
          </p:cNvSpPr>
          <p:nvPr/>
        </p:nvSpPr>
        <p:spPr bwMode="auto">
          <a:xfrm>
            <a:off x="1143000" y="2276475"/>
            <a:ext cx="457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Bank Capital and Profitability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idx="1"/>
          </p:nvPr>
        </p:nvSpPr>
        <p:spPr>
          <a:xfrm>
            <a:off x="1219200" y="1447800"/>
            <a:ext cx="7315200" cy="47244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mtClean="0">
                <a:ea typeface="ＭＳ Ｐゴシック" pitchFamily="34" charset="-128"/>
              </a:rPr>
              <a:t>Net interest income can also be expressed as a percentage of total assets to yield: </a:t>
            </a:r>
            <a:r>
              <a:rPr lang="en-US" smtClean="0">
                <a:solidFill>
                  <a:srgbClr val="FF0000"/>
                </a:solidFill>
                <a:ea typeface="ＭＳ Ｐゴシック" pitchFamily="34" charset="-128"/>
              </a:rPr>
              <a:t>net interest margin</a:t>
            </a:r>
            <a:r>
              <a:rPr lang="en-US" smtClean="0">
                <a:ea typeface="ＭＳ Ｐゴシック" pitchFamily="34" charset="-128"/>
              </a:rPr>
              <a:t>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ea typeface="ＭＳ Ｐゴシック" pitchFamily="34" charset="-128"/>
              </a:rPr>
              <a:t>This is the bank’s </a:t>
            </a:r>
            <a:r>
              <a:rPr lang="en-US" smtClean="0">
                <a:solidFill>
                  <a:srgbClr val="FF0000"/>
                </a:solidFill>
                <a:ea typeface="ＭＳ Ｐゴシック" pitchFamily="34" charset="-128"/>
              </a:rPr>
              <a:t>interest rate spread</a:t>
            </a:r>
            <a:r>
              <a:rPr lang="en-US" smtClean="0">
                <a:ea typeface="ＭＳ Ｐゴシック" pitchFamily="34" charset="-128"/>
              </a:rPr>
              <a:t> - the weighted average difference between the interest rate received on assets and the interest rate paid for liabilities.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ea typeface="ＭＳ Ｐゴシック" pitchFamily="34" charset="-128"/>
              </a:rPr>
              <a:t>Well-run banks have a high net interest income and a high net interest margin.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ea typeface="ＭＳ Ｐゴシック" pitchFamily="34" charset="-128"/>
              </a:rPr>
              <a:t>If a bank’s net interest margin is currently improving, its profitability is likely to improve in the future.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A313711A-323C-4C86-BE92-C918B21611EC}" type="slidenum">
              <a:rPr lang="en-US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Banks Make Money?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86412"/>
          </a:xfrm>
        </p:spPr>
        <p:txBody>
          <a:bodyPr>
            <a:normAutofit fontScale="92500"/>
          </a:bodyPr>
          <a:lstStyle/>
          <a:p>
            <a:r>
              <a:rPr lang="en-US" dirty="0"/>
              <a:t>Banks report </a:t>
            </a:r>
            <a:r>
              <a:rPr lang="en-US" dirty="0" smtClean="0"/>
              <a:t>"</a:t>
            </a:r>
            <a:r>
              <a:rPr lang="en-US" dirty="0"/>
              <a:t>net interest margin". </a:t>
            </a:r>
            <a:endParaRPr lang="en-US" dirty="0" smtClean="0"/>
          </a:p>
          <a:p>
            <a:pPr lvl="1"/>
            <a:r>
              <a:rPr lang="en-US" dirty="0" smtClean="0"/>
              <a:t>Net </a:t>
            </a:r>
            <a:r>
              <a:rPr lang="en-US" dirty="0"/>
              <a:t>Interest Margin (NIM) is the interest </a:t>
            </a:r>
            <a:r>
              <a:rPr lang="en-US" dirty="0" smtClean="0"/>
              <a:t>earned (net interest income), </a:t>
            </a:r>
            <a:r>
              <a:rPr lang="en-US" dirty="0"/>
              <a:t>minus the interest paid, divided by total </a:t>
            </a:r>
            <a:r>
              <a:rPr lang="en-US" dirty="0" smtClean="0"/>
              <a:t>assets. </a:t>
            </a:r>
          </a:p>
          <a:p>
            <a:pPr lvl="1"/>
            <a:r>
              <a:rPr lang="en-US" dirty="0" smtClean="0"/>
              <a:t>Wells Fargo’s net </a:t>
            </a:r>
            <a:r>
              <a:rPr lang="en-US" dirty="0"/>
              <a:t>interest margin </a:t>
            </a:r>
            <a:r>
              <a:rPr lang="en-US" dirty="0" smtClean="0"/>
              <a:t>is 3.66%</a:t>
            </a:r>
          </a:p>
          <a:p>
            <a:pPr lvl="1"/>
            <a:r>
              <a:rPr lang="en-US" dirty="0" smtClean="0"/>
              <a:t>Wells Fargo’s asset is 1.4 trillion. NIM </a:t>
            </a:r>
            <a:r>
              <a:rPr lang="en-US" dirty="0"/>
              <a:t>of </a:t>
            </a:r>
            <a:r>
              <a:rPr lang="en-US" dirty="0" smtClean="0"/>
              <a:t>3.66% means $51.25 billion annual profits before </a:t>
            </a:r>
            <a:r>
              <a:rPr lang="en-US" dirty="0"/>
              <a:t>expenses and charge-offs </a:t>
            </a:r>
            <a:endParaRPr lang="en-US" dirty="0" smtClean="0"/>
          </a:p>
          <a:p>
            <a:pPr lvl="1"/>
            <a:r>
              <a:rPr lang="en-US" dirty="0" smtClean="0"/>
              <a:t> Wells Fargo’s total equity is $20.066 billion (Capital).</a:t>
            </a:r>
          </a:p>
          <a:p>
            <a:pPr lvl="2"/>
            <a:r>
              <a:rPr lang="en-US" dirty="0" smtClean="0"/>
              <a:t>This is roughly 70-to-1 leverage</a:t>
            </a:r>
          </a:p>
          <a:p>
            <a:pPr lvl="2"/>
            <a:r>
              <a:rPr lang="en-US" dirty="0" smtClean="0"/>
              <a:t>Many </a:t>
            </a:r>
            <a:r>
              <a:rPr lang="en-US" dirty="0"/>
              <a:t>banks were </a:t>
            </a:r>
            <a:r>
              <a:rPr lang="en-US" dirty="0" smtClean="0"/>
              <a:t>levered </a:t>
            </a:r>
            <a:r>
              <a:rPr lang="en-US" dirty="0"/>
              <a:t>30-to-1 or </a:t>
            </a:r>
            <a:r>
              <a:rPr lang="en-US" dirty="0" smtClean="0"/>
              <a:t>more.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12-</a:t>
            </a:r>
            <a:fld id="{DD47076F-8F1B-4041-872D-93C7FB502F07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Wells Fargo’s Investment Profile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12-</a:t>
            </a:r>
            <a:fld id="{DD47076F-8F1B-4041-872D-93C7FB502F07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pic>
        <p:nvPicPr>
          <p:cNvPr id="1556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57224" y="2428868"/>
            <a:ext cx="6960040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571472" y="1357298"/>
            <a:ext cx="821537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September 30, 2012</a:t>
            </a:r>
          </a:p>
          <a:p>
            <a:r>
              <a:rPr lang="en-US" dirty="0" smtClean="0"/>
              <a:t>$1.4 trillion in assets, 4th largest in United States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a typeface="ＭＳ Ｐゴシック" pitchFamily="34" charset="-128"/>
              </a:rPr>
              <a:t>Bank </a:t>
            </a:r>
            <a:r>
              <a:rPr lang="en-US" dirty="0" smtClean="0">
                <a:ea typeface="ＭＳ Ｐゴシック" pitchFamily="34" charset="-128"/>
              </a:rPr>
              <a:t>Profitability</a:t>
            </a:r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31748" name="Rectangle 3"/>
          <p:cNvSpPr>
            <a:spLocks noGrp="1" noChangeArrowheads="1"/>
          </p:cNvSpPr>
          <p:nvPr>
            <p:ph idx="1"/>
          </p:nvPr>
        </p:nvSpPr>
        <p:spPr>
          <a:xfrm>
            <a:off x="1219200" y="1447800"/>
            <a:ext cx="7315200" cy="4191000"/>
          </a:xfrm>
        </p:spPr>
        <p:txBody>
          <a:bodyPr>
            <a:normAutofit lnSpcReduction="10000"/>
          </a:bodyPr>
          <a:lstStyle/>
          <a:p>
            <a:pPr marL="533400" indent="-533400" eaLnBrk="1" hangingPunct="1">
              <a:buFontTx/>
              <a:buNone/>
            </a:pPr>
            <a:r>
              <a:rPr lang="en-US" smtClean="0">
                <a:ea typeface="ＭＳ Ｐゴシック" pitchFamily="34" charset="-128"/>
              </a:rPr>
              <a:t>There are several measures of bank profitability.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smtClean="0">
                <a:ea typeface="ＭＳ Ｐゴシック" pitchFamily="34" charset="-128"/>
              </a:rPr>
              <a:t>Return on assets (ROA).</a:t>
            </a:r>
          </a:p>
          <a:p>
            <a:pPr marL="914400" lvl="1" indent="-457200" eaLnBrk="1" hangingPunct="1"/>
            <a:r>
              <a:rPr lang="en-US" smtClean="0">
                <a:ea typeface="ＭＳ Ｐゴシック" pitchFamily="34" charset="-128"/>
              </a:rPr>
              <a:t>ROA is the bank’s profit left after taxes divided by the bank’s total assets.</a:t>
            </a:r>
          </a:p>
          <a:p>
            <a:pPr marL="914400" lvl="1" indent="-457200" eaLnBrk="1" hangingPunct="1"/>
            <a:r>
              <a:rPr lang="en-US" smtClean="0">
                <a:ea typeface="ＭＳ Ｐゴシック" pitchFamily="34" charset="-128"/>
              </a:rPr>
              <a:t>It is a measure of how efficiently a particular banks uses its assets.</a:t>
            </a:r>
          </a:p>
          <a:p>
            <a:pPr marL="914400" lvl="1" indent="-457200" eaLnBrk="1" hangingPunct="1"/>
            <a:r>
              <a:rPr lang="en-US" smtClean="0">
                <a:ea typeface="ＭＳ Ｐゴシック" pitchFamily="34" charset="-128"/>
              </a:rPr>
              <a:t>This is less important to bank owners than the return on their own investment.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5F0686B6-01BD-47B7-AC35-15FC8502C303}" type="slidenum">
              <a:rPr lang="en-US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Bank Capital and Profitability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33400" indent="-533400" eaLnBrk="1" hangingPunct="1">
              <a:buFontTx/>
              <a:buAutoNum type="arabicPeriod" startAt="2"/>
            </a:pPr>
            <a:r>
              <a:rPr lang="en-US" smtClean="0">
                <a:ea typeface="ＭＳ Ｐゴシック" pitchFamily="34" charset="-128"/>
              </a:rPr>
              <a:t>The bank’s return to its owners is measured by the </a:t>
            </a:r>
            <a:r>
              <a:rPr lang="en-US" smtClean="0">
                <a:solidFill>
                  <a:srgbClr val="FF0000"/>
                </a:solidFill>
                <a:ea typeface="ＭＳ Ｐゴシック" pitchFamily="34" charset="-128"/>
              </a:rPr>
              <a:t>return on equity (ROE)</a:t>
            </a:r>
            <a:r>
              <a:rPr lang="en-US" smtClean="0">
                <a:ea typeface="ＭＳ Ｐゴシック" pitchFamily="34" charset="-128"/>
              </a:rPr>
              <a:t>.</a:t>
            </a:r>
          </a:p>
          <a:p>
            <a:pPr marL="914400" lvl="1" indent="-457200" eaLnBrk="1" hangingPunct="1"/>
            <a:r>
              <a:rPr lang="en-US" smtClean="0">
                <a:ea typeface="ＭＳ Ｐゴシック" pitchFamily="34" charset="-128"/>
              </a:rPr>
              <a:t>This is the bank’s net profit after taxes divide by the bank’s capital.</a:t>
            </a:r>
          </a:p>
          <a:p>
            <a:pPr marL="533400" indent="-533400" eaLnBrk="1" hangingPunct="1"/>
            <a:r>
              <a:rPr lang="en-US" smtClean="0">
                <a:ea typeface="ＭＳ Ｐゴシック" pitchFamily="34" charset="-128"/>
              </a:rPr>
              <a:t>ROA and ROE are related to leverage.</a:t>
            </a:r>
          </a:p>
          <a:p>
            <a:pPr marL="533400" indent="-533400" eaLnBrk="1" hangingPunct="1"/>
            <a:r>
              <a:rPr lang="en-US" smtClean="0">
                <a:ea typeface="ＭＳ Ｐゴシック" pitchFamily="34" charset="-128"/>
              </a:rPr>
              <a:t>One measure of leverage is the ratio of banks assets to bank capital.</a:t>
            </a:r>
          </a:p>
          <a:p>
            <a:pPr marL="533400" indent="-533400" eaLnBrk="1" hangingPunct="1"/>
            <a:r>
              <a:rPr lang="en-US" smtClean="0">
                <a:ea typeface="ＭＳ Ｐゴシック" pitchFamily="34" charset="-128"/>
              </a:rPr>
              <a:t>Multiplying ROA by this ratio yields ROE.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B60D5F8D-0FEB-443C-8EAC-BD6895358AEE}" type="slidenum">
              <a:rPr lang="en-US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Bank Profitability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Return on Average Assets (</a:t>
            </a:r>
            <a:r>
              <a:rPr lang="en-US" dirty="0" smtClean="0"/>
              <a:t>ROA )</a:t>
            </a:r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Return on Average Equity (ROAE)</a:t>
            </a:r>
          </a:p>
        </p:txBody>
      </p:sp>
      <p:sp>
        <p:nvSpPr>
          <p:cNvPr id="717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173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7175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210B61-B823-4C2B-8ED5-8D3B383B002D}" type="slidenum">
              <a:rPr lang="en-US"/>
              <a:pPr>
                <a:defRPr/>
              </a:pPr>
              <a:t>28</a:t>
            </a:fld>
            <a:endParaRPr lang="en-US"/>
          </a:p>
        </p:txBody>
      </p:sp>
      <p:pic>
        <p:nvPicPr>
          <p:cNvPr id="1628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5984" y="2285992"/>
            <a:ext cx="4010025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281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5984" y="4214818"/>
            <a:ext cx="425767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en-US" dirty="0" smtClean="0"/>
              <a:t>Wells Fargo Financial Highlights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12-</a:t>
            </a:r>
            <a:fld id="{DD47076F-8F1B-4041-872D-93C7FB502F07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pic>
        <p:nvPicPr>
          <p:cNvPr id="1617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6" y="1071546"/>
            <a:ext cx="7715304" cy="5572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42900"/>
            <a:ext cx="8229600" cy="1143000"/>
          </a:xfrm>
        </p:spPr>
        <p:txBody>
          <a:bodyPr/>
          <a:lstStyle/>
          <a:p>
            <a:r>
              <a:rPr lang="en-US" dirty="0" smtClean="0"/>
              <a:t>Sample of Bank’s Balance Sheet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785918" y="857232"/>
          <a:ext cx="6715172" cy="4124356"/>
        </p:xfrm>
        <a:graphic>
          <a:graphicData uri="http://schemas.openxmlformats.org/drawingml/2006/table">
            <a:tbl>
              <a:tblPr/>
              <a:tblGrid>
                <a:gridCol w="2714644"/>
                <a:gridCol w="4000528"/>
              </a:tblGrid>
              <a:tr h="371146"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/>
                        <a:t>Liabilities</a:t>
                      </a:r>
                    </a:p>
                  </a:txBody>
                  <a:tcPr marL="40353" marR="40353" marT="40353" marB="4035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/>
                        <a:t>Assets</a:t>
                      </a:r>
                    </a:p>
                  </a:txBody>
                  <a:tcPr marL="40353" marR="40353" marT="40353" marB="4035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1146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a. Share Capital</a:t>
                      </a:r>
                    </a:p>
                  </a:txBody>
                  <a:tcPr marL="40353" marR="40353" marT="40353" marB="4035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/>
                        <a:t>a. i. Cash in Hand</a:t>
                      </a:r>
                    </a:p>
                  </a:txBody>
                  <a:tcPr marL="40353" marR="40353" marT="40353" marB="4035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2952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b. Reserve Funds</a:t>
                      </a:r>
                    </a:p>
                  </a:txBody>
                  <a:tcPr marL="40353" marR="40353" marT="40353" marB="4035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ii. Cash with the Central Bank (RBI)</a:t>
                      </a:r>
                    </a:p>
                  </a:txBody>
                  <a:tcPr marL="40353" marR="40353" marT="40353" marB="4035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7026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c. Deposits</a:t>
                      </a:r>
                    </a:p>
                  </a:txBody>
                  <a:tcPr marL="40353" marR="40353" marT="40353" marB="4035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iii. Cash with the other banks</a:t>
                      </a:r>
                    </a:p>
                  </a:txBody>
                  <a:tcPr marL="40353" marR="40353" marT="40353" marB="4035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1146">
                <a:tc>
                  <a:txBody>
                    <a:bodyPr/>
                    <a:lstStyle/>
                    <a:p>
                      <a:pPr algn="l"/>
                      <a:r>
                        <a:rPr lang="en-US" sz="2000" dirty="0" err="1"/>
                        <a:t>i</a:t>
                      </a:r>
                      <a:r>
                        <a:rPr lang="en-US" sz="2000" dirty="0"/>
                        <a:t>. Fixed Deposits</a:t>
                      </a:r>
                    </a:p>
                  </a:txBody>
                  <a:tcPr marL="40353" marR="40353" marT="40353" marB="4035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b. Money at short</a:t>
                      </a:r>
                    </a:p>
                  </a:txBody>
                  <a:tcPr marL="40353" marR="40353" marT="40353" marB="4035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1914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ii. Saving Deposits</a:t>
                      </a:r>
                    </a:p>
                  </a:txBody>
                  <a:tcPr marL="40353" marR="40353" marT="40353" marB="4035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c. Bills and securities discounted</a:t>
                      </a:r>
                    </a:p>
                  </a:txBody>
                  <a:tcPr marL="40353" marR="40353" marT="40353" marB="4035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2405">
                <a:tc>
                  <a:txBody>
                    <a:bodyPr/>
                    <a:lstStyle/>
                    <a:p>
                      <a:pPr algn="l"/>
                      <a:r>
                        <a:rPr lang="en-US" sz="2000"/>
                        <a:t>iii.Current Deposits</a:t>
                      </a:r>
                    </a:p>
                  </a:txBody>
                  <a:tcPr marL="40353" marR="40353" marT="40353" marB="4035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d. Investment of bank</a:t>
                      </a:r>
                    </a:p>
                  </a:txBody>
                  <a:tcPr marL="40353" marR="40353" marT="40353" marB="4035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10609">
                <a:tc>
                  <a:txBody>
                    <a:bodyPr/>
                    <a:lstStyle/>
                    <a:p>
                      <a:pPr algn="l"/>
                      <a:r>
                        <a:rPr lang="en-US" sz="2000"/>
                        <a:t>iv. Other Deposits</a:t>
                      </a:r>
                    </a:p>
                  </a:txBody>
                  <a:tcPr marL="40353" marR="40353" marT="40353" marB="4035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e. Loans and Advances given</a:t>
                      </a:r>
                    </a:p>
                  </a:txBody>
                  <a:tcPr marL="40353" marR="40353" marT="40353" marB="4035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1146">
                <a:tc>
                  <a:txBody>
                    <a:bodyPr/>
                    <a:lstStyle/>
                    <a:p>
                      <a:pPr algn="l"/>
                      <a:r>
                        <a:rPr lang="en-US" sz="2000"/>
                        <a:t>d. Borrowings</a:t>
                      </a:r>
                    </a:p>
                  </a:txBody>
                  <a:tcPr marL="40353" marR="40353" marT="40353" marB="4035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/>
                        <a:t>f. Other Assets</a:t>
                      </a:r>
                    </a:p>
                  </a:txBody>
                  <a:tcPr marL="40353" marR="40353" marT="40353" marB="4035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1146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e. Other liabilities</a:t>
                      </a:r>
                    </a:p>
                  </a:txBody>
                  <a:tcPr marL="40353" marR="40353" marT="40353" marB="4035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77477" marR="77477" marT="38739" marB="38739">
                    <a:lnL>
                      <a:noFill/>
                    </a:lnL>
                    <a:lnT>
                      <a:noFill/>
                    </a:lnT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12-</a:t>
            </a:r>
            <a:fld id="{DD47076F-8F1B-4041-872D-93C7FB502F0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1546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443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rPr>
              <a:t/>
            </a:r>
            <a:br>
              <a: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rPr>
            </a:br>
            <a:endParaRPr kumimoji="0" lang="en-US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34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7" name="Rectangle 5"/>
          <p:cNvSpPr txBox="1">
            <a:spLocks noChangeArrowheads="1"/>
          </p:cNvSpPr>
          <p:nvPr/>
        </p:nvSpPr>
        <p:spPr>
          <a:xfrm>
            <a:off x="1219200" y="5572140"/>
            <a:ext cx="7315200" cy="10001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pitchFamily="34" charset="-128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71538" y="5214950"/>
            <a:ext cx="735811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The balance is: Assets = Capital + Liabilities</a:t>
            </a:r>
          </a:p>
          <a:p>
            <a:r>
              <a:rPr lang="en-US" dirty="0" smtClean="0"/>
              <a:t>What is bank’s capital?</a:t>
            </a:r>
          </a:p>
          <a:p>
            <a:r>
              <a:rPr lang="en-US" dirty="0" smtClean="0"/>
              <a:t>Where are inventory, fixed assets, AR, AP?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Bank's assets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86320"/>
          </a:xfrm>
        </p:spPr>
        <p:txBody>
          <a:bodyPr>
            <a:normAutofit/>
          </a:bodyPr>
          <a:lstStyle/>
          <a:p>
            <a:r>
              <a:rPr lang="en-US" dirty="0" smtClean="0"/>
              <a:t>Cash in hand</a:t>
            </a:r>
            <a:endParaRPr lang="en-US" dirty="0"/>
          </a:p>
          <a:p>
            <a:r>
              <a:rPr lang="en-US" dirty="0" smtClean="0"/>
              <a:t>cash with other banks</a:t>
            </a:r>
          </a:p>
          <a:p>
            <a:r>
              <a:rPr lang="en-US" dirty="0" smtClean="0"/>
              <a:t>Cash with central bank  </a:t>
            </a:r>
          </a:p>
          <a:p>
            <a:r>
              <a:rPr lang="en-US" dirty="0" smtClean="0"/>
              <a:t> money at short notice</a:t>
            </a:r>
          </a:p>
          <a:p>
            <a:r>
              <a:rPr lang="en-US" dirty="0" smtClean="0"/>
              <a:t>bills and securities discounted</a:t>
            </a:r>
          </a:p>
          <a:p>
            <a:r>
              <a:rPr lang="en-US" dirty="0" smtClean="0"/>
              <a:t>bank's investments</a:t>
            </a:r>
          </a:p>
          <a:p>
            <a:r>
              <a:rPr lang="en-US" dirty="0" smtClean="0"/>
              <a:t>loans sanctioned by the banks</a:t>
            </a:r>
          </a:p>
          <a:p>
            <a:r>
              <a:rPr lang="en-US" dirty="0" smtClean="0"/>
              <a:t>loans and advances.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12-</a:t>
            </a:r>
            <a:fld id="{DD47076F-8F1B-4041-872D-93C7FB502F0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Bank's liabilities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072098"/>
          </a:xfrm>
        </p:spPr>
        <p:txBody>
          <a:bodyPr>
            <a:normAutofit/>
          </a:bodyPr>
          <a:lstStyle/>
          <a:p>
            <a:r>
              <a:rPr lang="en-US" dirty="0" smtClean="0"/>
              <a:t>Deposits</a:t>
            </a:r>
            <a:endParaRPr lang="en-US" dirty="0" smtClean="0"/>
          </a:p>
          <a:p>
            <a:r>
              <a:rPr lang="en-US" dirty="0" smtClean="0"/>
              <a:t>Borrowing from central and other commercial banks. </a:t>
            </a:r>
          </a:p>
          <a:p>
            <a:r>
              <a:rPr lang="en-US" dirty="0" smtClean="0"/>
              <a:t>The share capital</a:t>
            </a:r>
          </a:p>
          <a:p>
            <a:pPr lvl="1"/>
            <a:r>
              <a:rPr lang="en-US" dirty="0" smtClean="0"/>
              <a:t> the contribution which shareholders have contributed for starting the bank. </a:t>
            </a:r>
          </a:p>
          <a:p>
            <a:r>
              <a:rPr lang="en-US" dirty="0" smtClean="0"/>
              <a:t>Reserve funds </a:t>
            </a:r>
          </a:p>
          <a:p>
            <a:pPr lvl="1"/>
            <a:r>
              <a:rPr lang="en-US" dirty="0" smtClean="0"/>
              <a:t>bank has accumulated over the years from its undistributed profits.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12-</a:t>
            </a:r>
            <a:fld id="{DD47076F-8F1B-4041-872D-93C7FB502F0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12-</a:t>
            </a:r>
            <a:fld id="{DD47076F-8F1B-4041-872D-93C7FB502F0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1638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428860" y="642918"/>
            <a:ext cx="3743325" cy="537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5558F65E-04AE-40B3-BA0A-E641CD794EF4}" type="slidenum">
              <a:rPr lang="en-US"/>
              <a:pPr>
                <a:defRPr/>
              </a:pPr>
              <a:t>7</a:t>
            </a:fld>
            <a:endParaRPr lang="en-US"/>
          </a:p>
        </p:txBody>
      </p:sp>
      <p:pic>
        <p:nvPicPr>
          <p:cNvPr id="9219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63700" y="188913"/>
            <a:ext cx="6364288" cy="640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54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Assets:  Uses of Funds</a:t>
            </a:r>
          </a:p>
        </p:txBody>
      </p:sp>
      <p:sp>
        <p:nvSpPr>
          <p:cNvPr id="10243" name="Rectangle 541"/>
          <p:cNvSpPr>
            <a:spLocks noGrp="1" noChangeArrowheads="1"/>
          </p:cNvSpPr>
          <p:nvPr>
            <p:ph idx="1"/>
          </p:nvPr>
        </p:nvSpPr>
        <p:spPr>
          <a:xfrm>
            <a:off x="1219200" y="1447800"/>
            <a:ext cx="7315200" cy="4495800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The asset side of the balance sheet shows what banks do with the funds they raise.</a:t>
            </a:r>
          </a:p>
          <a:p>
            <a:pPr eaLnBrk="1" hangingPunct="1"/>
            <a:r>
              <a:rPr lang="en-US" smtClean="0">
                <a:ea typeface="ＭＳ Ｐゴシック" pitchFamily="34" charset="-128"/>
              </a:rPr>
              <a:t>Assets are divided into four broad categories:</a:t>
            </a:r>
          </a:p>
          <a:p>
            <a:pPr lvl="1" eaLnBrk="1" hangingPunct="1"/>
            <a:r>
              <a:rPr lang="en-US" smtClean="0">
                <a:ea typeface="ＭＳ Ｐゴシック" pitchFamily="34" charset="-128"/>
              </a:rPr>
              <a:t>Cash,</a:t>
            </a:r>
          </a:p>
          <a:p>
            <a:pPr lvl="1" eaLnBrk="1" hangingPunct="1"/>
            <a:r>
              <a:rPr lang="en-US" smtClean="0">
                <a:ea typeface="ＭＳ Ｐゴシック" pitchFamily="34" charset="-128"/>
              </a:rPr>
              <a:t>Securities,</a:t>
            </a:r>
          </a:p>
          <a:p>
            <a:pPr lvl="1" eaLnBrk="1" hangingPunct="1"/>
            <a:r>
              <a:rPr lang="en-US" smtClean="0">
                <a:ea typeface="ＭＳ Ｐゴシック" pitchFamily="34" charset="-128"/>
              </a:rPr>
              <a:t>Loans, and</a:t>
            </a:r>
          </a:p>
          <a:p>
            <a:pPr lvl="1" eaLnBrk="1" hangingPunct="1"/>
            <a:r>
              <a:rPr lang="en-US" smtClean="0">
                <a:ea typeface="ＭＳ Ｐゴシック" pitchFamily="34" charset="-128"/>
              </a:rPr>
              <a:t>All other assets.</a:t>
            </a:r>
          </a:p>
          <a:p>
            <a:pPr eaLnBrk="1" hangingPunct="1"/>
            <a:r>
              <a:rPr lang="en-US" smtClean="0">
                <a:ea typeface="ＭＳ Ｐゴシック" pitchFamily="34" charset="-128"/>
              </a:rPr>
              <a:t>In winter of 2010, bank assets were equivalent to about 80 percent of one year’s GDP.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E5F004D5-F561-4A52-AB6E-E6FBCAEEBA74}" type="slidenum">
              <a:rPr lang="en-US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ea typeface="ＭＳ Ｐゴシック" pitchFamily="34" charset="-128"/>
              </a:rPr>
              <a:t>Cash Items</a:t>
            </a:r>
          </a:p>
        </p:txBody>
      </p:sp>
      <p:sp>
        <p:nvSpPr>
          <p:cNvPr id="11268" name="Rectangle 5"/>
          <p:cNvSpPr>
            <a:spLocks noGrp="1" noChangeArrowheads="1"/>
          </p:cNvSpPr>
          <p:nvPr>
            <p:ph idx="1"/>
          </p:nvPr>
        </p:nvSpPr>
        <p:spPr>
          <a:xfrm>
            <a:off x="1219200" y="1447800"/>
            <a:ext cx="7315200" cy="4724400"/>
          </a:xfrm>
        </p:spPr>
        <p:txBody>
          <a:bodyPr>
            <a:normAutofit fontScale="92500" lnSpcReduction="10000"/>
          </a:bodyPr>
          <a:lstStyle/>
          <a:p>
            <a:pPr marL="533400" indent="-533400" eaLnBrk="1" hangingPunct="1">
              <a:buFontTx/>
              <a:buNone/>
            </a:pPr>
            <a:r>
              <a:rPr lang="en-US" smtClean="0">
                <a:ea typeface="ＭＳ Ｐゴシック" pitchFamily="34" charset="-128"/>
              </a:rPr>
              <a:t>Cash asset are of three types: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smtClean="0">
                <a:ea typeface="ＭＳ Ｐゴシック" pitchFamily="34" charset="-128"/>
              </a:rPr>
              <a:t>Reserves - the most important.</a:t>
            </a:r>
          </a:p>
          <a:p>
            <a:pPr marL="914400" lvl="1" indent="-457200" eaLnBrk="1" hangingPunct="1"/>
            <a:r>
              <a:rPr lang="en-US" smtClean="0">
                <a:ea typeface="ＭＳ Ｐゴシック" pitchFamily="34" charset="-128"/>
              </a:rPr>
              <a:t>Regulations require a certain percent of cash held in reserves.</a:t>
            </a:r>
          </a:p>
          <a:p>
            <a:pPr marL="914400" lvl="1" indent="-457200" eaLnBrk="1" hangingPunct="1"/>
            <a:r>
              <a:rPr lang="en-US" smtClean="0">
                <a:ea typeface="ＭＳ Ｐゴシック" pitchFamily="34" charset="-128"/>
              </a:rPr>
              <a:t>Include the cash in the bank’s vault, </a:t>
            </a:r>
            <a:r>
              <a:rPr lang="en-US" smtClean="0">
                <a:solidFill>
                  <a:srgbClr val="FF0000"/>
                </a:solidFill>
                <a:ea typeface="ＭＳ Ｐゴシック" pitchFamily="34" charset="-128"/>
              </a:rPr>
              <a:t>vault cash</a:t>
            </a:r>
            <a:r>
              <a:rPr lang="en-US" smtClean="0">
                <a:ea typeface="ＭＳ Ｐゴシック" pitchFamily="34" charset="-128"/>
              </a:rPr>
              <a:t>, and bank’s deposits at the Federal Reserve System.</a:t>
            </a:r>
          </a:p>
          <a:p>
            <a:pPr marL="914400" lvl="1" indent="-457200" eaLnBrk="1" hangingPunct="1"/>
            <a:r>
              <a:rPr lang="en-US" smtClean="0">
                <a:ea typeface="ＭＳ Ｐゴシック" pitchFamily="34" charset="-128"/>
              </a:rPr>
              <a:t>Cash is the most liquid of the bank’s assets.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smtClean="0">
                <a:ea typeface="ＭＳ Ｐゴシック" pitchFamily="34" charset="-128"/>
              </a:rPr>
              <a:t>Cash items in process of collection.</a:t>
            </a:r>
          </a:p>
          <a:p>
            <a:pPr marL="914400" lvl="1" indent="-457200" eaLnBrk="1" hangingPunct="1"/>
            <a:r>
              <a:rPr lang="en-US" smtClean="0">
                <a:ea typeface="ＭＳ Ｐゴシック" pitchFamily="34" charset="-128"/>
              </a:rPr>
              <a:t>The uncollected funds from checks.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12-</a:t>
            </a:r>
            <a:fld id="{81818B98-F889-46D3-ACDD-A642D661772F}" type="slidenum">
              <a:rPr lang="en-US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5&quot;&gt;&lt;property id=&quot;20148&quot; value=&quot;5&quot;/&gt;&lt;property id=&quot;20300&quot; value=&quot;Slide 2 - &amp;quot;Introduction&amp;quot;&quot;/&gt;&lt;property id=&quot;20307&quot; value=&quot;280&quot;/&gt;&lt;/object&gt;&lt;object type=&quot;3&quot; unique_id=&quot;10006&quot;&gt;&lt;property id=&quot;20148&quot; value=&quot;5&quot;/&gt;&lt;property id=&quot;20300&quot; value=&quot;Slide 3 - &amp;quot;Introduction&amp;quot;&quot;/&gt;&lt;property id=&quot;20307&quot; value=&quot;315&quot;/&gt;&lt;/object&gt;&lt;object type=&quot;3&quot; unique_id=&quot;10007&quot;&gt;&lt;property id=&quot;20148&quot; value=&quot;5&quot;/&gt;&lt;property id=&quot;20300&quot; value=&quot;Slide 4 - &amp;quot;Introduction&amp;quot;&quot;/&gt;&lt;property id=&quot;20307&quot; value=&quot;281&quot;/&gt;&lt;/object&gt;&lt;object type=&quot;3&quot; unique_id=&quot;10008&quot;&gt;&lt;property id=&quot;20148&quot; value=&quot;5&quot;/&gt;&lt;property id=&quot;20300&quot; value=&quot;Slide 5 - &amp;quot;The Balance Sheet of Commercial Banks&amp;quot;&quot;/&gt;&lt;property id=&quot;20307&quot; value=&quot;282&quot;/&gt;&lt;/object&gt;&lt;object type=&quot;3&quot; unique_id=&quot;10009&quot;&gt;&lt;property id=&quot;20148&quot; value=&quot;5&quot;/&gt;&lt;property id=&quot;20300&quot; value=&quot;Slide 6 - &amp;quot;The Balance Sheet of Commercial Banks&amp;quot;&quot;/&gt;&lt;property id=&quot;20307&quot; value=&quot;283&quot;/&gt;&lt;/object&gt;&lt;object type=&quot;3&quot; unique_id=&quot;10010&quot;&gt;&lt;property id=&quot;20148&quot; value=&quot;5&quot;/&gt;&lt;property id=&quot;20300&quot; value=&quot;Slide 7&quot;/&gt;&lt;property id=&quot;20307&quot; value=&quot;284&quot;/&gt;&lt;/object&gt;&lt;object type=&quot;3&quot; unique_id=&quot;10011&quot;&gt;&lt;property id=&quot;20148&quot; value=&quot;5&quot;/&gt;&lt;property id=&quot;20300&quot; value=&quot;Slide 8 - &amp;quot;Assets:  Uses of Funds&amp;quot;&quot;/&gt;&lt;property id=&quot;20307&quot; value=&quot;263&quot;/&gt;&lt;/object&gt;&lt;object type=&quot;3&quot; unique_id=&quot;10012&quot;&gt;&lt;property id=&quot;20148&quot; value=&quot;5&quot;/&gt;&lt;property id=&quot;20300&quot; value=&quot;Slide 9 - &amp;quot;Cash Items&amp;quot;&quot;/&gt;&lt;property id=&quot;20307&quot; value=&quot;285&quot;/&gt;&lt;/object&gt;&lt;object type=&quot;3&quot; unique_id=&quot;10013&quot;&gt;&lt;property id=&quot;20148&quot; value=&quot;5&quot;/&gt;&lt;property id=&quot;20300&quot; value=&quot;Slide 10 - &amp;quot;Cash Items&amp;quot;&quot;/&gt;&lt;property id=&quot;20307&quot; value=&quot;288&quot;/&gt;&lt;/object&gt;&lt;object type=&quot;3&quot; unique_id=&quot;10014&quot;&gt;&lt;property id=&quot;20148&quot; value=&quot;5&quot;/&gt;&lt;property id=&quot;20300&quot; value=&quot;Slide 11 - &amp;quot;Securities&amp;quot;&quot;/&gt;&lt;property id=&quot;20307&quot; value=&quot;287&quot;/&gt;&lt;/object&gt;&lt;object type=&quot;3&quot; unique_id=&quot;10015&quot;&gt;&lt;property id=&quot;20148&quot; value=&quot;5&quot;/&gt;&lt;property id=&quot;20300&quot; value=&quot;Slide 12 - &amp;quot;Securities&amp;quot;&quot;/&gt;&lt;property id=&quot;20307&quot; value=&quot;316&quot;/&gt;&lt;/object&gt;&lt;object type=&quot;3&quot; unique_id=&quot;10016&quot;&gt;&lt;property id=&quot;20148&quot; value=&quot;5&quot;/&gt;&lt;property id=&quot;20300&quot; value=&quot;Slide 13 - &amp;quot;Loans&amp;quot;&quot;/&gt;&lt;property id=&quot;20307&quot; value=&quot;317&quot;/&gt;&lt;/object&gt;&lt;object type=&quot;3&quot; unique_id=&quot;10017&quot;&gt;&lt;property id=&quot;20148&quot; value=&quot;5&quot;/&gt;&lt;property id=&quot;20300&quot; value=&quot;Slide 14 - &amp;quot;Loans&amp;quot;&quot;/&gt;&lt;property id=&quot;20307&quot; value=&quot;318&quot;/&gt;&lt;/object&gt;&lt;object type=&quot;3&quot; unique_id=&quot;10018&quot;&gt;&lt;property id=&quot;20148&quot; value=&quot;5&quot;/&gt;&lt;property id=&quot;20300&quot; value=&quot;Slide 15 - &amp;quot;Loans&amp;quot;&quot;/&gt;&lt;property id=&quot;20307&quot; value=&quot;319&quot;/&gt;&lt;/object&gt;&lt;object type=&quot;3&quot; unique_id=&quot;10019&quot;&gt;&lt;property id=&quot;20148&quot; value=&quot;5&quot;/&gt;&lt;property id=&quot;20300&quot; value=&quot;Slide 16 - &amp;quot;Balance Sheet of Commercial Banks:&amp;#x0D;&amp;#x0A;Changes in Assets Over Time &amp;quot;&quot;/&gt;&lt;property id=&quot;20307&quot; value=&quot;260&quot;/&gt;&lt;/object&gt;&lt;object type=&quot;3&quot; unique_id=&quot;10020&quot;&gt;&lt;property id=&quot;20148&quot; value=&quot;5&quot;/&gt;&lt;property id=&quot;20300&quot; value=&quot;Slide 17 - &amp;quot;Liabilities: Sources of Funds&amp;quot;&quot;/&gt;&lt;property id=&quot;20307&quot; value=&quot;289&quot;/&gt;&lt;/object&gt;&lt;object type=&quot;3&quot; unique_id=&quot;10021&quot;&gt;&lt;property id=&quot;20148&quot; value=&quot;5&quot;/&gt;&lt;property id=&quot;20300&quot; value=&quot;Slide 18 - &amp;quot;Checkable Deposits&amp;quot;&quot;/&gt;&lt;property id=&quot;20307&quot; value=&quot;290&quot;/&gt;&lt;/object&gt;&lt;object type=&quot;3&quot; unique_id=&quot;10022&quot;&gt;&lt;property id=&quot;20148&quot; value=&quot;5&quot;/&gt;&lt;property id=&quot;20300&quot; value=&quot;Slide 19&quot;/&gt;&lt;property id=&quot;20307&quot; value=&quot;320&quot;/&gt;&lt;/object&gt;&lt;object type=&quot;3&quot; unique_id=&quot;10023&quot;&gt;&lt;property id=&quot;20148&quot; value=&quot;5&quot;/&gt;&lt;property id=&quot;20300&quot; value=&quot;Slide 20 - &amp;quot;Nontransaction Deposits&amp;quot;&quot;/&gt;&lt;property id=&quot;20307&quot; value=&quot;291&quot;/&gt;&lt;/object&gt;&lt;object type=&quot;3&quot; unique_id=&quot;10024&quot;&gt;&lt;property id=&quot;20148&quot; value=&quot;5&quot;/&gt;&lt;property id=&quot;20300&quot; value=&quot;Slide 21 - &amp;quot;Borrowings&amp;quot;&quot;/&gt;&lt;property id=&quot;20307&quot; value=&quot;321&quot;/&gt;&lt;/object&gt;&lt;object type=&quot;3&quot; unique_id=&quot;10025&quot;&gt;&lt;property id=&quot;20148&quot; value=&quot;5&quot;/&gt;&lt;property id=&quot;20300&quot; value=&quot;Slide 22 - &amp;quot;Borrowings&amp;quot;&quot;/&gt;&lt;property id=&quot;20307&quot; value=&quot;322&quot;/&gt;&lt;/object&gt;&lt;object type=&quot;3&quot; unique_id=&quot;10026&quot;&gt;&lt;property id=&quot;20148&quot; value=&quot;5&quot;/&gt;&lt;property id=&quot;20300&quot; value=&quot;Slide 23 - &amp;quot;Borrowings&amp;quot;&quot;/&gt;&lt;property id=&quot;20307&quot; value=&quot;323&quot;/&gt;&lt;/object&gt;&lt;object type=&quot;3&quot; unique_id=&quot;10027&quot;&gt;&lt;property id=&quot;20148&quot; value=&quot;5&quot;/&gt;&lt;property id=&quot;20300&quot; value=&quot;Slide 24&quot;/&gt;&lt;property id=&quot;20307&quot; value=&quot;266&quot;/&gt;&lt;/object&gt;&lt;object type=&quot;3&quot; unique_id=&quot;10028&quot;&gt;&lt;property id=&quot;20148&quot; value=&quot;5&quot;/&gt;&lt;property id=&quot;20300&quot; value=&quot;Slide 25 - &amp;quot;Bank Capital and Profitability&amp;quot;&quot;/&gt;&lt;property id=&quot;20307&quot; value=&quot;262&quot;/&gt;&lt;/object&gt;&lt;object type=&quot;3&quot; unique_id=&quot;10029&quot;&gt;&lt;property id=&quot;20148&quot; value=&quot;5&quot;/&gt;&lt;property id=&quot;20300&quot; value=&quot;Slide 26 - &amp;quot;Bank Capital and Profitability&amp;quot;&quot;/&gt;&lt;property id=&quot;20307&quot; value=&quot;324&quot;/&gt;&lt;/object&gt;&lt;object type=&quot;3&quot; unique_id=&quot;10030&quot;&gt;&lt;property id=&quot;20148&quot; value=&quot;5&quot;/&gt;&lt;property id=&quot;20300&quot; value=&quot;Slide 27 - &amp;quot;Bank Capital and Profitability&amp;quot;&quot;/&gt;&lt;property id=&quot;20307&quot; value=&quot;325&quot;/&gt;&lt;/object&gt;&lt;object type=&quot;3&quot; unique_id=&quot;10031&quot;&gt;&lt;property id=&quot;20148&quot; value=&quot;5&quot;/&gt;&lt;property id=&quot;20300&quot; value=&quot;Slide 28 - &amp;quot;Bank Capital and Profitability&amp;quot;&quot;/&gt;&lt;property id=&quot;20307&quot; value=&quot;326&quot;/&gt;&lt;/object&gt;&lt;object type=&quot;3&quot; unique_id=&quot;10032&quot;&gt;&lt;property id=&quot;20148&quot; value=&quot;5&quot;/&gt;&lt;property id=&quot;20300&quot; value=&quot;Slide 29 - &amp;quot;Bank Capital and Profitability&amp;quot;&quot;/&gt;&lt;property id=&quot;20307&quot; value=&quot;327&quot;/&gt;&lt;/object&gt;&lt;object type=&quot;3&quot; unique_id=&quot;10033&quot;&gt;&lt;property id=&quot;20148&quot; value=&quot;5&quot;/&gt;&lt;property id=&quot;20300&quot; value=&quot;Slide 30 - &amp;quot;Bank Capital and Profitability&amp;quot;&quot;/&gt;&lt;property id=&quot;20307&quot; value=&quot;328&quot;/&gt;&lt;/object&gt;&lt;object type=&quot;3&quot; unique_id=&quot;10034&quot;&gt;&lt;property id=&quot;20148&quot; value=&quot;5&quot;/&gt;&lt;property id=&quot;20300&quot; value=&quot;Slide 31 - &amp;quot;Bank Capital and Profitability&amp;quot;&quot;/&gt;&lt;property id=&quot;20307&quot; value=&quot;329&quot;/&gt;&lt;/object&gt;&lt;object type=&quot;3&quot; unique_id=&quot;10035&quot;&gt;&lt;property id=&quot;20148&quot; value=&quot;5&quot;/&gt;&lt;property id=&quot;20300&quot; value=&quot;Slide 32 - &amp;quot;Bank Capital and Profitability&amp;quot;&quot;/&gt;&lt;property id=&quot;20307&quot; value=&quot;330&quot;/&gt;&lt;/object&gt;&lt;object type=&quot;3&quot; unique_id=&quot;10036&quot;&gt;&lt;property id=&quot;20148&quot; value=&quot;5&quot;/&gt;&lt;property id=&quot;20300&quot; value=&quot;Slide 33 - &amp;quot;Bank Capital and Profitability&amp;quot;&quot;/&gt;&lt;property id=&quot;20307&quot; value=&quot;331&quot;/&gt;&lt;/object&gt;&lt;object type=&quot;3&quot; unique_id=&quot;10037&quot;&gt;&lt;property id=&quot;20148&quot; value=&quot;5&quot;/&gt;&lt;property id=&quot;20300&quot; value=&quot;Slide 34&quot;/&gt;&lt;property id=&quot;20307&quot; value=&quot;292&quot;/&gt;&lt;/object&gt;&lt;object type=&quot;3&quot; unique_id=&quot;10038&quot;&gt;&lt;property id=&quot;20148&quot; value=&quot;5&quot;/&gt;&lt;property id=&quot;20300&quot; value=&quot;Slide 35&quot;/&gt;&lt;property id=&quot;20307&quot; value=&quot;307&quot;/&gt;&lt;/object&gt;&lt;object type=&quot;3&quot; unique_id=&quot;10039&quot;&gt;&lt;property id=&quot;20148&quot; value=&quot;5&quot;/&gt;&lt;property id=&quot;20300&quot; value=&quot;Slide 36 - &amp;quot;Off-Balance-Sheet Activities&amp;quot;&quot;/&gt;&lt;property id=&quot;20307&quot; value=&quot;293&quot;/&gt;&lt;/object&gt;&lt;object type=&quot;3&quot; unique_id=&quot;10040&quot;&gt;&lt;property id=&quot;20148&quot; value=&quot;5&quot;/&gt;&lt;property id=&quot;20300&quot; value=&quot;Slide 37 - &amp;quot;Off-Balance-Sheet Activities&amp;quot;&quot;/&gt;&lt;property id=&quot;20307&quot; value=&quot;294&quot;/&gt;&lt;/object&gt;&lt;object type=&quot;3&quot; unique_id=&quot;10041&quot;&gt;&lt;property id=&quot;20148&quot; value=&quot;5&quot;/&gt;&lt;property id=&quot;20300&quot; value=&quot;Slide 38 - &amp;quot;Off-Balance-Sheet Activities&amp;quot;&quot;/&gt;&lt;property id=&quot;20307&quot; value=&quot;332&quot;/&gt;&lt;/object&gt;&lt;object type=&quot;3&quot; unique_id=&quot;10042&quot;&gt;&lt;property id=&quot;20148&quot; value=&quot;5&quot;/&gt;&lt;property id=&quot;20300&quot; value=&quot;Slide 39&quot;/&gt;&lt;property id=&quot;20307&quot; value=&quot;308&quot;/&gt;&lt;/object&gt;&lt;object type=&quot;3&quot; unique_id=&quot;10043&quot;&gt;&lt;property id=&quot;20148&quot; value=&quot;5&quot;/&gt;&lt;property id=&quot;20300&quot; value=&quot;Slide 40 - &amp;quot;Bank Risk: Where It Comes from and What to Do about It&amp;quot;&quot;/&gt;&lt;property id=&quot;20307&quot; value=&quot;295&quot;/&gt;&lt;/object&gt;&lt;object type=&quot;3&quot; unique_id=&quot;10044&quot;&gt;&lt;property id=&quot;20148&quot; value=&quot;5&quot;/&gt;&lt;property id=&quot;20300&quot; value=&quot;Slide 41 - &amp;quot;Liquidity Risk&amp;quot;&quot;/&gt;&lt;property id=&quot;20307&quot; value=&quot;296&quot;/&gt;&lt;/object&gt;&lt;object type=&quot;3&quot; unique_id=&quot;10045&quot;&gt;&lt;property id=&quot;20148&quot; value=&quot;5&quot;/&gt;&lt;property id=&quot;20300&quot; value=&quot;Slide 42 - &amp;quot;Liquidity Risk&amp;quot;&quot;/&gt;&lt;property id=&quot;20307&quot; value=&quot;297&quot;/&gt;&lt;/object&gt;&lt;object type=&quot;3&quot; unique_id=&quot;10046&quot;&gt;&lt;property id=&quot;20148&quot; value=&quot;5&quot;/&gt;&lt;property id=&quot;20300&quot; value=&quot;Slide 43 - &amp;quot;Liquidity Risk&amp;quot;&quot;/&gt;&lt;property id=&quot;20307&quot; value=&quot;298&quot;/&gt;&lt;/object&gt;&lt;object type=&quot;3&quot; unique_id=&quot;10047&quot;&gt;&lt;property id=&quot;20148&quot; value=&quot;5&quot;/&gt;&lt;property id=&quot;20300&quot; value=&quot;Slide 44 - &amp;quot;Liquidity Risk&amp;quot;&quot;/&gt;&lt;property id=&quot;20307&quot; value=&quot;333&quot;/&gt;&lt;/object&gt;&lt;object type=&quot;3&quot; unique_id=&quot;10048&quot;&gt;&lt;property id=&quot;20148&quot; value=&quot;5&quot;/&gt;&lt;property id=&quot;20300&quot; value=&quot;Slide 45&quot;/&gt;&lt;property id=&quot;20307&quot; value=&quot;336&quot;/&gt;&lt;/object&gt;&lt;object type=&quot;3&quot; unique_id=&quot;10049&quot;&gt;&lt;property id=&quot;20148&quot; value=&quot;5&quot;/&gt;&lt;property id=&quot;20300&quot; value=&quot;Slide 46 - &amp;quot;Liquidity Risk&amp;quot;&quot;/&gt;&lt;property id=&quot;20307&quot; value=&quot;334&quot;/&gt;&lt;/object&gt;&lt;object type=&quot;3&quot; unique_id=&quot;10050&quot;&gt;&lt;property id=&quot;20148&quot; value=&quot;5&quot;/&gt;&lt;property id=&quot;20300&quot; value=&quot;Slide 47&quot;/&gt;&lt;property id=&quot;20307&quot; value=&quot;337&quot;/&gt;&lt;/object&gt;&lt;object type=&quot;3&quot; unique_id=&quot;10051&quot;&gt;&lt;property id=&quot;20148&quot; value=&quot;5&quot;/&gt;&lt;property id=&quot;20300&quot; value=&quot;Slide 48 - &amp;quot;Liquidity Risk&amp;quot;&quot;/&gt;&lt;property id=&quot;20307&quot; value=&quot;335&quot;/&gt;&lt;/object&gt;&lt;object type=&quot;3&quot; unique_id=&quot;10052&quot;&gt;&lt;property id=&quot;20148&quot; value=&quot;5&quot;/&gt;&lt;property id=&quot;20300&quot; value=&quot;Slide 49 - &amp;quot;Credit Risk&amp;quot;&quot;/&gt;&lt;property id=&quot;20307&quot; value=&quot;300&quot;/&gt;&lt;/object&gt;&lt;object type=&quot;3&quot; unique_id=&quot;10053&quot;&gt;&lt;property id=&quot;20148&quot; value=&quot;5&quot;/&gt;&lt;property id=&quot;20300&quot; value=&quot;Slide 50 - &amp;quot;Credit Risk&amp;quot;&quot;/&gt;&lt;property id=&quot;20307&quot; value=&quot;338&quot;/&gt;&lt;/object&gt;&lt;object type=&quot;3&quot; unique_id=&quot;10054&quot;&gt;&lt;property id=&quot;20148&quot; value=&quot;5&quot;/&gt;&lt;property id=&quot;20300&quot; value=&quot;Slide 51 - &amp;quot;Credit Risk&amp;quot;&quot;/&gt;&lt;property id=&quot;20307&quot; value=&quot;339&quot;/&gt;&lt;/object&gt;&lt;object type=&quot;3&quot; unique_id=&quot;10055&quot;&gt;&lt;property id=&quot;20148&quot; value=&quot;5&quot;/&gt;&lt;property id=&quot;20300&quot; value=&quot;Slide 52&quot;/&gt;&lt;property id=&quot;20307&quot; value=&quot;340&quot;/&gt;&lt;/object&gt;&lt;object type=&quot;3&quot; unique_id=&quot;10056&quot;&gt;&lt;property id=&quot;20148&quot; value=&quot;5&quot;/&gt;&lt;property id=&quot;20300&quot; value=&quot;Slide 53&quot;/&gt;&lt;property id=&quot;20307&quot; value=&quot;341&quot;/&gt;&lt;/object&gt;&lt;object type=&quot;3&quot; unique_id=&quot;10057&quot;&gt;&lt;property id=&quot;20148&quot; value=&quot;5&quot;/&gt;&lt;property id=&quot;20300&quot; value=&quot;Slide 54 - &amp;quot;Interest-Rate Risk&amp;quot;&quot;/&gt;&lt;property id=&quot;20307&quot; value=&quot;311&quot;/&gt;&lt;/object&gt;&lt;object type=&quot;3&quot; unique_id=&quot;10058&quot;&gt;&lt;property id=&quot;20148&quot; value=&quot;5&quot;/&gt;&lt;property id=&quot;20300&quot; value=&quot;Slide 55 - &amp;quot;Interest-Rate Risk&amp;quot;&quot;/&gt;&lt;property id=&quot;20307&quot; value=&quot;301&quot;/&gt;&lt;/object&gt;&lt;object type=&quot;3&quot; unique_id=&quot;10059&quot;&gt;&lt;property id=&quot;20148&quot; value=&quot;5&quot;/&gt;&lt;property id=&quot;20300&quot; value=&quot;Slide 56 - &amp;quot;Interest-Rate Risk&amp;quot;&quot;/&gt;&lt;property id=&quot;20307&quot; value=&quot;302&quot;/&gt;&lt;/object&gt;&lt;object type=&quot;3&quot; unique_id=&quot;10060&quot;&gt;&lt;property id=&quot;20148&quot; value=&quot;5&quot;/&gt;&lt;property id=&quot;20300&quot; value=&quot;Slide 57 - &amp;quot;Interest-Rate Risk&amp;quot;&quot;/&gt;&lt;property id=&quot;20307&quot; value=&quot;303&quot;/&gt;&lt;/object&gt;&lt;object type=&quot;3&quot; unique_id=&quot;10061&quot;&gt;&lt;property id=&quot;20148&quot; value=&quot;5&quot;/&gt;&lt;property id=&quot;20300&quot; value=&quot;Slide 58&quot;/&gt;&lt;property id=&quot;20307&quot; value=&quot;312&quot;/&gt;&lt;/object&gt;&lt;object type=&quot;3&quot; unique_id=&quot;10062&quot;&gt;&lt;property id=&quot;20148&quot; value=&quot;5&quot;/&gt;&lt;property id=&quot;20300&quot; value=&quot;Slide 59 - &amp;quot;Trading Risk&amp;quot;&quot;/&gt;&lt;property id=&quot;20307&quot; value=&quot;304&quot;/&gt;&lt;/object&gt;&lt;object type=&quot;3&quot; unique_id=&quot;10063&quot;&gt;&lt;property id=&quot;20148&quot; value=&quot;5&quot;/&gt;&lt;property id=&quot;20300&quot; value=&quot;Slide 60 - &amp;quot;Trading Risk&amp;quot;&quot;/&gt;&lt;property id=&quot;20307&quot; value=&quot;342&quot;/&gt;&lt;/object&gt;&lt;object type=&quot;3&quot; unique_id=&quot;10064&quot;&gt;&lt;property id=&quot;20148&quot; value=&quot;5&quot;/&gt;&lt;property id=&quot;20300&quot; value=&quot;Slide 61&quot;/&gt;&lt;property id=&quot;20307&quot; value=&quot;343&quot;/&gt;&lt;/object&gt;&lt;object type=&quot;3&quot; unique_id=&quot;10065&quot;&gt;&lt;property id=&quot;20148&quot; value=&quot;5&quot;/&gt;&lt;property id=&quot;20300&quot; value=&quot;Slide 62 - &amp;quot;Other Risks&amp;quot;&quot;/&gt;&lt;property id=&quot;20307&quot; value=&quot;305&quot;/&gt;&lt;/object&gt;&lt;object type=&quot;3&quot; unique_id=&quot;10066&quot;&gt;&lt;property id=&quot;20148&quot; value=&quot;5&quot;/&gt;&lt;property id=&quot;20300&quot; value=&quot;Slide 63 - &amp;quot;Other Risks&amp;quot;&quot;/&gt;&lt;property id=&quot;20307&quot; value=&quot;344&quot;/&gt;&lt;/object&gt;&lt;object type=&quot;3&quot; unique_id=&quot;10067&quot;&gt;&lt;property id=&quot;20148&quot; value=&quot;5&quot;/&gt;&lt;property id=&quot;20300&quot; value=&quot;Slide 64 - &amp;quot;Other Risks&amp;quot;&quot;/&gt;&lt;property id=&quot;20307&quot; value=&quot;345&quot;/&gt;&lt;/object&gt;&lt;object type=&quot;3&quot; unique_id=&quot;10068&quot;&gt;&lt;property id=&quot;20148&quot; value=&quot;5&quot;/&gt;&lt;property id=&quot;20300&quot; value=&quot;Slide 65 - &amp;quot;Summary of Sources and Management of Bank Risk&amp;quot;&quot;/&gt;&lt;property id=&quot;20307&quot; value=&quot;313&quot;/&gt;&lt;/object&gt;&lt;object type=&quot;3&quot; unique_id=&quot;10069&quot;&gt;&lt;property id=&quot;20148&quot; value=&quot;5&quot;/&gt;&lt;property id=&quot;20300&quot; value=&quot;Slide 66&quot;/&gt;&lt;property id=&quot;20307&quot; value=&quot;314&quot;/&gt;&lt;/object&gt;&lt;object type=&quot;3&quot; unique_id=&quot;10070&quot;&gt;&lt;property id=&quot;20148&quot; value=&quot;5&quot;/&gt;&lt;property id=&quot;20300&quot; value=&quot;Slide 67&quot;/&gt;&lt;property id=&quot;20307&quot; value=&quot;346&quot;/&gt;&lt;/object&gt;&lt;object type=&quot;3&quot; unique_id=&quot;10071&quot;&gt;&lt;property id=&quot;20148&quot; value=&quot;5&quot;/&gt;&lt;property id=&quot;20300&quot; value=&quot;Slide 68&quot;/&gt;&lt;property id=&quot;20307&quot; value=&quot;347&quot;/&gt;&lt;/object&gt;&lt;object type=&quot;3&quot; unique_id=&quot;10072&quot;&gt;&lt;property id=&quot;20148&quot; value=&quot;5&quot;/&gt;&lt;property id=&quot;20300&quot; value=&quot;Slide 69&quot;/&gt;&lt;property id=&quot;20307&quot; value=&quot;348&quot;/&gt;&lt;/object&gt;&lt;object type=&quot;3&quot; unique_id=&quot;10073&quot;&gt;&lt;property id=&quot;20148&quot; value=&quot;5&quot;/&gt;&lt;property id=&quot;20300&quot; value=&quot;Slide 70&quot;/&gt;&lt;property id=&quot;20307&quot; value=&quot;349&quot;/&gt;&lt;/object&gt;&lt;object type=&quot;3&quot; unique_id=&quot;10074&quot;&gt;&lt;property id=&quot;20148&quot; value=&quot;5&quot;/&gt;&lt;property id=&quot;20300&quot; value=&quot;Slide 71&quot;/&gt;&lt;property id=&quot;20307&quot; value=&quot;279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1650</TotalTime>
  <Words>1451</Words>
  <Application>Microsoft Office PowerPoint</Application>
  <PresentationFormat>On-screen Show (4:3)</PresentationFormat>
  <Paragraphs>200</Paragraphs>
  <Slides>29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ＭＳ Ｐゴシック</vt:lpstr>
      <vt:lpstr>Goudy Old Style</vt:lpstr>
      <vt:lpstr>Times New Roman</vt:lpstr>
      <vt:lpstr>Times</vt:lpstr>
      <vt:lpstr>Office Theme</vt:lpstr>
      <vt:lpstr>Chapter 11 and Chapter 12  Part II  - Understanding Bank’s Balance Sheet</vt:lpstr>
      <vt:lpstr>Review of Bank’s Balance Sheet</vt:lpstr>
      <vt:lpstr>Sample of Bank’s Balance Sheet</vt:lpstr>
      <vt:lpstr>Bank's assets </vt:lpstr>
      <vt:lpstr>Bank's liabilities </vt:lpstr>
      <vt:lpstr>Slide 6</vt:lpstr>
      <vt:lpstr>Slide 7</vt:lpstr>
      <vt:lpstr>Assets:  Uses of Funds</vt:lpstr>
      <vt:lpstr>Cash Items</vt:lpstr>
      <vt:lpstr>Cash Items</vt:lpstr>
      <vt:lpstr>Securities</vt:lpstr>
      <vt:lpstr>Securities</vt:lpstr>
      <vt:lpstr>Loans</vt:lpstr>
      <vt:lpstr>Balance Sheet of Commercial Banks: Changes in Assets Over Time </vt:lpstr>
      <vt:lpstr>Liabilities: Sources of Funds</vt:lpstr>
      <vt:lpstr>Checkable Deposits</vt:lpstr>
      <vt:lpstr>Nontransaction Deposits</vt:lpstr>
      <vt:lpstr>Borrowings</vt:lpstr>
      <vt:lpstr>Borrowings</vt:lpstr>
      <vt:lpstr>Borrowings</vt:lpstr>
      <vt:lpstr>Slide 21</vt:lpstr>
      <vt:lpstr>Bank Capital and Profitability</vt:lpstr>
      <vt:lpstr>Bank Capital and Profitability</vt:lpstr>
      <vt:lpstr>How Do Banks Make Money?</vt:lpstr>
      <vt:lpstr>Wells Fargo’s Investment Profile</vt:lpstr>
      <vt:lpstr>Bank Profitability</vt:lpstr>
      <vt:lpstr>Bank Capital and Profitability</vt:lpstr>
      <vt:lpstr>Bank Profitability</vt:lpstr>
      <vt:lpstr>Wells Fargo Financial Highlights</vt:lpstr>
    </vt:vector>
  </TitlesOfParts>
  <Company>SBA Information Technologies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12</dc:title>
  <dc:creator>Richard T Farmer School of Business</dc:creator>
  <cp:lastModifiedBy>Owner</cp:lastModifiedBy>
  <cp:revision>63</cp:revision>
  <dcterms:created xsi:type="dcterms:W3CDTF">2004-10-30T19:11:05Z</dcterms:created>
  <dcterms:modified xsi:type="dcterms:W3CDTF">2009-11-29T20:26:19Z</dcterms:modified>
</cp:coreProperties>
</file>