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7" r:id="rId1"/>
  </p:sldMasterIdLst>
  <p:sldIdLst>
    <p:sldId id="256" r:id="rId2"/>
    <p:sldId id="344" r:id="rId3"/>
    <p:sldId id="347" r:id="rId4"/>
    <p:sldId id="348" r:id="rId5"/>
    <p:sldId id="349" r:id="rId6"/>
    <p:sldId id="350" r:id="rId7"/>
    <p:sldId id="364" r:id="rId8"/>
    <p:sldId id="365" r:id="rId9"/>
    <p:sldId id="351" r:id="rId10"/>
    <p:sldId id="272" r:id="rId11"/>
    <p:sldId id="318" r:id="rId12"/>
    <p:sldId id="319" r:id="rId13"/>
    <p:sldId id="320" r:id="rId14"/>
    <p:sldId id="321" r:id="rId15"/>
    <p:sldId id="322" r:id="rId16"/>
    <p:sldId id="323" r:id="rId17"/>
    <p:sldId id="324" r:id="rId18"/>
    <p:sldId id="325" r:id="rId19"/>
    <p:sldId id="327" r:id="rId20"/>
    <p:sldId id="328" r:id="rId21"/>
    <p:sldId id="329" r:id="rId22"/>
    <p:sldId id="331" r:id="rId23"/>
    <p:sldId id="332" r:id="rId24"/>
    <p:sldId id="333" r:id="rId25"/>
    <p:sldId id="334" r:id="rId26"/>
    <p:sldId id="335" r:id="rId27"/>
    <p:sldId id="336" r:id="rId28"/>
    <p:sldId id="337" r:id="rId29"/>
    <p:sldId id="338" r:id="rId30"/>
    <p:sldId id="339" r:id="rId31"/>
    <p:sldId id="340" r:id="rId32"/>
    <p:sldId id="341" r:id="rId33"/>
    <p:sldId id="342" r:id="rId34"/>
    <p:sldId id="343" r:id="rId35"/>
    <p:sldId id="366" r:id="rId36"/>
    <p:sldId id="36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60"/>
  </p:normalViewPr>
  <p:slideViewPr>
    <p:cSldViewPr snapToGrid="0">
      <p:cViewPr varScale="1">
        <p:scale>
          <a:sx n="79" d="100"/>
          <a:sy n="79" d="100"/>
        </p:scale>
        <p:origin x="78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9041D67-CF71-4341-9524-2F631EF7848F}" type="datetimeFigureOut">
              <a:rPr lang="en-US" smtClean="0"/>
              <a:t>8/30/2024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5C429661-16AE-4AB5-93B0-582CEE6E27FB}"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153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41D67-CF71-4341-9524-2F631EF7848F}"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189609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5383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4300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3998161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0178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059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41D67-CF71-4341-9524-2F631EF7848F}"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9874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41D67-CF71-4341-9524-2F631EF7848F}"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7114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41D67-CF71-4341-9524-2F631EF7848F}"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64106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081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041D67-CF71-4341-9524-2F631EF7848F}"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2449586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041D67-CF71-4341-9524-2F631EF7848F}" type="datetimeFigureOut">
              <a:rPr lang="en-US" smtClean="0"/>
              <a:t>8/30/2024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429661-16AE-4AB5-93B0-582CEE6E27FB}"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993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041D67-CF71-4341-9524-2F631EF7848F}" type="datetimeFigureOut">
              <a:rPr lang="en-US" smtClean="0"/>
              <a:t>8/30/2024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429661-16AE-4AB5-93B0-582CEE6E27FB}"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192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041D67-CF71-4341-9524-2F631EF7848F}" type="datetimeFigureOut">
              <a:rPr lang="en-US" smtClean="0"/>
              <a:t>8/30/2024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3920014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41D67-CF71-4341-9524-2F631EF7848F}"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9661-16AE-4AB5-93B0-582CEE6E27FB}"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925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41D67-CF71-4341-9524-2F631EF7848F}" type="datetimeFigureOut">
              <a:rPr lang="en-US" smtClean="0"/>
              <a:t>8/30/2024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327586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9041D67-CF71-4341-9524-2F631EF7848F}" type="datetimeFigureOut">
              <a:rPr lang="en-US" smtClean="0"/>
              <a:t>8/30/2024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C429661-16AE-4AB5-93B0-582CEE6E27FB}" type="slidenum">
              <a:rPr lang="en-US" smtClean="0"/>
              <a:t>‹#›</a:t>
            </a:fld>
            <a:endParaRPr lang="en-US"/>
          </a:p>
        </p:txBody>
      </p:sp>
    </p:spTree>
    <p:extLst>
      <p:ext uri="{BB962C8B-B14F-4D97-AF65-F5344CB8AC3E}">
        <p14:creationId xmlns:p14="http://schemas.microsoft.com/office/powerpoint/2010/main" val="4254575877"/>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2B1F-41A0-855E-BBC3-56659A86827C}"/>
              </a:ext>
            </a:extLst>
          </p:cNvPr>
          <p:cNvSpPr>
            <a:spLocks noGrp="1"/>
          </p:cNvSpPr>
          <p:nvPr>
            <p:ph type="ctrTitle"/>
          </p:nvPr>
        </p:nvSpPr>
        <p:spPr/>
        <p:txBody>
          <a:bodyPr/>
          <a:lstStyle/>
          <a:p>
            <a:r>
              <a:rPr lang="en-US" dirty="0"/>
              <a:t>Cryptocurrency – Bitcoin - Mining</a:t>
            </a:r>
          </a:p>
        </p:txBody>
      </p:sp>
      <p:sp>
        <p:nvSpPr>
          <p:cNvPr id="3" name="Subtitle 2">
            <a:extLst>
              <a:ext uri="{FF2B5EF4-FFF2-40B4-BE49-F238E27FC236}">
                <a16:creationId xmlns:a16="http://schemas.microsoft.com/office/drawing/2014/main" id="{4D9E168D-075F-11D7-1CDB-444A41F79E66}"/>
              </a:ext>
            </a:extLst>
          </p:cNvPr>
          <p:cNvSpPr>
            <a:spLocks noGrp="1"/>
          </p:cNvSpPr>
          <p:nvPr>
            <p:ph type="subTitle" idx="1"/>
          </p:nvPr>
        </p:nvSpPr>
        <p:spPr/>
        <p:txBody>
          <a:bodyPr/>
          <a:lstStyle/>
          <a:p>
            <a:r>
              <a:rPr lang="en-US"/>
              <a:t> FIN451 / MBA651</a:t>
            </a:r>
            <a:endParaRPr lang="en-US" dirty="0"/>
          </a:p>
        </p:txBody>
      </p:sp>
    </p:spTree>
    <p:extLst>
      <p:ext uri="{BB962C8B-B14F-4D97-AF65-F5344CB8AC3E}">
        <p14:creationId xmlns:p14="http://schemas.microsoft.com/office/powerpoint/2010/main" val="1227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17614" y="340106"/>
            <a:ext cx="9601196" cy="1303867"/>
          </a:xfrm>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11" name="Content Placeholder 10" descr="A gold coin with text below&#10;&#10;Description automatically generated">
            <a:extLst>
              <a:ext uri="{FF2B5EF4-FFF2-40B4-BE49-F238E27FC236}">
                <a16:creationId xmlns:a16="http://schemas.microsoft.com/office/drawing/2014/main" id="{22E061C4-311C-9ACC-D2CD-6062D439A6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1517" y="1252538"/>
            <a:ext cx="8493391" cy="4352925"/>
          </a:xfrm>
        </p:spPr>
      </p:pic>
    </p:spTree>
    <p:extLst>
      <p:ext uri="{BB962C8B-B14F-4D97-AF65-F5344CB8AC3E}">
        <p14:creationId xmlns:p14="http://schemas.microsoft.com/office/powerpoint/2010/main" val="1974344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427655"/>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a bitcoin&#10;&#10;Description automatically generated">
            <a:extLst>
              <a:ext uri="{FF2B5EF4-FFF2-40B4-BE49-F238E27FC236}">
                <a16:creationId xmlns:a16="http://schemas.microsoft.com/office/drawing/2014/main" id="{667DB350-F169-B93B-63EF-69D2A5C52A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2698" y="1253331"/>
            <a:ext cx="8451353" cy="4351338"/>
          </a:xfrm>
        </p:spPr>
      </p:pic>
    </p:spTree>
    <p:extLst>
      <p:ext uri="{BB962C8B-B14F-4D97-AF65-F5344CB8AC3E}">
        <p14:creationId xmlns:p14="http://schemas.microsoft.com/office/powerpoint/2010/main" val="255311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379017"/>
            <a:ext cx="9601196" cy="1303867"/>
          </a:xfrm>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blockchain&#10;&#10;Description automatically generated">
            <a:extLst>
              <a:ext uri="{FF2B5EF4-FFF2-40B4-BE49-F238E27FC236}">
                <a16:creationId xmlns:a16="http://schemas.microsoft.com/office/drawing/2014/main" id="{4D5B29D6-7BBD-B5B0-4356-BD7A0F80C9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7309" y="1457611"/>
            <a:ext cx="7862129" cy="4351338"/>
          </a:xfrm>
        </p:spPr>
      </p:pic>
    </p:spTree>
    <p:extLst>
      <p:ext uri="{BB962C8B-B14F-4D97-AF65-F5344CB8AC3E}">
        <p14:creationId xmlns:p14="http://schemas.microsoft.com/office/powerpoint/2010/main" val="396075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293454" y="437383"/>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a blockchain&#10;&#10;Description automatically generated">
            <a:extLst>
              <a:ext uri="{FF2B5EF4-FFF2-40B4-BE49-F238E27FC236}">
                <a16:creationId xmlns:a16="http://schemas.microsoft.com/office/drawing/2014/main" id="{F617A78C-C168-CB70-8A4A-CFD439F324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1311" y="1329514"/>
            <a:ext cx="8331793" cy="4351338"/>
          </a:xfrm>
        </p:spPr>
      </p:pic>
    </p:spTree>
    <p:extLst>
      <p:ext uri="{BB962C8B-B14F-4D97-AF65-F5344CB8AC3E}">
        <p14:creationId xmlns:p14="http://schemas.microsoft.com/office/powerpoint/2010/main" val="1006292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911409" y="388745"/>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10" name="Content Placeholder 9" descr="A screen shot of a blockchain&#10;&#10;Description automatically generated">
            <a:extLst>
              <a:ext uri="{FF2B5EF4-FFF2-40B4-BE49-F238E27FC236}">
                <a16:creationId xmlns:a16="http://schemas.microsoft.com/office/drawing/2014/main" id="{F5625778-8FFF-6F9B-8F3F-210F7ABD3C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8606" y="1253331"/>
            <a:ext cx="8053999" cy="4351338"/>
          </a:xfrm>
        </p:spPr>
      </p:pic>
    </p:spTree>
    <p:extLst>
      <p:ext uri="{BB962C8B-B14F-4D97-AF65-F5344CB8AC3E}">
        <p14:creationId xmlns:p14="http://schemas.microsoft.com/office/powerpoint/2010/main" val="1800375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235088" y="601397"/>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 shot of a computer&#10;&#10;Description automatically generated">
            <a:extLst>
              <a:ext uri="{FF2B5EF4-FFF2-40B4-BE49-F238E27FC236}">
                <a16:creationId xmlns:a16="http://schemas.microsoft.com/office/drawing/2014/main" id="{FDE1B33B-0ADE-A553-BEAA-5761752A74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1280" y="1253331"/>
            <a:ext cx="8195583" cy="4351338"/>
          </a:xfrm>
        </p:spPr>
      </p:pic>
    </p:spTree>
    <p:extLst>
      <p:ext uri="{BB962C8B-B14F-4D97-AF65-F5344CB8AC3E}">
        <p14:creationId xmlns:p14="http://schemas.microsoft.com/office/powerpoint/2010/main" val="2221334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51558003-46D7-E369-02E3-DABB24A755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44689"/>
            <a:ext cx="9155826" cy="4351338"/>
          </a:xfrm>
        </p:spPr>
      </p:pic>
    </p:spTree>
    <p:extLst>
      <p:ext uri="{BB962C8B-B14F-4D97-AF65-F5344CB8AC3E}">
        <p14:creationId xmlns:p14="http://schemas.microsoft.com/office/powerpoint/2010/main" val="2774407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587221" y="601397"/>
            <a:ext cx="9601196" cy="1303867"/>
          </a:xfrm>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688F3EF5-6208-12CE-7F32-577FAD1B01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3331"/>
            <a:ext cx="9099239" cy="4351338"/>
          </a:xfrm>
        </p:spPr>
      </p:pic>
    </p:spTree>
    <p:extLst>
      <p:ext uri="{BB962C8B-B14F-4D97-AF65-F5344CB8AC3E}">
        <p14:creationId xmlns:p14="http://schemas.microsoft.com/office/powerpoint/2010/main" val="1529894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8083" y="398473"/>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diagram of bitcoin mining&#10;&#10;Description automatically generated">
            <a:extLst>
              <a:ext uri="{FF2B5EF4-FFF2-40B4-BE49-F238E27FC236}">
                <a16:creationId xmlns:a16="http://schemas.microsoft.com/office/drawing/2014/main" id="{A41CBF32-E9EF-A453-5E4B-E6DF59F66A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48969"/>
            <a:ext cx="8612133" cy="4351338"/>
          </a:xfrm>
        </p:spPr>
      </p:pic>
    </p:spTree>
    <p:extLst>
      <p:ext uri="{BB962C8B-B14F-4D97-AF65-F5344CB8AC3E}">
        <p14:creationId xmlns:p14="http://schemas.microsoft.com/office/powerpoint/2010/main" val="167002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close-up of a bitcoin mining&#10;&#10;Description automatically generated">
            <a:extLst>
              <a:ext uri="{FF2B5EF4-FFF2-40B4-BE49-F238E27FC236}">
                <a16:creationId xmlns:a16="http://schemas.microsoft.com/office/drawing/2014/main" id="{B1BAD94B-CFCA-3672-18F5-3327ED158C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9656" y="1125234"/>
            <a:ext cx="8905913" cy="4351338"/>
          </a:xfrm>
        </p:spPr>
      </p:pic>
    </p:spTree>
    <p:extLst>
      <p:ext uri="{BB962C8B-B14F-4D97-AF65-F5344CB8AC3E}">
        <p14:creationId xmlns:p14="http://schemas.microsoft.com/office/powerpoint/2010/main" val="1118458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412134" y="631936"/>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Process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57264" y="1378153"/>
            <a:ext cx="10515600" cy="4351338"/>
          </a:xfrm>
        </p:spPr>
        <p:txBody>
          <a:bodyPr>
            <a:normAutofit/>
          </a:bodyPr>
          <a:lstStyle/>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mining process involves several key steps: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Transaction Collection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Miners collect transactions from the network and organize them into a candidate block. These transactions are typically those that include higher transaction fees, as miners are incentivized to prioritize these transactions.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Hash Calculation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Miners then begin the process of finding a valid hash for the block. A hash is a fixed-length string of characters generated from the block's data using a cryptographic function. The goal is to find a hash that is less than a target value set by the network, which requires finding the correct nonce—a random number added to the block's data.</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1031977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14D5F69C-C1E3-A04D-3045-E6FB59DE78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4073" y="1027906"/>
            <a:ext cx="8728363" cy="4351338"/>
          </a:xfrm>
        </p:spPr>
      </p:pic>
    </p:spTree>
    <p:extLst>
      <p:ext uri="{BB962C8B-B14F-4D97-AF65-F5344CB8AC3E}">
        <p14:creationId xmlns:p14="http://schemas.microsoft.com/office/powerpoint/2010/main" val="8386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760380" y="417928"/>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puzzle piece with a piece missing&#10;&#10;Description automatically generated with medium confidence">
            <a:extLst>
              <a:ext uri="{FF2B5EF4-FFF2-40B4-BE49-F238E27FC236}">
                <a16:creationId xmlns:a16="http://schemas.microsoft.com/office/drawing/2014/main" id="{E0B3EA2F-765F-FB43-0256-551EBB5A38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0976" y="1368425"/>
            <a:ext cx="8993470" cy="4351338"/>
          </a:xfrm>
        </p:spPr>
      </p:pic>
    </p:spTree>
    <p:extLst>
      <p:ext uri="{BB962C8B-B14F-4D97-AF65-F5344CB8AC3E}">
        <p14:creationId xmlns:p14="http://schemas.microsoft.com/office/powerpoint/2010/main" val="1558056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7C403DB8-1094-1EB4-4F1F-5165FF0D3C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1760" y="1134961"/>
            <a:ext cx="8770421" cy="4351338"/>
          </a:xfrm>
        </p:spPr>
      </p:pic>
    </p:spTree>
    <p:extLst>
      <p:ext uri="{BB962C8B-B14F-4D97-AF65-F5344CB8AC3E}">
        <p14:creationId xmlns:p14="http://schemas.microsoft.com/office/powerpoint/2010/main" val="38325548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45B0E8FE-3214-0D48-CF0F-87D0033931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6852" y="1125233"/>
            <a:ext cx="8607317" cy="4351338"/>
          </a:xfrm>
        </p:spPr>
      </p:pic>
    </p:spTree>
    <p:extLst>
      <p:ext uri="{BB962C8B-B14F-4D97-AF65-F5344CB8AC3E}">
        <p14:creationId xmlns:p14="http://schemas.microsoft.com/office/powerpoint/2010/main" val="909297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023028" y="495749"/>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9FEBAA02-CB66-706B-2FB5-A5E0D932D0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9435" y="1253331"/>
            <a:ext cx="8687443" cy="4351338"/>
          </a:xfrm>
        </p:spPr>
      </p:pic>
    </p:spTree>
    <p:extLst>
      <p:ext uri="{BB962C8B-B14F-4D97-AF65-F5344CB8AC3E}">
        <p14:creationId xmlns:p14="http://schemas.microsoft.com/office/powerpoint/2010/main" val="2187644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055980" y="601397"/>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diagram of a blockchain mining&#10;&#10;Description automatically generated">
            <a:extLst>
              <a:ext uri="{FF2B5EF4-FFF2-40B4-BE49-F238E27FC236}">
                <a16:creationId xmlns:a16="http://schemas.microsoft.com/office/drawing/2014/main" id="{384D0DB0-3870-D004-3758-9984F03A8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5980" y="1253331"/>
            <a:ext cx="8192874" cy="4351338"/>
          </a:xfrm>
        </p:spPr>
      </p:pic>
    </p:spTree>
    <p:extLst>
      <p:ext uri="{BB962C8B-B14F-4D97-AF65-F5344CB8AC3E}">
        <p14:creationId xmlns:p14="http://schemas.microsoft.com/office/powerpoint/2010/main" val="1841244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bitcoin mining&#10;&#10;Description automatically generated">
            <a:extLst>
              <a:ext uri="{FF2B5EF4-FFF2-40B4-BE49-F238E27FC236}">
                <a16:creationId xmlns:a16="http://schemas.microsoft.com/office/drawing/2014/main" id="{09027C09-6E81-D2DA-5D9A-942024BCF5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25233"/>
            <a:ext cx="8889778" cy="4351338"/>
          </a:xfrm>
        </p:spPr>
      </p:pic>
    </p:spTree>
    <p:extLst>
      <p:ext uri="{BB962C8B-B14F-4D97-AF65-F5344CB8AC3E}">
        <p14:creationId xmlns:p14="http://schemas.microsoft.com/office/powerpoint/2010/main" val="18891485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168942" y="427656"/>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a bitcoin mining&#10;&#10;Description automatically generated">
            <a:extLst>
              <a:ext uri="{FF2B5EF4-FFF2-40B4-BE49-F238E27FC236}">
                <a16:creationId xmlns:a16="http://schemas.microsoft.com/office/drawing/2014/main" id="{BA56D4E6-3220-82FF-8031-D429D4ABE1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3331"/>
            <a:ext cx="8976310" cy="4351338"/>
          </a:xfrm>
        </p:spPr>
      </p:pic>
    </p:spTree>
    <p:extLst>
      <p:ext uri="{BB962C8B-B14F-4D97-AF65-F5344CB8AC3E}">
        <p14:creationId xmlns:p14="http://schemas.microsoft.com/office/powerpoint/2010/main" val="1921323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235087" y="457120"/>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video game&#10;&#10;Description automatically generated">
            <a:extLst>
              <a:ext uri="{FF2B5EF4-FFF2-40B4-BE49-F238E27FC236}">
                <a16:creationId xmlns:a16="http://schemas.microsoft.com/office/drawing/2014/main" id="{1D7F1057-AF46-EE0A-C3D7-84CD899A08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97608"/>
            <a:ext cx="8737726" cy="4351338"/>
          </a:xfrm>
        </p:spPr>
      </p:pic>
    </p:spTree>
    <p:extLst>
      <p:ext uri="{BB962C8B-B14F-4D97-AF65-F5344CB8AC3E}">
        <p14:creationId xmlns:p14="http://schemas.microsoft.com/office/powerpoint/2010/main" val="1207672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034623" y="524932"/>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CB42E91D-3F57-4F00-ED61-4BAE919144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4623" y="1417063"/>
            <a:ext cx="8624694" cy="4351338"/>
          </a:xfrm>
        </p:spPr>
      </p:pic>
    </p:spTree>
    <p:extLst>
      <p:ext uri="{BB962C8B-B14F-4D97-AF65-F5344CB8AC3E}">
        <p14:creationId xmlns:p14="http://schemas.microsoft.com/office/powerpoint/2010/main" val="3104887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178670" y="476575"/>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Process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57264" y="1378153"/>
            <a:ext cx="10515600" cy="4351338"/>
          </a:xfrm>
        </p:spPr>
        <p:txBody>
          <a:bodyPr>
            <a:normAutofit/>
          </a:bodyPr>
          <a:lstStyle/>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mining process involves several key steps: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Proof-of-Work</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This step involves intense computational work, as miners try different nonces until they find a valid hash. This process is known as proof-of-work because it demonstrates that the miner has invested significant computational effort.</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Block Addition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Once a valid hash is found, the block is added to the blockchain, and the miner is rewarded with new bitcoins and transaction fees. The process then starts over with a new block.</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1192037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526917" y="476576"/>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09D9A9D6-0DE8-BC4E-2B6C-8DA4E8E958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04" y="1378152"/>
            <a:ext cx="9672791" cy="4351338"/>
          </a:xfrm>
        </p:spPr>
      </p:pic>
    </p:spTree>
    <p:extLst>
      <p:ext uri="{BB962C8B-B14F-4D97-AF65-F5344CB8AC3E}">
        <p14:creationId xmlns:p14="http://schemas.microsoft.com/office/powerpoint/2010/main" val="1452227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05E9C6EA-8249-4D87-321E-F990F99D4C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61953"/>
            <a:ext cx="9089339" cy="4351338"/>
          </a:xfrm>
        </p:spPr>
      </p:pic>
    </p:spTree>
    <p:extLst>
      <p:ext uri="{BB962C8B-B14F-4D97-AF65-F5344CB8AC3E}">
        <p14:creationId xmlns:p14="http://schemas.microsoft.com/office/powerpoint/2010/main" val="4203078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449096" y="601397"/>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74915681-2094-234A-8956-A30C4CD559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3331"/>
            <a:ext cx="8118013" cy="4351338"/>
          </a:xfrm>
        </p:spPr>
      </p:pic>
    </p:spTree>
    <p:extLst>
      <p:ext uri="{BB962C8B-B14F-4D97-AF65-F5344CB8AC3E}">
        <p14:creationId xmlns:p14="http://schemas.microsoft.com/office/powerpoint/2010/main" val="3239568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7B1C9BEC-B1AB-69CF-6E5E-5D337C9AAB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7812" y="2557463"/>
            <a:ext cx="6296376" cy="3317875"/>
          </a:xfrm>
        </p:spPr>
      </p:pic>
    </p:spTree>
    <p:extLst>
      <p:ext uri="{BB962C8B-B14F-4D97-AF65-F5344CB8AC3E}">
        <p14:creationId xmlns:p14="http://schemas.microsoft.com/office/powerpoint/2010/main" val="2745553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507462" y="601397"/>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CC7A0E4B-331E-20DA-9290-8E99328E9D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9341" y="1253331"/>
            <a:ext cx="8888177" cy="4351338"/>
          </a:xfrm>
        </p:spPr>
      </p:pic>
    </p:spTree>
    <p:extLst>
      <p:ext uri="{BB962C8B-B14F-4D97-AF65-F5344CB8AC3E}">
        <p14:creationId xmlns:p14="http://schemas.microsoft.com/office/powerpoint/2010/main" val="3173050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663104" y="398472"/>
            <a:ext cx="9601196" cy="1303867"/>
          </a:xfrm>
        </p:spPr>
        <p:txBody>
          <a:bodyPr>
            <a:normAutofit fontScale="90000"/>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Conclusion</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906294" y="1154417"/>
            <a:ext cx="10515600" cy="5042102"/>
          </a:xfrm>
        </p:spPr>
        <p:txBody>
          <a:bodyPr>
            <a:noAutofit/>
          </a:bodyPr>
          <a:lstStyle/>
          <a:p>
            <a:pPr marL="0" marR="0">
              <a:lnSpc>
                <a:spcPct val="115000"/>
              </a:lnSpc>
              <a:spcBef>
                <a:spcPts val="0"/>
              </a:spcBef>
              <a:spcAft>
                <a:spcPts val="0"/>
              </a:spcAft>
            </a:pPr>
            <a:r>
              <a:rPr lang="en-US" sz="2500" dirty="0">
                <a:effectLst/>
                <a:latin typeface="Times New Roman" panose="02020603050405020304" pitchFamily="18" charset="0"/>
                <a:ea typeface="SimSun" panose="02010600030101010101" pitchFamily="2" charset="-122"/>
                <a:cs typeface="Times New Roman" panose="02020603050405020304" pitchFamily="18" charset="0"/>
              </a:rPr>
              <a:t>Bitcoin's introduction as the first cryptocurrency has had a profound impact on the financial world, challenging traditional systems and offering a new way to think about money and transactions. Its decentralized nature, combined with the innovative use of blockchain technology, has made it a resilient and secure system that continues to attract attention and adoption worldwide.</a:t>
            </a:r>
            <a:endParaRPr lang="en-US" sz="2500"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2500" dirty="0">
                <a:effectLst/>
                <a:latin typeface="Times New Roman" panose="02020603050405020304" pitchFamily="18" charset="0"/>
                <a:ea typeface="SimSun" panose="02010600030101010101" pitchFamily="2" charset="-122"/>
              </a:rPr>
              <a:t>Understanding the genesis of Bitcoin, the mechanics of mining, the proof-of-work consensus algorithm, and the intricacies of the Bitcoin network is essential for anyone looking to grasp the broader implications of this groundbreaking technology. As Bitcoin continues to evolve, its role in the future of finance will undoubtedly be a subject of ongoing discussion and exploration.</a:t>
            </a:r>
            <a:r>
              <a:rPr lang="en-US" sz="25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500" dirty="0"/>
          </a:p>
        </p:txBody>
      </p:sp>
    </p:spTree>
    <p:extLst>
      <p:ext uri="{BB962C8B-B14F-4D97-AF65-F5344CB8AC3E}">
        <p14:creationId xmlns:p14="http://schemas.microsoft.com/office/powerpoint/2010/main" val="996494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7FCE9-A258-1D1F-0D78-B674A39523A7}"/>
              </a:ext>
            </a:extLst>
          </p:cNvPr>
          <p:cNvSpPr>
            <a:spLocks noGrp="1"/>
          </p:cNvSpPr>
          <p:nvPr>
            <p:ph type="title"/>
          </p:nvPr>
        </p:nvSpPr>
        <p:spPr/>
        <p:txBody>
          <a:bodyPr>
            <a:normAutofit fontScale="90000"/>
          </a:bodyPr>
          <a:lstStyle/>
          <a:p>
            <a:r>
              <a:rPr lang="en-US" dirty="0"/>
              <a:t>Questions and Comments? </a:t>
            </a:r>
            <a:br>
              <a:rPr lang="en-US" dirty="0"/>
            </a:br>
            <a:endParaRPr lang="en-US" dirty="0"/>
          </a:p>
        </p:txBody>
      </p:sp>
      <p:sp>
        <p:nvSpPr>
          <p:cNvPr id="3" name="Content Placeholder 2">
            <a:extLst>
              <a:ext uri="{FF2B5EF4-FFF2-40B4-BE49-F238E27FC236}">
                <a16:creationId xmlns:a16="http://schemas.microsoft.com/office/drawing/2014/main" id="{80FFA834-1668-685B-7A74-79FFE636BB7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502245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349834"/>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Economics of Mining</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993842" y="1129424"/>
            <a:ext cx="10515600" cy="5114722"/>
          </a:xfrm>
        </p:spPr>
        <p:txBody>
          <a:bodyPr>
            <a:normAutofit fontScale="92500"/>
          </a:bodyPr>
          <a:lstStyle/>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Mining is a competitive and resource-intensive process. As more miners join the network, the difficulty of solving the puzzles increases, requiring more computational power and electricity. </a:t>
            </a:r>
          </a:p>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This has led to the development of specialized mining hardware, known as Application-Specific Integrated Circuits (ASICs), which are designed specifically for Bitcoin mining.</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reward for mining a block is halved approximately every four years in an event known as the "halving." This reduces the rate at which new bitcoins are created and contributes to Bitcoin's deflationary nature. Initially, the reward was 50 bitcoins per block; as of 2024, it is 6.25 bitcoins per block.</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increasing difficulty and decreasing rewards mean that mining is no longer profitable for individual miners using standard hardware. Today, mining is typically conducted by large mining farms or pools, where miners combine their computational resources to increase their chances of solving a block and sharing the rewards.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876550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993845" y="476575"/>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 Environmental Concerns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838200" y="1397609"/>
            <a:ext cx="10515600" cy="4351338"/>
          </a:xfrm>
        </p:spPr>
        <p:txBody>
          <a:bodyPr>
            <a:normAutofit/>
          </a:bodyPr>
          <a:lstStyle/>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Bitcoin mining has attracted criticism for its environmental impact due to the large amount of electricity required to power the mining hardware.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This energy consumption has raised concerns about the sustainability of Bitcoin, especially as the network grows.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However, some argue that mining operations are increasingly being powered by renewable energy sources, and efforts are underway to make the process more energy-efficient.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596209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466566"/>
            <a:ext cx="9601196" cy="1303867"/>
          </a:xfrm>
        </p:spPr>
        <p:txBody>
          <a:bodyPr>
            <a:normAutofit fontScale="90000"/>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The Proof-of-Work Consensus Mechanism</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643647" y="1253331"/>
            <a:ext cx="10515600" cy="4351338"/>
          </a:xfrm>
        </p:spPr>
        <p:txBody>
          <a:bodyPr>
            <a:normAutofit lnSpcReduction="10000"/>
          </a:bodyPr>
          <a:lstStyle/>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Proof-of-work (PoW) is the consensus algorithm used by the Bitcoin network to validate transactions and secure the blockchain.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It is a form of cryptographic proof in which one party (the miner) proves to others that a certain amount of computational effort has been expended. This process is fundamental to the security and decentralization of the Bitcoin network.</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In the PoW system, miners compete to solve a mathematical puzzle that requires significant computational power.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The first miner to solve the puzzle broadcasts their solution to the network, and if the solution is valid, the miner is allowed to add a new block to the blockchain.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This process ensures that the network reaches consensus on the state of the blockchain, with the longest chain being considered the valid one.</a:t>
            </a:r>
            <a:r>
              <a:rPr lang="en-US" dirty="0">
                <a:effectLst/>
                <a:latin typeface="Calibri" panose="020F0502020204030204" pitchFamily="34" charset="0"/>
                <a:ea typeface="SimSun" panose="02010600030101010101" pitchFamily="2" charset="-122"/>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2274940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262286"/>
            <a:ext cx="9601196" cy="1303867"/>
          </a:xfrm>
        </p:spPr>
        <p:txBody>
          <a:bodyPr>
            <a:normAutofit/>
          </a:bodyPr>
          <a:lstStyle/>
          <a:p>
            <a:r>
              <a:rPr lang="en-US" b="1" dirty="0">
                <a:latin typeface="Calibri" panose="020F0502020204030204" pitchFamily="34" charset="0"/>
                <a:ea typeface="SimSun" panose="02010600030101010101" pitchFamily="2" charset="-122"/>
                <a:cs typeface="Times New Roman" panose="02020603050405020304" pitchFamily="18" charset="0"/>
              </a:rPr>
              <a:t>T</a:t>
            </a:r>
            <a:r>
              <a:rPr lang="en-US" b="1" dirty="0">
                <a:latin typeface="Times New Roman" panose="02020603050405020304" pitchFamily="18" charset="0"/>
                <a:ea typeface="SimSun" panose="02010600030101010101" pitchFamily="2" charset="-122"/>
                <a:cs typeface="Times New Roman" panose="02020603050405020304" pitchFamily="18" charset="0"/>
              </a:rPr>
              <a:t>he Role of PoW in Security</a:t>
            </a: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57264" y="1378153"/>
            <a:ext cx="10515600" cy="4351338"/>
          </a:xfrm>
        </p:spPr>
        <p:txBody>
          <a:bodyPr>
            <a:noAutofit/>
          </a:bodyPr>
          <a:lstStyle/>
          <a:p>
            <a:pPr>
              <a:lnSpc>
                <a:spcPct val="115000"/>
              </a:lnSpc>
              <a:spcBef>
                <a:spcPts val="0"/>
              </a:spcBef>
            </a:pPr>
            <a:r>
              <a:rPr lang="en-US" dirty="0">
                <a:effectLst/>
                <a:latin typeface="Times New Roman" panose="02020603050405020304" pitchFamily="18" charset="0"/>
                <a:ea typeface="SimSun" panose="02010600030101010101" pitchFamily="2" charset="-122"/>
                <a:cs typeface="Times New Roman" panose="02020603050405020304" pitchFamily="18" charset="0"/>
              </a:rPr>
              <a:t>PoW plays a crucial role in securing the Bitcoin network. By requiring miners to expend significant computational effort, PoW makes it prohibitively expensive for any single entity to alter the blockchain. </a:t>
            </a:r>
          </a:p>
          <a:p>
            <a:pPr>
              <a:lnSpc>
                <a:spcPct val="115000"/>
              </a:lnSpc>
              <a:spcBef>
                <a:spcPts val="0"/>
              </a:spcBef>
            </a:pPr>
            <a:r>
              <a:rPr lang="en-US" dirty="0">
                <a:effectLst/>
                <a:latin typeface="Times New Roman" panose="02020603050405020304" pitchFamily="18" charset="0"/>
                <a:ea typeface="SimSun" panose="02010600030101010101" pitchFamily="2" charset="-122"/>
                <a:cs typeface="Times New Roman" panose="02020603050405020304" pitchFamily="18" charset="0"/>
              </a:rPr>
              <a:t>To change a transaction, an attacker would need to redo the PoW for that block and all subsequent blocks, which would require an immense amount of computational power and is therefore practically impossible.</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Bef>
                <a:spcPts val="0"/>
              </a:spcBef>
            </a:pPr>
            <a:r>
              <a:rPr lang="en-US" dirty="0">
                <a:effectLst/>
                <a:latin typeface="Times New Roman" panose="02020603050405020304" pitchFamily="18" charset="0"/>
                <a:ea typeface="SimSun" panose="02010600030101010101" pitchFamily="2" charset="-122"/>
                <a:cs typeface="Times New Roman" panose="02020603050405020304" pitchFamily="18" charset="0"/>
              </a:rPr>
              <a:t>This security feature makes Bitcoin resistant to double-spending attacks and other forms of fraud, as any attempt to alter the blockchain would be immediately apparent and rejected by the network.</a:t>
            </a:r>
            <a:endParaRPr lang="en-US" dirty="0"/>
          </a:p>
        </p:txBody>
      </p:sp>
    </p:spTree>
    <p:extLst>
      <p:ext uri="{BB962C8B-B14F-4D97-AF65-F5344CB8AC3E}">
        <p14:creationId xmlns:p14="http://schemas.microsoft.com/office/powerpoint/2010/main" val="4121382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220663"/>
            <a:ext cx="9601196" cy="1303867"/>
          </a:xfrm>
        </p:spPr>
        <p:txBody>
          <a:bodyPr>
            <a:normAutofit/>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Criticisms of PoW</a:t>
            </a: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081392" y="1361691"/>
            <a:ext cx="10515600" cy="4351338"/>
          </a:xfrm>
        </p:spPr>
        <p:txBody>
          <a:bodyPr>
            <a:normAutofit fontScale="92500" lnSpcReduction="10000"/>
          </a:bodyPr>
          <a:lstStyle/>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Energy Consumption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PoW requires a vast amount of energy, leading to concerns about its environmental impact. The energy consumption of the Bitcoin network has been compared to that of entire countries, prompting debates about the sustainability of the system.</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Centralization of Mining</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As mining becomes more resource-intensive, it has become increasingly centralized, with a few large mining pools controlling the majority of the network's hash power. This concentration of power contradicts the decentralized ethos of Bitcoin and raises concerns about the potential for collusion or attacks by these pools.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Scalability Issues</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PoW limits the speed at which new blocks can be added to the blockchain, which in turn limits the number of transactions that the network can process. This scalability issue has led to high transaction fees and long confirmation times during periods of high demand.</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193133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622209"/>
            <a:ext cx="9601196" cy="1303867"/>
          </a:xfrm>
        </p:spPr>
        <p:txBody>
          <a:bodyPr>
            <a:normAutofit fontScale="90000"/>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Alternatives to PoW</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964660" y="1368425"/>
            <a:ext cx="10515600" cy="4351338"/>
          </a:xfrm>
        </p:spPr>
        <p:txBody>
          <a:bodyPr>
            <a:normAutofit lnSpcReduction="10000"/>
          </a:bodyPr>
          <a:lstStyle/>
          <a:p>
            <a:pPr marL="0" marR="0">
              <a:lnSpc>
                <a:spcPct val="115000"/>
              </a:lnSpc>
              <a:spcBef>
                <a:spcPts val="0"/>
              </a:spcBef>
              <a:spcAft>
                <a:spcPts val="0"/>
              </a:spcAft>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In response to the criticisms of PoW, alternative consensus mechanisms have been proposed, such as Proof-of-Stake (</a:t>
            </a:r>
            <a:r>
              <a:rPr lang="en-US" sz="3200" dirty="0" err="1">
                <a:effectLst/>
                <a:latin typeface="Times New Roman" panose="02020603050405020304" pitchFamily="18" charset="0"/>
                <a:ea typeface="SimSun" panose="02010600030101010101" pitchFamily="2" charset="-122"/>
                <a:cs typeface="Times New Roman" panose="02020603050405020304" pitchFamily="18" charset="0"/>
              </a:rPr>
              <a:t>PoS</a:t>
            </a: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which requires validators to hold a certain amount of cryptocurrency as collateral rather than expending computational power. </a:t>
            </a:r>
          </a:p>
          <a:p>
            <a:pPr marL="0" marR="0">
              <a:lnSpc>
                <a:spcPct val="115000"/>
              </a:lnSpc>
              <a:spcBef>
                <a:spcPts val="0"/>
              </a:spcBef>
              <a:spcAft>
                <a:spcPts val="0"/>
              </a:spcAft>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However, </a:t>
            </a:r>
            <a:r>
              <a:rPr lang="en-US" sz="3200" dirty="0" err="1">
                <a:effectLst/>
                <a:latin typeface="Times New Roman" panose="02020603050405020304" pitchFamily="18" charset="0"/>
                <a:ea typeface="SimSun" panose="02010600030101010101" pitchFamily="2" charset="-122"/>
                <a:cs typeface="Times New Roman" panose="02020603050405020304" pitchFamily="18" charset="0"/>
              </a:rPr>
              <a:t>PoS</a:t>
            </a: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and other alternatives have their own trade-offs and challenges, and PoW remains the most widely used and proven method for securing decentralized networks.</a:t>
            </a:r>
            <a:r>
              <a:rPr lang="en-US" sz="3200" dirty="0">
                <a:effectLst/>
                <a:latin typeface="Calibri" panose="020F0502020204030204" pitchFamily="34" charset="0"/>
                <a:ea typeface="SimSun" panose="02010600030101010101" pitchFamily="2" charset="-122"/>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206878033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159</TotalTime>
  <Words>1149</Words>
  <Application>Microsoft Office PowerPoint</Application>
  <PresentationFormat>Widescreen</PresentationFormat>
  <Paragraphs>65</Paragraphs>
  <Slides>36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Garamond</vt:lpstr>
      <vt:lpstr>Times New Roman</vt:lpstr>
      <vt:lpstr>Organic</vt:lpstr>
      <vt:lpstr>Cryptocurrency – Bitcoin - Mining</vt:lpstr>
      <vt:lpstr>Bitcoin Mining Process </vt:lpstr>
      <vt:lpstr>Bitcoin Mining Process </vt:lpstr>
      <vt:lpstr>The Economics of Mining </vt:lpstr>
      <vt:lpstr>Bitcoin Mining – Environmental Concerns </vt:lpstr>
      <vt:lpstr>The Proof-of-Work Consensus Mechanism </vt:lpstr>
      <vt:lpstr>The Role of PoW in Security</vt:lpstr>
      <vt:lpstr>Criticisms of PoW</vt:lpstr>
      <vt:lpstr>Alternatives to PoW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Conclusion </vt:lpstr>
      <vt:lpstr>Questions and Comments?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 f</dc:creator>
  <cp:lastModifiedBy>m f</cp:lastModifiedBy>
  <cp:revision>17</cp:revision>
  <dcterms:created xsi:type="dcterms:W3CDTF">2024-08-21T13:14:22Z</dcterms:created>
  <dcterms:modified xsi:type="dcterms:W3CDTF">2024-08-31T02:08:22Z</dcterms:modified>
</cp:coreProperties>
</file>