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3"/>
  </p:notesMasterIdLst>
  <p:handoutMasterIdLst>
    <p:handoutMasterId r:id="rId34"/>
  </p:handoutMasterIdLst>
  <p:sldIdLst>
    <p:sldId id="264" r:id="rId6"/>
    <p:sldId id="265" r:id="rId7"/>
    <p:sldId id="585" r:id="rId8"/>
    <p:sldId id="586" r:id="rId9"/>
    <p:sldId id="587" r:id="rId10"/>
    <p:sldId id="588" r:id="rId11"/>
    <p:sldId id="589" r:id="rId12"/>
    <p:sldId id="590" r:id="rId13"/>
    <p:sldId id="591" r:id="rId14"/>
    <p:sldId id="592" r:id="rId15"/>
    <p:sldId id="593" r:id="rId16"/>
    <p:sldId id="594" r:id="rId17"/>
    <p:sldId id="595" r:id="rId18"/>
    <p:sldId id="596" r:id="rId19"/>
    <p:sldId id="597" r:id="rId20"/>
    <p:sldId id="598" r:id="rId21"/>
    <p:sldId id="599" r:id="rId22"/>
    <p:sldId id="600" r:id="rId23"/>
    <p:sldId id="601" r:id="rId24"/>
    <p:sldId id="602" r:id="rId25"/>
    <p:sldId id="603" r:id="rId26"/>
    <p:sldId id="609" r:id="rId27"/>
    <p:sldId id="604" r:id="rId28"/>
    <p:sldId id="605" r:id="rId29"/>
    <p:sldId id="606" r:id="rId30"/>
    <p:sldId id="607" r:id="rId31"/>
    <p:sldId id="608" r:id="rId3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816" userDrawn="1">
          <p15:clr>
            <a:srgbClr val="A4A3A4"/>
          </p15:clr>
        </p15:guide>
        <p15:guide id="3" pos="235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ext uri="{19B8F6BF-5375-455C-9EA6-DF929625EA0E}">
        <p15:presenceInfo xmlns:p15="http://schemas.microsoft.com/office/powerpoint/2012/main" userId="S-1-5-21-4027829005-1107895287-290554039-1564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6298"/>
    <a:srgbClr val="004A78"/>
    <a:srgbClr val="FF6300"/>
    <a:srgbClr val="E9255F"/>
    <a:srgbClr val="0098D4"/>
    <a:srgbClr val="00B8E7"/>
    <a:srgbClr val="81D0ED"/>
    <a:srgbClr val="F6B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66" autoAdjust="0"/>
    <p:restoredTop sz="95244" autoAdjust="0"/>
  </p:normalViewPr>
  <p:slideViewPr>
    <p:cSldViewPr snapToGrid="0" snapToObjects="1">
      <p:cViewPr varScale="1">
        <p:scale>
          <a:sx n="71" d="100"/>
          <a:sy n="71" d="100"/>
        </p:scale>
        <p:origin x="53" y="221"/>
      </p:cViewPr>
      <p:guideLst>
        <p:guide pos="3840"/>
        <p:guide orient="horz" pos="816"/>
        <p:guide pos="2352"/>
      </p:guideLst>
    </p:cSldViewPr>
  </p:slideViewPr>
  <p:outlineViewPr>
    <p:cViewPr>
      <p:scale>
        <a:sx n="50" d="100"/>
        <a:sy n="50" d="100"/>
      </p:scale>
      <p:origin x="0" y="-2123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t>10/18/2019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t>‹#›</a:t>
            </a:fld>
            <a:endParaRPr lang="en-US"/>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10/18/2019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a:t>
            </a:fld>
            <a:endParaRPr lang="en-US"/>
          </a:p>
        </p:txBody>
      </p:sp>
    </p:spTree>
    <p:extLst>
      <p:ext uri="{BB962C8B-B14F-4D97-AF65-F5344CB8AC3E}">
        <p14:creationId xmlns:p14="http://schemas.microsoft.com/office/powerpoint/2010/main" val="30916021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title"/>
          </p:nvPr>
        </p:nvSpPr>
        <p:spPr>
          <a:xfrm>
            <a:off x="838200" y="2291187"/>
            <a:ext cx="10515600" cy="684026"/>
          </a:xfrm>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sz="quarter" idx="10" hasCustomPrompt="1"/>
          </p:nvPr>
        </p:nvSpPr>
        <p:spPr>
          <a:xfrm>
            <a:off x="4867275" y="3619985"/>
            <a:ext cx="2457450" cy="597477"/>
          </a:xfrm>
        </p:spPr>
        <p:txBody>
          <a:bodyPr>
            <a:normAutofit/>
          </a:bodyPr>
          <a:lstStyle>
            <a:lvl1pPr marL="0" indent="0" algn="ctr">
              <a:buNone/>
              <a:defRPr sz="2000" b="0" i="0">
                <a:solidFill>
                  <a:schemeClr val="bg1"/>
                </a:solidFill>
                <a:latin typeface="Arial" charset="0"/>
                <a:ea typeface="Arial" charset="0"/>
                <a:cs typeface="Arial" charset="0"/>
              </a:defRPr>
            </a:lvl1pPr>
          </a:lstStyle>
          <a:p>
            <a:pPr lvl="0"/>
            <a:r>
              <a:rPr lang="en-US" dirty="0"/>
              <a:t>Click to edit date</a:t>
            </a:r>
          </a:p>
        </p:txBody>
      </p:sp>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endParaRPr lang="en-US" dirty="0"/>
          </a:p>
        </p:txBody>
      </p:sp>
      <p:sp>
        <p:nvSpPr>
          <p:cNvPr id="11" name="Slide Number Placeholder 2">
            <a:extLst>
              <a:ext uri="{FF2B5EF4-FFF2-40B4-BE49-F238E27FC236}">
                <a16:creationId xmlns:a16="http://schemas.microsoft.com/office/drawing/2014/main" id="{CB617517-F645-43D6-8ACA-3A1B09CBD673}"/>
              </a:ext>
            </a:extLst>
          </p:cNvPr>
          <p:cNvSpPr>
            <a:spLocks noGrp="1"/>
          </p:cNvSpPr>
          <p:nvPr>
            <p:ph type="sldNum" sz="quarter" idx="4"/>
          </p:nvPr>
        </p:nvSpPr>
        <p:spPr>
          <a:xfrm>
            <a:off x="11644604" y="6356350"/>
            <a:ext cx="418323"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173265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Content Placeholder 2"/>
          <p:cNvSpPr>
            <a:spLocks noGrp="1"/>
          </p:cNvSpPr>
          <p:nvPr>
            <p:ph idx="1"/>
          </p:nvPr>
        </p:nvSpPr>
        <p:spPr>
          <a:xfrm>
            <a:off x="743576"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5084468" cy="3953578"/>
          </a:xfrm>
        </p:spPr>
        <p:txBody>
          <a:bodyPr>
            <a:normAutofit/>
          </a:bodyPr>
          <a:lstStyle>
            <a:lvl1pPr marL="228600" indent="-228600">
              <a:buClr>
                <a:srgbClr val="004A78"/>
              </a:buClr>
              <a:buFont typeface="Arial" charset="0"/>
              <a:buChar char="•"/>
              <a:defRPr sz="1800">
                <a:solidFill>
                  <a:srgbClr val="000000"/>
                </a:solidFill>
              </a:defRPr>
            </a:lvl1pPr>
            <a:lvl2pPr marL="685800" indent="-228600">
              <a:buClr>
                <a:srgbClr val="004A78"/>
              </a:buClr>
              <a:buFont typeface="Arial" charset="0"/>
              <a:buChar char="•"/>
              <a:defRPr sz="1800">
                <a:solidFill>
                  <a:srgbClr val="000000"/>
                </a:solidFill>
              </a:defRPr>
            </a:lvl2pPr>
            <a:lvl3pPr marL="1143000" indent="-228600">
              <a:buClr>
                <a:srgbClr val="004A78"/>
              </a:buClr>
              <a:buFont typeface="Arial" charset="0"/>
              <a:buChar char="•"/>
              <a:defRPr sz="1800">
                <a:solidFill>
                  <a:srgbClr val="000000"/>
                </a:solidFill>
              </a:defRPr>
            </a:lvl3pPr>
            <a:lvl4pPr marL="1600200" indent="-228600">
              <a:buClr>
                <a:srgbClr val="004A78"/>
              </a:buClr>
              <a:buFont typeface="Arial" charset="0"/>
              <a:buChar char="•"/>
              <a:defRPr sz="1800">
                <a:solidFill>
                  <a:srgbClr val="000000"/>
                </a:solidFill>
              </a:defRPr>
            </a:lvl4pPr>
            <a:lvl5pPr marL="2057400" indent="-228600">
              <a:buClr>
                <a:srgbClr val="004A78"/>
              </a:buClr>
              <a:buFont typeface="Arial" charset="0"/>
              <a:buChar cha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12" name="Content Placeholder 2"/>
          <p:cNvSpPr>
            <a:spLocks noGrp="1"/>
          </p:cNvSpPr>
          <p:nvPr>
            <p:ph idx="20"/>
          </p:nvPr>
        </p:nvSpPr>
        <p:spPr>
          <a:xfrm>
            <a:off x="6370651"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4" name="Text Placeholder 3"/>
          <p:cNvSpPr>
            <a:spLocks noGrp="1"/>
          </p:cNvSpPr>
          <p:nvPr>
            <p:ph type="body" sz="quarter" idx="18" hasCustomPrompt="1"/>
          </p:nvPr>
        </p:nvSpPr>
        <p:spPr>
          <a:xfrm>
            <a:off x="6370651" y="2202774"/>
            <a:ext cx="5084468" cy="3953578"/>
          </a:xfrm>
        </p:spPr>
        <p:txBody>
          <a:bodyPr>
            <a:normAutofit/>
          </a:bodyPr>
          <a:lstStyle>
            <a:lvl1pPr>
              <a:buClr>
                <a:srgbClr val="004A78"/>
              </a:buClr>
              <a:defRPr sz="1800">
                <a:solidFill>
                  <a:srgbClr val="000000"/>
                </a:solidFill>
              </a:defRPr>
            </a:lvl1pPr>
            <a:lvl2pPr marL="685800" indent="-228600">
              <a:buClr>
                <a:srgbClr val="004A78"/>
              </a:buClr>
              <a:buFontTx/>
              <a:buChar char="‒"/>
              <a:defRPr sz="1800">
                <a:solidFill>
                  <a:srgbClr val="000000"/>
                </a:solidFill>
              </a:defRPr>
            </a:lvl2pPr>
            <a:lvl3pPr>
              <a:buClr>
                <a:srgbClr val="004A78"/>
              </a:buClr>
              <a:defRPr sz="1800">
                <a:solidFill>
                  <a:srgbClr val="000000"/>
                </a:solidFill>
              </a:defRPr>
            </a:lvl3pPr>
            <a:lvl4pPr>
              <a:buClr>
                <a:srgbClr val="004A78"/>
              </a:buClr>
              <a:defRPr sz="1800">
                <a:solidFill>
                  <a:srgbClr val="000000"/>
                </a:solidFill>
              </a:defRPr>
            </a:lvl4pPr>
            <a:lvl5pPr>
              <a:buClr>
                <a:srgbClr val="004A78"/>
              </a:buCl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a:p>
            <a:pPr lvl="0"/>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p>
          <a:p>
            <a:pPr lvl="0"/>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9" name="Footer">
            <a:extLst>
              <a:ext uri="{FF2B5EF4-FFF2-40B4-BE49-F238E27FC236}">
                <a16:creationId xmlns:a16="http://schemas.microsoft.com/office/drawing/2014/main" id="{AA3FD15F-0821-40CE-BD9D-B69EC34A40D3}"/>
              </a:ext>
            </a:extLst>
          </p:cNvPr>
          <p:cNvSpPr txBox="1"/>
          <p:nvPr userDrawn="1"/>
        </p:nvSpPr>
        <p:spPr>
          <a:xfrm>
            <a:off x="3007866" y="6384855"/>
            <a:ext cx="8447253" cy="415498"/>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4A78"/>
                </a:solidFill>
                <a:effectLst/>
                <a:uLnTx/>
                <a:uFillTx/>
                <a:latin typeface="arial" charset="0"/>
                <a:ea typeface="+mn-ea"/>
                <a:cs typeface="+mn-cs"/>
              </a:rPr>
              <a:t>Jeff Madura, International Financial Management, 14</a:t>
            </a:r>
            <a:r>
              <a:rPr kumimoji="0" lang="en-IN" sz="12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IN" sz="1200" b="0" i="0" u="none" strike="noStrike" kern="1200" cap="none" spc="0" normalizeH="0" baseline="0" noProof="0" dirty="0">
                <a:ln>
                  <a:noFill/>
                </a:ln>
                <a:solidFill>
                  <a:srgbClr val="004A78"/>
                </a:solidFill>
                <a:effectLst/>
                <a:uLnTx/>
                <a:uFillTx/>
                <a:latin typeface="arial" charset="0"/>
                <a:ea typeface="+mn-ea"/>
                <a:cs typeface="+mn-cs"/>
              </a:rPr>
              <a:t> Edition. © 2021 Cengage. All Rights Reserved. May not be scanned, copied or duplicated, or posted to a publicly accessible website, in whole or in part.</a:t>
            </a:r>
          </a:p>
        </p:txBody>
      </p:sp>
      <p:sp>
        <p:nvSpPr>
          <p:cNvPr id="13" name="Slide Number Placeholder 2">
            <a:extLst>
              <a:ext uri="{FF2B5EF4-FFF2-40B4-BE49-F238E27FC236}">
                <a16:creationId xmlns:a16="http://schemas.microsoft.com/office/drawing/2014/main" id="{708AD803-F612-440E-A36D-62C8EFD1D62C}"/>
              </a:ext>
            </a:extLst>
          </p:cNvPr>
          <p:cNvSpPr>
            <a:spLocks noGrp="1"/>
          </p:cNvSpPr>
          <p:nvPr>
            <p:ph type="sldNum" sz="quarter" idx="4"/>
          </p:nvPr>
        </p:nvSpPr>
        <p:spPr>
          <a:xfrm>
            <a:off x="11485985" y="6356350"/>
            <a:ext cx="492967" cy="365125"/>
          </a:xfrm>
          <a:prstGeom prst="rect">
            <a:avLst/>
          </a:prstGeom>
        </p:spPr>
        <p:txBody>
          <a:bodyPr vert="horz" lIns="91440" tIns="45720" rIns="91440" bIns="45720" rtlCol="0" anchor="ctr"/>
          <a:lstStyle>
            <a:lvl1pPr algn="r">
              <a:defRPr sz="1200">
                <a:solidFill>
                  <a:srgbClr val="000000"/>
                </a:solidFill>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1759007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743576"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9" name="Content Placeholder 2"/>
          <p:cNvSpPr>
            <a:spLocks noGrp="1"/>
          </p:cNvSpPr>
          <p:nvPr>
            <p:ph idx="22"/>
          </p:nvPr>
        </p:nvSpPr>
        <p:spPr>
          <a:xfrm>
            <a:off x="4445799"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6" name="Text Placeholder 3"/>
          <p:cNvSpPr>
            <a:spLocks noGrp="1"/>
          </p:cNvSpPr>
          <p:nvPr>
            <p:ph type="body" sz="quarter" idx="18" hasCustomPrompt="1"/>
          </p:nvPr>
        </p:nvSpPr>
        <p:spPr>
          <a:xfrm>
            <a:off x="4445799"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23" name="Content Placeholder 2"/>
          <p:cNvSpPr>
            <a:spLocks noGrp="1"/>
          </p:cNvSpPr>
          <p:nvPr>
            <p:ph idx="23"/>
          </p:nvPr>
        </p:nvSpPr>
        <p:spPr>
          <a:xfrm>
            <a:off x="8145953"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20" name="Text Placeholder 3"/>
          <p:cNvSpPr>
            <a:spLocks noGrp="1"/>
          </p:cNvSpPr>
          <p:nvPr>
            <p:ph type="body" sz="quarter" idx="20" hasCustomPrompt="1"/>
          </p:nvPr>
        </p:nvSpPr>
        <p:spPr>
          <a:xfrm>
            <a:off x="8154717"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1" name="Footer">
            <a:extLst>
              <a:ext uri="{FF2B5EF4-FFF2-40B4-BE49-F238E27FC236}">
                <a16:creationId xmlns:a16="http://schemas.microsoft.com/office/drawing/2014/main" id="{09A21111-9A8A-41AE-8E63-3953A88F6642}"/>
              </a:ext>
            </a:extLst>
          </p:cNvPr>
          <p:cNvSpPr txBox="1"/>
          <p:nvPr userDrawn="1"/>
        </p:nvSpPr>
        <p:spPr>
          <a:xfrm>
            <a:off x="3007866" y="6384855"/>
            <a:ext cx="8447253" cy="415498"/>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4A78"/>
                </a:solidFill>
                <a:effectLst/>
                <a:uLnTx/>
                <a:uFillTx/>
                <a:latin typeface="arial" charset="0"/>
                <a:ea typeface="+mn-ea"/>
                <a:cs typeface="+mn-cs"/>
              </a:rPr>
              <a:t>Jeff Madura, International Financial Management, 14</a:t>
            </a:r>
            <a:r>
              <a:rPr kumimoji="0" lang="en-IN" sz="12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IN" sz="1200" b="0" i="0" u="none" strike="noStrike" kern="1200" cap="none" spc="0" normalizeH="0" baseline="0" noProof="0" dirty="0">
                <a:ln>
                  <a:noFill/>
                </a:ln>
                <a:solidFill>
                  <a:srgbClr val="004A78"/>
                </a:solidFill>
                <a:effectLst/>
                <a:uLnTx/>
                <a:uFillTx/>
                <a:latin typeface="arial" charset="0"/>
                <a:ea typeface="+mn-ea"/>
                <a:cs typeface="+mn-cs"/>
              </a:rPr>
              <a:t> Edition. © 2021 Cengage. All Rights Reserved. May not be scanned, copied or duplicated, or posted to a publicly accessible website, in whole or in part.</a:t>
            </a:r>
          </a:p>
        </p:txBody>
      </p:sp>
      <p:sp>
        <p:nvSpPr>
          <p:cNvPr id="13" name="Slide Number Placeholder 2">
            <a:extLst>
              <a:ext uri="{FF2B5EF4-FFF2-40B4-BE49-F238E27FC236}">
                <a16:creationId xmlns:a16="http://schemas.microsoft.com/office/drawing/2014/main" id="{29CF6AFE-1E88-4A83-870F-C4C762E27923}"/>
              </a:ext>
            </a:extLst>
          </p:cNvPr>
          <p:cNvSpPr>
            <a:spLocks noGrp="1"/>
          </p:cNvSpPr>
          <p:nvPr>
            <p:ph type="sldNum" sz="quarter" idx="4"/>
          </p:nvPr>
        </p:nvSpPr>
        <p:spPr>
          <a:xfrm>
            <a:off x="11485985" y="6356350"/>
            <a:ext cx="492967" cy="365125"/>
          </a:xfrm>
          <a:prstGeom prst="rect">
            <a:avLst/>
          </a:prstGeom>
        </p:spPr>
        <p:txBody>
          <a:bodyPr vert="horz" lIns="91440" tIns="45720" rIns="91440" bIns="45720" rtlCol="0" anchor="ctr"/>
          <a:lstStyle>
            <a:lvl1pPr algn="r">
              <a:defRPr sz="1200">
                <a:solidFill>
                  <a:srgbClr val="000000"/>
                </a:solidFill>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1377184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with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Text Placeholder 1"/>
          <p:cNvSpPr>
            <a:spLocks noGrp="1"/>
          </p:cNvSpPr>
          <p:nvPr>
            <p:ph type="body" sz="quarter" idx="15" hasCustomPrompt="1"/>
          </p:nvPr>
        </p:nvSpPr>
        <p:spPr>
          <a:xfrm>
            <a:off x="743576" y="1289684"/>
            <a:ext cx="10711543" cy="2750053"/>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Text Placeholder 2"/>
          <p:cNvSpPr>
            <a:spLocks noGrp="1"/>
          </p:cNvSpPr>
          <p:nvPr>
            <p:ph type="body" sz="quarter" idx="16" hasCustomPrompt="1"/>
          </p:nvPr>
        </p:nvSpPr>
        <p:spPr>
          <a:xfrm>
            <a:off x="740228" y="4846655"/>
            <a:ext cx="10711543" cy="8255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7" name="Footer">
            <a:extLst>
              <a:ext uri="{FF2B5EF4-FFF2-40B4-BE49-F238E27FC236}">
                <a16:creationId xmlns:a16="http://schemas.microsoft.com/office/drawing/2014/main" id="{C81A39A9-F4AD-4D9D-B33C-EC5167D97F37}"/>
              </a:ext>
            </a:extLst>
          </p:cNvPr>
          <p:cNvSpPr txBox="1"/>
          <p:nvPr userDrawn="1"/>
        </p:nvSpPr>
        <p:spPr>
          <a:xfrm>
            <a:off x="3007866" y="6384855"/>
            <a:ext cx="8447253" cy="415498"/>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4A78"/>
                </a:solidFill>
                <a:effectLst/>
                <a:uLnTx/>
                <a:uFillTx/>
                <a:latin typeface="arial" charset="0"/>
                <a:ea typeface="+mn-ea"/>
                <a:cs typeface="+mn-cs"/>
              </a:rPr>
              <a:t>Jeff Madura, International Financial Management, 14</a:t>
            </a:r>
            <a:r>
              <a:rPr kumimoji="0" lang="en-IN" sz="12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IN" sz="1200" b="0" i="0" u="none" strike="noStrike" kern="1200" cap="none" spc="0" normalizeH="0" baseline="0" noProof="0" dirty="0">
                <a:ln>
                  <a:noFill/>
                </a:ln>
                <a:solidFill>
                  <a:srgbClr val="004A78"/>
                </a:solidFill>
                <a:effectLst/>
                <a:uLnTx/>
                <a:uFillTx/>
                <a:latin typeface="arial" charset="0"/>
                <a:ea typeface="+mn-ea"/>
                <a:cs typeface="+mn-cs"/>
              </a:rPr>
              <a:t> Edition. © 2021 Cengage. All Rights Reserved. May not be scanned, copied or duplicated, or posted to a publicly accessible website, in whole or in part.</a:t>
            </a:r>
          </a:p>
        </p:txBody>
      </p:sp>
      <p:sp>
        <p:nvSpPr>
          <p:cNvPr id="10" name="Slide Number Placeholder 2">
            <a:extLst>
              <a:ext uri="{FF2B5EF4-FFF2-40B4-BE49-F238E27FC236}">
                <a16:creationId xmlns:a16="http://schemas.microsoft.com/office/drawing/2014/main" id="{D769C9A6-5F70-4F89-B94E-20F78142B8DA}"/>
              </a:ext>
            </a:extLst>
          </p:cNvPr>
          <p:cNvSpPr>
            <a:spLocks noGrp="1"/>
          </p:cNvSpPr>
          <p:nvPr>
            <p:ph type="sldNum" sz="quarter" idx="4"/>
          </p:nvPr>
        </p:nvSpPr>
        <p:spPr>
          <a:xfrm>
            <a:off x="11485985" y="6356350"/>
            <a:ext cx="492967" cy="365125"/>
          </a:xfrm>
          <a:prstGeom prst="rect">
            <a:avLst/>
          </a:prstGeom>
        </p:spPr>
        <p:txBody>
          <a:bodyPr vert="horz" lIns="91440" tIns="45720" rIns="91440" bIns="45720" rtlCol="0" anchor="ctr"/>
          <a:lstStyle>
            <a:lvl1pPr algn="r">
              <a:defRPr sz="1200">
                <a:solidFill>
                  <a:srgbClr val="000000"/>
                </a:solidFill>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1474805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733118" y="1619557"/>
            <a:ext cx="6477000" cy="4259263"/>
          </a:xfrm>
        </p:spPr>
        <p:txBody>
          <a:bodyPr/>
          <a:lstStyle/>
          <a:p>
            <a:r>
              <a:rPr lang="en-US"/>
              <a:t>Click icon to add picture</a:t>
            </a:r>
          </a:p>
        </p:txBody>
      </p:sp>
      <p:sp>
        <p:nvSpPr>
          <p:cNvPr id="10" name="Text Placeholder 9"/>
          <p:cNvSpPr>
            <a:spLocks noGrp="1"/>
          </p:cNvSpPr>
          <p:nvPr>
            <p:ph type="body" sz="quarter" idx="11" hasCustomPrompt="1"/>
          </p:nvPr>
        </p:nvSpPr>
        <p:spPr>
          <a:xfrm>
            <a:off x="7478972" y="4070657"/>
            <a:ext cx="3976406" cy="180816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7" name="Footer">
            <a:extLst>
              <a:ext uri="{FF2B5EF4-FFF2-40B4-BE49-F238E27FC236}">
                <a16:creationId xmlns:a16="http://schemas.microsoft.com/office/drawing/2014/main" id="{6B4C4569-1EBC-4CE8-A519-EA0700076318}"/>
              </a:ext>
            </a:extLst>
          </p:cNvPr>
          <p:cNvSpPr txBox="1"/>
          <p:nvPr userDrawn="1"/>
        </p:nvSpPr>
        <p:spPr>
          <a:xfrm>
            <a:off x="3007866" y="6384855"/>
            <a:ext cx="8447253" cy="415498"/>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4A78"/>
                </a:solidFill>
                <a:effectLst/>
                <a:uLnTx/>
                <a:uFillTx/>
                <a:latin typeface="arial" charset="0"/>
                <a:ea typeface="+mn-ea"/>
                <a:cs typeface="+mn-cs"/>
              </a:rPr>
              <a:t>Jeff Madura, International Financial Management, 14</a:t>
            </a:r>
            <a:r>
              <a:rPr kumimoji="0" lang="en-IN" sz="12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IN" sz="1200" b="0" i="0" u="none" strike="noStrike" kern="1200" cap="none" spc="0" normalizeH="0" baseline="0" noProof="0" dirty="0">
                <a:ln>
                  <a:noFill/>
                </a:ln>
                <a:solidFill>
                  <a:srgbClr val="004A78"/>
                </a:solidFill>
                <a:effectLst/>
                <a:uLnTx/>
                <a:uFillTx/>
                <a:latin typeface="arial" charset="0"/>
                <a:ea typeface="+mn-ea"/>
                <a:cs typeface="+mn-cs"/>
              </a:rPr>
              <a:t> Edition. © 2021 Cengage. All Rights Reserved. May not be scanned, copied or duplicated, or posted to a publicly accessible website, in whole or in part.</a:t>
            </a:r>
          </a:p>
        </p:txBody>
      </p:sp>
      <p:sp>
        <p:nvSpPr>
          <p:cNvPr id="11" name="Slide Number Placeholder 2">
            <a:extLst>
              <a:ext uri="{FF2B5EF4-FFF2-40B4-BE49-F238E27FC236}">
                <a16:creationId xmlns:a16="http://schemas.microsoft.com/office/drawing/2014/main" id="{3D4769DE-7E40-4463-8B99-1065D718ABEB}"/>
              </a:ext>
            </a:extLst>
          </p:cNvPr>
          <p:cNvSpPr>
            <a:spLocks noGrp="1"/>
          </p:cNvSpPr>
          <p:nvPr>
            <p:ph type="sldNum" sz="quarter" idx="4"/>
          </p:nvPr>
        </p:nvSpPr>
        <p:spPr>
          <a:xfrm>
            <a:off x="11485985" y="6356350"/>
            <a:ext cx="492967" cy="365125"/>
          </a:xfrm>
          <a:prstGeom prst="rect">
            <a:avLst/>
          </a:prstGeom>
        </p:spPr>
        <p:txBody>
          <a:bodyPr vert="horz" lIns="91440" tIns="45720" rIns="91440" bIns="45720" rtlCol="0" anchor="ctr"/>
          <a:lstStyle>
            <a:lvl1pPr algn="r">
              <a:defRPr sz="1200">
                <a:solidFill>
                  <a:srgbClr val="000000"/>
                </a:solidFill>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87119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289304"/>
            <a:ext cx="10711543" cy="4394200"/>
          </a:xfrm>
        </p:spPr>
        <p:txBody>
          <a:bodyPr>
            <a:normAutofit/>
          </a:bodyPr>
          <a:lstStyle>
            <a:lvl1pPr marL="342900" indent="-342900">
              <a:buClr>
                <a:srgbClr val="004A78"/>
              </a:buClr>
              <a:buFont typeface="Arial" charset="0"/>
              <a:buChar char="•"/>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6" name="Footer">
            <a:extLst>
              <a:ext uri="{FF2B5EF4-FFF2-40B4-BE49-F238E27FC236}">
                <a16:creationId xmlns:a16="http://schemas.microsoft.com/office/drawing/2014/main" id="{1A6BA972-7838-46C7-8446-B1F20118F5AA}"/>
              </a:ext>
            </a:extLst>
          </p:cNvPr>
          <p:cNvSpPr txBox="1"/>
          <p:nvPr userDrawn="1"/>
        </p:nvSpPr>
        <p:spPr>
          <a:xfrm>
            <a:off x="3007866" y="6384855"/>
            <a:ext cx="8447253" cy="415498"/>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4A78"/>
                </a:solidFill>
                <a:effectLst/>
                <a:uLnTx/>
                <a:uFillTx/>
                <a:latin typeface="arial" charset="0"/>
                <a:ea typeface="+mn-ea"/>
                <a:cs typeface="+mn-cs"/>
              </a:rPr>
              <a:t>Jeff Madura, International Financial Management, 14</a:t>
            </a:r>
            <a:r>
              <a:rPr kumimoji="0" lang="en-IN" sz="12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IN" sz="1200" b="0" i="0" u="none" strike="noStrike" kern="1200" cap="none" spc="0" normalizeH="0" baseline="0" noProof="0" dirty="0">
                <a:ln>
                  <a:noFill/>
                </a:ln>
                <a:solidFill>
                  <a:srgbClr val="004A78"/>
                </a:solidFill>
                <a:effectLst/>
                <a:uLnTx/>
                <a:uFillTx/>
                <a:latin typeface="arial" charset="0"/>
                <a:ea typeface="+mn-ea"/>
                <a:cs typeface="+mn-cs"/>
              </a:rPr>
              <a:t> Edition. © 2021 Cengage. All Rights Reserved. May not be scanned, copied or duplicated, or posted to a publicly accessible website, in whole or in part.</a:t>
            </a:r>
          </a:p>
        </p:txBody>
      </p:sp>
      <p:sp>
        <p:nvSpPr>
          <p:cNvPr id="8" name="Slide Number Placeholder 2">
            <a:extLst>
              <a:ext uri="{FF2B5EF4-FFF2-40B4-BE49-F238E27FC236}">
                <a16:creationId xmlns:a16="http://schemas.microsoft.com/office/drawing/2014/main" id="{B1115F21-62F7-4022-9F51-92E798EBC19C}"/>
              </a:ext>
            </a:extLst>
          </p:cNvPr>
          <p:cNvSpPr>
            <a:spLocks noGrp="1"/>
          </p:cNvSpPr>
          <p:nvPr>
            <p:ph type="sldNum" sz="quarter" idx="4"/>
          </p:nvPr>
        </p:nvSpPr>
        <p:spPr>
          <a:xfrm>
            <a:off x="11485985" y="6356350"/>
            <a:ext cx="492967" cy="365125"/>
          </a:xfrm>
          <a:prstGeom prst="rect">
            <a:avLst/>
          </a:prstGeom>
        </p:spPr>
        <p:txBody>
          <a:bodyPr vert="horz" lIns="91440" tIns="45720" rIns="91440" bIns="45720" rtlCol="0" anchor="ctr"/>
          <a:lstStyle>
            <a:lvl1pPr algn="r">
              <a:defRPr sz="1200">
                <a:solidFill>
                  <a:srgbClr val="000000"/>
                </a:solidFill>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905811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12" name="Text Placeholder 11"/>
          <p:cNvSpPr>
            <a:spLocks noGrp="1"/>
          </p:cNvSpPr>
          <p:nvPr>
            <p:ph type="body" sz="quarter" idx="17" hasCustomPrompt="1"/>
          </p:nvPr>
        </p:nvSpPr>
        <p:spPr>
          <a:xfrm>
            <a:off x="743576" y="1289304"/>
            <a:ext cx="10711543" cy="4394200"/>
          </a:xfrm>
        </p:spPr>
        <p:txBody>
          <a:bodyPr>
            <a:normAutofit/>
          </a:bodyPr>
          <a:lstStyle>
            <a:lvl1pPr marL="402336" indent="-402336">
              <a:buClr>
                <a:srgbClr val="004A78"/>
              </a:buClr>
              <a:buFont typeface="+mj-lt"/>
              <a:buAutoNum type="arabicPeriod"/>
              <a:defRPr sz="2400" baseline="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6" name="Footer">
            <a:extLst>
              <a:ext uri="{FF2B5EF4-FFF2-40B4-BE49-F238E27FC236}">
                <a16:creationId xmlns:a16="http://schemas.microsoft.com/office/drawing/2014/main" id="{F9DC6BB7-E9C1-402F-B71E-6967C4C9AB2A}"/>
              </a:ext>
            </a:extLst>
          </p:cNvPr>
          <p:cNvSpPr txBox="1"/>
          <p:nvPr userDrawn="1"/>
        </p:nvSpPr>
        <p:spPr>
          <a:xfrm>
            <a:off x="3007866" y="6384855"/>
            <a:ext cx="8447253" cy="415498"/>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4A78"/>
                </a:solidFill>
                <a:effectLst/>
                <a:uLnTx/>
                <a:uFillTx/>
                <a:latin typeface="arial" charset="0"/>
                <a:ea typeface="+mn-ea"/>
                <a:cs typeface="+mn-cs"/>
              </a:rPr>
              <a:t>Jeff Madura, International Financial Management, 14</a:t>
            </a:r>
            <a:r>
              <a:rPr kumimoji="0" lang="en-IN" sz="12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IN" sz="1200" b="0" i="0" u="none" strike="noStrike" kern="1200" cap="none" spc="0" normalizeH="0" baseline="0" noProof="0" dirty="0">
                <a:ln>
                  <a:noFill/>
                </a:ln>
                <a:solidFill>
                  <a:srgbClr val="004A78"/>
                </a:solidFill>
                <a:effectLst/>
                <a:uLnTx/>
                <a:uFillTx/>
                <a:latin typeface="arial" charset="0"/>
                <a:ea typeface="+mn-ea"/>
                <a:cs typeface="+mn-cs"/>
              </a:rPr>
              <a:t> Edition. © 2021 Cengage. All Rights Reserved. May not be scanned, copied or duplicated, or posted to a publicly accessible website, in whole or in part.</a:t>
            </a:r>
          </a:p>
        </p:txBody>
      </p:sp>
      <p:sp>
        <p:nvSpPr>
          <p:cNvPr id="8" name="Slide Number Placeholder 2">
            <a:extLst>
              <a:ext uri="{FF2B5EF4-FFF2-40B4-BE49-F238E27FC236}">
                <a16:creationId xmlns:a16="http://schemas.microsoft.com/office/drawing/2014/main" id="{815E69FA-BE60-43D7-859C-B7045F966D71}"/>
              </a:ext>
            </a:extLst>
          </p:cNvPr>
          <p:cNvSpPr>
            <a:spLocks noGrp="1"/>
          </p:cNvSpPr>
          <p:nvPr>
            <p:ph type="sldNum" sz="quarter" idx="4"/>
          </p:nvPr>
        </p:nvSpPr>
        <p:spPr>
          <a:xfrm>
            <a:off x="11485985" y="6356350"/>
            <a:ext cx="492967" cy="365125"/>
          </a:xfrm>
          <a:prstGeom prst="rect">
            <a:avLst/>
          </a:prstGeom>
        </p:spPr>
        <p:txBody>
          <a:bodyPr vert="horz" lIns="91440" tIns="45720" rIns="91440" bIns="45720" rtlCol="0" anchor="ctr"/>
          <a:lstStyle>
            <a:lvl1pPr algn="r">
              <a:defRPr sz="1200">
                <a:solidFill>
                  <a:srgbClr val="000000"/>
                </a:solidFill>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734264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12" name="Text Placeholder 11"/>
          <p:cNvSpPr>
            <a:spLocks noGrp="1"/>
          </p:cNvSpPr>
          <p:nvPr>
            <p:ph type="body" sz="quarter" idx="17" hasCustomPrompt="1"/>
          </p:nvPr>
        </p:nvSpPr>
        <p:spPr>
          <a:xfrm>
            <a:off x="743576" y="1289304"/>
            <a:ext cx="10711543" cy="4394200"/>
          </a:xfrm>
        </p:spPr>
        <p:txBody>
          <a:bodyPr>
            <a:normAutofit/>
          </a:bodyPr>
          <a:lstStyle>
            <a:lvl1pPr marL="292608" indent="-292608">
              <a:buClr>
                <a:srgbClr val="004A78"/>
              </a:buClr>
              <a:buFont typeface="Arial" charset="0"/>
              <a:buChar char="•"/>
              <a:defRPr sz="2400" baseline="0">
                <a:solidFill>
                  <a:srgbClr val="000000"/>
                </a:solidFill>
              </a:defRPr>
            </a:lvl1pPr>
            <a:lvl2pPr marL="621792" marR="0" indent="-320040" algn="l" defTabSz="914400" rtl="0" eaLnBrk="1" fontAlgn="base" latinLnBrk="0" hangingPunct="1">
              <a:lnSpc>
                <a:spcPct val="90000"/>
              </a:lnSpc>
              <a:spcBef>
                <a:spcPts val="1000"/>
              </a:spcBef>
              <a:spcAft>
                <a:spcPct val="0"/>
              </a:spcAft>
              <a:buClr>
                <a:srgbClr val="004A78"/>
              </a:buClr>
              <a:buSzTx/>
              <a:buFont typeface="Courier New" panose="02070309020205020404" pitchFamily="49" charset="0"/>
              <a:buChar char="o"/>
              <a:tabLst/>
              <a:defRPr sz="2200" baseline="0">
                <a:solidFill>
                  <a:srgbClr val="000000"/>
                </a:solidFill>
              </a:defRPr>
            </a:lvl2pPr>
            <a:lvl3pPr marL="1124712" indent="-320040">
              <a:spcBef>
                <a:spcPts val="1000"/>
              </a:spcBef>
              <a:buClr>
                <a:srgbClr val="004A78"/>
              </a:buClr>
              <a:buFont typeface="Arial" charset="0"/>
              <a:buChar char="•"/>
              <a:defRPr sz="2000" baseline="0">
                <a:solidFill>
                  <a:srgbClr val="000000"/>
                </a:solidFill>
              </a:defRPr>
            </a:lvl3pPr>
            <a:lvl4pPr marL="1600200" indent="-228600">
              <a:buClr>
                <a:srgbClr val="004A78"/>
              </a:buClr>
              <a:buSzPct val="100000"/>
              <a:buFont typeface="Courier New" panose="02070309020205020404" pitchFamily="49" charset="0"/>
              <a:buChar char="o"/>
              <a:defRPr sz="1800" baseline="0">
                <a:solidFill>
                  <a:srgbClr val="000000"/>
                </a:solidFill>
              </a:defRPr>
            </a:lvl4pPr>
            <a:lvl5pPr marL="2057400" indent="-228600">
              <a:buClr>
                <a:srgbClr val="004A78"/>
              </a:buClr>
              <a:buFont typeface="Arial" panose="020B0604020202020204" pitchFamily="34" charset="0"/>
              <a:buChar char="•"/>
              <a:defRPr sz="1600" baseline="0">
                <a:solidFill>
                  <a:srgbClr val="000000"/>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a:extLst>
              <a:ext uri="{FF2B5EF4-FFF2-40B4-BE49-F238E27FC236}">
                <a16:creationId xmlns:a16="http://schemas.microsoft.com/office/drawing/2014/main" id="{8A0BFB7D-6424-403D-B49C-D4F7A08EAB71}"/>
              </a:ext>
            </a:extLst>
          </p:cNvPr>
          <p:cNvSpPr txBox="1"/>
          <p:nvPr userDrawn="1"/>
        </p:nvSpPr>
        <p:spPr>
          <a:xfrm>
            <a:off x="3007866" y="6384855"/>
            <a:ext cx="8447253" cy="415498"/>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4A78"/>
                </a:solidFill>
                <a:effectLst/>
                <a:uLnTx/>
                <a:uFillTx/>
                <a:latin typeface="arial" charset="0"/>
                <a:ea typeface="+mn-ea"/>
                <a:cs typeface="+mn-cs"/>
              </a:rPr>
              <a:t>Jeff Madura, International Financial Management, 14</a:t>
            </a:r>
            <a:r>
              <a:rPr kumimoji="0" lang="en-IN" sz="12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IN" sz="1200" b="0" i="0" u="none" strike="noStrike" kern="1200" cap="none" spc="0" normalizeH="0" baseline="0" noProof="0" dirty="0">
                <a:ln>
                  <a:noFill/>
                </a:ln>
                <a:solidFill>
                  <a:srgbClr val="004A78"/>
                </a:solidFill>
                <a:effectLst/>
                <a:uLnTx/>
                <a:uFillTx/>
                <a:latin typeface="arial" charset="0"/>
                <a:ea typeface="+mn-ea"/>
                <a:cs typeface="+mn-cs"/>
              </a:rPr>
              <a:t> Edition. © 2021 Cengage. All Rights Reserved. May not be scanned, copied or duplicated, or posted to a publicly accessible website, in whole or in part.</a:t>
            </a:r>
          </a:p>
        </p:txBody>
      </p:sp>
      <p:sp>
        <p:nvSpPr>
          <p:cNvPr id="8" name="Slide Number Placeholder 2">
            <a:extLst>
              <a:ext uri="{FF2B5EF4-FFF2-40B4-BE49-F238E27FC236}">
                <a16:creationId xmlns:a16="http://schemas.microsoft.com/office/drawing/2014/main" id="{A8A04CB7-030B-4F81-91CF-9785F89678A5}"/>
              </a:ext>
            </a:extLst>
          </p:cNvPr>
          <p:cNvSpPr>
            <a:spLocks noGrp="1"/>
          </p:cNvSpPr>
          <p:nvPr>
            <p:ph type="sldNum" sz="quarter" idx="4"/>
          </p:nvPr>
        </p:nvSpPr>
        <p:spPr>
          <a:xfrm>
            <a:off x="11485985" y="6356350"/>
            <a:ext cx="492967" cy="365125"/>
          </a:xfrm>
          <a:prstGeom prst="rect">
            <a:avLst/>
          </a:prstGeom>
        </p:spPr>
        <p:txBody>
          <a:bodyPr vert="horz" lIns="91440" tIns="45720" rIns="91440" bIns="45720" rtlCol="0" anchor="ctr"/>
          <a:lstStyle>
            <a:lvl1pPr algn="r">
              <a:defRPr sz="1200">
                <a:solidFill>
                  <a:srgbClr val="000000"/>
                </a:solidFill>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915173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0"/>
          </p:nvPr>
        </p:nvSpPr>
        <p:spPr>
          <a:xfrm>
            <a:off x="1895522" y="2019868"/>
            <a:ext cx="8128000" cy="3380095"/>
          </a:xfrm>
        </p:spPr>
        <p:txBody>
          <a:bodyPr/>
          <a:lstStyle/>
          <a:p>
            <a:r>
              <a:rPr lang="en-US"/>
              <a:t>Click icon to add table</a:t>
            </a:r>
          </a:p>
        </p:txBody>
      </p:sp>
      <p:sp>
        <p:nvSpPr>
          <p:cNvPr id="6"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[Author Name], [Book Title], [#] Edition. © [Insert Year] Cengage. All Rights Reserved. May not be scanned, copied or duplicated, or posted to a publicly accessible website, in whole or in part.</a:t>
            </a:r>
          </a:p>
        </p:txBody>
      </p:sp>
      <p:sp>
        <p:nvSpPr>
          <p:cNvPr id="9" name="Slide Number Placeholder 2">
            <a:extLst>
              <a:ext uri="{FF2B5EF4-FFF2-40B4-BE49-F238E27FC236}">
                <a16:creationId xmlns:a16="http://schemas.microsoft.com/office/drawing/2014/main" id="{A11327AD-9EEC-497B-9E8F-80596BA0ED1E}"/>
              </a:ext>
            </a:extLst>
          </p:cNvPr>
          <p:cNvSpPr>
            <a:spLocks noGrp="1"/>
          </p:cNvSpPr>
          <p:nvPr>
            <p:ph type="sldNum" sz="quarter" idx="4"/>
          </p:nvPr>
        </p:nvSpPr>
        <p:spPr>
          <a:xfrm>
            <a:off x="11485985" y="6356350"/>
            <a:ext cx="492967" cy="365125"/>
          </a:xfrm>
          <a:prstGeom prst="rect">
            <a:avLst/>
          </a:prstGeom>
        </p:spPr>
        <p:txBody>
          <a:bodyPr vert="horz" lIns="91440" tIns="45720" rIns="91440" bIns="45720" rtlCol="0" anchor="ctr"/>
          <a:lstStyle>
            <a:lvl1pPr algn="r">
              <a:defRPr sz="1200">
                <a:solidFill>
                  <a:srgbClr val="000000"/>
                </a:solidFill>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76403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2193424"/>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3096122"/>
            <a:ext cx="10515600" cy="672105"/>
          </a:xfrm>
        </p:spPr>
        <p:txBody>
          <a:bodyPr/>
          <a:lstStyle>
            <a:lvl1pPr>
              <a:defRPr>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endParaRPr lang="en-US" dirty="0"/>
          </a:p>
        </p:txBody>
      </p:sp>
      <p:sp>
        <p:nvSpPr>
          <p:cNvPr id="11" name="Slide Number Placeholder 2">
            <a:extLst>
              <a:ext uri="{FF2B5EF4-FFF2-40B4-BE49-F238E27FC236}">
                <a16:creationId xmlns:a16="http://schemas.microsoft.com/office/drawing/2014/main" id="{F0368921-EFA8-452E-BF96-9D427E3FDEAE}"/>
              </a:ext>
            </a:extLst>
          </p:cNvPr>
          <p:cNvSpPr>
            <a:spLocks noGrp="1"/>
          </p:cNvSpPr>
          <p:nvPr>
            <p:ph type="sldNum" sz="quarter" idx="4"/>
          </p:nvPr>
        </p:nvSpPr>
        <p:spPr>
          <a:xfrm>
            <a:off x="11644604" y="6356350"/>
            <a:ext cx="418323"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F9BE6549-90FB-4E0E-8C54-0640FEBC787D}" type="slidenum">
              <a:rPr lang="en-US" smtClean="0"/>
              <a:pPr/>
              <a:t>‹#›</a:t>
            </a:fld>
            <a:endParaRPr lang="en-US" dirty="0"/>
          </a:p>
        </p:txBody>
      </p:sp>
      <p:sp>
        <p:nvSpPr>
          <p:cNvPr id="4" name="Content Placeholder 3">
            <a:extLst>
              <a:ext uri="{FF2B5EF4-FFF2-40B4-BE49-F238E27FC236}">
                <a16:creationId xmlns:a16="http://schemas.microsoft.com/office/drawing/2014/main" id="{C19F25BF-9509-496B-A09F-0417045812DF}"/>
              </a:ext>
            </a:extLst>
          </p:cNvPr>
          <p:cNvSpPr>
            <a:spLocks noGrp="1"/>
          </p:cNvSpPr>
          <p:nvPr>
            <p:ph sz="quarter" idx="12"/>
          </p:nvPr>
        </p:nvSpPr>
        <p:spPr>
          <a:xfrm>
            <a:off x="2124075" y="3930650"/>
            <a:ext cx="8447088" cy="846138"/>
          </a:xfrm>
        </p:spPr>
        <p:txBody>
          <a:bodyPr/>
          <a:lstStyle>
            <a:lvl1pPr algn="ctr">
              <a:defRPr sz="2400" b="1" baseline="0">
                <a:solidFill>
                  <a:schemeClr val="bg1"/>
                </a:solidFill>
              </a:defRPr>
            </a:lvl1pPr>
          </a:lstStyle>
          <a:p>
            <a:pPr lvl="0"/>
            <a:endParaRPr lang="en-IN" dirty="0"/>
          </a:p>
        </p:txBody>
      </p:sp>
    </p:spTree>
    <p:extLst>
      <p:ext uri="{BB962C8B-B14F-4D97-AF65-F5344CB8AC3E}">
        <p14:creationId xmlns:p14="http://schemas.microsoft.com/office/powerpoint/2010/main" val="83817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3996910" y="3112899"/>
            <a:ext cx="3297426" cy="618014"/>
          </a:xfrm>
        </p:spPr>
        <p:txBody>
          <a:bodyPr anchor="b">
            <a:noAutofit/>
          </a:bodyPr>
          <a:lstStyle>
            <a:lvl1pPr marL="0" indent="0" algn="l">
              <a:buNone/>
              <a:defRPr sz="36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Chapter 1</a:t>
            </a:r>
          </a:p>
        </p:txBody>
      </p:sp>
      <p:sp>
        <p:nvSpPr>
          <p:cNvPr id="5" name="Title 4"/>
          <p:cNvSpPr>
            <a:spLocks noGrp="1"/>
          </p:cNvSpPr>
          <p:nvPr>
            <p:ph type="title"/>
          </p:nvPr>
        </p:nvSpPr>
        <p:spPr>
          <a:xfrm>
            <a:off x="3996910" y="4035474"/>
            <a:ext cx="6402684" cy="672105"/>
          </a:xfrm>
        </p:spPr>
        <p:txBody>
          <a:bodyPr/>
          <a:lstStyle>
            <a:lvl1pPr algn="l">
              <a:defRPr>
                <a:solidFill>
                  <a:schemeClr val="bg1"/>
                </a:solidFill>
              </a:defRPr>
            </a:lvl1pPr>
          </a:lstStyle>
          <a:p>
            <a:r>
              <a:rPr lang="en-US"/>
              <a:t>Click to edit Master title style</a:t>
            </a:r>
            <a:endParaRPr lang="en-US" dirty="0"/>
          </a:p>
        </p:txBody>
      </p:sp>
      <p:sp>
        <p:nvSpPr>
          <p:cNvPr id="9" name="Picture Placeholder 8"/>
          <p:cNvSpPr>
            <a:spLocks noGrp="1"/>
          </p:cNvSpPr>
          <p:nvPr>
            <p:ph type="pic" sz="quarter" idx="12"/>
          </p:nvPr>
        </p:nvSpPr>
        <p:spPr>
          <a:xfrm>
            <a:off x="246063" y="314482"/>
            <a:ext cx="3343275" cy="4318000"/>
          </a:xfrm>
        </p:spPr>
        <p:txBody>
          <a:bodyPr/>
          <a:lstStyle/>
          <a:p>
            <a:r>
              <a:rPr lang="en-US"/>
              <a:t>Click icon to add picture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endParaRPr lang="en-US" dirty="0"/>
          </a:p>
        </p:txBody>
      </p:sp>
      <p:sp>
        <p:nvSpPr>
          <p:cNvPr id="12" name="Slide Number Placeholder 2">
            <a:extLst>
              <a:ext uri="{FF2B5EF4-FFF2-40B4-BE49-F238E27FC236}">
                <a16:creationId xmlns:a16="http://schemas.microsoft.com/office/drawing/2014/main" id="{29F6C9DB-848E-4A77-A760-B570F5EE1D19}"/>
              </a:ext>
            </a:extLst>
          </p:cNvPr>
          <p:cNvSpPr>
            <a:spLocks noGrp="1"/>
          </p:cNvSpPr>
          <p:nvPr>
            <p:ph type="sldNum" sz="quarter" idx="4"/>
          </p:nvPr>
        </p:nvSpPr>
        <p:spPr>
          <a:xfrm>
            <a:off x="11747240" y="6375012"/>
            <a:ext cx="380999" cy="365125"/>
          </a:xfrm>
          <a:prstGeom prst="rect">
            <a:avLst/>
          </a:prstGeom>
        </p:spPr>
        <p:txBody>
          <a:bodyPr vert="horz" lIns="91440" tIns="45720" rIns="91440" bIns="45720" rtlCol="0" anchor="ctr"/>
          <a:lstStyle>
            <a:lvl1pPr algn="r">
              <a:defRPr sz="1200">
                <a:solidFill>
                  <a:schemeClr val="bg1"/>
                </a:solidFill>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61778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743576" y="1289684"/>
            <a:ext cx="10711543" cy="3732692"/>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84855"/>
            <a:ext cx="8447253" cy="415498"/>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4A78"/>
                </a:solidFill>
                <a:effectLst/>
                <a:uLnTx/>
                <a:uFillTx/>
                <a:latin typeface="arial" charset="0"/>
                <a:ea typeface="+mn-ea"/>
                <a:cs typeface="+mn-cs"/>
              </a:rPr>
              <a:t>Jeff Madura, International Financial Management, 14</a:t>
            </a:r>
            <a:r>
              <a:rPr kumimoji="0" lang="en-IN" sz="12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IN" sz="1200" b="0" i="0" u="none" strike="noStrike" kern="1200" cap="none" spc="0" normalizeH="0" baseline="0" noProof="0" dirty="0">
                <a:ln>
                  <a:noFill/>
                </a:ln>
                <a:solidFill>
                  <a:srgbClr val="004A78"/>
                </a:solidFill>
                <a:effectLst/>
                <a:uLnTx/>
                <a:uFillTx/>
                <a:latin typeface="arial" charset="0"/>
                <a:ea typeface="+mn-ea"/>
                <a:cs typeface="+mn-cs"/>
              </a:rPr>
              <a:t> Edition. © 2021 Cengage. All Rights Reserved. May not be scanned, copied or duplicated, or posted to a publicly accessible website, in whole or in part.</a:t>
            </a:r>
          </a:p>
        </p:txBody>
      </p:sp>
      <p:sp>
        <p:nvSpPr>
          <p:cNvPr id="8" name="Slide Number Placeholder 2">
            <a:extLst>
              <a:ext uri="{FF2B5EF4-FFF2-40B4-BE49-F238E27FC236}">
                <a16:creationId xmlns:a16="http://schemas.microsoft.com/office/drawing/2014/main" id="{5D5206A6-5C7B-4398-9EA4-E429539B0C14}"/>
              </a:ext>
            </a:extLst>
          </p:cNvPr>
          <p:cNvSpPr>
            <a:spLocks noGrp="1"/>
          </p:cNvSpPr>
          <p:nvPr>
            <p:ph type="sldNum" sz="quarter" idx="4"/>
          </p:nvPr>
        </p:nvSpPr>
        <p:spPr>
          <a:xfrm>
            <a:off x="11485985" y="6356350"/>
            <a:ext cx="492967" cy="365125"/>
          </a:xfrm>
          <a:prstGeom prst="rect">
            <a:avLst/>
          </a:prstGeom>
        </p:spPr>
        <p:txBody>
          <a:bodyPr vert="horz" lIns="91440" tIns="45720" rIns="91440" bIns="45720" rtlCol="0" anchor="ctr"/>
          <a:lstStyle>
            <a:lvl1pPr algn="r">
              <a:defRPr sz="1200">
                <a:solidFill>
                  <a:srgbClr val="000000"/>
                </a:solidFill>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1035067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4" name="Content Placeholder 3">
            <a:extLst>
              <a:ext uri="{FF2B5EF4-FFF2-40B4-BE49-F238E27FC236}">
                <a16:creationId xmlns:a16="http://schemas.microsoft.com/office/drawing/2014/main" id="{CB97465A-2BBE-471A-8C34-10CE54F5F310}"/>
              </a:ext>
            </a:extLst>
          </p:cNvPr>
          <p:cNvSpPr>
            <a:spLocks noGrp="1"/>
          </p:cNvSpPr>
          <p:nvPr>
            <p:ph sz="quarter" idx="16"/>
          </p:nvPr>
        </p:nvSpPr>
        <p:spPr>
          <a:xfrm>
            <a:off x="742950" y="1289051"/>
            <a:ext cx="10712450" cy="1070102"/>
          </a:xfrm>
        </p:spPr>
        <p:txBody>
          <a:bodyPr/>
          <a:lstStyle>
            <a:lvl1pPr>
              <a:defRPr sz="2400" baseline="0"/>
            </a:lvl1pPr>
          </a:lstStyle>
          <a:p>
            <a:pPr lvl="0"/>
            <a:endParaRPr lang="en-IN" dirty="0"/>
          </a:p>
        </p:txBody>
      </p:sp>
      <p:sp>
        <p:nvSpPr>
          <p:cNvPr id="9" name="Content Placeholder 8">
            <a:extLst>
              <a:ext uri="{FF2B5EF4-FFF2-40B4-BE49-F238E27FC236}">
                <a16:creationId xmlns:a16="http://schemas.microsoft.com/office/drawing/2014/main" id="{ABFF14C2-479E-4420-AF87-35E003BD6336}"/>
              </a:ext>
            </a:extLst>
          </p:cNvPr>
          <p:cNvSpPr>
            <a:spLocks noGrp="1"/>
          </p:cNvSpPr>
          <p:nvPr>
            <p:ph sz="quarter" idx="17"/>
          </p:nvPr>
        </p:nvSpPr>
        <p:spPr>
          <a:xfrm>
            <a:off x="742950" y="2478088"/>
            <a:ext cx="10712450" cy="1189037"/>
          </a:xfrm>
        </p:spPr>
        <p:txBody>
          <a:bodyPr/>
          <a:lstStyle>
            <a:lvl1pPr>
              <a:defRPr sz="2400" baseline="0"/>
            </a:lvl1pPr>
          </a:lstStyle>
          <a:p>
            <a:pPr lvl="0"/>
            <a:endParaRPr lang="en-IN" dirty="0"/>
          </a:p>
        </p:txBody>
      </p:sp>
      <p:sp>
        <p:nvSpPr>
          <p:cNvPr id="5" name="Footer"/>
          <p:cNvSpPr txBox="1"/>
          <p:nvPr userDrawn="1"/>
        </p:nvSpPr>
        <p:spPr>
          <a:xfrm>
            <a:off x="3007866" y="6384855"/>
            <a:ext cx="8447253" cy="415498"/>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4A78"/>
                </a:solidFill>
                <a:effectLst/>
                <a:uLnTx/>
                <a:uFillTx/>
                <a:latin typeface="arial" charset="0"/>
                <a:ea typeface="+mn-ea"/>
                <a:cs typeface="+mn-cs"/>
              </a:rPr>
              <a:t>Jeff Madura, International Financial Management, 14</a:t>
            </a:r>
            <a:r>
              <a:rPr kumimoji="0" lang="en-IN" sz="12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IN" sz="1200" b="0" i="0" u="none" strike="noStrike" kern="1200" cap="none" spc="0" normalizeH="0" baseline="0" noProof="0" dirty="0">
                <a:ln>
                  <a:noFill/>
                </a:ln>
                <a:solidFill>
                  <a:srgbClr val="004A78"/>
                </a:solidFill>
                <a:effectLst/>
                <a:uLnTx/>
                <a:uFillTx/>
                <a:latin typeface="arial" charset="0"/>
                <a:ea typeface="+mn-ea"/>
                <a:cs typeface="+mn-cs"/>
              </a:rPr>
              <a:t> Edition. © 2021 Cengage. All Rights Reserved. May not be scanned, copied or duplicated, or posted to a publicly accessible website, in whole or in part.</a:t>
            </a:r>
          </a:p>
        </p:txBody>
      </p:sp>
      <p:sp>
        <p:nvSpPr>
          <p:cNvPr id="8" name="Slide Number Placeholder 2">
            <a:extLst>
              <a:ext uri="{FF2B5EF4-FFF2-40B4-BE49-F238E27FC236}">
                <a16:creationId xmlns:a16="http://schemas.microsoft.com/office/drawing/2014/main" id="{5D5206A6-5C7B-4398-9EA4-E429539B0C14}"/>
              </a:ext>
            </a:extLst>
          </p:cNvPr>
          <p:cNvSpPr>
            <a:spLocks noGrp="1"/>
          </p:cNvSpPr>
          <p:nvPr>
            <p:ph type="sldNum" sz="quarter" idx="4"/>
          </p:nvPr>
        </p:nvSpPr>
        <p:spPr>
          <a:xfrm>
            <a:off x="11485985" y="6356350"/>
            <a:ext cx="492967" cy="365125"/>
          </a:xfrm>
          <a:prstGeom prst="rect">
            <a:avLst/>
          </a:prstGeom>
        </p:spPr>
        <p:txBody>
          <a:bodyPr vert="horz" lIns="91440" tIns="45720" rIns="91440" bIns="45720" rtlCol="0" anchor="ctr"/>
          <a:lstStyle>
            <a:lvl1pPr algn="r">
              <a:defRPr sz="1200">
                <a:solidFill>
                  <a:srgbClr val="000000"/>
                </a:solidFill>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184527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4" name="Content Placeholder 3">
            <a:extLst>
              <a:ext uri="{FF2B5EF4-FFF2-40B4-BE49-F238E27FC236}">
                <a16:creationId xmlns:a16="http://schemas.microsoft.com/office/drawing/2014/main" id="{CB97465A-2BBE-471A-8C34-10CE54F5F310}"/>
              </a:ext>
            </a:extLst>
          </p:cNvPr>
          <p:cNvSpPr>
            <a:spLocks noGrp="1"/>
          </p:cNvSpPr>
          <p:nvPr>
            <p:ph sz="quarter" idx="16"/>
          </p:nvPr>
        </p:nvSpPr>
        <p:spPr>
          <a:xfrm>
            <a:off x="742950" y="1289051"/>
            <a:ext cx="10712450" cy="672105"/>
          </a:xfrm>
        </p:spPr>
        <p:txBody>
          <a:bodyPr/>
          <a:lstStyle>
            <a:lvl1pPr>
              <a:defRPr sz="2400" baseline="0"/>
            </a:lvl1pPr>
          </a:lstStyle>
          <a:p>
            <a:pPr lvl="0"/>
            <a:endParaRPr lang="en-IN" dirty="0"/>
          </a:p>
        </p:txBody>
      </p:sp>
      <p:sp>
        <p:nvSpPr>
          <p:cNvPr id="9" name="Content Placeholder 8">
            <a:extLst>
              <a:ext uri="{FF2B5EF4-FFF2-40B4-BE49-F238E27FC236}">
                <a16:creationId xmlns:a16="http://schemas.microsoft.com/office/drawing/2014/main" id="{ABFF14C2-479E-4420-AF87-35E003BD6336}"/>
              </a:ext>
            </a:extLst>
          </p:cNvPr>
          <p:cNvSpPr>
            <a:spLocks noGrp="1"/>
          </p:cNvSpPr>
          <p:nvPr>
            <p:ph sz="quarter" idx="17"/>
          </p:nvPr>
        </p:nvSpPr>
        <p:spPr>
          <a:xfrm>
            <a:off x="742950" y="2121408"/>
            <a:ext cx="10712450" cy="672105"/>
          </a:xfrm>
        </p:spPr>
        <p:txBody>
          <a:bodyPr/>
          <a:lstStyle>
            <a:lvl1pPr>
              <a:defRPr sz="2400" baseline="0"/>
            </a:lvl1pPr>
          </a:lstStyle>
          <a:p>
            <a:pPr lvl="0"/>
            <a:endParaRPr lang="en-IN" dirty="0"/>
          </a:p>
        </p:txBody>
      </p:sp>
      <p:sp>
        <p:nvSpPr>
          <p:cNvPr id="6" name="Content Placeholder 5">
            <a:extLst>
              <a:ext uri="{FF2B5EF4-FFF2-40B4-BE49-F238E27FC236}">
                <a16:creationId xmlns:a16="http://schemas.microsoft.com/office/drawing/2014/main" id="{F2FECFAB-679B-4A2F-876D-E2D9D597BFC4}"/>
              </a:ext>
            </a:extLst>
          </p:cNvPr>
          <p:cNvSpPr>
            <a:spLocks noGrp="1"/>
          </p:cNvSpPr>
          <p:nvPr>
            <p:ph sz="quarter" idx="18"/>
          </p:nvPr>
        </p:nvSpPr>
        <p:spPr>
          <a:xfrm>
            <a:off x="742951" y="2953765"/>
            <a:ext cx="10712450" cy="672105"/>
          </a:xfrm>
        </p:spPr>
        <p:txBody>
          <a:bodyPr/>
          <a:lstStyle>
            <a:lvl1pPr>
              <a:defRPr sz="2400" baseline="0"/>
            </a:lvl1pPr>
          </a:lstStyle>
          <a:p>
            <a:pPr lvl="0"/>
            <a:endParaRPr lang="en-IN" dirty="0"/>
          </a:p>
        </p:txBody>
      </p:sp>
      <p:sp>
        <p:nvSpPr>
          <p:cNvPr id="10" name="Content Placeholder 9">
            <a:extLst>
              <a:ext uri="{FF2B5EF4-FFF2-40B4-BE49-F238E27FC236}">
                <a16:creationId xmlns:a16="http://schemas.microsoft.com/office/drawing/2014/main" id="{EBE7468E-D182-49AC-A887-D75B22258C3F}"/>
              </a:ext>
            </a:extLst>
          </p:cNvPr>
          <p:cNvSpPr>
            <a:spLocks noGrp="1"/>
          </p:cNvSpPr>
          <p:nvPr>
            <p:ph sz="quarter" idx="19"/>
          </p:nvPr>
        </p:nvSpPr>
        <p:spPr>
          <a:xfrm>
            <a:off x="742950" y="3749675"/>
            <a:ext cx="10712451" cy="868363"/>
          </a:xfrm>
        </p:spPr>
        <p:txBody>
          <a:bodyPr/>
          <a:lstStyle>
            <a:lvl1pPr>
              <a:defRPr sz="2400" baseline="0"/>
            </a:lvl1pPr>
          </a:lstStyle>
          <a:p>
            <a:pPr lvl="0"/>
            <a:endParaRPr lang="en-IN" dirty="0"/>
          </a:p>
        </p:txBody>
      </p:sp>
      <p:sp>
        <p:nvSpPr>
          <p:cNvPr id="12" name="Content Placeholder 11">
            <a:extLst>
              <a:ext uri="{FF2B5EF4-FFF2-40B4-BE49-F238E27FC236}">
                <a16:creationId xmlns:a16="http://schemas.microsoft.com/office/drawing/2014/main" id="{030D84A3-4704-44DF-BF1A-8DCA7B7BDB26}"/>
              </a:ext>
            </a:extLst>
          </p:cNvPr>
          <p:cNvSpPr>
            <a:spLocks noGrp="1"/>
          </p:cNvSpPr>
          <p:nvPr>
            <p:ph sz="quarter" idx="20"/>
          </p:nvPr>
        </p:nvSpPr>
        <p:spPr>
          <a:xfrm>
            <a:off x="742950" y="4773613"/>
            <a:ext cx="10742613" cy="671512"/>
          </a:xfrm>
        </p:spPr>
        <p:txBody>
          <a:bodyPr/>
          <a:lstStyle>
            <a:lvl1pPr>
              <a:defRPr sz="2400" baseline="0"/>
            </a:lvl1pPr>
          </a:lstStyle>
          <a:p>
            <a:pPr lvl="0"/>
            <a:endParaRPr lang="en-IN" dirty="0"/>
          </a:p>
        </p:txBody>
      </p:sp>
      <p:sp>
        <p:nvSpPr>
          <p:cNvPr id="5" name="Footer"/>
          <p:cNvSpPr txBox="1"/>
          <p:nvPr userDrawn="1"/>
        </p:nvSpPr>
        <p:spPr>
          <a:xfrm>
            <a:off x="3007866" y="6384855"/>
            <a:ext cx="8447253" cy="415498"/>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4A78"/>
                </a:solidFill>
                <a:effectLst/>
                <a:uLnTx/>
                <a:uFillTx/>
                <a:latin typeface="arial" charset="0"/>
                <a:ea typeface="+mn-ea"/>
                <a:cs typeface="+mn-cs"/>
              </a:rPr>
              <a:t>Jeff Madura, International Financial Management, 14</a:t>
            </a:r>
            <a:r>
              <a:rPr kumimoji="0" lang="en-IN" sz="12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IN" sz="1200" b="0" i="0" u="none" strike="noStrike" kern="1200" cap="none" spc="0" normalizeH="0" baseline="0" noProof="0" dirty="0">
                <a:ln>
                  <a:noFill/>
                </a:ln>
                <a:solidFill>
                  <a:srgbClr val="004A78"/>
                </a:solidFill>
                <a:effectLst/>
                <a:uLnTx/>
                <a:uFillTx/>
                <a:latin typeface="arial" charset="0"/>
                <a:ea typeface="+mn-ea"/>
                <a:cs typeface="+mn-cs"/>
              </a:rPr>
              <a:t> Edition. © 2021 Cengage. All Rights Reserved. May not be scanned, copied or duplicated, or posted to a publicly accessible website, in whole or in part.</a:t>
            </a:r>
          </a:p>
        </p:txBody>
      </p:sp>
      <p:sp>
        <p:nvSpPr>
          <p:cNvPr id="8" name="Slide Number Placeholder 2">
            <a:extLst>
              <a:ext uri="{FF2B5EF4-FFF2-40B4-BE49-F238E27FC236}">
                <a16:creationId xmlns:a16="http://schemas.microsoft.com/office/drawing/2014/main" id="{5D5206A6-5C7B-4398-9EA4-E429539B0C14}"/>
              </a:ext>
            </a:extLst>
          </p:cNvPr>
          <p:cNvSpPr>
            <a:spLocks noGrp="1"/>
          </p:cNvSpPr>
          <p:nvPr>
            <p:ph type="sldNum" sz="quarter" idx="4"/>
          </p:nvPr>
        </p:nvSpPr>
        <p:spPr>
          <a:xfrm>
            <a:off x="11485985" y="6356350"/>
            <a:ext cx="492967" cy="365125"/>
          </a:xfrm>
          <a:prstGeom prst="rect">
            <a:avLst/>
          </a:prstGeom>
        </p:spPr>
        <p:txBody>
          <a:bodyPr vert="horz" lIns="91440" tIns="45720" rIns="91440" bIns="45720" rtlCol="0" anchor="ctr"/>
          <a:lstStyle>
            <a:lvl1pPr algn="r">
              <a:defRPr sz="1200">
                <a:solidFill>
                  <a:srgbClr val="000000"/>
                </a:solidFill>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842786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4" name="Content Placeholder 3">
            <a:extLst>
              <a:ext uri="{FF2B5EF4-FFF2-40B4-BE49-F238E27FC236}">
                <a16:creationId xmlns:a16="http://schemas.microsoft.com/office/drawing/2014/main" id="{CB97465A-2BBE-471A-8C34-10CE54F5F310}"/>
              </a:ext>
            </a:extLst>
          </p:cNvPr>
          <p:cNvSpPr>
            <a:spLocks noGrp="1"/>
          </p:cNvSpPr>
          <p:nvPr>
            <p:ph sz="quarter" idx="16"/>
          </p:nvPr>
        </p:nvSpPr>
        <p:spPr>
          <a:xfrm>
            <a:off x="742950" y="1289051"/>
            <a:ext cx="10712450" cy="384301"/>
          </a:xfrm>
        </p:spPr>
        <p:txBody>
          <a:bodyPr/>
          <a:lstStyle>
            <a:lvl1pPr>
              <a:defRPr sz="2400" baseline="0"/>
            </a:lvl1pPr>
          </a:lstStyle>
          <a:p>
            <a:pPr lvl="0"/>
            <a:endParaRPr lang="en-IN" dirty="0"/>
          </a:p>
        </p:txBody>
      </p:sp>
      <p:sp>
        <p:nvSpPr>
          <p:cNvPr id="9" name="Content Placeholder 8">
            <a:extLst>
              <a:ext uri="{FF2B5EF4-FFF2-40B4-BE49-F238E27FC236}">
                <a16:creationId xmlns:a16="http://schemas.microsoft.com/office/drawing/2014/main" id="{ABFF14C2-479E-4420-AF87-35E003BD6336}"/>
              </a:ext>
            </a:extLst>
          </p:cNvPr>
          <p:cNvSpPr>
            <a:spLocks noGrp="1"/>
          </p:cNvSpPr>
          <p:nvPr>
            <p:ph sz="quarter" idx="17"/>
          </p:nvPr>
        </p:nvSpPr>
        <p:spPr>
          <a:xfrm>
            <a:off x="742950" y="1828928"/>
            <a:ext cx="10712450" cy="356045"/>
          </a:xfrm>
        </p:spPr>
        <p:txBody>
          <a:bodyPr/>
          <a:lstStyle>
            <a:lvl1pPr>
              <a:defRPr sz="2400" baseline="0"/>
            </a:lvl1pPr>
          </a:lstStyle>
          <a:p>
            <a:pPr lvl="0"/>
            <a:endParaRPr lang="en-IN" dirty="0"/>
          </a:p>
        </p:txBody>
      </p:sp>
      <p:sp>
        <p:nvSpPr>
          <p:cNvPr id="6" name="Content Placeholder 5">
            <a:extLst>
              <a:ext uri="{FF2B5EF4-FFF2-40B4-BE49-F238E27FC236}">
                <a16:creationId xmlns:a16="http://schemas.microsoft.com/office/drawing/2014/main" id="{F2FECFAB-679B-4A2F-876D-E2D9D597BFC4}"/>
              </a:ext>
            </a:extLst>
          </p:cNvPr>
          <p:cNvSpPr>
            <a:spLocks noGrp="1"/>
          </p:cNvSpPr>
          <p:nvPr>
            <p:ph sz="quarter" idx="18"/>
          </p:nvPr>
        </p:nvSpPr>
        <p:spPr>
          <a:xfrm>
            <a:off x="742951" y="2249425"/>
            <a:ext cx="10712450" cy="384301"/>
          </a:xfrm>
        </p:spPr>
        <p:txBody>
          <a:bodyPr/>
          <a:lstStyle>
            <a:lvl1pPr>
              <a:defRPr sz="2400" baseline="0"/>
            </a:lvl1pPr>
          </a:lstStyle>
          <a:p>
            <a:pPr lvl="0"/>
            <a:endParaRPr lang="en-IN" dirty="0"/>
          </a:p>
        </p:txBody>
      </p:sp>
      <p:sp>
        <p:nvSpPr>
          <p:cNvPr id="10" name="Content Placeholder 9">
            <a:extLst>
              <a:ext uri="{FF2B5EF4-FFF2-40B4-BE49-F238E27FC236}">
                <a16:creationId xmlns:a16="http://schemas.microsoft.com/office/drawing/2014/main" id="{EBE7468E-D182-49AC-A887-D75B22258C3F}"/>
              </a:ext>
            </a:extLst>
          </p:cNvPr>
          <p:cNvSpPr>
            <a:spLocks noGrp="1"/>
          </p:cNvSpPr>
          <p:nvPr>
            <p:ph sz="quarter" idx="19"/>
          </p:nvPr>
        </p:nvSpPr>
        <p:spPr>
          <a:xfrm>
            <a:off x="742950" y="2761047"/>
            <a:ext cx="10712451" cy="448752"/>
          </a:xfrm>
        </p:spPr>
        <p:txBody>
          <a:bodyPr/>
          <a:lstStyle>
            <a:lvl1pPr>
              <a:defRPr sz="2400" baseline="0"/>
            </a:lvl1pPr>
          </a:lstStyle>
          <a:p>
            <a:pPr lvl="0"/>
            <a:endParaRPr lang="en-IN" dirty="0"/>
          </a:p>
        </p:txBody>
      </p:sp>
      <p:sp>
        <p:nvSpPr>
          <p:cNvPr id="12" name="Content Placeholder 11">
            <a:extLst>
              <a:ext uri="{FF2B5EF4-FFF2-40B4-BE49-F238E27FC236}">
                <a16:creationId xmlns:a16="http://schemas.microsoft.com/office/drawing/2014/main" id="{030D84A3-4704-44DF-BF1A-8DCA7B7BDB26}"/>
              </a:ext>
            </a:extLst>
          </p:cNvPr>
          <p:cNvSpPr>
            <a:spLocks noGrp="1"/>
          </p:cNvSpPr>
          <p:nvPr>
            <p:ph sz="quarter" idx="20"/>
          </p:nvPr>
        </p:nvSpPr>
        <p:spPr>
          <a:xfrm>
            <a:off x="742951" y="3337120"/>
            <a:ext cx="10706100" cy="415499"/>
          </a:xfrm>
        </p:spPr>
        <p:txBody>
          <a:bodyPr/>
          <a:lstStyle>
            <a:lvl1pPr>
              <a:defRPr sz="2400" baseline="0"/>
            </a:lvl1pPr>
          </a:lstStyle>
          <a:p>
            <a:pPr lvl="0"/>
            <a:endParaRPr lang="en-IN" dirty="0"/>
          </a:p>
        </p:txBody>
      </p:sp>
      <p:sp>
        <p:nvSpPr>
          <p:cNvPr id="7" name="Content Placeholder 6">
            <a:extLst>
              <a:ext uri="{FF2B5EF4-FFF2-40B4-BE49-F238E27FC236}">
                <a16:creationId xmlns:a16="http://schemas.microsoft.com/office/drawing/2014/main" id="{2C4504C2-71B0-4660-9A2B-EB3E1DD7938E}"/>
              </a:ext>
            </a:extLst>
          </p:cNvPr>
          <p:cNvSpPr>
            <a:spLocks noGrp="1"/>
          </p:cNvSpPr>
          <p:nvPr>
            <p:ph sz="quarter" idx="21"/>
          </p:nvPr>
        </p:nvSpPr>
        <p:spPr>
          <a:xfrm>
            <a:off x="742950" y="3822701"/>
            <a:ext cx="10712450" cy="415498"/>
          </a:xfrm>
        </p:spPr>
        <p:txBody>
          <a:bodyPr/>
          <a:lstStyle>
            <a:lvl1pPr>
              <a:defRPr sz="2400" baseline="0"/>
            </a:lvl1pPr>
          </a:lstStyle>
          <a:p>
            <a:pPr lvl="0"/>
            <a:endParaRPr lang="en-IN" dirty="0"/>
          </a:p>
        </p:txBody>
      </p:sp>
      <p:sp>
        <p:nvSpPr>
          <p:cNvPr id="13" name="Content Placeholder 12">
            <a:extLst>
              <a:ext uri="{FF2B5EF4-FFF2-40B4-BE49-F238E27FC236}">
                <a16:creationId xmlns:a16="http://schemas.microsoft.com/office/drawing/2014/main" id="{09AD69C0-5A42-4E9E-979B-4D1EBFB2BD98}"/>
              </a:ext>
            </a:extLst>
          </p:cNvPr>
          <p:cNvSpPr>
            <a:spLocks noGrp="1"/>
          </p:cNvSpPr>
          <p:nvPr>
            <p:ph sz="quarter" idx="22"/>
          </p:nvPr>
        </p:nvSpPr>
        <p:spPr>
          <a:xfrm>
            <a:off x="742950" y="4371023"/>
            <a:ext cx="10706100" cy="447865"/>
          </a:xfrm>
        </p:spPr>
        <p:txBody>
          <a:bodyPr/>
          <a:lstStyle>
            <a:lvl1pPr>
              <a:defRPr sz="2400" baseline="0"/>
            </a:lvl1pPr>
          </a:lstStyle>
          <a:p>
            <a:pPr lvl="0"/>
            <a:endParaRPr lang="en-IN" dirty="0"/>
          </a:p>
        </p:txBody>
      </p:sp>
      <p:sp>
        <p:nvSpPr>
          <p:cNvPr id="15" name="Content Placeholder 14">
            <a:extLst>
              <a:ext uri="{FF2B5EF4-FFF2-40B4-BE49-F238E27FC236}">
                <a16:creationId xmlns:a16="http://schemas.microsoft.com/office/drawing/2014/main" id="{71E92654-65B9-4FF2-A707-C48D724DE77B}"/>
              </a:ext>
            </a:extLst>
          </p:cNvPr>
          <p:cNvSpPr>
            <a:spLocks noGrp="1"/>
          </p:cNvSpPr>
          <p:nvPr>
            <p:ph sz="quarter" idx="23"/>
          </p:nvPr>
        </p:nvSpPr>
        <p:spPr>
          <a:xfrm>
            <a:off x="742950" y="4919980"/>
            <a:ext cx="10706100" cy="504825"/>
          </a:xfrm>
        </p:spPr>
        <p:txBody>
          <a:bodyPr/>
          <a:lstStyle>
            <a:lvl1pPr>
              <a:defRPr sz="2400" baseline="0"/>
            </a:lvl1pPr>
          </a:lstStyle>
          <a:p>
            <a:pPr lvl="0"/>
            <a:endParaRPr lang="en-IN" dirty="0"/>
          </a:p>
        </p:txBody>
      </p:sp>
      <p:sp>
        <p:nvSpPr>
          <p:cNvPr id="17" name="Content Placeholder 16">
            <a:extLst>
              <a:ext uri="{FF2B5EF4-FFF2-40B4-BE49-F238E27FC236}">
                <a16:creationId xmlns:a16="http://schemas.microsoft.com/office/drawing/2014/main" id="{76920D2B-0ADC-497D-847E-7963CD40CF40}"/>
              </a:ext>
            </a:extLst>
          </p:cNvPr>
          <p:cNvSpPr>
            <a:spLocks noGrp="1"/>
          </p:cNvSpPr>
          <p:nvPr>
            <p:ph sz="quarter" idx="24"/>
          </p:nvPr>
        </p:nvSpPr>
        <p:spPr>
          <a:xfrm>
            <a:off x="742950" y="5513388"/>
            <a:ext cx="10706100" cy="504825"/>
          </a:xfrm>
        </p:spPr>
        <p:txBody>
          <a:bodyPr/>
          <a:lstStyle>
            <a:lvl1pPr>
              <a:defRPr sz="2400" baseline="0"/>
            </a:lvl1pPr>
          </a:lstStyle>
          <a:p>
            <a:pPr lvl="0"/>
            <a:endParaRPr lang="en-IN" dirty="0"/>
          </a:p>
        </p:txBody>
      </p:sp>
      <p:sp>
        <p:nvSpPr>
          <p:cNvPr id="5" name="Footer"/>
          <p:cNvSpPr txBox="1"/>
          <p:nvPr userDrawn="1"/>
        </p:nvSpPr>
        <p:spPr>
          <a:xfrm>
            <a:off x="3007866" y="6384855"/>
            <a:ext cx="8447253" cy="415498"/>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4A78"/>
                </a:solidFill>
                <a:effectLst/>
                <a:uLnTx/>
                <a:uFillTx/>
                <a:latin typeface="arial" charset="0"/>
                <a:ea typeface="+mn-ea"/>
                <a:cs typeface="+mn-cs"/>
              </a:rPr>
              <a:t>Jeff Madura, International Financial Management, 14</a:t>
            </a:r>
            <a:r>
              <a:rPr kumimoji="0" lang="en-IN" sz="12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IN" sz="1200" b="0" i="0" u="none" strike="noStrike" kern="1200" cap="none" spc="0" normalizeH="0" baseline="0" noProof="0" dirty="0">
                <a:ln>
                  <a:noFill/>
                </a:ln>
                <a:solidFill>
                  <a:srgbClr val="004A78"/>
                </a:solidFill>
                <a:effectLst/>
                <a:uLnTx/>
                <a:uFillTx/>
                <a:latin typeface="arial" charset="0"/>
                <a:ea typeface="+mn-ea"/>
                <a:cs typeface="+mn-cs"/>
              </a:rPr>
              <a:t> Edition. © 2021 Cengage. All Rights Reserved. May not be scanned, copied or duplicated, or posted to a publicly accessible website, in whole or in part.</a:t>
            </a:r>
          </a:p>
        </p:txBody>
      </p:sp>
      <p:sp>
        <p:nvSpPr>
          <p:cNvPr id="8" name="Slide Number Placeholder 2">
            <a:extLst>
              <a:ext uri="{FF2B5EF4-FFF2-40B4-BE49-F238E27FC236}">
                <a16:creationId xmlns:a16="http://schemas.microsoft.com/office/drawing/2014/main" id="{5D5206A6-5C7B-4398-9EA4-E429539B0C14}"/>
              </a:ext>
            </a:extLst>
          </p:cNvPr>
          <p:cNvSpPr>
            <a:spLocks noGrp="1"/>
          </p:cNvSpPr>
          <p:nvPr>
            <p:ph type="sldNum" sz="quarter" idx="4"/>
          </p:nvPr>
        </p:nvSpPr>
        <p:spPr>
          <a:xfrm>
            <a:off x="11485985" y="6356350"/>
            <a:ext cx="492967" cy="365125"/>
          </a:xfrm>
          <a:prstGeom prst="rect">
            <a:avLst/>
          </a:prstGeom>
        </p:spPr>
        <p:txBody>
          <a:bodyPr vert="horz" lIns="91440" tIns="45720" rIns="91440" bIns="45720" rtlCol="0" anchor="ctr"/>
          <a:lstStyle>
            <a:lvl1pPr algn="r">
              <a:defRPr sz="1200">
                <a:solidFill>
                  <a:srgbClr val="000000"/>
                </a:solidFill>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1488405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4" name="Content Placeholder 3">
            <a:extLst>
              <a:ext uri="{FF2B5EF4-FFF2-40B4-BE49-F238E27FC236}">
                <a16:creationId xmlns:a16="http://schemas.microsoft.com/office/drawing/2014/main" id="{CB97465A-2BBE-471A-8C34-10CE54F5F310}"/>
              </a:ext>
            </a:extLst>
          </p:cNvPr>
          <p:cNvSpPr>
            <a:spLocks noGrp="1"/>
          </p:cNvSpPr>
          <p:nvPr>
            <p:ph sz="quarter" idx="16"/>
          </p:nvPr>
        </p:nvSpPr>
        <p:spPr>
          <a:xfrm>
            <a:off x="742950" y="1289051"/>
            <a:ext cx="5284626" cy="384301"/>
          </a:xfrm>
        </p:spPr>
        <p:txBody>
          <a:bodyPr/>
          <a:lstStyle>
            <a:lvl1pPr>
              <a:defRPr sz="2400" baseline="0"/>
            </a:lvl1pPr>
          </a:lstStyle>
          <a:p>
            <a:pPr lvl="0"/>
            <a:endParaRPr lang="en-IN" dirty="0"/>
          </a:p>
        </p:txBody>
      </p:sp>
      <p:sp>
        <p:nvSpPr>
          <p:cNvPr id="11" name="Content Placeholder 10">
            <a:extLst>
              <a:ext uri="{FF2B5EF4-FFF2-40B4-BE49-F238E27FC236}">
                <a16:creationId xmlns:a16="http://schemas.microsoft.com/office/drawing/2014/main" id="{CFCDBC16-7286-4AE9-A7E1-679659C90455}"/>
              </a:ext>
            </a:extLst>
          </p:cNvPr>
          <p:cNvSpPr>
            <a:spLocks noGrp="1"/>
          </p:cNvSpPr>
          <p:nvPr>
            <p:ph sz="quarter" idx="17"/>
          </p:nvPr>
        </p:nvSpPr>
        <p:spPr>
          <a:xfrm>
            <a:off x="6176963" y="1289050"/>
            <a:ext cx="5176837" cy="384175"/>
          </a:xfrm>
        </p:spPr>
        <p:txBody>
          <a:bodyPr/>
          <a:lstStyle/>
          <a:p>
            <a:pPr lvl="0"/>
            <a:endParaRPr lang="en-IN" dirty="0"/>
          </a:p>
        </p:txBody>
      </p:sp>
      <p:sp>
        <p:nvSpPr>
          <p:cNvPr id="23" name="Content Placeholder 22">
            <a:extLst>
              <a:ext uri="{FF2B5EF4-FFF2-40B4-BE49-F238E27FC236}">
                <a16:creationId xmlns:a16="http://schemas.microsoft.com/office/drawing/2014/main" id="{AD93139D-192A-4A3F-B5EE-D90F14408664}"/>
              </a:ext>
            </a:extLst>
          </p:cNvPr>
          <p:cNvSpPr>
            <a:spLocks noGrp="1"/>
          </p:cNvSpPr>
          <p:nvPr>
            <p:ph sz="quarter" idx="18"/>
          </p:nvPr>
        </p:nvSpPr>
        <p:spPr>
          <a:xfrm>
            <a:off x="742950" y="1809750"/>
            <a:ext cx="5284788" cy="415925"/>
          </a:xfrm>
        </p:spPr>
        <p:txBody>
          <a:bodyPr/>
          <a:lstStyle/>
          <a:p>
            <a:pPr lvl="0"/>
            <a:endParaRPr lang="en-IN" dirty="0"/>
          </a:p>
        </p:txBody>
      </p:sp>
      <p:sp>
        <p:nvSpPr>
          <p:cNvPr id="25" name="Content Placeholder 24">
            <a:extLst>
              <a:ext uri="{FF2B5EF4-FFF2-40B4-BE49-F238E27FC236}">
                <a16:creationId xmlns:a16="http://schemas.microsoft.com/office/drawing/2014/main" id="{679AFDE7-2210-4B02-905E-60FA1DFFE7CC}"/>
              </a:ext>
            </a:extLst>
          </p:cNvPr>
          <p:cNvSpPr>
            <a:spLocks noGrp="1"/>
          </p:cNvSpPr>
          <p:nvPr>
            <p:ph sz="quarter" idx="19"/>
          </p:nvPr>
        </p:nvSpPr>
        <p:spPr>
          <a:xfrm>
            <a:off x="6176963" y="1809750"/>
            <a:ext cx="5176837" cy="415925"/>
          </a:xfrm>
        </p:spPr>
        <p:txBody>
          <a:bodyPr/>
          <a:lstStyle/>
          <a:p>
            <a:pPr lvl="0"/>
            <a:endParaRPr lang="en-IN" dirty="0"/>
          </a:p>
        </p:txBody>
      </p:sp>
      <p:sp>
        <p:nvSpPr>
          <p:cNvPr id="27" name="Content Placeholder 26">
            <a:extLst>
              <a:ext uri="{FF2B5EF4-FFF2-40B4-BE49-F238E27FC236}">
                <a16:creationId xmlns:a16="http://schemas.microsoft.com/office/drawing/2014/main" id="{4EE7AC52-7B96-4841-90FA-32555F5E6A15}"/>
              </a:ext>
            </a:extLst>
          </p:cNvPr>
          <p:cNvSpPr>
            <a:spLocks noGrp="1"/>
          </p:cNvSpPr>
          <p:nvPr>
            <p:ph sz="quarter" idx="20"/>
          </p:nvPr>
        </p:nvSpPr>
        <p:spPr>
          <a:xfrm>
            <a:off x="742950" y="2332038"/>
            <a:ext cx="5284788" cy="336550"/>
          </a:xfrm>
        </p:spPr>
        <p:txBody>
          <a:bodyPr/>
          <a:lstStyle/>
          <a:p>
            <a:pPr lvl="0"/>
            <a:endParaRPr lang="en-IN" dirty="0"/>
          </a:p>
        </p:txBody>
      </p:sp>
      <p:sp>
        <p:nvSpPr>
          <p:cNvPr id="29" name="Content Placeholder 28">
            <a:extLst>
              <a:ext uri="{FF2B5EF4-FFF2-40B4-BE49-F238E27FC236}">
                <a16:creationId xmlns:a16="http://schemas.microsoft.com/office/drawing/2014/main" id="{FAC457F0-840A-4E95-9FFF-581E31DC3C13}"/>
              </a:ext>
            </a:extLst>
          </p:cNvPr>
          <p:cNvSpPr>
            <a:spLocks noGrp="1"/>
          </p:cNvSpPr>
          <p:nvPr>
            <p:ph sz="quarter" idx="21"/>
          </p:nvPr>
        </p:nvSpPr>
        <p:spPr>
          <a:xfrm>
            <a:off x="6176963" y="2332038"/>
            <a:ext cx="5176837" cy="336550"/>
          </a:xfrm>
        </p:spPr>
        <p:txBody>
          <a:bodyPr/>
          <a:lstStyle/>
          <a:p>
            <a:pPr lvl="0"/>
            <a:endParaRPr lang="en-IN" dirty="0"/>
          </a:p>
        </p:txBody>
      </p:sp>
      <p:sp>
        <p:nvSpPr>
          <p:cNvPr id="31" name="Content Placeholder 30">
            <a:extLst>
              <a:ext uri="{FF2B5EF4-FFF2-40B4-BE49-F238E27FC236}">
                <a16:creationId xmlns:a16="http://schemas.microsoft.com/office/drawing/2014/main" id="{F967C94B-9D2E-464F-BD3F-3A3E6101E5E9}"/>
              </a:ext>
            </a:extLst>
          </p:cNvPr>
          <p:cNvSpPr>
            <a:spLocks noGrp="1"/>
          </p:cNvSpPr>
          <p:nvPr>
            <p:ph sz="quarter" idx="22"/>
          </p:nvPr>
        </p:nvSpPr>
        <p:spPr>
          <a:xfrm>
            <a:off x="742950" y="2771775"/>
            <a:ext cx="5284788" cy="414338"/>
          </a:xfrm>
        </p:spPr>
        <p:txBody>
          <a:bodyPr/>
          <a:lstStyle/>
          <a:p>
            <a:pPr lvl="0"/>
            <a:endParaRPr lang="en-IN" dirty="0"/>
          </a:p>
        </p:txBody>
      </p:sp>
      <p:sp>
        <p:nvSpPr>
          <p:cNvPr id="33" name="Content Placeholder 32">
            <a:extLst>
              <a:ext uri="{FF2B5EF4-FFF2-40B4-BE49-F238E27FC236}">
                <a16:creationId xmlns:a16="http://schemas.microsoft.com/office/drawing/2014/main" id="{2F69AC05-7FDC-4B1E-BD07-6F59C8244619}"/>
              </a:ext>
            </a:extLst>
          </p:cNvPr>
          <p:cNvSpPr>
            <a:spLocks noGrp="1"/>
          </p:cNvSpPr>
          <p:nvPr>
            <p:ph sz="quarter" idx="23"/>
          </p:nvPr>
        </p:nvSpPr>
        <p:spPr>
          <a:xfrm>
            <a:off x="6176963" y="2771775"/>
            <a:ext cx="5176837" cy="414338"/>
          </a:xfrm>
        </p:spPr>
        <p:txBody>
          <a:bodyPr/>
          <a:lstStyle/>
          <a:p>
            <a:pPr lvl="0"/>
            <a:endParaRPr lang="en-IN" dirty="0"/>
          </a:p>
        </p:txBody>
      </p:sp>
      <p:sp>
        <p:nvSpPr>
          <p:cNvPr id="35" name="Content Placeholder 34">
            <a:extLst>
              <a:ext uri="{FF2B5EF4-FFF2-40B4-BE49-F238E27FC236}">
                <a16:creationId xmlns:a16="http://schemas.microsoft.com/office/drawing/2014/main" id="{E4C4458A-88F3-474F-94D6-95B29C16921D}"/>
              </a:ext>
            </a:extLst>
          </p:cNvPr>
          <p:cNvSpPr>
            <a:spLocks noGrp="1"/>
          </p:cNvSpPr>
          <p:nvPr>
            <p:ph sz="quarter" idx="24"/>
          </p:nvPr>
        </p:nvSpPr>
        <p:spPr>
          <a:xfrm>
            <a:off x="742950" y="3313113"/>
            <a:ext cx="5284788" cy="409801"/>
          </a:xfrm>
        </p:spPr>
        <p:txBody>
          <a:bodyPr/>
          <a:lstStyle/>
          <a:p>
            <a:pPr lvl="0"/>
            <a:endParaRPr lang="en-IN" dirty="0"/>
          </a:p>
        </p:txBody>
      </p:sp>
      <p:sp>
        <p:nvSpPr>
          <p:cNvPr id="37" name="Content Placeholder 36">
            <a:extLst>
              <a:ext uri="{FF2B5EF4-FFF2-40B4-BE49-F238E27FC236}">
                <a16:creationId xmlns:a16="http://schemas.microsoft.com/office/drawing/2014/main" id="{490FD6E1-E14F-4F7E-8768-6D5610FFE4D3}"/>
              </a:ext>
            </a:extLst>
          </p:cNvPr>
          <p:cNvSpPr>
            <a:spLocks noGrp="1"/>
          </p:cNvSpPr>
          <p:nvPr>
            <p:ph sz="quarter" idx="25"/>
          </p:nvPr>
        </p:nvSpPr>
        <p:spPr>
          <a:xfrm>
            <a:off x="6176963" y="3313113"/>
            <a:ext cx="5176837" cy="409575"/>
          </a:xfrm>
        </p:spPr>
        <p:txBody>
          <a:bodyPr/>
          <a:lstStyle/>
          <a:p>
            <a:pPr lvl="0"/>
            <a:endParaRPr lang="en-IN" dirty="0"/>
          </a:p>
        </p:txBody>
      </p:sp>
      <p:sp>
        <p:nvSpPr>
          <p:cNvPr id="39" name="Content Placeholder 38">
            <a:extLst>
              <a:ext uri="{FF2B5EF4-FFF2-40B4-BE49-F238E27FC236}">
                <a16:creationId xmlns:a16="http://schemas.microsoft.com/office/drawing/2014/main" id="{F0B765C2-4386-46E2-B395-B48B034FE37E}"/>
              </a:ext>
            </a:extLst>
          </p:cNvPr>
          <p:cNvSpPr>
            <a:spLocks noGrp="1"/>
          </p:cNvSpPr>
          <p:nvPr>
            <p:ph sz="quarter" idx="26"/>
          </p:nvPr>
        </p:nvSpPr>
        <p:spPr>
          <a:xfrm>
            <a:off x="742950" y="3835400"/>
            <a:ext cx="5284788" cy="409575"/>
          </a:xfrm>
        </p:spPr>
        <p:txBody>
          <a:bodyPr/>
          <a:lstStyle/>
          <a:p>
            <a:pPr lvl="0"/>
            <a:endParaRPr lang="en-IN" dirty="0"/>
          </a:p>
        </p:txBody>
      </p:sp>
      <p:sp>
        <p:nvSpPr>
          <p:cNvPr id="41" name="Content Placeholder 40">
            <a:extLst>
              <a:ext uri="{FF2B5EF4-FFF2-40B4-BE49-F238E27FC236}">
                <a16:creationId xmlns:a16="http://schemas.microsoft.com/office/drawing/2014/main" id="{EE194D2A-27E3-4FC8-843F-7DD3670D9C8A}"/>
              </a:ext>
            </a:extLst>
          </p:cNvPr>
          <p:cNvSpPr>
            <a:spLocks noGrp="1"/>
          </p:cNvSpPr>
          <p:nvPr>
            <p:ph sz="quarter" idx="27"/>
          </p:nvPr>
        </p:nvSpPr>
        <p:spPr>
          <a:xfrm>
            <a:off x="6176963" y="3835400"/>
            <a:ext cx="5176837" cy="409575"/>
          </a:xfrm>
        </p:spPr>
        <p:txBody>
          <a:bodyPr/>
          <a:lstStyle/>
          <a:p>
            <a:pPr lvl="0"/>
            <a:endParaRPr lang="en-IN" dirty="0"/>
          </a:p>
        </p:txBody>
      </p:sp>
      <p:sp>
        <p:nvSpPr>
          <p:cNvPr id="43" name="Content Placeholder 42">
            <a:extLst>
              <a:ext uri="{FF2B5EF4-FFF2-40B4-BE49-F238E27FC236}">
                <a16:creationId xmlns:a16="http://schemas.microsoft.com/office/drawing/2014/main" id="{ABB8CAD4-F8B9-49D2-ACD3-B3CE14C51A8D}"/>
              </a:ext>
            </a:extLst>
          </p:cNvPr>
          <p:cNvSpPr>
            <a:spLocks noGrp="1"/>
          </p:cNvSpPr>
          <p:nvPr>
            <p:ph sz="quarter" idx="28"/>
          </p:nvPr>
        </p:nvSpPr>
        <p:spPr>
          <a:xfrm>
            <a:off x="742950" y="4367214"/>
            <a:ext cx="5284788" cy="397088"/>
          </a:xfrm>
        </p:spPr>
        <p:txBody>
          <a:bodyPr/>
          <a:lstStyle/>
          <a:p>
            <a:pPr lvl="0"/>
            <a:endParaRPr lang="en-IN" dirty="0"/>
          </a:p>
        </p:txBody>
      </p:sp>
      <p:sp>
        <p:nvSpPr>
          <p:cNvPr id="45" name="Content Placeholder 44">
            <a:extLst>
              <a:ext uri="{FF2B5EF4-FFF2-40B4-BE49-F238E27FC236}">
                <a16:creationId xmlns:a16="http://schemas.microsoft.com/office/drawing/2014/main" id="{498760C4-43E4-4590-9888-B7CFEAF22146}"/>
              </a:ext>
            </a:extLst>
          </p:cNvPr>
          <p:cNvSpPr>
            <a:spLocks noGrp="1"/>
          </p:cNvSpPr>
          <p:nvPr>
            <p:ph sz="quarter" idx="29"/>
          </p:nvPr>
        </p:nvSpPr>
        <p:spPr>
          <a:xfrm>
            <a:off x="6176963" y="4367213"/>
            <a:ext cx="5176837" cy="409575"/>
          </a:xfrm>
        </p:spPr>
        <p:txBody>
          <a:bodyPr/>
          <a:lstStyle/>
          <a:p>
            <a:pPr lvl="0"/>
            <a:endParaRPr lang="en-IN" dirty="0"/>
          </a:p>
        </p:txBody>
      </p:sp>
      <p:sp>
        <p:nvSpPr>
          <p:cNvPr id="47" name="Content Placeholder 46">
            <a:extLst>
              <a:ext uri="{FF2B5EF4-FFF2-40B4-BE49-F238E27FC236}">
                <a16:creationId xmlns:a16="http://schemas.microsoft.com/office/drawing/2014/main" id="{5743095F-3A9B-4FC4-8E32-87F856323714}"/>
              </a:ext>
            </a:extLst>
          </p:cNvPr>
          <p:cNvSpPr>
            <a:spLocks noGrp="1"/>
          </p:cNvSpPr>
          <p:nvPr>
            <p:ph sz="quarter" idx="30"/>
          </p:nvPr>
        </p:nvSpPr>
        <p:spPr>
          <a:xfrm>
            <a:off x="742950" y="4879975"/>
            <a:ext cx="5284788" cy="463550"/>
          </a:xfrm>
        </p:spPr>
        <p:txBody>
          <a:bodyPr/>
          <a:lstStyle/>
          <a:p>
            <a:pPr lvl="0"/>
            <a:endParaRPr lang="en-IN" dirty="0"/>
          </a:p>
        </p:txBody>
      </p:sp>
      <p:sp>
        <p:nvSpPr>
          <p:cNvPr id="49" name="Content Placeholder 48">
            <a:extLst>
              <a:ext uri="{FF2B5EF4-FFF2-40B4-BE49-F238E27FC236}">
                <a16:creationId xmlns:a16="http://schemas.microsoft.com/office/drawing/2014/main" id="{A147F2C1-3C98-49CA-B33F-3FC515E7D94B}"/>
              </a:ext>
            </a:extLst>
          </p:cNvPr>
          <p:cNvSpPr>
            <a:spLocks noGrp="1"/>
          </p:cNvSpPr>
          <p:nvPr>
            <p:ph sz="quarter" idx="31"/>
          </p:nvPr>
        </p:nvSpPr>
        <p:spPr>
          <a:xfrm>
            <a:off x="6176963" y="4879975"/>
            <a:ext cx="5176837" cy="463550"/>
          </a:xfrm>
        </p:spPr>
        <p:txBody>
          <a:bodyPr/>
          <a:lstStyle/>
          <a:p>
            <a:pPr lvl="0"/>
            <a:endParaRPr lang="en-IN" dirty="0"/>
          </a:p>
        </p:txBody>
      </p:sp>
      <p:sp>
        <p:nvSpPr>
          <p:cNvPr id="51" name="Content Placeholder 50">
            <a:extLst>
              <a:ext uri="{FF2B5EF4-FFF2-40B4-BE49-F238E27FC236}">
                <a16:creationId xmlns:a16="http://schemas.microsoft.com/office/drawing/2014/main" id="{7DDF9FFC-E446-48BE-AD13-825BD47365BF}"/>
              </a:ext>
            </a:extLst>
          </p:cNvPr>
          <p:cNvSpPr>
            <a:spLocks noGrp="1"/>
          </p:cNvSpPr>
          <p:nvPr>
            <p:ph sz="quarter" idx="32"/>
          </p:nvPr>
        </p:nvSpPr>
        <p:spPr>
          <a:xfrm>
            <a:off x="742950" y="5440363"/>
            <a:ext cx="5284788" cy="407987"/>
          </a:xfrm>
        </p:spPr>
        <p:txBody>
          <a:bodyPr/>
          <a:lstStyle/>
          <a:p>
            <a:pPr lvl="0"/>
            <a:endParaRPr lang="en-IN" dirty="0"/>
          </a:p>
        </p:txBody>
      </p:sp>
      <p:sp>
        <p:nvSpPr>
          <p:cNvPr id="53" name="Content Placeholder 52">
            <a:extLst>
              <a:ext uri="{FF2B5EF4-FFF2-40B4-BE49-F238E27FC236}">
                <a16:creationId xmlns:a16="http://schemas.microsoft.com/office/drawing/2014/main" id="{E51F86F5-599E-4F57-8516-08BE9A0BEAF4}"/>
              </a:ext>
            </a:extLst>
          </p:cNvPr>
          <p:cNvSpPr>
            <a:spLocks noGrp="1"/>
          </p:cNvSpPr>
          <p:nvPr>
            <p:ph sz="quarter" idx="33"/>
          </p:nvPr>
        </p:nvSpPr>
        <p:spPr>
          <a:xfrm>
            <a:off x="6176963" y="5432425"/>
            <a:ext cx="5176837" cy="447675"/>
          </a:xfrm>
        </p:spPr>
        <p:txBody>
          <a:bodyPr/>
          <a:lstStyle/>
          <a:p>
            <a:pPr lvl="0"/>
            <a:endParaRPr lang="en-IN" dirty="0"/>
          </a:p>
        </p:txBody>
      </p:sp>
      <p:sp>
        <p:nvSpPr>
          <p:cNvPr id="5" name="Footer"/>
          <p:cNvSpPr txBox="1"/>
          <p:nvPr userDrawn="1"/>
        </p:nvSpPr>
        <p:spPr>
          <a:xfrm>
            <a:off x="3007866" y="6384855"/>
            <a:ext cx="8447253" cy="415498"/>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4A78"/>
                </a:solidFill>
                <a:effectLst/>
                <a:uLnTx/>
                <a:uFillTx/>
                <a:latin typeface="arial" charset="0"/>
                <a:ea typeface="+mn-ea"/>
                <a:cs typeface="+mn-cs"/>
              </a:rPr>
              <a:t>Jeff Madura, International Financial Management, 14</a:t>
            </a:r>
            <a:r>
              <a:rPr kumimoji="0" lang="en-IN" sz="12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IN" sz="1200" b="0" i="0" u="none" strike="noStrike" kern="1200" cap="none" spc="0" normalizeH="0" baseline="0" noProof="0" dirty="0">
                <a:ln>
                  <a:noFill/>
                </a:ln>
                <a:solidFill>
                  <a:srgbClr val="004A78"/>
                </a:solidFill>
                <a:effectLst/>
                <a:uLnTx/>
                <a:uFillTx/>
                <a:latin typeface="arial" charset="0"/>
                <a:ea typeface="+mn-ea"/>
                <a:cs typeface="+mn-cs"/>
              </a:rPr>
              <a:t> Edition. © 2021 Cengage. All Rights Reserved. May not be scanned, copied or duplicated, or posted to a publicly accessible website, in whole or in part.</a:t>
            </a:r>
          </a:p>
        </p:txBody>
      </p:sp>
      <p:sp>
        <p:nvSpPr>
          <p:cNvPr id="8" name="Slide Number Placeholder 2">
            <a:extLst>
              <a:ext uri="{FF2B5EF4-FFF2-40B4-BE49-F238E27FC236}">
                <a16:creationId xmlns:a16="http://schemas.microsoft.com/office/drawing/2014/main" id="{5D5206A6-5C7B-4398-9EA4-E429539B0C14}"/>
              </a:ext>
            </a:extLst>
          </p:cNvPr>
          <p:cNvSpPr>
            <a:spLocks noGrp="1"/>
          </p:cNvSpPr>
          <p:nvPr>
            <p:ph type="sldNum" sz="quarter" idx="4"/>
          </p:nvPr>
        </p:nvSpPr>
        <p:spPr>
          <a:xfrm>
            <a:off x="11485985" y="6356350"/>
            <a:ext cx="492967" cy="365125"/>
          </a:xfrm>
          <a:prstGeom prst="rect">
            <a:avLst/>
          </a:prstGeom>
        </p:spPr>
        <p:txBody>
          <a:bodyPr vert="horz" lIns="91440" tIns="45720" rIns="91440" bIns="45720" rtlCol="0" anchor="ctr"/>
          <a:lstStyle>
            <a:lvl1pPr algn="r">
              <a:defRPr sz="1200">
                <a:solidFill>
                  <a:srgbClr val="000000"/>
                </a:solidFill>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3314207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3572" y="1737343"/>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3856204"/>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10" name="Footer">
            <a:extLst>
              <a:ext uri="{FF2B5EF4-FFF2-40B4-BE49-F238E27FC236}">
                <a16:creationId xmlns:a16="http://schemas.microsoft.com/office/drawing/2014/main" id="{05A5B80C-B628-44DE-B244-A1E25A661D66}"/>
              </a:ext>
            </a:extLst>
          </p:cNvPr>
          <p:cNvSpPr txBox="1"/>
          <p:nvPr userDrawn="1"/>
        </p:nvSpPr>
        <p:spPr>
          <a:xfrm>
            <a:off x="3007866" y="6384855"/>
            <a:ext cx="8447253" cy="415498"/>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4A78"/>
                </a:solidFill>
                <a:effectLst/>
                <a:uLnTx/>
                <a:uFillTx/>
                <a:latin typeface="arial" charset="0"/>
                <a:ea typeface="+mn-ea"/>
                <a:cs typeface="+mn-cs"/>
              </a:rPr>
              <a:t>Jeff Madura, International Financial Management, 14</a:t>
            </a:r>
            <a:r>
              <a:rPr kumimoji="0" lang="en-IN" sz="12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IN" sz="1200" b="0" i="0" u="none" strike="noStrike" kern="1200" cap="none" spc="0" normalizeH="0" baseline="0" noProof="0" dirty="0">
                <a:ln>
                  <a:noFill/>
                </a:ln>
                <a:solidFill>
                  <a:srgbClr val="004A78"/>
                </a:solidFill>
                <a:effectLst/>
                <a:uLnTx/>
                <a:uFillTx/>
                <a:latin typeface="arial" charset="0"/>
                <a:ea typeface="+mn-ea"/>
                <a:cs typeface="+mn-cs"/>
              </a:rPr>
              <a:t> Edition. © 2021 Cengage. All Rights Reserved. May not be scanned, copied or duplicated, or posted to a publicly accessible website, in whole or in part.</a:t>
            </a:r>
          </a:p>
        </p:txBody>
      </p:sp>
      <p:sp>
        <p:nvSpPr>
          <p:cNvPr id="14" name="Slide Number Placeholder 2">
            <a:extLst>
              <a:ext uri="{FF2B5EF4-FFF2-40B4-BE49-F238E27FC236}">
                <a16:creationId xmlns:a16="http://schemas.microsoft.com/office/drawing/2014/main" id="{65984CF3-9073-4695-9E2F-2D86FCB64B37}"/>
              </a:ext>
            </a:extLst>
          </p:cNvPr>
          <p:cNvSpPr>
            <a:spLocks noGrp="1"/>
          </p:cNvSpPr>
          <p:nvPr>
            <p:ph type="sldNum" sz="quarter" idx="4"/>
          </p:nvPr>
        </p:nvSpPr>
        <p:spPr>
          <a:xfrm>
            <a:off x="11485985" y="6356350"/>
            <a:ext cx="492967" cy="365125"/>
          </a:xfrm>
          <a:prstGeom prst="rect">
            <a:avLst/>
          </a:prstGeom>
        </p:spPr>
        <p:txBody>
          <a:bodyPr vert="horz" lIns="91440" tIns="45720" rIns="91440" bIns="45720" rtlCol="0" anchor="ctr"/>
          <a:lstStyle>
            <a:lvl1pPr algn="r">
              <a:defRPr sz="1200">
                <a:solidFill>
                  <a:srgbClr val="000000"/>
                </a:solidFill>
              </a:defRPr>
            </a:lvl1pPr>
          </a:lstStyle>
          <a:p>
            <a:fld id="{F9BE6549-90FB-4E0E-8C54-0640FEBC787D}" type="slidenum">
              <a:rPr lang="en-US" smtClean="0"/>
              <a:pPr/>
              <a:t>‹#›</a:t>
            </a:fld>
            <a:endParaRPr lang="en-US" dirty="0"/>
          </a:p>
        </p:txBody>
      </p:sp>
    </p:spTree>
    <p:extLst>
      <p:ext uri="{BB962C8B-B14F-4D97-AF65-F5344CB8AC3E}">
        <p14:creationId xmlns:p14="http://schemas.microsoft.com/office/powerpoint/2010/main" val="879366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6298"/>
                </a:solidFill>
                <a:latin typeface="arial" charset="0"/>
              </a:defRPr>
            </a:lvl1pPr>
          </a:lstStyle>
          <a:p>
            <a:endParaRPr lang="en-US" dirty="0"/>
          </a:p>
        </p:txBody>
      </p:sp>
      <p:sp>
        <p:nvSpPr>
          <p:cNvPr id="3" name="Slide Number Placeholder 2">
            <a:extLst>
              <a:ext uri="{FF2B5EF4-FFF2-40B4-BE49-F238E27FC236}">
                <a16:creationId xmlns:a16="http://schemas.microsoft.com/office/drawing/2014/main" id="{553055C5-2EFB-400E-9FF4-48BE0E157480}"/>
              </a:ext>
            </a:extLst>
          </p:cNvPr>
          <p:cNvSpPr>
            <a:spLocks noGrp="1"/>
          </p:cNvSpPr>
          <p:nvPr>
            <p:ph type="sldNum" sz="quarter" idx="4"/>
          </p:nvPr>
        </p:nvSpPr>
        <p:spPr>
          <a:xfrm>
            <a:off x="11735937" y="6356350"/>
            <a:ext cx="392305" cy="365125"/>
          </a:xfrm>
          <a:prstGeom prst="rect">
            <a:avLst/>
          </a:prstGeom>
        </p:spPr>
        <p:txBody>
          <a:bodyPr vert="horz" lIns="91440" tIns="45720" rIns="91440" bIns="45720" rtlCol="0" anchor="ctr"/>
          <a:lstStyle>
            <a:lvl1pPr algn="r">
              <a:defRPr sz="1200">
                <a:solidFill>
                  <a:srgbClr val="000000"/>
                </a:solidFill>
                <a:latin typeface="Arial" panose="020B0604020202020204" pitchFamily="34" charset="0"/>
                <a:cs typeface="Arial" panose="020B0604020202020204" pitchFamily="34" charset="0"/>
              </a:defRPr>
            </a:lvl1pPr>
          </a:lstStyle>
          <a:p>
            <a:fld id="{F9BE6549-90FB-4E0E-8C54-0640FEBC787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12" r:id="rId1"/>
    <p:sldLayoutId id="2147483721" r:id="rId2"/>
    <p:sldLayoutId id="2147483722" r:id="rId3"/>
    <p:sldLayoutId id="2147483714" r:id="rId4"/>
    <p:sldLayoutId id="2147483725" r:id="rId5"/>
    <p:sldLayoutId id="2147483726" r:id="rId6"/>
    <p:sldLayoutId id="2147483727" r:id="rId7"/>
    <p:sldLayoutId id="2147483728" r:id="rId8"/>
    <p:sldLayoutId id="2147483718" r:id="rId9"/>
    <p:sldLayoutId id="2147483715" r:id="rId10"/>
    <p:sldLayoutId id="2147483716" r:id="rId11"/>
    <p:sldLayoutId id="2147483719" r:id="rId12"/>
    <p:sldLayoutId id="2147483720" r:id="rId13"/>
    <p:sldLayoutId id="2147483723" r:id="rId14"/>
    <p:sldLayoutId id="2147483724" r:id="rId15"/>
    <p:sldLayoutId id="2147483713" r:id="rId16"/>
    <p:sldLayoutId id="2147483717" r:id="rId17"/>
  </p:sldLayoutIdLst>
  <p:hf hdr="0" ftr="0" dt="0"/>
  <p:txStyles>
    <p:titleStyle>
      <a:lvl1pPr algn="ctr"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b="1" dirty="0"/>
              <a:t>Chapter 4</a:t>
            </a:r>
            <a:endParaRPr lang="en-IN" b="1" dirty="0"/>
          </a:p>
        </p:txBody>
      </p:sp>
      <p:sp>
        <p:nvSpPr>
          <p:cNvPr id="5" name="Title 4"/>
          <p:cNvSpPr>
            <a:spLocks noGrp="1"/>
          </p:cNvSpPr>
          <p:nvPr>
            <p:ph type="title"/>
          </p:nvPr>
        </p:nvSpPr>
        <p:spPr/>
        <p:txBody>
          <a:bodyPr/>
          <a:lstStyle/>
          <a:p>
            <a:pPr>
              <a:lnSpc>
                <a:spcPct val="100000"/>
              </a:lnSpc>
              <a:spcBef>
                <a:spcPts val="0"/>
              </a:spcBef>
              <a:spcAft>
                <a:spcPts val="600"/>
              </a:spcAft>
            </a:pPr>
            <a:r>
              <a:rPr lang="en-IN" dirty="0"/>
              <a:t>Exchange Rate Determination</a:t>
            </a:r>
            <a:endParaRPr lang="en-US" dirty="0">
              <a:latin typeface="Arial" pitchFamily="34" charset="0"/>
              <a:cs typeface="Arial" pitchFamily="34" charset="0"/>
            </a:endParaRPr>
          </a:p>
        </p:txBody>
      </p:sp>
      <p:pic>
        <p:nvPicPr>
          <p:cNvPr id="7" name="Picture Placeholder 7" descr="&quot;&quot;">
            <a:extLst>
              <a:ext uri="{FF2B5EF4-FFF2-40B4-BE49-F238E27FC236}">
                <a16:creationId xmlns:a16="http://schemas.microsoft.com/office/drawing/2014/main" id="{F1357363-3D87-46E2-B6CB-2CC9CD11E640}"/>
              </a:ext>
            </a:extLst>
          </p:cNvPr>
          <p:cNvPicPr>
            <a:picLocks noGrp="1" noChangeAspect="1"/>
          </p:cNvPicPr>
          <p:nvPr>
            <p:ph type="pic" sz="quarter" idx="12"/>
          </p:nvPr>
        </p:nvPicPr>
        <p:blipFill rotWithShape="1">
          <a:blip r:embed="rId3"/>
          <a:srcRect t="480" b="480"/>
          <a:stretch/>
        </p:blipFill>
        <p:spPr>
          <a:xfrm>
            <a:off x="246063" y="314325"/>
            <a:ext cx="3343275" cy="4318000"/>
          </a:xfrm>
        </p:spPr>
      </p:pic>
      <p:sp>
        <p:nvSpPr>
          <p:cNvPr id="8" name="Footer Placeholder 7"/>
          <p:cNvSpPr>
            <a:spLocks noGrp="1"/>
          </p:cNvSpPr>
          <p:nvPr>
            <p:ph type="ftr" sz="quarter" idx="3"/>
          </p:nvPr>
        </p:nvSpPr>
        <p:spPr/>
        <p:txBody>
          <a:bodyPr/>
          <a:lstStyle/>
          <a:p>
            <a:pPr lvl="0">
              <a:defRPr/>
            </a:pPr>
            <a:r>
              <a:rPr lang="en-IN" sz="1200" dirty="0"/>
              <a:t>Jeff Madura, International Financial Management, 14</a:t>
            </a:r>
            <a:r>
              <a:rPr lang="en-IN" sz="1200" baseline="30000" dirty="0"/>
              <a:t>th</a:t>
            </a:r>
            <a:r>
              <a:rPr lang="en-IN" sz="1200" dirty="0"/>
              <a:t>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607059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9971D-E392-4F23-BCBD-A6DDB5C8D7C0}"/>
              </a:ext>
            </a:extLst>
          </p:cNvPr>
          <p:cNvSpPr>
            <a:spLocks noGrp="1"/>
          </p:cNvSpPr>
          <p:nvPr>
            <p:ph type="title"/>
          </p:nvPr>
        </p:nvSpPr>
        <p:spPr/>
        <p:txBody>
          <a:bodyPr/>
          <a:lstStyle/>
          <a:p>
            <a:r>
              <a:rPr lang="en-IN" dirty="0"/>
              <a:t>Factors That Influence Exchange Rates </a:t>
            </a:r>
            <a:r>
              <a:rPr lang="en-IN" sz="2400" b="0" dirty="0"/>
              <a:t>(1 of 5)</a:t>
            </a:r>
          </a:p>
        </p:txBody>
      </p:sp>
      <p:sp>
        <p:nvSpPr>
          <p:cNvPr id="3" name="Content Placeholder 2">
            <a:extLst>
              <a:ext uri="{FF2B5EF4-FFF2-40B4-BE49-F238E27FC236}">
                <a16:creationId xmlns:a16="http://schemas.microsoft.com/office/drawing/2014/main" id="{118C0780-FC22-49B8-AFDD-85FC1C6DAC72}"/>
              </a:ext>
            </a:extLst>
          </p:cNvPr>
          <p:cNvSpPr>
            <a:spLocks noGrp="1"/>
          </p:cNvSpPr>
          <p:nvPr>
            <p:ph sz="quarter" idx="16"/>
          </p:nvPr>
        </p:nvSpPr>
        <p:spPr>
          <a:xfrm>
            <a:off x="742950" y="1289051"/>
            <a:ext cx="10712450" cy="672105"/>
          </a:xfrm>
        </p:spPr>
        <p:txBody>
          <a:bodyPr/>
          <a:lstStyle/>
          <a:p>
            <a:r>
              <a:rPr lang="en-IN" dirty="0"/>
              <a:t>The equilibrium exchange rate will change over time as supply and demand schedules change.</a:t>
            </a:r>
          </a:p>
        </p:txBody>
      </p:sp>
      <p:sp>
        <p:nvSpPr>
          <p:cNvPr id="4" name="Content Placeholder 3">
            <a:extLst>
              <a:ext uri="{FF2B5EF4-FFF2-40B4-BE49-F238E27FC236}">
                <a16:creationId xmlns:a16="http://schemas.microsoft.com/office/drawing/2014/main" id="{4CE4A54B-7C41-4EB2-8E70-9FC210C1856A}"/>
              </a:ext>
            </a:extLst>
          </p:cNvPr>
          <p:cNvSpPr>
            <a:spLocks noGrp="1"/>
          </p:cNvSpPr>
          <p:nvPr>
            <p:ph sz="quarter" idx="17"/>
          </p:nvPr>
        </p:nvSpPr>
        <p:spPr>
          <a:xfrm>
            <a:off x="2140085" y="2105769"/>
            <a:ext cx="8326877" cy="4012929"/>
          </a:xfrm>
        </p:spPr>
        <p:txBody>
          <a:bodyPr/>
          <a:lstStyle/>
          <a:p>
            <a:r>
              <a:rPr lang="en-US" sz="2000" i="1" dirty="0"/>
              <a:t>e = f (</a:t>
            </a:r>
            <a:r>
              <a:rPr lang="el-GR" sz="2000" dirty="0"/>
              <a:t>Δ</a:t>
            </a:r>
            <a:r>
              <a:rPr lang="en-US" sz="2000" i="1" dirty="0"/>
              <a:t>INF , </a:t>
            </a:r>
            <a:r>
              <a:rPr lang="el-GR" sz="2000" dirty="0"/>
              <a:t>Δ</a:t>
            </a:r>
            <a:r>
              <a:rPr lang="en-US" sz="2000" i="1" dirty="0"/>
              <a:t>INT, </a:t>
            </a:r>
            <a:r>
              <a:rPr lang="el-GR" sz="2000" dirty="0"/>
              <a:t>Δ</a:t>
            </a:r>
            <a:r>
              <a:rPr lang="en-US" sz="2000" i="1" dirty="0"/>
              <a:t>INC, </a:t>
            </a:r>
            <a:r>
              <a:rPr lang="el-GR" sz="2000" dirty="0"/>
              <a:t>Δ</a:t>
            </a:r>
            <a:r>
              <a:rPr lang="en-US" sz="2000" i="1" dirty="0"/>
              <a:t>GC , </a:t>
            </a:r>
            <a:r>
              <a:rPr lang="el-GR" sz="2000" dirty="0"/>
              <a:t>Δ</a:t>
            </a:r>
            <a:r>
              <a:rPr lang="en-US" sz="2000" i="1" dirty="0"/>
              <a:t>EXP)</a:t>
            </a:r>
            <a:endParaRPr lang="en-IN" sz="2000" i="1" dirty="0"/>
          </a:p>
          <a:p>
            <a:r>
              <a:rPr lang="en-US" sz="2000" dirty="0"/>
              <a:t>where</a:t>
            </a:r>
            <a:endParaRPr lang="en-IN" sz="2000" dirty="0"/>
          </a:p>
          <a:p>
            <a:r>
              <a:rPr lang="en-US" sz="2000" i="1" dirty="0"/>
              <a:t>e = </a:t>
            </a:r>
            <a:r>
              <a:rPr lang="en-US" sz="2000" dirty="0"/>
              <a:t>percentage change in the spot rate</a:t>
            </a:r>
            <a:endParaRPr lang="en-IN" sz="2000" dirty="0"/>
          </a:p>
          <a:p>
            <a:r>
              <a:rPr lang="el-GR" sz="2000" dirty="0"/>
              <a:t>Δ</a:t>
            </a:r>
            <a:r>
              <a:rPr lang="en-US" sz="2000" i="1" dirty="0"/>
              <a:t>INF = </a:t>
            </a:r>
            <a:r>
              <a:rPr lang="en-US" sz="2000" dirty="0"/>
              <a:t>change in the differential between U. S . inflation and the foreign country's inflation</a:t>
            </a:r>
            <a:endParaRPr lang="en-IN" sz="2000" dirty="0"/>
          </a:p>
          <a:p>
            <a:r>
              <a:rPr lang="el-GR" sz="2000" dirty="0"/>
              <a:t>Δ</a:t>
            </a:r>
            <a:r>
              <a:rPr lang="en-US" sz="2000" i="1" dirty="0"/>
              <a:t>INT = </a:t>
            </a:r>
            <a:r>
              <a:rPr lang="en-US" sz="2000" dirty="0"/>
              <a:t>change in the differential between the U.S. interest rate and the foreign country's interest rate</a:t>
            </a:r>
            <a:endParaRPr lang="en-IN" sz="2000" dirty="0"/>
          </a:p>
          <a:p>
            <a:r>
              <a:rPr lang="el-GR" sz="2000" dirty="0"/>
              <a:t>Δ</a:t>
            </a:r>
            <a:r>
              <a:rPr lang="en-US" sz="2000" i="1" dirty="0"/>
              <a:t>INC = </a:t>
            </a:r>
            <a:r>
              <a:rPr lang="en-US" sz="2000" dirty="0"/>
              <a:t>change in the differential between the U.S. income level and the foreign country's income level</a:t>
            </a:r>
            <a:endParaRPr lang="en-IN" sz="2000" dirty="0"/>
          </a:p>
          <a:p>
            <a:r>
              <a:rPr lang="el-GR" sz="2000" dirty="0"/>
              <a:t>Δ</a:t>
            </a:r>
            <a:r>
              <a:rPr lang="en-US" sz="2000" i="1" dirty="0"/>
              <a:t>GC = </a:t>
            </a:r>
            <a:r>
              <a:rPr lang="en-US" sz="2000" dirty="0"/>
              <a:t>change in government controls</a:t>
            </a:r>
            <a:endParaRPr lang="en-IN" sz="2000" dirty="0"/>
          </a:p>
          <a:p>
            <a:r>
              <a:rPr lang="el-GR" sz="2000" dirty="0"/>
              <a:t>Δ</a:t>
            </a:r>
            <a:r>
              <a:rPr lang="en-US" sz="2000" i="1" dirty="0"/>
              <a:t>EXP</a:t>
            </a:r>
            <a:r>
              <a:rPr lang="en-US" sz="2000" dirty="0"/>
              <a:t> = change in expectations of future exchange rates</a:t>
            </a:r>
            <a:endParaRPr lang="en-IN" sz="2000" dirty="0"/>
          </a:p>
        </p:txBody>
      </p:sp>
      <p:sp>
        <p:nvSpPr>
          <p:cNvPr id="5" name="Slide Number Placeholder 4">
            <a:extLst>
              <a:ext uri="{FF2B5EF4-FFF2-40B4-BE49-F238E27FC236}">
                <a16:creationId xmlns:a16="http://schemas.microsoft.com/office/drawing/2014/main" id="{CBBC7748-9408-45C6-8AC6-7656CE06EE6D}"/>
              </a:ext>
            </a:extLst>
          </p:cNvPr>
          <p:cNvSpPr>
            <a:spLocks noGrp="1"/>
          </p:cNvSpPr>
          <p:nvPr>
            <p:ph type="sldNum" sz="quarter" idx="4"/>
          </p:nvPr>
        </p:nvSpPr>
        <p:spPr/>
        <p:txBody>
          <a:bodyPr/>
          <a:lstStyle/>
          <a:p>
            <a:fld id="{F9BE6549-90FB-4E0E-8C54-0640FEBC787D}" type="slidenum">
              <a:rPr lang="en-US" smtClean="0"/>
              <a:pPr/>
              <a:t>10</a:t>
            </a:fld>
            <a:endParaRPr lang="en-US" dirty="0"/>
          </a:p>
        </p:txBody>
      </p:sp>
    </p:spTree>
    <p:extLst>
      <p:ext uri="{BB962C8B-B14F-4D97-AF65-F5344CB8AC3E}">
        <p14:creationId xmlns:p14="http://schemas.microsoft.com/office/powerpoint/2010/main" val="3924414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5331B-87CF-4320-998F-6450C7BE3B35}"/>
              </a:ext>
            </a:extLst>
          </p:cNvPr>
          <p:cNvSpPr>
            <a:spLocks noGrp="1"/>
          </p:cNvSpPr>
          <p:nvPr>
            <p:ph type="title"/>
          </p:nvPr>
        </p:nvSpPr>
        <p:spPr/>
        <p:txBody>
          <a:bodyPr/>
          <a:lstStyle/>
          <a:p>
            <a:r>
              <a:rPr lang="en-IN" dirty="0"/>
              <a:t>Factors That Influence Exchange Rates </a:t>
            </a:r>
            <a:r>
              <a:rPr lang="en-IN" sz="2400" b="0" dirty="0"/>
              <a:t>(2 of 5)</a:t>
            </a:r>
          </a:p>
        </p:txBody>
      </p:sp>
      <p:sp>
        <p:nvSpPr>
          <p:cNvPr id="3" name="Content Placeholder 2">
            <a:extLst>
              <a:ext uri="{FF2B5EF4-FFF2-40B4-BE49-F238E27FC236}">
                <a16:creationId xmlns:a16="http://schemas.microsoft.com/office/drawing/2014/main" id="{03D0DA11-F1D2-4870-B64E-18F845B6A2E4}"/>
              </a:ext>
            </a:extLst>
          </p:cNvPr>
          <p:cNvSpPr>
            <a:spLocks noGrp="1"/>
          </p:cNvSpPr>
          <p:nvPr>
            <p:ph sz="quarter" idx="16"/>
          </p:nvPr>
        </p:nvSpPr>
        <p:spPr>
          <a:xfrm>
            <a:off x="742950" y="1289051"/>
            <a:ext cx="10712450" cy="3410768"/>
          </a:xfrm>
        </p:spPr>
        <p:txBody>
          <a:bodyPr/>
          <a:lstStyle/>
          <a:p>
            <a:r>
              <a:rPr lang="en-IN" b="1" dirty="0"/>
              <a:t>Relative Inflation Rates:</a:t>
            </a:r>
            <a:r>
              <a:rPr lang="en-IN" dirty="0"/>
              <a:t> Increase in U.S. inflation leads to increase in U.S. demand for foreign goods, an increase in U.S. demand for foreign currency, and an increase in the exchange rate for the foreign currency. (See Exhibit 4.5)</a:t>
            </a:r>
          </a:p>
          <a:p>
            <a:r>
              <a:rPr lang="en-IN" b="1" dirty="0"/>
              <a:t>Relative Interest Rates:</a:t>
            </a:r>
            <a:r>
              <a:rPr lang="en-IN" dirty="0"/>
              <a:t> Increase in U.S. rates leads to increase in demand for U.S. deposits and a decrease in demand for foreign deposits, leading to an increase in demand for dollars and an increased exchange rate for the dollar. (See Exhibit 4.6)</a:t>
            </a:r>
          </a:p>
          <a:p>
            <a:pPr marL="292608" indent="-292608">
              <a:buClr>
                <a:srgbClr val="004A78"/>
              </a:buClr>
              <a:buFont typeface="Arial" panose="020B0604020202020204" pitchFamily="34" charset="0"/>
              <a:buChar char="•"/>
            </a:pPr>
            <a:r>
              <a:rPr lang="en-IN" b="1" dirty="0"/>
              <a:t>Real Interest Rates</a:t>
            </a:r>
          </a:p>
          <a:p>
            <a:pPr marL="621792" indent="-320040">
              <a:buClr>
                <a:srgbClr val="004A78"/>
              </a:buClr>
              <a:buFont typeface="Courier New" panose="02070309020205020404" pitchFamily="49" charset="0"/>
              <a:buChar char="o"/>
            </a:pPr>
            <a:r>
              <a:rPr lang="en-IN" sz="2200" b="1" dirty="0"/>
              <a:t>Fisher Effect:</a:t>
            </a:r>
          </a:p>
        </p:txBody>
      </p:sp>
      <p:pic>
        <p:nvPicPr>
          <p:cNvPr id="7" name="Content Placeholder 6" descr="Real interest rate is identical to Nominal interest rate minus Inflation rate">
            <a:extLst>
              <a:ext uri="{FF2B5EF4-FFF2-40B4-BE49-F238E27FC236}">
                <a16:creationId xmlns:a16="http://schemas.microsoft.com/office/drawing/2014/main" id="{BAA9CD8D-2E85-4DBB-A8F9-F1B937E4FFAE}"/>
              </a:ext>
            </a:extLst>
          </p:cNvPr>
          <p:cNvPicPr>
            <a:picLocks noGrp="1" noChangeAspect="1"/>
          </p:cNvPicPr>
          <p:nvPr>
            <p:ph sz="quarter" idx="17"/>
          </p:nvPr>
        </p:nvPicPr>
        <p:blipFill>
          <a:blip r:embed="rId2"/>
          <a:stretch>
            <a:fillRect/>
          </a:stretch>
        </p:blipFill>
        <p:spPr>
          <a:xfrm>
            <a:off x="2088940" y="4902611"/>
            <a:ext cx="7611199" cy="285446"/>
          </a:xfrm>
          <a:prstGeom prst="rect">
            <a:avLst/>
          </a:prstGeom>
        </p:spPr>
      </p:pic>
      <p:sp>
        <p:nvSpPr>
          <p:cNvPr id="5" name="Slide Number Placeholder 4">
            <a:extLst>
              <a:ext uri="{FF2B5EF4-FFF2-40B4-BE49-F238E27FC236}">
                <a16:creationId xmlns:a16="http://schemas.microsoft.com/office/drawing/2014/main" id="{27E48229-745D-4A57-9056-7673F3B054CE}"/>
              </a:ext>
            </a:extLst>
          </p:cNvPr>
          <p:cNvSpPr>
            <a:spLocks noGrp="1"/>
          </p:cNvSpPr>
          <p:nvPr>
            <p:ph type="sldNum" sz="quarter" idx="4"/>
          </p:nvPr>
        </p:nvSpPr>
        <p:spPr/>
        <p:txBody>
          <a:bodyPr/>
          <a:lstStyle/>
          <a:p>
            <a:fld id="{F9BE6549-90FB-4E0E-8C54-0640FEBC787D}" type="slidenum">
              <a:rPr lang="en-US" smtClean="0"/>
              <a:pPr/>
              <a:t>11</a:t>
            </a:fld>
            <a:endParaRPr lang="en-US" dirty="0"/>
          </a:p>
        </p:txBody>
      </p:sp>
    </p:spTree>
    <p:extLst>
      <p:ext uri="{BB962C8B-B14F-4D97-AF65-F5344CB8AC3E}">
        <p14:creationId xmlns:p14="http://schemas.microsoft.com/office/powerpoint/2010/main" val="1244858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A1783-AAC5-499B-B190-9E9D6F9D1F6E}"/>
              </a:ext>
            </a:extLst>
          </p:cNvPr>
          <p:cNvSpPr>
            <a:spLocks noGrp="1"/>
          </p:cNvSpPr>
          <p:nvPr>
            <p:ph type="title"/>
          </p:nvPr>
        </p:nvSpPr>
        <p:spPr>
          <a:xfrm>
            <a:off x="838200" y="365125"/>
            <a:ext cx="10515600" cy="923926"/>
          </a:xfrm>
        </p:spPr>
        <p:txBody>
          <a:bodyPr/>
          <a:lstStyle/>
          <a:p>
            <a:r>
              <a:rPr lang="en-IN" dirty="0"/>
              <a:t>Exhibit 4.5 Impact of Rising U.S. Inflation on the Equilibrium Value of the British Pound</a:t>
            </a:r>
          </a:p>
        </p:txBody>
      </p:sp>
      <p:pic>
        <p:nvPicPr>
          <p:cNvPr id="6" name="Content Placeholder 5" descr="4 lines are graphed for value of pound versus quantity of pound. Lines S and S subscript 2 are parallel, and go up and to the right. Line S subscript 2 is above line S. Lines D and D subscript 2 are parallel, and go down and to the right. Line D subscript 2 is to the right of line D. Lines S and D intersect at a point corresponding to a value of 1.55 dollars on the value of pound axis. Lines S subscript 2 and D subscript 2 intersect at a point corresponding to a value of 1.57 dollars on the value of pound axis.">
            <a:extLst>
              <a:ext uri="{FF2B5EF4-FFF2-40B4-BE49-F238E27FC236}">
                <a16:creationId xmlns:a16="http://schemas.microsoft.com/office/drawing/2014/main" id="{1514B4FA-F8BC-4FC2-9EDD-A9798ECD331A}"/>
              </a:ext>
            </a:extLst>
          </p:cNvPr>
          <p:cNvPicPr>
            <a:picLocks noGrp="1" noChangeAspect="1"/>
          </p:cNvPicPr>
          <p:nvPr>
            <p:ph sz="quarter" idx="16"/>
          </p:nvPr>
        </p:nvPicPr>
        <p:blipFill>
          <a:blip r:embed="rId2"/>
          <a:stretch>
            <a:fillRect/>
          </a:stretch>
        </p:blipFill>
        <p:spPr>
          <a:xfrm>
            <a:off x="3401568" y="1457984"/>
            <a:ext cx="5598615" cy="4471416"/>
          </a:xfrm>
          <a:prstGeom prst="rect">
            <a:avLst/>
          </a:prstGeom>
        </p:spPr>
      </p:pic>
      <p:sp>
        <p:nvSpPr>
          <p:cNvPr id="5" name="Slide Number Placeholder 4">
            <a:extLst>
              <a:ext uri="{FF2B5EF4-FFF2-40B4-BE49-F238E27FC236}">
                <a16:creationId xmlns:a16="http://schemas.microsoft.com/office/drawing/2014/main" id="{EDAA0D81-88B2-4CA5-A006-150FAA81FBB8}"/>
              </a:ext>
            </a:extLst>
          </p:cNvPr>
          <p:cNvSpPr>
            <a:spLocks noGrp="1"/>
          </p:cNvSpPr>
          <p:nvPr>
            <p:ph type="sldNum" sz="quarter" idx="4"/>
          </p:nvPr>
        </p:nvSpPr>
        <p:spPr/>
        <p:txBody>
          <a:bodyPr/>
          <a:lstStyle/>
          <a:p>
            <a:fld id="{F9BE6549-90FB-4E0E-8C54-0640FEBC787D}" type="slidenum">
              <a:rPr lang="en-US" smtClean="0"/>
              <a:pPr/>
              <a:t>12</a:t>
            </a:fld>
            <a:endParaRPr lang="en-US" dirty="0"/>
          </a:p>
        </p:txBody>
      </p:sp>
    </p:spTree>
    <p:extLst>
      <p:ext uri="{BB962C8B-B14F-4D97-AF65-F5344CB8AC3E}">
        <p14:creationId xmlns:p14="http://schemas.microsoft.com/office/powerpoint/2010/main" val="1192571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A1783-AAC5-499B-B190-9E9D6F9D1F6E}"/>
              </a:ext>
            </a:extLst>
          </p:cNvPr>
          <p:cNvSpPr>
            <a:spLocks noGrp="1"/>
          </p:cNvSpPr>
          <p:nvPr>
            <p:ph type="title"/>
          </p:nvPr>
        </p:nvSpPr>
        <p:spPr>
          <a:xfrm>
            <a:off x="838200" y="365125"/>
            <a:ext cx="10515600" cy="923926"/>
          </a:xfrm>
        </p:spPr>
        <p:txBody>
          <a:bodyPr/>
          <a:lstStyle/>
          <a:p>
            <a:r>
              <a:rPr lang="en-IN" dirty="0"/>
              <a:t>Exhibit 4.6 Impact of Rising U.S. Interest Rates on the Equilibrium Value of the British Pound</a:t>
            </a:r>
          </a:p>
        </p:txBody>
      </p:sp>
      <p:pic>
        <p:nvPicPr>
          <p:cNvPr id="4" name="Content Placeholder 3" descr="4 lines are graphed for value of pound versus quantity of pound. Lines S and S subscript 2 are parallel, and go up and to the right. Line S subscript 2 is below line S. Lines D and D subscript 2 are parallel, and go down and to the right. Line D subscript 2 is to the left of line D. Lines S and D intersect at a point corresponding to a value of 1.55 dollars on the value of pound axis. Lines S subscript 2 and D subscript 2 intersect at a point corresponding to a value of 1.52 dollars on the value of pound axis.">
            <a:extLst>
              <a:ext uri="{FF2B5EF4-FFF2-40B4-BE49-F238E27FC236}">
                <a16:creationId xmlns:a16="http://schemas.microsoft.com/office/drawing/2014/main" id="{F3EAF981-4A67-4265-8081-99CA29673B41}"/>
              </a:ext>
            </a:extLst>
          </p:cNvPr>
          <p:cNvPicPr>
            <a:picLocks noGrp="1" noChangeAspect="1"/>
          </p:cNvPicPr>
          <p:nvPr>
            <p:ph sz="quarter" idx="16"/>
          </p:nvPr>
        </p:nvPicPr>
        <p:blipFill>
          <a:blip r:embed="rId2"/>
          <a:stretch>
            <a:fillRect/>
          </a:stretch>
        </p:blipFill>
        <p:spPr>
          <a:xfrm>
            <a:off x="3373575" y="1389888"/>
            <a:ext cx="5552007" cy="4471416"/>
          </a:xfrm>
          <a:prstGeom prst="rect">
            <a:avLst/>
          </a:prstGeom>
        </p:spPr>
      </p:pic>
      <p:sp>
        <p:nvSpPr>
          <p:cNvPr id="5" name="Slide Number Placeholder 4">
            <a:extLst>
              <a:ext uri="{FF2B5EF4-FFF2-40B4-BE49-F238E27FC236}">
                <a16:creationId xmlns:a16="http://schemas.microsoft.com/office/drawing/2014/main" id="{EDAA0D81-88B2-4CA5-A006-150FAA81FBB8}"/>
              </a:ext>
            </a:extLst>
          </p:cNvPr>
          <p:cNvSpPr>
            <a:spLocks noGrp="1"/>
          </p:cNvSpPr>
          <p:nvPr>
            <p:ph type="sldNum" sz="quarter" idx="4"/>
          </p:nvPr>
        </p:nvSpPr>
        <p:spPr/>
        <p:txBody>
          <a:bodyPr/>
          <a:lstStyle/>
          <a:p>
            <a:fld id="{F9BE6549-90FB-4E0E-8C54-0640FEBC787D}" type="slidenum">
              <a:rPr lang="en-US" smtClean="0"/>
              <a:pPr/>
              <a:t>13</a:t>
            </a:fld>
            <a:endParaRPr lang="en-US" dirty="0"/>
          </a:p>
        </p:txBody>
      </p:sp>
    </p:spTree>
    <p:extLst>
      <p:ext uri="{BB962C8B-B14F-4D97-AF65-F5344CB8AC3E}">
        <p14:creationId xmlns:p14="http://schemas.microsoft.com/office/powerpoint/2010/main" val="3542761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BC665-409A-4155-A05F-5B5CB4D9CF7E}"/>
              </a:ext>
            </a:extLst>
          </p:cNvPr>
          <p:cNvSpPr>
            <a:spLocks noGrp="1"/>
          </p:cNvSpPr>
          <p:nvPr>
            <p:ph type="title"/>
          </p:nvPr>
        </p:nvSpPr>
        <p:spPr/>
        <p:txBody>
          <a:bodyPr/>
          <a:lstStyle/>
          <a:p>
            <a:r>
              <a:rPr lang="en-IN" dirty="0"/>
              <a:t>Factors That Influence Exchange Rates </a:t>
            </a:r>
            <a:r>
              <a:rPr lang="en-IN" sz="2400" b="0" dirty="0"/>
              <a:t>(3 of 5)</a:t>
            </a:r>
          </a:p>
        </p:txBody>
      </p:sp>
      <p:sp>
        <p:nvSpPr>
          <p:cNvPr id="3" name="Text Placeholder 2">
            <a:extLst>
              <a:ext uri="{FF2B5EF4-FFF2-40B4-BE49-F238E27FC236}">
                <a16:creationId xmlns:a16="http://schemas.microsoft.com/office/drawing/2014/main" id="{83B654AF-F8DB-41B5-8A52-C1015CB0D552}"/>
              </a:ext>
            </a:extLst>
          </p:cNvPr>
          <p:cNvSpPr>
            <a:spLocks noGrp="1"/>
          </p:cNvSpPr>
          <p:nvPr>
            <p:ph type="body" sz="quarter" idx="17"/>
          </p:nvPr>
        </p:nvSpPr>
        <p:spPr>
          <a:xfrm>
            <a:off x="743576" y="1289304"/>
            <a:ext cx="10711543" cy="3931625"/>
          </a:xfrm>
        </p:spPr>
        <p:txBody>
          <a:bodyPr/>
          <a:lstStyle/>
          <a:p>
            <a:pPr marL="0" indent="0">
              <a:buNone/>
            </a:pPr>
            <a:r>
              <a:rPr lang="en-IN" b="1" dirty="0"/>
              <a:t>Relative Income Levels:</a:t>
            </a:r>
            <a:r>
              <a:rPr lang="en-IN" dirty="0"/>
              <a:t> Increase in U.S. income leads to an increase in U.S. demand for foreign goods, an increased demand for foreign currency relative to the dollar, and an increase in the exchange rate for the foreign currency. (See Exhibit 4.7)</a:t>
            </a:r>
          </a:p>
          <a:p>
            <a:pPr marL="0" indent="0">
              <a:buNone/>
            </a:pPr>
            <a:r>
              <a:rPr lang="en-IN" b="1" dirty="0"/>
              <a:t>Government Controls</a:t>
            </a:r>
            <a:r>
              <a:rPr lang="en-IN" dirty="0"/>
              <a:t> via:</a:t>
            </a:r>
          </a:p>
          <a:p>
            <a:r>
              <a:rPr lang="en-IN" dirty="0"/>
              <a:t>Imposing foreign exchange barriers</a:t>
            </a:r>
          </a:p>
          <a:p>
            <a:r>
              <a:rPr lang="en-IN" dirty="0"/>
              <a:t>Imposing foreign trade barriers</a:t>
            </a:r>
          </a:p>
          <a:p>
            <a:r>
              <a:rPr lang="en-IN" dirty="0"/>
              <a:t>Intervening in foreign exchange markets</a:t>
            </a:r>
          </a:p>
          <a:p>
            <a:r>
              <a:rPr lang="en-IN" dirty="0"/>
              <a:t>Affecting macro variables such as inflation, interest rates, and income levels</a:t>
            </a:r>
          </a:p>
        </p:txBody>
      </p:sp>
      <p:sp>
        <p:nvSpPr>
          <p:cNvPr id="4" name="Slide Number Placeholder 3">
            <a:extLst>
              <a:ext uri="{FF2B5EF4-FFF2-40B4-BE49-F238E27FC236}">
                <a16:creationId xmlns:a16="http://schemas.microsoft.com/office/drawing/2014/main" id="{62E4124F-FF92-4633-AAA4-E54A3935F2AD}"/>
              </a:ext>
            </a:extLst>
          </p:cNvPr>
          <p:cNvSpPr>
            <a:spLocks noGrp="1"/>
          </p:cNvSpPr>
          <p:nvPr>
            <p:ph type="sldNum" sz="quarter" idx="4"/>
          </p:nvPr>
        </p:nvSpPr>
        <p:spPr/>
        <p:txBody>
          <a:bodyPr/>
          <a:lstStyle/>
          <a:p>
            <a:fld id="{F9BE6549-90FB-4E0E-8C54-0640FEBC787D}" type="slidenum">
              <a:rPr lang="en-US" smtClean="0"/>
              <a:pPr/>
              <a:t>14</a:t>
            </a:fld>
            <a:endParaRPr lang="en-US" dirty="0"/>
          </a:p>
        </p:txBody>
      </p:sp>
    </p:spTree>
    <p:extLst>
      <p:ext uri="{BB962C8B-B14F-4D97-AF65-F5344CB8AC3E}">
        <p14:creationId xmlns:p14="http://schemas.microsoft.com/office/powerpoint/2010/main" val="223141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A1783-AAC5-499B-B190-9E9D6F9D1F6E}"/>
              </a:ext>
            </a:extLst>
          </p:cNvPr>
          <p:cNvSpPr>
            <a:spLocks noGrp="1"/>
          </p:cNvSpPr>
          <p:nvPr>
            <p:ph type="title"/>
          </p:nvPr>
        </p:nvSpPr>
        <p:spPr>
          <a:xfrm>
            <a:off x="838200" y="365125"/>
            <a:ext cx="10515600" cy="923926"/>
          </a:xfrm>
        </p:spPr>
        <p:txBody>
          <a:bodyPr/>
          <a:lstStyle/>
          <a:p>
            <a:r>
              <a:rPr lang="en-IN" dirty="0"/>
              <a:t>Exhibit 4.7 Impact of Rising U.S. Income Levels on Equilibrium Value of the British Pound</a:t>
            </a:r>
          </a:p>
        </p:txBody>
      </p:sp>
      <p:pic>
        <p:nvPicPr>
          <p:cNvPr id="6" name="Content Placeholder 5" descr="3 lines are graphed for value of pound versus quantity of pound. Line S goes up and to the right. Lines D and D subscript 2 are parallel, and go down and to the right. Line D subscript 2 is to the right of line D. Lines S and D intersect at a point corresponding to a value of 1.55 dollars on the value of pound axis. Lines S and D subscript 2 intersect at a point corresponding to a value of 1.57 dollars on the value of pound axis.">
            <a:extLst>
              <a:ext uri="{FF2B5EF4-FFF2-40B4-BE49-F238E27FC236}">
                <a16:creationId xmlns:a16="http://schemas.microsoft.com/office/drawing/2014/main" id="{0018B7F0-93E2-4842-AAD4-5826D1179CF6}"/>
              </a:ext>
            </a:extLst>
          </p:cNvPr>
          <p:cNvPicPr>
            <a:picLocks noGrp="1" noChangeAspect="1"/>
          </p:cNvPicPr>
          <p:nvPr>
            <p:ph sz="quarter" idx="16"/>
          </p:nvPr>
        </p:nvPicPr>
        <p:blipFill>
          <a:blip r:embed="rId2"/>
          <a:stretch>
            <a:fillRect/>
          </a:stretch>
        </p:blipFill>
        <p:spPr>
          <a:xfrm>
            <a:off x="3401568" y="1457984"/>
            <a:ext cx="5562651" cy="4471416"/>
          </a:xfrm>
          <a:prstGeom prst="rect">
            <a:avLst/>
          </a:prstGeom>
        </p:spPr>
      </p:pic>
      <p:sp>
        <p:nvSpPr>
          <p:cNvPr id="5" name="Slide Number Placeholder 4">
            <a:extLst>
              <a:ext uri="{FF2B5EF4-FFF2-40B4-BE49-F238E27FC236}">
                <a16:creationId xmlns:a16="http://schemas.microsoft.com/office/drawing/2014/main" id="{EDAA0D81-88B2-4CA5-A006-150FAA81FBB8}"/>
              </a:ext>
            </a:extLst>
          </p:cNvPr>
          <p:cNvSpPr>
            <a:spLocks noGrp="1"/>
          </p:cNvSpPr>
          <p:nvPr>
            <p:ph type="sldNum" sz="quarter" idx="4"/>
          </p:nvPr>
        </p:nvSpPr>
        <p:spPr/>
        <p:txBody>
          <a:bodyPr/>
          <a:lstStyle/>
          <a:p>
            <a:fld id="{F9BE6549-90FB-4E0E-8C54-0640FEBC787D}" type="slidenum">
              <a:rPr lang="en-US" smtClean="0"/>
              <a:pPr/>
              <a:t>15</a:t>
            </a:fld>
            <a:endParaRPr lang="en-US" dirty="0"/>
          </a:p>
        </p:txBody>
      </p:sp>
    </p:spTree>
    <p:extLst>
      <p:ext uri="{BB962C8B-B14F-4D97-AF65-F5344CB8AC3E}">
        <p14:creationId xmlns:p14="http://schemas.microsoft.com/office/powerpoint/2010/main" val="3768739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6AF10-393F-444C-A5A6-EBFF88B614C9}"/>
              </a:ext>
            </a:extLst>
          </p:cNvPr>
          <p:cNvSpPr>
            <a:spLocks noGrp="1"/>
          </p:cNvSpPr>
          <p:nvPr>
            <p:ph type="title"/>
          </p:nvPr>
        </p:nvSpPr>
        <p:spPr/>
        <p:txBody>
          <a:bodyPr/>
          <a:lstStyle/>
          <a:p>
            <a:r>
              <a:rPr lang="en-IN" dirty="0"/>
              <a:t>Factors That Influence Exchange Rates </a:t>
            </a:r>
            <a:r>
              <a:rPr lang="en-IN" sz="2400" b="0" dirty="0"/>
              <a:t>(4 of 5)</a:t>
            </a:r>
          </a:p>
        </p:txBody>
      </p:sp>
      <p:sp>
        <p:nvSpPr>
          <p:cNvPr id="3" name="Text Placeholder 2">
            <a:extLst>
              <a:ext uri="{FF2B5EF4-FFF2-40B4-BE49-F238E27FC236}">
                <a16:creationId xmlns:a16="http://schemas.microsoft.com/office/drawing/2014/main" id="{0BA06F13-D20E-4CBC-B67B-85C31E64A43B}"/>
              </a:ext>
            </a:extLst>
          </p:cNvPr>
          <p:cNvSpPr>
            <a:spLocks noGrp="1"/>
          </p:cNvSpPr>
          <p:nvPr>
            <p:ph type="body" sz="quarter" idx="17"/>
          </p:nvPr>
        </p:nvSpPr>
        <p:spPr>
          <a:xfrm>
            <a:off x="743576" y="1289304"/>
            <a:ext cx="10711543" cy="3685819"/>
          </a:xfrm>
        </p:spPr>
        <p:txBody>
          <a:bodyPr/>
          <a:lstStyle/>
          <a:p>
            <a:pPr marL="0" indent="0">
              <a:buNone/>
            </a:pPr>
            <a:r>
              <a:rPr lang="en-IN" b="1" u="sng" dirty="0"/>
              <a:t>Expectations:</a:t>
            </a:r>
          </a:p>
          <a:p>
            <a:r>
              <a:rPr lang="en-IN" b="1" dirty="0"/>
              <a:t>Impact of favorable expectations:</a:t>
            </a:r>
            <a:r>
              <a:rPr lang="en-IN" dirty="0"/>
              <a:t> If investors expect interest rates in one country to rise, they may invest in that country, leading to a rise in the demand for foreign currency and an increase in the exchange rate for foreign currency.</a:t>
            </a:r>
          </a:p>
          <a:p>
            <a:r>
              <a:rPr lang="en-IN" b="1" dirty="0"/>
              <a:t>Impact of unfavorable expectations:</a:t>
            </a:r>
            <a:r>
              <a:rPr lang="en-IN" dirty="0"/>
              <a:t> Speculators can place downward pressure on a currency when they expect it to depreciate.</a:t>
            </a:r>
          </a:p>
          <a:p>
            <a:r>
              <a:rPr lang="en-IN" b="1" dirty="0"/>
              <a:t>Impact of </a:t>
            </a:r>
            <a:r>
              <a:rPr lang="en-IN" b="1" u="sng" dirty="0"/>
              <a:t>signals</a:t>
            </a:r>
            <a:r>
              <a:rPr lang="en-IN" b="1" dirty="0"/>
              <a:t> on currency speculation:</a:t>
            </a:r>
            <a:r>
              <a:rPr lang="en-IN" dirty="0"/>
              <a:t> Speculators may overreact to signals, causing currency to be temporarily overvalued or undervalued.</a:t>
            </a:r>
          </a:p>
        </p:txBody>
      </p:sp>
      <p:sp>
        <p:nvSpPr>
          <p:cNvPr id="4" name="Slide Number Placeholder 3">
            <a:extLst>
              <a:ext uri="{FF2B5EF4-FFF2-40B4-BE49-F238E27FC236}">
                <a16:creationId xmlns:a16="http://schemas.microsoft.com/office/drawing/2014/main" id="{997BE576-2ED0-42A9-8841-C148ABED0EDD}"/>
              </a:ext>
            </a:extLst>
          </p:cNvPr>
          <p:cNvSpPr>
            <a:spLocks noGrp="1"/>
          </p:cNvSpPr>
          <p:nvPr>
            <p:ph type="sldNum" sz="quarter" idx="4"/>
          </p:nvPr>
        </p:nvSpPr>
        <p:spPr/>
        <p:txBody>
          <a:bodyPr/>
          <a:lstStyle/>
          <a:p>
            <a:fld id="{F9BE6549-90FB-4E0E-8C54-0640FEBC787D}" type="slidenum">
              <a:rPr lang="en-US" smtClean="0"/>
              <a:pPr/>
              <a:t>16</a:t>
            </a:fld>
            <a:endParaRPr lang="en-US" dirty="0"/>
          </a:p>
        </p:txBody>
      </p:sp>
    </p:spTree>
    <p:extLst>
      <p:ext uri="{BB962C8B-B14F-4D97-AF65-F5344CB8AC3E}">
        <p14:creationId xmlns:p14="http://schemas.microsoft.com/office/powerpoint/2010/main" val="2892587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45CFB-7B38-4439-9B1E-0A7F91E10731}"/>
              </a:ext>
            </a:extLst>
          </p:cNvPr>
          <p:cNvSpPr>
            <a:spLocks noGrp="1"/>
          </p:cNvSpPr>
          <p:nvPr>
            <p:ph type="title"/>
          </p:nvPr>
        </p:nvSpPr>
        <p:spPr/>
        <p:txBody>
          <a:bodyPr/>
          <a:lstStyle/>
          <a:p>
            <a:r>
              <a:rPr lang="en-IN" dirty="0"/>
              <a:t>Factors That Influence Exchange Rates </a:t>
            </a:r>
            <a:r>
              <a:rPr lang="en-IN" sz="2400" b="0" dirty="0"/>
              <a:t>(5 of 5)</a:t>
            </a:r>
          </a:p>
        </p:txBody>
      </p:sp>
      <p:sp>
        <p:nvSpPr>
          <p:cNvPr id="3" name="Text Placeholder 2">
            <a:extLst>
              <a:ext uri="{FF2B5EF4-FFF2-40B4-BE49-F238E27FC236}">
                <a16:creationId xmlns:a16="http://schemas.microsoft.com/office/drawing/2014/main" id="{C798D33A-5A1C-42CF-9166-385ED1427731}"/>
              </a:ext>
            </a:extLst>
          </p:cNvPr>
          <p:cNvSpPr>
            <a:spLocks noGrp="1"/>
          </p:cNvSpPr>
          <p:nvPr>
            <p:ph type="body" sz="quarter" idx="17"/>
          </p:nvPr>
        </p:nvSpPr>
        <p:spPr>
          <a:xfrm>
            <a:off x="743576" y="1289304"/>
            <a:ext cx="10711543" cy="2918902"/>
          </a:xfrm>
        </p:spPr>
        <p:txBody>
          <a:bodyPr/>
          <a:lstStyle/>
          <a:p>
            <a:pPr marL="0" indent="0">
              <a:buNone/>
            </a:pPr>
            <a:r>
              <a:rPr lang="en-IN" b="1" dirty="0"/>
              <a:t>Interaction of Factors:</a:t>
            </a:r>
            <a:r>
              <a:rPr lang="en-IN" dirty="0"/>
              <a:t> Some factors place upward pressure while other factors place downward pressure. (See Exhibit 4.8)</a:t>
            </a:r>
          </a:p>
          <a:p>
            <a:pPr marL="0" indent="0">
              <a:buNone/>
            </a:pPr>
            <a:r>
              <a:rPr lang="en-IN" b="1" dirty="0"/>
              <a:t>Influence of Factors across Multiple Currency Markets:</a:t>
            </a:r>
            <a:r>
              <a:rPr lang="en-IN" dirty="0"/>
              <a:t> common for European currencies to move in the same direction against the dollar.</a:t>
            </a:r>
          </a:p>
          <a:p>
            <a:pPr marL="0" indent="0">
              <a:buNone/>
            </a:pPr>
            <a:r>
              <a:rPr lang="en-IN" b="1" dirty="0"/>
              <a:t>Influence of Liquidity on Exchange Rate adjustment:</a:t>
            </a:r>
            <a:r>
              <a:rPr lang="en-IN" dirty="0"/>
              <a:t> If a currency’s spot market is liquid then its exchange rate will not be highly sensitive to a single large purchase or sale.</a:t>
            </a:r>
          </a:p>
        </p:txBody>
      </p:sp>
      <p:sp>
        <p:nvSpPr>
          <p:cNvPr id="4" name="Slide Number Placeholder 3">
            <a:extLst>
              <a:ext uri="{FF2B5EF4-FFF2-40B4-BE49-F238E27FC236}">
                <a16:creationId xmlns:a16="http://schemas.microsoft.com/office/drawing/2014/main" id="{F6314B1E-B17A-4C16-9AE6-D31DB6BAA9CB}"/>
              </a:ext>
            </a:extLst>
          </p:cNvPr>
          <p:cNvSpPr>
            <a:spLocks noGrp="1"/>
          </p:cNvSpPr>
          <p:nvPr>
            <p:ph type="sldNum" sz="quarter" idx="4"/>
          </p:nvPr>
        </p:nvSpPr>
        <p:spPr/>
        <p:txBody>
          <a:bodyPr/>
          <a:lstStyle/>
          <a:p>
            <a:fld id="{F9BE6549-90FB-4E0E-8C54-0640FEBC787D}" type="slidenum">
              <a:rPr lang="en-US" smtClean="0"/>
              <a:pPr/>
              <a:t>17</a:t>
            </a:fld>
            <a:endParaRPr lang="en-US" dirty="0"/>
          </a:p>
        </p:txBody>
      </p:sp>
    </p:spTree>
    <p:extLst>
      <p:ext uri="{BB962C8B-B14F-4D97-AF65-F5344CB8AC3E}">
        <p14:creationId xmlns:p14="http://schemas.microsoft.com/office/powerpoint/2010/main" val="818639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A9C8D-D428-4C67-86E2-95D31B765BA4}"/>
              </a:ext>
            </a:extLst>
          </p:cNvPr>
          <p:cNvSpPr>
            <a:spLocks noGrp="1"/>
          </p:cNvSpPr>
          <p:nvPr>
            <p:ph type="title"/>
          </p:nvPr>
        </p:nvSpPr>
        <p:spPr>
          <a:xfrm>
            <a:off x="838200" y="365125"/>
            <a:ext cx="10515600" cy="913169"/>
          </a:xfrm>
        </p:spPr>
        <p:txBody>
          <a:bodyPr/>
          <a:lstStyle/>
          <a:p>
            <a:r>
              <a:rPr lang="en-IN" dirty="0"/>
              <a:t>Exhibit 4.8 Summary of How Factors Affect Exchange Rates</a:t>
            </a:r>
          </a:p>
        </p:txBody>
      </p:sp>
      <p:pic>
        <p:nvPicPr>
          <p:cNvPr id="6" name="Content Placeholder 5" descr="Trade-related and financial factors lead to exchange rate between the foreign currency and the dollar. Under trade related factors, inflation differential, income differential, and government trade restrictions lead to U S demand for foreign goods and foreign demand for U S goods. This in turn affects U S demand for the foreign currency and the supply of the foreign currency for sale. Under financial factors, interest rate differential, capital flow restrictions, and exchange rate expectations lead to U S demand for foreign securities and foreign demand for U S securities. These in turn affect U S demand for the foreign currency and the supply of the foreign currency for sale. ">
            <a:extLst>
              <a:ext uri="{FF2B5EF4-FFF2-40B4-BE49-F238E27FC236}">
                <a16:creationId xmlns:a16="http://schemas.microsoft.com/office/drawing/2014/main" id="{B8243DF4-9314-461D-A654-D57A08387FA8}"/>
              </a:ext>
            </a:extLst>
          </p:cNvPr>
          <p:cNvPicPr>
            <a:picLocks noGrp="1" noChangeAspect="1"/>
          </p:cNvPicPr>
          <p:nvPr>
            <p:ph sz="quarter" idx="16"/>
          </p:nvPr>
        </p:nvPicPr>
        <p:blipFill>
          <a:blip r:embed="rId2"/>
          <a:stretch>
            <a:fillRect/>
          </a:stretch>
        </p:blipFill>
        <p:spPr>
          <a:xfrm>
            <a:off x="1917305" y="1807834"/>
            <a:ext cx="8357389" cy="4063232"/>
          </a:xfrm>
          <a:prstGeom prst="rect">
            <a:avLst/>
          </a:prstGeom>
        </p:spPr>
      </p:pic>
      <p:sp>
        <p:nvSpPr>
          <p:cNvPr id="5" name="Slide Number Placeholder 4">
            <a:extLst>
              <a:ext uri="{FF2B5EF4-FFF2-40B4-BE49-F238E27FC236}">
                <a16:creationId xmlns:a16="http://schemas.microsoft.com/office/drawing/2014/main" id="{0402A6E9-C1DA-4961-93E1-4CBC2D28D04D}"/>
              </a:ext>
            </a:extLst>
          </p:cNvPr>
          <p:cNvSpPr>
            <a:spLocks noGrp="1"/>
          </p:cNvSpPr>
          <p:nvPr>
            <p:ph type="sldNum" sz="quarter" idx="4"/>
          </p:nvPr>
        </p:nvSpPr>
        <p:spPr/>
        <p:txBody>
          <a:bodyPr/>
          <a:lstStyle/>
          <a:p>
            <a:fld id="{F9BE6549-90FB-4E0E-8C54-0640FEBC787D}" type="slidenum">
              <a:rPr lang="en-US" smtClean="0"/>
              <a:pPr/>
              <a:t>18</a:t>
            </a:fld>
            <a:endParaRPr lang="en-US" dirty="0"/>
          </a:p>
        </p:txBody>
      </p:sp>
    </p:spTree>
    <p:extLst>
      <p:ext uri="{BB962C8B-B14F-4D97-AF65-F5344CB8AC3E}">
        <p14:creationId xmlns:p14="http://schemas.microsoft.com/office/powerpoint/2010/main" val="470486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59302-910E-451C-BB6A-A9F915E8B972}"/>
              </a:ext>
            </a:extLst>
          </p:cNvPr>
          <p:cNvSpPr>
            <a:spLocks noGrp="1"/>
          </p:cNvSpPr>
          <p:nvPr>
            <p:ph type="title"/>
          </p:nvPr>
        </p:nvSpPr>
        <p:spPr/>
        <p:txBody>
          <a:bodyPr/>
          <a:lstStyle/>
          <a:p>
            <a:r>
              <a:rPr lang="en-IN" dirty="0"/>
              <a:t>Movements in Cross Exchange Rates </a:t>
            </a:r>
            <a:r>
              <a:rPr lang="en-IN" sz="2400" b="0" dirty="0"/>
              <a:t>(1 of 2)</a:t>
            </a:r>
          </a:p>
        </p:txBody>
      </p:sp>
      <p:sp>
        <p:nvSpPr>
          <p:cNvPr id="3" name="Text Placeholder 2">
            <a:extLst>
              <a:ext uri="{FF2B5EF4-FFF2-40B4-BE49-F238E27FC236}">
                <a16:creationId xmlns:a16="http://schemas.microsoft.com/office/drawing/2014/main" id="{20EA17CC-E5FF-4372-9E9A-69C12AA9ED3E}"/>
              </a:ext>
            </a:extLst>
          </p:cNvPr>
          <p:cNvSpPr>
            <a:spLocks noGrp="1"/>
          </p:cNvSpPr>
          <p:nvPr>
            <p:ph type="body" sz="quarter" idx="17"/>
          </p:nvPr>
        </p:nvSpPr>
        <p:spPr>
          <a:xfrm>
            <a:off x="743576" y="1289304"/>
            <a:ext cx="10711543" cy="3312193"/>
          </a:xfrm>
        </p:spPr>
        <p:txBody>
          <a:bodyPr/>
          <a:lstStyle/>
          <a:p>
            <a:pPr marL="0" indent="0">
              <a:buNone/>
            </a:pPr>
            <a:r>
              <a:rPr lang="en-IN" dirty="0"/>
              <a:t>If currencies A and B move in same direction, there is no change in the cross exchange rate.</a:t>
            </a:r>
          </a:p>
          <a:p>
            <a:pPr marL="0" indent="0">
              <a:buNone/>
            </a:pPr>
            <a:r>
              <a:rPr lang="en-IN" dirty="0"/>
              <a:t>When currency A appreciates against the dollar by a greater (smaller) degree than currency B, then currency A appreciates (depreciates) against B.</a:t>
            </a:r>
          </a:p>
          <a:p>
            <a:pPr marL="0" indent="0">
              <a:buNone/>
            </a:pPr>
            <a:r>
              <a:rPr lang="en-IN" dirty="0"/>
              <a:t>When currency A appreciates (depreciates) against the dollar, while currency B is unchanged against the dollar, currency A appreciates (depreciates) against currency B by the same degree as it appreciates (depreciates) against the dollar.</a:t>
            </a:r>
          </a:p>
        </p:txBody>
      </p:sp>
      <p:sp>
        <p:nvSpPr>
          <p:cNvPr id="4" name="Slide Number Placeholder 3">
            <a:extLst>
              <a:ext uri="{FF2B5EF4-FFF2-40B4-BE49-F238E27FC236}">
                <a16:creationId xmlns:a16="http://schemas.microsoft.com/office/drawing/2014/main" id="{0615ABE9-D1F4-4412-A52E-5DDE4D32073E}"/>
              </a:ext>
            </a:extLst>
          </p:cNvPr>
          <p:cNvSpPr>
            <a:spLocks noGrp="1"/>
          </p:cNvSpPr>
          <p:nvPr>
            <p:ph type="sldNum" sz="quarter" idx="4"/>
          </p:nvPr>
        </p:nvSpPr>
        <p:spPr/>
        <p:txBody>
          <a:bodyPr/>
          <a:lstStyle/>
          <a:p>
            <a:fld id="{F9BE6549-90FB-4E0E-8C54-0640FEBC787D}" type="slidenum">
              <a:rPr lang="en-US" smtClean="0"/>
              <a:pPr/>
              <a:t>19</a:t>
            </a:fld>
            <a:endParaRPr lang="en-US" dirty="0"/>
          </a:p>
        </p:txBody>
      </p:sp>
    </p:spTree>
    <p:extLst>
      <p:ext uri="{BB962C8B-B14F-4D97-AF65-F5344CB8AC3E}">
        <p14:creationId xmlns:p14="http://schemas.microsoft.com/office/powerpoint/2010/main" val="865620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7ADB6-EFE7-484C-9F78-31909B19DFA1}"/>
              </a:ext>
            </a:extLst>
          </p:cNvPr>
          <p:cNvSpPr>
            <a:spLocks noGrp="1"/>
          </p:cNvSpPr>
          <p:nvPr>
            <p:ph type="title"/>
          </p:nvPr>
        </p:nvSpPr>
        <p:spPr/>
        <p:txBody>
          <a:bodyPr/>
          <a:lstStyle/>
          <a:p>
            <a:r>
              <a:rPr lang="en-US" dirty="0"/>
              <a:t>Chapter Objectives</a:t>
            </a:r>
          </a:p>
        </p:txBody>
      </p:sp>
      <p:sp>
        <p:nvSpPr>
          <p:cNvPr id="3" name="Text Placeholder 2">
            <a:extLst>
              <a:ext uri="{FF2B5EF4-FFF2-40B4-BE49-F238E27FC236}">
                <a16:creationId xmlns:a16="http://schemas.microsoft.com/office/drawing/2014/main" id="{CDC60581-178E-4F9F-91DF-FCA63C8C996C}"/>
              </a:ext>
            </a:extLst>
          </p:cNvPr>
          <p:cNvSpPr>
            <a:spLocks noGrp="1"/>
          </p:cNvSpPr>
          <p:nvPr>
            <p:ph type="body" sz="quarter" idx="17"/>
          </p:nvPr>
        </p:nvSpPr>
        <p:spPr/>
        <p:txBody>
          <a:bodyPr/>
          <a:lstStyle/>
          <a:p>
            <a:r>
              <a:rPr lang="en-IN" dirty="0"/>
              <a:t>Explain how exchange rate movements are measured.</a:t>
            </a:r>
          </a:p>
          <a:p>
            <a:r>
              <a:rPr lang="en-IN" dirty="0"/>
              <a:t>Explain how the equilibrium exchange rate is determined.</a:t>
            </a:r>
          </a:p>
          <a:p>
            <a:r>
              <a:rPr lang="en-IN" dirty="0"/>
              <a:t>Examine factors that determine the equilibrium exchange rate.</a:t>
            </a:r>
          </a:p>
          <a:p>
            <a:r>
              <a:rPr lang="en-IN" dirty="0"/>
              <a:t>Explain the movement in cross exchange rates.</a:t>
            </a:r>
          </a:p>
          <a:p>
            <a:r>
              <a:rPr lang="en-IN" dirty="0"/>
              <a:t>Explain how financial institutions attempt to capitalize on anticipated exchange rate movements.</a:t>
            </a:r>
          </a:p>
        </p:txBody>
      </p:sp>
      <p:sp>
        <p:nvSpPr>
          <p:cNvPr id="4" name="Slide Number Placeholder 3">
            <a:extLst>
              <a:ext uri="{FF2B5EF4-FFF2-40B4-BE49-F238E27FC236}">
                <a16:creationId xmlns:a16="http://schemas.microsoft.com/office/drawing/2014/main" id="{826E8D3E-C811-4CFF-BA1A-F5C0F677C8E8}"/>
              </a:ext>
            </a:extLst>
          </p:cNvPr>
          <p:cNvSpPr>
            <a:spLocks noGrp="1"/>
          </p:cNvSpPr>
          <p:nvPr>
            <p:ph type="sldNum" sz="quarter" idx="4"/>
          </p:nvPr>
        </p:nvSpPr>
        <p:spPr/>
        <p:txBody>
          <a:bodyPr/>
          <a:lstStyle/>
          <a:p>
            <a:fld id="{F9BE6549-90FB-4E0E-8C54-0640FEBC787D}" type="slidenum">
              <a:rPr lang="en-US" smtClean="0"/>
              <a:pPr/>
              <a:t>2</a:t>
            </a:fld>
            <a:endParaRPr lang="en-US" dirty="0"/>
          </a:p>
        </p:txBody>
      </p:sp>
    </p:spTree>
    <p:extLst>
      <p:ext uri="{BB962C8B-B14F-4D97-AF65-F5344CB8AC3E}">
        <p14:creationId xmlns:p14="http://schemas.microsoft.com/office/powerpoint/2010/main" val="1303385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8AA74-CFD4-47D3-B9BD-CE5F8105A48C}"/>
              </a:ext>
            </a:extLst>
          </p:cNvPr>
          <p:cNvSpPr>
            <a:spLocks noGrp="1"/>
          </p:cNvSpPr>
          <p:nvPr>
            <p:ph type="title"/>
          </p:nvPr>
        </p:nvSpPr>
        <p:spPr/>
        <p:txBody>
          <a:bodyPr/>
          <a:lstStyle/>
          <a:p>
            <a:r>
              <a:rPr lang="en-IN" dirty="0"/>
              <a:t>Movements in Cross Exchange Rates </a:t>
            </a:r>
            <a:r>
              <a:rPr lang="en-IN" sz="2400" b="0" dirty="0"/>
              <a:t>(2 of 2)</a:t>
            </a:r>
          </a:p>
        </p:txBody>
      </p:sp>
      <p:sp>
        <p:nvSpPr>
          <p:cNvPr id="3" name="Text Placeholder 2">
            <a:extLst>
              <a:ext uri="{FF2B5EF4-FFF2-40B4-BE49-F238E27FC236}">
                <a16:creationId xmlns:a16="http://schemas.microsoft.com/office/drawing/2014/main" id="{3382066A-0ECF-4A88-9DF5-CF2E1A9AA4B5}"/>
              </a:ext>
            </a:extLst>
          </p:cNvPr>
          <p:cNvSpPr>
            <a:spLocks noGrp="1"/>
          </p:cNvSpPr>
          <p:nvPr>
            <p:ph type="body" sz="quarter" idx="17"/>
          </p:nvPr>
        </p:nvSpPr>
        <p:spPr>
          <a:xfrm>
            <a:off x="743576" y="1289304"/>
            <a:ext cx="10711543" cy="1716543"/>
          </a:xfrm>
        </p:spPr>
        <p:txBody>
          <a:bodyPr/>
          <a:lstStyle/>
          <a:p>
            <a:pPr marL="0" indent="0">
              <a:buNone/>
            </a:pPr>
            <a:r>
              <a:rPr lang="en-IN" dirty="0"/>
              <a:t>Explaining Movements in Cross Exchange Rate.</a:t>
            </a:r>
          </a:p>
          <a:p>
            <a:r>
              <a:rPr lang="en-IN" dirty="0"/>
              <a:t>Changes are affected in the same way as types of forces explained earlier for those that affect demand and supply conditions between two currencies.</a:t>
            </a:r>
          </a:p>
        </p:txBody>
      </p:sp>
      <p:sp>
        <p:nvSpPr>
          <p:cNvPr id="4" name="Slide Number Placeholder 3">
            <a:extLst>
              <a:ext uri="{FF2B5EF4-FFF2-40B4-BE49-F238E27FC236}">
                <a16:creationId xmlns:a16="http://schemas.microsoft.com/office/drawing/2014/main" id="{7EE4ACB9-D3D4-4C34-B7CA-93A1704DCABD}"/>
              </a:ext>
            </a:extLst>
          </p:cNvPr>
          <p:cNvSpPr>
            <a:spLocks noGrp="1"/>
          </p:cNvSpPr>
          <p:nvPr>
            <p:ph type="sldNum" sz="quarter" idx="4"/>
          </p:nvPr>
        </p:nvSpPr>
        <p:spPr/>
        <p:txBody>
          <a:bodyPr/>
          <a:lstStyle/>
          <a:p>
            <a:fld id="{F9BE6549-90FB-4E0E-8C54-0640FEBC787D}" type="slidenum">
              <a:rPr lang="en-US" smtClean="0"/>
              <a:pPr/>
              <a:t>20</a:t>
            </a:fld>
            <a:endParaRPr lang="en-US" dirty="0"/>
          </a:p>
        </p:txBody>
      </p:sp>
    </p:spTree>
    <p:extLst>
      <p:ext uri="{BB962C8B-B14F-4D97-AF65-F5344CB8AC3E}">
        <p14:creationId xmlns:p14="http://schemas.microsoft.com/office/powerpoint/2010/main" val="184701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F0628-A558-4210-8FAF-2FB4A85386FD}"/>
              </a:ext>
            </a:extLst>
          </p:cNvPr>
          <p:cNvSpPr>
            <a:spLocks noGrp="1"/>
          </p:cNvSpPr>
          <p:nvPr>
            <p:ph type="title"/>
          </p:nvPr>
        </p:nvSpPr>
        <p:spPr>
          <a:xfrm>
            <a:off x="838200" y="365125"/>
            <a:ext cx="10515600" cy="923926"/>
          </a:xfrm>
        </p:spPr>
        <p:txBody>
          <a:bodyPr/>
          <a:lstStyle/>
          <a:p>
            <a:r>
              <a:rPr lang="en-IN" dirty="0"/>
              <a:t>Exhibit 4.9 Example of How Forces Affect the Cross Exchange Rate </a:t>
            </a:r>
            <a:r>
              <a:rPr lang="en-IN" sz="2400" b="0" dirty="0"/>
              <a:t>(1 of 2)</a:t>
            </a:r>
          </a:p>
        </p:txBody>
      </p:sp>
      <p:pic>
        <p:nvPicPr>
          <p:cNvPr id="4" name="Content Placeholder 3" descr="The figure has 3 parts. (Part A). 2 curves are graphed for value of British Pound and Swiss Franc S F versus year. The curve of British pound rose from about $1.60 in year 1 to about $1.9 in year 4, then fell to $1.75 in year 5. The curve of Swiss Franc rose from about $0.80 in year 1 to $1 in year 5. (Part B). A curve is graphed for cross rate of pound in S F versus year. The graph falls from $2 in year 1 to $1.9 in year 2, rises to $2.1 in year 3, falls to $1.9 in year 4, and falls further to $1.8 in year 5. (Part C)."/>
          <p:cNvPicPr>
            <a:picLocks noGrp="1" noChangeAspect="1"/>
          </p:cNvPicPr>
          <p:nvPr>
            <p:ph sz="quarter" idx="16"/>
          </p:nvPr>
        </p:nvPicPr>
        <p:blipFill>
          <a:blip r:embed="rId2"/>
          <a:stretch>
            <a:fillRect/>
          </a:stretch>
        </p:blipFill>
        <p:spPr>
          <a:xfrm>
            <a:off x="3713775" y="1469382"/>
            <a:ext cx="4770798" cy="4711717"/>
          </a:xfrm>
          <a:prstGeom prst="rect">
            <a:avLst/>
          </a:prstGeom>
        </p:spPr>
      </p:pic>
      <p:sp>
        <p:nvSpPr>
          <p:cNvPr id="5" name="Slide Number Placeholder 4">
            <a:extLst>
              <a:ext uri="{FF2B5EF4-FFF2-40B4-BE49-F238E27FC236}">
                <a16:creationId xmlns:a16="http://schemas.microsoft.com/office/drawing/2014/main" id="{863EF832-11C8-41E9-ACEE-84DBE213189F}"/>
              </a:ext>
            </a:extLst>
          </p:cNvPr>
          <p:cNvSpPr>
            <a:spLocks noGrp="1"/>
          </p:cNvSpPr>
          <p:nvPr>
            <p:ph type="sldNum" sz="quarter" idx="4"/>
          </p:nvPr>
        </p:nvSpPr>
        <p:spPr/>
        <p:txBody>
          <a:bodyPr/>
          <a:lstStyle/>
          <a:p>
            <a:fld id="{F9BE6549-90FB-4E0E-8C54-0640FEBC787D}" type="slidenum">
              <a:rPr lang="en-US" smtClean="0"/>
              <a:pPr/>
              <a:t>21</a:t>
            </a:fld>
            <a:endParaRPr lang="en-US" dirty="0"/>
          </a:p>
        </p:txBody>
      </p:sp>
    </p:spTree>
    <p:extLst>
      <p:ext uri="{BB962C8B-B14F-4D97-AF65-F5344CB8AC3E}">
        <p14:creationId xmlns:p14="http://schemas.microsoft.com/office/powerpoint/2010/main" val="300714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F0628-A558-4210-8FAF-2FB4A85386FD}"/>
              </a:ext>
            </a:extLst>
          </p:cNvPr>
          <p:cNvSpPr>
            <a:spLocks noGrp="1"/>
          </p:cNvSpPr>
          <p:nvPr>
            <p:ph type="title"/>
          </p:nvPr>
        </p:nvSpPr>
        <p:spPr>
          <a:xfrm>
            <a:off x="838200" y="365125"/>
            <a:ext cx="10515600" cy="923926"/>
          </a:xfrm>
        </p:spPr>
        <p:txBody>
          <a:bodyPr/>
          <a:lstStyle/>
          <a:p>
            <a:r>
              <a:rPr lang="en-IN" dirty="0"/>
              <a:t>Exhibit 4.9 Example of How Forces Affect the Cross Exchange Rate </a:t>
            </a:r>
            <a:r>
              <a:rPr lang="en-IN" sz="2400" b="0" dirty="0"/>
              <a:t>(2 of 2)</a:t>
            </a:r>
          </a:p>
        </p:txBody>
      </p:sp>
      <p:pic>
        <p:nvPicPr>
          <p:cNvPr id="8" name="Content Placeholder 7" descr="A table has 6 columns and 5 rows. The column headings, from left to right, are as follows. Beginning of year, value of British pound, value of Swiss Franc S F, percent annual change in pound, percent annual change in S F, and cross rate of pound in S F. The row entries are as follows. Row 1. Beginning of year, 1. Value of British pound, $1.60. Value of Swiss Franc S F, $0.80. Percent annual change in pound, blank. Percent annual change in S F, blank. Cross rate of pound in S F, 1.600 over 0.80 equals 2.0. Row 2. Beginning of year, 2. Value of British pound, $1.68. Value of Swiss Franc S F, $0.84. Percent annual change in pound, 5%. Percent annual change in S F, 5%. Cross rate of pound in S F, 1.68 over 0.84 equals 2.0. Row 3. Beginning of year, 3. Value of British pound, $1.848. Value of Swiss Franc S F, $0.882. Percent annual change in pound, 10%. Percent annual change in S F, 5%. Cross rate of pound in S F, 1.848 over 0.882 equal 2.095. Row 4. Beginning of year, 4. Value of British pound, $1.904. Value of Swiss Franc S F, $0.9702. Percent annual change in pound, 5%. Percent annual change in S F, 10%. Cross rate of pound in S F, 1.94040 over 0.9702 equals 2.0. Row 5. Beginning of year, 5. Value of British pound, $1.84338. Value of Swiss Franc S F, $1.01871. Percent annual change in pound, negative 5%. Percent annual change in S F, 5%. Cross rate of pound in S F, 1.84338 over 1.01871 equals 1.81."/>
          <p:cNvPicPr>
            <a:picLocks noGrp="1" noChangeAspect="1"/>
          </p:cNvPicPr>
          <p:nvPr>
            <p:ph sz="quarter" idx="16"/>
          </p:nvPr>
        </p:nvPicPr>
        <p:blipFill>
          <a:blip r:embed="rId2"/>
          <a:stretch>
            <a:fillRect/>
          </a:stretch>
        </p:blipFill>
        <p:spPr>
          <a:xfrm>
            <a:off x="702553" y="1908810"/>
            <a:ext cx="10427483" cy="2917825"/>
          </a:xfrm>
          <a:prstGeom prst="rect">
            <a:avLst/>
          </a:prstGeom>
        </p:spPr>
      </p:pic>
      <p:sp>
        <p:nvSpPr>
          <p:cNvPr id="5" name="Slide Number Placeholder 4">
            <a:extLst>
              <a:ext uri="{FF2B5EF4-FFF2-40B4-BE49-F238E27FC236}">
                <a16:creationId xmlns:a16="http://schemas.microsoft.com/office/drawing/2014/main" id="{863EF832-11C8-41E9-ACEE-84DBE213189F}"/>
              </a:ext>
            </a:extLst>
          </p:cNvPr>
          <p:cNvSpPr>
            <a:spLocks noGrp="1"/>
          </p:cNvSpPr>
          <p:nvPr>
            <p:ph type="sldNum" sz="quarter" idx="4"/>
          </p:nvPr>
        </p:nvSpPr>
        <p:spPr/>
        <p:txBody>
          <a:bodyPr/>
          <a:lstStyle/>
          <a:p>
            <a:fld id="{F9BE6549-90FB-4E0E-8C54-0640FEBC787D}" type="slidenum">
              <a:rPr lang="en-US" smtClean="0"/>
              <a:pPr/>
              <a:t>22</a:t>
            </a:fld>
            <a:endParaRPr lang="en-US" dirty="0"/>
          </a:p>
        </p:txBody>
      </p:sp>
    </p:spTree>
    <p:extLst>
      <p:ext uri="{BB962C8B-B14F-4D97-AF65-F5344CB8AC3E}">
        <p14:creationId xmlns:p14="http://schemas.microsoft.com/office/powerpoint/2010/main" val="2755169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B3A5E-7A7F-4F06-AC06-A16BA5DE0A7D}"/>
              </a:ext>
            </a:extLst>
          </p:cNvPr>
          <p:cNvSpPr>
            <a:spLocks noGrp="1"/>
          </p:cNvSpPr>
          <p:nvPr>
            <p:ph type="title"/>
          </p:nvPr>
        </p:nvSpPr>
        <p:spPr>
          <a:xfrm>
            <a:off x="838199" y="365125"/>
            <a:ext cx="11282265" cy="672105"/>
          </a:xfrm>
        </p:spPr>
        <p:txBody>
          <a:bodyPr/>
          <a:lstStyle/>
          <a:p>
            <a:r>
              <a:rPr lang="en-IN" sz="3200" dirty="0"/>
              <a:t>Capitalizing on Expected Exchange Rate Movements </a:t>
            </a:r>
            <a:r>
              <a:rPr lang="en-IN" sz="2400" b="0" dirty="0"/>
              <a:t>(1 of 2)</a:t>
            </a:r>
          </a:p>
        </p:txBody>
      </p:sp>
      <p:sp>
        <p:nvSpPr>
          <p:cNvPr id="3" name="Text Placeholder 2">
            <a:extLst>
              <a:ext uri="{FF2B5EF4-FFF2-40B4-BE49-F238E27FC236}">
                <a16:creationId xmlns:a16="http://schemas.microsoft.com/office/drawing/2014/main" id="{088079F0-9CC7-4BAA-8850-D7BEBB9529C8}"/>
              </a:ext>
            </a:extLst>
          </p:cNvPr>
          <p:cNvSpPr>
            <a:spLocks noGrp="1"/>
          </p:cNvSpPr>
          <p:nvPr>
            <p:ph type="body" sz="quarter" idx="15"/>
          </p:nvPr>
        </p:nvSpPr>
        <p:spPr/>
        <p:txBody>
          <a:bodyPr/>
          <a:lstStyle/>
          <a:p>
            <a:r>
              <a:rPr lang="en-IN" b="1" dirty="0"/>
              <a:t>Institutional speculation based on expected appreciation:</a:t>
            </a:r>
            <a:r>
              <a:rPr lang="en-IN" dirty="0"/>
              <a:t> When financial institutions believe that a currency is valued lower than it should be in the foreign exchange market, they may invest in that currency before it appreciates.</a:t>
            </a:r>
          </a:p>
          <a:p>
            <a:r>
              <a:rPr lang="en-IN" b="1" dirty="0"/>
              <a:t>Institutional speculation based on expected depreciation:</a:t>
            </a:r>
            <a:r>
              <a:rPr lang="en-IN" dirty="0"/>
              <a:t> If financial institutions believe that a currency is valued higher than it should be in the foreign exchange market, they may borrow funds in that currency and convert it to their local currency now before the currency’s value declines to its proper level.</a:t>
            </a:r>
          </a:p>
          <a:p>
            <a:r>
              <a:rPr lang="en-IN" b="1" dirty="0"/>
              <a:t>Speculation by individuals:</a:t>
            </a:r>
            <a:r>
              <a:rPr lang="en-IN" dirty="0"/>
              <a:t> Individuals can speculate in foreign currencies.</a:t>
            </a:r>
          </a:p>
        </p:txBody>
      </p:sp>
      <p:sp>
        <p:nvSpPr>
          <p:cNvPr id="4" name="Slide Number Placeholder 3">
            <a:extLst>
              <a:ext uri="{FF2B5EF4-FFF2-40B4-BE49-F238E27FC236}">
                <a16:creationId xmlns:a16="http://schemas.microsoft.com/office/drawing/2014/main" id="{B9B6BE94-5515-4E24-A65A-3C64C7C32CF8}"/>
              </a:ext>
            </a:extLst>
          </p:cNvPr>
          <p:cNvSpPr>
            <a:spLocks noGrp="1"/>
          </p:cNvSpPr>
          <p:nvPr>
            <p:ph type="sldNum" sz="quarter" idx="4"/>
          </p:nvPr>
        </p:nvSpPr>
        <p:spPr/>
        <p:txBody>
          <a:bodyPr/>
          <a:lstStyle/>
          <a:p>
            <a:fld id="{F9BE6549-90FB-4E0E-8C54-0640FEBC787D}" type="slidenum">
              <a:rPr lang="en-US" smtClean="0"/>
              <a:pPr/>
              <a:t>23</a:t>
            </a:fld>
            <a:endParaRPr lang="en-US" dirty="0"/>
          </a:p>
        </p:txBody>
      </p:sp>
    </p:spTree>
    <p:extLst>
      <p:ext uri="{BB962C8B-B14F-4D97-AF65-F5344CB8AC3E}">
        <p14:creationId xmlns:p14="http://schemas.microsoft.com/office/powerpoint/2010/main" val="3128685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BB1AF-7A85-4E15-8945-30E5FF4F3D84}"/>
              </a:ext>
            </a:extLst>
          </p:cNvPr>
          <p:cNvSpPr>
            <a:spLocks noGrp="1"/>
          </p:cNvSpPr>
          <p:nvPr>
            <p:ph type="title"/>
          </p:nvPr>
        </p:nvSpPr>
        <p:spPr>
          <a:xfrm>
            <a:off x="838199" y="365125"/>
            <a:ext cx="11272935" cy="672105"/>
          </a:xfrm>
        </p:spPr>
        <p:txBody>
          <a:bodyPr/>
          <a:lstStyle/>
          <a:p>
            <a:r>
              <a:rPr lang="en-IN" sz="3200" dirty="0"/>
              <a:t>Capitalizing on Expected Exchange Rate Movements </a:t>
            </a:r>
            <a:r>
              <a:rPr lang="en-IN" sz="2400" b="0" dirty="0"/>
              <a:t>(2 of 2)</a:t>
            </a:r>
            <a:endParaRPr lang="en-IN" sz="2400" dirty="0"/>
          </a:p>
        </p:txBody>
      </p:sp>
      <p:sp>
        <p:nvSpPr>
          <p:cNvPr id="3" name="Text Placeholder 2">
            <a:extLst>
              <a:ext uri="{FF2B5EF4-FFF2-40B4-BE49-F238E27FC236}">
                <a16:creationId xmlns:a16="http://schemas.microsoft.com/office/drawing/2014/main" id="{AC84D493-F135-49F6-9D41-73873F58B0C7}"/>
              </a:ext>
            </a:extLst>
          </p:cNvPr>
          <p:cNvSpPr>
            <a:spLocks noGrp="1"/>
          </p:cNvSpPr>
          <p:nvPr>
            <p:ph type="body" sz="quarter" idx="17"/>
          </p:nvPr>
        </p:nvSpPr>
        <p:spPr>
          <a:xfrm>
            <a:off x="743576" y="1289304"/>
            <a:ext cx="10711543" cy="3017225"/>
          </a:xfrm>
        </p:spPr>
        <p:txBody>
          <a:bodyPr/>
          <a:lstStyle/>
          <a:p>
            <a:pPr marL="0" indent="0">
              <a:buNone/>
            </a:pPr>
            <a:r>
              <a:rPr lang="en-IN" b="1" dirty="0"/>
              <a:t>The “Carry Trade”</a:t>
            </a:r>
            <a:r>
              <a:rPr lang="en-IN" dirty="0"/>
              <a:t> — Where investors attempt to capitalize on the differential in interest rates between two countries.</a:t>
            </a:r>
          </a:p>
          <a:p>
            <a:r>
              <a:rPr lang="en-IN" b="1" dirty="0"/>
              <a:t>Impact of appreciation in the investment currency:</a:t>
            </a:r>
            <a:r>
              <a:rPr lang="en-IN" dirty="0"/>
              <a:t> Increased trade volume can have a major influence on exchange rate movements over a short period.</a:t>
            </a:r>
          </a:p>
          <a:p>
            <a:r>
              <a:rPr lang="en-IN" b="1" dirty="0"/>
              <a:t>Risk of the Carry Trade:</a:t>
            </a:r>
            <a:r>
              <a:rPr lang="en-IN" dirty="0"/>
              <a:t> Exchange rates may move opposite to what the investors expected.</a:t>
            </a:r>
          </a:p>
        </p:txBody>
      </p:sp>
      <p:sp>
        <p:nvSpPr>
          <p:cNvPr id="4" name="Slide Number Placeholder 3">
            <a:extLst>
              <a:ext uri="{FF2B5EF4-FFF2-40B4-BE49-F238E27FC236}">
                <a16:creationId xmlns:a16="http://schemas.microsoft.com/office/drawing/2014/main" id="{F390FF39-1E74-4438-BA36-12CF8AA3C872}"/>
              </a:ext>
            </a:extLst>
          </p:cNvPr>
          <p:cNvSpPr>
            <a:spLocks noGrp="1"/>
          </p:cNvSpPr>
          <p:nvPr>
            <p:ph type="sldNum" sz="quarter" idx="4"/>
          </p:nvPr>
        </p:nvSpPr>
        <p:spPr/>
        <p:txBody>
          <a:bodyPr/>
          <a:lstStyle/>
          <a:p>
            <a:fld id="{F9BE6549-90FB-4E0E-8C54-0640FEBC787D}" type="slidenum">
              <a:rPr lang="en-US" smtClean="0"/>
              <a:pPr/>
              <a:t>24</a:t>
            </a:fld>
            <a:endParaRPr lang="en-US" dirty="0"/>
          </a:p>
        </p:txBody>
      </p:sp>
    </p:spTree>
    <p:extLst>
      <p:ext uri="{BB962C8B-B14F-4D97-AF65-F5344CB8AC3E}">
        <p14:creationId xmlns:p14="http://schemas.microsoft.com/office/powerpoint/2010/main" val="3934033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5223A-B8F2-4297-BF9D-9AACCB0BB323}"/>
              </a:ext>
            </a:extLst>
          </p:cNvPr>
          <p:cNvSpPr>
            <a:spLocks noGrp="1"/>
          </p:cNvSpPr>
          <p:nvPr>
            <p:ph type="title"/>
          </p:nvPr>
        </p:nvSpPr>
        <p:spPr/>
        <p:txBody>
          <a:bodyPr/>
          <a:lstStyle/>
          <a:p>
            <a:r>
              <a:rPr lang="en-IN" dirty="0"/>
              <a:t>Summary </a:t>
            </a:r>
            <a:r>
              <a:rPr lang="en-IN" sz="2400" b="0" dirty="0"/>
              <a:t>(1 of 3)</a:t>
            </a:r>
          </a:p>
        </p:txBody>
      </p:sp>
      <p:sp>
        <p:nvSpPr>
          <p:cNvPr id="3" name="Text Placeholder 2">
            <a:extLst>
              <a:ext uri="{FF2B5EF4-FFF2-40B4-BE49-F238E27FC236}">
                <a16:creationId xmlns:a16="http://schemas.microsoft.com/office/drawing/2014/main" id="{309FAED0-A2FC-433B-B9F2-7C5DFF69E713}"/>
              </a:ext>
            </a:extLst>
          </p:cNvPr>
          <p:cNvSpPr>
            <a:spLocks noGrp="1"/>
          </p:cNvSpPr>
          <p:nvPr>
            <p:ph type="body" sz="quarter" idx="17"/>
          </p:nvPr>
        </p:nvSpPr>
        <p:spPr>
          <a:xfrm>
            <a:off x="743577" y="1289304"/>
            <a:ext cx="10407354" cy="4394200"/>
          </a:xfrm>
        </p:spPr>
        <p:txBody>
          <a:bodyPr/>
          <a:lstStyle/>
          <a:p>
            <a:r>
              <a:rPr lang="en-IN" dirty="0"/>
              <a:t>Exchange rate movements are commonly measured by the percentage change in their values over a specified period, such as a month or a year. M</a:t>
            </a:r>
            <a:r>
              <a:rPr lang="en-IN" sz="100" dirty="0"/>
              <a:t> </a:t>
            </a:r>
            <a:r>
              <a:rPr lang="en-IN" dirty="0"/>
              <a:t>N</a:t>
            </a:r>
            <a:r>
              <a:rPr lang="en-IN" sz="100" dirty="0"/>
              <a:t> </a:t>
            </a:r>
            <a:r>
              <a:rPr lang="en-IN" dirty="0"/>
              <a:t>Cs closely monitor exchange rate movements over the period in which they have cash flows denominated in the foreign currencies of concern.</a:t>
            </a:r>
          </a:p>
          <a:p>
            <a:r>
              <a:rPr lang="en-IN" dirty="0"/>
              <a:t>The equilibrium exchange rate between two currencies at any time is based on the demand and supply conditions. Changes in the demand for a currency or the supply of a currency for sale will affect the equilibrium exchange rate.</a:t>
            </a:r>
          </a:p>
        </p:txBody>
      </p:sp>
      <p:sp>
        <p:nvSpPr>
          <p:cNvPr id="4" name="Slide Number Placeholder 3">
            <a:extLst>
              <a:ext uri="{FF2B5EF4-FFF2-40B4-BE49-F238E27FC236}">
                <a16:creationId xmlns:a16="http://schemas.microsoft.com/office/drawing/2014/main" id="{8D04E91C-90F4-450D-AE6C-CAB531E83719}"/>
              </a:ext>
            </a:extLst>
          </p:cNvPr>
          <p:cNvSpPr>
            <a:spLocks noGrp="1"/>
          </p:cNvSpPr>
          <p:nvPr>
            <p:ph type="sldNum" sz="quarter" idx="4"/>
          </p:nvPr>
        </p:nvSpPr>
        <p:spPr/>
        <p:txBody>
          <a:bodyPr/>
          <a:lstStyle/>
          <a:p>
            <a:fld id="{F9BE6549-90FB-4E0E-8C54-0640FEBC787D}" type="slidenum">
              <a:rPr lang="en-US" smtClean="0"/>
              <a:pPr/>
              <a:t>25</a:t>
            </a:fld>
            <a:endParaRPr lang="en-US" dirty="0"/>
          </a:p>
        </p:txBody>
      </p:sp>
    </p:spTree>
    <p:extLst>
      <p:ext uri="{BB962C8B-B14F-4D97-AF65-F5344CB8AC3E}">
        <p14:creationId xmlns:p14="http://schemas.microsoft.com/office/powerpoint/2010/main" val="222120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5223A-B8F2-4297-BF9D-9AACCB0BB323}"/>
              </a:ext>
            </a:extLst>
          </p:cNvPr>
          <p:cNvSpPr>
            <a:spLocks noGrp="1"/>
          </p:cNvSpPr>
          <p:nvPr>
            <p:ph type="title"/>
          </p:nvPr>
        </p:nvSpPr>
        <p:spPr/>
        <p:txBody>
          <a:bodyPr/>
          <a:lstStyle/>
          <a:p>
            <a:r>
              <a:rPr lang="en-IN" dirty="0"/>
              <a:t>Summary </a:t>
            </a:r>
            <a:r>
              <a:rPr lang="en-IN" sz="2400" b="0" dirty="0"/>
              <a:t>(2 of 3)</a:t>
            </a:r>
          </a:p>
        </p:txBody>
      </p:sp>
      <p:sp>
        <p:nvSpPr>
          <p:cNvPr id="3" name="Text Placeholder 2">
            <a:extLst>
              <a:ext uri="{FF2B5EF4-FFF2-40B4-BE49-F238E27FC236}">
                <a16:creationId xmlns:a16="http://schemas.microsoft.com/office/drawing/2014/main" id="{309FAED0-A2FC-433B-B9F2-7C5DFF69E713}"/>
              </a:ext>
            </a:extLst>
          </p:cNvPr>
          <p:cNvSpPr>
            <a:spLocks noGrp="1"/>
          </p:cNvSpPr>
          <p:nvPr>
            <p:ph type="body" sz="quarter" idx="17"/>
          </p:nvPr>
        </p:nvSpPr>
        <p:spPr/>
        <p:txBody>
          <a:bodyPr/>
          <a:lstStyle/>
          <a:p>
            <a:r>
              <a:rPr lang="en-IN" dirty="0"/>
              <a:t>The key economic factors that can influence exchange rate movements through their effects on demand and supply conditions are relative inflation rates, interest rates, income levels, and government controls. When these factors lead to a change in international trade or financial flows, they affect the demand for a currency or the supply of currency for sale and thus the equilibrium exchange rate. If a foreign country experiences an increase in interest rates (relative to U.S. interest rates), then the inflow of U.S. funds to purchase its securities should increase (U.S. demand for its currency increases), the outflow of its funds to purchase U.S. securities should decrease (supply of its currency to be exchanged for U.S. dollars decreases), and there should be upward pressure on its currency’s equilibrium value. All relevant factors must be considered simultaneously when attempting to predict the most likely movement in a currency’s value.</a:t>
            </a:r>
          </a:p>
        </p:txBody>
      </p:sp>
      <p:sp>
        <p:nvSpPr>
          <p:cNvPr id="4" name="Slide Number Placeholder 3">
            <a:extLst>
              <a:ext uri="{FF2B5EF4-FFF2-40B4-BE49-F238E27FC236}">
                <a16:creationId xmlns:a16="http://schemas.microsoft.com/office/drawing/2014/main" id="{8D04E91C-90F4-450D-AE6C-CAB531E83719}"/>
              </a:ext>
            </a:extLst>
          </p:cNvPr>
          <p:cNvSpPr>
            <a:spLocks noGrp="1"/>
          </p:cNvSpPr>
          <p:nvPr>
            <p:ph type="sldNum" sz="quarter" idx="4"/>
          </p:nvPr>
        </p:nvSpPr>
        <p:spPr/>
        <p:txBody>
          <a:bodyPr/>
          <a:lstStyle/>
          <a:p>
            <a:fld id="{F9BE6549-90FB-4E0E-8C54-0640FEBC787D}" type="slidenum">
              <a:rPr lang="en-US" smtClean="0"/>
              <a:pPr/>
              <a:t>26</a:t>
            </a:fld>
            <a:endParaRPr lang="en-US" dirty="0"/>
          </a:p>
        </p:txBody>
      </p:sp>
    </p:spTree>
    <p:extLst>
      <p:ext uri="{BB962C8B-B14F-4D97-AF65-F5344CB8AC3E}">
        <p14:creationId xmlns:p14="http://schemas.microsoft.com/office/powerpoint/2010/main" val="1433839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5223A-B8F2-4297-BF9D-9AACCB0BB323}"/>
              </a:ext>
            </a:extLst>
          </p:cNvPr>
          <p:cNvSpPr>
            <a:spLocks noGrp="1"/>
          </p:cNvSpPr>
          <p:nvPr>
            <p:ph type="title"/>
          </p:nvPr>
        </p:nvSpPr>
        <p:spPr/>
        <p:txBody>
          <a:bodyPr/>
          <a:lstStyle/>
          <a:p>
            <a:r>
              <a:rPr lang="en-IN" dirty="0"/>
              <a:t>Summary </a:t>
            </a:r>
            <a:r>
              <a:rPr lang="en-IN" sz="2400" b="0" dirty="0"/>
              <a:t>(3 of 3)</a:t>
            </a:r>
          </a:p>
        </p:txBody>
      </p:sp>
      <p:sp>
        <p:nvSpPr>
          <p:cNvPr id="3" name="Text Placeholder 2">
            <a:extLst>
              <a:ext uri="{FF2B5EF4-FFF2-40B4-BE49-F238E27FC236}">
                <a16:creationId xmlns:a16="http://schemas.microsoft.com/office/drawing/2014/main" id="{309FAED0-A2FC-433B-B9F2-7C5DFF69E713}"/>
              </a:ext>
            </a:extLst>
          </p:cNvPr>
          <p:cNvSpPr>
            <a:spLocks noGrp="1"/>
          </p:cNvSpPr>
          <p:nvPr>
            <p:ph type="body" sz="quarter" idx="17"/>
          </p:nvPr>
        </p:nvSpPr>
        <p:spPr>
          <a:xfrm>
            <a:off x="743576" y="1289304"/>
            <a:ext cx="10711543" cy="3715315"/>
          </a:xfrm>
        </p:spPr>
        <p:txBody>
          <a:bodyPr/>
          <a:lstStyle/>
          <a:p>
            <a:r>
              <a:rPr lang="en-IN" dirty="0"/>
              <a:t>There are distinct international trade and financial flows between every pair of countries. These flows dictate the unique supply and demand conditions for the currencies of the two countries, which affect the equilibrium cross exchange rate between their currencies. Movement in the exchange rate between two non-dollar currencies can be inferred from the movement in each currency against the dollar.</a:t>
            </a:r>
          </a:p>
          <a:p>
            <a:r>
              <a:rPr lang="en-IN" dirty="0"/>
              <a:t>Financial institutions can attempt to benefit from the expected appreciation of a currency by purchasing that currency. Analogously, they can benefit from expected depreciation of a currency by borrowing that currency and exchanging it for their home currency.</a:t>
            </a:r>
          </a:p>
        </p:txBody>
      </p:sp>
      <p:sp>
        <p:nvSpPr>
          <p:cNvPr id="4" name="Slide Number Placeholder 3">
            <a:extLst>
              <a:ext uri="{FF2B5EF4-FFF2-40B4-BE49-F238E27FC236}">
                <a16:creationId xmlns:a16="http://schemas.microsoft.com/office/drawing/2014/main" id="{8D04E91C-90F4-450D-AE6C-CAB531E83719}"/>
              </a:ext>
            </a:extLst>
          </p:cNvPr>
          <p:cNvSpPr>
            <a:spLocks noGrp="1"/>
          </p:cNvSpPr>
          <p:nvPr>
            <p:ph type="sldNum" sz="quarter" idx="4"/>
          </p:nvPr>
        </p:nvSpPr>
        <p:spPr/>
        <p:txBody>
          <a:bodyPr/>
          <a:lstStyle/>
          <a:p>
            <a:fld id="{F9BE6549-90FB-4E0E-8C54-0640FEBC787D}" type="slidenum">
              <a:rPr lang="en-US" smtClean="0"/>
              <a:pPr/>
              <a:t>27</a:t>
            </a:fld>
            <a:endParaRPr lang="en-US" dirty="0"/>
          </a:p>
        </p:txBody>
      </p:sp>
    </p:spTree>
    <p:extLst>
      <p:ext uri="{BB962C8B-B14F-4D97-AF65-F5344CB8AC3E}">
        <p14:creationId xmlns:p14="http://schemas.microsoft.com/office/powerpoint/2010/main" val="3772027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382F4-5626-4688-AA13-E94431D27B44}"/>
              </a:ext>
            </a:extLst>
          </p:cNvPr>
          <p:cNvSpPr>
            <a:spLocks noGrp="1"/>
          </p:cNvSpPr>
          <p:nvPr>
            <p:ph type="title"/>
          </p:nvPr>
        </p:nvSpPr>
        <p:spPr/>
        <p:txBody>
          <a:bodyPr/>
          <a:lstStyle/>
          <a:p>
            <a:r>
              <a:rPr lang="en-IN" dirty="0"/>
              <a:t>Measuring Exchange Rate Movements</a:t>
            </a:r>
          </a:p>
        </p:txBody>
      </p:sp>
      <p:sp>
        <p:nvSpPr>
          <p:cNvPr id="3" name="Content Placeholder 2">
            <a:extLst>
              <a:ext uri="{FF2B5EF4-FFF2-40B4-BE49-F238E27FC236}">
                <a16:creationId xmlns:a16="http://schemas.microsoft.com/office/drawing/2014/main" id="{AEEFA891-2287-49A7-9F9B-7E7F239A4B3C}"/>
              </a:ext>
            </a:extLst>
          </p:cNvPr>
          <p:cNvSpPr>
            <a:spLocks noGrp="1"/>
          </p:cNvSpPr>
          <p:nvPr>
            <p:ph sz="quarter" idx="16"/>
          </p:nvPr>
        </p:nvSpPr>
        <p:spPr>
          <a:xfrm>
            <a:off x="742950" y="1289051"/>
            <a:ext cx="10712450" cy="1292784"/>
          </a:xfrm>
        </p:spPr>
        <p:txBody>
          <a:bodyPr/>
          <a:lstStyle/>
          <a:p>
            <a:r>
              <a:rPr lang="en-IN" b="1" dirty="0"/>
              <a:t>Depreciation</a:t>
            </a:r>
            <a:r>
              <a:rPr lang="en-IN" dirty="0"/>
              <a:t>: decline in a currency’s value</a:t>
            </a:r>
          </a:p>
          <a:p>
            <a:r>
              <a:rPr lang="en-IN" b="1" dirty="0"/>
              <a:t>Appreciation</a:t>
            </a:r>
            <a:r>
              <a:rPr lang="en-IN" dirty="0"/>
              <a:t>: increase in a currency’s value</a:t>
            </a:r>
          </a:p>
          <a:p>
            <a:r>
              <a:rPr lang="en-IN" dirty="0"/>
              <a:t>Comparing foreign currency spot rates over two points in time, </a:t>
            </a:r>
            <a:r>
              <a:rPr lang="en-IN" i="1" dirty="0"/>
              <a:t>S</a:t>
            </a:r>
            <a:r>
              <a:rPr lang="en-IN" dirty="0"/>
              <a:t> and </a:t>
            </a:r>
            <a:r>
              <a:rPr lang="en-IN" i="1" dirty="0"/>
              <a:t>S</a:t>
            </a:r>
            <a:r>
              <a:rPr lang="en-IN" i="1" baseline="-25000" dirty="0"/>
              <a:t>t</a:t>
            </a:r>
            <a:r>
              <a:rPr lang="en-IN" baseline="-25000" dirty="0"/>
              <a:t> − 1</a:t>
            </a:r>
          </a:p>
        </p:txBody>
      </p:sp>
      <p:pic>
        <p:nvPicPr>
          <p:cNvPr id="10" name="Content Placeholder 9" descr="Percent Delta in foreign currency value = (S minus S_t minus 1/S_t minus 1)">
            <a:extLst>
              <a:ext uri="{FF2B5EF4-FFF2-40B4-BE49-F238E27FC236}">
                <a16:creationId xmlns:a16="http://schemas.microsoft.com/office/drawing/2014/main" id="{0F5F7A4A-A139-4D4D-8A4C-44C81565EA99}"/>
              </a:ext>
            </a:extLst>
          </p:cNvPr>
          <p:cNvPicPr>
            <a:picLocks noGrp="1" noChangeAspect="1"/>
          </p:cNvPicPr>
          <p:nvPr>
            <p:ph sz="quarter" idx="17"/>
          </p:nvPr>
        </p:nvPicPr>
        <p:blipFill>
          <a:blip r:embed="rId2"/>
          <a:stretch>
            <a:fillRect/>
          </a:stretch>
        </p:blipFill>
        <p:spPr>
          <a:xfrm>
            <a:off x="2949395" y="2916163"/>
            <a:ext cx="6048548" cy="812529"/>
          </a:xfrm>
          <a:prstGeom prst="rect">
            <a:avLst/>
          </a:prstGeom>
        </p:spPr>
      </p:pic>
      <p:sp>
        <p:nvSpPr>
          <p:cNvPr id="5" name="Content Placeholder 4">
            <a:extLst>
              <a:ext uri="{FF2B5EF4-FFF2-40B4-BE49-F238E27FC236}">
                <a16:creationId xmlns:a16="http://schemas.microsoft.com/office/drawing/2014/main" id="{ED2A4A10-F040-45C5-8052-C010DEDB477F}"/>
              </a:ext>
            </a:extLst>
          </p:cNvPr>
          <p:cNvSpPr>
            <a:spLocks noGrp="1"/>
          </p:cNvSpPr>
          <p:nvPr>
            <p:ph sz="quarter" idx="18"/>
          </p:nvPr>
        </p:nvSpPr>
        <p:spPr>
          <a:xfrm>
            <a:off x="742951" y="3981446"/>
            <a:ext cx="10712450" cy="812529"/>
          </a:xfrm>
        </p:spPr>
        <p:txBody>
          <a:bodyPr/>
          <a:lstStyle/>
          <a:p>
            <a:r>
              <a:rPr lang="en-IN" dirty="0"/>
              <a:t>A positive percent change indicates that the currency has </a:t>
            </a:r>
            <a:r>
              <a:rPr lang="en-IN" b="1" dirty="0"/>
              <a:t>appreciated</a:t>
            </a:r>
            <a:r>
              <a:rPr lang="en-IN" dirty="0"/>
              <a:t>. A negative percent change indicates that it has </a:t>
            </a:r>
            <a:r>
              <a:rPr lang="en-IN" b="1" dirty="0"/>
              <a:t>depreciated</a:t>
            </a:r>
            <a:r>
              <a:rPr lang="en-IN" dirty="0"/>
              <a:t>. (Exhibit 4.1)</a:t>
            </a:r>
          </a:p>
        </p:txBody>
      </p:sp>
      <p:sp>
        <p:nvSpPr>
          <p:cNvPr id="8" name="Slide Number Placeholder 7">
            <a:extLst>
              <a:ext uri="{FF2B5EF4-FFF2-40B4-BE49-F238E27FC236}">
                <a16:creationId xmlns:a16="http://schemas.microsoft.com/office/drawing/2014/main" id="{C04F31D7-2D39-443A-83D4-C6698E54389B}"/>
              </a:ext>
            </a:extLst>
          </p:cNvPr>
          <p:cNvSpPr>
            <a:spLocks noGrp="1"/>
          </p:cNvSpPr>
          <p:nvPr>
            <p:ph type="sldNum" sz="quarter" idx="4"/>
          </p:nvPr>
        </p:nvSpPr>
        <p:spPr/>
        <p:txBody>
          <a:bodyPr/>
          <a:lstStyle/>
          <a:p>
            <a:fld id="{F9BE6549-90FB-4E0E-8C54-0640FEBC787D}" type="slidenum">
              <a:rPr lang="en-US" smtClean="0"/>
              <a:pPr/>
              <a:t>3</a:t>
            </a:fld>
            <a:endParaRPr lang="en-US" dirty="0"/>
          </a:p>
        </p:txBody>
      </p:sp>
    </p:spTree>
    <p:extLst>
      <p:ext uri="{BB962C8B-B14F-4D97-AF65-F5344CB8AC3E}">
        <p14:creationId xmlns:p14="http://schemas.microsoft.com/office/powerpoint/2010/main" val="1980405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29FA6-1307-4931-94C9-F14C5E8C74EB}"/>
              </a:ext>
            </a:extLst>
          </p:cNvPr>
          <p:cNvSpPr>
            <a:spLocks noGrp="1"/>
          </p:cNvSpPr>
          <p:nvPr>
            <p:ph type="title"/>
          </p:nvPr>
        </p:nvSpPr>
        <p:spPr>
          <a:xfrm>
            <a:off x="838200" y="365125"/>
            <a:ext cx="10515600" cy="923926"/>
          </a:xfrm>
        </p:spPr>
        <p:txBody>
          <a:bodyPr/>
          <a:lstStyle/>
          <a:p>
            <a:r>
              <a:rPr lang="en-IN" dirty="0"/>
              <a:t>Exhibit 4.1 How Exchange Rate Movements and Volatility Are Measured</a:t>
            </a:r>
          </a:p>
        </p:txBody>
      </p:sp>
      <p:graphicFrame>
        <p:nvGraphicFramePr>
          <p:cNvPr id="6" name="Content Placeholder 2" descr="Table is accessible to screen readers.">
            <a:extLst>
              <a:ext uri="{FF2B5EF4-FFF2-40B4-BE49-F238E27FC236}">
                <a16:creationId xmlns:a16="http://schemas.microsoft.com/office/drawing/2014/main" id="{6AB7D986-2C02-4D73-B103-BC7E4858A97F}"/>
              </a:ext>
            </a:extLst>
          </p:cNvPr>
          <p:cNvGraphicFramePr>
            <a:graphicFrameLocks noGrp="1"/>
          </p:cNvGraphicFramePr>
          <p:nvPr>
            <p:ph sz="quarter" idx="16"/>
            <p:extLst>
              <p:ext uri="{D42A27DB-BD31-4B8C-83A1-F6EECF244321}">
                <p14:modId xmlns:p14="http://schemas.microsoft.com/office/powerpoint/2010/main" val="1117753887"/>
              </p:ext>
            </p:extLst>
          </p:nvPr>
        </p:nvGraphicFramePr>
        <p:xfrm>
          <a:off x="742950" y="1449659"/>
          <a:ext cx="10712450" cy="3876040"/>
        </p:xfrm>
        <a:graphic>
          <a:graphicData uri="http://schemas.openxmlformats.org/drawingml/2006/table">
            <a:tbl>
              <a:tblPr firstRow="1" bandRow="1">
                <a:tableStyleId>{2D5ABB26-0587-4C30-8999-92F81FD0307C}</a:tableStyleId>
              </a:tblPr>
              <a:tblGrid>
                <a:gridCol w="2252177">
                  <a:extLst>
                    <a:ext uri="{9D8B030D-6E8A-4147-A177-3AD203B41FA5}">
                      <a16:colId xmlns:a16="http://schemas.microsoft.com/office/drawing/2014/main" val="1835200006"/>
                    </a:ext>
                  </a:extLst>
                </a:gridCol>
                <a:gridCol w="2258008">
                  <a:extLst>
                    <a:ext uri="{9D8B030D-6E8A-4147-A177-3AD203B41FA5}">
                      <a16:colId xmlns:a16="http://schemas.microsoft.com/office/drawing/2014/main" val="1703826864"/>
                    </a:ext>
                  </a:extLst>
                </a:gridCol>
                <a:gridCol w="2248677">
                  <a:extLst>
                    <a:ext uri="{9D8B030D-6E8A-4147-A177-3AD203B41FA5}">
                      <a16:colId xmlns:a16="http://schemas.microsoft.com/office/drawing/2014/main" val="99488779"/>
                    </a:ext>
                  </a:extLst>
                </a:gridCol>
                <a:gridCol w="1811098">
                  <a:extLst>
                    <a:ext uri="{9D8B030D-6E8A-4147-A177-3AD203B41FA5}">
                      <a16:colId xmlns:a16="http://schemas.microsoft.com/office/drawing/2014/main" val="4097933591"/>
                    </a:ext>
                  </a:extLst>
                </a:gridCol>
                <a:gridCol w="2142490">
                  <a:extLst>
                    <a:ext uri="{9D8B030D-6E8A-4147-A177-3AD203B41FA5}">
                      <a16:colId xmlns:a16="http://schemas.microsoft.com/office/drawing/2014/main" val="2362639089"/>
                    </a:ext>
                  </a:extLst>
                </a:gridCol>
              </a:tblGrid>
              <a:tr h="370840">
                <a:tc>
                  <a:txBody>
                    <a:bodyPr/>
                    <a:lstStyle/>
                    <a:p>
                      <a:endParaRPr lang="en-IN"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b="1" dirty="0">
                          <a:solidFill>
                            <a:srgbClr val="000000"/>
                          </a:solidFill>
                          <a:latin typeface="Arial" panose="020B0604020202020204" pitchFamily="34" charset="0"/>
                          <a:cs typeface="Arial" panose="020B0604020202020204" pitchFamily="34" charset="0"/>
                        </a:rPr>
                        <a:t>Value of Canadian Dollar (C$)</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b="1" dirty="0">
                          <a:solidFill>
                            <a:srgbClr val="000000"/>
                          </a:solidFill>
                          <a:latin typeface="Arial" panose="020B0604020202020204" pitchFamily="34" charset="0"/>
                          <a:cs typeface="Arial" panose="020B0604020202020204" pitchFamily="34" charset="0"/>
                        </a:rPr>
                        <a:t>Monthly % Change in C$</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b="1" dirty="0">
                          <a:solidFill>
                            <a:srgbClr val="000000"/>
                          </a:solidFill>
                          <a:latin typeface="Arial" panose="020B0604020202020204" pitchFamily="34" charset="0"/>
                          <a:cs typeface="Arial" panose="020B0604020202020204" pitchFamily="34" charset="0"/>
                        </a:rPr>
                        <a:t>Value of Euro</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b="1" dirty="0">
                          <a:solidFill>
                            <a:srgbClr val="000000"/>
                          </a:solidFill>
                          <a:latin typeface="Arial" panose="020B0604020202020204" pitchFamily="34" charset="0"/>
                          <a:cs typeface="Arial" panose="020B0604020202020204" pitchFamily="34" charset="0"/>
                        </a:rPr>
                        <a:t>Monthly % Change in Euro</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4767385"/>
                  </a:ext>
                </a:extLst>
              </a:tr>
              <a:tr h="370840">
                <a:tc>
                  <a:txBody>
                    <a:bodyPr/>
                    <a:lstStyle/>
                    <a:p>
                      <a:r>
                        <a:rPr lang="en-IN" dirty="0">
                          <a:solidFill>
                            <a:srgbClr val="000000"/>
                          </a:solidFill>
                          <a:latin typeface="Arial" panose="020B0604020202020204" pitchFamily="34" charset="0"/>
                          <a:cs typeface="Arial" panose="020B0604020202020204" pitchFamily="34" charset="0"/>
                        </a:rPr>
                        <a:t>Jan. 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dirty="0">
                          <a:solidFill>
                            <a:srgbClr val="000000"/>
                          </a:solidFill>
                          <a:latin typeface="Arial" panose="020B0604020202020204" pitchFamily="34" charset="0"/>
                          <a:cs typeface="Arial" panose="020B0604020202020204" pitchFamily="34" charset="0"/>
                        </a:rPr>
                        <a:t>$0.70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dirty="0">
                          <a:solidFill>
                            <a:srgbClr val="000000"/>
                          </a:solidFill>
                          <a:latin typeface="Arial" panose="020B0604020202020204" pitchFamily="34" charset="0"/>
                          <a:cs typeface="Arial" panose="020B0604020202020204" pitchFamily="34" charset="0"/>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dirty="0">
                          <a:solidFill>
                            <a:srgbClr val="000000"/>
                          </a:solidFill>
                          <a:latin typeface="Arial" panose="020B0604020202020204" pitchFamily="34" charset="0"/>
                          <a:cs typeface="Arial" panose="020B0604020202020204" pitchFamily="34" charset="0"/>
                        </a:rPr>
                        <a:t>$1.18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dirty="0">
                          <a:solidFill>
                            <a:srgbClr val="000000"/>
                          </a:solidFill>
                          <a:latin typeface="Arial" panose="020B0604020202020204" pitchFamily="34" charset="0"/>
                          <a:cs typeface="Arial" panose="020B0604020202020204" pitchFamily="34" charset="0"/>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7708216"/>
                  </a:ext>
                </a:extLst>
              </a:tr>
              <a:tr h="370840">
                <a:tc>
                  <a:txBody>
                    <a:bodyPr/>
                    <a:lstStyle/>
                    <a:p>
                      <a:r>
                        <a:rPr lang="en-IN" dirty="0">
                          <a:solidFill>
                            <a:srgbClr val="000000"/>
                          </a:solidFill>
                          <a:latin typeface="Arial" panose="020B0604020202020204" pitchFamily="34" charset="0"/>
                          <a:cs typeface="Arial" panose="020B0604020202020204" pitchFamily="34" charset="0"/>
                        </a:rPr>
                        <a:t>Feb. 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dirty="0">
                          <a:solidFill>
                            <a:srgbClr val="000000"/>
                          </a:solidFill>
                          <a:latin typeface="Arial" panose="020B0604020202020204" pitchFamily="34" charset="0"/>
                          <a:cs typeface="Arial" panose="020B0604020202020204" pitchFamily="34" charset="0"/>
                        </a:rPr>
                        <a:t>$0.71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dirty="0">
                          <a:solidFill>
                            <a:srgbClr val="000000"/>
                          </a:solidFill>
                          <a:latin typeface="Arial" panose="020B0604020202020204" pitchFamily="34" charset="0"/>
                          <a:cs typeface="Arial" panose="020B0604020202020204" pitchFamily="34" charset="0"/>
                        </a:rPr>
                        <a:t>+1.43%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dirty="0">
                          <a:solidFill>
                            <a:srgbClr val="000000"/>
                          </a:solidFill>
                          <a:latin typeface="Arial" panose="020B0604020202020204" pitchFamily="34" charset="0"/>
                          <a:cs typeface="Arial" panose="020B0604020202020204" pitchFamily="34" charset="0"/>
                        </a:rPr>
                        <a:t>$1.16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dirty="0">
                          <a:solidFill>
                            <a:srgbClr val="000000"/>
                          </a:solidFill>
                          <a:latin typeface="Arial" panose="020B0604020202020204" pitchFamily="34" charset="0"/>
                          <a:cs typeface="Arial" panose="020B0604020202020204" pitchFamily="34" charset="0"/>
                        </a:rPr>
                        <a:t>−1.69%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095087"/>
                  </a:ext>
                </a:extLst>
              </a:tr>
              <a:tr h="370840">
                <a:tc>
                  <a:txBody>
                    <a:bodyPr/>
                    <a:lstStyle/>
                    <a:p>
                      <a:r>
                        <a:rPr lang="en-IN" dirty="0">
                          <a:solidFill>
                            <a:srgbClr val="000000"/>
                          </a:solidFill>
                          <a:latin typeface="Arial" panose="020B0604020202020204" pitchFamily="34" charset="0"/>
                          <a:cs typeface="Arial" panose="020B0604020202020204" pitchFamily="34" charset="0"/>
                        </a:rPr>
                        <a:t>March 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dirty="0">
                          <a:solidFill>
                            <a:srgbClr val="000000"/>
                          </a:solidFill>
                          <a:latin typeface="Arial" panose="020B0604020202020204" pitchFamily="34" charset="0"/>
                          <a:cs typeface="Arial" panose="020B0604020202020204" pitchFamily="34" charset="0"/>
                        </a:rPr>
                        <a:t>$0.70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dirty="0">
                          <a:solidFill>
                            <a:srgbClr val="000000"/>
                          </a:solidFill>
                          <a:latin typeface="Arial" panose="020B0604020202020204" pitchFamily="34" charset="0"/>
                          <a:cs typeface="Arial" panose="020B0604020202020204" pitchFamily="34" charset="0"/>
                        </a:rPr>
                        <a:t>−0.99%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dirty="0">
                          <a:solidFill>
                            <a:srgbClr val="000000"/>
                          </a:solidFill>
                          <a:latin typeface="Arial" panose="020B0604020202020204" pitchFamily="34" charset="0"/>
                          <a:cs typeface="Arial" panose="020B0604020202020204" pitchFamily="34" charset="0"/>
                        </a:rPr>
                        <a:t>$1.15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dirty="0">
                          <a:solidFill>
                            <a:srgbClr val="000000"/>
                          </a:solidFill>
                          <a:latin typeface="Arial" panose="020B0604020202020204" pitchFamily="34" charset="0"/>
                          <a:cs typeface="Arial" panose="020B0604020202020204" pitchFamily="34" charset="0"/>
                        </a:rPr>
                        <a:t>−0.86%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0014903"/>
                  </a:ext>
                </a:extLst>
              </a:tr>
              <a:tr h="370840">
                <a:tc>
                  <a:txBody>
                    <a:bodyPr/>
                    <a:lstStyle/>
                    <a:p>
                      <a:r>
                        <a:rPr lang="en-IN" dirty="0">
                          <a:solidFill>
                            <a:srgbClr val="000000"/>
                          </a:solidFill>
                          <a:latin typeface="Arial" panose="020B0604020202020204" pitchFamily="34" charset="0"/>
                          <a:cs typeface="Arial" panose="020B0604020202020204" pitchFamily="34" charset="0"/>
                        </a:rPr>
                        <a:t>April 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dirty="0">
                          <a:solidFill>
                            <a:srgbClr val="000000"/>
                          </a:solidFill>
                          <a:latin typeface="Arial" panose="020B0604020202020204" pitchFamily="34" charset="0"/>
                          <a:cs typeface="Arial" panose="020B0604020202020204" pitchFamily="34" charset="0"/>
                        </a:rPr>
                        <a:t>$0.70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dirty="0">
                          <a:solidFill>
                            <a:srgbClr val="000000"/>
                          </a:solidFill>
                          <a:latin typeface="Arial" panose="020B0604020202020204" pitchFamily="34" charset="0"/>
                          <a:cs typeface="Arial" panose="020B0604020202020204" pitchFamily="34" charset="0"/>
                        </a:rPr>
                        <a:t>−0.85%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dirty="0">
                          <a:solidFill>
                            <a:srgbClr val="000000"/>
                          </a:solidFill>
                          <a:latin typeface="Arial" panose="020B0604020202020204" pitchFamily="34" charset="0"/>
                          <a:cs typeface="Arial" panose="020B0604020202020204" pitchFamily="34" charset="0"/>
                        </a:rPr>
                        <a:t>$1.12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dirty="0">
                          <a:solidFill>
                            <a:srgbClr val="000000"/>
                          </a:solidFill>
                          <a:latin typeface="Arial" panose="020B0604020202020204" pitchFamily="34" charset="0"/>
                          <a:cs typeface="Arial" panose="020B0604020202020204" pitchFamily="34" charset="0"/>
                        </a:rPr>
                        <a:t>−2.61%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7726230"/>
                  </a:ext>
                </a:extLst>
              </a:tr>
              <a:tr h="370840">
                <a:tc>
                  <a:txBody>
                    <a:bodyPr/>
                    <a:lstStyle/>
                    <a:p>
                      <a:r>
                        <a:rPr lang="en-IN" dirty="0">
                          <a:solidFill>
                            <a:srgbClr val="000000"/>
                          </a:solidFill>
                          <a:latin typeface="Arial" panose="020B0604020202020204" pitchFamily="34" charset="0"/>
                          <a:cs typeface="Arial" panose="020B0604020202020204" pitchFamily="34" charset="0"/>
                        </a:rPr>
                        <a:t>May 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dirty="0">
                          <a:solidFill>
                            <a:srgbClr val="000000"/>
                          </a:solidFill>
                          <a:latin typeface="Arial" panose="020B0604020202020204" pitchFamily="34" charset="0"/>
                          <a:cs typeface="Arial" panose="020B0604020202020204" pitchFamily="34" charset="0"/>
                        </a:rPr>
                        <a:t>$0.69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dirty="0">
                          <a:solidFill>
                            <a:srgbClr val="000000"/>
                          </a:solidFill>
                          <a:latin typeface="Arial" panose="020B0604020202020204" pitchFamily="34" charset="0"/>
                          <a:cs typeface="Arial" panose="020B0604020202020204" pitchFamily="34" charset="0"/>
                        </a:rPr>
                        <a:t>−0.72%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dirty="0">
                          <a:solidFill>
                            <a:srgbClr val="000000"/>
                          </a:solidFill>
                          <a:latin typeface="Arial" panose="020B0604020202020204" pitchFamily="34" charset="0"/>
                          <a:cs typeface="Arial" panose="020B0604020202020204" pitchFamily="34" charset="0"/>
                        </a:rPr>
                        <a:t>$1.11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dirty="0">
                          <a:solidFill>
                            <a:srgbClr val="000000"/>
                          </a:solidFill>
                          <a:latin typeface="Arial" panose="020B0604020202020204" pitchFamily="34" charset="0"/>
                          <a:cs typeface="Arial" panose="020B0604020202020204" pitchFamily="34" charset="0"/>
                        </a:rPr>
                        <a:t>−0.89%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2242986"/>
                  </a:ext>
                </a:extLst>
              </a:tr>
              <a:tr h="370840">
                <a:tc>
                  <a:txBody>
                    <a:bodyPr/>
                    <a:lstStyle/>
                    <a:p>
                      <a:r>
                        <a:rPr lang="en-IN" dirty="0">
                          <a:solidFill>
                            <a:srgbClr val="000000"/>
                          </a:solidFill>
                          <a:latin typeface="Arial" panose="020B0604020202020204" pitchFamily="34" charset="0"/>
                          <a:cs typeface="Arial" panose="020B0604020202020204" pitchFamily="34" charset="0"/>
                        </a:rPr>
                        <a:t>June 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dirty="0">
                          <a:solidFill>
                            <a:srgbClr val="000000"/>
                          </a:solidFill>
                          <a:latin typeface="Arial" panose="020B0604020202020204" pitchFamily="34" charset="0"/>
                          <a:cs typeface="Arial" panose="020B0604020202020204" pitchFamily="34" charset="0"/>
                        </a:rPr>
                        <a:t>$0.70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dirty="0">
                          <a:solidFill>
                            <a:srgbClr val="000000"/>
                          </a:solidFill>
                          <a:latin typeface="Arial" panose="020B0604020202020204" pitchFamily="34" charset="0"/>
                          <a:cs typeface="Arial" panose="020B0604020202020204" pitchFamily="34" charset="0"/>
                        </a:rPr>
                        <a:t>+043%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dirty="0">
                          <a:solidFill>
                            <a:srgbClr val="000000"/>
                          </a:solidFill>
                          <a:latin typeface="Arial" panose="020B0604020202020204" pitchFamily="34" charset="0"/>
                          <a:cs typeface="Arial" panose="020B0604020202020204" pitchFamily="34" charset="0"/>
                        </a:rPr>
                        <a:t>$1.14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dirty="0">
                          <a:solidFill>
                            <a:srgbClr val="000000"/>
                          </a:solidFill>
                          <a:latin typeface="Arial" panose="020B0604020202020204" pitchFamily="34" charset="0"/>
                          <a:cs typeface="Arial" panose="020B0604020202020204" pitchFamily="34" charset="0"/>
                        </a:rPr>
                        <a:t>+2.70%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0549495"/>
                  </a:ext>
                </a:extLst>
              </a:tr>
              <a:tr h="370840">
                <a:tc>
                  <a:txBody>
                    <a:bodyPr/>
                    <a:lstStyle/>
                    <a:p>
                      <a:r>
                        <a:rPr lang="en-IN" dirty="0">
                          <a:solidFill>
                            <a:srgbClr val="000000"/>
                          </a:solidFill>
                          <a:latin typeface="Arial" panose="020B0604020202020204" pitchFamily="34" charset="0"/>
                          <a:cs typeface="Arial" panose="020B0604020202020204" pitchFamily="34" charset="0"/>
                        </a:rPr>
                        <a:t>July 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dirty="0">
                          <a:solidFill>
                            <a:srgbClr val="000000"/>
                          </a:solidFill>
                          <a:latin typeface="Arial" panose="020B0604020202020204" pitchFamily="34" charset="0"/>
                          <a:cs typeface="Arial" panose="020B0604020202020204" pitchFamily="34" charset="0"/>
                        </a:rPr>
                        <a:t>$0.69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dirty="0">
                          <a:solidFill>
                            <a:srgbClr val="000000"/>
                          </a:solidFill>
                          <a:latin typeface="Arial" panose="020B0604020202020204" pitchFamily="34" charset="0"/>
                          <a:cs typeface="Arial" panose="020B0604020202020204" pitchFamily="34" charset="0"/>
                        </a:rPr>
                        <a:t>−1.29%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dirty="0">
                          <a:solidFill>
                            <a:srgbClr val="000000"/>
                          </a:solidFill>
                          <a:latin typeface="Arial" panose="020B0604020202020204" pitchFamily="34" charset="0"/>
                          <a:cs typeface="Arial" panose="020B0604020202020204" pitchFamily="34" charset="0"/>
                        </a:rPr>
                        <a:t>$1.17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dirty="0">
                          <a:solidFill>
                            <a:srgbClr val="000000"/>
                          </a:solidFill>
                          <a:latin typeface="Arial" panose="020B0604020202020204" pitchFamily="34" charset="0"/>
                          <a:cs typeface="Arial" panose="020B0604020202020204" pitchFamily="34" charset="0"/>
                        </a:rPr>
                        <a:t>+2.63%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8760383"/>
                  </a:ext>
                </a:extLst>
              </a:tr>
              <a:tr h="370840">
                <a:tc>
                  <a:txBody>
                    <a:bodyPr/>
                    <a:lstStyle/>
                    <a:p>
                      <a:r>
                        <a:rPr lang="en-IN" dirty="0">
                          <a:solidFill>
                            <a:srgbClr val="000000"/>
                          </a:solidFill>
                          <a:latin typeface="Arial" panose="020B0604020202020204" pitchFamily="34" charset="0"/>
                          <a:cs typeface="Arial" panose="020B0604020202020204" pitchFamily="34" charset="0"/>
                        </a:rPr>
                        <a:t>Standard deviation of monthly changes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IN"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dirty="0">
                          <a:solidFill>
                            <a:srgbClr val="000000"/>
                          </a:solidFill>
                          <a:latin typeface="Arial" panose="020B0604020202020204" pitchFamily="34" charset="0"/>
                          <a:cs typeface="Arial" panose="020B0604020202020204" pitchFamily="34" charset="0"/>
                        </a:rPr>
                        <a:t>1.04%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IN"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IN" dirty="0">
                          <a:solidFill>
                            <a:srgbClr val="000000"/>
                          </a:solidFill>
                          <a:latin typeface="Arial" panose="020B0604020202020204" pitchFamily="34" charset="0"/>
                          <a:cs typeface="Arial" panose="020B0604020202020204" pitchFamily="34" charset="0"/>
                        </a:rPr>
                        <a:t>2.31%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1114609"/>
                  </a:ext>
                </a:extLst>
              </a:tr>
            </a:tbl>
          </a:graphicData>
        </a:graphic>
      </p:graphicFrame>
      <p:sp>
        <p:nvSpPr>
          <p:cNvPr id="5" name="Slide Number Placeholder 4">
            <a:extLst>
              <a:ext uri="{FF2B5EF4-FFF2-40B4-BE49-F238E27FC236}">
                <a16:creationId xmlns:a16="http://schemas.microsoft.com/office/drawing/2014/main" id="{3F3B43EC-C608-41C9-8758-F317B18AFE9B}"/>
              </a:ext>
            </a:extLst>
          </p:cNvPr>
          <p:cNvSpPr>
            <a:spLocks noGrp="1"/>
          </p:cNvSpPr>
          <p:nvPr>
            <p:ph type="sldNum" sz="quarter" idx="4"/>
          </p:nvPr>
        </p:nvSpPr>
        <p:spPr/>
        <p:txBody>
          <a:bodyPr/>
          <a:lstStyle/>
          <a:p>
            <a:fld id="{F9BE6549-90FB-4E0E-8C54-0640FEBC787D}" type="slidenum">
              <a:rPr lang="en-US" smtClean="0"/>
              <a:pPr/>
              <a:t>4</a:t>
            </a:fld>
            <a:endParaRPr lang="en-US" dirty="0"/>
          </a:p>
        </p:txBody>
      </p:sp>
    </p:spTree>
    <p:extLst>
      <p:ext uri="{BB962C8B-B14F-4D97-AF65-F5344CB8AC3E}">
        <p14:creationId xmlns:p14="http://schemas.microsoft.com/office/powerpoint/2010/main" val="23341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047B8-1979-4697-95BB-9282AFAAF538}"/>
              </a:ext>
            </a:extLst>
          </p:cNvPr>
          <p:cNvSpPr>
            <a:spLocks noGrp="1"/>
          </p:cNvSpPr>
          <p:nvPr>
            <p:ph type="title"/>
          </p:nvPr>
        </p:nvSpPr>
        <p:spPr/>
        <p:txBody>
          <a:bodyPr/>
          <a:lstStyle/>
          <a:p>
            <a:r>
              <a:rPr lang="en-IN" dirty="0"/>
              <a:t>Exchange Rate Equilibrium </a:t>
            </a:r>
            <a:r>
              <a:rPr lang="en-IN" sz="2400" b="0" dirty="0"/>
              <a:t>(1 of 2)</a:t>
            </a:r>
          </a:p>
        </p:txBody>
      </p:sp>
      <p:sp>
        <p:nvSpPr>
          <p:cNvPr id="3" name="Text Placeholder 2">
            <a:extLst>
              <a:ext uri="{FF2B5EF4-FFF2-40B4-BE49-F238E27FC236}">
                <a16:creationId xmlns:a16="http://schemas.microsoft.com/office/drawing/2014/main" id="{0EB125FE-1A0D-48AC-BC30-6B9A7AF7A69C}"/>
              </a:ext>
            </a:extLst>
          </p:cNvPr>
          <p:cNvSpPr>
            <a:spLocks noGrp="1"/>
          </p:cNvSpPr>
          <p:nvPr>
            <p:ph type="body" sz="quarter" idx="15"/>
          </p:nvPr>
        </p:nvSpPr>
        <p:spPr>
          <a:xfrm>
            <a:off x="743576" y="1289684"/>
            <a:ext cx="10711543" cy="3183993"/>
          </a:xfrm>
        </p:spPr>
        <p:txBody>
          <a:bodyPr/>
          <a:lstStyle/>
          <a:p>
            <a:r>
              <a:rPr lang="en-IN" dirty="0"/>
              <a:t>The </a:t>
            </a:r>
            <a:r>
              <a:rPr lang="en-IN" u="sng" dirty="0"/>
              <a:t>exchange rate</a:t>
            </a:r>
            <a:r>
              <a:rPr lang="en-IN" dirty="0"/>
              <a:t> represents the price of a currency, or the rate at which one currency can be exchanged for another.</a:t>
            </a:r>
          </a:p>
          <a:p>
            <a:r>
              <a:rPr lang="en-IN" b="1" dirty="0"/>
              <a:t>Demand for a currency</a:t>
            </a:r>
            <a:r>
              <a:rPr lang="en-IN" dirty="0"/>
              <a:t> increases when the value of the currency decreases, leading to a downward sloping demand schedule. (See Exhibit 4.2)</a:t>
            </a:r>
          </a:p>
          <a:p>
            <a:r>
              <a:rPr lang="en-IN" b="1" dirty="0"/>
              <a:t>Supply of a currency for sale</a:t>
            </a:r>
            <a:r>
              <a:rPr lang="en-IN" dirty="0"/>
              <a:t> increases when the value of the currency increases, leading to an upward sloping supply schedule. (See Exhibit 4.3)</a:t>
            </a:r>
          </a:p>
          <a:p>
            <a:r>
              <a:rPr lang="en-IN" b="1" dirty="0"/>
              <a:t>Equilibrium</a:t>
            </a:r>
            <a:r>
              <a:rPr lang="en-IN" dirty="0"/>
              <a:t> equates the quantity of pounds demanded with the supply of pounds for sale. (See Exhibit 4.4)</a:t>
            </a:r>
          </a:p>
        </p:txBody>
      </p:sp>
      <p:sp>
        <p:nvSpPr>
          <p:cNvPr id="4" name="Slide Number Placeholder 3">
            <a:extLst>
              <a:ext uri="{FF2B5EF4-FFF2-40B4-BE49-F238E27FC236}">
                <a16:creationId xmlns:a16="http://schemas.microsoft.com/office/drawing/2014/main" id="{70A6C3A7-B6EB-4889-9675-E65E06EFE878}"/>
              </a:ext>
            </a:extLst>
          </p:cNvPr>
          <p:cNvSpPr>
            <a:spLocks noGrp="1"/>
          </p:cNvSpPr>
          <p:nvPr>
            <p:ph type="sldNum" sz="quarter" idx="4"/>
          </p:nvPr>
        </p:nvSpPr>
        <p:spPr/>
        <p:txBody>
          <a:bodyPr/>
          <a:lstStyle/>
          <a:p>
            <a:fld id="{F9BE6549-90FB-4E0E-8C54-0640FEBC787D}" type="slidenum">
              <a:rPr lang="en-US" smtClean="0"/>
              <a:pPr/>
              <a:t>5</a:t>
            </a:fld>
            <a:endParaRPr lang="en-US" dirty="0"/>
          </a:p>
        </p:txBody>
      </p:sp>
    </p:spTree>
    <p:extLst>
      <p:ext uri="{BB962C8B-B14F-4D97-AF65-F5344CB8AC3E}">
        <p14:creationId xmlns:p14="http://schemas.microsoft.com/office/powerpoint/2010/main" val="3861732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1215-25F7-4359-8900-B82A61FBCEF0}"/>
              </a:ext>
            </a:extLst>
          </p:cNvPr>
          <p:cNvSpPr>
            <a:spLocks noGrp="1"/>
          </p:cNvSpPr>
          <p:nvPr>
            <p:ph type="title"/>
          </p:nvPr>
        </p:nvSpPr>
        <p:spPr/>
        <p:txBody>
          <a:bodyPr/>
          <a:lstStyle/>
          <a:p>
            <a:r>
              <a:rPr lang="en-IN" dirty="0"/>
              <a:t>Exhibit 4.2 Demand Schedule for British Pounds</a:t>
            </a:r>
          </a:p>
        </p:txBody>
      </p:sp>
      <p:pic>
        <p:nvPicPr>
          <p:cNvPr id="6" name="Content Placeholder 5" descr="A line is graphed for value of pound versus quantity of pound. The line labeled D goes down and to the right.&#10;">
            <a:extLst>
              <a:ext uri="{FF2B5EF4-FFF2-40B4-BE49-F238E27FC236}">
                <a16:creationId xmlns:a16="http://schemas.microsoft.com/office/drawing/2014/main" id="{65D530E5-2D7B-4BFC-A620-93CA93ECAD63}"/>
              </a:ext>
            </a:extLst>
          </p:cNvPr>
          <p:cNvPicPr>
            <a:picLocks noGrp="1" noChangeAspect="1"/>
          </p:cNvPicPr>
          <p:nvPr>
            <p:ph sz="quarter" idx="16"/>
          </p:nvPr>
        </p:nvPicPr>
        <p:blipFill>
          <a:blip r:embed="rId2"/>
          <a:stretch>
            <a:fillRect/>
          </a:stretch>
        </p:blipFill>
        <p:spPr>
          <a:xfrm>
            <a:off x="3342405" y="1345148"/>
            <a:ext cx="5662831" cy="4559394"/>
          </a:xfrm>
          <a:prstGeom prst="rect">
            <a:avLst/>
          </a:prstGeom>
        </p:spPr>
      </p:pic>
      <p:sp>
        <p:nvSpPr>
          <p:cNvPr id="5" name="Slide Number Placeholder 4">
            <a:extLst>
              <a:ext uri="{FF2B5EF4-FFF2-40B4-BE49-F238E27FC236}">
                <a16:creationId xmlns:a16="http://schemas.microsoft.com/office/drawing/2014/main" id="{B4E1429C-9FA9-4092-A119-76DCC5F99CED}"/>
              </a:ext>
            </a:extLst>
          </p:cNvPr>
          <p:cNvSpPr>
            <a:spLocks noGrp="1"/>
          </p:cNvSpPr>
          <p:nvPr>
            <p:ph type="sldNum" sz="quarter" idx="4"/>
          </p:nvPr>
        </p:nvSpPr>
        <p:spPr/>
        <p:txBody>
          <a:bodyPr/>
          <a:lstStyle/>
          <a:p>
            <a:fld id="{F9BE6549-90FB-4E0E-8C54-0640FEBC787D}" type="slidenum">
              <a:rPr lang="en-US" smtClean="0"/>
              <a:pPr/>
              <a:t>6</a:t>
            </a:fld>
            <a:endParaRPr lang="en-US" dirty="0"/>
          </a:p>
        </p:txBody>
      </p:sp>
    </p:spTree>
    <p:extLst>
      <p:ext uri="{BB962C8B-B14F-4D97-AF65-F5344CB8AC3E}">
        <p14:creationId xmlns:p14="http://schemas.microsoft.com/office/powerpoint/2010/main" val="1755010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1215-25F7-4359-8900-B82A61FBCEF0}"/>
              </a:ext>
            </a:extLst>
          </p:cNvPr>
          <p:cNvSpPr>
            <a:spLocks noGrp="1"/>
          </p:cNvSpPr>
          <p:nvPr>
            <p:ph type="title"/>
          </p:nvPr>
        </p:nvSpPr>
        <p:spPr>
          <a:xfrm>
            <a:off x="838200" y="365125"/>
            <a:ext cx="11235612" cy="672105"/>
          </a:xfrm>
        </p:spPr>
        <p:txBody>
          <a:bodyPr/>
          <a:lstStyle/>
          <a:p>
            <a:r>
              <a:rPr lang="en-IN" dirty="0"/>
              <a:t>Exhibit 4.3 Supply Schedule of British Pounds for Sale</a:t>
            </a:r>
          </a:p>
        </p:txBody>
      </p:sp>
      <p:pic>
        <p:nvPicPr>
          <p:cNvPr id="4" name="Content Placeholder 3" descr="A line is graphed for value of pound versus quantity of pound. The line labeled S goes up and to the right.">
            <a:extLst>
              <a:ext uri="{FF2B5EF4-FFF2-40B4-BE49-F238E27FC236}">
                <a16:creationId xmlns:a16="http://schemas.microsoft.com/office/drawing/2014/main" id="{CBBCABAC-B5F9-4106-A6FC-6BEF49DF2FFA}"/>
              </a:ext>
            </a:extLst>
          </p:cNvPr>
          <p:cNvPicPr>
            <a:picLocks noGrp="1" noChangeAspect="1"/>
          </p:cNvPicPr>
          <p:nvPr>
            <p:ph sz="quarter" idx="16"/>
          </p:nvPr>
        </p:nvPicPr>
        <p:blipFill>
          <a:blip r:embed="rId2"/>
          <a:stretch>
            <a:fillRect/>
          </a:stretch>
        </p:blipFill>
        <p:spPr>
          <a:xfrm>
            <a:off x="3368980" y="1357708"/>
            <a:ext cx="5603329" cy="4514251"/>
          </a:xfrm>
          <a:prstGeom prst="rect">
            <a:avLst/>
          </a:prstGeom>
        </p:spPr>
      </p:pic>
      <p:sp>
        <p:nvSpPr>
          <p:cNvPr id="5" name="Slide Number Placeholder 4">
            <a:extLst>
              <a:ext uri="{FF2B5EF4-FFF2-40B4-BE49-F238E27FC236}">
                <a16:creationId xmlns:a16="http://schemas.microsoft.com/office/drawing/2014/main" id="{B4E1429C-9FA9-4092-A119-76DCC5F99CED}"/>
              </a:ext>
            </a:extLst>
          </p:cNvPr>
          <p:cNvSpPr>
            <a:spLocks noGrp="1"/>
          </p:cNvSpPr>
          <p:nvPr>
            <p:ph type="sldNum" sz="quarter" idx="4"/>
          </p:nvPr>
        </p:nvSpPr>
        <p:spPr/>
        <p:txBody>
          <a:bodyPr/>
          <a:lstStyle/>
          <a:p>
            <a:fld id="{F9BE6549-90FB-4E0E-8C54-0640FEBC787D}" type="slidenum">
              <a:rPr lang="en-US" smtClean="0"/>
              <a:pPr/>
              <a:t>7</a:t>
            </a:fld>
            <a:endParaRPr lang="en-US" dirty="0"/>
          </a:p>
        </p:txBody>
      </p:sp>
    </p:spTree>
    <p:extLst>
      <p:ext uri="{BB962C8B-B14F-4D97-AF65-F5344CB8AC3E}">
        <p14:creationId xmlns:p14="http://schemas.microsoft.com/office/powerpoint/2010/main" val="4046621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1215-25F7-4359-8900-B82A61FBCEF0}"/>
              </a:ext>
            </a:extLst>
          </p:cNvPr>
          <p:cNvSpPr>
            <a:spLocks noGrp="1"/>
          </p:cNvSpPr>
          <p:nvPr>
            <p:ph type="title"/>
          </p:nvPr>
        </p:nvSpPr>
        <p:spPr>
          <a:xfrm>
            <a:off x="838200" y="365125"/>
            <a:ext cx="11235612" cy="672105"/>
          </a:xfrm>
        </p:spPr>
        <p:txBody>
          <a:bodyPr/>
          <a:lstStyle/>
          <a:p>
            <a:r>
              <a:rPr lang="en-IN" dirty="0"/>
              <a:t>Exhibit 4.4 Equilibrium Exchange Rate Determination</a:t>
            </a:r>
          </a:p>
        </p:txBody>
      </p:sp>
      <p:pic>
        <p:nvPicPr>
          <p:cNvPr id="6" name="Content Placeholder 5" descr="2 lines are graphed for value of pound versus quantity of pound. The line labeled S goes up and to the right. The line labeled D goes down and to the right. The lines intersect at a point corresponding to a value of 1.55 dollars on the value of pound axis. ">
            <a:extLst>
              <a:ext uri="{FF2B5EF4-FFF2-40B4-BE49-F238E27FC236}">
                <a16:creationId xmlns:a16="http://schemas.microsoft.com/office/drawing/2014/main" id="{EAB935BA-30F2-4040-A046-D0F0CEBC1A9E}"/>
              </a:ext>
            </a:extLst>
          </p:cNvPr>
          <p:cNvPicPr>
            <a:picLocks noGrp="1" noChangeAspect="1"/>
          </p:cNvPicPr>
          <p:nvPr>
            <p:ph sz="quarter" idx="16"/>
          </p:nvPr>
        </p:nvPicPr>
        <p:blipFill>
          <a:blip r:embed="rId2"/>
          <a:stretch>
            <a:fillRect/>
          </a:stretch>
        </p:blipFill>
        <p:spPr>
          <a:xfrm>
            <a:off x="3260710" y="1322144"/>
            <a:ext cx="5740479" cy="4606904"/>
          </a:xfrm>
          <a:prstGeom prst="rect">
            <a:avLst/>
          </a:prstGeom>
        </p:spPr>
      </p:pic>
      <p:sp>
        <p:nvSpPr>
          <p:cNvPr id="5" name="Slide Number Placeholder 4">
            <a:extLst>
              <a:ext uri="{FF2B5EF4-FFF2-40B4-BE49-F238E27FC236}">
                <a16:creationId xmlns:a16="http://schemas.microsoft.com/office/drawing/2014/main" id="{B4E1429C-9FA9-4092-A119-76DCC5F99CED}"/>
              </a:ext>
            </a:extLst>
          </p:cNvPr>
          <p:cNvSpPr>
            <a:spLocks noGrp="1"/>
          </p:cNvSpPr>
          <p:nvPr>
            <p:ph type="sldNum" sz="quarter" idx="4"/>
          </p:nvPr>
        </p:nvSpPr>
        <p:spPr/>
        <p:txBody>
          <a:bodyPr/>
          <a:lstStyle/>
          <a:p>
            <a:fld id="{F9BE6549-90FB-4E0E-8C54-0640FEBC787D}" type="slidenum">
              <a:rPr lang="en-US" smtClean="0"/>
              <a:pPr/>
              <a:t>8</a:t>
            </a:fld>
            <a:endParaRPr lang="en-US" dirty="0"/>
          </a:p>
        </p:txBody>
      </p:sp>
    </p:spTree>
    <p:extLst>
      <p:ext uri="{BB962C8B-B14F-4D97-AF65-F5344CB8AC3E}">
        <p14:creationId xmlns:p14="http://schemas.microsoft.com/office/powerpoint/2010/main" val="4178147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5AB05-4768-4248-8603-2E6FF519F7D7}"/>
              </a:ext>
            </a:extLst>
          </p:cNvPr>
          <p:cNvSpPr>
            <a:spLocks noGrp="1"/>
          </p:cNvSpPr>
          <p:nvPr>
            <p:ph type="title"/>
          </p:nvPr>
        </p:nvSpPr>
        <p:spPr/>
        <p:txBody>
          <a:bodyPr/>
          <a:lstStyle/>
          <a:p>
            <a:r>
              <a:rPr lang="en-IN" dirty="0"/>
              <a:t>Exchange Rate Equilibrium </a:t>
            </a:r>
            <a:r>
              <a:rPr lang="en-IN" sz="2400" b="0" dirty="0"/>
              <a:t>(2 of 2)</a:t>
            </a:r>
          </a:p>
        </p:txBody>
      </p:sp>
      <p:sp>
        <p:nvSpPr>
          <p:cNvPr id="3" name="Text Placeholder 2">
            <a:extLst>
              <a:ext uri="{FF2B5EF4-FFF2-40B4-BE49-F238E27FC236}">
                <a16:creationId xmlns:a16="http://schemas.microsoft.com/office/drawing/2014/main" id="{BD7CE0AC-3314-4B69-9933-1835E41060AB}"/>
              </a:ext>
            </a:extLst>
          </p:cNvPr>
          <p:cNvSpPr>
            <a:spLocks noGrp="1"/>
          </p:cNvSpPr>
          <p:nvPr>
            <p:ph type="body" sz="quarter" idx="17"/>
          </p:nvPr>
        </p:nvSpPr>
        <p:spPr>
          <a:xfrm>
            <a:off x="743576" y="1289304"/>
            <a:ext cx="10711543" cy="4803586"/>
          </a:xfrm>
        </p:spPr>
        <p:txBody>
          <a:bodyPr>
            <a:normAutofit/>
          </a:bodyPr>
          <a:lstStyle/>
          <a:p>
            <a:pPr marL="0" indent="0">
              <a:buNone/>
            </a:pPr>
            <a:r>
              <a:rPr lang="en-IN" b="1" dirty="0"/>
              <a:t>Change in the Equilibrium Exchange Rate</a:t>
            </a:r>
            <a:endParaRPr lang="en-IN" dirty="0"/>
          </a:p>
          <a:p>
            <a:r>
              <a:rPr lang="en-IN" b="1" dirty="0"/>
              <a:t>Increase in demand schedule:</a:t>
            </a:r>
            <a:r>
              <a:rPr lang="en-IN" dirty="0"/>
              <a:t> Banks will increase the exchange to the level at which the amount demanded is equal to the amount supplied in the foreign exchange market.</a:t>
            </a:r>
          </a:p>
          <a:p>
            <a:r>
              <a:rPr lang="en-IN" b="1" dirty="0"/>
              <a:t>Decrease in demand schedule:</a:t>
            </a:r>
            <a:r>
              <a:rPr lang="en-IN" dirty="0"/>
              <a:t> Banks will reduce the exchange to the level at which the amount demanded is equal to the amount supplied in the foreign exchange market.</a:t>
            </a:r>
          </a:p>
          <a:p>
            <a:r>
              <a:rPr lang="en-IN" b="1" dirty="0"/>
              <a:t>Increase in supply schedule:</a:t>
            </a:r>
            <a:r>
              <a:rPr lang="en-IN" dirty="0"/>
              <a:t> Banks will reduce the exchange to the level at which the amount demanded is equal to the amount supplied in the foreign exchange market.</a:t>
            </a:r>
          </a:p>
          <a:p>
            <a:r>
              <a:rPr lang="en-IN" b="1" dirty="0"/>
              <a:t>Decrease in supply schedule:</a:t>
            </a:r>
            <a:r>
              <a:rPr lang="en-IN" dirty="0"/>
              <a:t> Banks will increase the exchange to the level at which the amount demanded is equal to the amount supplied in the foreign exchange market.</a:t>
            </a:r>
          </a:p>
        </p:txBody>
      </p:sp>
      <p:sp>
        <p:nvSpPr>
          <p:cNvPr id="4" name="Slide Number Placeholder 3">
            <a:extLst>
              <a:ext uri="{FF2B5EF4-FFF2-40B4-BE49-F238E27FC236}">
                <a16:creationId xmlns:a16="http://schemas.microsoft.com/office/drawing/2014/main" id="{D677B7CF-10C7-425E-89CC-5554FDA9300E}"/>
              </a:ext>
            </a:extLst>
          </p:cNvPr>
          <p:cNvSpPr>
            <a:spLocks noGrp="1"/>
          </p:cNvSpPr>
          <p:nvPr>
            <p:ph type="sldNum" sz="quarter" idx="4"/>
          </p:nvPr>
        </p:nvSpPr>
        <p:spPr/>
        <p:txBody>
          <a:bodyPr/>
          <a:lstStyle/>
          <a:p>
            <a:fld id="{F9BE6549-90FB-4E0E-8C54-0640FEBC787D}" type="slidenum">
              <a:rPr lang="en-US" smtClean="0"/>
              <a:pPr/>
              <a:t>9</a:t>
            </a:fld>
            <a:endParaRPr lang="en-US" dirty="0"/>
          </a:p>
        </p:txBody>
      </p:sp>
    </p:spTree>
    <p:extLst>
      <p:ext uri="{BB962C8B-B14F-4D97-AF65-F5344CB8AC3E}">
        <p14:creationId xmlns:p14="http://schemas.microsoft.com/office/powerpoint/2010/main" val="1995886491"/>
      </p:ext>
    </p:extLst>
  </p:cSld>
  <p:clrMapOvr>
    <a:masterClrMapping/>
  </p:clrMapOvr>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Presentation1" id="{276F6C23-6457-4163-906F-9FD71B1D340C}" vid="{9A4A37B5-06EA-4573-8274-FD94E47E4E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E2E xmlns="f856fc18-c0f7-462c-a53d-fc2610d0c4c8">false</E2E>
    <Review_x0020_Notes xmlns="f856fc18-c0f7-462c-a53d-fc2610d0c4c8" xsi:nil="true"/>
    <_x0031_e_x0020_Audience xmlns="f856fc18-c0f7-462c-a53d-fc2610d0c4c8"/>
    <Screen xmlns="f856fc18-c0f7-462c-a53d-fc2610d0c4c8" xsi:nil="true"/>
    <Also_x0020_on_x0020_Doc_x0020_Center xmlns="f856fc18-c0f7-462c-a53d-fc2610d0c4c8">false</Also_x0020_on_x0020_Doc_x0020_Center>
    <Sub_x002d_Topic2 xmlns="f856fc18-c0f7-462c-a53d-fc2610d0c4c8" xsi:nil="true"/>
    <Current_x0020_Vrs_x002e__x0020_Date xmlns="f856fc18-c0f7-462c-a53d-fc2610d0c4c8" xsi:nil="true"/>
    <Product_x0020_Delivery_x0020_Format xmlns="f856fc18-c0f7-462c-a53d-fc2610d0c4c8"/>
    <Topic2 xmlns="f856fc18-c0f7-462c-a53d-fc2610d0c4c8" xsi:nil="true"/>
    <Source_x0020_File_x0020_Only xmlns="f856fc18-c0f7-462c-a53d-fc2610d0c4c8">false</Source_x0020_File_x0020_Only>
    <Doc_x0020_Type2 xmlns="f856fc18-c0f7-462c-a53d-fc2610d0c4c8" xsi:nil="true"/>
    <Owner xmlns="f856fc18-c0f7-462c-a53d-fc2610d0c4c8">
      <UserInfo>
        <DisplayName/>
        <AccountId xsi:nil="true"/>
        <AccountType/>
      </UserInfo>
    </Owner>
    <Software xmlns="f856fc18-c0f7-462c-a53d-fc2610d0c4c8" xsi:nil="true"/>
    <System_x0028_s_x0029_ xmlns="f856fc18-c0f7-462c-a53d-fc2610d0c4c8">
      <Value>None</Value>
    </System_x0028_s_x0029_>
    <Description0 xmlns="a4d2ff27-a226-42e2-a79e-c1ae662d212e" xsi:nil="true"/>
    <Product_x0020_Type_x0028_s_x0029_ xmlns="f856fc18-c0f7-462c-a53d-fc2610d0c4c8">
      <Value>None</Value>
    </Product_x0020_Type_x0028_s_x0029_>
    <Component_x0028_s_x0029_ xmlns="f856fc18-c0f7-462c-a53d-fc2610d0c4c8">
      <Value>None</Value>
    </Component_x0028_s_x0029_>
    <Function xmlns="f856fc18-c0f7-462c-a53d-fc2610d0c4c8" xsi:nil="true"/>
    <Portfolio xmlns="f856fc18-c0f7-462c-a53d-fc2610d0c4c8"/>
    <SPM_x0020_Definitions_x0020_Doc xmlns="f856fc18-c0f7-462c-a53d-fc2610d0c4c8">false</SPM_x0020_Definitions_x0020_Doc>
    <_dlc_DocId xmlns="a3520c62-91d1-4715-93cb-6b6cc6733a1f">MCVMYN5H3SZ7-24-1867</_dlc_DocId>
    <_dlc_DocIdUrl xmlns="a3520c62-91d1-4715-93cb-6b6cc6733a1f">
      <Url>http://vendorportal/Docs/_layouts/DocIdRedir.aspx?ID=MCVMYN5H3SZ7-24-1867</Url>
      <Description>MCVMYN5H3SZ7-24-1867</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A5D52E595BC2A47A3DCA88123D2A30D" ma:contentTypeVersion="35" ma:contentTypeDescription="Create a new document." ma:contentTypeScope="" ma:versionID="4c660e2e17d3ab93da6a423d8c1d122d">
  <xsd:schema xmlns:xsd="http://www.w3.org/2001/XMLSchema" xmlns:xs="http://www.w3.org/2001/XMLSchema" xmlns:p="http://schemas.microsoft.com/office/2006/metadata/properties" xmlns:ns2="a4d2ff27-a226-42e2-a79e-c1ae662d212e" xmlns:ns3="f856fc18-c0f7-462c-a53d-fc2610d0c4c8" xmlns:ns4="a3520c62-91d1-4715-93cb-6b6cc6733a1f" targetNamespace="http://schemas.microsoft.com/office/2006/metadata/properties" ma:root="true" ma:fieldsID="59feb48a41e2f3269242cbc893d6fc9a" ns2:_="" ns3:_="" ns4:_="">
    <xsd:import namespace="a4d2ff27-a226-42e2-a79e-c1ae662d212e"/>
    <xsd:import namespace="f856fc18-c0f7-462c-a53d-fc2610d0c4c8"/>
    <xsd:import namespace="a3520c62-91d1-4715-93cb-6b6cc6733a1f"/>
    <xsd:element name="properties">
      <xsd:complexType>
        <xsd:sequence>
          <xsd:element name="documentManagement">
            <xsd:complexType>
              <xsd:all>
                <xsd:element ref="ns2:Description0" minOccurs="0"/>
                <xsd:element ref="ns3:Review_x0020_Notes" minOccurs="0"/>
                <xsd:element ref="ns3:Source_x0020_File_x0020_Only" minOccurs="0"/>
                <xsd:element ref="ns3:SPM_x0020_Definitions_x0020_Doc" minOccurs="0"/>
                <xsd:element ref="ns3:Also_x0020_on_x0020_Doc_x0020_Center" minOccurs="0"/>
                <xsd:element ref="ns3:E2E" minOccurs="0"/>
                <xsd:element ref="ns3:Function" minOccurs="0"/>
                <xsd:element ref="ns3:Topic2" minOccurs="0"/>
                <xsd:element ref="ns3:Sub_x002d_Topic2" minOccurs="0"/>
                <xsd:element ref="ns3:Current_x0020_Vrs_x002e__x0020_Date" minOccurs="0"/>
                <xsd:element ref="ns3:Owner" minOccurs="0"/>
                <xsd:element ref="ns3:Doc_x0020_Type2" minOccurs="0"/>
                <xsd:element ref="ns3:_x0031_e_x0020_Audience" minOccurs="0"/>
                <xsd:element ref="ns3:Product_x0020_Delivery_x0020_Format" minOccurs="0"/>
                <xsd:element ref="ns3:Product_x0020_Type_x0028_s_x0029_" minOccurs="0"/>
                <xsd:element ref="ns3:System_x0028_s_x0029_" minOccurs="0"/>
                <xsd:element ref="ns3:Software" minOccurs="0"/>
                <xsd:element ref="ns3:Screen" minOccurs="0"/>
                <xsd:element ref="ns3:Component_x0028_s_x0029_" minOccurs="0"/>
                <xsd:element ref="ns4:_dlc_DocIdUrl" minOccurs="0"/>
                <xsd:element ref="ns4:_dlc_DocId" minOccurs="0"/>
                <xsd:element ref="ns4:_dlc_DocIdPersistId" minOccurs="0"/>
                <xsd:element ref="ns3:Portfoli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d2ff27-a226-42e2-a79e-c1ae662d212e" elementFormDefault="qualified">
    <xsd:import namespace="http://schemas.microsoft.com/office/2006/documentManagement/types"/>
    <xsd:import namespace="http://schemas.microsoft.com/office/infopath/2007/PartnerControls"/>
    <xsd:element name="Description0" ma:index="2" nillable="true" ma:displayName="Description" ma:internalName="Description0">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56fc18-c0f7-462c-a53d-fc2610d0c4c8" elementFormDefault="qualified">
    <xsd:import namespace="http://schemas.microsoft.com/office/2006/documentManagement/types"/>
    <xsd:import namespace="http://schemas.microsoft.com/office/infopath/2007/PartnerControls"/>
    <xsd:element name="Review_x0020_Notes" ma:index="3" nillable="true" ma:displayName="Review Notes" ma:internalName="Review_x0020_Notes">
      <xsd:simpleType>
        <xsd:restriction base="dms:Text">
          <xsd:maxLength value="255"/>
        </xsd:restriction>
      </xsd:simpleType>
    </xsd:element>
    <xsd:element name="Source_x0020_File_x0020_Only" ma:index="4" nillable="true" ma:displayName="Source File Only" ma:default="0" ma:internalName="Source_x0020_File_x0020_Only">
      <xsd:simpleType>
        <xsd:restriction base="dms:Boolean"/>
      </xsd:simpleType>
    </xsd:element>
    <xsd:element name="SPM_x0020_Definitions_x0020_Doc" ma:index="5" nillable="true" ma:displayName="SPM Definitions Doc" ma:default="0" ma:description="Documents that are referenced in scales vendor pricing definition documentation." ma:internalName="SPM_x0020_Definitions_x0020_Doc">
      <xsd:simpleType>
        <xsd:restriction base="dms:Boolean"/>
      </xsd:simpleType>
    </xsd:element>
    <xsd:element name="Also_x0020_on_x0020_Doc_x0020_Center" ma:index="6" nillable="true" ma:displayName="Shared Doc" ma:default="0" ma:internalName="Also_x0020_on_x0020_Doc_x0020_Center">
      <xsd:simpleType>
        <xsd:restriction base="dms:Boolean"/>
      </xsd:simpleType>
    </xsd:element>
    <xsd:element name="E2E" ma:index="7" nillable="true" ma:displayName="Outsourced Services" ma:default="0" ma:internalName="E2E">
      <xsd:simpleType>
        <xsd:restriction base="dms:Boolean"/>
      </xsd:simpleType>
    </xsd:element>
    <xsd:element name="Function" ma:index="8" nillable="true" ma:displayName="Function" ma:format="Dropdown" ma:internalName="Function">
      <xsd:simpleType>
        <xsd:restriction base="dms:Choice">
          <xsd:enumeration value="Product Setup"/>
          <xsd:enumeration value="Asset Selection"/>
          <xsd:enumeration value="Product Funding"/>
          <xsd:enumeration value="Content Authoring"/>
          <xsd:enumeration value="Content Development"/>
          <xsd:enumeration value="Content Design"/>
          <xsd:enumeration value="Content Clearance"/>
          <xsd:enumeration value="Content Production"/>
          <xsd:enumeration value="Project Management"/>
          <xsd:enumeration value="Content Finalization"/>
          <xsd:enumeration value="Product Closeout Activities"/>
          <xsd:enumeration value="Content Revision and Reprint"/>
          <xsd:enumeration value="General Reference"/>
        </xsd:restriction>
      </xsd:simpleType>
    </xsd:element>
    <xsd:element name="Topic2" ma:index="9" nillable="true" ma:displayName="Topic" ma:format="Dropdown" ma:internalName="Topic2">
      <xsd:simpleType>
        <xsd:restriction base="dms:Choice">
          <xsd:enumeration value="Managing Files"/>
          <xsd:enumeration value="Managing Quality and Compliance"/>
          <xsd:enumeration value="Managing Partners"/>
          <xsd:enumeration value="Managing Data"/>
          <xsd:enumeration value="Managing Budgets"/>
          <xsd:enumeration value="Managing Content Creation"/>
          <xsd:enumeration value="Other (Admin, Tools, Resources)"/>
        </xsd:restriction>
      </xsd:simpleType>
    </xsd:element>
    <xsd:element name="Sub_x002d_Topic2" ma:index="10" nillable="true" ma:displayName="Sub-Topic" ma:format="Dropdown" ma:internalName="Sub_x002d_Topic2">
      <xsd:simpleType>
        <xsd:restriction base="dms:Choice">
          <xsd:enumeration value="--MANAGING FILES--"/>
          <xsd:enumeration value="Archiving/File Sharing"/>
          <xsd:enumeration value="Automation"/>
          <xsd:enumeration value="Composition Standards"/>
          <xsd:enumeration value="File Approval"/>
          <xsd:enumeration value="File Certification"/>
          <xsd:enumeration value="File Delivery to Printer"/>
          <xsd:enumeration value="File Naming"/>
          <xsd:enumeration value="File Setup"/>
          <xsd:enumeration value="Format Conversion"/>
          <xsd:enumeration value="In-Prod Deliverables"/>
          <xsd:enumeration value="Page Proofs"/>
          <xsd:enumeration value="Print On Demand"/>
          <xsd:enumeration value="Printer Proofs"/>
          <xsd:enumeration value="Routing for Transmittal/Review"/>
          <xsd:enumeration value="Watermarking"/>
          <xsd:enumeration value="Word Downloads"/>
          <xsd:enumeration value="--MANAGING QUALITY &amp; COMPLIANCE--"/>
          <xsd:enumeration value="Alt text"/>
          <xsd:enumeration value="Assessments"/>
          <xsd:enumeration value="Branding"/>
          <xsd:enumeration value="Copyediting"/>
          <xsd:enumeration value="Copyright Lines and License Agreements"/>
          <xsd:enumeration value="Credit Line Placement"/>
          <xsd:enumeration value="CXX Processing"/>
          <xsd:enumeration value="CenDoc"/>
          <xsd:enumeration value="Design &amp; Semantic Coding"/>
          <xsd:enumeration value="Indexing"/>
          <xsd:enumeration value="Proofreading/QA"/>
          <xsd:enumeration value="Systems Testing"/>
          <xsd:enumeration value="--MANAGING PARTNERS--"/>
          <xsd:enumeration value="Author Communication"/>
          <xsd:enumeration value="Contact Lists"/>
          <xsd:enumeration value="Outsourced Services"/>
          <xsd:enumeration value="Escalation"/>
          <xsd:enumeration value="Project Team"/>
          <xsd:enumeration value="Vendor Assignments"/>
          <xsd:enumeration value="Vendor Communication"/>
          <xsd:enumeration value="Vendor Start Up"/>
          <xsd:enumeration value="Vendor Tracking"/>
          <xsd:enumeration value="--MANAGING DATA--"/>
          <xsd:enumeration value="Asset  Metadata"/>
          <xsd:enumeration value="Attachments"/>
          <xsd:enumeration value="Close-Out Materials"/>
          <xsd:enumeration value="Dashboard"/>
          <xsd:enumeration value="Data Integrity"/>
          <xsd:enumeration value="Meetings"/>
          <xsd:enumeration value="Order/Print Management"/>
          <xsd:enumeration value="Product Setup"/>
          <xsd:enumeration value="Schedules"/>
          <xsd:enumeration value="Specifications"/>
          <xsd:enumeration value="--MANAGING BUDGETS--"/>
          <xsd:enumeration value="Charge-Back Tracking"/>
          <xsd:enumeration value="Invoice Processing"/>
          <xsd:enumeration value="Plate &amp; Plate Wizard"/>
          <xsd:enumeration value="Purchase Orders"/>
          <xsd:enumeration value="Time Entry"/>
          <xsd:enumeration value="--MANAGING CONTENT CREATION--"/>
          <xsd:enumeration value="Approved Content Providers"/>
          <xsd:enumeration value="Art Manuscript / Logs"/>
          <xsd:enumeration value="Author Contract"/>
          <xsd:enumeration value="Content Authoring"/>
          <xsd:enumeration value="Content Design"/>
          <xsd:enumeration value="Content Development"/>
          <xsd:enumeration value="CXX Submission"/>
          <xsd:enumeration value="--OTHER: ADMIN/TOOLS/RESOURCES--"/>
          <xsd:enumeration value="Book Requests / Sample Copies"/>
          <xsd:enumeration value="Carts Request Form"/>
          <xsd:enumeration value="Codes &amp; Standard IDs"/>
          <xsd:enumeration value="Document Management *"/>
          <xsd:enumeration value="Other"/>
          <xsd:enumeration value="Shipping (Hardcopy)"/>
          <xsd:enumeration value="Tips &amp; Tricks *"/>
        </xsd:restriction>
      </xsd:simpleType>
    </xsd:element>
    <xsd:element name="Current_x0020_Vrs_x002e__x0020_Date" ma:index="11" nillable="true" ma:displayName="Current Vrs. Date" ma:format="DateOnly" ma:internalName="Current_x0020_Vrs_x002e__x0020_Date">
      <xsd:simpleType>
        <xsd:restriction base="dms:DateTime"/>
      </xsd:simpleType>
    </xsd:element>
    <xsd:element name="Owner" ma:index="12" nillable="true" ma:displayName="Owner" ma:description="Owner of this document" ma:list="UserInfo" ma:SearchPeopleOnly="false" ma:SharePointGroup="0" ma:internalName="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_x0020_Type2" ma:index="13" nillable="true" ma:displayName="Doc Type" ma:format="Dropdown" ma:internalName="Doc_x0020_Type2">
      <xsd:simpleType>
        <xsd:restriction base="dms:Choice">
          <xsd:enumeration value="Application File"/>
          <xsd:enumeration value="Calculator"/>
          <xsd:enumeration value="Cendoc Stylesheet"/>
          <xsd:enumeration value="Checklist/1-Pager"/>
          <xsd:enumeration value="Email Template"/>
          <xsd:enumeration value="Form"/>
          <xsd:enumeration value="Guidelines"/>
          <xsd:enumeration value="Non-PAL Stylesheet"/>
          <xsd:enumeration value="Presentation"/>
          <xsd:enumeration value="Process or Policy"/>
          <xsd:enumeration value="Reference FAQ"/>
          <xsd:enumeration value="Report"/>
          <xsd:enumeration value="Requirements (System)"/>
          <xsd:enumeration value="Sample / Example"/>
          <xsd:enumeration value="Style Guide"/>
          <xsd:enumeration value="Template"/>
          <xsd:enumeration value="User Guide/Manual"/>
          <xsd:enumeration value="Value List/Table"/>
          <xsd:enumeration value="Workflow"/>
        </xsd:restriction>
      </xsd:simpleType>
    </xsd:element>
    <xsd:element name="_x0031_e_x0020_Audience" ma:index="14" nillable="true" ma:displayName="Primary Audience" ma:internalName="_x0031_e_x0020_Audience">
      <xsd:complexType>
        <xsd:complexContent>
          <xsd:extension base="dms:MultiChoice">
            <xsd:sequence>
              <xsd:element name="Value" maxOccurs="unbounded" minOccurs="0" nillable="true">
                <xsd:simpleType>
                  <xsd:restriction base="dms:Choice">
                    <xsd:enumeration value="Content Development"/>
                    <xsd:enumeration value="Design"/>
                    <xsd:enumeration value="Digital Production"/>
                    <xsd:enumeration value="E2E Site Lead"/>
                    <xsd:enumeration value="Finance &amp; Metrics"/>
                    <xsd:enumeration value="Inventory"/>
                    <xsd:enumeration value="Manufacturing"/>
                    <xsd:enumeration value="Marketing / Sales"/>
                    <xsd:enumeration value="Media Development"/>
                    <xsd:enumeration value="Production"/>
                    <xsd:enumeration value="Product Management"/>
                    <xsd:enumeration value="R&amp;P Acquisitions"/>
                    <xsd:enumeration value="R&amp;P Clearance"/>
                    <xsd:enumeration value="Standards/Ops Only"/>
                    <xsd:enumeration value="Vendors (VIP)"/>
                  </xsd:restriction>
                </xsd:simpleType>
              </xsd:element>
            </xsd:sequence>
          </xsd:extension>
        </xsd:complexContent>
      </xsd:complexType>
    </xsd:element>
    <xsd:element name="Product_x0020_Delivery_x0020_Format" ma:index="15" nillable="true" ma:displayName="Product Delivery Format" ma:internalName="Product_x0020_Delivery_x0020_Format">
      <xsd:complexType>
        <xsd:complexContent>
          <xsd:extension base="dms:MultiChoice">
            <xsd:sequence>
              <xsd:element name="Value" maxOccurs="unbounded" minOccurs="0" nillable="true">
                <xsd:simpleType>
                  <xsd:restriction base="dms:Choice">
                    <xsd:enumeration value="Print"/>
                    <xsd:enumeration value="Manufactured Media"/>
                    <xsd:enumeration value="Online/Digital"/>
                  </xsd:restriction>
                </xsd:simpleType>
              </xsd:element>
            </xsd:sequence>
          </xsd:extension>
        </xsd:complexContent>
      </xsd:complexType>
    </xsd:element>
    <xsd:element name="Product_x0020_Type_x0028_s_x0029_" ma:index="16" nillable="true" ma:displayName="Product Type(s)" ma:default="None" ma:internalName="Product_x0020_Type_x0028_s_x0029_">
      <xsd:complexType>
        <xsd:complexContent>
          <xsd:extension base="dms:MultiChoice">
            <xsd:sequence>
              <xsd:element name="Value" maxOccurs="unbounded" minOccurs="0" nillable="true">
                <xsd:simpleType>
                  <xsd:restriction base="dms:Choice">
                    <xsd:enumeration value="None"/>
                    <xsd:enumeration value="Advantage Editions"/>
                    <xsd:enumeration value="Ancillaries - Digital"/>
                    <xsd:enumeration value="Ancillaries - Print"/>
                    <xsd:enumeration value="Annotated Editions"/>
                    <xsd:enumeration value="AP Editions"/>
                    <xsd:enumeration value="Custom"/>
                    <xsd:enumeration value="Digital Products (non-eBook)"/>
                    <xsd:enumeration value="eBook"/>
                    <xsd:enumeration value="K-12 Editions"/>
                    <xsd:enumeration value="K-12 HS Editions"/>
                    <xsd:enumeration value="Instructor Editions"/>
                    <xsd:enumeration value="International Editions"/>
                    <xsd:enumeration value="MindTap"/>
                    <xsd:enumeration value="National Geographic Learning"/>
                    <xsd:enumeration value="SimPub"/>
                    <xsd:enumeration value="Student/Base Editions"/>
                  </xsd:restriction>
                </xsd:simpleType>
              </xsd:element>
            </xsd:sequence>
          </xsd:extension>
        </xsd:complexContent>
      </xsd:complexType>
    </xsd:element>
    <xsd:element name="System_x0028_s_x0029_" ma:index="17" nillable="true" ma:displayName="System(s)" ma:default="None" ma:internalName="System_x0028_s_x0029_">
      <xsd:complexType>
        <xsd:complexContent>
          <xsd:extension base="dms:MultiChoice">
            <xsd:sequence>
              <xsd:element name="Value" maxOccurs="unbounded" minOccurs="0" nillable="true">
                <xsd:simpleType>
                  <xsd:restriction base="dms:Choice">
                    <xsd:enumeration value="None"/>
                    <xsd:enumeration value="Cardinal"/>
                    <xsd:enumeration value="CARTS"/>
                    <xsd:enumeration value="Compose"/>
                    <xsd:enumeration value="Docusphere"/>
                    <xsd:enumeration value="DropBox"/>
                    <xsd:enumeration value="E1"/>
                    <xsd:enumeration value="eProd"/>
                    <xsd:enumeration value="Geyser"/>
                    <xsd:enumeration value="Inside"/>
                    <xsd:enumeration value="Inside:ProdShare"/>
                    <xsd:enumeration value="IPS"/>
                    <xsd:enumeration value="JIRA"/>
                    <xsd:enumeration value="Mass Transit"/>
                    <xsd:enumeration value="ORCA"/>
                    <xsd:enumeration value="Printer Systems (JA/InSite/ePAC)"/>
                    <xsd:enumeration value="Rights Reporting Tool (RRT)"/>
                    <xsd:enumeration value="Rights Systems (RMS/CRS)"/>
                    <xsd:enumeration value="Telescope"/>
                  </xsd:restriction>
                </xsd:simpleType>
              </xsd:element>
            </xsd:sequence>
          </xsd:extension>
        </xsd:complexContent>
      </xsd:complexType>
    </xsd:element>
    <xsd:element name="Software" ma:index="18" nillable="true" ma:displayName="Software" ma:format="Dropdown" ma:internalName="Software">
      <xsd:simpleType>
        <xsd:restriction base="dms:Choice">
          <xsd:enumeration value="Adobe Acrobat"/>
          <xsd:enumeration value="Microsoft Visio"/>
          <xsd:enumeration value="PitStop"/>
        </xsd:restriction>
      </xsd:simpleType>
    </xsd:element>
    <xsd:element name="Screen" ma:index="19" nillable="true" ma:displayName="Screen" ma:format="Dropdown" ma:internalName="Screen">
      <xsd:simpleType>
        <xsd:restriction base="dms:Choice">
          <xsd:enumeration value="Attachments"/>
          <xsd:enumeration value="Dashboard(s)"/>
          <xsd:enumeration value="General/Multiple"/>
          <xsd:enumeration value="Main Setup"/>
          <xsd:enumeration value="MyTasks"/>
          <xsd:enumeration value="Narrative"/>
          <xsd:enumeration value="Plate"/>
          <xsd:enumeration value="Project Team"/>
          <xsd:enumeration value="Reprint Corrections"/>
          <xsd:enumeration value="Rights System View"/>
          <xsd:enumeration value="Routing"/>
          <xsd:enumeration value="Schedule"/>
          <xsd:enumeration value="Specifications"/>
          <xsd:enumeration value="Vendor Address Book"/>
          <xsd:enumeration value="Vendor Assignments"/>
        </xsd:restriction>
      </xsd:simpleType>
    </xsd:element>
    <xsd:element name="Component_x0028_s_x0029_" ma:index="20" nillable="true" ma:displayName="Component(s)" ma:default="None" ma:internalName="Component_x0028_s_x0029_">
      <xsd:complexType>
        <xsd:complexContent>
          <xsd:extension base="dms:MultiChoice">
            <xsd:sequence>
              <xsd:element name="Value" maxOccurs="unbounded" minOccurs="0" nillable="true">
                <xsd:simpleType>
                  <xsd:restriction base="dms:Choice">
                    <xsd:enumeration value="None"/>
                    <xsd:enumeration value="Book Covers"/>
                    <xsd:enumeration value="Book Endsheets"/>
                    <xsd:enumeration value="Book Inserts"/>
                    <xsd:enumeration value="Book Inside Covers"/>
                    <xsd:enumeration value="Book Interiors"/>
                    <xsd:enumeration value="Book Preface/FM/CR"/>
                    <xsd:enumeration value="CDs"/>
                    <xsd:enumeration value="DVDs"/>
                    <xsd:enumeration value="In-Book Ads"/>
                    <xsd:enumeration value="PACs"/>
                  </xsd:restriction>
                </xsd:simpleType>
              </xsd:element>
            </xsd:sequence>
          </xsd:extension>
        </xsd:complexContent>
      </xsd:complexType>
    </xsd:element>
    <xsd:element name="Portfolio" ma:index="30" nillable="true" ma:displayName="Portfolio" ma:hidden="true" ma:internalName="Portfolio" ma:readOnly="false">
      <xsd:complexType>
        <xsd:complexContent>
          <xsd:extension base="dms:MultiChoice">
            <xsd:sequence>
              <xsd:element name="Value" maxOccurs="unbounded" minOccurs="0" nillable="true">
                <xsd:simpleType>
                  <xsd:restriction base="dms:Choice">
                    <xsd:enumeration value="Higher Ed"/>
                    <xsd:enumeration value="NGL/International"/>
                    <xsd:enumeration value="School/Reference"/>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3520c62-91d1-4715-93cb-6b6cc6733a1f" elementFormDefault="qualified">
    <xsd:import namespace="http://schemas.microsoft.com/office/2006/documentManagement/types"/>
    <xsd:import namespace="http://schemas.microsoft.com/office/infopath/2007/PartnerControls"/>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23" nillable="true" ma:displayName="Document ID Value" ma:description="The value of the document ID assigned to this item." ma:internalName="_dlc_DocId" ma:readOnly="true">
      <xsd:simpleType>
        <xsd:restriction base="dms:Text"/>
      </xsd:simple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A9BA192-EF86-48DF-982C-2C526A268392}">
  <ds:schemaRefs>
    <ds:schemaRef ds:uri="a4d2ff27-a226-42e2-a79e-c1ae662d212e"/>
    <ds:schemaRef ds:uri="http://purl.org/dc/terms/"/>
    <ds:schemaRef ds:uri="http://schemas.microsoft.com/office/2006/documentManagement/types"/>
    <ds:schemaRef ds:uri="http://schemas.microsoft.com/office/2006/metadata/properties"/>
    <ds:schemaRef ds:uri="http://purl.org/dc/dcmitype/"/>
    <ds:schemaRef ds:uri="f856fc18-c0f7-462c-a53d-fc2610d0c4c8"/>
    <ds:schemaRef ds:uri="a3520c62-91d1-4715-93cb-6b6cc6733a1f"/>
    <ds:schemaRef ds:uri="http://www.w3.org/XML/1998/namespace"/>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D75FD8AF-03B6-40B7-84F4-489ECF9A03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d2ff27-a226-42e2-a79e-c1ae662d212e"/>
    <ds:schemaRef ds:uri="f856fc18-c0f7-462c-a53d-fc2610d0c4c8"/>
    <ds:schemaRef ds:uri="a3520c62-91d1-4715-93cb-6b6cc6733a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2CFAA7-E308-4DCB-89CD-C84C20E90241}">
  <ds:schemaRefs>
    <ds:schemaRef ds:uri="http://schemas.microsoft.com/sharepoint/v3/contenttype/forms"/>
  </ds:schemaRefs>
</ds:datastoreItem>
</file>

<file path=customXml/itemProps4.xml><?xml version="1.0" encoding="utf-8"?>
<ds:datastoreItem xmlns:ds="http://schemas.openxmlformats.org/officeDocument/2006/customXml" ds:itemID="{1FBD255F-1AB4-4B7F-97CA-248D24762D4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Accessible_PPT_Template_Cengage</Template>
  <TotalTime>1387</TotalTime>
  <Words>1907</Words>
  <Application>Microsoft Office PowerPoint</Application>
  <PresentationFormat>Widescreen</PresentationFormat>
  <Paragraphs>158</Paragraphs>
  <Slides>27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arial</vt:lpstr>
      <vt:lpstr>Calibri</vt:lpstr>
      <vt:lpstr>Courier New</vt:lpstr>
      <vt:lpstr>Helvetica</vt:lpstr>
      <vt:lpstr>LucidaGrande</vt:lpstr>
      <vt:lpstr>Open Sans</vt:lpstr>
      <vt:lpstr>Summer Font</vt:lpstr>
      <vt:lpstr>Office Theme</vt:lpstr>
      <vt:lpstr>Exchange Rate Determination</vt:lpstr>
      <vt:lpstr>Chapter Objectives</vt:lpstr>
      <vt:lpstr>Measuring Exchange Rate Movements</vt:lpstr>
      <vt:lpstr>Exhibit 4.1 How Exchange Rate Movements and Volatility Are Measured</vt:lpstr>
      <vt:lpstr>Exchange Rate Equilibrium (1 of 2)</vt:lpstr>
      <vt:lpstr>Exhibit 4.2 Demand Schedule for British Pounds</vt:lpstr>
      <vt:lpstr>Exhibit 4.3 Supply Schedule of British Pounds for Sale</vt:lpstr>
      <vt:lpstr>Exhibit 4.4 Equilibrium Exchange Rate Determination</vt:lpstr>
      <vt:lpstr>Exchange Rate Equilibrium (2 of 2)</vt:lpstr>
      <vt:lpstr>Factors That Influence Exchange Rates (1 of 5)</vt:lpstr>
      <vt:lpstr>Factors That Influence Exchange Rates (2 of 5)</vt:lpstr>
      <vt:lpstr>Exhibit 4.5 Impact of Rising U.S. Inflation on the Equilibrium Value of the British Pound</vt:lpstr>
      <vt:lpstr>Exhibit 4.6 Impact of Rising U.S. Interest Rates on the Equilibrium Value of the British Pound</vt:lpstr>
      <vt:lpstr>Factors That Influence Exchange Rates (3 of 5)</vt:lpstr>
      <vt:lpstr>Exhibit 4.7 Impact of Rising U.S. Income Levels on Equilibrium Value of the British Pound</vt:lpstr>
      <vt:lpstr>Factors That Influence Exchange Rates (4 of 5)</vt:lpstr>
      <vt:lpstr>Factors That Influence Exchange Rates (5 of 5)</vt:lpstr>
      <vt:lpstr>Exhibit 4.8 Summary of How Factors Affect Exchange Rates</vt:lpstr>
      <vt:lpstr>Movements in Cross Exchange Rates (1 of 2)</vt:lpstr>
      <vt:lpstr>Movements in Cross Exchange Rates (2 of 2)</vt:lpstr>
      <vt:lpstr>Exhibit 4.9 Example of How Forces Affect the Cross Exchange Rate (1 of 2)</vt:lpstr>
      <vt:lpstr>Exhibit 4.9 Example of How Forces Affect the Cross Exchange Rate (2 of 2)</vt:lpstr>
      <vt:lpstr>Capitalizing on Expected Exchange Rate Movements (1 of 2)</vt:lpstr>
      <vt:lpstr>Capitalizing on Expected Exchange Rate Movements (2 of 2)</vt:lpstr>
      <vt:lpstr>Summary (1 of 3)</vt:lpstr>
      <vt:lpstr>Summary (2 of 3)</vt:lpstr>
      <vt:lpstr>Summary (3 of 3)</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laser</dc:creator>
  <cp:lastModifiedBy>Gracy, Mani</cp:lastModifiedBy>
  <cp:revision>953</cp:revision>
  <cp:lastPrinted>2016-10-03T15:29:39Z</cp:lastPrinted>
  <dcterms:created xsi:type="dcterms:W3CDTF">2018-11-09T11:15:56Z</dcterms:created>
  <dcterms:modified xsi:type="dcterms:W3CDTF">2019-10-18T10:53:42Z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0x0101002A5D52E595BC2A47A3DCA88123D2A30D</vt:lpwstr>
  </property>
  <property fmtid="{D5CDD505-2E9C-101B-9397-08002B2CF9AE}" pid="3" name="Order">
    <vt:r8>112600</vt:r8>
  </property>
  <property fmtid="{D5CDD505-2E9C-101B-9397-08002B2CF9AE}" pid="4" name="Category">
    <vt:lpwstr>Accessibility</vt:lpwstr>
  </property>
  <property fmtid="{D5CDD505-2E9C-101B-9397-08002B2CF9AE}" pid="5" name="xd_Signature">
    <vt:bool>false</vt:bool>
  </property>
  <property fmtid="{D5CDD505-2E9C-101B-9397-08002B2CF9AE}" pid="6" name="xd_ProgID">
    <vt:lpwstr/>
  </property>
  <property fmtid="{D5CDD505-2E9C-101B-9397-08002B2CF9AE}" pid="7" name="Document Type">
    <vt:lpwstr>Template</vt:lpwstr>
  </property>
  <property fmtid="{D5CDD505-2E9C-101B-9397-08002B2CF9AE}" pid="8" name="_SourceUrl">
    <vt:lpwstr/>
  </property>
  <property fmtid="{D5CDD505-2E9C-101B-9397-08002B2CF9AE}" pid="9" name="_SharedFileIndex">
    <vt:lpwstr/>
  </property>
  <property fmtid="{D5CDD505-2E9C-101B-9397-08002B2CF9AE}" pid="10" name="Audience">
    <vt:lpwstr>Content Developer</vt:lpwstr>
  </property>
  <property fmtid="{D5CDD505-2E9C-101B-9397-08002B2CF9AE}" pid="11" name="Department">
    <vt:lpwstr>GPM Training</vt:lpwstr>
  </property>
  <property fmtid="{D5CDD505-2E9C-101B-9397-08002B2CF9AE}" pid="12" name="ComplianceAssetId">
    <vt:lpwstr/>
  </property>
  <property fmtid="{D5CDD505-2E9C-101B-9397-08002B2CF9AE}" pid="13" name="TemplateUrl">
    <vt:lpwstr/>
  </property>
  <property fmtid="{D5CDD505-2E9C-101B-9397-08002B2CF9AE}" pid="14" name="_dlc_DocIdItemGuid">
    <vt:lpwstr>8b70cda3-413b-4766-b009-7cf0a547d69e</vt:lpwstr>
  </property>
</Properties>
</file>