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48"/>
  </p:notesMasterIdLst>
  <p:handoutMasterIdLst>
    <p:handoutMasterId r:id="rId49"/>
  </p:handoutMasterIdLst>
  <p:sldIdLst>
    <p:sldId id="264" r:id="rId6"/>
    <p:sldId id="265" r:id="rId7"/>
    <p:sldId id="609" r:id="rId8"/>
    <p:sldId id="610" r:id="rId9"/>
    <p:sldId id="611" r:id="rId10"/>
    <p:sldId id="612" r:id="rId11"/>
    <p:sldId id="613" r:id="rId12"/>
    <p:sldId id="614" r:id="rId13"/>
    <p:sldId id="615" r:id="rId14"/>
    <p:sldId id="616" r:id="rId15"/>
    <p:sldId id="617" r:id="rId16"/>
    <p:sldId id="648" r:id="rId17"/>
    <p:sldId id="618" r:id="rId18"/>
    <p:sldId id="619" r:id="rId19"/>
    <p:sldId id="620" r:id="rId20"/>
    <p:sldId id="621" r:id="rId21"/>
    <p:sldId id="622" r:id="rId22"/>
    <p:sldId id="623" r:id="rId23"/>
    <p:sldId id="624" r:id="rId24"/>
    <p:sldId id="625" r:id="rId25"/>
    <p:sldId id="626" r:id="rId26"/>
    <p:sldId id="627" r:id="rId27"/>
    <p:sldId id="628" r:id="rId28"/>
    <p:sldId id="629" r:id="rId29"/>
    <p:sldId id="630" r:id="rId30"/>
    <p:sldId id="631" r:id="rId31"/>
    <p:sldId id="632" r:id="rId32"/>
    <p:sldId id="633" r:id="rId33"/>
    <p:sldId id="634" r:id="rId34"/>
    <p:sldId id="635" r:id="rId35"/>
    <p:sldId id="636" r:id="rId36"/>
    <p:sldId id="637" r:id="rId37"/>
    <p:sldId id="638" r:id="rId38"/>
    <p:sldId id="639" r:id="rId39"/>
    <p:sldId id="640" r:id="rId40"/>
    <p:sldId id="641" r:id="rId41"/>
    <p:sldId id="642" r:id="rId42"/>
    <p:sldId id="643" r:id="rId43"/>
    <p:sldId id="644" r:id="rId44"/>
    <p:sldId id="645" r:id="rId45"/>
    <p:sldId id="646" r:id="rId46"/>
    <p:sldId id="647" r:id="rId47"/>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816" userDrawn="1">
          <p15:clr>
            <a:srgbClr val="A4A3A4"/>
          </p15:clr>
        </p15:guide>
        <p15:guide id="3" pos="235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iola, Courtney A" initials="TCA" lastIdx="1" clrIdx="0">
    <p:extLst>
      <p:ext uri="{19B8F6BF-5375-455C-9EA6-DF929625EA0E}">
        <p15:presenceInfo xmlns:p15="http://schemas.microsoft.com/office/powerpoint/2012/main" userId="S-1-5-21-4027829005-1107895287-290554039-1564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6298"/>
    <a:srgbClr val="004A78"/>
    <a:srgbClr val="FF6300"/>
    <a:srgbClr val="E9255F"/>
    <a:srgbClr val="0098D4"/>
    <a:srgbClr val="00B8E7"/>
    <a:srgbClr val="81D0ED"/>
    <a:srgbClr val="F6B7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82" autoAdjust="0"/>
    <p:restoredTop sz="95244" autoAdjust="0"/>
  </p:normalViewPr>
  <p:slideViewPr>
    <p:cSldViewPr snapToGrid="0" snapToObjects="1">
      <p:cViewPr varScale="1">
        <p:scale>
          <a:sx n="76" d="100"/>
          <a:sy n="76" d="100"/>
        </p:scale>
        <p:origin x="53" y="115"/>
      </p:cViewPr>
      <p:guideLst>
        <p:guide pos="3840"/>
        <p:guide orient="horz" pos="816"/>
        <p:guide pos="2352"/>
      </p:guideLst>
    </p:cSldViewPr>
  </p:slideViewPr>
  <p:outlineViewPr>
    <p:cViewPr>
      <p:scale>
        <a:sx n="50" d="100"/>
        <a:sy n="50" d="100"/>
      </p:scale>
      <p:origin x="0" y="-61022"/>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4" d="100"/>
          <a:sy n="84" d="100"/>
        </p:scale>
        <p:origin x="382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8AA413-85C6-40F2-B867-268CAAA7E377}" type="datetimeFigureOut">
              <a:rPr lang="en-US" smtClean="0"/>
              <a:t>10/18/2019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67803E-66EE-42CE-8DFB-98553954E472}" type="slidenum">
              <a:rPr lang="en-US" smtClean="0"/>
              <a:t>‹#›</a:t>
            </a:fld>
            <a:endParaRPr lang="en-US"/>
          </a:p>
        </p:txBody>
      </p:sp>
    </p:spTree>
    <p:extLst>
      <p:ext uri="{BB962C8B-B14F-4D97-AF65-F5344CB8AC3E}">
        <p14:creationId xmlns:p14="http://schemas.microsoft.com/office/powerpoint/2010/main" val="21762102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6680D68-05FF-7942-990A-B21BB8E6CE33}" type="datetimeFigureOut">
              <a:rPr lang="en-US"/>
              <a:pPr>
                <a:defRPr/>
              </a:pPr>
              <a:t>10/18/2019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1CAE60C-72A0-D14D-8733-C13212F694AD}" type="slidenum">
              <a:rPr lang="en-US"/>
              <a:pPr>
                <a:defRPr/>
              </a:pPr>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a:t>
            </a:fld>
            <a:endParaRPr lang="en-US"/>
          </a:p>
        </p:txBody>
      </p:sp>
    </p:spTree>
    <p:extLst>
      <p:ext uri="{BB962C8B-B14F-4D97-AF65-F5344CB8AC3E}">
        <p14:creationId xmlns:p14="http://schemas.microsoft.com/office/powerpoint/2010/main" val="30916021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192" y="16"/>
            <a:ext cx="12191807" cy="6865874"/>
          </a:xfrm>
          <a:prstGeom prst="rect">
            <a:avLst/>
          </a:prstGeom>
        </p:spPr>
      </p:pic>
      <p:sp>
        <p:nvSpPr>
          <p:cNvPr id="2" name="Title 1"/>
          <p:cNvSpPr>
            <a:spLocks noGrp="1"/>
          </p:cNvSpPr>
          <p:nvPr>
            <p:ph type="title"/>
          </p:nvPr>
        </p:nvSpPr>
        <p:spPr>
          <a:xfrm>
            <a:off x="838200" y="2291187"/>
            <a:ext cx="10515600" cy="684026"/>
          </a:xfrm>
        </p:spPr>
        <p:txBody>
          <a:bodyPr/>
          <a:lstStyle>
            <a:lvl1pPr>
              <a:defRPr>
                <a:solidFill>
                  <a:schemeClr val="bg1"/>
                </a:solidFill>
              </a:defRPr>
            </a:lvl1pPr>
          </a:lstStyle>
          <a:p>
            <a:r>
              <a:rPr lang="en-US"/>
              <a:t>Click to edit Master title style</a:t>
            </a:r>
            <a:endParaRPr lang="en-US" dirty="0"/>
          </a:p>
        </p:txBody>
      </p:sp>
      <p:sp>
        <p:nvSpPr>
          <p:cNvPr id="3" name="Text Placeholder 2"/>
          <p:cNvSpPr>
            <a:spLocks noGrp="1"/>
          </p:cNvSpPr>
          <p:nvPr>
            <p:ph type="body" sz="quarter" idx="10" hasCustomPrompt="1"/>
          </p:nvPr>
        </p:nvSpPr>
        <p:spPr>
          <a:xfrm>
            <a:off x="4867275" y="3619985"/>
            <a:ext cx="2457450" cy="597477"/>
          </a:xfrm>
        </p:spPr>
        <p:txBody>
          <a:bodyPr>
            <a:normAutofit/>
          </a:bodyPr>
          <a:lstStyle>
            <a:lvl1pPr marL="0" indent="0" algn="ctr">
              <a:buNone/>
              <a:defRPr sz="2000" b="0" i="0">
                <a:solidFill>
                  <a:schemeClr val="bg1"/>
                </a:solidFill>
                <a:latin typeface="Arial" charset="0"/>
                <a:ea typeface="Arial" charset="0"/>
                <a:cs typeface="Arial" charset="0"/>
              </a:defRPr>
            </a:lvl1pPr>
          </a:lstStyle>
          <a:p>
            <a:pPr lvl="0"/>
            <a:r>
              <a:rPr lang="en-US" dirty="0"/>
              <a:t>Click to edit date</a:t>
            </a:r>
          </a:p>
        </p:txBody>
      </p:sp>
      <p:pic>
        <p:nvPicPr>
          <p:cNvPr id="9"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endParaRPr lang="en-US" dirty="0"/>
          </a:p>
        </p:txBody>
      </p:sp>
      <p:sp>
        <p:nvSpPr>
          <p:cNvPr id="11" name="Slide Number Placeholder 2">
            <a:extLst>
              <a:ext uri="{FF2B5EF4-FFF2-40B4-BE49-F238E27FC236}">
                <a16:creationId xmlns:a16="http://schemas.microsoft.com/office/drawing/2014/main" id="{CB617517-F645-43D6-8ACA-3A1B09CBD673}"/>
              </a:ext>
            </a:extLst>
          </p:cNvPr>
          <p:cNvSpPr>
            <a:spLocks noGrp="1"/>
          </p:cNvSpPr>
          <p:nvPr>
            <p:ph type="sldNum" sz="quarter" idx="4"/>
          </p:nvPr>
        </p:nvSpPr>
        <p:spPr>
          <a:xfrm>
            <a:off x="11644604" y="6356350"/>
            <a:ext cx="418323"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F9BE6549-90FB-4E0E-8C54-0640FEBC787D}" type="slidenum">
              <a:rPr lang="en-US" smtClean="0"/>
              <a:pPr/>
              <a:t>‹#›</a:t>
            </a:fld>
            <a:endParaRPr lang="en-US" dirty="0"/>
          </a:p>
        </p:txBody>
      </p:sp>
    </p:spTree>
    <p:extLst>
      <p:ext uri="{BB962C8B-B14F-4D97-AF65-F5344CB8AC3E}">
        <p14:creationId xmlns:p14="http://schemas.microsoft.com/office/powerpoint/2010/main" val="1732658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Content Placeholder 2"/>
          <p:cNvSpPr>
            <a:spLocks noGrp="1"/>
          </p:cNvSpPr>
          <p:nvPr>
            <p:ph idx="1"/>
          </p:nvPr>
        </p:nvSpPr>
        <p:spPr>
          <a:xfrm>
            <a:off x="743576" y="1579015"/>
            <a:ext cx="5084468"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4" name="Text Placeholder 3"/>
          <p:cNvSpPr>
            <a:spLocks noGrp="1"/>
          </p:cNvSpPr>
          <p:nvPr>
            <p:ph type="body" sz="quarter" idx="15" hasCustomPrompt="1"/>
          </p:nvPr>
        </p:nvSpPr>
        <p:spPr>
          <a:xfrm>
            <a:off x="743576" y="2202774"/>
            <a:ext cx="5084468" cy="3953578"/>
          </a:xfrm>
        </p:spPr>
        <p:txBody>
          <a:bodyPr>
            <a:normAutofit/>
          </a:bodyPr>
          <a:lstStyle>
            <a:lvl1pPr marL="228600" indent="-228600">
              <a:buClr>
                <a:srgbClr val="004A78"/>
              </a:buClr>
              <a:buFont typeface="Arial" charset="0"/>
              <a:buChar char="•"/>
              <a:defRPr sz="1800">
                <a:solidFill>
                  <a:srgbClr val="000000"/>
                </a:solidFill>
              </a:defRPr>
            </a:lvl1pPr>
            <a:lvl2pPr marL="685800" indent="-228600">
              <a:buClr>
                <a:srgbClr val="004A78"/>
              </a:buClr>
              <a:buFont typeface="Arial" charset="0"/>
              <a:buChar char="•"/>
              <a:defRPr sz="1800">
                <a:solidFill>
                  <a:srgbClr val="000000"/>
                </a:solidFill>
              </a:defRPr>
            </a:lvl2pPr>
            <a:lvl3pPr marL="1143000" indent="-228600">
              <a:buClr>
                <a:srgbClr val="004A78"/>
              </a:buClr>
              <a:buFont typeface="Arial" charset="0"/>
              <a:buChar char="•"/>
              <a:defRPr sz="1800">
                <a:solidFill>
                  <a:srgbClr val="000000"/>
                </a:solidFill>
              </a:defRPr>
            </a:lvl3pPr>
            <a:lvl4pPr marL="1600200" indent="-228600">
              <a:buClr>
                <a:srgbClr val="004A78"/>
              </a:buClr>
              <a:buFont typeface="Arial" charset="0"/>
              <a:buChar char="•"/>
              <a:defRPr sz="1800">
                <a:solidFill>
                  <a:srgbClr val="000000"/>
                </a:solidFill>
              </a:defRPr>
            </a:lvl4pPr>
            <a:lvl5pPr marL="2057400" indent="-228600">
              <a:buClr>
                <a:srgbClr val="004A78"/>
              </a:buClr>
              <a:buFont typeface="Arial" charset="0"/>
              <a:buChar char="•"/>
              <a:defRPr sz="1800">
                <a:solidFill>
                  <a:srgbClr val="000000"/>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Massa </a:t>
            </a:r>
            <a:r>
              <a:rPr lang="en-US" dirty="0" err="1"/>
              <a:t>tempor</a:t>
            </a:r>
            <a:r>
              <a:rPr lang="en-US" dirty="0"/>
              <a:t> </a:t>
            </a:r>
            <a:r>
              <a:rPr lang="en-US" dirty="0" err="1"/>
              <a:t>nec</a:t>
            </a:r>
            <a:r>
              <a:rPr lang="en-US" dirty="0"/>
              <a:t> </a:t>
            </a:r>
            <a:r>
              <a:rPr lang="en-US" dirty="0" err="1"/>
              <a:t>feugiat</a:t>
            </a:r>
            <a:r>
              <a:rPr lang="en-US" dirty="0"/>
              <a:t> </a:t>
            </a:r>
            <a:r>
              <a:rPr lang="en-US" dirty="0" err="1"/>
              <a:t>nisl</a:t>
            </a:r>
            <a:r>
              <a:rPr lang="en-US" dirty="0"/>
              <a:t> </a:t>
            </a:r>
            <a:r>
              <a:rPr lang="en-US" dirty="0" err="1"/>
              <a:t>pretium</a:t>
            </a:r>
            <a:r>
              <a:rPr lang="en-US" dirty="0"/>
              <a:t> </a:t>
            </a:r>
            <a:r>
              <a:rPr lang="en-US" dirty="0" err="1"/>
              <a:t>fusce</a:t>
            </a:r>
            <a:r>
              <a:rPr lang="en-US" dirty="0"/>
              <a:t> id </a:t>
            </a:r>
            <a:r>
              <a:rPr lang="en-US" dirty="0" err="1"/>
              <a:t>velit</a:t>
            </a:r>
            <a:r>
              <a:rPr lang="en-US" dirty="0"/>
              <a:t>. </a:t>
            </a:r>
            <a:r>
              <a:rPr lang="en-US" dirty="0" err="1"/>
              <a:t>Amet</a:t>
            </a:r>
            <a:r>
              <a:rPr lang="en-US" dirty="0"/>
              <a:t> </a:t>
            </a:r>
            <a:r>
              <a:rPr lang="en-US" dirty="0" err="1"/>
              <a:t>est</a:t>
            </a:r>
            <a:r>
              <a:rPr lang="en-US" dirty="0"/>
              <a:t> </a:t>
            </a:r>
            <a:r>
              <a:rPr lang="en-US" dirty="0" err="1"/>
              <a:t>placerat</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nisi porta lorem. </a:t>
            </a:r>
            <a:r>
              <a:rPr lang="en-US" dirty="0" err="1"/>
              <a:t>Fermentum</a:t>
            </a:r>
            <a:r>
              <a:rPr lang="en-US" dirty="0"/>
              <a:t> et </a:t>
            </a:r>
            <a:r>
              <a:rPr lang="en-US" dirty="0" err="1"/>
              <a:t>sollicitudin</a:t>
            </a:r>
            <a:r>
              <a:rPr lang="en-US" dirty="0"/>
              <a:t> ac </a:t>
            </a:r>
            <a:r>
              <a:rPr lang="en-US" dirty="0" err="1"/>
              <a:t>orci</a:t>
            </a:r>
            <a:r>
              <a:rPr lang="en-US" dirty="0"/>
              <a:t> </a:t>
            </a:r>
            <a:r>
              <a:rPr lang="en-US" dirty="0" err="1"/>
              <a:t>phasellus</a:t>
            </a:r>
            <a:r>
              <a:rPr lang="en-US" dirty="0"/>
              <a:t> </a:t>
            </a:r>
            <a:r>
              <a:rPr lang="en-US" dirty="0" err="1"/>
              <a:t>egestas</a:t>
            </a:r>
            <a:r>
              <a:rPr lang="en-US" dirty="0"/>
              <a:t> </a:t>
            </a:r>
            <a:r>
              <a:rPr lang="en-US" dirty="0" err="1"/>
              <a:t>tellus</a:t>
            </a:r>
            <a:r>
              <a:rPr lang="en-US" dirty="0"/>
              <a:t> </a:t>
            </a:r>
            <a:r>
              <a:rPr lang="en-US" dirty="0" err="1"/>
              <a:t>rutrum</a:t>
            </a:r>
            <a:r>
              <a:rPr lang="en-US" dirty="0"/>
              <a:t> </a:t>
            </a:r>
            <a:r>
              <a:rPr lang="en-US" dirty="0" err="1"/>
              <a:t>tellus</a:t>
            </a:r>
            <a:r>
              <a:rPr lang="en-US" dirty="0"/>
              <a:t>. </a:t>
            </a:r>
            <a:r>
              <a:rPr lang="en-US" dirty="0" err="1"/>
              <a:t>Nec</a:t>
            </a:r>
            <a:r>
              <a:rPr lang="en-US" dirty="0"/>
              <a:t> dui </a:t>
            </a:r>
            <a:r>
              <a:rPr lang="en-US" dirty="0" err="1"/>
              <a:t>nunc</a:t>
            </a:r>
            <a:r>
              <a:rPr lang="en-US" dirty="0"/>
              <a:t> </a:t>
            </a:r>
            <a:r>
              <a:rPr lang="en-US" dirty="0" err="1"/>
              <a:t>mattis</a:t>
            </a:r>
            <a:r>
              <a:rPr lang="en-US" dirty="0"/>
              <a:t> </a:t>
            </a:r>
            <a:r>
              <a:rPr lang="en-US" dirty="0" err="1"/>
              <a:t>enim</a:t>
            </a:r>
            <a:r>
              <a:rPr lang="en-US" dirty="0"/>
              <a:t>. </a:t>
            </a:r>
            <a:r>
              <a:rPr lang="en-US" dirty="0" err="1"/>
              <a:t>Nisl</a:t>
            </a:r>
            <a:r>
              <a:rPr lang="en-US" dirty="0"/>
              <a:t> </a:t>
            </a:r>
            <a:r>
              <a:rPr lang="en-US" dirty="0" err="1"/>
              <a:t>condimentum</a:t>
            </a:r>
            <a:r>
              <a:rPr lang="en-US" dirty="0"/>
              <a:t> id </a:t>
            </a:r>
            <a:r>
              <a:rPr lang="en-US" dirty="0" err="1"/>
              <a:t>venenatis</a:t>
            </a:r>
            <a:r>
              <a:rPr lang="en-US" dirty="0"/>
              <a:t> a </a:t>
            </a:r>
            <a:r>
              <a:rPr lang="en-US" dirty="0" err="1"/>
              <a:t>condimentum</a:t>
            </a:r>
            <a:r>
              <a:rPr lang="en-US" dirty="0"/>
              <a:t>. Non </a:t>
            </a:r>
            <a:r>
              <a:rPr lang="en-US" dirty="0" err="1"/>
              <a:t>enim</a:t>
            </a:r>
            <a:r>
              <a:rPr lang="en-US" dirty="0"/>
              <a:t> </a:t>
            </a:r>
            <a:r>
              <a:rPr lang="en-US" dirty="0" err="1"/>
              <a:t>praesent</a:t>
            </a:r>
            <a:r>
              <a:rPr lang="en-US" dirty="0"/>
              <a:t> </a:t>
            </a:r>
            <a:r>
              <a:rPr lang="en-US" dirty="0" err="1"/>
              <a:t>elementum</a:t>
            </a:r>
            <a:r>
              <a:rPr lang="en-US" dirty="0"/>
              <a:t> </a:t>
            </a:r>
            <a:r>
              <a:rPr lang="en-US" dirty="0" err="1"/>
              <a:t>facilisis</a:t>
            </a:r>
            <a:r>
              <a:rPr lang="en-US" dirty="0"/>
              <a:t> </a:t>
            </a:r>
            <a:r>
              <a:rPr lang="en-US" dirty="0" err="1"/>
              <a:t>leo</a:t>
            </a:r>
            <a:r>
              <a:rPr lang="en-US" dirty="0"/>
              <a:t> </a:t>
            </a:r>
            <a:r>
              <a:rPr lang="en-US" dirty="0" err="1"/>
              <a:t>vel</a:t>
            </a:r>
            <a:r>
              <a:rPr lang="en-US" dirty="0"/>
              <a:t> </a:t>
            </a:r>
            <a:r>
              <a:rPr lang="en-US" dirty="0" err="1"/>
              <a:t>fringilla</a:t>
            </a:r>
            <a:r>
              <a:rPr lang="en-US" dirty="0"/>
              <a:t> </a:t>
            </a:r>
            <a:r>
              <a:rPr lang="en-US" dirty="0" err="1"/>
              <a:t>est</a:t>
            </a:r>
            <a:r>
              <a:rPr lang="en-US" dirty="0"/>
              <a:t> </a:t>
            </a:r>
            <a:r>
              <a:rPr lang="en-US" dirty="0" err="1"/>
              <a:t>ullamcorper</a:t>
            </a:r>
            <a:r>
              <a:rPr lang="en-US" dirty="0"/>
              <a:t>.</a:t>
            </a:r>
          </a:p>
        </p:txBody>
      </p:sp>
      <p:sp>
        <p:nvSpPr>
          <p:cNvPr id="12" name="Content Placeholder 2"/>
          <p:cNvSpPr>
            <a:spLocks noGrp="1"/>
          </p:cNvSpPr>
          <p:nvPr>
            <p:ph idx="20"/>
          </p:nvPr>
        </p:nvSpPr>
        <p:spPr>
          <a:xfrm>
            <a:off x="6370651" y="1579015"/>
            <a:ext cx="5084468"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14" name="Text Placeholder 3"/>
          <p:cNvSpPr>
            <a:spLocks noGrp="1"/>
          </p:cNvSpPr>
          <p:nvPr>
            <p:ph type="body" sz="quarter" idx="18" hasCustomPrompt="1"/>
          </p:nvPr>
        </p:nvSpPr>
        <p:spPr>
          <a:xfrm>
            <a:off x="6370651" y="2202774"/>
            <a:ext cx="5084468" cy="3953578"/>
          </a:xfrm>
        </p:spPr>
        <p:txBody>
          <a:bodyPr>
            <a:normAutofit/>
          </a:bodyPr>
          <a:lstStyle>
            <a:lvl1pPr>
              <a:buClr>
                <a:srgbClr val="004A78"/>
              </a:buClr>
              <a:defRPr sz="1800">
                <a:solidFill>
                  <a:srgbClr val="000000"/>
                </a:solidFill>
              </a:defRPr>
            </a:lvl1pPr>
            <a:lvl2pPr marL="685800" indent="-228600">
              <a:buClr>
                <a:srgbClr val="004A78"/>
              </a:buClr>
              <a:buFontTx/>
              <a:buChar char="‒"/>
              <a:defRPr sz="1800">
                <a:solidFill>
                  <a:srgbClr val="000000"/>
                </a:solidFill>
              </a:defRPr>
            </a:lvl2pPr>
            <a:lvl3pPr>
              <a:buClr>
                <a:srgbClr val="004A78"/>
              </a:buClr>
              <a:defRPr sz="1800">
                <a:solidFill>
                  <a:srgbClr val="000000"/>
                </a:solidFill>
              </a:defRPr>
            </a:lvl3pPr>
            <a:lvl4pPr>
              <a:buClr>
                <a:srgbClr val="004A78"/>
              </a:buClr>
              <a:defRPr sz="1800">
                <a:solidFill>
                  <a:srgbClr val="000000"/>
                </a:solidFill>
              </a:defRPr>
            </a:lvl4pPr>
            <a:lvl5pPr>
              <a:buClr>
                <a:srgbClr val="004A78"/>
              </a:buClr>
              <a:defRPr sz="1800">
                <a:solidFill>
                  <a:srgbClr val="000000"/>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p>
          <a:p>
            <a:pPr lvl="0"/>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Massa </a:t>
            </a:r>
            <a:r>
              <a:rPr lang="en-US" dirty="0" err="1"/>
              <a:t>tempor</a:t>
            </a:r>
            <a:r>
              <a:rPr lang="en-US" dirty="0"/>
              <a:t> </a:t>
            </a:r>
            <a:r>
              <a:rPr lang="en-US" dirty="0" err="1"/>
              <a:t>nec</a:t>
            </a:r>
            <a:r>
              <a:rPr lang="en-US" dirty="0"/>
              <a:t> </a:t>
            </a:r>
            <a:r>
              <a:rPr lang="en-US" dirty="0" err="1"/>
              <a:t>feugiat</a:t>
            </a:r>
            <a:r>
              <a:rPr lang="en-US" dirty="0"/>
              <a:t> </a:t>
            </a:r>
            <a:r>
              <a:rPr lang="en-US" dirty="0" err="1"/>
              <a:t>nisl</a:t>
            </a:r>
            <a:r>
              <a:rPr lang="en-US" dirty="0"/>
              <a:t> </a:t>
            </a:r>
            <a:r>
              <a:rPr lang="en-US" dirty="0" err="1"/>
              <a:t>pretium</a:t>
            </a:r>
            <a:r>
              <a:rPr lang="en-US" dirty="0"/>
              <a:t> </a:t>
            </a:r>
            <a:r>
              <a:rPr lang="en-US" dirty="0" err="1"/>
              <a:t>fusce</a:t>
            </a:r>
            <a:r>
              <a:rPr lang="en-US" dirty="0"/>
              <a:t> id </a:t>
            </a:r>
            <a:r>
              <a:rPr lang="en-US" dirty="0" err="1"/>
              <a:t>velit</a:t>
            </a:r>
            <a:r>
              <a:rPr lang="en-US" dirty="0"/>
              <a:t>. </a:t>
            </a:r>
          </a:p>
          <a:p>
            <a:pPr lvl="0"/>
            <a:r>
              <a:rPr lang="en-US" dirty="0" err="1"/>
              <a:t>Amet</a:t>
            </a:r>
            <a:r>
              <a:rPr lang="en-US" dirty="0"/>
              <a:t> </a:t>
            </a:r>
            <a:r>
              <a:rPr lang="en-US" dirty="0" err="1"/>
              <a:t>est</a:t>
            </a:r>
            <a:r>
              <a:rPr lang="en-US" dirty="0"/>
              <a:t> </a:t>
            </a:r>
            <a:r>
              <a:rPr lang="en-US" dirty="0" err="1"/>
              <a:t>placerat</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nisi porta lorem. </a:t>
            </a:r>
            <a:r>
              <a:rPr lang="en-US" dirty="0" err="1"/>
              <a:t>Fermentum</a:t>
            </a:r>
            <a:r>
              <a:rPr lang="en-US" dirty="0"/>
              <a:t> et </a:t>
            </a:r>
            <a:r>
              <a:rPr lang="en-US" dirty="0" err="1"/>
              <a:t>sollicitudin</a:t>
            </a:r>
            <a:r>
              <a:rPr lang="en-US" dirty="0"/>
              <a:t> ac </a:t>
            </a:r>
            <a:r>
              <a:rPr lang="en-US" dirty="0" err="1"/>
              <a:t>orci</a:t>
            </a:r>
            <a:r>
              <a:rPr lang="en-US" dirty="0"/>
              <a:t> </a:t>
            </a:r>
            <a:r>
              <a:rPr lang="en-US" dirty="0" err="1"/>
              <a:t>phasellus</a:t>
            </a:r>
            <a:r>
              <a:rPr lang="en-US" dirty="0"/>
              <a:t> </a:t>
            </a:r>
            <a:r>
              <a:rPr lang="en-US" dirty="0" err="1"/>
              <a:t>egestas</a:t>
            </a:r>
            <a:r>
              <a:rPr lang="en-US" dirty="0"/>
              <a:t> </a:t>
            </a:r>
            <a:r>
              <a:rPr lang="en-US" dirty="0" err="1"/>
              <a:t>tellus</a:t>
            </a:r>
            <a:r>
              <a:rPr lang="en-US" dirty="0"/>
              <a:t> </a:t>
            </a:r>
            <a:r>
              <a:rPr lang="en-US" dirty="0" err="1"/>
              <a:t>rutrum</a:t>
            </a:r>
            <a:r>
              <a:rPr lang="en-US" dirty="0"/>
              <a:t> </a:t>
            </a:r>
            <a:r>
              <a:rPr lang="en-US" dirty="0" err="1"/>
              <a:t>tellus</a:t>
            </a:r>
            <a:r>
              <a:rPr lang="en-US" dirty="0"/>
              <a:t>. </a:t>
            </a:r>
            <a:r>
              <a:rPr lang="en-US" dirty="0" err="1"/>
              <a:t>Nec</a:t>
            </a:r>
            <a:r>
              <a:rPr lang="en-US" dirty="0"/>
              <a:t> dui </a:t>
            </a:r>
            <a:r>
              <a:rPr lang="en-US" dirty="0" err="1"/>
              <a:t>nunc</a:t>
            </a:r>
            <a:r>
              <a:rPr lang="en-US" dirty="0"/>
              <a:t> </a:t>
            </a:r>
            <a:r>
              <a:rPr lang="en-US" dirty="0" err="1"/>
              <a:t>mattis</a:t>
            </a:r>
            <a:r>
              <a:rPr lang="en-US" dirty="0"/>
              <a:t> </a:t>
            </a:r>
            <a:r>
              <a:rPr lang="en-US" dirty="0" err="1"/>
              <a:t>enim</a:t>
            </a:r>
            <a:r>
              <a:rPr lang="en-US" dirty="0"/>
              <a:t>. </a:t>
            </a:r>
            <a:r>
              <a:rPr lang="en-US" dirty="0" err="1"/>
              <a:t>Nisl</a:t>
            </a:r>
            <a:r>
              <a:rPr lang="en-US" dirty="0"/>
              <a:t> </a:t>
            </a:r>
            <a:r>
              <a:rPr lang="en-US" dirty="0" err="1"/>
              <a:t>condimentum</a:t>
            </a:r>
            <a:r>
              <a:rPr lang="en-US" dirty="0"/>
              <a:t> id </a:t>
            </a:r>
            <a:r>
              <a:rPr lang="en-US" dirty="0" err="1"/>
              <a:t>venenatis</a:t>
            </a:r>
            <a:r>
              <a:rPr lang="en-US" dirty="0"/>
              <a:t> a </a:t>
            </a:r>
            <a:r>
              <a:rPr lang="en-US" dirty="0" err="1"/>
              <a:t>condimentum</a:t>
            </a:r>
            <a:r>
              <a:rPr lang="en-US" dirty="0"/>
              <a:t>. Non </a:t>
            </a:r>
            <a:r>
              <a:rPr lang="en-US" dirty="0" err="1"/>
              <a:t>enim</a:t>
            </a:r>
            <a:r>
              <a:rPr lang="en-US" dirty="0"/>
              <a:t> </a:t>
            </a:r>
            <a:r>
              <a:rPr lang="en-US" dirty="0" err="1"/>
              <a:t>praesent</a:t>
            </a:r>
            <a:r>
              <a:rPr lang="en-US" dirty="0"/>
              <a:t> </a:t>
            </a:r>
            <a:r>
              <a:rPr lang="en-US" dirty="0" err="1"/>
              <a:t>elementum</a:t>
            </a:r>
            <a:r>
              <a:rPr lang="en-US" dirty="0"/>
              <a:t> </a:t>
            </a:r>
            <a:r>
              <a:rPr lang="en-US" dirty="0" err="1"/>
              <a:t>facilisis</a:t>
            </a:r>
            <a:r>
              <a:rPr lang="en-US" dirty="0"/>
              <a:t> </a:t>
            </a:r>
            <a:r>
              <a:rPr lang="en-US" dirty="0" err="1"/>
              <a:t>leo</a:t>
            </a:r>
            <a:r>
              <a:rPr lang="en-US" dirty="0"/>
              <a:t> </a:t>
            </a:r>
            <a:r>
              <a:rPr lang="en-US" dirty="0" err="1"/>
              <a:t>vel</a:t>
            </a:r>
            <a:r>
              <a:rPr lang="en-US" dirty="0"/>
              <a:t> </a:t>
            </a:r>
            <a:r>
              <a:rPr lang="en-US" dirty="0" err="1"/>
              <a:t>fringilla</a:t>
            </a:r>
            <a:r>
              <a:rPr lang="en-US" dirty="0"/>
              <a:t> </a:t>
            </a:r>
            <a:r>
              <a:rPr lang="en-US" dirty="0" err="1"/>
              <a:t>est</a:t>
            </a:r>
            <a:r>
              <a:rPr lang="en-US" dirty="0"/>
              <a:t> </a:t>
            </a:r>
            <a:r>
              <a:rPr lang="en-US" dirty="0" err="1"/>
              <a:t>ullamcorper</a:t>
            </a:r>
            <a:r>
              <a:rPr lang="en-US" dirty="0"/>
              <a:t>.</a:t>
            </a:r>
          </a:p>
        </p:txBody>
      </p:sp>
      <p:sp>
        <p:nvSpPr>
          <p:cNvPr id="9" name="Footer">
            <a:extLst>
              <a:ext uri="{FF2B5EF4-FFF2-40B4-BE49-F238E27FC236}">
                <a16:creationId xmlns:a16="http://schemas.microsoft.com/office/drawing/2014/main" id="{AA3FD15F-0821-40CE-BD9D-B69EC34A40D3}"/>
              </a:ext>
            </a:extLst>
          </p:cNvPr>
          <p:cNvSpPr txBox="1"/>
          <p:nvPr userDrawn="1"/>
        </p:nvSpPr>
        <p:spPr>
          <a:xfrm>
            <a:off x="3007866" y="6384855"/>
            <a:ext cx="8447253" cy="415498"/>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solidFill>
                  <a:srgbClr val="004A78"/>
                </a:solidFill>
                <a:effectLst/>
                <a:uLnTx/>
                <a:uFillTx/>
                <a:latin typeface="arial" charset="0"/>
                <a:ea typeface="+mn-ea"/>
                <a:cs typeface="+mn-cs"/>
              </a:rPr>
              <a:t>Jeff Madura, International Financial Management, 14</a:t>
            </a:r>
            <a:r>
              <a:rPr kumimoji="0" lang="en-IN" sz="1200" b="0" i="0" u="none" strike="noStrike" kern="1200" cap="none" spc="0" normalizeH="0" baseline="30000" noProof="0" dirty="0">
                <a:ln>
                  <a:noFill/>
                </a:ln>
                <a:solidFill>
                  <a:srgbClr val="004A78"/>
                </a:solidFill>
                <a:effectLst/>
                <a:uLnTx/>
                <a:uFillTx/>
                <a:latin typeface="arial" charset="0"/>
                <a:ea typeface="+mn-ea"/>
                <a:cs typeface="+mn-cs"/>
              </a:rPr>
              <a:t>th</a:t>
            </a:r>
            <a:r>
              <a:rPr kumimoji="0" lang="en-IN" sz="1200" b="0" i="0" u="none" strike="noStrike" kern="1200" cap="none" spc="0" normalizeH="0" baseline="0" noProof="0" dirty="0">
                <a:ln>
                  <a:noFill/>
                </a:ln>
                <a:solidFill>
                  <a:srgbClr val="004A78"/>
                </a:solidFill>
                <a:effectLst/>
                <a:uLnTx/>
                <a:uFillTx/>
                <a:latin typeface="arial" charset="0"/>
                <a:ea typeface="+mn-ea"/>
                <a:cs typeface="+mn-cs"/>
              </a:rPr>
              <a:t> Edition. © 2021 Cengage. All Rights Reserved. May not be scanned, copied or duplicated, or posted to a publicly accessible website, in whole or in part.</a:t>
            </a:r>
          </a:p>
        </p:txBody>
      </p:sp>
      <p:sp>
        <p:nvSpPr>
          <p:cNvPr id="13" name="Slide Number Placeholder 2">
            <a:extLst>
              <a:ext uri="{FF2B5EF4-FFF2-40B4-BE49-F238E27FC236}">
                <a16:creationId xmlns:a16="http://schemas.microsoft.com/office/drawing/2014/main" id="{708AD803-F612-440E-A36D-62C8EFD1D62C}"/>
              </a:ext>
            </a:extLst>
          </p:cNvPr>
          <p:cNvSpPr>
            <a:spLocks noGrp="1"/>
          </p:cNvSpPr>
          <p:nvPr>
            <p:ph type="sldNum" sz="quarter" idx="4"/>
          </p:nvPr>
        </p:nvSpPr>
        <p:spPr>
          <a:xfrm>
            <a:off x="11485985" y="6356350"/>
            <a:ext cx="492967" cy="365125"/>
          </a:xfrm>
          <a:prstGeom prst="rect">
            <a:avLst/>
          </a:prstGeom>
        </p:spPr>
        <p:txBody>
          <a:bodyPr vert="horz" lIns="91440" tIns="45720" rIns="91440" bIns="45720" rtlCol="0" anchor="ctr"/>
          <a:lstStyle>
            <a:lvl1pPr algn="r">
              <a:defRPr sz="1200">
                <a:solidFill>
                  <a:srgbClr val="000000"/>
                </a:solidFill>
              </a:defRPr>
            </a:lvl1pPr>
          </a:lstStyle>
          <a:p>
            <a:fld id="{F9BE6549-90FB-4E0E-8C54-0640FEBC787D}" type="slidenum">
              <a:rPr lang="en-US" smtClean="0"/>
              <a:pPr/>
              <a:t>‹#›</a:t>
            </a:fld>
            <a:endParaRPr lang="en-US" dirty="0"/>
          </a:p>
        </p:txBody>
      </p:sp>
    </p:spTree>
    <p:extLst>
      <p:ext uri="{BB962C8B-B14F-4D97-AF65-F5344CB8AC3E}">
        <p14:creationId xmlns:p14="http://schemas.microsoft.com/office/powerpoint/2010/main" val="1759007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4" name="Content Placeholder 2"/>
          <p:cNvSpPr>
            <a:spLocks noGrp="1"/>
          </p:cNvSpPr>
          <p:nvPr>
            <p:ph idx="1"/>
          </p:nvPr>
        </p:nvSpPr>
        <p:spPr>
          <a:xfrm>
            <a:off x="743576"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4" name="Text Placeholder 3"/>
          <p:cNvSpPr>
            <a:spLocks noGrp="1"/>
          </p:cNvSpPr>
          <p:nvPr>
            <p:ph type="body" sz="quarter" idx="15" hasCustomPrompt="1"/>
          </p:nvPr>
        </p:nvSpPr>
        <p:spPr>
          <a:xfrm>
            <a:off x="743576"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19" name="Content Placeholder 2"/>
          <p:cNvSpPr>
            <a:spLocks noGrp="1"/>
          </p:cNvSpPr>
          <p:nvPr>
            <p:ph idx="22"/>
          </p:nvPr>
        </p:nvSpPr>
        <p:spPr>
          <a:xfrm>
            <a:off x="4445799"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16" name="Text Placeholder 3"/>
          <p:cNvSpPr>
            <a:spLocks noGrp="1"/>
          </p:cNvSpPr>
          <p:nvPr>
            <p:ph type="body" sz="quarter" idx="18" hasCustomPrompt="1"/>
          </p:nvPr>
        </p:nvSpPr>
        <p:spPr>
          <a:xfrm>
            <a:off x="4445799"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23" name="Content Placeholder 2"/>
          <p:cNvSpPr>
            <a:spLocks noGrp="1"/>
          </p:cNvSpPr>
          <p:nvPr>
            <p:ph idx="23"/>
          </p:nvPr>
        </p:nvSpPr>
        <p:spPr>
          <a:xfrm>
            <a:off x="8145953"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20" name="Text Placeholder 3"/>
          <p:cNvSpPr>
            <a:spLocks noGrp="1"/>
          </p:cNvSpPr>
          <p:nvPr>
            <p:ph type="body" sz="quarter" idx="20" hasCustomPrompt="1"/>
          </p:nvPr>
        </p:nvSpPr>
        <p:spPr>
          <a:xfrm>
            <a:off x="8154717"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11" name="Footer">
            <a:extLst>
              <a:ext uri="{FF2B5EF4-FFF2-40B4-BE49-F238E27FC236}">
                <a16:creationId xmlns:a16="http://schemas.microsoft.com/office/drawing/2014/main" id="{09A21111-9A8A-41AE-8E63-3953A88F6642}"/>
              </a:ext>
            </a:extLst>
          </p:cNvPr>
          <p:cNvSpPr txBox="1"/>
          <p:nvPr userDrawn="1"/>
        </p:nvSpPr>
        <p:spPr>
          <a:xfrm>
            <a:off x="3007866" y="6384855"/>
            <a:ext cx="8447253" cy="415498"/>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solidFill>
                  <a:srgbClr val="004A78"/>
                </a:solidFill>
                <a:effectLst/>
                <a:uLnTx/>
                <a:uFillTx/>
                <a:latin typeface="arial" charset="0"/>
                <a:ea typeface="+mn-ea"/>
                <a:cs typeface="+mn-cs"/>
              </a:rPr>
              <a:t>Jeff Madura, International Financial Management, 14</a:t>
            </a:r>
            <a:r>
              <a:rPr kumimoji="0" lang="en-IN" sz="1200" b="0" i="0" u="none" strike="noStrike" kern="1200" cap="none" spc="0" normalizeH="0" baseline="30000" noProof="0" dirty="0">
                <a:ln>
                  <a:noFill/>
                </a:ln>
                <a:solidFill>
                  <a:srgbClr val="004A78"/>
                </a:solidFill>
                <a:effectLst/>
                <a:uLnTx/>
                <a:uFillTx/>
                <a:latin typeface="arial" charset="0"/>
                <a:ea typeface="+mn-ea"/>
                <a:cs typeface="+mn-cs"/>
              </a:rPr>
              <a:t>th</a:t>
            </a:r>
            <a:r>
              <a:rPr kumimoji="0" lang="en-IN" sz="1200" b="0" i="0" u="none" strike="noStrike" kern="1200" cap="none" spc="0" normalizeH="0" baseline="0" noProof="0" dirty="0">
                <a:ln>
                  <a:noFill/>
                </a:ln>
                <a:solidFill>
                  <a:srgbClr val="004A78"/>
                </a:solidFill>
                <a:effectLst/>
                <a:uLnTx/>
                <a:uFillTx/>
                <a:latin typeface="arial" charset="0"/>
                <a:ea typeface="+mn-ea"/>
                <a:cs typeface="+mn-cs"/>
              </a:rPr>
              <a:t> Edition. © 2021 Cengage. All Rights Reserved. May not be scanned, copied or duplicated, or posted to a publicly accessible website, in whole or in part.</a:t>
            </a:r>
          </a:p>
        </p:txBody>
      </p:sp>
      <p:sp>
        <p:nvSpPr>
          <p:cNvPr id="13" name="Slide Number Placeholder 2">
            <a:extLst>
              <a:ext uri="{FF2B5EF4-FFF2-40B4-BE49-F238E27FC236}">
                <a16:creationId xmlns:a16="http://schemas.microsoft.com/office/drawing/2014/main" id="{29CF6AFE-1E88-4A83-870F-C4C762E27923}"/>
              </a:ext>
            </a:extLst>
          </p:cNvPr>
          <p:cNvSpPr>
            <a:spLocks noGrp="1"/>
          </p:cNvSpPr>
          <p:nvPr>
            <p:ph type="sldNum" sz="quarter" idx="4"/>
          </p:nvPr>
        </p:nvSpPr>
        <p:spPr>
          <a:xfrm>
            <a:off x="11485985" y="6356350"/>
            <a:ext cx="492967" cy="365125"/>
          </a:xfrm>
          <a:prstGeom prst="rect">
            <a:avLst/>
          </a:prstGeom>
        </p:spPr>
        <p:txBody>
          <a:bodyPr vert="horz" lIns="91440" tIns="45720" rIns="91440" bIns="45720" rtlCol="0" anchor="ctr"/>
          <a:lstStyle>
            <a:lvl1pPr algn="r">
              <a:defRPr sz="1200">
                <a:solidFill>
                  <a:srgbClr val="000000"/>
                </a:solidFill>
              </a:defRPr>
            </a:lvl1pPr>
          </a:lstStyle>
          <a:p>
            <a:fld id="{F9BE6549-90FB-4E0E-8C54-0640FEBC787D}" type="slidenum">
              <a:rPr lang="en-US" smtClean="0"/>
              <a:pPr/>
              <a:t>‹#›</a:t>
            </a:fld>
            <a:endParaRPr lang="en-US" dirty="0"/>
          </a:p>
        </p:txBody>
      </p:sp>
    </p:spTree>
    <p:extLst>
      <p:ext uri="{BB962C8B-B14F-4D97-AF65-F5344CB8AC3E}">
        <p14:creationId xmlns:p14="http://schemas.microsoft.com/office/powerpoint/2010/main" val="1377184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with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Text Placeholder 1"/>
          <p:cNvSpPr>
            <a:spLocks noGrp="1"/>
          </p:cNvSpPr>
          <p:nvPr>
            <p:ph type="body" sz="quarter" idx="15" hasCustomPrompt="1"/>
          </p:nvPr>
        </p:nvSpPr>
        <p:spPr>
          <a:xfrm>
            <a:off x="743576" y="1289684"/>
            <a:ext cx="10711543" cy="2750053"/>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 </a:t>
            </a:r>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Text Placeholder 2"/>
          <p:cNvSpPr>
            <a:spLocks noGrp="1"/>
          </p:cNvSpPr>
          <p:nvPr>
            <p:ph type="body" sz="quarter" idx="16" hasCustomPrompt="1"/>
          </p:nvPr>
        </p:nvSpPr>
        <p:spPr>
          <a:xfrm>
            <a:off x="740228" y="4846655"/>
            <a:ext cx="10711543" cy="825500"/>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7" name="Footer">
            <a:extLst>
              <a:ext uri="{FF2B5EF4-FFF2-40B4-BE49-F238E27FC236}">
                <a16:creationId xmlns:a16="http://schemas.microsoft.com/office/drawing/2014/main" id="{C81A39A9-F4AD-4D9D-B33C-EC5167D97F37}"/>
              </a:ext>
            </a:extLst>
          </p:cNvPr>
          <p:cNvSpPr txBox="1"/>
          <p:nvPr userDrawn="1"/>
        </p:nvSpPr>
        <p:spPr>
          <a:xfrm>
            <a:off x="3007866" y="6384855"/>
            <a:ext cx="8447253" cy="415498"/>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solidFill>
                  <a:srgbClr val="004A78"/>
                </a:solidFill>
                <a:effectLst/>
                <a:uLnTx/>
                <a:uFillTx/>
                <a:latin typeface="arial" charset="0"/>
                <a:ea typeface="+mn-ea"/>
                <a:cs typeface="+mn-cs"/>
              </a:rPr>
              <a:t>Jeff Madura, International Financial Management, 14</a:t>
            </a:r>
            <a:r>
              <a:rPr kumimoji="0" lang="en-IN" sz="1200" b="0" i="0" u="none" strike="noStrike" kern="1200" cap="none" spc="0" normalizeH="0" baseline="30000" noProof="0" dirty="0">
                <a:ln>
                  <a:noFill/>
                </a:ln>
                <a:solidFill>
                  <a:srgbClr val="004A78"/>
                </a:solidFill>
                <a:effectLst/>
                <a:uLnTx/>
                <a:uFillTx/>
                <a:latin typeface="arial" charset="0"/>
                <a:ea typeface="+mn-ea"/>
                <a:cs typeface="+mn-cs"/>
              </a:rPr>
              <a:t>th</a:t>
            </a:r>
            <a:r>
              <a:rPr kumimoji="0" lang="en-IN" sz="1200" b="0" i="0" u="none" strike="noStrike" kern="1200" cap="none" spc="0" normalizeH="0" baseline="0" noProof="0" dirty="0">
                <a:ln>
                  <a:noFill/>
                </a:ln>
                <a:solidFill>
                  <a:srgbClr val="004A78"/>
                </a:solidFill>
                <a:effectLst/>
                <a:uLnTx/>
                <a:uFillTx/>
                <a:latin typeface="arial" charset="0"/>
                <a:ea typeface="+mn-ea"/>
                <a:cs typeface="+mn-cs"/>
              </a:rPr>
              <a:t> Edition. © 2021 Cengage. All Rights Reserved. May not be scanned, copied or duplicated, or posted to a publicly accessible website, in whole or in part.</a:t>
            </a:r>
          </a:p>
        </p:txBody>
      </p:sp>
      <p:sp>
        <p:nvSpPr>
          <p:cNvPr id="10" name="Slide Number Placeholder 2">
            <a:extLst>
              <a:ext uri="{FF2B5EF4-FFF2-40B4-BE49-F238E27FC236}">
                <a16:creationId xmlns:a16="http://schemas.microsoft.com/office/drawing/2014/main" id="{D769C9A6-5F70-4F89-B94E-20F78142B8DA}"/>
              </a:ext>
            </a:extLst>
          </p:cNvPr>
          <p:cNvSpPr>
            <a:spLocks noGrp="1"/>
          </p:cNvSpPr>
          <p:nvPr>
            <p:ph type="sldNum" sz="quarter" idx="4"/>
          </p:nvPr>
        </p:nvSpPr>
        <p:spPr>
          <a:xfrm>
            <a:off x="11485985" y="6356350"/>
            <a:ext cx="492967" cy="365125"/>
          </a:xfrm>
          <a:prstGeom prst="rect">
            <a:avLst/>
          </a:prstGeom>
        </p:spPr>
        <p:txBody>
          <a:bodyPr vert="horz" lIns="91440" tIns="45720" rIns="91440" bIns="45720" rtlCol="0" anchor="ctr"/>
          <a:lstStyle>
            <a:lvl1pPr algn="r">
              <a:defRPr sz="1200">
                <a:solidFill>
                  <a:srgbClr val="000000"/>
                </a:solidFill>
              </a:defRPr>
            </a:lvl1pPr>
          </a:lstStyle>
          <a:p>
            <a:fld id="{F9BE6549-90FB-4E0E-8C54-0640FEBC787D}" type="slidenum">
              <a:rPr lang="en-US" smtClean="0"/>
              <a:pPr/>
              <a:t>‹#›</a:t>
            </a:fld>
            <a:endParaRPr lang="en-US" dirty="0"/>
          </a:p>
        </p:txBody>
      </p:sp>
    </p:spTree>
    <p:extLst>
      <p:ext uri="{BB962C8B-B14F-4D97-AF65-F5344CB8AC3E}">
        <p14:creationId xmlns:p14="http://schemas.microsoft.com/office/powerpoint/2010/main" val="1474805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and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0"/>
          </p:nvPr>
        </p:nvSpPr>
        <p:spPr>
          <a:xfrm>
            <a:off x="733118" y="1619557"/>
            <a:ext cx="6477000" cy="4259263"/>
          </a:xfrm>
        </p:spPr>
        <p:txBody>
          <a:bodyPr/>
          <a:lstStyle/>
          <a:p>
            <a:r>
              <a:rPr lang="en-US"/>
              <a:t>Click icon to add picture</a:t>
            </a:r>
          </a:p>
        </p:txBody>
      </p:sp>
      <p:sp>
        <p:nvSpPr>
          <p:cNvPr id="10" name="Text Placeholder 9"/>
          <p:cNvSpPr>
            <a:spLocks noGrp="1"/>
          </p:cNvSpPr>
          <p:nvPr>
            <p:ph type="body" sz="quarter" idx="11" hasCustomPrompt="1"/>
          </p:nvPr>
        </p:nvSpPr>
        <p:spPr>
          <a:xfrm>
            <a:off x="7478972" y="4070657"/>
            <a:ext cx="3976406" cy="1808163"/>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7" name="Footer">
            <a:extLst>
              <a:ext uri="{FF2B5EF4-FFF2-40B4-BE49-F238E27FC236}">
                <a16:creationId xmlns:a16="http://schemas.microsoft.com/office/drawing/2014/main" id="{6B4C4569-1EBC-4CE8-A519-EA0700076318}"/>
              </a:ext>
            </a:extLst>
          </p:cNvPr>
          <p:cNvSpPr txBox="1"/>
          <p:nvPr userDrawn="1"/>
        </p:nvSpPr>
        <p:spPr>
          <a:xfrm>
            <a:off x="3007866" y="6384855"/>
            <a:ext cx="8447253" cy="415498"/>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solidFill>
                  <a:srgbClr val="004A78"/>
                </a:solidFill>
                <a:effectLst/>
                <a:uLnTx/>
                <a:uFillTx/>
                <a:latin typeface="arial" charset="0"/>
                <a:ea typeface="+mn-ea"/>
                <a:cs typeface="+mn-cs"/>
              </a:rPr>
              <a:t>Jeff Madura, International Financial Management, 14</a:t>
            </a:r>
            <a:r>
              <a:rPr kumimoji="0" lang="en-IN" sz="1200" b="0" i="0" u="none" strike="noStrike" kern="1200" cap="none" spc="0" normalizeH="0" baseline="30000" noProof="0" dirty="0">
                <a:ln>
                  <a:noFill/>
                </a:ln>
                <a:solidFill>
                  <a:srgbClr val="004A78"/>
                </a:solidFill>
                <a:effectLst/>
                <a:uLnTx/>
                <a:uFillTx/>
                <a:latin typeface="arial" charset="0"/>
                <a:ea typeface="+mn-ea"/>
                <a:cs typeface="+mn-cs"/>
              </a:rPr>
              <a:t>th</a:t>
            </a:r>
            <a:r>
              <a:rPr kumimoji="0" lang="en-IN" sz="1200" b="0" i="0" u="none" strike="noStrike" kern="1200" cap="none" spc="0" normalizeH="0" baseline="0" noProof="0" dirty="0">
                <a:ln>
                  <a:noFill/>
                </a:ln>
                <a:solidFill>
                  <a:srgbClr val="004A78"/>
                </a:solidFill>
                <a:effectLst/>
                <a:uLnTx/>
                <a:uFillTx/>
                <a:latin typeface="arial" charset="0"/>
                <a:ea typeface="+mn-ea"/>
                <a:cs typeface="+mn-cs"/>
              </a:rPr>
              <a:t> Edition. © 2021 Cengage. All Rights Reserved. May not be scanned, copied or duplicated, or posted to a publicly accessible website, in whole or in part.</a:t>
            </a:r>
          </a:p>
        </p:txBody>
      </p:sp>
      <p:sp>
        <p:nvSpPr>
          <p:cNvPr id="11" name="Slide Number Placeholder 2">
            <a:extLst>
              <a:ext uri="{FF2B5EF4-FFF2-40B4-BE49-F238E27FC236}">
                <a16:creationId xmlns:a16="http://schemas.microsoft.com/office/drawing/2014/main" id="{3D4769DE-7E40-4463-8B99-1065D718ABEB}"/>
              </a:ext>
            </a:extLst>
          </p:cNvPr>
          <p:cNvSpPr>
            <a:spLocks noGrp="1"/>
          </p:cNvSpPr>
          <p:nvPr>
            <p:ph type="sldNum" sz="quarter" idx="4"/>
          </p:nvPr>
        </p:nvSpPr>
        <p:spPr>
          <a:xfrm>
            <a:off x="11485985" y="6356350"/>
            <a:ext cx="492967" cy="365125"/>
          </a:xfrm>
          <a:prstGeom prst="rect">
            <a:avLst/>
          </a:prstGeom>
        </p:spPr>
        <p:txBody>
          <a:bodyPr vert="horz" lIns="91440" tIns="45720" rIns="91440" bIns="45720" rtlCol="0" anchor="ctr"/>
          <a:lstStyle>
            <a:lvl1pPr algn="r">
              <a:defRPr sz="1200">
                <a:solidFill>
                  <a:srgbClr val="000000"/>
                </a:solidFill>
              </a:defRPr>
            </a:lvl1pPr>
          </a:lstStyle>
          <a:p>
            <a:fld id="{F9BE6549-90FB-4E0E-8C54-0640FEBC787D}" type="slidenum">
              <a:rPr lang="en-US" smtClean="0"/>
              <a:pPr/>
              <a:t>‹#›</a:t>
            </a:fld>
            <a:endParaRPr lang="en-US" dirty="0"/>
          </a:p>
        </p:txBody>
      </p:sp>
    </p:spTree>
    <p:extLst>
      <p:ext uri="{BB962C8B-B14F-4D97-AF65-F5344CB8AC3E}">
        <p14:creationId xmlns:p14="http://schemas.microsoft.com/office/powerpoint/2010/main" val="871192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289304"/>
            <a:ext cx="10711543" cy="4394200"/>
          </a:xfrm>
        </p:spPr>
        <p:txBody>
          <a:bodyPr>
            <a:normAutofit/>
          </a:bodyPr>
          <a:lstStyle>
            <a:lvl1pPr marL="342900" indent="-342900">
              <a:buClr>
                <a:srgbClr val="004A78"/>
              </a:buClr>
              <a:buFont typeface="Arial" charset="0"/>
              <a:buChar char="•"/>
              <a:defRPr sz="2000">
                <a:solidFill>
                  <a:srgbClr val="000000"/>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a:t>
            </a:r>
          </a:p>
          <a:p>
            <a:pPr lvl="0"/>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a:t>
            </a:r>
          </a:p>
          <a:p>
            <a:pPr lvl="0"/>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a:t>
            </a:r>
          </a:p>
          <a:p>
            <a:pPr lvl="0"/>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a:t>
            </a:r>
          </a:p>
          <a:p>
            <a:pPr lvl="0"/>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a:t>
            </a:r>
          </a:p>
          <a:p>
            <a:pPr lvl="0"/>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6" name="Footer">
            <a:extLst>
              <a:ext uri="{FF2B5EF4-FFF2-40B4-BE49-F238E27FC236}">
                <a16:creationId xmlns:a16="http://schemas.microsoft.com/office/drawing/2014/main" id="{1A6BA972-7838-46C7-8446-B1F20118F5AA}"/>
              </a:ext>
            </a:extLst>
          </p:cNvPr>
          <p:cNvSpPr txBox="1"/>
          <p:nvPr userDrawn="1"/>
        </p:nvSpPr>
        <p:spPr>
          <a:xfrm>
            <a:off x="3007866" y="6384855"/>
            <a:ext cx="8447253" cy="415498"/>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solidFill>
                  <a:srgbClr val="004A78"/>
                </a:solidFill>
                <a:effectLst/>
                <a:uLnTx/>
                <a:uFillTx/>
                <a:latin typeface="arial" charset="0"/>
                <a:ea typeface="+mn-ea"/>
                <a:cs typeface="+mn-cs"/>
              </a:rPr>
              <a:t>Jeff Madura, International Financial Management, 14</a:t>
            </a:r>
            <a:r>
              <a:rPr kumimoji="0" lang="en-IN" sz="1200" b="0" i="0" u="none" strike="noStrike" kern="1200" cap="none" spc="0" normalizeH="0" baseline="30000" noProof="0" dirty="0">
                <a:ln>
                  <a:noFill/>
                </a:ln>
                <a:solidFill>
                  <a:srgbClr val="004A78"/>
                </a:solidFill>
                <a:effectLst/>
                <a:uLnTx/>
                <a:uFillTx/>
                <a:latin typeface="arial" charset="0"/>
                <a:ea typeface="+mn-ea"/>
                <a:cs typeface="+mn-cs"/>
              </a:rPr>
              <a:t>th</a:t>
            </a:r>
            <a:r>
              <a:rPr kumimoji="0" lang="en-IN" sz="1200" b="0" i="0" u="none" strike="noStrike" kern="1200" cap="none" spc="0" normalizeH="0" baseline="0" noProof="0" dirty="0">
                <a:ln>
                  <a:noFill/>
                </a:ln>
                <a:solidFill>
                  <a:srgbClr val="004A78"/>
                </a:solidFill>
                <a:effectLst/>
                <a:uLnTx/>
                <a:uFillTx/>
                <a:latin typeface="arial" charset="0"/>
                <a:ea typeface="+mn-ea"/>
                <a:cs typeface="+mn-cs"/>
              </a:rPr>
              <a:t> Edition. © 2021 Cengage. All Rights Reserved. May not be scanned, copied or duplicated, or posted to a publicly accessible website, in whole or in part.</a:t>
            </a:r>
          </a:p>
        </p:txBody>
      </p:sp>
      <p:sp>
        <p:nvSpPr>
          <p:cNvPr id="8" name="Slide Number Placeholder 2">
            <a:extLst>
              <a:ext uri="{FF2B5EF4-FFF2-40B4-BE49-F238E27FC236}">
                <a16:creationId xmlns:a16="http://schemas.microsoft.com/office/drawing/2014/main" id="{B1115F21-62F7-4022-9F51-92E798EBC19C}"/>
              </a:ext>
            </a:extLst>
          </p:cNvPr>
          <p:cNvSpPr>
            <a:spLocks noGrp="1"/>
          </p:cNvSpPr>
          <p:nvPr>
            <p:ph type="sldNum" sz="quarter" idx="4"/>
          </p:nvPr>
        </p:nvSpPr>
        <p:spPr>
          <a:xfrm>
            <a:off x="11485985" y="6356350"/>
            <a:ext cx="492967" cy="365125"/>
          </a:xfrm>
          <a:prstGeom prst="rect">
            <a:avLst/>
          </a:prstGeom>
        </p:spPr>
        <p:txBody>
          <a:bodyPr vert="horz" lIns="91440" tIns="45720" rIns="91440" bIns="45720" rtlCol="0" anchor="ctr"/>
          <a:lstStyle>
            <a:lvl1pPr algn="r">
              <a:defRPr sz="1200">
                <a:solidFill>
                  <a:srgbClr val="000000"/>
                </a:solidFill>
              </a:defRPr>
            </a:lvl1pPr>
          </a:lstStyle>
          <a:p>
            <a:fld id="{F9BE6549-90FB-4E0E-8C54-0640FEBC787D}" type="slidenum">
              <a:rPr lang="en-US" smtClean="0"/>
              <a:pPr/>
              <a:t>‹#›</a:t>
            </a:fld>
            <a:endParaRPr lang="en-US" dirty="0"/>
          </a:p>
        </p:txBody>
      </p:sp>
    </p:spTree>
    <p:extLst>
      <p:ext uri="{BB962C8B-B14F-4D97-AF65-F5344CB8AC3E}">
        <p14:creationId xmlns:p14="http://schemas.microsoft.com/office/powerpoint/2010/main" val="9058116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12" name="Text Placeholder 11"/>
          <p:cNvSpPr>
            <a:spLocks noGrp="1"/>
          </p:cNvSpPr>
          <p:nvPr>
            <p:ph type="body" sz="quarter" idx="17" hasCustomPrompt="1"/>
          </p:nvPr>
        </p:nvSpPr>
        <p:spPr>
          <a:xfrm>
            <a:off x="743576" y="1289304"/>
            <a:ext cx="10711543" cy="4394200"/>
          </a:xfrm>
        </p:spPr>
        <p:txBody>
          <a:bodyPr>
            <a:normAutofit/>
          </a:bodyPr>
          <a:lstStyle>
            <a:lvl1pPr marL="402336" indent="-402336">
              <a:buClr>
                <a:srgbClr val="004A78"/>
              </a:buClr>
              <a:buFont typeface="+mj-lt"/>
              <a:buAutoNum type="arabicPeriod"/>
              <a:defRPr sz="2400" baseline="0">
                <a:solidFill>
                  <a:srgbClr val="000000"/>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a:t>
            </a:r>
          </a:p>
          <a:p>
            <a:pPr lvl="0"/>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a:t>
            </a:r>
          </a:p>
          <a:p>
            <a:pPr lvl="0"/>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a:t>
            </a:r>
          </a:p>
          <a:p>
            <a:pPr lvl="0"/>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a:t>
            </a:r>
          </a:p>
          <a:p>
            <a:pPr lvl="0"/>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a:t>
            </a:r>
          </a:p>
          <a:p>
            <a:pPr lvl="0"/>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6" name="Footer">
            <a:extLst>
              <a:ext uri="{FF2B5EF4-FFF2-40B4-BE49-F238E27FC236}">
                <a16:creationId xmlns:a16="http://schemas.microsoft.com/office/drawing/2014/main" id="{F9DC6BB7-E9C1-402F-B71E-6967C4C9AB2A}"/>
              </a:ext>
            </a:extLst>
          </p:cNvPr>
          <p:cNvSpPr txBox="1"/>
          <p:nvPr userDrawn="1"/>
        </p:nvSpPr>
        <p:spPr>
          <a:xfrm>
            <a:off x="3007866" y="6384855"/>
            <a:ext cx="8447253" cy="415498"/>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solidFill>
                  <a:srgbClr val="004A78"/>
                </a:solidFill>
                <a:effectLst/>
                <a:uLnTx/>
                <a:uFillTx/>
                <a:latin typeface="arial" charset="0"/>
                <a:ea typeface="+mn-ea"/>
                <a:cs typeface="+mn-cs"/>
              </a:rPr>
              <a:t>Jeff Madura, International Financial Management, 14</a:t>
            </a:r>
            <a:r>
              <a:rPr kumimoji="0" lang="en-IN" sz="1200" b="0" i="0" u="none" strike="noStrike" kern="1200" cap="none" spc="0" normalizeH="0" baseline="30000" noProof="0" dirty="0">
                <a:ln>
                  <a:noFill/>
                </a:ln>
                <a:solidFill>
                  <a:srgbClr val="004A78"/>
                </a:solidFill>
                <a:effectLst/>
                <a:uLnTx/>
                <a:uFillTx/>
                <a:latin typeface="arial" charset="0"/>
                <a:ea typeface="+mn-ea"/>
                <a:cs typeface="+mn-cs"/>
              </a:rPr>
              <a:t>th</a:t>
            </a:r>
            <a:r>
              <a:rPr kumimoji="0" lang="en-IN" sz="1200" b="0" i="0" u="none" strike="noStrike" kern="1200" cap="none" spc="0" normalizeH="0" baseline="0" noProof="0" dirty="0">
                <a:ln>
                  <a:noFill/>
                </a:ln>
                <a:solidFill>
                  <a:srgbClr val="004A78"/>
                </a:solidFill>
                <a:effectLst/>
                <a:uLnTx/>
                <a:uFillTx/>
                <a:latin typeface="arial" charset="0"/>
                <a:ea typeface="+mn-ea"/>
                <a:cs typeface="+mn-cs"/>
              </a:rPr>
              <a:t> Edition. © 2021 Cengage. All Rights Reserved. May not be scanned, copied or duplicated, or posted to a publicly accessible website, in whole or in part.</a:t>
            </a:r>
          </a:p>
        </p:txBody>
      </p:sp>
      <p:sp>
        <p:nvSpPr>
          <p:cNvPr id="8" name="Slide Number Placeholder 2">
            <a:extLst>
              <a:ext uri="{FF2B5EF4-FFF2-40B4-BE49-F238E27FC236}">
                <a16:creationId xmlns:a16="http://schemas.microsoft.com/office/drawing/2014/main" id="{815E69FA-BE60-43D7-859C-B7045F966D71}"/>
              </a:ext>
            </a:extLst>
          </p:cNvPr>
          <p:cNvSpPr>
            <a:spLocks noGrp="1"/>
          </p:cNvSpPr>
          <p:nvPr>
            <p:ph type="sldNum" sz="quarter" idx="4"/>
          </p:nvPr>
        </p:nvSpPr>
        <p:spPr>
          <a:xfrm>
            <a:off x="11485985" y="6356350"/>
            <a:ext cx="492967" cy="365125"/>
          </a:xfrm>
          <a:prstGeom prst="rect">
            <a:avLst/>
          </a:prstGeom>
        </p:spPr>
        <p:txBody>
          <a:bodyPr vert="horz" lIns="91440" tIns="45720" rIns="91440" bIns="45720" rtlCol="0" anchor="ctr"/>
          <a:lstStyle>
            <a:lvl1pPr algn="r">
              <a:defRPr sz="1200">
                <a:solidFill>
                  <a:srgbClr val="000000"/>
                </a:solidFill>
              </a:defRPr>
            </a:lvl1pPr>
          </a:lstStyle>
          <a:p>
            <a:fld id="{F9BE6549-90FB-4E0E-8C54-0640FEBC787D}" type="slidenum">
              <a:rPr lang="en-US" smtClean="0"/>
              <a:pPr/>
              <a:t>‹#›</a:t>
            </a:fld>
            <a:endParaRPr lang="en-US" dirty="0"/>
          </a:p>
        </p:txBody>
      </p:sp>
    </p:spTree>
    <p:extLst>
      <p:ext uri="{BB962C8B-B14F-4D97-AF65-F5344CB8AC3E}">
        <p14:creationId xmlns:p14="http://schemas.microsoft.com/office/powerpoint/2010/main" val="7342647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12" name="Text Placeholder 11"/>
          <p:cNvSpPr>
            <a:spLocks noGrp="1"/>
          </p:cNvSpPr>
          <p:nvPr>
            <p:ph type="body" sz="quarter" idx="17" hasCustomPrompt="1"/>
          </p:nvPr>
        </p:nvSpPr>
        <p:spPr>
          <a:xfrm>
            <a:off x="743576" y="1289304"/>
            <a:ext cx="10711543" cy="4394200"/>
          </a:xfrm>
        </p:spPr>
        <p:txBody>
          <a:bodyPr>
            <a:normAutofit/>
          </a:bodyPr>
          <a:lstStyle>
            <a:lvl1pPr marL="292608" indent="-292608">
              <a:buClr>
                <a:srgbClr val="004A78"/>
              </a:buClr>
              <a:buFont typeface="Arial" charset="0"/>
              <a:buChar char="•"/>
              <a:defRPr sz="2400" baseline="0">
                <a:solidFill>
                  <a:srgbClr val="000000"/>
                </a:solidFill>
              </a:defRPr>
            </a:lvl1pPr>
            <a:lvl2pPr marL="621792" marR="0" indent="-320040" algn="l" defTabSz="914400" rtl="0" eaLnBrk="1" fontAlgn="base" latinLnBrk="0" hangingPunct="1">
              <a:lnSpc>
                <a:spcPct val="90000"/>
              </a:lnSpc>
              <a:spcBef>
                <a:spcPts val="1000"/>
              </a:spcBef>
              <a:spcAft>
                <a:spcPct val="0"/>
              </a:spcAft>
              <a:buClr>
                <a:srgbClr val="004A78"/>
              </a:buClr>
              <a:buSzTx/>
              <a:buFont typeface="Courier New" panose="02070309020205020404" pitchFamily="49" charset="0"/>
              <a:buChar char="o"/>
              <a:tabLst/>
              <a:defRPr sz="2200" baseline="0">
                <a:solidFill>
                  <a:srgbClr val="000000"/>
                </a:solidFill>
              </a:defRPr>
            </a:lvl2pPr>
            <a:lvl3pPr marL="1124712" indent="-320040">
              <a:spcBef>
                <a:spcPts val="1000"/>
              </a:spcBef>
              <a:buClr>
                <a:srgbClr val="004A78"/>
              </a:buClr>
              <a:buFont typeface="Arial" charset="0"/>
              <a:buChar char="•"/>
              <a:defRPr sz="2000" baseline="0">
                <a:solidFill>
                  <a:srgbClr val="000000"/>
                </a:solidFill>
              </a:defRPr>
            </a:lvl3pPr>
            <a:lvl4pPr marL="1600200" indent="-228600">
              <a:buClr>
                <a:srgbClr val="004A78"/>
              </a:buClr>
              <a:buSzPct val="100000"/>
              <a:buFont typeface="Courier New" panose="02070309020205020404" pitchFamily="49" charset="0"/>
              <a:buChar char="o"/>
              <a:defRPr sz="1800" baseline="0">
                <a:solidFill>
                  <a:srgbClr val="000000"/>
                </a:solidFill>
              </a:defRPr>
            </a:lvl4pPr>
            <a:lvl5pPr marL="2057400" indent="-228600">
              <a:buClr>
                <a:srgbClr val="004A78"/>
              </a:buClr>
              <a:buFont typeface="Arial" panose="020B0604020202020204" pitchFamily="34" charset="0"/>
              <a:buChar char="•"/>
              <a:defRPr sz="1600" baseline="0">
                <a:solidFill>
                  <a:srgbClr val="000000"/>
                </a:solidFill>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a:extLst>
              <a:ext uri="{FF2B5EF4-FFF2-40B4-BE49-F238E27FC236}">
                <a16:creationId xmlns:a16="http://schemas.microsoft.com/office/drawing/2014/main" id="{8A0BFB7D-6424-403D-B49C-D4F7A08EAB71}"/>
              </a:ext>
            </a:extLst>
          </p:cNvPr>
          <p:cNvSpPr txBox="1"/>
          <p:nvPr userDrawn="1"/>
        </p:nvSpPr>
        <p:spPr>
          <a:xfrm>
            <a:off x="3007866" y="6384855"/>
            <a:ext cx="8447253" cy="415498"/>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solidFill>
                  <a:srgbClr val="004A78"/>
                </a:solidFill>
                <a:effectLst/>
                <a:uLnTx/>
                <a:uFillTx/>
                <a:latin typeface="arial" charset="0"/>
                <a:ea typeface="+mn-ea"/>
                <a:cs typeface="+mn-cs"/>
              </a:rPr>
              <a:t>Jeff Madura, International Financial Management, 14</a:t>
            </a:r>
            <a:r>
              <a:rPr kumimoji="0" lang="en-IN" sz="1200" b="0" i="0" u="none" strike="noStrike" kern="1200" cap="none" spc="0" normalizeH="0" baseline="30000" noProof="0" dirty="0">
                <a:ln>
                  <a:noFill/>
                </a:ln>
                <a:solidFill>
                  <a:srgbClr val="004A78"/>
                </a:solidFill>
                <a:effectLst/>
                <a:uLnTx/>
                <a:uFillTx/>
                <a:latin typeface="arial" charset="0"/>
                <a:ea typeface="+mn-ea"/>
                <a:cs typeface="+mn-cs"/>
              </a:rPr>
              <a:t>th</a:t>
            </a:r>
            <a:r>
              <a:rPr kumimoji="0" lang="en-IN" sz="1200" b="0" i="0" u="none" strike="noStrike" kern="1200" cap="none" spc="0" normalizeH="0" baseline="0" noProof="0" dirty="0">
                <a:ln>
                  <a:noFill/>
                </a:ln>
                <a:solidFill>
                  <a:srgbClr val="004A78"/>
                </a:solidFill>
                <a:effectLst/>
                <a:uLnTx/>
                <a:uFillTx/>
                <a:latin typeface="arial" charset="0"/>
                <a:ea typeface="+mn-ea"/>
                <a:cs typeface="+mn-cs"/>
              </a:rPr>
              <a:t> Edition. © 2021 Cengage. All Rights Reserved. May not be scanned, copied or duplicated, or posted to a publicly accessible website, in whole or in part.</a:t>
            </a:r>
          </a:p>
        </p:txBody>
      </p:sp>
      <p:sp>
        <p:nvSpPr>
          <p:cNvPr id="8" name="Slide Number Placeholder 2">
            <a:extLst>
              <a:ext uri="{FF2B5EF4-FFF2-40B4-BE49-F238E27FC236}">
                <a16:creationId xmlns:a16="http://schemas.microsoft.com/office/drawing/2014/main" id="{A8A04CB7-030B-4F81-91CF-9785F89678A5}"/>
              </a:ext>
            </a:extLst>
          </p:cNvPr>
          <p:cNvSpPr>
            <a:spLocks noGrp="1"/>
          </p:cNvSpPr>
          <p:nvPr>
            <p:ph type="sldNum" sz="quarter" idx="4"/>
          </p:nvPr>
        </p:nvSpPr>
        <p:spPr>
          <a:xfrm>
            <a:off x="11485985" y="6356350"/>
            <a:ext cx="492967" cy="365125"/>
          </a:xfrm>
          <a:prstGeom prst="rect">
            <a:avLst/>
          </a:prstGeom>
        </p:spPr>
        <p:txBody>
          <a:bodyPr vert="horz" lIns="91440" tIns="45720" rIns="91440" bIns="45720" rtlCol="0" anchor="ctr"/>
          <a:lstStyle>
            <a:lvl1pPr algn="r">
              <a:defRPr sz="1200">
                <a:solidFill>
                  <a:srgbClr val="000000"/>
                </a:solidFill>
              </a:defRPr>
            </a:lvl1pPr>
          </a:lstStyle>
          <a:p>
            <a:fld id="{F9BE6549-90FB-4E0E-8C54-0640FEBC787D}" type="slidenum">
              <a:rPr lang="en-US" smtClean="0"/>
              <a:pPr/>
              <a:t>‹#›</a:t>
            </a:fld>
            <a:endParaRPr lang="en-US" dirty="0"/>
          </a:p>
        </p:txBody>
      </p:sp>
    </p:spTree>
    <p:extLst>
      <p:ext uri="{BB962C8B-B14F-4D97-AF65-F5344CB8AC3E}">
        <p14:creationId xmlns:p14="http://schemas.microsoft.com/office/powerpoint/2010/main" val="9151730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0"/>
          </p:nvPr>
        </p:nvSpPr>
        <p:spPr>
          <a:xfrm>
            <a:off x="1895522" y="2019868"/>
            <a:ext cx="8128000" cy="3380095"/>
          </a:xfrm>
        </p:spPr>
        <p:txBody>
          <a:bodyPr/>
          <a:lstStyle/>
          <a:p>
            <a:r>
              <a:rPr lang="en-US"/>
              <a:t>Click icon to add table</a:t>
            </a:r>
          </a:p>
        </p:txBody>
      </p:sp>
      <p:sp>
        <p:nvSpPr>
          <p:cNvPr id="6"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[Author Name], [Book Title], [#] Edition. © [Insert Year] Cengage. All Rights Reserved. May not be scanned, copied or duplicated, or posted to a publicly accessible website, in whole or in part.</a:t>
            </a:r>
          </a:p>
        </p:txBody>
      </p:sp>
      <p:sp>
        <p:nvSpPr>
          <p:cNvPr id="9" name="Slide Number Placeholder 2">
            <a:extLst>
              <a:ext uri="{FF2B5EF4-FFF2-40B4-BE49-F238E27FC236}">
                <a16:creationId xmlns:a16="http://schemas.microsoft.com/office/drawing/2014/main" id="{A11327AD-9EEC-497B-9E8F-80596BA0ED1E}"/>
              </a:ext>
            </a:extLst>
          </p:cNvPr>
          <p:cNvSpPr>
            <a:spLocks noGrp="1"/>
          </p:cNvSpPr>
          <p:nvPr>
            <p:ph type="sldNum" sz="quarter" idx="4"/>
          </p:nvPr>
        </p:nvSpPr>
        <p:spPr>
          <a:xfrm>
            <a:off x="11485985" y="6356350"/>
            <a:ext cx="492967" cy="365125"/>
          </a:xfrm>
          <a:prstGeom prst="rect">
            <a:avLst/>
          </a:prstGeom>
        </p:spPr>
        <p:txBody>
          <a:bodyPr vert="horz" lIns="91440" tIns="45720" rIns="91440" bIns="45720" rtlCol="0" anchor="ctr"/>
          <a:lstStyle>
            <a:lvl1pPr algn="r">
              <a:defRPr sz="1200">
                <a:solidFill>
                  <a:srgbClr val="000000"/>
                </a:solidFill>
              </a:defRPr>
            </a:lvl1pPr>
          </a:lstStyle>
          <a:p>
            <a:fld id="{F9BE6549-90FB-4E0E-8C54-0640FEBC787D}" type="slidenum">
              <a:rPr lang="en-US" smtClean="0"/>
              <a:pPr/>
              <a:t>‹#›</a:t>
            </a:fld>
            <a:endParaRPr lang="en-US" dirty="0"/>
          </a:p>
        </p:txBody>
      </p:sp>
    </p:spTree>
    <p:extLst>
      <p:ext uri="{BB962C8B-B14F-4D97-AF65-F5344CB8AC3E}">
        <p14:creationId xmlns:p14="http://schemas.microsoft.com/office/powerpoint/2010/main" val="764034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nit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hasCustomPrompt="1"/>
          </p:nvPr>
        </p:nvSpPr>
        <p:spPr>
          <a:xfrm>
            <a:off x="1274574" y="2193424"/>
            <a:ext cx="9642852" cy="618014"/>
          </a:xfrm>
        </p:spPr>
        <p:txBody>
          <a:bodyPr anchor="b">
            <a:noAutofit/>
          </a:bodyPr>
          <a:lstStyle>
            <a:lvl1pPr marL="0" indent="0" algn="ctr">
              <a:buNone/>
              <a:defRPr sz="50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Unit 1</a:t>
            </a:r>
          </a:p>
        </p:txBody>
      </p:sp>
      <p:sp>
        <p:nvSpPr>
          <p:cNvPr id="2" name="Title 1"/>
          <p:cNvSpPr>
            <a:spLocks noGrp="1"/>
          </p:cNvSpPr>
          <p:nvPr>
            <p:ph type="title"/>
          </p:nvPr>
        </p:nvSpPr>
        <p:spPr>
          <a:xfrm>
            <a:off x="838200" y="3096122"/>
            <a:ext cx="10515600" cy="672105"/>
          </a:xfrm>
        </p:spPr>
        <p:txBody>
          <a:bodyPr/>
          <a:lstStyle>
            <a:lvl1pPr>
              <a:defRPr>
                <a:solidFill>
                  <a:schemeClr val="bg1"/>
                </a:solidFill>
              </a:defRPr>
            </a:lvl1pPr>
          </a:lstStyle>
          <a:p>
            <a:r>
              <a:rPr lang="en-US"/>
              <a:t>Click to edit Master 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endParaRPr lang="en-US" dirty="0"/>
          </a:p>
        </p:txBody>
      </p:sp>
      <p:sp>
        <p:nvSpPr>
          <p:cNvPr id="11" name="Slide Number Placeholder 2">
            <a:extLst>
              <a:ext uri="{FF2B5EF4-FFF2-40B4-BE49-F238E27FC236}">
                <a16:creationId xmlns:a16="http://schemas.microsoft.com/office/drawing/2014/main" id="{F0368921-EFA8-452E-BF96-9D427E3FDEAE}"/>
              </a:ext>
            </a:extLst>
          </p:cNvPr>
          <p:cNvSpPr>
            <a:spLocks noGrp="1"/>
          </p:cNvSpPr>
          <p:nvPr>
            <p:ph type="sldNum" sz="quarter" idx="4"/>
          </p:nvPr>
        </p:nvSpPr>
        <p:spPr>
          <a:xfrm>
            <a:off x="11644604" y="6356350"/>
            <a:ext cx="418323"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F9BE6549-90FB-4E0E-8C54-0640FEBC787D}" type="slidenum">
              <a:rPr lang="en-US" smtClean="0"/>
              <a:pPr/>
              <a:t>‹#›</a:t>
            </a:fld>
            <a:endParaRPr lang="en-US" dirty="0"/>
          </a:p>
        </p:txBody>
      </p:sp>
      <p:sp>
        <p:nvSpPr>
          <p:cNvPr id="4" name="Content Placeholder 3">
            <a:extLst>
              <a:ext uri="{FF2B5EF4-FFF2-40B4-BE49-F238E27FC236}">
                <a16:creationId xmlns:a16="http://schemas.microsoft.com/office/drawing/2014/main" id="{C19F25BF-9509-496B-A09F-0417045812DF}"/>
              </a:ext>
            </a:extLst>
          </p:cNvPr>
          <p:cNvSpPr>
            <a:spLocks noGrp="1"/>
          </p:cNvSpPr>
          <p:nvPr>
            <p:ph sz="quarter" idx="12"/>
          </p:nvPr>
        </p:nvSpPr>
        <p:spPr>
          <a:xfrm>
            <a:off x="2124075" y="3930650"/>
            <a:ext cx="8447088" cy="846138"/>
          </a:xfrm>
        </p:spPr>
        <p:txBody>
          <a:bodyPr/>
          <a:lstStyle>
            <a:lvl1pPr algn="ctr">
              <a:defRPr sz="2400" b="1" baseline="0">
                <a:solidFill>
                  <a:schemeClr val="bg1"/>
                </a:solidFill>
              </a:defRPr>
            </a:lvl1pPr>
          </a:lstStyle>
          <a:p>
            <a:pPr lvl="0"/>
            <a:endParaRPr lang="en-IN" dirty="0"/>
          </a:p>
        </p:txBody>
      </p:sp>
    </p:spTree>
    <p:extLst>
      <p:ext uri="{BB962C8B-B14F-4D97-AF65-F5344CB8AC3E}">
        <p14:creationId xmlns:p14="http://schemas.microsoft.com/office/powerpoint/2010/main" val="838174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hasCustomPrompt="1"/>
          </p:nvPr>
        </p:nvSpPr>
        <p:spPr>
          <a:xfrm>
            <a:off x="3996910" y="3112899"/>
            <a:ext cx="3297426" cy="618014"/>
          </a:xfrm>
        </p:spPr>
        <p:txBody>
          <a:bodyPr anchor="b">
            <a:noAutofit/>
          </a:bodyPr>
          <a:lstStyle>
            <a:lvl1pPr marL="0" indent="0" algn="l">
              <a:buNone/>
              <a:defRPr sz="36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Chapter 1</a:t>
            </a:r>
          </a:p>
        </p:txBody>
      </p:sp>
      <p:sp>
        <p:nvSpPr>
          <p:cNvPr id="5" name="Title 4"/>
          <p:cNvSpPr>
            <a:spLocks noGrp="1"/>
          </p:cNvSpPr>
          <p:nvPr>
            <p:ph type="title"/>
          </p:nvPr>
        </p:nvSpPr>
        <p:spPr>
          <a:xfrm>
            <a:off x="3996910" y="4035474"/>
            <a:ext cx="6402684" cy="672105"/>
          </a:xfrm>
        </p:spPr>
        <p:txBody>
          <a:bodyPr/>
          <a:lstStyle>
            <a:lvl1pPr algn="l">
              <a:defRPr>
                <a:solidFill>
                  <a:schemeClr val="bg1"/>
                </a:solidFill>
              </a:defRPr>
            </a:lvl1pPr>
          </a:lstStyle>
          <a:p>
            <a:r>
              <a:rPr lang="en-US"/>
              <a:t>Click to edit Master title style</a:t>
            </a:r>
            <a:endParaRPr lang="en-US" dirty="0"/>
          </a:p>
        </p:txBody>
      </p:sp>
      <p:sp>
        <p:nvSpPr>
          <p:cNvPr id="9" name="Picture Placeholder 8"/>
          <p:cNvSpPr>
            <a:spLocks noGrp="1"/>
          </p:cNvSpPr>
          <p:nvPr>
            <p:ph type="pic" sz="quarter" idx="12"/>
          </p:nvPr>
        </p:nvSpPr>
        <p:spPr>
          <a:xfrm>
            <a:off x="246063" y="314482"/>
            <a:ext cx="3343275" cy="4318000"/>
          </a:xfrm>
        </p:spPr>
        <p:txBody>
          <a:bodyPr/>
          <a:lstStyle/>
          <a:p>
            <a:r>
              <a:rPr lang="en-US"/>
              <a:t>Click icon to add picture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endParaRPr lang="en-US" dirty="0"/>
          </a:p>
        </p:txBody>
      </p:sp>
      <p:sp>
        <p:nvSpPr>
          <p:cNvPr id="12" name="Slide Number Placeholder 2">
            <a:extLst>
              <a:ext uri="{FF2B5EF4-FFF2-40B4-BE49-F238E27FC236}">
                <a16:creationId xmlns:a16="http://schemas.microsoft.com/office/drawing/2014/main" id="{29F6C9DB-848E-4A77-A760-B570F5EE1D19}"/>
              </a:ext>
            </a:extLst>
          </p:cNvPr>
          <p:cNvSpPr>
            <a:spLocks noGrp="1"/>
          </p:cNvSpPr>
          <p:nvPr>
            <p:ph type="sldNum" sz="quarter" idx="4"/>
          </p:nvPr>
        </p:nvSpPr>
        <p:spPr>
          <a:xfrm>
            <a:off x="11747240" y="6375012"/>
            <a:ext cx="380999" cy="365125"/>
          </a:xfrm>
          <a:prstGeom prst="rect">
            <a:avLst/>
          </a:prstGeom>
        </p:spPr>
        <p:txBody>
          <a:bodyPr vert="horz" lIns="91440" tIns="45720" rIns="91440" bIns="45720" rtlCol="0" anchor="ctr"/>
          <a:lstStyle>
            <a:lvl1pPr algn="r">
              <a:defRPr sz="1200">
                <a:solidFill>
                  <a:schemeClr val="bg1"/>
                </a:solidFill>
              </a:defRPr>
            </a:lvl1pPr>
          </a:lstStyle>
          <a:p>
            <a:fld id="{F9BE6549-90FB-4E0E-8C54-0640FEBC787D}" type="slidenum">
              <a:rPr lang="en-US" smtClean="0"/>
              <a:pPr/>
              <a:t>‹#›</a:t>
            </a:fld>
            <a:endParaRPr lang="en-US" dirty="0"/>
          </a:p>
        </p:txBody>
      </p:sp>
    </p:spTree>
    <p:extLst>
      <p:ext uri="{BB962C8B-B14F-4D97-AF65-F5344CB8AC3E}">
        <p14:creationId xmlns:p14="http://schemas.microsoft.com/office/powerpoint/2010/main" val="617780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6" name="Text Placeholder 5"/>
          <p:cNvSpPr>
            <a:spLocks noGrp="1"/>
          </p:cNvSpPr>
          <p:nvPr>
            <p:ph type="body" sz="quarter" idx="15" hasCustomPrompt="1"/>
          </p:nvPr>
        </p:nvSpPr>
        <p:spPr>
          <a:xfrm>
            <a:off x="743576" y="1289684"/>
            <a:ext cx="10711543" cy="3732692"/>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 </a:t>
            </a:r>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3007866" y="6384855"/>
            <a:ext cx="8447253" cy="415498"/>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solidFill>
                  <a:srgbClr val="004A78"/>
                </a:solidFill>
                <a:effectLst/>
                <a:uLnTx/>
                <a:uFillTx/>
                <a:latin typeface="arial" charset="0"/>
                <a:ea typeface="+mn-ea"/>
                <a:cs typeface="+mn-cs"/>
              </a:rPr>
              <a:t>Jeff Madura, International Financial Management, 14</a:t>
            </a:r>
            <a:r>
              <a:rPr kumimoji="0" lang="en-IN" sz="1200" b="0" i="0" u="none" strike="noStrike" kern="1200" cap="none" spc="0" normalizeH="0" baseline="30000" noProof="0" dirty="0">
                <a:ln>
                  <a:noFill/>
                </a:ln>
                <a:solidFill>
                  <a:srgbClr val="004A78"/>
                </a:solidFill>
                <a:effectLst/>
                <a:uLnTx/>
                <a:uFillTx/>
                <a:latin typeface="arial" charset="0"/>
                <a:ea typeface="+mn-ea"/>
                <a:cs typeface="+mn-cs"/>
              </a:rPr>
              <a:t>th</a:t>
            </a:r>
            <a:r>
              <a:rPr kumimoji="0" lang="en-IN" sz="1200" b="0" i="0" u="none" strike="noStrike" kern="1200" cap="none" spc="0" normalizeH="0" baseline="0" noProof="0" dirty="0">
                <a:ln>
                  <a:noFill/>
                </a:ln>
                <a:solidFill>
                  <a:srgbClr val="004A78"/>
                </a:solidFill>
                <a:effectLst/>
                <a:uLnTx/>
                <a:uFillTx/>
                <a:latin typeface="arial" charset="0"/>
                <a:ea typeface="+mn-ea"/>
                <a:cs typeface="+mn-cs"/>
              </a:rPr>
              <a:t> Edition. © 2021 Cengage. All Rights Reserved. May not be scanned, copied or duplicated, or posted to a publicly accessible website, in whole or in part.</a:t>
            </a:r>
          </a:p>
        </p:txBody>
      </p:sp>
      <p:sp>
        <p:nvSpPr>
          <p:cNvPr id="8" name="Slide Number Placeholder 2">
            <a:extLst>
              <a:ext uri="{FF2B5EF4-FFF2-40B4-BE49-F238E27FC236}">
                <a16:creationId xmlns:a16="http://schemas.microsoft.com/office/drawing/2014/main" id="{5D5206A6-5C7B-4398-9EA4-E429539B0C14}"/>
              </a:ext>
            </a:extLst>
          </p:cNvPr>
          <p:cNvSpPr>
            <a:spLocks noGrp="1"/>
          </p:cNvSpPr>
          <p:nvPr>
            <p:ph type="sldNum" sz="quarter" idx="4"/>
          </p:nvPr>
        </p:nvSpPr>
        <p:spPr>
          <a:xfrm>
            <a:off x="11485985" y="6356350"/>
            <a:ext cx="492967" cy="365125"/>
          </a:xfrm>
          <a:prstGeom prst="rect">
            <a:avLst/>
          </a:prstGeom>
        </p:spPr>
        <p:txBody>
          <a:bodyPr vert="horz" lIns="91440" tIns="45720" rIns="91440" bIns="45720" rtlCol="0" anchor="ctr"/>
          <a:lstStyle>
            <a:lvl1pPr algn="r">
              <a:defRPr sz="1200">
                <a:solidFill>
                  <a:srgbClr val="000000"/>
                </a:solidFill>
              </a:defRPr>
            </a:lvl1pPr>
          </a:lstStyle>
          <a:p>
            <a:fld id="{F9BE6549-90FB-4E0E-8C54-0640FEBC787D}" type="slidenum">
              <a:rPr lang="en-US" smtClean="0"/>
              <a:pPr/>
              <a:t>‹#›</a:t>
            </a:fld>
            <a:endParaRPr lang="en-US" dirty="0"/>
          </a:p>
        </p:txBody>
      </p:sp>
    </p:spTree>
    <p:extLst>
      <p:ext uri="{BB962C8B-B14F-4D97-AF65-F5344CB8AC3E}">
        <p14:creationId xmlns:p14="http://schemas.microsoft.com/office/powerpoint/2010/main" val="1035067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4" name="Content Placeholder 3">
            <a:extLst>
              <a:ext uri="{FF2B5EF4-FFF2-40B4-BE49-F238E27FC236}">
                <a16:creationId xmlns:a16="http://schemas.microsoft.com/office/drawing/2014/main" id="{CB97465A-2BBE-471A-8C34-10CE54F5F310}"/>
              </a:ext>
            </a:extLst>
          </p:cNvPr>
          <p:cNvSpPr>
            <a:spLocks noGrp="1"/>
          </p:cNvSpPr>
          <p:nvPr>
            <p:ph sz="quarter" idx="16"/>
          </p:nvPr>
        </p:nvSpPr>
        <p:spPr>
          <a:xfrm>
            <a:off x="742950" y="1289051"/>
            <a:ext cx="10712450" cy="1070102"/>
          </a:xfrm>
        </p:spPr>
        <p:txBody>
          <a:bodyPr/>
          <a:lstStyle>
            <a:lvl1pPr>
              <a:defRPr sz="2400" baseline="0"/>
            </a:lvl1pPr>
          </a:lstStyle>
          <a:p>
            <a:pPr lvl="0"/>
            <a:endParaRPr lang="en-IN" dirty="0"/>
          </a:p>
        </p:txBody>
      </p:sp>
      <p:sp>
        <p:nvSpPr>
          <p:cNvPr id="9" name="Content Placeholder 8">
            <a:extLst>
              <a:ext uri="{FF2B5EF4-FFF2-40B4-BE49-F238E27FC236}">
                <a16:creationId xmlns:a16="http://schemas.microsoft.com/office/drawing/2014/main" id="{ABFF14C2-479E-4420-AF87-35E003BD6336}"/>
              </a:ext>
            </a:extLst>
          </p:cNvPr>
          <p:cNvSpPr>
            <a:spLocks noGrp="1"/>
          </p:cNvSpPr>
          <p:nvPr>
            <p:ph sz="quarter" idx="17"/>
          </p:nvPr>
        </p:nvSpPr>
        <p:spPr>
          <a:xfrm>
            <a:off x="742950" y="2478088"/>
            <a:ext cx="10712450" cy="1189037"/>
          </a:xfrm>
        </p:spPr>
        <p:txBody>
          <a:bodyPr/>
          <a:lstStyle>
            <a:lvl1pPr>
              <a:defRPr sz="2400" baseline="0"/>
            </a:lvl1pPr>
          </a:lstStyle>
          <a:p>
            <a:pPr lvl="0"/>
            <a:endParaRPr lang="en-IN" dirty="0"/>
          </a:p>
        </p:txBody>
      </p:sp>
      <p:sp>
        <p:nvSpPr>
          <p:cNvPr id="5" name="Footer"/>
          <p:cNvSpPr txBox="1"/>
          <p:nvPr userDrawn="1"/>
        </p:nvSpPr>
        <p:spPr>
          <a:xfrm>
            <a:off x="3007866" y="6384855"/>
            <a:ext cx="8447253" cy="415498"/>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solidFill>
                  <a:srgbClr val="004A78"/>
                </a:solidFill>
                <a:effectLst/>
                <a:uLnTx/>
                <a:uFillTx/>
                <a:latin typeface="arial" charset="0"/>
                <a:ea typeface="+mn-ea"/>
                <a:cs typeface="+mn-cs"/>
              </a:rPr>
              <a:t>Jeff Madura, International Financial Management, 14</a:t>
            </a:r>
            <a:r>
              <a:rPr kumimoji="0" lang="en-IN" sz="1200" b="0" i="0" u="none" strike="noStrike" kern="1200" cap="none" spc="0" normalizeH="0" baseline="30000" noProof="0" dirty="0">
                <a:ln>
                  <a:noFill/>
                </a:ln>
                <a:solidFill>
                  <a:srgbClr val="004A78"/>
                </a:solidFill>
                <a:effectLst/>
                <a:uLnTx/>
                <a:uFillTx/>
                <a:latin typeface="arial" charset="0"/>
                <a:ea typeface="+mn-ea"/>
                <a:cs typeface="+mn-cs"/>
              </a:rPr>
              <a:t>th</a:t>
            </a:r>
            <a:r>
              <a:rPr kumimoji="0" lang="en-IN" sz="1200" b="0" i="0" u="none" strike="noStrike" kern="1200" cap="none" spc="0" normalizeH="0" baseline="0" noProof="0" dirty="0">
                <a:ln>
                  <a:noFill/>
                </a:ln>
                <a:solidFill>
                  <a:srgbClr val="004A78"/>
                </a:solidFill>
                <a:effectLst/>
                <a:uLnTx/>
                <a:uFillTx/>
                <a:latin typeface="arial" charset="0"/>
                <a:ea typeface="+mn-ea"/>
                <a:cs typeface="+mn-cs"/>
              </a:rPr>
              <a:t> Edition. © 2021 Cengage. All Rights Reserved. May not be scanned, copied or duplicated, or posted to a publicly accessible website, in whole or in part.</a:t>
            </a:r>
          </a:p>
        </p:txBody>
      </p:sp>
      <p:sp>
        <p:nvSpPr>
          <p:cNvPr id="8" name="Slide Number Placeholder 2">
            <a:extLst>
              <a:ext uri="{FF2B5EF4-FFF2-40B4-BE49-F238E27FC236}">
                <a16:creationId xmlns:a16="http://schemas.microsoft.com/office/drawing/2014/main" id="{5D5206A6-5C7B-4398-9EA4-E429539B0C14}"/>
              </a:ext>
            </a:extLst>
          </p:cNvPr>
          <p:cNvSpPr>
            <a:spLocks noGrp="1"/>
          </p:cNvSpPr>
          <p:nvPr>
            <p:ph type="sldNum" sz="quarter" idx="4"/>
          </p:nvPr>
        </p:nvSpPr>
        <p:spPr>
          <a:xfrm>
            <a:off x="11485985" y="6356350"/>
            <a:ext cx="492967" cy="365125"/>
          </a:xfrm>
          <a:prstGeom prst="rect">
            <a:avLst/>
          </a:prstGeom>
        </p:spPr>
        <p:txBody>
          <a:bodyPr vert="horz" lIns="91440" tIns="45720" rIns="91440" bIns="45720" rtlCol="0" anchor="ctr"/>
          <a:lstStyle>
            <a:lvl1pPr algn="r">
              <a:defRPr sz="1200">
                <a:solidFill>
                  <a:srgbClr val="000000"/>
                </a:solidFill>
              </a:defRPr>
            </a:lvl1pPr>
          </a:lstStyle>
          <a:p>
            <a:fld id="{F9BE6549-90FB-4E0E-8C54-0640FEBC787D}" type="slidenum">
              <a:rPr lang="en-US" smtClean="0"/>
              <a:pPr/>
              <a:t>‹#›</a:t>
            </a:fld>
            <a:endParaRPr lang="en-US" dirty="0"/>
          </a:p>
        </p:txBody>
      </p:sp>
    </p:spTree>
    <p:extLst>
      <p:ext uri="{BB962C8B-B14F-4D97-AF65-F5344CB8AC3E}">
        <p14:creationId xmlns:p14="http://schemas.microsoft.com/office/powerpoint/2010/main" val="184527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4" name="Content Placeholder 3">
            <a:extLst>
              <a:ext uri="{FF2B5EF4-FFF2-40B4-BE49-F238E27FC236}">
                <a16:creationId xmlns:a16="http://schemas.microsoft.com/office/drawing/2014/main" id="{CB97465A-2BBE-471A-8C34-10CE54F5F310}"/>
              </a:ext>
            </a:extLst>
          </p:cNvPr>
          <p:cNvSpPr>
            <a:spLocks noGrp="1"/>
          </p:cNvSpPr>
          <p:nvPr>
            <p:ph sz="quarter" idx="16"/>
          </p:nvPr>
        </p:nvSpPr>
        <p:spPr>
          <a:xfrm>
            <a:off x="742950" y="1289051"/>
            <a:ext cx="10712450" cy="672105"/>
          </a:xfrm>
        </p:spPr>
        <p:txBody>
          <a:bodyPr/>
          <a:lstStyle>
            <a:lvl1pPr>
              <a:defRPr sz="2400" baseline="0"/>
            </a:lvl1pPr>
          </a:lstStyle>
          <a:p>
            <a:pPr lvl="0"/>
            <a:endParaRPr lang="en-IN" dirty="0"/>
          </a:p>
        </p:txBody>
      </p:sp>
      <p:sp>
        <p:nvSpPr>
          <p:cNvPr id="9" name="Content Placeholder 8">
            <a:extLst>
              <a:ext uri="{FF2B5EF4-FFF2-40B4-BE49-F238E27FC236}">
                <a16:creationId xmlns:a16="http://schemas.microsoft.com/office/drawing/2014/main" id="{ABFF14C2-479E-4420-AF87-35E003BD6336}"/>
              </a:ext>
            </a:extLst>
          </p:cNvPr>
          <p:cNvSpPr>
            <a:spLocks noGrp="1"/>
          </p:cNvSpPr>
          <p:nvPr>
            <p:ph sz="quarter" idx="17"/>
          </p:nvPr>
        </p:nvSpPr>
        <p:spPr>
          <a:xfrm>
            <a:off x="742950" y="2121408"/>
            <a:ext cx="10712450" cy="672105"/>
          </a:xfrm>
        </p:spPr>
        <p:txBody>
          <a:bodyPr/>
          <a:lstStyle>
            <a:lvl1pPr>
              <a:defRPr sz="2400" baseline="0"/>
            </a:lvl1pPr>
          </a:lstStyle>
          <a:p>
            <a:pPr lvl="0"/>
            <a:endParaRPr lang="en-IN" dirty="0"/>
          </a:p>
        </p:txBody>
      </p:sp>
      <p:sp>
        <p:nvSpPr>
          <p:cNvPr id="6" name="Content Placeholder 5">
            <a:extLst>
              <a:ext uri="{FF2B5EF4-FFF2-40B4-BE49-F238E27FC236}">
                <a16:creationId xmlns:a16="http://schemas.microsoft.com/office/drawing/2014/main" id="{F2FECFAB-679B-4A2F-876D-E2D9D597BFC4}"/>
              </a:ext>
            </a:extLst>
          </p:cNvPr>
          <p:cNvSpPr>
            <a:spLocks noGrp="1"/>
          </p:cNvSpPr>
          <p:nvPr>
            <p:ph sz="quarter" idx="18"/>
          </p:nvPr>
        </p:nvSpPr>
        <p:spPr>
          <a:xfrm>
            <a:off x="742951" y="2953765"/>
            <a:ext cx="10712450" cy="672105"/>
          </a:xfrm>
        </p:spPr>
        <p:txBody>
          <a:bodyPr/>
          <a:lstStyle>
            <a:lvl1pPr>
              <a:defRPr sz="2400" baseline="0"/>
            </a:lvl1pPr>
          </a:lstStyle>
          <a:p>
            <a:pPr lvl="0"/>
            <a:endParaRPr lang="en-IN" dirty="0"/>
          </a:p>
        </p:txBody>
      </p:sp>
      <p:sp>
        <p:nvSpPr>
          <p:cNvPr id="10" name="Content Placeholder 9">
            <a:extLst>
              <a:ext uri="{FF2B5EF4-FFF2-40B4-BE49-F238E27FC236}">
                <a16:creationId xmlns:a16="http://schemas.microsoft.com/office/drawing/2014/main" id="{EBE7468E-D182-49AC-A887-D75B22258C3F}"/>
              </a:ext>
            </a:extLst>
          </p:cNvPr>
          <p:cNvSpPr>
            <a:spLocks noGrp="1"/>
          </p:cNvSpPr>
          <p:nvPr>
            <p:ph sz="quarter" idx="19"/>
          </p:nvPr>
        </p:nvSpPr>
        <p:spPr>
          <a:xfrm>
            <a:off x="742950" y="3749675"/>
            <a:ext cx="10712451" cy="868363"/>
          </a:xfrm>
        </p:spPr>
        <p:txBody>
          <a:bodyPr/>
          <a:lstStyle>
            <a:lvl1pPr>
              <a:defRPr sz="2400" baseline="0"/>
            </a:lvl1pPr>
          </a:lstStyle>
          <a:p>
            <a:pPr lvl="0"/>
            <a:endParaRPr lang="en-IN" dirty="0"/>
          </a:p>
        </p:txBody>
      </p:sp>
      <p:sp>
        <p:nvSpPr>
          <p:cNvPr id="12" name="Content Placeholder 11">
            <a:extLst>
              <a:ext uri="{FF2B5EF4-FFF2-40B4-BE49-F238E27FC236}">
                <a16:creationId xmlns:a16="http://schemas.microsoft.com/office/drawing/2014/main" id="{030D84A3-4704-44DF-BF1A-8DCA7B7BDB26}"/>
              </a:ext>
            </a:extLst>
          </p:cNvPr>
          <p:cNvSpPr>
            <a:spLocks noGrp="1"/>
          </p:cNvSpPr>
          <p:nvPr>
            <p:ph sz="quarter" idx="20"/>
          </p:nvPr>
        </p:nvSpPr>
        <p:spPr>
          <a:xfrm>
            <a:off x="742950" y="4773613"/>
            <a:ext cx="10742613" cy="671512"/>
          </a:xfrm>
        </p:spPr>
        <p:txBody>
          <a:bodyPr/>
          <a:lstStyle>
            <a:lvl1pPr>
              <a:defRPr sz="2400" baseline="0"/>
            </a:lvl1pPr>
          </a:lstStyle>
          <a:p>
            <a:pPr lvl="0"/>
            <a:endParaRPr lang="en-IN" dirty="0"/>
          </a:p>
        </p:txBody>
      </p:sp>
      <p:sp>
        <p:nvSpPr>
          <p:cNvPr id="5" name="Footer"/>
          <p:cNvSpPr txBox="1"/>
          <p:nvPr userDrawn="1"/>
        </p:nvSpPr>
        <p:spPr>
          <a:xfrm>
            <a:off x="3007866" y="6384855"/>
            <a:ext cx="8447253" cy="415498"/>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solidFill>
                  <a:srgbClr val="004A78"/>
                </a:solidFill>
                <a:effectLst/>
                <a:uLnTx/>
                <a:uFillTx/>
                <a:latin typeface="arial" charset="0"/>
                <a:ea typeface="+mn-ea"/>
                <a:cs typeface="+mn-cs"/>
              </a:rPr>
              <a:t>Jeff Madura, International Financial Management, 14</a:t>
            </a:r>
            <a:r>
              <a:rPr kumimoji="0" lang="en-IN" sz="1200" b="0" i="0" u="none" strike="noStrike" kern="1200" cap="none" spc="0" normalizeH="0" baseline="30000" noProof="0" dirty="0">
                <a:ln>
                  <a:noFill/>
                </a:ln>
                <a:solidFill>
                  <a:srgbClr val="004A78"/>
                </a:solidFill>
                <a:effectLst/>
                <a:uLnTx/>
                <a:uFillTx/>
                <a:latin typeface="arial" charset="0"/>
                <a:ea typeface="+mn-ea"/>
                <a:cs typeface="+mn-cs"/>
              </a:rPr>
              <a:t>th</a:t>
            </a:r>
            <a:r>
              <a:rPr kumimoji="0" lang="en-IN" sz="1200" b="0" i="0" u="none" strike="noStrike" kern="1200" cap="none" spc="0" normalizeH="0" baseline="0" noProof="0" dirty="0">
                <a:ln>
                  <a:noFill/>
                </a:ln>
                <a:solidFill>
                  <a:srgbClr val="004A78"/>
                </a:solidFill>
                <a:effectLst/>
                <a:uLnTx/>
                <a:uFillTx/>
                <a:latin typeface="arial" charset="0"/>
                <a:ea typeface="+mn-ea"/>
                <a:cs typeface="+mn-cs"/>
              </a:rPr>
              <a:t> Edition. © 2021 Cengage. All Rights Reserved. May not be scanned, copied or duplicated, or posted to a publicly accessible website, in whole or in part.</a:t>
            </a:r>
          </a:p>
        </p:txBody>
      </p:sp>
      <p:sp>
        <p:nvSpPr>
          <p:cNvPr id="8" name="Slide Number Placeholder 2">
            <a:extLst>
              <a:ext uri="{FF2B5EF4-FFF2-40B4-BE49-F238E27FC236}">
                <a16:creationId xmlns:a16="http://schemas.microsoft.com/office/drawing/2014/main" id="{5D5206A6-5C7B-4398-9EA4-E429539B0C14}"/>
              </a:ext>
            </a:extLst>
          </p:cNvPr>
          <p:cNvSpPr>
            <a:spLocks noGrp="1"/>
          </p:cNvSpPr>
          <p:nvPr>
            <p:ph type="sldNum" sz="quarter" idx="4"/>
          </p:nvPr>
        </p:nvSpPr>
        <p:spPr>
          <a:xfrm>
            <a:off x="11485985" y="6356350"/>
            <a:ext cx="492967" cy="365125"/>
          </a:xfrm>
          <a:prstGeom prst="rect">
            <a:avLst/>
          </a:prstGeom>
        </p:spPr>
        <p:txBody>
          <a:bodyPr vert="horz" lIns="91440" tIns="45720" rIns="91440" bIns="45720" rtlCol="0" anchor="ctr"/>
          <a:lstStyle>
            <a:lvl1pPr algn="r">
              <a:defRPr sz="1200">
                <a:solidFill>
                  <a:srgbClr val="000000"/>
                </a:solidFill>
              </a:defRPr>
            </a:lvl1pPr>
          </a:lstStyle>
          <a:p>
            <a:fld id="{F9BE6549-90FB-4E0E-8C54-0640FEBC787D}" type="slidenum">
              <a:rPr lang="en-US" smtClean="0"/>
              <a:pPr/>
              <a:t>‹#›</a:t>
            </a:fld>
            <a:endParaRPr lang="en-US" dirty="0"/>
          </a:p>
        </p:txBody>
      </p:sp>
    </p:spTree>
    <p:extLst>
      <p:ext uri="{BB962C8B-B14F-4D97-AF65-F5344CB8AC3E}">
        <p14:creationId xmlns:p14="http://schemas.microsoft.com/office/powerpoint/2010/main" val="842786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4" name="Content Placeholder 3">
            <a:extLst>
              <a:ext uri="{FF2B5EF4-FFF2-40B4-BE49-F238E27FC236}">
                <a16:creationId xmlns:a16="http://schemas.microsoft.com/office/drawing/2014/main" id="{CB97465A-2BBE-471A-8C34-10CE54F5F310}"/>
              </a:ext>
            </a:extLst>
          </p:cNvPr>
          <p:cNvSpPr>
            <a:spLocks noGrp="1"/>
          </p:cNvSpPr>
          <p:nvPr>
            <p:ph sz="quarter" idx="16"/>
          </p:nvPr>
        </p:nvSpPr>
        <p:spPr>
          <a:xfrm>
            <a:off x="742950" y="1289051"/>
            <a:ext cx="10712450" cy="384301"/>
          </a:xfrm>
        </p:spPr>
        <p:txBody>
          <a:bodyPr/>
          <a:lstStyle>
            <a:lvl1pPr>
              <a:defRPr sz="2400" baseline="0"/>
            </a:lvl1pPr>
          </a:lstStyle>
          <a:p>
            <a:pPr lvl="0"/>
            <a:endParaRPr lang="en-IN" dirty="0"/>
          </a:p>
        </p:txBody>
      </p:sp>
      <p:sp>
        <p:nvSpPr>
          <p:cNvPr id="9" name="Content Placeholder 8">
            <a:extLst>
              <a:ext uri="{FF2B5EF4-FFF2-40B4-BE49-F238E27FC236}">
                <a16:creationId xmlns:a16="http://schemas.microsoft.com/office/drawing/2014/main" id="{ABFF14C2-479E-4420-AF87-35E003BD6336}"/>
              </a:ext>
            </a:extLst>
          </p:cNvPr>
          <p:cNvSpPr>
            <a:spLocks noGrp="1"/>
          </p:cNvSpPr>
          <p:nvPr>
            <p:ph sz="quarter" idx="17"/>
          </p:nvPr>
        </p:nvSpPr>
        <p:spPr>
          <a:xfrm>
            <a:off x="742950" y="1828928"/>
            <a:ext cx="10712450" cy="356045"/>
          </a:xfrm>
        </p:spPr>
        <p:txBody>
          <a:bodyPr/>
          <a:lstStyle>
            <a:lvl1pPr>
              <a:defRPr sz="2400" baseline="0"/>
            </a:lvl1pPr>
          </a:lstStyle>
          <a:p>
            <a:pPr lvl="0"/>
            <a:endParaRPr lang="en-IN" dirty="0"/>
          </a:p>
        </p:txBody>
      </p:sp>
      <p:sp>
        <p:nvSpPr>
          <p:cNvPr id="6" name="Content Placeholder 5">
            <a:extLst>
              <a:ext uri="{FF2B5EF4-FFF2-40B4-BE49-F238E27FC236}">
                <a16:creationId xmlns:a16="http://schemas.microsoft.com/office/drawing/2014/main" id="{F2FECFAB-679B-4A2F-876D-E2D9D597BFC4}"/>
              </a:ext>
            </a:extLst>
          </p:cNvPr>
          <p:cNvSpPr>
            <a:spLocks noGrp="1"/>
          </p:cNvSpPr>
          <p:nvPr>
            <p:ph sz="quarter" idx="18"/>
          </p:nvPr>
        </p:nvSpPr>
        <p:spPr>
          <a:xfrm>
            <a:off x="742951" y="2249425"/>
            <a:ext cx="10712450" cy="384301"/>
          </a:xfrm>
        </p:spPr>
        <p:txBody>
          <a:bodyPr/>
          <a:lstStyle>
            <a:lvl1pPr>
              <a:defRPr sz="2400" baseline="0"/>
            </a:lvl1pPr>
          </a:lstStyle>
          <a:p>
            <a:pPr lvl="0"/>
            <a:endParaRPr lang="en-IN" dirty="0"/>
          </a:p>
        </p:txBody>
      </p:sp>
      <p:sp>
        <p:nvSpPr>
          <p:cNvPr id="10" name="Content Placeholder 9">
            <a:extLst>
              <a:ext uri="{FF2B5EF4-FFF2-40B4-BE49-F238E27FC236}">
                <a16:creationId xmlns:a16="http://schemas.microsoft.com/office/drawing/2014/main" id="{EBE7468E-D182-49AC-A887-D75B22258C3F}"/>
              </a:ext>
            </a:extLst>
          </p:cNvPr>
          <p:cNvSpPr>
            <a:spLocks noGrp="1"/>
          </p:cNvSpPr>
          <p:nvPr>
            <p:ph sz="quarter" idx="19"/>
          </p:nvPr>
        </p:nvSpPr>
        <p:spPr>
          <a:xfrm>
            <a:off x="742950" y="2761047"/>
            <a:ext cx="10712451" cy="448752"/>
          </a:xfrm>
        </p:spPr>
        <p:txBody>
          <a:bodyPr/>
          <a:lstStyle>
            <a:lvl1pPr>
              <a:defRPr sz="2400" baseline="0"/>
            </a:lvl1pPr>
          </a:lstStyle>
          <a:p>
            <a:pPr lvl="0"/>
            <a:endParaRPr lang="en-IN" dirty="0"/>
          </a:p>
        </p:txBody>
      </p:sp>
      <p:sp>
        <p:nvSpPr>
          <p:cNvPr id="12" name="Content Placeholder 11">
            <a:extLst>
              <a:ext uri="{FF2B5EF4-FFF2-40B4-BE49-F238E27FC236}">
                <a16:creationId xmlns:a16="http://schemas.microsoft.com/office/drawing/2014/main" id="{030D84A3-4704-44DF-BF1A-8DCA7B7BDB26}"/>
              </a:ext>
            </a:extLst>
          </p:cNvPr>
          <p:cNvSpPr>
            <a:spLocks noGrp="1"/>
          </p:cNvSpPr>
          <p:nvPr>
            <p:ph sz="quarter" idx="20"/>
          </p:nvPr>
        </p:nvSpPr>
        <p:spPr>
          <a:xfrm>
            <a:off x="742951" y="3337120"/>
            <a:ext cx="10706100" cy="415499"/>
          </a:xfrm>
        </p:spPr>
        <p:txBody>
          <a:bodyPr/>
          <a:lstStyle>
            <a:lvl1pPr>
              <a:defRPr sz="2400" baseline="0"/>
            </a:lvl1pPr>
          </a:lstStyle>
          <a:p>
            <a:pPr lvl="0"/>
            <a:endParaRPr lang="en-IN" dirty="0"/>
          </a:p>
        </p:txBody>
      </p:sp>
      <p:sp>
        <p:nvSpPr>
          <p:cNvPr id="7" name="Content Placeholder 6">
            <a:extLst>
              <a:ext uri="{FF2B5EF4-FFF2-40B4-BE49-F238E27FC236}">
                <a16:creationId xmlns:a16="http://schemas.microsoft.com/office/drawing/2014/main" id="{2C4504C2-71B0-4660-9A2B-EB3E1DD7938E}"/>
              </a:ext>
            </a:extLst>
          </p:cNvPr>
          <p:cNvSpPr>
            <a:spLocks noGrp="1"/>
          </p:cNvSpPr>
          <p:nvPr>
            <p:ph sz="quarter" idx="21"/>
          </p:nvPr>
        </p:nvSpPr>
        <p:spPr>
          <a:xfrm>
            <a:off x="742950" y="3822701"/>
            <a:ext cx="10712450" cy="415498"/>
          </a:xfrm>
        </p:spPr>
        <p:txBody>
          <a:bodyPr/>
          <a:lstStyle>
            <a:lvl1pPr>
              <a:defRPr sz="2400" baseline="0"/>
            </a:lvl1pPr>
          </a:lstStyle>
          <a:p>
            <a:pPr lvl="0"/>
            <a:endParaRPr lang="en-IN" dirty="0"/>
          </a:p>
        </p:txBody>
      </p:sp>
      <p:sp>
        <p:nvSpPr>
          <p:cNvPr id="13" name="Content Placeholder 12">
            <a:extLst>
              <a:ext uri="{FF2B5EF4-FFF2-40B4-BE49-F238E27FC236}">
                <a16:creationId xmlns:a16="http://schemas.microsoft.com/office/drawing/2014/main" id="{09AD69C0-5A42-4E9E-979B-4D1EBFB2BD98}"/>
              </a:ext>
            </a:extLst>
          </p:cNvPr>
          <p:cNvSpPr>
            <a:spLocks noGrp="1"/>
          </p:cNvSpPr>
          <p:nvPr>
            <p:ph sz="quarter" idx="22"/>
          </p:nvPr>
        </p:nvSpPr>
        <p:spPr>
          <a:xfrm>
            <a:off x="742950" y="4371023"/>
            <a:ext cx="10706100" cy="447865"/>
          </a:xfrm>
        </p:spPr>
        <p:txBody>
          <a:bodyPr/>
          <a:lstStyle>
            <a:lvl1pPr>
              <a:defRPr sz="2400" baseline="0"/>
            </a:lvl1pPr>
          </a:lstStyle>
          <a:p>
            <a:pPr lvl="0"/>
            <a:endParaRPr lang="en-IN" dirty="0"/>
          </a:p>
        </p:txBody>
      </p:sp>
      <p:sp>
        <p:nvSpPr>
          <p:cNvPr id="15" name="Content Placeholder 14">
            <a:extLst>
              <a:ext uri="{FF2B5EF4-FFF2-40B4-BE49-F238E27FC236}">
                <a16:creationId xmlns:a16="http://schemas.microsoft.com/office/drawing/2014/main" id="{71E92654-65B9-4FF2-A707-C48D724DE77B}"/>
              </a:ext>
            </a:extLst>
          </p:cNvPr>
          <p:cNvSpPr>
            <a:spLocks noGrp="1"/>
          </p:cNvSpPr>
          <p:nvPr>
            <p:ph sz="quarter" idx="23"/>
          </p:nvPr>
        </p:nvSpPr>
        <p:spPr>
          <a:xfrm>
            <a:off x="742950" y="4919980"/>
            <a:ext cx="10706100" cy="504825"/>
          </a:xfrm>
        </p:spPr>
        <p:txBody>
          <a:bodyPr/>
          <a:lstStyle>
            <a:lvl1pPr>
              <a:defRPr sz="2400" baseline="0"/>
            </a:lvl1pPr>
          </a:lstStyle>
          <a:p>
            <a:pPr lvl="0"/>
            <a:endParaRPr lang="en-IN" dirty="0"/>
          </a:p>
        </p:txBody>
      </p:sp>
      <p:sp>
        <p:nvSpPr>
          <p:cNvPr id="17" name="Content Placeholder 16">
            <a:extLst>
              <a:ext uri="{FF2B5EF4-FFF2-40B4-BE49-F238E27FC236}">
                <a16:creationId xmlns:a16="http://schemas.microsoft.com/office/drawing/2014/main" id="{76920D2B-0ADC-497D-847E-7963CD40CF40}"/>
              </a:ext>
            </a:extLst>
          </p:cNvPr>
          <p:cNvSpPr>
            <a:spLocks noGrp="1"/>
          </p:cNvSpPr>
          <p:nvPr>
            <p:ph sz="quarter" idx="24"/>
          </p:nvPr>
        </p:nvSpPr>
        <p:spPr>
          <a:xfrm>
            <a:off x="742950" y="5513388"/>
            <a:ext cx="10706100" cy="504825"/>
          </a:xfrm>
        </p:spPr>
        <p:txBody>
          <a:bodyPr/>
          <a:lstStyle>
            <a:lvl1pPr>
              <a:defRPr sz="2400" baseline="0"/>
            </a:lvl1pPr>
          </a:lstStyle>
          <a:p>
            <a:pPr lvl="0"/>
            <a:endParaRPr lang="en-IN" dirty="0"/>
          </a:p>
        </p:txBody>
      </p:sp>
      <p:sp>
        <p:nvSpPr>
          <p:cNvPr id="5" name="Footer"/>
          <p:cNvSpPr txBox="1"/>
          <p:nvPr userDrawn="1"/>
        </p:nvSpPr>
        <p:spPr>
          <a:xfrm>
            <a:off x="3007866" y="6384855"/>
            <a:ext cx="8447253" cy="415498"/>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solidFill>
                  <a:srgbClr val="004A78"/>
                </a:solidFill>
                <a:effectLst/>
                <a:uLnTx/>
                <a:uFillTx/>
                <a:latin typeface="arial" charset="0"/>
                <a:ea typeface="+mn-ea"/>
                <a:cs typeface="+mn-cs"/>
              </a:rPr>
              <a:t>Jeff Madura, International Financial Management, 14</a:t>
            </a:r>
            <a:r>
              <a:rPr kumimoji="0" lang="en-IN" sz="1200" b="0" i="0" u="none" strike="noStrike" kern="1200" cap="none" spc="0" normalizeH="0" baseline="30000" noProof="0" dirty="0">
                <a:ln>
                  <a:noFill/>
                </a:ln>
                <a:solidFill>
                  <a:srgbClr val="004A78"/>
                </a:solidFill>
                <a:effectLst/>
                <a:uLnTx/>
                <a:uFillTx/>
                <a:latin typeface="arial" charset="0"/>
                <a:ea typeface="+mn-ea"/>
                <a:cs typeface="+mn-cs"/>
              </a:rPr>
              <a:t>th</a:t>
            </a:r>
            <a:r>
              <a:rPr kumimoji="0" lang="en-IN" sz="1200" b="0" i="0" u="none" strike="noStrike" kern="1200" cap="none" spc="0" normalizeH="0" baseline="0" noProof="0" dirty="0">
                <a:ln>
                  <a:noFill/>
                </a:ln>
                <a:solidFill>
                  <a:srgbClr val="004A78"/>
                </a:solidFill>
                <a:effectLst/>
                <a:uLnTx/>
                <a:uFillTx/>
                <a:latin typeface="arial" charset="0"/>
                <a:ea typeface="+mn-ea"/>
                <a:cs typeface="+mn-cs"/>
              </a:rPr>
              <a:t> Edition. © 2021 Cengage. All Rights Reserved. May not be scanned, copied or duplicated, or posted to a publicly accessible website, in whole or in part.</a:t>
            </a:r>
          </a:p>
        </p:txBody>
      </p:sp>
      <p:sp>
        <p:nvSpPr>
          <p:cNvPr id="8" name="Slide Number Placeholder 2">
            <a:extLst>
              <a:ext uri="{FF2B5EF4-FFF2-40B4-BE49-F238E27FC236}">
                <a16:creationId xmlns:a16="http://schemas.microsoft.com/office/drawing/2014/main" id="{5D5206A6-5C7B-4398-9EA4-E429539B0C14}"/>
              </a:ext>
            </a:extLst>
          </p:cNvPr>
          <p:cNvSpPr>
            <a:spLocks noGrp="1"/>
          </p:cNvSpPr>
          <p:nvPr>
            <p:ph type="sldNum" sz="quarter" idx="4"/>
          </p:nvPr>
        </p:nvSpPr>
        <p:spPr>
          <a:xfrm>
            <a:off x="11485985" y="6356350"/>
            <a:ext cx="492967" cy="365125"/>
          </a:xfrm>
          <a:prstGeom prst="rect">
            <a:avLst/>
          </a:prstGeom>
        </p:spPr>
        <p:txBody>
          <a:bodyPr vert="horz" lIns="91440" tIns="45720" rIns="91440" bIns="45720" rtlCol="0" anchor="ctr"/>
          <a:lstStyle>
            <a:lvl1pPr algn="r">
              <a:defRPr sz="1200">
                <a:solidFill>
                  <a:srgbClr val="000000"/>
                </a:solidFill>
              </a:defRPr>
            </a:lvl1pPr>
          </a:lstStyle>
          <a:p>
            <a:fld id="{F9BE6549-90FB-4E0E-8C54-0640FEBC787D}" type="slidenum">
              <a:rPr lang="en-US" smtClean="0"/>
              <a:pPr/>
              <a:t>‹#›</a:t>
            </a:fld>
            <a:endParaRPr lang="en-US" dirty="0"/>
          </a:p>
        </p:txBody>
      </p:sp>
    </p:spTree>
    <p:extLst>
      <p:ext uri="{BB962C8B-B14F-4D97-AF65-F5344CB8AC3E}">
        <p14:creationId xmlns:p14="http://schemas.microsoft.com/office/powerpoint/2010/main" val="1488405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4" name="Content Placeholder 3">
            <a:extLst>
              <a:ext uri="{FF2B5EF4-FFF2-40B4-BE49-F238E27FC236}">
                <a16:creationId xmlns:a16="http://schemas.microsoft.com/office/drawing/2014/main" id="{CB97465A-2BBE-471A-8C34-10CE54F5F310}"/>
              </a:ext>
            </a:extLst>
          </p:cNvPr>
          <p:cNvSpPr>
            <a:spLocks noGrp="1"/>
          </p:cNvSpPr>
          <p:nvPr>
            <p:ph sz="quarter" idx="16"/>
          </p:nvPr>
        </p:nvSpPr>
        <p:spPr>
          <a:xfrm>
            <a:off x="742950" y="1289051"/>
            <a:ext cx="5284626" cy="384301"/>
          </a:xfrm>
        </p:spPr>
        <p:txBody>
          <a:bodyPr/>
          <a:lstStyle>
            <a:lvl1pPr>
              <a:defRPr sz="2400" baseline="0"/>
            </a:lvl1pPr>
          </a:lstStyle>
          <a:p>
            <a:pPr lvl="0"/>
            <a:endParaRPr lang="en-IN" dirty="0"/>
          </a:p>
        </p:txBody>
      </p:sp>
      <p:sp>
        <p:nvSpPr>
          <p:cNvPr id="11" name="Content Placeholder 10">
            <a:extLst>
              <a:ext uri="{FF2B5EF4-FFF2-40B4-BE49-F238E27FC236}">
                <a16:creationId xmlns:a16="http://schemas.microsoft.com/office/drawing/2014/main" id="{CFCDBC16-7286-4AE9-A7E1-679659C90455}"/>
              </a:ext>
            </a:extLst>
          </p:cNvPr>
          <p:cNvSpPr>
            <a:spLocks noGrp="1"/>
          </p:cNvSpPr>
          <p:nvPr>
            <p:ph sz="quarter" idx="17"/>
          </p:nvPr>
        </p:nvSpPr>
        <p:spPr>
          <a:xfrm>
            <a:off x="6176963" y="1289050"/>
            <a:ext cx="5176837" cy="384175"/>
          </a:xfrm>
        </p:spPr>
        <p:txBody>
          <a:bodyPr/>
          <a:lstStyle/>
          <a:p>
            <a:pPr lvl="0"/>
            <a:endParaRPr lang="en-IN" dirty="0"/>
          </a:p>
        </p:txBody>
      </p:sp>
      <p:sp>
        <p:nvSpPr>
          <p:cNvPr id="23" name="Content Placeholder 22">
            <a:extLst>
              <a:ext uri="{FF2B5EF4-FFF2-40B4-BE49-F238E27FC236}">
                <a16:creationId xmlns:a16="http://schemas.microsoft.com/office/drawing/2014/main" id="{AD93139D-192A-4A3F-B5EE-D90F14408664}"/>
              </a:ext>
            </a:extLst>
          </p:cNvPr>
          <p:cNvSpPr>
            <a:spLocks noGrp="1"/>
          </p:cNvSpPr>
          <p:nvPr>
            <p:ph sz="quarter" idx="18"/>
          </p:nvPr>
        </p:nvSpPr>
        <p:spPr>
          <a:xfrm>
            <a:off x="742950" y="1809750"/>
            <a:ext cx="5284788" cy="415925"/>
          </a:xfrm>
        </p:spPr>
        <p:txBody>
          <a:bodyPr/>
          <a:lstStyle/>
          <a:p>
            <a:pPr lvl="0"/>
            <a:endParaRPr lang="en-IN" dirty="0"/>
          </a:p>
        </p:txBody>
      </p:sp>
      <p:sp>
        <p:nvSpPr>
          <p:cNvPr id="25" name="Content Placeholder 24">
            <a:extLst>
              <a:ext uri="{FF2B5EF4-FFF2-40B4-BE49-F238E27FC236}">
                <a16:creationId xmlns:a16="http://schemas.microsoft.com/office/drawing/2014/main" id="{679AFDE7-2210-4B02-905E-60FA1DFFE7CC}"/>
              </a:ext>
            </a:extLst>
          </p:cNvPr>
          <p:cNvSpPr>
            <a:spLocks noGrp="1"/>
          </p:cNvSpPr>
          <p:nvPr>
            <p:ph sz="quarter" idx="19"/>
          </p:nvPr>
        </p:nvSpPr>
        <p:spPr>
          <a:xfrm>
            <a:off x="6176963" y="1809750"/>
            <a:ext cx="5176837" cy="415925"/>
          </a:xfrm>
        </p:spPr>
        <p:txBody>
          <a:bodyPr/>
          <a:lstStyle/>
          <a:p>
            <a:pPr lvl="0"/>
            <a:endParaRPr lang="en-IN" dirty="0"/>
          </a:p>
        </p:txBody>
      </p:sp>
      <p:sp>
        <p:nvSpPr>
          <p:cNvPr id="27" name="Content Placeholder 26">
            <a:extLst>
              <a:ext uri="{FF2B5EF4-FFF2-40B4-BE49-F238E27FC236}">
                <a16:creationId xmlns:a16="http://schemas.microsoft.com/office/drawing/2014/main" id="{4EE7AC52-7B96-4841-90FA-32555F5E6A15}"/>
              </a:ext>
            </a:extLst>
          </p:cNvPr>
          <p:cNvSpPr>
            <a:spLocks noGrp="1"/>
          </p:cNvSpPr>
          <p:nvPr>
            <p:ph sz="quarter" idx="20"/>
          </p:nvPr>
        </p:nvSpPr>
        <p:spPr>
          <a:xfrm>
            <a:off x="742950" y="2332038"/>
            <a:ext cx="5284788" cy="336550"/>
          </a:xfrm>
        </p:spPr>
        <p:txBody>
          <a:bodyPr/>
          <a:lstStyle/>
          <a:p>
            <a:pPr lvl="0"/>
            <a:endParaRPr lang="en-IN" dirty="0"/>
          </a:p>
        </p:txBody>
      </p:sp>
      <p:sp>
        <p:nvSpPr>
          <p:cNvPr id="29" name="Content Placeholder 28">
            <a:extLst>
              <a:ext uri="{FF2B5EF4-FFF2-40B4-BE49-F238E27FC236}">
                <a16:creationId xmlns:a16="http://schemas.microsoft.com/office/drawing/2014/main" id="{FAC457F0-840A-4E95-9FFF-581E31DC3C13}"/>
              </a:ext>
            </a:extLst>
          </p:cNvPr>
          <p:cNvSpPr>
            <a:spLocks noGrp="1"/>
          </p:cNvSpPr>
          <p:nvPr>
            <p:ph sz="quarter" idx="21"/>
          </p:nvPr>
        </p:nvSpPr>
        <p:spPr>
          <a:xfrm>
            <a:off x="6176963" y="2332038"/>
            <a:ext cx="5176837" cy="336550"/>
          </a:xfrm>
        </p:spPr>
        <p:txBody>
          <a:bodyPr/>
          <a:lstStyle/>
          <a:p>
            <a:pPr lvl="0"/>
            <a:endParaRPr lang="en-IN" dirty="0"/>
          </a:p>
        </p:txBody>
      </p:sp>
      <p:sp>
        <p:nvSpPr>
          <p:cNvPr id="31" name="Content Placeholder 30">
            <a:extLst>
              <a:ext uri="{FF2B5EF4-FFF2-40B4-BE49-F238E27FC236}">
                <a16:creationId xmlns:a16="http://schemas.microsoft.com/office/drawing/2014/main" id="{F967C94B-9D2E-464F-BD3F-3A3E6101E5E9}"/>
              </a:ext>
            </a:extLst>
          </p:cNvPr>
          <p:cNvSpPr>
            <a:spLocks noGrp="1"/>
          </p:cNvSpPr>
          <p:nvPr>
            <p:ph sz="quarter" idx="22"/>
          </p:nvPr>
        </p:nvSpPr>
        <p:spPr>
          <a:xfrm>
            <a:off x="742950" y="2771775"/>
            <a:ext cx="5284788" cy="414338"/>
          </a:xfrm>
        </p:spPr>
        <p:txBody>
          <a:bodyPr/>
          <a:lstStyle/>
          <a:p>
            <a:pPr lvl="0"/>
            <a:endParaRPr lang="en-IN" dirty="0"/>
          </a:p>
        </p:txBody>
      </p:sp>
      <p:sp>
        <p:nvSpPr>
          <p:cNvPr id="33" name="Content Placeholder 32">
            <a:extLst>
              <a:ext uri="{FF2B5EF4-FFF2-40B4-BE49-F238E27FC236}">
                <a16:creationId xmlns:a16="http://schemas.microsoft.com/office/drawing/2014/main" id="{2F69AC05-7FDC-4B1E-BD07-6F59C8244619}"/>
              </a:ext>
            </a:extLst>
          </p:cNvPr>
          <p:cNvSpPr>
            <a:spLocks noGrp="1"/>
          </p:cNvSpPr>
          <p:nvPr>
            <p:ph sz="quarter" idx="23"/>
          </p:nvPr>
        </p:nvSpPr>
        <p:spPr>
          <a:xfrm>
            <a:off x="6176963" y="2771775"/>
            <a:ext cx="5176837" cy="414338"/>
          </a:xfrm>
        </p:spPr>
        <p:txBody>
          <a:bodyPr/>
          <a:lstStyle/>
          <a:p>
            <a:pPr lvl="0"/>
            <a:endParaRPr lang="en-IN" dirty="0"/>
          </a:p>
        </p:txBody>
      </p:sp>
      <p:sp>
        <p:nvSpPr>
          <p:cNvPr id="35" name="Content Placeholder 34">
            <a:extLst>
              <a:ext uri="{FF2B5EF4-FFF2-40B4-BE49-F238E27FC236}">
                <a16:creationId xmlns:a16="http://schemas.microsoft.com/office/drawing/2014/main" id="{E4C4458A-88F3-474F-94D6-95B29C16921D}"/>
              </a:ext>
            </a:extLst>
          </p:cNvPr>
          <p:cNvSpPr>
            <a:spLocks noGrp="1"/>
          </p:cNvSpPr>
          <p:nvPr>
            <p:ph sz="quarter" idx="24"/>
          </p:nvPr>
        </p:nvSpPr>
        <p:spPr>
          <a:xfrm>
            <a:off x="742950" y="3313113"/>
            <a:ext cx="5284788" cy="409801"/>
          </a:xfrm>
        </p:spPr>
        <p:txBody>
          <a:bodyPr/>
          <a:lstStyle/>
          <a:p>
            <a:pPr lvl="0"/>
            <a:endParaRPr lang="en-IN" dirty="0"/>
          </a:p>
        </p:txBody>
      </p:sp>
      <p:sp>
        <p:nvSpPr>
          <p:cNvPr id="37" name="Content Placeholder 36">
            <a:extLst>
              <a:ext uri="{FF2B5EF4-FFF2-40B4-BE49-F238E27FC236}">
                <a16:creationId xmlns:a16="http://schemas.microsoft.com/office/drawing/2014/main" id="{490FD6E1-E14F-4F7E-8768-6D5610FFE4D3}"/>
              </a:ext>
            </a:extLst>
          </p:cNvPr>
          <p:cNvSpPr>
            <a:spLocks noGrp="1"/>
          </p:cNvSpPr>
          <p:nvPr>
            <p:ph sz="quarter" idx="25"/>
          </p:nvPr>
        </p:nvSpPr>
        <p:spPr>
          <a:xfrm>
            <a:off x="6176963" y="3313113"/>
            <a:ext cx="5176837" cy="409575"/>
          </a:xfrm>
        </p:spPr>
        <p:txBody>
          <a:bodyPr/>
          <a:lstStyle/>
          <a:p>
            <a:pPr lvl="0"/>
            <a:endParaRPr lang="en-IN" dirty="0"/>
          </a:p>
        </p:txBody>
      </p:sp>
      <p:sp>
        <p:nvSpPr>
          <p:cNvPr id="39" name="Content Placeholder 38">
            <a:extLst>
              <a:ext uri="{FF2B5EF4-FFF2-40B4-BE49-F238E27FC236}">
                <a16:creationId xmlns:a16="http://schemas.microsoft.com/office/drawing/2014/main" id="{F0B765C2-4386-46E2-B395-B48B034FE37E}"/>
              </a:ext>
            </a:extLst>
          </p:cNvPr>
          <p:cNvSpPr>
            <a:spLocks noGrp="1"/>
          </p:cNvSpPr>
          <p:nvPr>
            <p:ph sz="quarter" idx="26"/>
          </p:nvPr>
        </p:nvSpPr>
        <p:spPr>
          <a:xfrm>
            <a:off x="742950" y="3835400"/>
            <a:ext cx="5284788" cy="409575"/>
          </a:xfrm>
        </p:spPr>
        <p:txBody>
          <a:bodyPr/>
          <a:lstStyle/>
          <a:p>
            <a:pPr lvl="0"/>
            <a:endParaRPr lang="en-IN" dirty="0"/>
          </a:p>
        </p:txBody>
      </p:sp>
      <p:sp>
        <p:nvSpPr>
          <p:cNvPr id="41" name="Content Placeholder 40">
            <a:extLst>
              <a:ext uri="{FF2B5EF4-FFF2-40B4-BE49-F238E27FC236}">
                <a16:creationId xmlns:a16="http://schemas.microsoft.com/office/drawing/2014/main" id="{EE194D2A-27E3-4FC8-843F-7DD3670D9C8A}"/>
              </a:ext>
            </a:extLst>
          </p:cNvPr>
          <p:cNvSpPr>
            <a:spLocks noGrp="1"/>
          </p:cNvSpPr>
          <p:nvPr>
            <p:ph sz="quarter" idx="27"/>
          </p:nvPr>
        </p:nvSpPr>
        <p:spPr>
          <a:xfrm>
            <a:off x="6176963" y="3835400"/>
            <a:ext cx="5176837" cy="409575"/>
          </a:xfrm>
        </p:spPr>
        <p:txBody>
          <a:bodyPr/>
          <a:lstStyle/>
          <a:p>
            <a:pPr lvl="0"/>
            <a:endParaRPr lang="en-IN" dirty="0"/>
          </a:p>
        </p:txBody>
      </p:sp>
      <p:sp>
        <p:nvSpPr>
          <p:cNvPr id="43" name="Content Placeholder 42">
            <a:extLst>
              <a:ext uri="{FF2B5EF4-FFF2-40B4-BE49-F238E27FC236}">
                <a16:creationId xmlns:a16="http://schemas.microsoft.com/office/drawing/2014/main" id="{ABB8CAD4-F8B9-49D2-ACD3-B3CE14C51A8D}"/>
              </a:ext>
            </a:extLst>
          </p:cNvPr>
          <p:cNvSpPr>
            <a:spLocks noGrp="1"/>
          </p:cNvSpPr>
          <p:nvPr>
            <p:ph sz="quarter" idx="28"/>
          </p:nvPr>
        </p:nvSpPr>
        <p:spPr>
          <a:xfrm>
            <a:off x="742950" y="4367214"/>
            <a:ext cx="5284788" cy="397088"/>
          </a:xfrm>
        </p:spPr>
        <p:txBody>
          <a:bodyPr/>
          <a:lstStyle/>
          <a:p>
            <a:pPr lvl="0"/>
            <a:endParaRPr lang="en-IN" dirty="0"/>
          </a:p>
        </p:txBody>
      </p:sp>
      <p:sp>
        <p:nvSpPr>
          <p:cNvPr id="45" name="Content Placeholder 44">
            <a:extLst>
              <a:ext uri="{FF2B5EF4-FFF2-40B4-BE49-F238E27FC236}">
                <a16:creationId xmlns:a16="http://schemas.microsoft.com/office/drawing/2014/main" id="{498760C4-43E4-4590-9888-B7CFEAF22146}"/>
              </a:ext>
            </a:extLst>
          </p:cNvPr>
          <p:cNvSpPr>
            <a:spLocks noGrp="1"/>
          </p:cNvSpPr>
          <p:nvPr>
            <p:ph sz="quarter" idx="29"/>
          </p:nvPr>
        </p:nvSpPr>
        <p:spPr>
          <a:xfrm>
            <a:off x="6176963" y="4367213"/>
            <a:ext cx="5176837" cy="409575"/>
          </a:xfrm>
        </p:spPr>
        <p:txBody>
          <a:bodyPr/>
          <a:lstStyle/>
          <a:p>
            <a:pPr lvl="0"/>
            <a:endParaRPr lang="en-IN" dirty="0"/>
          </a:p>
        </p:txBody>
      </p:sp>
      <p:sp>
        <p:nvSpPr>
          <p:cNvPr id="47" name="Content Placeholder 46">
            <a:extLst>
              <a:ext uri="{FF2B5EF4-FFF2-40B4-BE49-F238E27FC236}">
                <a16:creationId xmlns:a16="http://schemas.microsoft.com/office/drawing/2014/main" id="{5743095F-3A9B-4FC4-8E32-87F856323714}"/>
              </a:ext>
            </a:extLst>
          </p:cNvPr>
          <p:cNvSpPr>
            <a:spLocks noGrp="1"/>
          </p:cNvSpPr>
          <p:nvPr>
            <p:ph sz="quarter" idx="30"/>
          </p:nvPr>
        </p:nvSpPr>
        <p:spPr>
          <a:xfrm>
            <a:off x="742950" y="4879975"/>
            <a:ext cx="5284788" cy="463550"/>
          </a:xfrm>
        </p:spPr>
        <p:txBody>
          <a:bodyPr/>
          <a:lstStyle/>
          <a:p>
            <a:pPr lvl="0"/>
            <a:endParaRPr lang="en-IN" dirty="0"/>
          </a:p>
        </p:txBody>
      </p:sp>
      <p:sp>
        <p:nvSpPr>
          <p:cNvPr id="49" name="Content Placeholder 48">
            <a:extLst>
              <a:ext uri="{FF2B5EF4-FFF2-40B4-BE49-F238E27FC236}">
                <a16:creationId xmlns:a16="http://schemas.microsoft.com/office/drawing/2014/main" id="{A147F2C1-3C98-49CA-B33F-3FC515E7D94B}"/>
              </a:ext>
            </a:extLst>
          </p:cNvPr>
          <p:cNvSpPr>
            <a:spLocks noGrp="1"/>
          </p:cNvSpPr>
          <p:nvPr>
            <p:ph sz="quarter" idx="31"/>
          </p:nvPr>
        </p:nvSpPr>
        <p:spPr>
          <a:xfrm>
            <a:off x="6176963" y="4879975"/>
            <a:ext cx="5176837" cy="463550"/>
          </a:xfrm>
        </p:spPr>
        <p:txBody>
          <a:bodyPr/>
          <a:lstStyle/>
          <a:p>
            <a:pPr lvl="0"/>
            <a:endParaRPr lang="en-IN" dirty="0"/>
          </a:p>
        </p:txBody>
      </p:sp>
      <p:sp>
        <p:nvSpPr>
          <p:cNvPr id="51" name="Content Placeholder 50">
            <a:extLst>
              <a:ext uri="{FF2B5EF4-FFF2-40B4-BE49-F238E27FC236}">
                <a16:creationId xmlns:a16="http://schemas.microsoft.com/office/drawing/2014/main" id="{7DDF9FFC-E446-48BE-AD13-825BD47365BF}"/>
              </a:ext>
            </a:extLst>
          </p:cNvPr>
          <p:cNvSpPr>
            <a:spLocks noGrp="1"/>
          </p:cNvSpPr>
          <p:nvPr>
            <p:ph sz="quarter" idx="32"/>
          </p:nvPr>
        </p:nvSpPr>
        <p:spPr>
          <a:xfrm>
            <a:off x="742950" y="5440363"/>
            <a:ext cx="5284788" cy="407987"/>
          </a:xfrm>
        </p:spPr>
        <p:txBody>
          <a:bodyPr/>
          <a:lstStyle/>
          <a:p>
            <a:pPr lvl="0"/>
            <a:endParaRPr lang="en-IN" dirty="0"/>
          </a:p>
        </p:txBody>
      </p:sp>
      <p:sp>
        <p:nvSpPr>
          <p:cNvPr id="53" name="Content Placeholder 52">
            <a:extLst>
              <a:ext uri="{FF2B5EF4-FFF2-40B4-BE49-F238E27FC236}">
                <a16:creationId xmlns:a16="http://schemas.microsoft.com/office/drawing/2014/main" id="{E51F86F5-599E-4F57-8516-08BE9A0BEAF4}"/>
              </a:ext>
            </a:extLst>
          </p:cNvPr>
          <p:cNvSpPr>
            <a:spLocks noGrp="1"/>
          </p:cNvSpPr>
          <p:nvPr>
            <p:ph sz="quarter" idx="33"/>
          </p:nvPr>
        </p:nvSpPr>
        <p:spPr>
          <a:xfrm>
            <a:off x="6176963" y="5432425"/>
            <a:ext cx="5176837" cy="447675"/>
          </a:xfrm>
        </p:spPr>
        <p:txBody>
          <a:bodyPr/>
          <a:lstStyle/>
          <a:p>
            <a:pPr lvl="0"/>
            <a:endParaRPr lang="en-IN" dirty="0"/>
          </a:p>
        </p:txBody>
      </p:sp>
      <p:sp>
        <p:nvSpPr>
          <p:cNvPr id="5" name="Footer"/>
          <p:cNvSpPr txBox="1"/>
          <p:nvPr userDrawn="1"/>
        </p:nvSpPr>
        <p:spPr>
          <a:xfrm>
            <a:off x="3007866" y="6384855"/>
            <a:ext cx="8447253" cy="415498"/>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solidFill>
                  <a:srgbClr val="004A78"/>
                </a:solidFill>
                <a:effectLst/>
                <a:uLnTx/>
                <a:uFillTx/>
                <a:latin typeface="arial" charset="0"/>
                <a:ea typeface="+mn-ea"/>
                <a:cs typeface="+mn-cs"/>
              </a:rPr>
              <a:t>Jeff Madura, International Financial Management, 14</a:t>
            </a:r>
            <a:r>
              <a:rPr kumimoji="0" lang="en-IN" sz="1200" b="0" i="0" u="none" strike="noStrike" kern="1200" cap="none" spc="0" normalizeH="0" baseline="30000" noProof="0" dirty="0">
                <a:ln>
                  <a:noFill/>
                </a:ln>
                <a:solidFill>
                  <a:srgbClr val="004A78"/>
                </a:solidFill>
                <a:effectLst/>
                <a:uLnTx/>
                <a:uFillTx/>
                <a:latin typeface="arial" charset="0"/>
                <a:ea typeface="+mn-ea"/>
                <a:cs typeface="+mn-cs"/>
              </a:rPr>
              <a:t>th</a:t>
            </a:r>
            <a:r>
              <a:rPr kumimoji="0" lang="en-IN" sz="1200" b="0" i="0" u="none" strike="noStrike" kern="1200" cap="none" spc="0" normalizeH="0" baseline="0" noProof="0" dirty="0">
                <a:ln>
                  <a:noFill/>
                </a:ln>
                <a:solidFill>
                  <a:srgbClr val="004A78"/>
                </a:solidFill>
                <a:effectLst/>
                <a:uLnTx/>
                <a:uFillTx/>
                <a:latin typeface="arial" charset="0"/>
                <a:ea typeface="+mn-ea"/>
                <a:cs typeface="+mn-cs"/>
              </a:rPr>
              <a:t> Edition. © 2021 Cengage. All Rights Reserved. May not be scanned, copied or duplicated, or posted to a publicly accessible website, in whole or in part.</a:t>
            </a:r>
          </a:p>
        </p:txBody>
      </p:sp>
      <p:sp>
        <p:nvSpPr>
          <p:cNvPr id="8" name="Slide Number Placeholder 2">
            <a:extLst>
              <a:ext uri="{FF2B5EF4-FFF2-40B4-BE49-F238E27FC236}">
                <a16:creationId xmlns:a16="http://schemas.microsoft.com/office/drawing/2014/main" id="{5D5206A6-5C7B-4398-9EA4-E429539B0C14}"/>
              </a:ext>
            </a:extLst>
          </p:cNvPr>
          <p:cNvSpPr>
            <a:spLocks noGrp="1"/>
          </p:cNvSpPr>
          <p:nvPr>
            <p:ph type="sldNum" sz="quarter" idx="4"/>
          </p:nvPr>
        </p:nvSpPr>
        <p:spPr>
          <a:xfrm>
            <a:off x="11485985" y="6356350"/>
            <a:ext cx="492967" cy="365125"/>
          </a:xfrm>
          <a:prstGeom prst="rect">
            <a:avLst/>
          </a:prstGeom>
        </p:spPr>
        <p:txBody>
          <a:bodyPr vert="horz" lIns="91440" tIns="45720" rIns="91440" bIns="45720" rtlCol="0" anchor="ctr"/>
          <a:lstStyle>
            <a:lvl1pPr algn="r">
              <a:defRPr sz="1200">
                <a:solidFill>
                  <a:srgbClr val="000000"/>
                </a:solidFill>
              </a:defRPr>
            </a:lvl1pPr>
          </a:lstStyle>
          <a:p>
            <a:fld id="{F9BE6549-90FB-4E0E-8C54-0640FEBC787D}" type="slidenum">
              <a:rPr lang="en-US" smtClean="0"/>
              <a:pPr/>
              <a:t>‹#›</a:t>
            </a:fld>
            <a:endParaRPr lang="en-US" dirty="0"/>
          </a:p>
        </p:txBody>
      </p:sp>
    </p:spTree>
    <p:extLst>
      <p:ext uri="{BB962C8B-B14F-4D97-AF65-F5344CB8AC3E}">
        <p14:creationId xmlns:p14="http://schemas.microsoft.com/office/powerpoint/2010/main" val="3314207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Sections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5" hasCustomPrompt="1"/>
          </p:nvPr>
        </p:nvSpPr>
        <p:spPr>
          <a:xfrm>
            <a:off x="743574" y="1290690"/>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11" name="Text Placeholder 5"/>
          <p:cNvSpPr>
            <a:spLocks noGrp="1"/>
          </p:cNvSpPr>
          <p:nvPr>
            <p:ph type="body" sz="quarter" idx="18" hasCustomPrompt="1"/>
          </p:nvPr>
        </p:nvSpPr>
        <p:spPr>
          <a:xfrm>
            <a:off x="743572" y="1737343"/>
            <a:ext cx="10711543" cy="1462674"/>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9" name="Text Placeholder 5"/>
          <p:cNvSpPr>
            <a:spLocks noGrp="1"/>
          </p:cNvSpPr>
          <p:nvPr>
            <p:ph type="body" sz="quarter" idx="17" hasCustomPrompt="1"/>
          </p:nvPr>
        </p:nvSpPr>
        <p:spPr>
          <a:xfrm>
            <a:off x="743573" y="3389727"/>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8" name="Text Placeholder 5"/>
          <p:cNvSpPr>
            <a:spLocks noGrp="1"/>
          </p:cNvSpPr>
          <p:nvPr>
            <p:ph type="body" sz="quarter" idx="16" hasCustomPrompt="1"/>
          </p:nvPr>
        </p:nvSpPr>
        <p:spPr>
          <a:xfrm>
            <a:off x="743572" y="3856204"/>
            <a:ext cx="10711543" cy="1462674"/>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10" name="Footer">
            <a:extLst>
              <a:ext uri="{FF2B5EF4-FFF2-40B4-BE49-F238E27FC236}">
                <a16:creationId xmlns:a16="http://schemas.microsoft.com/office/drawing/2014/main" id="{05A5B80C-B628-44DE-B244-A1E25A661D66}"/>
              </a:ext>
            </a:extLst>
          </p:cNvPr>
          <p:cNvSpPr txBox="1"/>
          <p:nvPr userDrawn="1"/>
        </p:nvSpPr>
        <p:spPr>
          <a:xfrm>
            <a:off x="3007866" y="6384855"/>
            <a:ext cx="8447253" cy="415498"/>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solidFill>
                  <a:srgbClr val="004A78"/>
                </a:solidFill>
                <a:effectLst/>
                <a:uLnTx/>
                <a:uFillTx/>
                <a:latin typeface="arial" charset="0"/>
                <a:ea typeface="+mn-ea"/>
                <a:cs typeface="+mn-cs"/>
              </a:rPr>
              <a:t>Jeff Madura, International Financial Management, 14</a:t>
            </a:r>
            <a:r>
              <a:rPr kumimoji="0" lang="en-IN" sz="1200" b="0" i="0" u="none" strike="noStrike" kern="1200" cap="none" spc="0" normalizeH="0" baseline="30000" noProof="0" dirty="0">
                <a:ln>
                  <a:noFill/>
                </a:ln>
                <a:solidFill>
                  <a:srgbClr val="004A78"/>
                </a:solidFill>
                <a:effectLst/>
                <a:uLnTx/>
                <a:uFillTx/>
                <a:latin typeface="arial" charset="0"/>
                <a:ea typeface="+mn-ea"/>
                <a:cs typeface="+mn-cs"/>
              </a:rPr>
              <a:t>th</a:t>
            </a:r>
            <a:r>
              <a:rPr kumimoji="0" lang="en-IN" sz="1200" b="0" i="0" u="none" strike="noStrike" kern="1200" cap="none" spc="0" normalizeH="0" baseline="0" noProof="0" dirty="0">
                <a:ln>
                  <a:noFill/>
                </a:ln>
                <a:solidFill>
                  <a:srgbClr val="004A78"/>
                </a:solidFill>
                <a:effectLst/>
                <a:uLnTx/>
                <a:uFillTx/>
                <a:latin typeface="arial" charset="0"/>
                <a:ea typeface="+mn-ea"/>
                <a:cs typeface="+mn-cs"/>
              </a:rPr>
              <a:t> Edition. © 2021 Cengage. All Rights Reserved. May not be scanned, copied or duplicated, or posted to a publicly accessible website, in whole or in part.</a:t>
            </a:r>
          </a:p>
        </p:txBody>
      </p:sp>
      <p:sp>
        <p:nvSpPr>
          <p:cNvPr id="14" name="Slide Number Placeholder 2">
            <a:extLst>
              <a:ext uri="{FF2B5EF4-FFF2-40B4-BE49-F238E27FC236}">
                <a16:creationId xmlns:a16="http://schemas.microsoft.com/office/drawing/2014/main" id="{65984CF3-9073-4695-9E2F-2D86FCB64B37}"/>
              </a:ext>
            </a:extLst>
          </p:cNvPr>
          <p:cNvSpPr>
            <a:spLocks noGrp="1"/>
          </p:cNvSpPr>
          <p:nvPr>
            <p:ph type="sldNum" sz="quarter" idx="4"/>
          </p:nvPr>
        </p:nvSpPr>
        <p:spPr>
          <a:xfrm>
            <a:off x="11485985" y="6356350"/>
            <a:ext cx="492967" cy="365125"/>
          </a:xfrm>
          <a:prstGeom prst="rect">
            <a:avLst/>
          </a:prstGeom>
        </p:spPr>
        <p:txBody>
          <a:bodyPr vert="horz" lIns="91440" tIns="45720" rIns="91440" bIns="45720" rtlCol="0" anchor="ctr"/>
          <a:lstStyle>
            <a:lvl1pPr algn="r">
              <a:defRPr sz="1200">
                <a:solidFill>
                  <a:srgbClr val="000000"/>
                </a:solidFill>
              </a:defRPr>
            </a:lvl1pPr>
          </a:lstStyle>
          <a:p>
            <a:fld id="{F9BE6549-90FB-4E0E-8C54-0640FEBC787D}" type="slidenum">
              <a:rPr lang="en-US" smtClean="0"/>
              <a:pPr/>
              <a:t>‹#›</a:t>
            </a:fld>
            <a:endParaRPr lang="en-US" dirty="0"/>
          </a:p>
        </p:txBody>
      </p:sp>
    </p:spTree>
    <p:extLst>
      <p:ext uri="{BB962C8B-B14F-4D97-AF65-F5344CB8AC3E}">
        <p14:creationId xmlns:p14="http://schemas.microsoft.com/office/powerpoint/2010/main" val="879366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672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en-US" dirty="0"/>
              <a:t>Click to edit Master text styles</a:t>
            </a:r>
          </a:p>
        </p:txBody>
      </p:sp>
      <p:pic>
        <p:nvPicPr>
          <p:cNvPr id="7" name="Picture 6"/>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476843" y="6356350"/>
            <a:ext cx="157956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2934268"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rgbClr val="006298"/>
                </a:solidFill>
                <a:latin typeface="arial" charset="0"/>
              </a:defRPr>
            </a:lvl1pPr>
          </a:lstStyle>
          <a:p>
            <a:endParaRPr lang="en-US" dirty="0"/>
          </a:p>
        </p:txBody>
      </p:sp>
      <p:sp>
        <p:nvSpPr>
          <p:cNvPr id="3" name="Slide Number Placeholder 2">
            <a:extLst>
              <a:ext uri="{FF2B5EF4-FFF2-40B4-BE49-F238E27FC236}">
                <a16:creationId xmlns:a16="http://schemas.microsoft.com/office/drawing/2014/main" id="{553055C5-2EFB-400E-9FF4-48BE0E157480}"/>
              </a:ext>
            </a:extLst>
          </p:cNvPr>
          <p:cNvSpPr>
            <a:spLocks noGrp="1"/>
          </p:cNvSpPr>
          <p:nvPr>
            <p:ph type="sldNum" sz="quarter" idx="4"/>
          </p:nvPr>
        </p:nvSpPr>
        <p:spPr>
          <a:xfrm>
            <a:off x="11735937" y="6356350"/>
            <a:ext cx="392305" cy="365125"/>
          </a:xfrm>
          <a:prstGeom prst="rect">
            <a:avLst/>
          </a:prstGeom>
        </p:spPr>
        <p:txBody>
          <a:bodyPr vert="horz" lIns="91440" tIns="45720" rIns="91440" bIns="45720" rtlCol="0" anchor="ctr"/>
          <a:lstStyle>
            <a:lvl1pPr algn="r">
              <a:defRPr sz="1200">
                <a:solidFill>
                  <a:srgbClr val="000000"/>
                </a:solidFill>
                <a:latin typeface="Arial" panose="020B0604020202020204" pitchFamily="34" charset="0"/>
                <a:cs typeface="Arial" panose="020B0604020202020204" pitchFamily="34" charset="0"/>
              </a:defRPr>
            </a:lvl1pPr>
          </a:lstStyle>
          <a:p>
            <a:fld id="{F9BE6549-90FB-4E0E-8C54-0640FEBC787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12" r:id="rId1"/>
    <p:sldLayoutId id="2147483721" r:id="rId2"/>
    <p:sldLayoutId id="2147483722" r:id="rId3"/>
    <p:sldLayoutId id="2147483714" r:id="rId4"/>
    <p:sldLayoutId id="2147483725" r:id="rId5"/>
    <p:sldLayoutId id="2147483726" r:id="rId6"/>
    <p:sldLayoutId id="2147483727" r:id="rId7"/>
    <p:sldLayoutId id="2147483728" r:id="rId8"/>
    <p:sldLayoutId id="2147483718" r:id="rId9"/>
    <p:sldLayoutId id="2147483715" r:id="rId10"/>
    <p:sldLayoutId id="2147483716" r:id="rId11"/>
    <p:sldLayoutId id="2147483719" r:id="rId12"/>
    <p:sldLayoutId id="2147483720" r:id="rId13"/>
    <p:sldLayoutId id="2147483723" r:id="rId14"/>
    <p:sldLayoutId id="2147483724" r:id="rId15"/>
    <p:sldLayoutId id="2147483713" r:id="rId16"/>
    <p:sldLayoutId id="2147483717" r:id="rId17"/>
  </p:sldLayoutIdLst>
  <p:hf hdr="0" ftr="0" dt="0"/>
  <p:txStyles>
    <p:titleStyle>
      <a:lvl1pPr algn="ctr" rtl="0" eaLnBrk="1" fontAlgn="base" hangingPunct="1">
        <a:lnSpc>
          <a:spcPct val="90000"/>
        </a:lnSpc>
        <a:spcBef>
          <a:spcPct val="0"/>
        </a:spcBef>
        <a:spcAft>
          <a:spcPct val="0"/>
        </a:spcAft>
        <a:defRPr sz="3400" b="1" i="0" kern="1200" baseline="0">
          <a:solidFill>
            <a:srgbClr val="004A78"/>
          </a:solidFill>
          <a:latin typeface="Arial" charset="0"/>
          <a:ea typeface="Arial" charset="0"/>
          <a:cs typeface="Arial" charset="0"/>
        </a:defRPr>
      </a:lvl1pPr>
      <a:lvl2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2pPr>
      <a:lvl3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3pPr>
      <a:lvl4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4pPr>
      <a:lvl5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5pPr>
      <a:lvl6pPr marL="4572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6pPr>
      <a:lvl7pPr marL="9144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7pPr>
      <a:lvl8pPr marL="13716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8pPr>
      <a:lvl9pPr marL="18288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9pPr>
    </p:titleStyle>
    <p:bodyStyle>
      <a:lvl1pPr marL="0" indent="0" algn="l" rtl="0" eaLnBrk="1" fontAlgn="base" hangingPunct="1">
        <a:lnSpc>
          <a:spcPct val="90000"/>
        </a:lnSpc>
        <a:spcBef>
          <a:spcPts val="1000"/>
        </a:spcBef>
        <a:spcAft>
          <a:spcPct val="0"/>
        </a:spcAft>
        <a:buFont typeface="Arial" charset="0"/>
        <a:buNone/>
        <a:defRPr sz="2800" kern="1200" baseline="0">
          <a:solidFill>
            <a:srgbClr val="000000"/>
          </a:solidFill>
          <a:latin typeface="Arial" charset="0"/>
          <a:ea typeface="Arial" charset="0"/>
          <a:cs typeface="Arial" charset="0"/>
        </a:defRPr>
      </a:lvl1pPr>
      <a:lvl2pPr marL="685800" indent="-228600" algn="l" rtl="0" eaLnBrk="1" fontAlgn="base" hangingPunct="1">
        <a:lnSpc>
          <a:spcPct val="90000"/>
        </a:lnSpc>
        <a:spcBef>
          <a:spcPts val="500"/>
        </a:spcBef>
        <a:spcAft>
          <a:spcPct val="0"/>
        </a:spcAft>
        <a:buFont typeface="Arial" charset="0"/>
        <a:buChar char="•"/>
        <a:defRPr sz="2400" kern="1200" baseline="0">
          <a:solidFill>
            <a:srgbClr val="004A78"/>
          </a:solidFill>
          <a:latin typeface="Arial" charset="0"/>
          <a:ea typeface="Arial" charset="0"/>
          <a:cs typeface="Arial" charset="0"/>
        </a:defRPr>
      </a:lvl2pPr>
      <a:lvl3pPr marL="1143000" indent="-228600" algn="l" rtl="0" eaLnBrk="1" fontAlgn="base" hangingPunct="1">
        <a:lnSpc>
          <a:spcPct val="90000"/>
        </a:lnSpc>
        <a:spcBef>
          <a:spcPts val="500"/>
        </a:spcBef>
        <a:spcAft>
          <a:spcPct val="0"/>
        </a:spcAft>
        <a:buFont typeface="Arial" charset="0"/>
        <a:buChar char="•"/>
        <a:defRPr sz="2000" kern="1200" baseline="0">
          <a:solidFill>
            <a:srgbClr val="004A78"/>
          </a:solidFill>
          <a:latin typeface="Arial" charset="0"/>
          <a:ea typeface="Arial" charset="0"/>
          <a:cs typeface="Arial" charset="0"/>
        </a:defRPr>
      </a:lvl3pPr>
      <a:lvl4pPr marL="16002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4pPr>
      <a:lvl5pPr marL="20574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b="1" dirty="0"/>
              <a:t>Chapter 5</a:t>
            </a:r>
            <a:endParaRPr lang="en-IN" b="1" dirty="0"/>
          </a:p>
        </p:txBody>
      </p:sp>
      <p:sp>
        <p:nvSpPr>
          <p:cNvPr id="5" name="Title 4"/>
          <p:cNvSpPr>
            <a:spLocks noGrp="1"/>
          </p:cNvSpPr>
          <p:nvPr>
            <p:ph type="title"/>
          </p:nvPr>
        </p:nvSpPr>
        <p:spPr/>
        <p:txBody>
          <a:bodyPr/>
          <a:lstStyle/>
          <a:p>
            <a:pPr>
              <a:lnSpc>
                <a:spcPct val="100000"/>
              </a:lnSpc>
              <a:spcBef>
                <a:spcPts val="0"/>
              </a:spcBef>
              <a:spcAft>
                <a:spcPts val="600"/>
              </a:spcAft>
            </a:pPr>
            <a:r>
              <a:rPr lang="en-IN" dirty="0"/>
              <a:t>Currency Derivatives</a:t>
            </a:r>
            <a:endParaRPr lang="en-US" dirty="0">
              <a:latin typeface="Arial" pitchFamily="34" charset="0"/>
              <a:cs typeface="Arial" pitchFamily="34" charset="0"/>
            </a:endParaRPr>
          </a:p>
        </p:txBody>
      </p:sp>
      <p:pic>
        <p:nvPicPr>
          <p:cNvPr id="7" name="Picture Placeholder 7" descr="&quot;&quot;">
            <a:extLst>
              <a:ext uri="{FF2B5EF4-FFF2-40B4-BE49-F238E27FC236}">
                <a16:creationId xmlns:a16="http://schemas.microsoft.com/office/drawing/2014/main" id="{F1357363-3D87-46E2-B6CB-2CC9CD11E640}"/>
              </a:ext>
            </a:extLst>
          </p:cNvPr>
          <p:cNvPicPr>
            <a:picLocks noGrp="1" noChangeAspect="1"/>
          </p:cNvPicPr>
          <p:nvPr>
            <p:ph type="pic" sz="quarter" idx="12"/>
          </p:nvPr>
        </p:nvPicPr>
        <p:blipFill rotWithShape="1">
          <a:blip r:embed="rId3"/>
          <a:srcRect t="480" b="480"/>
          <a:stretch/>
        </p:blipFill>
        <p:spPr>
          <a:xfrm>
            <a:off x="246063" y="314325"/>
            <a:ext cx="3343275" cy="4318000"/>
          </a:xfrm>
        </p:spPr>
      </p:pic>
      <p:sp>
        <p:nvSpPr>
          <p:cNvPr id="8" name="Footer Placeholder 7"/>
          <p:cNvSpPr>
            <a:spLocks noGrp="1"/>
          </p:cNvSpPr>
          <p:nvPr>
            <p:ph type="ftr" sz="quarter" idx="3"/>
          </p:nvPr>
        </p:nvSpPr>
        <p:spPr/>
        <p:txBody>
          <a:bodyPr/>
          <a:lstStyle/>
          <a:p>
            <a:pPr lvl="0">
              <a:defRPr/>
            </a:pPr>
            <a:r>
              <a:rPr lang="en-IN" sz="1200" dirty="0"/>
              <a:t>Jeff Madura, International Financial Management, 14</a:t>
            </a:r>
            <a:r>
              <a:rPr lang="en-IN" sz="1200" baseline="30000" dirty="0"/>
              <a:t>th</a:t>
            </a:r>
            <a:r>
              <a:rPr lang="en-IN" sz="1200" dirty="0"/>
              <a:t> Edition. ©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607059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1C346-7782-4536-8A53-9EA22E764935}"/>
              </a:ext>
            </a:extLst>
          </p:cNvPr>
          <p:cNvSpPr>
            <a:spLocks noGrp="1"/>
          </p:cNvSpPr>
          <p:nvPr>
            <p:ph type="title"/>
          </p:nvPr>
        </p:nvSpPr>
        <p:spPr/>
        <p:txBody>
          <a:bodyPr/>
          <a:lstStyle/>
          <a:p>
            <a:r>
              <a:rPr lang="en-IN" dirty="0"/>
              <a:t>Currency Futures Market </a:t>
            </a:r>
            <a:r>
              <a:rPr lang="en-IN" sz="2400" b="0" dirty="0"/>
              <a:t>(1 of 6)</a:t>
            </a:r>
          </a:p>
        </p:txBody>
      </p:sp>
      <p:sp>
        <p:nvSpPr>
          <p:cNvPr id="3" name="Text Placeholder 2">
            <a:extLst>
              <a:ext uri="{FF2B5EF4-FFF2-40B4-BE49-F238E27FC236}">
                <a16:creationId xmlns:a16="http://schemas.microsoft.com/office/drawing/2014/main" id="{C7122EB3-8221-4F99-B6E5-04228952CE8E}"/>
              </a:ext>
            </a:extLst>
          </p:cNvPr>
          <p:cNvSpPr>
            <a:spLocks noGrp="1"/>
          </p:cNvSpPr>
          <p:nvPr>
            <p:ph type="body" sz="quarter" idx="17"/>
          </p:nvPr>
        </p:nvSpPr>
        <p:spPr>
          <a:xfrm>
            <a:off x="743576" y="1289304"/>
            <a:ext cx="10711543" cy="3607161"/>
          </a:xfrm>
        </p:spPr>
        <p:txBody>
          <a:bodyPr/>
          <a:lstStyle/>
          <a:p>
            <a:pPr marL="0" indent="0">
              <a:buNone/>
            </a:pPr>
            <a:r>
              <a:rPr lang="en-IN" dirty="0"/>
              <a:t>Similar to forward contracts in terms of obligation to purchase or sell currency on a specific settlement date in the future.</a:t>
            </a:r>
          </a:p>
          <a:p>
            <a:pPr marL="0" indent="0">
              <a:buNone/>
            </a:pPr>
            <a:r>
              <a:rPr lang="en-IN" b="1" dirty="0"/>
              <a:t>Contract Specifications:</a:t>
            </a:r>
            <a:r>
              <a:rPr lang="en-IN" dirty="0"/>
              <a:t> Differ from forward contracts because futures have standard contract specifications:</a:t>
            </a:r>
          </a:p>
          <a:p>
            <a:r>
              <a:rPr lang="en-IN" dirty="0"/>
              <a:t>Standardized number of units per contract (See Exhibit 5.2)</a:t>
            </a:r>
          </a:p>
          <a:p>
            <a:r>
              <a:rPr lang="en-IN" dirty="0"/>
              <a:t>Offer greater liquidity than forward contracts</a:t>
            </a:r>
          </a:p>
          <a:p>
            <a:r>
              <a:rPr lang="en-IN" dirty="0"/>
              <a:t>Typically based on U.S. dollar, but may be offered on cross-rates</a:t>
            </a:r>
          </a:p>
          <a:p>
            <a:r>
              <a:rPr lang="en-IN" dirty="0"/>
              <a:t>Commonly traded on the Chicago Mercantile Exchange (C</a:t>
            </a:r>
            <a:r>
              <a:rPr lang="en-IN" sz="100" dirty="0"/>
              <a:t> </a:t>
            </a:r>
            <a:r>
              <a:rPr lang="en-IN" dirty="0"/>
              <a:t>M</a:t>
            </a:r>
            <a:r>
              <a:rPr lang="en-IN" sz="100" dirty="0"/>
              <a:t> </a:t>
            </a:r>
            <a:r>
              <a:rPr lang="en-IN" dirty="0"/>
              <a:t>E)</a:t>
            </a:r>
          </a:p>
        </p:txBody>
      </p:sp>
      <p:sp>
        <p:nvSpPr>
          <p:cNvPr id="4" name="Slide Number Placeholder 3">
            <a:extLst>
              <a:ext uri="{FF2B5EF4-FFF2-40B4-BE49-F238E27FC236}">
                <a16:creationId xmlns:a16="http://schemas.microsoft.com/office/drawing/2014/main" id="{D4B4E435-81AF-4C76-9438-A6930F45D4D1}"/>
              </a:ext>
            </a:extLst>
          </p:cNvPr>
          <p:cNvSpPr>
            <a:spLocks noGrp="1"/>
          </p:cNvSpPr>
          <p:nvPr>
            <p:ph type="sldNum" sz="quarter" idx="4"/>
          </p:nvPr>
        </p:nvSpPr>
        <p:spPr/>
        <p:txBody>
          <a:bodyPr/>
          <a:lstStyle/>
          <a:p>
            <a:fld id="{F9BE6549-90FB-4E0E-8C54-0640FEBC787D}" type="slidenum">
              <a:rPr lang="en-US" smtClean="0"/>
              <a:pPr/>
              <a:t>10</a:t>
            </a:fld>
            <a:endParaRPr lang="en-US" dirty="0"/>
          </a:p>
        </p:txBody>
      </p:sp>
    </p:spTree>
    <p:extLst>
      <p:ext uri="{BB962C8B-B14F-4D97-AF65-F5344CB8AC3E}">
        <p14:creationId xmlns:p14="http://schemas.microsoft.com/office/powerpoint/2010/main" val="406374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4B134-FA66-4899-B4C2-ACB1D69D0EAE}"/>
              </a:ext>
            </a:extLst>
          </p:cNvPr>
          <p:cNvSpPr>
            <a:spLocks noGrp="1"/>
          </p:cNvSpPr>
          <p:nvPr>
            <p:ph type="title"/>
          </p:nvPr>
        </p:nvSpPr>
        <p:spPr>
          <a:xfrm>
            <a:off x="838200" y="365125"/>
            <a:ext cx="10515600" cy="923926"/>
          </a:xfrm>
        </p:spPr>
        <p:txBody>
          <a:bodyPr/>
          <a:lstStyle/>
          <a:p>
            <a:r>
              <a:rPr lang="en-IN" sz="3200" dirty="0"/>
              <a:t>Exhibit 5.2 Currency Futures Contracts Traded on the Chicago Mercantile Exchange </a:t>
            </a:r>
            <a:r>
              <a:rPr lang="en-IN" sz="2400" b="0" dirty="0"/>
              <a:t>(1 of 2)</a:t>
            </a:r>
          </a:p>
        </p:txBody>
      </p:sp>
      <p:graphicFrame>
        <p:nvGraphicFramePr>
          <p:cNvPr id="7" name="Content Placeholder 16" descr="Table is accessible to screen readers.">
            <a:extLst>
              <a:ext uri="{FF2B5EF4-FFF2-40B4-BE49-F238E27FC236}">
                <a16:creationId xmlns:a16="http://schemas.microsoft.com/office/drawing/2014/main" id="{4247AE1E-0BC5-498E-8001-C17C7DBBB607}"/>
              </a:ext>
            </a:extLst>
          </p:cNvPr>
          <p:cNvGraphicFramePr>
            <a:graphicFrameLocks noGrp="1"/>
          </p:cNvGraphicFramePr>
          <p:nvPr>
            <p:ph sz="quarter" idx="16"/>
            <p:extLst>
              <p:ext uri="{D42A27DB-BD31-4B8C-83A1-F6EECF244321}">
                <p14:modId xmlns:p14="http://schemas.microsoft.com/office/powerpoint/2010/main" val="1243078287"/>
              </p:ext>
            </p:extLst>
          </p:nvPr>
        </p:nvGraphicFramePr>
        <p:xfrm>
          <a:off x="1672543" y="1373029"/>
          <a:ext cx="8853264" cy="4820920"/>
        </p:xfrm>
        <a:graphic>
          <a:graphicData uri="http://schemas.openxmlformats.org/drawingml/2006/table">
            <a:tbl>
              <a:tblPr firstRow="1" bandRow="1">
                <a:tableStyleId>{2D5ABB26-0587-4C30-8999-92F81FD0307C}</a:tableStyleId>
              </a:tblPr>
              <a:tblGrid>
                <a:gridCol w="4426632">
                  <a:extLst>
                    <a:ext uri="{9D8B030D-6E8A-4147-A177-3AD203B41FA5}">
                      <a16:colId xmlns:a16="http://schemas.microsoft.com/office/drawing/2014/main" val="3912180443"/>
                    </a:ext>
                  </a:extLst>
                </a:gridCol>
                <a:gridCol w="4426632">
                  <a:extLst>
                    <a:ext uri="{9D8B030D-6E8A-4147-A177-3AD203B41FA5}">
                      <a16:colId xmlns:a16="http://schemas.microsoft.com/office/drawing/2014/main" val="1890811845"/>
                    </a:ext>
                  </a:extLst>
                </a:gridCol>
              </a:tblGrid>
              <a:tr h="370840">
                <a:tc>
                  <a:txBody>
                    <a:bodyPr/>
                    <a:lstStyle/>
                    <a:p>
                      <a:pPr algn="l"/>
                      <a:r>
                        <a:rPr lang="en-US" b="1" dirty="0">
                          <a:solidFill>
                            <a:srgbClr val="000000"/>
                          </a:solidFill>
                          <a:latin typeface="Arial" panose="020B0604020202020204" pitchFamily="34" charset="0"/>
                          <a:cs typeface="Arial" panose="020B0604020202020204" pitchFamily="34" charset="0"/>
                        </a:rPr>
                        <a:t>CURRENCY</a:t>
                      </a:r>
                      <a:endParaRPr lang="en-IN" b="1" dirty="0">
                        <a:solidFill>
                          <a:srgbClr val="000000"/>
                        </a:solidFill>
                        <a:latin typeface="Arial" panose="020B0604020202020204" pitchFamily="34" charset="0"/>
                        <a:cs typeface="Arial" panose="020B0604020202020204" pitchFamily="34" charset="0"/>
                      </a:endParaRPr>
                    </a:p>
                  </a:txBody>
                  <a:tcPr marL="75570" marR="755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b="1" dirty="0">
                          <a:solidFill>
                            <a:srgbClr val="000000"/>
                          </a:solidFill>
                          <a:latin typeface="Arial" panose="020B0604020202020204" pitchFamily="34" charset="0"/>
                          <a:cs typeface="Arial" panose="020B0604020202020204" pitchFamily="34" charset="0"/>
                        </a:rPr>
                        <a:t>UNITS PER CONTRACT</a:t>
                      </a:r>
                      <a:endParaRPr lang="en-IN" b="1" dirty="0">
                        <a:solidFill>
                          <a:srgbClr val="000000"/>
                        </a:solidFill>
                        <a:latin typeface="Arial" panose="020B0604020202020204" pitchFamily="34" charset="0"/>
                        <a:cs typeface="Arial" panose="020B0604020202020204" pitchFamily="34" charset="0"/>
                      </a:endParaRPr>
                    </a:p>
                  </a:txBody>
                  <a:tcPr marL="75570" marR="755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0519530"/>
                  </a:ext>
                </a:extLst>
              </a:tr>
              <a:tr h="370840">
                <a:tc>
                  <a:txBody>
                    <a:bodyPr/>
                    <a:lstStyle/>
                    <a:p>
                      <a:r>
                        <a:rPr lang="en-IN" dirty="0">
                          <a:solidFill>
                            <a:srgbClr val="000000"/>
                          </a:solidFill>
                          <a:latin typeface="Arial" panose="020B0604020202020204" pitchFamily="34" charset="0"/>
                          <a:cs typeface="Arial" panose="020B0604020202020204" pitchFamily="34" charset="0"/>
                        </a:rPr>
                        <a:t>Australian dollar</a:t>
                      </a:r>
                    </a:p>
                  </a:txBody>
                  <a:tcPr marL="75570" marR="755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IN" dirty="0">
                          <a:solidFill>
                            <a:srgbClr val="000000"/>
                          </a:solidFill>
                          <a:latin typeface="Arial" panose="020B0604020202020204" pitchFamily="34" charset="0"/>
                          <a:cs typeface="Arial" panose="020B0604020202020204" pitchFamily="34" charset="0"/>
                        </a:rPr>
                        <a:t>    100,000</a:t>
                      </a:r>
                    </a:p>
                  </a:txBody>
                  <a:tcPr marL="75570" marR="755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9418514"/>
                  </a:ext>
                </a:extLst>
              </a:tr>
              <a:tr h="370840">
                <a:tc>
                  <a:txBody>
                    <a:bodyPr/>
                    <a:lstStyle/>
                    <a:p>
                      <a:r>
                        <a:rPr lang="en-IN" dirty="0">
                          <a:solidFill>
                            <a:srgbClr val="000000"/>
                          </a:solidFill>
                          <a:latin typeface="Arial" panose="020B0604020202020204" pitchFamily="34" charset="0"/>
                          <a:cs typeface="Arial" panose="020B0604020202020204" pitchFamily="34" charset="0"/>
                        </a:rPr>
                        <a:t>Brazilian real</a:t>
                      </a:r>
                    </a:p>
                  </a:txBody>
                  <a:tcPr marL="75570" marR="755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IN" dirty="0">
                          <a:solidFill>
                            <a:srgbClr val="000000"/>
                          </a:solidFill>
                          <a:latin typeface="Arial" panose="020B0604020202020204" pitchFamily="34" charset="0"/>
                          <a:cs typeface="Arial" panose="020B0604020202020204" pitchFamily="34" charset="0"/>
                        </a:rPr>
                        <a:t>    100,000</a:t>
                      </a:r>
                    </a:p>
                  </a:txBody>
                  <a:tcPr marL="75570" marR="755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2877364"/>
                  </a:ext>
                </a:extLst>
              </a:tr>
              <a:tr h="370840">
                <a:tc>
                  <a:txBody>
                    <a:bodyPr/>
                    <a:lstStyle/>
                    <a:p>
                      <a:r>
                        <a:rPr lang="en-IN" dirty="0">
                          <a:solidFill>
                            <a:srgbClr val="000000"/>
                          </a:solidFill>
                          <a:latin typeface="Arial" panose="020B0604020202020204" pitchFamily="34" charset="0"/>
                          <a:cs typeface="Arial" panose="020B0604020202020204" pitchFamily="34" charset="0"/>
                        </a:rPr>
                        <a:t>British pound</a:t>
                      </a:r>
                    </a:p>
                  </a:txBody>
                  <a:tcPr marL="75570" marR="755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IN" dirty="0">
                          <a:solidFill>
                            <a:srgbClr val="000000"/>
                          </a:solidFill>
                          <a:latin typeface="Arial" panose="020B0604020202020204" pitchFamily="34" charset="0"/>
                          <a:cs typeface="Arial" panose="020B0604020202020204" pitchFamily="34" charset="0"/>
                        </a:rPr>
                        <a:t>      62,500</a:t>
                      </a:r>
                    </a:p>
                  </a:txBody>
                  <a:tcPr marL="75570" marR="755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5730363"/>
                  </a:ext>
                </a:extLst>
              </a:tr>
              <a:tr h="370840">
                <a:tc>
                  <a:txBody>
                    <a:bodyPr/>
                    <a:lstStyle/>
                    <a:p>
                      <a:r>
                        <a:rPr lang="en-IN" dirty="0">
                          <a:solidFill>
                            <a:srgbClr val="000000"/>
                          </a:solidFill>
                          <a:latin typeface="Arial" panose="020B0604020202020204" pitchFamily="34" charset="0"/>
                          <a:cs typeface="Arial" panose="020B0604020202020204" pitchFamily="34" charset="0"/>
                        </a:rPr>
                        <a:t>Canadian dollar</a:t>
                      </a:r>
                    </a:p>
                  </a:txBody>
                  <a:tcPr marL="75570" marR="755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IN" dirty="0">
                          <a:solidFill>
                            <a:srgbClr val="000000"/>
                          </a:solidFill>
                          <a:latin typeface="Arial" panose="020B0604020202020204" pitchFamily="34" charset="0"/>
                          <a:cs typeface="Arial" panose="020B0604020202020204" pitchFamily="34" charset="0"/>
                        </a:rPr>
                        <a:t>     100,000</a:t>
                      </a:r>
                    </a:p>
                  </a:txBody>
                  <a:tcPr marL="75570" marR="755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3591312"/>
                  </a:ext>
                </a:extLst>
              </a:tr>
              <a:tr h="370840">
                <a:tc>
                  <a:txBody>
                    <a:bodyPr/>
                    <a:lstStyle/>
                    <a:p>
                      <a:r>
                        <a:rPr lang="en-IN" dirty="0">
                          <a:solidFill>
                            <a:srgbClr val="000000"/>
                          </a:solidFill>
                          <a:latin typeface="Arial" panose="020B0604020202020204" pitchFamily="34" charset="0"/>
                          <a:cs typeface="Arial" panose="020B0604020202020204" pitchFamily="34" charset="0"/>
                        </a:rPr>
                        <a:t>Chilean peso</a:t>
                      </a:r>
                    </a:p>
                  </a:txBody>
                  <a:tcPr marL="75570" marR="755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IN" dirty="0">
                          <a:solidFill>
                            <a:srgbClr val="000000"/>
                          </a:solidFill>
                          <a:latin typeface="Arial" panose="020B0604020202020204" pitchFamily="34" charset="0"/>
                          <a:cs typeface="Arial" panose="020B0604020202020204" pitchFamily="34" charset="0"/>
                        </a:rPr>
                        <a:t>50,000,000</a:t>
                      </a:r>
                    </a:p>
                  </a:txBody>
                  <a:tcPr marL="75570" marR="755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3255722"/>
                  </a:ext>
                </a:extLst>
              </a:tr>
              <a:tr h="370840">
                <a:tc>
                  <a:txBody>
                    <a:bodyPr/>
                    <a:lstStyle/>
                    <a:p>
                      <a:r>
                        <a:rPr lang="en-IN" dirty="0">
                          <a:solidFill>
                            <a:srgbClr val="000000"/>
                          </a:solidFill>
                          <a:latin typeface="Arial" panose="020B0604020202020204" pitchFamily="34" charset="0"/>
                          <a:cs typeface="Arial" panose="020B0604020202020204" pitchFamily="34" charset="0"/>
                        </a:rPr>
                        <a:t>Chinese yuan</a:t>
                      </a:r>
                    </a:p>
                  </a:txBody>
                  <a:tcPr marL="75570" marR="755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IN" dirty="0">
                          <a:solidFill>
                            <a:srgbClr val="000000"/>
                          </a:solidFill>
                          <a:latin typeface="Arial" panose="020B0604020202020204" pitchFamily="34" charset="0"/>
                          <a:cs typeface="Arial" panose="020B0604020202020204" pitchFamily="34" charset="0"/>
                        </a:rPr>
                        <a:t>  1,000,000</a:t>
                      </a:r>
                    </a:p>
                  </a:txBody>
                  <a:tcPr marL="75570" marR="755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1020590"/>
                  </a:ext>
                </a:extLst>
              </a:tr>
              <a:tr h="370840">
                <a:tc>
                  <a:txBody>
                    <a:bodyPr/>
                    <a:lstStyle/>
                    <a:p>
                      <a:r>
                        <a:rPr lang="en-IN" dirty="0">
                          <a:solidFill>
                            <a:srgbClr val="000000"/>
                          </a:solidFill>
                          <a:latin typeface="Arial" panose="020B0604020202020204" pitchFamily="34" charset="0"/>
                          <a:cs typeface="Arial" panose="020B0604020202020204" pitchFamily="34" charset="0"/>
                        </a:rPr>
                        <a:t>Czech koruna</a:t>
                      </a:r>
                    </a:p>
                  </a:txBody>
                  <a:tcPr marL="75570" marR="755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IN" dirty="0">
                          <a:solidFill>
                            <a:srgbClr val="000000"/>
                          </a:solidFill>
                          <a:latin typeface="Arial" panose="020B0604020202020204" pitchFamily="34" charset="0"/>
                          <a:cs typeface="Arial" panose="020B0604020202020204" pitchFamily="34" charset="0"/>
                        </a:rPr>
                        <a:t>  4,000,000</a:t>
                      </a:r>
                    </a:p>
                  </a:txBody>
                  <a:tcPr marL="75570" marR="755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0688862"/>
                  </a:ext>
                </a:extLst>
              </a:tr>
              <a:tr h="370840">
                <a:tc>
                  <a:txBody>
                    <a:bodyPr/>
                    <a:lstStyle/>
                    <a:p>
                      <a:r>
                        <a:rPr lang="en-IN" dirty="0">
                          <a:solidFill>
                            <a:srgbClr val="000000"/>
                          </a:solidFill>
                          <a:latin typeface="Arial" panose="020B0604020202020204" pitchFamily="34" charset="0"/>
                          <a:cs typeface="Arial" panose="020B0604020202020204" pitchFamily="34" charset="0"/>
                        </a:rPr>
                        <a:t>Euro</a:t>
                      </a:r>
                    </a:p>
                  </a:txBody>
                  <a:tcPr marL="75570" marR="755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IN" dirty="0">
                          <a:solidFill>
                            <a:srgbClr val="000000"/>
                          </a:solidFill>
                          <a:latin typeface="Arial" panose="020B0604020202020204" pitchFamily="34" charset="0"/>
                          <a:cs typeface="Arial" panose="020B0604020202020204" pitchFamily="34" charset="0"/>
                        </a:rPr>
                        <a:t>     125,000</a:t>
                      </a:r>
                    </a:p>
                  </a:txBody>
                  <a:tcPr marL="75570" marR="755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1587201"/>
                  </a:ext>
                </a:extLst>
              </a:tr>
              <a:tr h="370840">
                <a:tc>
                  <a:txBody>
                    <a:bodyPr/>
                    <a:lstStyle/>
                    <a:p>
                      <a:r>
                        <a:rPr lang="en-IN" dirty="0">
                          <a:solidFill>
                            <a:srgbClr val="000000"/>
                          </a:solidFill>
                          <a:latin typeface="Arial" panose="020B0604020202020204" pitchFamily="34" charset="0"/>
                          <a:cs typeface="Arial" panose="020B0604020202020204" pitchFamily="34" charset="0"/>
                        </a:rPr>
                        <a:t>Hungarian forint</a:t>
                      </a:r>
                    </a:p>
                  </a:txBody>
                  <a:tcPr marL="75570" marR="755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IN" dirty="0">
                          <a:solidFill>
                            <a:srgbClr val="000000"/>
                          </a:solidFill>
                          <a:latin typeface="Arial" panose="020B0604020202020204" pitchFamily="34" charset="0"/>
                          <a:cs typeface="Arial" panose="020B0604020202020204" pitchFamily="34" charset="0"/>
                        </a:rPr>
                        <a:t>30,000,000</a:t>
                      </a:r>
                    </a:p>
                  </a:txBody>
                  <a:tcPr marL="75570" marR="755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9407364"/>
                  </a:ext>
                </a:extLst>
              </a:tr>
              <a:tr h="370840">
                <a:tc>
                  <a:txBody>
                    <a:bodyPr/>
                    <a:lstStyle/>
                    <a:p>
                      <a:r>
                        <a:rPr lang="en-IN" dirty="0">
                          <a:solidFill>
                            <a:srgbClr val="000000"/>
                          </a:solidFill>
                          <a:latin typeface="Arial" panose="020B0604020202020204" pitchFamily="34" charset="0"/>
                          <a:cs typeface="Arial" panose="020B0604020202020204" pitchFamily="34" charset="0"/>
                        </a:rPr>
                        <a:t>Indian rupee</a:t>
                      </a:r>
                    </a:p>
                  </a:txBody>
                  <a:tcPr marL="75570" marR="755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IN" dirty="0">
                          <a:solidFill>
                            <a:srgbClr val="000000"/>
                          </a:solidFill>
                          <a:latin typeface="Arial" panose="020B0604020202020204" pitchFamily="34" charset="0"/>
                          <a:cs typeface="Arial" panose="020B0604020202020204" pitchFamily="34" charset="0"/>
                        </a:rPr>
                        <a:t>  5,000,000</a:t>
                      </a:r>
                    </a:p>
                  </a:txBody>
                  <a:tcPr marL="75570" marR="755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5688682"/>
                  </a:ext>
                </a:extLst>
              </a:tr>
              <a:tr h="370840">
                <a:tc>
                  <a:txBody>
                    <a:bodyPr/>
                    <a:lstStyle/>
                    <a:p>
                      <a:r>
                        <a:rPr lang="en-IN" dirty="0">
                          <a:solidFill>
                            <a:srgbClr val="000000"/>
                          </a:solidFill>
                          <a:latin typeface="Arial" panose="020B0604020202020204" pitchFamily="34" charset="0"/>
                          <a:cs typeface="Arial" panose="020B0604020202020204" pitchFamily="34" charset="0"/>
                        </a:rPr>
                        <a:t>Israeli shekel</a:t>
                      </a:r>
                    </a:p>
                  </a:txBody>
                  <a:tcPr marL="75570" marR="755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IN" dirty="0">
                          <a:solidFill>
                            <a:srgbClr val="000000"/>
                          </a:solidFill>
                          <a:latin typeface="Arial" panose="020B0604020202020204" pitchFamily="34" charset="0"/>
                          <a:cs typeface="Arial" panose="020B0604020202020204" pitchFamily="34" charset="0"/>
                        </a:rPr>
                        <a:t>  1,000,000</a:t>
                      </a:r>
                    </a:p>
                  </a:txBody>
                  <a:tcPr marL="75570" marR="755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5511795"/>
                  </a:ext>
                </a:extLst>
              </a:tr>
              <a:tr h="370840">
                <a:tc>
                  <a:txBody>
                    <a:bodyPr/>
                    <a:lstStyle/>
                    <a:p>
                      <a:r>
                        <a:rPr lang="en-IN" dirty="0">
                          <a:solidFill>
                            <a:srgbClr val="000000"/>
                          </a:solidFill>
                          <a:latin typeface="Arial" panose="020B0604020202020204" pitchFamily="34" charset="0"/>
                          <a:cs typeface="Arial" panose="020B0604020202020204" pitchFamily="34" charset="0"/>
                        </a:rPr>
                        <a:t>Japanese yen</a:t>
                      </a:r>
                    </a:p>
                  </a:txBody>
                  <a:tcPr marL="75570" marR="755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IN" dirty="0">
                          <a:solidFill>
                            <a:srgbClr val="000000"/>
                          </a:solidFill>
                          <a:latin typeface="Arial" panose="020B0604020202020204" pitchFamily="34" charset="0"/>
                          <a:cs typeface="Arial" panose="020B0604020202020204" pitchFamily="34" charset="0"/>
                        </a:rPr>
                        <a:t>12,500,000</a:t>
                      </a:r>
                    </a:p>
                  </a:txBody>
                  <a:tcPr marL="75570" marR="755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199991"/>
                  </a:ext>
                </a:extLst>
              </a:tr>
            </a:tbl>
          </a:graphicData>
        </a:graphic>
      </p:graphicFrame>
      <p:sp>
        <p:nvSpPr>
          <p:cNvPr id="5" name="Slide Number Placeholder 4">
            <a:extLst>
              <a:ext uri="{FF2B5EF4-FFF2-40B4-BE49-F238E27FC236}">
                <a16:creationId xmlns:a16="http://schemas.microsoft.com/office/drawing/2014/main" id="{00E171AB-89ED-494B-A5C9-90DA5E99548E}"/>
              </a:ext>
            </a:extLst>
          </p:cNvPr>
          <p:cNvSpPr>
            <a:spLocks noGrp="1"/>
          </p:cNvSpPr>
          <p:nvPr>
            <p:ph type="sldNum" sz="quarter" idx="4"/>
          </p:nvPr>
        </p:nvSpPr>
        <p:spPr/>
        <p:txBody>
          <a:bodyPr/>
          <a:lstStyle/>
          <a:p>
            <a:fld id="{F9BE6549-90FB-4E0E-8C54-0640FEBC787D}" type="slidenum">
              <a:rPr lang="en-US" smtClean="0"/>
              <a:pPr/>
              <a:t>11</a:t>
            </a:fld>
            <a:endParaRPr lang="en-US" dirty="0"/>
          </a:p>
        </p:txBody>
      </p:sp>
    </p:spTree>
    <p:extLst>
      <p:ext uri="{BB962C8B-B14F-4D97-AF65-F5344CB8AC3E}">
        <p14:creationId xmlns:p14="http://schemas.microsoft.com/office/powerpoint/2010/main" val="2954872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4B134-FA66-4899-B4C2-ACB1D69D0EAE}"/>
              </a:ext>
            </a:extLst>
          </p:cNvPr>
          <p:cNvSpPr>
            <a:spLocks noGrp="1"/>
          </p:cNvSpPr>
          <p:nvPr>
            <p:ph type="title"/>
          </p:nvPr>
        </p:nvSpPr>
        <p:spPr>
          <a:xfrm>
            <a:off x="838200" y="365125"/>
            <a:ext cx="10515600" cy="923926"/>
          </a:xfrm>
        </p:spPr>
        <p:txBody>
          <a:bodyPr/>
          <a:lstStyle/>
          <a:p>
            <a:r>
              <a:rPr lang="en-IN" sz="3200" dirty="0"/>
              <a:t>Exhibit 5.2 Currency Futures Contracts Traded on the Chicago Mercantile Exchange </a:t>
            </a:r>
            <a:r>
              <a:rPr lang="en-IN" sz="2400" b="0" dirty="0"/>
              <a:t>(2 of 2)</a:t>
            </a:r>
            <a:endParaRPr lang="en-IN" sz="3200" dirty="0"/>
          </a:p>
        </p:txBody>
      </p:sp>
      <p:graphicFrame>
        <p:nvGraphicFramePr>
          <p:cNvPr id="7" name="Content Placeholder 16" descr="Table is accessible to screen readers.">
            <a:extLst>
              <a:ext uri="{FF2B5EF4-FFF2-40B4-BE49-F238E27FC236}">
                <a16:creationId xmlns:a16="http://schemas.microsoft.com/office/drawing/2014/main" id="{4247AE1E-0BC5-498E-8001-C17C7DBBB607}"/>
              </a:ext>
            </a:extLst>
          </p:cNvPr>
          <p:cNvGraphicFramePr>
            <a:graphicFrameLocks noGrp="1"/>
          </p:cNvGraphicFramePr>
          <p:nvPr>
            <p:ph sz="quarter" idx="16"/>
            <p:extLst>
              <p:ext uri="{D42A27DB-BD31-4B8C-83A1-F6EECF244321}">
                <p14:modId xmlns:p14="http://schemas.microsoft.com/office/powerpoint/2010/main" val="1530645733"/>
              </p:ext>
            </p:extLst>
          </p:nvPr>
        </p:nvGraphicFramePr>
        <p:xfrm>
          <a:off x="1672543" y="1374179"/>
          <a:ext cx="8853264" cy="4079240"/>
        </p:xfrm>
        <a:graphic>
          <a:graphicData uri="http://schemas.openxmlformats.org/drawingml/2006/table">
            <a:tbl>
              <a:tblPr firstRow="1" bandRow="1">
                <a:tableStyleId>{2D5ABB26-0587-4C30-8999-92F81FD0307C}</a:tableStyleId>
              </a:tblPr>
              <a:tblGrid>
                <a:gridCol w="4426632">
                  <a:extLst>
                    <a:ext uri="{9D8B030D-6E8A-4147-A177-3AD203B41FA5}">
                      <a16:colId xmlns:a16="http://schemas.microsoft.com/office/drawing/2014/main" val="3912180443"/>
                    </a:ext>
                  </a:extLst>
                </a:gridCol>
                <a:gridCol w="4426632">
                  <a:extLst>
                    <a:ext uri="{9D8B030D-6E8A-4147-A177-3AD203B41FA5}">
                      <a16:colId xmlns:a16="http://schemas.microsoft.com/office/drawing/2014/main" val="1890811845"/>
                    </a:ext>
                  </a:extLst>
                </a:gridCol>
              </a:tblGrid>
              <a:tr h="370840">
                <a:tc>
                  <a:txBody>
                    <a:bodyPr/>
                    <a:lstStyle/>
                    <a:p>
                      <a:pPr algn="l"/>
                      <a:r>
                        <a:rPr lang="en-US" b="1" dirty="0">
                          <a:solidFill>
                            <a:srgbClr val="000000"/>
                          </a:solidFill>
                          <a:latin typeface="Arial" panose="020B0604020202020204" pitchFamily="34" charset="0"/>
                          <a:cs typeface="Arial" panose="020B0604020202020204" pitchFamily="34" charset="0"/>
                        </a:rPr>
                        <a:t>CURRENCY</a:t>
                      </a:r>
                      <a:endParaRPr lang="en-IN" b="1" dirty="0">
                        <a:solidFill>
                          <a:srgbClr val="000000"/>
                        </a:solidFill>
                        <a:latin typeface="Arial" panose="020B0604020202020204" pitchFamily="34" charset="0"/>
                        <a:cs typeface="Arial" panose="020B0604020202020204" pitchFamily="34" charset="0"/>
                      </a:endParaRPr>
                    </a:p>
                  </a:txBody>
                  <a:tcPr marL="75570" marR="755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b="1" dirty="0">
                          <a:solidFill>
                            <a:srgbClr val="000000"/>
                          </a:solidFill>
                          <a:latin typeface="Arial" panose="020B0604020202020204" pitchFamily="34" charset="0"/>
                          <a:cs typeface="Arial" panose="020B0604020202020204" pitchFamily="34" charset="0"/>
                        </a:rPr>
                        <a:t>UNITS PER CONTRACT</a:t>
                      </a:r>
                      <a:endParaRPr lang="en-IN" b="1" dirty="0">
                        <a:solidFill>
                          <a:srgbClr val="000000"/>
                        </a:solidFill>
                        <a:latin typeface="Arial" panose="020B0604020202020204" pitchFamily="34" charset="0"/>
                        <a:cs typeface="Arial" panose="020B0604020202020204" pitchFamily="34" charset="0"/>
                      </a:endParaRPr>
                    </a:p>
                  </a:txBody>
                  <a:tcPr marL="75570" marR="755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0519530"/>
                  </a:ext>
                </a:extLst>
              </a:tr>
              <a:tr h="370840">
                <a:tc>
                  <a:txBody>
                    <a:bodyPr/>
                    <a:lstStyle/>
                    <a:p>
                      <a:r>
                        <a:rPr lang="en-IN" dirty="0">
                          <a:solidFill>
                            <a:srgbClr val="000000"/>
                          </a:solidFill>
                          <a:latin typeface="Arial" panose="020B0604020202020204" pitchFamily="34" charset="0"/>
                          <a:cs typeface="Arial" panose="020B0604020202020204" pitchFamily="34" charset="0"/>
                        </a:rPr>
                        <a:t>Korean won</a:t>
                      </a:r>
                    </a:p>
                  </a:txBody>
                  <a:tcPr marL="75570" marR="755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IN" dirty="0">
                          <a:solidFill>
                            <a:srgbClr val="000000"/>
                          </a:solidFill>
                          <a:latin typeface="Arial" panose="020B0604020202020204" pitchFamily="34" charset="0"/>
                          <a:cs typeface="Arial" panose="020B0604020202020204" pitchFamily="34" charset="0"/>
                        </a:rPr>
                        <a:t>125,000,000</a:t>
                      </a:r>
                    </a:p>
                  </a:txBody>
                  <a:tcPr marL="75570" marR="755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3631412"/>
                  </a:ext>
                </a:extLst>
              </a:tr>
              <a:tr h="370840">
                <a:tc>
                  <a:txBody>
                    <a:bodyPr/>
                    <a:lstStyle/>
                    <a:p>
                      <a:r>
                        <a:rPr lang="en-IN" dirty="0">
                          <a:solidFill>
                            <a:srgbClr val="000000"/>
                          </a:solidFill>
                          <a:latin typeface="Arial" panose="020B0604020202020204" pitchFamily="34" charset="0"/>
                          <a:cs typeface="Arial" panose="020B0604020202020204" pitchFamily="34" charset="0"/>
                        </a:rPr>
                        <a:t>Mexican peso</a:t>
                      </a:r>
                    </a:p>
                  </a:txBody>
                  <a:tcPr marL="75570" marR="755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IN" dirty="0">
                          <a:solidFill>
                            <a:srgbClr val="000000"/>
                          </a:solidFill>
                          <a:latin typeface="Arial" panose="020B0604020202020204" pitchFamily="34" charset="0"/>
                          <a:cs typeface="Arial" panose="020B0604020202020204" pitchFamily="34" charset="0"/>
                        </a:rPr>
                        <a:t>      500,000</a:t>
                      </a:r>
                    </a:p>
                  </a:txBody>
                  <a:tcPr marL="75570" marR="755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7016527"/>
                  </a:ext>
                </a:extLst>
              </a:tr>
              <a:tr h="370840">
                <a:tc>
                  <a:txBody>
                    <a:bodyPr/>
                    <a:lstStyle/>
                    <a:p>
                      <a:r>
                        <a:rPr lang="en-IN" dirty="0">
                          <a:solidFill>
                            <a:srgbClr val="000000"/>
                          </a:solidFill>
                          <a:latin typeface="Arial" panose="020B0604020202020204" pitchFamily="34" charset="0"/>
                          <a:cs typeface="Arial" panose="020B0604020202020204" pitchFamily="34" charset="0"/>
                        </a:rPr>
                        <a:t>New Zealand dollar</a:t>
                      </a:r>
                    </a:p>
                  </a:txBody>
                  <a:tcPr marL="75570" marR="755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IN" dirty="0">
                          <a:solidFill>
                            <a:srgbClr val="000000"/>
                          </a:solidFill>
                          <a:latin typeface="Arial" panose="020B0604020202020204" pitchFamily="34" charset="0"/>
                          <a:cs typeface="Arial" panose="020B0604020202020204" pitchFamily="34" charset="0"/>
                        </a:rPr>
                        <a:t>      100,000</a:t>
                      </a:r>
                    </a:p>
                  </a:txBody>
                  <a:tcPr marL="75570" marR="755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0963241"/>
                  </a:ext>
                </a:extLst>
              </a:tr>
              <a:tr h="370840">
                <a:tc>
                  <a:txBody>
                    <a:bodyPr/>
                    <a:lstStyle/>
                    <a:p>
                      <a:r>
                        <a:rPr lang="en-IN" dirty="0">
                          <a:solidFill>
                            <a:srgbClr val="000000"/>
                          </a:solidFill>
                          <a:latin typeface="Arial" panose="020B0604020202020204" pitchFamily="34" charset="0"/>
                          <a:cs typeface="Arial" panose="020B0604020202020204" pitchFamily="34" charset="0"/>
                        </a:rPr>
                        <a:t>Norwegian krone</a:t>
                      </a:r>
                    </a:p>
                  </a:txBody>
                  <a:tcPr marL="75570" marR="755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IN" dirty="0">
                          <a:solidFill>
                            <a:srgbClr val="000000"/>
                          </a:solidFill>
                          <a:latin typeface="Arial" panose="020B0604020202020204" pitchFamily="34" charset="0"/>
                          <a:cs typeface="Arial" panose="020B0604020202020204" pitchFamily="34" charset="0"/>
                        </a:rPr>
                        <a:t>   2,000,000</a:t>
                      </a:r>
                    </a:p>
                  </a:txBody>
                  <a:tcPr marL="75570" marR="755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0267243"/>
                  </a:ext>
                </a:extLst>
              </a:tr>
              <a:tr h="370840">
                <a:tc>
                  <a:txBody>
                    <a:bodyPr/>
                    <a:lstStyle/>
                    <a:p>
                      <a:r>
                        <a:rPr lang="en-IN" dirty="0">
                          <a:solidFill>
                            <a:srgbClr val="000000"/>
                          </a:solidFill>
                          <a:latin typeface="Arial" panose="020B0604020202020204" pitchFamily="34" charset="0"/>
                          <a:cs typeface="Arial" panose="020B0604020202020204" pitchFamily="34" charset="0"/>
                        </a:rPr>
                        <a:t>Polish zloty</a:t>
                      </a:r>
                    </a:p>
                  </a:txBody>
                  <a:tcPr marL="75570" marR="755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IN" dirty="0">
                          <a:solidFill>
                            <a:srgbClr val="000000"/>
                          </a:solidFill>
                          <a:latin typeface="Arial" panose="020B0604020202020204" pitchFamily="34" charset="0"/>
                          <a:cs typeface="Arial" panose="020B0604020202020204" pitchFamily="34" charset="0"/>
                        </a:rPr>
                        <a:t>      500,000</a:t>
                      </a:r>
                    </a:p>
                  </a:txBody>
                  <a:tcPr marL="75570" marR="755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4672485"/>
                  </a:ext>
                </a:extLst>
              </a:tr>
              <a:tr h="370840">
                <a:tc>
                  <a:txBody>
                    <a:bodyPr/>
                    <a:lstStyle/>
                    <a:p>
                      <a:r>
                        <a:rPr lang="en-IN" dirty="0">
                          <a:solidFill>
                            <a:srgbClr val="000000"/>
                          </a:solidFill>
                          <a:latin typeface="Arial" panose="020B0604020202020204" pitchFamily="34" charset="0"/>
                          <a:cs typeface="Arial" panose="020B0604020202020204" pitchFamily="34" charset="0"/>
                        </a:rPr>
                        <a:t>Russian ruble</a:t>
                      </a:r>
                    </a:p>
                  </a:txBody>
                  <a:tcPr marL="75570" marR="755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IN" dirty="0">
                          <a:solidFill>
                            <a:srgbClr val="000000"/>
                          </a:solidFill>
                          <a:latin typeface="Arial" panose="020B0604020202020204" pitchFamily="34" charset="0"/>
                          <a:cs typeface="Arial" panose="020B0604020202020204" pitchFamily="34" charset="0"/>
                        </a:rPr>
                        <a:t>   2,500,000</a:t>
                      </a:r>
                    </a:p>
                  </a:txBody>
                  <a:tcPr marL="75570" marR="755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3097469"/>
                  </a:ext>
                </a:extLst>
              </a:tr>
              <a:tr h="370840">
                <a:tc>
                  <a:txBody>
                    <a:bodyPr/>
                    <a:lstStyle/>
                    <a:p>
                      <a:r>
                        <a:rPr lang="en-IN" dirty="0">
                          <a:solidFill>
                            <a:srgbClr val="000000"/>
                          </a:solidFill>
                          <a:latin typeface="Arial" panose="020B0604020202020204" pitchFamily="34" charset="0"/>
                          <a:cs typeface="Arial" panose="020B0604020202020204" pitchFamily="34" charset="0"/>
                        </a:rPr>
                        <a:t>South African rand</a:t>
                      </a:r>
                    </a:p>
                  </a:txBody>
                  <a:tcPr marL="75570" marR="755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IN" dirty="0">
                          <a:solidFill>
                            <a:srgbClr val="000000"/>
                          </a:solidFill>
                          <a:latin typeface="Arial" panose="020B0604020202020204" pitchFamily="34" charset="0"/>
                          <a:cs typeface="Arial" panose="020B0604020202020204" pitchFamily="34" charset="0"/>
                        </a:rPr>
                        <a:t>      500,000</a:t>
                      </a:r>
                    </a:p>
                  </a:txBody>
                  <a:tcPr marL="75570" marR="755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8558513"/>
                  </a:ext>
                </a:extLst>
              </a:tr>
              <a:tr h="370840">
                <a:tc>
                  <a:txBody>
                    <a:bodyPr/>
                    <a:lstStyle/>
                    <a:p>
                      <a:r>
                        <a:rPr lang="en-IN" dirty="0">
                          <a:solidFill>
                            <a:srgbClr val="000000"/>
                          </a:solidFill>
                          <a:latin typeface="Arial" panose="020B0604020202020204" pitchFamily="34" charset="0"/>
                          <a:cs typeface="Arial" panose="020B0604020202020204" pitchFamily="34" charset="0"/>
                        </a:rPr>
                        <a:t>Swedish krona</a:t>
                      </a:r>
                    </a:p>
                  </a:txBody>
                  <a:tcPr marL="75570" marR="755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IN" dirty="0">
                          <a:solidFill>
                            <a:srgbClr val="000000"/>
                          </a:solidFill>
                          <a:latin typeface="Arial" panose="020B0604020202020204" pitchFamily="34" charset="0"/>
                          <a:cs typeface="Arial" panose="020B0604020202020204" pitchFamily="34" charset="0"/>
                        </a:rPr>
                        <a:t>   2,000,000</a:t>
                      </a:r>
                    </a:p>
                  </a:txBody>
                  <a:tcPr marL="75570" marR="755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2172125"/>
                  </a:ext>
                </a:extLst>
              </a:tr>
              <a:tr h="370840">
                <a:tc>
                  <a:txBody>
                    <a:bodyPr/>
                    <a:lstStyle/>
                    <a:p>
                      <a:r>
                        <a:rPr lang="en-IN" dirty="0">
                          <a:solidFill>
                            <a:srgbClr val="000000"/>
                          </a:solidFill>
                          <a:latin typeface="Arial" panose="020B0604020202020204" pitchFamily="34" charset="0"/>
                          <a:cs typeface="Arial" panose="020B0604020202020204" pitchFamily="34" charset="0"/>
                        </a:rPr>
                        <a:t>Swiss franc</a:t>
                      </a:r>
                    </a:p>
                  </a:txBody>
                  <a:tcPr marL="75570" marR="755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IN" dirty="0">
                          <a:solidFill>
                            <a:srgbClr val="000000"/>
                          </a:solidFill>
                          <a:latin typeface="Arial" panose="020B0604020202020204" pitchFamily="34" charset="0"/>
                          <a:cs typeface="Arial" panose="020B0604020202020204" pitchFamily="34" charset="0"/>
                        </a:rPr>
                        <a:t>     125,000</a:t>
                      </a:r>
                    </a:p>
                  </a:txBody>
                  <a:tcPr marL="75570" marR="755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3018302"/>
                  </a:ext>
                </a:extLst>
              </a:tr>
              <a:tr h="370840">
                <a:tc>
                  <a:txBody>
                    <a:bodyPr/>
                    <a:lstStyle/>
                    <a:p>
                      <a:r>
                        <a:rPr lang="en-IN" dirty="0">
                          <a:solidFill>
                            <a:srgbClr val="000000"/>
                          </a:solidFill>
                          <a:latin typeface="Arial" panose="020B0604020202020204" pitchFamily="34" charset="0"/>
                          <a:cs typeface="Arial" panose="020B0604020202020204" pitchFamily="34" charset="0"/>
                        </a:rPr>
                        <a:t>Turkish lira</a:t>
                      </a:r>
                    </a:p>
                  </a:txBody>
                  <a:tcPr marL="75570" marR="755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IN" dirty="0">
                          <a:solidFill>
                            <a:srgbClr val="000000"/>
                          </a:solidFill>
                          <a:latin typeface="Arial" panose="020B0604020202020204" pitchFamily="34" charset="0"/>
                          <a:cs typeface="Arial" panose="020B0604020202020204" pitchFamily="34" charset="0"/>
                        </a:rPr>
                        <a:t>  1,000,000</a:t>
                      </a:r>
                    </a:p>
                  </a:txBody>
                  <a:tcPr marL="75570" marR="755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4752726"/>
                  </a:ext>
                </a:extLst>
              </a:tr>
            </a:tbl>
          </a:graphicData>
        </a:graphic>
      </p:graphicFrame>
      <p:sp>
        <p:nvSpPr>
          <p:cNvPr id="5" name="Slide Number Placeholder 4">
            <a:extLst>
              <a:ext uri="{FF2B5EF4-FFF2-40B4-BE49-F238E27FC236}">
                <a16:creationId xmlns:a16="http://schemas.microsoft.com/office/drawing/2014/main" id="{00E171AB-89ED-494B-A5C9-90DA5E99548E}"/>
              </a:ext>
            </a:extLst>
          </p:cNvPr>
          <p:cNvSpPr>
            <a:spLocks noGrp="1"/>
          </p:cNvSpPr>
          <p:nvPr>
            <p:ph type="sldNum" sz="quarter" idx="4"/>
          </p:nvPr>
        </p:nvSpPr>
        <p:spPr/>
        <p:txBody>
          <a:bodyPr/>
          <a:lstStyle/>
          <a:p>
            <a:fld id="{F9BE6549-90FB-4E0E-8C54-0640FEBC787D}" type="slidenum">
              <a:rPr lang="en-US" smtClean="0"/>
              <a:pPr/>
              <a:t>12</a:t>
            </a:fld>
            <a:endParaRPr lang="en-US" dirty="0"/>
          </a:p>
        </p:txBody>
      </p:sp>
    </p:spTree>
    <p:extLst>
      <p:ext uri="{BB962C8B-B14F-4D97-AF65-F5344CB8AC3E}">
        <p14:creationId xmlns:p14="http://schemas.microsoft.com/office/powerpoint/2010/main" val="1537357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59A0F-A6CB-4263-9EB4-168A72718FAE}"/>
              </a:ext>
            </a:extLst>
          </p:cNvPr>
          <p:cNvSpPr>
            <a:spLocks noGrp="1"/>
          </p:cNvSpPr>
          <p:nvPr>
            <p:ph type="title"/>
          </p:nvPr>
        </p:nvSpPr>
        <p:spPr/>
        <p:txBody>
          <a:bodyPr/>
          <a:lstStyle/>
          <a:p>
            <a:r>
              <a:rPr lang="en-IN" dirty="0"/>
              <a:t>Currency Futures Market </a:t>
            </a:r>
            <a:r>
              <a:rPr lang="en-IN" sz="2400" b="0" dirty="0"/>
              <a:t>(2 of 6)</a:t>
            </a:r>
          </a:p>
        </p:txBody>
      </p:sp>
      <p:sp>
        <p:nvSpPr>
          <p:cNvPr id="3" name="Text Placeholder 2">
            <a:extLst>
              <a:ext uri="{FF2B5EF4-FFF2-40B4-BE49-F238E27FC236}">
                <a16:creationId xmlns:a16="http://schemas.microsoft.com/office/drawing/2014/main" id="{DF58CE11-774B-41BB-970D-68B93A8534A4}"/>
              </a:ext>
            </a:extLst>
          </p:cNvPr>
          <p:cNvSpPr>
            <a:spLocks noGrp="1"/>
          </p:cNvSpPr>
          <p:nvPr>
            <p:ph type="body" sz="quarter" idx="17"/>
          </p:nvPr>
        </p:nvSpPr>
        <p:spPr>
          <a:xfrm>
            <a:off x="743576" y="1289304"/>
            <a:ext cx="10711543" cy="3646490"/>
          </a:xfrm>
        </p:spPr>
        <p:txBody>
          <a:bodyPr/>
          <a:lstStyle/>
          <a:p>
            <a:pPr marL="0" indent="0">
              <a:buNone/>
            </a:pPr>
            <a:r>
              <a:rPr lang="en-IN" b="1" dirty="0"/>
              <a:t>Trading Currency Futures</a:t>
            </a:r>
          </a:p>
          <a:p>
            <a:r>
              <a:rPr lang="en-IN" dirty="0"/>
              <a:t>Firms or individuals can execute orders for currency futures contracts by calling brokerage firms.</a:t>
            </a:r>
          </a:p>
          <a:p>
            <a:r>
              <a:rPr lang="en-IN" b="1" dirty="0"/>
              <a:t>Trading platforms for currency futures:</a:t>
            </a:r>
            <a:r>
              <a:rPr lang="en-IN" dirty="0"/>
              <a:t> Electronic trading platforms facilitate the trading of currency futures. These platforms serve as a broker, as they execute the trades desired.</a:t>
            </a:r>
          </a:p>
          <a:p>
            <a:r>
              <a:rPr lang="en-IN" dirty="0"/>
              <a:t>Currency futures contracts are similar to forward contracts in that they allow a customer to lock in the exchange rate at which a specific currency is purchased or sold for a specific date in the future.</a:t>
            </a:r>
          </a:p>
        </p:txBody>
      </p:sp>
      <p:sp>
        <p:nvSpPr>
          <p:cNvPr id="4" name="Slide Number Placeholder 3">
            <a:extLst>
              <a:ext uri="{FF2B5EF4-FFF2-40B4-BE49-F238E27FC236}">
                <a16:creationId xmlns:a16="http://schemas.microsoft.com/office/drawing/2014/main" id="{8D19599D-FBCB-45B1-AECF-C4DDA3AD1EA1}"/>
              </a:ext>
            </a:extLst>
          </p:cNvPr>
          <p:cNvSpPr>
            <a:spLocks noGrp="1"/>
          </p:cNvSpPr>
          <p:nvPr>
            <p:ph type="sldNum" sz="quarter" idx="4"/>
          </p:nvPr>
        </p:nvSpPr>
        <p:spPr/>
        <p:txBody>
          <a:bodyPr/>
          <a:lstStyle/>
          <a:p>
            <a:fld id="{F9BE6549-90FB-4E0E-8C54-0640FEBC787D}" type="slidenum">
              <a:rPr lang="en-US" smtClean="0"/>
              <a:pPr/>
              <a:t>13</a:t>
            </a:fld>
            <a:endParaRPr lang="en-US" dirty="0"/>
          </a:p>
        </p:txBody>
      </p:sp>
    </p:spTree>
    <p:extLst>
      <p:ext uri="{BB962C8B-B14F-4D97-AF65-F5344CB8AC3E}">
        <p14:creationId xmlns:p14="http://schemas.microsoft.com/office/powerpoint/2010/main" val="3148300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3CDF2-245D-4499-A6C8-A5C0898176D3}"/>
              </a:ext>
            </a:extLst>
          </p:cNvPr>
          <p:cNvSpPr>
            <a:spLocks noGrp="1"/>
          </p:cNvSpPr>
          <p:nvPr>
            <p:ph type="title"/>
          </p:nvPr>
        </p:nvSpPr>
        <p:spPr/>
        <p:txBody>
          <a:bodyPr/>
          <a:lstStyle/>
          <a:p>
            <a:r>
              <a:rPr lang="en-IN" dirty="0"/>
              <a:t>Currency Futures Market </a:t>
            </a:r>
            <a:r>
              <a:rPr lang="en-IN" sz="2400" b="0" dirty="0"/>
              <a:t>(3 of 6)</a:t>
            </a:r>
          </a:p>
        </p:txBody>
      </p:sp>
      <p:sp>
        <p:nvSpPr>
          <p:cNvPr id="3" name="Text Placeholder 2">
            <a:extLst>
              <a:ext uri="{FF2B5EF4-FFF2-40B4-BE49-F238E27FC236}">
                <a16:creationId xmlns:a16="http://schemas.microsoft.com/office/drawing/2014/main" id="{281B9C5A-A0E4-473F-8EE8-EF49888D772A}"/>
              </a:ext>
            </a:extLst>
          </p:cNvPr>
          <p:cNvSpPr>
            <a:spLocks noGrp="1"/>
          </p:cNvSpPr>
          <p:nvPr>
            <p:ph type="body" sz="quarter" idx="15"/>
          </p:nvPr>
        </p:nvSpPr>
        <p:spPr>
          <a:xfrm>
            <a:off x="743576" y="1289684"/>
            <a:ext cx="10711543" cy="3911581"/>
          </a:xfrm>
        </p:spPr>
        <p:txBody>
          <a:bodyPr/>
          <a:lstStyle/>
          <a:p>
            <a:r>
              <a:rPr lang="en-IN" b="1" dirty="0"/>
              <a:t>Credit Risk of Currency Futures Contracts —</a:t>
            </a:r>
          </a:p>
          <a:p>
            <a:r>
              <a:rPr lang="en-IN" dirty="0"/>
              <a:t>To minimize its risk, the C</a:t>
            </a:r>
            <a:r>
              <a:rPr lang="en-IN" sz="100" dirty="0"/>
              <a:t> </a:t>
            </a:r>
            <a:r>
              <a:rPr lang="en-IN" dirty="0"/>
              <a:t>M</a:t>
            </a:r>
            <a:r>
              <a:rPr lang="en-IN" sz="100" dirty="0"/>
              <a:t> </a:t>
            </a:r>
            <a:r>
              <a:rPr lang="en-IN" dirty="0"/>
              <a:t>E imposes margin requirements to cover fluctuations in the value of a contract, meaning that the participants must make a deposit with their respective brokerage firms when they take a position.</a:t>
            </a:r>
          </a:p>
          <a:p>
            <a:r>
              <a:rPr lang="en-IN" b="1" dirty="0"/>
              <a:t>Comparing Futures to Forward Contracts</a:t>
            </a:r>
          </a:p>
          <a:p>
            <a:r>
              <a:rPr lang="en-IN" dirty="0"/>
              <a:t>Currency futures contracts are similar to forward contracts in that they allow a customer to lock in the exchange rate at which a specific currency is purchased or sold for a specific date in the future. (Exhibit 5.3)</a:t>
            </a:r>
          </a:p>
          <a:p>
            <a:r>
              <a:rPr lang="en-IN" b="1" dirty="0"/>
              <a:t>Pricing Currency Futures</a:t>
            </a:r>
            <a:r>
              <a:rPr lang="en-IN" dirty="0"/>
              <a:t> — The price of currency futures will be similar to the forward rate</a:t>
            </a:r>
          </a:p>
        </p:txBody>
      </p:sp>
      <p:sp>
        <p:nvSpPr>
          <p:cNvPr id="4" name="Slide Number Placeholder 3">
            <a:extLst>
              <a:ext uri="{FF2B5EF4-FFF2-40B4-BE49-F238E27FC236}">
                <a16:creationId xmlns:a16="http://schemas.microsoft.com/office/drawing/2014/main" id="{ECEE914B-C034-462B-B50D-BE4EB378C4DD}"/>
              </a:ext>
            </a:extLst>
          </p:cNvPr>
          <p:cNvSpPr>
            <a:spLocks noGrp="1"/>
          </p:cNvSpPr>
          <p:nvPr>
            <p:ph type="sldNum" sz="quarter" idx="4"/>
          </p:nvPr>
        </p:nvSpPr>
        <p:spPr/>
        <p:txBody>
          <a:bodyPr/>
          <a:lstStyle/>
          <a:p>
            <a:fld id="{F9BE6549-90FB-4E0E-8C54-0640FEBC787D}" type="slidenum">
              <a:rPr lang="en-US" smtClean="0"/>
              <a:pPr/>
              <a:t>14</a:t>
            </a:fld>
            <a:endParaRPr lang="en-US" dirty="0"/>
          </a:p>
        </p:txBody>
      </p:sp>
    </p:spTree>
    <p:extLst>
      <p:ext uri="{BB962C8B-B14F-4D97-AF65-F5344CB8AC3E}">
        <p14:creationId xmlns:p14="http://schemas.microsoft.com/office/powerpoint/2010/main" val="370441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72E24-108E-4799-88CF-EEC7A209445B}"/>
              </a:ext>
            </a:extLst>
          </p:cNvPr>
          <p:cNvSpPr>
            <a:spLocks noGrp="1"/>
          </p:cNvSpPr>
          <p:nvPr>
            <p:ph type="title"/>
          </p:nvPr>
        </p:nvSpPr>
        <p:spPr>
          <a:xfrm>
            <a:off x="838199" y="365125"/>
            <a:ext cx="11002347" cy="804991"/>
          </a:xfrm>
        </p:spPr>
        <p:txBody>
          <a:bodyPr/>
          <a:lstStyle/>
          <a:p>
            <a:r>
              <a:rPr lang="en-IN" sz="3200" dirty="0"/>
              <a:t>Exhibit 5.3 Comparison of the Forward and Futures Market</a:t>
            </a:r>
          </a:p>
        </p:txBody>
      </p:sp>
      <p:graphicFrame>
        <p:nvGraphicFramePr>
          <p:cNvPr id="7" name="Content Placeholder 4" descr="Table is accessible to screen readers.">
            <a:extLst>
              <a:ext uri="{FF2B5EF4-FFF2-40B4-BE49-F238E27FC236}">
                <a16:creationId xmlns:a16="http://schemas.microsoft.com/office/drawing/2014/main" id="{D9A70F94-F5F7-4F69-8A9B-E387F1744262}"/>
              </a:ext>
            </a:extLst>
          </p:cNvPr>
          <p:cNvGraphicFramePr>
            <a:graphicFrameLocks noGrp="1"/>
          </p:cNvGraphicFramePr>
          <p:nvPr>
            <p:ph sz="quarter" idx="16"/>
            <p:extLst>
              <p:ext uri="{D42A27DB-BD31-4B8C-83A1-F6EECF244321}">
                <p14:modId xmlns:p14="http://schemas.microsoft.com/office/powerpoint/2010/main" val="886026021"/>
              </p:ext>
            </p:extLst>
          </p:nvPr>
        </p:nvGraphicFramePr>
        <p:xfrm>
          <a:off x="818743" y="1357146"/>
          <a:ext cx="10712448" cy="4592320"/>
        </p:xfrm>
        <a:graphic>
          <a:graphicData uri="http://schemas.openxmlformats.org/drawingml/2006/table">
            <a:tbl>
              <a:tblPr firstRow="1" bandRow="1">
                <a:tableStyleId>{2D5ABB26-0587-4C30-8999-92F81FD0307C}</a:tableStyleId>
              </a:tblPr>
              <a:tblGrid>
                <a:gridCol w="1701670">
                  <a:extLst>
                    <a:ext uri="{9D8B030D-6E8A-4147-A177-3AD203B41FA5}">
                      <a16:colId xmlns:a16="http://schemas.microsoft.com/office/drawing/2014/main" val="3459309105"/>
                    </a:ext>
                  </a:extLst>
                </a:gridCol>
                <a:gridCol w="4739951">
                  <a:extLst>
                    <a:ext uri="{9D8B030D-6E8A-4147-A177-3AD203B41FA5}">
                      <a16:colId xmlns:a16="http://schemas.microsoft.com/office/drawing/2014/main" val="4109161463"/>
                    </a:ext>
                  </a:extLst>
                </a:gridCol>
                <a:gridCol w="4270827">
                  <a:extLst>
                    <a:ext uri="{9D8B030D-6E8A-4147-A177-3AD203B41FA5}">
                      <a16:colId xmlns:a16="http://schemas.microsoft.com/office/drawing/2014/main" val="1233563173"/>
                    </a:ext>
                  </a:extLst>
                </a:gridCol>
              </a:tblGrid>
              <a:tr h="370840">
                <a:tc>
                  <a:txBody>
                    <a:bodyPr/>
                    <a:lstStyle/>
                    <a:p>
                      <a:endParaRPr lang="en-IN" sz="1400" b="1" baseline="0" dirty="0">
                        <a:solidFill>
                          <a:srgbClr val="000000"/>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400" b="1" baseline="0" dirty="0">
                          <a:solidFill>
                            <a:srgbClr val="000000"/>
                          </a:solidFill>
                          <a:latin typeface="Arial" panose="020B0604020202020204" pitchFamily="34" charset="0"/>
                          <a:cs typeface="Arial" panose="020B0604020202020204" pitchFamily="34" charset="0"/>
                        </a:rPr>
                        <a:t>FORWARD</a:t>
                      </a:r>
                      <a:endParaRPr lang="en-IN" sz="1400" b="1" baseline="0" dirty="0">
                        <a:solidFill>
                          <a:srgbClr val="000000"/>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400" b="1" baseline="0" dirty="0">
                          <a:solidFill>
                            <a:srgbClr val="000000"/>
                          </a:solidFill>
                          <a:latin typeface="Arial" panose="020B0604020202020204" pitchFamily="34" charset="0"/>
                          <a:cs typeface="Arial" panose="020B0604020202020204" pitchFamily="34" charset="0"/>
                        </a:rPr>
                        <a:t>FUTURES</a:t>
                      </a:r>
                      <a:endParaRPr lang="en-IN" sz="1400" b="1" baseline="0" dirty="0">
                        <a:solidFill>
                          <a:srgbClr val="000000"/>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0780660"/>
                  </a:ext>
                </a:extLst>
              </a:tr>
              <a:tr h="370840">
                <a:tc>
                  <a:txBody>
                    <a:bodyPr/>
                    <a:lstStyle/>
                    <a:p>
                      <a:r>
                        <a:rPr lang="en-IN" sz="1400" baseline="0" dirty="0">
                          <a:solidFill>
                            <a:srgbClr val="000000"/>
                          </a:solidFill>
                          <a:latin typeface="Arial" panose="020B0604020202020204" pitchFamily="34" charset="0"/>
                          <a:cs typeface="Arial" panose="020B0604020202020204" pitchFamily="34" charset="0"/>
                        </a:rPr>
                        <a:t>Size of contract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IN" sz="1400" baseline="0" dirty="0">
                          <a:solidFill>
                            <a:srgbClr val="000000"/>
                          </a:solidFill>
                          <a:latin typeface="Arial" panose="020B0604020202020204" pitchFamily="34" charset="0"/>
                          <a:cs typeface="Arial" panose="020B0604020202020204" pitchFamily="34" charset="0"/>
                        </a:rPr>
                        <a:t>Tailored to individual needs.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IN" sz="1400" baseline="0" dirty="0">
                          <a:solidFill>
                            <a:srgbClr val="000000"/>
                          </a:solidFill>
                          <a:latin typeface="Arial" panose="020B0604020202020204" pitchFamily="34" charset="0"/>
                          <a:cs typeface="Arial" panose="020B0604020202020204" pitchFamily="34" charset="0"/>
                        </a:rPr>
                        <a:t>Standardized.</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7872301"/>
                  </a:ext>
                </a:extLst>
              </a:tr>
              <a:tr h="370840">
                <a:tc>
                  <a:txBody>
                    <a:bodyPr/>
                    <a:lstStyle/>
                    <a:p>
                      <a:r>
                        <a:rPr lang="en-IN" sz="1400" baseline="0" dirty="0">
                          <a:solidFill>
                            <a:srgbClr val="000000"/>
                          </a:solidFill>
                          <a:latin typeface="Arial" panose="020B0604020202020204" pitchFamily="34" charset="0"/>
                          <a:cs typeface="Arial" panose="020B0604020202020204" pitchFamily="34" charset="0"/>
                        </a:rPr>
                        <a:t>Delivery date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IN" sz="1400" baseline="0" dirty="0">
                          <a:solidFill>
                            <a:srgbClr val="000000"/>
                          </a:solidFill>
                          <a:latin typeface="Arial" panose="020B0604020202020204" pitchFamily="34" charset="0"/>
                          <a:cs typeface="Arial" panose="020B0604020202020204" pitchFamily="34" charset="0"/>
                        </a:rPr>
                        <a:t>Tailored to individual needs.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IN" sz="1400" baseline="0" dirty="0">
                          <a:solidFill>
                            <a:srgbClr val="000000"/>
                          </a:solidFill>
                          <a:latin typeface="Arial" panose="020B0604020202020204" pitchFamily="34" charset="0"/>
                          <a:cs typeface="Arial" panose="020B0604020202020204" pitchFamily="34" charset="0"/>
                        </a:rPr>
                        <a:t>Standardized.</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0718396"/>
                  </a:ext>
                </a:extLst>
              </a:tr>
              <a:tr h="370840">
                <a:tc>
                  <a:txBody>
                    <a:bodyPr/>
                    <a:lstStyle/>
                    <a:p>
                      <a:r>
                        <a:rPr lang="en-IN" sz="1400" baseline="0" dirty="0">
                          <a:solidFill>
                            <a:srgbClr val="000000"/>
                          </a:solidFill>
                          <a:latin typeface="Arial" panose="020B0604020202020204" pitchFamily="34" charset="0"/>
                          <a:cs typeface="Arial" panose="020B0604020202020204" pitchFamily="34" charset="0"/>
                        </a:rPr>
                        <a:t>Participants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IN" sz="1400" baseline="0" dirty="0">
                          <a:solidFill>
                            <a:srgbClr val="000000"/>
                          </a:solidFill>
                          <a:latin typeface="Arial" panose="020B0604020202020204" pitchFamily="34" charset="0"/>
                          <a:cs typeface="Arial" panose="020B0604020202020204" pitchFamily="34" charset="0"/>
                        </a:rPr>
                        <a:t>Banks, brokers, and multinational companies. Public speculation not encouraged.</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IN" sz="1400" baseline="0" dirty="0">
                          <a:solidFill>
                            <a:srgbClr val="000000"/>
                          </a:solidFill>
                          <a:latin typeface="Arial" panose="020B0604020202020204" pitchFamily="34" charset="0"/>
                          <a:cs typeface="Arial" panose="020B0604020202020204" pitchFamily="34" charset="0"/>
                        </a:rPr>
                        <a:t>Banks, brokers, and multinational companies. Qualified public speculation encouraged.</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5203505"/>
                  </a:ext>
                </a:extLst>
              </a:tr>
              <a:tr h="370840">
                <a:tc>
                  <a:txBody>
                    <a:bodyPr/>
                    <a:lstStyle/>
                    <a:p>
                      <a:r>
                        <a:rPr lang="en-IN" sz="1400" baseline="0" dirty="0">
                          <a:solidFill>
                            <a:srgbClr val="000000"/>
                          </a:solidFill>
                          <a:latin typeface="Arial" panose="020B0604020202020204" pitchFamily="34" charset="0"/>
                          <a:cs typeface="Arial" panose="020B0604020202020204" pitchFamily="34" charset="0"/>
                        </a:rPr>
                        <a:t>Security deposit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IN" sz="1400" baseline="0" dirty="0">
                          <a:solidFill>
                            <a:srgbClr val="000000"/>
                          </a:solidFill>
                          <a:latin typeface="Arial" panose="020B0604020202020204" pitchFamily="34" charset="0"/>
                          <a:cs typeface="Arial" panose="020B0604020202020204" pitchFamily="34" charset="0"/>
                        </a:rPr>
                        <a:t>None as such, but compensating bank balances or lines of credit required.</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IN" sz="1400" baseline="0" dirty="0">
                          <a:solidFill>
                            <a:srgbClr val="000000"/>
                          </a:solidFill>
                          <a:latin typeface="Arial" panose="020B0604020202020204" pitchFamily="34" charset="0"/>
                          <a:cs typeface="Arial" panose="020B0604020202020204" pitchFamily="34" charset="0"/>
                        </a:rPr>
                        <a:t>Small security deposit required.</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4630569"/>
                  </a:ext>
                </a:extLst>
              </a:tr>
              <a:tr h="370840">
                <a:tc>
                  <a:txBody>
                    <a:bodyPr/>
                    <a:lstStyle/>
                    <a:p>
                      <a:r>
                        <a:rPr lang="en-IN" sz="1400" baseline="0" dirty="0">
                          <a:solidFill>
                            <a:srgbClr val="000000"/>
                          </a:solidFill>
                          <a:latin typeface="Arial" panose="020B0604020202020204" pitchFamily="34" charset="0"/>
                          <a:cs typeface="Arial" panose="020B0604020202020204" pitchFamily="34" charset="0"/>
                        </a:rPr>
                        <a:t>Clearing operation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IN" sz="1400" baseline="0" dirty="0">
                          <a:solidFill>
                            <a:srgbClr val="000000"/>
                          </a:solidFill>
                          <a:latin typeface="Arial" panose="020B0604020202020204" pitchFamily="34" charset="0"/>
                          <a:cs typeface="Arial" panose="020B0604020202020204" pitchFamily="34" charset="0"/>
                        </a:rPr>
                        <a:t>Handling contingent on individual banks and brokers. No separate clearinghouse function.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IN" sz="1400" baseline="0" dirty="0">
                          <a:solidFill>
                            <a:srgbClr val="000000"/>
                          </a:solidFill>
                          <a:latin typeface="Arial" panose="020B0604020202020204" pitchFamily="34" charset="0"/>
                          <a:cs typeface="Arial" panose="020B0604020202020204" pitchFamily="34" charset="0"/>
                        </a:rPr>
                        <a:t>Handled by exchange clearinghouse. Daily settlements to the market price.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4733900"/>
                  </a:ext>
                </a:extLst>
              </a:tr>
              <a:tr h="370840">
                <a:tc>
                  <a:txBody>
                    <a:bodyPr/>
                    <a:lstStyle/>
                    <a:p>
                      <a:r>
                        <a:rPr lang="en-IN" sz="1400" baseline="0" dirty="0">
                          <a:solidFill>
                            <a:srgbClr val="000000"/>
                          </a:solidFill>
                          <a:latin typeface="Arial" panose="020B0604020202020204" pitchFamily="34" charset="0"/>
                          <a:cs typeface="Arial" panose="020B0604020202020204" pitchFamily="34" charset="0"/>
                        </a:rPr>
                        <a:t>Marketplace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IN" sz="1400" baseline="0" dirty="0">
                          <a:solidFill>
                            <a:srgbClr val="000000"/>
                          </a:solidFill>
                          <a:latin typeface="Arial" panose="020B0604020202020204" pitchFamily="34" charset="0"/>
                          <a:cs typeface="Arial" panose="020B0604020202020204" pitchFamily="34" charset="0"/>
                        </a:rPr>
                        <a:t>Telecommunications network.</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IN" sz="1400" baseline="0" dirty="0">
                          <a:solidFill>
                            <a:srgbClr val="000000"/>
                          </a:solidFill>
                          <a:latin typeface="Arial" panose="020B0604020202020204" pitchFamily="34" charset="0"/>
                          <a:cs typeface="Arial" panose="020B0604020202020204" pitchFamily="34" charset="0"/>
                        </a:rPr>
                        <a:t>Globex computerized trading platform with worldwide communications.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842556"/>
                  </a:ext>
                </a:extLst>
              </a:tr>
              <a:tr h="370840">
                <a:tc>
                  <a:txBody>
                    <a:bodyPr/>
                    <a:lstStyle/>
                    <a:p>
                      <a:r>
                        <a:rPr lang="en-IN" sz="1400" baseline="0" dirty="0">
                          <a:solidFill>
                            <a:srgbClr val="000000"/>
                          </a:solidFill>
                          <a:latin typeface="Arial" panose="020B0604020202020204" pitchFamily="34" charset="0"/>
                          <a:cs typeface="Arial" panose="020B0604020202020204" pitchFamily="34" charset="0"/>
                        </a:rPr>
                        <a:t>Regulation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IN" sz="1400" baseline="0" dirty="0">
                          <a:solidFill>
                            <a:srgbClr val="000000"/>
                          </a:solidFill>
                          <a:latin typeface="Arial" panose="020B0604020202020204" pitchFamily="34" charset="0"/>
                          <a:cs typeface="Arial" panose="020B0604020202020204" pitchFamily="34" charset="0"/>
                        </a:rPr>
                        <a:t>Self-regulating.</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IN" sz="1400" baseline="0" dirty="0">
                          <a:solidFill>
                            <a:srgbClr val="000000"/>
                          </a:solidFill>
                          <a:latin typeface="Arial" panose="020B0604020202020204" pitchFamily="34" charset="0"/>
                          <a:cs typeface="Arial" panose="020B0604020202020204" pitchFamily="34" charset="0"/>
                        </a:rPr>
                        <a:t>Commodity Futures Trading Commission; National Futures Association.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1483525"/>
                  </a:ext>
                </a:extLst>
              </a:tr>
              <a:tr h="370840">
                <a:tc>
                  <a:txBody>
                    <a:bodyPr/>
                    <a:lstStyle/>
                    <a:p>
                      <a:r>
                        <a:rPr lang="en-IN" sz="1400" baseline="0" dirty="0">
                          <a:solidFill>
                            <a:srgbClr val="000000"/>
                          </a:solidFill>
                          <a:latin typeface="Arial" panose="020B0604020202020204" pitchFamily="34" charset="0"/>
                          <a:cs typeface="Arial" panose="020B0604020202020204" pitchFamily="34" charset="0"/>
                        </a:rPr>
                        <a:t>Liquidation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IN" sz="1400" baseline="0" dirty="0">
                          <a:solidFill>
                            <a:srgbClr val="000000"/>
                          </a:solidFill>
                          <a:latin typeface="Arial" panose="020B0604020202020204" pitchFamily="34" charset="0"/>
                          <a:cs typeface="Arial" panose="020B0604020202020204" pitchFamily="34" charset="0"/>
                        </a:rPr>
                        <a:t>Most settled by actual delivery; some by offset, but at a cost.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IN" sz="1400" baseline="0" dirty="0">
                          <a:solidFill>
                            <a:srgbClr val="000000"/>
                          </a:solidFill>
                          <a:latin typeface="Arial" panose="020B0604020202020204" pitchFamily="34" charset="0"/>
                          <a:cs typeface="Arial" panose="020B0604020202020204" pitchFamily="34" charset="0"/>
                        </a:rPr>
                        <a:t>Most by offset; very few settled by delivery.</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1880738"/>
                  </a:ext>
                </a:extLst>
              </a:tr>
              <a:tr h="370840">
                <a:tc>
                  <a:txBody>
                    <a:bodyPr/>
                    <a:lstStyle/>
                    <a:p>
                      <a:r>
                        <a:rPr lang="en-IN" sz="1400" baseline="0" dirty="0">
                          <a:solidFill>
                            <a:srgbClr val="000000"/>
                          </a:solidFill>
                          <a:latin typeface="Arial" panose="020B0604020202020204" pitchFamily="34" charset="0"/>
                          <a:cs typeface="Arial" panose="020B0604020202020204" pitchFamily="34" charset="0"/>
                        </a:rPr>
                        <a:t>Transaction costs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IN" sz="1400" baseline="0" dirty="0">
                          <a:solidFill>
                            <a:srgbClr val="000000"/>
                          </a:solidFill>
                          <a:latin typeface="Arial" panose="020B0604020202020204" pitchFamily="34" charset="0"/>
                          <a:cs typeface="Arial" panose="020B0604020202020204" pitchFamily="34" charset="0"/>
                        </a:rPr>
                        <a:t>Set by the spread between the bank's buy and sell prices.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IN" sz="1400" baseline="0" dirty="0">
                          <a:solidFill>
                            <a:srgbClr val="000000"/>
                          </a:solidFill>
                          <a:latin typeface="Arial" panose="020B0604020202020204" pitchFamily="34" charset="0"/>
                          <a:cs typeface="Arial" panose="020B0604020202020204" pitchFamily="34" charset="0"/>
                        </a:rPr>
                        <a:t>Negotiated brokerage fees.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3177540"/>
                  </a:ext>
                </a:extLst>
              </a:tr>
            </a:tbl>
          </a:graphicData>
        </a:graphic>
      </p:graphicFrame>
      <p:sp>
        <p:nvSpPr>
          <p:cNvPr id="6" name="Content Placeholder 5">
            <a:extLst>
              <a:ext uri="{FF2B5EF4-FFF2-40B4-BE49-F238E27FC236}">
                <a16:creationId xmlns:a16="http://schemas.microsoft.com/office/drawing/2014/main" id="{80AF15E1-5907-4707-8F49-BC37598A0888}"/>
              </a:ext>
            </a:extLst>
          </p:cNvPr>
          <p:cNvSpPr>
            <a:spLocks noGrp="1"/>
          </p:cNvSpPr>
          <p:nvPr>
            <p:ph sz="quarter" idx="17"/>
          </p:nvPr>
        </p:nvSpPr>
        <p:spPr>
          <a:xfrm>
            <a:off x="742950" y="6036708"/>
            <a:ext cx="10712450" cy="224327"/>
          </a:xfrm>
        </p:spPr>
        <p:txBody>
          <a:bodyPr/>
          <a:lstStyle/>
          <a:p>
            <a:r>
              <a:rPr lang="en-IN" sz="1400" i="1" dirty="0"/>
              <a:t>Source: Chicago Mercantile Exchange.</a:t>
            </a:r>
          </a:p>
        </p:txBody>
      </p:sp>
      <p:sp>
        <p:nvSpPr>
          <p:cNvPr id="4" name="Slide Number Placeholder 3">
            <a:extLst>
              <a:ext uri="{FF2B5EF4-FFF2-40B4-BE49-F238E27FC236}">
                <a16:creationId xmlns:a16="http://schemas.microsoft.com/office/drawing/2014/main" id="{4E4BF4E2-5135-4F11-9EFA-5FC5A35DB6DF}"/>
              </a:ext>
            </a:extLst>
          </p:cNvPr>
          <p:cNvSpPr>
            <a:spLocks noGrp="1"/>
          </p:cNvSpPr>
          <p:nvPr>
            <p:ph type="sldNum" sz="quarter" idx="4"/>
          </p:nvPr>
        </p:nvSpPr>
        <p:spPr/>
        <p:txBody>
          <a:bodyPr/>
          <a:lstStyle/>
          <a:p>
            <a:fld id="{F9BE6549-90FB-4E0E-8C54-0640FEBC787D}" type="slidenum">
              <a:rPr lang="en-US" smtClean="0"/>
              <a:pPr/>
              <a:t>15</a:t>
            </a:fld>
            <a:endParaRPr lang="en-US" dirty="0"/>
          </a:p>
        </p:txBody>
      </p:sp>
    </p:spTree>
    <p:extLst>
      <p:ext uri="{BB962C8B-B14F-4D97-AF65-F5344CB8AC3E}">
        <p14:creationId xmlns:p14="http://schemas.microsoft.com/office/powerpoint/2010/main" val="1531670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848F2-B1D4-45A3-B8F1-F21704748D8E}"/>
              </a:ext>
            </a:extLst>
          </p:cNvPr>
          <p:cNvSpPr>
            <a:spLocks noGrp="1"/>
          </p:cNvSpPr>
          <p:nvPr>
            <p:ph type="title"/>
          </p:nvPr>
        </p:nvSpPr>
        <p:spPr/>
        <p:txBody>
          <a:bodyPr/>
          <a:lstStyle/>
          <a:p>
            <a:r>
              <a:rPr lang="en-IN" dirty="0"/>
              <a:t>Currency Futures Market </a:t>
            </a:r>
            <a:r>
              <a:rPr lang="en-IN" sz="2400" b="0" dirty="0"/>
              <a:t>(4 of 6)</a:t>
            </a:r>
          </a:p>
        </p:txBody>
      </p:sp>
      <p:sp>
        <p:nvSpPr>
          <p:cNvPr id="3" name="Text Placeholder 2">
            <a:extLst>
              <a:ext uri="{FF2B5EF4-FFF2-40B4-BE49-F238E27FC236}">
                <a16:creationId xmlns:a16="http://schemas.microsoft.com/office/drawing/2014/main" id="{A8C7F4D3-0F69-432A-BF28-E65019BAB044}"/>
              </a:ext>
            </a:extLst>
          </p:cNvPr>
          <p:cNvSpPr>
            <a:spLocks noGrp="1"/>
          </p:cNvSpPr>
          <p:nvPr>
            <p:ph type="body" sz="quarter" idx="17"/>
          </p:nvPr>
        </p:nvSpPr>
        <p:spPr>
          <a:xfrm>
            <a:off x="743576" y="1289304"/>
            <a:ext cx="10711543" cy="3734980"/>
          </a:xfrm>
        </p:spPr>
        <p:txBody>
          <a:bodyPr/>
          <a:lstStyle/>
          <a:p>
            <a:pPr marL="0" indent="0">
              <a:buNone/>
            </a:pPr>
            <a:r>
              <a:rPr lang="en-IN" b="1" dirty="0"/>
              <a:t>How Firms Use Currency Futures</a:t>
            </a:r>
          </a:p>
          <a:p>
            <a:r>
              <a:rPr lang="en-IN" b="1" dirty="0"/>
              <a:t>Purchasing Futures to Hedge Payables</a:t>
            </a:r>
            <a:r>
              <a:rPr lang="en-IN" dirty="0"/>
              <a:t> — The purchase of futures contracts locks in the price at which a firm can purchase a currency.</a:t>
            </a:r>
          </a:p>
          <a:p>
            <a:r>
              <a:rPr lang="en-IN" b="1" dirty="0"/>
              <a:t>Selling Futures to Hedge Receivables</a:t>
            </a:r>
            <a:r>
              <a:rPr lang="en-IN" dirty="0"/>
              <a:t> — The sale of futures contracts locks in the price at which a firm can sell a currency.</a:t>
            </a:r>
          </a:p>
          <a:p>
            <a:r>
              <a:rPr lang="en-IN" b="1" dirty="0"/>
              <a:t>Closing Out a Futures Position</a:t>
            </a:r>
            <a:r>
              <a:rPr lang="en-IN" dirty="0"/>
              <a:t> (Exhibit 5.4)</a:t>
            </a:r>
          </a:p>
          <a:p>
            <a:pPr lvl="1"/>
            <a:r>
              <a:rPr lang="en-IN" dirty="0"/>
              <a:t>Sellers (buyers) of currency futures can close out their positions by buying (selling) identical futures contracts prior to settlement.</a:t>
            </a:r>
          </a:p>
          <a:p>
            <a:pPr lvl="1"/>
            <a:r>
              <a:rPr lang="en-IN" dirty="0"/>
              <a:t>Most currency futures contracts are closed out before the settlement date.</a:t>
            </a:r>
          </a:p>
        </p:txBody>
      </p:sp>
      <p:sp>
        <p:nvSpPr>
          <p:cNvPr id="4" name="Slide Number Placeholder 3">
            <a:extLst>
              <a:ext uri="{FF2B5EF4-FFF2-40B4-BE49-F238E27FC236}">
                <a16:creationId xmlns:a16="http://schemas.microsoft.com/office/drawing/2014/main" id="{E46F2FF6-C5A6-40D3-8AE0-C454890B46CB}"/>
              </a:ext>
            </a:extLst>
          </p:cNvPr>
          <p:cNvSpPr>
            <a:spLocks noGrp="1"/>
          </p:cNvSpPr>
          <p:nvPr>
            <p:ph type="sldNum" sz="quarter" idx="4"/>
          </p:nvPr>
        </p:nvSpPr>
        <p:spPr/>
        <p:txBody>
          <a:bodyPr/>
          <a:lstStyle/>
          <a:p>
            <a:fld id="{F9BE6549-90FB-4E0E-8C54-0640FEBC787D}" type="slidenum">
              <a:rPr lang="en-US" smtClean="0"/>
              <a:pPr/>
              <a:t>16</a:t>
            </a:fld>
            <a:endParaRPr lang="en-US" dirty="0"/>
          </a:p>
        </p:txBody>
      </p:sp>
    </p:spTree>
    <p:extLst>
      <p:ext uri="{BB962C8B-B14F-4D97-AF65-F5344CB8AC3E}">
        <p14:creationId xmlns:p14="http://schemas.microsoft.com/office/powerpoint/2010/main" val="17450437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8F366-231A-4CA5-99E6-4EEF8EC21A04}"/>
              </a:ext>
            </a:extLst>
          </p:cNvPr>
          <p:cNvSpPr>
            <a:spLocks noGrp="1"/>
          </p:cNvSpPr>
          <p:nvPr>
            <p:ph type="title"/>
          </p:nvPr>
        </p:nvSpPr>
        <p:spPr/>
        <p:txBody>
          <a:bodyPr/>
          <a:lstStyle/>
          <a:p>
            <a:r>
              <a:rPr lang="en-IN" dirty="0"/>
              <a:t>Exhibit 5.4 Closing Out a Futures Contract</a:t>
            </a:r>
          </a:p>
        </p:txBody>
      </p:sp>
      <p:pic>
        <p:nvPicPr>
          <p:cNvPr id="6" name="Content Placeholder 5" descr="A calculation shows the closing out of a futures contract. The first row has 3 dates: January 10, February 15 and March 19, settlement date. In the second row, below January 10, there is a plus sign followed by a dotted horizontal line up to February 15. Below February 15, there is a plus sign followed by a dotted horizontal line up to March 19. In the third row, below January 10 is the following entry. Step 1: contract to buy. $.53 per A $, multiplied by A $100,000 = $53,000 at the settlement date. Below February 15 is the following entry. Step 2: contract to sell. $.50 per A $ multiplied by A $100,000 = $50,000 at the settlement date. Below March 19 is the following entry. Step 3: Settle contracts. Negative $53,000, contract 1, + $50,000, contract 2 = $3000 loss.  ">
            <a:extLst>
              <a:ext uri="{FF2B5EF4-FFF2-40B4-BE49-F238E27FC236}">
                <a16:creationId xmlns:a16="http://schemas.microsoft.com/office/drawing/2014/main" id="{A1A6CACB-5D77-4EFA-B977-8450B360D2E0}"/>
              </a:ext>
            </a:extLst>
          </p:cNvPr>
          <p:cNvPicPr>
            <a:picLocks noGrp="1" noChangeAspect="1"/>
          </p:cNvPicPr>
          <p:nvPr>
            <p:ph sz="quarter" idx="16"/>
          </p:nvPr>
        </p:nvPicPr>
        <p:blipFill>
          <a:blip r:embed="rId2"/>
          <a:stretch>
            <a:fillRect/>
          </a:stretch>
        </p:blipFill>
        <p:spPr>
          <a:xfrm>
            <a:off x="1091674" y="2041378"/>
            <a:ext cx="10015001" cy="2775242"/>
          </a:xfrm>
          <a:prstGeom prst="rect">
            <a:avLst/>
          </a:prstGeom>
        </p:spPr>
      </p:pic>
      <p:sp>
        <p:nvSpPr>
          <p:cNvPr id="5" name="Slide Number Placeholder 4">
            <a:extLst>
              <a:ext uri="{FF2B5EF4-FFF2-40B4-BE49-F238E27FC236}">
                <a16:creationId xmlns:a16="http://schemas.microsoft.com/office/drawing/2014/main" id="{2FB33AE8-93E1-4E8F-B1BE-7B9368E2A53D}"/>
              </a:ext>
            </a:extLst>
          </p:cNvPr>
          <p:cNvSpPr>
            <a:spLocks noGrp="1"/>
          </p:cNvSpPr>
          <p:nvPr>
            <p:ph type="sldNum" sz="quarter" idx="4"/>
          </p:nvPr>
        </p:nvSpPr>
        <p:spPr/>
        <p:txBody>
          <a:bodyPr/>
          <a:lstStyle/>
          <a:p>
            <a:fld id="{F9BE6549-90FB-4E0E-8C54-0640FEBC787D}" type="slidenum">
              <a:rPr lang="en-US" smtClean="0"/>
              <a:pPr/>
              <a:t>17</a:t>
            </a:fld>
            <a:endParaRPr lang="en-US" dirty="0"/>
          </a:p>
        </p:txBody>
      </p:sp>
    </p:spTree>
    <p:extLst>
      <p:ext uri="{BB962C8B-B14F-4D97-AF65-F5344CB8AC3E}">
        <p14:creationId xmlns:p14="http://schemas.microsoft.com/office/powerpoint/2010/main" val="4138113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72456-4C01-47FB-8025-2801C4B01BB1}"/>
              </a:ext>
            </a:extLst>
          </p:cNvPr>
          <p:cNvSpPr>
            <a:spLocks noGrp="1"/>
          </p:cNvSpPr>
          <p:nvPr>
            <p:ph type="title"/>
          </p:nvPr>
        </p:nvSpPr>
        <p:spPr/>
        <p:txBody>
          <a:bodyPr/>
          <a:lstStyle/>
          <a:p>
            <a:r>
              <a:rPr lang="en-IN" dirty="0"/>
              <a:t>Currency Futures Market </a:t>
            </a:r>
            <a:r>
              <a:rPr lang="en-IN" sz="2400" b="0" dirty="0"/>
              <a:t>(5 of 6)</a:t>
            </a:r>
          </a:p>
        </p:txBody>
      </p:sp>
      <p:sp>
        <p:nvSpPr>
          <p:cNvPr id="3" name="Text Placeholder 2">
            <a:extLst>
              <a:ext uri="{FF2B5EF4-FFF2-40B4-BE49-F238E27FC236}">
                <a16:creationId xmlns:a16="http://schemas.microsoft.com/office/drawing/2014/main" id="{D92052E8-36FC-4C0E-A215-D3B4DAEFBF7F}"/>
              </a:ext>
            </a:extLst>
          </p:cNvPr>
          <p:cNvSpPr>
            <a:spLocks noGrp="1"/>
          </p:cNvSpPr>
          <p:nvPr>
            <p:ph type="body" sz="quarter" idx="17"/>
          </p:nvPr>
        </p:nvSpPr>
        <p:spPr>
          <a:xfrm>
            <a:off x="743576" y="1289304"/>
            <a:ext cx="10711543" cy="2574773"/>
          </a:xfrm>
        </p:spPr>
        <p:txBody>
          <a:bodyPr/>
          <a:lstStyle/>
          <a:p>
            <a:pPr marL="0" indent="0">
              <a:buNone/>
            </a:pPr>
            <a:r>
              <a:rPr lang="en-IN" b="1" dirty="0"/>
              <a:t>Speculation with Currency Futures </a:t>
            </a:r>
            <a:r>
              <a:rPr lang="en-IN" dirty="0"/>
              <a:t>(Exhibit 5.5)</a:t>
            </a:r>
          </a:p>
          <a:p>
            <a:r>
              <a:rPr lang="en-IN" dirty="0"/>
              <a:t>Currency futures contracts are sometimes purchased by speculators attempting to capitalize on their expectation of a currency’s future movement.</a:t>
            </a:r>
          </a:p>
          <a:p>
            <a:r>
              <a:rPr lang="en-IN" dirty="0"/>
              <a:t>Currency futures are often sold by speculators who expect that the spot rate of a currency will be less than the rate at which they would be obligated to sell it.</a:t>
            </a:r>
          </a:p>
        </p:txBody>
      </p:sp>
      <p:sp>
        <p:nvSpPr>
          <p:cNvPr id="4" name="Slide Number Placeholder 3">
            <a:extLst>
              <a:ext uri="{FF2B5EF4-FFF2-40B4-BE49-F238E27FC236}">
                <a16:creationId xmlns:a16="http://schemas.microsoft.com/office/drawing/2014/main" id="{38C665EF-5F53-483E-BC2A-D34F1DA9FEA0}"/>
              </a:ext>
            </a:extLst>
          </p:cNvPr>
          <p:cNvSpPr>
            <a:spLocks noGrp="1"/>
          </p:cNvSpPr>
          <p:nvPr>
            <p:ph type="sldNum" sz="quarter" idx="4"/>
          </p:nvPr>
        </p:nvSpPr>
        <p:spPr/>
        <p:txBody>
          <a:bodyPr/>
          <a:lstStyle/>
          <a:p>
            <a:fld id="{F9BE6549-90FB-4E0E-8C54-0640FEBC787D}" type="slidenum">
              <a:rPr lang="en-US" smtClean="0"/>
              <a:pPr/>
              <a:t>18</a:t>
            </a:fld>
            <a:endParaRPr lang="en-US" dirty="0"/>
          </a:p>
        </p:txBody>
      </p:sp>
    </p:spTree>
    <p:extLst>
      <p:ext uri="{BB962C8B-B14F-4D97-AF65-F5344CB8AC3E}">
        <p14:creationId xmlns:p14="http://schemas.microsoft.com/office/powerpoint/2010/main" val="463572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8F366-231A-4CA5-99E6-4EEF8EC21A04}"/>
              </a:ext>
            </a:extLst>
          </p:cNvPr>
          <p:cNvSpPr>
            <a:spLocks noGrp="1"/>
          </p:cNvSpPr>
          <p:nvPr>
            <p:ph type="title"/>
          </p:nvPr>
        </p:nvSpPr>
        <p:spPr>
          <a:xfrm>
            <a:off x="838200" y="365125"/>
            <a:ext cx="10515600" cy="836146"/>
          </a:xfrm>
        </p:spPr>
        <p:txBody>
          <a:bodyPr/>
          <a:lstStyle/>
          <a:p>
            <a:r>
              <a:rPr lang="en-IN" dirty="0"/>
              <a:t>Exhibit 5.5 Source of Gains from Buying Currency Futures</a:t>
            </a:r>
          </a:p>
        </p:txBody>
      </p:sp>
      <p:pic>
        <p:nvPicPr>
          <p:cNvPr id="4" name="Content Placeholder 3" descr="A calculation shows the Source of Gains from Buying Currency Futures. The first row has 2 dates: April 4, a blank space and June 17, settlement date. In the second row, below April 4, there is a plus sign followed by a dotted horizontal line up the blank space. Below the blank space, there is a plus sign followed by a dotted horizontal line up to June 17. In the third row, below April 4 is the following entry. Step 1: contract to sell. $.09 per peso, multiplied by p500,000 = $45,000 at the settlement date. Below the blank space is the following entry. Step 2: Buy Pesos, spot. $.08 per peso multiplied by p500,000 pay $40,000. Below June 17 is the following entry. Step 3: Sell the Pesos for %45,000 to fulfill futures contract. ">
            <a:extLst>
              <a:ext uri="{FF2B5EF4-FFF2-40B4-BE49-F238E27FC236}">
                <a16:creationId xmlns:a16="http://schemas.microsoft.com/office/drawing/2014/main" id="{DE8659B9-2B00-4748-B02A-CE66125664B8}"/>
              </a:ext>
            </a:extLst>
          </p:cNvPr>
          <p:cNvPicPr>
            <a:picLocks noGrp="1" noChangeAspect="1"/>
          </p:cNvPicPr>
          <p:nvPr>
            <p:ph sz="quarter" idx="16"/>
          </p:nvPr>
        </p:nvPicPr>
        <p:blipFill>
          <a:blip r:embed="rId2"/>
          <a:stretch>
            <a:fillRect/>
          </a:stretch>
        </p:blipFill>
        <p:spPr>
          <a:xfrm>
            <a:off x="1093302" y="2041378"/>
            <a:ext cx="10011747" cy="2775242"/>
          </a:xfrm>
          <a:prstGeom prst="rect">
            <a:avLst/>
          </a:prstGeom>
        </p:spPr>
      </p:pic>
      <p:sp>
        <p:nvSpPr>
          <p:cNvPr id="5" name="Slide Number Placeholder 4">
            <a:extLst>
              <a:ext uri="{FF2B5EF4-FFF2-40B4-BE49-F238E27FC236}">
                <a16:creationId xmlns:a16="http://schemas.microsoft.com/office/drawing/2014/main" id="{2FB33AE8-93E1-4E8F-B1BE-7B9368E2A53D}"/>
              </a:ext>
            </a:extLst>
          </p:cNvPr>
          <p:cNvSpPr>
            <a:spLocks noGrp="1"/>
          </p:cNvSpPr>
          <p:nvPr>
            <p:ph type="sldNum" sz="quarter" idx="4"/>
          </p:nvPr>
        </p:nvSpPr>
        <p:spPr/>
        <p:txBody>
          <a:bodyPr/>
          <a:lstStyle/>
          <a:p>
            <a:fld id="{F9BE6549-90FB-4E0E-8C54-0640FEBC787D}" type="slidenum">
              <a:rPr lang="en-US" smtClean="0"/>
              <a:pPr/>
              <a:t>19</a:t>
            </a:fld>
            <a:endParaRPr lang="en-US" dirty="0"/>
          </a:p>
        </p:txBody>
      </p:sp>
    </p:spTree>
    <p:extLst>
      <p:ext uri="{BB962C8B-B14F-4D97-AF65-F5344CB8AC3E}">
        <p14:creationId xmlns:p14="http://schemas.microsoft.com/office/powerpoint/2010/main" val="2648216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7ADB6-EFE7-484C-9F78-31909B19DFA1}"/>
              </a:ext>
            </a:extLst>
          </p:cNvPr>
          <p:cNvSpPr>
            <a:spLocks noGrp="1"/>
          </p:cNvSpPr>
          <p:nvPr>
            <p:ph type="title"/>
          </p:nvPr>
        </p:nvSpPr>
        <p:spPr/>
        <p:txBody>
          <a:bodyPr/>
          <a:lstStyle/>
          <a:p>
            <a:r>
              <a:rPr lang="en-US" dirty="0"/>
              <a:t>Chapter Objectives</a:t>
            </a:r>
          </a:p>
        </p:txBody>
      </p:sp>
      <p:sp>
        <p:nvSpPr>
          <p:cNvPr id="3" name="Text Placeholder 2">
            <a:extLst>
              <a:ext uri="{FF2B5EF4-FFF2-40B4-BE49-F238E27FC236}">
                <a16:creationId xmlns:a16="http://schemas.microsoft.com/office/drawing/2014/main" id="{CDC60581-178E-4F9F-91DF-FCA63C8C996C}"/>
              </a:ext>
            </a:extLst>
          </p:cNvPr>
          <p:cNvSpPr>
            <a:spLocks noGrp="1"/>
          </p:cNvSpPr>
          <p:nvPr>
            <p:ph type="body" sz="quarter" idx="17"/>
          </p:nvPr>
        </p:nvSpPr>
        <p:spPr>
          <a:xfrm>
            <a:off x="743576" y="1289304"/>
            <a:ext cx="10711543" cy="2063496"/>
          </a:xfrm>
        </p:spPr>
        <p:txBody>
          <a:bodyPr/>
          <a:lstStyle/>
          <a:p>
            <a:r>
              <a:rPr lang="en-IN" dirty="0"/>
              <a:t>Describe the characteristics and use of forward contracts.</a:t>
            </a:r>
          </a:p>
          <a:p>
            <a:r>
              <a:rPr lang="en-IN" dirty="0"/>
              <a:t>Describe the characteristics and use of currency futures contracts.</a:t>
            </a:r>
          </a:p>
          <a:p>
            <a:r>
              <a:rPr lang="en-IN" dirty="0"/>
              <a:t>Describe the characteristics and use of currency call option contracts.</a:t>
            </a:r>
          </a:p>
          <a:p>
            <a:r>
              <a:rPr lang="en-IN" dirty="0"/>
              <a:t>Describe the characteristics and use of currency put option contracts.</a:t>
            </a:r>
          </a:p>
        </p:txBody>
      </p:sp>
      <p:sp>
        <p:nvSpPr>
          <p:cNvPr id="4" name="Slide Number Placeholder 3">
            <a:extLst>
              <a:ext uri="{FF2B5EF4-FFF2-40B4-BE49-F238E27FC236}">
                <a16:creationId xmlns:a16="http://schemas.microsoft.com/office/drawing/2014/main" id="{826E8D3E-C811-4CFF-BA1A-F5C0F677C8E8}"/>
              </a:ext>
            </a:extLst>
          </p:cNvPr>
          <p:cNvSpPr>
            <a:spLocks noGrp="1"/>
          </p:cNvSpPr>
          <p:nvPr>
            <p:ph type="sldNum" sz="quarter" idx="4"/>
          </p:nvPr>
        </p:nvSpPr>
        <p:spPr/>
        <p:txBody>
          <a:bodyPr/>
          <a:lstStyle/>
          <a:p>
            <a:fld id="{F9BE6549-90FB-4E0E-8C54-0640FEBC787D}" type="slidenum">
              <a:rPr lang="en-US" smtClean="0"/>
              <a:pPr/>
              <a:t>2</a:t>
            </a:fld>
            <a:endParaRPr lang="en-US" dirty="0"/>
          </a:p>
        </p:txBody>
      </p:sp>
    </p:spTree>
    <p:extLst>
      <p:ext uri="{BB962C8B-B14F-4D97-AF65-F5344CB8AC3E}">
        <p14:creationId xmlns:p14="http://schemas.microsoft.com/office/powerpoint/2010/main" val="13033852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C15E6-81C5-4505-8409-74A535BC9317}"/>
              </a:ext>
            </a:extLst>
          </p:cNvPr>
          <p:cNvSpPr>
            <a:spLocks noGrp="1"/>
          </p:cNvSpPr>
          <p:nvPr>
            <p:ph type="title"/>
          </p:nvPr>
        </p:nvSpPr>
        <p:spPr/>
        <p:txBody>
          <a:bodyPr/>
          <a:lstStyle/>
          <a:p>
            <a:r>
              <a:rPr lang="en-IN" dirty="0"/>
              <a:t>Currency Futures Market </a:t>
            </a:r>
            <a:r>
              <a:rPr lang="en-IN" sz="2400" b="0" dirty="0"/>
              <a:t>(6 of 6)</a:t>
            </a:r>
          </a:p>
        </p:txBody>
      </p:sp>
      <p:sp>
        <p:nvSpPr>
          <p:cNvPr id="3" name="Text Placeholder 2">
            <a:extLst>
              <a:ext uri="{FF2B5EF4-FFF2-40B4-BE49-F238E27FC236}">
                <a16:creationId xmlns:a16="http://schemas.microsoft.com/office/drawing/2014/main" id="{334D5D96-B273-46CF-A5F3-19B9693FEDBE}"/>
              </a:ext>
            </a:extLst>
          </p:cNvPr>
          <p:cNvSpPr>
            <a:spLocks noGrp="1"/>
          </p:cNvSpPr>
          <p:nvPr>
            <p:ph type="body" sz="quarter" idx="17"/>
          </p:nvPr>
        </p:nvSpPr>
        <p:spPr>
          <a:xfrm>
            <a:off x="743576" y="1289304"/>
            <a:ext cx="10711543" cy="3833302"/>
          </a:xfrm>
        </p:spPr>
        <p:txBody>
          <a:bodyPr/>
          <a:lstStyle/>
          <a:p>
            <a:pPr marL="0" indent="0">
              <a:buNone/>
            </a:pPr>
            <a:r>
              <a:rPr lang="en-IN" b="1" dirty="0"/>
              <a:t>Speculation with Currency Futures (continued)</a:t>
            </a:r>
          </a:p>
          <a:p>
            <a:r>
              <a:rPr lang="en-IN" b="1" dirty="0"/>
              <a:t>Efficiency of the currency futures market</a:t>
            </a:r>
          </a:p>
          <a:p>
            <a:pPr lvl="1"/>
            <a:r>
              <a:rPr lang="en-IN" dirty="0"/>
              <a:t>If the currency futures market is </a:t>
            </a:r>
            <a:r>
              <a:rPr lang="en-IN" b="1" dirty="0"/>
              <a:t>efficient</a:t>
            </a:r>
            <a:r>
              <a:rPr lang="en-IN" dirty="0"/>
              <a:t>, the futures price should reflect all available information.</a:t>
            </a:r>
          </a:p>
          <a:p>
            <a:pPr lvl="1"/>
            <a:r>
              <a:rPr lang="en-IN" dirty="0"/>
              <a:t>Thus, the continual use of a particular strategy to take positions in currency futures contracts should not lead to </a:t>
            </a:r>
            <a:r>
              <a:rPr lang="en-IN" b="1" dirty="0"/>
              <a:t>abnormal profits</a:t>
            </a:r>
            <a:r>
              <a:rPr lang="en-IN" dirty="0"/>
              <a:t>.</a:t>
            </a:r>
          </a:p>
          <a:p>
            <a:pPr lvl="1"/>
            <a:r>
              <a:rPr lang="en-IN" dirty="0"/>
              <a:t>Research has found that the currency futures market may be inefficient. However, the patterns are not necessarily observable until after they occur, which means that it may be difficult to consistently generate abnormal profits from speculating in currency futures.</a:t>
            </a:r>
          </a:p>
        </p:txBody>
      </p:sp>
      <p:sp>
        <p:nvSpPr>
          <p:cNvPr id="4" name="Slide Number Placeholder 3">
            <a:extLst>
              <a:ext uri="{FF2B5EF4-FFF2-40B4-BE49-F238E27FC236}">
                <a16:creationId xmlns:a16="http://schemas.microsoft.com/office/drawing/2014/main" id="{BE887194-BDDE-44AE-9FCA-CFC0ECC83BFD}"/>
              </a:ext>
            </a:extLst>
          </p:cNvPr>
          <p:cNvSpPr>
            <a:spLocks noGrp="1"/>
          </p:cNvSpPr>
          <p:nvPr>
            <p:ph type="sldNum" sz="quarter" idx="4"/>
          </p:nvPr>
        </p:nvSpPr>
        <p:spPr/>
        <p:txBody>
          <a:bodyPr/>
          <a:lstStyle/>
          <a:p>
            <a:fld id="{F9BE6549-90FB-4E0E-8C54-0640FEBC787D}" type="slidenum">
              <a:rPr lang="en-US" smtClean="0"/>
              <a:pPr/>
              <a:t>20</a:t>
            </a:fld>
            <a:endParaRPr lang="en-US" dirty="0"/>
          </a:p>
        </p:txBody>
      </p:sp>
    </p:spTree>
    <p:extLst>
      <p:ext uri="{BB962C8B-B14F-4D97-AF65-F5344CB8AC3E}">
        <p14:creationId xmlns:p14="http://schemas.microsoft.com/office/powerpoint/2010/main" val="19538139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C57C5-BD4B-4CA6-BFE3-2695C512AAA4}"/>
              </a:ext>
            </a:extLst>
          </p:cNvPr>
          <p:cNvSpPr>
            <a:spLocks noGrp="1"/>
          </p:cNvSpPr>
          <p:nvPr>
            <p:ph type="title"/>
          </p:nvPr>
        </p:nvSpPr>
        <p:spPr/>
        <p:txBody>
          <a:bodyPr/>
          <a:lstStyle/>
          <a:p>
            <a:r>
              <a:rPr lang="en-IN" dirty="0"/>
              <a:t>Currency Options Markets</a:t>
            </a:r>
          </a:p>
        </p:txBody>
      </p:sp>
      <p:sp>
        <p:nvSpPr>
          <p:cNvPr id="3" name="Content Placeholder 2">
            <a:extLst>
              <a:ext uri="{FF2B5EF4-FFF2-40B4-BE49-F238E27FC236}">
                <a16:creationId xmlns:a16="http://schemas.microsoft.com/office/drawing/2014/main" id="{5FAE4BE5-B866-46C1-B6C8-8BC12D7415B1}"/>
              </a:ext>
            </a:extLst>
          </p:cNvPr>
          <p:cNvSpPr>
            <a:spLocks noGrp="1"/>
          </p:cNvSpPr>
          <p:nvPr>
            <p:ph sz="quarter" idx="16"/>
          </p:nvPr>
        </p:nvSpPr>
        <p:spPr>
          <a:xfrm>
            <a:off x="742950" y="1289051"/>
            <a:ext cx="10712450" cy="2854932"/>
          </a:xfrm>
        </p:spPr>
        <p:txBody>
          <a:bodyPr/>
          <a:lstStyle/>
          <a:p>
            <a:r>
              <a:rPr lang="en-IN" dirty="0"/>
              <a:t>Currency options provide the right to purchase or sell currencies at specified prices.</a:t>
            </a:r>
          </a:p>
          <a:p>
            <a:r>
              <a:rPr lang="en-IN" b="1" dirty="0"/>
              <a:t>Currency Options Exchanges</a:t>
            </a:r>
          </a:p>
          <a:p>
            <a:pPr marL="292608" indent="-292608">
              <a:buClr>
                <a:srgbClr val="004A78"/>
              </a:buClr>
              <a:buFont typeface="Arial" panose="020B0604020202020204" pitchFamily="34" charset="0"/>
              <a:buChar char="•"/>
            </a:pPr>
            <a:r>
              <a:rPr lang="en-IN" dirty="0"/>
              <a:t>19</a:t>
            </a:r>
            <a:r>
              <a:rPr lang="en-IN" sz="100" dirty="0"/>
              <a:t> </a:t>
            </a:r>
            <a:r>
              <a:rPr lang="en-IN" dirty="0"/>
              <a:t>82 — Exchanges in Amsterdam, Montreal, and Philadelphia first allowed trading in standardized foreign currency options.</a:t>
            </a:r>
          </a:p>
          <a:p>
            <a:pPr marL="292608" indent="-292608">
              <a:buClr>
                <a:srgbClr val="004A78"/>
              </a:buClr>
              <a:buFont typeface="Arial" panose="020B0604020202020204" pitchFamily="34" charset="0"/>
              <a:buChar char="•"/>
            </a:pPr>
            <a:r>
              <a:rPr lang="en-IN" dirty="0"/>
              <a:t>2007 — C</a:t>
            </a:r>
            <a:r>
              <a:rPr lang="en-IN" sz="100" dirty="0"/>
              <a:t> </a:t>
            </a:r>
            <a:r>
              <a:rPr lang="en-IN" dirty="0"/>
              <a:t>M</a:t>
            </a:r>
            <a:r>
              <a:rPr lang="en-IN" sz="100" dirty="0"/>
              <a:t> </a:t>
            </a:r>
            <a:r>
              <a:rPr lang="en-IN" dirty="0"/>
              <a:t>E and C</a:t>
            </a:r>
            <a:r>
              <a:rPr lang="en-IN" sz="100" dirty="0"/>
              <a:t> </a:t>
            </a:r>
            <a:r>
              <a:rPr lang="en-IN" dirty="0"/>
              <a:t>B</a:t>
            </a:r>
            <a:r>
              <a:rPr lang="en-IN" sz="100" dirty="0"/>
              <a:t> </a:t>
            </a:r>
            <a:r>
              <a:rPr lang="en-IN" dirty="0"/>
              <a:t>O</a:t>
            </a:r>
            <a:r>
              <a:rPr lang="en-IN" sz="100" dirty="0"/>
              <a:t> </a:t>
            </a:r>
            <a:r>
              <a:rPr lang="en-IN" dirty="0"/>
              <a:t>T merged to form C</a:t>
            </a:r>
            <a:r>
              <a:rPr lang="en-IN" sz="100" dirty="0"/>
              <a:t> </a:t>
            </a:r>
            <a:r>
              <a:rPr lang="en-IN" dirty="0"/>
              <a:t>M</a:t>
            </a:r>
            <a:r>
              <a:rPr lang="en-IN" sz="100" dirty="0"/>
              <a:t> </a:t>
            </a:r>
            <a:r>
              <a:rPr lang="en-IN" dirty="0"/>
              <a:t>E group.</a:t>
            </a:r>
          </a:p>
          <a:p>
            <a:pPr marL="292608" indent="-292608">
              <a:buClr>
                <a:srgbClr val="004A78"/>
              </a:buClr>
              <a:buFont typeface="Arial" panose="020B0604020202020204" pitchFamily="34" charset="0"/>
              <a:buChar char="•"/>
            </a:pPr>
            <a:r>
              <a:rPr lang="en-IN" dirty="0"/>
              <a:t>Exchanges are regulated by the S</a:t>
            </a:r>
            <a:r>
              <a:rPr lang="en-IN" sz="100" dirty="0"/>
              <a:t> </a:t>
            </a:r>
            <a:r>
              <a:rPr lang="en-IN" dirty="0"/>
              <a:t>E</a:t>
            </a:r>
            <a:r>
              <a:rPr lang="en-IN" sz="100" dirty="0"/>
              <a:t> </a:t>
            </a:r>
            <a:r>
              <a:rPr lang="en-IN" dirty="0"/>
              <a:t>C in the U.S.</a:t>
            </a:r>
          </a:p>
        </p:txBody>
      </p:sp>
      <p:sp>
        <p:nvSpPr>
          <p:cNvPr id="4" name="Content Placeholder 3">
            <a:extLst>
              <a:ext uri="{FF2B5EF4-FFF2-40B4-BE49-F238E27FC236}">
                <a16:creationId xmlns:a16="http://schemas.microsoft.com/office/drawing/2014/main" id="{4E9BD94A-4C9E-4C3F-8E87-76DA10F13C32}"/>
              </a:ext>
            </a:extLst>
          </p:cNvPr>
          <p:cNvSpPr>
            <a:spLocks noGrp="1"/>
          </p:cNvSpPr>
          <p:nvPr>
            <p:ph sz="quarter" idx="17"/>
          </p:nvPr>
        </p:nvSpPr>
        <p:spPr>
          <a:xfrm>
            <a:off x="742950" y="4338735"/>
            <a:ext cx="10712450" cy="1462297"/>
          </a:xfrm>
        </p:spPr>
        <p:txBody>
          <a:bodyPr/>
          <a:lstStyle/>
          <a:p>
            <a:r>
              <a:rPr lang="en-IN" b="1" dirty="0"/>
              <a:t>Over-the-counter market</a:t>
            </a:r>
            <a:r>
              <a:rPr lang="en-IN" dirty="0"/>
              <a:t> — Where currency options are offered by commercial banks and brokerage firms. Unlike the currency options traded on an exchange, the over-the-counter market offers currency options that are tailored to the specific needs of the firm.</a:t>
            </a:r>
          </a:p>
        </p:txBody>
      </p:sp>
      <p:sp>
        <p:nvSpPr>
          <p:cNvPr id="5" name="Slide Number Placeholder 4">
            <a:extLst>
              <a:ext uri="{FF2B5EF4-FFF2-40B4-BE49-F238E27FC236}">
                <a16:creationId xmlns:a16="http://schemas.microsoft.com/office/drawing/2014/main" id="{8C2CBF36-2E07-4CAF-994C-F613166BE9C7}"/>
              </a:ext>
            </a:extLst>
          </p:cNvPr>
          <p:cNvSpPr>
            <a:spLocks noGrp="1"/>
          </p:cNvSpPr>
          <p:nvPr>
            <p:ph type="sldNum" sz="quarter" idx="4"/>
          </p:nvPr>
        </p:nvSpPr>
        <p:spPr/>
        <p:txBody>
          <a:bodyPr/>
          <a:lstStyle/>
          <a:p>
            <a:fld id="{F9BE6549-90FB-4E0E-8C54-0640FEBC787D}" type="slidenum">
              <a:rPr lang="en-US" smtClean="0"/>
              <a:pPr/>
              <a:t>21</a:t>
            </a:fld>
            <a:endParaRPr lang="en-US" dirty="0"/>
          </a:p>
        </p:txBody>
      </p:sp>
    </p:spTree>
    <p:extLst>
      <p:ext uri="{BB962C8B-B14F-4D97-AF65-F5344CB8AC3E}">
        <p14:creationId xmlns:p14="http://schemas.microsoft.com/office/powerpoint/2010/main" val="6724759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353B5-CB2D-4258-9523-21CC8B31ED18}"/>
              </a:ext>
            </a:extLst>
          </p:cNvPr>
          <p:cNvSpPr>
            <a:spLocks noGrp="1"/>
          </p:cNvSpPr>
          <p:nvPr>
            <p:ph type="title"/>
          </p:nvPr>
        </p:nvSpPr>
        <p:spPr/>
        <p:txBody>
          <a:bodyPr/>
          <a:lstStyle/>
          <a:p>
            <a:r>
              <a:rPr lang="en-IN" dirty="0"/>
              <a:t>Currency Call Options </a:t>
            </a:r>
            <a:r>
              <a:rPr lang="en-IN" sz="2400" b="0" dirty="0"/>
              <a:t>(1 of 6)</a:t>
            </a:r>
          </a:p>
        </p:txBody>
      </p:sp>
      <p:sp>
        <p:nvSpPr>
          <p:cNvPr id="3" name="Text Placeholder 2">
            <a:extLst>
              <a:ext uri="{FF2B5EF4-FFF2-40B4-BE49-F238E27FC236}">
                <a16:creationId xmlns:a16="http://schemas.microsoft.com/office/drawing/2014/main" id="{F3572AB6-BD15-4C87-A8D8-77A9C5EAFB03}"/>
              </a:ext>
            </a:extLst>
          </p:cNvPr>
          <p:cNvSpPr>
            <a:spLocks noGrp="1"/>
          </p:cNvSpPr>
          <p:nvPr>
            <p:ph type="body" sz="quarter" idx="15"/>
          </p:nvPr>
        </p:nvSpPr>
        <p:spPr>
          <a:xfrm>
            <a:off x="743576" y="1289684"/>
            <a:ext cx="10711543" cy="3164329"/>
          </a:xfrm>
        </p:spPr>
        <p:txBody>
          <a:bodyPr/>
          <a:lstStyle/>
          <a:p>
            <a:r>
              <a:rPr lang="en-IN" dirty="0"/>
              <a:t>Grants the </a:t>
            </a:r>
            <a:r>
              <a:rPr lang="en-IN" b="1" dirty="0"/>
              <a:t>right to buy</a:t>
            </a:r>
            <a:r>
              <a:rPr lang="en-IN" dirty="0"/>
              <a:t> a specific currency at a designated </a:t>
            </a:r>
            <a:r>
              <a:rPr lang="en-IN" b="1" dirty="0"/>
              <a:t>strike price</a:t>
            </a:r>
            <a:r>
              <a:rPr lang="en-IN" dirty="0"/>
              <a:t> or </a:t>
            </a:r>
            <a:r>
              <a:rPr lang="en-IN" b="1" dirty="0"/>
              <a:t>exercise price</a:t>
            </a:r>
            <a:r>
              <a:rPr lang="en-IN" dirty="0"/>
              <a:t> within a specific period of time.</a:t>
            </a:r>
          </a:p>
          <a:p>
            <a:r>
              <a:rPr lang="en-IN" dirty="0"/>
              <a:t>If the spot rate rises above the strike price, the owner of a call can exercise the right to buy currency at the strike price.</a:t>
            </a:r>
          </a:p>
          <a:p>
            <a:r>
              <a:rPr lang="en-IN" dirty="0"/>
              <a:t>The buyer of the option pays a premium.</a:t>
            </a:r>
          </a:p>
          <a:p>
            <a:r>
              <a:rPr lang="en-IN" dirty="0"/>
              <a:t>If the spot exchange rate is greater than the strike price, the option is </a:t>
            </a:r>
            <a:r>
              <a:rPr lang="en-IN" b="1" i="1" dirty="0"/>
              <a:t>in the money</a:t>
            </a:r>
            <a:r>
              <a:rPr lang="en-IN" dirty="0"/>
              <a:t>. If the spot rate is equal to the strike price, the option is </a:t>
            </a:r>
            <a:r>
              <a:rPr lang="en-IN" b="1" i="1" dirty="0"/>
              <a:t>at the money</a:t>
            </a:r>
            <a:r>
              <a:rPr lang="en-IN" dirty="0"/>
              <a:t>. If the spot rate is lower than the strike price, the option is </a:t>
            </a:r>
            <a:r>
              <a:rPr lang="en-IN" b="1" i="1" dirty="0"/>
              <a:t>out of the money</a:t>
            </a:r>
            <a:r>
              <a:rPr lang="en-IN" dirty="0"/>
              <a:t>.</a:t>
            </a:r>
          </a:p>
        </p:txBody>
      </p:sp>
      <p:sp>
        <p:nvSpPr>
          <p:cNvPr id="4" name="Slide Number Placeholder 3">
            <a:extLst>
              <a:ext uri="{FF2B5EF4-FFF2-40B4-BE49-F238E27FC236}">
                <a16:creationId xmlns:a16="http://schemas.microsoft.com/office/drawing/2014/main" id="{BBEC8096-34D3-4489-B81F-A1E1C4486C6C}"/>
              </a:ext>
            </a:extLst>
          </p:cNvPr>
          <p:cNvSpPr>
            <a:spLocks noGrp="1"/>
          </p:cNvSpPr>
          <p:nvPr>
            <p:ph type="sldNum" sz="quarter" idx="4"/>
          </p:nvPr>
        </p:nvSpPr>
        <p:spPr/>
        <p:txBody>
          <a:bodyPr/>
          <a:lstStyle/>
          <a:p>
            <a:fld id="{F9BE6549-90FB-4E0E-8C54-0640FEBC787D}" type="slidenum">
              <a:rPr lang="en-US" smtClean="0"/>
              <a:pPr/>
              <a:t>22</a:t>
            </a:fld>
            <a:endParaRPr lang="en-US" dirty="0"/>
          </a:p>
        </p:txBody>
      </p:sp>
    </p:spTree>
    <p:extLst>
      <p:ext uri="{BB962C8B-B14F-4D97-AF65-F5344CB8AC3E}">
        <p14:creationId xmlns:p14="http://schemas.microsoft.com/office/powerpoint/2010/main" val="23248621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95CFE-7674-4415-807F-445AC571795C}"/>
              </a:ext>
            </a:extLst>
          </p:cNvPr>
          <p:cNvSpPr>
            <a:spLocks noGrp="1"/>
          </p:cNvSpPr>
          <p:nvPr>
            <p:ph type="title"/>
          </p:nvPr>
        </p:nvSpPr>
        <p:spPr/>
        <p:txBody>
          <a:bodyPr/>
          <a:lstStyle/>
          <a:p>
            <a:r>
              <a:rPr lang="en-IN" dirty="0"/>
              <a:t>Currency Call Options </a:t>
            </a:r>
            <a:r>
              <a:rPr lang="en-IN" sz="2400" b="0" dirty="0"/>
              <a:t>(2 of 6)</a:t>
            </a:r>
          </a:p>
        </p:txBody>
      </p:sp>
      <p:sp>
        <p:nvSpPr>
          <p:cNvPr id="3" name="Content Placeholder 2">
            <a:extLst>
              <a:ext uri="{FF2B5EF4-FFF2-40B4-BE49-F238E27FC236}">
                <a16:creationId xmlns:a16="http://schemas.microsoft.com/office/drawing/2014/main" id="{6E61867C-9626-4F9C-9137-E3173FB6161D}"/>
              </a:ext>
            </a:extLst>
          </p:cNvPr>
          <p:cNvSpPr>
            <a:spLocks noGrp="1"/>
          </p:cNvSpPr>
          <p:nvPr>
            <p:ph sz="quarter" idx="16"/>
          </p:nvPr>
        </p:nvSpPr>
        <p:spPr>
          <a:xfrm>
            <a:off x="742950" y="1289051"/>
            <a:ext cx="10712450" cy="403561"/>
          </a:xfrm>
        </p:spPr>
        <p:txBody>
          <a:bodyPr/>
          <a:lstStyle/>
          <a:p>
            <a:r>
              <a:rPr lang="en-IN" b="1" dirty="0"/>
              <a:t>Factors Affecting Currency Call Option Premiums</a:t>
            </a:r>
          </a:p>
        </p:txBody>
      </p:sp>
      <p:pic>
        <p:nvPicPr>
          <p:cNvPr id="10" name="Content Placeholder 9" descr="C = f(S minus X, T, sigma)">
            <a:extLst>
              <a:ext uri="{FF2B5EF4-FFF2-40B4-BE49-F238E27FC236}">
                <a16:creationId xmlns:a16="http://schemas.microsoft.com/office/drawing/2014/main" id="{C35EB8EF-718D-4B80-94EA-D9197C3994B2}"/>
              </a:ext>
            </a:extLst>
          </p:cNvPr>
          <p:cNvPicPr>
            <a:picLocks noGrp="1" noChangeAspect="1"/>
          </p:cNvPicPr>
          <p:nvPr>
            <p:ph sz="quarter" idx="17"/>
          </p:nvPr>
        </p:nvPicPr>
        <p:blipFill>
          <a:blip r:embed="rId2"/>
          <a:stretch>
            <a:fillRect/>
          </a:stretch>
        </p:blipFill>
        <p:spPr>
          <a:xfrm>
            <a:off x="4116533" y="1840066"/>
            <a:ext cx="2484954" cy="868191"/>
          </a:xfrm>
          <a:prstGeom prst="rect">
            <a:avLst/>
          </a:prstGeom>
        </p:spPr>
      </p:pic>
      <p:sp>
        <p:nvSpPr>
          <p:cNvPr id="5" name="Content Placeholder 4">
            <a:extLst>
              <a:ext uri="{FF2B5EF4-FFF2-40B4-BE49-F238E27FC236}">
                <a16:creationId xmlns:a16="http://schemas.microsoft.com/office/drawing/2014/main" id="{52132DD4-B0B2-4089-8E05-801E88D8E4D9}"/>
              </a:ext>
            </a:extLst>
          </p:cNvPr>
          <p:cNvSpPr>
            <a:spLocks noGrp="1"/>
          </p:cNvSpPr>
          <p:nvPr>
            <p:ph sz="quarter" idx="18"/>
          </p:nvPr>
        </p:nvSpPr>
        <p:spPr>
          <a:xfrm>
            <a:off x="742951" y="2953765"/>
            <a:ext cx="10712450" cy="2805009"/>
          </a:xfrm>
        </p:spPr>
        <p:txBody>
          <a:bodyPr/>
          <a:lstStyle/>
          <a:p>
            <a:r>
              <a:rPr lang="en-IN" dirty="0"/>
              <a:t>The premium on a call option (</a:t>
            </a:r>
            <a:r>
              <a:rPr lang="en-IN" i="1" dirty="0"/>
              <a:t>C</a:t>
            </a:r>
            <a:r>
              <a:rPr lang="en-IN" dirty="0"/>
              <a:t>) is affected by three factors:</a:t>
            </a:r>
          </a:p>
          <a:p>
            <a:pPr marL="292608" indent="-292608">
              <a:buClr>
                <a:srgbClr val="004A78"/>
              </a:buClr>
              <a:buFont typeface="Arial" panose="020B0604020202020204" pitchFamily="34" charset="0"/>
              <a:buChar char="•"/>
            </a:pPr>
            <a:r>
              <a:rPr lang="en-IN" b="1" dirty="0"/>
              <a:t>Spot price relative to the strike price (</a:t>
            </a:r>
            <a:r>
              <a:rPr lang="en-IN" b="1" i="1" dirty="0"/>
              <a:t>S</a:t>
            </a:r>
            <a:r>
              <a:rPr lang="en-IN" b="1" dirty="0"/>
              <a:t> − </a:t>
            </a:r>
            <a:r>
              <a:rPr lang="en-IN" b="1" i="1" dirty="0"/>
              <a:t>X</a:t>
            </a:r>
            <a:r>
              <a:rPr lang="en-IN" b="1" dirty="0"/>
              <a:t>)</a:t>
            </a:r>
            <a:r>
              <a:rPr lang="en-IN" dirty="0"/>
              <a:t>: The higher the spot rate relative to the strike price, the higher the option price will be.</a:t>
            </a:r>
          </a:p>
          <a:p>
            <a:pPr marL="292608" indent="-292608">
              <a:buClr>
                <a:srgbClr val="004A78"/>
              </a:buClr>
              <a:buFont typeface="Arial" panose="020B0604020202020204" pitchFamily="34" charset="0"/>
              <a:buChar char="•"/>
            </a:pPr>
            <a:r>
              <a:rPr lang="en-IN" b="1" dirty="0"/>
              <a:t>Length of time before expiration (</a:t>
            </a:r>
            <a:r>
              <a:rPr lang="en-IN" b="1" i="1" dirty="0"/>
              <a:t>T</a:t>
            </a:r>
            <a:r>
              <a:rPr lang="en-IN" b="1" dirty="0"/>
              <a:t>)</a:t>
            </a:r>
            <a:r>
              <a:rPr lang="en-IN" dirty="0"/>
              <a:t>: The longer the time to expiration, the higher the option price will be.</a:t>
            </a:r>
          </a:p>
          <a:p>
            <a:pPr marL="292608" indent="-292608">
              <a:buClr>
                <a:srgbClr val="004A78"/>
              </a:buClr>
              <a:buFont typeface="Arial" panose="020B0604020202020204" pitchFamily="34" charset="0"/>
              <a:buChar char="•"/>
            </a:pPr>
            <a:r>
              <a:rPr lang="en-IN" b="1" dirty="0"/>
              <a:t>Volatility of the Currency(</a:t>
            </a:r>
            <a:r>
              <a:rPr lang="en-IN" b="1" i="1" dirty="0"/>
              <a:t>σ</a:t>
            </a:r>
            <a:r>
              <a:rPr lang="en-IN" b="1" dirty="0"/>
              <a:t>)</a:t>
            </a:r>
            <a:r>
              <a:rPr lang="en-IN" dirty="0"/>
              <a:t>: The greater the variability of the currency, the higher the probability that the spot rate can rise above the strike price.</a:t>
            </a:r>
          </a:p>
        </p:txBody>
      </p:sp>
      <p:sp>
        <p:nvSpPr>
          <p:cNvPr id="8" name="Slide Number Placeholder 7">
            <a:extLst>
              <a:ext uri="{FF2B5EF4-FFF2-40B4-BE49-F238E27FC236}">
                <a16:creationId xmlns:a16="http://schemas.microsoft.com/office/drawing/2014/main" id="{9E2F811C-077C-489B-99C8-6F70D269B960}"/>
              </a:ext>
            </a:extLst>
          </p:cNvPr>
          <p:cNvSpPr>
            <a:spLocks noGrp="1"/>
          </p:cNvSpPr>
          <p:nvPr>
            <p:ph type="sldNum" sz="quarter" idx="4"/>
          </p:nvPr>
        </p:nvSpPr>
        <p:spPr/>
        <p:txBody>
          <a:bodyPr/>
          <a:lstStyle/>
          <a:p>
            <a:fld id="{F9BE6549-90FB-4E0E-8C54-0640FEBC787D}" type="slidenum">
              <a:rPr lang="en-US" smtClean="0"/>
              <a:pPr/>
              <a:t>23</a:t>
            </a:fld>
            <a:endParaRPr lang="en-US" dirty="0"/>
          </a:p>
        </p:txBody>
      </p:sp>
    </p:spTree>
    <p:extLst>
      <p:ext uri="{BB962C8B-B14F-4D97-AF65-F5344CB8AC3E}">
        <p14:creationId xmlns:p14="http://schemas.microsoft.com/office/powerpoint/2010/main" val="28254987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7FF4D-1C9C-436A-9F2F-6343DF7E7C1B}"/>
              </a:ext>
            </a:extLst>
          </p:cNvPr>
          <p:cNvSpPr>
            <a:spLocks noGrp="1"/>
          </p:cNvSpPr>
          <p:nvPr>
            <p:ph type="title"/>
          </p:nvPr>
        </p:nvSpPr>
        <p:spPr/>
        <p:txBody>
          <a:bodyPr/>
          <a:lstStyle/>
          <a:p>
            <a:r>
              <a:rPr lang="en-IN" dirty="0"/>
              <a:t>Currency Call Options </a:t>
            </a:r>
            <a:r>
              <a:rPr lang="en-IN" sz="2400" b="0" dirty="0"/>
              <a:t>(3 of 6)</a:t>
            </a:r>
          </a:p>
        </p:txBody>
      </p:sp>
      <p:sp>
        <p:nvSpPr>
          <p:cNvPr id="3" name="Text Placeholder 2">
            <a:extLst>
              <a:ext uri="{FF2B5EF4-FFF2-40B4-BE49-F238E27FC236}">
                <a16:creationId xmlns:a16="http://schemas.microsoft.com/office/drawing/2014/main" id="{79F0441C-265B-47C3-BE72-C0DB678AF43B}"/>
              </a:ext>
            </a:extLst>
          </p:cNvPr>
          <p:cNvSpPr>
            <a:spLocks noGrp="1"/>
          </p:cNvSpPr>
          <p:nvPr>
            <p:ph type="body" sz="quarter" idx="17"/>
          </p:nvPr>
        </p:nvSpPr>
        <p:spPr>
          <a:xfrm>
            <a:off x="743576" y="1289304"/>
            <a:ext cx="10711543" cy="2309302"/>
          </a:xfrm>
        </p:spPr>
        <p:txBody>
          <a:bodyPr/>
          <a:lstStyle/>
          <a:p>
            <a:pPr marL="0" indent="0">
              <a:buNone/>
            </a:pPr>
            <a:r>
              <a:rPr lang="en-IN" b="1" dirty="0"/>
              <a:t>How Firms Use Currency Call Options</a:t>
            </a:r>
          </a:p>
          <a:p>
            <a:r>
              <a:rPr lang="en-IN" dirty="0"/>
              <a:t>Using call options to hedge payables</a:t>
            </a:r>
          </a:p>
          <a:p>
            <a:r>
              <a:rPr lang="en-IN" dirty="0"/>
              <a:t>Using call options to hedge project bidding to lock in the dollar cost of potential expenses</a:t>
            </a:r>
          </a:p>
          <a:p>
            <a:r>
              <a:rPr lang="en-IN" dirty="0"/>
              <a:t>Using call options to hedge target bidding of a possible acquisition</a:t>
            </a:r>
          </a:p>
        </p:txBody>
      </p:sp>
      <p:sp>
        <p:nvSpPr>
          <p:cNvPr id="4" name="Slide Number Placeholder 3">
            <a:extLst>
              <a:ext uri="{FF2B5EF4-FFF2-40B4-BE49-F238E27FC236}">
                <a16:creationId xmlns:a16="http://schemas.microsoft.com/office/drawing/2014/main" id="{FEC684BF-75FA-4457-832D-4C9563EF2467}"/>
              </a:ext>
            </a:extLst>
          </p:cNvPr>
          <p:cNvSpPr>
            <a:spLocks noGrp="1"/>
          </p:cNvSpPr>
          <p:nvPr>
            <p:ph type="sldNum" sz="quarter" idx="4"/>
          </p:nvPr>
        </p:nvSpPr>
        <p:spPr/>
        <p:txBody>
          <a:bodyPr/>
          <a:lstStyle/>
          <a:p>
            <a:fld id="{F9BE6549-90FB-4E0E-8C54-0640FEBC787D}" type="slidenum">
              <a:rPr lang="en-US" smtClean="0"/>
              <a:pPr/>
              <a:t>24</a:t>
            </a:fld>
            <a:endParaRPr lang="en-US" dirty="0"/>
          </a:p>
        </p:txBody>
      </p:sp>
    </p:spTree>
    <p:extLst>
      <p:ext uri="{BB962C8B-B14F-4D97-AF65-F5344CB8AC3E}">
        <p14:creationId xmlns:p14="http://schemas.microsoft.com/office/powerpoint/2010/main" val="19108504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A45D1-F607-47E1-A573-7D9BC6C77EAF}"/>
              </a:ext>
            </a:extLst>
          </p:cNvPr>
          <p:cNvSpPr>
            <a:spLocks noGrp="1"/>
          </p:cNvSpPr>
          <p:nvPr>
            <p:ph type="title"/>
          </p:nvPr>
        </p:nvSpPr>
        <p:spPr/>
        <p:txBody>
          <a:bodyPr/>
          <a:lstStyle/>
          <a:p>
            <a:r>
              <a:rPr lang="en-IN" dirty="0"/>
              <a:t>Currency Call Options </a:t>
            </a:r>
            <a:r>
              <a:rPr lang="en-IN" sz="2400" b="0" dirty="0"/>
              <a:t>(4 of 6)</a:t>
            </a:r>
          </a:p>
        </p:txBody>
      </p:sp>
      <p:sp>
        <p:nvSpPr>
          <p:cNvPr id="3" name="Text Placeholder 2">
            <a:extLst>
              <a:ext uri="{FF2B5EF4-FFF2-40B4-BE49-F238E27FC236}">
                <a16:creationId xmlns:a16="http://schemas.microsoft.com/office/drawing/2014/main" id="{16C07497-C3C4-4084-A814-9F3745961F1D}"/>
              </a:ext>
            </a:extLst>
          </p:cNvPr>
          <p:cNvSpPr>
            <a:spLocks noGrp="1"/>
          </p:cNvSpPr>
          <p:nvPr>
            <p:ph type="body" sz="quarter" idx="17"/>
          </p:nvPr>
        </p:nvSpPr>
        <p:spPr>
          <a:xfrm>
            <a:off x="743576" y="1289304"/>
            <a:ext cx="10711543" cy="3459677"/>
          </a:xfrm>
        </p:spPr>
        <p:txBody>
          <a:bodyPr/>
          <a:lstStyle/>
          <a:p>
            <a:pPr marL="0" indent="0">
              <a:buNone/>
            </a:pPr>
            <a:r>
              <a:rPr lang="en-IN" b="1" dirty="0"/>
              <a:t>Speculating with Currency Call Options</a:t>
            </a:r>
          </a:p>
          <a:p>
            <a:r>
              <a:rPr lang="en-IN" dirty="0"/>
              <a:t>Individuals may speculate in the currency options based on their expectations of the future movements in a particular currency.</a:t>
            </a:r>
          </a:p>
          <a:p>
            <a:r>
              <a:rPr lang="en-IN" dirty="0"/>
              <a:t>Speculators who expect that a foreign currency will appreciate can purchase call options on that security.</a:t>
            </a:r>
          </a:p>
          <a:p>
            <a:r>
              <a:rPr lang="en-IN" dirty="0"/>
              <a:t>The net profit to a speculator is based on a comparison of the selling price of the currency versus the exercise price paid for the currency and the premium paid for the call option.</a:t>
            </a:r>
          </a:p>
        </p:txBody>
      </p:sp>
      <p:sp>
        <p:nvSpPr>
          <p:cNvPr id="4" name="Slide Number Placeholder 3">
            <a:extLst>
              <a:ext uri="{FF2B5EF4-FFF2-40B4-BE49-F238E27FC236}">
                <a16:creationId xmlns:a16="http://schemas.microsoft.com/office/drawing/2014/main" id="{5521D41A-E277-4CFF-B7A9-AAA977B26566}"/>
              </a:ext>
            </a:extLst>
          </p:cNvPr>
          <p:cNvSpPr>
            <a:spLocks noGrp="1"/>
          </p:cNvSpPr>
          <p:nvPr>
            <p:ph type="sldNum" sz="quarter" idx="4"/>
          </p:nvPr>
        </p:nvSpPr>
        <p:spPr/>
        <p:txBody>
          <a:bodyPr/>
          <a:lstStyle/>
          <a:p>
            <a:fld id="{F9BE6549-90FB-4E0E-8C54-0640FEBC787D}" type="slidenum">
              <a:rPr lang="en-US" smtClean="0"/>
              <a:pPr/>
              <a:t>25</a:t>
            </a:fld>
            <a:endParaRPr lang="en-US" dirty="0"/>
          </a:p>
        </p:txBody>
      </p:sp>
    </p:spTree>
    <p:extLst>
      <p:ext uri="{BB962C8B-B14F-4D97-AF65-F5344CB8AC3E}">
        <p14:creationId xmlns:p14="http://schemas.microsoft.com/office/powerpoint/2010/main" val="5776268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A45D1-F607-47E1-A573-7D9BC6C77EAF}"/>
              </a:ext>
            </a:extLst>
          </p:cNvPr>
          <p:cNvSpPr>
            <a:spLocks noGrp="1"/>
          </p:cNvSpPr>
          <p:nvPr>
            <p:ph type="title"/>
          </p:nvPr>
        </p:nvSpPr>
        <p:spPr/>
        <p:txBody>
          <a:bodyPr/>
          <a:lstStyle/>
          <a:p>
            <a:r>
              <a:rPr lang="en-IN" dirty="0"/>
              <a:t>Currency Call Options </a:t>
            </a:r>
            <a:r>
              <a:rPr lang="en-IN" sz="2400" b="0" dirty="0"/>
              <a:t>(5 of 6)</a:t>
            </a:r>
          </a:p>
        </p:txBody>
      </p:sp>
      <p:sp>
        <p:nvSpPr>
          <p:cNvPr id="3" name="Text Placeholder 2">
            <a:extLst>
              <a:ext uri="{FF2B5EF4-FFF2-40B4-BE49-F238E27FC236}">
                <a16:creationId xmlns:a16="http://schemas.microsoft.com/office/drawing/2014/main" id="{16C07497-C3C4-4084-A814-9F3745961F1D}"/>
              </a:ext>
            </a:extLst>
          </p:cNvPr>
          <p:cNvSpPr>
            <a:spLocks noGrp="1"/>
          </p:cNvSpPr>
          <p:nvPr>
            <p:ph type="body" sz="quarter" idx="17"/>
          </p:nvPr>
        </p:nvSpPr>
        <p:spPr>
          <a:xfrm>
            <a:off x="743576" y="1289304"/>
            <a:ext cx="10873036" cy="2889406"/>
          </a:xfrm>
        </p:spPr>
        <p:txBody>
          <a:bodyPr/>
          <a:lstStyle/>
          <a:p>
            <a:pPr marL="0" indent="0">
              <a:buNone/>
            </a:pPr>
            <a:r>
              <a:rPr lang="en-IN" b="1" dirty="0"/>
              <a:t>Speculating with Currency Call Options (continued)</a:t>
            </a:r>
          </a:p>
          <a:p>
            <a:r>
              <a:rPr lang="en-IN" dirty="0"/>
              <a:t>Break-even point from speculation</a:t>
            </a:r>
          </a:p>
          <a:p>
            <a:pPr lvl="1"/>
            <a:r>
              <a:rPr lang="en-IN" dirty="0"/>
              <a:t>Break even if the revenue from selling the currency equals the payments made for the currency plus the option premium.</a:t>
            </a:r>
          </a:p>
          <a:p>
            <a:r>
              <a:rPr lang="en-IN" dirty="0"/>
              <a:t>Contingency Graph for Speculators Buying a Call Option</a:t>
            </a:r>
          </a:p>
          <a:p>
            <a:pPr lvl="1"/>
            <a:r>
              <a:rPr lang="en-IN" dirty="0"/>
              <a:t>A contingency graph for the buyer of a call option compares the price paid for that option to the payoffs received under various exchange rate scenarios.</a:t>
            </a:r>
          </a:p>
        </p:txBody>
      </p:sp>
      <p:sp>
        <p:nvSpPr>
          <p:cNvPr id="4" name="Slide Number Placeholder 3">
            <a:extLst>
              <a:ext uri="{FF2B5EF4-FFF2-40B4-BE49-F238E27FC236}">
                <a16:creationId xmlns:a16="http://schemas.microsoft.com/office/drawing/2014/main" id="{5521D41A-E277-4CFF-B7A9-AAA977B26566}"/>
              </a:ext>
            </a:extLst>
          </p:cNvPr>
          <p:cNvSpPr>
            <a:spLocks noGrp="1"/>
          </p:cNvSpPr>
          <p:nvPr>
            <p:ph type="sldNum" sz="quarter" idx="4"/>
          </p:nvPr>
        </p:nvSpPr>
        <p:spPr/>
        <p:txBody>
          <a:bodyPr/>
          <a:lstStyle/>
          <a:p>
            <a:fld id="{F9BE6549-90FB-4E0E-8C54-0640FEBC787D}" type="slidenum">
              <a:rPr lang="en-US" smtClean="0"/>
              <a:pPr/>
              <a:t>26</a:t>
            </a:fld>
            <a:endParaRPr lang="en-US" dirty="0"/>
          </a:p>
        </p:txBody>
      </p:sp>
    </p:spTree>
    <p:extLst>
      <p:ext uri="{BB962C8B-B14F-4D97-AF65-F5344CB8AC3E}">
        <p14:creationId xmlns:p14="http://schemas.microsoft.com/office/powerpoint/2010/main" val="11095012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A45D1-F607-47E1-A573-7D9BC6C77EAF}"/>
              </a:ext>
            </a:extLst>
          </p:cNvPr>
          <p:cNvSpPr>
            <a:spLocks noGrp="1"/>
          </p:cNvSpPr>
          <p:nvPr>
            <p:ph type="title"/>
          </p:nvPr>
        </p:nvSpPr>
        <p:spPr/>
        <p:txBody>
          <a:bodyPr/>
          <a:lstStyle/>
          <a:p>
            <a:r>
              <a:rPr lang="en-IN" dirty="0"/>
              <a:t>Currency Call Options </a:t>
            </a:r>
            <a:r>
              <a:rPr lang="en-IN" sz="2400" b="0" dirty="0"/>
              <a:t>(6 of 6)</a:t>
            </a:r>
          </a:p>
        </p:txBody>
      </p:sp>
      <p:sp>
        <p:nvSpPr>
          <p:cNvPr id="3" name="Text Placeholder 2">
            <a:extLst>
              <a:ext uri="{FF2B5EF4-FFF2-40B4-BE49-F238E27FC236}">
                <a16:creationId xmlns:a16="http://schemas.microsoft.com/office/drawing/2014/main" id="{16C07497-C3C4-4084-A814-9F3745961F1D}"/>
              </a:ext>
            </a:extLst>
          </p:cNvPr>
          <p:cNvSpPr>
            <a:spLocks noGrp="1"/>
          </p:cNvSpPr>
          <p:nvPr>
            <p:ph type="body" sz="quarter" idx="17"/>
          </p:nvPr>
        </p:nvSpPr>
        <p:spPr>
          <a:xfrm>
            <a:off x="743576" y="1289304"/>
            <a:ext cx="10873036" cy="3646490"/>
          </a:xfrm>
        </p:spPr>
        <p:txBody>
          <a:bodyPr/>
          <a:lstStyle/>
          <a:p>
            <a:pPr marL="0" indent="0">
              <a:buNone/>
            </a:pPr>
            <a:r>
              <a:rPr lang="en-IN" b="1" dirty="0"/>
              <a:t>Speculating with Currency Call Options (continued)</a:t>
            </a:r>
          </a:p>
          <a:p>
            <a:r>
              <a:rPr lang="en-IN" dirty="0"/>
              <a:t>Contingency Graph for Speculators Selling a Call Option</a:t>
            </a:r>
          </a:p>
          <a:p>
            <a:pPr lvl="1"/>
            <a:r>
              <a:rPr lang="en-IN" dirty="0"/>
              <a:t>A contingency graph for the seller of a call option compares the premium received from selling that option to the payoffs made to the option’s buyer under various exchange rate scenarios</a:t>
            </a:r>
          </a:p>
          <a:p>
            <a:r>
              <a:rPr lang="en-IN" dirty="0"/>
              <a:t>Speculation by M</a:t>
            </a:r>
            <a:r>
              <a:rPr lang="en-IN" sz="100" dirty="0"/>
              <a:t> </a:t>
            </a:r>
            <a:r>
              <a:rPr lang="en-IN" dirty="0"/>
              <a:t>N</a:t>
            </a:r>
            <a:r>
              <a:rPr lang="en-IN" sz="100" dirty="0"/>
              <a:t> </a:t>
            </a:r>
            <a:r>
              <a:rPr lang="en-IN" dirty="0"/>
              <a:t>Cs.</a:t>
            </a:r>
          </a:p>
          <a:p>
            <a:pPr lvl="1"/>
            <a:r>
              <a:rPr lang="en-IN" dirty="0"/>
              <a:t>Some institutions may have a division that uses currency options to speculate on future exchange rate movements.</a:t>
            </a:r>
          </a:p>
          <a:p>
            <a:pPr lvl="1"/>
            <a:r>
              <a:rPr lang="en-IN" dirty="0"/>
              <a:t>Most M</a:t>
            </a:r>
            <a:r>
              <a:rPr lang="en-IN" sz="100" dirty="0"/>
              <a:t> </a:t>
            </a:r>
            <a:r>
              <a:rPr lang="en-IN" dirty="0"/>
              <a:t>N</a:t>
            </a:r>
            <a:r>
              <a:rPr lang="en-IN" sz="100" dirty="0"/>
              <a:t> </a:t>
            </a:r>
            <a:r>
              <a:rPr lang="en-IN" dirty="0"/>
              <a:t>Cs use currency derivatives for hedging and not speculation.</a:t>
            </a:r>
          </a:p>
        </p:txBody>
      </p:sp>
      <p:sp>
        <p:nvSpPr>
          <p:cNvPr id="4" name="Slide Number Placeholder 3">
            <a:extLst>
              <a:ext uri="{FF2B5EF4-FFF2-40B4-BE49-F238E27FC236}">
                <a16:creationId xmlns:a16="http://schemas.microsoft.com/office/drawing/2014/main" id="{5521D41A-E277-4CFF-B7A9-AAA977B26566}"/>
              </a:ext>
            </a:extLst>
          </p:cNvPr>
          <p:cNvSpPr>
            <a:spLocks noGrp="1"/>
          </p:cNvSpPr>
          <p:nvPr>
            <p:ph type="sldNum" sz="quarter" idx="4"/>
          </p:nvPr>
        </p:nvSpPr>
        <p:spPr/>
        <p:txBody>
          <a:bodyPr/>
          <a:lstStyle/>
          <a:p>
            <a:fld id="{F9BE6549-90FB-4E0E-8C54-0640FEBC787D}" type="slidenum">
              <a:rPr lang="en-US" smtClean="0"/>
              <a:pPr/>
              <a:t>27</a:t>
            </a:fld>
            <a:endParaRPr lang="en-US" dirty="0"/>
          </a:p>
        </p:txBody>
      </p:sp>
    </p:spTree>
    <p:extLst>
      <p:ext uri="{BB962C8B-B14F-4D97-AF65-F5344CB8AC3E}">
        <p14:creationId xmlns:p14="http://schemas.microsoft.com/office/powerpoint/2010/main" val="378818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8A416-392A-4ABD-8A4E-31F87180E3BB}"/>
              </a:ext>
            </a:extLst>
          </p:cNvPr>
          <p:cNvSpPr>
            <a:spLocks noGrp="1"/>
          </p:cNvSpPr>
          <p:nvPr>
            <p:ph type="title"/>
          </p:nvPr>
        </p:nvSpPr>
        <p:spPr>
          <a:xfrm>
            <a:off x="838200" y="365125"/>
            <a:ext cx="10515600" cy="959822"/>
          </a:xfrm>
        </p:spPr>
        <p:txBody>
          <a:bodyPr/>
          <a:lstStyle/>
          <a:p>
            <a:r>
              <a:rPr lang="en-IN" dirty="0"/>
              <a:t>Exhibit 5.6 Contingency Graphs for Currency Call Options</a:t>
            </a:r>
          </a:p>
        </p:txBody>
      </p:sp>
      <p:pic>
        <p:nvPicPr>
          <p:cNvPr id="6" name="Content Placeholder 5" descr="Two line graphs show contingency graphs for currency call options. The first one is a contingency graph for purchases of British Pound call options. Exercise Price = $1.50. Premium = $.02. The horizontal axis represents future spot rate. It is marked from 0, skips to $1.44 to $1.54 with increments of $.02. The vertical axis is marked from negative $.06 to $.06 with increments of $.02. The line begins at ($0, negative $.02), goes to the right up to ($1.50, negative $.02). It goes up and to the right from ($1.50, $.02), passes through ($1.52, 0) and exits the top right of the viewing window. The second one is a contingency graph for sellers of British Pound call options. Exercise Price = $1.50. Premium = $.02. The horizontal axis represents future spot rate. It is marked from 0, skips to $1.44 to $1.54 with increments of $.02. The vertical axis is marked from negative $.06 to $.06 with increments of $.02. The line begins at ($0, $.02), goes to the right up to ($1.50, $.02). It goes down and to the right from ($1.50, $.02), passes through ($1.52, 0) and exits the bottom right of the viewing window.  ">
            <a:extLst>
              <a:ext uri="{FF2B5EF4-FFF2-40B4-BE49-F238E27FC236}">
                <a16:creationId xmlns:a16="http://schemas.microsoft.com/office/drawing/2014/main" id="{31EF66EA-57D4-4293-ADFD-7410F9A6ED65}"/>
              </a:ext>
            </a:extLst>
          </p:cNvPr>
          <p:cNvPicPr>
            <a:picLocks noGrp="1" noChangeAspect="1"/>
          </p:cNvPicPr>
          <p:nvPr>
            <p:ph sz="quarter" idx="16"/>
          </p:nvPr>
        </p:nvPicPr>
        <p:blipFill>
          <a:blip r:embed="rId2"/>
          <a:stretch>
            <a:fillRect/>
          </a:stretch>
        </p:blipFill>
        <p:spPr>
          <a:xfrm>
            <a:off x="4940550" y="1466452"/>
            <a:ext cx="2317250" cy="4819637"/>
          </a:xfrm>
          <a:prstGeom prst="rect">
            <a:avLst/>
          </a:prstGeom>
        </p:spPr>
      </p:pic>
      <p:sp>
        <p:nvSpPr>
          <p:cNvPr id="5" name="Slide Number Placeholder 4">
            <a:extLst>
              <a:ext uri="{FF2B5EF4-FFF2-40B4-BE49-F238E27FC236}">
                <a16:creationId xmlns:a16="http://schemas.microsoft.com/office/drawing/2014/main" id="{47C0B301-045F-418A-B0E1-B23277439962}"/>
              </a:ext>
            </a:extLst>
          </p:cNvPr>
          <p:cNvSpPr>
            <a:spLocks noGrp="1"/>
          </p:cNvSpPr>
          <p:nvPr>
            <p:ph type="sldNum" sz="quarter" idx="4"/>
          </p:nvPr>
        </p:nvSpPr>
        <p:spPr/>
        <p:txBody>
          <a:bodyPr/>
          <a:lstStyle/>
          <a:p>
            <a:fld id="{F9BE6549-90FB-4E0E-8C54-0640FEBC787D}" type="slidenum">
              <a:rPr lang="en-US" smtClean="0"/>
              <a:pPr/>
              <a:t>28</a:t>
            </a:fld>
            <a:endParaRPr lang="en-US" dirty="0"/>
          </a:p>
        </p:txBody>
      </p:sp>
    </p:spTree>
    <p:extLst>
      <p:ext uri="{BB962C8B-B14F-4D97-AF65-F5344CB8AC3E}">
        <p14:creationId xmlns:p14="http://schemas.microsoft.com/office/powerpoint/2010/main" val="13772790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FFBF1-C37A-4A4E-A555-2DA7F4D26CF6}"/>
              </a:ext>
            </a:extLst>
          </p:cNvPr>
          <p:cNvSpPr>
            <a:spLocks noGrp="1"/>
          </p:cNvSpPr>
          <p:nvPr>
            <p:ph type="title"/>
          </p:nvPr>
        </p:nvSpPr>
        <p:spPr/>
        <p:txBody>
          <a:bodyPr/>
          <a:lstStyle/>
          <a:p>
            <a:r>
              <a:rPr lang="en-IN" dirty="0"/>
              <a:t>Currency Put Options </a:t>
            </a:r>
            <a:r>
              <a:rPr lang="en-IN" sz="2400" b="0" dirty="0"/>
              <a:t>(1 of 6)</a:t>
            </a:r>
          </a:p>
        </p:txBody>
      </p:sp>
      <p:sp>
        <p:nvSpPr>
          <p:cNvPr id="3" name="Text Placeholder 2">
            <a:extLst>
              <a:ext uri="{FF2B5EF4-FFF2-40B4-BE49-F238E27FC236}">
                <a16:creationId xmlns:a16="http://schemas.microsoft.com/office/drawing/2014/main" id="{E7855474-51CE-4F11-8301-FE1C3A8F7A7D}"/>
              </a:ext>
            </a:extLst>
          </p:cNvPr>
          <p:cNvSpPr>
            <a:spLocks noGrp="1"/>
          </p:cNvSpPr>
          <p:nvPr>
            <p:ph type="body" sz="quarter" idx="15"/>
          </p:nvPr>
        </p:nvSpPr>
        <p:spPr>
          <a:xfrm>
            <a:off x="743576" y="1289684"/>
            <a:ext cx="10711543" cy="3233155"/>
          </a:xfrm>
        </p:spPr>
        <p:txBody>
          <a:bodyPr/>
          <a:lstStyle/>
          <a:p>
            <a:r>
              <a:rPr lang="en-IN" dirty="0"/>
              <a:t>Grants the right to sell a currency at a specified </a:t>
            </a:r>
            <a:r>
              <a:rPr lang="en-IN" b="1" dirty="0"/>
              <a:t>strike price</a:t>
            </a:r>
            <a:r>
              <a:rPr lang="en-IN" dirty="0"/>
              <a:t> or </a:t>
            </a:r>
            <a:r>
              <a:rPr lang="en-IN" b="1" dirty="0"/>
              <a:t>exercise price</a:t>
            </a:r>
            <a:r>
              <a:rPr lang="en-IN" dirty="0"/>
              <a:t> within a specified period of time.</a:t>
            </a:r>
          </a:p>
          <a:p>
            <a:r>
              <a:rPr lang="en-IN" dirty="0"/>
              <a:t>If the spot rate falls below the strike price, the owner of a put can exercise the right to sell currency at the strike price.</a:t>
            </a:r>
          </a:p>
          <a:p>
            <a:r>
              <a:rPr lang="en-IN" dirty="0"/>
              <a:t>The buyer of the options pays a </a:t>
            </a:r>
            <a:r>
              <a:rPr lang="en-IN" b="1" dirty="0"/>
              <a:t>premium</a:t>
            </a:r>
            <a:r>
              <a:rPr lang="en-IN" dirty="0"/>
              <a:t>.</a:t>
            </a:r>
          </a:p>
          <a:p>
            <a:r>
              <a:rPr lang="en-IN" dirty="0"/>
              <a:t>If the spot exchange rate is lower than the strike price, the option is </a:t>
            </a:r>
            <a:r>
              <a:rPr lang="en-IN" b="1" i="1" dirty="0"/>
              <a:t>in the money</a:t>
            </a:r>
            <a:r>
              <a:rPr lang="en-IN" dirty="0"/>
              <a:t>. If the spot rate is equal to the strike price, the option is </a:t>
            </a:r>
            <a:r>
              <a:rPr lang="en-IN" b="1" i="1" dirty="0"/>
              <a:t>at the money</a:t>
            </a:r>
            <a:r>
              <a:rPr lang="en-IN" dirty="0"/>
              <a:t>. If the spot rate is greater than the strike price, the option is </a:t>
            </a:r>
            <a:r>
              <a:rPr lang="en-IN" b="1" i="1" dirty="0"/>
              <a:t>out of the money</a:t>
            </a:r>
            <a:r>
              <a:rPr lang="en-IN" dirty="0"/>
              <a:t>.</a:t>
            </a:r>
          </a:p>
        </p:txBody>
      </p:sp>
      <p:sp>
        <p:nvSpPr>
          <p:cNvPr id="4" name="Slide Number Placeholder 3">
            <a:extLst>
              <a:ext uri="{FF2B5EF4-FFF2-40B4-BE49-F238E27FC236}">
                <a16:creationId xmlns:a16="http://schemas.microsoft.com/office/drawing/2014/main" id="{37CE228D-43A8-48B3-96F2-458645058877}"/>
              </a:ext>
            </a:extLst>
          </p:cNvPr>
          <p:cNvSpPr>
            <a:spLocks noGrp="1"/>
          </p:cNvSpPr>
          <p:nvPr>
            <p:ph type="sldNum" sz="quarter" idx="4"/>
          </p:nvPr>
        </p:nvSpPr>
        <p:spPr/>
        <p:txBody>
          <a:bodyPr/>
          <a:lstStyle/>
          <a:p>
            <a:fld id="{F9BE6549-90FB-4E0E-8C54-0640FEBC787D}" type="slidenum">
              <a:rPr lang="en-US" smtClean="0"/>
              <a:pPr/>
              <a:t>29</a:t>
            </a:fld>
            <a:endParaRPr lang="en-US" dirty="0"/>
          </a:p>
        </p:txBody>
      </p:sp>
    </p:spTree>
    <p:extLst>
      <p:ext uri="{BB962C8B-B14F-4D97-AF65-F5344CB8AC3E}">
        <p14:creationId xmlns:p14="http://schemas.microsoft.com/office/powerpoint/2010/main" val="378531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802F8-7268-4261-8932-446D5BAAB4EB}"/>
              </a:ext>
            </a:extLst>
          </p:cNvPr>
          <p:cNvSpPr>
            <a:spLocks noGrp="1"/>
          </p:cNvSpPr>
          <p:nvPr>
            <p:ph type="title"/>
          </p:nvPr>
        </p:nvSpPr>
        <p:spPr/>
        <p:txBody>
          <a:bodyPr/>
          <a:lstStyle/>
          <a:p>
            <a:r>
              <a:rPr lang="en-IN" dirty="0"/>
              <a:t>What is a Currency Derivative?</a:t>
            </a:r>
          </a:p>
        </p:txBody>
      </p:sp>
      <p:sp>
        <p:nvSpPr>
          <p:cNvPr id="3" name="Text Placeholder 2">
            <a:extLst>
              <a:ext uri="{FF2B5EF4-FFF2-40B4-BE49-F238E27FC236}">
                <a16:creationId xmlns:a16="http://schemas.microsoft.com/office/drawing/2014/main" id="{7FB0AE73-927D-4F93-AD84-29D3A2368942}"/>
              </a:ext>
            </a:extLst>
          </p:cNvPr>
          <p:cNvSpPr>
            <a:spLocks noGrp="1"/>
          </p:cNvSpPr>
          <p:nvPr>
            <p:ph type="body" sz="quarter" idx="17"/>
          </p:nvPr>
        </p:nvSpPr>
        <p:spPr>
          <a:xfrm>
            <a:off x="743576" y="1289304"/>
            <a:ext cx="10711543" cy="2987728"/>
          </a:xfrm>
        </p:spPr>
        <p:txBody>
          <a:bodyPr/>
          <a:lstStyle/>
          <a:p>
            <a:pPr marL="0" indent="0">
              <a:buNone/>
            </a:pPr>
            <a:r>
              <a:rPr lang="en-IN" dirty="0"/>
              <a:t>A currency derivative is a contract whose price is derived from the value of an underlying currency.</a:t>
            </a:r>
          </a:p>
          <a:p>
            <a:pPr marL="0" indent="0">
              <a:buNone/>
            </a:pPr>
            <a:r>
              <a:rPr lang="en-IN" dirty="0"/>
              <a:t>Examples include forwards/futures contracts and options contracts.</a:t>
            </a:r>
          </a:p>
          <a:p>
            <a:pPr marL="0" indent="0">
              <a:buNone/>
            </a:pPr>
            <a:r>
              <a:rPr lang="en-IN" dirty="0"/>
              <a:t>Derivatives are used by M</a:t>
            </a:r>
            <a:r>
              <a:rPr lang="en-IN" sz="100" dirty="0"/>
              <a:t> </a:t>
            </a:r>
            <a:r>
              <a:rPr lang="en-IN" dirty="0"/>
              <a:t>N</a:t>
            </a:r>
            <a:r>
              <a:rPr lang="en-IN" sz="100" dirty="0"/>
              <a:t> </a:t>
            </a:r>
            <a:r>
              <a:rPr lang="en-IN" dirty="0"/>
              <a:t>Cs to:</a:t>
            </a:r>
          </a:p>
          <a:p>
            <a:r>
              <a:rPr lang="en-IN" dirty="0"/>
              <a:t>Speculate on future exchange rate movements</a:t>
            </a:r>
          </a:p>
          <a:p>
            <a:r>
              <a:rPr lang="en-IN" dirty="0"/>
              <a:t>Hedge exposure to exchange rate risk</a:t>
            </a:r>
          </a:p>
        </p:txBody>
      </p:sp>
      <p:sp>
        <p:nvSpPr>
          <p:cNvPr id="4" name="Slide Number Placeholder 3">
            <a:extLst>
              <a:ext uri="{FF2B5EF4-FFF2-40B4-BE49-F238E27FC236}">
                <a16:creationId xmlns:a16="http://schemas.microsoft.com/office/drawing/2014/main" id="{BC0E13E5-DBF2-4939-8AB5-EFC125B57E82}"/>
              </a:ext>
            </a:extLst>
          </p:cNvPr>
          <p:cNvSpPr>
            <a:spLocks noGrp="1"/>
          </p:cNvSpPr>
          <p:nvPr>
            <p:ph type="sldNum" sz="quarter" idx="4"/>
          </p:nvPr>
        </p:nvSpPr>
        <p:spPr/>
        <p:txBody>
          <a:bodyPr/>
          <a:lstStyle/>
          <a:p>
            <a:fld id="{F9BE6549-90FB-4E0E-8C54-0640FEBC787D}" type="slidenum">
              <a:rPr lang="en-US" smtClean="0"/>
              <a:pPr/>
              <a:t>3</a:t>
            </a:fld>
            <a:endParaRPr lang="en-US" dirty="0"/>
          </a:p>
        </p:txBody>
      </p:sp>
    </p:spTree>
    <p:extLst>
      <p:ext uri="{BB962C8B-B14F-4D97-AF65-F5344CB8AC3E}">
        <p14:creationId xmlns:p14="http://schemas.microsoft.com/office/powerpoint/2010/main" val="9501459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95CFE-7674-4415-807F-445AC571795C}"/>
              </a:ext>
            </a:extLst>
          </p:cNvPr>
          <p:cNvSpPr>
            <a:spLocks noGrp="1"/>
          </p:cNvSpPr>
          <p:nvPr>
            <p:ph type="title"/>
          </p:nvPr>
        </p:nvSpPr>
        <p:spPr/>
        <p:txBody>
          <a:bodyPr/>
          <a:lstStyle/>
          <a:p>
            <a:r>
              <a:rPr lang="en-IN" dirty="0"/>
              <a:t>Currency Put Options </a:t>
            </a:r>
            <a:r>
              <a:rPr lang="en-IN" sz="2400" b="0" dirty="0"/>
              <a:t>(2 of 6)</a:t>
            </a:r>
          </a:p>
        </p:txBody>
      </p:sp>
      <p:sp>
        <p:nvSpPr>
          <p:cNvPr id="3" name="Content Placeholder 2">
            <a:extLst>
              <a:ext uri="{FF2B5EF4-FFF2-40B4-BE49-F238E27FC236}">
                <a16:creationId xmlns:a16="http://schemas.microsoft.com/office/drawing/2014/main" id="{6E61867C-9626-4F9C-9137-E3173FB6161D}"/>
              </a:ext>
            </a:extLst>
          </p:cNvPr>
          <p:cNvSpPr>
            <a:spLocks noGrp="1"/>
          </p:cNvSpPr>
          <p:nvPr>
            <p:ph sz="quarter" idx="16"/>
          </p:nvPr>
        </p:nvSpPr>
        <p:spPr>
          <a:xfrm>
            <a:off x="742950" y="1289052"/>
            <a:ext cx="10712450" cy="425448"/>
          </a:xfrm>
        </p:spPr>
        <p:txBody>
          <a:bodyPr/>
          <a:lstStyle/>
          <a:p>
            <a:r>
              <a:rPr lang="en-IN" b="1" dirty="0"/>
              <a:t>Factors Affecting Put Option Premiums</a:t>
            </a:r>
          </a:p>
        </p:txBody>
      </p:sp>
      <p:pic>
        <p:nvPicPr>
          <p:cNvPr id="7" name="Content Placeholder 6" descr="P = f(S minus X, T, sigma)">
            <a:extLst>
              <a:ext uri="{FF2B5EF4-FFF2-40B4-BE49-F238E27FC236}">
                <a16:creationId xmlns:a16="http://schemas.microsoft.com/office/drawing/2014/main" id="{E5660BC6-8F81-4BC7-B06A-06182C2B7A0B}"/>
              </a:ext>
            </a:extLst>
          </p:cNvPr>
          <p:cNvPicPr>
            <a:picLocks noGrp="1" noChangeAspect="1"/>
          </p:cNvPicPr>
          <p:nvPr>
            <p:ph sz="quarter" idx="17"/>
          </p:nvPr>
        </p:nvPicPr>
        <p:blipFill>
          <a:blip r:embed="rId2"/>
          <a:stretch>
            <a:fillRect/>
          </a:stretch>
        </p:blipFill>
        <p:spPr>
          <a:xfrm>
            <a:off x="4831411" y="1822394"/>
            <a:ext cx="2535528" cy="936191"/>
          </a:xfrm>
          <a:prstGeom prst="rect">
            <a:avLst/>
          </a:prstGeom>
        </p:spPr>
      </p:pic>
      <p:sp>
        <p:nvSpPr>
          <p:cNvPr id="5" name="Content Placeholder 4">
            <a:extLst>
              <a:ext uri="{FF2B5EF4-FFF2-40B4-BE49-F238E27FC236}">
                <a16:creationId xmlns:a16="http://schemas.microsoft.com/office/drawing/2014/main" id="{52132DD4-B0B2-4089-8E05-801E88D8E4D9}"/>
              </a:ext>
            </a:extLst>
          </p:cNvPr>
          <p:cNvSpPr>
            <a:spLocks noGrp="1"/>
          </p:cNvSpPr>
          <p:nvPr>
            <p:ph sz="quarter" idx="18"/>
          </p:nvPr>
        </p:nvSpPr>
        <p:spPr>
          <a:xfrm>
            <a:off x="742951" y="2953765"/>
            <a:ext cx="10712450" cy="3101802"/>
          </a:xfrm>
        </p:spPr>
        <p:txBody>
          <a:bodyPr/>
          <a:lstStyle/>
          <a:p>
            <a:r>
              <a:rPr lang="en-IN" dirty="0"/>
              <a:t>Put option premiums are affected by three factors:</a:t>
            </a:r>
          </a:p>
          <a:p>
            <a:pPr marL="292608" indent="-292608">
              <a:buClr>
                <a:srgbClr val="004A78"/>
              </a:buClr>
              <a:buFont typeface="Arial" panose="020B0604020202020204" pitchFamily="34" charset="0"/>
              <a:buChar char="•"/>
            </a:pPr>
            <a:r>
              <a:rPr lang="en-IN" b="1" dirty="0"/>
              <a:t>Spot rate relative to the strike price (</a:t>
            </a:r>
            <a:r>
              <a:rPr lang="en-IN" b="1" i="1" dirty="0"/>
              <a:t>S </a:t>
            </a:r>
            <a:r>
              <a:rPr lang="en-IN" b="1" dirty="0"/>
              <a:t>− </a:t>
            </a:r>
            <a:r>
              <a:rPr lang="en-IN" b="1" i="1" dirty="0"/>
              <a:t>X</a:t>
            </a:r>
            <a:r>
              <a:rPr lang="en-IN" b="1" dirty="0"/>
              <a:t>)</a:t>
            </a:r>
            <a:r>
              <a:rPr lang="en-IN" dirty="0"/>
              <a:t>: The lower the spot rate relative to the strike price, the higher the probability that the option will be exercised.</a:t>
            </a:r>
          </a:p>
          <a:p>
            <a:pPr marL="292608" indent="-292608">
              <a:buClr>
                <a:srgbClr val="004A78"/>
              </a:buClr>
              <a:buFont typeface="Arial" panose="020B0604020202020204" pitchFamily="34" charset="0"/>
              <a:buChar char="•"/>
            </a:pPr>
            <a:r>
              <a:rPr lang="en-IN" b="1" dirty="0"/>
              <a:t>Length of time until expiration (</a:t>
            </a:r>
            <a:r>
              <a:rPr lang="en-IN" b="1" i="1" dirty="0"/>
              <a:t>T</a:t>
            </a:r>
            <a:r>
              <a:rPr lang="en-IN" b="1" dirty="0"/>
              <a:t>)</a:t>
            </a:r>
            <a:r>
              <a:rPr lang="en-IN" dirty="0"/>
              <a:t>: The longer the time to expiration, the greater the put option premium.</a:t>
            </a:r>
          </a:p>
          <a:p>
            <a:pPr marL="292608" indent="-292608">
              <a:buClr>
                <a:srgbClr val="004A78"/>
              </a:buClr>
              <a:buFont typeface="Arial" panose="020B0604020202020204" pitchFamily="34" charset="0"/>
              <a:buChar char="•"/>
            </a:pPr>
            <a:r>
              <a:rPr lang="en-IN" b="1" dirty="0"/>
              <a:t>Variability of the currency (σ)</a:t>
            </a:r>
            <a:r>
              <a:rPr lang="en-IN" dirty="0"/>
              <a:t>: The greater the variability, the greater the probability that the option may be exercised.</a:t>
            </a:r>
          </a:p>
        </p:txBody>
      </p:sp>
      <p:sp>
        <p:nvSpPr>
          <p:cNvPr id="8" name="Slide Number Placeholder 7">
            <a:extLst>
              <a:ext uri="{FF2B5EF4-FFF2-40B4-BE49-F238E27FC236}">
                <a16:creationId xmlns:a16="http://schemas.microsoft.com/office/drawing/2014/main" id="{9E2F811C-077C-489B-99C8-6F70D269B960}"/>
              </a:ext>
            </a:extLst>
          </p:cNvPr>
          <p:cNvSpPr>
            <a:spLocks noGrp="1"/>
          </p:cNvSpPr>
          <p:nvPr>
            <p:ph type="sldNum" sz="quarter" idx="4"/>
          </p:nvPr>
        </p:nvSpPr>
        <p:spPr/>
        <p:txBody>
          <a:bodyPr/>
          <a:lstStyle/>
          <a:p>
            <a:fld id="{F9BE6549-90FB-4E0E-8C54-0640FEBC787D}" type="slidenum">
              <a:rPr lang="en-US" smtClean="0"/>
              <a:pPr/>
              <a:t>30</a:t>
            </a:fld>
            <a:endParaRPr lang="en-US" dirty="0"/>
          </a:p>
        </p:txBody>
      </p:sp>
    </p:spTree>
    <p:extLst>
      <p:ext uri="{BB962C8B-B14F-4D97-AF65-F5344CB8AC3E}">
        <p14:creationId xmlns:p14="http://schemas.microsoft.com/office/powerpoint/2010/main" val="3063370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01840-7ED4-4C4C-8B19-43F2D63439AC}"/>
              </a:ext>
            </a:extLst>
          </p:cNvPr>
          <p:cNvSpPr>
            <a:spLocks noGrp="1"/>
          </p:cNvSpPr>
          <p:nvPr>
            <p:ph type="title"/>
          </p:nvPr>
        </p:nvSpPr>
        <p:spPr/>
        <p:txBody>
          <a:bodyPr/>
          <a:lstStyle/>
          <a:p>
            <a:r>
              <a:rPr lang="en-IN" dirty="0"/>
              <a:t>Currency Put Options </a:t>
            </a:r>
            <a:r>
              <a:rPr lang="en-IN" sz="2400" b="0" dirty="0"/>
              <a:t>(3 of 6)</a:t>
            </a:r>
          </a:p>
        </p:txBody>
      </p:sp>
      <p:sp>
        <p:nvSpPr>
          <p:cNvPr id="3" name="Text Placeholder 2">
            <a:extLst>
              <a:ext uri="{FF2B5EF4-FFF2-40B4-BE49-F238E27FC236}">
                <a16:creationId xmlns:a16="http://schemas.microsoft.com/office/drawing/2014/main" id="{D1CB2C64-4EEF-4228-982B-60C0A8DCA9D0}"/>
              </a:ext>
            </a:extLst>
          </p:cNvPr>
          <p:cNvSpPr>
            <a:spLocks noGrp="1"/>
          </p:cNvSpPr>
          <p:nvPr>
            <p:ph type="body" sz="quarter" idx="17"/>
          </p:nvPr>
        </p:nvSpPr>
        <p:spPr>
          <a:xfrm>
            <a:off x="743576" y="1289304"/>
            <a:ext cx="10711543" cy="3813638"/>
          </a:xfrm>
        </p:spPr>
        <p:txBody>
          <a:bodyPr/>
          <a:lstStyle/>
          <a:p>
            <a:pPr marL="0" indent="0">
              <a:buNone/>
            </a:pPr>
            <a:r>
              <a:rPr lang="en-IN" b="1" dirty="0"/>
              <a:t>How M</a:t>
            </a:r>
            <a:r>
              <a:rPr lang="en-IN" sz="100" b="1" dirty="0"/>
              <a:t> </a:t>
            </a:r>
            <a:r>
              <a:rPr lang="en-IN" b="1" dirty="0"/>
              <a:t>N</a:t>
            </a:r>
            <a:r>
              <a:rPr lang="en-IN" sz="100" b="1" dirty="0"/>
              <a:t> </a:t>
            </a:r>
            <a:r>
              <a:rPr lang="en-IN" b="1" dirty="0"/>
              <a:t>Cs Use Currency Put Options</a:t>
            </a:r>
            <a:endParaRPr lang="en-IN" dirty="0"/>
          </a:p>
          <a:p>
            <a:r>
              <a:rPr lang="en-IN" dirty="0"/>
              <a:t>Corporations with open positions in foreign currencies can use currency put options in some cases to cover these positions.</a:t>
            </a:r>
          </a:p>
          <a:p>
            <a:r>
              <a:rPr lang="en-IN" dirty="0"/>
              <a:t>Some put options are </a:t>
            </a:r>
            <a:r>
              <a:rPr lang="en-IN" b="1" dirty="0"/>
              <a:t>deep out of the money</a:t>
            </a:r>
            <a:r>
              <a:rPr lang="en-IN" dirty="0"/>
              <a:t>, meaning that the prevailing exchange rate is high above the exercise price. These options are cheaper (have a lower premium), as they are unlikely to be exercised because their exercise price is too low.</a:t>
            </a:r>
          </a:p>
          <a:p>
            <a:r>
              <a:rPr lang="en-IN" dirty="0"/>
              <a:t>Other put options have an exercise price that is currently above the prevailing exchange rate and are therefore more likely to be exercised. Consequently, these options are more expensive.</a:t>
            </a:r>
          </a:p>
        </p:txBody>
      </p:sp>
      <p:sp>
        <p:nvSpPr>
          <p:cNvPr id="4" name="Slide Number Placeholder 3">
            <a:extLst>
              <a:ext uri="{FF2B5EF4-FFF2-40B4-BE49-F238E27FC236}">
                <a16:creationId xmlns:a16="http://schemas.microsoft.com/office/drawing/2014/main" id="{43FB5A85-C90A-43ED-92A1-F6C6D3F4251E}"/>
              </a:ext>
            </a:extLst>
          </p:cNvPr>
          <p:cNvSpPr>
            <a:spLocks noGrp="1"/>
          </p:cNvSpPr>
          <p:nvPr>
            <p:ph type="sldNum" sz="quarter" idx="4"/>
          </p:nvPr>
        </p:nvSpPr>
        <p:spPr/>
        <p:txBody>
          <a:bodyPr/>
          <a:lstStyle/>
          <a:p>
            <a:fld id="{F9BE6549-90FB-4E0E-8C54-0640FEBC787D}" type="slidenum">
              <a:rPr lang="en-US" smtClean="0"/>
              <a:pPr/>
              <a:t>31</a:t>
            </a:fld>
            <a:endParaRPr lang="en-US" dirty="0"/>
          </a:p>
        </p:txBody>
      </p:sp>
    </p:spTree>
    <p:extLst>
      <p:ext uri="{BB962C8B-B14F-4D97-AF65-F5344CB8AC3E}">
        <p14:creationId xmlns:p14="http://schemas.microsoft.com/office/powerpoint/2010/main" val="5080137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01840-7ED4-4C4C-8B19-43F2D63439AC}"/>
              </a:ext>
            </a:extLst>
          </p:cNvPr>
          <p:cNvSpPr>
            <a:spLocks noGrp="1"/>
          </p:cNvSpPr>
          <p:nvPr>
            <p:ph type="title"/>
          </p:nvPr>
        </p:nvSpPr>
        <p:spPr/>
        <p:txBody>
          <a:bodyPr/>
          <a:lstStyle/>
          <a:p>
            <a:r>
              <a:rPr lang="en-IN" dirty="0"/>
              <a:t>Currency Put Options </a:t>
            </a:r>
            <a:r>
              <a:rPr lang="en-IN" sz="2400" b="0" dirty="0"/>
              <a:t>(4 of 6)</a:t>
            </a:r>
          </a:p>
        </p:txBody>
      </p:sp>
      <p:sp>
        <p:nvSpPr>
          <p:cNvPr id="3" name="Text Placeholder 2">
            <a:extLst>
              <a:ext uri="{FF2B5EF4-FFF2-40B4-BE49-F238E27FC236}">
                <a16:creationId xmlns:a16="http://schemas.microsoft.com/office/drawing/2014/main" id="{D1CB2C64-4EEF-4228-982B-60C0A8DCA9D0}"/>
              </a:ext>
            </a:extLst>
          </p:cNvPr>
          <p:cNvSpPr>
            <a:spLocks noGrp="1"/>
          </p:cNvSpPr>
          <p:nvPr>
            <p:ph type="body" sz="quarter" idx="17"/>
          </p:nvPr>
        </p:nvSpPr>
        <p:spPr>
          <a:xfrm>
            <a:off x="743576" y="1289304"/>
            <a:ext cx="10711543" cy="3449844"/>
          </a:xfrm>
        </p:spPr>
        <p:txBody>
          <a:bodyPr/>
          <a:lstStyle/>
          <a:p>
            <a:pPr marL="0" indent="0">
              <a:buNone/>
            </a:pPr>
            <a:r>
              <a:rPr lang="en-IN" b="1" dirty="0"/>
              <a:t>Speculating with Currency Put Options</a:t>
            </a:r>
            <a:endParaRPr lang="en-IN" dirty="0"/>
          </a:p>
          <a:p>
            <a:r>
              <a:rPr lang="en-IN" dirty="0"/>
              <a:t>Individuals may speculate with currency put options based on their expectations of the future movements in a particular currency.</a:t>
            </a:r>
          </a:p>
          <a:p>
            <a:r>
              <a:rPr lang="en-IN" dirty="0"/>
              <a:t>Speculators can attempt to profit from selling currency put options. The seller of such options is obligated to purchase the specified currency at the strike price from the owner who exercises the put option.</a:t>
            </a:r>
          </a:p>
          <a:p>
            <a:r>
              <a:rPr lang="en-IN" dirty="0"/>
              <a:t>The net profit to a speculator is based on the exercise price at which the currency can be sold versus the purchase price of the currency and the premium paid for the put option.</a:t>
            </a:r>
          </a:p>
        </p:txBody>
      </p:sp>
      <p:sp>
        <p:nvSpPr>
          <p:cNvPr id="4" name="Slide Number Placeholder 3">
            <a:extLst>
              <a:ext uri="{FF2B5EF4-FFF2-40B4-BE49-F238E27FC236}">
                <a16:creationId xmlns:a16="http://schemas.microsoft.com/office/drawing/2014/main" id="{43FB5A85-C90A-43ED-92A1-F6C6D3F4251E}"/>
              </a:ext>
            </a:extLst>
          </p:cNvPr>
          <p:cNvSpPr>
            <a:spLocks noGrp="1"/>
          </p:cNvSpPr>
          <p:nvPr>
            <p:ph type="sldNum" sz="quarter" idx="4"/>
          </p:nvPr>
        </p:nvSpPr>
        <p:spPr/>
        <p:txBody>
          <a:bodyPr/>
          <a:lstStyle/>
          <a:p>
            <a:fld id="{F9BE6549-90FB-4E0E-8C54-0640FEBC787D}" type="slidenum">
              <a:rPr lang="en-US" smtClean="0"/>
              <a:pPr/>
              <a:t>32</a:t>
            </a:fld>
            <a:endParaRPr lang="en-US" dirty="0"/>
          </a:p>
        </p:txBody>
      </p:sp>
    </p:spTree>
    <p:extLst>
      <p:ext uri="{BB962C8B-B14F-4D97-AF65-F5344CB8AC3E}">
        <p14:creationId xmlns:p14="http://schemas.microsoft.com/office/powerpoint/2010/main" val="8927568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01840-7ED4-4C4C-8B19-43F2D63439AC}"/>
              </a:ext>
            </a:extLst>
          </p:cNvPr>
          <p:cNvSpPr>
            <a:spLocks noGrp="1"/>
          </p:cNvSpPr>
          <p:nvPr>
            <p:ph type="title"/>
          </p:nvPr>
        </p:nvSpPr>
        <p:spPr/>
        <p:txBody>
          <a:bodyPr/>
          <a:lstStyle/>
          <a:p>
            <a:r>
              <a:rPr lang="en-IN" dirty="0"/>
              <a:t>Currency Put Options </a:t>
            </a:r>
            <a:r>
              <a:rPr lang="en-IN" sz="2400" b="0" dirty="0"/>
              <a:t>(5 of 6)</a:t>
            </a:r>
          </a:p>
        </p:txBody>
      </p:sp>
      <p:sp>
        <p:nvSpPr>
          <p:cNvPr id="3" name="Text Placeholder 2">
            <a:extLst>
              <a:ext uri="{FF2B5EF4-FFF2-40B4-BE49-F238E27FC236}">
                <a16:creationId xmlns:a16="http://schemas.microsoft.com/office/drawing/2014/main" id="{D1CB2C64-4EEF-4228-982B-60C0A8DCA9D0}"/>
              </a:ext>
            </a:extLst>
          </p:cNvPr>
          <p:cNvSpPr>
            <a:spLocks noGrp="1"/>
          </p:cNvSpPr>
          <p:nvPr>
            <p:ph type="body" sz="quarter" idx="17"/>
          </p:nvPr>
        </p:nvSpPr>
        <p:spPr>
          <a:xfrm>
            <a:off x="743576" y="1289304"/>
            <a:ext cx="10711543" cy="2139696"/>
          </a:xfrm>
        </p:spPr>
        <p:txBody>
          <a:bodyPr/>
          <a:lstStyle/>
          <a:p>
            <a:pPr marL="0" indent="0">
              <a:buNone/>
            </a:pPr>
            <a:r>
              <a:rPr lang="en-IN" b="1" dirty="0"/>
              <a:t>Speculating with Currency Put Options (continued)</a:t>
            </a:r>
            <a:endParaRPr lang="en-IN" dirty="0"/>
          </a:p>
          <a:p>
            <a:r>
              <a:rPr lang="en-IN" b="1" dirty="0"/>
              <a:t>Speculating with combined put and call options</a:t>
            </a:r>
          </a:p>
          <a:p>
            <a:pPr lvl="1"/>
            <a:r>
              <a:rPr lang="en-IN" dirty="0"/>
              <a:t>Straddle — Uses both a put option and a call option at the same exercise price.</a:t>
            </a:r>
          </a:p>
          <a:p>
            <a:pPr lvl="1"/>
            <a:r>
              <a:rPr lang="en-IN" dirty="0"/>
              <a:t>Good for when speculators expect strong movement in one direction or the other.</a:t>
            </a:r>
          </a:p>
        </p:txBody>
      </p:sp>
      <p:sp>
        <p:nvSpPr>
          <p:cNvPr id="4" name="Slide Number Placeholder 3">
            <a:extLst>
              <a:ext uri="{FF2B5EF4-FFF2-40B4-BE49-F238E27FC236}">
                <a16:creationId xmlns:a16="http://schemas.microsoft.com/office/drawing/2014/main" id="{43FB5A85-C90A-43ED-92A1-F6C6D3F4251E}"/>
              </a:ext>
            </a:extLst>
          </p:cNvPr>
          <p:cNvSpPr>
            <a:spLocks noGrp="1"/>
          </p:cNvSpPr>
          <p:nvPr>
            <p:ph type="sldNum" sz="quarter" idx="4"/>
          </p:nvPr>
        </p:nvSpPr>
        <p:spPr/>
        <p:txBody>
          <a:bodyPr/>
          <a:lstStyle/>
          <a:p>
            <a:fld id="{F9BE6549-90FB-4E0E-8C54-0640FEBC787D}" type="slidenum">
              <a:rPr lang="en-US" smtClean="0"/>
              <a:pPr/>
              <a:t>33</a:t>
            </a:fld>
            <a:endParaRPr lang="en-US" dirty="0"/>
          </a:p>
        </p:txBody>
      </p:sp>
    </p:spTree>
    <p:extLst>
      <p:ext uri="{BB962C8B-B14F-4D97-AF65-F5344CB8AC3E}">
        <p14:creationId xmlns:p14="http://schemas.microsoft.com/office/powerpoint/2010/main" val="28672295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C5446-DFF9-48B4-85D9-7ECB61C0AD6A}"/>
              </a:ext>
            </a:extLst>
          </p:cNvPr>
          <p:cNvSpPr>
            <a:spLocks noGrp="1"/>
          </p:cNvSpPr>
          <p:nvPr>
            <p:ph type="title"/>
          </p:nvPr>
        </p:nvSpPr>
        <p:spPr/>
        <p:txBody>
          <a:bodyPr/>
          <a:lstStyle/>
          <a:p>
            <a:r>
              <a:rPr lang="en-IN" dirty="0"/>
              <a:t>Currency Put Options </a:t>
            </a:r>
            <a:r>
              <a:rPr lang="en-IN" sz="2400" b="0" dirty="0"/>
              <a:t>(6 of 6)</a:t>
            </a:r>
          </a:p>
        </p:txBody>
      </p:sp>
      <p:sp>
        <p:nvSpPr>
          <p:cNvPr id="3" name="Content Placeholder 2">
            <a:extLst>
              <a:ext uri="{FF2B5EF4-FFF2-40B4-BE49-F238E27FC236}">
                <a16:creationId xmlns:a16="http://schemas.microsoft.com/office/drawing/2014/main" id="{A1EF516D-B30C-4176-9A69-5EA7CD3E6B03}"/>
              </a:ext>
            </a:extLst>
          </p:cNvPr>
          <p:cNvSpPr>
            <a:spLocks noGrp="1"/>
          </p:cNvSpPr>
          <p:nvPr>
            <p:ph sz="quarter" idx="16"/>
          </p:nvPr>
        </p:nvSpPr>
        <p:spPr>
          <a:xfrm>
            <a:off x="742950" y="1289051"/>
            <a:ext cx="10712450" cy="1129302"/>
          </a:xfrm>
        </p:spPr>
        <p:txBody>
          <a:bodyPr/>
          <a:lstStyle/>
          <a:p>
            <a:r>
              <a:rPr lang="en-IN" b="1" dirty="0"/>
              <a:t>Contingency graph for the buyer of a put option</a:t>
            </a:r>
          </a:p>
          <a:p>
            <a:pPr marL="292608" indent="-292608">
              <a:buClr>
                <a:srgbClr val="004A78"/>
              </a:buClr>
              <a:buFont typeface="Arial" panose="020B0604020202020204" pitchFamily="34" charset="0"/>
              <a:buChar char="•"/>
            </a:pPr>
            <a:r>
              <a:rPr lang="en-IN" dirty="0"/>
              <a:t>Compares premium paid for put option to the payoffs received under various exchange rate scenarios. (Exhibit 5.7)</a:t>
            </a:r>
          </a:p>
        </p:txBody>
      </p:sp>
      <p:sp>
        <p:nvSpPr>
          <p:cNvPr id="4" name="Content Placeholder 3">
            <a:extLst>
              <a:ext uri="{FF2B5EF4-FFF2-40B4-BE49-F238E27FC236}">
                <a16:creationId xmlns:a16="http://schemas.microsoft.com/office/drawing/2014/main" id="{C7DE412F-AFE0-41D6-A8D3-946243559BD8}"/>
              </a:ext>
            </a:extLst>
          </p:cNvPr>
          <p:cNvSpPr>
            <a:spLocks noGrp="1"/>
          </p:cNvSpPr>
          <p:nvPr>
            <p:ph sz="quarter" idx="17"/>
          </p:nvPr>
        </p:nvSpPr>
        <p:spPr>
          <a:xfrm>
            <a:off x="742950" y="2589910"/>
            <a:ext cx="10712450" cy="1190676"/>
          </a:xfrm>
        </p:spPr>
        <p:txBody>
          <a:bodyPr/>
          <a:lstStyle/>
          <a:p>
            <a:r>
              <a:rPr lang="en-IN" b="1" dirty="0"/>
              <a:t>Contingency graph for the seller of a put option</a:t>
            </a:r>
          </a:p>
          <a:p>
            <a:pPr marL="292608" indent="-292608">
              <a:buClr>
                <a:srgbClr val="004A78"/>
              </a:buClr>
              <a:buFont typeface="Arial" panose="020B0604020202020204" pitchFamily="34" charset="0"/>
              <a:buChar char="•"/>
            </a:pPr>
            <a:r>
              <a:rPr lang="en-IN" dirty="0"/>
              <a:t>Compares premium received for put option to the payoffs made under various exchange rate scenarios. (Exhibit 5.7)</a:t>
            </a:r>
          </a:p>
        </p:txBody>
      </p:sp>
      <p:sp>
        <p:nvSpPr>
          <p:cNvPr id="5" name="Content Placeholder 4">
            <a:extLst>
              <a:ext uri="{FF2B5EF4-FFF2-40B4-BE49-F238E27FC236}">
                <a16:creationId xmlns:a16="http://schemas.microsoft.com/office/drawing/2014/main" id="{67F561E2-3B9F-4D6F-B137-38B80B01D107}"/>
              </a:ext>
            </a:extLst>
          </p:cNvPr>
          <p:cNvSpPr>
            <a:spLocks noGrp="1"/>
          </p:cNvSpPr>
          <p:nvPr>
            <p:ph sz="quarter" idx="18"/>
          </p:nvPr>
        </p:nvSpPr>
        <p:spPr>
          <a:xfrm>
            <a:off x="742951" y="3952143"/>
            <a:ext cx="10712450" cy="1926144"/>
          </a:xfrm>
        </p:spPr>
        <p:txBody>
          <a:bodyPr/>
          <a:lstStyle/>
          <a:p>
            <a:pPr marL="342900" indent="-342900">
              <a:buClr>
                <a:srgbClr val="004A78"/>
              </a:buClr>
              <a:buFont typeface="Arial" panose="020B0604020202020204" pitchFamily="34" charset="0"/>
              <a:buChar char="•"/>
            </a:pPr>
            <a:r>
              <a:rPr lang="en-IN" b="1" dirty="0"/>
              <a:t>Efficiency of the currency options market</a:t>
            </a:r>
          </a:p>
          <a:p>
            <a:pPr marL="622800" indent="-320400">
              <a:buClr>
                <a:srgbClr val="004A78"/>
              </a:buClr>
              <a:buFont typeface="Courier New" panose="02070309020205020404" pitchFamily="49" charset="0"/>
              <a:buChar char="o"/>
            </a:pPr>
            <a:r>
              <a:rPr lang="en-IN" sz="2200" dirty="0"/>
              <a:t>Research has found that, when transaction costs are controlled for, the currency options market is efficient.</a:t>
            </a:r>
          </a:p>
          <a:p>
            <a:pPr marL="622800" indent="-320400">
              <a:buClr>
                <a:srgbClr val="004A78"/>
              </a:buClr>
              <a:buFont typeface="Courier New" panose="02070309020205020404" pitchFamily="49" charset="0"/>
              <a:buChar char="o"/>
            </a:pPr>
            <a:r>
              <a:rPr lang="en-IN" sz="2200" dirty="0"/>
              <a:t>It is difficult to predict which strategy will generate abnormal profits in future periods.</a:t>
            </a:r>
          </a:p>
        </p:txBody>
      </p:sp>
      <p:sp>
        <p:nvSpPr>
          <p:cNvPr id="8" name="Slide Number Placeholder 7">
            <a:extLst>
              <a:ext uri="{FF2B5EF4-FFF2-40B4-BE49-F238E27FC236}">
                <a16:creationId xmlns:a16="http://schemas.microsoft.com/office/drawing/2014/main" id="{5EDFC280-6791-4DFE-BCDF-840350D2538E}"/>
              </a:ext>
            </a:extLst>
          </p:cNvPr>
          <p:cNvSpPr>
            <a:spLocks noGrp="1"/>
          </p:cNvSpPr>
          <p:nvPr>
            <p:ph type="sldNum" sz="quarter" idx="4"/>
          </p:nvPr>
        </p:nvSpPr>
        <p:spPr/>
        <p:txBody>
          <a:bodyPr/>
          <a:lstStyle/>
          <a:p>
            <a:fld id="{F9BE6549-90FB-4E0E-8C54-0640FEBC787D}" type="slidenum">
              <a:rPr lang="en-US" smtClean="0"/>
              <a:pPr/>
              <a:t>34</a:t>
            </a:fld>
            <a:endParaRPr lang="en-US" dirty="0"/>
          </a:p>
        </p:txBody>
      </p:sp>
    </p:spTree>
    <p:extLst>
      <p:ext uri="{BB962C8B-B14F-4D97-AF65-F5344CB8AC3E}">
        <p14:creationId xmlns:p14="http://schemas.microsoft.com/office/powerpoint/2010/main" val="3503849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938DB-0C50-457E-8A5D-FEE74F7913C3}"/>
              </a:ext>
            </a:extLst>
          </p:cNvPr>
          <p:cNvSpPr>
            <a:spLocks noGrp="1"/>
          </p:cNvSpPr>
          <p:nvPr>
            <p:ph type="title"/>
          </p:nvPr>
        </p:nvSpPr>
        <p:spPr>
          <a:xfrm>
            <a:off x="838200" y="365126"/>
            <a:ext cx="11140752" cy="520092"/>
          </a:xfrm>
        </p:spPr>
        <p:txBody>
          <a:bodyPr/>
          <a:lstStyle/>
          <a:p>
            <a:r>
              <a:rPr lang="en-IN" sz="3200" dirty="0"/>
              <a:t>Exhibit 5.7 Contingency Graphs for Currency Put Options</a:t>
            </a:r>
          </a:p>
        </p:txBody>
      </p:sp>
      <p:pic>
        <p:nvPicPr>
          <p:cNvPr id="6" name="Content Placeholder 5" descr="&quot;Two line graphs show contingency graphs for currency put options. The first one is a contingency graph for purchases of British Pound put options. Exercise Price = $1.50. Premium = $.03. The horizontal axis represents future spot rate. It is marked from 0, skips to $1.44 to $1.54 with increments of $.02. The vertical axis is marked from negative $.06 to $.06 with increments of $.02. The line begins at approximately ($1.44, $.04), goes down and to the right through approximately (0, $.08) and ($1.47, 0) up to ($1.50, negative $.03). It goes to the right from ($1.50, negative $.03) and exits the right side of the viewing window. The second one is a contingency graph for sellers of British Pound put options. Exercise Price = $1.50. Premium = $.03. The horizontal axis represents future spot rate. It is marked from 0, skips to $1.44 to $1.54 with increments of $.02. The vertical axis is marked from negative $.06 to $.06 with increments of $.02. The line starts at approximately ($1.43, negative $.03), goes up and to the right through ($1.47, 0) up to ($1.50, $.03). From ($1.50, $.03), it goes to the right and exits the right side of the viewing window.  &quot;&#10;">
            <a:extLst>
              <a:ext uri="{FF2B5EF4-FFF2-40B4-BE49-F238E27FC236}">
                <a16:creationId xmlns:a16="http://schemas.microsoft.com/office/drawing/2014/main" id="{97782A3B-DD97-4434-9EF3-C9609EFA576B}"/>
              </a:ext>
            </a:extLst>
          </p:cNvPr>
          <p:cNvPicPr>
            <a:picLocks noGrp="1" noChangeAspect="1"/>
          </p:cNvPicPr>
          <p:nvPr>
            <p:ph sz="quarter" idx="16"/>
          </p:nvPr>
        </p:nvPicPr>
        <p:blipFill>
          <a:blip r:embed="rId2"/>
          <a:stretch>
            <a:fillRect/>
          </a:stretch>
        </p:blipFill>
        <p:spPr>
          <a:xfrm>
            <a:off x="4998595" y="998373"/>
            <a:ext cx="2518400" cy="5189015"/>
          </a:xfrm>
          <a:prstGeom prst="rect">
            <a:avLst/>
          </a:prstGeom>
        </p:spPr>
      </p:pic>
      <p:sp>
        <p:nvSpPr>
          <p:cNvPr id="5" name="Slide Number Placeholder 4">
            <a:extLst>
              <a:ext uri="{FF2B5EF4-FFF2-40B4-BE49-F238E27FC236}">
                <a16:creationId xmlns:a16="http://schemas.microsoft.com/office/drawing/2014/main" id="{653CA25D-5A52-4A9D-B68D-BFCC2E0EF9A5}"/>
              </a:ext>
            </a:extLst>
          </p:cNvPr>
          <p:cNvSpPr>
            <a:spLocks noGrp="1"/>
          </p:cNvSpPr>
          <p:nvPr>
            <p:ph type="sldNum" sz="quarter" idx="4"/>
          </p:nvPr>
        </p:nvSpPr>
        <p:spPr/>
        <p:txBody>
          <a:bodyPr/>
          <a:lstStyle/>
          <a:p>
            <a:fld id="{F9BE6549-90FB-4E0E-8C54-0640FEBC787D}" type="slidenum">
              <a:rPr lang="en-US" smtClean="0"/>
              <a:pPr/>
              <a:t>35</a:t>
            </a:fld>
            <a:endParaRPr lang="en-US" dirty="0"/>
          </a:p>
        </p:txBody>
      </p:sp>
    </p:spTree>
    <p:extLst>
      <p:ext uri="{BB962C8B-B14F-4D97-AF65-F5344CB8AC3E}">
        <p14:creationId xmlns:p14="http://schemas.microsoft.com/office/powerpoint/2010/main" val="29604064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E610A-DA9F-4B47-886E-9F70896408BC}"/>
              </a:ext>
            </a:extLst>
          </p:cNvPr>
          <p:cNvSpPr>
            <a:spLocks noGrp="1"/>
          </p:cNvSpPr>
          <p:nvPr>
            <p:ph type="title"/>
          </p:nvPr>
        </p:nvSpPr>
        <p:spPr/>
        <p:txBody>
          <a:bodyPr/>
          <a:lstStyle/>
          <a:p>
            <a:r>
              <a:rPr lang="en-IN" dirty="0"/>
              <a:t>Other Forms of Currency Options </a:t>
            </a:r>
            <a:r>
              <a:rPr lang="en-IN" sz="2400" b="0" dirty="0"/>
              <a:t>(1 of 2)</a:t>
            </a:r>
          </a:p>
        </p:txBody>
      </p:sp>
      <p:sp>
        <p:nvSpPr>
          <p:cNvPr id="3" name="Text Placeholder 2">
            <a:extLst>
              <a:ext uri="{FF2B5EF4-FFF2-40B4-BE49-F238E27FC236}">
                <a16:creationId xmlns:a16="http://schemas.microsoft.com/office/drawing/2014/main" id="{1C6D3880-1ED6-4371-A606-0DBF3BC5FD21}"/>
              </a:ext>
            </a:extLst>
          </p:cNvPr>
          <p:cNvSpPr>
            <a:spLocks noGrp="1"/>
          </p:cNvSpPr>
          <p:nvPr>
            <p:ph type="body" sz="quarter" idx="17"/>
          </p:nvPr>
        </p:nvSpPr>
        <p:spPr>
          <a:xfrm>
            <a:off x="743576" y="1289304"/>
            <a:ext cx="10711543" cy="2139696"/>
          </a:xfrm>
        </p:spPr>
        <p:txBody>
          <a:bodyPr/>
          <a:lstStyle/>
          <a:p>
            <a:pPr marL="0" indent="0">
              <a:buNone/>
            </a:pPr>
            <a:r>
              <a:rPr lang="en-IN" b="1" dirty="0"/>
              <a:t>Conditional Currency Options</a:t>
            </a:r>
            <a:r>
              <a:rPr lang="en-IN" dirty="0"/>
              <a:t> (Exhibit 5.8)</a:t>
            </a:r>
          </a:p>
          <a:p>
            <a:r>
              <a:rPr lang="en-IN" dirty="0"/>
              <a:t>A currency option can be structured with a conditional premium, meaning that the premium paid for the option is conditioned on the actual movement in the currency’s value over the period of concern.</a:t>
            </a:r>
          </a:p>
          <a:p>
            <a:r>
              <a:rPr lang="en-IN" dirty="0"/>
              <a:t>Firms also use various combinations of currency options.</a:t>
            </a:r>
          </a:p>
        </p:txBody>
      </p:sp>
      <p:sp>
        <p:nvSpPr>
          <p:cNvPr id="4" name="Slide Number Placeholder 3">
            <a:extLst>
              <a:ext uri="{FF2B5EF4-FFF2-40B4-BE49-F238E27FC236}">
                <a16:creationId xmlns:a16="http://schemas.microsoft.com/office/drawing/2014/main" id="{3B42091A-FCEB-4788-98D5-CBEA9B71CB1D}"/>
              </a:ext>
            </a:extLst>
          </p:cNvPr>
          <p:cNvSpPr>
            <a:spLocks noGrp="1"/>
          </p:cNvSpPr>
          <p:nvPr>
            <p:ph type="sldNum" sz="quarter" idx="4"/>
          </p:nvPr>
        </p:nvSpPr>
        <p:spPr/>
        <p:txBody>
          <a:bodyPr/>
          <a:lstStyle/>
          <a:p>
            <a:fld id="{F9BE6549-90FB-4E0E-8C54-0640FEBC787D}" type="slidenum">
              <a:rPr lang="en-US" smtClean="0"/>
              <a:pPr/>
              <a:t>36</a:t>
            </a:fld>
            <a:endParaRPr lang="en-US" dirty="0"/>
          </a:p>
        </p:txBody>
      </p:sp>
    </p:spTree>
    <p:extLst>
      <p:ext uri="{BB962C8B-B14F-4D97-AF65-F5344CB8AC3E}">
        <p14:creationId xmlns:p14="http://schemas.microsoft.com/office/powerpoint/2010/main" val="9361921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6F2D0-757C-453A-AB36-AA6B5CF204D9}"/>
              </a:ext>
            </a:extLst>
          </p:cNvPr>
          <p:cNvSpPr>
            <a:spLocks noGrp="1"/>
          </p:cNvSpPr>
          <p:nvPr>
            <p:ph type="title"/>
          </p:nvPr>
        </p:nvSpPr>
        <p:spPr>
          <a:xfrm>
            <a:off x="838200" y="365125"/>
            <a:ext cx="10515600" cy="923926"/>
          </a:xfrm>
        </p:spPr>
        <p:txBody>
          <a:bodyPr/>
          <a:lstStyle/>
          <a:p>
            <a:r>
              <a:rPr lang="en-IN" dirty="0"/>
              <a:t>Exhibit 5.8 Comparison of Conditional and Basic Currency Options</a:t>
            </a:r>
          </a:p>
        </p:txBody>
      </p:sp>
      <p:pic>
        <p:nvPicPr>
          <p:cNvPr id="6" name="Content Placeholder 5" descr="&quot;&#10;A graph gives the Comparison of Conditional and Basic Currency Options. The x axis represents spot rate. It is marked from 0, skips to $1.60 to $1.80 with increments of $.01. The y axis represents net amount received. It is marked from 0, skips to $1.44 to $1.54 with increments of $.02. Basic Put Option: Exercise Price = $1.70, Premium = $.02. Conditional Put Option: Exercise Price = $1.70, Trigger = $1.74, Premium = $.04. 3 lines are graphed. The first one is a dashed line and represents basic put option. The dashed line begins at ($1.60, $1.68) and goes to the right up to ($1.70, $1.68). From ($1.70, $1.68), it goes up and to the right up to ($1.77, $1.77). The second line represents conditional put option. It begins at ($1.60, $1.70) and goes to the right up to ($1.70, $1.70). From ($1.70, $1.70), it goes up and to the right up to ($1.74, $1.74). The third line also represents conditional put option. It begins at ($1.74, $1.70) and goes up and to the right up to ($1.77, $1.73). &quot;&#10;">
            <a:extLst>
              <a:ext uri="{FF2B5EF4-FFF2-40B4-BE49-F238E27FC236}">
                <a16:creationId xmlns:a16="http://schemas.microsoft.com/office/drawing/2014/main" id="{94D3CDF5-005C-4B4A-A8F4-213B510CB43B}"/>
              </a:ext>
            </a:extLst>
          </p:cNvPr>
          <p:cNvPicPr>
            <a:picLocks noGrp="1" noChangeAspect="1"/>
          </p:cNvPicPr>
          <p:nvPr>
            <p:ph sz="quarter" idx="16"/>
          </p:nvPr>
        </p:nvPicPr>
        <p:blipFill>
          <a:blip r:embed="rId2"/>
          <a:stretch>
            <a:fillRect/>
          </a:stretch>
        </p:blipFill>
        <p:spPr>
          <a:xfrm>
            <a:off x="3058910" y="1588762"/>
            <a:ext cx="5798877" cy="4488336"/>
          </a:xfrm>
          <a:prstGeom prst="rect">
            <a:avLst/>
          </a:prstGeom>
        </p:spPr>
      </p:pic>
      <p:sp>
        <p:nvSpPr>
          <p:cNvPr id="5" name="Slide Number Placeholder 4">
            <a:extLst>
              <a:ext uri="{FF2B5EF4-FFF2-40B4-BE49-F238E27FC236}">
                <a16:creationId xmlns:a16="http://schemas.microsoft.com/office/drawing/2014/main" id="{62A3E604-0005-4BF0-B503-74B58A1D089A}"/>
              </a:ext>
            </a:extLst>
          </p:cNvPr>
          <p:cNvSpPr>
            <a:spLocks noGrp="1"/>
          </p:cNvSpPr>
          <p:nvPr>
            <p:ph type="sldNum" sz="quarter" idx="4"/>
          </p:nvPr>
        </p:nvSpPr>
        <p:spPr/>
        <p:txBody>
          <a:bodyPr/>
          <a:lstStyle/>
          <a:p>
            <a:fld id="{F9BE6549-90FB-4E0E-8C54-0640FEBC787D}" type="slidenum">
              <a:rPr lang="en-US" smtClean="0"/>
              <a:pPr/>
              <a:t>37</a:t>
            </a:fld>
            <a:endParaRPr lang="en-US" dirty="0"/>
          </a:p>
        </p:txBody>
      </p:sp>
    </p:spTree>
    <p:extLst>
      <p:ext uri="{BB962C8B-B14F-4D97-AF65-F5344CB8AC3E}">
        <p14:creationId xmlns:p14="http://schemas.microsoft.com/office/powerpoint/2010/main" val="14176611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DDB37-2462-437C-9ECE-A55A2D86B733}"/>
              </a:ext>
            </a:extLst>
          </p:cNvPr>
          <p:cNvSpPr>
            <a:spLocks noGrp="1"/>
          </p:cNvSpPr>
          <p:nvPr>
            <p:ph type="title"/>
          </p:nvPr>
        </p:nvSpPr>
        <p:spPr/>
        <p:txBody>
          <a:bodyPr/>
          <a:lstStyle/>
          <a:p>
            <a:r>
              <a:rPr lang="en-IN" dirty="0"/>
              <a:t>Other Forms of Currency Options </a:t>
            </a:r>
            <a:r>
              <a:rPr lang="en-IN" sz="2400" b="0" dirty="0"/>
              <a:t>(2 of 2)</a:t>
            </a:r>
          </a:p>
        </p:txBody>
      </p:sp>
      <p:sp>
        <p:nvSpPr>
          <p:cNvPr id="3" name="Text Placeholder 2">
            <a:extLst>
              <a:ext uri="{FF2B5EF4-FFF2-40B4-BE49-F238E27FC236}">
                <a16:creationId xmlns:a16="http://schemas.microsoft.com/office/drawing/2014/main" id="{F9768425-986C-4CBE-948C-63702C02D678}"/>
              </a:ext>
            </a:extLst>
          </p:cNvPr>
          <p:cNvSpPr>
            <a:spLocks noGrp="1"/>
          </p:cNvSpPr>
          <p:nvPr>
            <p:ph type="body" sz="quarter" idx="17"/>
          </p:nvPr>
        </p:nvSpPr>
        <p:spPr>
          <a:xfrm>
            <a:off x="743576" y="1289304"/>
            <a:ext cx="10711543" cy="3302361"/>
          </a:xfrm>
        </p:spPr>
        <p:txBody>
          <a:bodyPr/>
          <a:lstStyle/>
          <a:p>
            <a:pPr marL="0" indent="0">
              <a:buNone/>
            </a:pPr>
            <a:r>
              <a:rPr lang="en-IN" b="1" dirty="0"/>
              <a:t>European Currency Options</a:t>
            </a:r>
          </a:p>
          <a:p>
            <a:r>
              <a:rPr lang="en-IN" b="1" dirty="0"/>
              <a:t>European-style currency options</a:t>
            </a:r>
            <a:r>
              <a:rPr lang="en-IN" dirty="0"/>
              <a:t> must be exercised on the expiration date if they are to be exercised at all.</a:t>
            </a:r>
          </a:p>
          <a:p>
            <a:r>
              <a:rPr lang="en-IN" dirty="0"/>
              <a:t>They do not offer as much flexibility; however, this is not relevant to some situations.</a:t>
            </a:r>
          </a:p>
          <a:p>
            <a:r>
              <a:rPr lang="en-IN" dirty="0"/>
              <a:t>If European-style options are available for the same expiration date as American-style options and can be purchased for a slightly lower premium, some corporations may prefer them for hedging.</a:t>
            </a:r>
          </a:p>
        </p:txBody>
      </p:sp>
      <p:sp>
        <p:nvSpPr>
          <p:cNvPr id="4" name="Slide Number Placeholder 3">
            <a:extLst>
              <a:ext uri="{FF2B5EF4-FFF2-40B4-BE49-F238E27FC236}">
                <a16:creationId xmlns:a16="http://schemas.microsoft.com/office/drawing/2014/main" id="{3EB2DC07-9235-4E51-81D7-00EECAFCE94A}"/>
              </a:ext>
            </a:extLst>
          </p:cNvPr>
          <p:cNvSpPr>
            <a:spLocks noGrp="1"/>
          </p:cNvSpPr>
          <p:nvPr>
            <p:ph type="sldNum" sz="quarter" idx="4"/>
          </p:nvPr>
        </p:nvSpPr>
        <p:spPr/>
        <p:txBody>
          <a:bodyPr/>
          <a:lstStyle/>
          <a:p>
            <a:fld id="{F9BE6549-90FB-4E0E-8C54-0640FEBC787D}" type="slidenum">
              <a:rPr lang="en-US" smtClean="0"/>
              <a:pPr/>
              <a:t>38</a:t>
            </a:fld>
            <a:endParaRPr lang="en-US" dirty="0"/>
          </a:p>
        </p:txBody>
      </p:sp>
    </p:spTree>
    <p:extLst>
      <p:ext uri="{BB962C8B-B14F-4D97-AF65-F5344CB8AC3E}">
        <p14:creationId xmlns:p14="http://schemas.microsoft.com/office/powerpoint/2010/main" val="30289657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96DA2-7F6C-4F11-993C-F489368989C2}"/>
              </a:ext>
            </a:extLst>
          </p:cNvPr>
          <p:cNvSpPr>
            <a:spLocks noGrp="1"/>
          </p:cNvSpPr>
          <p:nvPr>
            <p:ph type="title"/>
          </p:nvPr>
        </p:nvSpPr>
        <p:spPr/>
        <p:txBody>
          <a:bodyPr/>
          <a:lstStyle/>
          <a:p>
            <a:r>
              <a:rPr lang="en-IN" dirty="0"/>
              <a:t>Summary </a:t>
            </a:r>
            <a:r>
              <a:rPr lang="en-IN" sz="2400" b="0" dirty="0"/>
              <a:t>(1 of 4)</a:t>
            </a:r>
          </a:p>
        </p:txBody>
      </p:sp>
      <p:sp>
        <p:nvSpPr>
          <p:cNvPr id="3" name="Text Placeholder 2">
            <a:extLst>
              <a:ext uri="{FF2B5EF4-FFF2-40B4-BE49-F238E27FC236}">
                <a16:creationId xmlns:a16="http://schemas.microsoft.com/office/drawing/2014/main" id="{57878308-3728-4C73-B697-87D0FEDEDFE5}"/>
              </a:ext>
            </a:extLst>
          </p:cNvPr>
          <p:cNvSpPr>
            <a:spLocks noGrp="1"/>
          </p:cNvSpPr>
          <p:nvPr>
            <p:ph type="body" sz="quarter" idx="17"/>
          </p:nvPr>
        </p:nvSpPr>
        <p:spPr>
          <a:xfrm>
            <a:off x="743576" y="1289304"/>
            <a:ext cx="10711543" cy="2496115"/>
          </a:xfrm>
        </p:spPr>
        <p:txBody>
          <a:bodyPr/>
          <a:lstStyle/>
          <a:p>
            <a:r>
              <a:rPr lang="en-IN" dirty="0"/>
              <a:t>A forward contract specifies a standard volume of a particular currency to be exchanged on a particular date. Such a contract can be purchased by a firm to hedge payables or sold by a firm to hedge receivables. A currency futures contract can be purchased by speculators who expect the currency to appreciate; it can also be sold by speculators who expect the currency to depreciate. If the currency depreciates then the futures contract declines, allowing those speculators to benefit when they close out their positions.</a:t>
            </a:r>
          </a:p>
        </p:txBody>
      </p:sp>
      <p:sp>
        <p:nvSpPr>
          <p:cNvPr id="4" name="Slide Number Placeholder 3">
            <a:extLst>
              <a:ext uri="{FF2B5EF4-FFF2-40B4-BE49-F238E27FC236}">
                <a16:creationId xmlns:a16="http://schemas.microsoft.com/office/drawing/2014/main" id="{5AD59A6B-CCDD-4E04-84A8-5B66152233DF}"/>
              </a:ext>
            </a:extLst>
          </p:cNvPr>
          <p:cNvSpPr>
            <a:spLocks noGrp="1"/>
          </p:cNvSpPr>
          <p:nvPr>
            <p:ph type="sldNum" sz="quarter" idx="4"/>
          </p:nvPr>
        </p:nvSpPr>
        <p:spPr/>
        <p:txBody>
          <a:bodyPr/>
          <a:lstStyle/>
          <a:p>
            <a:fld id="{F9BE6549-90FB-4E0E-8C54-0640FEBC787D}" type="slidenum">
              <a:rPr lang="en-US" smtClean="0"/>
              <a:pPr/>
              <a:t>39</a:t>
            </a:fld>
            <a:endParaRPr lang="en-US" dirty="0"/>
          </a:p>
        </p:txBody>
      </p:sp>
    </p:spTree>
    <p:extLst>
      <p:ext uri="{BB962C8B-B14F-4D97-AF65-F5344CB8AC3E}">
        <p14:creationId xmlns:p14="http://schemas.microsoft.com/office/powerpoint/2010/main" val="2552241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1C118-881A-49E7-BB30-B0DBC54455E5}"/>
              </a:ext>
            </a:extLst>
          </p:cNvPr>
          <p:cNvSpPr>
            <a:spLocks noGrp="1"/>
          </p:cNvSpPr>
          <p:nvPr>
            <p:ph type="title"/>
          </p:nvPr>
        </p:nvSpPr>
        <p:spPr/>
        <p:txBody>
          <a:bodyPr/>
          <a:lstStyle/>
          <a:p>
            <a:r>
              <a:rPr lang="en-IN" dirty="0"/>
              <a:t>Forward Market </a:t>
            </a:r>
            <a:r>
              <a:rPr lang="en-IN" sz="2400" b="0" dirty="0"/>
              <a:t>(1 of 5)</a:t>
            </a:r>
          </a:p>
        </p:txBody>
      </p:sp>
      <p:sp>
        <p:nvSpPr>
          <p:cNvPr id="3" name="Text Placeholder 2">
            <a:extLst>
              <a:ext uri="{FF2B5EF4-FFF2-40B4-BE49-F238E27FC236}">
                <a16:creationId xmlns:a16="http://schemas.microsoft.com/office/drawing/2014/main" id="{79A4818E-5A18-423F-B49C-85EDED562868}"/>
              </a:ext>
            </a:extLst>
          </p:cNvPr>
          <p:cNvSpPr>
            <a:spLocks noGrp="1"/>
          </p:cNvSpPr>
          <p:nvPr>
            <p:ph type="body" sz="quarter" idx="17"/>
          </p:nvPr>
        </p:nvSpPr>
        <p:spPr>
          <a:xfrm>
            <a:off x="743576" y="1289304"/>
            <a:ext cx="10711543" cy="2368296"/>
          </a:xfrm>
        </p:spPr>
        <p:txBody>
          <a:bodyPr/>
          <a:lstStyle/>
          <a:p>
            <a:pPr marL="0" indent="0">
              <a:buNone/>
            </a:pPr>
            <a:r>
              <a:rPr lang="en-IN" dirty="0"/>
              <a:t>A </a:t>
            </a:r>
            <a:r>
              <a:rPr lang="en-IN" b="1" dirty="0"/>
              <a:t>forward contract</a:t>
            </a:r>
            <a:r>
              <a:rPr lang="en-IN" dirty="0"/>
              <a:t> is an agreement between a corporation and a financial institution:</a:t>
            </a:r>
          </a:p>
          <a:p>
            <a:r>
              <a:rPr lang="en-IN" dirty="0"/>
              <a:t>To exchange a specified amount of currency</a:t>
            </a:r>
          </a:p>
          <a:p>
            <a:r>
              <a:rPr lang="en-IN" dirty="0"/>
              <a:t>At a specified exchange rate called the </a:t>
            </a:r>
            <a:r>
              <a:rPr lang="en-IN" b="1" dirty="0"/>
              <a:t>forward rate</a:t>
            </a:r>
          </a:p>
          <a:p>
            <a:r>
              <a:rPr lang="en-IN" dirty="0"/>
              <a:t>On a specified date in the future</a:t>
            </a:r>
          </a:p>
        </p:txBody>
      </p:sp>
      <p:sp>
        <p:nvSpPr>
          <p:cNvPr id="4" name="Slide Number Placeholder 3">
            <a:extLst>
              <a:ext uri="{FF2B5EF4-FFF2-40B4-BE49-F238E27FC236}">
                <a16:creationId xmlns:a16="http://schemas.microsoft.com/office/drawing/2014/main" id="{62EFCA50-728D-47E5-80DA-7A4C29053FC4}"/>
              </a:ext>
            </a:extLst>
          </p:cNvPr>
          <p:cNvSpPr>
            <a:spLocks noGrp="1"/>
          </p:cNvSpPr>
          <p:nvPr>
            <p:ph type="sldNum" sz="quarter" idx="4"/>
          </p:nvPr>
        </p:nvSpPr>
        <p:spPr/>
        <p:txBody>
          <a:bodyPr/>
          <a:lstStyle/>
          <a:p>
            <a:fld id="{F9BE6549-90FB-4E0E-8C54-0640FEBC787D}" type="slidenum">
              <a:rPr lang="en-US" smtClean="0"/>
              <a:pPr/>
              <a:t>4</a:t>
            </a:fld>
            <a:endParaRPr lang="en-US" dirty="0"/>
          </a:p>
        </p:txBody>
      </p:sp>
    </p:spTree>
    <p:extLst>
      <p:ext uri="{BB962C8B-B14F-4D97-AF65-F5344CB8AC3E}">
        <p14:creationId xmlns:p14="http://schemas.microsoft.com/office/powerpoint/2010/main" val="3601509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96DA2-7F6C-4F11-993C-F489368989C2}"/>
              </a:ext>
            </a:extLst>
          </p:cNvPr>
          <p:cNvSpPr>
            <a:spLocks noGrp="1"/>
          </p:cNvSpPr>
          <p:nvPr>
            <p:ph type="title"/>
          </p:nvPr>
        </p:nvSpPr>
        <p:spPr/>
        <p:txBody>
          <a:bodyPr/>
          <a:lstStyle/>
          <a:p>
            <a:r>
              <a:rPr lang="en-IN" dirty="0"/>
              <a:t>Summary </a:t>
            </a:r>
            <a:r>
              <a:rPr lang="en-IN" sz="2400" b="0" dirty="0"/>
              <a:t>(2 of 4)</a:t>
            </a:r>
          </a:p>
        </p:txBody>
      </p:sp>
      <p:sp>
        <p:nvSpPr>
          <p:cNvPr id="3" name="Text Placeholder 2">
            <a:extLst>
              <a:ext uri="{FF2B5EF4-FFF2-40B4-BE49-F238E27FC236}">
                <a16:creationId xmlns:a16="http://schemas.microsoft.com/office/drawing/2014/main" id="{57878308-3728-4C73-B697-87D0FEDEDFE5}"/>
              </a:ext>
            </a:extLst>
          </p:cNvPr>
          <p:cNvSpPr>
            <a:spLocks noGrp="1"/>
          </p:cNvSpPr>
          <p:nvPr>
            <p:ph type="body" sz="quarter" idx="17"/>
          </p:nvPr>
        </p:nvSpPr>
        <p:spPr>
          <a:xfrm>
            <a:off x="743576" y="1289304"/>
            <a:ext cx="10711543" cy="2289638"/>
          </a:xfrm>
        </p:spPr>
        <p:txBody>
          <a:bodyPr/>
          <a:lstStyle/>
          <a:p>
            <a:r>
              <a:rPr lang="en-IN" dirty="0"/>
              <a:t>Futures contracts on a particular currency can be purchased by corporations that have payables in that currency and wish to hedge against the possible appreciation of that currency. Conversely, these contracts can be sold by corporations that have receivables in that currency and wish to hedge against the possible depreciation of that currency and wish to hedge against its possible depreciation.</a:t>
            </a:r>
          </a:p>
        </p:txBody>
      </p:sp>
      <p:sp>
        <p:nvSpPr>
          <p:cNvPr id="4" name="Slide Number Placeholder 3">
            <a:extLst>
              <a:ext uri="{FF2B5EF4-FFF2-40B4-BE49-F238E27FC236}">
                <a16:creationId xmlns:a16="http://schemas.microsoft.com/office/drawing/2014/main" id="{5AD59A6B-CCDD-4E04-84A8-5B66152233DF}"/>
              </a:ext>
            </a:extLst>
          </p:cNvPr>
          <p:cNvSpPr>
            <a:spLocks noGrp="1"/>
          </p:cNvSpPr>
          <p:nvPr>
            <p:ph type="sldNum" sz="quarter" idx="4"/>
          </p:nvPr>
        </p:nvSpPr>
        <p:spPr/>
        <p:txBody>
          <a:bodyPr/>
          <a:lstStyle/>
          <a:p>
            <a:fld id="{F9BE6549-90FB-4E0E-8C54-0640FEBC787D}" type="slidenum">
              <a:rPr lang="en-US" smtClean="0"/>
              <a:pPr/>
              <a:t>40</a:t>
            </a:fld>
            <a:endParaRPr lang="en-US" dirty="0"/>
          </a:p>
        </p:txBody>
      </p:sp>
    </p:spTree>
    <p:extLst>
      <p:ext uri="{BB962C8B-B14F-4D97-AF65-F5344CB8AC3E}">
        <p14:creationId xmlns:p14="http://schemas.microsoft.com/office/powerpoint/2010/main" val="27810348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96DA2-7F6C-4F11-993C-F489368989C2}"/>
              </a:ext>
            </a:extLst>
          </p:cNvPr>
          <p:cNvSpPr>
            <a:spLocks noGrp="1"/>
          </p:cNvSpPr>
          <p:nvPr>
            <p:ph type="title"/>
          </p:nvPr>
        </p:nvSpPr>
        <p:spPr/>
        <p:txBody>
          <a:bodyPr/>
          <a:lstStyle/>
          <a:p>
            <a:r>
              <a:rPr lang="en-IN" dirty="0"/>
              <a:t>Summary </a:t>
            </a:r>
            <a:r>
              <a:rPr lang="en-IN" sz="2400" b="0" dirty="0"/>
              <a:t>(3 of 4)</a:t>
            </a:r>
          </a:p>
        </p:txBody>
      </p:sp>
      <p:sp>
        <p:nvSpPr>
          <p:cNvPr id="3" name="Text Placeholder 2">
            <a:extLst>
              <a:ext uri="{FF2B5EF4-FFF2-40B4-BE49-F238E27FC236}">
                <a16:creationId xmlns:a16="http://schemas.microsoft.com/office/drawing/2014/main" id="{57878308-3728-4C73-B697-87D0FEDEDFE5}"/>
              </a:ext>
            </a:extLst>
          </p:cNvPr>
          <p:cNvSpPr>
            <a:spLocks noGrp="1"/>
          </p:cNvSpPr>
          <p:nvPr>
            <p:ph type="body" sz="quarter" idx="17"/>
          </p:nvPr>
        </p:nvSpPr>
        <p:spPr>
          <a:xfrm>
            <a:off x="743576" y="1289304"/>
            <a:ext cx="10711543" cy="3154877"/>
          </a:xfrm>
        </p:spPr>
        <p:txBody>
          <a:bodyPr/>
          <a:lstStyle/>
          <a:p>
            <a:r>
              <a:rPr lang="en-IN" dirty="0"/>
              <a:t>Call options allow the right to purchase a specified currency at a specified exchange rate by a specified expiration date. They are used by M</a:t>
            </a:r>
            <a:r>
              <a:rPr lang="en-IN" sz="100" dirty="0"/>
              <a:t> </a:t>
            </a:r>
            <a:r>
              <a:rPr lang="en-IN" dirty="0"/>
              <a:t>N</a:t>
            </a:r>
            <a:r>
              <a:rPr lang="en-IN" sz="100" dirty="0"/>
              <a:t> </a:t>
            </a:r>
            <a:r>
              <a:rPr lang="en-IN" dirty="0"/>
              <a:t>Cs to hedge future payables. They are commonly purchased by speculators who expect that the underlying currency will appreciate.</a:t>
            </a:r>
          </a:p>
          <a:p>
            <a:r>
              <a:rPr lang="en-IN" dirty="0"/>
              <a:t>Put options allow the right to sell a specified currency at a specified exchange rate by a specified expiration date. They are used by M</a:t>
            </a:r>
            <a:r>
              <a:rPr lang="en-IN" sz="100" dirty="0"/>
              <a:t> </a:t>
            </a:r>
            <a:r>
              <a:rPr lang="en-IN" dirty="0"/>
              <a:t>N</a:t>
            </a:r>
            <a:r>
              <a:rPr lang="en-IN" sz="100" dirty="0"/>
              <a:t> </a:t>
            </a:r>
            <a:r>
              <a:rPr lang="en-IN" dirty="0"/>
              <a:t>Cs to hedge future receivables. They are commonly purchased by speculators who expect that the underlying currency will depreciate.</a:t>
            </a:r>
          </a:p>
        </p:txBody>
      </p:sp>
      <p:sp>
        <p:nvSpPr>
          <p:cNvPr id="4" name="Slide Number Placeholder 3">
            <a:extLst>
              <a:ext uri="{FF2B5EF4-FFF2-40B4-BE49-F238E27FC236}">
                <a16:creationId xmlns:a16="http://schemas.microsoft.com/office/drawing/2014/main" id="{5AD59A6B-CCDD-4E04-84A8-5B66152233DF}"/>
              </a:ext>
            </a:extLst>
          </p:cNvPr>
          <p:cNvSpPr>
            <a:spLocks noGrp="1"/>
          </p:cNvSpPr>
          <p:nvPr>
            <p:ph type="sldNum" sz="quarter" idx="4"/>
          </p:nvPr>
        </p:nvSpPr>
        <p:spPr/>
        <p:txBody>
          <a:bodyPr/>
          <a:lstStyle/>
          <a:p>
            <a:fld id="{F9BE6549-90FB-4E0E-8C54-0640FEBC787D}" type="slidenum">
              <a:rPr lang="en-US" smtClean="0"/>
              <a:pPr/>
              <a:t>41</a:t>
            </a:fld>
            <a:endParaRPr lang="en-US" dirty="0"/>
          </a:p>
        </p:txBody>
      </p:sp>
    </p:spTree>
    <p:extLst>
      <p:ext uri="{BB962C8B-B14F-4D97-AF65-F5344CB8AC3E}">
        <p14:creationId xmlns:p14="http://schemas.microsoft.com/office/powerpoint/2010/main" val="12488648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96DA2-7F6C-4F11-993C-F489368989C2}"/>
              </a:ext>
            </a:extLst>
          </p:cNvPr>
          <p:cNvSpPr>
            <a:spLocks noGrp="1"/>
          </p:cNvSpPr>
          <p:nvPr>
            <p:ph type="title"/>
          </p:nvPr>
        </p:nvSpPr>
        <p:spPr/>
        <p:txBody>
          <a:bodyPr/>
          <a:lstStyle/>
          <a:p>
            <a:r>
              <a:rPr lang="en-IN" dirty="0"/>
              <a:t>Summary </a:t>
            </a:r>
            <a:r>
              <a:rPr lang="en-IN" sz="2400" b="0" dirty="0"/>
              <a:t>(4 of 4)</a:t>
            </a:r>
          </a:p>
        </p:txBody>
      </p:sp>
      <p:sp>
        <p:nvSpPr>
          <p:cNvPr id="3" name="Text Placeholder 2">
            <a:extLst>
              <a:ext uri="{FF2B5EF4-FFF2-40B4-BE49-F238E27FC236}">
                <a16:creationId xmlns:a16="http://schemas.microsoft.com/office/drawing/2014/main" id="{57878308-3728-4C73-B697-87D0FEDEDFE5}"/>
              </a:ext>
            </a:extLst>
          </p:cNvPr>
          <p:cNvSpPr>
            <a:spLocks noGrp="1"/>
          </p:cNvSpPr>
          <p:nvPr>
            <p:ph type="body" sz="quarter" idx="17"/>
          </p:nvPr>
        </p:nvSpPr>
        <p:spPr>
          <a:xfrm>
            <a:off x="743576" y="1289304"/>
            <a:ext cx="10711543" cy="1345741"/>
          </a:xfrm>
        </p:spPr>
        <p:txBody>
          <a:bodyPr/>
          <a:lstStyle/>
          <a:p>
            <a:r>
              <a:rPr lang="en-IN" dirty="0"/>
              <a:t>Call options on a specific currency can be purchased by speculators who expect that currency to appreciate. Put options on a specific currency can be purchased by speculators who expect that currency to depreciate.</a:t>
            </a:r>
          </a:p>
        </p:txBody>
      </p:sp>
      <p:sp>
        <p:nvSpPr>
          <p:cNvPr id="4" name="Slide Number Placeholder 3">
            <a:extLst>
              <a:ext uri="{FF2B5EF4-FFF2-40B4-BE49-F238E27FC236}">
                <a16:creationId xmlns:a16="http://schemas.microsoft.com/office/drawing/2014/main" id="{5AD59A6B-CCDD-4E04-84A8-5B66152233DF}"/>
              </a:ext>
            </a:extLst>
          </p:cNvPr>
          <p:cNvSpPr>
            <a:spLocks noGrp="1"/>
          </p:cNvSpPr>
          <p:nvPr>
            <p:ph type="sldNum" sz="quarter" idx="4"/>
          </p:nvPr>
        </p:nvSpPr>
        <p:spPr/>
        <p:txBody>
          <a:bodyPr/>
          <a:lstStyle/>
          <a:p>
            <a:fld id="{F9BE6549-90FB-4E0E-8C54-0640FEBC787D}" type="slidenum">
              <a:rPr lang="en-US" smtClean="0"/>
              <a:pPr/>
              <a:t>42</a:t>
            </a:fld>
            <a:endParaRPr lang="en-US" dirty="0"/>
          </a:p>
        </p:txBody>
      </p:sp>
    </p:spTree>
    <p:extLst>
      <p:ext uri="{BB962C8B-B14F-4D97-AF65-F5344CB8AC3E}">
        <p14:creationId xmlns:p14="http://schemas.microsoft.com/office/powerpoint/2010/main" val="2157365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25EA9-02EE-4920-A8C1-239335FED312}"/>
              </a:ext>
            </a:extLst>
          </p:cNvPr>
          <p:cNvSpPr>
            <a:spLocks noGrp="1"/>
          </p:cNvSpPr>
          <p:nvPr>
            <p:ph type="title"/>
          </p:nvPr>
        </p:nvSpPr>
        <p:spPr/>
        <p:txBody>
          <a:bodyPr/>
          <a:lstStyle/>
          <a:p>
            <a:r>
              <a:rPr lang="en-IN" dirty="0"/>
              <a:t>Forward Market </a:t>
            </a:r>
            <a:r>
              <a:rPr lang="en-IN" sz="2400" b="0" dirty="0"/>
              <a:t>(2 of 5)</a:t>
            </a:r>
            <a:endParaRPr lang="en-IN" dirty="0"/>
          </a:p>
        </p:txBody>
      </p:sp>
      <p:sp>
        <p:nvSpPr>
          <p:cNvPr id="3" name="Content Placeholder 2">
            <a:extLst>
              <a:ext uri="{FF2B5EF4-FFF2-40B4-BE49-F238E27FC236}">
                <a16:creationId xmlns:a16="http://schemas.microsoft.com/office/drawing/2014/main" id="{C7E86763-6616-43DD-B7ED-D2286D1C4AF4}"/>
              </a:ext>
            </a:extLst>
          </p:cNvPr>
          <p:cNvSpPr>
            <a:spLocks noGrp="1"/>
          </p:cNvSpPr>
          <p:nvPr>
            <p:ph sz="quarter" idx="16"/>
          </p:nvPr>
        </p:nvSpPr>
        <p:spPr>
          <a:xfrm>
            <a:off x="742950" y="1289051"/>
            <a:ext cx="11129502" cy="908459"/>
          </a:xfrm>
        </p:spPr>
        <p:txBody>
          <a:bodyPr/>
          <a:lstStyle/>
          <a:p>
            <a:r>
              <a:rPr lang="en-IN" b="1" dirty="0"/>
              <a:t>How M</a:t>
            </a:r>
            <a:r>
              <a:rPr lang="en-IN" sz="100" b="1" dirty="0"/>
              <a:t> </a:t>
            </a:r>
            <a:r>
              <a:rPr lang="en-IN" b="1" dirty="0"/>
              <a:t>N</a:t>
            </a:r>
            <a:r>
              <a:rPr lang="en-IN" sz="100" b="1" dirty="0"/>
              <a:t> </a:t>
            </a:r>
            <a:r>
              <a:rPr lang="en-IN" b="1" dirty="0"/>
              <a:t>Cs Use Forward Contracts</a:t>
            </a:r>
          </a:p>
          <a:p>
            <a:pPr marL="292608" indent="-292608">
              <a:buClr>
                <a:srgbClr val="004A78"/>
              </a:buClr>
              <a:buFont typeface="Arial" panose="020B0604020202020204" pitchFamily="34" charset="0"/>
              <a:buChar char="•"/>
            </a:pPr>
            <a:r>
              <a:rPr lang="en-IN" u="sng" dirty="0"/>
              <a:t>Hedge</a:t>
            </a:r>
            <a:r>
              <a:rPr lang="en-IN" dirty="0"/>
              <a:t> their imports by locking in the rate at which they can obtain the currency.</a:t>
            </a:r>
          </a:p>
        </p:txBody>
      </p:sp>
      <p:sp>
        <p:nvSpPr>
          <p:cNvPr id="4" name="Content Placeholder 3">
            <a:extLst>
              <a:ext uri="{FF2B5EF4-FFF2-40B4-BE49-F238E27FC236}">
                <a16:creationId xmlns:a16="http://schemas.microsoft.com/office/drawing/2014/main" id="{261CC7BA-6802-4477-8355-178B6C5A1775}"/>
              </a:ext>
            </a:extLst>
          </p:cNvPr>
          <p:cNvSpPr>
            <a:spLocks noGrp="1"/>
          </p:cNvSpPr>
          <p:nvPr>
            <p:ph sz="quarter" idx="17"/>
          </p:nvPr>
        </p:nvSpPr>
        <p:spPr>
          <a:xfrm>
            <a:off x="742950" y="2369579"/>
            <a:ext cx="10712450" cy="2836606"/>
          </a:xfrm>
        </p:spPr>
        <p:txBody>
          <a:bodyPr/>
          <a:lstStyle/>
          <a:p>
            <a:r>
              <a:rPr lang="en-IN" b="1" dirty="0"/>
              <a:t>Bank Quotations on Forward Rates</a:t>
            </a:r>
          </a:p>
          <a:p>
            <a:pPr marL="292608" indent="-292608">
              <a:buClr>
                <a:srgbClr val="004A78"/>
              </a:buClr>
              <a:buFont typeface="Arial" panose="020B0604020202020204" pitchFamily="34" charset="0"/>
              <a:buChar char="•"/>
            </a:pPr>
            <a:r>
              <a:rPr lang="en-IN" b="1" dirty="0"/>
              <a:t>Bid/Ask Spread</a:t>
            </a:r>
            <a:r>
              <a:rPr lang="en-IN" dirty="0"/>
              <a:t> is wider for less liquid currencies.</a:t>
            </a:r>
          </a:p>
          <a:p>
            <a:pPr marL="292608" indent="-292608">
              <a:buClr>
                <a:srgbClr val="004A78"/>
              </a:buClr>
              <a:buFont typeface="Arial" panose="020B0604020202020204" pitchFamily="34" charset="0"/>
              <a:buChar char="•"/>
            </a:pPr>
            <a:r>
              <a:rPr lang="en-IN" dirty="0"/>
              <a:t>May negotiate an </a:t>
            </a:r>
            <a:r>
              <a:rPr lang="en-IN" u="sng" dirty="0"/>
              <a:t>offsetting trade</a:t>
            </a:r>
            <a:r>
              <a:rPr lang="en-IN" dirty="0"/>
              <a:t> if an M</a:t>
            </a:r>
            <a:r>
              <a:rPr lang="en-IN" sz="100" dirty="0"/>
              <a:t> </a:t>
            </a:r>
            <a:r>
              <a:rPr lang="en-IN" dirty="0"/>
              <a:t>N</a:t>
            </a:r>
            <a:r>
              <a:rPr lang="en-IN" sz="100" dirty="0"/>
              <a:t> </a:t>
            </a:r>
            <a:r>
              <a:rPr lang="en-IN" dirty="0"/>
              <a:t>C enters into a forward sale and a forward purchase with the same bank.</a:t>
            </a:r>
          </a:p>
          <a:p>
            <a:pPr marL="292608" indent="-292608">
              <a:buClr>
                <a:srgbClr val="004A78"/>
              </a:buClr>
              <a:buFont typeface="Arial" panose="020B0604020202020204" pitchFamily="34" charset="0"/>
              <a:buChar char="•"/>
            </a:pPr>
            <a:r>
              <a:rPr lang="en-IN" u="sng" dirty="0"/>
              <a:t>Non-deliverable forward contracts</a:t>
            </a:r>
            <a:r>
              <a:rPr lang="en-IN" dirty="0"/>
              <a:t> (N</a:t>
            </a:r>
            <a:r>
              <a:rPr lang="en-IN" sz="100" dirty="0"/>
              <a:t> </a:t>
            </a:r>
            <a:r>
              <a:rPr lang="en-IN" dirty="0"/>
              <a:t>D</a:t>
            </a:r>
            <a:r>
              <a:rPr lang="en-IN" sz="100" dirty="0"/>
              <a:t> </a:t>
            </a:r>
            <a:r>
              <a:rPr lang="en-IN" dirty="0"/>
              <a:t>F) can be used for emerging market currencies where no currency delivery takes place at settlement; instead, one party makes a payment to the other party.</a:t>
            </a:r>
          </a:p>
        </p:txBody>
      </p:sp>
      <p:sp>
        <p:nvSpPr>
          <p:cNvPr id="5" name="Slide Number Placeholder 4">
            <a:extLst>
              <a:ext uri="{FF2B5EF4-FFF2-40B4-BE49-F238E27FC236}">
                <a16:creationId xmlns:a16="http://schemas.microsoft.com/office/drawing/2014/main" id="{2394BB99-E6D7-45CF-BE09-5E9607CD69C5}"/>
              </a:ext>
            </a:extLst>
          </p:cNvPr>
          <p:cNvSpPr>
            <a:spLocks noGrp="1"/>
          </p:cNvSpPr>
          <p:nvPr>
            <p:ph type="sldNum" sz="quarter" idx="4"/>
          </p:nvPr>
        </p:nvSpPr>
        <p:spPr/>
        <p:txBody>
          <a:bodyPr/>
          <a:lstStyle/>
          <a:p>
            <a:fld id="{F9BE6549-90FB-4E0E-8C54-0640FEBC787D}" type="slidenum">
              <a:rPr lang="en-US" smtClean="0"/>
              <a:pPr/>
              <a:t>5</a:t>
            </a:fld>
            <a:endParaRPr lang="en-US" dirty="0"/>
          </a:p>
        </p:txBody>
      </p:sp>
    </p:spTree>
    <p:extLst>
      <p:ext uri="{BB962C8B-B14F-4D97-AF65-F5344CB8AC3E}">
        <p14:creationId xmlns:p14="http://schemas.microsoft.com/office/powerpoint/2010/main" val="336064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0049B-2CA2-406D-999A-B57E4F31D5C8}"/>
              </a:ext>
            </a:extLst>
          </p:cNvPr>
          <p:cNvSpPr>
            <a:spLocks noGrp="1"/>
          </p:cNvSpPr>
          <p:nvPr>
            <p:ph type="title"/>
          </p:nvPr>
        </p:nvSpPr>
        <p:spPr/>
        <p:txBody>
          <a:bodyPr/>
          <a:lstStyle/>
          <a:p>
            <a:r>
              <a:rPr lang="en-IN" dirty="0"/>
              <a:t>Forward Market </a:t>
            </a:r>
            <a:r>
              <a:rPr lang="en-IN" sz="2400" b="0" dirty="0"/>
              <a:t>(3 of 5)</a:t>
            </a:r>
          </a:p>
        </p:txBody>
      </p:sp>
      <p:sp>
        <p:nvSpPr>
          <p:cNvPr id="5" name="Text Placeholder 4">
            <a:extLst>
              <a:ext uri="{FF2B5EF4-FFF2-40B4-BE49-F238E27FC236}">
                <a16:creationId xmlns:a16="http://schemas.microsoft.com/office/drawing/2014/main" id="{AFB59077-922B-416A-947F-D1D345EB97AB}"/>
              </a:ext>
            </a:extLst>
          </p:cNvPr>
          <p:cNvSpPr>
            <a:spLocks noGrp="1"/>
          </p:cNvSpPr>
          <p:nvPr>
            <p:ph type="body" sz="quarter" idx="17"/>
          </p:nvPr>
        </p:nvSpPr>
        <p:spPr>
          <a:xfrm>
            <a:off x="743576" y="1289304"/>
            <a:ext cx="10711543" cy="3204038"/>
          </a:xfrm>
        </p:spPr>
        <p:txBody>
          <a:bodyPr/>
          <a:lstStyle/>
          <a:p>
            <a:pPr marL="0" indent="0">
              <a:buNone/>
            </a:pPr>
            <a:r>
              <a:rPr lang="en-IN" b="1" dirty="0"/>
              <a:t>Premium or Discount on the Forward Rate</a:t>
            </a:r>
            <a:r>
              <a:rPr lang="en-IN" dirty="0"/>
              <a:t>(Exhibit 5.1)</a:t>
            </a:r>
          </a:p>
          <a:p>
            <a:pPr marL="0" indent="0">
              <a:buNone/>
            </a:pPr>
            <a:r>
              <a:rPr lang="en-IN" i="1" dirty="0"/>
              <a:t>F</a:t>
            </a:r>
            <a:r>
              <a:rPr lang="en-IN" dirty="0"/>
              <a:t> = </a:t>
            </a:r>
            <a:r>
              <a:rPr lang="en-IN" i="1" dirty="0"/>
              <a:t>S</a:t>
            </a:r>
            <a:r>
              <a:rPr lang="en-IN" dirty="0"/>
              <a:t>(1 + </a:t>
            </a:r>
            <a:r>
              <a:rPr lang="en-IN" i="1" dirty="0"/>
              <a:t>p</a:t>
            </a:r>
            <a:r>
              <a:rPr lang="en-IN" dirty="0"/>
              <a:t>)</a:t>
            </a:r>
          </a:p>
          <a:p>
            <a:pPr marL="0" indent="530225">
              <a:buNone/>
            </a:pPr>
            <a:r>
              <a:rPr lang="en-IN" dirty="0"/>
              <a:t>where:</a:t>
            </a:r>
          </a:p>
          <a:p>
            <a:pPr marL="690563" indent="0">
              <a:buNone/>
            </a:pPr>
            <a:r>
              <a:rPr lang="en-IN" i="1" dirty="0"/>
              <a:t>F</a:t>
            </a:r>
            <a:r>
              <a:rPr lang="en-IN" dirty="0"/>
              <a:t> is the forward rate</a:t>
            </a:r>
          </a:p>
          <a:p>
            <a:pPr marL="690563" indent="0">
              <a:buNone/>
            </a:pPr>
            <a:r>
              <a:rPr lang="en-IN" i="1" dirty="0"/>
              <a:t>S</a:t>
            </a:r>
            <a:r>
              <a:rPr lang="en-IN" dirty="0"/>
              <a:t> is the spot rate</a:t>
            </a:r>
          </a:p>
          <a:p>
            <a:pPr marL="690563" indent="0">
              <a:buNone/>
            </a:pPr>
            <a:r>
              <a:rPr lang="en-IN" i="1" dirty="0"/>
              <a:t>p</a:t>
            </a:r>
            <a:r>
              <a:rPr lang="en-IN" dirty="0"/>
              <a:t> is the forward premium, or the percentage by which the forward rate exceeds the spot rate.</a:t>
            </a:r>
          </a:p>
        </p:txBody>
      </p:sp>
      <p:sp>
        <p:nvSpPr>
          <p:cNvPr id="4" name="Slide Number Placeholder 3">
            <a:extLst>
              <a:ext uri="{FF2B5EF4-FFF2-40B4-BE49-F238E27FC236}">
                <a16:creationId xmlns:a16="http://schemas.microsoft.com/office/drawing/2014/main" id="{589BA985-9F24-4D19-86D0-3D44EB86530D}"/>
              </a:ext>
            </a:extLst>
          </p:cNvPr>
          <p:cNvSpPr>
            <a:spLocks noGrp="1"/>
          </p:cNvSpPr>
          <p:nvPr>
            <p:ph type="sldNum" sz="quarter" idx="4"/>
          </p:nvPr>
        </p:nvSpPr>
        <p:spPr/>
        <p:txBody>
          <a:bodyPr/>
          <a:lstStyle/>
          <a:p>
            <a:fld id="{F9BE6549-90FB-4E0E-8C54-0640FEBC787D}" type="slidenum">
              <a:rPr lang="en-US" smtClean="0"/>
              <a:pPr/>
              <a:t>6</a:t>
            </a:fld>
            <a:endParaRPr lang="en-US" dirty="0"/>
          </a:p>
        </p:txBody>
      </p:sp>
    </p:spTree>
    <p:extLst>
      <p:ext uri="{BB962C8B-B14F-4D97-AF65-F5344CB8AC3E}">
        <p14:creationId xmlns:p14="http://schemas.microsoft.com/office/powerpoint/2010/main" val="3937931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C0E47-D34E-401B-B9B1-C8D1AEC35004}"/>
              </a:ext>
            </a:extLst>
          </p:cNvPr>
          <p:cNvSpPr>
            <a:spLocks noGrp="1"/>
          </p:cNvSpPr>
          <p:nvPr>
            <p:ph type="title"/>
          </p:nvPr>
        </p:nvSpPr>
        <p:spPr/>
        <p:txBody>
          <a:bodyPr/>
          <a:lstStyle/>
          <a:p>
            <a:r>
              <a:rPr lang="en-IN" dirty="0"/>
              <a:t>Forward Market </a:t>
            </a:r>
            <a:r>
              <a:rPr lang="en-IN" sz="2400" b="0" dirty="0"/>
              <a:t>(4 of 5)</a:t>
            </a:r>
            <a:endParaRPr lang="en-IN" dirty="0"/>
          </a:p>
        </p:txBody>
      </p:sp>
      <p:sp>
        <p:nvSpPr>
          <p:cNvPr id="3" name="Text Placeholder 2">
            <a:extLst>
              <a:ext uri="{FF2B5EF4-FFF2-40B4-BE49-F238E27FC236}">
                <a16:creationId xmlns:a16="http://schemas.microsoft.com/office/drawing/2014/main" id="{09B296C6-9719-426C-A056-1A179C4E3D82}"/>
              </a:ext>
            </a:extLst>
          </p:cNvPr>
          <p:cNvSpPr>
            <a:spLocks noGrp="1"/>
          </p:cNvSpPr>
          <p:nvPr>
            <p:ph type="body" sz="quarter" idx="17"/>
          </p:nvPr>
        </p:nvSpPr>
        <p:spPr>
          <a:xfrm>
            <a:off x="743576" y="1289304"/>
            <a:ext cx="10711543" cy="2899238"/>
          </a:xfrm>
        </p:spPr>
        <p:txBody>
          <a:bodyPr/>
          <a:lstStyle/>
          <a:p>
            <a:pPr marL="0" indent="0">
              <a:buNone/>
            </a:pPr>
            <a:r>
              <a:rPr lang="en-IN" b="1" dirty="0"/>
              <a:t>Price:</a:t>
            </a:r>
            <a:r>
              <a:rPr lang="en-IN" dirty="0"/>
              <a:t> Forward rates typically differ from the spot rate for any given currency. U.S. speculators could achieve a higher return on the foreign savings deposit than a U.S. savings deposit by following these steps:</a:t>
            </a:r>
          </a:p>
          <a:p>
            <a:r>
              <a:rPr lang="en-IN" dirty="0"/>
              <a:t>Purchase the foreign currency at the spot rate.</a:t>
            </a:r>
          </a:p>
          <a:p>
            <a:r>
              <a:rPr lang="en-IN" dirty="0"/>
              <a:t>Invest the funds at the attractive foreign interest rate.</a:t>
            </a:r>
          </a:p>
          <a:p>
            <a:r>
              <a:rPr lang="en-IN" dirty="0"/>
              <a:t>Simultaneously sell forward contracts in that foreign currency for a future date when the savings deposit matures.</a:t>
            </a:r>
          </a:p>
        </p:txBody>
      </p:sp>
      <p:sp>
        <p:nvSpPr>
          <p:cNvPr id="4" name="Slide Number Placeholder 3">
            <a:extLst>
              <a:ext uri="{FF2B5EF4-FFF2-40B4-BE49-F238E27FC236}">
                <a16:creationId xmlns:a16="http://schemas.microsoft.com/office/drawing/2014/main" id="{22CEF062-0E4C-460C-8CEB-228512631BE2}"/>
              </a:ext>
            </a:extLst>
          </p:cNvPr>
          <p:cNvSpPr>
            <a:spLocks noGrp="1"/>
          </p:cNvSpPr>
          <p:nvPr>
            <p:ph type="sldNum" sz="quarter" idx="4"/>
          </p:nvPr>
        </p:nvSpPr>
        <p:spPr/>
        <p:txBody>
          <a:bodyPr/>
          <a:lstStyle/>
          <a:p>
            <a:fld id="{F9BE6549-90FB-4E0E-8C54-0640FEBC787D}" type="slidenum">
              <a:rPr lang="en-US" smtClean="0"/>
              <a:pPr/>
              <a:t>7</a:t>
            </a:fld>
            <a:endParaRPr lang="en-US" dirty="0"/>
          </a:p>
        </p:txBody>
      </p:sp>
    </p:spTree>
    <p:extLst>
      <p:ext uri="{BB962C8B-B14F-4D97-AF65-F5344CB8AC3E}">
        <p14:creationId xmlns:p14="http://schemas.microsoft.com/office/powerpoint/2010/main" val="3568889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DCE7E-97E7-4E2A-9C99-464ED4899AC6}"/>
              </a:ext>
            </a:extLst>
          </p:cNvPr>
          <p:cNvSpPr>
            <a:spLocks noGrp="1"/>
          </p:cNvSpPr>
          <p:nvPr>
            <p:ph type="title"/>
          </p:nvPr>
        </p:nvSpPr>
        <p:spPr>
          <a:xfrm>
            <a:off x="838200" y="365125"/>
            <a:ext cx="10515600" cy="844195"/>
          </a:xfrm>
        </p:spPr>
        <p:txBody>
          <a:bodyPr/>
          <a:lstStyle/>
          <a:p>
            <a:r>
              <a:rPr lang="en-IN" dirty="0"/>
              <a:t>Exhibit 5.1 Computation of Forward Rate Premiums or Discounts</a:t>
            </a:r>
          </a:p>
        </p:txBody>
      </p:sp>
      <p:pic>
        <p:nvPicPr>
          <p:cNvPr id="9" name="Content Placeholder 8" descr="A table has 4 lines and 4 columns. The columns have the following headings from left to right. Type of exchange rate for pound, value, maturity, forward rate premium or discount for pound. The line entries are as follows. Line 1. Type of exchange rate for pound, spot rate. Value, $1.681. Maturity, blank. Forward rate premium or discount for pound, blank. Line 2. Type of exchange rate for pound, 30-day forward rate. Value, $1.680. Maturity, 30 days. Forward rate premium or discount for pound, (($1.680 minus $1.686)/$1.681) times (360/30) = negative 0.71%. Line 3. Type of exchange rate for pound, 90-day forward rate. Value, $1.677. Maturity, 90 days. Forward rate premium or discount for pound, (($1.677 minus $1.681)/$1.681) times (360/30) = negative 0.95%. Line 4. Type of exchange rate for pound, 180-day forward rate. Value, $1.672. Maturity, 180 days. Forward rate premium or discount for pound, (($1.672 minus $1.681)/$1.681) times (360/30) = negative 1.07%. ">
            <a:extLst>
              <a:ext uri="{FF2B5EF4-FFF2-40B4-BE49-F238E27FC236}">
                <a16:creationId xmlns:a16="http://schemas.microsoft.com/office/drawing/2014/main" id="{3D3A6445-1CB0-4AF9-B76D-9B57C4644D05}"/>
              </a:ext>
            </a:extLst>
          </p:cNvPr>
          <p:cNvPicPr>
            <a:picLocks noGrp="1" noChangeAspect="1"/>
          </p:cNvPicPr>
          <p:nvPr>
            <p:ph sz="quarter" idx="16"/>
          </p:nvPr>
        </p:nvPicPr>
        <p:blipFill>
          <a:blip r:embed="rId2"/>
          <a:stretch>
            <a:fillRect/>
          </a:stretch>
        </p:blipFill>
        <p:spPr>
          <a:xfrm>
            <a:off x="1200150" y="2027879"/>
            <a:ext cx="9791700" cy="3381375"/>
          </a:xfrm>
          <a:prstGeom prst="rect">
            <a:avLst/>
          </a:prstGeom>
        </p:spPr>
      </p:pic>
      <p:sp>
        <p:nvSpPr>
          <p:cNvPr id="5" name="Slide Number Placeholder 4">
            <a:extLst>
              <a:ext uri="{FF2B5EF4-FFF2-40B4-BE49-F238E27FC236}">
                <a16:creationId xmlns:a16="http://schemas.microsoft.com/office/drawing/2014/main" id="{FFE3DCF8-C18F-492F-B46B-AFED9C8B8DD6}"/>
              </a:ext>
            </a:extLst>
          </p:cNvPr>
          <p:cNvSpPr>
            <a:spLocks noGrp="1"/>
          </p:cNvSpPr>
          <p:nvPr>
            <p:ph type="sldNum" sz="quarter" idx="4"/>
          </p:nvPr>
        </p:nvSpPr>
        <p:spPr/>
        <p:txBody>
          <a:bodyPr/>
          <a:lstStyle/>
          <a:p>
            <a:fld id="{F9BE6549-90FB-4E0E-8C54-0640FEBC787D}" type="slidenum">
              <a:rPr lang="en-US" smtClean="0"/>
              <a:pPr/>
              <a:t>8</a:t>
            </a:fld>
            <a:endParaRPr lang="en-US" dirty="0"/>
          </a:p>
        </p:txBody>
      </p:sp>
    </p:spTree>
    <p:extLst>
      <p:ext uri="{BB962C8B-B14F-4D97-AF65-F5344CB8AC3E}">
        <p14:creationId xmlns:p14="http://schemas.microsoft.com/office/powerpoint/2010/main" val="1266678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18F82-672C-4C9A-A72F-328BD87623BA}"/>
              </a:ext>
            </a:extLst>
          </p:cNvPr>
          <p:cNvSpPr>
            <a:spLocks noGrp="1"/>
          </p:cNvSpPr>
          <p:nvPr>
            <p:ph type="title"/>
          </p:nvPr>
        </p:nvSpPr>
        <p:spPr/>
        <p:txBody>
          <a:bodyPr/>
          <a:lstStyle/>
          <a:p>
            <a:r>
              <a:rPr lang="en-IN" dirty="0"/>
              <a:t>Forward Market </a:t>
            </a:r>
            <a:r>
              <a:rPr lang="en-IN" sz="2400" b="0" dirty="0"/>
              <a:t>(5 of 5)</a:t>
            </a:r>
          </a:p>
        </p:txBody>
      </p:sp>
      <p:sp>
        <p:nvSpPr>
          <p:cNvPr id="3" name="Text Placeholder 2">
            <a:extLst>
              <a:ext uri="{FF2B5EF4-FFF2-40B4-BE49-F238E27FC236}">
                <a16:creationId xmlns:a16="http://schemas.microsoft.com/office/drawing/2014/main" id="{7FBE6A72-EAC4-4316-8EB2-5DCA25734378}"/>
              </a:ext>
            </a:extLst>
          </p:cNvPr>
          <p:cNvSpPr>
            <a:spLocks noGrp="1"/>
          </p:cNvSpPr>
          <p:nvPr>
            <p:ph type="body" sz="quarter" idx="17"/>
          </p:nvPr>
        </p:nvSpPr>
        <p:spPr>
          <a:xfrm>
            <a:off x="743576" y="1289304"/>
            <a:ext cx="10711543" cy="4098773"/>
          </a:xfrm>
        </p:spPr>
        <p:txBody>
          <a:bodyPr/>
          <a:lstStyle/>
          <a:p>
            <a:pPr marL="0" indent="0">
              <a:buNone/>
            </a:pPr>
            <a:r>
              <a:rPr lang="en-IN" b="1" dirty="0"/>
              <a:t>Movements in the Forward Rate over Time</a:t>
            </a:r>
            <a:r>
              <a:rPr lang="en-IN" dirty="0"/>
              <a:t> — The forward premium is influenced by the interest rate differential between the two countries and can change over time.</a:t>
            </a:r>
          </a:p>
          <a:p>
            <a:pPr marL="0" indent="0">
              <a:buNone/>
            </a:pPr>
            <a:r>
              <a:rPr lang="en-IN" b="1" dirty="0"/>
              <a:t>Offsetting a Forward Contract</a:t>
            </a:r>
            <a:r>
              <a:rPr lang="en-IN" dirty="0"/>
              <a:t> — An M</a:t>
            </a:r>
            <a:r>
              <a:rPr lang="en-IN" sz="100" dirty="0"/>
              <a:t> </a:t>
            </a:r>
            <a:r>
              <a:rPr lang="en-IN" dirty="0"/>
              <a:t>N</a:t>
            </a:r>
            <a:r>
              <a:rPr lang="en-IN" sz="100" dirty="0"/>
              <a:t> </a:t>
            </a:r>
            <a:r>
              <a:rPr lang="en-IN" dirty="0"/>
              <a:t>C can offset a forward contract by negotiating with the original counterparty bank.</a:t>
            </a:r>
          </a:p>
          <a:p>
            <a:pPr marL="0" indent="0">
              <a:buNone/>
            </a:pPr>
            <a:r>
              <a:rPr lang="en-IN" b="1" dirty="0"/>
              <a:t>Using Forward Contracts for Swap Transactions</a:t>
            </a:r>
            <a:r>
              <a:rPr lang="en-IN" dirty="0"/>
              <a:t> — Involves a spot transaction along with a corresponding forward contract that will ultimately reverse the spot transaction.</a:t>
            </a:r>
          </a:p>
          <a:p>
            <a:pPr marL="0" indent="0">
              <a:buNone/>
            </a:pPr>
            <a:r>
              <a:rPr lang="en-IN" b="1" dirty="0"/>
              <a:t>Non-deliverable forward contracts</a:t>
            </a:r>
            <a:r>
              <a:rPr lang="en-IN" dirty="0"/>
              <a:t> (N</a:t>
            </a:r>
            <a:r>
              <a:rPr lang="en-IN" sz="100" dirty="0"/>
              <a:t> </a:t>
            </a:r>
            <a:r>
              <a:rPr lang="en-IN" dirty="0"/>
              <a:t>D</a:t>
            </a:r>
            <a:r>
              <a:rPr lang="en-IN" sz="100" dirty="0"/>
              <a:t> </a:t>
            </a:r>
            <a:r>
              <a:rPr lang="en-IN" dirty="0"/>
              <a:t>F) — Can be used for emerging market currencies where no currency delivery takes place at settlement; instead, one party makes a payment to the other party.</a:t>
            </a:r>
          </a:p>
        </p:txBody>
      </p:sp>
      <p:sp>
        <p:nvSpPr>
          <p:cNvPr id="4" name="Slide Number Placeholder 3">
            <a:extLst>
              <a:ext uri="{FF2B5EF4-FFF2-40B4-BE49-F238E27FC236}">
                <a16:creationId xmlns:a16="http://schemas.microsoft.com/office/drawing/2014/main" id="{CB6E0DF1-AB71-4EB1-B1BC-51B2F2CB270C}"/>
              </a:ext>
            </a:extLst>
          </p:cNvPr>
          <p:cNvSpPr>
            <a:spLocks noGrp="1"/>
          </p:cNvSpPr>
          <p:nvPr>
            <p:ph type="sldNum" sz="quarter" idx="4"/>
          </p:nvPr>
        </p:nvSpPr>
        <p:spPr/>
        <p:txBody>
          <a:bodyPr/>
          <a:lstStyle/>
          <a:p>
            <a:fld id="{F9BE6549-90FB-4E0E-8C54-0640FEBC787D}" type="slidenum">
              <a:rPr lang="en-US" smtClean="0"/>
              <a:pPr/>
              <a:t>9</a:t>
            </a:fld>
            <a:endParaRPr lang="en-US" dirty="0"/>
          </a:p>
        </p:txBody>
      </p:sp>
    </p:spTree>
    <p:extLst>
      <p:ext uri="{BB962C8B-B14F-4D97-AF65-F5344CB8AC3E}">
        <p14:creationId xmlns:p14="http://schemas.microsoft.com/office/powerpoint/2010/main" val="818499455"/>
      </p:ext>
    </p:extLst>
  </p:cSld>
  <p:clrMapOvr>
    <a:masterClrMapping/>
  </p:clrMapOvr>
</p:sld>
</file>

<file path=ppt/theme/theme1.xml><?xml version="1.0" encoding="utf-8"?>
<a:theme xmlns:a="http://schemas.openxmlformats.org/drawingml/2006/main" name="Office Theme">
  <a:themeElements>
    <a:clrScheme name="Custom 1">
      <a:dk1>
        <a:srgbClr val="011892"/>
      </a:dk1>
      <a:lt1>
        <a:srgbClr val="FFFFFF"/>
      </a:lt1>
      <a:dk2>
        <a:srgbClr val="006198"/>
      </a:dk2>
      <a:lt2>
        <a:srgbClr val="E7E6E6"/>
      </a:lt2>
      <a:accent1>
        <a:srgbClr val="0098D4"/>
      </a:accent1>
      <a:accent2>
        <a:srgbClr val="00B7E6"/>
      </a:accent2>
      <a:accent3>
        <a:srgbClr val="81CFEC"/>
      </a:accent3>
      <a:accent4>
        <a:srgbClr val="E8255F"/>
      </a:accent4>
      <a:accent5>
        <a:srgbClr val="FF6300"/>
      </a:accent5>
      <a:accent6>
        <a:srgbClr val="F5B600"/>
      </a:accent6>
      <a:hlink>
        <a:srgbClr val="00B7E6"/>
      </a:hlink>
      <a:folHlink>
        <a:srgbClr val="0098D4"/>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effectLst/>
      </a:spPr>
      <a:bodyPr wrap="square" lIns="0" tIns="0" rIns="0" rtlCol="0" anchor="b">
        <a:spAutoFit/>
      </a:bodyPr>
      <a:lstStyle>
        <a:defPPr>
          <a:defRPr sz="2000" smtClean="0">
            <a:latin typeface="Open Sans" panose="020B0606030504020204" pitchFamily="34" charset="0"/>
            <a:ea typeface="Open Sans" panose="020B0606030504020204" pitchFamily="34" charset="0"/>
            <a:cs typeface="Open Sans" panose="020B0606030504020204" pitchFamily="34" charset="0"/>
          </a:defRPr>
        </a:defPPr>
      </a:lstStyle>
    </a:txDef>
  </a:objectDefaults>
  <a:extraClrSchemeLst/>
  <a:extLst>
    <a:ext uri="{05A4C25C-085E-4340-85A3-A5531E510DB2}">
      <thm15:themeFamily xmlns:thm15="http://schemas.microsoft.com/office/thememl/2012/main" name="Presentation1" id="{276F6C23-6457-4163-906F-9FD71B1D340C}" vid="{9A4A37B5-06EA-4573-8274-FD94E47E4E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A5D52E595BC2A47A3DCA88123D2A30D" ma:contentTypeVersion="35" ma:contentTypeDescription="Create a new document." ma:contentTypeScope="" ma:versionID="4c660e2e17d3ab93da6a423d8c1d122d">
  <xsd:schema xmlns:xsd="http://www.w3.org/2001/XMLSchema" xmlns:xs="http://www.w3.org/2001/XMLSchema" xmlns:p="http://schemas.microsoft.com/office/2006/metadata/properties" xmlns:ns2="a4d2ff27-a226-42e2-a79e-c1ae662d212e" xmlns:ns3="f856fc18-c0f7-462c-a53d-fc2610d0c4c8" xmlns:ns4="a3520c62-91d1-4715-93cb-6b6cc6733a1f" targetNamespace="http://schemas.microsoft.com/office/2006/metadata/properties" ma:root="true" ma:fieldsID="59feb48a41e2f3269242cbc893d6fc9a" ns2:_="" ns3:_="" ns4:_="">
    <xsd:import namespace="a4d2ff27-a226-42e2-a79e-c1ae662d212e"/>
    <xsd:import namespace="f856fc18-c0f7-462c-a53d-fc2610d0c4c8"/>
    <xsd:import namespace="a3520c62-91d1-4715-93cb-6b6cc6733a1f"/>
    <xsd:element name="properties">
      <xsd:complexType>
        <xsd:sequence>
          <xsd:element name="documentManagement">
            <xsd:complexType>
              <xsd:all>
                <xsd:element ref="ns2:Description0" minOccurs="0"/>
                <xsd:element ref="ns3:Review_x0020_Notes" minOccurs="0"/>
                <xsd:element ref="ns3:Source_x0020_File_x0020_Only" minOccurs="0"/>
                <xsd:element ref="ns3:SPM_x0020_Definitions_x0020_Doc" minOccurs="0"/>
                <xsd:element ref="ns3:Also_x0020_on_x0020_Doc_x0020_Center" minOccurs="0"/>
                <xsd:element ref="ns3:E2E" minOccurs="0"/>
                <xsd:element ref="ns3:Function" minOccurs="0"/>
                <xsd:element ref="ns3:Topic2" minOccurs="0"/>
                <xsd:element ref="ns3:Sub_x002d_Topic2" minOccurs="0"/>
                <xsd:element ref="ns3:Current_x0020_Vrs_x002e__x0020_Date" minOccurs="0"/>
                <xsd:element ref="ns3:Owner" minOccurs="0"/>
                <xsd:element ref="ns3:Doc_x0020_Type2" minOccurs="0"/>
                <xsd:element ref="ns3:_x0031_e_x0020_Audience" minOccurs="0"/>
                <xsd:element ref="ns3:Product_x0020_Delivery_x0020_Format" minOccurs="0"/>
                <xsd:element ref="ns3:Product_x0020_Type_x0028_s_x0029_" minOccurs="0"/>
                <xsd:element ref="ns3:System_x0028_s_x0029_" minOccurs="0"/>
                <xsd:element ref="ns3:Software" minOccurs="0"/>
                <xsd:element ref="ns3:Screen" minOccurs="0"/>
                <xsd:element ref="ns3:Component_x0028_s_x0029_" minOccurs="0"/>
                <xsd:element ref="ns4:_dlc_DocIdUrl" minOccurs="0"/>
                <xsd:element ref="ns4:_dlc_DocId" minOccurs="0"/>
                <xsd:element ref="ns4:_dlc_DocIdPersistId" minOccurs="0"/>
                <xsd:element ref="ns3:Portfoli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d2ff27-a226-42e2-a79e-c1ae662d212e" elementFormDefault="qualified">
    <xsd:import namespace="http://schemas.microsoft.com/office/2006/documentManagement/types"/>
    <xsd:import namespace="http://schemas.microsoft.com/office/infopath/2007/PartnerControls"/>
    <xsd:element name="Description0" ma:index="2" nillable="true" ma:displayName="Description" ma:internalName="Description0">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856fc18-c0f7-462c-a53d-fc2610d0c4c8" elementFormDefault="qualified">
    <xsd:import namespace="http://schemas.microsoft.com/office/2006/documentManagement/types"/>
    <xsd:import namespace="http://schemas.microsoft.com/office/infopath/2007/PartnerControls"/>
    <xsd:element name="Review_x0020_Notes" ma:index="3" nillable="true" ma:displayName="Review Notes" ma:internalName="Review_x0020_Notes">
      <xsd:simpleType>
        <xsd:restriction base="dms:Text">
          <xsd:maxLength value="255"/>
        </xsd:restriction>
      </xsd:simpleType>
    </xsd:element>
    <xsd:element name="Source_x0020_File_x0020_Only" ma:index="4" nillable="true" ma:displayName="Source File Only" ma:default="0" ma:internalName="Source_x0020_File_x0020_Only">
      <xsd:simpleType>
        <xsd:restriction base="dms:Boolean"/>
      </xsd:simpleType>
    </xsd:element>
    <xsd:element name="SPM_x0020_Definitions_x0020_Doc" ma:index="5" nillable="true" ma:displayName="SPM Definitions Doc" ma:default="0" ma:description="Documents that are referenced in scales vendor pricing definition documentation." ma:internalName="SPM_x0020_Definitions_x0020_Doc">
      <xsd:simpleType>
        <xsd:restriction base="dms:Boolean"/>
      </xsd:simpleType>
    </xsd:element>
    <xsd:element name="Also_x0020_on_x0020_Doc_x0020_Center" ma:index="6" nillable="true" ma:displayName="Shared Doc" ma:default="0" ma:internalName="Also_x0020_on_x0020_Doc_x0020_Center">
      <xsd:simpleType>
        <xsd:restriction base="dms:Boolean"/>
      </xsd:simpleType>
    </xsd:element>
    <xsd:element name="E2E" ma:index="7" nillable="true" ma:displayName="Outsourced Services" ma:default="0" ma:internalName="E2E">
      <xsd:simpleType>
        <xsd:restriction base="dms:Boolean"/>
      </xsd:simpleType>
    </xsd:element>
    <xsd:element name="Function" ma:index="8" nillable="true" ma:displayName="Function" ma:format="Dropdown" ma:internalName="Function">
      <xsd:simpleType>
        <xsd:restriction base="dms:Choice">
          <xsd:enumeration value="Product Setup"/>
          <xsd:enumeration value="Asset Selection"/>
          <xsd:enumeration value="Product Funding"/>
          <xsd:enumeration value="Content Authoring"/>
          <xsd:enumeration value="Content Development"/>
          <xsd:enumeration value="Content Design"/>
          <xsd:enumeration value="Content Clearance"/>
          <xsd:enumeration value="Content Production"/>
          <xsd:enumeration value="Project Management"/>
          <xsd:enumeration value="Content Finalization"/>
          <xsd:enumeration value="Product Closeout Activities"/>
          <xsd:enumeration value="Content Revision and Reprint"/>
          <xsd:enumeration value="General Reference"/>
        </xsd:restriction>
      </xsd:simpleType>
    </xsd:element>
    <xsd:element name="Topic2" ma:index="9" nillable="true" ma:displayName="Topic" ma:format="Dropdown" ma:internalName="Topic2">
      <xsd:simpleType>
        <xsd:restriction base="dms:Choice">
          <xsd:enumeration value="Managing Files"/>
          <xsd:enumeration value="Managing Quality and Compliance"/>
          <xsd:enumeration value="Managing Partners"/>
          <xsd:enumeration value="Managing Data"/>
          <xsd:enumeration value="Managing Budgets"/>
          <xsd:enumeration value="Managing Content Creation"/>
          <xsd:enumeration value="Other (Admin, Tools, Resources)"/>
        </xsd:restriction>
      </xsd:simpleType>
    </xsd:element>
    <xsd:element name="Sub_x002d_Topic2" ma:index="10" nillable="true" ma:displayName="Sub-Topic" ma:format="Dropdown" ma:internalName="Sub_x002d_Topic2">
      <xsd:simpleType>
        <xsd:restriction base="dms:Choice">
          <xsd:enumeration value="--MANAGING FILES--"/>
          <xsd:enumeration value="Archiving/File Sharing"/>
          <xsd:enumeration value="Automation"/>
          <xsd:enumeration value="Composition Standards"/>
          <xsd:enumeration value="File Approval"/>
          <xsd:enumeration value="File Certification"/>
          <xsd:enumeration value="File Delivery to Printer"/>
          <xsd:enumeration value="File Naming"/>
          <xsd:enumeration value="File Setup"/>
          <xsd:enumeration value="Format Conversion"/>
          <xsd:enumeration value="In-Prod Deliverables"/>
          <xsd:enumeration value="Page Proofs"/>
          <xsd:enumeration value="Print On Demand"/>
          <xsd:enumeration value="Printer Proofs"/>
          <xsd:enumeration value="Routing for Transmittal/Review"/>
          <xsd:enumeration value="Watermarking"/>
          <xsd:enumeration value="Word Downloads"/>
          <xsd:enumeration value="--MANAGING QUALITY &amp; COMPLIANCE--"/>
          <xsd:enumeration value="Alt text"/>
          <xsd:enumeration value="Assessments"/>
          <xsd:enumeration value="Branding"/>
          <xsd:enumeration value="Copyediting"/>
          <xsd:enumeration value="Copyright Lines and License Agreements"/>
          <xsd:enumeration value="Credit Line Placement"/>
          <xsd:enumeration value="CXX Processing"/>
          <xsd:enumeration value="CenDoc"/>
          <xsd:enumeration value="Design &amp; Semantic Coding"/>
          <xsd:enumeration value="Indexing"/>
          <xsd:enumeration value="Proofreading/QA"/>
          <xsd:enumeration value="Systems Testing"/>
          <xsd:enumeration value="--MANAGING PARTNERS--"/>
          <xsd:enumeration value="Author Communication"/>
          <xsd:enumeration value="Contact Lists"/>
          <xsd:enumeration value="Outsourced Services"/>
          <xsd:enumeration value="Escalation"/>
          <xsd:enumeration value="Project Team"/>
          <xsd:enumeration value="Vendor Assignments"/>
          <xsd:enumeration value="Vendor Communication"/>
          <xsd:enumeration value="Vendor Start Up"/>
          <xsd:enumeration value="Vendor Tracking"/>
          <xsd:enumeration value="--MANAGING DATA--"/>
          <xsd:enumeration value="Asset  Metadata"/>
          <xsd:enumeration value="Attachments"/>
          <xsd:enumeration value="Close-Out Materials"/>
          <xsd:enumeration value="Dashboard"/>
          <xsd:enumeration value="Data Integrity"/>
          <xsd:enumeration value="Meetings"/>
          <xsd:enumeration value="Order/Print Management"/>
          <xsd:enumeration value="Product Setup"/>
          <xsd:enumeration value="Schedules"/>
          <xsd:enumeration value="Specifications"/>
          <xsd:enumeration value="--MANAGING BUDGETS--"/>
          <xsd:enumeration value="Charge-Back Tracking"/>
          <xsd:enumeration value="Invoice Processing"/>
          <xsd:enumeration value="Plate &amp; Plate Wizard"/>
          <xsd:enumeration value="Purchase Orders"/>
          <xsd:enumeration value="Time Entry"/>
          <xsd:enumeration value="--MANAGING CONTENT CREATION--"/>
          <xsd:enumeration value="Approved Content Providers"/>
          <xsd:enumeration value="Art Manuscript / Logs"/>
          <xsd:enumeration value="Author Contract"/>
          <xsd:enumeration value="Content Authoring"/>
          <xsd:enumeration value="Content Design"/>
          <xsd:enumeration value="Content Development"/>
          <xsd:enumeration value="CXX Submission"/>
          <xsd:enumeration value="--OTHER: ADMIN/TOOLS/RESOURCES--"/>
          <xsd:enumeration value="Book Requests / Sample Copies"/>
          <xsd:enumeration value="Carts Request Form"/>
          <xsd:enumeration value="Codes &amp; Standard IDs"/>
          <xsd:enumeration value="Document Management *"/>
          <xsd:enumeration value="Other"/>
          <xsd:enumeration value="Shipping (Hardcopy)"/>
          <xsd:enumeration value="Tips &amp; Tricks *"/>
        </xsd:restriction>
      </xsd:simpleType>
    </xsd:element>
    <xsd:element name="Current_x0020_Vrs_x002e__x0020_Date" ma:index="11" nillable="true" ma:displayName="Current Vrs. Date" ma:format="DateOnly" ma:internalName="Current_x0020_Vrs_x002e__x0020_Date">
      <xsd:simpleType>
        <xsd:restriction base="dms:DateTime"/>
      </xsd:simpleType>
    </xsd:element>
    <xsd:element name="Owner" ma:index="12" nillable="true" ma:displayName="Owner" ma:description="Owner of this document" ma:list="UserInfo" ma:SearchPeopleOnly="false" ma:SharePointGroup="0" ma:internalName="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c_x0020_Type2" ma:index="13" nillable="true" ma:displayName="Doc Type" ma:format="Dropdown" ma:internalName="Doc_x0020_Type2">
      <xsd:simpleType>
        <xsd:restriction base="dms:Choice">
          <xsd:enumeration value="Application File"/>
          <xsd:enumeration value="Calculator"/>
          <xsd:enumeration value="Cendoc Stylesheet"/>
          <xsd:enumeration value="Checklist/1-Pager"/>
          <xsd:enumeration value="Email Template"/>
          <xsd:enumeration value="Form"/>
          <xsd:enumeration value="Guidelines"/>
          <xsd:enumeration value="Non-PAL Stylesheet"/>
          <xsd:enumeration value="Presentation"/>
          <xsd:enumeration value="Process or Policy"/>
          <xsd:enumeration value="Reference FAQ"/>
          <xsd:enumeration value="Report"/>
          <xsd:enumeration value="Requirements (System)"/>
          <xsd:enumeration value="Sample / Example"/>
          <xsd:enumeration value="Style Guide"/>
          <xsd:enumeration value="Template"/>
          <xsd:enumeration value="User Guide/Manual"/>
          <xsd:enumeration value="Value List/Table"/>
          <xsd:enumeration value="Workflow"/>
        </xsd:restriction>
      </xsd:simpleType>
    </xsd:element>
    <xsd:element name="_x0031_e_x0020_Audience" ma:index="14" nillable="true" ma:displayName="Primary Audience" ma:internalName="_x0031_e_x0020_Audience">
      <xsd:complexType>
        <xsd:complexContent>
          <xsd:extension base="dms:MultiChoice">
            <xsd:sequence>
              <xsd:element name="Value" maxOccurs="unbounded" minOccurs="0" nillable="true">
                <xsd:simpleType>
                  <xsd:restriction base="dms:Choice">
                    <xsd:enumeration value="Content Development"/>
                    <xsd:enumeration value="Design"/>
                    <xsd:enumeration value="Digital Production"/>
                    <xsd:enumeration value="E2E Site Lead"/>
                    <xsd:enumeration value="Finance &amp; Metrics"/>
                    <xsd:enumeration value="Inventory"/>
                    <xsd:enumeration value="Manufacturing"/>
                    <xsd:enumeration value="Marketing / Sales"/>
                    <xsd:enumeration value="Media Development"/>
                    <xsd:enumeration value="Production"/>
                    <xsd:enumeration value="Product Management"/>
                    <xsd:enumeration value="R&amp;P Acquisitions"/>
                    <xsd:enumeration value="R&amp;P Clearance"/>
                    <xsd:enumeration value="Standards/Ops Only"/>
                    <xsd:enumeration value="Vendors (VIP)"/>
                  </xsd:restriction>
                </xsd:simpleType>
              </xsd:element>
            </xsd:sequence>
          </xsd:extension>
        </xsd:complexContent>
      </xsd:complexType>
    </xsd:element>
    <xsd:element name="Product_x0020_Delivery_x0020_Format" ma:index="15" nillable="true" ma:displayName="Product Delivery Format" ma:internalName="Product_x0020_Delivery_x0020_Format">
      <xsd:complexType>
        <xsd:complexContent>
          <xsd:extension base="dms:MultiChoice">
            <xsd:sequence>
              <xsd:element name="Value" maxOccurs="unbounded" minOccurs="0" nillable="true">
                <xsd:simpleType>
                  <xsd:restriction base="dms:Choice">
                    <xsd:enumeration value="Print"/>
                    <xsd:enumeration value="Manufactured Media"/>
                    <xsd:enumeration value="Online/Digital"/>
                  </xsd:restriction>
                </xsd:simpleType>
              </xsd:element>
            </xsd:sequence>
          </xsd:extension>
        </xsd:complexContent>
      </xsd:complexType>
    </xsd:element>
    <xsd:element name="Product_x0020_Type_x0028_s_x0029_" ma:index="16" nillable="true" ma:displayName="Product Type(s)" ma:default="None" ma:internalName="Product_x0020_Type_x0028_s_x0029_">
      <xsd:complexType>
        <xsd:complexContent>
          <xsd:extension base="dms:MultiChoice">
            <xsd:sequence>
              <xsd:element name="Value" maxOccurs="unbounded" minOccurs="0" nillable="true">
                <xsd:simpleType>
                  <xsd:restriction base="dms:Choice">
                    <xsd:enumeration value="None"/>
                    <xsd:enumeration value="Advantage Editions"/>
                    <xsd:enumeration value="Ancillaries - Digital"/>
                    <xsd:enumeration value="Ancillaries - Print"/>
                    <xsd:enumeration value="Annotated Editions"/>
                    <xsd:enumeration value="AP Editions"/>
                    <xsd:enumeration value="Custom"/>
                    <xsd:enumeration value="Digital Products (non-eBook)"/>
                    <xsd:enumeration value="eBook"/>
                    <xsd:enumeration value="K-12 Editions"/>
                    <xsd:enumeration value="K-12 HS Editions"/>
                    <xsd:enumeration value="Instructor Editions"/>
                    <xsd:enumeration value="International Editions"/>
                    <xsd:enumeration value="MindTap"/>
                    <xsd:enumeration value="National Geographic Learning"/>
                    <xsd:enumeration value="SimPub"/>
                    <xsd:enumeration value="Student/Base Editions"/>
                  </xsd:restriction>
                </xsd:simpleType>
              </xsd:element>
            </xsd:sequence>
          </xsd:extension>
        </xsd:complexContent>
      </xsd:complexType>
    </xsd:element>
    <xsd:element name="System_x0028_s_x0029_" ma:index="17" nillable="true" ma:displayName="System(s)" ma:default="None" ma:internalName="System_x0028_s_x0029_">
      <xsd:complexType>
        <xsd:complexContent>
          <xsd:extension base="dms:MultiChoice">
            <xsd:sequence>
              <xsd:element name="Value" maxOccurs="unbounded" minOccurs="0" nillable="true">
                <xsd:simpleType>
                  <xsd:restriction base="dms:Choice">
                    <xsd:enumeration value="None"/>
                    <xsd:enumeration value="Cardinal"/>
                    <xsd:enumeration value="CARTS"/>
                    <xsd:enumeration value="Compose"/>
                    <xsd:enumeration value="Docusphere"/>
                    <xsd:enumeration value="DropBox"/>
                    <xsd:enumeration value="E1"/>
                    <xsd:enumeration value="eProd"/>
                    <xsd:enumeration value="Geyser"/>
                    <xsd:enumeration value="Inside"/>
                    <xsd:enumeration value="Inside:ProdShare"/>
                    <xsd:enumeration value="IPS"/>
                    <xsd:enumeration value="JIRA"/>
                    <xsd:enumeration value="Mass Transit"/>
                    <xsd:enumeration value="ORCA"/>
                    <xsd:enumeration value="Printer Systems (JA/InSite/ePAC)"/>
                    <xsd:enumeration value="Rights Reporting Tool (RRT)"/>
                    <xsd:enumeration value="Rights Systems (RMS/CRS)"/>
                    <xsd:enumeration value="Telescope"/>
                  </xsd:restriction>
                </xsd:simpleType>
              </xsd:element>
            </xsd:sequence>
          </xsd:extension>
        </xsd:complexContent>
      </xsd:complexType>
    </xsd:element>
    <xsd:element name="Software" ma:index="18" nillable="true" ma:displayName="Software" ma:format="Dropdown" ma:internalName="Software">
      <xsd:simpleType>
        <xsd:restriction base="dms:Choice">
          <xsd:enumeration value="Adobe Acrobat"/>
          <xsd:enumeration value="Microsoft Visio"/>
          <xsd:enumeration value="PitStop"/>
        </xsd:restriction>
      </xsd:simpleType>
    </xsd:element>
    <xsd:element name="Screen" ma:index="19" nillable="true" ma:displayName="Screen" ma:format="Dropdown" ma:internalName="Screen">
      <xsd:simpleType>
        <xsd:restriction base="dms:Choice">
          <xsd:enumeration value="Attachments"/>
          <xsd:enumeration value="Dashboard(s)"/>
          <xsd:enumeration value="General/Multiple"/>
          <xsd:enumeration value="Main Setup"/>
          <xsd:enumeration value="MyTasks"/>
          <xsd:enumeration value="Narrative"/>
          <xsd:enumeration value="Plate"/>
          <xsd:enumeration value="Project Team"/>
          <xsd:enumeration value="Reprint Corrections"/>
          <xsd:enumeration value="Rights System View"/>
          <xsd:enumeration value="Routing"/>
          <xsd:enumeration value="Schedule"/>
          <xsd:enumeration value="Specifications"/>
          <xsd:enumeration value="Vendor Address Book"/>
          <xsd:enumeration value="Vendor Assignments"/>
        </xsd:restriction>
      </xsd:simpleType>
    </xsd:element>
    <xsd:element name="Component_x0028_s_x0029_" ma:index="20" nillable="true" ma:displayName="Component(s)" ma:default="None" ma:internalName="Component_x0028_s_x0029_">
      <xsd:complexType>
        <xsd:complexContent>
          <xsd:extension base="dms:MultiChoice">
            <xsd:sequence>
              <xsd:element name="Value" maxOccurs="unbounded" minOccurs="0" nillable="true">
                <xsd:simpleType>
                  <xsd:restriction base="dms:Choice">
                    <xsd:enumeration value="None"/>
                    <xsd:enumeration value="Book Covers"/>
                    <xsd:enumeration value="Book Endsheets"/>
                    <xsd:enumeration value="Book Inserts"/>
                    <xsd:enumeration value="Book Inside Covers"/>
                    <xsd:enumeration value="Book Interiors"/>
                    <xsd:enumeration value="Book Preface/FM/CR"/>
                    <xsd:enumeration value="CDs"/>
                    <xsd:enumeration value="DVDs"/>
                    <xsd:enumeration value="In-Book Ads"/>
                    <xsd:enumeration value="PACs"/>
                  </xsd:restriction>
                </xsd:simpleType>
              </xsd:element>
            </xsd:sequence>
          </xsd:extension>
        </xsd:complexContent>
      </xsd:complexType>
    </xsd:element>
    <xsd:element name="Portfolio" ma:index="30" nillable="true" ma:displayName="Portfolio" ma:hidden="true" ma:internalName="Portfolio" ma:readOnly="false">
      <xsd:complexType>
        <xsd:complexContent>
          <xsd:extension base="dms:MultiChoice">
            <xsd:sequence>
              <xsd:element name="Value" maxOccurs="unbounded" minOccurs="0" nillable="true">
                <xsd:simpleType>
                  <xsd:restriction base="dms:Choice">
                    <xsd:enumeration value="Higher Ed"/>
                    <xsd:enumeration value="NGL/International"/>
                    <xsd:enumeration value="School/Reference"/>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3520c62-91d1-4715-93cb-6b6cc6733a1f" elementFormDefault="qualified">
    <xsd:import namespace="http://schemas.microsoft.com/office/2006/documentManagement/types"/>
    <xsd:import namespace="http://schemas.microsoft.com/office/infopath/2007/PartnerControls"/>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 ma:index="23" nillable="true" ma:displayName="Document ID Value" ma:description="The value of the document ID assigned to this item." ma:internalName="_dlc_DocId" ma:readOnly="true">
      <xsd:simpleType>
        <xsd:restriction base="dms:Text"/>
      </xsd:simpleType>
    </xsd:element>
    <xsd:element name="_dlc_DocIdPersistId" ma:index="2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E2E xmlns="f856fc18-c0f7-462c-a53d-fc2610d0c4c8">false</E2E>
    <Review_x0020_Notes xmlns="f856fc18-c0f7-462c-a53d-fc2610d0c4c8" xsi:nil="true"/>
    <_x0031_e_x0020_Audience xmlns="f856fc18-c0f7-462c-a53d-fc2610d0c4c8"/>
    <Screen xmlns="f856fc18-c0f7-462c-a53d-fc2610d0c4c8" xsi:nil="true"/>
    <Also_x0020_on_x0020_Doc_x0020_Center xmlns="f856fc18-c0f7-462c-a53d-fc2610d0c4c8">false</Also_x0020_on_x0020_Doc_x0020_Center>
    <Sub_x002d_Topic2 xmlns="f856fc18-c0f7-462c-a53d-fc2610d0c4c8" xsi:nil="true"/>
    <Current_x0020_Vrs_x002e__x0020_Date xmlns="f856fc18-c0f7-462c-a53d-fc2610d0c4c8" xsi:nil="true"/>
    <Product_x0020_Delivery_x0020_Format xmlns="f856fc18-c0f7-462c-a53d-fc2610d0c4c8"/>
    <Topic2 xmlns="f856fc18-c0f7-462c-a53d-fc2610d0c4c8" xsi:nil="true"/>
    <Source_x0020_File_x0020_Only xmlns="f856fc18-c0f7-462c-a53d-fc2610d0c4c8">false</Source_x0020_File_x0020_Only>
    <Doc_x0020_Type2 xmlns="f856fc18-c0f7-462c-a53d-fc2610d0c4c8" xsi:nil="true"/>
    <Owner xmlns="f856fc18-c0f7-462c-a53d-fc2610d0c4c8">
      <UserInfo>
        <DisplayName/>
        <AccountId xsi:nil="true"/>
        <AccountType/>
      </UserInfo>
    </Owner>
    <Software xmlns="f856fc18-c0f7-462c-a53d-fc2610d0c4c8" xsi:nil="true"/>
    <System_x0028_s_x0029_ xmlns="f856fc18-c0f7-462c-a53d-fc2610d0c4c8">
      <Value>None</Value>
    </System_x0028_s_x0029_>
    <Description0 xmlns="a4d2ff27-a226-42e2-a79e-c1ae662d212e" xsi:nil="true"/>
    <Product_x0020_Type_x0028_s_x0029_ xmlns="f856fc18-c0f7-462c-a53d-fc2610d0c4c8">
      <Value>None</Value>
    </Product_x0020_Type_x0028_s_x0029_>
    <Component_x0028_s_x0029_ xmlns="f856fc18-c0f7-462c-a53d-fc2610d0c4c8">
      <Value>None</Value>
    </Component_x0028_s_x0029_>
    <Function xmlns="f856fc18-c0f7-462c-a53d-fc2610d0c4c8" xsi:nil="true"/>
    <Portfolio xmlns="f856fc18-c0f7-462c-a53d-fc2610d0c4c8"/>
    <SPM_x0020_Definitions_x0020_Doc xmlns="f856fc18-c0f7-462c-a53d-fc2610d0c4c8">false</SPM_x0020_Definitions_x0020_Doc>
    <_dlc_DocId xmlns="a3520c62-91d1-4715-93cb-6b6cc6733a1f">MCVMYN5H3SZ7-24-1867</_dlc_DocId>
    <_dlc_DocIdUrl xmlns="a3520c62-91d1-4715-93cb-6b6cc6733a1f">
      <Url>http://vendorportal/Docs/_layouts/DocIdRedir.aspx?ID=MCVMYN5H3SZ7-24-1867</Url>
      <Description>MCVMYN5H3SZ7-24-1867</Description>
    </_dlc_DocIdUrl>
  </documentManagement>
</p:properties>
</file>

<file path=customXml/itemProps1.xml><?xml version="1.0" encoding="utf-8"?>
<ds:datastoreItem xmlns:ds="http://schemas.openxmlformats.org/officeDocument/2006/customXml" ds:itemID="{1FBD255F-1AB4-4B7F-97CA-248D24762D41}">
  <ds:schemaRefs>
    <ds:schemaRef ds:uri="http://schemas.microsoft.com/sharepoint/events"/>
  </ds:schemaRefs>
</ds:datastoreItem>
</file>

<file path=customXml/itemProps2.xml><?xml version="1.0" encoding="utf-8"?>
<ds:datastoreItem xmlns:ds="http://schemas.openxmlformats.org/officeDocument/2006/customXml" ds:itemID="{E32CFAA7-E308-4DCB-89CD-C84C20E90241}">
  <ds:schemaRefs>
    <ds:schemaRef ds:uri="http://schemas.microsoft.com/sharepoint/v3/contenttype/forms"/>
  </ds:schemaRefs>
</ds:datastoreItem>
</file>

<file path=customXml/itemProps3.xml><?xml version="1.0" encoding="utf-8"?>
<ds:datastoreItem xmlns:ds="http://schemas.openxmlformats.org/officeDocument/2006/customXml" ds:itemID="{D75FD8AF-03B6-40B7-84F4-489ECF9A03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d2ff27-a226-42e2-a79e-c1ae662d212e"/>
    <ds:schemaRef ds:uri="f856fc18-c0f7-462c-a53d-fc2610d0c4c8"/>
    <ds:schemaRef ds:uri="a3520c62-91d1-4715-93cb-6b6cc6733a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BA9BA192-EF86-48DF-982C-2C526A268392}">
  <ds:schemaRefs>
    <ds:schemaRef ds:uri="http://schemas.microsoft.com/office/2006/documentManagement/types"/>
    <ds:schemaRef ds:uri="http://purl.org/dc/terms/"/>
    <ds:schemaRef ds:uri="http://purl.org/dc/elements/1.1/"/>
    <ds:schemaRef ds:uri="http://schemas.microsoft.com/office/infopath/2007/PartnerControls"/>
    <ds:schemaRef ds:uri="http://purl.org/dc/dcmitype/"/>
    <ds:schemaRef ds:uri="http://www.w3.org/XML/1998/namespace"/>
    <ds:schemaRef ds:uri="http://schemas.openxmlformats.org/package/2006/metadata/core-properties"/>
    <ds:schemaRef ds:uri="a3520c62-91d1-4715-93cb-6b6cc6733a1f"/>
    <ds:schemaRef ds:uri="f856fc18-c0f7-462c-a53d-fc2610d0c4c8"/>
    <ds:schemaRef ds:uri="a4d2ff27-a226-42e2-a79e-c1ae662d212e"/>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Accessible_PPT_Template_Cengage</Template>
  <TotalTime>1524</TotalTime>
  <Words>3235</Words>
  <Application>Microsoft Office PowerPoint</Application>
  <PresentationFormat>Widescreen</PresentationFormat>
  <Paragraphs>300</Paragraphs>
  <Slides>42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42</vt:i4>
      </vt:variant>
    </vt:vector>
  </HeadingPairs>
  <TitlesOfParts>
    <vt:vector size="51" baseType="lpstr">
      <vt:lpstr>arial</vt:lpstr>
      <vt:lpstr>arial</vt:lpstr>
      <vt:lpstr>Calibri</vt:lpstr>
      <vt:lpstr>Courier New</vt:lpstr>
      <vt:lpstr>Helvetica</vt:lpstr>
      <vt:lpstr>LucidaGrande</vt:lpstr>
      <vt:lpstr>Open Sans</vt:lpstr>
      <vt:lpstr>Summer Font</vt:lpstr>
      <vt:lpstr>Office Theme</vt:lpstr>
      <vt:lpstr>Currency Derivatives</vt:lpstr>
      <vt:lpstr>Chapter Objectives</vt:lpstr>
      <vt:lpstr>What is a Currency Derivative?</vt:lpstr>
      <vt:lpstr>Forward Market (1 of 5)</vt:lpstr>
      <vt:lpstr>Forward Market (2 of 5)</vt:lpstr>
      <vt:lpstr>Forward Market (3 of 5)</vt:lpstr>
      <vt:lpstr>Forward Market (4 of 5)</vt:lpstr>
      <vt:lpstr>Exhibit 5.1 Computation of Forward Rate Premiums or Discounts</vt:lpstr>
      <vt:lpstr>Forward Market (5 of 5)</vt:lpstr>
      <vt:lpstr>Currency Futures Market (1 of 6)</vt:lpstr>
      <vt:lpstr>Exhibit 5.2 Currency Futures Contracts Traded on the Chicago Mercantile Exchange (1 of 2)</vt:lpstr>
      <vt:lpstr>Exhibit 5.2 Currency Futures Contracts Traded on the Chicago Mercantile Exchange (2 of 2)</vt:lpstr>
      <vt:lpstr>Currency Futures Market (2 of 6)</vt:lpstr>
      <vt:lpstr>Currency Futures Market (3 of 6)</vt:lpstr>
      <vt:lpstr>Exhibit 5.3 Comparison of the Forward and Futures Market</vt:lpstr>
      <vt:lpstr>Currency Futures Market (4 of 6)</vt:lpstr>
      <vt:lpstr>Exhibit 5.4 Closing Out a Futures Contract</vt:lpstr>
      <vt:lpstr>Currency Futures Market (5 of 6)</vt:lpstr>
      <vt:lpstr>Exhibit 5.5 Source of Gains from Buying Currency Futures</vt:lpstr>
      <vt:lpstr>Currency Futures Market (6 of 6)</vt:lpstr>
      <vt:lpstr>Currency Options Markets</vt:lpstr>
      <vt:lpstr>Currency Call Options (1 of 6)</vt:lpstr>
      <vt:lpstr>Currency Call Options (2 of 6)</vt:lpstr>
      <vt:lpstr>Currency Call Options (3 of 6)</vt:lpstr>
      <vt:lpstr>Currency Call Options (4 of 6)</vt:lpstr>
      <vt:lpstr>Currency Call Options (5 of 6)</vt:lpstr>
      <vt:lpstr>Currency Call Options (6 of 6)</vt:lpstr>
      <vt:lpstr>Exhibit 5.6 Contingency Graphs for Currency Call Options</vt:lpstr>
      <vt:lpstr>Currency Put Options (1 of 6)</vt:lpstr>
      <vt:lpstr>Currency Put Options (2 of 6)</vt:lpstr>
      <vt:lpstr>Currency Put Options (3 of 6)</vt:lpstr>
      <vt:lpstr>Currency Put Options (4 of 6)</vt:lpstr>
      <vt:lpstr>Currency Put Options (5 of 6)</vt:lpstr>
      <vt:lpstr>Currency Put Options (6 of 6)</vt:lpstr>
      <vt:lpstr>Exhibit 5.7 Contingency Graphs for Currency Put Options</vt:lpstr>
      <vt:lpstr>Other Forms of Currency Options (1 of 2)</vt:lpstr>
      <vt:lpstr>Exhibit 5.8 Comparison of Conditional and Basic Currency Options</vt:lpstr>
      <vt:lpstr>Other Forms of Currency Options (2 of 2)</vt:lpstr>
      <vt:lpstr>Summary (1 of 4)</vt:lpstr>
      <vt:lpstr>Summary (2 of 4)</vt:lpstr>
      <vt:lpstr>Summary (3 of 4)</vt:lpstr>
      <vt:lpstr>Summary (4 of 4)</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laser</dc:creator>
  <cp:lastModifiedBy>Gracy, Mani</cp:lastModifiedBy>
  <cp:revision>1034</cp:revision>
  <cp:lastPrinted>2016-10-03T15:29:39Z</cp:lastPrinted>
  <dcterms:created xsi:type="dcterms:W3CDTF">2018-11-09T11:15:56Z</dcterms:created>
  <dcterms:modified xsi:type="dcterms:W3CDTF">2019-10-18T10:54:28Z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0x0101002A5D52E595BC2A47A3DCA88123D2A30D</vt:lpwstr>
  </property>
  <property fmtid="{D5CDD505-2E9C-101B-9397-08002B2CF9AE}" pid="3" name="Order">
    <vt:r8>112600</vt:r8>
  </property>
  <property fmtid="{D5CDD505-2E9C-101B-9397-08002B2CF9AE}" pid="4" name="Category">
    <vt:lpwstr>Accessibility</vt:lpwstr>
  </property>
  <property fmtid="{D5CDD505-2E9C-101B-9397-08002B2CF9AE}" pid="5" name="xd_Signature">
    <vt:bool>false</vt:bool>
  </property>
  <property fmtid="{D5CDD505-2E9C-101B-9397-08002B2CF9AE}" pid="6" name="xd_ProgID">
    <vt:lpwstr/>
  </property>
  <property fmtid="{D5CDD505-2E9C-101B-9397-08002B2CF9AE}" pid="7" name="Document Type">
    <vt:lpwstr>Template</vt:lpwstr>
  </property>
  <property fmtid="{D5CDD505-2E9C-101B-9397-08002B2CF9AE}" pid="8" name="_SourceUrl">
    <vt:lpwstr/>
  </property>
  <property fmtid="{D5CDD505-2E9C-101B-9397-08002B2CF9AE}" pid="9" name="_SharedFileIndex">
    <vt:lpwstr/>
  </property>
  <property fmtid="{D5CDD505-2E9C-101B-9397-08002B2CF9AE}" pid="10" name="Audience">
    <vt:lpwstr>Content Developer</vt:lpwstr>
  </property>
  <property fmtid="{D5CDD505-2E9C-101B-9397-08002B2CF9AE}" pid="11" name="Department">
    <vt:lpwstr>GPM Training</vt:lpwstr>
  </property>
  <property fmtid="{D5CDD505-2E9C-101B-9397-08002B2CF9AE}" pid="12" name="ComplianceAssetId">
    <vt:lpwstr/>
  </property>
  <property fmtid="{D5CDD505-2E9C-101B-9397-08002B2CF9AE}" pid="13" name="TemplateUrl">
    <vt:lpwstr/>
  </property>
  <property fmtid="{D5CDD505-2E9C-101B-9397-08002B2CF9AE}" pid="14" name="_dlc_DocIdItemGuid">
    <vt:lpwstr>8b70cda3-413b-4766-b009-7cf0a547d69e</vt:lpwstr>
  </property>
</Properties>
</file>