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4"/>
  </p:notesMasterIdLst>
  <p:handoutMasterIdLst>
    <p:handoutMasterId r:id="rId45"/>
  </p:handoutMasterIdLst>
  <p:sldIdLst>
    <p:sldId id="576" r:id="rId6"/>
    <p:sldId id="265" r:id="rId7"/>
    <p:sldId id="540" r:id="rId8"/>
    <p:sldId id="541" r:id="rId9"/>
    <p:sldId id="542" r:id="rId10"/>
    <p:sldId id="543" r:id="rId11"/>
    <p:sldId id="544" r:id="rId12"/>
    <p:sldId id="545" r:id="rId13"/>
    <p:sldId id="546" r:id="rId14"/>
    <p:sldId id="547" r:id="rId15"/>
    <p:sldId id="548" r:id="rId16"/>
    <p:sldId id="549" r:id="rId17"/>
    <p:sldId id="550" r:id="rId18"/>
    <p:sldId id="551" r:id="rId19"/>
    <p:sldId id="552" r:id="rId20"/>
    <p:sldId id="553" r:id="rId21"/>
    <p:sldId id="578" r:id="rId22"/>
    <p:sldId id="555" r:id="rId23"/>
    <p:sldId id="556" r:id="rId24"/>
    <p:sldId id="557" r:id="rId25"/>
    <p:sldId id="558" r:id="rId26"/>
    <p:sldId id="559" r:id="rId27"/>
    <p:sldId id="560" r:id="rId28"/>
    <p:sldId id="561" r:id="rId29"/>
    <p:sldId id="562" r:id="rId30"/>
    <p:sldId id="563" r:id="rId31"/>
    <p:sldId id="564" r:id="rId32"/>
    <p:sldId id="565" r:id="rId33"/>
    <p:sldId id="566" r:id="rId34"/>
    <p:sldId id="567" r:id="rId35"/>
    <p:sldId id="568" r:id="rId36"/>
    <p:sldId id="569" r:id="rId37"/>
    <p:sldId id="570" r:id="rId38"/>
    <p:sldId id="571" r:id="rId39"/>
    <p:sldId id="572" r:id="rId40"/>
    <p:sldId id="573" r:id="rId41"/>
    <p:sldId id="574" r:id="rId42"/>
    <p:sldId id="575" r:id="rId4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2" orient="horz" pos="799" userDrawn="1">
          <p15:clr>
            <a:srgbClr val="A4A3A4"/>
          </p15:clr>
        </p15:guide>
        <p15:guide id="3" pos="41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298"/>
    <a:srgbClr val="004A7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5244" autoAdjust="0"/>
  </p:normalViewPr>
  <p:slideViewPr>
    <p:cSldViewPr snapToGrid="0" snapToObjects="1">
      <p:cViewPr varScale="1">
        <p:scale>
          <a:sx n="70" d="100"/>
          <a:sy n="70" d="100"/>
        </p:scale>
        <p:origin x="67" y="240"/>
      </p:cViewPr>
      <p:guideLst>
        <p:guide orient="horz" pos="799"/>
        <p:guide pos="415"/>
      </p:guideLst>
    </p:cSldViewPr>
  </p:slideViewPr>
  <p:outlineViewPr>
    <p:cViewPr>
      <p:scale>
        <a:sx n="33" d="100"/>
        <a:sy n="33" d="100"/>
      </p:scale>
      <p:origin x="0" y="-22243"/>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10/18/2019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a:p>
        </p:txBody>
      </p:sp>
    </p:spTree>
    <p:extLst>
      <p:ext uri="{BB962C8B-B14F-4D97-AF65-F5344CB8AC3E}">
        <p14:creationId xmlns:p14="http://schemas.microsoft.com/office/powerpoint/2010/main" val="3091602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endParaRPr lang="en-US" dirty="0"/>
          </a:p>
        </p:txBody>
      </p:sp>
      <p:sp>
        <p:nvSpPr>
          <p:cNvPr id="11" name="Slide Number Placeholder 2">
            <a:extLst>
              <a:ext uri="{FF2B5EF4-FFF2-40B4-BE49-F238E27FC236}">
                <a16:creationId xmlns:a16="http://schemas.microsoft.com/office/drawing/2014/main" id="{CB617517-F645-43D6-8ACA-3A1B09CBD673}"/>
              </a:ext>
            </a:extLst>
          </p:cNvPr>
          <p:cNvSpPr>
            <a:spLocks noGrp="1"/>
          </p:cNvSpPr>
          <p:nvPr>
            <p:ph type="sldNum" sz="quarter" idx="4"/>
          </p:nvPr>
        </p:nvSpPr>
        <p:spPr>
          <a:xfrm>
            <a:off x="11644604" y="6356350"/>
            <a:ext cx="418323"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9" name="Footer">
            <a:extLst>
              <a:ext uri="{FF2B5EF4-FFF2-40B4-BE49-F238E27FC236}">
                <a16:creationId xmlns:a16="http://schemas.microsoft.com/office/drawing/2014/main" id="{AA3FD15F-0821-40CE-BD9D-B69EC34A40D3}"/>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3" name="Slide Number Placeholder 2">
            <a:extLst>
              <a:ext uri="{FF2B5EF4-FFF2-40B4-BE49-F238E27FC236}">
                <a16:creationId xmlns:a16="http://schemas.microsoft.com/office/drawing/2014/main" id="{708AD803-F612-440E-A36D-62C8EFD1D62C}"/>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75900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1" name="Footer">
            <a:extLst>
              <a:ext uri="{FF2B5EF4-FFF2-40B4-BE49-F238E27FC236}">
                <a16:creationId xmlns:a16="http://schemas.microsoft.com/office/drawing/2014/main" id="{09A21111-9A8A-41AE-8E63-3953A88F6642}"/>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3" name="Slide Number Placeholder 2">
            <a:extLst>
              <a:ext uri="{FF2B5EF4-FFF2-40B4-BE49-F238E27FC236}">
                <a16:creationId xmlns:a16="http://schemas.microsoft.com/office/drawing/2014/main" id="{29CF6AFE-1E88-4A83-870F-C4C762E27923}"/>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37718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C81A39A9-F4AD-4D9D-B33C-EC5167D97F37}"/>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0" name="Slide Number Placeholder 2">
            <a:extLst>
              <a:ext uri="{FF2B5EF4-FFF2-40B4-BE49-F238E27FC236}">
                <a16:creationId xmlns:a16="http://schemas.microsoft.com/office/drawing/2014/main" id="{D769C9A6-5F70-4F89-B94E-20F78142B8DA}"/>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47480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6B4C4569-1EBC-4CE8-A519-EA0700076318}"/>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1" name="Slide Number Placeholder 2">
            <a:extLst>
              <a:ext uri="{FF2B5EF4-FFF2-40B4-BE49-F238E27FC236}">
                <a16:creationId xmlns:a16="http://schemas.microsoft.com/office/drawing/2014/main" id="{3D4769DE-7E40-4463-8B99-1065D718ABEB}"/>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87119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289304"/>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1A6BA972-7838-46C7-8446-B1F20118F5AA}"/>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B1115F21-62F7-4022-9F51-92E798EBC19C}"/>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905811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12" name="Text Placeholder 11"/>
          <p:cNvSpPr>
            <a:spLocks noGrp="1"/>
          </p:cNvSpPr>
          <p:nvPr>
            <p:ph type="body" sz="quarter" idx="17" hasCustomPrompt="1"/>
          </p:nvPr>
        </p:nvSpPr>
        <p:spPr>
          <a:xfrm>
            <a:off x="743576" y="1289304"/>
            <a:ext cx="10711543" cy="4394200"/>
          </a:xfrm>
        </p:spPr>
        <p:txBody>
          <a:bodyPr>
            <a:normAutofit/>
          </a:bodyPr>
          <a:lstStyle>
            <a:lvl1pPr marL="402336" indent="-402336">
              <a:buClr>
                <a:srgbClr val="004A78"/>
              </a:buClr>
              <a:buFont typeface="+mj-lt"/>
              <a:buAutoNum type="arabicPeriod"/>
              <a:defRPr sz="2400" baseline="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F9DC6BB7-E9C1-402F-B71E-6967C4C9AB2A}"/>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815E69FA-BE60-43D7-859C-B7045F966D71}"/>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734264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12" name="Text Placeholder 11"/>
          <p:cNvSpPr>
            <a:spLocks noGrp="1"/>
          </p:cNvSpPr>
          <p:nvPr>
            <p:ph type="body" sz="quarter" idx="17" hasCustomPrompt="1"/>
          </p:nvPr>
        </p:nvSpPr>
        <p:spPr>
          <a:xfrm>
            <a:off x="743576" y="1289304"/>
            <a:ext cx="10711543" cy="4394200"/>
          </a:xfrm>
        </p:spPr>
        <p:txBody>
          <a:bodyPr>
            <a:normAutofit/>
          </a:bodyPr>
          <a:lstStyle>
            <a:lvl1pPr marL="292608" indent="-292608">
              <a:buClr>
                <a:srgbClr val="004A78"/>
              </a:buClr>
              <a:buFont typeface="Arial" charset="0"/>
              <a:buChar char="•"/>
              <a:defRPr sz="2400" baseline="0">
                <a:solidFill>
                  <a:srgbClr val="000000"/>
                </a:solidFill>
              </a:defRPr>
            </a:lvl1pPr>
            <a:lvl2pPr marL="621792" marR="0" indent="-320040" algn="l" defTabSz="914400" rtl="0" eaLnBrk="1" fontAlgn="base" latinLnBrk="0" hangingPunct="1">
              <a:lnSpc>
                <a:spcPct val="90000"/>
              </a:lnSpc>
              <a:spcBef>
                <a:spcPts val="1000"/>
              </a:spcBef>
              <a:spcAft>
                <a:spcPct val="0"/>
              </a:spcAft>
              <a:buClr>
                <a:srgbClr val="004A78"/>
              </a:buClr>
              <a:buSzTx/>
              <a:buFont typeface="Courier New" panose="02070309020205020404" pitchFamily="49" charset="0"/>
              <a:buChar char="o"/>
              <a:tabLst/>
              <a:defRPr sz="2200" baseline="0">
                <a:solidFill>
                  <a:srgbClr val="000000"/>
                </a:solidFill>
              </a:defRPr>
            </a:lvl2pPr>
            <a:lvl3pPr marL="1124712" indent="-320040">
              <a:spcBef>
                <a:spcPts val="1000"/>
              </a:spcBef>
              <a:buClr>
                <a:srgbClr val="004A78"/>
              </a:buClr>
              <a:buFont typeface="Arial" charset="0"/>
              <a:buChar char="•"/>
              <a:defRPr sz="2000" baseline="0">
                <a:solidFill>
                  <a:srgbClr val="000000"/>
                </a:solidFill>
              </a:defRPr>
            </a:lvl3pPr>
            <a:lvl4pPr marL="1600200" indent="-228600">
              <a:buClr>
                <a:srgbClr val="004A78"/>
              </a:buClr>
              <a:buSzPct val="100000"/>
              <a:buFont typeface="Courier New" panose="02070309020205020404" pitchFamily="49" charset="0"/>
              <a:buChar char="o"/>
              <a:defRPr sz="1800" baseline="0">
                <a:solidFill>
                  <a:srgbClr val="000000"/>
                </a:solidFill>
              </a:defRPr>
            </a:lvl4pPr>
            <a:lvl5pPr marL="2057400" indent="-228600">
              <a:buClr>
                <a:srgbClr val="004A78"/>
              </a:buClr>
              <a:buFont typeface="Arial" panose="020B0604020202020204" pitchFamily="34" charset="0"/>
              <a:buChar char="•"/>
              <a:defRPr sz="1600" baseline="0">
                <a:solidFill>
                  <a:srgbClr val="000000"/>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8A0BFB7D-6424-403D-B49C-D4F7A08EAB71}"/>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A8A04CB7-030B-4F81-91CF-9785F89678A5}"/>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915173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
        <p:nvSpPr>
          <p:cNvPr id="9" name="Slide Number Placeholder 2">
            <a:extLst>
              <a:ext uri="{FF2B5EF4-FFF2-40B4-BE49-F238E27FC236}">
                <a16:creationId xmlns:a16="http://schemas.microsoft.com/office/drawing/2014/main" id="{A11327AD-9EEC-497B-9E8F-80596BA0ED1E}"/>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endParaRPr lang="en-US" dirty="0"/>
          </a:p>
        </p:txBody>
      </p:sp>
      <p:sp>
        <p:nvSpPr>
          <p:cNvPr id="11" name="Slide Number Placeholder 2">
            <a:extLst>
              <a:ext uri="{FF2B5EF4-FFF2-40B4-BE49-F238E27FC236}">
                <a16:creationId xmlns:a16="http://schemas.microsoft.com/office/drawing/2014/main" id="{F0368921-EFA8-452E-BF96-9D427E3FDEAE}"/>
              </a:ext>
            </a:extLst>
          </p:cNvPr>
          <p:cNvSpPr>
            <a:spLocks noGrp="1"/>
          </p:cNvSpPr>
          <p:nvPr>
            <p:ph type="sldNum" sz="quarter" idx="4"/>
          </p:nvPr>
        </p:nvSpPr>
        <p:spPr>
          <a:xfrm>
            <a:off x="11644604" y="6356350"/>
            <a:ext cx="418323"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9BE6549-90FB-4E0E-8C54-0640FEBC787D}" type="slidenum">
              <a:rPr lang="en-US" smtClean="0"/>
              <a:pPr/>
              <a:t>‹#›</a:t>
            </a:fld>
            <a:endParaRPr lang="en-US" dirty="0"/>
          </a:p>
        </p:txBody>
      </p:sp>
      <p:sp>
        <p:nvSpPr>
          <p:cNvPr id="4" name="Content Placeholder 3">
            <a:extLst>
              <a:ext uri="{FF2B5EF4-FFF2-40B4-BE49-F238E27FC236}">
                <a16:creationId xmlns:a16="http://schemas.microsoft.com/office/drawing/2014/main" id="{C19F25BF-9509-496B-A09F-0417045812DF}"/>
              </a:ext>
            </a:extLst>
          </p:cNvPr>
          <p:cNvSpPr>
            <a:spLocks noGrp="1"/>
          </p:cNvSpPr>
          <p:nvPr>
            <p:ph sz="quarter" idx="12"/>
          </p:nvPr>
        </p:nvSpPr>
        <p:spPr>
          <a:xfrm>
            <a:off x="2124075" y="3930650"/>
            <a:ext cx="8447088" cy="846138"/>
          </a:xfrm>
        </p:spPr>
        <p:txBody>
          <a:bodyPr/>
          <a:lstStyle>
            <a:lvl1pPr algn="ctr">
              <a:defRPr sz="2400" b="1" baseline="0">
                <a:solidFill>
                  <a:schemeClr val="bg1"/>
                </a:solidFill>
              </a:defRPr>
            </a:lvl1pPr>
          </a:lstStyle>
          <a:p>
            <a:pPr lvl="0"/>
            <a:endParaRPr lang="en-IN" dirty="0"/>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endParaRPr lang="en-US" dirty="0"/>
          </a:p>
        </p:txBody>
      </p:sp>
      <p:sp>
        <p:nvSpPr>
          <p:cNvPr id="12" name="Slide Number Placeholder 2">
            <a:extLst>
              <a:ext uri="{FF2B5EF4-FFF2-40B4-BE49-F238E27FC236}">
                <a16:creationId xmlns:a16="http://schemas.microsoft.com/office/drawing/2014/main" id="{29F6C9DB-848E-4A77-A760-B570F5EE1D19}"/>
              </a:ext>
            </a:extLst>
          </p:cNvPr>
          <p:cNvSpPr>
            <a:spLocks noGrp="1"/>
          </p:cNvSpPr>
          <p:nvPr>
            <p:ph type="sldNum" sz="quarter" idx="4"/>
          </p:nvPr>
        </p:nvSpPr>
        <p:spPr>
          <a:xfrm>
            <a:off x="11747240" y="6375012"/>
            <a:ext cx="380999" cy="365125"/>
          </a:xfrm>
          <a:prstGeom prst="rect">
            <a:avLst/>
          </a:prstGeom>
        </p:spPr>
        <p:txBody>
          <a:bodyPr vert="horz" lIns="91440" tIns="45720" rIns="91440" bIns="45720" rtlCol="0" anchor="ctr"/>
          <a:lstStyle>
            <a:lvl1pPr algn="r">
              <a:defRPr sz="1200">
                <a:solidFill>
                  <a:schemeClr val="bg1"/>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10712450" cy="1070102"/>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ABFF14C2-479E-4420-AF87-35E003BD6336}"/>
              </a:ext>
            </a:extLst>
          </p:cNvPr>
          <p:cNvSpPr>
            <a:spLocks noGrp="1"/>
          </p:cNvSpPr>
          <p:nvPr>
            <p:ph sz="quarter" idx="17"/>
          </p:nvPr>
        </p:nvSpPr>
        <p:spPr>
          <a:xfrm>
            <a:off x="742950" y="2478088"/>
            <a:ext cx="10712450" cy="1189037"/>
          </a:xfrm>
        </p:spPr>
        <p:txBody>
          <a:bodyPr/>
          <a:lstStyle>
            <a:lvl1pPr>
              <a:defRPr sz="2400" baseline="0"/>
            </a:lvl1p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8452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10712450" cy="672105"/>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ABFF14C2-479E-4420-AF87-35E003BD6336}"/>
              </a:ext>
            </a:extLst>
          </p:cNvPr>
          <p:cNvSpPr>
            <a:spLocks noGrp="1"/>
          </p:cNvSpPr>
          <p:nvPr>
            <p:ph sz="quarter" idx="17"/>
          </p:nvPr>
        </p:nvSpPr>
        <p:spPr>
          <a:xfrm>
            <a:off x="742950" y="2121408"/>
            <a:ext cx="10712450" cy="672105"/>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F2FECFAB-679B-4A2F-876D-E2D9D597BFC4}"/>
              </a:ext>
            </a:extLst>
          </p:cNvPr>
          <p:cNvSpPr>
            <a:spLocks noGrp="1"/>
          </p:cNvSpPr>
          <p:nvPr>
            <p:ph sz="quarter" idx="18"/>
          </p:nvPr>
        </p:nvSpPr>
        <p:spPr>
          <a:xfrm>
            <a:off x="742951" y="2953765"/>
            <a:ext cx="10712450" cy="672105"/>
          </a:xfrm>
        </p:spPr>
        <p:txBody>
          <a:bodyPr/>
          <a:lstStyle>
            <a:lvl1pPr>
              <a:defRPr sz="2400" baseline="0"/>
            </a:lvl1pPr>
          </a:lstStyle>
          <a:p>
            <a:pPr lvl="0"/>
            <a:endParaRPr lang="en-IN" dirty="0"/>
          </a:p>
        </p:txBody>
      </p:sp>
      <p:sp>
        <p:nvSpPr>
          <p:cNvPr id="10" name="Content Placeholder 9">
            <a:extLst>
              <a:ext uri="{FF2B5EF4-FFF2-40B4-BE49-F238E27FC236}">
                <a16:creationId xmlns:a16="http://schemas.microsoft.com/office/drawing/2014/main" id="{EBE7468E-D182-49AC-A887-D75B22258C3F}"/>
              </a:ext>
            </a:extLst>
          </p:cNvPr>
          <p:cNvSpPr>
            <a:spLocks noGrp="1"/>
          </p:cNvSpPr>
          <p:nvPr>
            <p:ph sz="quarter" idx="19"/>
          </p:nvPr>
        </p:nvSpPr>
        <p:spPr>
          <a:xfrm>
            <a:off x="742950" y="3749675"/>
            <a:ext cx="10712451" cy="868363"/>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030D84A3-4704-44DF-BF1A-8DCA7B7BDB26}"/>
              </a:ext>
            </a:extLst>
          </p:cNvPr>
          <p:cNvSpPr>
            <a:spLocks noGrp="1"/>
          </p:cNvSpPr>
          <p:nvPr>
            <p:ph sz="quarter" idx="20"/>
          </p:nvPr>
        </p:nvSpPr>
        <p:spPr>
          <a:xfrm>
            <a:off x="742950" y="4773613"/>
            <a:ext cx="10742613" cy="671512"/>
          </a:xfrm>
        </p:spPr>
        <p:txBody>
          <a:bodyPr/>
          <a:lstStyle>
            <a:lvl1pPr>
              <a:defRPr sz="2400" baseline="0"/>
            </a:lvl1p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84278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10712450" cy="384301"/>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ABFF14C2-479E-4420-AF87-35E003BD6336}"/>
              </a:ext>
            </a:extLst>
          </p:cNvPr>
          <p:cNvSpPr>
            <a:spLocks noGrp="1"/>
          </p:cNvSpPr>
          <p:nvPr>
            <p:ph sz="quarter" idx="17"/>
          </p:nvPr>
        </p:nvSpPr>
        <p:spPr>
          <a:xfrm>
            <a:off x="742950" y="1828928"/>
            <a:ext cx="10712450" cy="356045"/>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F2FECFAB-679B-4A2F-876D-E2D9D597BFC4}"/>
              </a:ext>
            </a:extLst>
          </p:cNvPr>
          <p:cNvSpPr>
            <a:spLocks noGrp="1"/>
          </p:cNvSpPr>
          <p:nvPr>
            <p:ph sz="quarter" idx="18"/>
          </p:nvPr>
        </p:nvSpPr>
        <p:spPr>
          <a:xfrm>
            <a:off x="742951" y="2249425"/>
            <a:ext cx="10712450" cy="384301"/>
          </a:xfrm>
        </p:spPr>
        <p:txBody>
          <a:bodyPr/>
          <a:lstStyle>
            <a:lvl1pPr>
              <a:defRPr sz="2400" baseline="0"/>
            </a:lvl1pPr>
          </a:lstStyle>
          <a:p>
            <a:pPr lvl="0"/>
            <a:endParaRPr lang="en-IN" dirty="0"/>
          </a:p>
        </p:txBody>
      </p:sp>
      <p:sp>
        <p:nvSpPr>
          <p:cNvPr id="10" name="Content Placeholder 9">
            <a:extLst>
              <a:ext uri="{FF2B5EF4-FFF2-40B4-BE49-F238E27FC236}">
                <a16:creationId xmlns:a16="http://schemas.microsoft.com/office/drawing/2014/main" id="{EBE7468E-D182-49AC-A887-D75B22258C3F}"/>
              </a:ext>
            </a:extLst>
          </p:cNvPr>
          <p:cNvSpPr>
            <a:spLocks noGrp="1"/>
          </p:cNvSpPr>
          <p:nvPr>
            <p:ph sz="quarter" idx="19"/>
          </p:nvPr>
        </p:nvSpPr>
        <p:spPr>
          <a:xfrm>
            <a:off x="742950" y="2761047"/>
            <a:ext cx="10712451" cy="448752"/>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030D84A3-4704-44DF-BF1A-8DCA7B7BDB26}"/>
              </a:ext>
            </a:extLst>
          </p:cNvPr>
          <p:cNvSpPr>
            <a:spLocks noGrp="1"/>
          </p:cNvSpPr>
          <p:nvPr>
            <p:ph sz="quarter" idx="20"/>
          </p:nvPr>
        </p:nvSpPr>
        <p:spPr>
          <a:xfrm>
            <a:off x="742951" y="3337120"/>
            <a:ext cx="10706100" cy="41549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2C4504C2-71B0-4660-9A2B-EB3E1DD7938E}"/>
              </a:ext>
            </a:extLst>
          </p:cNvPr>
          <p:cNvSpPr>
            <a:spLocks noGrp="1"/>
          </p:cNvSpPr>
          <p:nvPr>
            <p:ph sz="quarter" idx="21"/>
          </p:nvPr>
        </p:nvSpPr>
        <p:spPr>
          <a:xfrm>
            <a:off x="742950" y="3822701"/>
            <a:ext cx="10712450" cy="41549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09AD69C0-5A42-4E9E-979B-4D1EBFB2BD98}"/>
              </a:ext>
            </a:extLst>
          </p:cNvPr>
          <p:cNvSpPr>
            <a:spLocks noGrp="1"/>
          </p:cNvSpPr>
          <p:nvPr>
            <p:ph sz="quarter" idx="22"/>
          </p:nvPr>
        </p:nvSpPr>
        <p:spPr>
          <a:xfrm>
            <a:off x="742950" y="4371023"/>
            <a:ext cx="10706100" cy="447865"/>
          </a:xfrm>
        </p:spPr>
        <p:txBody>
          <a:bodyPr/>
          <a:lstStyle>
            <a:lvl1pPr>
              <a:defRPr sz="2400" baseline="0"/>
            </a:lvl1pPr>
          </a:lstStyle>
          <a:p>
            <a:pPr lvl="0"/>
            <a:endParaRPr lang="en-IN" dirty="0"/>
          </a:p>
        </p:txBody>
      </p:sp>
      <p:sp>
        <p:nvSpPr>
          <p:cNvPr id="15" name="Content Placeholder 14">
            <a:extLst>
              <a:ext uri="{FF2B5EF4-FFF2-40B4-BE49-F238E27FC236}">
                <a16:creationId xmlns:a16="http://schemas.microsoft.com/office/drawing/2014/main" id="{71E92654-65B9-4FF2-A707-C48D724DE77B}"/>
              </a:ext>
            </a:extLst>
          </p:cNvPr>
          <p:cNvSpPr>
            <a:spLocks noGrp="1"/>
          </p:cNvSpPr>
          <p:nvPr>
            <p:ph sz="quarter" idx="23"/>
          </p:nvPr>
        </p:nvSpPr>
        <p:spPr>
          <a:xfrm>
            <a:off x="742950" y="4919980"/>
            <a:ext cx="10706100" cy="50482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76920D2B-0ADC-497D-847E-7963CD40CF40}"/>
              </a:ext>
            </a:extLst>
          </p:cNvPr>
          <p:cNvSpPr>
            <a:spLocks noGrp="1"/>
          </p:cNvSpPr>
          <p:nvPr>
            <p:ph sz="quarter" idx="24"/>
          </p:nvPr>
        </p:nvSpPr>
        <p:spPr>
          <a:xfrm>
            <a:off x="742950" y="5513388"/>
            <a:ext cx="10706100" cy="504825"/>
          </a:xfrm>
        </p:spPr>
        <p:txBody>
          <a:bodyPr/>
          <a:lstStyle>
            <a:lvl1pPr>
              <a:defRPr sz="2400" baseline="0"/>
            </a:lvl1p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48840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5284626" cy="384301"/>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CFCDBC16-7286-4AE9-A7E1-679659C90455}"/>
              </a:ext>
            </a:extLst>
          </p:cNvPr>
          <p:cNvSpPr>
            <a:spLocks noGrp="1"/>
          </p:cNvSpPr>
          <p:nvPr>
            <p:ph sz="quarter" idx="17"/>
          </p:nvPr>
        </p:nvSpPr>
        <p:spPr>
          <a:xfrm>
            <a:off x="6176963" y="1289050"/>
            <a:ext cx="5176837" cy="384175"/>
          </a:xfrm>
        </p:spPr>
        <p:txBody>
          <a:bodyPr/>
          <a:lstStyle/>
          <a:p>
            <a:pPr lvl="0"/>
            <a:endParaRPr lang="en-IN" dirty="0"/>
          </a:p>
        </p:txBody>
      </p:sp>
      <p:sp>
        <p:nvSpPr>
          <p:cNvPr id="23" name="Content Placeholder 22">
            <a:extLst>
              <a:ext uri="{FF2B5EF4-FFF2-40B4-BE49-F238E27FC236}">
                <a16:creationId xmlns:a16="http://schemas.microsoft.com/office/drawing/2014/main" id="{AD93139D-192A-4A3F-B5EE-D90F14408664}"/>
              </a:ext>
            </a:extLst>
          </p:cNvPr>
          <p:cNvSpPr>
            <a:spLocks noGrp="1"/>
          </p:cNvSpPr>
          <p:nvPr>
            <p:ph sz="quarter" idx="18"/>
          </p:nvPr>
        </p:nvSpPr>
        <p:spPr>
          <a:xfrm>
            <a:off x="742950" y="1809750"/>
            <a:ext cx="5284788" cy="415925"/>
          </a:xfrm>
        </p:spPr>
        <p:txBody>
          <a:bodyPr/>
          <a:lstStyle/>
          <a:p>
            <a:pPr lvl="0"/>
            <a:endParaRPr lang="en-IN" dirty="0"/>
          </a:p>
        </p:txBody>
      </p:sp>
      <p:sp>
        <p:nvSpPr>
          <p:cNvPr id="25" name="Content Placeholder 24">
            <a:extLst>
              <a:ext uri="{FF2B5EF4-FFF2-40B4-BE49-F238E27FC236}">
                <a16:creationId xmlns:a16="http://schemas.microsoft.com/office/drawing/2014/main" id="{679AFDE7-2210-4B02-905E-60FA1DFFE7CC}"/>
              </a:ext>
            </a:extLst>
          </p:cNvPr>
          <p:cNvSpPr>
            <a:spLocks noGrp="1"/>
          </p:cNvSpPr>
          <p:nvPr>
            <p:ph sz="quarter" idx="19"/>
          </p:nvPr>
        </p:nvSpPr>
        <p:spPr>
          <a:xfrm>
            <a:off x="6176963" y="1809750"/>
            <a:ext cx="5176837" cy="415925"/>
          </a:xfrm>
        </p:spPr>
        <p:txBody>
          <a:bodyPr/>
          <a:lstStyle/>
          <a:p>
            <a:pPr lvl="0"/>
            <a:endParaRPr lang="en-IN" dirty="0"/>
          </a:p>
        </p:txBody>
      </p:sp>
      <p:sp>
        <p:nvSpPr>
          <p:cNvPr id="27" name="Content Placeholder 26">
            <a:extLst>
              <a:ext uri="{FF2B5EF4-FFF2-40B4-BE49-F238E27FC236}">
                <a16:creationId xmlns:a16="http://schemas.microsoft.com/office/drawing/2014/main" id="{4EE7AC52-7B96-4841-90FA-32555F5E6A15}"/>
              </a:ext>
            </a:extLst>
          </p:cNvPr>
          <p:cNvSpPr>
            <a:spLocks noGrp="1"/>
          </p:cNvSpPr>
          <p:nvPr>
            <p:ph sz="quarter" idx="20"/>
          </p:nvPr>
        </p:nvSpPr>
        <p:spPr>
          <a:xfrm>
            <a:off x="742950" y="2332038"/>
            <a:ext cx="5284788" cy="336550"/>
          </a:xfrm>
        </p:spPr>
        <p:txBody>
          <a:bodyPr/>
          <a:lstStyle/>
          <a:p>
            <a:pPr lvl="0"/>
            <a:endParaRPr lang="en-IN" dirty="0"/>
          </a:p>
        </p:txBody>
      </p:sp>
      <p:sp>
        <p:nvSpPr>
          <p:cNvPr id="29" name="Content Placeholder 28">
            <a:extLst>
              <a:ext uri="{FF2B5EF4-FFF2-40B4-BE49-F238E27FC236}">
                <a16:creationId xmlns:a16="http://schemas.microsoft.com/office/drawing/2014/main" id="{FAC457F0-840A-4E95-9FFF-581E31DC3C13}"/>
              </a:ext>
            </a:extLst>
          </p:cNvPr>
          <p:cNvSpPr>
            <a:spLocks noGrp="1"/>
          </p:cNvSpPr>
          <p:nvPr>
            <p:ph sz="quarter" idx="21"/>
          </p:nvPr>
        </p:nvSpPr>
        <p:spPr>
          <a:xfrm>
            <a:off x="6176963" y="2332038"/>
            <a:ext cx="5176837" cy="336550"/>
          </a:xfrm>
        </p:spPr>
        <p:txBody>
          <a:bodyPr/>
          <a:lstStyle/>
          <a:p>
            <a:pPr lvl="0"/>
            <a:endParaRPr lang="en-IN" dirty="0"/>
          </a:p>
        </p:txBody>
      </p:sp>
      <p:sp>
        <p:nvSpPr>
          <p:cNvPr id="31" name="Content Placeholder 30">
            <a:extLst>
              <a:ext uri="{FF2B5EF4-FFF2-40B4-BE49-F238E27FC236}">
                <a16:creationId xmlns:a16="http://schemas.microsoft.com/office/drawing/2014/main" id="{F967C94B-9D2E-464F-BD3F-3A3E6101E5E9}"/>
              </a:ext>
            </a:extLst>
          </p:cNvPr>
          <p:cNvSpPr>
            <a:spLocks noGrp="1"/>
          </p:cNvSpPr>
          <p:nvPr>
            <p:ph sz="quarter" idx="22"/>
          </p:nvPr>
        </p:nvSpPr>
        <p:spPr>
          <a:xfrm>
            <a:off x="742950" y="2771775"/>
            <a:ext cx="5284788" cy="414338"/>
          </a:xfrm>
        </p:spPr>
        <p:txBody>
          <a:bodyPr/>
          <a:lstStyle/>
          <a:p>
            <a:pPr lvl="0"/>
            <a:endParaRPr lang="en-IN" dirty="0"/>
          </a:p>
        </p:txBody>
      </p:sp>
      <p:sp>
        <p:nvSpPr>
          <p:cNvPr id="33" name="Content Placeholder 32">
            <a:extLst>
              <a:ext uri="{FF2B5EF4-FFF2-40B4-BE49-F238E27FC236}">
                <a16:creationId xmlns:a16="http://schemas.microsoft.com/office/drawing/2014/main" id="{2F69AC05-7FDC-4B1E-BD07-6F59C8244619}"/>
              </a:ext>
            </a:extLst>
          </p:cNvPr>
          <p:cNvSpPr>
            <a:spLocks noGrp="1"/>
          </p:cNvSpPr>
          <p:nvPr>
            <p:ph sz="quarter" idx="23"/>
          </p:nvPr>
        </p:nvSpPr>
        <p:spPr>
          <a:xfrm>
            <a:off x="6176963" y="2771775"/>
            <a:ext cx="5176837" cy="414338"/>
          </a:xfrm>
        </p:spPr>
        <p:txBody>
          <a:bodyPr/>
          <a:lstStyle/>
          <a:p>
            <a:pPr lvl="0"/>
            <a:endParaRPr lang="en-IN" dirty="0"/>
          </a:p>
        </p:txBody>
      </p:sp>
      <p:sp>
        <p:nvSpPr>
          <p:cNvPr id="35" name="Content Placeholder 34">
            <a:extLst>
              <a:ext uri="{FF2B5EF4-FFF2-40B4-BE49-F238E27FC236}">
                <a16:creationId xmlns:a16="http://schemas.microsoft.com/office/drawing/2014/main" id="{E4C4458A-88F3-474F-94D6-95B29C16921D}"/>
              </a:ext>
            </a:extLst>
          </p:cNvPr>
          <p:cNvSpPr>
            <a:spLocks noGrp="1"/>
          </p:cNvSpPr>
          <p:nvPr>
            <p:ph sz="quarter" idx="24"/>
          </p:nvPr>
        </p:nvSpPr>
        <p:spPr>
          <a:xfrm>
            <a:off x="742950" y="3313113"/>
            <a:ext cx="5284788" cy="409801"/>
          </a:xfrm>
        </p:spPr>
        <p:txBody>
          <a:bodyPr/>
          <a:lstStyle/>
          <a:p>
            <a:pPr lvl="0"/>
            <a:endParaRPr lang="en-IN" dirty="0"/>
          </a:p>
        </p:txBody>
      </p:sp>
      <p:sp>
        <p:nvSpPr>
          <p:cNvPr id="37" name="Content Placeholder 36">
            <a:extLst>
              <a:ext uri="{FF2B5EF4-FFF2-40B4-BE49-F238E27FC236}">
                <a16:creationId xmlns:a16="http://schemas.microsoft.com/office/drawing/2014/main" id="{490FD6E1-E14F-4F7E-8768-6D5610FFE4D3}"/>
              </a:ext>
            </a:extLst>
          </p:cNvPr>
          <p:cNvSpPr>
            <a:spLocks noGrp="1"/>
          </p:cNvSpPr>
          <p:nvPr>
            <p:ph sz="quarter" idx="25"/>
          </p:nvPr>
        </p:nvSpPr>
        <p:spPr>
          <a:xfrm>
            <a:off x="6176963" y="3313113"/>
            <a:ext cx="5176837" cy="409575"/>
          </a:xfrm>
        </p:spPr>
        <p:txBody>
          <a:bodyPr/>
          <a:lstStyle/>
          <a:p>
            <a:pPr lvl="0"/>
            <a:endParaRPr lang="en-IN" dirty="0"/>
          </a:p>
        </p:txBody>
      </p:sp>
      <p:sp>
        <p:nvSpPr>
          <p:cNvPr id="39" name="Content Placeholder 38">
            <a:extLst>
              <a:ext uri="{FF2B5EF4-FFF2-40B4-BE49-F238E27FC236}">
                <a16:creationId xmlns:a16="http://schemas.microsoft.com/office/drawing/2014/main" id="{F0B765C2-4386-46E2-B395-B48B034FE37E}"/>
              </a:ext>
            </a:extLst>
          </p:cNvPr>
          <p:cNvSpPr>
            <a:spLocks noGrp="1"/>
          </p:cNvSpPr>
          <p:nvPr>
            <p:ph sz="quarter" idx="26"/>
          </p:nvPr>
        </p:nvSpPr>
        <p:spPr>
          <a:xfrm>
            <a:off x="742950" y="3835400"/>
            <a:ext cx="5284788" cy="409575"/>
          </a:xfrm>
        </p:spPr>
        <p:txBody>
          <a:bodyPr/>
          <a:lstStyle/>
          <a:p>
            <a:pPr lvl="0"/>
            <a:endParaRPr lang="en-IN" dirty="0"/>
          </a:p>
        </p:txBody>
      </p:sp>
      <p:sp>
        <p:nvSpPr>
          <p:cNvPr id="41" name="Content Placeholder 40">
            <a:extLst>
              <a:ext uri="{FF2B5EF4-FFF2-40B4-BE49-F238E27FC236}">
                <a16:creationId xmlns:a16="http://schemas.microsoft.com/office/drawing/2014/main" id="{EE194D2A-27E3-4FC8-843F-7DD3670D9C8A}"/>
              </a:ext>
            </a:extLst>
          </p:cNvPr>
          <p:cNvSpPr>
            <a:spLocks noGrp="1"/>
          </p:cNvSpPr>
          <p:nvPr>
            <p:ph sz="quarter" idx="27"/>
          </p:nvPr>
        </p:nvSpPr>
        <p:spPr>
          <a:xfrm>
            <a:off x="6176963" y="3835400"/>
            <a:ext cx="5176837" cy="409575"/>
          </a:xfrm>
        </p:spPr>
        <p:txBody>
          <a:bodyPr/>
          <a:lstStyle/>
          <a:p>
            <a:pPr lvl="0"/>
            <a:endParaRPr lang="en-IN" dirty="0"/>
          </a:p>
        </p:txBody>
      </p:sp>
      <p:sp>
        <p:nvSpPr>
          <p:cNvPr id="43" name="Content Placeholder 42">
            <a:extLst>
              <a:ext uri="{FF2B5EF4-FFF2-40B4-BE49-F238E27FC236}">
                <a16:creationId xmlns:a16="http://schemas.microsoft.com/office/drawing/2014/main" id="{ABB8CAD4-F8B9-49D2-ACD3-B3CE14C51A8D}"/>
              </a:ext>
            </a:extLst>
          </p:cNvPr>
          <p:cNvSpPr>
            <a:spLocks noGrp="1"/>
          </p:cNvSpPr>
          <p:nvPr>
            <p:ph sz="quarter" idx="28"/>
          </p:nvPr>
        </p:nvSpPr>
        <p:spPr>
          <a:xfrm>
            <a:off x="742950" y="4367214"/>
            <a:ext cx="5284788" cy="397088"/>
          </a:xfrm>
        </p:spPr>
        <p:txBody>
          <a:bodyPr/>
          <a:lstStyle/>
          <a:p>
            <a:pPr lvl="0"/>
            <a:endParaRPr lang="en-IN" dirty="0"/>
          </a:p>
        </p:txBody>
      </p:sp>
      <p:sp>
        <p:nvSpPr>
          <p:cNvPr id="45" name="Content Placeholder 44">
            <a:extLst>
              <a:ext uri="{FF2B5EF4-FFF2-40B4-BE49-F238E27FC236}">
                <a16:creationId xmlns:a16="http://schemas.microsoft.com/office/drawing/2014/main" id="{498760C4-43E4-4590-9888-B7CFEAF22146}"/>
              </a:ext>
            </a:extLst>
          </p:cNvPr>
          <p:cNvSpPr>
            <a:spLocks noGrp="1"/>
          </p:cNvSpPr>
          <p:nvPr>
            <p:ph sz="quarter" idx="29"/>
          </p:nvPr>
        </p:nvSpPr>
        <p:spPr>
          <a:xfrm>
            <a:off x="6176963" y="4367213"/>
            <a:ext cx="5176837" cy="409575"/>
          </a:xfrm>
        </p:spPr>
        <p:txBody>
          <a:bodyPr/>
          <a:lstStyle/>
          <a:p>
            <a:pPr lvl="0"/>
            <a:endParaRPr lang="en-IN" dirty="0"/>
          </a:p>
        </p:txBody>
      </p:sp>
      <p:sp>
        <p:nvSpPr>
          <p:cNvPr id="47" name="Content Placeholder 46">
            <a:extLst>
              <a:ext uri="{FF2B5EF4-FFF2-40B4-BE49-F238E27FC236}">
                <a16:creationId xmlns:a16="http://schemas.microsoft.com/office/drawing/2014/main" id="{5743095F-3A9B-4FC4-8E32-87F856323714}"/>
              </a:ext>
            </a:extLst>
          </p:cNvPr>
          <p:cNvSpPr>
            <a:spLocks noGrp="1"/>
          </p:cNvSpPr>
          <p:nvPr>
            <p:ph sz="quarter" idx="30"/>
          </p:nvPr>
        </p:nvSpPr>
        <p:spPr>
          <a:xfrm>
            <a:off x="742950" y="4879975"/>
            <a:ext cx="5284788" cy="463550"/>
          </a:xfrm>
        </p:spPr>
        <p:txBody>
          <a:bodyPr/>
          <a:lstStyle/>
          <a:p>
            <a:pPr lvl="0"/>
            <a:endParaRPr lang="en-IN" dirty="0"/>
          </a:p>
        </p:txBody>
      </p:sp>
      <p:sp>
        <p:nvSpPr>
          <p:cNvPr id="49" name="Content Placeholder 48">
            <a:extLst>
              <a:ext uri="{FF2B5EF4-FFF2-40B4-BE49-F238E27FC236}">
                <a16:creationId xmlns:a16="http://schemas.microsoft.com/office/drawing/2014/main" id="{A147F2C1-3C98-49CA-B33F-3FC515E7D94B}"/>
              </a:ext>
            </a:extLst>
          </p:cNvPr>
          <p:cNvSpPr>
            <a:spLocks noGrp="1"/>
          </p:cNvSpPr>
          <p:nvPr>
            <p:ph sz="quarter" idx="31"/>
          </p:nvPr>
        </p:nvSpPr>
        <p:spPr>
          <a:xfrm>
            <a:off x="6176963" y="4879975"/>
            <a:ext cx="5176837" cy="463550"/>
          </a:xfrm>
        </p:spPr>
        <p:txBody>
          <a:bodyPr/>
          <a:lstStyle/>
          <a:p>
            <a:pPr lvl="0"/>
            <a:endParaRPr lang="en-IN" dirty="0"/>
          </a:p>
        </p:txBody>
      </p:sp>
      <p:sp>
        <p:nvSpPr>
          <p:cNvPr id="51" name="Content Placeholder 50">
            <a:extLst>
              <a:ext uri="{FF2B5EF4-FFF2-40B4-BE49-F238E27FC236}">
                <a16:creationId xmlns:a16="http://schemas.microsoft.com/office/drawing/2014/main" id="{7DDF9FFC-E446-48BE-AD13-825BD47365BF}"/>
              </a:ext>
            </a:extLst>
          </p:cNvPr>
          <p:cNvSpPr>
            <a:spLocks noGrp="1"/>
          </p:cNvSpPr>
          <p:nvPr>
            <p:ph sz="quarter" idx="32"/>
          </p:nvPr>
        </p:nvSpPr>
        <p:spPr>
          <a:xfrm>
            <a:off x="742950" y="5440363"/>
            <a:ext cx="5284788" cy="407987"/>
          </a:xfrm>
        </p:spPr>
        <p:txBody>
          <a:bodyPr/>
          <a:lstStyle/>
          <a:p>
            <a:pPr lvl="0"/>
            <a:endParaRPr lang="en-IN" dirty="0"/>
          </a:p>
        </p:txBody>
      </p:sp>
      <p:sp>
        <p:nvSpPr>
          <p:cNvPr id="53" name="Content Placeholder 52">
            <a:extLst>
              <a:ext uri="{FF2B5EF4-FFF2-40B4-BE49-F238E27FC236}">
                <a16:creationId xmlns:a16="http://schemas.microsoft.com/office/drawing/2014/main" id="{E51F86F5-599E-4F57-8516-08BE9A0BEAF4}"/>
              </a:ext>
            </a:extLst>
          </p:cNvPr>
          <p:cNvSpPr>
            <a:spLocks noGrp="1"/>
          </p:cNvSpPr>
          <p:nvPr>
            <p:ph sz="quarter" idx="33"/>
          </p:nvPr>
        </p:nvSpPr>
        <p:spPr>
          <a:xfrm>
            <a:off x="6176963" y="5432425"/>
            <a:ext cx="5176837" cy="447675"/>
          </a:xfrm>
        </p:spPr>
        <p:txBody>
          <a:body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331420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a:extLst>
              <a:ext uri="{FF2B5EF4-FFF2-40B4-BE49-F238E27FC236}">
                <a16:creationId xmlns:a16="http://schemas.microsoft.com/office/drawing/2014/main" id="{05A5B80C-B628-44DE-B244-A1E25A661D66}"/>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4" name="Slide Number Placeholder 2">
            <a:extLst>
              <a:ext uri="{FF2B5EF4-FFF2-40B4-BE49-F238E27FC236}">
                <a16:creationId xmlns:a16="http://schemas.microsoft.com/office/drawing/2014/main" id="{65984CF3-9073-4695-9E2F-2D86FCB64B37}"/>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87936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endParaRPr lang="en-US" dirty="0"/>
          </a:p>
        </p:txBody>
      </p:sp>
      <p:sp>
        <p:nvSpPr>
          <p:cNvPr id="3" name="Slide Number Placeholder 2">
            <a:extLst>
              <a:ext uri="{FF2B5EF4-FFF2-40B4-BE49-F238E27FC236}">
                <a16:creationId xmlns:a16="http://schemas.microsoft.com/office/drawing/2014/main" id="{553055C5-2EFB-400E-9FF4-48BE0E157480}"/>
              </a:ext>
            </a:extLst>
          </p:cNvPr>
          <p:cNvSpPr>
            <a:spLocks noGrp="1"/>
          </p:cNvSpPr>
          <p:nvPr>
            <p:ph type="sldNum" sz="quarter" idx="4"/>
          </p:nvPr>
        </p:nvSpPr>
        <p:spPr>
          <a:xfrm>
            <a:off x="11735937" y="6356350"/>
            <a:ext cx="392305" cy="365125"/>
          </a:xfrm>
          <a:prstGeom prst="rect">
            <a:avLst/>
          </a:prstGeom>
        </p:spPr>
        <p:txBody>
          <a:bodyPr vert="horz" lIns="91440" tIns="45720" rIns="91440" bIns="45720" rtlCol="0" anchor="ctr"/>
          <a:lstStyle>
            <a:lvl1pPr algn="r">
              <a:defRPr sz="1200">
                <a:solidFill>
                  <a:srgbClr val="000000"/>
                </a:solidFill>
                <a:latin typeface="Arial" panose="020B0604020202020204" pitchFamily="34" charset="0"/>
                <a:cs typeface="Arial" panose="020B0604020202020204" pitchFamily="34" charset="0"/>
              </a:defRPr>
            </a:lvl1pPr>
          </a:lstStyle>
          <a:p>
            <a:fld id="{F9BE6549-90FB-4E0E-8C54-0640FEBC78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6" r:id="rId6"/>
    <p:sldLayoutId id="2147483727" r:id="rId7"/>
    <p:sldLayoutId id="2147483728" r:id="rId8"/>
    <p:sldLayoutId id="2147483718" r:id="rId9"/>
    <p:sldLayoutId id="2147483715" r:id="rId10"/>
    <p:sldLayoutId id="2147483716" r:id="rId11"/>
    <p:sldLayoutId id="2147483719" r:id="rId12"/>
    <p:sldLayoutId id="2147483720" r:id="rId13"/>
    <p:sldLayoutId id="2147483723" r:id="rId14"/>
    <p:sldLayoutId id="2147483724" r:id="rId15"/>
    <p:sldLayoutId id="2147483713" r:id="rId16"/>
    <p:sldLayoutId id="2147483717" r:id="rId17"/>
  </p:sldLayoutIdLst>
  <p:hf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8</a:t>
            </a:r>
            <a:endParaRPr lang="en-IN" b="1" dirty="0"/>
          </a:p>
        </p:txBody>
      </p:sp>
      <p:sp>
        <p:nvSpPr>
          <p:cNvPr id="5" name="Title 4"/>
          <p:cNvSpPr>
            <a:spLocks noGrp="1"/>
          </p:cNvSpPr>
          <p:nvPr>
            <p:ph type="title"/>
          </p:nvPr>
        </p:nvSpPr>
        <p:spPr>
          <a:xfrm>
            <a:off x="3996909" y="4035474"/>
            <a:ext cx="7413635" cy="1129913"/>
          </a:xfrm>
        </p:spPr>
        <p:txBody>
          <a:bodyPr/>
          <a:lstStyle/>
          <a:p>
            <a:pPr>
              <a:lnSpc>
                <a:spcPct val="100000"/>
              </a:lnSpc>
              <a:spcBef>
                <a:spcPts val="0"/>
              </a:spcBef>
              <a:spcAft>
                <a:spcPts val="600"/>
              </a:spcAft>
            </a:pPr>
            <a:r>
              <a:rPr lang="en-IN" dirty="0"/>
              <a:t>Relationships among Inflation, Interest Rates and Exchange Rates</a:t>
            </a:r>
            <a:endParaRPr lang="en-US" dirty="0">
              <a:latin typeface="Arial" pitchFamily="34" charset="0"/>
              <a:cs typeface="Arial" pitchFamily="34" charset="0"/>
            </a:endParaRPr>
          </a:p>
        </p:txBody>
      </p:sp>
      <p:pic>
        <p:nvPicPr>
          <p:cNvPr id="7" name="Picture Placeholder 7" descr="&quot;&quot;">
            <a:extLst>
              <a:ext uri="{FF2B5EF4-FFF2-40B4-BE49-F238E27FC236}">
                <a16:creationId xmlns:a16="http://schemas.microsoft.com/office/drawing/2014/main" id="{F1357363-3D87-46E2-B6CB-2CC9CD11E640}"/>
              </a:ext>
            </a:extLst>
          </p:cNvPr>
          <p:cNvPicPr>
            <a:picLocks noGrp="1" noChangeAspect="1"/>
          </p:cNvPicPr>
          <p:nvPr>
            <p:ph type="pic" sz="quarter" idx="12"/>
          </p:nvPr>
        </p:nvPicPr>
        <p:blipFill rotWithShape="1">
          <a:blip r:embed="rId3"/>
          <a:srcRect t="480" b="480"/>
          <a:stretch/>
        </p:blipFill>
        <p:spPr>
          <a:xfrm>
            <a:off x="246063" y="314325"/>
            <a:ext cx="3343275" cy="4318000"/>
          </a:xfrm>
        </p:spPr>
      </p:pic>
      <p:sp>
        <p:nvSpPr>
          <p:cNvPr id="8" name="Footer Placeholder 7"/>
          <p:cNvSpPr>
            <a:spLocks noGrp="1"/>
          </p:cNvSpPr>
          <p:nvPr>
            <p:ph type="ftr" sz="quarter" idx="3"/>
          </p:nvPr>
        </p:nvSpPr>
        <p:spPr/>
        <p:txBody>
          <a:bodyPr/>
          <a:lstStyle/>
          <a:p>
            <a:pPr lvl="0">
              <a:defRPr/>
            </a:pPr>
            <a:r>
              <a:rPr lang="en-IN" sz="1200" dirty="0"/>
              <a:t>Jeff Madura, International Financial Management, 14</a:t>
            </a:r>
            <a:r>
              <a:rPr lang="en-IN" sz="1200" baseline="30000" dirty="0"/>
              <a:t>th</a:t>
            </a:r>
            <a:r>
              <a:rPr lang="en-IN" sz="1200" dirty="0"/>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106573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DF5C-F38D-497B-B42E-7E11451B1383}"/>
              </a:ext>
            </a:extLst>
          </p:cNvPr>
          <p:cNvSpPr>
            <a:spLocks noGrp="1"/>
          </p:cNvSpPr>
          <p:nvPr>
            <p:ph type="title"/>
          </p:nvPr>
        </p:nvSpPr>
        <p:spPr/>
        <p:txBody>
          <a:bodyPr/>
          <a:lstStyle/>
          <a:p>
            <a:r>
              <a:rPr lang="en-IN" dirty="0"/>
              <a:t>Purchasing Power Parity (P</a:t>
            </a:r>
            <a:r>
              <a:rPr lang="en-IN" sz="100" dirty="0"/>
              <a:t> </a:t>
            </a:r>
            <a:r>
              <a:rPr lang="en-IN" dirty="0"/>
              <a:t>P</a:t>
            </a:r>
            <a:r>
              <a:rPr lang="en-IN" sz="100" dirty="0"/>
              <a:t> </a:t>
            </a:r>
            <a:r>
              <a:rPr lang="en-IN" dirty="0"/>
              <a:t>P) </a:t>
            </a:r>
            <a:r>
              <a:rPr lang="en-IN" sz="2400" b="0" dirty="0"/>
              <a:t>(6 of 10)</a:t>
            </a:r>
            <a:endParaRPr lang="en-IN" dirty="0"/>
          </a:p>
        </p:txBody>
      </p:sp>
      <p:sp>
        <p:nvSpPr>
          <p:cNvPr id="3" name="Text Placeholder 2">
            <a:extLst>
              <a:ext uri="{FF2B5EF4-FFF2-40B4-BE49-F238E27FC236}">
                <a16:creationId xmlns:a16="http://schemas.microsoft.com/office/drawing/2014/main" id="{59A64720-121D-4EE8-BE04-635494E27631}"/>
              </a:ext>
            </a:extLst>
          </p:cNvPr>
          <p:cNvSpPr>
            <a:spLocks noGrp="1"/>
          </p:cNvSpPr>
          <p:nvPr>
            <p:ph type="body" sz="quarter" idx="17"/>
          </p:nvPr>
        </p:nvSpPr>
        <p:spPr>
          <a:xfrm>
            <a:off x="743576" y="1289304"/>
            <a:ext cx="10711543" cy="3370245"/>
          </a:xfrm>
        </p:spPr>
        <p:txBody>
          <a:bodyPr/>
          <a:lstStyle/>
          <a:p>
            <a:pPr marL="0" indent="0">
              <a:buNone/>
            </a:pPr>
            <a:r>
              <a:rPr lang="en-IN" b="1" dirty="0"/>
              <a:t>Graphic Analysis of Purchasing Power Parity (continued)</a:t>
            </a:r>
          </a:p>
          <a:p>
            <a:r>
              <a:rPr lang="en-IN" b="1" dirty="0"/>
              <a:t>Purchasing Power Disparity</a:t>
            </a:r>
          </a:p>
          <a:p>
            <a:pPr lvl="1"/>
            <a:r>
              <a:rPr lang="en-IN" dirty="0"/>
              <a:t>Any points off of the P</a:t>
            </a:r>
            <a:r>
              <a:rPr lang="en-IN" sz="100" dirty="0"/>
              <a:t> </a:t>
            </a:r>
            <a:r>
              <a:rPr lang="en-IN" dirty="0"/>
              <a:t>P</a:t>
            </a:r>
            <a:r>
              <a:rPr lang="en-IN" sz="100" dirty="0"/>
              <a:t> </a:t>
            </a:r>
            <a:r>
              <a:rPr lang="en-IN" dirty="0" err="1"/>
              <a:t>P</a:t>
            </a:r>
            <a:r>
              <a:rPr lang="en-IN" dirty="0"/>
              <a:t> line represent purchasing power disparity. If the exchange rate does not move as P</a:t>
            </a:r>
            <a:r>
              <a:rPr lang="en-IN" sz="100" dirty="0"/>
              <a:t> </a:t>
            </a:r>
            <a:r>
              <a:rPr lang="en-IN" dirty="0"/>
              <a:t>P</a:t>
            </a:r>
            <a:r>
              <a:rPr lang="en-IN" sz="100" dirty="0"/>
              <a:t> </a:t>
            </a:r>
            <a:r>
              <a:rPr lang="en-IN" dirty="0" err="1"/>
              <a:t>P</a:t>
            </a:r>
            <a:r>
              <a:rPr lang="en-IN" dirty="0"/>
              <a:t> theory suggests, there is a disparity in the purchasing power of the two countries.</a:t>
            </a:r>
          </a:p>
          <a:p>
            <a:pPr lvl="1"/>
            <a:r>
              <a:rPr lang="en-IN" dirty="0"/>
              <a:t>Point C in Exhibit 8.2 represents a situation where home inflation (</a:t>
            </a:r>
            <a:r>
              <a:rPr lang="en-IN" i="1" dirty="0"/>
              <a:t>I</a:t>
            </a:r>
            <a:r>
              <a:rPr lang="en-IN" sz="100" dirty="0"/>
              <a:t> </a:t>
            </a:r>
            <a:r>
              <a:rPr lang="en-IN" baseline="-25000" dirty="0"/>
              <a:t>h</a:t>
            </a:r>
            <a:r>
              <a:rPr lang="en-IN" dirty="0"/>
              <a:t>) exceeds foreign inflation (</a:t>
            </a:r>
            <a:r>
              <a:rPr lang="en-IN" i="1" dirty="0"/>
              <a:t>I</a:t>
            </a:r>
            <a:r>
              <a:rPr lang="en-IN" sz="100" i="1" dirty="0"/>
              <a:t> </a:t>
            </a:r>
            <a:r>
              <a:rPr lang="en-IN" i="1" baseline="-25000" dirty="0"/>
              <a:t>f</a:t>
            </a:r>
            <a:r>
              <a:rPr lang="en-IN" dirty="0"/>
              <a:t> ) by 4%. Yet, the foreign currency appreciated by only 1% in response to this inflation differential. Consequently, purchasing power disparity exists.</a:t>
            </a:r>
          </a:p>
        </p:txBody>
      </p:sp>
      <p:sp>
        <p:nvSpPr>
          <p:cNvPr id="4" name="Slide Number Placeholder 3">
            <a:extLst>
              <a:ext uri="{FF2B5EF4-FFF2-40B4-BE49-F238E27FC236}">
                <a16:creationId xmlns:a16="http://schemas.microsoft.com/office/drawing/2014/main" id="{C03A064A-6930-4CB3-A222-24F36CD61519}"/>
              </a:ext>
            </a:extLst>
          </p:cNvPr>
          <p:cNvSpPr>
            <a:spLocks noGrp="1"/>
          </p:cNvSpPr>
          <p:nvPr>
            <p:ph type="sldNum" sz="quarter" idx="4"/>
          </p:nvPr>
        </p:nvSpPr>
        <p:spPr/>
        <p:txBody>
          <a:bodyPr/>
          <a:lstStyle/>
          <a:p>
            <a:fld id="{F9BE6549-90FB-4E0E-8C54-0640FEBC787D}" type="slidenum">
              <a:rPr lang="en-US" smtClean="0"/>
              <a:pPr/>
              <a:t>10</a:t>
            </a:fld>
            <a:endParaRPr lang="en-US" dirty="0"/>
          </a:p>
        </p:txBody>
      </p:sp>
    </p:spTree>
    <p:extLst>
      <p:ext uri="{BB962C8B-B14F-4D97-AF65-F5344CB8AC3E}">
        <p14:creationId xmlns:p14="http://schemas.microsoft.com/office/powerpoint/2010/main" val="310723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D984-DF19-4DB4-9C21-19317474B692}"/>
              </a:ext>
            </a:extLst>
          </p:cNvPr>
          <p:cNvSpPr>
            <a:spLocks noGrp="1"/>
          </p:cNvSpPr>
          <p:nvPr>
            <p:ph type="title"/>
          </p:nvPr>
        </p:nvSpPr>
        <p:spPr/>
        <p:txBody>
          <a:bodyPr/>
          <a:lstStyle/>
          <a:p>
            <a:r>
              <a:rPr lang="en-IN" dirty="0"/>
              <a:t>Purchasing Power Parity (P</a:t>
            </a:r>
            <a:r>
              <a:rPr lang="en-IN" sz="100" dirty="0"/>
              <a:t> </a:t>
            </a:r>
            <a:r>
              <a:rPr lang="en-IN" dirty="0"/>
              <a:t>P</a:t>
            </a:r>
            <a:r>
              <a:rPr lang="en-IN" sz="100" dirty="0"/>
              <a:t> </a:t>
            </a:r>
            <a:r>
              <a:rPr lang="en-IN" dirty="0"/>
              <a:t>P) </a:t>
            </a:r>
            <a:r>
              <a:rPr lang="en-IN" sz="2400" b="0" dirty="0"/>
              <a:t>(7 of 10)</a:t>
            </a:r>
            <a:endParaRPr lang="en-IN" dirty="0"/>
          </a:p>
        </p:txBody>
      </p:sp>
      <p:sp>
        <p:nvSpPr>
          <p:cNvPr id="3" name="Text Placeholder 2">
            <a:extLst>
              <a:ext uri="{FF2B5EF4-FFF2-40B4-BE49-F238E27FC236}">
                <a16:creationId xmlns:a16="http://schemas.microsoft.com/office/drawing/2014/main" id="{78ADFBAC-073C-4094-BCDA-E8ED2F79C1A8}"/>
              </a:ext>
            </a:extLst>
          </p:cNvPr>
          <p:cNvSpPr>
            <a:spLocks noGrp="1"/>
          </p:cNvSpPr>
          <p:nvPr>
            <p:ph type="body" sz="quarter" idx="17"/>
          </p:nvPr>
        </p:nvSpPr>
        <p:spPr>
          <a:xfrm>
            <a:off x="743576" y="1289304"/>
            <a:ext cx="10711543" cy="4673751"/>
          </a:xfrm>
        </p:spPr>
        <p:txBody>
          <a:bodyPr>
            <a:normAutofit/>
          </a:bodyPr>
          <a:lstStyle/>
          <a:p>
            <a:pPr marL="0" indent="0">
              <a:buNone/>
            </a:pPr>
            <a:r>
              <a:rPr lang="en-IN" b="1" dirty="0"/>
              <a:t>Testing the Purchasing Power Parity Theory</a:t>
            </a:r>
          </a:p>
          <a:p>
            <a:r>
              <a:rPr lang="en-IN" b="1" dirty="0"/>
              <a:t>Simple test of P</a:t>
            </a:r>
            <a:r>
              <a:rPr lang="en-IN" sz="100" b="1" dirty="0"/>
              <a:t> </a:t>
            </a:r>
            <a:r>
              <a:rPr lang="en-IN" b="1" dirty="0" err="1"/>
              <a:t>P</a:t>
            </a:r>
            <a:r>
              <a:rPr lang="en-IN" sz="100" b="1" dirty="0"/>
              <a:t> </a:t>
            </a:r>
            <a:r>
              <a:rPr lang="en-IN" b="1" dirty="0"/>
              <a:t>P</a:t>
            </a:r>
          </a:p>
          <a:p>
            <a:pPr lvl="1"/>
            <a:r>
              <a:rPr lang="en-IN" dirty="0"/>
              <a:t>Choose two countries (such as the United States and a foreign country) and compare the differential in their inflation rates to the percentage change in the foreign currency’s value during several time periods. This simple test of P</a:t>
            </a:r>
            <a:r>
              <a:rPr lang="en-IN" sz="100" dirty="0"/>
              <a:t> </a:t>
            </a:r>
            <a:r>
              <a:rPr lang="en-IN" dirty="0" err="1"/>
              <a:t>P</a:t>
            </a:r>
            <a:r>
              <a:rPr lang="en-IN" sz="100" dirty="0"/>
              <a:t> </a:t>
            </a:r>
            <a:r>
              <a:rPr lang="en-IN" dirty="0" err="1"/>
              <a:t>P</a:t>
            </a:r>
            <a:r>
              <a:rPr lang="en-IN" dirty="0"/>
              <a:t> is applied to four different currencies from a U.S. perspective in Exhibit 8.3.</a:t>
            </a:r>
          </a:p>
          <a:p>
            <a:r>
              <a:rPr lang="en-IN" b="1" dirty="0"/>
              <a:t>Statistical Test of P</a:t>
            </a:r>
            <a:r>
              <a:rPr lang="en-IN" sz="100" b="1" dirty="0"/>
              <a:t> </a:t>
            </a:r>
            <a:r>
              <a:rPr lang="en-IN" b="1" dirty="0"/>
              <a:t>P</a:t>
            </a:r>
            <a:r>
              <a:rPr lang="en-IN" sz="100" b="1" dirty="0"/>
              <a:t> </a:t>
            </a:r>
            <a:r>
              <a:rPr lang="en-IN" b="1" dirty="0" err="1"/>
              <a:t>P</a:t>
            </a:r>
            <a:endParaRPr lang="en-IN" b="1" dirty="0"/>
          </a:p>
          <a:p>
            <a:pPr lvl="1"/>
            <a:r>
              <a:rPr lang="en-IN" dirty="0"/>
              <a:t>Apply regression analysis to historical exchange rates and inflation differentials.</a:t>
            </a:r>
          </a:p>
          <a:p>
            <a:r>
              <a:rPr lang="en-IN" b="1" dirty="0"/>
              <a:t>Results of Statistical Tests of P</a:t>
            </a:r>
            <a:r>
              <a:rPr lang="en-IN" sz="100" b="1" dirty="0"/>
              <a:t> </a:t>
            </a:r>
            <a:r>
              <a:rPr lang="en-IN" b="1" dirty="0" err="1"/>
              <a:t>P</a:t>
            </a:r>
            <a:r>
              <a:rPr lang="en-IN" sz="100" b="1" dirty="0"/>
              <a:t> </a:t>
            </a:r>
            <a:r>
              <a:rPr lang="en-IN" b="1" dirty="0"/>
              <a:t>P</a:t>
            </a:r>
          </a:p>
          <a:p>
            <a:pPr lvl="1"/>
            <a:r>
              <a:rPr lang="en-IN" dirty="0"/>
              <a:t>Deviations from P</a:t>
            </a:r>
            <a:r>
              <a:rPr lang="en-IN" sz="100" dirty="0"/>
              <a:t> </a:t>
            </a:r>
            <a:r>
              <a:rPr lang="en-IN" dirty="0" err="1"/>
              <a:t>P</a:t>
            </a:r>
            <a:r>
              <a:rPr lang="en-IN" sz="100" dirty="0"/>
              <a:t> </a:t>
            </a:r>
            <a:r>
              <a:rPr lang="en-IN" dirty="0"/>
              <a:t>P are not as pronounced for longer time periods, but they still exist. Thus, reliance on P</a:t>
            </a:r>
            <a:r>
              <a:rPr lang="en-IN" sz="100" dirty="0"/>
              <a:t> </a:t>
            </a:r>
            <a:r>
              <a:rPr lang="en-IN" dirty="0" err="1"/>
              <a:t>P</a:t>
            </a:r>
            <a:r>
              <a:rPr lang="en-IN" sz="100" dirty="0"/>
              <a:t> </a:t>
            </a:r>
            <a:r>
              <a:rPr lang="en-IN" dirty="0"/>
              <a:t>P to derive a forecast of the exchange rate is subject to significant error, even when applied to long-term forecasts.</a:t>
            </a:r>
          </a:p>
        </p:txBody>
      </p:sp>
      <p:sp>
        <p:nvSpPr>
          <p:cNvPr id="4" name="Slide Number Placeholder 3">
            <a:extLst>
              <a:ext uri="{FF2B5EF4-FFF2-40B4-BE49-F238E27FC236}">
                <a16:creationId xmlns:a16="http://schemas.microsoft.com/office/drawing/2014/main" id="{4E795CF5-F7CD-469C-88DC-CAB4EBCD098A}"/>
              </a:ext>
            </a:extLst>
          </p:cNvPr>
          <p:cNvSpPr>
            <a:spLocks noGrp="1"/>
          </p:cNvSpPr>
          <p:nvPr>
            <p:ph type="sldNum" sz="quarter" idx="4"/>
          </p:nvPr>
        </p:nvSpPr>
        <p:spPr/>
        <p:txBody>
          <a:bodyPr/>
          <a:lstStyle/>
          <a:p>
            <a:fld id="{F9BE6549-90FB-4E0E-8C54-0640FEBC787D}" type="slidenum">
              <a:rPr lang="en-US" smtClean="0"/>
              <a:pPr/>
              <a:t>11</a:t>
            </a:fld>
            <a:endParaRPr lang="en-US" dirty="0"/>
          </a:p>
        </p:txBody>
      </p:sp>
    </p:spTree>
    <p:extLst>
      <p:ext uri="{BB962C8B-B14F-4D97-AF65-F5344CB8AC3E}">
        <p14:creationId xmlns:p14="http://schemas.microsoft.com/office/powerpoint/2010/main" val="184841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4658-F1CE-4645-9F6D-E7F14129AC12}"/>
              </a:ext>
            </a:extLst>
          </p:cNvPr>
          <p:cNvSpPr>
            <a:spLocks noGrp="1"/>
          </p:cNvSpPr>
          <p:nvPr>
            <p:ph type="title"/>
          </p:nvPr>
        </p:nvSpPr>
        <p:spPr>
          <a:xfrm>
            <a:off x="838200" y="365125"/>
            <a:ext cx="11207620" cy="903288"/>
          </a:xfrm>
        </p:spPr>
        <p:txBody>
          <a:bodyPr/>
          <a:lstStyle/>
          <a:p>
            <a:r>
              <a:rPr lang="en-IN" sz="3200" dirty="0"/>
              <a:t>Exhibit 8.3 Comparison of Annual Inflation Differentials and Exchange Rate Movements for Four Major Countries</a:t>
            </a:r>
          </a:p>
        </p:txBody>
      </p:sp>
      <p:pic>
        <p:nvPicPr>
          <p:cNvPr id="6" name="Content Placeholder 5" descr="Four scatterplots showing the comparison of annual inflation differentials and exchange rate movements for Canada, France, Japan, and Britain. The first scatterplot shows the percentage U S inflation minus Canadian inflation in Canadian dollars. The scatterplot shows a distribution that is plotted between minus 10 and 20 on the horizontal axis and minus 15 and 5 on the vertical axis. The scatterplot shows a concentration between minus 8 and 5 on the horizontal axis and minus 2.5 and 2.5 on the vertical axis. The scatterplot shows an extreme point that is plotted at (minus 14, 2). The second scatterplot shows the percentage U S inflation minus swiss inflation in Swiss Francs. The scatterplot shows a distribution that is plotted between minus 15 and 30 on the horizontal axis and minus 10 and 5 on the vertical axis. The scatterplot shows a concentration between minus 15 and 12 on the horizontal axis and minus 2.5 and 2.5 on the vertical axis. The third scatterplot shows the percentage U S inflation minus Japanese inflation in Japanese Yen. The scatterplot shows a distribution that is plotted between minus 20 and 30 on the horizontal axis and minus 10 and 10 on the vertical axis. The scatterplot shows a concentration between minus 10 and 15 on the horizontal axis and minus 5 and 5 on the vertical axis. The scatterplot shows an extreme point that is plotted at (13, 9). The fourth scatterplot shows the percentage U S inflation minus British inflation in British Pounds. The scatterplot shows a distribution that is plotted between minus 25 and 30 on the horizontal axis and minus 5 and 15 on the vertical axis. The scatterplot shows a concentration between minus 15 and 10 on the horizontal axis and minus 2.5 and 2.5 on the vertical axis. The scatterplot shows an extreme point that is plotted at (27, 0). ">
            <a:extLst>
              <a:ext uri="{FF2B5EF4-FFF2-40B4-BE49-F238E27FC236}">
                <a16:creationId xmlns:a16="http://schemas.microsoft.com/office/drawing/2014/main" id="{2F834C2A-2279-4C85-B61B-EFF6051E290B}"/>
              </a:ext>
            </a:extLst>
          </p:cNvPr>
          <p:cNvPicPr>
            <a:picLocks noGrp="1" noChangeAspect="1"/>
          </p:cNvPicPr>
          <p:nvPr>
            <p:ph sz="quarter" idx="16"/>
          </p:nvPr>
        </p:nvPicPr>
        <p:blipFill>
          <a:blip r:embed="rId2"/>
          <a:stretch>
            <a:fillRect/>
          </a:stretch>
        </p:blipFill>
        <p:spPr>
          <a:xfrm>
            <a:off x="3152870" y="1377456"/>
            <a:ext cx="5886258" cy="4888287"/>
          </a:xfrm>
          <a:prstGeom prst="rect">
            <a:avLst/>
          </a:prstGeom>
        </p:spPr>
      </p:pic>
      <p:sp>
        <p:nvSpPr>
          <p:cNvPr id="5" name="Slide Number Placeholder 4">
            <a:extLst>
              <a:ext uri="{FF2B5EF4-FFF2-40B4-BE49-F238E27FC236}">
                <a16:creationId xmlns:a16="http://schemas.microsoft.com/office/drawing/2014/main" id="{84099532-2A01-44B8-98C2-4A7B874AC4C1}"/>
              </a:ext>
            </a:extLst>
          </p:cNvPr>
          <p:cNvSpPr>
            <a:spLocks noGrp="1"/>
          </p:cNvSpPr>
          <p:nvPr>
            <p:ph type="sldNum" sz="quarter" idx="4"/>
          </p:nvPr>
        </p:nvSpPr>
        <p:spPr/>
        <p:txBody>
          <a:bodyPr/>
          <a:lstStyle/>
          <a:p>
            <a:fld id="{F9BE6549-90FB-4E0E-8C54-0640FEBC787D}" type="slidenum">
              <a:rPr lang="en-US" smtClean="0"/>
              <a:pPr/>
              <a:t>12</a:t>
            </a:fld>
            <a:endParaRPr lang="en-US" dirty="0"/>
          </a:p>
        </p:txBody>
      </p:sp>
    </p:spTree>
    <p:extLst>
      <p:ext uri="{BB962C8B-B14F-4D97-AF65-F5344CB8AC3E}">
        <p14:creationId xmlns:p14="http://schemas.microsoft.com/office/powerpoint/2010/main" val="114391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FEA7-EA06-441D-A018-264C770BDF5B}"/>
              </a:ext>
            </a:extLst>
          </p:cNvPr>
          <p:cNvSpPr>
            <a:spLocks noGrp="1"/>
          </p:cNvSpPr>
          <p:nvPr>
            <p:ph type="title"/>
          </p:nvPr>
        </p:nvSpPr>
        <p:spPr/>
        <p:txBody>
          <a:bodyPr/>
          <a:lstStyle/>
          <a:p>
            <a:r>
              <a:rPr lang="en-IN" dirty="0"/>
              <a:t>Purchasing Power Parity (P</a:t>
            </a:r>
            <a:r>
              <a:rPr lang="en-IN" sz="100" dirty="0"/>
              <a:t> </a:t>
            </a:r>
            <a:r>
              <a:rPr lang="en-IN" dirty="0"/>
              <a:t>P</a:t>
            </a:r>
            <a:r>
              <a:rPr lang="en-IN" sz="100" dirty="0"/>
              <a:t> </a:t>
            </a:r>
            <a:r>
              <a:rPr lang="en-IN" dirty="0"/>
              <a:t>P) </a:t>
            </a:r>
            <a:r>
              <a:rPr lang="en-IN" sz="2400" b="0" dirty="0"/>
              <a:t>(8 of 10)</a:t>
            </a:r>
            <a:endParaRPr lang="en-IN" dirty="0"/>
          </a:p>
        </p:txBody>
      </p:sp>
      <p:sp>
        <p:nvSpPr>
          <p:cNvPr id="3" name="Text Placeholder 2">
            <a:extLst>
              <a:ext uri="{FF2B5EF4-FFF2-40B4-BE49-F238E27FC236}">
                <a16:creationId xmlns:a16="http://schemas.microsoft.com/office/drawing/2014/main" id="{8988F285-1174-4678-935A-BA8EA9C1D124}"/>
              </a:ext>
            </a:extLst>
          </p:cNvPr>
          <p:cNvSpPr>
            <a:spLocks noGrp="1"/>
          </p:cNvSpPr>
          <p:nvPr>
            <p:ph type="body" sz="quarter" idx="17"/>
          </p:nvPr>
        </p:nvSpPr>
        <p:spPr>
          <a:xfrm>
            <a:off x="743576" y="1289304"/>
            <a:ext cx="10711543" cy="2572577"/>
          </a:xfrm>
        </p:spPr>
        <p:txBody>
          <a:bodyPr/>
          <a:lstStyle/>
          <a:p>
            <a:pPr marL="0" indent="0">
              <a:buNone/>
            </a:pPr>
            <a:r>
              <a:rPr lang="en-IN" b="1" dirty="0"/>
              <a:t>Testing the Purchasing Power Parity Theory (continued)</a:t>
            </a:r>
          </a:p>
          <a:p>
            <a:r>
              <a:rPr lang="en-IN" b="1" dirty="0"/>
              <a:t>Limitation of P</a:t>
            </a:r>
            <a:r>
              <a:rPr lang="en-IN" sz="100" b="1" dirty="0"/>
              <a:t> </a:t>
            </a:r>
            <a:r>
              <a:rPr lang="en-IN" b="1" dirty="0"/>
              <a:t>P</a:t>
            </a:r>
            <a:r>
              <a:rPr lang="en-IN" sz="100" b="1" dirty="0"/>
              <a:t> </a:t>
            </a:r>
            <a:r>
              <a:rPr lang="en-IN" b="1" dirty="0"/>
              <a:t>P Tests</a:t>
            </a:r>
          </a:p>
          <a:p>
            <a:pPr lvl="1"/>
            <a:r>
              <a:rPr lang="en-IN" dirty="0"/>
              <a:t>Results vary with the base period used. The base period chosen should reflect an equilibrium position since subsequent periods are evaluated in comparison to it. If a base period is used when the foreign currency was relatively weak for reasons other than high inflation, most subsequent periods could show higher appreciation of that currency than what would be predicted by P</a:t>
            </a:r>
            <a:r>
              <a:rPr lang="en-IN" sz="100" dirty="0"/>
              <a:t> </a:t>
            </a:r>
            <a:r>
              <a:rPr lang="en-IN" dirty="0"/>
              <a:t>P</a:t>
            </a:r>
            <a:r>
              <a:rPr lang="en-IN" sz="100" dirty="0"/>
              <a:t> </a:t>
            </a:r>
            <a:r>
              <a:rPr lang="en-IN" dirty="0" err="1"/>
              <a:t>P</a:t>
            </a:r>
            <a:r>
              <a:rPr lang="en-IN" dirty="0"/>
              <a:t>.</a:t>
            </a:r>
          </a:p>
        </p:txBody>
      </p:sp>
      <p:sp>
        <p:nvSpPr>
          <p:cNvPr id="4" name="Slide Number Placeholder 3">
            <a:extLst>
              <a:ext uri="{FF2B5EF4-FFF2-40B4-BE49-F238E27FC236}">
                <a16:creationId xmlns:a16="http://schemas.microsoft.com/office/drawing/2014/main" id="{16CAC16E-3129-4729-8636-C2EAA55797C0}"/>
              </a:ext>
            </a:extLst>
          </p:cNvPr>
          <p:cNvSpPr>
            <a:spLocks noGrp="1"/>
          </p:cNvSpPr>
          <p:nvPr>
            <p:ph type="sldNum" sz="quarter" idx="4"/>
          </p:nvPr>
        </p:nvSpPr>
        <p:spPr/>
        <p:txBody>
          <a:bodyPr/>
          <a:lstStyle/>
          <a:p>
            <a:fld id="{F9BE6549-90FB-4E0E-8C54-0640FEBC787D}" type="slidenum">
              <a:rPr lang="en-US" smtClean="0"/>
              <a:pPr/>
              <a:t>13</a:t>
            </a:fld>
            <a:endParaRPr lang="en-US" dirty="0"/>
          </a:p>
        </p:txBody>
      </p:sp>
    </p:spTree>
    <p:extLst>
      <p:ext uri="{BB962C8B-B14F-4D97-AF65-F5344CB8AC3E}">
        <p14:creationId xmlns:p14="http://schemas.microsoft.com/office/powerpoint/2010/main" val="1022220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31EF-73C0-4EA8-A4D2-A20E265F4721}"/>
              </a:ext>
            </a:extLst>
          </p:cNvPr>
          <p:cNvSpPr>
            <a:spLocks noGrp="1"/>
          </p:cNvSpPr>
          <p:nvPr>
            <p:ph type="title"/>
          </p:nvPr>
        </p:nvSpPr>
        <p:spPr/>
        <p:txBody>
          <a:bodyPr/>
          <a:lstStyle/>
          <a:p>
            <a:r>
              <a:rPr lang="en-IN" dirty="0"/>
              <a:t>Purchasing Power Parity (P</a:t>
            </a:r>
            <a:r>
              <a:rPr lang="en-IN" sz="100" dirty="0"/>
              <a:t> </a:t>
            </a:r>
            <a:r>
              <a:rPr lang="en-IN" dirty="0" err="1"/>
              <a:t>P</a:t>
            </a:r>
            <a:r>
              <a:rPr lang="en-IN" sz="100" dirty="0"/>
              <a:t> </a:t>
            </a:r>
            <a:r>
              <a:rPr lang="en-IN" dirty="0"/>
              <a:t>P) </a:t>
            </a:r>
            <a:r>
              <a:rPr lang="en-IN" sz="2400" b="0" dirty="0"/>
              <a:t>(9 of 10)</a:t>
            </a:r>
            <a:endParaRPr lang="en-IN" dirty="0"/>
          </a:p>
        </p:txBody>
      </p:sp>
      <p:sp>
        <p:nvSpPr>
          <p:cNvPr id="3" name="Content Placeholder 2">
            <a:extLst>
              <a:ext uri="{FF2B5EF4-FFF2-40B4-BE49-F238E27FC236}">
                <a16:creationId xmlns:a16="http://schemas.microsoft.com/office/drawing/2014/main" id="{87E0FBEF-4285-413B-AA92-40115F7F6328}"/>
              </a:ext>
            </a:extLst>
          </p:cNvPr>
          <p:cNvSpPr>
            <a:spLocks noGrp="1"/>
          </p:cNvSpPr>
          <p:nvPr>
            <p:ph sz="quarter" idx="16"/>
          </p:nvPr>
        </p:nvSpPr>
        <p:spPr>
          <a:xfrm>
            <a:off x="742950" y="1289051"/>
            <a:ext cx="10712450" cy="1311909"/>
          </a:xfrm>
        </p:spPr>
        <p:txBody>
          <a:bodyPr/>
          <a:lstStyle/>
          <a:p>
            <a:pPr>
              <a:spcBef>
                <a:spcPts val="600"/>
              </a:spcBef>
              <a:spcAft>
                <a:spcPts val="0"/>
              </a:spcAft>
            </a:pPr>
            <a:r>
              <a:rPr lang="en-IN" sz="2200" b="1" dirty="0">
                <a:solidFill>
                  <a:schemeClr val="bg2">
                    <a:lumMod val="10000"/>
                  </a:schemeClr>
                </a:solidFill>
              </a:rPr>
              <a:t>Why Purchasing Power Parity Does Not Hold</a:t>
            </a:r>
            <a:endParaRPr lang="en-US" sz="2200" b="1" dirty="0">
              <a:solidFill>
                <a:schemeClr val="bg2">
                  <a:lumMod val="10000"/>
                </a:schemeClr>
              </a:solidFill>
            </a:endParaRPr>
          </a:p>
          <a:p>
            <a:pPr marL="292608" indent="-292608">
              <a:spcBef>
                <a:spcPts val="600"/>
              </a:spcBef>
              <a:spcAft>
                <a:spcPts val="0"/>
              </a:spcAft>
              <a:buClr>
                <a:srgbClr val="004A78"/>
              </a:buClr>
              <a:buFont typeface="Arial" pitchFamily="34" charset="0"/>
              <a:buChar char="•"/>
            </a:pPr>
            <a:r>
              <a:rPr lang="en-IN" sz="2200" b="1" dirty="0">
                <a:solidFill>
                  <a:schemeClr val="bg2">
                    <a:lumMod val="10000"/>
                  </a:schemeClr>
                </a:solidFill>
              </a:rPr>
              <a:t>Confounding effects</a:t>
            </a:r>
          </a:p>
          <a:p>
            <a:pPr marL="621792" indent="-320040">
              <a:spcBef>
                <a:spcPts val="600"/>
              </a:spcBef>
              <a:spcAft>
                <a:spcPts val="0"/>
              </a:spcAft>
              <a:buClr>
                <a:srgbClr val="004A78"/>
              </a:buClr>
              <a:buFont typeface="Courier New" panose="02070309020205020404" pitchFamily="49" charset="0"/>
              <a:buChar char="o"/>
            </a:pPr>
            <a:r>
              <a:rPr lang="en-IN" sz="2000" dirty="0">
                <a:solidFill>
                  <a:schemeClr val="bg2">
                    <a:lumMod val="10000"/>
                  </a:schemeClr>
                </a:solidFill>
              </a:rPr>
              <a:t>A change in a country’s spot rate is driven by more than the inflation differential between two countries:</a:t>
            </a:r>
          </a:p>
        </p:txBody>
      </p:sp>
      <p:sp>
        <p:nvSpPr>
          <p:cNvPr id="4" name="Content Placeholder 3"/>
          <p:cNvSpPr>
            <a:spLocks noGrp="1"/>
          </p:cNvSpPr>
          <p:nvPr>
            <p:ph sz="quarter" idx="17"/>
          </p:nvPr>
        </p:nvSpPr>
        <p:spPr>
          <a:xfrm>
            <a:off x="7292621" y="2630252"/>
            <a:ext cx="4842934" cy="380514"/>
          </a:xfrm>
        </p:spPr>
        <p:txBody>
          <a:bodyPr/>
          <a:lstStyle/>
          <a:p>
            <a:r>
              <a:rPr lang="en-US" sz="2200" i="1" dirty="0"/>
              <a:t>e</a:t>
            </a:r>
            <a:r>
              <a:rPr lang="en-US" sz="2200" i="1" baseline="-25000" dirty="0"/>
              <a:t>f</a:t>
            </a:r>
            <a:r>
              <a:rPr lang="en-US" sz="2200" dirty="0"/>
              <a:t> = </a:t>
            </a:r>
            <a:r>
              <a:rPr lang="en-US" sz="2200" i="1" dirty="0"/>
              <a:t>f</a:t>
            </a:r>
            <a:r>
              <a:rPr lang="en-US" sz="2200" dirty="0"/>
              <a:t> (</a:t>
            </a:r>
            <a:r>
              <a:rPr lang="el-GR" sz="2200" dirty="0"/>
              <a:t>Δ</a:t>
            </a:r>
            <a:r>
              <a:rPr lang="en-US" sz="2200" dirty="0"/>
              <a:t>I</a:t>
            </a:r>
            <a:r>
              <a:rPr lang="en-US" sz="100" dirty="0"/>
              <a:t> </a:t>
            </a:r>
            <a:r>
              <a:rPr lang="en-US" sz="2200" dirty="0"/>
              <a:t>N</a:t>
            </a:r>
            <a:r>
              <a:rPr lang="en-US" sz="100" dirty="0"/>
              <a:t> </a:t>
            </a:r>
            <a:r>
              <a:rPr lang="en-US" sz="2200" dirty="0"/>
              <a:t>F, </a:t>
            </a:r>
            <a:r>
              <a:rPr lang="el-GR" sz="2200" dirty="0"/>
              <a:t>Δ</a:t>
            </a:r>
            <a:r>
              <a:rPr lang="en-US" sz="2200" dirty="0"/>
              <a:t>I</a:t>
            </a:r>
            <a:r>
              <a:rPr lang="en-US" sz="100" dirty="0"/>
              <a:t> </a:t>
            </a:r>
            <a:r>
              <a:rPr lang="en-US" sz="2200" dirty="0"/>
              <a:t>N</a:t>
            </a:r>
            <a:r>
              <a:rPr lang="en-US" sz="100" dirty="0"/>
              <a:t> </a:t>
            </a:r>
            <a:r>
              <a:rPr lang="en-US" sz="2200" dirty="0"/>
              <a:t>T, </a:t>
            </a:r>
            <a:r>
              <a:rPr lang="el-GR" sz="2200" dirty="0"/>
              <a:t>Δ</a:t>
            </a:r>
            <a:r>
              <a:rPr lang="en-US" sz="2200" dirty="0"/>
              <a:t>INC, </a:t>
            </a:r>
            <a:r>
              <a:rPr lang="el-GR" sz="2200" dirty="0"/>
              <a:t>Δ</a:t>
            </a:r>
            <a:r>
              <a:rPr lang="en-US" sz="2200" dirty="0"/>
              <a:t>GC, </a:t>
            </a:r>
            <a:r>
              <a:rPr lang="el-GR" sz="2200" dirty="0"/>
              <a:t>Δ</a:t>
            </a:r>
            <a:r>
              <a:rPr lang="en-US" sz="2200" dirty="0"/>
              <a:t>EXP )</a:t>
            </a:r>
          </a:p>
        </p:txBody>
      </p:sp>
      <p:sp>
        <p:nvSpPr>
          <p:cNvPr id="5" name="Content Placeholder 4">
            <a:extLst>
              <a:ext uri="{FF2B5EF4-FFF2-40B4-BE49-F238E27FC236}">
                <a16:creationId xmlns:a16="http://schemas.microsoft.com/office/drawing/2014/main" id="{92EB734E-0538-4534-AE9F-D68FF88B2923}"/>
              </a:ext>
            </a:extLst>
          </p:cNvPr>
          <p:cNvSpPr>
            <a:spLocks noGrp="1"/>
          </p:cNvSpPr>
          <p:nvPr>
            <p:ph sz="quarter" idx="18"/>
          </p:nvPr>
        </p:nvSpPr>
        <p:spPr>
          <a:xfrm>
            <a:off x="739776" y="2895600"/>
            <a:ext cx="6605904" cy="3271520"/>
          </a:xfrm>
        </p:spPr>
        <p:txBody>
          <a:bodyPr/>
          <a:lstStyle/>
          <a:p>
            <a:pPr marL="895350" indent="-895350">
              <a:spcBef>
                <a:spcPts val="600"/>
              </a:spcBef>
            </a:pPr>
            <a:r>
              <a:rPr lang="en-US" sz="2000" dirty="0"/>
              <a:t>where</a:t>
            </a:r>
            <a:endParaRPr lang="en-US" sz="2000" i="1" dirty="0"/>
          </a:p>
          <a:p>
            <a:pPr marL="895350" indent="-895350">
              <a:spcBef>
                <a:spcPts val="600"/>
              </a:spcBef>
            </a:pPr>
            <a:r>
              <a:rPr lang="en-US" sz="2000" i="1" dirty="0"/>
              <a:t>e</a:t>
            </a:r>
            <a:r>
              <a:rPr lang="en-US" sz="2000" i="1" baseline="-25000" dirty="0"/>
              <a:t>f</a:t>
            </a:r>
            <a:r>
              <a:rPr lang="en-US" sz="2000" i="1" dirty="0"/>
              <a:t> = </a:t>
            </a:r>
            <a:r>
              <a:rPr lang="en-US" sz="2000" dirty="0"/>
              <a:t>percentage change in the spot rate</a:t>
            </a:r>
            <a:endParaRPr lang="en-IN" sz="2000" dirty="0"/>
          </a:p>
          <a:p>
            <a:pPr marL="895350" indent="-895350">
              <a:spcBef>
                <a:spcPts val="600"/>
              </a:spcBef>
            </a:pPr>
            <a:r>
              <a:rPr lang="el-GR" sz="2000" dirty="0"/>
              <a:t>Δ</a:t>
            </a:r>
            <a:r>
              <a:rPr lang="en-US" sz="2000" dirty="0"/>
              <a:t>INF</a:t>
            </a:r>
            <a:r>
              <a:rPr lang="en-US" sz="2000" i="1" dirty="0"/>
              <a:t> = </a:t>
            </a:r>
            <a:r>
              <a:rPr lang="en-US" sz="2000" dirty="0"/>
              <a:t>change in the differential between U. S. inflation and the foreign country's inflation</a:t>
            </a:r>
            <a:endParaRPr lang="en-IN" sz="2000" dirty="0"/>
          </a:p>
          <a:p>
            <a:pPr marL="895350" indent="-895350">
              <a:spcBef>
                <a:spcPts val="600"/>
              </a:spcBef>
            </a:pPr>
            <a:r>
              <a:rPr lang="el-GR" sz="2000" dirty="0"/>
              <a:t>Δ</a:t>
            </a:r>
            <a:r>
              <a:rPr lang="en-US" sz="2000" dirty="0"/>
              <a:t>INT</a:t>
            </a:r>
            <a:r>
              <a:rPr lang="en-US" sz="2000" i="1" dirty="0"/>
              <a:t> = </a:t>
            </a:r>
            <a:r>
              <a:rPr lang="en-US" sz="2000" dirty="0"/>
              <a:t>change in the differential between the U.S. interest rate and the foreign country's interest rate</a:t>
            </a:r>
            <a:endParaRPr lang="en-IN" sz="2000" dirty="0"/>
          </a:p>
          <a:p>
            <a:pPr marL="895350" indent="-895350">
              <a:spcBef>
                <a:spcPts val="600"/>
              </a:spcBef>
            </a:pPr>
            <a:r>
              <a:rPr lang="el-GR" sz="2000" dirty="0"/>
              <a:t>Δ</a:t>
            </a:r>
            <a:r>
              <a:rPr lang="en-US" sz="2000" dirty="0"/>
              <a:t>INC</a:t>
            </a:r>
            <a:r>
              <a:rPr lang="en-US" sz="2000" i="1" dirty="0"/>
              <a:t> = </a:t>
            </a:r>
            <a:r>
              <a:rPr lang="en-US" sz="2000" dirty="0"/>
              <a:t>change in the differential between the U.S. income level and the foreign country's income level</a:t>
            </a:r>
            <a:endParaRPr lang="en-IN" sz="2000" dirty="0"/>
          </a:p>
          <a:p>
            <a:pPr marL="895350" indent="-895350">
              <a:spcBef>
                <a:spcPts val="600"/>
              </a:spcBef>
            </a:pPr>
            <a:r>
              <a:rPr lang="el-GR" sz="2000" dirty="0"/>
              <a:t>Δ</a:t>
            </a:r>
            <a:r>
              <a:rPr lang="en-US" sz="2000" dirty="0"/>
              <a:t>GC</a:t>
            </a:r>
            <a:r>
              <a:rPr lang="en-US" sz="2000" i="1" dirty="0"/>
              <a:t> = </a:t>
            </a:r>
            <a:r>
              <a:rPr lang="en-US" sz="2000" dirty="0"/>
              <a:t>change in government controls</a:t>
            </a:r>
            <a:endParaRPr lang="en-IN" sz="2000" dirty="0"/>
          </a:p>
          <a:p>
            <a:pPr marL="895350" indent="-895350">
              <a:spcBef>
                <a:spcPts val="600"/>
              </a:spcBef>
            </a:pPr>
            <a:r>
              <a:rPr lang="el-GR" sz="2000" dirty="0"/>
              <a:t>Δ</a:t>
            </a:r>
            <a:r>
              <a:rPr lang="en-US" sz="2000" dirty="0"/>
              <a:t>EXP = change in expectations of future exchange rates</a:t>
            </a:r>
            <a:endParaRPr lang="en-IN" sz="2200" dirty="0">
              <a:solidFill>
                <a:schemeClr val="bg2">
                  <a:lumMod val="10000"/>
                </a:schemeClr>
              </a:solidFill>
            </a:endParaRPr>
          </a:p>
        </p:txBody>
      </p:sp>
      <p:sp>
        <p:nvSpPr>
          <p:cNvPr id="9" name="Content Placeholder 8">
            <a:extLst>
              <a:ext uri="{FF2B5EF4-FFF2-40B4-BE49-F238E27FC236}">
                <a16:creationId xmlns:a16="http://schemas.microsoft.com/office/drawing/2014/main" id="{B04C04C8-1407-4BD1-AFC6-7C0A3DD2603E}"/>
              </a:ext>
            </a:extLst>
          </p:cNvPr>
          <p:cNvSpPr>
            <a:spLocks noGrp="1"/>
          </p:cNvSpPr>
          <p:nvPr>
            <p:ph sz="quarter" idx="19"/>
          </p:nvPr>
        </p:nvSpPr>
        <p:spPr>
          <a:xfrm>
            <a:off x="7613785" y="4399281"/>
            <a:ext cx="4048290" cy="1737520"/>
          </a:xfrm>
        </p:spPr>
        <p:txBody>
          <a:bodyPr/>
          <a:lstStyle/>
          <a:p>
            <a:r>
              <a:rPr lang="en-IN" sz="2000" dirty="0">
                <a:solidFill>
                  <a:schemeClr val="bg2">
                    <a:lumMod val="10000"/>
                  </a:schemeClr>
                </a:solidFill>
              </a:rPr>
              <a:t>Since the exchange rate movement is not driven solely by ΔI</a:t>
            </a:r>
            <a:r>
              <a:rPr lang="en-IN" sz="100" dirty="0">
                <a:solidFill>
                  <a:schemeClr val="bg2">
                    <a:lumMod val="10000"/>
                  </a:schemeClr>
                </a:solidFill>
              </a:rPr>
              <a:t> </a:t>
            </a:r>
            <a:r>
              <a:rPr lang="en-IN" sz="2000" dirty="0">
                <a:solidFill>
                  <a:schemeClr val="bg2">
                    <a:lumMod val="10000"/>
                  </a:schemeClr>
                </a:solidFill>
              </a:rPr>
              <a:t>N</a:t>
            </a:r>
            <a:r>
              <a:rPr lang="en-IN" sz="100" dirty="0">
                <a:solidFill>
                  <a:schemeClr val="bg2">
                    <a:lumMod val="10000"/>
                  </a:schemeClr>
                </a:solidFill>
              </a:rPr>
              <a:t> </a:t>
            </a:r>
            <a:r>
              <a:rPr lang="en-IN" sz="2000" dirty="0">
                <a:solidFill>
                  <a:schemeClr val="bg2">
                    <a:lumMod val="10000"/>
                  </a:schemeClr>
                </a:solidFill>
              </a:rPr>
              <a:t>F, the relationship between the inflation differential and exchange rate movement cannot be as simple as the P</a:t>
            </a:r>
            <a:r>
              <a:rPr lang="en-IN" sz="100" dirty="0">
                <a:solidFill>
                  <a:schemeClr val="bg2">
                    <a:lumMod val="10000"/>
                  </a:schemeClr>
                </a:solidFill>
              </a:rPr>
              <a:t> </a:t>
            </a:r>
            <a:r>
              <a:rPr lang="en-IN" sz="2000" dirty="0" err="1">
                <a:solidFill>
                  <a:schemeClr val="bg2">
                    <a:lumMod val="10000"/>
                  </a:schemeClr>
                </a:solidFill>
              </a:rPr>
              <a:t>P</a:t>
            </a:r>
            <a:r>
              <a:rPr lang="en-IN" sz="100" dirty="0">
                <a:solidFill>
                  <a:schemeClr val="bg2">
                    <a:lumMod val="10000"/>
                  </a:schemeClr>
                </a:solidFill>
              </a:rPr>
              <a:t> </a:t>
            </a:r>
            <a:r>
              <a:rPr lang="en-IN" sz="2000" dirty="0" err="1">
                <a:solidFill>
                  <a:schemeClr val="bg2">
                    <a:lumMod val="10000"/>
                  </a:schemeClr>
                </a:solidFill>
              </a:rPr>
              <a:t>P</a:t>
            </a:r>
            <a:r>
              <a:rPr lang="en-IN" sz="2000" dirty="0">
                <a:solidFill>
                  <a:schemeClr val="bg2">
                    <a:lumMod val="10000"/>
                  </a:schemeClr>
                </a:solidFill>
              </a:rPr>
              <a:t> theory suggests.</a:t>
            </a:r>
          </a:p>
        </p:txBody>
      </p:sp>
      <p:sp>
        <p:nvSpPr>
          <p:cNvPr id="8" name="Slide Number Placeholder 7">
            <a:extLst>
              <a:ext uri="{FF2B5EF4-FFF2-40B4-BE49-F238E27FC236}">
                <a16:creationId xmlns:a16="http://schemas.microsoft.com/office/drawing/2014/main" id="{AA7E7009-D39A-4CA8-9511-487C5B327868}"/>
              </a:ext>
            </a:extLst>
          </p:cNvPr>
          <p:cNvSpPr>
            <a:spLocks noGrp="1"/>
          </p:cNvSpPr>
          <p:nvPr>
            <p:ph type="sldNum" sz="quarter" idx="4"/>
          </p:nvPr>
        </p:nvSpPr>
        <p:spPr/>
        <p:txBody>
          <a:bodyPr/>
          <a:lstStyle/>
          <a:p>
            <a:fld id="{F9BE6549-90FB-4E0E-8C54-0640FEBC787D}" type="slidenum">
              <a:rPr lang="en-US" smtClean="0"/>
              <a:pPr/>
              <a:t>14</a:t>
            </a:fld>
            <a:endParaRPr lang="en-US" dirty="0"/>
          </a:p>
        </p:txBody>
      </p:sp>
    </p:spTree>
    <p:extLst>
      <p:ext uri="{BB962C8B-B14F-4D97-AF65-F5344CB8AC3E}">
        <p14:creationId xmlns:p14="http://schemas.microsoft.com/office/powerpoint/2010/main" val="36751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654C-0267-4A2E-A3EA-050DF8149C94}"/>
              </a:ext>
            </a:extLst>
          </p:cNvPr>
          <p:cNvSpPr>
            <a:spLocks noGrp="1"/>
          </p:cNvSpPr>
          <p:nvPr>
            <p:ph type="title"/>
          </p:nvPr>
        </p:nvSpPr>
        <p:spPr/>
        <p:txBody>
          <a:bodyPr/>
          <a:lstStyle/>
          <a:p>
            <a:r>
              <a:rPr lang="en-IN" dirty="0"/>
              <a:t>Purchasing Power Parity (P</a:t>
            </a:r>
            <a:r>
              <a:rPr lang="en-IN" sz="100" dirty="0"/>
              <a:t> </a:t>
            </a:r>
            <a:r>
              <a:rPr lang="en-IN" dirty="0"/>
              <a:t>P</a:t>
            </a:r>
            <a:r>
              <a:rPr lang="en-IN" sz="100" dirty="0"/>
              <a:t> </a:t>
            </a:r>
            <a:r>
              <a:rPr lang="en-IN" dirty="0"/>
              <a:t>P) </a:t>
            </a:r>
            <a:r>
              <a:rPr lang="en-IN" sz="2400" b="0" dirty="0"/>
              <a:t>(10 of 10)</a:t>
            </a:r>
            <a:endParaRPr lang="en-IN" dirty="0"/>
          </a:p>
        </p:txBody>
      </p:sp>
      <p:sp>
        <p:nvSpPr>
          <p:cNvPr id="3" name="Text Placeholder 2">
            <a:extLst>
              <a:ext uri="{FF2B5EF4-FFF2-40B4-BE49-F238E27FC236}">
                <a16:creationId xmlns:a16="http://schemas.microsoft.com/office/drawing/2014/main" id="{AC76D8C5-E6F3-4D41-AF1E-84458B1CD991}"/>
              </a:ext>
            </a:extLst>
          </p:cNvPr>
          <p:cNvSpPr>
            <a:spLocks noGrp="1"/>
          </p:cNvSpPr>
          <p:nvPr>
            <p:ph type="body" sz="quarter" idx="17"/>
          </p:nvPr>
        </p:nvSpPr>
        <p:spPr>
          <a:xfrm>
            <a:off x="743576" y="1289304"/>
            <a:ext cx="10711543" cy="1852730"/>
          </a:xfrm>
        </p:spPr>
        <p:txBody>
          <a:bodyPr/>
          <a:lstStyle/>
          <a:p>
            <a:pPr marL="0" indent="0">
              <a:buNone/>
            </a:pPr>
            <a:r>
              <a:rPr lang="en-IN" b="1" dirty="0"/>
              <a:t>Why Purchasing Power Parity Does Not Hold</a:t>
            </a:r>
          </a:p>
          <a:p>
            <a:r>
              <a:rPr lang="en-IN" dirty="0"/>
              <a:t>No Substitutes for Traded Goods</a:t>
            </a:r>
          </a:p>
          <a:p>
            <a:pPr lvl="1"/>
            <a:r>
              <a:rPr lang="en-IN" dirty="0"/>
              <a:t>If substitute goods are not available domestically, consumers may not stop buying imported goods.</a:t>
            </a:r>
          </a:p>
        </p:txBody>
      </p:sp>
      <p:sp>
        <p:nvSpPr>
          <p:cNvPr id="4" name="Slide Number Placeholder 3">
            <a:extLst>
              <a:ext uri="{FF2B5EF4-FFF2-40B4-BE49-F238E27FC236}">
                <a16:creationId xmlns:a16="http://schemas.microsoft.com/office/drawing/2014/main" id="{6964A808-FAC7-41B7-A8CF-7D14726DF47C}"/>
              </a:ext>
            </a:extLst>
          </p:cNvPr>
          <p:cNvSpPr>
            <a:spLocks noGrp="1"/>
          </p:cNvSpPr>
          <p:nvPr>
            <p:ph type="sldNum" sz="quarter" idx="4"/>
          </p:nvPr>
        </p:nvSpPr>
        <p:spPr/>
        <p:txBody>
          <a:bodyPr/>
          <a:lstStyle/>
          <a:p>
            <a:fld id="{F9BE6549-90FB-4E0E-8C54-0640FEBC787D}" type="slidenum">
              <a:rPr lang="en-US" smtClean="0"/>
              <a:pPr/>
              <a:t>15</a:t>
            </a:fld>
            <a:endParaRPr lang="en-US" dirty="0"/>
          </a:p>
        </p:txBody>
      </p:sp>
    </p:spTree>
    <p:extLst>
      <p:ext uri="{BB962C8B-B14F-4D97-AF65-F5344CB8AC3E}">
        <p14:creationId xmlns:p14="http://schemas.microsoft.com/office/powerpoint/2010/main" val="109082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84FD-12AA-458E-9CF3-97D163225D15}"/>
              </a:ext>
            </a:extLst>
          </p:cNvPr>
          <p:cNvSpPr>
            <a:spLocks noGrp="1"/>
          </p:cNvSpPr>
          <p:nvPr>
            <p:ph type="title"/>
          </p:nvPr>
        </p:nvSpPr>
        <p:spPr/>
        <p:txBody>
          <a:bodyPr/>
          <a:lstStyle/>
          <a:p>
            <a:r>
              <a:rPr lang="en-IN" dirty="0"/>
              <a:t>International Fisher Effect (I</a:t>
            </a:r>
            <a:r>
              <a:rPr lang="en-IN" sz="100" dirty="0"/>
              <a:t> </a:t>
            </a:r>
            <a:r>
              <a:rPr lang="en-IN" dirty="0"/>
              <a:t>F</a:t>
            </a:r>
            <a:r>
              <a:rPr lang="en-IN" sz="100" dirty="0"/>
              <a:t> </a:t>
            </a:r>
            <a:r>
              <a:rPr lang="en-IN" dirty="0"/>
              <a:t>E) </a:t>
            </a:r>
            <a:r>
              <a:rPr lang="en-IN" sz="2400" b="0" dirty="0"/>
              <a:t>(1 of 12)</a:t>
            </a:r>
          </a:p>
        </p:txBody>
      </p:sp>
      <p:sp>
        <p:nvSpPr>
          <p:cNvPr id="3" name="Text Placeholder 2">
            <a:extLst>
              <a:ext uri="{FF2B5EF4-FFF2-40B4-BE49-F238E27FC236}">
                <a16:creationId xmlns:a16="http://schemas.microsoft.com/office/drawing/2014/main" id="{00B02E08-4A00-4924-A627-9356F928462E}"/>
              </a:ext>
            </a:extLst>
          </p:cNvPr>
          <p:cNvSpPr>
            <a:spLocks noGrp="1"/>
          </p:cNvSpPr>
          <p:nvPr>
            <p:ph type="body" sz="quarter" idx="17"/>
          </p:nvPr>
        </p:nvSpPr>
        <p:spPr>
          <a:xfrm>
            <a:off x="743576" y="1289304"/>
            <a:ext cx="10711543" cy="2844951"/>
          </a:xfrm>
        </p:spPr>
        <p:txBody>
          <a:bodyPr/>
          <a:lstStyle/>
          <a:p>
            <a:pPr marL="0" indent="0">
              <a:buNone/>
            </a:pPr>
            <a:r>
              <a:rPr lang="en-IN" b="1" dirty="0"/>
              <a:t>Fisher effect</a:t>
            </a:r>
          </a:p>
          <a:p>
            <a:r>
              <a:rPr lang="en-IN" dirty="0"/>
              <a:t>Suggests that the </a:t>
            </a:r>
            <a:r>
              <a:rPr lang="en-IN" u="sng" dirty="0"/>
              <a:t>nominal interest rate</a:t>
            </a:r>
            <a:r>
              <a:rPr lang="en-IN" dirty="0"/>
              <a:t> contain two components:</a:t>
            </a:r>
          </a:p>
          <a:p>
            <a:pPr lvl="1"/>
            <a:r>
              <a:rPr lang="en-IN" dirty="0"/>
              <a:t>Expected inflation rate</a:t>
            </a:r>
          </a:p>
          <a:p>
            <a:pPr lvl="1"/>
            <a:r>
              <a:rPr lang="en-IN" dirty="0"/>
              <a:t>Real interest rate</a:t>
            </a:r>
          </a:p>
          <a:p>
            <a:r>
              <a:rPr lang="en-IN" b="1" dirty="0"/>
              <a:t>The real rate of interest</a:t>
            </a:r>
            <a:r>
              <a:rPr lang="en-IN" dirty="0"/>
              <a:t> represents the return on the investment to savers after accounting for expected inflation.</a:t>
            </a:r>
          </a:p>
        </p:txBody>
      </p:sp>
      <p:sp>
        <p:nvSpPr>
          <p:cNvPr id="4" name="Slide Number Placeholder 3">
            <a:extLst>
              <a:ext uri="{FF2B5EF4-FFF2-40B4-BE49-F238E27FC236}">
                <a16:creationId xmlns:a16="http://schemas.microsoft.com/office/drawing/2014/main" id="{5EEACDD4-6B35-4887-BF75-4277B5F8C0EA}"/>
              </a:ext>
            </a:extLst>
          </p:cNvPr>
          <p:cNvSpPr>
            <a:spLocks noGrp="1"/>
          </p:cNvSpPr>
          <p:nvPr>
            <p:ph type="sldNum" sz="quarter" idx="4"/>
          </p:nvPr>
        </p:nvSpPr>
        <p:spPr/>
        <p:txBody>
          <a:bodyPr/>
          <a:lstStyle/>
          <a:p>
            <a:fld id="{F9BE6549-90FB-4E0E-8C54-0640FEBC787D}" type="slidenum">
              <a:rPr lang="en-US" smtClean="0"/>
              <a:pPr/>
              <a:t>16</a:t>
            </a:fld>
            <a:endParaRPr lang="en-US" dirty="0"/>
          </a:p>
        </p:txBody>
      </p:sp>
    </p:spTree>
    <p:extLst>
      <p:ext uri="{BB962C8B-B14F-4D97-AF65-F5344CB8AC3E}">
        <p14:creationId xmlns:p14="http://schemas.microsoft.com/office/powerpoint/2010/main" val="244244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AC13-BBA0-4885-A114-930DCAAA7B0D}"/>
              </a:ext>
            </a:extLst>
          </p:cNvPr>
          <p:cNvSpPr>
            <a:spLocks noGrp="1"/>
          </p:cNvSpPr>
          <p:nvPr>
            <p:ph type="title"/>
          </p:nvPr>
        </p:nvSpPr>
        <p:spPr>
          <a:xfrm>
            <a:off x="838200" y="365126"/>
            <a:ext cx="10515600" cy="520092"/>
          </a:xfrm>
        </p:spPr>
        <p:txBody>
          <a:bodyPr/>
          <a:lstStyle/>
          <a:p>
            <a:r>
              <a:rPr lang="en-IN" dirty="0"/>
              <a:t>International Fisher Effect (I</a:t>
            </a:r>
            <a:r>
              <a:rPr lang="en-IN" sz="100" dirty="0"/>
              <a:t> </a:t>
            </a:r>
            <a:r>
              <a:rPr lang="en-IN" dirty="0"/>
              <a:t>F</a:t>
            </a:r>
            <a:r>
              <a:rPr lang="en-IN" sz="100" dirty="0"/>
              <a:t> </a:t>
            </a:r>
            <a:r>
              <a:rPr lang="en-IN" dirty="0"/>
              <a:t>E) </a:t>
            </a:r>
            <a:r>
              <a:rPr lang="en-IN" sz="2400" b="0" dirty="0"/>
              <a:t>(2 of 12)</a:t>
            </a:r>
            <a:endParaRPr lang="en-IN" dirty="0"/>
          </a:p>
        </p:txBody>
      </p:sp>
      <p:sp>
        <p:nvSpPr>
          <p:cNvPr id="3" name="Content Placeholder 2">
            <a:extLst>
              <a:ext uri="{FF2B5EF4-FFF2-40B4-BE49-F238E27FC236}">
                <a16:creationId xmlns:a16="http://schemas.microsoft.com/office/drawing/2014/main" id="{1C4045D1-99CF-40CD-8AFB-EDF3FB7E4593}"/>
              </a:ext>
            </a:extLst>
          </p:cNvPr>
          <p:cNvSpPr>
            <a:spLocks noGrp="1"/>
          </p:cNvSpPr>
          <p:nvPr>
            <p:ph sz="quarter" idx="16"/>
          </p:nvPr>
        </p:nvSpPr>
        <p:spPr>
          <a:xfrm>
            <a:off x="742951" y="1289051"/>
            <a:ext cx="11349522" cy="1342182"/>
          </a:xfrm>
        </p:spPr>
        <p:txBody>
          <a:bodyPr/>
          <a:lstStyle/>
          <a:p>
            <a:pPr>
              <a:buClr>
                <a:srgbClr val="004A78"/>
              </a:buClr>
            </a:pPr>
            <a:r>
              <a:rPr lang="en-IN" sz="2200" b="1" dirty="0"/>
              <a:t>Deriving a Country’s Expected Inflation Rate</a:t>
            </a:r>
          </a:p>
          <a:p>
            <a:pPr marL="292608" indent="-292608">
              <a:buClr>
                <a:srgbClr val="004A78"/>
              </a:buClr>
              <a:buFont typeface="Arial" panose="020B0604020202020204" pitchFamily="34" charset="0"/>
              <a:buChar char="•"/>
            </a:pPr>
            <a:r>
              <a:rPr lang="en-IN" sz="2200" dirty="0"/>
              <a:t>The nominal interest rate that is offered on savings deposits represents the return to local savers, and that rate should exceed the expected inflation rate if the goal is to attract savings. This implies that the real (inflation-adjusted) interest rate should be positive:</a:t>
            </a:r>
          </a:p>
        </p:txBody>
      </p:sp>
      <p:sp>
        <p:nvSpPr>
          <p:cNvPr id="4" name="Content Placeholder 3">
            <a:extLst>
              <a:ext uri="{FF2B5EF4-FFF2-40B4-BE49-F238E27FC236}">
                <a16:creationId xmlns:a16="http://schemas.microsoft.com/office/drawing/2014/main" id="{43393620-4251-4ECC-8D10-1F91FDA9CF17}"/>
              </a:ext>
            </a:extLst>
          </p:cNvPr>
          <p:cNvSpPr>
            <a:spLocks noGrp="1"/>
          </p:cNvSpPr>
          <p:nvPr>
            <p:ph sz="quarter" idx="17"/>
          </p:nvPr>
        </p:nvSpPr>
        <p:spPr>
          <a:xfrm>
            <a:off x="742950" y="2777633"/>
            <a:ext cx="10712450" cy="356045"/>
          </a:xfrm>
        </p:spPr>
        <p:txBody>
          <a:bodyPr/>
          <a:lstStyle/>
          <a:p>
            <a:pPr marL="893763"/>
            <a:r>
              <a:rPr lang="en-IN" sz="2200" i="1" dirty="0"/>
              <a:t>Real interest rate = </a:t>
            </a:r>
            <a:r>
              <a:rPr lang="en-IN" sz="2200" dirty="0"/>
              <a:t>(</a:t>
            </a:r>
            <a:r>
              <a:rPr lang="en-IN" sz="2200" i="1" dirty="0"/>
              <a:t>Nominal interest rate − Expected inflation rate</a:t>
            </a:r>
            <a:r>
              <a:rPr lang="en-IN" sz="2200" dirty="0"/>
              <a:t>) &gt; 0</a:t>
            </a:r>
          </a:p>
        </p:txBody>
      </p:sp>
      <p:sp>
        <p:nvSpPr>
          <p:cNvPr id="5" name="Content Placeholder 4">
            <a:extLst>
              <a:ext uri="{FF2B5EF4-FFF2-40B4-BE49-F238E27FC236}">
                <a16:creationId xmlns:a16="http://schemas.microsoft.com/office/drawing/2014/main" id="{BB11BA3D-FDA2-4009-8F94-C79AE8C91300}"/>
              </a:ext>
            </a:extLst>
          </p:cNvPr>
          <p:cNvSpPr>
            <a:spLocks noGrp="1"/>
          </p:cNvSpPr>
          <p:nvPr>
            <p:ph sz="quarter" idx="18"/>
          </p:nvPr>
        </p:nvSpPr>
        <p:spPr>
          <a:xfrm>
            <a:off x="742951" y="3257128"/>
            <a:ext cx="10712450" cy="384301"/>
          </a:xfrm>
        </p:spPr>
        <p:txBody>
          <a:bodyPr/>
          <a:lstStyle/>
          <a:p>
            <a:pPr marL="292608" indent="-292608">
              <a:buClr>
                <a:srgbClr val="004A78"/>
              </a:buClr>
              <a:buFont typeface="Arial" panose="020B0604020202020204" pitchFamily="34" charset="0"/>
              <a:buChar char="•"/>
            </a:pPr>
            <a:r>
              <a:rPr lang="en-IN" sz="2200" dirty="0"/>
              <a:t>By rearranging terms, the Expected inflation rate can be derived as follows:</a:t>
            </a:r>
          </a:p>
        </p:txBody>
      </p:sp>
      <p:sp>
        <p:nvSpPr>
          <p:cNvPr id="6" name="Content Placeholder 5">
            <a:extLst>
              <a:ext uri="{FF2B5EF4-FFF2-40B4-BE49-F238E27FC236}">
                <a16:creationId xmlns:a16="http://schemas.microsoft.com/office/drawing/2014/main" id="{D50038A0-AEA0-46A9-9DAB-7C155E892CFC}"/>
              </a:ext>
            </a:extLst>
          </p:cNvPr>
          <p:cNvSpPr>
            <a:spLocks noGrp="1"/>
          </p:cNvSpPr>
          <p:nvPr>
            <p:ph sz="quarter" idx="19"/>
          </p:nvPr>
        </p:nvSpPr>
        <p:spPr>
          <a:xfrm>
            <a:off x="742950" y="3713672"/>
            <a:ext cx="10712451" cy="312170"/>
          </a:xfrm>
        </p:spPr>
        <p:txBody>
          <a:bodyPr/>
          <a:lstStyle/>
          <a:p>
            <a:pPr marL="893763"/>
            <a:r>
              <a:rPr lang="en-IN" sz="2200" i="1" dirty="0"/>
              <a:t>Expected inflation rate = Nominal interest rate − Real interest rate</a:t>
            </a:r>
            <a:endParaRPr lang="en-IN" sz="2200" dirty="0"/>
          </a:p>
        </p:txBody>
      </p:sp>
      <p:sp>
        <p:nvSpPr>
          <p:cNvPr id="7" name="Content Placeholder 6">
            <a:extLst>
              <a:ext uri="{FF2B5EF4-FFF2-40B4-BE49-F238E27FC236}">
                <a16:creationId xmlns:a16="http://schemas.microsoft.com/office/drawing/2014/main" id="{0E40395C-FE72-45C7-96EA-1127F8D56860}"/>
              </a:ext>
            </a:extLst>
          </p:cNvPr>
          <p:cNvSpPr>
            <a:spLocks noGrp="1"/>
          </p:cNvSpPr>
          <p:nvPr>
            <p:ph sz="quarter" idx="20"/>
          </p:nvPr>
        </p:nvSpPr>
        <p:spPr>
          <a:xfrm>
            <a:off x="742951" y="4181884"/>
            <a:ext cx="10706100" cy="312170"/>
          </a:xfrm>
        </p:spPr>
        <p:txBody>
          <a:bodyPr/>
          <a:lstStyle/>
          <a:p>
            <a:pPr marL="292608" indent="-292608">
              <a:buClr>
                <a:srgbClr val="004A78"/>
              </a:buClr>
              <a:buFont typeface="Arial" panose="020B0604020202020204" pitchFamily="34" charset="0"/>
              <a:buChar char="•"/>
            </a:pPr>
            <a:r>
              <a:rPr lang="en-IN" sz="2200" dirty="0"/>
              <a:t>The expected inflation differential can be reduced to the following equation:</a:t>
            </a:r>
          </a:p>
        </p:txBody>
      </p:sp>
      <p:sp>
        <p:nvSpPr>
          <p:cNvPr id="8" name="Content Placeholder 7">
            <a:extLst>
              <a:ext uri="{FF2B5EF4-FFF2-40B4-BE49-F238E27FC236}">
                <a16:creationId xmlns:a16="http://schemas.microsoft.com/office/drawing/2014/main" id="{A4E92188-50C2-4477-9720-6DB65D969199}"/>
              </a:ext>
            </a:extLst>
          </p:cNvPr>
          <p:cNvSpPr>
            <a:spLocks noGrp="1"/>
          </p:cNvSpPr>
          <p:nvPr>
            <p:ph sz="quarter" idx="21"/>
          </p:nvPr>
        </p:nvSpPr>
        <p:spPr>
          <a:xfrm>
            <a:off x="736601" y="4573826"/>
            <a:ext cx="10712450" cy="356045"/>
          </a:xfrm>
        </p:spPr>
        <p:txBody>
          <a:bodyPr/>
          <a:lstStyle/>
          <a:p>
            <a:pPr marL="893763"/>
            <a:r>
              <a:rPr lang="en-IN" sz="2200" i="1" dirty="0"/>
              <a:t>Expected inflation differential = </a:t>
            </a:r>
            <a:r>
              <a:rPr lang="en-IN" sz="2200" i="1" dirty="0" err="1"/>
              <a:t>i</a:t>
            </a:r>
            <a:r>
              <a:rPr lang="en-IN" sz="2200" i="1" baseline="-25000" dirty="0" err="1"/>
              <a:t>A</a:t>
            </a:r>
            <a:r>
              <a:rPr lang="en-IN" sz="2200" i="1" dirty="0"/>
              <a:t> − </a:t>
            </a:r>
            <a:r>
              <a:rPr lang="en-IN" sz="2200" i="1" dirty="0" err="1"/>
              <a:t>i</a:t>
            </a:r>
            <a:r>
              <a:rPr lang="en-IN" sz="2200" i="1" baseline="-25000" dirty="0" err="1"/>
              <a:t>B</a:t>
            </a:r>
            <a:endParaRPr lang="en-IN" sz="2200" i="1" baseline="-25000" dirty="0"/>
          </a:p>
        </p:txBody>
      </p:sp>
      <p:sp>
        <p:nvSpPr>
          <p:cNvPr id="9" name="Content Placeholder 8">
            <a:extLst>
              <a:ext uri="{FF2B5EF4-FFF2-40B4-BE49-F238E27FC236}">
                <a16:creationId xmlns:a16="http://schemas.microsoft.com/office/drawing/2014/main" id="{7500B206-266A-4B3A-A595-F966FA4D3D96}"/>
              </a:ext>
            </a:extLst>
          </p:cNvPr>
          <p:cNvSpPr>
            <a:spLocks noGrp="1"/>
          </p:cNvSpPr>
          <p:nvPr>
            <p:ph sz="quarter" idx="22"/>
          </p:nvPr>
        </p:nvSpPr>
        <p:spPr>
          <a:xfrm>
            <a:off x="742950" y="5025177"/>
            <a:ext cx="11236002" cy="1239435"/>
          </a:xfrm>
        </p:spPr>
        <p:txBody>
          <a:bodyPr/>
          <a:lstStyle/>
          <a:p>
            <a:pPr marL="292608" indent="-292608">
              <a:buClr>
                <a:srgbClr val="004A78"/>
              </a:buClr>
              <a:buFont typeface="Arial" panose="020B0604020202020204" pitchFamily="34" charset="0"/>
              <a:buChar char="•"/>
            </a:pPr>
            <a:r>
              <a:rPr lang="en-IN" sz="2200" dirty="0"/>
              <a:t>This formula is very powerful because it suggests that if the real interest rate required by savers is similar across countries, then the difference between the expected inflation rates of two countries can be derived simply from the difference between their respective nominal interest rates</a:t>
            </a:r>
          </a:p>
        </p:txBody>
      </p:sp>
      <p:sp>
        <p:nvSpPr>
          <p:cNvPr id="12" name="Slide Number Placeholder 11">
            <a:extLst>
              <a:ext uri="{FF2B5EF4-FFF2-40B4-BE49-F238E27FC236}">
                <a16:creationId xmlns:a16="http://schemas.microsoft.com/office/drawing/2014/main" id="{3B4688B0-3D86-4023-B4D8-427E80D7ADE5}"/>
              </a:ext>
            </a:extLst>
          </p:cNvPr>
          <p:cNvSpPr>
            <a:spLocks noGrp="1"/>
          </p:cNvSpPr>
          <p:nvPr>
            <p:ph type="sldNum" sz="quarter" idx="4"/>
          </p:nvPr>
        </p:nvSpPr>
        <p:spPr/>
        <p:txBody>
          <a:bodyPr/>
          <a:lstStyle/>
          <a:p>
            <a:fld id="{F9BE6549-90FB-4E0E-8C54-0640FEBC787D}" type="slidenum">
              <a:rPr lang="en-US" smtClean="0"/>
              <a:pPr/>
              <a:t>17</a:t>
            </a:fld>
            <a:endParaRPr lang="en-US" dirty="0"/>
          </a:p>
        </p:txBody>
      </p:sp>
    </p:spTree>
    <p:extLst>
      <p:ext uri="{BB962C8B-B14F-4D97-AF65-F5344CB8AC3E}">
        <p14:creationId xmlns:p14="http://schemas.microsoft.com/office/powerpoint/2010/main" val="386277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3FB0-2A4D-4E3A-ADFC-442A28E65CDE}"/>
              </a:ext>
            </a:extLst>
          </p:cNvPr>
          <p:cNvSpPr>
            <a:spLocks noGrp="1"/>
          </p:cNvSpPr>
          <p:nvPr>
            <p:ph type="title"/>
          </p:nvPr>
        </p:nvSpPr>
        <p:spPr/>
        <p:txBody>
          <a:bodyPr/>
          <a:lstStyle/>
          <a:p>
            <a:r>
              <a:rPr lang="en-IN" dirty="0"/>
              <a:t>International Fisher Effect (I</a:t>
            </a:r>
            <a:r>
              <a:rPr lang="en-IN" sz="100" dirty="0"/>
              <a:t> </a:t>
            </a:r>
            <a:r>
              <a:rPr lang="en-IN" dirty="0"/>
              <a:t>F</a:t>
            </a:r>
            <a:r>
              <a:rPr lang="en-IN" sz="100" dirty="0"/>
              <a:t> </a:t>
            </a:r>
            <a:r>
              <a:rPr lang="en-IN" dirty="0"/>
              <a:t>E) </a:t>
            </a:r>
            <a:r>
              <a:rPr lang="en-IN" sz="2400" b="0" dirty="0"/>
              <a:t>(3 of 12)</a:t>
            </a:r>
            <a:endParaRPr lang="en-IN" dirty="0"/>
          </a:p>
        </p:txBody>
      </p:sp>
      <p:sp>
        <p:nvSpPr>
          <p:cNvPr id="3" name="Text Placeholder 2">
            <a:extLst>
              <a:ext uri="{FF2B5EF4-FFF2-40B4-BE49-F238E27FC236}">
                <a16:creationId xmlns:a16="http://schemas.microsoft.com/office/drawing/2014/main" id="{B0DA2A84-AFD5-41EB-B5FF-F91EAB46A3B7}"/>
              </a:ext>
            </a:extLst>
          </p:cNvPr>
          <p:cNvSpPr>
            <a:spLocks noGrp="1"/>
          </p:cNvSpPr>
          <p:nvPr>
            <p:ph type="body" sz="quarter" idx="15"/>
          </p:nvPr>
        </p:nvSpPr>
        <p:spPr>
          <a:xfrm>
            <a:off x="743576" y="1289684"/>
            <a:ext cx="10711543" cy="2139316"/>
          </a:xfrm>
        </p:spPr>
        <p:txBody>
          <a:bodyPr/>
          <a:lstStyle/>
          <a:p>
            <a:r>
              <a:rPr lang="en-IN" b="1" dirty="0"/>
              <a:t>Estimating the Expected Exchange Rate Movement</a:t>
            </a:r>
          </a:p>
          <a:p>
            <a:r>
              <a:rPr lang="en-IN" dirty="0"/>
              <a:t>Once the expected inflation rates of two countries have been derived from the nominal interest rates (based on the international Fisher effect) as just described, P</a:t>
            </a:r>
            <a:r>
              <a:rPr lang="en-IN" sz="100" dirty="0"/>
              <a:t> </a:t>
            </a:r>
            <a:r>
              <a:rPr lang="en-IN" dirty="0"/>
              <a:t>P</a:t>
            </a:r>
            <a:r>
              <a:rPr lang="en-IN" sz="100" dirty="0"/>
              <a:t> </a:t>
            </a:r>
            <a:r>
              <a:rPr lang="en-IN" dirty="0"/>
              <a:t>P theory can be applied to estimate how the expected inflation rate differential will affect exchange rates.</a:t>
            </a:r>
          </a:p>
        </p:txBody>
      </p:sp>
      <p:sp>
        <p:nvSpPr>
          <p:cNvPr id="4" name="Slide Number Placeholder 3">
            <a:extLst>
              <a:ext uri="{FF2B5EF4-FFF2-40B4-BE49-F238E27FC236}">
                <a16:creationId xmlns:a16="http://schemas.microsoft.com/office/drawing/2014/main" id="{A202C650-8EFD-4228-BE43-944439B8B09E}"/>
              </a:ext>
            </a:extLst>
          </p:cNvPr>
          <p:cNvSpPr>
            <a:spLocks noGrp="1"/>
          </p:cNvSpPr>
          <p:nvPr>
            <p:ph type="sldNum" sz="quarter" idx="4"/>
          </p:nvPr>
        </p:nvSpPr>
        <p:spPr/>
        <p:txBody>
          <a:bodyPr/>
          <a:lstStyle/>
          <a:p>
            <a:fld id="{F9BE6549-90FB-4E0E-8C54-0640FEBC787D}" type="slidenum">
              <a:rPr lang="en-US" smtClean="0"/>
              <a:pPr/>
              <a:t>18</a:t>
            </a:fld>
            <a:endParaRPr lang="en-US" dirty="0"/>
          </a:p>
        </p:txBody>
      </p:sp>
    </p:spTree>
    <p:extLst>
      <p:ext uri="{BB962C8B-B14F-4D97-AF65-F5344CB8AC3E}">
        <p14:creationId xmlns:p14="http://schemas.microsoft.com/office/powerpoint/2010/main" val="79190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D23D-3BEB-4CB0-8C89-366E4A788BB1}"/>
              </a:ext>
            </a:extLst>
          </p:cNvPr>
          <p:cNvSpPr>
            <a:spLocks noGrp="1"/>
          </p:cNvSpPr>
          <p:nvPr>
            <p:ph type="title"/>
          </p:nvPr>
        </p:nvSpPr>
        <p:spPr/>
        <p:txBody>
          <a:bodyPr/>
          <a:lstStyle/>
          <a:p>
            <a:r>
              <a:rPr lang="en-IN" dirty="0"/>
              <a:t>International Fisher Effect (I</a:t>
            </a:r>
            <a:r>
              <a:rPr lang="en-IN" sz="100" dirty="0"/>
              <a:t> </a:t>
            </a:r>
            <a:r>
              <a:rPr lang="en-IN" dirty="0"/>
              <a:t>F</a:t>
            </a:r>
            <a:r>
              <a:rPr lang="en-IN" sz="100" dirty="0"/>
              <a:t> </a:t>
            </a:r>
            <a:r>
              <a:rPr lang="en-IN" dirty="0"/>
              <a:t>E) </a:t>
            </a:r>
            <a:r>
              <a:rPr lang="en-IN" sz="2400" b="0" dirty="0"/>
              <a:t>(4 of 12)</a:t>
            </a:r>
            <a:endParaRPr lang="en-IN" dirty="0"/>
          </a:p>
        </p:txBody>
      </p:sp>
      <p:sp>
        <p:nvSpPr>
          <p:cNvPr id="3" name="Content Placeholder 2">
            <a:extLst>
              <a:ext uri="{FF2B5EF4-FFF2-40B4-BE49-F238E27FC236}">
                <a16:creationId xmlns:a16="http://schemas.microsoft.com/office/drawing/2014/main" id="{EE0E6BE3-5A96-443B-8A88-E8ADFA602236}"/>
              </a:ext>
            </a:extLst>
          </p:cNvPr>
          <p:cNvSpPr>
            <a:spLocks noGrp="1"/>
          </p:cNvSpPr>
          <p:nvPr>
            <p:ph sz="quarter" idx="16"/>
          </p:nvPr>
        </p:nvSpPr>
        <p:spPr>
          <a:xfrm>
            <a:off x="742950" y="1289051"/>
            <a:ext cx="10712450" cy="1796092"/>
          </a:xfrm>
        </p:spPr>
        <p:txBody>
          <a:bodyPr/>
          <a:lstStyle/>
          <a:p>
            <a:r>
              <a:rPr lang="en-IN" b="1" dirty="0"/>
              <a:t>Implications of the International Fisher Effect</a:t>
            </a:r>
          </a:p>
          <a:p>
            <a:pPr marL="292608" indent="-292608">
              <a:buClr>
                <a:srgbClr val="004A78"/>
              </a:buClr>
              <a:buFont typeface="Arial" panose="020B0604020202020204" pitchFamily="34" charset="0"/>
              <a:buChar char="•"/>
            </a:pPr>
            <a:r>
              <a:rPr lang="en-IN" dirty="0"/>
              <a:t>The international Fisher effect (I</a:t>
            </a:r>
            <a:r>
              <a:rPr lang="en-IN" sz="100" dirty="0"/>
              <a:t> </a:t>
            </a:r>
            <a:r>
              <a:rPr lang="en-IN" dirty="0"/>
              <a:t>F</a:t>
            </a:r>
            <a:r>
              <a:rPr lang="en-IN" sz="100" dirty="0"/>
              <a:t> </a:t>
            </a:r>
            <a:r>
              <a:rPr lang="en-IN" dirty="0"/>
              <a:t>E) theory suggests that currencies with high interest rates will have high expected inflation (due to the Fisher effect) and the relatively high inflation will cause the currencies to depreciate (due to the P</a:t>
            </a:r>
            <a:r>
              <a:rPr lang="en-IN" sz="100" dirty="0"/>
              <a:t> </a:t>
            </a:r>
            <a:r>
              <a:rPr lang="en-IN" dirty="0"/>
              <a:t>P</a:t>
            </a:r>
            <a:r>
              <a:rPr lang="en-IN" sz="100" dirty="0"/>
              <a:t> </a:t>
            </a:r>
            <a:r>
              <a:rPr lang="en-IN" dirty="0" err="1"/>
              <a:t>P</a:t>
            </a:r>
            <a:r>
              <a:rPr lang="en-IN" dirty="0"/>
              <a:t> effect).</a:t>
            </a:r>
          </a:p>
        </p:txBody>
      </p:sp>
      <p:sp>
        <p:nvSpPr>
          <p:cNvPr id="4" name="Content Placeholder 3">
            <a:extLst>
              <a:ext uri="{FF2B5EF4-FFF2-40B4-BE49-F238E27FC236}">
                <a16:creationId xmlns:a16="http://schemas.microsoft.com/office/drawing/2014/main" id="{BB85B16E-85BA-49EF-8E7D-37C5D7C2419D}"/>
              </a:ext>
            </a:extLst>
          </p:cNvPr>
          <p:cNvSpPr>
            <a:spLocks noGrp="1"/>
          </p:cNvSpPr>
          <p:nvPr>
            <p:ph sz="quarter" idx="17"/>
          </p:nvPr>
        </p:nvSpPr>
        <p:spPr>
          <a:xfrm>
            <a:off x="742950" y="3123391"/>
            <a:ext cx="10712450" cy="1796092"/>
          </a:xfrm>
        </p:spPr>
        <p:txBody>
          <a:bodyPr/>
          <a:lstStyle/>
          <a:p>
            <a:r>
              <a:rPr lang="en-IN" b="1" dirty="0"/>
              <a:t>Implications of the I</a:t>
            </a:r>
            <a:r>
              <a:rPr lang="en-IN" sz="100" b="1" dirty="0"/>
              <a:t> </a:t>
            </a:r>
            <a:r>
              <a:rPr lang="en-IN" b="1" dirty="0"/>
              <a:t>F</a:t>
            </a:r>
            <a:r>
              <a:rPr lang="en-IN" sz="100" b="1" dirty="0"/>
              <a:t> </a:t>
            </a:r>
            <a:r>
              <a:rPr lang="en-IN" b="1" dirty="0"/>
              <a:t>E for Foreign Investors</a:t>
            </a:r>
          </a:p>
          <a:p>
            <a:pPr marL="292608" indent="-292608">
              <a:buClr>
                <a:srgbClr val="004A78"/>
              </a:buClr>
              <a:buFont typeface="Arial" panose="020B0604020202020204" pitchFamily="34" charset="0"/>
              <a:buChar char="•"/>
            </a:pPr>
            <a:r>
              <a:rPr lang="en-IN" dirty="0"/>
              <a:t>The implications are similar for foreign investors who attempt to capitalize on relatively high U.S. interest rates. The foreign investors will be adversely affected by the effects of a relatively high U.S. inflation rate if they try to capitalize on the high U.S. interest rates.</a:t>
            </a:r>
          </a:p>
        </p:txBody>
      </p:sp>
      <p:sp>
        <p:nvSpPr>
          <p:cNvPr id="5" name="Content Placeholder 4">
            <a:extLst>
              <a:ext uri="{FF2B5EF4-FFF2-40B4-BE49-F238E27FC236}">
                <a16:creationId xmlns:a16="http://schemas.microsoft.com/office/drawing/2014/main" id="{927DA8CF-789B-4AB0-BADA-58B7A76EB018}"/>
              </a:ext>
            </a:extLst>
          </p:cNvPr>
          <p:cNvSpPr>
            <a:spLocks noGrp="1"/>
          </p:cNvSpPr>
          <p:nvPr>
            <p:ph sz="quarter" idx="18"/>
          </p:nvPr>
        </p:nvSpPr>
        <p:spPr>
          <a:xfrm>
            <a:off x="742951" y="5030235"/>
            <a:ext cx="10712450" cy="1082433"/>
          </a:xfrm>
        </p:spPr>
        <p:txBody>
          <a:bodyPr/>
          <a:lstStyle/>
          <a:p>
            <a:r>
              <a:rPr lang="en-IN" b="1" dirty="0"/>
              <a:t>Implications of the I</a:t>
            </a:r>
            <a:r>
              <a:rPr lang="en-IN" sz="100" b="1" dirty="0"/>
              <a:t> </a:t>
            </a:r>
            <a:r>
              <a:rPr lang="en-IN" b="1" dirty="0"/>
              <a:t>F</a:t>
            </a:r>
            <a:r>
              <a:rPr lang="en-IN" sz="100" b="1" dirty="0"/>
              <a:t> </a:t>
            </a:r>
            <a:r>
              <a:rPr lang="en-IN" b="1" dirty="0"/>
              <a:t>E for Two Non-U.S. Currencies</a:t>
            </a:r>
          </a:p>
          <a:p>
            <a:pPr marL="292608" indent="-292608">
              <a:buClr>
                <a:srgbClr val="004A78"/>
              </a:buClr>
              <a:buFont typeface="Arial" panose="020B0604020202020204" pitchFamily="34" charset="0"/>
              <a:buChar char="•"/>
            </a:pPr>
            <a:r>
              <a:rPr lang="en-IN" dirty="0"/>
              <a:t>The I</a:t>
            </a:r>
            <a:r>
              <a:rPr lang="en-IN" sz="100" dirty="0"/>
              <a:t> </a:t>
            </a:r>
            <a:r>
              <a:rPr lang="en-IN" dirty="0"/>
              <a:t>F</a:t>
            </a:r>
            <a:r>
              <a:rPr lang="en-IN" sz="100" dirty="0"/>
              <a:t> </a:t>
            </a:r>
            <a:r>
              <a:rPr lang="en-IN" dirty="0"/>
              <a:t>E theory can be applied to any exchange rate, even exchange rates that involve two non-U.S. currencies. (Exhibit 8.4)</a:t>
            </a:r>
          </a:p>
        </p:txBody>
      </p:sp>
      <p:sp>
        <p:nvSpPr>
          <p:cNvPr id="8" name="Slide Number Placeholder 7">
            <a:extLst>
              <a:ext uri="{FF2B5EF4-FFF2-40B4-BE49-F238E27FC236}">
                <a16:creationId xmlns:a16="http://schemas.microsoft.com/office/drawing/2014/main" id="{CFF7EA36-17A3-45B8-9486-479082C9DF37}"/>
              </a:ext>
            </a:extLst>
          </p:cNvPr>
          <p:cNvSpPr>
            <a:spLocks noGrp="1"/>
          </p:cNvSpPr>
          <p:nvPr>
            <p:ph type="sldNum" sz="quarter" idx="4"/>
          </p:nvPr>
        </p:nvSpPr>
        <p:spPr/>
        <p:txBody>
          <a:bodyPr/>
          <a:lstStyle/>
          <a:p>
            <a:fld id="{F9BE6549-90FB-4E0E-8C54-0640FEBC787D}" type="slidenum">
              <a:rPr lang="en-US" smtClean="0"/>
              <a:pPr/>
              <a:t>19</a:t>
            </a:fld>
            <a:endParaRPr lang="en-US" dirty="0"/>
          </a:p>
        </p:txBody>
      </p:sp>
    </p:spTree>
    <p:extLst>
      <p:ext uri="{BB962C8B-B14F-4D97-AF65-F5344CB8AC3E}">
        <p14:creationId xmlns:p14="http://schemas.microsoft.com/office/powerpoint/2010/main" val="386779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ADB6-EFE7-484C-9F78-31909B19DFA1}"/>
              </a:ext>
            </a:extLst>
          </p:cNvPr>
          <p:cNvSpPr>
            <a:spLocks noGrp="1"/>
          </p:cNvSpPr>
          <p:nvPr>
            <p:ph type="title"/>
          </p:nvPr>
        </p:nvSpPr>
        <p:spPr/>
        <p:txBody>
          <a:bodyPr/>
          <a:lstStyle/>
          <a:p>
            <a:r>
              <a:rPr lang="en-US" dirty="0"/>
              <a:t>Chapter Objectives</a:t>
            </a:r>
          </a:p>
        </p:txBody>
      </p:sp>
      <p:sp>
        <p:nvSpPr>
          <p:cNvPr id="3" name="Text Placeholder 2">
            <a:extLst>
              <a:ext uri="{FF2B5EF4-FFF2-40B4-BE49-F238E27FC236}">
                <a16:creationId xmlns:a16="http://schemas.microsoft.com/office/drawing/2014/main" id="{CDC60581-178E-4F9F-91DF-FCA63C8C996C}"/>
              </a:ext>
            </a:extLst>
          </p:cNvPr>
          <p:cNvSpPr>
            <a:spLocks noGrp="1"/>
          </p:cNvSpPr>
          <p:nvPr>
            <p:ph type="body" sz="quarter" idx="17"/>
          </p:nvPr>
        </p:nvSpPr>
        <p:spPr>
          <a:xfrm>
            <a:off x="743576" y="1289304"/>
            <a:ext cx="10711543" cy="1619266"/>
          </a:xfrm>
        </p:spPr>
        <p:txBody>
          <a:bodyPr/>
          <a:lstStyle/>
          <a:p>
            <a:r>
              <a:rPr lang="en-IN" dirty="0"/>
              <a:t>Explain the purchasing power parity (P</a:t>
            </a:r>
            <a:r>
              <a:rPr lang="en-IN" sz="100" dirty="0"/>
              <a:t> </a:t>
            </a:r>
            <a:r>
              <a:rPr lang="en-IN" dirty="0"/>
              <a:t>P</a:t>
            </a:r>
            <a:r>
              <a:rPr lang="en-IN" sz="100" dirty="0"/>
              <a:t> </a:t>
            </a:r>
            <a:r>
              <a:rPr lang="en-IN" dirty="0"/>
              <a:t>P) theory and its implications for exchange rate changes.</a:t>
            </a:r>
          </a:p>
          <a:p>
            <a:r>
              <a:rPr lang="en-IN" dirty="0"/>
              <a:t>Explain the International Fisher effect (I</a:t>
            </a:r>
            <a:r>
              <a:rPr lang="en-IN" sz="100" dirty="0"/>
              <a:t> </a:t>
            </a:r>
            <a:r>
              <a:rPr lang="en-IN" dirty="0"/>
              <a:t>F</a:t>
            </a:r>
            <a:r>
              <a:rPr lang="en-IN" sz="100" dirty="0"/>
              <a:t> </a:t>
            </a:r>
            <a:r>
              <a:rPr lang="en-IN" dirty="0"/>
              <a:t>E) theory and its implications for exchange rate changes.</a:t>
            </a:r>
          </a:p>
        </p:txBody>
      </p:sp>
      <p:sp>
        <p:nvSpPr>
          <p:cNvPr id="4" name="Slide Number Placeholder 3">
            <a:extLst>
              <a:ext uri="{FF2B5EF4-FFF2-40B4-BE49-F238E27FC236}">
                <a16:creationId xmlns:a16="http://schemas.microsoft.com/office/drawing/2014/main" id="{826E8D3E-C811-4CFF-BA1A-F5C0F677C8E8}"/>
              </a:ext>
            </a:extLst>
          </p:cNvPr>
          <p:cNvSpPr>
            <a:spLocks noGrp="1"/>
          </p:cNvSpPr>
          <p:nvPr>
            <p:ph type="sldNum" sz="quarter" idx="4"/>
          </p:nvPr>
        </p:nvSpPr>
        <p:spPr/>
        <p:txBody>
          <a:bodyPr/>
          <a:lstStyle/>
          <a:p>
            <a:fld id="{F9BE6549-90FB-4E0E-8C54-0640FEBC787D}" type="slidenum">
              <a:rPr lang="en-US" smtClean="0"/>
              <a:pPr/>
              <a:t>2</a:t>
            </a:fld>
            <a:endParaRPr lang="en-US" dirty="0"/>
          </a:p>
        </p:txBody>
      </p:sp>
    </p:spTree>
    <p:extLst>
      <p:ext uri="{BB962C8B-B14F-4D97-AF65-F5344CB8AC3E}">
        <p14:creationId xmlns:p14="http://schemas.microsoft.com/office/powerpoint/2010/main" val="130338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65AC-FF6F-4A91-8A0E-FA50ED8B3AA4}"/>
              </a:ext>
            </a:extLst>
          </p:cNvPr>
          <p:cNvSpPr>
            <a:spLocks noGrp="1"/>
          </p:cNvSpPr>
          <p:nvPr>
            <p:ph type="title"/>
          </p:nvPr>
        </p:nvSpPr>
        <p:spPr/>
        <p:txBody>
          <a:bodyPr/>
          <a:lstStyle/>
          <a:p>
            <a:r>
              <a:rPr lang="en-IN" dirty="0"/>
              <a:t>International Fisher Effect (I</a:t>
            </a:r>
            <a:r>
              <a:rPr lang="en-IN" sz="100" dirty="0"/>
              <a:t> </a:t>
            </a:r>
            <a:r>
              <a:rPr lang="en-IN" dirty="0"/>
              <a:t>F</a:t>
            </a:r>
            <a:r>
              <a:rPr lang="en-IN" sz="100" dirty="0"/>
              <a:t> </a:t>
            </a:r>
            <a:r>
              <a:rPr lang="en-IN" dirty="0"/>
              <a:t>E) </a:t>
            </a:r>
            <a:r>
              <a:rPr lang="en-IN" sz="2400" b="0" dirty="0"/>
              <a:t>(5 of 12)</a:t>
            </a:r>
            <a:endParaRPr lang="en-IN" dirty="0"/>
          </a:p>
        </p:txBody>
      </p:sp>
      <p:sp>
        <p:nvSpPr>
          <p:cNvPr id="3" name="Text Placeholder 2">
            <a:extLst>
              <a:ext uri="{FF2B5EF4-FFF2-40B4-BE49-F238E27FC236}">
                <a16:creationId xmlns:a16="http://schemas.microsoft.com/office/drawing/2014/main" id="{ABC5B1D5-0AC0-45B6-B01A-4B62BA55E80A}"/>
              </a:ext>
            </a:extLst>
          </p:cNvPr>
          <p:cNvSpPr>
            <a:spLocks noGrp="1"/>
          </p:cNvSpPr>
          <p:nvPr>
            <p:ph type="body" sz="quarter" idx="17"/>
          </p:nvPr>
        </p:nvSpPr>
        <p:spPr>
          <a:xfrm>
            <a:off x="743576" y="1289304"/>
            <a:ext cx="10711543" cy="3448066"/>
          </a:xfrm>
        </p:spPr>
        <p:txBody>
          <a:bodyPr/>
          <a:lstStyle/>
          <a:p>
            <a:pPr marL="0" indent="0">
              <a:buNone/>
            </a:pPr>
            <a:r>
              <a:rPr lang="en-IN" b="1" dirty="0"/>
              <a:t>Implications of the International Fisher Effect (Continued)</a:t>
            </a:r>
          </a:p>
          <a:p>
            <a:r>
              <a:rPr lang="en-IN" b="1" dirty="0"/>
              <a:t>Implications of Using an Alternative Assumed Real Interest Rate</a:t>
            </a:r>
          </a:p>
          <a:p>
            <a:pPr lvl="1"/>
            <a:r>
              <a:rPr lang="en-IN" dirty="0"/>
              <a:t>As long as the real interest rates are assumed to be the same for the two countries of interest, the difference in expected inflation rates can be derived simply from the difference in nominal interest rates between the two countries, and the conclusions would remain the same.</a:t>
            </a:r>
          </a:p>
          <a:p>
            <a:r>
              <a:rPr lang="en-IN" b="1" dirty="0"/>
              <a:t>Implications of an Imperfect Offsetting Effect </a:t>
            </a:r>
            <a:r>
              <a:rPr lang="en-IN" dirty="0"/>
              <a:t>(Exhibit 8.3)</a:t>
            </a:r>
          </a:p>
          <a:p>
            <a:pPr lvl="1"/>
            <a:r>
              <a:rPr lang="en-IN" dirty="0"/>
              <a:t>According to I</a:t>
            </a:r>
            <a:r>
              <a:rPr lang="en-IN" sz="100" dirty="0"/>
              <a:t> </a:t>
            </a:r>
            <a:r>
              <a:rPr lang="en-IN" dirty="0"/>
              <a:t>F</a:t>
            </a:r>
            <a:r>
              <a:rPr lang="en-IN" sz="100" dirty="0"/>
              <a:t> </a:t>
            </a:r>
            <a:r>
              <a:rPr lang="en-IN" dirty="0"/>
              <a:t>E theory, over the course of several periods the exchange rate effect should fully offset the interest rate advantage on average.</a:t>
            </a:r>
          </a:p>
        </p:txBody>
      </p:sp>
      <p:sp>
        <p:nvSpPr>
          <p:cNvPr id="4" name="Slide Number Placeholder 3">
            <a:extLst>
              <a:ext uri="{FF2B5EF4-FFF2-40B4-BE49-F238E27FC236}">
                <a16:creationId xmlns:a16="http://schemas.microsoft.com/office/drawing/2014/main" id="{C0412160-A650-4AAE-A5CD-3560218AE2FE}"/>
              </a:ext>
            </a:extLst>
          </p:cNvPr>
          <p:cNvSpPr>
            <a:spLocks noGrp="1"/>
          </p:cNvSpPr>
          <p:nvPr>
            <p:ph type="sldNum" sz="quarter" idx="4"/>
          </p:nvPr>
        </p:nvSpPr>
        <p:spPr/>
        <p:txBody>
          <a:bodyPr/>
          <a:lstStyle/>
          <a:p>
            <a:fld id="{F9BE6549-90FB-4E0E-8C54-0640FEBC787D}" type="slidenum">
              <a:rPr lang="en-US" smtClean="0"/>
              <a:pPr/>
              <a:t>20</a:t>
            </a:fld>
            <a:endParaRPr lang="en-US" dirty="0"/>
          </a:p>
        </p:txBody>
      </p:sp>
    </p:spTree>
    <p:extLst>
      <p:ext uri="{BB962C8B-B14F-4D97-AF65-F5344CB8AC3E}">
        <p14:creationId xmlns:p14="http://schemas.microsoft.com/office/powerpoint/2010/main" val="411495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D60F-344B-402A-A1C4-FEBA76C84365}"/>
              </a:ext>
            </a:extLst>
          </p:cNvPr>
          <p:cNvSpPr>
            <a:spLocks noGrp="1"/>
          </p:cNvSpPr>
          <p:nvPr>
            <p:ph type="title"/>
          </p:nvPr>
        </p:nvSpPr>
        <p:spPr>
          <a:xfrm>
            <a:off x="838201" y="365125"/>
            <a:ext cx="11140752" cy="804991"/>
          </a:xfrm>
        </p:spPr>
        <p:txBody>
          <a:bodyPr/>
          <a:lstStyle/>
          <a:p>
            <a:r>
              <a:rPr lang="en-IN" sz="3000" dirty="0"/>
              <a:t>Exhibit 8.4 Summary of Application of the International Fisher Effect from to Three Different Investment Scenarios</a:t>
            </a:r>
          </a:p>
        </p:txBody>
      </p:sp>
      <p:pic>
        <p:nvPicPr>
          <p:cNvPr id="6" name="Content Placeholder 5" descr="TABLE 1: A table titled, INITIAL INFORMATION ASSUMED IN THE EXAMPLES . The Table has 3 lines and 3 columns. The columns have the following headings from left to right. COUNTRY , PREVAILING NOMINAL ONE-YEAR INTEREST RATE , REAL INTEREST RATE REQUIRED BY SAVERS , . The line entries are as follows. Line 1. COUNTRY , Canada . PREVAILING NOMINAL ONE-YEAR INTEREST RATE , 13%. REAL INTEREST RATE REQUIRED BY SAVERS , 2%. Line 2. COUNTRY , united States . PREVAILING NOMINAL ONE-YEAR INTEREST RATE , 8%. REAL INTEREST RATE REQUIRED BY SAVERS , 2%. Line 3. COUNTRY , Japan. PREVAILING NOMINAL ONE-YEAR INTEREST RATE , 5%. REAL INTEREST RATE REQUIRED BY SAVERS , 2%. &#10;TABLE 2: A table titled, APPLCATION OF THE INTERNATIONAL FISHER EFFECT (IFE) . The Table has 3 lines and 6 columns. The columns have the following headings from left to right. SCENARIO , NOMINAL INTEREST RATE DIFFERENTIAL OF FOREIGN SAVINGS DEPOSIT VERSUS HOME DEPOSIT , EXPECTED INFLATION DIFFERENTIAL BETWEEN FOREIGN COUNTRY AND HOME COUNTRY (BASED ON FISHER EFFECT) , EXPECTED EXCHANGE RATE MOVEMENT DERIVED FROM APPLYING PPP TO EXPECTED INFLATION DIFFERENTIAL , EXPECTED RETURN ON FOREIGN SAVINGS DEPOSIT , RETURN TO SAVER WHO INVESTS IN HOME SAVINGS DEPOSIT . The line entries are as follows. Line 1. SCENARIO , U.S. investor invests in canadian bank deposit . NOMINAL INTEREST RATE DIFFERENTIAL OF FOREIGN SAVINGS DEPOSIT VERSUS HOME DEPOSIT , 13% minus 8% = 5%. EXPECTED INFLATION DIFFERENTIAL BETWEEN FOREIGN COUNTRY AND HOME COUNTRY (BASED ON FISHER EFFECT) , 11% minus 6% = 5% . EXPECTED EXCHANGE RATE MOVEMENT DERIVED FROM APPLYING PPP TO EXPECTED INFLATION DIFFERENTIAL , negative 5% . EXPECTED RETURN ON FOREIGN SAVINGS DEPOSIT , 13% minus 5% = 8% . RETURN TO SAVER WHO INVESTS IN HOME SAVINGS DEPOSIT , 8%. Line 2. SCENARIO , Japanese investor invests in U.S. savings deposit . NOMINAL INTEREST RATE DIFFERENTIAL OF FOREIGN SAVINGS DEPOSIT VERSUS HOME DEPOSIT , 8% minus 5% = 3% . EXPECTED INFLATION DIFFERENTIAL BETWEEN FOREIGN COUNTRY AND HOME COUNTRY (BASED ON FISHER EFFECT) , 6% minus 3% = 3% . EXPECTED EXCHANGE RATE MOVEMENT DERIVED FROM APPLYING PPP TO EXPECTED INFLATION DIFFERENTIAL , negative 3% . EXPECTED RETURN ON FOREIGN SAVINGS DEPOSIT , 8% minus 3% = 5% . RETURN TO SAVER WHO INVESTS IN HOME SAVINGS DEPOSIT , 5%. Line 3. SCENARIO , Japaneses investor invests in canadian savings deposit . NOMINAL INTEREST RATE DIFFERENTIAL OF FOREIGN SAVINGS DEPOSIT VERSUS HOME DEPOSIT , 13% minus 5% = 8% . EXPECTED INFLATION DIFFERENTIAL BETWEEN FOREIGN COUNTRY AND HOME COUNTRY (BASED ON FISHER EFFECT) , 11% minus 3% = 8% . EXPECTED EXCHANGE RATE MOVEMENT DERIVED FROM APPLYING PPP TO EXPECTED INFLATION DIFFERENTIAL , negative 8% . EXPECTED RETURN ON FOREIGN SAVINGS DEPOSIT , 13% minus 8% = 5% . RETURN TO SAVER WHO INVESTS IN HOME SAVINGS DEPOSIT , 5%.">
            <a:extLst>
              <a:ext uri="{FF2B5EF4-FFF2-40B4-BE49-F238E27FC236}">
                <a16:creationId xmlns:a16="http://schemas.microsoft.com/office/drawing/2014/main" id="{E6B081F6-B533-4C33-A8AF-F2E811DAD93C}"/>
              </a:ext>
            </a:extLst>
          </p:cNvPr>
          <p:cNvPicPr>
            <a:picLocks noGrp="1" noChangeAspect="1"/>
          </p:cNvPicPr>
          <p:nvPr>
            <p:ph sz="quarter" idx="16"/>
          </p:nvPr>
        </p:nvPicPr>
        <p:blipFill>
          <a:blip r:embed="rId2"/>
          <a:stretch>
            <a:fillRect/>
          </a:stretch>
        </p:blipFill>
        <p:spPr>
          <a:xfrm>
            <a:off x="2751993" y="1319089"/>
            <a:ext cx="6851559" cy="4888287"/>
          </a:xfrm>
          <a:prstGeom prst="rect">
            <a:avLst/>
          </a:prstGeom>
        </p:spPr>
      </p:pic>
      <p:sp>
        <p:nvSpPr>
          <p:cNvPr id="5" name="Slide Number Placeholder 4">
            <a:extLst>
              <a:ext uri="{FF2B5EF4-FFF2-40B4-BE49-F238E27FC236}">
                <a16:creationId xmlns:a16="http://schemas.microsoft.com/office/drawing/2014/main" id="{2BE02928-7D65-4C38-95FB-A024AA874BDC}"/>
              </a:ext>
            </a:extLst>
          </p:cNvPr>
          <p:cNvSpPr>
            <a:spLocks noGrp="1"/>
          </p:cNvSpPr>
          <p:nvPr>
            <p:ph type="sldNum" sz="quarter" idx="4"/>
          </p:nvPr>
        </p:nvSpPr>
        <p:spPr/>
        <p:txBody>
          <a:bodyPr/>
          <a:lstStyle/>
          <a:p>
            <a:fld id="{F9BE6549-90FB-4E0E-8C54-0640FEBC787D}" type="slidenum">
              <a:rPr lang="en-US" smtClean="0"/>
              <a:pPr/>
              <a:t>21</a:t>
            </a:fld>
            <a:endParaRPr lang="en-US" dirty="0"/>
          </a:p>
        </p:txBody>
      </p:sp>
    </p:spTree>
    <p:extLst>
      <p:ext uri="{BB962C8B-B14F-4D97-AF65-F5344CB8AC3E}">
        <p14:creationId xmlns:p14="http://schemas.microsoft.com/office/powerpoint/2010/main" val="4105971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76BF-7F9B-4A0B-A224-A8506D27DB10}"/>
              </a:ext>
            </a:extLst>
          </p:cNvPr>
          <p:cNvSpPr>
            <a:spLocks noGrp="1"/>
          </p:cNvSpPr>
          <p:nvPr>
            <p:ph type="title"/>
          </p:nvPr>
        </p:nvSpPr>
        <p:spPr/>
        <p:txBody>
          <a:bodyPr/>
          <a:lstStyle/>
          <a:p>
            <a:r>
              <a:rPr lang="en-IN" dirty="0"/>
              <a:t>International Fisher Effect (I</a:t>
            </a:r>
            <a:r>
              <a:rPr lang="en-IN" sz="100" dirty="0"/>
              <a:t> </a:t>
            </a:r>
            <a:r>
              <a:rPr lang="en-IN" dirty="0"/>
              <a:t>F</a:t>
            </a:r>
            <a:r>
              <a:rPr lang="en-IN" sz="100" dirty="0"/>
              <a:t> </a:t>
            </a:r>
            <a:r>
              <a:rPr lang="en-IN" dirty="0"/>
              <a:t>E) </a:t>
            </a:r>
            <a:r>
              <a:rPr lang="en-IN" sz="2400" b="0" dirty="0"/>
              <a:t>(6 of 12)</a:t>
            </a:r>
            <a:endParaRPr lang="en-IN" dirty="0"/>
          </a:p>
        </p:txBody>
      </p:sp>
      <p:sp>
        <p:nvSpPr>
          <p:cNvPr id="3" name="Content Placeholder 2">
            <a:extLst>
              <a:ext uri="{FF2B5EF4-FFF2-40B4-BE49-F238E27FC236}">
                <a16:creationId xmlns:a16="http://schemas.microsoft.com/office/drawing/2014/main" id="{8678FBB6-5A90-464E-8615-55A1A63B9142}"/>
              </a:ext>
            </a:extLst>
          </p:cNvPr>
          <p:cNvSpPr>
            <a:spLocks noGrp="1"/>
          </p:cNvSpPr>
          <p:nvPr>
            <p:ph sz="quarter" idx="16"/>
          </p:nvPr>
        </p:nvSpPr>
        <p:spPr>
          <a:xfrm>
            <a:off x="742950" y="1289051"/>
            <a:ext cx="10712450" cy="1164900"/>
          </a:xfrm>
        </p:spPr>
        <p:txBody>
          <a:bodyPr/>
          <a:lstStyle/>
          <a:p>
            <a:r>
              <a:rPr lang="en-IN" b="1" dirty="0"/>
              <a:t>Derivation of the International Fisher Effect</a:t>
            </a:r>
          </a:p>
          <a:p>
            <a:pPr marL="292608" indent="-292608">
              <a:buClr>
                <a:srgbClr val="004A78"/>
              </a:buClr>
              <a:buFont typeface="Arial" panose="020B0604020202020204" pitchFamily="34" charset="0"/>
              <a:buChar char="•"/>
            </a:pPr>
            <a:r>
              <a:rPr lang="en-IN" dirty="0"/>
              <a:t>Relationship between the interest rate (</a:t>
            </a:r>
            <a:r>
              <a:rPr lang="en-IN" i="1" dirty="0"/>
              <a:t>i</a:t>
            </a:r>
            <a:r>
              <a:rPr lang="en-IN" dirty="0"/>
              <a:t>) differential between two countries and expected exchange rate (</a:t>
            </a:r>
            <a:r>
              <a:rPr lang="en-IN" i="1" dirty="0"/>
              <a:t>e</a:t>
            </a:r>
            <a:r>
              <a:rPr lang="en-IN" dirty="0"/>
              <a:t>)</a:t>
            </a:r>
          </a:p>
        </p:txBody>
      </p:sp>
      <p:pic>
        <p:nvPicPr>
          <p:cNvPr id="7" name="Content Placeholder 6" descr="e_f = (1 + i_h/1 + i_f) minus 1">
            <a:extLst>
              <a:ext uri="{FF2B5EF4-FFF2-40B4-BE49-F238E27FC236}">
                <a16:creationId xmlns:a16="http://schemas.microsoft.com/office/drawing/2014/main" id="{71404EF1-4A9D-461A-8C2B-B6063F13FD36}"/>
              </a:ext>
            </a:extLst>
          </p:cNvPr>
          <p:cNvPicPr>
            <a:picLocks noGrp="1" noChangeAspect="1"/>
          </p:cNvPicPr>
          <p:nvPr>
            <p:ph sz="quarter" idx="17"/>
          </p:nvPr>
        </p:nvPicPr>
        <p:blipFill>
          <a:blip r:embed="rId2"/>
          <a:stretch>
            <a:fillRect/>
          </a:stretch>
        </p:blipFill>
        <p:spPr>
          <a:xfrm>
            <a:off x="4745473" y="2786628"/>
            <a:ext cx="1719548" cy="855281"/>
          </a:xfrm>
          <a:prstGeom prst="rect">
            <a:avLst/>
          </a:prstGeom>
        </p:spPr>
      </p:pic>
      <p:sp>
        <p:nvSpPr>
          <p:cNvPr id="5" name="Slide Number Placeholder 4">
            <a:extLst>
              <a:ext uri="{FF2B5EF4-FFF2-40B4-BE49-F238E27FC236}">
                <a16:creationId xmlns:a16="http://schemas.microsoft.com/office/drawing/2014/main" id="{B63B0744-8B23-4784-9787-5011097426E9}"/>
              </a:ext>
            </a:extLst>
          </p:cNvPr>
          <p:cNvSpPr>
            <a:spLocks noGrp="1"/>
          </p:cNvSpPr>
          <p:nvPr>
            <p:ph type="sldNum" sz="quarter" idx="4"/>
          </p:nvPr>
        </p:nvSpPr>
        <p:spPr/>
        <p:txBody>
          <a:bodyPr/>
          <a:lstStyle/>
          <a:p>
            <a:fld id="{F9BE6549-90FB-4E0E-8C54-0640FEBC787D}" type="slidenum">
              <a:rPr lang="en-US" smtClean="0"/>
              <a:pPr/>
              <a:t>22</a:t>
            </a:fld>
            <a:endParaRPr lang="en-US" dirty="0"/>
          </a:p>
        </p:txBody>
      </p:sp>
    </p:spTree>
    <p:extLst>
      <p:ext uri="{BB962C8B-B14F-4D97-AF65-F5344CB8AC3E}">
        <p14:creationId xmlns:p14="http://schemas.microsoft.com/office/powerpoint/2010/main" val="1829976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9B517A1-4971-4C0B-8639-11D1C16C010B}"/>
              </a:ext>
            </a:extLst>
          </p:cNvPr>
          <p:cNvSpPr>
            <a:spLocks noGrp="1"/>
          </p:cNvSpPr>
          <p:nvPr>
            <p:ph type="title"/>
          </p:nvPr>
        </p:nvSpPr>
        <p:spPr/>
        <p:txBody>
          <a:bodyPr/>
          <a:lstStyle/>
          <a:p>
            <a:r>
              <a:rPr lang="en-IN" dirty="0"/>
              <a:t>International Fisher Effect (I</a:t>
            </a:r>
            <a:r>
              <a:rPr lang="en-IN" sz="100" dirty="0"/>
              <a:t> </a:t>
            </a:r>
            <a:r>
              <a:rPr lang="en-IN" dirty="0"/>
              <a:t>F</a:t>
            </a:r>
            <a:r>
              <a:rPr lang="en-IN" sz="100" dirty="0"/>
              <a:t> </a:t>
            </a:r>
            <a:r>
              <a:rPr lang="en-IN" dirty="0"/>
              <a:t>E) </a:t>
            </a:r>
            <a:r>
              <a:rPr lang="en-IN" sz="2400" b="0" dirty="0"/>
              <a:t>(7 of 12)</a:t>
            </a:r>
            <a:endParaRPr lang="en-IN" dirty="0"/>
          </a:p>
        </p:txBody>
      </p:sp>
      <p:sp>
        <p:nvSpPr>
          <p:cNvPr id="12" name="Content Placeholder 11">
            <a:extLst>
              <a:ext uri="{FF2B5EF4-FFF2-40B4-BE49-F238E27FC236}">
                <a16:creationId xmlns:a16="http://schemas.microsoft.com/office/drawing/2014/main" id="{C3B5C5E2-B097-4173-8019-4297082474B0}"/>
              </a:ext>
            </a:extLst>
          </p:cNvPr>
          <p:cNvSpPr>
            <a:spLocks noGrp="1"/>
          </p:cNvSpPr>
          <p:nvPr>
            <p:ph sz="quarter" idx="16"/>
          </p:nvPr>
        </p:nvSpPr>
        <p:spPr>
          <a:xfrm>
            <a:off x="742950" y="1289051"/>
            <a:ext cx="10712450" cy="794722"/>
          </a:xfrm>
        </p:spPr>
        <p:txBody>
          <a:bodyPr/>
          <a:lstStyle/>
          <a:p>
            <a:r>
              <a:rPr lang="en-IN" b="1" dirty="0"/>
              <a:t>Derivation of the International Fisher Effect (continued)</a:t>
            </a:r>
          </a:p>
          <a:p>
            <a:pPr marL="292608" indent="-292608">
              <a:buClr>
                <a:srgbClr val="004A78"/>
              </a:buClr>
              <a:buFont typeface="Arial" panose="020B0604020202020204" pitchFamily="34" charset="0"/>
              <a:buChar char="•"/>
            </a:pPr>
            <a:r>
              <a:rPr lang="en-IN" b="1" dirty="0"/>
              <a:t>Numerical example based on derivation of the I</a:t>
            </a:r>
            <a:r>
              <a:rPr lang="en-IN" sz="100" b="1" dirty="0"/>
              <a:t> </a:t>
            </a:r>
            <a:r>
              <a:rPr lang="en-IN" b="1" dirty="0"/>
              <a:t>F</a:t>
            </a:r>
            <a:r>
              <a:rPr lang="en-IN" sz="100" b="1" dirty="0"/>
              <a:t> </a:t>
            </a:r>
            <a:r>
              <a:rPr lang="en-IN" b="1" dirty="0"/>
              <a:t>E</a:t>
            </a:r>
          </a:p>
        </p:txBody>
      </p:sp>
      <p:sp>
        <p:nvSpPr>
          <p:cNvPr id="13" name="Content Placeholder 12">
            <a:extLst>
              <a:ext uri="{FF2B5EF4-FFF2-40B4-BE49-F238E27FC236}">
                <a16:creationId xmlns:a16="http://schemas.microsoft.com/office/drawing/2014/main" id="{B556E809-1396-4C8D-838B-94058E5BF4A9}"/>
              </a:ext>
            </a:extLst>
          </p:cNvPr>
          <p:cNvSpPr>
            <a:spLocks noGrp="1"/>
          </p:cNvSpPr>
          <p:nvPr>
            <p:ph sz="quarter" idx="17"/>
          </p:nvPr>
        </p:nvSpPr>
        <p:spPr>
          <a:xfrm>
            <a:off x="742950" y="2175137"/>
            <a:ext cx="10712450" cy="1510799"/>
          </a:xfrm>
        </p:spPr>
        <p:txBody>
          <a:bodyPr/>
          <a:lstStyle/>
          <a:p>
            <a:r>
              <a:rPr lang="en-IN" sz="2200" dirty="0"/>
              <a:t>Assume that the interest rate on a one-year insured home country bank deposit is 11%, and the interest rate on a 1-year insured foreign bank deposit is 12%. For the actual returns of these two investments to be similar from the perspective of investors in the home country, the foreign currency would have to change over the investment horizon by the following percentage:</a:t>
            </a:r>
          </a:p>
        </p:txBody>
      </p:sp>
      <p:pic>
        <p:nvPicPr>
          <p:cNvPr id="22" name="Content Placeholder 21" descr="e_f = (1 + i_h/1 + i_f) minus 1">
            <a:extLst>
              <a:ext uri="{FF2B5EF4-FFF2-40B4-BE49-F238E27FC236}">
                <a16:creationId xmlns:a16="http://schemas.microsoft.com/office/drawing/2014/main" id="{0AF34167-8BC3-46B9-BB20-B9C9BF8F1989}"/>
              </a:ext>
            </a:extLst>
          </p:cNvPr>
          <p:cNvPicPr>
            <a:picLocks noGrp="1" noChangeAspect="1"/>
          </p:cNvPicPr>
          <p:nvPr>
            <p:ph sz="quarter" idx="18"/>
          </p:nvPr>
        </p:nvPicPr>
        <p:blipFill>
          <a:blip r:embed="rId2"/>
          <a:stretch>
            <a:fillRect/>
          </a:stretch>
        </p:blipFill>
        <p:spPr>
          <a:xfrm>
            <a:off x="4634663" y="3824002"/>
            <a:ext cx="1532912" cy="762450"/>
          </a:xfrm>
          <a:prstGeom prst="rect">
            <a:avLst/>
          </a:prstGeom>
        </p:spPr>
      </p:pic>
      <p:pic>
        <p:nvPicPr>
          <p:cNvPr id="24" name="Content Placeholder 23" descr="e_f = ((1 + 0.11)/(1 + 0.12)) minus 1 ">
            <a:extLst>
              <a:ext uri="{FF2B5EF4-FFF2-40B4-BE49-F238E27FC236}">
                <a16:creationId xmlns:a16="http://schemas.microsoft.com/office/drawing/2014/main" id="{A7FEFEC3-9104-4E7A-9D80-8A96B9A5C97C}"/>
              </a:ext>
            </a:extLst>
          </p:cNvPr>
          <p:cNvPicPr>
            <a:picLocks noGrp="1" noChangeAspect="1"/>
          </p:cNvPicPr>
          <p:nvPr>
            <p:ph sz="quarter" idx="19"/>
          </p:nvPr>
        </p:nvPicPr>
        <p:blipFill>
          <a:blip r:embed="rId3"/>
          <a:stretch>
            <a:fillRect/>
          </a:stretch>
        </p:blipFill>
        <p:spPr>
          <a:xfrm>
            <a:off x="4642547" y="4659877"/>
            <a:ext cx="1671245" cy="651679"/>
          </a:xfrm>
          <a:prstGeom prst="rect">
            <a:avLst/>
          </a:prstGeom>
        </p:spPr>
      </p:pic>
      <p:sp>
        <p:nvSpPr>
          <p:cNvPr id="2" name="Content Placeholder 1">
            <a:extLst>
              <a:ext uri="{FF2B5EF4-FFF2-40B4-BE49-F238E27FC236}">
                <a16:creationId xmlns:a16="http://schemas.microsoft.com/office/drawing/2014/main" id="{E2B04A4F-9BDB-42AA-B11D-54266C5C0E4C}"/>
              </a:ext>
            </a:extLst>
          </p:cNvPr>
          <p:cNvSpPr>
            <a:spLocks noGrp="1"/>
          </p:cNvSpPr>
          <p:nvPr>
            <p:ph sz="quarter" idx="20"/>
          </p:nvPr>
        </p:nvSpPr>
        <p:spPr>
          <a:xfrm>
            <a:off x="4677410" y="5509342"/>
            <a:ext cx="2837180" cy="312169"/>
          </a:xfrm>
        </p:spPr>
        <p:txBody>
          <a:bodyPr/>
          <a:lstStyle/>
          <a:p>
            <a:r>
              <a:rPr lang="en-IN" sz="2200" i="1" dirty="0" err="1"/>
              <a:t>e</a:t>
            </a:r>
            <a:r>
              <a:rPr lang="en-IN" sz="2200" i="1" baseline="-25000" dirty="0" err="1"/>
              <a:t>f</a:t>
            </a:r>
            <a:r>
              <a:rPr lang="en-IN" sz="2200" dirty="0"/>
              <a:t> = −.0089, or −.89%</a:t>
            </a:r>
          </a:p>
        </p:txBody>
      </p:sp>
      <p:sp>
        <p:nvSpPr>
          <p:cNvPr id="17" name="Content Placeholder 16">
            <a:extLst>
              <a:ext uri="{FF2B5EF4-FFF2-40B4-BE49-F238E27FC236}">
                <a16:creationId xmlns:a16="http://schemas.microsoft.com/office/drawing/2014/main" id="{0A5E8501-0279-4C5A-B2E7-4A252AB8BC42}"/>
              </a:ext>
            </a:extLst>
          </p:cNvPr>
          <p:cNvSpPr>
            <a:spLocks noGrp="1"/>
          </p:cNvSpPr>
          <p:nvPr>
            <p:ph sz="quarter" idx="21"/>
          </p:nvPr>
        </p:nvSpPr>
        <p:spPr>
          <a:xfrm>
            <a:off x="742950" y="5833795"/>
            <a:ext cx="3566403" cy="312169"/>
          </a:xfrm>
        </p:spPr>
        <p:txBody>
          <a:bodyPr/>
          <a:lstStyle/>
          <a:p>
            <a:r>
              <a:rPr lang="en-IN" sz="2200" dirty="0"/>
              <a:t>Summarized in Exhibit 8.5</a:t>
            </a:r>
          </a:p>
        </p:txBody>
      </p:sp>
      <p:sp>
        <p:nvSpPr>
          <p:cNvPr id="4" name="Slide Number Placeholder 3">
            <a:extLst>
              <a:ext uri="{FF2B5EF4-FFF2-40B4-BE49-F238E27FC236}">
                <a16:creationId xmlns:a16="http://schemas.microsoft.com/office/drawing/2014/main" id="{4C98BCD6-F1C6-48D7-90FF-2D3042ADC009}"/>
              </a:ext>
            </a:extLst>
          </p:cNvPr>
          <p:cNvSpPr>
            <a:spLocks noGrp="1"/>
          </p:cNvSpPr>
          <p:nvPr>
            <p:ph type="sldNum" sz="quarter" idx="4"/>
          </p:nvPr>
        </p:nvSpPr>
        <p:spPr/>
        <p:txBody>
          <a:bodyPr/>
          <a:lstStyle/>
          <a:p>
            <a:fld id="{F9BE6549-90FB-4E0E-8C54-0640FEBC787D}" type="slidenum">
              <a:rPr lang="en-US" smtClean="0"/>
              <a:pPr/>
              <a:t>23</a:t>
            </a:fld>
            <a:endParaRPr lang="en-US" dirty="0"/>
          </a:p>
        </p:txBody>
      </p:sp>
    </p:spTree>
    <p:extLst>
      <p:ext uri="{BB962C8B-B14F-4D97-AF65-F5344CB8AC3E}">
        <p14:creationId xmlns:p14="http://schemas.microsoft.com/office/powerpoint/2010/main" val="321469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748F-F7A4-4C68-AABE-2EB40DE59285}"/>
              </a:ext>
            </a:extLst>
          </p:cNvPr>
          <p:cNvSpPr>
            <a:spLocks noGrp="1"/>
          </p:cNvSpPr>
          <p:nvPr>
            <p:ph type="title"/>
          </p:nvPr>
        </p:nvSpPr>
        <p:spPr>
          <a:xfrm>
            <a:off x="838200" y="365125"/>
            <a:ext cx="10515600" cy="559003"/>
          </a:xfrm>
        </p:spPr>
        <p:txBody>
          <a:bodyPr/>
          <a:lstStyle/>
          <a:p>
            <a:r>
              <a:rPr lang="en-IN" dirty="0"/>
              <a:t>Exhibit 8.5 Summary of International Fisher Effect</a:t>
            </a:r>
          </a:p>
        </p:txBody>
      </p:sp>
      <p:pic>
        <p:nvPicPr>
          <p:cNvPr id="6" name="Content Placeholder 5" descr="A graphic representation gives the summary of International Fisher Effect with 3 flowcharts. Scenario 1. Relatively high local interest rate, connects to, relatively high expected local inflation, connects to, imports will increase; exports will decrease; and leads to, local currency should depreciate by level of inflation differential. Scenario 2. Relatively low local interest rate, connects to, relatively low expected local inflation, connects to, imports will decrease; exports will increase; and leads to local currency value should appreciate by level of inflation differential. Scenario 3. Local and foreign interest rates are similar, connects to, local and foreign expected inflation rates are similar, connects to, no impact of inflation on import or export volume; and leads to local currency value is not affected by inflation. ">
            <a:extLst>
              <a:ext uri="{FF2B5EF4-FFF2-40B4-BE49-F238E27FC236}">
                <a16:creationId xmlns:a16="http://schemas.microsoft.com/office/drawing/2014/main" id="{F6E24F00-C84E-44E2-A7C3-99B1C3D4604B}"/>
              </a:ext>
            </a:extLst>
          </p:cNvPr>
          <p:cNvPicPr>
            <a:picLocks noGrp="1" noChangeAspect="1"/>
          </p:cNvPicPr>
          <p:nvPr>
            <p:ph sz="quarter" idx="16"/>
          </p:nvPr>
        </p:nvPicPr>
        <p:blipFill>
          <a:blip r:embed="rId2"/>
          <a:stretch>
            <a:fillRect/>
          </a:stretch>
        </p:blipFill>
        <p:spPr>
          <a:xfrm>
            <a:off x="2628323" y="1062406"/>
            <a:ext cx="6605800" cy="5116141"/>
          </a:xfrm>
          <a:prstGeom prst="rect">
            <a:avLst/>
          </a:prstGeom>
        </p:spPr>
      </p:pic>
      <p:sp>
        <p:nvSpPr>
          <p:cNvPr id="5" name="Slide Number Placeholder 4">
            <a:extLst>
              <a:ext uri="{FF2B5EF4-FFF2-40B4-BE49-F238E27FC236}">
                <a16:creationId xmlns:a16="http://schemas.microsoft.com/office/drawing/2014/main" id="{76493C8A-5360-4EBC-AB4C-D3E2BE6B0E9A}"/>
              </a:ext>
            </a:extLst>
          </p:cNvPr>
          <p:cNvSpPr>
            <a:spLocks noGrp="1"/>
          </p:cNvSpPr>
          <p:nvPr>
            <p:ph type="sldNum" sz="quarter" idx="4"/>
          </p:nvPr>
        </p:nvSpPr>
        <p:spPr/>
        <p:txBody>
          <a:bodyPr/>
          <a:lstStyle/>
          <a:p>
            <a:fld id="{F9BE6549-90FB-4E0E-8C54-0640FEBC787D}" type="slidenum">
              <a:rPr lang="en-US" smtClean="0"/>
              <a:pPr/>
              <a:t>24</a:t>
            </a:fld>
            <a:endParaRPr lang="en-US" dirty="0"/>
          </a:p>
        </p:txBody>
      </p:sp>
    </p:spTree>
    <p:extLst>
      <p:ext uri="{BB962C8B-B14F-4D97-AF65-F5344CB8AC3E}">
        <p14:creationId xmlns:p14="http://schemas.microsoft.com/office/powerpoint/2010/main" val="3660006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D5BA-7C91-4441-A0FC-8EC271A380E8}"/>
              </a:ext>
            </a:extLst>
          </p:cNvPr>
          <p:cNvSpPr>
            <a:spLocks noGrp="1"/>
          </p:cNvSpPr>
          <p:nvPr>
            <p:ph type="title"/>
          </p:nvPr>
        </p:nvSpPr>
        <p:spPr/>
        <p:txBody>
          <a:bodyPr/>
          <a:lstStyle/>
          <a:p>
            <a:r>
              <a:rPr lang="en-IN" dirty="0"/>
              <a:t>International Fisher Effect (I</a:t>
            </a:r>
            <a:r>
              <a:rPr lang="en-IN" sz="100" dirty="0"/>
              <a:t> </a:t>
            </a:r>
            <a:r>
              <a:rPr lang="en-IN" dirty="0"/>
              <a:t>F</a:t>
            </a:r>
            <a:r>
              <a:rPr lang="en-IN" sz="100" dirty="0"/>
              <a:t> </a:t>
            </a:r>
            <a:r>
              <a:rPr lang="en-IN" dirty="0"/>
              <a:t>E) </a:t>
            </a:r>
            <a:r>
              <a:rPr lang="en-IN" sz="2400" b="0" dirty="0"/>
              <a:t>(8 of 12)</a:t>
            </a:r>
            <a:endParaRPr lang="en-IN" dirty="0"/>
          </a:p>
        </p:txBody>
      </p:sp>
      <p:sp>
        <p:nvSpPr>
          <p:cNvPr id="3" name="Content Placeholder 2">
            <a:extLst>
              <a:ext uri="{FF2B5EF4-FFF2-40B4-BE49-F238E27FC236}">
                <a16:creationId xmlns:a16="http://schemas.microsoft.com/office/drawing/2014/main" id="{527A9D39-F1DB-4888-AD67-ABB77DC98296}"/>
              </a:ext>
            </a:extLst>
          </p:cNvPr>
          <p:cNvSpPr>
            <a:spLocks noGrp="1"/>
          </p:cNvSpPr>
          <p:nvPr>
            <p:ph sz="quarter" idx="16"/>
          </p:nvPr>
        </p:nvSpPr>
        <p:spPr>
          <a:xfrm>
            <a:off x="742950" y="1289051"/>
            <a:ext cx="10712450" cy="880217"/>
          </a:xfrm>
        </p:spPr>
        <p:txBody>
          <a:bodyPr/>
          <a:lstStyle/>
          <a:p>
            <a:pPr>
              <a:buClr>
                <a:srgbClr val="004A78"/>
              </a:buClr>
            </a:pPr>
            <a:r>
              <a:rPr lang="en-IN" b="1" dirty="0"/>
              <a:t>Derivation of the International Fisher Effect (continued)</a:t>
            </a:r>
          </a:p>
          <a:p>
            <a:pPr marL="292608" indent="-292608">
              <a:buClr>
                <a:srgbClr val="004A78"/>
              </a:buClr>
              <a:buFont typeface="Arial" panose="020B0604020202020204" pitchFamily="34" charset="0"/>
              <a:buChar char="•"/>
            </a:pPr>
            <a:r>
              <a:rPr lang="en-IN" b="1" dirty="0"/>
              <a:t>Simplified relationship</a:t>
            </a:r>
          </a:p>
        </p:txBody>
      </p:sp>
      <p:pic>
        <p:nvPicPr>
          <p:cNvPr id="7" name="Content Placeholder 6" descr="e_f identical to i_h minus i_f">
            <a:extLst>
              <a:ext uri="{FF2B5EF4-FFF2-40B4-BE49-F238E27FC236}">
                <a16:creationId xmlns:a16="http://schemas.microsoft.com/office/drawing/2014/main" id="{F5AAB897-9F7E-4A35-B605-A373C1BE9769}"/>
              </a:ext>
            </a:extLst>
          </p:cNvPr>
          <p:cNvPicPr>
            <a:picLocks noGrp="1" noChangeAspect="1"/>
          </p:cNvPicPr>
          <p:nvPr>
            <p:ph sz="quarter" idx="17"/>
          </p:nvPr>
        </p:nvPicPr>
        <p:blipFill>
          <a:blip r:embed="rId2"/>
          <a:stretch>
            <a:fillRect/>
          </a:stretch>
        </p:blipFill>
        <p:spPr>
          <a:xfrm>
            <a:off x="4007789" y="2359153"/>
            <a:ext cx="1569409" cy="461818"/>
          </a:xfrm>
          <a:prstGeom prst="rect">
            <a:avLst/>
          </a:prstGeom>
        </p:spPr>
      </p:pic>
      <p:sp>
        <p:nvSpPr>
          <p:cNvPr id="5" name="Slide Number Placeholder 4">
            <a:extLst>
              <a:ext uri="{FF2B5EF4-FFF2-40B4-BE49-F238E27FC236}">
                <a16:creationId xmlns:a16="http://schemas.microsoft.com/office/drawing/2014/main" id="{D3C274BF-9F25-4DE1-B0C1-1F473AC4662E}"/>
              </a:ext>
            </a:extLst>
          </p:cNvPr>
          <p:cNvSpPr>
            <a:spLocks noGrp="1"/>
          </p:cNvSpPr>
          <p:nvPr>
            <p:ph type="sldNum" sz="quarter" idx="4"/>
          </p:nvPr>
        </p:nvSpPr>
        <p:spPr/>
        <p:txBody>
          <a:bodyPr/>
          <a:lstStyle/>
          <a:p>
            <a:fld id="{F9BE6549-90FB-4E0E-8C54-0640FEBC787D}" type="slidenum">
              <a:rPr lang="en-US" smtClean="0"/>
              <a:pPr/>
              <a:t>25</a:t>
            </a:fld>
            <a:endParaRPr lang="en-US" dirty="0"/>
          </a:p>
        </p:txBody>
      </p:sp>
    </p:spTree>
    <p:extLst>
      <p:ext uri="{BB962C8B-B14F-4D97-AF65-F5344CB8AC3E}">
        <p14:creationId xmlns:p14="http://schemas.microsoft.com/office/powerpoint/2010/main" val="1534425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534F-3CB0-4BD3-9276-035440298940}"/>
              </a:ext>
            </a:extLst>
          </p:cNvPr>
          <p:cNvSpPr>
            <a:spLocks noGrp="1"/>
          </p:cNvSpPr>
          <p:nvPr>
            <p:ph type="title"/>
          </p:nvPr>
        </p:nvSpPr>
        <p:spPr/>
        <p:txBody>
          <a:bodyPr/>
          <a:lstStyle/>
          <a:p>
            <a:r>
              <a:rPr lang="en-IN" dirty="0"/>
              <a:t>International Fisher Effect (I</a:t>
            </a:r>
            <a:r>
              <a:rPr lang="en-IN" sz="100" dirty="0"/>
              <a:t> </a:t>
            </a:r>
            <a:r>
              <a:rPr lang="en-IN" dirty="0"/>
              <a:t>F</a:t>
            </a:r>
            <a:r>
              <a:rPr lang="en-IN" sz="100" dirty="0"/>
              <a:t> </a:t>
            </a:r>
            <a:r>
              <a:rPr lang="en-IN" dirty="0"/>
              <a:t>E) </a:t>
            </a:r>
            <a:r>
              <a:rPr lang="en-IN" sz="2400" b="0" dirty="0"/>
              <a:t>(9 of 12)</a:t>
            </a:r>
            <a:endParaRPr lang="en-IN" dirty="0"/>
          </a:p>
        </p:txBody>
      </p:sp>
      <p:sp>
        <p:nvSpPr>
          <p:cNvPr id="3" name="Text Placeholder 2">
            <a:extLst>
              <a:ext uri="{FF2B5EF4-FFF2-40B4-BE49-F238E27FC236}">
                <a16:creationId xmlns:a16="http://schemas.microsoft.com/office/drawing/2014/main" id="{B9B4D783-3616-4277-8480-FCBDBCF34223}"/>
              </a:ext>
            </a:extLst>
          </p:cNvPr>
          <p:cNvSpPr>
            <a:spLocks noGrp="1"/>
          </p:cNvSpPr>
          <p:nvPr>
            <p:ph type="body" sz="quarter" idx="17"/>
          </p:nvPr>
        </p:nvSpPr>
        <p:spPr>
          <a:xfrm>
            <a:off x="743576" y="1289304"/>
            <a:ext cx="10910359" cy="4002543"/>
          </a:xfrm>
        </p:spPr>
        <p:txBody>
          <a:bodyPr/>
          <a:lstStyle/>
          <a:p>
            <a:pPr marL="0" indent="0">
              <a:buNone/>
            </a:pPr>
            <a:r>
              <a:rPr lang="en-IN" b="1" dirty="0"/>
              <a:t>Graphic Analysis of the International Fisher Effect</a:t>
            </a:r>
          </a:p>
          <a:p>
            <a:r>
              <a:rPr lang="en-IN" dirty="0"/>
              <a:t>Point E in Exhibit 8.6 reflects a situation where the foreign interest rate exceeds the home interest rate by three percentage points. The foreign currency has depreciated by 3% to offset its interest rate advantage.</a:t>
            </a:r>
          </a:p>
          <a:p>
            <a:r>
              <a:rPr lang="en-IN" dirty="0"/>
              <a:t>Point F represents a home interest rate 2% above the foreign interest rate. I</a:t>
            </a:r>
            <a:r>
              <a:rPr lang="en-IN" sz="100" dirty="0"/>
              <a:t> </a:t>
            </a:r>
            <a:r>
              <a:rPr lang="en-IN" dirty="0"/>
              <a:t>F</a:t>
            </a:r>
            <a:r>
              <a:rPr lang="en-IN" sz="100" dirty="0"/>
              <a:t> </a:t>
            </a:r>
            <a:r>
              <a:rPr lang="en-IN" dirty="0"/>
              <a:t>E theory suggests that the currency should appreciate by 2% to offset the interest rate disadvantage.</a:t>
            </a:r>
          </a:p>
          <a:p>
            <a:r>
              <a:rPr lang="en-IN" dirty="0"/>
              <a:t>Point F illustrates the I</a:t>
            </a:r>
            <a:r>
              <a:rPr lang="en-IN" sz="100" dirty="0"/>
              <a:t> </a:t>
            </a:r>
            <a:r>
              <a:rPr lang="en-IN" dirty="0"/>
              <a:t>F</a:t>
            </a:r>
            <a:r>
              <a:rPr lang="en-IN" sz="100" dirty="0"/>
              <a:t> </a:t>
            </a:r>
            <a:r>
              <a:rPr lang="en-IN" dirty="0"/>
              <a:t>E from a foreign investor’s perspective. The home interest rate will appear attractive to the foreign investor. However, I</a:t>
            </a:r>
            <a:r>
              <a:rPr lang="en-IN" sz="100" dirty="0"/>
              <a:t> </a:t>
            </a:r>
            <a:r>
              <a:rPr lang="en-IN" dirty="0"/>
              <a:t>F</a:t>
            </a:r>
            <a:r>
              <a:rPr lang="en-IN" sz="100" dirty="0"/>
              <a:t> </a:t>
            </a:r>
            <a:r>
              <a:rPr lang="en-IN" dirty="0"/>
              <a:t>E theory suggests that the foreign currency will appreciate by 2%.</a:t>
            </a:r>
          </a:p>
        </p:txBody>
      </p:sp>
      <p:sp>
        <p:nvSpPr>
          <p:cNvPr id="4" name="Slide Number Placeholder 3">
            <a:extLst>
              <a:ext uri="{FF2B5EF4-FFF2-40B4-BE49-F238E27FC236}">
                <a16:creationId xmlns:a16="http://schemas.microsoft.com/office/drawing/2014/main" id="{16CA4555-3292-4918-BB2A-D231927BBDBE}"/>
              </a:ext>
            </a:extLst>
          </p:cNvPr>
          <p:cNvSpPr>
            <a:spLocks noGrp="1"/>
          </p:cNvSpPr>
          <p:nvPr>
            <p:ph type="sldNum" sz="quarter" idx="4"/>
          </p:nvPr>
        </p:nvSpPr>
        <p:spPr/>
        <p:txBody>
          <a:bodyPr/>
          <a:lstStyle/>
          <a:p>
            <a:fld id="{F9BE6549-90FB-4E0E-8C54-0640FEBC787D}" type="slidenum">
              <a:rPr lang="en-US" smtClean="0"/>
              <a:pPr/>
              <a:t>26</a:t>
            </a:fld>
            <a:endParaRPr lang="en-US" dirty="0"/>
          </a:p>
        </p:txBody>
      </p:sp>
    </p:spTree>
    <p:extLst>
      <p:ext uri="{BB962C8B-B14F-4D97-AF65-F5344CB8AC3E}">
        <p14:creationId xmlns:p14="http://schemas.microsoft.com/office/powerpoint/2010/main" val="3479010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A72C-CDCA-47D5-A53B-DA8DE70C94FC}"/>
              </a:ext>
            </a:extLst>
          </p:cNvPr>
          <p:cNvSpPr>
            <a:spLocks noGrp="1"/>
          </p:cNvSpPr>
          <p:nvPr>
            <p:ph type="title"/>
          </p:nvPr>
        </p:nvSpPr>
        <p:spPr/>
        <p:txBody>
          <a:bodyPr/>
          <a:lstStyle/>
          <a:p>
            <a:r>
              <a:rPr lang="en-IN" dirty="0"/>
              <a:t>International Fisher Effect (I</a:t>
            </a:r>
            <a:r>
              <a:rPr lang="en-IN" sz="100" dirty="0"/>
              <a:t> </a:t>
            </a:r>
            <a:r>
              <a:rPr lang="en-IN" dirty="0"/>
              <a:t>F</a:t>
            </a:r>
            <a:r>
              <a:rPr lang="en-IN" sz="100" dirty="0"/>
              <a:t> </a:t>
            </a:r>
            <a:r>
              <a:rPr lang="en-IN" dirty="0"/>
              <a:t>E) </a:t>
            </a:r>
            <a:r>
              <a:rPr lang="en-IN" sz="2400" b="0" dirty="0"/>
              <a:t>(10 of 12)</a:t>
            </a:r>
            <a:endParaRPr lang="en-IN" dirty="0"/>
          </a:p>
        </p:txBody>
      </p:sp>
      <p:sp>
        <p:nvSpPr>
          <p:cNvPr id="3" name="Text Placeholder 2">
            <a:extLst>
              <a:ext uri="{FF2B5EF4-FFF2-40B4-BE49-F238E27FC236}">
                <a16:creationId xmlns:a16="http://schemas.microsoft.com/office/drawing/2014/main" id="{710EEE5B-EB8E-40A8-99B1-892A371C7B65}"/>
              </a:ext>
            </a:extLst>
          </p:cNvPr>
          <p:cNvSpPr>
            <a:spLocks noGrp="1"/>
          </p:cNvSpPr>
          <p:nvPr>
            <p:ph type="body" sz="quarter" idx="17"/>
          </p:nvPr>
        </p:nvSpPr>
        <p:spPr>
          <a:xfrm>
            <a:off x="743576" y="1289304"/>
            <a:ext cx="10711543" cy="4738272"/>
          </a:xfrm>
        </p:spPr>
        <p:txBody>
          <a:bodyPr>
            <a:normAutofit/>
          </a:bodyPr>
          <a:lstStyle/>
          <a:p>
            <a:pPr marL="0" indent="0">
              <a:buNone/>
            </a:pPr>
            <a:r>
              <a:rPr lang="en-IN" b="1" dirty="0"/>
              <a:t>Graphic Analysis of the International Fisher Effect (continued)</a:t>
            </a:r>
          </a:p>
          <a:p>
            <a:r>
              <a:rPr lang="en-IN" b="1" dirty="0"/>
              <a:t>Points on the I</a:t>
            </a:r>
            <a:r>
              <a:rPr lang="en-IN" sz="100" b="1" dirty="0"/>
              <a:t> </a:t>
            </a:r>
            <a:r>
              <a:rPr lang="en-IN" b="1" dirty="0"/>
              <a:t>F</a:t>
            </a:r>
            <a:r>
              <a:rPr lang="en-IN" sz="100" b="1" dirty="0"/>
              <a:t> </a:t>
            </a:r>
            <a:r>
              <a:rPr lang="en-IN" b="1" dirty="0"/>
              <a:t>E Line</a:t>
            </a:r>
          </a:p>
          <a:p>
            <a:pPr lvl="1"/>
            <a:r>
              <a:rPr lang="en-IN" dirty="0"/>
              <a:t>All the points along the I</a:t>
            </a:r>
            <a:r>
              <a:rPr lang="en-IN" sz="100" dirty="0"/>
              <a:t> </a:t>
            </a:r>
            <a:r>
              <a:rPr lang="en-IN" dirty="0"/>
              <a:t>F</a:t>
            </a:r>
            <a:r>
              <a:rPr lang="en-IN" sz="100" dirty="0"/>
              <a:t> </a:t>
            </a:r>
            <a:r>
              <a:rPr lang="en-IN" dirty="0"/>
              <a:t>E line reflect exchange rate adjustments to offset the differential in interest rates. This means investors will end up achieving the same yield (adjusted for exchange rate fluctuations) whether they invest at home or in a foreign country.</a:t>
            </a:r>
          </a:p>
          <a:p>
            <a:r>
              <a:rPr lang="en-IN" b="1" dirty="0"/>
              <a:t>Points below the I</a:t>
            </a:r>
            <a:r>
              <a:rPr lang="en-IN" sz="100" b="1" dirty="0"/>
              <a:t> </a:t>
            </a:r>
            <a:r>
              <a:rPr lang="en-IN" b="1" dirty="0"/>
              <a:t>F</a:t>
            </a:r>
            <a:r>
              <a:rPr lang="en-IN" sz="100" b="1" dirty="0"/>
              <a:t> </a:t>
            </a:r>
            <a:r>
              <a:rPr lang="en-IN" b="1" dirty="0"/>
              <a:t>E Line</a:t>
            </a:r>
          </a:p>
          <a:p>
            <a:pPr lvl="1"/>
            <a:r>
              <a:rPr lang="en-IN" dirty="0"/>
              <a:t>Points below the I</a:t>
            </a:r>
            <a:r>
              <a:rPr lang="en-IN" sz="100" dirty="0"/>
              <a:t> </a:t>
            </a:r>
            <a:r>
              <a:rPr lang="en-IN" dirty="0"/>
              <a:t>F</a:t>
            </a:r>
            <a:r>
              <a:rPr lang="en-IN" sz="100" dirty="0"/>
              <a:t> </a:t>
            </a:r>
            <a:r>
              <a:rPr lang="en-IN" dirty="0"/>
              <a:t>E line generally reflect the higher returns from investing in foreign deposits.</a:t>
            </a:r>
          </a:p>
          <a:p>
            <a:r>
              <a:rPr lang="en-IN" b="1" dirty="0"/>
              <a:t>Points above the I</a:t>
            </a:r>
            <a:r>
              <a:rPr lang="en-IN" sz="100" b="1" dirty="0"/>
              <a:t> </a:t>
            </a:r>
            <a:r>
              <a:rPr lang="en-IN" b="1" dirty="0"/>
              <a:t>F</a:t>
            </a:r>
            <a:r>
              <a:rPr lang="en-IN" sz="100" b="1" dirty="0"/>
              <a:t> </a:t>
            </a:r>
            <a:r>
              <a:rPr lang="en-IN" b="1" dirty="0"/>
              <a:t>E Line</a:t>
            </a:r>
          </a:p>
          <a:p>
            <a:pPr lvl="1"/>
            <a:r>
              <a:rPr lang="en-IN" dirty="0"/>
              <a:t>Points above the I</a:t>
            </a:r>
            <a:r>
              <a:rPr lang="en-IN" sz="100" dirty="0"/>
              <a:t> </a:t>
            </a:r>
            <a:r>
              <a:rPr lang="en-IN" dirty="0"/>
              <a:t>F</a:t>
            </a:r>
            <a:r>
              <a:rPr lang="en-IN" sz="100" dirty="0"/>
              <a:t> </a:t>
            </a:r>
            <a:r>
              <a:rPr lang="en-IN" dirty="0"/>
              <a:t>E line generally reflect returns from foreign deposits that are lower than the returns possible domestically.</a:t>
            </a:r>
          </a:p>
        </p:txBody>
      </p:sp>
      <p:sp>
        <p:nvSpPr>
          <p:cNvPr id="4" name="Slide Number Placeholder 3">
            <a:extLst>
              <a:ext uri="{FF2B5EF4-FFF2-40B4-BE49-F238E27FC236}">
                <a16:creationId xmlns:a16="http://schemas.microsoft.com/office/drawing/2014/main" id="{78D7E38F-1E4C-49E9-BA30-226EAF6DD43C}"/>
              </a:ext>
            </a:extLst>
          </p:cNvPr>
          <p:cNvSpPr>
            <a:spLocks noGrp="1"/>
          </p:cNvSpPr>
          <p:nvPr>
            <p:ph type="sldNum" sz="quarter" idx="4"/>
          </p:nvPr>
        </p:nvSpPr>
        <p:spPr/>
        <p:txBody>
          <a:bodyPr/>
          <a:lstStyle/>
          <a:p>
            <a:fld id="{F9BE6549-90FB-4E0E-8C54-0640FEBC787D}" type="slidenum">
              <a:rPr lang="en-US" smtClean="0"/>
              <a:pPr/>
              <a:t>27</a:t>
            </a:fld>
            <a:endParaRPr lang="en-US" dirty="0"/>
          </a:p>
        </p:txBody>
      </p:sp>
    </p:spTree>
    <p:extLst>
      <p:ext uri="{BB962C8B-B14F-4D97-AF65-F5344CB8AC3E}">
        <p14:creationId xmlns:p14="http://schemas.microsoft.com/office/powerpoint/2010/main" val="1440565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40E8-524B-4638-B820-70AA9BAB455C}"/>
              </a:ext>
            </a:extLst>
          </p:cNvPr>
          <p:cNvSpPr>
            <a:spLocks noGrp="1"/>
          </p:cNvSpPr>
          <p:nvPr>
            <p:ph type="title"/>
          </p:nvPr>
        </p:nvSpPr>
        <p:spPr/>
        <p:txBody>
          <a:bodyPr/>
          <a:lstStyle/>
          <a:p>
            <a:r>
              <a:rPr lang="en-IN" dirty="0"/>
              <a:t>International Fisher Effect (I</a:t>
            </a:r>
            <a:r>
              <a:rPr lang="en-IN" sz="100" dirty="0"/>
              <a:t> </a:t>
            </a:r>
            <a:r>
              <a:rPr lang="en-IN" dirty="0"/>
              <a:t>F</a:t>
            </a:r>
            <a:r>
              <a:rPr lang="en-IN" sz="100" dirty="0"/>
              <a:t> </a:t>
            </a:r>
            <a:r>
              <a:rPr lang="en-IN" dirty="0"/>
              <a:t>E) </a:t>
            </a:r>
            <a:r>
              <a:rPr lang="en-IN" sz="2400" b="0" dirty="0"/>
              <a:t>(11 of 12)</a:t>
            </a:r>
            <a:endParaRPr lang="en-IN" dirty="0"/>
          </a:p>
        </p:txBody>
      </p:sp>
      <p:sp>
        <p:nvSpPr>
          <p:cNvPr id="3" name="Text Placeholder 2">
            <a:extLst>
              <a:ext uri="{FF2B5EF4-FFF2-40B4-BE49-F238E27FC236}">
                <a16:creationId xmlns:a16="http://schemas.microsoft.com/office/drawing/2014/main" id="{35991193-4E83-495D-9BA7-24E0FD0B0341}"/>
              </a:ext>
            </a:extLst>
          </p:cNvPr>
          <p:cNvSpPr>
            <a:spLocks noGrp="1"/>
          </p:cNvSpPr>
          <p:nvPr>
            <p:ph type="body" sz="quarter" idx="17"/>
          </p:nvPr>
        </p:nvSpPr>
        <p:spPr>
          <a:xfrm>
            <a:off x="743576" y="1289304"/>
            <a:ext cx="10711543" cy="3224330"/>
          </a:xfrm>
        </p:spPr>
        <p:txBody>
          <a:bodyPr/>
          <a:lstStyle/>
          <a:p>
            <a:pPr marL="0" indent="0">
              <a:buNone/>
            </a:pPr>
            <a:r>
              <a:rPr lang="en-IN" b="1" dirty="0"/>
              <a:t>Testing the International Fisher Effect </a:t>
            </a:r>
            <a:r>
              <a:rPr lang="en-IN" dirty="0"/>
              <a:t>(Exhibit 8.6)</a:t>
            </a:r>
          </a:p>
          <a:p>
            <a:r>
              <a:rPr lang="en-IN" dirty="0"/>
              <a:t>If the actual points (one for each period) of interest rates and exchange rate changes were plotted over time on a graph, we could determine whether:</a:t>
            </a:r>
          </a:p>
          <a:p>
            <a:pPr lvl="1"/>
            <a:r>
              <a:rPr lang="en-IN" dirty="0"/>
              <a:t>the points are systematically below the I</a:t>
            </a:r>
            <a:r>
              <a:rPr lang="en-IN" sz="100" dirty="0"/>
              <a:t> </a:t>
            </a:r>
            <a:r>
              <a:rPr lang="en-IN" dirty="0"/>
              <a:t>F</a:t>
            </a:r>
            <a:r>
              <a:rPr lang="en-IN" sz="100" dirty="0"/>
              <a:t> </a:t>
            </a:r>
            <a:r>
              <a:rPr lang="en-IN" dirty="0"/>
              <a:t>E line (suggesting higher returns from foreign investing),</a:t>
            </a:r>
          </a:p>
          <a:p>
            <a:pPr lvl="1"/>
            <a:r>
              <a:rPr lang="en-IN" dirty="0"/>
              <a:t>above the line (suggesting lower returns from foreign investing), or</a:t>
            </a:r>
          </a:p>
          <a:p>
            <a:pPr lvl="1"/>
            <a:r>
              <a:rPr lang="en-IN" dirty="0"/>
              <a:t>evenly scattered on both sides (suggesting a balance of higher returns from foreign investing in some periods and lower foreign returns in other periods).</a:t>
            </a:r>
          </a:p>
        </p:txBody>
      </p:sp>
      <p:sp>
        <p:nvSpPr>
          <p:cNvPr id="4" name="Slide Number Placeholder 3">
            <a:extLst>
              <a:ext uri="{FF2B5EF4-FFF2-40B4-BE49-F238E27FC236}">
                <a16:creationId xmlns:a16="http://schemas.microsoft.com/office/drawing/2014/main" id="{6AA993C0-3358-4AE6-B9EC-A5BE041C97AB}"/>
              </a:ext>
            </a:extLst>
          </p:cNvPr>
          <p:cNvSpPr>
            <a:spLocks noGrp="1"/>
          </p:cNvSpPr>
          <p:nvPr>
            <p:ph type="sldNum" sz="quarter" idx="4"/>
          </p:nvPr>
        </p:nvSpPr>
        <p:spPr/>
        <p:txBody>
          <a:bodyPr/>
          <a:lstStyle/>
          <a:p>
            <a:fld id="{F9BE6549-90FB-4E0E-8C54-0640FEBC787D}" type="slidenum">
              <a:rPr lang="en-US" smtClean="0"/>
              <a:pPr/>
              <a:t>28</a:t>
            </a:fld>
            <a:endParaRPr lang="en-US" dirty="0"/>
          </a:p>
        </p:txBody>
      </p:sp>
    </p:spTree>
    <p:extLst>
      <p:ext uri="{BB962C8B-B14F-4D97-AF65-F5344CB8AC3E}">
        <p14:creationId xmlns:p14="http://schemas.microsoft.com/office/powerpoint/2010/main" val="2023727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01B6-06B8-45A3-92F7-C3FFFC56472C}"/>
              </a:ext>
            </a:extLst>
          </p:cNvPr>
          <p:cNvSpPr>
            <a:spLocks noGrp="1"/>
          </p:cNvSpPr>
          <p:nvPr>
            <p:ph type="title"/>
          </p:nvPr>
        </p:nvSpPr>
        <p:spPr/>
        <p:txBody>
          <a:bodyPr/>
          <a:lstStyle/>
          <a:p>
            <a:r>
              <a:rPr lang="en-IN" dirty="0"/>
              <a:t>International Fisher Effect (I</a:t>
            </a:r>
            <a:r>
              <a:rPr lang="en-IN" sz="100" dirty="0"/>
              <a:t> </a:t>
            </a:r>
            <a:r>
              <a:rPr lang="en-IN" dirty="0"/>
              <a:t>F</a:t>
            </a:r>
            <a:r>
              <a:rPr lang="en-IN" sz="100" dirty="0"/>
              <a:t> </a:t>
            </a:r>
            <a:r>
              <a:rPr lang="en-IN" dirty="0"/>
              <a:t>E) </a:t>
            </a:r>
            <a:r>
              <a:rPr lang="en-IN" sz="2400" b="0" dirty="0"/>
              <a:t>(12 of 12)</a:t>
            </a:r>
            <a:endParaRPr lang="en-IN" dirty="0"/>
          </a:p>
        </p:txBody>
      </p:sp>
      <p:sp>
        <p:nvSpPr>
          <p:cNvPr id="3" name="Content Placeholder 2">
            <a:extLst>
              <a:ext uri="{FF2B5EF4-FFF2-40B4-BE49-F238E27FC236}">
                <a16:creationId xmlns:a16="http://schemas.microsoft.com/office/drawing/2014/main" id="{EA5073E7-3D07-44A9-9009-94FE956F5421}"/>
              </a:ext>
            </a:extLst>
          </p:cNvPr>
          <p:cNvSpPr>
            <a:spLocks noGrp="1"/>
          </p:cNvSpPr>
          <p:nvPr>
            <p:ph sz="quarter" idx="16"/>
          </p:nvPr>
        </p:nvSpPr>
        <p:spPr>
          <a:xfrm>
            <a:off x="742950" y="1289051"/>
            <a:ext cx="10712450" cy="1575447"/>
          </a:xfrm>
        </p:spPr>
        <p:txBody>
          <a:bodyPr/>
          <a:lstStyle/>
          <a:p>
            <a:r>
              <a:rPr lang="en-IN" b="1" dirty="0"/>
              <a:t>Testing the International Fisher Effect</a:t>
            </a:r>
          </a:p>
          <a:p>
            <a:pPr marL="292608" indent="-292608">
              <a:buClr>
                <a:srgbClr val="004A78"/>
              </a:buClr>
              <a:buFont typeface="Arial" panose="020B0604020202020204" pitchFamily="34" charset="0"/>
              <a:buChar char="•"/>
            </a:pPr>
            <a:r>
              <a:rPr lang="en-IN" dirty="0"/>
              <a:t>Statistical Test of the I</a:t>
            </a:r>
            <a:r>
              <a:rPr lang="en-IN" sz="100" dirty="0"/>
              <a:t> </a:t>
            </a:r>
            <a:r>
              <a:rPr lang="en-IN" dirty="0"/>
              <a:t>F</a:t>
            </a:r>
            <a:r>
              <a:rPr lang="en-IN" sz="100" dirty="0"/>
              <a:t> </a:t>
            </a:r>
            <a:r>
              <a:rPr lang="en-IN" dirty="0"/>
              <a:t>E</a:t>
            </a:r>
          </a:p>
          <a:p>
            <a:pPr marL="621792" indent="-320040">
              <a:buClr>
                <a:srgbClr val="004A78"/>
              </a:buClr>
              <a:buFont typeface="Courier New" panose="02070309020205020404" pitchFamily="49" charset="0"/>
              <a:buChar char="o"/>
            </a:pPr>
            <a:r>
              <a:rPr lang="en-IN" sz="2200" dirty="0"/>
              <a:t>A statistical test of the I</a:t>
            </a:r>
            <a:r>
              <a:rPr lang="en-IN" sz="100" dirty="0"/>
              <a:t> </a:t>
            </a:r>
            <a:r>
              <a:rPr lang="en-IN" sz="2200" dirty="0"/>
              <a:t>F</a:t>
            </a:r>
            <a:r>
              <a:rPr lang="en-IN" sz="100" dirty="0"/>
              <a:t> </a:t>
            </a:r>
            <a:r>
              <a:rPr lang="en-IN" sz="2200" dirty="0"/>
              <a:t>E can be developed by applying regression analysis to historical exchange rates and the nominal interest rate differential:</a:t>
            </a:r>
          </a:p>
        </p:txBody>
      </p:sp>
      <p:pic>
        <p:nvPicPr>
          <p:cNvPr id="10" name="Content Placeholder 9" descr="e_f = a_0 + a_1 ((1 + i_u dot s/1 + i_f) minus 1) + mu">
            <a:extLst>
              <a:ext uri="{FF2B5EF4-FFF2-40B4-BE49-F238E27FC236}">
                <a16:creationId xmlns:a16="http://schemas.microsoft.com/office/drawing/2014/main" id="{E49A4EAD-9324-42C7-BAEE-28789CFF95D7}"/>
              </a:ext>
            </a:extLst>
          </p:cNvPr>
          <p:cNvPicPr>
            <a:picLocks noGrp="1" noChangeAspect="1"/>
          </p:cNvPicPr>
          <p:nvPr>
            <p:ph sz="quarter" idx="17"/>
          </p:nvPr>
        </p:nvPicPr>
        <p:blipFill>
          <a:blip r:embed="rId2"/>
          <a:stretch>
            <a:fillRect/>
          </a:stretch>
        </p:blipFill>
        <p:spPr>
          <a:xfrm>
            <a:off x="4416585" y="3098131"/>
            <a:ext cx="3533130" cy="932273"/>
          </a:xfrm>
          <a:prstGeom prst="rect">
            <a:avLst/>
          </a:prstGeom>
        </p:spPr>
      </p:pic>
      <p:sp>
        <p:nvSpPr>
          <p:cNvPr id="5" name="Content Placeholder 4">
            <a:extLst>
              <a:ext uri="{FF2B5EF4-FFF2-40B4-BE49-F238E27FC236}">
                <a16:creationId xmlns:a16="http://schemas.microsoft.com/office/drawing/2014/main" id="{5912CFF5-C02A-48EC-A6F9-ACBC231222F2}"/>
              </a:ext>
            </a:extLst>
          </p:cNvPr>
          <p:cNvSpPr>
            <a:spLocks noGrp="1"/>
          </p:cNvSpPr>
          <p:nvPr>
            <p:ph sz="quarter" idx="18"/>
          </p:nvPr>
        </p:nvSpPr>
        <p:spPr>
          <a:xfrm>
            <a:off x="742951" y="4264037"/>
            <a:ext cx="10712450" cy="1304912"/>
          </a:xfrm>
        </p:spPr>
        <p:txBody>
          <a:bodyPr/>
          <a:lstStyle/>
          <a:p>
            <a:pPr marL="622800" lvl="2" indent="-320400">
              <a:spcBef>
                <a:spcPts val="400"/>
              </a:spcBef>
              <a:spcAft>
                <a:spcPts val="400"/>
              </a:spcAft>
              <a:buClr>
                <a:srgbClr val="004A78"/>
              </a:buClr>
              <a:buFont typeface="Courier New" panose="02070309020205020404" pitchFamily="49" charset="0"/>
              <a:buChar char="o"/>
              <a:defRPr/>
            </a:pPr>
            <a:r>
              <a:rPr lang="en-US" sz="2400" i="1" dirty="0">
                <a:solidFill>
                  <a:schemeClr val="bg2">
                    <a:lumMod val="10000"/>
                  </a:schemeClr>
                </a:solidFill>
              </a:rPr>
              <a:t>a</a:t>
            </a:r>
            <a:r>
              <a:rPr lang="en-US" sz="2400" baseline="-25000" dirty="0">
                <a:solidFill>
                  <a:schemeClr val="bg2">
                    <a:lumMod val="10000"/>
                  </a:schemeClr>
                </a:solidFill>
              </a:rPr>
              <a:t>0</a:t>
            </a:r>
            <a:r>
              <a:rPr lang="en-US" sz="2400" i="1" dirty="0">
                <a:solidFill>
                  <a:schemeClr val="bg2">
                    <a:lumMod val="10000"/>
                  </a:schemeClr>
                </a:solidFill>
              </a:rPr>
              <a:t> </a:t>
            </a:r>
            <a:r>
              <a:rPr lang="en-US" sz="2400" dirty="0">
                <a:solidFill>
                  <a:schemeClr val="bg2">
                    <a:lumMod val="10000"/>
                  </a:schemeClr>
                </a:solidFill>
              </a:rPr>
              <a:t>is a constant</a:t>
            </a:r>
          </a:p>
          <a:p>
            <a:pPr marL="622800" lvl="2" indent="-320400">
              <a:spcBef>
                <a:spcPts val="400"/>
              </a:spcBef>
              <a:spcAft>
                <a:spcPts val="400"/>
              </a:spcAft>
              <a:buClr>
                <a:srgbClr val="004A78"/>
              </a:buClr>
              <a:buFont typeface="Courier New" panose="02070309020205020404" pitchFamily="49" charset="0"/>
              <a:buChar char="o"/>
              <a:defRPr/>
            </a:pPr>
            <a:r>
              <a:rPr lang="en-US" sz="2400" i="1" dirty="0">
                <a:solidFill>
                  <a:schemeClr val="bg2">
                    <a:lumMod val="10000"/>
                  </a:schemeClr>
                </a:solidFill>
              </a:rPr>
              <a:t>a</a:t>
            </a:r>
            <a:r>
              <a:rPr lang="en-US" sz="2400" baseline="-25000" dirty="0">
                <a:solidFill>
                  <a:schemeClr val="bg2">
                    <a:lumMod val="10000"/>
                  </a:schemeClr>
                </a:solidFill>
              </a:rPr>
              <a:t>1</a:t>
            </a:r>
            <a:r>
              <a:rPr lang="en-US" sz="2400" i="1" dirty="0">
                <a:solidFill>
                  <a:schemeClr val="bg2">
                    <a:lumMod val="10000"/>
                  </a:schemeClr>
                </a:solidFill>
              </a:rPr>
              <a:t> </a:t>
            </a:r>
            <a:r>
              <a:rPr lang="en-US" sz="2400" dirty="0">
                <a:solidFill>
                  <a:schemeClr val="bg2">
                    <a:lumMod val="10000"/>
                  </a:schemeClr>
                </a:solidFill>
              </a:rPr>
              <a:t>is the coefficient’s slope</a:t>
            </a:r>
          </a:p>
          <a:p>
            <a:pPr marL="622800" lvl="2" indent="-320400">
              <a:spcBef>
                <a:spcPts val="400"/>
              </a:spcBef>
              <a:spcAft>
                <a:spcPts val="400"/>
              </a:spcAft>
              <a:buClr>
                <a:srgbClr val="004A78"/>
              </a:buClr>
              <a:buFont typeface="Courier New" panose="02070309020205020404" pitchFamily="49" charset="0"/>
              <a:buChar char="o"/>
              <a:defRPr/>
            </a:pPr>
            <a:r>
              <a:rPr lang="el-GR" sz="2400" i="1" dirty="0">
                <a:solidFill>
                  <a:schemeClr val="bg2">
                    <a:lumMod val="10000"/>
                  </a:schemeClr>
                </a:solidFill>
                <a:latin typeface="Arial" panose="020B0604020202020204" pitchFamily="34" charset="0"/>
                <a:cs typeface="Arial" panose="020B0604020202020204" pitchFamily="34" charset="0"/>
              </a:rPr>
              <a:t>μ</a:t>
            </a:r>
            <a:r>
              <a:rPr lang="en-US" sz="2400" dirty="0">
                <a:solidFill>
                  <a:schemeClr val="bg2">
                    <a:lumMod val="10000"/>
                  </a:schemeClr>
                </a:solidFill>
              </a:rPr>
              <a:t> is an error term</a:t>
            </a:r>
          </a:p>
        </p:txBody>
      </p:sp>
      <p:sp>
        <p:nvSpPr>
          <p:cNvPr id="8" name="Slide Number Placeholder 7">
            <a:extLst>
              <a:ext uri="{FF2B5EF4-FFF2-40B4-BE49-F238E27FC236}">
                <a16:creationId xmlns:a16="http://schemas.microsoft.com/office/drawing/2014/main" id="{529E4B37-D398-4D98-AE0D-883928356EF7}"/>
              </a:ext>
            </a:extLst>
          </p:cNvPr>
          <p:cNvSpPr>
            <a:spLocks noGrp="1"/>
          </p:cNvSpPr>
          <p:nvPr>
            <p:ph type="sldNum" sz="quarter" idx="4"/>
          </p:nvPr>
        </p:nvSpPr>
        <p:spPr/>
        <p:txBody>
          <a:bodyPr/>
          <a:lstStyle/>
          <a:p>
            <a:fld id="{F9BE6549-90FB-4E0E-8C54-0640FEBC787D}" type="slidenum">
              <a:rPr lang="en-US" smtClean="0"/>
              <a:pPr/>
              <a:t>29</a:t>
            </a:fld>
            <a:endParaRPr lang="en-US" dirty="0"/>
          </a:p>
        </p:txBody>
      </p:sp>
    </p:spTree>
    <p:extLst>
      <p:ext uri="{BB962C8B-B14F-4D97-AF65-F5344CB8AC3E}">
        <p14:creationId xmlns:p14="http://schemas.microsoft.com/office/powerpoint/2010/main" val="2621762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6FFD-B9A1-469A-88D8-0D3301318AF8}"/>
              </a:ext>
            </a:extLst>
          </p:cNvPr>
          <p:cNvSpPr>
            <a:spLocks noGrp="1"/>
          </p:cNvSpPr>
          <p:nvPr>
            <p:ph type="title"/>
          </p:nvPr>
        </p:nvSpPr>
        <p:spPr/>
        <p:txBody>
          <a:bodyPr/>
          <a:lstStyle/>
          <a:p>
            <a:r>
              <a:rPr lang="en-IN" dirty="0"/>
              <a:t>Purchasing Power Parity (P</a:t>
            </a:r>
            <a:r>
              <a:rPr lang="en-IN" sz="100" dirty="0"/>
              <a:t> </a:t>
            </a:r>
            <a:r>
              <a:rPr lang="en-IN" dirty="0"/>
              <a:t>P</a:t>
            </a:r>
            <a:r>
              <a:rPr lang="en-IN" sz="100" dirty="0"/>
              <a:t> </a:t>
            </a:r>
            <a:r>
              <a:rPr lang="en-IN" dirty="0"/>
              <a:t>P) </a:t>
            </a:r>
            <a:r>
              <a:rPr lang="en-IN" sz="2400" b="0" dirty="0"/>
              <a:t>(1 of 10)</a:t>
            </a:r>
          </a:p>
        </p:txBody>
      </p:sp>
      <p:sp>
        <p:nvSpPr>
          <p:cNvPr id="3" name="Text Placeholder 2">
            <a:extLst>
              <a:ext uri="{FF2B5EF4-FFF2-40B4-BE49-F238E27FC236}">
                <a16:creationId xmlns:a16="http://schemas.microsoft.com/office/drawing/2014/main" id="{FB73E673-6ADC-4841-BD96-B491CC9C2603}"/>
              </a:ext>
            </a:extLst>
          </p:cNvPr>
          <p:cNvSpPr>
            <a:spLocks noGrp="1"/>
          </p:cNvSpPr>
          <p:nvPr>
            <p:ph type="body" sz="quarter" idx="17"/>
          </p:nvPr>
        </p:nvSpPr>
        <p:spPr>
          <a:xfrm>
            <a:off x="743576" y="1289304"/>
            <a:ext cx="10919506" cy="3587496"/>
          </a:xfrm>
        </p:spPr>
        <p:txBody>
          <a:bodyPr/>
          <a:lstStyle/>
          <a:p>
            <a:pPr marL="0" indent="0">
              <a:buNone/>
            </a:pPr>
            <a:r>
              <a:rPr lang="en-IN" b="1" dirty="0"/>
              <a:t>Interpretations of Purchasing Power Parity</a:t>
            </a:r>
          </a:p>
          <a:p>
            <a:r>
              <a:rPr lang="en-IN" b="1" dirty="0"/>
              <a:t>Absolute Form of P</a:t>
            </a:r>
            <a:r>
              <a:rPr lang="en-IN" sz="100" b="1" dirty="0"/>
              <a:t> </a:t>
            </a:r>
            <a:r>
              <a:rPr lang="en-IN" b="1" dirty="0"/>
              <a:t>P</a:t>
            </a:r>
            <a:r>
              <a:rPr lang="en-IN" sz="100" b="1" dirty="0"/>
              <a:t> </a:t>
            </a:r>
            <a:r>
              <a:rPr lang="en-IN" b="1" dirty="0"/>
              <a:t>P:</a:t>
            </a:r>
            <a:r>
              <a:rPr lang="en-IN" dirty="0"/>
              <a:t> Without international barriers, consumers shift their demand to wherever prices are lower. </a:t>
            </a:r>
            <a:r>
              <a:rPr lang="en-IN" b="1" dirty="0"/>
              <a:t>Prices of the same basket of products in two different countries should be equal</a:t>
            </a:r>
            <a:r>
              <a:rPr lang="en-IN" dirty="0"/>
              <a:t> when measured in common currency.</a:t>
            </a:r>
          </a:p>
          <a:p>
            <a:r>
              <a:rPr lang="en-IN" b="1" dirty="0"/>
              <a:t>Relative Form of P</a:t>
            </a:r>
            <a:r>
              <a:rPr lang="en-IN" sz="100" b="1" dirty="0"/>
              <a:t> </a:t>
            </a:r>
            <a:r>
              <a:rPr lang="en-IN" b="1" dirty="0"/>
              <a:t>P</a:t>
            </a:r>
            <a:r>
              <a:rPr lang="en-IN" sz="100" b="1" dirty="0"/>
              <a:t> </a:t>
            </a:r>
            <a:r>
              <a:rPr lang="en-IN" b="1" dirty="0"/>
              <a:t>P:</a:t>
            </a:r>
            <a:r>
              <a:rPr lang="en-IN" dirty="0"/>
              <a:t> Due to market imperfections, prices of the same basket of products in different countries will not necessarily be the same, but </a:t>
            </a:r>
            <a:r>
              <a:rPr lang="en-IN" b="1" dirty="0"/>
              <a:t>the rate of change in prices should be similar</a:t>
            </a:r>
            <a:r>
              <a:rPr lang="en-IN" dirty="0"/>
              <a:t> when measured in common currency</a:t>
            </a:r>
          </a:p>
        </p:txBody>
      </p:sp>
      <p:sp>
        <p:nvSpPr>
          <p:cNvPr id="4" name="Slide Number Placeholder 3">
            <a:extLst>
              <a:ext uri="{FF2B5EF4-FFF2-40B4-BE49-F238E27FC236}">
                <a16:creationId xmlns:a16="http://schemas.microsoft.com/office/drawing/2014/main" id="{2B209F1A-9366-4EE8-AE9D-0FA2A8294D48}"/>
              </a:ext>
            </a:extLst>
          </p:cNvPr>
          <p:cNvSpPr>
            <a:spLocks noGrp="1"/>
          </p:cNvSpPr>
          <p:nvPr>
            <p:ph type="sldNum" sz="quarter" idx="4"/>
          </p:nvPr>
        </p:nvSpPr>
        <p:spPr/>
        <p:txBody>
          <a:bodyPr/>
          <a:lstStyle/>
          <a:p>
            <a:fld id="{F9BE6549-90FB-4E0E-8C54-0640FEBC787D}" type="slidenum">
              <a:rPr lang="en-US" smtClean="0"/>
              <a:pPr/>
              <a:t>3</a:t>
            </a:fld>
            <a:endParaRPr lang="en-US" dirty="0"/>
          </a:p>
        </p:txBody>
      </p:sp>
    </p:spTree>
    <p:extLst>
      <p:ext uri="{BB962C8B-B14F-4D97-AF65-F5344CB8AC3E}">
        <p14:creationId xmlns:p14="http://schemas.microsoft.com/office/powerpoint/2010/main" val="1102428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52FF-E706-4076-922A-0F11A494FEE4}"/>
              </a:ext>
            </a:extLst>
          </p:cNvPr>
          <p:cNvSpPr>
            <a:spLocks noGrp="1"/>
          </p:cNvSpPr>
          <p:nvPr>
            <p:ph type="title"/>
          </p:nvPr>
        </p:nvSpPr>
        <p:spPr>
          <a:xfrm>
            <a:off x="838199" y="365125"/>
            <a:ext cx="11039669" cy="923926"/>
          </a:xfrm>
        </p:spPr>
        <p:txBody>
          <a:bodyPr/>
          <a:lstStyle/>
          <a:p>
            <a:r>
              <a:rPr lang="en-IN" sz="3200" dirty="0"/>
              <a:t>Exhibit 8.6 Illustration of I</a:t>
            </a:r>
            <a:r>
              <a:rPr lang="en-IN" sz="100" dirty="0"/>
              <a:t> </a:t>
            </a:r>
            <a:r>
              <a:rPr lang="en-IN" sz="3200" dirty="0"/>
              <a:t>F</a:t>
            </a:r>
            <a:r>
              <a:rPr lang="en-IN" sz="100" dirty="0"/>
              <a:t> </a:t>
            </a:r>
            <a:r>
              <a:rPr lang="en-IN" sz="3200" dirty="0"/>
              <a:t>E Line (When Exchange Rate Changes Perfectly Offset Interest Rate Differentials)</a:t>
            </a:r>
          </a:p>
        </p:txBody>
      </p:sp>
      <p:pic>
        <p:nvPicPr>
          <p:cNvPr id="6" name="Content Placeholder 5" descr="A line and 5 points are graphed on a rectangular coordinate plane. The horizontal axis is labeled % Delta in the foreign currency’s spot rate and is marked from negative 6 to 6. The vertical axis is labeled i_h minus i_f in percentage and is marked from negative 6 to 6. The points are plotted as follows: E(negative 3, negative 3), F(2, 2), G(2, negative 3), H(negative 5, negative 3) and J(negative 2, 2). The line is labeled: I F E line. It enters the bottom left of the viewing window in the third quadrant, goes up and to the right through point E, the origin and point F, and it exits the top right of the viewing window. ">
            <a:extLst>
              <a:ext uri="{FF2B5EF4-FFF2-40B4-BE49-F238E27FC236}">
                <a16:creationId xmlns:a16="http://schemas.microsoft.com/office/drawing/2014/main" id="{67FC432D-EA6C-4A78-AD6D-FBB79444F469}"/>
              </a:ext>
            </a:extLst>
          </p:cNvPr>
          <p:cNvPicPr>
            <a:picLocks noGrp="1" noChangeAspect="1"/>
          </p:cNvPicPr>
          <p:nvPr>
            <p:ph sz="quarter" idx="16"/>
          </p:nvPr>
        </p:nvPicPr>
        <p:blipFill>
          <a:blip r:embed="rId2"/>
          <a:stretch>
            <a:fillRect/>
          </a:stretch>
        </p:blipFill>
        <p:spPr>
          <a:xfrm>
            <a:off x="3332289" y="1587923"/>
            <a:ext cx="5633299" cy="4469555"/>
          </a:xfrm>
          <a:prstGeom prst="rect">
            <a:avLst/>
          </a:prstGeom>
        </p:spPr>
      </p:pic>
      <p:sp>
        <p:nvSpPr>
          <p:cNvPr id="5" name="Slide Number Placeholder 4">
            <a:extLst>
              <a:ext uri="{FF2B5EF4-FFF2-40B4-BE49-F238E27FC236}">
                <a16:creationId xmlns:a16="http://schemas.microsoft.com/office/drawing/2014/main" id="{51740210-D103-4899-B243-43A9A869863B}"/>
              </a:ext>
            </a:extLst>
          </p:cNvPr>
          <p:cNvSpPr>
            <a:spLocks noGrp="1"/>
          </p:cNvSpPr>
          <p:nvPr>
            <p:ph type="sldNum" sz="quarter" idx="4"/>
          </p:nvPr>
        </p:nvSpPr>
        <p:spPr/>
        <p:txBody>
          <a:bodyPr/>
          <a:lstStyle/>
          <a:p>
            <a:fld id="{F9BE6549-90FB-4E0E-8C54-0640FEBC787D}" type="slidenum">
              <a:rPr lang="en-US" smtClean="0"/>
              <a:pPr/>
              <a:t>30</a:t>
            </a:fld>
            <a:endParaRPr lang="en-US" dirty="0"/>
          </a:p>
        </p:txBody>
      </p:sp>
    </p:spTree>
    <p:extLst>
      <p:ext uri="{BB962C8B-B14F-4D97-AF65-F5344CB8AC3E}">
        <p14:creationId xmlns:p14="http://schemas.microsoft.com/office/powerpoint/2010/main" val="4281162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C069-6888-4D7F-8640-17AD0BBDBF8A}"/>
              </a:ext>
            </a:extLst>
          </p:cNvPr>
          <p:cNvSpPr>
            <a:spLocks noGrp="1"/>
          </p:cNvSpPr>
          <p:nvPr>
            <p:ph type="title"/>
          </p:nvPr>
        </p:nvSpPr>
        <p:spPr/>
        <p:txBody>
          <a:bodyPr/>
          <a:lstStyle/>
          <a:p>
            <a:r>
              <a:rPr lang="en-IN" dirty="0"/>
              <a:t>Tests of the International Fisher Effect </a:t>
            </a:r>
            <a:r>
              <a:rPr lang="en-IN" sz="2400" b="0" dirty="0"/>
              <a:t>(1 of 2)</a:t>
            </a:r>
          </a:p>
        </p:txBody>
      </p:sp>
      <p:sp>
        <p:nvSpPr>
          <p:cNvPr id="3" name="Text Placeholder 2">
            <a:extLst>
              <a:ext uri="{FF2B5EF4-FFF2-40B4-BE49-F238E27FC236}">
                <a16:creationId xmlns:a16="http://schemas.microsoft.com/office/drawing/2014/main" id="{C665BFD2-0E77-4A1E-B056-C64C57EAC4AF}"/>
              </a:ext>
            </a:extLst>
          </p:cNvPr>
          <p:cNvSpPr>
            <a:spLocks noGrp="1"/>
          </p:cNvSpPr>
          <p:nvPr>
            <p:ph type="body" sz="quarter" idx="17"/>
          </p:nvPr>
        </p:nvSpPr>
        <p:spPr>
          <a:xfrm>
            <a:off x="743576" y="1289304"/>
            <a:ext cx="10711543" cy="4683480"/>
          </a:xfrm>
        </p:spPr>
        <p:txBody>
          <a:bodyPr>
            <a:normAutofit/>
          </a:bodyPr>
          <a:lstStyle/>
          <a:p>
            <a:r>
              <a:rPr lang="en-IN" b="1" dirty="0"/>
              <a:t>Limitations of the I</a:t>
            </a:r>
            <a:r>
              <a:rPr lang="en-IN" sz="100" b="1" dirty="0"/>
              <a:t> </a:t>
            </a:r>
            <a:r>
              <a:rPr lang="en-IN" b="1" dirty="0"/>
              <a:t>F</a:t>
            </a:r>
            <a:r>
              <a:rPr lang="en-IN" sz="100" b="1" dirty="0"/>
              <a:t> </a:t>
            </a:r>
            <a:r>
              <a:rPr lang="en-IN" b="1" dirty="0"/>
              <a:t>E</a:t>
            </a:r>
          </a:p>
          <a:p>
            <a:pPr lvl="1"/>
            <a:r>
              <a:rPr lang="en-IN" dirty="0"/>
              <a:t>The I</a:t>
            </a:r>
            <a:r>
              <a:rPr lang="en-IN" sz="100" dirty="0"/>
              <a:t> </a:t>
            </a:r>
            <a:r>
              <a:rPr lang="en-IN" dirty="0"/>
              <a:t>F</a:t>
            </a:r>
            <a:r>
              <a:rPr lang="en-IN" sz="100" dirty="0"/>
              <a:t> </a:t>
            </a:r>
            <a:r>
              <a:rPr lang="en-IN" dirty="0"/>
              <a:t>E theory relies on the Fisher effect and P</a:t>
            </a:r>
            <a:r>
              <a:rPr lang="en-IN" sz="100" dirty="0"/>
              <a:t> </a:t>
            </a:r>
            <a:r>
              <a:rPr lang="en-IN" dirty="0"/>
              <a:t>P</a:t>
            </a:r>
            <a:r>
              <a:rPr lang="en-IN" sz="100" dirty="0"/>
              <a:t> </a:t>
            </a:r>
            <a:r>
              <a:rPr lang="en-IN" dirty="0"/>
              <a:t>P</a:t>
            </a:r>
          </a:p>
          <a:p>
            <a:r>
              <a:rPr lang="en-IN" b="1" dirty="0"/>
              <a:t>Limitation of the Fisher Effect</a:t>
            </a:r>
          </a:p>
          <a:p>
            <a:pPr lvl="1"/>
            <a:r>
              <a:rPr lang="en-IN" dirty="0"/>
              <a:t>The difference between the nominal interest rate and actual inflation rate is not consistent. Thus, while the Fisher effect can effectively use nominal interest rates to estimate the market’s expected inflation over a particular period, the market may be wrong.</a:t>
            </a:r>
          </a:p>
          <a:p>
            <a:r>
              <a:rPr lang="en-IN" b="1" dirty="0"/>
              <a:t>Limitation of P</a:t>
            </a:r>
            <a:r>
              <a:rPr lang="en-IN" sz="100" b="1" dirty="0"/>
              <a:t> </a:t>
            </a:r>
            <a:r>
              <a:rPr lang="en-IN" b="1" dirty="0"/>
              <a:t>P</a:t>
            </a:r>
            <a:r>
              <a:rPr lang="en-IN" sz="100" b="1" dirty="0"/>
              <a:t> </a:t>
            </a:r>
            <a:r>
              <a:rPr lang="en-IN" b="1" dirty="0"/>
              <a:t>P</a:t>
            </a:r>
            <a:endParaRPr lang="en-IN" dirty="0"/>
          </a:p>
          <a:p>
            <a:pPr lvl="1"/>
            <a:r>
              <a:rPr lang="en-IN" dirty="0"/>
              <a:t>Other country characteristics besides inflation (income levels, government controls) can affect exchange rate movements. Even if the expected inflation derived from the Fisher effect properly reflects the actual inflation rate over the period, relying solely on inflation to forecast the future exchange rate is subject to error.</a:t>
            </a:r>
          </a:p>
        </p:txBody>
      </p:sp>
      <p:sp>
        <p:nvSpPr>
          <p:cNvPr id="4" name="Slide Number Placeholder 3">
            <a:extLst>
              <a:ext uri="{FF2B5EF4-FFF2-40B4-BE49-F238E27FC236}">
                <a16:creationId xmlns:a16="http://schemas.microsoft.com/office/drawing/2014/main" id="{5EA55A0B-40A1-4022-BD51-82601FFA83E5}"/>
              </a:ext>
            </a:extLst>
          </p:cNvPr>
          <p:cNvSpPr>
            <a:spLocks noGrp="1"/>
          </p:cNvSpPr>
          <p:nvPr>
            <p:ph type="sldNum" sz="quarter" idx="4"/>
          </p:nvPr>
        </p:nvSpPr>
        <p:spPr/>
        <p:txBody>
          <a:bodyPr/>
          <a:lstStyle/>
          <a:p>
            <a:fld id="{F9BE6549-90FB-4E0E-8C54-0640FEBC787D}" type="slidenum">
              <a:rPr lang="en-US" smtClean="0"/>
              <a:pPr/>
              <a:t>31</a:t>
            </a:fld>
            <a:endParaRPr lang="en-US" dirty="0"/>
          </a:p>
        </p:txBody>
      </p:sp>
    </p:spTree>
    <p:extLst>
      <p:ext uri="{BB962C8B-B14F-4D97-AF65-F5344CB8AC3E}">
        <p14:creationId xmlns:p14="http://schemas.microsoft.com/office/powerpoint/2010/main" val="577217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6621-2076-4007-B91D-F57731A20F88}"/>
              </a:ext>
            </a:extLst>
          </p:cNvPr>
          <p:cNvSpPr>
            <a:spLocks noGrp="1"/>
          </p:cNvSpPr>
          <p:nvPr>
            <p:ph type="title"/>
          </p:nvPr>
        </p:nvSpPr>
        <p:spPr/>
        <p:txBody>
          <a:bodyPr/>
          <a:lstStyle/>
          <a:p>
            <a:r>
              <a:rPr lang="en-IN" dirty="0"/>
              <a:t>Tests of the International Fisher Effect </a:t>
            </a:r>
            <a:r>
              <a:rPr lang="en-IN" sz="2400" b="0" dirty="0"/>
              <a:t>(2 of 2)</a:t>
            </a:r>
            <a:endParaRPr lang="en-IN" dirty="0"/>
          </a:p>
        </p:txBody>
      </p:sp>
      <p:sp>
        <p:nvSpPr>
          <p:cNvPr id="3" name="Text Placeholder 2">
            <a:extLst>
              <a:ext uri="{FF2B5EF4-FFF2-40B4-BE49-F238E27FC236}">
                <a16:creationId xmlns:a16="http://schemas.microsoft.com/office/drawing/2014/main" id="{47F1978F-4666-4F59-A318-86BAA2EAF62C}"/>
              </a:ext>
            </a:extLst>
          </p:cNvPr>
          <p:cNvSpPr>
            <a:spLocks noGrp="1"/>
          </p:cNvSpPr>
          <p:nvPr>
            <p:ph type="body" sz="quarter" idx="17"/>
          </p:nvPr>
        </p:nvSpPr>
        <p:spPr>
          <a:xfrm>
            <a:off x="743576" y="1289304"/>
            <a:ext cx="11087640" cy="4738272"/>
          </a:xfrm>
        </p:spPr>
        <p:txBody>
          <a:bodyPr>
            <a:normAutofit/>
          </a:bodyPr>
          <a:lstStyle/>
          <a:p>
            <a:pPr marL="0" indent="0">
              <a:buNone/>
            </a:pPr>
            <a:r>
              <a:rPr lang="en-IN" b="1" dirty="0"/>
              <a:t>I</a:t>
            </a:r>
            <a:r>
              <a:rPr lang="en-IN" sz="100" b="1" dirty="0"/>
              <a:t> </a:t>
            </a:r>
            <a:r>
              <a:rPr lang="en-IN" b="1" dirty="0"/>
              <a:t>F</a:t>
            </a:r>
            <a:r>
              <a:rPr lang="en-IN" sz="100" b="1" dirty="0"/>
              <a:t> </a:t>
            </a:r>
            <a:r>
              <a:rPr lang="en-IN" b="1" dirty="0"/>
              <a:t>E Theory versus Reality</a:t>
            </a:r>
          </a:p>
          <a:p>
            <a:r>
              <a:rPr lang="en-IN" dirty="0"/>
              <a:t>The I</a:t>
            </a:r>
            <a:r>
              <a:rPr lang="en-IN" sz="100" dirty="0"/>
              <a:t> </a:t>
            </a:r>
            <a:r>
              <a:rPr lang="en-IN" dirty="0"/>
              <a:t>F</a:t>
            </a:r>
            <a:r>
              <a:rPr lang="en-IN" sz="100" dirty="0"/>
              <a:t> </a:t>
            </a:r>
            <a:r>
              <a:rPr lang="en-IN" dirty="0"/>
              <a:t>E theory contradicts how a country with a high interest rate can attract more capital flows and therefore cause the local currency’s value to strengthen (Ch. 4).</a:t>
            </a:r>
          </a:p>
          <a:p>
            <a:r>
              <a:rPr lang="en-IN" dirty="0"/>
              <a:t>I</a:t>
            </a:r>
            <a:r>
              <a:rPr lang="en-IN" sz="100" dirty="0"/>
              <a:t> </a:t>
            </a:r>
            <a:r>
              <a:rPr lang="en-IN" dirty="0"/>
              <a:t>F</a:t>
            </a:r>
            <a:r>
              <a:rPr lang="en-IN" sz="100" dirty="0"/>
              <a:t> </a:t>
            </a:r>
            <a:r>
              <a:rPr lang="en-IN" dirty="0"/>
              <a:t>E theory also contradicts how central banks may purposely try to raise interest rates in order to attract funds and strengthen the value of their local currencies (Ch. 6).</a:t>
            </a:r>
          </a:p>
          <a:p>
            <a:r>
              <a:rPr lang="en-IN" dirty="0"/>
              <a:t>Whether the I</a:t>
            </a:r>
            <a:r>
              <a:rPr lang="en-IN" sz="100" dirty="0"/>
              <a:t> </a:t>
            </a:r>
            <a:r>
              <a:rPr lang="en-IN" dirty="0"/>
              <a:t>F</a:t>
            </a:r>
            <a:r>
              <a:rPr lang="en-IN" sz="100" dirty="0"/>
              <a:t> </a:t>
            </a:r>
            <a:r>
              <a:rPr lang="en-IN" dirty="0"/>
              <a:t>E holds in reality is dependent on the countries involved and the period assessed.</a:t>
            </a:r>
          </a:p>
          <a:p>
            <a:r>
              <a:rPr lang="en-IN" dirty="0"/>
              <a:t>The I</a:t>
            </a:r>
            <a:r>
              <a:rPr lang="en-IN" sz="100" dirty="0"/>
              <a:t> </a:t>
            </a:r>
            <a:r>
              <a:rPr lang="en-IN" dirty="0"/>
              <a:t>F</a:t>
            </a:r>
            <a:r>
              <a:rPr lang="en-IN" sz="100" dirty="0"/>
              <a:t> </a:t>
            </a:r>
            <a:r>
              <a:rPr lang="en-IN" dirty="0"/>
              <a:t>E theory may be especially meaningful to situations in which the M</a:t>
            </a:r>
            <a:r>
              <a:rPr lang="en-IN" sz="100" dirty="0"/>
              <a:t> </a:t>
            </a:r>
            <a:r>
              <a:rPr lang="en-IN" dirty="0"/>
              <a:t>N</a:t>
            </a:r>
            <a:r>
              <a:rPr lang="en-IN" sz="100" dirty="0"/>
              <a:t> </a:t>
            </a:r>
            <a:r>
              <a:rPr lang="en-IN" dirty="0"/>
              <a:t>Cs and large investors consider investing in countries where the prevailing interest rates are very high.</a:t>
            </a:r>
          </a:p>
        </p:txBody>
      </p:sp>
      <p:sp>
        <p:nvSpPr>
          <p:cNvPr id="4" name="Slide Number Placeholder 3">
            <a:extLst>
              <a:ext uri="{FF2B5EF4-FFF2-40B4-BE49-F238E27FC236}">
                <a16:creationId xmlns:a16="http://schemas.microsoft.com/office/drawing/2014/main" id="{1E73825F-D7FE-4932-904B-0CD0FA8ABA91}"/>
              </a:ext>
            </a:extLst>
          </p:cNvPr>
          <p:cNvSpPr>
            <a:spLocks noGrp="1"/>
          </p:cNvSpPr>
          <p:nvPr>
            <p:ph type="sldNum" sz="quarter" idx="4"/>
          </p:nvPr>
        </p:nvSpPr>
        <p:spPr/>
        <p:txBody>
          <a:bodyPr/>
          <a:lstStyle/>
          <a:p>
            <a:fld id="{F9BE6549-90FB-4E0E-8C54-0640FEBC787D}" type="slidenum">
              <a:rPr lang="en-US" smtClean="0"/>
              <a:pPr/>
              <a:t>32</a:t>
            </a:fld>
            <a:endParaRPr lang="en-US" dirty="0"/>
          </a:p>
        </p:txBody>
      </p:sp>
    </p:spTree>
    <p:extLst>
      <p:ext uri="{BB962C8B-B14F-4D97-AF65-F5344CB8AC3E}">
        <p14:creationId xmlns:p14="http://schemas.microsoft.com/office/powerpoint/2010/main" val="76890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2F7C-7F54-4188-9A5E-E07F54A9BC80}"/>
              </a:ext>
            </a:extLst>
          </p:cNvPr>
          <p:cNvSpPr>
            <a:spLocks noGrp="1"/>
          </p:cNvSpPr>
          <p:nvPr>
            <p:ph type="title"/>
          </p:nvPr>
        </p:nvSpPr>
        <p:spPr/>
        <p:txBody>
          <a:bodyPr/>
          <a:lstStyle/>
          <a:p>
            <a:r>
              <a:rPr lang="en-IN" dirty="0"/>
              <a:t>Comparison of the I</a:t>
            </a:r>
            <a:r>
              <a:rPr lang="en-IN" sz="100" dirty="0"/>
              <a:t> </a:t>
            </a:r>
            <a:r>
              <a:rPr lang="en-IN" dirty="0"/>
              <a:t>R</a:t>
            </a:r>
            <a:r>
              <a:rPr lang="en-IN" sz="100" dirty="0"/>
              <a:t> </a:t>
            </a:r>
            <a:r>
              <a:rPr lang="en-IN" dirty="0"/>
              <a:t>P, P</a:t>
            </a:r>
            <a:r>
              <a:rPr lang="en-IN" sz="100" dirty="0"/>
              <a:t> </a:t>
            </a:r>
            <a:r>
              <a:rPr lang="en-IN" dirty="0" err="1"/>
              <a:t>P</a:t>
            </a:r>
            <a:r>
              <a:rPr lang="en-IN" sz="100" dirty="0"/>
              <a:t> </a:t>
            </a:r>
            <a:r>
              <a:rPr lang="en-IN" dirty="0"/>
              <a:t>P, and I</a:t>
            </a:r>
            <a:r>
              <a:rPr lang="en-IN" sz="100" dirty="0"/>
              <a:t> </a:t>
            </a:r>
            <a:r>
              <a:rPr lang="en-IN" dirty="0"/>
              <a:t>F</a:t>
            </a:r>
            <a:r>
              <a:rPr lang="en-IN" sz="100" dirty="0"/>
              <a:t> </a:t>
            </a:r>
            <a:r>
              <a:rPr lang="en-IN" dirty="0"/>
              <a:t>E</a:t>
            </a:r>
          </a:p>
        </p:txBody>
      </p:sp>
      <p:sp>
        <p:nvSpPr>
          <p:cNvPr id="3" name="Text Placeholder 2">
            <a:extLst>
              <a:ext uri="{FF2B5EF4-FFF2-40B4-BE49-F238E27FC236}">
                <a16:creationId xmlns:a16="http://schemas.microsoft.com/office/drawing/2014/main" id="{537DCC23-2A2D-480A-8D4B-EC0ABA79A3BD}"/>
              </a:ext>
            </a:extLst>
          </p:cNvPr>
          <p:cNvSpPr>
            <a:spLocks noGrp="1"/>
          </p:cNvSpPr>
          <p:nvPr>
            <p:ph type="body" sz="quarter" idx="17"/>
          </p:nvPr>
        </p:nvSpPr>
        <p:spPr/>
        <p:txBody>
          <a:bodyPr/>
          <a:lstStyle/>
          <a:p>
            <a:pPr marL="0" indent="0">
              <a:buNone/>
            </a:pPr>
            <a:r>
              <a:rPr lang="en-IN" dirty="0"/>
              <a:t>Although all three theories relate to the determination of exchange rates, they have different implications. (Exhibit 8.7)</a:t>
            </a:r>
          </a:p>
          <a:p>
            <a:r>
              <a:rPr lang="en-IN" dirty="0"/>
              <a:t>I</a:t>
            </a:r>
            <a:r>
              <a:rPr lang="en-IN" sz="100" dirty="0"/>
              <a:t> </a:t>
            </a:r>
            <a:r>
              <a:rPr lang="en-IN" dirty="0"/>
              <a:t>R</a:t>
            </a:r>
            <a:r>
              <a:rPr lang="en-IN" sz="100" dirty="0"/>
              <a:t> </a:t>
            </a:r>
            <a:r>
              <a:rPr lang="en-IN" dirty="0"/>
              <a:t>P focuses on why the forward rate differs from the spot rate and on the degree of difference that should exist. It relates to a specific point in time.</a:t>
            </a:r>
          </a:p>
          <a:p>
            <a:r>
              <a:rPr lang="en-IN" dirty="0"/>
              <a:t>P</a:t>
            </a:r>
            <a:r>
              <a:rPr lang="en-IN" sz="100" dirty="0"/>
              <a:t> </a:t>
            </a:r>
            <a:r>
              <a:rPr lang="en-IN" dirty="0"/>
              <a:t>P</a:t>
            </a:r>
            <a:r>
              <a:rPr lang="en-IN" sz="100" dirty="0"/>
              <a:t> </a:t>
            </a:r>
            <a:r>
              <a:rPr lang="en-IN" dirty="0" err="1"/>
              <a:t>P</a:t>
            </a:r>
            <a:r>
              <a:rPr lang="en-IN" dirty="0"/>
              <a:t> and I</a:t>
            </a:r>
            <a:r>
              <a:rPr lang="en-IN" sz="100" dirty="0"/>
              <a:t> </a:t>
            </a:r>
            <a:r>
              <a:rPr lang="en-IN" dirty="0"/>
              <a:t>F</a:t>
            </a:r>
            <a:r>
              <a:rPr lang="en-IN" sz="100" dirty="0"/>
              <a:t> </a:t>
            </a:r>
            <a:r>
              <a:rPr lang="en-IN" dirty="0"/>
              <a:t>E focus on how a currency’s spot rate will change over time.</a:t>
            </a:r>
          </a:p>
          <a:p>
            <a:r>
              <a:rPr lang="en-IN" dirty="0"/>
              <a:t>Whereas P</a:t>
            </a:r>
            <a:r>
              <a:rPr lang="en-IN" sz="100" dirty="0"/>
              <a:t> </a:t>
            </a:r>
            <a:r>
              <a:rPr lang="en-IN" dirty="0" err="1"/>
              <a:t>P</a:t>
            </a:r>
            <a:r>
              <a:rPr lang="en-IN" sz="100" dirty="0"/>
              <a:t> </a:t>
            </a:r>
            <a:r>
              <a:rPr lang="en-IN" dirty="0" err="1"/>
              <a:t>P</a:t>
            </a:r>
            <a:r>
              <a:rPr lang="en-IN" dirty="0"/>
              <a:t> suggests that the spot rate will change in accordance with inflation differentials, I</a:t>
            </a:r>
            <a:r>
              <a:rPr lang="en-IN" sz="100" dirty="0"/>
              <a:t> </a:t>
            </a:r>
            <a:r>
              <a:rPr lang="en-IN" dirty="0"/>
              <a:t>F</a:t>
            </a:r>
            <a:r>
              <a:rPr lang="en-IN" sz="100" dirty="0"/>
              <a:t> </a:t>
            </a:r>
            <a:r>
              <a:rPr lang="en-IN" dirty="0"/>
              <a:t>E suggests that it will change in accordance with interest rate differentials.</a:t>
            </a:r>
          </a:p>
          <a:p>
            <a:r>
              <a:rPr lang="en-IN" dirty="0"/>
              <a:t>P</a:t>
            </a:r>
            <a:r>
              <a:rPr lang="en-IN" sz="100" dirty="0"/>
              <a:t> </a:t>
            </a:r>
            <a:r>
              <a:rPr lang="en-IN" dirty="0" err="1"/>
              <a:t>P</a:t>
            </a:r>
            <a:r>
              <a:rPr lang="en-IN" sz="100" dirty="0"/>
              <a:t> </a:t>
            </a:r>
            <a:r>
              <a:rPr lang="en-IN" dirty="0" err="1"/>
              <a:t>P</a:t>
            </a:r>
            <a:r>
              <a:rPr lang="en-IN" dirty="0"/>
              <a:t> is related to I</a:t>
            </a:r>
            <a:r>
              <a:rPr lang="en-IN" sz="100" dirty="0"/>
              <a:t> </a:t>
            </a:r>
            <a:r>
              <a:rPr lang="en-IN" dirty="0"/>
              <a:t>F</a:t>
            </a:r>
            <a:r>
              <a:rPr lang="en-IN" sz="100" dirty="0"/>
              <a:t> </a:t>
            </a:r>
            <a:r>
              <a:rPr lang="en-IN" dirty="0"/>
              <a:t>E because expected inflation differentials influence the nominal interest rate differentials between two countries.</a:t>
            </a:r>
          </a:p>
        </p:txBody>
      </p:sp>
      <p:sp>
        <p:nvSpPr>
          <p:cNvPr id="4" name="Slide Number Placeholder 3">
            <a:extLst>
              <a:ext uri="{FF2B5EF4-FFF2-40B4-BE49-F238E27FC236}">
                <a16:creationId xmlns:a16="http://schemas.microsoft.com/office/drawing/2014/main" id="{DC275205-9FE0-4B26-B0B7-45B3CD96FE0A}"/>
              </a:ext>
            </a:extLst>
          </p:cNvPr>
          <p:cNvSpPr>
            <a:spLocks noGrp="1"/>
          </p:cNvSpPr>
          <p:nvPr>
            <p:ph type="sldNum" sz="quarter" idx="4"/>
          </p:nvPr>
        </p:nvSpPr>
        <p:spPr/>
        <p:txBody>
          <a:bodyPr/>
          <a:lstStyle/>
          <a:p>
            <a:fld id="{F9BE6549-90FB-4E0E-8C54-0640FEBC787D}" type="slidenum">
              <a:rPr lang="en-US" smtClean="0"/>
              <a:pPr/>
              <a:t>33</a:t>
            </a:fld>
            <a:endParaRPr lang="en-US" dirty="0"/>
          </a:p>
        </p:txBody>
      </p:sp>
    </p:spTree>
    <p:extLst>
      <p:ext uri="{BB962C8B-B14F-4D97-AF65-F5344CB8AC3E}">
        <p14:creationId xmlns:p14="http://schemas.microsoft.com/office/powerpoint/2010/main" val="2456581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C459-E325-413E-9E5B-8B3B21712452}"/>
              </a:ext>
            </a:extLst>
          </p:cNvPr>
          <p:cNvSpPr>
            <a:spLocks noGrp="1"/>
          </p:cNvSpPr>
          <p:nvPr>
            <p:ph type="title"/>
          </p:nvPr>
        </p:nvSpPr>
        <p:spPr>
          <a:xfrm>
            <a:off x="838200" y="365125"/>
            <a:ext cx="10515600" cy="923926"/>
          </a:xfrm>
        </p:spPr>
        <p:txBody>
          <a:bodyPr/>
          <a:lstStyle/>
          <a:p>
            <a:r>
              <a:rPr lang="en-IN" dirty="0"/>
              <a:t>Exhibit 8.7 Comparison of the I</a:t>
            </a:r>
            <a:r>
              <a:rPr lang="en-IN" sz="100" dirty="0"/>
              <a:t> </a:t>
            </a:r>
            <a:r>
              <a:rPr lang="en-IN" dirty="0"/>
              <a:t>R</a:t>
            </a:r>
            <a:r>
              <a:rPr lang="en-IN" sz="100" dirty="0"/>
              <a:t> </a:t>
            </a:r>
            <a:r>
              <a:rPr lang="en-IN" dirty="0"/>
              <a:t>P, P</a:t>
            </a:r>
            <a:r>
              <a:rPr lang="en-IN" sz="100" dirty="0"/>
              <a:t> </a:t>
            </a:r>
            <a:r>
              <a:rPr lang="en-IN" dirty="0" err="1"/>
              <a:t>P</a:t>
            </a:r>
            <a:r>
              <a:rPr lang="en-IN" sz="100" dirty="0"/>
              <a:t> </a:t>
            </a:r>
            <a:r>
              <a:rPr lang="en-IN" dirty="0" err="1"/>
              <a:t>P</a:t>
            </a:r>
            <a:r>
              <a:rPr lang="en-IN" dirty="0"/>
              <a:t>, and I</a:t>
            </a:r>
            <a:r>
              <a:rPr lang="en-IN" sz="100" dirty="0"/>
              <a:t> </a:t>
            </a:r>
            <a:r>
              <a:rPr lang="en-IN" dirty="0"/>
              <a:t>F</a:t>
            </a:r>
            <a:r>
              <a:rPr lang="en-IN" sz="100" dirty="0"/>
              <a:t> </a:t>
            </a:r>
            <a:r>
              <a:rPr lang="en-IN" dirty="0"/>
              <a:t>E Theories </a:t>
            </a:r>
            <a:r>
              <a:rPr lang="en-IN" sz="2400" b="0" dirty="0"/>
              <a:t>(1 of 3)</a:t>
            </a:r>
          </a:p>
        </p:txBody>
      </p:sp>
      <p:pic>
        <p:nvPicPr>
          <p:cNvPr id="7" name="Content Placeholder 6" descr="A chart gives the comparison of I R P, P P P, and I F E theories. Interest rate differential connects with a two-way arrow labeled Interest rate parity I R P to, forward rate discount or premium. Interest rate differential connects with a two-way arrow labeled Fisher effect to, inflation rate differential. Interest rate differential connects with a two-way arrow labeled international Fisher effect I F E to, exchange rate expectations. Inflation rate differential connects to a two-way arrow labeled P P P to, exchange rate expectations. ">
            <a:extLst>
              <a:ext uri="{FF2B5EF4-FFF2-40B4-BE49-F238E27FC236}">
                <a16:creationId xmlns:a16="http://schemas.microsoft.com/office/drawing/2014/main" id="{613D1ABA-07F7-4AE3-8B70-9ABB0434B0FB}"/>
              </a:ext>
            </a:extLst>
          </p:cNvPr>
          <p:cNvPicPr>
            <a:picLocks noGrp="1" noChangeAspect="1"/>
          </p:cNvPicPr>
          <p:nvPr>
            <p:ph sz="quarter" idx="16"/>
          </p:nvPr>
        </p:nvPicPr>
        <p:blipFill>
          <a:blip r:embed="rId2"/>
          <a:stretch>
            <a:fillRect/>
          </a:stretch>
        </p:blipFill>
        <p:spPr>
          <a:xfrm>
            <a:off x="1241666" y="1985093"/>
            <a:ext cx="9994934" cy="3615406"/>
          </a:xfrm>
          <a:prstGeom prst="rect">
            <a:avLst/>
          </a:prstGeom>
        </p:spPr>
      </p:pic>
      <p:sp>
        <p:nvSpPr>
          <p:cNvPr id="5" name="Slide Number Placeholder 4">
            <a:extLst>
              <a:ext uri="{FF2B5EF4-FFF2-40B4-BE49-F238E27FC236}">
                <a16:creationId xmlns:a16="http://schemas.microsoft.com/office/drawing/2014/main" id="{D8539250-33C0-4D36-971B-E65A735B97D6}"/>
              </a:ext>
            </a:extLst>
          </p:cNvPr>
          <p:cNvSpPr>
            <a:spLocks noGrp="1"/>
          </p:cNvSpPr>
          <p:nvPr>
            <p:ph type="sldNum" sz="quarter" idx="4"/>
          </p:nvPr>
        </p:nvSpPr>
        <p:spPr/>
        <p:txBody>
          <a:bodyPr/>
          <a:lstStyle/>
          <a:p>
            <a:fld id="{F9BE6549-90FB-4E0E-8C54-0640FEBC787D}" type="slidenum">
              <a:rPr lang="en-US" smtClean="0"/>
              <a:pPr/>
              <a:t>34</a:t>
            </a:fld>
            <a:endParaRPr lang="en-US" dirty="0"/>
          </a:p>
        </p:txBody>
      </p:sp>
    </p:spTree>
    <p:extLst>
      <p:ext uri="{BB962C8B-B14F-4D97-AF65-F5344CB8AC3E}">
        <p14:creationId xmlns:p14="http://schemas.microsoft.com/office/powerpoint/2010/main" val="2795350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7740-AC9D-44DE-8E82-11A727C26ED4}"/>
              </a:ext>
            </a:extLst>
          </p:cNvPr>
          <p:cNvSpPr>
            <a:spLocks noGrp="1"/>
          </p:cNvSpPr>
          <p:nvPr>
            <p:ph type="title"/>
          </p:nvPr>
        </p:nvSpPr>
        <p:spPr>
          <a:xfrm>
            <a:off x="838200" y="365125"/>
            <a:ext cx="10515600" cy="923926"/>
          </a:xfrm>
        </p:spPr>
        <p:txBody>
          <a:bodyPr/>
          <a:lstStyle/>
          <a:p>
            <a:r>
              <a:rPr lang="en-IN" dirty="0"/>
              <a:t>Exhibit 8.7 Comparison of the I</a:t>
            </a:r>
            <a:r>
              <a:rPr lang="en-IN" sz="100" dirty="0"/>
              <a:t> </a:t>
            </a:r>
            <a:r>
              <a:rPr lang="en-IN" dirty="0"/>
              <a:t>R</a:t>
            </a:r>
            <a:r>
              <a:rPr lang="en-IN" sz="100" dirty="0"/>
              <a:t> </a:t>
            </a:r>
            <a:r>
              <a:rPr lang="en-IN" dirty="0"/>
              <a:t>P, P</a:t>
            </a:r>
            <a:r>
              <a:rPr lang="en-IN" sz="100" dirty="0"/>
              <a:t> </a:t>
            </a:r>
            <a:r>
              <a:rPr lang="en-IN" dirty="0" err="1"/>
              <a:t>P</a:t>
            </a:r>
            <a:r>
              <a:rPr lang="en-IN" sz="100" dirty="0"/>
              <a:t> </a:t>
            </a:r>
            <a:r>
              <a:rPr lang="en-IN" dirty="0" err="1"/>
              <a:t>P</a:t>
            </a:r>
            <a:r>
              <a:rPr lang="en-IN" dirty="0"/>
              <a:t>, and I</a:t>
            </a:r>
            <a:r>
              <a:rPr lang="en-IN" sz="100" dirty="0"/>
              <a:t> </a:t>
            </a:r>
            <a:r>
              <a:rPr lang="en-IN" dirty="0"/>
              <a:t>F</a:t>
            </a:r>
            <a:r>
              <a:rPr lang="en-IN" sz="100" dirty="0"/>
              <a:t> </a:t>
            </a:r>
            <a:r>
              <a:rPr lang="en-IN" dirty="0"/>
              <a:t>E Theories </a:t>
            </a:r>
            <a:r>
              <a:rPr lang="en-IN" sz="2400" b="0" dirty="0"/>
              <a:t>(2 of 3)</a:t>
            </a:r>
            <a:endParaRPr lang="en-IN" dirty="0"/>
          </a:p>
        </p:txBody>
      </p:sp>
      <p:graphicFrame>
        <p:nvGraphicFramePr>
          <p:cNvPr id="6" name="Content Placeholder 3" descr="Table is accessible to screen readers.">
            <a:extLst>
              <a:ext uri="{FF2B5EF4-FFF2-40B4-BE49-F238E27FC236}">
                <a16:creationId xmlns:a16="http://schemas.microsoft.com/office/drawing/2014/main" id="{1830492B-3CB5-45D6-A040-6C9AB1C535AA}"/>
              </a:ext>
            </a:extLst>
          </p:cNvPr>
          <p:cNvGraphicFramePr>
            <a:graphicFrameLocks noGrp="1"/>
          </p:cNvGraphicFramePr>
          <p:nvPr>
            <p:ph sz="quarter" idx="16"/>
            <p:extLst>
              <p:ext uri="{D42A27DB-BD31-4B8C-83A1-F6EECF244321}">
                <p14:modId xmlns:p14="http://schemas.microsoft.com/office/powerpoint/2010/main" val="500309122"/>
              </p:ext>
            </p:extLst>
          </p:nvPr>
        </p:nvGraphicFramePr>
        <p:xfrm>
          <a:off x="742950" y="1447677"/>
          <a:ext cx="10712448" cy="3931920"/>
        </p:xfrm>
        <a:graphic>
          <a:graphicData uri="http://schemas.openxmlformats.org/drawingml/2006/table">
            <a:tbl>
              <a:tblPr firstRow="1" bandRow="1">
                <a:tableStyleId>{2D5ABB26-0587-4C30-8999-92F81FD0307C}</a:tableStyleId>
              </a:tblPr>
              <a:tblGrid>
                <a:gridCol w="1906944">
                  <a:extLst>
                    <a:ext uri="{9D8B030D-6E8A-4147-A177-3AD203B41FA5}">
                      <a16:colId xmlns:a16="http://schemas.microsoft.com/office/drawing/2014/main" val="2630963176"/>
                    </a:ext>
                  </a:extLst>
                </a:gridCol>
                <a:gridCol w="1866122">
                  <a:extLst>
                    <a:ext uri="{9D8B030D-6E8A-4147-A177-3AD203B41FA5}">
                      <a16:colId xmlns:a16="http://schemas.microsoft.com/office/drawing/2014/main" val="840158308"/>
                    </a:ext>
                  </a:extLst>
                </a:gridCol>
                <a:gridCol w="1866123">
                  <a:extLst>
                    <a:ext uri="{9D8B030D-6E8A-4147-A177-3AD203B41FA5}">
                      <a16:colId xmlns:a16="http://schemas.microsoft.com/office/drawing/2014/main" val="4259143869"/>
                    </a:ext>
                  </a:extLst>
                </a:gridCol>
                <a:gridCol w="5073259">
                  <a:extLst>
                    <a:ext uri="{9D8B030D-6E8A-4147-A177-3AD203B41FA5}">
                      <a16:colId xmlns:a16="http://schemas.microsoft.com/office/drawing/2014/main" val="1370559871"/>
                    </a:ext>
                  </a:extLst>
                </a:gridCol>
              </a:tblGrid>
              <a:tr h="370840">
                <a:tc>
                  <a:txBody>
                    <a:bodyPr/>
                    <a:lstStyle/>
                    <a:p>
                      <a:r>
                        <a:rPr lang="en-IN" sz="1600" b="1" dirty="0">
                          <a:solidFill>
                            <a:schemeClr val="bg2">
                              <a:lumMod val="10000"/>
                            </a:schemeClr>
                          </a:solidFill>
                          <a:latin typeface="Arial" panose="020B0604020202020204" pitchFamily="34" charset="0"/>
                          <a:cs typeface="Arial" panose="020B0604020202020204" pitchFamily="34" charset="0"/>
                        </a:rPr>
                        <a:t>THEORY</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solidFill>
                            <a:schemeClr val="bg2">
                              <a:lumMod val="10000"/>
                            </a:schemeClr>
                          </a:solidFill>
                          <a:latin typeface="Arial" panose="020B0604020202020204" pitchFamily="34" charset="0"/>
                          <a:cs typeface="Arial" panose="020B0604020202020204" pitchFamily="34" charset="0"/>
                        </a:rPr>
                        <a:t>KEY VARIABLES OF THEORY</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solidFill>
                            <a:schemeClr val="bg2">
                              <a:lumMod val="10000"/>
                            </a:schemeClr>
                          </a:solidFill>
                          <a:latin typeface="Arial" panose="020B0604020202020204" pitchFamily="34" charset="0"/>
                          <a:cs typeface="Arial" panose="020B0604020202020204" pitchFamily="34" charset="0"/>
                        </a:rPr>
                        <a:t>KEY VARIABLES OF THEORY</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solidFill>
                            <a:schemeClr val="bg2">
                              <a:lumMod val="10000"/>
                            </a:schemeClr>
                          </a:solidFill>
                          <a:latin typeface="Arial" panose="020B0604020202020204" pitchFamily="34" charset="0"/>
                          <a:cs typeface="Arial" panose="020B0604020202020204" pitchFamily="34" charset="0"/>
                        </a:rPr>
                        <a:t>SUMMARY OF THEORY</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4340046"/>
                  </a:ext>
                </a:extLst>
              </a:tr>
              <a:tr h="370840">
                <a:tc>
                  <a:txBody>
                    <a:bodyPr/>
                    <a:lstStyle/>
                    <a:p>
                      <a:r>
                        <a:rPr lang="en-IN" sz="1600" dirty="0">
                          <a:solidFill>
                            <a:schemeClr val="bg2">
                              <a:lumMod val="10000"/>
                            </a:schemeClr>
                          </a:solidFill>
                          <a:latin typeface="Arial" panose="020B0604020202020204" pitchFamily="34" charset="0"/>
                          <a:cs typeface="Arial" panose="020B0604020202020204" pitchFamily="34" charset="0"/>
                        </a:rPr>
                        <a:t>Interest rate parity (I</a:t>
                      </a:r>
                      <a:r>
                        <a:rPr lang="en-IN" sz="100" baseline="0" dirty="0">
                          <a:solidFill>
                            <a:schemeClr val="bg2">
                              <a:lumMod val="10000"/>
                            </a:schemeClr>
                          </a:solidFill>
                          <a:latin typeface="Arial" panose="020B0604020202020204" pitchFamily="34" charset="0"/>
                          <a:cs typeface="Arial" panose="020B0604020202020204" pitchFamily="34" charset="0"/>
                        </a:rPr>
                        <a:t> </a:t>
                      </a:r>
                      <a:r>
                        <a:rPr lang="en-IN" sz="1600" dirty="0">
                          <a:solidFill>
                            <a:schemeClr val="bg2">
                              <a:lumMod val="10000"/>
                            </a:schemeClr>
                          </a:solidFill>
                          <a:latin typeface="Arial" panose="020B0604020202020204" pitchFamily="34" charset="0"/>
                          <a:cs typeface="Arial" panose="020B0604020202020204" pitchFamily="34" charset="0"/>
                        </a:rPr>
                        <a:t>R</a:t>
                      </a:r>
                      <a:r>
                        <a:rPr lang="en-IN" sz="100" baseline="0" dirty="0">
                          <a:solidFill>
                            <a:schemeClr val="bg2">
                              <a:lumMod val="10000"/>
                            </a:schemeClr>
                          </a:solidFill>
                          <a:latin typeface="Arial" panose="020B0604020202020204" pitchFamily="34" charset="0"/>
                          <a:cs typeface="Arial" panose="020B0604020202020204" pitchFamily="34" charset="0"/>
                        </a:rPr>
                        <a:t> </a:t>
                      </a:r>
                      <a:r>
                        <a:rPr lang="en-IN" sz="1600" dirty="0">
                          <a:solidFill>
                            <a:schemeClr val="bg2">
                              <a:lumMod val="10000"/>
                            </a:schemeClr>
                          </a:solidFill>
                          <a:latin typeface="Arial" panose="020B0604020202020204" pitchFamily="34" charset="0"/>
                          <a:cs typeface="Arial" panose="020B0604020202020204" pitchFamily="34" charset="0"/>
                        </a:rPr>
                        <a:t>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dirty="0">
                          <a:solidFill>
                            <a:schemeClr val="bg2">
                              <a:lumMod val="10000"/>
                            </a:schemeClr>
                          </a:solidFill>
                          <a:latin typeface="Arial" panose="020B0604020202020204" pitchFamily="34" charset="0"/>
                          <a:cs typeface="Arial" panose="020B0604020202020204" pitchFamily="34" charset="0"/>
                        </a:rPr>
                        <a:t>Forward rate premium (or discount)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dirty="0">
                          <a:solidFill>
                            <a:schemeClr val="bg2">
                              <a:lumMod val="10000"/>
                            </a:schemeClr>
                          </a:solidFill>
                          <a:latin typeface="Arial" panose="020B0604020202020204" pitchFamily="34" charset="0"/>
                          <a:cs typeface="Arial" panose="020B0604020202020204" pitchFamily="34" charset="0"/>
                        </a:rPr>
                        <a:t>Nominal interest rate differential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dirty="0">
                          <a:solidFill>
                            <a:schemeClr val="bg2">
                              <a:lumMod val="10000"/>
                            </a:schemeClr>
                          </a:solidFill>
                          <a:latin typeface="Arial" panose="020B0604020202020204" pitchFamily="34" charset="0"/>
                          <a:cs typeface="Arial" panose="020B0604020202020204" pitchFamily="34" charset="0"/>
                        </a:rPr>
                        <a:t>The forward rate of one currency with respect to another will contain a premium (or discount) that is determined by the differential in interest rates between the two countries. As a result, covered interest arbitrage will provide a return that is no higher than a domestic return.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4976122"/>
                  </a:ext>
                </a:extLst>
              </a:tr>
              <a:tr h="370840">
                <a:tc>
                  <a:txBody>
                    <a:bodyPr/>
                    <a:lstStyle/>
                    <a:p>
                      <a:r>
                        <a:rPr lang="en-IN" sz="1600" dirty="0">
                          <a:solidFill>
                            <a:schemeClr val="bg2">
                              <a:lumMod val="10000"/>
                            </a:schemeClr>
                          </a:solidFill>
                          <a:latin typeface="Arial" panose="020B0604020202020204" pitchFamily="34" charset="0"/>
                          <a:cs typeface="Arial" panose="020B0604020202020204" pitchFamily="34" charset="0"/>
                        </a:rPr>
                        <a:t>Purchasing power parity (P</a:t>
                      </a:r>
                      <a:r>
                        <a:rPr lang="en-IN" sz="100" baseline="0" dirty="0">
                          <a:solidFill>
                            <a:schemeClr val="bg2">
                              <a:lumMod val="10000"/>
                            </a:schemeClr>
                          </a:solidFill>
                          <a:latin typeface="Arial" panose="020B0604020202020204" pitchFamily="34" charset="0"/>
                          <a:cs typeface="Arial" panose="020B0604020202020204" pitchFamily="34" charset="0"/>
                        </a:rPr>
                        <a:t> </a:t>
                      </a:r>
                      <a:r>
                        <a:rPr lang="en-IN" sz="1600" dirty="0" err="1">
                          <a:solidFill>
                            <a:schemeClr val="bg2">
                              <a:lumMod val="10000"/>
                            </a:schemeClr>
                          </a:solidFill>
                          <a:latin typeface="Arial" panose="020B0604020202020204" pitchFamily="34" charset="0"/>
                          <a:cs typeface="Arial" panose="020B0604020202020204" pitchFamily="34" charset="0"/>
                        </a:rPr>
                        <a:t>P</a:t>
                      </a:r>
                      <a:r>
                        <a:rPr lang="en-IN" sz="100" baseline="0" dirty="0">
                          <a:solidFill>
                            <a:schemeClr val="bg2">
                              <a:lumMod val="10000"/>
                            </a:schemeClr>
                          </a:solidFill>
                          <a:latin typeface="Arial" panose="020B0604020202020204" pitchFamily="34" charset="0"/>
                          <a:cs typeface="Arial" panose="020B0604020202020204" pitchFamily="34" charset="0"/>
                        </a:rPr>
                        <a:t> </a:t>
                      </a:r>
                      <a:r>
                        <a:rPr lang="en-IN" sz="1600" dirty="0">
                          <a:solidFill>
                            <a:schemeClr val="bg2">
                              <a:lumMod val="10000"/>
                            </a:schemeClr>
                          </a:solidFill>
                          <a:latin typeface="Arial" panose="020B0604020202020204" pitchFamily="34" charset="0"/>
                          <a:cs typeface="Arial" panose="020B0604020202020204" pitchFamily="34" charset="0"/>
                        </a:rPr>
                        <a:t>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dirty="0">
                          <a:solidFill>
                            <a:schemeClr val="bg2">
                              <a:lumMod val="10000"/>
                            </a:schemeClr>
                          </a:solidFill>
                          <a:latin typeface="Arial" panose="020B0604020202020204" pitchFamily="34" charset="0"/>
                          <a:cs typeface="Arial" panose="020B0604020202020204" pitchFamily="34" charset="0"/>
                        </a:rPr>
                        <a:t>Percentage change in spot exchange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dirty="0">
                          <a:solidFill>
                            <a:schemeClr val="bg2">
                              <a:lumMod val="10000"/>
                            </a:schemeClr>
                          </a:solidFill>
                          <a:latin typeface="Arial" panose="020B0604020202020204" pitchFamily="34" charset="0"/>
                          <a:cs typeface="Arial" panose="020B0604020202020204" pitchFamily="34" charset="0"/>
                        </a:rPr>
                        <a:t>Inflation rate differential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dirty="0">
                          <a:solidFill>
                            <a:schemeClr val="bg2">
                              <a:lumMod val="10000"/>
                            </a:schemeClr>
                          </a:solidFill>
                          <a:latin typeface="Arial" panose="020B0604020202020204" pitchFamily="34" charset="0"/>
                          <a:cs typeface="Arial" panose="020B0604020202020204" pitchFamily="34" charset="0"/>
                        </a:rPr>
                        <a:t>The spot rate of one currency with respect to another will change in reaction to the differential in inflation rates between the two countries. Consequently, the purchasing power for consumers when purchasing products in their own country will be similar to their purchasing power when importing products from the foreign country.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6355238"/>
                  </a:ext>
                </a:extLst>
              </a:tr>
            </a:tbl>
          </a:graphicData>
        </a:graphic>
      </p:graphicFrame>
      <p:sp>
        <p:nvSpPr>
          <p:cNvPr id="5" name="Slide Number Placeholder 4">
            <a:extLst>
              <a:ext uri="{FF2B5EF4-FFF2-40B4-BE49-F238E27FC236}">
                <a16:creationId xmlns:a16="http://schemas.microsoft.com/office/drawing/2014/main" id="{EDF5DF2F-D33E-4811-A567-D1C8F01FAE21}"/>
              </a:ext>
            </a:extLst>
          </p:cNvPr>
          <p:cNvSpPr>
            <a:spLocks noGrp="1"/>
          </p:cNvSpPr>
          <p:nvPr>
            <p:ph type="sldNum" sz="quarter" idx="4"/>
          </p:nvPr>
        </p:nvSpPr>
        <p:spPr/>
        <p:txBody>
          <a:bodyPr/>
          <a:lstStyle/>
          <a:p>
            <a:fld id="{F9BE6549-90FB-4E0E-8C54-0640FEBC787D}" type="slidenum">
              <a:rPr lang="en-US" smtClean="0"/>
              <a:pPr/>
              <a:t>35</a:t>
            </a:fld>
            <a:endParaRPr lang="en-US" dirty="0"/>
          </a:p>
        </p:txBody>
      </p:sp>
    </p:spTree>
    <p:extLst>
      <p:ext uri="{BB962C8B-B14F-4D97-AF65-F5344CB8AC3E}">
        <p14:creationId xmlns:p14="http://schemas.microsoft.com/office/powerpoint/2010/main" val="3835451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7740-AC9D-44DE-8E82-11A727C26ED4}"/>
              </a:ext>
            </a:extLst>
          </p:cNvPr>
          <p:cNvSpPr>
            <a:spLocks noGrp="1"/>
          </p:cNvSpPr>
          <p:nvPr>
            <p:ph type="title"/>
          </p:nvPr>
        </p:nvSpPr>
        <p:spPr>
          <a:xfrm>
            <a:off x="838200" y="365125"/>
            <a:ext cx="10515600" cy="923926"/>
          </a:xfrm>
        </p:spPr>
        <p:txBody>
          <a:bodyPr/>
          <a:lstStyle/>
          <a:p>
            <a:r>
              <a:rPr lang="en-IN" dirty="0"/>
              <a:t>Exhibit 8.7 Comparison of the I</a:t>
            </a:r>
            <a:r>
              <a:rPr lang="en-IN" sz="100" dirty="0"/>
              <a:t> </a:t>
            </a:r>
            <a:r>
              <a:rPr lang="en-IN" dirty="0"/>
              <a:t>R</a:t>
            </a:r>
            <a:r>
              <a:rPr lang="en-IN" sz="100" dirty="0"/>
              <a:t> </a:t>
            </a:r>
            <a:r>
              <a:rPr lang="en-IN" dirty="0"/>
              <a:t>P, P</a:t>
            </a:r>
            <a:r>
              <a:rPr lang="en-IN" sz="100" dirty="0"/>
              <a:t> </a:t>
            </a:r>
            <a:r>
              <a:rPr lang="en-IN" dirty="0" err="1"/>
              <a:t>P</a:t>
            </a:r>
            <a:r>
              <a:rPr lang="en-IN" sz="100" dirty="0"/>
              <a:t> </a:t>
            </a:r>
            <a:r>
              <a:rPr lang="en-IN" dirty="0" err="1"/>
              <a:t>P</a:t>
            </a:r>
            <a:r>
              <a:rPr lang="en-IN" dirty="0"/>
              <a:t>, and I</a:t>
            </a:r>
            <a:r>
              <a:rPr lang="en-IN" sz="100" dirty="0"/>
              <a:t> </a:t>
            </a:r>
            <a:r>
              <a:rPr lang="en-IN" dirty="0"/>
              <a:t>F</a:t>
            </a:r>
            <a:r>
              <a:rPr lang="en-IN" sz="100" dirty="0"/>
              <a:t> </a:t>
            </a:r>
            <a:r>
              <a:rPr lang="en-IN" dirty="0"/>
              <a:t>E Theories </a:t>
            </a:r>
            <a:r>
              <a:rPr lang="en-IN" sz="2400" b="0" dirty="0"/>
              <a:t>(3 of 3)</a:t>
            </a:r>
            <a:endParaRPr lang="en-IN" dirty="0"/>
          </a:p>
        </p:txBody>
      </p:sp>
      <p:graphicFrame>
        <p:nvGraphicFramePr>
          <p:cNvPr id="6" name="Content Placeholder 3" descr="Table is accessible to screen readers.">
            <a:extLst>
              <a:ext uri="{FF2B5EF4-FFF2-40B4-BE49-F238E27FC236}">
                <a16:creationId xmlns:a16="http://schemas.microsoft.com/office/drawing/2014/main" id="{1830492B-3CB5-45D6-A040-6C9AB1C535AA}"/>
              </a:ext>
            </a:extLst>
          </p:cNvPr>
          <p:cNvGraphicFramePr>
            <a:graphicFrameLocks noGrp="1"/>
          </p:cNvGraphicFramePr>
          <p:nvPr>
            <p:ph sz="quarter" idx="16"/>
            <p:extLst>
              <p:ext uri="{D42A27DB-BD31-4B8C-83A1-F6EECF244321}">
                <p14:modId xmlns:p14="http://schemas.microsoft.com/office/powerpoint/2010/main" val="266083566"/>
              </p:ext>
            </p:extLst>
          </p:nvPr>
        </p:nvGraphicFramePr>
        <p:xfrm>
          <a:off x="742950" y="1447677"/>
          <a:ext cx="10712448" cy="2621280"/>
        </p:xfrm>
        <a:graphic>
          <a:graphicData uri="http://schemas.openxmlformats.org/drawingml/2006/table">
            <a:tbl>
              <a:tblPr firstRow="1" bandRow="1">
                <a:tableStyleId>{2D5ABB26-0587-4C30-8999-92F81FD0307C}</a:tableStyleId>
              </a:tblPr>
              <a:tblGrid>
                <a:gridCol w="1906944">
                  <a:extLst>
                    <a:ext uri="{9D8B030D-6E8A-4147-A177-3AD203B41FA5}">
                      <a16:colId xmlns:a16="http://schemas.microsoft.com/office/drawing/2014/main" val="2630963176"/>
                    </a:ext>
                  </a:extLst>
                </a:gridCol>
                <a:gridCol w="1866122">
                  <a:extLst>
                    <a:ext uri="{9D8B030D-6E8A-4147-A177-3AD203B41FA5}">
                      <a16:colId xmlns:a16="http://schemas.microsoft.com/office/drawing/2014/main" val="840158308"/>
                    </a:ext>
                  </a:extLst>
                </a:gridCol>
                <a:gridCol w="1866123">
                  <a:extLst>
                    <a:ext uri="{9D8B030D-6E8A-4147-A177-3AD203B41FA5}">
                      <a16:colId xmlns:a16="http://schemas.microsoft.com/office/drawing/2014/main" val="4259143869"/>
                    </a:ext>
                  </a:extLst>
                </a:gridCol>
                <a:gridCol w="5073259">
                  <a:extLst>
                    <a:ext uri="{9D8B030D-6E8A-4147-A177-3AD203B41FA5}">
                      <a16:colId xmlns:a16="http://schemas.microsoft.com/office/drawing/2014/main" val="1370559871"/>
                    </a:ext>
                  </a:extLst>
                </a:gridCol>
              </a:tblGrid>
              <a:tr h="370840">
                <a:tc>
                  <a:txBody>
                    <a:bodyPr/>
                    <a:lstStyle/>
                    <a:p>
                      <a:r>
                        <a:rPr lang="en-IN" sz="1600" b="1" dirty="0">
                          <a:solidFill>
                            <a:schemeClr val="bg2">
                              <a:lumMod val="10000"/>
                            </a:schemeClr>
                          </a:solidFill>
                          <a:latin typeface="Arial" panose="020B0604020202020204" pitchFamily="34" charset="0"/>
                          <a:cs typeface="Arial" panose="020B0604020202020204" pitchFamily="34" charset="0"/>
                        </a:rPr>
                        <a:t>THEORY</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solidFill>
                            <a:schemeClr val="bg2">
                              <a:lumMod val="10000"/>
                            </a:schemeClr>
                          </a:solidFill>
                          <a:latin typeface="Arial" panose="020B0604020202020204" pitchFamily="34" charset="0"/>
                          <a:cs typeface="Arial" panose="020B0604020202020204" pitchFamily="34" charset="0"/>
                        </a:rPr>
                        <a:t>KEY VARIABLES OF THEORY</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solidFill>
                            <a:schemeClr val="bg2">
                              <a:lumMod val="10000"/>
                            </a:schemeClr>
                          </a:solidFill>
                          <a:latin typeface="Arial" panose="020B0604020202020204" pitchFamily="34" charset="0"/>
                          <a:cs typeface="Arial" panose="020B0604020202020204" pitchFamily="34" charset="0"/>
                        </a:rPr>
                        <a:t>KEY VARIABLES OF THEORY</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solidFill>
                            <a:schemeClr val="bg2">
                              <a:lumMod val="10000"/>
                            </a:schemeClr>
                          </a:solidFill>
                          <a:latin typeface="Arial" panose="020B0604020202020204" pitchFamily="34" charset="0"/>
                          <a:cs typeface="Arial" panose="020B0604020202020204" pitchFamily="34" charset="0"/>
                        </a:rPr>
                        <a:t>SUMMARY OF THEORY</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4340046"/>
                  </a:ext>
                </a:extLst>
              </a:tr>
              <a:tr h="370840">
                <a:tc>
                  <a:txBody>
                    <a:bodyPr/>
                    <a:lstStyle/>
                    <a:p>
                      <a:r>
                        <a:rPr lang="en-IN" sz="1600" dirty="0">
                          <a:solidFill>
                            <a:schemeClr val="bg2">
                              <a:lumMod val="10000"/>
                            </a:schemeClr>
                          </a:solidFill>
                          <a:latin typeface="Arial" panose="020B0604020202020204" pitchFamily="34" charset="0"/>
                          <a:cs typeface="Arial" panose="020B0604020202020204" pitchFamily="34" charset="0"/>
                        </a:rPr>
                        <a:t>International Fisher effect (I</a:t>
                      </a:r>
                      <a:r>
                        <a:rPr lang="en-IN" sz="100" baseline="0" dirty="0">
                          <a:solidFill>
                            <a:schemeClr val="bg2">
                              <a:lumMod val="10000"/>
                            </a:schemeClr>
                          </a:solidFill>
                          <a:latin typeface="Arial" panose="020B0604020202020204" pitchFamily="34" charset="0"/>
                          <a:cs typeface="Arial" panose="020B0604020202020204" pitchFamily="34" charset="0"/>
                        </a:rPr>
                        <a:t> </a:t>
                      </a:r>
                      <a:r>
                        <a:rPr lang="en-IN" sz="1600" dirty="0">
                          <a:solidFill>
                            <a:schemeClr val="bg2">
                              <a:lumMod val="10000"/>
                            </a:schemeClr>
                          </a:solidFill>
                          <a:latin typeface="Arial" panose="020B0604020202020204" pitchFamily="34" charset="0"/>
                          <a:cs typeface="Arial" panose="020B0604020202020204" pitchFamily="34" charset="0"/>
                        </a:rPr>
                        <a:t>F</a:t>
                      </a:r>
                      <a:r>
                        <a:rPr lang="en-IN" sz="100" baseline="0" dirty="0">
                          <a:solidFill>
                            <a:schemeClr val="bg2">
                              <a:lumMod val="10000"/>
                            </a:schemeClr>
                          </a:solidFill>
                          <a:latin typeface="Arial" panose="020B0604020202020204" pitchFamily="34" charset="0"/>
                          <a:cs typeface="Arial" panose="020B0604020202020204" pitchFamily="34" charset="0"/>
                        </a:rPr>
                        <a:t> </a:t>
                      </a:r>
                      <a:r>
                        <a:rPr lang="en-IN" sz="1600" dirty="0">
                          <a:solidFill>
                            <a:schemeClr val="bg2">
                              <a:lumMod val="10000"/>
                            </a:schemeClr>
                          </a:solidFill>
                          <a:latin typeface="Arial" panose="020B0604020202020204" pitchFamily="34" charset="0"/>
                          <a:cs typeface="Arial" panose="020B0604020202020204" pitchFamily="34" charset="0"/>
                        </a:rPr>
                        <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dirty="0">
                          <a:solidFill>
                            <a:schemeClr val="bg2">
                              <a:lumMod val="10000"/>
                            </a:schemeClr>
                          </a:solidFill>
                          <a:latin typeface="Arial" panose="020B0604020202020204" pitchFamily="34" charset="0"/>
                          <a:cs typeface="Arial" panose="020B0604020202020204" pitchFamily="34" charset="0"/>
                        </a:rPr>
                        <a:t>Percentage change in spot exchange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dirty="0">
                          <a:solidFill>
                            <a:schemeClr val="bg2">
                              <a:lumMod val="10000"/>
                            </a:schemeClr>
                          </a:solidFill>
                          <a:latin typeface="Arial" panose="020B0604020202020204" pitchFamily="34" charset="0"/>
                          <a:cs typeface="Arial" panose="020B0604020202020204" pitchFamily="34" charset="0"/>
                        </a:rPr>
                        <a:t>Nominal interest rate differential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dirty="0">
                          <a:solidFill>
                            <a:schemeClr val="bg2">
                              <a:lumMod val="10000"/>
                            </a:schemeClr>
                          </a:solidFill>
                          <a:latin typeface="Arial" panose="020B0604020202020204" pitchFamily="34" charset="0"/>
                          <a:cs typeface="Arial" panose="020B0604020202020204" pitchFamily="34" charset="0"/>
                        </a:rPr>
                        <a:t>The spot rate of one currency with respect to another will change in accordance with the differential in nominal interest rates between the two countries (and thus with the expected inflation rate differential). Consequently, the return to investors from investing in foreign money market securities will, on average, be no higher than the return on domestic money market securities.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9436063"/>
                  </a:ext>
                </a:extLst>
              </a:tr>
            </a:tbl>
          </a:graphicData>
        </a:graphic>
      </p:graphicFrame>
      <p:sp>
        <p:nvSpPr>
          <p:cNvPr id="5" name="Slide Number Placeholder 4">
            <a:extLst>
              <a:ext uri="{FF2B5EF4-FFF2-40B4-BE49-F238E27FC236}">
                <a16:creationId xmlns:a16="http://schemas.microsoft.com/office/drawing/2014/main" id="{EDF5DF2F-D33E-4811-A567-D1C8F01FAE21}"/>
              </a:ext>
            </a:extLst>
          </p:cNvPr>
          <p:cNvSpPr>
            <a:spLocks noGrp="1"/>
          </p:cNvSpPr>
          <p:nvPr>
            <p:ph type="sldNum" sz="quarter" idx="4"/>
          </p:nvPr>
        </p:nvSpPr>
        <p:spPr/>
        <p:txBody>
          <a:bodyPr/>
          <a:lstStyle/>
          <a:p>
            <a:fld id="{F9BE6549-90FB-4E0E-8C54-0640FEBC787D}" type="slidenum">
              <a:rPr lang="en-US" smtClean="0"/>
              <a:pPr/>
              <a:t>36</a:t>
            </a:fld>
            <a:endParaRPr lang="en-US" dirty="0"/>
          </a:p>
        </p:txBody>
      </p:sp>
    </p:spTree>
    <p:extLst>
      <p:ext uri="{BB962C8B-B14F-4D97-AF65-F5344CB8AC3E}">
        <p14:creationId xmlns:p14="http://schemas.microsoft.com/office/powerpoint/2010/main" val="2426129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03B2-153C-4BE0-B31C-C1B084702DE1}"/>
              </a:ext>
            </a:extLst>
          </p:cNvPr>
          <p:cNvSpPr>
            <a:spLocks noGrp="1"/>
          </p:cNvSpPr>
          <p:nvPr>
            <p:ph type="title"/>
          </p:nvPr>
        </p:nvSpPr>
        <p:spPr/>
        <p:txBody>
          <a:bodyPr/>
          <a:lstStyle/>
          <a:p>
            <a:r>
              <a:rPr lang="en-IN" dirty="0"/>
              <a:t>Summary </a:t>
            </a:r>
            <a:r>
              <a:rPr lang="en-IN" sz="2400" b="0" dirty="0"/>
              <a:t>(1 of 2)</a:t>
            </a:r>
          </a:p>
        </p:txBody>
      </p:sp>
      <p:sp>
        <p:nvSpPr>
          <p:cNvPr id="3" name="Text Placeholder 2">
            <a:extLst>
              <a:ext uri="{FF2B5EF4-FFF2-40B4-BE49-F238E27FC236}">
                <a16:creationId xmlns:a16="http://schemas.microsoft.com/office/drawing/2014/main" id="{78C67F5F-584A-4182-A233-5E350C269C0C}"/>
              </a:ext>
            </a:extLst>
          </p:cNvPr>
          <p:cNvSpPr>
            <a:spLocks noGrp="1"/>
          </p:cNvSpPr>
          <p:nvPr>
            <p:ph type="body" sz="quarter" idx="17"/>
          </p:nvPr>
        </p:nvSpPr>
        <p:spPr/>
        <p:txBody>
          <a:bodyPr/>
          <a:lstStyle/>
          <a:p>
            <a:r>
              <a:rPr lang="en-IN" dirty="0"/>
              <a:t>Purchasing power parity (P</a:t>
            </a:r>
            <a:r>
              <a:rPr lang="en-IN" sz="100" dirty="0"/>
              <a:t> </a:t>
            </a:r>
            <a:r>
              <a:rPr lang="en-IN" dirty="0" err="1"/>
              <a:t>P</a:t>
            </a:r>
            <a:r>
              <a:rPr lang="en-IN" sz="100" dirty="0"/>
              <a:t> </a:t>
            </a:r>
            <a:r>
              <a:rPr lang="en-IN" dirty="0"/>
              <a:t>P) theory specifies a precise relationship between the relative inflation rates of two countries and their exchange rate. P</a:t>
            </a:r>
            <a:r>
              <a:rPr lang="en-IN" sz="100" dirty="0"/>
              <a:t> </a:t>
            </a:r>
            <a:r>
              <a:rPr lang="en-IN" dirty="0" err="1"/>
              <a:t>P</a:t>
            </a:r>
            <a:r>
              <a:rPr lang="en-IN" sz="100" dirty="0"/>
              <a:t> </a:t>
            </a:r>
            <a:r>
              <a:rPr lang="en-IN" dirty="0" err="1"/>
              <a:t>P</a:t>
            </a:r>
            <a:r>
              <a:rPr lang="en-IN" dirty="0"/>
              <a:t> theory suggests that the equilibrium exchange rate will adjust by about the same magnitude as the difference between the two countries’ inflation rates. While there is evidence of significant real world deviations from the theory, P</a:t>
            </a:r>
            <a:r>
              <a:rPr lang="en-IN" sz="100" dirty="0"/>
              <a:t> </a:t>
            </a:r>
            <a:r>
              <a:rPr lang="en-IN" dirty="0" err="1"/>
              <a:t>P</a:t>
            </a:r>
            <a:r>
              <a:rPr lang="en-IN" sz="100" dirty="0"/>
              <a:t> </a:t>
            </a:r>
            <a:r>
              <a:rPr lang="en-IN" dirty="0" err="1"/>
              <a:t>P</a:t>
            </a:r>
            <a:r>
              <a:rPr lang="en-IN" dirty="0"/>
              <a:t> offers a logical explanation for why currencies of countries with high inflation tend to weaken over time.</a:t>
            </a:r>
          </a:p>
        </p:txBody>
      </p:sp>
      <p:sp>
        <p:nvSpPr>
          <p:cNvPr id="4" name="Slide Number Placeholder 3">
            <a:extLst>
              <a:ext uri="{FF2B5EF4-FFF2-40B4-BE49-F238E27FC236}">
                <a16:creationId xmlns:a16="http://schemas.microsoft.com/office/drawing/2014/main" id="{E7E5071B-84D3-4B03-8C8A-60C685DDAC88}"/>
              </a:ext>
            </a:extLst>
          </p:cNvPr>
          <p:cNvSpPr>
            <a:spLocks noGrp="1"/>
          </p:cNvSpPr>
          <p:nvPr>
            <p:ph type="sldNum" sz="quarter" idx="4"/>
          </p:nvPr>
        </p:nvSpPr>
        <p:spPr/>
        <p:txBody>
          <a:bodyPr/>
          <a:lstStyle/>
          <a:p>
            <a:fld id="{F9BE6549-90FB-4E0E-8C54-0640FEBC787D}" type="slidenum">
              <a:rPr lang="en-US" smtClean="0"/>
              <a:pPr/>
              <a:t>37</a:t>
            </a:fld>
            <a:endParaRPr lang="en-US" dirty="0"/>
          </a:p>
        </p:txBody>
      </p:sp>
    </p:spTree>
    <p:extLst>
      <p:ext uri="{BB962C8B-B14F-4D97-AF65-F5344CB8AC3E}">
        <p14:creationId xmlns:p14="http://schemas.microsoft.com/office/powerpoint/2010/main" val="1073658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B4DA-F7C3-4679-8F2F-B156A1491C66}"/>
              </a:ext>
            </a:extLst>
          </p:cNvPr>
          <p:cNvSpPr>
            <a:spLocks noGrp="1"/>
          </p:cNvSpPr>
          <p:nvPr>
            <p:ph type="title"/>
          </p:nvPr>
        </p:nvSpPr>
        <p:spPr/>
        <p:txBody>
          <a:bodyPr/>
          <a:lstStyle/>
          <a:p>
            <a:r>
              <a:rPr lang="en-IN" dirty="0"/>
              <a:t>Summary </a:t>
            </a:r>
            <a:r>
              <a:rPr lang="en-IN" sz="2400" b="0" dirty="0"/>
              <a:t>(2 of 2)</a:t>
            </a:r>
          </a:p>
        </p:txBody>
      </p:sp>
      <p:sp>
        <p:nvSpPr>
          <p:cNvPr id="3" name="Text Placeholder 2">
            <a:extLst>
              <a:ext uri="{FF2B5EF4-FFF2-40B4-BE49-F238E27FC236}">
                <a16:creationId xmlns:a16="http://schemas.microsoft.com/office/drawing/2014/main" id="{70513AB2-4A6D-4AC8-B303-C2EFC17E9B42}"/>
              </a:ext>
            </a:extLst>
          </p:cNvPr>
          <p:cNvSpPr>
            <a:spLocks noGrp="1"/>
          </p:cNvSpPr>
          <p:nvPr>
            <p:ph type="body" sz="quarter" idx="17"/>
          </p:nvPr>
        </p:nvSpPr>
        <p:spPr>
          <a:xfrm>
            <a:off x="743576" y="1289304"/>
            <a:ext cx="10711543" cy="4719610"/>
          </a:xfrm>
        </p:spPr>
        <p:txBody>
          <a:bodyPr>
            <a:normAutofit/>
          </a:bodyPr>
          <a:lstStyle/>
          <a:p>
            <a:r>
              <a:rPr lang="en-IN" dirty="0"/>
              <a:t>The international Fisher effect (I</a:t>
            </a:r>
            <a:r>
              <a:rPr lang="en-IN" sz="100" dirty="0"/>
              <a:t> </a:t>
            </a:r>
            <a:r>
              <a:rPr lang="en-IN" dirty="0"/>
              <a:t>F</a:t>
            </a:r>
            <a:r>
              <a:rPr lang="en-IN" sz="100" dirty="0"/>
              <a:t> </a:t>
            </a:r>
            <a:r>
              <a:rPr lang="en-IN" dirty="0"/>
              <a:t>E) specifies a precise relationship between relative interest rates of two countries and their exchange rates. It suggests that an investor who periodically invests in interest-bearing foreign securities will, on average, achieve a return similar to what is possible domestically. This implies that the exchange rate of the country with high interest rates will depreciate to offset the interest rate advantage achieved by foreign investments. Yet there is evidence that the I</a:t>
            </a:r>
            <a:r>
              <a:rPr lang="en-IN" sz="100" dirty="0"/>
              <a:t> </a:t>
            </a:r>
            <a:r>
              <a:rPr lang="en-IN" dirty="0"/>
              <a:t>F</a:t>
            </a:r>
            <a:r>
              <a:rPr lang="en-IN" sz="100" dirty="0"/>
              <a:t> </a:t>
            </a:r>
            <a:r>
              <a:rPr lang="en-IN" dirty="0"/>
              <a:t>E does not hold during all periods, which means that investment in foreign short-term securities may achieve a higher return than what is possible domestically. However, a firm that attempts to achieve this higher return also incurs the risk that the currency denominating the foreign security depreciates against the investor’s home currency during the investment period. In that case, the foreign security would generate a lower return than a domestic security even though it exhibits a higher interest rate.</a:t>
            </a:r>
          </a:p>
        </p:txBody>
      </p:sp>
      <p:sp>
        <p:nvSpPr>
          <p:cNvPr id="4" name="Slide Number Placeholder 3">
            <a:extLst>
              <a:ext uri="{FF2B5EF4-FFF2-40B4-BE49-F238E27FC236}">
                <a16:creationId xmlns:a16="http://schemas.microsoft.com/office/drawing/2014/main" id="{6256D730-CF8F-4757-8406-DB19FF8B3DD5}"/>
              </a:ext>
            </a:extLst>
          </p:cNvPr>
          <p:cNvSpPr>
            <a:spLocks noGrp="1"/>
          </p:cNvSpPr>
          <p:nvPr>
            <p:ph type="sldNum" sz="quarter" idx="4"/>
          </p:nvPr>
        </p:nvSpPr>
        <p:spPr/>
        <p:txBody>
          <a:bodyPr/>
          <a:lstStyle/>
          <a:p>
            <a:fld id="{F9BE6549-90FB-4E0E-8C54-0640FEBC787D}" type="slidenum">
              <a:rPr lang="en-US" smtClean="0"/>
              <a:pPr/>
              <a:t>38</a:t>
            </a:fld>
            <a:endParaRPr lang="en-US" dirty="0"/>
          </a:p>
        </p:txBody>
      </p:sp>
    </p:spTree>
    <p:extLst>
      <p:ext uri="{BB962C8B-B14F-4D97-AF65-F5344CB8AC3E}">
        <p14:creationId xmlns:p14="http://schemas.microsoft.com/office/powerpoint/2010/main" val="361110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6FFD-B9A1-469A-88D8-0D3301318AF8}"/>
              </a:ext>
            </a:extLst>
          </p:cNvPr>
          <p:cNvSpPr>
            <a:spLocks noGrp="1"/>
          </p:cNvSpPr>
          <p:nvPr>
            <p:ph type="title"/>
          </p:nvPr>
        </p:nvSpPr>
        <p:spPr/>
        <p:txBody>
          <a:bodyPr/>
          <a:lstStyle/>
          <a:p>
            <a:r>
              <a:rPr lang="en-IN" dirty="0"/>
              <a:t>Purchasing Power Parity (P</a:t>
            </a:r>
            <a:r>
              <a:rPr lang="en-IN" sz="100" dirty="0"/>
              <a:t> </a:t>
            </a:r>
            <a:r>
              <a:rPr lang="en-IN" dirty="0" err="1"/>
              <a:t>P</a:t>
            </a:r>
            <a:r>
              <a:rPr lang="en-IN" sz="100" dirty="0"/>
              <a:t> </a:t>
            </a:r>
            <a:r>
              <a:rPr lang="en-IN" dirty="0"/>
              <a:t>P) </a:t>
            </a:r>
            <a:r>
              <a:rPr lang="en-IN" sz="2400" b="0" dirty="0"/>
              <a:t>(2 of 10)</a:t>
            </a:r>
          </a:p>
        </p:txBody>
      </p:sp>
      <p:sp>
        <p:nvSpPr>
          <p:cNvPr id="3" name="Text Placeholder 2">
            <a:extLst>
              <a:ext uri="{FF2B5EF4-FFF2-40B4-BE49-F238E27FC236}">
                <a16:creationId xmlns:a16="http://schemas.microsoft.com/office/drawing/2014/main" id="{FB73E673-6ADC-4841-BD96-B491CC9C2603}"/>
              </a:ext>
            </a:extLst>
          </p:cNvPr>
          <p:cNvSpPr>
            <a:spLocks noGrp="1"/>
          </p:cNvSpPr>
          <p:nvPr>
            <p:ph type="body" sz="quarter" idx="17"/>
          </p:nvPr>
        </p:nvSpPr>
        <p:spPr>
          <a:xfrm>
            <a:off x="743576" y="1289304"/>
            <a:ext cx="10919506" cy="4394200"/>
          </a:xfrm>
        </p:spPr>
        <p:txBody>
          <a:bodyPr/>
          <a:lstStyle/>
          <a:p>
            <a:pPr marL="0" indent="0">
              <a:buNone/>
            </a:pPr>
            <a:r>
              <a:rPr lang="en-IN" b="1" dirty="0"/>
              <a:t>Relative P</a:t>
            </a:r>
            <a:r>
              <a:rPr lang="en-IN" sz="100" b="1" dirty="0"/>
              <a:t> </a:t>
            </a:r>
            <a:r>
              <a:rPr lang="en-IN" b="1" dirty="0" err="1"/>
              <a:t>P</a:t>
            </a:r>
            <a:r>
              <a:rPr lang="en-IN" sz="100" b="1" dirty="0"/>
              <a:t> </a:t>
            </a:r>
            <a:r>
              <a:rPr lang="en-IN" b="1" dirty="0" err="1"/>
              <a:t>P</a:t>
            </a:r>
            <a:r>
              <a:rPr lang="en-IN" b="1" dirty="0"/>
              <a:t> Theory (continued)</a:t>
            </a:r>
          </a:p>
          <a:p>
            <a:r>
              <a:rPr lang="en-IN" dirty="0"/>
              <a:t>Exchange rate adjustment is necessary for the relative purchasing power to be the same whether buying products locally or from another country.</a:t>
            </a:r>
          </a:p>
          <a:p>
            <a:r>
              <a:rPr lang="en-IN" dirty="0"/>
              <a:t>If the purchasing power is not equal, consumers will shift purchases to wherever products are cheaper until the purchasing power is equal.</a:t>
            </a:r>
          </a:p>
        </p:txBody>
      </p:sp>
      <p:sp>
        <p:nvSpPr>
          <p:cNvPr id="4" name="Slide Number Placeholder 3">
            <a:extLst>
              <a:ext uri="{FF2B5EF4-FFF2-40B4-BE49-F238E27FC236}">
                <a16:creationId xmlns:a16="http://schemas.microsoft.com/office/drawing/2014/main" id="{2B209F1A-9366-4EE8-AE9D-0FA2A8294D48}"/>
              </a:ext>
            </a:extLst>
          </p:cNvPr>
          <p:cNvSpPr>
            <a:spLocks noGrp="1"/>
          </p:cNvSpPr>
          <p:nvPr>
            <p:ph type="sldNum" sz="quarter" idx="4"/>
          </p:nvPr>
        </p:nvSpPr>
        <p:spPr/>
        <p:txBody>
          <a:bodyPr/>
          <a:lstStyle/>
          <a:p>
            <a:fld id="{F9BE6549-90FB-4E0E-8C54-0640FEBC787D}" type="slidenum">
              <a:rPr lang="en-US" smtClean="0"/>
              <a:pPr/>
              <a:t>4</a:t>
            </a:fld>
            <a:endParaRPr lang="en-US" dirty="0"/>
          </a:p>
        </p:txBody>
      </p:sp>
    </p:spTree>
    <p:extLst>
      <p:ext uri="{BB962C8B-B14F-4D97-AF65-F5344CB8AC3E}">
        <p14:creationId xmlns:p14="http://schemas.microsoft.com/office/powerpoint/2010/main" val="127083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31EF-73C0-4EA8-A4D2-A20E265F4721}"/>
              </a:ext>
            </a:extLst>
          </p:cNvPr>
          <p:cNvSpPr>
            <a:spLocks noGrp="1"/>
          </p:cNvSpPr>
          <p:nvPr>
            <p:ph type="title"/>
          </p:nvPr>
        </p:nvSpPr>
        <p:spPr/>
        <p:txBody>
          <a:bodyPr/>
          <a:lstStyle/>
          <a:p>
            <a:r>
              <a:rPr lang="en-IN" dirty="0"/>
              <a:t>Purchasing Power Parity (P</a:t>
            </a:r>
            <a:r>
              <a:rPr lang="en-IN" sz="100" dirty="0"/>
              <a:t> </a:t>
            </a:r>
            <a:r>
              <a:rPr lang="en-IN" dirty="0" err="1"/>
              <a:t>P</a:t>
            </a:r>
            <a:r>
              <a:rPr lang="en-IN" sz="100" dirty="0"/>
              <a:t> </a:t>
            </a:r>
            <a:r>
              <a:rPr lang="en-IN" dirty="0"/>
              <a:t>P) </a:t>
            </a:r>
            <a:r>
              <a:rPr lang="en-IN" sz="2400" b="0" dirty="0"/>
              <a:t>(3 of 10)</a:t>
            </a:r>
            <a:endParaRPr lang="en-IN" dirty="0"/>
          </a:p>
        </p:txBody>
      </p:sp>
      <p:sp>
        <p:nvSpPr>
          <p:cNvPr id="3" name="Content Placeholder 2">
            <a:extLst>
              <a:ext uri="{FF2B5EF4-FFF2-40B4-BE49-F238E27FC236}">
                <a16:creationId xmlns:a16="http://schemas.microsoft.com/office/drawing/2014/main" id="{87E0FBEF-4285-413B-AA92-40115F7F6328}"/>
              </a:ext>
            </a:extLst>
          </p:cNvPr>
          <p:cNvSpPr>
            <a:spLocks noGrp="1"/>
          </p:cNvSpPr>
          <p:nvPr>
            <p:ph sz="quarter" idx="16"/>
          </p:nvPr>
        </p:nvSpPr>
        <p:spPr>
          <a:xfrm>
            <a:off x="742950" y="1289051"/>
            <a:ext cx="10712450" cy="868363"/>
          </a:xfrm>
        </p:spPr>
        <p:txBody>
          <a:bodyPr/>
          <a:lstStyle/>
          <a:p>
            <a:pPr>
              <a:spcAft>
                <a:spcPts val="0"/>
              </a:spcAft>
              <a:defRPr/>
            </a:pPr>
            <a:r>
              <a:rPr lang="en-US" b="1" dirty="0">
                <a:solidFill>
                  <a:schemeClr val="bg2">
                    <a:lumMod val="10000"/>
                  </a:schemeClr>
                </a:solidFill>
              </a:rPr>
              <a:t>Derivation of Purchasing Power Parity</a:t>
            </a:r>
          </a:p>
          <a:p>
            <a:pPr>
              <a:spcAft>
                <a:spcPts val="0"/>
              </a:spcAft>
              <a:defRPr/>
            </a:pPr>
            <a:r>
              <a:rPr lang="en-US" dirty="0">
                <a:solidFill>
                  <a:schemeClr val="bg2">
                    <a:lumMod val="10000"/>
                  </a:schemeClr>
                </a:solidFill>
              </a:rPr>
              <a:t>Relationship between relative inflation rates (</a:t>
            </a:r>
            <a:r>
              <a:rPr lang="en-US" i="1" dirty="0">
                <a:solidFill>
                  <a:schemeClr val="bg2">
                    <a:lumMod val="10000"/>
                  </a:schemeClr>
                </a:solidFill>
              </a:rPr>
              <a:t>I</a:t>
            </a:r>
            <a:r>
              <a:rPr lang="en-US" dirty="0">
                <a:solidFill>
                  <a:schemeClr val="bg2">
                    <a:lumMod val="10000"/>
                  </a:schemeClr>
                </a:solidFill>
              </a:rPr>
              <a:t>) and the exchange rate (</a:t>
            </a:r>
            <a:r>
              <a:rPr lang="en-US" i="1" dirty="0">
                <a:solidFill>
                  <a:schemeClr val="bg2">
                    <a:lumMod val="10000"/>
                  </a:schemeClr>
                </a:solidFill>
              </a:rPr>
              <a:t>e</a:t>
            </a:r>
            <a:r>
              <a:rPr lang="en-US" dirty="0">
                <a:solidFill>
                  <a:schemeClr val="bg2">
                    <a:lumMod val="10000"/>
                  </a:schemeClr>
                </a:solidFill>
              </a:rPr>
              <a:t>).</a:t>
            </a:r>
          </a:p>
        </p:txBody>
      </p:sp>
      <p:pic>
        <p:nvPicPr>
          <p:cNvPr id="10" name="Content Placeholder 9" descr="e_f = (1 + I_h/1 + I_f) minus 1">
            <a:extLst>
              <a:ext uri="{FF2B5EF4-FFF2-40B4-BE49-F238E27FC236}">
                <a16:creationId xmlns:a16="http://schemas.microsoft.com/office/drawing/2014/main" id="{AB529EBF-28EA-4003-BB64-65E94DE1C72B}"/>
              </a:ext>
            </a:extLst>
          </p:cNvPr>
          <p:cNvPicPr>
            <a:picLocks noGrp="1" noChangeAspect="1"/>
          </p:cNvPicPr>
          <p:nvPr>
            <p:ph sz="quarter" idx="17"/>
          </p:nvPr>
        </p:nvPicPr>
        <p:blipFill>
          <a:blip r:embed="rId2"/>
          <a:stretch>
            <a:fillRect/>
          </a:stretch>
        </p:blipFill>
        <p:spPr>
          <a:xfrm>
            <a:off x="5198574" y="2343929"/>
            <a:ext cx="1801203" cy="895896"/>
          </a:xfrm>
          <a:prstGeom prst="rect">
            <a:avLst/>
          </a:prstGeom>
        </p:spPr>
      </p:pic>
      <p:sp>
        <p:nvSpPr>
          <p:cNvPr id="5" name="Content Placeholder 4">
            <a:extLst>
              <a:ext uri="{FF2B5EF4-FFF2-40B4-BE49-F238E27FC236}">
                <a16:creationId xmlns:a16="http://schemas.microsoft.com/office/drawing/2014/main" id="{92EB734E-0538-4534-AE9F-D68FF88B2923}"/>
              </a:ext>
            </a:extLst>
          </p:cNvPr>
          <p:cNvSpPr>
            <a:spLocks noGrp="1"/>
          </p:cNvSpPr>
          <p:nvPr>
            <p:ph sz="quarter" idx="18"/>
          </p:nvPr>
        </p:nvSpPr>
        <p:spPr>
          <a:xfrm>
            <a:off x="742951" y="3438959"/>
            <a:ext cx="10712450" cy="2206064"/>
          </a:xfrm>
        </p:spPr>
        <p:txBody>
          <a:bodyPr/>
          <a:lstStyle/>
          <a:p>
            <a:pPr>
              <a:spcAft>
                <a:spcPts val="0"/>
              </a:spcAft>
              <a:defRPr/>
            </a:pPr>
            <a:r>
              <a:rPr lang="en-US" dirty="0">
                <a:solidFill>
                  <a:schemeClr val="bg2">
                    <a:lumMod val="10000"/>
                  </a:schemeClr>
                </a:solidFill>
              </a:rPr>
              <a:t>If </a:t>
            </a:r>
            <a:r>
              <a:rPr lang="en-US" i="1" dirty="0" err="1">
                <a:solidFill>
                  <a:schemeClr val="bg2">
                    <a:lumMod val="10000"/>
                  </a:schemeClr>
                </a:solidFill>
              </a:rPr>
              <a:t>I</a:t>
            </a:r>
            <a:r>
              <a:rPr lang="en-US" i="1" baseline="-25000" dirty="0" err="1">
                <a:solidFill>
                  <a:schemeClr val="bg2">
                    <a:lumMod val="10000"/>
                  </a:schemeClr>
                </a:solidFill>
              </a:rPr>
              <a:t>h</a:t>
            </a:r>
            <a:r>
              <a:rPr lang="en-US" i="1" dirty="0">
                <a:solidFill>
                  <a:schemeClr val="bg2">
                    <a:lumMod val="10000"/>
                  </a:schemeClr>
                </a:solidFill>
              </a:rPr>
              <a:t>&gt;I</a:t>
            </a:r>
            <a:r>
              <a:rPr lang="en-US" i="1" baseline="-25000" dirty="0">
                <a:solidFill>
                  <a:schemeClr val="bg2">
                    <a:lumMod val="10000"/>
                  </a:schemeClr>
                </a:solidFill>
              </a:rPr>
              <a:t>f</a:t>
            </a:r>
            <a:r>
              <a:rPr lang="en-US" dirty="0">
                <a:solidFill>
                  <a:schemeClr val="bg2">
                    <a:lumMod val="10000"/>
                  </a:schemeClr>
                </a:solidFill>
              </a:rPr>
              <a:t> then, </a:t>
            </a:r>
            <a:r>
              <a:rPr lang="en-US" i="1" dirty="0">
                <a:solidFill>
                  <a:schemeClr val="bg2">
                    <a:lumMod val="10000"/>
                  </a:schemeClr>
                </a:solidFill>
              </a:rPr>
              <a:t>e</a:t>
            </a:r>
            <a:r>
              <a:rPr lang="en-US" i="1" baseline="-25000" dirty="0">
                <a:solidFill>
                  <a:schemeClr val="bg2">
                    <a:lumMod val="10000"/>
                  </a:schemeClr>
                </a:solidFill>
              </a:rPr>
              <a:t>f</a:t>
            </a:r>
            <a:r>
              <a:rPr lang="en-US" i="1" dirty="0">
                <a:solidFill>
                  <a:schemeClr val="bg2">
                    <a:lumMod val="10000"/>
                  </a:schemeClr>
                </a:solidFill>
              </a:rPr>
              <a:t> </a:t>
            </a:r>
            <a:r>
              <a:rPr lang="en-US" dirty="0">
                <a:solidFill>
                  <a:schemeClr val="bg2">
                    <a:lumMod val="10000"/>
                  </a:schemeClr>
                </a:solidFill>
              </a:rPr>
              <a:t>should be positive, this implies that the foreign currency will appreciate when the home country’s inflation exceeds the foreign country’s inflation.</a:t>
            </a:r>
          </a:p>
          <a:p>
            <a:pPr>
              <a:spcAft>
                <a:spcPts val="0"/>
              </a:spcAft>
              <a:defRPr/>
            </a:pPr>
            <a:r>
              <a:rPr lang="en-US" dirty="0">
                <a:solidFill>
                  <a:schemeClr val="bg2">
                    <a:lumMod val="10000"/>
                  </a:schemeClr>
                </a:solidFill>
              </a:rPr>
              <a:t>If</a:t>
            </a:r>
            <a:r>
              <a:rPr lang="en-US" i="1" dirty="0">
                <a:solidFill>
                  <a:schemeClr val="bg2">
                    <a:lumMod val="10000"/>
                  </a:schemeClr>
                </a:solidFill>
              </a:rPr>
              <a:t> </a:t>
            </a:r>
            <a:r>
              <a:rPr lang="en-US" i="1" dirty="0" err="1">
                <a:solidFill>
                  <a:schemeClr val="bg2">
                    <a:lumMod val="10000"/>
                  </a:schemeClr>
                </a:solidFill>
              </a:rPr>
              <a:t>I</a:t>
            </a:r>
            <a:r>
              <a:rPr lang="en-US" i="1" baseline="-25000" dirty="0" err="1">
                <a:solidFill>
                  <a:schemeClr val="bg2">
                    <a:lumMod val="10000"/>
                  </a:schemeClr>
                </a:solidFill>
              </a:rPr>
              <a:t>h</a:t>
            </a:r>
            <a:r>
              <a:rPr lang="en-US" i="1" dirty="0">
                <a:solidFill>
                  <a:schemeClr val="bg2">
                    <a:lumMod val="10000"/>
                  </a:schemeClr>
                </a:solidFill>
              </a:rPr>
              <a:t>&lt;I</a:t>
            </a:r>
            <a:r>
              <a:rPr lang="en-US" i="1" baseline="-25000" dirty="0">
                <a:solidFill>
                  <a:schemeClr val="bg2">
                    <a:lumMod val="10000"/>
                  </a:schemeClr>
                </a:solidFill>
              </a:rPr>
              <a:t>f</a:t>
            </a:r>
            <a:r>
              <a:rPr lang="en-US" dirty="0">
                <a:solidFill>
                  <a:schemeClr val="bg2">
                    <a:lumMod val="10000"/>
                  </a:schemeClr>
                </a:solidFill>
              </a:rPr>
              <a:t> then, </a:t>
            </a:r>
            <a:r>
              <a:rPr lang="en-US" i="1" dirty="0">
                <a:solidFill>
                  <a:schemeClr val="bg2">
                    <a:lumMod val="10000"/>
                  </a:schemeClr>
                </a:solidFill>
              </a:rPr>
              <a:t>e</a:t>
            </a:r>
            <a:r>
              <a:rPr lang="en-US" i="1" baseline="-25000" dirty="0">
                <a:solidFill>
                  <a:schemeClr val="bg2">
                    <a:lumMod val="10000"/>
                  </a:schemeClr>
                </a:solidFill>
              </a:rPr>
              <a:t>f</a:t>
            </a:r>
            <a:r>
              <a:rPr lang="en-US" dirty="0">
                <a:solidFill>
                  <a:schemeClr val="bg2">
                    <a:lumMod val="10000"/>
                  </a:schemeClr>
                </a:solidFill>
              </a:rPr>
              <a:t> should be negative, this implies that the foreign currency will depreciate when the foreign country’s inflation exceeds the home country’s inflation.</a:t>
            </a:r>
          </a:p>
        </p:txBody>
      </p:sp>
      <p:sp>
        <p:nvSpPr>
          <p:cNvPr id="8" name="Slide Number Placeholder 7">
            <a:extLst>
              <a:ext uri="{FF2B5EF4-FFF2-40B4-BE49-F238E27FC236}">
                <a16:creationId xmlns:a16="http://schemas.microsoft.com/office/drawing/2014/main" id="{AA7E7009-D39A-4CA8-9511-487C5B327868}"/>
              </a:ext>
            </a:extLst>
          </p:cNvPr>
          <p:cNvSpPr>
            <a:spLocks noGrp="1"/>
          </p:cNvSpPr>
          <p:nvPr>
            <p:ph type="sldNum" sz="quarter" idx="4"/>
          </p:nvPr>
        </p:nvSpPr>
        <p:spPr/>
        <p:txBody>
          <a:bodyPr/>
          <a:lstStyle/>
          <a:p>
            <a:fld id="{F9BE6549-90FB-4E0E-8C54-0640FEBC787D}" type="slidenum">
              <a:rPr lang="en-US" smtClean="0"/>
              <a:pPr/>
              <a:t>5</a:t>
            </a:fld>
            <a:endParaRPr lang="en-US" dirty="0"/>
          </a:p>
        </p:txBody>
      </p:sp>
    </p:spTree>
    <p:extLst>
      <p:ext uri="{BB962C8B-B14F-4D97-AF65-F5344CB8AC3E}">
        <p14:creationId xmlns:p14="http://schemas.microsoft.com/office/powerpoint/2010/main" val="107679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31EF-73C0-4EA8-A4D2-A20E265F4721}"/>
              </a:ext>
            </a:extLst>
          </p:cNvPr>
          <p:cNvSpPr>
            <a:spLocks noGrp="1"/>
          </p:cNvSpPr>
          <p:nvPr>
            <p:ph type="title"/>
          </p:nvPr>
        </p:nvSpPr>
        <p:spPr/>
        <p:txBody>
          <a:bodyPr/>
          <a:lstStyle/>
          <a:p>
            <a:r>
              <a:rPr lang="en-IN" dirty="0"/>
              <a:t>Purchasing Power Parity (P</a:t>
            </a:r>
            <a:r>
              <a:rPr lang="en-IN" sz="100" dirty="0"/>
              <a:t> </a:t>
            </a:r>
            <a:r>
              <a:rPr lang="en-IN" dirty="0"/>
              <a:t>P</a:t>
            </a:r>
            <a:r>
              <a:rPr lang="en-IN" sz="100" dirty="0"/>
              <a:t> </a:t>
            </a:r>
            <a:r>
              <a:rPr lang="en-IN" dirty="0"/>
              <a:t>P) </a:t>
            </a:r>
            <a:r>
              <a:rPr lang="en-IN" sz="2400" b="0" dirty="0"/>
              <a:t>(4 of 10)</a:t>
            </a:r>
            <a:endParaRPr lang="en-IN" dirty="0"/>
          </a:p>
        </p:txBody>
      </p:sp>
      <p:sp>
        <p:nvSpPr>
          <p:cNvPr id="3" name="Content Placeholder 2">
            <a:extLst>
              <a:ext uri="{FF2B5EF4-FFF2-40B4-BE49-F238E27FC236}">
                <a16:creationId xmlns:a16="http://schemas.microsoft.com/office/drawing/2014/main" id="{87E0FBEF-4285-413B-AA92-40115F7F6328}"/>
              </a:ext>
            </a:extLst>
          </p:cNvPr>
          <p:cNvSpPr>
            <a:spLocks noGrp="1"/>
          </p:cNvSpPr>
          <p:nvPr>
            <p:ph sz="quarter" idx="16"/>
          </p:nvPr>
        </p:nvSpPr>
        <p:spPr>
          <a:xfrm>
            <a:off x="742950" y="1289051"/>
            <a:ext cx="10712450" cy="2499178"/>
          </a:xfrm>
        </p:spPr>
        <p:txBody>
          <a:bodyPr/>
          <a:lstStyle/>
          <a:p>
            <a:pPr>
              <a:spcAft>
                <a:spcPts val="0"/>
              </a:spcAft>
            </a:pPr>
            <a:r>
              <a:rPr lang="en-US" b="1" dirty="0">
                <a:solidFill>
                  <a:schemeClr val="bg2">
                    <a:lumMod val="10000"/>
                  </a:schemeClr>
                </a:solidFill>
              </a:rPr>
              <a:t>Using P</a:t>
            </a:r>
            <a:r>
              <a:rPr lang="en-US" sz="100" b="1" dirty="0">
                <a:solidFill>
                  <a:schemeClr val="bg2">
                    <a:lumMod val="10000"/>
                  </a:schemeClr>
                </a:solidFill>
              </a:rPr>
              <a:t> </a:t>
            </a:r>
            <a:r>
              <a:rPr lang="en-US" b="1" dirty="0">
                <a:solidFill>
                  <a:schemeClr val="bg2">
                    <a:lumMod val="10000"/>
                  </a:schemeClr>
                </a:solidFill>
              </a:rPr>
              <a:t>P</a:t>
            </a:r>
            <a:r>
              <a:rPr lang="en-US" sz="100" b="1" dirty="0">
                <a:solidFill>
                  <a:schemeClr val="bg2">
                    <a:lumMod val="10000"/>
                  </a:schemeClr>
                </a:solidFill>
              </a:rPr>
              <a:t> </a:t>
            </a:r>
            <a:r>
              <a:rPr lang="en-US" b="1" dirty="0">
                <a:solidFill>
                  <a:schemeClr val="bg2">
                    <a:lumMod val="10000"/>
                  </a:schemeClr>
                </a:solidFill>
              </a:rPr>
              <a:t>P to Estimate Exchange Rate Effects</a:t>
            </a:r>
          </a:p>
          <a:p>
            <a:pPr marL="292608" indent="-292608">
              <a:spcAft>
                <a:spcPts val="0"/>
              </a:spcAft>
              <a:buClr>
                <a:srgbClr val="004A78"/>
              </a:buClr>
              <a:buFont typeface="Arial" pitchFamily="34" charset="0"/>
              <a:buChar char="•"/>
            </a:pPr>
            <a:r>
              <a:rPr lang="en-US" dirty="0">
                <a:solidFill>
                  <a:schemeClr val="bg2">
                    <a:lumMod val="10000"/>
                  </a:schemeClr>
                </a:solidFill>
              </a:rPr>
              <a:t>The relative form of P</a:t>
            </a:r>
            <a:r>
              <a:rPr lang="en-US" sz="100" dirty="0">
                <a:solidFill>
                  <a:schemeClr val="bg2">
                    <a:lumMod val="10000"/>
                  </a:schemeClr>
                </a:solidFill>
              </a:rPr>
              <a:t> </a:t>
            </a:r>
            <a:r>
              <a:rPr lang="en-US" dirty="0">
                <a:solidFill>
                  <a:schemeClr val="bg2">
                    <a:lumMod val="10000"/>
                  </a:schemeClr>
                </a:solidFill>
              </a:rPr>
              <a:t>P</a:t>
            </a:r>
            <a:r>
              <a:rPr lang="en-US" sz="100" dirty="0">
                <a:solidFill>
                  <a:schemeClr val="bg2">
                    <a:lumMod val="10000"/>
                  </a:schemeClr>
                </a:solidFill>
              </a:rPr>
              <a:t> </a:t>
            </a:r>
            <a:r>
              <a:rPr lang="en-US" dirty="0" err="1">
                <a:solidFill>
                  <a:schemeClr val="bg2">
                    <a:lumMod val="10000"/>
                  </a:schemeClr>
                </a:solidFill>
              </a:rPr>
              <a:t>P</a:t>
            </a:r>
            <a:r>
              <a:rPr lang="en-US" dirty="0">
                <a:solidFill>
                  <a:schemeClr val="bg2">
                    <a:lumMod val="10000"/>
                  </a:schemeClr>
                </a:solidFill>
              </a:rPr>
              <a:t> can be used to estimate how an exchange rate will change in response to differential inflation rates between countries.</a:t>
            </a:r>
          </a:p>
          <a:p>
            <a:pPr marL="292608" indent="-292608">
              <a:spcAft>
                <a:spcPts val="0"/>
              </a:spcAft>
              <a:buClr>
                <a:srgbClr val="004A78"/>
              </a:buClr>
              <a:buFont typeface="Arial" pitchFamily="34" charset="0"/>
              <a:buChar char="•"/>
            </a:pPr>
            <a:r>
              <a:rPr lang="en-US" dirty="0">
                <a:solidFill>
                  <a:schemeClr val="bg2">
                    <a:lumMod val="10000"/>
                  </a:schemeClr>
                </a:solidFill>
              </a:rPr>
              <a:t>International trade is the mechanism by which the inflation differential affects the exchange rate according to this theory (Exhibit 8.1)</a:t>
            </a:r>
          </a:p>
          <a:p>
            <a:pPr marL="292608" indent="-292608">
              <a:spcAft>
                <a:spcPts val="0"/>
              </a:spcAft>
              <a:buClr>
                <a:srgbClr val="004A78"/>
              </a:buClr>
              <a:buFont typeface="Arial" pitchFamily="34" charset="0"/>
              <a:buChar char="•"/>
            </a:pPr>
            <a:r>
              <a:rPr lang="en-US" dirty="0">
                <a:solidFill>
                  <a:schemeClr val="bg2">
                    <a:lumMod val="10000"/>
                  </a:schemeClr>
                </a:solidFill>
              </a:rPr>
              <a:t>Using a simplified P</a:t>
            </a:r>
            <a:r>
              <a:rPr lang="en-US" sz="100" dirty="0">
                <a:solidFill>
                  <a:schemeClr val="bg2">
                    <a:lumMod val="10000"/>
                  </a:schemeClr>
                </a:solidFill>
              </a:rPr>
              <a:t> </a:t>
            </a:r>
            <a:r>
              <a:rPr lang="en-US" dirty="0">
                <a:solidFill>
                  <a:schemeClr val="bg2">
                    <a:lumMod val="10000"/>
                  </a:schemeClr>
                </a:solidFill>
              </a:rPr>
              <a:t>P</a:t>
            </a:r>
            <a:r>
              <a:rPr lang="en-US" sz="100" dirty="0">
                <a:solidFill>
                  <a:schemeClr val="bg2">
                    <a:lumMod val="10000"/>
                  </a:schemeClr>
                </a:solidFill>
              </a:rPr>
              <a:t> </a:t>
            </a:r>
            <a:r>
              <a:rPr lang="en-US" dirty="0">
                <a:solidFill>
                  <a:schemeClr val="bg2">
                    <a:lumMod val="10000"/>
                  </a:schemeClr>
                </a:solidFill>
              </a:rPr>
              <a:t>P relationship:</a:t>
            </a:r>
          </a:p>
        </p:txBody>
      </p:sp>
      <p:pic>
        <p:nvPicPr>
          <p:cNvPr id="7" name="Content Placeholder 6" descr="e_f identical to I_h minus I_f">
            <a:extLst>
              <a:ext uri="{FF2B5EF4-FFF2-40B4-BE49-F238E27FC236}">
                <a16:creationId xmlns:a16="http://schemas.microsoft.com/office/drawing/2014/main" id="{2A0F1736-EB68-4FBB-B466-DEF33F1FE06E}"/>
              </a:ext>
            </a:extLst>
          </p:cNvPr>
          <p:cNvPicPr>
            <a:picLocks noGrp="1" noChangeAspect="1"/>
          </p:cNvPicPr>
          <p:nvPr>
            <p:ph sz="quarter" idx="17"/>
          </p:nvPr>
        </p:nvPicPr>
        <p:blipFill>
          <a:blip r:embed="rId2"/>
          <a:stretch>
            <a:fillRect/>
          </a:stretch>
        </p:blipFill>
        <p:spPr>
          <a:xfrm>
            <a:off x="5373564" y="4063141"/>
            <a:ext cx="1569409" cy="461818"/>
          </a:xfrm>
          <a:prstGeom prst="rect">
            <a:avLst/>
          </a:prstGeom>
        </p:spPr>
      </p:pic>
      <p:sp>
        <p:nvSpPr>
          <p:cNvPr id="5" name="Content Placeholder 4">
            <a:extLst>
              <a:ext uri="{FF2B5EF4-FFF2-40B4-BE49-F238E27FC236}">
                <a16:creationId xmlns:a16="http://schemas.microsoft.com/office/drawing/2014/main" id="{92EB734E-0538-4534-AE9F-D68FF88B2923}"/>
              </a:ext>
            </a:extLst>
          </p:cNvPr>
          <p:cNvSpPr>
            <a:spLocks noGrp="1"/>
          </p:cNvSpPr>
          <p:nvPr>
            <p:ph sz="quarter" idx="18"/>
          </p:nvPr>
        </p:nvSpPr>
        <p:spPr>
          <a:xfrm>
            <a:off x="742951" y="4799872"/>
            <a:ext cx="10712450" cy="769077"/>
          </a:xfrm>
        </p:spPr>
        <p:txBody>
          <a:bodyPr/>
          <a:lstStyle/>
          <a:p>
            <a:pPr marL="621792" lvl="1" indent="-320040">
              <a:spcBef>
                <a:spcPts val="1000"/>
              </a:spcBef>
              <a:buClr>
                <a:srgbClr val="004A78"/>
              </a:buClr>
              <a:buFont typeface="Courier New" panose="02070309020205020404" pitchFamily="49" charset="0"/>
              <a:buChar char="o"/>
            </a:pPr>
            <a:r>
              <a:rPr lang="en-US" sz="2200" dirty="0">
                <a:solidFill>
                  <a:schemeClr val="bg2">
                    <a:lumMod val="10000"/>
                  </a:schemeClr>
                </a:solidFill>
              </a:rPr>
              <a:t>The percentage change in the exchange rate should be approximately equal to the difference in inflation rates between the two countries.</a:t>
            </a:r>
          </a:p>
        </p:txBody>
      </p:sp>
      <p:sp>
        <p:nvSpPr>
          <p:cNvPr id="8" name="Slide Number Placeholder 7">
            <a:extLst>
              <a:ext uri="{FF2B5EF4-FFF2-40B4-BE49-F238E27FC236}">
                <a16:creationId xmlns:a16="http://schemas.microsoft.com/office/drawing/2014/main" id="{AA7E7009-D39A-4CA8-9511-487C5B327868}"/>
              </a:ext>
            </a:extLst>
          </p:cNvPr>
          <p:cNvSpPr>
            <a:spLocks noGrp="1"/>
          </p:cNvSpPr>
          <p:nvPr>
            <p:ph type="sldNum" sz="quarter" idx="4"/>
          </p:nvPr>
        </p:nvSpPr>
        <p:spPr/>
        <p:txBody>
          <a:bodyPr/>
          <a:lstStyle/>
          <a:p>
            <a:fld id="{F9BE6549-90FB-4E0E-8C54-0640FEBC787D}" type="slidenum">
              <a:rPr lang="en-US" smtClean="0"/>
              <a:pPr/>
              <a:t>6</a:t>
            </a:fld>
            <a:endParaRPr lang="en-US" dirty="0"/>
          </a:p>
        </p:txBody>
      </p:sp>
    </p:spTree>
    <p:extLst>
      <p:ext uri="{BB962C8B-B14F-4D97-AF65-F5344CB8AC3E}">
        <p14:creationId xmlns:p14="http://schemas.microsoft.com/office/powerpoint/2010/main" val="12976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39C4-60C0-4956-B3BE-0BBA98972A22}"/>
              </a:ext>
            </a:extLst>
          </p:cNvPr>
          <p:cNvSpPr>
            <a:spLocks noGrp="1"/>
          </p:cNvSpPr>
          <p:nvPr>
            <p:ph type="title"/>
          </p:nvPr>
        </p:nvSpPr>
        <p:spPr>
          <a:xfrm>
            <a:off x="838200" y="365125"/>
            <a:ext cx="10515600" cy="500637"/>
          </a:xfrm>
        </p:spPr>
        <p:txBody>
          <a:bodyPr/>
          <a:lstStyle/>
          <a:p>
            <a:r>
              <a:rPr lang="en-IN" dirty="0"/>
              <a:t>Exhibit 8.1 Summary of Purchasing Power Parity</a:t>
            </a:r>
          </a:p>
        </p:txBody>
      </p:sp>
      <p:pic>
        <p:nvPicPr>
          <p:cNvPr id="6" name="Content Placeholder 5" descr="A graphic representation gives the summary of purchasing power parity with 3 flowcharts. Scenario 1. Relatively high local inflation, connects to, imports will increase; exports will decrease; and leads to local currency should depreciate by same degree as inflation differential. Scenario 2. Relatively low local inflation, connects to, imports will decrease; exports will increase; and leads to local currency should appreciate by same degree as inflation differential. Scenario 3. Local and foreign inflation rate are similar, connects to, no impact of inflation on import or export volume; and leads to local currency’s value is not affected by inflation. ">
            <a:extLst>
              <a:ext uri="{FF2B5EF4-FFF2-40B4-BE49-F238E27FC236}">
                <a16:creationId xmlns:a16="http://schemas.microsoft.com/office/drawing/2014/main" id="{CB084B8B-5762-4438-9DF0-9C4CB535829D}"/>
              </a:ext>
            </a:extLst>
          </p:cNvPr>
          <p:cNvPicPr>
            <a:picLocks noGrp="1" noChangeAspect="1"/>
          </p:cNvPicPr>
          <p:nvPr>
            <p:ph sz="quarter" idx="16"/>
          </p:nvPr>
        </p:nvPicPr>
        <p:blipFill>
          <a:blip r:embed="rId2"/>
          <a:stretch>
            <a:fillRect/>
          </a:stretch>
        </p:blipFill>
        <p:spPr>
          <a:xfrm>
            <a:off x="3753696" y="996326"/>
            <a:ext cx="4684606" cy="5167302"/>
          </a:xfrm>
          <a:prstGeom prst="rect">
            <a:avLst/>
          </a:prstGeom>
        </p:spPr>
      </p:pic>
      <p:sp>
        <p:nvSpPr>
          <p:cNvPr id="5" name="Slide Number Placeholder 4">
            <a:extLst>
              <a:ext uri="{FF2B5EF4-FFF2-40B4-BE49-F238E27FC236}">
                <a16:creationId xmlns:a16="http://schemas.microsoft.com/office/drawing/2014/main" id="{9BE060E6-AA3F-4027-8B0B-33F51B803CAD}"/>
              </a:ext>
            </a:extLst>
          </p:cNvPr>
          <p:cNvSpPr>
            <a:spLocks noGrp="1"/>
          </p:cNvSpPr>
          <p:nvPr>
            <p:ph type="sldNum" sz="quarter" idx="4"/>
          </p:nvPr>
        </p:nvSpPr>
        <p:spPr/>
        <p:txBody>
          <a:bodyPr/>
          <a:lstStyle/>
          <a:p>
            <a:fld id="{F9BE6549-90FB-4E0E-8C54-0640FEBC787D}" type="slidenum">
              <a:rPr lang="en-US" smtClean="0"/>
              <a:pPr/>
              <a:t>7</a:t>
            </a:fld>
            <a:endParaRPr lang="en-US" dirty="0"/>
          </a:p>
        </p:txBody>
      </p:sp>
    </p:spTree>
    <p:extLst>
      <p:ext uri="{BB962C8B-B14F-4D97-AF65-F5344CB8AC3E}">
        <p14:creationId xmlns:p14="http://schemas.microsoft.com/office/powerpoint/2010/main" val="235846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94D-DE95-445F-84D8-6CF94CC5F3DC}"/>
              </a:ext>
            </a:extLst>
          </p:cNvPr>
          <p:cNvSpPr>
            <a:spLocks noGrp="1"/>
          </p:cNvSpPr>
          <p:nvPr>
            <p:ph type="title"/>
          </p:nvPr>
        </p:nvSpPr>
        <p:spPr/>
        <p:txBody>
          <a:bodyPr/>
          <a:lstStyle/>
          <a:p>
            <a:r>
              <a:rPr lang="en-IN" dirty="0"/>
              <a:t>Purchasing Power Parity (P</a:t>
            </a:r>
            <a:r>
              <a:rPr lang="en-IN" sz="100" dirty="0"/>
              <a:t> </a:t>
            </a:r>
            <a:r>
              <a:rPr lang="en-IN" dirty="0" err="1"/>
              <a:t>P</a:t>
            </a:r>
            <a:r>
              <a:rPr lang="en-IN" sz="100" dirty="0"/>
              <a:t> </a:t>
            </a:r>
            <a:r>
              <a:rPr lang="en-IN" dirty="0"/>
              <a:t>P) </a:t>
            </a:r>
            <a:r>
              <a:rPr lang="en-IN" sz="2400" b="0" dirty="0"/>
              <a:t>(5 of 10)</a:t>
            </a:r>
            <a:endParaRPr lang="en-IN" dirty="0"/>
          </a:p>
        </p:txBody>
      </p:sp>
      <p:sp>
        <p:nvSpPr>
          <p:cNvPr id="3" name="Text Placeholder 2">
            <a:extLst>
              <a:ext uri="{FF2B5EF4-FFF2-40B4-BE49-F238E27FC236}">
                <a16:creationId xmlns:a16="http://schemas.microsoft.com/office/drawing/2014/main" id="{662E6A36-BA86-442E-AD53-113E7D2D0CAE}"/>
              </a:ext>
            </a:extLst>
          </p:cNvPr>
          <p:cNvSpPr>
            <a:spLocks noGrp="1"/>
          </p:cNvSpPr>
          <p:nvPr>
            <p:ph type="body" sz="quarter" idx="17"/>
          </p:nvPr>
        </p:nvSpPr>
        <p:spPr>
          <a:xfrm>
            <a:off x="743576" y="1289304"/>
            <a:ext cx="10711543" cy="2786585"/>
          </a:xfrm>
        </p:spPr>
        <p:txBody>
          <a:bodyPr/>
          <a:lstStyle/>
          <a:p>
            <a:pPr marL="0" indent="0">
              <a:buNone/>
            </a:pPr>
            <a:r>
              <a:rPr lang="en-IN" b="1" dirty="0"/>
              <a:t>Graphic Analysis of Purchasing Power Parity</a:t>
            </a:r>
          </a:p>
          <a:p>
            <a:r>
              <a:rPr lang="en-IN" dirty="0"/>
              <a:t>Using P</a:t>
            </a:r>
            <a:r>
              <a:rPr lang="en-IN" sz="100" dirty="0"/>
              <a:t> </a:t>
            </a:r>
            <a:r>
              <a:rPr lang="en-IN" dirty="0"/>
              <a:t>P</a:t>
            </a:r>
            <a:r>
              <a:rPr lang="en-IN" sz="100" dirty="0"/>
              <a:t> </a:t>
            </a:r>
            <a:r>
              <a:rPr lang="en-IN" dirty="0"/>
              <a:t>P theory, we should be able to assess the potential impact of inflation on exchange rates. The points on Exhibit 8.2 suggest that given an inflation differential between the home and the foreign country of </a:t>
            </a:r>
            <a:r>
              <a:rPr lang="en-IN" i="1" dirty="0"/>
              <a:t>X</a:t>
            </a:r>
            <a:r>
              <a:rPr lang="en-IN" dirty="0"/>
              <a:t> percent, the foreign currency should adjust by </a:t>
            </a:r>
            <a:r>
              <a:rPr lang="en-IN" i="1" dirty="0"/>
              <a:t>X</a:t>
            </a:r>
            <a:r>
              <a:rPr lang="en-IN" dirty="0"/>
              <a:t> percent due to that inflation differential.</a:t>
            </a:r>
          </a:p>
          <a:p>
            <a:r>
              <a:rPr lang="en-IN" b="1" dirty="0"/>
              <a:t>P</a:t>
            </a:r>
            <a:r>
              <a:rPr lang="en-IN" sz="100" b="1" dirty="0"/>
              <a:t> </a:t>
            </a:r>
            <a:r>
              <a:rPr lang="en-IN" b="1" dirty="0"/>
              <a:t>P</a:t>
            </a:r>
            <a:r>
              <a:rPr lang="en-IN" sz="100" b="1" dirty="0"/>
              <a:t> </a:t>
            </a:r>
            <a:r>
              <a:rPr lang="en-IN" b="1" dirty="0"/>
              <a:t>P Line</a:t>
            </a:r>
            <a:r>
              <a:rPr lang="en-IN" dirty="0"/>
              <a:t> — The diagonal line connecting all these points together.</a:t>
            </a:r>
          </a:p>
        </p:txBody>
      </p:sp>
      <p:sp>
        <p:nvSpPr>
          <p:cNvPr id="4" name="Slide Number Placeholder 3">
            <a:extLst>
              <a:ext uri="{FF2B5EF4-FFF2-40B4-BE49-F238E27FC236}">
                <a16:creationId xmlns:a16="http://schemas.microsoft.com/office/drawing/2014/main" id="{64CA02D1-831F-4F1E-9551-6B0F134BB942}"/>
              </a:ext>
            </a:extLst>
          </p:cNvPr>
          <p:cNvSpPr>
            <a:spLocks noGrp="1"/>
          </p:cNvSpPr>
          <p:nvPr>
            <p:ph type="sldNum" sz="quarter" idx="4"/>
          </p:nvPr>
        </p:nvSpPr>
        <p:spPr/>
        <p:txBody>
          <a:bodyPr/>
          <a:lstStyle/>
          <a:p>
            <a:fld id="{F9BE6549-90FB-4E0E-8C54-0640FEBC787D}" type="slidenum">
              <a:rPr lang="en-US" smtClean="0"/>
              <a:pPr/>
              <a:t>8</a:t>
            </a:fld>
            <a:endParaRPr lang="en-US" dirty="0"/>
          </a:p>
        </p:txBody>
      </p:sp>
    </p:spTree>
    <p:extLst>
      <p:ext uri="{BB962C8B-B14F-4D97-AF65-F5344CB8AC3E}">
        <p14:creationId xmlns:p14="http://schemas.microsoft.com/office/powerpoint/2010/main" val="73676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39C4-60C0-4956-B3BE-0BBA98972A22}"/>
              </a:ext>
            </a:extLst>
          </p:cNvPr>
          <p:cNvSpPr>
            <a:spLocks noGrp="1"/>
          </p:cNvSpPr>
          <p:nvPr>
            <p:ph type="title"/>
          </p:nvPr>
        </p:nvSpPr>
        <p:spPr>
          <a:xfrm>
            <a:off x="838200" y="365125"/>
            <a:ext cx="10515600" cy="941423"/>
          </a:xfrm>
        </p:spPr>
        <p:txBody>
          <a:bodyPr/>
          <a:lstStyle/>
          <a:p>
            <a:r>
              <a:rPr lang="en-IN" dirty="0"/>
              <a:t>Exhibit 8.2 Illustration of Purchasing Power Parity and Disparity</a:t>
            </a:r>
          </a:p>
        </p:txBody>
      </p:sp>
      <p:pic>
        <p:nvPicPr>
          <p:cNvPr id="4" name="Content Placeholder 3" descr="A line and 4 points are graphed on a rectangular coordinate plane. The horizontal axis is labeled % Delta in the foreign currency’s spot rate and is marked from negative 6 to 6. The vertical axis is labeled l_h minus l_f in percentage and is marked from negative 6 to 6. The second quadrant is labeled: increased purchasing power when buying foreign products. The fourth quadrant is labeled: reduced purchasing power when buying foreign products. The points are plotted as follows: A(4, 4), B(negative 5, negative 5), C(1, 4), D(negative 2, negative 3). The line is labeled: P P P line. It enters the bottom left of the viewing window in the third quadrant, goes up and to the right through point B, the origin and point A, and it exits the top right of the viewing window. ">
            <a:extLst>
              <a:ext uri="{FF2B5EF4-FFF2-40B4-BE49-F238E27FC236}">
                <a16:creationId xmlns:a16="http://schemas.microsoft.com/office/drawing/2014/main" id="{9670CA61-3A4A-450F-B51A-79F24A0FFED6}"/>
              </a:ext>
            </a:extLst>
          </p:cNvPr>
          <p:cNvPicPr>
            <a:picLocks noGrp="1" noChangeAspect="1"/>
          </p:cNvPicPr>
          <p:nvPr>
            <p:ph sz="quarter" idx="16"/>
          </p:nvPr>
        </p:nvPicPr>
        <p:blipFill>
          <a:blip r:embed="rId2"/>
          <a:stretch>
            <a:fillRect/>
          </a:stretch>
        </p:blipFill>
        <p:spPr>
          <a:xfrm>
            <a:off x="3412247" y="1548689"/>
            <a:ext cx="5672436" cy="4469555"/>
          </a:xfrm>
          <a:prstGeom prst="rect">
            <a:avLst/>
          </a:prstGeom>
        </p:spPr>
      </p:pic>
      <p:sp>
        <p:nvSpPr>
          <p:cNvPr id="5" name="Slide Number Placeholder 4">
            <a:extLst>
              <a:ext uri="{FF2B5EF4-FFF2-40B4-BE49-F238E27FC236}">
                <a16:creationId xmlns:a16="http://schemas.microsoft.com/office/drawing/2014/main" id="{9BE060E6-AA3F-4027-8B0B-33F51B803CAD}"/>
              </a:ext>
            </a:extLst>
          </p:cNvPr>
          <p:cNvSpPr>
            <a:spLocks noGrp="1"/>
          </p:cNvSpPr>
          <p:nvPr>
            <p:ph type="sldNum" sz="quarter" idx="4"/>
          </p:nvPr>
        </p:nvSpPr>
        <p:spPr/>
        <p:txBody>
          <a:bodyPr/>
          <a:lstStyle/>
          <a:p>
            <a:fld id="{F9BE6549-90FB-4E0E-8C54-0640FEBC787D}" type="slidenum">
              <a:rPr lang="en-US" smtClean="0"/>
              <a:pPr/>
              <a:t>9</a:t>
            </a:fld>
            <a:endParaRPr lang="en-US" dirty="0"/>
          </a:p>
        </p:txBody>
      </p:sp>
    </p:spTree>
    <p:extLst>
      <p:ext uri="{BB962C8B-B14F-4D97-AF65-F5344CB8AC3E}">
        <p14:creationId xmlns:p14="http://schemas.microsoft.com/office/powerpoint/2010/main" val="3531979461"/>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_dlc_DocId xmlns="a3520c62-91d1-4715-93cb-6b6cc6733a1f">MCVMYN5H3SZ7-24-1867</_dlc_DocId>
    <_dlc_DocIdUrl xmlns="a3520c62-91d1-4715-93cb-6b6cc6733a1f">
      <Url>http://vendorportal/Docs/_layouts/DocIdRedir.aspx?ID=MCVMYN5H3SZ7-24-1867</Url>
      <Description>MCVMYN5H3SZ7-24-1867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9BA192-EF86-48DF-982C-2C526A268392}">
  <ds:schemaRefs>
    <ds:schemaRef ds:uri="http://www.w3.org/XML/1998/namespace"/>
    <ds:schemaRef ds:uri="a4d2ff27-a226-42e2-a79e-c1ae662d212e"/>
    <ds:schemaRef ds:uri="f856fc18-c0f7-462c-a53d-fc2610d0c4c8"/>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schemas.microsoft.com/office/2006/documentManagement/types"/>
    <ds:schemaRef ds:uri="a3520c62-91d1-4715-93cb-6b6cc6733a1f"/>
  </ds:schemaRefs>
</ds:datastoreItem>
</file>

<file path=customXml/itemProps3.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4.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Accessible_PPT_Template_Cengage</Template>
  <TotalTime>1845</TotalTime>
  <Words>3456</Words>
  <Application>Microsoft Office PowerPoint</Application>
  <PresentationFormat>Widescreen</PresentationFormat>
  <Paragraphs>222</Paragraphs>
  <Slides>38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vt:lpstr>
      <vt:lpstr>Calibri</vt:lpstr>
      <vt:lpstr>Courier New</vt:lpstr>
      <vt:lpstr>Helvetica</vt:lpstr>
      <vt:lpstr>LucidaGrande</vt:lpstr>
      <vt:lpstr>Open Sans</vt:lpstr>
      <vt:lpstr>Summer Font</vt:lpstr>
      <vt:lpstr>Office Theme</vt:lpstr>
      <vt:lpstr>Relationships among Inflation, Interest Rates and Exchange Rates</vt:lpstr>
      <vt:lpstr>Chapter Objectives</vt:lpstr>
      <vt:lpstr>Purchasing Power Parity (P P P) (1 of 10)</vt:lpstr>
      <vt:lpstr>Purchasing Power Parity (P P P) (2 of 10)</vt:lpstr>
      <vt:lpstr>Purchasing Power Parity (P P P) (3 of 10)</vt:lpstr>
      <vt:lpstr>Purchasing Power Parity (P P P) (4 of 10)</vt:lpstr>
      <vt:lpstr>Exhibit 8.1 Summary of Purchasing Power Parity</vt:lpstr>
      <vt:lpstr>Purchasing Power Parity (P P P) (5 of 10)</vt:lpstr>
      <vt:lpstr>Exhibit 8.2 Illustration of Purchasing Power Parity and Disparity</vt:lpstr>
      <vt:lpstr>Purchasing Power Parity (P P P) (6 of 10)</vt:lpstr>
      <vt:lpstr>Purchasing Power Parity (P P P) (7 of 10)</vt:lpstr>
      <vt:lpstr>Exhibit 8.3 Comparison of Annual Inflation Differentials and Exchange Rate Movements for Four Major Countries</vt:lpstr>
      <vt:lpstr>Purchasing Power Parity (P P P) (8 of 10)</vt:lpstr>
      <vt:lpstr>Purchasing Power Parity (P P P) (9 of 10)</vt:lpstr>
      <vt:lpstr>Purchasing Power Parity (P P P) (10 of 10)</vt:lpstr>
      <vt:lpstr>International Fisher Effect (I F E) (1 of 12)</vt:lpstr>
      <vt:lpstr>International Fisher Effect (I F E) (2 of 12)</vt:lpstr>
      <vt:lpstr>International Fisher Effect (I F E) (3 of 12)</vt:lpstr>
      <vt:lpstr>International Fisher Effect (I F E) (4 of 12)</vt:lpstr>
      <vt:lpstr>International Fisher Effect (I F E) (5 of 12)</vt:lpstr>
      <vt:lpstr>Exhibit 8.4 Summary of Application of the International Fisher Effect from to Three Different Investment Scenarios</vt:lpstr>
      <vt:lpstr>International Fisher Effect (I F E) (6 of 12)</vt:lpstr>
      <vt:lpstr>International Fisher Effect (I F E) (7 of 12)</vt:lpstr>
      <vt:lpstr>Exhibit 8.5 Summary of International Fisher Effect</vt:lpstr>
      <vt:lpstr>International Fisher Effect (I F E) (8 of 12)</vt:lpstr>
      <vt:lpstr>International Fisher Effect (I F E) (9 of 12)</vt:lpstr>
      <vt:lpstr>International Fisher Effect (I F E) (10 of 12)</vt:lpstr>
      <vt:lpstr>International Fisher Effect (I F E) (11 of 12)</vt:lpstr>
      <vt:lpstr>International Fisher Effect (I F E) (12 of 12)</vt:lpstr>
      <vt:lpstr>Exhibit 8.6 Illustration of I F E Line (When Exchange Rate Changes Perfectly Offset Interest Rate Differentials)</vt:lpstr>
      <vt:lpstr>Tests of the International Fisher Effect (1 of 2)</vt:lpstr>
      <vt:lpstr>Tests of the International Fisher Effect (2 of 2)</vt:lpstr>
      <vt:lpstr>Comparison of the I R P, P P P, and I F E</vt:lpstr>
      <vt:lpstr>Exhibit 8.7 Comparison of the I R P, P P P, and I F E Theories (1 of 3)</vt:lpstr>
      <vt:lpstr>Exhibit 8.7 Comparison of the I R P, P P P, and I F E Theories (2 of 3)</vt:lpstr>
      <vt:lpstr>Exhibit 8.7 Comparison of the I R P, P P P, and I F E Theories (3 of 3)</vt:lpstr>
      <vt:lpstr>Summary (1 of 2)</vt:lpstr>
      <vt:lpstr>Summary (2 of 2)</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laser</dc:creator>
  <cp:lastModifiedBy>Gracy, Mani</cp:lastModifiedBy>
  <cp:revision>1204</cp:revision>
  <cp:lastPrinted>2016-10-03T15:29:39Z</cp:lastPrinted>
  <dcterms:created xsi:type="dcterms:W3CDTF">2018-11-09T11:15:56Z</dcterms:created>
  <dcterms:modified xsi:type="dcterms:W3CDTF">2019-10-18T10:55:47Z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