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0"/>
  </p:notesMasterIdLst>
  <p:handoutMasterIdLst>
    <p:handoutMasterId r:id="rId41"/>
  </p:handoutMasterIdLst>
  <p:sldIdLst>
    <p:sldId id="576" r:id="rId6"/>
    <p:sldId id="265" r:id="rId7"/>
    <p:sldId id="540" r:id="rId8"/>
    <p:sldId id="542" r:id="rId9"/>
    <p:sldId id="543" r:id="rId10"/>
    <p:sldId id="544" r:id="rId11"/>
    <p:sldId id="545" r:id="rId12"/>
    <p:sldId id="546" r:id="rId13"/>
    <p:sldId id="547" r:id="rId14"/>
    <p:sldId id="548" r:id="rId15"/>
    <p:sldId id="549" r:id="rId16"/>
    <p:sldId id="577" r:id="rId17"/>
    <p:sldId id="578" r:id="rId18"/>
    <p:sldId id="551" r:id="rId19"/>
    <p:sldId id="552" r:id="rId20"/>
    <p:sldId id="553" r:id="rId21"/>
    <p:sldId id="554" r:id="rId22"/>
    <p:sldId id="555" r:id="rId23"/>
    <p:sldId id="556" r:id="rId24"/>
    <p:sldId id="557" r:id="rId25"/>
    <p:sldId id="558" r:id="rId26"/>
    <p:sldId id="579" r:id="rId27"/>
    <p:sldId id="580" r:id="rId28"/>
    <p:sldId id="560" r:id="rId29"/>
    <p:sldId id="561" r:id="rId30"/>
    <p:sldId id="562" r:id="rId31"/>
    <p:sldId id="571" r:id="rId32"/>
    <p:sldId id="564" r:id="rId33"/>
    <p:sldId id="565" r:id="rId34"/>
    <p:sldId id="566" r:id="rId35"/>
    <p:sldId id="567" r:id="rId36"/>
    <p:sldId id="568" r:id="rId37"/>
    <p:sldId id="569" r:id="rId38"/>
    <p:sldId id="570" r:id="rId3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840" userDrawn="1">
          <p15:clr>
            <a:srgbClr val="A4A3A4"/>
          </p15:clr>
        </p15:guide>
        <p15:guide id="3" pos="23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8A8"/>
    <a:srgbClr val="006298"/>
    <a:srgbClr val="004A78"/>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23" autoAdjust="0"/>
    <p:restoredTop sz="95244" autoAdjust="0"/>
  </p:normalViewPr>
  <p:slideViewPr>
    <p:cSldViewPr snapToGrid="0" snapToObjects="1">
      <p:cViewPr varScale="1">
        <p:scale>
          <a:sx n="47" d="100"/>
          <a:sy n="47" d="100"/>
        </p:scale>
        <p:origin x="58" y="744"/>
      </p:cViewPr>
      <p:guideLst>
        <p:guide pos="3840"/>
        <p:guide orient="horz" pos="840"/>
        <p:guide pos="2352"/>
      </p:guideLst>
    </p:cSldViewPr>
  </p:slideViewPr>
  <p:outlineViewPr>
    <p:cViewPr>
      <p:scale>
        <a:sx n="33" d="100"/>
        <a:sy n="33" d="100"/>
      </p:scale>
      <p:origin x="0" y="-1713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10/16/2019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a:p>
        </p:txBody>
      </p:sp>
    </p:spTree>
    <p:extLst>
      <p:ext uri="{BB962C8B-B14F-4D97-AF65-F5344CB8AC3E}">
        <p14:creationId xmlns:p14="http://schemas.microsoft.com/office/powerpoint/2010/main" val="3091602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endParaRPr lang="en-US" dirty="0"/>
          </a:p>
        </p:txBody>
      </p:sp>
      <p:sp>
        <p:nvSpPr>
          <p:cNvPr id="11" name="Slide Number Placeholder 2">
            <a:extLst>
              <a:ext uri="{FF2B5EF4-FFF2-40B4-BE49-F238E27FC236}">
                <a16:creationId xmlns:a16="http://schemas.microsoft.com/office/drawing/2014/main" id="{CB617517-F645-43D6-8ACA-3A1B09CBD673}"/>
              </a:ext>
            </a:extLst>
          </p:cNvPr>
          <p:cNvSpPr>
            <a:spLocks noGrp="1"/>
          </p:cNvSpPr>
          <p:nvPr>
            <p:ph type="sldNum" sz="quarter" idx="4"/>
          </p:nvPr>
        </p:nvSpPr>
        <p:spPr>
          <a:xfrm>
            <a:off x="11644604" y="6356350"/>
            <a:ext cx="418323"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9" name="Footer">
            <a:extLst>
              <a:ext uri="{FF2B5EF4-FFF2-40B4-BE49-F238E27FC236}">
                <a16:creationId xmlns:a16="http://schemas.microsoft.com/office/drawing/2014/main" id="{AA3FD15F-0821-40CE-BD9D-B69EC34A40D3}"/>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3" name="Slide Number Placeholder 2">
            <a:extLst>
              <a:ext uri="{FF2B5EF4-FFF2-40B4-BE49-F238E27FC236}">
                <a16:creationId xmlns:a16="http://schemas.microsoft.com/office/drawing/2014/main" id="{708AD803-F612-440E-A36D-62C8EFD1D62C}"/>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75900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1" name="Footer">
            <a:extLst>
              <a:ext uri="{FF2B5EF4-FFF2-40B4-BE49-F238E27FC236}">
                <a16:creationId xmlns:a16="http://schemas.microsoft.com/office/drawing/2014/main" id="{09A21111-9A8A-41AE-8E63-3953A88F6642}"/>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3" name="Slide Number Placeholder 2">
            <a:extLst>
              <a:ext uri="{FF2B5EF4-FFF2-40B4-BE49-F238E27FC236}">
                <a16:creationId xmlns:a16="http://schemas.microsoft.com/office/drawing/2014/main" id="{29CF6AFE-1E88-4A83-870F-C4C762E27923}"/>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37718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C81A39A9-F4AD-4D9D-B33C-EC5167D97F37}"/>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0" name="Slide Number Placeholder 2">
            <a:extLst>
              <a:ext uri="{FF2B5EF4-FFF2-40B4-BE49-F238E27FC236}">
                <a16:creationId xmlns:a16="http://schemas.microsoft.com/office/drawing/2014/main" id="{D769C9A6-5F70-4F89-B94E-20F78142B8DA}"/>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47480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6B4C4569-1EBC-4CE8-A519-EA0700076318}"/>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1" name="Slide Number Placeholder 2">
            <a:extLst>
              <a:ext uri="{FF2B5EF4-FFF2-40B4-BE49-F238E27FC236}">
                <a16:creationId xmlns:a16="http://schemas.microsoft.com/office/drawing/2014/main" id="{3D4769DE-7E40-4463-8B99-1065D718ABEB}"/>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87119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289304"/>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1A6BA972-7838-46C7-8446-B1F20118F5AA}"/>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B1115F21-62F7-4022-9F51-92E798EBC19C}"/>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905811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12" name="Text Placeholder 11"/>
          <p:cNvSpPr>
            <a:spLocks noGrp="1"/>
          </p:cNvSpPr>
          <p:nvPr>
            <p:ph type="body" sz="quarter" idx="17" hasCustomPrompt="1"/>
          </p:nvPr>
        </p:nvSpPr>
        <p:spPr>
          <a:xfrm>
            <a:off x="743576" y="1289304"/>
            <a:ext cx="10711543" cy="4394200"/>
          </a:xfrm>
        </p:spPr>
        <p:txBody>
          <a:bodyPr>
            <a:normAutofit/>
          </a:bodyPr>
          <a:lstStyle>
            <a:lvl1pPr marL="402336" indent="-402336">
              <a:buClr>
                <a:srgbClr val="004A78"/>
              </a:buClr>
              <a:buFont typeface="+mj-lt"/>
              <a:buAutoNum type="arabicPeriod"/>
              <a:defRPr sz="2400" baseline="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F9DC6BB7-E9C1-402F-B71E-6967C4C9AB2A}"/>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815E69FA-BE60-43D7-859C-B7045F966D71}"/>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734264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12" name="Text Placeholder 11"/>
          <p:cNvSpPr>
            <a:spLocks noGrp="1"/>
          </p:cNvSpPr>
          <p:nvPr>
            <p:ph type="body" sz="quarter" idx="17" hasCustomPrompt="1"/>
          </p:nvPr>
        </p:nvSpPr>
        <p:spPr>
          <a:xfrm>
            <a:off x="743576" y="1289304"/>
            <a:ext cx="10711543" cy="4394200"/>
          </a:xfrm>
        </p:spPr>
        <p:txBody>
          <a:bodyPr>
            <a:normAutofit/>
          </a:bodyPr>
          <a:lstStyle>
            <a:lvl1pPr marL="292608" indent="-292608">
              <a:buClr>
                <a:srgbClr val="004A78"/>
              </a:buClr>
              <a:buFont typeface="Arial" charset="0"/>
              <a:buChar char="•"/>
              <a:defRPr sz="2400" baseline="0">
                <a:solidFill>
                  <a:srgbClr val="000000"/>
                </a:solidFill>
              </a:defRPr>
            </a:lvl1pPr>
            <a:lvl2pPr marL="621792" marR="0" indent="-320040" algn="l" defTabSz="914400" rtl="0" eaLnBrk="1" fontAlgn="base" latinLnBrk="0" hangingPunct="1">
              <a:lnSpc>
                <a:spcPct val="90000"/>
              </a:lnSpc>
              <a:spcBef>
                <a:spcPts val="1000"/>
              </a:spcBef>
              <a:spcAft>
                <a:spcPct val="0"/>
              </a:spcAft>
              <a:buClr>
                <a:srgbClr val="004A78"/>
              </a:buClr>
              <a:buSzTx/>
              <a:buFont typeface="Courier New" panose="02070309020205020404" pitchFamily="49" charset="0"/>
              <a:buChar char="o"/>
              <a:tabLst/>
              <a:defRPr sz="2200" baseline="0">
                <a:solidFill>
                  <a:srgbClr val="000000"/>
                </a:solidFill>
              </a:defRPr>
            </a:lvl2pPr>
            <a:lvl3pPr marL="1124712" indent="-320040">
              <a:spcBef>
                <a:spcPts val="1000"/>
              </a:spcBef>
              <a:buClr>
                <a:srgbClr val="004A78"/>
              </a:buClr>
              <a:buFont typeface="Arial" charset="0"/>
              <a:buChar char="•"/>
              <a:defRPr sz="2000" baseline="0">
                <a:solidFill>
                  <a:srgbClr val="000000"/>
                </a:solidFill>
              </a:defRPr>
            </a:lvl3pPr>
            <a:lvl4pPr marL="1600200" indent="-228600">
              <a:buClr>
                <a:srgbClr val="004A78"/>
              </a:buClr>
              <a:buSzPct val="100000"/>
              <a:buFont typeface="Courier New" panose="02070309020205020404" pitchFamily="49" charset="0"/>
              <a:buChar char="o"/>
              <a:defRPr sz="1800" baseline="0">
                <a:solidFill>
                  <a:srgbClr val="000000"/>
                </a:solidFill>
              </a:defRPr>
            </a:lvl4pPr>
            <a:lvl5pPr marL="2057400" indent="-228600">
              <a:buClr>
                <a:srgbClr val="004A78"/>
              </a:buClr>
              <a:buFont typeface="Arial" panose="020B0604020202020204" pitchFamily="34" charset="0"/>
              <a:buChar char="•"/>
              <a:defRPr sz="1600" baseline="0">
                <a:solidFill>
                  <a:srgbClr val="000000"/>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8A0BFB7D-6424-403D-B49C-D4F7A08EAB71}"/>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A8A04CB7-030B-4F81-91CF-9785F89678A5}"/>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915173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
        <p:nvSpPr>
          <p:cNvPr id="9" name="Slide Number Placeholder 2">
            <a:extLst>
              <a:ext uri="{FF2B5EF4-FFF2-40B4-BE49-F238E27FC236}">
                <a16:creationId xmlns:a16="http://schemas.microsoft.com/office/drawing/2014/main" id="{A11327AD-9EEC-497B-9E8F-80596BA0ED1E}"/>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endParaRPr lang="en-US" dirty="0"/>
          </a:p>
        </p:txBody>
      </p:sp>
      <p:sp>
        <p:nvSpPr>
          <p:cNvPr id="11" name="Slide Number Placeholder 2">
            <a:extLst>
              <a:ext uri="{FF2B5EF4-FFF2-40B4-BE49-F238E27FC236}">
                <a16:creationId xmlns:a16="http://schemas.microsoft.com/office/drawing/2014/main" id="{F0368921-EFA8-452E-BF96-9D427E3FDEAE}"/>
              </a:ext>
            </a:extLst>
          </p:cNvPr>
          <p:cNvSpPr>
            <a:spLocks noGrp="1"/>
          </p:cNvSpPr>
          <p:nvPr>
            <p:ph type="sldNum" sz="quarter" idx="4"/>
          </p:nvPr>
        </p:nvSpPr>
        <p:spPr>
          <a:xfrm>
            <a:off x="11644604" y="6356350"/>
            <a:ext cx="418323"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9BE6549-90FB-4E0E-8C54-0640FEBC787D}" type="slidenum">
              <a:rPr lang="en-US" smtClean="0"/>
              <a:pPr/>
              <a:t>‹#›</a:t>
            </a:fld>
            <a:endParaRPr lang="en-US" dirty="0"/>
          </a:p>
        </p:txBody>
      </p:sp>
      <p:sp>
        <p:nvSpPr>
          <p:cNvPr id="4" name="Content Placeholder 3">
            <a:extLst>
              <a:ext uri="{FF2B5EF4-FFF2-40B4-BE49-F238E27FC236}">
                <a16:creationId xmlns:a16="http://schemas.microsoft.com/office/drawing/2014/main" id="{C19F25BF-9509-496B-A09F-0417045812DF}"/>
              </a:ext>
            </a:extLst>
          </p:cNvPr>
          <p:cNvSpPr>
            <a:spLocks noGrp="1"/>
          </p:cNvSpPr>
          <p:nvPr>
            <p:ph sz="quarter" idx="12"/>
          </p:nvPr>
        </p:nvSpPr>
        <p:spPr>
          <a:xfrm>
            <a:off x="2124075" y="3930650"/>
            <a:ext cx="8447088" cy="846138"/>
          </a:xfrm>
        </p:spPr>
        <p:txBody>
          <a:bodyPr/>
          <a:lstStyle>
            <a:lvl1pPr algn="ctr">
              <a:defRPr sz="2400" b="1" baseline="0">
                <a:solidFill>
                  <a:schemeClr val="bg1"/>
                </a:solidFill>
              </a:defRPr>
            </a:lvl1pPr>
          </a:lstStyle>
          <a:p>
            <a:pPr lvl="0"/>
            <a:endParaRPr lang="en-IN" dirty="0"/>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endParaRPr lang="en-US" dirty="0"/>
          </a:p>
        </p:txBody>
      </p:sp>
      <p:sp>
        <p:nvSpPr>
          <p:cNvPr id="12" name="Slide Number Placeholder 2">
            <a:extLst>
              <a:ext uri="{FF2B5EF4-FFF2-40B4-BE49-F238E27FC236}">
                <a16:creationId xmlns:a16="http://schemas.microsoft.com/office/drawing/2014/main" id="{29F6C9DB-848E-4A77-A760-B570F5EE1D19}"/>
              </a:ext>
            </a:extLst>
          </p:cNvPr>
          <p:cNvSpPr>
            <a:spLocks noGrp="1"/>
          </p:cNvSpPr>
          <p:nvPr>
            <p:ph type="sldNum" sz="quarter" idx="4"/>
          </p:nvPr>
        </p:nvSpPr>
        <p:spPr>
          <a:xfrm>
            <a:off x="11747240" y="6375012"/>
            <a:ext cx="380999" cy="365125"/>
          </a:xfrm>
          <a:prstGeom prst="rect">
            <a:avLst/>
          </a:prstGeom>
        </p:spPr>
        <p:txBody>
          <a:bodyPr vert="horz" lIns="91440" tIns="45720" rIns="91440" bIns="45720" rtlCol="0" anchor="ctr"/>
          <a:lstStyle>
            <a:lvl1pPr algn="r">
              <a:defRPr sz="1200">
                <a:solidFill>
                  <a:schemeClr val="bg1"/>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10712450" cy="1070102"/>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ABFF14C2-479E-4420-AF87-35E003BD6336}"/>
              </a:ext>
            </a:extLst>
          </p:cNvPr>
          <p:cNvSpPr>
            <a:spLocks noGrp="1"/>
          </p:cNvSpPr>
          <p:nvPr>
            <p:ph sz="quarter" idx="17"/>
          </p:nvPr>
        </p:nvSpPr>
        <p:spPr>
          <a:xfrm>
            <a:off x="742950" y="2478088"/>
            <a:ext cx="10712450" cy="1189037"/>
          </a:xfrm>
        </p:spPr>
        <p:txBody>
          <a:bodyPr/>
          <a:lstStyle>
            <a:lvl1pPr>
              <a:defRPr sz="2400" baseline="0"/>
            </a:lvl1p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8452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10712450" cy="672105"/>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ABFF14C2-479E-4420-AF87-35E003BD6336}"/>
              </a:ext>
            </a:extLst>
          </p:cNvPr>
          <p:cNvSpPr>
            <a:spLocks noGrp="1"/>
          </p:cNvSpPr>
          <p:nvPr>
            <p:ph sz="quarter" idx="17"/>
          </p:nvPr>
        </p:nvSpPr>
        <p:spPr>
          <a:xfrm>
            <a:off x="742950" y="2121408"/>
            <a:ext cx="10712450" cy="672105"/>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F2FECFAB-679B-4A2F-876D-E2D9D597BFC4}"/>
              </a:ext>
            </a:extLst>
          </p:cNvPr>
          <p:cNvSpPr>
            <a:spLocks noGrp="1"/>
          </p:cNvSpPr>
          <p:nvPr>
            <p:ph sz="quarter" idx="18"/>
          </p:nvPr>
        </p:nvSpPr>
        <p:spPr>
          <a:xfrm>
            <a:off x="742951" y="2953765"/>
            <a:ext cx="10712450" cy="672105"/>
          </a:xfrm>
        </p:spPr>
        <p:txBody>
          <a:bodyPr/>
          <a:lstStyle>
            <a:lvl1pPr>
              <a:defRPr sz="2400" baseline="0"/>
            </a:lvl1pPr>
          </a:lstStyle>
          <a:p>
            <a:pPr lvl="0"/>
            <a:endParaRPr lang="en-IN" dirty="0"/>
          </a:p>
        </p:txBody>
      </p:sp>
      <p:sp>
        <p:nvSpPr>
          <p:cNvPr id="10" name="Content Placeholder 9">
            <a:extLst>
              <a:ext uri="{FF2B5EF4-FFF2-40B4-BE49-F238E27FC236}">
                <a16:creationId xmlns:a16="http://schemas.microsoft.com/office/drawing/2014/main" id="{EBE7468E-D182-49AC-A887-D75B22258C3F}"/>
              </a:ext>
            </a:extLst>
          </p:cNvPr>
          <p:cNvSpPr>
            <a:spLocks noGrp="1"/>
          </p:cNvSpPr>
          <p:nvPr>
            <p:ph sz="quarter" idx="19"/>
          </p:nvPr>
        </p:nvSpPr>
        <p:spPr>
          <a:xfrm>
            <a:off x="742950" y="3749675"/>
            <a:ext cx="10712451" cy="868363"/>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030D84A3-4704-44DF-BF1A-8DCA7B7BDB26}"/>
              </a:ext>
            </a:extLst>
          </p:cNvPr>
          <p:cNvSpPr>
            <a:spLocks noGrp="1"/>
          </p:cNvSpPr>
          <p:nvPr>
            <p:ph sz="quarter" idx="20"/>
          </p:nvPr>
        </p:nvSpPr>
        <p:spPr>
          <a:xfrm>
            <a:off x="742950" y="4773613"/>
            <a:ext cx="10742613" cy="671512"/>
          </a:xfrm>
        </p:spPr>
        <p:txBody>
          <a:bodyPr/>
          <a:lstStyle>
            <a:lvl1pPr>
              <a:defRPr sz="2400" baseline="0"/>
            </a:lvl1p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84278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10712450" cy="384301"/>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ABFF14C2-479E-4420-AF87-35E003BD6336}"/>
              </a:ext>
            </a:extLst>
          </p:cNvPr>
          <p:cNvSpPr>
            <a:spLocks noGrp="1"/>
          </p:cNvSpPr>
          <p:nvPr>
            <p:ph sz="quarter" idx="17"/>
          </p:nvPr>
        </p:nvSpPr>
        <p:spPr>
          <a:xfrm>
            <a:off x="742950" y="1828928"/>
            <a:ext cx="10712450" cy="356045"/>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F2FECFAB-679B-4A2F-876D-E2D9D597BFC4}"/>
              </a:ext>
            </a:extLst>
          </p:cNvPr>
          <p:cNvSpPr>
            <a:spLocks noGrp="1"/>
          </p:cNvSpPr>
          <p:nvPr>
            <p:ph sz="quarter" idx="18"/>
          </p:nvPr>
        </p:nvSpPr>
        <p:spPr>
          <a:xfrm>
            <a:off x="742951" y="2249425"/>
            <a:ext cx="10712450" cy="384301"/>
          </a:xfrm>
        </p:spPr>
        <p:txBody>
          <a:bodyPr/>
          <a:lstStyle>
            <a:lvl1pPr>
              <a:defRPr sz="2400" baseline="0"/>
            </a:lvl1pPr>
          </a:lstStyle>
          <a:p>
            <a:pPr lvl="0"/>
            <a:endParaRPr lang="en-IN" dirty="0"/>
          </a:p>
        </p:txBody>
      </p:sp>
      <p:sp>
        <p:nvSpPr>
          <p:cNvPr id="10" name="Content Placeholder 9">
            <a:extLst>
              <a:ext uri="{FF2B5EF4-FFF2-40B4-BE49-F238E27FC236}">
                <a16:creationId xmlns:a16="http://schemas.microsoft.com/office/drawing/2014/main" id="{EBE7468E-D182-49AC-A887-D75B22258C3F}"/>
              </a:ext>
            </a:extLst>
          </p:cNvPr>
          <p:cNvSpPr>
            <a:spLocks noGrp="1"/>
          </p:cNvSpPr>
          <p:nvPr>
            <p:ph sz="quarter" idx="19"/>
          </p:nvPr>
        </p:nvSpPr>
        <p:spPr>
          <a:xfrm>
            <a:off x="742950" y="2761047"/>
            <a:ext cx="10712451" cy="448752"/>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030D84A3-4704-44DF-BF1A-8DCA7B7BDB26}"/>
              </a:ext>
            </a:extLst>
          </p:cNvPr>
          <p:cNvSpPr>
            <a:spLocks noGrp="1"/>
          </p:cNvSpPr>
          <p:nvPr>
            <p:ph sz="quarter" idx="20"/>
          </p:nvPr>
        </p:nvSpPr>
        <p:spPr>
          <a:xfrm>
            <a:off x="742951" y="3337120"/>
            <a:ext cx="10706100" cy="41549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2C4504C2-71B0-4660-9A2B-EB3E1DD7938E}"/>
              </a:ext>
            </a:extLst>
          </p:cNvPr>
          <p:cNvSpPr>
            <a:spLocks noGrp="1"/>
          </p:cNvSpPr>
          <p:nvPr>
            <p:ph sz="quarter" idx="21"/>
          </p:nvPr>
        </p:nvSpPr>
        <p:spPr>
          <a:xfrm>
            <a:off x="742950" y="3822701"/>
            <a:ext cx="10712450" cy="41549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09AD69C0-5A42-4E9E-979B-4D1EBFB2BD98}"/>
              </a:ext>
            </a:extLst>
          </p:cNvPr>
          <p:cNvSpPr>
            <a:spLocks noGrp="1"/>
          </p:cNvSpPr>
          <p:nvPr>
            <p:ph sz="quarter" idx="22"/>
          </p:nvPr>
        </p:nvSpPr>
        <p:spPr>
          <a:xfrm>
            <a:off x="742950" y="4371023"/>
            <a:ext cx="10706100" cy="447865"/>
          </a:xfrm>
        </p:spPr>
        <p:txBody>
          <a:bodyPr/>
          <a:lstStyle>
            <a:lvl1pPr>
              <a:defRPr sz="2400" baseline="0"/>
            </a:lvl1pPr>
          </a:lstStyle>
          <a:p>
            <a:pPr lvl="0"/>
            <a:endParaRPr lang="en-IN" dirty="0"/>
          </a:p>
        </p:txBody>
      </p:sp>
      <p:sp>
        <p:nvSpPr>
          <p:cNvPr id="15" name="Content Placeholder 14">
            <a:extLst>
              <a:ext uri="{FF2B5EF4-FFF2-40B4-BE49-F238E27FC236}">
                <a16:creationId xmlns:a16="http://schemas.microsoft.com/office/drawing/2014/main" id="{71E92654-65B9-4FF2-A707-C48D724DE77B}"/>
              </a:ext>
            </a:extLst>
          </p:cNvPr>
          <p:cNvSpPr>
            <a:spLocks noGrp="1"/>
          </p:cNvSpPr>
          <p:nvPr>
            <p:ph sz="quarter" idx="23"/>
          </p:nvPr>
        </p:nvSpPr>
        <p:spPr>
          <a:xfrm>
            <a:off x="742950" y="4919980"/>
            <a:ext cx="10706100" cy="50482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76920D2B-0ADC-497D-847E-7963CD40CF40}"/>
              </a:ext>
            </a:extLst>
          </p:cNvPr>
          <p:cNvSpPr>
            <a:spLocks noGrp="1"/>
          </p:cNvSpPr>
          <p:nvPr>
            <p:ph sz="quarter" idx="24"/>
          </p:nvPr>
        </p:nvSpPr>
        <p:spPr>
          <a:xfrm>
            <a:off x="742950" y="5513388"/>
            <a:ext cx="10706100" cy="504825"/>
          </a:xfrm>
        </p:spPr>
        <p:txBody>
          <a:bodyPr/>
          <a:lstStyle>
            <a:lvl1pPr>
              <a:defRPr sz="2400" baseline="0"/>
            </a:lvl1p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48840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5284626" cy="384301"/>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CFCDBC16-7286-4AE9-A7E1-679659C90455}"/>
              </a:ext>
            </a:extLst>
          </p:cNvPr>
          <p:cNvSpPr>
            <a:spLocks noGrp="1"/>
          </p:cNvSpPr>
          <p:nvPr>
            <p:ph sz="quarter" idx="17"/>
          </p:nvPr>
        </p:nvSpPr>
        <p:spPr>
          <a:xfrm>
            <a:off x="6176963" y="1289050"/>
            <a:ext cx="5176837" cy="384175"/>
          </a:xfrm>
        </p:spPr>
        <p:txBody>
          <a:bodyPr/>
          <a:lstStyle/>
          <a:p>
            <a:pPr lvl="0"/>
            <a:endParaRPr lang="en-IN" dirty="0"/>
          </a:p>
        </p:txBody>
      </p:sp>
      <p:sp>
        <p:nvSpPr>
          <p:cNvPr id="23" name="Content Placeholder 22">
            <a:extLst>
              <a:ext uri="{FF2B5EF4-FFF2-40B4-BE49-F238E27FC236}">
                <a16:creationId xmlns:a16="http://schemas.microsoft.com/office/drawing/2014/main" id="{AD93139D-192A-4A3F-B5EE-D90F14408664}"/>
              </a:ext>
            </a:extLst>
          </p:cNvPr>
          <p:cNvSpPr>
            <a:spLocks noGrp="1"/>
          </p:cNvSpPr>
          <p:nvPr>
            <p:ph sz="quarter" idx="18"/>
          </p:nvPr>
        </p:nvSpPr>
        <p:spPr>
          <a:xfrm>
            <a:off x="742950" y="1809750"/>
            <a:ext cx="5284788" cy="415925"/>
          </a:xfrm>
        </p:spPr>
        <p:txBody>
          <a:bodyPr/>
          <a:lstStyle/>
          <a:p>
            <a:pPr lvl="0"/>
            <a:endParaRPr lang="en-IN" dirty="0"/>
          </a:p>
        </p:txBody>
      </p:sp>
      <p:sp>
        <p:nvSpPr>
          <p:cNvPr id="25" name="Content Placeholder 24">
            <a:extLst>
              <a:ext uri="{FF2B5EF4-FFF2-40B4-BE49-F238E27FC236}">
                <a16:creationId xmlns:a16="http://schemas.microsoft.com/office/drawing/2014/main" id="{679AFDE7-2210-4B02-905E-60FA1DFFE7CC}"/>
              </a:ext>
            </a:extLst>
          </p:cNvPr>
          <p:cNvSpPr>
            <a:spLocks noGrp="1"/>
          </p:cNvSpPr>
          <p:nvPr>
            <p:ph sz="quarter" idx="19"/>
          </p:nvPr>
        </p:nvSpPr>
        <p:spPr>
          <a:xfrm>
            <a:off x="6176963" y="1809750"/>
            <a:ext cx="5176837" cy="415925"/>
          </a:xfrm>
        </p:spPr>
        <p:txBody>
          <a:bodyPr/>
          <a:lstStyle/>
          <a:p>
            <a:pPr lvl="0"/>
            <a:endParaRPr lang="en-IN" dirty="0"/>
          </a:p>
        </p:txBody>
      </p:sp>
      <p:sp>
        <p:nvSpPr>
          <p:cNvPr id="27" name="Content Placeholder 26">
            <a:extLst>
              <a:ext uri="{FF2B5EF4-FFF2-40B4-BE49-F238E27FC236}">
                <a16:creationId xmlns:a16="http://schemas.microsoft.com/office/drawing/2014/main" id="{4EE7AC52-7B96-4841-90FA-32555F5E6A15}"/>
              </a:ext>
            </a:extLst>
          </p:cNvPr>
          <p:cNvSpPr>
            <a:spLocks noGrp="1"/>
          </p:cNvSpPr>
          <p:nvPr>
            <p:ph sz="quarter" idx="20"/>
          </p:nvPr>
        </p:nvSpPr>
        <p:spPr>
          <a:xfrm>
            <a:off x="742950" y="2332038"/>
            <a:ext cx="5284788" cy="336550"/>
          </a:xfrm>
        </p:spPr>
        <p:txBody>
          <a:bodyPr/>
          <a:lstStyle/>
          <a:p>
            <a:pPr lvl="0"/>
            <a:endParaRPr lang="en-IN" dirty="0"/>
          </a:p>
        </p:txBody>
      </p:sp>
      <p:sp>
        <p:nvSpPr>
          <p:cNvPr id="29" name="Content Placeholder 28">
            <a:extLst>
              <a:ext uri="{FF2B5EF4-FFF2-40B4-BE49-F238E27FC236}">
                <a16:creationId xmlns:a16="http://schemas.microsoft.com/office/drawing/2014/main" id="{FAC457F0-840A-4E95-9FFF-581E31DC3C13}"/>
              </a:ext>
            </a:extLst>
          </p:cNvPr>
          <p:cNvSpPr>
            <a:spLocks noGrp="1"/>
          </p:cNvSpPr>
          <p:nvPr>
            <p:ph sz="quarter" idx="21"/>
          </p:nvPr>
        </p:nvSpPr>
        <p:spPr>
          <a:xfrm>
            <a:off x="6176963" y="2332038"/>
            <a:ext cx="5176837" cy="336550"/>
          </a:xfrm>
        </p:spPr>
        <p:txBody>
          <a:bodyPr/>
          <a:lstStyle/>
          <a:p>
            <a:pPr lvl="0"/>
            <a:endParaRPr lang="en-IN" dirty="0"/>
          </a:p>
        </p:txBody>
      </p:sp>
      <p:sp>
        <p:nvSpPr>
          <p:cNvPr id="31" name="Content Placeholder 30">
            <a:extLst>
              <a:ext uri="{FF2B5EF4-FFF2-40B4-BE49-F238E27FC236}">
                <a16:creationId xmlns:a16="http://schemas.microsoft.com/office/drawing/2014/main" id="{F967C94B-9D2E-464F-BD3F-3A3E6101E5E9}"/>
              </a:ext>
            </a:extLst>
          </p:cNvPr>
          <p:cNvSpPr>
            <a:spLocks noGrp="1"/>
          </p:cNvSpPr>
          <p:nvPr>
            <p:ph sz="quarter" idx="22"/>
          </p:nvPr>
        </p:nvSpPr>
        <p:spPr>
          <a:xfrm>
            <a:off x="742950" y="2771775"/>
            <a:ext cx="5284788" cy="414338"/>
          </a:xfrm>
        </p:spPr>
        <p:txBody>
          <a:bodyPr/>
          <a:lstStyle/>
          <a:p>
            <a:pPr lvl="0"/>
            <a:endParaRPr lang="en-IN" dirty="0"/>
          </a:p>
        </p:txBody>
      </p:sp>
      <p:sp>
        <p:nvSpPr>
          <p:cNvPr id="33" name="Content Placeholder 32">
            <a:extLst>
              <a:ext uri="{FF2B5EF4-FFF2-40B4-BE49-F238E27FC236}">
                <a16:creationId xmlns:a16="http://schemas.microsoft.com/office/drawing/2014/main" id="{2F69AC05-7FDC-4B1E-BD07-6F59C8244619}"/>
              </a:ext>
            </a:extLst>
          </p:cNvPr>
          <p:cNvSpPr>
            <a:spLocks noGrp="1"/>
          </p:cNvSpPr>
          <p:nvPr>
            <p:ph sz="quarter" idx="23"/>
          </p:nvPr>
        </p:nvSpPr>
        <p:spPr>
          <a:xfrm>
            <a:off x="6176963" y="2771775"/>
            <a:ext cx="5176837" cy="414338"/>
          </a:xfrm>
        </p:spPr>
        <p:txBody>
          <a:bodyPr/>
          <a:lstStyle/>
          <a:p>
            <a:pPr lvl="0"/>
            <a:endParaRPr lang="en-IN" dirty="0"/>
          </a:p>
        </p:txBody>
      </p:sp>
      <p:sp>
        <p:nvSpPr>
          <p:cNvPr id="35" name="Content Placeholder 34">
            <a:extLst>
              <a:ext uri="{FF2B5EF4-FFF2-40B4-BE49-F238E27FC236}">
                <a16:creationId xmlns:a16="http://schemas.microsoft.com/office/drawing/2014/main" id="{E4C4458A-88F3-474F-94D6-95B29C16921D}"/>
              </a:ext>
            </a:extLst>
          </p:cNvPr>
          <p:cNvSpPr>
            <a:spLocks noGrp="1"/>
          </p:cNvSpPr>
          <p:nvPr>
            <p:ph sz="quarter" idx="24"/>
          </p:nvPr>
        </p:nvSpPr>
        <p:spPr>
          <a:xfrm>
            <a:off x="742950" y="3313113"/>
            <a:ext cx="5284788" cy="409801"/>
          </a:xfrm>
        </p:spPr>
        <p:txBody>
          <a:bodyPr/>
          <a:lstStyle/>
          <a:p>
            <a:pPr lvl="0"/>
            <a:endParaRPr lang="en-IN" dirty="0"/>
          </a:p>
        </p:txBody>
      </p:sp>
      <p:sp>
        <p:nvSpPr>
          <p:cNvPr id="37" name="Content Placeholder 36">
            <a:extLst>
              <a:ext uri="{FF2B5EF4-FFF2-40B4-BE49-F238E27FC236}">
                <a16:creationId xmlns:a16="http://schemas.microsoft.com/office/drawing/2014/main" id="{490FD6E1-E14F-4F7E-8768-6D5610FFE4D3}"/>
              </a:ext>
            </a:extLst>
          </p:cNvPr>
          <p:cNvSpPr>
            <a:spLocks noGrp="1"/>
          </p:cNvSpPr>
          <p:nvPr>
            <p:ph sz="quarter" idx="25"/>
          </p:nvPr>
        </p:nvSpPr>
        <p:spPr>
          <a:xfrm>
            <a:off x="6176963" y="3313113"/>
            <a:ext cx="5176837" cy="409575"/>
          </a:xfrm>
        </p:spPr>
        <p:txBody>
          <a:bodyPr/>
          <a:lstStyle/>
          <a:p>
            <a:pPr lvl="0"/>
            <a:endParaRPr lang="en-IN" dirty="0"/>
          </a:p>
        </p:txBody>
      </p:sp>
      <p:sp>
        <p:nvSpPr>
          <p:cNvPr id="39" name="Content Placeholder 38">
            <a:extLst>
              <a:ext uri="{FF2B5EF4-FFF2-40B4-BE49-F238E27FC236}">
                <a16:creationId xmlns:a16="http://schemas.microsoft.com/office/drawing/2014/main" id="{F0B765C2-4386-46E2-B395-B48B034FE37E}"/>
              </a:ext>
            </a:extLst>
          </p:cNvPr>
          <p:cNvSpPr>
            <a:spLocks noGrp="1"/>
          </p:cNvSpPr>
          <p:nvPr>
            <p:ph sz="quarter" idx="26"/>
          </p:nvPr>
        </p:nvSpPr>
        <p:spPr>
          <a:xfrm>
            <a:off x="742950" y="3835400"/>
            <a:ext cx="5284788" cy="409575"/>
          </a:xfrm>
        </p:spPr>
        <p:txBody>
          <a:bodyPr/>
          <a:lstStyle/>
          <a:p>
            <a:pPr lvl="0"/>
            <a:endParaRPr lang="en-IN" dirty="0"/>
          </a:p>
        </p:txBody>
      </p:sp>
      <p:sp>
        <p:nvSpPr>
          <p:cNvPr id="41" name="Content Placeholder 40">
            <a:extLst>
              <a:ext uri="{FF2B5EF4-FFF2-40B4-BE49-F238E27FC236}">
                <a16:creationId xmlns:a16="http://schemas.microsoft.com/office/drawing/2014/main" id="{EE194D2A-27E3-4FC8-843F-7DD3670D9C8A}"/>
              </a:ext>
            </a:extLst>
          </p:cNvPr>
          <p:cNvSpPr>
            <a:spLocks noGrp="1"/>
          </p:cNvSpPr>
          <p:nvPr>
            <p:ph sz="quarter" idx="27"/>
          </p:nvPr>
        </p:nvSpPr>
        <p:spPr>
          <a:xfrm>
            <a:off x="6176963" y="3835400"/>
            <a:ext cx="5176837" cy="409575"/>
          </a:xfrm>
        </p:spPr>
        <p:txBody>
          <a:bodyPr/>
          <a:lstStyle/>
          <a:p>
            <a:pPr lvl="0"/>
            <a:endParaRPr lang="en-IN" dirty="0"/>
          </a:p>
        </p:txBody>
      </p:sp>
      <p:sp>
        <p:nvSpPr>
          <p:cNvPr id="43" name="Content Placeholder 42">
            <a:extLst>
              <a:ext uri="{FF2B5EF4-FFF2-40B4-BE49-F238E27FC236}">
                <a16:creationId xmlns:a16="http://schemas.microsoft.com/office/drawing/2014/main" id="{ABB8CAD4-F8B9-49D2-ACD3-B3CE14C51A8D}"/>
              </a:ext>
            </a:extLst>
          </p:cNvPr>
          <p:cNvSpPr>
            <a:spLocks noGrp="1"/>
          </p:cNvSpPr>
          <p:nvPr>
            <p:ph sz="quarter" idx="28"/>
          </p:nvPr>
        </p:nvSpPr>
        <p:spPr>
          <a:xfrm>
            <a:off x="742950" y="4367214"/>
            <a:ext cx="5284788" cy="397088"/>
          </a:xfrm>
        </p:spPr>
        <p:txBody>
          <a:bodyPr/>
          <a:lstStyle/>
          <a:p>
            <a:pPr lvl="0"/>
            <a:endParaRPr lang="en-IN" dirty="0"/>
          </a:p>
        </p:txBody>
      </p:sp>
      <p:sp>
        <p:nvSpPr>
          <p:cNvPr id="45" name="Content Placeholder 44">
            <a:extLst>
              <a:ext uri="{FF2B5EF4-FFF2-40B4-BE49-F238E27FC236}">
                <a16:creationId xmlns:a16="http://schemas.microsoft.com/office/drawing/2014/main" id="{498760C4-43E4-4590-9888-B7CFEAF22146}"/>
              </a:ext>
            </a:extLst>
          </p:cNvPr>
          <p:cNvSpPr>
            <a:spLocks noGrp="1"/>
          </p:cNvSpPr>
          <p:nvPr>
            <p:ph sz="quarter" idx="29"/>
          </p:nvPr>
        </p:nvSpPr>
        <p:spPr>
          <a:xfrm>
            <a:off x="6176963" y="4367213"/>
            <a:ext cx="5176837" cy="409575"/>
          </a:xfrm>
        </p:spPr>
        <p:txBody>
          <a:bodyPr/>
          <a:lstStyle/>
          <a:p>
            <a:pPr lvl="0"/>
            <a:endParaRPr lang="en-IN" dirty="0"/>
          </a:p>
        </p:txBody>
      </p:sp>
      <p:sp>
        <p:nvSpPr>
          <p:cNvPr id="47" name="Content Placeholder 46">
            <a:extLst>
              <a:ext uri="{FF2B5EF4-FFF2-40B4-BE49-F238E27FC236}">
                <a16:creationId xmlns:a16="http://schemas.microsoft.com/office/drawing/2014/main" id="{5743095F-3A9B-4FC4-8E32-87F856323714}"/>
              </a:ext>
            </a:extLst>
          </p:cNvPr>
          <p:cNvSpPr>
            <a:spLocks noGrp="1"/>
          </p:cNvSpPr>
          <p:nvPr>
            <p:ph sz="quarter" idx="30"/>
          </p:nvPr>
        </p:nvSpPr>
        <p:spPr>
          <a:xfrm>
            <a:off x="742950" y="4879975"/>
            <a:ext cx="5284788" cy="463550"/>
          </a:xfrm>
        </p:spPr>
        <p:txBody>
          <a:bodyPr/>
          <a:lstStyle/>
          <a:p>
            <a:pPr lvl="0"/>
            <a:endParaRPr lang="en-IN" dirty="0"/>
          </a:p>
        </p:txBody>
      </p:sp>
      <p:sp>
        <p:nvSpPr>
          <p:cNvPr id="49" name="Content Placeholder 48">
            <a:extLst>
              <a:ext uri="{FF2B5EF4-FFF2-40B4-BE49-F238E27FC236}">
                <a16:creationId xmlns:a16="http://schemas.microsoft.com/office/drawing/2014/main" id="{A147F2C1-3C98-49CA-B33F-3FC515E7D94B}"/>
              </a:ext>
            </a:extLst>
          </p:cNvPr>
          <p:cNvSpPr>
            <a:spLocks noGrp="1"/>
          </p:cNvSpPr>
          <p:nvPr>
            <p:ph sz="quarter" idx="31"/>
          </p:nvPr>
        </p:nvSpPr>
        <p:spPr>
          <a:xfrm>
            <a:off x="6176963" y="4879975"/>
            <a:ext cx="5176837" cy="463550"/>
          </a:xfrm>
        </p:spPr>
        <p:txBody>
          <a:bodyPr/>
          <a:lstStyle/>
          <a:p>
            <a:pPr lvl="0"/>
            <a:endParaRPr lang="en-IN" dirty="0"/>
          </a:p>
        </p:txBody>
      </p:sp>
      <p:sp>
        <p:nvSpPr>
          <p:cNvPr id="51" name="Content Placeholder 50">
            <a:extLst>
              <a:ext uri="{FF2B5EF4-FFF2-40B4-BE49-F238E27FC236}">
                <a16:creationId xmlns:a16="http://schemas.microsoft.com/office/drawing/2014/main" id="{7DDF9FFC-E446-48BE-AD13-825BD47365BF}"/>
              </a:ext>
            </a:extLst>
          </p:cNvPr>
          <p:cNvSpPr>
            <a:spLocks noGrp="1"/>
          </p:cNvSpPr>
          <p:nvPr>
            <p:ph sz="quarter" idx="32"/>
          </p:nvPr>
        </p:nvSpPr>
        <p:spPr>
          <a:xfrm>
            <a:off x="742950" y="5440363"/>
            <a:ext cx="5284788" cy="407987"/>
          </a:xfrm>
        </p:spPr>
        <p:txBody>
          <a:bodyPr/>
          <a:lstStyle/>
          <a:p>
            <a:pPr lvl="0"/>
            <a:endParaRPr lang="en-IN" dirty="0"/>
          </a:p>
        </p:txBody>
      </p:sp>
      <p:sp>
        <p:nvSpPr>
          <p:cNvPr id="53" name="Content Placeholder 52">
            <a:extLst>
              <a:ext uri="{FF2B5EF4-FFF2-40B4-BE49-F238E27FC236}">
                <a16:creationId xmlns:a16="http://schemas.microsoft.com/office/drawing/2014/main" id="{E51F86F5-599E-4F57-8516-08BE9A0BEAF4}"/>
              </a:ext>
            </a:extLst>
          </p:cNvPr>
          <p:cNvSpPr>
            <a:spLocks noGrp="1"/>
          </p:cNvSpPr>
          <p:nvPr>
            <p:ph sz="quarter" idx="33"/>
          </p:nvPr>
        </p:nvSpPr>
        <p:spPr>
          <a:xfrm>
            <a:off x="6176963" y="5432425"/>
            <a:ext cx="5176837" cy="447675"/>
          </a:xfrm>
        </p:spPr>
        <p:txBody>
          <a:body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331420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0" name="Footer">
            <a:extLst>
              <a:ext uri="{FF2B5EF4-FFF2-40B4-BE49-F238E27FC236}">
                <a16:creationId xmlns:a16="http://schemas.microsoft.com/office/drawing/2014/main" id="{05A5B80C-B628-44DE-B244-A1E25A661D66}"/>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4" name="Slide Number Placeholder 2">
            <a:extLst>
              <a:ext uri="{FF2B5EF4-FFF2-40B4-BE49-F238E27FC236}">
                <a16:creationId xmlns:a16="http://schemas.microsoft.com/office/drawing/2014/main" id="{65984CF3-9073-4695-9E2F-2D86FCB64B37}"/>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87936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endParaRPr lang="en-US" dirty="0"/>
          </a:p>
        </p:txBody>
      </p:sp>
      <p:sp>
        <p:nvSpPr>
          <p:cNvPr id="3" name="Slide Number Placeholder 2">
            <a:extLst>
              <a:ext uri="{FF2B5EF4-FFF2-40B4-BE49-F238E27FC236}">
                <a16:creationId xmlns:a16="http://schemas.microsoft.com/office/drawing/2014/main" id="{553055C5-2EFB-400E-9FF4-48BE0E157480}"/>
              </a:ext>
            </a:extLst>
          </p:cNvPr>
          <p:cNvSpPr>
            <a:spLocks noGrp="1"/>
          </p:cNvSpPr>
          <p:nvPr>
            <p:ph type="sldNum" sz="quarter" idx="4"/>
          </p:nvPr>
        </p:nvSpPr>
        <p:spPr>
          <a:xfrm>
            <a:off x="11735937" y="6356350"/>
            <a:ext cx="392305" cy="365125"/>
          </a:xfrm>
          <a:prstGeom prst="rect">
            <a:avLst/>
          </a:prstGeom>
        </p:spPr>
        <p:txBody>
          <a:bodyPr vert="horz" lIns="91440" tIns="45720" rIns="91440" bIns="45720" rtlCol="0" anchor="ctr"/>
          <a:lstStyle>
            <a:lvl1pPr algn="r">
              <a:defRPr sz="1200">
                <a:solidFill>
                  <a:srgbClr val="000000"/>
                </a:solidFill>
                <a:latin typeface="Arial" panose="020B0604020202020204" pitchFamily="34" charset="0"/>
                <a:cs typeface="Arial" panose="020B0604020202020204" pitchFamily="34" charset="0"/>
              </a:defRPr>
            </a:lvl1pPr>
          </a:lstStyle>
          <a:p>
            <a:fld id="{F9BE6549-90FB-4E0E-8C54-0640FEBC78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6" r:id="rId6"/>
    <p:sldLayoutId id="2147483727" r:id="rId7"/>
    <p:sldLayoutId id="2147483728" r:id="rId8"/>
    <p:sldLayoutId id="2147483718" r:id="rId9"/>
    <p:sldLayoutId id="2147483715" r:id="rId10"/>
    <p:sldLayoutId id="2147483716" r:id="rId11"/>
    <p:sldLayoutId id="2147483719" r:id="rId12"/>
    <p:sldLayoutId id="2147483720" r:id="rId13"/>
    <p:sldLayoutId id="2147483723" r:id="rId14"/>
    <p:sldLayoutId id="2147483724" r:id="rId15"/>
    <p:sldLayoutId id="2147483713" r:id="rId16"/>
    <p:sldLayoutId id="2147483717" r:id="rId17"/>
  </p:sldLayoutIdLst>
  <p:hf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11</a:t>
            </a:r>
            <a:endParaRPr lang="en-IN" b="1" dirty="0"/>
          </a:p>
        </p:txBody>
      </p:sp>
      <p:sp>
        <p:nvSpPr>
          <p:cNvPr id="5" name="Title 4"/>
          <p:cNvSpPr>
            <a:spLocks noGrp="1"/>
          </p:cNvSpPr>
          <p:nvPr>
            <p:ph type="title"/>
          </p:nvPr>
        </p:nvSpPr>
        <p:spPr>
          <a:xfrm>
            <a:off x="3996909" y="4035474"/>
            <a:ext cx="7413635" cy="596851"/>
          </a:xfrm>
        </p:spPr>
        <p:txBody>
          <a:bodyPr/>
          <a:lstStyle/>
          <a:p>
            <a:pPr>
              <a:lnSpc>
                <a:spcPct val="100000"/>
              </a:lnSpc>
              <a:spcBef>
                <a:spcPts val="0"/>
              </a:spcBef>
              <a:spcAft>
                <a:spcPts val="600"/>
              </a:spcAft>
            </a:pPr>
            <a:r>
              <a:rPr lang="en-IN" dirty="0"/>
              <a:t>Managing Transaction Exposure</a:t>
            </a:r>
            <a:endParaRPr lang="en-US" dirty="0">
              <a:latin typeface="Arial" pitchFamily="34" charset="0"/>
              <a:cs typeface="Arial" pitchFamily="34" charset="0"/>
            </a:endParaRPr>
          </a:p>
        </p:txBody>
      </p:sp>
      <p:pic>
        <p:nvPicPr>
          <p:cNvPr id="7" name="Picture Placeholder 7" descr="&quot;&quot;">
            <a:extLst>
              <a:ext uri="{FF2B5EF4-FFF2-40B4-BE49-F238E27FC236}">
                <a16:creationId xmlns:a16="http://schemas.microsoft.com/office/drawing/2014/main" id="{F1357363-3D87-46E2-B6CB-2CC9CD11E640}"/>
              </a:ext>
            </a:extLst>
          </p:cNvPr>
          <p:cNvPicPr>
            <a:picLocks noGrp="1" noChangeAspect="1"/>
          </p:cNvPicPr>
          <p:nvPr>
            <p:ph type="pic" sz="quarter" idx="12"/>
          </p:nvPr>
        </p:nvPicPr>
        <p:blipFill rotWithShape="1">
          <a:blip r:embed="rId3"/>
          <a:srcRect t="480" b="480"/>
          <a:stretch/>
        </p:blipFill>
        <p:spPr>
          <a:xfrm>
            <a:off x="246063" y="314325"/>
            <a:ext cx="3343275" cy="4318000"/>
          </a:xfrm>
        </p:spPr>
      </p:pic>
      <p:sp>
        <p:nvSpPr>
          <p:cNvPr id="8" name="Footer Placeholder 7"/>
          <p:cNvSpPr>
            <a:spLocks noGrp="1"/>
          </p:cNvSpPr>
          <p:nvPr>
            <p:ph type="ftr" sz="quarter" idx="3"/>
          </p:nvPr>
        </p:nvSpPr>
        <p:spPr/>
        <p:txBody>
          <a:bodyPr/>
          <a:lstStyle/>
          <a:p>
            <a:pPr lvl="0">
              <a:defRPr/>
            </a:pPr>
            <a:r>
              <a:rPr lang="en-IN" sz="1200" dirty="0"/>
              <a:t>Jeff Madura, International Financial Management, 14</a:t>
            </a:r>
            <a:r>
              <a:rPr lang="en-IN" sz="1200" baseline="30000" dirty="0"/>
              <a:t>th</a:t>
            </a:r>
            <a:r>
              <a:rPr lang="en-IN" sz="1200" dirty="0"/>
              <a: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106573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395-D312-42DE-BD6D-D073CA9E044D}"/>
              </a:ext>
            </a:extLst>
          </p:cNvPr>
          <p:cNvSpPr>
            <a:spLocks noGrp="1"/>
          </p:cNvSpPr>
          <p:nvPr>
            <p:ph type="title"/>
          </p:nvPr>
        </p:nvSpPr>
        <p:spPr>
          <a:xfrm>
            <a:off x="838200" y="355775"/>
            <a:ext cx="11140752" cy="948974"/>
          </a:xfrm>
        </p:spPr>
        <p:txBody>
          <a:bodyPr/>
          <a:lstStyle/>
          <a:p>
            <a:r>
              <a:rPr lang="en-US" sz="3200" dirty="0"/>
              <a:t>Exhibit 11.2 Using Currency Call Options to Hedge Euro Payables (exercise price = $1.20, premium = $.03)</a:t>
            </a:r>
          </a:p>
        </p:txBody>
      </p:sp>
      <p:graphicFrame>
        <p:nvGraphicFramePr>
          <p:cNvPr id="4" name="Content Placeholder 1" descr="Table is accessible to screen readers.">
            <a:extLst>
              <a:ext uri="{FF2B5EF4-FFF2-40B4-BE49-F238E27FC236}">
                <a16:creationId xmlns:a16="http://schemas.microsoft.com/office/drawing/2014/main" id="{620D63D3-ACA0-4FE4-90D3-C22F4A6769B1}"/>
              </a:ext>
            </a:extLst>
          </p:cNvPr>
          <p:cNvGraphicFramePr>
            <a:graphicFrameLocks noGrp="1"/>
          </p:cNvGraphicFramePr>
          <p:nvPr>
            <p:ph sz="quarter" idx="16"/>
            <p:extLst>
              <p:ext uri="{D42A27DB-BD31-4B8C-83A1-F6EECF244321}">
                <p14:modId xmlns:p14="http://schemas.microsoft.com/office/powerpoint/2010/main" val="706463874"/>
              </p:ext>
            </p:extLst>
          </p:nvPr>
        </p:nvGraphicFramePr>
        <p:xfrm>
          <a:off x="742950" y="1731500"/>
          <a:ext cx="10712448" cy="3079260"/>
        </p:xfrm>
        <a:graphic>
          <a:graphicData uri="http://schemas.openxmlformats.org/drawingml/2006/table">
            <a:tbl>
              <a:tblPr firstRow="1" bandRow="1">
                <a:tableStyleId>{2D5ABB26-0587-4C30-8999-92F81FD0307C}</a:tableStyleId>
              </a:tblPr>
              <a:tblGrid>
                <a:gridCol w="1277579">
                  <a:extLst>
                    <a:ext uri="{9D8B030D-6E8A-4147-A177-3AD203B41FA5}">
                      <a16:colId xmlns:a16="http://schemas.microsoft.com/office/drawing/2014/main" val="3564849629"/>
                    </a:ext>
                  </a:extLst>
                </a:gridCol>
                <a:gridCol w="1710813">
                  <a:extLst>
                    <a:ext uri="{9D8B030D-6E8A-4147-A177-3AD203B41FA5}">
                      <a16:colId xmlns:a16="http://schemas.microsoft.com/office/drawing/2014/main" val="1999201528"/>
                    </a:ext>
                  </a:extLst>
                </a:gridCol>
                <a:gridCol w="1489587">
                  <a:extLst>
                    <a:ext uri="{9D8B030D-6E8A-4147-A177-3AD203B41FA5}">
                      <a16:colId xmlns:a16="http://schemas.microsoft.com/office/drawing/2014/main" val="4062360607"/>
                    </a:ext>
                  </a:extLst>
                </a:gridCol>
                <a:gridCol w="1519084">
                  <a:extLst>
                    <a:ext uri="{9D8B030D-6E8A-4147-A177-3AD203B41FA5}">
                      <a16:colId xmlns:a16="http://schemas.microsoft.com/office/drawing/2014/main" val="1629985566"/>
                    </a:ext>
                  </a:extLst>
                </a:gridCol>
                <a:gridCol w="2462981">
                  <a:extLst>
                    <a:ext uri="{9D8B030D-6E8A-4147-A177-3AD203B41FA5}">
                      <a16:colId xmlns:a16="http://schemas.microsoft.com/office/drawing/2014/main" val="1486786776"/>
                    </a:ext>
                  </a:extLst>
                </a:gridCol>
                <a:gridCol w="2252404">
                  <a:extLst>
                    <a:ext uri="{9D8B030D-6E8A-4147-A177-3AD203B41FA5}">
                      <a16:colId xmlns:a16="http://schemas.microsoft.com/office/drawing/2014/main" val="2296496951"/>
                    </a:ext>
                  </a:extLst>
                </a:gridCol>
              </a:tblGrid>
              <a:tr h="412260">
                <a:tc>
                  <a:txBody>
                    <a:bodyPr/>
                    <a:lstStyle/>
                    <a:p>
                      <a:pPr algn="ctr"/>
                      <a:r>
                        <a:rPr lang="en-US" sz="1600" b="1" baseline="0" dirty="0">
                          <a:solidFill>
                            <a:srgbClr val="000000"/>
                          </a:solidFill>
                          <a:latin typeface="Arial" panose="020B0604020202020204" pitchFamily="34" charset="0"/>
                          <a:cs typeface="Arial" panose="020B0604020202020204" pitchFamily="34" charset="0"/>
                        </a:rPr>
                        <a:t>(1)</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(2)</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(3)</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(4)</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rgbClr val="000000"/>
                          </a:solidFill>
                          <a:latin typeface="Arial" panose="020B0604020202020204" pitchFamily="34" charset="0"/>
                          <a:cs typeface="Arial" panose="020B0604020202020204" pitchFamily="34" charset="0"/>
                        </a:rPr>
                        <a:t>(5) = (4) + (3)</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rgbClr val="000000"/>
                          </a:solidFill>
                          <a:latin typeface="Arial" panose="020B0604020202020204" pitchFamily="34" charset="0"/>
                          <a:cs typeface="Arial" panose="020B0604020202020204" pitchFamily="34" charset="0"/>
                        </a:rPr>
                        <a:t>(6)</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2853391"/>
                  </a:ext>
                </a:extLst>
              </a:tr>
              <a:tr h="370840">
                <a:tc>
                  <a:txBody>
                    <a:bodyPr/>
                    <a:lstStyle/>
                    <a:p>
                      <a:pPr algn="ctr"/>
                      <a:r>
                        <a:rPr lang="en-US" sz="1600" b="1" baseline="0" dirty="0">
                          <a:solidFill>
                            <a:srgbClr val="000000"/>
                          </a:solidFill>
                          <a:latin typeface="Arial" panose="020B0604020202020204" pitchFamily="34" charset="0"/>
                          <a:cs typeface="Arial" panose="020B0604020202020204" pitchFamily="34" charset="0"/>
                        </a:rPr>
                        <a:t>SCENARIO</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SPOT RATE</a:t>
                      </a:r>
                    </a:p>
                    <a:p>
                      <a:pPr algn="ctr"/>
                      <a:r>
                        <a:rPr lang="en-US" sz="1600" b="1" baseline="0" dirty="0">
                          <a:solidFill>
                            <a:srgbClr val="000000"/>
                          </a:solidFill>
                          <a:latin typeface="Arial" panose="020B0604020202020204" pitchFamily="34" charset="0"/>
                          <a:cs typeface="Arial" panose="020B0604020202020204" pitchFamily="34" charset="0"/>
                        </a:rPr>
                        <a:t>WHEN</a:t>
                      </a:r>
                    </a:p>
                    <a:p>
                      <a:pPr algn="ctr"/>
                      <a:r>
                        <a:rPr lang="en-US" sz="1600" b="1" baseline="0" dirty="0">
                          <a:solidFill>
                            <a:srgbClr val="000000"/>
                          </a:solidFill>
                          <a:latin typeface="Arial" panose="020B0604020202020204" pitchFamily="34" charset="0"/>
                          <a:cs typeface="Arial" panose="020B0604020202020204" pitchFamily="34" charset="0"/>
                        </a:rPr>
                        <a:t>PAYABLES</a:t>
                      </a:r>
                    </a:p>
                    <a:p>
                      <a:pPr algn="ctr"/>
                      <a:r>
                        <a:rPr lang="en-US" sz="1600" b="1" baseline="0" dirty="0">
                          <a:solidFill>
                            <a:srgbClr val="000000"/>
                          </a:solidFill>
                          <a:latin typeface="Arial" panose="020B0604020202020204" pitchFamily="34" charset="0"/>
                          <a:cs typeface="Arial" panose="020B0604020202020204" pitchFamily="34" charset="0"/>
                        </a:rPr>
                        <a:t>ARE DUE</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PREMIUM</a:t>
                      </a:r>
                    </a:p>
                    <a:p>
                      <a:pPr algn="ctr"/>
                      <a:r>
                        <a:rPr lang="en-US" sz="1600" b="1" baseline="0" dirty="0">
                          <a:solidFill>
                            <a:srgbClr val="000000"/>
                          </a:solidFill>
                          <a:latin typeface="Arial" panose="020B0604020202020204" pitchFamily="34" charset="0"/>
                          <a:cs typeface="Arial" panose="020B0604020202020204" pitchFamily="34" charset="0"/>
                        </a:rPr>
                        <a:t>PER UNIT</a:t>
                      </a:r>
                    </a:p>
                    <a:p>
                      <a:pPr algn="ctr"/>
                      <a:r>
                        <a:rPr lang="en-US" sz="1600" b="1" baseline="0" dirty="0">
                          <a:solidFill>
                            <a:srgbClr val="000000"/>
                          </a:solidFill>
                          <a:latin typeface="Arial" panose="020B0604020202020204" pitchFamily="34" charset="0"/>
                          <a:cs typeface="Arial" panose="020B0604020202020204" pitchFamily="34" charset="0"/>
                        </a:rPr>
                        <a:t>PAID ON CALL</a:t>
                      </a:r>
                    </a:p>
                    <a:p>
                      <a:pPr algn="ctr"/>
                      <a:r>
                        <a:rPr lang="en-US" sz="1600" b="1" baseline="0" dirty="0">
                          <a:solidFill>
                            <a:srgbClr val="000000"/>
                          </a:solidFill>
                          <a:latin typeface="Arial" panose="020B0604020202020204" pitchFamily="34" charset="0"/>
                          <a:cs typeface="Arial" panose="020B0604020202020204" pitchFamily="34" charset="0"/>
                        </a:rPr>
                        <a:t>OPTIONS</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MOUNT PAID</a:t>
                      </a:r>
                    </a:p>
                    <a:p>
                      <a:pPr algn="ctr"/>
                      <a:r>
                        <a:rPr lang="en-US" sz="1600" b="1" baseline="0" dirty="0">
                          <a:solidFill>
                            <a:srgbClr val="000000"/>
                          </a:solidFill>
                          <a:latin typeface="Arial" panose="020B0604020202020204" pitchFamily="34" charset="0"/>
                          <a:cs typeface="Arial" panose="020B0604020202020204" pitchFamily="34" charset="0"/>
                        </a:rPr>
                        <a:t>PER UNIT</a:t>
                      </a:r>
                    </a:p>
                    <a:p>
                      <a:pPr algn="ctr"/>
                      <a:r>
                        <a:rPr lang="en-US" sz="1600" b="1" baseline="0" dirty="0">
                          <a:solidFill>
                            <a:srgbClr val="000000"/>
                          </a:solidFill>
                          <a:latin typeface="Arial" panose="020B0604020202020204" pitchFamily="34" charset="0"/>
                          <a:cs typeface="Arial" panose="020B0604020202020204" pitchFamily="34" charset="0"/>
                        </a:rPr>
                        <a:t>WHEN OWNING</a:t>
                      </a:r>
                    </a:p>
                    <a:p>
                      <a:pPr algn="ctr"/>
                      <a:r>
                        <a:rPr lang="en-US" sz="1600" b="1" baseline="0" dirty="0">
                          <a:solidFill>
                            <a:srgbClr val="000000"/>
                          </a:solidFill>
                          <a:latin typeface="Arial" panose="020B0604020202020204" pitchFamily="34" charset="0"/>
                          <a:cs typeface="Arial" panose="020B0604020202020204" pitchFamily="34" charset="0"/>
                        </a:rPr>
                        <a:t>CALL OPTIONS</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TOTAL AMOUNT PAID</a:t>
                      </a:r>
                    </a:p>
                    <a:p>
                      <a:pPr algn="ctr"/>
                      <a:r>
                        <a:rPr lang="en-US" sz="1600" b="1" baseline="0" dirty="0">
                          <a:solidFill>
                            <a:srgbClr val="000000"/>
                          </a:solidFill>
                          <a:latin typeface="Arial" panose="020B0604020202020204" pitchFamily="34" charset="0"/>
                          <a:cs typeface="Arial" panose="020B0604020202020204" pitchFamily="34" charset="0"/>
                        </a:rPr>
                        <a:t>PER UNIT (INCLUDING</a:t>
                      </a:r>
                    </a:p>
                    <a:p>
                      <a:pPr algn="ctr"/>
                      <a:r>
                        <a:rPr lang="en-US" sz="1600" b="1" baseline="0" dirty="0">
                          <a:solidFill>
                            <a:srgbClr val="000000"/>
                          </a:solidFill>
                          <a:latin typeface="Arial" panose="020B0604020202020204" pitchFamily="34" charset="0"/>
                          <a:cs typeface="Arial" panose="020B0604020202020204" pitchFamily="34" charset="0"/>
                        </a:rPr>
                        <a:t>THE PREMIUM) WHEN</a:t>
                      </a:r>
                    </a:p>
                    <a:p>
                      <a:pPr algn="ctr"/>
                      <a:r>
                        <a:rPr lang="en-US" sz="1600" b="1" baseline="0" dirty="0">
                          <a:solidFill>
                            <a:srgbClr val="000000"/>
                          </a:solidFill>
                          <a:latin typeface="Arial" panose="020B0604020202020204" pitchFamily="34" charset="0"/>
                          <a:cs typeface="Arial" panose="020B0604020202020204" pitchFamily="34" charset="0"/>
                        </a:rPr>
                        <a:t>OWNING CALL</a:t>
                      </a:r>
                    </a:p>
                    <a:p>
                      <a:pPr algn="ctr"/>
                      <a:r>
                        <a:rPr lang="en-US" sz="1600" b="1" baseline="0" dirty="0">
                          <a:solidFill>
                            <a:srgbClr val="000000"/>
                          </a:solidFill>
                          <a:latin typeface="Arial" panose="020B0604020202020204" pitchFamily="34" charset="0"/>
                          <a:cs typeface="Arial" panose="020B0604020202020204" pitchFamily="34" charset="0"/>
                        </a:rPr>
                        <a:t>OPTIONS</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 AMOUNT PAID</a:t>
                      </a:r>
                    </a:p>
                    <a:p>
                      <a:pPr algn="ctr"/>
                      <a:r>
                        <a:rPr lang="en-US" sz="1600" b="1" baseline="0" dirty="0">
                          <a:solidFill>
                            <a:srgbClr val="000000"/>
                          </a:solidFill>
                          <a:latin typeface="Arial" panose="020B0604020202020204" pitchFamily="34" charset="0"/>
                          <a:cs typeface="Arial" panose="020B0604020202020204" pitchFamily="34" charset="0"/>
                        </a:rPr>
                        <a:t>FOR 100,000</a:t>
                      </a:r>
                    </a:p>
                    <a:p>
                      <a:pPr algn="ctr"/>
                      <a:r>
                        <a:rPr lang="en-US" sz="1600" b="1" baseline="0" dirty="0">
                          <a:solidFill>
                            <a:srgbClr val="000000"/>
                          </a:solidFill>
                          <a:latin typeface="Arial" panose="020B0604020202020204" pitchFamily="34" charset="0"/>
                          <a:cs typeface="Arial" panose="020B0604020202020204" pitchFamily="34" charset="0"/>
                        </a:rPr>
                        <a:t>EUROS WHEN</a:t>
                      </a:r>
                    </a:p>
                    <a:p>
                      <a:pPr algn="ctr"/>
                      <a:r>
                        <a:rPr lang="en-US" sz="1600" b="1" baseline="0" dirty="0">
                          <a:solidFill>
                            <a:srgbClr val="000000"/>
                          </a:solidFill>
                          <a:latin typeface="Arial" panose="020B0604020202020204" pitchFamily="34" charset="0"/>
                          <a:cs typeface="Arial" panose="020B0604020202020204" pitchFamily="34" charset="0"/>
                        </a:rPr>
                        <a:t>OWNING CALL</a:t>
                      </a:r>
                    </a:p>
                    <a:p>
                      <a:pPr algn="ctr"/>
                      <a:r>
                        <a:rPr lang="en-US" sz="1600" b="1" baseline="0" dirty="0">
                          <a:solidFill>
                            <a:srgbClr val="000000"/>
                          </a:solidFill>
                          <a:latin typeface="Arial" panose="020B0604020202020204" pitchFamily="34" charset="0"/>
                          <a:cs typeface="Arial" panose="020B0604020202020204" pitchFamily="34" charset="0"/>
                        </a:rPr>
                        <a:t>OPTIONS</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620855"/>
                  </a:ext>
                </a:extLst>
              </a:tr>
              <a:tr h="370840">
                <a:tc>
                  <a:txBody>
                    <a:bodyPr/>
                    <a:lstStyle/>
                    <a:p>
                      <a:pPr algn="ctr"/>
                      <a:r>
                        <a:rPr lang="en-US" sz="1600" baseline="0" dirty="0">
                          <a:solidFill>
                            <a:srgbClr val="000000"/>
                          </a:solidFill>
                          <a:latin typeface="Arial" panose="020B0604020202020204" pitchFamily="34" charset="0"/>
                          <a:cs typeface="Arial" panose="020B060402020202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a:solidFill>
                            <a:srgbClr val="000000"/>
                          </a:solidFill>
                          <a:latin typeface="Arial" panose="020B0604020202020204" pitchFamily="34" charset="0"/>
                          <a:cs typeface="Arial" panose="020B0604020202020204" pitchFamily="34" charset="0"/>
                        </a:rPr>
                        <a:t>$1.16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a:solidFill>
                            <a:srgbClr val="000000"/>
                          </a:solidFill>
                          <a:latin typeface="Arial" panose="020B0604020202020204" pitchFamily="34" charset="0"/>
                          <a:cs typeface="Arial" panose="020B0604020202020204" pitchFamily="34" charset="0"/>
                        </a:rPr>
                        <a:t>$.03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a:solidFill>
                            <a:srgbClr val="000000"/>
                          </a:solidFill>
                          <a:latin typeface="Arial" panose="020B0604020202020204" pitchFamily="34" charset="0"/>
                          <a:cs typeface="Arial" panose="020B0604020202020204" pitchFamily="34" charset="0"/>
                        </a:rPr>
                        <a:t>$1.16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a:solidFill>
                            <a:srgbClr val="000000"/>
                          </a:solidFill>
                          <a:latin typeface="Arial" panose="020B0604020202020204" pitchFamily="34" charset="0"/>
                          <a:cs typeface="Arial" panose="020B0604020202020204" pitchFamily="34" charset="0"/>
                        </a:rPr>
                        <a:t>$1.19</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a:solidFill>
                            <a:srgbClr val="000000"/>
                          </a:solidFill>
                          <a:latin typeface="Arial" panose="020B0604020202020204" pitchFamily="34" charset="0"/>
                          <a:cs typeface="Arial" panose="020B0604020202020204" pitchFamily="34" charset="0"/>
                        </a:rPr>
                        <a:t>$119,000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0224359"/>
                  </a:ext>
                </a:extLst>
              </a:tr>
              <a:tr h="370840">
                <a:tc>
                  <a:txBody>
                    <a:bodyPr/>
                    <a:lstStyle/>
                    <a:p>
                      <a:pPr algn="ctr"/>
                      <a:r>
                        <a:rPr lang="en-US" sz="1600" baseline="0" dirty="0">
                          <a:solidFill>
                            <a:srgbClr val="000000"/>
                          </a:solidFill>
                          <a:latin typeface="Arial" panose="020B0604020202020204" pitchFamily="34" charset="0"/>
                          <a:cs typeface="Arial" panose="020B0604020202020204" pitchFamily="34" charset="0"/>
                        </a:rPr>
                        <a:t>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1.22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.03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1.20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1.23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a:solidFill>
                            <a:srgbClr val="000000"/>
                          </a:solidFill>
                          <a:latin typeface="Arial" panose="020B0604020202020204" pitchFamily="34" charset="0"/>
                          <a:cs typeface="Arial" panose="020B0604020202020204" pitchFamily="34" charset="0"/>
                        </a:rPr>
                        <a:t>  123,000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1447935"/>
                  </a:ext>
                </a:extLst>
              </a:tr>
              <a:tr h="370840">
                <a:tc>
                  <a:txBody>
                    <a:bodyPr/>
                    <a:lstStyle/>
                    <a:p>
                      <a:pPr algn="ctr"/>
                      <a:r>
                        <a:rPr lang="en-US" sz="1600" baseline="0" dirty="0">
                          <a:solidFill>
                            <a:srgbClr val="000000"/>
                          </a:solidFill>
                          <a:latin typeface="Arial" panose="020B0604020202020204" pitchFamily="34" charset="0"/>
                          <a:cs typeface="Arial" panose="020B0604020202020204" pitchFamily="34"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1.24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.03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1.20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1.23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a:solidFill>
                            <a:srgbClr val="000000"/>
                          </a:solidFill>
                          <a:latin typeface="Arial" panose="020B0604020202020204" pitchFamily="34" charset="0"/>
                          <a:cs typeface="Arial" panose="020B0604020202020204" pitchFamily="34" charset="0"/>
                        </a:rPr>
                        <a:t>  123,000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075976"/>
                  </a:ext>
                </a:extLst>
              </a:tr>
            </a:tbl>
          </a:graphicData>
        </a:graphic>
      </p:graphicFrame>
      <p:sp>
        <p:nvSpPr>
          <p:cNvPr id="5" name="Slide Number Placeholder 4">
            <a:extLst>
              <a:ext uri="{FF2B5EF4-FFF2-40B4-BE49-F238E27FC236}">
                <a16:creationId xmlns:a16="http://schemas.microsoft.com/office/drawing/2014/main" id="{24C93AC2-DC86-4244-8FA3-33E8338D5465}"/>
              </a:ext>
            </a:extLst>
          </p:cNvPr>
          <p:cNvSpPr>
            <a:spLocks noGrp="1"/>
          </p:cNvSpPr>
          <p:nvPr>
            <p:ph type="sldNum" sz="quarter" idx="4"/>
          </p:nvPr>
        </p:nvSpPr>
        <p:spPr>
          <a:xfrm>
            <a:off x="11485985" y="6352680"/>
            <a:ext cx="492967" cy="372464"/>
          </a:xfrm>
        </p:spPr>
        <p:txBody>
          <a:bodyPr/>
          <a:lstStyle/>
          <a:p>
            <a:fld id="{F9BE6549-90FB-4E0E-8C54-0640FEBC787D}" type="slidenum">
              <a:rPr lang="en-US" smtClean="0"/>
              <a:pPr/>
              <a:t>10</a:t>
            </a:fld>
            <a:endParaRPr lang="en-US" dirty="0"/>
          </a:p>
        </p:txBody>
      </p:sp>
    </p:spTree>
    <p:extLst>
      <p:ext uri="{BB962C8B-B14F-4D97-AF65-F5344CB8AC3E}">
        <p14:creationId xmlns:p14="http://schemas.microsoft.com/office/powerpoint/2010/main" val="407957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C3CC-EDAE-420A-821B-C135B058934E}"/>
              </a:ext>
            </a:extLst>
          </p:cNvPr>
          <p:cNvSpPr>
            <a:spLocks noGrp="1"/>
          </p:cNvSpPr>
          <p:nvPr>
            <p:ph type="title"/>
          </p:nvPr>
        </p:nvSpPr>
        <p:spPr/>
        <p:txBody>
          <a:bodyPr/>
          <a:lstStyle/>
          <a:p>
            <a:r>
              <a:rPr lang="en-US" dirty="0"/>
              <a:t>Hedging Exposure to Payables </a:t>
            </a:r>
            <a:r>
              <a:rPr lang="en-US" sz="2400" b="0" dirty="0"/>
              <a:t>(6 of 8)</a:t>
            </a:r>
          </a:p>
        </p:txBody>
      </p:sp>
      <p:sp>
        <p:nvSpPr>
          <p:cNvPr id="3" name="Text Placeholder 2">
            <a:extLst>
              <a:ext uri="{FF2B5EF4-FFF2-40B4-BE49-F238E27FC236}">
                <a16:creationId xmlns:a16="http://schemas.microsoft.com/office/drawing/2014/main" id="{E0DA7251-323C-4C4C-B86F-BD0FB8727144}"/>
              </a:ext>
            </a:extLst>
          </p:cNvPr>
          <p:cNvSpPr>
            <a:spLocks noGrp="1"/>
          </p:cNvSpPr>
          <p:nvPr>
            <p:ph type="body" sz="quarter" idx="17"/>
          </p:nvPr>
        </p:nvSpPr>
        <p:spPr>
          <a:xfrm>
            <a:off x="743576" y="1289304"/>
            <a:ext cx="10711543" cy="2287016"/>
          </a:xfrm>
        </p:spPr>
        <p:txBody>
          <a:bodyPr/>
          <a:lstStyle/>
          <a:p>
            <a:pPr marL="0" indent="0">
              <a:buNone/>
            </a:pPr>
            <a:r>
              <a:rPr lang="en-US" b="1" dirty="0"/>
              <a:t>Comparison of Techniques to Hedge Payables </a:t>
            </a:r>
            <a:r>
              <a:rPr lang="en-US" dirty="0"/>
              <a:t>(Exhibit 11.3)</a:t>
            </a:r>
          </a:p>
          <a:p>
            <a:r>
              <a:rPr lang="en-US" dirty="0"/>
              <a:t>The cost of the forward hedge or money market hedge can be determined with certainty.</a:t>
            </a:r>
          </a:p>
          <a:p>
            <a:r>
              <a:rPr lang="en-US" dirty="0"/>
              <a:t>The currency call option hedge has different outcomes depending on the future spot rate at the time payables are due.</a:t>
            </a:r>
          </a:p>
        </p:txBody>
      </p:sp>
      <p:sp>
        <p:nvSpPr>
          <p:cNvPr id="4" name="Slide Number Placeholder 3">
            <a:extLst>
              <a:ext uri="{FF2B5EF4-FFF2-40B4-BE49-F238E27FC236}">
                <a16:creationId xmlns:a16="http://schemas.microsoft.com/office/drawing/2014/main" id="{3F9A4AE0-6682-45FD-933C-D89F0732E0C5}"/>
              </a:ext>
            </a:extLst>
          </p:cNvPr>
          <p:cNvSpPr>
            <a:spLocks noGrp="1"/>
          </p:cNvSpPr>
          <p:nvPr>
            <p:ph type="sldNum" sz="quarter" idx="4"/>
          </p:nvPr>
        </p:nvSpPr>
        <p:spPr/>
        <p:txBody>
          <a:bodyPr/>
          <a:lstStyle/>
          <a:p>
            <a:fld id="{F9BE6549-90FB-4E0E-8C54-0640FEBC787D}" type="slidenum">
              <a:rPr lang="en-US" smtClean="0"/>
              <a:pPr/>
              <a:t>11</a:t>
            </a:fld>
            <a:endParaRPr lang="en-US" dirty="0"/>
          </a:p>
        </p:txBody>
      </p:sp>
    </p:spTree>
    <p:extLst>
      <p:ext uri="{BB962C8B-B14F-4D97-AF65-F5344CB8AC3E}">
        <p14:creationId xmlns:p14="http://schemas.microsoft.com/office/powerpoint/2010/main" val="58888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28F1-577B-4A53-A9B1-2CAC052BF711}"/>
              </a:ext>
            </a:extLst>
          </p:cNvPr>
          <p:cNvSpPr>
            <a:spLocks noGrp="1"/>
          </p:cNvSpPr>
          <p:nvPr>
            <p:ph type="title"/>
          </p:nvPr>
        </p:nvSpPr>
        <p:spPr>
          <a:xfrm>
            <a:off x="838200" y="354965"/>
            <a:ext cx="10515600" cy="887729"/>
          </a:xfrm>
        </p:spPr>
        <p:txBody>
          <a:bodyPr/>
          <a:lstStyle/>
          <a:p>
            <a:r>
              <a:rPr lang="en-US" dirty="0"/>
              <a:t>Exhibit 11.3 Comparison of Hedging Alternatives for Coleman Co. </a:t>
            </a:r>
            <a:r>
              <a:rPr lang="en-US" sz="2400" b="0" dirty="0"/>
              <a:t>(1 of 2)</a:t>
            </a:r>
            <a:endParaRPr lang="en-IN" sz="2400" b="0" dirty="0"/>
          </a:p>
        </p:txBody>
      </p:sp>
      <p:sp>
        <p:nvSpPr>
          <p:cNvPr id="4" name="Content Placeholder 3">
            <a:extLst>
              <a:ext uri="{FF2B5EF4-FFF2-40B4-BE49-F238E27FC236}">
                <a16:creationId xmlns:a16="http://schemas.microsoft.com/office/drawing/2014/main" id="{7B38BB44-3A3F-40F3-AB32-713AEEB1D30E}"/>
              </a:ext>
            </a:extLst>
          </p:cNvPr>
          <p:cNvSpPr>
            <a:spLocks noGrp="1"/>
          </p:cNvSpPr>
          <p:nvPr>
            <p:ph sz="quarter" idx="17"/>
          </p:nvPr>
        </p:nvSpPr>
        <p:spPr>
          <a:xfrm>
            <a:off x="742950" y="1363939"/>
            <a:ext cx="10347872" cy="1769807"/>
          </a:xfrm>
        </p:spPr>
        <p:txBody>
          <a:bodyPr/>
          <a:lstStyle/>
          <a:p>
            <a:r>
              <a:rPr lang="en-IN" sz="1800" b="1" dirty="0"/>
              <a:t>Forward Hedge</a:t>
            </a:r>
          </a:p>
          <a:p>
            <a:r>
              <a:rPr lang="en-IN" sz="1800" dirty="0"/>
              <a:t>Purchase euros (€) one year forward.</a:t>
            </a:r>
          </a:p>
          <a:p>
            <a:pPr indent="452438" defTabSz="941388"/>
            <a:r>
              <a:rPr lang="en-IN" sz="1800" b="1" dirty="0">
                <a:solidFill>
                  <a:srgbClr val="002060"/>
                </a:solidFill>
              </a:rPr>
              <a:t>     Dollars needed in one year = payables in € × forward rate of euro</a:t>
            </a:r>
          </a:p>
          <a:p>
            <a:pPr indent="3768725"/>
            <a:r>
              <a:rPr lang="en-IN" sz="1800" b="1" dirty="0">
                <a:solidFill>
                  <a:srgbClr val="002060"/>
                </a:solidFill>
              </a:rPr>
              <a:t>= 100,000 euros × $1.20</a:t>
            </a:r>
          </a:p>
          <a:p>
            <a:pPr indent="3768725"/>
            <a:r>
              <a:rPr lang="en-IN" sz="1800" b="1" dirty="0">
                <a:solidFill>
                  <a:srgbClr val="002060"/>
                </a:solidFill>
              </a:rPr>
              <a:t>= $120,000</a:t>
            </a:r>
          </a:p>
        </p:txBody>
      </p:sp>
      <p:sp>
        <p:nvSpPr>
          <p:cNvPr id="8" name="Content Placeholder 7">
            <a:extLst>
              <a:ext uri="{FF2B5EF4-FFF2-40B4-BE49-F238E27FC236}">
                <a16:creationId xmlns:a16="http://schemas.microsoft.com/office/drawing/2014/main" id="{EDE9CCA6-FED4-4838-866A-D3A233F0B9B3}"/>
              </a:ext>
            </a:extLst>
          </p:cNvPr>
          <p:cNvSpPr>
            <a:spLocks noGrp="1"/>
          </p:cNvSpPr>
          <p:nvPr>
            <p:ph sz="quarter" idx="21"/>
          </p:nvPr>
        </p:nvSpPr>
        <p:spPr>
          <a:xfrm>
            <a:off x="742950" y="3173224"/>
            <a:ext cx="10712450" cy="756677"/>
          </a:xfrm>
        </p:spPr>
        <p:txBody>
          <a:bodyPr/>
          <a:lstStyle/>
          <a:p>
            <a:r>
              <a:rPr lang="en-IN" sz="2000" b="1" dirty="0"/>
              <a:t>Money Market Hedge</a:t>
            </a:r>
          </a:p>
          <a:p>
            <a:r>
              <a:rPr lang="en-IN" sz="2000" dirty="0"/>
              <a:t>Borrow $, convert to €, invest €, repay $ loan in one year.</a:t>
            </a:r>
          </a:p>
        </p:txBody>
      </p:sp>
      <p:pic>
        <p:nvPicPr>
          <p:cNvPr id="16" name="Content Placeholder 15" descr="Amount in euro to be invested = (Euro 100,000/1 + 0.05) = 95.238 euros">
            <a:extLst>
              <a:ext uri="{FF2B5EF4-FFF2-40B4-BE49-F238E27FC236}">
                <a16:creationId xmlns:a16="http://schemas.microsoft.com/office/drawing/2014/main" id="{B6B863E8-470E-4DE2-8066-9FCBACE4119C}"/>
              </a:ext>
            </a:extLst>
          </p:cNvPr>
          <p:cNvPicPr>
            <a:picLocks noGrp="1" noChangeAspect="1"/>
          </p:cNvPicPr>
          <p:nvPr>
            <p:ph sz="quarter" idx="23"/>
          </p:nvPr>
        </p:nvPicPr>
        <p:blipFill>
          <a:blip r:embed="rId2"/>
          <a:stretch>
            <a:fillRect/>
          </a:stretch>
        </p:blipFill>
        <p:spPr>
          <a:xfrm>
            <a:off x="3330169" y="3960381"/>
            <a:ext cx="4274365" cy="807010"/>
          </a:xfrm>
        </p:spPr>
      </p:pic>
      <p:sp>
        <p:nvSpPr>
          <p:cNvPr id="11" name="Content Placeholder 10">
            <a:extLst>
              <a:ext uri="{FF2B5EF4-FFF2-40B4-BE49-F238E27FC236}">
                <a16:creationId xmlns:a16="http://schemas.microsoft.com/office/drawing/2014/main" id="{F4AF0F96-73DC-4BCD-B68E-05E52E88CDCD}"/>
              </a:ext>
            </a:extLst>
          </p:cNvPr>
          <p:cNvSpPr>
            <a:spLocks noGrp="1"/>
          </p:cNvSpPr>
          <p:nvPr>
            <p:ph sz="quarter" idx="24"/>
          </p:nvPr>
        </p:nvSpPr>
        <p:spPr>
          <a:xfrm>
            <a:off x="742950" y="4903597"/>
            <a:ext cx="8289289" cy="1366574"/>
          </a:xfrm>
        </p:spPr>
        <p:txBody>
          <a:bodyPr/>
          <a:lstStyle/>
          <a:p>
            <a:r>
              <a:rPr lang="en-IN" sz="1800" b="1" dirty="0">
                <a:solidFill>
                  <a:srgbClr val="002060"/>
                </a:solidFill>
              </a:rPr>
              <a:t>Amount in $ needed to convert into € for deposit = €95,238 × $1.18</a:t>
            </a:r>
          </a:p>
          <a:p>
            <a:pPr indent="5295900"/>
            <a:r>
              <a:rPr lang="en-IN" sz="1800" b="1" dirty="0">
                <a:solidFill>
                  <a:srgbClr val="002060"/>
                </a:solidFill>
              </a:rPr>
              <a:t> = $112,381</a:t>
            </a:r>
          </a:p>
          <a:p>
            <a:r>
              <a:rPr lang="en-IN" sz="1800" b="1" dirty="0">
                <a:solidFill>
                  <a:srgbClr val="002060"/>
                </a:solidFill>
              </a:rPr>
              <a:t>Interest and principal owed on $ loan after one year = $112,381 × (1 + .08)</a:t>
            </a:r>
          </a:p>
          <a:p>
            <a:pPr indent="5646738"/>
            <a:r>
              <a:rPr lang="en-IN" sz="1800" b="1" dirty="0">
                <a:solidFill>
                  <a:srgbClr val="002060"/>
                </a:solidFill>
              </a:rPr>
              <a:t>= $121,371</a:t>
            </a:r>
          </a:p>
        </p:txBody>
      </p:sp>
      <p:sp>
        <p:nvSpPr>
          <p:cNvPr id="12" name="Slide Number Placeholder 11">
            <a:extLst>
              <a:ext uri="{FF2B5EF4-FFF2-40B4-BE49-F238E27FC236}">
                <a16:creationId xmlns:a16="http://schemas.microsoft.com/office/drawing/2014/main" id="{8F0FEEAE-E010-4AA8-8E9F-B609B668CBED}"/>
              </a:ext>
            </a:extLst>
          </p:cNvPr>
          <p:cNvSpPr>
            <a:spLocks noGrp="1"/>
          </p:cNvSpPr>
          <p:nvPr>
            <p:ph type="sldNum" sz="quarter" idx="4"/>
          </p:nvPr>
        </p:nvSpPr>
        <p:spPr/>
        <p:txBody>
          <a:bodyPr/>
          <a:lstStyle/>
          <a:p>
            <a:fld id="{F9BE6549-90FB-4E0E-8C54-0640FEBC787D}" type="slidenum">
              <a:rPr lang="en-US" smtClean="0"/>
              <a:pPr/>
              <a:t>12</a:t>
            </a:fld>
            <a:endParaRPr lang="en-US" dirty="0"/>
          </a:p>
        </p:txBody>
      </p:sp>
    </p:spTree>
    <p:extLst>
      <p:ext uri="{BB962C8B-B14F-4D97-AF65-F5344CB8AC3E}">
        <p14:creationId xmlns:p14="http://schemas.microsoft.com/office/powerpoint/2010/main" val="288646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28F1-577B-4A53-A9B1-2CAC052BF711}"/>
              </a:ext>
            </a:extLst>
          </p:cNvPr>
          <p:cNvSpPr>
            <a:spLocks noGrp="1"/>
          </p:cNvSpPr>
          <p:nvPr>
            <p:ph type="title"/>
          </p:nvPr>
        </p:nvSpPr>
        <p:spPr>
          <a:xfrm>
            <a:off x="838200" y="354965"/>
            <a:ext cx="10515600" cy="887729"/>
          </a:xfrm>
        </p:spPr>
        <p:txBody>
          <a:bodyPr/>
          <a:lstStyle/>
          <a:p>
            <a:r>
              <a:rPr lang="en-US" dirty="0"/>
              <a:t>Exhibit 11.3 Comparison of Hedging Alternatives for Coleman Co. </a:t>
            </a:r>
            <a:r>
              <a:rPr lang="en-US" sz="2400" b="0" dirty="0"/>
              <a:t>(2 of 2)</a:t>
            </a:r>
            <a:endParaRPr lang="en-IN" sz="2400" b="0" dirty="0"/>
          </a:p>
        </p:txBody>
      </p:sp>
      <p:sp>
        <p:nvSpPr>
          <p:cNvPr id="4" name="Content Placeholder 3">
            <a:extLst>
              <a:ext uri="{FF2B5EF4-FFF2-40B4-BE49-F238E27FC236}">
                <a16:creationId xmlns:a16="http://schemas.microsoft.com/office/drawing/2014/main" id="{7B38BB44-3A3F-40F3-AB32-713AEEB1D30E}"/>
              </a:ext>
            </a:extLst>
          </p:cNvPr>
          <p:cNvSpPr>
            <a:spLocks noGrp="1"/>
          </p:cNvSpPr>
          <p:nvPr>
            <p:ph sz="quarter" idx="17"/>
          </p:nvPr>
        </p:nvSpPr>
        <p:spPr>
          <a:xfrm>
            <a:off x="742950" y="1363939"/>
            <a:ext cx="10347872" cy="1013501"/>
          </a:xfrm>
        </p:spPr>
        <p:txBody>
          <a:bodyPr/>
          <a:lstStyle/>
          <a:p>
            <a:r>
              <a:rPr lang="en-IN" sz="1800" b="1" dirty="0"/>
              <a:t>Call Option</a:t>
            </a:r>
          </a:p>
          <a:p>
            <a:r>
              <a:rPr lang="en-IN" sz="1800" dirty="0"/>
              <a:t>Purchase call option. (The following computations assume that the option is to be exercised on the day euros are needed, or not at all; exercise price = $1.20, premium = $.03.)</a:t>
            </a:r>
          </a:p>
        </p:txBody>
      </p:sp>
      <p:graphicFrame>
        <p:nvGraphicFramePr>
          <p:cNvPr id="6" name="Content Placeholder 5" descr="Table is accessible to screen readers.">
            <a:extLst>
              <a:ext uri="{FF2B5EF4-FFF2-40B4-BE49-F238E27FC236}">
                <a16:creationId xmlns:a16="http://schemas.microsoft.com/office/drawing/2014/main" id="{3AFD2BB4-AA4A-4246-ACD6-4E28825DB24F}"/>
              </a:ext>
            </a:extLst>
          </p:cNvPr>
          <p:cNvGraphicFramePr>
            <a:graphicFrameLocks noGrp="1"/>
          </p:cNvGraphicFramePr>
          <p:nvPr>
            <p:ph sz="quarter" idx="21"/>
            <p:extLst>
              <p:ext uri="{D42A27DB-BD31-4B8C-83A1-F6EECF244321}">
                <p14:modId xmlns:p14="http://schemas.microsoft.com/office/powerpoint/2010/main" val="1224211434"/>
              </p:ext>
            </p:extLst>
          </p:nvPr>
        </p:nvGraphicFramePr>
        <p:xfrm>
          <a:off x="742950" y="2502853"/>
          <a:ext cx="10920730" cy="2575560"/>
        </p:xfrm>
        <a:graphic>
          <a:graphicData uri="http://schemas.openxmlformats.org/drawingml/2006/table">
            <a:tbl>
              <a:tblPr firstRow="1" bandRow="1">
                <a:tableStyleId>{5C22544A-7EE6-4342-B048-85BDC9FD1C3A}</a:tableStyleId>
              </a:tblPr>
              <a:tblGrid>
                <a:gridCol w="1785408">
                  <a:extLst>
                    <a:ext uri="{9D8B030D-6E8A-4147-A177-3AD203B41FA5}">
                      <a16:colId xmlns:a16="http://schemas.microsoft.com/office/drawing/2014/main" val="2407245542"/>
                    </a:ext>
                  </a:extLst>
                </a:gridCol>
                <a:gridCol w="1992842">
                  <a:extLst>
                    <a:ext uri="{9D8B030D-6E8A-4147-A177-3AD203B41FA5}">
                      <a16:colId xmlns:a16="http://schemas.microsoft.com/office/drawing/2014/main" val="1567946687"/>
                    </a:ext>
                  </a:extLst>
                </a:gridCol>
                <a:gridCol w="1666240">
                  <a:extLst>
                    <a:ext uri="{9D8B030D-6E8A-4147-A177-3AD203B41FA5}">
                      <a16:colId xmlns:a16="http://schemas.microsoft.com/office/drawing/2014/main" val="4288711101"/>
                    </a:ext>
                  </a:extLst>
                </a:gridCol>
                <a:gridCol w="2174240">
                  <a:extLst>
                    <a:ext uri="{9D8B030D-6E8A-4147-A177-3AD203B41FA5}">
                      <a16:colId xmlns:a16="http://schemas.microsoft.com/office/drawing/2014/main" val="2510426262"/>
                    </a:ext>
                  </a:extLst>
                </a:gridCol>
                <a:gridCol w="1564640">
                  <a:extLst>
                    <a:ext uri="{9D8B030D-6E8A-4147-A177-3AD203B41FA5}">
                      <a16:colId xmlns:a16="http://schemas.microsoft.com/office/drawing/2014/main" val="2179562486"/>
                    </a:ext>
                  </a:extLst>
                </a:gridCol>
                <a:gridCol w="1737360">
                  <a:extLst>
                    <a:ext uri="{9D8B030D-6E8A-4147-A177-3AD203B41FA5}">
                      <a16:colId xmlns:a16="http://schemas.microsoft.com/office/drawing/2014/main" val="4111946110"/>
                    </a:ext>
                  </a:extLst>
                </a:gridCol>
              </a:tblGrid>
              <a:tr h="370840">
                <a:tc>
                  <a:txBody>
                    <a:bodyPr/>
                    <a:lstStyle/>
                    <a:p>
                      <a:pPr algn="ctr"/>
                      <a:r>
                        <a:rPr lang="en-IN" dirty="0">
                          <a:solidFill>
                            <a:srgbClr val="000000"/>
                          </a:solidFill>
                          <a:latin typeface="Arial" panose="020B0604020202020204" pitchFamily="34" charset="0"/>
                          <a:cs typeface="Arial" panose="020B0604020202020204" pitchFamily="34" charset="0"/>
                        </a:rPr>
                        <a:t>POSSIBLE SPOT RATE IN ONE YEAR</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PREMIUM PER UNIT PAID FOR OPTION</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EXERCISE OPTION?</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TOTAL PRICE (INCLUDING OPTION PREMIUM PAID PER UNIT)</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TOTAL PRICE PAID FOR 100,000 EUROS</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PROBABILITY</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1736521"/>
                  </a:ext>
                </a:extLst>
              </a:tr>
              <a:tr h="370840">
                <a:tc>
                  <a:txBody>
                    <a:bodyPr/>
                    <a:lstStyle/>
                    <a:p>
                      <a:pPr algn="ctr"/>
                      <a:r>
                        <a:rPr lang="en-IN" dirty="0">
                          <a:solidFill>
                            <a:srgbClr val="000000"/>
                          </a:solidFill>
                          <a:latin typeface="Arial" panose="020B0604020202020204" pitchFamily="34" charset="0"/>
                          <a:cs typeface="Arial" panose="020B0604020202020204" pitchFamily="34" charset="0"/>
                        </a:rPr>
                        <a:t>$1.16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$.03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No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$1.19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$119,000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881135"/>
                  </a:ext>
                </a:extLst>
              </a:tr>
              <a:tr h="370840">
                <a:tc>
                  <a:txBody>
                    <a:bodyPr/>
                    <a:lstStyle/>
                    <a:p>
                      <a:pPr algn="ctr"/>
                      <a:r>
                        <a:rPr lang="en-IN" dirty="0">
                          <a:solidFill>
                            <a:srgbClr val="000000"/>
                          </a:solidFill>
                          <a:latin typeface="Arial" panose="020B0604020202020204" pitchFamily="34" charset="0"/>
                          <a:cs typeface="Arial" panose="020B0604020202020204" pitchFamily="34" charset="0"/>
                        </a:rPr>
                        <a:t> 1.22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.03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Yes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1.23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123,000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70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6263135"/>
                  </a:ext>
                </a:extLst>
              </a:tr>
              <a:tr h="370840">
                <a:tc>
                  <a:txBody>
                    <a:bodyPr/>
                    <a:lstStyle/>
                    <a:p>
                      <a:pPr algn="ctr"/>
                      <a:r>
                        <a:rPr lang="en-IN" dirty="0">
                          <a:solidFill>
                            <a:srgbClr val="000000"/>
                          </a:solidFill>
                          <a:latin typeface="Arial" panose="020B0604020202020204" pitchFamily="34" charset="0"/>
                          <a:cs typeface="Arial" panose="020B0604020202020204" pitchFamily="34" charset="0"/>
                        </a:rPr>
                        <a:t> 1.24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.03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Yes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1.23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123,000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581471"/>
                  </a:ext>
                </a:extLst>
              </a:tr>
            </a:tbl>
          </a:graphicData>
        </a:graphic>
      </p:graphicFrame>
      <p:sp>
        <p:nvSpPr>
          <p:cNvPr id="12" name="Slide Number Placeholder 11">
            <a:extLst>
              <a:ext uri="{FF2B5EF4-FFF2-40B4-BE49-F238E27FC236}">
                <a16:creationId xmlns:a16="http://schemas.microsoft.com/office/drawing/2014/main" id="{8F0FEEAE-E010-4AA8-8E9F-B609B668CBED}"/>
              </a:ext>
            </a:extLst>
          </p:cNvPr>
          <p:cNvSpPr>
            <a:spLocks noGrp="1"/>
          </p:cNvSpPr>
          <p:nvPr>
            <p:ph type="sldNum" sz="quarter" idx="4"/>
          </p:nvPr>
        </p:nvSpPr>
        <p:spPr/>
        <p:txBody>
          <a:bodyPr/>
          <a:lstStyle/>
          <a:p>
            <a:fld id="{F9BE6549-90FB-4E0E-8C54-0640FEBC787D}" type="slidenum">
              <a:rPr lang="en-US" smtClean="0"/>
              <a:pPr/>
              <a:t>13</a:t>
            </a:fld>
            <a:endParaRPr lang="en-US" dirty="0"/>
          </a:p>
        </p:txBody>
      </p:sp>
    </p:spTree>
    <p:extLst>
      <p:ext uri="{BB962C8B-B14F-4D97-AF65-F5344CB8AC3E}">
        <p14:creationId xmlns:p14="http://schemas.microsoft.com/office/powerpoint/2010/main" val="1537543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CB25-9DF6-41B2-895C-D848672DBC09}"/>
              </a:ext>
            </a:extLst>
          </p:cNvPr>
          <p:cNvSpPr>
            <a:spLocks noGrp="1"/>
          </p:cNvSpPr>
          <p:nvPr>
            <p:ph type="title"/>
          </p:nvPr>
        </p:nvSpPr>
        <p:spPr/>
        <p:txBody>
          <a:bodyPr/>
          <a:lstStyle/>
          <a:p>
            <a:r>
              <a:rPr lang="en-US" dirty="0"/>
              <a:t>Hedging Exposure to Payables </a:t>
            </a:r>
            <a:r>
              <a:rPr lang="en-US" sz="2400" b="0" dirty="0"/>
              <a:t>(7 of 8)</a:t>
            </a:r>
          </a:p>
        </p:txBody>
      </p:sp>
      <p:sp>
        <p:nvSpPr>
          <p:cNvPr id="3" name="Text Placeholder 2">
            <a:extLst>
              <a:ext uri="{FF2B5EF4-FFF2-40B4-BE49-F238E27FC236}">
                <a16:creationId xmlns:a16="http://schemas.microsoft.com/office/drawing/2014/main" id="{8E68D4BF-4712-4287-A959-FC19517B3BF3}"/>
              </a:ext>
            </a:extLst>
          </p:cNvPr>
          <p:cNvSpPr>
            <a:spLocks noGrp="1"/>
          </p:cNvSpPr>
          <p:nvPr>
            <p:ph type="body" sz="quarter" idx="17"/>
          </p:nvPr>
        </p:nvSpPr>
        <p:spPr>
          <a:xfrm>
            <a:off x="743576" y="1289303"/>
            <a:ext cx="10711543" cy="4217417"/>
          </a:xfrm>
        </p:spPr>
        <p:txBody>
          <a:bodyPr>
            <a:normAutofit/>
          </a:bodyPr>
          <a:lstStyle/>
          <a:p>
            <a:pPr marL="0" indent="0">
              <a:buNone/>
            </a:pPr>
            <a:r>
              <a:rPr lang="en-US" b="1" dirty="0"/>
              <a:t>Comparison of Techniques to Hedge Payables</a:t>
            </a:r>
          </a:p>
          <a:p>
            <a:r>
              <a:rPr lang="en-US" b="1" dirty="0"/>
              <a:t>Optimal Technique for Hedging Payables</a:t>
            </a:r>
            <a:r>
              <a:rPr lang="en-US" dirty="0"/>
              <a:t> (Exhibit 11.4)</a:t>
            </a:r>
          </a:p>
          <a:p>
            <a:pPr lvl="1"/>
            <a:r>
              <a:rPr lang="en-US" dirty="0"/>
              <a:t>Select </a:t>
            </a:r>
            <a:r>
              <a:rPr lang="en-US" b="1" dirty="0"/>
              <a:t>optimal hedging</a:t>
            </a:r>
            <a:r>
              <a:rPr lang="en-US" dirty="0"/>
              <a:t> technique by:</a:t>
            </a:r>
          </a:p>
          <a:p>
            <a:pPr lvl="2"/>
            <a:r>
              <a:rPr lang="en-US" dirty="0"/>
              <a:t>Considering whether futures or forwards are preferred.</a:t>
            </a:r>
          </a:p>
          <a:p>
            <a:pPr lvl="2"/>
            <a:r>
              <a:rPr lang="en-US" dirty="0"/>
              <a:t>Considering desirability of money market hedge versus futures/forwards based on cost.</a:t>
            </a:r>
          </a:p>
          <a:p>
            <a:pPr lvl="2"/>
            <a:r>
              <a:rPr lang="en-US" dirty="0"/>
              <a:t>Assessing the feasibility of a currency call option based on estimated cash outflows.</a:t>
            </a:r>
          </a:p>
          <a:p>
            <a:r>
              <a:rPr lang="en-US" dirty="0"/>
              <a:t>Optimal hedge versus </a:t>
            </a:r>
            <a:r>
              <a:rPr lang="en-US" b="1" dirty="0"/>
              <a:t>no hedge</a:t>
            </a:r>
            <a:r>
              <a:rPr lang="en-US" dirty="0"/>
              <a:t> for payables.</a:t>
            </a:r>
          </a:p>
          <a:p>
            <a:pPr lvl="1"/>
            <a:r>
              <a:rPr lang="en-US" dirty="0"/>
              <a:t>Even when an M</a:t>
            </a:r>
            <a:r>
              <a:rPr lang="en-US" sz="100" dirty="0"/>
              <a:t> </a:t>
            </a:r>
            <a:r>
              <a:rPr lang="en-US" dirty="0"/>
              <a:t>N</a:t>
            </a:r>
            <a:r>
              <a:rPr lang="en-US" sz="100" dirty="0"/>
              <a:t> </a:t>
            </a:r>
            <a:r>
              <a:rPr lang="en-US" dirty="0"/>
              <a:t>C knows what its future payables will be, it may decide not to hedge in some cases.</a:t>
            </a:r>
          </a:p>
        </p:txBody>
      </p:sp>
      <p:sp>
        <p:nvSpPr>
          <p:cNvPr id="4" name="Slide Number Placeholder 3">
            <a:extLst>
              <a:ext uri="{FF2B5EF4-FFF2-40B4-BE49-F238E27FC236}">
                <a16:creationId xmlns:a16="http://schemas.microsoft.com/office/drawing/2014/main" id="{9DF8F99A-01AE-496C-B333-11B689527670}"/>
              </a:ext>
            </a:extLst>
          </p:cNvPr>
          <p:cNvSpPr>
            <a:spLocks noGrp="1"/>
          </p:cNvSpPr>
          <p:nvPr>
            <p:ph type="sldNum" sz="quarter" idx="4"/>
          </p:nvPr>
        </p:nvSpPr>
        <p:spPr/>
        <p:txBody>
          <a:bodyPr/>
          <a:lstStyle/>
          <a:p>
            <a:fld id="{F9BE6549-90FB-4E0E-8C54-0640FEBC787D}" type="slidenum">
              <a:rPr lang="en-US" smtClean="0"/>
              <a:pPr/>
              <a:t>14</a:t>
            </a:fld>
            <a:endParaRPr lang="en-US" dirty="0"/>
          </a:p>
        </p:txBody>
      </p:sp>
    </p:spTree>
    <p:extLst>
      <p:ext uri="{BB962C8B-B14F-4D97-AF65-F5344CB8AC3E}">
        <p14:creationId xmlns:p14="http://schemas.microsoft.com/office/powerpoint/2010/main" val="3980591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DADA-B007-4051-B37A-F7D1C564DB6C}"/>
              </a:ext>
            </a:extLst>
          </p:cNvPr>
          <p:cNvSpPr>
            <a:spLocks noGrp="1"/>
          </p:cNvSpPr>
          <p:nvPr>
            <p:ph type="title"/>
          </p:nvPr>
        </p:nvSpPr>
        <p:spPr>
          <a:xfrm>
            <a:off x="838200" y="365125"/>
            <a:ext cx="10515600" cy="962230"/>
          </a:xfrm>
        </p:spPr>
        <p:txBody>
          <a:bodyPr/>
          <a:lstStyle/>
          <a:p>
            <a:r>
              <a:rPr lang="en-US" dirty="0"/>
              <a:t>Exhibit 11.4 Graphic Comparison of Techniques to Hedge Payables</a:t>
            </a:r>
          </a:p>
        </p:txBody>
      </p:sp>
      <p:sp>
        <p:nvSpPr>
          <p:cNvPr id="5" name="Slide Number Placeholder 4">
            <a:extLst>
              <a:ext uri="{FF2B5EF4-FFF2-40B4-BE49-F238E27FC236}">
                <a16:creationId xmlns:a16="http://schemas.microsoft.com/office/drawing/2014/main" id="{A003F566-A0D7-4714-9B37-A7B9AB74F929}"/>
              </a:ext>
            </a:extLst>
          </p:cNvPr>
          <p:cNvSpPr>
            <a:spLocks noGrp="1"/>
          </p:cNvSpPr>
          <p:nvPr>
            <p:ph type="sldNum" sz="quarter" idx="4"/>
          </p:nvPr>
        </p:nvSpPr>
        <p:spPr/>
        <p:txBody>
          <a:bodyPr/>
          <a:lstStyle/>
          <a:p>
            <a:fld id="{F9BE6549-90FB-4E0E-8C54-0640FEBC787D}" type="slidenum">
              <a:rPr lang="en-US" smtClean="0"/>
              <a:pPr/>
              <a:t>15</a:t>
            </a:fld>
            <a:endParaRPr lang="en-US" dirty="0"/>
          </a:p>
        </p:txBody>
      </p:sp>
      <p:pic>
        <p:nvPicPr>
          <p:cNvPr id="9" name="Content Placeholder 8" descr="4 bar graphs give a graphic comparison of techniques to hedge payables. In all the graphs, the horizontal axes represent $ to be paid in 1 year, and the vertical axes represent probability from 0% to 100%. Graph 1. Forward hedge. 1 bar at $120,000: 100%. Graph 2. Money market hedge. 1 bar at $121,371: 100%. Graph 3. Currency call option hedge. 2 bars at $119,000: 20% and $123,000: 80%. Graph 4. No hedge. 3 bars at $116,000: 20%; $122,000: 70%; and $124,000: 10%. ">
            <a:extLst>
              <a:ext uri="{FF2B5EF4-FFF2-40B4-BE49-F238E27FC236}">
                <a16:creationId xmlns:a16="http://schemas.microsoft.com/office/drawing/2014/main" id="{945B9AD7-1360-43B4-8CB2-D2261CAA70D7}"/>
              </a:ext>
            </a:extLst>
          </p:cNvPr>
          <p:cNvPicPr>
            <a:picLocks noGrp="1" noChangeAspect="1"/>
          </p:cNvPicPr>
          <p:nvPr>
            <p:ph sz="quarter" idx="16"/>
          </p:nvPr>
        </p:nvPicPr>
        <p:blipFill>
          <a:blip r:embed="rId2"/>
          <a:stretch>
            <a:fillRect/>
          </a:stretch>
        </p:blipFill>
        <p:spPr>
          <a:xfrm>
            <a:off x="4600844" y="1422180"/>
            <a:ext cx="2996661" cy="4821361"/>
          </a:xfrm>
        </p:spPr>
      </p:pic>
    </p:spTree>
    <p:extLst>
      <p:ext uri="{BB962C8B-B14F-4D97-AF65-F5344CB8AC3E}">
        <p14:creationId xmlns:p14="http://schemas.microsoft.com/office/powerpoint/2010/main" val="146592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2E23-6736-41ED-B828-9D05E762FB26}"/>
              </a:ext>
            </a:extLst>
          </p:cNvPr>
          <p:cNvSpPr>
            <a:spLocks noGrp="1"/>
          </p:cNvSpPr>
          <p:nvPr>
            <p:ph type="title"/>
          </p:nvPr>
        </p:nvSpPr>
        <p:spPr/>
        <p:txBody>
          <a:bodyPr/>
          <a:lstStyle/>
          <a:p>
            <a:r>
              <a:rPr lang="en-US" dirty="0"/>
              <a:t>Hedging Exposure to Payables </a:t>
            </a:r>
            <a:r>
              <a:rPr lang="en-US" sz="2400" b="0" dirty="0"/>
              <a:t>(8 of 8)</a:t>
            </a:r>
          </a:p>
        </p:txBody>
      </p:sp>
      <p:sp>
        <p:nvSpPr>
          <p:cNvPr id="3" name="Content Placeholder 2">
            <a:extLst>
              <a:ext uri="{FF2B5EF4-FFF2-40B4-BE49-F238E27FC236}">
                <a16:creationId xmlns:a16="http://schemas.microsoft.com/office/drawing/2014/main" id="{A5C1C609-440E-4E66-AEEC-75B8572FC142}"/>
              </a:ext>
            </a:extLst>
          </p:cNvPr>
          <p:cNvSpPr>
            <a:spLocks noGrp="1"/>
          </p:cNvSpPr>
          <p:nvPr>
            <p:ph sz="quarter" idx="16"/>
          </p:nvPr>
        </p:nvSpPr>
        <p:spPr>
          <a:xfrm>
            <a:off x="742950" y="1289051"/>
            <a:ext cx="10712450" cy="1203426"/>
          </a:xfrm>
        </p:spPr>
        <p:txBody>
          <a:bodyPr/>
          <a:lstStyle/>
          <a:p>
            <a:r>
              <a:rPr lang="en-US" b="1" dirty="0"/>
              <a:t>Evaluating Past Decisions on Hedging Payables</a:t>
            </a:r>
          </a:p>
          <a:p>
            <a:r>
              <a:rPr lang="en-US" dirty="0"/>
              <a:t>Evaluate past hedging decisions by estimating the real cost of hedging payables, which is measured as follows:</a:t>
            </a:r>
          </a:p>
        </p:txBody>
      </p:sp>
      <p:sp>
        <p:nvSpPr>
          <p:cNvPr id="4" name="Content Placeholder 3">
            <a:extLst>
              <a:ext uri="{FF2B5EF4-FFF2-40B4-BE49-F238E27FC236}">
                <a16:creationId xmlns:a16="http://schemas.microsoft.com/office/drawing/2014/main" id="{EC00BAAC-6E53-4889-9FB0-BC3EDA5501F4}"/>
              </a:ext>
            </a:extLst>
          </p:cNvPr>
          <p:cNvSpPr>
            <a:spLocks noGrp="1"/>
          </p:cNvSpPr>
          <p:nvPr>
            <p:ph sz="quarter" idx="17"/>
          </p:nvPr>
        </p:nvSpPr>
        <p:spPr>
          <a:xfrm>
            <a:off x="742950" y="2661921"/>
            <a:ext cx="10712450" cy="406400"/>
          </a:xfrm>
        </p:spPr>
        <p:txBody>
          <a:bodyPr/>
          <a:lstStyle/>
          <a:p>
            <a:r>
              <a:rPr lang="en-IN" sz="2200" dirty="0"/>
              <a:t>RCH</a:t>
            </a:r>
            <a:r>
              <a:rPr lang="en-IN" sz="2200" i="1" baseline="-25000" dirty="0"/>
              <a:t>p</a:t>
            </a:r>
            <a:r>
              <a:rPr lang="en-IN" sz="2200" dirty="0"/>
              <a:t> = Cash outflows when hedging payables − Cash outflows when unhedged</a:t>
            </a:r>
          </a:p>
        </p:txBody>
      </p:sp>
      <p:sp>
        <p:nvSpPr>
          <p:cNvPr id="5" name="Slide Number Placeholder 4">
            <a:extLst>
              <a:ext uri="{FF2B5EF4-FFF2-40B4-BE49-F238E27FC236}">
                <a16:creationId xmlns:a16="http://schemas.microsoft.com/office/drawing/2014/main" id="{425B1204-AE58-4FA9-8528-43F316AC99A9}"/>
              </a:ext>
            </a:extLst>
          </p:cNvPr>
          <p:cNvSpPr>
            <a:spLocks noGrp="1"/>
          </p:cNvSpPr>
          <p:nvPr>
            <p:ph type="sldNum" sz="quarter" idx="4"/>
          </p:nvPr>
        </p:nvSpPr>
        <p:spPr/>
        <p:txBody>
          <a:bodyPr/>
          <a:lstStyle/>
          <a:p>
            <a:fld id="{F9BE6549-90FB-4E0E-8C54-0640FEBC787D}" type="slidenum">
              <a:rPr lang="en-US" smtClean="0"/>
              <a:pPr/>
              <a:t>16</a:t>
            </a:fld>
            <a:endParaRPr lang="en-US" dirty="0"/>
          </a:p>
        </p:txBody>
      </p:sp>
    </p:spTree>
    <p:extLst>
      <p:ext uri="{BB962C8B-B14F-4D97-AF65-F5344CB8AC3E}">
        <p14:creationId xmlns:p14="http://schemas.microsoft.com/office/powerpoint/2010/main" val="260569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4F2E-CC84-4618-8A37-DAA629C208CE}"/>
              </a:ext>
            </a:extLst>
          </p:cNvPr>
          <p:cNvSpPr>
            <a:spLocks noGrp="1"/>
          </p:cNvSpPr>
          <p:nvPr>
            <p:ph type="title"/>
          </p:nvPr>
        </p:nvSpPr>
        <p:spPr/>
        <p:txBody>
          <a:bodyPr/>
          <a:lstStyle/>
          <a:p>
            <a:r>
              <a:rPr lang="en-US" dirty="0"/>
              <a:t>Hedging Exposure to Receivables </a:t>
            </a:r>
            <a:r>
              <a:rPr lang="en-US" sz="2400" b="0" dirty="0"/>
              <a:t>(1 of 4)</a:t>
            </a:r>
          </a:p>
        </p:txBody>
      </p:sp>
      <p:sp>
        <p:nvSpPr>
          <p:cNvPr id="3" name="Content Placeholder 2">
            <a:extLst>
              <a:ext uri="{FF2B5EF4-FFF2-40B4-BE49-F238E27FC236}">
                <a16:creationId xmlns:a16="http://schemas.microsoft.com/office/drawing/2014/main" id="{D585869C-B380-486F-A595-17976D4F2C95}"/>
              </a:ext>
            </a:extLst>
          </p:cNvPr>
          <p:cNvSpPr>
            <a:spLocks noGrp="1"/>
          </p:cNvSpPr>
          <p:nvPr>
            <p:ph sz="quarter" idx="16"/>
          </p:nvPr>
        </p:nvSpPr>
        <p:spPr>
          <a:xfrm>
            <a:off x="742950" y="1289051"/>
            <a:ext cx="10712450" cy="1657349"/>
          </a:xfrm>
        </p:spPr>
        <p:txBody>
          <a:bodyPr/>
          <a:lstStyle/>
          <a:p>
            <a:r>
              <a:rPr lang="en-US" b="1" dirty="0"/>
              <a:t>Forward or futures hedge on receivables</a:t>
            </a:r>
            <a:r>
              <a:rPr lang="en-US" dirty="0"/>
              <a:t> allows the M</a:t>
            </a:r>
            <a:r>
              <a:rPr lang="en-US" sz="100" dirty="0"/>
              <a:t> </a:t>
            </a:r>
            <a:r>
              <a:rPr lang="en-US" dirty="0"/>
              <a:t>N</a:t>
            </a:r>
            <a:r>
              <a:rPr lang="en-US" sz="100" dirty="0"/>
              <a:t> </a:t>
            </a:r>
            <a:r>
              <a:rPr lang="en-US" dirty="0"/>
              <a:t>C to lock in the exchange rate at which it can sell a specific currency.</a:t>
            </a:r>
          </a:p>
          <a:p>
            <a:r>
              <a:rPr lang="en-US" b="1" dirty="0"/>
              <a:t>Money market hedge on receivables</a:t>
            </a:r>
            <a:r>
              <a:rPr lang="en-US" dirty="0"/>
              <a:t> involves borrowing the currency that will be received and using the receivables to pay off the loan.</a:t>
            </a:r>
          </a:p>
        </p:txBody>
      </p:sp>
      <p:sp>
        <p:nvSpPr>
          <p:cNvPr id="5" name="Slide Number Placeholder 4">
            <a:extLst>
              <a:ext uri="{FF2B5EF4-FFF2-40B4-BE49-F238E27FC236}">
                <a16:creationId xmlns:a16="http://schemas.microsoft.com/office/drawing/2014/main" id="{0CCBF0B6-3876-4F5D-8593-406BE6251691}"/>
              </a:ext>
            </a:extLst>
          </p:cNvPr>
          <p:cNvSpPr>
            <a:spLocks noGrp="1"/>
          </p:cNvSpPr>
          <p:nvPr>
            <p:ph type="sldNum" sz="quarter" idx="4"/>
          </p:nvPr>
        </p:nvSpPr>
        <p:spPr/>
        <p:txBody>
          <a:bodyPr/>
          <a:lstStyle/>
          <a:p>
            <a:fld id="{F9BE6549-90FB-4E0E-8C54-0640FEBC787D}" type="slidenum">
              <a:rPr lang="en-US" smtClean="0"/>
              <a:pPr/>
              <a:t>17</a:t>
            </a:fld>
            <a:endParaRPr lang="en-US" dirty="0"/>
          </a:p>
        </p:txBody>
      </p:sp>
    </p:spTree>
    <p:extLst>
      <p:ext uri="{BB962C8B-B14F-4D97-AF65-F5344CB8AC3E}">
        <p14:creationId xmlns:p14="http://schemas.microsoft.com/office/powerpoint/2010/main" val="3280201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ECCA-2CEB-4F96-9CC5-AE0E2F7D8970}"/>
              </a:ext>
            </a:extLst>
          </p:cNvPr>
          <p:cNvSpPr>
            <a:spLocks noGrp="1"/>
          </p:cNvSpPr>
          <p:nvPr>
            <p:ph type="title"/>
          </p:nvPr>
        </p:nvSpPr>
        <p:spPr/>
        <p:txBody>
          <a:bodyPr/>
          <a:lstStyle/>
          <a:p>
            <a:r>
              <a:rPr lang="en-US" dirty="0"/>
              <a:t>Hedging Exposure to Receivables </a:t>
            </a:r>
            <a:r>
              <a:rPr lang="en-US" sz="2400" b="0" dirty="0"/>
              <a:t>(2 of 4)</a:t>
            </a:r>
          </a:p>
        </p:txBody>
      </p:sp>
      <p:sp>
        <p:nvSpPr>
          <p:cNvPr id="3" name="Text Placeholder 2">
            <a:extLst>
              <a:ext uri="{FF2B5EF4-FFF2-40B4-BE49-F238E27FC236}">
                <a16:creationId xmlns:a16="http://schemas.microsoft.com/office/drawing/2014/main" id="{1CA67694-5A48-44FB-9E13-80E0F5B16585}"/>
              </a:ext>
            </a:extLst>
          </p:cNvPr>
          <p:cNvSpPr>
            <a:spLocks noGrp="1"/>
          </p:cNvSpPr>
          <p:nvPr>
            <p:ph type="body" sz="quarter" idx="17"/>
          </p:nvPr>
        </p:nvSpPr>
        <p:spPr>
          <a:xfrm>
            <a:off x="743576" y="1289303"/>
            <a:ext cx="10711543" cy="4487383"/>
          </a:xfrm>
        </p:spPr>
        <p:txBody>
          <a:bodyPr>
            <a:normAutofit/>
          </a:bodyPr>
          <a:lstStyle/>
          <a:p>
            <a:pPr marL="0" indent="0">
              <a:buNone/>
            </a:pPr>
            <a:r>
              <a:rPr lang="en-US" b="1" dirty="0"/>
              <a:t>Put option hedge on receivables</a:t>
            </a:r>
            <a:r>
              <a:rPr lang="en-US" dirty="0"/>
              <a:t> provides the right to sell a specified amount of a particular currency at a specified strike price by a specified expiration date.</a:t>
            </a:r>
          </a:p>
          <a:p>
            <a:r>
              <a:rPr lang="en-US" dirty="0"/>
              <a:t>Applying a Contingency Graph (Exhibit 11.5)</a:t>
            </a:r>
          </a:p>
          <a:p>
            <a:pPr lvl="1"/>
            <a:r>
              <a:rPr lang="en-US" dirty="0"/>
              <a:t>Advantage: provides an effective hedge</a:t>
            </a:r>
          </a:p>
          <a:p>
            <a:pPr lvl="1"/>
            <a:r>
              <a:rPr lang="en-US" dirty="0"/>
              <a:t>Disadvantage: premium must be paid</a:t>
            </a:r>
          </a:p>
          <a:p>
            <a:r>
              <a:rPr lang="en-US" dirty="0"/>
              <a:t>Applying Currency Forecasts (Exhibit 11.6)</a:t>
            </a:r>
          </a:p>
          <a:p>
            <a:pPr lvl="1"/>
            <a:r>
              <a:rPr lang="en-US" dirty="0"/>
              <a:t>M</a:t>
            </a:r>
            <a:r>
              <a:rPr lang="en-US" sz="100" dirty="0"/>
              <a:t> </a:t>
            </a:r>
            <a:r>
              <a:rPr lang="en-US" dirty="0"/>
              <a:t>N</a:t>
            </a:r>
            <a:r>
              <a:rPr lang="en-US" sz="100" dirty="0"/>
              <a:t> </a:t>
            </a:r>
            <a:r>
              <a:rPr lang="en-US" dirty="0"/>
              <a:t>C can use currency forecasts to more accurately estimate the dollar cash inflows to be received when hedging with put options.</a:t>
            </a:r>
          </a:p>
          <a:p>
            <a:r>
              <a:rPr lang="en-US" dirty="0"/>
              <a:t>Consideration of Alternative Put Options</a:t>
            </a:r>
          </a:p>
          <a:p>
            <a:pPr lvl="1"/>
            <a:r>
              <a:rPr lang="en-US" dirty="0"/>
              <a:t>Several different types of put options may be available that feature different exercise prices and premiums for a given currency and expiration date.</a:t>
            </a:r>
          </a:p>
        </p:txBody>
      </p:sp>
      <p:sp>
        <p:nvSpPr>
          <p:cNvPr id="4" name="Slide Number Placeholder 3">
            <a:extLst>
              <a:ext uri="{FF2B5EF4-FFF2-40B4-BE49-F238E27FC236}">
                <a16:creationId xmlns:a16="http://schemas.microsoft.com/office/drawing/2014/main" id="{11596D0D-F2FF-4F95-88CE-275E5DCA24E1}"/>
              </a:ext>
            </a:extLst>
          </p:cNvPr>
          <p:cNvSpPr>
            <a:spLocks noGrp="1"/>
          </p:cNvSpPr>
          <p:nvPr>
            <p:ph type="sldNum" sz="quarter" idx="4"/>
          </p:nvPr>
        </p:nvSpPr>
        <p:spPr/>
        <p:txBody>
          <a:bodyPr/>
          <a:lstStyle/>
          <a:p>
            <a:fld id="{F9BE6549-90FB-4E0E-8C54-0640FEBC787D}" type="slidenum">
              <a:rPr lang="en-US" smtClean="0"/>
              <a:pPr/>
              <a:t>18</a:t>
            </a:fld>
            <a:endParaRPr lang="en-US" dirty="0"/>
          </a:p>
        </p:txBody>
      </p:sp>
    </p:spTree>
    <p:extLst>
      <p:ext uri="{BB962C8B-B14F-4D97-AF65-F5344CB8AC3E}">
        <p14:creationId xmlns:p14="http://schemas.microsoft.com/office/powerpoint/2010/main" val="1288778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DADA-B007-4051-B37A-F7D1C564DB6C}"/>
              </a:ext>
            </a:extLst>
          </p:cNvPr>
          <p:cNvSpPr>
            <a:spLocks noGrp="1"/>
          </p:cNvSpPr>
          <p:nvPr>
            <p:ph type="title"/>
          </p:nvPr>
        </p:nvSpPr>
        <p:spPr>
          <a:xfrm>
            <a:off x="838200" y="365125"/>
            <a:ext cx="10515600" cy="962230"/>
          </a:xfrm>
        </p:spPr>
        <p:txBody>
          <a:bodyPr/>
          <a:lstStyle/>
          <a:p>
            <a:r>
              <a:rPr lang="en-US" dirty="0"/>
              <a:t>Exhibit 11.5 Contingency Graph for Hedging Receivables with Put Options</a:t>
            </a:r>
          </a:p>
        </p:txBody>
      </p:sp>
      <p:pic>
        <p:nvPicPr>
          <p:cNvPr id="8" name="Content Placeholder 7" descr="A contingency graph for hedging receivables with put options. The horizontal axis represents possible spot rate of Swiss franc when receivables are due in dollars, from 0 skipped to .65 up to .80 with increments of .05. The vertical axis represents cash received after deducting option premium, from 0 skipped to .65 up to .80 with increments of .05. A line begins at approximately (.65, .68) and goes to the right up to approximately (.70, .68). Then it goes up and to the right up to approximately (.78, .80). Exercise price = $.70. Premium = $.02.">
            <a:extLst>
              <a:ext uri="{FF2B5EF4-FFF2-40B4-BE49-F238E27FC236}">
                <a16:creationId xmlns:a16="http://schemas.microsoft.com/office/drawing/2014/main" id="{F4B79591-09DB-4B73-BA73-E0D507EC9D89}"/>
              </a:ext>
            </a:extLst>
          </p:cNvPr>
          <p:cNvPicPr>
            <a:picLocks noGrp="1" noChangeAspect="1"/>
          </p:cNvPicPr>
          <p:nvPr>
            <p:ph sz="quarter" idx="16"/>
          </p:nvPr>
        </p:nvPicPr>
        <p:blipFill>
          <a:blip r:embed="rId2"/>
          <a:stretch>
            <a:fillRect/>
          </a:stretch>
        </p:blipFill>
        <p:spPr>
          <a:xfrm>
            <a:off x="2286704" y="1491690"/>
            <a:ext cx="7624940" cy="4780004"/>
          </a:xfrm>
          <a:prstGeom prst="rect">
            <a:avLst/>
          </a:prstGeom>
        </p:spPr>
      </p:pic>
      <p:sp>
        <p:nvSpPr>
          <p:cNvPr id="5" name="Slide Number Placeholder 4">
            <a:extLst>
              <a:ext uri="{FF2B5EF4-FFF2-40B4-BE49-F238E27FC236}">
                <a16:creationId xmlns:a16="http://schemas.microsoft.com/office/drawing/2014/main" id="{A003F566-A0D7-4714-9B37-A7B9AB74F929}"/>
              </a:ext>
            </a:extLst>
          </p:cNvPr>
          <p:cNvSpPr>
            <a:spLocks noGrp="1"/>
          </p:cNvSpPr>
          <p:nvPr>
            <p:ph type="sldNum" sz="quarter" idx="4"/>
          </p:nvPr>
        </p:nvSpPr>
        <p:spPr/>
        <p:txBody>
          <a:bodyPr/>
          <a:lstStyle/>
          <a:p>
            <a:fld id="{F9BE6549-90FB-4E0E-8C54-0640FEBC787D}" type="slidenum">
              <a:rPr lang="en-US" smtClean="0"/>
              <a:pPr/>
              <a:t>19</a:t>
            </a:fld>
            <a:endParaRPr lang="en-US" dirty="0"/>
          </a:p>
        </p:txBody>
      </p:sp>
    </p:spTree>
    <p:extLst>
      <p:ext uri="{BB962C8B-B14F-4D97-AF65-F5344CB8AC3E}">
        <p14:creationId xmlns:p14="http://schemas.microsoft.com/office/powerpoint/2010/main" val="60422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ADB6-EFE7-484C-9F78-31909B19DFA1}"/>
              </a:ext>
            </a:extLst>
          </p:cNvPr>
          <p:cNvSpPr>
            <a:spLocks noGrp="1"/>
          </p:cNvSpPr>
          <p:nvPr>
            <p:ph type="title"/>
          </p:nvPr>
        </p:nvSpPr>
        <p:spPr/>
        <p:txBody>
          <a:bodyPr/>
          <a:lstStyle/>
          <a:p>
            <a:r>
              <a:rPr lang="en-US" dirty="0"/>
              <a:t>Chapter Objectives</a:t>
            </a:r>
          </a:p>
        </p:txBody>
      </p:sp>
      <p:sp>
        <p:nvSpPr>
          <p:cNvPr id="3" name="Text Placeholder 2">
            <a:extLst>
              <a:ext uri="{FF2B5EF4-FFF2-40B4-BE49-F238E27FC236}">
                <a16:creationId xmlns:a16="http://schemas.microsoft.com/office/drawing/2014/main" id="{CDC60581-178E-4F9F-91DF-FCA63C8C996C}"/>
              </a:ext>
            </a:extLst>
          </p:cNvPr>
          <p:cNvSpPr>
            <a:spLocks noGrp="1"/>
          </p:cNvSpPr>
          <p:nvPr>
            <p:ph type="body" sz="quarter" idx="17"/>
          </p:nvPr>
        </p:nvSpPr>
        <p:spPr/>
        <p:txBody>
          <a:bodyPr/>
          <a:lstStyle/>
          <a:p>
            <a:r>
              <a:rPr lang="en-US" dirty="0"/>
              <a:t>Describe common policies for hedging transaction exposure.</a:t>
            </a:r>
          </a:p>
          <a:p>
            <a:r>
              <a:rPr lang="en-US" dirty="0"/>
              <a:t>Compare the techniques commonly used to hedge payables.</a:t>
            </a:r>
          </a:p>
          <a:p>
            <a:r>
              <a:rPr lang="en-US" dirty="0"/>
              <a:t>Compare the techniques commonly used to hedge receivables.</a:t>
            </a:r>
          </a:p>
          <a:p>
            <a:r>
              <a:rPr lang="en-US" dirty="0"/>
              <a:t>Describe limitations of hedging.</a:t>
            </a:r>
          </a:p>
          <a:p>
            <a:r>
              <a:rPr lang="en-US" dirty="0"/>
              <a:t>Suggest other methods of reducing exchange rate risk when hedging techniques are not available.</a:t>
            </a:r>
          </a:p>
        </p:txBody>
      </p:sp>
      <p:sp>
        <p:nvSpPr>
          <p:cNvPr id="4" name="Slide Number Placeholder 3">
            <a:extLst>
              <a:ext uri="{FF2B5EF4-FFF2-40B4-BE49-F238E27FC236}">
                <a16:creationId xmlns:a16="http://schemas.microsoft.com/office/drawing/2014/main" id="{826E8D3E-C811-4CFF-BA1A-F5C0F677C8E8}"/>
              </a:ext>
            </a:extLst>
          </p:cNvPr>
          <p:cNvSpPr>
            <a:spLocks noGrp="1"/>
          </p:cNvSpPr>
          <p:nvPr>
            <p:ph type="sldNum" sz="quarter" idx="4"/>
          </p:nvPr>
        </p:nvSpPr>
        <p:spPr/>
        <p:txBody>
          <a:bodyPr/>
          <a:lstStyle/>
          <a:p>
            <a:fld id="{F9BE6549-90FB-4E0E-8C54-0640FEBC787D}" type="slidenum">
              <a:rPr lang="en-US" smtClean="0"/>
              <a:pPr/>
              <a:t>2</a:t>
            </a:fld>
            <a:endParaRPr lang="en-US" dirty="0"/>
          </a:p>
        </p:txBody>
      </p:sp>
    </p:spTree>
    <p:extLst>
      <p:ext uri="{BB962C8B-B14F-4D97-AF65-F5344CB8AC3E}">
        <p14:creationId xmlns:p14="http://schemas.microsoft.com/office/powerpoint/2010/main" val="130338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395-D312-42DE-BD6D-D073CA9E044D}"/>
              </a:ext>
            </a:extLst>
          </p:cNvPr>
          <p:cNvSpPr>
            <a:spLocks noGrp="1"/>
          </p:cNvSpPr>
          <p:nvPr>
            <p:ph type="title"/>
          </p:nvPr>
        </p:nvSpPr>
        <p:spPr>
          <a:xfrm>
            <a:off x="838200" y="355775"/>
            <a:ext cx="11140752" cy="948974"/>
          </a:xfrm>
        </p:spPr>
        <p:txBody>
          <a:bodyPr/>
          <a:lstStyle/>
          <a:p>
            <a:r>
              <a:rPr lang="en-US" sz="3000" dirty="0"/>
              <a:t>Exhibit 11.6 Use of Currency Put Options for Hedging Swiss Franc Receivables (exercise price = $.72; premium = $.02)</a:t>
            </a:r>
          </a:p>
        </p:txBody>
      </p:sp>
      <p:graphicFrame>
        <p:nvGraphicFramePr>
          <p:cNvPr id="4" name="Content Placeholder 1" descr="Table is accessible to screen readers.">
            <a:extLst>
              <a:ext uri="{FF2B5EF4-FFF2-40B4-BE49-F238E27FC236}">
                <a16:creationId xmlns:a16="http://schemas.microsoft.com/office/drawing/2014/main" id="{620D63D3-ACA0-4FE4-90D3-C22F4A6769B1}"/>
              </a:ext>
            </a:extLst>
          </p:cNvPr>
          <p:cNvGraphicFramePr>
            <a:graphicFrameLocks noGrp="1"/>
          </p:cNvGraphicFramePr>
          <p:nvPr>
            <p:ph sz="quarter" idx="16"/>
            <p:extLst>
              <p:ext uri="{D42A27DB-BD31-4B8C-83A1-F6EECF244321}">
                <p14:modId xmlns:p14="http://schemas.microsoft.com/office/powerpoint/2010/main" val="3113055966"/>
              </p:ext>
            </p:extLst>
          </p:nvPr>
        </p:nvGraphicFramePr>
        <p:xfrm>
          <a:off x="742950" y="1731500"/>
          <a:ext cx="10712448" cy="3037840"/>
        </p:xfrm>
        <a:graphic>
          <a:graphicData uri="http://schemas.openxmlformats.org/drawingml/2006/table">
            <a:tbl>
              <a:tblPr firstRow="1" bandRow="1">
                <a:tableStyleId>{2D5ABB26-0587-4C30-8999-92F81FD0307C}</a:tableStyleId>
              </a:tblPr>
              <a:tblGrid>
                <a:gridCol w="1451610">
                  <a:extLst>
                    <a:ext uri="{9D8B030D-6E8A-4147-A177-3AD203B41FA5}">
                      <a16:colId xmlns:a16="http://schemas.microsoft.com/office/drawing/2014/main" val="3564849629"/>
                    </a:ext>
                  </a:extLst>
                </a:gridCol>
                <a:gridCol w="1798320">
                  <a:extLst>
                    <a:ext uri="{9D8B030D-6E8A-4147-A177-3AD203B41FA5}">
                      <a16:colId xmlns:a16="http://schemas.microsoft.com/office/drawing/2014/main" val="1999201528"/>
                    </a:ext>
                  </a:extLst>
                </a:gridCol>
                <a:gridCol w="1198880">
                  <a:extLst>
                    <a:ext uri="{9D8B030D-6E8A-4147-A177-3AD203B41FA5}">
                      <a16:colId xmlns:a16="http://schemas.microsoft.com/office/drawing/2014/main" val="4062360607"/>
                    </a:ext>
                  </a:extLst>
                </a:gridCol>
                <a:gridCol w="1548253">
                  <a:extLst>
                    <a:ext uri="{9D8B030D-6E8A-4147-A177-3AD203B41FA5}">
                      <a16:colId xmlns:a16="http://schemas.microsoft.com/office/drawing/2014/main" val="1629985566"/>
                    </a:ext>
                  </a:extLst>
                </a:gridCol>
                <a:gridCol w="2462981">
                  <a:extLst>
                    <a:ext uri="{9D8B030D-6E8A-4147-A177-3AD203B41FA5}">
                      <a16:colId xmlns:a16="http://schemas.microsoft.com/office/drawing/2014/main" val="1486786776"/>
                    </a:ext>
                  </a:extLst>
                </a:gridCol>
                <a:gridCol w="2252404">
                  <a:extLst>
                    <a:ext uri="{9D8B030D-6E8A-4147-A177-3AD203B41FA5}">
                      <a16:colId xmlns:a16="http://schemas.microsoft.com/office/drawing/2014/main" val="2296496951"/>
                    </a:ext>
                  </a:extLst>
                </a:gridCol>
              </a:tblGrid>
              <a:tr h="370840">
                <a:tc>
                  <a:txBody>
                    <a:bodyPr/>
                    <a:lstStyle/>
                    <a:p>
                      <a:pPr algn="ctr"/>
                      <a:r>
                        <a:rPr lang="en-US" sz="1600" b="1" baseline="0" dirty="0">
                          <a:solidFill>
                            <a:srgbClr val="000000"/>
                          </a:solidFill>
                          <a:latin typeface="Arial" panose="020B0604020202020204" pitchFamily="34" charset="0"/>
                          <a:cs typeface="Arial" panose="020B0604020202020204" pitchFamily="34" charset="0"/>
                        </a:rPr>
                        <a:t>(1)</a:t>
                      </a:r>
                    </a:p>
                  </a:txBody>
                  <a:tcPr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(5) = (4) − (3)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(6)</a:t>
                      </a:r>
                    </a:p>
                  </a:txBody>
                  <a:tcPr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9180183"/>
                  </a:ext>
                </a:extLst>
              </a:tr>
              <a:tr h="370840">
                <a:tc>
                  <a:txBody>
                    <a:bodyPr/>
                    <a:lstStyle/>
                    <a:p>
                      <a:pPr algn="ctr"/>
                      <a:r>
                        <a:rPr lang="en-US" sz="1600" b="1" baseline="0" dirty="0">
                          <a:solidFill>
                            <a:srgbClr val="000000"/>
                          </a:solidFill>
                          <a:latin typeface="Arial" panose="020B0604020202020204" pitchFamily="34" charset="0"/>
                          <a:cs typeface="Arial" panose="020B0604020202020204" pitchFamily="34" charset="0"/>
                        </a:rPr>
                        <a:t>SCENARIO</a:t>
                      </a:r>
                    </a:p>
                  </a:txBody>
                  <a:tcPr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SPOT RATE</a:t>
                      </a:r>
                    </a:p>
                    <a:p>
                      <a:pPr algn="ctr"/>
                      <a:r>
                        <a:rPr lang="en-US" sz="1600" b="1" baseline="0" dirty="0">
                          <a:solidFill>
                            <a:srgbClr val="000000"/>
                          </a:solidFill>
                          <a:latin typeface="Arial" panose="020B0604020202020204" pitchFamily="34" charset="0"/>
                          <a:cs typeface="Arial" panose="020B0604020202020204" pitchFamily="34" charset="0"/>
                        </a:rPr>
                        <a:t>WHEN</a:t>
                      </a:r>
                    </a:p>
                    <a:p>
                      <a:pPr algn="ctr"/>
                      <a:r>
                        <a:rPr lang="en-US" sz="1600" b="1" baseline="0" dirty="0">
                          <a:solidFill>
                            <a:srgbClr val="000000"/>
                          </a:solidFill>
                          <a:latin typeface="Arial" panose="020B0604020202020204" pitchFamily="34" charset="0"/>
                          <a:cs typeface="Arial" panose="020B0604020202020204" pitchFamily="34" charset="0"/>
                        </a:rPr>
                        <a:t>PAYMENT ON</a:t>
                      </a:r>
                    </a:p>
                    <a:p>
                      <a:pPr algn="ctr"/>
                      <a:r>
                        <a:rPr lang="en-US" sz="1600" b="1" baseline="0" dirty="0">
                          <a:solidFill>
                            <a:srgbClr val="000000"/>
                          </a:solidFill>
                          <a:latin typeface="Arial" panose="020B0604020202020204" pitchFamily="34" charset="0"/>
                          <a:cs typeface="Arial" panose="020B0604020202020204" pitchFamily="34" charset="0"/>
                        </a:rPr>
                        <a:t>RECEIVABLES</a:t>
                      </a:r>
                    </a:p>
                    <a:p>
                      <a:pPr algn="ctr"/>
                      <a:r>
                        <a:rPr lang="en-US" sz="1600" b="1" baseline="0" dirty="0">
                          <a:solidFill>
                            <a:srgbClr val="000000"/>
                          </a:solidFill>
                          <a:latin typeface="Arial" panose="020B0604020202020204" pitchFamily="34" charset="0"/>
                          <a:cs typeface="Arial" panose="020B0604020202020204" pitchFamily="34" charset="0"/>
                        </a:rPr>
                        <a:t>IS RECEIVED</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PREMIUM</a:t>
                      </a:r>
                    </a:p>
                    <a:p>
                      <a:pPr algn="ctr"/>
                      <a:r>
                        <a:rPr lang="en-US" sz="1600" b="1" baseline="0" dirty="0">
                          <a:solidFill>
                            <a:srgbClr val="000000"/>
                          </a:solidFill>
                          <a:latin typeface="Arial" panose="020B0604020202020204" pitchFamily="34" charset="0"/>
                          <a:cs typeface="Arial" panose="020B0604020202020204" pitchFamily="34" charset="0"/>
                        </a:rPr>
                        <a:t>PER UNIT</a:t>
                      </a:r>
                    </a:p>
                    <a:p>
                      <a:pPr algn="ctr"/>
                      <a:r>
                        <a:rPr lang="en-US" sz="1600" b="1" baseline="0" dirty="0">
                          <a:solidFill>
                            <a:srgbClr val="000000"/>
                          </a:solidFill>
                          <a:latin typeface="Arial" panose="020B0604020202020204" pitchFamily="34" charset="0"/>
                          <a:cs typeface="Arial" panose="020B0604020202020204" pitchFamily="34" charset="0"/>
                        </a:rPr>
                        <a:t>ON PUT</a:t>
                      </a:r>
                    </a:p>
                    <a:p>
                      <a:pPr algn="ctr"/>
                      <a:r>
                        <a:rPr lang="en-US" sz="1600" b="1" baseline="0" dirty="0">
                          <a:solidFill>
                            <a:srgbClr val="000000"/>
                          </a:solidFill>
                          <a:latin typeface="Arial" panose="020B0604020202020204" pitchFamily="34" charset="0"/>
                          <a:cs typeface="Arial" panose="020B0604020202020204" pitchFamily="34" charset="0"/>
                        </a:rPr>
                        <a:t>OPTIONS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AMOUNT</a:t>
                      </a:r>
                    </a:p>
                    <a:p>
                      <a:pPr algn="ctr"/>
                      <a:r>
                        <a:rPr lang="en-US" sz="1600" b="1" baseline="0" dirty="0">
                          <a:solidFill>
                            <a:srgbClr val="000000"/>
                          </a:solidFill>
                          <a:latin typeface="Arial" panose="020B0604020202020204" pitchFamily="34" charset="0"/>
                          <a:cs typeface="Arial" panose="020B0604020202020204" pitchFamily="34" charset="0"/>
                        </a:rPr>
                        <a:t>RECEIVED PER</a:t>
                      </a:r>
                    </a:p>
                    <a:p>
                      <a:pPr algn="ctr"/>
                      <a:r>
                        <a:rPr lang="en-US" sz="1600" b="1" baseline="0" dirty="0">
                          <a:solidFill>
                            <a:srgbClr val="000000"/>
                          </a:solidFill>
                          <a:latin typeface="Arial" panose="020B0604020202020204" pitchFamily="34" charset="0"/>
                          <a:cs typeface="Arial" panose="020B0604020202020204" pitchFamily="34" charset="0"/>
                        </a:rPr>
                        <a:t>UNIT WHEN</a:t>
                      </a:r>
                    </a:p>
                    <a:p>
                      <a:pPr algn="ctr"/>
                      <a:r>
                        <a:rPr lang="en-US" sz="1600" b="1" baseline="0" dirty="0">
                          <a:solidFill>
                            <a:srgbClr val="000000"/>
                          </a:solidFill>
                          <a:latin typeface="Arial" panose="020B0604020202020204" pitchFamily="34" charset="0"/>
                          <a:cs typeface="Arial" panose="020B0604020202020204" pitchFamily="34" charset="0"/>
                        </a:rPr>
                        <a:t>OWNING PUT</a:t>
                      </a:r>
                    </a:p>
                    <a:p>
                      <a:pPr algn="ctr"/>
                      <a:r>
                        <a:rPr lang="en-US" sz="1600" b="1" baseline="0" dirty="0">
                          <a:solidFill>
                            <a:srgbClr val="000000"/>
                          </a:solidFill>
                          <a:latin typeface="Arial" panose="020B0604020202020204" pitchFamily="34" charset="0"/>
                          <a:cs typeface="Arial" panose="020B0604020202020204" pitchFamily="34" charset="0"/>
                        </a:rPr>
                        <a:t>OPTIONS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NET AMOUNT</a:t>
                      </a:r>
                    </a:p>
                    <a:p>
                      <a:pPr algn="ctr"/>
                      <a:r>
                        <a:rPr lang="en-US" sz="1600" b="1" baseline="0" dirty="0">
                          <a:solidFill>
                            <a:srgbClr val="000000"/>
                          </a:solidFill>
                          <a:latin typeface="Arial" panose="020B0604020202020204" pitchFamily="34" charset="0"/>
                          <a:cs typeface="Arial" panose="020B0604020202020204" pitchFamily="34" charset="0"/>
                        </a:rPr>
                        <a:t>RECEIVED PER UNIT</a:t>
                      </a:r>
                    </a:p>
                    <a:p>
                      <a:pPr algn="ctr"/>
                      <a:r>
                        <a:rPr lang="en-US" sz="1600" b="1" baseline="0" dirty="0">
                          <a:solidFill>
                            <a:srgbClr val="000000"/>
                          </a:solidFill>
                          <a:latin typeface="Arial" panose="020B0604020202020204" pitchFamily="34" charset="0"/>
                          <a:cs typeface="Arial" panose="020B0604020202020204" pitchFamily="34" charset="0"/>
                        </a:rPr>
                        <a:t>(AFTER ACCOUNTING</a:t>
                      </a:r>
                    </a:p>
                    <a:p>
                      <a:pPr algn="ctr"/>
                      <a:r>
                        <a:rPr lang="en-US" sz="1600" b="1" baseline="0" dirty="0">
                          <a:solidFill>
                            <a:srgbClr val="000000"/>
                          </a:solidFill>
                          <a:latin typeface="Arial" panose="020B0604020202020204" pitchFamily="34" charset="0"/>
                          <a:cs typeface="Arial" panose="020B0604020202020204" pitchFamily="34" charset="0"/>
                        </a:rPr>
                        <a:t>FOR PREMIUM PAID)</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baseline="0" dirty="0">
                          <a:solidFill>
                            <a:srgbClr val="000000"/>
                          </a:solidFill>
                          <a:latin typeface="Arial" panose="020B0604020202020204" pitchFamily="34" charset="0"/>
                          <a:cs typeface="Arial" panose="020B0604020202020204" pitchFamily="34" charset="0"/>
                        </a:rPr>
                        <a:t>DOLLAR AMOUNT RECEIVED FROM HEDGING SF200,000</a:t>
                      </a:r>
                    </a:p>
                    <a:p>
                      <a:pPr algn="ctr"/>
                      <a:r>
                        <a:rPr lang="en-US" sz="1600" b="1" baseline="0" dirty="0">
                          <a:solidFill>
                            <a:srgbClr val="000000"/>
                          </a:solidFill>
                          <a:latin typeface="Arial" panose="020B0604020202020204" pitchFamily="34" charset="0"/>
                          <a:cs typeface="Arial" panose="020B0604020202020204" pitchFamily="34" charset="0"/>
                        </a:rPr>
                        <a:t>RECEIVABLES WITH PUT OPTIONS</a:t>
                      </a:r>
                    </a:p>
                  </a:txBody>
                  <a:tcPr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620855"/>
                  </a:ext>
                </a:extLst>
              </a:tr>
              <a:tr h="370840">
                <a:tc>
                  <a:txBody>
                    <a:bodyPr/>
                    <a:lstStyle/>
                    <a:p>
                      <a:pPr algn="ctr"/>
                      <a:r>
                        <a:rPr lang="en-US" sz="1600" baseline="0" dirty="0">
                          <a:solidFill>
                            <a:srgbClr val="000000"/>
                          </a:solidFill>
                          <a:latin typeface="Arial" panose="020B0604020202020204" pitchFamily="34" charset="0"/>
                          <a:cs typeface="Arial" panose="020B0604020202020204" pitchFamily="34" charset="0"/>
                        </a:rPr>
                        <a:t>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a:solidFill>
                            <a:srgbClr val="000000"/>
                          </a:solidFill>
                          <a:latin typeface="Arial" panose="020B0604020202020204" pitchFamily="34" charset="0"/>
                          <a:cs typeface="Arial" panose="020B0604020202020204" pitchFamily="34" charset="0"/>
                        </a:rPr>
                        <a:t>$.71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a:solidFill>
                            <a:srgbClr val="000000"/>
                          </a:solidFill>
                          <a:latin typeface="Arial" panose="020B0604020202020204" pitchFamily="34" charset="0"/>
                          <a:cs typeface="Arial" panose="020B0604020202020204" pitchFamily="34" charset="0"/>
                        </a:rPr>
                        <a:t>$.02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a:solidFill>
                            <a:srgbClr val="000000"/>
                          </a:solidFill>
                          <a:latin typeface="Arial" panose="020B0604020202020204" pitchFamily="34" charset="0"/>
                          <a:cs typeface="Arial" panose="020B0604020202020204" pitchFamily="34" charset="0"/>
                        </a:rPr>
                        <a:t>$.72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a:solidFill>
                            <a:srgbClr val="000000"/>
                          </a:solidFill>
                          <a:latin typeface="Arial" panose="020B0604020202020204" pitchFamily="34" charset="0"/>
                          <a:cs typeface="Arial" panose="020B0604020202020204" pitchFamily="34" charset="0"/>
                        </a:rPr>
                        <a:t>$.70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dirty="0">
                          <a:solidFill>
                            <a:srgbClr val="000000"/>
                          </a:solidFill>
                          <a:latin typeface="Arial" panose="020B0604020202020204" pitchFamily="34" charset="0"/>
                          <a:cs typeface="Arial" panose="020B0604020202020204" pitchFamily="34" charset="0"/>
                        </a:rPr>
                        <a:t>$140,000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0224359"/>
                  </a:ext>
                </a:extLst>
              </a:tr>
              <a:tr h="370840">
                <a:tc>
                  <a:txBody>
                    <a:bodyPr/>
                    <a:lstStyle/>
                    <a:p>
                      <a:pPr algn="ctr"/>
                      <a:r>
                        <a:rPr lang="en-US" sz="1600" baseline="0" dirty="0">
                          <a:solidFill>
                            <a:srgbClr val="000000"/>
                          </a:solidFill>
                          <a:latin typeface="Arial" panose="020B0604020202020204" pitchFamily="34" charset="0"/>
                          <a:cs typeface="Arial" panose="020B0604020202020204" pitchFamily="34" charset="0"/>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.74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.74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.72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144,000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1447935"/>
                  </a:ext>
                </a:extLst>
              </a:tr>
              <a:tr h="370840">
                <a:tc>
                  <a:txBody>
                    <a:bodyPr/>
                    <a:lstStyle/>
                    <a:p>
                      <a:pPr algn="ctr"/>
                      <a:r>
                        <a:rPr lang="en-US" sz="1600" baseline="0" dirty="0">
                          <a:solidFill>
                            <a:srgbClr val="000000"/>
                          </a:solidFill>
                          <a:latin typeface="Arial" panose="020B0604020202020204" pitchFamily="34" charset="0"/>
                          <a:cs typeface="Arial" panose="020B0604020202020204" pitchFamily="34" charset="0"/>
                        </a:rPr>
                        <a:t>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.76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.76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.74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117475" algn="ctr"/>
                      <a:r>
                        <a:rPr lang="en-US" sz="1600" baseline="0" dirty="0">
                          <a:solidFill>
                            <a:srgbClr val="000000"/>
                          </a:solidFill>
                          <a:latin typeface="Arial" panose="020B0604020202020204" pitchFamily="34" charset="0"/>
                          <a:cs typeface="Arial" panose="020B0604020202020204" pitchFamily="34" charset="0"/>
                        </a:rPr>
                        <a:t>148,000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075976"/>
                  </a:ext>
                </a:extLst>
              </a:tr>
            </a:tbl>
          </a:graphicData>
        </a:graphic>
      </p:graphicFrame>
      <p:sp>
        <p:nvSpPr>
          <p:cNvPr id="5" name="Slide Number Placeholder 4">
            <a:extLst>
              <a:ext uri="{FF2B5EF4-FFF2-40B4-BE49-F238E27FC236}">
                <a16:creationId xmlns:a16="http://schemas.microsoft.com/office/drawing/2014/main" id="{24C93AC2-DC86-4244-8FA3-33E8338D5465}"/>
              </a:ext>
            </a:extLst>
          </p:cNvPr>
          <p:cNvSpPr>
            <a:spLocks noGrp="1"/>
          </p:cNvSpPr>
          <p:nvPr>
            <p:ph type="sldNum" sz="quarter" idx="4"/>
          </p:nvPr>
        </p:nvSpPr>
        <p:spPr>
          <a:xfrm>
            <a:off x="11485985" y="6352680"/>
            <a:ext cx="492967" cy="372464"/>
          </a:xfrm>
        </p:spPr>
        <p:txBody>
          <a:bodyPr/>
          <a:lstStyle/>
          <a:p>
            <a:fld id="{F9BE6549-90FB-4E0E-8C54-0640FEBC787D}" type="slidenum">
              <a:rPr lang="en-US" smtClean="0"/>
              <a:pPr/>
              <a:t>20</a:t>
            </a:fld>
            <a:endParaRPr lang="en-US" dirty="0"/>
          </a:p>
        </p:txBody>
      </p:sp>
    </p:spTree>
    <p:extLst>
      <p:ext uri="{BB962C8B-B14F-4D97-AF65-F5344CB8AC3E}">
        <p14:creationId xmlns:p14="http://schemas.microsoft.com/office/powerpoint/2010/main" val="72269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ACB7-54DF-4924-AED6-4B407C3F15AE}"/>
              </a:ext>
            </a:extLst>
          </p:cNvPr>
          <p:cNvSpPr>
            <a:spLocks noGrp="1"/>
          </p:cNvSpPr>
          <p:nvPr>
            <p:ph type="title"/>
          </p:nvPr>
        </p:nvSpPr>
        <p:spPr/>
        <p:txBody>
          <a:bodyPr/>
          <a:lstStyle/>
          <a:p>
            <a:r>
              <a:rPr lang="en-US" dirty="0"/>
              <a:t>Hedging Exposure to Receivables </a:t>
            </a:r>
            <a:r>
              <a:rPr lang="en-US" sz="2400" b="0" dirty="0"/>
              <a:t>(3 of 4)</a:t>
            </a:r>
          </a:p>
        </p:txBody>
      </p:sp>
      <p:sp>
        <p:nvSpPr>
          <p:cNvPr id="3" name="Text Placeholder 2">
            <a:extLst>
              <a:ext uri="{FF2B5EF4-FFF2-40B4-BE49-F238E27FC236}">
                <a16:creationId xmlns:a16="http://schemas.microsoft.com/office/drawing/2014/main" id="{9029EEB8-543D-45BD-9257-6EC8A013911D}"/>
              </a:ext>
            </a:extLst>
          </p:cNvPr>
          <p:cNvSpPr>
            <a:spLocks noGrp="1"/>
          </p:cNvSpPr>
          <p:nvPr>
            <p:ph type="body" sz="quarter" idx="17"/>
          </p:nvPr>
        </p:nvSpPr>
        <p:spPr>
          <a:xfrm>
            <a:off x="743576" y="1289304"/>
            <a:ext cx="10711543" cy="4125976"/>
          </a:xfrm>
        </p:spPr>
        <p:txBody>
          <a:bodyPr>
            <a:normAutofit/>
          </a:bodyPr>
          <a:lstStyle/>
          <a:p>
            <a:pPr marL="0" indent="0">
              <a:buNone/>
            </a:pPr>
            <a:r>
              <a:rPr lang="en-US" b="1" dirty="0"/>
              <a:t>Comparison of Techniques for Hedging Receivables</a:t>
            </a:r>
            <a:r>
              <a:rPr lang="en-US" dirty="0"/>
              <a:t> (Exhibit 11.7)</a:t>
            </a:r>
          </a:p>
          <a:p>
            <a:r>
              <a:rPr lang="en-US" b="1" dirty="0"/>
              <a:t>Optimal Technique for Hedging Receivables:</a:t>
            </a:r>
            <a:r>
              <a:rPr lang="en-US" dirty="0"/>
              <a:t> (Exhibit 11.8)</a:t>
            </a:r>
          </a:p>
          <a:p>
            <a:pPr lvl="1"/>
            <a:r>
              <a:rPr lang="en-US" dirty="0"/>
              <a:t>Consider whether futures or forwards are preferred.</a:t>
            </a:r>
          </a:p>
          <a:p>
            <a:pPr lvl="1"/>
            <a:r>
              <a:rPr lang="en-US" dirty="0"/>
              <a:t>Consider desirability of money market hedge versus futures/forwards based on cost.</a:t>
            </a:r>
          </a:p>
          <a:p>
            <a:pPr lvl="1"/>
            <a:r>
              <a:rPr lang="en-US" dirty="0"/>
              <a:t>Assess the feasibility of a currency put option based on estimated cash outflows.</a:t>
            </a:r>
          </a:p>
          <a:p>
            <a:r>
              <a:rPr lang="en-US" b="1" dirty="0"/>
              <a:t>Optimal hedge versus no hedge on receivables</a:t>
            </a:r>
          </a:p>
          <a:p>
            <a:pPr lvl="1"/>
            <a:r>
              <a:rPr lang="en-US" dirty="0"/>
              <a:t>An M</a:t>
            </a:r>
            <a:r>
              <a:rPr lang="en-US" sz="100" dirty="0"/>
              <a:t> </a:t>
            </a:r>
            <a:r>
              <a:rPr lang="en-US" dirty="0"/>
              <a:t>N</a:t>
            </a:r>
            <a:r>
              <a:rPr lang="en-US" sz="100" dirty="0"/>
              <a:t> </a:t>
            </a:r>
            <a:r>
              <a:rPr lang="en-US" dirty="0"/>
              <a:t>C may know what its future receivables will be yet still decide not to hedge. In that case, the M</a:t>
            </a:r>
            <a:r>
              <a:rPr lang="en-US" sz="100" dirty="0"/>
              <a:t> </a:t>
            </a:r>
            <a:r>
              <a:rPr lang="en-US" dirty="0"/>
              <a:t>N</a:t>
            </a:r>
            <a:r>
              <a:rPr lang="en-US" sz="100" dirty="0"/>
              <a:t> </a:t>
            </a:r>
            <a:r>
              <a:rPr lang="en-US" dirty="0"/>
              <a:t>C needs to determine the probability distribution of its revenue from receivables when not hedging</a:t>
            </a:r>
          </a:p>
        </p:txBody>
      </p:sp>
      <p:sp>
        <p:nvSpPr>
          <p:cNvPr id="4" name="Slide Number Placeholder 3">
            <a:extLst>
              <a:ext uri="{FF2B5EF4-FFF2-40B4-BE49-F238E27FC236}">
                <a16:creationId xmlns:a16="http://schemas.microsoft.com/office/drawing/2014/main" id="{A0894767-E365-4A7C-8320-38F78B13B43F}"/>
              </a:ext>
            </a:extLst>
          </p:cNvPr>
          <p:cNvSpPr>
            <a:spLocks noGrp="1"/>
          </p:cNvSpPr>
          <p:nvPr>
            <p:ph type="sldNum" sz="quarter" idx="4"/>
          </p:nvPr>
        </p:nvSpPr>
        <p:spPr/>
        <p:txBody>
          <a:bodyPr/>
          <a:lstStyle/>
          <a:p>
            <a:fld id="{F9BE6549-90FB-4E0E-8C54-0640FEBC787D}" type="slidenum">
              <a:rPr lang="en-US" smtClean="0"/>
              <a:pPr/>
              <a:t>21</a:t>
            </a:fld>
            <a:endParaRPr lang="en-US" dirty="0"/>
          </a:p>
        </p:txBody>
      </p:sp>
    </p:spTree>
    <p:extLst>
      <p:ext uri="{BB962C8B-B14F-4D97-AF65-F5344CB8AC3E}">
        <p14:creationId xmlns:p14="http://schemas.microsoft.com/office/powerpoint/2010/main" val="2096738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28F1-577B-4A53-A9B1-2CAC052BF711}"/>
              </a:ext>
            </a:extLst>
          </p:cNvPr>
          <p:cNvSpPr>
            <a:spLocks noGrp="1"/>
          </p:cNvSpPr>
          <p:nvPr>
            <p:ph type="title"/>
          </p:nvPr>
        </p:nvSpPr>
        <p:spPr>
          <a:xfrm>
            <a:off x="838200" y="354965"/>
            <a:ext cx="10515600" cy="887729"/>
          </a:xfrm>
        </p:spPr>
        <p:txBody>
          <a:bodyPr/>
          <a:lstStyle/>
          <a:p>
            <a:r>
              <a:rPr lang="en-US" dirty="0"/>
              <a:t>Exhibit 11.7 Comparison of Hedging Alternatives for Viner Co. </a:t>
            </a:r>
            <a:r>
              <a:rPr lang="en-US" sz="2400" b="0" dirty="0"/>
              <a:t>(1 of 2)</a:t>
            </a:r>
            <a:endParaRPr lang="en-IN" sz="2400" b="0" dirty="0"/>
          </a:p>
        </p:txBody>
      </p:sp>
      <p:sp>
        <p:nvSpPr>
          <p:cNvPr id="4" name="Content Placeholder 3">
            <a:extLst>
              <a:ext uri="{FF2B5EF4-FFF2-40B4-BE49-F238E27FC236}">
                <a16:creationId xmlns:a16="http://schemas.microsoft.com/office/drawing/2014/main" id="{7B38BB44-3A3F-40F3-AB32-713AEEB1D30E}"/>
              </a:ext>
            </a:extLst>
          </p:cNvPr>
          <p:cNvSpPr>
            <a:spLocks noGrp="1"/>
          </p:cNvSpPr>
          <p:nvPr>
            <p:ph sz="quarter" idx="17"/>
          </p:nvPr>
        </p:nvSpPr>
        <p:spPr>
          <a:xfrm>
            <a:off x="742950" y="1363939"/>
            <a:ext cx="10347872" cy="1769807"/>
          </a:xfrm>
        </p:spPr>
        <p:txBody>
          <a:bodyPr/>
          <a:lstStyle/>
          <a:p>
            <a:r>
              <a:rPr lang="en-IN" sz="1800" b="1" dirty="0"/>
              <a:t>Forward Hedge</a:t>
            </a:r>
          </a:p>
          <a:p>
            <a:r>
              <a:rPr lang="en-IN" sz="1800" dirty="0"/>
              <a:t>Sell Swiss francs six months forward.</a:t>
            </a:r>
          </a:p>
          <a:p>
            <a:pPr indent="452438" defTabSz="941388"/>
            <a:r>
              <a:rPr lang="en-IN" sz="1800" b="1" dirty="0">
                <a:solidFill>
                  <a:srgbClr val="002060"/>
                </a:solidFill>
              </a:rPr>
              <a:t>     Dollars to be received in six months = receivables in SF </a:t>
            </a:r>
            <a:r>
              <a:rPr lang="en-IN" sz="1800" b="1" dirty="0">
                <a:solidFill>
                  <a:srgbClr val="002060"/>
                </a:solidFill>
                <a:sym typeface="Symbol" panose="05050102010706020507" pitchFamily="18" charset="2"/>
              </a:rPr>
              <a:t> forward rate of SF</a:t>
            </a:r>
            <a:endParaRPr lang="en-IN" sz="1800" b="1" dirty="0">
              <a:solidFill>
                <a:srgbClr val="002060"/>
              </a:solidFill>
            </a:endParaRPr>
          </a:p>
          <a:p>
            <a:pPr indent="4756150"/>
            <a:r>
              <a:rPr lang="en-IN" sz="1800" b="1" dirty="0">
                <a:solidFill>
                  <a:srgbClr val="002060"/>
                </a:solidFill>
              </a:rPr>
              <a:t>= SF200,000 </a:t>
            </a:r>
            <a:r>
              <a:rPr lang="en-IN" sz="1800" b="1" dirty="0">
                <a:solidFill>
                  <a:srgbClr val="002060"/>
                </a:solidFill>
                <a:sym typeface="Symbol" panose="05050102010706020507" pitchFamily="18" charset="2"/>
              </a:rPr>
              <a:t> $.71</a:t>
            </a:r>
            <a:endParaRPr lang="en-IN" sz="1800" b="1" dirty="0">
              <a:solidFill>
                <a:srgbClr val="002060"/>
              </a:solidFill>
            </a:endParaRPr>
          </a:p>
          <a:p>
            <a:pPr indent="4756150"/>
            <a:r>
              <a:rPr lang="en-IN" sz="1800" b="1" dirty="0">
                <a:solidFill>
                  <a:srgbClr val="002060"/>
                </a:solidFill>
              </a:rPr>
              <a:t>= $142,000</a:t>
            </a:r>
          </a:p>
        </p:txBody>
      </p:sp>
      <p:sp>
        <p:nvSpPr>
          <p:cNvPr id="8" name="Content Placeholder 7">
            <a:extLst>
              <a:ext uri="{FF2B5EF4-FFF2-40B4-BE49-F238E27FC236}">
                <a16:creationId xmlns:a16="http://schemas.microsoft.com/office/drawing/2014/main" id="{EDE9CCA6-FED4-4838-866A-D3A233F0B9B3}"/>
              </a:ext>
            </a:extLst>
          </p:cNvPr>
          <p:cNvSpPr>
            <a:spLocks noGrp="1"/>
          </p:cNvSpPr>
          <p:nvPr>
            <p:ph sz="quarter" idx="21"/>
          </p:nvPr>
        </p:nvSpPr>
        <p:spPr>
          <a:xfrm>
            <a:off x="742950" y="3173224"/>
            <a:ext cx="10712450" cy="756677"/>
          </a:xfrm>
        </p:spPr>
        <p:txBody>
          <a:bodyPr/>
          <a:lstStyle/>
          <a:p>
            <a:r>
              <a:rPr lang="en-IN" sz="2000" b="1" dirty="0"/>
              <a:t>Money Market Hedge</a:t>
            </a:r>
          </a:p>
          <a:p>
            <a:r>
              <a:rPr lang="en-IN" sz="2000" dirty="0"/>
              <a:t>Borrow SF, convert to $, invest $, use receivables to pay off loan in six months.</a:t>
            </a:r>
          </a:p>
        </p:txBody>
      </p:sp>
      <p:pic>
        <p:nvPicPr>
          <p:cNvPr id="7" name="Content Placeholder 6" descr="Amount in SF borrowed = (SF200,000/1 + .03) = SF 194,175"/>
          <p:cNvPicPr>
            <a:picLocks noGrp="1" noChangeAspect="1"/>
          </p:cNvPicPr>
          <p:nvPr>
            <p:ph sz="quarter" idx="23"/>
          </p:nvPr>
        </p:nvPicPr>
        <p:blipFill>
          <a:blip r:embed="rId2"/>
          <a:stretch>
            <a:fillRect/>
          </a:stretch>
        </p:blipFill>
        <p:spPr>
          <a:xfrm>
            <a:off x="3447046" y="3857503"/>
            <a:ext cx="4091679" cy="996001"/>
          </a:xfrm>
          <a:prstGeom prst="rect">
            <a:avLst/>
          </a:prstGeom>
        </p:spPr>
      </p:pic>
      <p:sp>
        <p:nvSpPr>
          <p:cNvPr id="11" name="Content Placeholder 10">
            <a:extLst>
              <a:ext uri="{FF2B5EF4-FFF2-40B4-BE49-F238E27FC236}">
                <a16:creationId xmlns:a16="http://schemas.microsoft.com/office/drawing/2014/main" id="{F4AF0F96-73DC-4BCD-B68E-05E52E88CDCD}"/>
              </a:ext>
            </a:extLst>
          </p:cNvPr>
          <p:cNvSpPr>
            <a:spLocks noGrp="1"/>
          </p:cNvSpPr>
          <p:nvPr>
            <p:ph sz="quarter" idx="24"/>
          </p:nvPr>
        </p:nvSpPr>
        <p:spPr>
          <a:xfrm>
            <a:off x="723494" y="4903597"/>
            <a:ext cx="9344633" cy="1366574"/>
          </a:xfrm>
        </p:spPr>
        <p:txBody>
          <a:bodyPr/>
          <a:lstStyle/>
          <a:p>
            <a:pPr indent="2062163"/>
            <a:r>
              <a:rPr lang="en-IN" sz="1800" b="1" dirty="0">
                <a:solidFill>
                  <a:srgbClr val="002060"/>
                </a:solidFill>
              </a:rPr>
              <a:t>$ received from converting SF = SF194,175 × $70 per SF</a:t>
            </a:r>
          </a:p>
          <a:p>
            <a:pPr indent="5295900"/>
            <a:r>
              <a:rPr lang="en-IN" sz="1800" b="1" dirty="0">
                <a:solidFill>
                  <a:srgbClr val="002060"/>
                </a:solidFill>
              </a:rPr>
              <a:t>  = $135,922</a:t>
            </a:r>
          </a:p>
          <a:p>
            <a:pPr indent="1974850"/>
            <a:r>
              <a:rPr lang="en-IN" sz="1800" b="1" dirty="0">
                <a:solidFill>
                  <a:srgbClr val="002060"/>
                </a:solidFill>
              </a:rPr>
              <a:t>$ accumulated after six months = $135,922 × (1 + .02)</a:t>
            </a:r>
          </a:p>
          <a:p>
            <a:pPr indent="5467350"/>
            <a:r>
              <a:rPr lang="en-IN" sz="1800" b="1" dirty="0">
                <a:solidFill>
                  <a:srgbClr val="002060"/>
                </a:solidFill>
              </a:rPr>
              <a:t>= $138,640</a:t>
            </a:r>
          </a:p>
        </p:txBody>
      </p:sp>
      <p:sp>
        <p:nvSpPr>
          <p:cNvPr id="12" name="Slide Number Placeholder 11">
            <a:extLst>
              <a:ext uri="{FF2B5EF4-FFF2-40B4-BE49-F238E27FC236}">
                <a16:creationId xmlns:a16="http://schemas.microsoft.com/office/drawing/2014/main" id="{8F0FEEAE-E010-4AA8-8E9F-B609B668CBED}"/>
              </a:ext>
            </a:extLst>
          </p:cNvPr>
          <p:cNvSpPr>
            <a:spLocks noGrp="1"/>
          </p:cNvSpPr>
          <p:nvPr>
            <p:ph type="sldNum" sz="quarter" idx="4"/>
          </p:nvPr>
        </p:nvSpPr>
        <p:spPr/>
        <p:txBody>
          <a:bodyPr/>
          <a:lstStyle/>
          <a:p>
            <a:fld id="{F9BE6549-90FB-4E0E-8C54-0640FEBC787D}" type="slidenum">
              <a:rPr lang="en-US" smtClean="0"/>
              <a:pPr/>
              <a:t>22</a:t>
            </a:fld>
            <a:endParaRPr lang="en-US" dirty="0"/>
          </a:p>
        </p:txBody>
      </p:sp>
    </p:spTree>
    <p:extLst>
      <p:ext uri="{BB962C8B-B14F-4D97-AF65-F5344CB8AC3E}">
        <p14:creationId xmlns:p14="http://schemas.microsoft.com/office/powerpoint/2010/main" val="1980388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28F1-577B-4A53-A9B1-2CAC052BF711}"/>
              </a:ext>
            </a:extLst>
          </p:cNvPr>
          <p:cNvSpPr>
            <a:spLocks noGrp="1"/>
          </p:cNvSpPr>
          <p:nvPr>
            <p:ph type="title"/>
          </p:nvPr>
        </p:nvSpPr>
        <p:spPr>
          <a:xfrm>
            <a:off x="838200" y="354965"/>
            <a:ext cx="10515600" cy="887729"/>
          </a:xfrm>
        </p:spPr>
        <p:txBody>
          <a:bodyPr/>
          <a:lstStyle/>
          <a:p>
            <a:r>
              <a:rPr lang="en-US" dirty="0"/>
              <a:t>Exhibit 11.7 Comparison of Hedging Alternatives for Viner Co. </a:t>
            </a:r>
            <a:r>
              <a:rPr lang="en-US" sz="2400" b="0" dirty="0"/>
              <a:t>(2 of 2)</a:t>
            </a:r>
            <a:endParaRPr lang="en-IN" sz="2400" b="0" dirty="0"/>
          </a:p>
        </p:txBody>
      </p:sp>
      <p:sp>
        <p:nvSpPr>
          <p:cNvPr id="4" name="Content Placeholder 3">
            <a:extLst>
              <a:ext uri="{FF2B5EF4-FFF2-40B4-BE49-F238E27FC236}">
                <a16:creationId xmlns:a16="http://schemas.microsoft.com/office/drawing/2014/main" id="{7B38BB44-3A3F-40F3-AB32-713AEEB1D30E}"/>
              </a:ext>
            </a:extLst>
          </p:cNvPr>
          <p:cNvSpPr>
            <a:spLocks noGrp="1"/>
          </p:cNvSpPr>
          <p:nvPr>
            <p:ph sz="quarter" idx="17"/>
          </p:nvPr>
        </p:nvSpPr>
        <p:spPr>
          <a:xfrm>
            <a:off x="742950" y="1363939"/>
            <a:ext cx="10347872" cy="1013501"/>
          </a:xfrm>
        </p:spPr>
        <p:txBody>
          <a:bodyPr/>
          <a:lstStyle/>
          <a:p>
            <a:r>
              <a:rPr lang="en-IN" sz="1800" b="1" dirty="0"/>
              <a:t>Put Option Hedge</a:t>
            </a:r>
          </a:p>
          <a:p>
            <a:r>
              <a:rPr lang="en-IN" sz="1800" dirty="0"/>
              <a:t>Purchase put option. (Assume the options will be exercised on the day SF are to be received, or not at all; exercise price = $.72, premium = $.02.)</a:t>
            </a:r>
          </a:p>
        </p:txBody>
      </p:sp>
      <p:graphicFrame>
        <p:nvGraphicFramePr>
          <p:cNvPr id="6" name="Content Placeholder 5" descr="Table is accessible to screen readers.">
            <a:extLst>
              <a:ext uri="{FF2B5EF4-FFF2-40B4-BE49-F238E27FC236}">
                <a16:creationId xmlns:a16="http://schemas.microsoft.com/office/drawing/2014/main" id="{3AFD2BB4-AA4A-4246-ACD6-4E28825DB24F}"/>
              </a:ext>
            </a:extLst>
          </p:cNvPr>
          <p:cNvGraphicFramePr>
            <a:graphicFrameLocks noGrp="1"/>
          </p:cNvGraphicFramePr>
          <p:nvPr>
            <p:ph sz="quarter" idx="21"/>
            <p:extLst>
              <p:ext uri="{D42A27DB-BD31-4B8C-83A1-F6EECF244321}">
                <p14:modId xmlns:p14="http://schemas.microsoft.com/office/powerpoint/2010/main" val="2094644829"/>
              </p:ext>
            </p:extLst>
          </p:nvPr>
        </p:nvGraphicFramePr>
        <p:xfrm>
          <a:off x="742950" y="2502853"/>
          <a:ext cx="11105339" cy="2849880"/>
        </p:xfrm>
        <a:graphic>
          <a:graphicData uri="http://schemas.openxmlformats.org/drawingml/2006/table">
            <a:tbl>
              <a:tblPr firstRow="1" bandRow="1">
                <a:tableStyleId>{5C22544A-7EE6-4342-B048-85BDC9FD1C3A}</a:tableStyleId>
              </a:tblPr>
              <a:tblGrid>
                <a:gridCol w="1785408">
                  <a:extLst>
                    <a:ext uri="{9D8B030D-6E8A-4147-A177-3AD203B41FA5}">
                      <a16:colId xmlns:a16="http://schemas.microsoft.com/office/drawing/2014/main" val="2407245542"/>
                    </a:ext>
                  </a:extLst>
                </a:gridCol>
                <a:gridCol w="1992842">
                  <a:extLst>
                    <a:ext uri="{9D8B030D-6E8A-4147-A177-3AD203B41FA5}">
                      <a16:colId xmlns:a16="http://schemas.microsoft.com/office/drawing/2014/main" val="1567946687"/>
                    </a:ext>
                  </a:extLst>
                </a:gridCol>
                <a:gridCol w="1519677">
                  <a:extLst>
                    <a:ext uri="{9D8B030D-6E8A-4147-A177-3AD203B41FA5}">
                      <a16:colId xmlns:a16="http://schemas.microsoft.com/office/drawing/2014/main" val="4288711101"/>
                    </a:ext>
                  </a:extLst>
                </a:gridCol>
                <a:gridCol w="2217906">
                  <a:extLst>
                    <a:ext uri="{9D8B030D-6E8A-4147-A177-3AD203B41FA5}">
                      <a16:colId xmlns:a16="http://schemas.microsoft.com/office/drawing/2014/main" val="2510426262"/>
                    </a:ext>
                  </a:extLst>
                </a:gridCol>
                <a:gridCol w="1819072">
                  <a:extLst>
                    <a:ext uri="{9D8B030D-6E8A-4147-A177-3AD203B41FA5}">
                      <a16:colId xmlns:a16="http://schemas.microsoft.com/office/drawing/2014/main" val="2179562486"/>
                    </a:ext>
                  </a:extLst>
                </a:gridCol>
                <a:gridCol w="1770434">
                  <a:extLst>
                    <a:ext uri="{9D8B030D-6E8A-4147-A177-3AD203B41FA5}">
                      <a16:colId xmlns:a16="http://schemas.microsoft.com/office/drawing/2014/main" val="4111946110"/>
                    </a:ext>
                  </a:extLst>
                </a:gridCol>
              </a:tblGrid>
              <a:tr h="370840">
                <a:tc>
                  <a:txBody>
                    <a:bodyPr/>
                    <a:lstStyle/>
                    <a:p>
                      <a:pPr algn="ctr"/>
                      <a:r>
                        <a:rPr lang="en-IN" dirty="0">
                          <a:solidFill>
                            <a:srgbClr val="000000"/>
                          </a:solidFill>
                          <a:latin typeface="Arial" panose="020B0604020202020204" pitchFamily="34" charset="0"/>
                          <a:cs typeface="Arial" panose="020B0604020202020204" pitchFamily="34" charset="0"/>
                        </a:rPr>
                        <a:t>POSSIBLE SPOT RATE IN SIX MONTHS</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PREMIUM PER UNIT PAID FOR OPTION</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EXERCISE OPTION?</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RECEIVED PER UNIT (AFTER ACCOUNTING</a:t>
                      </a:r>
                      <a:r>
                        <a:rPr lang="en-IN" baseline="0" dirty="0">
                          <a:solidFill>
                            <a:srgbClr val="000000"/>
                          </a:solidFill>
                          <a:latin typeface="Arial" panose="020B0604020202020204" pitchFamily="34" charset="0"/>
                          <a:cs typeface="Arial" panose="020B0604020202020204" pitchFamily="34" charset="0"/>
                        </a:rPr>
                        <a:t> FOR THE PREMIUM</a:t>
                      </a:r>
                      <a:r>
                        <a:rPr lang="en-IN" dirty="0">
                          <a:solidFill>
                            <a:srgbClr val="000000"/>
                          </a:solidFill>
                          <a:latin typeface="Arial" panose="020B0604020202020204" pitchFamily="34" charset="0"/>
                          <a:cs typeface="Arial" panose="020B0604020202020204" pitchFamily="34" charset="0"/>
                        </a:rPr>
                        <a:t>)</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TOTAL DOLLARS RECEIVED FROM CONVERTING SF200,000</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PROBABILITY</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1736521"/>
                  </a:ext>
                </a:extLst>
              </a:tr>
              <a:tr h="370840">
                <a:tc>
                  <a:txBody>
                    <a:bodyPr/>
                    <a:lstStyle/>
                    <a:p>
                      <a:pPr algn="ctr"/>
                      <a:r>
                        <a:rPr lang="en-IN" dirty="0">
                          <a:solidFill>
                            <a:srgbClr val="000000"/>
                          </a:solidFill>
                          <a:latin typeface="Arial" panose="020B0604020202020204" pitchFamily="34" charset="0"/>
                          <a:cs typeface="Arial" panose="020B0604020202020204" pitchFamily="34" charset="0"/>
                        </a:rPr>
                        <a:t>.71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Yes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$.70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$140,000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881135"/>
                  </a:ext>
                </a:extLst>
              </a:tr>
              <a:tr h="370840">
                <a:tc>
                  <a:txBody>
                    <a:bodyPr/>
                    <a:lstStyle/>
                    <a:p>
                      <a:pPr algn="ctr"/>
                      <a:r>
                        <a:rPr lang="en-IN" dirty="0">
                          <a:solidFill>
                            <a:srgbClr val="000000"/>
                          </a:solidFill>
                          <a:latin typeface="Arial" panose="020B0604020202020204" pitchFamily="34" charset="0"/>
                          <a:cs typeface="Arial" panose="020B0604020202020204" pitchFamily="34" charset="0"/>
                        </a:rPr>
                        <a:t>.74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No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.72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144,000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40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6263135"/>
                  </a:ext>
                </a:extLst>
              </a:tr>
              <a:tr h="370840">
                <a:tc>
                  <a:txBody>
                    <a:bodyPr/>
                    <a:lstStyle/>
                    <a:p>
                      <a:pPr algn="ctr"/>
                      <a:r>
                        <a:rPr lang="en-IN" dirty="0">
                          <a:solidFill>
                            <a:srgbClr val="000000"/>
                          </a:solidFill>
                          <a:latin typeface="Arial" panose="020B0604020202020204" pitchFamily="34" charset="0"/>
                          <a:cs typeface="Arial" panose="020B0604020202020204" pitchFamily="34" charset="0"/>
                        </a:rPr>
                        <a:t>.76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No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.74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 148,000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rgbClr val="000000"/>
                          </a:solidFill>
                          <a:latin typeface="Arial" panose="020B0604020202020204" pitchFamily="34" charset="0"/>
                          <a:cs typeface="Arial" panose="020B0604020202020204" pitchFamily="34" charset="0"/>
                        </a:rPr>
                        <a:t>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581471"/>
                  </a:ext>
                </a:extLst>
              </a:tr>
            </a:tbl>
          </a:graphicData>
        </a:graphic>
      </p:graphicFrame>
      <p:sp>
        <p:nvSpPr>
          <p:cNvPr id="12" name="Slide Number Placeholder 11">
            <a:extLst>
              <a:ext uri="{FF2B5EF4-FFF2-40B4-BE49-F238E27FC236}">
                <a16:creationId xmlns:a16="http://schemas.microsoft.com/office/drawing/2014/main" id="{8F0FEEAE-E010-4AA8-8E9F-B609B668CBED}"/>
              </a:ext>
            </a:extLst>
          </p:cNvPr>
          <p:cNvSpPr>
            <a:spLocks noGrp="1"/>
          </p:cNvSpPr>
          <p:nvPr>
            <p:ph type="sldNum" sz="quarter" idx="4"/>
          </p:nvPr>
        </p:nvSpPr>
        <p:spPr/>
        <p:txBody>
          <a:bodyPr/>
          <a:lstStyle/>
          <a:p>
            <a:fld id="{F9BE6549-90FB-4E0E-8C54-0640FEBC787D}" type="slidenum">
              <a:rPr lang="en-US" smtClean="0"/>
              <a:pPr/>
              <a:t>23</a:t>
            </a:fld>
            <a:endParaRPr lang="en-US" dirty="0"/>
          </a:p>
        </p:txBody>
      </p:sp>
    </p:spTree>
    <p:extLst>
      <p:ext uri="{BB962C8B-B14F-4D97-AF65-F5344CB8AC3E}">
        <p14:creationId xmlns:p14="http://schemas.microsoft.com/office/powerpoint/2010/main" val="3191108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DADA-B007-4051-B37A-F7D1C564DB6C}"/>
              </a:ext>
            </a:extLst>
          </p:cNvPr>
          <p:cNvSpPr>
            <a:spLocks noGrp="1"/>
          </p:cNvSpPr>
          <p:nvPr>
            <p:ph type="title"/>
          </p:nvPr>
        </p:nvSpPr>
        <p:spPr>
          <a:xfrm>
            <a:off x="838200" y="354965"/>
            <a:ext cx="10515600" cy="934085"/>
          </a:xfrm>
        </p:spPr>
        <p:txBody>
          <a:bodyPr/>
          <a:lstStyle/>
          <a:p>
            <a:r>
              <a:rPr lang="en-US" dirty="0"/>
              <a:t>Exhibit 11.8 Graph Comparison of Techniques to Hedge Receivables</a:t>
            </a:r>
          </a:p>
        </p:txBody>
      </p:sp>
      <p:pic>
        <p:nvPicPr>
          <p:cNvPr id="9" name="Content Placeholder 8" descr="4 bar graphs give a graphic comparison of techniques to hedge receivables. In all the graphs, the horizontal axes represent $ to be received in 6 months, and the vertical axes represent probability from 0% to 100%. Graph 1. Forward hedge. 1 bar at $142,000: 100%. Graph 2. Money market hedge. 1 bar at $138,640: 100%. Graph 3. Currency put option hedge. 3 bars at $140,000: 30%; $144,000: 40%; and $148,000: 30%. Graph 4. No hedge. 3 bars at $142,000: 30%; $148,000: 40%; and $152,000: 30%.">
            <a:extLst>
              <a:ext uri="{FF2B5EF4-FFF2-40B4-BE49-F238E27FC236}">
                <a16:creationId xmlns:a16="http://schemas.microsoft.com/office/drawing/2014/main" id="{A7FDB65C-4133-46D6-BACF-0A8216ED3441}"/>
              </a:ext>
            </a:extLst>
          </p:cNvPr>
          <p:cNvPicPr>
            <a:picLocks noGrp="1" noChangeAspect="1"/>
          </p:cNvPicPr>
          <p:nvPr>
            <p:ph sz="quarter" idx="16"/>
          </p:nvPr>
        </p:nvPicPr>
        <p:blipFill>
          <a:blip r:embed="rId2"/>
          <a:stretch>
            <a:fillRect/>
          </a:stretch>
        </p:blipFill>
        <p:spPr>
          <a:xfrm>
            <a:off x="4577289" y="1370330"/>
            <a:ext cx="3043772" cy="4949825"/>
          </a:xfrm>
        </p:spPr>
      </p:pic>
      <p:sp>
        <p:nvSpPr>
          <p:cNvPr id="5" name="Slide Number Placeholder 4">
            <a:extLst>
              <a:ext uri="{FF2B5EF4-FFF2-40B4-BE49-F238E27FC236}">
                <a16:creationId xmlns:a16="http://schemas.microsoft.com/office/drawing/2014/main" id="{A003F566-A0D7-4714-9B37-A7B9AB74F929}"/>
              </a:ext>
            </a:extLst>
          </p:cNvPr>
          <p:cNvSpPr>
            <a:spLocks noGrp="1"/>
          </p:cNvSpPr>
          <p:nvPr>
            <p:ph type="sldNum" sz="quarter" idx="4"/>
          </p:nvPr>
        </p:nvSpPr>
        <p:spPr/>
        <p:txBody>
          <a:bodyPr/>
          <a:lstStyle/>
          <a:p>
            <a:fld id="{F9BE6549-90FB-4E0E-8C54-0640FEBC787D}" type="slidenum">
              <a:rPr lang="en-US" smtClean="0"/>
              <a:pPr/>
              <a:t>24</a:t>
            </a:fld>
            <a:endParaRPr lang="en-US" dirty="0"/>
          </a:p>
        </p:txBody>
      </p:sp>
    </p:spTree>
    <p:extLst>
      <p:ext uri="{BB962C8B-B14F-4D97-AF65-F5344CB8AC3E}">
        <p14:creationId xmlns:p14="http://schemas.microsoft.com/office/powerpoint/2010/main" val="1562958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1D5D-9B99-4B79-B217-97A7C359BB4C}"/>
              </a:ext>
            </a:extLst>
          </p:cNvPr>
          <p:cNvSpPr>
            <a:spLocks noGrp="1"/>
          </p:cNvSpPr>
          <p:nvPr>
            <p:ph type="title"/>
          </p:nvPr>
        </p:nvSpPr>
        <p:spPr/>
        <p:txBody>
          <a:bodyPr/>
          <a:lstStyle/>
          <a:p>
            <a:r>
              <a:rPr lang="en-US" dirty="0"/>
              <a:t>Hedging Exposure to Receivables </a:t>
            </a:r>
            <a:r>
              <a:rPr lang="en-US" sz="2400" b="0" dirty="0"/>
              <a:t>(4 of 4)</a:t>
            </a:r>
          </a:p>
        </p:txBody>
      </p:sp>
      <p:sp>
        <p:nvSpPr>
          <p:cNvPr id="3" name="Text Placeholder 2">
            <a:extLst>
              <a:ext uri="{FF2B5EF4-FFF2-40B4-BE49-F238E27FC236}">
                <a16:creationId xmlns:a16="http://schemas.microsoft.com/office/drawing/2014/main" id="{37024DCE-69D5-44DE-A24D-849905E4E6A0}"/>
              </a:ext>
            </a:extLst>
          </p:cNvPr>
          <p:cNvSpPr>
            <a:spLocks noGrp="1"/>
          </p:cNvSpPr>
          <p:nvPr>
            <p:ph type="body" sz="quarter" idx="15"/>
          </p:nvPr>
        </p:nvSpPr>
        <p:spPr>
          <a:xfrm>
            <a:off x="743576" y="1289684"/>
            <a:ext cx="10711543" cy="1312839"/>
          </a:xfrm>
        </p:spPr>
        <p:txBody>
          <a:bodyPr/>
          <a:lstStyle/>
          <a:p>
            <a:r>
              <a:rPr lang="en-US" b="1" dirty="0"/>
              <a:t>Evaluating the hedge decision</a:t>
            </a:r>
            <a:r>
              <a:rPr lang="en-US" dirty="0"/>
              <a:t> by estimating the real cost of hedging receivables versus the cost of receivables if not hedged.</a:t>
            </a:r>
          </a:p>
          <a:p>
            <a:r>
              <a:rPr lang="en-US" b="1" dirty="0"/>
              <a:t>Summary of Hedging Techniques</a:t>
            </a:r>
            <a:r>
              <a:rPr lang="en-US" dirty="0"/>
              <a:t> (Exhibit 11.9)</a:t>
            </a:r>
          </a:p>
        </p:txBody>
      </p:sp>
      <p:sp>
        <p:nvSpPr>
          <p:cNvPr id="4" name="Slide Number Placeholder 3">
            <a:extLst>
              <a:ext uri="{FF2B5EF4-FFF2-40B4-BE49-F238E27FC236}">
                <a16:creationId xmlns:a16="http://schemas.microsoft.com/office/drawing/2014/main" id="{C5AB5DBB-07EE-41CB-B4E7-4FCF7D711F59}"/>
              </a:ext>
            </a:extLst>
          </p:cNvPr>
          <p:cNvSpPr>
            <a:spLocks noGrp="1"/>
          </p:cNvSpPr>
          <p:nvPr>
            <p:ph type="sldNum" sz="quarter" idx="4"/>
          </p:nvPr>
        </p:nvSpPr>
        <p:spPr/>
        <p:txBody>
          <a:bodyPr/>
          <a:lstStyle/>
          <a:p>
            <a:fld id="{F9BE6549-90FB-4E0E-8C54-0640FEBC787D}" type="slidenum">
              <a:rPr lang="en-US" smtClean="0"/>
              <a:pPr/>
              <a:t>25</a:t>
            </a:fld>
            <a:endParaRPr lang="en-US" dirty="0"/>
          </a:p>
        </p:txBody>
      </p:sp>
    </p:spTree>
    <p:extLst>
      <p:ext uri="{BB962C8B-B14F-4D97-AF65-F5344CB8AC3E}">
        <p14:creationId xmlns:p14="http://schemas.microsoft.com/office/powerpoint/2010/main" val="3050301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D082-9838-4261-937B-EBD425B0BDD6}"/>
              </a:ext>
            </a:extLst>
          </p:cNvPr>
          <p:cNvSpPr>
            <a:spLocks noGrp="1"/>
          </p:cNvSpPr>
          <p:nvPr>
            <p:ph type="title"/>
          </p:nvPr>
        </p:nvSpPr>
        <p:spPr>
          <a:xfrm>
            <a:off x="838200" y="365125"/>
            <a:ext cx="10515600" cy="962230"/>
          </a:xfrm>
        </p:spPr>
        <p:txBody>
          <a:bodyPr/>
          <a:lstStyle/>
          <a:p>
            <a:r>
              <a:rPr lang="en-US" dirty="0"/>
              <a:t>Exhibit 11.9 Review of Techniques for Hedging Transaction Exposure</a:t>
            </a:r>
          </a:p>
        </p:txBody>
      </p:sp>
      <p:graphicFrame>
        <p:nvGraphicFramePr>
          <p:cNvPr id="6" name="Content Placeholder 1" descr="Table is accessible to screen readers.">
            <a:extLst>
              <a:ext uri="{FF2B5EF4-FFF2-40B4-BE49-F238E27FC236}">
                <a16:creationId xmlns:a16="http://schemas.microsoft.com/office/drawing/2014/main" id="{35A7DB29-6B4C-4CC9-9B79-7E5B5935211D}"/>
              </a:ext>
            </a:extLst>
          </p:cNvPr>
          <p:cNvGraphicFramePr>
            <a:graphicFrameLocks noGrp="1"/>
          </p:cNvGraphicFramePr>
          <p:nvPr>
            <p:ph sz="quarter" idx="16"/>
            <p:extLst>
              <p:ext uri="{D42A27DB-BD31-4B8C-83A1-F6EECF244321}">
                <p14:modId xmlns:p14="http://schemas.microsoft.com/office/powerpoint/2010/main" val="4011507279"/>
              </p:ext>
            </p:extLst>
          </p:nvPr>
        </p:nvGraphicFramePr>
        <p:xfrm>
          <a:off x="742950" y="1525020"/>
          <a:ext cx="10712448" cy="4302760"/>
        </p:xfrm>
        <a:graphic>
          <a:graphicData uri="http://schemas.openxmlformats.org/drawingml/2006/table">
            <a:tbl>
              <a:tblPr firstRow="1" bandRow="1">
                <a:tableStyleId>{2D5ABB26-0587-4C30-8999-92F81FD0307C}</a:tableStyleId>
              </a:tblPr>
              <a:tblGrid>
                <a:gridCol w="1838018">
                  <a:extLst>
                    <a:ext uri="{9D8B030D-6E8A-4147-A177-3AD203B41FA5}">
                      <a16:colId xmlns:a16="http://schemas.microsoft.com/office/drawing/2014/main" val="26481066"/>
                    </a:ext>
                  </a:extLst>
                </a:gridCol>
                <a:gridCol w="4277032">
                  <a:extLst>
                    <a:ext uri="{9D8B030D-6E8A-4147-A177-3AD203B41FA5}">
                      <a16:colId xmlns:a16="http://schemas.microsoft.com/office/drawing/2014/main" val="3607502074"/>
                    </a:ext>
                  </a:extLst>
                </a:gridCol>
                <a:gridCol w="4597398">
                  <a:extLst>
                    <a:ext uri="{9D8B030D-6E8A-4147-A177-3AD203B41FA5}">
                      <a16:colId xmlns:a16="http://schemas.microsoft.com/office/drawing/2014/main" val="2673304944"/>
                    </a:ext>
                  </a:extLst>
                </a:gridCol>
              </a:tblGrid>
              <a:tr h="370840">
                <a:tc>
                  <a:txBody>
                    <a:bodyPr/>
                    <a:lstStyle/>
                    <a:p>
                      <a:r>
                        <a:rPr lang="en-US" sz="1800" b="1" dirty="0">
                          <a:solidFill>
                            <a:srgbClr val="000000"/>
                          </a:solidFill>
                          <a:latin typeface="Arial" panose="020B0604020202020204" pitchFamily="34" charset="0"/>
                          <a:cs typeface="Arial" panose="020B0604020202020204" pitchFamily="34" charset="0"/>
                        </a:rPr>
                        <a:t>TECHNIQUE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solidFill>
                            <a:srgbClr val="000000"/>
                          </a:solidFill>
                          <a:latin typeface="Arial" panose="020B0604020202020204" pitchFamily="34" charset="0"/>
                          <a:cs typeface="Arial" panose="020B0604020202020204" pitchFamily="34" charset="0"/>
                        </a:rPr>
                        <a:t>TO HEDGE PAYABLES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solidFill>
                            <a:srgbClr val="000000"/>
                          </a:solidFill>
                          <a:latin typeface="Arial" panose="020B0604020202020204" pitchFamily="34" charset="0"/>
                          <a:cs typeface="Arial" panose="020B0604020202020204" pitchFamily="34" charset="0"/>
                        </a:rPr>
                        <a:t>TO HEDGE RECEIVABLES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006775"/>
                  </a:ext>
                </a:extLst>
              </a:tr>
              <a:tr h="370840">
                <a:tc>
                  <a:txBody>
                    <a:bodyPr/>
                    <a:lstStyle/>
                    <a:p>
                      <a:r>
                        <a:rPr lang="en-US" sz="1800" dirty="0">
                          <a:solidFill>
                            <a:srgbClr val="000000"/>
                          </a:solidFill>
                          <a:latin typeface="Arial" panose="020B0604020202020204" pitchFamily="34" charset="0"/>
                          <a:cs typeface="Arial" panose="020B0604020202020204" pitchFamily="34" charset="0"/>
                        </a:rPr>
                        <a:t>Futures hedge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0000"/>
                          </a:solidFill>
                          <a:latin typeface="Arial" panose="020B0604020202020204" pitchFamily="34" charset="0"/>
                          <a:cs typeface="Arial" panose="020B0604020202020204" pitchFamily="34" charset="0"/>
                        </a:rPr>
                        <a:t>Purchase a currency futures contract (or contracts) representing the currency and amount related to the payables.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0000"/>
                          </a:solidFill>
                          <a:latin typeface="Arial" panose="020B0604020202020204" pitchFamily="34" charset="0"/>
                          <a:cs typeface="Arial" panose="020B0604020202020204" pitchFamily="34" charset="0"/>
                        </a:rPr>
                        <a:t>Sell a currency futures contract (or contracts) representing the currency and amount related to the receivables.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3826102"/>
                  </a:ext>
                </a:extLst>
              </a:tr>
              <a:tr h="370840">
                <a:tc>
                  <a:txBody>
                    <a:bodyPr/>
                    <a:lstStyle/>
                    <a:p>
                      <a:r>
                        <a:rPr lang="en-US" sz="1800" dirty="0">
                          <a:solidFill>
                            <a:srgbClr val="000000"/>
                          </a:solidFill>
                          <a:latin typeface="Arial" panose="020B0604020202020204" pitchFamily="34" charset="0"/>
                          <a:cs typeface="Arial" panose="020B0604020202020204" pitchFamily="34" charset="0"/>
                        </a:rPr>
                        <a:t>Forward hedge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0000"/>
                          </a:solidFill>
                          <a:latin typeface="Arial" panose="020B0604020202020204" pitchFamily="34" charset="0"/>
                          <a:cs typeface="Arial" panose="020B0604020202020204" pitchFamily="34" charset="0"/>
                        </a:rPr>
                        <a:t>Negotiate a forward contract to purchase the amount of foreign currency needed to cover the payables.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0000"/>
                          </a:solidFill>
                          <a:latin typeface="Arial" panose="020B0604020202020204" pitchFamily="34" charset="0"/>
                          <a:cs typeface="Arial" panose="020B0604020202020204" pitchFamily="34" charset="0"/>
                        </a:rPr>
                        <a:t>Negotiate a forward contract to sell the amount of foreign currency that will be received as a result of the receivables.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5154562"/>
                  </a:ext>
                </a:extLst>
              </a:tr>
              <a:tr h="370840">
                <a:tc>
                  <a:txBody>
                    <a:bodyPr/>
                    <a:lstStyle/>
                    <a:p>
                      <a:r>
                        <a:rPr lang="en-US" sz="1800" dirty="0">
                          <a:solidFill>
                            <a:srgbClr val="000000"/>
                          </a:solidFill>
                          <a:latin typeface="Arial" panose="020B0604020202020204" pitchFamily="34" charset="0"/>
                          <a:cs typeface="Arial" panose="020B0604020202020204" pitchFamily="34" charset="0"/>
                        </a:rPr>
                        <a:t>Money market hedge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0000"/>
                          </a:solidFill>
                          <a:latin typeface="Arial" panose="020B0604020202020204" pitchFamily="34" charset="0"/>
                          <a:cs typeface="Arial" panose="020B0604020202020204" pitchFamily="34" charset="0"/>
                        </a:rPr>
                        <a:t>Borrow local currency and convert to the currency denominating payables. Invest these funds until they are needed to cover the payables.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0000"/>
                          </a:solidFill>
                          <a:latin typeface="Arial" panose="020B0604020202020204" pitchFamily="34" charset="0"/>
                          <a:cs typeface="Arial" panose="020B0604020202020204" pitchFamily="34" charset="0"/>
                        </a:rPr>
                        <a:t>Borrow the currency denominating the receivables, convert it to the local currency, and invest it. Then pay off the loan with cash inflows from the receivables.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3268643"/>
                  </a:ext>
                </a:extLst>
              </a:tr>
              <a:tr h="370840">
                <a:tc>
                  <a:txBody>
                    <a:bodyPr/>
                    <a:lstStyle/>
                    <a:p>
                      <a:r>
                        <a:rPr lang="en-US" sz="1800" dirty="0">
                          <a:solidFill>
                            <a:srgbClr val="000000"/>
                          </a:solidFill>
                          <a:latin typeface="Arial" panose="020B0604020202020204" pitchFamily="34" charset="0"/>
                          <a:cs typeface="Arial" panose="020B0604020202020204" pitchFamily="34" charset="0"/>
                        </a:rPr>
                        <a:t>Currency option hedge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0000"/>
                          </a:solidFill>
                          <a:latin typeface="Arial" panose="020B0604020202020204" pitchFamily="34" charset="0"/>
                          <a:cs typeface="Arial" panose="020B0604020202020204" pitchFamily="34" charset="0"/>
                        </a:rPr>
                        <a:t>Purchase a currency call option (or options) representing the currency and amount related to the payables.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0000"/>
                          </a:solidFill>
                          <a:latin typeface="Arial" panose="020B0604020202020204" pitchFamily="34" charset="0"/>
                          <a:cs typeface="Arial" panose="020B0604020202020204" pitchFamily="34" charset="0"/>
                        </a:rPr>
                        <a:t>Purchase a currency put option (or options) representing the currency and amount related to the receivables.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6983798"/>
                  </a:ext>
                </a:extLst>
              </a:tr>
            </a:tbl>
          </a:graphicData>
        </a:graphic>
      </p:graphicFrame>
      <p:sp>
        <p:nvSpPr>
          <p:cNvPr id="5" name="Slide Number Placeholder 4">
            <a:extLst>
              <a:ext uri="{FF2B5EF4-FFF2-40B4-BE49-F238E27FC236}">
                <a16:creationId xmlns:a16="http://schemas.microsoft.com/office/drawing/2014/main" id="{6578CC33-002D-4BDE-B64D-7FB02DDBF1E2}"/>
              </a:ext>
            </a:extLst>
          </p:cNvPr>
          <p:cNvSpPr>
            <a:spLocks noGrp="1"/>
          </p:cNvSpPr>
          <p:nvPr>
            <p:ph type="sldNum" sz="quarter" idx="4"/>
          </p:nvPr>
        </p:nvSpPr>
        <p:spPr/>
        <p:txBody>
          <a:bodyPr/>
          <a:lstStyle/>
          <a:p>
            <a:fld id="{F9BE6549-90FB-4E0E-8C54-0640FEBC787D}" type="slidenum">
              <a:rPr lang="en-US" smtClean="0"/>
              <a:pPr/>
              <a:t>26</a:t>
            </a:fld>
            <a:endParaRPr lang="en-US" dirty="0"/>
          </a:p>
        </p:txBody>
      </p:sp>
    </p:spTree>
    <p:extLst>
      <p:ext uri="{BB962C8B-B14F-4D97-AF65-F5344CB8AC3E}">
        <p14:creationId xmlns:p14="http://schemas.microsoft.com/office/powerpoint/2010/main" val="4215469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1A66-27D2-40C4-8407-8AC4A6184E3C}"/>
              </a:ext>
            </a:extLst>
          </p:cNvPr>
          <p:cNvSpPr>
            <a:spLocks noGrp="1"/>
          </p:cNvSpPr>
          <p:nvPr>
            <p:ph type="title"/>
          </p:nvPr>
        </p:nvSpPr>
        <p:spPr/>
        <p:txBody>
          <a:bodyPr/>
          <a:lstStyle/>
          <a:p>
            <a:r>
              <a:rPr lang="en-IN" dirty="0"/>
              <a:t>Limitations of Hedging</a:t>
            </a:r>
          </a:p>
        </p:txBody>
      </p:sp>
      <p:sp>
        <p:nvSpPr>
          <p:cNvPr id="3" name="Content Placeholder 2">
            <a:extLst>
              <a:ext uri="{FF2B5EF4-FFF2-40B4-BE49-F238E27FC236}">
                <a16:creationId xmlns:a16="http://schemas.microsoft.com/office/drawing/2014/main" id="{AE309ED2-6716-4197-B148-60E074963BCD}"/>
              </a:ext>
            </a:extLst>
          </p:cNvPr>
          <p:cNvSpPr>
            <a:spLocks noGrp="1"/>
          </p:cNvSpPr>
          <p:nvPr>
            <p:ph sz="quarter" idx="16"/>
          </p:nvPr>
        </p:nvSpPr>
        <p:spPr>
          <a:xfrm>
            <a:off x="742950" y="1289051"/>
            <a:ext cx="10712450" cy="1177058"/>
          </a:xfrm>
        </p:spPr>
        <p:txBody>
          <a:bodyPr/>
          <a:lstStyle/>
          <a:p>
            <a:r>
              <a:rPr lang="en-IN" b="1" dirty="0"/>
              <a:t>Limitation of Hedging an Uncertain Payment</a:t>
            </a:r>
          </a:p>
          <a:p>
            <a:pPr marL="292608" indent="-292608">
              <a:buClr>
                <a:srgbClr val="004A78"/>
              </a:buClr>
              <a:buFont typeface="Arial" panose="020B0604020202020204" pitchFamily="34" charset="0"/>
              <a:buChar char="•"/>
            </a:pPr>
            <a:r>
              <a:rPr lang="en-IN" dirty="0"/>
              <a:t>Some international transactions involve an uncertain amount of foreign currency, leading to </a:t>
            </a:r>
            <a:r>
              <a:rPr lang="en-IN" b="1" dirty="0"/>
              <a:t>overhedging</a:t>
            </a:r>
            <a:r>
              <a:rPr lang="en-IN" dirty="0"/>
              <a:t>.</a:t>
            </a:r>
          </a:p>
        </p:txBody>
      </p:sp>
      <p:sp>
        <p:nvSpPr>
          <p:cNvPr id="4" name="Content Placeholder 3">
            <a:extLst>
              <a:ext uri="{FF2B5EF4-FFF2-40B4-BE49-F238E27FC236}">
                <a16:creationId xmlns:a16="http://schemas.microsoft.com/office/drawing/2014/main" id="{E9819CDF-431D-4E41-AA29-DCCDA5FFB78F}"/>
              </a:ext>
            </a:extLst>
          </p:cNvPr>
          <p:cNvSpPr>
            <a:spLocks noGrp="1"/>
          </p:cNvSpPr>
          <p:nvPr>
            <p:ph sz="quarter" idx="17"/>
          </p:nvPr>
        </p:nvSpPr>
        <p:spPr>
          <a:xfrm>
            <a:off x="742950" y="2650836"/>
            <a:ext cx="10712450" cy="2433630"/>
          </a:xfrm>
        </p:spPr>
        <p:txBody>
          <a:bodyPr/>
          <a:lstStyle/>
          <a:p>
            <a:r>
              <a:rPr lang="en-IN" b="1" dirty="0"/>
              <a:t>Limitation of Repeated Short-Term Hedging</a:t>
            </a:r>
          </a:p>
          <a:p>
            <a:pPr marL="292608" indent="-292608">
              <a:buClr>
                <a:srgbClr val="004A78"/>
              </a:buClr>
              <a:buFont typeface="Arial" panose="020B0604020202020204" pitchFamily="34" charset="0"/>
              <a:buChar char="•"/>
            </a:pPr>
            <a:r>
              <a:rPr lang="en-IN" dirty="0"/>
              <a:t>The continual short-term hedging of repeated transactions may have limited effectiveness. (Exhibits 11.10 and 11.11)</a:t>
            </a:r>
          </a:p>
          <a:p>
            <a:pPr marL="292608" indent="-292608">
              <a:buClr>
                <a:srgbClr val="004A78"/>
              </a:buClr>
              <a:buFont typeface="Arial" panose="020B0604020202020204" pitchFamily="34" charset="0"/>
              <a:buChar char="•"/>
            </a:pPr>
            <a:r>
              <a:rPr lang="en-IN" b="1" dirty="0"/>
              <a:t>Long-term Hedging as a Solution</a:t>
            </a:r>
          </a:p>
          <a:p>
            <a:pPr marL="621792" indent="-320040">
              <a:buClr>
                <a:srgbClr val="004A78"/>
              </a:buClr>
              <a:buFont typeface="Courier New" panose="02070309020205020404" pitchFamily="49" charset="0"/>
              <a:buChar char="o"/>
            </a:pPr>
            <a:r>
              <a:rPr lang="en-IN" sz="2200" dirty="0"/>
              <a:t>Some banks offer forward contracts for up to 5 years or 10 years on some commonly traded currencies.</a:t>
            </a:r>
          </a:p>
        </p:txBody>
      </p:sp>
      <p:sp>
        <p:nvSpPr>
          <p:cNvPr id="8" name="Slide Number Placeholder 7">
            <a:extLst>
              <a:ext uri="{FF2B5EF4-FFF2-40B4-BE49-F238E27FC236}">
                <a16:creationId xmlns:a16="http://schemas.microsoft.com/office/drawing/2014/main" id="{CC8B5210-ABE4-4513-857A-9422022BCA34}"/>
              </a:ext>
            </a:extLst>
          </p:cNvPr>
          <p:cNvSpPr>
            <a:spLocks noGrp="1"/>
          </p:cNvSpPr>
          <p:nvPr>
            <p:ph type="sldNum" sz="quarter" idx="4"/>
          </p:nvPr>
        </p:nvSpPr>
        <p:spPr/>
        <p:txBody>
          <a:bodyPr/>
          <a:lstStyle/>
          <a:p>
            <a:fld id="{F9BE6549-90FB-4E0E-8C54-0640FEBC787D}" type="slidenum">
              <a:rPr lang="en-US" smtClean="0"/>
              <a:pPr/>
              <a:t>27</a:t>
            </a:fld>
            <a:endParaRPr lang="en-US" dirty="0"/>
          </a:p>
        </p:txBody>
      </p:sp>
    </p:spTree>
    <p:extLst>
      <p:ext uri="{BB962C8B-B14F-4D97-AF65-F5344CB8AC3E}">
        <p14:creationId xmlns:p14="http://schemas.microsoft.com/office/powerpoint/2010/main" val="355321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DADA-B007-4051-B37A-F7D1C564DB6C}"/>
              </a:ext>
            </a:extLst>
          </p:cNvPr>
          <p:cNvSpPr>
            <a:spLocks noGrp="1"/>
          </p:cNvSpPr>
          <p:nvPr>
            <p:ph type="title"/>
          </p:nvPr>
        </p:nvSpPr>
        <p:spPr>
          <a:xfrm>
            <a:off x="838199" y="365125"/>
            <a:ext cx="11019503" cy="962230"/>
          </a:xfrm>
        </p:spPr>
        <p:txBody>
          <a:bodyPr/>
          <a:lstStyle/>
          <a:p>
            <a:r>
              <a:rPr lang="en-US" dirty="0"/>
              <a:t>Exhibit 11.10 Repeated Hedging of Foreign Payables When the Foreign Currency Is Appreciating</a:t>
            </a:r>
          </a:p>
        </p:txBody>
      </p:sp>
      <p:pic>
        <p:nvPicPr>
          <p:cNvPr id="4" name="Content Placeholder 3" descr="2 curves are graphed to show repeated hedging of foreign payables when the foreign currency is appreciating. The horizontal axis represents years from 0 to 3. and the vertical axis represents forward rate and spot rate. Curve 1 is labeled: spot rate. It goes up and to the right with more or less steady slope through points from 0 to 3. Curve 2 is labeled: forward rate begins right above the first curve and goes up and to the right with a similar slope. The vertical differences between point 1 of curve 2 and point 2 of curve 1, point 2 of curve 2 and point 3 of curve 1, point 3 of curve 2 and point 4 of curve 1, are all marked with curly brackets; they are labeled: savings from hedging. ">
            <a:extLst>
              <a:ext uri="{FF2B5EF4-FFF2-40B4-BE49-F238E27FC236}">
                <a16:creationId xmlns:a16="http://schemas.microsoft.com/office/drawing/2014/main" id="{3FD6123B-609D-4ACF-815F-196EE090D931}"/>
              </a:ext>
            </a:extLst>
          </p:cNvPr>
          <p:cNvPicPr>
            <a:picLocks noGrp="1" noChangeAspect="1"/>
          </p:cNvPicPr>
          <p:nvPr>
            <p:ph sz="quarter" idx="16"/>
          </p:nvPr>
        </p:nvPicPr>
        <p:blipFill>
          <a:blip r:embed="rId2"/>
          <a:stretch>
            <a:fillRect/>
          </a:stretch>
        </p:blipFill>
        <p:spPr>
          <a:xfrm>
            <a:off x="2325091" y="1546702"/>
            <a:ext cx="7548167" cy="4700240"/>
          </a:xfrm>
          <a:prstGeom prst="rect">
            <a:avLst/>
          </a:prstGeom>
        </p:spPr>
      </p:pic>
      <p:sp>
        <p:nvSpPr>
          <p:cNvPr id="5" name="Slide Number Placeholder 4">
            <a:extLst>
              <a:ext uri="{FF2B5EF4-FFF2-40B4-BE49-F238E27FC236}">
                <a16:creationId xmlns:a16="http://schemas.microsoft.com/office/drawing/2014/main" id="{A003F566-A0D7-4714-9B37-A7B9AB74F929}"/>
              </a:ext>
            </a:extLst>
          </p:cNvPr>
          <p:cNvSpPr>
            <a:spLocks noGrp="1"/>
          </p:cNvSpPr>
          <p:nvPr>
            <p:ph type="sldNum" sz="quarter" idx="4"/>
          </p:nvPr>
        </p:nvSpPr>
        <p:spPr/>
        <p:txBody>
          <a:bodyPr/>
          <a:lstStyle/>
          <a:p>
            <a:fld id="{F9BE6549-90FB-4E0E-8C54-0640FEBC787D}" type="slidenum">
              <a:rPr lang="en-US" smtClean="0"/>
              <a:pPr/>
              <a:t>28</a:t>
            </a:fld>
            <a:endParaRPr lang="en-US" dirty="0"/>
          </a:p>
        </p:txBody>
      </p:sp>
    </p:spTree>
    <p:extLst>
      <p:ext uri="{BB962C8B-B14F-4D97-AF65-F5344CB8AC3E}">
        <p14:creationId xmlns:p14="http://schemas.microsoft.com/office/powerpoint/2010/main" val="2419704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DADA-B007-4051-B37A-F7D1C564DB6C}"/>
              </a:ext>
            </a:extLst>
          </p:cNvPr>
          <p:cNvSpPr>
            <a:spLocks noGrp="1"/>
          </p:cNvSpPr>
          <p:nvPr>
            <p:ph type="title"/>
          </p:nvPr>
        </p:nvSpPr>
        <p:spPr>
          <a:xfrm>
            <a:off x="838199" y="365125"/>
            <a:ext cx="11019503" cy="962230"/>
          </a:xfrm>
        </p:spPr>
        <p:txBody>
          <a:bodyPr/>
          <a:lstStyle/>
          <a:p>
            <a:r>
              <a:rPr lang="en-US" dirty="0"/>
              <a:t>Exhibit 11.11 Long-Term Hedging of Payables When the Foreign Currency Is Appreciating</a:t>
            </a:r>
          </a:p>
        </p:txBody>
      </p:sp>
      <p:pic>
        <p:nvPicPr>
          <p:cNvPr id="6" name="Content Placeholder 5" descr="A curve and a few points are graphed to show long-term hedging of payables when the foreign currency is appreciating. The horizontal axis represents years from 0 to 3. and the vertical axis represents forward rate F R and spot rate S R. The curve is labeled: spot rate, S R. It goes up and to the right with more or less steady slope through points from 0 to 3. 3 points are graphed above the first point of the curve at 0 year. A dashed line goes from the first point above the curve to a point at year 1. The point is labeled 1-year F R. Similarly, a dashed line goes from the second point above the curve to a point at year 2. The point is labeled 2-year F R; and a dashed line goes from the third point above the curve to a point at year 3. The point is labeled 3-year F R. The vertical difference between these points and their corresponding points on the curve are marked with curly brackets; they are labeled: savings from hedging. ">
            <a:extLst>
              <a:ext uri="{FF2B5EF4-FFF2-40B4-BE49-F238E27FC236}">
                <a16:creationId xmlns:a16="http://schemas.microsoft.com/office/drawing/2014/main" id="{05058506-08F3-4725-9422-77E34E42433C}"/>
              </a:ext>
            </a:extLst>
          </p:cNvPr>
          <p:cNvPicPr>
            <a:picLocks noGrp="1" noChangeAspect="1"/>
          </p:cNvPicPr>
          <p:nvPr>
            <p:ph sz="quarter" idx="16"/>
          </p:nvPr>
        </p:nvPicPr>
        <p:blipFill>
          <a:blip r:embed="rId2"/>
          <a:stretch>
            <a:fillRect/>
          </a:stretch>
        </p:blipFill>
        <p:spPr>
          <a:xfrm>
            <a:off x="2334042" y="1467866"/>
            <a:ext cx="7530267" cy="4769169"/>
          </a:xfrm>
          <a:prstGeom prst="rect">
            <a:avLst/>
          </a:prstGeom>
        </p:spPr>
      </p:pic>
      <p:sp>
        <p:nvSpPr>
          <p:cNvPr id="5" name="Slide Number Placeholder 4">
            <a:extLst>
              <a:ext uri="{FF2B5EF4-FFF2-40B4-BE49-F238E27FC236}">
                <a16:creationId xmlns:a16="http://schemas.microsoft.com/office/drawing/2014/main" id="{A003F566-A0D7-4714-9B37-A7B9AB74F929}"/>
              </a:ext>
            </a:extLst>
          </p:cNvPr>
          <p:cNvSpPr>
            <a:spLocks noGrp="1"/>
          </p:cNvSpPr>
          <p:nvPr>
            <p:ph type="sldNum" sz="quarter" idx="4"/>
          </p:nvPr>
        </p:nvSpPr>
        <p:spPr/>
        <p:txBody>
          <a:bodyPr/>
          <a:lstStyle/>
          <a:p>
            <a:fld id="{F9BE6549-90FB-4E0E-8C54-0640FEBC787D}" type="slidenum">
              <a:rPr lang="en-US" smtClean="0"/>
              <a:pPr/>
              <a:t>29</a:t>
            </a:fld>
            <a:endParaRPr lang="en-US" dirty="0"/>
          </a:p>
        </p:txBody>
      </p:sp>
    </p:spTree>
    <p:extLst>
      <p:ext uri="{BB962C8B-B14F-4D97-AF65-F5344CB8AC3E}">
        <p14:creationId xmlns:p14="http://schemas.microsoft.com/office/powerpoint/2010/main" val="98654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0927-D7E3-4A24-882B-E4DEA0F98D29}"/>
              </a:ext>
            </a:extLst>
          </p:cNvPr>
          <p:cNvSpPr>
            <a:spLocks noGrp="1"/>
          </p:cNvSpPr>
          <p:nvPr>
            <p:ph type="title"/>
          </p:nvPr>
        </p:nvSpPr>
        <p:spPr/>
        <p:txBody>
          <a:bodyPr/>
          <a:lstStyle/>
          <a:p>
            <a:r>
              <a:rPr lang="en-US" dirty="0"/>
              <a:t>Policies for Hedging Transaction Exposure</a:t>
            </a:r>
          </a:p>
        </p:txBody>
      </p:sp>
      <p:sp>
        <p:nvSpPr>
          <p:cNvPr id="3" name="Content Placeholder 2">
            <a:extLst>
              <a:ext uri="{FF2B5EF4-FFF2-40B4-BE49-F238E27FC236}">
                <a16:creationId xmlns:a16="http://schemas.microsoft.com/office/drawing/2014/main" id="{6092A802-B4F3-4F7C-8ACA-81E6978C4A76}"/>
              </a:ext>
            </a:extLst>
          </p:cNvPr>
          <p:cNvSpPr>
            <a:spLocks noGrp="1"/>
          </p:cNvSpPr>
          <p:nvPr>
            <p:ph sz="quarter" idx="16"/>
          </p:nvPr>
        </p:nvSpPr>
        <p:spPr>
          <a:xfrm>
            <a:off x="742950" y="1289050"/>
            <a:ext cx="10712450" cy="1557389"/>
          </a:xfrm>
        </p:spPr>
        <p:txBody>
          <a:bodyPr/>
          <a:lstStyle/>
          <a:p>
            <a:r>
              <a:rPr lang="en-US" b="1" dirty="0"/>
              <a:t>Hedging Most of the Exposure</a:t>
            </a:r>
          </a:p>
          <a:p>
            <a:pPr marL="292608" indent="-292608">
              <a:buClr>
                <a:srgbClr val="006298"/>
              </a:buClr>
              <a:buFont typeface="Arial" panose="020B0604020202020204" pitchFamily="34" charset="0"/>
              <a:buChar char="•"/>
            </a:pPr>
            <a:r>
              <a:rPr lang="en-US" dirty="0"/>
              <a:t>Hedging most of the transaction exposure allows M</a:t>
            </a:r>
            <a:r>
              <a:rPr lang="en-US" sz="100" dirty="0"/>
              <a:t> </a:t>
            </a:r>
            <a:r>
              <a:rPr lang="en-US" dirty="0"/>
              <a:t>N</a:t>
            </a:r>
            <a:r>
              <a:rPr lang="en-US" sz="100" dirty="0"/>
              <a:t> </a:t>
            </a:r>
            <a:r>
              <a:rPr lang="en-US" dirty="0"/>
              <a:t>Cs to more accurately forecast future cash flows (in their home currency) so that they can make better decisions regarding the amount of financing they will need.</a:t>
            </a:r>
          </a:p>
        </p:txBody>
      </p:sp>
      <p:sp>
        <p:nvSpPr>
          <p:cNvPr id="4" name="Content Placeholder 3">
            <a:extLst>
              <a:ext uri="{FF2B5EF4-FFF2-40B4-BE49-F238E27FC236}">
                <a16:creationId xmlns:a16="http://schemas.microsoft.com/office/drawing/2014/main" id="{B9AF2D76-5FD5-4367-9385-DD90E4EA316B}"/>
              </a:ext>
            </a:extLst>
          </p:cNvPr>
          <p:cNvSpPr>
            <a:spLocks noGrp="1"/>
          </p:cNvSpPr>
          <p:nvPr>
            <p:ph sz="quarter" idx="17"/>
          </p:nvPr>
        </p:nvSpPr>
        <p:spPr>
          <a:xfrm>
            <a:off x="742950" y="3067666"/>
            <a:ext cx="10712450" cy="2064774"/>
          </a:xfrm>
        </p:spPr>
        <p:txBody>
          <a:bodyPr/>
          <a:lstStyle/>
          <a:p>
            <a:r>
              <a:rPr lang="en-US" b="1" dirty="0"/>
              <a:t>Selective Hedging</a:t>
            </a:r>
          </a:p>
          <a:p>
            <a:pPr marL="292608" indent="-292608">
              <a:buClr>
                <a:srgbClr val="006298"/>
              </a:buClr>
              <a:buFont typeface="Arial" panose="020B0604020202020204" pitchFamily="34" charset="0"/>
              <a:buChar char="•"/>
            </a:pPr>
            <a:r>
              <a:rPr lang="en-US" dirty="0"/>
              <a:t>M</a:t>
            </a:r>
            <a:r>
              <a:rPr lang="en-US" sz="100" dirty="0"/>
              <a:t> </a:t>
            </a:r>
            <a:r>
              <a:rPr lang="en-US" dirty="0"/>
              <a:t>N</a:t>
            </a:r>
            <a:r>
              <a:rPr lang="en-US" sz="100" dirty="0"/>
              <a:t> </a:t>
            </a:r>
            <a:r>
              <a:rPr lang="en-US" dirty="0"/>
              <a:t>C must identify its degree of transaction exposure.</a:t>
            </a:r>
          </a:p>
          <a:p>
            <a:pPr marL="292608" indent="-292608">
              <a:buClr>
                <a:srgbClr val="006298"/>
              </a:buClr>
              <a:buFont typeface="Arial" panose="020B0604020202020204" pitchFamily="34" charset="0"/>
              <a:buChar char="•"/>
            </a:pPr>
            <a:r>
              <a:rPr lang="en-US" dirty="0"/>
              <a:t>M</a:t>
            </a:r>
            <a:r>
              <a:rPr lang="en-US" sz="100" dirty="0"/>
              <a:t> </a:t>
            </a:r>
            <a:r>
              <a:rPr lang="en-US" dirty="0"/>
              <a:t>N</a:t>
            </a:r>
            <a:r>
              <a:rPr lang="en-US" sz="100" dirty="0"/>
              <a:t> </a:t>
            </a:r>
            <a:r>
              <a:rPr lang="en-US" dirty="0"/>
              <a:t>C must consider the various techniques to hedge the exposure so that it can decide which hedging technique is optimal and whether to hedge its transaction exposure.</a:t>
            </a:r>
          </a:p>
        </p:txBody>
      </p:sp>
      <p:sp>
        <p:nvSpPr>
          <p:cNvPr id="5" name="Slide Number Placeholder 4">
            <a:extLst>
              <a:ext uri="{FF2B5EF4-FFF2-40B4-BE49-F238E27FC236}">
                <a16:creationId xmlns:a16="http://schemas.microsoft.com/office/drawing/2014/main" id="{9E269109-74FC-40C1-A89A-7A701FDA08EC}"/>
              </a:ext>
            </a:extLst>
          </p:cNvPr>
          <p:cNvSpPr>
            <a:spLocks noGrp="1"/>
          </p:cNvSpPr>
          <p:nvPr>
            <p:ph type="sldNum" sz="quarter" idx="4"/>
          </p:nvPr>
        </p:nvSpPr>
        <p:spPr/>
        <p:txBody>
          <a:bodyPr/>
          <a:lstStyle/>
          <a:p>
            <a:fld id="{F9BE6549-90FB-4E0E-8C54-0640FEBC787D}" type="slidenum">
              <a:rPr lang="en-US" smtClean="0"/>
              <a:pPr/>
              <a:t>3</a:t>
            </a:fld>
            <a:endParaRPr lang="en-US" dirty="0"/>
          </a:p>
        </p:txBody>
      </p:sp>
    </p:spTree>
    <p:extLst>
      <p:ext uri="{BB962C8B-B14F-4D97-AF65-F5344CB8AC3E}">
        <p14:creationId xmlns:p14="http://schemas.microsoft.com/office/powerpoint/2010/main" val="3278565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F9FDC-54FF-456D-BEE1-B44664A53C4E}"/>
              </a:ext>
            </a:extLst>
          </p:cNvPr>
          <p:cNvSpPr>
            <a:spLocks noGrp="1"/>
          </p:cNvSpPr>
          <p:nvPr>
            <p:ph type="title"/>
          </p:nvPr>
        </p:nvSpPr>
        <p:spPr/>
        <p:txBody>
          <a:bodyPr/>
          <a:lstStyle/>
          <a:p>
            <a:r>
              <a:rPr lang="en-US" dirty="0"/>
              <a:t>Alternative Hedging Techniques</a:t>
            </a:r>
          </a:p>
        </p:txBody>
      </p:sp>
      <p:sp>
        <p:nvSpPr>
          <p:cNvPr id="3" name="Text Placeholder 2">
            <a:extLst>
              <a:ext uri="{FF2B5EF4-FFF2-40B4-BE49-F238E27FC236}">
                <a16:creationId xmlns:a16="http://schemas.microsoft.com/office/drawing/2014/main" id="{304C44DD-51FF-42AB-9D1B-E89FF2DB0BAF}"/>
              </a:ext>
            </a:extLst>
          </p:cNvPr>
          <p:cNvSpPr>
            <a:spLocks noGrp="1"/>
          </p:cNvSpPr>
          <p:nvPr>
            <p:ph type="body" sz="quarter" idx="15"/>
          </p:nvPr>
        </p:nvSpPr>
        <p:spPr>
          <a:xfrm>
            <a:off x="743576" y="1289684"/>
            <a:ext cx="10711543" cy="2518641"/>
          </a:xfrm>
        </p:spPr>
        <p:txBody>
          <a:bodyPr/>
          <a:lstStyle/>
          <a:p>
            <a:r>
              <a:rPr lang="en-US" b="1" dirty="0"/>
              <a:t>Leading and Lagging</a:t>
            </a:r>
            <a:r>
              <a:rPr lang="en-US" dirty="0"/>
              <a:t>: Adjusting the timing of a payment or disbursement to reflect expectations about future currency movements.</a:t>
            </a:r>
          </a:p>
          <a:p>
            <a:r>
              <a:rPr lang="en-US" b="1" dirty="0"/>
              <a:t>Cross-Hedging</a:t>
            </a:r>
            <a:r>
              <a:rPr lang="en-US" dirty="0"/>
              <a:t>: Hedging by using a currency that serves as a proxy for the currency in which the M</a:t>
            </a:r>
            <a:r>
              <a:rPr lang="en-US" sz="100" dirty="0"/>
              <a:t> </a:t>
            </a:r>
            <a:r>
              <a:rPr lang="en-US" dirty="0"/>
              <a:t>N</a:t>
            </a:r>
            <a:r>
              <a:rPr lang="en-US" sz="100" dirty="0"/>
              <a:t> </a:t>
            </a:r>
            <a:r>
              <a:rPr lang="en-US" dirty="0"/>
              <a:t>C is exposed.</a:t>
            </a:r>
          </a:p>
          <a:p>
            <a:r>
              <a:rPr lang="en-US" b="1" dirty="0"/>
              <a:t>Currency Diversification</a:t>
            </a:r>
            <a:r>
              <a:rPr lang="en-US" dirty="0"/>
              <a:t>: Reducing exposure by diversifying business among numerous countries.</a:t>
            </a:r>
          </a:p>
        </p:txBody>
      </p:sp>
      <p:sp>
        <p:nvSpPr>
          <p:cNvPr id="4" name="Slide Number Placeholder 3">
            <a:extLst>
              <a:ext uri="{FF2B5EF4-FFF2-40B4-BE49-F238E27FC236}">
                <a16:creationId xmlns:a16="http://schemas.microsoft.com/office/drawing/2014/main" id="{19E12533-1356-49E1-A551-9E86CFF3CB39}"/>
              </a:ext>
            </a:extLst>
          </p:cNvPr>
          <p:cNvSpPr>
            <a:spLocks noGrp="1"/>
          </p:cNvSpPr>
          <p:nvPr>
            <p:ph type="sldNum" sz="quarter" idx="4"/>
          </p:nvPr>
        </p:nvSpPr>
        <p:spPr/>
        <p:txBody>
          <a:bodyPr/>
          <a:lstStyle/>
          <a:p>
            <a:fld id="{F9BE6549-90FB-4E0E-8C54-0640FEBC787D}" type="slidenum">
              <a:rPr lang="en-US" smtClean="0"/>
              <a:pPr/>
              <a:t>30</a:t>
            </a:fld>
            <a:endParaRPr lang="en-US" dirty="0"/>
          </a:p>
        </p:txBody>
      </p:sp>
    </p:spTree>
    <p:extLst>
      <p:ext uri="{BB962C8B-B14F-4D97-AF65-F5344CB8AC3E}">
        <p14:creationId xmlns:p14="http://schemas.microsoft.com/office/powerpoint/2010/main" val="1476988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06A1-20A7-46D1-8D13-1FCAC8659CA0}"/>
              </a:ext>
            </a:extLst>
          </p:cNvPr>
          <p:cNvSpPr>
            <a:spLocks noGrp="1"/>
          </p:cNvSpPr>
          <p:nvPr>
            <p:ph type="title"/>
          </p:nvPr>
        </p:nvSpPr>
        <p:spPr/>
        <p:txBody>
          <a:bodyPr/>
          <a:lstStyle/>
          <a:p>
            <a:r>
              <a:rPr lang="en-US" dirty="0"/>
              <a:t>Summary </a:t>
            </a:r>
            <a:r>
              <a:rPr lang="en-US" sz="2400" b="0" dirty="0"/>
              <a:t>(1 of 4)</a:t>
            </a:r>
          </a:p>
        </p:txBody>
      </p:sp>
      <p:sp>
        <p:nvSpPr>
          <p:cNvPr id="3" name="Text Placeholder 2">
            <a:extLst>
              <a:ext uri="{FF2B5EF4-FFF2-40B4-BE49-F238E27FC236}">
                <a16:creationId xmlns:a16="http://schemas.microsoft.com/office/drawing/2014/main" id="{FBC42760-DDA0-4DF2-87DA-DD9626C40EA6}"/>
              </a:ext>
            </a:extLst>
          </p:cNvPr>
          <p:cNvSpPr>
            <a:spLocks noGrp="1"/>
          </p:cNvSpPr>
          <p:nvPr>
            <p:ph type="body" sz="quarter" idx="17"/>
          </p:nvPr>
        </p:nvSpPr>
        <p:spPr/>
        <p:txBody>
          <a:bodyPr/>
          <a:lstStyle/>
          <a:p>
            <a:r>
              <a:rPr lang="en-US" dirty="0"/>
              <a:t>An M</a:t>
            </a:r>
            <a:r>
              <a:rPr lang="en-US" sz="100" dirty="0"/>
              <a:t> </a:t>
            </a:r>
            <a:r>
              <a:rPr lang="en-US" dirty="0"/>
              <a:t>N</a:t>
            </a:r>
            <a:r>
              <a:rPr lang="en-US" sz="100" dirty="0"/>
              <a:t> </a:t>
            </a:r>
            <a:r>
              <a:rPr lang="en-US" dirty="0"/>
              <a:t>C may choose to hedge most of its transaction exposure or to selectively hedge. Some M</a:t>
            </a:r>
            <a:r>
              <a:rPr lang="en-US" sz="100" dirty="0"/>
              <a:t> </a:t>
            </a:r>
            <a:r>
              <a:rPr lang="en-US" dirty="0"/>
              <a:t>N</a:t>
            </a:r>
            <a:r>
              <a:rPr lang="en-US" sz="100" dirty="0"/>
              <a:t> </a:t>
            </a:r>
            <a:r>
              <a:rPr lang="en-US" dirty="0"/>
              <a:t>Cs hedge most of their transaction exposure so that they can more accurately predict their future cash inflows or outflows and make better decisions regarding the amount of financing they will need. Many M</a:t>
            </a:r>
            <a:r>
              <a:rPr lang="en-US" sz="100" dirty="0"/>
              <a:t> </a:t>
            </a:r>
            <a:r>
              <a:rPr lang="en-US" dirty="0"/>
              <a:t>N</a:t>
            </a:r>
            <a:r>
              <a:rPr lang="en-US" sz="100" dirty="0"/>
              <a:t> </a:t>
            </a:r>
            <a:r>
              <a:rPr lang="en-US" dirty="0"/>
              <a:t>Cs use selective hedging, in which they consider each type of transaction separately.</a:t>
            </a:r>
          </a:p>
          <a:p>
            <a:r>
              <a:rPr lang="en-US" dirty="0"/>
              <a:t>To hedge payables, a futures or forward contract on the foreign currency can be purchased. Alternatively, a money market hedge strategy can be used; in this case, the M</a:t>
            </a:r>
            <a:r>
              <a:rPr lang="en-US" sz="100" dirty="0"/>
              <a:t> </a:t>
            </a:r>
            <a:r>
              <a:rPr lang="en-US" dirty="0"/>
              <a:t>N</a:t>
            </a:r>
            <a:r>
              <a:rPr lang="en-US" sz="100" dirty="0"/>
              <a:t> </a:t>
            </a:r>
            <a:r>
              <a:rPr lang="en-US" dirty="0"/>
              <a:t>C borrows its home currency and converts the proceeds into the foreign currency that will be needed in the future. Finally, call options on the foreign currency can be purchased.</a:t>
            </a:r>
          </a:p>
        </p:txBody>
      </p:sp>
      <p:sp>
        <p:nvSpPr>
          <p:cNvPr id="4" name="Slide Number Placeholder 3">
            <a:extLst>
              <a:ext uri="{FF2B5EF4-FFF2-40B4-BE49-F238E27FC236}">
                <a16:creationId xmlns:a16="http://schemas.microsoft.com/office/drawing/2014/main" id="{4713E5EA-E62E-44D1-BF53-5600DDB6C495}"/>
              </a:ext>
            </a:extLst>
          </p:cNvPr>
          <p:cNvSpPr>
            <a:spLocks noGrp="1"/>
          </p:cNvSpPr>
          <p:nvPr>
            <p:ph type="sldNum" sz="quarter" idx="4"/>
          </p:nvPr>
        </p:nvSpPr>
        <p:spPr/>
        <p:txBody>
          <a:bodyPr/>
          <a:lstStyle/>
          <a:p>
            <a:fld id="{F9BE6549-90FB-4E0E-8C54-0640FEBC787D}" type="slidenum">
              <a:rPr lang="en-US" smtClean="0"/>
              <a:pPr/>
              <a:t>31</a:t>
            </a:fld>
            <a:endParaRPr lang="en-US" dirty="0"/>
          </a:p>
        </p:txBody>
      </p:sp>
    </p:spTree>
    <p:extLst>
      <p:ext uri="{BB962C8B-B14F-4D97-AF65-F5344CB8AC3E}">
        <p14:creationId xmlns:p14="http://schemas.microsoft.com/office/powerpoint/2010/main" val="2729913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06A1-20A7-46D1-8D13-1FCAC8659CA0}"/>
              </a:ext>
            </a:extLst>
          </p:cNvPr>
          <p:cNvSpPr>
            <a:spLocks noGrp="1"/>
          </p:cNvSpPr>
          <p:nvPr>
            <p:ph type="title"/>
          </p:nvPr>
        </p:nvSpPr>
        <p:spPr/>
        <p:txBody>
          <a:bodyPr/>
          <a:lstStyle/>
          <a:p>
            <a:r>
              <a:rPr lang="en-US" dirty="0"/>
              <a:t>Summary </a:t>
            </a:r>
            <a:r>
              <a:rPr lang="en-US" sz="2400" b="0" dirty="0"/>
              <a:t>(2 of 4)</a:t>
            </a:r>
          </a:p>
        </p:txBody>
      </p:sp>
      <p:sp>
        <p:nvSpPr>
          <p:cNvPr id="3" name="Text Placeholder 2">
            <a:extLst>
              <a:ext uri="{FF2B5EF4-FFF2-40B4-BE49-F238E27FC236}">
                <a16:creationId xmlns:a16="http://schemas.microsoft.com/office/drawing/2014/main" id="{FBC42760-DDA0-4DF2-87DA-DD9626C40EA6}"/>
              </a:ext>
            </a:extLst>
          </p:cNvPr>
          <p:cNvSpPr>
            <a:spLocks noGrp="1"/>
          </p:cNvSpPr>
          <p:nvPr>
            <p:ph type="body" sz="quarter" idx="17"/>
          </p:nvPr>
        </p:nvSpPr>
        <p:spPr>
          <a:xfrm>
            <a:off x="743576" y="1289304"/>
            <a:ext cx="10711543" cy="4076516"/>
          </a:xfrm>
        </p:spPr>
        <p:txBody>
          <a:bodyPr/>
          <a:lstStyle/>
          <a:p>
            <a:r>
              <a:rPr lang="en-US" dirty="0"/>
              <a:t>To hedge receivables, a futures or forward contract on the foreign currency can be sold. Alternatively, a money market hedge strategy can be used. In this case, the M</a:t>
            </a:r>
            <a:r>
              <a:rPr lang="en-US" sz="100" dirty="0"/>
              <a:t> </a:t>
            </a:r>
            <a:r>
              <a:rPr lang="en-US" dirty="0"/>
              <a:t>N</a:t>
            </a:r>
            <a:r>
              <a:rPr lang="en-US" sz="100" dirty="0"/>
              <a:t> </a:t>
            </a:r>
            <a:r>
              <a:rPr lang="en-US" dirty="0"/>
              <a:t>C borrows the foreign currency to be received and converts the funds into its home currency; the loan is to be repaid by the receivables. Finally, put options on the foreign currency can be purchased. When hedging techniques like forward and currency option contracts are not available, there are still some methods of reducing transaction exposure, such as leading and lagging, cross-hedging, and currency diversification. The currency option hedge has an advantage over the other hedging techniques in that the options do not have to be exercised. However, a premium must be paid to purchase the currency option, so there is a cost for the flexibility they provide.</a:t>
            </a:r>
          </a:p>
        </p:txBody>
      </p:sp>
      <p:sp>
        <p:nvSpPr>
          <p:cNvPr id="4" name="Slide Number Placeholder 3">
            <a:extLst>
              <a:ext uri="{FF2B5EF4-FFF2-40B4-BE49-F238E27FC236}">
                <a16:creationId xmlns:a16="http://schemas.microsoft.com/office/drawing/2014/main" id="{4713E5EA-E62E-44D1-BF53-5600DDB6C495}"/>
              </a:ext>
            </a:extLst>
          </p:cNvPr>
          <p:cNvSpPr>
            <a:spLocks noGrp="1"/>
          </p:cNvSpPr>
          <p:nvPr>
            <p:ph type="sldNum" sz="quarter" idx="4"/>
          </p:nvPr>
        </p:nvSpPr>
        <p:spPr/>
        <p:txBody>
          <a:bodyPr/>
          <a:lstStyle/>
          <a:p>
            <a:fld id="{F9BE6549-90FB-4E0E-8C54-0640FEBC787D}" type="slidenum">
              <a:rPr lang="en-US" smtClean="0"/>
              <a:pPr/>
              <a:t>32</a:t>
            </a:fld>
            <a:endParaRPr lang="en-US" dirty="0"/>
          </a:p>
        </p:txBody>
      </p:sp>
    </p:spTree>
    <p:extLst>
      <p:ext uri="{BB962C8B-B14F-4D97-AF65-F5344CB8AC3E}">
        <p14:creationId xmlns:p14="http://schemas.microsoft.com/office/powerpoint/2010/main" val="2667489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06A1-20A7-46D1-8D13-1FCAC8659CA0}"/>
              </a:ext>
            </a:extLst>
          </p:cNvPr>
          <p:cNvSpPr>
            <a:spLocks noGrp="1"/>
          </p:cNvSpPr>
          <p:nvPr>
            <p:ph type="title"/>
          </p:nvPr>
        </p:nvSpPr>
        <p:spPr/>
        <p:txBody>
          <a:bodyPr/>
          <a:lstStyle/>
          <a:p>
            <a:r>
              <a:rPr lang="en-US" dirty="0"/>
              <a:t>Summary </a:t>
            </a:r>
            <a:r>
              <a:rPr lang="en-US" sz="2400" b="0" dirty="0"/>
              <a:t>(3 of 4)</a:t>
            </a:r>
          </a:p>
        </p:txBody>
      </p:sp>
      <p:sp>
        <p:nvSpPr>
          <p:cNvPr id="3" name="Text Placeholder 2">
            <a:extLst>
              <a:ext uri="{FF2B5EF4-FFF2-40B4-BE49-F238E27FC236}">
                <a16:creationId xmlns:a16="http://schemas.microsoft.com/office/drawing/2014/main" id="{FBC42760-DDA0-4DF2-87DA-DD9626C40EA6}"/>
              </a:ext>
            </a:extLst>
          </p:cNvPr>
          <p:cNvSpPr>
            <a:spLocks noGrp="1"/>
          </p:cNvSpPr>
          <p:nvPr>
            <p:ph type="body" sz="quarter" idx="17"/>
          </p:nvPr>
        </p:nvSpPr>
        <p:spPr/>
        <p:txBody>
          <a:bodyPr/>
          <a:lstStyle/>
          <a:p>
            <a:r>
              <a:rPr lang="en-US" dirty="0"/>
              <a:t>One limitation of hedging is that if the actual payment on a transaction is less than the expected payment, the M</a:t>
            </a:r>
            <a:r>
              <a:rPr lang="en-US" sz="100" dirty="0"/>
              <a:t> </a:t>
            </a:r>
            <a:r>
              <a:rPr lang="en-US" dirty="0"/>
              <a:t>N</a:t>
            </a:r>
            <a:r>
              <a:rPr lang="en-US" sz="100" dirty="0"/>
              <a:t> </a:t>
            </a:r>
            <a:r>
              <a:rPr lang="en-US" dirty="0"/>
              <a:t>C overhedged and is partially exposed to exchange rate movements. Alternatively, if an M</a:t>
            </a:r>
            <a:r>
              <a:rPr lang="en-US" sz="100" dirty="0"/>
              <a:t> </a:t>
            </a:r>
            <a:r>
              <a:rPr lang="en-US" dirty="0"/>
              <a:t>N</a:t>
            </a:r>
            <a:r>
              <a:rPr lang="en-US" sz="100" dirty="0"/>
              <a:t> </a:t>
            </a:r>
            <a:r>
              <a:rPr lang="en-US" dirty="0"/>
              <a:t>C hedges only the minimum possible payment in the transaction, it will be partially exposed to exchange rate movements if the transaction involves a payment that exceeds the minimum. Another limitation of hedging is that a short-term hedge is only effective for the period in which it was applied. One potential solution to this limitation is for an M</a:t>
            </a:r>
            <a:r>
              <a:rPr lang="en-US" sz="100" dirty="0"/>
              <a:t> </a:t>
            </a:r>
            <a:r>
              <a:rPr lang="en-US" dirty="0"/>
              <a:t>N</a:t>
            </a:r>
            <a:r>
              <a:rPr lang="en-US" sz="100" dirty="0"/>
              <a:t> </a:t>
            </a:r>
            <a:r>
              <a:rPr lang="en-US" dirty="0"/>
              <a:t>C to use long-term hedging rather than repeated short-term hedging. This choice is more effective if the M</a:t>
            </a:r>
            <a:r>
              <a:rPr lang="en-US" sz="100" dirty="0"/>
              <a:t> </a:t>
            </a:r>
            <a:r>
              <a:rPr lang="en-US" dirty="0"/>
              <a:t>N</a:t>
            </a:r>
            <a:r>
              <a:rPr lang="en-US" sz="100" dirty="0"/>
              <a:t> </a:t>
            </a:r>
            <a:r>
              <a:rPr lang="en-US" dirty="0"/>
              <a:t>C can be sure that its transaction exposure will persist into the distant future.</a:t>
            </a:r>
          </a:p>
        </p:txBody>
      </p:sp>
      <p:sp>
        <p:nvSpPr>
          <p:cNvPr id="4" name="Slide Number Placeholder 3">
            <a:extLst>
              <a:ext uri="{FF2B5EF4-FFF2-40B4-BE49-F238E27FC236}">
                <a16:creationId xmlns:a16="http://schemas.microsoft.com/office/drawing/2014/main" id="{4713E5EA-E62E-44D1-BF53-5600DDB6C495}"/>
              </a:ext>
            </a:extLst>
          </p:cNvPr>
          <p:cNvSpPr>
            <a:spLocks noGrp="1"/>
          </p:cNvSpPr>
          <p:nvPr>
            <p:ph type="sldNum" sz="quarter" idx="4"/>
          </p:nvPr>
        </p:nvSpPr>
        <p:spPr/>
        <p:txBody>
          <a:bodyPr/>
          <a:lstStyle/>
          <a:p>
            <a:fld id="{F9BE6549-90FB-4E0E-8C54-0640FEBC787D}" type="slidenum">
              <a:rPr lang="en-US" smtClean="0"/>
              <a:pPr/>
              <a:t>33</a:t>
            </a:fld>
            <a:endParaRPr lang="en-US" dirty="0"/>
          </a:p>
        </p:txBody>
      </p:sp>
    </p:spTree>
    <p:extLst>
      <p:ext uri="{BB962C8B-B14F-4D97-AF65-F5344CB8AC3E}">
        <p14:creationId xmlns:p14="http://schemas.microsoft.com/office/powerpoint/2010/main" val="331246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06A1-20A7-46D1-8D13-1FCAC8659CA0}"/>
              </a:ext>
            </a:extLst>
          </p:cNvPr>
          <p:cNvSpPr>
            <a:spLocks noGrp="1"/>
          </p:cNvSpPr>
          <p:nvPr>
            <p:ph type="title"/>
          </p:nvPr>
        </p:nvSpPr>
        <p:spPr/>
        <p:txBody>
          <a:bodyPr/>
          <a:lstStyle/>
          <a:p>
            <a:r>
              <a:rPr lang="en-US" dirty="0"/>
              <a:t>Summary </a:t>
            </a:r>
            <a:r>
              <a:rPr lang="en-US" sz="2400" b="0" dirty="0"/>
              <a:t>(4 of 4)</a:t>
            </a:r>
          </a:p>
        </p:txBody>
      </p:sp>
      <p:sp>
        <p:nvSpPr>
          <p:cNvPr id="3" name="Text Placeholder 2">
            <a:extLst>
              <a:ext uri="{FF2B5EF4-FFF2-40B4-BE49-F238E27FC236}">
                <a16:creationId xmlns:a16="http://schemas.microsoft.com/office/drawing/2014/main" id="{FBC42760-DDA0-4DF2-87DA-DD9626C40EA6}"/>
              </a:ext>
            </a:extLst>
          </p:cNvPr>
          <p:cNvSpPr>
            <a:spLocks noGrp="1"/>
          </p:cNvSpPr>
          <p:nvPr>
            <p:ph type="body" sz="quarter" idx="17"/>
          </p:nvPr>
        </p:nvSpPr>
        <p:spPr>
          <a:xfrm>
            <a:off x="743576" y="1289304"/>
            <a:ext cx="10711543" cy="1182591"/>
          </a:xfrm>
        </p:spPr>
        <p:txBody>
          <a:bodyPr/>
          <a:lstStyle/>
          <a:p>
            <a:r>
              <a:rPr lang="en-US" dirty="0"/>
              <a:t>When hedging techniques like forward and currency option contracts are not available, there are still some methods of reducing transaction exposure, such as leading and lagging, cross-hedging, and currency diversification.</a:t>
            </a:r>
          </a:p>
        </p:txBody>
      </p:sp>
      <p:sp>
        <p:nvSpPr>
          <p:cNvPr id="4" name="Slide Number Placeholder 3">
            <a:extLst>
              <a:ext uri="{FF2B5EF4-FFF2-40B4-BE49-F238E27FC236}">
                <a16:creationId xmlns:a16="http://schemas.microsoft.com/office/drawing/2014/main" id="{4713E5EA-E62E-44D1-BF53-5600DDB6C495}"/>
              </a:ext>
            </a:extLst>
          </p:cNvPr>
          <p:cNvSpPr>
            <a:spLocks noGrp="1"/>
          </p:cNvSpPr>
          <p:nvPr>
            <p:ph type="sldNum" sz="quarter" idx="4"/>
          </p:nvPr>
        </p:nvSpPr>
        <p:spPr/>
        <p:txBody>
          <a:bodyPr/>
          <a:lstStyle/>
          <a:p>
            <a:fld id="{F9BE6549-90FB-4E0E-8C54-0640FEBC787D}" type="slidenum">
              <a:rPr lang="en-US" smtClean="0"/>
              <a:pPr/>
              <a:t>34</a:t>
            </a:fld>
            <a:endParaRPr lang="en-US" dirty="0"/>
          </a:p>
        </p:txBody>
      </p:sp>
    </p:spTree>
    <p:extLst>
      <p:ext uri="{BB962C8B-B14F-4D97-AF65-F5344CB8AC3E}">
        <p14:creationId xmlns:p14="http://schemas.microsoft.com/office/powerpoint/2010/main" val="13168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CB25-9DF6-41B2-895C-D848672DBC09}"/>
              </a:ext>
            </a:extLst>
          </p:cNvPr>
          <p:cNvSpPr>
            <a:spLocks noGrp="1"/>
          </p:cNvSpPr>
          <p:nvPr>
            <p:ph type="title"/>
          </p:nvPr>
        </p:nvSpPr>
        <p:spPr/>
        <p:txBody>
          <a:bodyPr/>
          <a:lstStyle/>
          <a:p>
            <a:r>
              <a:rPr lang="en-US" dirty="0"/>
              <a:t>Hedging Exposure to Payables </a:t>
            </a:r>
            <a:r>
              <a:rPr lang="en-US" sz="2400" b="0" dirty="0"/>
              <a:t>(1 of 8)</a:t>
            </a:r>
          </a:p>
        </p:txBody>
      </p:sp>
      <p:sp>
        <p:nvSpPr>
          <p:cNvPr id="3" name="Text Placeholder 2">
            <a:extLst>
              <a:ext uri="{FF2B5EF4-FFF2-40B4-BE49-F238E27FC236}">
                <a16:creationId xmlns:a16="http://schemas.microsoft.com/office/drawing/2014/main" id="{8E68D4BF-4712-4287-A959-FC19517B3BF3}"/>
              </a:ext>
            </a:extLst>
          </p:cNvPr>
          <p:cNvSpPr>
            <a:spLocks noGrp="1"/>
          </p:cNvSpPr>
          <p:nvPr>
            <p:ph type="body" sz="quarter" idx="17"/>
          </p:nvPr>
        </p:nvSpPr>
        <p:spPr>
          <a:xfrm>
            <a:off x="743576" y="1289304"/>
            <a:ext cx="10711543" cy="2520696"/>
          </a:xfrm>
        </p:spPr>
        <p:txBody>
          <a:bodyPr/>
          <a:lstStyle/>
          <a:p>
            <a:pPr marL="0" indent="0">
              <a:buNone/>
            </a:pPr>
            <a:r>
              <a:rPr lang="en-US" dirty="0"/>
              <a:t>An M</a:t>
            </a:r>
            <a:r>
              <a:rPr lang="en-US" sz="100" dirty="0"/>
              <a:t> </a:t>
            </a:r>
            <a:r>
              <a:rPr lang="en-US" dirty="0"/>
              <a:t>N</a:t>
            </a:r>
            <a:r>
              <a:rPr lang="en-US" sz="100" dirty="0"/>
              <a:t> </a:t>
            </a:r>
            <a:r>
              <a:rPr lang="en-US" dirty="0"/>
              <a:t>C may decide to hedge part or all of its known payables transactions using:</a:t>
            </a:r>
          </a:p>
          <a:p>
            <a:r>
              <a:rPr lang="en-US" dirty="0"/>
              <a:t>Forward or futures hedge</a:t>
            </a:r>
          </a:p>
          <a:p>
            <a:r>
              <a:rPr lang="en-US" dirty="0"/>
              <a:t>Money market hedge</a:t>
            </a:r>
          </a:p>
          <a:p>
            <a:r>
              <a:rPr lang="en-US" dirty="0"/>
              <a:t>Currency option hedge</a:t>
            </a:r>
          </a:p>
        </p:txBody>
      </p:sp>
      <p:sp>
        <p:nvSpPr>
          <p:cNvPr id="4" name="Slide Number Placeholder 3">
            <a:extLst>
              <a:ext uri="{FF2B5EF4-FFF2-40B4-BE49-F238E27FC236}">
                <a16:creationId xmlns:a16="http://schemas.microsoft.com/office/drawing/2014/main" id="{9DF8F99A-01AE-496C-B333-11B689527670}"/>
              </a:ext>
            </a:extLst>
          </p:cNvPr>
          <p:cNvSpPr>
            <a:spLocks noGrp="1"/>
          </p:cNvSpPr>
          <p:nvPr>
            <p:ph type="sldNum" sz="quarter" idx="4"/>
          </p:nvPr>
        </p:nvSpPr>
        <p:spPr/>
        <p:txBody>
          <a:bodyPr/>
          <a:lstStyle/>
          <a:p>
            <a:fld id="{F9BE6549-90FB-4E0E-8C54-0640FEBC787D}" type="slidenum">
              <a:rPr lang="en-US" smtClean="0"/>
              <a:pPr/>
              <a:t>4</a:t>
            </a:fld>
            <a:endParaRPr lang="en-US" dirty="0"/>
          </a:p>
        </p:txBody>
      </p:sp>
    </p:spTree>
    <p:extLst>
      <p:ext uri="{BB962C8B-B14F-4D97-AF65-F5344CB8AC3E}">
        <p14:creationId xmlns:p14="http://schemas.microsoft.com/office/powerpoint/2010/main" val="663079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CBC8-0365-4860-A12C-277200F18C59}"/>
              </a:ext>
            </a:extLst>
          </p:cNvPr>
          <p:cNvSpPr>
            <a:spLocks noGrp="1"/>
          </p:cNvSpPr>
          <p:nvPr>
            <p:ph type="title"/>
          </p:nvPr>
        </p:nvSpPr>
        <p:spPr/>
        <p:txBody>
          <a:bodyPr/>
          <a:lstStyle/>
          <a:p>
            <a:r>
              <a:rPr lang="en-US" dirty="0"/>
              <a:t>Hedging Exposure to Payables </a:t>
            </a:r>
            <a:r>
              <a:rPr lang="en-US" sz="2400" b="0" dirty="0"/>
              <a:t>(2 of 8)</a:t>
            </a:r>
          </a:p>
        </p:txBody>
      </p:sp>
      <p:sp>
        <p:nvSpPr>
          <p:cNvPr id="3" name="Text Placeholder 2">
            <a:extLst>
              <a:ext uri="{FF2B5EF4-FFF2-40B4-BE49-F238E27FC236}">
                <a16:creationId xmlns:a16="http://schemas.microsoft.com/office/drawing/2014/main" id="{992EE20E-C6E6-4167-9978-10D6779CC1F4}"/>
              </a:ext>
            </a:extLst>
          </p:cNvPr>
          <p:cNvSpPr>
            <a:spLocks noGrp="1"/>
          </p:cNvSpPr>
          <p:nvPr>
            <p:ph type="body" sz="quarter" idx="17"/>
          </p:nvPr>
        </p:nvSpPr>
        <p:spPr>
          <a:xfrm>
            <a:off x="743576" y="1289304"/>
            <a:ext cx="10711543" cy="3882136"/>
          </a:xfrm>
        </p:spPr>
        <p:txBody>
          <a:bodyPr/>
          <a:lstStyle/>
          <a:p>
            <a:pPr marL="0" indent="0">
              <a:buNone/>
            </a:pPr>
            <a:r>
              <a:rPr lang="en-US" b="1" dirty="0"/>
              <a:t>Forward or Futures Hedge on Payables</a:t>
            </a:r>
          </a:p>
          <a:p>
            <a:r>
              <a:rPr lang="en-US" dirty="0"/>
              <a:t>Allows an M</a:t>
            </a:r>
            <a:r>
              <a:rPr lang="en-US" sz="100" dirty="0"/>
              <a:t> </a:t>
            </a:r>
            <a:r>
              <a:rPr lang="en-US" dirty="0"/>
              <a:t>N</a:t>
            </a:r>
            <a:r>
              <a:rPr lang="en-US" sz="100" dirty="0"/>
              <a:t> </a:t>
            </a:r>
            <a:r>
              <a:rPr lang="en-US" dirty="0"/>
              <a:t>C to lock in a specific exchange rate at which it can purchase a currency and hedge payables. A forward contract is negotiated between the firm and a financial institution. The contract will specify the:</a:t>
            </a:r>
          </a:p>
          <a:p>
            <a:pPr lvl="1"/>
            <a:r>
              <a:rPr lang="en-US" dirty="0"/>
              <a:t>currency that the firm will pay.</a:t>
            </a:r>
          </a:p>
          <a:p>
            <a:pPr lvl="1"/>
            <a:r>
              <a:rPr lang="en-US" dirty="0"/>
              <a:t>currency that the firm will receive.</a:t>
            </a:r>
          </a:p>
          <a:p>
            <a:pPr lvl="1"/>
            <a:r>
              <a:rPr lang="en-US" dirty="0"/>
              <a:t>amount of currency to be received by the firm.</a:t>
            </a:r>
          </a:p>
          <a:p>
            <a:pPr lvl="1"/>
            <a:r>
              <a:rPr lang="en-US" dirty="0"/>
              <a:t>rate at which the M</a:t>
            </a:r>
            <a:r>
              <a:rPr lang="en-US" sz="100" dirty="0"/>
              <a:t> </a:t>
            </a:r>
            <a:r>
              <a:rPr lang="en-US" dirty="0"/>
              <a:t>N</a:t>
            </a:r>
            <a:r>
              <a:rPr lang="en-US" sz="100" dirty="0"/>
              <a:t> </a:t>
            </a:r>
            <a:r>
              <a:rPr lang="en-US" dirty="0"/>
              <a:t>C will exchange currencies (called the forward rate).</a:t>
            </a:r>
          </a:p>
          <a:p>
            <a:pPr lvl="1"/>
            <a:r>
              <a:rPr lang="en-US" dirty="0"/>
              <a:t>future date at which the exchange of currencies will occur.</a:t>
            </a:r>
          </a:p>
        </p:txBody>
      </p:sp>
      <p:sp>
        <p:nvSpPr>
          <p:cNvPr id="4" name="Slide Number Placeholder 3">
            <a:extLst>
              <a:ext uri="{FF2B5EF4-FFF2-40B4-BE49-F238E27FC236}">
                <a16:creationId xmlns:a16="http://schemas.microsoft.com/office/drawing/2014/main" id="{F41142D4-D896-4B18-B5D5-B1D7B23A034B}"/>
              </a:ext>
            </a:extLst>
          </p:cNvPr>
          <p:cNvSpPr>
            <a:spLocks noGrp="1"/>
          </p:cNvSpPr>
          <p:nvPr>
            <p:ph type="sldNum" sz="quarter" idx="4"/>
          </p:nvPr>
        </p:nvSpPr>
        <p:spPr/>
        <p:txBody>
          <a:bodyPr/>
          <a:lstStyle/>
          <a:p>
            <a:fld id="{F9BE6549-90FB-4E0E-8C54-0640FEBC787D}" type="slidenum">
              <a:rPr lang="en-US" smtClean="0"/>
              <a:pPr/>
              <a:t>5</a:t>
            </a:fld>
            <a:endParaRPr lang="en-US" dirty="0"/>
          </a:p>
        </p:txBody>
      </p:sp>
    </p:spTree>
    <p:extLst>
      <p:ext uri="{BB962C8B-B14F-4D97-AF65-F5344CB8AC3E}">
        <p14:creationId xmlns:p14="http://schemas.microsoft.com/office/powerpoint/2010/main" val="389947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A7A3-3A5D-4B40-8616-8D0B5091EDA3}"/>
              </a:ext>
            </a:extLst>
          </p:cNvPr>
          <p:cNvSpPr>
            <a:spLocks noGrp="1"/>
          </p:cNvSpPr>
          <p:nvPr>
            <p:ph type="title"/>
          </p:nvPr>
        </p:nvSpPr>
        <p:spPr/>
        <p:txBody>
          <a:bodyPr/>
          <a:lstStyle/>
          <a:p>
            <a:r>
              <a:rPr lang="en-US" dirty="0"/>
              <a:t>Hedging Exposure to Payables </a:t>
            </a:r>
            <a:r>
              <a:rPr lang="en-US" sz="2400" b="0" dirty="0"/>
              <a:t>(3 of 8)</a:t>
            </a:r>
          </a:p>
        </p:txBody>
      </p:sp>
      <p:sp>
        <p:nvSpPr>
          <p:cNvPr id="3" name="Text Placeholder 2">
            <a:extLst>
              <a:ext uri="{FF2B5EF4-FFF2-40B4-BE49-F238E27FC236}">
                <a16:creationId xmlns:a16="http://schemas.microsoft.com/office/drawing/2014/main" id="{DABD8D51-24E9-409D-9DF8-2D81A1426A48}"/>
              </a:ext>
            </a:extLst>
          </p:cNvPr>
          <p:cNvSpPr>
            <a:spLocks noGrp="1"/>
          </p:cNvSpPr>
          <p:nvPr>
            <p:ph type="body" sz="quarter" idx="17"/>
          </p:nvPr>
        </p:nvSpPr>
        <p:spPr/>
        <p:txBody>
          <a:bodyPr/>
          <a:lstStyle/>
          <a:p>
            <a:pPr marL="0" indent="0">
              <a:buNone/>
            </a:pPr>
            <a:r>
              <a:rPr lang="en-US" b="1" dirty="0"/>
              <a:t>Money Market Hedge on Payables</a:t>
            </a:r>
          </a:p>
          <a:p>
            <a:r>
              <a:rPr lang="en-US" dirty="0"/>
              <a:t>Involves taking a money market position to cover a future payables position.</a:t>
            </a:r>
          </a:p>
          <a:p>
            <a:r>
              <a:rPr lang="en-US" dirty="0"/>
              <a:t>If a firm prefers to hedge payables without using its cash balances, then it must</a:t>
            </a:r>
          </a:p>
          <a:p>
            <a:pPr lvl="1"/>
            <a:r>
              <a:rPr lang="en-US" dirty="0"/>
              <a:t>Borrowed funds in the home currency and</a:t>
            </a:r>
          </a:p>
          <a:p>
            <a:pPr lvl="1"/>
            <a:r>
              <a:rPr lang="en-US" dirty="0"/>
              <a:t>Short-term investment in the foreign currency.</a:t>
            </a:r>
          </a:p>
          <a:p>
            <a:r>
              <a:rPr lang="en-US" b="1" dirty="0"/>
              <a:t>Money market hedge versus forward hedge</a:t>
            </a:r>
          </a:p>
          <a:p>
            <a:pPr lvl="1"/>
            <a:r>
              <a:rPr lang="en-US" dirty="0"/>
              <a:t>Since the results of both hedges are known beforehand, the firm can implement the one that is more feasible.</a:t>
            </a:r>
          </a:p>
        </p:txBody>
      </p:sp>
      <p:sp>
        <p:nvSpPr>
          <p:cNvPr id="4" name="Slide Number Placeholder 3">
            <a:extLst>
              <a:ext uri="{FF2B5EF4-FFF2-40B4-BE49-F238E27FC236}">
                <a16:creationId xmlns:a16="http://schemas.microsoft.com/office/drawing/2014/main" id="{3ADD1851-5C08-48A1-A694-758C957C83F7}"/>
              </a:ext>
            </a:extLst>
          </p:cNvPr>
          <p:cNvSpPr>
            <a:spLocks noGrp="1"/>
          </p:cNvSpPr>
          <p:nvPr>
            <p:ph type="sldNum" sz="quarter" idx="4"/>
          </p:nvPr>
        </p:nvSpPr>
        <p:spPr/>
        <p:txBody>
          <a:bodyPr/>
          <a:lstStyle/>
          <a:p>
            <a:fld id="{F9BE6549-90FB-4E0E-8C54-0640FEBC787D}" type="slidenum">
              <a:rPr lang="en-US" smtClean="0"/>
              <a:pPr/>
              <a:t>6</a:t>
            </a:fld>
            <a:endParaRPr lang="en-US" dirty="0"/>
          </a:p>
        </p:txBody>
      </p:sp>
    </p:spTree>
    <p:extLst>
      <p:ext uri="{BB962C8B-B14F-4D97-AF65-F5344CB8AC3E}">
        <p14:creationId xmlns:p14="http://schemas.microsoft.com/office/powerpoint/2010/main" val="42370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C3CC-EDAE-420A-821B-C135B058934E}"/>
              </a:ext>
            </a:extLst>
          </p:cNvPr>
          <p:cNvSpPr>
            <a:spLocks noGrp="1"/>
          </p:cNvSpPr>
          <p:nvPr>
            <p:ph type="title"/>
          </p:nvPr>
        </p:nvSpPr>
        <p:spPr/>
        <p:txBody>
          <a:bodyPr/>
          <a:lstStyle/>
          <a:p>
            <a:r>
              <a:rPr lang="en-US" dirty="0"/>
              <a:t>Hedging Exposure to Payables </a:t>
            </a:r>
            <a:r>
              <a:rPr lang="en-US" sz="2400" b="0" dirty="0"/>
              <a:t>(4 of 8)</a:t>
            </a:r>
          </a:p>
        </p:txBody>
      </p:sp>
      <p:sp>
        <p:nvSpPr>
          <p:cNvPr id="3" name="Text Placeholder 2">
            <a:extLst>
              <a:ext uri="{FF2B5EF4-FFF2-40B4-BE49-F238E27FC236}">
                <a16:creationId xmlns:a16="http://schemas.microsoft.com/office/drawing/2014/main" id="{E0DA7251-323C-4C4C-B86F-BD0FB8727144}"/>
              </a:ext>
            </a:extLst>
          </p:cNvPr>
          <p:cNvSpPr>
            <a:spLocks noGrp="1"/>
          </p:cNvSpPr>
          <p:nvPr>
            <p:ph type="body" sz="quarter" idx="17"/>
          </p:nvPr>
        </p:nvSpPr>
        <p:spPr>
          <a:xfrm>
            <a:off x="743576" y="1289304"/>
            <a:ext cx="10711543" cy="2795016"/>
          </a:xfrm>
        </p:spPr>
        <p:txBody>
          <a:bodyPr/>
          <a:lstStyle/>
          <a:p>
            <a:pPr marL="0" indent="0">
              <a:buNone/>
            </a:pPr>
            <a:r>
              <a:rPr lang="en-US" b="1" dirty="0"/>
              <a:t>Call Option Hedge on Payables</a:t>
            </a:r>
          </a:p>
          <a:p>
            <a:r>
              <a:rPr lang="en-US" dirty="0"/>
              <a:t>A currency call option provides the right to buy a specified amount of a particular currency at a specified </a:t>
            </a:r>
            <a:r>
              <a:rPr lang="en-US" b="1" dirty="0"/>
              <a:t>strike price</a:t>
            </a:r>
            <a:r>
              <a:rPr lang="en-US" dirty="0"/>
              <a:t> or </a:t>
            </a:r>
            <a:r>
              <a:rPr lang="en-US" b="1" dirty="0"/>
              <a:t>exercise price</a:t>
            </a:r>
            <a:r>
              <a:rPr lang="en-US" dirty="0"/>
              <a:t> within a given period of time.</a:t>
            </a:r>
          </a:p>
          <a:p>
            <a:r>
              <a:rPr lang="en-US" dirty="0"/>
              <a:t>The currency call option does not obligate its owner to buy the currency at that price. The M</a:t>
            </a:r>
            <a:r>
              <a:rPr lang="en-US" sz="100" dirty="0"/>
              <a:t> </a:t>
            </a:r>
            <a:r>
              <a:rPr lang="en-US" dirty="0"/>
              <a:t>N</a:t>
            </a:r>
            <a:r>
              <a:rPr lang="en-US" sz="100" dirty="0"/>
              <a:t> </a:t>
            </a:r>
            <a:r>
              <a:rPr lang="en-US" dirty="0"/>
              <a:t>C has the flexibility to let the option expire and obtain the currency at the existing spot rate when payables are due.</a:t>
            </a:r>
          </a:p>
        </p:txBody>
      </p:sp>
      <p:sp>
        <p:nvSpPr>
          <p:cNvPr id="4" name="Slide Number Placeholder 3">
            <a:extLst>
              <a:ext uri="{FF2B5EF4-FFF2-40B4-BE49-F238E27FC236}">
                <a16:creationId xmlns:a16="http://schemas.microsoft.com/office/drawing/2014/main" id="{3F9A4AE0-6682-45FD-933C-D89F0732E0C5}"/>
              </a:ext>
            </a:extLst>
          </p:cNvPr>
          <p:cNvSpPr>
            <a:spLocks noGrp="1"/>
          </p:cNvSpPr>
          <p:nvPr>
            <p:ph type="sldNum" sz="quarter" idx="4"/>
          </p:nvPr>
        </p:nvSpPr>
        <p:spPr/>
        <p:txBody>
          <a:bodyPr/>
          <a:lstStyle/>
          <a:p>
            <a:fld id="{F9BE6549-90FB-4E0E-8C54-0640FEBC787D}" type="slidenum">
              <a:rPr lang="en-US" smtClean="0"/>
              <a:pPr/>
              <a:t>7</a:t>
            </a:fld>
            <a:endParaRPr lang="en-US" dirty="0"/>
          </a:p>
        </p:txBody>
      </p:sp>
    </p:spTree>
    <p:extLst>
      <p:ext uri="{BB962C8B-B14F-4D97-AF65-F5344CB8AC3E}">
        <p14:creationId xmlns:p14="http://schemas.microsoft.com/office/powerpoint/2010/main" val="174799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1236-B85C-4CAF-8DD1-04DD7DDB8C1B}"/>
              </a:ext>
            </a:extLst>
          </p:cNvPr>
          <p:cNvSpPr>
            <a:spLocks noGrp="1"/>
          </p:cNvSpPr>
          <p:nvPr>
            <p:ph type="title"/>
          </p:nvPr>
        </p:nvSpPr>
        <p:spPr/>
        <p:txBody>
          <a:bodyPr/>
          <a:lstStyle/>
          <a:p>
            <a:r>
              <a:rPr lang="en-US" dirty="0"/>
              <a:t>Hedging Exposure to Payables </a:t>
            </a:r>
            <a:r>
              <a:rPr lang="en-US" sz="2400" b="0" dirty="0"/>
              <a:t>(5 of 8)</a:t>
            </a:r>
          </a:p>
        </p:txBody>
      </p:sp>
      <p:sp>
        <p:nvSpPr>
          <p:cNvPr id="3" name="Text Placeholder 2">
            <a:extLst>
              <a:ext uri="{FF2B5EF4-FFF2-40B4-BE49-F238E27FC236}">
                <a16:creationId xmlns:a16="http://schemas.microsoft.com/office/drawing/2014/main" id="{3C46E95A-A015-4DB8-9E8E-C930A9568844}"/>
              </a:ext>
            </a:extLst>
          </p:cNvPr>
          <p:cNvSpPr>
            <a:spLocks noGrp="1"/>
          </p:cNvSpPr>
          <p:nvPr>
            <p:ph type="body" sz="quarter" idx="17"/>
          </p:nvPr>
        </p:nvSpPr>
        <p:spPr>
          <a:xfrm>
            <a:off x="743576" y="1289305"/>
            <a:ext cx="10711543" cy="4949264"/>
          </a:xfrm>
        </p:spPr>
        <p:txBody>
          <a:bodyPr>
            <a:normAutofit/>
          </a:bodyPr>
          <a:lstStyle/>
          <a:p>
            <a:pPr marL="0" indent="0">
              <a:buNone/>
            </a:pPr>
            <a:r>
              <a:rPr lang="en-US" sz="2200" b="1" dirty="0"/>
              <a:t>Call Option Hedge on Payables (continued)</a:t>
            </a:r>
          </a:p>
          <a:p>
            <a:r>
              <a:rPr lang="en-US" sz="2200" b="1" i="1" dirty="0"/>
              <a:t>Applying a Contingency Graph</a:t>
            </a:r>
            <a:r>
              <a:rPr lang="en-US" sz="2200" dirty="0"/>
              <a:t> (Exhibit 11.1)</a:t>
            </a:r>
          </a:p>
          <a:p>
            <a:pPr lvl="1"/>
            <a:r>
              <a:rPr lang="en-US" sz="2000" b="1" dirty="0"/>
              <a:t>Advantage</a:t>
            </a:r>
            <a:r>
              <a:rPr lang="en-US" sz="2000" dirty="0"/>
              <a:t>: provides an effective hedge</a:t>
            </a:r>
          </a:p>
          <a:p>
            <a:pPr lvl="1"/>
            <a:r>
              <a:rPr lang="en-US" sz="2000" b="1" dirty="0"/>
              <a:t>Disadvantage</a:t>
            </a:r>
            <a:r>
              <a:rPr lang="en-US" sz="2000" dirty="0"/>
              <a:t>: premium must be paid</a:t>
            </a:r>
          </a:p>
          <a:p>
            <a:r>
              <a:rPr lang="en-US" sz="2200" b="1" i="1" dirty="0"/>
              <a:t>Applying Currency Forecasts</a:t>
            </a:r>
            <a:r>
              <a:rPr lang="en-US" sz="2200" dirty="0"/>
              <a:t> (Exhibit 11.2)</a:t>
            </a:r>
          </a:p>
          <a:p>
            <a:pPr lvl="1"/>
            <a:r>
              <a:rPr lang="en-US" sz="2000" dirty="0"/>
              <a:t>M</a:t>
            </a:r>
            <a:r>
              <a:rPr lang="en-US" sz="100" dirty="0"/>
              <a:t> </a:t>
            </a:r>
            <a:r>
              <a:rPr lang="en-US" sz="2000" dirty="0"/>
              <a:t>N</a:t>
            </a:r>
            <a:r>
              <a:rPr lang="en-US" sz="100" dirty="0"/>
              <a:t> </a:t>
            </a:r>
            <a:r>
              <a:rPr lang="en-US" sz="2000" dirty="0"/>
              <a:t>C can incorporate forecasts of the spot rate to more accurately estimate the cost of hedging with call options.</a:t>
            </a:r>
          </a:p>
          <a:p>
            <a:r>
              <a:rPr lang="en-US" sz="2200" b="1" dirty="0"/>
              <a:t>Consideration of Alternative Call Options</a:t>
            </a:r>
          </a:p>
          <a:p>
            <a:pPr lvl="1"/>
            <a:r>
              <a:rPr lang="en-US" sz="2000" dirty="0"/>
              <a:t>Several different types of call options may be available, with different exercise prices and premiums for a given currency and expiration date.</a:t>
            </a:r>
          </a:p>
          <a:p>
            <a:pPr lvl="1"/>
            <a:r>
              <a:rPr lang="en-US" sz="2000" dirty="0"/>
              <a:t>Whatever call option is perceived to be most desirable for hedging a particular payables position would be analyzed, so that it could then be compared to the other hedging techniques.</a:t>
            </a:r>
          </a:p>
        </p:txBody>
      </p:sp>
      <p:sp>
        <p:nvSpPr>
          <p:cNvPr id="4" name="Slide Number Placeholder 3">
            <a:extLst>
              <a:ext uri="{FF2B5EF4-FFF2-40B4-BE49-F238E27FC236}">
                <a16:creationId xmlns:a16="http://schemas.microsoft.com/office/drawing/2014/main" id="{B31FFCCE-728C-4819-B4FE-48904CC4BC09}"/>
              </a:ext>
            </a:extLst>
          </p:cNvPr>
          <p:cNvSpPr>
            <a:spLocks noGrp="1"/>
          </p:cNvSpPr>
          <p:nvPr>
            <p:ph type="sldNum" sz="quarter" idx="4"/>
          </p:nvPr>
        </p:nvSpPr>
        <p:spPr/>
        <p:txBody>
          <a:bodyPr/>
          <a:lstStyle/>
          <a:p>
            <a:fld id="{F9BE6549-90FB-4E0E-8C54-0640FEBC787D}" type="slidenum">
              <a:rPr lang="en-US" smtClean="0"/>
              <a:pPr/>
              <a:t>8</a:t>
            </a:fld>
            <a:endParaRPr lang="en-US" dirty="0"/>
          </a:p>
        </p:txBody>
      </p:sp>
    </p:spTree>
    <p:extLst>
      <p:ext uri="{BB962C8B-B14F-4D97-AF65-F5344CB8AC3E}">
        <p14:creationId xmlns:p14="http://schemas.microsoft.com/office/powerpoint/2010/main" val="406289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E395-D312-42DE-BD6D-D073CA9E044D}"/>
              </a:ext>
            </a:extLst>
          </p:cNvPr>
          <p:cNvSpPr>
            <a:spLocks noGrp="1"/>
          </p:cNvSpPr>
          <p:nvPr>
            <p:ph type="title"/>
          </p:nvPr>
        </p:nvSpPr>
        <p:spPr>
          <a:xfrm>
            <a:off x="838200" y="355775"/>
            <a:ext cx="10515600" cy="948974"/>
          </a:xfrm>
        </p:spPr>
        <p:txBody>
          <a:bodyPr/>
          <a:lstStyle/>
          <a:p>
            <a:r>
              <a:rPr lang="en-US" dirty="0"/>
              <a:t>Exhibit 11.1 Contingency Graph for Hedging Payables With Call Options</a:t>
            </a:r>
          </a:p>
        </p:txBody>
      </p:sp>
      <p:pic>
        <p:nvPicPr>
          <p:cNvPr id="6" name="Content Placeholder 5" descr="A contingency graph for hedging payables with call options. The horizontal axis represents possible spot rate when payables are due in dollars, from 0 skipped to 1.15 up to 1.30 with increments of 0.01. The vertical axis represents dollar cash outflows when hedging, includes price paid per euro plus option premium, from 0 skipped to 1.12 up to 1.26 with increments of 0.01. A line begins at (1.15, 1.18), goes up and to the right to (1.20, 1.23). From (1.20, 1.23), it goes to the right up to (1.30, 1.23). Exercise price = $1.20. Premium = $.03. ">
            <a:extLst>
              <a:ext uri="{FF2B5EF4-FFF2-40B4-BE49-F238E27FC236}">
                <a16:creationId xmlns:a16="http://schemas.microsoft.com/office/drawing/2014/main" id="{6E87D3BB-F3E8-4097-8DD9-F9641499B3C0}"/>
              </a:ext>
            </a:extLst>
          </p:cNvPr>
          <p:cNvPicPr>
            <a:picLocks noGrp="1" noChangeAspect="1"/>
          </p:cNvPicPr>
          <p:nvPr>
            <p:ph sz="quarter" idx="16"/>
          </p:nvPr>
        </p:nvPicPr>
        <p:blipFill>
          <a:blip r:embed="rId2"/>
          <a:stretch>
            <a:fillRect/>
          </a:stretch>
        </p:blipFill>
        <p:spPr>
          <a:xfrm>
            <a:off x="2331141" y="1633157"/>
            <a:ext cx="7536067" cy="4462463"/>
          </a:xfrm>
          <a:prstGeom prst="rect">
            <a:avLst/>
          </a:prstGeom>
        </p:spPr>
      </p:pic>
      <p:sp>
        <p:nvSpPr>
          <p:cNvPr id="5" name="Slide Number Placeholder 4">
            <a:extLst>
              <a:ext uri="{FF2B5EF4-FFF2-40B4-BE49-F238E27FC236}">
                <a16:creationId xmlns:a16="http://schemas.microsoft.com/office/drawing/2014/main" id="{24C93AC2-DC86-4244-8FA3-33E8338D5465}"/>
              </a:ext>
            </a:extLst>
          </p:cNvPr>
          <p:cNvSpPr>
            <a:spLocks noGrp="1"/>
          </p:cNvSpPr>
          <p:nvPr>
            <p:ph type="sldNum" sz="quarter" idx="4"/>
          </p:nvPr>
        </p:nvSpPr>
        <p:spPr>
          <a:xfrm>
            <a:off x="11485985" y="6352680"/>
            <a:ext cx="492967" cy="372464"/>
          </a:xfrm>
        </p:spPr>
        <p:txBody>
          <a:bodyPr/>
          <a:lstStyle/>
          <a:p>
            <a:fld id="{F9BE6549-90FB-4E0E-8C54-0640FEBC787D}" type="slidenum">
              <a:rPr lang="en-US" smtClean="0"/>
              <a:pPr/>
              <a:t>9</a:t>
            </a:fld>
            <a:endParaRPr lang="en-US" dirty="0"/>
          </a:p>
        </p:txBody>
      </p:sp>
    </p:spTree>
    <p:extLst>
      <p:ext uri="{BB962C8B-B14F-4D97-AF65-F5344CB8AC3E}">
        <p14:creationId xmlns:p14="http://schemas.microsoft.com/office/powerpoint/2010/main" val="921631337"/>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_dlc_DocId xmlns="a3520c62-91d1-4715-93cb-6b6cc6733a1f">MCVMYN5H3SZ7-24-1867</_dlc_DocId>
    <_dlc_DocIdUrl xmlns="a3520c62-91d1-4715-93cb-6b6cc6733a1f">
      <Url>http://vendorportal/Docs/_layouts/DocIdRedir.aspx?ID=MCVMYN5H3SZ7-24-1867</Url>
      <Description>MCVMYN5H3SZ7-24-1867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A9BA192-EF86-48DF-982C-2C526A268392}">
  <ds:schemaRefs>
    <ds:schemaRef ds:uri="http://schemas.microsoft.com/office/2006/documentManagement/types"/>
    <ds:schemaRef ds:uri="http://www.w3.org/XML/1998/namespace"/>
    <ds:schemaRef ds:uri="a4d2ff27-a226-42e2-a79e-c1ae662d212e"/>
    <ds:schemaRef ds:uri="f856fc18-c0f7-462c-a53d-fc2610d0c4c8"/>
    <ds:schemaRef ds:uri="http://purl.org/dc/elements/1.1/"/>
    <ds:schemaRef ds:uri="http://purl.org/dc/dcmitype/"/>
    <ds:schemaRef ds:uri="http://schemas.openxmlformats.org/package/2006/metadata/core-properties"/>
    <ds:schemaRef ds:uri="http://schemas.microsoft.com/office/2006/metadata/properties"/>
    <ds:schemaRef ds:uri="http://purl.org/dc/terms/"/>
    <ds:schemaRef ds:uri="http://schemas.microsoft.com/office/infopath/2007/PartnerControls"/>
    <ds:schemaRef ds:uri="a3520c62-91d1-4715-93cb-6b6cc6733a1f"/>
  </ds:schemaRefs>
</ds:datastoreItem>
</file>

<file path=customXml/itemProps2.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4.xml><?xml version="1.0" encoding="utf-8"?>
<ds:datastoreItem xmlns:ds="http://schemas.openxmlformats.org/officeDocument/2006/customXml" ds:itemID="{1FBD255F-1AB4-4B7F-97CA-248D24762D4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Accessible_PPT_Template_Cengage</Template>
  <TotalTime>1469</TotalTime>
  <Words>2777</Words>
  <Application>Microsoft Office PowerPoint</Application>
  <PresentationFormat>Widescreen</PresentationFormat>
  <Paragraphs>338</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vt:lpstr>
      <vt:lpstr>Calibri</vt:lpstr>
      <vt:lpstr>Courier New</vt:lpstr>
      <vt:lpstr>Helvetica</vt:lpstr>
      <vt:lpstr>LucidaGrande</vt:lpstr>
      <vt:lpstr>Open Sans</vt:lpstr>
      <vt:lpstr>Summer Font</vt:lpstr>
      <vt:lpstr>Office Theme</vt:lpstr>
      <vt:lpstr>Managing Transaction Exposure</vt:lpstr>
      <vt:lpstr>Chapter Objectives</vt:lpstr>
      <vt:lpstr>Policies for Hedging Transaction Exposure</vt:lpstr>
      <vt:lpstr>Hedging Exposure to Payables (1 of 8)</vt:lpstr>
      <vt:lpstr>Hedging Exposure to Payables (2 of 8)</vt:lpstr>
      <vt:lpstr>Hedging Exposure to Payables (3 of 8)</vt:lpstr>
      <vt:lpstr>Hedging Exposure to Payables (4 of 8)</vt:lpstr>
      <vt:lpstr>Hedging Exposure to Payables (5 of 8)</vt:lpstr>
      <vt:lpstr>Exhibit 11.1 Contingency Graph for Hedging Payables With Call Options</vt:lpstr>
      <vt:lpstr>Exhibit 11.2 Using Currency Call Options to Hedge Euro Payables (exercise price = $1.20, premium = $.03)</vt:lpstr>
      <vt:lpstr>Hedging Exposure to Payables (6 of 8)</vt:lpstr>
      <vt:lpstr>Exhibit 11.3 Comparison of Hedging Alternatives for Coleman Co. (1 of 2)</vt:lpstr>
      <vt:lpstr>Exhibit 11.3 Comparison of Hedging Alternatives for Coleman Co. (2 of 2)</vt:lpstr>
      <vt:lpstr>Hedging Exposure to Payables (7 of 8)</vt:lpstr>
      <vt:lpstr>Exhibit 11.4 Graphic Comparison of Techniques to Hedge Payables</vt:lpstr>
      <vt:lpstr>Hedging Exposure to Payables (8 of 8)</vt:lpstr>
      <vt:lpstr>Hedging Exposure to Receivables (1 of 4)</vt:lpstr>
      <vt:lpstr>Hedging Exposure to Receivables (2 of 4)</vt:lpstr>
      <vt:lpstr>Exhibit 11.5 Contingency Graph for Hedging Receivables with Put Options</vt:lpstr>
      <vt:lpstr>Exhibit 11.6 Use of Currency Put Options for Hedging Swiss Franc Receivables (exercise price = $.72; premium = $.02)</vt:lpstr>
      <vt:lpstr>Hedging Exposure to Receivables (3 of 4)</vt:lpstr>
      <vt:lpstr>Exhibit 11.7 Comparison of Hedging Alternatives for Viner Co. (1 of 2)</vt:lpstr>
      <vt:lpstr>Exhibit 11.7 Comparison of Hedging Alternatives for Viner Co. (2 of 2)</vt:lpstr>
      <vt:lpstr>Exhibit 11.8 Graph Comparison of Techniques to Hedge Receivables</vt:lpstr>
      <vt:lpstr>Hedging Exposure to Receivables (4 of 4)</vt:lpstr>
      <vt:lpstr>Exhibit 11.9 Review of Techniques for Hedging Transaction Exposure</vt:lpstr>
      <vt:lpstr>Limitations of Hedging</vt:lpstr>
      <vt:lpstr>Exhibit 11.10 Repeated Hedging of Foreign Payables When the Foreign Currency Is Appreciating</vt:lpstr>
      <vt:lpstr>Exhibit 11.11 Long-Term Hedging of Payables When the Foreign Currency Is Appreciating</vt:lpstr>
      <vt:lpstr>Alternative Hedging Techniques</vt:lpstr>
      <vt:lpstr>Summary (1 of 4)</vt:lpstr>
      <vt:lpstr>Summary (2 of 4)</vt:lpstr>
      <vt:lpstr>Summary (3 of 4)</vt:lpstr>
      <vt:lpstr>Summary (4 of 4)</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laser</dc:creator>
  <cp:lastModifiedBy>D, Mohanapriya</cp:lastModifiedBy>
  <cp:revision>946</cp:revision>
  <cp:lastPrinted>2016-10-03T15:29:39Z</cp:lastPrinted>
  <dcterms:created xsi:type="dcterms:W3CDTF">2018-11-09T11:15:56Z</dcterms:created>
  <dcterms:modified xsi:type="dcterms:W3CDTF">2019-10-16T02:06:23Z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